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548" r:id="rId6"/>
    <p:sldId id="266" r:id="rId7"/>
    <p:sldId id="504" r:id="rId8"/>
    <p:sldId id="529" r:id="rId9"/>
    <p:sldId id="503" r:id="rId10"/>
    <p:sldId id="530" r:id="rId11"/>
    <p:sldId id="505" r:id="rId12"/>
    <p:sldId id="506" r:id="rId13"/>
    <p:sldId id="507" r:id="rId14"/>
    <p:sldId id="533" r:id="rId15"/>
    <p:sldId id="550" r:id="rId16"/>
    <p:sldId id="549" r:id="rId17"/>
    <p:sldId id="531" r:id="rId18"/>
    <p:sldId id="508" r:id="rId19"/>
    <p:sldId id="509" r:id="rId20"/>
    <p:sldId id="510" r:id="rId21"/>
    <p:sldId id="511" r:id="rId22"/>
    <p:sldId id="528" r:id="rId23"/>
    <p:sldId id="551" r:id="rId24"/>
    <p:sldId id="552" r:id="rId25"/>
    <p:sldId id="512" r:id="rId26"/>
    <p:sldId id="532" r:id="rId27"/>
    <p:sldId id="513" r:id="rId28"/>
    <p:sldId id="514" r:id="rId29"/>
    <p:sldId id="515" r:id="rId30"/>
    <p:sldId id="516" r:id="rId31"/>
    <p:sldId id="553" r:id="rId32"/>
    <p:sldId id="554" r:id="rId33"/>
    <p:sldId id="555" r:id="rId34"/>
    <p:sldId id="518" r:id="rId35"/>
    <p:sldId id="519" r:id="rId36"/>
    <p:sldId id="520" r:id="rId37"/>
    <p:sldId id="521" r:id="rId38"/>
    <p:sldId id="522" r:id="rId39"/>
    <p:sldId id="557" r:id="rId40"/>
    <p:sldId id="335"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C6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74311" autoAdjust="0"/>
  </p:normalViewPr>
  <p:slideViewPr>
    <p:cSldViewPr snapToGrid="0">
      <p:cViewPr>
        <p:scale>
          <a:sx n="75" d="100"/>
          <a:sy n="75" d="100"/>
        </p:scale>
        <p:origin x="368" y="-468"/>
      </p:cViewPr>
      <p:guideLst/>
    </p:cSldViewPr>
  </p:slideViewPr>
  <p:outlineViewPr>
    <p:cViewPr>
      <p:scale>
        <a:sx n="33" d="100"/>
        <a:sy n="33" d="100"/>
      </p:scale>
      <p:origin x="0" y="-2466"/>
    </p:cViewPr>
  </p:outlineViewPr>
  <p:notesTextViewPr>
    <p:cViewPr>
      <p:scale>
        <a:sx n="100" d="100"/>
        <a:sy n="100" d="100"/>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ACAFE-8BE4-4D8C-B073-10E33A9A4ACD}" type="datetimeFigureOut">
              <a:rPr lang="en-CH" smtClean="0"/>
              <a:t>04/22/2023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7377D-32DB-4ED4-A69D-54BD4AA1BB3B}" type="slidenum">
              <a:rPr lang="en-CH" smtClean="0"/>
              <a:t>‹#›</a:t>
            </a:fld>
            <a:endParaRPr lang="en-CH"/>
          </a:p>
        </p:txBody>
      </p:sp>
    </p:spTree>
    <p:extLst>
      <p:ext uri="{BB962C8B-B14F-4D97-AF65-F5344CB8AC3E}">
        <p14:creationId xmlns:p14="http://schemas.microsoft.com/office/powerpoint/2010/main" val="7486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2E7377D-32DB-4ED4-A69D-54BD4AA1BB3B}" type="slidenum">
              <a:rPr lang="en-CH" smtClean="0"/>
              <a:t>1</a:t>
            </a:fld>
            <a:endParaRPr lang="en-CH"/>
          </a:p>
        </p:txBody>
      </p:sp>
    </p:spTree>
    <p:extLst>
      <p:ext uri="{BB962C8B-B14F-4D97-AF65-F5344CB8AC3E}">
        <p14:creationId xmlns:p14="http://schemas.microsoft.com/office/powerpoint/2010/main" val="3390175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11</a:t>
            </a:fld>
            <a:endParaRPr lang="en-CH"/>
          </a:p>
        </p:txBody>
      </p:sp>
    </p:spTree>
    <p:extLst>
      <p:ext uri="{BB962C8B-B14F-4D97-AF65-F5344CB8AC3E}">
        <p14:creationId xmlns:p14="http://schemas.microsoft.com/office/powerpoint/2010/main" val="1583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98A255-2D3D-40ED-AB1A-99C6F7EFFDD2}" type="slidenum">
              <a:rPr lang="en-AU" smtClean="0"/>
              <a:t>12</a:t>
            </a:fld>
            <a:endParaRPr lang="en-AU"/>
          </a:p>
        </p:txBody>
      </p:sp>
    </p:spTree>
    <p:extLst>
      <p:ext uri="{BB962C8B-B14F-4D97-AF65-F5344CB8AC3E}">
        <p14:creationId xmlns:p14="http://schemas.microsoft.com/office/powerpoint/2010/main" val="258588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14</a:t>
            </a:fld>
            <a:endParaRPr lang="en-CH"/>
          </a:p>
        </p:txBody>
      </p:sp>
    </p:spTree>
    <p:extLst>
      <p:ext uri="{BB962C8B-B14F-4D97-AF65-F5344CB8AC3E}">
        <p14:creationId xmlns:p14="http://schemas.microsoft.com/office/powerpoint/2010/main" val="47894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Economic Growth Objectives</a:t>
            </a:r>
          </a:p>
          <a:p>
            <a:r>
              <a:rPr lang="en-AU" dirty="0"/>
              <a:t>The primary objective of virtually all efforts at trade and investment liberalization are to promote the more efficient use of scarce resources and to promote more trade and investment, thereby stimulating economic activity and creating more jobs. This means that trade and investment liberalization, at least in the minds of most policymakers, is intricately linked with economic growth objectives. This likewise means that governments entering into FTA negotiations need to think hard about their offensive and defensive interests and what strategies and outcomes will help them realize these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Reform</a:t>
            </a:r>
            <a:r>
              <a:rPr lang="en-US" sz="1200" b="1" kern="0" dirty="0">
                <a:solidFill>
                  <a:srgbClr val="000000"/>
                </a:solidFill>
                <a:latin typeface="Arial" panose="020B0604020202020204" pitchFamily="34" charset="0"/>
                <a:cs typeface="Arial" panose="020B0604020202020204" pitchFamily="34" charset="0"/>
              </a:rPr>
              <a:t>-Oriented Objectives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Governments can also use trade agreements to help them implement reforms that may face opposition from entrenched and well-organized domestic interests, and here trade agreements can help bind the government’s hands when confronting these interests. A good example of this is trade facilitation chapters of FTAs which face resistance not only from customs and other bureaucratic actors but also in some cases express shipping companies. This can also be true for high tariffs that protect a specific sector from import competition to the detriment of a country’s consumers . An anecdotal example of this is the way the Mexican government used the WTO dispute over telecoms (</a:t>
            </a:r>
            <a:r>
              <a:rPr lang="en-AU" i="1" dirty="0"/>
              <a:t>Mexico — Measures Affecting Telecommunications Services</a:t>
            </a:r>
            <a:r>
              <a:rPr lang="en-AU" i="0" dirty="0"/>
              <a:t>) to dilute some of the monopoly power enjoyed at the time by Carlos Salim and his company </a:t>
            </a:r>
            <a:r>
              <a:rPr lang="en-AU" b="0" i="0" dirty="0" err="1">
                <a:solidFill>
                  <a:srgbClr val="313132"/>
                </a:solidFill>
                <a:effectLst/>
                <a:latin typeface="freight-book"/>
              </a:rPr>
              <a:t>Telmex</a:t>
            </a:r>
            <a:r>
              <a:rPr lang="en-AU" b="0" i="0" dirty="0">
                <a:solidFill>
                  <a:srgbClr val="313132"/>
                </a:solidFill>
                <a:effectLst/>
                <a:latin typeface="freight-book"/>
              </a:rPr>
              <a:t>). </a:t>
            </a:r>
            <a:endParaRPr lang="en-AU" i="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Other Objectives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As already mentioned, countries generally choose to enter into an FTA with another country as part of a concerted effort to elevate the importance of a bilateral economic and political relationship, with the FTA serving an important signalling function for this intent. Otherwise, countries sometime enter into an FTA to retain parity with their competitors who have already done so, or out of fear of being left behind when their trading partners and competitors are entering into FTAs. </a:t>
            </a:r>
          </a:p>
        </p:txBody>
      </p:sp>
      <p:sp>
        <p:nvSpPr>
          <p:cNvPr id="4" name="Slide Number Placeholder 3"/>
          <p:cNvSpPr>
            <a:spLocks noGrp="1"/>
          </p:cNvSpPr>
          <p:nvPr>
            <p:ph type="sldNum" sz="quarter" idx="5"/>
          </p:nvPr>
        </p:nvSpPr>
        <p:spPr/>
        <p:txBody>
          <a:bodyPr/>
          <a:lstStyle/>
          <a:p>
            <a:fld id="{42E7377D-32DB-4ED4-A69D-54BD4AA1BB3B}" type="slidenum">
              <a:rPr lang="en-CH" smtClean="0"/>
              <a:t>15</a:t>
            </a:fld>
            <a:endParaRPr lang="en-CH"/>
          </a:p>
        </p:txBody>
      </p:sp>
    </p:spTree>
    <p:extLst>
      <p:ext uri="{BB962C8B-B14F-4D97-AF65-F5344CB8AC3E}">
        <p14:creationId xmlns:p14="http://schemas.microsoft.com/office/powerpoint/2010/main" val="27082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Development of Negotiating Objectives</a:t>
            </a:r>
          </a:p>
          <a:p>
            <a:r>
              <a:rPr lang="en-AU" b="0" i="0" dirty="0">
                <a:solidFill>
                  <a:srgbClr val="374151"/>
                </a:solidFill>
                <a:effectLst/>
                <a:latin typeface="Söhne"/>
              </a:rPr>
              <a:t>These objectives typically outline the scope and content of the proposed agreement, including the sectors to be covered, the level of tariff reductions or eliminations, and the provisions on investment, intellectual property, </a:t>
            </a:r>
            <a:r>
              <a:rPr lang="en-AU" b="0" i="0" dirty="0" err="1">
                <a:solidFill>
                  <a:srgbClr val="374151"/>
                </a:solidFill>
                <a:effectLst/>
                <a:latin typeface="Söhne"/>
              </a:rPr>
              <a:t>labor</a:t>
            </a:r>
            <a:r>
              <a:rPr lang="en-AU" b="0" i="0" dirty="0">
                <a:solidFill>
                  <a:srgbClr val="374151"/>
                </a:solidFill>
                <a:effectLst/>
                <a:latin typeface="Söhne"/>
              </a:rPr>
              <a:t>, and environment. Different political systems require different degrees of public disclosure about these objectives, whereas in other systems, good intelligence and analysis of the country’s political-economy realities will allow one to infer what the likely negotiating objectives are going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Selection of Negotiating Team</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b="0" i="0" dirty="0">
                <a:solidFill>
                  <a:srgbClr val="374151"/>
                </a:solidFill>
                <a:effectLst/>
                <a:latin typeface="Söhne"/>
              </a:rPr>
              <a:t>Once the negotiating objectives are finalized, the country will select a team of negotiators with the necessary expertise and experience to represent its interests in the negotiations. This team may include government officials, trade experts, lawyers, and other technical specialists. Because of the broad range of regulatory issues typically covered in modern-day trade agreements, it is not uncommon for a broad range of regulatory actors to be asked to participate in the negotiations. </a:t>
            </a:r>
          </a:p>
          <a:p>
            <a:endParaRPr lang="en-AU"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Red Lines and Negotiating Positions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b="0" i="0" dirty="0">
                <a:solidFill>
                  <a:srgbClr val="374151"/>
                </a:solidFill>
                <a:effectLst/>
                <a:latin typeface="Söhne"/>
              </a:rPr>
              <a:t>Red lines are the boundaries beyond which a government is unwilling to compromise during negotiations. Governments must define their red lines carefully to ensure that they protect their key interests and priorities, such as sensitive sectors or issues of national security. </a:t>
            </a:r>
          </a:p>
          <a:p>
            <a:r>
              <a:rPr lang="en-AU" b="0" i="0" dirty="0">
                <a:solidFill>
                  <a:srgbClr val="374151"/>
                </a:solidFill>
                <a:effectLst/>
                <a:latin typeface="Söhne"/>
              </a:rPr>
              <a:t>These positions should be carefully crafted to reflect the government's priorities and objectives, and to be responsive to the proposals put forward by the other negotiating parties. Negotiating positions should also be flexible enough to allow for compromises and adjustments during the course of negotiations.</a:t>
            </a:r>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16</a:t>
            </a:fld>
            <a:endParaRPr lang="en-CH"/>
          </a:p>
        </p:txBody>
      </p:sp>
    </p:spTree>
    <p:extLst>
      <p:ext uri="{BB962C8B-B14F-4D97-AF65-F5344CB8AC3E}">
        <p14:creationId xmlns:p14="http://schemas.microsoft.com/office/powerpoint/2010/main" val="200901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Lead Negotiator </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000000"/>
                </a:solidFill>
                <a:latin typeface="Arial" panose="020B0604020202020204" pitchFamily="34" charset="0"/>
                <a:cs typeface="Arial" panose="020B0604020202020204" pitchFamily="34" charset="0"/>
              </a:rPr>
              <a:t>The position of lead negotiator needs to combine a number of skills and capabilities, including a certain political authority, technical expertise, negotiating savvy, organizational and management skills, as well as a work ethic and temperament that is well suited to the often arduous and exhausting rhythm of negotiations.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Advisory and Consultative Committees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Organizing a negotiating team involves not only enlisting those who will be at the negotiating table but also forming an advisory committee, an interagency committee, and other committees to guide and give technical support to the negotiators.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Respecting Turf</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Because trade agreements today involve commitments that extend considerably beyond the simple task of negotiating and agreeing tariff concessions, and in fact extend deep into the regulatory competence of many other bodies and agencies, the trade ministry must involve these bodies and agencies in these negotiations, not just for their expertise but also in order to avoid turf battles. </a:t>
            </a:r>
            <a:endParaRPr lang="en-GE" dirty="0"/>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17</a:t>
            </a:fld>
            <a:endParaRPr lang="en-CH"/>
          </a:p>
        </p:txBody>
      </p:sp>
    </p:spTree>
    <p:extLst>
      <p:ext uri="{BB962C8B-B14F-4D97-AF65-F5344CB8AC3E}">
        <p14:creationId xmlns:p14="http://schemas.microsoft.com/office/powerpoint/2010/main" val="40147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98A255-2D3D-40ED-AB1A-99C6F7EFFDD2}" type="slidenum">
              <a:rPr lang="en-AU" smtClean="0"/>
              <a:t>20</a:t>
            </a:fld>
            <a:endParaRPr lang="en-AU"/>
          </a:p>
        </p:txBody>
      </p:sp>
    </p:spTree>
    <p:extLst>
      <p:ext uri="{BB962C8B-B14F-4D97-AF65-F5344CB8AC3E}">
        <p14:creationId xmlns:p14="http://schemas.microsoft.com/office/powerpoint/2010/main" val="2747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21</a:t>
            </a:fld>
            <a:endParaRPr lang="en-CH"/>
          </a:p>
        </p:txBody>
      </p:sp>
    </p:spTree>
    <p:extLst>
      <p:ext uri="{BB962C8B-B14F-4D97-AF65-F5344CB8AC3E}">
        <p14:creationId xmlns:p14="http://schemas.microsoft.com/office/powerpoint/2010/main" val="2096936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Scheduling and Hosting of Successive Rounds</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Governments often set unrealistic or highly ambitious timeframes for the conclusion of FTAs, which can prove difficult to meet if politically sensitive issues lead to negotiating impasses or if there are many countries with disparate interests participating in the negotiations. Usually, countries share the burden of hosting and travelling to negotiating rounds, with the task of negotiating always easier for the team with home-court advantage. It is often necessary to schedule additional rounds, and it is not uncommon for FTAs to go on for many years, if there is no commitment from the highest levels of political leadership to conclude negotiations within a certain timeframe.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Guidelines and Modalities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1"/>
            <a:r>
              <a:rPr lang="en-GB" sz="1200" dirty="0"/>
              <a:t>Sectoral approach </a:t>
            </a:r>
          </a:p>
          <a:p>
            <a:pPr lvl="1"/>
            <a:r>
              <a:rPr lang="en-GB" sz="1200" dirty="0"/>
              <a:t>Two-track approach (i.e., the modalities-and-rules approach in the GATS) vs  gradualist approach (from simpler to more complex issues)</a:t>
            </a:r>
          </a:p>
          <a:p>
            <a:pPr lvl="1"/>
            <a:r>
              <a:rPr lang="en-GB" sz="1200" dirty="0"/>
              <a:t>Template approach.</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Overarching Principles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A number of principles generally apply to countries engaged in negotiating trade agreements, including the standstill rule, which means that while they’re negotiating, they can’t enact any measures that make their trade regime more restrictive, such as raising tariffs. Confidentiality is another guiding principle in most FTAs, so that participating governments are not allowed to leak draft texts to the public. Consistency with WTO rules of the resulting FTA is another important principle that is always observed. </a:t>
            </a:r>
          </a:p>
        </p:txBody>
      </p:sp>
      <p:sp>
        <p:nvSpPr>
          <p:cNvPr id="4" name="Slide Number Placeholder 3"/>
          <p:cNvSpPr>
            <a:spLocks noGrp="1"/>
          </p:cNvSpPr>
          <p:nvPr>
            <p:ph type="sldNum" sz="quarter" idx="5"/>
          </p:nvPr>
        </p:nvSpPr>
        <p:spPr/>
        <p:txBody>
          <a:bodyPr/>
          <a:lstStyle/>
          <a:p>
            <a:fld id="{42E7377D-32DB-4ED4-A69D-54BD4AA1BB3B}" type="slidenum">
              <a:rPr lang="en-CH" smtClean="0"/>
              <a:t>22</a:t>
            </a:fld>
            <a:endParaRPr lang="en-CH"/>
          </a:p>
        </p:txBody>
      </p:sp>
    </p:spTree>
    <p:extLst>
      <p:ext uri="{BB962C8B-B14F-4D97-AF65-F5344CB8AC3E}">
        <p14:creationId xmlns:p14="http://schemas.microsoft.com/office/powerpoint/2010/main" val="1246048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Parallel Negotiations for “Single Undertaking” Effect</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Negotiating different issues in parallel allowed for cross-sectoral trade-offs to be exercised and provided a kind of nothing is agreed until everything is agreed approach which provides a mutually reinforcing dynamic that supports the more politically sensitive areas of any negotiations.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WTO Consistency</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This means consistency with GATT Art. XXIV and GATS Art. V so that the agreement can gain the rubber stamp of the WTO Committee on Regional Trade Agreements, but it also means in practice that none of the FTAs provisions can openly violate or contradict any of the remaining WTO rules, otherwise countries have to have one set of rules and procedures for WTO Members and another for FTA partners, which introduces new and unnecessary complexity into their trade regimes.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Modelled on existing ASEAN Plus One FTAs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This means going beyond existing </a:t>
            </a:r>
            <a:r>
              <a:rPr lang="en-GB" sz="1200" dirty="0">
                <a:effectLst/>
                <a:latin typeface="Calibri" panose="020F0502020204030204" pitchFamily="34" charset="0"/>
                <a:ea typeface="Arial" panose="020B0604020202020204" pitchFamily="34" charset="0"/>
              </a:rPr>
              <a:t>ASEAN Plus One FTAs,  albeit taking care not to abrogate previous terms.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0" dirty="0">
                <a:solidFill>
                  <a:srgbClr val="000000"/>
                </a:solidFill>
                <a:latin typeface="Arial" panose="020B0604020202020204" pitchFamily="34" charset="0"/>
                <a:cs typeface="Arial" panose="020B0604020202020204" pitchFamily="34" charset="0"/>
              </a:rPr>
              <a:t>Explicitly considering the needs of least-developed economies </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This is increasingly becoming de </a:t>
            </a:r>
            <a:r>
              <a:rPr lang="en-AU" dirty="0" err="1"/>
              <a:t>rigeur</a:t>
            </a:r>
            <a:r>
              <a:rPr lang="en-AU" dirty="0"/>
              <a:t> in most FTAs and even in WTO agreements, where the needs of developing countries, particularly LDCs and specifically with regard to implementation costs, are being recognized and mitigated from the outset and via binding treaty provisions.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 accession was allowed at the outset</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This means that RCEP was concludes with the explicit understanding that new countries could join in future, so as to be an open, rather than a closed system.</a:t>
            </a:r>
          </a:p>
        </p:txBody>
      </p:sp>
      <p:sp>
        <p:nvSpPr>
          <p:cNvPr id="4" name="Slide Number Placeholder 3"/>
          <p:cNvSpPr>
            <a:spLocks noGrp="1"/>
          </p:cNvSpPr>
          <p:nvPr>
            <p:ph type="sldNum" sz="quarter" idx="5"/>
          </p:nvPr>
        </p:nvSpPr>
        <p:spPr/>
        <p:txBody>
          <a:bodyPr/>
          <a:lstStyle/>
          <a:p>
            <a:fld id="{42E7377D-32DB-4ED4-A69D-54BD4AA1BB3B}" type="slidenum">
              <a:rPr lang="en-CH" smtClean="0"/>
              <a:t>23</a:t>
            </a:fld>
            <a:endParaRPr lang="en-CH"/>
          </a:p>
        </p:txBody>
      </p:sp>
    </p:spTree>
    <p:extLst>
      <p:ext uri="{BB962C8B-B14F-4D97-AF65-F5344CB8AC3E}">
        <p14:creationId xmlns:p14="http://schemas.microsoft.com/office/powerpoint/2010/main" val="190140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98A255-2D3D-40ED-AB1A-99C6F7EFFDD2}" type="slidenum">
              <a:rPr lang="en-AU" smtClean="0"/>
              <a:t>2</a:t>
            </a:fld>
            <a:endParaRPr lang="en-AU"/>
          </a:p>
        </p:txBody>
      </p:sp>
    </p:spTree>
    <p:extLst>
      <p:ext uri="{BB962C8B-B14F-4D97-AF65-F5344CB8AC3E}">
        <p14:creationId xmlns:p14="http://schemas.microsoft.com/office/powerpoint/2010/main" val="3944226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Role of Chief Negotiators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Chief negotiators play the role of leading and managing negotiations and coordinating different negotiating teams. They may choose to lead a specific team based on their own substantive expertise. They are also required to lead negotiations on any sensitive issues and help resolve negotiating impasses. The role of chief negotiator is difficult because they have to maintain the overview of where each negotiating group is at any given time. Usually, they meet with each negotiating team at the end of each day and take stock of where each negotiating group is and what concessions have been given and received. It’s up to the Chief Negotiator to know and understand where the balance of rights and obligations stands at any given moment during the negotiations and to make sure that red lines are respected by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Negotiating Teams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Teams are responsible for negotiating specific issues or chapters, and tend to be constituted by subject matter experts or officials from the regulatory agencies specifically responsible for the chapter being negotiated by the team in question. For example, for the chapter on SPS, you would expect to have at least one expert from the ministry of agriculture or the quarantine service on the negotiating team. By the same token, for any negotiations on financial services, you would expect to have at least one person from the central bank, or the financial services regulator on that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Parallel Processes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critical that in parallel with the external trade negotiations domestic negotiations take place with stakeholders from both the public sector (e.g., policy makers, cabinet members, and regulatory bodies) and the private sector (e.g., business or industry groups, NGOs, workers’ unions, environmental lobbyists, civil society, and consumer groups). </a:t>
            </a:r>
            <a:endParaRPr lang="en-G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24</a:t>
            </a:fld>
            <a:endParaRPr lang="en-CH"/>
          </a:p>
        </p:txBody>
      </p:sp>
    </p:spTree>
    <p:extLst>
      <p:ext uri="{BB962C8B-B14F-4D97-AF65-F5344CB8AC3E}">
        <p14:creationId xmlns:p14="http://schemas.microsoft.com/office/powerpoint/2010/main" val="249875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Short Game</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Negotiations </a:t>
            </a:r>
            <a:r>
              <a:rPr lang="en-GB" dirty="0"/>
              <a:t>started in 2015 and the agreement was signed in 2017 and entered into force in 2018. The Georgia-China FTA timeline is unusual in that although no timetable was set, substantive part of the Agreement was negotiated in a record seven-month period, and it was the fastest FTA negotiation process that China had with a partner by then.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Long Game</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US" sz="1200" dirty="0">
                <a:effectLst/>
                <a:latin typeface="Calibri" panose="020F0502020204030204" pitchFamily="34" charset="0"/>
                <a:ea typeface="Arial" panose="020B0604020202020204" pitchFamily="34" charset="0"/>
              </a:rPr>
              <a:t>RCEP was first proposed at the 2011 Summit in Bali Indonesia, the negotiation started in 2012  were expected to be concluded in 2015 but dragged on until 2020.  There were a total of 31 negotiation rounds, 15 ministerial meetings, and four Leader’s Summits before it was finally sign</a:t>
            </a:r>
            <a:r>
              <a:rPr lang="en-AU" sz="1200" dirty="0">
                <a:effectLst/>
                <a:latin typeface="Calibri" panose="020F0502020204030204" pitchFamily="34" charset="0"/>
                <a:ea typeface="Arial" panose="020B0604020202020204" pitchFamily="34" charset="0"/>
              </a:rPr>
              <a:t>ed.</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Getting to Yes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Getting to yes can be accelerated by saying “yes” to all of your counterparts demands, which may or may not be the desired negotiating strategy. </a:t>
            </a:r>
          </a:p>
        </p:txBody>
      </p:sp>
      <p:sp>
        <p:nvSpPr>
          <p:cNvPr id="4" name="Slide Number Placeholder 3"/>
          <p:cNvSpPr>
            <a:spLocks noGrp="1"/>
          </p:cNvSpPr>
          <p:nvPr>
            <p:ph type="sldNum" sz="quarter" idx="5"/>
          </p:nvPr>
        </p:nvSpPr>
        <p:spPr/>
        <p:txBody>
          <a:bodyPr/>
          <a:lstStyle/>
          <a:p>
            <a:fld id="{42E7377D-32DB-4ED4-A69D-54BD4AA1BB3B}" type="slidenum">
              <a:rPr lang="en-CH" smtClean="0"/>
              <a:t>25</a:t>
            </a:fld>
            <a:endParaRPr lang="en-CH"/>
          </a:p>
        </p:txBody>
      </p:sp>
    </p:spTree>
    <p:extLst>
      <p:ext uri="{BB962C8B-B14F-4D97-AF65-F5344CB8AC3E}">
        <p14:creationId xmlns:p14="http://schemas.microsoft.com/office/powerpoint/2010/main" val="2884618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Who Needs to Know</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important that not only the chief negotiator, but the all the negotiating team members have the basic knowledge of negotiation techniques. The best way is to learn through practice, including through simulation exercises.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Know the Rules and Protocols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Adherence to the certain established rules and protocols of negotiation is key to successful negotiations which should be first of all ensured by the chief negotiators.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Negotiate in Good Faith</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faith negotiations lead to credibility and mutually accepted outcomes, within the set national mandates for negotiators. </a:t>
            </a:r>
            <a:endParaRPr lang="en-GE" dirty="0"/>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26</a:t>
            </a:fld>
            <a:endParaRPr lang="en-CH"/>
          </a:p>
        </p:txBody>
      </p:sp>
    </p:spTree>
    <p:extLst>
      <p:ext uri="{BB962C8B-B14F-4D97-AF65-F5344CB8AC3E}">
        <p14:creationId xmlns:p14="http://schemas.microsoft.com/office/powerpoint/2010/main" val="704194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Sending and Receiving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Negotiators should be able to articulate clearly the negotiating positions and understand the positions of the counterpart.</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Building and Maintaining Trust</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important that the counterparts have good working relationship ensuring the trust and the trust is also built on the ability of the negotiators to defend the negotiating positions at home.</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Back-up Plans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crucial for the chief negotiator to be prepared with a best alternative to an agreement. Developing one’s best alternative to a negotiated agreement-BATNA and considering the partner’s BATNA are also very important in strengthening bargaining power during negotiation and strategizing the options available.</a:t>
            </a:r>
            <a:endParaRPr lang="en-GE" dirty="0"/>
          </a:p>
          <a:p>
            <a:endParaRPr lang="en-AU" b="1" dirty="0"/>
          </a:p>
        </p:txBody>
      </p:sp>
      <p:sp>
        <p:nvSpPr>
          <p:cNvPr id="4" name="Slide Number Placeholder 3"/>
          <p:cNvSpPr>
            <a:spLocks noGrp="1"/>
          </p:cNvSpPr>
          <p:nvPr>
            <p:ph type="sldNum" sz="quarter" idx="5"/>
          </p:nvPr>
        </p:nvSpPr>
        <p:spPr/>
        <p:txBody>
          <a:bodyPr/>
          <a:lstStyle/>
          <a:p>
            <a:fld id="{42E7377D-32DB-4ED4-A69D-54BD4AA1BB3B}" type="slidenum">
              <a:rPr lang="en-CH" smtClean="0"/>
              <a:t>27</a:t>
            </a:fld>
            <a:endParaRPr lang="en-CH"/>
          </a:p>
        </p:txBody>
      </p:sp>
    </p:spTree>
    <p:extLst>
      <p:ext uri="{BB962C8B-B14F-4D97-AF65-F5344CB8AC3E}">
        <p14:creationId xmlns:p14="http://schemas.microsoft.com/office/powerpoint/2010/main" val="114503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28</a:t>
            </a:fld>
            <a:endParaRPr lang="en-CH"/>
          </a:p>
        </p:txBody>
      </p:sp>
    </p:spTree>
    <p:extLst>
      <p:ext uri="{BB962C8B-B14F-4D97-AF65-F5344CB8AC3E}">
        <p14:creationId xmlns:p14="http://schemas.microsoft.com/office/powerpoint/2010/main" val="3883062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98A255-2D3D-40ED-AB1A-99C6F7EFFDD2}" type="slidenum">
              <a:rPr lang="en-AU" smtClean="0"/>
              <a:t>29</a:t>
            </a:fld>
            <a:endParaRPr lang="en-AU"/>
          </a:p>
        </p:txBody>
      </p:sp>
    </p:spTree>
    <p:extLst>
      <p:ext uri="{BB962C8B-B14F-4D97-AF65-F5344CB8AC3E}">
        <p14:creationId xmlns:p14="http://schemas.microsoft.com/office/powerpoint/2010/main" val="219840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30</a:t>
            </a:fld>
            <a:endParaRPr lang="en-CH"/>
          </a:p>
        </p:txBody>
      </p:sp>
    </p:spTree>
    <p:extLst>
      <p:ext uri="{BB962C8B-B14F-4D97-AF65-F5344CB8AC3E}">
        <p14:creationId xmlns:p14="http://schemas.microsoft.com/office/powerpoint/2010/main" val="1558274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Legislative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Implementation of a trade agreement requires adopting of new legislation or amending existing laws to comply with different agreement commitments.</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Procedural Implementation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Many FTA commitments that seek to achieve greater transparency or implement more due process rights for importers, also require changes to the way administrative agencies operate, which means that procedures and protocols have to be changed.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Implementation Stakeholders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relevant state authorities and bodies have to be involved in implementation process to fulfil agreement obligations and benefit from new market opening. Depending on a country’s internal constitutional structures, this will almost inevitably involve various degrees of involvement from parliament and executive branch agencies. </a:t>
            </a:r>
            <a:endParaRPr lang="en-GE" dirty="0"/>
          </a:p>
        </p:txBody>
      </p:sp>
      <p:sp>
        <p:nvSpPr>
          <p:cNvPr id="4" name="Slide Number Placeholder 3"/>
          <p:cNvSpPr>
            <a:spLocks noGrp="1"/>
          </p:cNvSpPr>
          <p:nvPr>
            <p:ph type="sldNum" sz="quarter" idx="5"/>
          </p:nvPr>
        </p:nvSpPr>
        <p:spPr/>
        <p:txBody>
          <a:bodyPr/>
          <a:lstStyle/>
          <a:p>
            <a:fld id="{42E7377D-32DB-4ED4-A69D-54BD4AA1BB3B}" type="slidenum">
              <a:rPr lang="en-CH" smtClean="0"/>
              <a:t>31</a:t>
            </a:fld>
            <a:endParaRPr lang="en-CH"/>
          </a:p>
        </p:txBody>
      </p:sp>
    </p:spTree>
    <p:extLst>
      <p:ext uri="{BB962C8B-B14F-4D97-AF65-F5344CB8AC3E}">
        <p14:creationId xmlns:p14="http://schemas.microsoft.com/office/powerpoint/2010/main" val="203452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WTO Committee on Regional Trade Agreements</a:t>
            </a:r>
          </a:p>
          <a:p>
            <a:r>
              <a:rPr lang="en-US" b="0" i="0" dirty="0">
                <a:solidFill>
                  <a:srgbClr val="374151"/>
                </a:solidFill>
                <a:effectLst/>
                <a:latin typeface="Söhne"/>
              </a:rPr>
              <a:t>The CRTA's work helps to ensure transparency, promote compliance with WTO rules, and maintain the integrity of the multilateral trading system. By examining and monitoring regional trade agreements, the CRTA plays an essential role in maintaining coherence between regional and multilateral trade initiatives.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Notification Requirements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The obligation to notify the CRTA flows primarily from GATT Art. XXIV and an accompanying </a:t>
            </a:r>
            <a:r>
              <a:rPr lang="en-US" dirty="0"/>
              <a:t>Understanding on the Interpretation of Article XXIV and another text adopted in 2006 called the Transparency Mechanism for Regional Trade Agreements, as well as under Art. V of the GATS. Since the Transparency Mechanism came into effect, there are set deadlines and data requirements that must accompany notifications by countries regarding PTAs. Changes to existing FTAs and the end of the transition period for tariff elimination also trigger notification obligations.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Review Procedure</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US" dirty="0"/>
              <a:t>The WTO Secretariat makes a factual presentation of the RTA to the CRTA which forms the basis for members to “consider” the agreement’s conformity with WTO rules, but the consensus rule of the CRTA effectively means that no agreement has found to be in breach of WTO rules to date.</a:t>
            </a: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32</a:t>
            </a:fld>
            <a:endParaRPr lang="en-CH"/>
          </a:p>
        </p:txBody>
      </p:sp>
    </p:spTree>
    <p:extLst>
      <p:ext uri="{BB962C8B-B14F-4D97-AF65-F5344CB8AC3E}">
        <p14:creationId xmlns:p14="http://schemas.microsoft.com/office/powerpoint/2010/main" val="2744762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Rationale for National Monitoring</a:t>
            </a:r>
          </a:p>
          <a:p>
            <a:r>
              <a:rPr lang="en-AU" dirty="0"/>
              <a:t>Monitoring the economic impact an FTA is having and the extent to which tariff preferences and other market access opportunities are being utilized is an important indicator for whether the FTA is achieving its original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Procedural Modalities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Coordination among agencies is essential especially between those agencies that will put into operation provisions of agreements and those that will eventually review agreements and provide for necessary amendments.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Feedback Loops and Actionable Information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dirty="0"/>
              <a:t>Monitoring call also reveal where implementation by a trading partner is falling short, so that this can be actioned in the regular meetings that the two governments will inevitably have to discuss implementation issues. </a:t>
            </a:r>
          </a:p>
        </p:txBody>
      </p:sp>
      <p:sp>
        <p:nvSpPr>
          <p:cNvPr id="4" name="Slide Number Placeholder 3"/>
          <p:cNvSpPr>
            <a:spLocks noGrp="1"/>
          </p:cNvSpPr>
          <p:nvPr>
            <p:ph type="sldNum" sz="quarter" idx="5"/>
          </p:nvPr>
        </p:nvSpPr>
        <p:spPr/>
        <p:txBody>
          <a:bodyPr/>
          <a:lstStyle/>
          <a:p>
            <a:fld id="{42E7377D-32DB-4ED4-A69D-54BD4AA1BB3B}" type="slidenum">
              <a:rPr lang="en-CH" smtClean="0"/>
              <a:t>33</a:t>
            </a:fld>
            <a:endParaRPr lang="en-CH"/>
          </a:p>
        </p:txBody>
      </p:sp>
    </p:spTree>
    <p:extLst>
      <p:ext uri="{BB962C8B-B14F-4D97-AF65-F5344CB8AC3E}">
        <p14:creationId xmlns:p14="http://schemas.microsoft.com/office/powerpoint/2010/main" val="1518819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Arial" panose="020B0604020202020204" pitchFamily="34" charset="0"/>
              </a:rPr>
              <a:t>Trade negotiations is a complex and multistakeholder process which involves different stages, from initiation to review and assessment as described in the table.</a:t>
            </a:r>
          </a:p>
          <a:p>
            <a:endParaRPr lang="en-GE" sz="1200" dirty="0">
              <a:effectLst/>
              <a:latin typeface="Arial" panose="020B0604020202020204" pitchFamily="34" charset="0"/>
              <a:ea typeface="Arial" panose="020B0604020202020204" pitchFamily="34" charset="0"/>
            </a:endParaRPr>
          </a:p>
          <a:p>
            <a:r>
              <a:rPr lang="en-US" sz="1200" dirty="0">
                <a:effectLst/>
                <a:latin typeface="Calibri" panose="020F0502020204030204" pitchFamily="34" charset="0"/>
                <a:ea typeface="Arial" panose="020B0604020202020204" pitchFamily="34" charset="0"/>
              </a:rPr>
              <a:t>This complexity requires relevant institutional set-up and human resources equipped with adequate technical and soft skills across a government to make the process effective and successful for a country. </a:t>
            </a:r>
            <a:endParaRPr lang="en-GE" sz="1200" dirty="0"/>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4</a:t>
            </a:fld>
            <a:endParaRPr lang="en-CH"/>
          </a:p>
        </p:txBody>
      </p:sp>
    </p:spTree>
    <p:extLst>
      <p:ext uri="{BB962C8B-B14F-4D97-AF65-F5344CB8AC3E}">
        <p14:creationId xmlns:p14="http://schemas.microsoft.com/office/powerpoint/2010/main" val="2553865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Living Agreements and In-built Agendas</a:t>
            </a:r>
          </a:p>
          <a:p>
            <a:r>
              <a:rPr lang="en-AU" dirty="0"/>
              <a:t>Some agreements contain clauses that set out a specific date on which one or both parties can seek to update the agreement. Otherwise they may contain a clause that provides for the start of new negotiations upon the lapse of a given transition period. These types of instruments aim to stop an FTA from becoming outdated but also to maintain momentum towards broader and deeper economic integration.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Evaluation Criteria</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Various criteria can be used to determine how successful a given PTA has been in achieving its original goals and the degree to which it has served as an instrument for trade and investment liberalization, including: </a:t>
            </a:r>
            <a:r>
              <a:rPr lang="en-GB" dirty="0"/>
              <a:t>macroeconomic indicators, industry utilization indicators, trade volumes, growth in market shares, diminished or increased use of non-tariff measures.</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Reviews for Deeper Integration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AU" noProof="0" dirty="0"/>
              <a:t>Typically, deciding to review and update an agreement serves the purpose of adjusting an agreement to new realities and using it to achieve broader and deeper economic integration between FTA partners. </a:t>
            </a:r>
          </a:p>
        </p:txBody>
      </p:sp>
      <p:sp>
        <p:nvSpPr>
          <p:cNvPr id="4" name="Slide Number Placeholder 3"/>
          <p:cNvSpPr>
            <a:spLocks noGrp="1"/>
          </p:cNvSpPr>
          <p:nvPr>
            <p:ph type="sldNum" sz="quarter" idx="5"/>
          </p:nvPr>
        </p:nvSpPr>
        <p:spPr/>
        <p:txBody>
          <a:bodyPr/>
          <a:lstStyle/>
          <a:p>
            <a:fld id="{42E7377D-32DB-4ED4-A69D-54BD4AA1BB3B}" type="slidenum">
              <a:rPr lang="en-CH" smtClean="0"/>
              <a:t>34</a:t>
            </a:fld>
            <a:endParaRPr lang="en-CH"/>
          </a:p>
        </p:txBody>
      </p:sp>
    </p:spTree>
    <p:extLst>
      <p:ext uri="{BB962C8B-B14F-4D97-AF65-F5344CB8AC3E}">
        <p14:creationId xmlns:p14="http://schemas.microsoft.com/office/powerpoint/2010/main" val="1422694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2022, UNCTAD published a Guidebook on Trade Impact Assessment which is designed to help trade policymakers and practitioners in developing countries better understand </a:t>
            </a:r>
            <a:r>
              <a:rPr lang="en-US" dirty="0"/>
              <a:t>the broader socio-economic impact of trade policies, such as a negotiated trade agreements.</a:t>
            </a:r>
            <a:endParaRPr lang="en-GB"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When and How to Conduct an Impact Assessment</a:t>
            </a:r>
          </a:p>
          <a:p>
            <a:r>
              <a:rPr lang="en-AU" dirty="0"/>
              <a:t>This can happen at various stages, whereby at each stage different policy purposes are inevitably being pursued. Doing an impact assessment after a certain period of time following the conclusion and entry into force of an FTA allows the government to see what the real-world socio-economic impacts have been. Recall that FTAs are inherently distributional, meaning that they create winners and losers. Impact assessments can help governments better understand these dynamics and mitigate any negative externalities that have resulted from implementation of the FTA that are not self-correcting or which the market has failed to adequately address.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Indicators and Methodologies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Important indicators include trade data, tariff data, trade indicators like revealed comparative advantage, trade intensity index, trade complementarity index, export diversification (or concentration) index, index of export market penetration, and others. The Guidebook also discusses several quantitative and qualitative methodologies for conducting an impact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Applying the Results of Impact Assessments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Conclusions of an impact assessment may present opportunities and challenges resulting from the prospective trade and investment agreement between potential FTA member states. An impact assessment may recommend the areas and the degree of concessions in the future trade and investment agreement, as well as flanking measures to accompany the implementation of the future agreement.</a:t>
            </a:r>
            <a:endParaRPr kumimoji="0" lang="en-IN"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35</a:t>
            </a:fld>
            <a:endParaRPr lang="en-CH"/>
          </a:p>
        </p:txBody>
      </p:sp>
    </p:spTree>
    <p:extLst>
      <p:ext uri="{BB962C8B-B14F-4D97-AF65-F5344CB8AC3E}">
        <p14:creationId xmlns:p14="http://schemas.microsoft.com/office/powerpoint/2010/main" val="2075766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37</a:t>
            </a:fld>
            <a:endParaRPr lang="en-CH"/>
          </a:p>
        </p:txBody>
      </p:sp>
    </p:spTree>
    <p:extLst>
      <p:ext uri="{BB962C8B-B14F-4D97-AF65-F5344CB8AC3E}">
        <p14:creationId xmlns:p14="http://schemas.microsoft.com/office/powerpoint/2010/main" val="281144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experiences of individual CAREC countries in negotiating FTAs varies considerably</a:t>
            </a:r>
          </a:p>
          <a:p>
            <a:r>
              <a:rPr lang="en-GB" dirty="0"/>
              <a:t>Weak institutions for trade is another constraining factor </a:t>
            </a:r>
          </a:p>
          <a:p>
            <a:r>
              <a:rPr lang="en-GB" dirty="0"/>
              <a:t>3 sets of core blocks, each representing a different kind of skill set, were identified as important for the CAREC countries</a:t>
            </a:r>
          </a:p>
          <a:p>
            <a:pPr marL="800100" lvl="1" indent="-342900">
              <a:buFont typeface="+mj-lt"/>
              <a:buAutoNum type="arabicPeriod"/>
            </a:pPr>
            <a:r>
              <a:rPr lang="en-US" sz="1800" dirty="0">
                <a:effectLst/>
                <a:latin typeface="Calibri" panose="020F0502020204030204" pitchFamily="34" charset="0"/>
                <a:ea typeface="Arial" panose="020B0604020202020204" pitchFamily="34" charset="0"/>
              </a:rPr>
              <a:t>general technical skills</a:t>
            </a:r>
            <a:endParaRPr lang="en-GE" sz="1800" dirty="0">
              <a:latin typeface="Calibri" panose="020F0502020204030204" pitchFamily="34" charset="0"/>
              <a:ea typeface="Arial" panose="020B0604020202020204" pitchFamily="34" charset="0"/>
            </a:endParaRPr>
          </a:p>
          <a:p>
            <a:pPr marL="800100" lvl="1" indent="-342900">
              <a:buFont typeface="+mj-lt"/>
              <a:buAutoNum type="arabicPeriod"/>
            </a:pPr>
            <a:r>
              <a:rPr lang="en-US" sz="1800" dirty="0">
                <a:effectLst/>
                <a:latin typeface="Calibri" panose="020F0502020204030204" pitchFamily="34" charset="0"/>
                <a:ea typeface="Arial" panose="020B0604020202020204" pitchFamily="34" charset="0"/>
              </a:rPr>
              <a:t>the substantive areas of expertise that would likely form the first set of chapters to be negotiated under a future CAREC FTA</a:t>
            </a:r>
            <a:r>
              <a:rPr lang="en-GE" dirty="0">
                <a:effectLst/>
              </a:rPr>
              <a:t> </a:t>
            </a:r>
            <a:endParaRPr lang="en-GE" sz="1800" dirty="0">
              <a:effectLst/>
              <a:latin typeface="Calibri" panose="020F0502020204030204" pitchFamily="34" charset="0"/>
            </a:endParaRPr>
          </a:p>
          <a:p>
            <a:pPr marL="800100" lvl="1" indent="-342900">
              <a:buFont typeface="+mj-lt"/>
              <a:buAutoNum type="arabicPeriod"/>
            </a:pPr>
            <a:r>
              <a:rPr lang="en-US" sz="1800" dirty="0">
                <a:effectLst/>
                <a:latin typeface="Calibri" panose="020F0502020204030204" pitchFamily="34" charset="0"/>
                <a:ea typeface="Arial" panose="020B0604020202020204" pitchFamily="34" charset="0"/>
              </a:rPr>
              <a:t>“soft skills”</a:t>
            </a:r>
            <a:endParaRPr lang="en-GE" dirty="0"/>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5</a:t>
            </a:fld>
            <a:endParaRPr lang="en-CH"/>
          </a:p>
        </p:txBody>
      </p:sp>
    </p:spTree>
    <p:extLst>
      <p:ext uri="{BB962C8B-B14F-4D97-AF65-F5344CB8AC3E}">
        <p14:creationId xmlns:p14="http://schemas.microsoft.com/office/powerpoint/2010/main" val="188892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General alignment of interests. </a:t>
            </a:r>
            <a:r>
              <a:rPr lang="en-AU" b="0" dirty="0"/>
              <a:t>The announcement that two or more countries have decided to enter into FTA negotiations doesn’t just happen out of the blue, but is usually followed by a period of closer economic ties and political alignments that unfold over a certain period of time.</a:t>
            </a:r>
          </a:p>
          <a:p>
            <a:endParaRPr lang="en-AU" b="0" dirty="0"/>
          </a:p>
          <a:p>
            <a:r>
              <a:rPr lang="en-AU" b="1" dirty="0"/>
              <a:t>Political Summitry.</a:t>
            </a:r>
            <a:r>
              <a:rPr lang="en-AU" b="0" dirty="0"/>
              <a:t> The announcement to launch FTA negotiations is almost always made at a bilateral or multilateral political summit, since the leaders can boast that this decision was a concrete result of the summit, thereby justifying the enormous expense and effort that goes into these kinds of events.</a:t>
            </a:r>
          </a:p>
          <a:p>
            <a:endParaRPr lang="en-AU" b="0" dirty="0"/>
          </a:p>
          <a:p>
            <a:r>
              <a:rPr lang="en-AU" b="1" dirty="0"/>
              <a:t>The Need for Economic Data. </a:t>
            </a:r>
            <a:r>
              <a:rPr lang="en-AU" b="0" dirty="0"/>
              <a:t>Political leaders need to be able to justify to the public why they are engaging in an FTA, something that is more important today than it ever was, since the general public no-longer accept without reservations that FTAs are beneficial. A case needs to be made that an FTA can bring material benefits to both countries, and for this, a cost benefits analysis, or a economic impact or feasibility study is undertaken, which is the subject of my next slide.</a:t>
            </a:r>
          </a:p>
        </p:txBody>
      </p:sp>
      <p:sp>
        <p:nvSpPr>
          <p:cNvPr id="4" name="Slide Number Placeholder 3"/>
          <p:cNvSpPr>
            <a:spLocks noGrp="1"/>
          </p:cNvSpPr>
          <p:nvPr>
            <p:ph type="sldNum" sz="quarter" idx="5"/>
          </p:nvPr>
        </p:nvSpPr>
        <p:spPr/>
        <p:txBody>
          <a:bodyPr/>
          <a:lstStyle/>
          <a:p>
            <a:fld id="{42E7377D-32DB-4ED4-A69D-54BD4AA1BB3B}" type="slidenum">
              <a:rPr lang="en-CH" smtClean="0"/>
              <a:t>6</a:t>
            </a:fld>
            <a:endParaRPr lang="en-CH"/>
          </a:p>
        </p:txBody>
      </p:sp>
    </p:spTree>
    <p:extLst>
      <p:ext uri="{BB962C8B-B14F-4D97-AF65-F5344CB8AC3E}">
        <p14:creationId xmlns:p14="http://schemas.microsoft.com/office/powerpoint/2010/main" val="130289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Independent vs Joint studies.</a:t>
            </a:r>
            <a:r>
              <a:rPr lang="en-GB" sz="1200" dirty="0"/>
              <a:t> </a:t>
            </a:r>
          </a:p>
          <a:p>
            <a:r>
              <a:rPr lang="en-GB" sz="1200" dirty="0"/>
              <a:t>Countries can either do this separately or jointly, depending on how much they’re willing to work together and to what extent they share views on the appropriate methodologies and underlying assumptions. </a:t>
            </a:r>
          </a:p>
          <a:p>
            <a:r>
              <a:rPr lang="en-GB" sz="1200" b="1" dirty="0"/>
              <a:t>In-house vs Outsourced studies. </a:t>
            </a:r>
          </a:p>
          <a:p>
            <a:r>
              <a:rPr lang="en-GB" sz="1200" b="0" dirty="0"/>
              <a:t>Where countries have the appropriate resources to do this in their own economic ministries or if they have a government think tank they can entrust this work to, they may want to have the study done “in-house”. Other countries, even though they have the capability, prefer to outsource this, feeling it gives more credibility to the final results. </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Different Analytical Models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r>
              <a:rPr lang="en-GB" sz="1200" dirty="0"/>
              <a:t>This is always an exercise in quantitative and speculative data analysis, with the preferred models being Partial Equilibrium (PE), General Equilibrium (GE) and </a:t>
            </a:r>
            <a:r>
              <a:rPr lang="en-AU" b="0" i="0" dirty="0">
                <a:solidFill>
                  <a:srgbClr val="374151"/>
                </a:solidFill>
                <a:effectLst/>
                <a:latin typeface="Söhne"/>
              </a:rPr>
              <a:t>Computable General Equilibrium (CGE) </a:t>
            </a:r>
            <a:r>
              <a:rPr lang="en-GB" sz="1200" dirty="0"/>
              <a:t>models. </a:t>
            </a: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7</a:t>
            </a:fld>
            <a:endParaRPr lang="en-CH"/>
          </a:p>
        </p:txBody>
      </p:sp>
    </p:spTree>
    <p:extLst>
      <p:ext uri="{BB962C8B-B14F-4D97-AF65-F5344CB8AC3E}">
        <p14:creationId xmlns:p14="http://schemas.microsoft.com/office/powerpoint/2010/main" val="344293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Sharing the Results of Economic Impact Studies</a:t>
            </a:r>
          </a:p>
          <a:p>
            <a:r>
              <a:rPr lang="en-AU" dirty="0"/>
              <a:t>It is important to share the initial economic impact studies with those most likely to be affected, i.e. stakeholders and interest groups, which will include </a:t>
            </a:r>
            <a:r>
              <a:rPr lang="en-GB" dirty="0"/>
              <a:t>employers and trade unions, NGOs and academia.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Consultations and Legitimacy </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countries manage the consultation process differs based on the country governance models, traditions and readiness of the stakeholders to engage in substantive discussions. Nevertheless, it is good regulatory practice and boosts the legitimacy of the final negotiated outcome if it aligns broadly with the findings obtained from a sufficiently broad and lengthy consultation process. This can also help with getting parliament to ratify an agreement in those countries where this is constitutionally required.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Consultations and Negotiating Positions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Seeking and obtaining input from the private sector on the actual trade barriers they face is really important if the negotiated outcome is to really have any hope of translating into better market access for your exporters. This is why its important to listen to them. Almost all of the most sophisticated trading countries that have decades of experience in negotiating FTAs have set up mechanisms of varying formality and informality to obtain market intelligence from their respective private sectors. </a:t>
            </a: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8</a:t>
            </a:fld>
            <a:endParaRPr lang="en-CH"/>
          </a:p>
        </p:txBody>
      </p:sp>
    </p:spTree>
    <p:extLst>
      <p:ext uri="{BB962C8B-B14F-4D97-AF65-F5344CB8AC3E}">
        <p14:creationId xmlns:p14="http://schemas.microsoft.com/office/powerpoint/2010/main" val="222203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Transparency can be achieved through digital information exchange mechanisms and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Arial" panose="020B0604020202020204" pitchFamily="34" charset="0"/>
              </a:rPr>
              <a:t>T</a:t>
            </a:r>
            <a:r>
              <a:rPr lang="en-US" sz="1200" dirty="0">
                <a:effectLst/>
                <a:latin typeface="Calibri" panose="020F0502020204030204" pitchFamily="34" charset="0"/>
                <a:ea typeface="Arial" panose="020B0604020202020204" pitchFamily="34" charset="0"/>
              </a:rPr>
              <a:t>rade related portals help traders find useful information about trade agreements</a:t>
            </a:r>
            <a:r>
              <a:rPr lang="en-US" sz="1200" dirty="0">
                <a:latin typeface="Calibri" panose="020F0502020204030204" pitchFamily="34" charset="0"/>
                <a:ea typeface="Arial" panose="020B0604020202020204" pitchFamily="34" charset="0"/>
              </a:rPr>
              <a:t> and their implementation. They ensure participatory processes and help government negotiate provisions that cater to the needs and interests of stakeholders.</a:t>
            </a:r>
            <a:endParaRPr lang="en-G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9</a:t>
            </a:fld>
            <a:endParaRPr lang="en-CH"/>
          </a:p>
        </p:txBody>
      </p:sp>
    </p:spTree>
    <p:extLst>
      <p:ext uri="{BB962C8B-B14F-4D97-AF65-F5344CB8AC3E}">
        <p14:creationId xmlns:p14="http://schemas.microsoft.com/office/powerpoint/2010/main" val="255206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buNone/>
            </a:pPr>
            <a:r>
              <a:rPr lang="en-GB" sz="1200" dirty="0"/>
              <a:t>There are various regional and global trade information portals, which can serve as good sources for trade negotiators when preparing for and conducting FTA negotiations.</a:t>
            </a:r>
          </a:p>
          <a:p>
            <a:pPr marL="0" indent="0">
              <a:lnSpc>
                <a:spcPct val="110000"/>
              </a:lnSpc>
              <a:spcBef>
                <a:spcPts val="0"/>
              </a:spcBef>
              <a:buNone/>
            </a:pPr>
            <a:endParaRPr lang="en-GB" sz="1200" dirty="0"/>
          </a:p>
          <a:p>
            <a:pPr marL="0" marR="0" lvl="0" indent="0" algn="l" defTabSz="914400" rtl="0" eaLnBrk="1" fontAlgn="auto" latinLnBrk="0" hangingPunct="1">
              <a:lnSpc>
                <a:spcPct val="110000"/>
              </a:lnSpc>
              <a:spcBef>
                <a:spcPts val="0"/>
              </a:spcBef>
              <a:spcAft>
                <a:spcPts val="0"/>
              </a:spcAft>
              <a:buClrTx/>
              <a:buSzTx/>
              <a:buFontTx/>
              <a:buNone/>
              <a:tabLst/>
              <a:defRPr/>
            </a:pPr>
            <a:r>
              <a:rPr lang="en-GB" sz="1200" dirty="0"/>
              <a:t>CAREC Trade Information Portal is the most recent regional portal that aims to be a one-stop shop of all information on CAREC trade.</a:t>
            </a:r>
          </a:p>
          <a:p>
            <a:endParaRPr lang="en-AU" dirty="0"/>
          </a:p>
        </p:txBody>
      </p:sp>
      <p:sp>
        <p:nvSpPr>
          <p:cNvPr id="4" name="Slide Number Placeholder 3"/>
          <p:cNvSpPr>
            <a:spLocks noGrp="1"/>
          </p:cNvSpPr>
          <p:nvPr>
            <p:ph type="sldNum" sz="quarter" idx="5"/>
          </p:nvPr>
        </p:nvSpPr>
        <p:spPr/>
        <p:txBody>
          <a:bodyPr/>
          <a:lstStyle/>
          <a:p>
            <a:fld id="{42E7377D-32DB-4ED4-A69D-54BD4AA1BB3B}" type="slidenum">
              <a:rPr lang="en-CH" smtClean="0"/>
              <a:t>10</a:t>
            </a:fld>
            <a:endParaRPr lang="en-CH"/>
          </a:p>
        </p:txBody>
      </p:sp>
    </p:spTree>
    <p:extLst>
      <p:ext uri="{BB962C8B-B14F-4D97-AF65-F5344CB8AC3E}">
        <p14:creationId xmlns:p14="http://schemas.microsoft.com/office/powerpoint/2010/main" val="1756356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DF59E2A4-7B8F-60AF-71D4-9C54304A7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Title 1">
            <a:extLst>
              <a:ext uri="{FF2B5EF4-FFF2-40B4-BE49-F238E27FC236}">
                <a16:creationId xmlns:a16="http://schemas.microsoft.com/office/drawing/2014/main" id="{89AD3082-4C0C-452B-8FD5-4893614924A3}"/>
              </a:ext>
            </a:extLst>
          </p:cNvPr>
          <p:cNvSpPr>
            <a:spLocks noGrp="1"/>
          </p:cNvSpPr>
          <p:nvPr>
            <p:ph type="ctrTitle"/>
          </p:nvPr>
        </p:nvSpPr>
        <p:spPr>
          <a:xfrm>
            <a:off x="1524000" y="1122363"/>
            <a:ext cx="9144000" cy="2387600"/>
          </a:xfrm>
        </p:spPr>
        <p:txBody>
          <a:bodyPr anchor="b">
            <a:normAutofit/>
          </a:bodyPr>
          <a:lstStyle>
            <a:lvl1pPr algn="ctr">
              <a:defRPr lang="ru-RU" sz="3600" b="1" kern="1200"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endParaRPr lang="ru-RU" dirty="0"/>
          </a:p>
        </p:txBody>
      </p:sp>
      <p:sp>
        <p:nvSpPr>
          <p:cNvPr id="3" name="Subtitle 2">
            <a:extLst>
              <a:ext uri="{FF2B5EF4-FFF2-40B4-BE49-F238E27FC236}">
                <a16:creationId xmlns:a16="http://schemas.microsoft.com/office/drawing/2014/main" id="{5C898F49-B562-4603-98CC-8D9A7A2D89E9}"/>
              </a:ext>
            </a:extLst>
          </p:cNvPr>
          <p:cNvSpPr>
            <a:spLocks noGrp="1"/>
          </p:cNvSpPr>
          <p:nvPr>
            <p:ph type="subTitle" idx="1"/>
          </p:nvPr>
        </p:nvSpPr>
        <p:spPr>
          <a:xfrm>
            <a:off x="1524000" y="3602038"/>
            <a:ext cx="9144000" cy="1655762"/>
          </a:xfrm>
        </p:spPr>
        <p:txBody>
          <a:bodyPr>
            <a:normAutofit/>
          </a:bodyPr>
          <a:lstStyle>
            <a:lvl1pPr marL="0" indent="0" algn="ctr">
              <a:buNone/>
              <a:defRPr lang="ru-RU" sz="2800" b="1" kern="1200"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subtitle style</a:t>
            </a:r>
            <a:endParaRPr lang="ru-RU" dirty="0"/>
          </a:p>
        </p:txBody>
      </p:sp>
      <p:sp>
        <p:nvSpPr>
          <p:cNvPr id="4" name="Date Placeholder 3">
            <a:extLst>
              <a:ext uri="{FF2B5EF4-FFF2-40B4-BE49-F238E27FC236}">
                <a16:creationId xmlns:a16="http://schemas.microsoft.com/office/drawing/2014/main" id="{EA91D31B-E983-42C9-88F3-FFCA0632C8B3}"/>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5" name="Footer Placeholder 4">
            <a:extLst>
              <a:ext uri="{FF2B5EF4-FFF2-40B4-BE49-F238E27FC236}">
                <a16:creationId xmlns:a16="http://schemas.microsoft.com/office/drawing/2014/main" id="{A5C7603F-C507-4DCB-963C-AE2DFCB1E6BD}"/>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574EC00-8B0B-4AF2-8200-D58420335491}"/>
              </a:ext>
            </a:extLst>
          </p:cNvPr>
          <p:cNvSpPr>
            <a:spLocks noGrp="1"/>
          </p:cNvSpPr>
          <p:nvPr>
            <p:ph type="sldNum" sz="quarter" idx="12"/>
          </p:nvPr>
        </p:nvSpPr>
        <p:spPr/>
        <p:txBody>
          <a:bodyPr/>
          <a:lstStyle/>
          <a:p>
            <a:fld id="{B4596483-EC7F-4A8F-ACFB-02BB109E804F}" type="slidenum">
              <a:rPr lang="ru-RU" smtClean="0"/>
              <a:t>‹#›</a:t>
            </a:fld>
            <a:endParaRPr lang="ru-RU"/>
          </a:p>
        </p:txBody>
      </p:sp>
    </p:spTree>
    <p:extLst>
      <p:ext uri="{BB962C8B-B14F-4D97-AF65-F5344CB8AC3E}">
        <p14:creationId xmlns:p14="http://schemas.microsoft.com/office/powerpoint/2010/main" val="2655142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F2FA-B5AC-4290-A7FD-FF3B5E18EB3C}"/>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42C775D9-DCF6-4A8E-BCAC-EE2A3FDEBB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543CDFC-81F6-4F4C-91DA-72F2ACE1726E}"/>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5" name="Footer Placeholder 4">
            <a:extLst>
              <a:ext uri="{FF2B5EF4-FFF2-40B4-BE49-F238E27FC236}">
                <a16:creationId xmlns:a16="http://schemas.microsoft.com/office/drawing/2014/main" id="{CDC256EB-810C-46C7-BAA0-413F22BB9253}"/>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9D039502-DFDF-44C3-BED6-A50E711E2CBC}"/>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7" name="Content Placeholder 9">
            <a:extLst>
              <a:ext uri="{FF2B5EF4-FFF2-40B4-BE49-F238E27FC236}">
                <a16:creationId xmlns:a16="http://schemas.microsoft.com/office/drawing/2014/main" id="{61809D57-3967-C434-5807-2B0E4C586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64283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1822F-E407-4551-9270-30E84EF486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297D4AD3-D766-45AC-866D-BB773EFBDA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79A82684-9257-4777-AF44-51E1F31CB7AC}"/>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5" name="Footer Placeholder 4">
            <a:extLst>
              <a:ext uri="{FF2B5EF4-FFF2-40B4-BE49-F238E27FC236}">
                <a16:creationId xmlns:a16="http://schemas.microsoft.com/office/drawing/2014/main" id="{C30BC46C-DAC0-4B8F-AE2A-EB58616F981D}"/>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D5C87DAA-7801-4634-89BD-8AF8ACE66D7F}"/>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7" name="Content Placeholder 9">
            <a:extLst>
              <a:ext uri="{FF2B5EF4-FFF2-40B4-BE49-F238E27FC236}">
                <a16:creationId xmlns:a16="http://schemas.microsoft.com/office/drawing/2014/main" id="{B7E27D9C-15B2-2F83-F8DC-87F69B4659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32860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413" y="1600200"/>
            <a:ext cx="10536000" cy="4637112"/>
          </a:xfrm>
        </p:spPr>
        <p:txBody>
          <a:bodyPr/>
          <a:lstStyle>
            <a:lvl1pPr>
              <a:defRPr sz="2400">
                <a:latin typeface="HelveticaNeueLT Std Med"/>
              </a:defRPr>
            </a:lvl1pPr>
            <a:lvl2pPr>
              <a:defRPr sz="2200">
                <a:latin typeface="HelveticaNeueLT Std Med"/>
              </a:defRPr>
            </a:lvl2pPr>
            <a:lvl3pPr>
              <a:defRPr sz="2200">
                <a:latin typeface="HelveticaNeueLT Std Med"/>
              </a:defRPr>
            </a:lvl3pPr>
            <a:lvl4pPr>
              <a:defRPr>
                <a:latin typeface="HelveticaNeueLT Std Med"/>
              </a:defRPr>
            </a:lvl4pPr>
            <a:lvl5pPr>
              <a:defRPr>
                <a:latin typeface="HelveticaNeueLT Std M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128000" y="432000"/>
            <a:ext cx="4224867" cy="270000"/>
          </a:xfrm>
        </p:spPr>
        <p:txBody>
          <a:bodyPr/>
          <a:lstStyle>
            <a:lvl1pPr marL="0" indent="0" algn="r">
              <a:buNone/>
              <a:defRPr sz="1100" b="0" baseline="0">
                <a:solidFill>
                  <a:srgbClr val="CDB87E"/>
                </a:solidFill>
              </a:defRPr>
            </a:lvl1pPr>
          </a:lstStyle>
          <a:p>
            <a:pPr lvl="0"/>
            <a:r>
              <a:rPr lang="en-US"/>
              <a:t>Click to edit Master text styles</a:t>
            </a:r>
          </a:p>
        </p:txBody>
      </p:sp>
      <p:sp>
        <p:nvSpPr>
          <p:cNvPr id="11" name="Title 10"/>
          <p:cNvSpPr>
            <a:spLocks noGrp="1"/>
          </p:cNvSpPr>
          <p:nvPr>
            <p:ph type="title"/>
          </p:nvPr>
        </p:nvSpPr>
        <p:spPr>
          <a:xfrm>
            <a:off x="815413" y="836712"/>
            <a:ext cx="10536000" cy="64807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721232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413" y="1600200"/>
            <a:ext cx="10536000" cy="4637112"/>
          </a:xfrm>
        </p:spPr>
        <p:txBody>
          <a:bodyPr/>
          <a:lstStyle>
            <a:lvl1pPr>
              <a:defRPr sz="2400">
                <a:latin typeface="HelveticaNeueLT Std Med"/>
              </a:defRPr>
            </a:lvl1pPr>
            <a:lvl2pPr>
              <a:defRPr sz="2200">
                <a:latin typeface="HelveticaNeueLT Std Med"/>
              </a:defRPr>
            </a:lvl2pPr>
            <a:lvl3pPr>
              <a:defRPr sz="2200">
                <a:latin typeface="HelveticaNeueLT Std Med"/>
              </a:defRPr>
            </a:lvl3pPr>
            <a:lvl4pPr>
              <a:defRPr>
                <a:latin typeface="HelveticaNeueLT Std Med"/>
              </a:defRPr>
            </a:lvl4pPr>
            <a:lvl5pPr>
              <a:defRPr>
                <a:latin typeface="HelveticaNeueLT Std M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128000" y="432000"/>
            <a:ext cx="4224867" cy="270000"/>
          </a:xfrm>
        </p:spPr>
        <p:txBody>
          <a:bodyPr/>
          <a:lstStyle>
            <a:lvl1pPr marL="0" indent="0" algn="r">
              <a:buNone/>
              <a:defRPr sz="1100" b="0" baseline="0">
                <a:solidFill>
                  <a:srgbClr val="CDB87E"/>
                </a:solidFill>
              </a:defRPr>
            </a:lvl1pPr>
          </a:lstStyle>
          <a:p>
            <a:pPr lvl="0"/>
            <a:r>
              <a:rPr lang="en-US"/>
              <a:t>Click to edit Master text styles</a:t>
            </a:r>
          </a:p>
        </p:txBody>
      </p:sp>
      <p:sp>
        <p:nvSpPr>
          <p:cNvPr id="11" name="Title 10"/>
          <p:cNvSpPr>
            <a:spLocks noGrp="1"/>
          </p:cNvSpPr>
          <p:nvPr>
            <p:ph type="title"/>
          </p:nvPr>
        </p:nvSpPr>
        <p:spPr>
          <a:xfrm>
            <a:off x="815413" y="836712"/>
            <a:ext cx="10536000" cy="64807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69844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413" y="1600200"/>
            <a:ext cx="10536000" cy="4637112"/>
          </a:xfrm>
        </p:spPr>
        <p:txBody>
          <a:bodyPr/>
          <a:lstStyle>
            <a:lvl1pPr>
              <a:defRPr sz="2400">
                <a:latin typeface="HelveticaNeueLT Std Med"/>
              </a:defRPr>
            </a:lvl1pPr>
            <a:lvl2pPr>
              <a:defRPr sz="2200">
                <a:latin typeface="HelveticaNeueLT Std Med"/>
              </a:defRPr>
            </a:lvl2pPr>
            <a:lvl3pPr>
              <a:defRPr sz="2200">
                <a:latin typeface="HelveticaNeueLT Std Med"/>
              </a:defRPr>
            </a:lvl3pPr>
            <a:lvl4pPr>
              <a:defRPr>
                <a:latin typeface="HelveticaNeueLT Std Med"/>
              </a:defRPr>
            </a:lvl4pPr>
            <a:lvl5pPr>
              <a:defRPr>
                <a:latin typeface="HelveticaNeueLT Std M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128000" y="432000"/>
            <a:ext cx="4224867" cy="270000"/>
          </a:xfrm>
        </p:spPr>
        <p:txBody>
          <a:bodyPr/>
          <a:lstStyle>
            <a:lvl1pPr marL="0" indent="0" algn="r">
              <a:buNone/>
              <a:defRPr sz="1100" b="0" baseline="0">
                <a:solidFill>
                  <a:srgbClr val="CDB87E"/>
                </a:solidFill>
              </a:defRPr>
            </a:lvl1pPr>
          </a:lstStyle>
          <a:p>
            <a:pPr lvl="0"/>
            <a:r>
              <a:rPr lang="en-US"/>
              <a:t>Click to edit Master text styles</a:t>
            </a:r>
          </a:p>
        </p:txBody>
      </p:sp>
      <p:sp>
        <p:nvSpPr>
          <p:cNvPr id="11" name="Title 10"/>
          <p:cNvSpPr>
            <a:spLocks noGrp="1"/>
          </p:cNvSpPr>
          <p:nvPr>
            <p:ph type="title"/>
          </p:nvPr>
        </p:nvSpPr>
        <p:spPr>
          <a:xfrm>
            <a:off x="815413" y="836712"/>
            <a:ext cx="10536000" cy="64807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741063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413" y="1600200"/>
            <a:ext cx="10536000" cy="4637112"/>
          </a:xfrm>
        </p:spPr>
        <p:txBody>
          <a:bodyPr/>
          <a:lstStyle>
            <a:lvl1pPr>
              <a:defRPr sz="2400">
                <a:latin typeface="HelveticaNeueLT Std Med"/>
              </a:defRPr>
            </a:lvl1pPr>
            <a:lvl2pPr>
              <a:defRPr sz="2200">
                <a:latin typeface="HelveticaNeueLT Std Med"/>
              </a:defRPr>
            </a:lvl2pPr>
            <a:lvl3pPr>
              <a:defRPr sz="2200">
                <a:latin typeface="HelveticaNeueLT Std Med"/>
              </a:defRPr>
            </a:lvl3pPr>
            <a:lvl4pPr>
              <a:defRPr>
                <a:latin typeface="HelveticaNeueLT Std Med"/>
              </a:defRPr>
            </a:lvl4pPr>
            <a:lvl5pPr>
              <a:defRPr>
                <a:latin typeface="HelveticaNeueLT Std M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128000" y="432000"/>
            <a:ext cx="4224867" cy="270000"/>
          </a:xfrm>
        </p:spPr>
        <p:txBody>
          <a:bodyPr/>
          <a:lstStyle>
            <a:lvl1pPr marL="0" indent="0" algn="r">
              <a:buNone/>
              <a:defRPr sz="1100" b="0" baseline="0">
                <a:solidFill>
                  <a:srgbClr val="CDB87E"/>
                </a:solidFill>
              </a:defRPr>
            </a:lvl1pPr>
          </a:lstStyle>
          <a:p>
            <a:pPr lvl="0"/>
            <a:r>
              <a:rPr lang="en-US"/>
              <a:t>Click to edit Master text styles</a:t>
            </a:r>
          </a:p>
        </p:txBody>
      </p:sp>
      <p:sp>
        <p:nvSpPr>
          <p:cNvPr id="11" name="Title 10"/>
          <p:cNvSpPr>
            <a:spLocks noGrp="1"/>
          </p:cNvSpPr>
          <p:nvPr>
            <p:ph type="title"/>
          </p:nvPr>
        </p:nvSpPr>
        <p:spPr>
          <a:xfrm>
            <a:off x="815413" y="836712"/>
            <a:ext cx="10536000" cy="64807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68121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With image lef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
            <a:ext cx="5321300" cy="6858001"/>
          </a:xfrm>
        </p:spPr>
        <p:txBody>
          <a:bodyPr/>
          <a:lstStyle>
            <a:lvl1pPr marL="0" indent="0" algn="ctr">
              <a:buNone/>
              <a:defRPr/>
            </a:lvl1pPr>
          </a:lstStyle>
          <a:p>
            <a:endParaRPr lang="en-US" dirty="0"/>
          </a:p>
          <a:p>
            <a:endParaRPr lang="en-US" dirty="0"/>
          </a:p>
          <a:p>
            <a:endParaRPr lang="en-US" dirty="0"/>
          </a:p>
          <a:p>
            <a:r>
              <a:rPr lang="en-US" dirty="0"/>
              <a:t>Insert a picture</a:t>
            </a:r>
          </a:p>
        </p:txBody>
      </p:sp>
      <p:sp>
        <p:nvSpPr>
          <p:cNvPr id="2" name="Title 1"/>
          <p:cNvSpPr>
            <a:spLocks noGrp="1"/>
          </p:cNvSpPr>
          <p:nvPr>
            <p:ph type="title" hasCustomPrompt="1"/>
          </p:nvPr>
        </p:nvSpPr>
        <p:spPr>
          <a:xfrm>
            <a:off x="6048154" y="365125"/>
            <a:ext cx="5321300" cy="1325563"/>
          </a:xfrm>
          <a:prstGeom prst="rect">
            <a:avLst/>
          </a:prstGeom>
        </p:spPr>
        <p:txBody>
          <a:bodyPr/>
          <a:lstStyle>
            <a:lvl1pPr>
              <a:defRPr b="1" i="0" baseline="0">
                <a:latin typeface="Helvetica Neue LT Std 75" panose="020B0604020202020204" pitchFamily="34" charset="0"/>
              </a:defRPr>
            </a:lvl1pPr>
          </a:lstStyle>
          <a:p>
            <a:r>
              <a:rPr lang="en-US" noProof="0" dirty="0"/>
              <a:t>Content slide with side image</a:t>
            </a:r>
          </a:p>
        </p:txBody>
      </p:sp>
      <p:sp>
        <p:nvSpPr>
          <p:cNvPr id="11" name="Text Placeholder 10">
            <a:extLst>
              <a:ext uri="{FF2B5EF4-FFF2-40B4-BE49-F238E27FC236}">
                <a16:creationId xmlns:a16="http://schemas.microsoft.com/office/drawing/2014/main" id="{C1093C0A-F024-4FAC-B2E7-BB1BCBFFE921}"/>
              </a:ext>
            </a:extLst>
          </p:cNvPr>
          <p:cNvSpPr>
            <a:spLocks noGrp="1"/>
          </p:cNvSpPr>
          <p:nvPr>
            <p:ph type="body" sz="quarter" idx="11"/>
          </p:nvPr>
        </p:nvSpPr>
        <p:spPr>
          <a:xfrm>
            <a:off x="6048154" y="1949450"/>
            <a:ext cx="53213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91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2260" y="365125"/>
            <a:ext cx="10515600" cy="867115"/>
          </a:xfrm>
          <a:prstGeom prst="rect">
            <a:avLst/>
          </a:prstGeom>
        </p:spPr>
        <p:txBody>
          <a:bodyPr/>
          <a:lstStyle>
            <a:lvl1pPr>
              <a:defRPr b="1" i="0" baseline="0">
                <a:solidFill>
                  <a:srgbClr val="3098D2"/>
                </a:solidFill>
                <a:latin typeface="Helvetica Neue LT Std 75" panose="020B0604020202020204" pitchFamily="34" charset="0"/>
              </a:defRPr>
            </a:lvl1pPr>
          </a:lstStyle>
          <a:p>
            <a:r>
              <a:rPr lang="en-US" noProof="0" dirty="0"/>
              <a:t>Default content slide</a:t>
            </a:r>
          </a:p>
        </p:txBody>
      </p:sp>
      <p:sp>
        <p:nvSpPr>
          <p:cNvPr id="7" name="Text Placeholder 6">
            <a:extLst>
              <a:ext uri="{FF2B5EF4-FFF2-40B4-BE49-F238E27FC236}">
                <a16:creationId xmlns:a16="http://schemas.microsoft.com/office/drawing/2014/main" id="{C609ADD8-FEFF-47F5-9FB8-BEA6ED5B5699}"/>
              </a:ext>
            </a:extLst>
          </p:cNvPr>
          <p:cNvSpPr>
            <a:spLocks noGrp="1"/>
          </p:cNvSpPr>
          <p:nvPr>
            <p:ph type="body" sz="quarter" idx="11"/>
          </p:nvPr>
        </p:nvSpPr>
        <p:spPr>
          <a:xfrm>
            <a:off x="1102260" y="1540299"/>
            <a:ext cx="10515600" cy="5183229"/>
          </a:xfrm>
        </p:spPr>
        <p:txBody>
          <a:bodyPr/>
          <a:lstStyle>
            <a:lvl1pPr algn="just">
              <a:lnSpc>
                <a:spcPct val="100000"/>
              </a:lnSpc>
              <a:defRPr/>
            </a:lvl1pPr>
            <a:lvl2pPr algn="just">
              <a:lnSpc>
                <a:spcPct val="100000"/>
              </a:lnSpc>
              <a:defRPr/>
            </a:lvl2pPr>
            <a:lvl3pPr algn="just">
              <a:lnSpc>
                <a:spcPct val="100000"/>
              </a:lnSpc>
              <a:defRPr/>
            </a:lvl3pPr>
            <a:lvl4pPr algn="just">
              <a:lnSpc>
                <a:spcPct val="100000"/>
              </a:lnSpc>
              <a:defRPr/>
            </a:lvl4pPr>
            <a:lvl5pPr algn="just">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956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5DAE-378A-4118-B583-1F6F08949BE4}"/>
              </a:ext>
            </a:extLst>
          </p:cNvPr>
          <p:cNvSpPr>
            <a:spLocks noGrp="1"/>
          </p:cNvSpPr>
          <p:nvPr>
            <p:ph type="title"/>
          </p:nvPr>
        </p:nvSpPr>
        <p:spPr>
          <a:xfrm>
            <a:off x="838200" y="365125"/>
            <a:ext cx="10515600" cy="1058233"/>
          </a:xfrm>
        </p:spPr>
        <p:txBody>
          <a:bodyPr/>
          <a:lstStyle>
            <a:lvl1pPr>
              <a:defRPr b="1">
                <a:latin typeface="+mn-lt"/>
              </a:defRPr>
            </a:lvl1pPr>
          </a:lstStyle>
          <a:p>
            <a:r>
              <a:rPr lang="en-US" dirty="0"/>
              <a:t>Click to edit Master title style</a:t>
            </a:r>
            <a:endParaRPr lang="ru-RU" dirty="0"/>
          </a:p>
        </p:txBody>
      </p:sp>
      <p:sp>
        <p:nvSpPr>
          <p:cNvPr id="3" name="Content Placeholder 2">
            <a:extLst>
              <a:ext uri="{FF2B5EF4-FFF2-40B4-BE49-F238E27FC236}">
                <a16:creationId xmlns:a16="http://schemas.microsoft.com/office/drawing/2014/main" id="{F04FC393-3611-4FBF-A6C2-4DDCCF57A8A0}"/>
              </a:ext>
            </a:extLst>
          </p:cNvPr>
          <p:cNvSpPr>
            <a:spLocks noGrp="1"/>
          </p:cNvSpPr>
          <p:nvPr>
            <p:ph idx="1"/>
          </p:nvPr>
        </p:nvSpPr>
        <p:spPr>
          <a:xfrm>
            <a:off x="838200" y="1518249"/>
            <a:ext cx="10515600" cy="465871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pic>
        <p:nvPicPr>
          <p:cNvPr id="8" name="Content Placeholder 9">
            <a:extLst>
              <a:ext uri="{FF2B5EF4-FFF2-40B4-BE49-F238E27FC236}">
                <a16:creationId xmlns:a16="http://schemas.microsoft.com/office/drawing/2014/main" id="{F3C5B4C7-84F5-B171-2F9B-CC9B7C64C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
        <p:nvSpPr>
          <p:cNvPr id="10" name="Rectangle 9">
            <a:extLst>
              <a:ext uri="{FF2B5EF4-FFF2-40B4-BE49-F238E27FC236}">
                <a16:creationId xmlns:a16="http://schemas.microsoft.com/office/drawing/2014/main" id="{791F8A79-D384-69B7-4E10-3442CF9E5C6D}"/>
              </a:ext>
            </a:extLst>
          </p:cNvPr>
          <p:cNvSpPr/>
          <p:nvPr userDrawn="1"/>
        </p:nvSpPr>
        <p:spPr>
          <a:xfrm>
            <a:off x="0" y="6114289"/>
            <a:ext cx="4582886" cy="743711"/>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28083B2A-E887-E981-A72F-2C356E925FB4}"/>
              </a:ext>
            </a:extLst>
          </p:cNvPr>
          <p:cNvSpPr txBox="1"/>
          <p:nvPr userDrawn="1"/>
        </p:nvSpPr>
        <p:spPr>
          <a:xfrm>
            <a:off x="272143" y="6301478"/>
            <a:ext cx="7696200" cy="369332"/>
          </a:xfrm>
          <a:prstGeom prst="rect">
            <a:avLst/>
          </a:prstGeom>
          <a:noFill/>
        </p:spPr>
        <p:txBody>
          <a:bodyPr wrap="square" rtlCol="0">
            <a:spAutoFit/>
          </a:bodyPr>
          <a:lstStyle/>
          <a:p>
            <a:r>
              <a:rPr lang="en-AU" i="1" dirty="0">
                <a:solidFill>
                  <a:schemeClr val="bg1"/>
                </a:solidFill>
              </a:rPr>
              <a:t>Uzbekistan National Training Workshop on Preparing Negotiations May 2023</a:t>
            </a:r>
          </a:p>
        </p:txBody>
      </p:sp>
    </p:spTree>
    <p:extLst>
      <p:ext uri="{BB962C8B-B14F-4D97-AF65-F5344CB8AC3E}">
        <p14:creationId xmlns:p14="http://schemas.microsoft.com/office/powerpoint/2010/main" val="377614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A324-957F-4CB7-9930-89DC16B2784D}"/>
              </a:ext>
            </a:extLst>
          </p:cNvPr>
          <p:cNvSpPr>
            <a:spLocks noGrp="1"/>
          </p:cNvSpPr>
          <p:nvPr>
            <p:ph type="title"/>
          </p:nvPr>
        </p:nvSpPr>
        <p:spPr>
          <a:xfrm>
            <a:off x="831850" y="1709738"/>
            <a:ext cx="10515600" cy="2852737"/>
          </a:xfrm>
        </p:spPr>
        <p:txBody>
          <a:bodyPr anchor="b"/>
          <a:lstStyle>
            <a:lvl1pPr>
              <a:defRPr sz="6000">
                <a:latin typeface="+mn-lt"/>
              </a:defRPr>
            </a:lvl1pPr>
          </a:lstStyle>
          <a:p>
            <a:r>
              <a:rPr lang="en-US" dirty="0"/>
              <a:t>Click to edit Master title style</a:t>
            </a:r>
            <a:endParaRPr lang="ru-RU" dirty="0"/>
          </a:p>
        </p:txBody>
      </p:sp>
      <p:sp>
        <p:nvSpPr>
          <p:cNvPr id="3" name="Text Placeholder 2">
            <a:extLst>
              <a:ext uri="{FF2B5EF4-FFF2-40B4-BE49-F238E27FC236}">
                <a16:creationId xmlns:a16="http://schemas.microsoft.com/office/drawing/2014/main" id="{2D118BB5-3B6C-4485-835A-C1C3664C19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5E47A-053F-4F4B-84A9-2006EC6C0F67}"/>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5" name="Footer Placeholder 4">
            <a:extLst>
              <a:ext uri="{FF2B5EF4-FFF2-40B4-BE49-F238E27FC236}">
                <a16:creationId xmlns:a16="http://schemas.microsoft.com/office/drawing/2014/main" id="{F9D0C92D-49AE-44F0-AC20-AE1C213430BA}"/>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37B624-0422-4EDA-9309-506889DC7D2B}"/>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7" name="Content Placeholder 9">
            <a:extLst>
              <a:ext uri="{FF2B5EF4-FFF2-40B4-BE49-F238E27FC236}">
                <a16:creationId xmlns:a16="http://schemas.microsoft.com/office/drawing/2014/main" id="{C42D6301-6F41-026D-B1A7-2D78C0177E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193457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C789-3C7D-4E93-B911-7BFB9CC1E8F6}"/>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30CCB1B8-2DBE-4E5B-9C25-C674074B9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AFC614B2-40F1-4F83-B983-3A4D73579A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D388448F-CC3D-4C01-96F6-89036D308202}"/>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6" name="Footer Placeholder 5">
            <a:extLst>
              <a:ext uri="{FF2B5EF4-FFF2-40B4-BE49-F238E27FC236}">
                <a16:creationId xmlns:a16="http://schemas.microsoft.com/office/drawing/2014/main" id="{3A575EF4-2556-408B-A686-F3CD77C5E4DA}"/>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93506FBF-4267-4B90-941C-F73BC89A6591}"/>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8" name="Content Placeholder 9">
            <a:extLst>
              <a:ext uri="{FF2B5EF4-FFF2-40B4-BE49-F238E27FC236}">
                <a16:creationId xmlns:a16="http://schemas.microsoft.com/office/drawing/2014/main" id="{D7203C5D-D3F0-9954-B772-6D36097D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46483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93E8-9374-4138-9DF4-DAB771B7EC81}"/>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C4FC1AB-8E22-43C7-BB76-7E6CFDCC4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E6740-317C-4DBD-A04C-C70BB05438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0C1D61BA-FBDB-4B6F-A326-5A13F16AD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F5FB56-F65D-45B8-BFCF-6A795A193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CD2EE11D-04FF-4BA9-AC85-8395C9AB620F}"/>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8" name="Footer Placeholder 7">
            <a:extLst>
              <a:ext uri="{FF2B5EF4-FFF2-40B4-BE49-F238E27FC236}">
                <a16:creationId xmlns:a16="http://schemas.microsoft.com/office/drawing/2014/main" id="{B682D8E0-05EC-455A-908D-37819B5E3DA0}"/>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B9FE1B42-0AE3-433C-A29E-259A59DDD95F}"/>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10" name="Content Placeholder 9">
            <a:extLst>
              <a:ext uri="{FF2B5EF4-FFF2-40B4-BE49-F238E27FC236}">
                <a16:creationId xmlns:a16="http://schemas.microsoft.com/office/drawing/2014/main" id="{0E0D054A-DB49-7E34-1F64-FEC1EB92A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88465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8F47-C349-4640-BA21-27A62680B3D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A2F1DFA9-7E7F-42F6-A2D8-B3BDD470AD09}"/>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4" name="Footer Placeholder 3">
            <a:extLst>
              <a:ext uri="{FF2B5EF4-FFF2-40B4-BE49-F238E27FC236}">
                <a16:creationId xmlns:a16="http://schemas.microsoft.com/office/drawing/2014/main" id="{E4BD68F2-9F14-466A-B134-C47F0DA7BBB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F6145307-80EF-4725-9670-A4ACDD5C971D}"/>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6" name="Content Placeholder 9">
            <a:extLst>
              <a:ext uri="{FF2B5EF4-FFF2-40B4-BE49-F238E27FC236}">
                <a16:creationId xmlns:a16="http://schemas.microsoft.com/office/drawing/2014/main" id="{8E1F6EEA-C2D7-B1B3-51F5-FC1BBA4BAD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38094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9BD1-7E1B-4E2D-99B1-2BE4ED440BF9}"/>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3" name="Footer Placeholder 2">
            <a:extLst>
              <a:ext uri="{FF2B5EF4-FFF2-40B4-BE49-F238E27FC236}">
                <a16:creationId xmlns:a16="http://schemas.microsoft.com/office/drawing/2014/main" id="{D2931FE5-ACAD-4EDA-9AC2-E829F24F5FDB}"/>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F8897F34-A789-4E95-B079-744895360BE7}"/>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5" name="Content Placeholder 9">
            <a:extLst>
              <a:ext uri="{FF2B5EF4-FFF2-40B4-BE49-F238E27FC236}">
                <a16:creationId xmlns:a16="http://schemas.microsoft.com/office/drawing/2014/main" id="{7437BFB1-AB8B-B79E-2416-85EB85314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89375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E081-6322-43E1-9522-572E6425A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9CD0ECCD-6205-43A7-B63E-B0989DA006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0D5D9933-64E8-45BE-AF3D-3C7E3040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FA203-5615-4750-8A64-FF04BE23A7ED}"/>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6" name="Footer Placeholder 5">
            <a:extLst>
              <a:ext uri="{FF2B5EF4-FFF2-40B4-BE49-F238E27FC236}">
                <a16:creationId xmlns:a16="http://schemas.microsoft.com/office/drawing/2014/main" id="{3B17F415-7C67-4F4C-B7CD-3BF5F8BB0D9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95B2EA3D-FD89-4859-844F-190BFDC12EC5}"/>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8" name="Content Placeholder 9">
            <a:extLst>
              <a:ext uri="{FF2B5EF4-FFF2-40B4-BE49-F238E27FC236}">
                <a16:creationId xmlns:a16="http://schemas.microsoft.com/office/drawing/2014/main" id="{0B5034BD-5E85-EE52-B837-AE1FD71B51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128596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DAF4-3128-42E2-BABA-73F3695CC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E581B8C8-7C5F-469C-A207-F0C945B3A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D70AE86A-E84B-4DAA-AB5E-12CDBD822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D7882-63FA-431E-9B4F-F558282176A2}"/>
              </a:ext>
            </a:extLst>
          </p:cNvPr>
          <p:cNvSpPr>
            <a:spLocks noGrp="1"/>
          </p:cNvSpPr>
          <p:nvPr>
            <p:ph type="dt" sz="half" idx="10"/>
          </p:nvPr>
        </p:nvSpPr>
        <p:spPr/>
        <p:txBody>
          <a:bodyPr/>
          <a:lstStyle/>
          <a:p>
            <a:fld id="{E6B09D21-C87B-433C-B814-700642E8EA1D}" type="datetimeFigureOut">
              <a:rPr lang="ru-RU" smtClean="0"/>
              <a:t>22.04.2023</a:t>
            </a:fld>
            <a:endParaRPr lang="ru-RU"/>
          </a:p>
        </p:txBody>
      </p:sp>
      <p:sp>
        <p:nvSpPr>
          <p:cNvPr id="6" name="Footer Placeholder 5">
            <a:extLst>
              <a:ext uri="{FF2B5EF4-FFF2-40B4-BE49-F238E27FC236}">
                <a16:creationId xmlns:a16="http://schemas.microsoft.com/office/drawing/2014/main" id="{740EF68F-F652-45AC-83CA-E4D737BA12F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50DE39BA-7EDB-4C3A-A4BE-8A3F9D4D95ED}"/>
              </a:ext>
            </a:extLst>
          </p:cNvPr>
          <p:cNvSpPr>
            <a:spLocks noGrp="1"/>
          </p:cNvSpPr>
          <p:nvPr>
            <p:ph type="sldNum" sz="quarter" idx="12"/>
          </p:nvPr>
        </p:nvSpPr>
        <p:spPr/>
        <p:txBody>
          <a:bodyPr/>
          <a:lstStyle/>
          <a:p>
            <a:fld id="{B4596483-EC7F-4A8F-ACFB-02BB109E804F}" type="slidenum">
              <a:rPr lang="ru-RU" smtClean="0"/>
              <a:t>‹#›</a:t>
            </a:fld>
            <a:endParaRPr lang="ru-RU"/>
          </a:p>
        </p:txBody>
      </p:sp>
      <p:pic>
        <p:nvPicPr>
          <p:cNvPr id="8" name="Content Placeholder 9">
            <a:extLst>
              <a:ext uri="{FF2B5EF4-FFF2-40B4-BE49-F238E27FC236}">
                <a16:creationId xmlns:a16="http://schemas.microsoft.com/office/drawing/2014/main" id="{6821F8C4-ABB7-7A01-CAB9-F4C43C639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14289"/>
            <a:ext cx="12192000" cy="743711"/>
          </a:xfrm>
          <a:prstGeom prst="rect">
            <a:avLst/>
          </a:prstGeom>
        </p:spPr>
      </p:pic>
    </p:spTree>
    <p:extLst>
      <p:ext uri="{BB962C8B-B14F-4D97-AF65-F5344CB8AC3E}">
        <p14:creationId xmlns:p14="http://schemas.microsoft.com/office/powerpoint/2010/main" val="374678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80C3E-A9A5-4165-A9FF-D083EE40DF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ru-RU" dirty="0"/>
          </a:p>
        </p:txBody>
      </p:sp>
      <p:sp>
        <p:nvSpPr>
          <p:cNvPr id="3" name="Text Placeholder 2">
            <a:extLst>
              <a:ext uri="{FF2B5EF4-FFF2-40B4-BE49-F238E27FC236}">
                <a16:creationId xmlns:a16="http://schemas.microsoft.com/office/drawing/2014/main" id="{43363448-3BC1-4C0B-A2FB-79D58E470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6E54250-B28B-434C-8D5C-FE2506EE2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09D21-C87B-433C-B814-700642E8EA1D}" type="datetimeFigureOut">
              <a:rPr lang="ru-RU" smtClean="0"/>
              <a:t>22.04.2023</a:t>
            </a:fld>
            <a:endParaRPr lang="ru-RU"/>
          </a:p>
        </p:txBody>
      </p:sp>
      <p:sp>
        <p:nvSpPr>
          <p:cNvPr id="5" name="Footer Placeholder 4">
            <a:extLst>
              <a:ext uri="{FF2B5EF4-FFF2-40B4-BE49-F238E27FC236}">
                <a16:creationId xmlns:a16="http://schemas.microsoft.com/office/drawing/2014/main" id="{6A75EDD6-4733-4712-8FD1-66287626F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559AD7F1-C9C0-4BCB-9415-BD0389986C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96483-EC7F-4A8F-ACFB-02BB109E804F}" type="slidenum">
              <a:rPr lang="ru-RU" smtClean="0"/>
              <a:t>‹#›</a:t>
            </a:fld>
            <a:endParaRPr lang="ru-RU"/>
          </a:p>
        </p:txBody>
      </p:sp>
    </p:spTree>
    <p:extLst>
      <p:ext uri="{BB962C8B-B14F-4D97-AF65-F5344CB8AC3E}">
        <p14:creationId xmlns:p14="http://schemas.microsoft.com/office/powerpoint/2010/main" val="690819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rade.carecprogram.org/"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2C26FDF-C376-86D8-33C8-647C7A33FB19}"/>
              </a:ext>
            </a:extLst>
          </p:cNvPr>
          <p:cNvSpPr txBox="1"/>
          <p:nvPr/>
        </p:nvSpPr>
        <p:spPr>
          <a:xfrm>
            <a:off x="443884" y="1705383"/>
            <a:ext cx="11060296" cy="4401205"/>
          </a:xfrm>
          <a:prstGeom prst="rect">
            <a:avLst/>
          </a:prstGeom>
          <a:noFill/>
        </p:spPr>
        <p:txBody>
          <a:bodyPr wrap="square">
            <a:spAutoFit/>
          </a:bodyPr>
          <a:lstStyle/>
          <a:p>
            <a:pPr algn="ctr"/>
            <a:r>
              <a:rPr lang="en-US" sz="2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National Training</a:t>
            </a:r>
          </a:p>
          <a:p>
            <a:pPr algn="ctr"/>
            <a:r>
              <a:rPr lang="en-US" sz="2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On preparing to negotiate a potential CAREC-wide FTA</a:t>
            </a:r>
          </a:p>
          <a:p>
            <a:pPr algn="ctr"/>
            <a:r>
              <a:rPr lang="en-US" sz="2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 </a:t>
            </a:r>
            <a:endParaRPr lang="en-US" sz="3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endParaRPr>
          </a:p>
          <a:p>
            <a:pPr algn="ctr"/>
            <a:r>
              <a:rPr lang="en-US" sz="3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Session 2:</a:t>
            </a:r>
          </a:p>
          <a:p>
            <a:pPr algn="ctr"/>
            <a:r>
              <a:rPr lang="en-US"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Preparing for Negotiations | </a:t>
            </a:r>
          </a:p>
          <a:p>
            <a:pPr algn="ctr"/>
            <a:r>
              <a:rPr lang="en-US"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Process, Organization and Strategic Considerations </a:t>
            </a:r>
          </a:p>
          <a:p>
            <a:pPr algn="ctr"/>
            <a:endParaRPr lang="en-US" sz="36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endParaRPr>
          </a:p>
          <a:p>
            <a:pPr algn="ctr"/>
            <a:r>
              <a:rPr lang="en-US"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Instructor:</a:t>
            </a:r>
          </a:p>
          <a:p>
            <a:pPr algn="ctr"/>
            <a:endParaRPr lang="en-US" sz="32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endParaRPr>
          </a:p>
          <a:p>
            <a:pPr algn="ctr"/>
            <a:r>
              <a:rPr lang="en-US" sz="20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Tashkent, Uzbekistan</a:t>
            </a:r>
          </a:p>
          <a:p>
            <a:pPr algn="ctr"/>
            <a:r>
              <a:rPr lang="en-US" sz="2000" b="1" dirty="0">
                <a:solidFill>
                  <a:schemeClr val="accent1">
                    <a:lumMod val="75000"/>
                  </a:schemeClr>
                </a:solidFill>
                <a:latin typeface="Arial" panose="020B0604020202020204" pitchFamily="34" charset="0"/>
                <a:ea typeface="Cambria" panose="02040503050406030204" pitchFamily="18" charset="0"/>
                <a:cs typeface="Arial" panose="020B0604020202020204" pitchFamily="34" charset="0"/>
              </a:rPr>
              <a:t>March 2023</a:t>
            </a:r>
          </a:p>
        </p:txBody>
      </p:sp>
      <p:pic>
        <p:nvPicPr>
          <p:cNvPr id="9" name="Picture 8" descr="A picture containing text&#10;&#10;Description automatically generated">
            <a:extLst>
              <a:ext uri="{FF2B5EF4-FFF2-40B4-BE49-F238E27FC236}">
                <a16:creationId xmlns:a16="http://schemas.microsoft.com/office/drawing/2014/main" id="{5F2A94E1-5E45-3C09-A36C-095AC7B4B5BC}"/>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spTree>
    <p:extLst>
      <p:ext uri="{BB962C8B-B14F-4D97-AF65-F5344CB8AC3E}">
        <p14:creationId xmlns:p14="http://schemas.microsoft.com/office/powerpoint/2010/main" val="85180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B44A-BB46-00D9-36D4-2A8A221862EE}"/>
              </a:ext>
            </a:extLst>
          </p:cNvPr>
          <p:cNvSpPr>
            <a:spLocks noGrp="1"/>
          </p:cNvSpPr>
          <p:nvPr>
            <p:ph type="title"/>
          </p:nvPr>
        </p:nvSpPr>
        <p:spPr>
          <a:xfrm>
            <a:off x="1992443" y="191380"/>
            <a:ext cx="9040318" cy="1058233"/>
          </a:xfrm>
        </p:spPr>
        <p:txBody>
          <a:bodyPr>
            <a:normAutofit/>
          </a:bodyPr>
          <a:lstStyle/>
          <a:p>
            <a:r>
              <a:rPr lang="en-GE" sz="4000" dirty="0"/>
              <a:t>International and Regional Trade Portals</a:t>
            </a:r>
          </a:p>
        </p:txBody>
      </p:sp>
      <p:pic>
        <p:nvPicPr>
          <p:cNvPr id="5" name="Picture 4">
            <a:extLst>
              <a:ext uri="{FF2B5EF4-FFF2-40B4-BE49-F238E27FC236}">
                <a16:creationId xmlns:a16="http://schemas.microsoft.com/office/drawing/2014/main" id="{F1A786B6-7E23-163F-60A4-57940D952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053" y="1249613"/>
            <a:ext cx="7739179" cy="427776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DCD7EEB-2A24-3F08-A51F-BC89D9D46161}"/>
              </a:ext>
            </a:extLst>
          </p:cNvPr>
          <p:cNvPicPr>
            <a:picLocks noChangeAspect="1"/>
          </p:cNvPicPr>
          <p:nvPr/>
        </p:nvPicPr>
        <p:blipFill>
          <a:blip r:embed="rId4">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4" name="Title 1">
            <a:extLst>
              <a:ext uri="{FF2B5EF4-FFF2-40B4-BE49-F238E27FC236}">
                <a16:creationId xmlns:a16="http://schemas.microsoft.com/office/drawing/2014/main" id="{6D422464-5305-1A69-6852-9242D63C04C3}"/>
              </a:ext>
            </a:extLst>
          </p:cNvPr>
          <p:cNvSpPr txBox="1">
            <a:spLocks/>
          </p:cNvSpPr>
          <p:nvPr/>
        </p:nvSpPr>
        <p:spPr>
          <a:xfrm>
            <a:off x="176753" y="1058309"/>
            <a:ext cx="1415716"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2302BB79-0495-D888-9156-F1143911EAC0}"/>
              </a:ext>
            </a:extLst>
          </p:cNvPr>
          <p:cNvGrpSpPr/>
          <p:nvPr/>
        </p:nvGrpSpPr>
        <p:grpSpPr>
          <a:xfrm>
            <a:off x="244642" y="121061"/>
            <a:ext cx="1063363" cy="1063363"/>
            <a:chOff x="500743" y="2888192"/>
            <a:chExt cx="574058" cy="574058"/>
          </a:xfrm>
        </p:grpSpPr>
        <p:sp>
          <p:nvSpPr>
            <p:cNvPr id="9" name="Rectangle 8">
              <a:extLst>
                <a:ext uri="{FF2B5EF4-FFF2-40B4-BE49-F238E27FC236}">
                  <a16:creationId xmlns:a16="http://schemas.microsoft.com/office/drawing/2014/main" id="{A74985EF-2393-52DE-4AD0-37F2FC36A4A2}"/>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AC7B4BF2-BD21-32CA-FD33-AC8D25D3EDEC}"/>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4" name="TextBox 13">
            <a:extLst>
              <a:ext uri="{FF2B5EF4-FFF2-40B4-BE49-F238E27FC236}">
                <a16:creationId xmlns:a16="http://schemas.microsoft.com/office/drawing/2014/main" id="{076B3AA4-8EC2-BA50-FEBC-0B0FDE54B1BA}"/>
              </a:ext>
            </a:extLst>
          </p:cNvPr>
          <p:cNvSpPr txBox="1"/>
          <p:nvPr/>
        </p:nvSpPr>
        <p:spPr>
          <a:xfrm>
            <a:off x="2574053" y="5527375"/>
            <a:ext cx="6093500" cy="38177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800" dirty="0">
                <a:hlinkClick r:id="rId5"/>
              </a:rPr>
              <a:t>trade.carecprogram.org</a:t>
            </a:r>
            <a:endParaRPr lang="en-GB" sz="1800" dirty="0"/>
          </a:p>
        </p:txBody>
      </p:sp>
    </p:spTree>
    <p:extLst>
      <p:ext uri="{BB962C8B-B14F-4D97-AF65-F5344CB8AC3E}">
        <p14:creationId xmlns:p14="http://schemas.microsoft.com/office/powerpoint/2010/main" val="1213665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B44A-BB46-00D9-36D4-2A8A221862EE}"/>
              </a:ext>
            </a:extLst>
          </p:cNvPr>
          <p:cNvSpPr>
            <a:spLocks noGrp="1"/>
          </p:cNvSpPr>
          <p:nvPr>
            <p:ph type="title"/>
          </p:nvPr>
        </p:nvSpPr>
        <p:spPr/>
        <p:txBody>
          <a:bodyPr/>
          <a:lstStyle/>
          <a:p>
            <a:r>
              <a:rPr lang="en-GE" b="1" dirty="0">
                <a:latin typeface="+mn-lt"/>
              </a:rPr>
              <a:t>International &amp; Regional Trade Portals</a:t>
            </a:r>
          </a:p>
        </p:txBody>
      </p:sp>
      <p:pic>
        <p:nvPicPr>
          <p:cNvPr id="3" name="Picture 2" descr="A picture containing text&#10;&#10;Description automatically generated">
            <a:extLst>
              <a:ext uri="{FF2B5EF4-FFF2-40B4-BE49-F238E27FC236}">
                <a16:creationId xmlns:a16="http://schemas.microsoft.com/office/drawing/2014/main" id="{F0708933-1085-F951-CE6F-59FB6AA7D269}"/>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63C50EFC-33B2-7389-E0E0-2BF8CB2A80E6}"/>
              </a:ext>
            </a:extLst>
          </p:cNvPr>
          <p:cNvSpPr txBox="1">
            <a:spLocks/>
          </p:cNvSpPr>
          <p:nvPr/>
        </p:nvSpPr>
        <p:spPr>
          <a:xfrm>
            <a:off x="10297444" y="1212718"/>
            <a:ext cx="1586448"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0988850E-3410-9CF1-EF52-B455636B0388}"/>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8CCC1FA3-2AE1-FA39-3AB1-75488862D86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0CA2FE0-E4FB-C701-8B19-96359B05D4DB}"/>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9" name="Rectangle 8">
            <a:extLst>
              <a:ext uri="{FF2B5EF4-FFF2-40B4-BE49-F238E27FC236}">
                <a16:creationId xmlns:a16="http://schemas.microsoft.com/office/drawing/2014/main" id="{35EB76C1-7AC9-35D0-877C-705B677EEAE3}"/>
              </a:ext>
            </a:extLst>
          </p:cNvPr>
          <p:cNvSpPr/>
          <p:nvPr/>
        </p:nvSpPr>
        <p:spPr>
          <a:xfrm>
            <a:off x="1279405" y="2309774"/>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0759C7E-F451-002D-94F0-E0176EBF8764}"/>
              </a:ext>
            </a:extLst>
          </p:cNvPr>
          <p:cNvSpPr txBox="1"/>
          <p:nvPr/>
        </p:nvSpPr>
        <p:spPr>
          <a:xfrm>
            <a:off x="1845538" y="2270951"/>
            <a:ext cx="1753849" cy="369332"/>
          </a:xfrm>
          <a:prstGeom prst="rect">
            <a:avLst/>
          </a:prstGeom>
          <a:noFill/>
        </p:spPr>
        <p:txBody>
          <a:bodyPr wrap="square">
            <a:spAutoFit/>
          </a:bodyPr>
          <a:lstStyle/>
          <a:p>
            <a:r>
              <a:rPr lang="en-GB" dirty="0"/>
              <a:t>aric.adb.org</a:t>
            </a:r>
          </a:p>
        </p:txBody>
      </p:sp>
      <p:sp>
        <p:nvSpPr>
          <p:cNvPr id="12" name="Rectangle 11">
            <a:extLst>
              <a:ext uri="{FF2B5EF4-FFF2-40B4-BE49-F238E27FC236}">
                <a16:creationId xmlns:a16="http://schemas.microsoft.com/office/drawing/2014/main" id="{39F02B08-A684-398A-28DE-4CF9163F6472}"/>
              </a:ext>
            </a:extLst>
          </p:cNvPr>
          <p:cNvSpPr/>
          <p:nvPr/>
        </p:nvSpPr>
        <p:spPr>
          <a:xfrm>
            <a:off x="1281591" y="2863821"/>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FBF37C0-BC6F-261C-BF3B-8A8DDD53E0D5}"/>
              </a:ext>
            </a:extLst>
          </p:cNvPr>
          <p:cNvSpPr txBox="1"/>
          <p:nvPr/>
        </p:nvSpPr>
        <p:spPr>
          <a:xfrm>
            <a:off x="1845538" y="2824998"/>
            <a:ext cx="1753849" cy="369332"/>
          </a:xfrm>
          <a:prstGeom prst="rect">
            <a:avLst/>
          </a:prstGeom>
          <a:noFill/>
        </p:spPr>
        <p:txBody>
          <a:bodyPr wrap="square">
            <a:spAutoFit/>
          </a:bodyPr>
          <a:lstStyle/>
          <a:p>
            <a:r>
              <a:rPr lang="en-GB" dirty="0"/>
              <a:t>atr.asean.org</a:t>
            </a:r>
          </a:p>
        </p:txBody>
      </p:sp>
      <p:sp>
        <p:nvSpPr>
          <p:cNvPr id="14" name="Rectangle 13">
            <a:extLst>
              <a:ext uri="{FF2B5EF4-FFF2-40B4-BE49-F238E27FC236}">
                <a16:creationId xmlns:a16="http://schemas.microsoft.com/office/drawing/2014/main" id="{F4BCCBC6-237D-4839-2FE2-AEFADEB4939B}"/>
              </a:ext>
            </a:extLst>
          </p:cNvPr>
          <p:cNvSpPr/>
          <p:nvPr/>
        </p:nvSpPr>
        <p:spPr>
          <a:xfrm>
            <a:off x="1285963" y="3417868"/>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B15437C-BA36-7976-6679-BCD0C633668F}"/>
              </a:ext>
            </a:extLst>
          </p:cNvPr>
          <p:cNvSpPr txBox="1"/>
          <p:nvPr/>
        </p:nvSpPr>
        <p:spPr>
          <a:xfrm>
            <a:off x="1770587" y="3379045"/>
            <a:ext cx="5231567" cy="369332"/>
          </a:xfrm>
          <a:prstGeom prst="rect">
            <a:avLst/>
          </a:prstGeom>
          <a:noFill/>
        </p:spPr>
        <p:txBody>
          <a:bodyPr wrap="square">
            <a:spAutoFit/>
          </a:bodyPr>
          <a:lstStyle/>
          <a:p>
            <a:r>
              <a:rPr lang="en-GB" dirty="0"/>
              <a:t>unescap.org/our-work/trade-investment-innovation</a:t>
            </a:r>
          </a:p>
        </p:txBody>
      </p:sp>
      <p:sp>
        <p:nvSpPr>
          <p:cNvPr id="16" name="Rectangle 15">
            <a:extLst>
              <a:ext uri="{FF2B5EF4-FFF2-40B4-BE49-F238E27FC236}">
                <a16:creationId xmlns:a16="http://schemas.microsoft.com/office/drawing/2014/main" id="{ECAC1FCF-D796-2D2D-CBA4-A9A50E5F2EC7}"/>
              </a:ext>
            </a:extLst>
          </p:cNvPr>
          <p:cNvSpPr/>
          <p:nvPr/>
        </p:nvSpPr>
        <p:spPr>
          <a:xfrm>
            <a:off x="1288149" y="3971915"/>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1640A02-4F5A-81FC-E537-5E26067D853A}"/>
              </a:ext>
            </a:extLst>
          </p:cNvPr>
          <p:cNvSpPr txBox="1"/>
          <p:nvPr/>
        </p:nvSpPr>
        <p:spPr>
          <a:xfrm>
            <a:off x="1770587" y="3933092"/>
            <a:ext cx="2803161" cy="369332"/>
          </a:xfrm>
          <a:prstGeom prst="rect">
            <a:avLst/>
          </a:prstGeom>
          <a:noFill/>
        </p:spPr>
        <p:txBody>
          <a:bodyPr wrap="square">
            <a:spAutoFit/>
          </a:bodyPr>
          <a:lstStyle/>
          <a:p>
            <a:r>
              <a:rPr lang="en-GB" dirty="0"/>
              <a:t>trainsonline.unctad.org</a:t>
            </a:r>
          </a:p>
        </p:txBody>
      </p:sp>
      <p:sp>
        <p:nvSpPr>
          <p:cNvPr id="18" name="Rectangle 17">
            <a:extLst>
              <a:ext uri="{FF2B5EF4-FFF2-40B4-BE49-F238E27FC236}">
                <a16:creationId xmlns:a16="http://schemas.microsoft.com/office/drawing/2014/main" id="{2F9A90B9-869C-B0AD-EA59-44EB397D9FF6}"/>
              </a:ext>
            </a:extLst>
          </p:cNvPr>
          <p:cNvSpPr/>
          <p:nvPr/>
        </p:nvSpPr>
        <p:spPr>
          <a:xfrm>
            <a:off x="1283777" y="4525962"/>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1B9F3DE-985B-470F-E60F-A15928719E20}"/>
              </a:ext>
            </a:extLst>
          </p:cNvPr>
          <p:cNvSpPr txBox="1"/>
          <p:nvPr/>
        </p:nvSpPr>
        <p:spPr>
          <a:xfrm>
            <a:off x="1761843" y="4487139"/>
            <a:ext cx="2803161" cy="369332"/>
          </a:xfrm>
          <a:prstGeom prst="rect">
            <a:avLst/>
          </a:prstGeom>
          <a:noFill/>
        </p:spPr>
        <p:txBody>
          <a:bodyPr wrap="square">
            <a:spAutoFit/>
          </a:bodyPr>
          <a:lstStyle/>
          <a:p>
            <a:r>
              <a:rPr lang="en-GB" dirty="0"/>
              <a:t>globaltradehelpdesk.org</a:t>
            </a:r>
          </a:p>
        </p:txBody>
      </p:sp>
      <p:sp>
        <p:nvSpPr>
          <p:cNvPr id="20" name="Rectangle 19">
            <a:extLst>
              <a:ext uri="{FF2B5EF4-FFF2-40B4-BE49-F238E27FC236}">
                <a16:creationId xmlns:a16="http://schemas.microsoft.com/office/drawing/2014/main" id="{0D74D761-6D65-E017-0B7A-DAA976A3C298}"/>
              </a:ext>
            </a:extLst>
          </p:cNvPr>
          <p:cNvSpPr/>
          <p:nvPr/>
        </p:nvSpPr>
        <p:spPr>
          <a:xfrm>
            <a:off x="7165476" y="2309774"/>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ECE1740-988E-476B-F0DC-9FDEF0DD64D9}"/>
              </a:ext>
            </a:extLst>
          </p:cNvPr>
          <p:cNvSpPr txBox="1"/>
          <p:nvPr/>
        </p:nvSpPr>
        <p:spPr>
          <a:xfrm>
            <a:off x="7731609" y="2270951"/>
            <a:ext cx="2148657" cy="369332"/>
          </a:xfrm>
          <a:prstGeom prst="rect">
            <a:avLst/>
          </a:prstGeom>
          <a:noFill/>
        </p:spPr>
        <p:txBody>
          <a:bodyPr wrap="square">
            <a:spAutoFit/>
          </a:bodyPr>
          <a:lstStyle/>
          <a:p>
            <a:r>
              <a:rPr lang="en-GB" dirty="0"/>
              <a:t>wits.worldbank.org</a:t>
            </a:r>
          </a:p>
        </p:txBody>
      </p:sp>
      <p:sp>
        <p:nvSpPr>
          <p:cNvPr id="22" name="Rectangle 21">
            <a:extLst>
              <a:ext uri="{FF2B5EF4-FFF2-40B4-BE49-F238E27FC236}">
                <a16:creationId xmlns:a16="http://schemas.microsoft.com/office/drawing/2014/main" id="{7C3F1B14-3869-4335-ACF9-2CAA6A8CBBD3}"/>
              </a:ext>
            </a:extLst>
          </p:cNvPr>
          <p:cNvSpPr/>
          <p:nvPr/>
        </p:nvSpPr>
        <p:spPr>
          <a:xfrm>
            <a:off x="7167662" y="2863821"/>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AE4E682-EE5C-6AD6-DA2D-F8BD1C769143}"/>
              </a:ext>
            </a:extLst>
          </p:cNvPr>
          <p:cNvSpPr txBox="1"/>
          <p:nvPr/>
        </p:nvSpPr>
        <p:spPr>
          <a:xfrm>
            <a:off x="7731609" y="2824998"/>
            <a:ext cx="1753849" cy="369332"/>
          </a:xfrm>
          <a:prstGeom prst="rect">
            <a:avLst/>
          </a:prstGeom>
          <a:noFill/>
        </p:spPr>
        <p:txBody>
          <a:bodyPr wrap="square">
            <a:spAutoFit/>
          </a:bodyPr>
          <a:lstStyle/>
          <a:p>
            <a:r>
              <a:rPr lang="en-GB" dirty="0"/>
              <a:t>rtais.wto.org</a:t>
            </a:r>
          </a:p>
        </p:txBody>
      </p:sp>
      <p:sp>
        <p:nvSpPr>
          <p:cNvPr id="24" name="Rectangle 23">
            <a:extLst>
              <a:ext uri="{FF2B5EF4-FFF2-40B4-BE49-F238E27FC236}">
                <a16:creationId xmlns:a16="http://schemas.microsoft.com/office/drawing/2014/main" id="{57F6721A-FAFE-FFDF-D2AA-4DC585633704}"/>
              </a:ext>
            </a:extLst>
          </p:cNvPr>
          <p:cNvSpPr/>
          <p:nvPr/>
        </p:nvSpPr>
        <p:spPr>
          <a:xfrm>
            <a:off x="7172034" y="3417868"/>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A76C448-55A0-5E45-7416-EC247D57521D}"/>
              </a:ext>
            </a:extLst>
          </p:cNvPr>
          <p:cNvSpPr txBox="1"/>
          <p:nvPr/>
        </p:nvSpPr>
        <p:spPr>
          <a:xfrm>
            <a:off x="7728612" y="3379045"/>
            <a:ext cx="4463388" cy="369332"/>
          </a:xfrm>
          <a:prstGeom prst="rect">
            <a:avLst/>
          </a:prstGeom>
          <a:noFill/>
        </p:spPr>
        <p:txBody>
          <a:bodyPr wrap="square">
            <a:spAutoFit/>
          </a:bodyPr>
          <a:lstStyle/>
          <a:p>
            <a:r>
              <a:rPr lang="en-GB" dirty="0"/>
              <a:t>tfadatabase.org</a:t>
            </a:r>
          </a:p>
        </p:txBody>
      </p:sp>
      <p:sp>
        <p:nvSpPr>
          <p:cNvPr id="26" name="Rectangle 25">
            <a:extLst>
              <a:ext uri="{FF2B5EF4-FFF2-40B4-BE49-F238E27FC236}">
                <a16:creationId xmlns:a16="http://schemas.microsoft.com/office/drawing/2014/main" id="{ADBA4784-98E4-2C7D-48A4-8A37FEAC09C8}"/>
              </a:ext>
            </a:extLst>
          </p:cNvPr>
          <p:cNvSpPr/>
          <p:nvPr/>
        </p:nvSpPr>
        <p:spPr>
          <a:xfrm>
            <a:off x="7174220" y="3971915"/>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CE64420-0B04-7633-84D9-169554D70B9E}"/>
              </a:ext>
            </a:extLst>
          </p:cNvPr>
          <p:cNvSpPr txBox="1"/>
          <p:nvPr/>
        </p:nvSpPr>
        <p:spPr>
          <a:xfrm>
            <a:off x="7728612" y="3933092"/>
            <a:ext cx="2803161" cy="369332"/>
          </a:xfrm>
          <a:prstGeom prst="rect">
            <a:avLst/>
          </a:prstGeom>
          <a:noFill/>
        </p:spPr>
        <p:txBody>
          <a:bodyPr wrap="square">
            <a:spAutoFit/>
          </a:bodyPr>
          <a:lstStyle/>
          <a:p>
            <a:r>
              <a:rPr lang="en-GB" dirty="0"/>
              <a:t>epingalert.org</a:t>
            </a:r>
          </a:p>
        </p:txBody>
      </p:sp>
      <p:sp>
        <p:nvSpPr>
          <p:cNvPr id="28" name="Rectangle 27">
            <a:extLst>
              <a:ext uri="{FF2B5EF4-FFF2-40B4-BE49-F238E27FC236}">
                <a16:creationId xmlns:a16="http://schemas.microsoft.com/office/drawing/2014/main" id="{84B23402-FE49-3676-C941-8723E4A99666}"/>
              </a:ext>
            </a:extLst>
          </p:cNvPr>
          <p:cNvSpPr/>
          <p:nvPr/>
        </p:nvSpPr>
        <p:spPr>
          <a:xfrm>
            <a:off x="7169848" y="4525962"/>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6E456FD-0EB8-DCD6-C50D-6C8F7631DF2B}"/>
              </a:ext>
            </a:extLst>
          </p:cNvPr>
          <p:cNvSpPr txBox="1"/>
          <p:nvPr/>
        </p:nvSpPr>
        <p:spPr>
          <a:xfrm>
            <a:off x="7728611" y="4487139"/>
            <a:ext cx="2803161" cy="369332"/>
          </a:xfrm>
          <a:prstGeom prst="rect">
            <a:avLst/>
          </a:prstGeom>
          <a:noFill/>
        </p:spPr>
        <p:txBody>
          <a:bodyPr wrap="square">
            <a:spAutoFit/>
          </a:bodyPr>
          <a:lstStyle/>
          <a:p>
            <a:r>
              <a:rPr lang="en-GB" dirty="0"/>
              <a:t>i-tip.wto.org/services</a:t>
            </a:r>
          </a:p>
        </p:txBody>
      </p:sp>
      <p:sp>
        <p:nvSpPr>
          <p:cNvPr id="30" name="Rectangle 29">
            <a:extLst>
              <a:ext uri="{FF2B5EF4-FFF2-40B4-BE49-F238E27FC236}">
                <a16:creationId xmlns:a16="http://schemas.microsoft.com/office/drawing/2014/main" id="{C03B6066-0DA1-AF96-DEA0-918886EB3BDA}"/>
              </a:ext>
            </a:extLst>
          </p:cNvPr>
          <p:cNvSpPr/>
          <p:nvPr/>
        </p:nvSpPr>
        <p:spPr>
          <a:xfrm>
            <a:off x="1286775" y="5085124"/>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42F93A5-8CD4-4669-672F-224A9389BAD3}"/>
              </a:ext>
            </a:extLst>
          </p:cNvPr>
          <p:cNvSpPr txBox="1"/>
          <p:nvPr/>
        </p:nvSpPr>
        <p:spPr>
          <a:xfrm>
            <a:off x="1845538" y="5046301"/>
            <a:ext cx="2803161" cy="369332"/>
          </a:xfrm>
          <a:prstGeom prst="rect">
            <a:avLst/>
          </a:prstGeom>
          <a:noFill/>
        </p:spPr>
        <p:txBody>
          <a:bodyPr wrap="square">
            <a:spAutoFit/>
          </a:bodyPr>
          <a:lstStyle/>
          <a:p>
            <a:r>
              <a:rPr lang="en-GB" dirty="0" err="1"/>
              <a:t>tina.trade</a:t>
            </a:r>
            <a:endParaRPr lang="en-GB" dirty="0"/>
          </a:p>
        </p:txBody>
      </p:sp>
      <p:sp>
        <p:nvSpPr>
          <p:cNvPr id="32" name="Rectangle 31">
            <a:extLst>
              <a:ext uri="{FF2B5EF4-FFF2-40B4-BE49-F238E27FC236}">
                <a16:creationId xmlns:a16="http://schemas.microsoft.com/office/drawing/2014/main" id="{09F37149-FD15-018D-BCC9-F1B79DA2CEF0}"/>
              </a:ext>
            </a:extLst>
          </p:cNvPr>
          <p:cNvSpPr/>
          <p:nvPr/>
        </p:nvSpPr>
        <p:spPr>
          <a:xfrm>
            <a:off x="7172034" y="5057338"/>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250FE5B-DC10-1347-97FF-819C9062566A}"/>
              </a:ext>
            </a:extLst>
          </p:cNvPr>
          <p:cNvSpPr txBox="1"/>
          <p:nvPr/>
        </p:nvSpPr>
        <p:spPr>
          <a:xfrm>
            <a:off x="7730797" y="5018515"/>
            <a:ext cx="2803161" cy="369332"/>
          </a:xfrm>
          <a:prstGeom prst="rect">
            <a:avLst/>
          </a:prstGeom>
          <a:noFill/>
        </p:spPr>
        <p:txBody>
          <a:bodyPr wrap="square">
            <a:spAutoFit/>
          </a:bodyPr>
          <a:lstStyle/>
          <a:p>
            <a:r>
              <a:rPr lang="en-GB" dirty="0"/>
              <a:t>marketanalysis.intracen.org</a:t>
            </a:r>
            <a:endParaRPr lang="en-GE" dirty="0"/>
          </a:p>
        </p:txBody>
      </p:sp>
    </p:spTree>
    <p:extLst>
      <p:ext uri="{BB962C8B-B14F-4D97-AF65-F5344CB8AC3E}">
        <p14:creationId xmlns:p14="http://schemas.microsoft.com/office/powerpoint/2010/main" val="1062898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F6B1AA-A638-3D3F-42C8-3A40857961E4}"/>
              </a:ext>
            </a:extLst>
          </p:cNvPr>
          <p:cNvSpPr/>
          <p:nvPr/>
        </p:nvSpPr>
        <p:spPr>
          <a:xfrm>
            <a:off x="-20364" y="-150412"/>
            <a:ext cx="12212364" cy="7008412"/>
          </a:xfrm>
          <a:prstGeom prst="rect">
            <a:avLst/>
          </a:prstGeom>
          <a:solidFill>
            <a:srgbClr val="5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1063D8E-7B47-937C-1893-9BD20169E87B}"/>
              </a:ext>
            </a:extLst>
          </p:cNvPr>
          <p:cNvSpPr txBox="1"/>
          <p:nvPr/>
        </p:nvSpPr>
        <p:spPr>
          <a:xfrm>
            <a:off x="381000" y="531951"/>
            <a:ext cx="26016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Outline</a:t>
            </a:r>
          </a:p>
        </p:txBody>
      </p:sp>
      <p:grpSp>
        <p:nvGrpSpPr>
          <p:cNvPr id="18" name="Group 17">
            <a:extLst>
              <a:ext uri="{FF2B5EF4-FFF2-40B4-BE49-F238E27FC236}">
                <a16:creationId xmlns:a16="http://schemas.microsoft.com/office/drawing/2014/main" id="{C3C981C9-E59D-484B-DF7D-1966364B0EC0}"/>
              </a:ext>
            </a:extLst>
          </p:cNvPr>
          <p:cNvGrpSpPr/>
          <p:nvPr/>
        </p:nvGrpSpPr>
        <p:grpSpPr>
          <a:xfrm>
            <a:off x="500740" y="2374955"/>
            <a:ext cx="1063365" cy="1063363"/>
            <a:chOff x="500742" y="2888192"/>
            <a:chExt cx="574059" cy="574058"/>
          </a:xfrm>
        </p:grpSpPr>
        <p:sp>
          <p:nvSpPr>
            <p:cNvPr id="9" name="Rectangle 8">
              <a:extLst>
                <a:ext uri="{FF2B5EF4-FFF2-40B4-BE49-F238E27FC236}">
                  <a16:creationId xmlns:a16="http://schemas.microsoft.com/office/drawing/2014/main" id="{A4B5266C-59CD-B7DE-AE1C-3E95DF2C8B4A}"/>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E7B27DB0-0CC1-9231-81AC-0308E1751EB0}"/>
                </a:ext>
              </a:extLst>
            </p:cNvPr>
            <p:cNvSpPr txBox="1"/>
            <p:nvPr/>
          </p:nvSpPr>
          <p:spPr>
            <a:xfrm>
              <a:off x="500742" y="3064503"/>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1" name="TextBox 10">
            <a:extLst>
              <a:ext uri="{FF2B5EF4-FFF2-40B4-BE49-F238E27FC236}">
                <a16:creationId xmlns:a16="http://schemas.microsoft.com/office/drawing/2014/main" id="{4CA80A2E-FDAC-87DD-C695-696C468C586F}"/>
              </a:ext>
            </a:extLst>
          </p:cNvPr>
          <p:cNvSpPr txBox="1"/>
          <p:nvPr/>
        </p:nvSpPr>
        <p:spPr>
          <a:xfrm>
            <a:off x="380999" y="3556448"/>
            <a:ext cx="334878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Preparing for Negotiations &amp; Managing workflow </a:t>
            </a:r>
          </a:p>
        </p:txBody>
      </p:sp>
      <p:sp>
        <p:nvSpPr>
          <p:cNvPr id="20" name="Arc 19">
            <a:extLst>
              <a:ext uri="{FF2B5EF4-FFF2-40B4-BE49-F238E27FC236}">
                <a16:creationId xmlns:a16="http://schemas.microsoft.com/office/drawing/2014/main" id="{414A1A13-63BA-FA8E-67F2-D4BFA5778F40}"/>
              </a:ext>
            </a:extLst>
          </p:cNvPr>
          <p:cNvSpPr/>
          <p:nvPr/>
        </p:nvSpPr>
        <p:spPr>
          <a:xfrm>
            <a:off x="3363586" y="1469414"/>
            <a:ext cx="3274837" cy="3284621"/>
          </a:xfrm>
          <a:prstGeom prst="arc">
            <a:avLst>
              <a:gd name="adj1" fmla="val 49815"/>
              <a:gd name="adj2" fmla="val 7078"/>
            </a:avLst>
          </a:prstGeom>
          <a:ln w="19050">
            <a:solidFill>
              <a:srgbClr val="D4000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2" name="Group 1">
            <a:extLst>
              <a:ext uri="{FF2B5EF4-FFF2-40B4-BE49-F238E27FC236}">
                <a16:creationId xmlns:a16="http://schemas.microsoft.com/office/drawing/2014/main" id="{BA91F139-E57F-B218-6247-5C3DFEFC8A34}"/>
              </a:ext>
            </a:extLst>
          </p:cNvPr>
          <p:cNvGrpSpPr/>
          <p:nvPr/>
        </p:nvGrpSpPr>
        <p:grpSpPr>
          <a:xfrm>
            <a:off x="3941101" y="2374955"/>
            <a:ext cx="1063365" cy="1063363"/>
            <a:chOff x="500742" y="2888192"/>
            <a:chExt cx="574059" cy="574058"/>
          </a:xfrm>
        </p:grpSpPr>
        <p:sp>
          <p:nvSpPr>
            <p:cNvPr id="3" name="Rectangle 2">
              <a:extLst>
                <a:ext uri="{FF2B5EF4-FFF2-40B4-BE49-F238E27FC236}">
                  <a16:creationId xmlns:a16="http://schemas.microsoft.com/office/drawing/2014/main" id="{E8C8C76E-A62F-5E20-5FC0-000FFCE694E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B6A70F3-9498-21B1-8F19-906B07074D01}"/>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
        <p:nvSpPr>
          <p:cNvPr id="25" name="TextBox 24">
            <a:extLst>
              <a:ext uri="{FF2B5EF4-FFF2-40B4-BE49-F238E27FC236}">
                <a16:creationId xmlns:a16="http://schemas.microsoft.com/office/drawing/2014/main" id="{FD7DBBB5-2676-41CF-EDD2-3BC6555EDE0C}"/>
              </a:ext>
            </a:extLst>
          </p:cNvPr>
          <p:cNvSpPr txBox="1"/>
          <p:nvPr/>
        </p:nvSpPr>
        <p:spPr>
          <a:xfrm>
            <a:off x="3821360"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Objectives &amp; Mandate </a:t>
            </a:r>
            <a:b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b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of Negotiations</a:t>
            </a:r>
          </a:p>
        </p:txBody>
      </p:sp>
      <p:grpSp>
        <p:nvGrpSpPr>
          <p:cNvPr id="26" name="Group 25">
            <a:extLst>
              <a:ext uri="{FF2B5EF4-FFF2-40B4-BE49-F238E27FC236}">
                <a16:creationId xmlns:a16="http://schemas.microsoft.com/office/drawing/2014/main" id="{E0AC2FC6-0DFC-072B-BF13-B4794BF4CD25}"/>
              </a:ext>
            </a:extLst>
          </p:cNvPr>
          <p:cNvGrpSpPr/>
          <p:nvPr/>
        </p:nvGrpSpPr>
        <p:grpSpPr>
          <a:xfrm>
            <a:off x="6803950" y="2374955"/>
            <a:ext cx="1063365" cy="1063363"/>
            <a:chOff x="500742" y="2888192"/>
            <a:chExt cx="574059" cy="574058"/>
          </a:xfrm>
        </p:grpSpPr>
        <p:sp>
          <p:nvSpPr>
            <p:cNvPr id="27" name="Rectangle 26">
              <a:extLst>
                <a:ext uri="{FF2B5EF4-FFF2-40B4-BE49-F238E27FC236}">
                  <a16:creationId xmlns:a16="http://schemas.microsoft.com/office/drawing/2014/main" id="{FB7A0429-4DDD-75F5-BB47-76ABBB847F0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F92EA5DC-6ABB-8840-D1B2-903537B591D8}"/>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
        <p:nvSpPr>
          <p:cNvPr id="29" name="TextBox 28">
            <a:extLst>
              <a:ext uri="{FF2B5EF4-FFF2-40B4-BE49-F238E27FC236}">
                <a16:creationId xmlns:a16="http://schemas.microsoft.com/office/drawing/2014/main" id="{506B92C4-0109-B865-6254-5A7A4949EFD2}"/>
              </a:ext>
            </a:extLst>
          </p:cNvPr>
          <p:cNvSpPr txBox="1"/>
          <p:nvPr/>
        </p:nvSpPr>
        <p:spPr>
          <a:xfrm>
            <a:off x="6684209"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Process &amp; Techniques of Negotiations</a:t>
            </a:r>
          </a:p>
        </p:txBody>
      </p:sp>
      <p:grpSp>
        <p:nvGrpSpPr>
          <p:cNvPr id="30" name="Group 29">
            <a:extLst>
              <a:ext uri="{FF2B5EF4-FFF2-40B4-BE49-F238E27FC236}">
                <a16:creationId xmlns:a16="http://schemas.microsoft.com/office/drawing/2014/main" id="{9D080262-D156-C5C1-6C83-1FF0815B5952}"/>
              </a:ext>
            </a:extLst>
          </p:cNvPr>
          <p:cNvGrpSpPr/>
          <p:nvPr/>
        </p:nvGrpSpPr>
        <p:grpSpPr>
          <a:xfrm>
            <a:off x="9666798" y="2374955"/>
            <a:ext cx="1063365" cy="1063363"/>
            <a:chOff x="500742" y="2888192"/>
            <a:chExt cx="574059" cy="574058"/>
          </a:xfrm>
        </p:grpSpPr>
        <p:sp>
          <p:nvSpPr>
            <p:cNvPr id="31" name="Rectangle 30">
              <a:extLst>
                <a:ext uri="{FF2B5EF4-FFF2-40B4-BE49-F238E27FC236}">
                  <a16:creationId xmlns:a16="http://schemas.microsoft.com/office/drawing/2014/main" id="{84C8022B-164B-7640-257F-B1B4FE52BBAC}"/>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BCF173B-0B81-14AB-C8B5-C261C4481547}"/>
                </a:ext>
              </a:extLst>
            </p:cNvPr>
            <p:cNvSpPr txBox="1"/>
            <p:nvPr/>
          </p:nvSpPr>
          <p:spPr>
            <a:xfrm>
              <a:off x="500742" y="302568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sp>
        <p:nvSpPr>
          <p:cNvPr id="33" name="TextBox 32">
            <a:extLst>
              <a:ext uri="{FF2B5EF4-FFF2-40B4-BE49-F238E27FC236}">
                <a16:creationId xmlns:a16="http://schemas.microsoft.com/office/drawing/2014/main" id="{4696325A-DA1B-BBB3-2282-4AC90A6B1751}"/>
              </a:ext>
            </a:extLst>
          </p:cNvPr>
          <p:cNvSpPr txBox="1"/>
          <p:nvPr/>
        </p:nvSpPr>
        <p:spPr>
          <a:xfrm>
            <a:off x="9547057" y="3556448"/>
            <a:ext cx="2771277"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Implementation, M&amp;E</a:t>
            </a:r>
          </a:p>
        </p:txBody>
      </p:sp>
    </p:spTree>
    <p:extLst>
      <p:ext uri="{BB962C8B-B14F-4D97-AF65-F5344CB8AC3E}">
        <p14:creationId xmlns:p14="http://schemas.microsoft.com/office/powerpoint/2010/main" val="81828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xit" presetSubtype="4" fill="hold" grpId="1" nodeType="afterEffect">
                                  <p:stCondLst>
                                    <p:cond delay="1000"/>
                                  </p:stCondLst>
                                  <p:childTnLst>
                                    <p:animEffect transition="out" filter="wipe(down)">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F10CC1B-216F-6F5B-E4AB-34815842AB3D}"/>
              </a:ext>
            </a:extLst>
          </p:cNvPr>
          <p:cNvSpPr>
            <a:spLocks noGrp="1"/>
          </p:cNvSpPr>
          <p:nvPr>
            <p:ph type="ctrTitle"/>
          </p:nvPr>
        </p:nvSpPr>
        <p:spPr>
          <a:xfrm>
            <a:off x="2358585" y="3429000"/>
            <a:ext cx="8419344" cy="760663"/>
          </a:xfrm>
        </p:spPr>
        <p:txBody>
          <a:bodyPr>
            <a:normAutofit/>
          </a:bodyPr>
          <a:lstStyle/>
          <a:p>
            <a:pPr algn="l"/>
            <a:r>
              <a:rPr lang="en-US" dirty="0"/>
              <a:t>Objectives &amp; Mandate of Negotiations</a:t>
            </a:r>
          </a:p>
        </p:txBody>
      </p:sp>
      <p:pic>
        <p:nvPicPr>
          <p:cNvPr id="3" name="Picture 2" descr="A picture containing text&#10;&#10;Description automatically generated">
            <a:extLst>
              <a:ext uri="{FF2B5EF4-FFF2-40B4-BE49-F238E27FC236}">
                <a16:creationId xmlns:a16="http://schemas.microsoft.com/office/drawing/2014/main" id="{3CFAF52F-2C42-AE90-6E4C-E42406AD9F03}"/>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grpSp>
        <p:nvGrpSpPr>
          <p:cNvPr id="2" name="Group 1">
            <a:extLst>
              <a:ext uri="{FF2B5EF4-FFF2-40B4-BE49-F238E27FC236}">
                <a16:creationId xmlns:a16="http://schemas.microsoft.com/office/drawing/2014/main" id="{5D18C974-EC12-82DE-FF56-6023DFFE0055}"/>
              </a:ext>
            </a:extLst>
          </p:cNvPr>
          <p:cNvGrpSpPr/>
          <p:nvPr/>
        </p:nvGrpSpPr>
        <p:grpSpPr>
          <a:xfrm>
            <a:off x="695614" y="3363337"/>
            <a:ext cx="1063363" cy="1063363"/>
            <a:chOff x="500743" y="2888192"/>
            <a:chExt cx="574058" cy="574058"/>
          </a:xfrm>
        </p:grpSpPr>
        <p:sp>
          <p:nvSpPr>
            <p:cNvPr id="4" name="Rectangle 3">
              <a:extLst>
                <a:ext uri="{FF2B5EF4-FFF2-40B4-BE49-F238E27FC236}">
                  <a16:creationId xmlns:a16="http://schemas.microsoft.com/office/drawing/2014/main" id="{5E0A3982-1908-C8E2-8252-C33D2752885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759EB23-C8A5-0275-8669-C60F9E357C1C}"/>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Tree>
    <p:extLst>
      <p:ext uri="{BB962C8B-B14F-4D97-AF65-F5344CB8AC3E}">
        <p14:creationId xmlns:p14="http://schemas.microsoft.com/office/powerpoint/2010/main" val="194885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11F8-29D5-EA70-12DB-EF9A1F81360B}"/>
              </a:ext>
            </a:extLst>
          </p:cNvPr>
          <p:cNvSpPr>
            <a:spLocks noGrp="1"/>
          </p:cNvSpPr>
          <p:nvPr>
            <p:ph type="title"/>
          </p:nvPr>
        </p:nvSpPr>
        <p:spPr>
          <a:xfrm>
            <a:off x="142673" y="151919"/>
            <a:ext cx="10515600" cy="1058233"/>
          </a:xfrm>
        </p:spPr>
        <p:txBody>
          <a:bodyPr>
            <a:normAutofit/>
          </a:bodyPr>
          <a:lstStyle/>
          <a:p>
            <a:pPr algn="r"/>
            <a:r>
              <a:rPr lang="en-GE" sz="4000" dirty="0"/>
              <a:t>Official Launch of Negotiations</a:t>
            </a:r>
          </a:p>
        </p:txBody>
      </p:sp>
      <p:pic>
        <p:nvPicPr>
          <p:cNvPr id="3" name="Picture 2" descr="A picture containing text&#10;&#10;Description automatically generated">
            <a:extLst>
              <a:ext uri="{FF2B5EF4-FFF2-40B4-BE49-F238E27FC236}">
                <a16:creationId xmlns:a16="http://schemas.microsoft.com/office/drawing/2014/main" id="{75F26942-8EA9-51A3-349E-122714C6076B}"/>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grpSp>
        <p:nvGrpSpPr>
          <p:cNvPr id="6" name="Group 5">
            <a:extLst>
              <a:ext uri="{FF2B5EF4-FFF2-40B4-BE49-F238E27FC236}">
                <a16:creationId xmlns:a16="http://schemas.microsoft.com/office/drawing/2014/main" id="{7E0156A9-63A1-666F-7F56-654D0AFBD53B}"/>
              </a:ext>
            </a:extLst>
          </p:cNvPr>
          <p:cNvGrpSpPr/>
          <p:nvPr/>
        </p:nvGrpSpPr>
        <p:grpSpPr>
          <a:xfrm flipH="1">
            <a:off x="-4129" y="1588722"/>
            <a:ext cx="12200259" cy="4774004"/>
            <a:chOff x="0" y="1811244"/>
            <a:chExt cx="12200259" cy="4774004"/>
          </a:xfrm>
        </p:grpSpPr>
        <p:grpSp>
          <p:nvGrpSpPr>
            <p:cNvPr id="38" name="Group 37">
              <a:extLst>
                <a:ext uri="{FF2B5EF4-FFF2-40B4-BE49-F238E27FC236}">
                  <a16:creationId xmlns:a16="http://schemas.microsoft.com/office/drawing/2014/main" id="{A2F93CF8-F160-1B0B-BC7E-DCCFC55B1274}"/>
                </a:ext>
              </a:extLst>
            </p:cNvPr>
            <p:cNvGrpSpPr/>
            <p:nvPr/>
          </p:nvGrpSpPr>
          <p:grpSpPr>
            <a:xfrm>
              <a:off x="0" y="1811244"/>
              <a:ext cx="12192000" cy="4774004"/>
              <a:chOff x="0" y="1811244"/>
              <a:chExt cx="12192000" cy="4774004"/>
            </a:xfrm>
          </p:grpSpPr>
          <p:sp>
            <p:nvSpPr>
              <p:cNvPr id="40" name="Freeform 28">
                <a:extLst>
                  <a:ext uri="{FF2B5EF4-FFF2-40B4-BE49-F238E27FC236}">
                    <a16:creationId xmlns:a16="http://schemas.microsoft.com/office/drawing/2014/main" id="{8E74B0A1-02FE-01F8-9686-D59D54405CE8}"/>
                  </a:ext>
                </a:extLst>
              </p:cNvPr>
              <p:cNvSpPr/>
              <p:nvPr/>
            </p:nvSpPr>
            <p:spPr>
              <a:xfrm>
                <a:off x="0" y="1811244"/>
                <a:ext cx="12192000" cy="3241046"/>
              </a:xfrm>
              <a:custGeom>
                <a:avLst/>
                <a:gdLst>
                  <a:gd name="connsiteX0" fmla="*/ 12192000 w 12192000"/>
                  <a:gd name="connsiteY0" fmla="*/ 0 h 3241046"/>
                  <a:gd name="connsiteX1" fmla="*/ 12192000 w 12192000"/>
                  <a:gd name="connsiteY1" fmla="*/ 38150 h 3241046"/>
                  <a:gd name="connsiteX2" fmla="*/ 12153362 w 12192000"/>
                  <a:gd name="connsiteY2" fmla="*/ 38632 h 3241046"/>
                  <a:gd name="connsiteX3" fmla="*/ 5278096 w 12192000"/>
                  <a:gd name="connsiteY3" fmla="*/ 450033 h 3241046"/>
                  <a:gd name="connsiteX4" fmla="*/ 2562922 w 12192000"/>
                  <a:gd name="connsiteY4" fmla="*/ 1200152 h 3241046"/>
                  <a:gd name="connsiteX5" fmla="*/ 7178406 w 12192000"/>
                  <a:gd name="connsiteY5" fmla="*/ 2328358 h 3241046"/>
                  <a:gd name="connsiteX6" fmla="*/ 323832 w 12192000"/>
                  <a:gd name="connsiteY6" fmla="*/ 3213413 h 3241046"/>
                  <a:gd name="connsiteX7" fmla="*/ 0 w 12192000"/>
                  <a:gd name="connsiteY7" fmla="*/ 3241046 h 3241046"/>
                  <a:gd name="connsiteX8" fmla="*/ 0 w 12192000"/>
                  <a:gd name="connsiteY8" fmla="*/ 3183522 h 3241046"/>
                  <a:gd name="connsiteX9" fmla="*/ 425044 w 12192000"/>
                  <a:gd name="connsiteY9" fmla="*/ 3147041 h 3241046"/>
                  <a:gd name="connsiteX10" fmla="*/ 7119083 w 12192000"/>
                  <a:gd name="connsiteY10" fmla="*/ 2365186 h 3241046"/>
                  <a:gd name="connsiteX11" fmla="*/ 2480787 w 12192000"/>
                  <a:gd name="connsiteY11" fmla="*/ 1204039 h 3241046"/>
                  <a:gd name="connsiteX12" fmla="*/ 5257562 w 12192000"/>
                  <a:gd name="connsiteY12" fmla="*/ 407503 h 3241046"/>
                  <a:gd name="connsiteX13" fmla="*/ 12153287 w 12192000"/>
                  <a:gd name="connsiteY13" fmla="*/ 463 h 324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241046">
                    <a:moveTo>
                      <a:pt x="12192000" y="0"/>
                    </a:moveTo>
                    <a:lnTo>
                      <a:pt x="12192000" y="38150"/>
                    </a:lnTo>
                    <a:lnTo>
                      <a:pt x="12153362" y="38632"/>
                    </a:lnTo>
                    <a:cubicBezTo>
                      <a:pt x="10678562" y="66752"/>
                      <a:pt x="6817502" y="268037"/>
                      <a:pt x="5278096" y="450033"/>
                    </a:cubicBezTo>
                    <a:cubicBezTo>
                      <a:pt x="3636062" y="644162"/>
                      <a:pt x="2682927" y="767619"/>
                      <a:pt x="2562922" y="1200152"/>
                    </a:cubicBezTo>
                    <a:cubicBezTo>
                      <a:pt x="2475794" y="1935189"/>
                      <a:pt x="6567875" y="1987720"/>
                      <a:pt x="7178406" y="2328358"/>
                    </a:cubicBezTo>
                    <a:cubicBezTo>
                      <a:pt x="7624639" y="2634481"/>
                      <a:pt x="3197287" y="2971363"/>
                      <a:pt x="323832" y="3213413"/>
                    </a:cubicBezTo>
                    <a:lnTo>
                      <a:pt x="0" y="3241046"/>
                    </a:lnTo>
                    <a:lnTo>
                      <a:pt x="0" y="3183522"/>
                    </a:lnTo>
                    <a:lnTo>
                      <a:pt x="425044" y="3147041"/>
                    </a:lnTo>
                    <a:cubicBezTo>
                      <a:pt x="3436937" y="2889703"/>
                      <a:pt x="7300610" y="2571295"/>
                      <a:pt x="7119083" y="2365186"/>
                    </a:cubicBezTo>
                    <a:cubicBezTo>
                      <a:pt x="6754970" y="2035030"/>
                      <a:pt x="2514845" y="2029368"/>
                      <a:pt x="2480787" y="1204039"/>
                    </a:cubicBezTo>
                    <a:cubicBezTo>
                      <a:pt x="2548064" y="744716"/>
                      <a:pt x="3601842" y="608621"/>
                      <a:pt x="5257562" y="407503"/>
                    </a:cubicBezTo>
                    <a:cubicBezTo>
                      <a:pt x="6809803" y="218955"/>
                      <a:pt x="10677683" y="27351"/>
                      <a:pt x="12153287" y="463"/>
                    </a:cubicBezTo>
                    <a:close/>
                  </a:path>
                </a:pathLst>
              </a:custGeom>
              <a:solidFill>
                <a:schemeClr val="tx1">
                  <a:lumMod val="95000"/>
                  <a:lumOff val="5000"/>
                </a:schemeClr>
              </a:solidFill>
              <a:ln w="28575"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600" kern="0">
                  <a:solidFill>
                    <a:prstClr val="white"/>
                  </a:solidFill>
                  <a:latin typeface="Arial" panose="020B0604020202020204" pitchFamily="34" charset="0"/>
                  <a:cs typeface="Arial" panose="020B0604020202020204" pitchFamily="34" charset="0"/>
                </a:endParaRPr>
              </a:p>
            </p:txBody>
          </p:sp>
          <p:sp>
            <p:nvSpPr>
              <p:cNvPr id="41" name="Freeform 30">
                <a:extLst>
                  <a:ext uri="{FF2B5EF4-FFF2-40B4-BE49-F238E27FC236}">
                    <a16:creationId xmlns:a16="http://schemas.microsoft.com/office/drawing/2014/main" id="{7D3EBB24-7F78-D4F7-2342-33F2AB1039DE}"/>
                  </a:ext>
                </a:extLst>
              </p:cNvPr>
              <p:cNvSpPr/>
              <p:nvPr/>
            </p:nvSpPr>
            <p:spPr>
              <a:xfrm>
                <a:off x="0" y="2184156"/>
                <a:ext cx="12192000" cy="4401092"/>
              </a:xfrm>
              <a:custGeom>
                <a:avLst/>
                <a:gdLst>
                  <a:gd name="connsiteX0" fmla="*/ 12192000 w 12192000"/>
                  <a:gd name="connsiteY0" fmla="*/ 0 h 4401092"/>
                  <a:gd name="connsiteX1" fmla="*/ 12192000 w 12192000"/>
                  <a:gd name="connsiteY1" fmla="*/ 47320 h 4401092"/>
                  <a:gd name="connsiteX2" fmla="*/ 12007343 w 12192000"/>
                  <a:gd name="connsiteY2" fmla="*/ 52463 h 4401092"/>
                  <a:gd name="connsiteX3" fmla="*/ 7918276 w 12192000"/>
                  <a:gd name="connsiteY3" fmla="*/ 290099 h 4401092"/>
                  <a:gd name="connsiteX4" fmla="*/ 4521131 w 12192000"/>
                  <a:gd name="connsiteY4" fmla="*/ 838241 h 4401092"/>
                  <a:gd name="connsiteX5" fmla="*/ 10069216 w 12192000"/>
                  <a:gd name="connsiteY5" fmla="*/ 1895606 h 4401092"/>
                  <a:gd name="connsiteX6" fmla="*/ 80466 w 12192000"/>
                  <a:gd name="connsiteY6" fmla="*/ 4391875 h 4401092"/>
                  <a:gd name="connsiteX7" fmla="*/ 0 w 12192000"/>
                  <a:gd name="connsiteY7" fmla="*/ 4401092 h 4401092"/>
                  <a:gd name="connsiteX8" fmla="*/ 0 w 12192000"/>
                  <a:gd name="connsiteY8" fmla="*/ 4335418 h 4401092"/>
                  <a:gd name="connsiteX9" fmla="*/ 79468 w 12192000"/>
                  <a:gd name="connsiteY9" fmla="*/ 4326274 h 4401092"/>
                  <a:gd name="connsiteX10" fmla="*/ 10003049 w 12192000"/>
                  <a:gd name="connsiteY10" fmla="*/ 1912684 h 4401092"/>
                  <a:gd name="connsiteX11" fmla="*/ 4405905 w 12192000"/>
                  <a:gd name="connsiteY11" fmla="*/ 834351 h 4401092"/>
                  <a:gd name="connsiteX12" fmla="*/ 8657529 w 12192000"/>
                  <a:gd name="connsiteY12" fmla="*/ 188282 h 4401092"/>
                  <a:gd name="connsiteX13" fmla="*/ 11995786 w 12192000"/>
                  <a:gd name="connsiteY13" fmla="*/ 3662 h 440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401092">
                    <a:moveTo>
                      <a:pt x="12192000" y="0"/>
                    </a:moveTo>
                    <a:lnTo>
                      <a:pt x="12192000" y="47320"/>
                    </a:lnTo>
                    <a:lnTo>
                      <a:pt x="12007343" y="52463"/>
                    </a:lnTo>
                    <a:cubicBezTo>
                      <a:pt x="10932909" y="86874"/>
                      <a:pt x="9057382" y="204722"/>
                      <a:pt x="7918276" y="290099"/>
                    </a:cubicBezTo>
                    <a:cubicBezTo>
                      <a:pt x="6315260" y="399656"/>
                      <a:pt x="4409439" y="687695"/>
                      <a:pt x="4521131" y="838241"/>
                    </a:cubicBezTo>
                    <a:cubicBezTo>
                      <a:pt x="4924059" y="1078970"/>
                      <a:pt x="8727403" y="831394"/>
                      <a:pt x="10069216" y="1895606"/>
                    </a:cubicBezTo>
                    <a:cubicBezTo>
                      <a:pt x="11449806" y="3247714"/>
                      <a:pt x="4465151" y="3901291"/>
                      <a:pt x="80466" y="4391875"/>
                    </a:cubicBezTo>
                    <a:lnTo>
                      <a:pt x="0" y="4401092"/>
                    </a:lnTo>
                    <a:lnTo>
                      <a:pt x="0" y="4335418"/>
                    </a:lnTo>
                    <a:lnTo>
                      <a:pt x="79468" y="4326274"/>
                    </a:lnTo>
                    <a:cubicBezTo>
                      <a:pt x="4454461" y="3832653"/>
                      <a:pt x="11362246" y="3158107"/>
                      <a:pt x="10003049" y="1912684"/>
                    </a:cubicBezTo>
                    <a:cubicBezTo>
                      <a:pt x="8592784" y="849966"/>
                      <a:pt x="4477993" y="1133477"/>
                      <a:pt x="4405905" y="834351"/>
                    </a:cubicBezTo>
                    <a:cubicBezTo>
                      <a:pt x="4394604" y="580892"/>
                      <a:pt x="6980549" y="295839"/>
                      <a:pt x="8657529" y="188282"/>
                    </a:cubicBezTo>
                    <a:cubicBezTo>
                      <a:pt x="9561887" y="140025"/>
                      <a:pt x="10961303" y="33699"/>
                      <a:pt x="11995786" y="3662"/>
                    </a:cubicBezTo>
                    <a:close/>
                  </a:path>
                </a:pathLst>
              </a:custGeom>
              <a:solidFill>
                <a:schemeClr val="tx1">
                  <a:lumMod val="85000"/>
                  <a:lumOff val="15000"/>
                </a:schemeClr>
              </a:solidFill>
              <a:ln w="28575"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600" kern="0">
                  <a:solidFill>
                    <a:prstClr val="white"/>
                  </a:solidFill>
                  <a:latin typeface="Arial" panose="020B0604020202020204" pitchFamily="34" charset="0"/>
                  <a:cs typeface="Arial" panose="020B0604020202020204" pitchFamily="34" charset="0"/>
                </a:endParaRPr>
              </a:p>
            </p:txBody>
          </p:sp>
          <p:sp>
            <p:nvSpPr>
              <p:cNvPr id="42" name="Freeform 26">
                <a:extLst>
                  <a:ext uri="{FF2B5EF4-FFF2-40B4-BE49-F238E27FC236}">
                    <a16:creationId xmlns:a16="http://schemas.microsoft.com/office/drawing/2014/main" id="{4082AEE8-E840-197F-BAAD-25FBFF0BEB81}"/>
                  </a:ext>
                </a:extLst>
              </p:cNvPr>
              <p:cNvSpPr/>
              <p:nvPr/>
            </p:nvSpPr>
            <p:spPr>
              <a:xfrm>
                <a:off x="0" y="1867400"/>
                <a:ext cx="12192000" cy="4598469"/>
              </a:xfrm>
              <a:custGeom>
                <a:avLst/>
                <a:gdLst>
                  <a:gd name="connsiteX0" fmla="*/ 12192000 w 12192000"/>
                  <a:gd name="connsiteY0" fmla="*/ 0 h 4598469"/>
                  <a:gd name="connsiteX1" fmla="*/ 12192000 w 12192000"/>
                  <a:gd name="connsiteY1" fmla="*/ 286111 h 4598469"/>
                  <a:gd name="connsiteX2" fmla="*/ 12134858 w 12192000"/>
                  <a:gd name="connsiteY2" fmla="*/ 287920 h 4598469"/>
                  <a:gd name="connsiteX3" fmla="*/ 4350317 w 12192000"/>
                  <a:gd name="connsiteY3" fmla="*/ 1170729 h 4598469"/>
                  <a:gd name="connsiteX4" fmla="*/ 9941753 w 12192000"/>
                  <a:gd name="connsiteY4" fmla="*/ 2241020 h 4598469"/>
                  <a:gd name="connsiteX5" fmla="*/ 81494 w 12192000"/>
                  <a:gd name="connsiteY5" fmla="*/ 4589252 h 4598469"/>
                  <a:gd name="connsiteX6" fmla="*/ 0 w 12192000"/>
                  <a:gd name="connsiteY6" fmla="*/ 4598469 h 4598469"/>
                  <a:gd name="connsiteX7" fmla="*/ 0 w 12192000"/>
                  <a:gd name="connsiteY7" fmla="*/ 3229476 h 4598469"/>
                  <a:gd name="connsiteX8" fmla="*/ 283925 w 12192000"/>
                  <a:gd name="connsiteY8" fmla="*/ 3203646 h 4598469"/>
                  <a:gd name="connsiteX9" fmla="*/ 7222066 w 12192000"/>
                  <a:gd name="connsiteY9" fmla="*/ 2260236 h 4598469"/>
                  <a:gd name="connsiteX10" fmla="*/ 2633965 w 12192000"/>
                  <a:gd name="connsiteY10" fmla="*/ 1112488 h 4598469"/>
                  <a:gd name="connsiteX11" fmla="*/ 5285248 w 12192000"/>
                  <a:gd name="connsiteY11" fmla="*/ 427070 h 4598469"/>
                  <a:gd name="connsiteX12" fmla="*/ 12155874 w 12192000"/>
                  <a:gd name="connsiteY12" fmla="*/ 484 h 459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598469">
                    <a:moveTo>
                      <a:pt x="12192000" y="0"/>
                    </a:moveTo>
                    <a:lnTo>
                      <a:pt x="12192000" y="286111"/>
                    </a:lnTo>
                    <a:lnTo>
                      <a:pt x="12134858" y="287920"/>
                    </a:lnTo>
                    <a:cubicBezTo>
                      <a:pt x="10396956" y="346929"/>
                      <a:pt x="4255469" y="671526"/>
                      <a:pt x="4350317" y="1170729"/>
                    </a:cubicBezTo>
                    <a:cubicBezTo>
                      <a:pt x="4424687" y="1483043"/>
                      <a:pt x="8472168" y="1187504"/>
                      <a:pt x="9941753" y="2241020"/>
                    </a:cubicBezTo>
                    <a:cubicBezTo>
                      <a:pt x="11313789" y="3428882"/>
                      <a:pt x="4450921" y="4103553"/>
                      <a:pt x="81494" y="4589252"/>
                    </a:cubicBezTo>
                    <a:lnTo>
                      <a:pt x="0" y="4598469"/>
                    </a:lnTo>
                    <a:lnTo>
                      <a:pt x="0" y="3229476"/>
                    </a:lnTo>
                    <a:lnTo>
                      <a:pt x="283925" y="3203646"/>
                    </a:lnTo>
                    <a:cubicBezTo>
                      <a:pt x="3093007" y="2954235"/>
                      <a:pt x="7712415" y="2619674"/>
                      <a:pt x="7222066" y="2260236"/>
                    </a:cubicBezTo>
                    <a:cubicBezTo>
                      <a:pt x="6642338" y="1900599"/>
                      <a:pt x="2415178" y="1823885"/>
                      <a:pt x="2633965" y="1112488"/>
                    </a:cubicBezTo>
                    <a:cubicBezTo>
                      <a:pt x="2775862" y="757049"/>
                      <a:pt x="3654625" y="612987"/>
                      <a:pt x="5285248" y="427070"/>
                    </a:cubicBezTo>
                    <a:cubicBezTo>
                      <a:pt x="6813960" y="252772"/>
                      <a:pt x="10680365" y="31113"/>
                      <a:pt x="12155874" y="484"/>
                    </a:cubicBezTo>
                    <a:close/>
                  </a:path>
                </a:pathLst>
              </a:custGeom>
              <a:solidFill>
                <a:schemeClr val="tx1">
                  <a:lumMod val="85000"/>
                  <a:lumOff val="15000"/>
                </a:schemeClr>
              </a:solidFill>
              <a:ln w="28575"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600" kern="0" dirty="0">
                  <a:solidFill>
                    <a:prstClr val="white"/>
                  </a:solidFill>
                  <a:latin typeface="Arial" panose="020B0604020202020204" pitchFamily="34" charset="0"/>
                  <a:cs typeface="Arial" panose="020B0604020202020204" pitchFamily="34" charset="0"/>
                </a:endParaRPr>
              </a:p>
            </p:txBody>
          </p:sp>
        </p:grpSp>
        <p:sp>
          <p:nvSpPr>
            <p:cNvPr id="39" name="Freeform 16">
              <a:extLst>
                <a:ext uri="{FF2B5EF4-FFF2-40B4-BE49-F238E27FC236}">
                  <a16:creationId xmlns:a16="http://schemas.microsoft.com/office/drawing/2014/main" id="{D426D0CC-2BEC-C0D9-3CC1-0E0E6D80A8CA}"/>
                </a:ext>
              </a:extLst>
            </p:cNvPr>
            <p:cNvSpPr/>
            <p:nvPr/>
          </p:nvSpPr>
          <p:spPr>
            <a:xfrm>
              <a:off x="25645" y="2003369"/>
              <a:ext cx="12174614" cy="3797847"/>
            </a:xfrm>
            <a:custGeom>
              <a:avLst/>
              <a:gdLst>
                <a:gd name="connsiteX0" fmla="*/ 8063345 w 8063345"/>
                <a:gd name="connsiteY0" fmla="*/ 0 h 4710545"/>
                <a:gd name="connsiteX1" fmla="*/ 3186545 w 8063345"/>
                <a:gd name="connsiteY1" fmla="*/ 235527 h 4710545"/>
                <a:gd name="connsiteX2" fmla="*/ 3006436 w 8063345"/>
                <a:gd name="connsiteY2" fmla="*/ 609600 h 4710545"/>
                <a:gd name="connsiteX3" fmla="*/ 3269673 w 8063345"/>
                <a:gd name="connsiteY3" fmla="*/ 1052945 h 4710545"/>
                <a:gd name="connsiteX4" fmla="*/ 2202873 w 8063345"/>
                <a:gd name="connsiteY4" fmla="*/ 1246909 h 4710545"/>
                <a:gd name="connsiteX5" fmla="*/ 2687782 w 8063345"/>
                <a:gd name="connsiteY5" fmla="*/ 2008909 h 4710545"/>
                <a:gd name="connsiteX6" fmla="*/ 4530436 w 8063345"/>
                <a:gd name="connsiteY6" fmla="*/ 2189018 h 4710545"/>
                <a:gd name="connsiteX7" fmla="*/ 3893127 w 8063345"/>
                <a:gd name="connsiteY7" fmla="*/ 3920836 h 4710545"/>
                <a:gd name="connsiteX8" fmla="*/ 0 w 8063345"/>
                <a:gd name="connsiteY8" fmla="*/ 4710545 h 4710545"/>
                <a:gd name="connsiteX0" fmla="*/ 9310254 w 9310254"/>
                <a:gd name="connsiteY0" fmla="*/ 0 h 4821381"/>
                <a:gd name="connsiteX1" fmla="*/ 4433454 w 9310254"/>
                <a:gd name="connsiteY1" fmla="*/ 235527 h 4821381"/>
                <a:gd name="connsiteX2" fmla="*/ 4253345 w 9310254"/>
                <a:gd name="connsiteY2" fmla="*/ 609600 h 4821381"/>
                <a:gd name="connsiteX3" fmla="*/ 4516582 w 9310254"/>
                <a:gd name="connsiteY3" fmla="*/ 1052945 h 4821381"/>
                <a:gd name="connsiteX4" fmla="*/ 3449782 w 9310254"/>
                <a:gd name="connsiteY4" fmla="*/ 1246909 h 4821381"/>
                <a:gd name="connsiteX5" fmla="*/ 3934691 w 9310254"/>
                <a:gd name="connsiteY5" fmla="*/ 2008909 h 4821381"/>
                <a:gd name="connsiteX6" fmla="*/ 5777345 w 9310254"/>
                <a:gd name="connsiteY6" fmla="*/ 2189018 h 4821381"/>
                <a:gd name="connsiteX7" fmla="*/ 5140036 w 9310254"/>
                <a:gd name="connsiteY7" fmla="*/ 3920836 h 4821381"/>
                <a:gd name="connsiteX8" fmla="*/ 0 w 9310254"/>
                <a:gd name="connsiteY8" fmla="*/ 4821381 h 4821381"/>
                <a:gd name="connsiteX0" fmla="*/ 9296399 w 9296399"/>
                <a:gd name="connsiteY0" fmla="*/ 0 h 4821381"/>
                <a:gd name="connsiteX1" fmla="*/ 4419599 w 9296399"/>
                <a:gd name="connsiteY1" fmla="*/ 235527 h 4821381"/>
                <a:gd name="connsiteX2" fmla="*/ 4239490 w 9296399"/>
                <a:gd name="connsiteY2" fmla="*/ 609600 h 4821381"/>
                <a:gd name="connsiteX3" fmla="*/ 4502727 w 9296399"/>
                <a:gd name="connsiteY3" fmla="*/ 1052945 h 4821381"/>
                <a:gd name="connsiteX4" fmla="*/ 3435927 w 9296399"/>
                <a:gd name="connsiteY4" fmla="*/ 1246909 h 4821381"/>
                <a:gd name="connsiteX5" fmla="*/ 3920836 w 9296399"/>
                <a:gd name="connsiteY5" fmla="*/ 2008909 h 4821381"/>
                <a:gd name="connsiteX6" fmla="*/ 5763490 w 9296399"/>
                <a:gd name="connsiteY6" fmla="*/ 2189018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4239490 w 9296399"/>
                <a:gd name="connsiteY2" fmla="*/ 609600 h 4821381"/>
                <a:gd name="connsiteX3" fmla="*/ 4502727 w 9296399"/>
                <a:gd name="connsiteY3" fmla="*/ 1052945 h 4821381"/>
                <a:gd name="connsiteX4" fmla="*/ 3435927 w 9296399"/>
                <a:gd name="connsiteY4" fmla="*/ 1246909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4239490 w 9296399"/>
                <a:gd name="connsiteY2" fmla="*/ 609600 h 4821381"/>
                <a:gd name="connsiteX3" fmla="*/ 4502727 w 9296399"/>
                <a:gd name="connsiteY3" fmla="*/ 1052945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4239490 w 9296399"/>
                <a:gd name="connsiteY2" fmla="*/ 609600 h 4821381"/>
                <a:gd name="connsiteX3" fmla="*/ 4959927 w 9296399"/>
                <a:gd name="connsiteY3" fmla="*/ 858981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3297381 w 9296399"/>
                <a:gd name="connsiteY2" fmla="*/ 512618 h 4821381"/>
                <a:gd name="connsiteX3" fmla="*/ 4959927 w 9296399"/>
                <a:gd name="connsiteY3" fmla="*/ 858981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3117272 w 9296399"/>
                <a:gd name="connsiteY2" fmla="*/ 512618 h 4821381"/>
                <a:gd name="connsiteX3" fmla="*/ 4959927 w 9296399"/>
                <a:gd name="connsiteY3" fmla="*/ 858981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3186545 w 9296399"/>
                <a:gd name="connsiteY2" fmla="*/ 484909 h 4821381"/>
                <a:gd name="connsiteX3" fmla="*/ 4959927 w 9296399"/>
                <a:gd name="connsiteY3" fmla="*/ 858981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3186545 w 9296399"/>
                <a:gd name="connsiteY2" fmla="*/ 484909 h 4821381"/>
                <a:gd name="connsiteX3" fmla="*/ 5126181 w 9296399"/>
                <a:gd name="connsiteY3" fmla="*/ 817417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235527 h 4821381"/>
                <a:gd name="connsiteX2" fmla="*/ 3186545 w 9296399"/>
                <a:gd name="connsiteY2" fmla="*/ 484909 h 4821381"/>
                <a:gd name="connsiteX3" fmla="*/ 5278581 w 9296399"/>
                <a:gd name="connsiteY3" fmla="*/ 789708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19599 w 9296399"/>
                <a:gd name="connsiteY1" fmla="*/ 305865 h 4821381"/>
                <a:gd name="connsiteX2" fmla="*/ 3186545 w 9296399"/>
                <a:gd name="connsiteY2" fmla="*/ 484909 h 4821381"/>
                <a:gd name="connsiteX3" fmla="*/ 5278581 w 9296399"/>
                <a:gd name="connsiteY3" fmla="*/ 789708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296399 w 9296399"/>
                <a:gd name="connsiteY0" fmla="*/ 0 h 4821381"/>
                <a:gd name="connsiteX1" fmla="*/ 4409551 w 9296399"/>
                <a:gd name="connsiteY1" fmla="*/ 275720 h 4821381"/>
                <a:gd name="connsiteX2" fmla="*/ 3186545 w 9296399"/>
                <a:gd name="connsiteY2" fmla="*/ 484909 h 4821381"/>
                <a:gd name="connsiteX3" fmla="*/ 5278581 w 9296399"/>
                <a:gd name="connsiteY3" fmla="*/ 789708 h 4821381"/>
                <a:gd name="connsiteX4" fmla="*/ 2673927 w 9296399"/>
                <a:gd name="connsiteY4" fmla="*/ 1537854 h 4821381"/>
                <a:gd name="connsiteX5" fmla="*/ 3920836 w 9296399"/>
                <a:gd name="connsiteY5" fmla="*/ 2008909 h 4821381"/>
                <a:gd name="connsiteX6" fmla="*/ 6553200 w 9296399"/>
                <a:gd name="connsiteY6" fmla="*/ 2701636 h 4821381"/>
                <a:gd name="connsiteX7" fmla="*/ 5126181 w 9296399"/>
                <a:gd name="connsiteY7" fmla="*/ 3920836 h 4821381"/>
                <a:gd name="connsiteX8" fmla="*/ 0 w 9296399"/>
                <a:gd name="connsiteY8" fmla="*/ 4821381 h 4821381"/>
                <a:gd name="connsiteX0" fmla="*/ 9135626 w 9135626"/>
                <a:gd name="connsiteY0" fmla="*/ 0 h 4811333"/>
                <a:gd name="connsiteX1" fmla="*/ 4409551 w 9135626"/>
                <a:gd name="connsiteY1" fmla="*/ 265672 h 4811333"/>
                <a:gd name="connsiteX2" fmla="*/ 3186545 w 9135626"/>
                <a:gd name="connsiteY2" fmla="*/ 474861 h 4811333"/>
                <a:gd name="connsiteX3" fmla="*/ 5278581 w 9135626"/>
                <a:gd name="connsiteY3" fmla="*/ 779660 h 4811333"/>
                <a:gd name="connsiteX4" fmla="*/ 2673927 w 9135626"/>
                <a:gd name="connsiteY4" fmla="*/ 1527806 h 4811333"/>
                <a:gd name="connsiteX5" fmla="*/ 3920836 w 9135626"/>
                <a:gd name="connsiteY5" fmla="*/ 1998861 h 4811333"/>
                <a:gd name="connsiteX6" fmla="*/ 6553200 w 9135626"/>
                <a:gd name="connsiteY6" fmla="*/ 2691588 h 4811333"/>
                <a:gd name="connsiteX7" fmla="*/ 5126181 w 9135626"/>
                <a:gd name="connsiteY7" fmla="*/ 3910788 h 4811333"/>
                <a:gd name="connsiteX8" fmla="*/ 0 w 9135626"/>
                <a:gd name="connsiteY8" fmla="*/ 4811333 h 4811333"/>
                <a:gd name="connsiteX0" fmla="*/ 9135626 w 9135626"/>
                <a:gd name="connsiteY0" fmla="*/ 0 h 4811333"/>
                <a:gd name="connsiteX1" fmla="*/ 4409551 w 9135626"/>
                <a:gd name="connsiteY1" fmla="*/ 265672 h 4811333"/>
                <a:gd name="connsiteX2" fmla="*/ 3186545 w 9135626"/>
                <a:gd name="connsiteY2" fmla="*/ 474861 h 4811333"/>
                <a:gd name="connsiteX3" fmla="*/ 5278581 w 9135626"/>
                <a:gd name="connsiteY3" fmla="*/ 779660 h 4811333"/>
                <a:gd name="connsiteX4" fmla="*/ 2673927 w 9135626"/>
                <a:gd name="connsiteY4" fmla="*/ 1527806 h 4811333"/>
                <a:gd name="connsiteX5" fmla="*/ 3920836 w 9135626"/>
                <a:gd name="connsiteY5" fmla="*/ 1998861 h 4811333"/>
                <a:gd name="connsiteX6" fmla="*/ 6553200 w 9135626"/>
                <a:gd name="connsiteY6" fmla="*/ 2691588 h 4811333"/>
                <a:gd name="connsiteX7" fmla="*/ 5126181 w 9135626"/>
                <a:gd name="connsiteY7" fmla="*/ 3910788 h 4811333"/>
                <a:gd name="connsiteX8" fmla="*/ 0 w 9135626"/>
                <a:gd name="connsiteY8" fmla="*/ 4811333 h 4811333"/>
                <a:gd name="connsiteX0" fmla="*/ 9135626 w 9135626"/>
                <a:gd name="connsiteY0" fmla="*/ 0 h 4811333"/>
                <a:gd name="connsiteX1" fmla="*/ 4409551 w 9135626"/>
                <a:gd name="connsiteY1" fmla="*/ 265672 h 4811333"/>
                <a:gd name="connsiteX2" fmla="*/ 3186545 w 9135626"/>
                <a:gd name="connsiteY2" fmla="*/ 474861 h 4811333"/>
                <a:gd name="connsiteX3" fmla="*/ 5278581 w 9135626"/>
                <a:gd name="connsiteY3" fmla="*/ 779660 h 4811333"/>
                <a:gd name="connsiteX4" fmla="*/ 2673927 w 9135626"/>
                <a:gd name="connsiteY4" fmla="*/ 1527806 h 4811333"/>
                <a:gd name="connsiteX5" fmla="*/ 3920836 w 9135626"/>
                <a:gd name="connsiteY5" fmla="*/ 1998861 h 4811333"/>
                <a:gd name="connsiteX6" fmla="*/ 6987152 w 9135626"/>
                <a:gd name="connsiteY6" fmla="*/ 2939561 h 4811333"/>
                <a:gd name="connsiteX7" fmla="*/ 5126181 w 9135626"/>
                <a:gd name="connsiteY7" fmla="*/ 3910788 h 4811333"/>
                <a:gd name="connsiteX8" fmla="*/ 0 w 9135626"/>
                <a:gd name="connsiteY8" fmla="*/ 4811333 h 4811333"/>
                <a:gd name="connsiteX0" fmla="*/ 9135626 w 9135626"/>
                <a:gd name="connsiteY0" fmla="*/ 0 h 4811333"/>
                <a:gd name="connsiteX1" fmla="*/ 4409551 w 9135626"/>
                <a:gd name="connsiteY1" fmla="*/ 265672 h 4811333"/>
                <a:gd name="connsiteX2" fmla="*/ 3186545 w 9135626"/>
                <a:gd name="connsiteY2" fmla="*/ 474861 h 4811333"/>
                <a:gd name="connsiteX3" fmla="*/ 5278581 w 9135626"/>
                <a:gd name="connsiteY3" fmla="*/ 779660 h 4811333"/>
                <a:gd name="connsiteX4" fmla="*/ 2673927 w 9135626"/>
                <a:gd name="connsiteY4" fmla="*/ 1527806 h 4811333"/>
                <a:gd name="connsiteX5" fmla="*/ 3920836 w 9135626"/>
                <a:gd name="connsiteY5" fmla="*/ 1998861 h 4811333"/>
                <a:gd name="connsiteX6" fmla="*/ 6723681 w 9135626"/>
                <a:gd name="connsiteY6" fmla="*/ 2629595 h 4811333"/>
                <a:gd name="connsiteX7" fmla="*/ 5126181 w 9135626"/>
                <a:gd name="connsiteY7" fmla="*/ 3910788 h 4811333"/>
                <a:gd name="connsiteX8" fmla="*/ 0 w 9135626"/>
                <a:gd name="connsiteY8" fmla="*/ 4811333 h 4811333"/>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525946 w 7937891"/>
                <a:gd name="connsiteY6" fmla="*/ 2629595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525946 w 7937891"/>
                <a:gd name="connsiteY6" fmla="*/ 2629595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525946 w 7937891"/>
                <a:gd name="connsiteY6" fmla="*/ 2629595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525946 w 7937891"/>
                <a:gd name="connsiteY6" fmla="*/ 2629595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525946 w 7937891"/>
                <a:gd name="connsiteY6" fmla="*/ 2629595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628977 w 7937891"/>
                <a:gd name="connsiteY6" fmla="*/ 2809900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654734 w 7937891"/>
                <a:gd name="connsiteY6" fmla="*/ 2912931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654734 w 7937891"/>
                <a:gd name="connsiteY6" fmla="*/ 2912931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723101 w 7937891"/>
                <a:gd name="connsiteY5" fmla="*/ 1998861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903406 w 7937891"/>
                <a:gd name="connsiteY5" fmla="*/ 1947345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903406 w 7937891"/>
                <a:gd name="connsiteY5" fmla="*/ 1947345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903406 w 7937891"/>
                <a:gd name="connsiteY5" fmla="*/ 1947345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877649 w 7937891"/>
                <a:gd name="connsiteY5" fmla="*/ 1973103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476192 w 7937891"/>
                <a:gd name="connsiteY4" fmla="*/ 1527806 h 4656787"/>
                <a:gd name="connsiteX5" fmla="*/ 2877649 w 7937891"/>
                <a:gd name="connsiteY5" fmla="*/ 1973103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2877649 w 7937891"/>
                <a:gd name="connsiteY5" fmla="*/ 1973103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2877649 w 7937891"/>
                <a:gd name="connsiteY5" fmla="*/ 1985982 h 4656787"/>
                <a:gd name="connsiteX6" fmla="*/ 5654734 w 7937891"/>
                <a:gd name="connsiteY6" fmla="*/ 2784143 h 4656787"/>
                <a:gd name="connsiteX7" fmla="*/ 3928446 w 7937891"/>
                <a:gd name="connsiteY7" fmla="*/ 3910788 h 4656787"/>
                <a:gd name="connsiteX8" fmla="*/ 0 w 7937891"/>
                <a:gd name="connsiteY8"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5654734 w 7937891"/>
                <a:gd name="connsiteY5" fmla="*/ 2784143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5693371 w 7937891"/>
                <a:gd name="connsiteY5" fmla="*/ 2681112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5616097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5616097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566442 h 4656787"/>
                <a:gd name="connsiteX5" fmla="*/ 5616097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616097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487309 w 7937891"/>
                <a:gd name="connsiteY5" fmla="*/ 269399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603219 w 7937891"/>
                <a:gd name="connsiteY5" fmla="*/ 2771265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603219 w 7937891"/>
                <a:gd name="connsiteY5" fmla="*/ 2771265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60282 w 7937891"/>
                <a:gd name="connsiteY4" fmla="*/ 1630836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30836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30836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30836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30836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211816 w 7937891"/>
                <a:gd name="connsiteY1" fmla="*/ 251817 h 4656787"/>
                <a:gd name="connsiteX2" fmla="*/ 19888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9888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933392 w 7937891"/>
                <a:gd name="connsiteY2" fmla="*/ 488716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91828 w 7937891"/>
                <a:gd name="connsiteY2" fmla="*/ 461007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91828 w 7937891"/>
                <a:gd name="connsiteY2" fmla="*/ 461007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61655 w 7937891"/>
                <a:gd name="connsiteY5" fmla="*/ 2729701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75510 w 7937891"/>
                <a:gd name="connsiteY5" fmla="*/ 2826683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75510 w 7937891"/>
                <a:gd name="connsiteY5" fmla="*/ 2826683 h 4656787"/>
                <a:gd name="connsiteX6" fmla="*/ 3928446 w 7937891"/>
                <a:gd name="connsiteY6" fmla="*/ 3910788 h 4656787"/>
                <a:gd name="connsiteX7" fmla="*/ 0 w 7937891"/>
                <a:gd name="connsiteY7" fmla="*/ 4656787 h 4656787"/>
                <a:gd name="connsiteX0" fmla="*/ 7937891 w 7937891"/>
                <a:gd name="connsiteY0" fmla="*/ 0 h 4656787"/>
                <a:gd name="connsiteX1" fmla="*/ 3197961 w 7937891"/>
                <a:gd name="connsiteY1" fmla="*/ 265672 h 4656787"/>
                <a:gd name="connsiteX2" fmla="*/ 1836410 w 7937891"/>
                <a:gd name="connsiteY2" fmla="*/ 474861 h 4656787"/>
                <a:gd name="connsiteX3" fmla="*/ 4080846 w 7937891"/>
                <a:gd name="connsiteY3" fmla="*/ 779660 h 4656787"/>
                <a:gd name="connsiteX4" fmla="*/ 1346427 w 7937891"/>
                <a:gd name="connsiteY4" fmla="*/ 1658545 h 4656787"/>
                <a:gd name="connsiteX5" fmla="*/ 5575510 w 7937891"/>
                <a:gd name="connsiteY5" fmla="*/ 2826683 h 4656787"/>
                <a:gd name="connsiteX6" fmla="*/ 3928446 w 7937891"/>
                <a:gd name="connsiteY6" fmla="*/ 3910788 h 4656787"/>
                <a:gd name="connsiteX7" fmla="*/ 0 w 7937891"/>
                <a:gd name="connsiteY7" fmla="*/ 4656787 h 4656787"/>
                <a:gd name="connsiteX0" fmla="*/ 9080891 w 9080891"/>
                <a:gd name="connsiteY0" fmla="*/ 0 h 4752037"/>
                <a:gd name="connsiteX1" fmla="*/ 4340961 w 9080891"/>
                <a:gd name="connsiteY1" fmla="*/ 265672 h 4752037"/>
                <a:gd name="connsiteX2" fmla="*/ 2979410 w 9080891"/>
                <a:gd name="connsiteY2" fmla="*/ 474861 h 4752037"/>
                <a:gd name="connsiteX3" fmla="*/ 5223846 w 9080891"/>
                <a:gd name="connsiteY3" fmla="*/ 779660 h 4752037"/>
                <a:gd name="connsiteX4" fmla="*/ 2489427 w 9080891"/>
                <a:gd name="connsiteY4" fmla="*/ 1658545 h 4752037"/>
                <a:gd name="connsiteX5" fmla="*/ 6718510 w 9080891"/>
                <a:gd name="connsiteY5" fmla="*/ 2826683 h 4752037"/>
                <a:gd name="connsiteX6" fmla="*/ 5071446 w 9080891"/>
                <a:gd name="connsiteY6" fmla="*/ 3910788 h 4752037"/>
                <a:gd name="connsiteX7" fmla="*/ 0 w 9080891"/>
                <a:gd name="connsiteY7" fmla="*/ 4752037 h 47520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08985 w 9071366"/>
                <a:gd name="connsiteY5" fmla="*/ 2826683 h 4790137"/>
                <a:gd name="connsiteX6" fmla="*/ 5061921 w 9071366"/>
                <a:gd name="connsiteY6" fmla="*/ 3910788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08985 w 9071366"/>
                <a:gd name="connsiteY5" fmla="*/ 282668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47085 w 9071366"/>
                <a:gd name="connsiteY5" fmla="*/ 2950508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47085 w 9071366"/>
                <a:gd name="connsiteY5" fmla="*/ 2950508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479902 w 9071366"/>
                <a:gd name="connsiteY4" fmla="*/ 165854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6785185 w 9071366"/>
                <a:gd name="connsiteY5" fmla="*/ 2883833 h 4790137"/>
                <a:gd name="connsiteX6" fmla="*/ 0 w 9071366"/>
                <a:gd name="connsiteY6"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6785185 w 9071366"/>
                <a:gd name="connsiteY5" fmla="*/ 2883833 h 4790137"/>
                <a:gd name="connsiteX6" fmla="*/ 5573234 w 9071366"/>
                <a:gd name="connsiteY6" fmla="*/ 366227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32660 w 9071366"/>
                <a:gd name="connsiteY5" fmla="*/ 2245658 h 4790137"/>
                <a:gd name="connsiteX6" fmla="*/ 5573234 w 9071366"/>
                <a:gd name="connsiteY6" fmla="*/ 366227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32660 w 9071366"/>
                <a:gd name="connsiteY5" fmla="*/ 2245658 h 4790137"/>
                <a:gd name="connsiteX6" fmla="*/ 5573234 w 9071366"/>
                <a:gd name="connsiteY6" fmla="*/ 366227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73234 w 9071366"/>
                <a:gd name="connsiteY6" fmla="*/ 366227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73234 w 9071366"/>
                <a:gd name="connsiteY6" fmla="*/ 366227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2584677 w 9071366"/>
                <a:gd name="connsiteY4" fmla="*/ 1639495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3241902 w 9071366"/>
                <a:gd name="connsiteY4" fmla="*/ 1934770 h 4790137"/>
                <a:gd name="connsiteX5" fmla="*/ 5642185 w 9071366"/>
                <a:gd name="connsiteY5" fmla="*/ 2188508 h 4790137"/>
                <a:gd name="connsiteX6" fmla="*/ 5535134 w 9071366"/>
                <a:gd name="connsiteY6" fmla="*/ 3643222 h 4790137"/>
                <a:gd name="connsiteX7" fmla="*/ 0 w 9071366"/>
                <a:gd name="connsiteY7"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4011134 w 9071366"/>
                <a:gd name="connsiteY4" fmla="*/ 1347697 h 4790137"/>
                <a:gd name="connsiteX5" fmla="*/ 3241902 w 9071366"/>
                <a:gd name="connsiteY5" fmla="*/ 1934770 h 4790137"/>
                <a:gd name="connsiteX6" fmla="*/ 5642185 w 9071366"/>
                <a:gd name="connsiteY6" fmla="*/ 2188508 h 4790137"/>
                <a:gd name="connsiteX7" fmla="*/ 5535134 w 9071366"/>
                <a:gd name="connsiteY7" fmla="*/ 3643222 h 4790137"/>
                <a:gd name="connsiteX8" fmla="*/ 0 w 9071366"/>
                <a:gd name="connsiteY8"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3296759 w 9071366"/>
                <a:gd name="connsiteY4" fmla="*/ 1242922 h 4790137"/>
                <a:gd name="connsiteX5" fmla="*/ 3241902 w 9071366"/>
                <a:gd name="connsiteY5" fmla="*/ 1934770 h 4790137"/>
                <a:gd name="connsiteX6" fmla="*/ 5642185 w 9071366"/>
                <a:gd name="connsiteY6" fmla="*/ 2188508 h 4790137"/>
                <a:gd name="connsiteX7" fmla="*/ 5535134 w 9071366"/>
                <a:gd name="connsiteY7" fmla="*/ 3643222 h 4790137"/>
                <a:gd name="connsiteX8" fmla="*/ 0 w 9071366"/>
                <a:gd name="connsiteY8"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3296759 w 9071366"/>
                <a:gd name="connsiteY4" fmla="*/ 1242922 h 4790137"/>
                <a:gd name="connsiteX5" fmla="*/ 3241902 w 9071366"/>
                <a:gd name="connsiteY5" fmla="*/ 1934770 h 4790137"/>
                <a:gd name="connsiteX6" fmla="*/ 5642185 w 9071366"/>
                <a:gd name="connsiteY6" fmla="*/ 2188508 h 4790137"/>
                <a:gd name="connsiteX7" fmla="*/ 5535134 w 9071366"/>
                <a:gd name="connsiteY7" fmla="*/ 3643222 h 4790137"/>
                <a:gd name="connsiteX8" fmla="*/ 0 w 9071366"/>
                <a:gd name="connsiteY8"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3296759 w 9071366"/>
                <a:gd name="connsiteY4" fmla="*/ 1242922 h 4790137"/>
                <a:gd name="connsiteX5" fmla="*/ 3241902 w 9071366"/>
                <a:gd name="connsiteY5" fmla="*/ 1934770 h 4790137"/>
                <a:gd name="connsiteX6" fmla="*/ 5642185 w 9071366"/>
                <a:gd name="connsiteY6" fmla="*/ 2188508 h 4790137"/>
                <a:gd name="connsiteX7" fmla="*/ 5535134 w 9071366"/>
                <a:gd name="connsiteY7" fmla="*/ 3643222 h 4790137"/>
                <a:gd name="connsiteX8" fmla="*/ 0 w 9071366"/>
                <a:gd name="connsiteY8" fmla="*/ 4790137 h 4790137"/>
                <a:gd name="connsiteX0" fmla="*/ 9071366 w 9071366"/>
                <a:gd name="connsiteY0" fmla="*/ 0 h 4790137"/>
                <a:gd name="connsiteX1" fmla="*/ 4331436 w 9071366"/>
                <a:gd name="connsiteY1" fmla="*/ 265672 h 4790137"/>
                <a:gd name="connsiteX2" fmla="*/ 2969885 w 9071366"/>
                <a:gd name="connsiteY2" fmla="*/ 474861 h 4790137"/>
                <a:gd name="connsiteX3" fmla="*/ 5214321 w 9071366"/>
                <a:gd name="connsiteY3" fmla="*/ 779660 h 4790137"/>
                <a:gd name="connsiteX4" fmla="*/ 3296759 w 9071366"/>
                <a:gd name="connsiteY4" fmla="*/ 1242922 h 4790137"/>
                <a:gd name="connsiteX5" fmla="*/ 3241902 w 9071366"/>
                <a:gd name="connsiteY5" fmla="*/ 1934770 h 4790137"/>
                <a:gd name="connsiteX6" fmla="*/ 5642185 w 9071366"/>
                <a:gd name="connsiteY6" fmla="*/ 2188508 h 4790137"/>
                <a:gd name="connsiteX7" fmla="*/ 5535134 w 9071366"/>
                <a:gd name="connsiteY7" fmla="*/ 3643222 h 4790137"/>
                <a:gd name="connsiteX8" fmla="*/ 0 w 9071366"/>
                <a:gd name="connsiteY8" fmla="*/ 4790137 h 4790137"/>
                <a:gd name="connsiteX0" fmla="*/ 9138041 w 9138041"/>
                <a:gd name="connsiteY0" fmla="*/ 0 h 4790137"/>
                <a:gd name="connsiteX1" fmla="*/ 4331436 w 9138041"/>
                <a:gd name="connsiteY1" fmla="*/ 265672 h 4790137"/>
                <a:gd name="connsiteX2" fmla="*/ 2969885 w 9138041"/>
                <a:gd name="connsiteY2" fmla="*/ 474861 h 4790137"/>
                <a:gd name="connsiteX3" fmla="*/ 5214321 w 9138041"/>
                <a:gd name="connsiteY3" fmla="*/ 77966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608060 w 9138041"/>
                <a:gd name="connsiteY2" fmla="*/ 551061 h 4790137"/>
                <a:gd name="connsiteX3" fmla="*/ 5214321 w 9138041"/>
                <a:gd name="connsiteY3" fmla="*/ 77966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608060 w 9138041"/>
                <a:gd name="connsiteY2" fmla="*/ 551061 h 4790137"/>
                <a:gd name="connsiteX3" fmla="*/ 5214321 w 9138041"/>
                <a:gd name="connsiteY3" fmla="*/ 77966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608060 w 9138041"/>
                <a:gd name="connsiteY2" fmla="*/ 551061 h 4790137"/>
                <a:gd name="connsiteX3" fmla="*/ 5033346 w 9138041"/>
                <a:gd name="connsiteY3" fmla="*/ 636785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608060 w 9138041"/>
                <a:gd name="connsiteY2" fmla="*/ 551061 h 4790137"/>
                <a:gd name="connsiteX3" fmla="*/ 4995246 w 9138041"/>
                <a:gd name="connsiteY3" fmla="*/ 655835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608060 w 9138041"/>
                <a:gd name="connsiteY2" fmla="*/ 55106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17610 w 9138041"/>
                <a:gd name="connsiteY2" fmla="*/ 60821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17610 w 9138041"/>
                <a:gd name="connsiteY2" fmla="*/ 60821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17610 w 9138041"/>
                <a:gd name="connsiteY2" fmla="*/ 60821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17610 w 9138041"/>
                <a:gd name="connsiteY2" fmla="*/ 60821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08085 w 9138041"/>
                <a:gd name="connsiteY2" fmla="*/ 58916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08085 w 9138041"/>
                <a:gd name="connsiteY2" fmla="*/ 589161 h 4790137"/>
                <a:gd name="connsiteX3" fmla="*/ 4995246 w 9138041"/>
                <a:gd name="connsiteY3" fmla="*/ 6558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08085 w 9138041"/>
                <a:gd name="connsiteY2" fmla="*/ 589161 h 4790137"/>
                <a:gd name="connsiteX3" fmla="*/ 4995246 w 9138041"/>
                <a:gd name="connsiteY3" fmla="*/ 6939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08085 w 9138041"/>
                <a:gd name="connsiteY2" fmla="*/ 589161 h 4790137"/>
                <a:gd name="connsiteX3" fmla="*/ 4995246 w 9138041"/>
                <a:gd name="connsiteY3" fmla="*/ 693935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08085 w 9138041"/>
                <a:gd name="connsiteY2" fmla="*/ 589161 h 4790137"/>
                <a:gd name="connsiteX3" fmla="*/ 5138121 w 9138041"/>
                <a:gd name="connsiteY3" fmla="*/ 760610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65235 w 9138041"/>
                <a:gd name="connsiteY2" fmla="*/ 646311 h 4790137"/>
                <a:gd name="connsiteX3" fmla="*/ 5138121 w 9138041"/>
                <a:gd name="connsiteY3" fmla="*/ 760610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4773134 w 9138041"/>
                <a:gd name="connsiteY4" fmla="*/ 938122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4658834 w 9138041"/>
                <a:gd name="connsiteY4" fmla="*/ 985747 h 4790137"/>
                <a:gd name="connsiteX5" fmla="*/ 3296759 w 9138041"/>
                <a:gd name="connsiteY5" fmla="*/ 1242922 h 4790137"/>
                <a:gd name="connsiteX6" fmla="*/ 3241902 w 9138041"/>
                <a:gd name="connsiteY6" fmla="*/ 1934770 h 4790137"/>
                <a:gd name="connsiteX7" fmla="*/ 5642185 w 9138041"/>
                <a:gd name="connsiteY7" fmla="*/ 2188508 h 4790137"/>
                <a:gd name="connsiteX8" fmla="*/ 5535134 w 9138041"/>
                <a:gd name="connsiteY8" fmla="*/ 3643222 h 4790137"/>
                <a:gd name="connsiteX9" fmla="*/ 0 w 9138041"/>
                <a:gd name="connsiteY9"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41902 w 9138041"/>
                <a:gd name="connsiteY5" fmla="*/ 1934770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642185 w 9138041"/>
                <a:gd name="connsiteY6" fmla="*/ 21885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32685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4331436 w 9138041"/>
                <a:gd name="connsiteY1" fmla="*/ 265672 h 4790137"/>
                <a:gd name="connsiteX2" fmla="*/ 3874760 w 9138041"/>
                <a:gd name="connsiteY2" fmla="*/ 608211 h 4790137"/>
                <a:gd name="connsiteX3" fmla="*/ 5138121 w 9138041"/>
                <a:gd name="connsiteY3" fmla="*/ 76061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874760 w 9138041"/>
                <a:gd name="connsiteY3" fmla="*/ 608211 h 4790137"/>
                <a:gd name="connsiteX4" fmla="*/ 5138121 w 9138041"/>
                <a:gd name="connsiteY4" fmla="*/ 760610 h 4790137"/>
                <a:gd name="connsiteX5" fmla="*/ 3296759 w 9138041"/>
                <a:gd name="connsiteY5" fmla="*/ 1242922 h 4790137"/>
                <a:gd name="connsiteX6" fmla="*/ 3251427 w 9138041"/>
                <a:gd name="connsiteY6" fmla="*/ 1849045 h 4790137"/>
                <a:gd name="connsiteX7" fmla="*/ 5861260 w 9138041"/>
                <a:gd name="connsiteY7" fmla="*/ 2226608 h 4790137"/>
                <a:gd name="connsiteX8" fmla="*/ 5535134 w 9138041"/>
                <a:gd name="connsiteY8" fmla="*/ 3643222 h 4790137"/>
                <a:gd name="connsiteX9" fmla="*/ 0 w 9138041"/>
                <a:gd name="connsiteY9"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874760 w 9138041"/>
                <a:gd name="connsiteY3" fmla="*/ 608211 h 4790137"/>
                <a:gd name="connsiteX4" fmla="*/ 5138121 w 9138041"/>
                <a:gd name="connsiteY4" fmla="*/ 760610 h 4790137"/>
                <a:gd name="connsiteX5" fmla="*/ 3296759 w 9138041"/>
                <a:gd name="connsiteY5" fmla="*/ 1242922 h 4790137"/>
                <a:gd name="connsiteX6" fmla="*/ 3251427 w 9138041"/>
                <a:gd name="connsiteY6" fmla="*/ 1849045 h 4790137"/>
                <a:gd name="connsiteX7" fmla="*/ 5861260 w 9138041"/>
                <a:gd name="connsiteY7" fmla="*/ 2226608 h 4790137"/>
                <a:gd name="connsiteX8" fmla="*/ 5535134 w 9138041"/>
                <a:gd name="connsiteY8" fmla="*/ 3643222 h 4790137"/>
                <a:gd name="connsiteX9" fmla="*/ 0 w 9138041"/>
                <a:gd name="connsiteY9"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874760 w 9138041"/>
                <a:gd name="connsiteY3" fmla="*/ 608211 h 4790137"/>
                <a:gd name="connsiteX4" fmla="*/ 5138121 w 9138041"/>
                <a:gd name="connsiteY4" fmla="*/ 760610 h 4790137"/>
                <a:gd name="connsiteX5" fmla="*/ 3296759 w 9138041"/>
                <a:gd name="connsiteY5" fmla="*/ 1242922 h 4790137"/>
                <a:gd name="connsiteX6" fmla="*/ 3251427 w 9138041"/>
                <a:gd name="connsiteY6" fmla="*/ 1849045 h 4790137"/>
                <a:gd name="connsiteX7" fmla="*/ 5861260 w 9138041"/>
                <a:gd name="connsiteY7" fmla="*/ 2226608 h 4790137"/>
                <a:gd name="connsiteX8" fmla="*/ 5535134 w 9138041"/>
                <a:gd name="connsiteY8" fmla="*/ 3643222 h 4790137"/>
                <a:gd name="connsiteX9" fmla="*/ 0 w 9138041"/>
                <a:gd name="connsiteY9"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538966 w 9138041"/>
                <a:gd name="connsiteY3" fmla="*/ 414499 h 4790137"/>
                <a:gd name="connsiteX4" fmla="*/ 3874760 w 9138041"/>
                <a:gd name="connsiteY4" fmla="*/ 608211 h 4790137"/>
                <a:gd name="connsiteX5" fmla="*/ 5138121 w 9138041"/>
                <a:gd name="connsiteY5" fmla="*/ 760610 h 4790137"/>
                <a:gd name="connsiteX6" fmla="*/ 3296759 w 9138041"/>
                <a:gd name="connsiteY6" fmla="*/ 1242922 h 4790137"/>
                <a:gd name="connsiteX7" fmla="*/ 3251427 w 9138041"/>
                <a:gd name="connsiteY7" fmla="*/ 1849045 h 4790137"/>
                <a:gd name="connsiteX8" fmla="*/ 5861260 w 9138041"/>
                <a:gd name="connsiteY8" fmla="*/ 2226608 h 4790137"/>
                <a:gd name="connsiteX9" fmla="*/ 5535134 w 9138041"/>
                <a:gd name="connsiteY9" fmla="*/ 3643222 h 4790137"/>
                <a:gd name="connsiteX10" fmla="*/ 0 w 9138041"/>
                <a:gd name="connsiteY10"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874760 w 9138041"/>
                <a:gd name="connsiteY4" fmla="*/ 608211 h 4790137"/>
                <a:gd name="connsiteX5" fmla="*/ 5138121 w 9138041"/>
                <a:gd name="connsiteY5" fmla="*/ 760610 h 4790137"/>
                <a:gd name="connsiteX6" fmla="*/ 3296759 w 9138041"/>
                <a:gd name="connsiteY6" fmla="*/ 1242922 h 4790137"/>
                <a:gd name="connsiteX7" fmla="*/ 3251427 w 9138041"/>
                <a:gd name="connsiteY7" fmla="*/ 1849045 h 4790137"/>
                <a:gd name="connsiteX8" fmla="*/ 5861260 w 9138041"/>
                <a:gd name="connsiteY8" fmla="*/ 2226608 h 4790137"/>
                <a:gd name="connsiteX9" fmla="*/ 5535134 w 9138041"/>
                <a:gd name="connsiteY9" fmla="*/ 3643222 h 4790137"/>
                <a:gd name="connsiteX10" fmla="*/ 0 w 9138041"/>
                <a:gd name="connsiteY10"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874760 w 9138041"/>
                <a:gd name="connsiteY4" fmla="*/ 597325 h 4790137"/>
                <a:gd name="connsiteX5" fmla="*/ 5138121 w 9138041"/>
                <a:gd name="connsiteY5" fmla="*/ 760610 h 4790137"/>
                <a:gd name="connsiteX6" fmla="*/ 3296759 w 9138041"/>
                <a:gd name="connsiteY6" fmla="*/ 1242922 h 4790137"/>
                <a:gd name="connsiteX7" fmla="*/ 3251427 w 9138041"/>
                <a:gd name="connsiteY7" fmla="*/ 1849045 h 4790137"/>
                <a:gd name="connsiteX8" fmla="*/ 5861260 w 9138041"/>
                <a:gd name="connsiteY8" fmla="*/ 2226608 h 4790137"/>
                <a:gd name="connsiteX9" fmla="*/ 5535134 w 9138041"/>
                <a:gd name="connsiteY9" fmla="*/ 3643222 h 4790137"/>
                <a:gd name="connsiteX10" fmla="*/ 0 w 9138041"/>
                <a:gd name="connsiteY10"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874760 w 9138041"/>
                <a:gd name="connsiteY4" fmla="*/ 597325 h 4790137"/>
                <a:gd name="connsiteX5" fmla="*/ 5138121 w 9138041"/>
                <a:gd name="connsiteY5" fmla="*/ 760610 h 4790137"/>
                <a:gd name="connsiteX6" fmla="*/ 3296759 w 9138041"/>
                <a:gd name="connsiteY6" fmla="*/ 1242922 h 4790137"/>
                <a:gd name="connsiteX7" fmla="*/ 3251427 w 9138041"/>
                <a:gd name="connsiteY7" fmla="*/ 1849045 h 4790137"/>
                <a:gd name="connsiteX8" fmla="*/ 5861260 w 9138041"/>
                <a:gd name="connsiteY8" fmla="*/ 2226608 h 4790137"/>
                <a:gd name="connsiteX9" fmla="*/ 5535134 w 9138041"/>
                <a:gd name="connsiteY9" fmla="*/ 3643222 h 4790137"/>
                <a:gd name="connsiteX10" fmla="*/ 0 w 9138041"/>
                <a:gd name="connsiteY10"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874760 w 9138041"/>
                <a:gd name="connsiteY4" fmla="*/ 597325 h 4790137"/>
                <a:gd name="connsiteX5" fmla="*/ 5138121 w 9138041"/>
                <a:gd name="connsiteY5" fmla="*/ 760610 h 4790137"/>
                <a:gd name="connsiteX6" fmla="*/ 3296759 w 9138041"/>
                <a:gd name="connsiteY6" fmla="*/ 1242922 h 4790137"/>
                <a:gd name="connsiteX7" fmla="*/ 3251427 w 9138041"/>
                <a:gd name="connsiteY7" fmla="*/ 1849045 h 4790137"/>
                <a:gd name="connsiteX8" fmla="*/ 5861260 w 9138041"/>
                <a:gd name="connsiteY8" fmla="*/ 2226608 h 4790137"/>
                <a:gd name="connsiteX9" fmla="*/ 5535134 w 9138041"/>
                <a:gd name="connsiteY9" fmla="*/ 3643222 h 4790137"/>
                <a:gd name="connsiteX10" fmla="*/ 0 w 9138041"/>
                <a:gd name="connsiteY10"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874760 w 9138041"/>
                <a:gd name="connsiteY4" fmla="*/ 597325 h 4790137"/>
                <a:gd name="connsiteX5" fmla="*/ 3296759 w 9138041"/>
                <a:gd name="connsiteY5" fmla="*/ 1242922 h 4790137"/>
                <a:gd name="connsiteX6" fmla="*/ 3251427 w 9138041"/>
                <a:gd name="connsiteY6" fmla="*/ 1849045 h 4790137"/>
                <a:gd name="connsiteX7" fmla="*/ 5861260 w 9138041"/>
                <a:gd name="connsiteY7" fmla="*/ 2226608 h 4790137"/>
                <a:gd name="connsiteX8" fmla="*/ 5535134 w 9138041"/>
                <a:gd name="connsiteY8" fmla="*/ 3643222 h 4790137"/>
                <a:gd name="connsiteX9" fmla="*/ 0 w 9138041"/>
                <a:gd name="connsiteY9"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23281 w 9138041"/>
                <a:gd name="connsiteY3" fmla="*/ 436270 h 4790137"/>
                <a:gd name="connsiteX4" fmla="*/ 3296759 w 9138041"/>
                <a:gd name="connsiteY4" fmla="*/ 1242922 h 4790137"/>
                <a:gd name="connsiteX5" fmla="*/ 3251427 w 9138041"/>
                <a:gd name="connsiteY5" fmla="*/ 1849045 h 4790137"/>
                <a:gd name="connsiteX6" fmla="*/ 5861260 w 9138041"/>
                <a:gd name="connsiteY6" fmla="*/ 2226608 h 4790137"/>
                <a:gd name="connsiteX7" fmla="*/ 5535134 w 9138041"/>
                <a:gd name="connsiteY7" fmla="*/ 3643222 h 4790137"/>
                <a:gd name="connsiteX8" fmla="*/ 0 w 9138041"/>
                <a:gd name="connsiteY8" fmla="*/ 4790137 h 4790137"/>
                <a:gd name="connsiteX0" fmla="*/ 9138041 w 9138041"/>
                <a:gd name="connsiteY0" fmla="*/ 0 h 4790137"/>
                <a:gd name="connsiteX1" fmla="*/ 6117096 w 9138041"/>
                <a:gd name="connsiteY1" fmla="*/ 157346 h 4790137"/>
                <a:gd name="connsiteX2" fmla="*/ 4331436 w 9138041"/>
                <a:gd name="connsiteY2" fmla="*/ 265672 h 4790137"/>
                <a:gd name="connsiteX3" fmla="*/ 3296759 w 9138041"/>
                <a:gd name="connsiteY3" fmla="*/ 1242922 h 4790137"/>
                <a:gd name="connsiteX4" fmla="*/ 3251427 w 9138041"/>
                <a:gd name="connsiteY4" fmla="*/ 1849045 h 4790137"/>
                <a:gd name="connsiteX5" fmla="*/ 5861260 w 9138041"/>
                <a:gd name="connsiteY5" fmla="*/ 2226608 h 4790137"/>
                <a:gd name="connsiteX6" fmla="*/ 5535134 w 9138041"/>
                <a:gd name="connsiteY6" fmla="*/ 3643222 h 4790137"/>
                <a:gd name="connsiteX7" fmla="*/ 0 w 9138041"/>
                <a:gd name="connsiteY7" fmla="*/ 4790137 h 4790137"/>
                <a:gd name="connsiteX0" fmla="*/ 9138041 w 9138041"/>
                <a:gd name="connsiteY0" fmla="*/ 0 h 4790137"/>
                <a:gd name="connsiteX1" fmla="*/ 6117096 w 9138041"/>
                <a:gd name="connsiteY1" fmla="*/ 157346 h 4790137"/>
                <a:gd name="connsiteX2" fmla="*/ 3296759 w 9138041"/>
                <a:gd name="connsiteY2" fmla="*/ 1242922 h 4790137"/>
                <a:gd name="connsiteX3" fmla="*/ 3251427 w 9138041"/>
                <a:gd name="connsiteY3" fmla="*/ 1849045 h 4790137"/>
                <a:gd name="connsiteX4" fmla="*/ 5861260 w 9138041"/>
                <a:gd name="connsiteY4" fmla="*/ 2226608 h 4790137"/>
                <a:gd name="connsiteX5" fmla="*/ 5535134 w 9138041"/>
                <a:gd name="connsiteY5" fmla="*/ 3643222 h 4790137"/>
                <a:gd name="connsiteX6" fmla="*/ 0 w 9138041"/>
                <a:gd name="connsiteY6" fmla="*/ 4790137 h 4790137"/>
                <a:gd name="connsiteX0" fmla="*/ 9138041 w 9138041"/>
                <a:gd name="connsiteY0" fmla="*/ 0 h 4790137"/>
                <a:gd name="connsiteX1" fmla="*/ 3296759 w 9138041"/>
                <a:gd name="connsiteY1" fmla="*/ 1242922 h 4790137"/>
                <a:gd name="connsiteX2" fmla="*/ 3251427 w 9138041"/>
                <a:gd name="connsiteY2" fmla="*/ 1849045 h 4790137"/>
                <a:gd name="connsiteX3" fmla="*/ 5861260 w 9138041"/>
                <a:gd name="connsiteY3" fmla="*/ 2226608 h 4790137"/>
                <a:gd name="connsiteX4" fmla="*/ 5535134 w 9138041"/>
                <a:gd name="connsiteY4" fmla="*/ 3643222 h 4790137"/>
                <a:gd name="connsiteX5" fmla="*/ 0 w 9138041"/>
                <a:gd name="connsiteY5" fmla="*/ 4790137 h 4790137"/>
                <a:gd name="connsiteX0" fmla="*/ 9138041 w 9138041"/>
                <a:gd name="connsiteY0" fmla="*/ 0 h 4790137"/>
                <a:gd name="connsiteX1" fmla="*/ 4007959 w 9138041"/>
                <a:gd name="connsiteY1" fmla="*/ 739208 h 4790137"/>
                <a:gd name="connsiteX2" fmla="*/ 3251427 w 9138041"/>
                <a:gd name="connsiteY2" fmla="*/ 1849045 h 4790137"/>
                <a:gd name="connsiteX3" fmla="*/ 5861260 w 9138041"/>
                <a:gd name="connsiteY3" fmla="*/ 2226608 h 4790137"/>
                <a:gd name="connsiteX4" fmla="*/ 5535134 w 9138041"/>
                <a:gd name="connsiteY4" fmla="*/ 3643222 h 4790137"/>
                <a:gd name="connsiteX5" fmla="*/ 0 w 9138041"/>
                <a:gd name="connsiteY5" fmla="*/ 4790137 h 4790137"/>
                <a:gd name="connsiteX0" fmla="*/ 9138041 w 9138041"/>
                <a:gd name="connsiteY0" fmla="*/ 0 h 4790137"/>
                <a:gd name="connsiteX1" fmla="*/ 4007959 w 9138041"/>
                <a:gd name="connsiteY1" fmla="*/ 739208 h 4790137"/>
                <a:gd name="connsiteX2" fmla="*/ 3264127 w 9138041"/>
                <a:gd name="connsiteY2" fmla="*/ 1793077 h 4790137"/>
                <a:gd name="connsiteX3" fmla="*/ 5861260 w 9138041"/>
                <a:gd name="connsiteY3" fmla="*/ 2226608 h 4790137"/>
                <a:gd name="connsiteX4" fmla="*/ 5535134 w 9138041"/>
                <a:gd name="connsiteY4" fmla="*/ 3643222 h 4790137"/>
                <a:gd name="connsiteX5" fmla="*/ 0 w 9138041"/>
                <a:gd name="connsiteY5" fmla="*/ 4790137 h 4790137"/>
                <a:gd name="connsiteX0" fmla="*/ 9138041 w 9138041"/>
                <a:gd name="connsiteY0" fmla="*/ 0 h 4790137"/>
                <a:gd name="connsiteX1" fmla="*/ 4007959 w 9138041"/>
                <a:gd name="connsiteY1" fmla="*/ 739208 h 4790137"/>
                <a:gd name="connsiteX2" fmla="*/ 3264127 w 9138041"/>
                <a:gd name="connsiteY2" fmla="*/ 1793077 h 4790137"/>
                <a:gd name="connsiteX3" fmla="*/ 5861260 w 9138041"/>
                <a:gd name="connsiteY3" fmla="*/ 2226608 h 4790137"/>
                <a:gd name="connsiteX4" fmla="*/ 5535134 w 9138041"/>
                <a:gd name="connsiteY4" fmla="*/ 3643222 h 4790137"/>
                <a:gd name="connsiteX5" fmla="*/ 0 w 9138041"/>
                <a:gd name="connsiteY5" fmla="*/ 4790137 h 4790137"/>
                <a:gd name="connsiteX0" fmla="*/ 9138041 w 9138041"/>
                <a:gd name="connsiteY0" fmla="*/ 0 h 4790137"/>
                <a:gd name="connsiteX1" fmla="*/ 4007959 w 9138041"/>
                <a:gd name="connsiteY1" fmla="*/ 739208 h 4790137"/>
                <a:gd name="connsiteX2" fmla="*/ 3264127 w 9138041"/>
                <a:gd name="connsiteY2" fmla="*/ 1793077 h 4790137"/>
                <a:gd name="connsiteX3" fmla="*/ 5861260 w 9138041"/>
                <a:gd name="connsiteY3" fmla="*/ 2226608 h 4790137"/>
                <a:gd name="connsiteX4" fmla="*/ 5535134 w 9138041"/>
                <a:gd name="connsiteY4" fmla="*/ 3643222 h 4790137"/>
                <a:gd name="connsiteX5" fmla="*/ 0 w 9138041"/>
                <a:gd name="connsiteY5" fmla="*/ 4790137 h 4790137"/>
                <a:gd name="connsiteX0" fmla="*/ 9150741 w 9150741"/>
                <a:gd name="connsiteY0" fmla="*/ 0 h 4678201"/>
                <a:gd name="connsiteX1" fmla="*/ 4007959 w 9150741"/>
                <a:gd name="connsiteY1" fmla="*/ 627272 h 4678201"/>
                <a:gd name="connsiteX2" fmla="*/ 3264127 w 9150741"/>
                <a:gd name="connsiteY2" fmla="*/ 1681141 h 4678201"/>
                <a:gd name="connsiteX3" fmla="*/ 5861260 w 9150741"/>
                <a:gd name="connsiteY3" fmla="*/ 2114672 h 4678201"/>
                <a:gd name="connsiteX4" fmla="*/ 5535134 w 9150741"/>
                <a:gd name="connsiteY4" fmla="*/ 3531286 h 4678201"/>
                <a:gd name="connsiteX5" fmla="*/ 0 w 9150741"/>
                <a:gd name="connsiteY5" fmla="*/ 4678201 h 4678201"/>
                <a:gd name="connsiteX0" fmla="*/ 9150741 w 9150741"/>
                <a:gd name="connsiteY0" fmla="*/ 0 h 4678201"/>
                <a:gd name="connsiteX1" fmla="*/ 4007959 w 9150741"/>
                <a:gd name="connsiteY1" fmla="*/ 627272 h 4678201"/>
                <a:gd name="connsiteX2" fmla="*/ 3264127 w 9150741"/>
                <a:gd name="connsiteY2" fmla="*/ 1681141 h 4678201"/>
                <a:gd name="connsiteX3" fmla="*/ 5861260 w 9150741"/>
                <a:gd name="connsiteY3" fmla="*/ 2114672 h 4678201"/>
                <a:gd name="connsiteX4" fmla="*/ 5535134 w 9150741"/>
                <a:gd name="connsiteY4" fmla="*/ 3531286 h 4678201"/>
                <a:gd name="connsiteX5" fmla="*/ 0 w 9150741"/>
                <a:gd name="connsiteY5" fmla="*/ 4678201 h 4678201"/>
                <a:gd name="connsiteX0" fmla="*/ 9150741 w 9150741"/>
                <a:gd name="connsiteY0" fmla="*/ 0 h 4678201"/>
                <a:gd name="connsiteX1" fmla="*/ 4007959 w 9150741"/>
                <a:gd name="connsiteY1" fmla="*/ 627272 h 4678201"/>
                <a:gd name="connsiteX2" fmla="*/ 3264127 w 9150741"/>
                <a:gd name="connsiteY2" fmla="*/ 1681141 h 4678201"/>
                <a:gd name="connsiteX3" fmla="*/ 5861260 w 9150741"/>
                <a:gd name="connsiteY3" fmla="*/ 2114672 h 4678201"/>
                <a:gd name="connsiteX4" fmla="*/ 5535134 w 9150741"/>
                <a:gd name="connsiteY4" fmla="*/ 3531286 h 4678201"/>
                <a:gd name="connsiteX5" fmla="*/ 0 w 9150741"/>
                <a:gd name="connsiteY5" fmla="*/ 4678201 h 4678201"/>
                <a:gd name="connsiteX0" fmla="*/ 9150741 w 9150741"/>
                <a:gd name="connsiteY0" fmla="*/ 0 h 4678201"/>
                <a:gd name="connsiteX1" fmla="*/ 4007959 w 9150741"/>
                <a:gd name="connsiteY1" fmla="*/ 627272 h 4678201"/>
                <a:gd name="connsiteX2" fmla="*/ 3264127 w 9150741"/>
                <a:gd name="connsiteY2" fmla="*/ 1681141 h 4678201"/>
                <a:gd name="connsiteX3" fmla="*/ 5861260 w 9150741"/>
                <a:gd name="connsiteY3" fmla="*/ 2114672 h 4678201"/>
                <a:gd name="connsiteX4" fmla="*/ 5535134 w 9150741"/>
                <a:gd name="connsiteY4" fmla="*/ 3531286 h 4678201"/>
                <a:gd name="connsiteX5" fmla="*/ 0 w 9150741"/>
                <a:gd name="connsiteY5" fmla="*/ 4678201 h 4678201"/>
                <a:gd name="connsiteX0" fmla="*/ 9150741 w 9150741"/>
                <a:gd name="connsiteY0" fmla="*/ 0 h 4678201"/>
                <a:gd name="connsiteX1" fmla="*/ 4007959 w 9150741"/>
                <a:gd name="connsiteY1" fmla="*/ 627272 h 4678201"/>
                <a:gd name="connsiteX2" fmla="*/ 3264127 w 9150741"/>
                <a:gd name="connsiteY2" fmla="*/ 1681141 h 4678201"/>
                <a:gd name="connsiteX3" fmla="*/ 5861260 w 9150741"/>
                <a:gd name="connsiteY3" fmla="*/ 2114672 h 4678201"/>
                <a:gd name="connsiteX4" fmla="*/ 5535134 w 9150741"/>
                <a:gd name="connsiteY4" fmla="*/ 3531286 h 4678201"/>
                <a:gd name="connsiteX5" fmla="*/ 0 w 9150741"/>
                <a:gd name="connsiteY5" fmla="*/ 4678201 h 4678201"/>
                <a:gd name="connsiteX0" fmla="*/ 9145978 w 9145978"/>
                <a:gd name="connsiteY0" fmla="*/ 0 h 4693943"/>
                <a:gd name="connsiteX1" fmla="*/ 4007959 w 9145978"/>
                <a:gd name="connsiteY1" fmla="*/ 643014 h 4693943"/>
                <a:gd name="connsiteX2" fmla="*/ 3264127 w 9145978"/>
                <a:gd name="connsiteY2" fmla="*/ 1696883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64127 w 9145978"/>
                <a:gd name="connsiteY2" fmla="*/ 1696883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45077 w 9145978"/>
                <a:gd name="connsiteY2" fmla="*/ 1587681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19677 w 9145978"/>
                <a:gd name="connsiteY2" fmla="*/ 1551281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19677 w 9145978"/>
                <a:gd name="connsiteY2" fmla="*/ 1551281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83177 w 9145978"/>
                <a:gd name="connsiteY2" fmla="*/ 1551281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9145978 w 9145978"/>
                <a:gd name="connsiteY0" fmla="*/ 0 h 4693943"/>
                <a:gd name="connsiteX1" fmla="*/ 4007959 w 9145978"/>
                <a:gd name="connsiteY1" fmla="*/ 643014 h 4693943"/>
                <a:gd name="connsiteX2" fmla="*/ 3283177 w 9145978"/>
                <a:gd name="connsiteY2" fmla="*/ 1551281 h 4693943"/>
                <a:gd name="connsiteX3" fmla="*/ 5861260 w 9145978"/>
                <a:gd name="connsiteY3" fmla="*/ 2130414 h 4693943"/>
                <a:gd name="connsiteX4" fmla="*/ 5535134 w 9145978"/>
                <a:gd name="connsiteY4" fmla="*/ 3547028 h 4693943"/>
                <a:gd name="connsiteX5" fmla="*/ 0 w 9145978"/>
                <a:gd name="connsiteY5" fmla="*/ 4693943 h 4693943"/>
                <a:gd name="connsiteX0" fmla="*/ 8954759 w 8954759"/>
                <a:gd name="connsiteY0" fmla="*/ 0 h 4674290"/>
                <a:gd name="connsiteX1" fmla="*/ 3816740 w 8954759"/>
                <a:gd name="connsiteY1" fmla="*/ 643014 h 4674290"/>
                <a:gd name="connsiteX2" fmla="*/ 3091958 w 8954759"/>
                <a:gd name="connsiteY2" fmla="*/ 1551281 h 4674290"/>
                <a:gd name="connsiteX3" fmla="*/ 5670041 w 8954759"/>
                <a:gd name="connsiteY3" fmla="*/ 2130414 h 4674290"/>
                <a:gd name="connsiteX4" fmla="*/ 5343915 w 8954759"/>
                <a:gd name="connsiteY4" fmla="*/ 3547028 h 4674290"/>
                <a:gd name="connsiteX5" fmla="*/ 0 w 8954759"/>
                <a:gd name="connsiteY5" fmla="*/ 4674290 h 4674290"/>
                <a:gd name="connsiteX0" fmla="*/ 8926639 w 8926639"/>
                <a:gd name="connsiteY0" fmla="*/ 0 h 4674290"/>
                <a:gd name="connsiteX1" fmla="*/ 3816740 w 8926639"/>
                <a:gd name="connsiteY1" fmla="*/ 643014 h 4674290"/>
                <a:gd name="connsiteX2" fmla="*/ 3091958 w 8926639"/>
                <a:gd name="connsiteY2" fmla="*/ 1551281 h 4674290"/>
                <a:gd name="connsiteX3" fmla="*/ 5670041 w 8926639"/>
                <a:gd name="connsiteY3" fmla="*/ 2130414 h 4674290"/>
                <a:gd name="connsiteX4" fmla="*/ 5343915 w 8926639"/>
                <a:gd name="connsiteY4" fmla="*/ 3547028 h 4674290"/>
                <a:gd name="connsiteX5" fmla="*/ 0 w 8926639"/>
                <a:gd name="connsiteY5" fmla="*/ 4674290 h 4674290"/>
                <a:gd name="connsiteX0" fmla="*/ 8810001 w 8810001"/>
                <a:gd name="connsiteY0" fmla="*/ 0 h 4683552"/>
                <a:gd name="connsiteX1" fmla="*/ 3816740 w 8810001"/>
                <a:gd name="connsiteY1" fmla="*/ 652276 h 4683552"/>
                <a:gd name="connsiteX2" fmla="*/ 3091958 w 8810001"/>
                <a:gd name="connsiteY2" fmla="*/ 1560543 h 4683552"/>
                <a:gd name="connsiteX3" fmla="*/ 5670041 w 8810001"/>
                <a:gd name="connsiteY3" fmla="*/ 2139676 h 4683552"/>
                <a:gd name="connsiteX4" fmla="*/ 5343915 w 8810001"/>
                <a:gd name="connsiteY4" fmla="*/ 3556290 h 4683552"/>
                <a:gd name="connsiteX5" fmla="*/ 0 w 8810001"/>
                <a:gd name="connsiteY5" fmla="*/ 4683552 h 4683552"/>
                <a:gd name="connsiteX0" fmla="*/ 8815303 w 8815303"/>
                <a:gd name="connsiteY0" fmla="*/ 0 h 4674290"/>
                <a:gd name="connsiteX1" fmla="*/ 3816740 w 8815303"/>
                <a:gd name="connsiteY1" fmla="*/ 643014 h 4674290"/>
                <a:gd name="connsiteX2" fmla="*/ 3091958 w 8815303"/>
                <a:gd name="connsiteY2" fmla="*/ 1551281 h 4674290"/>
                <a:gd name="connsiteX3" fmla="*/ 5670041 w 8815303"/>
                <a:gd name="connsiteY3" fmla="*/ 2130414 h 4674290"/>
                <a:gd name="connsiteX4" fmla="*/ 5343915 w 8815303"/>
                <a:gd name="connsiteY4" fmla="*/ 3547028 h 4674290"/>
                <a:gd name="connsiteX5" fmla="*/ 0 w 8815303"/>
                <a:gd name="connsiteY5" fmla="*/ 4674290 h 4674290"/>
                <a:gd name="connsiteX0" fmla="*/ 8517080 w 8517080"/>
                <a:gd name="connsiteY0" fmla="*/ 0 h 4616400"/>
                <a:gd name="connsiteX1" fmla="*/ 3518517 w 8517080"/>
                <a:gd name="connsiteY1" fmla="*/ 643014 h 4616400"/>
                <a:gd name="connsiteX2" fmla="*/ 2793735 w 8517080"/>
                <a:gd name="connsiteY2" fmla="*/ 1551281 h 4616400"/>
                <a:gd name="connsiteX3" fmla="*/ 5371818 w 8517080"/>
                <a:gd name="connsiteY3" fmla="*/ 2130414 h 4616400"/>
                <a:gd name="connsiteX4" fmla="*/ 5045692 w 8517080"/>
                <a:gd name="connsiteY4" fmla="*/ 3547028 h 4616400"/>
                <a:gd name="connsiteX5" fmla="*/ 0 w 8517080"/>
                <a:gd name="connsiteY5" fmla="*/ 4616400 h 4616400"/>
                <a:gd name="connsiteX0" fmla="*/ 8470690 w 8470690"/>
                <a:gd name="connsiteY0" fmla="*/ 0 h 4616400"/>
                <a:gd name="connsiteX1" fmla="*/ 3472127 w 8470690"/>
                <a:gd name="connsiteY1" fmla="*/ 643014 h 4616400"/>
                <a:gd name="connsiteX2" fmla="*/ 2747345 w 8470690"/>
                <a:gd name="connsiteY2" fmla="*/ 1551281 h 4616400"/>
                <a:gd name="connsiteX3" fmla="*/ 5325428 w 8470690"/>
                <a:gd name="connsiteY3" fmla="*/ 2130414 h 4616400"/>
                <a:gd name="connsiteX4" fmla="*/ 4999302 w 8470690"/>
                <a:gd name="connsiteY4" fmla="*/ 3547028 h 4616400"/>
                <a:gd name="connsiteX5" fmla="*/ 0 w 8470690"/>
                <a:gd name="connsiteY5" fmla="*/ 4616400 h 46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690" h="4616400">
                  <a:moveTo>
                    <a:pt x="8470690" y="0"/>
                  </a:moveTo>
                  <a:cubicBezTo>
                    <a:pt x="6756429" y="97154"/>
                    <a:pt x="4459844" y="384467"/>
                    <a:pt x="3472127" y="643014"/>
                  </a:cubicBezTo>
                  <a:cubicBezTo>
                    <a:pt x="2598710" y="821480"/>
                    <a:pt x="1891303" y="1302064"/>
                    <a:pt x="2747345" y="1551281"/>
                  </a:cubicBezTo>
                  <a:cubicBezTo>
                    <a:pt x="3472006" y="1641738"/>
                    <a:pt x="4777881" y="1979145"/>
                    <a:pt x="5325428" y="2130414"/>
                  </a:cubicBezTo>
                  <a:cubicBezTo>
                    <a:pt x="6347396" y="2448493"/>
                    <a:pt x="6558791" y="3057861"/>
                    <a:pt x="4999302" y="3547028"/>
                  </a:cubicBezTo>
                  <a:cubicBezTo>
                    <a:pt x="3639838" y="3950470"/>
                    <a:pt x="1052697" y="4418898"/>
                    <a:pt x="0" y="4616400"/>
                  </a:cubicBezTo>
                </a:path>
              </a:pathLst>
            </a:custGeom>
            <a:noFill/>
            <a:ln w="28575" cap="flat" cmpd="sng" algn="ctr">
              <a:solidFill>
                <a:srgbClr val="FFFFFF"/>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600" kern="0">
                <a:solidFill>
                  <a:prstClr val="white"/>
                </a:solidFill>
                <a:latin typeface="Arial" panose="020B0604020202020204" pitchFamily="34" charset="0"/>
                <a:cs typeface="Arial" panose="020B0604020202020204" pitchFamily="34" charset="0"/>
              </a:endParaRPr>
            </a:p>
          </p:txBody>
        </p:sp>
      </p:grpSp>
      <p:sp>
        <p:nvSpPr>
          <p:cNvPr id="16" name="Freeform: Shape 15">
            <a:extLst>
              <a:ext uri="{FF2B5EF4-FFF2-40B4-BE49-F238E27FC236}">
                <a16:creationId xmlns:a16="http://schemas.microsoft.com/office/drawing/2014/main" id="{5C494995-5470-4CB8-85B2-D899C3D5FE90}"/>
              </a:ext>
            </a:extLst>
          </p:cNvPr>
          <p:cNvSpPr/>
          <p:nvPr/>
        </p:nvSpPr>
        <p:spPr>
          <a:xfrm>
            <a:off x="9681068" y="2846943"/>
            <a:ext cx="180592" cy="1853069"/>
          </a:xfrm>
          <a:custGeom>
            <a:avLst/>
            <a:gdLst>
              <a:gd name="connsiteX0" fmla="*/ 16669 w 28575"/>
              <a:gd name="connsiteY0" fmla="*/ 7144 h 581025"/>
              <a:gd name="connsiteX1" fmla="*/ 7144 w 28575"/>
              <a:gd name="connsiteY1" fmla="*/ 16669 h 581025"/>
              <a:gd name="connsiteX2" fmla="*/ 7144 w 28575"/>
              <a:gd name="connsiteY2" fmla="*/ 45244 h 581025"/>
              <a:gd name="connsiteX3" fmla="*/ 7144 w 28575"/>
              <a:gd name="connsiteY3" fmla="*/ 569119 h 581025"/>
              <a:gd name="connsiteX4" fmla="*/ 16669 w 28575"/>
              <a:gd name="connsiteY4" fmla="*/ 578644 h 581025"/>
              <a:gd name="connsiteX5" fmla="*/ 26194 w 28575"/>
              <a:gd name="connsiteY5" fmla="*/ 569119 h 581025"/>
              <a:gd name="connsiteX6" fmla="*/ 26194 w 28575"/>
              <a:gd name="connsiteY6" fmla="*/ 45244 h 581025"/>
              <a:gd name="connsiteX7" fmla="*/ 26194 w 28575"/>
              <a:gd name="connsiteY7" fmla="*/ 16669 h 581025"/>
              <a:gd name="connsiteX8" fmla="*/ 16669 w 28575"/>
              <a:gd name="connsiteY8"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581025">
                <a:moveTo>
                  <a:pt x="16669" y="7144"/>
                </a:moveTo>
                <a:cubicBezTo>
                  <a:pt x="11411" y="7144"/>
                  <a:pt x="7144" y="11401"/>
                  <a:pt x="7144" y="16669"/>
                </a:cubicBezTo>
                <a:lnTo>
                  <a:pt x="7144" y="45244"/>
                </a:lnTo>
                <a:lnTo>
                  <a:pt x="7144" y="569119"/>
                </a:lnTo>
                <a:cubicBezTo>
                  <a:pt x="7144" y="574386"/>
                  <a:pt x="11411" y="578644"/>
                  <a:pt x="16669" y="578644"/>
                </a:cubicBezTo>
                <a:cubicBezTo>
                  <a:pt x="21927" y="578644"/>
                  <a:pt x="26194" y="574386"/>
                  <a:pt x="26194" y="569119"/>
                </a:cubicBezTo>
                <a:lnTo>
                  <a:pt x="26194" y="45244"/>
                </a:lnTo>
                <a:lnTo>
                  <a:pt x="26194" y="16669"/>
                </a:lnTo>
                <a:cubicBezTo>
                  <a:pt x="26194" y="11401"/>
                  <a:pt x="21927" y="7144"/>
                  <a:pt x="16669" y="7144"/>
                </a:cubicBezTo>
                <a:close/>
              </a:path>
            </a:pathLst>
          </a:custGeom>
          <a:solidFill>
            <a:schemeClr val="accent3">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47" name="Group 46">
            <a:extLst>
              <a:ext uri="{FF2B5EF4-FFF2-40B4-BE49-F238E27FC236}">
                <a16:creationId xmlns:a16="http://schemas.microsoft.com/office/drawing/2014/main" id="{48162F2C-1896-0E0F-09A6-71779A686B1C}"/>
              </a:ext>
            </a:extLst>
          </p:cNvPr>
          <p:cNvGrpSpPr/>
          <p:nvPr/>
        </p:nvGrpSpPr>
        <p:grpSpPr>
          <a:xfrm>
            <a:off x="9802847" y="2799136"/>
            <a:ext cx="2082633" cy="1214848"/>
            <a:chOff x="10318787" y="3742689"/>
            <a:chExt cx="721746" cy="587469"/>
          </a:xfrm>
        </p:grpSpPr>
        <p:sp>
          <p:nvSpPr>
            <p:cNvPr id="15" name="Freeform: Shape 14">
              <a:extLst>
                <a:ext uri="{FF2B5EF4-FFF2-40B4-BE49-F238E27FC236}">
                  <a16:creationId xmlns:a16="http://schemas.microsoft.com/office/drawing/2014/main" id="{366E6893-2EEA-4D50-89CE-12AD9B93F407}"/>
                </a:ext>
              </a:extLst>
            </p:cNvPr>
            <p:cNvSpPr/>
            <p:nvPr/>
          </p:nvSpPr>
          <p:spPr>
            <a:xfrm>
              <a:off x="10318787" y="3742689"/>
              <a:ext cx="721746" cy="587469"/>
            </a:xfrm>
            <a:custGeom>
              <a:avLst/>
              <a:gdLst>
                <a:gd name="connsiteX0" fmla="*/ 226219 w 409575"/>
                <a:gd name="connsiteY0" fmla="*/ 25487 h 333375"/>
                <a:gd name="connsiteX1" fmla="*/ 7144 w 409575"/>
                <a:gd name="connsiteY1" fmla="*/ 25487 h 333375"/>
                <a:gd name="connsiteX2" fmla="*/ 7144 w 409575"/>
                <a:gd name="connsiteY2" fmla="*/ 311237 h 333375"/>
                <a:gd name="connsiteX3" fmla="*/ 226219 w 409575"/>
                <a:gd name="connsiteY3" fmla="*/ 311237 h 333375"/>
                <a:gd name="connsiteX4" fmla="*/ 407194 w 409575"/>
                <a:gd name="connsiteY4" fmla="*/ 311237 h 333375"/>
                <a:gd name="connsiteX5" fmla="*/ 407194 w 409575"/>
                <a:gd name="connsiteY5" fmla="*/ 25487 h 333375"/>
                <a:gd name="connsiteX6" fmla="*/ 226219 w 409575"/>
                <a:gd name="connsiteY6" fmla="*/ 2548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333375">
                  <a:moveTo>
                    <a:pt x="226219" y="25487"/>
                  </a:moveTo>
                  <a:cubicBezTo>
                    <a:pt x="148428" y="66759"/>
                    <a:pt x="7144" y="25487"/>
                    <a:pt x="7144" y="25487"/>
                  </a:cubicBezTo>
                  <a:lnTo>
                    <a:pt x="7144" y="311237"/>
                  </a:lnTo>
                  <a:cubicBezTo>
                    <a:pt x="7144" y="311237"/>
                    <a:pt x="148428" y="352509"/>
                    <a:pt x="226219" y="311237"/>
                  </a:cubicBezTo>
                  <a:cubicBezTo>
                    <a:pt x="304009" y="269965"/>
                    <a:pt x="407194" y="311237"/>
                    <a:pt x="407194" y="311237"/>
                  </a:cubicBezTo>
                  <a:lnTo>
                    <a:pt x="407194" y="25487"/>
                  </a:lnTo>
                  <a:cubicBezTo>
                    <a:pt x="407194" y="25487"/>
                    <a:pt x="304009" y="-15785"/>
                    <a:pt x="226219" y="25487"/>
                  </a:cubicBez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 name="Freeform: Shape 16">
              <a:extLst>
                <a:ext uri="{FF2B5EF4-FFF2-40B4-BE49-F238E27FC236}">
                  <a16:creationId xmlns:a16="http://schemas.microsoft.com/office/drawing/2014/main" id="{A2224564-C0A8-41E6-AEF1-E44DC8AB2348}"/>
                </a:ext>
              </a:extLst>
            </p:cNvPr>
            <p:cNvSpPr/>
            <p:nvPr/>
          </p:nvSpPr>
          <p:spPr>
            <a:xfrm>
              <a:off x="10520204" y="3754956"/>
              <a:ext cx="251772" cy="570684"/>
            </a:xfrm>
            <a:custGeom>
              <a:avLst/>
              <a:gdLst>
                <a:gd name="connsiteX0" fmla="*/ 140494 w 142875"/>
                <a:gd name="connsiteY0" fmla="*/ 7144 h 323850"/>
                <a:gd name="connsiteX1" fmla="*/ 111919 w 142875"/>
                <a:gd name="connsiteY1" fmla="*/ 18536 h 323850"/>
                <a:gd name="connsiteX2" fmla="*/ 7144 w 142875"/>
                <a:gd name="connsiteY2" fmla="*/ 36614 h 323850"/>
                <a:gd name="connsiteX3" fmla="*/ 7144 w 142875"/>
                <a:gd name="connsiteY3" fmla="*/ 322364 h 323850"/>
                <a:gd name="connsiteX4" fmla="*/ 111919 w 142875"/>
                <a:gd name="connsiteY4" fmla="*/ 304286 h 323850"/>
                <a:gd name="connsiteX5" fmla="*/ 140494 w 142875"/>
                <a:gd name="connsiteY5" fmla="*/ 292894 h 323850"/>
                <a:gd name="connsiteX6" fmla="*/ 140494 w 142875"/>
                <a:gd name="connsiteY6" fmla="*/ 714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323850">
                  <a:moveTo>
                    <a:pt x="140494" y="7144"/>
                  </a:moveTo>
                  <a:cubicBezTo>
                    <a:pt x="130759" y="9925"/>
                    <a:pt x="121158" y="13630"/>
                    <a:pt x="111919" y="18536"/>
                  </a:cubicBezTo>
                  <a:cubicBezTo>
                    <a:pt x="82401" y="34195"/>
                    <a:pt x="43758" y="37957"/>
                    <a:pt x="7144" y="36614"/>
                  </a:cubicBezTo>
                  <a:lnTo>
                    <a:pt x="7144" y="322364"/>
                  </a:lnTo>
                  <a:cubicBezTo>
                    <a:pt x="43758" y="323707"/>
                    <a:pt x="82401" y="319945"/>
                    <a:pt x="111919" y="304286"/>
                  </a:cubicBezTo>
                  <a:cubicBezTo>
                    <a:pt x="121158" y="299380"/>
                    <a:pt x="130759" y="295675"/>
                    <a:pt x="140494" y="292894"/>
                  </a:cubicBezTo>
                  <a:lnTo>
                    <a:pt x="140494" y="7144"/>
                  </a:ln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43" name="Title 1">
            <a:extLst>
              <a:ext uri="{FF2B5EF4-FFF2-40B4-BE49-F238E27FC236}">
                <a16:creationId xmlns:a16="http://schemas.microsoft.com/office/drawing/2014/main" id="{2B541736-0D21-EB2C-8153-00E51D5E43C0}"/>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Objectives &amp; Mandate </a:t>
            </a:r>
            <a:br>
              <a:rPr lang="en-AU" sz="1800" dirty="0"/>
            </a:br>
            <a:r>
              <a:rPr lang="en-AU" sz="1800" dirty="0"/>
              <a:t>of Negotiations</a:t>
            </a:r>
          </a:p>
        </p:txBody>
      </p:sp>
      <p:grpSp>
        <p:nvGrpSpPr>
          <p:cNvPr id="44" name="Group 43">
            <a:extLst>
              <a:ext uri="{FF2B5EF4-FFF2-40B4-BE49-F238E27FC236}">
                <a16:creationId xmlns:a16="http://schemas.microsoft.com/office/drawing/2014/main" id="{DDE5C68E-D82A-9AFA-63E9-9A3D74396172}"/>
              </a:ext>
            </a:extLst>
          </p:cNvPr>
          <p:cNvGrpSpPr/>
          <p:nvPr/>
        </p:nvGrpSpPr>
        <p:grpSpPr>
          <a:xfrm>
            <a:off x="10822118" y="149355"/>
            <a:ext cx="1063363" cy="1063363"/>
            <a:chOff x="500743" y="2888192"/>
            <a:chExt cx="574058" cy="574058"/>
          </a:xfrm>
        </p:grpSpPr>
        <p:sp>
          <p:nvSpPr>
            <p:cNvPr id="45" name="Rectangle 44">
              <a:extLst>
                <a:ext uri="{FF2B5EF4-FFF2-40B4-BE49-F238E27FC236}">
                  <a16:creationId xmlns:a16="http://schemas.microsoft.com/office/drawing/2014/main" id="{9E62A452-D92C-1E08-BFBB-F77D18F7211A}"/>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a:extLst>
                <a:ext uri="{FF2B5EF4-FFF2-40B4-BE49-F238E27FC236}">
                  <a16:creationId xmlns:a16="http://schemas.microsoft.com/office/drawing/2014/main" id="{C4D46BC6-038B-2D2B-D01B-3E249A3A102B}"/>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
        <p:nvSpPr>
          <p:cNvPr id="48" name="TextBox 47">
            <a:extLst>
              <a:ext uri="{FF2B5EF4-FFF2-40B4-BE49-F238E27FC236}">
                <a16:creationId xmlns:a16="http://schemas.microsoft.com/office/drawing/2014/main" id="{B986DB42-C660-36CB-E118-B82F46C372D2}"/>
              </a:ext>
            </a:extLst>
          </p:cNvPr>
          <p:cNvSpPr txBox="1"/>
          <p:nvPr/>
        </p:nvSpPr>
        <p:spPr>
          <a:xfrm>
            <a:off x="9835185" y="2967543"/>
            <a:ext cx="527710"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000" b="1" dirty="0">
                <a:solidFill>
                  <a:schemeClr val="bg1"/>
                </a:solidFill>
                <a:latin typeface="Arial Black" panose="020B0A04020102020204" pitchFamily="34" charset="0"/>
                <a:cs typeface="Arial" panose="020B0604020202020204" pitchFamily="34" charset="0"/>
              </a:rPr>
              <a:t>01</a:t>
            </a:r>
          </a:p>
        </p:txBody>
      </p:sp>
      <p:sp>
        <p:nvSpPr>
          <p:cNvPr id="56" name="TextBox 55">
            <a:extLst>
              <a:ext uri="{FF2B5EF4-FFF2-40B4-BE49-F238E27FC236}">
                <a16:creationId xmlns:a16="http://schemas.microsoft.com/office/drawing/2014/main" id="{B5082D49-8EDD-8EE3-D9CC-028E149D06A1}"/>
              </a:ext>
            </a:extLst>
          </p:cNvPr>
          <p:cNvSpPr txBox="1"/>
          <p:nvPr/>
        </p:nvSpPr>
        <p:spPr>
          <a:xfrm>
            <a:off x="9860584" y="3297781"/>
            <a:ext cx="2082633" cy="369332"/>
          </a:xfrm>
          <a:prstGeom prst="rect">
            <a:avLst/>
          </a:prstGeom>
          <a:noFill/>
        </p:spPr>
        <p:txBody>
          <a:bodyPr wrap="square">
            <a:spAutoFit/>
          </a:bodyPr>
          <a:lstStyle/>
          <a:p>
            <a:pPr lvl="0"/>
            <a:r>
              <a:rPr lang="en-GB" dirty="0">
                <a:solidFill>
                  <a:schemeClr val="bg1"/>
                </a:solidFill>
                <a:latin typeface="Arial Black" panose="020B0A04020102020204" pitchFamily="34" charset="0"/>
              </a:rPr>
              <a:t>Announcement</a:t>
            </a:r>
          </a:p>
        </p:txBody>
      </p:sp>
      <p:sp>
        <p:nvSpPr>
          <p:cNvPr id="57" name="Freeform: Shape 56">
            <a:extLst>
              <a:ext uri="{FF2B5EF4-FFF2-40B4-BE49-F238E27FC236}">
                <a16:creationId xmlns:a16="http://schemas.microsoft.com/office/drawing/2014/main" id="{11302DAA-CA44-27D9-C6E4-33DFA0A6AE18}"/>
              </a:ext>
            </a:extLst>
          </p:cNvPr>
          <p:cNvSpPr/>
          <p:nvPr/>
        </p:nvSpPr>
        <p:spPr>
          <a:xfrm>
            <a:off x="370631" y="55489"/>
            <a:ext cx="180592" cy="1853069"/>
          </a:xfrm>
          <a:custGeom>
            <a:avLst/>
            <a:gdLst>
              <a:gd name="connsiteX0" fmla="*/ 16669 w 28575"/>
              <a:gd name="connsiteY0" fmla="*/ 7144 h 581025"/>
              <a:gd name="connsiteX1" fmla="*/ 7144 w 28575"/>
              <a:gd name="connsiteY1" fmla="*/ 16669 h 581025"/>
              <a:gd name="connsiteX2" fmla="*/ 7144 w 28575"/>
              <a:gd name="connsiteY2" fmla="*/ 45244 h 581025"/>
              <a:gd name="connsiteX3" fmla="*/ 7144 w 28575"/>
              <a:gd name="connsiteY3" fmla="*/ 569119 h 581025"/>
              <a:gd name="connsiteX4" fmla="*/ 16669 w 28575"/>
              <a:gd name="connsiteY4" fmla="*/ 578644 h 581025"/>
              <a:gd name="connsiteX5" fmla="*/ 26194 w 28575"/>
              <a:gd name="connsiteY5" fmla="*/ 569119 h 581025"/>
              <a:gd name="connsiteX6" fmla="*/ 26194 w 28575"/>
              <a:gd name="connsiteY6" fmla="*/ 45244 h 581025"/>
              <a:gd name="connsiteX7" fmla="*/ 26194 w 28575"/>
              <a:gd name="connsiteY7" fmla="*/ 16669 h 581025"/>
              <a:gd name="connsiteX8" fmla="*/ 16669 w 28575"/>
              <a:gd name="connsiteY8"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581025">
                <a:moveTo>
                  <a:pt x="16669" y="7144"/>
                </a:moveTo>
                <a:cubicBezTo>
                  <a:pt x="11411" y="7144"/>
                  <a:pt x="7144" y="11401"/>
                  <a:pt x="7144" y="16669"/>
                </a:cubicBezTo>
                <a:lnTo>
                  <a:pt x="7144" y="45244"/>
                </a:lnTo>
                <a:lnTo>
                  <a:pt x="7144" y="569119"/>
                </a:lnTo>
                <a:cubicBezTo>
                  <a:pt x="7144" y="574386"/>
                  <a:pt x="11411" y="578644"/>
                  <a:pt x="16669" y="578644"/>
                </a:cubicBezTo>
                <a:cubicBezTo>
                  <a:pt x="21927" y="578644"/>
                  <a:pt x="26194" y="574386"/>
                  <a:pt x="26194" y="569119"/>
                </a:cubicBezTo>
                <a:lnTo>
                  <a:pt x="26194" y="45244"/>
                </a:lnTo>
                <a:lnTo>
                  <a:pt x="26194" y="16669"/>
                </a:lnTo>
                <a:cubicBezTo>
                  <a:pt x="26194" y="11401"/>
                  <a:pt x="21927" y="7144"/>
                  <a:pt x="16669" y="7144"/>
                </a:cubicBezTo>
                <a:close/>
              </a:path>
            </a:pathLst>
          </a:custGeom>
          <a:solidFill>
            <a:schemeClr val="accent3">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58" name="Group 57">
            <a:extLst>
              <a:ext uri="{FF2B5EF4-FFF2-40B4-BE49-F238E27FC236}">
                <a16:creationId xmlns:a16="http://schemas.microsoft.com/office/drawing/2014/main" id="{059D5AD6-3D8C-AD5A-9A01-AA670B2F4A57}"/>
              </a:ext>
            </a:extLst>
          </p:cNvPr>
          <p:cNvGrpSpPr/>
          <p:nvPr/>
        </p:nvGrpSpPr>
        <p:grpSpPr>
          <a:xfrm>
            <a:off x="492410" y="7682"/>
            <a:ext cx="2082633" cy="1214848"/>
            <a:chOff x="10318787" y="3742689"/>
            <a:chExt cx="721746" cy="587469"/>
          </a:xfrm>
        </p:grpSpPr>
        <p:sp>
          <p:nvSpPr>
            <p:cNvPr id="59" name="Freeform: Shape 58">
              <a:extLst>
                <a:ext uri="{FF2B5EF4-FFF2-40B4-BE49-F238E27FC236}">
                  <a16:creationId xmlns:a16="http://schemas.microsoft.com/office/drawing/2014/main" id="{68E81208-2AA5-E7BB-C9D9-5F02230CA226}"/>
                </a:ext>
              </a:extLst>
            </p:cNvPr>
            <p:cNvSpPr/>
            <p:nvPr/>
          </p:nvSpPr>
          <p:spPr>
            <a:xfrm>
              <a:off x="10318787" y="3742689"/>
              <a:ext cx="721746" cy="587469"/>
            </a:xfrm>
            <a:custGeom>
              <a:avLst/>
              <a:gdLst>
                <a:gd name="connsiteX0" fmla="*/ 226219 w 409575"/>
                <a:gd name="connsiteY0" fmla="*/ 25487 h 333375"/>
                <a:gd name="connsiteX1" fmla="*/ 7144 w 409575"/>
                <a:gd name="connsiteY1" fmla="*/ 25487 h 333375"/>
                <a:gd name="connsiteX2" fmla="*/ 7144 w 409575"/>
                <a:gd name="connsiteY2" fmla="*/ 311237 h 333375"/>
                <a:gd name="connsiteX3" fmla="*/ 226219 w 409575"/>
                <a:gd name="connsiteY3" fmla="*/ 311237 h 333375"/>
                <a:gd name="connsiteX4" fmla="*/ 407194 w 409575"/>
                <a:gd name="connsiteY4" fmla="*/ 311237 h 333375"/>
                <a:gd name="connsiteX5" fmla="*/ 407194 w 409575"/>
                <a:gd name="connsiteY5" fmla="*/ 25487 h 333375"/>
                <a:gd name="connsiteX6" fmla="*/ 226219 w 409575"/>
                <a:gd name="connsiteY6" fmla="*/ 2548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333375">
                  <a:moveTo>
                    <a:pt x="226219" y="25487"/>
                  </a:moveTo>
                  <a:cubicBezTo>
                    <a:pt x="148428" y="66759"/>
                    <a:pt x="7144" y="25487"/>
                    <a:pt x="7144" y="25487"/>
                  </a:cubicBezTo>
                  <a:lnTo>
                    <a:pt x="7144" y="311237"/>
                  </a:lnTo>
                  <a:cubicBezTo>
                    <a:pt x="7144" y="311237"/>
                    <a:pt x="148428" y="352509"/>
                    <a:pt x="226219" y="311237"/>
                  </a:cubicBezTo>
                  <a:cubicBezTo>
                    <a:pt x="304009" y="269965"/>
                    <a:pt x="407194" y="311237"/>
                    <a:pt x="407194" y="311237"/>
                  </a:cubicBezTo>
                  <a:lnTo>
                    <a:pt x="407194" y="25487"/>
                  </a:lnTo>
                  <a:cubicBezTo>
                    <a:pt x="407194" y="25487"/>
                    <a:pt x="304009" y="-15785"/>
                    <a:pt x="226219" y="25487"/>
                  </a:cubicBez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9AF085D4-63F3-DC92-744F-693CA49BBEB3}"/>
                </a:ext>
              </a:extLst>
            </p:cNvPr>
            <p:cNvSpPr/>
            <p:nvPr/>
          </p:nvSpPr>
          <p:spPr>
            <a:xfrm>
              <a:off x="10520204" y="3754956"/>
              <a:ext cx="251772" cy="570684"/>
            </a:xfrm>
            <a:custGeom>
              <a:avLst/>
              <a:gdLst>
                <a:gd name="connsiteX0" fmla="*/ 140494 w 142875"/>
                <a:gd name="connsiteY0" fmla="*/ 7144 h 323850"/>
                <a:gd name="connsiteX1" fmla="*/ 111919 w 142875"/>
                <a:gd name="connsiteY1" fmla="*/ 18536 h 323850"/>
                <a:gd name="connsiteX2" fmla="*/ 7144 w 142875"/>
                <a:gd name="connsiteY2" fmla="*/ 36614 h 323850"/>
                <a:gd name="connsiteX3" fmla="*/ 7144 w 142875"/>
                <a:gd name="connsiteY3" fmla="*/ 322364 h 323850"/>
                <a:gd name="connsiteX4" fmla="*/ 111919 w 142875"/>
                <a:gd name="connsiteY4" fmla="*/ 304286 h 323850"/>
                <a:gd name="connsiteX5" fmla="*/ 140494 w 142875"/>
                <a:gd name="connsiteY5" fmla="*/ 292894 h 323850"/>
                <a:gd name="connsiteX6" fmla="*/ 140494 w 142875"/>
                <a:gd name="connsiteY6" fmla="*/ 714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323850">
                  <a:moveTo>
                    <a:pt x="140494" y="7144"/>
                  </a:moveTo>
                  <a:cubicBezTo>
                    <a:pt x="130759" y="9925"/>
                    <a:pt x="121158" y="13630"/>
                    <a:pt x="111919" y="18536"/>
                  </a:cubicBezTo>
                  <a:cubicBezTo>
                    <a:pt x="82401" y="34195"/>
                    <a:pt x="43758" y="37957"/>
                    <a:pt x="7144" y="36614"/>
                  </a:cubicBezTo>
                  <a:lnTo>
                    <a:pt x="7144" y="322364"/>
                  </a:lnTo>
                  <a:cubicBezTo>
                    <a:pt x="43758" y="323707"/>
                    <a:pt x="82401" y="319945"/>
                    <a:pt x="111919" y="304286"/>
                  </a:cubicBezTo>
                  <a:cubicBezTo>
                    <a:pt x="121158" y="299380"/>
                    <a:pt x="130759" y="295675"/>
                    <a:pt x="140494" y="292894"/>
                  </a:cubicBezTo>
                  <a:lnTo>
                    <a:pt x="140494" y="7144"/>
                  </a:ln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61" name="TextBox 60">
            <a:extLst>
              <a:ext uri="{FF2B5EF4-FFF2-40B4-BE49-F238E27FC236}">
                <a16:creationId xmlns:a16="http://schemas.microsoft.com/office/drawing/2014/main" id="{5C47EA76-E23A-D95F-6140-145388B96C83}"/>
              </a:ext>
            </a:extLst>
          </p:cNvPr>
          <p:cNvSpPr txBox="1"/>
          <p:nvPr/>
        </p:nvSpPr>
        <p:spPr>
          <a:xfrm>
            <a:off x="524748" y="176089"/>
            <a:ext cx="527709"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000" b="1" dirty="0">
                <a:solidFill>
                  <a:schemeClr val="bg1"/>
                </a:solidFill>
                <a:latin typeface="Arial Black" panose="020B0A04020102020204" pitchFamily="34" charset="0"/>
                <a:cs typeface="Arial" panose="020B0604020202020204" pitchFamily="34" charset="0"/>
              </a:rPr>
              <a:t>03</a:t>
            </a:r>
          </a:p>
        </p:txBody>
      </p:sp>
      <p:sp>
        <p:nvSpPr>
          <p:cNvPr id="62" name="TextBox 61">
            <a:extLst>
              <a:ext uri="{FF2B5EF4-FFF2-40B4-BE49-F238E27FC236}">
                <a16:creationId xmlns:a16="http://schemas.microsoft.com/office/drawing/2014/main" id="{1F6A50BF-4AAC-C184-070B-ED38C1B88C6C}"/>
              </a:ext>
            </a:extLst>
          </p:cNvPr>
          <p:cNvSpPr txBox="1"/>
          <p:nvPr/>
        </p:nvSpPr>
        <p:spPr>
          <a:xfrm>
            <a:off x="550147" y="506327"/>
            <a:ext cx="2082633" cy="646331"/>
          </a:xfrm>
          <a:prstGeom prst="rect">
            <a:avLst/>
          </a:prstGeom>
          <a:noFill/>
        </p:spPr>
        <p:txBody>
          <a:bodyPr wrap="square">
            <a:spAutoFit/>
          </a:bodyPr>
          <a:lstStyle/>
          <a:p>
            <a:pPr lvl="0"/>
            <a:r>
              <a:rPr lang="en-GB" dirty="0">
                <a:solidFill>
                  <a:schemeClr val="bg1"/>
                </a:solidFill>
                <a:latin typeface="Arial Black" panose="020B0A04020102020204" pitchFamily="34" charset="0"/>
              </a:rPr>
              <a:t>Negotiating Team</a:t>
            </a:r>
          </a:p>
        </p:txBody>
      </p:sp>
      <p:sp>
        <p:nvSpPr>
          <p:cNvPr id="63" name="Freeform: Shape 62">
            <a:extLst>
              <a:ext uri="{FF2B5EF4-FFF2-40B4-BE49-F238E27FC236}">
                <a16:creationId xmlns:a16="http://schemas.microsoft.com/office/drawing/2014/main" id="{F132B3A7-277E-8ADF-8911-35BFCAC35D91}"/>
              </a:ext>
            </a:extLst>
          </p:cNvPr>
          <p:cNvSpPr/>
          <p:nvPr/>
        </p:nvSpPr>
        <p:spPr>
          <a:xfrm>
            <a:off x="4950524" y="1621721"/>
            <a:ext cx="180592" cy="1853069"/>
          </a:xfrm>
          <a:custGeom>
            <a:avLst/>
            <a:gdLst>
              <a:gd name="connsiteX0" fmla="*/ 16669 w 28575"/>
              <a:gd name="connsiteY0" fmla="*/ 7144 h 581025"/>
              <a:gd name="connsiteX1" fmla="*/ 7144 w 28575"/>
              <a:gd name="connsiteY1" fmla="*/ 16669 h 581025"/>
              <a:gd name="connsiteX2" fmla="*/ 7144 w 28575"/>
              <a:gd name="connsiteY2" fmla="*/ 45244 h 581025"/>
              <a:gd name="connsiteX3" fmla="*/ 7144 w 28575"/>
              <a:gd name="connsiteY3" fmla="*/ 569119 h 581025"/>
              <a:gd name="connsiteX4" fmla="*/ 16669 w 28575"/>
              <a:gd name="connsiteY4" fmla="*/ 578644 h 581025"/>
              <a:gd name="connsiteX5" fmla="*/ 26194 w 28575"/>
              <a:gd name="connsiteY5" fmla="*/ 569119 h 581025"/>
              <a:gd name="connsiteX6" fmla="*/ 26194 w 28575"/>
              <a:gd name="connsiteY6" fmla="*/ 45244 h 581025"/>
              <a:gd name="connsiteX7" fmla="*/ 26194 w 28575"/>
              <a:gd name="connsiteY7" fmla="*/ 16669 h 581025"/>
              <a:gd name="connsiteX8" fmla="*/ 16669 w 28575"/>
              <a:gd name="connsiteY8"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581025">
                <a:moveTo>
                  <a:pt x="16669" y="7144"/>
                </a:moveTo>
                <a:cubicBezTo>
                  <a:pt x="11411" y="7144"/>
                  <a:pt x="7144" y="11401"/>
                  <a:pt x="7144" y="16669"/>
                </a:cubicBezTo>
                <a:lnTo>
                  <a:pt x="7144" y="45244"/>
                </a:lnTo>
                <a:lnTo>
                  <a:pt x="7144" y="569119"/>
                </a:lnTo>
                <a:cubicBezTo>
                  <a:pt x="7144" y="574386"/>
                  <a:pt x="11411" y="578644"/>
                  <a:pt x="16669" y="578644"/>
                </a:cubicBezTo>
                <a:cubicBezTo>
                  <a:pt x="21927" y="578644"/>
                  <a:pt x="26194" y="574386"/>
                  <a:pt x="26194" y="569119"/>
                </a:cubicBezTo>
                <a:lnTo>
                  <a:pt x="26194" y="45244"/>
                </a:lnTo>
                <a:lnTo>
                  <a:pt x="26194" y="16669"/>
                </a:lnTo>
                <a:cubicBezTo>
                  <a:pt x="26194" y="11401"/>
                  <a:pt x="21927" y="7144"/>
                  <a:pt x="16669" y="7144"/>
                </a:cubicBezTo>
                <a:close/>
              </a:path>
            </a:pathLst>
          </a:custGeom>
          <a:solidFill>
            <a:schemeClr val="accent3">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64" name="Group 63">
            <a:extLst>
              <a:ext uri="{FF2B5EF4-FFF2-40B4-BE49-F238E27FC236}">
                <a16:creationId xmlns:a16="http://schemas.microsoft.com/office/drawing/2014/main" id="{A59A936F-DFEB-28A9-AE49-3F81AFB3ECA7}"/>
              </a:ext>
            </a:extLst>
          </p:cNvPr>
          <p:cNvGrpSpPr/>
          <p:nvPr/>
        </p:nvGrpSpPr>
        <p:grpSpPr>
          <a:xfrm>
            <a:off x="5072303" y="1573914"/>
            <a:ext cx="2082633" cy="1214848"/>
            <a:chOff x="10318787" y="3742689"/>
            <a:chExt cx="721746" cy="587469"/>
          </a:xfrm>
        </p:grpSpPr>
        <p:sp>
          <p:nvSpPr>
            <p:cNvPr id="65" name="Freeform: Shape 64">
              <a:extLst>
                <a:ext uri="{FF2B5EF4-FFF2-40B4-BE49-F238E27FC236}">
                  <a16:creationId xmlns:a16="http://schemas.microsoft.com/office/drawing/2014/main" id="{E330306A-F8D3-4238-21E8-86AF8F151418}"/>
                </a:ext>
              </a:extLst>
            </p:cNvPr>
            <p:cNvSpPr/>
            <p:nvPr/>
          </p:nvSpPr>
          <p:spPr>
            <a:xfrm>
              <a:off x="10318787" y="3742689"/>
              <a:ext cx="721746" cy="587469"/>
            </a:xfrm>
            <a:custGeom>
              <a:avLst/>
              <a:gdLst>
                <a:gd name="connsiteX0" fmla="*/ 226219 w 409575"/>
                <a:gd name="connsiteY0" fmla="*/ 25487 h 333375"/>
                <a:gd name="connsiteX1" fmla="*/ 7144 w 409575"/>
                <a:gd name="connsiteY1" fmla="*/ 25487 h 333375"/>
                <a:gd name="connsiteX2" fmla="*/ 7144 w 409575"/>
                <a:gd name="connsiteY2" fmla="*/ 311237 h 333375"/>
                <a:gd name="connsiteX3" fmla="*/ 226219 w 409575"/>
                <a:gd name="connsiteY3" fmla="*/ 311237 h 333375"/>
                <a:gd name="connsiteX4" fmla="*/ 407194 w 409575"/>
                <a:gd name="connsiteY4" fmla="*/ 311237 h 333375"/>
                <a:gd name="connsiteX5" fmla="*/ 407194 w 409575"/>
                <a:gd name="connsiteY5" fmla="*/ 25487 h 333375"/>
                <a:gd name="connsiteX6" fmla="*/ 226219 w 409575"/>
                <a:gd name="connsiteY6" fmla="*/ 2548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333375">
                  <a:moveTo>
                    <a:pt x="226219" y="25487"/>
                  </a:moveTo>
                  <a:cubicBezTo>
                    <a:pt x="148428" y="66759"/>
                    <a:pt x="7144" y="25487"/>
                    <a:pt x="7144" y="25487"/>
                  </a:cubicBezTo>
                  <a:lnTo>
                    <a:pt x="7144" y="311237"/>
                  </a:lnTo>
                  <a:cubicBezTo>
                    <a:pt x="7144" y="311237"/>
                    <a:pt x="148428" y="352509"/>
                    <a:pt x="226219" y="311237"/>
                  </a:cubicBezTo>
                  <a:cubicBezTo>
                    <a:pt x="304009" y="269965"/>
                    <a:pt x="407194" y="311237"/>
                    <a:pt x="407194" y="311237"/>
                  </a:cubicBezTo>
                  <a:lnTo>
                    <a:pt x="407194" y="25487"/>
                  </a:lnTo>
                  <a:cubicBezTo>
                    <a:pt x="407194" y="25487"/>
                    <a:pt x="304009" y="-15785"/>
                    <a:pt x="226219" y="25487"/>
                  </a:cubicBez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6" name="Freeform: Shape 65">
              <a:extLst>
                <a:ext uri="{FF2B5EF4-FFF2-40B4-BE49-F238E27FC236}">
                  <a16:creationId xmlns:a16="http://schemas.microsoft.com/office/drawing/2014/main" id="{B2854C10-5071-1887-FF98-E8745EB200E4}"/>
                </a:ext>
              </a:extLst>
            </p:cNvPr>
            <p:cNvSpPr/>
            <p:nvPr/>
          </p:nvSpPr>
          <p:spPr>
            <a:xfrm>
              <a:off x="10520204" y="3754956"/>
              <a:ext cx="251772" cy="570684"/>
            </a:xfrm>
            <a:custGeom>
              <a:avLst/>
              <a:gdLst>
                <a:gd name="connsiteX0" fmla="*/ 140494 w 142875"/>
                <a:gd name="connsiteY0" fmla="*/ 7144 h 323850"/>
                <a:gd name="connsiteX1" fmla="*/ 111919 w 142875"/>
                <a:gd name="connsiteY1" fmla="*/ 18536 h 323850"/>
                <a:gd name="connsiteX2" fmla="*/ 7144 w 142875"/>
                <a:gd name="connsiteY2" fmla="*/ 36614 h 323850"/>
                <a:gd name="connsiteX3" fmla="*/ 7144 w 142875"/>
                <a:gd name="connsiteY3" fmla="*/ 322364 h 323850"/>
                <a:gd name="connsiteX4" fmla="*/ 111919 w 142875"/>
                <a:gd name="connsiteY4" fmla="*/ 304286 h 323850"/>
                <a:gd name="connsiteX5" fmla="*/ 140494 w 142875"/>
                <a:gd name="connsiteY5" fmla="*/ 292894 h 323850"/>
                <a:gd name="connsiteX6" fmla="*/ 140494 w 142875"/>
                <a:gd name="connsiteY6" fmla="*/ 714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323850">
                  <a:moveTo>
                    <a:pt x="140494" y="7144"/>
                  </a:moveTo>
                  <a:cubicBezTo>
                    <a:pt x="130759" y="9925"/>
                    <a:pt x="121158" y="13630"/>
                    <a:pt x="111919" y="18536"/>
                  </a:cubicBezTo>
                  <a:cubicBezTo>
                    <a:pt x="82401" y="34195"/>
                    <a:pt x="43758" y="37957"/>
                    <a:pt x="7144" y="36614"/>
                  </a:cubicBezTo>
                  <a:lnTo>
                    <a:pt x="7144" y="322364"/>
                  </a:lnTo>
                  <a:cubicBezTo>
                    <a:pt x="43758" y="323707"/>
                    <a:pt x="82401" y="319945"/>
                    <a:pt x="111919" y="304286"/>
                  </a:cubicBezTo>
                  <a:cubicBezTo>
                    <a:pt x="121158" y="299380"/>
                    <a:pt x="130759" y="295675"/>
                    <a:pt x="140494" y="292894"/>
                  </a:cubicBezTo>
                  <a:lnTo>
                    <a:pt x="140494" y="7144"/>
                  </a:lnTo>
                  <a:close/>
                </a:path>
              </a:pathLst>
            </a:custGeom>
            <a:solidFill>
              <a:srgbClr val="9EC6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67" name="TextBox 66">
            <a:extLst>
              <a:ext uri="{FF2B5EF4-FFF2-40B4-BE49-F238E27FC236}">
                <a16:creationId xmlns:a16="http://schemas.microsoft.com/office/drawing/2014/main" id="{0F293E7E-5054-06C4-10AF-38A9E45B8B45}"/>
              </a:ext>
            </a:extLst>
          </p:cNvPr>
          <p:cNvSpPr txBox="1"/>
          <p:nvPr/>
        </p:nvSpPr>
        <p:spPr>
          <a:xfrm>
            <a:off x="5104641" y="1742321"/>
            <a:ext cx="527710"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2000" b="1" dirty="0">
                <a:solidFill>
                  <a:schemeClr val="bg1"/>
                </a:solidFill>
                <a:latin typeface="Arial Black" panose="020B0A04020102020204" pitchFamily="34" charset="0"/>
                <a:cs typeface="Arial" panose="020B0604020202020204" pitchFamily="34" charset="0"/>
              </a:rPr>
              <a:t>03</a:t>
            </a:r>
          </a:p>
        </p:txBody>
      </p:sp>
      <p:sp>
        <p:nvSpPr>
          <p:cNvPr id="68" name="TextBox 67">
            <a:extLst>
              <a:ext uri="{FF2B5EF4-FFF2-40B4-BE49-F238E27FC236}">
                <a16:creationId xmlns:a16="http://schemas.microsoft.com/office/drawing/2014/main" id="{5E8F9630-8269-8912-E916-DD427B2623F4}"/>
              </a:ext>
            </a:extLst>
          </p:cNvPr>
          <p:cNvSpPr txBox="1"/>
          <p:nvPr/>
        </p:nvSpPr>
        <p:spPr>
          <a:xfrm>
            <a:off x="5131116" y="2000052"/>
            <a:ext cx="2082633" cy="646331"/>
          </a:xfrm>
          <a:prstGeom prst="rect">
            <a:avLst/>
          </a:prstGeom>
          <a:noFill/>
        </p:spPr>
        <p:txBody>
          <a:bodyPr wrap="square">
            <a:spAutoFit/>
          </a:bodyPr>
          <a:lstStyle/>
          <a:p>
            <a:pPr lvl="0"/>
            <a:r>
              <a:rPr lang="en-GB" dirty="0">
                <a:solidFill>
                  <a:schemeClr val="bg1"/>
                </a:solidFill>
                <a:latin typeface="Arial Black" panose="020B0A04020102020204" pitchFamily="34" charset="0"/>
              </a:rPr>
              <a:t>National Procedures</a:t>
            </a:r>
          </a:p>
        </p:txBody>
      </p:sp>
    </p:spTree>
    <p:extLst>
      <p:ext uri="{BB962C8B-B14F-4D97-AF65-F5344CB8AC3E}">
        <p14:creationId xmlns:p14="http://schemas.microsoft.com/office/powerpoint/2010/main" val="211929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11F8-29D5-EA70-12DB-EF9A1F81360B}"/>
              </a:ext>
            </a:extLst>
          </p:cNvPr>
          <p:cNvSpPr>
            <a:spLocks noGrp="1"/>
          </p:cNvSpPr>
          <p:nvPr>
            <p:ph type="title"/>
          </p:nvPr>
        </p:nvSpPr>
        <p:spPr>
          <a:xfrm>
            <a:off x="1519881" y="131744"/>
            <a:ext cx="10515600" cy="1058233"/>
          </a:xfrm>
        </p:spPr>
        <p:txBody>
          <a:bodyPr>
            <a:normAutofit/>
          </a:bodyPr>
          <a:lstStyle/>
          <a:p>
            <a:r>
              <a:rPr lang="en-GE" sz="4000" dirty="0"/>
              <a:t>Negotiation Objectives</a:t>
            </a:r>
          </a:p>
        </p:txBody>
      </p:sp>
      <p:pic>
        <p:nvPicPr>
          <p:cNvPr id="5" name="Picture 4" descr="A picture containing text&#10;&#10;Description automatically generated">
            <a:extLst>
              <a:ext uri="{FF2B5EF4-FFF2-40B4-BE49-F238E27FC236}">
                <a16:creationId xmlns:a16="http://schemas.microsoft.com/office/drawing/2014/main" id="{28B1A0CD-310B-B080-1D5F-BDED780D921E}"/>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7" name="Title 1">
            <a:extLst>
              <a:ext uri="{FF2B5EF4-FFF2-40B4-BE49-F238E27FC236}">
                <a16:creationId xmlns:a16="http://schemas.microsoft.com/office/drawing/2014/main" id="{B48AF7D6-EEA2-AE1A-6FBE-68DA0446DADD}"/>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Objectives &amp; Mandate </a:t>
            </a:r>
            <a:br>
              <a:rPr lang="en-AU" sz="1800" dirty="0"/>
            </a:br>
            <a:r>
              <a:rPr lang="en-AU" sz="1800" dirty="0"/>
              <a:t>of Negotiations</a:t>
            </a:r>
          </a:p>
        </p:txBody>
      </p:sp>
      <p:grpSp>
        <p:nvGrpSpPr>
          <p:cNvPr id="8" name="Group 7">
            <a:extLst>
              <a:ext uri="{FF2B5EF4-FFF2-40B4-BE49-F238E27FC236}">
                <a16:creationId xmlns:a16="http://schemas.microsoft.com/office/drawing/2014/main" id="{CB5367D0-24E6-72B3-4237-9FA9A447DE88}"/>
              </a:ext>
            </a:extLst>
          </p:cNvPr>
          <p:cNvGrpSpPr/>
          <p:nvPr/>
        </p:nvGrpSpPr>
        <p:grpSpPr>
          <a:xfrm>
            <a:off x="244642" y="121061"/>
            <a:ext cx="1063363" cy="1063363"/>
            <a:chOff x="500743" y="2888192"/>
            <a:chExt cx="574058" cy="574058"/>
          </a:xfrm>
        </p:grpSpPr>
        <p:sp>
          <p:nvSpPr>
            <p:cNvPr id="9" name="Rectangle 8">
              <a:extLst>
                <a:ext uri="{FF2B5EF4-FFF2-40B4-BE49-F238E27FC236}">
                  <a16:creationId xmlns:a16="http://schemas.microsoft.com/office/drawing/2014/main" id="{AAF02439-B2D4-8010-9DFD-4E15893A72BF}"/>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AA67002C-31FC-943A-67F9-097B97125A60}"/>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grpSp>
        <p:nvGrpSpPr>
          <p:cNvPr id="11" name="Group 10">
            <a:extLst>
              <a:ext uri="{FF2B5EF4-FFF2-40B4-BE49-F238E27FC236}">
                <a16:creationId xmlns:a16="http://schemas.microsoft.com/office/drawing/2014/main" id="{28EC6061-901A-9C9A-BB06-D897FD24B87B}"/>
              </a:ext>
            </a:extLst>
          </p:cNvPr>
          <p:cNvGrpSpPr/>
          <p:nvPr/>
        </p:nvGrpSpPr>
        <p:grpSpPr>
          <a:xfrm>
            <a:off x="4087854" y="2863294"/>
            <a:ext cx="4877341" cy="870496"/>
            <a:chOff x="6391182" y="3205023"/>
            <a:chExt cx="5749008" cy="1026069"/>
          </a:xfrm>
        </p:grpSpPr>
        <p:grpSp>
          <p:nvGrpSpPr>
            <p:cNvPr id="12" name="Group 11">
              <a:extLst>
                <a:ext uri="{FF2B5EF4-FFF2-40B4-BE49-F238E27FC236}">
                  <a16:creationId xmlns:a16="http://schemas.microsoft.com/office/drawing/2014/main" id="{EBE43D76-3B3B-3A6E-C138-CD65CF69F7FE}"/>
                </a:ext>
              </a:extLst>
            </p:cNvPr>
            <p:cNvGrpSpPr/>
            <p:nvPr/>
          </p:nvGrpSpPr>
          <p:grpSpPr>
            <a:xfrm flipH="1">
              <a:off x="6409751" y="3205023"/>
              <a:ext cx="5730439" cy="1026069"/>
              <a:chOff x="760337" y="1721852"/>
              <a:chExt cx="4722252" cy="1026069"/>
            </a:xfrm>
          </p:grpSpPr>
          <p:cxnSp>
            <p:nvCxnSpPr>
              <p:cNvPr id="16" name="Straight Connector 15">
                <a:extLst>
                  <a:ext uri="{FF2B5EF4-FFF2-40B4-BE49-F238E27FC236}">
                    <a16:creationId xmlns:a16="http://schemas.microsoft.com/office/drawing/2014/main" id="{50AC7D4E-B0C1-742D-49E9-853A63F9118D}"/>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7" name="Straight Connector 16">
                <a:extLst>
                  <a:ext uri="{FF2B5EF4-FFF2-40B4-BE49-F238E27FC236}">
                    <a16:creationId xmlns:a16="http://schemas.microsoft.com/office/drawing/2014/main" id="{5CBC1318-1FA6-0317-8F85-C5D5810D671B}"/>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3" name="Group 12">
              <a:extLst>
                <a:ext uri="{FF2B5EF4-FFF2-40B4-BE49-F238E27FC236}">
                  <a16:creationId xmlns:a16="http://schemas.microsoft.com/office/drawing/2014/main" id="{07D16F10-7B34-9D52-A1BA-D3928E33C311}"/>
                </a:ext>
              </a:extLst>
            </p:cNvPr>
            <p:cNvGrpSpPr/>
            <p:nvPr/>
          </p:nvGrpSpPr>
          <p:grpSpPr>
            <a:xfrm>
              <a:off x="6391182" y="3207186"/>
              <a:ext cx="5717905" cy="870677"/>
              <a:chOff x="2040398" y="2002080"/>
              <a:chExt cx="4711923" cy="870677"/>
            </a:xfrm>
          </p:grpSpPr>
          <p:sp>
            <p:nvSpPr>
              <p:cNvPr id="14" name="TextBox 13">
                <a:extLst>
                  <a:ext uri="{FF2B5EF4-FFF2-40B4-BE49-F238E27FC236}">
                    <a16:creationId xmlns:a16="http://schemas.microsoft.com/office/drawing/2014/main" id="{602D5C0F-7079-2E9E-1C48-12052F460592}"/>
                  </a:ext>
                </a:extLst>
              </p:cNvPr>
              <p:cNvSpPr txBox="1"/>
              <p:nvPr/>
            </p:nvSpPr>
            <p:spPr>
              <a:xfrm>
                <a:off x="4135127" y="2002080"/>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Reform</a:t>
                </a:r>
                <a:r>
                  <a:rPr lang="en-US" sz="1200" b="1" kern="0" dirty="0">
                    <a:solidFill>
                      <a:srgbClr val="000000"/>
                    </a:solidFill>
                    <a:latin typeface="Arial" panose="020B0604020202020204" pitchFamily="34" charset="0"/>
                    <a:cs typeface="Arial" panose="020B0604020202020204" pitchFamily="34" charset="0"/>
                  </a:rPr>
                  <a:t>-Oriented Objectives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687FD58-A924-8662-3A9E-89ED000DB2C4}"/>
                  </a:ext>
                </a:extLst>
              </p:cNvPr>
              <p:cNvSpPr txBox="1"/>
              <p:nvPr/>
            </p:nvSpPr>
            <p:spPr>
              <a:xfrm>
                <a:off x="2040398" y="2328584"/>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This involves identifying difficult areas of domestic reform that can be facilitated by international trade agreements.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EF07E98C-25CD-C242-34D5-301EB0015600}"/>
              </a:ext>
            </a:extLst>
          </p:cNvPr>
          <p:cNvGrpSpPr/>
          <p:nvPr/>
        </p:nvGrpSpPr>
        <p:grpSpPr>
          <a:xfrm>
            <a:off x="4113369" y="1593893"/>
            <a:ext cx="4844363" cy="868851"/>
            <a:chOff x="6421258" y="1715787"/>
            <a:chExt cx="5710137" cy="1024129"/>
          </a:xfrm>
        </p:grpSpPr>
        <p:grpSp>
          <p:nvGrpSpPr>
            <p:cNvPr id="19" name="Group 18">
              <a:extLst>
                <a:ext uri="{FF2B5EF4-FFF2-40B4-BE49-F238E27FC236}">
                  <a16:creationId xmlns:a16="http://schemas.microsoft.com/office/drawing/2014/main" id="{DBA1E0C8-3209-08F3-6A33-5D3E41A2C917}"/>
                </a:ext>
              </a:extLst>
            </p:cNvPr>
            <p:cNvGrpSpPr/>
            <p:nvPr/>
          </p:nvGrpSpPr>
          <p:grpSpPr>
            <a:xfrm flipH="1">
              <a:off x="6421258" y="1715787"/>
              <a:ext cx="5710137" cy="1024129"/>
              <a:chOff x="789171" y="1722931"/>
              <a:chExt cx="4719118" cy="1024129"/>
            </a:xfrm>
          </p:grpSpPr>
          <p:cxnSp>
            <p:nvCxnSpPr>
              <p:cNvPr id="23" name="Straight Connector 22">
                <a:extLst>
                  <a:ext uri="{FF2B5EF4-FFF2-40B4-BE49-F238E27FC236}">
                    <a16:creationId xmlns:a16="http://schemas.microsoft.com/office/drawing/2014/main" id="{EB467989-3189-16D2-D731-5DD29904AF5B}"/>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4" name="Straight Connector 23">
                <a:extLst>
                  <a:ext uri="{FF2B5EF4-FFF2-40B4-BE49-F238E27FC236}">
                    <a16:creationId xmlns:a16="http://schemas.microsoft.com/office/drawing/2014/main" id="{B5A28681-7028-F1A8-D988-913A4D071584}"/>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0" name="Group 19">
              <a:extLst>
                <a:ext uri="{FF2B5EF4-FFF2-40B4-BE49-F238E27FC236}">
                  <a16:creationId xmlns:a16="http://schemas.microsoft.com/office/drawing/2014/main" id="{79E6A5C5-D4D3-6A3F-6E86-22849D4A6E17}"/>
                </a:ext>
              </a:extLst>
            </p:cNvPr>
            <p:cNvGrpSpPr/>
            <p:nvPr/>
          </p:nvGrpSpPr>
          <p:grpSpPr>
            <a:xfrm>
              <a:off x="6661162" y="1784739"/>
              <a:ext cx="5447927" cy="944662"/>
              <a:chOff x="1613888" y="1991128"/>
              <a:chExt cx="5447927" cy="944662"/>
            </a:xfrm>
          </p:grpSpPr>
          <p:sp>
            <p:nvSpPr>
              <p:cNvPr id="21" name="TextBox 20">
                <a:extLst>
                  <a:ext uri="{FF2B5EF4-FFF2-40B4-BE49-F238E27FC236}">
                    <a16:creationId xmlns:a16="http://schemas.microsoft.com/office/drawing/2014/main" id="{5C316A5A-1845-A809-3152-439038C9252A}"/>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Economic Growth Objectives</a:t>
                </a:r>
              </a:p>
            </p:txBody>
          </p:sp>
          <p:sp>
            <p:nvSpPr>
              <p:cNvPr id="22" name="TextBox 21">
                <a:extLst>
                  <a:ext uri="{FF2B5EF4-FFF2-40B4-BE49-F238E27FC236}">
                    <a16:creationId xmlns:a16="http://schemas.microsoft.com/office/drawing/2014/main" id="{1212670F-E3B8-3203-7B45-9E9F9F90F28E}"/>
                  </a:ext>
                </a:extLst>
              </p:cNvPr>
              <p:cNvSpPr txBox="1"/>
              <p:nvPr/>
            </p:nvSpPr>
            <p:spPr>
              <a:xfrm>
                <a:off x="1613888" y="2391618"/>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These objectives result from an assessment of a country’s offensive and defensive interests.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FD5897C-32E3-65A3-C34B-8ECD8355C655}"/>
              </a:ext>
            </a:extLst>
          </p:cNvPr>
          <p:cNvGrpSpPr/>
          <p:nvPr/>
        </p:nvGrpSpPr>
        <p:grpSpPr>
          <a:xfrm>
            <a:off x="4068889" y="4174776"/>
            <a:ext cx="4903921" cy="868849"/>
            <a:chOff x="6368828" y="4757923"/>
            <a:chExt cx="5780341" cy="1024128"/>
          </a:xfrm>
        </p:grpSpPr>
        <p:grpSp>
          <p:nvGrpSpPr>
            <p:cNvPr id="26" name="Group 25">
              <a:extLst>
                <a:ext uri="{FF2B5EF4-FFF2-40B4-BE49-F238E27FC236}">
                  <a16:creationId xmlns:a16="http://schemas.microsoft.com/office/drawing/2014/main" id="{D6C1AFF9-DBA1-07CA-C092-C928C69AF687}"/>
                </a:ext>
              </a:extLst>
            </p:cNvPr>
            <p:cNvGrpSpPr/>
            <p:nvPr/>
          </p:nvGrpSpPr>
          <p:grpSpPr>
            <a:xfrm flipH="1">
              <a:off x="6368828" y="4757923"/>
              <a:ext cx="5780341" cy="1024128"/>
              <a:chOff x="663949" y="1722591"/>
              <a:chExt cx="4818640" cy="1024128"/>
            </a:xfrm>
          </p:grpSpPr>
          <p:cxnSp>
            <p:nvCxnSpPr>
              <p:cNvPr id="30" name="Straight Connector 29">
                <a:extLst>
                  <a:ext uri="{FF2B5EF4-FFF2-40B4-BE49-F238E27FC236}">
                    <a16:creationId xmlns:a16="http://schemas.microsoft.com/office/drawing/2014/main" id="{995D6375-B5CB-5515-CDA4-C6D6E298B4AA}"/>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1" name="Straight Connector 30">
                <a:extLst>
                  <a:ext uri="{FF2B5EF4-FFF2-40B4-BE49-F238E27FC236}">
                    <a16:creationId xmlns:a16="http://schemas.microsoft.com/office/drawing/2014/main" id="{11A7C05E-43A9-D832-FFEF-0C2CED858814}"/>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7" name="Group 26">
              <a:extLst>
                <a:ext uri="{FF2B5EF4-FFF2-40B4-BE49-F238E27FC236}">
                  <a16:creationId xmlns:a16="http://schemas.microsoft.com/office/drawing/2014/main" id="{BEA37CD4-14E7-38F1-6961-1C9523851BCB}"/>
                </a:ext>
              </a:extLst>
            </p:cNvPr>
            <p:cNvGrpSpPr/>
            <p:nvPr/>
          </p:nvGrpSpPr>
          <p:grpSpPr>
            <a:xfrm>
              <a:off x="6962184" y="4896662"/>
              <a:ext cx="5164678" cy="793122"/>
              <a:chOff x="2577572" y="2146056"/>
              <a:chExt cx="4305407" cy="793122"/>
            </a:xfrm>
          </p:grpSpPr>
          <p:sp>
            <p:nvSpPr>
              <p:cNvPr id="28" name="TextBox 27">
                <a:extLst>
                  <a:ext uri="{FF2B5EF4-FFF2-40B4-BE49-F238E27FC236}">
                    <a16:creationId xmlns:a16="http://schemas.microsoft.com/office/drawing/2014/main" id="{7A67348A-5B71-47FF-1A53-B6790FA47F2C}"/>
                  </a:ext>
                </a:extLst>
              </p:cNvPr>
              <p:cNvSpPr txBox="1"/>
              <p:nvPr/>
            </p:nvSpPr>
            <p:spPr>
              <a:xfrm>
                <a:off x="4955518" y="2146056"/>
                <a:ext cx="1927461"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Other Objectives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3C692E1-2601-A8CB-E696-83A0D9963A82}"/>
                  </a:ext>
                </a:extLst>
              </p:cNvPr>
              <p:cNvSpPr txBox="1"/>
              <p:nvPr/>
            </p:nvSpPr>
            <p:spPr>
              <a:xfrm>
                <a:off x="2577572" y="2395005"/>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These can range from other economic objectives but also include political objectives.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A64478F5-A03F-FFD4-48A4-C12FA7CBACAF}"/>
              </a:ext>
            </a:extLst>
          </p:cNvPr>
          <p:cNvSpPr/>
          <p:nvPr/>
        </p:nvSpPr>
        <p:spPr>
          <a:xfrm>
            <a:off x="3295830"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252EB79-D0FA-5871-E9E6-592DC7640188}"/>
              </a:ext>
            </a:extLst>
          </p:cNvPr>
          <p:cNvSpPr/>
          <p:nvPr/>
        </p:nvSpPr>
        <p:spPr>
          <a:xfrm>
            <a:off x="3391271"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AD58196-F136-0E6C-C506-2A8D26906154}"/>
              </a:ext>
            </a:extLst>
          </p:cNvPr>
          <p:cNvSpPr txBox="1"/>
          <p:nvPr/>
        </p:nvSpPr>
        <p:spPr>
          <a:xfrm>
            <a:off x="3314752"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53DA1DA-E23C-2CAA-0894-2F63C262FC8F}"/>
              </a:ext>
            </a:extLst>
          </p:cNvPr>
          <p:cNvSpPr/>
          <p:nvPr/>
        </p:nvSpPr>
        <p:spPr>
          <a:xfrm>
            <a:off x="3261113"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B5BF3FF-E82F-D89A-1121-00D175B9567D}"/>
              </a:ext>
            </a:extLst>
          </p:cNvPr>
          <p:cNvSpPr/>
          <p:nvPr/>
        </p:nvSpPr>
        <p:spPr>
          <a:xfrm>
            <a:off x="3356553"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7B7637B-4100-26CA-04A8-0D224CBFD2BC}"/>
              </a:ext>
            </a:extLst>
          </p:cNvPr>
          <p:cNvSpPr txBox="1"/>
          <p:nvPr/>
        </p:nvSpPr>
        <p:spPr>
          <a:xfrm>
            <a:off x="3280033"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A6C7F774-EF34-1943-EBF4-98B47FFFA4C2}"/>
              </a:ext>
            </a:extLst>
          </p:cNvPr>
          <p:cNvGrpSpPr/>
          <p:nvPr/>
        </p:nvGrpSpPr>
        <p:grpSpPr>
          <a:xfrm>
            <a:off x="3295830" y="2869518"/>
            <a:ext cx="807773" cy="826820"/>
            <a:chOff x="1303021" y="2879738"/>
            <a:chExt cx="1440542" cy="1474511"/>
          </a:xfrm>
        </p:grpSpPr>
        <p:sp>
          <p:nvSpPr>
            <p:cNvPr id="39" name="Rectangle 38">
              <a:extLst>
                <a:ext uri="{FF2B5EF4-FFF2-40B4-BE49-F238E27FC236}">
                  <a16:creationId xmlns:a16="http://schemas.microsoft.com/office/drawing/2014/main" id="{DB0FE3BD-B146-B0D2-A3C5-D01D5AB2FA19}"/>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03CDA61-5CE4-6564-6C7A-BC0751802C77}"/>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961C772-5C11-7FB9-9DD9-926FD5B8B356}"/>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591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FFAC-7128-7BD6-0445-D74BA80103EE}"/>
              </a:ext>
            </a:extLst>
          </p:cNvPr>
          <p:cNvSpPr>
            <a:spLocks noGrp="1"/>
          </p:cNvSpPr>
          <p:nvPr>
            <p:ph type="title"/>
          </p:nvPr>
        </p:nvSpPr>
        <p:spPr>
          <a:xfrm>
            <a:off x="3717560" y="160772"/>
            <a:ext cx="6940713" cy="1058233"/>
          </a:xfrm>
        </p:spPr>
        <p:txBody>
          <a:bodyPr>
            <a:normAutofit/>
          </a:bodyPr>
          <a:lstStyle/>
          <a:p>
            <a:pPr algn="r"/>
            <a:r>
              <a:rPr lang="en-GE" sz="4000" dirty="0"/>
              <a:t>Negotiating Mandate</a:t>
            </a:r>
          </a:p>
        </p:txBody>
      </p:sp>
      <p:pic>
        <p:nvPicPr>
          <p:cNvPr id="4" name="Picture 3" descr="A picture containing text&#10;&#10;Description automatically generated">
            <a:extLst>
              <a:ext uri="{FF2B5EF4-FFF2-40B4-BE49-F238E27FC236}">
                <a16:creationId xmlns:a16="http://schemas.microsoft.com/office/drawing/2014/main" id="{88F39EB3-4F30-AC6C-504D-F305DB1CEF06}"/>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C7F3402A-71F2-00F2-0E94-FE6B1F11E66C}"/>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Objectives &amp; Mandate </a:t>
            </a:r>
            <a:br>
              <a:rPr lang="en-AU" sz="1800" dirty="0"/>
            </a:br>
            <a:r>
              <a:rPr lang="en-AU" sz="1800" dirty="0"/>
              <a:t>of Negotiations</a:t>
            </a:r>
          </a:p>
        </p:txBody>
      </p:sp>
      <p:grpSp>
        <p:nvGrpSpPr>
          <p:cNvPr id="6" name="Group 5">
            <a:extLst>
              <a:ext uri="{FF2B5EF4-FFF2-40B4-BE49-F238E27FC236}">
                <a16:creationId xmlns:a16="http://schemas.microsoft.com/office/drawing/2014/main" id="{E6E164A0-7D7B-7538-6885-F10990461D36}"/>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F8F5F534-62C1-FE3B-C044-E1365A9AEE9F}"/>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35670E2-DDD6-5B72-3162-B1989A70F396}"/>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grpSp>
        <p:nvGrpSpPr>
          <p:cNvPr id="9" name="Group 8">
            <a:extLst>
              <a:ext uri="{FF2B5EF4-FFF2-40B4-BE49-F238E27FC236}">
                <a16:creationId xmlns:a16="http://schemas.microsoft.com/office/drawing/2014/main" id="{0ABC22B0-9E0B-F6E4-EE04-AD9842A3B76D}"/>
              </a:ext>
            </a:extLst>
          </p:cNvPr>
          <p:cNvGrpSpPr/>
          <p:nvPr/>
        </p:nvGrpSpPr>
        <p:grpSpPr>
          <a:xfrm>
            <a:off x="4087854" y="2863294"/>
            <a:ext cx="4877341" cy="870496"/>
            <a:chOff x="6391182" y="3205023"/>
            <a:chExt cx="5749008" cy="1026069"/>
          </a:xfrm>
        </p:grpSpPr>
        <p:grpSp>
          <p:nvGrpSpPr>
            <p:cNvPr id="10" name="Group 9">
              <a:extLst>
                <a:ext uri="{FF2B5EF4-FFF2-40B4-BE49-F238E27FC236}">
                  <a16:creationId xmlns:a16="http://schemas.microsoft.com/office/drawing/2014/main" id="{4E3A4C71-D393-94A2-30E3-DA6CE8C6DD68}"/>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2F318F87-F5D5-3401-2919-09663AC055D4}"/>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627A1077-7014-1C49-3D76-99DCB6B1D810}"/>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3E7CAE5F-1757-92C9-0FC3-999FA55F345A}"/>
                </a:ext>
              </a:extLst>
            </p:cNvPr>
            <p:cNvGrpSpPr/>
            <p:nvPr/>
          </p:nvGrpSpPr>
          <p:grpSpPr>
            <a:xfrm>
              <a:off x="6391182" y="3207186"/>
              <a:ext cx="5717905" cy="761841"/>
              <a:chOff x="2040398" y="2002080"/>
              <a:chExt cx="4711923" cy="761841"/>
            </a:xfrm>
          </p:grpSpPr>
          <p:sp>
            <p:nvSpPr>
              <p:cNvPr id="12" name="TextBox 11">
                <a:extLst>
                  <a:ext uri="{FF2B5EF4-FFF2-40B4-BE49-F238E27FC236}">
                    <a16:creationId xmlns:a16="http://schemas.microsoft.com/office/drawing/2014/main" id="{C5F162A6-85A3-02A8-F160-C19FDA0FA700}"/>
                  </a:ext>
                </a:extLst>
              </p:cNvPr>
              <p:cNvSpPr txBox="1"/>
              <p:nvPr/>
            </p:nvSpPr>
            <p:spPr>
              <a:xfrm>
                <a:off x="4135127" y="2002080"/>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Appointment of Negotiating Team</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C1EB78F-BAA8-5F22-1134-BF56BF4EDF9F}"/>
                  </a:ext>
                </a:extLst>
              </p:cNvPr>
              <p:cNvSpPr txBox="1"/>
              <p:nvPr/>
            </p:nvSpPr>
            <p:spPr>
              <a:xfrm>
                <a:off x="2040398" y="2437418"/>
                <a:ext cx="4702432"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Authorizing group of negotiators headed by the chief negotiator.</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287846B9-152F-376F-BFE8-1F7287225184}"/>
              </a:ext>
            </a:extLst>
          </p:cNvPr>
          <p:cNvGrpSpPr/>
          <p:nvPr/>
        </p:nvGrpSpPr>
        <p:grpSpPr>
          <a:xfrm>
            <a:off x="4113369" y="1560058"/>
            <a:ext cx="4844363" cy="902686"/>
            <a:chOff x="6421258" y="1675905"/>
            <a:chExt cx="5710137" cy="1064011"/>
          </a:xfrm>
        </p:grpSpPr>
        <p:grpSp>
          <p:nvGrpSpPr>
            <p:cNvPr id="17" name="Group 16">
              <a:extLst>
                <a:ext uri="{FF2B5EF4-FFF2-40B4-BE49-F238E27FC236}">
                  <a16:creationId xmlns:a16="http://schemas.microsoft.com/office/drawing/2014/main" id="{DE9E5A52-7411-E5A6-E62B-BF0E70E2F67D}"/>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2F204909-176E-700B-1298-66695CAF8F3D}"/>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3D01EBEF-BD22-6FB5-AFA8-3A2B71137638}"/>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E046335E-0606-00D0-399C-9D256BAC2F94}"/>
                </a:ext>
              </a:extLst>
            </p:cNvPr>
            <p:cNvGrpSpPr/>
            <p:nvPr/>
          </p:nvGrpSpPr>
          <p:grpSpPr>
            <a:xfrm>
              <a:off x="6661162" y="1675905"/>
              <a:ext cx="5447927" cy="1053496"/>
              <a:chOff x="1613888" y="1882294"/>
              <a:chExt cx="5447927" cy="1053496"/>
            </a:xfrm>
          </p:grpSpPr>
          <p:sp>
            <p:nvSpPr>
              <p:cNvPr id="19" name="TextBox 18">
                <a:extLst>
                  <a:ext uri="{FF2B5EF4-FFF2-40B4-BE49-F238E27FC236}">
                    <a16:creationId xmlns:a16="http://schemas.microsoft.com/office/drawing/2014/main" id="{0BF787E6-685F-7D6F-C4A5-689589CDD1A0}"/>
                  </a:ext>
                </a:extLst>
              </p:cNvPr>
              <p:cNvSpPr txBox="1"/>
              <p:nvPr/>
            </p:nvSpPr>
            <p:spPr>
              <a:xfrm>
                <a:off x="4124202" y="1882294"/>
                <a:ext cx="2937613"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Development of Negotiating Objectives</a:t>
                </a:r>
              </a:p>
            </p:txBody>
          </p:sp>
          <p:sp>
            <p:nvSpPr>
              <p:cNvPr id="20" name="TextBox 19">
                <a:extLst>
                  <a:ext uri="{FF2B5EF4-FFF2-40B4-BE49-F238E27FC236}">
                    <a16:creationId xmlns:a16="http://schemas.microsoft.com/office/drawing/2014/main" id="{200C1C3B-F819-D108-E7D9-527A88198495}"/>
                  </a:ext>
                </a:extLst>
              </p:cNvPr>
              <p:cNvSpPr txBox="1"/>
              <p:nvPr/>
            </p:nvSpPr>
            <p:spPr>
              <a:xfrm>
                <a:off x="1613888" y="2391618"/>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Based on the assessment of national interests and stakeholder consultations</a:t>
                </a: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57D13478-07DD-386E-7907-740E04DFBBFB}"/>
              </a:ext>
            </a:extLst>
          </p:cNvPr>
          <p:cNvGrpSpPr/>
          <p:nvPr/>
        </p:nvGrpSpPr>
        <p:grpSpPr>
          <a:xfrm>
            <a:off x="4068889" y="4174777"/>
            <a:ext cx="4903921" cy="879448"/>
            <a:chOff x="6368828" y="4757923"/>
            <a:chExt cx="5780341" cy="1036621"/>
          </a:xfrm>
        </p:grpSpPr>
        <p:grpSp>
          <p:nvGrpSpPr>
            <p:cNvPr id="24" name="Group 23">
              <a:extLst>
                <a:ext uri="{FF2B5EF4-FFF2-40B4-BE49-F238E27FC236}">
                  <a16:creationId xmlns:a16="http://schemas.microsoft.com/office/drawing/2014/main" id="{C4F76700-8AA9-331F-963A-210383BB876B}"/>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151F3959-0440-F3A3-4BB5-B85671CD5E01}"/>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DA8C6621-240E-6535-71A6-942300E7FCFE}"/>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788F0AC2-C87D-161E-7314-1D0746FC6379}"/>
                </a:ext>
              </a:extLst>
            </p:cNvPr>
            <p:cNvGrpSpPr/>
            <p:nvPr/>
          </p:nvGrpSpPr>
          <p:grpSpPr>
            <a:xfrm>
              <a:off x="6973701" y="4783186"/>
              <a:ext cx="5175468" cy="1011358"/>
              <a:chOff x="2587173" y="2032580"/>
              <a:chExt cx="4314402" cy="1011358"/>
            </a:xfrm>
          </p:grpSpPr>
          <p:sp>
            <p:nvSpPr>
              <p:cNvPr id="26" name="TextBox 25">
                <a:extLst>
                  <a:ext uri="{FF2B5EF4-FFF2-40B4-BE49-F238E27FC236}">
                    <a16:creationId xmlns:a16="http://schemas.microsoft.com/office/drawing/2014/main" id="{2A0C16CE-8C5F-B1F5-A81B-2E60293B65CD}"/>
                  </a:ext>
                </a:extLst>
              </p:cNvPr>
              <p:cNvSpPr txBox="1"/>
              <p:nvPr/>
            </p:nvSpPr>
            <p:spPr>
              <a:xfrm>
                <a:off x="4254016" y="2032580"/>
                <a:ext cx="2647559"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Red Lines and Negotiating Positions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6BF73D0-2167-0C54-150E-B8EFA2E9214E}"/>
                  </a:ext>
                </a:extLst>
              </p:cNvPr>
              <p:cNvSpPr txBox="1"/>
              <p:nvPr/>
            </p:nvSpPr>
            <p:spPr>
              <a:xfrm>
                <a:off x="2587173" y="2499765"/>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GB" sz="1200" dirty="0"/>
                  <a:t>Setting limits for the scope of the agreement and positions in the negotiations.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2E4D9B28-A10B-4A03-B73C-738AA341C67B}"/>
              </a:ext>
            </a:extLst>
          </p:cNvPr>
          <p:cNvSpPr/>
          <p:nvPr/>
        </p:nvSpPr>
        <p:spPr>
          <a:xfrm>
            <a:off x="3295830"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2A8521F-48B9-5B50-EE21-1C45CF791F56}"/>
              </a:ext>
            </a:extLst>
          </p:cNvPr>
          <p:cNvSpPr/>
          <p:nvPr/>
        </p:nvSpPr>
        <p:spPr>
          <a:xfrm>
            <a:off x="3391271"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F4B1A58-A429-9C57-AF82-9CF06A989233}"/>
              </a:ext>
            </a:extLst>
          </p:cNvPr>
          <p:cNvSpPr txBox="1"/>
          <p:nvPr/>
        </p:nvSpPr>
        <p:spPr>
          <a:xfrm>
            <a:off x="3314752"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D34EDC1-A1C9-B8C4-127B-DD93D4A5740E}"/>
              </a:ext>
            </a:extLst>
          </p:cNvPr>
          <p:cNvSpPr/>
          <p:nvPr/>
        </p:nvSpPr>
        <p:spPr>
          <a:xfrm>
            <a:off x="3261113"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178B41B-D5D6-30D4-3125-20F2C24CFA07}"/>
              </a:ext>
            </a:extLst>
          </p:cNvPr>
          <p:cNvSpPr/>
          <p:nvPr/>
        </p:nvSpPr>
        <p:spPr>
          <a:xfrm>
            <a:off x="3356553"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E7D8A33-9314-31AA-A006-5CB198EB0583}"/>
              </a:ext>
            </a:extLst>
          </p:cNvPr>
          <p:cNvSpPr txBox="1"/>
          <p:nvPr/>
        </p:nvSpPr>
        <p:spPr>
          <a:xfrm>
            <a:off x="3280033"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BF51684D-A686-7A06-98A2-45669F7B4353}"/>
              </a:ext>
            </a:extLst>
          </p:cNvPr>
          <p:cNvGrpSpPr/>
          <p:nvPr/>
        </p:nvGrpSpPr>
        <p:grpSpPr>
          <a:xfrm>
            <a:off x="3295830" y="2869518"/>
            <a:ext cx="807773" cy="826820"/>
            <a:chOff x="1303021" y="2879738"/>
            <a:chExt cx="1440542" cy="1474511"/>
          </a:xfrm>
        </p:grpSpPr>
        <p:sp>
          <p:nvSpPr>
            <p:cNvPr id="37" name="Rectangle 36">
              <a:extLst>
                <a:ext uri="{FF2B5EF4-FFF2-40B4-BE49-F238E27FC236}">
                  <a16:creationId xmlns:a16="http://schemas.microsoft.com/office/drawing/2014/main" id="{6245D9ED-C133-F225-F38C-3CD9E5A7F0EF}"/>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A7D4F72-A6A2-9B70-0340-E0DD49D4E141}"/>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53FBF0AF-1561-D509-5F4C-47E0703BAAE0}"/>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36953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B5AC-D4A4-D495-888B-E6566400616C}"/>
              </a:ext>
            </a:extLst>
          </p:cNvPr>
          <p:cNvSpPr>
            <a:spLocks noGrp="1"/>
          </p:cNvSpPr>
          <p:nvPr>
            <p:ph type="title"/>
          </p:nvPr>
        </p:nvSpPr>
        <p:spPr>
          <a:xfrm>
            <a:off x="1511205" y="132478"/>
            <a:ext cx="4673695" cy="1058233"/>
          </a:xfrm>
        </p:spPr>
        <p:txBody>
          <a:bodyPr>
            <a:normAutofit/>
          </a:bodyPr>
          <a:lstStyle/>
          <a:p>
            <a:r>
              <a:rPr lang="en-GE" sz="4000" dirty="0"/>
              <a:t>Negotiating Team</a:t>
            </a:r>
          </a:p>
        </p:txBody>
      </p:sp>
      <p:pic>
        <p:nvPicPr>
          <p:cNvPr id="4" name="Picture 3" descr="A picture containing text&#10;&#10;Description automatically generated">
            <a:extLst>
              <a:ext uri="{FF2B5EF4-FFF2-40B4-BE49-F238E27FC236}">
                <a16:creationId xmlns:a16="http://schemas.microsoft.com/office/drawing/2014/main" id="{D6D52202-D75F-FDBD-C228-4357663AEBD8}"/>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06179137-F375-063E-3574-A27CFE684EC3}"/>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Objectives &amp; Mandate </a:t>
            </a:r>
            <a:br>
              <a:rPr lang="en-AU" sz="1800" dirty="0"/>
            </a:br>
            <a:r>
              <a:rPr lang="en-AU" sz="1800" dirty="0"/>
              <a:t>of Negotiations</a:t>
            </a:r>
          </a:p>
        </p:txBody>
      </p:sp>
      <p:grpSp>
        <p:nvGrpSpPr>
          <p:cNvPr id="6" name="Group 5">
            <a:extLst>
              <a:ext uri="{FF2B5EF4-FFF2-40B4-BE49-F238E27FC236}">
                <a16:creationId xmlns:a16="http://schemas.microsoft.com/office/drawing/2014/main" id="{C10B2640-D562-18E2-8459-6DE96F4CCC78}"/>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9F866C33-0095-626A-793F-160D6A4DB4B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54441209-877F-8CF6-5E83-5049833B9196}"/>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grpSp>
        <p:nvGrpSpPr>
          <p:cNvPr id="9" name="Group 8">
            <a:extLst>
              <a:ext uri="{FF2B5EF4-FFF2-40B4-BE49-F238E27FC236}">
                <a16:creationId xmlns:a16="http://schemas.microsoft.com/office/drawing/2014/main" id="{69D70A45-33D9-62A3-77E5-4F369514F49A}"/>
              </a:ext>
            </a:extLst>
          </p:cNvPr>
          <p:cNvGrpSpPr/>
          <p:nvPr/>
        </p:nvGrpSpPr>
        <p:grpSpPr>
          <a:xfrm>
            <a:off x="4087854" y="2863294"/>
            <a:ext cx="4877341" cy="870496"/>
            <a:chOff x="6391182" y="3205023"/>
            <a:chExt cx="5749008" cy="1026069"/>
          </a:xfrm>
        </p:grpSpPr>
        <p:grpSp>
          <p:nvGrpSpPr>
            <p:cNvPr id="10" name="Group 9">
              <a:extLst>
                <a:ext uri="{FF2B5EF4-FFF2-40B4-BE49-F238E27FC236}">
                  <a16:creationId xmlns:a16="http://schemas.microsoft.com/office/drawing/2014/main" id="{528962DA-F757-7397-3A94-266A493AC681}"/>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4468F457-0173-7F9B-3D9A-B4DC3F19F7DD}"/>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FF43D01A-9597-A84E-68BB-1B59965C25F2}"/>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1FFEF725-6003-021E-8884-54636B17E1B5}"/>
                </a:ext>
              </a:extLst>
            </p:cNvPr>
            <p:cNvGrpSpPr/>
            <p:nvPr/>
          </p:nvGrpSpPr>
          <p:grpSpPr>
            <a:xfrm>
              <a:off x="6391182" y="3217240"/>
              <a:ext cx="5717905" cy="962689"/>
              <a:chOff x="2040398" y="2012134"/>
              <a:chExt cx="4711923" cy="962689"/>
            </a:xfrm>
          </p:grpSpPr>
          <p:sp>
            <p:nvSpPr>
              <p:cNvPr id="12" name="TextBox 11">
                <a:extLst>
                  <a:ext uri="{FF2B5EF4-FFF2-40B4-BE49-F238E27FC236}">
                    <a16:creationId xmlns:a16="http://schemas.microsoft.com/office/drawing/2014/main" id="{E4F8FE95-E5BD-CA46-6342-BCD33176B217}"/>
                  </a:ext>
                </a:extLst>
              </p:cNvPr>
              <p:cNvSpPr txBox="1"/>
              <p:nvPr/>
            </p:nvSpPr>
            <p:spPr>
              <a:xfrm>
                <a:off x="4135127" y="2012134"/>
                <a:ext cx="2617194"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Advisory and Consultative Committees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531A5ED-D634-DAEE-9F3C-1732E48F2A7F}"/>
                  </a:ext>
                </a:extLst>
              </p:cNvPr>
              <p:cNvSpPr txBox="1"/>
              <p:nvPr/>
            </p:nvSpPr>
            <p:spPr>
              <a:xfrm>
                <a:off x="2040398" y="2430650"/>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Other committees to guide and give technical support to the negotiators are essential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5663C56E-A712-580E-4A8E-4C461652B42E}"/>
              </a:ext>
            </a:extLst>
          </p:cNvPr>
          <p:cNvGrpSpPr/>
          <p:nvPr/>
        </p:nvGrpSpPr>
        <p:grpSpPr>
          <a:xfrm>
            <a:off x="4113369" y="1593893"/>
            <a:ext cx="4844363" cy="868851"/>
            <a:chOff x="6421258" y="1715787"/>
            <a:chExt cx="5710137" cy="1024129"/>
          </a:xfrm>
        </p:grpSpPr>
        <p:grpSp>
          <p:nvGrpSpPr>
            <p:cNvPr id="17" name="Group 16">
              <a:extLst>
                <a:ext uri="{FF2B5EF4-FFF2-40B4-BE49-F238E27FC236}">
                  <a16:creationId xmlns:a16="http://schemas.microsoft.com/office/drawing/2014/main" id="{7602308F-4496-2A65-C96D-A5F0C55F0D2E}"/>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C7B9E873-BE8F-E597-DF9F-92255C76B7C3}"/>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4C49ABE7-E589-A37F-945E-12582B812FBC}"/>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2B85FE4A-2735-7467-74DF-F6BED49CBD8B}"/>
                </a:ext>
              </a:extLst>
            </p:cNvPr>
            <p:cNvGrpSpPr/>
            <p:nvPr/>
          </p:nvGrpSpPr>
          <p:grpSpPr>
            <a:xfrm>
              <a:off x="6661162" y="1784739"/>
              <a:ext cx="5447927" cy="944662"/>
              <a:chOff x="1613888" y="1991128"/>
              <a:chExt cx="5447927" cy="944662"/>
            </a:xfrm>
          </p:grpSpPr>
          <p:sp>
            <p:nvSpPr>
              <p:cNvPr id="19" name="TextBox 18">
                <a:extLst>
                  <a:ext uri="{FF2B5EF4-FFF2-40B4-BE49-F238E27FC236}">
                    <a16:creationId xmlns:a16="http://schemas.microsoft.com/office/drawing/2014/main" id="{F18ECFDF-03A3-35D8-1B31-7DBD37132910}"/>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Lead Negotiator </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4F1EC23-1713-94B7-5DEA-80AC1CE27A4C}"/>
                  </a:ext>
                </a:extLst>
              </p:cNvPr>
              <p:cNvSpPr txBox="1"/>
              <p:nvPr/>
            </p:nvSpPr>
            <p:spPr>
              <a:xfrm>
                <a:off x="1613888" y="2391618"/>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backbone of a negotiating team is a lead institution (ministry, agency, etc) responsible for trade policy implementation.</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E6C36BC0-A031-45F3-DE0A-A60972441132}"/>
              </a:ext>
            </a:extLst>
          </p:cNvPr>
          <p:cNvGrpSpPr/>
          <p:nvPr/>
        </p:nvGrpSpPr>
        <p:grpSpPr>
          <a:xfrm>
            <a:off x="4068889" y="4174777"/>
            <a:ext cx="4903921" cy="879448"/>
            <a:chOff x="6368828" y="4757923"/>
            <a:chExt cx="5780341" cy="1036621"/>
          </a:xfrm>
        </p:grpSpPr>
        <p:grpSp>
          <p:nvGrpSpPr>
            <p:cNvPr id="24" name="Group 23">
              <a:extLst>
                <a:ext uri="{FF2B5EF4-FFF2-40B4-BE49-F238E27FC236}">
                  <a16:creationId xmlns:a16="http://schemas.microsoft.com/office/drawing/2014/main" id="{3AA8AE08-07E4-8745-DEBB-320E785891E5}"/>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6DB35BA4-1B12-5A7C-5CC6-838B2841ACA2}"/>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46B47BA6-E377-4034-0640-BB7FAE70E878}"/>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761E5BCC-7226-F845-6B25-A0040DACB925}"/>
                </a:ext>
              </a:extLst>
            </p:cNvPr>
            <p:cNvGrpSpPr/>
            <p:nvPr/>
          </p:nvGrpSpPr>
          <p:grpSpPr>
            <a:xfrm>
              <a:off x="6973701" y="4892021"/>
              <a:ext cx="5175468" cy="902523"/>
              <a:chOff x="2587173" y="2141415"/>
              <a:chExt cx="4314402" cy="902523"/>
            </a:xfrm>
          </p:grpSpPr>
          <p:sp>
            <p:nvSpPr>
              <p:cNvPr id="26" name="TextBox 25">
                <a:extLst>
                  <a:ext uri="{FF2B5EF4-FFF2-40B4-BE49-F238E27FC236}">
                    <a16:creationId xmlns:a16="http://schemas.microsoft.com/office/drawing/2014/main" id="{310FB60D-C59B-FDA8-1E93-C7394BA86625}"/>
                  </a:ext>
                </a:extLst>
              </p:cNvPr>
              <p:cNvSpPr txBox="1"/>
              <p:nvPr/>
            </p:nvSpPr>
            <p:spPr>
              <a:xfrm>
                <a:off x="4254016" y="2141415"/>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Respecting Turf</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84D8624-7375-E2E2-AF2F-7BA858FC6E15}"/>
                  </a:ext>
                </a:extLst>
              </p:cNvPr>
              <p:cNvSpPr txBox="1"/>
              <p:nvPr/>
            </p:nvSpPr>
            <p:spPr>
              <a:xfrm>
                <a:off x="2587173" y="2499765"/>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GB" sz="1200" dirty="0"/>
                  <a:t>Setting limits for the scope of the agreement and positions in the negotiations.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A11A873F-B31C-775E-DCCD-515ADB8CF022}"/>
              </a:ext>
            </a:extLst>
          </p:cNvPr>
          <p:cNvSpPr/>
          <p:nvPr/>
        </p:nvSpPr>
        <p:spPr>
          <a:xfrm>
            <a:off x="3295830"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8B3DF31-4DE4-EBE3-6187-087739CA29E6}"/>
              </a:ext>
            </a:extLst>
          </p:cNvPr>
          <p:cNvSpPr/>
          <p:nvPr/>
        </p:nvSpPr>
        <p:spPr>
          <a:xfrm>
            <a:off x="3391271"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E82837A-D877-EFD3-CF80-8B6F3BC575E2}"/>
              </a:ext>
            </a:extLst>
          </p:cNvPr>
          <p:cNvSpPr txBox="1"/>
          <p:nvPr/>
        </p:nvSpPr>
        <p:spPr>
          <a:xfrm>
            <a:off x="3314752"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B87B7CC-28E1-25CA-0492-C43E14BFB4B0}"/>
              </a:ext>
            </a:extLst>
          </p:cNvPr>
          <p:cNvSpPr/>
          <p:nvPr/>
        </p:nvSpPr>
        <p:spPr>
          <a:xfrm>
            <a:off x="3261113"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2D353F3-4D43-04B6-7D1D-9BFF0D81ACAB}"/>
              </a:ext>
            </a:extLst>
          </p:cNvPr>
          <p:cNvSpPr/>
          <p:nvPr/>
        </p:nvSpPr>
        <p:spPr>
          <a:xfrm>
            <a:off x="3356553"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4D3C16F-8400-FC66-9400-C90B72652561}"/>
              </a:ext>
            </a:extLst>
          </p:cNvPr>
          <p:cNvSpPr txBox="1"/>
          <p:nvPr/>
        </p:nvSpPr>
        <p:spPr>
          <a:xfrm>
            <a:off x="3280033"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050D7391-3F3D-C783-4F4C-C0CB0559136C}"/>
              </a:ext>
            </a:extLst>
          </p:cNvPr>
          <p:cNvGrpSpPr/>
          <p:nvPr/>
        </p:nvGrpSpPr>
        <p:grpSpPr>
          <a:xfrm>
            <a:off x="3295830" y="2869518"/>
            <a:ext cx="807773" cy="826820"/>
            <a:chOff x="1303021" y="2879738"/>
            <a:chExt cx="1440542" cy="1474511"/>
          </a:xfrm>
        </p:grpSpPr>
        <p:sp>
          <p:nvSpPr>
            <p:cNvPr id="37" name="Rectangle 36">
              <a:extLst>
                <a:ext uri="{FF2B5EF4-FFF2-40B4-BE49-F238E27FC236}">
                  <a16:creationId xmlns:a16="http://schemas.microsoft.com/office/drawing/2014/main" id="{3E82269C-3912-575C-7D50-3AF83E14B53D}"/>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D960A93-9FBD-2492-08A4-F97F11332146}"/>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ACBF78C-FF6A-1C1D-A449-A225801FC600}"/>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1889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18BBDB-64AA-A063-9E4B-9133ABD0E5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674" y="1207588"/>
            <a:ext cx="10181289" cy="4437694"/>
          </a:xfrm>
          <a:prstGeom prst="rect">
            <a:avLst/>
          </a:prstGeom>
          <a:noFill/>
          <a:ln>
            <a:noFill/>
          </a:ln>
        </p:spPr>
      </p:pic>
      <p:sp>
        <p:nvSpPr>
          <p:cNvPr id="6" name="TextBox 5">
            <a:extLst>
              <a:ext uri="{FF2B5EF4-FFF2-40B4-BE49-F238E27FC236}">
                <a16:creationId xmlns:a16="http://schemas.microsoft.com/office/drawing/2014/main" id="{EBCFC21E-0766-4168-ADA3-4EBB16A87996}"/>
              </a:ext>
            </a:extLst>
          </p:cNvPr>
          <p:cNvSpPr txBox="1"/>
          <p:nvPr/>
        </p:nvSpPr>
        <p:spPr>
          <a:xfrm>
            <a:off x="10285217" y="5645282"/>
            <a:ext cx="1910749" cy="390363"/>
          </a:xfrm>
          <a:prstGeom prst="rect">
            <a:avLst/>
          </a:prstGeom>
          <a:noFill/>
        </p:spPr>
        <p:txBody>
          <a:bodyPr wrap="square">
            <a:spAutoFit/>
          </a:bodyPr>
          <a:lstStyle/>
          <a:p>
            <a:pPr algn="just">
              <a:lnSpc>
                <a:spcPct val="115000"/>
              </a:lnSpc>
            </a:pPr>
            <a:r>
              <a:rPr lang="en-US" sz="1800" dirty="0">
                <a:effectLst/>
                <a:latin typeface="Calibri" panose="020F0502020204030204" pitchFamily="34" charset="0"/>
                <a:ea typeface="Arial" panose="020B0604020202020204" pitchFamily="34" charset="0"/>
              </a:rPr>
              <a:t>Source: ADB 2008</a:t>
            </a:r>
            <a:endParaRPr lang="en-GE" sz="2400" dirty="0">
              <a:effectLst/>
              <a:latin typeface="Arial" panose="020B0604020202020204" pitchFamily="34" charset="0"/>
              <a:ea typeface="Arial" panose="020B0604020202020204" pitchFamily="34" charset="0"/>
            </a:endParaRPr>
          </a:p>
        </p:txBody>
      </p:sp>
      <p:sp>
        <p:nvSpPr>
          <p:cNvPr id="2" name="Title 1">
            <a:extLst>
              <a:ext uri="{FF2B5EF4-FFF2-40B4-BE49-F238E27FC236}">
                <a16:creationId xmlns:a16="http://schemas.microsoft.com/office/drawing/2014/main" id="{ACE46DE5-FFBF-2557-740C-C6EAD4F379DE}"/>
              </a:ext>
            </a:extLst>
          </p:cNvPr>
          <p:cNvSpPr>
            <a:spLocks noGrp="1"/>
          </p:cNvSpPr>
          <p:nvPr>
            <p:ph type="title"/>
          </p:nvPr>
        </p:nvSpPr>
        <p:spPr>
          <a:xfrm>
            <a:off x="4491070" y="149355"/>
            <a:ext cx="6167203" cy="1058233"/>
          </a:xfrm>
        </p:spPr>
        <p:txBody>
          <a:bodyPr>
            <a:normAutofit/>
          </a:bodyPr>
          <a:lstStyle/>
          <a:p>
            <a:pPr algn="r"/>
            <a:r>
              <a:rPr lang="en-GE" sz="4000" dirty="0"/>
              <a:t>Organizational Chart</a:t>
            </a:r>
          </a:p>
        </p:txBody>
      </p:sp>
      <p:pic>
        <p:nvPicPr>
          <p:cNvPr id="3" name="Picture 2" descr="A picture containing text&#10;&#10;Description automatically generated">
            <a:extLst>
              <a:ext uri="{FF2B5EF4-FFF2-40B4-BE49-F238E27FC236}">
                <a16:creationId xmlns:a16="http://schemas.microsoft.com/office/drawing/2014/main" id="{B2C5A660-944D-681C-7C83-B0D7754F2456}"/>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18A970AF-8B71-FE5E-356B-F24F4D2F1CAC}"/>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Objectives &amp; Mandate </a:t>
            </a:r>
            <a:br>
              <a:rPr lang="en-AU" sz="1800" dirty="0"/>
            </a:br>
            <a:r>
              <a:rPr lang="en-AU" sz="1800" dirty="0"/>
              <a:t>of Negotiations</a:t>
            </a:r>
          </a:p>
        </p:txBody>
      </p:sp>
      <p:grpSp>
        <p:nvGrpSpPr>
          <p:cNvPr id="7" name="Group 6">
            <a:extLst>
              <a:ext uri="{FF2B5EF4-FFF2-40B4-BE49-F238E27FC236}">
                <a16:creationId xmlns:a16="http://schemas.microsoft.com/office/drawing/2014/main" id="{5A7FF246-B4EA-A3F7-5C3A-D797D84C793E}"/>
              </a:ext>
            </a:extLst>
          </p:cNvPr>
          <p:cNvGrpSpPr/>
          <p:nvPr/>
        </p:nvGrpSpPr>
        <p:grpSpPr>
          <a:xfrm>
            <a:off x="10822118" y="149355"/>
            <a:ext cx="1063363" cy="1063363"/>
            <a:chOff x="500743" y="2888192"/>
            <a:chExt cx="574058" cy="574058"/>
          </a:xfrm>
        </p:grpSpPr>
        <p:sp>
          <p:nvSpPr>
            <p:cNvPr id="8" name="Rectangle 7">
              <a:extLst>
                <a:ext uri="{FF2B5EF4-FFF2-40B4-BE49-F238E27FC236}">
                  <a16:creationId xmlns:a16="http://schemas.microsoft.com/office/drawing/2014/main" id="{F9C720F3-61C4-7F54-6A17-41C8CDE16881}"/>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EF747DE7-4064-4E0A-23C3-32084F258F69}"/>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Tree>
    <p:extLst>
      <p:ext uri="{BB962C8B-B14F-4D97-AF65-F5344CB8AC3E}">
        <p14:creationId xmlns:p14="http://schemas.microsoft.com/office/powerpoint/2010/main" val="69465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DFE5-246C-DB27-034B-BB0C0BF2397D}"/>
              </a:ext>
            </a:extLst>
          </p:cNvPr>
          <p:cNvSpPr>
            <a:spLocks noGrp="1"/>
          </p:cNvSpPr>
          <p:nvPr>
            <p:ph type="title"/>
          </p:nvPr>
        </p:nvSpPr>
        <p:spPr>
          <a:xfrm>
            <a:off x="1431758" y="120352"/>
            <a:ext cx="10515600" cy="1058233"/>
          </a:xfrm>
        </p:spPr>
        <p:txBody>
          <a:bodyPr>
            <a:normAutofit/>
          </a:bodyPr>
          <a:lstStyle/>
          <a:p>
            <a:r>
              <a:rPr lang="en-GE" sz="4000" dirty="0"/>
              <a:t>Working Groups</a:t>
            </a:r>
          </a:p>
        </p:txBody>
      </p:sp>
      <p:pic>
        <p:nvPicPr>
          <p:cNvPr id="4" name="Picture 3">
            <a:extLst>
              <a:ext uri="{FF2B5EF4-FFF2-40B4-BE49-F238E27FC236}">
                <a16:creationId xmlns:a16="http://schemas.microsoft.com/office/drawing/2014/main" id="{559C6F1D-99FA-F595-562D-E4FC003E87BD}"/>
              </a:ext>
            </a:extLst>
          </p:cNvPr>
          <p:cNvPicPr>
            <a:picLocks noChangeAspect="1"/>
          </p:cNvPicPr>
          <p:nvPr/>
        </p:nvPicPr>
        <p:blipFill rotWithShape="1">
          <a:blip r:embed="rId2">
            <a:extLst>
              <a:ext uri="{28A0092B-C50C-407E-A947-70E740481C1C}">
                <a14:useLocalDpi xmlns:a14="http://schemas.microsoft.com/office/drawing/2010/main" val="0"/>
              </a:ext>
            </a:extLst>
          </a:blip>
          <a:srcRect l="1112" t="8821" r="2883" b="5869"/>
          <a:stretch/>
        </p:blipFill>
        <p:spPr bwMode="auto">
          <a:xfrm>
            <a:off x="1904506" y="1227768"/>
            <a:ext cx="10092582" cy="4402464"/>
          </a:xfrm>
          <a:prstGeom prst="rect">
            <a:avLst/>
          </a:prstGeom>
          <a:noFill/>
          <a:ln>
            <a:noFill/>
          </a:ln>
        </p:spPr>
      </p:pic>
      <p:sp>
        <p:nvSpPr>
          <p:cNvPr id="7" name="TextBox 6">
            <a:extLst>
              <a:ext uri="{FF2B5EF4-FFF2-40B4-BE49-F238E27FC236}">
                <a16:creationId xmlns:a16="http://schemas.microsoft.com/office/drawing/2014/main" id="{E3228DC0-CDE5-9B96-0584-CA477CAE76E2}"/>
              </a:ext>
            </a:extLst>
          </p:cNvPr>
          <p:cNvSpPr txBox="1"/>
          <p:nvPr/>
        </p:nvSpPr>
        <p:spPr>
          <a:xfrm>
            <a:off x="0" y="5673576"/>
            <a:ext cx="2141652" cy="390363"/>
          </a:xfrm>
          <a:prstGeom prst="rect">
            <a:avLst/>
          </a:prstGeom>
          <a:noFill/>
        </p:spPr>
        <p:txBody>
          <a:bodyPr wrap="square">
            <a:spAutoFit/>
          </a:bodyPr>
          <a:lstStyle/>
          <a:p>
            <a:pPr algn="just">
              <a:lnSpc>
                <a:spcPct val="115000"/>
              </a:lnSpc>
            </a:pPr>
            <a:r>
              <a:rPr lang="en-US" sz="1800" dirty="0">
                <a:effectLst/>
                <a:latin typeface="Calibri" panose="020F0502020204030204" pitchFamily="34" charset="0"/>
                <a:ea typeface="Arial" panose="020B0604020202020204" pitchFamily="34" charset="0"/>
              </a:rPr>
              <a:t>Source: ADB 2008</a:t>
            </a:r>
            <a:endParaRPr lang="en-GE" sz="2400" dirty="0">
              <a:effectLst/>
              <a:latin typeface="Arial" panose="020B0604020202020204" pitchFamily="34" charset="0"/>
              <a:ea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00CD0076-2695-9B00-F4C4-31BA78149852}"/>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A4DD3ECC-1289-FD9F-1C69-E006D6555A49}"/>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Objectives &amp; Mandate </a:t>
            </a:r>
            <a:br>
              <a:rPr lang="en-AU" sz="1800" dirty="0"/>
            </a:br>
            <a:r>
              <a:rPr lang="en-AU" sz="1800" dirty="0"/>
              <a:t>of Negotiations</a:t>
            </a:r>
          </a:p>
        </p:txBody>
      </p:sp>
      <p:grpSp>
        <p:nvGrpSpPr>
          <p:cNvPr id="6" name="Group 5">
            <a:extLst>
              <a:ext uri="{FF2B5EF4-FFF2-40B4-BE49-F238E27FC236}">
                <a16:creationId xmlns:a16="http://schemas.microsoft.com/office/drawing/2014/main" id="{397E0A2D-2B6C-0BAC-C682-73167FB83415}"/>
              </a:ext>
            </a:extLst>
          </p:cNvPr>
          <p:cNvGrpSpPr/>
          <p:nvPr/>
        </p:nvGrpSpPr>
        <p:grpSpPr>
          <a:xfrm>
            <a:off x="244642" y="121061"/>
            <a:ext cx="1063363" cy="1063363"/>
            <a:chOff x="500743" y="2888192"/>
            <a:chExt cx="574058" cy="574058"/>
          </a:xfrm>
        </p:grpSpPr>
        <p:sp>
          <p:nvSpPr>
            <p:cNvPr id="8" name="Rectangle 7">
              <a:extLst>
                <a:ext uri="{FF2B5EF4-FFF2-40B4-BE49-F238E27FC236}">
                  <a16:creationId xmlns:a16="http://schemas.microsoft.com/office/drawing/2014/main" id="{AC955263-BBB1-AE83-7D43-62952A92E6A2}"/>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4D4FCA79-5571-80F2-5A49-48B654BF1F20}"/>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Tree>
    <p:extLst>
      <p:ext uri="{BB962C8B-B14F-4D97-AF65-F5344CB8AC3E}">
        <p14:creationId xmlns:p14="http://schemas.microsoft.com/office/powerpoint/2010/main" val="64865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F6B1AA-A638-3D3F-42C8-3A40857961E4}"/>
              </a:ext>
            </a:extLst>
          </p:cNvPr>
          <p:cNvSpPr/>
          <p:nvPr/>
        </p:nvSpPr>
        <p:spPr>
          <a:xfrm>
            <a:off x="-20364" y="-150412"/>
            <a:ext cx="12212364" cy="7008412"/>
          </a:xfrm>
          <a:prstGeom prst="rect">
            <a:avLst/>
          </a:prstGeom>
          <a:solidFill>
            <a:srgbClr val="5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1063D8E-7B47-937C-1893-9BD20169E87B}"/>
              </a:ext>
            </a:extLst>
          </p:cNvPr>
          <p:cNvSpPr txBox="1"/>
          <p:nvPr/>
        </p:nvSpPr>
        <p:spPr>
          <a:xfrm>
            <a:off x="381000" y="531951"/>
            <a:ext cx="26016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Outline</a:t>
            </a:r>
          </a:p>
        </p:txBody>
      </p:sp>
      <p:grpSp>
        <p:nvGrpSpPr>
          <p:cNvPr id="18" name="Group 17">
            <a:extLst>
              <a:ext uri="{FF2B5EF4-FFF2-40B4-BE49-F238E27FC236}">
                <a16:creationId xmlns:a16="http://schemas.microsoft.com/office/drawing/2014/main" id="{C3C981C9-E59D-484B-DF7D-1966364B0EC0}"/>
              </a:ext>
            </a:extLst>
          </p:cNvPr>
          <p:cNvGrpSpPr/>
          <p:nvPr/>
        </p:nvGrpSpPr>
        <p:grpSpPr>
          <a:xfrm>
            <a:off x="500740" y="2374955"/>
            <a:ext cx="1063365" cy="1063363"/>
            <a:chOff x="500742" y="2888192"/>
            <a:chExt cx="574059" cy="574058"/>
          </a:xfrm>
        </p:grpSpPr>
        <p:sp>
          <p:nvSpPr>
            <p:cNvPr id="9" name="Rectangle 8">
              <a:extLst>
                <a:ext uri="{FF2B5EF4-FFF2-40B4-BE49-F238E27FC236}">
                  <a16:creationId xmlns:a16="http://schemas.microsoft.com/office/drawing/2014/main" id="{A4B5266C-59CD-B7DE-AE1C-3E95DF2C8B4A}"/>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E7B27DB0-0CC1-9231-81AC-0308E1751EB0}"/>
                </a:ext>
              </a:extLst>
            </p:cNvPr>
            <p:cNvSpPr txBox="1"/>
            <p:nvPr/>
          </p:nvSpPr>
          <p:spPr>
            <a:xfrm>
              <a:off x="500742" y="3064503"/>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1" name="TextBox 10">
            <a:extLst>
              <a:ext uri="{FF2B5EF4-FFF2-40B4-BE49-F238E27FC236}">
                <a16:creationId xmlns:a16="http://schemas.microsoft.com/office/drawing/2014/main" id="{4CA80A2E-FDAC-87DD-C695-696C468C586F}"/>
              </a:ext>
            </a:extLst>
          </p:cNvPr>
          <p:cNvSpPr txBox="1"/>
          <p:nvPr/>
        </p:nvSpPr>
        <p:spPr>
          <a:xfrm>
            <a:off x="380999" y="3556448"/>
            <a:ext cx="334878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Preparing for Negotiations &amp; Managing workflow </a:t>
            </a:r>
          </a:p>
        </p:txBody>
      </p:sp>
      <p:sp>
        <p:nvSpPr>
          <p:cNvPr id="20" name="Arc 19">
            <a:extLst>
              <a:ext uri="{FF2B5EF4-FFF2-40B4-BE49-F238E27FC236}">
                <a16:creationId xmlns:a16="http://schemas.microsoft.com/office/drawing/2014/main" id="{414A1A13-63BA-FA8E-67F2-D4BFA5778F40}"/>
              </a:ext>
            </a:extLst>
          </p:cNvPr>
          <p:cNvSpPr/>
          <p:nvPr/>
        </p:nvSpPr>
        <p:spPr>
          <a:xfrm>
            <a:off x="3" y="1636294"/>
            <a:ext cx="3549313" cy="3284621"/>
          </a:xfrm>
          <a:prstGeom prst="arc">
            <a:avLst>
              <a:gd name="adj1" fmla="val 49815"/>
              <a:gd name="adj2" fmla="val 7078"/>
            </a:avLst>
          </a:prstGeom>
          <a:ln w="19050">
            <a:solidFill>
              <a:srgbClr val="D4000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2" name="Group 1">
            <a:extLst>
              <a:ext uri="{FF2B5EF4-FFF2-40B4-BE49-F238E27FC236}">
                <a16:creationId xmlns:a16="http://schemas.microsoft.com/office/drawing/2014/main" id="{BA91F139-E57F-B218-6247-5C3DFEFC8A34}"/>
              </a:ext>
            </a:extLst>
          </p:cNvPr>
          <p:cNvGrpSpPr/>
          <p:nvPr/>
        </p:nvGrpSpPr>
        <p:grpSpPr>
          <a:xfrm>
            <a:off x="3941101" y="2374955"/>
            <a:ext cx="1063365" cy="1063363"/>
            <a:chOff x="500742" y="2888192"/>
            <a:chExt cx="574059" cy="574058"/>
          </a:xfrm>
        </p:grpSpPr>
        <p:sp>
          <p:nvSpPr>
            <p:cNvPr id="3" name="Rectangle 2">
              <a:extLst>
                <a:ext uri="{FF2B5EF4-FFF2-40B4-BE49-F238E27FC236}">
                  <a16:creationId xmlns:a16="http://schemas.microsoft.com/office/drawing/2014/main" id="{E8C8C76E-A62F-5E20-5FC0-000FFCE694E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B6A70F3-9498-21B1-8F19-906B07074D01}"/>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
        <p:nvSpPr>
          <p:cNvPr id="25" name="TextBox 24">
            <a:extLst>
              <a:ext uri="{FF2B5EF4-FFF2-40B4-BE49-F238E27FC236}">
                <a16:creationId xmlns:a16="http://schemas.microsoft.com/office/drawing/2014/main" id="{FD7DBBB5-2676-41CF-EDD2-3BC6555EDE0C}"/>
              </a:ext>
            </a:extLst>
          </p:cNvPr>
          <p:cNvSpPr txBox="1"/>
          <p:nvPr/>
        </p:nvSpPr>
        <p:spPr>
          <a:xfrm>
            <a:off x="3821360"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Objectives &amp; Mandate </a:t>
            </a:r>
            <a:b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b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of Negotiations</a:t>
            </a:r>
          </a:p>
        </p:txBody>
      </p:sp>
      <p:grpSp>
        <p:nvGrpSpPr>
          <p:cNvPr id="26" name="Group 25">
            <a:extLst>
              <a:ext uri="{FF2B5EF4-FFF2-40B4-BE49-F238E27FC236}">
                <a16:creationId xmlns:a16="http://schemas.microsoft.com/office/drawing/2014/main" id="{E0AC2FC6-0DFC-072B-BF13-B4794BF4CD25}"/>
              </a:ext>
            </a:extLst>
          </p:cNvPr>
          <p:cNvGrpSpPr/>
          <p:nvPr/>
        </p:nvGrpSpPr>
        <p:grpSpPr>
          <a:xfrm>
            <a:off x="6803950" y="2374955"/>
            <a:ext cx="1063365" cy="1063363"/>
            <a:chOff x="500742" y="2888192"/>
            <a:chExt cx="574059" cy="574058"/>
          </a:xfrm>
        </p:grpSpPr>
        <p:sp>
          <p:nvSpPr>
            <p:cNvPr id="27" name="Rectangle 26">
              <a:extLst>
                <a:ext uri="{FF2B5EF4-FFF2-40B4-BE49-F238E27FC236}">
                  <a16:creationId xmlns:a16="http://schemas.microsoft.com/office/drawing/2014/main" id="{FB7A0429-4DDD-75F5-BB47-76ABBB847F0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F92EA5DC-6ABB-8840-D1B2-903537B591D8}"/>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
        <p:nvSpPr>
          <p:cNvPr id="29" name="TextBox 28">
            <a:extLst>
              <a:ext uri="{FF2B5EF4-FFF2-40B4-BE49-F238E27FC236}">
                <a16:creationId xmlns:a16="http://schemas.microsoft.com/office/drawing/2014/main" id="{506B92C4-0109-B865-6254-5A7A4949EFD2}"/>
              </a:ext>
            </a:extLst>
          </p:cNvPr>
          <p:cNvSpPr txBox="1"/>
          <p:nvPr/>
        </p:nvSpPr>
        <p:spPr>
          <a:xfrm>
            <a:off x="6684209"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Process &amp; Techniques of Negotiations</a:t>
            </a:r>
          </a:p>
        </p:txBody>
      </p:sp>
      <p:grpSp>
        <p:nvGrpSpPr>
          <p:cNvPr id="30" name="Group 29">
            <a:extLst>
              <a:ext uri="{FF2B5EF4-FFF2-40B4-BE49-F238E27FC236}">
                <a16:creationId xmlns:a16="http://schemas.microsoft.com/office/drawing/2014/main" id="{9D080262-D156-C5C1-6C83-1FF0815B5952}"/>
              </a:ext>
            </a:extLst>
          </p:cNvPr>
          <p:cNvGrpSpPr/>
          <p:nvPr/>
        </p:nvGrpSpPr>
        <p:grpSpPr>
          <a:xfrm>
            <a:off x="9666798" y="2374955"/>
            <a:ext cx="1063365" cy="1063363"/>
            <a:chOff x="500742" y="2888192"/>
            <a:chExt cx="574059" cy="574058"/>
          </a:xfrm>
        </p:grpSpPr>
        <p:sp>
          <p:nvSpPr>
            <p:cNvPr id="31" name="Rectangle 30">
              <a:extLst>
                <a:ext uri="{FF2B5EF4-FFF2-40B4-BE49-F238E27FC236}">
                  <a16:creationId xmlns:a16="http://schemas.microsoft.com/office/drawing/2014/main" id="{84C8022B-164B-7640-257F-B1B4FE52BBAC}"/>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BCF173B-0B81-14AB-C8B5-C261C4481547}"/>
                </a:ext>
              </a:extLst>
            </p:cNvPr>
            <p:cNvSpPr txBox="1"/>
            <p:nvPr/>
          </p:nvSpPr>
          <p:spPr>
            <a:xfrm>
              <a:off x="500742" y="302568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sp>
        <p:nvSpPr>
          <p:cNvPr id="33" name="TextBox 32">
            <a:extLst>
              <a:ext uri="{FF2B5EF4-FFF2-40B4-BE49-F238E27FC236}">
                <a16:creationId xmlns:a16="http://schemas.microsoft.com/office/drawing/2014/main" id="{4696325A-DA1B-BBB3-2282-4AC90A6B1751}"/>
              </a:ext>
            </a:extLst>
          </p:cNvPr>
          <p:cNvSpPr txBox="1"/>
          <p:nvPr/>
        </p:nvSpPr>
        <p:spPr>
          <a:xfrm>
            <a:off x="9547057" y="3556448"/>
            <a:ext cx="2771277"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Implementation, M&amp;E</a:t>
            </a:r>
          </a:p>
        </p:txBody>
      </p:sp>
    </p:spTree>
    <p:extLst>
      <p:ext uri="{BB962C8B-B14F-4D97-AF65-F5344CB8AC3E}">
        <p14:creationId xmlns:p14="http://schemas.microsoft.com/office/powerpoint/2010/main" val="2593200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xit" presetSubtype="4" fill="hold" grpId="1" nodeType="afterEffect">
                                  <p:stCondLst>
                                    <p:cond delay="1000"/>
                                  </p:stCondLst>
                                  <p:childTnLst>
                                    <p:animEffect transition="out" filter="wipe(down)">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F6B1AA-A638-3D3F-42C8-3A40857961E4}"/>
              </a:ext>
            </a:extLst>
          </p:cNvPr>
          <p:cNvSpPr/>
          <p:nvPr/>
        </p:nvSpPr>
        <p:spPr>
          <a:xfrm>
            <a:off x="-20364" y="-150412"/>
            <a:ext cx="12212364" cy="7008412"/>
          </a:xfrm>
          <a:prstGeom prst="rect">
            <a:avLst/>
          </a:prstGeom>
          <a:solidFill>
            <a:srgbClr val="5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1063D8E-7B47-937C-1893-9BD20169E87B}"/>
              </a:ext>
            </a:extLst>
          </p:cNvPr>
          <p:cNvSpPr txBox="1"/>
          <p:nvPr/>
        </p:nvSpPr>
        <p:spPr>
          <a:xfrm>
            <a:off x="381000" y="531951"/>
            <a:ext cx="26016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Outline</a:t>
            </a:r>
          </a:p>
        </p:txBody>
      </p:sp>
      <p:grpSp>
        <p:nvGrpSpPr>
          <p:cNvPr id="18" name="Group 17">
            <a:extLst>
              <a:ext uri="{FF2B5EF4-FFF2-40B4-BE49-F238E27FC236}">
                <a16:creationId xmlns:a16="http://schemas.microsoft.com/office/drawing/2014/main" id="{C3C981C9-E59D-484B-DF7D-1966364B0EC0}"/>
              </a:ext>
            </a:extLst>
          </p:cNvPr>
          <p:cNvGrpSpPr/>
          <p:nvPr/>
        </p:nvGrpSpPr>
        <p:grpSpPr>
          <a:xfrm>
            <a:off x="500740" y="2374955"/>
            <a:ext cx="1063365" cy="1063363"/>
            <a:chOff x="500742" y="2888192"/>
            <a:chExt cx="574059" cy="574058"/>
          </a:xfrm>
        </p:grpSpPr>
        <p:sp>
          <p:nvSpPr>
            <p:cNvPr id="9" name="Rectangle 8">
              <a:extLst>
                <a:ext uri="{FF2B5EF4-FFF2-40B4-BE49-F238E27FC236}">
                  <a16:creationId xmlns:a16="http://schemas.microsoft.com/office/drawing/2014/main" id="{A4B5266C-59CD-B7DE-AE1C-3E95DF2C8B4A}"/>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E7B27DB0-0CC1-9231-81AC-0308E1751EB0}"/>
                </a:ext>
              </a:extLst>
            </p:cNvPr>
            <p:cNvSpPr txBox="1"/>
            <p:nvPr/>
          </p:nvSpPr>
          <p:spPr>
            <a:xfrm>
              <a:off x="500742" y="3064503"/>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1" name="TextBox 10">
            <a:extLst>
              <a:ext uri="{FF2B5EF4-FFF2-40B4-BE49-F238E27FC236}">
                <a16:creationId xmlns:a16="http://schemas.microsoft.com/office/drawing/2014/main" id="{4CA80A2E-FDAC-87DD-C695-696C468C586F}"/>
              </a:ext>
            </a:extLst>
          </p:cNvPr>
          <p:cNvSpPr txBox="1"/>
          <p:nvPr/>
        </p:nvSpPr>
        <p:spPr>
          <a:xfrm>
            <a:off x="380999" y="3556448"/>
            <a:ext cx="334878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Preparing for Negotiations &amp; Managing workflow </a:t>
            </a:r>
          </a:p>
        </p:txBody>
      </p:sp>
      <p:sp>
        <p:nvSpPr>
          <p:cNvPr id="20" name="Arc 19">
            <a:extLst>
              <a:ext uri="{FF2B5EF4-FFF2-40B4-BE49-F238E27FC236}">
                <a16:creationId xmlns:a16="http://schemas.microsoft.com/office/drawing/2014/main" id="{414A1A13-63BA-FA8E-67F2-D4BFA5778F40}"/>
              </a:ext>
            </a:extLst>
          </p:cNvPr>
          <p:cNvSpPr/>
          <p:nvPr/>
        </p:nvSpPr>
        <p:spPr>
          <a:xfrm>
            <a:off x="6346175" y="1560483"/>
            <a:ext cx="3274837" cy="3284621"/>
          </a:xfrm>
          <a:prstGeom prst="arc">
            <a:avLst>
              <a:gd name="adj1" fmla="val 49815"/>
              <a:gd name="adj2" fmla="val 7078"/>
            </a:avLst>
          </a:prstGeom>
          <a:ln w="19050">
            <a:solidFill>
              <a:srgbClr val="D4000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2" name="Group 1">
            <a:extLst>
              <a:ext uri="{FF2B5EF4-FFF2-40B4-BE49-F238E27FC236}">
                <a16:creationId xmlns:a16="http://schemas.microsoft.com/office/drawing/2014/main" id="{BA91F139-E57F-B218-6247-5C3DFEFC8A34}"/>
              </a:ext>
            </a:extLst>
          </p:cNvPr>
          <p:cNvGrpSpPr/>
          <p:nvPr/>
        </p:nvGrpSpPr>
        <p:grpSpPr>
          <a:xfrm>
            <a:off x="3941101" y="2374955"/>
            <a:ext cx="1063365" cy="1063363"/>
            <a:chOff x="500742" y="2888192"/>
            <a:chExt cx="574059" cy="574058"/>
          </a:xfrm>
        </p:grpSpPr>
        <p:sp>
          <p:nvSpPr>
            <p:cNvPr id="3" name="Rectangle 2">
              <a:extLst>
                <a:ext uri="{FF2B5EF4-FFF2-40B4-BE49-F238E27FC236}">
                  <a16:creationId xmlns:a16="http://schemas.microsoft.com/office/drawing/2014/main" id="{E8C8C76E-A62F-5E20-5FC0-000FFCE694E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B6A70F3-9498-21B1-8F19-906B07074D01}"/>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
        <p:nvSpPr>
          <p:cNvPr id="25" name="TextBox 24">
            <a:extLst>
              <a:ext uri="{FF2B5EF4-FFF2-40B4-BE49-F238E27FC236}">
                <a16:creationId xmlns:a16="http://schemas.microsoft.com/office/drawing/2014/main" id="{FD7DBBB5-2676-41CF-EDD2-3BC6555EDE0C}"/>
              </a:ext>
            </a:extLst>
          </p:cNvPr>
          <p:cNvSpPr txBox="1"/>
          <p:nvPr/>
        </p:nvSpPr>
        <p:spPr>
          <a:xfrm>
            <a:off x="3821360"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Objectives &amp; Mandate </a:t>
            </a:r>
            <a:b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b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of Negotiations</a:t>
            </a:r>
          </a:p>
        </p:txBody>
      </p:sp>
      <p:grpSp>
        <p:nvGrpSpPr>
          <p:cNvPr id="26" name="Group 25">
            <a:extLst>
              <a:ext uri="{FF2B5EF4-FFF2-40B4-BE49-F238E27FC236}">
                <a16:creationId xmlns:a16="http://schemas.microsoft.com/office/drawing/2014/main" id="{E0AC2FC6-0DFC-072B-BF13-B4794BF4CD25}"/>
              </a:ext>
            </a:extLst>
          </p:cNvPr>
          <p:cNvGrpSpPr/>
          <p:nvPr/>
        </p:nvGrpSpPr>
        <p:grpSpPr>
          <a:xfrm>
            <a:off x="6803950" y="2374955"/>
            <a:ext cx="1063365" cy="1063363"/>
            <a:chOff x="500742" y="2888192"/>
            <a:chExt cx="574059" cy="574058"/>
          </a:xfrm>
        </p:grpSpPr>
        <p:sp>
          <p:nvSpPr>
            <p:cNvPr id="27" name="Rectangle 26">
              <a:extLst>
                <a:ext uri="{FF2B5EF4-FFF2-40B4-BE49-F238E27FC236}">
                  <a16:creationId xmlns:a16="http://schemas.microsoft.com/office/drawing/2014/main" id="{FB7A0429-4DDD-75F5-BB47-76ABBB847F0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F92EA5DC-6ABB-8840-D1B2-903537B591D8}"/>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
        <p:nvSpPr>
          <p:cNvPr id="29" name="TextBox 28">
            <a:extLst>
              <a:ext uri="{FF2B5EF4-FFF2-40B4-BE49-F238E27FC236}">
                <a16:creationId xmlns:a16="http://schemas.microsoft.com/office/drawing/2014/main" id="{506B92C4-0109-B865-6254-5A7A4949EFD2}"/>
              </a:ext>
            </a:extLst>
          </p:cNvPr>
          <p:cNvSpPr txBox="1"/>
          <p:nvPr/>
        </p:nvSpPr>
        <p:spPr>
          <a:xfrm>
            <a:off x="6684209"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Process &amp; Techniques of Negotiations</a:t>
            </a:r>
          </a:p>
        </p:txBody>
      </p:sp>
      <p:grpSp>
        <p:nvGrpSpPr>
          <p:cNvPr id="30" name="Group 29">
            <a:extLst>
              <a:ext uri="{FF2B5EF4-FFF2-40B4-BE49-F238E27FC236}">
                <a16:creationId xmlns:a16="http://schemas.microsoft.com/office/drawing/2014/main" id="{9D080262-D156-C5C1-6C83-1FF0815B5952}"/>
              </a:ext>
            </a:extLst>
          </p:cNvPr>
          <p:cNvGrpSpPr/>
          <p:nvPr/>
        </p:nvGrpSpPr>
        <p:grpSpPr>
          <a:xfrm>
            <a:off x="9666798" y="2374955"/>
            <a:ext cx="1063365" cy="1063363"/>
            <a:chOff x="500742" y="2888192"/>
            <a:chExt cx="574059" cy="574058"/>
          </a:xfrm>
        </p:grpSpPr>
        <p:sp>
          <p:nvSpPr>
            <p:cNvPr id="31" name="Rectangle 30">
              <a:extLst>
                <a:ext uri="{FF2B5EF4-FFF2-40B4-BE49-F238E27FC236}">
                  <a16:creationId xmlns:a16="http://schemas.microsoft.com/office/drawing/2014/main" id="{84C8022B-164B-7640-257F-B1B4FE52BBAC}"/>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BCF173B-0B81-14AB-C8B5-C261C4481547}"/>
                </a:ext>
              </a:extLst>
            </p:cNvPr>
            <p:cNvSpPr txBox="1"/>
            <p:nvPr/>
          </p:nvSpPr>
          <p:spPr>
            <a:xfrm>
              <a:off x="500742" y="302568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sp>
        <p:nvSpPr>
          <p:cNvPr id="33" name="TextBox 32">
            <a:extLst>
              <a:ext uri="{FF2B5EF4-FFF2-40B4-BE49-F238E27FC236}">
                <a16:creationId xmlns:a16="http://schemas.microsoft.com/office/drawing/2014/main" id="{4696325A-DA1B-BBB3-2282-4AC90A6B1751}"/>
              </a:ext>
            </a:extLst>
          </p:cNvPr>
          <p:cNvSpPr txBox="1"/>
          <p:nvPr/>
        </p:nvSpPr>
        <p:spPr>
          <a:xfrm>
            <a:off x="9547057" y="3556448"/>
            <a:ext cx="2771277"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Implementation, M&amp;E</a:t>
            </a:r>
          </a:p>
        </p:txBody>
      </p:sp>
    </p:spTree>
    <p:extLst>
      <p:ext uri="{BB962C8B-B14F-4D97-AF65-F5344CB8AC3E}">
        <p14:creationId xmlns:p14="http://schemas.microsoft.com/office/powerpoint/2010/main" val="3539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xit" presetSubtype="4" fill="hold" grpId="1" nodeType="afterEffect">
                                  <p:stCondLst>
                                    <p:cond delay="1000"/>
                                  </p:stCondLst>
                                  <p:childTnLst>
                                    <p:animEffect transition="out" filter="wipe(down)">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F10CC1B-216F-6F5B-E4AB-34815842AB3D}"/>
              </a:ext>
            </a:extLst>
          </p:cNvPr>
          <p:cNvSpPr>
            <a:spLocks noGrp="1"/>
          </p:cNvSpPr>
          <p:nvPr>
            <p:ph type="ctrTitle"/>
          </p:nvPr>
        </p:nvSpPr>
        <p:spPr>
          <a:xfrm>
            <a:off x="2358585" y="3429000"/>
            <a:ext cx="8419344" cy="760663"/>
          </a:xfrm>
        </p:spPr>
        <p:txBody>
          <a:bodyPr>
            <a:normAutofit fontScale="90000"/>
          </a:bodyPr>
          <a:lstStyle/>
          <a:p>
            <a:pPr algn="l"/>
            <a:r>
              <a:rPr lang="en-AU" dirty="0"/>
              <a:t>Process &amp; Techniques of Negotiations</a:t>
            </a:r>
            <a:endParaRPr lang="en-US" dirty="0"/>
          </a:p>
        </p:txBody>
      </p:sp>
      <p:pic>
        <p:nvPicPr>
          <p:cNvPr id="3" name="Picture 2" descr="A picture containing text&#10;&#10;Description automatically generated">
            <a:extLst>
              <a:ext uri="{FF2B5EF4-FFF2-40B4-BE49-F238E27FC236}">
                <a16:creationId xmlns:a16="http://schemas.microsoft.com/office/drawing/2014/main" id="{3CFAF52F-2C42-AE90-6E4C-E42406AD9F03}"/>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grpSp>
        <p:nvGrpSpPr>
          <p:cNvPr id="2" name="Group 1">
            <a:extLst>
              <a:ext uri="{FF2B5EF4-FFF2-40B4-BE49-F238E27FC236}">
                <a16:creationId xmlns:a16="http://schemas.microsoft.com/office/drawing/2014/main" id="{5D18C974-EC12-82DE-FF56-6023DFFE0055}"/>
              </a:ext>
            </a:extLst>
          </p:cNvPr>
          <p:cNvGrpSpPr/>
          <p:nvPr/>
        </p:nvGrpSpPr>
        <p:grpSpPr>
          <a:xfrm>
            <a:off x="695614" y="3363337"/>
            <a:ext cx="1063363" cy="1063363"/>
            <a:chOff x="500743" y="2888192"/>
            <a:chExt cx="574058" cy="574058"/>
          </a:xfrm>
        </p:grpSpPr>
        <p:sp>
          <p:nvSpPr>
            <p:cNvPr id="4" name="Rectangle 3">
              <a:extLst>
                <a:ext uri="{FF2B5EF4-FFF2-40B4-BE49-F238E27FC236}">
                  <a16:creationId xmlns:a16="http://schemas.microsoft.com/office/drawing/2014/main" id="{5E0A3982-1908-C8E2-8252-C33D2752885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759EB23-C8A5-0275-8669-C60F9E357C1C}"/>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Tree>
    <p:extLst>
      <p:ext uri="{BB962C8B-B14F-4D97-AF65-F5344CB8AC3E}">
        <p14:creationId xmlns:p14="http://schemas.microsoft.com/office/powerpoint/2010/main" val="1113158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A9F1-194A-022A-6B50-67577C923A6D}"/>
              </a:ext>
            </a:extLst>
          </p:cNvPr>
          <p:cNvSpPr>
            <a:spLocks noGrp="1"/>
          </p:cNvSpPr>
          <p:nvPr>
            <p:ph type="title"/>
          </p:nvPr>
        </p:nvSpPr>
        <p:spPr>
          <a:xfrm>
            <a:off x="5075990" y="211984"/>
            <a:ext cx="5553855" cy="1058233"/>
          </a:xfrm>
        </p:spPr>
        <p:txBody>
          <a:bodyPr>
            <a:normAutofit/>
          </a:bodyPr>
          <a:lstStyle/>
          <a:p>
            <a:pPr algn="r"/>
            <a:r>
              <a:rPr lang="en-GE" sz="4000" dirty="0"/>
              <a:t>Negotiation Process</a:t>
            </a:r>
          </a:p>
        </p:txBody>
      </p:sp>
      <p:pic>
        <p:nvPicPr>
          <p:cNvPr id="5" name="Picture 4" descr="A picture containing text&#10;&#10;Description automatically generated">
            <a:extLst>
              <a:ext uri="{FF2B5EF4-FFF2-40B4-BE49-F238E27FC236}">
                <a16:creationId xmlns:a16="http://schemas.microsoft.com/office/drawing/2014/main" id="{8AFEC6FE-B7CB-FD2A-5096-B278AA7E0EA0}"/>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6" name="Title 1">
            <a:extLst>
              <a:ext uri="{FF2B5EF4-FFF2-40B4-BE49-F238E27FC236}">
                <a16:creationId xmlns:a16="http://schemas.microsoft.com/office/drawing/2014/main" id="{F4E019E3-14AE-62F4-1726-651BFFE1F8D9}"/>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Process &amp; Techniques of Negotiations</a:t>
            </a:r>
          </a:p>
        </p:txBody>
      </p:sp>
      <p:grpSp>
        <p:nvGrpSpPr>
          <p:cNvPr id="7" name="Group 6">
            <a:extLst>
              <a:ext uri="{FF2B5EF4-FFF2-40B4-BE49-F238E27FC236}">
                <a16:creationId xmlns:a16="http://schemas.microsoft.com/office/drawing/2014/main" id="{CE902C2C-D21F-A48A-D504-7DF118BBB5B3}"/>
              </a:ext>
            </a:extLst>
          </p:cNvPr>
          <p:cNvGrpSpPr/>
          <p:nvPr/>
        </p:nvGrpSpPr>
        <p:grpSpPr>
          <a:xfrm>
            <a:off x="10822118" y="149355"/>
            <a:ext cx="1063363" cy="1063363"/>
            <a:chOff x="500743" y="2888192"/>
            <a:chExt cx="574058" cy="574058"/>
          </a:xfrm>
        </p:grpSpPr>
        <p:sp>
          <p:nvSpPr>
            <p:cNvPr id="8" name="Rectangle 7">
              <a:extLst>
                <a:ext uri="{FF2B5EF4-FFF2-40B4-BE49-F238E27FC236}">
                  <a16:creationId xmlns:a16="http://schemas.microsoft.com/office/drawing/2014/main" id="{7675B730-5C78-D3D4-8935-6BB4701E464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FCBABD1F-CAC0-FCD3-108A-AB41ED10DE66}"/>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10" name="Group 9">
            <a:extLst>
              <a:ext uri="{FF2B5EF4-FFF2-40B4-BE49-F238E27FC236}">
                <a16:creationId xmlns:a16="http://schemas.microsoft.com/office/drawing/2014/main" id="{D6A110F3-453E-9CCD-7EAC-650B16CE2A12}"/>
              </a:ext>
            </a:extLst>
          </p:cNvPr>
          <p:cNvGrpSpPr/>
          <p:nvPr/>
        </p:nvGrpSpPr>
        <p:grpSpPr>
          <a:xfrm>
            <a:off x="2919454" y="2900991"/>
            <a:ext cx="4877341" cy="870496"/>
            <a:chOff x="6391182" y="3205023"/>
            <a:chExt cx="5749008" cy="1026069"/>
          </a:xfrm>
        </p:grpSpPr>
        <p:grpSp>
          <p:nvGrpSpPr>
            <p:cNvPr id="11" name="Group 10">
              <a:extLst>
                <a:ext uri="{FF2B5EF4-FFF2-40B4-BE49-F238E27FC236}">
                  <a16:creationId xmlns:a16="http://schemas.microsoft.com/office/drawing/2014/main" id="{C2F635E7-D397-122A-0861-D3DB8ACE80FA}"/>
                </a:ext>
              </a:extLst>
            </p:cNvPr>
            <p:cNvGrpSpPr/>
            <p:nvPr/>
          </p:nvGrpSpPr>
          <p:grpSpPr>
            <a:xfrm flipH="1">
              <a:off x="6409751" y="3205023"/>
              <a:ext cx="5730439" cy="1026069"/>
              <a:chOff x="760337" y="1721852"/>
              <a:chExt cx="4722252" cy="1026069"/>
            </a:xfrm>
          </p:grpSpPr>
          <p:cxnSp>
            <p:nvCxnSpPr>
              <p:cNvPr id="15" name="Straight Connector 14">
                <a:extLst>
                  <a:ext uri="{FF2B5EF4-FFF2-40B4-BE49-F238E27FC236}">
                    <a16:creationId xmlns:a16="http://schemas.microsoft.com/office/drawing/2014/main" id="{346D2DCC-8468-BA8F-3A6C-76D0D6C281EB}"/>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6" name="Straight Connector 15">
                <a:extLst>
                  <a:ext uri="{FF2B5EF4-FFF2-40B4-BE49-F238E27FC236}">
                    <a16:creationId xmlns:a16="http://schemas.microsoft.com/office/drawing/2014/main" id="{85E00263-CB9C-A3E1-CAD1-A54CAD2061B6}"/>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2" name="Group 11">
              <a:extLst>
                <a:ext uri="{FF2B5EF4-FFF2-40B4-BE49-F238E27FC236}">
                  <a16:creationId xmlns:a16="http://schemas.microsoft.com/office/drawing/2014/main" id="{5CAC9FD4-F246-D0CE-0560-6EBEA5995FD1}"/>
                </a:ext>
              </a:extLst>
            </p:cNvPr>
            <p:cNvGrpSpPr/>
            <p:nvPr/>
          </p:nvGrpSpPr>
          <p:grpSpPr>
            <a:xfrm>
              <a:off x="6391182" y="3326074"/>
              <a:ext cx="5717905" cy="853855"/>
              <a:chOff x="2040398" y="2120968"/>
              <a:chExt cx="4711923" cy="853855"/>
            </a:xfrm>
          </p:grpSpPr>
          <p:sp>
            <p:nvSpPr>
              <p:cNvPr id="13" name="TextBox 12">
                <a:extLst>
                  <a:ext uri="{FF2B5EF4-FFF2-40B4-BE49-F238E27FC236}">
                    <a16:creationId xmlns:a16="http://schemas.microsoft.com/office/drawing/2014/main" id="{FC16E5B1-4CA5-2255-8955-89E045C8A6FA}"/>
                  </a:ext>
                </a:extLst>
              </p:cNvPr>
              <p:cNvSpPr txBox="1"/>
              <p:nvPr/>
            </p:nvSpPr>
            <p:spPr>
              <a:xfrm>
                <a:off x="4135127" y="212096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Guidelines and Modalities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F75372A-8D84-B4E4-DB0D-27EB6C371C7D}"/>
                  </a:ext>
                </a:extLst>
              </p:cNvPr>
              <p:cNvSpPr txBox="1"/>
              <p:nvPr/>
            </p:nvSpPr>
            <p:spPr>
              <a:xfrm>
                <a:off x="2040398" y="2430651"/>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Different approaches and modalities exist, such as sectoral approaches, or focusing on market access before turning to rules.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00EB2E55-F432-BADB-32D7-F52C42DC5FA3}"/>
              </a:ext>
            </a:extLst>
          </p:cNvPr>
          <p:cNvGrpSpPr/>
          <p:nvPr/>
        </p:nvGrpSpPr>
        <p:grpSpPr>
          <a:xfrm>
            <a:off x="2944969" y="1597755"/>
            <a:ext cx="4844363" cy="902686"/>
            <a:chOff x="6421258" y="1675905"/>
            <a:chExt cx="5710137" cy="1064011"/>
          </a:xfrm>
        </p:grpSpPr>
        <p:grpSp>
          <p:nvGrpSpPr>
            <p:cNvPr id="18" name="Group 17">
              <a:extLst>
                <a:ext uri="{FF2B5EF4-FFF2-40B4-BE49-F238E27FC236}">
                  <a16:creationId xmlns:a16="http://schemas.microsoft.com/office/drawing/2014/main" id="{FC2CA6B6-B670-7F18-F6C2-E3CDE3BEFE59}"/>
                </a:ext>
              </a:extLst>
            </p:cNvPr>
            <p:cNvGrpSpPr/>
            <p:nvPr/>
          </p:nvGrpSpPr>
          <p:grpSpPr>
            <a:xfrm flipH="1">
              <a:off x="6421258" y="1715787"/>
              <a:ext cx="5710137" cy="1024129"/>
              <a:chOff x="789171" y="1722931"/>
              <a:chExt cx="4719118" cy="1024129"/>
            </a:xfrm>
          </p:grpSpPr>
          <p:cxnSp>
            <p:nvCxnSpPr>
              <p:cNvPr id="22" name="Straight Connector 21">
                <a:extLst>
                  <a:ext uri="{FF2B5EF4-FFF2-40B4-BE49-F238E27FC236}">
                    <a16:creationId xmlns:a16="http://schemas.microsoft.com/office/drawing/2014/main" id="{E471EB6F-C2B4-76F3-D17E-960943200495}"/>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3" name="Straight Connector 22">
                <a:extLst>
                  <a:ext uri="{FF2B5EF4-FFF2-40B4-BE49-F238E27FC236}">
                    <a16:creationId xmlns:a16="http://schemas.microsoft.com/office/drawing/2014/main" id="{9F897218-BA72-AB60-2049-3493F0A1D112}"/>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9" name="Group 18">
              <a:extLst>
                <a:ext uri="{FF2B5EF4-FFF2-40B4-BE49-F238E27FC236}">
                  <a16:creationId xmlns:a16="http://schemas.microsoft.com/office/drawing/2014/main" id="{C9961F00-60BE-16BD-EDF5-C9918CF8E3D7}"/>
                </a:ext>
              </a:extLst>
            </p:cNvPr>
            <p:cNvGrpSpPr/>
            <p:nvPr/>
          </p:nvGrpSpPr>
          <p:grpSpPr>
            <a:xfrm>
              <a:off x="6661162" y="1675905"/>
              <a:ext cx="5447927" cy="1053495"/>
              <a:chOff x="1613888" y="1882294"/>
              <a:chExt cx="5447927" cy="1053495"/>
            </a:xfrm>
          </p:grpSpPr>
          <p:sp>
            <p:nvSpPr>
              <p:cNvPr id="20" name="TextBox 19">
                <a:extLst>
                  <a:ext uri="{FF2B5EF4-FFF2-40B4-BE49-F238E27FC236}">
                    <a16:creationId xmlns:a16="http://schemas.microsoft.com/office/drawing/2014/main" id="{7C932EF2-C76D-C934-5A33-5C762D1953C0}"/>
                  </a:ext>
                </a:extLst>
              </p:cNvPr>
              <p:cNvSpPr txBox="1"/>
              <p:nvPr/>
            </p:nvSpPr>
            <p:spPr>
              <a:xfrm>
                <a:off x="4124202" y="1882294"/>
                <a:ext cx="2937613"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Scheduling and Hosting of Successive Rounds</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A79072A-7288-D80F-F9E5-71FDA89A162C}"/>
                  </a:ext>
                </a:extLst>
              </p:cNvPr>
              <p:cNvSpPr txBox="1"/>
              <p:nvPr/>
            </p:nvSpPr>
            <p:spPr>
              <a:xfrm>
                <a:off x="1613888" y="2391617"/>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An initial timeframe is adopted and rounds within this timeframe scheduled.</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4" name="Group 23">
            <a:extLst>
              <a:ext uri="{FF2B5EF4-FFF2-40B4-BE49-F238E27FC236}">
                <a16:creationId xmlns:a16="http://schemas.microsoft.com/office/drawing/2014/main" id="{CA3F0499-4C86-A011-983C-4814A5621A17}"/>
              </a:ext>
            </a:extLst>
          </p:cNvPr>
          <p:cNvGrpSpPr/>
          <p:nvPr/>
        </p:nvGrpSpPr>
        <p:grpSpPr>
          <a:xfrm>
            <a:off x="2900489" y="4212474"/>
            <a:ext cx="4903921" cy="879448"/>
            <a:chOff x="6368828" y="4757923"/>
            <a:chExt cx="5780341" cy="1036621"/>
          </a:xfrm>
        </p:grpSpPr>
        <p:grpSp>
          <p:nvGrpSpPr>
            <p:cNvPr id="25" name="Group 24">
              <a:extLst>
                <a:ext uri="{FF2B5EF4-FFF2-40B4-BE49-F238E27FC236}">
                  <a16:creationId xmlns:a16="http://schemas.microsoft.com/office/drawing/2014/main" id="{8F7DEE8A-47FF-4303-90DD-B315ACC833D2}"/>
                </a:ext>
              </a:extLst>
            </p:cNvPr>
            <p:cNvGrpSpPr/>
            <p:nvPr/>
          </p:nvGrpSpPr>
          <p:grpSpPr>
            <a:xfrm flipH="1">
              <a:off x="6368828" y="4757923"/>
              <a:ext cx="5780341" cy="1024128"/>
              <a:chOff x="663949" y="1722591"/>
              <a:chExt cx="4818640" cy="1024128"/>
            </a:xfrm>
          </p:grpSpPr>
          <p:cxnSp>
            <p:nvCxnSpPr>
              <p:cNvPr id="29" name="Straight Connector 28">
                <a:extLst>
                  <a:ext uri="{FF2B5EF4-FFF2-40B4-BE49-F238E27FC236}">
                    <a16:creationId xmlns:a16="http://schemas.microsoft.com/office/drawing/2014/main" id="{0148FA7B-53F6-4ECC-F4CA-41DEBC78E7EE}"/>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0" name="Straight Connector 29">
                <a:extLst>
                  <a:ext uri="{FF2B5EF4-FFF2-40B4-BE49-F238E27FC236}">
                    <a16:creationId xmlns:a16="http://schemas.microsoft.com/office/drawing/2014/main" id="{17B1FD83-7FD4-E6C5-6AD0-66AB01D61635}"/>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6" name="Group 25">
              <a:extLst>
                <a:ext uri="{FF2B5EF4-FFF2-40B4-BE49-F238E27FC236}">
                  <a16:creationId xmlns:a16="http://schemas.microsoft.com/office/drawing/2014/main" id="{261F465F-A218-E53F-2C63-78E8FDF2B61C}"/>
                </a:ext>
              </a:extLst>
            </p:cNvPr>
            <p:cNvGrpSpPr/>
            <p:nvPr/>
          </p:nvGrpSpPr>
          <p:grpSpPr>
            <a:xfrm>
              <a:off x="6973701" y="4892021"/>
              <a:ext cx="5175468" cy="902523"/>
              <a:chOff x="2587173" y="2141415"/>
              <a:chExt cx="4314402" cy="902523"/>
            </a:xfrm>
          </p:grpSpPr>
          <p:sp>
            <p:nvSpPr>
              <p:cNvPr id="27" name="TextBox 26">
                <a:extLst>
                  <a:ext uri="{FF2B5EF4-FFF2-40B4-BE49-F238E27FC236}">
                    <a16:creationId xmlns:a16="http://schemas.microsoft.com/office/drawing/2014/main" id="{9FCE49CA-4763-16D6-3409-2B79F96A3F94}"/>
                  </a:ext>
                </a:extLst>
              </p:cNvPr>
              <p:cNvSpPr txBox="1"/>
              <p:nvPr/>
            </p:nvSpPr>
            <p:spPr>
              <a:xfrm>
                <a:off x="4254016" y="2141415"/>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Overarching Principles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F652937-A6D6-ED27-CDBB-12D43988FEFF}"/>
                  </a:ext>
                </a:extLst>
              </p:cNvPr>
              <p:cNvSpPr txBox="1"/>
              <p:nvPr/>
            </p:nvSpPr>
            <p:spPr>
              <a:xfrm>
                <a:off x="2587173" y="2499765"/>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GB" sz="1200" dirty="0"/>
                  <a:t>These include standstill, confidentiality, consistency with WTO rules, etc.</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1" name="Rectangle 30">
            <a:extLst>
              <a:ext uri="{FF2B5EF4-FFF2-40B4-BE49-F238E27FC236}">
                <a16:creationId xmlns:a16="http://schemas.microsoft.com/office/drawing/2014/main" id="{3C30B5ED-5B58-3C62-5ACD-9FBC9558F43D}"/>
              </a:ext>
            </a:extLst>
          </p:cNvPr>
          <p:cNvSpPr/>
          <p:nvPr/>
        </p:nvSpPr>
        <p:spPr>
          <a:xfrm>
            <a:off x="2127430" y="159600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E8A73E-16B1-E20B-B5BC-FC9144681978}"/>
              </a:ext>
            </a:extLst>
          </p:cNvPr>
          <p:cNvSpPr/>
          <p:nvPr/>
        </p:nvSpPr>
        <p:spPr>
          <a:xfrm>
            <a:off x="2222871" y="169429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C4E6933-2707-60B5-83D8-CE47B2497095}"/>
              </a:ext>
            </a:extLst>
          </p:cNvPr>
          <p:cNvSpPr txBox="1"/>
          <p:nvPr/>
        </p:nvSpPr>
        <p:spPr>
          <a:xfrm>
            <a:off x="2146352" y="184783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10E522D-C8C7-7513-0705-A243014E5CA3}"/>
              </a:ext>
            </a:extLst>
          </p:cNvPr>
          <p:cNvSpPr/>
          <p:nvPr/>
        </p:nvSpPr>
        <p:spPr>
          <a:xfrm>
            <a:off x="2092713" y="4216845"/>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A421027-6B47-575C-26DE-8327F4D57FE4}"/>
              </a:ext>
            </a:extLst>
          </p:cNvPr>
          <p:cNvSpPr/>
          <p:nvPr/>
        </p:nvSpPr>
        <p:spPr>
          <a:xfrm>
            <a:off x="2188153" y="431513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B9836FC-5B75-58CA-965A-F563B101F2DE}"/>
              </a:ext>
            </a:extLst>
          </p:cNvPr>
          <p:cNvSpPr txBox="1"/>
          <p:nvPr/>
        </p:nvSpPr>
        <p:spPr>
          <a:xfrm>
            <a:off x="2111633" y="446867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7F9215AB-1CF3-4200-FC27-CBF7A5DF884B}"/>
              </a:ext>
            </a:extLst>
          </p:cNvPr>
          <p:cNvGrpSpPr/>
          <p:nvPr/>
        </p:nvGrpSpPr>
        <p:grpSpPr>
          <a:xfrm>
            <a:off x="2127430" y="2907215"/>
            <a:ext cx="807773" cy="826820"/>
            <a:chOff x="1303021" y="2879738"/>
            <a:chExt cx="1440542" cy="1474511"/>
          </a:xfrm>
        </p:grpSpPr>
        <p:sp>
          <p:nvSpPr>
            <p:cNvPr id="38" name="Rectangle 37">
              <a:extLst>
                <a:ext uri="{FF2B5EF4-FFF2-40B4-BE49-F238E27FC236}">
                  <a16:creationId xmlns:a16="http://schemas.microsoft.com/office/drawing/2014/main" id="{C874A6DA-5CC5-70CB-5D97-A8218FE5B505}"/>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063955F-A212-2D8F-E5BB-45F5A627E6AE}"/>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67D6BBF-9C0B-161A-6A55-DB09C2C91655}"/>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8428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D055-E27F-95BB-FC51-E14EBCE12DDA}"/>
              </a:ext>
            </a:extLst>
          </p:cNvPr>
          <p:cNvSpPr>
            <a:spLocks noGrp="1"/>
          </p:cNvSpPr>
          <p:nvPr>
            <p:ph type="title"/>
          </p:nvPr>
        </p:nvSpPr>
        <p:spPr>
          <a:xfrm>
            <a:off x="1431758" y="109039"/>
            <a:ext cx="6887783" cy="1058233"/>
          </a:xfrm>
        </p:spPr>
        <p:txBody>
          <a:bodyPr>
            <a:normAutofit/>
          </a:bodyPr>
          <a:lstStyle/>
          <a:p>
            <a:r>
              <a:rPr lang="en-GE" sz="4000" dirty="0"/>
              <a:t>Guiding Principles of RCEP</a:t>
            </a:r>
          </a:p>
        </p:txBody>
      </p:sp>
      <p:pic>
        <p:nvPicPr>
          <p:cNvPr id="4" name="Picture 3" descr="A picture containing text&#10;&#10;Description automatically generated">
            <a:extLst>
              <a:ext uri="{FF2B5EF4-FFF2-40B4-BE49-F238E27FC236}">
                <a16:creationId xmlns:a16="http://schemas.microsoft.com/office/drawing/2014/main" id="{08139C99-C1B2-385A-3764-4AB738AD21BD}"/>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9EF05F9A-DFCE-28AE-81B0-C8044680C76F}"/>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Process &amp; Techniques of Negotiations</a:t>
            </a:r>
          </a:p>
        </p:txBody>
      </p:sp>
      <p:grpSp>
        <p:nvGrpSpPr>
          <p:cNvPr id="6" name="Group 5">
            <a:extLst>
              <a:ext uri="{FF2B5EF4-FFF2-40B4-BE49-F238E27FC236}">
                <a16:creationId xmlns:a16="http://schemas.microsoft.com/office/drawing/2014/main" id="{D10F0B77-6375-CF53-F8B4-68FA8D74F36E}"/>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5D325B07-912C-DEE2-8034-4B282A0BC87A}"/>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9A5672D-DAAD-2EAD-4562-F01BE7769DE9}"/>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27" name="Group 26">
            <a:extLst>
              <a:ext uri="{FF2B5EF4-FFF2-40B4-BE49-F238E27FC236}">
                <a16:creationId xmlns:a16="http://schemas.microsoft.com/office/drawing/2014/main" id="{7A760AC2-BF89-2B28-544E-172D33301D24}"/>
              </a:ext>
            </a:extLst>
          </p:cNvPr>
          <p:cNvGrpSpPr/>
          <p:nvPr/>
        </p:nvGrpSpPr>
        <p:grpSpPr>
          <a:xfrm>
            <a:off x="3393910" y="2172362"/>
            <a:ext cx="7159214" cy="870496"/>
            <a:chOff x="6388579" y="3205023"/>
            <a:chExt cx="5751611" cy="1026069"/>
          </a:xfrm>
        </p:grpSpPr>
        <p:grpSp>
          <p:nvGrpSpPr>
            <p:cNvPr id="28" name="Group 27">
              <a:extLst>
                <a:ext uri="{FF2B5EF4-FFF2-40B4-BE49-F238E27FC236}">
                  <a16:creationId xmlns:a16="http://schemas.microsoft.com/office/drawing/2014/main" id="{5C56A2F7-E730-F5E6-E66B-FB07B4EBAABE}"/>
                </a:ext>
              </a:extLst>
            </p:cNvPr>
            <p:cNvGrpSpPr/>
            <p:nvPr/>
          </p:nvGrpSpPr>
          <p:grpSpPr>
            <a:xfrm flipH="1">
              <a:off x="6409751" y="3205023"/>
              <a:ext cx="5730439" cy="1026069"/>
              <a:chOff x="760337" y="1721852"/>
              <a:chExt cx="4722252" cy="1026069"/>
            </a:xfrm>
          </p:grpSpPr>
          <p:cxnSp>
            <p:nvCxnSpPr>
              <p:cNvPr id="32" name="Straight Connector 31">
                <a:extLst>
                  <a:ext uri="{FF2B5EF4-FFF2-40B4-BE49-F238E27FC236}">
                    <a16:creationId xmlns:a16="http://schemas.microsoft.com/office/drawing/2014/main" id="{B86A906A-9702-5A30-04C4-A2074B4F7CEC}"/>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33" name="Straight Connector 32">
                <a:extLst>
                  <a:ext uri="{FF2B5EF4-FFF2-40B4-BE49-F238E27FC236}">
                    <a16:creationId xmlns:a16="http://schemas.microsoft.com/office/drawing/2014/main" id="{E3A785AA-65AA-D776-AFC2-267DB56AD608}"/>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9" name="Group 28">
              <a:extLst>
                <a:ext uri="{FF2B5EF4-FFF2-40B4-BE49-F238E27FC236}">
                  <a16:creationId xmlns:a16="http://schemas.microsoft.com/office/drawing/2014/main" id="{ACE4049F-C411-AB0F-611B-42C209F81D4A}"/>
                </a:ext>
              </a:extLst>
            </p:cNvPr>
            <p:cNvGrpSpPr/>
            <p:nvPr/>
          </p:nvGrpSpPr>
          <p:grpSpPr>
            <a:xfrm>
              <a:off x="6388579" y="3326074"/>
              <a:ext cx="5720512" cy="576785"/>
              <a:chOff x="2038251" y="2120968"/>
              <a:chExt cx="4714070" cy="576785"/>
            </a:xfrm>
          </p:grpSpPr>
          <p:sp>
            <p:nvSpPr>
              <p:cNvPr id="30" name="TextBox 29">
                <a:extLst>
                  <a:ext uri="{FF2B5EF4-FFF2-40B4-BE49-F238E27FC236}">
                    <a16:creationId xmlns:a16="http://schemas.microsoft.com/office/drawing/2014/main" id="{EF7394FE-5ED0-16F4-7862-BA16224423AA}"/>
                  </a:ext>
                </a:extLst>
              </p:cNvPr>
              <p:cNvSpPr txBox="1"/>
              <p:nvPr/>
            </p:nvSpPr>
            <p:spPr>
              <a:xfrm>
                <a:off x="4135127" y="212096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WTO Consistency</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CE1D4E3-8951-66ED-A790-3F35C6CD1700}"/>
                  </a:ext>
                </a:extLst>
              </p:cNvPr>
              <p:cNvSpPr txBox="1"/>
              <p:nvPr/>
            </p:nvSpPr>
            <p:spPr>
              <a:xfrm>
                <a:off x="2038251" y="2354698"/>
                <a:ext cx="4702432" cy="343055"/>
              </a:xfrm>
              <a:prstGeom prst="rect">
                <a:avLst/>
              </a:prstGeom>
              <a:noFill/>
            </p:spPr>
            <p:txBody>
              <a:bodyPr wrap="square" rtlCol="0" anchor="ctr">
                <a:spAutoFit/>
              </a:bodyPr>
              <a:lstStyle/>
              <a:p>
                <a:pPr algn="r">
                  <a:lnSpc>
                    <a:spcPct val="115000"/>
                  </a:lnSpc>
                </a:pPr>
                <a:r>
                  <a:rPr lang="en-GB" sz="1200" dirty="0">
                    <a:effectLst/>
                    <a:latin typeface="Calibri" panose="020F0502020204030204" pitchFamily="34" charset="0"/>
                    <a:ea typeface="Arial" panose="020B0604020202020204" pitchFamily="34" charset="0"/>
                  </a:rPr>
                  <a:t>Consistency with WTO, including GATT Article XXIV and GATS Article V.</a:t>
                </a:r>
                <a:endParaRPr lang="en-GE" sz="1200" dirty="0">
                  <a:effectLst/>
                  <a:latin typeface="Arial" panose="020B0604020202020204" pitchFamily="34" charset="0"/>
                  <a:ea typeface="Arial" panose="020B0604020202020204" pitchFamily="34" charset="0"/>
                </a:endParaRPr>
              </a:p>
            </p:txBody>
          </p:sp>
        </p:grpSp>
      </p:grpSp>
      <p:grpSp>
        <p:nvGrpSpPr>
          <p:cNvPr id="34" name="Group 33">
            <a:extLst>
              <a:ext uri="{FF2B5EF4-FFF2-40B4-BE49-F238E27FC236}">
                <a16:creationId xmlns:a16="http://schemas.microsoft.com/office/drawing/2014/main" id="{59FA13BF-CD54-00D2-EDD4-C64646E43724}"/>
              </a:ext>
            </a:extLst>
          </p:cNvPr>
          <p:cNvGrpSpPr/>
          <p:nvPr/>
        </p:nvGrpSpPr>
        <p:grpSpPr>
          <a:xfrm>
            <a:off x="3422601" y="1202050"/>
            <a:ext cx="7130521" cy="868851"/>
            <a:chOff x="6421258" y="1715787"/>
            <a:chExt cx="5710137" cy="1024129"/>
          </a:xfrm>
        </p:grpSpPr>
        <p:grpSp>
          <p:nvGrpSpPr>
            <p:cNvPr id="35" name="Group 34">
              <a:extLst>
                <a:ext uri="{FF2B5EF4-FFF2-40B4-BE49-F238E27FC236}">
                  <a16:creationId xmlns:a16="http://schemas.microsoft.com/office/drawing/2014/main" id="{65377336-6A78-6CC3-C5AC-F02BBAFCD418}"/>
                </a:ext>
              </a:extLst>
            </p:cNvPr>
            <p:cNvGrpSpPr/>
            <p:nvPr/>
          </p:nvGrpSpPr>
          <p:grpSpPr>
            <a:xfrm flipH="1">
              <a:off x="6421258" y="1715787"/>
              <a:ext cx="5710137" cy="1024129"/>
              <a:chOff x="789171" y="1722931"/>
              <a:chExt cx="4719118" cy="1024129"/>
            </a:xfrm>
          </p:grpSpPr>
          <p:cxnSp>
            <p:nvCxnSpPr>
              <p:cNvPr id="39" name="Straight Connector 38">
                <a:extLst>
                  <a:ext uri="{FF2B5EF4-FFF2-40B4-BE49-F238E27FC236}">
                    <a16:creationId xmlns:a16="http://schemas.microsoft.com/office/drawing/2014/main" id="{FCA1BF46-6F16-B2FF-A2E6-21FF131A7356}"/>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40" name="Straight Connector 39">
                <a:extLst>
                  <a:ext uri="{FF2B5EF4-FFF2-40B4-BE49-F238E27FC236}">
                    <a16:creationId xmlns:a16="http://schemas.microsoft.com/office/drawing/2014/main" id="{500403A2-382F-1B2E-6647-7299DEDEDA03}"/>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36" name="Group 35">
              <a:extLst>
                <a:ext uri="{FF2B5EF4-FFF2-40B4-BE49-F238E27FC236}">
                  <a16:creationId xmlns:a16="http://schemas.microsoft.com/office/drawing/2014/main" id="{A4D8984C-80BC-D988-7987-D6A29BF75D66}"/>
                </a:ext>
              </a:extLst>
            </p:cNvPr>
            <p:cNvGrpSpPr/>
            <p:nvPr/>
          </p:nvGrpSpPr>
          <p:grpSpPr>
            <a:xfrm>
              <a:off x="6475772" y="1784739"/>
              <a:ext cx="5644469" cy="856950"/>
              <a:chOff x="1428498" y="1991128"/>
              <a:chExt cx="5644469" cy="856950"/>
            </a:xfrm>
          </p:grpSpPr>
          <p:sp>
            <p:nvSpPr>
              <p:cNvPr id="37" name="TextBox 36">
                <a:extLst>
                  <a:ext uri="{FF2B5EF4-FFF2-40B4-BE49-F238E27FC236}">
                    <a16:creationId xmlns:a16="http://schemas.microsoft.com/office/drawing/2014/main" id="{E02A44A4-3D27-7B71-415A-05BAD1CD75BB}"/>
                  </a:ext>
                </a:extLst>
              </p:cNvPr>
              <p:cNvSpPr txBox="1"/>
              <p:nvPr/>
            </p:nvSpPr>
            <p:spPr>
              <a:xfrm>
                <a:off x="3490337" y="1991128"/>
                <a:ext cx="3571478"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Parallel Negotiations for “Single Undertaking” Effect</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F603123-1A77-654C-2714-F864FA85CFDF}"/>
                  </a:ext>
                </a:extLst>
              </p:cNvPr>
              <p:cNvSpPr txBox="1"/>
              <p:nvPr/>
            </p:nvSpPr>
            <p:spPr>
              <a:xfrm>
                <a:off x="1428498" y="2303906"/>
                <a:ext cx="5644469"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Parallel negotiations for trade in goods, services and investment and other areas simultaneously to provide comprehensive and well-rounded overviews on a broad range of issues.</a:t>
                </a:r>
              </a:p>
            </p:txBody>
          </p:sp>
        </p:grpSp>
      </p:grpSp>
      <p:grpSp>
        <p:nvGrpSpPr>
          <p:cNvPr id="41" name="Group 40">
            <a:extLst>
              <a:ext uri="{FF2B5EF4-FFF2-40B4-BE49-F238E27FC236}">
                <a16:creationId xmlns:a16="http://schemas.microsoft.com/office/drawing/2014/main" id="{BF333912-38E6-17CF-4C89-023408B92DF2}"/>
              </a:ext>
            </a:extLst>
          </p:cNvPr>
          <p:cNvGrpSpPr/>
          <p:nvPr/>
        </p:nvGrpSpPr>
        <p:grpSpPr>
          <a:xfrm>
            <a:off x="3393912" y="3168379"/>
            <a:ext cx="7170351" cy="868849"/>
            <a:chOff x="6368828" y="4757923"/>
            <a:chExt cx="5780341" cy="1024128"/>
          </a:xfrm>
        </p:grpSpPr>
        <p:grpSp>
          <p:nvGrpSpPr>
            <p:cNvPr id="42" name="Group 41">
              <a:extLst>
                <a:ext uri="{FF2B5EF4-FFF2-40B4-BE49-F238E27FC236}">
                  <a16:creationId xmlns:a16="http://schemas.microsoft.com/office/drawing/2014/main" id="{13A52755-5B7A-C577-A8C7-ED8C8AF9A6A1}"/>
                </a:ext>
              </a:extLst>
            </p:cNvPr>
            <p:cNvGrpSpPr/>
            <p:nvPr/>
          </p:nvGrpSpPr>
          <p:grpSpPr>
            <a:xfrm flipH="1">
              <a:off x="6368828" y="4757923"/>
              <a:ext cx="5780341" cy="1024128"/>
              <a:chOff x="663949" y="1722591"/>
              <a:chExt cx="4818640" cy="1024128"/>
            </a:xfrm>
          </p:grpSpPr>
          <p:cxnSp>
            <p:nvCxnSpPr>
              <p:cNvPr id="46" name="Straight Connector 45">
                <a:extLst>
                  <a:ext uri="{FF2B5EF4-FFF2-40B4-BE49-F238E27FC236}">
                    <a16:creationId xmlns:a16="http://schemas.microsoft.com/office/drawing/2014/main" id="{BC62D4CF-061C-EBB0-4586-B8FD9DC2ABC5}"/>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47" name="Straight Connector 46">
                <a:extLst>
                  <a:ext uri="{FF2B5EF4-FFF2-40B4-BE49-F238E27FC236}">
                    <a16:creationId xmlns:a16="http://schemas.microsoft.com/office/drawing/2014/main" id="{249C3805-C39D-4693-61AE-D9F143C36A43}"/>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43" name="Group 42">
              <a:extLst>
                <a:ext uri="{FF2B5EF4-FFF2-40B4-BE49-F238E27FC236}">
                  <a16:creationId xmlns:a16="http://schemas.microsoft.com/office/drawing/2014/main" id="{4B538BC8-EF85-C5FB-F3C3-85D6DE65838C}"/>
                </a:ext>
              </a:extLst>
            </p:cNvPr>
            <p:cNvGrpSpPr/>
            <p:nvPr/>
          </p:nvGrpSpPr>
          <p:grpSpPr>
            <a:xfrm>
              <a:off x="6973437" y="4892021"/>
              <a:ext cx="5175732" cy="795730"/>
              <a:chOff x="2586953" y="2141415"/>
              <a:chExt cx="4314622" cy="795730"/>
            </a:xfrm>
          </p:grpSpPr>
          <p:sp>
            <p:nvSpPr>
              <p:cNvPr id="44" name="TextBox 43">
                <a:extLst>
                  <a:ext uri="{FF2B5EF4-FFF2-40B4-BE49-F238E27FC236}">
                    <a16:creationId xmlns:a16="http://schemas.microsoft.com/office/drawing/2014/main" id="{CCC9B8C0-12C8-7584-D3AD-64292DD14760}"/>
                  </a:ext>
                </a:extLst>
              </p:cNvPr>
              <p:cNvSpPr txBox="1"/>
              <p:nvPr/>
            </p:nvSpPr>
            <p:spPr>
              <a:xfrm>
                <a:off x="4254016" y="2141415"/>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Modelled on existing ASEAN Plus One FTAs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B2AA1AA-3521-D429-C6AC-4C2CC7FCE654}"/>
                  </a:ext>
                </a:extLst>
              </p:cNvPr>
              <p:cNvSpPr txBox="1"/>
              <p:nvPr/>
            </p:nvSpPr>
            <p:spPr>
              <a:xfrm>
                <a:off x="2586953" y="2392972"/>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dirty="0"/>
                  <a:t>Facilitating trade and investment, enhancing transparency and increasing engagement in global and regional supply chains.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48" name="Rectangle 47">
            <a:extLst>
              <a:ext uri="{FF2B5EF4-FFF2-40B4-BE49-F238E27FC236}">
                <a16:creationId xmlns:a16="http://schemas.microsoft.com/office/drawing/2014/main" id="{31596D51-6821-9319-430F-F39F876A88E5}"/>
              </a:ext>
            </a:extLst>
          </p:cNvPr>
          <p:cNvSpPr/>
          <p:nvPr/>
        </p:nvSpPr>
        <p:spPr>
          <a:xfrm>
            <a:off x="2605063" y="116646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377C7A4-979D-543D-46CA-A11996E0990F}"/>
              </a:ext>
            </a:extLst>
          </p:cNvPr>
          <p:cNvSpPr/>
          <p:nvPr/>
        </p:nvSpPr>
        <p:spPr>
          <a:xfrm>
            <a:off x="2700504" y="126475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8234A5F-954F-CDB2-F319-63AE82BFDC44}"/>
              </a:ext>
            </a:extLst>
          </p:cNvPr>
          <p:cNvSpPr txBox="1"/>
          <p:nvPr/>
        </p:nvSpPr>
        <p:spPr>
          <a:xfrm>
            <a:off x="2623985" y="141829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177BAC2D-2A32-7AE0-4747-5107D6CFCC4D}"/>
              </a:ext>
            </a:extLst>
          </p:cNvPr>
          <p:cNvSpPr/>
          <p:nvPr/>
        </p:nvSpPr>
        <p:spPr>
          <a:xfrm>
            <a:off x="2586136" y="317275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3C8D9D5-CFD3-0CD9-B2F3-41DB514E5D1F}"/>
              </a:ext>
            </a:extLst>
          </p:cNvPr>
          <p:cNvSpPr/>
          <p:nvPr/>
        </p:nvSpPr>
        <p:spPr>
          <a:xfrm>
            <a:off x="2681576" y="327103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FBE326-1DB1-C097-2FB1-46B9DE5A97EF}"/>
              </a:ext>
            </a:extLst>
          </p:cNvPr>
          <p:cNvSpPr txBox="1"/>
          <p:nvPr/>
        </p:nvSpPr>
        <p:spPr>
          <a:xfrm>
            <a:off x="2605056" y="342458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379D1C7-57D9-6923-0A3A-59E261962D25}"/>
              </a:ext>
            </a:extLst>
          </p:cNvPr>
          <p:cNvGrpSpPr/>
          <p:nvPr/>
        </p:nvGrpSpPr>
        <p:grpSpPr>
          <a:xfrm>
            <a:off x="2605062" y="2178586"/>
            <a:ext cx="807773" cy="826820"/>
            <a:chOff x="1303021" y="2879738"/>
            <a:chExt cx="1440542" cy="1474511"/>
          </a:xfrm>
        </p:grpSpPr>
        <p:sp>
          <p:nvSpPr>
            <p:cNvPr id="55" name="Rectangle 54">
              <a:extLst>
                <a:ext uri="{FF2B5EF4-FFF2-40B4-BE49-F238E27FC236}">
                  <a16:creationId xmlns:a16="http://schemas.microsoft.com/office/drawing/2014/main" id="{3AA47F38-CDE3-88F5-83F3-4D79460F9FF9}"/>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4D08DFB-E062-9AB0-E2F9-F161EC8BD9CF}"/>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A9AFBE1-511D-DB7B-7641-5DF2844D66D3}"/>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977B66A2-2CF8-E007-A213-7821F4EC127E}"/>
              </a:ext>
            </a:extLst>
          </p:cNvPr>
          <p:cNvGrpSpPr/>
          <p:nvPr/>
        </p:nvGrpSpPr>
        <p:grpSpPr>
          <a:xfrm>
            <a:off x="3378956" y="4129220"/>
            <a:ext cx="7185310" cy="870496"/>
            <a:chOff x="6391819" y="3205023"/>
            <a:chExt cx="5748371" cy="1026069"/>
          </a:xfrm>
        </p:grpSpPr>
        <p:grpSp>
          <p:nvGrpSpPr>
            <p:cNvPr id="59" name="Group 58">
              <a:extLst>
                <a:ext uri="{FF2B5EF4-FFF2-40B4-BE49-F238E27FC236}">
                  <a16:creationId xmlns:a16="http://schemas.microsoft.com/office/drawing/2014/main" id="{9D28A22B-5797-309D-D07B-BDCEA0943508}"/>
                </a:ext>
              </a:extLst>
            </p:cNvPr>
            <p:cNvGrpSpPr/>
            <p:nvPr/>
          </p:nvGrpSpPr>
          <p:grpSpPr>
            <a:xfrm flipH="1">
              <a:off x="6409751" y="3205023"/>
              <a:ext cx="5730439" cy="1026069"/>
              <a:chOff x="760337" y="1721852"/>
              <a:chExt cx="4722252" cy="1026069"/>
            </a:xfrm>
          </p:grpSpPr>
          <p:cxnSp>
            <p:nvCxnSpPr>
              <p:cNvPr id="63" name="Straight Connector 62">
                <a:extLst>
                  <a:ext uri="{FF2B5EF4-FFF2-40B4-BE49-F238E27FC236}">
                    <a16:creationId xmlns:a16="http://schemas.microsoft.com/office/drawing/2014/main" id="{3B15A486-F8A4-8336-71BC-216E86D8D693}"/>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64" name="Straight Connector 63">
                <a:extLst>
                  <a:ext uri="{FF2B5EF4-FFF2-40B4-BE49-F238E27FC236}">
                    <a16:creationId xmlns:a16="http://schemas.microsoft.com/office/drawing/2014/main" id="{0694FC1C-DEF5-FFE4-2326-58D16607EF6E}"/>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60" name="Group 59">
              <a:extLst>
                <a:ext uri="{FF2B5EF4-FFF2-40B4-BE49-F238E27FC236}">
                  <a16:creationId xmlns:a16="http://schemas.microsoft.com/office/drawing/2014/main" id="{F68380B5-25DF-17C3-0119-9A822484F4D6}"/>
                </a:ext>
              </a:extLst>
            </p:cNvPr>
            <p:cNvGrpSpPr/>
            <p:nvPr/>
          </p:nvGrpSpPr>
          <p:grpSpPr>
            <a:xfrm>
              <a:off x="6391819" y="3231926"/>
              <a:ext cx="5717268" cy="669241"/>
              <a:chOff x="2040923" y="2026820"/>
              <a:chExt cx="4711398" cy="669241"/>
            </a:xfrm>
          </p:grpSpPr>
          <p:sp>
            <p:nvSpPr>
              <p:cNvPr id="61" name="TextBox 60">
                <a:extLst>
                  <a:ext uri="{FF2B5EF4-FFF2-40B4-BE49-F238E27FC236}">
                    <a16:creationId xmlns:a16="http://schemas.microsoft.com/office/drawing/2014/main" id="{713F1574-3A83-6448-6968-F34E57C3BF52}"/>
                  </a:ext>
                </a:extLst>
              </p:cNvPr>
              <p:cNvSpPr txBox="1"/>
              <p:nvPr/>
            </p:nvSpPr>
            <p:spPr>
              <a:xfrm>
                <a:off x="2634734" y="2026820"/>
                <a:ext cx="4117587"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b="1" kern="0" dirty="0">
                    <a:solidFill>
                      <a:srgbClr val="000000"/>
                    </a:solidFill>
                    <a:latin typeface="Arial" panose="020B0604020202020204" pitchFamily="34" charset="0"/>
                    <a:cs typeface="Arial" panose="020B0604020202020204" pitchFamily="34" charset="0"/>
                  </a:rPr>
                  <a:t>Explicitly considering the needs of least-developed economies </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94E1D18-57E2-3305-0E08-960811EC00BE}"/>
                  </a:ext>
                </a:extLst>
              </p:cNvPr>
              <p:cNvSpPr txBox="1"/>
              <p:nvPr/>
            </p:nvSpPr>
            <p:spPr>
              <a:xfrm>
                <a:off x="2040923" y="2369558"/>
                <a:ext cx="4702432"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Via special and differential treatment, including technical assistance and capacity building.</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65" name="Group 64">
            <a:extLst>
              <a:ext uri="{FF2B5EF4-FFF2-40B4-BE49-F238E27FC236}">
                <a16:creationId xmlns:a16="http://schemas.microsoft.com/office/drawing/2014/main" id="{15946E60-1E0D-8640-E072-E92C7E6CDD06}"/>
              </a:ext>
            </a:extLst>
          </p:cNvPr>
          <p:cNvGrpSpPr/>
          <p:nvPr/>
        </p:nvGrpSpPr>
        <p:grpSpPr>
          <a:xfrm>
            <a:off x="2586136" y="4135444"/>
            <a:ext cx="807773" cy="826820"/>
            <a:chOff x="1303021" y="2879738"/>
            <a:chExt cx="1440542" cy="1474511"/>
          </a:xfrm>
        </p:grpSpPr>
        <p:sp>
          <p:nvSpPr>
            <p:cNvPr id="66" name="Rectangle 65">
              <a:extLst>
                <a:ext uri="{FF2B5EF4-FFF2-40B4-BE49-F238E27FC236}">
                  <a16:creationId xmlns:a16="http://schemas.microsoft.com/office/drawing/2014/main" id="{FF620D5A-8AA9-3D04-696E-6DE99D7756EB}"/>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8A1BFE25-4870-5418-BDE6-F23AAED467D8}"/>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5EF70A4-ECD8-D709-40BE-7DCD07A71371}"/>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04</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9" name="Group 68">
            <a:extLst>
              <a:ext uri="{FF2B5EF4-FFF2-40B4-BE49-F238E27FC236}">
                <a16:creationId xmlns:a16="http://schemas.microsoft.com/office/drawing/2014/main" id="{470FDBD4-9309-06D1-0162-04DB0B094A19}"/>
              </a:ext>
            </a:extLst>
          </p:cNvPr>
          <p:cNvGrpSpPr/>
          <p:nvPr/>
        </p:nvGrpSpPr>
        <p:grpSpPr>
          <a:xfrm>
            <a:off x="3393912" y="5175865"/>
            <a:ext cx="7170351" cy="868849"/>
            <a:chOff x="6368828" y="4757923"/>
            <a:chExt cx="5780341" cy="1024128"/>
          </a:xfrm>
        </p:grpSpPr>
        <p:grpSp>
          <p:nvGrpSpPr>
            <p:cNvPr id="70" name="Group 69">
              <a:extLst>
                <a:ext uri="{FF2B5EF4-FFF2-40B4-BE49-F238E27FC236}">
                  <a16:creationId xmlns:a16="http://schemas.microsoft.com/office/drawing/2014/main" id="{A1395340-D645-221F-4A77-B7C6CF252AB3}"/>
                </a:ext>
              </a:extLst>
            </p:cNvPr>
            <p:cNvGrpSpPr/>
            <p:nvPr/>
          </p:nvGrpSpPr>
          <p:grpSpPr>
            <a:xfrm flipH="1">
              <a:off x="6368828" y="4757923"/>
              <a:ext cx="5780341" cy="1024128"/>
              <a:chOff x="663949" y="1722591"/>
              <a:chExt cx="4818640" cy="1024128"/>
            </a:xfrm>
          </p:grpSpPr>
          <p:cxnSp>
            <p:nvCxnSpPr>
              <p:cNvPr id="74" name="Straight Connector 73">
                <a:extLst>
                  <a:ext uri="{FF2B5EF4-FFF2-40B4-BE49-F238E27FC236}">
                    <a16:creationId xmlns:a16="http://schemas.microsoft.com/office/drawing/2014/main" id="{E10F957D-E236-F1DB-9221-70DD0AF50E33}"/>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75" name="Straight Connector 74">
                <a:extLst>
                  <a:ext uri="{FF2B5EF4-FFF2-40B4-BE49-F238E27FC236}">
                    <a16:creationId xmlns:a16="http://schemas.microsoft.com/office/drawing/2014/main" id="{458F72EE-C1F3-C241-FC65-4A46E5636F98}"/>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71" name="Group 70">
              <a:extLst>
                <a:ext uri="{FF2B5EF4-FFF2-40B4-BE49-F238E27FC236}">
                  <a16:creationId xmlns:a16="http://schemas.microsoft.com/office/drawing/2014/main" id="{BEFBB31D-F4E9-715B-C7B4-7C26FBD735A5}"/>
                </a:ext>
              </a:extLst>
            </p:cNvPr>
            <p:cNvGrpSpPr/>
            <p:nvPr/>
          </p:nvGrpSpPr>
          <p:grpSpPr>
            <a:xfrm>
              <a:off x="6973437" y="4843507"/>
              <a:ext cx="5175732" cy="605796"/>
              <a:chOff x="2586953" y="2092901"/>
              <a:chExt cx="4314622" cy="605796"/>
            </a:xfrm>
          </p:grpSpPr>
          <p:sp>
            <p:nvSpPr>
              <p:cNvPr id="72" name="TextBox 71">
                <a:extLst>
                  <a:ext uri="{FF2B5EF4-FFF2-40B4-BE49-F238E27FC236}">
                    <a16:creationId xmlns:a16="http://schemas.microsoft.com/office/drawing/2014/main" id="{F8DCA598-6326-84A9-A03B-0EEE91110319}"/>
                  </a:ext>
                </a:extLst>
              </p:cNvPr>
              <p:cNvSpPr txBox="1"/>
              <p:nvPr/>
            </p:nvSpPr>
            <p:spPr>
              <a:xfrm>
                <a:off x="4254016" y="2092901"/>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 accession was allowed at the outset</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A89F809E-99FC-990A-0071-F6F6119E5A38}"/>
                  </a:ext>
                </a:extLst>
              </p:cNvPr>
              <p:cNvSpPr txBox="1"/>
              <p:nvPr/>
            </p:nvSpPr>
            <p:spPr>
              <a:xfrm>
                <a:off x="2586953" y="2372193"/>
                <a:ext cx="4280991"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dirty="0"/>
                  <a:t>With terms and conditions needed to be agreed by all existing members.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76" name="Rectangle 75">
            <a:extLst>
              <a:ext uri="{FF2B5EF4-FFF2-40B4-BE49-F238E27FC236}">
                <a16:creationId xmlns:a16="http://schemas.microsoft.com/office/drawing/2014/main" id="{9CA3167A-1DA2-3003-A1E5-F47114FD74F4}"/>
              </a:ext>
            </a:extLst>
          </p:cNvPr>
          <p:cNvSpPr/>
          <p:nvPr/>
        </p:nvSpPr>
        <p:spPr>
          <a:xfrm>
            <a:off x="2586136" y="5180237"/>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4CD52F19-C53F-39D3-8BB3-617606DB894B}"/>
              </a:ext>
            </a:extLst>
          </p:cNvPr>
          <p:cNvSpPr/>
          <p:nvPr/>
        </p:nvSpPr>
        <p:spPr>
          <a:xfrm>
            <a:off x="2681576" y="5278525"/>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BAD10669-01D1-C802-64E4-145B9D4655C8}"/>
              </a:ext>
            </a:extLst>
          </p:cNvPr>
          <p:cNvSpPr txBox="1"/>
          <p:nvPr/>
        </p:nvSpPr>
        <p:spPr>
          <a:xfrm>
            <a:off x="2605056" y="5432066"/>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646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1276-FA71-D667-E2F3-3EB18006BCC1}"/>
              </a:ext>
            </a:extLst>
          </p:cNvPr>
          <p:cNvSpPr>
            <a:spLocks noGrp="1"/>
          </p:cNvSpPr>
          <p:nvPr>
            <p:ph type="title"/>
          </p:nvPr>
        </p:nvSpPr>
        <p:spPr>
          <a:xfrm>
            <a:off x="3327400" y="160772"/>
            <a:ext cx="7330873" cy="1058233"/>
          </a:xfrm>
        </p:spPr>
        <p:txBody>
          <a:bodyPr>
            <a:normAutofit/>
          </a:bodyPr>
          <a:lstStyle/>
          <a:p>
            <a:pPr algn="r"/>
            <a:r>
              <a:rPr lang="en-GE" sz="4000" dirty="0"/>
              <a:t>Conducting Trade Negotiation</a:t>
            </a:r>
            <a:r>
              <a:rPr lang="en-AU" sz="4000" dirty="0"/>
              <a:t>s</a:t>
            </a:r>
            <a:endParaRPr lang="en-GE" sz="4000" dirty="0"/>
          </a:p>
        </p:txBody>
      </p:sp>
      <p:pic>
        <p:nvPicPr>
          <p:cNvPr id="4" name="Picture 3" descr="A picture containing text&#10;&#10;Description automatically generated">
            <a:extLst>
              <a:ext uri="{FF2B5EF4-FFF2-40B4-BE49-F238E27FC236}">
                <a16:creationId xmlns:a16="http://schemas.microsoft.com/office/drawing/2014/main" id="{147CD37E-C551-FF24-BF88-57440F45636E}"/>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A0CE8C34-AF70-7999-7696-E0B34E05B798}"/>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Process &amp; Techniques of Negotiations</a:t>
            </a:r>
          </a:p>
        </p:txBody>
      </p:sp>
      <p:grpSp>
        <p:nvGrpSpPr>
          <p:cNvPr id="6" name="Group 5">
            <a:extLst>
              <a:ext uri="{FF2B5EF4-FFF2-40B4-BE49-F238E27FC236}">
                <a16:creationId xmlns:a16="http://schemas.microsoft.com/office/drawing/2014/main" id="{FC1A2FA8-5B88-0376-F32C-3ACA02FAEC13}"/>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664EFDAB-95F0-3EC6-D4E5-62634ED094EC}"/>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725340D-D7D4-5599-68E6-3B9AA1D826B1}"/>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9" name="Group 8">
            <a:extLst>
              <a:ext uri="{FF2B5EF4-FFF2-40B4-BE49-F238E27FC236}">
                <a16:creationId xmlns:a16="http://schemas.microsoft.com/office/drawing/2014/main" id="{DC7E1604-54D3-5BFD-386C-0EEBF8517CAB}"/>
              </a:ext>
            </a:extLst>
          </p:cNvPr>
          <p:cNvGrpSpPr/>
          <p:nvPr/>
        </p:nvGrpSpPr>
        <p:grpSpPr>
          <a:xfrm>
            <a:off x="2919454" y="2900991"/>
            <a:ext cx="4877341" cy="870496"/>
            <a:chOff x="6391182" y="3205023"/>
            <a:chExt cx="5749008" cy="1026069"/>
          </a:xfrm>
        </p:grpSpPr>
        <p:grpSp>
          <p:nvGrpSpPr>
            <p:cNvPr id="10" name="Group 9">
              <a:extLst>
                <a:ext uri="{FF2B5EF4-FFF2-40B4-BE49-F238E27FC236}">
                  <a16:creationId xmlns:a16="http://schemas.microsoft.com/office/drawing/2014/main" id="{C5C7FEC4-B34E-0301-9542-54DB42D15F1F}"/>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2B023B1C-65A3-58C8-ECD6-3A4A371835C3}"/>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B116679F-709E-DA16-3E7D-A0BE8E62F6BE}"/>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0338511E-6C9E-2BEE-8049-2FDD41B2D37D}"/>
                </a:ext>
              </a:extLst>
            </p:cNvPr>
            <p:cNvGrpSpPr/>
            <p:nvPr/>
          </p:nvGrpSpPr>
          <p:grpSpPr>
            <a:xfrm>
              <a:off x="6391182" y="3326074"/>
              <a:ext cx="5717905" cy="853855"/>
              <a:chOff x="2040398" y="2120968"/>
              <a:chExt cx="4711923" cy="853855"/>
            </a:xfrm>
          </p:grpSpPr>
          <p:sp>
            <p:nvSpPr>
              <p:cNvPr id="12" name="TextBox 11">
                <a:extLst>
                  <a:ext uri="{FF2B5EF4-FFF2-40B4-BE49-F238E27FC236}">
                    <a16:creationId xmlns:a16="http://schemas.microsoft.com/office/drawing/2014/main" id="{3001AD38-04C6-B618-9E9C-ADC89DC198BF}"/>
                  </a:ext>
                </a:extLst>
              </p:cNvPr>
              <p:cNvSpPr txBox="1"/>
              <p:nvPr/>
            </p:nvSpPr>
            <p:spPr>
              <a:xfrm>
                <a:off x="4135127" y="212096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Negotiating Teams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893049D-65BC-9297-9718-BEBAFEA93ECB}"/>
                  </a:ext>
                </a:extLst>
              </p:cNvPr>
              <p:cNvSpPr txBox="1"/>
              <p:nvPr/>
            </p:nvSpPr>
            <p:spPr>
              <a:xfrm>
                <a:off x="2040398" y="2430651"/>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Teams negotiate the substantive and technical details in the trenches..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F4B728D0-7D23-9DE7-14AD-D9F3F8178CDC}"/>
              </a:ext>
            </a:extLst>
          </p:cNvPr>
          <p:cNvGrpSpPr/>
          <p:nvPr/>
        </p:nvGrpSpPr>
        <p:grpSpPr>
          <a:xfrm>
            <a:off x="2944969" y="1631590"/>
            <a:ext cx="4844363" cy="868851"/>
            <a:chOff x="6421258" y="1715787"/>
            <a:chExt cx="5710137" cy="1024129"/>
          </a:xfrm>
        </p:grpSpPr>
        <p:grpSp>
          <p:nvGrpSpPr>
            <p:cNvPr id="17" name="Group 16">
              <a:extLst>
                <a:ext uri="{FF2B5EF4-FFF2-40B4-BE49-F238E27FC236}">
                  <a16:creationId xmlns:a16="http://schemas.microsoft.com/office/drawing/2014/main" id="{9A0B739A-61EE-D83B-951C-12903BBA0DC7}"/>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AD7BF105-1D2C-FC7A-F5CF-44C75693E006}"/>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5D9916E8-369C-9EBD-BAE5-40E709159163}"/>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F1EBE898-ED7A-502A-B203-BCBDC2C18F07}"/>
                </a:ext>
              </a:extLst>
            </p:cNvPr>
            <p:cNvGrpSpPr/>
            <p:nvPr/>
          </p:nvGrpSpPr>
          <p:grpSpPr>
            <a:xfrm>
              <a:off x="6672679" y="1784739"/>
              <a:ext cx="5436410" cy="757571"/>
              <a:chOff x="1625405" y="1991128"/>
              <a:chExt cx="5436410" cy="757571"/>
            </a:xfrm>
          </p:grpSpPr>
          <p:sp>
            <p:nvSpPr>
              <p:cNvPr id="19" name="TextBox 18">
                <a:extLst>
                  <a:ext uri="{FF2B5EF4-FFF2-40B4-BE49-F238E27FC236}">
                    <a16:creationId xmlns:a16="http://schemas.microsoft.com/office/drawing/2014/main" id="{47A2F129-2EE7-FEB1-2D47-800889415EE5}"/>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Role of Chief Negotiators</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2C35270-1BD9-0F7E-B560-73CD839C09B8}"/>
                  </a:ext>
                </a:extLst>
              </p:cNvPr>
              <p:cNvSpPr txBox="1"/>
              <p:nvPr/>
            </p:nvSpPr>
            <p:spPr>
              <a:xfrm>
                <a:off x="1625405" y="2422196"/>
                <a:ext cx="5436410"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chief negotiator is the overseer and the impasse breaker.</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CB2D8B32-9B91-0BAD-9C50-14AEFDC1126B}"/>
              </a:ext>
            </a:extLst>
          </p:cNvPr>
          <p:cNvGrpSpPr/>
          <p:nvPr/>
        </p:nvGrpSpPr>
        <p:grpSpPr>
          <a:xfrm>
            <a:off x="2900489" y="4212473"/>
            <a:ext cx="4903921" cy="868849"/>
            <a:chOff x="6368828" y="4757923"/>
            <a:chExt cx="5780341" cy="1024128"/>
          </a:xfrm>
        </p:grpSpPr>
        <p:grpSp>
          <p:nvGrpSpPr>
            <p:cNvPr id="24" name="Group 23">
              <a:extLst>
                <a:ext uri="{FF2B5EF4-FFF2-40B4-BE49-F238E27FC236}">
                  <a16:creationId xmlns:a16="http://schemas.microsoft.com/office/drawing/2014/main" id="{7F40795D-E638-07B7-5DDE-AEF46424C70A}"/>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45F7A0B7-8835-1A72-1641-B41C181EF32B}"/>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AAFB2DBB-CA61-ED61-D529-00D6F64945E3}"/>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C0B7CAE0-DFE6-FC1F-C42E-734FCD4A5F86}"/>
                </a:ext>
              </a:extLst>
            </p:cNvPr>
            <p:cNvGrpSpPr/>
            <p:nvPr/>
          </p:nvGrpSpPr>
          <p:grpSpPr>
            <a:xfrm>
              <a:off x="6973701" y="4892021"/>
              <a:ext cx="5175468" cy="856888"/>
              <a:chOff x="2587173" y="2141415"/>
              <a:chExt cx="4314402" cy="856888"/>
            </a:xfrm>
          </p:grpSpPr>
          <p:sp>
            <p:nvSpPr>
              <p:cNvPr id="26" name="TextBox 25">
                <a:extLst>
                  <a:ext uri="{FF2B5EF4-FFF2-40B4-BE49-F238E27FC236}">
                    <a16:creationId xmlns:a16="http://schemas.microsoft.com/office/drawing/2014/main" id="{283F0B41-0CFB-C599-C580-74A680BB13A0}"/>
                  </a:ext>
                </a:extLst>
              </p:cNvPr>
              <p:cNvSpPr txBox="1"/>
              <p:nvPr/>
            </p:nvSpPr>
            <p:spPr>
              <a:xfrm>
                <a:off x="4254016" y="2141415"/>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Parallel Processes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E37DD2D-EF65-181F-C946-CDDA7E2ACCE0}"/>
                  </a:ext>
                </a:extLst>
              </p:cNvPr>
              <p:cNvSpPr txBox="1"/>
              <p:nvPr/>
            </p:nvSpPr>
            <p:spPr>
              <a:xfrm>
                <a:off x="2587173" y="2454131"/>
                <a:ext cx="4280991"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GB" sz="1200" dirty="0"/>
                  <a:t>While negotiations are ongoing, its important to keep different constituencies and stakeholders up to date.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14A66331-C5BD-EDFC-E01F-AF1BE74F34EC}"/>
              </a:ext>
            </a:extLst>
          </p:cNvPr>
          <p:cNvSpPr/>
          <p:nvPr/>
        </p:nvSpPr>
        <p:spPr>
          <a:xfrm>
            <a:off x="2127430" y="159600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B1399A9-0771-9AF3-69C8-12CA03CE159B}"/>
              </a:ext>
            </a:extLst>
          </p:cNvPr>
          <p:cNvSpPr/>
          <p:nvPr/>
        </p:nvSpPr>
        <p:spPr>
          <a:xfrm>
            <a:off x="2222871" y="169429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C625BE6-7F50-70D9-E2B3-74B95BCF28FC}"/>
              </a:ext>
            </a:extLst>
          </p:cNvPr>
          <p:cNvSpPr txBox="1"/>
          <p:nvPr/>
        </p:nvSpPr>
        <p:spPr>
          <a:xfrm>
            <a:off x="2146352" y="184783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A35196A-CEE3-CD8D-E819-0DD0FCBD4D9B}"/>
              </a:ext>
            </a:extLst>
          </p:cNvPr>
          <p:cNvSpPr/>
          <p:nvPr/>
        </p:nvSpPr>
        <p:spPr>
          <a:xfrm>
            <a:off x="2092713" y="4216845"/>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657A794-012C-7057-B1AE-3015B9A7696D}"/>
              </a:ext>
            </a:extLst>
          </p:cNvPr>
          <p:cNvSpPr/>
          <p:nvPr/>
        </p:nvSpPr>
        <p:spPr>
          <a:xfrm>
            <a:off x="2188153" y="431513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D059486-CD67-F607-57A6-29E3558A5425}"/>
              </a:ext>
            </a:extLst>
          </p:cNvPr>
          <p:cNvSpPr txBox="1"/>
          <p:nvPr/>
        </p:nvSpPr>
        <p:spPr>
          <a:xfrm>
            <a:off x="2111633" y="446867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AD8B2230-B23C-54C1-5907-1060270F2F74}"/>
              </a:ext>
            </a:extLst>
          </p:cNvPr>
          <p:cNvGrpSpPr/>
          <p:nvPr/>
        </p:nvGrpSpPr>
        <p:grpSpPr>
          <a:xfrm>
            <a:off x="2127430" y="2907215"/>
            <a:ext cx="807773" cy="826820"/>
            <a:chOff x="1303021" y="2879738"/>
            <a:chExt cx="1440542" cy="1474511"/>
          </a:xfrm>
        </p:grpSpPr>
        <p:sp>
          <p:nvSpPr>
            <p:cNvPr id="37" name="Rectangle 36">
              <a:extLst>
                <a:ext uri="{FF2B5EF4-FFF2-40B4-BE49-F238E27FC236}">
                  <a16:creationId xmlns:a16="http://schemas.microsoft.com/office/drawing/2014/main" id="{D5AA5E56-F6EB-4B48-703A-16AA9DC7EE63}"/>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C9E3C6D-EF7B-8C1F-ACEF-251E31FF87C4}"/>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AA2271C-FD67-B885-1071-A451B179606F}"/>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821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E3CE-CA30-076A-5339-5E84221AB75A}"/>
              </a:ext>
            </a:extLst>
          </p:cNvPr>
          <p:cNvSpPr>
            <a:spLocks noGrp="1"/>
          </p:cNvSpPr>
          <p:nvPr>
            <p:ph type="title"/>
          </p:nvPr>
        </p:nvSpPr>
        <p:spPr>
          <a:xfrm>
            <a:off x="1943100" y="204268"/>
            <a:ext cx="6032500" cy="1058233"/>
          </a:xfrm>
        </p:spPr>
        <p:txBody>
          <a:bodyPr>
            <a:normAutofit/>
          </a:bodyPr>
          <a:lstStyle/>
          <a:p>
            <a:r>
              <a:rPr lang="en-GE" sz="4000" dirty="0"/>
              <a:t>Trade Negotation Timeline</a:t>
            </a:r>
          </a:p>
        </p:txBody>
      </p:sp>
      <p:pic>
        <p:nvPicPr>
          <p:cNvPr id="4" name="Picture 3" descr="A picture containing text&#10;&#10;Description automatically generated">
            <a:extLst>
              <a:ext uri="{FF2B5EF4-FFF2-40B4-BE49-F238E27FC236}">
                <a16:creationId xmlns:a16="http://schemas.microsoft.com/office/drawing/2014/main" id="{2D045C70-FCA2-A2B5-2D26-EEC978EC58BA}"/>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7" name="Title 1">
            <a:extLst>
              <a:ext uri="{FF2B5EF4-FFF2-40B4-BE49-F238E27FC236}">
                <a16:creationId xmlns:a16="http://schemas.microsoft.com/office/drawing/2014/main" id="{BF5127AE-DD2C-04A2-DDB5-9B0D20E45E96}"/>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Process &amp; Techniques of Negotiations</a:t>
            </a:r>
          </a:p>
        </p:txBody>
      </p:sp>
      <p:grpSp>
        <p:nvGrpSpPr>
          <p:cNvPr id="8" name="Group 7">
            <a:extLst>
              <a:ext uri="{FF2B5EF4-FFF2-40B4-BE49-F238E27FC236}">
                <a16:creationId xmlns:a16="http://schemas.microsoft.com/office/drawing/2014/main" id="{C96A2DC3-2CAE-2779-C465-F595149E1CDB}"/>
              </a:ext>
            </a:extLst>
          </p:cNvPr>
          <p:cNvGrpSpPr/>
          <p:nvPr/>
        </p:nvGrpSpPr>
        <p:grpSpPr>
          <a:xfrm>
            <a:off x="244642" y="121061"/>
            <a:ext cx="1063363" cy="1063363"/>
            <a:chOff x="500743" y="2888192"/>
            <a:chExt cx="574058" cy="574058"/>
          </a:xfrm>
        </p:grpSpPr>
        <p:sp>
          <p:nvSpPr>
            <p:cNvPr id="9" name="Rectangle 8">
              <a:extLst>
                <a:ext uri="{FF2B5EF4-FFF2-40B4-BE49-F238E27FC236}">
                  <a16:creationId xmlns:a16="http://schemas.microsoft.com/office/drawing/2014/main" id="{D14ECF39-7877-77B7-281F-1C1609043752}"/>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4EF3D02D-695F-D67C-340A-37B395E829AE}"/>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11" name="Group 10">
            <a:extLst>
              <a:ext uri="{FF2B5EF4-FFF2-40B4-BE49-F238E27FC236}">
                <a16:creationId xmlns:a16="http://schemas.microsoft.com/office/drawing/2014/main" id="{4E2A59B6-A901-239A-FFCE-C3BD856C51C5}"/>
              </a:ext>
            </a:extLst>
          </p:cNvPr>
          <p:cNvGrpSpPr/>
          <p:nvPr/>
        </p:nvGrpSpPr>
        <p:grpSpPr>
          <a:xfrm>
            <a:off x="2919454" y="2900991"/>
            <a:ext cx="4877341" cy="870496"/>
            <a:chOff x="6391182" y="3205023"/>
            <a:chExt cx="5749008" cy="1026069"/>
          </a:xfrm>
        </p:grpSpPr>
        <p:grpSp>
          <p:nvGrpSpPr>
            <p:cNvPr id="12" name="Group 11">
              <a:extLst>
                <a:ext uri="{FF2B5EF4-FFF2-40B4-BE49-F238E27FC236}">
                  <a16:creationId xmlns:a16="http://schemas.microsoft.com/office/drawing/2014/main" id="{D95F10BB-5C30-5877-D3F8-0F739F72C62A}"/>
                </a:ext>
              </a:extLst>
            </p:cNvPr>
            <p:cNvGrpSpPr/>
            <p:nvPr/>
          </p:nvGrpSpPr>
          <p:grpSpPr>
            <a:xfrm flipH="1">
              <a:off x="6409751" y="3205023"/>
              <a:ext cx="5730439" cy="1026069"/>
              <a:chOff x="760337" y="1721852"/>
              <a:chExt cx="4722252" cy="1026069"/>
            </a:xfrm>
          </p:grpSpPr>
          <p:cxnSp>
            <p:nvCxnSpPr>
              <p:cNvPr id="16" name="Straight Connector 15">
                <a:extLst>
                  <a:ext uri="{FF2B5EF4-FFF2-40B4-BE49-F238E27FC236}">
                    <a16:creationId xmlns:a16="http://schemas.microsoft.com/office/drawing/2014/main" id="{4B14AB44-C8F2-1134-4799-9C8EC6B9AA4A}"/>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7" name="Straight Connector 16">
                <a:extLst>
                  <a:ext uri="{FF2B5EF4-FFF2-40B4-BE49-F238E27FC236}">
                    <a16:creationId xmlns:a16="http://schemas.microsoft.com/office/drawing/2014/main" id="{A2D678AB-1247-E579-FEF9-50D17BA838AC}"/>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3" name="Group 12">
              <a:extLst>
                <a:ext uri="{FF2B5EF4-FFF2-40B4-BE49-F238E27FC236}">
                  <a16:creationId xmlns:a16="http://schemas.microsoft.com/office/drawing/2014/main" id="{D7D72A28-829C-F37B-841E-2843F1964CE7}"/>
                </a:ext>
              </a:extLst>
            </p:cNvPr>
            <p:cNvGrpSpPr/>
            <p:nvPr/>
          </p:nvGrpSpPr>
          <p:grpSpPr>
            <a:xfrm>
              <a:off x="6391182" y="3293744"/>
              <a:ext cx="5717905" cy="886185"/>
              <a:chOff x="2040398" y="2088638"/>
              <a:chExt cx="4711923" cy="886185"/>
            </a:xfrm>
          </p:grpSpPr>
          <p:sp>
            <p:nvSpPr>
              <p:cNvPr id="14" name="TextBox 13">
                <a:extLst>
                  <a:ext uri="{FF2B5EF4-FFF2-40B4-BE49-F238E27FC236}">
                    <a16:creationId xmlns:a16="http://schemas.microsoft.com/office/drawing/2014/main" id="{BD8E1BB7-007C-B401-039E-BC9538D10F62}"/>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Long Game</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B8A0E85-920B-5BC3-CB8A-C8A3744A0532}"/>
                  </a:ext>
                </a:extLst>
              </p:cNvPr>
              <p:cNvSpPr txBox="1"/>
              <p:nvPr/>
            </p:nvSpPr>
            <p:spPr>
              <a:xfrm>
                <a:off x="2040398" y="2430651"/>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Negotiations involving more than two parties, and that involve many chapters tend to drag on for years.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25414B5A-6E1F-BAF8-60C6-CCF11260AD09}"/>
              </a:ext>
            </a:extLst>
          </p:cNvPr>
          <p:cNvGrpSpPr/>
          <p:nvPr/>
        </p:nvGrpSpPr>
        <p:grpSpPr>
          <a:xfrm>
            <a:off x="2944969" y="1631590"/>
            <a:ext cx="4844363" cy="868851"/>
            <a:chOff x="6421258" y="1715787"/>
            <a:chExt cx="5710137" cy="1024129"/>
          </a:xfrm>
        </p:grpSpPr>
        <p:grpSp>
          <p:nvGrpSpPr>
            <p:cNvPr id="19" name="Group 18">
              <a:extLst>
                <a:ext uri="{FF2B5EF4-FFF2-40B4-BE49-F238E27FC236}">
                  <a16:creationId xmlns:a16="http://schemas.microsoft.com/office/drawing/2014/main" id="{D3D5B9FA-6ABB-E915-A88D-35ADA369112A}"/>
                </a:ext>
              </a:extLst>
            </p:cNvPr>
            <p:cNvGrpSpPr/>
            <p:nvPr/>
          </p:nvGrpSpPr>
          <p:grpSpPr>
            <a:xfrm flipH="1">
              <a:off x="6421258" y="1715787"/>
              <a:ext cx="5710137" cy="1024129"/>
              <a:chOff x="789171" y="1722931"/>
              <a:chExt cx="4719118" cy="1024129"/>
            </a:xfrm>
          </p:grpSpPr>
          <p:cxnSp>
            <p:nvCxnSpPr>
              <p:cNvPr id="23" name="Straight Connector 22">
                <a:extLst>
                  <a:ext uri="{FF2B5EF4-FFF2-40B4-BE49-F238E27FC236}">
                    <a16:creationId xmlns:a16="http://schemas.microsoft.com/office/drawing/2014/main" id="{FA45CC2B-01B5-6D56-C555-9E9440A3A346}"/>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4" name="Straight Connector 23">
                <a:extLst>
                  <a:ext uri="{FF2B5EF4-FFF2-40B4-BE49-F238E27FC236}">
                    <a16:creationId xmlns:a16="http://schemas.microsoft.com/office/drawing/2014/main" id="{4633E2AF-2956-D79B-67DC-07DF26050749}"/>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0" name="Group 19">
              <a:extLst>
                <a:ext uri="{FF2B5EF4-FFF2-40B4-BE49-F238E27FC236}">
                  <a16:creationId xmlns:a16="http://schemas.microsoft.com/office/drawing/2014/main" id="{F0FE48F3-49B2-307A-FA3B-1B4A75F80817}"/>
                </a:ext>
              </a:extLst>
            </p:cNvPr>
            <p:cNvGrpSpPr/>
            <p:nvPr/>
          </p:nvGrpSpPr>
          <p:grpSpPr>
            <a:xfrm>
              <a:off x="6672679" y="1784739"/>
              <a:ext cx="5436410" cy="866405"/>
              <a:chOff x="1625405" y="1991128"/>
              <a:chExt cx="5436410" cy="866405"/>
            </a:xfrm>
          </p:grpSpPr>
          <p:sp>
            <p:nvSpPr>
              <p:cNvPr id="21" name="TextBox 20">
                <a:extLst>
                  <a:ext uri="{FF2B5EF4-FFF2-40B4-BE49-F238E27FC236}">
                    <a16:creationId xmlns:a16="http://schemas.microsoft.com/office/drawing/2014/main" id="{50F57A1E-A412-4E87-94D2-AB9BC64D0493}"/>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The Short Game</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A78F2F-B1C6-C347-4C70-6471B629662A}"/>
                  </a:ext>
                </a:extLst>
              </p:cNvPr>
              <p:cNvSpPr txBox="1"/>
              <p:nvPr/>
            </p:nvSpPr>
            <p:spPr>
              <a:xfrm>
                <a:off x="1625405" y="2313361"/>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Some negotiations can be concluded quickly </a:t>
                </a:r>
                <a:r>
                  <a:rPr lang="en-AU" sz="1200" kern="0" dirty="0">
                    <a:solidFill>
                      <a:srgbClr val="3F3F3F"/>
                    </a:solidFill>
                    <a:latin typeface="Arial" panose="020B0604020202020204" pitchFamily="34" charset="0"/>
                    <a:cs typeface="Arial" panose="020B0604020202020204" pitchFamily="34" charset="0"/>
                  </a:rPr>
                  <a:t>under a given set of conditions.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3146EC81-D7DB-6744-2390-FFF7B2A2B5C0}"/>
              </a:ext>
            </a:extLst>
          </p:cNvPr>
          <p:cNvGrpSpPr/>
          <p:nvPr/>
        </p:nvGrpSpPr>
        <p:grpSpPr>
          <a:xfrm>
            <a:off x="2900489" y="4212472"/>
            <a:ext cx="4903921" cy="933066"/>
            <a:chOff x="6368828" y="4757923"/>
            <a:chExt cx="5780341" cy="1099822"/>
          </a:xfrm>
        </p:grpSpPr>
        <p:grpSp>
          <p:nvGrpSpPr>
            <p:cNvPr id="26" name="Group 25">
              <a:extLst>
                <a:ext uri="{FF2B5EF4-FFF2-40B4-BE49-F238E27FC236}">
                  <a16:creationId xmlns:a16="http://schemas.microsoft.com/office/drawing/2014/main" id="{6704BA9E-25A7-19FF-F312-5BD2AE6B5865}"/>
                </a:ext>
              </a:extLst>
            </p:cNvPr>
            <p:cNvGrpSpPr/>
            <p:nvPr/>
          </p:nvGrpSpPr>
          <p:grpSpPr>
            <a:xfrm flipH="1">
              <a:off x="6368828" y="4757923"/>
              <a:ext cx="5780341" cy="1024128"/>
              <a:chOff x="663949" y="1722591"/>
              <a:chExt cx="4818640" cy="1024128"/>
            </a:xfrm>
          </p:grpSpPr>
          <p:cxnSp>
            <p:nvCxnSpPr>
              <p:cNvPr id="30" name="Straight Connector 29">
                <a:extLst>
                  <a:ext uri="{FF2B5EF4-FFF2-40B4-BE49-F238E27FC236}">
                    <a16:creationId xmlns:a16="http://schemas.microsoft.com/office/drawing/2014/main" id="{2049C0B9-B7C2-5231-912C-2C5C1F6F08D5}"/>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1" name="Straight Connector 30">
                <a:extLst>
                  <a:ext uri="{FF2B5EF4-FFF2-40B4-BE49-F238E27FC236}">
                    <a16:creationId xmlns:a16="http://schemas.microsoft.com/office/drawing/2014/main" id="{10CD262E-1D41-5CAF-1584-8E49C4507EF6}"/>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7" name="Group 26">
              <a:extLst>
                <a:ext uri="{FF2B5EF4-FFF2-40B4-BE49-F238E27FC236}">
                  <a16:creationId xmlns:a16="http://schemas.microsoft.com/office/drawing/2014/main" id="{58FC47A8-43ED-A1C4-B8A9-EFBBB646F181}"/>
                </a:ext>
              </a:extLst>
            </p:cNvPr>
            <p:cNvGrpSpPr/>
            <p:nvPr/>
          </p:nvGrpSpPr>
          <p:grpSpPr>
            <a:xfrm>
              <a:off x="6459014" y="4769399"/>
              <a:ext cx="5681177" cy="1088346"/>
              <a:chOff x="2158117" y="2018793"/>
              <a:chExt cx="4735974" cy="1088346"/>
            </a:xfrm>
          </p:grpSpPr>
          <p:sp>
            <p:nvSpPr>
              <p:cNvPr id="28" name="TextBox 27">
                <a:extLst>
                  <a:ext uri="{FF2B5EF4-FFF2-40B4-BE49-F238E27FC236}">
                    <a16:creationId xmlns:a16="http://schemas.microsoft.com/office/drawing/2014/main" id="{24FF3B7A-4115-8DD3-6CEA-0A7C1B6A0344}"/>
                  </a:ext>
                </a:extLst>
              </p:cNvPr>
              <p:cNvSpPr txBox="1"/>
              <p:nvPr/>
            </p:nvSpPr>
            <p:spPr>
              <a:xfrm>
                <a:off x="4246532" y="2018793"/>
                <a:ext cx="2647559"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Getting to Yes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A48E81-7355-F7FE-3D4F-ACB4F3B43093}"/>
                  </a:ext>
                </a:extLst>
              </p:cNvPr>
              <p:cNvSpPr txBox="1"/>
              <p:nvPr/>
            </p:nvSpPr>
            <p:spPr>
              <a:xfrm>
                <a:off x="2158117" y="2345297"/>
                <a:ext cx="4710047" cy="76184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This is a question of political will, but also carefully managing expectations from the outset and information flow during negotiations.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C637021A-510A-4942-8BB8-06E1FD283C72}"/>
              </a:ext>
            </a:extLst>
          </p:cNvPr>
          <p:cNvSpPr/>
          <p:nvPr/>
        </p:nvSpPr>
        <p:spPr>
          <a:xfrm>
            <a:off x="2127430" y="159600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D55FA64-208C-933D-1BC1-B1FD4F6AFFEB}"/>
              </a:ext>
            </a:extLst>
          </p:cNvPr>
          <p:cNvSpPr/>
          <p:nvPr/>
        </p:nvSpPr>
        <p:spPr>
          <a:xfrm>
            <a:off x="2222871" y="169429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A573E37-639C-EDE0-8D3B-2932ADB1ECEB}"/>
              </a:ext>
            </a:extLst>
          </p:cNvPr>
          <p:cNvSpPr txBox="1"/>
          <p:nvPr/>
        </p:nvSpPr>
        <p:spPr>
          <a:xfrm>
            <a:off x="2146352" y="184783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FA3B20EA-BFD4-E207-B809-581320DB3141}"/>
              </a:ext>
            </a:extLst>
          </p:cNvPr>
          <p:cNvSpPr/>
          <p:nvPr/>
        </p:nvSpPr>
        <p:spPr>
          <a:xfrm>
            <a:off x="2092713" y="4216845"/>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76BBD7A-C274-A48A-2191-5600CE76B9CC}"/>
              </a:ext>
            </a:extLst>
          </p:cNvPr>
          <p:cNvSpPr/>
          <p:nvPr/>
        </p:nvSpPr>
        <p:spPr>
          <a:xfrm>
            <a:off x="2188153" y="431513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10BE3A8-EDDC-D188-9D23-AD8DD745D503}"/>
              </a:ext>
            </a:extLst>
          </p:cNvPr>
          <p:cNvSpPr txBox="1"/>
          <p:nvPr/>
        </p:nvSpPr>
        <p:spPr>
          <a:xfrm>
            <a:off x="2111633" y="446867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B99A3592-732D-76E3-7CA4-27EBECBDDEC6}"/>
              </a:ext>
            </a:extLst>
          </p:cNvPr>
          <p:cNvGrpSpPr/>
          <p:nvPr/>
        </p:nvGrpSpPr>
        <p:grpSpPr>
          <a:xfrm>
            <a:off x="2127430" y="2907215"/>
            <a:ext cx="807773" cy="826820"/>
            <a:chOff x="1303021" y="2879738"/>
            <a:chExt cx="1440542" cy="1474511"/>
          </a:xfrm>
        </p:grpSpPr>
        <p:sp>
          <p:nvSpPr>
            <p:cNvPr id="39" name="Rectangle 38">
              <a:extLst>
                <a:ext uri="{FF2B5EF4-FFF2-40B4-BE49-F238E27FC236}">
                  <a16:creationId xmlns:a16="http://schemas.microsoft.com/office/drawing/2014/main" id="{E80B4B78-AA3A-16F1-935A-C6E8C791EF51}"/>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128AE3A-C2D4-0D7D-7926-0BD593A07C43}"/>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FCEBB68-B952-22F2-B74C-36083D286FC3}"/>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765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DA0F-3586-2337-4E24-713E95E3E770}"/>
              </a:ext>
            </a:extLst>
          </p:cNvPr>
          <p:cNvSpPr>
            <a:spLocks noGrp="1"/>
          </p:cNvSpPr>
          <p:nvPr>
            <p:ph type="title"/>
          </p:nvPr>
        </p:nvSpPr>
        <p:spPr>
          <a:xfrm>
            <a:off x="3336324" y="160772"/>
            <a:ext cx="7217344" cy="1058233"/>
          </a:xfrm>
        </p:spPr>
        <p:txBody>
          <a:bodyPr>
            <a:normAutofit/>
          </a:bodyPr>
          <a:lstStyle/>
          <a:p>
            <a:pPr algn="r"/>
            <a:r>
              <a:rPr lang="en-GE" dirty="0"/>
              <a:t>Negotiation Techniques</a:t>
            </a:r>
          </a:p>
        </p:txBody>
      </p:sp>
      <p:pic>
        <p:nvPicPr>
          <p:cNvPr id="4" name="Picture 3" descr="A picture containing text&#10;&#10;Description automatically generated">
            <a:extLst>
              <a:ext uri="{FF2B5EF4-FFF2-40B4-BE49-F238E27FC236}">
                <a16:creationId xmlns:a16="http://schemas.microsoft.com/office/drawing/2014/main" id="{E575F55F-2942-9AF1-A62E-75F0038A3D96}"/>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622886A9-79B1-BE50-8EC4-32202E1127CF}"/>
              </a:ext>
            </a:extLst>
          </p:cNvPr>
          <p:cNvSpPr txBox="1">
            <a:spLocks/>
          </p:cNvSpPr>
          <p:nvPr/>
        </p:nvSpPr>
        <p:spPr>
          <a:xfrm>
            <a:off x="10285217" y="1212718"/>
            <a:ext cx="1764109"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Process &amp; Techniques of Negotiations</a:t>
            </a:r>
          </a:p>
        </p:txBody>
      </p:sp>
      <p:grpSp>
        <p:nvGrpSpPr>
          <p:cNvPr id="6" name="Group 5">
            <a:extLst>
              <a:ext uri="{FF2B5EF4-FFF2-40B4-BE49-F238E27FC236}">
                <a16:creationId xmlns:a16="http://schemas.microsoft.com/office/drawing/2014/main" id="{5F3C82D7-E22D-0151-89FA-A72722C5D10E}"/>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AA6CCFB8-09C7-4404-BF36-89B9758A5F95}"/>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CA489CA-63C9-3562-2D46-1FE404D9DE5F}"/>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9" name="Group 8">
            <a:extLst>
              <a:ext uri="{FF2B5EF4-FFF2-40B4-BE49-F238E27FC236}">
                <a16:creationId xmlns:a16="http://schemas.microsoft.com/office/drawing/2014/main" id="{F589C06A-A073-1C09-AD13-6A1BDBE12821}"/>
              </a:ext>
            </a:extLst>
          </p:cNvPr>
          <p:cNvGrpSpPr/>
          <p:nvPr/>
        </p:nvGrpSpPr>
        <p:grpSpPr>
          <a:xfrm>
            <a:off x="2916280" y="2900991"/>
            <a:ext cx="4880515" cy="870496"/>
            <a:chOff x="6387441" y="3205023"/>
            <a:chExt cx="5752749" cy="1026069"/>
          </a:xfrm>
        </p:grpSpPr>
        <p:grpSp>
          <p:nvGrpSpPr>
            <p:cNvPr id="10" name="Group 9">
              <a:extLst>
                <a:ext uri="{FF2B5EF4-FFF2-40B4-BE49-F238E27FC236}">
                  <a16:creationId xmlns:a16="http://schemas.microsoft.com/office/drawing/2014/main" id="{67F49F5F-4D97-2382-FDC2-52230275E41C}"/>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274D3A97-B006-DE11-C433-88589487A5B4}"/>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D818C65F-273C-0716-A82C-86D6A043F911}"/>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E4D7167F-3829-4007-F1C7-7B38C7D0F671}"/>
                </a:ext>
              </a:extLst>
            </p:cNvPr>
            <p:cNvGrpSpPr/>
            <p:nvPr/>
          </p:nvGrpSpPr>
          <p:grpSpPr>
            <a:xfrm>
              <a:off x="6387441" y="3293744"/>
              <a:ext cx="5721646" cy="850906"/>
              <a:chOff x="2037315" y="2088638"/>
              <a:chExt cx="4715006" cy="850906"/>
            </a:xfrm>
          </p:grpSpPr>
          <p:sp>
            <p:nvSpPr>
              <p:cNvPr id="12" name="TextBox 11">
                <a:extLst>
                  <a:ext uri="{FF2B5EF4-FFF2-40B4-BE49-F238E27FC236}">
                    <a16:creationId xmlns:a16="http://schemas.microsoft.com/office/drawing/2014/main" id="{C6C42791-3544-A03C-C698-48F635777504}"/>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Know the Rules and Protocols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5D2821-9986-F745-9274-CE4EAE84975B}"/>
                  </a:ext>
                </a:extLst>
              </p:cNvPr>
              <p:cNvSpPr txBox="1"/>
              <p:nvPr/>
            </p:nvSpPr>
            <p:spPr>
              <a:xfrm>
                <a:off x="2037315" y="2395372"/>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kern="0" dirty="0">
                    <a:solidFill>
                      <a:srgbClr val="3F3F3F"/>
                    </a:solidFill>
                    <a:latin typeface="Arial" panose="020B0604020202020204" pitchFamily="34" charset="0"/>
                    <a:cs typeface="Arial" panose="020B0604020202020204" pitchFamily="34" charset="0"/>
                  </a:rPr>
                  <a:t>There are established rules and protocols of negotiations that need to be adhered to if the negotiations are to succeed.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74455F5E-3EC1-2152-834E-6CB2D4AE811C}"/>
              </a:ext>
            </a:extLst>
          </p:cNvPr>
          <p:cNvGrpSpPr/>
          <p:nvPr/>
        </p:nvGrpSpPr>
        <p:grpSpPr>
          <a:xfrm>
            <a:off x="2944969" y="1631590"/>
            <a:ext cx="4844363" cy="885871"/>
            <a:chOff x="6421258" y="1715787"/>
            <a:chExt cx="5710137" cy="1044191"/>
          </a:xfrm>
        </p:grpSpPr>
        <p:grpSp>
          <p:nvGrpSpPr>
            <p:cNvPr id="17" name="Group 16">
              <a:extLst>
                <a:ext uri="{FF2B5EF4-FFF2-40B4-BE49-F238E27FC236}">
                  <a16:creationId xmlns:a16="http://schemas.microsoft.com/office/drawing/2014/main" id="{3B08005E-6973-AE95-71BD-45F693DE4A54}"/>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5B7A066C-77EA-83F5-798E-E579A82D79EF}"/>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D3C4CEF3-3972-1D82-87E0-39E341E4E036}"/>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7F9DC911-A115-D3D0-D47E-918F1F2F3708}"/>
                </a:ext>
              </a:extLst>
            </p:cNvPr>
            <p:cNvGrpSpPr/>
            <p:nvPr/>
          </p:nvGrpSpPr>
          <p:grpSpPr>
            <a:xfrm>
              <a:off x="6672679" y="1784739"/>
              <a:ext cx="5436410" cy="975239"/>
              <a:chOff x="1625405" y="1991128"/>
              <a:chExt cx="5436410" cy="975239"/>
            </a:xfrm>
          </p:grpSpPr>
          <p:sp>
            <p:nvSpPr>
              <p:cNvPr id="19" name="TextBox 18">
                <a:extLst>
                  <a:ext uri="{FF2B5EF4-FFF2-40B4-BE49-F238E27FC236}">
                    <a16:creationId xmlns:a16="http://schemas.microsoft.com/office/drawing/2014/main" id="{4C484916-2EF3-D19B-2FCD-182D9B594D7D}"/>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Who Needs to Know</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E09C891-1E07-7903-73E2-4DD27F920D5A}"/>
                  </a:ext>
                </a:extLst>
              </p:cNvPr>
              <p:cNvSpPr txBox="1"/>
              <p:nvPr/>
            </p:nvSpPr>
            <p:spPr>
              <a:xfrm>
                <a:off x="1625405" y="2204526"/>
                <a:ext cx="5436410" cy="761841"/>
              </a:xfrm>
              <a:prstGeom prst="rect">
                <a:avLst/>
              </a:prstGeom>
              <a:noFill/>
            </p:spPr>
            <p:txBody>
              <a:bodyPr wrap="square" rtlCol="0" anchor="ctr">
                <a:spAutoFit/>
              </a:bodyPr>
              <a:lstStyle/>
              <a:p>
                <a:pPr lvl="0" algn="r" defTabSz="685800">
                  <a:defRPr/>
                </a:pPr>
                <a:r>
                  <a:rPr kumimoji="0" lang="en-AU"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It’s important that not only the chief negotiator but also everyone involved in the teams has an understanding of negotiating techniques.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72810779-F450-50B1-75D2-BDE74D582473}"/>
              </a:ext>
            </a:extLst>
          </p:cNvPr>
          <p:cNvGrpSpPr/>
          <p:nvPr/>
        </p:nvGrpSpPr>
        <p:grpSpPr>
          <a:xfrm>
            <a:off x="2900489" y="4212473"/>
            <a:ext cx="4960553" cy="868849"/>
            <a:chOff x="6368828" y="4757923"/>
            <a:chExt cx="5847094" cy="1024128"/>
          </a:xfrm>
        </p:grpSpPr>
        <p:grpSp>
          <p:nvGrpSpPr>
            <p:cNvPr id="24" name="Group 23">
              <a:extLst>
                <a:ext uri="{FF2B5EF4-FFF2-40B4-BE49-F238E27FC236}">
                  <a16:creationId xmlns:a16="http://schemas.microsoft.com/office/drawing/2014/main" id="{B50DDF68-784F-BCB0-970F-C18418D72A12}"/>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45D8404C-0207-E9E6-A309-6B0DE8638E81}"/>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1311BD46-6C3A-0A57-4D57-0E51E6CCBACD}"/>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81202DA8-8743-1C04-E1BC-F070D5B74EAA}"/>
                </a:ext>
              </a:extLst>
            </p:cNvPr>
            <p:cNvGrpSpPr/>
            <p:nvPr/>
          </p:nvGrpSpPr>
          <p:grpSpPr>
            <a:xfrm>
              <a:off x="6565846" y="4769399"/>
              <a:ext cx="5650076" cy="617017"/>
              <a:chOff x="2247175" y="2018793"/>
              <a:chExt cx="4710047" cy="617017"/>
            </a:xfrm>
          </p:grpSpPr>
          <p:sp>
            <p:nvSpPr>
              <p:cNvPr id="26" name="TextBox 25">
                <a:extLst>
                  <a:ext uri="{FF2B5EF4-FFF2-40B4-BE49-F238E27FC236}">
                    <a16:creationId xmlns:a16="http://schemas.microsoft.com/office/drawing/2014/main" id="{7AE04408-CAA3-A991-DB42-380E5BA03F09}"/>
                  </a:ext>
                </a:extLst>
              </p:cNvPr>
              <p:cNvSpPr txBox="1"/>
              <p:nvPr/>
            </p:nvSpPr>
            <p:spPr>
              <a:xfrm>
                <a:off x="4246532" y="2018793"/>
                <a:ext cx="2647559" cy="326504"/>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Negotiate in Good Faith</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2CE4D05-0A79-0908-3C2F-1C182B08079A}"/>
                  </a:ext>
                </a:extLst>
              </p:cNvPr>
              <p:cNvSpPr txBox="1"/>
              <p:nvPr/>
            </p:nvSpPr>
            <p:spPr>
              <a:xfrm>
                <a:off x="2247175" y="2309306"/>
                <a:ext cx="4710047"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This is so important and cannot be emphasized enough.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17D7C7DE-0515-C347-CD39-CF4C8694D3C9}"/>
              </a:ext>
            </a:extLst>
          </p:cNvPr>
          <p:cNvSpPr/>
          <p:nvPr/>
        </p:nvSpPr>
        <p:spPr>
          <a:xfrm>
            <a:off x="2127430" y="159600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5C47553-61FE-FCCF-2A83-8870341F4E13}"/>
              </a:ext>
            </a:extLst>
          </p:cNvPr>
          <p:cNvSpPr/>
          <p:nvPr/>
        </p:nvSpPr>
        <p:spPr>
          <a:xfrm>
            <a:off x="2222871" y="169429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D520968-500B-E52F-85EA-7C6947644A02}"/>
              </a:ext>
            </a:extLst>
          </p:cNvPr>
          <p:cNvSpPr txBox="1"/>
          <p:nvPr/>
        </p:nvSpPr>
        <p:spPr>
          <a:xfrm>
            <a:off x="2146352" y="184783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CD1DE53-114E-A9F5-2635-370EC7B07DC8}"/>
              </a:ext>
            </a:extLst>
          </p:cNvPr>
          <p:cNvSpPr/>
          <p:nvPr/>
        </p:nvSpPr>
        <p:spPr>
          <a:xfrm>
            <a:off x="2092713" y="4216845"/>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2277134-F27D-E736-D076-35DE15C16E6A}"/>
              </a:ext>
            </a:extLst>
          </p:cNvPr>
          <p:cNvSpPr/>
          <p:nvPr/>
        </p:nvSpPr>
        <p:spPr>
          <a:xfrm>
            <a:off x="2188153" y="431513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5AC1E5F-9A84-87E3-1602-B410331CA44C}"/>
              </a:ext>
            </a:extLst>
          </p:cNvPr>
          <p:cNvSpPr txBox="1"/>
          <p:nvPr/>
        </p:nvSpPr>
        <p:spPr>
          <a:xfrm>
            <a:off x="2111633" y="446867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CFD2CFF5-A3B2-0BA3-D081-CCC00D94EB6F}"/>
              </a:ext>
            </a:extLst>
          </p:cNvPr>
          <p:cNvGrpSpPr/>
          <p:nvPr/>
        </p:nvGrpSpPr>
        <p:grpSpPr>
          <a:xfrm>
            <a:off x="2127430" y="2907215"/>
            <a:ext cx="807773" cy="826820"/>
            <a:chOff x="1303021" y="2879738"/>
            <a:chExt cx="1440542" cy="1474511"/>
          </a:xfrm>
        </p:grpSpPr>
        <p:sp>
          <p:nvSpPr>
            <p:cNvPr id="37" name="Rectangle 36">
              <a:extLst>
                <a:ext uri="{FF2B5EF4-FFF2-40B4-BE49-F238E27FC236}">
                  <a16:creationId xmlns:a16="http://schemas.microsoft.com/office/drawing/2014/main" id="{2B49BB08-3FB6-6E3D-9DE3-9CD0B0FB247A}"/>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66A62F7-CFB6-626F-C608-4D8929438959}"/>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36A08C3-289D-D80D-7167-5D2BF9BC9D02}"/>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996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CA35-FA71-BB40-EBF3-9250C04A72EF}"/>
              </a:ext>
            </a:extLst>
          </p:cNvPr>
          <p:cNvSpPr>
            <a:spLocks noGrp="1"/>
          </p:cNvSpPr>
          <p:nvPr>
            <p:ph type="title"/>
          </p:nvPr>
        </p:nvSpPr>
        <p:spPr>
          <a:xfrm>
            <a:off x="1606379" y="314325"/>
            <a:ext cx="10515600" cy="1058233"/>
          </a:xfrm>
        </p:spPr>
        <p:txBody>
          <a:bodyPr>
            <a:normAutofit/>
          </a:bodyPr>
          <a:lstStyle/>
          <a:p>
            <a:r>
              <a:rPr lang="en-GE" sz="4000" dirty="0"/>
              <a:t>Role of Negotiators</a:t>
            </a:r>
          </a:p>
        </p:txBody>
      </p:sp>
      <p:pic>
        <p:nvPicPr>
          <p:cNvPr id="4" name="Picture 3" descr="A picture containing text&#10;&#10;Description automatically generated">
            <a:extLst>
              <a:ext uri="{FF2B5EF4-FFF2-40B4-BE49-F238E27FC236}">
                <a16:creationId xmlns:a16="http://schemas.microsoft.com/office/drawing/2014/main" id="{B35B9BDA-431F-0DA3-057C-7D2C98FC0669}"/>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AF0FA2F5-9BEB-6288-D6DC-48AD1686A3B4}"/>
              </a:ext>
            </a:extLst>
          </p:cNvPr>
          <p:cNvSpPr txBox="1">
            <a:spLocks/>
          </p:cNvSpPr>
          <p:nvPr/>
        </p:nvSpPr>
        <p:spPr>
          <a:xfrm>
            <a:off x="244642" y="1227768"/>
            <a:ext cx="1700890"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Process &amp; Techniques of Negotiations</a:t>
            </a:r>
          </a:p>
        </p:txBody>
      </p:sp>
      <p:grpSp>
        <p:nvGrpSpPr>
          <p:cNvPr id="6" name="Group 5">
            <a:extLst>
              <a:ext uri="{FF2B5EF4-FFF2-40B4-BE49-F238E27FC236}">
                <a16:creationId xmlns:a16="http://schemas.microsoft.com/office/drawing/2014/main" id="{19D87E3B-5ED6-605B-BDF2-25AF76757D24}"/>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D52F674D-767B-FE16-B406-014399252902}"/>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735DC16-C682-DFD5-706C-0F581C2745D5}"/>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grpSp>
        <p:nvGrpSpPr>
          <p:cNvPr id="9" name="Group 8">
            <a:extLst>
              <a:ext uri="{FF2B5EF4-FFF2-40B4-BE49-F238E27FC236}">
                <a16:creationId xmlns:a16="http://schemas.microsoft.com/office/drawing/2014/main" id="{E3E27BF6-C5B3-FA5E-9421-965D5F01326A}"/>
              </a:ext>
            </a:extLst>
          </p:cNvPr>
          <p:cNvGrpSpPr/>
          <p:nvPr/>
        </p:nvGrpSpPr>
        <p:grpSpPr>
          <a:xfrm>
            <a:off x="3909057" y="3018557"/>
            <a:ext cx="4880515" cy="870496"/>
            <a:chOff x="6387441" y="3205023"/>
            <a:chExt cx="5752749" cy="1026069"/>
          </a:xfrm>
        </p:grpSpPr>
        <p:grpSp>
          <p:nvGrpSpPr>
            <p:cNvPr id="10" name="Group 9">
              <a:extLst>
                <a:ext uri="{FF2B5EF4-FFF2-40B4-BE49-F238E27FC236}">
                  <a16:creationId xmlns:a16="http://schemas.microsoft.com/office/drawing/2014/main" id="{CD07DBA8-6676-8F57-E278-08797FD2D37F}"/>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62829793-08CA-B38E-D5C0-33EE3D322D9C}"/>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3B78ACF3-41F3-C413-0E45-5A45BFEB5E1F}"/>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AFC966E2-1407-69D9-48E3-6F309BAF91D8}"/>
                </a:ext>
              </a:extLst>
            </p:cNvPr>
            <p:cNvGrpSpPr/>
            <p:nvPr/>
          </p:nvGrpSpPr>
          <p:grpSpPr>
            <a:xfrm>
              <a:off x="6387441" y="3293744"/>
              <a:ext cx="5721646" cy="850906"/>
              <a:chOff x="2037315" y="2088638"/>
              <a:chExt cx="4715006" cy="850906"/>
            </a:xfrm>
          </p:grpSpPr>
          <p:sp>
            <p:nvSpPr>
              <p:cNvPr id="12" name="TextBox 11">
                <a:extLst>
                  <a:ext uri="{FF2B5EF4-FFF2-40B4-BE49-F238E27FC236}">
                    <a16:creationId xmlns:a16="http://schemas.microsoft.com/office/drawing/2014/main" id="{C9522E34-9871-3E84-005C-F3847962CD81}"/>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Building and Maintaining Trust</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14640F9-F8E5-A385-A328-2914AAC83191}"/>
                  </a:ext>
                </a:extLst>
              </p:cNvPr>
              <p:cNvSpPr txBox="1"/>
              <p:nvPr/>
            </p:nvSpPr>
            <p:spPr>
              <a:xfrm>
                <a:off x="2037315" y="2395372"/>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It is important that the counterparts have good working relationship </a:t>
                </a:r>
                <a:r>
                  <a:rPr lang="en-AU" sz="1200" kern="0" dirty="0">
                    <a:solidFill>
                      <a:srgbClr val="3F3F3F"/>
                    </a:solidFill>
                    <a:latin typeface="Arial" panose="020B0604020202020204" pitchFamily="34" charset="0"/>
                    <a:cs typeface="Arial" panose="020B0604020202020204" pitchFamily="34" charset="0"/>
                  </a:rPr>
                  <a:t>that establish and maintain mutual trust.</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FE67FFEF-9399-ECFC-7251-E9DD7FC0945F}"/>
              </a:ext>
            </a:extLst>
          </p:cNvPr>
          <p:cNvGrpSpPr/>
          <p:nvPr/>
        </p:nvGrpSpPr>
        <p:grpSpPr>
          <a:xfrm>
            <a:off x="3937746" y="1749156"/>
            <a:ext cx="4844363" cy="868851"/>
            <a:chOff x="6421258" y="1715787"/>
            <a:chExt cx="5710137" cy="1024129"/>
          </a:xfrm>
        </p:grpSpPr>
        <p:grpSp>
          <p:nvGrpSpPr>
            <p:cNvPr id="17" name="Group 16">
              <a:extLst>
                <a:ext uri="{FF2B5EF4-FFF2-40B4-BE49-F238E27FC236}">
                  <a16:creationId xmlns:a16="http://schemas.microsoft.com/office/drawing/2014/main" id="{7007A49F-ED5F-4211-B362-1CD301F7126F}"/>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6C048FE6-7D80-0319-5D68-A08D5E8B4828}"/>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8E6F5035-8F89-F328-5382-954370BA582E}"/>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66548377-D4B7-2C7C-B6B1-E5C38471B88D}"/>
                </a:ext>
              </a:extLst>
            </p:cNvPr>
            <p:cNvGrpSpPr/>
            <p:nvPr/>
          </p:nvGrpSpPr>
          <p:grpSpPr>
            <a:xfrm>
              <a:off x="6672679" y="1784739"/>
              <a:ext cx="5436410" cy="866405"/>
              <a:chOff x="1625405" y="1991128"/>
              <a:chExt cx="5436410" cy="866405"/>
            </a:xfrm>
          </p:grpSpPr>
          <p:sp>
            <p:nvSpPr>
              <p:cNvPr id="19" name="TextBox 18">
                <a:extLst>
                  <a:ext uri="{FF2B5EF4-FFF2-40B4-BE49-F238E27FC236}">
                    <a16:creationId xmlns:a16="http://schemas.microsoft.com/office/drawing/2014/main" id="{80340837-7D58-1B44-CD4F-2842DD4ED3F3}"/>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Sending and Receiving</a:t>
                </a:r>
              </a:p>
            </p:txBody>
          </p:sp>
          <p:sp>
            <p:nvSpPr>
              <p:cNvPr id="20" name="TextBox 19">
                <a:extLst>
                  <a:ext uri="{FF2B5EF4-FFF2-40B4-BE49-F238E27FC236}">
                    <a16:creationId xmlns:a16="http://schemas.microsoft.com/office/drawing/2014/main" id="{B924F07A-C31A-A8AE-856D-F4C878A9FE12}"/>
                  </a:ext>
                </a:extLst>
              </p:cNvPr>
              <p:cNvSpPr txBox="1"/>
              <p:nvPr/>
            </p:nvSpPr>
            <p:spPr>
              <a:xfrm>
                <a:off x="1625405" y="2313360"/>
                <a:ext cx="5436410" cy="544173"/>
              </a:xfrm>
              <a:prstGeom prst="rect">
                <a:avLst/>
              </a:prstGeom>
              <a:noFill/>
            </p:spPr>
            <p:txBody>
              <a:bodyPr wrap="square" rtlCol="0" anchor="ctr">
                <a:spAutoFit/>
              </a:bodyPr>
              <a:lstStyle/>
              <a:p>
                <a:pPr lvl="0" algn="r" defTabSz="685800">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Negotiators should be able to articulate clearly the negotiating positions and understand the positions of the counterpart</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8F3B051C-D603-9F75-E092-4C7DF8857D5E}"/>
              </a:ext>
            </a:extLst>
          </p:cNvPr>
          <p:cNvGrpSpPr/>
          <p:nvPr/>
        </p:nvGrpSpPr>
        <p:grpSpPr>
          <a:xfrm>
            <a:off x="3893266" y="4334411"/>
            <a:ext cx="4960553" cy="868849"/>
            <a:chOff x="6368828" y="4757923"/>
            <a:chExt cx="5847094" cy="1024128"/>
          </a:xfrm>
        </p:grpSpPr>
        <p:grpSp>
          <p:nvGrpSpPr>
            <p:cNvPr id="24" name="Group 23">
              <a:extLst>
                <a:ext uri="{FF2B5EF4-FFF2-40B4-BE49-F238E27FC236}">
                  <a16:creationId xmlns:a16="http://schemas.microsoft.com/office/drawing/2014/main" id="{34EBF0AE-9AEF-47D3-624D-FFC946922D13}"/>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7BD6412F-FAD0-EC66-9B3B-80C9CFD8675D}"/>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1930D1EA-AA68-1596-5DD4-6E164BD81306}"/>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30E5C803-9B81-CC5A-D858-1868F5C2C723}"/>
                </a:ext>
              </a:extLst>
            </p:cNvPr>
            <p:cNvGrpSpPr/>
            <p:nvPr/>
          </p:nvGrpSpPr>
          <p:grpSpPr>
            <a:xfrm>
              <a:off x="6565846" y="4769399"/>
              <a:ext cx="5650076" cy="725851"/>
              <a:chOff x="2247175" y="2018793"/>
              <a:chExt cx="4710047" cy="725851"/>
            </a:xfrm>
          </p:grpSpPr>
          <p:sp>
            <p:nvSpPr>
              <p:cNvPr id="26" name="TextBox 25">
                <a:extLst>
                  <a:ext uri="{FF2B5EF4-FFF2-40B4-BE49-F238E27FC236}">
                    <a16:creationId xmlns:a16="http://schemas.microsoft.com/office/drawing/2014/main" id="{D07FD0ED-D36F-F21D-F6EA-ACB3A497EE0B}"/>
                  </a:ext>
                </a:extLst>
              </p:cNvPr>
              <p:cNvSpPr txBox="1"/>
              <p:nvPr/>
            </p:nvSpPr>
            <p:spPr>
              <a:xfrm>
                <a:off x="4246532" y="2018793"/>
                <a:ext cx="2647559" cy="326504"/>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Back-up Plans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F064242-91D7-95C3-CD5F-43B151FCCB38}"/>
                  </a:ext>
                </a:extLst>
              </p:cNvPr>
              <p:cNvSpPr txBox="1"/>
              <p:nvPr/>
            </p:nvSpPr>
            <p:spPr>
              <a:xfrm>
                <a:off x="2247175" y="2200471"/>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Chief negotiators need to have a better alternative to a negotiated agreement (BATNA) instead of conceding their red lines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32CFD105-1A5F-5092-B24B-D94553894B9B}"/>
              </a:ext>
            </a:extLst>
          </p:cNvPr>
          <p:cNvSpPr/>
          <p:nvPr/>
        </p:nvSpPr>
        <p:spPr>
          <a:xfrm>
            <a:off x="3120207" y="1713573"/>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EB2597F-B5ED-B26A-4C06-E2792DA48682}"/>
              </a:ext>
            </a:extLst>
          </p:cNvPr>
          <p:cNvSpPr/>
          <p:nvPr/>
        </p:nvSpPr>
        <p:spPr>
          <a:xfrm>
            <a:off x="3215648" y="1811860"/>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ABA9648-4DE7-E980-6A96-22A33F59DB7E}"/>
              </a:ext>
            </a:extLst>
          </p:cNvPr>
          <p:cNvSpPr txBox="1"/>
          <p:nvPr/>
        </p:nvSpPr>
        <p:spPr>
          <a:xfrm>
            <a:off x="3139129" y="1965401"/>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D2CA27A-04D3-D58A-993E-C5F95F27ACDD}"/>
              </a:ext>
            </a:extLst>
          </p:cNvPr>
          <p:cNvSpPr/>
          <p:nvPr/>
        </p:nvSpPr>
        <p:spPr>
          <a:xfrm>
            <a:off x="3085490" y="433441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20C31FC-9C7C-ABC6-8677-A26191B04D43}"/>
              </a:ext>
            </a:extLst>
          </p:cNvPr>
          <p:cNvSpPr/>
          <p:nvPr/>
        </p:nvSpPr>
        <p:spPr>
          <a:xfrm>
            <a:off x="3180930" y="443269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0FCA69B-0BEB-2F99-63A6-5C9EDA3F252A}"/>
              </a:ext>
            </a:extLst>
          </p:cNvPr>
          <p:cNvSpPr txBox="1"/>
          <p:nvPr/>
        </p:nvSpPr>
        <p:spPr>
          <a:xfrm>
            <a:off x="3104410" y="458624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3DBFC034-715F-6B23-093F-2DC3D9277E33}"/>
              </a:ext>
            </a:extLst>
          </p:cNvPr>
          <p:cNvGrpSpPr/>
          <p:nvPr/>
        </p:nvGrpSpPr>
        <p:grpSpPr>
          <a:xfrm>
            <a:off x="3120207" y="3024781"/>
            <a:ext cx="807773" cy="826820"/>
            <a:chOff x="1303021" y="2879738"/>
            <a:chExt cx="1440542" cy="1474511"/>
          </a:xfrm>
        </p:grpSpPr>
        <p:sp>
          <p:nvSpPr>
            <p:cNvPr id="37" name="Rectangle 36">
              <a:extLst>
                <a:ext uri="{FF2B5EF4-FFF2-40B4-BE49-F238E27FC236}">
                  <a16:creationId xmlns:a16="http://schemas.microsoft.com/office/drawing/2014/main" id="{37401F18-CB97-2AA3-999F-FCA7334832D9}"/>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917A036-B694-392F-917E-3F072CFF13BE}"/>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92E6CDF-77AD-C5A6-BFDB-660F1C514690}"/>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167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B44A-BB46-00D9-36D4-2A8A221862EE}"/>
              </a:ext>
            </a:extLst>
          </p:cNvPr>
          <p:cNvSpPr>
            <a:spLocks noGrp="1"/>
          </p:cNvSpPr>
          <p:nvPr>
            <p:ph type="title"/>
          </p:nvPr>
        </p:nvSpPr>
        <p:spPr>
          <a:xfrm>
            <a:off x="304929" y="136472"/>
            <a:ext cx="10515600" cy="1076246"/>
          </a:xfrm>
        </p:spPr>
        <p:txBody>
          <a:bodyPr/>
          <a:lstStyle/>
          <a:p>
            <a:pPr algn="r"/>
            <a:r>
              <a:rPr lang="en-AU" sz="4000" b="1" dirty="0">
                <a:latin typeface="+mn-lt"/>
              </a:rPr>
              <a:t>Negotiation Skills and Habits</a:t>
            </a:r>
            <a:endParaRPr lang="en-GE" b="1" dirty="0">
              <a:latin typeface="+mn-lt"/>
            </a:endParaRPr>
          </a:p>
        </p:txBody>
      </p:sp>
      <p:pic>
        <p:nvPicPr>
          <p:cNvPr id="3" name="Picture 2" descr="A picture containing text&#10;&#10;Description automatically generated">
            <a:extLst>
              <a:ext uri="{FF2B5EF4-FFF2-40B4-BE49-F238E27FC236}">
                <a16:creationId xmlns:a16="http://schemas.microsoft.com/office/drawing/2014/main" id="{F0708933-1085-F951-CE6F-59FB6AA7D269}"/>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63C50EFC-33B2-7389-E0E0-2BF8CB2A80E6}"/>
              </a:ext>
            </a:extLst>
          </p:cNvPr>
          <p:cNvSpPr txBox="1">
            <a:spLocks/>
          </p:cNvSpPr>
          <p:nvPr/>
        </p:nvSpPr>
        <p:spPr>
          <a:xfrm>
            <a:off x="10297444" y="1212718"/>
            <a:ext cx="1586448"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AU" sz="1800" dirty="0"/>
              <a:t>Process &amp; Techniques of Negotiations</a:t>
            </a:r>
          </a:p>
        </p:txBody>
      </p:sp>
      <p:grpSp>
        <p:nvGrpSpPr>
          <p:cNvPr id="6" name="Group 5">
            <a:extLst>
              <a:ext uri="{FF2B5EF4-FFF2-40B4-BE49-F238E27FC236}">
                <a16:creationId xmlns:a16="http://schemas.microsoft.com/office/drawing/2014/main" id="{0988850E-3410-9CF1-EF52-B455636B0388}"/>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8CCC1FA3-2AE1-FA39-3AB1-75488862D86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0CA2FE0-E4FB-C701-8B19-96359B05D4DB}"/>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
        <p:nvSpPr>
          <p:cNvPr id="9" name="Rectangle 8">
            <a:extLst>
              <a:ext uri="{FF2B5EF4-FFF2-40B4-BE49-F238E27FC236}">
                <a16:creationId xmlns:a16="http://schemas.microsoft.com/office/drawing/2014/main" id="{35EB76C1-7AC9-35D0-877C-705B677EEAE3}"/>
              </a:ext>
            </a:extLst>
          </p:cNvPr>
          <p:cNvSpPr/>
          <p:nvPr/>
        </p:nvSpPr>
        <p:spPr>
          <a:xfrm>
            <a:off x="1093670" y="2266754"/>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0759C7E-F451-002D-94F0-E0176EBF8764}"/>
              </a:ext>
            </a:extLst>
          </p:cNvPr>
          <p:cNvSpPr txBox="1"/>
          <p:nvPr/>
        </p:nvSpPr>
        <p:spPr>
          <a:xfrm>
            <a:off x="1659803" y="2227931"/>
            <a:ext cx="1753849" cy="400110"/>
          </a:xfrm>
          <a:prstGeom prst="rect">
            <a:avLst/>
          </a:prstGeom>
          <a:noFill/>
        </p:spPr>
        <p:txBody>
          <a:bodyPr wrap="square">
            <a:spAutoFit/>
          </a:bodyPr>
          <a:lstStyle/>
          <a:p>
            <a:r>
              <a:rPr lang="en-GB" sz="2000" dirty="0"/>
              <a:t>Listen actively</a:t>
            </a:r>
          </a:p>
        </p:txBody>
      </p:sp>
      <p:sp>
        <p:nvSpPr>
          <p:cNvPr id="12" name="Rectangle 11">
            <a:extLst>
              <a:ext uri="{FF2B5EF4-FFF2-40B4-BE49-F238E27FC236}">
                <a16:creationId xmlns:a16="http://schemas.microsoft.com/office/drawing/2014/main" id="{39F02B08-A684-398A-28DE-4CF9163F6472}"/>
              </a:ext>
            </a:extLst>
          </p:cNvPr>
          <p:cNvSpPr/>
          <p:nvPr/>
        </p:nvSpPr>
        <p:spPr>
          <a:xfrm>
            <a:off x="1053726" y="2949007"/>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FBF37C0-BC6F-261C-BF3B-8A8DDD53E0D5}"/>
              </a:ext>
            </a:extLst>
          </p:cNvPr>
          <p:cNvSpPr txBox="1"/>
          <p:nvPr/>
        </p:nvSpPr>
        <p:spPr>
          <a:xfrm>
            <a:off x="1617673" y="2910184"/>
            <a:ext cx="1753849" cy="400110"/>
          </a:xfrm>
          <a:prstGeom prst="rect">
            <a:avLst/>
          </a:prstGeom>
          <a:noFill/>
        </p:spPr>
        <p:txBody>
          <a:bodyPr wrap="square">
            <a:spAutoFit/>
          </a:bodyPr>
          <a:lstStyle/>
          <a:p>
            <a:r>
              <a:rPr lang="en-GB" sz="2000" dirty="0"/>
              <a:t>Ask questions</a:t>
            </a:r>
          </a:p>
        </p:txBody>
      </p:sp>
      <p:sp>
        <p:nvSpPr>
          <p:cNvPr id="14" name="Rectangle 13">
            <a:extLst>
              <a:ext uri="{FF2B5EF4-FFF2-40B4-BE49-F238E27FC236}">
                <a16:creationId xmlns:a16="http://schemas.microsoft.com/office/drawing/2014/main" id="{F4BCCBC6-237D-4839-2FE2-AEFADEB4939B}"/>
              </a:ext>
            </a:extLst>
          </p:cNvPr>
          <p:cNvSpPr/>
          <p:nvPr/>
        </p:nvSpPr>
        <p:spPr>
          <a:xfrm>
            <a:off x="1087111" y="3660025"/>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B15437C-BA36-7976-6679-BCD0C633668F}"/>
              </a:ext>
            </a:extLst>
          </p:cNvPr>
          <p:cNvSpPr txBox="1"/>
          <p:nvPr/>
        </p:nvSpPr>
        <p:spPr>
          <a:xfrm>
            <a:off x="1571736" y="3621201"/>
            <a:ext cx="2464682" cy="400110"/>
          </a:xfrm>
          <a:prstGeom prst="rect">
            <a:avLst/>
          </a:prstGeom>
          <a:noFill/>
        </p:spPr>
        <p:txBody>
          <a:bodyPr wrap="square">
            <a:spAutoFit/>
          </a:bodyPr>
          <a:lstStyle/>
          <a:p>
            <a:r>
              <a:rPr lang="en-GB" sz="2000" dirty="0"/>
              <a:t>Use Silence</a:t>
            </a:r>
          </a:p>
        </p:txBody>
      </p:sp>
      <p:sp>
        <p:nvSpPr>
          <p:cNvPr id="16" name="Rectangle 15">
            <a:extLst>
              <a:ext uri="{FF2B5EF4-FFF2-40B4-BE49-F238E27FC236}">
                <a16:creationId xmlns:a16="http://schemas.microsoft.com/office/drawing/2014/main" id="{ECAC1FCF-D796-2D2D-CBA4-A9A50E5F2EC7}"/>
              </a:ext>
            </a:extLst>
          </p:cNvPr>
          <p:cNvSpPr/>
          <p:nvPr/>
        </p:nvSpPr>
        <p:spPr>
          <a:xfrm>
            <a:off x="1089298" y="4454177"/>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1640A02-4F5A-81FC-E537-5E26067D853A}"/>
              </a:ext>
            </a:extLst>
          </p:cNvPr>
          <p:cNvSpPr txBox="1"/>
          <p:nvPr/>
        </p:nvSpPr>
        <p:spPr>
          <a:xfrm>
            <a:off x="1571736" y="4415354"/>
            <a:ext cx="3958394" cy="400110"/>
          </a:xfrm>
          <a:prstGeom prst="rect">
            <a:avLst/>
          </a:prstGeom>
          <a:noFill/>
        </p:spPr>
        <p:txBody>
          <a:bodyPr wrap="square">
            <a:spAutoFit/>
          </a:bodyPr>
          <a:lstStyle/>
          <a:p>
            <a:r>
              <a:rPr lang="en-GB" sz="2000" dirty="0"/>
              <a:t>Organize brainstorming sessions</a:t>
            </a:r>
          </a:p>
        </p:txBody>
      </p:sp>
      <p:sp>
        <p:nvSpPr>
          <p:cNvPr id="18" name="Rectangle 17">
            <a:extLst>
              <a:ext uri="{FF2B5EF4-FFF2-40B4-BE49-F238E27FC236}">
                <a16:creationId xmlns:a16="http://schemas.microsoft.com/office/drawing/2014/main" id="{2F9A90B9-869C-B0AD-EA59-44EB397D9FF6}"/>
              </a:ext>
            </a:extLst>
          </p:cNvPr>
          <p:cNvSpPr/>
          <p:nvPr/>
        </p:nvSpPr>
        <p:spPr>
          <a:xfrm>
            <a:off x="1093670" y="5144876"/>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1B9F3DE-985B-470F-E60F-A15928719E20}"/>
              </a:ext>
            </a:extLst>
          </p:cNvPr>
          <p:cNvSpPr txBox="1"/>
          <p:nvPr/>
        </p:nvSpPr>
        <p:spPr>
          <a:xfrm>
            <a:off x="1571736" y="5106053"/>
            <a:ext cx="2803161" cy="400110"/>
          </a:xfrm>
          <a:prstGeom prst="rect">
            <a:avLst/>
          </a:prstGeom>
          <a:noFill/>
        </p:spPr>
        <p:txBody>
          <a:bodyPr wrap="square">
            <a:spAutoFit/>
          </a:bodyPr>
          <a:lstStyle/>
          <a:p>
            <a:r>
              <a:rPr lang="en-GB" sz="2000" dirty="0"/>
              <a:t>Use objective criteria</a:t>
            </a:r>
          </a:p>
        </p:txBody>
      </p:sp>
      <p:sp>
        <p:nvSpPr>
          <p:cNvPr id="20" name="Rectangle 19">
            <a:extLst>
              <a:ext uri="{FF2B5EF4-FFF2-40B4-BE49-F238E27FC236}">
                <a16:creationId xmlns:a16="http://schemas.microsoft.com/office/drawing/2014/main" id="{0D74D761-6D65-E017-0B7A-DAA976A3C298}"/>
              </a:ext>
            </a:extLst>
          </p:cNvPr>
          <p:cNvSpPr/>
          <p:nvPr/>
        </p:nvSpPr>
        <p:spPr>
          <a:xfrm>
            <a:off x="5703121" y="3658803"/>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ECE1740-988E-476B-F0DC-9FDEF0DD64D9}"/>
              </a:ext>
            </a:extLst>
          </p:cNvPr>
          <p:cNvSpPr txBox="1"/>
          <p:nvPr/>
        </p:nvSpPr>
        <p:spPr>
          <a:xfrm>
            <a:off x="6183357" y="3519362"/>
            <a:ext cx="5158832" cy="707886"/>
          </a:xfrm>
          <a:prstGeom prst="rect">
            <a:avLst/>
          </a:prstGeom>
          <a:noFill/>
        </p:spPr>
        <p:txBody>
          <a:bodyPr wrap="square">
            <a:spAutoFit/>
          </a:bodyPr>
          <a:lstStyle/>
          <a:p>
            <a:r>
              <a:rPr lang="en-US" sz="2000" dirty="0"/>
              <a:t>Be sensitive to cross-cultural dynamics, gender, and language</a:t>
            </a:r>
          </a:p>
        </p:txBody>
      </p:sp>
      <p:sp>
        <p:nvSpPr>
          <p:cNvPr id="30" name="Rectangle 29">
            <a:extLst>
              <a:ext uri="{FF2B5EF4-FFF2-40B4-BE49-F238E27FC236}">
                <a16:creationId xmlns:a16="http://schemas.microsoft.com/office/drawing/2014/main" id="{C03B6066-0DA1-AF96-DEA0-918886EB3BDA}"/>
              </a:ext>
            </a:extLst>
          </p:cNvPr>
          <p:cNvSpPr/>
          <p:nvPr/>
        </p:nvSpPr>
        <p:spPr>
          <a:xfrm>
            <a:off x="5698059" y="2261495"/>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42F93A5-8CD4-4669-672F-224A9389BAD3}"/>
              </a:ext>
            </a:extLst>
          </p:cNvPr>
          <p:cNvSpPr txBox="1"/>
          <p:nvPr/>
        </p:nvSpPr>
        <p:spPr>
          <a:xfrm>
            <a:off x="6256822" y="2222672"/>
            <a:ext cx="2803161" cy="400110"/>
          </a:xfrm>
          <a:prstGeom prst="rect">
            <a:avLst/>
          </a:prstGeom>
          <a:noFill/>
        </p:spPr>
        <p:txBody>
          <a:bodyPr wrap="square">
            <a:spAutoFit/>
          </a:bodyPr>
          <a:lstStyle/>
          <a:p>
            <a:r>
              <a:rPr lang="en-GB" sz="2000" dirty="0"/>
              <a:t>Practice role reversal</a:t>
            </a:r>
          </a:p>
        </p:txBody>
      </p:sp>
      <p:sp>
        <p:nvSpPr>
          <p:cNvPr id="10" name="Rectangle 9">
            <a:extLst>
              <a:ext uri="{FF2B5EF4-FFF2-40B4-BE49-F238E27FC236}">
                <a16:creationId xmlns:a16="http://schemas.microsoft.com/office/drawing/2014/main" id="{C298630C-6C69-441A-BDE0-8CBB850454F5}"/>
              </a:ext>
            </a:extLst>
          </p:cNvPr>
          <p:cNvSpPr/>
          <p:nvPr/>
        </p:nvSpPr>
        <p:spPr>
          <a:xfrm>
            <a:off x="5698059" y="2942664"/>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97C0538-1A1C-29AA-A843-6EF6C9AD6522}"/>
              </a:ext>
            </a:extLst>
          </p:cNvPr>
          <p:cNvSpPr txBox="1"/>
          <p:nvPr/>
        </p:nvSpPr>
        <p:spPr>
          <a:xfrm>
            <a:off x="6256822" y="2903841"/>
            <a:ext cx="4613432" cy="400110"/>
          </a:xfrm>
          <a:prstGeom prst="rect">
            <a:avLst/>
          </a:prstGeom>
          <a:noFill/>
        </p:spPr>
        <p:txBody>
          <a:bodyPr wrap="square">
            <a:spAutoFit/>
          </a:bodyPr>
          <a:lstStyle/>
          <a:p>
            <a:r>
              <a:rPr lang="en-US" sz="2000" dirty="0"/>
              <a:t>Listen to and record all proposed options</a:t>
            </a:r>
            <a:endParaRPr lang="en-GB" sz="2000" dirty="0"/>
          </a:p>
        </p:txBody>
      </p:sp>
      <p:sp>
        <p:nvSpPr>
          <p:cNvPr id="35" name="Rectangle 34">
            <a:extLst>
              <a:ext uri="{FF2B5EF4-FFF2-40B4-BE49-F238E27FC236}">
                <a16:creationId xmlns:a16="http://schemas.microsoft.com/office/drawing/2014/main" id="{8631F612-CA24-CBA3-B734-75A999634AF9}"/>
              </a:ext>
            </a:extLst>
          </p:cNvPr>
          <p:cNvSpPr/>
          <p:nvPr/>
        </p:nvSpPr>
        <p:spPr>
          <a:xfrm>
            <a:off x="5703121" y="4443387"/>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CAC1788-6132-5ED6-141D-829665CB487D}"/>
              </a:ext>
            </a:extLst>
          </p:cNvPr>
          <p:cNvSpPr txBox="1"/>
          <p:nvPr/>
        </p:nvSpPr>
        <p:spPr>
          <a:xfrm>
            <a:off x="6183357" y="4410380"/>
            <a:ext cx="5282524" cy="400110"/>
          </a:xfrm>
          <a:prstGeom prst="rect">
            <a:avLst/>
          </a:prstGeom>
          <a:noFill/>
        </p:spPr>
        <p:txBody>
          <a:bodyPr wrap="square">
            <a:spAutoFit/>
          </a:bodyPr>
          <a:lstStyle/>
          <a:p>
            <a:r>
              <a:rPr lang="en-US" sz="2000" dirty="0"/>
              <a:t>Build a reputation for reliability and integrity</a:t>
            </a:r>
          </a:p>
        </p:txBody>
      </p:sp>
      <p:sp>
        <p:nvSpPr>
          <p:cNvPr id="39" name="Rectangle 38">
            <a:extLst>
              <a:ext uri="{FF2B5EF4-FFF2-40B4-BE49-F238E27FC236}">
                <a16:creationId xmlns:a16="http://schemas.microsoft.com/office/drawing/2014/main" id="{1BC9AD5E-D079-1789-BEDA-C6986897E0AB}"/>
              </a:ext>
            </a:extLst>
          </p:cNvPr>
          <p:cNvSpPr/>
          <p:nvPr/>
        </p:nvSpPr>
        <p:spPr>
          <a:xfrm>
            <a:off x="5698059" y="5130372"/>
            <a:ext cx="296309" cy="302723"/>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8987D5A-974E-06B1-B21E-559319A4BF2D}"/>
              </a:ext>
            </a:extLst>
          </p:cNvPr>
          <p:cNvSpPr txBox="1"/>
          <p:nvPr/>
        </p:nvSpPr>
        <p:spPr>
          <a:xfrm>
            <a:off x="6256822" y="5091549"/>
            <a:ext cx="4613432" cy="400110"/>
          </a:xfrm>
          <a:prstGeom prst="rect">
            <a:avLst/>
          </a:prstGeom>
          <a:noFill/>
        </p:spPr>
        <p:txBody>
          <a:bodyPr wrap="square">
            <a:spAutoFit/>
          </a:bodyPr>
          <a:lstStyle/>
          <a:p>
            <a:r>
              <a:rPr lang="en-US" sz="2000" dirty="0"/>
              <a:t>Create a win-win mentality</a:t>
            </a:r>
          </a:p>
        </p:txBody>
      </p:sp>
    </p:spTree>
    <p:extLst>
      <p:ext uri="{BB962C8B-B14F-4D97-AF65-F5344CB8AC3E}">
        <p14:creationId xmlns:p14="http://schemas.microsoft.com/office/powerpoint/2010/main" val="3969305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F6B1AA-A638-3D3F-42C8-3A40857961E4}"/>
              </a:ext>
            </a:extLst>
          </p:cNvPr>
          <p:cNvSpPr/>
          <p:nvPr/>
        </p:nvSpPr>
        <p:spPr>
          <a:xfrm>
            <a:off x="-20364" y="-150412"/>
            <a:ext cx="12212364" cy="7008412"/>
          </a:xfrm>
          <a:prstGeom prst="rect">
            <a:avLst/>
          </a:prstGeom>
          <a:solidFill>
            <a:srgbClr val="5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1063D8E-7B47-937C-1893-9BD20169E87B}"/>
              </a:ext>
            </a:extLst>
          </p:cNvPr>
          <p:cNvSpPr txBox="1"/>
          <p:nvPr/>
        </p:nvSpPr>
        <p:spPr>
          <a:xfrm>
            <a:off x="381000" y="531951"/>
            <a:ext cx="26016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Outline</a:t>
            </a:r>
          </a:p>
        </p:txBody>
      </p:sp>
      <p:grpSp>
        <p:nvGrpSpPr>
          <p:cNvPr id="18" name="Group 17">
            <a:extLst>
              <a:ext uri="{FF2B5EF4-FFF2-40B4-BE49-F238E27FC236}">
                <a16:creationId xmlns:a16="http://schemas.microsoft.com/office/drawing/2014/main" id="{C3C981C9-E59D-484B-DF7D-1966364B0EC0}"/>
              </a:ext>
            </a:extLst>
          </p:cNvPr>
          <p:cNvGrpSpPr/>
          <p:nvPr/>
        </p:nvGrpSpPr>
        <p:grpSpPr>
          <a:xfrm>
            <a:off x="500740" y="2374955"/>
            <a:ext cx="1063365" cy="1063363"/>
            <a:chOff x="500742" y="2888192"/>
            <a:chExt cx="574059" cy="574058"/>
          </a:xfrm>
        </p:grpSpPr>
        <p:sp>
          <p:nvSpPr>
            <p:cNvPr id="9" name="Rectangle 8">
              <a:extLst>
                <a:ext uri="{FF2B5EF4-FFF2-40B4-BE49-F238E27FC236}">
                  <a16:creationId xmlns:a16="http://schemas.microsoft.com/office/drawing/2014/main" id="{A4B5266C-59CD-B7DE-AE1C-3E95DF2C8B4A}"/>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E7B27DB0-0CC1-9231-81AC-0308E1751EB0}"/>
                </a:ext>
              </a:extLst>
            </p:cNvPr>
            <p:cNvSpPr txBox="1"/>
            <p:nvPr/>
          </p:nvSpPr>
          <p:spPr>
            <a:xfrm>
              <a:off x="500742" y="3064503"/>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1" name="TextBox 10">
            <a:extLst>
              <a:ext uri="{FF2B5EF4-FFF2-40B4-BE49-F238E27FC236}">
                <a16:creationId xmlns:a16="http://schemas.microsoft.com/office/drawing/2014/main" id="{4CA80A2E-FDAC-87DD-C695-696C468C586F}"/>
              </a:ext>
            </a:extLst>
          </p:cNvPr>
          <p:cNvSpPr txBox="1"/>
          <p:nvPr/>
        </p:nvSpPr>
        <p:spPr>
          <a:xfrm>
            <a:off x="380999" y="3556448"/>
            <a:ext cx="334878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Preparing for Negotiations &amp; Managing workflow </a:t>
            </a:r>
          </a:p>
        </p:txBody>
      </p:sp>
      <p:sp>
        <p:nvSpPr>
          <p:cNvPr id="20" name="Arc 19">
            <a:extLst>
              <a:ext uri="{FF2B5EF4-FFF2-40B4-BE49-F238E27FC236}">
                <a16:creationId xmlns:a16="http://schemas.microsoft.com/office/drawing/2014/main" id="{414A1A13-63BA-FA8E-67F2-D4BFA5778F40}"/>
              </a:ext>
            </a:extLst>
          </p:cNvPr>
          <p:cNvSpPr/>
          <p:nvPr/>
        </p:nvSpPr>
        <p:spPr>
          <a:xfrm>
            <a:off x="9186325" y="1659241"/>
            <a:ext cx="3005675" cy="3230259"/>
          </a:xfrm>
          <a:prstGeom prst="arc">
            <a:avLst>
              <a:gd name="adj1" fmla="val 49815"/>
              <a:gd name="adj2" fmla="val 7078"/>
            </a:avLst>
          </a:prstGeom>
          <a:ln w="19050">
            <a:solidFill>
              <a:srgbClr val="D40000"/>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2" name="Group 1">
            <a:extLst>
              <a:ext uri="{FF2B5EF4-FFF2-40B4-BE49-F238E27FC236}">
                <a16:creationId xmlns:a16="http://schemas.microsoft.com/office/drawing/2014/main" id="{BA91F139-E57F-B218-6247-5C3DFEFC8A34}"/>
              </a:ext>
            </a:extLst>
          </p:cNvPr>
          <p:cNvGrpSpPr/>
          <p:nvPr/>
        </p:nvGrpSpPr>
        <p:grpSpPr>
          <a:xfrm>
            <a:off x="3941101" y="2374955"/>
            <a:ext cx="1063365" cy="1063363"/>
            <a:chOff x="500742" y="2888192"/>
            <a:chExt cx="574059" cy="574058"/>
          </a:xfrm>
        </p:grpSpPr>
        <p:sp>
          <p:nvSpPr>
            <p:cNvPr id="3" name="Rectangle 2">
              <a:extLst>
                <a:ext uri="{FF2B5EF4-FFF2-40B4-BE49-F238E27FC236}">
                  <a16:creationId xmlns:a16="http://schemas.microsoft.com/office/drawing/2014/main" id="{E8C8C76E-A62F-5E20-5FC0-000FFCE694E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B6A70F3-9498-21B1-8F19-906B07074D01}"/>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02</a:t>
              </a:r>
            </a:p>
          </p:txBody>
        </p:sp>
      </p:grpSp>
      <p:sp>
        <p:nvSpPr>
          <p:cNvPr id="25" name="TextBox 24">
            <a:extLst>
              <a:ext uri="{FF2B5EF4-FFF2-40B4-BE49-F238E27FC236}">
                <a16:creationId xmlns:a16="http://schemas.microsoft.com/office/drawing/2014/main" id="{FD7DBBB5-2676-41CF-EDD2-3BC6555EDE0C}"/>
              </a:ext>
            </a:extLst>
          </p:cNvPr>
          <p:cNvSpPr txBox="1"/>
          <p:nvPr/>
        </p:nvSpPr>
        <p:spPr>
          <a:xfrm>
            <a:off x="3821360"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Objectives &amp; Mandate </a:t>
            </a:r>
            <a:b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b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of Negotiations</a:t>
            </a:r>
          </a:p>
        </p:txBody>
      </p:sp>
      <p:grpSp>
        <p:nvGrpSpPr>
          <p:cNvPr id="26" name="Group 25">
            <a:extLst>
              <a:ext uri="{FF2B5EF4-FFF2-40B4-BE49-F238E27FC236}">
                <a16:creationId xmlns:a16="http://schemas.microsoft.com/office/drawing/2014/main" id="{E0AC2FC6-0DFC-072B-BF13-B4794BF4CD25}"/>
              </a:ext>
            </a:extLst>
          </p:cNvPr>
          <p:cNvGrpSpPr/>
          <p:nvPr/>
        </p:nvGrpSpPr>
        <p:grpSpPr>
          <a:xfrm>
            <a:off x="6803950" y="2374955"/>
            <a:ext cx="1063365" cy="1063363"/>
            <a:chOff x="500742" y="2888192"/>
            <a:chExt cx="574059" cy="574058"/>
          </a:xfrm>
        </p:grpSpPr>
        <p:sp>
          <p:nvSpPr>
            <p:cNvPr id="27" name="Rectangle 26">
              <a:extLst>
                <a:ext uri="{FF2B5EF4-FFF2-40B4-BE49-F238E27FC236}">
                  <a16:creationId xmlns:a16="http://schemas.microsoft.com/office/drawing/2014/main" id="{FB7A0429-4DDD-75F5-BB47-76ABBB847F02}"/>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F92EA5DC-6ABB-8840-D1B2-903537B591D8}"/>
                </a:ext>
              </a:extLst>
            </p:cNvPr>
            <p:cNvSpPr txBox="1"/>
            <p:nvPr/>
          </p:nvSpPr>
          <p:spPr>
            <a:xfrm>
              <a:off x="500742" y="3036025"/>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03</a:t>
              </a:r>
            </a:p>
          </p:txBody>
        </p:sp>
      </p:grpSp>
      <p:sp>
        <p:nvSpPr>
          <p:cNvPr id="29" name="TextBox 28">
            <a:extLst>
              <a:ext uri="{FF2B5EF4-FFF2-40B4-BE49-F238E27FC236}">
                <a16:creationId xmlns:a16="http://schemas.microsoft.com/office/drawing/2014/main" id="{506B92C4-0109-B865-6254-5A7A4949EFD2}"/>
              </a:ext>
            </a:extLst>
          </p:cNvPr>
          <p:cNvSpPr txBox="1"/>
          <p:nvPr/>
        </p:nvSpPr>
        <p:spPr>
          <a:xfrm>
            <a:off x="6684209" y="3556448"/>
            <a:ext cx="277127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Process &amp; Techniques of Negotiations</a:t>
            </a:r>
          </a:p>
        </p:txBody>
      </p:sp>
      <p:grpSp>
        <p:nvGrpSpPr>
          <p:cNvPr id="30" name="Group 29">
            <a:extLst>
              <a:ext uri="{FF2B5EF4-FFF2-40B4-BE49-F238E27FC236}">
                <a16:creationId xmlns:a16="http://schemas.microsoft.com/office/drawing/2014/main" id="{9D080262-D156-C5C1-6C83-1FF0815B5952}"/>
              </a:ext>
            </a:extLst>
          </p:cNvPr>
          <p:cNvGrpSpPr/>
          <p:nvPr/>
        </p:nvGrpSpPr>
        <p:grpSpPr>
          <a:xfrm>
            <a:off x="9666798" y="2374955"/>
            <a:ext cx="1063365" cy="1063363"/>
            <a:chOff x="500742" y="2888192"/>
            <a:chExt cx="574059" cy="574058"/>
          </a:xfrm>
        </p:grpSpPr>
        <p:sp>
          <p:nvSpPr>
            <p:cNvPr id="31" name="Rectangle 30">
              <a:extLst>
                <a:ext uri="{FF2B5EF4-FFF2-40B4-BE49-F238E27FC236}">
                  <a16:creationId xmlns:a16="http://schemas.microsoft.com/office/drawing/2014/main" id="{84C8022B-164B-7640-257F-B1B4FE52BBAC}"/>
                </a:ext>
              </a:extLst>
            </p:cNvPr>
            <p:cNvSpPr/>
            <p:nvPr/>
          </p:nvSpPr>
          <p:spPr>
            <a:xfrm>
              <a:off x="500743" y="2888192"/>
              <a:ext cx="574058" cy="574058"/>
            </a:xfrm>
            <a:prstGeom prst="rect">
              <a:avLst/>
            </a:prstGeom>
            <a:solidFill>
              <a:srgbClr val="9EC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BCF173B-0B81-14AB-C8B5-C261C4481547}"/>
                </a:ext>
              </a:extLst>
            </p:cNvPr>
            <p:cNvSpPr txBox="1"/>
            <p:nvPr/>
          </p:nvSpPr>
          <p:spPr>
            <a:xfrm>
              <a:off x="500742" y="302568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sp>
        <p:nvSpPr>
          <p:cNvPr id="33" name="TextBox 32">
            <a:extLst>
              <a:ext uri="{FF2B5EF4-FFF2-40B4-BE49-F238E27FC236}">
                <a16:creationId xmlns:a16="http://schemas.microsoft.com/office/drawing/2014/main" id="{4696325A-DA1B-BBB3-2282-4AC90A6B1751}"/>
              </a:ext>
            </a:extLst>
          </p:cNvPr>
          <p:cNvSpPr txBox="1"/>
          <p:nvPr/>
        </p:nvSpPr>
        <p:spPr>
          <a:xfrm>
            <a:off x="9547057" y="3556448"/>
            <a:ext cx="2771277"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Implementation, M&amp;E</a:t>
            </a:r>
          </a:p>
        </p:txBody>
      </p:sp>
    </p:spTree>
    <p:extLst>
      <p:ext uri="{BB962C8B-B14F-4D97-AF65-F5344CB8AC3E}">
        <p14:creationId xmlns:p14="http://schemas.microsoft.com/office/powerpoint/2010/main" val="94195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xit" presetSubtype="4" fill="hold" grpId="1" nodeType="afterEffect">
                                  <p:stCondLst>
                                    <p:cond delay="1000"/>
                                  </p:stCondLst>
                                  <p:childTnLst>
                                    <p:animEffect transition="out" filter="wipe(down)">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F10CC1B-216F-6F5B-E4AB-34815842AB3D}"/>
              </a:ext>
            </a:extLst>
          </p:cNvPr>
          <p:cNvSpPr>
            <a:spLocks noGrp="1"/>
          </p:cNvSpPr>
          <p:nvPr>
            <p:ph type="ctrTitle"/>
          </p:nvPr>
        </p:nvSpPr>
        <p:spPr>
          <a:xfrm>
            <a:off x="2493496" y="3399153"/>
            <a:ext cx="11084011" cy="760663"/>
          </a:xfrm>
        </p:spPr>
        <p:txBody>
          <a:bodyPr>
            <a:normAutofit fontScale="90000"/>
          </a:bodyPr>
          <a:lstStyle/>
          <a:p>
            <a:pPr algn="l"/>
            <a:r>
              <a:rPr lang="en-US" dirty="0"/>
              <a:t>Preparing for Negotiations &amp; </a:t>
            </a:r>
            <a:br>
              <a:rPr lang="en-US" dirty="0"/>
            </a:br>
            <a:r>
              <a:rPr lang="en-US" dirty="0"/>
              <a:t>Managing Workflow</a:t>
            </a:r>
          </a:p>
        </p:txBody>
      </p:sp>
      <p:pic>
        <p:nvPicPr>
          <p:cNvPr id="3" name="Picture 2" descr="A picture containing text&#10;&#10;Description automatically generated">
            <a:extLst>
              <a:ext uri="{FF2B5EF4-FFF2-40B4-BE49-F238E27FC236}">
                <a16:creationId xmlns:a16="http://schemas.microsoft.com/office/drawing/2014/main" id="{3CFAF52F-2C42-AE90-6E4C-E42406AD9F03}"/>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grpSp>
        <p:nvGrpSpPr>
          <p:cNvPr id="2" name="Group 1">
            <a:extLst>
              <a:ext uri="{FF2B5EF4-FFF2-40B4-BE49-F238E27FC236}">
                <a16:creationId xmlns:a16="http://schemas.microsoft.com/office/drawing/2014/main" id="{5D18C974-EC12-82DE-FF56-6023DFFE0055}"/>
              </a:ext>
            </a:extLst>
          </p:cNvPr>
          <p:cNvGrpSpPr/>
          <p:nvPr/>
        </p:nvGrpSpPr>
        <p:grpSpPr>
          <a:xfrm>
            <a:off x="1250251" y="3135618"/>
            <a:ext cx="1063363" cy="1063363"/>
            <a:chOff x="500743" y="2888192"/>
            <a:chExt cx="574058" cy="574058"/>
          </a:xfrm>
        </p:grpSpPr>
        <p:sp>
          <p:nvSpPr>
            <p:cNvPr id="4" name="Rectangle 3">
              <a:extLst>
                <a:ext uri="{FF2B5EF4-FFF2-40B4-BE49-F238E27FC236}">
                  <a16:creationId xmlns:a16="http://schemas.microsoft.com/office/drawing/2014/main" id="{5E0A3982-1908-C8E2-8252-C33D2752885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759EB23-C8A5-0275-8669-C60F9E357C1C}"/>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Tree>
    <p:extLst>
      <p:ext uri="{BB962C8B-B14F-4D97-AF65-F5344CB8AC3E}">
        <p14:creationId xmlns:p14="http://schemas.microsoft.com/office/powerpoint/2010/main" val="142466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F10CC1B-216F-6F5B-E4AB-34815842AB3D}"/>
              </a:ext>
            </a:extLst>
          </p:cNvPr>
          <p:cNvSpPr>
            <a:spLocks noGrp="1"/>
          </p:cNvSpPr>
          <p:nvPr>
            <p:ph type="ctrTitle"/>
          </p:nvPr>
        </p:nvSpPr>
        <p:spPr>
          <a:xfrm>
            <a:off x="2053784" y="3429000"/>
            <a:ext cx="9541315" cy="760663"/>
          </a:xfrm>
        </p:spPr>
        <p:txBody>
          <a:bodyPr>
            <a:normAutofit fontScale="90000"/>
          </a:bodyPr>
          <a:lstStyle/>
          <a:p>
            <a:pPr algn="l"/>
            <a:r>
              <a:rPr lang="en-AU" dirty="0"/>
              <a:t>Implementation, Monitoring and Evaluation</a:t>
            </a:r>
            <a:endParaRPr lang="en-US" dirty="0"/>
          </a:p>
        </p:txBody>
      </p:sp>
      <p:pic>
        <p:nvPicPr>
          <p:cNvPr id="3" name="Picture 2" descr="A picture containing text&#10;&#10;Description automatically generated">
            <a:extLst>
              <a:ext uri="{FF2B5EF4-FFF2-40B4-BE49-F238E27FC236}">
                <a16:creationId xmlns:a16="http://schemas.microsoft.com/office/drawing/2014/main" id="{3CFAF52F-2C42-AE90-6E4C-E42406AD9F03}"/>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grpSp>
        <p:nvGrpSpPr>
          <p:cNvPr id="2" name="Group 1">
            <a:extLst>
              <a:ext uri="{FF2B5EF4-FFF2-40B4-BE49-F238E27FC236}">
                <a16:creationId xmlns:a16="http://schemas.microsoft.com/office/drawing/2014/main" id="{5D18C974-EC12-82DE-FF56-6023DFFE0055}"/>
              </a:ext>
            </a:extLst>
          </p:cNvPr>
          <p:cNvGrpSpPr/>
          <p:nvPr/>
        </p:nvGrpSpPr>
        <p:grpSpPr>
          <a:xfrm>
            <a:off x="695614" y="3363337"/>
            <a:ext cx="1063363" cy="1063363"/>
            <a:chOff x="500743" y="2888192"/>
            <a:chExt cx="574058" cy="574058"/>
          </a:xfrm>
        </p:grpSpPr>
        <p:sp>
          <p:nvSpPr>
            <p:cNvPr id="4" name="Rectangle 3">
              <a:extLst>
                <a:ext uri="{FF2B5EF4-FFF2-40B4-BE49-F238E27FC236}">
                  <a16:creationId xmlns:a16="http://schemas.microsoft.com/office/drawing/2014/main" id="{5E0A3982-1908-C8E2-8252-C33D27528850}"/>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759EB23-C8A5-0275-8669-C60F9E357C1C}"/>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spTree>
    <p:extLst>
      <p:ext uri="{BB962C8B-B14F-4D97-AF65-F5344CB8AC3E}">
        <p14:creationId xmlns:p14="http://schemas.microsoft.com/office/powerpoint/2010/main" val="3862743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F32-AEEA-17C1-20F1-9A65CD789D81}"/>
              </a:ext>
            </a:extLst>
          </p:cNvPr>
          <p:cNvSpPr>
            <a:spLocks noGrp="1"/>
          </p:cNvSpPr>
          <p:nvPr>
            <p:ph type="title"/>
          </p:nvPr>
        </p:nvSpPr>
        <p:spPr>
          <a:xfrm>
            <a:off x="1431758" y="121061"/>
            <a:ext cx="4425345" cy="1058233"/>
          </a:xfrm>
        </p:spPr>
        <p:txBody>
          <a:bodyPr>
            <a:normAutofit/>
          </a:bodyPr>
          <a:lstStyle/>
          <a:p>
            <a:r>
              <a:rPr lang="en-GE" sz="4000" dirty="0"/>
              <a:t>Implementation</a:t>
            </a:r>
          </a:p>
        </p:txBody>
      </p:sp>
      <p:pic>
        <p:nvPicPr>
          <p:cNvPr id="4" name="Picture 3" descr="A picture containing text&#10;&#10;Description automatically generated">
            <a:extLst>
              <a:ext uri="{FF2B5EF4-FFF2-40B4-BE49-F238E27FC236}">
                <a16:creationId xmlns:a16="http://schemas.microsoft.com/office/drawing/2014/main" id="{A50177B4-AED7-0687-79D5-6AF43E742A55}"/>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969D39A0-252D-3906-B83E-43B731A55F98}"/>
              </a:ext>
            </a:extLst>
          </p:cNvPr>
          <p:cNvSpPr txBox="1">
            <a:spLocks/>
          </p:cNvSpPr>
          <p:nvPr/>
        </p:nvSpPr>
        <p:spPr>
          <a:xfrm>
            <a:off x="244641" y="1227768"/>
            <a:ext cx="1882542"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Implementation, Monitoring and Evaluation</a:t>
            </a:r>
          </a:p>
        </p:txBody>
      </p:sp>
      <p:grpSp>
        <p:nvGrpSpPr>
          <p:cNvPr id="6" name="Group 5">
            <a:extLst>
              <a:ext uri="{FF2B5EF4-FFF2-40B4-BE49-F238E27FC236}">
                <a16:creationId xmlns:a16="http://schemas.microsoft.com/office/drawing/2014/main" id="{EA6B28B3-BFC5-1D88-9B44-EA3CDBFDAA85}"/>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2066F36C-C580-6B14-4767-3F0D83B31769}"/>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A9A9D52-49EF-10F5-6AC5-17A624368DE0}"/>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grpSp>
        <p:nvGrpSpPr>
          <p:cNvPr id="9" name="Group 8">
            <a:extLst>
              <a:ext uri="{FF2B5EF4-FFF2-40B4-BE49-F238E27FC236}">
                <a16:creationId xmlns:a16="http://schemas.microsoft.com/office/drawing/2014/main" id="{AE5DF411-1817-BA68-C19F-3A071AA80F24}"/>
              </a:ext>
            </a:extLst>
          </p:cNvPr>
          <p:cNvGrpSpPr/>
          <p:nvPr/>
        </p:nvGrpSpPr>
        <p:grpSpPr>
          <a:xfrm>
            <a:off x="3909057" y="3018557"/>
            <a:ext cx="4880515" cy="870496"/>
            <a:chOff x="6387441" y="3205023"/>
            <a:chExt cx="5752749" cy="1026069"/>
          </a:xfrm>
        </p:grpSpPr>
        <p:grpSp>
          <p:nvGrpSpPr>
            <p:cNvPr id="10" name="Group 9">
              <a:extLst>
                <a:ext uri="{FF2B5EF4-FFF2-40B4-BE49-F238E27FC236}">
                  <a16:creationId xmlns:a16="http://schemas.microsoft.com/office/drawing/2014/main" id="{346EBC47-E61B-A148-22A1-9AA7BFE7BBA2}"/>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0A42626F-D685-EFD2-2F6F-8DDA0B5EE964}"/>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23EEF9FE-2996-C346-6B47-F30C6A5C4FB1}"/>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215A1DE1-64E7-D9A7-7F59-CEDF37FF3A11}"/>
                </a:ext>
              </a:extLst>
            </p:cNvPr>
            <p:cNvGrpSpPr/>
            <p:nvPr/>
          </p:nvGrpSpPr>
          <p:grpSpPr>
            <a:xfrm>
              <a:off x="6387441" y="3293744"/>
              <a:ext cx="5721646" cy="850907"/>
              <a:chOff x="2037315" y="2088638"/>
              <a:chExt cx="4715006" cy="850907"/>
            </a:xfrm>
          </p:grpSpPr>
          <p:sp>
            <p:nvSpPr>
              <p:cNvPr id="12" name="TextBox 11">
                <a:extLst>
                  <a:ext uri="{FF2B5EF4-FFF2-40B4-BE49-F238E27FC236}">
                    <a16:creationId xmlns:a16="http://schemas.microsoft.com/office/drawing/2014/main" id="{FA8FC005-808D-6516-6BE9-6A4097C46E2E}"/>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Procedural Implementation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7041B6-79BB-71A1-2BBA-2DBE3072735E}"/>
                  </a:ext>
                </a:extLst>
              </p:cNvPr>
              <p:cNvSpPr txBox="1"/>
              <p:nvPr/>
            </p:nvSpPr>
            <p:spPr>
              <a:xfrm>
                <a:off x="2037315" y="2395373"/>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After an agreement takes effect, administrative procedures may also need to be also amended.</a:t>
                </a:r>
              </a:p>
            </p:txBody>
          </p:sp>
        </p:grpSp>
      </p:grpSp>
      <p:grpSp>
        <p:nvGrpSpPr>
          <p:cNvPr id="16" name="Group 15">
            <a:extLst>
              <a:ext uri="{FF2B5EF4-FFF2-40B4-BE49-F238E27FC236}">
                <a16:creationId xmlns:a16="http://schemas.microsoft.com/office/drawing/2014/main" id="{4F9389BB-61A7-BFE4-C04E-B2CB82407DD2}"/>
              </a:ext>
            </a:extLst>
          </p:cNvPr>
          <p:cNvGrpSpPr/>
          <p:nvPr/>
        </p:nvGrpSpPr>
        <p:grpSpPr>
          <a:xfrm>
            <a:off x="3937746" y="1749156"/>
            <a:ext cx="4844363" cy="868851"/>
            <a:chOff x="6421258" y="1715787"/>
            <a:chExt cx="5710137" cy="1024129"/>
          </a:xfrm>
        </p:grpSpPr>
        <p:grpSp>
          <p:nvGrpSpPr>
            <p:cNvPr id="17" name="Group 16">
              <a:extLst>
                <a:ext uri="{FF2B5EF4-FFF2-40B4-BE49-F238E27FC236}">
                  <a16:creationId xmlns:a16="http://schemas.microsoft.com/office/drawing/2014/main" id="{6AAC7BD0-5239-4FCC-26C5-46D9ED8B98E1}"/>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C8622709-6441-8A38-449E-A553643F8050}"/>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0BB5853A-9DE9-26D8-812A-173F3A6CEE2B}"/>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90CA3425-4F6B-620B-C870-D16B4F765F31}"/>
                </a:ext>
              </a:extLst>
            </p:cNvPr>
            <p:cNvGrpSpPr/>
            <p:nvPr/>
          </p:nvGrpSpPr>
          <p:grpSpPr>
            <a:xfrm>
              <a:off x="6672679" y="1784739"/>
              <a:ext cx="5436410" cy="866403"/>
              <a:chOff x="1625405" y="1991128"/>
              <a:chExt cx="5436410" cy="866403"/>
            </a:xfrm>
          </p:grpSpPr>
          <p:sp>
            <p:nvSpPr>
              <p:cNvPr id="19" name="TextBox 18">
                <a:extLst>
                  <a:ext uri="{FF2B5EF4-FFF2-40B4-BE49-F238E27FC236}">
                    <a16:creationId xmlns:a16="http://schemas.microsoft.com/office/drawing/2014/main" id="{2789D09B-7489-2D10-41B3-C82A3361789F}"/>
                  </a:ext>
                </a:extLst>
              </p:cNvPr>
              <p:cNvSpPr txBox="1"/>
              <p:nvPr/>
            </p:nvSpPr>
            <p:spPr>
              <a:xfrm>
                <a:off x="4124202" y="1991128"/>
                <a:ext cx="2937613"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Legislative Implementation</a:t>
                </a:r>
              </a:p>
            </p:txBody>
          </p:sp>
          <p:sp>
            <p:nvSpPr>
              <p:cNvPr id="20" name="TextBox 19">
                <a:extLst>
                  <a:ext uri="{FF2B5EF4-FFF2-40B4-BE49-F238E27FC236}">
                    <a16:creationId xmlns:a16="http://schemas.microsoft.com/office/drawing/2014/main" id="{781D16A1-E815-73F7-697B-B99065E2E97C}"/>
                  </a:ext>
                </a:extLst>
              </p:cNvPr>
              <p:cNvSpPr txBox="1"/>
              <p:nvPr/>
            </p:nvSpPr>
            <p:spPr>
              <a:xfrm>
                <a:off x="1625405" y="2313359"/>
                <a:ext cx="5436410" cy="544172"/>
              </a:xfrm>
              <a:prstGeom prst="rect">
                <a:avLst/>
              </a:prstGeom>
              <a:noFill/>
            </p:spPr>
            <p:txBody>
              <a:bodyPr wrap="square" rtlCol="0" anchor="ctr">
                <a:spAutoFit/>
              </a:bodyPr>
              <a:lstStyle/>
              <a:p>
                <a:pPr lvl="0" algn="r" defTabSz="685800">
                  <a:defRPr/>
                </a:pPr>
                <a:r>
                  <a:rPr lang="en-US" sz="1200" kern="0" dirty="0">
                    <a:solidFill>
                      <a:srgbClr val="3F3F3F"/>
                    </a:solidFill>
                    <a:latin typeface="Arial" panose="020B0604020202020204" pitchFamily="34" charset="0"/>
                    <a:cs typeface="Arial" panose="020B0604020202020204" pitchFamily="34" charset="0"/>
                  </a:rPr>
                  <a:t>Most modern and comprehensive FTAs require legislative and regulatory changes to existing laws or the enactment of new laws.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29A6B3DC-76BF-0E7E-6078-660A755A4689}"/>
              </a:ext>
            </a:extLst>
          </p:cNvPr>
          <p:cNvGrpSpPr/>
          <p:nvPr/>
        </p:nvGrpSpPr>
        <p:grpSpPr>
          <a:xfrm>
            <a:off x="3893266" y="4334411"/>
            <a:ext cx="4903921" cy="868849"/>
            <a:chOff x="6368828" y="4757923"/>
            <a:chExt cx="5780341" cy="1024128"/>
          </a:xfrm>
        </p:grpSpPr>
        <p:grpSp>
          <p:nvGrpSpPr>
            <p:cNvPr id="24" name="Group 23">
              <a:extLst>
                <a:ext uri="{FF2B5EF4-FFF2-40B4-BE49-F238E27FC236}">
                  <a16:creationId xmlns:a16="http://schemas.microsoft.com/office/drawing/2014/main" id="{24D9A993-296B-BA1B-0D60-B8011C8E835A}"/>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87BD20C0-A7F7-830D-45DD-81402238F791}"/>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1EC96CBE-AD73-D002-BC12-4544221767A7}"/>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AEEB5BD2-3534-AB9B-51B8-66F53971563A}"/>
                </a:ext>
              </a:extLst>
            </p:cNvPr>
            <p:cNvGrpSpPr/>
            <p:nvPr/>
          </p:nvGrpSpPr>
          <p:grpSpPr>
            <a:xfrm>
              <a:off x="6476786" y="4769399"/>
              <a:ext cx="5663406" cy="848599"/>
              <a:chOff x="2172932" y="2018793"/>
              <a:chExt cx="4721159" cy="848599"/>
            </a:xfrm>
          </p:grpSpPr>
          <p:sp>
            <p:nvSpPr>
              <p:cNvPr id="26" name="TextBox 25">
                <a:extLst>
                  <a:ext uri="{FF2B5EF4-FFF2-40B4-BE49-F238E27FC236}">
                    <a16:creationId xmlns:a16="http://schemas.microsoft.com/office/drawing/2014/main" id="{404DF01E-1ADB-66A3-BD89-DE144212C5FA}"/>
                  </a:ext>
                </a:extLst>
              </p:cNvPr>
              <p:cNvSpPr txBox="1"/>
              <p:nvPr/>
            </p:nvSpPr>
            <p:spPr>
              <a:xfrm>
                <a:off x="4246532" y="2018793"/>
                <a:ext cx="2647559" cy="326504"/>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Implementation Stakeholders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B9A017C-9CB7-C6BE-05FB-80D0C76F2976}"/>
                  </a:ext>
                </a:extLst>
              </p:cNvPr>
              <p:cNvSpPr txBox="1"/>
              <p:nvPr/>
            </p:nvSpPr>
            <p:spPr>
              <a:xfrm>
                <a:off x="2172932" y="2323219"/>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Chief negotiators need to have a better alternative to a negotiated agreement (BATNA) instead of conceding their red lines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71CBD4C2-7D5A-4A0F-9AF9-88CCC1171D93}"/>
              </a:ext>
            </a:extLst>
          </p:cNvPr>
          <p:cNvSpPr/>
          <p:nvPr/>
        </p:nvSpPr>
        <p:spPr>
          <a:xfrm>
            <a:off x="3120207" y="1713573"/>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B0A1A13-078D-DC67-AB9E-EC5934634F5B}"/>
              </a:ext>
            </a:extLst>
          </p:cNvPr>
          <p:cNvSpPr/>
          <p:nvPr/>
        </p:nvSpPr>
        <p:spPr>
          <a:xfrm>
            <a:off x="3215648" y="1811860"/>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071744D9-7F45-7438-8317-DD35779EC2ED}"/>
              </a:ext>
            </a:extLst>
          </p:cNvPr>
          <p:cNvSpPr txBox="1"/>
          <p:nvPr/>
        </p:nvSpPr>
        <p:spPr>
          <a:xfrm>
            <a:off x="3139129" y="1965401"/>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B6486521-D4AB-128B-C37B-3A494E0347E3}"/>
              </a:ext>
            </a:extLst>
          </p:cNvPr>
          <p:cNvSpPr/>
          <p:nvPr/>
        </p:nvSpPr>
        <p:spPr>
          <a:xfrm>
            <a:off x="3085490" y="433441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B826B2E-80FF-9E10-7149-DC6B2CA0117D}"/>
              </a:ext>
            </a:extLst>
          </p:cNvPr>
          <p:cNvSpPr/>
          <p:nvPr/>
        </p:nvSpPr>
        <p:spPr>
          <a:xfrm>
            <a:off x="3180930" y="443269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1577DE3-4267-B24B-BE6B-D07D2BD91DD9}"/>
              </a:ext>
            </a:extLst>
          </p:cNvPr>
          <p:cNvSpPr txBox="1"/>
          <p:nvPr/>
        </p:nvSpPr>
        <p:spPr>
          <a:xfrm>
            <a:off x="3104410" y="458624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F599A859-6541-F037-8797-6BD713126BAF}"/>
              </a:ext>
            </a:extLst>
          </p:cNvPr>
          <p:cNvGrpSpPr/>
          <p:nvPr/>
        </p:nvGrpSpPr>
        <p:grpSpPr>
          <a:xfrm>
            <a:off x="3120207" y="3024781"/>
            <a:ext cx="807773" cy="826820"/>
            <a:chOff x="1303021" y="2879738"/>
            <a:chExt cx="1440542" cy="1474511"/>
          </a:xfrm>
        </p:grpSpPr>
        <p:sp>
          <p:nvSpPr>
            <p:cNvPr id="37" name="Rectangle 36">
              <a:extLst>
                <a:ext uri="{FF2B5EF4-FFF2-40B4-BE49-F238E27FC236}">
                  <a16:creationId xmlns:a16="http://schemas.microsoft.com/office/drawing/2014/main" id="{7F576F9E-89E9-0A6C-0CA7-BA0593AD21B7}"/>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56C2269-EBF2-BB87-CF65-0914B4534771}"/>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5E58080-480D-8A3C-2140-FE357B06E30F}"/>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09359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4347-DED6-C1DF-8EFE-3CF10786ADA9}"/>
              </a:ext>
            </a:extLst>
          </p:cNvPr>
          <p:cNvSpPr>
            <a:spLocks noGrp="1"/>
          </p:cNvSpPr>
          <p:nvPr>
            <p:ph type="title"/>
          </p:nvPr>
        </p:nvSpPr>
        <p:spPr>
          <a:xfrm>
            <a:off x="838200" y="160772"/>
            <a:ext cx="9702800" cy="1058233"/>
          </a:xfrm>
        </p:spPr>
        <p:txBody>
          <a:bodyPr>
            <a:normAutofit/>
          </a:bodyPr>
          <a:lstStyle/>
          <a:p>
            <a:pPr algn="r"/>
            <a:r>
              <a:rPr lang="en-GE" sz="4000" dirty="0"/>
              <a:t>International Monitoring</a:t>
            </a:r>
          </a:p>
        </p:txBody>
      </p:sp>
      <p:pic>
        <p:nvPicPr>
          <p:cNvPr id="4" name="Picture 3" descr="A picture containing text&#10;&#10;Description automatically generated">
            <a:extLst>
              <a:ext uri="{FF2B5EF4-FFF2-40B4-BE49-F238E27FC236}">
                <a16:creationId xmlns:a16="http://schemas.microsoft.com/office/drawing/2014/main" id="{46733600-E29A-571E-CDCC-D2031D8D64E9}"/>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2BAA386D-CCB5-9040-275F-C7982B327AFB}"/>
              </a:ext>
            </a:extLst>
          </p:cNvPr>
          <p:cNvSpPr txBox="1">
            <a:spLocks/>
          </p:cNvSpPr>
          <p:nvPr/>
        </p:nvSpPr>
        <p:spPr>
          <a:xfrm>
            <a:off x="10297443" y="1212718"/>
            <a:ext cx="1824533"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Implementation, Monitoring and Evaluation</a:t>
            </a:r>
          </a:p>
        </p:txBody>
      </p:sp>
      <p:grpSp>
        <p:nvGrpSpPr>
          <p:cNvPr id="6" name="Group 5">
            <a:extLst>
              <a:ext uri="{FF2B5EF4-FFF2-40B4-BE49-F238E27FC236}">
                <a16:creationId xmlns:a16="http://schemas.microsoft.com/office/drawing/2014/main" id="{C4D0C53B-1B0D-C5A6-74A4-5743B2342AF0}"/>
              </a:ext>
            </a:extLst>
          </p:cNvPr>
          <p:cNvGrpSpPr/>
          <p:nvPr/>
        </p:nvGrpSpPr>
        <p:grpSpPr>
          <a:xfrm>
            <a:off x="10822118" y="-3045"/>
            <a:ext cx="1063363" cy="1063363"/>
            <a:chOff x="500743" y="2888192"/>
            <a:chExt cx="574058" cy="574058"/>
          </a:xfrm>
        </p:grpSpPr>
        <p:sp>
          <p:nvSpPr>
            <p:cNvPr id="7" name="Rectangle 6">
              <a:extLst>
                <a:ext uri="{FF2B5EF4-FFF2-40B4-BE49-F238E27FC236}">
                  <a16:creationId xmlns:a16="http://schemas.microsoft.com/office/drawing/2014/main" id="{0229CEA6-3A68-D469-7253-2A222DDD7FBF}"/>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29941DB-6FAF-F0BD-4225-2C22B95B3CE8}"/>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grpSp>
        <p:nvGrpSpPr>
          <p:cNvPr id="9" name="Group 8">
            <a:extLst>
              <a:ext uri="{FF2B5EF4-FFF2-40B4-BE49-F238E27FC236}">
                <a16:creationId xmlns:a16="http://schemas.microsoft.com/office/drawing/2014/main" id="{01F4770D-8FD9-BA2F-DE4C-03797FFDD7B6}"/>
              </a:ext>
            </a:extLst>
          </p:cNvPr>
          <p:cNvGrpSpPr/>
          <p:nvPr/>
        </p:nvGrpSpPr>
        <p:grpSpPr>
          <a:xfrm>
            <a:off x="3909057" y="3018557"/>
            <a:ext cx="4880515" cy="870496"/>
            <a:chOff x="6387441" y="3205023"/>
            <a:chExt cx="5752749" cy="1026069"/>
          </a:xfrm>
        </p:grpSpPr>
        <p:grpSp>
          <p:nvGrpSpPr>
            <p:cNvPr id="10" name="Group 9">
              <a:extLst>
                <a:ext uri="{FF2B5EF4-FFF2-40B4-BE49-F238E27FC236}">
                  <a16:creationId xmlns:a16="http://schemas.microsoft.com/office/drawing/2014/main" id="{92D2DEBA-9EC1-F8B9-93A2-4DBB336A642A}"/>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192292AE-66BB-F808-AEC6-495B9D1D03AC}"/>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58193F92-9A4A-A0A5-BC2B-D54392293BF8}"/>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8362AC8E-CEB7-A330-7E23-A442631439FF}"/>
                </a:ext>
              </a:extLst>
            </p:cNvPr>
            <p:cNvGrpSpPr/>
            <p:nvPr/>
          </p:nvGrpSpPr>
          <p:grpSpPr>
            <a:xfrm>
              <a:off x="6387441" y="3293744"/>
              <a:ext cx="5721646" cy="850907"/>
              <a:chOff x="2037315" y="2088638"/>
              <a:chExt cx="4715006" cy="850907"/>
            </a:xfrm>
          </p:grpSpPr>
          <p:sp>
            <p:nvSpPr>
              <p:cNvPr id="12" name="TextBox 11">
                <a:extLst>
                  <a:ext uri="{FF2B5EF4-FFF2-40B4-BE49-F238E27FC236}">
                    <a16:creationId xmlns:a16="http://schemas.microsoft.com/office/drawing/2014/main" id="{C10E2179-0CC6-6C03-9F4F-C40627EF3E89}"/>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Notification Requirements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17DB9DE-1898-D39B-5229-4DC4B1B56E7E}"/>
                  </a:ext>
                </a:extLst>
              </p:cNvPr>
              <p:cNvSpPr txBox="1"/>
              <p:nvPr/>
            </p:nvSpPr>
            <p:spPr>
              <a:xfrm>
                <a:off x="2037315" y="2395373"/>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WTO Members must notify any PTAs they have signed and do so before preferential treatment is extended to its FTA partners. </a:t>
                </a:r>
              </a:p>
            </p:txBody>
          </p:sp>
        </p:grpSp>
      </p:grpSp>
      <p:grpSp>
        <p:nvGrpSpPr>
          <p:cNvPr id="16" name="Group 15">
            <a:extLst>
              <a:ext uri="{FF2B5EF4-FFF2-40B4-BE49-F238E27FC236}">
                <a16:creationId xmlns:a16="http://schemas.microsoft.com/office/drawing/2014/main" id="{D066502D-E0B4-A1AA-E321-4B8BBD80C80C}"/>
              </a:ext>
            </a:extLst>
          </p:cNvPr>
          <p:cNvGrpSpPr/>
          <p:nvPr/>
        </p:nvGrpSpPr>
        <p:grpSpPr>
          <a:xfrm>
            <a:off x="3937746" y="1749157"/>
            <a:ext cx="4851825" cy="897508"/>
            <a:chOff x="6421258" y="1715787"/>
            <a:chExt cx="5718933" cy="1057907"/>
          </a:xfrm>
        </p:grpSpPr>
        <p:grpSp>
          <p:nvGrpSpPr>
            <p:cNvPr id="17" name="Group 16">
              <a:extLst>
                <a:ext uri="{FF2B5EF4-FFF2-40B4-BE49-F238E27FC236}">
                  <a16:creationId xmlns:a16="http://schemas.microsoft.com/office/drawing/2014/main" id="{F0E56E19-D13C-FC93-0077-DB20F64C0286}"/>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4B13B115-A207-00B8-BB25-43180100DD50}"/>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4689F678-A371-08D5-DDA0-8ED9FE3059B9}"/>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AD57F972-60B8-BF5E-09CB-43415F7BE46E}"/>
                </a:ext>
              </a:extLst>
            </p:cNvPr>
            <p:cNvGrpSpPr/>
            <p:nvPr/>
          </p:nvGrpSpPr>
          <p:grpSpPr>
            <a:xfrm>
              <a:off x="6703781" y="1748128"/>
              <a:ext cx="5436410" cy="1025566"/>
              <a:chOff x="1656507" y="1954517"/>
              <a:chExt cx="5436410" cy="1025566"/>
            </a:xfrm>
          </p:grpSpPr>
          <p:sp>
            <p:nvSpPr>
              <p:cNvPr id="19" name="TextBox 18">
                <a:extLst>
                  <a:ext uri="{FF2B5EF4-FFF2-40B4-BE49-F238E27FC236}">
                    <a16:creationId xmlns:a16="http://schemas.microsoft.com/office/drawing/2014/main" id="{4D55C4C2-1C0C-5809-895B-D599A44EE3D4}"/>
                  </a:ext>
                </a:extLst>
              </p:cNvPr>
              <p:cNvSpPr txBox="1"/>
              <p:nvPr/>
            </p:nvSpPr>
            <p:spPr>
              <a:xfrm>
                <a:off x="4124203" y="1954517"/>
                <a:ext cx="2937613"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WTO Committee on Regional Trade Agreements</a:t>
                </a:r>
              </a:p>
            </p:txBody>
          </p:sp>
          <p:sp>
            <p:nvSpPr>
              <p:cNvPr id="20" name="TextBox 19">
                <a:extLst>
                  <a:ext uri="{FF2B5EF4-FFF2-40B4-BE49-F238E27FC236}">
                    <a16:creationId xmlns:a16="http://schemas.microsoft.com/office/drawing/2014/main" id="{F792DA6C-0E88-5E8B-DA81-930802A3C446}"/>
                  </a:ext>
                </a:extLst>
              </p:cNvPr>
              <p:cNvSpPr txBox="1"/>
              <p:nvPr/>
            </p:nvSpPr>
            <p:spPr>
              <a:xfrm>
                <a:off x="1656507" y="2435911"/>
                <a:ext cx="5436410" cy="544172"/>
              </a:xfrm>
              <a:prstGeom prst="rect">
                <a:avLst/>
              </a:prstGeom>
              <a:noFill/>
            </p:spPr>
            <p:txBody>
              <a:bodyPr wrap="square" rtlCol="0" anchor="ctr">
                <a:spAutoFit/>
              </a:bodyPr>
              <a:lstStyle/>
              <a:p>
                <a:pPr lvl="0" algn="r" defTabSz="685800">
                  <a:defRPr/>
                </a:pPr>
                <a:r>
                  <a:rPr lang="en-US" sz="1200" kern="0" dirty="0">
                    <a:solidFill>
                      <a:srgbClr val="3F3F3F"/>
                    </a:solidFill>
                    <a:latin typeface="Arial" panose="020B0604020202020204" pitchFamily="34" charset="0"/>
                    <a:cs typeface="Arial" panose="020B0604020202020204" pitchFamily="34" charset="0"/>
                  </a:rPr>
                  <a:t>Preferential Trade Agreements that contain deviations from MFN and non-discrimination obligations must be notified.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7BB1C5C7-1CA5-490B-068B-6A7B436F036A}"/>
              </a:ext>
            </a:extLst>
          </p:cNvPr>
          <p:cNvGrpSpPr/>
          <p:nvPr/>
        </p:nvGrpSpPr>
        <p:grpSpPr>
          <a:xfrm>
            <a:off x="3893266" y="4334411"/>
            <a:ext cx="4903921" cy="868849"/>
            <a:chOff x="6368828" y="4757923"/>
            <a:chExt cx="5780341" cy="1024128"/>
          </a:xfrm>
        </p:grpSpPr>
        <p:grpSp>
          <p:nvGrpSpPr>
            <p:cNvPr id="24" name="Group 23">
              <a:extLst>
                <a:ext uri="{FF2B5EF4-FFF2-40B4-BE49-F238E27FC236}">
                  <a16:creationId xmlns:a16="http://schemas.microsoft.com/office/drawing/2014/main" id="{B859924F-6420-2BB4-3206-EFAF589CFFF6}"/>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7EC64C50-71A3-8104-7C7D-C32623D883FF}"/>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9584A70C-F2F2-6ACB-4C7B-9CA8B82487F9}"/>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522932F4-1243-2549-75E5-42162198FBAA}"/>
                </a:ext>
              </a:extLst>
            </p:cNvPr>
            <p:cNvGrpSpPr/>
            <p:nvPr/>
          </p:nvGrpSpPr>
          <p:grpSpPr>
            <a:xfrm>
              <a:off x="6476786" y="4769399"/>
              <a:ext cx="5663406" cy="848599"/>
              <a:chOff x="2172932" y="2018793"/>
              <a:chExt cx="4721159" cy="848599"/>
            </a:xfrm>
          </p:grpSpPr>
          <p:sp>
            <p:nvSpPr>
              <p:cNvPr id="26" name="TextBox 25">
                <a:extLst>
                  <a:ext uri="{FF2B5EF4-FFF2-40B4-BE49-F238E27FC236}">
                    <a16:creationId xmlns:a16="http://schemas.microsoft.com/office/drawing/2014/main" id="{0BF77883-9195-63F1-AACB-0A37BBD34D11}"/>
                  </a:ext>
                </a:extLst>
              </p:cNvPr>
              <p:cNvSpPr txBox="1"/>
              <p:nvPr/>
            </p:nvSpPr>
            <p:spPr>
              <a:xfrm>
                <a:off x="4246532" y="2018793"/>
                <a:ext cx="2647559" cy="326504"/>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Review Procedure</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118AB1D-1373-0C8D-1C4E-EA6E46C70544}"/>
                  </a:ext>
                </a:extLst>
              </p:cNvPr>
              <p:cNvSpPr txBox="1"/>
              <p:nvPr/>
            </p:nvSpPr>
            <p:spPr>
              <a:xfrm>
                <a:off x="2172932" y="2323219"/>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CRTA conducts a review of the FTA and makes a factual presentation to other members.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CD060BA3-EE42-F9CB-A6AB-D3F29FEDE814}"/>
              </a:ext>
            </a:extLst>
          </p:cNvPr>
          <p:cNvSpPr/>
          <p:nvPr/>
        </p:nvSpPr>
        <p:spPr>
          <a:xfrm>
            <a:off x="3120207" y="1713573"/>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79ADCDA-ED19-2259-C595-93A0B01642D0}"/>
              </a:ext>
            </a:extLst>
          </p:cNvPr>
          <p:cNvSpPr/>
          <p:nvPr/>
        </p:nvSpPr>
        <p:spPr>
          <a:xfrm>
            <a:off x="3215648" y="1811860"/>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7275CD0-CD95-0839-A112-3B4B9B80F28D}"/>
              </a:ext>
            </a:extLst>
          </p:cNvPr>
          <p:cNvSpPr txBox="1"/>
          <p:nvPr/>
        </p:nvSpPr>
        <p:spPr>
          <a:xfrm>
            <a:off x="3139129" y="1965401"/>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976FFD13-58DC-962E-4895-9906EFFD925F}"/>
              </a:ext>
            </a:extLst>
          </p:cNvPr>
          <p:cNvSpPr/>
          <p:nvPr/>
        </p:nvSpPr>
        <p:spPr>
          <a:xfrm>
            <a:off x="3085490" y="433441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1117084-9991-FD3D-1E32-0EAE7A56CF3C}"/>
              </a:ext>
            </a:extLst>
          </p:cNvPr>
          <p:cNvSpPr/>
          <p:nvPr/>
        </p:nvSpPr>
        <p:spPr>
          <a:xfrm>
            <a:off x="3180930" y="443269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64F0E6C-5E48-EE08-1256-3D2DEEF197D9}"/>
              </a:ext>
            </a:extLst>
          </p:cNvPr>
          <p:cNvSpPr txBox="1"/>
          <p:nvPr/>
        </p:nvSpPr>
        <p:spPr>
          <a:xfrm>
            <a:off x="3104410" y="458624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A28FBCE8-0B30-4946-09BC-613F12124C73}"/>
              </a:ext>
            </a:extLst>
          </p:cNvPr>
          <p:cNvGrpSpPr/>
          <p:nvPr/>
        </p:nvGrpSpPr>
        <p:grpSpPr>
          <a:xfrm>
            <a:off x="3120207" y="3024781"/>
            <a:ext cx="807773" cy="826820"/>
            <a:chOff x="1303021" y="2879738"/>
            <a:chExt cx="1440542" cy="1474511"/>
          </a:xfrm>
        </p:grpSpPr>
        <p:sp>
          <p:nvSpPr>
            <p:cNvPr id="37" name="Rectangle 36">
              <a:extLst>
                <a:ext uri="{FF2B5EF4-FFF2-40B4-BE49-F238E27FC236}">
                  <a16:creationId xmlns:a16="http://schemas.microsoft.com/office/drawing/2014/main" id="{750D70F2-1B6F-B7BE-FBDC-2F1B3014C424}"/>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826602F-EA05-B5FB-5AA8-42BF83373780}"/>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9C6BEB4-F94D-13BE-7DCC-D63D16D0808E}"/>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86139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F143-E109-195B-0903-67DE97C918B8}"/>
              </a:ext>
            </a:extLst>
          </p:cNvPr>
          <p:cNvSpPr>
            <a:spLocks noGrp="1"/>
          </p:cNvSpPr>
          <p:nvPr>
            <p:ph type="title"/>
          </p:nvPr>
        </p:nvSpPr>
        <p:spPr>
          <a:xfrm>
            <a:off x="1431758" y="121061"/>
            <a:ext cx="5311942" cy="1058233"/>
          </a:xfrm>
        </p:spPr>
        <p:txBody>
          <a:bodyPr>
            <a:normAutofit/>
          </a:bodyPr>
          <a:lstStyle/>
          <a:p>
            <a:r>
              <a:rPr lang="en-GE" sz="4000" dirty="0"/>
              <a:t>National Monitoring</a:t>
            </a:r>
          </a:p>
        </p:txBody>
      </p:sp>
      <p:pic>
        <p:nvPicPr>
          <p:cNvPr id="4" name="Picture 3" descr="A picture containing text&#10;&#10;Description automatically generated">
            <a:extLst>
              <a:ext uri="{FF2B5EF4-FFF2-40B4-BE49-F238E27FC236}">
                <a16:creationId xmlns:a16="http://schemas.microsoft.com/office/drawing/2014/main" id="{3AD2D1BD-202A-D6E5-D6CB-0952803F4E14}"/>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182AB091-97BA-9815-FFA5-188EFF64AABF}"/>
              </a:ext>
            </a:extLst>
          </p:cNvPr>
          <p:cNvSpPr txBox="1">
            <a:spLocks/>
          </p:cNvSpPr>
          <p:nvPr/>
        </p:nvSpPr>
        <p:spPr>
          <a:xfrm>
            <a:off x="244641" y="1227768"/>
            <a:ext cx="1882542"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Implementation, Monitoring and Evaluation</a:t>
            </a:r>
          </a:p>
        </p:txBody>
      </p:sp>
      <p:grpSp>
        <p:nvGrpSpPr>
          <p:cNvPr id="6" name="Group 5">
            <a:extLst>
              <a:ext uri="{FF2B5EF4-FFF2-40B4-BE49-F238E27FC236}">
                <a16:creationId xmlns:a16="http://schemas.microsoft.com/office/drawing/2014/main" id="{0DE3A6C7-7B9F-879C-501F-B755924846C3}"/>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AFAB223E-FE37-19CC-EEBA-A90CA98365C2}"/>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B9D41DA-BCF9-19E0-4F71-FAADBA13FFFA}"/>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grpSp>
        <p:nvGrpSpPr>
          <p:cNvPr id="9" name="Group 8">
            <a:extLst>
              <a:ext uri="{FF2B5EF4-FFF2-40B4-BE49-F238E27FC236}">
                <a16:creationId xmlns:a16="http://schemas.microsoft.com/office/drawing/2014/main" id="{BDCB0F47-3254-EDCE-E074-DC4530485242}"/>
              </a:ext>
            </a:extLst>
          </p:cNvPr>
          <p:cNvGrpSpPr/>
          <p:nvPr/>
        </p:nvGrpSpPr>
        <p:grpSpPr>
          <a:xfrm>
            <a:off x="3909057" y="3018557"/>
            <a:ext cx="4880515" cy="870496"/>
            <a:chOff x="6387441" y="3205023"/>
            <a:chExt cx="5752749" cy="1026069"/>
          </a:xfrm>
        </p:grpSpPr>
        <p:grpSp>
          <p:nvGrpSpPr>
            <p:cNvPr id="10" name="Group 9">
              <a:extLst>
                <a:ext uri="{FF2B5EF4-FFF2-40B4-BE49-F238E27FC236}">
                  <a16:creationId xmlns:a16="http://schemas.microsoft.com/office/drawing/2014/main" id="{3D4BFF8B-FF98-C489-6B60-877AE5CBB3F5}"/>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5581CC20-605C-5377-4900-28A2D90F2021}"/>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C48AE5FA-224B-E85C-CAF3-D060C79787CF}"/>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B4ADC779-416A-76EF-9406-16E21DB85671}"/>
                </a:ext>
              </a:extLst>
            </p:cNvPr>
            <p:cNvGrpSpPr/>
            <p:nvPr/>
          </p:nvGrpSpPr>
          <p:grpSpPr>
            <a:xfrm>
              <a:off x="6387441" y="3293744"/>
              <a:ext cx="5721646" cy="850907"/>
              <a:chOff x="2037315" y="2088638"/>
              <a:chExt cx="4715006" cy="850907"/>
            </a:xfrm>
          </p:grpSpPr>
          <p:sp>
            <p:nvSpPr>
              <p:cNvPr id="12" name="TextBox 11">
                <a:extLst>
                  <a:ext uri="{FF2B5EF4-FFF2-40B4-BE49-F238E27FC236}">
                    <a16:creationId xmlns:a16="http://schemas.microsoft.com/office/drawing/2014/main" id="{6DDBA878-B99C-309F-08CA-159A04A8D97D}"/>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Procedural Modalities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D90FC04-64D1-FD46-5435-3128C1C0C1DF}"/>
                  </a:ext>
                </a:extLst>
              </p:cNvPr>
              <p:cNvSpPr txBox="1"/>
              <p:nvPr/>
            </p:nvSpPr>
            <p:spPr>
              <a:xfrm>
                <a:off x="2037315" y="2395373"/>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Like the various other phases of the negotiations, this also requires inter-agency cooperation.</a:t>
                </a:r>
              </a:p>
            </p:txBody>
          </p:sp>
        </p:grpSp>
      </p:grpSp>
      <p:grpSp>
        <p:nvGrpSpPr>
          <p:cNvPr id="16" name="Group 15">
            <a:extLst>
              <a:ext uri="{FF2B5EF4-FFF2-40B4-BE49-F238E27FC236}">
                <a16:creationId xmlns:a16="http://schemas.microsoft.com/office/drawing/2014/main" id="{A9037BB6-C9A3-E08F-5B6F-374899D8696B}"/>
              </a:ext>
            </a:extLst>
          </p:cNvPr>
          <p:cNvGrpSpPr/>
          <p:nvPr/>
        </p:nvGrpSpPr>
        <p:grpSpPr>
          <a:xfrm>
            <a:off x="3937746" y="1749156"/>
            <a:ext cx="4851825" cy="897507"/>
            <a:chOff x="6421258" y="1715787"/>
            <a:chExt cx="5718933" cy="1057906"/>
          </a:xfrm>
        </p:grpSpPr>
        <p:grpSp>
          <p:nvGrpSpPr>
            <p:cNvPr id="17" name="Group 16">
              <a:extLst>
                <a:ext uri="{FF2B5EF4-FFF2-40B4-BE49-F238E27FC236}">
                  <a16:creationId xmlns:a16="http://schemas.microsoft.com/office/drawing/2014/main" id="{9B11F9C3-ABE2-50C0-0180-687F809B6964}"/>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0A93996F-3388-7117-CDA8-8D10A68D199E}"/>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1D2FBAA2-2006-19CB-58C6-88121B773C46}"/>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39D3ECBA-EC96-6451-22FB-CA28ADD53DEA}"/>
                </a:ext>
              </a:extLst>
            </p:cNvPr>
            <p:cNvGrpSpPr/>
            <p:nvPr/>
          </p:nvGrpSpPr>
          <p:grpSpPr>
            <a:xfrm>
              <a:off x="6703781" y="1877747"/>
              <a:ext cx="5436410" cy="895946"/>
              <a:chOff x="1656507" y="2084136"/>
              <a:chExt cx="5436410" cy="895946"/>
            </a:xfrm>
          </p:grpSpPr>
          <p:sp>
            <p:nvSpPr>
              <p:cNvPr id="19" name="TextBox 18">
                <a:extLst>
                  <a:ext uri="{FF2B5EF4-FFF2-40B4-BE49-F238E27FC236}">
                    <a16:creationId xmlns:a16="http://schemas.microsoft.com/office/drawing/2014/main" id="{0F1F104A-7149-0C9B-D6FF-0699AE5EAF47}"/>
                  </a:ext>
                </a:extLst>
              </p:cNvPr>
              <p:cNvSpPr txBox="1"/>
              <p:nvPr/>
            </p:nvSpPr>
            <p:spPr>
              <a:xfrm>
                <a:off x="3245606" y="2084136"/>
                <a:ext cx="3816209"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Rationale for National Monitoring</a:t>
                </a:r>
              </a:p>
            </p:txBody>
          </p:sp>
          <p:sp>
            <p:nvSpPr>
              <p:cNvPr id="20" name="TextBox 19">
                <a:extLst>
                  <a:ext uri="{FF2B5EF4-FFF2-40B4-BE49-F238E27FC236}">
                    <a16:creationId xmlns:a16="http://schemas.microsoft.com/office/drawing/2014/main" id="{22B41E11-CA12-842E-CDF0-1713D02A2D63}"/>
                  </a:ext>
                </a:extLst>
              </p:cNvPr>
              <p:cNvSpPr txBox="1"/>
              <p:nvPr/>
            </p:nvSpPr>
            <p:spPr>
              <a:xfrm>
                <a:off x="1656507" y="2435910"/>
                <a:ext cx="5436410" cy="544172"/>
              </a:xfrm>
              <a:prstGeom prst="rect">
                <a:avLst/>
              </a:prstGeom>
              <a:noFill/>
            </p:spPr>
            <p:txBody>
              <a:bodyPr wrap="square" rtlCol="0" anchor="ctr">
                <a:spAutoFit/>
              </a:bodyPr>
              <a:lstStyle/>
              <a:p>
                <a:pPr lvl="0" algn="r" defTabSz="685800">
                  <a:defRPr/>
                </a:pPr>
                <a:r>
                  <a:rPr lang="en-US" sz="1200" kern="0" dirty="0">
                    <a:solidFill>
                      <a:srgbClr val="3F3F3F"/>
                    </a:solidFill>
                    <a:latin typeface="Arial" panose="020B0604020202020204" pitchFamily="34" charset="0"/>
                    <a:cs typeface="Arial" panose="020B0604020202020204" pitchFamily="34" charset="0"/>
                  </a:rPr>
                  <a:t>This is a way of determining whether the FTA has met or is meeting its original objectives.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340A404C-4935-10D8-367A-FEB4BBE44BD0}"/>
              </a:ext>
            </a:extLst>
          </p:cNvPr>
          <p:cNvGrpSpPr/>
          <p:nvPr/>
        </p:nvGrpSpPr>
        <p:grpSpPr>
          <a:xfrm>
            <a:off x="3893266" y="4334411"/>
            <a:ext cx="4932561" cy="868849"/>
            <a:chOff x="6368828" y="4757923"/>
            <a:chExt cx="5814100" cy="1024128"/>
          </a:xfrm>
        </p:grpSpPr>
        <p:grpSp>
          <p:nvGrpSpPr>
            <p:cNvPr id="24" name="Group 23">
              <a:extLst>
                <a:ext uri="{FF2B5EF4-FFF2-40B4-BE49-F238E27FC236}">
                  <a16:creationId xmlns:a16="http://schemas.microsoft.com/office/drawing/2014/main" id="{186367D4-AAA4-5098-57A5-20BBB426FD6E}"/>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83707499-39D5-C703-603A-CB39F537B528}"/>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59690A70-82B7-F552-3148-AA5A07E7F583}"/>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5790D4F9-1EDB-3B83-6019-049DE52084EE}"/>
                </a:ext>
              </a:extLst>
            </p:cNvPr>
            <p:cNvGrpSpPr/>
            <p:nvPr/>
          </p:nvGrpSpPr>
          <p:grpSpPr>
            <a:xfrm>
              <a:off x="6532852" y="4757923"/>
              <a:ext cx="5650076" cy="988004"/>
              <a:chOff x="2219670" y="2007317"/>
              <a:chExt cx="4710047" cy="988004"/>
            </a:xfrm>
          </p:grpSpPr>
          <p:sp>
            <p:nvSpPr>
              <p:cNvPr id="26" name="TextBox 25">
                <a:extLst>
                  <a:ext uri="{FF2B5EF4-FFF2-40B4-BE49-F238E27FC236}">
                    <a16:creationId xmlns:a16="http://schemas.microsoft.com/office/drawing/2014/main" id="{DF99BB82-291B-96D4-C982-E5E9DC5CFF57}"/>
                  </a:ext>
                </a:extLst>
              </p:cNvPr>
              <p:cNvSpPr txBox="1"/>
              <p:nvPr/>
            </p:nvSpPr>
            <p:spPr>
              <a:xfrm>
                <a:off x="4255829" y="2007317"/>
                <a:ext cx="2647559" cy="544173"/>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Feedback Loops and Actionable Information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D2EAFFD-C749-223C-4283-97D55B2357AE}"/>
                  </a:ext>
                </a:extLst>
              </p:cNvPr>
              <p:cNvSpPr txBox="1"/>
              <p:nvPr/>
            </p:nvSpPr>
            <p:spPr>
              <a:xfrm>
                <a:off x="2219670" y="2451148"/>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Monitoring can also show gaps in implementation that can be actioned at annual review meetings.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CE12564E-F780-618F-3340-6F2F38DC5C64}"/>
              </a:ext>
            </a:extLst>
          </p:cNvPr>
          <p:cNvSpPr/>
          <p:nvPr/>
        </p:nvSpPr>
        <p:spPr>
          <a:xfrm>
            <a:off x="3120207" y="1713573"/>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6BFF98F-A0E3-35F7-5D48-811219875892}"/>
              </a:ext>
            </a:extLst>
          </p:cNvPr>
          <p:cNvSpPr/>
          <p:nvPr/>
        </p:nvSpPr>
        <p:spPr>
          <a:xfrm>
            <a:off x="3215648" y="1811860"/>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8C36B9-8114-E86B-2F12-349398DB59EE}"/>
              </a:ext>
            </a:extLst>
          </p:cNvPr>
          <p:cNvSpPr txBox="1"/>
          <p:nvPr/>
        </p:nvSpPr>
        <p:spPr>
          <a:xfrm>
            <a:off x="3139129" y="1965401"/>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72C1708-FC12-FFEC-70D2-AC9E0BFC7AC4}"/>
              </a:ext>
            </a:extLst>
          </p:cNvPr>
          <p:cNvSpPr/>
          <p:nvPr/>
        </p:nvSpPr>
        <p:spPr>
          <a:xfrm>
            <a:off x="3085490" y="433441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ACC02FA-EB04-C28D-207B-3AB9431A94B6}"/>
              </a:ext>
            </a:extLst>
          </p:cNvPr>
          <p:cNvSpPr/>
          <p:nvPr/>
        </p:nvSpPr>
        <p:spPr>
          <a:xfrm>
            <a:off x="3180930" y="443269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060A101-CBC8-4B44-A5CD-DF62812CDE00}"/>
              </a:ext>
            </a:extLst>
          </p:cNvPr>
          <p:cNvSpPr txBox="1"/>
          <p:nvPr/>
        </p:nvSpPr>
        <p:spPr>
          <a:xfrm>
            <a:off x="3104410" y="458624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31220315-EFDC-9F89-4BA9-D6477CB63669}"/>
              </a:ext>
            </a:extLst>
          </p:cNvPr>
          <p:cNvGrpSpPr/>
          <p:nvPr/>
        </p:nvGrpSpPr>
        <p:grpSpPr>
          <a:xfrm>
            <a:off x="3120207" y="3024781"/>
            <a:ext cx="807773" cy="826820"/>
            <a:chOff x="1303021" y="2879738"/>
            <a:chExt cx="1440542" cy="1474511"/>
          </a:xfrm>
        </p:grpSpPr>
        <p:sp>
          <p:nvSpPr>
            <p:cNvPr id="37" name="Rectangle 36">
              <a:extLst>
                <a:ext uri="{FF2B5EF4-FFF2-40B4-BE49-F238E27FC236}">
                  <a16:creationId xmlns:a16="http://schemas.microsoft.com/office/drawing/2014/main" id="{569C0F55-66A6-53EA-C43C-3B9EB1D15179}"/>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6383FF4-CE06-34E7-996B-42EDD9F69CDE}"/>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74F0A5E-1CE5-CCC8-0F10-9468E1B45C59}"/>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8391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1553-C521-8DAD-DF78-7DA6FC010899}"/>
              </a:ext>
            </a:extLst>
          </p:cNvPr>
          <p:cNvSpPr>
            <a:spLocks noGrp="1"/>
          </p:cNvSpPr>
          <p:nvPr>
            <p:ph type="title"/>
          </p:nvPr>
        </p:nvSpPr>
        <p:spPr>
          <a:xfrm>
            <a:off x="3352800" y="94094"/>
            <a:ext cx="7302500" cy="847593"/>
          </a:xfrm>
        </p:spPr>
        <p:txBody>
          <a:bodyPr>
            <a:normAutofit/>
          </a:bodyPr>
          <a:lstStyle/>
          <a:p>
            <a:pPr algn="r"/>
            <a:r>
              <a:rPr lang="en-GE" sz="4000" dirty="0"/>
              <a:t>Review of Trade Agreements</a:t>
            </a:r>
          </a:p>
        </p:txBody>
      </p:sp>
      <p:pic>
        <p:nvPicPr>
          <p:cNvPr id="4" name="Picture 3" descr="A picture containing text&#10;&#10;Description automatically generated">
            <a:extLst>
              <a:ext uri="{FF2B5EF4-FFF2-40B4-BE49-F238E27FC236}">
                <a16:creationId xmlns:a16="http://schemas.microsoft.com/office/drawing/2014/main" id="{6FEE00EE-B100-D456-21B3-A11E70A17E52}"/>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grpSp>
        <p:nvGrpSpPr>
          <p:cNvPr id="6" name="Group 5">
            <a:extLst>
              <a:ext uri="{FF2B5EF4-FFF2-40B4-BE49-F238E27FC236}">
                <a16:creationId xmlns:a16="http://schemas.microsoft.com/office/drawing/2014/main" id="{1761D31B-B78E-A5E6-600A-0297354A047F}"/>
              </a:ext>
            </a:extLst>
          </p:cNvPr>
          <p:cNvGrpSpPr/>
          <p:nvPr/>
        </p:nvGrpSpPr>
        <p:grpSpPr>
          <a:xfrm>
            <a:off x="10822118" y="-3045"/>
            <a:ext cx="1063363" cy="1063363"/>
            <a:chOff x="500743" y="2888192"/>
            <a:chExt cx="574058" cy="574058"/>
          </a:xfrm>
        </p:grpSpPr>
        <p:sp>
          <p:nvSpPr>
            <p:cNvPr id="7" name="Rectangle 6">
              <a:extLst>
                <a:ext uri="{FF2B5EF4-FFF2-40B4-BE49-F238E27FC236}">
                  <a16:creationId xmlns:a16="http://schemas.microsoft.com/office/drawing/2014/main" id="{3985DAEE-D596-2458-33FB-92B5196BF07D}"/>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923D6AD-C540-E11B-2F5F-C9C4F31235B3}"/>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grpSp>
        <p:nvGrpSpPr>
          <p:cNvPr id="9" name="Group 8">
            <a:extLst>
              <a:ext uri="{FF2B5EF4-FFF2-40B4-BE49-F238E27FC236}">
                <a16:creationId xmlns:a16="http://schemas.microsoft.com/office/drawing/2014/main" id="{6943AF39-6163-936C-3F4B-E510332271FC}"/>
              </a:ext>
            </a:extLst>
          </p:cNvPr>
          <p:cNvGrpSpPr/>
          <p:nvPr/>
        </p:nvGrpSpPr>
        <p:grpSpPr>
          <a:xfrm>
            <a:off x="3909057" y="3018557"/>
            <a:ext cx="4880515" cy="870496"/>
            <a:chOff x="6387441" y="3205023"/>
            <a:chExt cx="5752749" cy="1026069"/>
          </a:xfrm>
        </p:grpSpPr>
        <p:grpSp>
          <p:nvGrpSpPr>
            <p:cNvPr id="10" name="Group 9">
              <a:extLst>
                <a:ext uri="{FF2B5EF4-FFF2-40B4-BE49-F238E27FC236}">
                  <a16:creationId xmlns:a16="http://schemas.microsoft.com/office/drawing/2014/main" id="{92A122F5-196F-2BDC-4FE6-5DB8D10A4D47}"/>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779D37FC-B658-1235-0A38-953C33B629F5}"/>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B603E0BE-A514-8480-0D80-8BC7E76BE8A3}"/>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A1DC149B-6848-035B-E6CE-BB8A40C5A371}"/>
                </a:ext>
              </a:extLst>
            </p:cNvPr>
            <p:cNvGrpSpPr/>
            <p:nvPr/>
          </p:nvGrpSpPr>
          <p:grpSpPr>
            <a:xfrm>
              <a:off x="6387441" y="3293744"/>
              <a:ext cx="5721646" cy="850908"/>
              <a:chOff x="2037315" y="2088638"/>
              <a:chExt cx="4715006" cy="850908"/>
            </a:xfrm>
          </p:grpSpPr>
          <p:sp>
            <p:nvSpPr>
              <p:cNvPr id="12" name="TextBox 11">
                <a:extLst>
                  <a:ext uri="{FF2B5EF4-FFF2-40B4-BE49-F238E27FC236}">
                    <a16:creationId xmlns:a16="http://schemas.microsoft.com/office/drawing/2014/main" id="{BE206D4B-F019-788A-5460-29BAFAE77F6C}"/>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Evaluation Criteria</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17C5C5A-F2AB-13CB-A583-0E66774A58DC}"/>
                  </a:ext>
                </a:extLst>
              </p:cNvPr>
              <p:cNvSpPr txBox="1"/>
              <p:nvPr/>
            </p:nvSpPr>
            <p:spPr>
              <a:xfrm>
                <a:off x="2037315" y="2395373"/>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There are a number of objective and measurable indicators that can inform policymakers as to whether an FTA is working optimally.</a:t>
                </a:r>
              </a:p>
            </p:txBody>
          </p:sp>
        </p:grpSp>
      </p:grpSp>
      <p:grpSp>
        <p:nvGrpSpPr>
          <p:cNvPr id="16" name="Group 15">
            <a:extLst>
              <a:ext uri="{FF2B5EF4-FFF2-40B4-BE49-F238E27FC236}">
                <a16:creationId xmlns:a16="http://schemas.microsoft.com/office/drawing/2014/main" id="{D89AD7C3-C58E-451F-6CA0-5535FEFEE75D}"/>
              </a:ext>
            </a:extLst>
          </p:cNvPr>
          <p:cNvGrpSpPr/>
          <p:nvPr/>
        </p:nvGrpSpPr>
        <p:grpSpPr>
          <a:xfrm>
            <a:off x="3937746" y="1749156"/>
            <a:ext cx="4851825" cy="897507"/>
            <a:chOff x="6421258" y="1715787"/>
            <a:chExt cx="5718933" cy="1057906"/>
          </a:xfrm>
        </p:grpSpPr>
        <p:grpSp>
          <p:nvGrpSpPr>
            <p:cNvPr id="17" name="Group 16">
              <a:extLst>
                <a:ext uri="{FF2B5EF4-FFF2-40B4-BE49-F238E27FC236}">
                  <a16:creationId xmlns:a16="http://schemas.microsoft.com/office/drawing/2014/main" id="{64BD1173-4AE6-73F1-7166-C525351FA8DC}"/>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FD6E38A3-9844-AB1E-FC55-89E6456727E6}"/>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57B54D19-19EB-1E38-BC8E-5823517A64F1}"/>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75E70713-A4FD-A374-17E2-16BB29B6B16E}"/>
                </a:ext>
              </a:extLst>
            </p:cNvPr>
            <p:cNvGrpSpPr/>
            <p:nvPr/>
          </p:nvGrpSpPr>
          <p:grpSpPr>
            <a:xfrm>
              <a:off x="6703781" y="1877747"/>
              <a:ext cx="5436410" cy="895946"/>
              <a:chOff x="1656507" y="2084136"/>
              <a:chExt cx="5436410" cy="895946"/>
            </a:xfrm>
          </p:grpSpPr>
          <p:sp>
            <p:nvSpPr>
              <p:cNvPr id="19" name="TextBox 18">
                <a:extLst>
                  <a:ext uri="{FF2B5EF4-FFF2-40B4-BE49-F238E27FC236}">
                    <a16:creationId xmlns:a16="http://schemas.microsoft.com/office/drawing/2014/main" id="{9ABB683D-B4F4-492E-4DB8-BD3F6EAD0F7A}"/>
                  </a:ext>
                </a:extLst>
              </p:cNvPr>
              <p:cNvSpPr txBox="1"/>
              <p:nvPr/>
            </p:nvSpPr>
            <p:spPr>
              <a:xfrm>
                <a:off x="3245606" y="2084136"/>
                <a:ext cx="3816209"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Living Agreements and In-built Agendas</a:t>
                </a:r>
              </a:p>
            </p:txBody>
          </p:sp>
          <p:sp>
            <p:nvSpPr>
              <p:cNvPr id="20" name="TextBox 19">
                <a:extLst>
                  <a:ext uri="{FF2B5EF4-FFF2-40B4-BE49-F238E27FC236}">
                    <a16:creationId xmlns:a16="http://schemas.microsoft.com/office/drawing/2014/main" id="{3C48BE85-A348-334B-F136-3C803BC991F4}"/>
                  </a:ext>
                </a:extLst>
              </p:cNvPr>
              <p:cNvSpPr txBox="1"/>
              <p:nvPr/>
            </p:nvSpPr>
            <p:spPr>
              <a:xfrm>
                <a:off x="1656507" y="2435910"/>
                <a:ext cx="5436410" cy="544172"/>
              </a:xfrm>
              <a:prstGeom prst="rect">
                <a:avLst/>
              </a:prstGeom>
              <a:noFill/>
            </p:spPr>
            <p:txBody>
              <a:bodyPr wrap="square" rtlCol="0" anchor="ctr">
                <a:spAutoFit/>
              </a:bodyPr>
              <a:lstStyle/>
              <a:p>
                <a:pPr lvl="0" algn="r" defTabSz="685800">
                  <a:defRPr/>
                </a:pPr>
                <a:r>
                  <a:rPr lang="en-US" sz="1200" kern="0" dirty="0">
                    <a:solidFill>
                      <a:srgbClr val="3F3F3F"/>
                    </a:solidFill>
                    <a:latin typeface="Arial" panose="020B0604020202020204" pitchFamily="34" charset="0"/>
                    <a:cs typeface="Arial" panose="020B0604020202020204" pitchFamily="34" charset="0"/>
                  </a:rPr>
                  <a:t>Some FTAs have in-built clauses designed to encourage their regular review or renegotiation.</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6712B9C7-853F-EBD3-374F-9AEED7D1B536}"/>
              </a:ext>
            </a:extLst>
          </p:cNvPr>
          <p:cNvGrpSpPr/>
          <p:nvPr/>
        </p:nvGrpSpPr>
        <p:grpSpPr>
          <a:xfrm>
            <a:off x="3893266" y="4334411"/>
            <a:ext cx="4932561" cy="868849"/>
            <a:chOff x="6368828" y="4757923"/>
            <a:chExt cx="5814100" cy="1024128"/>
          </a:xfrm>
        </p:grpSpPr>
        <p:grpSp>
          <p:nvGrpSpPr>
            <p:cNvPr id="24" name="Group 23">
              <a:extLst>
                <a:ext uri="{FF2B5EF4-FFF2-40B4-BE49-F238E27FC236}">
                  <a16:creationId xmlns:a16="http://schemas.microsoft.com/office/drawing/2014/main" id="{E042B599-C5DF-1082-BF94-674A8385BBE5}"/>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DE24EC2B-73E6-4C25-D800-A5909B89EE78}"/>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D869208B-CD3B-6C52-30FA-7EEB2DCB1D4D}"/>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C085494F-B516-99A8-2CBA-3A3A6A9FE179}"/>
                </a:ext>
              </a:extLst>
            </p:cNvPr>
            <p:cNvGrpSpPr/>
            <p:nvPr/>
          </p:nvGrpSpPr>
          <p:grpSpPr>
            <a:xfrm>
              <a:off x="6532852" y="4866758"/>
              <a:ext cx="5650076" cy="879171"/>
              <a:chOff x="2219670" y="2116152"/>
              <a:chExt cx="4710047" cy="879171"/>
            </a:xfrm>
          </p:grpSpPr>
          <p:sp>
            <p:nvSpPr>
              <p:cNvPr id="26" name="TextBox 25">
                <a:extLst>
                  <a:ext uri="{FF2B5EF4-FFF2-40B4-BE49-F238E27FC236}">
                    <a16:creationId xmlns:a16="http://schemas.microsoft.com/office/drawing/2014/main" id="{7500756A-34BF-273E-8FFC-45DFEBA36532}"/>
                  </a:ext>
                </a:extLst>
              </p:cNvPr>
              <p:cNvSpPr txBox="1"/>
              <p:nvPr/>
            </p:nvSpPr>
            <p:spPr>
              <a:xfrm>
                <a:off x="4255829" y="2116152"/>
                <a:ext cx="2647559" cy="326504"/>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Reviews for Deeper Integration</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149A392-4A5E-18BB-078E-48F55DFC789A}"/>
                  </a:ext>
                </a:extLst>
              </p:cNvPr>
              <p:cNvSpPr txBox="1"/>
              <p:nvPr/>
            </p:nvSpPr>
            <p:spPr>
              <a:xfrm>
                <a:off x="2219670" y="2451150"/>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GB" sz="1200" kern="0" dirty="0">
                    <a:solidFill>
                      <a:srgbClr val="3F3F3F"/>
                    </a:solidFill>
                    <a:latin typeface="Arial" panose="020B0604020202020204" pitchFamily="34" charset="0"/>
                    <a:cs typeface="Arial" panose="020B0604020202020204" pitchFamily="34" charset="0"/>
                  </a:rPr>
                  <a:t>Reviews should serve as mechanisms to improve the implementation of existing agreements but also agree new rules.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73CEE280-492A-CC0D-240D-27D5F355A5D5}"/>
              </a:ext>
            </a:extLst>
          </p:cNvPr>
          <p:cNvSpPr/>
          <p:nvPr/>
        </p:nvSpPr>
        <p:spPr>
          <a:xfrm>
            <a:off x="3120207" y="1713573"/>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1DD28C-3523-2224-FFB3-2C4D1D8D88AD}"/>
              </a:ext>
            </a:extLst>
          </p:cNvPr>
          <p:cNvSpPr/>
          <p:nvPr/>
        </p:nvSpPr>
        <p:spPr>
          <a:xfrm>
            <a:off x="3215648" y="1811860"/>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060EB46-780C-3514-A55F-E7ADD7567E14}"/>
              </a:ext>
            </a:extLst>
          </p:cNvPr>
          <p:cNvSpPr txBox="1"/>
          <p:nvPr/>
        </p:nvSpPr>
        <p:spPr>
          <a:xfrm>
            <a:off x="3139129" y="1965401"/>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00227400-CB13-E07F-6E45-8B97694B1B4C}"/>
              </a:ext>
            </a:extLst>
          </p:cNvPr>
          <p:cNvSpPr/>
          <p:nvPr/>
        </p:nvSpPr>
        <p:spPr>
          <a:xfrm>
            <a:off x="3085490" y="4334411"/>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AB1A2C-E7F9-5AD8-BB5A-BE0A258724BA}"/>
              </a:ext>
            </a:extLst>
          </p:cNvPr>
          <p:cNvSpPr/>
          <p:nvPr/>
        </p:nvSpPr>
        <p:spPr>
          <a:xfrm>
            <a:off x="3180930" y="4432699"/>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68AC4B8-1082-4D08-A4B8-4DB3C8D4DC97}"/>
              </a:ext>
            </a:extLst>
          </p:cNvPr>
          <p:cNvSpPr txBox="1"/>
          <p:nvPr/>
        </p:nvSpPr>
        <p:spPr>
          <a:xfrm>
            <a:off x="3104410" y="4586240"/>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25DA4EA9-D9C8-A291-D1B3-D19893042A51}"/>
              </a:ext>
            </a:extLst>
          </p:cNvPr>
          <p:cNvGrpSpPr/>
          <p:nvPr/>
        </p:nvGrpSpPr>
        <p:grpSpPr>
          <a:xfrm>
            <a:off x="3120207" y="3024781"/>
            <a:ext cx="807773" cy="826820"/>
            <a:chOff x="1303021" y="2879738"/>
            <a:chExt cx="1440542" cy="1474511"/>
          </a:xfrm>
        </p:grpSpPr>
        <p:sp>
          <p:nvSpPr>
            <p:cNvPr id="37" name="Rectangle 36">
              <a:extLst>
                <a:ext uri="{FF2B5EF4-FFF2-40B4-BE49-F238E27FC236}">
                  <a16:creationId xmlns:a16="http://schemas.microsoft.com/office/drawing/2014/main" id="{DABBA98F-135F-A9E1-5BB2-C214C78C402F}"/>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10DE22E-C385-EC38-457D-D1EC99D0C3BE}"/>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2BF8A7D-F474-3B25-C80D-A5CC694545A5}"/>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1622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A3F-102A-DC59-A925-C1DBBE62B06B}"/>
              </a:ext>
            </a:extLst>
          </p:cNvPr>
          <p:cNvSpPr>
            <a:spLocks noGrp="1"/>
          </p:cNvSpPr>
          <p:nvPr>
            <p:ph type="title"/>
          </p:nvPr>
        </p:nvSpPr>
        <p:spPr>
          <a:xfrm>
            <a:off x="1663700" y="149785"/>
            <a:ext cx="8064500" cy="1058233"/>
          </a:xfrm>
        </p:spPr>
        <p:txBody>
          <a:bodyPr>
            <a:normAutofit/>
          </a:bodyPr>
          <a:lstStyle/>
          <a:p>
            <a:r>
              <a:rPr lang="en-GE" sz="4000" dirty="0"/>
              <a:t>Trade Impact Assessment (TIA)</a:t>
            </a:r>
          </a:p>
        </p:txBody>
      </p:sp>
      <p:sp>
        <p:nvSpPr>
          <p:cNvPr id="3" name="Content Placeholder 2">
            <a:extLst>
              <a:ext uri="{FF2B5EF4-FFF2-40B4-BE49-F238E27FC236}">
                <a16:creationId xmlns:a16="http://schemas.microsoft.com/office/drawing/2014/main" id="{D998B87F-2ABC-8611-8E8B-1504FE6BD553}"/>
              </a:ext>
            </a:extLst>
          </p:cNvPr>
          <p:cNvSpPr>
            <a:spLocks noGrp="1"/>
          </p:cNvSpPr>
          <p:nvPr>
            <p:ph idx="1"/>
          </p:nvPr>
        </p:nvSpPr>
        <p:spPr>
          <a:xfrm>
            <a:off x="12681086" y="1518248"/>
            <a:ext cx="10515600" cy="4658714"/>
          </a:xfrm>
        </p:spPr>
        <p:txBody>
          <a:bodyPr/>
          <a:lstStyle/>
          <a:p>
            <a:r>
              <a:rPr lang="en-GB" dirty="0"/>
              <a:t>In 2022, UNCTAD published a Guidebook on Trade Impact Assessment which is designed to help trade policymakers and practitioners in developing countries to have comprehensive information on:</a:t>
            </a:r>
          </a:p>
          <a:p>
            <a:endParaRPr lang="en-GB" dirty="0"/>
          </a:p>
          <a:p>
            <a:pPr lvl="1"/>
            <a:r>
              <a:rPr lang="en-GB" dirty="0"/>
              <a:t>When and how to conduct an impact assessment;</a:t>
            </a:r>
          </a:p>
          <a:p>
            <a:pPr lvl="1"/>
            <a:r>
              <a:rPr lang="en-GB" dirty="0"/>
              <a:t>Where to obtain detailed and technical information on the conduct and use of impact assessments;</a:t>
            </a:r>
          </a:p>
          <a:p>
            <a:pPr lvl="1"/>
            <a:r>
              <a:rPr lang="en-GB" dirty="0"/>
              <a:t>How the results of the impact assessments may be interpreted and put into practice.</a:t>
            </a:r>
          </a:p>
          <a:p>
            <a:endParaRPr lang="en-GE" dirty="0"/>
          </a:p>
        </p:txBody>
      </p:sp>
      <p:pic>
        <p:nvPicPr>
          <p:cNvPr id="4" name="Picture 3" descr="A picture containing text&#10;&#10;Description automatically generated">
            <a:extLst>
              <a:ext uri="{FF2B5EF4-FFF2-40B4-BE49-F238E27FC236}">
                <a16:creationId xmlns:a16="http://schemas.microsoft.com/office/drawing/2014/main" id="{BBF005A4-B534-8093-D1DD-0F6066CBC795}"/>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B1B30D71-EAD6-F990-B582-9AFF33AB1617}"/>
              </a:ext>
            </a:extLst>
          </p:cNvPr>
          <p:cNvSpPr txBox="1">
            <a:spLocks/>
          </p:cNvSpPr>
          <p:nvPr/>
        </p:nvSpPr>
        <p:spPr>
          <a:xfrm>
            <a:off x="244641" y="1227768"/>
            <a:ext cx="1882542"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AU" sz="1800" dirty="0"/>
              <a:t>Implementation, Monitoring and Evaluation</a:t>
            </a:r>
          </a:p>
        </p:txBody>
      </p:sp>
      <p:grpSp>
        <p:nvGrpSpPr>
          <p:cNvPr id="6" name="Group 5">
            <a:extLst>
              <a:ext uri="{FF2B5EF4-FFF2-40B4-BE49-F238E27FC236}">
                <a16:creationId xmlns:a16="http://schemas.microsoft.com/office/drawing/2014/main" id="{6F984B58-1B7C-C6F6-C39F-E3EC5B83C743}"/>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6194C334-7D48-37CD-24D4-338ED326E569}"/>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661E5071-5633-ED14-BF4B-6BCACCD56B22}"/>
                </a:ext>
              </a:extLst>
            </p:cNvPr>
            <p:cNvSpPr txBox="1"/>
            <p:nvPr/>
          </p:nvSpPr>
          <p:spPr>
            <a:xfrm>
              <a:off x="500743" y="3030462"/>
              <a:ext cx="574058" cy="299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04</a:t>
              </a:r>
            </a:p>
          </p:txBody>
        </p:sp>
      </p:grpSp>
      <p:pic>
        <p:nvPicPr>
          <p:cNvPr id="10" name="Picture 9">
            <a:extLst>
              <a:ext uri="{FF2B5EF4-FFF2-40B4-BE49-F238E27FC236}">
                <a16:creationId xmlns:a16="http://schemas.microsoft.com/office/drawing/2014/main" id="{C01B758C-97B8-C37D-02C0-778F7EC15012}"/>
              </a:ext>
            </a:extLst>
          </p:cNvPr>
          <p:cNvPicPr>
            <a:picLocks noChangeAspect="1"/>
          </p:cNvPicPr>
          <p:nvPr/>
        </p:nvPicPr>
        <p:blipFill>
          <a:blip r:embed="rId4"/>
          <a:stretch>
            <a:fillRect/>
          </a:stretch>
        </p:blipFill>
        <p:spPr>
          <a:xfrm>
            <a:off x="8476787" y="1320496"/>
            <a:ext cx="3111660" cy="4502381"/>
          </a:xfrm>
          <a:prstGeom prst="rect">
            <a:avLst/>
          </a:prstGeom>
        </p:spPr>
      </p:pic>
      <p:grpSp>
        <p:nvGrpSpPr>
          <p:cNvPr id="11" name="Group 10">
            <a:extLst>
              <a:ext uri="{FF2B5EF4-FFF2-40B4-BE49-F238E27FC236}">
                <a16:creationId xmlns:a16="http://schemas.microsoft.com/office/drawing/2014/main" id="{1CBD875A-0129-5293-C109-17D1462DBF9F}"/>
              </a:ext>
            </a:extLst>
          </p:cNvPr>
          <p:cNvGrpSpPr/>
          <p:nvPr/>
        </p:nvGrpSpPr>
        <p:grpSpPr>
          <a:xfrm>
            <a:off x="2702081" y="3374691"/>
            <a:ext cx="4880515" cy="870496"/>
            <a:chOff x="6387441" y="3205023"/>
            <a:chExt cx="5752749" cy="1026069"/>
          </a:xfrm>
        </p:grpSpPr>
        <p:grpSp>
          <p:nvGrpSpPr>
            <p:cNvPr id="12" name="Group 11">
              <a:extLst>
                <a:ext uri="{FF2B5EF4-FFF2-40B4-BE49-F238E27FC236}">
                  <a16:creationId xmlns:a16="http://schemas.microsoft.com/office/drawing/2014/main" id="{5B585A55-D0F0-31D1-A642-33DB1741978C}"/>
                </a:ext>
              </a:extLst>
            </p:cNvPr>
            <p:cNvGrpSpPr/>
            <p:nvPr/>
          </p:nvGrpSpPr>
          <p:grpSpPr>
            <a:xfrm flipH="1">
              <a:off x="6409751" y="3205023"/>
              <a:ext cx="5730439" cy="1026069"/>
              <a:chOff x="760337" y="1721852"/>
              <a:chExt cx="4722252" cy="1026069"/>
            </a:xfrm>
          </p:grpSpPr>
          <p:cxnSp>
            <p:nvCxnSpPr>
              <p:cNvPr id="16" name="Straight Connector 15">
                <a:extLst>
                  <a:ext uri="{FF2B5EF4-FFF2-40B4-BE49-F238E27FC236}">
                    <a16:creationId xmlns:a16="http://schemas.microsoft.com/office/drawing/2014/main" id="{BDD4314E-59B7-F99E-5455-9C4E2453134A}"/>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7" name="Straight Connector 16">
                <a:extLst>
                  <a:ext uri="{FF2B5EF4-FFF2-40B4-BE49-F238E27FC236}">
                    <a16:creationId xmlns:a16="http://schemas.microsoft.com/office/drawing/2014/main" id="{2DC7A19F-2ED6-D32E-A3BE-8E36C289F786}"/>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3" name="Group 12">
              <a:extLst>
                <a:ext uri="{FF2B5EF4-FFF2-40B4-BE49-F238E27FC236}">
                  <a16:creationId xmlns:a16="http://schemas.microsoft.com/office/drawing/2014/main" id="{1A0FB387-717D-4D68-EECE-4530198F0DCF}"/>
                </a:ext>
              </a:extLst>
            </p:cNvPr>
            <p:cNvGrpSpPr/>
            <p:nvPr/>
          </p:nvGrpSpPr>
          <p:grpSpPr>
            <a:xfrm>
              <a:off x="6387441" y="3293744"/>
              <a:ext cx="5721646" cy="850907"/>
              <a:chOff x="2037315" y="2088638"/>
              <a:chExt cx="4715006" cy="850907"/>
            </a:xfrm>
          </p:grpSpPr>
          <p:sp>
            <p:nvSpPr>
              <p:cNvPr id="14" name="TextBox 13">
                <a:extLst>
                  <a:ext uri="{FF2B5EF4-FFF2-40B4-BE49-F238E27FC236}">
                    <a16:creationId xmlns:a16="http://schemas.microsoft.com/office/drawing/2014/main" id="{0BBA1B7A-3EFA-3574-9B43-4AA07D80B809}"/>
                  </a:ext>
                </a:extLst>
              </p:cNvPr>
              <p:cNvSpPr txBox="1"/>
              <p:nvPr/>
            </p:nvSpPr>
            <p:spPr>
              <a:xfrm>
                <a:off x="4135127" y="2088638"/>
                <a:ext cx="2617194"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Indicators and Methodologies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3E6A2D-3317-BBAA-6339-A39AC3ACDB1B}"/>
                  </a:ext>
                </a:extLst>
              </p:cNvPr>
              <p:cNvSpPr txBox="1"/>
              <p:nvPr/>
            </p:nvSpPr>
            <p:spPr>
              <a:xfrm>
                <a:off x="2037315" y="2395373"/>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A number of data points and trade indicators exist to help policymakers assess the socio-economic impact of a given FTA.</a:t>
                </a:r>
              </a:p>
            </p:txBody>
          </p:sp>
        </p:grpSp>
      </p:grpSp>
      <p:grpSp>
        <p:nvGrpSpPr>
          <p:cNvPr id="18" name="Group 17">
            <a:extLst>
              <a:ext uri="{FF2B5EF4-FFF2-40B4-BE49-F238E27FC236}">
                <a16:creationId xmlns:a16="http://schemas.microsoft.com/office/drawing/2014/main" id="{1BEF433D-9DBB-FC42-9A41-E1EEB7359985}"/>
              </a:ext>
            </a:extLst>
          </p:cNvPr>
          <p:cNvGrpSpPr/>
          <p:nvPr/>
        </p:nvGrpSpPr>
        <p:grpSpPr>
          <a:xfrm>
            <a:off x="2730770" y="2105290"/>
            <a:ext cx="4851825" cy="897507"/>
            <a:chOff x="6421258" y="1715787"/>
            <a:chExt cx="5718933" cy="1057906"/>
          </a:xfrm>
        </p:grpSpPr>
        <p:grpSp>
          <p:nvGrpSpPr>
            <p:cNvPr id="19" name="Group 18">
              <a:extLst>
                <a:ext uri="{FF2B5EF4-FFF2-40B4-BE49-F238E27FC236}">
                  <a16:creationId xmlns:a16="http://schemas.microsoft.com/office/drawing/2014/main" id="{F002AD28-1527-E8A9-D686-5223F1348C78}"/>
                </a:ext>
              </a:extLst>
            </p:cNvPr>
            <p:cNvGrpSpPr/>
            <p:nvPr/>
          </p:nvGrpSpPr>
          <p:grpSpPr>
            <a:xfrm flipH="1">
              <a:off x="6421258" y="1715787"/>
              <a:ext cx="5710137" cy="1024129"/>
              <a:chOff x="789171" y="1722931"/>
              <a:chExt cx="4719118" cy="1024129"/>
            </a:xfrm>
          </p:grpSpPr>
          <p:cxnSp>
            <p:nvCxnSpPr>
              <p:cNvPr id="23" name="Straight Connector 22">
                <a:extLst>
                  <a:ext uri="{FF2B5EF4-FFF2-40B4-BE49-F238E27FC236}">
                    <a16:creationId xmlns:a16="http://schemas.microsoft.com/office/drawing/2014/main" id="{C7D32804-E185-BCAD-B7E8-17998CD51B23}"/>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4" name="Straight Connector 23">
                <a:extLst>
                  <a:ext uri="{FF2B5EF4-FFF2-40B4-BE49-F238E27FC236}">
                    <a16:creationId xmlns:a16="http://schemas.microsoft.com/office/drawing/2014/main" id="{9A224C04-7A60-C723-5358-F6227E76B189}"/>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0" name="Group 19">
              <a:extLst>
                <a:ext uri="{FF2B5EF4-FFF2-40B4-BE49-F238E27FC236}">
                  <a16:creationId xmlns:a16="http://schemas.microsoft.com/office/drawing/2014/main" id="{18E147A2-F097-87F9-F226-32A628CF0B24}"/>
                </a:ext>
              </a:extLst>
            </p:cNvPr>
            <p:cNvGrpSpPr/>
            <p:nvPr/>
          </p:nvGrpSpPr>
          <p:grpSpPr>
            <a:xfrm>
              <a:off x="6703781" y="1801655"/>
              <a:ext cx="5436410" cy="972038"/>
              <a:chOff x="1656507" y="2008044"/>
              <a:chExt cx="5436410" cy="972038"/>
            </a:xfrm>
          </p:grpSpPr>
          <p:sp>
            <p:nvSpPr>
              <p:cNvPr id="21" name="TextBox 20">
                <a:extLst>
                  <a:ext uri="{FF2B5EF4-FFF2-40B4-BE49-F238E27FC236}">
                    <a16:creationId xmlns:a16="http://schemas.microsoft.com/office/drawing/2014/main" id="{26DE929B-EDA9-68B6-2B9B-37FAEB66E6DE}"/>
                  </a:ext>
                </a:extLst>
              </p:cNvPr>
              <p:cNvSpPr txBox="1"/>
              <p:nvPr/>
            </p:nvSpPr>
            <p:spPr>
              <a:xfrm>
                <a:off x="3245606" y="2008044"/>
                <a:ext cx="3816209"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When to Conduct an Impact Assessment</a:t>
                </a:r>
              </a:p>
            </p:txBody>
          </p:sp>
          <p:sp>
            <p:nvSpPr>
              <p:cNvPr id="22" name="TextBox 21">
                <a:extLst>
                  <a:ext uri="{FF2B5EF4-FFF2-40B4-BE49-F238E27FC236}">
                    <a16:creationId xmlns:a16="http://schemas.microsoft.com/office/drawing/2014/main" id="{8A2D7858-25F4-2C1E-AD83-23965821175C}"/>
                  </a:ext>
                </a:extLst>
              </p:cNvPr>
              <p:cNvSpPr txBox="1"/>
              <p:nvPr/>
            </p:nvSpPr>
            <p:spPr>
              <a:xfrm>
                <a:off x="1656507" y="2435910"/>
                <a:ext cx="5436410" cy="544172"/>
              </a:xfrm>
              <a:prstGeom prst="rect">
                <a:avLst/>
              </a:prstGeom>
              <a:noFill/>
            </p:spPr>
            <p:txBody>
              <a:bodyPr wrap="square" rtlCol="0" anchor="ctr">
                <a:spAutoFit/>
              </a:bodyPr>
              <a:lstStyle/>
              <a:p>
                <a:pPr lvl="0" algn="r" defTabSz="685800">
                  <a:defRPr/>
                </a:pPr>
                <a:r>
                  <a:rPr lang="en-US" sz="1200" kern="0" dirty="0">
                    <a:solidFill>
                      <a:srgbClr val="3F3F3F"/>
                    </a:solidFill>
                    <a:latin typeface="Arial" panose="020B0604020202020204" pitchFamily="34" charset="0"/>
                    <a:cs typeface="Arial" panose="020B0604020202020204" pitchFamily="34" charset="0"/>
                  </a:rPr>
                  <a:t>This is best done after the agreement has had time to exude its intended effects, so several years after entry into force.</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8B4C50D2-CA9B-3D9D-28F2-2BD4253B9936}"/>
              </a:ext>
            </a:extLst>
          </p:cNvPr>
          <p:cNvGrpSpPr/>
          <p:nvPr/>
        </p:nvGrpSpPr>
        <p:grpSpPr>
          <a:xfrm>
            <a:off x="2686290" y="4690545"/>
            <a:ext cx="4932561" cy="868849"/>
            <a:chOff x="6368828" y="4757923"/>
            <a:chExt cx="5814100" cy="1024128"/>
          </a:xfrm>
        </p:grpSpPr>
        <p:grpSp>
          <p:nvGrpSpPr>
            <p:cNvPr id="26" name="Group 25">
              <a:extLst>
                <a:ext uri="{FF2B5EF4-FFF2-40B4-BE49-F238E27FC236}">
                  <a16:creationId xmlns:a16="http://schemas.microsoft.com/office/drawing/2014/main" id="{C7A6BAE7-DFFC-779F-3EAD-9AB9946868DE}"/>
                </a:ext>
              </a:extLst>
            </p:cNvPr>
            <p:cNvGrpSpPr/>
            <p:nvPr/>
          </p:nvGrpSpPr>
          <p:grpSpPr>
            <a:xfrm flipH="1">
              <a:off x="6368828" y="4757923"/>
              <a:ext cx="5780341" cy="1024128"/>
              <a:chOff x="663949" y="1722591"/>
              <a:chExt cx="4818640" cy="1024128"/>
            </a:xfrm>
          </p:grpSpPr>
          <p:cxnSp>
            <p:nvCxnSpPr>
              <p:cNvPr id="30" name="Straight Connector 29">
                <a:extLst>
                  <a:ext uri="{FF2B5EF4-FFF2-40B4-BE49-F238E27FC236}">
                    <a16:creationId xmlns:a16="http://schemas.microsoft.com/office/drawing/2014/main" id="{52C7F136-C418-EAB2-8B18-304875518455}"/>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1" name="Straight Connector 30">
                <a:extLst>
                  <a:ext uri="{FF2B5EF4-FFF2-40B4-BE49-F238E27FC236}">
                    <a16:creationId xmlns:a16="http://schemas.microsoft.com/office/drawing/2014/main" id="{0911AB5A-91CE-C4F0-BBC9-9F2C59D35AB4}"/>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7" name="Group 26">
              <a:extLst>
                <a:ext uri="{FF2B5EF4-FFF2-40B4-BE49-F238E27FC236}">
                  <a16:creationId xmlns:a16="http://schemas.microsoft.com/office/drawing/2014/main" id="{95D2EAE3-488B-C16C-7DA5-C06FFF010FDF}"/>
                </a:ext>
              </a:extLst>
            </p:cNvPr>
            <p:cNvGrpSpPr/>
            <p:nvPr/>
          </p:nvGrpSpPr>
          <p:grpSpPr>
            <a:xfrm>
              <a:off x="6532852" y="4757923"/>
              <a:ext cx="5650076" cy="988005"/>
              <a:chOff x="2219670" y="2007317"/>
              <a:chExt cx="4710047" cy="988005"/>
            </a:xfrm>
          </p:grpSpPr>
          <p:sp>
            <p:nvSpPr>
              <p:cNvPr id="28" name="TextBox 27">
                <a:extLst>
                  <a:ext uri="{FF2B5EF4-FFF2-40B4-BE49-F238E27FC236}">
                    <a16:creationId xmlns:a16="http://schemas.microsoft.com/office/drawing/2014/main" id="{5F7D7FE0-5F24-411C-CDC7-42E04DCC75B5}"/>
                  </a:ext>
                </a:extLst>
              </p:cNvPr>
              <p:cNvSpPr txBox="1"/>
              <p:nvPr/>
            </p:nvSpPr>
            <p:spPr>
              <a:xfrm>
                <a:off x="4255829" y="2007317"/>
                <a:ext cx="2647559" cy="544173"/>
              </a:xfrm>
              <a:prstGeom prst="rect">
                <a:avLst/>
              </a:prstGeom>
              <a:noFill/>
            </p:spPr>
            <p:txBody>
              <a:bodyPr wrap="square" rtlCol="0" anchor="ctr">
                <a:spAutoFit/>
              </a:bodyPr>
              <a:lstStyle/>
              <a:p>
                <a:pPr lvl="0" algn="r" defTabSz="685800">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Applying the Results of Impact Assessments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0C4926C-341A-60B7-38D3-37F4FD5CE088}"/>
                  </a:ext>
                </a:extLst>
              </p:cNvPr>
              <p:cNvSpPr txBox="1"/>
              <p:nvPr/>
            </p:nvSpPr>
            <p:spPr>
              <a:xfrm>
                <a:off x="2219670" y="2451149"/>
                <a:ext cx="4710047"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results of the impact assessment will show the way forward for the trade and investment relationship in question.</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47F7808A-8EDB-FDD3-F83A-358BC5A3EA67}"/>
              </a:ext>
            </a:extLst>
          </p:cNvPr>
          <p:cNvSpPr/>
          <p:nvPr/>
        </p:nvSpPr>
        <p:spPr>
          <a:xfrm>
            <a:off x="1913231" y="2069707"/>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2288A6C-E8AA-1B2C-0CC5-D6E4CF18E9D7}"/>
              </a:ext>
            </a:extLst>
          </p:cNvPr>
          <p:cNvSpPr/>
          <p:nvPr/>
        </p:nvSpPr>
        <p:spPr>
          <a:xfrm>
            <a:off x="2008672" y="2167994"/>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93BD72A-B32E-D281-4026-6F9AC4DC9DBD}"/>
              </a:ext>
            </a:extLst>
          </p:cNvPr>
          <p:cNvSpPr txBox="1"/>
          <p:nvPr/>
        </p:nvSpPr>
        <p:spPr>
          <a:xfrm>
            <a:off x="1932153" y="2321535"/>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8FF755F-3910-7A6E-6C09-C8D772B77311}"/>
              </a:ext>
            </a:extLst>
          </p:cNvPr>
          <p:cNvSpPr/>
          <p:nvPr/>
        </p:nvSpPr>
        <p:spPr>
          <a:xfrm>
            <a:off x="1878514" y="4690545"/>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A4B618E-044E-672E-5E54-49370C8B1F16}"/>
              </a:ext>
            </a:extLst>
          </p:cNvPr>
          <p:cNvSpPr/>
          <p:nvPr/>
        </p:nvSpPr>
        <p:spPr>
          <a:xfrm>
            <a:off x="1973954" y="478883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3DE6928-5742-9A3F-3583-ECA59D36FDD4}"/>
              </a:ext>
            </a:extLst>
          </p:cNvPr>
          <p:cNvSpPr txBox="1"/>
          <p:nvPr/>
        </p:nvSpPr>
        <p:spPr>
          <a:xfrm>
            <a:off x="1897434" y="494237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61A0F05E-EDD1-2A5B-A4B6-519CFFEEC8A2}"/>
              </a:ext>
            </a:extLst>
          </p:cNvPr>
          <p:cNvGrpSpPr/>
          <p:nvPr/>
        </p:nvGrpSpPr>
        <p:grpSpPr>
          <a:xfrm>
            <a:off x="1913231" y="3380915"/>
            <a:ext cx="807773" cy="826820"/>
            <a:chOff x="1303021" y="2879738"/>
            <a:chExt cx="1440542" cy="1474511"/>
          </a:xfrm>
        </p:grpSpPr>
        <p:sp>
          <p:nvSpPr>
            <p:cNvPr id="39" name="Rectangle 38">
              <a:extLst>
                <a:ext uri="{FF2B5EF4-FFF2-40B4-BE49-F238E27FC236}">
                  <a16:creationId xmlns:a16="http://schemas.microsoft.com/office/drawing/2014/main" id="{E6F4109B-4EB1-97D5-B221-D53084DC56B2}"/>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A9D2097-6DDC-14BD-311C-EF1635BB861B}"/>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ACEBECE-6E15-F72E-03C1-F879043E0DF8}"/>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920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4F36D1C3-F6C9-500E-BAAE-58E4779EAB49}"/>
              </a:ext>
            </a:extLst>
          </p:cNvPr>
          <p:cNvSpPr>
            <a:spLocks noGrp="1"/>
          </p:cNvSpPr>
          <p:nvPr>
            <p:ph type="title"/>
          </p:nvPr>
        </p:nvSpPr>
        <p:spPr>
          <a:xfrm>
            <a:off x="1219200" y="48620"/>
            <a:ext cx="3835400" cy="1058233"/>
          </a:xfrm>
        </p:spPr>
        <p:txBody>
          <a:bodyPr/>
          <a:lstStyle/>
          <a:p>
            <a:r>
              <a:rPr lang="en-AU" dirty="0"/>
              <a:t>Summing Up</a:t>
            </a:r>
            <a:endParaRPr lang="en-GE" dirty="0"/>
          </a:p>
        </p:txBody>
      </p:sp>
      <p:pic>
        <p:nvPicPr>
          <p:cNvPr id="3" name="Picture 2" descr="A picture containing text&#10;&#10;Description automatically generated">
            <a:extLst>
              <a:ext uri="{FF2B5EF4-FFF2-40B4-BE49-F238E27FC236}">
                <a16:creationId xmlns:a16="http://schemas.microsoft.com/office/drawing/2014/main" id="{636A64B8-58C2-EC28-D3D6-38100637866B}"/>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Rectangle 4">
            <a:extLst>
              <a:ext uri="{FF2B5EF4-FFF2-40B4-BE49-F238E27FC236}">
                <a16:creationId xmlns:a16="http://schemas.microsoft.com/office/drawing/2014/main" id="{74B7876E-EB3F-5EAA-4D8C-2DAFFF66EF77}"/>
              </a:ext>
            </a:extLst>
          </p:cNvPr>
          <p:cNvSpPr/>
          <p:nvPr/>
        </p:nvSpPr>
        <p:spPr>
          <a:xfrm>
            <a:off x="180929" y="144627"/>
            <a:ext cx="838574" cy="838574"/>
          </a:xfrm>
          <a:prstGeom prst="rect">
            <a:avLst/>
          </a:prstGeom>
          <a:solidFill>
            <a:srgbClr val="5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2AB9872-2720-774D-BB30-088F7D8FE90C}"/>
              </a:ext>
            </a:extLst>
          </p:cNvPr>
          <p:cNvSpPr txBox="1"/>
          <p:nvPr/>
        </p:nvSpPr>
        <p:spPr>
          <a:xfrm>
            <a:off x="180929" y="268279"/>
            <a:ext cx="8385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nvGrpSpPr>
          <p:cNvPr id="10" name="Group 9">
            <a:extLst>
              <a:ext uri="{FF2B5EF4-FFF2-40B4-BE49-F238E27FC236}">
                <a16:creationId xmlns:a16="http://schemas.microsoft.com/office/drawing/2014/main" id="{E64C709B-5D35-BDC1-92F1-010AFC1EB5A4}"/>
              </a:ext>
            </a:extLst>
          </p:cNvPr>
          <p:cNvGrpSpPr/>
          <p:nvPr/>
        </p:nvGrpSpPr>
        <p:grpSpPr>
          <a:xfrm>
            <a:off x="3073661" y="1352717"/>
            <a:ext cx="7293618" cy="799084"/>
            <a:chOff x="3282072" y="1729488"/>
            <a:chExt cx="5151623" cy="799084"/>
          </a:xfrm>
        </p:grpSpPr>
        <p:sp>
          <p:nvSpPr>
            <p:cNvPr id="18" name="Rectangle: Rounded Corners 17">
              <a:extLst>
                <a:ext uri="{FF2B5EF4-FFF2-40B4-BE49-F238E27FC236}">
                  <a16:creationId xmlns:a16="http://schemas.microsoft.com/office/drawing/2014/main" id="{A99B87B6-D8B1-9B12-446B-ACFFE191DB49}"/>
                </a:ext>
              </a:extLst>
            </p:cNvPr>
            <p:cNvSpPr/>
            <p:nvPr/>
          </p:nvSpPr>
          <p:spPr>
            <a:xfrm rot="16200000">
              <a:off x="5459016" y="-446782"/>
              <a:ext cx="797736" cy="5151623"/>
            </a:xfrm>
            <a:prstGeom prst="roundRect">
              <a:avLst/>
            </a:prstGeom>
            <a:solidFill>
              <a:srgbClr val="9EC64C"/>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473BAA4D-80B1-67C8-F3E3-1A22293079C5}"/>
                </a:ext>
              </a:extLst>
            </p:cNvPr>
            <p:cNvSpPr/>
            <p:nvPr/>
          </p:nvSpPr>
          <p:spPr>
            <a:xfrm rot="16200000">
              <a:off x="5409022" y="-349591"/>
              <a:ext cx="799084" cy="4957242"/>
            </a:xfrm>
            <a:prstGeom prst="round2SameRect">
              <a:avLst>
                <a:gd name="adj1" fmla="val 15554"/>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1" name="Straight Connector 10">
            <a:extLst>
              <a:ext uri="{FF2B5EF4-FFF2-40B4-BE49-F238E27FC236}">
                <a16:creationId xmlns:a16="http://schemas.microsoft.com/office/drawing/2014/main" id="{C81E096F-147C-C804-567E-0C611BC6A41D}"/>
              </a:ext>
            </a:extLst>
          </p:cNvPr>
          <p:cNvCxnSpPr>
            <a:cxnSpLocks/>
            <a:stCxn id="13" idx="1"/>
          </p:cNvCxnSpPr>
          <p:nvPr/>
        </p:nvCxnSpPr>
        <p:spPr>
          <a:xfrm>
            <a:off x="1824720" y="1755217"/>
            <a:ext cx="1180172" cy="0"/>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A4E5FA-CC8C-A8B9-714E-6BC558911F44}"/>
              </a:ext>
            </a:extLst>
          </p:cNvPr>
          <p:cNvGrpSpPr/>
          <p:nvPr/>
        </p:nvGrpSpPr>
        <p:grpSpPr>
          <a:xfrm>
            <a:off x="1825588" y="1311839"/>
            <a:ext cx="888933" cy="890563"/>
            <a:chOff x="655973" y="1913177"/>
            <a:chExt cx="430932" cy="431722"/>
          </a:xfrm>
        </p:grpSpPr>
        <p:sp>
          <p:nvSpPr>
            <p:cNvPr id="16" name="Rectangle: Rounded Corners 77">
              <a:extLst>
                <a:ext uri="{FF2B5EF4-FFF2-40B4-BE49-F238E27FC236}">
                  <a16:creationId xmlns:a16="http://schemas.microsoft.com/office/drawing/2014/main" id="{B12ACFF7-E824-3F11-F630-9D2B8BC60A7A}"/>
                </a:ext>
              </a:extLst>
            </p:cNvPr>
            <p:cNvSpPr/>
            <p:nvPr/>
          </p:nvSpPr>
          <p:spPr>
            <a:xfrm rot="16206703">
              <a:off x="655578" y="1913572"/>
              <a:ext cx="431722" cy="430932"/>
            </a:xfrm>
            <a:prstGeom prst="ellipse">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sp>
          <p:nvSpPr>
            <p:cNvPr id="17" name="Rectangle: Rounded Corners 78">
              <a:extLst>
                <a:ext uri="{FF2B5EF4-FFF2-40B4-BE49-F238E27FC236}">
                  <a16:creationId xmlns:a16="http://schemas.microsoft.com/office/drawing/2014/main" id="{68F73ABF-B357-CE05-1A3C-2C1722A01946}"/>
                </a:ext>
              </a:extLst>
            </p:cNvPr>
            <p:cNvSpPr/>
            <p:nvPr/>
          </p:nvSpPr>
          <p:spPr>
            <a:xfrm rot="16206703">
              <a:off x="689185" y="1946844"/>
              <a:ext cx="364508" cy="364388"/>
            </a:xfrm>
            <a:prstGeom prst="ellipse">
              <a:avLst/>
            </a:prstGeom>
            <a:solidFill>
              <a:srgbClr val="9EC64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C0B6661-0F59-4A28-03D3-2879C2F4715B}"/>
              </a:ext>
            </a:extLst>
          </p:cNvPr>
          <p:cNvSpPr txBox="1"/>
          <p:nvPr/>
        </p:nvSpPr>
        <p:spPr>
          <a:xfrm>
            <a:off x="1824720" y="1555162"/>
            <a:ext cx="857098"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Black" panose="020B0A04020102020204" pitchFamily="34" charset="0"/>
                <a:cs typeface="Arial" panose="020B0604020202020204" pitchFamily="34" charset="0"/>
              </a:rPr>
              <a:t>01</a:t>
            </a:r>
          </a:p>
        </p:txBody>
      </p:sp>
      <p:sp>
        <p:nvSpPr>
          <p:cNvPr id="14" name="TextBox 13">
            <a:extLst>
              <a:ext uri="{FF2B5EF4-FFF2-40B4-BE49-F238E27FC236}">
                <a16:creationId xmlns:a16="http://schemas.microsoft.com/office/drawing/2014/main" id="{F5FF8979-D615-0665-FAB0-CC3B55BA77A7}"/>
              </a:ext>
            </a:extLst>
          </p:cNvPr>
          <p:cNvSpPr txBox="1"/>
          <p:nvPr/>
        </p:nvSpPr>
        <p:spPr>
          <a:xfrm>
            <a:off x="3185563" y="1448983"/>
            <a:ext cx="694925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Embarking upon FTA negotiations is a resource-intensive and multi-year undertaking that governments need to adequately prepare themselves for.</a:t>
            </a:r>
          </a:p>
        </p:txBody>
      </p:sp>
      <p:grpSp>
        <p:nvGrpSpPr>
          <p:cNvPr id="20" name="Group 19">
            <a:extLst>
              <a:ext uri="{FF2B5EF4-FFF2-40B4-BE49-F238E27FC236}">
                <a16:creationId xmlns:a16="http://schemas.microsoft.com/office/drawing/2014/main" id="{C00BC2C2-D69C-E084-0838-0C8DA714FFF9}"/>
              </a:ext>
            </a:extLst>
          </p:cNvPr>
          <p:cNvGrpSpPr/>
          <p:nvPr/>
        </p:nvGrpSpPr>
        <p:grpSpPr>
          <a:xfrm>
            <a:off x="1824720" y="2453054"/>
            <a:ext cx="8542559" cy="890563"/>
            <a:chOff x="1734654" y="2777023"/>
            <a:chExt cx="8542559" cy="890563"/>
          </a:xfrm>
        </p:grpSpPr>
        <p:grpSp>
          <p:nvGrpSpPr>
            <p:cNvPr id="21" name="Group 20">
              <a:extLst>
                <a:ext uri="{FF2B5EF4-FFF2-40B4-BE49-F238E27FC236}">
                  <a16:creationId xmlns:a16="http://schemas.microsoft.com/office/drawing/2014/main" id="{72A195DB-F4B9-BA41-543B-1D5A60CF89BA}"/>
                </a:ext>
              </a:extLst>
            </p:cNvPr>
            <p:cNvGrpSpPr/>
            <p:nvPr/>
          </p:nvGrpSpPr>
          <p:grpSpPr>
            <a:xfrm>
              <a:off x="2983595" y="2817901"/>
              <a:ext cx="7293618" cy="799084"/>
              <a:chOff x="3282072" y="1729488"/>
              <a:chExt cx="5151623" cy="799084"/>
            </a:xfrm>
          </p:grpSpPr>
          <p:sp>
            <p:nvSpPr>
              <p:cNvPr id="29" name="Rectangle: Rounded Corners 28">
                <a:extLst>
                  <a:ext uri="{FF2B5EF4-FFF2-40B4-BE49-F238E27FC236}">
                    <a16:creationId xmlns:a16="http://schemas.microsoft.com/office/drawing/2014/main" id="{D317E3F9-AB8E-9F19-2D03-C3FBC55F6803}"/>
                  </a:ext>
                </a:extLst>
              </p:cNvPr>
              <p:cNvSpPr/>
              <p:nvPr/>
            </p:nvSpPr>
            <p:spPr>
              <a:xfrm rot="16200000">
                <a:off x="5459016" y="-446782"/>
                <a:ext cx="797736" cy="5151623"/>
              </a:xfrm>
              <a:prstGeom prst="roundRect">
                <a:avLst/>
              </a:prstGeom>
              <a:solidFill>
                <a:srgbClr val="552C8A"/>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Top Corners Rounded 29">
                <a:extLst>
                  <a:ext uri="{FF2B5EF4-FFF2-40B4-BE49-F238E27FC236}">
                    <a16:creationId xmlns:a16="http://schemas.microsoft.com/office/drawing/2014/main" id="{CC3A02A4-F705-E0C0-D531-8F82884E39CA}"/>
                  </a:ext>
                </a:extLst>
              </p:cNvPr>
              <p:cNvSpPr/>
              <p:nvPr/>
            </p:nvSpPr>
            <p:spPr>
              <a:xfrm rot="16200000">
                <a:off x="5409022" y="-349591"/>
                <a:ext cx="799084" cy="4957242"/>
              </a:xfrm>
              <a:prstGeom prst="round2SameRect">
                <a:avLst>
                  <a:gd name="adj1" fmla="val 15554"/>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23D502D-0697-C37D-C41A-5EB17148CCDB}"/>
                </a:ext>
              </a:extLst>
            </p:cNvPr>
            <p:cNvCxnSpPr>
              <a:cxnSpLocks/>
              <a:stCxn id="24" idx="1"/>
            </p:cNvCxnSpPr>
            <p:nvPr/>
          </p:nvCxnSpPr>
          <p:spPr>
            <a:xfrm>
              <a:off x="1734654" y="3220401"/>
              <a:ext cx="1180172" cy="0"/>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341F529-F507-577B-24D8-AA807B83C28C}"/>
                </a:ext>
              </a:extLst>
            </p:cNvPr>
            <p:cNvGrpSpPr/>
            <p:nvPr/>
          </p:nvGrpSpPr>
          <p:grpSpPr>
            <a:xfrm>
              <a:off x="1735522" y="2777023"/>
              <a:ext cx="888933" cy="890563"/>
              <a:chOff x="655973" y="1913177"/>
              <a:chExt cx="430932" cy="431722"/>
            </a:xfrm>
          </p:grpSpPr>
          <p:sp>
            <p:nvSpPr>
              <p:cNvPr id="27" name="Rectangle: Rounded Corners 77">
                <a:extLst>
                  <a:ext uri="{FF2B5EF4-FFF2-40B4-BE49-F238E27FC236}">
                    <a16:creationId xmlns:a16="http://schemas.microsoft.com/office/drawing/2014/main" id="{2A168CDA-AFD2-CFDA-CF8A-860AA0C09D1D}"/>
                  </a:ext>
                </a:extLst>
              </p:cNvPr>
              <p:cNvSpPr/>
              <p:nvPr/>
            </p:nvSpPr>
            <p:spPr>
              <a:xfrm rot="16206703">
                <a:off x="655578" y="1913572"/>
                <a:ext cx="431722" cy="430932"/>
              </a:xfrm>
              <a:prstGeom prst="ellipse">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sp>
            <p:nvSpPr>
              <p:cNvPr id="28" name="Rectangle: Rounded Corners 78">
                <a:extLst>
                  <a:ext uri="{FF2B5EF4-FFF2-40B4-BE49-F238E27FC236}">
                    <a16:creationId xmlns:a16="http://schemas.microsoft.com/office/drawing/2014/main" id="{6842CECA-8F30-D365-B109-BD16439CA79E}"/>
                  </a:ext>
                </a:extLst>
              </p:cNvPr>
              <p:cNvSpPr/>
              <p:nvPr/>
            </p:nvSpPr>
            <p:spPr>
              <a:xfrm rot="16206703">
                <a:off x="689185" y="1946844"/>
                <a:ext cx="364508" cy="364388"/>
              </a:xfrm>
              <a:prstGeom prst="ellipse">
                <a:avLst/>
              </a:prstGeom>
              <a:solidFill>
                <a:srgbClr val="552C8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0AF110E8-C2E9-04E3-E6D2-7B2C33FF365E}"/>
                </a:ext>
              </a:extLst>
            </p:cNvPr>
            <p:cNvSpPr txBox="1"/>
            <p:nvPr/>
          </p:nvSpPr>
          <p:spPr>
            <a:xfrm>
              <a:off x="1734654" y="3020346"/>
              <a:ext cx="857098"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Black" panose="020B0A04020102020204" pitchFamily="34" charset="0"/>
                  <a:cs typeface="Arial" panose="020B0604020202020204" pitchFamily="34" charset="0"/>
                </a:rPr>
                <a:t>02</a:t>
              </a:r>
            </a:p>
          </p:txBody>
        </p:sp>
      </p:grpSp>
      <p:grpSp>
        <p:nvGrpSpPr>
          <p:cNvPr id="31" name="Group 30">
            <a:extLst>
              <a:ext uri="{FF2B5EF4-FFF2-40B4-BE49-F238E27FC236}">
                <a16:creationId xmlns:a16="http://schemas.microsoft.com/office/drawing/2014/main" id="{85A3E71B-83B5-294C-99DB-13B87089E320}"/>
              </a:ext>
            </a:extLst>
          </p:cNvPr>
          <p:cNvGrpSpPr/>
          <p:nvPr/>
        </p:nvGrpSpPr>
        <p:grpSpPr>
          <a:xfrm>
            <a:off x="1799684" y="3594269"/>
            <a:ext cx="8542559" cy="890563"/>
            <a:chOff x="1709618" y="3955750"/>
            <a:chExt cx="8542559" cy="890563"/>
          </a:xfrm>
        </p:grpSpPr>
        <p:grpSp>
          <p:nvGrpSpPr>
            <p:cNvPr id="32" name="Group 31">
              <a:extLst>
                <a:ext uri="{FF2B5EF4-FFF2-40B4-BE49-F238E27FC236}">
                  <a16:creationId xmlns:a16="http://schemas.microsoft.com/office/drawing/2014/main" id="{4B98F9ED-5496-7CAC-5CA5-D2C4F9F500AB}"/>
                </a:ext>
              </a:extLst>
            </p:cNvPr>
            <p:cNvGrpSpPr/>
            <p:nvPr/>
          </p:nvGrpSpPr>
          <p:grpSpPr>
            <a:xfrm>
              <a:off x="2958559" y="3996628"/>
              <a:ext cx="7293618" cy="799084"/>
              <a:chOff x="3282072" y="1729488"/>
              <a:chExt cx="5151623" cy="799084"/>
            </a:xfrm>
          </p:grpSpPr>
          <p:sp>
            <p:nvSpPr>
              <p:cNvPr id="40" name="Rectangle: Rounded Corners 39">
                <a:extLst>
                  <a:ext uri="{FF2B5EF4-FFF2-40B4-BE49-F238E27FC236}">
                    <a16:creationId xmlns:a16="http://schemas.microsoft.com/office/drawing/2014/main" id="{B7A24727-350A-3E68-EAF8-A02F7BB07189}"/>
                  </a:ext>
                </a:extLst>
              </p:cNvPr>
              <p:cNvSpPr/>
              <p:nvPr/>
            </p:nvSpPr>
            <p:spPr>
              <a:xfrm rot="16200000">
                <a:off x="5459016" y="-446782"/>
                <a:ext cx="797736" cy="5151623"/>
              </a:xfrm>
              <a:prstGeom prst="roundRect">
                <a:avLst/>
              </a:prstGeom>
              <a:solidFill>
                <a:srgbClr val="9EC64C"/>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Top Corners Rounded 40">
                <a:extLst>
                  <a:ext uri="{FF2B5EF4-FFF2-40B4-BE49-F238E27FC236}">
                    <a16:creationId xmlns:a16="http://schemas.microsoft.com/office/drawing/2014/main" id="{13395026-B8C8-70D7-B6EA-B9F8AF721EC4}"/>
                  </a:ext>
                </a:extLst>
              </p:cNvPr>
              <p:cNvSpPr/>
              <p:nvPr/>
            </p:nvSpPr>
            <p:spPr>
              <a:xfrm rot="16200000">
                <a:off x="5409022" y="-349591"/>
                <a:ext cx="799084" cy="4957242"/>
              </a:xfrm>
              <a:prstGeom prst="round2SameRect">
                <a:avLst>
                  <a:gd name="adj1" fmla="val 15554"/>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3" name="Straight Connector 32">
              <a:extLst>
                <a:ext uri="{FF2B5EF4-FFF2-40B4-BE49-F238E27FC236}">
                  <a16:creationId xmlns:a16="http://schemas.microsoft.com/office/drawing/2014/main" id="{55327D7E-490A-99B1-6698-4DBF119D8A83}"/>
                </a:ext>
              </a:extLst>
            </p:cNvPr>
            <p:cNvCxnSpPr>
              <a:cxnSpLocks/>
              <a:stCxn id="35" idx="1"/>
            </p:cNvCxnSpPr>
            <p:nvPr/>
          </p:nvCxnSpPr>
          <p:spPr>
            <a:xfrm>
              <a:off x="1709618" y="4399128"/>
              <a:ext cx="1180172" cy="0"/>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261E9A3-7513-BFD2-A4AB-44A9FE1B20C2}"/>
                </a:ext>
              </a:extLst>
            </p:cNvPr>
            <p:cNvGrpSpPr/>
            <p:nvPr/>
          </p:nvGrpSpPr>
          <p:grpSpPr>
            <a:xfrm>
              <a:off x="1710486" y="3955750"/>
              <a:ext cx="888933" cy="890563"/>
              <a:chOff x="655973" y="1913177"/>
              <a:chExt cx="430932" cy="431722"/>
            </a:xfrm>
          </p:grpSpPr>
          <p:sp>
            <p:nvSpPr>
              <p:cNvPr id="38" name="Rectangle: Rounded Corners 77">
                <a:extLst>
                  <a:ext uri="{FF2B5EF4-FFF2-40B4-BE49-F238E27FC236}">
                    <a16:creationId xmlns:a16="http://schemas.microsoft.com/office/drawing/2014/main" id="{82647C76-7B76-ED2B-AC0B-0D1276A55BC1}"/>
                  </a:ext>
                </a:extLst>
              </p:cNvPr>
              <p:cNvSpPr/>
              <p:nvPr/>
            </p:nvSpPr>
            <p:spPr>
              <a:xfrm rot="16206703">
                <a:off x="655578" y="1913572"/>
                <a:ext cx="431722" cy="430932"/>
              </a:xfrm>
              <a:prstGeom prst="ellipse">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sp>
            <p:nvSpPr>
              <p:cNvPr id="39" name="Rectangle: Rounded Corners 78">
                <a:extLst>
                  <a:ext uri="{FF2B5EF4-FFF2-40B4-BE49-F238E27FC236}">
                    <a16:creationId xmlns:a16="http://schemas.microsoft.com/office/drawing/2014/main" id="{3C779BEF-DCB5-8057-1964-452E7A9B6357}"/>
                  </a:ext>
                </a:extLst>
              </p:cNvPr>
              <p:cNvSpPr/>
              <p:nvPr/>
            </p:nvSpPr>
            <p:spPr>
              <a:xfrm rot="16206703">
                <a:off x="689185" y="1946844"/>
                <a:ext cx="364508" cy="364388"/>
              </a:xfrm>
              <a:prstGeom prst="ellipse">
                <a:avLst/>
              </a:prstGeom>
              <a:solidFill>
                <a:srgbClr val="9EC64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ECFCAE32-5E91-E2DB-BCC7-29B472A679E1}"/>
                </a:ext>
              </a:extLst>
            </p:cNvPr>
            <p:cNvSpPr txBox="1"/>
            <p:nvPr/>
          </p:nvSpPr>
          <p:spPr>
            <a:xfrm>
              <a:off x="1709618" y="4199073"/>
              <a:ext cx="857098"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Black" panose="020B0A04020102020204" pitchFamily="34" charset="0"/>
                  <a:cs typeface="Arial" panose="020B0604020202020204" pitchFamily="34" charset="0"/>
                </a:rPr>
                <a:t>03</a:t>
              </a:r>
            </a:p>
          </p:txBody>
        </p:sp>
      </p:grpSp>
      <p:grpSp>
        <p:nvGrpSpPr>
          <p:cNvPr id="42" name="Group 41">
            <a:extLst>
              <a:ext uri="{FF2B5EF4-FFF2-40B4-BE49-F238E27FC236}">
                <a16:creationId xmlns:a16="http://schemas.microsoft.com/office/drawing/2014/main" id="{84C473FD-72C9-FF21-29BD-C7149567B867}"/>
              </a:ext>
            </a:extLst>
          </p:cNvPr>
          <p:cNvGrpSpPr/>
          <p:nvPr/>
        </p:nvGrpSpPr>
        <p:grpSpPr>
          <a:xfrm>
            <a:off x="1824721" y="4735485"/>
            <a:ext cx="8542559" cy="890563"/>
            <a:chOff x="1734655" y="5116485"/>
            <a:chExt cx="8542559" cy="890563"/>
          </a:xfrm>
        </p:grpSpPr>
        <p:grpSp>
          <p:nvGrpSpPr>
            <p:cNvPr id="43" name="Group 42">
              <a:extLst>
                <a:ext uri="{FF2B5EF4-FFF2-40B4-BE49-F238E27FC236}">
                  <a16:creationId xmlns:a16="http://schemas.microsoft.com/office/drawing/2014/main" id="{7F0531B4-5163-23A1-9917-E38235567CCA}"/>
                </a:ext>
              </a:extLst>
            </p:cNvPr>
            <p:cNvGrpSpPr/>
            <p:nvPr/>
          </p:nvGrpSpPr>
          <p:grpSpPr>
            <a:xfrm>
              <a:off x="2983596" y="5157363"/>
              <a:ext cx="7293618" cy="799084"/>
              <a:chOff x="3282072" y="1729488"/>
              <a:chExt cx="5151623" cy="799084"/>
            </a:xfrm>
          </p:grpSpPr>
          <p:sp>
            <p:nvSpPr>
              <p:cNvPr id="51" name="Rectangle: Rounded Corners 50">
                <a:extLst>
                  <a:ext uri="{FF2B5EF4-FFF2-40B4-BE49-F238E27FC236}">
                    <a16:creationId xmlns:a16="http://schemas.microsoft.com/office/drawing/2014/main" id="{0225F94C-91A7-7FA2-198A-C910C8B26E8A}"/>
                  </a:ext>
                </a:extLst>
              </p:cNvPr>
              <p:cNvSpPr/>
              <p:nvPr/>
            </p:nvSpPr>
            <p:spPr>
              <a:xfrm rot="16200000">
                <a:off x="5459016" y="-446782"/>
                <a:ext cx="797736" cy="5151623"/>
              </a:xfrm>
              <a:prstGeom prst="roundRect">
                <a:avLst/>
              </a:prstGeom>
              <a:solidFill>
                <a:srgbClr val="552C8A"/>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Top Corners Rounded 51">
                <a:extLst>
                  <a:ext uri="{FF2B5EF4-FFF2-40B4-BE49-F238E27FC236}">
                    <a16:creationId xmlns:a16="http://schemas.microsoft.com/office/drawing/2014/main" id="{3AE56788-1DEF-6FB1-F6C1-04F27996FEF0}"/>
                  </a:ext>
                </a:extLst>
              </p:cNvPr>
              <p:cNvSpPr/>
              <p:nvPr/>
            </p:nvSpPr>
            <p:spPr>
              <a:xfrm rot="16200000">
                <a:off x="5409022" y="-349591"/>
                <a:ext cx="799084" cy="4957242"/>
              </a:xfrm>
              <a:prstGeom prst="round2SameRect">
                <a:avLst>
                  <a:gd name="adj1" fmla="val 15554"/>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44" name="Straight Connector 43">
              <a:extLst>
                <a:ext uri="{FF2B5EF4-FFF2-40B4-BE49-F238E27FC236}">
                  <a16:creationId xmlns:a16="http://schemas.microsoft.com/office/drawing/2014/main" id="{7783EF7E-85F1-4BA4-1A6D-D7B84EC4A6B4}"/>
                </a:ext>
              </a:extLst>
            </p:cNvPr>
            <p:cNvCxnSpPr>
              <a:cxnSpLocks/>
              <a:stCxn id="46" idx="1"/>
            </p:cNvCxnSpPr>
            <p:nvPr/>
          </p:nvCxnSpPr>
          <p:spPr>
            <a:xfrm>
              <a:off x="1734655" y="5559863"/>
              <a:ext cx="1180172" cy="0"/>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1F6CCC3A-C3F1-BDAE-6DB4-3896FBE94157}"/>
                </a:ext>
              </a:extLst>
            </p:cNvPr>
            <p:cNvGrpSpPr/>
            <p:nvPr/>
          </p:nvGrpSpPr>
          <p:grpSpPr>
            <a:xfrm>
              <a:off x="1735523" y="5116485"/>
              <a:ext cx="888933" cy="890563"/>
              <a:chOff x="655973" y="1913177"/>
              <a:chExt cx="430932" cy="431722"/>
            </a:xfrm>
          </p:grpSpPr>
          <p:sp>
            <p:nvSpPr>
              <p:cNvPr id="49" name="Rectangle: Rounded Corners 77">
                <a:extLst>
                  <a:ext uri="{FF2B5EF4-FFF2-40B4-BE49-F238E27FC236}">
                    <a16:creationId xmlns:a16="http://schemas.microsoft.com/office/drawing/2014/main" id="{1BCA4656-FE49-E0E7-F55A-E763F27C92CC}"/>
                  </a:ext>
                </a:extLst>
              </p:cNvPr>
              <p:cNvSpPr/>
              <p:nvPr/>
            </p:nvSpPr>
            <p:spPr>
              <a:xfrm rot="16206703">
                <a:off x="655578" y="1913572"/>
                <a:ext cx="431722" cy="430932"/>
              </a:xfrm>
              <a:prstGeom prst="ellipse">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sp>
            <p:nvSpPr>
              <p:cNvPr id="50" name="Rectangle: Rounded Corners 78">
                <a:extLst>
                  <a:ext uri="{FF2B5EF4-FFF2-40B4-BE49-F238E27FC236}">
                    <a16:creationId xmlns:a16="http://schemas.microsoft.com/office/drawing/2014/main" id="{E726A1D1-BD53-74F6-609F-E7323544DF60}"/>
                  </a:ext>
                </a:extLst>
              </p:cNvPr>
              <p:cNvSpPr/>
              <p:nvPr/>
            </p:nvSpPr>
            <p:spPr>
              <a:xfrm rot="16206703">
                <a:off x="689185" y="1946844"/>
                <a:ext cx="364508" cy="364388"/>
              </a:xfrm>
              <a:prstGeom prst="ellipse">
                <a:avLst/>
              </a:prstGeom>
              <a:solidFill>
                <a:srgbClr val="552C8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6AB9"/>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FA55DE73-663E-19BD-184E-18CBCDBE9726}"/>
                </a:ext>
              </a:extLst>
            </p:cNvPr>
            <p:cNvSpPr txBox="1"/>
            <p:nvPr/>
          </p:nvSpPr>
          <p:spPr>
            <a:xfrm>
              <a:off x="1734655" y="5359808"/>
              <a:ext cx="857098"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2000" b="1" dirty="0">
                  <a:solidFill>
                    <a:prstClr val="white"/>
                  </a:solidFill>
                  <a:latin typeface="Arial Black" panose="020B0A04020102020204" pitchFamily="34" charset="0"/>
                  <a:cs typeface="Arial" panose="020B0604020202020204" pitchFamily="34" charset="0"/>
                </a:rPr>
                <a:t>04</a:t>
              </a:r>
              <a:endParaRPr kumimoji="0" lang="en-IN" sz="2000" b="1" i="0" u="none" strike="noStrike" kern="1200" cap="none" spc="0" normalizeH="0" baseline="0" noProof="0" dirty="0">
                <a:ln>
                  <a:noFill/>
                </a:ln>
                <a:solidFill>
                  <a:prstClr val="white"/>
                </a:solidFill>
                <a:effectLst/>
                <a:uLnTx/>
                <a:uFillTx/>
                <a:latin typeface="Arial Black" panose="020B0A04020102020204" pitchFamily="34" charset="0"/>
                <a:cs typeface="Arial" panose="020B0604020202020204" pitchFamily="34" charset="0"/>
              </a:endParaRPr>
            </a:p>
          </p:txBody>
        </p:sp>
      </p:grpSp>
      <p:sp>
        <p:nvSpPr>
          <p:cNvPr id="53" name="TextBox 52">
            <a:extLst>
              <a:ext uri="{FF2B5EF4-FFF2-40B4-BE49-F238E27FC236}">
                <a16:creationId xmlns:a16="http://schemas.microsoft.com/office/drawing/2014/main" id="{4786B60E-E56C-09F1-C676-5AFC0353E0E6}"/>
              </a:ext>
            </a:extLst>
          </p:cNvPr>
          <p:cNvSpPr txBox="1"/>
          <p:nvPr/>
        </p:nvSpPr>
        <p:spPr>
          <a:xfrm>
            <a:off x="3185563" y="2503699"/>
            <a:ext cx="667454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400" b="1" dirty="0">
                <a:solidFill>
                  <a:prstClr val="black">
                    <a:lumMod val="85000"/>
                    <a:lumOff val="15000"/>
                  </a:prstClr>
                </a:solidFill>
                <a:latin typeface="Arial" panose="020B0604020202020204" pitchFamily="34" charset="0"/>
                <a:cs typeface="Arial" panose="020B0604020202020204" pitchFamily="34" charset="0"/>
              </a:rPr>
              <a:t>Political leaders need to articulate and communicate their objectives, meaning they need to know why they want to negotiate a given FTA and make sure they communicate this vision and purpose to everyone involved.</a:t>
            </a:r>
            <a:endParaRPr kumimoji="0" lang="en-IN"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A0ADC473-34F7-B72D-D288-719BCBDDEE6D}"/>
              </a:ext>
            </a:extLst>
          </p:cNvPr>
          <p:cNvSpPr txBox="1"/>
          <p:nvPr/>
        </p:nvSpPr>
        <p:spPr>
          <a:xfrm>
            <a:off x="3210600" y="3692421"/>
            <a:ext cx="664950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400" b="1" dirty="0">
                <a:solidFill>
                  <a:prstClr val="black">
                    <a:lumMod val="85000"/>
                    <a:lumOff val="15000"/>
                  </a:prstClr>
                </a:solidFill>
                <a:latin typeface="Arial" panose="020B0604020202020204" pitchFamily="34" charset="0"/>
                <a:cs typeface="Arial" panose="020B0604020202020204" pitchFamily="34" charset="0"/>
              </a:rPr>
              <a:t>Stakeholder consultation is essential but something many governments struggle with, because this can be organizationally challenging and because the private sector and other interests may not be sufficiently organized.</a:t>
            </a:r>
            <a:endParaRPr kumimoji="0" lang="en-IN"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5224E62-6B48-D971-F7A3-6E1AF455237F}"/>
              </a:ext>
            </a:extLst>
          </p:cNvPr>
          <p:cNvSpPr txBox="1"/>
          <p:nvPr/>
        </p:nvSpPr>
        <p:spPr>
          <a:xfrm>
            <a:off x="3210600" y="4840927"/>
            <a:ext cx="629097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400" b="1" dirty="0">
                <a:solidFill>
                  <a:prstClr val="black">
                    <a:lumMod val="85000"/>
                    <a:lumOff val="15000"/>
                  </a:prstClr>
                </a:solidFill>
                <a:latin typeface="Arial" panose="020B0604020202020204" pitchFamily="34" charset="0"/>
                <a:cs typeface="Arial" panose="020B0604020202020204" pitchFamily="34" charset="0"/>
              </a:rPr>
              <a:t>FTAs, trade and investment liberalization, and closer economic integration are not ends in themselves but need to serve the interests of the people and improve the economic welfare of the country as a whole. </a:t>
            </a:r>
            <a:endParaRPr kumimoji="0" lang="en-IN"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823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69D446-8EED-B319-B3BD-6B5A5C0A53CA}"/>
              </a:ext>
            </a:extLst>
          </p:cNvPr>
          <p:cNvSpPr>
            <a:spLocks noGrp="1"/>
          </p:cNvSpPr>
          <p:nvPr>
            <p:ph type="ctrTitle"/>
          </p:nvPr>
        </p:nvSpPr>
        <p:spPr>
          <a:xfrm>
            <a:off x="1524000" y="2717065"/>
            <a:ext cx="9144000" cy="1423870"/>
          </a:xfrm>
        </p:spPr>
        <p:txBody>
          <a:bodyPr>
            <a:normAutofit fontScale="90000"/>
          </a:bodyPr>
          <a:lstStyle/>
          <a:p>
            <a:r>
              <a:rPr lang="en-US" sz="10000" dirty="0"/>
              <a:t>Thank you!</a:t>
            </a:r>
          </a:p>
        </p:txBody>
      </p:sp>
      <p:pic>
        <p:nvPicPr>
          <p:cNvPr id="2" name="Picture 1" descr="A picture containing text&#10;&#10;Description automatically generated">
            <a:extLst>
              <a:ext uri="{FF2B5EF4-FFF2-40B4-BE49-F238E27FC236}">
                <a16:creationId xmlns:a16="http://schemas.microsoft.com/office/drawing/2014/main" id="{3E727C00-8271-F706-C019-CB2AB50C5A6F}"/>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79" y="6031306"/>
            <a:ext cx="601790" cy="566728"/>
          </a:xfrm>
          <a:prstGeom prst="rect">
            <a:avLst/>
          </a:prstGeom>
        </p:spPr>
      </p:pic>
    </p:spTree>
    <p:extLst>
      <p:ext uri="{BB962C8B-B14F-4D97-AF65-F5344CB8AC3E}">
        <p14:creationId xmlns:p14="http://schemas.microsoft.com/office/powerpoint/2010/main" val="198771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D46E7D1-6D0C-B8D6-A40C-723DD60CA1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
          <a:stretch/>
        </p:blipFill>
        <p:spPr bwMode="auto">
          <a:xfrm>
            <a:off x="3041518" y="11617"/>
            <a:ext cx="9080461" cy="594975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069818D-DA9C-7B63-3166-1A9343DB0C80}"/>
              </a:ext>
            </a:extLst>
          </p:cNvPr>
          <p:cNvSpPr txBox="1"/>
          <p:nvPr/>
        </p:nvSpPr>
        <p:spPr>
          <a:xfrm>
            <a:off x="32882" y="5762567"/>
            <a:ext cx="1486882" cy="307777"/>
          </a:xfrm>
          <a:prstGeom prst="rect">
            <a:avLst/>
          </a:prstGeom>
          <a:noFill/>
        </p:spPr>
        <p:txBody>
          <a:bodyPr wrap="none" rtlCol="0">
            <a:spAutoFit/>
          </a:bodyPr>
          <a:lstStyle/>
          <a:p>
            <a:r>
              <a:rPr lang="en-GE" sz="1400" dirty="0"/>
              <a:t>Source: ADB 2008</a:t>
            </a:r>
          </a:p>
        </p:txBody>
      </p:sp>
      <p:pic>
        <p:nvPicPr>
          <p:cNvPr id="3" name="Picture 2" descr="A picture containing text&#10;&#10;Description automatically generated">
            <a:extLst>
              <a:ext uri="{FF2B5EF4-FFF2-40B4-BE49-F238E27FC236}">
                <a16:creationId xmlns:a16="http://schemas.microsoft.com/office/drawing/2014/main" id="{636A64B8-58C2-EC28-D3D6-38100637866B}"/>
              </a:ext>
            </a:extLst>
          </p:cNvPr>
          <p:cNvPicPr>
            <a:picLocks noChangeAspect="1"/>
          </p:cNvPicPr>
          <p:nvPr/>
        </p:nvPicPr>
        <p:blipFill>
          <a:blip r:embed="rId4">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grpSp>
        <p:nvGrpSpPr>
          <p:cNvPr id="5" name="Group 4">
            <a:extLst>
              <a:ext uri="{FF2B5EF4-FFF2-40B4-BE49-F238E27FC236}">
                <a16:creationId xmlns:a16="http://schemas.microsoft.com/office/drawing/2014/main" id="{65330991-3CBE-DEC1-3122-4974E7E70AFB}"/>
              </a:ext>
            </a:extLst>
          </p:cNvPr>
          <p:cNvGrpSpPr/>
          <p:nvPr/>
        </p:nvGrpSpPr>
        <p:grpSpPr>
          <a:xfrm>
            <a:off x="244642" y="121061"/>
            <a:ext cx="1063363" cy="1063363"/>
            <a:chOff x="500743" y="2888192"/>
            <a:chExt cx="574058" cy="574058"/>
          </a:xfrm>
        </p:grpSpPr>
        <p:sp>
          <p:nvSpPr>
            <p:cNvPr id="8" name="Rectangle 7">
              <a:extLst>
                <a:ext uri="{FF2B5EF4-FFF2-40B4-BE49-F238E27FC236}">
                  <a16:creationId xmlns:a16="http://schemas.microsoft.com/office/drawing/2014/main" id="{C4AFF257-D35C-7F99-24C5-E99A20173581}"/>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73A36E43-20BA-A4D6-2547-425844A7B571}"/>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sp>
        <p:nvSpPr>
          <p:cNvPr id="12" name="Title 1">
            <a:extLst>
              <a:ext uri="{FF2B5EF4-FFF2-40B4-BE49-F238E27FC236}">
                <a16:creationId xmlns:a16="http://schemas.microsoft.com/office/drawing/2014/main" id="{5602D55A-9144-E67E-F6A1-D1DB12C4619A}"/>
              </a:ext>
            </a:extLst>
          </p:cNvPr>
          <p:cNvSpPr txBox="1">
            <a:spLocks/>
          </p:cNvSpPr>
          <p:nvPr/>
        </p:nvSpPr>
        <p:spPr>
          <a:xfrm>
            <a:off x="157067" y="1184424"/>
            <a:ext cx="1415716"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GE" sz="1800" dirty="0"/>
              <a:t>Trade Negotiations</a:t>
            </a:r>
            <a:r>
              <a:rPr lang="en-AU" sz="1800" dirty="0"/>
              <a:t> &amp;</a:t>
            </a:r>
            <a:r>
              <a:rPr lang="en-GE" sz="1800" dirty="0"/>
              <a:t> Workflow</a:t>
            </a:r>
          </a:p>
        </p:txBody>
      </p:sp>
    </p:spTree>
    <p:extLst>
      <p:ext uri="{BB962C8B-B14F-4D97-AF65-F5344CB8AC3E}">
        <p14:creationId xmlns:p14="http://schemas.microsoft.com/office/powerpoint/2010/main" val="264075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1C3-F6C9-500E-BAAE-58E4779EAB49}"/>
              </a:ext>
            </a:extLst>
          </p:cNvPr>
          <p:cNvSpPr>
            <a:spLocks noGrp="1"/>
          </p:cNvSpPr>
          <p:nvPr>
            <p:ph type="title"/>
          </p:nvPr>
        </p:nvSpPr>
        <p:spPr>
          <a:xfrm>
            <a:off x="7130781" y="149177"/>
            <a:ext cx="3429000" cy="1058233"/>
          </a:xfrm>
        </p:spPr>
        <p:txBody>
          <a:bodyPr>
            <a:normAutofit/>
          </a:bodyPr>
          <a:lstStyle/>
          <a:p>
            <a:pPr algn="r"/>
            <a:r>
              <a:rPr lang="en-GE" sz="4000" dirty="0"/>
              <a:t>CAREC Context</a:t>
            </a:r>
          </a:p>
        </p:txBody>
      </p:sp>
      <p:pic>
        <p:nvPicPr>
          <p:cNvPr id="4" name="Picture 3" descr="A picture containing text&#10;&#10;Description automatically generated">
            <a:extLst>
              <a:ext uri="{FF2B5EF4-FFF2-40B4-BE49-F238E27FC236}">
                <a16:creationId xmlns:a16="http://schemas.microsoft.com/office/drawing/2014/main" id="{3D93B1D1-E876-6480-194B-4EDE763C3D7A}"/>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4487DE4E-584B-EF4E-2D24-3E71077630B7}"/>
              </a:ext>
            </a:extLst>
          </p:cNvPr>
          <p:cNvSpPr txBox="1">
            <a:spLocks/>
          </p:cNvSpPr>
          <p:nvPr/>
        </p:nvSpPr>
        <p:spPr>
          <a:xfrm>
            <a:off x="10297444" y="1212718"/>
            <a:ext cx="1586448"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FF43E565-EB56-6955-A78D-CDA9FD6EE77A}"/>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E680BFC4-4750-3DAD-95DC-2DDB9833AC9D}"/>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7BBD6337-383F-ED6C-75C0-EFAB2FC3A7E7}"/>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grpSp>
        <p:nvGrpSpPr>
          <p:cNvPr id="11" name="Group 10">
            <a:extLst>
              <a:ext uri="{FF2B5EF4-FFF2-40B4-BE49-F238E27FC236}">
                <a16:creationId xmlns:a16="http://schemas.microsoft.com/office/drawing/2014/main" id="{631B5CBD-A7C2-C7F8-8593-AA8F8DFDECCC}"/>
              </a:ext>
            </a:extLst>
          </p:cNvPr>
          <p:cNvGrpSpPr/>
          <p:nvPr/>
        </p:nvGrpSpPr>
        <p:grpSpPr>
          <a:xfrm>
            <a:off x="3863002" y="2863294"/>
            <a:ext cx="4877341" cy="870496"/>
            <a:chOff x="6391182" y="3205023"/>
            <a:chExt cx="5749008" cy="1026069"/>
          </a:xfrm>
        </p:grpSpPr>
        <p:grpSp>
          <p:nvGrpSpPr>
            <p:cNvPr id="12" name="Group 11">
              <a:extLst>
                <a:ext uri="{FF2B5EF4-FFF2-40B4-BE49-F238E27FC236}">
                  <a16:creationId xmlns:a16="http://schemas.microsoft.com/office/drawing/2014/main" id="{69A495C7-3B10-5CAE-F0A7-CA8F70ABE747}"/>
                </a:ext>
              </a:extLst>
            </p:cNvPr>
            <p:cNvGrpSpPr/>
            <p:nvPr/>
          </p:nvGrpSpPr>
          <p:grpSpPr>
            <a:xfrm flipH="1">
              <a:off x="6409751" y="3205023"/>
              <a:ext cx="5730439" cy="1026069"/>
              <a:chOff x="760337" y="1721852"/>
              <a:chExt cx="4722252" cy="1026069"/>
            </a:xfrm>
          </p:grpSpPr>
          <p:cxnSp>
            <p:nvCxnSpPr>
              <p:cNvPr id="16" name="Straight Connector 15">
                <a:extLst>
                  <a:ext uri="{FF2B5EF4-FFF2-40B4-BE49-F238E27FC236}">
                    <a16:creationId xmlns:a16="http://schemas.microsoft.com/office/drawing/2014/main" id="{610A5527-5B6B-3FAB-EBEA-509277780749}"/>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7" name="Straight Connector 16">
                <a:extLst>
                  <a:ext uri="{FF2B5EF4-FFF2-40B4-BE49-F238E27FC236}">
                    <a16:creationId xmlns:a16="http://schemas.microsoft.com/office/drawing/2014/main" id="{EB005C8C-5854-FEB6-0AB8-DEBFF45C7BFD}"/>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3" name="Group 12">
              <a:extLst>
                <a:ext uri="{FF2B5EF4-FFF2-40B4-BE49-F238E27FC236}">
                  <a16:creationId xmlns:a16="http://schemas.microsoft.com/office/drawing/2014/main" id="{437FF06D-593E-A145-AE55-6C7EA33252BC}"/>
                </a:ext>
              </a:extLst>
            </p:cNvPr>
            <p:cNvGrpSpPr/>
            <p:nvPr/>
          </p:nvGrpSpPr>
          <p:grpSpPr>
            <a:xfrm>
              <a:off x="6391182" y="3207186"/>
              <a:ext cx="5717905" cy="870675"/>
              <a:chOff x="2040398" y="2002080"/>
              <a:chExt cx="4711923" cy="870675"/>
            </a:xfrm>
          </p:grpSpPr>
          <p:sp>
            <p:nvSpPr>
              <p:cNvPr id="14" name="TextBox 13">
                <a:extLst>
                  <a:ext uri="{FF2B5EF4-FFF2-40B4-BE49-F238E27FC236}">
                    <a16:creationId xmlns:a16="http://schemas.microsoft.com/office/drawing/2014/main" id="{6F70C5F6-8178-5789-F444-A779D76B2EA9}"/>
                  </a:ext>
                </a:extLst>
              </p:cNvPr>
              <p:cNvSpPr txBox="1"/>
              <p:nvPr/>
            </p:nvSpPr>
            <p:spPr>
              <a:xfrm>
                <a:off x="4135127" y="2002080"/>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Substantive Areas of Expertise </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4552CA2-002D-C3A2-A108-E67648510931}"/>
                  </a:ext>
                </a:extLst>
              </p:cNvPr>
              <p:cNvSpPr txBox="1"/>
              <p:nvPr/>
            </p:nvSpPr>
            <p:spPr>
              <a:xfrm>
                <a:off x="2040398" y="2328583"/>
                <a:ext cx="4702432"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Detailed knowledge on how trade agreements incorporate different obligations in specific sectors.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23ADA269-4FE3-1906-0901-B69D52B107D5}"/>
              </a:ext>
            </a:extLst>
          </p:cNvPr>
          <p:cNvGrpSpPr/>
          <p:nvPr/>
        </p:nvGrpSpPr>
        <p:grpSpPr>
          <a:xfrm>
            <a:off x="3888517" y="1593893"/>
            <a:ext cx="4844363" cy="868851"/>
            <a:chOff x="6421258" y="1715787"/>
            <a:chExt cx="5710137" cy="1024129"/>
          </a:xfrm>
        </p:grpSpPr>
        <p:grpSp>
          <p:nvGrpSpPr>
            <p:cNvPr id="19" name="Group 18">
              <a:extLst>
                <a:ext uri="{FF2B5EF4-FFF2-40B4-BE49-F238E27FC236}">
                  <a16:creationId xmlns:a16="http://schemas.microsoft.com/office/drawing/2014/main" id="{564773AD-1DF8-21A6-C9D5-BE2FE4403B04}"/>
                </a:ext>
              </a:extLst>
            </p:cNvPr>
            <p:cNvGrpSpPr/>
            <p:nvPr/>
          </p:nvGrpSpPr>
          <p:grpSpPr>
            <a:xfrm flipH="1">
              <a:off x="6421258" y="1715787"/>
              <a:ext cx="5710137" cy="1024129"/>
              <a:chOff x="789171" y="1722931"/>
              <a:chExt cx="4719118" cy="1024129"/>
            </a:xfrm>
          </p:grpSpPr>
          <p:cxnSp>
            <p:nvCxnSpPr>
              <p:cNvPr id="23" name="Straight Connector 22">
                <a:extLst>
                  <a:ext uri="{FF2B5EF4-FFF2-40B4-BE49-F238E27FC236}">
                    <a16:creationId xmlns:a16="http://schemas.microsoft.com/office/drawing/2014/main" id="{9F61B6A3-FE10-B5E0-4F2B-942532EF2C72}"/>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4" name="Straight Connector 23">
                <a:extLst>
                  <a:ext uri="{FF2B5EF4-FFF2-40B4-BE49-F238E27FC236}">
                    <a16:creationId xmlns:a16="http://schemas.microsoft.com/office/drawing/2014/main" id="{E810745E-683E-697A-38AB-77FE0EA3AAFD}"/>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0" name="Group 19">
              <a:extLst>
                <a:ext uri="{FF2B5EF4-FFF2-40B4-BE49-F238E27FC236}">
                  <a16:creationId xmlns:a16="http://schemas.microsoft.com/office/drawing/2014/main" id="{F55B6E84-466F-5A89-97AF-24EDDB29A537}"/>
                </a:ext>
              </a:extLst>
            </p:cNvPr>
            <p:cNvGrpSpPr/>
            <p:nvPr/>
          </p:nvGrpSpPr>
          <p:grpSpPr>
            <a:xfrm>
              <a:off x="6661161" y="1784738"/>
              <a:ext cx="5447928" cy="813856"/>
              <a:chOff x="1613887" y="1991127"/>
              <a:chExt cx="5447928" cy="813856"/>
            </a:xfrm>
          </p:grpSpPr>
          <p:sp>
            <p:nvSpPr>
              <p:cNvPr id="21" name="TextBox 20">
                <a:extLst>
                  <a:ext uri="{FF2B5EF4-FFF2-40B4-BE49-F238E27FC236}">
                    <a16:creationId xmlns:a16="http://schemas.microsoft.com/office/drawing/2014/main" id="{40C2CB3A-D173-DB14-E4AB-6FBDAEFE6BD2}"/>
                  </a:ext>
                </a:extLst>
              </p:cNvPr>
              <p:cNvSpPr txBox="1"/>
              <p:nvPr/>
            </p:nvSpPr>
            <p:spPr>
              <a:xfrm>
                <a:off x="4715945" y="1991127"/>
                <a:ext cx="2345870"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General Technical Skills</a:t>
                </a:r>
              </a:p>
            </p:txBody>
          </p:sp>
          <p:sp>
            <p:nvSpPr>
              <p:cNvPr id="22" name="TextBox 21">
                <a:extLst>
                  <a:ext uri="{FF2B5EF4-FFF2-40B4-BE49-F238E27FC236}">
                    <a16:creationId xmlns:a16="http://schemas.microsoft.com/office/drawing/2014/main" id="{AE3AA648-4DC9-1024-E694-57F09551B2D0}"/>
                  </a:ext>
                </a:extLst>
              </p:cNvPr>
              <p:cNvSpPr txBox="1"/>
              <p:nvPr/>
            </p:nvSpPr>
            <p:spPr>
              <a:xfrm>
                <a:off x="1613887" y="2260810"/>
                <a:ext cx="5436410"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basic principles, rules and operation of international trade agreements.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CBA2C443-CADF-2710-E35D-37AA9356F519}"/>
              </a:ext>
            </a:extLst>
          </p:cNvPr>
          <p:cNvGrpSpPr/>
          <p:nvPr/>
        </p:nvGrpSpPr>
        <p:grpSpPr>
          <a:xfrm>
            <a:off x="3844037" y="4174776"/>
            <a:ext cx="4903921" cy="868849"/>
            <a:chOff x="6368828" y="4757923"/>
            <a:chExt cx="5780341" cy="1024128"/>
          </a:xfrm>
        </p:grpSpPr>
        <p:grpSp>
          <p:nvGrpSpPr>
            <p:cNvPr id="26" name="Group 25">
              <a:extLst>
                <a:ext uri="{FF2B5EF4-FFF2-40B4-BE49-F238E27FC236}">
                  <a16:creationId xmlns:a16="http://schemas.microsoft.com/office/drawing/2014/main" id="{7B18FAA3-6271-4DC3-9D9B-82CCA6EBFB27}"/>
                </a:ext>
              </a:extLst>
            </p:cNvPr>
            <p:cNvGrpSpPr/>
            <p:nvPr/>
          </p:nvGrpSpPr>
          <p:grpSpPr>
            <a:xfrm flipH="1">
              <a:off x="6368828" y="4757923"/>
              <a:ext cx="5780341" cy="1024128"/>
              <a:chOff x="663949" y="1722591"/>
              <a:chExt cx="4818640" cy="1024128"/>
            </a:xfrm>
          </p:grpSpPr>
          <p:cxnSp>
            <p:nvCxnSpPr>
              <p:cNvPr id="30" name="Straight Connector 29">
                <a:extLst>
                  <a:ext uri="{FF2B5EF4-FFF2-40B4-BE49-F238E27FC236}">
                    <a16:creationId xmlns:a16="http://schemas.microsoft.com/office/drawing/2014/main" id="{D2435674-1E19-A084-E059-EBB8A42F3A35}"/>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1" name="Straight Connector 30">
                <a:extLst>
                  <a:ext uri="{FF2B5EF4-FFF2-40B4-BE49-F238E27FC236}">
                    <a16:creationId xmlns:a16="http://schemas.microsoft.com/office/drawing/2014/main" id="{5452A285-1604-EB8C-C8AF-CB53EF32926D}"/>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7" name="Group 26">
              <a:extLst>
                <a:ext uri="{FF2B5EF4-FFF2-40B4-BE49-F238E27FC236}">
                  <a16:creationId xmlns:a16="http://schemas.microsoft.com/office/drawing/2014/main" id="{78863A92-1794-0EE9-9F09-913A80F3283E}"/>
                </a:ext>
              </a:extLst>
            </p:cNvPr>
            <p:cNvGrpSpPr/>
            <p:nvPr/>
          </p:nvGrpSpPr>
          <p:grpSpPr>
            <a:xfrm>
              <a:off x="6962184" y="4757923"/>
              <a:ext cx="5164680" cy="863890"/>
              <a:chOff x="2577572" y="2007317"/>
              <a:chExt cx="4305409" cy="863890"/>
            </a:xfrm>
          </p:grpSpPr>
          <p:sp>
            <p:nvSpPr>
              <p:cNvPr id="28" name="TextBox 27">
                <a:extLst>
                  <a:ext uri="{FF2B5EF4-FFF2-40B4-BE49-F238E27FC236}">
                    <a16:creationId xmlns:a16="http://schemas.microsoft.com/office/drawing/2014/main" id="{4CF1CB0A-A6CD-BAD2-931C-FB5690668D68}"/>
                  </a:ext>
                </a:extLst>
              </p:cNvPr>
              <p:cNvSpPr txBox="1"/>
              <p:nvPr/>
            </p:nvSpPr>
            <p:spPr>
              <a:xfrm>
                <a:off x="4955520" y="2007317"/>
                <a:ext cx="1927461"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Soft Skills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E1D6FFF-7CC2-B24A-D012-3803C8B53539}"/>
                  </a:ext>
                </a:extLst>
              </p:cNvPr>
              <p:cNvSpPr txBox="1"/>
              <p:nvPr/>
            </p:nvSpPr>
            <p:spPr>
              <a:xfrm>
                <a:off x="2577572" y="2327034"/>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How to prepare for, organize, execute and implement trade negotiations at the domestic and international levels.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B068226C-4043-813E-D9D5-E4785BE5C77F}"/>
              </a:ext>
            </a:extLst>
          </p:cNvPr>
          <p:cNvSpPr/>
          <p:nvPr/>
        </p:nvSpPr>
        <p:spPr>
          <a:xfrm>
            <a:off x="3070978"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F216153-FE91-450C-0045-07B0493B769D}"/>
              </a:ext>
            </a:extLst>
          </p:cNvPr>
          <p:cNvSpPr/>
          <p:nvPr/>
        </p:nvSpPr>
        <p:spPr>
          <a:xfrm>
            <a:off x="3166419"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BC0B7C5-16A4-0989-4D4E-1D7EC7471CC0}"/>
              </a:ext>
            </a:extLst>
          </p:cNvPr>
          <p:cNvSpPr txBox="1"/>
          <p:nvPr/>
        </p:nvSpPr>
        <p:spPr>
          <a:xfrm>
            <a:off x="3089900"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85373F68-75D0-0870-317B-DAD9ECC9069F}"/>
              </a:ext>
            </a:extLst>
          </p:cNvPr>
          <p:cNvSpPr/>
          <p:nvPr/>
        </p:nvSpPr>
        <p:spPr>
          <a:xfrm>
            <a:off x="3036261"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F02D598-57E6-81E3-99E2-456448B2A9D3}"/>
              </a:ext>
            </a:extLst>
          </p:cNvPr>
          <p:cNvSpPr/>
          <p:nvPr/>
        </p:nvSpPr>
        <p:spPr>
          <a:xfrm>
            <a:off x="3131701"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8F9AF32-6A95-0AA1-3C12-2D8B1C3F323E}"/>
              </a:ext>
            </a:extLst>
          </p:cNvPr>
          <p:cNvSpPr txBox="1"/>
          <p:nvPr/>
        </p:nvSpPr>
        <p:spPr>
          <a:xfrm>
            <a:off x="3055181"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B763C15B-56EE-F87E-7DAB-B4CE4F75B64B}"/>
              </a:ext>
            </a:extLst>
          </p:cNvPr>
          <p:cNvGrpSpPr/>
          <p:nvPr/>
        </p:nvGrpSpPr>
        <p:grpSpPr>
          <a:xfrm>
            <a:off x="3070978" y="2869518"/>
            <a:ext cx="807773" cy="826820"/>
            <a:chOff x="1303021" y="2879738"/>
            <a:chExt cx="1440542" cy="1474511"/>
          </a:xfrm>
        </p:grpSpPr>
        <p:sp>
          <p:nvSpPr>
            <p:cNvPr id="39" name="Rectangle 38">
              <a:extLst>
                <a:ext uri="{FF2B5EF4-FFF2-40B4-BE49-F238E27FC236}">
                  <a16:creationId xmlns:a16="http://schemas.microsoft.com/office/drawing/2014/main" id="{C6FADCE7-7E62-A24F-4470-9996276ED974}"/>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6A5B0620-974A-74AB-7EDC-7945DE165E01}"/>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DF68A08-A78D-4EAA-8CBB-4463D0060E53}"/>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769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15AD-CE7B-B6CC-D38F-90AA0401211F}"/>
              </a:ext>
            </a:extLst>
          </p:cNvPr>
          <p:cNvSpPr>
            <a:spLocks noGrp="1"/>
          </p:cNvSpPr>
          <p:nvPr>
            <p:ph type="title"/>
          </p:nvPr>
        </p:nvSpPr>
        <p:spPr>
          <a:xfrm>
            <a:off x="2107695" y="243092"/>
            <a:ext cx="9039727" cy="819300"/>
          </a:xfrm>
        </p:spPr>
        <p:txBody>
          <a:bodyPr>
            <a:normAutofit/>
          </a:bodyPr>
          <a:lstStyle/>
          <a:p>
            <a:r>
              <a:rPr lang="en-GE" sz="4000" dirty="0"/>
              <a:t>Pre-negotiation Phase</a:t>
            </a:r>
          </a:p>
        </p:txBody>
      </p:sp>
      <p:pic>
        <p:nvPicPr>
          <p:cNvPr id="4" name="Picture 3" descr="A picture containing text&#10;&#10;Description automatically generated">
            <a:extLst>
              <a:ext uri="{FF2B5EF4-FFF2-40B4-BE49-F238E27FC236}">
                <a16:creationId xmlns:a16="http://schemas.microsoft.com/office/drawing/2014/main" id="{FC6E17E6-AB6F-E917-B22B-756E715628EA}"/>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D02F21C9-311E-EE92-0D74-E51F96D51E7A}"/>
              </a:ext>
            </a:extLst>
          </p:cNvPr>
          <p:cNvSpPr txBox="1">
            <a:spLocks/>
          </p:cNvSpPr>
          <p:nvPr/>
        </p:nvSpPr>
        <p:spPr>
          <a:xfrm>
            <a:off x="176753" y="1058309"/>
            <a:ext cx="1415716"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D91C7504-253E-AB04-B694-343E3389C399}"/>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BD60CE6C-E672-1C95-181D-6EF4A455925E}"/>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17DF2A52-3E24-BEC5-91E0-9E924CE3CA0D}"/>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grpSp>
        <p:nvGrpSpPr>
          <p:cNvPr id="10" name="Group 9">
            <a:extLst>
              <a:ext uri="{FF2B5EF4-FFF2-40B4-BE49-F238E27FC236}">
                <a16:creationId xmlns:a16="http://schemas.microsoft.com/office/drawing/2014/main" id="{C4C6F092-180A-DACC-254D-B4817D6C07C6}"/>
              </a:ext>
            </a:extLst>
          </p:cNvPr>
          <p:cNvGrpSpPr/>
          <p:nvPr/>
        </p:nvGrpSpPr>
        <p:grpSpPr>
          <a:xfrm>
            <a:off x="4087854" y="2863294"/>
            <a:ext cx="4877341" cy="870496"/>
            <a:chOff x="6391182" y="3205023"/>
            <a:chExt cx="5749008" cy="1026069"/>
          </a:xfrm>
        </p:grpSpPr>
        <p:grpSp>
          <p:nvGrpSpPr>
            <p:cNvPr id="11" name="Group 10">
              <a:extLst>
                <a:ext uri="{FF2B5EF4-FFF2-40B4-BE49-F238E27FC236}">
                  <a16:creationId xmlns:a16="http://schemas.microsoft.com/office/drawing/2014/main" id="{0ACD0C62-F872-549A-1D62-954445BBC3A7}"/>
                </a:ext>
              </a:extLst>
            </p:cNvPr>
            <p:cNvGrpSpPr/>
            <p:nvPr/>
          </p:nvGrpSpPr>
          <p:grpSpPr>
            <a:xfrm flipH="1">
              <a:off x="6409751" y="3205023"/>
              <a:ext cx="5730439" cy="1026069"/>
              <a:chOff x="760337" y="1721852"/>
              <a:chExt cx="4722252" cy="1026069"/>
            </a:xfrm>
          </p:grpSpPr>
          <p:cxnSp>
            <p:nvCxnSpPr>
              <p:cNvPr id="15" name="Straight Connector 14">
                <a:extLst>
                  <a:ext uri="{FF2B5EF4-FFF2-40B4-BE49-F238E27FC236}">
                    <a16:creationId xmlns:a16="http://schemas.microsoft.com/office/drawing/2014/main" id="{C97CB631-66FB-7CC8-5366-11D477137F2F}"/>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6" name="Straight Connector 15">
                <a:extLst>
                  <a:ext uri="{FF2B5EF4-FFF2-40B4-BE49-F238E27FC236}">
                    <a16:creationId xmlns:a16="http://schemas.microsoft.com/office/drawing/2014/main" id="{94B004C7-E09C-C7B5-710B-774227E3C6C2}"/>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2" name="Group 11">
              <a:extLst>
                <a:ext uri="{FF2B5EF4-FFF2-40B4-BE49-F238E27FC236}">
                  <a16:creationId xmlns:a16="http://schemas.microsoft.com/office/drawing/2014/main" id="{FAFBCA13-86AA-BCE6-B331-3894187450B7}"/>
                </a:ext>
              </a:extLst>
            </p:cNvPr>
            <p:cNvGrpSpPr/>
            <p:nvPr/>
          </p:nvGrpSpPr>
          <p:grpSpPr>
            <a:xfrm>
              <a:off x="6391182" y="3207186"/>
              <a:ext cx="5717905" cy="870677"/>
              <a:chOff x="2040398" y="2002080"/>
              <a:chExt cx="4711923" cy="870677"/>
            </a:xfrm>
          </p:grpSpPr>
          <p:sp>
            <p:nvSpPr>
              <p:cNvPr id="13" name="TextBox 12">
                <a:extLst>
                  <a:ext uri="{FF2B5EF4-FFF2-40B4-BE49-F238E27FC236}">
                    <a16:creationId xmlns:a16="http://schemas.microsoft.com/office/drawing/2014/main" id="{5C3AC06B-E607-8368-2868-B5A61BE700BA}"/>
                  </a:ext>
                </a:extLst>
              </p:cNvPr>
              <p:cNvSpPr txBox="1"/>
              <p:nvPr/>
            </p:nvSpPr>
            <p:spPr>
              <a:xfrm>
                <a:off x="4135127" y="2002080"/>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Political Summitry</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EBB24C9-D34F-0DB1-2894-A8C6B74D4D2E}"/>
                  </a:ext>
                </a:extLst>
              </p:cNvPr>
              <p:cNvSpPr txBox="1"/>
              <p:nvPr/>
            </p:nvSpPr>
            <p:spPr>
              <a:xfrm>
                <a:off x="2040398" y="2328584"/>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Usually announced as part of a bilateral or multilateral political summit.</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2F62CBCA-B147-5145-3D96-B5371D4553EA}"/>
              </a:ext>
            </a:extLst>
          </p:cNvPr>
          <p:cNvGrpSpPr/>
          <p:nvPr/>
        </p:nvGrpSpPr>
        <p:grpSpPr>
          <a:xfrm>
            <a:off x="4113369" y="1560058"/>
            <a:ext cx="4844363" cy="902686"/>
            <a:chOff x="6421258" y="1675905"/>
            <a:chExt cx="5710137" cy="1064011"/>
          </a:xfrm>
        </p:grpSpPr>
        <p:grpSp>
          <p:nvGrpSpPr>
            <p:cNvPr id="18" name="Group 17">
              <a:extLst>
                <a:ext uri="{FF2B5EF4-FFF2-40B4-BE49-F238E27FC236}">
                  <a16:creationId xmlns:a16="http://schemas.microsoft.com/office/drawing/2014/main" id="{D2864601-B9EB-CE60-735C-EF30F4893D31}"/>
                </a:ext>
              </a:extLst>
            </p:cNvPr>
            <p:cNvGrpSpPr/>
            <p:nvPr/>
          </p:nvGrpSpPr>
          <p:grpSpPr>
            <a:xfrm flipH="1">
              <a:off x="6421258" y="1715787"/>
              <a:ext cx="5710137" cy="1024129"/>
              <a:chOff x="789171" y="1722931"/>
              <a:chExt cx="4719118" cy="1024129"/>
            </a:xfrm>
          </p:grpSpPr>
          <p:cxnSp>
            <p:nvCxnSpPr>
              <p:cNvPr id="22" name="Straight Connector 21">
                <a:extLst>
                  <a:ext uri="{FF2B5EF4-FFF2-40B4-BE49-F238E27FC236}">
                    <a16:creationId xmlns:a16="http://schemas.microsoft.com/office/drawing/2014/main" id="{E461BF3A-9F32-BC4D-F80C-04E2BD9380AB}"/>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3" name="Straight Connector 22">
                <a:extLst>
                  <a:ext uri="{FF2B5EF4-FFF2-40B4-BE49-F238E27FC236}">
                    <a16:creationId xmlns:a16="http://schemas.microsoft.com/office/drawing/2014/main" id="{D2365041-5A1C-E06C-71A9-A9C759921DFA}"/>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9" name="Group 18">
              <a:extLst>
                <a:ext uri="{FF2B5EF4-FFF2-40B4-BE49-F238E27FC236}">
                  <a16:creationId xmlns:a16="http://schemas.microsoft.com/office/drawing/2014/main" id="{7FAA7D9D-1523-FC42-86F8-1AB5B26AF351}"/>
                </a:ext>
              </a:extLst>
            </p:cNvPr>
            <p:cNvGrpSpPr/>
            <p:nvPr/>
          </p:nvGrpSpPr>
          <p:grpSpPr>
            <a:xfrm>
              <a:off x="6661162" y="1675905"/>
              <a:ext cx="5447927" cy="812274"/>
              <a:chOff x="1613888" y="1882294"/>
              <a:chExt cx="5447927" cy="812274"/>
            </a:xfrm>
          </p:grpSpPr>
          <p:sp>
            <p:nvSpPr>
              <p:cNvPr id="20" name="TextBox 19">
                <a:extLst>
                  <a:ext uri="{FF2B5EF4-FFF2-40B4-BE49-F238E27FC236}">
                    <a16:creationId xmlns:a16="http://schemas.microsoft.com/office/drawing/2014/main" id="{3E61DC31-E9FB-4026-A56F-02C0BBB9E811}"/>
                  </a:ext>
                </a:extLst>
              </p:cNvPr>
              <p:cNvSpPr txBox="1"/>
              <p:nvPr/>
            </p:nvSpPr>
            <p:spPr>
              <a:xfrm>
                <a:off x="4715945" y="1882294"/>
                <a:ext cx="234587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General Alignment of Interests</a:t>
                </a:r>
              </a:p>
            </p:txBody>
          </p:sp>
          <p:sp>
            <p:nvSpPr>
              <p:cNvPr id="21" name="TextBox 20">
                <a:extLst>
                  <a:ext uri="{FF2B5EF4-FFF2-40B4-BE49-F238E27FC236}">
                    <a16:creationId xmlns:a16="http://schemas.microsoft.com/office/drawing/2014/main" id="{01A1A855-40F2-DF8A-0CE2-CFDA87C8634F}"/>
                  </a:ext>
                </a:extLst>
              </p:cNvPr>
              <p:cNvSpPr txBox="1"/>
              <p:nvPr/>
            </p:nvSpPr>
            <p:spPr>
              <a:xfrm>
                <a:off x="1613888" y="2368065"/>
                <a:ext cx="5436410"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Either in the political, the economic or both realms.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4" name="Group 23">
            <a:extLst>
              <a:ext uri="{FF2B5EF4-FFF2-40B4-BE49-F238E27FC236}">
                <a16:creationId xmlns:a16="http://schemas.microsoft.com/office/drawing/2014/main" id="{CC130C02-946D-0F53-FFE8-764DDFA30A6E}"/>
              </a:ext>
            </a:extLst>
          </p:cNvPr>
          <p:cNvGrpSpPr/>
          <p:nvPr/>
        </p:nvGrpSpPr>
        <p:grpSpPr>
          <a:xfrm>
            <a:off x="4068889" y="4174776"/>
            <a:ext cx="4903921" cy="868849"/>
            <a:chOff x="6368828" y="4757923"/>
            <a:chExt cx="5780341" cy="1024128"/>
          </a:xfrm>
        </p:grpSpPr>
        <p:grpSp>
          <p:nvGrpSpPr>
            <p:cNvPr id="25" name="Group 24">
              <a:extLst>
                <a:ext uri="{FF2B5EF4-FFF2-40B4-BE49-F238E27FC236}">
                  <a16:creationId xmlns:a16="http://schemas.microsoft.com/office/drawing/2014/main" id="{F0524536-61D1-D0B9-2F1C-D89FD09298A9}"/>
                </a:ext>
              </a:extLst>
            </p:cNvPr>
            <p:cNvGrpSpPr/>
            <p:nvPr/>
          </p:nvGrpSpPr>
          <p:grpSpPr>
            <a:xfrm flipH="1">
              <a:off x="6368828" y="4757923"/>
              <a:ext cx="5780341" cy="1024128"/>
              <a:chOff x="663949" y="1722591"/>
              <a:chExt cx="4818640" cy="1024128"/>
            </a:xfrm>
          </p:grpSpPr>
          <p:cxnSp>
            <p:nvCxnSpPr>
              <p:cNvPr id="29" name="Straight Connector 28">
                <a:extLst>
                  <a:ext uri="{FF2B5EF4-FFF2-40B4-BE49-F238E27FC236}">
                    <a16:creationId xmlns:a16="http://schemas.microsoft.com/office/drawing/2014/main" id="{4372AE62-BBF3-3B91-7DC9-5BA501C82C4A}"/>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0" name="Straight Connector 29">
                <a:extLst>
                  <a:ext uri="{FF2B5EF4-FFF2-40B4-BE49-F238E27FC236}">
                    <a16:creationId xmlns:a16="http://schemas.microsoft.com/office/drawing/2014/main" id="{69CBBAF8-C344-4462-F40C-EE4C2B839E0D}"/>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6" name="Group 25">
              <a:extLst>
                <a:ext uri="{FF2B5EF4-FFF2-40B4-BE49-F238E27FC236}">
                  <a16:creationId xmlns:a16="http://schemas.microsoft.com/office/drawing/2014/main" id="{FD1BB85C-EBA7-7E04-E3F0-5A8B2CEF2364}"/>
                </a:ext>
              </a:extLst>
            </p:cNvPr>
            <p:cNvGrpSpPr/>
            <p:nvPr/>
          </p:nvGrpSpPr>
          <p:grpSpPr>
            <a:xfrm>
              <a:off x="6962184" y="4787827"/>
              <a:ext cx="5164678" cy="922599"/>
              <a:chOff x="2577572" y="2037221"/>
              <a:chExt cx="4305407" cy="922599"/>
            </a:xfrm>
          </p:grpSpPr>
          <p:sp>
            <p:nvSpPr>
              <p:cNvPr id="27" name="TextBox 26">
                <a:extLst>
                  <a:ext uri="{FF2B5EF4-FFF2-40B4-BE49-F238E27FC236}">
                    <a16:creationId xmlns:a16="http://schemas.microsoft.com/office/drawing/2014/main" id="{A017CE21-6895-844F-3AA8-862919021CD2}"/>
                  </a:ext>
                </a:extLst>
              </p:cNvPr>
              <p:cNvSpPr txBox="1"/>
              <p:nvPr/>
            </p:nvSpPr>
            <p:spPr>
              <a:xfrm>
                <a:off x="4955518" y="2037221"/>
                <a:ext cx="192746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Need for Economic Data</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C724A33-6820-F30B-9B02-03799C6348D0}"/>
                  </a:ext>
                </a:extLst>
              </p:cNvPr>
              <p:cNvSpPr txBox="1"/>
              <p:nvPr/>
            </p:nvSpPr>
            <p:spPr>
              <a:xfrm>
                <a:off x="2577572" y="2415647"/>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Governments need to be able to credibly argue that there are mutual economic gains to be had from the agreement.</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1" name="Rectangle 30">
            <a:extLst>
              <a:ext uri="{FF2B5EF4-FFF2-40B4-BE49-F238E27FC236}">
                <a16:creationId xmlns:a16="http://schemas.microsoft.com/office/drawing/2014/main" id="{59CDAD09-3BC5-61EC-76E3-B7687F890ECD}"/>
              </a:ext>
            </a:extLst>
          </p:cNvPr>
          <p:cNvSpPr/>
          <p:nvPr/>
        </p:nvSpPr>
        <p:spPr>
          <a:xfrm>
            <a:off x="3295830"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CB4C40A-8DE8-38F0-FB3F-00F6FE2BF856}"/>
              </a:ext>
            </a:extLst>
          </p:cNvPr>
          <p:cNvSpPr/>
          <p:nvPr/>
        </p:nvSpPr>
        <p:spPr>
          <a:xfrm>
            <a:off x="3391271"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1066132-0361-BC0C-4E81-B46B9C71CCAC}"/>
              </a:ext>
            </a:extLst>
          </p:cNvPr>
          <p:cNvSpPr txBox="1"/>
          <p:nvPr/>
        </p:nvSpPr>
        <p:spPr>
          <a:xfrm>
            <a:off x="3314752"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4C65636-F5EE-FDFD-2C84-28A68E015EBB}"/>
              </a:ext>
            </a:extLst>
          </p:cNvPr>
          <p:cNvSpPr/>
          <p:nvPr/>
        </p:nvSpPr>
        <p:spPr>
          <a:xfrm>
            <a:off x="3261113"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94C62A2-A1D0-827D-CB0D-BE4BDB61AD06}"/>
              </a:ext>
            </a:extLst>
          </p:cNvPr>
          <p:cNvSpPr/>
          <p:nvPr/>
        </p:nvSpPr>
        <p:spPr>
          <a:xfrm>
            <a:off x="3356553"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EE8D6E2-FE40-3E4E-FD43-F57F1B932A03}"/>
              </a:ext>
            </a:extLst>
          </p:cNvPr>
          <p:cNvSpPr txBox="1"/>
          <p:nvPr/>
        </p:nvSpPr>
        <p:spPr>
          <a:xfrm>
            <a:off x="3280033"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4D36EF89-3AF6-A749-7359-E6DA1ED1F9C7}"/>
              </a:ext>
            </a:extLst>
          </p:cNvPr>
          <p:cNvGrpSpPr/>
          <p:nvPr/>
        </p:nvGrpSpPr>
        <p:grpSpPr>
          <a:xfrm>
            <a:off x="3295830" y="2869518"/>
            <a:ext cx="807773" cy="826820"/>
            <a:chOff x="1303021" y="2879738"/>
            <a:chExt cx="1440542" cy="1474511"/>
          </a:xfrm>
        </p:grpSpPr>
        <p:sp>
          <p:nvSpPr>
            <p:cNvPr id="38" name="Rectangle 37">
              <a:extLst>
                <a:ext uri="{FF2B5EF4-FFF2-40B4-BE49-F238E27FC236}">
                  <a16:creationId xmlns:a16="http://schemas.microsoft.com/office/drawing/2014/main" id="{834C883B-0571-DEC0-0752-799261F62232}"/>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B64E15F2-8E49-D0CE-CBB4-D03E155559E3}"/>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A6BC417-BD3D-45D8-9933-0CD69107ADE8}"/>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13376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15AD-CE7B-B6CC-D38F-90AA0401211F}"/>
              </a:ext>
            </a:extLst>
          </p:cNvPr>
          <p:cNvSpPr>
            <a:spLocks noGrp="1"/>
          </p:cNvSpPr>
          <p:nvPr>
            <p:ph type="title"/>
          </p:nvPr>
        </p:nvSpPr>
        <p:spPr>
          <a:xfrm>
            <a:off x="1457054" y="259649"/>
            <a:ext cx="8344711" cy="1058233"/>
          </a:xfrm>
        </p:spPr>
        <p:txBody>
          <a:bodyPr>
            <a:normAutofit/>
          </a:bodyPr>
          <a:lstStyle/>
          <a:p>
            <a:pPr algn="r"/>
            <a:r>
              <a:rPr lang="en-AU" sz="4000" dirty="0"/>
              <a:t>Economic Impact Assessment</a:t>
            </a:r>
            <a:endParaRPr lang="en-GE" sz="4000" dirty="0"/>
          </a:p>
        </p:txBody>
      </p:sp>
      <p:pic>
        <p:nvPicPr>
          <p:cNvPr id="4" name="Picture 3" descr="A picture containing text&#10;&#10;Description automatically generated">
            <a:extLst>
              <a:ext uri="{FF2B5EF4-FFF2-40B4-BE49-F238E27FC236}">
                <a16:creationId xmlns:a16="http://schemas.microsoft.com/office/drawing/2014/main" id="{0A5F3D89-8C5B-AF75-F413-7C56738CD668}"/>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8AA72495-1BD9-F976-803E-0B06C7B43EB0}"/>
              </a:ext>
            </a:extLst>
          </p:cNvPr>
          <p:cNvSpPr txBox="1">
            <a:spLocks/>
          </p:cNvSpPr>
          <p:nvPr/>
        </p:nvSpPr>
        <p:spPr>
          <a:xfrm>
            <a:off x="10297444" y="1212718"/>
            <a:ext cx="1586448"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749AA071-F77B-C2A6-7EA0-2F00AF683160}"/>
              </a:ext>
            </a:extLst>
          </p:cNvPr>
          <p:cNvGrpSpPr/>
          <p:nvPr/>
        </p:nvGrpSpPr>
        <p:grpSpPr>
          <a:xfrm>
            <a:off x="10822118" y="149355"/>
            <a:ext cx="1063363" cy="1063363"/>
            <a:chOff x="500743" y="2888192"/>
            <a:chExt cx="574058" cy="574058"/>
          </a:xfrm>
        </p:grpSpPr>
        <p:sp>
          <p:nvSpPr>
            <p:cNvPr id="7" name="Rectangle 6">
              <a:extLst>
                <a:ext uri="{FF2B5EF4-FFF2-40B4-BE49-F238E27FC236}">
                  <a16:creationId xmlns:a16="http://schemas.microsoft.com/office/drawing/2014/main" id="{EDBF7CA3-AE49-9EED-2EAC-323C47A8EA9A}"/>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5E596F5D-3A78-C1B2-468B-C48B4C5BF25C}"/>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grpSp>
        <p:nvGrpSpPr>
          <p:cNvPr id="11" name="Group 10">
            <a:extLst>
              <a:ext uri="{FF2B5EF4-FFF2-40B4-BE49-F238E27FC236}">
                <a16:creationId xmlns:a16="http://schemas.microsoft.com/office/drawing/2014/main" id="{874A24DB-641F-F548-F0FB-EB100C18E976}"/>
              </a:ext>
            </a:extLst>
          </p:cNvPr>
          <p:cNvGrpSpPr/>
          <p:nvPr/>
        </p:nvGrpSpPr>
        <p:grpSpPr>
          <a:xfrm>
            <a:off x="2800101" y="2921661"/>
            <a:ext cx="4869202" cy="918569"/>
            <a:chOff x="6409751" y="3205023"/>
            <a:chExt cx="5739415" cy="1082733"/>
          </a:xfrm>
        </p:grpSpPr>
        <p:grpSp>
          <p:nvGrpSpPr>
            <p:cNvPr id="12" name="Group 11">
              <a:extLst>
                <a:ext uri="{FF2B5EF4-FFF2-40B4-BE49-F238E27FC236}">
                  <a16:creationId xmlns:a16="http://schemas.microsoft.com/office/drawing/2014/main" id="{B02D5067-ECDB-E9BE-4BE2-B6F22E1BD2B9}"/>
                </a:ext>
              </a:extLst>
            </p:cNvPr>
            <p:cNvGrpSpPr/>
            <p:nvPr/>
          </p:nvGrpSpPr>
          <p:grpSpPr>
            <a:xfrm flipH="1">
              <a:off x="6409751" y="3205023"/>
              <a:ext cx="5730439" cy="1026069"/>
              <a:chOff x="760337" y="1721852"/>
              <a:chExt cx="4722252" cy="1026069"/>
            </a:xfrm>
          </p:grpSpPr>
          <p:cxnSp>
            <p:nvCxnSpPr>
              <p:cNvPr id="16" name="Straight Connector 15">
                <a:extLst>
                  <a:ext uri="{FF2B5EF4-FFF2-40B4-BE49-F238E27FC236}">
                    <a16:creationId xmlns:a16="http://schemas.microsoft.com/office/drawing/2014/main" id="{CD4EEFA7-4FEB-27A5-C763-CFCD75A3EAA7}"/>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7" name="Straight Connector 16">
                <a:extLst>
                  <a:ext uri="{FF2B5EF4-FFF2-40B4-BE49-F238E27FC236}">
                    <a16:creationId xmlns:a16="http://schemas.microsoft.com/office/drawing/2014/main" id="{885C5315-2239-B9AF-D0D9-26F41D7C2472}"/>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3" name="Group 12">
              <a:extLst>
                <a:ext uri="{FF2B5EF4-FFF2-40B4-BE49-F238E27FC236}">
                  <a16:creationId xmlns:a16="http://schemas.microsoft.com/office/drawing/2014/main" id="{240FC49B-43EB-80AF-8255-CF0A747155E3}"/>
                </a:ext>
              </a:extLst>
            </p:cNvPr>
            <p:cNvGrpSpPr/>
            <p:nvPr/>
          </p:nvGrpSpPr>
          <p:grpSpPr>
            <a:xfrm>
              <a:off x="6416744" y="3367697"/>
              <a:ext cx="5732422" cy="920059"/>
              <a:chOff x="2061463" y="2162591"/>
              <a:chExt cx="4723886" cy="920059"/>
            </a:xfrm>
          </p:grpSpPr>
          <p:sp>
            <p:nvSpPr>
              <p:cNvPr id="14" name="TextBox 13">
                <a:extLst>
                  <a:ext uri="{FF2B5EF4-FFF2-40B4-BE49-F238E27FC236}">
                    <a16:creationId xmlns:a16="http://schemas.microsoft.com/office/drawing/2014/main" id="{84713C33-B261-BFDB-7140-2FE6C6A5C922}"/>
                  </a:ext>
                </a:extLst>
              </p:cNvPr>
              <p:cNvSpPr txBox="1"/>
              <p:nvPr/>
            </p:nvSpPr>
            <p:spPr>
              <a:xfrm>
                <a:off x="4168155" y="2162591"/>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AU" sz="1200" b="1" kern="0" dirty="0">
                    <a:solidFill>
                      <a:srgbClr val="000000"/>
                    </a:solidFill>
                    <a:latin typeface="Arial" panose="020B0604020202020204" pitchFamily="34" charset="0"/>
                    <a:cs typeface="Arial" panose="020B0604020202020204" pitchFamily="34" charset="0"/>
                  </a:rPr>
                  <a:t>In-house vs Outsourced studies</a:t>
                </a:r>
              </a:p>
            </p:txBody>
          </p:sp>
          <p:sp>
            <p:nvSpPr>
              <p:cNvPr id="15" name="TextBox 14">
                <a:extLst>
                  <a:ext uri="{FF2B5EF4-FFF2-40B4-BE49-F238E27FC236}">
                    <a16:creationId xmlns:a16="http://schemas.microsoft.com/office/drawing/2014/main" id="{232BCC27-27B8-1769-7958-8E479AACC4AE}"/>
                  </a:ext>
                </a:extLst>
              </p:cNvPr>
              <p:cNvSpPr txBox="1"/>
              <p:nvPr/>
            </p:nvSpPr>
            <p:spPr>
              <a:xfrm>
                <a:off x="2061463" y="2538477"/>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Some countries prefer to do these studies in-house, while others prefer to outsource this work.</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27D1D162-35B0-9FDE-DA01-B7DB9138AAB7}"/>
              </a:ext>
            </a:extLst>
          </p:cNvPr>
          <p:cNvGrpSpPr/>
          <p:nvPr/>
        </p:nvGrpSpPr>
        <p:grpSpPr>
          <a:xfrm>
            <a:off x="2809863" y="1652259"/>
            <a:ext cx="4844363" cy="868851"/>
            <a:chOff x="6421258" y="1715787"/>
            <a:chExt cx="5710137" cy="1024129"/>
          </a:xfrm>
        </p:grpSpPr>
        <p:grpSp>
          <p:nvGrpSpPr>
            <p:cNvPr id="19" name="Group 18">
              <a:extLst>
                <a:ext uri="{FF2B5EF4-FFF2-40B4-BE49-F238E27FC236}">
                  <a16:creationId xmlns:a16="http://schemas.microsoft.com/office/drawing/2014/main" id="{75CF9E55-86CE-5FF7-64AA-58A220874E45}"/>
                </a:ext>
              </a:extLst>
            </p:cNvPr>
            <p:cNvGrpSpPr/>
            <p:nvPr/>
          </p:nvGrpSpPr>
          <p:grpSpPr>
            <a:xfrm flipH="1">
              <a:off x="6421258" y="1715787"/>
              <a:ext cx="5710137" cy="1024129"/>
              <a:chOff x="789171" y="1722931"/>
              <a:chExt cx="4719118" cy="1024129"/>
            </a:xfrm>
          </p:grpSpPr>
          <p:cxnSp>
            <p:nvCxnSpPr>
              <p:cNvPr id="23" name="Straight Connector 22">
                <a:extLst>
                  <a:ext uri="{FF2B5EF4-FFF2-40B4-BE49-F238E27FC236}">
                    <a16:creationId xmlns:a16="http://schemas.microsoft.com/office/drawing/2014/main" id="{4EB2046A-47EC-C050-21BB-187BA14CF8D3}"/>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4" name="Straight Connector 23">
                <a:extLst>
                  <a:ext uri="{FF2B5EF4-FFF2-40B4-BE49-F238E27FC236}">
                    <a16:creationId xmlns:a16="http://schemas.microsoft.com/office/drawing/2014/main" id="{E5991B14-F158-A6AB-71B2-462D88B0DCC9}"/>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0" name="Group 19">
              <a:extLst>
                <a:ext uri="{FF2B5EF4-FFF2-40B4-BE49-F238E27FC236}">
                  <a16:creationId xmlns:a16="http://schemas.microsoft.com/office/drawing/2014/main" id="{1E6D6C77-9AAF-A22D-7F82-2007000B3394}"/>
                </a:ext>
              </a:extLst>
            </p:cNvPr>
            <p:cNvGrpSpPr/>
            <p:nvPr/>
          </p:nvGrpSpPr>
          <p:grpSpPr>
            <a:xfrm>
              <a:off x="6647606" y="1767309"/>
              <a:ext cx="5461477" cy="870100"/>
              <a:chOff x="1600332" y="1973698"/>
              <a:chExt cx="5461477" cy="870100"/>
            </a:xfrm>
          </p:grpSpPr>
          <p:sp>
            <p:nvSpPr>
              <p:cNvPr id="21" name="TextBox 20">
                <a:extLst>
                  <a:ext uri="{FF2B5EF4-FFF2-40B4-BE49-F238E27FC236}">
                    <a16:creationId xmlns:a16="http://schemas.microsoft.com/office/drawing/2014/main" id="{6DEFA635-F330-5453-1807-A051E008DB6E}"/>
                  </a:ext>
                </a:extLst>
              </p:cNvPr>
              <p:cNvSpPr txBox="1"/>
              <p:nvPr/>
            </p:nvSpPr>
            <p:spPr>
              <a:xfrm>
                <a:off x="4715939" y="1973698"/>
                <a:ext cx="234587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Independent vs Joint studies</a:t>
                </a:r>
              </a:p>
            </p:txBody>
          </p:sp>
          <p:sp>
            <p:nvSpPr>
              <p:cNvPr id="22" name="TextBox 21">
                <a:extLst>
                  <a:ext uri="{FF2B5EF4-FFF2-40B4-BE49-F238E27FC236}">
                    <a16:creationId xmlns:a16="http://schemas.microsoft.com/office/drawing/2014/main" id="{BF41B999-6E6F-DB99-4D8B-7140D201AAB3}"/>
                  </a:ext>
                </a:extLst>
              </p:cNvPr>
              <p:cNvSpPr txBox="1"/>
              <p:nvPr/>
            </p:nvSpPr>
            <p:spPr>
              <a:xfrm>
                <a:off x="1600332" y="2517295"/>
                <a:ext cx="5436409" cy="32650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Countries either embark on these studies separately or jointly.</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D906D301-868D-9533-337B-217CA7BCEC49}"/>
              </a:ext>
            </a:extLst>
          </p:cNvPr>
          <p:cNvGrpSpPr/>
          <p:nvPr/>
        </p:nvGrpSpPr>
        <p:grpSpPr>
          <a:xfrm>
            <a:off x="2705988" y="4174319"/>
            <a:ext cx="4903921" cy="869020"/>
            <a:chOff x="6368828" y="4757923"/>
            <a:chExt cx="5780341" cy="1024330"/>
          </a:xfrm>
        </p:grpSpPr>
        <p:grpSp>
          <p:nvGrpSpPr>
            <p:cNvPr id="26" name="Group 25">
              <a:extLst>
                <a:ext uri="{FF2B5EF4-FFF2-40B4-BE49-F238E27FC236}">
                  <a16:creationId xmlns:a16="http://schemas.microsoft.com/office/drawing/2014/main" id="{9B488C27-3CAB-E763-F965-5CC1EEB5AF94}"/>
                </a:ext>
              </a:extLst>
            </p:cNvPr>
            <p:cNvGrpSpPr/>
            <p:nvPr/>
          </p:nvGrpSpPr>
          <p:grpSpPr>
            <a:xfrm flipH="1">
              <a:off x="6368828" y="4757923"/>
              <a:ext cx="5780341" cy="1024128"/>
              <a:chOff x="663949" y="1722591"/>
              <a:chExt cx="4818640" cy="1024128"/>
            </a:xfrm>
          </p:grpSpPr>
          <p:cxnSp>
            <p:nvCxnSpPr>
              <p:cNvPr id="30" name="Straight Connector 29">
                <a:extLst>
                  <a:ext uri="{FF2B5EF4-FFF2-40B4-BE49-F238E27FC236}">
                    <a16:creationId xmlns:a16="http://schemas.microsoft.com/office/drawing/2014/main" id="{8CC583CB-A275-E715-1499-DA65CC5A1698}"/>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31" name="Straight Connector 30">
                <a:extLst>
                  <a:ext uri="{FF2B5EF4-FFF2-40B4-BE49-F238E27FC236}">
                    <a16:creationId xmlns:a16="http://schemas.microsoft.com/office/drawing/2014/main" id="{457ACD6C-667C-CAA4-7F55-7DC2E0C437EF}"/>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7" name="Group 26">
              <a:extLst>
                <a:ext uri="{FF2B5EF4-FFF2-40B4-BE49-F238E27FC236}">
                  <a16:creationId xmlns:a16="http://schemas.microsoft.com/office/drawing/2014/main" id="{B70B6A7F-7C6B-2522-ADC8-43F9A8F9582C}"/>
                </a:ext>
              </a:extLst>
            </p:cNvPr>
            <p:cNvGrpSpPr/>
            <p:nvPr/>
          </p:nvGrpSpPr>
          <p:grpSpPr>
            <a:xfrm>
              <a:off x="6991472" y="4787827"/>
              <a:ext cx="5135390" cy="994426"/>
              <a:chOff x="2601987" y="2037221"/>
              <a:chExt cx="4280992" cy="994426"/>
            </a:xfrm>
          </p:grpSpPr>
          <p:sp>
            <p:nvSpPr>
              <p:cNvPr id="28" name="TextBox 27">
                <a:extLst>
                  <a:ext uri="{FF2B5EF4-FFF2-40B4-BE49-F238E27FC236}">
                    <a16:creationId xmlns:a16="http://schemas.microsoft.com/office/drawing/2014/main" id="{A00E232B-E432-EED7-0825-C096BE165B0A}"/>
                  </a:ext>
                </a:extLst>
              </p:cNvPr>
              <p:cNvSpPr txBox="1"/>
              <p:nvPr/>
            </p:nvSpPr>
            <p:spPr>
              <a:xfrm>
                <a:off x="4955518" y="2037221"/>
                <a:ext cx="192746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Different Analytical Models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E701395-3C31-CE9A-63D4-592DB7FBC593}"/>
                  </a:ext>
                </a:extLst>
              </p:cNvPr>
              <p:cNvSpPr txBox="1"/>
              <p:nvPr/>
            </p:nvSpPr>
            <p:spPr>
              <a:xfrm>
                <a:off x="2601987" y="2487474"/>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There are different modeling techniques that can be used to predict the economic</a:t>
                </a:r>
                <a:r>
                  <a:rPr lang="en-US" sz="1200" kern="0" dirty="0">
                    <a:solidFill>
                      <a:srgbClr val="3F3F3F"/>
                    </a:solidFill>
                    <a:latin typeface="Arial" panose="020B0604020202020204" pitchFamily="34" charset="0"/>
                    <a:cs typeface="Arial" panose="020B0604020202020204" pitchFamily="34" charset="0"/>
                  </a:rPr>
                  <a:t> impacts of an FTA.</a:t>
                </a:r>
                <a:endPar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AAE1AB9A-B596-B640-8805-C91C1B987F8D}"/>
              </a:ext>
            </a:extLst>
          </p:cNvPr>
          <p:cNvSpPr/>
          <p:nvPr/>
        </p:nvSpPr>
        <p:spPr>
          <a:xfrm>
            <a:off x="1992324" y="1616676"/>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B07D014-7D16-245B-8E80-AE8034530E7E}"/>
              </a:ext>
            </a:extLst>
          </p:cNvPr>
          <p:cNvSpPr/>
          <p:nvPr/>
        </p:nvSpPr>
        <p:spPr>
          <a:xfrm>
            <a:off x="2087765" y="1714963"/>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C16F487-87E8-0AA5-038E-B540CB486C56}"/>
              </a:ext>
            </a:extLst>
          </p:cNvPr>
          <p:cNvSpPr txBox="1"/>
          <p:nvPr/>
        </p:nvSpPr>
        <p:spPr>
          <a:xfrm>
            <a:off x="2011246" y="1868504"/>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C6338304-6D39-D130-DF33-CBDAC6035EBB}"/>
              </a:ext>
            </a:extLst>
          </p:cNvPr>
          <p:cNvSpPr/>
          <p:nvPr/>
        </p:nvSpPr>
        <p:spPr>
          <a:xfrm>
            <a:off x="1957607" y="4237514"/>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F7A89DE-6BAF-CDF3-F933-C7CCE0AC7D7A}"/>
              </a:ext>
            </a:extLst>
          </p:cNvPr>
          <p:cNvSpPr/>
          <p:nvPr/>
        </p:nvSpPr>
        <p:spPr>
          <a:xfrm>
            <a:off x="2053047" y="4335802"/>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E2F3C6C-9498-E71B-67C3-4FCB288F2252}"/>
              </a:ext>
            </a:extLst>
          </p:cNvPr>
          <p:cNvSpPr txBox="1"/>
          <p:nvPr/>
        </p:nvSpPr>
        <p:spPr>
          <a:xfrm>
            <a:off x="1976527" y="4489343"/>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130B8F69-DF29-44DF-2BA6-D087A3C9AE14}"/>
              </a:ext>
            </a:extLst>
          </p:cNvPr>
          <p:cNvGrpSpPr/>
          <p:nvPr/>
        </p:nvGrpSpPr>
        <p:grpSpPr>
          <a:xfrm>
            <a:off x="1992324" y="2927884"/>
            <a:ext cx="807773" cy="826820"/>
            <a:chOff x="1303021" y="2879738"/>
            <a:chExt cx="1440542" cy="1474511"/>
          </a:xfrm>
        </p:grpSpPr>
        <p:sp>
          <p:nvSpPr>
            <p:cNvPr id="39" name="Rectangle 38">
              <a:extLst>
                <a:ext uri="{FF2B5EF4-FFF2-40B4-BE49-F238E27FC236}">
                  <a16:creationId xmlns:a16="http://schemas.microsoft.com/office/drawing/2014/main" id="{E7FD7111-8061-B762-4EBE-D9017E0F6E03}"/>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14B29EC-D58A-A733-5AE2-45B2C9045940}"/>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FEA13E6-8A43-55E8-A005-53CEEC5F0B5E}"/>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926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BD48-5A7F-9068-6C5D-D43A158DE396}"/>
              </a:ext>
            </a:extLst>
          </p:cNvPr>
          <p:cNvSpPr>
            <a:spLocks noGrp="1"/>
          </p:cNvSpPr>
          <p:nvPr>
            <p:ph type="title"/>
          </p:nvPr>
        </p:nvSpPr>
        <p:spPr>
          <a:xfrm>
            <a:off x="1592469" y="126191"/>
            <a:ext cx="7196089" cy="1058233"/>
          </a:xfrm>
        </p:spPr>
        <p:txBody>
          <a:bodyPr>
            <a:normAutofit/>
          </a:bodyPr>
          <a:lstStyle/>
          <a:p>
            <a:r>
              <a:rPr lang="en-GE" sz="4000" dirty="0"/>
              <a:t>Stakeholder Consultations</a:t>
            </a:r>
          </a:p>
        </p:txBody>
      </p:sp>
      <p:pic>
        <p:nvPicPr>
          <p:cNvPr id="4" name="Picture 3" descr="A picture containing text&#10;&#10;Description automatically generated">
            <a:extLst>
              <a:ext uri="{FF2B5EF4-FFF2-40B4-BE49-F238E27FC236}">
                <a16:creationId xmlns:a16="http://schemas.microsoft.com/office/drawing/2014/main" id="{591995A3-556E-D09E-B67F-A935E584410A}"/>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5B04D648-C0E2-D93A-7043-D85FD7A2DFA8}"/>
              </a:ext>
            </a:extLst>
          </p:cNvPr>
          <p:cNvSpPr txBox="1">
            <a:spLocks/>
          </p:cNvSpPr>
          <p:nvPr/>
        </p:nvSpPr>
        <p:spPr>
          <a:xfrm>
            <a:off x="176753" y="1058309"/>
            <a:ext cx="1415716"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GE" sz="1800" dirty="0"/>
              <a:t>Trade Negotiations</a:t>
            </a:r>
            <a:r>
              <a:rPr lang="en-AU" sz="1800" dirty="0"/>
              <a:t> &amp;</a:t>
            </a:r>
            <a:r>
              <a:rPr lang="en-GE" sz="1800" dirty="0"/>
              <a:t> Workflow</a:t>
            </a:r>
          </a:p>
        </p:txBody>
      </p:sp>
      <p:grpSp>
        <p:nvGrpSpPr>
          <p:cNvPr id="6" name="Group 5">
            <a:extLst>
              <a:ext uri="{FF2B5EF4-FFF2-40B4-BE49-F238E27FC236}">
                <a16:creationId xmlns:a16="http://schemas.microsoft.com/office/drawing/2014/main" id="{FA47D976-8301-399D-4C93-F7684AEEA7BB}"/>
              </a:ext>
            </a:extLst>
          </p:cNvPr>
          <p:cNvGrpSpPr/>
          <p:nvPr/>
        </p:nvGrpSpPr>
        <p:grpSpPr>
          <a:xfrm>
            <a:off x="244642" y="121061"/>
            <a:ext cx="1063363" cy="1063363"/>
            <a:chOff x="500743" y="2888192"/>
            <a:chExt cx="574058" cy="574058"/>
          </a:xfrm>
        </p:grpSpPr>
        <p:sp>
          <p:nvSpPr>
            <p:cNvPr id="7" name="Rectangle 6">
              <a:extLst>
                <a:ext uri="{FF2B5EF4-FFF2-40B4-BE49-F238E27FC236}">
                  <a16:creationId xmlns:a16="http://schemas.microsoft.com/office/drawing/2014/main" id="{A3AA0960-47FE-A7C3-E79F-7C3F31FC7B5B}"/>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AFAE66A-0DEB-DB44-338A-55549AEBF987}"/>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grpSp>
        <p:nvGrpSpPr>
          <p:cNvPr id="9" name="Group 8">
            <a:extLst>
              <a:ext uri="{FF2B5EF4-FFF2-40B4-BE49-F238E27FC236}">
                <a16:creationId xmlns:a16="http://schemas.microsoft.com/office/drawing/2014/main" id="{2F86C385-CE8B-C8D1-C3A8-914A49CCB891}"/>
              </a:ext>
            </a:extLst>
          </p:cNvPr>
          <p:cNvGrpSpPr/>
          <p:nvPr/>
        </p:nvGrpSpPr>
        <p:grpSpPr>
          <a:xfrm>
            <a:off x="4087854" y="2863294"/>
            <a:ext cx="4877341" cy="870496"/>
            <a:chOff x="6391182" y="3205023"/>
            <a:chExt cx="5749008" cy="1026069"/>
          </a:xfrm>
        </p:grpSpPr>
        <p:grpSp>
          <p:nvGrpSpPr>
            <p:cNvPr id="10" name="Group 9">
              <a:extLst>
                <a:ext uri="{FF2B5EF4-FFF2-40B4-BE49-F238E27FC236}">
                  <a16:creationId xmlns:a16="http://schemas.microsoft.com/office/drawing/2014/main" id="{50199031-764F-0C44-D769-68691AD8EC11}"/>
                </a:ext>
              </a:extLst>
            </p:cNvPr>
            <p:cNvGrpSpPr/>
            <p:nvPr/>
          </p:nvGrpSpPr>
          <p:grpSpPr>
            <a:xfrm flipH="1">
              <a:off x="6409751" y="3205023"/>
              <a:ext cx="5730439" cy="1026069"/>
              <a:chOff x="760337" y="1721852"/>
              <a:chExt cx="4722252" cy="1026069"/>
            </a:xfrm>
          </p:grpSpPr>
          <p:cxnSp>
            <p:nvCxnSpPr>
              <p:cNvPr id="14" name="Straight Connector 13">
                <a:extLst>
                  <a:ext uri="{FF2B5EF4-FFF2-40B4-BE49-F238E27FC236}">
                    <a16:creationId xmlns:a16="http://schemas.microsoft.com/office/drawing/2014/main" id="{9EA1EA54-646D-58D4-03FD-6F5EF3B7329F}"/>
                  </a:ext>
                </a:extLst>
              </p:cNvPr>
              <p:cNvCxnSpPr>
                <a:cxnSpLocks/>
              </p:cNvCxnSpPr>
              <p:nvPr/>
            </p:nvCxnSpPr>
            <p:spPr>
              <a:xfrm flipH="1" flipV="1">
                <a:off x="760337" y="1721852"/>
                <a:ext cx="4722252" cy="1080"/>
              </a:xfrm>
              <a:prstGeom prst="line">
                <a:avLst/>
              </a:prstGeom>
              <a:noFill/>
              <a:ln w="12700" cap="flat" cmpd="sng" algn="ctr">
                <a:solidFill>
                  <a:srgbClr val="FFFFFF">
                    <a:lumMod val="85000"/>
                  </a:srgbClr>
                </a:solidFill>
                <a:prstDash val="solid"/>
                <a:miter lim="800000"/>
              </a:ln>
              <a:effectLst/>
            </p:spPr>
          </p:cxnSp>
          <p:cxnSp>
            <p:nvCxnSpPr>
              <p:cNvPr id="15" name="Straight Connector 14">
                <a:extLst>
                  <a:ext uri="{FF2B5EF4-FFF2-40B4-BE49-F238E27FC236}">
                    <a16:creationId xmlns:a16="http://schemas.microsoft.com/office/drawing/2014/main" id="{8055366A-9608-4550-9F28-9833E22654FA}"/>
                  </a:ext>
                </a:extLst>
              </p:cNvPr>
              <p:cNvCxnSpPr>
                <a:cxnSpLocks/>
              </p:cNvCxnSpPr>
              <p:nvPr/>
            </p:nvCxnSpPr>
            <p:spPr>
              <a:xfrm rot="16200000" flipH="1">
                <a:off x="248273" y="2235857"/>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1" name="Group 10">
              <a:extLst>
                <a:ext uri="{FF2B5EF4-FFF2-40B4-BE49-F238E27FC236}">
                  <a16:creationId xmlns:a16="http://schemas.microsoft.com/office/drawing/2014/main" id="{05970F4F-E9A1-36BA-4828-865AD4447806}"/>
                </a:ext>
              </a:extLst>
            </p:cNvPr>
            <p:cNvGrpSpPr/>
            <p:nvPr/>
          </p:nvGrpSpPr>
          <p:grpSpPr>
            <a:xfrm>
              <a:off x="6391182" y="3207186"/>
              <a:ext cx="5717905" cy="870677"/>
              <a:chOff x="2040398" y="2002080"/>
              <a:chExt cx="4711923" cy="870677"/>
            </a:xfrm>
          </p:grpSpPr>
          <p:sp>
            <p:nvSpPr>
              <p:cNvPr id="12" name="TextBox 11">
                <a:extLst>
                  <a:ext uri="{FF2B5EF4-FFF2-40B4-BE49-F238E27FC236}">
                    <a16:creationId xmlns:a16="http://schemas.microsoft.com/office/drawing/2014/main" id="{3AEF677C-ED8E-15F4-8506-4A75B52FE24D}"/>
                  </a:ext>
                </a:extLst>
              </p:cNvPr>
              <p:cNvSpPr txBox="1"/>
              <p:nvPr/>
            </p:nvSpPr>
            <p:spPr>
              <a:xfrm>
                <a:off x="4135127" y="2002080"/>
                <a:ext cx="2617194" cy="326504"/>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Arial" panose="020B0604020202020204" pitchFamily="34" charset="0"/>
                    <a:cs typeface="Arial" panose="020B0604020202020204" pitchFamily="34" charset="0"/>
                  </a:rPr>
                  <a:t>Consultations and Legitimacy </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0463AD0-1470-CD98-90EC-7B7346A53249}"/>
                  </a:ext>
                </a:extLst>
              </p:cNvPr>
              <p:cNvSpPr txBox="1"/>
              <p:nvPr/>
            </p:nvSpPr>
            <p:spPr>
              <a:xfrm>
                <a:off x="2040398" y="2328584"/>
                <a:ext cx="4702432"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lang="en-US" sz="1200" kern="0" dirty="0">
                    <a:solidFill>
                      <a:srgbClr val="3F3F3F"/>
                    </a:solidFill>
                    <a:latin typeface="Arial" panose="020B0604020202020204" pitchFamily="34" charset="0"/>
                    <a:cs typeface="Arial" panose="020B0604020202020204" pitchFamily="34" charset="0"/>
                  </a:rPr>
                  <a:t>Consultations also serve an important legitimating function for future negotiated outcomes.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725068C7-7181-5838-5C4A-2A586CD8735B}"/>
              </a:ext>
            </a:extLst>
          </p:cNvPr>
          <p:cNvGrpSpPr/>
          <p:nvPr/>
        </p:nvGrpSpPr>
        <p:grpSpPr>
          <a:xfrm>
            <a:off x="4113369" y="1560058"/>
            <a:ext cx="4844363" cy="902686"/>
            <a:chOff x="6421258" y="1675905"/>
            <a:chExt cx="5710137" cy="1064011"/>
          </a:xfrm>
        </p:grpSpPr>
        <p:grpSp>
          <p:nvGrpSpPr>
            <p:cNvPr id="17" name="Group 16">
              <a:extLst>
                <a:ext uri="{FF2B5EF4-FFF2-40B4-BE49-F238E27FC236}">
                  <a16:creationId xmlns:a16="http://schemas.microsoft.com/office/drawing/2014/main" id="{29772A79-D3BC-0670-6BB2-C0F4E7246E17}"/>
                </a:ext>
              </a:extLst>
            </p:cNvPr>
            <p:cNvGrpSpPr/>
            <p:nvPr/>
          </p:nvGrpSpPr>
          <p:grpSpPr>
            <a:xfrm flipH="1">
              <a:off x="6421258" y="1715787"/>
              <a:ext cx="5710137" cy="1024129"/>
              <a:chOff x="789171" y="1722931"/>
              <a:chExt cx="4719118" cy="1024129"/>
            </a:xfrm>
          </p:grpSpPr>
          <p:cxnSp>
            <p:nvCxnSpPr>
              <p:cNvPr id="21" name="Straight Connector 20">
                <a:extLst>
                  <a:ext uri="{FF2B5EF4-FFF2-40B4-BE49-F238E27FC236}">
                    <a16:creationId xmlns:a16="http://schemas.microsoft.com/office/drawing/2014/main" id="{380497A5-4350-9415-F7EC-6787D9A796E3}"/>
                  </a:ext>
                </a:extLst>
              </p:cNvPr>
              <p:cNvCxnSpPr>
                <a:cxnSpLocks/>
              </p:cNvCxnSpPr>
              <p:nvPr/>
            </p:nvCxnSpPr>
            <p:spPr>
              <a:xfrm flipH="1">
                <a:off x="789171" y="1722931"/>
                <a:ext cx="4719118" cy="0"/>
              </a:xfrm>
              <a:prstGeom prst="line">
                <a:avLst/>
              </a:prstGeom>
              <a:noFill/>
              <a:ln w="12700" cap="flat" cmpd="sng" algn="ctr">
                <a:solidFill>
                  <a:srgbClr val="FFFFFF">
                    <a:lumMod val="85000"/>
                  </a:srgbClr>
                </a:solidFill>
                <a:prstDash val="solid"/>
                <a:miter lim="800000"/>
              </a:ln>
              <a:effectLst/>
            </p:spPr>
          </p:cxnSp>
          <p:cxnSp>
            <p:nvCxnSpPr>
              <p:cNvPr id="22" name="Straight Connector 21">
                <a:extLst>
                  <a:ext uri="{FF2B5EF4-FFF2-40B4-BE49-F238E27FC236}">
                    <a16:creationId xmlns:a16="http://schemas.microsoft.com/office/drawing/2014/main" id="{E4AB3934-3C7E-CC18-122C-503EA8CADF52}"/>
                  </a:ext>
                </a:extLst>
              </p:cNvPr>
              <p:cNvCxnSpPr>
                <a:cxnSpLocks/>
              </p:cNvCxnSpPr>
              <p:nvPr/>
            </p:nvCxnSpPr>
            <p:spPr>
              <a:xfrm rot="16200000" flipH="1">
                <a:off x="277107" y="2234996"/>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18" name="Group 17">
              <a:extLst>
                <a:ext uri="{FF2B5EF4-FFF2-40B4-BE49-F238E27FC236}">
                  <a16:creationId xmlns:a16="http://schemas.microsoft.com/office/drawing/2014/main" id="{18496CB4-91A3-EB8B-467E-829A4782AF3B}"/>
                </a:ext>
              </a:extLst>
            </p:cNvPr>
            <p:cNvGrpSpPr/>
            <p:nvPr/>
          </p:nvGrpSpPr>
          <p:grpSpPr>
            <a:xfrm>
              <a:off x="6661162" y="1675905"/>
              <a:ext cx="5447927" cy="1053497"/>
              <a:chOff x="1613888" y="1882294"/>
              <a:chExt cx="5447927" cy="1053497"/>
            </a:xfrm>
          </p:grpSpPr>
          <p:sp>
            <p:nvSpPr>
              <p:cNvPr id="19" name="TextBox 18">
                <a:extLst>
                  <a:ext uri="{FF2B5EF4-FFF2-40B4-BE49-F238E27FC236}">
                    <a16:creationId xmlns:a16="http://schemas.microsoft.com/office/drawing/2014/main" id="{60F2F267-C396-2B60-E6ED-02A4240AD15E}"/>
                  </a:ext>
                </a:extLst>
              </p:cNvPr>
              <p:cNvSpPr txBox="1"/>
              <p:nvPr/>
            </p:nvSpPr>
            <p:spPr>
              <a:xfrm>
                <a:off x="4124202" y="1882294"/>
                <a:ext cx="2937613"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Sharing the Results of Economic Impact Studies</a:t>
                </a:r>
              </a:p>
            </p:txBody>
          </p:sp>
          <p:sp>
            <p:nvSpPr>
              <p:cNvPr id="20" name="TextBox 19">
                <a:extLst>
                  <a:ext uri="{FF2B5EF4-FFF2-40B4-BE49-F238E27FC236}">
                    <a16:creationId xmlns:a16="http://schemas.microsoft.com/office/drawing/2014/main" id="{F78E9065-4F97-F332-5E54-DA7B227C196E}"/>
                  </a:ext>
                </a:extLst>
              </p:cNvPr>
              <p:cNvSpPr txBox="1"/>
              <p:nvPr/>
            </p:nvSpPr>
            <p:spPr>
              <a:xfrm>
                <a:off x="1613888" y="2391619"/>
                <a:ext cx="5436410" cy="544172"/>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The results of the initial studies need to be sound-boarded with stakeholders and interest groups.</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AF1A61E3-FA6F-D128-A90F-759060E15925}"/>
              </a:ext>
            </a:extLst>
          </p:cNvPr>
          <p:cNvGrpSpPr/>
          <p:nvPr/>
        </p:nvGrpSpPr>
        <p:grpSpPr>
          <a:xfrm>
            <a:off x="4068889" y="4174775"/>
            <a:ext cx="4903921" cy="907311"/>
            <a:chOff x="6368828" y="4757923"/>
            <a:chExt cx="5780341" cy="1069464"/>
          </a:xfrm>
        </p:grpSpPr>
        <p:grpSp>
          <p:nvGrpSpPr>
            <p:cNvPr id="24" name="Group 23">
              <a:extLst>
                <a:ext uri="{FF2B5EF4-FFF2-40B4-BE49-F238E27FC236}">
                  <a16:creationId xmlns:a16="http://schemas.microsoft.com/office/drawing/2014/main" id="{80FD2C5B-104E-2E82-EC1B-E9BC1358F6A6}"/>
                </a:ext>
              </a:extLst>
            </p:cNvPr>
            <p:cNvGrpSpPr/>
            <p:nvPr/>
          </p:nvGrpSpPr>
          <p:grpSpPr>
            <a:xfrm flipH="1">
              <a:off x="6368828" y="4757923"/>
              <a:ext cx="5780341" cy="1024128"/>
              <a:chOff x="663949" y="1722591"/>
              <a:chExt cx="4818640" cy="1024128"/>
            </a:xfrm>
          </p:grpSpPr>
          <p:cxnSp>
            <p:nvCxnSpPr>
              <p:cNvPr id="28" name="Straight Connector 27">
                <a:extLst>
                  <a:ext uri="{FF2B5EF4-FFF2-40B4-BE49-F238E27FC236}">
                    <a16:creationId xmlns:a16="http://schemas.microsoft.com/office/drawing/2014/main" id="{DBC1F4CA-827C-5D06-76EB-3B59B503B7F2}"/>
                  </a:ext>
                </a:extLst>
              </p:cNvPr>
              <p:cNvCxnSpPr>
                <a:cxnSpLocks/>
              </p:cNvCxnSpPr>
              <p:nvPr/>
            </p:nvCxnSpPr>
            <p:spPr>
              <a:xfrm flipH="1">
                <a:off x="671433" y="1722931"/>
                <a:ext cx="4811156" cy="4814"/>
              </a:xfrm>
              <a:prstGeom prst="line">
                <a:avLst/>
              </a:prstGeom>
              <a:noFill/>
              <a:ln w="12700" cap="flat" cmpd="sng" algn="ctr">
                <a:solidFill>
                  <a:srgbClr val="FFFFFF">
                    <a:lumMod val="85000"/>
                  </a:srgbClr>
                </a:solidFill>
                <a:prstDash val="solid"/>
                <a:miter lim="800000"/>
              </a:ln>
              <a:effectLst/>
            </p:spPr>
          </p:cxnSp>
          <p:cxnSp>
            <p:nvCxnSpPr>
              <p:cNvPr id="29" name="Straight Connector 28">
                <a:extLst>
                  <a:ext uri="{FF2B5EF4-FFF2-40B4-BE49-F238E27FC236}">
                    <a16:creationId xmlns:a16="http://schemas.microsoft.com/office/drawing/2014/main" id="{05EB6D17-8BDC-43C1-CCEC-B09E6527047C}"/>
                  </a:ext>
                </a:extLst>
              </p:cNvPr>
              <p:cNvCxnSpPr>
                <a:cxnSpLocks/>
              </p:cNvCxnSpPr>
              <p:nvPr/>
            </p:nvCxnSpPr>
            <p:spPr>
              <a:xfrm rot="16200000" flipH="1">
                <a:off x="151885" y="2234655"/>
                <a:ext cx="1024128" cy="0"/>
              </a:xfrm>
              <a:prstGeom prst="line">
                <a:avLst/>
              </a:prstGeom>
              <a:noFill/>
              <a:ln w="12700" cap="flat" cmpd="sng" algn="ctr">
                <a:solidFill>
                  <a:srgbClr val="FFFFFF">
                    <a:lumMod val="85000"/>
                  </a:srgbClr>
                </a:solidFill>
                <a:prstDash val="solid"/>
                <a:miter lim="800000"/>
                <a:tailEnd type="oval"/>
              </a:ln>
              <a:effectLst/>
            </p:spPr>
          </p:cxnSp>
        </p:grpSp>
        <p:grpSp>
          <p:nvGrpSpPr>
            <p:cNvPr id="25" name="Group 24">
              <a:extLst>
                <a:ext uri="{FF2B5EF4-FFF2-40B4-BE49-F238E27FC236}">
                  <a16:creationId xmlns:a16="http://schemas.microsoft.com/office/drawing/2014/main" id="{470A9D76-1CBD-AA39-C48F-D1003FC99923}"/>
                </a:ext>
              </a:extLst>
            </p:cNvPr>
            <p:cNvGrpSpPr/>
            <p:nvPr/>
          </p:nvGrpSpPr>
          <p:grpSpPr>
            <a:xfrm>
              <a:off x="6962184" y="4787827"/>
              <a:ext cx="5164678" cy="1039560"/>
              <a:chOff x="2577572" y="2037221"/>
              <a:chExt cx="4305407" cy="1039560"/>
            </a:xfrm>
          </p:grpSpPr>
          <p:sp>
            <p:nvSpPr>
              <p:cNvPr id="26" name="TextBox 25">
                <a:extLst>
                  <a:ext uri="{FF2B5EF4-FFF2-40B4-BE49-F238E27FC236}">
                    <a16:creationId xmlns:a16="http://schemas.microsoft.com/office/drawing/2014/main" id="{1C90A548-3681-D4AF-833F-9BD8EA8B71C2}"/>
                  </a:ext>
                </a:extLst>
              </p:cNvPr>
              <p:cNvSpPr txBox="1"/>
              <p:nvPr/>
            </p:nvSpPr>
            <p:spPr>
              <a:xfrm>
                <a:off x="4955518" y="2037221"/>
                <a:ext cx="192746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Consultations and Negotiating Positions</a:t>
                </a:r>
                <a:endParaRPr kumimoji="0" lang="en-I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CAC9149-23B4-D090-8695-D53E44D8AA72}"/>
                  </a:ext>
                </a:extLst>
              </p:cNvPr>
              <p:cNvSpPr txBox="1"/>
              <p:nvPr/>
            </p:nvSpPr>
            <p:spPr>
              <a:xfrm>
                <a:off x="2577572" y="2532608"/>
                <a:ext cx="4280991" cy="544173"/>
              </a:xfrm>
              <a:prstGeom prst="rect">
                <a:avLst/>
              </a:prstGeom>
              <a:noFill/>
            </p:spPr>
            <p:txBody>
              <a:bodyPr wrap="square" rtlCol="0" anchor="ctr">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Consultations can also give governments insights they would not have on their own. </a:t>
                </a:r>
                <a:endParaRPr kumimoji="0" lang="en-IN" sz="1200" b="0" i="0" u="none" strike="noStrike" kern="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D6435844-E77F-452E-5B58-C7E6B20402AF}"/>
              </a:ext>
            </a:extLst>
          </p:cNvPr>
          <p:cNvSpPr/>
          <p:nvPr/>
        </p:nvSpPr>
        <p:spPr>
          <a:xfrm>
            <a:off x="3295830" y="1558310"/>
            <a:ext cx="807773" cy="826821"/>
          </a:xfrm>
          <a:prstGeom prst="rect">
            <a:avLst/>
          </a:prstGeom>
          <a:solidFill>
            <a:schemeClr val="bg1">
              <a:alpha val="85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6CFE821-AD64-E1CB-4BF6-9C8CB4DA1B86}"/>
              </a:ext>
            </a:extLst>
          </p:cNvPr>
          <p:cNvSpPr/>
          <p:nvPr/>
        </p:nvSpPr>
        <p:spPr>
          <a:xfrm>
            <a:off x="3391271" y="1656597"/>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4C203BA-C4BD-4D64-2BA0-A84059E0F320}"/>
              </a:ext>
            </a:extLst>
          </p:cNvPr>
          <p:cNvSpPr txBox="1"/>
          <p:nvPr/>
        </p:nvSpPr>
        <p:spPr>
          <a:xfrm>
            <a:off x="3314752" y="1810138"/>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A88CD2D8-40E4-5E1B-F713-AD40C0788BA8}"/>
              </a:ext>
            </a:extLst>
          </p:cNvPr>
          <p:cNvSpPr/>
          <p:nvPr/>
        </p:nvSpPr>
        <p:spPr>
          <a:xfrm>
            <a:off x="3261113" y="4179148"/>
            <a:ext cx="807773" cy="826821"/>
          </a:xfrm>
          <a:prstGeom prst="rect">
            <a:avLst/>
          </a:prstGeom>
          <a:solidFill>
            <a:schemeClr val="bg1">
              <a:alpha val="80000"/>
            </a:schemeClr>
          </a:solidFill>
          <a:ln w="25400" cap="flat" cmpd="sng" algn="ctr">
            <a:solidFill>
              <a:srgbClr val="552C8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EC4ECE-2409-4E7C-65B6-43DCCBDF3D74}"/>
              </a:ext>
            </a:extLst>
          </p:cNvPr>
          <p:cNvSpPr/>
          <p:nvPr/>
        </p:nvSpPr>
        <p:spPr>
          <a:xfrm>
            <a:off x="3356553" y="4277436"/>
            <a:ext cx="616892" cy="630246"/>
          </a:xfrm>
          <a:prstGeom prst="rect">
            <a:avLst/>
          </a:prstGeom>
          <a:solidFill>
            <a:srgbClr val="552C8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9A7B362-CA51-8F8E-8313-90124CA53596}"/>
              </a:ext>
            </a:extLst>
          </p:cNvPr>
          <p:cNvSpPr txBox="1"/>
          <p:nvPr/>
        </p:nvSpPr>
        <p:spPr>
          <a:xfrm>
            <a:off x="3280033" y="4430977"/>
            <a:ext cx="769928" cy="323165"/>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A996E537-7892-D84C-3FCC-A26925272540}"/>
              </a:ext>
            </a:extLst>
          </p:cNvPr>
          <p:cNvGrpSpPr/>
          <p:nvPr/>
        </p:nvGrpSpPr>
        <p:grpSpPr>
          <a:xfrm>
            <a:off x="3295830" y="2869518"/>
            <a:ext cx="807773" cy="826820"/>
            <a:chOff x="1303021" y="2879738"/>
            <a:chExt cx="1440542" cy="1474511"/>
          </a:xfrm>
        </p:grpSpPr>
        <p:sp>
          <p:nvSpPr>
            <p:cNvPr id="37" name="Rectangle 36">
              <a:extLst>
                <a:ext uri="{FF2B5EF4-FFF2-40B4-BE49-F238E27FC236}">
                  <a16:creationId xmlns:a16="http://schemas.microsoft.com/office/drawing/2014/main" id="{EB2E78BC-F1A6-E0D0-BCF6-F05E96B1ADB4}"/>
                </a:ext>
              </a:extLst>
            </p:cNvPr>
            <p:cNvSpPr/>
            <p:nvPr/>
          </p:nvSpPr>
          <p:spPr>
            <a:xfrm>
              <a:off x="1303021" y="2879738"/>
              <a:ext cx="1440542" cy="1474511"/>
            </a:xfrm>
            <a:prstGeom prst="rect">
              <a:avLst/>
            </a:prstGeom>
            <a:solidFill>
              <a:schemeClr val="bg1"/>
            </a:solidFill>
            <a:ln w="25400" cap="flat" cmpd="sng" algn="ctr">
              <a:solidFill>
                <a:srgbClr val="9EC64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5F80865-F981-F7DB-5FF8-F0EFA91E82BC}"/>
                </a:ext>
              </a:extLst>
            </p:cNvPr>
            <p:cNvSpPr/>
            <p:nvPr/>
          </p:nvSpPr>
          <p:spPr>
            <a:xfrm>
              <a:off x="1473225" y="3055018"/>
              <a:ext cx="1100135" cy="1123950"/>
            </a:xfrm>
            <a:prstGeom prst="rect">
              <a:avLst/>
            </a:prstGeom>
            <a:solidFill>
              <a:srgbClr val="9EC64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0388564-3B0B-00B5-542E-964BDA9CBEF0}"/>
                </a:ext>
              </a:extLst>
            </p:cNvPr>
            <p:cNvSpPr txBox="1"/>
            <p:nvPr/>
          </p:nvSpPr>
          <p:spPr>
            <a:xfrm>
              <a:off x="1336766" y="3328836"/>
              <a:ext cx="1373051" cy="576317"/>
            </a:xfrm>
            <a:prstGeom prst="rect">
              <a:avLst/>
            </a:prstGeom>
            <a:no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endParaRPr kumimoji="0" lang="en-IN"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725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E829-2FE7-0AE2-AF60-6035FFA7EEC4}"/>
              </a:ext>
            </a:extLst>
          </p:cNvPr>
          <p:cNvSpPr>
            <a:spLocks noGrp="1"/>
          </p:cNvSpPr>
          <p:nvPr>
            <p:ph type="title"/>
          </p:nvPr>
        </p:nvSpPr>
        <p:spPr>
          <a:xfrm>
            <a:off x="838198" y="154485"/>
            <a:ext cx="9594954" cy="1058233"/>
          </a:xfrm>
        </p:spPr>
        <p:txBody>
          <a:bodyPr>
            <a:normAutofit/>
          </a:bodyPr>
          <a:lstStyle/>
          <a:p>
            <a:pPr algn="r"/>
            <a:r>
              <a:rPr lang="en-GE" sz="4000" dirty="0"/>
              <a:t>National Trade Portals</a:t>
            </a:r>
          </a:p>
        </p:txBody>
      </p:sp>
      <p:pic>
        <p:nvPicPr>
          <p:cNvPr id="7" name="Picture 6">
            <a:extLst>
              <a:ext uri="{FF2B5EF4-FFF2-40B4-BE49-F238E27FC236}">
                <a16:creationId xmlns:a16="http://schemas.microsoft.com/office/drawing/2014/main" id="{6B060125-77A8-76AE-8DB0-95E043D90C74}"/>
              </a:ext>
            </a:extLst>
          </p:cNvPr>
          <p:cNvPicPr>
            <a:picLocks noChangeAspect="1"/>
          </p:cNvPicPr>
          <p:nvPr/>
        </p:nvPicPr>
        <p:blipFill rotWithShape="1">
          <a:blip r:embed="rId3">
            <a:extLst>
              <a:ext uri="{28A0092B-C50C-407E-A947-70E740481C1C}">
                <a14:useLocalDpi xmlns:a14="http://schemas.microsoft.com/office/drawing/2010/main" val="0"/>
              </a:ext>
            </a:extLst>
          </a:blip>
          <a:srcRect t="1" b="796"/>
          <a:stretch/>
        </p:blipFill>
        <p:spPr>
          <a:xfrm>
            <a:off x="397422" y="2460521"/>
            <a:ext cx="5238253" cy="259285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1BAEFB5-8EF6-AE17-8FA7-A675544962A3}"/>
              </a:ext>
            </a:extLst>
          </p:cNvPr>
          <p:cNvPicPr>
            <a:picLocks noChangeAspect="1"/>
          </p:cNvPicPr>
          <p:nvPr/>
        </p:nvPicPr>
        <p:blipFill>
          <a:blip r:embed="rId4">
            <a:alphaModFix amt="65000"/>
            <a:extLst>
              <a:ext uri="{28A0092B-C50C-407E-A947-70E740481C1C}">
                <a14:useLocalDpi xmlns:a14="http://schemas.microsoft.com/office/drawing/2010/main" val="0"/>
              </a:ext>
            </a:extLst>
          </a:blip>
          <a:stretch>
            <a:fillRect/>
          </a:stretch>
        </p:blipFill>
        <p:spPr>
          <a:xfrm>
            <a:off x="11504141" y="6176962"/>
            <a:ext cx="617838" cy="581841"/>
          </a:xfrm>
          <a:prstGeom prst="rect">
            <a:avLst/>
          </a:prstGeom>
        </p:spPr>
      </p:pic>
      <p:sp>
        <p:nvSpPr>
          <p:cNvPr id="5" name="Title 1">
            <a:extLst>
              <a:ext uri="{FF2B5EF4-FFF2-40B4-BE49-F238E27FC236}">
                <a16:creationId xmlns:a16="http://schemas.microsoft.com/office/drawing/2014/main" id="{FD400AAD-47A0-A16E-65BD-72E228856A44}"/>
              </a:ext>
            </a:extLst>
          </p:cNvPr>
          <p:cNvSpPr txBox="1">
            <a:spLocks/>
          </p:cNvSpPr>
          <p:nvPr/>
        </p:nvSpPr>
        <p:spPr>
          <a:xfrm>
            <a:off x="10297444" y="1212718"/>
            <a:ext cx="1586448" cy="1058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r"/>
            <a:r>
              <a:rPr lang="en-GE" sz="1800" dirty="0"/>
              <a:t>Trade Negotiations</a:t>
            </a:r>
            <a:r>
              <a:rPr lang="en-AU" sz="1800" dirty="0"/>
              <a:t> &amp;</a:t>
            </a:r>
            <a:r>
              <a:rPr lang="en-GE" sz="1800" dirty="0"/>
              <a:t> Workflow</a:t>
            </a:r>
          </a:p>
        </p:txBody>
      </p:sp>
      <p:grpSp>
        <p:nvGrpSpPr>
          <p:cNvPr id="8" name="Group 7">
            <a:extLst>
              <a:ext uri="{FF2B5EF4-FFF2-40B4-BE49-F238E27FC236}">
                <a16:creationId xmlns:a16="http://schemas.microsoft.com/office/drawing/2014/main" id="{59783B63-ED1E-84C9-7066-6709C4F42DE5}"/>
              </a:ext>
            </a:extLst>
          </p:cNvPr>
          <p:cNvGrpSpPr/>
          <p:nvPr/>
        </p:nvGrpSpPr>
        <p:grpSpPr>
          <a:xfrm>
            <a:off x="10822118" y="149355"/>
            <a:ext cx="1063363" cy="1063363"/>
            <a:chOff x="500743" y="2888192"/>
            <a:chExt cx="574058" cy="574058"/>
          </a:xfrm>
        </p:grpSpPr>
        <p:sp>
          <p:nvSpPr>
            <p:cNvPr id="9" name="Rectangle 8">
              <a:extLst>
                <a:ext uri="{FF2B5EF4-FFF2-40B4-BE49-F238E27FC236}">
                  <a16:creationId xmlns:a16="http://schemas.microsoft.com/office/drawing/2014/main" id="{0C0DBB2F-913B-9CFD-00DA-C0B0182BB89E}"/>
                </a:ext>
              </a:extLst>
            </p:cNvPr>
            <p:cNvSpPr/>
            <p:nvPr/>
          </p:nvSpPr>
          <p:spPr>
            <a:xfrm>
              <a:off x="500743" y="2888192"/>
              <a:ext cx="574058" cy="5740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93ECCA69-EA90-B7E5-2DCE-7E6ED9AAEAAB}"/>
                </a:ext>
              </a:extLst>
            </p:cNvPr>
            <p:cNvSpPr txBox="1"/>
            <p:nvPr/>
          </p:nvSpPr>
          <p:spPr>
            <a:xfrm>
              <a:off x="500743" y="3030462"/>
              <a:ext cx="574058" cy="22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Arial Black" panose="020B0A04020102020204" pitchFamily="34" charset="0"/>
                  <a:ea typeface="Cambria" panose="02040503050406030204" pitchFamily="18" charset="0"/>
                  <a:cs typeface="Arial" panose="020B0604020202020204" pitchFamily="34" charset="0"/>
                </a:rPr>
                <a:t>01</a:t>
              </a:r>
            </a:p>
          </p:txBody>
        </p:sp>
      </p:grpSp>
      <p:pic>
        <p:nvPicPr>
          <p:cNvPr id="11" name="Content Placeholder 4">
            <a:extLst>
              <a:ext uri="{FF2B5EF4-FFF2-40B4-BE49-F238E27FC236}">
                <a16:creationId xmlns:a16="http://schemas.microsoft.com/office/drawing/2014/main" id="{11923725-90BE-921A-42B1-2EF19F9C688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23826"/>
          <a:stretch/>
        </p:blipFill>
        <p:spPr>
          <a:xfrm>
            <a:off x="5954554" y="2460521"/>
            <a:ext cx="5858506" cy="2444327"/>
          </a:xfrm>
        </p:spPr>
      </p:pic>
    </p:spTree>
    <p:extLst>
      <p:ext uri="{BB962C8B-B14F-4D97-AF65-F5344CB8AC3E}">
        <p14:creationId xmlns:p14="http://schemas.microsoft.com/office/powerpoint/2010/main" val="775045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D83A73FD7D14FA57947F2EB5F1D75" ma:contentTypeVersion="13" ma:contentTypeDescription="Create a new document." ma:contentTypeScope="" ma:versionID="28569bdd015ab1e0b75247c2a123123e">
  <xsd:schema xmlns:xsd="http://www.w3.org/2001/XMLSchema" xmlns:xs="http://www.w3.org/2001/XMLSchema" xmlns:p="http://schemas.microsoft.com/office/2006/metadata/properties" xmlns:ns2="23a10a46-3a4d-4720-94dd-fea08aef0744" xmlns:ns3="6bb902b6-7987-4ffa-b0d8-801c594d1f9c" targetNamespace="http://schemas.microsoft.com/office/2006/metadata/properties" ma:root="true" ma:fieldsID="9a4751b90f3c2d22fa781bdf65825ab0" ns2:_="" ns3:_="">
    <xsd:import namespace="23a10a46-3a4d-4720-94dd-fea08aef0744"/>
    <xsd:import namespace="6bb902b6-7987-4ffa-b0d8-801c594d1f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a10a46-3a4d-4720-94dd-fea08aef0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76d934-89d8-476d-a29f-379cd1d37584" ma:termSetId="09814cd3-568e-fe90-9814-8d621ff8fb84" ma:anchorId="fba54fb3-c3e1-fe81-a776-ca4b69148c4d" ma:open="true" ma:isKeyword="false">
      <xsd:complexType>
        <xsd:sequence>
          <xsd:element ref="pc:Terms" minOccurs="0" maxOccurs="1"/>
        </xsd:sequence>
      </xsd:complex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b902b6-7987-4ffa-b0d8-801c594d1f9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e3537f4-d339-407a-8325-677bb1495f69}" ma:internalName="TaxCatchAll" ma:showField="CatchAllData" ma:web="6bb902b6-7987-4ffa-b0d8-801c594d1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a10a46-3a4d-4720-94dd-fea08aef0744">
      <Terms xmlns="http://schemas.microsoft.com/office/infopath/2007/PartnerControls"/>
    </lcf76f155ced4ddcb4097134ff3c332f>
    <TaxCatchAll xmlns="6bb902b6-7987-4ffa-b0d8-801c594d1f9c" xsi:nil="true"/>
  </documentManagement>
</p:properties>
</file>

<file path=customXml/itemProps1.xml><?xml version="1.0" encoding="utf-8"?>
<ds:datastoreItem xmlns:ds="http://schemas.openxmlformats.org/officeDocument/2006/customXml" ds:itemID="{60242B8D-7F93-4D72-A577-F9F14E692FC1}">
  <ds:schemaRefs>
    <ds:schemaRef ds:uri="http://schemas.microsoft.com/sharepoint/v3/contenttype/forms"/>
  </ds:schemaRefs>
</ds:datastoreItem>
</file>

<file path=customXml/itemProps2.xml><?xml version="1.0" encoding="utf-8"?>
<ds:datastoreItem xmlns:ds="http://schemas.openxmlformats.org/officeDocument/2006/customXml" ds:itemID="{F1E0A906-A503-474C-A5E9-42C85A023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a10a46-3a4d-4720-94dd-fea08aef0744"/>
    <ds:schemaRef ds:uri="6bb902b6-7987-4ffa-b0d8-801c594d1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5A5216-0FAE-4CB9-9522-1646602B42D9}">
  <ds:schemaRefs>
    <ds:schemaRef ds:uri="http://schemas.microsoft.com/office/2006/metadata/properties"/>
    <ds:schemaRef ds:uri="http://purl.org/dc/dcmitype/"/>
    <ds:schemaRef ds:uri="http://schemas.openxmlformats.org/package/2006/metadata/core-properties"/>
    <ds:schemaRef ds:uri="http://www.w3.org/XML/1998/namespace"/>
    <ds:schemaRef ds:uri="http://purl.org/dc/elements/1.1/"/>
    <ds:schemaRef ds:uri="23a10a46-3a4d-4720-94dd-fea08aef0744"/>
    <ds:schemaRef ds:uri="http://schemas.microsoft.com/office/2006/documentManagement/types"/>
    <ds:schemaRef ds:uri="6bb902b6-7987-4ffa-b0d8-801c594d1f9c"/>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5480</TotalTime>
  <Words>5519</Words>
  <Application>Microsoft Office PowerPoint</Application>
  <PresentationFormat>Widescreen</PresentationFormat>
  <Paragraphs>534</Paragraphs>
  <Slides>37</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Black</vt:lpstr>
      <vt:lpstr>Calibri</vt:lpstr>
      <vt:lpstr>Calibri Light</vt:lpstr>
      <vt:lpstr>freight-book</vt:lpstr>
      <vt:lpstr>Helvetica Neue LT Std 75</vt:lpstr>
      <vt:lpstr>HelveticaNeueLT Std Med</vt:lpstr>
      <vt:lpstr>Söhne</vt:lpstr>
      <vt:lpstr>Office Theme</vt:lpstr>
      <vt:lpstr>PowerPoint Presentation</vt:lpstr>
      <vt:lpstr>PowerPoint Presentation</vt:lpstr>
      <vt:lpstr>Preparing for Negotiations &amp;  Managing Workflow</vt:lpstr>
      <vt:lpstr>PowerPoint Presentation</vt:lpstr>
      <vt:lpstr>CAREC Context</vt:lpstr>
      <vt:lpstr>Pre-negotiation Phase</vt:lpstr>
      <vt:lpstr>Economic Impact Assessment</vt:lpstr>
      <vt:lpstr>Stakeholder Consultations</vt:lpstr>
      <vt:lpstr>National Trade Portals</vt:lpstr>
      <vt:lpstr>International and Regional Trade Portals</vt:lpstr>
      <vt:lpstr>International &amp; Regional Trade Portals</vt:lpstr>
      <vt:lpstr>PowerPoint Presentation</vt:lpstr>
      <vt:lpstr>Objectives &amp; Mandate of Negotiations</vt:lpstr>
      <vt:lpstr>Official Launch of Negotiations</vt:lpstr>
      <vt:lpstr>Negotiation Objectives</vt:lpstr>
      <vt:lpstr>Negotiating Mandate</vt:lpstr>
      <vt:lpstr>Negotiating Team</vt:lpstr>
      <vt:lpstr>Organizational Chart</vt:lpstr>
      <vt:lpstr>Working Groups</vt:lpstr>
      <vt:lpstr>PowerPoint Presentation</vt:lpstr>
      <vt:lpstr>Process &amp; Techniques of Negotiations</vt:lpstr>
      <vt:lpstr>Negotiation Process</vt:lpstr>
      <vt:lpstr>Guiding Principles of RCEP</vt:lpstr>
      <vt:lpstr>Conducting Trade Negotiations</vt:lpstr>
      <vt:lpstr>Trade Negotation Timeline</vt:lpstr>
      <vt:lpstr>Negotiation Techniques</vt:lpstr>
      <vt:lpstr>Role of Negotiators</vt:lpstr>
      <vt:lpstr>Negotiation Skills and Habits</vt:lpstr>
      <vt:lpstr>PowerPoint Presentation</vt:lpstr>
      <vt:lpstr>Implementation, Monitoring and Evaluation</vt:lpstr>
      <vt:lpstr>Implementation</vt:lpstr>
      <vt:lpstr>International Monitoring</vt:lpstr>
      <vt:lpstr>National Monitoring</vt:lpstr>
      <vt:lpstr>Review of Trade Agreements</vt:lpstr>
      <vt:lpstr>Trade Impact Assessment (TIA)</vt:lpstr>
      <vt:lpstr>Summing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Rovshan A. Mamurov</dc:creator>
  <cp:lastModifiedBy>Simon Lacey</cp:lastModifiedBy>
  <cp:revision>138</cp:revision>
  <dcterms:created xsi:type="dcterms:W3CDTF">2022-03-22T05:59:45Z</dcterms:created>
  <dcterms:modified xsi:type="dcterms:W3CDTF">2023-04-22T06:45:09Z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2022-03-22T05:59:45Z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93a8bfd4-be32-4f37-8793-d55c1892d74f</vt:lpwstr>
  </property>
  <property fmtid="{D5CDD505-2E9C-101B-9397-08002B2CF9AE}" pid="8" name="MSIP_Label_817d4574-7375-4d17-b29c-6e4c6df0fcb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ContentTypeId">
    <vt:lpwstr>0x0101008F4D83A73FD7D14FA57947F2EB5F1D75</vt:lpwstr>
  </property>
</Properties>
</file>