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548" r:id="rId6"/>
    <p:sldId id="504" r:id="rId7"/>
    <p:sldId id="535" r:id="rId8"/>
    <p:sldId id="536" r:id="rId9"/>
    <p:sldId id="537" r:id="rId10"/>
    <p:sldId id="538" r:id="rId11"/>
    <p:sldId id="550" r:id="rId12"/>
    <p:sldId id="551" r:id="rId13"/>
    <p:sldId id="539" r:id="rId14"/>
    <p:sldId id="540" r:id="rId15"/>
    <p:sldId id="541" r:id="rId16"/>
    <p:sldId id="542" r:id="rId17"/>
    <p:sldId id="543" r:id="rId18"/>
    <p:sldId id="549" r:id="rId19"/>
    <p:sldId id="552" r:id="rId20"/>
    <p:sldId id="545" r:id="rId21"/>
    <p:sldId id="546" r:id="rId22"/>
    <p:sldId id="547" r:id="rId23"/>
    <p:sldId id="553" r:id="rId24"/>
    <p:sldId id="555" r:id="rId25"/>
    <p:sldId id="556" r:id="rId26"/>
    <p:sldId id="554" r:id="rId27"/>
    <p:sldId id="557" r:id="rId28"/>
    <p:sldId id="335" r:id="rId2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2C8A"/>
    <a:srgbClr val="9EC6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01" autoAdjust="0"/>
    <p:restoredTop sz="79562" autoAdjust="0"/>
  </p:normalViewPr>
  <p:slideViewPr>
    <p:cSldViewPr snapToGrid="0">
      <p:cViewPr varScale="1">
        <p:scale>
          <a:sx n="46" d="100"/>
          <a:sy n="46" d="100"/>
        </p:scale>
        <p:origin x="1680" y="28"/>
      </p:cViewPr>
      <p:guideLst/>
    </p:cSldViewPr>
  </p:slideViewPr>
  <p:outlineViewPr>
    <p:cViewPr>
      <p:scale>
        <a:sx n="33" d="100"/>
        <a:sy n="33" d="100"/>
      </p:scale>
      <p:origin x="0" y="-2466"/>
    </p:cViewPr>
  </p:outlineViewPr>
  <p:notesTextViewPr>
    <p:cViewPr>
      <p:scale>
        <a:sx n="125" d="100"/>
        <a:sy n="125" d="100"/>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6ACAFE-8BE4-4D8C-B073-10E33A9A4ACD}" type="datetimeFigureOut">
              <a:rPr lang="en-CH" smtClean="0"/>
              <a:t>04/20/2023</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E7377D-32DB-4ED4-A69D-54BD4AA1BB3B}" type="slidenum">
              <a:rPr lang="en-CH" smtClean="0"/>
              <a:t>‹#›</a:t>
            </a:fld>
            <a:endParaRPr lang="en-CH"/>
          </a:p>
        </p:txBody>
      </p:sp>
    </p:spTree>
    <p:extLst>
      <p:ext uri="{BB962C8B-B14F-4D97-AF65-F5344CB8AC3E}">
        <p14:creationId xmlns:p14="http://schemas.microsoft.com/office/powerpoint/2010/main" val="74861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42E7377D-32DB-4ED4-A69D-54BD4AA1BB3B}" type="slidenum">
              <a:rPr lang="en-CH" smtClean="0"/>
              <a:t>1</a:t>
            </a:fld>
            <a:endParaRPr lang="en-CH"/>
          </a:p>
        </p:txBody>
      </p:sp>
    </p:spTree>
    <p:extLst>
      <p:ext uri="{BB962C8B-B14F-4D97-AF65-F5344CB8AC3E}">
        <p14:creationId xmlns:p14="http://schemas.microsoft.com/office/powerpoint/2010/main" val="3390175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 you will need to hear from your exporting private sector whether they are having TBT-related concerns in any of the markets with which you are negotiating. It may be possible to then negotiate some kind of solution or adopt rules in the TBT chapter that will make it easier for your exporters after the FTA comes into force. </a:t>
            </a:r>
          </a:p>
          <a:p>
            <a:endParaRPr lang="en-US" dirty="0"/>
          </a:p>
          <a:p>
            <a:r>
              <a:rPr lang="en-US" dirty="0"/>
              <a:t>FTAs can also be a good opportunity to obtain commitments for closer cooperation, harmonization and possibly even some technical assistance and/or capacity building that can help you strengthen the capabilities of your own institutions, including testing laboratories.</a:t>
            </a:r>
          </a:p>
          <a:p>
            <a:endParaRPr lang="en-US" dirty="0"/>
          </a:p>
          <a:p>
            <a:r>
              <a:rPr lang="en-US" dirty="0"/>
              <a:t>Note that taking on new commitments in the area of standards, technical regulations, and conformity assessment procedures does come with implementation costs and that it can also be difficult to secure proper and effective implementation without sufficient buy-in from the institutional actors that need to shoulder those costs and adopt any reforms that are necessary under newly negotiated rules. </a:t>
            </a:r>
          </a:p>
          <a:p>
            <a:endParaRPr lang="en-US" dirty="0"/>
          </a:p>
          <a:p>
            <a:r>
              <a:rPr lang="en-US" dirty="0"/>
              <a:t> </a:t>
            </a:r>
          </a:p>
        </p:txBody>
      </p:sp>
      <p:sp>
        <p:nvSpPr>
          <p:cNvPr id="4" name="Slide Number Placeholder 3"/>
          <p:cNvSpPr>
            <a:spLocks noGrp="1"/>
          </p:cNvSpPr>
          <p:nvPr>
            <p:ph type="sldNum" sz="quarter" idx="5"/>
          </p:nvPr>
        </p:nvSpPr>
        <p:spPr/>
        <p:txBody>
          <a:bodyPr/>
          <a:lstStyle/>
          <a:p>
            <a:fld id="{42E7377D-32DB-4ED4-A69D-54BD4AA1BB3B}" type="slidenum">
              <a:rPr lang="en-CH" smtClean="0"/>
              <a:t>12</a:t>
            </a:fld>
            <a:endParaRPr lang="en-CH"/>
          </a:p>
        </p:txBody>
      </p:sp>
    </p:spTree>
    <p:extLst>
      <p:ext uri="{BB962C8B-B14F-4D97-AF65-F5344CB8AC3E}">
        <p14:creationId xmlns:p14="http://schemas.microsoft.com/office/powerpoint/2010/main" val="2801565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Similar to what we have just discussed in the context of technical barriers to trade, FTA chapters on sanitary and phytosanitary measures </a:t>
            </a:r>
            <a:r>
              <a:rPr lang="en-AU" b="1" dirty="0"/>
              <a:t>generally affirm existing rules </a:t>
            </a:r>
            <a:r>
              <a:rPr lang="en-AU" dirty="0"/>
              <a:t>and incorporate the WTO SPS Agreement. In addition to this, they often set out additional obligations in the area of transparency, or due process, and also may contain provisions on cooperation and technical assistance. </a:t>
            </a:r>
          </a:p>
          <a:p>
            <a:endParaRPr lang="en-AU" dirty="0"/>
          </a:p>
          <a:p>
            <a:r>
              <a:rPr lang="en-AU" dirty="0"/>
              <a:t>The</a:t>
            </a:r>
            <a:r>
              <a:rPr lang="en-AU" b="1" dirty="0"/>
              <a:t> purpose </a:t>
            </a:r>
            <a:r>
              <a:rPr lang="en-AU" dirty="0"/>
              <a:t>of rules in the area of SPS are to recognize governments’ legitimate right to regulate in order to protect </a:t>
            </a:r>
            <a:r>
              <a:rPr lang="en-US" b="0" i="0" dirty="0">
                <a:solidFill>
                  <a:srgbClr val="000000"/>
                </a:solidFill>
                <a:effectLst/>
                <a:latin typeface="Museo Sans 300"/>
              </a:rPr>
              <a:t>human, animal or plant life or health, provided that right is exercised in a manner that is consistent with the SPS agreement or the FTA SPS chapter.</a:t>
            </a:r>
          </a:p>
          <a:p>
            <a:endParaRPr lang="en-US" b="0" i="0" dirty="0">
              <a:solidFill>
                <a:srgbClr val="000000"/>
              </a:solidFill>
              <a:effectLst/>
              <a:latin typeface="Museo Sans 300"/>
            </a:endParaRPr>
          </a:p>
          <a:p>
            <a:r>
              <a:rPr lang="en-US" b="0" i="0" dirty="0">
                <a:solidFill>
                  <a:srgbClr val="000000"/>
                </a:solidFill>
                <a:effectLst/>
                <a:latin typeface="Museo Sans 300"/>
              </a:rPr>
              <a:t>The types of obligations contained in SPS chapters include only applying </a:t>
            </a:r>
            <a:r>
              <a:rPr kumimoji="0" lang="en-IN"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rPr>
              <a:t>SPS measures to the extent necessary to protect human, animal or plant life or health, based on scientific principles, and not maintained without scientific evidence. In addition, SPS measures cannot discriminate between countries w</a:t>
            </a:r>
            <a:r>
              <a:rPr lang="en-US" b="0" i="0" dirty="0">
                <a:solidFill>
                  <a:srgbClr val="000000"/>
                </a:solidFill>
                <a:effectLst/>
                <a:latin typeface="Museo Sans 300"/>
              </a:rPr>
              <a:t>here identical or similar conditions prevail and shall not be applied in a manner which would constitute a disguised restriction on international trade. Countries are also encouraged to base their sanitary or phytosanitary measures on international standards, guidelines or recommendations, where they exist and should only deviate from international standards where this is scientifically justifiable. </a:t>
            </a:r>
          </a:p>
          <a:p>
            <a:endParaRPr lang="en-AU" dirty="0"/>
          </a:p>
        </p:txBody>
      </p:sp>
      <p:sp>
        <p:nvSpPr>
          <p:cNvPr id="4" name="Slide Number Placeholder 3"/>
          <p:cNvSpPr>
            <a:spLocks noGrp="1"/>
          </p:cNvSpPr>
          <p:nvPr>
            <p:ph type="sldNum" sz="quarter" idx="5"/>
          </p:nvPr>
        </p:nvSpPr>
        <p:spPr/>
        <p:txBody>
          <a:bodyPr/>
          <a:lstStyle/>
          <a:p>
            <a:fld id="{42E7377D-32DB-4ED4-A69D-54BD4AA1BB3B}" type="slidenum">
              <a:rPr lang="en-CH" smtClean="0"/>
              <a:t>13</a:t>
            </a:fld>
            <a:endParaRPr lang="en-CH"/>
          </a:p>
        </p:txBody>
      </p:sp>
    </p:spTree>
    <p:extLst>
      <p:ext uri="{BB962C8B-B14F-4D97-AF65-F5344CB8AC3E}">
        <p14:creationId xmlns:p14="http://schemas.microsoft.com/office/powerpoint/2010/main" val="3290749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SPS is another issue where consulting with the private sector is essential since only private sector exporters are going to be in a position to inform government negotiators what kind of SPS barriers they’re facing and in which markets.</a:t>
            </a:r>
          </a:p>
          <a:p>
            <a:endParaRPr lang="en-US" dirty="0"/>
          </a:p>
          <a:p>
            <a:r>
              <a:rPr lang="en-US" dirty="0"/>
              <a:t>Again, similar to TBT, SPS chapters in FTAs often contain provisions on economic cooperation which represent a good opportunity to achieve harmonization but also extract concessions on technical assistance and capacity building, including in the area of quality infrastructure, testing, and certification. </a:t>
            </a:r>
          </a:p>
          <a:p>
            <a:endParaRPr lang="en-US" dirty="0"/>
          </a:p>
          <a:p>
            <a:r>
              <a:rPr lang="en-US" dirty="0"/>
              <a:t>Adopting changes to the way SPS issues are managed domestically likewise comes with implementation costs and needs to be embraced by the relevant institutional stakeholders in order to be effectively implemented. </a:t>
            </a:r>
          </a:p>
        </p:txBody>
      </p:sp>
      <p:sp>
        <p:nvSpPr>
          <p:cNvPr id="4" name="Slide Number Placeholder 3"/>
          <p:cNvSpPr>
            <a:spLocks noGrp="1"/>
          </p:cNvSpPr>
          <p:nvPr>
            <p:ph type="sldNum" sz="quarter" idx="5"/>
          </p:nvPr>
        </p:nvSpPr>
        <p:spPr/>
        <p:txBody>
          <a:bodyPr/>
          <a:lstStyle/>
          <a:p>
            <a:fld id="{42E7377D-32DB-4ED4-A69D-54BD4AA1BB3B}" type="slidenum">
              <a:rPr lang="en-CH" smtClean="0"/>
              <a:t>14</a:t>
            </a:fld>
            <a:endParaRPr lang="en-CH"/>
          </a:p>
        </p:txBody>
      </p:sp>
    </p:spTree>
    <p:extLst>
      <p:ext uri="{BB962C8B-B14F-4D97-AF65-F5344CB8AC3E}">
        <p14:creationId xmlns:p14="http://schemas.microsoft.com/office/powerpoint/2010/main" val="1397369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B98A255-2D3D-40ED-AB1A-99C6F7EFFDD2}" type="slidenum">
              <a:rPr lang="en-AU" smtClean="0"/>
              <a:t>15</a:t>
            </a:fld>
            <a:endParaRPr lang="en-AU"/>
          </a:p>
        </p:txBody>
      </p:sp>
    </p:spTree>
    <p:extLst>
      <p:ext uri="{BB962C8B-B14F-4D97-AF65-F5344CB8AC3E}">
        <p14:creationId xmlns:p14="http://schemas.microsoft.com/office/powerpoint/2010/main" val="1326842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Services commitments in FTAs are handled slightly differently than they are under the WTO General Agreement on Trade in Services (GATS). The GATS has a set of general obligations which apply regardless of whether or not any specific commitment have been made. These general obligations include MFN treatment (albeit with the possibility to schedule exceptions), transparency, domestic regulation, and disciplines on monopolies and exclusive service suppliers among others. In addition to this, WTO members enter into specific commitments on a sector-by-sector basis with respect to either market access or national treatment. Another important feature about these specific commitments is that they are made with respect to four modes of supply, comprising 1) cross-border supply, 2) consumption abroad, 3) commercial presence (investment); and 4) movement of natural persons.</a:t>
            </a:r>
          </a:p>
          <a:p>
            <a:endParaRPr lang="en-AU" dirty="0"/>
          </a:p>
          <a:p>
            <a:r>
              <a:rPr lang="en-AU" dirty="0"/>
              <a:t>Modern comprehensive FTAs tend to have distinct chapters on cross-border supply and movement of natural persons, with mode 3 usually handled in a separate chapter on investment. Moreover, FTAs tend not to incorporate disciplines on mode 2 because they’re seen as superfluous in many sectors or at least difficult to regulate. </a:t>
            </a:r>
          </a:p>
          <a:p>
            <a:endParaRPr lang="en-AU" dirty="0"/>
          </a:p>
          <a:p>
            <a:r>
              <a:rPr lang="en-AU" dirty="0"/>
              <a:t>Another important difference between the GATS and earlier FTAs on the one hand, and modern and comprehensive FTAs on the other, is that the latter now typically manage market access for services and investment in two distinct sets of schedules, and (more importantly) follow a so-called negative list architecture which means that instead of governments scheduling specific commitments on what and how they intend to liberalise services market access, they set out schedules of non-conforming measures and reservations in which they explicitly list sectors and measures that are not covered by liberalisation commitments. </a:t>
            </a:r>
          </a:p>
          <a:p>
            <a:endParaRPr lang="en-AU" dirty="0"/>
          </a:p>
          <a:p>
            <a:endParaRPr lang="en-AU" dirty="0"/>
          </a:p>
        </p:txBody>
      </p:sp>
      <p:sp>
        <p:nvSpPr>
          <p:cNvPr id="4" name="Slide Number Placeholder 3"/>
          <p:cNvSpPr>
            <a:spLocks noGrp="1"/>
          </p:cNvSpPr>
          <p:nvPr>
            <p:ph type="sldNum" sz="quarter" idx="5"/>
          </p:nvPr>
        </p:nvSpPr>
        <p:spPr/>
        <p:txBody>
          <a:bodyPr/>
          <a:lstStyle/>
          <a:p>
            <a:fld id="{42E7377D-32DB-4ED4-A69D-54BD4AA1BB3B}" type="slidenum">
              <a:rPr lang="en-CH" smtClean="0"/>
              <a:t>17</a:t>
            </a:fld>
            <a:endParaRPr lang="en-CH"/>
          </a:p>
        </p:txBody>
      </p:sp>
    </p:spTree>
    <p:extLst>
      <p:ext uri="{BB962C8B-B14F-4D97-AF65-F5344CB8AC3E}">
        <p14:creationId xmlns:p14="http://schemas.microsoft.com/office/powerpoint/2010/main" val="2245259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rPr>
              <a:t>Similar to what</a:t>
            </a:r>
            <a:r>
              <a:rPr lang="en-IN" sz="1200" kern="0" dirty="0">
                <a:solidFill>
                  <a:srgbClr val="3F3F3F"/>
                </a:solidFill>
                <a:latin typeface="Arial" panose="020B0604020202020204" pitchFamily="34" charset="0"/>
                <a:cs typeface="Arial" panose="020B0604020202020204" pitchFamily="34" charset="0"/>
              </a:rPr>
              <a:t> was done in the context of market access negotiations for goods, services requires a careful articulation of offensive and defensive interests across different services sectors but also different ways in which services are supplied (cross-border, investment and movement of natural persons). This again means talking to your private sector services exporters and letting them inform you of the kinds of regulatory barriers they’re facing in the countries you’re negotiating with.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rPr>
              <a:t>The trade-related regulatory audit is a comprehensive audit of all policies, laws, and regulations that govern the domestic services economy (including investment) and which is essential if a government is to know what kind of non-conforming measures and reservations it wishes to schedule.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rPr>
              <a:t>Because the negotiating coin of services negotiations is domestic regulation, and because services regulation involves a broad range of domestic governmental actors and agencies, it’s essential to secure their cooperation in both performing the trade-related regulatory audit but also in formulating negotiation positions. </a:t>
            </a:r>
          </a:p>
        </p:txBody>
      </p:sp>
      <p:sp>
        <p:nvSpPr>
          <p:cNvPr id="4" name="Slide Number Placeholder 3"/>
          <p:cNvSpPr>
            <a:spLocks noGrp="1"/>
          </p:cNvSpPr>
          <p:nvPr>
            <p:ph type="sldNum" sz="quarter" idx="5"/>
          </p:nvPr>
        </p:nvSpPr>
        <p:spPr/>
        <p:txBody>
          <a:bodyPr/>
          <a:lstStyle/>
          <a:p>
            <a:fld id="{42E7377D-32DB-4ED4-A69D-54BD4AA1BB3B}" type="slidenum">
              <a:rPr lang="en-CH" smtClean="0"/>
              <a:t>18</a:t>
            </a:fld>
            <a:endParaRPr lang="en-CH"/>
          </a:p>
        </p:txBody>
      </p:sp>
    </p:spTree>
    <p:extLst>
      <p:ext uri="{BB962C8B-B14F-4D97-AF65-F5344CB8AC3E}">
        <p14:creationId xmlns:p14="http://schemas.microsoft.com/office/powerpoint/2010/main" val="678556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B98A255-2D3D-40ED-AB1A-99C6F7EFFDD2}" type="slidenum">
              <a:rPr lang="en-AU" smtClean="0"/>
              <a:t>19</a:t>
            </a:fld>
            <a:endParaRPr lang="en-AU"/>
          </a:p>
        </p:txBody>
      </p:sp>
    </p:spTree>
    <p:extLst>
      <p:ext uri="{BB962C8B-B14F-4D97-AF65-F5344CB8AC3E}">
        <p14:creationId xmlns:p14="http://schemas.microsoft.com/office/powerpoint/2010/main" val="3578786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rPr>
              <a:t>E-commerce chapters in FTAs are a relatively new evolution but they have steadily become more comprehensive and in some FTAs are also binding, although this is not the case with RCEP for example. Most modern and comprehensive FTAs have an e-commerce or digital trade chapter, and a new plurilateral agreement is on the cusp of being concluded at the WTO.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rPr>
              <a:t>The kinds of commitments we are staring to see emerge in e-commerce chapters of FTAs comprise a bunch of “low-hanging fruit” such as commitments on e-signatures, paperless trading, spam, consumer protection etc. on the one hand, and on the other a set of important commitments that would constrain governments’ regulatory autonomy on issues such as cross-border data flows, customs duties on electronic transmissions, data localisation measures, the mandatory disclosure of source code to name a few.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rPr>
              <a:t>The digital economy and digital trade are quickly becoming of central importance to a country’s ability to compete and grow economically. Governments should embrace the opportunity that FTAs afford them to achieve greater alignment of standards, regulations, laws and practices. </a:t>
            </a:r>
          </a:p>
        </p:txBody>
      </p:sp>
      <p:sp>
        <p:nvSpPr>
          <p:cNvPr id="4" name="Slide Number Placeholder 3"/>
          <p:cNvSpPr>
            <a:spLocks noGrp="1"/>
          </p:cNvSpPr>
          <p:nvPr>
            <p:ph type="sldNum" sz="quarter" idx="5"/>
          </p:nvPr>
        </p:nvSpPr>
        <p:spPr/>
        <p:txBody>
          <a:bodyPr/>
          <a:lstStyle/>
          <a:p>
            <a:fld id="{42E7377D-32DB-4ED4-A69D-54BD4AA1BB3B}" type="slidenum">
              <a:rPr lang="en-CH" smtClean="0"/>
              <a:t>21</a:t>
            </a:fld>
            <a:endParaRPr lang="en-CH"/>
          </a:p>
        </p:txBody>
      </p:sp>
    </p:spTree>
    <p:extLst>
      <p:ext uri="{BB962C8B-B14F-4D97-AF65-F5344CB8AC3E}">
        <p14:creationId xmlns:p14="http://schemas.microsoft.com/office/powerpoint/2010/main" val="2931486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not really an area where governments need to define their offensive and defensive interests, since there is a strong interest in having free and open digital trade. </a:t>
            </a:r>
          </a:p>
          <a:p>
            <a:endParaRPr lang="en-AU" dirty="0"/>
          </a:p>
          <a:p>
            <a:r>
              <a:rPr lang="en-AU" dirty="0"/>
              <a:t>This is another area where governments in developing countries can obtain commitments to help them implement any obligations they enter into, particularly in the form of technical assistance and capacity building and possibly even co-financing of infrastructure investments. </a:t>
            </a:r>
          </a:p>
          <a:p>
            <a:endParaRPr lang="en-AU" dirty="0"/>
          </a:p>
          <a:p>
            <a:r>
              <a:rPr lang="en-AU" dirty="0"/>
              <a:t>Some countries, particularly LDCs, have managed to obtain transition periods before they are required to fully implement their obligations under an e-commerce chapter and this can help to stagger and sequence reforms, particularly since regulating the digital economy and digital trade is highly complex. </a:t>
            </a:r>
          </a:p>
        </p:txBody>
      </p:sp>
      <p:sp>
        <p:nvSpPr>
          <p:cNvPr id="4" name="Slide Number Placeholder 3"/>
          <p:cNvSpPr>
            <a:spLocks noGrp="1"/>
          </p:cNvSpPr>
          <p:nvPr>
            <p:ph type="sldNum" sz="quarter" idx="5"/>
          </p:nvPr>
        </p:nvSpPr>
        <p:spPr/>
        <p:txBody>
          <a:bodyPr/>
          <a:lstStyle/>
          <a:p>
            <a:fld id="{42E7377D-32DB-4ED4-A69D-54BD4AA1BB3B}" type="slidenum">
              <a:rPr lang="en-CH" smtClean="0"/>
              <a:t>22</a:t>
            </a:fld>
            <a:endParaRPr lang="en-CH"/>
          </a:p>
        </p:txBody>
      </p:sp>
    </p:spTree>
    <p:extLst>
      <p:ext uri="{BB962C8B-B14F-4D97-AF65-F5344CB8AC3E}">
        <p14:creationId xmlns:p14="http://schemas.microsoft.com/office/powerpoint/2010/main" val="1451720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B98A255-2D3D-40ED-AB1A-99C6F7EFFDD2}" type="slidenum">
              <a:rPr lang="en-AU" smtClean="0"/>
              <a:t>23</a:t>
            </a:fld>
            <a:endParaRPr lang="en-AU"/>
          </a:p>
        </p:txBody>
      </p:sp>
    </p:spTree>
    <p:extLst>
      <p:ext uri="{BB962C8B-B14F-4D97-AF65-F5344CB8AC3E}">
        <p14:creationId xmlns:p14="http://schemas.microsoft.com/office/powerpoint/2010/main" val="1902704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B98A255-2D3D-40ED-AB1A-99C6F7EFFDD2}" type="slidenum">
              <a:rPr lang="en-AU" smtClean="0"/>
              <a:t>2</a:t>
            </a:fld>
            <a:endParaRPr lang="en-AU"/>
          </a:p>
        </p:txBody>
      </p:sp>
    </p:spTree>
    <p:extLst>
      <p:ext uri="{BB962C8B-B14F-4D97-AF65-F5344CB8AC3E}">
        <p14:creationId xmlns:p14="http://schemas.microsoft.com/office/powerpoint/2010/main" val="3944226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Tariffs</a:t>
            </a:r>
            <a:r>
              <a:rPr lang="en-AU" dirty="0"/>
              <a:t> are both an offensive and defensive issue. When considering how you wish to tackle market access under a future CAREC-wide FTA, you need to think offensively about which tariff lines you want liberalized, in what markets and by how much (the objective should always be complete tariff elimination upon entry into force). By the same token, you also need to think about what your willing to pay for those tariff concessions, and that introduces the defensive side of this dynamic into the equation, and has to be considered in combination with your own sensitivities and redlines. So you need to know what tariff lines you can concede, which ones need to be defended, and which ones are non-negotiable. And the sooner you communicate your redlines to your counterpart, the better, because it allows for a more optimal management of expectations. And if one or more of your redlines happens to be a core negotiating interest of your counterpart, then you better have 1) a solid, evidence-based set of arguments and rationales for why it’s so sensitive for you, and 2) something else of interest to your counterpart to offer them instead – a s ort of consolation prize.</a:t>
            </a:r>
            <a:endParaRPr lang="en-AU" b="1" dirty="0"/>
          </a:p>
          <a:p>
            <a:r>
              <a:rPr lang="en-AU" b="1" dirty="0"/>
              <a:t>Quotas </a:t>
            </a:r>
            <a:r>
              <a:rPr lang="en-AU" b="0" dirty="0"/>
              <a:t>are quantitative restrictions on imports and to a lesser degree exports, but I’ll focus on them here as a negotiating issue in terms of import quotas. So there aren't that many reasons countries can impose quotas on goods, although WTO rules do provide some limited options, such as for balance of payments reasons. The most common expression of quotas is in fact tariff-quotas or tariff-rate quotas, also know as TRQs.</a:t>
            </a:r>
          </a:p>
          <a:p>
            <a:r>
              <a:rPr lang="en-AU" b="1" dirty="0"/>
              <a:t>Tariff Quotas </a:t>
            </a:r>
            <a:r>
              <a:rPr lang="en-AU" b="0" dirty="0"/>
              <a:t>are quite common, particularly in the agricultural sector, where under WTO rules they’re used to administer minimum market access commitments that were made in connection with the tariffication of quantitative restrictions as part of the Uruguay Round. In FTAs, tariff-rate quotas also play a big role in managing the amount of imports that can come in under the preferential tariff rate. So you have to be aware of their importance and how they work when preparing to negotiate a future CAREC-wide FTA. As an offensive interest, you want the differential between the in-quota tariff and the out-of-quota tariff to be as small as possible, since this differential can produce quite distorting effects. If possible, the out-of-quota tariff should not be prohibitive, since this will basically eliminate all trade beyond the in-quota amount. You also want to negotiate a timeframe for when the quota will be removed, so that it’s only a transitional instrument that allows for import-competing producers to adapt to the new competitive conditions that come with newly liberalized tariffs. As a defensive interest, you want to use tariff-rate quotas to give your own import-competing producers time to themselves adjust to the new reality that they will have to face after a CAREC-wide FTA comes into force. </a:t>
            </a:r>
            <a:endParaRPr lang="en-AU" b="1" dirty="0"/>
          </a:p>
          <a:p>
            <a:r>
              <a:rPr lang="en-AU" dirty="0"/>
              <a:t> </a:t>
            </a:r>
          </a:p>
        </p:txBody>
      </p:sp>
      <p:sp>
        <p:nvSpPr>
          <p:cNvPr id="4" name="Slide Number Placeholder 3"/>
          <p:cNvSpPr>
            <a:spLocks noGrp="1"/>
          </p:cNvSpPr>
          <p:nvPr>
            <p:ph type="sldNum" sz="quarter" idx="5"/>
          </p:nvPr>
        </p:nvSpPr>
        <p:spPr/>
        <p:txBody>
          <a:bodyPr/>
          <a:lstStyle/>
          <a:p>
            <a:fld id="{42E7377D-32DB-4ED4-A69D-54BD4AA1BB3B}" type="slidenum">
              <a:rPr lang="en-CH" smtClean="0"/>
              <a:t>4</a:t>
            </a:fld>
            <a:endParaRPr lang="en-CH"/>
          </a:p>
        </p:txBody>
      </p:sp>
    </p:spTree>
    <p:extLst>
      <p:ext uri="{BB962C8B-B14F-4D97-AF65-F5344CB8AC3E}">
        <p14:creationId xmlns:p14="http://schemas.microsoft.com/office/powerpoint/2010/main" val="139161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Transition periods are really important when moving to a new status quo of complete tariff elimination, and allows import-competing producers to adjust to the fact that they will soon be facing increased competition. </a:t>
            </a:r>
          </a:p>
          <a:p>
            <a:r>
              <a:rPr lang="en-AU" dirty="0"/>
              <a:t>From an offensive perspective, you want few to zero transition periods for your exports, and before conceding to a transition period you should ideally obtain an explanation from your counterpart why it’s necessary. In addition, transition periods should ideally not be too long (2 to 5 years max), with anything longer than that only granted on the most sensitive products and should be the exception rather than the rule. </a:t>
            </a:r>
          </a:p>
          <a:p>
            <a:r>
              <a:rPr lang="en-AU" dirty="0"/>
              <a:t>As a defensive issue, you should be seeking to impose transition periods on sensitive products where import competition is likely to prove disruptive to domestic producers in ways that could present political problems to you down the road. This means having a well-articulated and evidence based set of arguments and rationales for why you wish to impose transition periods and a set of alternative concessions to grant your counterpart as part of the “price” you’re willing to pay for being allowed to maintain these transition periods. </a:t>
            </a:r>
          </a:p>
        </p:txBody>
      </p:sp>
      <p:sp>
        <p:nvSpPr>
          <p:cNvPr id="4" name="Slide Number Placeholder 3"/>
          <p:cNvSpPr>
            <a:spLocks noGrp="1"/>
          </p:cNvSpPr>
          <p:nvPr>
            <p:ph type="sldNum" sz="quarter" idx="5"/>
          </p:nvPr>
        </p:nvSpPr>
        <p:spPr/>
        <p:txBody>
          <a:bodyPr/>
          <a:lstStyle/>
          <a:p>
            <a:fld id="{42E7377D-32DB-4ED4-A69D-54BD4AA1BB3B}" type="slidenum">
              <a:rPr lang="en-CH" smtClean="0"/>
              <a:t>5</a:t>
            </a:fld>
            <a:endParaRPr lang="en-CH"/>
          </a:p>
        </p:txBody>
      </p:sp>
    </p:spTree>
    <p:extLst>
      <p:ext uri="{BB962C8B-B14F-4D97-AF65-F5344CB8AC3E}">
        <p14:creationId xmlns:p14="http://schemas.microsoft.com/office/powerpoint/2010/main" val="2334867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Rules of origin are really important because they determine whether or not your firms will even be able to benefit from the tariff concessions you have negotiated for them. </a:t>
            </a:r>
          </a:p>
          <a:p>
            <a:r>
              <a:rPr lang="en-AU" dirty="0"/>
              <a:t>Negotiate rules of origin that make sense for the way your producers already manufacture products or that require minimal modifications to the way they’re already operating. </a:t>
            </a:r>
          </a:p>
          <a:p>
            <a:r>
              <a:rPr lang="en-AU" dirty="0"/>
              <a:t>Also make sure the procedural and formal requirements your firms must meet to prove origin are not in and of themselves an insurmountable or </a:t>
            </a:r>
            <a:r>
              <a:rPr kumimoji="0" lang="en-US"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rPr>
              <a:t>costly and time-consuming obstacle</a:t>
            </a:r>
            <a:r>
              <a:rPr lang="en-AU" dirty="0"/>
              <a:t>.</a:t>
            </a:r>
          </a:p>
          <a:p>
            <a:r>
              <a:rPr lang="en-AU" dirty="0"/>
              <a:t>Remember open and easy rules of origin are trade liberalizing, whereas constructing rules of origin in ways that make them difficult to either meet or prove undermines the very liberalization that an FTA is intended to achieve. </a:t>
            </a:r>
          </a:p>
        </p:txBody>
      </p:sp>
      <p:sp>
        <p:nvSpPr>
          <p:cNvPr id="4" name="Slide Number Placeholder 3"/>
          <p:cNvSpPr>
            <a:spLocks noGrp="1"/>
          </p:cNvSpPr>
          <p:nvPr>
            <p:ph type="sldNum" sz="quarter" idx="5"/>
          </p:nvPr>
        </p:nvSpPr>
        <p:spPr/>
        <p:txBody>
          <a:bodyPr/>
          <a:lstStyle/>
          <a:p>
            <a:fld id="{42E7377D-32DB-4ED4-A69D-54BD4AA1BB3B}" type="slidenum">
              <a:rPr lang="en-CH" smtClean="0"/>
              <a:t>6</a:t>
            </a:fld>
            <a:endParaRPr lang="en-CH"/>
          </a:p>
        </p:txBody>
      </p:sp>
    </p:spTree>
    <p:extLst>
      <p:ext uri="{BB962C8B-B14F-4D97-AF65-F5344CB8AC3E}">
        <p14:creationId xmlns:p14="http://schemas.microsoft.com/office/powerpoint/2010/main" val="2483681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Most modern and comprehensive FTAs have a chapter on customs formalities, procedures and trade facilitation, because these are as great a source of trade costs as tariffs. The main objectives of these chapters is to increase transparency and predictability for traders. </a:t>
            </a:r>
          </a:p>
          <a:p>
            <a:endParaRPr lang="en-AU" dirty="0"/>
          </a:p>
          <a:p>
            <a:r>
              <a:rPr lang="en-AU" dirty="0"/>
              <a:t>Many of these chapters also impose or aspire to achieve trade facilitating measures such as the establishment of a single window, the adoption of paperless trade, or the ability to receive an advance ruling on what customs duties will be owed that is binding and thus increases certainty for a given transaction. </a:t>
            </a:r>
          </a:p>
          <a:p>
            <a:endParaRPr lang="en-AU" dirty="0"/>
          </a:p>
          <a:p>
            <a:r>
              <a:rPr lang="en-AU" dirty="0"/>
              <a:t>These chapters are really important because they can make a significant contribution to reducing trade costs, improving national competitiveness and integrating countries more tightly into regional and global value chains. </a:t>
            </a:r>
          </a:p>
          <a:p>
            <a:endParaRPr lang="en-AU" dirty="0"/>
          </a:p>
          <a:p>
            <a:r>
              <a:rPr lang="en-AU" dirty="0"/>
              <a:t>It’s worthwhile being ambitious in this chapter, but it is important to get customs and other border-management agencies (quarantine service, ministry of trade) on board with any commitments agreed that would require institutional changes at the domestic level in order to be properly implemented. </a:t>
            </a:r>
          </a:p>
        </p:txBody>
      </p:sp>
      <p:sp>
        <p:nvSpPr>
          <p:cNvPr id="4" name="Slide Number Placeholder 3"/>
          <p:cNvSpPr>
            <a:spLocks noGrp="1"/>
          </p:cNvSpPr>
          <p:nvPr>
            <p:ph type="sldNum" sz="quarter" idx="5"/>
          </p:nvPr>
        </p:nvSpPr>
        <p:spPr/>
        <p:txBody>
          <a:bodyPr/>
          <a:lstStyle/>
          <a:p>
            <a:fld id="{42E7377D-32DB-4ED4-A69D-54BD4AA1BB3B}" type="slidenum">
              <a:rPr lang="en-CH" smtClean="0"/>
              <a:t>7</a:t>
            </a:fld>
            <a:endParaRPr lang="en-CH"/>
          </a:p>
        </p:txBody>
      </p:sp>
    </p:spTree>
    <p:extLst>
      <p:ext uri="{BB962C8B-B14F-4D97-AF65-F5344CB8AC3E}">
        <p14:creationId xmlns:p14="http://schemas.microsoft.com/office/powerpoint/2010/main" val="3076787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B98A255-2D3D-40ED-AB1A-99C6F7EFFDD2}" type="slidenum">
              <a:rPr lang="en-AU" smtClean="0"/>
              <a:t>8</a:t>
            </a:fld>
            <a:endParaRPr lang="en-AU"/>
          </a:p>
        </p:txBody>
      </p:sp>
    </p:spTree>
    <p:extLst>
      <p:ext uri="{BB962C8B-B14F-4D97-AF65-F5344CB8AC3E}">
        <p14:creationId xmlns:p14="http://schemas.microsoft.com/office/powerpoint/2010/main" val="345675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TBT chapters in FTA agreements generally reaffirm existing rules under the WTO Agreement on Technical Barriers to Trade or TBT Agreement. The purpose of the TBT Agreement and the relevant chapters in FTAs are to ensure that </a:t>
            </a:r>
            <a:r>
              <a:rPr lang="en-US" dirty="0"/>
              <a:t>standards, technical regulations, and conformity assessment procedures do not create unnecessary obstacles to trade.</a:t>
            </a:r>
          </a:p>
          <a:p>
            <a:endParaRPr lang="en-US" dirty="0"/>
          </a:p>
          <a:p>
            <a:r>
              <a:rPr lang="en-AU" dirty="0"/>
              <a:t>Some of the most important obligations contained in the WTO TBT Agreement and reaffirmed in the relevant chapters of FTAs include relying on international standards and guidelines when drafting and enacting technical regulations at the domestic level, as well as adopting and applying technical regulations in such a manner as to not be </a:t>
            </a:r>
            <a:r>
              <a:rPr lang="en-US" dirty="0"/>
              <a:t>more trade-restrictive than necessary to fulfil a legitimate objective, or put differently, to be minimally trade restrictive. By the same token, when enacting technical regulations, these should be based on product requirements in terms of performance rather than design or descriptive characteristics.</a:t>
            </a:r>
          </a:p>
        </p:txBody>
      </p:sp>
      <p:sp>
        <p:nvSpPr>
          <p:cNvPr id="4" name="Slide Number Placeholder 3"/>
          <p:cNvSpPr>
            <a:spLocks noGrp="1"/>
          </p:cNvSpPr>
          <p:nvPr>
            <p:ph type="sldNum" sz="quarter" idx="5"/>
          </p:nvPr>
        </p:nvSpPr>
        <p:spPr/>
        <p:txBody>
          <a:bodyPr/>
          <a:lstStyle/>
          <a:p>
            <a:fld id="{42E7377D-32DB-4ED4-A69D-54BD4AA1BB3B}" type="slidenum">
              <a:rPr lang="en-CH" smtClean="0"/>
              <a:t>10</a:t>
            </a:fld>
            <a:endParaRPr lang="en-CH"/>
          </a:p>
        </p:txBody>
      </p:sp>
    </p:spTree>
    <p:extLst>
      <p:ext uri="{BB962C8B-B14F-4D97-AF65-F5344CB8AC3E}">
        <p14:creationId xmlns:p14="http://schemas.microsoft.com/office/powerpoint/2010/main" val="1492219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Some of the most common TBT measures include labelling requirements for food or non-food products, or energy-efficiency requirements, or technical requirements in the area of cybersecurity that tilt the playing field against foreign producers. </a:t>
            </a:r>
          </a:p>
          <a:p>
            <a:endParaRPr lang="en-AU" dirty="0"/>
          </a:p>
          <a:p>
            <a:r>
              <a:rPr lang="en-AU" dirty="0"/>
              <a:t>Another big area where TBT measures can be problematic for imports is in the area of conformity assessment, where only specifically designated testing labs in the country of import are recognized as being able to assess an import’s conformity with mandatory technical regulations. </a:t>
            </a:r>
          </a:p>
          <a:p>
            <a:endParaRPr lang="en-AU" dirty="0"/>
          </a:p>
          <a:p>
            <a:r>
              <a:rPr lang="en-AU" dirty="0"/>
              <a:t>Yet another area is lack of sufficient notice before new technical requirements are introduced, not giving foreign producers sufficient time to adopt their production cycles to the new measures or run down existing inventories of the products before the new regulations enter into force. </a:t>
            </a:r>
          </a:p>
        </p:txBody>
      </p:sp>
      <p:sp>
        <p:nvSpPr>
          <p:cNvPr id="4" name="Slide Number Placeholder 3"/>
          <p:cNvSpPr>
            <a:spLocks noGrp="1"/>
          </p:cNvSpPr>
          <p:nvPr>
            <p:ph type="sldNum" sz="quarter" idx="5"/>
          </p:nvPr>
        </p:nvSpPr>
        <p:spPr/>
        <p:txBody>
          <a:bodyPr/>
          <a:lstStyle/>
          <a:p>
            <a:fld id="{42E7377D-32DB-4ED4-A69D-54BD4AA1BB3B}" type="slidenum">
              <a:rPr lang="en-CH" smtClean="0"/>
              <a:t>11</a:t>
            </a:fld>
            <a:endParaRPr lang="en-CH"/>
          </a:p>
        </p:txBody>
      </p:sp>
    </p:spTree>
    <p:extLst>
      <p:ext uri="{BB962C8B-B14F-4D97-AF65-F5344CB8AC3E}">
        <p14:creationId xmlns:p14="http://schemas.microsoft.com/office/powerpoint/2010/main" val="8606232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Graphical user interface&#10;&#10;Description automatically generated with medium confidence">
            <a:extLst>
              <a:ext uri="{FF2B5EF4-FFF2-40B4-BE49-F238E27FC236}">
                <a16:creationId xmlns:a16="http://schemas.microsoft.com/office/drawing/2014/main" id="{DF59E2A4-7B8F-60AF-71D4-9C54304A7A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Title 1">
            <a:extLst>
              <a:ext uri="{FF2B5EF4-FFF2-40B4-BE49-F238E27FC236}">
                <a16:creationId xmlns:a16="http://schemas.microsoft.com/office/drawing/2014/main" id="{89AD3082-4C0C-452B-8FD5-4893614924A3}"/>
              </a:ext>
            </a:extLst>
          </p:cNvPr>
          <p:cNvSpPr>
            <a:spLocks noGrp="1"/>
          </p:cNvSpPr>
          <p:nvPr>
            <p:ph type="ctrTitle"/>
          </p:nvPr>
        </p:nvSpPr>
        <p:spPr>
          <a:xfrm>
            <a:off x="1524000" y="1122363"/>
            <a:ext cx="9144000" cy="2387600"/>
          </a:xfrm>
        </p:spPr>
        <p:txBody>
          <a:bodyPr anchor="b">
            <a:normAutofit/>
          </a:bodyPr>
          <a:lstStyle>
            <a:lvl1pPr algn="ctr">
              <a:defRPr lang="ru-RU" sz="3600" b="1" kern="1200" dirty="0">
                <a:solidFill>
                  <a:schemeClr val="accent1">
                    <a:lumMod val="75000"/>
                  </a:schemeClr>
                </a:solidFill>
                <a:latin typeface="Arial" panose="020B0604020202020204" pitchFamily="34" charset="0"/>
                <a:ea typeface="Cambria" panose="02040503050406030204" pitchFamily="18" charset="0"/>
                <a:cs typeface="Arial" panose="020B0604020202020204"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endParaRPr lang="ru-RU" dirty="0"/>
          </a:p>
        </p:txBody>
      </p:sp>
      <p:sp>
        <p:nvSpPr>
          <p:cNvPr id="3" name="Subtitle 2">
            <a:extLst>
              <a:ext uri="{FF2B5EF4-FFF2-40B4-BE49-F238E27FC236}">
                <a16:creationId xmlns:a16="http://schemas.microsoft.com/office/drawing/2014/main" id="{5C898F49-B562-4603-98CC-8D9A7A2D89E9}"/>
              </a:ext>
            </a:extLst>
          </p:cNvPr>
          <p:cNvSpPr>
            <a:spLocks noGrp="1"/>
          </p:cNvSpPr>
          <p:nvPr>
            <p:ph type="subTitle" idx="1"/>
          </p:nvPr>
        </p:nvSpPr>
        <p:spPr>
          <a:xfrm>
            <a:off x="1524000" y="3602038"/>
            <a:ext cx="9144000" cy="1655762"/>
          </a:xfrm>
        </p:spPr>
        <p:txBody>
          <a:bodyPr>
            <a:normAutofit/>
          </a:bodyPr>
          <a:lstStyle>
            <a:lvl1pPr marL="0" indent="0" algn="ctr">
              <a:buNone/>
              <a:defRPr lang="ru-RU" sz="2800" b="1" kern="1200" dirty="0">
                <a:solidFill>
                  <a:schemeClr val="accent1">
                    <a:lumMod val="75000"/>
                  </a:schemeClr>
                </a:solidFill>
                <a:latin typeface="Arial" panose="020B0604020202020204" pitchFamily="34" charset="0"/>
                <a:ea typeface="Cambria" panose="02040503050406030204" pitchFamily="18"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subtitle style</a:t>
            </a:r>
            <a:endParaRPr lang="ru-RU" dirty="0"/>
          </a:p>
        </p:txBody>
      </p:sp>
      <p:sp>
        <p:nvSpPr>
          <p:cNvPr id="4" name="Date Placeholder 3">
            <a:extLst>
              <a:ext uri="{FF2B5EF4-FFF2-40B4-BE49-F238E27FC236}">
                <a16:creationId xmlns:a16="http://schemas.microsoft.com/office/drawing/2014/main" id="{EA91D31B-E983-42C9-88F3-FFCA0632C8B3}"/>
              </a:ext>
            </a:extLst>
          </p:cNvPr>
          <p:cNvSpPr>
            <a:spLocks noGrp="1"/>
          </p:cNvSpPr>
          <p:nvPr>
            <p:ph type="dt" sz="half" idx="10"/>
          </p:nvPr>
        </p:nvSpPr>
        <p:spPr/>
        <p:txBody>
          <a:bodyPr/>
          <a:lstStyle/>
          <a:p>
            <a:fld id="{E6B09D21-C87B-433C-B814-700642E8EA1D}" type="datetimeFigureOut">
              <a:rPr lang="ru-RU" smtClean="0"/>
              <a:t>20.04.2023</a:t>
            </a:fld>
            <a:endParaRPr lang="ru-RU"/>
          </a:p>
        </p:txBody>
      </p:sp>
      <p:sp>
        <p:nvSpPr>
          <p:cNvPr id="5" name="Footer Placeholder 4">
            <a:extLst>
              <a:ext uri="{FF2B5EF4-FFF2-40B4-BE49-F238E27FC236}">
                <a16:creationId xmlns:a16="http://schemas.microsoft.com/office/drawing/2014/main" id="{A5C7603F-C507-4DCB-963C-AE2DFCB1E6BD}"/>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7574EC00-8B0B-4AF2-8200-D58420335491}"/>
              </a:ext>
            </a:extLst>
          </p:cNvPr>
          <p:cNvSpPr>
            <a:spLocks noGrp="1"/>
          </p:cNvSpPr>
          <p:nvPr>
            <p:ph type="sldNum" sz="quarter" idx="12"/>
          </p:nvPr>
        </p:nvSpPr>
        <p:spPr/>
        <p:txBody>
          <a:bodyPr/>
          <a:lstStyle/>
          <a:p>
            <a:fld id="{B4596483-EC7F-4A8F-ACFB-02BB109E804F}" type="slidenum">
              <a:rPr lang="ru-RU" smtClean="0"/>
              <a:t>‹#›</a:t>
            </a:fld>
            <a:endParaRPr lang="ru-RU"/>
          </a:p>
        </p:txBody>
      </p:sp>
    </p:spTree>
    <p:extLst>
      <p:ext uri="{BB962C8B-B14F-4D97-AF65-F5344CB8AC3E}">
        <p14:creationId xmlns:p14="http://schemas.microsoft.com/office/powerpoint/2010/main" val="2655142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4F2FA-B5AC-4290-A7FD-FF3B5E18EB3C}"/>
              </a:ext>
            </a:extLst>
          </p:cNvPr>
          <p:cNvSpPr>
            <a:spLocks noGrp="1"/>
          </p:cNvSpPr>
          <p:nvPr>
            <p:ph type="title"/>
          </p:nvPr>
        </p:nvSpPr>
        <p:spPr/>
        <p:txBody>
          <a:bodyPr/>
          <a:lstStyle/>
          <a:p>
            <a:r>
              <a:rPr lang="en-US"/>
              <a:t>Click to edit Master title style</a:t>
            </a:r>
            <a:endParaRPr lang="ru-RU"/>
          </a:p>
        </p:txBody>
      </p:sp>
      <p:sp>
        <p:nvSpPr>
          <p:cNvPr id="3" name="Vertical Text Placeholder 2">
            <a:extLst>
              <a:ext uri="{FF2B5EF4-FFF2-40B4-BE49-F238E27FC236}">
                <a16:creationId xmlns:a16="http://schemas.microsoft.com/office/drawing/2014/main" id="{42C775D9-DCF6-4A8E-BCAC-EE2A3FDEBB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8543CDFC-81F6-4F4C-91DA-72F2ACE1726E}"/>
              </a:ext>
            </a:extLst>
          </p:cNvPr>
          <p:cNvSpPr>
            <a:spLocks noGrp="1"/>
          </p:cNvSpPr>
          <p:nvPr>
            <p:ph type="dt" sz="half" idx="10"/>
          </p:nvPr>
        </p:nvSpPr>
        <p:spPr/>
        <p:txBody>
          <a:bodyPr/>
          <a:lstStyle/>
          <a:p>
            <a:fld id="{E6B09D21-C87B-433C-B814-700642E8EA1D}" type="datetimeFigureOut">
              <a:rPr lang="ru-RU" smtClean="0"/>
              <a:t>20.04.2023</a:t>
            </a:fld>
            <a:endParaRPr lang="ru-RU"/>
          </a:p>
        </p:txBody>
      </p:sp>
      <p:sp>
        <p:nvSpPr>
          <p:cNvPr id="5" name="Footer Placeholder 4">
            <a:extLst>
              <a:ext uri="{FF2B5EF4-FFF2-40B4-BE49-F238E27FC236}">
                <a16:creationId xmlns:a16="http://schemas.microsoft.com/office/drawing/2014/main" id="{CDC256EB-810C-46C7-BAA0-413F22BB9253}"/>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9D039502-DFDF-44C3-BED6-A50E711E2CBC}"/>
              </a:ext>
            </a:extLst>
          </p:cNvPr>
          <p:cNvSpPr>
            <a:spLocks noGrp="1"/>
          </p:cNvSpPr>
          <p:nvPr>
            <p:ph type="sldNum" sz="quarter" idx="12"/>
          </p:nvPr>
        </p:nvSpPr>
        <p:spPr/>
        <p:txBody>
          <a:bodyPr/>
          <a:lstStyle/>
          <a:p>
            <a:fld id="{B4596483-EC7F-4A8F-ACFB-02BB109E804F}" type="slidenum">
              <a:rPr lang="ru-RU" smtClean="0"/>
              <a:t>‹#›</a:t>
            </a:fld>
            <a:endParaRPr lang="ru-RU"/>
          </a:p>
        </p:txBody>
      </p:sp>
      <p:pic>
        <p:nvPicPr>
          <p:cNvPr id="7" name="Content Placeholder 9">
            <a:extLst>
              <a:ext uri="{FF2B5EF4-FFF2-40B4-BE49-F238E27FC236}">
                <a16:creationId xmlns:a16="http://schemas.microsoft.com/office/drawing/2014/main" id="{61809D57-3967-C434-5807-2B0E4C586E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14289"/>
            <a:ext cx="12192000" cy="743711"/>
          </a:xfrm>
          <a:prstGeom prst="rect">
            <a:avLst/>
          </a:prstGeom>
        </p:spPr>
      </p:pic>
    </p:spTree>
    <p:extLst>
      <p:ext uri="{BB962C8B-B14F-4D97-AF65-F5344CB8AC3E}">
        <p14:creationId xmlns:p14="http://schemas.microsoft.com/office/powerpoint/2010/main" val="642831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11822F-E407-4551-9270-30E84EF486F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u-RU"/>
          </a:p>
        </p:txBody>
      </p:sp>
      <p:sp>
        <p:nvSpPr>
          <p:cNvPr id="3" name="Vertical Text Placeholder 2">
            <a:extLst>
              <a:ext uri="{FF2B5EF4-FFF2-40B4-BE49-F238E27FC236}">
                <a16:creationId xmlns:a16="http://schemas.microsoft.com/office/drawing/2014/main" id="{297D4AD3-D766-45AC-866D-BB773EFBDA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79A82684-9257-4777-AF44-51E1F31CB7AC}"/>
              </a:ext>
            </a:extLst>
          </p:cNvPr>
          <p:cNvSpPr>
            <a:spLocks noGrp="1"/>
          </p:cNvSpPr>
          <p:nvPr>
            <p:ph type="dt" sz="half" idx="10"/>
          </p:nvPr>
        </p:nvSpPr>
        <p:spPr/>
        <p:txBody>
          <a:bodyPr/>
          <a:lstStyle/>
          <a:p>
            <a:fld id="{E6B09D21-C87B-433C-B814-700642E8EA1D}" type="datetimeFigureOut">
              <a:rPr lang="ru-RU" smtClean="0"/>
              <a:t>20.04.2023</a:t>
            </a:fld>
            <a:endParaRPr lang="ru-RU"/>
          </a:p>
        </p:txBody>
      </p:sp>
      <p:sp>
        <p:nvSpPr>
          <p:cNvPr id="5" name="Footer Placeholder 4">
            <a:extLst>
              <a:ext uri="{FF2B5EF4-FFF2-40B4-BE49-F238E27FC236}">
                <a16:creationId xmlns:a16="http://schemas.microsoft.com/office/drawing/2014/main" id="{C30BC46C-DAC0-4B8F-AE2A-EB58616F981D}"/>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D5C87DAA-7801-4634-89BD-8AF8ACE66D7F}"/>
              </a:ext>
            </a:extLst>
          </p:cNvPr>
          <p:cNvSpPr>
            <a:spLocks noGrp="1"/>
          </p:cNvSpPr>
          <p:nvPr>
            <p:ph type="sldNum" sz="quarter" idx="12"/>
          </p:nvPr>
        </p:nvSpPr>
        <p:spPr/>
        <p:txBody>
          <a:bodyPr/>
          <a:lstStyle/>
          <a:p>
            <a:fld id="{B4596483-EC7F-4A8F-ACFB-02BB109E804F}" type="slidenum">
              <a:rPr lang="ru-RU" smtClean="0"/>
              <a:t>‹#›</a:t>
            </a:fld>
            <a:endParaRPr lang="ru-RU"/>
          </a:p>
        </p:txBody>
      </p:sp>
      <p:pic>
        <p:nvPicPr>
          <p:cNvPr id="7" name="Content Placeholder 9">
            <a:extLst>
              <a:ext uri="{FF2B5EF4-FFF2-40B4-BE49-F238E27FC236}">
                <a16:creationId xmlns:a16="http://schemas.microsoft.com/office/drawing/2014/main" id="{B7E27D9C-15B2-2F83-F8DC-87F69B4659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14289"/>
            <a:ext cx="12192000" cy="743711"/>
          </a:xfrm>
          <a:prstGeom prst="rect">
            <a:avLst/>
          </a:prstGeom>
        </p:spPr>
      </p:pic>
    </p:spTree>
    <p:extLst>
      <p:ext uri="{BB962C8B-B14F-4D97-AF65-F5344CB8AC3E}">
        <p14:creationId xmlns:p14="http://schemas.microsoft.com/office/powerpoint/2010/main" val="3328609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15413" y="1600200"/>
            <a:ext cx="10536000" cy="4637112"/>
          </a:xfrm>
        </p:spPr>
        <p:txBody>
          <a:bodyPr/>
          <a:lstStyle>
            <a:lvl1pPr>
              <a:defRPr sz="2400">
                <a:latin typeface="HelveticaNeueLT Std Med"/>
              </a:defRPr>
            </a:lvl1pPr>
            <a:lvl2pPr>
              <a:defRPr sz="2200">
                <a:latin typeface="HelveticaNeueLT Std Med"/>
              </a:defRPr>
            </a:lvl2pPr>
            <a:lvl3pPr>
              <a:defRPr sz="2200">
                <a:latin typeface="HelveticaNeueLT Std Med"/>
              </a:defRPr>
            </a:lvl3pPr>
            <a:lvl4pPr>
              <a:defRPr>
                <a:latin typeface="HelveticaNeueLT Std Med"/>
              </a:defRPr>
            </a:lvl4pPr>
            <a:lvl5pPr>
              <a:defRPr>
                <a:latin typeface="HelveticaNeueLT Std Me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p:nvPr>
        </p:nvSpPr>
        <p:spPr>
          <a:xfrm>
            <a:off x="7128000" y="432000"/>
            <a:ext cx="4224867" cy="270000"/>
          </a:xfrm>
        </p:spPr>
        <p:txBody>
          <a:bodyPr/>
          <a:lstStyle>
            <a:lvl1pPr marL="0" indent="0" algn="r">
              <a:buNone/>
              <a:defRPr sz="1100" b="0" baseline="0">
                <a:solidFill>
                  <a:srgbClr val="CDB87E"/>
                </a:solidFill>
              </a:defRPr>
            </a:lvl1pPr>
          </a:lstStyle>
          <a:p>
            <a:pPr lvl="0"/>
            <a:r>
              <a:rPr lang="en-US"/>
              <a:t>Click to edit Master text styles</a:t>
            </a:r>
          </a:p>
        </p:txBody>
      </p:sp>
      <p:sp>
        <p:nvSpPr>
          <p:cNvPr id="11" name="Title 10"/>
          <p:cNvSpPr>
            <a:spLocks noGrp="1"/>
          </p:cNvSpPr>
          <p:nvPr>
            <p:ph type="title"/>
          </p:nvPr>
        </p:nvSpPr>
        <p:spPr>
          <a:xfrm>
            <a:off x="815413" y="836712"/>
            <a:ext cx="10536000" cy="648072"/>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721232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15413" y="1600200"/>
            <a:ext cx="10536000" cy="4637112"/>
          </a:xfrm>
        </p:spPr>
        <p:txBody>
          <a:bodyPr/>
          <a:lstStyle>
            <a:lvl1pPr>
              <a:defRPr sz="2400">
                <a:latin typeface="HelveticaNeueLT Std Med"/>
              </a:defRPr>
            </a:lvl1pPr>
            <a:lvl2pPr>
              <a:defRPr sz="2200">
                <a:latin typeface="HelveticaNeueLT Std Med"/>
              </a:defRPr>
            </a:lvl2pPr>
            <a:lvl3pPr>
              <a:defRPr sz="2200">
                <a:latin typeface="HelveticaNeueLT Std Med"/>
              </a:defRPr>
            </a:lvl3pPr>
            <a:lvl4pPr>
              <a:defRPr>
                <a:latin typeface="HelveticaNeueLT Std Med"/>
              </a:defRPr>
            </a:lvl4pPr>
            <a:lvl5pPr>
              <a:defRPr>
                <a:latin typeface="HelveticaNeueLT Std Me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p:nvPr>
        </p:nvSpPr>
        <p:spPr>
          <a:xfrm>
            <a:off x="7128000" y="432000"/>
            <a:ext cx="4224867" cy="270000"/>
          </a:xfrm>
        </p:spPr>
        <p:txBody>
          <a:bodyPr/>
          <a:lstStyle>
            <a:lvl1pPr marL="0" indent="0" algn="r">
              <a:buNone/>
              <a:defRPr sz="1100" b="0" baseline="0">
                <a:solidFill>
                  <a:srgbClr val="CDB87E"/>
                </a:solidFill>
              </a:defRPr>
            </a:lvl1pPr>
          </a:lstStyle>
          <a:p>
            <a:pPr lvl="0"/>
            <a:r>
              <a:rPr lang="en-US"/>
              <a:t>Click to edit Master text styles</a:t>
            </a:r>
          </a:p>
        </p:txBody>
      </p:sp>
      <p:sp>
        <p:nvSpPr>
          <p:cNvPr id="11" name="Title 10"/>
          <p:cNvSpPr>
            <a:spLocks noGrp="1"/>
          </p:cNvSpPr>
          <p:nvPr>
            <p:ph type="title"/>
          </p:nvPr>
        </p:nvSpPr>
        <p:spPr>
          <a:xfrm>
            <a:off x="815413" y="836712"/>
            <a:ext cx="10536000" cy="648072"/>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698449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15413" y="1600200"/>
            <a:ext cx="10536000" cy="4637112"/>
          </a:xfrm>
        </p:spPr>
        <p:txBody>
          <a:bodyPr/>
          <a:lstStyle>
            <a:lvl1pPr>
              <a:defRPr sz="2400">
                <a:latin typeface="HelveticaNeueLT Std Med"/>
              </a:defRPr>
            </a:lvl1pPr>
            <a:lvl2pPr>
              <a:defRPr sz="2200">
                <a:latin typeface="HelveticaNeueLT Std Med"/>
              </a:defRPr>
            </a:lvl2pPr>
            <a:lvl3pPr>
              <a:defRPr sz="2200">
                <a:latin typeface="HelveticaNeueLT Std Med"/>
              </a:defRPr>
            </a:lvl3pPr>
            <a:lvl4pPr>
              <a:defRPr>
                <a:latin typeface="HelveticaNeueLT Std Med"/>
              </a:defRPr>
            </a:lvl4pPr>
            <a:lvl5pPr>
              <a:defRPr>
                <a:latin typeface="HelveticaNeueLT Std Me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p:nvPr>
        </p:nvSpPr>
        <p:spPr>
          <a:xfrm>
            <a:off x="7128000" y="432000"/>
            <a:ext cx="4224867" cy="270000"/>
          </a:xfrm>
        </p:spPr>
        <p:txBody>
          <a:bodyPr/>
          <a:lstStyle>
            <a:lvl1pPr marL="0" indent="0" algn="r">
              <a:buNone/>
              <a:defRPr sz="1100" b="0" baseline="0">
                <a:solidFill>
                  <a:srgbClr val="CDB87E"/>
                </a:solidFill>
              </a:defRPr>
            </a:lvl1pPr>
          </a:lstStyle>
          <a:p>
            <a:pPr lvl="0"/>
            <a:r>
              <a:rPr lang="en-US"/>
              <a:t>Click to edit Master text styles</a:t>
            </a:r>
          </a:p>
        </p:txBody>
      </p:sp>
      <p:sp>
        <p:nvSpPr>
          <p:cNvPr id="11" name="Title 10"/>
          <p:cNvSpPr>
            <a:spLocks noGrp="1"/>
          </p:cNvSpPr>
          <p:nvPr>
            <p:ph type="title"/>
          </p:nvPr>
        </p:nvSpPr>
        <p:spPr>
          <a:xfrm>
            <a:off x="815413" y="836712"/>
            <a:ext cx="10536000" cy="648072"/>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741063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15413" y="1600200"/>
            <a:ext cx="10536000" cy="4637112"/>
          </a:xfrm>
        </p:spPr>
        <p:txBody>
          <a:bodyPr/>
          <a:lstStyle>
            <a:lvl1pPr>
              <a:defRPr sz="2400">
                <a:latin typeface="HelveticaNeueLT Std Med"/>
              </a:defRPr>
            </a:lvl1pPr>
            <a:lvl2pPr>
              <a:defRPr sz="2200">
                <a:latin typeface="HelveticaNeueLT Std Med"/>
              </a:defRPr>
            </a:lvl2pPr>
            <a:lvl3pPr>
              <a:defRPr sz="2200">
                <a:latin typeface="HelveticaNeueLT Std Med"/>
              </a:defRPr>
            </a:lvl3pPr>
            <a:lvl4pPr>
              <a:defRPr>
                <a:latin typeface="HelveticaNeueLT Std Med"/>
              </a:defRPr>
            </a:lvl4pPr>
            <a:lvl5pPr>
              <a:defRPr>
                <a:latin typeface="HelveticaNeueLT Std Me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p:nvPr>
        </p:nvSpPr>
        <p:spPr>
          <a:xfrm>
            <a:off x="7128000" y="432000"/>
            <a:ext cx="4224867" cy="270000"/>
          </a:xfrm>
        </p:spPr>
        <p:txBody>
          <a:bodyPr/>
          <a:lstStyle>
            <a:lvl1pPr marL="0" indent="0" algn="r">
              <a:buNone/>
              <a:defRPr sz="1100" b="0" baseline="0">
                <a:solidFill>
                  <a:srgbClr val="CDB87E"/>
                </a:solidFill>
              </a:defRPr>
            </a:lvl1pPr>
          </a:lstStyle>
          <a:p>
            <a:pPr lvl="0"/>
            <a:r>
              <a:rPr lang="en-US"/>
              <a:t>Click to edit Master text styles</a:t>
            </a:r>
          </a:p>
        </p:txBody>
      </p:sp>
      <p:sp>
        <p:nvSpPr>
          <p:cNvPr id="11" name="Title 10"/>
          <p:cNvSpPr>
            <a:spLocks noGrp="1"/>
          </p:cNvSpPr>
          <p:nvPr>
            <p:ph type="title"/>
          </p:nvPr>
        </p:nvSpPr>
        <p:spPr>
          <a:xfrm>
            <a:off x="815413" y="836712"/>
            <a:ext cx="10536000" cy="648072"/>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768121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With image left">
    <p:spTree>
      <p:nvGrpSpPr>
        <p:cNvPr id="1" name=""/>
        <p:cNvGrpSpPr/>
        <p:nvPr/>
      </p:nvGrpSpPr>
      <p:grpSpPr>
        <a:xfrm>
          <a:off x="0" y="0"/>
          <a:ext cx="0" cy="0"/>
          <a:chOff x="0" y="0"/>
          <a:chExt cx="0" cy="0"/>
        </a:xfrm>
      </p:grpSpPr>
      <p:sp>
        <p:nvSpPr>
          <p:cNvPr id="7" name="Picture Placeholder 6"/>
          <p:cNvSpPr>
            <a:spLocks noGrp="1" noChangeAspect="1"/>
          </p:cNvSpPr>
          <p:nvPr>
            <p:ph type="pic" sz="quarter" idx="10"/>
          </p:nvPr>
        </p:nvSpPr>
        <p:spPr>
          <a:xfrm>
            <a:off x="0" y="-1"/>
            <a:ext cx="5321300" cy="6858001"/>
          </a:xfrm>
        </p:spPr>
        <p:txBody>
          <a:bodyPr/>
          <a:lstStyle>
            <a:lvl1pPr marL="0" indent="0" algn="ctr">
              <a:buNone/>
              <a:defRPr/>
            </a:lvl1pPr>
          </a:lstStyle>
          <a:p>
            <a:endParaRPr lang="en-US" dirty="0"/>
          </a:p>
          <a:p>
            <a:endParaRPr lang="en-US" dirty="0"/>
          </a:p>
          <a:p>
            <a:endParaRPr lang="en-US" dirty="0"/>
          </a:p>
          <a:p>
            <a:r>
              <a:rPr lang="en-US" dirty="0"/>
              <a:t>Insert a picture</a:t>
            </a:r>
          </a:p>
        </p:txBody>
      </p:sp>
      <p:sp>
        <p:nvSpPr>
          <p:cNvPr id="2" name="Title 1"/>
          <p:cNvSpPr>
            <a:spLocks noGrp="1"/>
          </p:cNvSpPr>
          <p:nvPr>
            <p:ph type="title" hasCustomPrompt="1"/>
          </p:nvPr>
        </p:nvSpPr>
        <p:spPr>
          <a:xfrm>
            <a:off x="6048154" y="365125"/>
            <a:ext cx="5321300" cy="1325563"/>
          </a:xfrm>
          <a:prstGeom prst="rect">
            <a:avLst/>
          </a:prstGeom>
        </p:spPr>
        <p:txBody>
          <a:bodyPr/>
          <a:lstStyle>
            <a:lvl1pPr>
              <a:defRPr b="1" i="0" baseline="0">
                <a:latin typeface="Helvetica Neue LT Std 75" panose="020B0604020202020204" pitchFamily="34" charset="0"/>
              </a:defRPr>
            </a:lvl1pPr>
          </a:lstStyle>
          <a:p>
            <a:r>
              <a:rPr lang="en-US" noProof="0" dirty="0"/>
              <a:t>Content slide with side image</a:t>
            </a:r>
          </a:p>
        </p:txBody>
      </p:sp>
      <p:sp>
        <p:nvSpPr>
          <p:cNvPr id="11" name="Text Placeholder 10">
            <a:extLst>
              <a:ext uri="{FF2B5EF4-FFF2-40B4-BE49-F238E27FC236}">
                <a16:creationId xmlns:a16="http://schemas.microsoft.com/office/drawing/2014/main" id="{C1093C0A-F024-4FAC-B2E7-BB1BCBFFE921}"/>
              </a:ext>
            </a:extLst>
          </p:cNvPr>
          <p:cNvSpPr>
            <a:spLocks noGrp="1"/>
          </p:cNvSpPr>
          <p:nvPr>
            <p:ph type="body" sz="quarter" idx="11"/>
          </p:nvPr>
        </p:nvSpPr>
        <p:spPr>
          <a:xfrm>
            <a:off x="6048154" y="1949450"/>
            <a:ext cx="53213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09916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02260" y="365125"/>
            <a:ext cx="10515600" cy="867115"/>
          </a:xfrm>
          <a:prstGeom prst="rect">
            <a:avLst/>
          </a:prstGeom>
        </p:spPr>
        <p:txBody>
          <a:bodyPr/>
          <a:lstStyle>
            <a:lvl1pPr>
              <a:defRPr b="1" i="0" baseline="0">
                <a:solidFill>
                  <a:srgbClr val="3098D2"/>
                </a:solidFill>
                <a:latin typeface="Helvetica Neue LT Std 75" panose="020B0604020202020204" pitchFamily="34" charset="0"/>
              </a:defRPr>
            </a:lvl1pPr>
          </a:lstStyle>
          <a:p>
            <a:r>
              <a:rPr lang="en-US" noProof="0" dirty="0"/>
              <a:t>Default content slide</a:t>
            </a:r>
          </a:p>
        </p:txBody>
      </p:sp>
      <p:sp>
        <p:nvSpPr>
          <p:cNvPr id="7" name="Text Placeholder 6">
            <a:extLst>
              <a:ext uri="{FF2B5EF4-FFF2-40B4-BE49-F238E27FC236}">
                <a16:creationId xmlns:a16="http://schemas.microsoft.com/office/drawing/2014/main" id="{C609ADD8-FEFF-47F5-9FB8-BEA6ED5B5699}"/>
              </a:ext>
            </a:extLst>
          </p:cNvPr>
          <p:cNvSpPr>
            <a:spLocks noGrp="1"/>
          </p:cNvSpPr>
          <p:nvPr>
            <p:ph type="body" sz="quarter" idx="11"/>
          </p:nvPr>
        </p:nvSpPr>
        <p:spPr>
          <a:xfrm>
            <a:off x="1102260" y="1540299"/>
            <a:ext cx="10515600" cy="5183229"/>
          </a:xfrm>
        </p:spPr>
        <p:txBody>
          <a:bodyPr/>
          <a:lstStyle>
            <a:lvl1pPr algn="just">
              <a:lnSpc>
                <a:spcPct val="100000"/>
              </a:lnSpc>
              <a:defRPr/>
            </a:lvl1pPr>
            <a:lvl2pPr algn="just">
              <a:lnSpc>
                <a:spcPct val="100000"/>
              </a:lnSpc>
              <a:defRPr/>
            </a:lvl2pPr>
            <a:lvl3pPr algn="just">
              <a:lnSpc>
                <a:spcPct val="100000"/>
              </a:lnSpc>
              <a:defRPr/>
            </a:lvl3pPr>
            <a:lvl4pPr algn="just">
              <a:lnSpc>
                <a:spcPct val="100000"/>
              </a:lnSpc>
              <a:defRPr/>
            </a:lvl4pPr>
            <a:lvl5pPr algn="just">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956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05DAE-378A-4118-B583-1F6F08949BE4}"/>
              </a:ext>
            </a:extLst>
          </p:cNvPr>
          <p:cNvSpPr>
            <a:spLocks noGrp="1"/>
          </p:cNvSpPr>
          <p:nvPr>
            <p:ph type="title"/>
          </p:nvPr>
        </p:nvSpPr>
        <p:spPr>
          <a:xfrm>
            <a:off x="838200" y="365125"/>
            <a:ext cx="10515600" cy="1058233"/>
          </a:xfrm>
        </p:spPr>
        <p:txBody>
          <a:bodyPr/>
          <a:lstStyle>
            <a:lvl1pPr>
              <a:defRPr b="1">
                <a:latin typeface="+mn-lt"/>
              </a:defRPr>
            </a:lvl1pPr>
          </a:lstStyle>
          <a:p>
            <a:r>
              <a:rPr lang="en-US" dirty="0"/>
              <a:t>Click to edit Master title style</a:t>
            </a:r>
            <a:endParaRPr lang="ru-RU" dirty="0"/>
          </a:p>
        </p:txBody>
      </p:sp>
      <p:sp>
        <p:nvSpPr>
          <p:cNvPr id="3" name="Content Placeholder 2">
            <a:extLst>
              <a:ext uri="{FF2B5EF4-FFF2-40B4-BE49-F238E27FC236}">
                <a16:creationId xmlns:a16="http://schemas.microsoft.com/office/drawing/2014/main" id="{F04FC393-3611-4FBF-A6C2-4DDCCF57A8A0}"/>
              </a:ext>
            </a:extLst>
          </p:cNvPr>
          <p:cNvSpPr>
            <a:spLocks noGrp="1"/>
          </p:cNvSpPr>
          <p:nvPr>
            <p:ph idx="1"/>
          </p:nvPr>
        </p:nvSpPr>
        <p:spPr>
          <a:xfrm>
            <a:off x="838200" y="1518249"/>
            <a:ext cx="10515600" cy="465871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a16="http://schemas.microsoft.com/office/drawing/2014/main" id="{5A5402CF-0A0A-4F7E-891B-9780D9423352}"/>
              </a:ext>
            </a:extLst>
          </p:cNvPr>
          <p:cNvSpPr>
            <a:spLocks noGrp="1"/>
          </p:cNvSpPr>
          <p:nvPr>
            <p:ph type="dt" sz="half" idx="10"/>
          </p:nvPr>
        </p:nvSpPr>
        <p:spPr/>
        <p:txBody>
          <a:bodyPr/>
          <a:lstStyle/>
          <a:p>
            <a:fld id="{E6B09D21-C87B-433C-B814-700642E8EA1D}" type="datetimeFigureOut">
              <a:rPr lang="ru-RU" smtClean="0"/>
              <a:t>20.04.2023</a:t>
            </a:fld>
            <a:endParaRPr lang="ru-RU"/>
          </a:p>
        </p:txBody>
      </p:sp>
      <p:sp>
        <p:nvSpPr>
          <p:cNvPr id="5" name="Footer Placeholder 4">
            <a:extLst>
              <a:ext uri="{FF2B5EF4-FFF2-40B4-BE49-F238E27FC236}">
                <a16:creationId xmlns:a16="http://schemas.microsoft.com/office/drawing/2014/main" id="{8592230F-507B-43C2-A422-DAF1C97528D3}"/>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6EC570A7-D02A-4FC1-89F7-90BBBF88A053}"/>
              </a:ext>
            </a:extLst>
          </p:cNvPr>
          <p:cNvSpPr>
            <a:spLocks noGrp="1"/>
          </p:cNvSpPr>
          <p:nvPr>
            <p:ph type="sldNum" sz="quarter" idx="12"/>
          </p:nvPr>
        </p:nvSpPr>
        <p:spPr/>
        <p:txBody>
          <a:bodyPr/>
          <a:lstStyle/>
          <a:p>
            <a:fld id="{B4596483-EC7F-4A8F-ACFB-02BB109E804F}" type="slidenum">
              <a:rPr lang="ru-RU" smtClean="0"/>
              <a:t>‹#›</a:t>
            </a:fld>
            <a:endParaRPr lang="ru-RU"/>
          </a:p>
        </p:txBody>
      </p:sp>
      <p:pic>
        <p:nvPicPr>
          <p:cNvPr id="7" name="Content Placeholder 9">
            <a:extLst>
              <a:ext uri="{FF2B5EF4-FFF2-40B4-BE49-F238E27FC236}">
                <a16:creationId xmlns:a16="http://schemas.microsoft.com/office/drawing/2014/main" id="{C3F8B2C2-B7FC-CC1E-80E2-3C7712FB4A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14289"/>
            <a:ext cx="12192000" cy="743711"/>
          </a:xfrm>
          <a:prstGeom prst="rect">
            <a:avLst/>
          </a:prstGeom>
        </p:spPr>
      </p:pic>
      <p:sp>
        <p:nvSpPr>
          <p:cNvPr id="8" name="Rectangle 7">
            <a:extLst>
              <a:ext uri="{FF2B5EF4-FFF2-40B4-BE49-F238E27FC236}">
                <a16:creationId xmlns:a16="http://schemas.microsoft.com/office/drawing/2014/main" id="{808B763E-AC29-9EBE-2695-371778201189}"/>
              </a:ext>
            </a:extLst>
          </p:cNvPr>
          <p:cNvSpPr/>
          <p:nvPr userDrawn="1"/>
        </p:nvSpPr>
        <p:spPr>
          <a:xfrm>
            <a:off x="170329" y="6145625"/>
            <a:ext cx="4437530" cy="681037"/>
          </a:xfrm>
          <a:prstGeom prst="rect">
            <a:avLst/>
          </a:prstGeom>
          <a:solidFill>
            <a:srgbClr val="9EC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B0C1E7BE-2E5E-CDC7-0F19-8640FFDA3C23}"/>
              </a:ext>
            </a:extLst>
          </p:cNvPr>
          <p:cNvSpPr txBox="1"/>
          <p:nvPr userDrawn="1"/>
        </p:nvSpPr>
        <p:spPr>
          <a:xfrm>
            <a:off x="284630" y="6325012"/>
            <a:ext cx="7696200" cy="369332"/>
          </a:xfrm>
          <a:prstGeom prst="rect">
            <a:avLst/>
          </a:prstGeom>
          <a:noFill/>
        </p:spPr>
        <p:txBody>
          <a:bodyPr wrap="square" rtlCol="0">
            <a:spAutoFit/>
          </a:bodyPr>
          <a:lstStyle/>
          <a:p>
            <a:r>
              <a:rPr lang="en-AU" i="1" dirty="0">
                <a:solidFill>
                  <a:schemeClr val="bg1"/>
                </a:solidFill>
              </a:rPr>
              <a:t>Uzbekistan National Training Workshop on Preparing Negotiations May 2023</a:t>
            </a:r>
          </a:p>
        </p:txBody>
      </p:sp>
    </p:spTree>
    <p:extLst>
      <p:ext uri="{BB962C8B-B14F-4D97-AF65-F5344CB8AC3E}">
        <p14:creationId xmlns:p14="http://schemas.microsoft.com/office/powerpoint/2010/main" val="3776147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5A324-957F-4CB7-9930-89DC16B2784D}"/>
              </a:ext>
            </a:extLst>
          </p:cNvPr>
          <p:cNvSpPr>
            <a:spLocks noGrp="1"/>
          </p:cNvSpPr>
          <p:nvPr>
            <p:ph type="title"/>
          </p:nvPr>
        </p:nvSpPr>
        <p:spPr>
          <a:xfrm>
            <a:off x="831850" y="1709738"/>
            <a:ext cx="10515600" cy="2852737"/>
          </a:xfrm>
        </p:spPr>
        <p:txBody>
          <a:bodyPr anchor="b"/>
          <a:lstStyle>
            <a:lvl1pPr>
              <a:defRPr sz="6000">
                <a:latin typeface="+mn-lt"/>
              </a:defRPr>
            </a:lvl1pPr>
          </a:lstStyle>
          <a:p>
            <a:r>
              <a:rPr lang="en-US" dirty="0"/>
              <a:t>Click to edit Master title style</a:t>
            </a:r>
            <a:endParaRPr lang="ru-RU" dirty="0"/>
          </a:p>
        </p:txBody>
      </p:sp>
      <p:sp>
        <p:nvSpPr>
          <p:cNvPr id="3" name="Text Placeholder 2">
            <a:extLst>
              <a:ext uri="{FF2B5EF4-FFF2-40B4-BE49-F238E27FC236}">
                <a16:creationId xmlns:a16="http://schemas.microsoft.com/office/drawing/2014/main" id="{2D118BB5-3B6C-4485-835A-C1C3664C19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B5E47A-053F-4F4B-84A9-2006EC6C0F67}"/>
              </a:ext>
            </a:extLst>
          </p:cNvPr>
          <p:cNvSpPr>
            <a:spLocks noGrp="1"/>
          </p:cNvSpPr>
          <p:nvPr>
            <p:ph type="dt" sz="half" idx="10"/>
          </p:nvPr>
        </p:nvSpPr>
        <p:spPr/>
        <p:txBody>
          <a:bodyPr/>
          <a:lstStyle/>
          <a:p>
            <a:fld id="{E6B09D21-C87B-433C-B814-700642E8EA1D}" type="datetimeFigureOut">
              <a:rPr lang="ru-RU" smtClean="0"/>
              <a:t>20.04.2023</a:t>
            </a:fld>
            <a:endParaRPr lang="ru-RU"/>
          </a:p>
        </p:txBody>
      </p:sp>
      <p:sp>
        <p:nvSpPr>
          <p:cNvPr id="5" name="Footer Placeholder 4">
            <a:extLst>
              <a:ext uri="{FF2B5EF4-FFF2-40B4-BE49-F238E27FC236}">
                <a16:creationId xmlns:a16="http://schemas.microsoft.com/office/drawing/2014/main" id="{F9D0C92D-49AE-44F0-AC20-AE1C213430BA}"/>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8E37B624-0422-4EDA-9309-506889DC7D2B}"/>
              </a:ext>
            </a:extLst>
          </p:cNvPr>
          <p:cNvSpPr>
            <a:spLocks noGrp="1"/>
          </p:cNvSpPr>
          <p:nvPr>
            <p:ph type="sldNum" sz="quarter" idx="12"/>
          </p:nvPr>
        </p:nvSpPr>
        <p:spPr/>
        <p:txBody>
          <a:bodyPr/>
          <a:lstStyle/>
          <a:p>
            <a:fld id="{B4596483-EC7F-4A8F-ACFB-02BB109E804F}" type="slidenum">
              <a:rPr lang="ru-RU" smtClean="0"/>
              <a:t>‹#›</a:t>
            </a:fld>
            <a:endParaRPr lang="ru-RU"/>
          </a:p>
        </p:txBody>
      </p:sp>
      <p:pic>
        <p:nvPicPr>
          <p:cNvPr id="7" name="Content Placeholder 9">
            <a:extLst>
              <a:ext uri="{FF2B5EF4-FFF2-40B4-BE49-F238E27FC236}">
                <a16:creationId xmlns:a16="http://schemas.microsoft.com/office/drawing/2014/main" id="{C42D6301-6F41-026D-B1A7-2D78C0177E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14289"/>
            <a:ext cx="12192000" cy="743711"/>
          </a:xfrm>
          <a:prstGeom prst="rect">
            <a:avLst/>
          </a:prstGeom>
        </p:spPr>
      </p:pic>
    </p:spTree>
    <p:extLst>
      <p:ext uri="{BB962C8B-B14F-4D97-AF65-F5344CB8AC3E}">
        <p14:creationId xmlns:p14="http://schemas.microsoft.com/office/powerpoint/2010/main" val="1934571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BC789-3C7D-4E93-B911-7BFB9CC1E8F6}"/>
              </a:ext>
            </a:extLst>
          </p:cNvPr>
          <p:cNvSpPr>
            <a:spLocks noGrp="1"/>
          </p:cNvSpPr>
          <p:nvPr>
            <p:ph type="title"/>
          </p:nvPr>
        </p:nvSpPr>
        <p:spPr/>
        <p:txBody>
          <a:bodyPr/>
          <a:lstStyle/>
          <a:p>
            <a:r>
              <a:rPr lang="en-US"/>
              <a:t>Click to edit Master title style</a:t>
            </a:r>
            <a:endParaRPr lang="ru-RU"/>
          </a:p>
        </p:txBody>
      </p:sp>
      <p:sp>
        <p:nvSpPr>
          <p:cNvPr id="3" name="Content Placeholder 2">
            <a:extLst>
              <a:ext uri="{FF2B5EF4-FFF2-40B4-BE49-F238E27FC236}">
                <a16:creationId xmlns:a16="http://schemas.microsoft.com/office/drawing/2014/main" id="{30CCB1B8-2DBE-4E5B-9C25-C674074B9B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a:extLst>
              <a:ext uri="{FF2B5EF4-FFF2-40B4-BE49-F238E27FC236}">
                <a16:creationId xmlns:a16="http://schemas.microsoft.com/office/drawing/2014/main" id="{AFC614B2-40F1-4F83-B983-3A4D73579A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a:extLst>
              <a:ext uri="{FF2B5EF4-FFF2-40B4-BE49-F238E27FC236}">
                <a16:creationId xmlns:a16="http://schemas.microsoft.com/office/drawing/2014/main" id="{D388448F-CC3D-4C01-96F6-89036D308202}"/>
              </a:ext>
            </a:extLst>
          </p:cNvPr>
          <p:cNvSpPr>
            <a:spLocks noGrp="1"/>
          </p:cNvSpPr>
          <p:nvPr>
            <p:ph type="dt" sz="half" idx="10"/>
          </p:nvPr>
        </p:nvSpPr>
        <p:spPr/>
        <p:txBody>
          <a:bodyPr/>
          <a:lstStyle/>
          <a:p>
            <a:fld id="{E6B09D21-C87B-433C-B814-700642E8EA1D}" type="datetimeFigureOut">
              <a:rPr lang="ru-RU" smtClean="0"/>
              <a:t>20.04.2023</a:t>
            </a:fld>
            <a:endParaRPr lang="ru-RU"/>
          </a:p>
        </p:txBody>
      </p:sp>
      <p:sp>
        <p:nvSpPr>
          <p:cNvPr id="6" name="Footer Placeholder 5">
            <a:extLst>
              <a:ext uri="{FF2B5EF4-FFF2-40B4-BE49-F238E27FC236}">
                <a16:creationId xmlns:a16="http://schemas.microsoft.com/office/drawing/2014/main" id="{3A575EF4-2556-408B-A686-F3CD77C5E4DA}"/>
              </a:ext>
            </a:extLst>
          </p:cNvPr>
          <p:cNvSpPr>
            <a:spLocks noGrp="1"/>
          </p:cNvSpPr>
          <p:nvPr>
            <p:ph type="ftr" sz="quarter" idx="11"/>
          </p:nvPr>
        </p:nvSpPr>
        <p:spPr/>
        <p:txBody>
          <a:bodyPr/>
          <a:lstStyle/>
          <a:p>
            <a:endParaRPr lang="ru-RU"/>
          </a:p>
        </p:txBody>
      </p:sp>
      <p:sp>
        <p:nvSpPr>
          <p:cNvPr id="7" name="Slide Number Placeholder 6">
            <a:extLst>
              <a:ext uri="{FF2B5EF4-FFF2-40B4-BE49-F238E27FC236}">
                <a16:creationId xmlns:a16="http://schemas.microsoft.com/office/drawing/2014/main" id="{93506FBF-4267-4B90-941C-F73BC89A6591}"/>
              </a:ext>
            </a:extLst>
          </p:cNvPr>
          <p:cNvSpPr>
            <a:spLocks noGrp="1"/>
          </p:cNvSpPr>
          <p:nvPr>
            <p:ph type="sldNum" sz="quarter" idx="12"/>
          </p:nvPr>
        </p:nvSpPr>
        <p:spPr/>
        <p:txBody>
          <a:bodyPr/>
          <a:lstStyle/>
          <a:p>
            <a:fld id="{B4596483-EC7F-4A8F-ACFB-02BB109E804F}" type="slidenum">
              <a:rPr lang="ru-RU" smtClean="0"/>
              <a:t>‹#›</a:t>
            </a:fld>
            <a:endParaRPr lang="ru-RU"/>
          </a:p>
        </p:txBody>
      </p:sp>
      <p:pic>
        <p:nvPicPr>
          <p:cNvPr id="8" name="Content Placeholder 9">
            <a:extLst>
              <a:ext uri="{FF2B5EF4-FFF2-40B4-BE49-F238E27FC236}">
                <a16:creationId xmlns:a16="http://schemas.microsoft.com/office/drawing/2014/main" id="{D7203C5D-D3F0-9954-B772-6D36097D77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14289"/>
            <a:ext cx="12192000" cy="743711"/>
          </a:xfrm>
          <a:prstGeom prst="rect">
            <a:avLst/>
          </a:prstGeom>
        </p:spPr>
      </p:pic>
    </p:spTree>
    <p:extLst>
      <p:ext uri="{BB962C8B-B14F-4D97-AF65-F5344CB8AC3E}">
        <p14:creationId xmlns:p14="http://schemas.microsoft.com/office/powerpoint/2010/main" val="3464836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293E8-9374-4138-9DF4-DAB771B7EC81}"/>
              </a:ext>
            </a:extLst>
          </p:cNvPr>
          <p:cNvSpPr>
            <a:spLocks noGrp="1"/>
          </p:cNvSpPr>
          <p:nvPr>
            <p:ph type="title"/>
          </p:nvPr>
        </p:nvSpPr>
        <p:spPr>
          <a:xfrm>
            <a:off x="839788" y="365125"/>
            <a:ext cx="10515600" cy="1325563"/>
          </a:xfrm>
        </p:spPr>
        <p:txBody>
          <a:bodyPr/>
          <a:lstStyle/>
          <a:p>
            <a:r>
              <a:rPr lang="en-US"/>
              <a:t>Click to edit Master title style</a:t>
            </a:r>
            <a:endParaRPr lang="ru-RU"/>
          </a:p>
        </p:txBody>
      </p:sp>
      <p:sp>
        <p:nvSpPr>
          <p:cNvPr id="3" name="Text Placeholder 2">
            <a:extLst>
              <a:ext uri="{FF2B5EF4-FFF2-40B4-BE49-F238E27FC236}">
                <a16:creationId xmlns:a16="http://schemas.microsoft.com/office/drawing/2014/main" id="{DC4FC1AB-8E22-43C7-BB76-7E6CFDCC4B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7E6740-317C-4DBD-A04C-C70BB05438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a:extLst>
              <a:ext uri="{FF2B5EF4-FFF2-40B4-BE49-F238E27FC236}">
                <a16:creationId xmlns:a16="http://schemas.microsoft.com/office/drawing/2014/main" id="{0C1D61BA-FBDB-4B6F-A326-5A13F16AD1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F5FB56-F65D-45B8-BFCF-6A795A193A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a:extLst>
              <a:ext uri="{FF2B5EF4-FFF2-40B4-BE49-F238E27FC236}">
                <a16:creationId xmlns:a16="http://schemas.microsoft.com/office/drawing/2014/main" id="{CD2EE11D-04FF-4BA9-AC85-8395C9AB620F}"/>
              </a:ext>
            </a:extLst>
          </p:cNvPr>
          <p:cNvSpPr>
            <a:spLocks noGrp="1"/>
          </p:cNvSpPr>
          <p:nvPr>
            <p:ph type="dt" sz="half" idx="10"/>
          </p:nvPr>
        </p:nvSpPr>
        <p:spPr/>
        <p:txBody>
          <a:bodyPr/>
          <a:lstStyle/>
          <a:p>
            <a:fld id="{E6B09D21-C87B-433C-B814-700642E8EA1D}" type="datetimeFigureOut">
              <a:rPr lang="ru-RU" smtClean="0"/>
              <a:t>20.04.2023</a:t>
            </a:fld>
            <a:endParaRPr lang="ru-RU"/>
          </a:p>
        </p:txBody>
      </p:sp>
      <p:sp>
        <p:nvSpPr>
          <p:cNvPr id="8" name="Footer Placeholder 7">
            <a:extLst>
              <a:ext uri="{FF2B5EF4-FFF2-40B4-BE49-F238E27FC236}">
                <a16:creationId xmlns:a16="http://schemas.microsoft.com/office/drawing/2014/main" id="{B682D8E0-05EC-455A-908D-37819B5E3DA0}"/>
              </a:ext>
            </a:extLst>
          </p:cNvPr>
          <p:cNvSpPr>
            <a:spLocks noGrp="1"/>
          </p:cNvSpPr>
          <p:nvPr>
            <p:ph type="ftr" sz="quarter" idx="11"/>
          </p:nvPr>
        </p:nvSpPr>
        <p:spPr/>
        <p:txBody>
          <a:bodyPr/>
          <a:lstStyle/>
          <a:p>
            <a:endParaRPr lang="ru-RU"/>
          </a:p>
        </p:txBody>
      </p:sp>
      <p:sp>
        <p:nvSpPr>
          <p:cNvPr id="9" name="Slide Number Placeholder 8">
            <a:extLst>
              <a:ext uri="{FF2B5EF4-FFF2-40B4-BE49-F238E27FC236}">
                <a16:creationId xmlns:a16="http://schemas.microsoft.com/office/drawing/2014/main" id="{B9FE1B42-0AE3-433C-A29E-259A59DDD95F}"/>
              </a:ext>
            </a:extLst>
          </p:cNvPr>
          <p:cNvSpPr>
            <a:spLocks noGrp="1"/>
          </p:cNvSpPr>
          <p:nvPr>
            <p:ph type="sldNum" sz="quarter" idx="12"/>
          </p:nvPr>
        </p:nvSpPr>
        <p:spPr/>
        <p:txBody>
          <a:bodyPr/>
          <a:lstStyle/>
          <a:p>
            <a:fld id="{B4596483-EC7F-4A8F-ACFB-02BB109E804F}" type="slidenum">
              <a:rPr lang="ru-RU" smtClean="0"/>
              <a:t>‹#›</a:t>
            </a:fld>
            <a:endParaRPr lang="ru-RU"/>
          </a:p>
        </p:txBody>
      </p:sp>
      <p:pic>
        <p:nvPicPr>
          <p:cNvPr id="10" name="Content Placeholder 9">
            <a:extLst>
              <a:ext uri="{FF2B5EF4-FFF2-40B4-BE49-F238E27FC236}">
                <a16:creationId xmlns:a16="http://schemas.microsoft.com/office/drawing/2014/main" id="{0E0D054A-DB49-7E34-1F64-FEC1EB92A5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14289"/>
            <a:ext cx="12192000" cy="743711"/>
          </a:xfrm>
          <a:prstGeom prst="rect">
            <a:avLst/>
          </a:prstGeom>
        </p:spPr>
      </p:pic>
    </p:spTree>
    <p:extLst>
      <p:ext uri="{BB962C8B-B14F-4D97-AF65-F5344CB8AC3E}">
        <p14:creationId xmlns:p14="http://schemas.microsoft.com/office/powerpoint/2010/main" val="388465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38F47-C349-4640-BA21-27A62680B3DD}"/>
              </a:ext>
            </a:extLst>
          </p:cNvPr>
          <p:cNvSpPr>
            <a:spLocks noGrp="1"/>
          </p:cNvSpPr>
          <p:nvPr>
            <p:ph type="title"/>
          </p:nvPr>
        </p:nvSpPr>
        <p:spPr/>
        <p:txBody>
          <a:bodyPr/>
          <a:lstStyle/>
          <a:p>
            <a:r>
              <a:rPr lang="en-US"/>
              <a:t>Click to edit Master title style</a:t>
            </a:r>
            <a:endParaRPr lang="ru-RU"/>
          </a:p>
        </p:txBody>
      </p:sp>
      <p:sp>
        <p:nvSpPr>
          <p:cNvPr id="3" name="Date Placeholder 2">
            <a:extLst>
              <a:ext uri="{FF2B5EF4-FFF2-40B4-BE49-F238E27FC236}">
                <a16:creationId xmlns:a16="http://schemas.microsoft.com/office/drawing/2014/main" id="{A2F1DFA9-7E7F-42F6-A2D8-B3BDD470AD09}"/>
              </a:ext>
            </a:extLst>
          </p:cNvPr>
          <p:cNvSpPr>
            <a:spLocks noGrp="1"/>
          </p:cNvSpPr>
          <p:nvPr>
            <p:ph type="dt" sz="half" idx="10"/>
          </p:nvPr>
        </p:nvSpPr>
        <p:spPr/>
        <p:txBody>
          <a:bodyPr/>
          <a:lstStyle/>
          <a:p>
            <a:fld id="{E6B09D21-C87B-433C-B814-700642E8EA1D}" type="datetimeFigureOut">
              <a:rPr lang="ru-RU" smtClean="0"/>
              <a:t>20.04.2023</a:t>
            </a:fld>
            <a:endParaRPr lang="ru-RU"/>
          </a:p>
        </p:txBody>
      </p:sp>
      <p:sp>
        <p:nvSpPr>
          <p:cNvPr id="4" name="Footer Placeholder 3">
            <a:extLst>
              <a:ext uri="{FF2B5EF4-FFF2-40B4-BE49-F238E27FC236}">
                <a16:creationId xmlns:a16="http://schemas.microsoft.com/office/drawing/2014/main" id="{E4BD68F2-9F14-466A-B134-C47F0DA7BBB0}"/>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F6145307-80EF-4725-9670-A4ACDD5C971D}"/>
              </a:ext>
            </a:extLst>
          </p:cNvPr>
          <p:cNvSpPr>
            <a:spLocks noGrp="1"/>
          </p:cNvSpPr>
          <p:nvPr>
            <p:ph type="sldNum" sz="quarter" idx="12"/>
          </p:nvPr>
        </p:nvSpPr>
        <p:spPr/>
        <p:txBody>
          <a:bodyPr/>
          <a:lstStyle/>
          <a:p>
            <a:fld id="{B4596483-EC7F-4A8F-ACFB-02BB109E804F}" type="slidenum">
              <a:rPr lang="ru-RU" smtClean="0"/>
              <a:t>‹#›</a:t>
            </a:fld>
            <a:endParaRPr lang="ru-RU"/>
          </a:p>
        </p:txBody>
      </p:sp>
      <p:pic>
        <p:nvPicPr>
          <p:cNvPr id="6" name="Content Placeholder 9">
            <a:extLst>
              <a:ext uri="{FF2B5EF4-FFF2-40B4-BE49-F238E27FC236}">
                <a16:creationId xmlns:a16="http://schemas.microsoft.com/office/drawing/2014/main" id="{8E1F6EEA-C2D7-B1B3-51F5-FC1BBA4BAD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14289"/>
            <a:ext cx="12192000" cy="743711"/>
          </a:xfrm>
          <a:prstGeom prst="rect">
            <a:avLst/>
          </a:prstGeom>
        </p:spPr>
      </p:pic>
    </p:spTree>
    <p:extLst>
      <p:ext uri="{BB962C8B-B14F-4D97-AF65-F5344CB8AC3E}">
        <p14:creationId xmlns:p14="http://schemas.microsoft.com/office/powerpoint/2010/main" val="3380940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D99BD1-7E1B-4E2D-99B1-2BE4ED440BF9}"/>
              </a:ext>
            </a:extLst>
          </p:cNvPr>
          <p:cNvSpPr>
            <a:spLocks noGrp="1"/>
          </p:cNvSpPr>
          <p:nvPr>
            <p:ph type="dt" sz="half" idx="10"/>
          </p:nvPr>
        </p:nvSpPr>
        <p:spPr/>
        <p:txBody>
          <a:bodyPr/>
          <a:lstStyle/>
          <a:p>
            <a:fld id="{E6B09D21-C87B-433C-B814-700642E8EA1D}" type="datetimeFigureOut">
              <a:rPr lang="ru-RU" smtClean="0"/>
              <a:t>20.04.2023</a:t>
            </a:fld>
            <a:endParaRPr lang="ru-RU"/>
          </a:p>
        </p:txBody>
      </p:sp>
      <p:sp>
        <p:nvSpPr>
          <p:cNvPr id="3" name="Footer Placeholder 2">
            <a:extLst>
              <a:ext uri="{FF2B5EF4-FFF2-40B4-BE49-F238E27FC236}">
                <a16:creationId xmlns:a16="http://schemas.microsoft.com/office/drawing/2014/main" id="{D2931FE5-ACAD-4EDA-9AC2-E829F24F5FDB}"/>
              </a:ext>
            </a:extLst>
          </p:cNvPr>
          <p:cNvSpPr>
            <a:spLocks noGrp="1"/>
          </p:cNvSpPr>
          <p:nvPr>
            <p:ph type="ftr" sz="quarter" idx="11"/>
          </p:nvPr>
        </p:nvSpPr>
        <p:spPr/>
        <p:txBody>
          <a:bodyPr/>
          <a:lstStyle/>
          <a:p>
            <a:endParaRPr lang="ru-RU"/>
          </a:p>
        </p:txBody>
      </p:sp>
      <p:sp>
        <p:nvSpPr>
          <p:cNvPr id="4" name="Slide Number Placeholder 3">
            <a:extLst>
              <a:ext uri="{FF2B5EF4-FFF2-40B4-BE49-F238E27FC236}">
                <a16:creationId xmlns:a16="http://schemas.microsoft.com/office/drawing/2014/main" id="{F8897F34-A789-4E95-B079-744895360BE7}"/>
              </a:ext>
            </a:extLst>
          </p:cNvPr>
          <p:cNvSpPr>
            <a:spLocks noGrp="1"/>
          </p:cNvSpPr>
          <p:nvPr>
            <p:ph type="sldNum" sz="quarter" idx="12"/>
          </p:nvPr>
        </p:nvSpPr>
        <p:spPr/>
        <p:txBody>
          <a:bodyPr/>
          <a:lstStyle/>
          <a:p>
            <a:fld id="{B4596483-EC7F-4A8F-ACFB-02BB109E804F}" type="slidenum">
              <a:rPr lang="ru-RU" smtClean="0"/>
              <a:t>‹#›</a:t>
            </a:fld>
            <a:endParaRPr lang="ru-RU"/>
          </a:p>
        </p:txBody>
      </p:sp>
      <p:pic>
        <p:nvPicPr>
          <p:cNvPr id="5" name="Content Placeholder 9">
            <a:extLst>
              <a:ext uri="{FF2B5EF4-FFF2-40B4-BE49-F238E27FC236}">
                <a16:creationId xmlns:a16="http://schemas.microsoft.com/office/drawing/2014/main" id="{7437BFB1-AB8B-B79E-2416-85EB85314D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14289"/>
            <a:ext cx="12192000" cy="743711"/>
          </a:xfrm>
          <a:prstGeom prst="rect">
            <a:avLst/>
          </a:prstGeom>
        </p:spPr>
      </p:pic>
    </p:spTree>
    <p:extLst>
      <p:ext uri="{BB962C8B-B14F-4D97-AF65-F5344CB8AC3E}">
        <p14:creationId xmlns:p14="http://schemas.microsoft.com/office/powerpoint/2010/main" val="3893751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5E081-6322-43E1-9522-572E6425A1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Content Placeholder 2">
            <a:extLst>
              <a:ext uri="{FF2B5EF4-FFF2-40B4-BE49-F238E27FC236}">
                <a16:creationId xmlns:a16="http://schemas.microsoft.com/office/drawing/2014/main" id="{9CD0ECCD-6205-43A7-B63E-B0989DA006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a:extLst>
              <a:ext uri="{FF2B5EF4-FFF2-40B4-BE49-F238E27FC236}">
                <a16:creationId xmlns:a16="http://schemas.microsoft.com/office/drawing/2014/main" id="{0D5D9933-64E8-45BE-AF3D-3C7E3040F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AFA203-5615-4750-8A64-FF04BE23A7ED}"/>
              </a:ext>
            </a:extLst>
          </p:cNvPr>
          <p:cNvSpPr>
            <a:spLocks noGrp="1"/>
          </p:cNvSpPr>
          <p:nvPr>
            <p:ph type="dt" sz="half" idx="10"/>
          </p:nvPr>
        </p:nvSpPr>
        <p:spPr/>
        <p:txBody>
          <a:bodyPr/>
          <a:lstStyle/>
          <a:p>
            <a:fld id="{E6B09D21-C87B-433C-B814-700642E8EA1D}" type="datetimeFigureOut">
              <a:rPr lang="ru-RU" smtClean="0"/>
              <a:t>20.04.2023</a:t>
            </a:fld>
            <a:endParaRPr lang="ru-RU"/>
          </a:p>
        </p:txBody>
      </p:sp>
      <p:sp>
        <p:nvSpPr>
          <p:cNvPr id="6" name="Footer Placeholder 5">
            <a:extLst>
              <a:ext uri="{FF2B5EF4-FFF2-40B4-BE49-F238E27FC236}">
                <a16:creationId xmlns:a16="http://schemas.microsoft.com/office/drawing/2014/main" id="{3B17F415-7C67-4F4C-B7CD-3BF5F8BB0D9E}"/>
              </a:ext>
            </a:extLst>
          </p:cNvPr>
          <p:cNvSpPr>
            <a:spLocks noGrp="1"/>
          </p:cNvSpPr>
          <p:nvPr>
            <p:ph type="ftr" sz="quarter" idx="11"/>
          </p:nvPr>
        </p:nvSpPr>
        <p:spPr/>
        <p:txBody>
          <a:bodyPr/>
          <a:lstStyle/>
          <a:p>
            <a:endParaRPr lang="ru-RU"/>
          </a:p>
        </p:txBody>
      </p:sp>
      <p:sp>
        <p:nvSpPr>
          <p:cNvPr id="7" name="Slide Number Placeholder 6">
            <a:extLst>
              <a:ext uri="{FF2B5EF4-FFF2-40B4-BE49-F238E27FC236}">
                <a16:creationId xmlns:a16="http://schemas.microsoft.com/office/drawing/2014/main" id="{95B2EA3D-FD89-4859-844F-190BFDC12EC5}"/>
              </a:ext>
            </a:extLst>
          </p:cNvPr>
          <p:cNvSpPr>
            <a:spLocks noGrp="1"/>
          </p:cNvSpPr>
          <p:nvPr>
            <p:ph type="sldNum" sz="quarter" idx="12"/>
          </p:nvPr>
        </p:nvSpPr>
        <p:spPr/>
        <p:txBody>
          <a:bodyPr/>
          <a:lstStyle/>
          <a:p>
            <a:fld id="{B4596483-EC7F-4A8F-ACFB-02BB109E804F}" type="slidenum">
              <a:rPr lang="ru-RU" smtClean="0"/>
              <a:t>‹#›</a:t>
            </a:fld>
            <a:endParaRPr lang="ru-RU"/>
          </a:p>
        </p:txBody>
      </p:sp>
      <p:pic>
        <p:nvPicPr>
          <p:cNvPr id="8" name="Content Placeholder 9">
            <a:extLst>
              <a:ext uri="{FF2B5EF4-FFF2-40B4-BE49-F238E27FC236}">
                <a16:creationId xmlns:a16="http://schemas.microsoft.com/office/drawing/2014/main" id="{0B5034BD-5E85-EE52-B837-AE1FD71B51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14289"/>
            <a:ext cx="12192000" cy="743711"/>
          </a:xfrm>
          <a:prstGeom prst="rect">
            <a:avLst/>
          </a:prstGeom>
        </p:spPr>
      </p:pic>
    </p:spTree>
    <p:extLst>
      <p:ext uri="{BB962C8B-B14F-4D97-AF65-F5344CB8AC3E}">
        <p14:creationId xmlns:p14="http://schemas.microsoft.com/office/powerpoint/2010/main" val="1285966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DAF4-3128-42E2-BABA-73F3695CCC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Picture Placeholder 2">
            <a:extLst>
              <a:ext uri="{FF2B5EF4-FFF2-40B4-BE49-F238E27FC236}">
                <a16:creationId xmlns:a16="http://schemas.microsoft.com/office/drawing/2014/main" id="{E581B8C8-7C5F-469C-A207-F0C945B3A3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a:extLst>
              <a:ext uri="{FF2B5EF4-FFF2-40B4-BE49-F238E27FC236}">
                <a16:creationId xmlns:a16="http://schemas.microsoft.com/office/drawing/2014/main" id="{D70AE86A-E84B-4DAA-AB5E-12CDBD8228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4D7882-63FA-431E-9B4F-F558282176A2}"/>
              </a:ext>
            </a:extLst>
          </p:cNvPr>
          <p:cNvSpPr>
            <a:spLocks noGrp="1"/>
          </p:cNvSpPr>
          <p:nvPr>
            <p:ph type="dt" sz="half" idx="10"/>
          </p:nvPr>
        </p:nvSpPr>
        <p:spPr/>
        <p:txBody>
          <a:bodyPr/>
          <a:lstStyle/>
          <a:p>
            <a:fld id="{E6B09D21-C87B-433C-B814-700642E8EA1D}" type="datetimeFigureOut">
              <a:rPr lang="ru-RU" smtClean="0"/>
              <a:t>20.04.2023</a:t>
            </a:fld>
            <a:endParaRPr lang="ru-RU"/>
          </a:p>
        </p:txBody>
      </p:sp>
      <p:sp>
        <p:nvSpPr>
          <p:cNvPr id="6" name="Footer Placeholder 5">
            <a:extLst>
              <a:ext uri="{FF2B5EF4-FFF2-40B4-BE49-F238E27FC236}">
                <a16:creationId xmlns:a16="http://schemas.microsoft.com/office/drawing/2014/main" id="{740EF68F-F652-45AC-83CA-E4D737BA12F4}"/>
              </a:ext>
            </a:extLst>
          </p:cNvPr>
          <p:cNvSpPr>
            <a:spLocks noGrp="1"/>
          </p:cNvSpPr>
          <p:nvPr>
            <p:ph type="ftr" sz="quarter" idx="11"/>
          </p:nvPr>
        </p:nvSpPr>
        <p:spPr/>
        <p:txBody>
          <a:bodyPr/>
          <a:lstStyle/>
          <a:p>
            <a:endParaRPr lang="ru-RU"/>
          </a:p>
        </p:txBody>
      </p:sp>
      <p:sp>
        <p:nvSpPr>
          <p:cNvPr id="7" name="Slide Number Placeholder 6">
            <a:extLst>
              <a:ext uri="{FF2B5EF4-FFF2-40B4-BE49-F238E27FC236}">
                <a16:creationId xmlns:a16="http://schemas.microsoft.com/office/drawing/2014/main" id="{50DE39BA-7EDB-4C3A-A4BE-8A3F9D4D95ED}"/>
              </a:ext>
            </a:extLst>
          </p:cNvPr>
          <p:cNvSpPr>
            <a:spLocks noGrp="1"/>
          </p:cNvSpPr>
          <p:nvPr>
            <p:ph type="sldNum" sz="quarter" idx="12"/>
          </p:nvPr>
        </p:nvSpPr>
        <p:spPr/>
        <p:txBody>
          <a:bodyPr/>
          <a:lstStyle/>
          <a:p>
            <a:fld id="{B4596483-EC7F-4A8F-ACFB-02BB109E804F}" type="slidenum">
              <a:rPr lang="ru-RU" smtClean="0"/>
              <a:t>‹#›</a:t>
            </a:fld>
            <a:endParaRPr lang="ru-RU"/>
          </a:p>
        </p:txBody>
      </p:sp>
      <p:pic>
        <p:nvPicPr>
          <p:cNvPr id="8" name="Content Placeholder 9">
            <a:extLst>
              <a:ext uri="{FF2B5EF4-FFF2-40B4-BE49-F238E27FC236}">
                <a16:creationId xmlns:a16="http://schemas.microsoft.com/office/drawing/2014/main" id="{6821F8C4-ABB7-7A01-CAB9-F4C43C639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14289"/>
            <a:ext cx="12192000" cy="743711"/>
          </a:xfrm>
          <a:prstGeom prst="rect">
            <a:avLst/>
          </a:prstGeom>
        </p:spPr>
      </p:pic>
    </p:spTree>
    <p:extLst>
      <p:ext uri="{BB962C8B-B14F-4D97-AF65-F5344CB8AC3E}">
        <p14:creationId xmlns:p14="http://schemas.microsoft.com/office/powerpoint/2010/main" val="3746788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D80C3E-A9A5-4165-A9FF-D083EE40DF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ru-RU" dirty="0"/>
          </a:p>
        </p:txBody>
      </p:sp>
      <p:sp>
        <p:nvSpPr>
          <p:cNvPr id="3" name="Text Placeholder 2">
            <a:extLst>
              <a:ext uri="{FF2B5EF4-FFF2-40B4-BE49-F238E27FC236}">
                <a16:creationId xmlns:a16="http://schemas.microsoft.com/office/drawing/2014/main" id="{43363448-3BC1-4C0B-A2FB-79D58E4706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36E54250-B28B-434C-8D5C-FE2506EE2F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09D21-C87B-433C-B814-700642E8EA1D}" type="datetimeFigureOut">
              <a:rPr lang="ru-RU" smtClean="0"/>
              <a:t>20.04.2023</a:t>
            </a:fld>
            <a:endParaRPr lang="ru-RU"/>
          </a:p>
        </p:txBody>
      </p:sp>
      <p:sp>
        <p:nvSpPr>
          <p:cNvPr id="5" name="Footer Placeholder 4">
            <a:extLst>
              <a:ext uri="{FF2B5EF4-FFF2-40B4-BE49-F238E27FC236}">
                <a16:creationId xmlns:a16="http://schemas.microsoft.com/office/drawing/2014/main" id="{6A75EDD6-4733-4712-8FD1-66287626FA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a:extLst>
              <a:ext uri="{FF2B5EF4-FFF2-40B4-BE49-F238E27FC236}">
                <a16:creationId xmlns:a16="http://schemas.microsoft.com/office/drawing/2014/main" id="{559AD7F1-C9C0-4BCB-9415-BD0389986C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596483-EC7F-4A8F-ACFB-02BB109E804F}" type="slidenum">
              <a:rPr lang="ru-RU" smtClean="0"/>
              <a:t>‹#›</a:t>
            </a:fld>
            <a:endParaRPr lang="ru-RU"/>
          </a:p>
        </p:txBody>
      </p:sp>
      <p:sp>
        <p:nvSpPr>
          <p:cNvPr id="8" name="TextBox 7">
            <a:extLst>
              <a:ext uri="{FF2B5EF4-FFF2-40B4-BE49-F238E27FC236}">
                <a16:creationId xmlns:a16="http://schemas.microsoft.com/office/drawing/2014/main" id="{1F3B5049-4052-4199-9EBC-90B20B43AC4A}"/>
              </a:ext>
            </a:extLst>
          </p:cNvPr>
          <p:cNvSpPr txBox="1"/>
          <p:nvPr userDrawn="1">
            <p:extLst>
              <p:ext uri="{1162E1C5-73C7-4A58-AE30-91384D911F3F}">
                <p184:classification xmlns:p184="http://schemas.microsoft.com/office/powerpoint/2018/4/main" val="ftr"/>
              </p:ext>
            </p:extLst>
          </p:nvPr>
        </p:nvSpPr>
        <p:spPr>
          <a:xfrm>
            <a:off x="0" y="6720840"/>
            <a:ext cx="6127750" cy="137160"/>
          </a:xfrm>
          <a:prstGeom prst="rect">
            <a:avLst/>
          </a:prstGeom>
        </p:spPr>
        <p:txBody>
          <a:bodyPr horzOverflow="overflow" lIns="0" tIns="0" rIns="0" bIns="0">
            <a:spAutoFit/>
          </a:bodyPr>
          <a:lstStyle/>
          <a:p>
            <a:pPr algn="l"/>
            <a:r>
              <a:rPr lang="ru-RU" sz="900">
                <a:solidFill>
                  <a:srgbClr val="000000"/>
                </a:solidFill>
                <a:latin typeface="Calibri" panose="020F0502020204030204" pitchFamily="34" charset="0"/>
                <a:cs typeface="Calibri" panose="020F0502020204030204" pitchFamily="34" charset="0"/>
              </a:rPr>
              <a:t>INTERNAL. This information is accessible to ADB Management and staff. It may be shared outside ADB with appropriate permission.</a:t>
            </a:r>
          </a:p>
        </p:txBody>
      </p:sp>
    </p:spTree>
    <p:extLst>
      <p:ext uri="{BB962C8B-B14F-4D97-AF65-F5344CB8AC3E}">
        <p14:creationId xmlns:p14="http://schemas.microsoft.com/office/powerpoint/2010/main" val="690819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2C26FDF-C376-86D8-33C8-647C7A33FB19}"/>
              </a:ext>
            </a:extLst>
          </p:cNvPr>
          <p:cNvSpPr txBox="1"/>
          <p:nvPr/>
        </p:nvSpPr>
        <p:spPr>
          <a:xfrm>
            <a:off x="443884" y="1705383"/>
            <a:ext cx="11060296" cy="4401205"/>
          </a:xfrm>
          <a:prstGeom prst="rect">
            <a:avLst/>
          </a:prstGeom>
          <a:noFill/>
        </p:spPr>
        <p:txBody>
          <a:bodyPr wrap="square">
            <a:spAutoFit/>
          </a:bodyPr>
          <a:lstStyle/>
          <a:p>
            <a:pPr algn="ctr"/>
            <a:r>
              <a:rPr lang="en-US" sz="2200" b="1" dirty="0">
                <a:solidFill>
                  <a:schemeClr val="accent1">
                    <a:lumMod val="75000"/>
                  </a:schemeClr>
                </a:solidFill>
                <a:latin typeface="Arial" panose="020B0604020202020204" pitchFamily="34" charset="0"/>
                <a:ea typeface="Cambria" panose="02040503050406030204" pitchFamily="18" charset="0"/>
                <a:cs typeface="Arial" panose="020B0604020202020204" pitchFamily="34" charset="0"/>
              </a:rPr>
              <a:t>National Training</a:t>
            </a:r>
          </a:p>
          <a:p>
            <a:pPr algn="ctr"/>
            <a:r>
              <a:rPr lang="en-US" sz="2200" b="1" dirty="0">
                <a:solidFill>
                  <a:schemeClr val="accent1">
                    <a:lumMod val="75000"/>
                  </a:schemeClr>
                </a:solidFill>
                <a:latin typeface="Arial" panose="020B0604020202020204" pitchFamily="34" charset="0"/>
                <a:ea typeface="Cambria" panose="02040503050406030204" pitchFamily="18" charset="0"/>
                <a:cs typeface="Arial" panose="020B0604020202020204" pitchFamily="34" charset="0"/>
              </a:rPr>
              <a:t>On preparing to negotiate a potential CAREC-wide FTA</a:t>
            </a:r>
          </a:p>
          <a:p>
            <a:pPr algn="ctr"/>
            <a:r>
              <a:rPr lang="en-US" sz="2200" b="1" dirty="0">
                <a:solidFill>
                  <a:schemeClr val="accent1">
                    <a:lumMod val="75000"/>
                  </a:schemeClr>
                </a:solidFill>
                <a:latin typeface="Arial" panose="020B0604020202020204" pitchFamily="34" charset="0"/>
                <a:ea typeface="Cambria" panose="02040503050406030204" pitchFamily="18" charset="0"/>
                <a:cs typeface="Arial" panose="020B0604020202020204" pitchFamily="34" charset="0"/>
              </a:rPr>
              <a:t> </a:t>
            </a:r>
            <a:endParaRPr lang="en-US" sz="3200" b="1" dirty="0">
              <a:solidFill>
                <a:schemeClr val="accent1">
                  <a:lumMod val="75000"/>
                </a:schemeClr>
              </a:solidFill>
              <a:latin typeface="Arial" panose="020B0604020202020204" pitchFamily="34" charset="0"/>
              <a:ea typeface="Cambria" panose="02040503050406030204" pitchFamily="18" charset="0"/>
              <a:cs typeface="Arial" panose="020B0604020202020204" pitchFamily="34" charset="0"/>
            </a:endParaRPr>
          </a:p>
          <a:p>
            <a:pPr algn="ctr"/>
            <a:r>
              <a:rPr lang="en-US" sz="3200" b="1" dirty="0">
                <a:solidFill>
                  <a:schemeClr val="accent1">
                    <a:lumMod val="75000"/>
                  </a:schemeClr>
                </a:solidFill>
                <a:latin typeface="Arial" panose="020B0604020202020204" pitchFamily="34" charset="0"/>
                <a:ea typeface="Cambria" panose="02040503050406030204" pitchFamily="18" charset="0"/>
                <a:cs typeface="Arial" panose="020B0604020202020204" pitchFamily="34" charset="0"/>
              </a:rPr>
              <a:t>Session 1:</a:t>
            </a:r>
          </a:p>
          <a:p>
            <a:pPr algn="ctr"/>
            <a:r>
              <a:rPr lang="en-US" sz="2800" b="1"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Preparing for Negotiations | </a:t>
            </a:r>
          </a:p>
          <a:p>
            <a:pPr algn="ctr"/>
            <a:r>
              <a:rPr lang="en-US" sz="2800" b="1"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Substantive Considerations </a:t>
            </a:r>
          </a:p>
          <a:p>
            <a:pPr algn="ctr"/>
            <a:endParaRPr lang="en-US" sz="3600" b="1" dirty="0">
              <a:solidFill>
                <a:schemeClr val="accent1">
                  <a:lumMod val="75000"/>
                </a:schemeClr>
              </a:solidFill>
              <a:latin typeface="Arial" panose="020B0604020202020204" pitchFamily="34" charset="0"/>
              <a:ea typeface="Cambria" panose="02040503050406030204" pitchFamily="18" charset="0"/>
              <a:cs typeface="Arial" panose="020B0604020202020204" pitchFamily="34" charset="0"/>
            </a:endParaRPr>
          </a:p>
          <a:p>
            <a:pPr algn="ctr"/>
            <a:r>
              <a:rPr lang="en-US" b="1" dirty="0">
                <a:solidFill>
                  <a:schemeClr val="accent1">
                    <a:lumMod val="75000"/>
                  </a:schemeClr>
                </a:solidFill>
                <a:latin typeface="Arial" panose="020B0604020202020204" pitchFamily="34" charset="0"/>
                <a:ea typeface="Cambria" panose="02040503050406030204" pitchFamily="18" charset="0"/>
                <a:cs typeface="Arial" panose="020B0604020202020204" pitchFamily="34" charset="0"/>
              </a:rPr>
              <a:t>Instructor: </a:t>
            </a:r>
            <a:endParaRPr lang="en-US" sz="3200" b="1" dirty="0">
              <a:solidFill>
                <a:schemeClr val="accent1">
                  <a:lumMod val="75000"/>
                </a:schemeClr>
              </a:solidFill>
              <a:latin typeface="Arial" panose="020B0604020202020204" pitchFamily="34" charset="0"/>
              <a:ea typeface="Cambria" panose="02040503050406030204" pitchFamily="18" charset="0"/>
              <a:cs typeface="Arial" panose="020B0604020202020204" pitchFamily="34" charset="0"/>
            </a:endParaRPr>
          </a:p>
          <a:p>
            <a:pPr algn="ctr"/>
            <a:endParaRPr lang="en-US" sz="3200" b="1" dirty="0">
              <a:solidFill>
                <a:schemeClr val="accent1">
                  <a:lumMod val="75000"/>
                </a:schemeClr>
              </a:solidFill>
              <a:latin typeface="Arial" panose="020B0604020202020204" pitchFamily="34" charset="0"/>
              <a:ea typeface="Cambria" panose="02040503050406030204" pitchFamily="18" charset="0"/>
              <a:cs typeface="Arial" panose="020B0604020202020204" pitchFamily="34" charset="0"/>
            </a:endParaRPr>
          </a:p>
          <a:p>
            <a:pPr algn="ctr"/>
            <a:r>
              <a:rPr lang="en-US" sz="2000" b="1" dirty="0">
                <a:solidFill>
                  <a:schemeClr val="accent1">
                    <a:lumMod val="75000"/>
                  </a:schemeClr>
                </a:solidFill>
                <a:latin typeface="Arial" panose="020B0604020202020204" pitchFamily="34" charset="0"/>
                <a:ea typeface="Cambria" panose="02040503050406030204" pitchFamily="18" charset="0"/>
                <a:cs typeface="Arial" panose="020B0604020202020204" pitchFamily="34" charset="0"/>
              </a:rPr>
              <a:t>Tashkent, Uzbekistan</a:t>
            </a:r>
          </a:p>
          <a:p>
            <a:pPr algn="ctr"/>
            <a:r>
              <a:rPr lang="en-US" sz="2000" b="1" dirty="0">
                <a:solidFill>
                  <a:schemeClr val="accent1">
                    <a:lumMod val="75000"/>
                  </a:schemeClr>
                </a:solidFill>
                <a:latin typeface="Arial" panose="020B0604020202020204" pitchFamily="34" charset="0"/>
                <a:ea typeface="Cambria" panose="02040503050406030204" pitchFamily="18" charset="0"/>
                <a:cs typeface="Arial" panose="020B0604020202020204" pitchFamily="34" charset="0"/>
              </a:rPr>
              <a:t>May 2023</a:t>
            </a:r>
          </a:p>
        </p:txBody>
      </p:sp>
      <p:pic>
        <p:nvPicPr>
          <p:cNvPr id="9" name="Picture 8" descr="A picture containing text&#10;&#10;Description automatically generated">
            <a:extLst>
              <a:ext uri="{FF2B5EF4-FFF2-40B4-BE49-F238E27FC236}">
                <a16:creationId xmlns:a16="http://schemas.microsoft.com/office/drawing/2014/main" id="{5F2A94E1-5E45-3C09-A36C-095AC7B4B5BC}"/>
              </a:ext>
            </a:extLst>
          </p:cNvPr>
          <p:cNvPicPr>
            <a:picLocks noChangeAspect="1"/>
          </p:cNvPicPr>
          <p:nvPr/>
        </p:nvPicPr>
        <p:blipFill>
          <a:blip r:embed="rId3">
            <a:alphaModFix amt="65000"/>
            <a:extLst>
              <a:ext uri="{28A0092B-C50C-407E-A947-70E740481C1C}">
                <a14:useLocalDpi xmlns:a14="http://schemas.microsoft.com/office/drawing/2010/main" val="0"/>
              </a:ext>
            </a:extLst>
          </a:blip>
          <a:stretch>
            <a:fillRect/>
          </a:stretch>
        </p:blipFill>
        <p:spPr>
          <a:xfrm>
            <a:off x="11504179" y="6031306"/>
            <a:ext cx="601790" cy="566728"/>
          </a:xfrm>
          <a:prstGeom prst="rect">
            <a:avLst/>
          </a:prstGeom>
        </p:spPr>
      </p:pic>
      <p:sp>
        <p:nvSpPr>
          <p:cNvPr id="2" name="Rectangle 1">
            <a:extLst>
              <a:ext uri="{FF2B5EF4-FFF2-40B4-BE49-F238E27FC236}">
                <a16:creationId xmlns:a16="http://schemas.microsoft.com/office/drawing/2014/main" id="{3291D841-E2F5-0419-A316-4DC0B4AE9216}"/>
              </a:ext>
            </a:extLst>
          </p:cNvPr>
          <p:cNvSpPr/>
          <p:nvPr/>
        </p:nvSpPr>
        <p:spPr>
          <a:xfrm>
            <a:off x="11925300" y="12700"/>
            <a:ext cx="266700" cy="228600"/>
          </a:xfrm>
          <a:prstGeom prst="rect">
            <a:avLst/>
          </a:prstGeom>
          <a:solidFill>
            <a:srgbClr val="552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51804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4F36D1C3-F6C9-500E-BAAE-58E4779EAB49}"/>
              </a:ext>
            </a:extLst>
          </p:cNvPr>
          <p:cNvSpPr>
            <a:spLocks noGrp="1"/>
          </p:cNvSpPr>
          <p:nvPr>
            <p:ph type="title"/>
          </p:nvPr>
        </p:nvSpPr>
        <p:spPr>
          <a:xfrm>
            <a:off x="2663190" y="0"/>
            <a:ext cx="7867645" cy="1058233"/>
          </a:xfrm>
        </p:spPr>
        <p:txBody>
          <a:bodyPr>
            <a:noAutofit/>
          </a:bodyPr>
          <a:lstStyle/>
          <a:p>
            <a:pPr algn="r"/>
            <a:r>
              <a:rPr lang="en-AU" dirty="0"/>
              <a:t>Technical Barriers to Trade</a:t>
            </a:r>
            <a:endParaRPr lang="en-GE" dirty="0"/>
          </a:p>
        </p:txBody>
      </p:sp>
      <p:pic>
        <p:nvPicPr>
          <p:cNvPr id="3" name="Picture 2" descr="A picture containing text&#10;&#10;Description automatically generated">
            <a:extLst>
              <a:ext uri="{FF2B5EF4-FFF2-40B4-BE49-F238E27FC236}">
                <a16:creationId xmlns:a16="http://schemas.microsoft.com/office/drawing/2014/main" id="{636A64B8-58C2-EC28-D3D6-38100637866B}"/>
              </a:ext>
            </a:extLst>
          </p:cNvPr>
          <p:cNvPicPr>
            <a:picLocks noChangeAspect="1"/>
          </p:cNvPicPr>
          <p:nvPr/>
        </p:nvPicPr>
        <p:blipFill>
          <a:blip r:embed="rId3">
            <a:alphaModFix amt="65000"/>
            <a:extLst>
              <a:ext uri="{28A0092B-C50C-407E-A947-70E740481C1C}">
                <a14:useLocalDpi xmlns:a14="http://schemas.microsoft.com/office/drawing/2010/main" val="0"/>
              </a:ext>
            </a:extLst>
          </a:blip>
          <a:stretch>
            <a:fillRect/>
          </a:stretch>
        </p:blipFill>
        <p:spPr>
          <a:xfrm>
            <a:off x="11504141" y="6176962"/>
            <a:ext cx="617838" cy="581841"/>
          </a:xfrm>
          <a:prstGeom prst="rect">
            <a:avLst/>
          </a:prstGeom>
        </p:spPr>
      </p:pic>
      <p:sp>
        <p:nvSpPr>
          <p:cNvPr id="5" name="Rectangle 4">
            <a:extLst>
              <a:ext uri="{FF2B5EF4-FFF2-40B4-BE49-F238E27FC236}">
                <a16:creationId xmlns:a16="http://schemas.microsoft.com/office/drawing/2014/main" id="{74B7876E-EB3F-5EAA-4D8C-2DAFFF66EF77}"/>
              </a:ext>
            </a:extLst>
          </p:cNvPr>
          <p:cNvSpPr/>
          <p:nvPr/>
        </p:nvSpPr>
        <p:spPr>
          <a:xfrm>
            <a:off x="11084854" y="133700"/>
            <a:ext cx="838574" cy="838574"/>
          </a:xfrm>
          <a:prstGeom prst="rect">
            <a:avLst/>
          </a:prstGeom>
          <a:solidFill>
            <a:srgbClr val="552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A2AB9872-2720-774D-BB30-088F7D8FE90C}"/>
              </a:ext>
            </a:extLst>
          </p:cNvPr>
          <p:cNvSpPr txBox="1"/>
          <p:nvPr/>
        </p:nvSpPr>
        <p:spPr>
          <a:xfrm>
            <a:off x="11084854" y="257352"/>
            <a:ext cx="83857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02</a:t>
            </a:r>
          </a:p>
        </p:txBody>
      </p:sp>
      <p:grpSp>
        <p:nvGrpSpPr>
          <p:cNvPr id="6" name="Group 5">
            <a:extLst>
              <a:ext uri="{FF2B5EF4-FFF2-40B4-BE49-F238E27FC236}">
                <a16:creationId xmlns:a16="http://schemas.microsoft.com/office/drawing/2014/main" id="{2B96842A-6D7D-D828-689A-A2D56D1D580E}"/>
              </a:ext>
            </a:extLst>
          </p:cNvPr>
          <p:cNvGrpSpPr/>
          <p:nvPr/>
        </p:nvGrpSpPr>
        <p:grpSpPr>
          <a:xfrm>
            <a:off x="4087855" y="2863293"/>
            <a:ext cx="4877340" cy="870942"/>
            <a:chOff x="6391183" y="3205023"/>
            <a:chExt cx="5749007" cy="1026595"/>
          </a:xfrm>
        </p:grpSpPr>
        <p:grpSp>
          <p:nvGrpSpPr>
            <p:cNvPr id="7" name="Group 6">
              <a:extLst>
                <a:ext uri="{FF2B5EF4-FFF2-40B4-BE49-F238E27FC236}">
                  <a16:creationId xmlns:a16="http://schemas.microsoft.com/office/drawing/2014/main" id="{578BFA23-5D60-8606-0197-C582EF49E786}"/>
                </a:ext>
              </a:extLst>
            </p:cNvPr>
            <p:cNvGrpSpPr/>
            <p:nvPr/>
          </p:nvGrpSpPr>
          <p:grpSpPr>
            <a:xfrm flipH="1">
              <a:off x="6409751" y="3205023"/>
              <a:ext cx="5730439" cy="1026069"/>
              <a:chOff x="760337" y="1721852"/>
              <a:chExt cx="4722252" cy="1026069"/>
            </a:xfrm>
          </p:grpSpPr>
          <p:cxnSp>
            <p:nvCxnSpPr>
              <p:cNvPr id="26" name="Straight Connector 25">
                <a:extLst>
                  <a:ext uri="{FF2B5EF4-FFF2-40B4-BE49-F238E27FC236}">
                    <a16:creationId xmlns:a16="http://schemas.microsoft.com/office/drawing/2014/main" id="{D64F36DD-CB52-4473-8496-4D84582CDAAF}"/>
                  </a:ext>
                </a:extLst>
              </p:cNvPr>
              <p:cNvCxnSpPr>
                <a:cxnSpLocks/>
              </p:cNvCxnSpPr>
              <p:nvPr/>
            </p:nvCxnSpPr>
            <p:spPr>
              <a:xfrm flipH="1" flipV="1">
                <a:off x="760337" y="1721852"/>
                <a:ext cx="4722252" cy="1080"/>
              </a:xfrm>
              <a:prstGeom prst="line">
                <a:avLst/>
              </a:prstGeom>
              <a:noFill/>
              <a:ln w="12700" cap="flat" cmpd="sng" algn="ctr">
                <a:solidFill>
                  <a:srgbClr val="FFFFFF">
                    <a:lumMod val="85000"/>
                  </a:srgbClr>
                </a:solidFill>
                <a:prstDash val="solid"/>
                <a:miter lim="800000"/>
              </a:ln>
              <a:effectLst/>
            </p:spPr>
          </p:cxnSp>
          <p:cxnSp>
            <p:nvCxnSpPr>
              <p:cNvPr id="36" name="Straight Connector 35">
                <a:extLst>
                  <a:ext uri="{FF2B5EF4-FFF2-40B4-BE49-F238E27FC236}">
                    <a16:creationId xmlns:a16="http://schemas.microsoft.com/office/drawing/2014/main" id="{B5EC05C2-0AAC-7A5C-BD3E-420D0337DA23}"/>
                  </a:ext>
                </a:extLst>
              </p:cNvPr>
              <p:cNvCxnSpPr>
                <a:cxnSpLocks/>
              </p:cNvCxnSpPr>
              <p:nvPr/>
            </p:nvCxnSpPr>
            <p:spPr>
              <a:xfrm rot="16200000" flipH="1">
                <a:off x="248273" y="2235857"/>
                <a:ext cx="1024128" cy="0"/>
              </a:xfrm>
              <a:prstGeom prst="line">
                <a:avLst/>
              </a:prstGeom>
              <a:noFill/>
              <a:ln w="12700" cap="flat" cmpd="sng" algn="ctr">
                <a:solidFill>
                  <a:srgbClr val="FFFFFF">
                    <a:lumMod val="85000"/>
                  </a:srgbClr>
                </a:solidFill>
                <a:prstDash val="solid"/>
                <a:miter lim="800000"/>
                <a:tailEnd type="oval"/>
              </a:ln>
              <a:effectLst/>
            </p:spPr>
          </p:cxnSp>
        </p:grpSp>
        <p:grpSp>
          <p:nvGrpSpPr>
            <p:cNvPr id="9" name="Group 8">
              <a:extLst>
                <a:ext uri="{FF2B5EF4-FFF2-40B4-BE49-F238E27FC236}">
                  <a16:creationId xmlns:a16="http://schemas.microsoft.com/office/drawing/2014/main" id="{4EBBC6F7-ADE1-2443-45EE-4B1296D4A5D0}"/>
                </a:ext>
              </a:extLst>
            </p:cNvPr>
            <p:cNvGrpSpPr/>
            <p:nvPr/>
          </p:nvGrpSpPr>
          <p:grpSpPr>
            <a:xfrm>
              <a:off x="6391183" y="3205023"/>
              <a:ext cx="5717904" cy="1026595"/>
              <a:chOff x="2040399" y="1999917"/>
              <a:chExt cx="4711922" cy="1026595"/>
            </a:xfrm>
          </p:grpSpPr>
          <p:sp>
            <p:nvSpPr>
              <p:cNvPr id="15" name="TextBox 14">
                <a:extLst>
                  <a:ext uri="{FF2B5EF4-FFF2-40B4-BE49-F238E27FC236}">
                    <a16:creationId xmlns:a16="http://schemas.microsoft.com/office/drawing/2014/main" id="{635ED360-1D45-0319-D9D8-EAC36EF288DE}"/>
                  </a:ext>
                </a:extLst>
              </p:cNvPr>
              <p:cNvSpPr txBox="1"/>
              <p:nvPr/>
            </p:nvSpPr>
            <p:spPr>
              <a:xfrm>
                <a:off x="3443272" y="1999917"/>
                <a:ext cx="3309049" cy="326504"/>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Purpose</a:t>
                </a:r>
                <a:endParaRPr kumimoji="0" lang="en-IN"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6BD639B1-34CC-827E-7EC4-139FA806F9DE}"/>
                  </a:ext>
                </a:extLst>
              </p:cNvPr>
              <p:cNvSpPr txBox="1"/>
              <p:nvPr/>
            </p:nvSpPr>
            <p:spPr>
              <a:xfrm>
                <a:off x="2040399" y="2264671"/>
                <a:ext cx="4702432" cy="761841"/>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rPr>
                  <a:t>To ensure that standards, technical regulations, and conformity assessment procedures do not create unnecessary obstacles to trade.</a:t>
                </a:r>
                <a:r>
                  <a:rPr lang="en-US" sz="1200" kern="0" dirty="0">
                    <a:solidFill>
                      <a:srgbClr val="3F3F3F"/>
                    </a:solidFill>
                    <a:latin typeface="Arial" panose="020B0604020202020204" pitchFamily="34" charset="0"/>
                    <a:cs typeface="Arial" panose="020B0604020202020204" pitchFamily="34" charset="0"/>
                  </a:rPr>
                  <a:t> </a:t>
                </a:r>
                <a:endParaRPr kumimoji="0" lang="en-IN"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endParaRPr>
              </a:p>
            </p:txBody>
          </p:sp>
        </p:grpSp>
      </p:grpSp>
      <p:grpSp>
        <p:nvGrpSpPr>
          <p:cNvPr id="37" name="Group 36">
            <a:extLst>
              <a:ext uri="{FF2B5EF4-FFF2-40B4-BE49-F238E27FC236}">
                <a16:creationId xmlns:a16="http://schemas.microsoft.com/office/drawing/2014/main" id="{F1E757DA-DE7F-B9CB-285A-A0B10628426E}"/>
              </a:ext>
            </a:extLst>
          </p:cNvPr>
          <p:cNvGrpSpPr/>
          <p:nvPr/>
        </p:nvGrpSpPr>
        <p:grpSpPr>
          <a:xfrm>
            <a:off x="4113369" y="1593892"/>
            <a:ext cx="4844363" cy="1139742"/>
            <a:chOff x="6421258" y="1715787"/>
            <a:chExt cx="5710137" cy="1343433"/>
          </a:xfrm>
        </p:grpSpPr>
        <p:grpSp>
          <p:nvGrpSpPr>
            <p:cNvPr id="47" name="Group 46">
              <a:extLst>
                <a:ext uri="{FF2B5EF4-FFF2-40B4-BE49-F238E27FC236}">
                  <a16:creationId xmlns:a16="http://schemas.microsoft.com/office/drawing/2014/main" id="{65D91970-1E8F-40BF-1256-11322FD87C9C}"/>
                </a:ext>
              </a:extLst>
            </p:cNvPr>
            <p:cNvGrpSpPr/>
            <p:nvPr/>
          </p:nvGrpSpPr>
          <p:grpSpPr>
            <a:xfrm flipH="1">
              <a:off x="6421258" y="1715787"/>
              <a:ext cx="5710137" cy="1024129"/>
              <a:chOff x="789171" y="1722931"/>
              <a:chExt cx="4719118" cy="1024129"/>
            </a:xfrm>
          </p:grpSpPr>
          <p:cxnSp>
            <p:nvCxnSpPr>
              <p:cNvPr id="57" name="Straight Connector 56">
                <a:extLst>
                  <a:ext uri="{FF2B5EF4-FFF2-40B4-BE49-F238E27FC236}">
                    <a16:creationId xmlns:a16="http://schemas.microsoft.com/office/drawing/2014/main" id="{A7829A2D-1F93-4F93-B37A-6EA0C0B242BD}"/>
                  </a:ext>
                </a:extLst>
              </p:cNvPr>
              <p:cNvCxnSpPr>
                <a:cxnSpLocks/>
              </p:cNvCxnSpPr>
              <p:nvPr/>
            </p:nvCxnSpPr>
            <p:spPr>
              <a:xfrm flipH="1">
                <a:off x="789171" y="1722931"/>
                <a:ext cx="4719118" cy="0"/>
              </a:xfrm>
              <a:prstGeom prst="line">
                <a:avLst/>
              </a:prstGeom>
              <a:noFill/>
              <a:ln w="12700" cap="flat" cmpd="sng" algn="ctr">
                <a:solidFill>
                  <a:srgbClr val="FFFFFF">
                    <a:lumMod val="85000"/>
                  </a:srgbClr>
                </a:solidFill>
                <a:prstDash val="solid"/>
                <a:miter lim="800000"/>
              </a:ln>
              <a:effectLst/>
            </p:spPr>
          </p:cxnSp>
          <p:cxnSp>
            <p:nvCxnSpPr>
              <p:cNvPr id="58" name="Straight Connector 57">
                <a:extLst>
                  <a:ext uri="{FF2B5EF4-FFF2-40B4-BE49-F238E27FC236}">
                    <a16:creationId xmlns:a16="http://schemas.microsoft.com/office/drawing/2014/main" id="{46465757-9789-9438-167E-8F49DFBA5B5A}"/>
                  </a:ext>
                </a:extLst>
              </p:cNvPr>
              <p:cNvCxnSpPr>
                <a:cxnSpLocks/>
              </p:cNvCxnSpPr>
              <p:nvPr/>
            </p:nvCxnSpPr>
            <p:spPr>
              <a:xfrm rot="16200000" flipH="1">
                <a:off x="277107" y="2234996"/>
                <a:ext cx="1024128" cy="0"/>
              </a:xfrm>
              <a:prstGeom prst="line">
                <a:avLst/>
              </a:prstGeom>
              <a:noFill/>
              <a:ln w="12700" cap="flat" cmpd="sng" algn="ctr">
                <a:solidFill>
                  <a:srgbClr val="FFFFFF">
                    <a:lumMod val="85000"/>
                  </a:srgbClr>
                </a:solidFill>
                <a:prstDash val="solid"/>
                <a:miter lim="800000"/>
                <a:tailEnd type="oval"/>
              </a:ln>
              <a:effectLst/>
            </p:spPr>
          </p:cxnSp>
        </p:grpSp>
        <p:grpSp>
          <p:nvGrpSpPr>
            <p:cNvPr id="48" name="Group 47">
              <a:extLst>
                <a:ext uri="{FF2B5EF4-FFF2-40B4-BE49-F238E27FC236}">
                  <a16:creationId xmlns:a16="http://schemas.microsoft.com/office/drawing/2014/main" id="{D660ACC4-5914-B0FF-9DD8-705F7765C66C}"/>
                </a:ext>
              </a:extLst>
            </p:cNvPr>
            <p:cNvGrpSpPr/>
            <p:nvPr/>
          </p:nvGrpSpPr>
          <p:grpSpPr>
            <a:xfrm>
              <a:off x="6661160" y="1718536"/>
              <a:ext cx="5447929" cy="1340684"/>
              <a:chOff x="1613886" y="1924925"/>
              <a:chExt cx="5447929" cy="1340684"/>
            </a:xfrm>
          </p:grpSpPr>
          <p:sp>
            <p:nvSpPr>
              <p:cNvPr id="55" name="TextBox 54">
                <a:extLst>
                  <a:ext uri="{FF2B5EF4-FFF2-40B4-BE49-F238E27FC236}">
                    <a16:creationId xmlns:a16="http://schemas.microsoft.com/office/drawing/2014/main" id="{45DD347E-C092-2D14-3687-A6122B59A638}"/>
                  </a:ext>
                </a:extLst>
              </p:cNvPr>
              <p:cNvSpPr txBox="1"/>
              <p:nvPr/>
            </p:nvSpPr>
            <p:spPr>
              <a:xfrm>
                <a:off x="3710947" y="1924925"/>
                <a:ext cx="3350868" cy="326503"/>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Generally Reaffirm Existing Rules</a:t>
                </a:r>
                <a:endParaRPr kumimoji="0" lang="en-IN"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3BD3E164-4678-0A0A-2FB6-BDFB8D9B07E8}"/>
                  </a:ext>
                </a:extLst>
              </p:cNvPr>
              <p:cNvSpPr txBox="1"/>
              <p:nvPr/>
            </p:nvSpPr>
            <p:spPr>
              <a:xfrm>
                <a:off x="1613886" y="2286099"/>
                <a:ext cx="5436411" cy="979510"/>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rPr>
                  <a:t>Most FTA chapters on TBT reaffirm</a:t>
                </a:r>
                <a:r>
                  <a:rPr lang="en-US" sz="1200" kern="0" dirty="0">
                    <a:solidFill>
                      <a:srgbClr val="3F3F3F"/>
                    </a:solidFill>
                    <a:latin typeface="Arial" panose="020B0604020202020204" pitchFamily="34" charset="0"/>
                    <a:cs typeface="Arial" panose="020B0604020202020204" pitchFamily="34" charset="0"/>
                  </a:rPr>
                  <a:t> and incorporate the WTO TBT Agreement but then set out additional rules on transparency as well as notice and comment requirements. </a:t>
                </a:r>
                <a:endParaRPr kumimoji="0" lang="en-US"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endParaRPr>
              </a:p>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rPr>
                  <a:t>. </a:t>
                </a:r>
                <a:endParaRPr kumimoji="0" lang="en-IN"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endParaRPr>
              </a:p>
            </p:txBody>
          </p:sp>
        </p:grpSp>
      </p:grpSp>
      <p:grpSp>
        <p:nvGrpSpPr>
          <p:cNvPr id="59" name="Group 58">
            <a:extLst>
              <a:ext uri="{FF2B5EF4-FFF2-40B4-BE49-F238E27FC236}">
                <a16:creationId xmlns:a16="http://schemas.microsoft.com/office/drawing/2014/main" id="{384A3AEA-0A9B-CDB6-5533-993C5D8F5F68}"/>
              </a:ext>
            </a:extLst>
          </p:cNvPr>
          <p:cNvGrpSpPr/>
          <p:nvPr/>
        </p:nvGrpSpPr>
        <p:grpSpPr>
          <a:xfrm>
            <a:off x="4068886" y="4179148"/>
            <a:ext cx="4903921" cy="892652"/>
            <a:chOff x="6368828" y="4757923"/>
            <a:chExt cx="5780341" cy="1052185"/>
          </a:xfrm>
        </p:grpSpPr>
        <p:grpSp>
          <p:nvGrpSpPr>
            <p:cNvPr id="60" name="Group 59">
              <a:extLst>
                <a:ext uri="{FF2B5EF4-FFF2-40B4-BE49-F238E27FC236}">
                  <a16:creationId xmlns:a16="http://schemas.microsoft.com/office/drawing/2014/main" id="{8E2DD20B-1011-A810-948B-69FE6CE9981B}"/>
                </a:ext>
              </a:extLst>
            </p:cNvPr>
            <p:cNvGrpSpPr/>
            <p:nvPr/>
          </p:nvGrpSpPr>
          <p:grpSpPr>
            <a:xfrm flipH="1">
              <a:off x="6368828" y="4757923"/>
              <a:ext cx="5780341" cy="1024128"/>
              <a:chOff x="663949" y="1722591"/>
              <a:chExt cx="4818640" cy="1024128"/>
            </a:xfrm>
          </p:grpSpPr>
          <p:cxnSp>
            <p:nvCxnSpPr>
              <p:cNvPr id="64" name="Straight Connector 63">
                <a:extLst>
                  <a:ext uri="{FF2B5EF4-FFF2-40B4-BE49-F238E27FC236}">
                    <a16:creationId xmlns:a16="http://schemas.microsoft.com/office/drawing/2014/main" id="{AD940CE6-A655-FE67-0973-05C1CCE44254}"/>
                  </a:ext>
                </a:extLst>
              </p:cNvPr>
              <p:cNvCxnSpPr>
                <a:cxnSpLocks/>
              </p:cNvCxnSpPr>
              <p:nvPr/>
            </p:nvCxnSpPr>
            <p:spPr>
              <a:xfrm flipH="1">
                <a:off x="671433" y="1722931"/>
                <a:ext cx="4811156" cy="4814"/>
              </a:xfrm>
              <a:prstGeom prst="line">
                <a:avLst/>
              </a:prstGeom>
              <a:noFill/>
              <a:ln w="12700" cap="flat" cmpd="sng" algn="ctr">
                <a:solidFill>
                  <a:srgbClr val="FFFFFF">
                    <a:lumMod val="85000"/>
                  </a:srgbClr>
                </a:solidFill>
                <a:prstDash val="solid"/>
                <a:miter lim="800000"/>
              </a:ln>
              <a:effectLst/>
            </p:spPr>
          </p:cxnSp>
          <p:cxnSp>
            <p:nvCxnSpPr>
              <p:cNvPr id="65" name="Straight Connector 64">
                <a:extLst>
                  <a:ext uri="{FF2B5EF4-FFF2-40B4-BE49-F238E27FC236}">
                    <a16:creationId xmlns:a16="http://schemas.microsoft.com/office/drawing/2014/main" id="{B691C54C-A185-6BCA-967A-F18895DF9D01}"/>
                  </a:ext>
                </a:extLst>
              </p:cNvPr>
              <p:cNvCxnSpPr>
                <a:cxnSpLocks/>
              </p:cNvCxnSpPr>
              <p:nvPr/>
            </p:nvCxnSpPr>
            <p:spPr>
              <a:xfrm rot="16200000" flipH="1">
                <a:off x="151885" y="2234655"/>
                <a:ext cx="1024128" cy="0"/>
              </a:xfrm>
              <a:prstGeom prst="line">
                <a:avLst/>
              </a:prstGeom>
              <a:noFill/>
              <a:ln w="12700" cap="flat" cmpd="sng" algn="ctr">
                <a:solidFill>
                  <a:srgbClr val="FFFFFF">
                    <a:lumMod val="85000"/>
                  </a:srgbClr>
                </a:solidFill>
                <a:prstDash val="solid"/>
                <a:miter lim="800000"/>
                <a:tailEnd type="oval"/>
              </a:ln>
              <a:effectLst/>
            </p:spPr>
          </p:cxnSp>
        </p:grpSp>
        <p:grpSp>
          <p:nvGrpSpPr>
            <p:cNvPr id="61" name="Group 60">
              <a:extLst>
                <a:ext uri="{FF2B5EF4-FFF2-40B4-BE49-F238E27FC236}">
                  <a16:creationId xmlns:a16="http://schemas.microsoft.com/office/drawing/2014/main" id="{DC2BABDC-BA61-6750-9521-8F114FD016FC}"/>
                </a:ext>
              </a:extLst>
            </p:cNvPr>
            <p:cNvGrpSpPr/>
            <p:nvPr/>
          </p:nvGrpSpPr>
          <p:grpSpPr>
            <a:xfrm>
              <a:off x="6962187" y="4757923"/>
              <a:ext cx="5164676" cy="1052185"/>
              <a:chOff x="2577575" y="2007317"/>
              <a:chExt cx="4305406" cy="1052185"/>
            </a:xfrm>
          </p:grpSpPr>
          <p:sp>
            <p:nvSpPr>
              <p:cNvPr id="62" name="TextBox 61">
                <a:extLst>
                  <a:ext uri="{FF2B5EF4-FFF2-40B4-BE49-F238E27FC236}">
                    <a16:creationId xmlns:a16="http://schemas.microsoft.com/office/drawing/2014/main" id="{7F0E5492-392D-E43F-7CC9-62FFE6F2FF56}"/>
                  </a:ext>
                </a:extLst>
              </p:cNvPr>
              <p:cNvSpPr txBox="1"/>
              <p:nvPr/>
            </p:nvSpPr>
            <p:spPr>
              <a:xfrm>
                <a:off x="4074798" y="2007317"/>
                <a:ext cx="2808183" cy="326504"/>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Types of Obligations</a:t>
                </a:r>
                <a:endParaRPr kumimoji="0" lang="en-IN"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89EDD323-B616-B665-CB4F-9A1944C381C9}"/>
                  </a:ext>
                </a:extLst>
              </p:cNvPr>
              <p:cNvSpPr txBox="1"/>
              <p:nvPr/>
            </p:nvSpPr>
            <p:spPr>
              <a:xfrm>
                <a:off x="2577575" y="2297660"/>
                <a:ext cx="4280991" cy="761842"/>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rPr>
                  <a:t>Rely on international guidelines and standards, least trade-restrictiveness, and product requirements in terms of performance rather than design or descriptive characteristics </a:t>
                </a:r>
                <a:endParaRPr kumimoji="0" lang="en-IN"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endParaRPr>
              </a:p>
            </p:txBody>
          </p:sp>
        </p:grpSp>
      </p:grpSp>
      <p:sp>
        <p:nvSpPr>
          <p:cNvPr id="66" name="Rectangle 65">
            <a:extLst>
              <a:ext uri="{FF2B5EF4-FFF2-40B4-BE49-F238E27FC236}">
                <a16:creationId xmlns:a16="http://schemas.microsoft.com/office/drawing/2014/main" id="{07EF8CCB-2AC0-2B4A-D0F8-61BD2B7691E5}"/>
              </a:ext>
            </a:extLst>
          </p:cNvPr>
          <p:cNvSpPr/>
          <p:nvPr/>
        </p:nvSpPr>
        <p:spPr>
          <a:xfrm>
            <a:off x="3673858" y="1270121"/>
            <a:ext cx="51718" cy="4033942"/>
          </a:xfrm>
          <a:prstGeom prst="rect">
            <a:avLst/>
          </a:prstGeom>
          <a:solidFill>
            <a:srgbClr val="FFFFFF">
              <a:lumMod val="85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1C690B11-5963-504B-E5F3-6E84E2ECCA93}"/>
              </a:ext>
            </a:extLst>
          </p:cNvPr>
          <p:cNvSpPr/>
          <p:nvPr/>
        </p:nvSpPr>
        <p:spPr>
          <a:xfrm>
            <a:off x="3295830" y="1558310"/>
            <a:ext cx="807773" cy="826821"/>
          </a:xfrm>
          <a:prstGeom prst="rect">
            <a:avLst/>
          </a:prstGeom>
          <a:solidFill>
            <a:schemeClr val="bg1">
              <a:alpha val="85000"/>
            </a:schemeClr>
          </a:solidFill>
          <a:ln w="25400" cap="flat" cmpd="sng" algn="ctr">
            <a:solidFill>
              <a:srgbClr val="552C8A"/>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12F05F17-537F-3CF8-2A82-BD0D971F0B92}"/>
              </a:ext>
            </a:extLst>
          </p:cNvPr>
          <p:cNvSpPr/>
          <p:nvPr/>
        </p:nvSpPr>
        <p:spPr>
          <a:xfrm>
            <a:off x="3391271" y="1656597"/>
            <a:ext cx="616892" cy="630246"/>
          </a:xfrm>
          <a:prstGeom prst="rect">
            <a:avLst/>
          </a:prstGeom>
          <a:solidFill>
            <a:srgbClr val="552C8A"/>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9" name="TextBox 68">
            <a:extLst>
              <a:ext uri="{FF2B5EF4-FFF2-40B4-BE49-F238E27FC236}">
                <a16:creationId xmlns:a16="http://schemas.microsoft.com/office/drawing/2014/main" id="{F793C6A1-FFE8-5ED0-0892-15DD45D8276E}"/>
              </a:ext>
            </a:extLst>
          </p:cNvPr>
          <p:cNvSpPr txBox="1"/>
          <p:nvPr/>
        </p:nvSpPr>
        <p:spPr>
          <a:xfrm>
            <a:off x="3314752" y="1810138"/>
            <a:ext cx="769928" cy="323165"/>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01</a:t>
            </a:r>
            <a:endParaRPr kumimoji="0" lang="en-IN"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0" name="Rectangle 69">
            <a:extLst>
              <a:ext uri="{FF2B5EF4-FFF2-40B4-BE49-F238E27FC236}">
                <a16:creationId xmlns:a16="http://schemas.microsoft.com/office/drawing/2014/main" id="{F4B1A755-8554-E6B8-C89E-D95C31D55CC4}"/>
              </a:ext>
            </a:extLst>
          </p:cNvPr>
          <p:cNvSpPr/>
          <p:nvPr/>
        </p:nvSpPr>
        <p:spPr>
          <a:xfrm>
            <a:off x="3261113" y="4179148"/>
            <a:ext cx="807773" cy="826821"/>
          </a:xfrm>
          <a:prstGeom prst="rect">
            <a:avLst/>
          </a:prstGeom>
          <a:solidFill>
            <a:schemeClr val="bg1">
              <a:alpha val="80000"/>
            </a:schemeClr>
          </a:solidFill>
          <a:ln w="25400" cap="flat" cmpd="sng" algn="ctr">
            <a:solidFill>
              <a:srgbClr val="552C8A"/>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49685C61-1892-BD80-8707-27F61C4D860C}"/>
              </a:ext>
            </a:extLst>
          </p:cNvPr>
          <p:cNvSpPr/>
          <p:nvPr/>
        </p:nvSpPr>
        <p:spPr>
          <a:xfrm>
            <a:off x="3356553" y="4277436"/>
            <a:ext cx="616892" cy="630246"/>
          </a:xfrm>
          <a:prstGeom prst="rect">
            <a:avLst/>
          </a:prstGeom>
          <a:solidFill>
            <a:srgbClr val="552C8A"/>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2" name="TextBox 71">
            <a:extLst>
              <a:ext uri="{FF2B5EF4-FFF2-40B4-BE49-F238E27FC236}">
                <a16:creationId xmlns:a16="http://schemas.microsoft.com/office/drawing/2014/main" id="{D4831B1E-5C56-7A60-CF32-94BC7045C346}"/>
              </a:ext>
            </a:extLst>
          </p:cNvPr>
          <p:cNvSpPr txBox="1"/>
          <p:nvPr/>
        </p:nvSpPr>
        <p:spPr>
          <a:xfrm>
            <a:off x="3280033" y="4430977"/>
            <a:ext cx="769928" cy="323165"/>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03</a:t>
            </a:r>
            <a:endParaRPr kumimoji="0" lang="en-IN"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nvGrpSpPr>
          <p:cNvPr id="73" name="Group 72">
            <a:extLst>
              <a:ext uri="{FF2B5EF4-FFF2-40B4-BE49-F238E27FC236}">
                <a16:creationId xmlns:a16="http://schemas.microsoft.com/office/drawing/2014/main" id="{AF2DE8A1-C1C7-1C8E-1C88-E9C375E646DE}"/>
              </a:ext>
            </a:extLst>
          </p:cNvPr>
          <p:cNvGrpSpPr/>
          <p:nvPr/>
        </p:nvGrpSpPr>
        <p:grpSpPr>
          <a:xfrm>
            <a:off x="3295830" y="2869518"/>
            <a:ext cx="807773" cy="826820"/>
            <a:chOff x="1303021" y="2879738"/>
            <a:chExt cx="1440542" cy="1474511"/>
          </a:xfrm>
        </p:grpSpPr>
        <p:sp>
          <p:nvSpPr>
            <p:cNvPr id="74" name="Rectangle 73">
              <a:extLst>
                <a:ext uri="{FF2B5EF4-FFF2-40B4-BE49-F238E27FC236}">
                  <a16:creationId xmlns:a16="http://schemas.microsoft.com/office/drawing/2014/main" id="{5263918A-FEA1-53BA-6D10-01A2E4A46D65}"/>
                </a:ext>
              </a:extLst>
            </p:cNvPr>
            <p:cNvSpPr/>
            <p:nvPr/>
          </p:nvSpPr>
          <p:spPr>
            <a:xfrm>
              <a:off x="1303021" y="2879738"/>
              <a:ext cx="1440542" cy="1474511"/>
            </a:xfrm>
            <a:prstGeom prst="rect">
              <a:avLst/>
            </a:prstGeom>
            <a:solidFill>
              <a:schemeClr val="bg1"/>
            </a:solidFill>
            <a:ln w="25400" cap="flat" cmpd="sng" algn="ctr">
              <a:solidFill>
                <a:srgbClr val="9EC64C"/>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E9AD81C0-0795-866C-D0B0-4E6B4719A81F}"/>
                </a:ext>
              </a:extLst>
            </p:cNvPr>
            <p:cNvSpPr/>
            <p:nvPr/>
          </p:nvSpPr>
          <p:spPr>
            <a:xfrm>
              <a:off x="1473225" y="3055018"/>
              <a:ext cx="1100135" cy="1123950"/>
            </a:xfrm>
            <a:prstGeom prst="rect">
              <a:avLst/>
            </a:prstGeom>
            <a:solidFill>
              <a:srgbClr val="9EC64C"/>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6" name="TextBox 75">
              <a:extLst>
                <a:ext uri="{FF2B5EF4-FFF2-40B4-BE49-F238E27FC236}">
                  <a16:creationId xmlns:a16="http://schemas.microsoft.com/office/drawing/2014/main" id="{04F81A08-03E9-2306-5077-973874D995F2}"/>
                </a:ext>
              </a:extLst>
            </p:cNvPr>
            <p:cNvSpPr txBox="1"/>
            <p:nvPr/>
          </p:nvSpPr>
          <p:spPr>
            <a:xfrm>
              <a:off x="1336766" y="3328836"/>
              <a:ext cx="1373051" cy="576317"/>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02</a:t>
              </a:r>
              <a:endParaRPr kumimoji="0" lang="en-IN"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319017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4F36D1C3-F6C9-500E-BAAE-58E4779EAB49}"/>
              </a:ext>
            </a:extLst>
          </p:cNvPr>
          <p:cNvSpPr>
            <a:spLocks noGrp="1"/>
          </p:cNvSpPr>
          <p:nvPr>
            <p:ph type="title"/>
          </p:nvPr>
        </p:nvSpPr>
        <p:spPr>
          <a:xfrm>
            <a:off x="1219200" y="48620"/>
            <a:ext cx="8313420" cy="1058233"/>
          </a:xfrm>
        </p:spPr>
        <p:txBody>
          <a:bodyPr>
            <a:normAutofit/>
          </a:bodyPr>
          <a:lstStyle/>
          <a:p>
            <a:r>
              <a:rPr lang="en-AU" dirty="0"/>
              <a:t>Most Common TBT Measures</a:t>
            </a:r>
            <a:endParaRPr lang="en-GE" dirty="0"/>
          </a:p>
        </p:txBody>
      </p:sp>
      <p:pic>
        <p:nvPicPr>
          <p:cNvPr id="3" name="Picture 2" descr="A picture containing text&#10;&#10;Description automatically generated">
            <a:extLst>
              <a:ext uri="{FF2B5EF4-FFF2-40B4-BE49-F238E27FC236}">
                <a16:creationId xmlns:a16="http://schemas.microsoft.com/office/drawing/2014/main" id="{636A64B8-58C2-EC28-D3D6-38100637866B}"/>
              </a:ext>
            </a:extLst>
          </p:cNvPr>
          <p:cNvPicPr>
            <a:picLocks noChangeAspect="1"/>
          </p:cNvPicPr>
          <p:nvPr/>
        </p:nvPicPr>
        <p:blipFill>
          <a:blip r:embed="rId3">
            <a:alphaModFix amt="65000"/>
            <a:extLst>
              <a:ext uri="{28A0092B-C50C-407E-A947-70E740481C1C}">
                <a14:useLocalDpi xmlns:a14="http://schemas.microsoft.com/office/drawing/2010/main" val="0"/>
              </a:ext>
            </a:extLst>
          </a:blip>
          <a:stretch>
            <a:fillRect/>
          </a:stretch>
        </p:blipFill>
        <p:spPr>
          <a:xfrm>
            <a:off x="11504141" y="6176962"/>
            <a:ext cx="617838" cy="581841"/>
          </a:xfrm>
          <a:prstGeom prst="rect">
            <a:avLst/>
          </a:prstGeom>
        </p:spPr>
      </p:pic>
      <p:sp>
        <p:nvSpPr>
          <p:cNvPr id="5" name="Rectangle 4">
            <a:extLst>
              <a:ext uri="{FF2B5EF4-FFF2-40B4-BE49-F238E27FC236}">
                <a16:creationId xmlns:a16="http://schemas.microsoft.com/office/drawing/2014/main" id="{74B7876E-EB3F-5EAA-4D8C-2DAFFF66EF77}"/>
              </a:ext>
            </a:extLst>
          </p:cNvPr>
          <p:cNvSpPr/>
          <p:nvPr/>
        </p:nvSpPr>
        <p:spPr>
          <a:xfrm>
            <a:off x="180929" y="144627"/>
            <a:ext cx="838574" cy="838574"/>
          </a:xfrm>
          <a:prstGeom prst="rect">
            <a:avLst/>
          </a:prstGeom>
          <a:solidFill>
            <a:srgbClr val="552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A2AB9872-2720-774D-BB30-088F7D8FE90C}"/>
              </a:ext>
            </a:extLst>
          </p:cNvPr>
          <p:cNvSpPr txBox="1"/>
          <p:nvPr/>
        </p:nvSpPr>
        <p:spPr>
          <a:xfrm>
            <a:off x="180929" y="268279"/>
            <a:ext cx="83857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02</a:t>
            </a:r>
          </a:p>
        </p:txBody>
      </p:sp>
      <p:grpSp>
        <p:nvGrpSpPr>
          <p:cNvPr id="6" name="Group 5">
            <a:extLst>
              <a:ext uri="{FF2B5EF4-FFF2-40B4-BE49-F238E27FC236}">
                <a16:creationId xmlns:a16="http://schemas.microsoft.com/office/drawing/2014/main" id="{621E61CB-7096-1CED-8DD6-D81E5193988B}"/>
              </a:ext>
            </a:extLst>
          </p:cNvPr>
          <p:cNvGrpSpPr/>
          <p:nvPr/>
        </p:nvGrpSpPr>
        <p:grpSpPr>
          <a:xfrm>
            <a:off x="4087857" y="2863294"/>
            <a:ext cx="4877337" cy="904028"/>
            <a:chOff x="6391186" y="3205023"/>
            <a:chExt cx="5749004" cy="1065594"/>
          </a:xfrm>
        </p:grpSpPr>
        <p:grpSp>
          <p:nvGrpSpPr>
            <p:cNvPr id="7" name="Group 6">
              <a:extLst>
                <a:ext uri="{FF2B5EF4-FFF2-40B4-BE49-F238E27FC236}">
                  <a16:creationId xmlns:a16="http://schemas.microsoft.com/office/drawing/2014/main" id="{A0F3A7B4-AB92-D319-7C2D-13EFC9EC159B}"/>
                </a:ext>
              </a:extLst>
            </p:cNvPr>
            <p:cNvGrpSpPr/>
            <p:nvPr/>
          </p:nvGrpSpPr>
          <p:grpSpPr>
            <a:xfrm flipH="1">
              <a:off x="6409751" y="3205023"/>
              <a:ext cx="5730439" cy="1026069"/>
              <a:chOff x="760337" y="1721852"/>
              <a:chExt cx="4722252" cy="1026069"/>
            </a:xfrm>
          </p:grpSpPr>
          <p:cxnSp>
            <p:nvCxnSpPr>
              <p:cNvPr id="26" name="Straight Connector 25">
                <a:extLst>
                  <a:ext uri="{FF2B5EF4-FFF2-40B4-BE49-F238E27FC236}">
                    <a16:creationId xmlns:a16="http://schemas.microsoft.com/office/drawing/2014/main" id="{CB9302C8-9C13-4236-3361-7B7081DD032B}"/>
                  </a:ext>
                </a:extLst>
              </p:cNvPr>
              <p:cNvCxnSpPr>
                <a:cxnSpLocks/>
              </p:cNvCxnSpPr>
              <p:nvPr/>
            </p:nvCxnSpPr>
            <p:spPr>
              <a:xfrm flipH="1" flipV="1">
                <a:off x="760337" y="1721852"/>
                <a:ext cx="4722252" cy="1080"/>
              </a:xfrm>
              <a:prstGeom prst="line">
                <a:avLst/>
              </a:prstGeom>
              <a:noFill/>
              <a:ln w="12700" cap="flat" cmpd="sng" algn="ctr">
                <a:solidFill>
                  <a:srgbClr val="FFFFFF">
                    <a:lumMod val="85000"/>
                  </a:srgbClr>
                </a:solidFill>
                <a:prstDash val="solid"/>
                <a:miter lim="800000"/>
              </a:ln>
              <a:effectLst/>
            </p:spPr>
          </p:cxnSp>
          <p:cxnSp>
            <p:nvCxnSpPr>
              <p:cNvPr id="36" name="Straight Connector 35">
                <a:extLst>
                  <a:ext uri="{FF2B5EF4-FFF2-40B4-BE49-F238E27FC236}">
                    <a16:creationId xmlns:a16="http://schemas.microsoft.com/office/drawing/2014/main" id="{889B27B1-3EF8-D898-9FD5-04687CEC9DF2}"/>
                  </a:ext>
                </a:extLst>
              </p:cNvPr>
              <p:cNvCxnSpPr>
                <a:cxnSpLocks/>
              </p:cNvCxnSpPr>
              <p:nvPr/>
            </p:nvCxnSpPr>
            <p:spPr>
              <a:xfrm rot="16200000" flipH="1">
                <a:off x="248273" y="2235857"/>
                <a:ext cx="1024128" cy="0"/>
              </a:xfrm>
              <a:prstGeom prst="line">
                <a:avLst/>
              </a:prstGeom>
              <a:noFill/>
              <a:ln w="12700" cap="flat" cmpd="sng" algn="ctr">
                <a:solidFill>
                  <a:srgbClr val="FFFFFF">
                    <a:lumMod val="85000"/>
                  </a:srgbClr>
                </a:solidFill>
                <a:prstDash val="solid"/>
                <a:miter lim="800000"/>
                <a:tailEnd type="oval"/>
              </a:ln>
              <a:effectLst/>
            </p:spPr>
          </p:cxnSp>
        </p:grpSp>
        <p:grpSp>
          <p:nvGrpSpPr>
            <p:cNvPr id="9" name="Group 8">
              <a:extLst>
                <a:ext uri="{FF2B5EF4-FFF2-40B4-BE49-F238E27FC236}">
                  <a16:creationId xmlns:a16="http://schemas.microsoft.com/office/drawing/2014/main" id="{9F9A90E7-873A-741B-6C2D-78B1481B06FF}"/>
                </a:ext>
              </a:extLst>
            </p:cNvPr>
            <p:cNvGrpSpPr/>
            <p:nvPr/>
          </p:nvGrpSpPr>
          <p:grpSpPr>
            <a:xfrm>
              <a:off x="6391186" y="3206837"/>
              <a:ext cx="5726693" cy="1063780"/>
              <a:chOff x="2040401" y="2001731"/>
              <a:chExt cx="4719164" cy="1063780"/>
            </a:xfrm>
          </p:grpSpPr>
          <p:sp>
            <p:nvSpPr>
              <p:cNvPr id="15" name="TextBox 14">
                <a:extLst>
                  <a:ext uri="{FF2B5EF4-FFF2-40B4-BE49-F238E27FC236}">
                    <a16:creationId xmlns:a16="http://schemas.microsoft.com/office/drawing/2014/main" id="{BFBE74FF-8DCB-3B1B-57AA-1142833B788F}"/>
                  </a:ext>
                </a:extLst>
              </p:cNvPr>
              <p:cNvSpPr txBox="1"/>
              <p:nvPr/>
            </p:nvSpPr>
            <p:spPr>
              <a:xfrm>
                <a:off x="3317286" y="2001731"/>
                <a:ext cx="3442279" cy="326503"/>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lang="en-US" sz="1200" b="1" kern="0" dirty="0">
                    <a:solidFill>
                      <a:srgbClr val="000000"/>
                    </a:solidFill>
                    <a:latin typeface="Arial" panose="020B0604020202020204" pitchFamily="34" charset="0"/>
                    <a:cs typeface="Arial" panose="020B0604020202020204" pitchFamily="34" charset="0"/>
                  </a:rPr>
                  <a:t>Conformity Assessment Procedures</a:t>
                </a:r>
                <a:endParaRPr kumimoji="0" lang="en-IN"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FBDB064E-F861-E853-D771-57D75B47303A}"/>
                  </a:ext>
                </a:extLst>
              </p:cNvPr>
              <p:cNvSpPr txBox="1"/>
              <p:nvPr/>
            </p:nvSpPr>
            <p:spPr>
              <a:xfrm>
                <a:off x="2040401" y="2303670"/>
                <a:ext cx="4702432" cy="761841"/>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lang="en-US" sz="1200" kern="0" dirty="0">
                    <a:solidFill>
                      <a:srgbClr val="3F3F3F"/>
                    </a:solidFill>
                    <a:latin typeface="Arial" panose="020B0604020202020204" pitchFamily="34" charset="0"/>
                    <a:cs typeface="Arial" panose="020B0604020202020204" pitchFamily="34" charset="0"/>
                  </a:rPr>
                  <a:t>Only specifically designated testing labs in the country of import are recognized as being able to assess an import’s conformity with mandatory technical regulations.</a:t>
                </a:r>
                <a:endParaRPr kumimoji="0" lang="en-IN"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endParaRPr>
              </a:p>
            </p:txBody>
          </p:sp>
        </p:grpSp>
      </p:grpSp>
      <p:grpSp>
        <p:nvGrpSpPr>
          <p:cNvPr id="37" name="Group 36">
            <a:extLst>
              <a:ext uri="{FF2B5EF4-FFF2-40B4-BE49-F238E27FC236}">
                <a16:creationId xmlns:a16="http://schemas.microsoft.com/office/drawing/2014/main" id="{363B6C46-6315-7806-BD0B-E7BFBDDFE3F2}"/>
              </a:ext>
            </a:extLst>
          </p:cNvPr>
          <p:cNvGrpSpPr/>
          <p:nvPr/>
        </p:nvGrpSpPr>
        <p:grpSpPr>
          <a:xfrm>
            <a:off x="4113369" y="1593894"/>
            <a:ext cx="4859441" cy="890614"/>
            <a:chOff x="6421258" y="1715787"/>
            <a:chExt cx="5727910" cy="1049781"/>
          </a:xfrm>
        </p:grpSpPr>
        <p:grpSp>
          <p:nvGrpSpPr>
            <p:cNvPr id="47" name="Group 46">
              <a:extLst>
                <a:ext uri="{FF2B5EF4-FFF2-40B4-BE49-F238E27FC236}">
                  <a16:creationId xmlns:a16="http://schemas.microsoft.com/office/drawing/2014/main" id="{C9512D4A-5ED6-BD80-4A8A-C3AE32BFFB96}"/>
                </a:ext>
              </a:extLst>
            </p:cNvPr>
            <p:cNvGrpSpPr/>
            <p:nvPr/>
          </p:nvGrpSpPr>
          <p:grpSpPr>
            <a:xfrm flipH="1">
              <a:off x="6421258" y="1715787"/>
              <a:ext cx="5710137" cy="1024129"/>
              <a:chOff x="789171" y="1722931"/>
              <a:chExt cx="4719118" cy="1024129"/>
            </a:xfrm>
          </p:grpSpPr>
          <p:cxnSp>
            <p:nvCxnSpPr>
              <p:cNvPr id="57" name="Straight Connector 56">
                <a:extLst>
                  <a:ext uri="{FF2B5EF4-FFF2-40B4-BE49-F238E27FC236}">
                    <a16:creationId xmlns:a16="http://schemas.microsoft.com/office/drawing/2014/main" id="{F76C4325-BA4A-1D02-3F8B-0A73923249F7}"/>
                  </a:ext>
                </a:extLst>
              </p:cNvPr>
              <p:cNvCxnSpPr>
                <a:cxnSpLocks/>
              </p:cNvCxnSpPr>
              <p:nvPr/>
            </p:nvCxnSpPr>
            <p:spPr>
              <a:xfrm flipH="1">
                <a:off x="789171" y="1722931"/>
                <a:ext cx="4719118" cy="0"/>
              </a:xfrm>
              <a:prstGeom prst="line">
                <a:avLst/>
              </a:prstGeom>
              <a:noFill/>
              <a:ln w="12700" cap="flat" cmpd="sng" algn="ctr">
                <a:solidFill>
                  <a:srgbClr val="FFFFFF">
                    <a:lumMod val="85000"/>
                  </a:srgbClr>
                </a:solidFill>
                <a:prstDash val="solid"/>
                <a:miter lim="800000"/>
              </a:ln>
              <a:effectLst/>
            </p:spPr>
          </p:cxnSp>
          <p:cxnSp>
            <p:nvCxnSpPr>
              <p:cNvPr id="58" name="Straight Connector 57">
                <a:extLst>
                  <a:ext uri="{FF2B5EF4-FFF2-40B4-BE49-F238E27FC236}">
                    <a16:creationId xmlns:a16="http://schemas.microsoft.com/office/drawing/2014/main" id="{02357A9D-DE7A-6F26-50CA-0B48B881BDD6}"/>
                  </a:ext>
                </a:extLst>
              </p:cNvPr>
              <p:cNvCxnSpPr>
                <a:cxnSpLocks/>
              </p:cNvCxnSpPr>
              <p:nvPr/>
            </p:nvCxnSpPr>
            <p:spPr>
              <a:xfrm rot="16200000" flipH="1">
                <a:off x="277107" y="2234996"/>
                <a:ext cx="1024128" cy="0"/>
              </a:xfrm>
              <a:prstGeom prst="line">
                <a:avLst/>
              </a:prstGeom>
              <a:noFill/>
              <a:ln w="12700" cap="flat" cmpd="sng" algn="ctr">
                <a:solidFill>
                  <a:srgbClr val="FFFFFF">
                    <a:lumMod val="85000"/>
                  </a:srgbClr>
                </a:solidFill>
                <a:prstDash val="solid"/>
                <a:miter lim="800000"/>
                <a:tailEnd type="oval"/>
              </a:ln>
              <a:effectLst/>
            </p:spPr>
          </p:cxnSp>
        </p:grpSp>
        <p:grpSp>
          <p:nvGrpSpPr>
            <p:cNvPr id="48" name="Group 47">
              <a:extLst>
                <a:ext uri="{FF2B5EF4-FFF2-40B4-BE49-F238E27FC236}">
                  <a16:creationId xmlns:a16="http://schemas.microsoft.com/office/drawing/2014/main" id="{45A3ECDE-E22B-0F96-926F-64E56B8D28B1}"/>
                </a:ext>
              </a:extLst>
            </p:cNvPr>
            <p:cNvGrpSpPr/>
            <p:nvPr/>
          </p:nvGrpSpPr>
          <p:grpSpPr>
            <a:xfrm>
              <a:off x="6661166" y="1721478"/>
              <a:ext cx="5488002" cy="1044090"/>
              <a:chOff x="1613892" y="1927867"/>
              <a:chExt cx="5488002" cy="1044090"/>
            </a:xfrm>
          </p:grpSpPr>
          <p:sp>
            <p:nvSpPr>
              <p:cNvPr id="55" name="TextBox 54">
                <a:extLst>
                  <a:ext uri="{FF2B5EF4-FFF2-40B4-BE49-F238E27FC236}">
                    <a16:creationId xmlns:a16="http://schemas.microsoft.com/office/drawing/2014/main" id="{F0EFE3E1-00A4-CAE3-56EE-F675DEC46C8B}"/>
                  </a:ext>
                </a:extLst>
              </p:cNvPr>
              <p:cNvSpPr txBox="1"/>
              <p:nvPr/>
            </p:nvSpPr>
            <p:spPr>
              <a:xfrm>
                <a:off x="1620152" y="1927867"/>
                <a:ext cx="5481742" cy="326503"/>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Labelling Requirements and Technical Regulations</a:t>
                </a:r>
                <a:endParaRPr kumimoji="0" lang="en-IN"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2CE72493-FAF4-043E-B298-6AF8B3D2B035}"/>
                  </a:ext>
                </a:extLst>
              </p:cNvPr>
              <p:cNvSpPr txBox="1"/>
              <p:nvPr/>
            </p:nvSpPr>
            <p:spPr>
              <a:xfrm>
                <a:off x="1613892" y="2210116"/>
                <a:ext cx="5436410" cy="761841"/>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rPr>
                  <a:t>Labelling requirements, or energy-efficiency requirements, or technical requirements in the area of cybersecurity that tilt the playing field against foreign producers.</a:t>
                </a:r>
                <a:endParaRPr kumimoji="0" lang="en-IN"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endParaRPr>
              </a:p>
            </p:txBody>
          </p:sp>
        </p:grpSp>
      </p:grpSp>
      <p:grpSp>
        <p:nvGrpSpPr>
          <p:cNvPr id="59" name="Group 58">
            <a:extLst>
              <a:ext uri="{FF2B5EF4-FFF2-40B4-BE49-F238E27FC236}">
                <a16:creationId xmlns:a16="http://schemas.microsoft.com/office/drawing/2014/main" id="{36FA839D-DB21-C133-F53F-E554A4EC309D}"/>
              </a:ext>
            </a:extLst>
          </p:cNvPr>
          <p:cNvGrpSpPr/>
          <p:nvPr/>
        </p:nvGrpSpPr>
        <p:grpSpPr>
          <a:xfrm>
            <a:off x="4068889" y="3942038"/>
            <a:ext cx="4903923" cy="972312"/>
            <a:chOff x="6368828" y="4483591"/>
            <a:chExt cx="5780343" cy="1146082"/>
          </a:xfrm>
        </p:grpSpPr>
        <p:grpSp>
          <p:nvGrpSpPr>
            <p:cNvPr id="60" name="Group 59">
              <a:extLst>
                <a:ext uri="{FF2B5EF4-FFF2-40B4-BE49-F238E27FC236}">
                  <a16:creationId xmlns:a16="http://schemas.microsoft.com/office/drawing/2014/main" id="{4338EC85-AF77-C258-FE35-8C06D86A7130}"/>
                </a:ext>
              </a:extLst>
            </p:cNvPr>
            <p:cNvGrpSpPr/>
            <p:nvPr/>
          </p:nvGrpSpPr>
          <p:grpSpPr>
            <a:xfrm flipH="1">
              <a:off x="6368828" y="4483591"/>
              <a:ext cx="5780341" cy="1024128"/>
              <a:chOff x="663949" y="1448259"/>
              <a:chExt cx="4818640" cy="1024128"/>
            </a:xfrm>
          </p:grpSpPr>
          <p:cxnSp>
            <p:nvCxnSpPr>
              <p:cNvPr id="64" name="Straight Connector 63">
                <a:extLst>
                  <a:ext uri="{FF2B5EF4-FFF2-40B4-BE49-F238E27FC236}">
                    <a16:creationId xmlns:a16="http://schemas.microsoft.com/office/drawing/2014/main" id="{39992A42-1B63-72CF-9452-15862E6D85E1}"/>
                  </a:ext>
                </a:extLst>
              </p:cNvPr>
              <p:cNvCxnSpPr>
                <a:cxnSpLocks/>
              </p:cNvCxnSpPr>
              <p:nvPr/>
            </p:nvCxnSpPr>
            <p:spPr>
              <a:xfrm flipH="1">
                <a:off x="671433" y="1722931"/>
                <a:ext cx="4811156" cy="4814"/>
              </a:xfrm>
              <a:prstGeom prst="line">
                <a:avLst/>
              </a:prstGeom>
              <a:noFill/>
              <a:ln w="12700" cap="flat" cmpd="sng" algn="ctr">
                <a:solidFill>
                  <a:srgbClr val="FFFFFF">
                    <a:lumMod val="85000"/>
                  </a:srgbClr>
                </a:solidFill>
                <a:prstDash val="solid"/>
                <a:miter lim="800000"/>
              </a:ln>
              <a:effectLst/>
            </p:spPr>
          </p:cxnSp>
          <p:cxnSp>
            <p:nvCxnSpPr>
              <p:cNvPr id="65" name="Straight Connector 64">
                <a:extLst>
                  <a:ext uri="{FF2B5EF4-FFF2-40B4-BE49-F238E27FC236}">
                    <a16:creationId xmlns:a16="http://schemas.microsoft.com/office/drawing/2014/main" id="{514178EC-19B3-5A93-D644-CF77659EE843}"/>
                  </a:ext>
                </a:extLst>
              </p:cNvPr>
              <p:cNvCxnSpPr>
                <a:cxnSpLocks/>
              </p:cNvCxnSpPr>
              <p:nvPr/>
            </p:nvCxnSpPr>
            <p:spPr>
              <a:xfrm rot="16200000" flipH="1">
                <a:off x="151885" y="1960323"/>
                <a:ext cx="1024128" cy="0"/>
              </a:xfrm>
              <a:prstGeom prst="line">
                <a:avLst/>
              </a:prstGeom>
              <a:noFill/>
              <a:ln w="12700" cap="flat" cmpd="sng" algn="ctr">
                <a:solidFill>
                  <a:srgbClr val="FFFFFF">
                    <a:lumMod val="85000"/>
                  </a:srgbClr>
                </a:solidFill>
                <a:prstDash val="solid"/>
                <a:miter lim="800000"/>
                <a:tailEnd type="oval"/>
              </a:ln>
              <a:effectLst/>
            </p:spPr>
          </p:cxnSp>
        </p:grpSp>
        <p:grpSp>
          <p:nvGrpSpPr>
            <p:cNvPr id="61" name="Group 60">
              <a:extLst>
                <a:ext uri="{FF2B5EF4-FFF2-40B4-BE49-F238E27FC236}">
                  <a16:creationId xmlns:a16="http://schemas.microsoft.com/office/drawing/2014/main" id="{9F37DA36-D0FD-541E-A6DD-621BAB720AF4}"/>
                </a:ext>
              </a:extLst>
            </p:cNvPr>
            <p:cNvGrpSpPr/>
            <p:nvPr/>
          </p:nvGrpSpPr>
          <p:grpSpPr>
            <a:xfrm>
              <a:off x="6829736" y="4810269"/>
              <a:ext cx="5319435" cy="819404"/>
              <a:chOff x="2467160" y="2059663"/>
              <a:chExt cx="4434417" cy="819404"/>
            </a:xfrm>
          </p:grpSpPr>
          <p:sp>
            <p:nvSpPr>
              <p:cNvPr id="62" name="TextBox 61">
                <a:extLst>
                  <a:ext uri="{FF2B5EF4-FFF2-40B4-BE49-F238E27FC236}">
                    <a16:creationId xmlns:a16="http://schemas.microsoft.com/office/drawing/2014/main" id="{3FB2E13E-6E1D-51CB-8265-08917A7E9096}"/>
                  </a:ext>
                </a:extLst>
              </p:cNvPr>
              <p:cNvSpPr txBox="1"/>
              <p:nvPr/>
            </p:nvSpPr>
            <p:spPr>
              <a:xfrm>
                <a:off x="2768229" y="2059663"/>
                <a:ext cx="4133348" cy="326504"/>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Lack of Sufficient Notice </a:t>
                </a:r>
                <a:endParaRPr kumimoji="0" lang="en-IN"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DF48D2CC-D443-C9D0-B9B0-734679427DCE}"/>
                  </a:ext>
                </a:extLst>
              </p:cNvPr>
              <p:cNvSpPr txBox="1"/>
              <p:nvPr/>
            </p:nvSpPr>
            <p:spPr>
              <a:xfrm>
                <a:off x="2467160" y="2334894"/>
                <a:ext cx="4391408" cy="544173"/>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rPr>
                  <a:t>New technical requirements introduced, without sufficient notice for producers to adapt their production processes.</a:t>
                </a:r>
                <a:endParaRPr kumimoji="0" lang="en-IN"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endParaRPr>
              </a:p>
            </p:txBody>
          </p:sp>
        </p:grpSp>
      </p:grpSp>
      <p:sp>
        <p:nvSpPr>
          <p:cNvPr id="66" name="Rectangle 65">
            <a:extLst>
              <a:ext uri="{FF2B5EF4-FFF2-40B4-BE49-F238E27FC236}">
                <a16:creationId xmlns:a16="http://schemas.microsoft.com/office/drawing/2014/main" id="{7AADDB69-EE45-F306-CDE7-3617F7FAF5DD}"/>
              </a:ext>
            </a:extLst>
          </p:cNvPr>
          <p:cNvSpPr/>
          <p:nvPr/>
        </p:nvSpPr>
        <p:spPr>
          <a:xfrm>
            <a:off x="3295830" y="1558310"/>
            <a:ext cx="807773" cy="826821"/>
          </a:xfrm>
          <a:prstGeom prst="rect">
            <a:avLst/>
          </a:prstGeom>
          <a:solidFill>
            <a:schemeClr val="bg1">
              <a:alpha val="85000"/>
            </a:schemeClr>
          </a:solidFill>
          <a:ln w="25400" cap="flat" cmpd="sng" algn="ctr">
            <a:solidFill>
              <a:srgbClr val="552C8A"/>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1877155F-C733-E64F-1AFD-E304CACE247C}"/>
              </a:ext>
            </a:extLst>
          </p:cNvPr>
          <p:cNvSpPr/>
          <p:nvPr/>
        </p:nvSpPr>
        <p:spPr>
          <a:xfrm>
            <a:off x="3391271" y="1656597"/>
            <a:ext cx="616892" cy="630246"/>
          </a:xfrm>
          <a:prstGeom prst="rect">
            <a:avLst/>
          </a:prstGeom>
          <a:solidFill>
            <a:srgbClr val="552C8A"/>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E59AC5B8-3110-6CDC-09B9-E506B001405D}"/>
              </a:ext>
            </a:extLst>
          </p:cNvPr>
          <p:cNvSpPr txBox="1"/>
          <p:nvPr/>
        </p:nvSpPr>
        <p:spPr>
          <a:xfrm>
            <a:off x="3314752" y="1810138"/>
            <a:ext cx="769928" cy="323165"/>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01</a:t>
            </a:r>
            <a:endParaRPr kumimoji="0" lang="en-IN"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9" name="Rectangle 68">
            <a:extLst>
              <a:ext uri="{FF2B5EF4-FFF2-40B4-BE49-F238E27FC236}">
                <a16:creationId xmlns:a16="http://schemas.microsoft.com/office/drawing/2014/main" id="{F732B3E3-5A28-2CDA-3695-11739D53D310}"/>
              </a:ext>
            </a:extLst>
          </p:cNvPr>
          <p:cNvSpPr/>
          <p:nvPr/>
        </p:nvSpPr>
        <p:spPr>
          <a:xfrm>
            <a:off x="3261113" y="4179148"/>
            <a:ext cx="807773" cy="826821"/>
          </a:xfrm>
          <a:prstGeom prst="rect">
            <a:avLst/>
          </a:prstGeom>
          <a:solidFill>
            <a:schemeClr val="bg1">
              <a:alpha val="80000"/>
            </a:schemeClr>
          </a:solidFill>
          <a:ln w="25400" cap="flat" cmpd="sng" algn="ctr">
            <a:solidFill>
              <a:srgbClr val="552C8A"/>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D12AADC6-0EA5-750A-0595-82E0ABDABC09}"/>
              </a:ext>
            </a:extLst>
          </p:cNvPr>
          <p:cNvSpPr/>
          <p:nvPr/>
        </p:nvSpPr>
        <p:spPr>
          <a:xfrm>
            <a:off x="3356553" y="4277436"/>
            <a:ext cx="616892" cy="630246"/>
          </a:xfrm>
          <a:prstGeom prst="rect">
            <a:avLst/>
          </a:prstGeom>
          <a:solidFill>
            <a:srgbClr val="552C8A"/>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1" name="TextBox 70">
            <a:extLst>
              <a:ext uri="{FF2B5EF4-FFF2-40B4-BE49-F238E27FC236}">
                <a16:creationId xmlns:a16="http://schemas.microsoft.com/office/drawing/2014/main" id="{5333C979-A935-A1E4-7558-EDC63B56F35C}"/>
              </a:ext>
            </a:extLst>
          </p:cNvPr>
          <p:cNvSpPr txBox="1"/>
          <p:nvPr/>
        </p:nvSpPr>
        <p:spPr>
          <a:xfrm>
            <a:off x="3280033" y="4430977"/>
            <a:ext cx="769928" cy="323165"/>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03</a:t>
            </a:r>
            <a:endParaRPr kumimoji="0" lang="en-IN"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nvGrpSpPr>
          <p:cNvPr id="72" name="Group 71">
            <a:extLst>
              <a:ext uri="{FF2B5EF4-FFF2-40B4-BE49-F238E27FC236}">
                <a16:creationId xmlns:a16="http://schemas.microsoft.com/office/drawing/2014/main" id="{AAF37ADE-923D-CB0E-021D-F98E3DA8E2B9}"/>
              </a:ext>
            </a:extLst>
          </p:cNvPr>
          <p:cNvGrpSpPr/>
          <p:nvPr/>
        </p:nvGrpSpPr>
        <p:grpSpPr>
          <a:xfrm>
            <a:off x="3295830" y="2869518"/>
            <a:ext cx="807773" cy="826820"/>
            <a:chOff x="1303021" y="2879738"/>
            <a:chExt cx="1440542" cy="1474511"/>
          </a:xfrm>
        </p:grpSpPr>
        <p:sp>
          <p:nvSpPr>
            <p:cNvPr id="73" name="Rectangle 72">
              <a:extLst>
                <a:ext uri="{FF2B5EF4-FFF2-40B4-BE49-F238E27FC236}">
                  <a16:creationId xmlns:a16="http://schemas.microsoft.com/office/drawing/2014/main" id="{F7345F08-958F-E6A4-FE58-912269D2BF7F}"/>
                </a:ext>
              </a:extLst>
            </p:cNvPr>
            <p:cNvSpPr/>
            <p:nvPr/>
          </p:nvSpPr>
          <p:spPr>
            <a:xfrm>
              <a:off x="1303021" y="2879738"/>
              <a:ext cx="1440542" cy="1474511"/>
            </a:xfrm>
            <a:prstGeom prst="rect">
              <a:avLst/>
            </a:prstGeom>
            <a:solidFill>
              <a:schemeClr val="bg1"/>
            </a:solidFill>
            <a:ln w="25400" cap="flat" cmpd="sng" algn="ctr">
              <a:solidFill>
                <a:srgbClr val="9EC64C"/>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BB3B8B21-CA9B-D58E-00D1-161B2E013D5F}"/>
                </a:ext>
              </a:extLst>
            </p:cNvPr>
            <p:cNvSpPr/>
            <p:nvPr/>
          </p:nvSpPr>
          <p:spPr>
            <a:xfrm>
              <a:off x="1473225" y="3055018"/>
              <a:ext cx="1100135" cy="1123950"/>
            </a:xfrm>
            <a:prstGeom prst="rect">
              <a:avLst/>
            </a:prstGeom>
            <a:solidFill>
              <a:srgbClr val="9EC64C"/>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1970EA7E-44E8-F7D3-E385-7DE50BF21824}"/>
                </a:ext>
              </a:extLst>
            </p:cNvPr>
            <p:cNvSpPr txBox="1"/>
            <p:nvPr/>
          </p:nvSpPr>
          <p:spPr>
            <a:xfrm>
              <a:off x="1336766" y="3328836"/>
              <a:ext cx="1373051" cy="576317"/>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02</a:t>
              </a:r>
              <a:endParaRPr kumimoji="0" lang="en-IN"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8031885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4F36D1C3-F6C9-500E-BAAE-58E4779EAB49}"/>
              </a:ext>
            </a:extLst>
          </p:cNvPr>
          <p:cNvSpPr>
            <a:spLocks noGrp="1"/>
          </p:cNvSpPr>
          <p:nvPr>
            <p:ph type="title"/>
          </p:nvPr>
        </p:nvSpPr>
        <p:spPr>
          <a:xfrm>
            <a:off x="2663190" y="0"/>
            <a:ext cx="7867645" cy="1058233"/>
          </a:xfrm>
        </p:spPr>
        <p:txBody>
          <a:bodyPr>
            <a:noAutofit/>
          </a:bodyPr>
          <a:lstStyle/>
          <a:p>
            <a:pPr algn="r"/>
            <a:r>
              <a:rPr lang="en-AU" dirty="0"/>
              <a:t>TBT as a Negotiating Issue</a:t>
            </a:r>
            <a:endParaRPr lang="en-GE" dirty="0"/>
          </a:p>
        </p:txBody>
      </p:sp>
      <p:pic>
        <p:nvPicPr>
          <p:cNvPr id="3" name="Picture 2" descr="A picture containing text&#10;&#10;Description automatically generated">
            <a:extLst>
              <a:ext uri="{FF2B5EF4-FFF2-40B4-BE49-F238E27FC236}">
                <a16:creationId xmlns:a16="http://schemas.microsoft.com/office/drawing/2014/main" id="{636A64B8-58C2-EC28-D3D6-38100637866B}"/>
              </a:ext>
            </a:extLst>
          </p:cNvPr>
          <p:cNvPicPr>
            <a:picLocks noChangeAspect="1"/>
          </p:cNvPicPr>
          <p:nvPr/>
        </p:nvPicPr>
        <p:blipFill>
          <a:blip r:embed="rId3">
            <a:alphaModFix amt="65000"/>
            <a:extLst>
              <a:ext uri="{28A0092B-C50C-407E-A947-70E740481C1C}">
                <a14:useLocalDpi xmlns:a14="http://schemas.microsoft.com/office/drawing/2010/main" val="0"/>
              </a:ext>
            </a:extLst>
          </a:blip>
          <a:stretch>
            <a:fillRect/>
          </a:stretch>
        </p:blipFill>
        <p:spPr>
          <a:xfrm>
            <a:off x="11504141" y="6176962"/>
            <a:ext cx="617838" cy="581841"/>
          </a:xfrm>
          <a:prstGeom prst="rect">
            <a:avLst/>
          </a:prstGeom>
        </p:spPr>
      </p:pic>
      <p:sp>
        <p:nvSpPr>
          <p:cNvPr id="5" name="Rectangle 4">
            <a:extLst>
              <a:ext uri="{FF2B5EF4-FFF2-40B4-BE49-F238E27FC236}">
                <a16:creationId xmlns:a16="http://schemas.microsoft.com/office/drawing/2014/main" id="{74B7876E-EB3F-5EAA-4D8C-2DAFFF66EF77}"/>
              </a:ext>
            </a:extLst>
          </p:cNvPr>
          <p:cNvSpPr/>
          <p:nvPr/>
        </p:nvSpPr>
        <p:spPr>
          <a:xfrm>
            <a:off x="11084854" y="133700"/>
            <a:ext cx="838574" cy="838574"/>
          </a:xfrm>
          <a:prstGeom prst="rect">
            <a:avLst/>
          </a:prstGeom>
          <a:solidFill>
            <a:srgbClr val="552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A2AB9872-2720-774D-BB30-088F7D8FE90C}"/>
              </a:ext>
            </a:extLst>
          </p:cNvPr>
          <p:cNvSpPr txBox="1"/>
          <p:nvPr/>
        </p:nvSpPr>
        <p:spPr>
          <a:xfrm>
            <a:off x="11084854" y="257352"/>
            <a:ext cx="83857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02</a:t>
            </a:r>
          </a:p>
        </p:txBody>
      </p:sp>
      <p:grpSp>
        <p:nvGrpSpPr>
          <p:cNvPr id="6" name="Group 5">
            <a:extLst>
              <a:ext uri="{FF2B5EF4-FFF2-40B4-BE49-F238E27FC236}">
                <a16:creationId xmlns:a16="http://schemas.microsoft.com/office/drawing/2014/main" id="{2B96842A-6D7D-D828-689A-A2D56D1D580E}"/>
              </a:ext>
            </a:extLst>
          </p:cNvPr>
          <p:cNvGrpSpPr/>
          <p:nvPr/>
        </p:nvGrpSpPr>
        <p:grpSpPr>
          <a:xfrm>
            <a:off x="4075387" y="2863292"/>
            <a:ext cx="4889808" cy="926576"/>
            <a:chOff x="6376487" y="3205023"/>
            <a:chExt cx="5763703" cy="1092172"/>
          </a:xfrm>
        </p:grpSpPr>
        <p:grpSp>
          <p:nvGrpSpPr>
            <p:cNvPr id="7" name="Group 6">
              <a:extLst>
                <a:ext uri="{FF2B5EF4-FFF2-40B4-BE49-F238E27FC236}">
                  <a16:creationId xmlns:a16="http://schemas.microsoft.com/office/drawing/2014/main" id="{578BFA23-5D60-8606-0197-C582EF49E786}"/>
                </a:ext>
              </a:extLst>
            </p:cNvPr>
            <p:cNvGrpSpPr/>
            <p:nvPr/>
          </p:nvGrpSpPr>
          <p:grpSpPr>
            <a:xfrm flipH="1">
              <a:off x="6409751" y="3205023"/>
              <a:ext cx="5730439" cy="1026069"/>
              <a:chOff x="760337" y="1721852"/>
              <a:chExt cx="4722252" cy="1026069"/>
            </a:xfrm>
          </p:grpSpPr>
          <p:cxnSp>
            <p:nvCxnSpPr>
              <p:cNvPr id="26" name="Straight Connector 25">
                <a:extLst>
                  <a:ext uri="{FF2B5EF4-FFF2-40B4-BE49-F238E27FC236}">
                    <a16:creationId xmlns:a16="http://schemas.microsoft.com/office/drawing/2014/main" id="{D64F36DD-CB52-4473-8496-4D84582CDAAF}"/>
                  </a:ext>
                </a:extLst>
              </p:cNvPr>
              <p:cNvCxnSpPr>
                <a:cxnSpLocks/>
              </p:cNvCxnSpPr>
              <p:nvPr/>
            </p:nvCxnSpPr>
            <p:spPr>
              <a:xfrm flipH="1" flipV="1">
                <a:off x="760337" y="1721852"/>
                <a:ext cx="4722252" cy="1080"/>
              </a:xfrm>
              <a:prstGeom prst="line">
                <a:avLst/>
              </a:prstGeom>
              <a:noFill/>
              <a:ln w="12700" cap="flat" cmpd="sng" algn="ctr">
                <a:solidFill>
                  <a:srgbClr val="FFFFFF">
                    <a:lumMod val="85000"/>
                  </a:srgbClr>
                </a:solidFill>
                <a:prstDash val="solid"/>
                <a:miter lim="800000"/>
              </a:ln>
              <a:effectLst/>
            </p:spPr>
          </p:cxnSp>
          <p:cxnSp>
            <p:nvCxnSpPr>
              <p:cNvPr id="36" name="Straight Connector 35">
                <a:extLst>
                  <a:ext uri="{FF2B5EF4-FFF2-40B4-BE49-F238E27FC236}">
                    <a16:creationId xmlns:a16="http://schemas.microsoft.com/office/drawing/2014/main" id="{B5EC05C2-0AAC-7A5C-BD3E-420D0337DA23}"/>
                  </a:ext>
                </a:extLst>
              </p:cNvPr>
              <p:cNvCxnSpPr>
                <a:cxnSpLocks/>
              </p:cNvCxnSpPr>
              <p:nvPr/>
            </p:nvCxnSpPr>
            <p:spPr>
              <a:xfrm rot="16200000" flipH="1">
                <a:off x="248273" y="2235857"/>
                <a:ext cx="1024128" cy="0"/>
              </a:xfrm>
              <a:prstGeom prst="line">
                <a:avLst/>
              </a:prstGeom>
              <a:noFill/>
              <a:ln w="12700" cap="flat" cmpd="sng" algn="ctr">
                <a:solidFill>
                  <a:srgbClr val="FFFFFF">
                    <a:lumMod val="85000"/>
                  </a:srgbClr>
                </a:solidFill>
                <a:prstDash val="solid"/>
                <a:miter lim="800000"/>
                <a:tailEnd type="oval"/>
              </a:ln>
              <a:effectLst/>
            </p:spPr>
          </p:cxnSp>
        </p:grpSp>
        <p:grpSp>
          <p:nvGrpSpPr>
            <p:cNvPr id="9" name="Group 8">
              <a:extLst>
                <a:ext uri="{FF2B5EF4-FFF2-40B4-BE49-F238E27FC236}">
                  <a16:creationId xmlns:a16="http://schemas.microsoft.com/office/drawing/2014/main" id="{4EBBC6F7-ADE1-2443-45EE-4B1296D4A5D0}"/>
                </a:ext>
              </a:extLst>
            </p:cNvPr>
            <p:cNvGrpSpPr/>
            <p:nvPr/>
          </p:nvGrpSpPr>
          <p:grpSpPr>
            <a:xfrm>
              <a:off x="6376487" y="3205023"/>
              <a:ext cx="5732599" cy="1092172"/>
              <a:chOff x="2028289" y="1999917"/>
              <a:chExt cx="4724032" cy="1092172"/>
            </a:xfrm>
          </p:grpSpPr>
          <p:sp>
            <p:nvSpPr>
              <p:cNvPr id="15" name="TextBox 14">
                <a:extLst>
                  <a:ext uri="{FF2B5EF4-FFF2-40B4-BE49-F238E27FC236}">
                    <a16:creationId xmlns:a16="http://schemas.microsoft.com/office/drawing/2014/main" id="{635ED360-1D45-0319-D9D8-EAC36EF288DE}"/>
                  </a:ext>
                </a:extLst>
              </p:cNvPr>
              <p:cNvSpPr txBox="1"/>
              <p:nvPr/>
            </p:nvSpPr>
            <p:spPr>
              <a:xfrm>
                <a:off x="2363907" y="1999917"/>
                <a:ext cx="4388414" cy="326504"/>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Cooperation, Harmonization and Technical Assistance </a:t>
                </a:r>
                <a:endParaRPr kumimoji="0" lang="en-IN"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6BD639B1-34CC-827E-7EC4-139FA806F9DE}"/>
                  </a:ext>
                </a:extLst>
              </p:cNvPr>
              <p:cNvSpPr txBox="1"/>
              <p:nvPr/>
            </p:nvSpPr>
            <p:spPr>
              <a:xfrm>
                <a:off x="2028289" y="2330247"/>
                <a:ext cx="4702432" cy="761842"/>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rPr>
                  <a:t>FTAs can also be a good opportunity to obtain commitments for closer cooperation, harmonization and possibly even some technical assistance.</a:t>
                </a:r>
              </a:p>
            </p:txBody>
          </p:sp>
        </p:grpSp>
      </p:grpSp>
      <p:grpSp>
        <p:nvGrpSpPr>
          <p:cNvPr id="37" name="Group 36">
            <a:extLst>
              <a:ext uri="{FF2B5EF4-FFF2-40B4-BE49-F238E27FC236}">
                <a16:creationId xmlns:a16="http://schemas.microsoft.com/office/drawing/2014/main" id="{F1E757DA-DE7F-B9CB-285A-A0B10628426E}"/>
              </a:ext>
            </a:extLst>
          </p:cNvPr>
          <p:cNvGrpSpPr/>
          <p:nvPr/>
        </p:nvGrpSpPr>
        <p:grpSpPr>
          <a:xfrm>
            <a:off x="4113369" y="1593891"/>
            <a:ext cx="4844363" cy="1105017"/>
            <a:chOff x="6421258" y="1715787"/>
            <a:chExt cx="5710137" cy="1302502"/>
          </a:xfrm>
        </p:grpSpPr>
        <p:grpSp>
          <p:nvGrpSpPr>
            <p:cNvPr id="47" name="Group 46">
              <a:extLst>
                <a:ext uri="{FF2B5EF4-FFF2-40B4-BE49-F238E27FC236}">
                  <a16:creationId xmlns:a16="http://schemas.microsoft.com/office/drawing/2014/main" id="{65D91970-1E8F-40BF-1256-11322FD87C9C}"/>
                </a:ext>
              </a:extLst>
            </p:cNvPr>
            <p:cNvGrpSpPr/>
            <p:nvPr/>
          </p:nvGrpSpPr>
          <p:grpSpPr>
            <a:xfrm flipH="1">
              <a:off x="6421258" y="1715787"/>
              <a:ext cx="5710137" cy="1024129"/>
              <a:chOff x="789171" y="1722931"/>
              <a:chExt cx="4719118" cy="1024129"/>
            </a:xfrm>
          </p:grpSpPr>
          <p:cxnSp>
            <p:nvCxnSpPr>
              <p:cNvPr id="57" name="Straight Connector 56">
                <a:extLst>
                  <a:ext uri="{FF2B5EF4-FFF2-40B4-BE49-F238E27FC236}">
                    <a16:creationId xmlns:a16="http://schemas.microsoft.com/office/drawing/2014/main" id="{A7829A2D-1F93-4F93-B37A-6EA0C0B242BD}"/>
                  </a:ext>
                </a:extLst>
              </p:cNvPr>
              <p:cNvCxnSpPr>
                <a:cxnSpLocks/>
              </p:cNvCxnSpPr>
              <p:nvPr/>
            </p:nvCxnSpPr>
            <p:spPr>
              <a:xfrm flipH="1">
                <a:off x="789171" y="1722931"/>
                <a:ext cx="4719118" cy="0"/>
              </a:xfrm>
              <a:prstGeom prst="line">
                <a:avLst/>
              </a:prstGeom>
              <a:noFill/>
              <a:ln w="12700" cap="flat" cmpd="sng" algn="ctr">
                <a:solidFill>
                  <a:srgbClr val="FFFFFF">
                    <a:lumMod val="85000"/>
                  </a:srgbClr>
                </a:solidFill>
                <a:prstDash val="solid"/>
                <a:miter lim="800000"/>
              </a:ln>
              <a:effectLst/>
            </p:spPr>
          </p:cxnSp>
          <p:cxnSp>
            <p:nvCxnSpPr>
              <p:cNvPr id="58" name="Straight Connector 57">
                <a:extLst>
                  <a:ext uri="{FF2B5EF4-FFF2-40B4-BE49-F238E27FC236}">
                    <a16:creationId xmlns:a16="http://schemas.microsoft.com/office/drawing/2014/main" id="{46465757-9789-9438-167E-8F49DFBA5B5A}"/>
                  </a:ext>
                </a:extLst>
              </p:cNvPr>
              <p:cNvCxnSpPr>
                <a:cxnSpLocks/>
              </p:cNvCxnSpPr>
              <p:nvPr/>
            </p:nvCxnSpPr>
            <p:spPr>
              <a:xfrm rot="16200000" flipH="1">
                <a:off x="277107" y="2234996"/>
                <a:ext cx="1024128" cy="0"/>
              </a:xfrm>
              <a:prstGeom prst="line">
                <a:avLst/>
              </a:prstGeom>
              <a:noFill/>
              <a:ln w="12700" cap="flat" cmpd="sng" algn="ctr">
                <a:solidFill>
                  <a:srgbClr val="FFFFFF">
                    <a:lumMod val="85000"/>
                  </a:srgbClr>
                </a:solidFill>
                <a:prstDash val="solid"/>
                <a:miter lim="800000"/>
                <a:tailEnd type="oval"/>
              </a:ln>
              <a:effectLst/>
            </p:spPr>
          </p:cxnSp>
        </p:grpSp>
        <p:grpSp>
          <p:nvGrpSpPr>
            <p:cNvPr id="48" name="Group 47">
              <a:extLst>
                <a:ext uri="{FF2B5EF4-FFF2-40B4-BE49-F238E27FC236}">
                  <a16:creationId xmlns:a16="http://schemas.microsoft.com/office/drawing/2014/main" id="{D660ACC4-5914-B0FF-9DD8-705F7765C66C}"/>
                </a:ext>
              </a:extLst>
            </p:cNvPr>
            <p:cNvGrpSpPr/>
            <p:nvPr/>
          </p:nvGrpSpPr>
          <p:grpSpPr>
            <a:xfrm>
              <a:off x="6676532" y="1754118"/>
              <a:ext cx="5436411" cy="1264171"/>
              <a:chOff x="1629258" y="1960507"/>
              <a:chExt cx="5436411" cy="1264171"/>
            </a:xfrm>
          </p:grpSpPr>
          <p:sp>
            <p:nvSpPr>
              <p:cNvPr id="55" name="TextBox 54">
                <a:extLst>
                  <a:ext uri="{FF2B5EF4-FFF2-40B4-BE49-F238E27FC236}">
                    <a16:creationId xmlns:a16="http://schemas.microsoft.com/office/drawing/2014/main" id="{45DD347E-C092-2D14-3687-A6122B59A638}"/>
                  </a:ext>
                </a:extLst>
              </p:cNvPr>
              <p:cNvSpPr txBox="1"/>
              <p:nvPr/>
            </p:nvSpPr>
            <p:spPr>
              <a:xfrm>
                <a:off x="2197510" y="1960507"/>
                <a:ext cx="4864305" cy="326503"/>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Importance of Consulting the Private Sector </a:t>
                </a:r>
                <a:endParaRPr kumimoji="0" lang="en-IN"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3BD3E164-4678-0A0A-2FB6-BDFB8D9B07E8}"/>
                  </a:ext>
                </a:extLst>
              </p:cNvPr>
              <p:cNvSpPr txBox="1"/>
              <p:nvPr/>
            </p:nvSpPr>
            <p:spPr>
              <a:xfrm>
                <a:off x="1629258" y="2245169"/>
                <a:ext cx="5436411" cy="979509"/>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lang="en-US" sz="1200" kern="0" dirty="0">
                    <a:solidFill>
                      <a:srgbClr val="3F3F3F"/>
                    </a:solidFill>
                    <a:latin typeface="Arial" panose="020B0604020202020204" pitchFamily="34" charset="0"/>
                    <a:cs typeface="Arial" panose="020B0604020202020204" pitchFamily="34" charset="0"/>
                  </a:rPr>
                  <a:t>Y</a:t>
                </a:r>
                <a:r>
                  <a:rPr kumimoji="0" lang="en-US" sz="1200" b="0" i="0" u="none" strike="noStrike" kern="0" cap="none" spc="0" normalizeH="0" baseline="0" noProof="0" dirty="0" err="1">
                    <a:ln>
                      <a:noFill/>
                    </a:ln>
                    <a:solidFill>
                      <a:srgbClr val="3F3F3F"/>
                    </a:solidFill>
                    <a:effectLst/>
                    <a:uLnTx/>
                    <a:uFillTx/>
                    <a:latin typeface="Arial" panose="020B0604020202020204" pitchFamily="34" charset="0"/>
                    <a:cs typeface="Arial" panose="020B0604020202020204" pitchFamily="34" charset="0"/>
                  </a:rPr>
                  <a:t>ou</a:t>
                </a:r>
                <a:r>
                  <a:rPr kumimoji="0" lang="en-US"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rPr>
                  <a:t> will need to hear from your exporting private sector whether they are having TBT-related concerns in any of the markets with which you are negotiating</a:t>
                </a:r>
                <a:r>
                  <a:rPr lang="en-US" sz="1200" kern="0" dirty="0">
                    <a:solidFill>
                      <a:srgbClr val="3F3F3F"/>
                    </a:solidFill>
                    <a:latin typeface="Arial" panose="020B0604020202020204" pitchFamily="34" charset="0"/>
                    <a:cs typeface="Arial" panose="020B0604020202020204" pitchFamily="34" charset="0"/>
                  </a:rPr>
                  <a:t>. </a:t>
                </a:r>
                <a:endParaRPr kumimoji="0" lang="en-US"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endParaRPr>
              </a:p>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rPr>
                  <a:t>. </a:t>
                </a:r>
                <a:endParaRPr kumimoji="0" lang="en-IN"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endParaRPr>
              </a:p>
            </p:txBody>
          </p:sp>
        </p:grpSp>
      </p:grpSp>
      <p:grpSp>
        <p:nvGrpSpPr>
          <p:cNvPr id="59" name="Group 58">
            <a:extLst>
              <a:ext uri="{FF2B5EF4-FFF2-40B4-BE49-F238E27FC236}">
                <a16:creationId xmlns:a16="http://schemas.microsoft.com/office/drawing/2014/main" id="{384A3AEA-0A9B-CDB6-5533-993C5D8F5F68}"/>
              </a:ext>
            </a:extLst>
          </p:cNvPr>
          <p:cNvGrpSpPr/>
          <p:nvPr/>
        </p:nvGrpSpPr>
        <p:grpSpPr>
          <a:xfrm>
            <a:off x="4068886" y="4179148"/>
            <a:ext cx="4903921" cy="892652"/>
            <a:chOff x="6368828" y="4757923"/>
            <a:chExt cx="5780341" cy="1052185"/>
          </a:xfrm>
        </p:grpSpPr>
        <p:grpSp>
          <p:nvGrpSpPr>
            <p:cNvPr id="60" name="Group 59">
              <a:extLst>
                <a:ext uri="{FF2B5EF4-FFF2-40B4-BE49-F238E27FC236}">
                  <a16:creationId xmlns:a16="http://schemas.microsoft.com/office/drawing/2014/main" id="{8E2DD20B-1011-A810-948B-69FE6CE9981B}"/>
                </a:ext>
              </a:extLst>
            </p:cNvPr>
            <p:cNvGrpSpPr/>
            <p:nvPr/>
          </p:nvGrpSpPr>
          <p:grpSpPr>
            <a:xfrm flipH="1">
              <a:off x="6368828" y="4757923"/>
              <a:ext cx="5780341" cy="1024128"/>
              <a:chOff x="663949" y="1722591"/>
              <a:chExt cx="4818640" cy="1024128"/>
            </a:xfrm>
          </p:grpSpPr>
          <p:cxnSp>
            <p:nvCxnSpPr>
              <p:cNvPr id="64" name="Straight Connector 63">
                <a:extLst>
                  <a:ext uri="{FF2B5EF4-FFF2-40B4-BE49-F238E27FC236}">
                    <a16:creationId xmlns:a16="http://schemas.microsoft.com/office/drawing/2014/main" id="{AD940CE6-A655-FE67-0973-05C1CCE44254}"/>
                  </a:ext>
                </a:extLst>
              </p:cNvPr>
              <p:cNvCxnSpPr>
                <a:cxnSpLocks/>
              </p:cNvCxnSpPr>
              <p:nvPr/>
            </p:nvCxnSpPr>
            <p:spPr>
              <a:xfrm flipH="1">
                <a:off x="671433" y="1722931"/>
                <a:ext cx="4811156" cy="4814"/>
              </a:xfrm>
              <a:prstGeom prst="line">
                <a:avLst/>
              </a:prstGeom>
              <a:noFill/>
              <a:ln w="12700" cap="flat" cmpd="sng" algn="ctr">
                <a:solidFill>
                  <a:srgbClr val="FFFFFF">
                    <a:lumMod val="85000"/>
                  </a:srgbClr>
                </a:solidFill>
                <a:prstDash val="solid"/>
                <a:miter lim="800000"/>
              </a:ln>
              <a:effectLst/>
            </p:spPr>
          </p:cxnSp>
          <p:cxnSp>
            <p:nvCxnSpPr>
              <p:cNvPr id="65" name="Straight Connector 64">
                <a:extLst>
                  <a:ext uri="{FF2B5EF4-FFF2-40B4-BE49-F238E27FC236}">
                    <a16:creationId xmlns:a16="http://schemas.microsoft.com/office/drawing/2014/main" id="{B691C54C-A185-6BCA-967A-F18895DF9D01}"/>
                  </a:ext>
                </a:extLst>
              </p:cNvPr>
              <p:cNvCxnSpPr>
                <a:cxnSpLocks/>
              </p:cNvCxnSpPr>
              <p:nvPr/>
            </p:nvCxnSpPr>
            <p:spPr>
              <a:xfrm rot="16200000" flipH="1">
                <a:off x="151885" y="2234655"/>
                <a:ext cx="1024128" cy="0"/>
              </a:xfrm>
              <a:prstGeom prst="line">
                <a:avLst/>
              </a:prstGeom>
              <a:noFill/>
              <a:ln w="12700" cap="flat" cmpd="sng" algn="ctr">
                <a:solidFill>
                  <a:srgbClr val="FFFFFF">
                    <a:lumMod val="85000"/>
                  </a:srgbClr>
                </a:solidFill>
                <a:prstDash val="solid"/>
                <a:miter lim="800000"/>
                <a:tailEnd type="oval"/>
              </a:ln>
              <a:effectLst/>
            </p:spPr>
          </p:cxnSp>
        </p:grpSp>
        <p:grpSp>
          <p:nvGrpSpPr>
            <p:cNvPr id="61" name="Group 60">
              <a:extLst>
                <a:ext uri="{FF2B5EF4-FFF2-40B4-BE49-F238E27FC236}">
                  <a16:creationId xmlns:a16="http://schemas.microsoft.com/office/drawing/2014/main" id="{DC2BABDC-BA61-6750-9521-8F114FD016FC}"/>
                </a:ext>
              </a:extLst>
            </p:cNvPr>
            <p:cNvGrpSpPr/>
            <p:nvPr/>
          </p:nvGrpSpPr>
          <p:grpSpPr>
            <a:xfrm>
              <a:off x="6630343" y="4757923"/>
              <a:ext cx="5496520" cy="1052185"/>
              <a:chOff x="2300941" y="2007317"/>
              <a:chExt cx="4582040" cy="1052185"/>
            </a:xfrm>
          </p:grpSpPr>
          <p:sp>
            <p:nvSpPr>
              <p:cNvPr id="62" name="TextBox 61">
                <a:extLst>
                  <a:ext uri="{FF2B5EF4-FFF2-40B4-BE49-F238E27FC236}">
                    <a16:creationId xmlns:a16="http://schemas.microsoft.com/office/drawing/2014/main" id="{7F0E5492-392D-E43F-7CC9-62FFE6F2FF56}"/>
                  </a:ext>
                </a:extLst>
              </p:cNvPr>
              <p:cNvSpPr txBox="1"/>
              <p:nvPr/>
            </p:nvSpPr>
            <p:spPr>
              <a:xfrm>
                <a:off x="2428836" y="2007317"/>
                <a:ext cx="4454145" cy="326504"/>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lang="en-US" sz="1200" b="1" kern="0" dirty="0">
                    <a:solidFill>
                      <a:srgbClr val="000000"/>
                    </a:solidFill>
                    <a:latin typeface="Arial" panose="020B0604020202020204" pitchFamily="34" charset="0"/>
                    <a:cs typeface="Arial" panose="020B0604020202020204" pitchFamily="34" charset="0"/>
                  </a:rPr>
                  <a:t>Implementation Costs and Institutional Buy-In</a:t>
                </a:r>
                <a:endParaRPr kumimoji="0" lang="en-IN"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89EDD323-B616-B665-CB4F-9A1944C381C9}"/>
                  </a:ext>
                </a:extLst>
              </p:cNvPr>
              <p:cNvSpPr txBox="1"/>
              <p:nvPr/>
            </p:nvSpPr>
            <p:spPr>
              <a:xfrm>
                <a:off x="2300941" y="2297660"/>
                <a:ext cx="4557624" cy="761842"/>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rPr>
                  <a:t>New rules can impose implementation costs and other burdens on impacted institutional actors, which is why it’s important to secure their buy-in.</a:t>
                </a:r>
                <a:endParaRPr kumimoji="0" lang="en-IN"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endParaRPr>
              </a:p>
            </p:txBody>
          </p:sp>
        </p:grpSp>
      </p:grpSp>
      <p:sp>
        <p:nvSpPr>
          <p:cNvPr id="66" name="Rectangle 65">
            <a:extLst>
              <a:ext uri="{FF2B5EF4-FFF2-40B4-BE49-F238E27FC236}">
                <a16:creationId xmlns:a16="http://schemas.microsoft.com/office/drawing/2014/main" id="{07EF8CCB-2AC0-2B4A-D0F8-61BD2B7691E5}"/>
              </a:ext>
            </a:extLst>
          </p:cNvPr>
          <p:cNvSpPr/>
          <p:nvPr/>
        </p:nvSpPr>
        <p:spPr>
          <a:xfrm>
            <a:off x="3673858" y="1270121"/>
            <a:ext cx="51718" cy="4033942"/>
          </a:xfrm>
          <a:prstGeom prst="rect">
            <a:avLst/>
          </a:prstGeom>
          <a:solidFill>
            <a:srgbClr val="FFFFFF">
              <a:lumMod val="85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1C690B11-5963-504B-E5F3-6E84E2ECCA93}"/>
              </a:ext>
            </a:extLst>
          </p:cNvPr>
          <p:cNvSpPr/>
          <p:nvPr/>
        </p:nvSpPr>
        <p:spPr>
          <a:xfrm>
            <a:off x="3295830" y="1558310"/>
            <a:ext cx="807773" cy="826821"/>
          </a:xfrm>
          <a:prstGeom prst="rect">
            <a:avLst/>
          </a:prstGeom>
          <a:solidFill>
            <a:schemeClr val="bg1">
              <a:alpha val="85000"/>
            </a:schemeClr>
          </a:solidFill>
          <a:ln w="25400" cap="flat" cmpd="sng" algn="ctr">
            <a:solidFill>
              <a:srgbClr val="552C8A"/>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12F05F17-537F-3CF8-2A82-BD0D971F0B92}"/>
              </a:ext>
            </a:extLst>
          </p:cNvPr>
          <p:cNvSpPr/>
          <p:nvPr/>
        </p:nvSpPr>
        <p:spPr>
          <a:xfrm>
            <a:off x="3391271" y="1656597"/>
            <a:ext cx="616892" cy="630246"/>
          </a:xfrm>
          <a:prstGeom prst="rect">
            <a:avLst/>
          </a:prstGeom>
          <a:solidFill>
            <a:srgbClr val="552C8A"/>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9" name="TextBox 68">
            <a:extLst>
              <a:ext uri="{FF2B5EF4-FFF2-40B4-BE49-F238E27FC236}">
                <a16:creationId xmlns:a16="http://schemas.microsoft.com/office/drawing/2014/main" id="{F793C6A1-FFE8-5ED0-0892-15DD45D8276E}"/>
              </a:ext>
            </a:extLst>
          </p:cNvPr>
          <p:cNvSpPr txBox="1"/>
          <p:nvPr/>
        </p:nvSpPr>
        <p:spPr>
          <a:xfrm>
            <a:off x="3314752" y="1810138"/>
            <a:ext cx="769928" cy="323165"/>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01</a:t>
            </a:r>
            <a:endParaRPr kumimoji="0" lang="en-IN"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0" name="Rectangle 69">
            <a:extLst>
              <a:ext uri="{FF2B5EF4-FFF2-40B4-BE49-F238E27FC236}">
                <a16:creationId xmlns:a16="http://schemas.microsoft.com/office/drawing/2014/main" id="{F4B1A755-8554-E6B8-C89E-D95C31D55CC4}"/>
              </a:ext>
            </a:extLst>
          </p:cNvPr>
          <p:cNvSpPr/>
          <p:nvPr/>
        </p:nvSpPr>
        <p:spPr>
          <a:xfrm>
            <a:off x="3261113" y="4179148"/>
            <a:ext cx="807773" cy="826821"/>
          </a:xfrm>
          <a:prstGeom prst="rect">
            <a:avLst/>
          </a:prstGeom>
          <a:solidFill>
            <a:schemeClr val="bg1">
              <a:alpha val="80000"/>
            </a:schemeClr>
          </a:solidFill>
          <a:ln w="25400" cap="flat" cmpd="sng" algn="ctr">
            <a:solidFill>
              <a:srgbClr val="552C8A"/>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49685C61-1892-BD80-8707-27F61C4D860C}"/>
              </a:ext>
            </a:extLst>
          </p:cNvPr>
          <p:cNvSpPr/>
          <p:nvPr/>
        </p:nvSpPr>
        <p:spPr>
          <a:xfrm>
            <a:off x="3356553" y="4277436"/>
            <a:ext cx="616892" cy="630246"/>
          </a:xfrm>
          <a:prstGeom prst="rect">
            <a:avLst/>
          </a:prstGeom>
          <a:solidFill>
            <a:srgbClr val="552C8A"/>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2" name="TextBox 71">
            <a:extLst>
              <a:ext uri="{FF2B5EF4-FFF2-40B4-BE49-F238E27FC236}">
                <a16:creationId xmlns:a16="http://schemas.microsoft.com/office/drawing/2014/main" id="{D4831B1E-5C56-7A60-CF32-94BC7045C346}"/>
              </a:ext>
            </a:extLst>
          </p:cNvPr>
          <p:cNvSpPr txBox="1"/>
          <p:nvPr/>
        </p:nvSpPr>
        <p:spPr>
          <a:xfrm>
            <a:off x="3280033" y="4430977"/>
            <a:ext cx="769928" cy="323165"/>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03</a:t>
            </a:r>
            <a:endParaRPr kumimoji="0" lang="en-IN"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nvGrpSpPr>
          <p:cNvPr id="73" name="Group 72">
            <a:extLst>
              <a:ext uri="{FF2B5EF4-FFF2-40B4-BE49-F238E27FC236}">
                <a16:creationId xmlns:a16="http://schemas.microsoft.com/office/drawing/2014/main" id="{AF2DE8A1-C1C7-1C8E-1C88-E9C375E646DE}"/>
              </a:ext>
            </a:extLst>
          </p:cNvPr>
          <p:cNvGrpSpPr/>
          <p:nvPr/>
        </p:nvGrpSpPr>
        <p:grpSpPr>
          <a:xfrm>
            <a:off x="3295830" y="2869518"/>
            <a:ext cx="807773" cy="826820"/>
            <a:chOff x="1303021" y="2879738"/>
            <a:chExt cx="1440542" cy="1474511"/>
          </a:xfrm>
        </p:grpSpPr>
        <p:sp>
          <p:nvSpPr>
            <p:cNvPr id="74" name="Rectangle 73">
              <a:extLst>
                <a:ext uri="{FF2B5EF4-FFF2-40B4-BE49-F238E27FC236}">
                  <a16:creationId xmlns:a16="http://schemas.microsoft.com/office/drawing/2014/main" id="{5263918A-FEA1-53BA-6D10-01A2E4A46D65}"/>
                </a:ext>
              </a:extLst>
            </p:cNvPr>
            <p:cNvSpPr/>
            <p:nvPr/>
          </p:nvSpPr>
          <p:spPr>
            <a:xfrm>
              <a:off x="1303021" y="2879738"/>
              <a:ext cx="1440542" cy="1474511"/>
            </a:xfrm>
            <a:prstGeom prst="rect">
              <a:avLst/>
            </a:prstGeom>
            <a:solidFill>
              <a:schemeClr val="bg1"/>
            </a:solidFill>
            <a:ln w="25400" cap="flat" cmpd="sng" algn="ctr">
              <a:solidFill>
                <a:srgbClr val="9EC64C"/>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E9AD81C0-0795-866C-D0B0-4E6B4719A81F}"/>
                </a:ext>
              </a:extLst>
            </p:cNvPr>
            <p:cNvSpPr/>
            <p:nvPr/>
          </p:nvSpPr>
          <p:spPr>
            <a:xfrm>
              <a:off x="1473225" y="3055018"/>
              <a:ext cx="1100135" cy="1123950"/>
            </a:xfrm>
            <a:prstGeom prst="rect">
              <a:avLst/>
            </a:prstGeom>
            <a:solidFill>
              <a:srgbClr val="9EC64C"/>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6" name="TextBox 75">
              <a:extLst>
                <a:ext uri="{FF2B5EF4-FFF2-40B4-BE49-F238E27FC236}">
                  <a16:creationId xmlns:a16="http://schemas.microsoft.com/office/drawing/2014/main" id="{04F81A08-03E9-2306-5077-973874D995F2}"/>
                </a:ext>
              </a:extLst>
            </p:cNvPr>
            <p:cNvSpPr txBox="1"/>
            <p:nvPr/>
          </p:nvSpPr>
          <p:spPr>
            <a:xfrm>
              <a:off x="1336766" y="3328836"/>
              <a:ext cx="1373051" cy="576317"/>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02</a:t>
              </a:r>
              <a:endParaRPr kumimoji="0" lang="en-IN"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6999819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4F36D1C3-F6C9-500E-BAAE-58E4779EAB49}"/>
              </a:ext>
            </a:extLst>
          </p:cNvPr>
          <p:cNvSpPr>
            <a:spLocks noGrp="1"/>
          </p:cNvSpPr>
          <p:nvPr>
            <p:ph type="title"/>
          </p:nvPr>
        </p:nvSpPr>
        <p:spPr>
          <a:xfrm>
            <a:off x="1219199" y="48620"/>
            <a:ext cx="9872131" cy="1058233"/>
          </a:xfrm>
        </p:spPr>
        <p:txBody>
          <a:bodyPr>
            <a:normAutofit/>
          </a:bodyPr>
          <a:lstStyle/>
          <a:p>
            <a:r>
              <a:rPr lang="en-AU" dirty="0"/>
              <a:t>Sanitary and Phytosanitary Measures</a:t>
            </a:r>
            <a:endParaRPr lang="en-GE" dirty="0"/>
          </a:p>
        </p:txBody>
      </p:sp>
      <p:pic>
        <p:nvPicPr>
          <p:cNvPr id="3" name="Picture 2" descr="A picture containing text&#10;&#10;Description automatically generated">
            <a:extLst>
              <a:ext uri="{FF2B5EF4-FFF2-40B4-BE49-F238E27FC236}">
                <a16:creationId xmlns:a16="http://schemas.microsoft.com/office/drawing/2014/main" id="{636A64B8-58C2-EC28-D3D6-38100637866B}"/>
              </a:ext>
            </a:extLst>
          </p:cNvPr>
          <p:cNvPicPr>
            <a:picLocks noChangeAspect="1"/>
          </p:cNvPicPr>
          <p:nvPr/>
        </p:nvPicPr>
        <p:blipFill>
          <a:blip r:embed="rId3">
            <a:alphaModFix amt="65000"/>
            <a:extLst>
              <a:ext uri="{28A0092B-C50C-407E-A947-70E740481C1C}">
                <a14:useLocalDpi xmlns:a14="http://schemas.microsoft.com/office/drawing/2010/main" val="0"/>
              </a:ext>
            </a:extLst>
          </a:blip>
          <a:stretch>
            <a:fillRect/>
          </a:stretch>
        </p:blipFill>
        <p:spPr>
          <a:xfrm>
            <a:off x="11504141" y="6176962"/>
            <a:ext cx="617838" cy="581841"/>
          </a:xfrm>
          <a:prstGeom prst="rect">
            <a:avLst/>
          </a:prstGeom>
        </p:spPr>
      </p:pic>
      <p:sp>
        <p:nvSpPr>
          <p:cNvPr id="5" name="Rectangle 4">
            <a:extLst>
              <a:ext uri="{FF2B5EF4-FFF2-40B4-BE49-F238E27FC236}">
                <a16:creationId xmlns:a16="http://schemas.microsoft.com/office/drawing/2014/main" id="{74B7876E-EB3F-5EAA-4D8C-2DAFFF66EF77}"/>
              </a:ext>
            </a:extLst>
          </p:cNvPr>
          <p:cNvSpPr/>
          <p:nvPr/>
        </p:nvSpPr>
        <p:spPr>
          <a:xfrm>
            <a:off x="180929" y="144627"/>
            <a:ext cx="838574" cy="838574"/>
          </a:xfrm>
          <a:prstGeom prst="rect">
            <a:avLst/>
          </a:prstGeom>
          <a:solidFill>
            <a:srgbClr val="552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A2AB9872-2720-774D-BB30-088F7D8FE90C}"/>
              </a:ext>
            </a:extLst>
          </p:cNvPr>
          <p:cNvSpPr txBox="1"/>
          <p:nvPr/>
        </p:nvSpPr>
        <p:spPr>
          <a:xfrm>
            <a:off x="180929" y="268279"/>
            <a:ext cx="83857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02</a:t>
            </a:r>
          </a:p>
        </p:txBody>
      </p:sp>
      <p:grpSp>
        <p:nvGrpSpPr>
          <p:cNvPr id="4" name="Group 3">
            <a:extLst>
              <a:ext uri="{FF2B5EF4-FFF2-40B4-BE49-F238E27FC236}">
                <a16:creationId xmlns:a16="http://schemas.microsoft.com/office/drawing/2014/main" id="{1B3A432A-E577-ED29-B472-AF8FC012F1AE}"/>
              </a:ext>
            </a:extLst>
          </p:cNvPr>
          <p:cNvGrpSpPr/>
          <p:nvPr/>
        </p:nvGrpSpPr>
        <p:grpSpPr>
          <a:xfrm>
            <a:off x="4087855" y="2863293"/>
            <a:ext cx="4877340" cy="870943"/>
            <a:chOff x="6391183" y="3205023"/>
            <a:chExt cx="5749007" cy="1026596"/>
          </a:xfrm>
        </p:grpSpPr>
        <p:grpSp>
          <p:nvGrpSpPr>
            <p:cNvPr id="10" name="Group 9">
              <a:extLst>
                <a:ext uri="{FF2B5EF4-FFF2-40B4-BE49-F238E27FC236}">
                  <a16:creationId xmlns:a16="http://schemas.microsoft.com/office/drawing/2014/main" id="{937393D7-EAE6-D036-4662-75EA382C9E7D}"/>
                </a:ext>
              </a:extLst>
            </p:cNvPr>
            <p:cNvGrpSpPr/>
            <p:nvPr/>
          </p:nvGrpSpPr>
          <p:grpSpPr>
            <a:xfrm flipH="1">
              <a:off x="6409751" y="3205023"/>
              <a:ext cx="5730439" cy="1026069"/>
              <a:chOff x="760337" y="1721852"/>
              <a:chExt cx="4722252" cy="1026069"/>
            </a:xfrm>
          </p:grpSpPr>
          <p:cxnSp>
            <p:nvCxnSpPr>
              <p:cNvPr id="14" name="Straight Connector 13">
                <a:extLst>
                  <a:ext uri="{FF2B5EF4-FFF2-40B4-BE49-F238E27FC236}">
                    <a16:creationId xmlns:a16="http://schemas.microsoft.com/office/drawing/2014/main" id="{A3774333-8CED-9D46-C2CF-975833F48980}"/>
                  </a:ext>
                </a:extLst>
              </p:cNvPr>
              <p:cNvCxnSpPr>
                <a:cxnSpLocks/>
              </p:cNvCxnSpPr>
              <p:nvPr/>
            </p:nvCxnSpPr>
            <p:spPr>
              <a:xfrm flipH="1" flipV="1">
                <a:off x="760337" y="1721852"/>
                <a:ext cx="4722252" cy="1080"/>
              </a:xfrm>
              <a:prstGeom prst="line">
                <a:avLst/>
              </a:prstGeom>
              <a:noFill/>
              <a:ln w="12700" cap="flat" cmpd="sng" algn="ctr">
                <a:solidFill>
                  <a:srgbClr val="FFFFFF">
                    <a:lumMod val="85000"/>
                  </a:srgbClr>
                </a:solidFill>
                <a:prstDash val="solid"/>
                <a:miter lim="800000"/>
              </a:ln>
              <a:effectLst/>
            </p:spPr>
          </p:cxnSp>
          <p:cxnSp>
            <p:nvCxnSpPr>
              <p:cNvPr id="16" name="Straight Connector 15">
                <a:extLst>
                  <a:ext uri="{FF2B5EF4-FFF2-40B4-BE49-F238E27FC236}">
                    <a16:creationId xmlns:a16="http://schemas.microsoft.com/office/drawing/2014/main" id="{0D550CF0-1783-A017-86B2-0EF499FB8954}"/>
                  </a:ext>
                </a:extLst>
              </p:cNvPr>
              <p:cNvCxnSpPr>
                <a:cxnSpLocks/>
              </p:cNvCxnSpPr>
              <p:nvPr/>
            </p:nvCxnSpPr>
            <p:spPr>
              <a:xfrm rot="16200000" flipH="1">
                <a:off x="248273" y="2235857"/>
                <a:ext cx="1024128" cy="0"/>
              </a:xfrm>
              <a:prstGeom prst="line">
                <a:avLst/>
              </a:prstGeom>
              <a:noFill/>
              <a:ln w="12700" cap="flat" cmpd="sng" algn="ctr">
                <a:solidFill>
                  <a:srgbClr val="FFFFFF">
                    <a:lumMod val="85000"/>
                  </a:srgbClr>
                </a:solidFill>
                <a:prstDash val="solid"/>
                <a:miter lim="800000"/>
                <a:tailEnd type="oval"/>
              </a:ln>
              <a:effectLst/>
            </p:spPr>
          </p:cxnSp>
        </p:grpSp>
        <p:grpSp>
          <p:nvGrpSpPr>
            <p:cNvPr id="11" name="Group 10">
              <a:extLst>
                <a:ext uri="{FF2B5EF4-FFF2-40B4-BE49-F238E27FC236}">
                  <a16:creationId xmlns:a16="http://schemas.microsoft.com/office/drawing/2014/main" id="{BD8AF72C-30B3-7470-3485-F3D94F3F7253}"/>
                </a:ext>
              </a:extLst>
            </p:cNvPr>
            <p:cNvGrpSpPr/>
            <p:nvPr/>
          </p:nvGrpSpPr>
          <p:grpSpPr>
            <a:xfrm>
              <a:off x="6391183" y="3205023"/>
              <a:ext cx="5717904" cy="1026596"/>
              <a:chOff x="2040399" y="1999917"/>
              <a:chExt cx="4711922" cy="1026596"/>
            </a:xfrm>
          </p:grpSpPr>
          <p:sp>
            <p:nvSpPr>
              <p:cNvPr id="12" name="TextBox 11">
                <a:extLst>
                  <a:ext uri="{FF2B5EF4-FFF2-40B4-BE49-F238E27FC236}">
                    <a16:creationId xmlns:a16="http://schemas.microsoft.com/office/drawing/2014/main" id="{A1F01F01-326B-A8D8-8EE8-3455DF0C4257}"/>
                  </a:ext>
                </a:extLst>
              </p:cNvPr>
              <p:cNvSpPr txBox="1"/>
              <p:nvPr/>
            </p:nvSpPr>
            <p:spPr>
              <a:xfrm>
                <a:off x="3443272" y="1999917"/>
                <a:ext cx="3309049" cy="326504"/>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Purpose</a:t>
                </a:r>
                <a:endParaRPr kumimoji="0" lang="en-IN"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3137975-AD6C-D50C-4064-C02D3A509B27}"/>
                  </a:ext>
                </a:extLst>
              </p:cNvPr>
              <p:cNvSpPr txBox="1"/>
              <p:nvPr/>
            </p:nvSpPr>
            <p:spPr>
              <a:xfrm>
                <a:off x="2040399" y="2264671"/>
                <a:ext cx="4702431" cy="761842"/>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rPr>
                  <a:t>To recognize governments’ “right to regulate” in order to protect human, animal or plant life or health, but to ensure that SPS measures are not more trade restrictive than necessary. </a:t>
                </a:r>
                <a:endParaRPr kumimoji="0" lang="en-IN"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endParaRPr>
              </a:p>
            </p:txBody>
          </p:sp>
        </p:grpSp>
      </p:grpSp>
      <p:grpSp>
        <p:nvGrpSpPr>
          <p:cNvPr id="17" name="Group 16">
            <a:extLst>
              <a:ext uri="{FF2B5EF4-FFF2-40B4-BE49-F238E27FC236}">
                <a16:creationId xmlns:a16="http://schemas.microsoft.com/office/drawing/2014/main" id="{5477D27C-E2DB-6471-5F46-4DE25D55AEA0}"/>
              </a:ext>
            </a:extLst>
          </p:cNvPr>
          <p:cNvGrpSpPr/>
          <p:nvPr/>
        </p:nvGrpSpPr>
        <p:grpSpPr>
          <a:xfrm>
            <a:off x="4113369" y="1593892"/>
            <a:ext cx="4844363" cy="1139742"/>
            <a:chOff x="6421258" y="1715787"/>
            <a:chExt cx="5710137" cy="1343433"/>
          </a:xfrm>
        </p:grpSpPr>
        <p:grpSp>
          <p:nvGrpSpPr>
            <p:cNvPr id="18" name="Group 17">
              <a:extLst>
                <a:ext uri="{FF2B5EF4-FFF2-40B4-BE49-F238E27FC236}">
                  <a16:creationId xmlns:a16="http://schemas.microsoft.com/office/drawing/2014/main" id="{671D2E62-08CB-63DF-3088-41C335155E6E}"/>
                </a:ext>
              </a:extLst>
            </p:cNvPr>
            <p:cNvGrpSpPr/>
            <p:nvPr/>
          </p:nvGrpSpPr>
          <p:grpSpPr>
            <a:xfrm flipH="1">
              <a:off x="6421258" y="1715787"/>
              <a:ext cx="5710137" cy="1024129"/>
              <a:chOff x="789171" y="1722931"/>
              <a:chExt cx="4719118" cy="1024129"/>
            </a:xfrm>
          </p:grpSpPr>
          <p:cxnSp>
            <p:nvCxnSpPr>
              <p:cNvPr id="22" name="Straight Connector 21">
                <a:extLst>
                  <a:ext uri="{FF2B5EF4-FFF2-40B4-BE49-F238E27FC236}">
                    <a16:creationId xmlns:a16="http://schemas.microsoft.com/office/drawing/2014/main" id="{24F8270A-D1AB-2392-44F1-7F55346A3A46}"/>
                  </a:ext>
                </a:extLst>
              </p:cNvPr>
              <p:cNvCxnSpPr>
                <a:cxnSpLocks/>
              </p:cNvCxnSpPr>
              <p:nvPr/>
            </p:nvCxnSpPr>
            <p:spPr>
              <a:xfrm flipH="1">
                <a:off x="789171" y="1722931"/>
                <a:ext cx="4719118" cy="0"/>
              </a:xfrm>
              <a:prstGeom prst="line">
                <a:avLst/>
              </a:prstGeom>
              <a:noFill/>
              <a:ln w="12700" cap="flat" cmpd="sng" algn="ctr">
                <a:solidFill>
                  <a:srgbClr val="FFFFFF">
                    <a:lumMod val="85000"/>
                  </a:srgbClr>
                </a:solidFill>
                <a:prstDash val="solid"/>
                <a:miter lim="800000"/>
              </a:ln>
              <a:effectLst/>
            </p:spPr>
          </p:cxnSp>
          <p:cxnSp>
            <p:nvCxnSpPr>
              <p:cNvPr id="23" name="Straight Connector 22">
                <a:extLst>
                  <a:ext uri="{FF2B5EF4-FFF2-40B4-BE49-F238E27FC236}">
                    <a16:creationId xmlns:a16="http://schemas.microsoft.com/office/drawing/2014/main" id="{1D3A6098-233D-5149-1BBA-6E5B4505C12A}"/>
                  </a:ext>
                </a:extLst>
              </p:cNvPr>
              <p:cNvCxnSpPr>
                <a:cxnSpLocks/>
              </p:cNvCxnSpPr>
              <p:nvPr/>
            </p:nvCxnSpPr>
            <p:spPr>
              <a:xfrm rot="16200000" flipH="1">
                <a:off x="277107" y="2234996"/>
                <a:ext cx="1024128" cy="0"/>
              </a:xfrm>
              <a:prstGeom prst="line">
                <a:avLst/>
              </a:prstGeom>
              <a:noFill/>
              <a:ln w="12700" cap="flat" cmpd="sng" algn="ctr">
                <a:solidFill>
                  <a:srgbClr val="FFFFFF">
                    <a:lumMod val="85000"/>
                  </a:srgbClr>
                </a:solidFill>
                <a:prstDash val="solid"/>
                <a:miter lim="800000"/>
                <a:tailEnd type="oval"/>
              </a:ln>
              <a:effectLst/>
            </p:spPr>
          </p:cxnSp>
        </p:grpSp>
        <p:grpSp>
          <p:nvGrpSpPr>
            <p:cNvPr id="19" name="Group 18">
              <a:extLst>
                <a:ext uri="{FF2B5EF4-FFF2-40B4-BE49-F238E27FC236}">
                  <a16:creationId xmlns:a16="http://schemas.microsoft.com/office/drawing/2014/main" id="{EFAE36A7-420A-84DA-A9AF-7B7926172767}"/>
                </a:ext>
              </a:extLst>
            </p:cNvPr>
            <p:cNvGrpSpPr/>
            <p:nvPr/>
          </p:nvGrpSpPr>
          <p:grpSpPr>
            <a:xfrm>
              <a:off x="6661160" y="1718536"/>
              <a:ext cx="5447929" cy="1340684"/>
              <a:chOff x="1613886" y="1924925"/>
              <a:chExt cx="5447929" cy="1340684"/>
            </a:xfrm>
          </p:grpSpPr>
          <p:sp>
            <p:nvSpPr>
              <p:cNvPr id="20" name="TextBox 19">
                <a:extLst>
                  <a:ext uri="{FF2B5EF4-FFF2-40B4-BE49-F238E27FC236}">
                    <a16:creationId xmlns:a16="http://schemas.microsoft.com/office/drawing/2014/main" id="{9692502E-87E6-D87A-8B85-97B4A4DA14D6}"/>
                  </a:ext>
                </a:extLst>
              </p:cNvPr>
              <p:cNvSpPr txBox="1"/>
              <p:nvPr/>
            </p:nvSpPr>
            <p:spPr>
              <a:xfrm>
                <a:off x="3710947" y="1924925"/>
                <a:ext cx="3350868" cy="326503"/>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Generally Reaffirm Existing Rules</a:t>
                </a:r>
                <a:endParaRPr kumimoji="0" lang="en-IN"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243E6606-32EC-769B-5B21-E1D1F38CF990}"/>
                  </a:ext>
                </a:extLst>
              </p:cNvPr>
              <p:cNvSpPr txBox="1"/>
              <p:nvPr/>
            </p:nvSpPr>
            <p:spPr>
              <a:xfrm>
                <a:off x="1613886" y="2286099"/>
                <a:ext cx="5436411" cy="979510"/>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rPr>
                  <a:t>Most FTA chapters on SPS reaffirm</a:t>
                </a:r>
                <a:r>
                  <a:rPr lang="en-US" sz="1200" kern="0" dirty="0">
                    <a:solidFill>
                      <a:srgbClr val="3F3F3F"/>
                    </a:solidFill>
                    <a:latin typeface="Arial" panose="020B0604020202020204" pitchFamily="34" charset="0"/>
                    <a:cs typeface="Arial" panose="020B0604020202020204" pitchFamily="34" charset="0"/>
                  </a:rPr>
                  <a:t> and incorporate the WTO SPS Agreement but then set out additional rules on transparency as well as notice and comment requirements. </a:t>
                </a:r>
                <a:endParaRPr kumimoji="0" lang="en-US"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endParaRPr>
              </a:p>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rPr>
                  <a:t>. </a:t>
                </a:r>
                <a:endParaRPr kumimoji="0" lang="en-IN"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endParaRPr>
              </a:p>
            </p:txBody>
          </p:sp>
        </p:grpSp>
      </p:grpSp>
      <p:grpSp>
        <p:nvGrpSpPr>
          <p:cNvPr id="24" name="Group 23">
            <a:extLst>
              <a:ext uri="{FF2B5EF4-FFF2-40B4-BE49-F238E27FC236}">
                <a16:creationId xmlns:a16="http://schemas.microsoft.com/office/drawing/2014/main" id="{35A7D3EA-85BC-14EA-E702-EDA69E0DC79F}"/>
              </a:ext>
            </a:extLst>
          </p:cNvPr>
          <p:cNvGrpSpPr/>
          <p:nvPr/>
        </p:nvGrpSpPr>
        <p:grpSpPr>
          <a:xfrm>
            <a:off x="4068886" y="4179148"/>
            <a:ext cx="4903921" cy="892652"/>
            <a:chOff x="6368828" y="4757923"/>
            <a:chExt cx="5780341" cy="1052185"/>
          </a:xfrm>
        </p:grpSpPr>
        <p:grpSp>
          <p:nvGrpSpPr>
            <p:cNvPr id="27" name="Group 26">
              <a:extLst>
                <a:ext uri="{FF2B5EF4-FFF2-40B4-BE49-F238E27FC236}">
                  <a16:creationId xmlns:a16="http://schemas.microsoft.com/office/drawing/2014/main" id="{9D9093B7-358F-BB8F-3F45-9D29D6737C99}"/>
                </a:ext>
              </a:extLst>
            </p:cNvPr>
            <p:cNvGrpSpPr/>
            <p:nvPr/>
          </p:nvGrpSpPr>
          <p:grpSpPr>
            <a:xfrm flipH="1">
              <a:off x="6368828" y="4757923"/>
              <a:ext cx="5780341" cy="1024128"/>
              <a:chOff x="663949" y="1722591"/>
              <a:chExt cx="4818640" cy="1024128"/>
            </a:xfrm>
          </p:grpSpPr>
          <p:cxnSp>
            <p:nvCxnSpPr>
              <p:cNvPr id="31" name="Straight Connector 30">
                <a:extLst>
                  <a:ext uri="{FF2B5EF4-FFF2-40B4-BE49-F238E27FC236}">
                    <a16:creationId xmlns:a16="http://schemas.microsoft.com/office/drawing/2014/main" id="{2DF2773D-CAD3-6C20-ED16-3A1CFA5DB6CF}"/>
                  </a:ext>
                </a:extLst>
              </p:cNvPr>
              <p:cNvCxnSpPr>
                <a:cxnSpLocks/>
              </p:cNvCxnSpPr>
              <p:nvPr/>
            </p:nvCxnSpPr>
            <p:spPr>
              <a:xfrm flipH="1">
                <a:off x="671433" y="1722931"/>
                <a:ext cx="4811156" cy="4814"/>
              </a:xfrm>
              <a:prstGeom prst="line">
                <a:avLst/>
              </a:prstGeom>
              <a:noFill/>
              <a:ln w="12700" cap="flat" cmpd="sng" algn="ctr">
                <a:solidFill>
                  <a:srgbClr val="FFFFFF">
                    <a:lumMod val="85000"/>
                  </a:srgbClr>
                </a:solidFill>
                <a:prstDash val="solid"/>
                <a:miter lim="800000"/>
              </a:ln>
              <a:effectLst/>
            </p:spPr>
          </p:cxnSp>
          <p:cxnSp>
            <p:nvCxnSpPr>
              <p:cNvPr id="32" name="Straight Connector 31">
                <a:extLst>
                  <a:ext uri="{FF2B5EF4-FFF2-40B4-BE49-F238E27FC236}">
                    <a16:creationId xmlns:a16="http://schemas.microsoft.com/office/drawing/2014/main" id="{2AD66208-98A8-8A8D-A74A-B80FCEF78A23}"/>
                  </a:ext>
                </a:extLst>
              </p:cNvPr>
              <p:cNvCxnSpPr>
                <a:cxnSpLocks/>
              </p:cNvCxnSpPr>
              <p:nvPr/>
            </p:nvCxnSpPr>
            <p:spPr>
              <a:xfrm rot="16200000" flipH="1">
                <a:off x="151885" y="2234655"/>
                <a:ext cx="1024128" cy="0"/>
              </a:xfrm>
              <a:prstGeom prst="line">
                <a:avLst/>
              </a:prstGeom>
              <a:noFill/>
              <a:ln w="12700" cap="flat" cmpd="sng" algn="ctr">
                <a:solidFill>
                  <a:srgbClr val="FFFFFF">
                    <a:lumMod val="85000"/>
                  </a:srgbClr>
                </a:solidFill>
                <a:prstDash val="solid"/>
                <a:miter lim="800000"/>
                <a:tailEnd type="oval"/>
              </a:ln>
              <a:effectLst/>
            </p:spPr>
          </p:cxnSp>
        </p:grpSp>
        <p:grpSp>
          <p:nvGrpSpPr>
            <p:cNvPr id="28" name="Group 27">
              <a:extLst>
                <a:ext uri="{FF2B5EF4-FFF2-40B4-BE49-F238E27FC236}">
                  <a16:creationId xmlns:a16="http://schemas.microsoft.com/office/drawing/2014/main" id="{F2FDA907-134E-5FA7-A83E-E2682ADB6E15}"/>
                </a:ext>
              </a:extLst>
            </p:cNvPr>
            <p:cNvGrpSpPr/>
            <p:nvPr/>
          </p:nvGrpSpPr>
          <p:grpSpPr>
            <a:xfrm>
              <a:off x="6962187" y="4757923"/>
              <a:ext cx="5164676" cy="1052185"/>
              <a:chOff x="2577575" y="2007317"/>
              <a:chExt cx="4305406" cy="1052185"/>
            </a:xfrm>
          </p:grpSpPr>
          <p:sp>
            <p:nvSpPr>
              <p:cNvPr id="29" name="TextBox 28">
                <a:extLst>
                  <a:ext uri="{FF2B5EF4-FFF2-40B4-BE49-F238E27FC236}">
                    <a16:creationId xmlns:a16="http://schemas.microsoft.com/office/drawing/2014/main" id="{94ABAA13-EB16-A751-6412-368035EA7D04}"/>
                  </a:ext>
                </a:extLst>
              </p:cNvPr>
              <p:cNvSpPr txBox="1"/>
              <p:nvPr/>
            </p:nvSpPr>
            <p:spPr>
              <a:xfrm>
                <a:off x="4074798" y="2007317"/>
                <a:ext cx="2808183" cy="326504"/>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Types of Obligations</a:t>
                </a:r>
                <a:endParaRPr kumimoji="0" lang="en-IN"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ACC2945C-5837-280C-B440-3E250D5C6009}"/>
                  </a:ext>
                </a:extLst>
              </p:cNvPr>
              <p:cNvSpPr txBox="1"/>
              <p:nvPr/>
            </p:nvSpPr>
            <p:spPr>
              <a:xfrm>
                <a:off x="2577575" y="2297660"/>
                <a:ext cx="4280991" cy="761842"/>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IN"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rPr>
                  <a:t>Only apply SPS measures to the extent necessary to protect human, animal or plant life or health, based on scientific principles, and not maintained without scientific evidence.</a:t>
                </a:r>
              </a:p>
            </p:txBody>
          </p:sp>
        </p:grpSp>
      </p:grpSp>
      <p:sp>
        <p:nvSpPr>
          <p:cNvPr id="33" name="Rectangle 32">
            <a:extLst>
              <a:ext uri="{FF2B5EF4-FFF2-40B4-BE49-F238E27FC236}">
                <a16:creationId xmlns:a16="http://schemas.microsoft.com/office/drawing/2014/main" id="{19C24168-9021-C7AE-100E-E31707E8F7E5}"/>
              </a:ext>
            </a:extLst>
          </p:cNvPr>
          <p:cNvSpPr/>
          <p:nvPr/>
        </p:nvSpPr>
        <p:spPr>
          <a:xfrm>
            <a:off x="3673858" y="1270121"/>
            <a:ext cx="51718" cy="4033942"/>
          </a:xfrm>
          <a:prstGeom prst="rect">
            <a:avLst/>
          </a:prstGeom>
          <a:solidFill>
            <a:srgbClr val="FFFFFF">
              <a:lumMod val="85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34A5BBE1-66D4-58B2-498C-ED2B07C1784F}"/>
              </a:ext>
            </a:extLst>
          </p:cNvPr>
          <p:cNvSpPr/>
          <p:nvPr/>
        </p:nvSpPr>
        <p:spPr>
          <a:xfrm>
            <a:off x="3295830" y="1558310"/>
            <a:ext cx="807773" cy="826821"/>
          </a:xfrm>
          <a:prstGeom prst="rect">
            <a:avLst/>
          </a:prstGeom>
          <a:solidFill>
            <a:schemeClr val="bg1">
              <a:alpha val="85000"/>
            </a:schemeClr>
          </a:solidFill>
          <a:ln w="25400" cap="flat" cmpd="sng" algn="ctr">
            <a:solidFill>
              <a:srgbClr val="552C8A"/>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D9AA9919-4E12-1209-08E8-56E4793F2452}"/>
              </a:ext>
            </a:extLst>
          </p:cNvPr>
          <p:cNvSpPr/>
          <p:nvPr/>
        </p:nvSpPr>
        <p:spPr>
          <a:xfrm>
            <a:off x="3391271" y="1656597"/>
            <a:ext cx="616892" cy="630246"/>
          </a:xfrm>
          <a:prstGeom prst="rect">
            <a:avLst/>
          </a:prstGeom>
          <a:solidFill>
            <a:srgbClr val="552C8A"/>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28E7CAA7-7B18-B72B-9ECA-D986BB66289F}"/>
              </a:ext>
            </a:extLst>
          </p:cNvPr>
          <p:cNvSpPr txBox="1"/>
          <p:nvPr/>
        </p:nvSpPr>
        <p:spPr>
          <a:xfrm>
            <a:off x="3314752" y="1810138"/>
            <a:ext cx="769928" cy="323165"/>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01</a:t>
            </a:r>
            <a:endParaRPr kumimoji="0" lang="en-IN"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12A45B9F-7F6D-9F13-FDDF-FE8DAE82A948}"/>
              </a:ext>
            </a:extLst>
          </p:cNvPr>
          <p:cNvSpPr/>
          <p:nvPr/>
        </p:nvSpPr>
        <p:spPr>
          <a:xfrm>
            <a:off x="3261113" y="4179148"/>
            <a:ext cx="807773" cy="826821"/>
          </a:xfrm>
          <a:prstGeom prst="rect">
            <a:avLst/>
          </a:prstGeom>
          <a:solidFill>
            <a:schemeClr val="bg1">
              <a:alpha val="80000"/>
            </a:schemeClr>
          </a:solidFill>
          <a:ln w="25400" cap="flat" cmpd="sng" algn="ctr">
            <a:solidFill>
              <a:srgbClr val="552C8A"/>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48EA6027-D300-007A-9D93-CF536200BF77}"/>
              </a:ext>
            </a:extLst>
          </p:cNvPr>
          <p:cNvSpPr/>
          <p:nvPr/>
        </p:nvSpPr>
        <p:spPr>
          <a:xfrm>
            <a:off x="3356553" y="4277436"/>
            <a:ext cx="616892" cy="630246"/>
          </a:xfrm>
          <a:prstGeom prst="rect">
            <a:avLst/>
          </a:prstGeom>
          <a:solidFill>
            <a:srgbClr val="552C8A"/>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ED5478FC-3923-2A17-FBEE-60260C0D5EDD}"/>
              </a:ext>
            </a:extLst>
          </p:cNvPr>
          <p:cNvSpPr txBox="1"/>
          <p:nvPr/>
        </p:nvSpPr>
        <p:spPr>
          <a:xfrm>
            <a:off x="3280033" y="4430977"/>
            <a:ext cx="769928" cy="323165"/>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03</a:t>
            </a:r>
            <a:endParaRPr kumimoji="0" lang="en-IN"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nvGrpSpPr>
          <p:cNvPr id="42" name="Group 41">
            <a:extLst>
              <a:ext uri="{FF2B5EF4-FFF2-40B4-BE49-F238E27FC236}">
                <a16:creationId xmlns:a16="http://schemas.microsoft.com/office/drawing/2014/main" id="{214F549C-9640-5E4A-1B4A-1F18B4EB02DD}"/>
              </a:ext>
            </a:extLst>
          </p:cNvPr>
          <p:cNvGrpSpPr/>
          <p:nvPr/>
        </p:nvGrpSpPr>
        <p:grpSpPr>
          <a:xfrm>
            <a:off x="3295830" y="2869518"/>
            <a:ext cx="807773" cy="826820"/>
            <a:chOff x="1303021" y="2879738"/>
            <a:chExt cx="1440542" cy="1474511"/>
          </a:xfrm>
        </p:grpSpPr>
        <p:sp>
          <p:nvSpPr>
            <p:cNvPr id="43" name="Rectangle 42">
              <a:extLst>
                <a:ext uri="{FF2B5EF4-FFF2-40B4-BE49-F238E27FC236}">
                  <a16:creationId xmlns:a16="http://schemas.microsoft.com/office/drawing/2014/main" id="{4A3FB1FB-F011-0737-72BC-C5F56A0BC5B4}"/>
                </a:ext>
              </a:extLst>
            </p:cNvPr>
            <p:cNvSpPr/>
            <p:nvPr/>
          </p:nvSpPr>
          <p:spPr>
            <a:xfrm>
              <a:off x="1303021" y="2879738"/>
              <a:ext cx="1440542" cy="1474511"/>
            </a:xfrm>
            <a:prstGeom prst="rect">
              <a:avLst/>
            </a:prstGeom>
            <a:solidFill>
              <a:schemeClr val="bg1"/>
            </a:solidFill>
            <a:ln w="25400" cap="flat" cmpd="sng" algn="ctr">
              <a:solidFill>
                <a:srgbClr val="9EC64C"/>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AE59E614-2018-9631-54E5-BE629B6C87E2}"/>
                </a:ext>
              </a:extLst>
            </p:cNvPr>
            <p:cNvSpPr/>
            <p:nvPr/>
          </p:nvSpPr>
          <p:spPr>
            <a:xfrm>
              <a:off x="1473225" y="3055018"/>
              <a:ext cx="1100135" cy="1123950"/>
            </a:xfrm>
            <a:prstGeom prst="rect">
              <a:avLst/>
            </a:prstGeom>
            <a:solidFill>
              <a:srgbClr val="9EC64C"/>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076B0B4C-5A79-E3E0-613F-EC737E1E26ED}"/>
                </a:ext>
              </a:extLst>
            </p:cNvPr>
            <p:cNvSpPr txBox="1"/>
            <p:nvPr/>
          </p:nvSpPr>
          <p:spPr>
            <a:xfrm>
              <a:off x="1336766" y="3328836"/>
              <a:ext cx="1373051" cy="576317"/>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02</a:t>
              </a:r>
              <a:endParaRPr kumimoji="0" lang="en-IN"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1570417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4F36D1C3-F6C9-500E-BAAE-58E4779EAB49}"/>
              </a:ext>
            </a:extLst>
          </p:cNvPr>
          <p:cNvSpPr>
            <a:spLocks noGrp="1"/>
          </p:cNvSpPr>
          <p:nvPr>
            <p:ph type="title"/>
          </p:nvPr>
        </p:nvSpPr>
        <p:spPr>
          <a:xfrm>
            <a:off x="2663190" y="0"/>
            <a:ext cx="7867645" cy="1058233"/>
          </a:xfrm>
        </p:spPr>
        <p:txBody>
          <a:bodyPr>
            <a:noAutofit/>
          </a:bodyPr>
          <a:lstStyle/>
          <a:p>
            <a:pPr algn="r"/>
            <a:r>
              <a:rPr lang="en-AU" dirty="0"/>
              <a:t>SPS as a Negotiating Issue</a:t>
            </a:r>
            <a:endParaRPr lang="en-GE" dirty="0"/>
          </a:p>
        </p:txBody>
      </p:sp>
      <p:pic>
        <p:nvPicPr>
          <p:cNvPr id="3" name="Picture 2" descr="A picture containing text&#10;&#10;Description automatically generated">
            <a:extLst>
              <a:ext uri="{FF2B5EF4-FFF2-40B4-BE49-F238E27FC236}">
                <a16:creationId xmlns:a16="http://schemas.microsoft.com/office/drawing/2014/main" id="{636A64B8-58C2-EC28-D3D6-38100637866B}"/>
              </a:ext>
            </a:extLst>
          </p:cNvPr>
          <p:cNvPicPr>
            <a:picLocks noChangeAspect="1"/>
          </p:cNvPicPr>
          <p:nvPr/>
        </p:nvPicPr>
        <p:blipFill>
          <a:blip r:embed="rId3">
            <a:alphaModFix amt="65000"/>
            <a:extLst>
              <a:ext uri="{28A0092B-C50C-407E-A947-70E740481C1C}">
                <a14:useLocalDpi xmlns:a14="http://schemas.microsoft.com/office/drawing/2010/main" val="0"/>
              </a:ext>
            </a:extLst>
          </a:blip>
          <a:stretch>
            <a:fillRect/>
          </a:stretch>
        </p:blipFill>
        <p:spPr>
          <a:xfrm>
            <a:off x="11504141" y="6176962"/>
            <a:ext cx="617838" cy="581841"/>
          </a:xfrm>
          <a:prstGeom prst="rect">
            <a:avLst/>
          </a:prstGeom>
        </p:spPr>
      </p:pic>
      <p:sp>
        <p:nvSpPr>
          <p:cNvPr id="5" name="Rectangle 4">
            <a:extLst>
              <a:ext uri="{FF2B5EF4-FFF2-40B4-BE49-F238E27FC236}">
                <a16:creationId xmlns:a16="http://schemas.microsoft.com/office/drawing/2014/main" id="{74B7876E-EB3F-5EAA-4D8C-2DAFFF66EF77}"/>
              </a:ext>
            </a:extLst>
          </p:cNvPr>
          <p:cNvSpPr/>
          <p:nvPr/>
        </p:nvSpPr>
        <p:spPr>
          <a:xfrm>
            <a:off x="11084854" y="133700"/>
            <a:ext cx="838574" cy="838574"/>
          </a:xfrm>
          <a:prstGeom prst="rect">
            <a:avLst/>
          </a:prstGeom>
          <a:solidFill>
            <a:srgbClr val="552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A2AB9872-2720-774D-BB30-088F7D8FE90C}"/>
              </a:ext>
            </a:extLst>
          </p:cNvPr>
          <p:cNvSpPr txBox="1"/>
          <p:nvPr/>
        </p:nvSpPr>
        <p:spPr>
          <a:xfrm>
            <a:off x="11084854" y="257352"/>
            <a:ext cx="83857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02</a:t>
            </a:r>
          </a:p>
        </p:txBody>
      </p:sp>
      <p:grpSp>
        <p:nvGrpSpPr>
          <p:cNvPr id="6" name="Group 5">
            <a:extLst>
              <a:ext uri="{FF2B5EF4-FFF2-40B4-BE49-F238E27FC236}">
                <a16:creationId xmlns:a16="http://schemas.microsoft.com/office/drawing/2014/main" id="{2B96842A-6D7D-D828-689A-A2D56D1D580E}"/>
              </a:ext>
            </a:extLst>
          </p:cNvPr>
          <p:cNvGrpSpPr/>
          <p:nvPr/>
        </p:nvGrpSpPr>
        <p:grpSpPr>
          <a:xfrm>
            <a:off x="4075387" y="2863292"/>
            <a:ext cx="4889808" cy="926577"/>
            <a:chOff x="6376487" y="3205023"/>
            <a:chExt cx="5763703" cy="1092173"/>
          </a:xfrm>
        </p:grpSpPr>
        <p:grpSp>
          <p:nvGrpSpPr>
            <p:cNvPr id="7" name="Group 6">
              <a:extLst>
                <a:ext uri="{FF2B5EF4-FFF2-40B4-BE49-F238E27FC236}">
                  <a16:creationId xmlns:a16="http://schemas.microsoft.com/office/drawing/2014/main" id="{578BFA23-5D60-8606-0197-C582EF49E786}"/>
                </a:ext>
              </a:extLst>
            </p:cNvPr>
            <p:cNvGrpSpPr/>
            <p:nvPr/>
          </p:nvGrpSpPr>
          <p:grpSpPr>
            <a:xfrm flipH="1">
              <a:off x="6409751" y="3205023"/>
              <a:ext cx="5730439" cy="1026069"/>
              <a:chOff x="760337" y="1721852"/>
              <a:chExt cx="4722252" cy="1026069"/>
            </a:xfrm>
          </p:grpSpPr>
          <p:cxnSp>
            <p:nvCxnSpPr>
              <p:cNvPr id="26" name="Straight Connector 25">
                <a:extLst>
                  <a:ext uri="{FF2B5EF4-FFF2-40B4-BE49-F238E27FC236}">
                    <a16:creationId xmlns:a16="http://schemas.microsoft.com/office/drawing/2014/main" id="{D64F36DD-CB52-4473-8496-4D84582CDAAF}"/>
                  </a:ext>
                </a:extLst>
              </p:cNvPr>
              <p:cNvCxnSpPr>
                <a:cxnSpLocks/>
              </p:cNvCxnSpPr>
              <p:nvPr/>
            </p:nvCxnSpPr>
            <p:spPr>
              <a:xfrm flipH="1" flipV="1">
                <a:off x="760337" y="1721852"/>
                <a:ext cx="4722252" cy="1080"/>
              </a:xfrm>
              <a:prstGeom prst="line">
                <a:avLst/>
              </a:prstGeom>
              <a:noFill/>
              <a:ln w="12700" cap="flat" cmpd="sng" algn="ctr">
                <a:solidFill>
                  <a:srgbClr val="FFFFFF">
                    <a:lumMod val="85000"/>
                  </a:srgbClr>
                </a:solidFill>
                <a:prstDash val="solid"/>
                <a:miter lim="800000"/>
              </a:ln>
              <a:effectLst/>
            </p:spPr>
          </p:cxnSp>
          <p:cxnSp>
            <p:nvCxnSpPr>
              <p:cNvPr id="36" name="Straight Connector 35">
                <a:extLst>
                  <a:ext uri="{FF2B5EF4-FFF2-40B4-BE49-F238E27FC236}">
                    <a16:creationId xmlns:a16="http://schemas.microsoft.com/office/drawing/2014/main" id="{B5EC05C2-0AAC-7A5C-BD3E-420D0337DA23}"/>
                  </a:ext>
                </a:extLst>
              </p:cNvPr>
              <p:cNvCxnSpPr>
                <a:cxnSpLocks/>
              </p:cNvCxnSpPr>
              <p:nvPr/>
            </p:nvCxnSpPr>
            <p:spPr>
              <a:xfrm rot="16200000" flipH="1">
                <a:off x="248273" y="2235857"/>
                <a:ext cx="1024128" cy="0"/>
              </a:xfrm>
              <a:prstGeom prst="line">
                <a:avLst/>
              </a:prstGeom>
              <a:noFill/>
              <a:ln w="12700" cap="flat" cmpd="sng" algn="ctr">
                <a:solidFill>
                  <a:srgbClr val="FFFFFF">
                    <a:lumMod val="85000"/>
                  </a:srgbClr>
                </a:solidFill>
                <a:prstDash val="solid"/>
                <a:miter lim="800000"/>
                <a:tailEnd type="oval"/>
              </a:ln>
              <a:effectLst/>
            </p:spPr>
          </p:cxnSp>
        </p:grpSp>
        <p:grpSp>
          <p:nvGrpSpPr>
            <p:cNvPr id="9" name="Group 8">
              <a:extLst>
                <a:ext uri="{FF2B5EF4-FFF2-40B4-BE49-F238E27FC236}">
                  <a16:creationId xmlns:a16="http://schemas.microsoft.com/office/drawing/2014/main" id="{4EBBC6F7-ADE1-2443-45EE-4B1296D4A5D0}"/>
                </a:ext>
              </a:extLst>
            </p:cNvPr>
            <p:cNvGrpSpPr/>
            <p:nvPr/>
          </p:nvGrpSpPr>
          <p:grpSpPr>
            <a:xfrm>
              <a:off x="6376487" y="3205023"/>
              <a:ext cx="5732599" cy="1092173"/>
              <a:chOff x="2028289" y="1999917"/>
              <a:chExt cx="4724032" cy="1092173"/>
            </a:xfrm>
          </p:grpSpPr>
          <p:sp>
            <p:nvSpPr>
              <p:cNvPr id="15" name="TextBox 14">
                <a:extLst>
                  <a:ext uri="{FF2B5EF4-FFF2-40B4-BE49-F238E27FC236}">
                    <a16:creationId xmlns:a16="http://schemas.microsoft.com/office/drawing/2014/main" id="{635ED360-1D45-0319-D9D8-EAC36EF288DE}"/>
                  </a:ext>
                </a:extLst>
              </p:cNvPr>
              <p:cNvSpPr txBox="1"/>
              <p:nvPr/>
            </p:nvSpPr>
            <p:spPr>
              <a:xfrm>
                <a:off x="2363907" y="1999917"/>
                <a:ext cx="4388414" cy="326504"/>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Cooperation, Harmonization and Technical Assistance </a:t>
                </a:r>
                <a:endParaRPr kumimoji="0" lang="en-IN"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6BD639B1-34CC-827E-7EC4-139FA806F9DE}"/>
                  </a:ext>
                </a:extLst>
              </p:cNvPr>
              <p:cNvSpPr txBox="1"/>
              <p:nvPr/>
            </p:nvSpPr>
            <p:spPr>
              <a:xfrm>
                <a:off x="2028289" y="2330248"/>
                <a:ext cx="4702432" cy="761842"/>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rPr>
                  <a:t>Like with TBT, FTA chapters on SPS contain provisions on economic cooperation and can be harnessed to secure technical assistance and capacity building commitments. </a:t>
                </a:r>
              </a:p>
            </p:txBody>
          </p:sp>
        </p:grpSp>
      </p:grpSp>
      <p:grpSp>
        <p:nvGrpSpPr>
          <p:cNvPr id="37" name="Group 36">
            <a:extLst>
              <a:ext uri="{FF2B5EF4-FFF2-40B4-BE49-F238E27FC236}">
                <a16:creationId xmlns:a16="http://schemas.microsoft.com/office/drawing/2014/main" id="{F1E757DA-DE7F-B9CB-285A-A0B10628426E}"/>
              </a:ext>
            </a:extLst>
          </p:cNvPr>
          <p:cNvGrpSpPr/>
          <p:nvPr/>
        </p:nvGrpSpPr>
        <p:grpSpPr>
          <a:xfrm>
            <a:off x="4113369" y="1593891"/>
            <a:ext cx="4844363" cy="1105017"/>
            <a:chOff x="6421258" y="1715787"/>
            <a:chExt cx="5710137" cy="1302502"/>
          </a:xfrm>
        </p:grpSpPr>
        <p:grpSp>
          <p:nvGrpSpPr>
            <p:cNvPr id="47" name="Group 46">
              <a:extLst>
                <a:ext uri="{FF2B5EF4-FFF2-40B4-BE49-F238E27FC236}">
                  <a16:creationId xmlns:a16="http://schemas.microsoft.com/office/drawing/2014/main" id="{65D91970-1E8F-40BF-1256-11322FD87C9C}"/>
                </a:ext>
              </a:extLst>
            </p:cNvPr>
            <p:cNvGrpSpPr/>
            <p:nvPr/>
          </p:nvGrpSpPr>
          <p:grpSpPr>
            <a:xfrm flipH="1">
              <a:off x="6421258" y="1715787"/>
              <a:ext cx="5710137" cy="1024129"/>
              <a:chOff x="789171" y="1722931"/>
              <a:chExt cx="4719118" cy="1024129"/>
            </a:xfrm>
          </p:grpSpPr>
          <p:cxnSp>
            <p:nvCxnSpPr>
              <p:cNvPr id="57" name="Straight Connector 56">
                <a:extLst>
                  <a:ext uri="{FF2B5EF4-FFF2-40B4-BE49-F238E27FC236}">
                    <a16:creationId xmlns:a16="http://schemas.microsoft.com/office/drawing/2014/main" id="{A7829A2D-1F93-4F93-B37A-6EA0C0B242BD}"/>
                  </a:ext>
                </a:extLst>
              </p:cNvPr>
              <p:cNvCxnSpPr>
                <a:cxnSpLocks/>
              </p:cNvCxnSpPr>
              <p:nvPr/>
            </p:nvCxnSpPr>
            <p:spPr>
              <a:xfrm flipH="1">
                <a:off x="789171" y="1722931"/>
                <a:ext cx="4719118" cy="0"/>
              </a:xfrm>
              <a:prstGeom prst="line">
                <a:avLst/>
              </a:prstGeom>
              <a:noFill/>
              <a:ln w="12700" cap="flat" cmpd="sng" algn="ctr">
                <a:solidFill>
                  <a:srgbClr val="FFFFFF">
                    <a:lumMod val="85000"/>
                  </a:srgbClr>
                </a:solidFill>
                <a:prstDash val="solid"/>
                <a:miter lim="800000"/>
              </a:ln>
              <a:effectLst/>
            </p:spPr>
          </p:cxnSp>
          <p:cxnSp>
            <p:nvCxnSpPr>
              <p:cNvPr id="58" name="Straight Connector 57">
                <a:extLst>
                  <a:ext uri="{FF2B5EF4-FFF2-40B4-BE49-F238E27FC236}">
                    <a16:creationId xmlns:a16="http://schemas.microsoft.com/office/drawing/2014/main" id="{46465757-9789-9438-167E-8F49DFBA5B5A}"/>
                  </a:ext>
                </a:extLst>
              </p:cNvPr>
              <p:cNvCxnSpPr>
                <a:cxnSpLocks/>
              </p:cNvCxnSpPr>
              <p:nvPr/>
            </p:nvCxnSpPr>
            <p:spPr>
              <a:xfrm rot="16200000" flipH="1">
                <a:off x="277107" y="2234996"/>
                <a:ext cx="1024128" cy="0"/>
              </a:xfrm>
              <a:prstGeom prst="line">
                <a:avLst/>
              </a:prstGeom>
              <a:noFill/>
              <a:ln w="12700" cap="flat" cmpd="sng" algn="ctr">
                <a:solidFill>
                  <a:srgbClr val="FFFFFF">
                    <a:lumMod val="85000"/>
                  </a:srgbClr>
                </a:solidFill>
                <a:prstDash val="solid"/>
                <a:miter lim="800000"/>
                <a:tailEnd type="oval"/>
              </a:ln>
              <a:effectLst/>
            </p:spPr>
          </p:cxnSp>
        </p:grpSp>
        <p:grpSp>
          <p:nvGrpSpPr>
            <p:cNvPr id="48" name="Group 47">
              <a:extLst>
                <a:ext uri="{FF2B5EF4-FFF2-40B4-BE49-F238E27FC236}">
                  <a16:creationId xmlns:a16="http://schemas.microsoft.com/office/drawing/2014/main" id="{D660ACC4-5914-B0FF-9DD8-705F7765C66C}"/>
                </a:ext>
              </a:extLst>
            </p:cNvPr>
            <p:cNvGrpSpPr/>
            <p:nvPr/>
          </p:nvGrpSpPr>
          <p:grpSpPr>
            <a:xfrm>
              <a:off x="6676532" y="1754118"/>
              <a:ext cx="5436411" cy="1264171"/>
              <a:chOff x="1629258" y="1960507"/>
              <a:chExt cx="5436411" cy="1264171"/>
            </a:xfrm>
          </p:grpSpPr>
          <p:sp>
            <p:nvSpPr>
              <p:cNvPr id="55" name="TextBox 54">
                <a:extLst>
                  <a:ext uri="{FF2B5EF4-FFF2-40B4-BE49-F238E27FC236}">
                    <a16:creationId xmlns:a16="http://schemas.microsoft.com/office/drawing/2014/main" id="{45DD347E-C092-2D14-3687-A6122B59A638}"/>
                  </a:ext>
                </a:extLst>
              </p:cNvPr>
              <p:cNvSpPr txBox="1"/>
              <p:nvPr/>
            </p:nvSpPr>
            <p:spPr>
              <a:xfrm>
                <a:off x="2197510" y="1960507"/>
                <a:ext cx="4864305" cy="326503"/>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Importance of Consulting the Private Sector </a:t>
                </a:r>
                <a:endParaRPr kumimoji="0" lang="en-IN"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3BD3E164-4678-0A0A-2FB6-BDFB8D9B07E8}"/>
                  </a:ext>
                </a:extLst>
              </p:cNvPr>
              <p:cNvSpPr txBox="1"/>
              <p:nvPr/>
            </p:nvSpPr>
            <p:spPr>
              <a:xfrm>
                <a:off x="1629258" y="2245168"/>
                <a:ext cx="5436411" cy="979510"/>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lang="en-US" sz="1200" kern="0" dirty="0">
                    <a:solidFill>
                      <a:srgbClr val="3F3F3F"/>
                    </a:solidFill>
                    <a:latin typeface="Arial" panose="020B0604020202020204" pitchFamily="34" charset="0"/>
                    <a:cs typeface="Arial" panose="020B0604020202020204" pitchFamily="34" charset="0"/>
                  </a:rPr>
                  <a:t>The private sector is best placed to inform government trade negotiators about what kind of SPS barriers exporters are facing and in which markets. </a:t>
                </a:r>
                <a:endParaRPr kumimoji="0" lang="en-US"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endParaRPr>
              </a:p>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rPr>
                  <a:t>. </a:t>
                </a:r>
                <a:endParaRPr kumimoji="0" lang="en-IN"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endParaRPr>
              </a:p>
            </p:txBody>
          </p:sp>
        </p:grpSp>
      </p:grpSp>
      <p:grpSp>
        <p:nvGrpSpPr>
          <p:cNvPr id="59" name="Group 58">
            <a:extLst>
              <a:ext uri="{FF2B5EF4-FFF2-40B4-BE49-F238E27FC236}">
                <a16:creationId xmlns:a16="http://schemas.microsoft.com/office/drawing/2014/main" id="{384A3AEA-0A9B-CDB6-5533-993C5D8F5F68}"/>
              </a:ext>
            </a:extLst>
          </p:cNvPr>
          <p:cNvGrpSpPr/>
          <p:nvPr/>
        </p:nvGrpSpPr>
        <p:grpSpPr>
          <a:xfrm>
            <a:off x="4068886" y="4179148"/>
            <a:ext cx="4903921" cy="868849"/>
            <a:chOff x="6368828" y="4757923"/>
            <a:chExt cx="5780341" cy="1024128"/>
          </a:xfrm>
        </p:grpSpPr>
        <p:grpSp>
          <p:nvGrpSpPr>
            <p:cNvPr id="60" name="Group 59">
              <a:extLst>
                <a:ext uri="{FF2B5EF4-FFF2-40B4-BE49-F238E27FC236}">
                  <a16:creationId xmlns:a16="http://schemas.microsoft.com/office/drawing/2014/main" id="{8E2DD20B-1011-A810-948B-69FE6CE9981B}"/>
                </a:ext>
              </a:extLst>
            </p:cNvPr>
            <p:cNvGrpSpPr/>
            <p:nvPr/>
          </p:nvGrpSpPr>
          <p:grpSpPr>
            <a:xfrm flipH="1">
              <a:off x="6368828" y="4757923"/>
              <a:ext cx="5780341" cy="1024128"/>
              <a:chOff x="663949" y="1722591"/>
              <a:chExt cx="4818640" cy="1024128"/>
            </a:xfrm>
          </p:grpSpPr>
          <p:cxnSp>
            <p:nvCxnSpPr>
              <p:cNvPr id="64" name="Straight Connector 63">
                <a:extLst>
                  <a:ext uri="{FF2B5EF4-FFF2-40B4-BE49-F238E27FC236}">
                    <a16:creationId xmlns:a16="http://schemas.microsoft.com/office/drawing/2014/main" id="{AD940CE6-A655-FE67-0973-05C1CCE44254}"/>
                  </a:ext>
                </a:extLst>
              </p:cNvPr>
              <p:cNvCxnSpPr>
                <a:cxnSpLocks/>
              </p:cNvCxnSpPr>
              <p:nvPr/>
            </p:nvCxnSpPr>
            <p:spPr>
              <a:xfrm flipH="1">
                <a:off x="671433" y="1722931"/>
                <a:ext cx="4811156" cy="4814"/>
              </a:xfrm>
              <a:prstGeom prst="line">
                <a:avLst/>
              </a:prstGeom>
              <a:noFill/>
              <a:ln w="12700" cap="flat" cmpd="sng" algn="ctr">
                <a:solidFill>
                  <a:srgbClr val="FFFFFF">
                    <a:lumMod val="85000"/>
                  </a:srgbClr>
                </a:solidFill>
                <a:prstDash val="solid"/>
                <a:miter lim="800000"/>
              </a:ln>
              <a:effectLst/>
            </p:spPr>
          </p:cxnSp>
          <p:cxnSp>
            <p:nvCxnSpPr>
              <p:cNvPr id="65" name="Straight Connector 64">
                <a:extLst>
                  <a:ext uri="{FF2B5EF4-FFF2-40B4-BE49-F238E27FC236}">
                    <a16:creationId xmlns:a16="http://schemas.microsoft.com/office/drawing/2014/main" id="{B691C54C-A185-6BCA-967A-F18895DF9D01}"/>
                  </a:ext>
                </a:extLst>
              </p:cNvPr>
              <p:cNvCxnSpPr>
                <a:cxnSpLocks/>
              </p:cNvCxnSpPr>
              <p:nvPr/>
            </p:nvCxnSpPr>
            <p:spPr>
              <a:xfrm rot="16200000" flipH="1">
                <a:off x="151885" y="2234655"/>
                <a:ext cx="1024128" cy="0"/>
              </a:xfrm>
              <a:prstGeom prst="line">
                <a:avLst/>
              </a:prstGeom>
              <a:noFill/>
              <a:ln w="12700" cap="flat" cmpd="sng" algn="ctr">
                <a:solidFill>
                  <a:srgbClr val="FFFFFF">
                    <a:lumMod val="85000"/>
                  </a:srgbClr>
                </a:solidFill>
                <a:prstDash val="solid"/>
                <a:miter lim="800000"/>
                <a:tailEnd type="oval"/>
              </a:ln>
              <a:effectLst/>
            </p:spPr>
          </p:cxnSp>
        </p:grpSp>
        <p:grpSp>
          <p:nvGrpSpPr>
            <p:cNvPr id="61" name="Group 60">
              <a:extLst>
                <a:ext uri="{FF2B5EF4-FFF2-40B4-BE49-F238E27FC236}">
                  <a16:creationId xmlns:a16="http://schemas.microsoft.com/office/drawing/2014/main" id="{DC2BABDC-BA61-6750-9521-8F114FD016FC}"/>
                </a:ext>
              </a:extLst>
            </p:cNvPr>
            <p:cNvGrpSpPr/>
            <p:nvPr/>
          </p:nvGrpSpPr>
          <p:grpSpPr>
            <a:xfrm>
              <a:off x="6630343" y="4757923"/>
              <a:ext cx="5496520" cy="895940"/>
              <a:chOff x="2300941" y="2007317"/>
              <a:chExt cx="4582040" cy="895940"/>
            </a:xfrm>
          </p:grpSpPr>
          <p:sp>
            <p:nvSpPr>
              <p:cNvPr id="62" name="TextBox 61">
                <a:extLst>
                  <a:ext uri="{FF2B5EF4-FFF2-40B4-BE49-F238E27FC236}">
                    <a16:creationId xmlns:a16="http://schemas.microsoft.com/office/drawing/2014/main" id="{7F0E5492-392D-E43F-7CC9-62FFE6F2FF56}"/>
                  </a:ext>
                </a:extLst>
              </p:cNvPr>
              <p:cNvSpPr txBox="1"/>
              <p:nvPr/>
            </p:nvSpPr>
            <p:spPr>
              <a:xfrm>
                <a:off x="2428836" y="2007317"/>
                <a:ext cx="4454145" cy="326504"/>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lang="en-US" sz="1200" b="1" kern="0" dirty="0">
                    <a:solidFill>
                      <a:srgbClr val="000000"/>
                    </a:solidFill>
                    <a:latin typeface="Arial" panose="020B0604020202020204" pitchFamily="34" charset="0"/>
                    <a:cs typeface="Arial" panose="020B0604020202020204" pitchFamily="34" charset="0"/>
                  </a:rPr>
                  <a:t>Implementation Costs and Institutional Buy-In</a:t>
                </a:r>
                <a:endParaRPr kumimoji="0" lang="en-IN"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89EDD323-B616-B665-CB4F-9A1944C381C9}"/>
                  </a:ext>
                </a:extLst>
              </p:cNvPr>
              <p:cNvSpPr txBox="1"/>
              <p:nvPr/>
            </p:nvSpPr>
            <p:spPr>
              <a:xfrm>
                <a:off x="2300941" y="2359084"/>
                <a:ext cx="4557624" cy="544173"/>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rPr>
                  <a:t>In order to secure proper implementation of new rules, ensure buy-in from the relevant actors and institutions domestically. </a:t>
                </a:r>
                <a:endParaRPr kumimoji="0" lang="en-IN"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endParaRPr>
              </a:p>
            </p:txBody>
          </p:sp>
        </p:grpSp>
      </p:grpSp>
      <p:sp>
        <p:nvSpPr>
          <p:cNvPr id="66" name="Rectangle 65">
            <a:extLst>
              <a:ext uri="{FF2B5EF4-FFF2-40B4-BE49-F238E27FC236}">
                <a16:creationId xmlns:a16="http://schemas.microsoft.com/office/drawing/2014/main" id="{07EF8CCB-2AC0-2B4A-D0F8-61BD2B7691E5}"/>
              </a:ext>
            </a:extLst>
          </p:cNvPr>
          <p:cNvSpPr/>
          <p:nvPr/>
        </p:nvSpPr>
        <p:spPr>
          <a:xfrm>
            <a:off x="3673858" y="1270121"/>
            <a:ext cx="51718" cy="4033942"/>
          </a:xfrm>
          <a:prstGeom prst="rect">
            <a:avLst/>
          </a:prstGeom>
          <a:solidFill>
            <a:srgbClr val="FFFFFF">
              <a:lumMod val="85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1C690B11-5963-504B-E5F3-6E84E2ECCA93}"/>
              </a:ext>
            </a:extLst>
          </p:cNvPr>
          <p:cNvSpPr/>
          <p:nvPr/>
        </p:nvSpPr>
        <p:spPr>
          <a:xfrm>
            <a:off x="3295830" y="1558310"/>
            <a:ext cx="807773" cy="826821"/>
          </a:xfrm>
          <a:prstGeom prst="rect">
            <a:avLst/>
          </a:prstGeom>
          <a:solidFill>
            <a:schemeClr val="bg1">
              <a:alpha val="85000"/>
            </a:schemeClr>
          </a:solidFill>
          <a:ln w="25400" cap="flat" cmpd="sng" algn="ctr">
            <a:solidFill>
              <a:srgbClr val="552C8A"/>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12F05F17-537F-3CF8-2A82-BD0D971F0B92}"/>
              </a:ext>
            </a:extLst>
          </p:cNvPr>
          <p:cNvSpPr/>
          <p:nvPr/>
        </p:nvSpPr>
        <p:spPr>
          <a:xfrm>
            <a:off x="3391271" y="1656597"/>
            <a:ext cx="616892" cy="630246"/>
          </a:xfrm>
          <a:prstGeom prst="rect">
            <a:avLst/>
          </a:prstGeom>
          <a:solidFill>
            <a:srgbClr val="552C8A"/>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9" name="TextBox 68">
            <a:extLst>
              <a:ext uri="{FF2B5EF4-FFF2-40B4-BE49-F238E27FC236}">
                <a16:creationId xmlns:a16="http://schemas.microsoft.com/office/drawing/2014/main" id="{F793C6A1-FFE8-5ED0-0892-15DD45D8276E}"/>
              </a:ext>
            </a:extLst>
          </p:cNvPr>
          <p:cNvSpPr txBox="1"/>
          <p:nvPr/>
        </p:nvSpPr>
        <p:spPr>
          <a:xfrm>
            <a:off x="3314752" y="1810138"/>
            <a:ext cx="769928" cy="323165"/>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01</a:t>
            </a:r>
            <a:endParaRPr kumimoji="0" lang="en-IN"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0" name="Rectangle 69">
            <a:extLst>
              <a:ext uri="{FF2B5EF4-FFF2-40B4-BE49-F238E27FC236}">
                <a16:creationId xmlns:a16="http://schemas.microsoft.com/office/drawing/2014/main" id="{F4B1A755-8554-E6B8-C89E-D95C31D55CC4}"/>
              </a:ext>
            </a:extLst>
          </p:cNvPr>
          <p:cNvSpPr/>
          <p:nvPr/>
        </p:nvSpPr>
        <p:spPr>
          <a:xfrm>
            <a:off x="3261113" y="4179148"/>
            <a:ext cx="807773" cy="826821"/>
          </a:xfrm>
          <a:prstGeom prst="rect">
            <a:avLst/>
          </a:prstGeom>
          <a:solidFill>
            <a:schemeClr val="bg1">
              <a:alpha val="80000"/>
            </a:schemeClr>
          </a:solidFill>
          <a:ln w="25400" cap="flat" cmpd="sng" algn="ctr">
            <a:solidFill>
              <a:srgbClr val="552C8A"/>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49685C61-1892-BD80-8707-27F61C4D860C}"/>
              </a:ext>
            </a:extLst>
          </p:cNvPr>
          <p:cNvSpPr/>
          <p:nvPr/>
        </p:nvSpPr>
        <p:spPr>
          <a:xfrm>
            <a:off x="3356553" y="4277436"/>
            <a:ext cx="616892" cy="630246"/>
          </a:xfrm>
          <a:prstGeom prst="rect">
            <a:avLst/>
          </a:prstGeom>
          <a:solidFill>
            <a:srgbClr val="552C8A"/>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2" name="TextBox 71">
            <a:extLst>
              <a:ext uri="{FF2B5EF4-FFF2-40B4-BE49-F238E27FC236}">
                <a16:creationId xmlns:a16="http://schemas.microsoft.com/office/drawing/2014/main" id="{D4831B1E-5C56-7A60-CF32-94BC7045C346}"/>
              </a:ext>
            </a:extLst>
          </p:cNvPr>
          <p:cNvSpPr txBox="1"/>
          <p:nvPr/>
        </p:nvSpPr>
        <p:spPr>
          <a:xfrm>
            <a:off x="3280033" y="4430977"/>
            <a:ext cx="769928" cy="323165"/>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03</a:t>
            </a:r>
            <a:endParaRPr kumimoji="0" lang="en-IN"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nvGrpSpPr>
          <p:cNvPr id="73" name="Group 72">
            <a:extLst>
              <a:ext uri="{FF2B5EF4-FFF2-40B4-BE49-F238E27FC236}">
                <a16:creationId xmlns:a16="http://schemas.microsoft.com/office/drawing/2014/main" id="{AF2DE8A1-C1C7-1C8E-1C88-E9C375E646DE}"/>
              </a:ext>
            </a:extLst>
          </p:cNvPr>
          <p:cNvGrpSpPr/>
          <p:nvPr/>
        </p:nvGrpSpPr>
        <p:grpSpPr>
          <a:xfrm>
            <a:off x="3295830" y="2869518"/>
            <a:ext cx="807773" cy="826820"/>
            <a:chOff x="1303021" y="2879738"/>
            <a:chExt cx="1440542" cy="1474511"/>
          </a:xfrm>
        </p:grpSpPr>
        <p:sp>
          <p:nvSpPr>
            <p:cNvPr id="74" name="Rectangle 73">
              <a:extLst>
                <a:ext uri="{FF2B5EF4-FFF2-40B4-BE49-F238E27FC236}">
                  <a16:creationId xmlns:a16="http://schemas.microsoft.com/office/drawing/2014/main" id="{5263918A-FEA1-53BA-6D10-01A2E4A46D65}"/>
                </a:ext>
              </a:extLst>
            </p:cNvPr>
            <p:cNvSpPr/>
            <p:nvPr/>
          </p:nvSpPr>
          <p:spPr>
            <a:xfrm>
              <a:off x="1303021" y="2879738"/>
              <a:ext cx="1440542" cy="1474511"/>
            </a:xfrm>
            <a:prstGeom prst="rect">
              <a:avLst/>
            </a:prstGeom>
            <a:solidFill>
              <a:schemeClr val="bg1"/>
            </a:solidFill>
            <a:ln w="25400" cap="flat" cmpd="sng" algn="ctr">
              <a:solidFill>
                <a:srgbClr val="9EC64C"/>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E9AD81C0-0795-866C-D0B0-4E6B4719A81F}"/>
                </a:ext>
              </a:extLst>
            </p:cNvPr>
            <p:cNvSpPr/>
            <p:nvPr/>
          </p:nvSpPr>
          <p:spPr>
            <a:xfrm>
              <a:off x="1473225" y="3055018"/>
              <a:ext cx="1100135" cy="1123950"/>
            </a:xfrm>
            <a:prstGeom prst="rect">
              <a:avLst/>
            </a:prstGeom>
            <a:solidFill>
              <a:srgbClr val="9EC64C"/>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6" name="TextBox 75">
              <a:extLst>
                <a:ext uri="{FF2B5EF4-FFF2-40B4-BE49-F238E27FC236}">
                  <a16:creationId xmlns:a16="http://schemas.microsoft.com/office/drawing/2014/main" id="{04F81A08-03E9-2306-5077-973874D995F2}"/>
                </a:ext>
              </a:extLst>
            </p:cNvPr>
            <p:cNvSpPr txBox="1"/>
            <p:nvPr/>
          </p:nvSpPr>
          <p:spPr>
            <a:xfrm>
              <a:off x="1336766" y="3328836"/>
              <a:ext cx="1373051" cy="576317"/>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02</a:t>
              </a:r>
              <a:endParaRPr kumimoji="0" lang="en-IN"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44796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F6B1AA-A638-3D3F-42C8-3A40857961E4}"/>
              </a:ext>
            </a:extLst>
          </p:cNvPr>
          <p:cNvSpPr/>
          <p:nvPr/>
        </p:nvSpPr>
        <p:spPr>
          <a:xfrm>
            <a:off x="-20364" y="-150412"/>
            <a:ext cx="12212364" cy="7008412"/>
          </a:xfrm>
          <a:prstGeom prst="rect">
            <a:avLst/>
          </a:prstGeom>
          <a:solidFill>
            <a:srgbClr val="552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21063D8E-7B47-937C-1893-9BD20169E87B}"/>
              </a:ext>
            </a:extLst>
          </p:cNvPr>
          <p:cNvSpPr txBox="1"/>
          <p:nvPr/>
        </p:nvSpPr>
        <p:spPr>
          <a:xfrm>
            <a:off x="381000" y="531951"/>
            <a:ext cx="260168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Outline</a:t>
            </a:r>
          </a:p>
        </p:txBody>
      </p:sp>
      <p:grpSp>
        <p:nvGrpSpPr>
          <p:cNvPr id="18" name="Group 17">
            <a:extLst>
              <a:ext uri="{FF2B5EF4-FFF2-40B4-BE49-F238E27FC236}">
                <a16:creationId xmlns:a16="http://schemas.microsoft.com/office/drawing/2014/main" id="{C3C981C9-E59D-484B-DF7D-1966364B0EC0}"/>
              </a:ext>
            </a:extLst>
          </p:cNvPr>
          <p:cNvGrpSpPr/>
          <p:nvPr/>
        </p:nvGrpSpPr>
        <p:grpSpPr>
          <a:xfrm>
            <a:off x="500743" y="2888192"/>
            <a:ext cx="574058" cy="574058"/>
            <a:chOff x="500743" y="2888192"/>
            <a:chExt cx="574058" cy="574058"/>
          </a:xfrm>
        </p:grpSpPr>
        <p:sp>
          <p:nvSpPr>
            <p:cNvPr id="9" name="Rectangle 8">
              <a:extLst>
                <a:ext uri="{FF2B5EF4-FFF2-40B4-BE49-F238E27FC236}">
                  <a16:creationId xmlns:a16="http://schemas.microsoft.com/office/drawing/2014/main" id="{A4B5266C-59CD-B7DE-AE1C-3E95DF2C8B4A}"/>
                </a:ext>
              </a:extLst>
            </p:cNvPr>
            <p:cNvSpPr/>
            <p:nvPr/>
          </p:nvSpPr>
          <p:spPr>
            <a:xfrm>
              <a:off x="500743" y="2888192"/>
              <a:ext cx="574058" cy="574058"/>
            </a:xfrm>
            <a:prstGeom prst="rect">
              <a:avLst/>
            </a:prstGeom>
            <a:solidFill>
              <a:srgbClr val="9EC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E7B27DB0-0CC1-9231-81AC-0308E1751EB0}"/>
                </a:ext>
              </a:extLst>
            </p:cNvPr>
            <p:cNvSpPr txBox="1"/>
            <p:nvPr/>
          </p:nvSpPr>
          <p:spPr>
            <a:xfrm>
              <a:off x="500743" y="2990764"/>
              <a:ext cx="57405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01</a:t>
              </a:r>
            </a:p>
          </p:txBody>
        </p:sp>
      </p:grpSp>
      <p:sp>
        <p:nvSpPr>
          <p:cNvPr id="11" name="TextBox 10">
            <a:extLst>
              <a:ext uri="{FF2B5EF4-FFF2-40B4-BE49-F238E27FC236}">
                <a16:creationId xmlns:a16="http://schemas.microsoft.com/office/drawing/2014/main" id="{4CA80A2E-FDAC-87DD-C695-696C468C586F}"/>
              </a:ext>
            </a:extLst>
          </p:cNvPr>
          <p:cNvSpPr txBox="1"/>
          <p:nvPr/>
        </p:nvSpPr>
        <p:spPr>
          <a:xfrm>
            <a:off x="381000" y="3556448"/>
            <a:ext cx="1836730" cy="58477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Trade in Goods</a:t>
            </a:r>
          </a:p>
        </p:txBody>
      </p:sp>
      <p:grpSp>
        <p:nvGrpSpPr>
          <p:cNvPr id="7" name="Group 6">
            <a:extLst>
              <a:ext uri="{FF2B5EF4-FFF2-40B4-BE49-F238E27FC236}">
                <a16:creationId xmlns:a16="http://schemas.microsoft.com/office/drawing/2014/main" id="{62F83C51-C54A-9476-C9FF-8DE0D6BBAE4A}"/>
              </a:ext>
            </a:extLst>
          </p:cNvPr>
          <p:cNvGrpSpPr/>
          <p:nvPr/>
        </p:nvGrpSpPr>
        <p:grpSpPr>
          <a:xfrm>
            <a:off x="2823990" y="2903790"/>
            <a:ext cx="574058" cy="574058"/>
            <a:chOff x="2823990" y="2903790"/>
            <a:chExt cx="574058" cy="574058"/>
          </a:xfrm>
        </p:grpSpPr>
        <p:sp>
          <p:nvSpPr>
            <p:cNvPr id="12" name="Rectangle 11">
              <a:extLst>
                <a:ext uri="{FF2B5EF4-FFF2-40B4-BE49-F238E27FC236}">
                  <a16:creationId xmlns:a16="http://schemas.microsoft.com/office/drawing/2014/main" id="{C8499C98-A67D-5C57-BD40-0C3866BBB462}"/>
                </a:ext>
              </a:extLst>
            </p:cNvPr>
            <p:cNvSpPr/>
            <p:nvPr/>
          </p:nvSpPr>
          <p:spPr>
            <a:xfrm>
              <a:off x="2823990" y="2903790"/>
              <a:ext cx="574058" cy="574058"/>
            </a:xfrm>
            <a:prstGeom prst="rect">
              <a:avLst/>
            </a:prstGeom>
            <a:solidFill>
              <a:srgbClr val="9EC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F4F018A5-71B9-697B-2785-DF697800AC3C}"/>
                </a:ext>
              </a:extLst>
            </p:cNvPr>
            <p:cNvSpPr txBox="1"/>
            <p:nvPr/>
          </p:nvSpPr>
          <p:spPr>
            <a:xfrm>
              <a:off x="2823990" y="2990764"/>
              <a:ext cx="57405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02</a:t>
              </a:r>
            </a:p>
          </p:txBody>
        </p:sp>
      </p:grpSp>
      <p:sp>
        <p:nvSpPr>
          <p:cNvPr id="14" name="TextBox 13">
            <a:extLst>
              <a:ext uri="{FF2B5EF4-FFF2-40B4-BE49-F238E27FC236}">
                <a16:creationId xmlns:a16="http://schemas.microsoft.com/office/drawing/2014/main" id="{C962D4BE-7CCA-5C32-E62C-02B7D9ADE3BD}"/>
              </a:ext>
            </a:extLst>
          </p:cNvPr>
          <p:cNvSpPr txBox="1"/>
          <p:nvPr/>
        </p:nvSpPr>
        <p:spPr>
          <a:xfrm>
            <a:off x="2777056" y="3556448"/>
            <a:ext cx="1241983" cy="58477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TBT and </a:t>
            </a:r>
            <a:br>
              <a:rPr kumimoji="0" lang="en-US" sz="1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br>
            <a:r>
              <a:rPr kumimoji="0" lang="en-US" sz="1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SPS</a:t>
            </a:r>
          </a:p>
        </p:txBody>
      </p:sp>
      <p:grpSp>
        <p:nvGrpSpPr>
          <p:cNvPr id="6" name="Group 5">
            <a:extLst>
              <a:ext uri="{FF2B5EF4-FFF2-40B4-BE49-F238E27FC236}">
                <a16:creationId xmlns:a16="http://schemas.microsoft.com/office/drawing/2014/main" id="{B296AA5B-27DE-11F9-EF6D-A764D0218A2D}"/>
              </a:ext>
            </a:extLst>
          </p:cNvPr>
          <p:cNvGrpSpPr/>
          <p:nvPr/>
        </p:nvGrpSpPr>
        <p:grpSpPr>
          <a:xfrm>
            <a:off x="5126345" y="2856998"/>
            <a:ext cx="594950" cy="574058"/>
            <a:chOff x="5126345" y="2856998"/>
            <a:chExt cx="594950" cy="574058"/>
          </a:xfrm>
        </p:grpSpPr>
        <p:sp>
          <p:nvSpPr>
            <p:cNvPr id="15" name="Rectangle 14">
              <a:extLst>
                <a:ext uri="{FF2B5EF4-FFF2-40B4-BE49-F238E27FC236}">
                  <a16:creationId xmlns:a16="http://schemas.microsoft.com/office/drawing/2014/main" id="{31B0260A-43AD-CC50-A458-2423A9C9288A}"/>
                </a:ext>
              </a:extLst>
            </p:cNvPr>
            <p:cNvSpPr/>
            <p:nvPr/>
          </p:nvSpPr>
          <p:spPr>
            <a:xfrm>
              <a:off x="5147237" y="2856998"/>
              <a:ext cx="574058" cy="574058"/>
            </a:xfrm>
            <a:prstGeom prst="rect">
              <a:avLst/>
            </a:prstGeom>
            <a:solidFill>
              <a:srgbClr val="9EC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A21846EC-2C4D-3663-ACAF-7FC7DBB5AA67}"/>
                </a:ext>
              </a:extLst>
            </p:cNvPr>
            <p:cNvSpPr txBox="1"/>
            <p:nvPr/>
          </p:nvSpPr>
          <p:spPr>
            <a:xfrm>
              <a:off x="5126345" y="2955166"/>
              <a:ext cx="57405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03</a:t>
              </a:r>
            </a:p>
          </p:txBody>
        </p:sp>
      </p:grpSp>
      <p:sp>
        <p:nvSpPr>
          <p:cNvPr id="17" name="TextBox 16">
            <a:extLst>
              <a:ext uri="{FF2B5EF4-FFF2-40B4-BE49-F238E27FC236}">
                <a16:creationId xmlns:a16="http://schemas.microsoft.com/office/drawing/2014/main" id="{FEA0F4E9-930B-CCA0-3ACC-CAFBE5FF2959}"/>
              </a:ext>
            </a:extLst>
          </p:cNvPr>
          <p:cNvSpPr txBox="1"/>
          <p:nvPr/>
        </p:nvSpPr>
        <p:spPr>
          <a:xfrm>
            <a:off x="5080643" y="3547509"/>
            <a:ext cx="1429994" cy="58477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Trade in Services</a:t>
            </a:r>
          </a:p>
        </p:txBody>
      </p:sp>
      <p:grpSp>
        <p:nvGrpSpPr>
          <p:cNvPr id="21" name="Group 20">
            <a:extLst>
              <a:ext uri="{FF2B5EF4-FFF2-40B4-BE49-F238E27FC236}">
                <a16:creationId xmlns:a16="http://schemas.microsoft.com/office/drawing/2014/main" id="{42A0DC28-A8C6-A1AE-264E-275FB94BAD0E}"/>
              </a:ext>
            </a:extLst>
          </p:cNvPr>
          <p:cNvGrpSpPr/>
          <p:nvPr/>
        </p:nvGrpSpPr>
        <p:grpSpPr>
          <a:xfrm>
            <a:off x="7470483" y="2872595"/>
            <a:ext cx="574059" cy="574058"/>
            <a:chOff x="7470483" y="2872595"/>
            <a:chExt cx="574059" cy="574058"/>
          </a:xfrm>
        </p:grpSpPr>
        <p:sp>
          <p:nvSpPr>
            <p:cNvPr id="35" name="Rectangle 34">
              <a:extLst>
                <a:ext uri="{FF2B5EF4-FFF2-40B4-BE49-F238E27FC236}">
                  <a16:creationId xmlns:a16="http://schemas.microsoft.com/office/drawing/2014/main" id="{662FFE5F-E180-2BB9-FEEB-18BA9D4AEFB8}"/>
                </a:ext>
              </a:extLst>
            </p:cNvPr>
            <p:cNvSpPr/>
            <p:nvPr/>
          </p:nvSpPr>
          <p:spPr>
            <a:xfrm>
              <a:off x="7470484" y="2872595"/>
              <a:ext cx="574058" cy="574058"/>
            </a:xfrm>
            <a:prstGeom prst="rect">
              <a:avLst/>
            </a:prstGeom>
            <a:solidFill>
              <a:srgbClr val="9EC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TextBox 35">
              <a:extLst>
                <a:ext uri="{FF2B5EF4-FFF2-40B4-BE49-F238E27FC236}">
                  <a16:creationId xmlns:a16="http://schemas.microsoft.com/office/drawing/2014/main" id="{5ACAFAA6-23AD-6D3F-7078-A3FF0984501D}"/>
                </a:ext>
              </a:extLst>
            </p:cNvPr>
            <p:cNvSpPr txBox="1"/>
            <p:nvPr/>
          </p:nvSpPr>
          <p:spPr>
            <a:xfrm>
              <a:off x="7470483" y="2975166"/>
              <a:ext cx="57405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04</a:t>
              </a:r>
            </a:p>
          </p:txBody>
        </p:sp>
      </p:grpSp>
      <p:sp>
        <p:nvSpPr>
          <p:cNvPr id="37" name="TextBox 36">
            <a:extLst>
              <a:ext uri="{FF2B5EF4-FFF2-40B4-BE49-F238E27FC236}">
                <a16:creationId xmlns:a16="http://schemas.microsoft.com/office/drawing/2014/main" id="{37B8BEBF-5889-41E6-461A-F037EA2F8267}"/>
              </a:ext>
            </a:extLst>
          </p:cNvPr>
          <p:cNvSpPr txBox="1"/>
          <p:nvPr/>
        </p:nvSpPr>
        <p:spPr>
          <a:xfrm>
            <a:off x="7350740" y="3509656"/>
            <a:ext cx="2024741" cy="58477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Digitization and E-Commerce</a:t>
            </a:r>
          </a:p>
        </p:txBody>
      </p:sp>
      <p:grpSp>
        <p:nvGrpSpPr>
          <p:cNvPr id="22" name="Group 21">
            <a:extLst>
              <a:ext uri="{FF2B5EF4-FFF2-40B4-BE49-F238E27FC236}">
                <a16:creationId xmlns:a16="http://schemas.microsoft.com/office/drawing/2014/main" id="{2003F25B-13F2-5403-DA92-C93DB321E795}"/>
              </a:ext>
            </a:extLst>
          </p:cNvPr>
          <p:cNvGrpSpPr/>
          <p:nvPr/>
        </p:nvGrpSpPr>
        <p:grpSpPr>
          <a:xfrm>
            <a:off x="10190879" y="2874338"/>
            <a:ext cx="574058" cy="574058"/>
            <a:chOff x="10190879" y="2874338"/>
            <a:chExt cx="574058" cy="574058"/>
          </a:xfrm>
        </p:grpSpPr>
        <p:sp>
          <p:nvSpPr>
            <p:cNvPr id="19" name="Rectangle 18">
              <a:extLst>
                <a:ext uri="{FF2B5EF4-FFF2-40B4-BE49-F238E27FC236}">
                  <a16:creationId xmlns:a16="http://schemas.microsoft.com/office/drawing/2014/main" id="{BAECA1C8-F3D9-95DB-51B0-78CBD9AFDD6A}"/>
                </a:ext>
              </a:extLst>
            </p:cNvPr>
            <p:cNvSpPr/>
            <p:nvPr/>
          </p:nvSpPr>
          <p:spPr>
            <a:xfrm>
              <a:off x="10190879" y="2874338"/>
              <a:ext cx="574058" cy="574058"/>
            </a:xfrm>
            <a:prstGeom prst="rect">
              <a:avLst/>
            </a:prstGeom>
            <a:solidFill>
              <a:srgbClr val="9EC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TextBox 22">
              <a:extLst>
                <a:ext uri="{FF2B5EF4-FFF2-40B4-BE49-F238E27FC236}">
                  <a16:creationId xmlns:a16="http://schemas.microsoft.com/office/drawing/2014/main" id="{DC9CD4F1-5206-8BE6-F521-5151722C63F0}"/>
                </a:ext>
              </a:extLst>
            </p:cNvPr>
            <p:cNvSpPr txBox="1"/>
            <p:nvPr/>
          </p:nvSpPr>
          <p:spPr>
            <a:xfrm>
              <a:off x="10211770" y="2961312"/>
              <a:ext cx="532275"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05</a:t>
              </a:r>
            </a:p>
          </p:txBody>
        </p:sp>
      </p:grpSp>
      <p:sp>
        <p:nvSpPr>
          <p:cNvPr id="24" name="TextBox 23">
            <a:extLst>
              <a:ext uri="{FF2B5EF4-FFF2-40B4-BE49-F238E27FC236}">
                <a16:creationId xmlns:a16="http://schemas.microsoft.com/office/drawing/2014/main" id="{2C8672E6-986B-FAFD-F406-1BC34D95683D}"/>
              </a:ext>
            </a:extLst>
          </p:cNvPr>
          <p:cNvSpPr txBox="1"/>
          <p:nvPr/>
        </p:nvSpPr>
        <p:spPr>
          <a:xfrm>
            <a:off x="10090480" y="3535370"/>
            <a:ext cx="1546463" cy="58477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Summing</a:t>
            </a:r>
            <a:br>
              <a:rPr kumimoji="0" lang="en-US" sz="1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br>
            <a:r>
              <a:rPr kumimoji="0" lang="en-US" sz="1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Up</a:t>
            </a:r>
          </a:p>
        </p:txBody>
      </p:sp>
      <p:sp>
        <p:nvSpPr>
          <p:cNvPr id="20" name="Arc 19">
            <a:extLst>
              <a:ext uri="{FF2B5EF4-FFF2-40B4-BE49-F238E27FC236}">
                <a16:creationId xmlns:a16="http://schemas.microsoft.com/office/drawing/2014/main" id="{414A1A13-63BA-FA8E-67F2-D4BFA5778F40}"/>
              </a:ext>
            </a:extLst>
          </p:cNvPr>
          <p:cNvSpPr/>
          <p:nvPr/>
        </p:nvSpPr>
        <p:spPr>
          <a:xfrm>
            <a:off x="4534221" y="2700913"/>
            <a:ext cx="2264123" cy="1553870"/>
          </a:xfrm>
          <a:prstGeom prst="arc">
            <a:avLst>
              <a:gd name="adj1" fmla="val 49815"/>
              <a:gd name="adj2" fmla="val 7078"/>
            </a:avLst>
          </a:prstGeom>
          <a:ln w="19050">
            <a:solidFill>
              <a:srgbClr val="D40000"/>
            </a:solidFill>
            <a:extLst>
              <a:ext uri="{C807C97D-BFC1-408E-A445-0C87EB9F89A2}">
                <ask:lineSketchStyleProps xmlns:ask="http://schemas.microsoft.com/office/drawing/2018/sketchyshapes">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Tree>
    <p:extLst>
      <p:ext uri="{BB962C8B-B14F-4D97-AF65-F5344CB8AC3E}">
        <p14:creationId xmlns:p14="http://schemas.microsoft.com/office/powerpoint/2010/main" val="38408980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1000"/>
                                        <p:tgtEl>
                                          <p:spTgt spid="20"/>
                                        </p:tgtEl>
                                      </p:cBhvr>
                                    </p:animEffect>
                                  </p:childTnLst>
                                </p:cTn>
                              </p:par>
                            </p:childTnLst>
                          </p:cTn>
                        </p:par>
                        <p:par>
                          <p:cTn id="8" fill="hold">
                            <p:stCondLst>
                              <p:cond delay="1000"/>
                            </p:stCondLst>
                            <p:childTnLst>
                              <p:par>
                                <p:cTn id="9" presetID="22" presetClass="exit" presetSubtype="4" fill="hold" grpId="1" nodeType="afterEffect">
                                  <p:stCondLst>
                                    <p:cond delay="1000"/>
                                  </p:stCondLst>
                                  <p:childTnLst>
                                    <p:animEffect transition="out" filter="wipe(down)">
                                      <p:cBhvr>
                                        <p:cTn id="10" dur="1000"/>
                                        <p:tgtEl>
                                          <p:spTgt spid="20"/>
                                        </p:tgtEl>
                                      </p:cBhvr>
                                    </p:animEffect>
                                    <p:set>
                                      <p:cBhvr>
                                        <p:cTn id="11" dur="1" fill="hold">
                                          <p:stCondLst>
                                            <p:cond delay="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4F36D1C3-F6C9-500E-BAAE-58E4779EAB49}"/>
              </a:ext>
            </a:extLst>
          </p:cNvPr>
          <p:cNvSpPr>
            <a:spLocks noGrp="1"/>
          </p:cNvSpPr>
          <p:nvPr>
            <p:ph type="title"/>
          </p:nvPr>
        </p:nvSpPr>
        <p:spPr>
          <a:xfrm>
            <a:off x="1219200" y="48620"/>
            <a:ext cx="3835400" cy="1058233"/>
          </a:xfrm>
        </p:spPr>
        <p:txBody>
          <a:bodyPr>
            <a:normAutofit fontScale="90000"/>
          </a:bodyPr>
          <a:lstStyle/>
          <a:p>
            <a:r>
              <a:rPr lang="en-GE" dirty="0"/>
              <a:t>Trade </a:t>
            </a:r>
            <a:r>
              <a:rPr lang="en-AU" dirty="0"/>
              <a:t>in Services</a:t>
            </a:r>
            <a:endParaRPr lang="en-GE" dirty="0"/>
          </a:p>
        </p:txBody>
      </p:sp>
      <p:pic>
        <p:nvPicPr>
          <p:cNvPr id="3" name="Picture 2" descr="A picture containing text&#10;&#10;Description automatically generated">
            <a:extLst>
              <a:ext uri="{FF2B5EF4-FFF2-40B4-BE49-F238E27FC236}">
                <a16:creationId xmlns:a16="http://schemas.microsoft.com/office/drawing/2014/main" id="{636A64B8-58C2-EC28-D3D6-38100637866B}"/>
              </a:ext>
            </a:extLst>
          </p:cNvPr>
          <p:cNvPicPr>
            <a:picLocks noChangeAspect="1"/>
          </p:cNvPicPr>
          <p:nvPr/>
        </p:nvPicPr>
        <p:blipFill>
          <a:blip r:embed="rId2">
            <a:alphaModFix amt="65000"/>
            <a:extLst>
              <a:ext uri="{28A0092B-C50C-407E-A947-70E740481C1C}">
                <a14:useLocalDpi xmlns:a14="http://schemas.microsoft.com/office/drawing/2010/main" val="0"/>
              </a:ext>
            </a:extLst>
          </a:blip>
          <a:stretch>
            <a:fillRect/>
          </a:stretch>
        </p:blipFill>
        <p:spPr>
          <a:xfrm>
            <a:off x="11504141" y="6176962"/>
            <a:ext cx="617838" cy="581841"/>
          </a:xfrm>
          <a:prstGeom prst="rect">
            <a:avLst/>
          </a:prstGeom>
        </p:spPr>
      </p:pic>
      <p:sp>
        <p:nvSpPr>
          <p:cNvPr id="5" name="Rectangle 4">
            <a:extLst>
              <a:ext uri="{FF2B5EF4-FFF2-40B4-BE49-F238E27FC236}">
                <a16:creationId xmlns:a16="http://schemas.microsoft.com/office/drawing/2014/main" id="{74B7876E-EB3F-5EAA-4D8C-2DAFFF66EF77}"/>
              </a:ext>
            </a:extLst>
          </p:cNvPr>
          <p:cNvSpPr/>
          <p:nvPr/>
        </p:nvSpPr>
        <p:spPr>
          <a:xfrm>
            <a:off x="180929" y="144627"/>
            <a:ext cx="838574" cy="838574"/>
          </a:xfrm>
          <a:prstGeom prst="rect">
            <a:avLst/>
          </a:prstGeom>
          <a:solidFill>
            <a:srgbClr val="552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A2AB9872-2720-774D-BB30-088F7D8FE90C}"/>
              </a:ext>
            </a:extLst>
          </p:cNvPr>
          <p:cNvSpPr txBox="1"/>
          <p:nvPr/>
        </p:nvSpPr>
        <p:spPr>
          <a:xfrm>
            <a:off x="180929" y="268279"/>
            <a:ext cx="83857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03</a:t>
            </a:r>
          </a:p>
        </p:txBody>
      </p:sp>
      <p:grpSp>
        <p:nvGrpSpPr>
          <p:cNvPr id="10" name="Group 9">
            <a:extLst>
              <a:ext uri="{FF2B5EF4-FFF2-40B4-BE49-F238E27FC236}">
                <a16:creationId xmlns:a16="http://schemas.microsoft.com/office/drawing/2014/main" id="{E64C709B-5D35-BDC1-92F1-010AFC1EB5A4}"/>
              </a:ext>
            </a:extLst>
          </p:cNvPr>
          <p:cNvGrpSpPr/>
          <p:nvPr/>
        </p:nvGrpSpPr>
        <p:grpSpPr>
          <a:xfrm>
            <a:off x="3073661" y="2114717"/>
            <a:ext cx="7293618" cy="799084"/>
            <a:chOff x="3282072" y="1729488"/>
            <a:chExt cx="5151623" cy="799084"/>
          </a:xfrm>
        </p:grpSpPr>
        <p:sp>
          <p:nvSpPr>
            <p:cNvPr id="18" name="Rectangle: Rounded Corners 17">
              <a:extLst>
                <a:ext uri="{FF2B5EF4-FFF2-40B4-BE49-F238E27FC236}">
                  <a16:creationId xmlns:a16="http://schemas.microsoft.com/office/drawing/2014/main" id="{A99B87B6-D8B1-9B12-446B-ACFFE191DB49}"/>
                </a:ext>
              </a:extLst>
            </p:cNvPr>
            <p:cNvSpPr/>
            <p:nvPr/>
          </p:nvSpPr>
          <p:spPr>
            <a:xfrm rot="16200000">
              <a:off x="5459016" y="-446782"/>
              <a:ext cx="797736" cy="5151623"/>
            </a:xfrm>
            <a:prstGeom prst="roundRect">
              <a:avLst/>
            </a:prstGeom>
            <a:solidFill>
              <a:srgbClr val="9EC64C"/>
            </a:solidFill>
            <a:ln>
              <a:noFill/>
            </a:ln>
            <a:effectLst>
              <a:outerShdw blurRad="635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Top Corners Rounded 18">
              <a:extLst>
                <a:ext uri="{FF2B5EF4-FFF2-40B4-BE49-F238E27FC236}">
                  <a16:creationId xmlns:a16="http://schemas.microsoft.com/office/drawing/2014/main" id="{473BAA4D-80B1-67C8-F3E3-1A22293079C5}"/>
                </a:ext>
              </a:extLst>
            </p:cNvPr>
            <p:cNvSpPr/>
            <p:nvPr/>
          </p:nvSpPr>
          <p:spPr>
            <a:xfrm rot="16200000">
              <a:off x="5409022" y="-349591"/>
              <a:ext cx="799084" cy="4957242"/>
            </a:xfrm>
            <a:prstGeom prst="round2SameRect">
              <a:avLst>
                <a:gd name="adj1" fmla="val 15554"/>
                <a:gd name="adj2"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11" name="Straight Connector 10">
            <a:extLst>
              <a:ext uri="{FF2B5EF4-FFF2-40B4-BE49-F238E27FC236}">
                <a16:creationId xmlns:a16="http://schemas.microsoft.com/office/drawing/2014/main" id="{C81E096F-147C-C804-567E-0C611BC6A41D}"/>
              </a:ext>
            </a:extLst>
          </p:cNvPr>
          <p:cNvCxnSpPr>
            <a:cxnSpLocks/>
            <a:stCxn id="13" idx="1"/>
          </p:cNvCxnSpPr>
          <p:nvPr/>
        </p:nvCxnSpPr>
        <p:spPr>
          <a:xfrm>
            <a:off x="1824720" y="2517217"/>
            <a:ext cx="1180172" cy="0"/>
          </a:xfrm>
          <a:prstGeom prst="line">
            <a:avLst/>
          </a:prstGeom>
          <a:ln>
            <a:solidFill>
              <a:schemeClr val="bg1">
                <a:lumMod val="85000"/>
              </a:schemeClr>
            </a:solidFill>
            <a:tailEnd type="diamond"/>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2BA4E5FA-CC8C-A8B9-714E-6BC558911F44}"/>
              </a:ext>
            </a:extLst>
          </p:cNvPr>
          <p:cNvGrpSpPr/>
          <p:nvPr/>
        </p:nvGrpSpPr>
        <p:grpSpPr>
          <a:xfrm>
            <a:off x="1825588" y="2073839"/>
            <a:ext cx="888933" cy="890563"/>
            <a:chOff x="655973" y="1913177"/>
            <a:chExt cx="430932" cy="431722"/>
          </a:xfrm>
        </p:grpSpPr>
        <p:sp>
          <p:nvSpPr>
            <p:cNvPr id="16" name="Rectangle: Rounded Corners 77">
              <a:extLst>
                <a:ext uri="{FF2B5EF4-FFF2-40B4-BE49-F238E27FC236}">
                  <a16:creationId xmlns:a16="http://schemas.microsoft.com/office/drawing/2014/main" id="{B12ACFF7-E824-3F11-F630-9D2B8BC60A7A}"/>
                </a:ext>
              </a:extLst>
            </p:cNvPr>
            <p:cNvSpPr/>
            <p:nvPr/>
          </p:nvSpPr>
          <p:spPr>
            <a:xfrm rot="16206703">
              <a:off x="655578" y="1913572"/>
              <a:ext cx="431722" cy="430932"/>
            </a:xfrm>
            <a:prstGeom prst="ellipse">
              <a:avLst/>
            </a:prstGeom>
            <a:solidFill>
              <a:schemeClr val="bg1"/>
            </a:solidFill>
            <a:ln>
              <a:noFill/>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96AB9"/>
                </a:solidFill>
                <a:effectLst/>
                <a:uLnTx/>
                <a:uFillTx/>
                <a:latin typeface="Calibri" panose="020F0502020204030204"/>
                <a:ea typeface="+mn-ea"/>
                <a:cs typeface="+mn-cs"/>
              </a:endParaRPr>
            </a:p>
          </p:txBody>
        </p:sp>
        <p:sp>
          <p:nvSpPr>
            <p:cNvPr id="17" name="Rectangle: Rounded Corners 78">
              <a:extLst>
                <a:ext uri="{FF2B5EF4-FFF2-40B4-BE49-F238E27FC236}">
                  <a16:creationId xmlns:a16="http://schemas.microsoft.com/office/drawing/2014/main" id="{68F73ABF-B357-CE05-1A3C-2C1722A01946}"/>
                </a:ext>
              </a:extLst>
            </p:cNvPr>
            <p:cNvSpPr/>
            <p:nvPr/>
          </p:nvSpPr>
          <p:spPr>
            <a:xfrm rot="16206703">
              <a:off x="689185" y="1946844"/>
              <a:ext cx="364508" cy="364388"/>
            </a:xfrm>
            <a:prstGeom prst="ellipse">
              <a:avLst/>
            </a:prstGeom>
            <a:solidFill>
              <a:srgbClr val="9EC64C"/>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96AB9"/>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DC0B6661-0F59-4A28-03D3-2879C2F4715B}"/>
              </a:ext>
            </a:extLst>
          </p:cNvPr>
          <p:cNvSpPr txBox="1"/>
          <p:nvPr/>
        </p:nvSpPr>
        <p:spPr>
          <a:xfrm>
            <a:off x="1824720" y="2317162"/>
            <a:ext cx="857098" cy="400110"/>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white"/>
                </a:solidFill>
                <a:effectLst/>
                <a:uLnTx/>
                <a:uFillTx/>
                <a:latin typeface="Arial Black" panose="020B0A04020102020204" pitchFamily="34" charset="0"/>
                <a:cs typeface="Arial" panose="020B0604020202020204" pitchFamily="34" charset="0"/>
              </a:rPr>
              <a:t>01</a:t>
            </a:r>
          </a:p>
        </p:txBody>
      </p:sp>
      <p:sp>
        <p:nvSpPr>
          <p:cNvPr id="14" name="TextBox 13">
            <a:extLst>
              <a:ext uri="{FF2B5EF4-FFF2-40B4-BE49-F238E27FC236}">
                <a16:creationId xmlns:a16="http://schemas.microsoft.com/office/drawing/2014/main" id="{F5FF8979-D615-0665-FAB0-CC3B55BA77A7}"/>
              </a:ext>
            </a:extLst>
          </p:cNvPr>
          <p:cNvSpPr txBox="1"/>
          <p:nvPr/>
        </p:nvSpPr>
        <p:spPr>
          <a:xfrm>
            <a:off x="3185563" y="2316178"/>
            <a:ext cx="4465972"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Trade in Services | GATS and FTAs</a:t>
            </a:r>
          </a:p>
        </p:txBody>
      </p:sp>
      <p:grpSp>
        <p:nvGrpSpPr>
          <p:cNvPr id="20" name="Group 19">
            <a:extLst>
              <a:ext uri="{FF2B5EF4-FFF2-40B4-BE49-F238E27FC236}">
                <a16:creationId xmlns:a16="http://schemas.microsoft.com/office/drawing/2014/main" id="{C00BC2C2-D69C-E084-0838-0C8DA714FFF9}"/>
              </a:ext>
            </a:extLst>
          </p:cNvPr>
          <p:cNvGrpSpPr/>
          <p:nvPr/>
        </p:nvGrpSpPr>
        <p:grpSpPr>
          <a:xfrm>
            <a:off x="1824720" y="3215054"/>
            <a:ext cx="8542559" cy="890563"/>
            <a:chOff x="1734654" y="2777023"/>
            <a:chExt cx="8542559" cy="890563"/>
          </a:xfrm>
        </p:grpSpPr>
        <p:grpSp>
          <p:nvGrpSpPr>
            <p:cNvPr id="21" name="Group 20">
              <a:extLst>
                <a:ext uri="{FF2B5EF4-FFF2-40B4-BE49-F238E27FC236}">
                  <a16:creationId xmlns:a16="http://schemas.microsoft.com/office/drawing/2014/main" id="{72A195DB-F4B9-BA41-543B-1D5A60CF89BA}"/>
                </a:ext>
              </a:extLst>
            </p:cNvPr>
            <p:cNvGrpSpPr/>
            <p:nvPr/>
          </p:nvGrpSpPr>
          <p:grpSpPr>
            <a:xfrm>
              <a:off x="2983595" y="2817901"/>
              <a:ext cx="7293618" cy="799084"/>
              <a:chOff x="3282072" y="1729488"/>
              <a:chExt cx="5151623" cy="799084"/>
            </a:xfrm>
          </p:grpSpPr>
          <p:sp>
            <p:nvSpPr>
              <p:cNvPr id="29" name="Rectangle: Rounded Corners 28">
                <a:extLst>
                  <a:ext uri="{FF2B5EF4-FFF2-40B4-BE49-F238E27FC236}">
                    <a16:creationId xmlns:a16="http://schemas.microsoft.com/office/drawing/2014/main" id="{D317E3F9-AB8E-9F19-2D03-C3FBC55F6803}"/>
                  </a:ext>
                </a:extLst>
              </p:cNvPr>
              <p:cNvSpPr/>
              <p:nvPr/>
            </p:nvSpPr>
            <p:spPr>
              <a:xfrm rot="16200000">
                <a:off x="5459016" y="-446782"/>
                <a:ext cx="797736" cy="5151623"/>
              </a:xfrm>
              <a:prstGeom prst="roundRect">
                <a:avLst/>
              </a:prstGeom>
              <a:solidFill>
                <a:srgbClr val="552C8A"/>
              </a:solidFill>
              <a:ln>
                <a:noFill/>
              </a:ln>
              <a:effectLst>
                <a:outerShdw blurRad="635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Top Corners Rounded 29">
                <a:extLst>
                  <a:ext uri="{FF2B5EF4-FFF2-40B4-BE49-F238E27FC236}">
                    <a16:creationId xmlns:a16="http://schemas.microsoft.com/office/drawing/2014/main" id="{CC3A02A4-F705-E0C0-D531-8F82884E39CA}"/>
                  </a:ext>
                </a:extLst>
              </p:cNvPr>
              <p:cNvSpPr/>
              <p:nvPr/>
            </p:nvSpPr>
            <p:spPr>
              <a:xfrm rot="16200000">
                <a:off x="5409022" y="-349591"/>
                <a:ext cx="799084" cy="4957242"/>
              </a:xfrm>
              <a:prstGeom prst="round2SameRect">
                <a:avLst>
                  <a:gd name="adj1" fmla="val 15554"/>
                  <a:gd name="adj2"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22" name="Straight Connector 21">
              <a:extLst>
                <a:ext uri="{FF2B5EF4-FFF2-40B4-BE49-F238E27FC236}">
                  <a16:creationId xmlns:a16="http://schemas.microsoft.com/office/drawing/2014/main" id="{423D502D-0697-C37D-C41A-5EB17148CCDB}"/>
                </a:ext>
              </a:extLst>
            </p:cNvPr>
            <p:cNvCxnSpPr>
              <a:cxnSpLocks/>
              <a:stCxn id="24" idx="1"/>
            </p:cNvCxnSpPr>
            <p:nvPr/>
          </p:nvCxnSpPr>
          <p:spPr>
            <a:xfrm>
              <a:off x="1734654" y="3220401"/>
              <a:ext cx="1180172" cy="0"/>
            </a:xfrm>
            <a:prstGeom prst="line">
              <a:avLst/>
            </a:prstGeom>
            <a:ln>
              <a:solidFill>
                <a:schemeClr val="bg1">
                  <a:lumMod val="85000"/>
                </a:schemeClr>
              </a:solidFill>
              <a:tailEnd type="diamond"/>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8341F529-F507-577B-24D8-AA807B83C28C}"/>
                </a:ext>
              </a:extLst>
            </p:cNvPr>
            <p:cNvGrpSpPr/>
            <p:nvPr/>
          </p:nvGrpSpPr>
          <p:grpSpPr>
            <a:xfrm>
              <a:off x="1735522" y="2777023"/>
              <a:ext cx="888933" cy="890563"/>
              <a:chOff x="655973" y="1913177"/>
              <a:chExt cx="430932" cy="431722"/>
            </a:xfrm>
          </p:grpSpPr>
          <p:sp>
            <p:nvSpPr>
              <p:cNvPr id="27" name="Rectangle: Rounded Corners 77">
                <a:extLst>
                  <a:ext uri="{FF2B5EF4-FFF2-40B4-BE49-F238E27FC236}">
                    <a16:creationId xmlns:a16="http://schemas.microsoft.com/office/drawing/2014/main" id="{2A168CDA-AFD2-CFDA-CF8A-860AA0C09D1D}"/>
                  </a:ext>
                </a:extLst>
              </p:cNvPr>
              <p:cNvSpPr/>
              <p:nvPr/>
            </p:nvSpPr>
            <p:spPr>
              <a:xfrm rot="16206703">
                <a:off x="655578" y="1913572"/>
                <a:ext cx="431722" cy="430932"/>
              </a:xfrm>
              <a:prstGeom prst="ellipse">
                <a:avLst/>
              </a:prstGeom>
              <a:solidFill>
                <a:schemeClr val="bg1"/>
              </a:solidFill>
              <a:ln>
                <a:noFill/>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96AB9"/>
                  </a:solidFill>
                  <a:effectLst/>
                  <a:uLnTx/>
                  <a:uFillTx/>
                  <a:latin typeface="Calibri" panose="020F0502020204030204"/>
                  <a:ea typeface="+mn-ea"/>
                  <a:cs typeface="+mn-cs"/>
                </a:endParaRPr>
              </a:p>
            </p:txBody>
          </p:sp>
          <p:sp>
            <p:nvSpPr>
              <p:cNvPr id="28" name="Rectangle: Rounded Corners 78">
                <a:extLst>
                  <a:ext uri="{FF2B5EF4-FFF2-40B4-BE49-F238E27FC236}">
                    <a16:creationId xmlns:a16="http://schemas.microsoft.com/office/drawing/2014/main" id="{6842CECA-8F30-D365-B109-BD16439CA79E}"/>
                  </a:ext>
                </a:extLst>
              </p:cNvPr>
              <p:cNvSpPr/>
              <p:nvPr/>
            </p:nvSpPr>
            <p:spPr>
              <a:xfrm rot="16206703">
                <a:off x="689185" y="1946844"/>
                <a:ext cx="364508" cy="364388"/>
              </a:xfrm>
              <a:prstGeom prst="ellipse">
                <a:avLst/>
              </a:prstGeom>
              <a:solidFill>
                <a:srgbClr val="552C8A"/>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96AB9"/>
                  </a:solidFill>
                  <a:effectLst/>
                  <a:uLnTx/>
                  <a:uFillTx/>
                  <a:latin typeface="Calibri" panose="020F0502020204030204"/>
                  <a:ea typeface="+mn-ea"/>
                  <a:cs typeface="+mn-cs"/>
                </a:endParaRPr>
              </a:p>
            </p:txBody>
          </p:sp>
        </p:grpSp>
        <p:sp>
          <p:nvSpPr>
            <p:cNvPr id="24" name="TextBox 23">
              <a:extLst>
                <a:ext uri="{FF2B5EF4-FFF2-40B4-BE49-F238E27FC236}">
                  <a16:creationId xmlns:a16="http://schemas.microsoft.com/office/drawing/2014/main" id="{0AF110E8-C2E9-04E3-E6D2-7B2C33FF365E}"/>
                </a:ext>
              </a:extLst>
            </p:cNvPr>
            <p:cNvSpPr txBox="1"/>
            <p:nvPr/>
          </p:nvSpPr>
          <p:spPr>
            <a:xfrm>
              <a:off x="1734654" y="3020346"/>
              <a:ext cx="857098" cy="400110"/>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white"/>
                  </a:solidFill>
                  <a:effectLst/>
                  <a:uLnTx/>
                  <a:uFillTx/>
                  <a:latin typeface="Arial Black" panose="020B0A04020102020204" pitchFamily="34" charset="0"/>
                  <a:cs typeface="Arial" panose="020B0604020202020204" pitchFamily="34" charset="0"/>
                </a:rPr>
                <a:t>02</a:t>
              </a:r>
            </a:p>
          </p:txBody>
        </p:sp>
      </p:grpSp>
      <p:sp>
        <p:nvSpPr>
          <p:cNvPr id="53" name="TextBox 52">
            <a:extLst>
              <a:ext uri="{FF2B5EF4-FFF2-40B4-BE49-F238E27FC236}">
                <a16:creationId xmlns:a16="http://schemas.microsoft.com/office/drawing/2014/main" id="{4786B60E-E56C-09F1-C676-5AFC0353E0E6}"/>
              </a:ext>
            </a:extLst>
          </p:cNvPr>
          <p:cNvSpPr txBox="1"/>
          <p:nvPr/>
        </p:nvSpPr>
        <p:spPr>
          <a:xfrm>
            <a:off x="3210600" y="3454514"/>
            <a:ext cx="4465972"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prstClr val="black">
                    <a:lumMod val="85000"/>
                    <a:lumOff val="15000"/>
                  </a:prstClr>
                </a:solidFill>
                <a:latin typeface="Arial" panose="020B0604020202020204" pitchFamily="34" charset="0"/>
                <a:cs typeface="Arial" panose="020B0604020202020204" pitchFamily="34" charset="0"/>
              </a:rPr>
              <a:t>Services as a Negotiating Issue</a:t>
            </a:r>
            <a:endParaRPr kumimoji="0" lang="en-IN" sz="20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36901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4F36D1C3-F6C9-500E-BAAE-58E4779EAB49}"/>
              </a:ext>
            </a:extLst>
          </p:cNvPr>
          <p:cNvSpPr>
            <a:spLocks noGrp="1"/>
          </p:cNvSpPr>
          <p:nvPr>
            <p:ph type="title"/>
          </p:nvPr>
        </p:nvSpPr>
        <p:spPr>
          <a:xfrm>
            <a:off x="1219199" y="48620"/>
            <a:ext cx="9872131" cy="1058233"/>
          </a:xfrm>
        </p:spPr>
        <p:txBody>
          <a:bodyPr>
            <a:normAutofit/>
          </a:bodyPr>
          <a:lstStyle/>
          <a:p>
            <a:r>
              <a:rPr lang="en-AU" dirty="0"/>
              <a:t>Trade in Services | GATS and FTAs</a:t>
            </a:r>
            <a:endParaRPr lang="en-GE" dirty="0"/>
          </a:p>
        </p:txBody>
      </p:sp>
      <p:pic>
        <p:nvPicPr>
          <p:cNvPr id="3" name="Picture 2" descr="A picture containing text&#10;&#10;Description automatically generated">
            <a:extLst>
              <a:ext uri="{FF2B5EF4-FFF2-40B4-BE49-F238E27FC236}">
                <a16:creationId xmlns:a16="http://schemas.microsoft.com/office/drawing/2014/main" id="{636A64B8-58C2-EC28-D3D6-38100637866B}"/>
              </a:ext>
            </a:extLst>
          </p:cNvPr>
          <p:cNvPicPr>
            <a:picLocks noChangeAspect="1"/>
          </p:cNvPicPr>
          <p:nvPr/>
        </p:nvPicPr>
        <p:blipFill>
          <a:blip r:embed="rId3">
            <a:alphaModFix amt="65000"/>
            <a:extLst>
              <a:ext uri="{28A0092B-C50C-407E-A947-70E740481C1C}">
                <a14:useLocalDpi xmlns:a14="http://schemas.microsoft.com/office/drawing/2010/main" val="0"/>
              </a:ext>
            </a:extLst>
          </a:blip>
          <a:stretch>
            <a:fillRect/>
          </a:stretch>
        </p:blipFill>
        <p:spPr>
          <a:xfrm>
            <a:off x="11504141" y="6176962"/>
            <a:ext cx="617838" cy="581841"/>
          </a:xfrm>
          <a:prstGeom prst="rect">
            <a:avLst/>
          </a:prstGeom>
        </p:spPr>
      </p:pic>
      <p:sp>
        <p:nvSpPr>
          <p:cNvPr id="5" name="Rectangle 4">
            <a:extLst>
              <a:ext uri="{FF2B5EF4-FFF2-40B4-BE49-F238E27FC236}">
                <a16:creationId xmlns:a16="http://schemas.microsoft.com/office/drawing/2014/main" id="{74B7876E-EB3F-5EAA-4D8C-2DAFFF66EF77}"/>
              </a:ext>
            </a:extLst>
          </p:cNvPr>
          <p:cNvSpPr/>
          <p:nvPr/>
        </p:nvSpPr>
        <p:spPr>
          <a:xfrm>
            <a:off x="180929" y="144627"/>
            <a:ext cx="838574" cy="838574"/>
          </a:xfrm>
          <a:prstGeom prst="rect">
            <a:avLst/>
          </a:prstGeom>
          <a:solidFill>
            <a:srgbClr val="552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A2AB9872-2720-774D-BB30-088F7D8FE90C}"/>
              </a:ext>
            </a:extLst>
          </p:cNvPr>
          <p:cNvSpPr txBox="1"/>
          <p:nvPr/>
        </p:nvSpPr>
        <p:spPr>
          <a:xfrm>
            <a:off x="180929" y="268279"/>
            <a:ext cx="83857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03</a:t>
            </a:r>
          </a:p>
        </p:txBody>
      </p:sp>
      <p:grpSp>
        <p:nvGrpSpPr>
          <p:cNvPr id="4" name="Group 3">
            <a:extLst>
              <a:ext uri="{FF2B5EF4-FFF2-40B4-BE49-F238E27FC236}">
                <a16:creationId xmlns:a16="http://schemas.microsoft.com/office/drawing/2014/main" id="{1B3A432A-E577-ED29-B472-AF8FC012F1AE}"/>
              </a:ext>
            </a:extLst>
          </p:cNvPr>
          <p:cNvGrpSpPr/>
          <p:nvPr/>
        </p:nvGrpSpPr>
        <p:grpSpPr>
          <a:xfrm>
            <a:off x="4087855" y="2863293"/>
            <a:ext cx="4877340" cy="870943"/>
            <a:chOff x="6391183" y="3205023"/>
            <a:chExt cx="5749007" cy="1026596"/>
          </a:xfrm>
        </p:grpSpPr>
        <p:grpSp>
          <p:nvGrpSpPr>
            <p:cNvPr id="10" name="Group 9">
              <a:extLst>
                <a:ext uri="{FF2B5EF4-FFF2-40B4-BE49-F238E27FC236}">
                  <a16:creationId xmlns:a16="http://schemas.microsoft.com/office/drawing/2014/main" id="{937393D7-EAE6-D036-4662-75EA382C9E7D}"/>
                </a:ext>
              </a:extLst>
            </p:cNvPr>
            <p:cNvGrpSpPr/>
            <p:nvPr/>
          </p:nvGrpSpPr>
          <p:grpSpPr>
            <a:xfrm flipH="1">
              <a:off x="6409751" y="3205023"/>
              <a:ext cx="5730439" cy="1026069"/>
              <a:chOff x="760337" y="1721852"/>
              <a:chExt cx="4722252" cy="1026069"/>
            </a:xfrm>
          </p:grpSpPr>
          <p:cxnSp>
            <p:nvCxnSpPr>
              <p:cNvPr id="14" name="Straight Connector 13">
                <a:extLst>
                  <a:ext uri="{FF2B5EF4-FFF2-40B4-BE49-F238E27FC236}">
                    <a16:creationId xmlns:a16="http://schemas.microsoft.com/office/drawing/2014/main" id="{A3774333-8CED-9D46-C2CF-975833F48980}"/>
                  </a:ext>
                </a:extLst>
              </p:cNvPr>
              <p:cNvCxnSpPr>
                <a:cxnSpLocks/>
              </p:cNvCxnSpPr>
              <p:nvPr/>
            </p:nvCxnSpPr>
            <p:spPr>
              <a:xfrm flipH="1" flipV="1">
                <a:off x="760337" y="1721852"/>
                <a:ext cx="4722252" cy="1080"/>
              </a:xfrm>
              <a:prstGeom prst="line">
                <a:avLst/>
              </a:prstGeom>
              <a:noFill/>
              <a:ln w="12700" cap="flat" cmpd="sng" algn="ctr">
                <a:solidFill>
                  <a:srgbClr val="FFFFFF">
                    <a:lumMod val="85000"/>
                  </a:srgbClr>
                </a:solidFill>
                <a:prstDash val="solid"/>
                <a:miter lim="800000"/>
              </a:ln>
              <a:effectLst/>
            </p:spPr>
          </p:cxnSp>
          <p:cxnSp>
            <p:nvCxnSpPr>
              <p:cNvPr id="16" name="Straight Connector 15">
                <a:extLst>
                  <a:ext uri="{FF2B5EF4-FFF2-40B4-BE49-F238E27FC236}">
                    <a16:creationId xmlns:a16="http://schemas.microsoft.com/office/drawing/2014/main" id="{0D550CF0-1783-A017-86B2-0EF499FB8954}"/>
                  </a:ext>
                </a:extLst>
              </p:cNvPr>
              <p:cNvCxnSpPr>
                <a:cxnSpLocks/>
              </p:cNvCxnSpPr>
              <p:nvPr/>
            </p:nvCxnSpPr>
            <p:spPr>
              <a:xfrm rot="16200000" flipH="1">
                <a:off x="248273" y="2235857"/>
                <a:ext cx="1024128" cy="0"/>
              </a:xfrm>
              <a:prstGeom prst="line">
                <a:avLst/>
              </a:prstGeom>
              <a:noFill/>
              <a:ln w="12700" cap="flat" cmpd="sng" algn="ctr">
                <a:solidFill>
                  <a:srgbClr val="FFFFFF">
                    <a:lumMod val="85000"/>
                  </a:srgbClr>
                </a:solidFill>
                <a:prstDash val="solid"/>
                <a:miter lim="800000"/>
                <a:tailEnd type="oval"/>
              </a:ln>
              <a:effectLst/>
            </p:spPr>
          </p:cxnSp>
        </p:grpSp>
        <p:grpSp>
          <p:nvGrpSpPr>
            <p:cNvPr id="11" name="Group 10">
              <a:extLst>
                <a:ext uri="{FF2B5EF4-FFF2-40B4-BE49-F238E27FC236}">
                  <a16:creationId xmlns:a16="http://schemas.microsoft.com/office/drawing/2014/main" id="{BD8AF72C-30B3-7470-3485-F3D94F3F7253}"/>
                </a:ext>
              </a:extLst>
            </p:cNvPr>
            <p:cNvGrpSpPr/>
            <p:nvPr/>
          </p:nvGrpSpPr>
          <p:grpSpPr>
            <a:xfrm>
              <a:off x="6391183" y="3205023"/>
              <a:ext cx="5717904" cy="1026596"/>
              <a:chOff x="2040399" y="1999917"/>
              <a:chExt cx="4711922" cy="1026596"/>
            </a:xfrm>
          </p:grpSpPr>
          <p:sp>
            <p:nvSpPr>
              <p:cNvPr id="12" name="TextBox 11">
                <a:extLst>
                  <a:ext uri="{FF2B5EF4-FFF2-40B4-BE49-F238E27FC236}">
                    <a16:creationId xmlns:a16="http://schemas.microsoft.com/office/drawing/2014/main" id="{A1F01F01-326B-A8D8-8EE8-3455DF0C4257}"/>
                  </a:ext>
                </a:extLst>
              </p:cNvPr>
              <p:cNvSpPr txBox="1"/>
              <p:nvPr/>
            </p:nvSpPr>
            <p:spPr>
              <a:xfrm>
                <a:off x="3443272" y="1999917"/>
                <a:ext cx="3309049" cy="326504"/>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How FTAs Differ</a:t>
                </a:r>
                <a:endParaRPr kumimoji="0" lang="en-IN"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3137975-AD6C-D50C-4064-C02D3A509B27}"/>
                  </a:ext>
                </a:extLst>
              </p:cNvPr>
              <p:cNvSpPr txBox="1"/>
              <p:nvPr/>
            </p:nvSpPr>
            <p:spPr>
              <a:xfrm>
                <a:off x="2040399" y="2264672"/>
                <a:ext cx="4702431" cy="761841"/>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rPr>
                  <a:t>FTAs differ in their approach since they contain distinct chapters for the different modes of supply and often different schedules for services and investment. </a:t>
                </a:r>
                <a:endParaRPr kumimoji="0" lang="en-IN"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endParaRPr>
              </a:p>
            </p:txBody>
          </p:sp>
        </p:grpSp>
      </p:grpSp>
      <p:grpSp>
        <p:nvGrpSpPr>
          <p:cNvPr id="17" name="Group 16">
            <a:extLst>
              <a:ext uri="{FF2B5EF4-FFF2-40B4-BE49-F238E27FC236}">
                <a16:creationId xmlns:a16="http://schemas.microsoft.com/office/drawing/2014/main" id="{5477D27C-E2DB-6471-5F46-4DE25D55AEA0}"/>
              </a:ext>
            </a:extLst>
          </p:cNvPr>
          <p:cNvGrpSpPr/>
          <p:nvPr/>
        </p:nvGrpSpPr>
        <p:grpSpPr>
          <a:xfrm>
            <a:off x="4113369" y="1593893"/>
            <a:ext cx="4844363" cy="1139742"/>
            <a:chOff x="6421258" y="1715787"/>
            <a:chExt cx="5710137" cy="1343432"/>
          </a:xfrm>
        </p:grpSpPr>
        <p:grpSp>
          <p:nvGrpSpPr>
            <p:cNvPr id="18" name="Group 17">
              <a:extLst>
                <a:ext uri="{FF2B5EF4-FFF2-40B4-BE49-F238E27FC236}">
                  <a16:creationId xmlns:a16="http://schemas.microsoft.com/office/drawing/2014/main" id="{671D2E62-08CB-63DF-3088-41C335155E6E}"/>
                </a:ext>
              </a:extLst>
            </p:cNvPr>
            <p:cNvGrpSpPr/>
            <p:nvPr/>
          </p:nvGrpSpPr>
          <p:grpSpPr>
            <a:xfrm flipH="1">
              <a:off x="6421258" y="1715787"/>
              <a:ext cx="5710137" cy="1024129"/>
              <a:chOff x="789171" y="1722931"/>
              <a:chExt cx="4719118" cy="1024129"/>
            </a:xfrm>
          </p:grpSpPr>
          <p:cxnSp>
            <p:nvCxnSpPr>
              <p:cNvPr id="22" name="Straight Connector 21">
                <a:extLst>
                  <a:ext uri="{FF2B5EF4-FFF2-40B4-BE49-F238E27FC236}">
                    <a16:creationId xmlns:a16="http://schemas.microsoft.com/office/drawing/2014/main" id="{24F8270A-D1AB-2392-44F1-7F55346A3A46}"/>
                  </a:ext>
                </a:extLst>
              </p:cNvPr>
              <p:cNvCxnSpPr>
                <a:cxnSpLocks/>
              </p:cNvCxnSpPr>
              <p:nvPr/>
            </p:nvCxnSpPr>
            <p:spPr>
              <a:xfrm flipH="1">
                <a:off x="789171" y="1722931"/>
                <a:ext cx="4719118" cy="0"/>
              </a:xfrm>
              <a:prstGeom prst="line">
                <a:avLst/>
              </a:prstGeom>
              <a:noFill/>
              <a:ln w="12700" cap="flat" cmpd="sng" algn="ctr">
                <a:solidFill>
                  <a:srgbClr val="FFFFFF">
                    <a:lumMod val="85000"/>
                  </a:srgbClr>
                </a:solidFill>
                <a:prstDash val="solid"/>
                <a:miter lim="800000"/>
              </a:ln>
              <a:effectLst/>
            </p:spPr>
          </p:cxnSp>
          <p:cxnSp>
            <p:nvCxnSpPr>
              <p:cNvPr id="23" name="Straight Connector 22">
                <a:extLst>
                  <a:ext uri="{FF2B5EF4-FFF2-40B4-BE49-F238E27FC236}">
                    <a16:creationId xmlns:a16="http://schemas.microsoft.com/office/drawing/2014/main" id="{1D3A6098-233D-5149-1BBA-6E5B4505C12A}"/>
                  </a:ext>
                </a:extLst>
              </p:cNvPr>
              <p:cNvCxnSpPr>
                <a:cxnSpLocks/>
              </p:cNvCxnSpPr>
              <p:nvPr/>
            </p:nvCxnSpPr>
            <p:spPr>
              <a:xfrm rot="16200000" flipH="1">
                <a:off x="277107" y="2234996"/>
                <a:ext cx="1024128" cy="0"/>
              </a:xfrm>
              <a:prstGeom prst="line">
                <a:avLst/>
              </a:prstGeom>
              <a:noFill/>
              <a:ln w="12700" cap="flat" cmpd="sng" algn="ctr">
                <a:solidFill>
                  <a:srgbClr val="FFFFFF">
                    <a:lumMod val="85000"/>
                  </a:srgbClr>
                </a:solidFill>
                <a:prstDash val="solid"/>
                <a:miter lim="800000"/>
                <a:tailEnd type="oval"/>
              </a:ln>
              <a:effectLst/>
            </p:spPr>
          </p:cxnSp>
        </p:grpSp>
        <p:grpSp>
          <p:nvGrpSpPr>
            <p:cNvPr id="19" name="Group 18">
              <a:extLst>
                <a:ext uri="{FF2B5EF4-FFF2-40B4-BE49-F238E27FC236}">
                  <a16:creationId xmlns:a16="http://schemas.microsoft.com/office/drawing/2014/main" id="{EFAE36A7-420A-84DA-A9AF-7B7926172767}"/>
                </a:ext>
              </a:extLst>
            </p:cNvPr>
            <p:cNvGrpSpPr/>
            <p:nvPr/>
          </p:nvGrpSpPr>
          <p:grpSpPr>
            <a:xfrm>
              <a:off x="6661160" y="1718536"/>
              <a:ext cx="5447929" cy="1340683"/>
              <a:chOff x="1613886" y="1924925"/>
              <a:chExt cx="5447929" cy="1340683"/>
            </a:xfrm>
          </p:grpSpPr>
          <p:sp>
            <p:nvSpPr>
              <p:cNvPr id="20" name="TextBox 19">
                <a:extLst>
                  <a:ext uri="{FF2B5EF4-FFF2-40B4-BE49-F238E27FC236}">
                    <a16:creationId xmlns:a16="http://schemas.microsoft.com/office/drawing/2014/main" id="{9692502E-87E6-D87A-8B85-97B4A4DA14D6}"/>
                  </a:ext>
                </a:extLst>
              </p:cNvPr>
              <p:cNvSpPr txBox="1"/>
              <p:nvPr/>
            </p:nvSpPr>
            <p:spPr>
              <a:xfrm>
                <a:off x="3710947" y="1924925"/>
                <a:ext cx="3350868" cy="326503"/>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GATS as a Starting Point</a:t>
                </a:r>
                <a:endParaRPr kumimoji="0" lang="en-IN"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243E6606-32EC-769B-5B21-E1D1F38CF990}"/>
                  </a:ext>
                </a:extLst>
              </p:cNvPr>
              <p:cNvSpPr txBox="1"/>
              <p:nvPr/>
            </p:nvSpPr>
            <p:spPr>
              <a:xfrm>
                <a:off x="1613886" y="2286099"/>
                <a:ext cx="5436411" cy="979509"/>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rPr>
                  <a:t>GATS was one approach to services market liberalization that included general obligations and specific commitments for market access and national treatment across four modes of supply. </a:t>
                </a:r>
                <a:r>
                  <a:rPr lang="en-US" sz="1200" kern="0" dirty="0">
                    <a:solidFill>
                      <a:srgbClr val="3F3F3F"/>
                    </a:solidFill>
                    <a:latin typeface="Arial" panose="020B0604020202020204" pitchFamily="34" charset="0"/>
                    <a:cs typeface="Arial" panose="020B0604020202020204" pitchFamily="34" charset="0"/>
                  </a:rPr>
                  <a:t> </a:t>
                </a:r>
                <a:endParaRPr kumimoji="0" lang="en-US"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endParaRPr>
              </a:p>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rPr>
                  <a:t>. </a:t>
                </a:r>
                <a:endParaRPr kumimoji="0" lang="en-IN"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endParaRPr>
              </a:p>
            </p:txBody>
          </p:sp>
        </p:grpSp>
      </p:grpSp>
      <p:grpSp>
        <p:nvGrpSpPr>
          <p:cNvPr id="24" name="Group 23">
            <a:extLst>
              <a:ext uri="{FF2B5EF4-FFF2-40B4-BE49-F238E27FC236}">
                <a16:creationId xmlns:a16="http://schemas.microsoft.com/office/drawing/2014/main" id="{35A7D3EA-85BC-14EA-E702-EDA69E0DC79F}"/>
              </a:ext>
            </a:extLst>
          </p:cNvPr>
          <p:cNvGrpSpPr/>
          <p:nvPr/>
        </p:nvGrpSpPr>
        <p:grpSpPr>
          <a:xfrm>
            <a:off x="4068886" y="4179148"/>
            <a:ext cx="4903921" cy="892652"/>
            <a:chOff x="6368828" y="4757923"/>
            <a:chExt cx="5780341" cy="1052185"/>
          </a:xfrm>
        </p:grpSpPr>
        <p:grpSp>
          <p:nvGrpSpPr>
            <p:cNvPr id="27" name="Group 26">
              <a:extLst>
                <a:ext uri="{FF2B5EF4-FFF2-40B4-BE49-F238E27FC236}">
                  <a16:creationId xmlns:a16="http://schemas.microsoft.com/office/drawing/2014/main" id="{9D9093B7-358F-BB8F-3F45-9D29D6737C99}"/>
                </a:ext>
              </a:extLst>
            </p:cNvPr>
            <p:cNvGrpSpPr/>
            <p:nvPr/>
          </p:nvGrpSpPr>
          <p:grpSpPr>
            <a:xfrm flipH="1">
              <a:off x="6368828" y="4757923"/>
              <a:ext cx="5780341" cy="1024128"/>
              <a:chOff x="663949" y="1722591"/>
              <a:chExt cx="4818640" cy="1024128"/>
            </a:xfrm>
          </p:grpSpPr>
          <p:cxnSp>
            <p:nvCxnSpPr>
              <p:cNvPr id="31" name="Straight Connector 30">
                <a:extLst>
                  <a:ext uri="{FF2B5EF4-FFF2-40B4-BE49-F238E27FC236}">
                    <a16:creationId xmlns:a16="http://schemas.microsoft.com/office/drawing/2014/main" id="{2DF2773D-CAD3-6C20-ED16-3A1CFA5DB6CF}"/>
                  </a:ext>
                </a:extLst>
              </p:cNvPr>
              <p:cNvCxnSpPr>
                <a:cxnSpLocks/>
              </p:cNvCxnSpPr>
              <p:nvPr/>
            </p:nvCxnSpPr>
            <p:spPr>
              <a:xfrm flipH="1">
                <a:off x="671433" y="1722931"/>
                <a:ext cx="4811156" cy="4814"/>
              </a:xfrm>
              <a:prstGeom prst="line">
                <a:avLst/>
              </a:prstGeom>
              <a:noFill/>
              <a:ln w="12700" cap="flat" cmpd="sng" algn="ctr">
                <a:solidFill>
                  <a:srgbClr val="FFFFFF">
                    <a:lumMod val="85000"/>
                  </a:srgbClr>
                </a:solidFill>
                <a:prstDash val="solid"/>
                <a:miter lim="800000"/>
              </a:ln>
              <a:effectLst/>
            </p:spPr>
          </p:cxnSp>
          <p:cxnSp>
            <p:nvCxnSpPr>
              <p:cNvPr id="32" name="Straight Connector 31">
                <a:extLst>
                  <a:ext uri="{FF2B5EF4-FFF2-40B4-BE49-F238E27FC236}">
                    <a16:creationId xmlns:a16="http://schemas.microsoft.com/office/drawing/2014/main" id="{2AD66208-98A8-8A8D-A74A-B80FCEF78A23}"/>
                  </a:ext>
                </a:extLst>
              </p:cNvPr>
              <p:cNvCxnSpPr>
                <a:cxnSpLocks/>
              </p:cNvCxnSpPr>
              <p:nvPr/>
            </p:nvCxnSpPr>
            <p:spPr>
              <a:xfrm rot="16200000" flipH="1">
                <a:off x="151885" y="2234655"/>
                <a:ext cx="1024128" cy="0"/>
              </a:xfrm>
              <a:prstGeom prst="line">
                <a:avLst/>
              </a:prstGeom>
              <a:noFill/>
              <a:ln w="12700" cap="flat" cmpd="sng" algn="ctr">
                <a:solidFill>
                  <a:srgbClr val="FFFFFF">
                    <a:lumMod val="85000"/>
                  </a:srgbClr>
                </a:solidFill>
                <a:prstDash val="solid"/>
                <a:miter lim="800000"/>
                <a:tailEnd type="oval"/>
              </a:ln>
              <a:effectLst/>
            </p:spPr>
          </p:cxnSp>
        </p:grpSp>
        <p:grpSp>
          <p:nvGrpSpPr>
            <p:cNvPr id="28" name="Group 27">
              <a:extLst>
                <a:ext uri="{FF2B5EF4-FFF2-40B4-BE49-F238E27FC236}">
                  <a16:creationId xmlns:a16="http://schemas.microsoft.com/office/drawing/2014/main" id="{F2FDA907-134E-5FA7-A83E-E2682ADB6E15}"/>
                </a:ext>
              </a:extLst>
            </p:cNvPr>
            <p:cNvGrpSpPr/>
            <p:nvPr/>
          </p:nvGrpSpPr>
          <p:grpSpPr>
            <a:xfrm>
              <a:off x="6751188" y="4757923"/>
              <a:ext cx="5375676" cy="1052185"/>
              <a:chOff x="2401681" y="2007317"/>
              <a:chExt cx="4481301" cy="1052185"/>
            </a:xfrm>
          </p:grpSpPr>
          <p:sp>
            <p:nvSpPr>
              <p:cNvPr id="29" name="TextBox 28">
                <a:extLst>
                  <a:ext uri="{FF2B5EF4-FFF2-40B4-BE49-F238E27FC236}">
                    <a16:creationId xmlns:a16="http://schemas.microsoft.com/office/drawing/2014/main" id="{94ABAA13-EB16-A751-6412-368035EA7D04}"/>
                  </a:ext>
                </a:extLst>
              </p:cNvPr>
              <p:cNvSpPr txBox="1"/>
              <p:nvPr/>
            </p:nvSpPr>
            <p:spPr>
              <a:xfrm>
                <a:off x="2401681" y="2007317"/>
                <a:ext cx="4481301" cy="326504"/>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Positive versus Negative List Architectures</a:t>
                </a:r>
                <a:endParaRPr kumimoji="0" lang="en-IN"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ACC2945C-5837-280C-B440-3E250D5C6009}"/>
                  </a:ext>
                </a:extLst>
              </p:cNvPr>
              <p:cNvSpPr txBox="1"/>
              <p:nvPr/>
            </p:nvSpPr>
            <p:spPr>
              <a:xfrm>
                <a:off x="2577575" y="2297660"/>
                <a:ext cx="4280991" cy="761842"/>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IN"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rPr>
                  <a:t>The biggest difference for new and comprehensive FTAs is the negative list architecture which sees countries scheduling non-conforming measures and reservations.</a:t>
                </a:r>
              </a:p>
            </p:txBody>
          </p:sp>
        </p:grpSp>
      </p:grpSp>
      <p:sp>
        <p:nvSpPr>
          <p:cNvPr id="33" name="Rectangle 32">
            <a:extLst>
              <a:ext uri="{FF2B5EF4-FFF2-40B4-BE49-F238E27FC236}">
                <a16:creationId xmlns:a16="http://schemas.microsoft.com/office/drawing/2014/main" id="{19C24168-9021-C7AE-100E-E31707E8F7E5}"/>
              </a:ext>
            </a:extLst>
          </p:cNvPr>
          <p:cNvSpPr/>
          <p:nvPr/>
        </p:nvSpPr>
        <p:spPr>
          <a:xfrm>
            <a:off x="3673858" y="1270121"/>
            <a:ext cx="51718" cy="4033942"/>
          </a:xfrm>
          <a:prstGeom prst="rect">
            <a:avLst/>
          </a:prstGeom>
          <a:solidFill>
            <a:srgbClr val="FFFFFF">
              <a:lumMod val="85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34A5BBE1-66D4-58B2-498C-ED2B07C1784F}"/>
              </a:ext>
            </a:extLst>
          </p:cNvPr>
          <p:cNvSpPr/>
          <p:nvPr/>
        </p:nvSpPr>
        <p:spPr>
          <a:xfrm>
            <a:off x="3295830" y="1558310"/>
            <a:ext cx="807773" cy="826821"/>
          </a:xfrm>
          <a:prstGeom prst="rect">
            <a:avLst/>
          </a:prstGeom>
          <a:solidFill>
            <a:schemeClr val="bg1">
              <a:alpha val="85000"/>
            </a:schemeClr>
          </a:solidFill>
          <a:ln w="25400" cap="flat" cmpd="sng" algn="ctr">
            <a:solidFill>
              <a:srgbClr val="552C8A"/>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D9AA9919-4E12-1209-08E8-56E4793F2452}"/>
              </a:ext>
            </a:extLst>
          </p:cNvPr>
          <p:cNvSpPr/>
          <p:nvPr/>
        </p:nvSpPr>
        <p:spPr>
          <a:xfrm>
            <a:off x="3391271" y="1656597"/>
            <a:ext cx="616892" cy="630246"/>
          </a:xfrm>
          <a:prstGeom prst="rect">
            <a:avLst/>
          </a:prstGeom>
          <a:solidFill>
            <a:srgbClr val="552C8A"/>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28E7CAA7-7B18-B72B-9ECA-D986BB66289F}"/>
              </a:ext>
            </a:extLst>
          </p:cNvPr>
          <p:cNvSpPr txBox="1"/>
          <p:nvPr/>
        </p:nvSpPr>
        <p:spPr>
          <a:xfrm>
            <a:off x="3314752" y="1810138"/>
            <a:ext cx="769928" cy="323165"/>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01</a:t>
            </a:r>
            <a:endParaRPr kumimoji="0" lang="en-IN"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12A45B9F-7F6D-9F13-FDDF-FE8DAE82A948}"/>
              </a:ext>
            </a:extLst>
          </p:cNvPr>
          <p:cNvSpPr/>
          <p:nvPr/>
        </p:nvSpPr>
        <p:spPr>
          <a:xfrm>
            <a:off x="3261113" y="4179148"/>
            <a:ext cx="807773" cy="826821"/>
          </a:xfrm>
          <a:prstGeom prst="rect">
            <a:avLst/>
          </a:prstGeom>
          <a:solidFill>
            <a:schemeClr val="bg1">
              <a:alpha val="80000"/>
            </a:schemeClr>
          </a:solidFill>
          <a:ln w="25400" cap="flat" cmpd="sng" algn="ctr">
            <a:solidFill>
              <a:srgbClr val="552C8A"/>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48EA6027-D300-007A-9D93-CF536200BF77}"/>
              </a:ext>
            </a:extLst>
          </p:cNvPr>
          <p:cNvSpPr/>
          <p:nvPr/>
        </p:nvSpPr>
        <p:spPr>
          <a:xfrm>
            <a:off x="3356553" y="4277436"/>
            <a:ext cx="616892" cy="630246"/>
          </a:xfrm>
          <a:prstGeom prst="rect">
            <a:avLst/>
          </a:prstGeom>
          <a:solidFill>
            <a:srgbClr val="552C8A"/>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ED5478FC-3923-2A17-FBEE-60260C0D5EDD}"/>
              </a:ext>
            </a:extLst>
          </p:cNvPr>
          <p:cNvSpPr txBox="1"/>
          <p:nvPr/>
        </p:nvSpPr>
        <p:spPr>
          <a:xfrm>
            <a:off x="3280033" y="4430977"/>
            <a:ext cx="769928" cy="323165"/>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03</a:t>
            </a:r>
            <a:endParaRPr kumimoji="0" lang="en-IN"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nvGrpSpPr>
          <p:cNvPr id="42" name="Group 41">
            <a:extLst>
              <a:ext uri="{FF2B5EF4-FFF2-40B4-BE49-F238E27FC236}">
                <a16:creationId xmlns:a16="http://schemas.microsoft.com/office/drawing/2014/main" id="{214F549C-9640-5E4A-1B4A-1F18B4EB02DD}"/>
              </a:ext>
            </a:extLst>
          </p:cNvPr>
          <p:cNvGrpSpPr/>
          <p:nvPr/>
        </p:nvGrpSpPr>
        <p:grpSpPr>
          <a:xfrm>
            <a:off x="3295830" y="2869518"/>
            <a:ext cx="807773" cy="826820"/>
            <a:chOff x="1303021" y="2879738"/>
            <a:chExt cx="1440542" cy="1474511"/>
          </a:xfrm>
        </p:grpSpPr>
        <p:sp>
          <p:nvSpPr>
            <p:cNvPr id="43" name="Rectangle 42">
              <a:extLst>
                <a:ext uri="{FF2B5EF4-FFF2-40B4-BE49-F238E27FC236}">
                  <a16:creationId xmlns:a16="http://schemas.microsoft.com/office/drawing/2014/main" id="{4A3FB1FB-F011-0737-72BC-C5F56A0BC5B4}"/>
                </a:ext>
              </a:extLst>
            </p:cNvPr>
            <p:cNvSpPr/>
            <p:nvPr/>
          </p:nvSpPr>
          <p:spPr>
            <a:xfrm>
              <a:off x="1303021" y="2879738"/>
              <a:ext cx="1440542" cy="1474511"/>
            </a:xfrm>
            <a:prstGeom prst="rect">
              <a:avLst/>
            </a:prstGeom>
            <a:solidFill>
              <a:schemeClr val="bg1"/>
            </a:solidFill>
            <a:ln w="25400" cap="flat" cmpd="sng" algn="ctr">
              <a:solidFill>
                <a:srgbClr val="9EC64C"/>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AE59E614-2018-9631-54E5-BE629B6C87E2}"/>
                </a:ext>
              </a:extLst>
            </p:cNvPr>
            <p:cNvSpPr/>
            <p:nvPr/>
          </p:nvSpPr>
          <p:spPr>
            <a:xfrm>
              <a:off x="1473225" y="3055018"/>
              <a:ext cx="1100135" cy="1123950"/>
            </a:xfrm>
            <a:prstGeom prst="rect">
              <a:avLst/>
            </a:prstGeom>
            <a:solidFill>
              <a:srgbClr val="9EC64C"/>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076B0B4C-5A79-E3E0-613F-EC737E1E26ED}"/>
                </a:ext>
              </a:extLst>
            </p:cNvPr>
            <p:cNvSpPr txBox="1"/>
            <p:nvPr/>
          </p:nvSpPr>
          <p:spPr>
            <a:xfrm>
              <a:off x="1336766" y="3328836"/>
              <a:ext cx="1373051" cy="576317"/>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02</a:t>
              </a:r>
              <a:endParaRPr kumimoji="0" lang="en-IN"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627824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4F36D1C3-F6C9-500E-BAAE-58E4779EAB49}"/>
              </a:ext>
            </a:extLst>
          </p:cNvPr>
          <p:cNvSpPr>
            <a:spLocks noGrp="1"/>
          </p:cNvSpPr>
          <p:nvPr>
            <p:ph type="title"/>
          </p:nvPr>
        </p:nvSpPr>
        <p:spPr>
          <a:xfrm>
            <a:off x="2663190" y="0"/>
            <a:ext cx="7867645" cy="1058233"/>
          </a:xfrm>
        </p:spPr>
        <p:txBody>
          <a:bodyPr>
            <a:noAutofit/>
          </a:bodyPr>
          <a:lstStyle/>
          <a:p>
            <a:pPr algn="r"/>
            <a:r>
              <a:rPr lang="en-AU" dirty="0"/>
              <a:t>Services as a Negotiating Issue</a:t>
            </a:r>
            <a:endParaRPr lang="en-GE" dirty="0"/>
          </a:p>
        </p:txBody>
      </p:sp>
      <p:pic>
        <p:nvPicPr>
          <p:cNvPr id="3" name="Picture 2" descr="A picture containing text&#10;&#10;Description automatically generated">
            <a:extLst>
              <a:ext uri="{FF2B5EF4-FFF2-40B4-BE49-F238E27FC236}">
                <a16:creationId xmlns:a16="http://schemas.microsoft.com/office/drawing/2014/main" id="{636A64B8-58C2-EC28-D3D6-38100637866B}"/>
              </a:ext>
            </a:extLst>
          </p:cNvPr>
          <p:cNvPicPr>
            <a:picLocks noChangeAspect="1"/>
          </p:cNvPicPr>
          <p:nvPr/>
        </p:nvPicPr>
        <p:blipFill>
          <a:blip r:embed="rId3">
            <a:alphaModFix amt="65000"/>
            <a:extLst>
              <a:ext uri="{28A0092B-C50C-407E-A947-70E740481C1C}">
                <a14:useLocalDpi xmlns:a14="http://schemas.microsoft.com/office/drawing/2010/main" val="0"/>
              </a:ext>
            </a:extLst>
          </a:blip>
          <a:stretch>
            <a:fillRect/>
          </a:stretch>
        </p:blipFill>
        <p:spPr>
          <a:xfrm>
            <a:off x="11504141" y="6176962"/>
            <a:ext cx="617838" cy="581841"/>
          </a:xfrm>
          <a:prstGeom prst="rect">
            <a:avLst/>
          </a:prstGeom>
        </p:spPr>
      </p:pic>
      <p:sp>
        <p:nvSpPr>
          <p:cNvPr id="5" name="Rectangle 4">
            <a:extLst>
              <a:ext uri="{FF2B5EF4-FFF2-40B4-BE49-F238E27FC236}">
                <a16:creationId xmlns:a16="http://schemas.microsoft.com/office/drawing/2014/main" id="{74B7876E-EB3F-5EAA-4D8C-2DAFFF66EF77}"/>
              </a:ext>
            </a:extLst>
          </p:cNvPr>
          <p:cNvSpPr/>
          <p:nvPr/>
        </p:nvSpPr>
        <p:spPr>
          <a:xfrm>
            <a:off x="11084854" y="133700"/>
            <a:ext cx="838574" cy="838574"/>
          </a:xfrm>
          <a:prstGeom prst="rect">
            <a:avLst/>
          </a:prstGeom>
          <a:solidFill>
            <a:srgbClr val="552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A2AB9872-2720-774D-BB30-088F7D8FE90C}"/>
              </a:ext>
            </a:extLst>
          </p:cNvPr>
          <p:cNvSpPr txBox="1"/>
          <p:nvPr/>
        </p:nvSpPr>
        <p:spPr>
          <a:xfrm>
            <a:off x="11084854" y="257352"/>
            <a:ext cx="83857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02</a:t>
            </a:r>
          </a:p>
        </p:txBody>
      </p:sp>
      <p:grpSp>
        <p:nvGrpSpPr>
          <p:cNvPr id="6" name="Group 5">
            <a:extLst>
              <a:ext uri="{FF2B5EF4-FFF2-40B4-BE49-F238E27FC236}">
                <a16:creationId xmlns:a16="http://schemas.microsoft.com/office/drawing/2014/main" id="{2B96842A-6D7D-D828-689A-A2D56D1D580E}"/>
              </a:ext>
            </a:extLst>
          </p:cNvPr>
          <p:cNvGrpSpPr/>
          <p:nvPr/>
        </p:nvGrpSpPr>
        <p:grpSpPr>
          <a:xfrm>
            <a:off x="4075387" y="2863293"/>
            <a:ext cx="4889808" cy="926578"/>
            <a:chOff x="6376487" y="3205023"/>
            <a:chExt cx="5763703" cy="1092174"/>
          </a:xfrm>
        </p:grpSpPr>
        <p:grpSp>
          <p:nvGrpSpPr>
            <p:cNvPr id="7" name="Group 6">
              <a:extLst>
                <a:ext uri="{FF2B5EF4-FFF2-40B4-BE49-F238E27FC236}">
                  <a16:creationId xmlns:a16="http://schemas.microsoft.com/office/drawing/2014/main" id="{578BFA23-5D60-8606-0197-C582EF49E786}"/>
                </a:ext>
              </a:extLst>
            </p:cNvPr>
            <p:cNvGrpSpPr/>
            <p:nvPr/>
          </p:nvGrpSpPr>
          <p:grpSpPr>
            <a:xfrm flipH="1">
              <a:off x="6409751" y="3205023"/>
              <a:ext cx="5730439" cy="1026069"/>
              <a:chOff x="760337" y="1721852"/>
              <a:chExt cx="4722252" cy="1026069"/>
            </a:xfrm>
          </p:grpSpPr>
          <p:cxnSp>
            <p:nvCxnSpPr>
              <p:cNvPr id="26" name="Straight Connector 25">
                <a:extLst>
                  <a:ext uri="{FF2B5EF4-FFF2-40B4-BE49-F238E27FC236}">
                    <a16:creationId xmlns:a16="http://schemas.microsoft.com/office/drawing/2014/main" id="{D64F36DD-CB52-4473-8496-4D84582CDAAF}"/>
                  </a:ext>
                </a:extLst>
              </p:cNvPr>
              <p:cNvCxnSpPr>
                <a:cxnSpLocks/>
              </p:cNvCxnSpPr>
              <p:nvPr/>
            </p:nvCxnSpPr>
            <p:spPr>
              <a:xfrm flipH="1" flipV="1">
                <a:off x="760337" y="1721852"/>
                <a:ext cx="4722252" cy="1080"/>
              </a:xfrm>
              <a:prstGeom prst="line">
                <a:avLst/>
              </a:prstGeom>
              <a:noFill/>
              <a:ln w="12700" cap="flat" cmpd="sng" algn="ctr">
                <a:solidFill>
                  <a:srgbClr val="FFFFFF">
                    <a:lumMod val="85000"/>
                  </a:srgbClr>
                </a:solidFill>
                <a:prstDash val="solid"/>
                <a:miter lim="800000"/>
              </a:ln>
              <a:effectLst/>
            </p:spPr>
          </p:cxnSp>
          <p:cxnSp>
            <p:nvCxnSpPr>
              <p:cNvPr id="36" name="Straight Connector 35">
                <a:extLst>
                  <a:ext uri="{FF2B5EF4-FFF2-40B4-BE49-F238E27FC236}">
                    <a16:creationId xmlns:a16="http://schemas.microsoft.com/office/drawing/2014/main" id="{B5EC05C2-0AAC-7A5C-BD3E-420D0337DA23}"/>
                  </a:ext>
                </a:extLst>
              </p:cNvPr>
              <p:cNvCxnSpPr>
                <a:cxnSpLocks/>
              </p:cNvCxnSpPr>
              <p:nvPr/>
            </p:nvCxnSpPr>
            <p:spPr>
              <a:xfrm rot="16200000" flipH="1">
                <a:off x="248273" y="2235857"/>
                <a:ext cx="1024128" cy="0"/>
              </a:xfrm>
              <a:prstGeom prst="line">
                <a:avLst/>
              </a:prstGeom>
              <a:noFill/>
              <a:ln w="12700" cap="flat" cmpd="sng" algn="ctr">
                <a:solidFill>
                  <a:srgbClr val="FFFFFF">
                    <a:lumMod val="85000"/>
                  </a:srgbClr>
                </a:solidFill>
                <a:prstDash val="solid"/>
                <a:miter lim="800000"/>
                <a:tailEnd type="oval"/>
              </a:ln>
              <a:effectLst/>
            </p:spPr>
          </p:cxnSp>
        </p:grpSp>
        <p:grpSp>
          <p:nvGrpSpPr>
            <p:cNvPr id="9" name="Group 8">
              <a:extLst>
                <a:ext uri="{FF2B5EF4-FFF2-40B4-BE49-F238E27FC236}">
                  <a16:creationId xmlns:a16="http://schemas.microsoft.com/office/drawing/2014/main" id="{4EBBC6F7-ADE1-2443-45EE-4B1296D4A5D0}"/>
                </a:ext>
              </a:extLst>
            </p:cNvPr>
            <p:cNvGrpSpPr/>
            <p:nvPr/>
          </p:nvGrpSpPr>
          <p:grpSpPr>
            <a:xfrm>
              <a:off x="6376487" y="3205023"/>
              <a:ext cx="5732599" cy="1092174"/>
              <a:chOff x="2028289" y="1999917"/>
              <a:chExt cx="4724032" cy="1092174"/>
            </a:xfrm>
          </p:grpSpPr>
          <p:sp>
            <p:nvSpPr>
              <p:cNvPr id="15" name="TextBox 14">
                <a:extLst>
                  <a:ext uri="{FF2B5EF4-FFF2-40B4-BE49-F238E27FC236}">
                    <a16:creationId xmlns:a16="http://schemas.microsoft.com/office/drawing/2014/main" id="{635ED360-1D45-0319-D9D8-EAC36EF288DE}"/>
                  </a:ext>
                </a:extLst>
              </p:cNvPr>
              <p:cNvSpPr txBox="1"/>
              <p:nvPr/>
            </p:nvSpPr>
            <p:spPr>
              <a:xfrm>
                <a:off x="2363907" y="1999917"/>
                <a:ext cx="4388414" cy="326504"/>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lang="en-US" sz="1200" b="1" kern="0" dirty="0">
                    <a:solidFill>
                      <a:srgbClr val="000000"/>
                    </a:solidFill>
                    <a:latin typeface="Arial" panose="020B0604020202020204" pitchFamily="34" charset="0"/>
                    <a:cs typeface="Arial" panose="020B0604020202020204" pitchFamily="34" charset="0"/>
                  </a:rPr>
                  <a:t>Perform a Trade-Related Regulatory Audit</a:t>
                </a:r>
                <a:endParaRPr kumimoji="0" lang="en-IN"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6BD639B1-34CC-827E-7EC4-139FA806F9DE}"/>
                  </a:ext>
                </a:extLst>
              </p:cNvPr>
              <p:cNvSpPr txBox="1"/>
              <p:nvPr/>
            </p:nvSpPr>
            <p:spPr>
              <a:xfrm>
                <a:off x="2028289" y="2330249"/>
                <a:ext cx="4702432" cy="761842"/>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rPr>
                  <a:t>This is particularly important if a negative-list architecture is going to be followed and is a prerequisite for drafting schedules of non-conforming measures and reservations. </a:t>
                </a:r>
              </a:p>
            </p:txBody>
          </p:sp>
        </p:grpSp>
      </p:grpSp>
      <p:grpSp>
        <p:nvGrpSpPr>
          <p:cNvPr id="37" name="Group 36">
            <a:extLst>
              <a:ext uri="{FF2B5EF4-FFF2-40B4-BE49-F238E27FC236}">
                <a16:creationId xmlns:a16="http://schemas.microsoft.com/office/drawing/2014/main" id="{F1E757DA-DE7F-B9CB-285A-A0B10628426E}"/>
              </a:ext>
            </a:extLst>
          </p:cNvPr>
          <p:cNvGrpSpPr/>
          <p:nvPr/>
        </p:nvGrpSpPr>
        <p:grpSpPr>
          <a:xfrm>
            <a:off x="4113369" y="1593892"/>
            <a:ext cx="4844363" cy="1012683"/>
            <a:chOff x="6421258" y="1715787"/>
            <a:chExt cx="5710137" cy="1193666"/>
          </a:xfrm>
        </p:grpSpPr>
        <p:grpSp>
          <p:nvGrpSpPr>
            <p:cNvPr id="47" name="Group 46">
              <a:extLst>
                <a:ext uri="{FF2B5EF4-FFF2-40B4-BE49-F238E27FC236}">
                  <a16:creationId xmlns:a16="http://schemas.microsoft.com/office/drawing/2014/main" id="{65D91970-1E8F-40BF-1256-11322FD87C9C}"/>
                </a:ext>
              </a:extLst>
            </p:cNvPr>
            <p:cNvGrpSpPr/>
            <p:nvPr/>
          </p:nvGrpSpPr>
          <p:grpSpPr>
            <a:xfrm flipH="1">
              <a:off x="6421258" y="1715787"/>
              <a:ext cx="5710137" cy="1024129"/>
              <a:chOff x="789171" y="1722931"/>
              <a:chExt cx="4719118" cy="1024129"/>
            </a:xfrm>
          </p:grpSpPr>
          <p:cxnSp>
            <p:nvCxnSpPr>
              <p:cNvPr id="57" name="Straight Connector 56">
                <a:extLst>
                  <a:ext uri="{FF2B5EF4-FFF2-40B4-BE49-F238E27FC236}">
                    <a16:creationId xmlns:a16="http://schemas.microsoft.com/office/drawing/2014/main" id="{A7829A2D-1F93-4F93-B37A-6EA0C0B242BD}"/>
                  </a:ext>
                </a:extLst>
              </p:cNvPr>
              <p:cNvCxnSpPr>
                <a:cxnSpLocks/>
              </p:cNvCxnSpPr>
              <p:nvPr/>
            </p:nvCxnSpPr>
            <p:spPr>
              <a:xfrm flipH="1">
                <a:off x="789171" y="1722931"/>
                <a:ext cx="4719118" cy="0"/>
              </a:xfrm>
              <a:prstGeom prst="line">
                <a:avLst/>
              </a:prstGeom>
              <a:noFill/>
              <a:ln w="12700" cap="flat" cmpd="sng" algn="ctr">
                <a:solidFill>
                  <a:srgbClr val="FFFFFF">
                    <a:lumMod val="85000"/>
                  </a:srgbClr>
                </a:solidFill>
                <a:prstDash val="solid"/>
                <a:miter lim="800000"/>
              </a:ln>
              <a:effectLst/>
            </p:spPr>
          </p:cxnSp>
          <p:cxnSp>
            <p:nvCxnSpPr>
              <p:cNvPr id="58" name="Straight Connector 57">
                <a:extLst>
                  <a:ext uri="{FF2B5EF4-FFF2-40B4-BE49-F238E27FC236}">
                    <a16:creationId xmlns:a16="http://schemas.microsoft.com/office/drawing/2014/main" id="{46465757-9789-9438-167E-8F49DFBA5B5A}"/>
                  </a:ext>
                </a:extLst>
              </p:cNvPr>
              <p:cNvCxnSpPr>
                <a:cxnSpLocks/>
              </p:cNvCxnSpPr>
              <p:nvPr/>
            </p:nvCxnSpPr>
            <p:spPr>
              <a:xfrm rot="16200000" flipH="1">
                <a:off x="277107" y="2234996"/>
                <a:ext cx="1024128" cy="0"/>
              </a:xfrm>
              <a:prstGeom prst="line">
                <a:avLst/>
              </a:prstGeom>
              <a:noFill/>
              <a:ln w="12700" cap="flat" cmpd="sng" algn="ctr">
                <a:solidFill>
                  <a:srgbClr val="FFFFFF">
                    <a:lumMod val="85000"/>
                  </a:srgbClr>
                </a:solidFill>
                <a:prstDash val="solid"/>
                <a:miter lim="800000"/>
                <a:tailEnd type="oval"/>
              </a:ln>
              <a:effectLst/>
            </p:spPr>
          </p:cxnSp>
        </p:grpSp>
        <p:grpSp>
          <p:nvGrpSpPr>
            <p:cNvPr id="48" name="Group 47">
              <a:extLst>
                <a:ext uri="{FF2B5EF4-FFF2-40B4-BE49-F238E27FC236}">
                  <a16:creationId xmlns:a16="http://schemas.microsoft.com/office/drawing/2014/main" id="{D660ACC4-5914-B0FF-9DD8-705F7765C66C}"/>
                </a:ext>
              </a:extLst>
            </p:cNvPr>
            <p:cNvGrpSpPr/>
            <p:nvPr/>
          </p:nvGrpSpPr>
          <p:grpSpPr>
            <a:xfrm>
              <a:off x="6676532" y="1754118"/>
              <a:ext cx="5436411" cy="1155335"/>
              <a:chOff x="1629258" y="1960507"/>
              <a:chExt cx="5436411" cy="1155335"/>
            </a:xfrm>
          </p:grpSpPr>
          <p:sp>
            <p:nvSpPr>
              <p:cNvPr id="55" name="TextBox 54">
                <a:extLst>
                  <a:ext uri="{FF2B5EF4-FFF2-40B4-BE49-F238E27FC236}">
                    <a16:creationId xmlns:a16="http://schemas.microsoft.com/office/drawing/2014/main" id="{45DD347E-C092-2D14-3687-A6122B59A638}"/>
                  </a:ext>
                </a:extLst>
              </p:cNvPr>
              <p:cNvSpPr txBox="1"/>
              <p:nvPr/>
            </p:nvSpPr>
            <p:spPr>
              <a:xfrm>
                <a:off x="2197510" y="1960507"/>
                <a:ext cx="4864305" cy="326503"/>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Defining Offensive and Defensive Interests</a:t>
                </a:r>
                <a:endParaRPr kumimoji="0" lang="en-IN"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3BD3E164-4678-0A0A-2FB6-BDFB8D9B07E8}"/>
                  </a:ext>
                </a:extLst>
              </p:cNvPr>
              <p:cNvSpPr txBox="1"/>
              <p:nvPr/>
            </p:nvSpPr>
            <p:spPr>
              <a:xfrm>
                <a:off x="1629258" y="2354001"/>
                <a:ext cx="5436411" cy="761841"/>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IN"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rPr>
                  <a:t>Similar to what</a:t>
                </a:r>
                <a:r>
                  <a:rPr lang="en-IN" sz="1200" kern="0" dirty="0">
                    <a:solidFill>
                      <a:srgbClr val="3F3F3F"/>
                    </a:solidFill>
                    <a:latin typeface="Arial" panose="020B0604020202020204" pitchFamily="34" charset="0"/>
                    <a:cs typeface="Arial" panose="020B0604020202020204" pitchFamily="34" charset="0"/>
                  </a:rPr>
                  <a:t> was done in the context of market access negotiations for goods, services requires a careful articulation of offensive and defensive interests.</a:t>
                </a:r>
                <a:endParaRPr kumimoji="0" lang="en-IN"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endParaRPr>
              </a:p>
            </p:txBody>
          </p:sp>
        </p:grpSp>
      </p:grpSp>
      <p:grpSp>
        <p:nvGrpSpPr>
          <p:cNvPr id="59" name="Group 58">
            <a:extLst>
              <a:ext uri="{FF2B5EF4-FFF2-40B4-BE49-F238E27FC236}">
                <a16:creationId xmlns:a16="http://schemas.microsoft.com/office/drawing/2014/main" id="{384A3AEA-0A9B-CDB6-5533-993C5D8F5F68}"/>
              </a:ext>
            </a:extLst>
          </p:cNvPr>
          <p:cNvGrpSpPr/>
          <p:nvPr/>
        </p:nvGrpSpPr>
        <p:grpSpPr>
          <a:xfrm>
            <a:off x="4068886" y="4179148"/>
            <a:ext cx="4903921" cy="868849"/>
            <a:chOff x="6368828" y="4757923"/>
            <a:chExt cx="5780341" cy="1024128"/>
          </a:xfrm>
        </p:grpSpPr>
        <p:grpSp>
          <p:nvGrpSpPr>
            <p:cNvPr id="60" name="Group 59">
              <a:extLst>
                <a:ext uri="{FF2B5EF4-FFF2-40B4-BE49-F238E27FC236}">
                  <a16:creationId xmlns:a16="http://schemas.microsoft.com/office/drawing/2014/main" id="{8E2DD20B-1011-A810-948B-69FE6CE9981B}"/>
                </a:ext>
              </a:extLst>
            </p:cNvPr>
            <p:cNvGrpSpPr/>
            <p:nvPr/>
          </p:nvGrpSpPr>
          <p:grpSpPr>
            <a:xfrm flipH="1">
              <a:off x="6368828" y="4757923"/>
              <a:ext cx="5780341" cy="1024128"/>
              <a:chOff x="663949" y="1722591"/>
              <a:chExt cx="4818640" cy="1024128"/>
            </a:xfrm>
          </p:grpSpPr>
          <p:cxnSp>
            <p:nvCxnSpPr>
              <p:cNvPr id="64" name="Straight Connector 63">
                <a:extLst>
                  <a:ext uri="{FF2B5EF4-FFF2-40B4-BE49-F238E27FC236}">
                    <a16:creationId xmlns:a16="http://schemas.microsoft.com/office/drawing/2014/main" id="{AD940CE6-A655-FE67-0973-05C1CCE44254}"/>
                  </a:ext>
                </a:extLst>
              </p:cNvPr>
              <p:cNvCxnSpPr>
                <a:cxnSpLocks/>
              </p:cNvCxnSpPr>
              <p:nvPr/>
            </p:nvCxnSpPr>
            <p:spPr>
              <a:xfrm flipH="1">
                <a:off x="671433" y="1722931"/>
                <a:ext cx="4811156" cy="4814"/>
              </a:xfrm>
              <a:prstGeom prst="line">
                <a:avLst/>
              </a:prstGeom>
              <a:noFill/>
              <a:ln w="12700" cap="flat" cmpd="sng" algn="ctr">
                <a:solidFill>
                  <a:srgbClr val="FFFFFF">
                    <a:lumMod val="85000"/>
                  </a:srgbClr>
                </a:solidFill>
                <a:prstDash val="solid"/>
                <a:miter lim="800000"/>
              </a:ln>
              <a:effectLst/>
            </p:spPr>
          </p:cxnSp>
          <p:cxnSp>
            <p:nvCxnSpPr>
              <p:cNvPr id="65" name="Straight Connector 64">
                <a:extLst>
                  <a:ext uri="{FF2B5EF4-FFF2-40B4-BE49-F238E27FC236}">
                    <a16:creationId xmlns:a16="http://schemas.microsoft.com/office/drawing/2014/main" id="{B691C54C-A185-6BCA-967A-F18895DF9D01}"/>
                  </a:ext>
                </a:extLst>
              </p:cNvPr>
              <p:cNvCxnSpPr>
                <a:cxnSpLocks/>
              </p:cNvCxnSpPr>
              <p:nvPr/>
            </p:nvCxnSpPr>
            <p:spPr>
              <a:xfrm rot="16200000" flipH="1">
                <a:off x="151885" y="2234655"/>
                <a:ext cx="1024128" cy="0"/>
              </a:xfrm>
              <a:prstGeom prst="line">
                <a:avLst/>
              </a:prstGeom>
              <a:noFill/>
              <a:ln w="12700" cap="flat" cmpd="sng" algn="ctr">
                <a:solidFill>
                  <a:srgbClr val="FFFFFF">
                    <a:lumMod val="85000"/>
                  </a:srgbClr>
                </a:solidFill>
                <a:prstDash val="solid"/>
                <a:miter lim="800000"/>
                <a:tailEnd type="oval"/>
              </a:ln>
              <a:effectLst/>
            </p:spPr>
          </p:cxnSp>
        </p:grpSp>
        <p:grpSp>
          <p:nvGrpSpPr>
            <p:cNvPr id="61" name="Group 60">
              <a:extLst>
                <a:ext uri="{FF2B5EF4-FFF2-40B4-BE49-F238E27FC236}">
                  <a16:creationId xmlns:a16="http://schemas.microsoft.com/office/drawing/2014/main" id="{DC2BABDC-BA61-6750-9521-8F114FD016FC}"/>
                </a:ext>
              </a:extLst>
            </p:cNvPr>
            <p:cNvGrpSpPr/>
            <p:nvPr/>
          </p:nvGrpSpPr>
          <p:grpSpPr>
            <a:xfrm>
              <a:off x="6630343" y="4757923"/>
              <a:ext cx="5496520" cy="895940"/>
              <a:chOff x="2300941" y="2007317"/>
              <a:chExt cx="4582040" cy="895940"/>
            </a:xfrm>
          </p:grpSpPr>
          <p:sp>
            <p:nvSpPr>
              <p:cNvPr id="62" name="TextBox 61">
                <a:extLst>
                  <a:ext uri="{FF2B5EF4-FFF2-40B4-BE49-F238E27FC236}">
                    <a16:creationId xmlns:a16="http://schemas.microsoft.com/office/drawing/2014/main" id="{7F0E5492-392D-E43F-7CC9-62FFE6F2FF56}"/>
                  </a:ext>
                </a:extLst>
              </p:cNvPr>
              <p:cNvSpPr txBox="1"/>
              <p:nvPr/>
            </p:nvSpPr>
            <p:spPr>
              <a:xfrm>
                <a:off x="2428836" y="2007317"/>
                <a:ext cx="4454145" cy="326504"/>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lang="en-US" sz="1200" b="1" kern="0" dirty="0">
                    <a:solidFill>
                      <a:srgbClr val="000000"/>
                    </a:solidFill>
                    <a:latin typeface="Arial" panose="020B0604020202020204" pitchFamily="34" charset="0"/>
                    <a:cs typeface="Arial" panose="020B0604020202020204" pitchFamily="34" charset="0"/>
                  </a:rPr>
                  <a:t>Secure Buy-in from Across the Government</a:t>
                </a:r>
                <a:endParaRPr kumimoji="0" lang="en-IN"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89EDD323-B616-B665-CB4F-9A1944C381C9}"/>
                  </a:ext>
                </a:extLst>
              </p:cNvPr>
              <p:cNvSpPr txBox="1"/>
              <p:nvPr/>
            </p:nvSpPr>
            <p:spPr>
              <a:xfrm>
                <a:off x="2300941" y="2359084"/>
                <a:ext cx="4557624" cy="544173"/>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rPr>
                  <a:t>In order to secure proper implementation of new rules, ensure buy-in from the relevant actors and institutions domestically. </a:t>
                </a:r>
                <a:endParaRPr kumimoji="0" lang="en-IN"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endParaRPr>
              </a:p>
            </p:txBody>
          </p:sp>
        </p:grpSp>
      </p:grpSp>
      <p:sp>
        <p:nvSpPr>
          <p:cNvPr id="66" name="Rectangle 65">
            <a:extLst>
              <a:ext uri="{FF2B5EF4-FFF2-40B4-BE49-F238E27FC236}">
                <a16:creationId xmlns:a16="http://schemas.microsoft.com/office/drawing/2014/main" id="{07EF8CCB-2AC0-2B4A-D0F8-61BD2B7691E5}"/>
              </a:ext>
            </a:extLst>
          </p:cNvPr>
          <p:cNvSpPr/>
          <p:nvPr/>
        </p:nvSpPr>
        <p:spPr>
          <a:xfrm>
            <a:off x="3673858" y="1270121"/>
            <a:ext cx="51718" cy="4033942"/>
          </a:xfrm>
          <a:prstGeom prst="rect">
            <a:avLst/>
          </a:prstGeom>
          <a:solidFill>
            <a:srgbClr val="FFFFFF">
              <a:lumMod val="85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1C690B11-5963-504B-E5F3-6E84E2ECCA93}"/>
              </a:ext>
            </a:extLst>
          </p:cNvPr>
          <p:cNvSpPr/>
          <p:nvPr/>
        </p:nvSpPr>
        <p:spPr>
          <a:xfrm>
            <a:off x="3295830" y="1558310"/>
            <a:ext cx="807773" cy="826821"/>
          </a:xfrm>
          <a:prstGeom prst="rect">
            <a:avLst/>
          </a:prstGeom>
          <a:solidFill>
            <a:schemeClr val="bg1">
              <a:alpha val="85000"/>
            </a:schemeClr>
          </a:solidFill>
          <a:ln w="25400" cap="flat" cmpd="sng" algn="ctr">
            <a:solidFill>
              <a:srgbClr val="552C8A"/>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12F05F17-537F-3CF8-2A82-BD0D971F0B92}"/>
              </a:ext>
            </a:extLst>
          </p:cNvPr>
          <p:cNvSpPr/>
          <p:nvPr/>
        </p:nvSpPr>
        <p:spPr>
          <a:xfrm>
            <a:off x="3391271" y="1656597"/>
            <a:ext cx="616892" cy="630246"/>
          </a:xfrm>
          <a:prstGeom prst="rect">
            <a:avLst/>
          </a:prstGeom>
          <a:solidFill>
            <a:srgbClr val="552C8A"/>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9" name="TextBox 68">
            <a:extLst>
              <a:ext uri="{FF2B5EF4-FFF2-40B4-BE49-F238E27FC236}">
                <a16:creationId xmlns:a16="http://schemas.microsoft.com/office/drawing/2014/main" id="{F793C6A1-FFE8-5ED0-0892-15DD45D8276E}"/>
              </a:ext>
            </a:extLst>
          </p:cNvPr>
          <p:cNvSpPr txBox="1"/>
          <p:nvPr/>
        </p:nvSpPr>
        <p:spPr>
          <a:xfrm>
            <a:off x="3314752" y="1810138"/>
            <a:ext cx="769928" cy="323165"/>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01</a:t>
            </a:r>
            <a:endParaRPr kumimoji="0" lang="en-IN"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0" name="Rectangle 69">
            <a:extLst>
              <a:ext uri="{FF2B5EF4-FFF2-40B4-BE49-F238E27FC236}">
                <a16:creationId xmlns:a16="http://schemas.microsoft.com/office/drawing/2014/main" id="{F4B1A755-8554-E6B8-C89E-D95C31D55CC4}"/>
              </a:ext>
            </a:extLst>
          </p:cNvPr>
          <p:cNvSpPr/>
          <p:nvPr/>
        </p:nvSpPr>
        <p:spPr>
          <a:xfrm>
            <a:off x="3261113" y="4179148"/>
            <a:ext cx="807773" cy="826821"/>
          </a:xfrm>
          <a:prstGeom prst="rect">
            <a:avLst/>
          </a:prstGeom>
          <a:solidFill>
            <a:schemeClr val="bg1">
              <a:alpha val="80000"/>
            </a:schemeClr>
          </a:solidFill>
          <a:ln w="25400" cap="flat" cmpd="sng" algn="ctr">
            <a:solidFill>
              <a:srgbClr val="552C8A"/>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49685C61-1892-BD80-8707-27F61C4D860C}"/>
              </a:ext>
            </a:extLst>
          </p:cNvPr>
          <p:cNvSpPr/>
          <p:nvPr/>
        </p:nvSpPr>
        <p:spPr>
          <a:xfrm>
            <a:off x="3356553" y="4277436"/>
            <a:ext cx="616892" cy="630246"/>
          </a:xfrm>
          <a:prstGeom prst="rect">
            <a:avLst/>
          </a:prstGeom>
          <a:solidFill>
            <a:srgbClr val="552C8A"/>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2" name="TextBox 71">
            <a:extLst>
              <a:ext uri="{FF2B5EF4-FFF2-40B4-BE49-F238E27FC236}">
                <a16:creationId xmlns:a16="http://schemas.microsoft.com/office/drawing/2014/main" id="{D4831B1E-5C56-7A60-CF32-94BC7045C346}"/>
              </a:ext>
            </a:extLst>
          </p:cNvPr>
          <p:cNvSpPr txBox="1"/>
          <p:nvPr/>
        </p:nvSpPr>
        <p:spPr>
          <a:xfrm>
            <a:off x="3280033" y="4430977"/>
            <a:ext cx="769928" cy="323165"/>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03</a:t>
            </a:r>
            <a:endParaRPr kumimoji="0" lang="en-IN"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nvGrpSpPr>
          <p:cNvPr id="73" name="Group 72">
            <a:extLst>
              <a:ext uri="{FF2B5EF4-FFF2-40B4-BE49-F238E27FC236}">
                <a16:creationId xmlns:a16="http://schemas.microsoft.com/office/drawing/2014/main" id="{AF2DE8A1-C1C7-1C8E-1C88-E9C375E646DE}"/>
              </a:ext>
            </a:extLst>
          </p:cNvPr>
          <p:cNvGrpSpPr/>
          <p:nvPr/>
        </p:nvGrpSpPr>
        <p:grpSpPr>
          <a:xfrm>
            <a:off x="3295830" y="2869518"/>
            <a:ext cx="807773" cy="826820"/>
            <a:chOff x="1303021" y="2879738"/>
            <a:chExt cx="1440542" cy="1474511"/>
          </a:xfrm>
        </p:grpSpPr>
        <p:sp>
          <p:nvSpPr>
            <p:cNvPr id="74" name="Rectangle 73">
              <a:extLst>
                <a:ext uri="{FF2B5EF4-FFF2-40B4-BE49-F238E27FC236}">
                  <a16:creationId xmlns:a16="http://schemas.microsoft.com/office/drawing/2014/main" id="{5263918A-FEA1-53BA-6D10-01A2E4A46D65}"/>
                </a:ext>
              </a:extLst>
            </p:cNvPr>
            <p:cNvSpPr/>
            <p:nvPr/>
          </p:nvSpPr>
          <p:spPr>
            <a:xfrm>
              <a:off x="1303021" y="2879738"/>
              <a:ext cx="1440542" cy="1474511"/>
            </a:xfrm>
            <a:prstGeom prst="rect">
              <a:avLst/>
            </a:prstGeom>
            <a:solidFill>
              <a:schemeClr val="bg1"/>
            </a:solidFill>
            <a:ln w="25400" cap="flat" cmpd="sng" algn="ctr">
              <a:solidFill>
                <a:srgbClr val="9EC64C"/>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E9AD81C0-0795-866C-D0B0-4E6B4719A81F}"/>
                </a:ext>
              </a:extLst>
            </p:cNvPr>
            <p:cNvSpPr/>
            <p:nvPr/>
          </p:nvSpPr>
          <p:spPr>
            <a:xfrm>
              <a:off x="1473225" y="3055018"/>
              <a:ext cx="1100135" cy="1123950"/>
            </a:xfrm>
            <a:prstGeom prst="rect">
              <a:avLst/>
            </a:prstGeom>
            <a:solidFill>
              <a:srgbClr val="9EC64C"/>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6" name="TextBox 75">
              <a:extLst>
                <a:ext uri="{FF2B5EF4-FFF2-40B4-BE49-F238E27FC236}">
                  <a16:creationId xmlns:a16="http://schemas.microsoft.com/office/drawing/2014/main" id="{04F81A08-03E9-2306-5077-973874D995F2}"/>
                </a:ext>
              </a:extLst>
            </p:cNvPr>
            <p:cNvSpPr txBox="1"/>
            <p:nvPr/>
          </p:nvSpPr>
          <p:spPr>
            <a:xfrm>
              <a:off x="1336766" y="3328836"/>
              <a:ext cx="1373051" cy="576317"/>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02</a:t>
              </a:r>
              <a:endParaRPr kumimoji="0" lang="en-IN"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575390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F6B1AA-A638-3D3F-42C8-3A40857961E4}"/>
              </a:ext>
            </a:extLst>
          </p:cNvPr>
          <p:cNvSpPr/>
          <p:nvPr/>
        </p:nvSpPr>
        <p:spPr>
          <a:xfrm>
            <a:off x="-20364" y="-150412"/>
            <a:ext cx="12212364" cy="7008412"/>
          </a:xfrm>
          <a:prstGeom prst="rect">
            <a:avLst/>
          </a:prstGeom>
          <a:solidFill>
            <a:srgbClr val="552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21063D8E-7B47-937C-1893-9BD20169E87B}"/>
              </a:ext>
            </a:extLst>
          </p:cNvPr>
          <p:cNvSpPr txBox="1"/>
          <p:nvPr/>
        </p:nvSpPr>
        <p:spPr>
          <a:xfrm>
            <a:off x="381000" y="531951"/>
            <a:ext cx="260168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Outline</a:t>
            </a:r>
          </a:p>
        </p:txBody>
      </p:sp>
      <p:grpSp>
        <p:nvGrpSpPr>
          <p:cNvPr id="18" name="Group 17">
            <a:extLst>
              <a:ext uri="{FF2B5EF4-FFF2-40B4-BE49-F238E27FC236}">
                <a16:creationId xmlns:a16="http://schemas.microsoft.com/office/drawing/2014/main" id="{C3C981C9-E59D-484B-DF7D-1966364B0EC0}"/>
              </a:ext>
            </a:extLst>
          </p:cNvPr>
          <p:cNvGrpSpPr/>
          <p:nvPr/>
        </p:nvGrpSpPr>
        <p:grpSpPr>
          <a:xfrm>
            <a:off x="500743" y="2888192"/>
            <a:ext cx="574058" cy="574058"/>
            <a:chOff x="500743" y="2888192"/>
            <a:chExt cx="574058" cy="574058"/>
          </a:xfrm>
        </p:grpSpPr>
        <p:sp>
          <p:nvSpPr>
            <p:cNvPr id="9" name="Rectangle 8">
              <a:extLst>
                <a:ext uri="{FF2B5EF4-FFF2-40B4-BE49-F238E27FC236}">
                  <a16:creationId xmlns:a16="http://schemas.microsoft.com/office/drawing/2014/main" id="{A4B5266C-59CD-B7DE-AE1C-3E95DF2C8B4A}"/>
                </a:ext>
              </a:extLst>
            </p:cNvPr>
            <p:cNvSpPr/>
            <p:nvPr/>
          </p:nvSpPr>
          <p:spPr>
            <a:xfrm>
              <a:off x="500743" y="2888192"/>
              <a:ext cx="574058" cy="574058"/>
            </a:xfrm>
            <a:prstGeom prst="rect">
              <a:avLst/>
            </a:prstGeom>
            <a:solidFill>
              <a:srgbClr val="9EC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E7B27DB0-0CC1-9231-81AC-0308E1751EB0}"/>
                </a:ext>
              </a:extLst>
            </p:cNvPr>
            <p:cNvSpPr txBox="1"/>
            <p:nvPr/>
          </p:nvSpPr>
          <p:spPr>
            <a:xfrm>
              <a:off x="500743" y="2990764"/>
              <a:ext cx="57405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01</a:t>
              </a:r>
            </a:p>
          </p:txBody>
        </p:sp>
      </p:grpSp>
      <p:sp>
        <p:nvSpPr>
          <p:cNvPr id="11" name="TextBox 10">
            <a:extLst>
              <a:ext uri="{FF2B5EF4-FFF2-40B4-BE49-F238E27FC236}">
                <a16:creationId xmlns:a16="http://schemas.microsoft.com/office/drawing/2014/main" id="{4CA80A2E-FDAC-87DD-C695-696C468C586F}"/>
              </a:ext>
            </a:extLst>
          </p:cNvPr>
          <p:cNvSpPr txBox="1"/>
          <p:nvPr/>
        </p:nvSpPr>
        <p:spPr>
          <a:xfrm>
            <a:off x="381000" y="3556448"/>
            <a:ext cx="1836730" cy="58477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Trade in Goods</a:t>
            </a:r>
          </a:p>
        </p:txBody>
      </p:sp>
      <p:grpSp>
        <p:nvGrpSpPr>
          <p:cNvPr id="7" name="Group 6">
            <a:extLst>
              <a:ext uri="{FF2B5EF4-FFF2-40B4-BE49-F238E27FC236}">
                <a16:creationId xmlns:a16="http://schemas.microsoft.com/office/drawing/2014/main" id="{62F83C51-C54A-9476-C9FF-8DE0D6BBAE4A}"/>
              </a:ext>
            </a:extLst>
          </p:cNvPr>
          <p:cNvGrpSpPr/>
          <p:nvPr/>
        </p:nvGrpSpPr>
        <p:grpSpPr>
          <a:xfrm>
            <a:off x="2823990" y="2903790"/>
            <a:ext cx="574058" cy="574058"/>
            <a:chOff x="2823990" y="2903790"/>
            <a:chExt cx="574058" cy="574058"/>
          </a:xfrm>
        </p:grpSpPr>
        <p:sp>
          <p:nvSpPr>
            <p:cNvPr id="12" name="Rectangle 11">
              <a:extLst>
                <a:ext uri="{FF2B5EF4-FFF2-40B4-BE49-F238E27FC236}">
                  <a16:creationId xmlns:a16="http://schemas.microsoft.com/office/drawing/2014/main" id="{C8499C98-A67D-5C57-BD40-0C3866BBB462}"/>
                </a:ext>
              </a:extLst>
            </p:cNvPr>
            <p:cNvSpPr/>
            <p:nvPr/>
          </p:nvSpPr>
          <p:spPr>
            <a:xfrm>
              <a:off x="2823990" y="2903790"/>
              <a:ext cx="574058" cy="574058"/>
            </a:xfrm>
            <a:prstGeom prst="rect">
              <a:avLst/>
            </a:prstGeom>
            <a:solidFill>
              <a:srgbClr val="9EC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F4F018A5-71B9-697B-2785-DF697800AC3C}"/>
                </a:ext>
              </a:extLst>
            </p:cNvPr>
            <p:cNvSpPr txBox="1"/>
            <p:nvPr/>
          </p:nvSpPr>
          <p:spPr>
            <a:xfrm>
              <a:off x="2823990" y="2990764"/>
              <a:ext cx="57405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02</a:t>
              </a:r>
            </a:p>
          </p:txBody>
        </p:sp>
      </p:grpSp>
      <p:sp>
        <p:nvSpPr>
          <p:cNvPr id="14" name="TextBox 13">
            <a:extLst>
              <a:ext uri="{FF2B5EF4-FFF2-40B4-BE49-F238E27FC236}">
                <a16:creationId xmlns:a16="http://schemas.microsoft.com/office/drawing/2014/main" id="{C962D4BE-7CCA-5C32-E62C-02B7D9ADE3BD}"/>
              </a:ext>
            </a:extLst>
          </p:cNvPr>
          <p:cNvSpPr txBox="1"/>
          <p:nvPr/>
        </p:nvSpPr>
        <p:spPr>
          <a:xfrm>
            <a:off x="2777056" y="3556448"/>
            <a:ext cx="1241983" cy="58477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TBT and </a:t>
            </a:r>
            <a:br>
              <a:rPr kumimoji="0" lang="en-US" sz="1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br>
            <a:r>
              <a:rPr kumimoji="0" lang="en-US" sz="1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SPS</a:t>
            </a:r>
          </a:p>
        </p:txBody>
      </p:sp>
      <p:grpSp>
        <p:nvGrpSpPr>
          <p:cNvPr id="6" name="Group 5">
            <a:extLst>
              <a:ext uri="{FF2B5EF4-FFF2-40B4-BE49-F238E27FC236}">
                <a16:creationId xmlns:a16="http://schemas.microsoft.com/office/drawing/2014/main" id="{B296AA5B-27DE-11F9-EF6D-A764D0218A2D}"/>
              </a:ext>
            </a:extLst>
          </p:cNvPr>
          <p:cNvGrpSpPr/>
          <p:nvPr/>
        </p:nvGrpSpPr>
        <p:grpSpPr>
          <a:xfrm>
            <a:off x="5126345" y="2856998"/>
            <a:ext cx="594950" cy="574058"/>
            <a:chOff x="5126345" y="2856998"/>
            <a:chExt cx="594950" cy="574058"/>
          </a:xfrm>
        </p:grpSpPr>
        <p:sp>
          <p:nvSpPr>
            <p:cNvPr id="15" name="Rectangle 14">
              <a:extLst>
                <a:ext uri="{FF2B5EF4-FFF2-40B4-BE49-F238E27FC236}">
                  <a16:creationId xmlns:a16="http://schemas.microsoft.com/office/drawing/2014/main" id="{31B0260A-43AD-CC50-A458-2423A9C9288A}"/>
                </a:ext>
              </a:extLst>
            </p:cNvPr>
            <p:cNvSpPr/>
            <p:nvPr/>
          </p:nvSpPr>
          <p:spPr>
            <a:xfrm>
              <a:off x="5147237" y="2856998"/>
              <a:ext cx="574058" cy="574058"/>
            </a:xfrm>
            <a:prstGeom prst="rect">
              <a:avLst/>
            </a:prstGeom>
            <a:solidFill>
              <a:srgbClr val="9EC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A21846EC-2C4D-3663-ACAF-7FC7DBB5AA67}"/>
                </a:ext>
              </a:extLst>
            </p:cNvPr>
            <p:cNvSpPr txBox="1"/>
            <p:nvPr/>
          </p:nvSpPr>
          <p:spPr>
            <a:xfrm>
              <a:off x="5126345" y="2955166"/>
              <a:ext cx="57405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03</a:t>
              </a:r>
            </a:p>
          </p:txBody>
        </p:sp>
      </p:grpSp>
      <p:sp>
        <p:nvSpPr>
          <p:cNvPr id="17" name="TextBox 16">
            <a:extLst>
              <a:ext uri="{FF2B5EF4-FFF2-40B4-BE49-F238E27FC236}">
                <a16:creationId xmlns:a16="http://schemas.microsoft.com/office/drawing/2014/main" id="{FEA0F4E9-930B-CCA0-3ACC-CAFBE5FF2959}"/>
              </a:ext>
            </a:extLst>
          </p:cNvPr>
          <p:cNvSpPr txBox="1"/>
          <p:nvPr/>
        </p:nvSpPr>
        <p:spPr>
          <a:xfrm>
            <a:off x="5080643" y="3547509"/>
            <a:ext cx="1429994" cy="58477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Trade in Services</a:t>
            </a:r>
          </a:p>
        </p:txBody>
      </p:sp>
      <p:grpSp>
        <p:nvGrpSpPr>
          <p:cNvPr id="21" name="Group 20">
            <a:extLst>
              <a:ext uri="{FF2B5EF4-FFF2-40B4-BE49-F238E27FC236}">
                <a16:creationId xmlns:a16="http://schemas.microsoft.com/office/drawing/2014/main" id="{42A0DC28-A8C6-A1AE-264E-275FB94BAD0E}"/>
              </a:ext>
            </a:extLst>
          </p:cNvPr>
          <p:cNvGrpSpPr/>
          <p:nvPr/>
        </p:nvGrpSpPr>
        <p:grpSpPr>
          <a:xfrm>
            <a:off x="7470483" y="2872595"/>
            <a:ext cx="574059" cy="574058"/>
            <a:chOff x="7470483" y="2872595"/>
            <a:chExt cx="574059" cy="574058"/>
          </a:xfrm>
        </p:grpSpPr>
        <p:sp>
          <p:nvSpPr>
            <p:cNvPr id="35" name="Rectangle 34">
              <a:extLst>
                <a:ext uri="{FF2B5EF4-FFF2-40B4-BE49-F238E27FC236}">
                  <a16:creationId xmlns:a16="http://schemas.microsoft.com/office/drawing/2014/main" id="{662FFE5F-E180-2BB9-FEEB-18BA9D4AEFB8}"/>
                </a:ext>
              </a:extLst>
            </p:cNvPr>
            <p:cNvSpPr/>
            <p:nvPr/>
          </p:nvSpPr>
          <p:spPr>
            <a:xfrm>
              <a:off x="7470484" y="2872595"/>
              <a:ext cx="574058" cy="574058"/>
            </a:xfrm>
            <a:prstGeom prst="rect">
              <a:avLst/>
            </a:prstGeom>
            <a:solidFill>
              <a:srgbClr val="9EC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TextBox 35">
              <a:extLst>
                <a:ext uri="{FF2B5EF4-FFF2-40B4-BE49-F238E27FC236}">
                  <a16:creationId xmlns:a16="http://schemas.microsoft.com/office/drawing/2014/main" id="{5ACAFAA6-23AD-6D3F-7078-A3FF0984501D}"/>
                </a:ext>
              </a:extLst>
            </p:cNvPr>
            <p:cNvSpPr txBox="1"/>
            <p:nvPr/>
          </p:nvSpPr>
          <p:spPr>
            <a:xfrm>
              <a:off x="7470483" y="2975166"/>
              <a:ext cx="57405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04</a:t>
              </a:r>
            </a:p>
          </p:txBody>
        </p:sp>
      </p:grpSp>
      <p:sp>
        <p:nvSpPr>
          <p:cNvPr id="37" name="TextBox 36">
            <a:extLst>
              <a:ext uri="{FF2B5EF4-FFF2-40B4-BE49-F238E27FC236}">
                <a16:creationId xmlns:a16="http://schemas.microsoft.com/office/drawing/2014/main" id="{37B8BEBF-5889-41E6-461A-F037EA2F8267}"/>
              </a:ext>
            </a:extLst>
          </p:cNvPr>
          <p:cNvSpPr txBox="1"/>
          <p:nvPr/>
        </p:nvSpPr>
        <p:spPr>
          <a:xfrm>
            <a:off x="7350740" y="3509656"/>
            <a:ext cx="2024741" cy="58477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Digitization and E-Commerce</a:t>
            </a:r>
          </a:p>
        </p:txBody>
      </p:sp>
      <p:grpSp>
        <p:nvGrpSpPr>
          <p:cNvPr id="22" name="Group 21">
            <a:extLst>
              <a:ext uri="{FF2B5EF4-FFF2-40B4-BE49-F238E27FC236}">
                <a16:creationId xmlns:a16="http://schemas.microsoft.com/office/drawing/2014/main" id="{2003F25B-13F2-5403-DA92-C93DB321E795}"/>
              </a:ext>
            </a:extLst>
          </p:cNvPr>
          <p:cNvGrpSpPr/>
          <p:nvPr/>
        </p:nvGrpSpPr>
        <p:grpSpPr>
          <a:xfrm>
            <a:off x="10190879" y="2874338"/>
            <a:ext cx="574058" cy="574058"/>
            <a:chOff x="10190879" y="2874338"/>
            <a:chExt cx="574058" cy="574058"/>
          </a:xfrm>
        </p:grpSpPr>
        <p:sp>
          <p:nvSpPr>
            <p:cNvPr id="19" name="Rectangle 18">
              <a:extLst>
                <a:ext uri="{FF2B5EF4-FFF2-40B4-BE49-F238E27FC236}">
                  <a16:creationId xmlns:a16="http://schemas.microsoft.com/office/drawing/2014/main" id="{BAECA1C8-F3D9-95DB-51B0-78CBD9AFDD6A}"/>
                </a:ext>
              </a:extLst>
            </p:cNvPr>
            <p:cNvSpPr/>
            <p:nvPr/>
          </p:nvSpPr>
          <p:spPr>
            <a:xfrm>
              <a:off x="10190879" y="2874338"/>
              <a:ext cx="574058" cy="574058"/>
            </a:xfrm>
            <a:prstGeom prst="rect">
              <a:avLst/>
            </a:prstGeom>
            <a:solidFill>
              <a:srgbClr val="9EC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TextBox 22">
              <a:extLst>
                <a:ext uri="{FF2B5EF4-FFF2-40B4-BE49-F238E27FC236}">
                  <a16:creationId xmlns:a16="http://schemas.microsoft.com/office/drawing/2014/main" id="{DC9CD4F1-5206-8BE6-F521-5151722C63F0}"/>
                </a:ext>
              </a:extLst>
            </p:cNvPr>
            <p:cNvSpPr txBox="1"/>
            <p:nvPr/>
          </p:nvSpPr>
          <p:spPr>
            <a:xfrm>
              <a:off x="10211770" y="2961312"/>
              <a:ext cx="532275"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05</a:t>
              </a:r>
            </a:p>
          </p:txBody>
        </p:sp>
      </p:grpSp>
      <p:sp>
        <p:nvSpPr>
          <p:cNvPr id="24" name="TextBox 23">
            <a:extLst>
              <a:ext uri="{FF2B5EF4-FFF2-40B4-BE49-F238E27FC236}">
                <a16:creationId xmlns:a16="http://schemas.microsoft.com/office/drawing/2014/main" id="{2C8672E6-986B-FAFD-F406-1BC34D95683D}"/>
              </a:ext>
            </a:extLst>
          </p:cNvPr>
          <p:cNvSpPr txBox="1"/>
          <p:nvPr/>
        </p:nvSpPr>
        <p:spPr>
          <a:xfrm>
            <a:off x="10090480" y="3535370"/>
            <a:ext cx="1546463" cy="58477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Summing</a:t>
            </a:r>
            <a:br>
              <a:rPr kumimoji="0" lang="en-US" sz="1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br>
            <a:r>
              <a:rPr kumimoji="0" lang="en-US" sz="1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Up</a:t>
            </a:r>
          </a:p>
        </p:txBody>
      </p:sp>
      <p:sp>
        <p:nvSpPr>
          <p:cNvPr id="20" name="Arc 19">
            <a:extLst>
              <a:ext uri="{FF2B5EF4-FFF2-40B4-BE49-F238E27FC236}">
                <a16:creationId xmlns:a16="http://schemas.microsoft.com/office/drawing/2014/main" id="{414A1A13-63BA-FA8E-67F2-D4BFA5778F40}"/>
              </a:ext>
            </a:extLst>
          </p:cNvPr>
          <p:cNvSpPr/>
          <p:nvPr/>
        </p:nvSpPr>
        <p:spPr>
          <a:xfrm>
            <a:off x="7111358" y="2637821"/>
            <a:ext cx="2264123" cy="1553870"/>
          </a:xfrm>
          <a:prstGeom prst="arc">
            <a:avLst>
              <a:gd name="adj1" fmla="val 49815"/>
              <a:gd name="adj2" fmla="val 7078"/>
            </a:avLst>
          </a:prstGeom>
          <a:ln w="19050">
            <a:solidFill>
              <a:srgbClr val="D40000"/>
            </a:solidFill>
            <a:extLst>
              <a:ext uri="{C807C97D-BFC1-408E-A445-0C87EB9F89A2}">
                <ask:lineSketchStyleProps xmlns:ask="http://schemas.microsoft.com/office/drawing/2018/sketchyshapes">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Tree>
    <p:extLst>
      <p:ext uri="{BB962C8B-B14F-4D97-AF65-F5344CB8AC3E}">
        <p14:creationId xmlns:p14="http://schemas.microsoft.com/office/powerpoint/2010/main" val="40497076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1000"/>
                                        <p:tgtEl>
                                          <p:spTgt spid="20"/>
                                        </p:tgtEl>
                                      </p:cBhvr>
                                    </p:animEffect>
                                  </p:childTnLst>
                                </p:cTn>
                              </p:par>
                            </p:childTnLst>
                          </p:cTn>
                        </p:par>
                        <p:par>
                          <p:cTn id="8" fill="hold">
                            <p:stCondLst>
                              <p:cond delay="1000"/>
                            </p:stCondLst>
                            <p:childTnLst>
                              <p:par>
                                <p:cTn id="9" presetID="22" presetClass="exit" presetSubtype="4" fill="hold" grpId="1" nodeType="afterEffect">
                                  <p:stCondLst>
                                    <p:cond delay="1000"/>
                                  </p:stCondLst>
                                  <p:childTnLst>
                                    <p:animEffect transition="out" filter="wipe(down)">
                                      <p:cBhvr>
                                        <p:cTn id="10" dur="1000"/>
                                        <p:tgtEl>
                                          <p:spTgt spid="20"/>
                                        </p:tgtEl>
                                      </p:cBhvr>
                                    </p:animEffect>
                                    <p:set>
                                      <p:cBhvr>
                                        <p:cTn id="11" dur="1" fill="hold">
                                          <p:stCondLst>
                                            <p:cond delay="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F6B1AA-A638-3D3F-42C8-3A40857961E4}"/>
              </a:ext>
            </a:extLst>
          </p:cNvPr>
          <p:cNvSpPr/>
          <p:nvPr/>
        </p:nvSpPr>
        <p:spPr>
          <a:xfrm>
            <a:off x="-20364" y="-150412"/>
            <a:ext cx="12212364" cy="7008412"/>
          </a:xfrm>
          <a:prstGeom prst="rect">
            <a:avLst/>
          </a:prstGeom>
          <a:solidFill>
            <a:srgbClr val="552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21063D8E-7B47-937C-1893-9BD20169E87B}"/>
              </a:ext>
            </a:extLst>
          </p:cNvPr>
          <p:cNvSpPr txBox="1"/>
          <p:nvPr/>
        </p:nvSpPr>
        <p:spPr>
          <a:xfrm>
            <a:off x="381000" y="531951"/>
            <a:ext cx="260168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Outline</a:t>
            </a:r>
          </a:p>
        </p:txBody>
      </p:sp>
      <p:grpSp>
        <p:nvGrpSpPr>
          <p:cNvPr id="18" name="Group 17">
            <a:extLst>
              <a:ext uri="{FF2B5EF4-FFF2-40B4-BE49-F238E27FC236}">
                <a16:creationId xmlns:a16="http://schemas.microsoft.com/office/drawing/2014/main" id="{C3C981C9-E59D-484B-DF7D-1966364B0EC0}"/>
              </a:ext>
            </a:extLst>
          </p:cNvPr>
          <p:cNvGrpSpPr/>
          <p:nvPr/>
        </p:nvGrpSpPr>
        <p:grpSpPr>
          <a:xfrm>
            <a:off x="500743" y="2888192"/>
            <a:ext cx="574058" cy="574058"/>
            <a:chOff x="500743" y="2888192"/>
            <a:chExt cx="574058" cy="574058"/>
          </a:xfrm>
        </p:grpSpPr>
        <p:sp>
          <p:nvSpPr>
            <p:cNvPr id="9" name="Rectangle 8">
              <a:extLst>
                <a:ext uri="{FF2B5EF4-FFF2-40B4-BE49-F238E27FC236}">
                  <a16:creationId xmlns:a16="http://schemas.microsoft.com/office/drawing/2014/main" id="{A4B5266C-59CD-B7DE-AE1C-3E95DF2C8B4A}"/>
                </a:ext>
              </a:extLst>
            </p:cNvPr>
            <p:cNvSpPr/>
            <p:nvPr/>
          </p:nvSpPr>
          <p:spPr>
            <a:xfrm>
              <a:off x="500743" y="2888192"/>
              <a:ext cx="574058" cy="574058"/>
            </a:xfrm>
            <a:prstGeom prst="rect">
              <a:avLst/>
            </a:prstGeom>
            <a:solidFill>
              <a:srgbClr val="9EC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E7B27DB0-0CC1-9231-81AC-0308E1751EB0}"/>
                </a:ext>
              </a:extLst>
            </p:cNvPr>
            <p:cNvSpPr txBox="1"/>
            <p:nvPr/>
          </p:nvSpPr>
          <p:spPr>
            <a:xfrm>
              <a:off x="500743" y="2990764"/>
              <a:ext cx="57405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01</a:t>
              </a:r>
            </a:p>
          </p:txBody>
        </p:sp>
      </p:grpSp>
      <p:sp>
        <p:nvSpPr>
          <p:cNvPr id="11" name="TextBox 10">
            <a:extLst>
              <a:ext uri="{FF2B5EF4-FFF2-40B4-BE49-F238E27FC236}">
                <a16:creationId xmlns:a16="http://schemas.microsoft.com/office/drawing/2014/main" id="{4CA80A2E-FDAC-87DD-C695-696C468C586F}"/>
              </a:ext>
            </a:extLst>
          </p:cNvPr>
          <p:cNvSpPr txBox="1"/>
          <p:nvPr/>
        </p:nvSpPr>
        <p:spPr>
          <a:xfrm>
            <a:off x="381000" y="3556448"/>
            <a:ext cx="1836730" cy="58477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Trade in Goods</a:t>
            </a:r>
          </a:p>
        </p:txBody>
      </p:sp>
      <p:grpSp>
        <p:nvGrpSpPr>
          <p:cNvPr id="7" name="Group 6">
            <a:extLst>
              <a:ext uri="{FF2B5EF4-FFF2-40B4-BE49-F238E27FC236}">
                <a16:creationId xmlns:a16="http://schemas.microsoft.com/office/drawing/2014/main" id="{62F83C51-C54A-9476-C9FF-8DE0D6BBAE4A}"/>
              </a:ext>
            </a:extLst>
          </p:cNvPr>
          <p:cNvGrpSpPr/>
          <p:nvPr/>
        </p:nvGrpSpPr>
        <p:grpSpPr>
          <a:xfrm>
            <a:off x="2823990" y="2903790"/>
            <a:ext cx="574058" cy="574058"/>
            <a:chOff x="2823990" y="2903790"/>
            <a:chExt cx="574058" cy="574058"/>
          </a:xfrm>
        </p:grpSpPr>
        <p:sp>
          <p:nvSpPr>
            <p:cNvPr id="12" name="Rectangle 11">
              <a:extLst>
                <a:ext uri="{FF2B5EF4-FFF2-40B4-BE49-F238E27FC236}">
                  <a16:creationId xmlns:a16="http://schemas.microsoft.com/office/drawing/2014/main" id="{C8499C98-A67D-5C57-BD40-0C3866BBB462}"/>
                </a:ext>
              </a:extLst>
            </p:cNvPr>
            <p:cNvSpPr/>
            <p:nvPr/>
          </p:nvSpPr>
          <p:spPr>
            <a:xfrm>
              <a:off x="2823990" y="2903790"/>
              <a:ext cx="574058" cy="574058"/>
            </a:xfrm>
            <a:prstGeom prst="rect">
              <a:avLst/>
            </a:prstGeom>
            <a:solidFill>
              <a:srgbClr val="9EC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F4F018A5-71B9-697B-2785-DF697800AC3C}"/>
                </a:ext>
              </a:extLst>
            </p:cNvPr>
            <p:cNvSpPr txBox="1"/>
            <p:nvPr/>
          </p:nvSpPr>
          <p:spPr>
            <a:xfrm>
              <a:off x="2823990" y="2990764"/>
              <a:ext cx="57405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02</a:t>
              </a:r>
            </a:p>
          </p:txBody>
        </p:sp>
      </p:grpSp>
      <p:sp>
        <p:nvSpPr>
          <p:cNvPr id="14" name="TextBox 13">
            <a:extLst>
              <a:ext uri="{FF2B5EF4-FFF2-40B4-BE49-F238E27FC236}">
                <a16:creationId xmlns:a16="http://schemas.microsoft.com/office/drawing/2014/main" id="{C962D4BE-7CCA-5C32-E62C-02B7D9ADE3BD}"/>
              </a:ext>
            </a:extLst>
          </p:cNvPr>
          <p:cNvSpPr txBox="1"/>
          <p:nvPr/>
        </p:nvSpPr>
        <p:spPr>
          <a:xfrm>
            <a:off x="2777056" y="3556448"/>
            <a:ext cx="1241983" cy="58477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TBT and </a:t>
            </a:r>
            <a:br>
              <a:rPr kumimoji="0" lang="en-US" sz="1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br>
            <a:r>
              <a:rPr kumimoji="0" lang="en-US" sz="1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SPS</a:t>
            </a:r>
          </a:p>
        </p:txBody>
      </p:sp>
      <p:grpSp>
        <p:nvGrpSpPr>
          <p:cNvPr id="6" name="Group 5">
            <a:extLst>
              <a:ext uri="{FF2B5EF4-FFF2-40B4-BE49-F238E27FC236}">
                <a16:creationId xmlns:a16="http://schemas.microsoft.com/office/drawing/2014/main" id="{B296AA5B-27DE-11F9-EF6D-A764D0218A2D}"/>
              </a:ext>
            </a:extLst>
          </p:cNvPr>
          <p:cNvGrpSpPr/>
          <p:nvPr/>
        </p:nvGrpSpPr>
        <p:grpSpPr>
          <a:xfrm>
            <a:off x="5126345" y="2856998"/>
            <a:ext cx="594950" cy="574058"/>
            <a:chOff x="5126345" y="2856998"/>
            <a:chExt cx="594950" cy="574058"/>
          </a:xfrm>
        </p:grpSpPr>
        <p:sp>
          <p:nvSpPr>
            <p:cNvPr id="15" name="Rectangle 14">
              <a:extLst>
                <a:ext uri="{FF2B5EF4-FFF2-40B4-BE49-F238E27FC236}">
                  <a16:creationId xmlns:a16="http://schemas.microsoft.com/office/drawing/2014/main" id="{31B0260A-43AD-CC50-A458-2423A9C9288A}"/>
                </a:ext>
              </a:extLst>
            </p:cNvPr>
            <p:cNvSpPr/>
            <p:nvPr/>
          </p:nvSpPr>
          <p:spPr>
            <a:xfrm>
              <a:off x="5147237" y="2856998"/>
              <a:ext cx="574058" cy="574058"/>
            </a:xfrm>
            <a:prstGeom prst="rect">
              <a:avLst/>
            </a:prstGeom>
            <a:solidFill>
              <a:srgbClr val="9EC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A21846EC-2C4D-3663-ACAF-7FC7DBB5AA67}"/>
                </a:ext>
              </a:extLst>
            </p:cNvPr>
            <p:cNvSpPr txBox="1"/>
            <p:nvPr/>
          </p:nvSpPr>
          <p:spPr>
            <a:xfrm>
              <a:off x="5126345" y="2955166"/>
              <a:ext cx="57405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03</a:t>
              </a:r>
            </a:p>
          </p:txBody>
        </p:sp>
      </p:grpSp>
      <p:sp>
        <p:nvSpPr>
          <p:cNvPr id="17" name="TextBox 16">
            <a:extLst>
              <a:ext uri="{FF2B5EF4-FFF2-40B4-BE49-F238E27FC236}">
                <a16:creationId xmlns:a16="http://schemas.microsoft.com/office/drawing/2014/main" id="{FEA0F4E9-930B-CCA0-3ACC-CAFBE5FF2959}"/>
              </a:ext>
            </a:extLst>
          </p:cNvPr>
          <p:cNvSpPr txBox="1"/>
          <p:nvPr/>
        </p:nvSpPr>
        <p:spPr>
          <a:xfrm>
            <a:off x="5080643" y="3547509"/>
            <a:ext cx="1429994" cy="58477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Trade in Services</a:t>
            </a:r>
          </a:p>
        </p:txBody>
      </p:sp>
      <p:grpSp>
        <p:nvGrpSpPr>
          <p:cNvPr id="21" name="Group 20">
            <a:extLst>
              <a:ext uri="{FF2B5EF4-FFF2-40B4-BE49-F238E27FC236}">
                <a16:creationId xmlns:a16="http://schemas.microsoft.com/office/drawing/2014/main" id="{42A0DC28-A8C6-A1AE-264E-275FB94BAD0E}"/>
              </a:ext>
            </a:extLst>
          </p:cNvPr>
          <p:cNvGrpSpPr/>
          <p:nvPr/>
        </p:nvGrpSpPr>
        <p:grpSpPr>
          <a:xfrm>
            <a:off x="7470483" y="2872595"/>
            <a:ext cx="574059" cy="574058"/>
            <a:chOff x="7470483" y="2872595"/>
            <a:chExt cx="574059" cy="574058"/>
          </a:xfrm>
        </p:grpSpPr>
        <p:sp>
          <p:nvSpPr>
            <p:cNvPr id="35" name="Rectangle 34">
              <a:extLst>
                <a:ext uri="{FF2B5EF4-FFF2-40B4-BE49-F238E27FC236}">
                  <a16:creationId xmlns:a16="http://schemas.microsoft.com/office/drawing/2014/main" id="{662FFE5F-E180-2BB9-FEEB-18BA9D4AEFB8}"/>
                </a:ext>
              </a:extLst>
            </p:cNvPr>
            <p:cNvSpPr/>
            <p:nvPr/>
          </p:nvSpPr>
          <p:spPr>
            <a:xfrm>
              <a:off x="7470484" y="2872595"/>
              <a:ext cx="574058" cy="574058"/>
            </a:xfrm>
            <a:prstGeom prst="rect">
              <a:avLst/>
            </a:prstGeom>
            <a:solidFill>
              <a:srgbClr val="9EC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TextBox 35">
              <a:extLst>
                <a:ext uri="{FF2B5EF4-FFF2-40B4-BE49-F238E27FC236}">
                  <a16:creationId xmlns:a16="http://schemas.microsoft.com/office/drawing/2014/main" id="{5ACAFAA6-23AD-6D3F-7078-A3FF0984501D}"/>
                </a:ext>
              </a:extLst>
            </p:cNvPr>
            <p:cNvSpPr txBox="1"/>
            <p:nvPr/>
          </p:nvSpPr>
          <p:spPr>
            <a:xfrm>
              <a:off x="7470483" y="2975166"/>
              <a:ext cx="57405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04</a:t>
              </a:r>
            </a:p>
          </p:txBody>
        </p:sp>
      </p:grpSp>
      <p:sp>
        <p:nvSpPr>
          <p:cNvPr id="37" name="TextBox 36">
            <a:extLst>
              <a:ext uri="{FF2B5EF4-FFF2-40B4-BE49-F238E27FC236}">
                <a16:creationId xmlns:a16="http://schemas.microsoft.com/office/drawing/2014/main" id="{37B8BEBF-5889-41E6-461A-F037EA2F8267}"/>
              </a:ext>
            </a:extLst>
          </p:cNvPr>
          <p:cNvSpPr txBox="1"/>
          <p:nvPr/>
        </p:nvSpPr>
        <p:spPr>
          <a:xfrm>
            <a:off x="7350740" y="3509656"/>
            <a:ext cx="2024741" cy="58477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Digitization and E-Commerce</a:t>
            </a:r>
          </a:p>
        </p:txBody>
      </p:sp>
      <p:grpSp>
        <p:nvGrpSpPr>
          <p:cNvPr id="22" name="Group 21">
            <a:extLst>
              <a:ext uri="{FF2B5EF4-FFF2-40B4-BE49-F238E27FC236}">
                <a16:creationId xmlns:a16="http://schemas.microsoft.com/office/drawing/2014/main" id="{2003F25B-13F2-5403-DA92-C93DB321E795}"/>
              </a:ext>
            </a:extLst>
          </p:cNvPr>
          <p:cNvGrpSpPr/>
          <p:nvPr/>
        </p:nvGrpSpPr>
        <p:grpSpPr>
          <a:xfrm>
            <a:off x="10190879" y="2874338"/>
            <a:ext cx="574058" cy="574058"/>
            <a:chOff x="10190879" y="2874338"/>
            <a:chExt cx="574058" cy="574058"/>
          </a:xfrm>
        </p:grpSpPr>
        <p:sp>
          <p:nvSpPr>
            <p:cNvPr id="19" name="Rectangle 18">
              <a:extLst>
                <a:ext uri="{FF2B5EF4-FFF2-40B4-BE49-F238E27FC236}">
                  <a16:creationId xmlns:a16="http://schemas.microsoft.com/office/drawing/2014/main" id="{BAECA1C8-F3D9-95DB-51B0-78CBD9AFDD6A}"/>
                </a:ext>
              </a:extLst>
            </p:cNvPr>
            <p:cNvSpPr/>
            <p:nvPr/>
          </p:nvSpPr>
          <p:spPr>
            <a:xfrm>
              <a:off x="10190879" y="2874338"/>
              <a:ext cx="574058" cy="574058"/>
            </a:xfrm>
            <a:prstGeom prst="rect">
              <a:avLst/>
            </a:prstGeom>
            <a:solidFill>
              <a:srgbClr val="9EC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TextBox 22">
              <a:extLst>
                <a:ext uri="{FF2B5EF4-FFF2-40B4-BE49-F238E27FC236}">
                  <a16:creationId xmlns:a16="http://schemas.microsoft.com/office/drawing/2014/main" id="{DC9CD4F1-5206-8BE6-F521-5151722C63F0}"/>
                </a:ext>
              </a:extLst>
            </p:cNvPr>
            <p:cNvSpPr txBox="1"/>
            <p:nvPr/>
          </p:nvSpPr>
          <p:spPr>
            <a:xfrm>
              <a:off x="10211770" y="2961312"/>
              <a:ext cx="532275"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05</a:t>
              </a:r>
            </a:p>
          </p:txBody>
        </p:sp>
      </p:grpSp>
      <p:sp>
        <p:nvSpPr>
          <p:cNvPr id="24" name="TextBox 23">
            <a:extLst>
              <a:ext uri="{FF2B5EF4-FFF2-40B4-BE49-F238E27FC236}">
                <a16:creationId xmlns:a16="http://schemas.microsoft.com/office/drawing/2014/main" id="{2C8672E6-986B-FAFD-F406-1BC34D95683D}"/>
              </a:ext>
            </a:extLst>
          </p:cNvPr>
          <p:cNvSpPr txBox="1"/>
          <p:nvPr/>
        </p:nvSpPr>
        <p:spPr>
          <a:xfrm>
            <a:off x="10090480" y="3535370"/>
            <a:ext cx="1546463" cy="58477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Summing</a:t>
            </a:r>
            <a:br>
              <a:rPr kumimoji="0" lang="en-US" sz="1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br>
            <a:r>
              <a:rPr kumimoji="0" lang="en-US" sz="1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Up</a:t>
            </a:r>
          </a:p>
        </p:txBody>
      </p:sp>
      <p:sp>
        <p:nvSpPr>
          <p:cNvPr id="20" name="Arc 19">
            <a:extLst>
              <a:ext uri="{FF2B5EF4-FFF2-40B4-BE49-F238E27FC236}">
                <a16:creationId xmlns:a16="http://schemas.microsoft.com/office/drawing/2014/main" id="{414A1A13-63BA-FA8E-67F2-D4BFA5778F40}"/>
              </a:ext>
            </a:extLst>
          </p:cNvPr>
          <p:cNvSpPr/>
          <p:nvPr/>
        </p:nvSpPr>
        <p:spPr>
          <a:xfrm>
            <a:off x="66596" y="2700913"/>
            <a:ext cx="1870358" cy="1440310"/>
          </a:xfrm>
          <a:prstGeom prst="arc">
            <a:avLst>
              <a:gd name="adj1" fmla="val 49815"/>
              <a:gd name="adj2" fmla="val 7078"/>
            </a:avLst>
          </a:prstGeom>
          <a:ln w="19050">
            <a:solidFill>
              <a:srgbClr val="D40000"/>
            </a:solidFill>
            <a:extLst>
              <a:ext uri="{C807C97D-BFC1-408E-A445-0C87EB9F89A2}">
                <ask:lineSketchStyleProps xmlns:ask="http://schemas.microsoft.com/office/drawing/2018/sketchyshapes">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Tree>
    <p:extLst>
      <p:ext uri="{BB962C8B-B14F-4D97-AF65-F5344CB8AC3E}">
        <p14:creationId xmlns:p14="http://schemas.microsoft.com/office/powerpoint/2010/main" val="25932008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1000"/>
                                        <p:tgtEl>
                                          <p:spTgt spid="20"/>
                                        </p:tgtEl>
                                      </p:cBhvr>
                                    </p:animEffect>
                                  </p:childTnLst>
                                </p:cTn>
                              </p:par>
                            </p:childTnLst>
                          </p:cTn>
                        </p:par>
                        <p:par>
                          <p:cTn id="8" fill="hold">
                            <p:stCondLst>
                              <p:cond delay="1000"/>
                            </p:stCondLst>
                            <p:childTnLst>
                              <p:par>
                                <p:cTn id="9" presetID="22" presetClass="exit" presetSubtype="4" fill="hold" grpId="1" nodeType="afterEffect">
                                  <p:stCondLst>
                                    <p:cond delay="1000"/>
                                  </p:stCondLst>
                                  <p:childTnLst>
                                    <p:animEffect transition="out" filter="wipe(down)">
                                      <p:cBhvr>
                                        <p:cTn id="10" dur="1000"/>
                                        <p:tgtEl>
                                          <p:spTgt spid="20"/>
                                        </p:tgtEl>
                                      </p:cBhvr>
                                    </p:animEffect>
                                    <p:set>
                                      <p:cBhvr>
                                        <p:cTn id="11" dur="1" fill="hold">
                                          <p:stCondLst>
                                            <p:cond delay="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4F36D1C3-F6C9-500E-BAAE-58E4779EAB49}"/>
              </a:ext>
            </a:extLst>
          </p:cNvPr>
          <p:cNvSpPr>
            <a:spLocks noGrp="1"/>
          </p:cNvSpPr>
          <p:nvPr>
            <p:ph type="title"/>
          </p:nvPr>
        </p:nvSpPr>
        <p:spPr>
          <a:xfrm>
            <a:off x="1219200" y="48620"/>
            <a:ext cx="8699500" cy="1058233"/>
          </a:xfrm>
        </p:spPr>
        <p:txBody>
          <a:bodyPr>
            <a:normAutofit/>
          </a:bodyPr>
          <a:lstStyle/>
          <a:p>
            <a:r>
              <a:rPr lang="en-AU" dirty="0"/>
              <a:t>Digitization and E-Commerce</a:t>
            </a:r>
          </a:p>
        </p:txBody>
      </p:sp>
      <p:pic>
        <p:nvPicPr>
          <p:cNvPr id="3" name="Picture 2" descr="A picture containing text&#10;&#10;Description automatically generated">
            <a:extLst>
              <a:ext uri="{FF2B5EF4-FFF2-40B4-BE49-F238E27FC236}">
                <a16:creationId xmlns:a16="http://schemas.microsoft.com/office/drawing/2014/main" id="{636A64B8-58C2-EC28-D3D6-38100637866B}"/>
              </a:ext>
            </a:extLst>
          </p:cNvPr>
          <p:cNvPicPr>
            <a:picLocks noChangeAspect="1"/>
          </p:cNvPicPr>
          <p:nvPr/>
        </p:nvPicPr>
        <p:blipFill>
          <a:blip r:embed="rId2">
            <a:alphaModFix amt="65000"/>
            <a:extLst>
              <a:ext uri="{28A0092B-C50C-407E-A947-70E740481C1C}">
                <a14:useLocalDpi xmlns:a14="http://schemas.microsoft.com/office/drawing/2010/main" val="0"/>
              </a:ext>
            </a:extLst>
          </a:blip>
          <a:stretch>
            <a:fillRect/>
          </a:stretch>
        </p:blipFill>
        <p:spPr>
          <a:xfrm>
            <a:off x="11504141" y="6176962"/>
            <a:ext cx="617838" cy="581841"/>
          </a:xfrm>
          <a:prstGeom prst="rect">
            <a:avLst/>
          </a:prstGeom>
        </p:spPr>
      </p:pic>
      <p:sp>
        <p:nvSpPr>
          <p:cNvPr id="5" name="Rectangle 4">
            <a:extLst>
              <a:ext uri="{FF2B5EF4-FFF2-40B4-BE49-F238E27FC236}">
                <a16:creationId xmlns:a16="http://schemas.microsoft.com/office/drawing/2014/main" id="{74B7876E-EB3F-5EAA-4D8C-2DAFFF66EF77}"/>
              </a:ext>
            </a:extLst>
          </p:cNvPr>
          <p:cNvSpPr/>
          <p:nvPr/>
        </p:nvSpPr>
        <p:spPr>
          <a:xfrm>
            <a:off x="180929" y="144627"/>
            <a:ext cx="838574" cy="838574"/>
          </a:xfrm>
          <a:prstGeom prst="rect">
            <a:avLst/>
          </a:prstGeom>
          <a:solidFill>
            <a:srgbClr val="552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A2AB9872-2720-774D-BB30-088F7D8FE90C}"/>
              </a:ext>
            </a:extLst>
          </p:cNvPr>
          <p:cNvSpPr txBox="1"/>
          <p:nvPr/>
        </p:nvSpPr>
        <p:spPr>
          <a:xfrm>
            <a:off x="180929" y="268279"/>
            <a:ext cx="83857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04</a:t>
            </a:r>
          </a:p>
        </p:txBody>
      </p:sp>
      <p:grpSp>
        <p:nvGrpSpPr>
          <p:cNvPr id="10" name="Group 9">
            <a:extLst>
              <a:ext uri="{FF2B5EF4-FFF2-40B4-BE49-F238E27FC236}">
                <a16:creationId xmlns:a16="http://schemas.microsoft.com/office/drawing/2014/main" id="{E64C709B-5D35-BDC1-92F1-010AFC1EB5A4}"/>
              </a:ext>
            </a:extLst>
          </p:cNvPr>
          <p:cNvGrpSpPr/>
          <p:nvPr/>
        </p:nvGrpSpPr>
        <p:grpSpPr>
          <a:xfrm>
            <a:off x="3073662" y="1437791"/>
            <a:ext cx="7293618" cy="799084"/>
            <a:chOff x="3282072" y="1729488"/>
            <a:chExt cx="5151623" cy="799084"/>
          </a:xfrm>
        </p:grpSpPr>
        <p:sp>
          <p:nvSpPr>
            <p:cNvPr id="18" name="Rectangle: Rounded Corners 17">
              <a:extLst>
                <a:ext uri="{FF2B5EF4-FFF2-40B4-BE49-F238E27FC236}">
                  <a16:creationId xmlns:a16="http://schemas.microsoft.com/office/drawing/2014/main" id="{A99B87B6-D8B1-9B12-446B-ACFFE191DB49}"/>
                </a:ext>
              </a:extLst>
            </p:cNvPr>
            <p:cNvSpPr/>
            <p:nvPr/>
          </p:nvSpPr>
          <p:spPr>
            <a:xfrm rot="16200000">
              <a:off x="5459016" y="-446782"/>
              <a:ext cx="797736" cy="5151623"/>
            </a:xfrm>
            <a:prstGeom prst="roundRect">
              <a:avLst/>
            </a:prstGeom>
            <a:solidFill>
              <a:srgbClr val="9EC64C"/>
            </a:solidFill>
            <a:ln>
              <a:noFill/>
            </a:ln>
            <a:effectLst>
              <a:outerShdw blurRad="635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Top Corners Rounded 18">
              <a:extLst>
                <a:ext uri="{FF2B5EF4-FFF2-40B4-BE49-F238E27FC236}">
                  <a16:creationId xmlns:a16="http://schemas.microsoft.com/office/drawing/2014/main" id="{473BAA4D-80B1-67C8-F3E3-1A22293079C5}"/>
                </a:ext>
              </a:extLst>
            </p:cNvPr>
            <p:cNvSpPr/>
            <p:nvPr/>
          </p:nvSpPr>
          <p:spPr>
            <a:xfrm rot="16200000">
              <a:off x="5409022" y="-349591"/>
              <a:ext cx="799084" cy="4957242"/>
            </a:xfrm>
            <a:prstGeom prst="round2SameRect">
              <a:avLst>
                <a:gd name="adj1" fmla="val 15554"/>
                <a:gd name="adj2"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11" name="Straight Connector 10">
            <a:extLst>
              <a:ext uri="{FF2B5EF4-FFF2-40B4-BE49-F238E27FC236}">
                <a16:creationId xmlns:a16="http://schemas.microsoft.com/office/drawing/2014/main" id="{C81E096F-147C-C804-567E-0C611BC6A41D}"/>
              </a:ext>
            </a:extLst>
          </p:cNvPr>
          <p:cNvCxnSpPr>
            <a:cxnSpLocks/>
            <a:stCxn id="13" idx="1"/>
          </p:cNvCxnSpPr>
          <p:nvPr/>
        </p:nvCxnSpPr>
        <p:spPr>
          <a:xfrm>
            <a:off x="1824721" y="1840291"/>
            <a:ext cx="1180172" cy="0"/>
          </a:xfrm>
          <a:prstGeom prst="line">
            <a:avLst/>
          </a:prstGeom>
          <a:ln>
            <a:solidFill>
              <a:schemeClr val="bg1">
                <a:lumMod val="85000"/>
              </a:schemeClr>
            </a:solidFill>
            <a:tailEnd type="diamond"/>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2BA4E5FA-CC8C-A8B9-714E-6BC558911F44}"/>
              </a:ext>
            </a:extLst>
          </p:cNvPr>
          <p:cNvGrpSpPr/>
          <p:nvPr/>
        </p:nvGrpSpPr>
        <p:grpSpPr>
          <a:xfrm>
            <a:off x="1825589" y="1396913"/>
            <a:ext cx="888933" cy="890563"/>
            <a:chOff x="655973" y="1913177"/>
            <a:chExt cx="430932" cy="431722"/>
          </a:xfrm>
        </p:grpSpPr>
        <p:sp>
          <p:nvSpPr>
            <p:cNvPr id="16" name="Rectangle: Rounded Corners 77">
              <a:extLst>
                <a:ext uri="{FF2B5EF4-FFF2-40B4-BE49-F238E27FC236}">
                  <a16:creationId xmlns:a16="http://schemas.microsoft.com/office/drawing/2014/main" id="{B12ACFF7-E824-3F11-F630-9D2B8BC60A7A}"/>
                </a:ext>
              </a:extLst>
            </p:cNvPr>
            <p:cNvSpPr/>
            <p:nvPr/>
          </p:nvSpPr>
          <p:spPr>
            <a:xfrm rot="16206703">
              <a:off x="655578" y="1913572"/>
              <a:ext cx="431722" cy="430932"/>
            </a:xfrm>
            <a:prstGeom prst="ellipse">
              <a:avLst/>
            </a:prstGeom>
            <a:solidFill>
              <a:schemeClr val="bg1"/>
            </a:solidFill>
            <a:ln>
              <a:noFill/>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96AB9"/>
                </a:solidFill>
                <a:effectLst/>
                <a:uLnTx/>
                <a:uFillTx/>
                <a:latin typeface="Calibri" panose="020F0502020204030204"/>
                <a:ea typeface="+mn-ea"/>
                <a:cs typeface="+mn-cs"/>
              </a:endParaRPr>
            </a:p>
          </p:txBody>
        </p:sp>
        <p:sp>
          <p:nvSpPr>
            <p:cNvPr id="17" name="Rectangle: Rounded Corners 78">
              <a:extLst>
                <a:ext uri="{FF2B5EF4-FFF2-40B4-BE49-F238E27FC236}">
                  <a16:creationId xmlns:a16="http://schemas.microsoft.com/office/drawing/2014/main" id="{68F73ABF-B357-CE05-1A3C-2C1722A01946}"/>
                </a:ext>
              </a:extLst>
            </p:cNvPr>
            <p:cNvSpPr/>
            <p:nvPr/>
          </p:nvSpPr>
          <p:spPr>
            <a:xfrm rot="16206703">
              <a:off x="689185" y="1946844"/>
              <a:ext cx="364508" cy="364388"/>
            </a:xfrm>
            <a:prstGeom prst="ellipse">
              <a:avLst/>
            </a:prstGeom>
            <a:solidFill>
              <a:srgbClr val="9EC64C"/>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96AB9"/>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DC0B6661-0F59-4A28-03D3-2879C2F4715B}"/>
              </a:ext>
            </a:extLst>
          </p:cNvPr>
          <p:cNvSpPr txBox="1"/>
          <p:nvPr/>
        </p:nvSpPr>
        <p:spPr>
          <a:xfrm>
            <a:off x="1824721" y="1640236"/>
            <a:ext cx="857098" cy="400110"/>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white"/>
                </a:solidFill>
                <a:effectLst/>
                <a:uLnTx/>
                <a:uFillTx/>
                <a:latin typeface="Arial Black" panose="020B0A04020102020204" pitchFamily="34" charset="0"/>
                <a:cs typeface="Arial" panose="020B0604020202020204" pitchFamily="34" charset="0"/>
              </a:rPr>
              <a:t>01</a:t>
            </a:r>
          </a:p>
        </p:txBody>
      </p:sp>
      <p:sp>
        <p:nvSpPr>
          <p:cNvPr id="14" name="TextBox 13">
            <a:extLst>
              <a:ext uri="{FF2B5EF4-FFF2-40B4-BE49-F238E27FC236}">
                <a16:creationId xmlns:a16="http://schemas.microsoft.com/office/drawing/2014/main" id="{F5FF8979-D615-0665-FAB0-CC3B55BA77A7}"/>
              </a:ext>
            </a:extLst>
          </p:cNvPr>
          <p:cNvSpPr txBox="1"/>
          <p:nvPr/>
        </p:nvSpPr>
        <p:spPr>
          <a:xfrm>
            <a:off x="3185564" y="1639252"/>
            <a:ext cx="4465972"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E-Commerce Chapters in FTAs</a:t>
            </a:r>
          </a:p>
        </p:txBody>
      </p:sp>
      <p:grpSp>
        <p:nvGrpSpPr>
          <p:cNvPr id="20" name="Group 19">
            <a:extLst>
              <a:ext uri="{FF2B5EF4-FFF2-40B4-BE49-F238E27FC236}">
                <a16:creationId xmlns:a16="http://schemas.microsoft.com/office/drawing/2014/main" id="{C00BC2C2-D69C-E084-0838-0C8DA714FFF9}"/>
              </a:ext>
            </a:extLst>
          </p:cNvPr>
          <p:cNvGrpSpPr/>
          <p:nvPr/>
        </p:nvGrpSpPr>
        <p:grpSpPr>
          <a:xfrm>
            <a:off x="1824720" y="3215054"/>
            <a:ext cx="8542559" cy="890563"/>
            <a:chOff x="1734654" y="2777023"/>
            <a:chExt cx="8542559" cy="890563"/>
          </a:xfrm>
        </p:grpSpPr>
        <p:grpSp>
          <p:nvGrpSpPr>
            <p:cNvPr id="21" name="Group 20">
              <a:extLst>
                <a:ext uri="{FF2B5EF4-FFF2-40B4-BE49-F238E27FC236}">
                  <a16:creationId xmlns:a16="http://schemas.microsoft.com/office/drawing/2014/main" id="{72A195DB-F4B9-BA41-543B-1D5A60CF89BA}"/>
                </a:ext>
              </a:extLst>
            </p:cNvPr>
            <p:cNvGrpSpPr/>
            <p:nvPr/>
          </p:nvGrpSpPr>
          <p:grpSpPr>
            <a:xfrm>
              <a:off x="2983595" y="2817901"/>
              <a:ext cx="7293618" cy="799084"/>
              <a:chOff x="3282072" y="1729488"/>
              <a:chExt cx="5151623" cy="799084"/>
            </a:xfrm>
          </p:grpSpPr>
          <p:sp>
            <p:nvSpPr>
              <p:cNvPr id="29" name="Rectangle: Rounded Corners 28">
                <a:extLst>
                  <a:ext uri="{FF2B5EF4-FFF2-40B4-BE49-F238E27FC236}">
                    <a16:creationId xmlns:a16="http://schemas.microsoft.com/office/drawing/2014/main" id="{D317E3F9-AB8E-9F19-2D03-C3FBC55F6803}"/>
                  </a:ext>
                </a:extLst>
              </p:cNvPr>
              <p:cNvSpPr/>
              <p:nvPr/>
            </p:nvSpPr>
            <p:spPr>
              <a:xfrm rot="16200000">
                <a:off x="5459016" y="-446782"/>
                <a:ext cx="797736" cy="5151623"/>
              </a:xfrm>
              <a:prstGeom prst="roundRect">
                <a:avLst/>
              </a:prstGeom>
              <a:solidFill>
                <a:srgbClr val="552C8A"/>
              </a:solidFill>
              <a:ln>
                <a:noFill/>
              </a:ln>
              <a:effectLst>
                <a:outerShdw blurRad="635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Top Corners Rounded 29">
                <a:extLst>
                  <a:ext uri="{FF2B5EF4-FFF2-40B4-BE49-F238E27FC236}">
                    <a16:creationId xmlns:a16="http://schemas.microsoft.com/office/drawing/2014/main" id="{CC3A02A4-F705-E0C0-D531-8F82884E39CA}"/>
                  </a:ext>
                </a:extLst>
              </p:cNvPr>
              <p:cNvSpPr/>
              <p:nvPr/>
            </p:nvSpPr>
            <p:spPr>
              <a:xfrm rot="16200000">
                <a:off x="5409022" y="-349591"/>
                <a:ext cx="799084" cy="4957242"/>
              </a:xfrm>
              <a:prstGeom prst="round2SameRect">
                <a:avLst>
                  <a:gd name="adj1" fmla="val 15554"/>
                  <a:gd name="adj2"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22" name="Straight Connector 21">
              <a:extLst>
                <a:ext uri="{FF2B5EF4-FFF2-40B4-BE49-F238E27FC236}">
                  <a16:creationId xmlns:a16="http://schemas.microsoft.com/office/drawing/2014/main" id="{423D502D-0697-C37D-C41A-5EB17148CCDB}"/>
                </a:ext>
              </a:extLst>
            </p:cNvPr>
            <p:cNvCxnSpPr>
              <a:cxnSpLocks/>
              <a:stCxn id="24" idx="1"/>
            </p:cNvCxnSpPr>
            <p:nvPr/>
          </p:nvCxnSpPr>
          <p:spPr>
            <a:xfrm>
              <a:off x="1734654" y="3220401"/>
              <a:ext cx="1180172" cy="0"/>
            </a:xfrm>
            <a:prstGeom prst="line">
              <a:avLst/>
            </a:prstGeom>
            <a:ln>
              <a:solidFill>
                <a:schemeClr val="bg1">
                  <a:lumMod val="85000"/>
                </a:schemeClr>
              </a:solidFill>
              <a:tailEnd type="diamond"/>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8341F529-F507-577B-24D8-AA807B83C28C}"/>
                </a:ext>
              </a:extLst>
            </p:cNvPr>
            <p:cNvGrpSpPr/>
            <p:nvPr/>
          </p:nvGrpSpPr>
          <p:grpSpPr>
            <a:xfrm>
              <a:off x="1735522" y="2777023"/>
              <a:ext cx="888933" cy="890563"/>
              <a:chOff x="655973" y="1913177"/>
              <a:chExt cx="430932" cy="431722"/>
            </a:xfrm>
          </p:grpSpPr>
          <p:sp>
            <p:nvSpPr>
              <p:cNvPr id="27" name="Rectangle: Rounded Corners 77">
                <a:extLst>
                  <a:ext uri="{FF2B5EF4-FFF2-40B4-BE49-F238E27FC236}">
                    <a16:creationId xmlns:a16="http://schemas.microsoft.com/office/drawing/2014/main" id="{2A168CDA-AFD2-CFDA-CF8A-860AA0C09D1D}"/>
                  </a:ext>
                </a:extLst>
              </p:cNvPr>
              <p:cNvSpPr/>
              <p:nvPr/>
            </p:nvSpPr>
            <p:spPr>
              <a:xfrm rot="16206703">
                <a:off x="655578" y="1913572"/>
                <a:ext cx="431722" cy="430932"/>
              </a:xfrm>
              <a:prstGeom prst="ellipse">
                <a:avLst/>
              </a:prstGeom>
              <a:solidFill>
                <a:schemeClr val="bg1"/>
              </a:solidFill>
              <a:ln>
                <a:noFill/>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96AB9"/>
                  </a:solidFill>
                  <a:effectLst/>
                  <a:uLnTx/>
                  <a:uFillTx/>
                  <a:latin typeface="Calibri" panose="020F0502020204030204"/>
                  <a:ea typeface="+mn-ea"/>
                  <a:cs typeface="+mn-cs"/>
                </a:endParaRPr>
              </a:p>
            </p:txBody>
          </p:sp>
          <p:sp>
            <p:nvSpPr>
              <p:cNvPr id="28" name="Rectangle: Rounded Corners 78">
                <a:extLst>
                  <a:ext uri="{FF2B5EF4-FFF2-40B4-BE49-F238E27FC236}">
                    <a16:creationId xmlns:a16="http://schemas.microsoft.com/office/drawing/2014/main" id="{6842CECA-8F30-D365-B109-BD16439CA79E}"/>
                  </a:ext>
                </a:extLst>
              </p:cNvPr>
              <p:cNvSpPr/>
              <p:nvPr/>
            </p:nvSpPr>
            <p:spPr>
              <a:xfrm rot="16206703">
                <a:off x="689185" y="1946844"/>
                <a:ext cx="364508" cy="364388"/>
              </a:xfrm>
              <a:prstGeom prst="ellipse">
                <a:avLst/>
              </a:prstGeom>
              <a:solidFill>
                <a:srgbClr val="552C8A"/>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96AB9"/>
                  </a:solidFill>
                  <a:effectLst/>
                  <a:uLnTx/>
                  <a:uFillTx/>
                  <a:latin typeface="Calibri" panose="020F0502020204030204"/>
                  <a:ea typeface="+mn-ea"/>
                  <a:cs typeface="+mn-cs"/>
                </a:endParaRPr>
              </a:p>
            </p:txBody>
          </p:sp>
        </p:grpSp>
        <p:sp>
          <p:nvSpPr>
            <p:cNvPr id="24" name="TextBox 23">
              <a:extLst>
                <a:ext uri="{FF2B5EF4-FFF2-40B4-BE49-F238E27FC236}">
                  <a16:creationId xmlns:a16="http://schemas.microsoft.com/office/drawing/2014/main" id="{0AF110E8-C2E9-04E3-E6D2-7B2C33FF365E}"/>
                </a:ext>
              </a:extLst>
            </p:cNvPr>
            <p:cNvSpPr txBox="1"/>
            <p:nvPr/>
          </p:nvSpPr>
          <p:spPr>
            <a:xfrm>
              <a:off x="1734654" y="3020346"/>
              <a:ext cx="857098" cy="400110"/>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white"/>
                  </a:solidFill>
                  <a:effectLst/>
                  <a:uLnTx/>
                  <a:uFillTx/>
                  <a:latin typeface="Arial Black" panose="020B0A04020102020204" pitchFamily="34" charset="0"/>
                  <a:cs typeface="Arial" panose="020B0604020202020204" pitchFamily="34" charset="0"/>
                </a:rPr>
                <a:t>02</a:t>
              </a:r>
            </a:p>
          </p:txBody>
        </p:sp>
      </p:grpSp>
      <p:sp>
        <p:nvSpPr>
          <p:cNvPr id="53" name="TextBox 52">
            <a:extLst>
              <a:ext uri="{FF2B5EF4-FFF2-40B4-BE49-F238E27FC236}">
                <a16:creationId xmlns:a16="http://schemas.microsoft.com/office/drawing/2014/main" id="{4786B60E-E56C-09F1-C676-5AFC0353E0E6}"/>
              </a:ext>
            </a:extLst>
          </p:cNvPr>
          <p:cNvSpPr txBox="1"/>
          <p:nvPr/>
        </p:nvSpPr>
        <p:spPr>
          <a:xfrm>
            <a:off x="3210600" y="3454513"/>
            <a:ext cx="552700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prstClr val="black">
                    <a:lumMod val="85000"/>
                    <a:lumOff val="15000"/>
                  </a:prstClr>
                </a:solidFill>
                <a:latin typeface="Arial" panose="020B0604020202020204" pitchFamily="34" charset="0"/>
                <a:cs typeface="Arial" panose="020B0604020202020204" pitchFamily="34" charset="0"/>
              </a:rPr>
              <a:t>E-Commerce as a Negotiating Issue</a:t>
            </a:r>
            <a:endParaRPr kumimoji="0" lang="en-IN" sz="20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862596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4F36D1C3-F6C9-500E-BAAE-58E4779EAB49}"/>
              </a:ext>
            </a:extLst>
          </p:cNvPr>
          <p:cNvSpPr>
            <a:spLocks noGrp="1"/>
          </p:cNvSpPr>
          <p:nvPr>
            <p:ph type="title"/>
          </p:nvPr>
        </p:nvSpPr>
        <p:spPr>
          <a:xfrm>
            <a:off x="2663190" y="0"/>
            <a:ext cx="7867645" cy="1058233"/>
          </a:xfrm>
        </p:spPr>
        <p:txBody>
          <a:bodyPr>
            <a:noAutofit/>
          </a:bodyPr>
          <a:lstStyle/>
          <a:p>
            <a:pPr algn="r"/>
            <a:r>
              <a:rPr lang="en-AU" dirty="0"/>
              <a:t>E-Commerce Chapters in FTAs</a:t>
            </a:r>
            <a:endParaRPr lang="en-GE" dirty="0"/>
          </a:p>
        </p:txBody>
      </p:sp>
      <p:pic>
        <p:nvPicPr>
          <p:cNvPr id="3" name="Picture 2" descr="A picture containing text&#10;&#10;Description automatically generated">
            <a:extLst>
              <a:ext uri="{FF2B5EF4-FFF2-40B4-BE49-F238E27FC236}">
                <a16:creationId xmlns:a16="http://schemas.microsoft.com/office/drawing/2014/main" id="{636A64B8-58C2-EC28-D3D6-38100637866B}"/>
              </a:ext>
            </a:extLst>
          </p:cNvPr>
          <p:cNvPicPr>
            <a:picLocks noChangeAspect="1"/>
          </p:cNvPicPr>
          <p:nvPr/>
        </p:nvPicPr>
        <p:blipFill>
          <a:blip r:embed="rId3">
            <a:alphaModFix amt="65000"/>
            <a:extLst>
              <a:ext uri="{28A0092B-C50C-407E-A947-70E740481C1C}">
                <a14:useLocalDpi xmlns:a14="http://schemas.microsoft.com/office/drawing/2010/main" val="0"/>
              </a:ext>
            </a:extLst>
          </a:blip>
          <a:stretch>
            <a:fillRect/>
          </a:stretch>
        </p:blipFill>
        <p:spPr>
          <a:xfrm>
            <a:off x="11504141" y="6176962"/>
            <a:ext cx="617838" cy="581841"/>
          </a:xfrm>
          <a:prstGeom prst="rect">
            <a:avLst/>
          </a:prstGeom>
        </p:spPr>
      </p:pic>
      <p:sp>
        <p:nvSpPr>
          <p:cNvPr id="5" name="Rectangle 4">
            <a:extLst>
              <a:ext uri="{FF2B5EF4-FFF2-40B4-BE49-F238E27FC236}">
                <a16:creationId xmlns:a16="http://schemas.microsoft.com/office/drawing/2014/main" id="{74B7876E-EB3F-5EAA-4D8C-2DAFFF66EF77}"/>
              </a:ext>
            </a:extLst>
          </p:cNvPr>
          <p:cNvSpPr/>
          <p:nvPr/>
        </p:nvSpPr>
        <p:spPr>
          <a:xfrm>
            <a:off x="11084854" y="133700"/>
            <a:ext cx="838574" cy="838574"/>
          </a:xfrm>
          <a:prstGeom prst="rect">
            <a:avLst/>
          </a:prstGeom>
          <a:solidFill>
            <a:srgbClr val="552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A2AB9872-2720-774D-BB30-088F7D8FE90C}"/>
              </a:ext>
            </a:extLst>
          </p:cNvPr>
          <p:cNvSpPr txBox="1"/>
          <p:nvPr/>
        </p:nvSpPr>
        <p:spPr>
          <a:xfrm>
            <a:off x="11084854" y="257352"/>
            <a:ext cx="83857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02</a:t>
            </a:r>
          </a:p>
        </p:txBody>
      </p:sp>
      <p:grpSp>
        <p:nvGrpSpPr>
          <p:cNvPr id="6" name="Group 5">
            <a:extLst>
              <a:ext uri="{FF2B5EF4-FFF2-40B4-BE49-F238E27FC236}">
                <a16:creationId xmlns:a16="http://schemas.microsoft.com/office/drawing/2014/main" id="{2B96842A-6D7D-D828-689A-A2D56D1D580E}"/>
              </a:ext>
            </a:extLst>
          </p:cNvPr>
          <p:cNvGrpSpPr/>
          <p:nvPr/>
        </p:nvGrpSpPr>
        <p:grpSpPr>
          <a:xfrm>
            <a:off x="4070968" y="2863294"/>
            <a:ext cx="4894227" cy="913717"/>
            <a:chOff x="6371278" y="3205023"/>
            <a:chExt cx="5768912" cy="1077014"/>
          </a:xfrm>
        </p:grpSpPr>
        <p:grpSp>
          <p:nvGrpSpPr>
            <p:cNvPr id="7" name="Group 6">
              <a:extLst>
                <a:ext uri="{FF2B5EF4-FFF2-40B4-BE49-F238E27FC236}">
                  <a16:creationId xmlns:a16="http://schemas.microsoft.com/office/drawing/2014/main" id="{578BFA23-5D60-8606-0197-C582EF49E786}"/>
                </a:ext>
              </a:extLst>
            </p:cNvPr>
            <p:cNvGrpSpPr/>
            <p:nvPr/>
          </p:nvGrpSpPr>
          <p:grpSpPr>
            <a:xfrm flipH="1">
              <a:off x="6409751" y="3205023"/>
              <a:ext cx="5730439" cy="1026069"/>
              <a:chOff x="760337" y="1721852"/>
              <a:chExt cx="4722252" cy="1026069"/>
            </a:xfrm>
          </p:grpSpPr>
          <p:cxnSp>
            <p:nvCxnSpPr>
              <p:cNvPr id="26" name="Straight Connector 25">
                <a:extLst>
                  <a:ext uri="{FF2B5EF4-FFF2-40B4-BE49-F238E27FC236}">
                    <a16:creationId xmlns:a16="http://schemas.microsoft.com/office/drawing/2014/main" id="{D64F36DD-CB52-4473-8496-4D84582CDAAF}"/>
                  </a:ext>
                </a:extLst>
              </p:cNvPr>
              <p:cNvCxnSpPr>
                <a:cxnSpLocks/>
              </p:cNvCxnSpPr>
              <p:nvPr/>
            </p:nvCxnSpPr>
            <p:spPr>
              <a:xfrm flipH="1" flipV="1">
                <a:off x="760337" y="1721852"/>
                <a:ext cx="4722252" cy="1080"/>
              </a:xfrm>
              <a:prstGeom prst="line">
                <a:avLst/>
              </a:prstGeom>
              <a:noFill/>
              <a:ln w="12700" cap="flat" cmpd="sng" algn="ctr">
                <a:solidFill>
                  <a:srgbClr val="FFFFFF">
                    <a:lumMod val="85000"/>
                  </a:srgbClr>
                </a:solidFill>
                <a:prstDash val="solid"/>
                <a:miter lim="800000"/>
              </a:ln>
              <a:effectLst/>
            </p:spPr>
          </p:cxnSp>
          <p:cxnSp>
            <p:nvCxnSpPr>
              <p:cNvPr id="36" name="Straight Connector 35">
                <a:extLst>
                  <a:ext uri="{FF2B5EF4-FFF2-40B4-BE49-F238E27FC236}">
                    <a16:creationId xmlns:a16="http://schemas.microsoft.com/office/drawing/2014/main" id="{B5EC05C2-0AAC-7A5C-BD3E-420D0337DA23}"/>
                  </a:ext>
                </a:extLst>
              </p:cNvPr>
              <p:cNvCxnSpPr>
                <a:cxnSpLocks/>
              </p:cNvCxnSpPr>
              <p:nvPr/>
            </p:nvCxnSpPr>
            <p:spPr>
              <a:xfrm rot="16200000" flipH="1">
                <a:off x="248273" y="2235857"/>
                <a:ext cx="1024128" cy="0"/>
              </a:xfrm>
              <a:prstGeom prst="line">
                <a:avLst/>
              </a:prstGeom>
              <a:noFill/>
              <a:ln w="12700" cap="flat" cmpd="sng" algn="ctr">
                <a:solidFill>
                  <a:srgbClr val="FFFFFF">
                    <a:lumMod val="85000"/>
                  </a:srgbClr>
                </a:solidFill>
                <a:prstDash val="solid"/>
                <a:miter lim="800000"/>
                <a:tailEnd type="oval"/>
              </a:ln>
              <a:effectLst/>
            </p:spPr>
          </p:cxnSp>
        </p:grpSp>
        <p:grpSp>
          <p:nvGrpSpPr>
            <p:cNvPr id="9" name="Group 8">
              <a:extLst>
                <a:ext uri="{FF2B5EF4-FFF2-40B4-BE49-F238E27FC236}">
                  <a16:creationId xmlns:a16="http://schemas.microsoft.com/office/drawing/2014/main" id="{4EBBC6F7-ADE1-2443-45EE-4B1296D4A5D0}"/>
                </a:ext>
              </a:extLst>
            </p:cNvPr>
            <p:cNvGrpSpPr/>
            <p:nvPr/>
          </p:nvGrpSpPr>
          <p:grpSpPr>
            <a:xfrm>
              <a:off x="6371278" y="3205023"/>
              <a:ext cx="5737809" cy="1077014"/>
              <a:chOff x="2023996" y="1999917"/>
              <a:chExt cx="4728325" cy="1077014"/>
            </a:xfrm>
          </p:grpSpPr>
          <p:sp>
            <p:nvSpPr>
              <p:cNvPr id="15" name="TextBox 14">
                <a:extLst>
                  <a:ext uri="{FF2B5EF4-FFF2-40B4-BE49-F238E27FC236}">
                    <a16:creationId xmlns:a16="http://schemas.microsoft.com/office/drawing/2014/main" id="{635ED360-1D45-0319-D9D8-EAC36EF288DE}"/>
                  </a:ext>
                </a:extLst>
              </p:cNvPr>
              <p:cNvSpPr txBox="1"/>
              <p:nvPr/>
            </p:nvSpPr>
            <p:spPr>
              <a:xfrm>
                <a:off x="2363907" y="1999917"/>
                <a:ext cx="4388414" cy="326504"/>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lang="en-US" sz="1200" b="1" kern="0" dirty="0">
                    <a:solidFill>
                      <a:srgbClr val="000000"/>
                    </a:solidFill>
                    <a:latin typeface="Arial" panose="020B0604020202020204" pitchFamily="34" charset="0"/>
                    <a:cs typeface="Arial" panose="020B0604020202020204" pitchFamily="34" charset="0"/>
                  </a:rPr>
                  <a:t>Kinds of Commitments</a:t>
                </a:r>
                <a:endParaRPr kumimoji="0" lang="en-IN"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6BD639B1-34CC-827E-7EC4-139FA806F9DE}"/>
                  </a:ext>
                </a:extLst>
              </p:cNvPr>
              <p:cNvSpPr txBox="1"/>
              <p:nvPr/>
            </p:nvSpPr>
            <p:spPr>
              <a:xfrm>
                <a:off x="2023996" y="2315090"/>
                <a:ext cx="4702432" cy="761841"/>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rPr>
                  <a:t>These can be divided into low-hanging fruit and more difficult commitments that require governments to relinquish regulatory sovereignty over this strategically important sector. </a:t>
                </a:r>
              </a:p>
            </p:txBody>
          </p:sp>
        </p:grpSp>
      </p:grpSp>
      <p:grpSp>
        <p:nvGrpSpPr>
          <p:cNvPr id="37" name="Group 36">
            <a:extLst>
              <a:ext uri="{FF2B5EF4-FFF2-40B4-BE49-F238E27FC236}">
                <a16:creationId xmlns:a16="http://schemas.microsoft.com/office/drawing/2014/main" id="{F1E757DA-DE7F-B9CB-285A-A0B10628426E}"/>
              </a:ext>
            </a:extLst>
          </p:cNvPr>
          <p:cNvGrpSpPr/>
          <p:nvPr/>
        </p:nvGrpSpPr>
        <p:grpSpPr>
          <a:xfrm>
            <a:off x="4113369" y="1593892"/>
            <a:ext cx="4844363" cy="955849"/>
            <a:chOff x="6421258" y="1715787"/>
            <a:chExt cx="5710137" cy="1126675"/>
          </a:xfrm>
        </p:grpSpPr>
        <p:grpSp>
          <p:nvGrpSpPr>
            <p:cNvPr id="47" name="Group 46">
              <a:extLst>
                <a:ext uri="{FF2B5EF4-FFF2-40B4-BE49-F238E27FC236}">
                  <a16:creationId xmlns:a16="http://schemas.microsoft.com/office/drawing/2014/main" id="{65D91970-1E8F-40BF-1256-11322FD87C9C}"/>
                </a:ext>
              </a:extLst>
            </p:cNvPr>
            <p:cNvGrpSpPr/>
            <p:nvPr/>
          </p:nvGrpSpPr>
          <p:grpSpPr>
            <a:xfrm flipH="1">
              <a:off x="6421258" y="1715787"/>
              <a:ext cx="5710137" cy="1024129"/>
              <a:chOff x="789171" y="1722931"/>
              <a:chExt cx="4719118" cy="1024129"/>
            </a:xfrm>
          </p:grpSpPr>
          <p:cxnSp>
            <p:nvCxnSpPr>
              <p:cNvPr id="57" name="Straight Connector 56">
                <a:extLst>
                  <a:ext uri="{FF2B5EF4-FFF2-40B4-BE49-F238E27FC236}">
                    <a16:creationId xmlns:a16="http://schemas.microsoft.com/office/drawing/2014/main" id="{A7829A2D-1F93-4F93-B37A-6EA0C0B242BD}"/>
                  </a:ext>
                </a:extLst>
              </p:cNvPr>
              <p:cNvCxnSpPr>
                <a:cxnSpLocks/>
              </p:cNvCxnSpPr>
              <p:nvPr/>
            </p:nvCxnSpPr>
            <p:spPr>
              <a:xfrm flipH="1">
                <a:off x="789171" y="1722931"/>
                <a:ext cx="4719118" cy="0"/>
              </a:xfrm>
              <a:prstGeom prst="line">
                <a:avLst/>
              </a:prstGeom>
              <a:noFill/>
              <a:ln w="12700" cap="flat" cmpd="sng" algn="ctr">
                <a:solidFill>
                  <a:srgbClr val="FFFFFF">
                    <a:lumMod val="85000"/>
                  </a:srgbClr>
                </a:solidFill>
                <a:prstDash val="solid"/>
                <a:miter lim="800000"/>
              </a:ln>
              <a:effectLst/>
            </p:spPr>
          </p:cxnSp>
          <p:cxnSp>
            <p:nvCxnSpPr>
              <p:cNvPr id="58" name="Straight Connector 57">
                <a:extLst>
                  <a:ext uri="{FF2B5EF4-FFF2-40B4-BE49-F238E27FC236}">
                    <a16:creationId xmlns:a16="http://schemas.microsoft.com/office/drawing/2014/main" id="{46465757-9789-9438-167E-8F49DFBA5B5A}"/>
                  </a:ext>
                </a:extLst>
              </p:cNvPr>
              <p:cNvCxnSpPr>
                <a:cxnSpLocks/>
              </p:cNvCxnSpPr>
              <p:nvPr/>
            </p:nvCxnSpPr>
            <p:spPr>
              <a:xfrm rot="16200000" flipH="1">
                <a:off x="277107" y="2234996"/>
                <a:ext cx="1024128" cy="0"/>
              </a:xfrm>
              <a:prstGeom prst="line">
                <a:avLst/>
              </a:prstGeom>
              <a:noFill/>
              <a:ln w="12700" cap="flat" cmpd="sng" algn="ctr">
                <a:solidFill>
                  <a:srgbClr val="FFFFFF">
                    <a:lumMod val="85000"/>
                  </a:srgbClr>
                </a:solidFill>
                <a:prstDash val="solid"/>
                <a:miter lim="800000"/>
                <a:tailEnd type="oval"/>
              </a:ln>
              <a:effectLst/>
            </p:spPr>
          </p:cxnSp>
        </p:grpSp>
        <p:grpSp>
          <p:nvGrpSpPr>
            <p:cNvPr id="48" name="Group 47">
              <a:extLst>
                <a:ext uri="{FF2B5EF4-FFF2-40B4-BE49-F238E27FC236}">
                  <a16:creationId xmlns:a16="http://schemas.microsoft.com/office/drawing/2014/main" id="{D660ACC4-5914-B0FF-9DD8-705F7765C66C}"/>
                </a:ext>
              </a:extLst>
            </p:cNvPr>
            <p:cNvGrpSpPr/>
            <p:nvPr/>
          </p:nvGrpSpPr>
          <p:grpSpPr>
            <a:xfrm>
              <a:off x="6672678" y="1754118"/>
              <a:ext cx="5436411" cy="1088344"/>
              <a:chOff x="1625404" y="1960507"/>
              <a:chExt cx="5436411" cy="1088344"/>
            </a:xfrm>
          </p:grpSpPr>
          <p:sp>
            <p:nvSpPr>
              <p:cNvPr id="55" name="TextBox 54">
                <a:extLst>
                  <a:ext uri="{FF2B5EF4-FFF2-40B4-BE49-F238E27FC236}">
                    <a16:creationId xmlns:a16="http://schemas.microsoft.com/office/drawing/2014/main" id="{45DD347E-C092-2D14-3687-A6122B59A638}"/>
                  </a:ext>
                </a:extLst>
              </p:cNvPr>
              <p:cNvSpPr txBox="1"/>
              <p:nvPr/>
            </p:nvSpPr>
            <p:spPr>
              <a:xfrm>
                <a:off x="2197510" y="1960507"/>
                <a:ext cx="4864305" cy="326503"/>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New Evolution in FTAs and Soon in the WTO</a:t>
                </a:r>
                <a:endParaRPr kumimoji="0" lang="en-IN"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3BD3E164-4678-0A0A-2FB6-BDFB8D9B07E8}"/>
                  </a:ext>
                </a:extLst>
              </p:cNvPr>
              <p:cNvSpPr txBox="1"/>
              <p:nvPr/>
            </p:nvSpPr>
            <p:spPr>
              <a:xfrm>
                <a:off x="1625404" y="2287010"/>
                <a:ext cx="5436411" cy="761841"/>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IN"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rPr>
                  <a:t>Most modern comprehensive FTAs include rules on e-commerce or digital trade in a dedicated chapter. Also at the WTO a new plurilateral agreement seems imminent.  </a:t>
                </a:r>
              </a:p>
            </p:txBody>
          </p:sp>
        </p:grpSp>
      </p:grpSp>
      <p:grpSp>
        <p:nvGrpSpPr>
          <p:cNvPr id="59" name="Group 58">
            <a:extLst>
              <a:ext uri="{FF2B5EF4-FFF2-40B4-BE49-F238E27FC236}">
                <a16:creationId xmlns:a16="http://schemas.microsoft.com/office/drawing/2014/main" id="{384A3AEA-0A9B-CDB6-5533-993C5D8F5F68}"/>
              </a:ext>
            </a:extLst>
          </p:cNvPr>
          <p:cNvGrpSpPr/>
          <p:nvPr/>
        </p:nvGrpSpPr>
        <p:grpSpPr>
          <a:xfrm>
            <a:off x="4068886" y="4179148"/>
            <a:ext cx="4903921" cy="868849"/>
            <a:chOff x="6368828" y="4757923"/>
            <a:chExt cx="5780341" cy="1024128"/>
          </a:xfrm>
        </p:grpSpPr>
        <p:grpSp>
          <p:nvGrpSpPr>
            <p:cNvPr id="60" name="Group 59">
              <a:extLst>
                <a:ext uri="{FF2B5EF4-FFF2-40B4-BE49-F238E27FC236}">
                  <a16:creationId xmlns:a16="http://schemas.microsoft.com/office/drawing/2014/main" id="{8E2DD20B-1011-A810-948B-69FE6CE9981B}"/>
                </a:ext>
              </a:extLst>
            </p:cNvPr>
            <p:cNvGrpSpPr/>
            <p:nvPr/>
          </p:nvGrpSpPr>
          <p:grpSpPr>
            <a:xfrm flipH="1">
              <a:off x="6368828" y="4757923"/>
              <a:ext cx="5780341" cy="1024128"/>
              <a:chOff x="663949" y="1722591"/>
              <a:chExt cx="4818640" cy="1024128"/>
            </a:xfrm>
          </p:grpSpPr>
          <p:cxnSp>
            <p:nvCxnSpPr>
              <p:cNvPr id="64" name="Straight Connector 63">
                <a:extLst>
                  <a:ext uri="{FF2B5EF4-FFF2-40B4-BE49-F238E27FC236}">
                    <a16:creationId xmlns:a16="http://schemas.microsoft.com/office/drawing/2014/main" id="{AD940CE6-A655-FE67-0973-05C1CCE44254}"/>
                  </a:ext>
                </a:extLst>
              </p:cNvPr>
              <p:cNvCxnSpPr>
                <a:cxnSpLocks/>
              </p:cNvCxnSpPr>
              <p:nvPr/>
            </p:nvCxnSpPr>
            <p:spPr>
              <a:xfrm flipH="1">
                <a:off x="671433" y="1722931"/>
                <a:ext cx="4811156" cy="4814"/>
              </a:xfrm>
              <a:prstGeom prst="line">
                <a:avLst/>
              </a:prstGeom>
              <a:noFill/>
              <a:ln w="12700" cap="flat" cmpd="sng" algn="ctr">
                <a:solidFill>
                  <a:srgbClr val="FFFFFF">
                    <a:lumMod val="85000"/>
                  </a:srgbClr>
                </a:solidFill>
                <a:prstDash val="solid"/>
                <a:miter lim="800000"/>
              </a:ln>
              <a:effectLst/>
            </p:spPr>
          </p:cxnSp>
          <p:cxnSp>
            <p:nvCxnSpPr>
              <p:cNvPr id="65" name="Straight Connector 64">
                <a:extLst>
                  <a:ext uri="{FF2B5EF4-FFF2-40B4-BE49-F238E27FC236}">
                    <a16:creationId xmlns:a16="http://schemas.microsoft.com/office/drawing/2014/main" id="{B691C54C-A185-6BCA-967A-F18895DF9D01}"/>
                  </a:ext>
                </a:extLst>
              </p:cNvPr>
              <p:cNvCxnSpPr>
                <a:cxnSpLocks/>
              </p:cNvCxnSpPr>
              <p:nvPr/>
            </p:nvCxnSpPr>
            <p:spPr>
              <a:xfrm rot="16200000" flipH="1">
                <a:off x="151885" y="2234655"/>
                <a:ext cx="1024128" cy="0"/>
              </a:xfrm>
              <a:prstGeom prst="line">
                <a:avLst/>
              </a:prstGeom>
              <a:noFill/>
              <a:ln w="12700" cap="flat" cmpd="sng" algn="ctr">
                <a:solidFill>
                  <a:srgbClr val="FFFFFF">
                    <a:lumMod val="85000"/>
                  </a:srgbClr>
                </a:solidFill>
                <a:prstDash val="solid"/>
                <a:miter lim="800000"/>
                <a:tailEnd type="oval"/>
              </a:ln>
              <a:effectLst/>
            </p:spPr>
          </p:cxnSp>
        </p:grpSp>
        <p:grpSp>
          <p:nvGrpSpPr>
            <p:cNvPr id="61" name="Group 60">
              <a:extLst>
                <a:ext uri="{FF2B5EF4-FFF2-40B4-BE49-F238E27FC236}">
                  <a16:creationId xmlns:a16="http://schemas.microsoft.com/office/drawing/2014/main" id="{DC2BABDC-BA61-6750-9521-8F114FD016FC}"/>
                </a:ext>
              </a:extLst>
            </p:cNvPr>
            <p:cNvGrpSpPr/>
            <p:nvPr/>
          </p:nvGrpSpPr>
          <p:grpSpPr>
            <a:xfrm>
              <a:off x="6630343" y="4757923"/>
              <a:ext cx="5496520" cy="1004775"/>
              <a:chOff x="2300941" y="2007317"/>
              <a:chExt cx="4582040" cy="1004775"/>
            </a:xfrm>
          </p:grpSpPr>
          <p:sp>
            <p:nvSpPr>
              <p:cNvPr id="62" name="TextBox 61">
                <a:extLst>
                  <a:ext uri="{FF2B5EF4-FFF2-40B4-BE49-F238E27FC236}">
                    <a16:creationId xmlns:a16="http://schemas.microsoft.com/office/drawing/2014/main" id="{7F0E5492-392D-E43F-7CC9-62FFE6F2FF56}"/>
                  </a:ext>
                </a:extLst>
              </p:cNvPr>
              <p:cNvSpPr txBox="1"/>
              <p:nvPr/>
            </p:nvSpPr>
            <p:spPr>
              <a:xfrm>
                <a:off x="2428836" y="2007317"/>
                <a:ext cx="4454145" cy="326504"/>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lang="en-US" sz="1200" b="1" kern="0" dirty="0">
                    <a:solidFill>
                      <a:srgbClr val="000000"/>
                    </a:solidFill>
                    <a:latin typeface="Arial" panose="020B0604020202020204" pitchFamily="34" charset="0"/>
                    <a:cs typeface="Arial" panose="020B0604020202020204" pitchFamily="34" charset="0"/>
                  </a:rPr>
                  <a:t>Economic Importance</a:t>
                </a:r>
                <a:endParaRPr kumimoji="0" lang="en-IN"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89EDD323-B616-B665-CB4F-9A1944C381C9}"/>
                  </a:ext>
                </a:extLst>
              </p:cNvPr>
              <p:cNvSpPr txBox="1"/>
              <p:nvPr/>
            </p:nvSpPr>
            <p:spPr>
              <a:xfrm>
                <a:off x="2300941" y="2250250"/>
                <a:ext cx="4557624" cy="761842"/>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rPr>
                  <a:t>The digital economy is quickly simply becoming “the economy” and is thus of central importance for productivity growth and national competitiveness. </a:t>
                </a:r>
                <a:endParaRPr kumimoji="0" lang="en-IN"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endParaRPr>
              </a:p>
            </p:txBody>
          </p:sp>
        </p:grpSp>
      </p:grpSp>
      <p:sp>
        <p:nvSpPr>
          <p:cNvPr id="66" name="Rectangle 65">
            <a:extLst>
              <a:ext uri="{FF2B5EF4-FFF2-40B4-BE49-F238E27FC236}">
                <a16:creationId xmlns:a16="http://schemas.microsoft.com/office/drawing/2014/main" id="{07EF8CCB-2AC0-2B4A-D0F8-61BD2B7691E5}"/>
              </a:ext>
            </a:extLst>
          </p:cNvPr>
          <p:cNvSpPr/>
          <p:nvPr/>
        </p:nvSpPr>
        <p:spPr>
          <a:xfrm>
            <a:off x="3673858" y="1270121"/>
            <a:ext cx="51718" cy="4033942"/>
          </a:xfrm>
          <a:prstGeom prst="rect">
            <a:avLst/>
          </a:prstGeom>
          <a:solidFill>
            <a:srgbClr val="FFFFFF">
              <a:lumMod val="85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1C690B11-5963-504B-E5F3-6E84E2ECCA93}"/>
              </a:ext>
            </a:extLst>
          </p:cNvPr>
          <p:cNvSpPr/>
          <p:nvPr/>
        </p:nvSpPr>
        <p:spPr>
          <a:xfrm>
            <a:off x="3295830" y="1558310"/>
            <a:ext cx="807773" cy="826821"/>
          </a:xfrm>
          <a:prstGeom prst="rect">
            <a:avLst/>
          </a:prstGeom>
          <a:solidFill>
            <a:schemeClr val="bg1">
              <a:alpha val="85000"/>
            </a:schemeClr>
          </a:solidFill>
          <a:ln w="25400" cap="flat" cmpd="sng" algn="ctr">
            <a:solidFill>
              <a:srgbClr val="552C8A"/>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12F05F17-537F-3CF8-2A82-BD0D971F0B92}"/>
              </a:ext>
            </a:extLst>
          </p:cNvPr>
          <p:cNvSpPr/>
          <p:nvPr/>
        </p:nvSpPr>
        <p:spPr>
          <a:xfrm>
            <a:off x="3391271" y="1656597"/>
            <a:ext cx="616892" cy="630246"/>
          </a:xfrm>
          <a:prstGeom prst="rect">
            <a:avLst/>
          </a:prstGeom>
          <a:solidFill>
            <a:srgbClr val="552C8A"/>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9" name="TextBox 68">
            <a:extLst>
              <a:ext uri="{FF2B5EF4-FFF2-40B4-BE49-F238E27FC236}">
                <a16:creationId xmlns:a16="http://schemas.microsoft.com/office/drawing/2014/main" id="{F793C6A1-FFE8-5ED0-0892-15DD45D8276E}"/>
              </a:ext>
            </a:extLst>
          </p:cNvPr>
          <p:cNvSpPr txBox="1"/>
          <p:nvPr/>
        </p:nvSpPr>
        <p:spPr>
          <a:xfrm>
            <a:off x="3314752" y="1810138"/>
            <a:ext cx="769928" cy="323165"/>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01</a:t>
            </a:r>
            <a:endParaRPr kumimoji="0" lang="en-IN"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0" name="Rectangle 69">
            <a:extLst>
              <a:ext uri="{FF2B5EF4-FFF2-40B4-BE49-F238E27FC236}">
                <a16:creationId xmlns:a16="http://schemas.microsoft.com/office/drawing/2014/main" id="{F4B1A755-8554-E6B8-C89E-D95C31D55CC4}"/>
              </a:ext>
            </a:extLst>
          </p:cNvPr>
          <p:cNvSpPr/>
          <p:nvPr/>
        </p:nvSpPr>
        <p:spPr>
          <a:xfrm>
            <a:off x="3261113" y="4179148"/>
            <a:ext cx="807773" cy="826821"/>
          </a:xfrm>
          <a:prstGeom prst="rect">
            <a:avLst/>
          </a:prstGeom>
          <a:solidFill>
            <a:schemeClr val="bg1">
              <a:alpha val="80000"/>
            </a:schemeClr>
          </a:solidFill>
          <a:ln w="25400" cap="flat" cmpd="sng" algn="ctr">
            <a:solidFill>
              <a:srgbClr val="552C8A"/>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49685C61-1892-BD80-8707-27F61C4D860C}"/>
              </a:ext>
            </a:extLst>
          </p:cNvPr>
          <p:cNvSpPr/>
          <p:nvPr/>
        </p:nvSpPr>
        <p:spPr>
          <a:xfrm>
            <a:off x="3356553" y="4277436"/>
            <a:ext cx="616892" cy="630246"/>
          </a:xfrm>
          <a:prstGeom prst="rect">
            <a:avLst/>
          </a:prstGeom>
          <a:solidFill>
            <a:srgbClr val="552C8A"/>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2" name="TextBox 71">
            <a:extLst>
              <a:ext uri="{FF2B5EF4-FFF2-40B4-BE49-F238E27FC236}">
                <a16:creationId xmlns:a16="http://schemas.microsoft.com/office/drawing/2014/main" id="{D4831B1E-5C56-7A60-CF32-94BC7045C346}"/>
              </a:ext>
            </a:extLst>
          </p:cNvPr>
          <p:cNvSpPr txBox="1"/>
          <p:nvPr/>
        </p:nvSpPr>
        <p:spPr>
          <a:xfrm>
            <a:off x="3280033" y="4430977"/>
            <a:ext cx="769928" cy="323165"/>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03</a:t>
            </a:r>
            <a:endParaRPr kumimoji="0" lang="en-IN"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nvGrpSpPr>
          <p:cNvPr id="73" name="Group 72">
            <a:extLst>
              <a:ext uri="{FF2B5EF4-FFF2-40B4-BE49-F238E27FC236}">
                <a16:creationId xmlns:a16="http://schemas.microsoft.com/office/drawing/2014/main" id="{AF2DE8A1-C1C7-1C8E-1C88-E9C375E646DE}"/>
              </a:ext>
            </a:extLst>
          </p:cNvPr>
          <p:cNvGrpSpPr/>
          <p:nvPr/>
        </p:nvGrpSpPr>
        <p:grpSpPr>
          <a:xfrm>
            <a:off x="3295830" y="2869518"/>
            <a:ext cx="807773" cy="826820"/>
            <a:chOff x="1303021" y="2879738"/>
            <a:chExt cx="1440542" cy="1474511"/>
          </a:xfrm>
        </p:grpSpPr>
        <p:sp>
          <p:nvSpPr>
            <p:cNvPr id="74" name="Rectangle 73">
              <a:extLst>
                <a:ext uri="{FF2B5EF4-FFF2-40B4-BE49-F238E27FC236}">
                  <a16:creationId xmlns:a16="http://schemas.microsoft.com/office/drawing/2014/main" id="{5263918A-FEA1-53BA-6D10-01A2E4A46D65}"/>
                </a:ext>
              </a:extLst>
            </p:cNvPr>
            <p:cNvSpPr/>
            <p:nvPr/>
          </p:nvSpPr>
          <p:spPr>
            <a:xfrm>
              <a:off x="1303021" y="2879738"/>
              <a:ext cx="1440542" cy="1474511"/>
            </a:xfrm>
            <a:prstGeom prst="rect">
              <a:avLst/>
            </a:prstGeom>
            <a:solidFill>
              <a:schemeClr val="bg1"/>
            </a:solidFill>
            <a:ln w="25400" cap="flat" cmpd="sng" algn="ctr">
              <a:solidFill>
                <a:srgbClr val="9EC64C"/>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E9AD81C0-0795-866C-D0B0-4E6B4719A81F}"/>
                </a:ext>
              </a:extLst>
            </p:cNvPr>
            <p:cNvSpPr/>
            <p:nvPr/>
          </p:nvSpPr>
          <p:spPr>
            <a:xfrm>
              <a:off x="1473225" y="3055018"/>
              <a:ext cx="1100135" cy="1123950"/>
            </a:xfrm>
            <a:prstGeom prst="rect">
              <a:avLst/>
            </a:prstGeom>
            <a:solidFill>
              <a:srgbClr val="9EC64C"/>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6" name="TextBox 75">
              <a:extLst>
                <a:ext uri="{FF2B5EF4-FFF2-40B4-BE49-F238E27FC236}">
                  <a16:creationId xmlns:a16="http://schemas.microsoft.com/office/drawing/2014/main" id="{04F81A08-03E9-2306-5077-973874D995F2}"/>
                </a:ext>
              </a:extLst>
            </p:cNvPr>
            <p:cNvSpPr txBox="1"/>
            <p:nvPr/>
          </p:nvSpPr>
          <p:spPr>
            <a:xfrm>
              <a:off x="1336766" y="3328836"/>
              <a:ext cx="1373051" cy="576317"/>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02</a:t>
              </a:r>
              <a:endParaRPr kumimoji="0" lang="en-IN"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6595057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4F36D1C3-F6C9-500E-BAAE-58E4779EAB49}"/>
              </a:ext>
            </a:extLst>
          </p:cNvPr>
          <p:cNvSpPr>
            <a:spLocks noGrp="1"/>
          </p:cNvSpPr>
          <p:nvPr>
            <p:ph type="title"/>
          </p:nvPr>
        </p:nvSpPr>
        <p:spPr>
          <a:xfrm>
            <a:off x="1219199" y="48620"/>
            <a:ext cx="9872131" cy="1058233"/>
          </a:xfrm>
        </p:spPr>
        <p:txBody>
          <a:bodyPr>
            <a:normAutofit/>
          </a:bodyPr>
          <a:lstStyle/>
          <a:p>
            <a:r>
              <a:rPr lang="en-AU" dirty="0"/>
              <a:t>E-Commerce as a Negotiating Issue</a:t>
            </a:r>
            <a:endParaRPr lang="en-GE" dirty="0"/>
          </a:p>
        </p:txBody>
      </p:sp>
      <p:pic>
        <p:nvPicPr>
          <p:cNvPr id="3" name="Picture 2" descr="A picture containing text&#10;&#10;Description automatically generated">
            <a:extLst>
              <a:ext uri="{FF2B5EF4-FFF2-40B4-BE49-F238E27FC236}">
                <a16:creationId xmlns:a16="http://schemas.microsoft.com/office/drawing/2014/main" id="{636A64B8-58C2-EC28-D3D6-38100637866B}"/>
              </a:ext>
            </a:extLst>
          </p:cNvPr>
          <p:cNvPicPr>
            <a:picLocks noChangeAspect="1"/>
          </p:cNvPicPr>
          <p:nvPr/>
        </p:nvPicPr>
        <p:blipFill>
          <a:blip r:embed="rId3">
            <a:alphaModFix amt="65000"/>
            <a:extLst>
              <a:ext uri="{28A0092B-C50C-407E-A947-70E740481C1C}">
                <a14:useLocalDpi xmlns:a14="http://schemas.microsoft.com/office/drawing/2010/main" val="0"/>
              </a:ext>
            </a:extLst>
          </a:blip>
          <a:stretch>
            <a:fillRect/>
          </a:stretch>
        </p:blipFill>
        <p:spPr>
          <a:xfrm>
            <a:off x="11504141" y="6176962"/>
            <a:ext cx="617838" cy="581841"/>
          </a:xfrm>
          <a:prstGeom prst="rect">
            <a:avLst/>
          </a:prstGeom>
        </p:spPr>
      </p:pic>
      <p:sp>
        <p:nvSpPr>
          <p:cNvPr id="5" name="Rectangle 4">
            <a:extLst>
              <a:ext uri="{FF2B5EF4-FFF2-40B4-BE49-F238E27FC236}">
                <a16:creationId xmlns:a16="http://schemas.microsoft.com/office/drawing/2014/main" id="{74B7876E-EB3F-5EAA-4D8C-2DAFFF66EF77}"/>
              </a:ext>
            </a:extLst>
          </p:cNvPr>
          <p:cNvSpPr/>
          <p:nvPr/>
        </p:nvSpPr>
        <p:spPr>
          <a:xfrm>
            <a:off x="180929" y="144627"/>
            <a:ext cx="838574" cy="838574"/>
          </a:xfrm>
          <a:prstGeom prst="rect">
            <a:avLst/>
          </a:prstGeom>
          <a:solidFill>
            <a:srgbClr val="552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A2AB9872-2720-774D-BB30-088F7D8FE90C}"/>
              </a:ext>
            </a:extLst>
          </p:cNvPr>
          <p:cNvSpPr txBox="1"/>
          <p:nvPr/>
        </p:nvSpPr>
        <p:spPr>
          <a:xfrm>
            <a:off x="180929" y="268279"/>
            <a:ext cx="83857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03</a:t>
            </a:r>
          </a:p>
        </p:txBody>
      </p:sp>
      <p:grpSp>
        <p:nvGrpSpPr>
          <p:cNvPr id="4" name="Group 3">
            <a:extLst>
              <a:ext uri="{FF2B5EF4-FFF2-40B4-BE49-F238E27FC236}">
                <a16:creationId xmlns:a16="http://schemas.microsoft.com/office/drawing/2014/main" id="{1B3A432A-E577-ED29-B472-AF8FC012F1AE}"/>
              </a:ext>
            </a:extLst>
          </p:cNvPr>
          <p:cNvGrpSpPr/>
          <p:nvPr/>
        </p:nvGrpSpPr>
        <p:grpSpPr>
          <a:xfrm>
            <a:off x="4087855" y="2863293"/>
            <a:ext cx="4877340" cy="870496"/>
            <a:chOff x="6391183" y="3205023"/>
            <a:chExt cx="5749007" cy="1026069"/>
          </a:xfrm>
        </p:grpSpPr>
        <p:grpSp>
          <p:nvGrpSpPr>
            <p:cNvPr id="10" name="Group 9">
              <a:extLst>
                <a:ext uri="{FF2B5EF4-FFF2-40B4-BE49-F238E27FC236}">
                  <a16:creationId xmlns:a16="http://schemas.microsoft.com/office/drawing/2014/main" id="{937393D7-EAE6-D036-4662-75EA382C9E7D}"/>
                </a:ext>
              </a:extLst>
            </p:cNvPr>
            <p:cNvGrpSpPr/>
            <p:nvPr/>
          </p:nvGrpSpPr>
          <p:grpSpPr>
            <a:xfrm flipH="1">
              <a:off x="6409751" y="3205023"/>
              <a:ext cx="5730439" cy="1026069"/>
              <a:chOff x="760337" y="1721852"/>
              <a:chExt cx="4722252" cy="1026069"/>
            </a:xfrm>
          </p:grpSpPr>
          <p:cxnSp>
            <p:nvCxnSpPr>
              <p:cNvPr id="14" name="Straight Connector 13">
                <a:extLst>
                  <a:ext uri="{FF2B5EF4-FFF2-40B4-BE49-F238E27FC236}">
                    <a16:creationId xmlns:a16="http://schemas.microsoft.com/office/drawing/2014/main" id="{A3774333-8CED-9D46-C2CF-975833F48980}"/>
                  </a:ext>
                </a:extLst>
              </p:cNvPr>
              <p:cNvCxnSpPr>
                <a:cxnSpLocks/>
              </p:cNvCxnSpPr>
              <p:nvPr/>
            </p:nvCxnSpPr>
            <p:spPr>
              <a:xfrm flipH="1" flipV="1">
                <a:off x="760337" y="1721852"/>
                <a:ext cx="4722252" cy="1080"/>
              </a:xfrm>
              <a:prstGeom prst="line">
                <a:avLst/>
              </a:prstGeom>
              <a:noFill/>
              <a:ln w="12700" cap="flat" cmpd="sng" algn="ctr">
                <a:solidFill>
                  <a:srgbClr val="FFFFFF">
                    <a:lumMod val="85000"/>
                  </a:srgbClr>
                </a:solidFill>
                <a:prstDash val="solid"/>
                <a:miter lim="800000"/>
              </a:ln>
              <a:effectLst/>
            </p:spPr>
          </p:cxnSp>
          <p:cxnSp>
            <p:nvCxnSpPr>
              <p:cNvPr id="16" name="Straight Connector 15">
                <a:extLst>
                  <a:ext uri="{FF2B5EF4-FFF2-40B4-BE49-F238E27FC236}">
                    <a16:creationId xmlns:a16="http://schemas.microsoft.com/office/drawing/2014/main" id="{0D550CF0-1783-A017-86B2-0EF499FB8954}"/>
                  </a:ext>
                </a:extLst>
              </p:cNvPr>
              <p:cNvCxnSpPr>
                <a:cxnSpLocks/>
              </p:cNvCxnSpPr>
              <p:nvPr/>
            </p:nvCxnSpPr>
            <p:spPr>
              <a:xfrm rot="16200000" flipH="1">
                <a:off x="248273" y="2235857"/>
                <a:ext cx="1024128" cy="0"/>
              </a:xfrm>
              <a:prstGeom prst="line">
                <a:avLst/>
              </a:prstGeom>
              <a:noFill/>
              <a:ln w="12700" cap="flat" cmpd="sng" algn="ctr">
                <a:solidFill>
                  <a:srgbClr val="FFFFFF">
                    <a:lumMod val="85000"/>
                  </a:srgbClr>
                </a:solidFill>
                <a:prstDash val="solid"/>
                <a:miter lim="800000"/>
                <a:tailEnd type="oval"/>
              </a:ln>
              <a:effectLst/>
            </p:spPr>
          </p:cxnSp>
        </p:grpSp>
        <p:grpSp>
          <p:nvGrpSpPr>
            <p:cNvPr id="11" name="Group 10">
              <a:extLst>
                <a:ext uri="{FF2B5EF4-FFF2-40B4-BE49-F238E27FC236}">
                  <a16:creationId xmlns:a16="http://schemas.microsoft.com/office/drawing/2014/main" id="{BD8AF72C-30B3-7470-3485-F3D94F3F7253}"/>
                </a:ext>
              </a:extLst>
            </p:cNvPr>
            <p:cNvGrpSpPr/>
            <p:nvPr/>
          </p:nvGrpSpPr>
          <p:grpSpPr>
            <a:xfrm>
              <a:off x="6391183" y="3205023"/>
              <a:ext cx="5717904" cy="917762"/>
              <a:chOff x="2040399" y="1999917"/>
              <a:chExt cx="4711922" cy="917762"/>
            </a:xfrm>
          </p:grpSpPr>
          <p:sp>
            <p:nvSpPr>
              <p:cNvPr id="12" name="TextBox 11">
                <a:extLst>
                  <a:ext uri="{FF2B5EF4-FFF2-40B4-BE49-F238E27FC236}">
                    <a16:creationId xmlns:a16="http://schemas.microsoft.com/office/drawing/2014/main" id="{A1F01F01-326B-A8D8-8EE8-3455DF0C4257}"/>
                  </a:ext>
                </a:extLst>
              </p:cNvPr>
              <p:cNvSpPr txBox="1"/>
              <p:nvPr/>
            </p:nvSpPr>
            <p:spPr>
              <a:xfrm>
                <a:off x="3443272" y="1999917"/>
                <a:ext cx="3309049" cy="326504"/>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Trade-Related Assistance</a:t>
                </a:r>
                <a:endParaRPr kumimoji="0" lang="en-IN"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3137975-AD6C-D50C-4064-C02D3A509B27}"/>
                  </a:ext>
                </a:extLst>
              </p:cNvPr>
              <p:cNvSpPr txBox="1"/>
              <p:nvPr/>
            </p:nvSpPr>
            <p:spPr>
              <a:xfrm>
                <a:off x="2040399" y="2373506"/>
                <a:ext cx="4702431" cy="544173"/>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rPr>
                  <a:t>This is an area where developing countries can again extract concessions to support them to bridge the digital divide. </a:t>
                </a:r>
                <a:endParaRPr kumimoji="0" lang="en-IN"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endParaRPr>
              </a:p>
            </p:txBody>
          </p:sp>
        </p:grpSp>
      </p:grpSp>
      <p:grpSp>
        <p:nvGrpSpPr>
          <p:cNvPr id="17" name="Group 16">
            <a:extLst>
              <a:ext uri="{FF2B5EF4-FFF2-40B4-BE49-F238E27FC236}">
                <a16:creationId xmlns:a16="http://schemas.microsoft.com/office/drawing/2014/main" id="{5477D27C-E2DB-6471-5F46-4DE25D55AEA0}"/>
              </a:ext>
            </a:extLst>
          </p:cNvPr>
          <p:cNvGrpSpPr/>
          <p:nvPr/>
        </p:nvGrpSpPr>
        <p:grpSpPr>
          <a:xfrm>
            <a:off x="4113369" y="1593893"/>
            <a:ext cx="4844363" cy="1139742"/>
            <a:chOff x="6421258" y="1715787"/>
            <a:chExt cx="5710137" cy="1343432"/>
          </a:xfrm>
        </p:grpSpPr>
        <p:grpSp>
          <p:nvGrpSpPr>
            <p:cNvPr id="18" name="Group 17">
              <a:extLst>
                <a:ext uri="{FF2B5EF4-FFF2-40B4-BE49-F238E27FC236}">
                  <a16:creationId xmlns:a16="http://schemas.microsoft.com/office/drawing/2014/main" id="{671D2E62-08CB-63DF-3088-41C335155E6E}"/>
                </a:ext>
              </a:extLst>
            </p:cNvPr>
            <p:cNvGrpSpPr/>
            <p:nvPr/>
          </p:nvGrpSpPr>
          <p:grpSpPr>
            <a:xfrm flipH="1">
              <a:off x="6421258" y="1715787"/>
              <a:ext cx="5710137" cy="1024129"/>
              <a:chOff x="789171" y="1722931"/>
              <a:chExt cx="4719118" cy="1024129"/>
            </a:xfrm>
          </p:grpSpPr>
          <p:cxnSp>
            <p:nvCxnSpPr>
              <p:cNvPr id="22" name="Straight Connector 21">
                <a:extLst>
                  <a:ext uri="{FF2B5EF4-FFF2-40B4-BE49-F238E27FC236}">
                    <a16:creationId xmlns:a16="http://schemas.microsoft.com/office/drawing/2014/main" id="{24F8270A-D1AB-2392-44F1-7F55346A3A46}"/>
                  </a:ext>
                </a:extLst>
              </p:cNvPr>
              <p:cNvCxnSpPr>
                <a:cxnSpLocks/>
              </p:cNvCxnSpPr>
              <p:nvPr/>
            </p:nvCxnSpPr>
            <p:spPr>
              <a:xfrm flipH="1">
                <a:off x="789171" y="1722931"/>
                <a:ext cx="4719118" cy="0"/>
              </a:xfrm>
              <a:prstGeom prst="line">
                <a:avLst/>
              </a:prstGeom>
              <a:noFill/>
              <a:ln w="12700" cap="flat" cmpd="sng" algn="ctr">
                <a:solidFill>
                  <a:srgbClr val="FFFFFF">
                    <a:lumMod val="85000"/>
                  </a:srgbClr>
                </a:solidFill>
                <a:prstDash val="solid"/>
                <a:miter lim="800000"/>
              </a:ln>
              <a:effectLst/>
            </p:spPr>
          </p:cxnSp>
          <p:cxnSp>
            <p:nvCxnSpPr>
              <p:cNvPr id="23" name="Straight Connector 22">
                <a:extLst>
                  <a:ext uri="{FF2B5EF4-FFF2-40B4-BE49-F238E27FC236}">
                    <a16:creationId xmlns:a16="http://schemas.microsoft.com/office/drawing/2014/main" id="{1D3A6098-233D-5149-1BBA-6E5B4505C12A}"/>
                  </a:ext>
                </a:extLst>
              </p:cNvPr>
              <p:cNvCxnSpPr>
                <a:cxnSpLocks/>
              </p:cNvCxnSpPr>
              <p:nvPr/>
            </p:nvCxnSpPr>
            <p:spPr>
              <a:xfrm rot="16200000" flipH="1">
                <a:off x="277107" y="2234996"/>
                <a:ext cx="1024128" cy="0"/>
              </a:xfrm>
              <a:prstGeom prst="line">
                <a:avLst/>
              </a:prstGeom>
              <a:noFill/>
              <a:ln w="12700" cap="flat" cmpd="sng" algn="ctr">
                <a:solidFill>
                  <a:srgbClr val="FFFFFF">
                    <a:lumMod val="85000"/>
                  </a:srgbClr>
                </a:solidFill>
                <a:prstDash val="solid"/>
                <a:miter lim="800000"/>
                <a:tailEnd type="oval"/>
              </a:ln>
              <a:effectLst/>
            </p:spPr>
          </p:cxnSp>
        </p:grpSp>
        <p:grpSp>
          <p:nvGrpSpPr>
            <p:cNvPr id="19" name="Group 18">
              <a:extLst>
                <a:ext uri="{FF2B5EF4-FFF2-40B4-BE49-F238E27FC236}">
                  <a16:creationId xmlns:a16="http://schemas.microsoft.com/office/drawing/2014/main" id="{EFAE36A7-420A-84DA-A9AF-7B7926172767}"/>
                </a:ext>
              </a:extLst>
            </p:cNvPr>
            <p:cNvGrpSpPr/>
            <p:nvPr/>
          </p:nvGrpSpPr>
          <p:grpSpPr>
            <a:xfrm>
              <a:off x="6661160" y="1718536"/>
              <a:ext cx="5447929" cy="1340683"/>
              <a:chOff x="1613886" y="1924925"/>
              <a:chExt cx="5447929" cy="1340683"/>
            </a:xfrm>
          </p:grpSpPr>
          <p:sp>
            <p:nvSpPr>
              <p:cNvPr id="20" name="TextBox 19">
                <a:extLst>
                  <a:ext uri="{FF2B5EF4-FFF2-40B4-BE49-F238E27FC236}">
                    <a16:creationId xmlns:a16="http://schemas.microsoft.com/office/drawing/2014/main" id="{9692502E-87E6-D87A-8B85-97B4A4DA14D6}"/>
                  </a:ext>
                </a:extLst>
              </p:cNvPr>
              <p:cNvSpPr txBox="1"/>
              <p:nvPr/>
            </p:nvSpPr>
            <p:spPr>
              <a:xfrm>
                <a:off x="2186874" y="1924925"/>
                <a:ext cx="4874941" cy="326503"/>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Strong Interest in Free and Open Digital Trade</a:t>
                </a:r>
                <a:endParaRPr kumimoji="0" lang="en-IN"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243E6606-32EC-769B-5B21-E1D1F38CF990}"/>
                  </a:ext>
                </a:extLst>
              </p:cNvPr>
              <p:cNvSpPr txBox="1"/>
              <p:nvPr/>
            </p:nvSpPr>
            <p:spPr>
              <a:xfrm>
                <a:off x="1613886" y="2286099"/>
                <a:ext cx="5436411" cy="979509"/>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rPr>
                  <a:t>This is not really an area where governments need to define their offensive and defensive interests, since there is a strong interest in having free and open digital trade.  </a:t>
                </a:r>
                <a:r>
                  <a:rPr lang="en-US" sz="1200" kern="0" dirty="0">
                    <a:solidFill>
                      <a:srgbClr val="3F3F3F"/>
                    </a:solidFill>
                    <a:latin typeface="Arial" panose="020B0604020202020204" pitchFamily="34" charset="0"/>
                    <a:cs typeface="Arial" panose="020B0604020202020204" pitchFamily="34" charset="0"/>
                  </a:rPr>
                  <a:t> </a:t>
                </a:r>
                <a:endParaRPr kumimoji="0" lang="en-US"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endParaRPr>
              </a:p>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rPr>
                  <a:t>. </a:t>
                </a:r>
                <a:endParaRPr kumimoji="0" lang="en-IN"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endParaRPr>
              </a:p>
            </p:txBody>
          </p:sp>
        </p:grpSp>
      </p:grpSp>
      <p:grpSp>
        <p:nvGrpSpPr>
          <p:cNvPr id="24" name="Group 23">
            <a:extLst>
              <a:ext uri="{FF2B5EF4-FFF2-40B4-BE49-F238E27FC236}">
                <a16:creationId xmlns:a16="http://schemas.microsoft.com/office/drawing/2014/main" id="{35A7D3EA-85BC-14EA-E702-EDA69E0DC79F}"/>
              </a:ext>
            </a:extLst>
          </p:cNvPr>
          <p:cNvGrpSpPr/>
          <p:nvPr/>
        </p:nvGrpSpPr>
        <p:grpSpPr>
          <a:xfrm>
            <a:off x="4068886" y="4179148"/>
            <a:ext cx="4903921" cy="892652"/>
            <a:chOff x="6368828" y="4757923"/>
            <a:chExt cx="5780341" cy="1052185"/>
          </a:xfrm>
        </p:grpSpPr>
        <p:grpSp>
          <p:nvGrpSpPr>
            <p:cNvPr id="27" name="Group 26">
              <a:extLst>
                <a:ext uri="{FF2B5EF4-FFF2-40B4-BE49-F238E27FC236}">
                  <a16:creationId xmlns:a16="http://schemas.microsoft.com/office/drawing/2014/main" id="{9D9093B7-358F-BB8F-3F45-9D29D6737C99}"/>
                </a:ext>
              </a:extLst>
            </p:cNvPr>
            <p:cNvGrpSpPr/>
            <p:nvPr/>
          </p:nvGrpSpPr>
          <p:grpSpPr>
            <a:xfrm flipH="1">
              <a:off x="6368828" y="4757923"/>
              <a:ext cx="5780341" cy="1024128"/>
              <a:chOff x="663949" y="1722591"/>
              <a:chExt cx="4818640" cy="1024128"/>
            </a:xfrm>
          </p:grpSpPr>
          <p:cxnSp>
            <p:nvCxnSpPr>
              <p:cNvPr id="31" name="Straight Connector 30">
                <a:extLst>
                  <a:ext uri="{FF2B5EF4-FFF2-40B4-BE49-F238E27FC236}">
                    <a16:creationId xmlns:a16="http://schemas.microsoft.com/office/drawing/2014/main" id="{2DF2773D-CAD3-6C20-ED16-3A1CFA5DB6CF}"/>
                  </a:ext>
                </a:extLst>
              </p:cNvPr>
              <p:cNvCxnSpPr>
                <a:cxnSpLocks/>
              </p:cNvCxnSpPr>
              <p:nvPr/>
            </p:nvCxnSpPr>
            <p:spPr>
              <a:xfrm flipH="1">
                <a:off x="671433" y="1722931"/>
                <a:ext cx="4811156" cy="4814"/>
              </a:xfrm>
              <a:prstGeom prst="line">
                <a:avLst/>
              </a:prstGeom>
              <a:noFill/>
              <a:ln w="12700" cap="flat" cmpd="sng" algn="ctr">
                <a:solidFill>
                  <a:srgbClr val="FFFFFF">
                    <a:lumMod val="85000"/>
                  </a:srgbClr>
                </a:solidFill>
                <a:prstDash val="solid"/>
                <a:miter lim="800000"/>
              </a:ln>
              <a:effectLst/>
            </p:spPr>
          </p:cxnSp>
          <p:cxnSp>
            <p:nvCxnSpPr>
              <p:cNvPr id="32" name="Straight Connector 31">
                <a:extLst>
                  <a:ext uri="{FF2B5EF4-FFF2-40B4-BE49-F238E27FC236}">
                    <a16:creationId xmlns:a16="http://schemas.microsoft.com/office/drawing/2014/main" id="{2AD66208-98A8-8A8D-A74A-B80FCEF78A23}"/>
                  </a:ext>
                </a:extLst>
              </p:cNvPr>
              <p:cNvCxnSpPr>
                <a:cxnSpLocks/>
              </p:cNvCxnSpPr>
              <p:nvPr/>
            </p:nvCxnSpPr>
            <p:spPr>
              <a:xfrm rot="16200000" flipH="1">
                <a:off x="151885" y="2234655"/>
                <a:ext cx="1024128" cy="0"/>
              </a:xfrm>
              <a:prstGeom prst="line">
                <a:avLst/>
              </a:prstGeom>
              <a:noFill/>
              <a:ln w="12700" cap="flat" cmpd="sng" algn="ctr">
                <a:solidFill>
                  <a:srgbClr val="FFFFFF">
                    <a:lumMod val="85000"/>
                  </a:srgbClr>
                </a:solidFill>
                <a:prstDash val="solid"/>
                <a:miter lim="800000"/>
                <a:tailEnd type="oval"/>
              </a:ln>
              <a:effectLst/>
            </p:spPr>
          </p:cxnSp>
        </p:grpSp>
        <p:grpSp>
          <p:nvGrpSpPr>
            <p:cNvPr id="28" name="Group 27">
              <a:extLst>
                <a:ext uri="{FF2B5EF4-FFF2-40B4-BE49-F238E27FC236}">
                  <a16:creationId xmlns:a16="http://schemas.microsoft.com/office/drawing/2014/main" id="{F2FDA907-134E-5FA7-A83E-E2682ADB6E15}"/>
                </a:ext>
              </a:extLst>
            </p:cNvPr>
            <p:cNvGrpSpPr/>
            <p:nvPr/>
          </p:nvGrpSpPr>
          <p:grpSpPr>
            <a:xfrm>
              <a:off x="6751188" y="4757923"/>
              <a:ext cx="5375676" cy="1052185"/>
              <a:chOff x="2401681" y="2007317"/>
              <a:chExt cx="4481301" cy="1052185"/>
            </a:xfrm>
          </p:grpSpPr>
          <p:sp>
            <p:nvSpPr>
              <p:cNvPr id="29" name="TextBox 28">
                <a:extLst>
                  <a:ext uri="{FF2B5EF4-FFF2-40B4-BE49-F238E27FC236}">
                    <a16:creationId xmlns:a16="http://schemas.microsoft.com/office/drawing/2014/main" id="{94ABAA13-EB16-A751-6412-368035EA7D04}"/>
                  </a:ext>
                </a:extLst>
              </p:cNvPr>
              <p:cNvSpPr txBox="1"/>
              <p:nvPr/>
            </p:nvSpPr>
            <p:spPr>
              <a:xfrm>
                <a:off x="2401681" y="2007317"/>
                <a:ext cx="4481301" cy="326504"/>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Transition Periods to Manage Reforms</a:t>
                </a:r>
                <a:endParaRPr kumimoji="0" lang="en-IN"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ACC2945C-5837-280C-B440-3E250D5C6009}"/>
                  </a:ext>
                </a:extLst>
              </p:cNvPr>
              <p:cNvSpPr txBox="1"/>
              <p:nvPr/>
            </p:nvSpPr>
            <p:spPr>
              <a:xfrm>
                <a:off x="2577575" y="2297660"/>
                <a:ext cx="4280991" cy="761842"/>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IN"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rPr>
                  <a:t>Some developing countries have managed to negotiate </a:t>
                </a:r>
                <a:r>
                  <a:rPr lang="en-IN" sz="1200" kern="0" dirty="0">
                    <a:solidFill>
                      <a:srgbClr val="3F3F3F"/>
                    </a:solidFill>
                    <a:latin typeface="Arial" panose="020B0604020202020204" pitchFamily="34" charset="0"/>
                    <a:cs typeface="Arial" panose="020B0604020202020204" pitchFamily="34" charset="0"/>
                  </a:rPr>
                  <a:t>transition periods for the implementation of more difficult commitments. </a:t>
                </a:r>
                <a:endParaRPr kumimoji="0" lang="en-IN"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endParaRPr>
              </a:p>
            </p:txBody>
          </p:sp>
        </p:grpSp>
      </p:grpSp>
      <p:sp>
        <p:nvSpPr>
          <p:cNvPr id="33" name="Rectangle 32">
            <a:extLst>
              <a:ext uri="{FF2B5EF4-FFF2-40B4-BE49-F238E27FC236}">
                <a16:creationId xmlns:a16="http://schemas.microsoft.com/office/drawing/2014/main" id="{19C24168-9021-C7AE-100E-E31707E8F7E5}"/>
              </a:ext>
            </a:extLst>
          </p:cNvPr>
          <p:cNvSpPr/>
          <p:nvPr/>
        </p:nvSpPr>
        <p:spPr>
          <a:xfrm>
            <a:off x="3673858" y="1270121"/>
            <a:ext cx="51718" cy="4033942"/>
          </a:xfrm>
          <a:prstGeom prst="rect">
            <a:avLst/>
          </a:prstGeom>
          <a:solidFill>
            <a:srgbClr val="FFFFFF">
              <a:lumMod val="85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34A5BBE1-66D4-58B2-498C-ED2B07C1784F}"/>
              </a:ext>
            </a:extLst>
          </p:cNvPr>
          <p:cNvSpPr/>
          <p:nvPr/>
        </p:nvSpPr>
        <p:spPr>
          <a:xfrm>
            <a:off x="3295830" y="1558310"/>
            <a:ext cx="807773" cy="826821"/>
          </a:xfrm>
          <a:prstGeom prst="rect">
            <a:avLst/>
          </a:prstGeom>
          <a:solidFill>
            <a:schemeClr val="bg1">
              <a:alpha val="85000"/>
            </a:schemeClr>
          </a:solidFill>
          <a:ln w="25400" cap="flat" cmpd="sng" algn="ctr">
            <a:solidFill>
              <a:srgbClr val="552C8A"/>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D9AA9919-4E12-1209-08E8-56E4793F2452}"/>
              </a:ext>
            </a:extLst>
          </p:cNvPr>
          <p:cNvSpPr/>
          <p:nvPr/>
        </p:nvSpPr>
        <p:spPr>
          <a:xfrm>
            <a:off x="3391271" y="1656597"/>
            <a:ext cx="616892" cy="630246"/>
          </a:xfrm>
          <a:prstGeom prst="rect">
            <a:avLst/>
          </a:prstGeom>
          <a:solidFill>
            <a:srgbClr val="552C8A"/>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28E7CAA7-7B18-B72B-9ECA-D986BB66289F}"/>
              </a:ext>
            </a:extLst>
          </p:cNvPr>
          <p:cNvSpPr txBox="1"/>
          <p:nvPr/>
        </p:nvSpPr>
        <p:spPr>
          <a:xfrm>
            <a:off x="3314752" y="1810138"/>
            <a:ext cx="769928" cy="323165"/>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01</a:t>
            </a:r>
            <a:endParaRPr kumimoji="0" lang="en-IN"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12A45B9F-7F6D-9F13-FDDF-FE8DAE82A948}"/>
              </a:ext>
            </a:extLst>
          </p:cNvPr>
          <p:cNvSpPr/>
          <p:nvPr/>
        </p:nvSpPr>
        <p:spPr>
          <a:xfrm>
            <a:off x="3261113" y="4179148"/>
            <a:ext cx="807773" cy="826821"/>
          </a:xfrm>
          <a:prstGeom prst="rect">
            <a:avLst/>
          </a:prstGeom>
          <a:solidFill>
            <a:schemeClr val="bg1">
              <a:alpha val="80000"/>
            </a:schemeClr>
          </a:solidFill>
          <a:ln w="25400" cap="flat" cmpd="sng" algn="ctr">
            <a:solidFill>
              <a:srgbClr val="552C8A"/>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48EA6027-D300-007A-9D93-CF536200BF77}"/>
              </a:ext>
            </a:extLst>
          </p:cNvPr>
          <p:cNvSpPr/>
          <p:nvPr/>
        </p:nvSpPr>
        <p:spPr>
          <a:xfrm>
            <a:off x="3356553" y="4277436"/>
            <a:ext cx="616892" cy="630246"/>
          </a:xfrm>
          <a:prstGeom prst="rect">
            <a:avLst/>
          </a:prstGeom>
          <a:solidFill>
            <a:srgbClr val="552C8A"/>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ED5478FC-3923-2A17-FBEE-60260C0D5EDD}"/>
              </a:ext>
            </a:extLst>
          </p:cNvPr>
          <p:cNvSpPr txBox="1"/>
          <p:nvPr/>
        </p:nvSpPr>
        <p:spPr>
          <a:xfrm>
            <a:off x="3280033" y="4430977"/>
            <a:ext cx="769928" cy="323165"/>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03</a:t>
            </a:r>
            <a:endParaRPr kumimoji="0" lang="en-IN"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nvGrpSpPr>
          <p:cNvPr id="42" name="Group 41">
            <a:extLst>
              <a:ext uri="{FF2B5EF4-FFF2-40B4-BE49-F238E27FC236}">
                <a16:creationId xmlns:a16="http://schemas.microsoft.com/office/drawing/2014/main" id="{214F549C-9640-5E4A-1B4A-1F18B4EB02DD}"/>
              </a:ext>
            </a:extLst>
          </p:cNvPr>
          <p:cNvGrpSpPr/>
          <p:nvPr/>
        </p:nvGrpSpPr>
        <p:grpSpPr>
          <a:xfrm>
            <a:off x="3295830" y="2869518"/>
            <a:ext cx="807773" cy="826820"/>
            <a:chOff x="1303021" y="2879738"/>
            <a:chExt cx="1440542" cy="1474511"/>
          </a:xfrm>
        </p:grpSpPr>
        <p:sp>
          <p:nvSpPr>
            <p:cNvPr id="43" name="Rectangle 42">
              <a:extLst>
                <a:ext uri="{FF2B5EF4-FFF2-40B4-BE49-F238E27FC236}">
                  <a16:creationId xmlns:a16="http://schemas.microsoft.com/office/drawing/2014/main" id="{4A3FB1FB-F011-0737-72BC-C5F56A0BC5B4}"/>
                </a:ext>
              </a:extLst>
            </p:cNvPr>
            <p:cNvSpPr/>
            <p:nvPr/>
          </p:nvSpPr>
          <p:spPr>
            <a:xfrm>
              <a:off x="1303021" y="2879738"/>
              <a:ext cx="1440542" cy="1474511"/>
            </a:xfrm>
            <a:prstGeom prst="rect">
              <a:avLst/>
            </a:prstGeom>
            <a:solidFill>
              <a:schemeClr val="bg1"/>
            </a:solidFill>
            <a:ln w="25400" cap="flat" cmpd="sng" algn="ctr">
              <a:solidFill>
                <a:srgbClr val="9EC64C"/>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AE59E614-2018-9631-54E5-BE629B6C87E2}"/>
                </a:ext>
              </a:extLst>
            </p:cNvPr>
            <p:cNvSpPr/>
            <p:nvPr/>
          </p:nvSpPr>
          <p:spPr>
            <a:xfrm>
              <a:off x="1473225" y="3055018"/>
              <a:ext cx="1100135" cy="1123950"/>
            </a:xfrm>
            <a:prstGeom prst="rect">
              <a:avLst/>
            </a:prstGeom>
            <a:solidFill>
              <a:srgbClr val="9EC64C"/>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076B0B4C-5A79-E3E0-613F-EC737E1E26ED}"/>
                </a:ext>
              </a:extLst>
            </p:cNvPr>
            <p:cNvSpPr txBox="1"/>
            <p:nvPr/>
          </p:nvSpPr>
          <p:spPr>
            <a:xfrm>
              <a:off x="1336766" y="3328836"/>
              <a:ext cx="1373051" cy="576317"/>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02</a:t>
              </a:r>
              <a:endParaRPr kumimoji="0" lang="en-IN"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559937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F6B1AA-A638-3D3F-42C8-3A40857961E4}"/>
              </a:ext>
            </a:extLst>
          </p:cNvPr>
          <p:cNvSpPr/>
          <p:nvPr/>
        </p:nvSpPr>
        <p:spPr>
          <a:xfrm>
            <a:off x="-20364" y="-150412"/>
            <a:ext cx="12212364" cy="7008412"/>
          </a:xfrm>
          <a:prstGeom prst="rect">
            <a:avLst/>
          </a:prstGeom>
          <a:solidFill>
            <a:srgbClr val="552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21063D8E-7B47-937C-1893-9BD20169E87B}"/>
              </a:ext>
            </a:extLst>
          </p:cNvPr>
          <p:cNvSpPr txBox="1"/>
          <p:nvPr/>
        </p:nvSpPr>
        <p:spPr>
          <a:xfrm>
            <a:off x="381000" y="531951"/>
            <a:ext cx="260168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Outline</a:t>
            </a:r>
          </a:p>
        </p:txBody>
      </p:sp>
      <p:grpSp>
        <p:nvGrpSpPr>
          <p:cNvPr id="18" name="Group 17">
            <a:extLst>
              <a:ext uri="{FF2B5EF4-FFF2-40B4-BE49-F238E27FC236}">
                <a16:creationId xmlns:a16="http://schemas.microsoft.com/office/drawing/2014/main" id="{C3C981C9-E59D-484B-DF7D-1966364B0EC0}"/>
              </a:ext>
            </a:extLst>
          </p:cNvPr>
          <p:cNvGrpSpPr/>
          <p:nvPr/>
        </p:nvGrpSpPr>
        <p:grpSpPr>
          <a:xfrm>
            <a:off x="500743" y="2888192"/>
            <a:ext cx="574058" cy="574058"/>
            <a:chOff x="500743" y="2888192"/>
            <a:chExt cx="574058" cy="574058"/>
          </a:xfrm>
        </p:grpSpPr>
        <p:sp>
          <p:nvSpPr>
            <p:cNvPr id="9" name="Rectangle 8">
              <a:extLst>
                <a:ext uri="{FF2B5EF4-FFF2-40B4-BE49-F238E27FC236}">
                  <a16:creationId xmlns:a16="http://schemas.microsoft.com/office/drawing/2014/main" id="{A4B5266C-59CD-B7DE-AE1C-3E95DF2C8B4A}"/>
                </a:ext>
              </a:extLst>
            </p:cNvPr>
            <p:cNvSpPr/>
            <p:nvPr/>
          </p:nvSpPr>
          <p:spPr>
            <a:xfrm>
              <a:off x="500743" y="2888192"/>
              <a:ext cx="574058" cy="574058"/>
            </a:xfrm>
            <a:prstGeom prst="rect">
              <a:avLst/>
            </a:prstGeom>
            <a:solidFill>
              <a:srgbClr val="9EC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E7B27DB0-0CC1-9231-81AC-0308E1751EB0}"/>
                </a:ext>
              </a:extLst>
            </p:cNvPr>
            <p:cNvSpPr txBox="1"/>
            <p:nvPr/>
          </p:nvSpPr>
          <p:spPr>
            <a:xfrm>
              <a:off x="500743" y="2990764"/>
              <a:ext cx="57405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01</a:t>
              </a:r>
            </a:p>
          </p:txBody>
        </p:sp>
      </p:grpSp>
      <p:sp>
        <p:nvSpPr>
          <p:cNvPr id="11" name="TextBox 10">
            <a:extLst>
              <a:ext uri="{FF2B5EF4-FFF2-40B4-BE49-F238E27FC236}">
                <a16:creationId xmlns:a16="http://schemas.microsoft.com/office/drawing/2014/main" id="{4CA80A2E-FDAC-87DD-C695-696C468C586F}"/>
              </a:ext>
            </a:extLst>
          </p:cNvPr>
          <p:cNvSpPr txBox="1"/>
          <p:nvPr/>
        </p:nvSpPr>
        <p:spPr>
          <a:xfrm>
            <a:off x="381000" y="3556448"/>
            <a:ext cx="1836730" cy="58477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Trade in Goods</a:t>
            </a:r>
          </a:p>
        </p:txBody>
      </p:sp>
      <p:grpSp>
        <p:nvGrpSpPr>
          <p:cNvPr id="7" name="Group 6">
            <a:extLst>
              <a:ext uri="{FF2B5EF4-FFF2-40B4-BE49-F238E27FC236}">
                <a16:creationId xmlns:a16="http://schemas.microsoft.com/office/drawing/2014/main" id="{62F83C51-C54A-9476-C9FF-8DE0D6BBAE4A}"/>
              </a:ext>
            </a:extLst>
          </p:cNvPr>
          <p:cNvGrpSpPr/>
          <p:nvPr/>
        </p:nvGrpSpPr>
        <p:grpSpPr>
          <a:xfrm>
            <a:off x="2823990" y="2903790"/>
            <a:ext cx="574058" cy="574058"/>
            <a:chOff x="2823990" y="2903790"/>
            <a:chExt cx="574058" cy="574058"/>
          </a:xfrm>
        </p:grpSpPr>
        <p:sp>
          <p:nvSpPr>
            <p:cNvPr id="12" name="Rectangle 11">
              <a:extLst>
                <a:ext uri="{FF2B5EF4-FFF2-40B4-BE49-F238E27FC236}">
                  <a16:creationId xmlns:a16="http://schemas.microsoft.com/office/drawing/2014/main" id="{C8499C98-A67D-5C57-BD40-0C3866BBB462}"/>
                </a:ext>
              </a:extLst>
            </p:cNvPr>
            <p:cNvSpPr/>
            <p:nvPr/>
          </p:nvSpPr>
          <p:spPr>
            <a:xfrm>
              <a:off x="2823990" y="2903790"/>
              <a:ext cx="574058" cy="574058"/>
            </a:xfrm>
            <a:prstGeom prst="rect">
              <a:avLst/>
            </a:prstGeom>
            <a:solidFill>
              <a:srgbClr val="9EC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F4F018A5-71B9-697B-2785-DF697800AC3C}"/>
                </a:ext>
              </a:extLst>
            </p:cNvPr>
            <p:cNvSpPr txBox="1"/>
            <p:nvPr/>
          </p:nvSpPr>
          <p:spPr>
            <a:xfrm>
              <a:off x="2823990" y="2990764"/>
              <a:ext cx="57405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02</a:t>
              </a:r>
            </a:p>
          </p:txBody>
        </p:sp>
      </p:grpSp>
      <p:sp>
        <p:nvSpPr>
          <p:cNvPr id="14" name="TextBox 13">
            <a:extLst>
              <a:ext uri="{FF2B5EF4-FFF2-40B4-BE49-F238E27FC236}">
                <a16:creationId xmlns:a16="http://schemas.microsoft.com/office/drawing/2014/main" id="{C962D4BE-7CCA-5C32-E62C-02B7D9ADE3BD}"/>
              </a:ext>
            </a:extLst>
          </p:cNvPr>
          <p:cNvSpPr txBox="1"/>
          <p:nvPr/>
        </p:nvSpPr>
        <p:spPr>
          <a:xfrm>
            <a:off x="2777056" y="3556448"/>
            <a:ext cx="1241983" cy="58477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TBT and </a:t>
            </a:r>
            <a:br>
              <a:rPr kumimoji="0" lang="en-US" sz="1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br>
            <a:r>
              <a:rPr kumimoji="0" lang="en-US" sz="1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SPS</a:t>
            </a:r>
          </a:p>
        </p:txBody>
      </p:sp>
      <p:grpSp>
        <p:nvGrpSpPr>
          <p:cNvPr id="6" name="Group 5">
            <a:extLst>
              <a:ext uri="{FF2B5EF4-FFF2-40B4-BE49-F238E27FC236}">
                <a16:creationId xmlns:a16="http://schemas.microsoft.com/office/drawing/2014/main" id="{B296AA5B-27DE-11F9-EF6D-A764D0218A2D}"/>
              </a:ext>
            </a:extLst>
          </p:cNvPr>
          <p:cNvGrpSpPr/>
          <p:nvPr/>
        </p:nvGrpSpPr>
        <p:grpSpPr>
          <a:xfrm>
            <a:off x="5126345" y="2856998"/>
            <a:ext cx="594950" cy="574058"/>
            <a:chOff x="5126345" y="2856998"/>
            <a:chExt cx="594950" cy="574058"/>
          </a:xfrm>
        </p:grpSpPr>
        <p:sp>
          <p:nvSpPr>
            <p:cNvPr id="15" name="Rectangle 14">
              <a:extLst>
                <a:ext uri="{FF2B5EF4-FFF2-40B4-BE49-F238E27FC236}">
                  <a16:creationId xmlns:a16="http://schemas.microsoft.com/office/drawing/2014/main" id="{31B0260A-43AD-CC50-A458-2423A9C9288A}"/>
                </a:ext>
              </a:extLst>
            </p:cNvPr>
            <p:cNvSpPr/>
            <p:nvPr/>
          </p:nvSpPr>
          <p:spPr>
            <a:xfrm>
              <a:off x="5147237" y="2856998"/>
              <a:ext cx="574058" cy="574058"/>
            </a:xfrm>
            <a:prstGeom prst="rect">
              <a:avLst/>
            </a:prstGeom>
            <a:solidFill>
              <a:srgbClr val="9EC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A21846EC-2C4D-3663-ACAF-7FC7DBB5AA67}"/>
                </a:ext>
              </a:extLst>
            </p:cNvPr>
            <p:cNvSpPr txBox="1"/>
            <p:nvPr/>
          </p:nvSpPr>
          <p:spPr>
            <a:xfrm>
              <a:off x="5126345" y="2955166"/>
              <a:ext cx="57405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03</a:t>
              </a:r>
            </a:p>
          </p:txBody>
        </p:sp>
      </p:grpSp>
      <p:sp>
        <p:nvSpPr>
          <p:cNvPr id="17" name="TextBox 16">
            <a:extLst>
              <a:ext uri="{FF2B5EF4-FFF2-40B4-BE49-F238E27FC236}">
                <a16:creationId xmlns:a16="http://schemas.microsoft.com/office/drawing/2014/main" id="{FEA0F4E9-930B-CCA0-3ACC-CAFBE5FF2959}"/>
              </a:ext>
            </a:extLst>
          </p:cNvPr>
          <p:cNvSpPr txBox="1"/>
          <p:nvPr/>
        </p:nvSpPr>
        <p:spPr>
          <a:xfrm>
            <a:off x="5080643" y="3547509"/>
            <a:ext cx="1429994" cy="58477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Trade in Services</a:t>
            </a:r>
          </a:p>
        </p:txBody>
      </p:sp>
      <p:grpSp>
        <p:nvGrpSpPr>
          <p:cNvPr id="21" name="Group 20">
            <a:extLst>
              <a:ext uri="{FF2B5EF4-FFF2-40B4-BE49-F238E27FC236}">
                <a16:creationId xmlns:a16="http://schemas.microsoft.com/office/drawing/2014/main" id="{42A0DC28-A8C6-A1AE-264E-275FB94BAD0E}"/>
              </a:ext>
            </a:extLst>
          </p:cNvPr>
          <p:cNvGrpSpPr/>
          <p:nvPr/>
        </p:nvGrpSpPr>
        <p:grpSpPr>
          <a:xfrm>
            <a:off x="7470483" y="2872595"/>
            <a:ext cx="574059" cy="574058"/>
            <a:chOff x="7470483" y="2872595"/>
            <a:chExt cx="574059" cy="574058"/>
          </a:xfrm>
        </p:grpSpPr>
        <p:sp>
          <p:nvSpPr>
            <p:cNvPr id="35" name="Rectangle 34">
              <a:extLst>
                <a:ext uri="{FF2B5EF4-FFF2-40B4-BE49-F238E27FC236}">
                  <a16:creationId xmlns:a16="http://schemas.microsoft.com/office/drawing/2014/main" id="{662FFE5F-E180-2BB9-FEEB-18BA9D4AEFB8}"/>
                </a:ext>
              </a:extLst>
            </p:cNvPr>
            <p:cNvSpPr/>
            <p:nvPr/>
          </p:nvSpPr>
          <p:spPr>
            <a:xfrm>
              <a:off x="7470484" y="2872595"/>
              <a:ext cx="574058" cy="574058"/>
            </a:xfrm>
            <a:prstGeom prst="rect">
              <a:avLst/>
            </a:prstGeom>
            <a:solidFill>
              <a:srgbClr val="9EC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TextBox 35">
              <a:extLst>
                <a:ext uri="{FF2B5EF4-FFF2-40B4-BE49-F238E27FC236}">
                  <a16:creationId xmlns:a16="http://schemas.microsoft.com/office/drawing/2014/main" id="{5ACAFAA6-23AD-6D3F-7078-A3FF0984501D}"/>
                </a:ext>
              </a:extLst>
            </p:cNvPr>
            <p:cNvSpPr txBox="1"/>
            <p:nvPr/>
          </p:nvSpPr>
          <p:spPr>
            <a:xfrm>
              <a:off x="7470483" y="2975166"/>
              <a:ext cx="57405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04</a:t>
              </a:r>
            </a:p>
          </p:txBody>
        </p:sp>
      </p:grpSp>
      <p:sp>
        <p:nvSpPr>
          <p:cNvPr id="37" name="TextBox 36">
            <a:extLst>
              <a:ext uri="{FF2B5EF4-FFF2-40B4-BE49-F238E27FC236}">
                <a16:creationId xmlns:a16="http://schemas.microsoft.com/office/drawing/2014/main" id="{37B8BEBF-5889-41E6-461A-F037EA2F8267}"/>
              </a:ext>
            </a:extLst>
          </p:cNvPr>
          <p:cNvSpPr txBox="1"/>
          <p:nvPr/>
        </p:nvSpPr>
        <p:spPr>
          <a:xfrm>
            <a:off x="7350740" y="3509656"/>
            <a:ext cx="2024741" cy="58477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Digitization and E-Commerce</a:t>
            </a:r>
          </a:p>
        </p:txBody>
      </p:sp>
      <p:grpSp>
        <p:nvGrpSpPr>
          <p:cNvPr id="22" name="Group 21">
            <a:extLst>
              <a:ext uri="{FF2B5EF4-FFF2-40B4-BE49-F238E27FC236}">
                <a16:creationId xmlns:a16="http://schemas.microsoft.com/office/drawing/2014/main" id="{2003F25B-13F2-5403-DA92-C93DB321E795}"/>
              </a:ext>
            </a:extLst>
          </p:cNvPr>
          <p:cNvGrpSpPr/>
          <p:nvPr/>
        </p:nvGrpSpPr>
        <p:grpSpPr>
          <a:xfrm>
            <a:off x="10190879" y="2874338"/>
            <a:ext cx="574058" cy="574058"/>
            <a:chOff x="10190879" y="2874338"/>
            <a:chExt cx="574058" cy="574058"/>
          </a:xfrm>
        </p:grpSpPr>
        <p:sp>
          <p:nvSpPr>
            <p:cNvPr id="19" name="Rectangle 18">
              <a:extLst>
                <a:ext uri="{FF2B5EF4-FFF2-40B4-BE49-F238E27FC236}">
                  <a16:creationId xmlns:a16="http://schemas.microsoft.com/office/drawing/2014/main" id="{BAECA1C8-F3D9-95DB-51B0-78CBD9AFDD6A}"/>
                </a:ext>
              </a:extLst>
            </p:cNvPr>
            <p:cNvSpPr/>
            <p:nvPr/>
          </p:nvSpPr>
          <p:spPr>
            <a:xfrm>
              <a:off x="10190879" y="2874338"/>
              <a:ext cx="574058" cy="574058"/>
            </a:xfrm>
            <a:prstGeom prst="rect">
              <a:avLst/>
            </a:prstGeom>
            <a:solidFill>
              <a:srgbClr val="9EC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TextBox 22">
              <a:extLst>
                <a:ext uri="{FF2B5EF4-FFF2-40B4-BE49-F238E27FC236}">
                  <a16:creationId xmlns:a16="http://schemas.microsoft.com/office/drawing/2014/main" id="{DC9CD4F1-5206-8BE6-F521-5151722C63F0}"/>
                </a:ext>
              </a:extLst>
            </p:cNvPr>
            <p:cNvSpPr txBox="1"/>
            <p:nvPr/>
          </p:nvSpPr>
          <p:spPr>
            <a:xfrm>
              <a:off x="10211770" y="2961312"/>
              <a:ext cx="532275"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05</a:t>
              </a:r>
            </a:p>
          </p:txBody>
        </p:sp>
      </p:grpSp>
      <p:sp>
        <p:nvSpPr>
          <p:cNvPr id="24" name="TextBox 23">
            <a:extLst>
              <a:ext uri="{FF2B5EF4-FFF2-40B4-BE49-F238E27FC236}">
                <a16:creationId xmlns:a16="http://schemas.microsoft.com/office/drawing/2014/main" id="{2C8672E6-986B-FAFD-F406-1BC34D95683D}"/>
              </a:ext>
            </a:extLst>
          </p:cNvPr>
          <p:cNvSpPr txBox="1"/>
          <p:nvPr/>
        </p:nvSpPr>
        <p:spPr>
          <a:xfrm>
            <a:off x="10090480" y="3535370"/>
            <a:ext cx="1546463" cy="58477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Summing</a:t>
            </a:r>
            <a:br>
              <a:rPr kumimoji="0" lang="en-US" sz="1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br>
            <a:r>
              <a:rPr kumimoji="0" lang="en-US" sz="1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Up</a:t>
            </a:r>
          </a:p>
        </p:txBody>
      </p:sp>
      <p:sp>
        <p:nvSpPr>
          <p:cNvPr id="20" name="Arc 19">
            <a:extLst>
              <a:ext uri="{FF2B5EF4-FFF2-40B4-BE49-F238E27FC236}">
                <a16:creationId xmlns:a16="http://schemas.microsoft.com/office/drawing/2014/main" id="{414A1A13-63BA-FA8E-67F2-D4BFA5778F40}"/>
              </a:ext>
            </a:extLst>
          </p:cNvPr>
          <p:cNvSpPr/>
          <p:nvPr/>
        </p:nvSpPr>
        <p:spPr>
          <a:xfrm>
            <a:off x="9451011" y="2700913"/>
            <a:ext cx="2264123" cy="1553870"/>
          </a:xfrm>
          <a:prstGeom prst="arc">
            <a:avLst>
              <a:gd name="adj1" fmla="val 49815"/>
              <a:gd name="adj2" fmla="val 7078"/>
            </a:avLst>
          </a:prstGeom>
          <a:ln w="19050">
            <a:solidFill>
              <a:srgbClr val="D40000"/>
            </a:solidFill>
            <a:extLst>
              <a:ext uri="{C807C97D-BFC1-408E-A445-0C87EB9F89A2}">
                <ask:lineSketchStyleProps xmlns:ask="http://schemas.microsoft.com/office/drawing/2018/sketchyshapes">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Tree>
    <p:extLst>
      <p:ext uri="{BB962C8B-B14F-4D97-AF65-F5344CB8AC3E}">
        <p14:creationId xmlns:p14="http://schemas.microsoft.com/office/powerpoint/2010/main" val="2996710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1000"/>
                                        <p:tgtEl>
                                          <p:spTgt spid="20"/>
                                        </p:tgtEl>
                                      </p:cBhvr>
                                    </p:animEffect>
                                  </p:childTnLst>
                                </p:cTn>
                              </p:par>
                            </p:childTnLst>
                          </p:cTn>
                        </p:par>
                        <p:par>
                          <p:cTn id="8" fill="hold">
                            <p:stCondLst>
                              <p:cond delay="1000"/>
                            </p:stCondLst>
                            <p:childTnLst>
                              <p:par>
                                <p:cTn id="9" presetID="22" presetClass="exit" presetSubtype="4" fill="hold" grpId="1" nodeType="afterEffect">
                                  <p:stCondLst>
                                    <p:cond delay="1000"/>
                                  </p:stCondLst>
                                  <p:childTnLst>
                                    <p:animEffect transition="out" filter="wipe(down)">
                                      <p:cBhvr>
                                        <p:cTn id="10" dur="1000"/>
                                        <p:tgtEl>
                                          <p:spTgt spid="20"/>
                                        </p:tgtEl>
                                      </p:cBhvr>
                                    </p:animEffect>
                                    <p:set>
                                      <p:cBhvr>
                                        <p:cTn id="11" dur="1" fill="hold">
                                          <p:stCondLst>
                                            <p:cond delay="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4F36D1C3-F6C9-500E-BAAE-58E4779EAB49}"/>
              </a:ext>
            </a:extLst>
          </p:cNvPr>
          <p:cNvSpPr>
            <a:spLocks noGrp="1"/>
          </p:cNvSpPr>
          <p:nvPr>
            <p:ph type="title"/>
          </p:nvPr>
        </p:nvSpPr>
        <p:spPr>
          <a:xfrm>
            <a:off x="1219200" y="48620"/>
            <a:ext cx="3835400" cy="1058233"/>
          </a:xfrm>
        </p:spPr>
        <p:txBody>
          <a:bodyPr/>
          <a:lstStyle/>
          <a:p>
            <a:r>
              <a:rPr lang="en-AU" dirty="0"/>
              <a:t>Summing Up</a:t>
            </a:r>
            <a:endParaRPr lang="en-GE" dirty="0"/>
          </a:p>
        </p:txBody>
      </p:sp>
      <p:pic>
        <p:nvPicPr>
          <p:cNvPr id="3" name="Picture 2" descr="A picture containing text&#10;&#10;Description automatically generated">
            <a:extLst>
              <a:ext uri="{FF2B5EF4-FFF2-40B4-BE49-F238E27FC236}">
                <a16:creationId xmlns:a16="http://schemas.microsoft.com/office/drawing/2014/main" id="{636A64B8-58C2-EC28-D3D6-38100637866B}"/>
              </a:ext>
            </a:extLst>
          </p:cNvPr>
          <p:cNvPicPr>
            <a:picLocks noChangeAspect="1"/>
          </p:cNvPicPr>
          <p:nvPr/>
        </p:nvPicPr>
        <p:blipFill>
          <a:blip r:embed="rId2">
            <a:alphaModFix amt="65000"/>
            <a:extLst>
              <a:ext uri="{28A0092B-C50C-407E-A947-70E740481C1C}">
                <a14:useLocalDpi xmlns:a14="http://schemas.microsoft.com/office/drawing/2010/main" val="0"/>
              </a:ext>
            </a:extLst>
          </a:blip>
          <a:stretch>
            <a:fillRect/>
          </a:stretch>
        </p:blipFill>
        <p:spPr>
          <a:xfrm>
            <a:off x="11504141" y="6176962"/>
            <a:ext cx="617838" cy="581841"/>
          </a:xfrm>
          <a:prstGeom prst="rect">
            <a:avLst/>
          </a:prstGeom>
        </p:spPr>
      </p:pic>
      <p:sp>
        <p:nvSpPr>
          <p:cNvPr id="5" name="Rectangle 4">
            <a:extLst>
              <a:ext uri="{FF2B5EF4-FFF2-40B4-BE49-F238E27FC236}">
                <a16:creationId xmlns:a16="http://schemas.microsoft.com/office/drawing/2014/main" id="{74B7876E-EB3F-5EAA-4D8C-2DAFFF66EF77}"/>
              </a:ext>
            </a:extLst>
          </p:cNvPr>
          <p:cNvSpPr/>
          <p:nvPr/>
        </p:nvSpPr>
        <p:spPr>
          <a:xfrm>
            <a:off x="180929" y="144627"/>
            <a:ext cx="838574" cy="838574"/>
          </a:xfrm>
          <a:prstGeom prst="rect">
            <a:avLst/>
          </a:prstGeom>
          <a:solidFill>
            <a:srgbClr val="552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A2AB9872-2720-774D-BB30-088F7D8FE90C}"/>
              </a:ext>
            </a:extLst>
          </p:cNvPr>
          <p:cNvSpPr txBox="1"/>
          <p:nvPr/>
        </p:nvSpPr>
        <p:spPr>
          <a:xfrm>
            <a:off x="180929" y="268279"/>
            <a:ext cx="83857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01</a:t>
            </a:r>
          </a:p>
        </p:txBody>
      </p:sp>
      <p:grpSp>
        <p:nvGrpSpPr>
          <p:cNvPr id="10" name="Group 9">
            <a:extLst>
              <a:ext uri="{FF2B5EF4-FFF2-40B4-BE49-F238E27FC236}">
                <a16:creationId xmlns:a16="http://schemas.microsoft.com/office/drawing/2014/main" id="{E64C709B-5D35-BDC1-92F1-010AFC1EB5A4}"/>
              </a:ext>
            </a:extLst>
          </p:cNvPr>
          <p:cNvGrpSpPr/>
          <p:nvPr/>
        </p:nvGrpSpPr>
        <p:grpSpPr>
          <a:xfrm>
            <a:off x="3073661" y="1352717"/>
            <a:ext cx="7293618" cy="799084"/>
            <a:chOff x="3282072" y="1729488"/>
            <a:chExt cx="5151623" cy="799084"/>
          </a:xfrm>
        </p:grpSpPr>
        <p:sp>
          <p:nvSpPr>
            <p:cNvPr id="18" name="Rectangle: Rounded Corners 17">
              <a:extLst>
                <a:ext uri="{FF2B5EF4-FFF2-40B4-BE49-F238E27FC236}">
                  <a16:creationId xmlns:a16="http://schemas.microsoft.com/office/drawing/2014/main" id="{A99B87B6-D8B1-9B12-446B-ACFFE191DB49}"/>
                </a:ext>
              </a:extLst>
            </p:cNvPr>
            <p:cNvSpPr/>
            <p:nvPr/>
          </p:nvSpPr>
          <p:spPr>
            <a:xfrm rot="16200000">
              <a:off x="5459016" y="-446782"/>
              <a:ext cx="797736" cy="5151623"/>
            </a:xfrm>
            <a:prstGeom prst="roundRect">
              <a:avLst/>
            </a:prstGeom>
            <a:solidFill>
              <a:srgbClr val="9EC64C"/>
            </a:solidFill>
            <a:ln>
              <a:noFill/>
            </a:ln>
            <a:effectLst>
              <a:outerShdw blurRad="635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Top Corners Rounded 18">
              <a:extLst>
                <a:ext uri="{FF2B5EF4-FFF2-40B4-BE49-F238E27FC236}">
                  <a16:creationId xmlns:a16="http://schemas.microsoft.com/office/drawing/2014/main" id="{473BAA4D-80B1-67C8-F3E3-1A22293079C5}"/>
                </a:ext>
              </a:extLst>
            </p:cNvPr>
            <p:cNvSpPr/>
            <p:nvPr/>
          </p:nvSpPr>
          <p:spPr>
            <a:xfrm rot="16200000">
              <a:off x="5409022" y="-349591"/>
              <a:ext cx="799084" cy="4957242"/>
            </a:xfrm>
            <a:prstGeom prst="round2SameRect">
              <a:avLst>
                <a:gd name="adj1" fmla="val 15554"/>
                <a:gd name="adj2"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11" name="Straight Connector 10">
            <a:extLst>
              <a:ext uri="{FF2B5EF4-FFF2-40B4-BE49-F238E27FC236}">
                <a16:creationId xmlns:a16="http://schemas.microsoft.com/office/drawing/2014/main" id="{C81E096F-147C-C804-567E-0C611BC6A41D}"/>
              </a:ext>
            </a:extLst>
          </p:cNvPr>
          <p:cNvCxnSpPr>
            <a:cxnSpLocks/>
            <a:stCxn id="13" idx="1"/>
          </p:cNvCxnSpPr>
          <p:nvPr/>
        </p:nvCxnSpPr>
        <p:spPr>
          <a:xfrm>
            <a:off x="1824720" y="1755217"/>
            <a:ext cx="1180172" cy="0"/>
          </a:xfrm>
          <a:prstGeom prst="line">
            <a:avLst/>
          </a:prstGeom>
          <a:ln>
            <a:solidFill>
              <a:schemeClr val="bg1">
                <a:lumMod val="85000"/>
              </a:schemeClr>
            </a:solidFill>
            <a:tailEnd type="diamond"/>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2BA4E5FA-CC8C-A8B9-714E-6BC558911F44}"/>
              </a:ext>
            </a:extLst>
          </p:cNvPr>
          <p:cNvGrpSpPr/>
          <p:nvPr/>
        </p:nvGrpSpPr>
        <p:grpSpPr>
          <a:xfrm>
            <a:off x="1825588" y="1311839"/>
            <a:ext cx="888933" cy="890563"/>
            <a:chOff x="655973" y="1913177"/>
            <a:chExt cx="430932" cy="431722"/>
          </a:xfrm>
        </p:grpSpPr>
        <p:sp>
          <p:nvSpPr>
            <p:cNvPr id="16" name="Rectangle: Rounded Corners 77">
              <a:extLst>
                <a:ext uri="{FF2B5EF4-FFF2-40B4-BE49-F238E27FC236}">
                  <a16:creationId xmlns:a16="http://schemas.microsoft.com/office/drawing/2014/main" id="{B12ACFF7-E824-3F11-F630-9D2B8BC60A7A}"/>
                </a:ext>
              </a:extLst>
            </p:cNvPr>
            <p:cNvSpPr/>
            <p:nvPr/>
          </p:nvSpPr>
          <p:spPr>
            <a:xfrm rot="16206703">
              <a:off x="655578" y="1913572"/>
              <a:ext cx="431722" cy="430932"/>
            </a:xfrm>
            <a:prstGeom prst="ellipse">
              <a:avLst/>
            </a:prstGeom>
            <a:solidFill>
              <a:schemeClr val="bg1"/>
            </a:solidFill>
            <a:ln>
              <a:noFill/>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96AB9"/>
                </a:solidFill>
                <a:effectLst/>
                <a:uLnTx/>
                <a:uFillTx/>
                <a:latin typeface="Calibri" panose="020F0502020204030204"/>
                <a:ea typeface="+mn-ea"/>
                <a:cs typeface="+mn-cs"/>
              </a:endParaRPr>
            </a:p>
          </p:txBody>
        </p:sp>
        <p:sp>
          <p:nvSpPr>
            <p:cNvPr id="17" name="Rectangle: Rounded Corners 78">
              <a:extLst>
                <a:ext uri="{FF2B5EF4-FFF2-40B4-BE49-F238E27FC236}">
                  <a16:creationId xmlns:a16="http://schemas.microsoft.com/office/drawing/2014/main" id="{68F73ABF-B357-CE05-1A3C-2C1722A01946}"/>
                </a:ext>
              </a:extLst>
            </p:cNvPr>
            <p:cNvSpPr/>
            <p:nvPr/>
          </p:nvSpPr>
          <p:spPr>
            <a:xfrm rot="16206703">
              <a:off x="689185" y="1946844"/>
              <a:ext cx="364508" cy="364388"/>
            </a:xfrm>
            <a:prstGeom prst="ellipse">
              <a:avLst/>
            </a:prstGeom>
            <a:solidFill>
              <a:srgbClr val="9EC64C"/>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96AB9"/>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DC0B6661-0F59-4A28-03D3-2879C2F4715B}"/>
              </a:ext>
            </a:extLst>
          </p:cNvPr>
          <p:cNvSpPr txBox="1"/>
          <p:nvPr/>
        </p:nvSpPr>
        <p:spPr>
          <a:xfrm>
            <a:off x="1824720" y="1555162"/>
            <a:ext cx="857098" cy="400110"/>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white"/>
                </a:solidFill>
                <a:effectLst/>
                <a:uLnTx/>
                <a:uFillTx/>
                <a:latin typeface="Arial Black" panose="020B0A04020102020204" pitchFamily="34" charset="0"/>
                <a:cs typeface="Arial" panose="020B0604020202020204" pitchFamily="34" charset="0"/>
              </a:rPr>
              <a:t>01</a:t>
            </a:r>
          </a:p>
        </p:txBody>
      </p:sp>
      <p:sp>
        <p:nvSpPr>
          <p:cNvPr id="14" name="TextBox 13">
            <a:extLst>
              <a:ext uri="{FF2B5EF4-FFF2-40B4-BE49-F238E27FC236}">
                <a16:creationId xmlns:a16="http://schemas.microsoft.com/office/drawing/2014/main" id="{F5FF8979-D615-0665-FAB0-CC3B55BA77A7}"/>
              </a:ext>
            </a:extLst>
          </p:cNvPr>
          <p:cNvSpPr txBox="1"/>
          <p:nvPr/>
        </p:nvSpPr>
        <p:spPr>
          <a:xfrm>
            <a:off x="3185563" y="1395146"/>
            <a:ext cx="6949253"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Tariffs and tariff quotas are likely to be the most important issues in negotiations on goods, but rules of origin and trade facilitation are equally important to understand  </a:t>
            </a:r>
          </a:p>
        </p:txBody>
      </p:sp>
      <p:grpSp>
        <p:nvGrpSpPr>
          <p:cNvPr id="20" name="Group 19">
            <a:extLst>
              <a:ext uri="{FF2B5EF4-FFF2-40B4-BE49-F238E27FC236}">
                <a16:creationId xmlns:a16="http://schemas.microsoft.com/office/drawing/2014/main" id="{C00BC2C2-D69C-E084-0838-0C8DA714FFF9}"/>
              </a:ext>
            </a:extLst>
          </p:cNvPr>
          <p:cNvGrpSpPr/>
          <p:nvPr/>
        </p:nvGrpSpPr>
        <p:grpSpPr>
          <a:xfrm>
            <a:off x="1824720" y="2453054"/>
            <a:ext cx="8542559" cy="890563"/>
            <a:chOff x="1734654" y="2777023"/>
            <a:chExt cx="8542559" cy="890563"/>
          </a:xfrm>
        </p:grpSpPr>
        <p:grpSp>
          <p:nvGrpSpPr>
            <p:cNvPr id="21" name="Group 20">
              <a:extLst>
                <a:ext uri="{FF2B5EF4-FFF2-40B4-BE49-F238E27FC236}">
                  <a16:creationId xmlns:a16="http://schemas.microsoft.com/office/drawing/2014/main" id="{72A195DB-F4B9-BA41-543B-1D5A60CF89BA}"/>
                </a:ext>
              </a:extLst>
            </p:cNvPr>
            <p:cNvGrpSpPr/>
            <p:nvPr/>
          </p:nvGrpSpPr>
          <p:grpSpPr>
            <a:xfrm>
              <a:off x="2983595" y="2817901"/>
              <a:ext cx="7293618" cy="799084"/>
              <a:chOff x="3282072" y="1729488"/>
              <a:chExt cx="5151623" cy="799084"/>
            </a:xfrm>
          </p:grpSpPr>
          <p:sp>
            <p:nvSpPr>
              <p:cNvPr id="29" name="Rectangle: Rounded Corners 28">
                <a:extLst>
                  <a:ext uri="{FF2B5EF4-FFF2-40B4-BE49-F238E27FC236}">
                    <a16:creationId xmlns:a16="http://schemas.microsoft.com/office/drawing/2014/main" id="{D317E3F9-AB8E-9F19-2D03-C3FBC55F6803}"/>
                  </a:ext>
                </a:extLst>
              </p:cNvPr>
              <p:cNvSpPr/>
              <p:nvPr/>
            </p:nvSpPr>
            <p:spPr>
              <a:xfrm rot="16200000">
                <a:off x="5459016" y="-446782"/>
                <a:ext cx="797736" cy="5151623"/>
              </a:xfrm>
              <a:prstGeom prst="roundRect">
                <a:avLst/>
              </a:prstGeom>
              <a:solidFill>
                <a:srgbClr val="552C8A"/>
              </a:solidFill>
              <a:ln>
                <a:noFill/>
              </a:ln>
              <a:effectLst>
                <a:outerShdw blurRad="635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Top Corners Rounded 29">
                <a:extLst>
                  <a:ext uri="{FF2B5EF4-FFF2-40B4-BE49-F238E27FC236}">
                    <a16:creationId xmlns:a16="http://schemas.microsoft.com/office/drawing/2014/main" id="{CC3A02A4-F705-E0C0-D531-8F82884E39CA}"/>
                  </a:ext>
                </a:extLst>
              </p:cNvPr>
              <p:cNvSpPr/>
              <p:nvPr/>
            </p:nvSpPr>
            <p:spPr>
              <a:xfrm rot="16200000">
                <a:off x="5409022" y="-349591"/>
                <a:ext cx="799084" cy="4957242"/>
              </a:xfrm>
              <a:prstGeom prst="round2SameRect">
                <a:avLst>
                  <a:gd name="adj1" fmla="val 15554"/>
                  <a:gd name="adj2"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22" name="Straight Connector 21">
              <a:extLst>
                <a:ext uri="{FF2B5EF4-FFF2-40B4-BE49-F238E27FC236}">
                  <a16:creationId xmlns:a16="http://schemas.microsoft.com/office/drawing/2014/main" id="{423D502D-0697-C37D-C41A-5EB17148CCDB}"/>
                </a:ext>
              </a:extLst>
            </p:cNvPr>
            <p:cNvCxnSpPr>
              <a:cxnSpLocks/>
              <a:stCxn id="24" idx="1"/>
            </p:cNvCxnSpPr>
            <p:nvPr/>
          </p:nvCxnSpPr>
          <p:spPr>
            <a:xfrm>
              <a:off x="1734654" y="3220401"/>
              <a:ext cx="1180172" cy="0"/>
            </a:xfrm>
            <a:prstGeom prst="line">
              <a:avLst/>
            </a:prstGeom>
            <a:ln>
              <a:solidFill>
                <a:schemeClr val="bg1">
                  <a:lumMod val="85000"/>
                </a:schemeClr>
              </a:solidFill>
              <a:tailEnd type="diamond"/>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8341F529-F507-577B-24D8-AA807B83C28C}"/>
                </a:ext>
              </a:extLst>
            </p:cNvPr>
            <p:cNvGrpSpPr/>
            <p:nvPr/>
          </p:nvGrpSpPr>
          <p:grpSpPr>
            <a:xfrm>
              <a:off x="1735522" y="2777023"/>
              <a:ext cx="888933" cy="890563"/>
              <a:chOff x="655973" y="1913177"/>
              <a:chExt cx="430932" cy="431722"/>
            </a:xfrm>
          </p:grpSpPr>
          <p:sp>
            <p:nvSpPr>
              <p:cNvPr id="27" name="Rectangle: Rounded Corners 77">
                <a:extLst>
                  <a:ext uri="{FF2B5EF4-FFF2-40B4-BE49-F238E27FC236}">
                    <a16:creationId xmlns:a16="http://schemas.microsoft.com/office/drawing/2014/main" id="{2A168CDA-AFD2-CFDA-CF8A-860AA0C09D1D}"/>
                  </a:ext>
                </a:extLst>
              </p:cNvPr>
              <p:cNvSpPr/>
              <p:nvPr/>
            </p:nvSpPr>
            <p:spPr>
              <a:xfrm rot="16206703">
                <a:off x="655578" y="1913572"/>
                <a:ext cx="431722" cy="430932"/>
              </a:xfrm>
              <a:prstGeom prst="ellipse">
                <a:avLst/>
              </a:prstGeom>
              <a:solidFill>
                <a:schemeClr val="bg1"/>
              </a:solidFill>
              <a:ln>
                <a:noFill/>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96AB9"/>
                  </a:solidFill>
                  <a:effectLst/>
                  <a:uLnTx/>
                  <a:uFillTx/>
                  <a:latin typeface="Calibri" panose="020F0502020204030204"/>
                  <a:ea typeface="+mn-ea"/>
                  <a:cs typeface="+mn-cs"/>
                </a:endParaRPr>
              </a:p>
            </p:txBody>
          </p:sp>
          <p:sp>
            <p:nvSpPr>
              <p:cNvPr id="28" name="Rectangle: Rounded Corners 78">
                <a:extLst>
                  <a:ext uri="{FF2B5EF4-FFF2-40B4-BE49-F238E27FC236}">
                    <a16:creationId xmlns:a16="http://schemas.microsoft.com/office/drawing/2014/main" id="{6842CECA-8F30-D365-B109-BD16439CA79E}"/>
                  </a:ext>
                </a:extLst>
              </p:cNvPr>
              <p:cNvSpPr/>
              <p:nvPr/>
            </p:nvSpPr>
            <p:spPr>
              <a:xfrm rot="16206703">
                <a:off x="689185" y="1946844"/>
                <a:ext cx="364508" cy="364388"/>
              </a:xfrm>
              <a:prstGeom prst="ellipse">
                <a:avLst/>
              </a:prstGeom>
              <a:solidFill>
                <a:srgbClr val="552C8A"/>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96AB9"/>
                  </a:solidFill>
                  <a:effectLst/>
                  <a:uLnTx/>
                  <a:uFillTx/>
                  <a:latin typeface="Calibri" panose="020F0502020204030204"/>
                  <a:ea typeface="+mn-ea"/>
                  <a:cs typeface="+mn-cs"/>
                </a:endParaRPr>
              </a:p>
            </p:txBody>
          </p:sp>
        </p:grpSp>
        <p:sp>
          <p:nvSpPr>
            <p:cNvPr id="24" name="TextBox 23">
              <a:extLst>
                <a:ext uri="{FF2B5EF4-FFF2-40B4-BE49-F238E27FC236}">
                  <a16:creationId xmlns:a16="http://schemas.microsoft.com/office/drawing/2014/main" id="{0AF110E8-C2E9-04E3-E6D2-7B2C33FF365E}"/>
                </a:ext>
              </a:extLst>
            </p:cNvPr>
            <p:cNvSpPr txBox="1"/>
            <p:nvPr/>
          </p:nvSpPr>
          <p:spPr>
            <a:xfrm>
              <a:off x="1734654" y="3020346"/>
              <a:ext cx="857098" cy="400110"/>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white"/>
                  </a:solidFill>
                  <a:effectLst/>
                  <a:uLnTx/>
                  <a:uFillTx/>
                  <a:latin typeface="Arial Black" panose="020B0A04020102020204" pitchFamily="34" charset="0"/>
                  <a:cs typeface="Arial" panose="020B0604020202020204" pitchFamily="34" charset="0"/>
                </a:rPr>
                <a:t>02</a:t>
              </a:r>
            </a:p>
          </p:txBody>
        </p:sp>
      </p:grpSp>
      <p:grpSp>
        <p:nvGrpSpPr>
          <p:cNvPr id="31" name="Group 30">
            <a:extLst>
              <a:ext uri="{FF2B5EF4-FFF2-40B4-BE49-F238E27FC236}">
                <a16:creationId xmlns:a16="http://schemas.microsoft.com/office/drawing/2014/main" id="{85A3E71B-83B5-294C-99DB-13B87089E320}"/>
              </a:ext>
            </a:extLst>
          </p:cNvPr>
          <p:cNvGrpSpPr/>
          <p:nvPr/>
        </p:nvGrpSpPr>
        <p:grpSpPr>
          <a:xfrm>
            <a:off x="1799684" y="3594269"/>
            <a:ext cx="8542559" cy="890563"/>
            <a:chOff x="1709618" y="3955750"/>
            <a:chExt cx="8542559" cy="890563"/>
          </a:xfrm>
        </p:grpSpPr>
        <p:grpSp>
          <p:nvGrpSpPr>
            <p:cNvPr id="32" name="Group 31">
              <a:extLst>
                <a:ext uri="{FF2B5EF4-FFF2-40B4-BE49-F238E27FC236}">
                  <a16:creationId xmlns:a16="http://schemas.microsoft.com/office/drawing/2014/main" id="{4B98F9ED-5496-7CAC-5CA5-D2C4F9F500AB}"/>
                </a:ext>
              </a:extLst>
            </p:cNvPr>
            <p:cNvGrpSpPr/>
            <p:nvPr/>
          </p:nvGrpSpPr>
          <p:grpSpPr>
            <a:xfrm>
              <a:off x="2958559" y="3996628"/>
              <a:ext cx="7293618" cy="799084"/>
              <a:chOff x="3282072" y="1729488"/>
              <a:chExt cx="5151623" cy="799084"/>
            </a:xfrm>
          </p:grpSpPr>
          <p:sp>
            <p:nvSpPr>
              <p:cNvPr id="40" name="Rectangle: Rounded Corners 39">
                <a:extLst>
                  <a:ext uri="{FF2B5EF4-FFF2-40B4-BE49-F238E27FC236}">
                    <a16:creationId xmlns:a16="http://schemas.microsoft.com/office/drawing/2014/main" id="{B7A24727-350A-3E68-EAF8-A02F7BB07189}"/>
                  </a:ext>
                </a:extLst>
              </p:cNvPr>
              <p:cNvSpPr/>
              <p:nvPr/>
            </p:nvSpPr>
            <p:spPr>
              <a:xfrm rot="16200000">
                <a:off x="5459016" y="-446782"/>
                <a:ext cx="797736" cy="5151623"/>
              </a:xfrm>
              <a:prstGeom prst="roundRect">
                <a:avLst/>
              </a:prstGeom>
              <a:solidFill>
                <a:srgbClr val="9EC64C"/>
              </a:solidFill>
              <a:ln>
                <a:noFill/>
              </a:ln>
              <a:effectLst>
                <a:outerShdw blurRad="635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tangle: Top Corners Rounded 40">
                <a:extLst>
                  <a:ext uri="{FF2B5EF4-FFF2-40B4-BE49-F238E27FC236}">
                    <a16:creationId xmlns:a16="http://schemas.microsoft.com/office/drawing/2014/main" id="{13395026-B8C8-70D7-B6EA-B9F8AF721EC4}"/>
                  </a:ext>
                </a:extLst>
              </p:cNvPr>
              <p:cNvSpPr/>
              <p:nvPr/>
            </p:nvSpPr>
            <p:spPr>
              <a:xfrm rot="16200000">
                <a:off x="5409022" y="-349591"/>
                <a:ext cx="799084" cy="4957242"/>
              </a:xfrm>
              <a:prstGeom prst="round2SameRect">
                <a:avLst>
                  <a:gd name="adj1" fmla="val 15554"/>
                  <a:gd name="adj2"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33" name="Straight Connector 32">
              <a:extLst>
                <a:ext uri="{FF2B5EF4-FFF2-40B4-BE49-F238E27FC236}">
                  <a16:creationId xmlns:a16="http://schemas.microsoft.com/office/drawing/2014/main" id="{55327D7E-490A-99B1-6698-4DBF119D8A83}"/>
                </a:ext>
              </a:extLst>
            </p:cNvPr>
            <p:cNvCxnSpPr>
              <a:cxnSpLocks/>
              <a:stCxn id="35" idx="1"/>
            </p:cNvCxnSpPr>
            <p:nvPr/>
          </p:nvCxnSpPr>
          <p:spPr>
            <a:xfrm>
              <a:off x="1709618" y="4399128"/>
              <a:ext cx="1180172" cy="0"/>
            </a:xfrm>
            <a:prstGeom prst="line">
              <a:avLst/>
            </a:prstGeom>
            <a:ln>
              <a:solidFill>
                <a:schemeClr val="bg1">
                  <a:lumMod val="85000"/>
                </a:schemeClr>
              </a:solidFill>
              <a:tailEnd type="diamond"/>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F261E9A3-7513-BFD2-A4AB-44A9FE1B20C2}"/>
                </a:ext>
              </a:extLst>
            </p:cNvPr>
            <p:cNvGrpSpPr/>
            <p:nvPr/>
          </p:nvGrpSpPr>
          <p:grpSpPr>
            <a:xfrm>
              <a:off x="1710486" y="3955750"/>
              <a:ext cx="888933" cy="890563"/>
              <a:chOff x="655973" y="1913177"/>
              <a:chExt cx="430932" cy="431722"/>
            </a:xfrm>
          </p:grpSpPr>
          <p:sp>
            <p:nvSpPr>
              <p:cNvPr id="38" name="Rectangle: Rounded Corners 77">
                <a:extLst>
                  <a:ext uri="{FF2B5EF4-FFF2-40B4-BE49-F238E27FC236}">
                    <a16:creationId xmlns:a16="http://schemas.microsoft.com/office/drawing/2014/main" id="{82647C76-7B76-ED2B-AC0B-0D1276A55BC1}"/>
                  </a:ext>
                </a:extLst>
              </p:cNvPr>
              <p:cNvSpPr/>
              <p:nvPr/>
            </p:nvSpPr>
            <p:spPr>
              <a:xfrm rot="16206703">
                <a:off x="655578" y="1913572"/>
                <a:ext cx="431722" cy="430932"/>
              </a:xfrm>
              <a:prstGeom prst="ellipse">
                <a:avLst/>
              </a:prstGeom>
              <a:solidFill>
                <a:schemeClr val="bg1"/>
              </a:solidFill>
              <a:ln>
                <a:noFill/>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96AB9"/>
                  </a:solidFill>
                  <a:effectLst/>
                  <a:uLnTx/>
                  <a:uFillTx/>
                  <a:latin typeface="Calibri" panose="020F0502020204030204"/>
                  <a:ea typeface="+mn-ea"/>
                  <a:cs typeface="+mn-cs"/>
                </a:endParaRPr>
              </a:p>
            </p:txBody>
          </p:sp>
          <p:sp>
            <p:nvSpPr>
              <p:cNvPr id="39" name="Rectangle: Rounded Corners 78">
                <a:extLst>
                  <a:ext uri="{FF2B5EF4-FFF2-40B4-BE49-F238E27FC236}">
                    <a16:creationId xmlns:a16="http://schemas.microsoft.com/office/drawing/2014/main" id="{3C779BEF-DCB5-8057-1964-452E7A9B6357}"/>
                  </a:ext>
                </a:extLst>
              </p:cNvPr>
              <p:cNvSpPr/>
              <p:nvPr/>
            </p:nvSpPr>
            <p:spPr>
              <a:xfrm rot="16206703">
                <a:off x="689185" y="1946844"/>
                <a:ext cx="364508" cy="364388"/>
              </a:xfrm>
              <a:prstGeom prst="ellipse">
                <a:avLst/>
              </a:prstGeom>
              <a:solidFill>
                <a:srgbClr val="9EC64C"/>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96AB9"/>
                  </a:solidFill>
                  <a:effectLst/>
                  <a:uLnTx/>
                  <a:uFillTx/>
                  <a:latin typeface="Calibri" panose="020F0502020204030204"/>
                  <a:ea typeface="+mn-ea"/>
                  <a:cs typeface="+mn-cs"/>
                </a:endParaRPr>
              </a:p>
            </p:txBody>
          </p:sp>
        </p:grpSp>
        <p:sp>
          <p:nvSpPr>
            <p:cNvPr id="35" name="TextBox 34">
              <a:extLst>
                <a:ext uri="{FF2B5EF4-FFF2-40B4-BE49-F238E27FC236}">
                  <a16:creationId xmlns:a16="http://schemas.microsoft.com/office/drawing/2014/main" id="{ECFCAE32-5E91-E2DB-BCC7-29B472A679E1}"/>
                </a:ext>
              </a:extLst>
            </p:cNvPr>
            <p:cNvSpPr txBox="1"/>
            <p:nvPr/>
          </p:nvSpPr>
          <p:spPr>
            <a:xfrm>
              <a:off x="1709618" y="4199073"/>
              <a:ext cx="857098" cy="400110"/>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white"/>
                  </a:solidFill>
                  <a:effectLst/>
                  <a:uLnTx/>
                  <a:uFillTx/>
                  <a:latin typeface="Arial Black" panose="020B0A04020102020204" pitchFamily="34" charset="0"/>
                  <a:cs typeface="Arial" panose="020B0604020202020204" pitchFamily="34" charset="0"/>
                </a:rPr>
                <a:t>03</a:t>
              </a:r>
            </a:p>
          </p:txBody>
        </p:sp>
      </p:grpSp>
      <p:grpSp>
        <p:nvGrpSpPr>
          <p:cNvPr id="42" name="Group 41">
            <a:extLst>
              <a:ext uri="{FF2B5EF4-FFF2-40B4-BE49-F238E27FC236}">
                <a16:creationId xmlns:a16="http://schemas.microsoft.com/office/drawing/2014/main" id="{84C473FD-72C9-FF21-29BD-C7149567B867}"/>
              </a:ext>
            </a:extLst>
          </p:cNvPr>
          <p:cNvGrpSpPr/>
          <p:nvPr/>
        </p:nvGrpSpPr>
        <p:grpSpPr>
          <a:xfrm>
            <a:off x="1824721" y="4735485"/>
            <a:ext cx="8542559" cy="890563"/>
            <a:chOff x="1734655" y="5116485"/>
            <a:chExt cx="8542559" cy="890563"/>
          </a:xfrm>
        </p:grpSpPr>
        <p:grpSp>
          <p:nvGrpSpPr>
            <p:cNvPr id="43" name="Group 42">
              <a:extLst>
                <a:ext uri="{FF2B5EF4-FFF2-40B4-BE49-F238E27FC236}">
                  <a16:creationId xmlns:a16="http://schemas.microsoft.com/office/drawing/2014/main" id="{7F0531B4-5163-23A1-9917-E38235567CCA}"/>
                </a:ext>
              </a:extLst>
            </p:cNvPr>
            <p:cNvGrpSpPr/>
            <p:nvPr/>
          </p:nvGrpSpPr>
          <p:grpSpPr>
            <a:xfrm>
              <a:off x="2983596" y="5157363"/>
              <a:ext cx="7293618" cy="799084"/>
              <a:chOff x="3282072" y="1729488"/>
              <a:chExt cx="5151623" cy="799084"/>
            </a:xfrm>
          </p:grpSpPr>
          <p:sp>
            <p:nvSpPr>
              <p:cNvPr id="51" name="Rectangle: Rounded Corners 50">
                <a:extLst>
                  <a:ext uri="{FF2B5EF4-FFF2-40B4-BE49-F238E27FC236}">
                    <a16:creationId xmlns:a16="http://schemas.microsoft.com/office/drawing/2014/main" id="{0225F94C-91A7-7FA2-198A-C910C8B26E8A}"/>
                  </a:ext>
                </a:extLst>
              </p:cNvPr>
              <p:cNvSpPr/>
              <p:nvPr/>
            </p:nvSpPr>
            <p:spPr>
              <a:xfrm rot="16200000">
                <a:off x="5459016" y="-446782"/>
                <a:ext cx="797736" cy="5151623"/>
              </a:xfrm>
              <a:prstGeom prst="roundRect">
                <a:avLst/>
              </a:prstGeom>
              <a:solidFill>
                <a:srgbClr val="552C8A"/>
              </a:solidFill>
              <a:ln>
                <a:noFill/>
              </a:ln>
              <a:effectLst>
                <a:outerShdw blurRad="635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Rectangle: Top Corners Rounded 51">
                <a:extLst>
                  <a:ext uri="{FF2B5EF4-FFF2-40B4-BE49-F238E27FC236}">
                    <a16:creationId xmlns:a16="http://schemas.microsoft.com/office/drawing/2014/main" id="{3AE56788-1DEF-6FB1-F6C1-04F27996FEF0}"/>
                  </a:ext>
                </a:extLst>
              </p:cNvPr>
              <p:cNvSpPr/>
              <p:nvPr/>
            </p:nvSpPr>
            <p:spPr>
              <a:xfrm rot="16200000">
                <a:off x="5409022" y="-349591"/>
                <a:ext cx="799084" cy="4957242"/>
              </a:xfrm>
              <a:prstGeom prst="round2SameRect">
                <a:avLst>
                  <a:gd name="adj1" fmla="val 15554"/>
                  <a:gd name="adj2"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44" name="Straight Connector 43">
              <a:extLst>
                <a:ext uri="{FF2B5EF4-FFF2-40B4-BE49-F238E27FC236}">
                  <a16:creationId xmlns:a16="http://schemas.microsoft.com/office/drawing/2014/main" id="{7783EF7E-85F1-4BA4-1A6D-D7B84EC4A6B4}"/>
                </a:ext>
              </a:extLst>
            </p:cNvPr>
            <p:cNvCxnSpPr>
              <a:cxnSpLocks/>
              <a:stCxn id="46" idx="1"/>
            </p:cNvCxnSpPr>
            <p:nvPr/>
          </p:nvCxnSpPr>
          <p:spPr>
            <a:xfrm>
              <a:off x="1734655" y="5559863"/>
              <a:ext cx="1180172" cy="0"/>
            </a:xfrm>
            <a:prstGeom prst="line">
              <a:avLst/>
            </a:prstGeom>
            <a:ln>
              <a:solidFill>
                <a:schemeClr val="bg1">
                  <a:lumMod val="85000"/>
                </a:schemeClr>
              </a:solidFill>
              <a:tailEnd type="diamond"/>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1F6CCC3A-C3F1-BDAE-6DB4-3896FBE94157}"/>
                </a:ext>
              </a:extLst>
            </p:cNvPr>
            <p:cNvGrpSpPr/>
            <p:nvPr/>
          </p:nvGrpSpPr>
          <p:grpSpPr>
            <a:xfrm>
              <a:off x="1735523" y="5116485"/>
              <a:ext cx="888933" cy="890563"/>
              <a:chOff x="655973" y="1913177"/>
              <a:chExt cx="430932" cy="431722"/>
            </a:xfrm>
          </p:grpSpPr>
          <p:sp>
            <p:nvSpPr>
              <p:cNvPr id="49" name="Rectangle: Rounded Corners 77">
                <a:extLst>
                  <a:ext uri="{FF2B5EF4-FFF2-40B4-BE49-F238E27FC236}">
                    <a16:creationId xmlns:a16="http://schemas.microsoft.com/office/drawing/2014/main" id="{1BCA4656-FE49-E0E7-F55A-E763F27C92CC}"/>
                  </a:ext>
                </a:extLst>
              </p:cNvPr>
              <p:cNvSpPr/>
              <p:nvPr/>
            </p:nvSpPr>
            <p:spPr>
              <a:xfrm rot="16206703">
                <a:off x="655578" y="1913572"/>
                <a:ext cx="431722" cy="430932"/>
              </a:xfrm>
              <a:prstGeom prst="ellipse">
                <a:avLst/>
              </a:prstGeom>
              <a:solidFill>
                <a:schemeClr val="bg1"/>
              </a:solidFill>
              <a:ln>
                <a:noFill/>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96AB9"/>
                  </a:solidFill>
                  <a:effectLst/>
                  <a:uLnTx/>
                  <a:uFillTx/>
                  <a:latin typeface="Calibri" panose="020F0502020204030204"/>
                  <a:ea typeface="+mn-ea"/>
                  <a:cs typeface="+mn-cs"/>
                </a:endParaRPr>
              </a:p>
            </p:txBody>
          </p:sp>
          <p:sp>
            <p:nvSpPr>
              <p:cNvPr id="50" name="Rectangle: Rounded Corners 78">
                <a:extLst>
                  <a:ext uri="{FF2B5EF4-FFF2-40B4-BE49-F238E27FC236}">
                    <a16:creationId xmlns:a16="http://schemas.microsoft.com/office/drawing/2014/main" id="{E726A1D1-BD53-74F6-609F-E7323544DF60}"/>
                  </a:ext>
                </a:extLst>
              </p:cNvPr>
              <p:cNvSpPr/>
              <p:nvPr/>
            </p:nvSpPr>
            <p:spPr>
              <a:xfrm rot="16206703">
                <a:off x="689185" y="1946844"/>
                <a:ext cx="364508" cy="364388"/>
              </a:xfrm>
              <a:prstGeom prst="ellipse">
                <a:avLst/>
              </a:prstGeom>
              <a:solidFill>
                <a:srgbClr val="552C8A"/>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96AB9"/>
                  </a:solidFill>
                  <a:effectLst/>
                  <a:uLnTx/>
                  <a:uFillTx/>
                  <a:latin typeface="Calibri" panose="020F0502020204030204"/>
                  <a:ea typeface="+mn-ea"/>
                  <a:cs typeface="+mn-cs"/>
                </a:endParaRPr>
              </a:p>
            </p:txBody>
          </p:sp>
        </p:grpSp>
        <p:sp>
          <p:nvSpPr>
            <p:cNvPr id="46" name="TextBox 45">
              <a:extLst>
                <a:ext uri="{FF2B5EF4-FFF2-40B4-BE49-F238E27FC236}">
                  <a16:creationId xmlns:a16="http://schemas.microsoft.com/office/drawing/2014/main" id="{FA55DE73-663E-19BD-184E-18CBCDBE9726}"/>
                </a:ext>
              </a:extLst>
            </p:cNvPr>
            <p:cNvSpPr txBox="1"/>
            <p:nvPr/>
          </p:nvSpPr>
          <p:spPr>
            <a:xfrm>
              <a:off x="1734655" y="5359808"/>
              <a:ext cx="857098" cy="400110"/>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IN" sz="2000" b="1" dirty="0">
                  <a:solidFill>
                    <a:prstClr val="white"/>
                  </a:solidFill>
                  <a:latin typeface="Arial Black" panose="020B0A04020102020204" pitchFamily="34" charset="0"/>
                  <a:cs typeface="Arial" panose="020B0604020202020204" pitchFamily="34" charset="0"/>
                </a:rPr>
                <a:t>04</a:t>
              </a:r>
              <a:endParaRPr kumimoji="0" lang="en-IN" sz="2000" b="1" i="0" u="none" strike="noStrike" kern="1200" cap="none" spc="0" normalizeH="0" baseline="0" noProof="0" dirty="0">
                <a:ln>
                  <a:noFill/>
                </a:ln>
                <a:solidFill>
                  <a:prstClr val="white"/>
                </a:solidFill>
                <a:effectLst/>
                <a:uLnTx/>
                <a:uFillTx/>
                <a:latin typeface="Arial Black" panose="020B0A04020102020204" pitchFamily="34" charset="0"/>
                <a:cs typeface="Arial" panose="020B0604020202020204" pitchFamily="34" charset="0"/>
              </a:endParaRPr>
            </a:p>
          </p:txBody>
        </p:sp>
      </p:grpSp>
      <p:sp>
        <p:nvSpPr>
          <p:cNvPr id="53" name="TextBox 52">
            <a:extLst>
              <a:ext uri="{FF2B5EF4-FFF2-40B4-BE49-F238E27FC236}">
                <a16:creationId xmlns:a16="http://schemas.microsoft.com/office/drawing/2014/main" id="{4786B60E-E56C-09F1-C676-5AFC0353E0E6}"/>
              </a:ext>
            </a:extLst>
          </p:cNvPr>
          <p:cNvSpPr txBox="1"/>
          <p:nvPr/>
        </p:nvSpPr>
        <p:spPr>
          <a:xfrm>
            <a:off x="3185563" y="2503699"/>
            <a:ext cx="6674545"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400" b="1" dirty="0">
                <a:solidFill>
                  <a:prstClr val="black">
                    <a:lumMod val="85000"/>
                    <a:lumOff val="15000"/>
                  </a:prstClr>
                </a:solidFill>
                <a:latin typeface="Arial" panose="020B0604020202020204" pitchFamily="34" charset="0"/>
                <a:cs typeface="Arial" panose="020B0604020202020204" pitchFamily="34" charset="0"/>
              </a:rPr>
              <a:t>The rules afford a lot of policy space so be sure to exploit this in any way you can, particularly with regard to implementation periods or transition periods.  </a:t>
            </a:r>
            <a:endParaRPr kumimoji="0" lang="en-IN" sz="1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p:txBody>
      </p:sp>
      <p:sp>
        <p:nvSpPr>
          <p:cNvPr id="54" name="TextBox 53">
            <a:extLst>
              <a:ext uri="{FF2B5EF4-FFF2-40B4-BE49-F238E27FC236}">
                <a16:creationId xmlns:a16="http://schemas.microsoft.com/office/drawing/2014/main" id="{A0ADC473-34F7-B72D-D288-719BCBDDEE6D}"/>
              </a:ext>
            </a:extLst>
          </p:cNvPr>
          <p:cNvSpPr txBox="1"/>
          <p:nvPr/>
        </p:nvSpPr>
        <p:spPr>
          <a:xfrm>
            <a:off x="3210600" y="3772405"/>
            <a:ext cx="664950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400" b="1" dirty="0">
                <a:solidFill>
                  <a:prstClr val="black">
                    <a:lumMod val="85000"/>
                    <a:lumOff val="15000"/>
                  </a:prstClr>
                </a:solidFill>
                <a:latin typeface="Arial" panose="020B0604020202020204" pitchFamily="34" charset="0"/>
                <a:cs typeface="Arial" panose="020B0604020202020204" pitchFamily="34" charset="0"/>
              </a:rPr>
              <a:t>In services, a trade-related regulatory audit and an articulation of offensive and defensive interests as well as a clear objective is keep. </a:t>
            </a:r>
            <a:endParaRPr kumimoji="0" lang="en-IN" sz="1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85224E62-6B48-D971-F7A3-6E1AF455237F}"/>
              </a:ext>
            </a:extLst>
          </p:cNvPr>
          <p:cNvSpPr txBox="1"/>
          <p:nvPr/>
        </p:nvSpPr>
        <p:spPr>
          <a:xfrm>
            <a:off x="3363165" y="4932556"/>
            <a:ext cx="6290975"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400" b="1" dirty="0">
                <a:solidFill>
                  <a:prstClr val="black">
                    <a:lumMod val="85000"/>
                    <a:lumOff val="15000"/>
                  </a:prstClr>
                </a:solidFill>
                <a:latin typeface="Arial" panose="020B0604020202020204" pitchFamily="34" charset="0"/>
                <a:cs typeface="Arial" panose="020B0604020202020204" pitchFamily="34" charset="0"/>
              </a:rPr>
              <a:t>The private sector knows more about actually trading across borders and market access then the government is ever likely to know. </a:t>
            </a:r>
            <a:endParaRPr kumimoji="0" lang="en-IN" sz="1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68231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69D446-8EED-B319-B3BD-6B5A5C0A53CA}"/>
              </a:ext>
            </a:extLst>
          </p:cNvPr>
          <p:cNvSpPr>
            <a:spLocks noGrp="1"/>
          </p:cNvSpPr>
          <p:nvPr>
            <p:ph type="ctrTitle"/>
          </p:nvPr>
        </p:nvSpPr>
        <p:spPr>
          <a:xfrm>
            <a:off x="1524000" y="2717065"/>
            <a:ext cx="9144000" cy="1423870"/>
          </a:xfrm>
        </p:spPr>
        <p:txBody>
          <a:bodyPr>
            <a:normAutofit fontScale="90000"/>
          </a:bodyPr>
          <a:lstStyle/>
          <a:p>
            <a:r>
              <a:rPr lang="en-US" sz="10000" dirty="0"/>
              <a:t>Thank you!</a:t>
            </a:r>
          </a:p>
        </p:txBody>
      </p:sp>
      <p:pic>
        <p:nvPicPr>
          <p:cNvPr id="2" name="Picture 1" descr="A picture containing text&#10;&#10;Description automatically generated">
            <a:extLst>
              <a:ext uri="{FF2B5EF4-FFF2-40B4-BE49-F238E27FC236}">
                <a16:creationId xmlns:a16="http://schemas.microsoft.com/office/drawing/2014/main" id="{3E727C00-8271-F706-C019-CB2AB50C5A6F}"/>
              </a:ext>
            </a:extLst>
          </p:cNvPr>
          <p:cNvPicPr>
            <a:picLocks noChangeAspect="1"/>
          </p:cNvPicPr>
          <p:nvPr/>
        </p:nvPicPr>
        <p:blipFill>
          <a:blip r:embed="rId2">
            <a:alphaModFix amt="65000"/>
            <a:extLst>
              <a:ext uri="{28A0092B-C50C-407E-A947-70E740481C1C}">
                <a14:useLocalDpi xmlns:a14="http://schemas.microsoft.com/office/drawing/2010/main" val="0"/>
              </a:ext>
            </a:extLst>
          </a:blip>
          <a:stretch>
            <a:fillRect/>
          </a:stretch>
        </p:blipFill>
        <p:spPr>
          <a:xfrm>
            <a:off x="11504179" y="6031306"/>
            <a:ext cx="601790" cy="566728"/>
          </a:xfrm>
          <a:prstGeom prst="rect">
            <a:avLst/>
          </a:prstGeom>
        </p:spPr>
      </p:pic>
    </p:spTree>
    <p:extLst>
      <p:ext uri="{BB962C8B-B14F-4D97-AF65-F5344CB8AC3E}">
        <p14:creationId xmlns:p14="http://schemas.microsoft.com/office/powerpoint/2010/main" val="1987712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4F36D1C3-F6C9-500E-BAAE-58E4779EAB49}"/>
              </a:ext>
            </a:extLst>
          </p:cNvPr>
          <p:cNvSpPr>
            <a:spLocks noGrp="1"/>
          </p:cNvSpPr>
          <p:nvPr>
            <p:ph type="title"/>
          </p:nvPr>
        </p:nvSpPr>
        <p:spPr>
          <a:xfrm>
            <a:off x="1219200" y="48620"/>
            <a:ext cx="3835400" cy="1058233"/>
          </a:xfrm>
        </p:spPr>
        <p:txBody>
          <a:bodyPr/>
          <a:lstStyle/>
          <a:p>
            <a:r>
              <a:rPr lang="en-GE" dirty="0"/>
              <a:t>Trade </a:t>
            </a:r>
            <a:r>
              <a:rPr lang="en-AU" dirty="0"/>
              <a:t>in Goods</a:t>
            </a:r>
            <a:endParaRPr lang="en-GE" dirty="0"/>
          </a:p>
        </p:txBody>
      </p:sp>
      <p:pic>
        <p:nvPicPr>
          <p:cNvPr id="3" name="Picture 2" descr="A picture containing text&#10;&#10;Description automatically generated">
            <a:extLst>
              <a:ext uri="{FF2B5EF4-FFF2-40B4-BE49-F238E27FC236}">
                <a16:creationId xmlns:a16="http://schemas.microsoft.com/office/drawing/2014/main" id="{636A64B8-58C2-EC28-D3D6-38100637866B}"/>
              </a:ext>
            </a:extLst>
          </p:cNvPr>
          <p:cNvPicPr>
            <a:picLocks noChangeAspect="1"/>
          </p:cNvPicPr>
          <p:nvPr/>
        </p:nvPicPr>
        <p:blipFill>
          <a:blip r:embed="rId2">
            <a:alphaModFix amt="65000"/>
            <a:extLst>
              <a:ext uri="{28A0092B-C50C-407E-A947-70E740481C1C}">
                <a14:useLocalDpi xmlns:a14="http://schemas.microsoft.com/office/drawing/2010/main" val="0"/>
              </a:ext>
            </a:extLst>
          </a:blip>
          <a:stretch>
            <a:fillRect/>
          </a:stretch>
        </p:blipFill>
        <p:spPr>
          <a:xfrm>
            <a:off x="11504141" y="6176962"/>
            <a:ext cx="617838" cy="581841"/>
          </a:xfrm>
          <a:prstGeom prst="rect">
            <a:avLst/>
          </a:prstGeom>
        </p:spPr>
      </p:pic>
      <p:sp>
        <p:nvSpPr>
          <p:cNvPr id="5" name="Rectangle 4">
            <a:extLst>
              <a:ext uri="{FF2B5EF4-FFF2-40B4-BE49-F238E27FC236}">
                <a16:creationId xmlns:a16="http://schemas.microsoft.com/office/drawing/2014/main" id="{74B7876E-EB3F-5EAA-4D8C-2DAFFF66EF77}"/>
              </a:ext>
            </a:extLst>
          </p:cNvPr>
          <p:cNvSpPr/>
          <p:nvPr/>
        </p:nvSpPr>
        <p:spPr>
          <a:xfrm>
            <a:off x="180929" y="144627"/>
            <a:ext cx="838574" cy="838574"/>
          </a:xfrm>
          <a:prstGeom prst="rect">
            <a:avLst/>
          </a:prstGeom>
          <a:solidFill>
            <a:srgbClr val="552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A2AB9872-2720-774D-BB30-088F7D8FE90C}"/>
              </a:ext>
            </a:extLst>
          </p:cNvPr>
          <p:cNvSpPr txBox="1"/>
          <p:nvPr/>
        </p:nvSpPr>
        <p:spPr>
          <a:xfrm>
            <a:off x="180929" y="268279"/>
            <a:ext cx="83857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01</a:t>
            </a:r>
          </a:p>
        </p:txBody>
      </p:sp>
      <p:grpSp>
        <p:nvGrpSpPr>
          <p:cNvPr id="10" name="Group 9">
            <a:extLst>
              <a:ext uri="{FF2B5EF4-FFF2-40B4-BE49-F238E27FC236}">
                <a16:creationId xmlns:a16="http://schemas.microsoft.com/office/drawing/2014/main" id="{E64C709B-5D35-BDC1-92F1-010AFC1EB5A4}"/>
              </a:ext>
            </a:extLst>
          </p:cNvPr>
          <p:cNvGrpSpPr/>
          <p:nvPr/>
        </p:nvGrpSpPr>
        <p:grpSpPr>
          <a:xfrm>
            <a:off x="3073661" y="1352717"/>
            <a:ext cx="7293618" cy="799084"/>
            <a:chOff x="3282072" y="1729488"/>
            <a:chExt cx="5151623" cy="799084"/>
          </a:xfrm>
        </p:grpSpPr>
        <p:sp>
          <p:nvSpPr>
            <p:cNvPr id="18" name="Rectangle: Rounded Corners 17">
              <a:extLst>
                <a:ext uri="{FF2B5EF4-FFF2-40B4-BE49-F238E27FC236}">
                  <a16:creationId xmlns:a16="http://schemas.microsoft.com/office/drawing/2014/main" id="{A99B87B6-D8B1-9B12-446B-ACFFE191DB49}"/>
                </a:ext>
              </a:extLst>
            </p:cNvPr>
            <p:cNvSpPr/>
            <p:nvPr/>
          </p:nvSpPr>
          <p:spPr>
            <a:xfrm rot="16200000">
              <a:off x="5459016" y="-446782"/>
              <a:ext cx="797736" cy="5151623"/>
            </a:xfrm>
            <a:prstGeom prst="roundRect">
              <a:avLst/>
            </a:prstGeom>
            <a:solidFill>
              <a:srgbClr val="9EC64C"/>
            </a:solidFill>
            <a:ln>
              <a:noFill/>
            </a:ln>
            <a:effectLst>
              <a:outerShdw blurRad="635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Top Corners Rounded 18">
              <a:extLst>
                <a:ext uri="{FF2B5EF4-FFF2-40B4-BE49-F238E27FC236}">
                  <a16:creationId xmlns:a16="http://schemas.microsoft.com/office/drawing/2014/main" id="{473BAA4D-80B1-67C8-F3E3-1A22293079C5}"/>
                </a:ext>
              </a:extLst>
            </p:cNvPr>
            <p:cNvSpPr/>
            <p:nvPr/>
          </p:nvSpPr>
          <p:spPr>
            <a:xfrm rot="16200000">
              <a:off x="5409022" y="-349591"/>
              <a:ext cx="799084" cy="4957242"/>
            </a:xfrm>
            <a:prstGeom prst="round2SameRect">
              <a:avLst>
                <a:gd name="adj1" fmla="val 15554"/>
                <a:gd name="adj2"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11" name="Straight Connector 10">
            <a:extLst>
              <a:ext uri="{FF2B5EF4-FFF2-40B4-BE49-F238E27FC236}">
                <a16:creationId xmlns:a16="http://schemas.microsoft.com/office/drawing/2014/main" id="{C81E096F-147C-C804-567E-0C611BC6A41D}"/>
              </a:ext>
            </a:extLst>
          </p:cNvPr>
          <p:cNvCxnSpPr>
            <a:cxnSpLocks/>
            <a:stCxn id="13" idx="1"/>
          </p:cNvCxnSpPr>
          <p:nvPr/>
        </p:nvCxnSpPr>
        <p:spPr>
          <a:xfrm>
            <a:off x="1824720" y="1755217"/>
            <a:ext cx="1180172" cy="0"/>
          </a:xfrm>
          <a:prstGeom prst="line">
            <a:avLst/>
          </a:prstGeom>
          <a:ln>
            <a:solidFill>
              <a:schemeClr val="bg1">
                <a:lumMod val="85000"/>
              </a:schemeClr>
            </a:solidFill>
            <a:tailEnd type="diamond"/>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2BA4E5FA-CC8C-A8B9-714E-6BC558911F44}"/>
              </a:ext>
            </a:extLst>
          </p:cNvPr>
          <p:cNvGrpSpPr/>
          <p:nvPr/>
        </p:nvGrpSpPr>
        <p:grpSpPr>
          <a:xfrm>
            <a:off x="1825588" y="1311839"/>
            <a:ext cx="888933" cy="890563"/>
            <a:chOff x="655973" y="1913177"/>
            <a:chExt cx="430932" cy="431722"/>
          </a:xfrm>
        </p:grpSpPr>
        <p:sp>
          <p:nvSpPr>
            <p:cNvPr id="16" name="Rectangle: Rounded Corners 77">
              <a:extLst>
                <a:ext uri="{FF2B5EF4-FFF2-40B4-BE49-F238E27FC236}">
                  <a16:creationId xmlns:a16="http://schemas.microsoft.com/office/drawing/2014/main" id="{B12ACFF7-E824-3F11-F630-9D2B8BC60A7A}"/>
                </a:ext>
              </a:extLst>
            </p:cNvPr>
            <p:cNvSpPr/>
            <p:nvPr/>
          </p:nvSpPr>
          <p:spPr>
            <a:xfrm rot="16206703">
              <a:off x="655578" y="1913572"/>
              <a:ext cx="431722" cy="430932"/>
            </a:xfrm>
            <a:prstGeom prst="ellipse">
              <a:avLst/>
            </a:prstGeom>
            <a:solidFill>
              <a:schemeClr val="bg1"/>
            </a:solidFill>
            <a:ln>
              <a:noFill/>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96AB9"/>
                </a:solidFill>
                <a:effectLst/>
                <a:uLnTx/>
                <a:uFillTx/>
                <a:latin typeface="Calibri" panose="020F0502020204030204"/>
                <a:ea typeface="+mn-ea"/>
                <a:cs typeface="+mn-cs"/>
              </a:endParaRPr>
            </a:p>
          </p:txBody>
        </p:sp>
        <p:sp>
          <p:nvSpPr>
            <p:cNvPr id="17" name="Rectangle: Rounded Corners 78">
              <a:extLst>
                <a:ext uri="{FF2B5EF4-FFF2-40B4-BE49-F238E27FC236}">
                  <a16:creationId xmlns:a16="http://schemas.microsoft.com/office/drawing/2014/main" id="{68F73ABF-B357-CE05-1A3C-2C1722A01946}"/>
                </a:ext>
              </a:extLst>
            </p:cNvPr>
            <p:cNvSpPr/>
            <p:nvPr/>
          </p:nvSpPr>
          <p:spPr>
            <a:xfrm rot="16206703">
              <a:off x="689185" y="1946844"/>
              <a:ext cx="364508" cy="364388"/>
            </a:xfrm>
            <a:prstGeom prst="ellipse">
              <a:avLst/>
            </a:prstGeom>
            <a:solidFill>
              <a:srgbClr val="9EC64C"/>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96AB9"/>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DC0B6661-0F59-4A28-03D3-2879C2F4715B}"/>
              </a:ext>
            </a:extLst>
          </p:cNvPr>
          <p:cNvSpPr txBox="1"/>
          <p:nvPr/>
        </p:nvSpPr>
        <p:spPr>
          <a:xfrm>
            <a:off x="1824720" y="1555162"/>
            <a:ext cx="857098" cy="400110"/>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white"/>
                </a:solidFill>
                <a:effectLst/>
                <a:uLnTx/>
                <a:uFillTx/>
                <a:latin typeface="Arial Black" panose="020B0A04020102020204" pitchFamily="34" charset="0"/>
                <a:cs typeface="Arial" panose="020B0604020202020204" pitchFamily="34" charset="0"/>
              </a:rPr>
              <a:t>01</a:t>
            </a:r>
          </a:p>
        </p:txBody>
      </p:sp>
      <p:sp>
        <p:nvSpPr>
          <p:cNvPr id="14" name="TextBox 13">
            <a:extLst>
              <a:ext uri="{FF2B5EF4-FFF2-40B4-BE49-F238E27FC236}">
                <a16:creationId xmlns:a16="http://schemas.microsoft.com/office/drawing/2014/main" id="{F5FF8979-D615-0665-FAB0-CC3B55BA77A7}"/>
              </a:ext>
            </a:extLst>
          </p:cNvPr>
          <p:cNvSpPr txBox="1"/>
          <p:nvPr/>
        </p:nvSpPr>
        <p:spPr>
          <a:xfrm>
            <a:off x="3185563" y="1554178"/>
            <a:ext cx="4465972"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Tariffs, Quotas, Tariff-Quotas</a:t>
            </a:r>
          </a:p>
        </p:txBody>
      </p:sp>
      <p:grpSp>
        <p:nvGrpSpPr>
          <p:cNvPr id="20" name="Group 19">
            <a:extLst>
              <a:ext uri="{FF2B5EF4-FFF2-40B4-BE49-F238E27FC236}">
                <a16:creationId xmlns:a16="http://schemas.microsoft.com/office/drawing/2014/main" id="{C00BC2C2-D69C-E084-0838-0C8DA714FFF9}"/>
              </a:ext>
            </a:extLst>
          </p:cNvPr>
          <p:cNvGrpSpPr/>
          <p:nvPr/>
        </p:nvGrpSpPr>
        <p:grpSpPr>
          <a:xfrm>
            <a:off x="1824720" y="2453054"/>
            <a:ext cx="8542559" cy="890563"/>
            <a:chOff x="1734654" y="2777023"/>
            <a:chExt cx="8542559" cy="890563"/>
          </a:xfrm>
        </p:grpSpPr>
        <p:grpSp>
          <p:nvGrpSpPr>
            <p:cNvPr id="21" name="Group 20">
              <a:extLst>
                <a:ext uri="{FF2B5EF4-FFF2-40B4-BE49-F238E27FC236}">
                  <a16:creationId xmlns:a16="http://schemas.microsoft.com/office/drawing/2014/main" id="{72A195DB-F4B9-BA41-543B-1D5A60CF89BA}"/>
                </a:ext>
              </a:extLst>
            </p:cNvPr>
            <p:cNvGrpSpPr/>
            <p:nvPr/>
          </p:nvGrpSpPr>
          <p:grpSpPr>
            <a:xfrm>
              <a:off x="2983595" y="2817901"/>
              <a:ext cx="7293618" cy="799084"/>
              <a:chOff x="3282072" y="1729488"/>
              <a:chExt cx="5151623" cy="799084"/>
            </a:xfrm>
          </p:grpSpPr>
          <p:sp>
            <p:nvSpPr>
              <p:cNvPr id="29" name="Rectangle: Rounded Corners 28">
                <a:extLst>
                  <a:ext uri="{FF2B5EF4-FFF2-40B4-BE49-F238E27FC236}">
                    <a16:creationId xmlns:a16="http://schemas.microsoft.com/office/drawing/2014/main" id="{D317E3F9-AB8E-9F19-2D03-C3FBC55F6803}"/>
                  </a:ext>
                </a:extLst>
              </p:cNvPr>
              <p:cNvSpPr/>
              <p:nvPr/>
            </p:nvSpPr>
            <p:spPr>
              <a:xfrm rot="16200000">
                <a:off x="5459016" y="-446782"/>
                <a:ext cx="797736" cy="5151623"/>
              </a:xfrm>
              <a:prstGeom prst="roundRect">
                <a:avLst/>
              </a:prstGeom>
              <a:solidFill>
                <a:srgbClr val="552C8A"/>
              </a:solidFill>
              <a:ln>
                <a:noFill/>
              </a:ln>
              <a:effectLst>
                <a:outerShdw blurRad="635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Top Corners Rounded 29">
                <a:extLst>
                  <a:ext uri="{FF2B5EF4-FFF2-40B4-BE49-F238E27FC236}">
                    <a16:creationId xmlns:a16="http://schemas.microsoft.com/office/drawing/2014/main" id="{CC3A02A4-F705-E0C0-D531-8F82884E39CA}"/>
                  </a:ext>
                </a:extLst>
              </p:cNvPr>
              <p:cNvSpPr/>
              <p:nvPr/>
            </p:nvSpPr>
            <p:spPr>
              <a:xfrm rot="16200000">
                <a:off x="5409022" y="-349591"/>
                <a:ext cx="799084" cy="4957242"/>
              </a:xfrm>
              <a:prstGeom prst="round2SameRect">
                <a:avLst>
                  <a:gd name="adj1" fmla="val 15554"/>
                  <a:gd name="adj2"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22" name="Straight Connector 21">
              <a:extLst>
                <a:ext uri="{FF2B5EF4-FFF2-40B4-BE49-F238E27FC236}">
                  <a16:creationId xmlns:a16="http://schemas.microsoft.com/office/drawing/2014/main" id="{423D502D-0697-C37D-C41A-5EB17148CCDB}"/>
                </a:ext>
              </a:extLst>
            </p:cNvPr>
            <p:cNvCxnSpPr>
              <a:cxnSpLocks/>
              <a:stCxn id="24" idx="1"/>
            </p:cNvCxnSpPr>
            <p:nvPr/>
          </p:nvCxnSpPr>
          <p:spPr>
            <a:xfrm>
              <a:off x="1734654" y="3220401"/>
              <a:ext cx="1180172" cy="0"/>
            </a:xfrm>
            <a:prstGeom prst="line">
              <a:avLst/>
            </a:prstGeom>
            <a:ln>
              <a:solidFill>
                <a:schemeClr val="bg1">
                  <a:lumMod val="85000"/>
                </a:schemeClr>
              </a:solidFill>
              <a:tailEnd type="diamond"/>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8341F529-F507-577B-24D8-AA807B83C28C}"/>
                </a:ext>
              </a:extLst>
            </p:cNvPr>
            <p:cNvGrpSpPr/>
            <p:nvPr/>
          </p:nvGrpSpPr>
          <p:grpSpPr>
            <a:xfrm>
              <a:off x="1735522" y="2777023"/>
              <a:ext cx="888933" cy="890563"/>
              <a:chOff x="655973" y="1913177"/>
              <a:chExt cx="430932" cy="431722"/>
            </a:xfrm>
          </p:grpSpPr>
          <p:sp>
            <p:nvSpPr>
              <p:cNvPr id="27" name="Rectangle: Rounded Corners 77">
                <a:extLst>
                  <a:ext uri="{FF2B5EF4-FFF2-40B4-BE49-F238E27FC236}">
                    <a16:creationId xmlns:a16="http://schemas.microsoft.com/office/drawing/2014/main" id="{2A168CDA-AFD2-CFDA-CF8A-860AA0C09D1D}"/>
                  </a:ext>
                </a:extLst>
              </p:cNvPr>
              <p:cNvSpPr/>
              <p:nvPr/>
            </p:nvSpPr>
            <p:spPr>
              <a:xfrm rot="16206703">
                <a:off x="655578" y="1913572"/>
                <a:ext cx="431722" cy="430932"/>
              </a:xfrm>
              <a:prstGeom prst="ellipse">
                <a:avLst/>
              </a:prstGeom>
              <a:solidFill>
                <a:schemeClr val="bg1"/>
              </a:solidFill>
              <a:ln>
                <a:noFill/>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96AB9"/>
                  </a:solidFill>
                  <a:effectLst/>
                  <a:uLnTx/>
                  <a:uFillTx/>
                  <a:latin typeface="Calibri" panose="020F0502020204030204"/>
                  <a:ea typeface="+mn-ea"/>
                  <a:cs typeface="+mn-cs"/>
                </a:endParaRPr>
              </a:p>
            </p:txBody>
          </p:sp>
          <p:sp>
            <p:nvSpPr>
              <p:cNvPr id="28" name="Rectangle: Rounded Corners 78">
                <a:extLst>
                  <a:ext uri="{FF2B5EF4-FFF2-40B4-BE49-F238E27FC236}">
                    <a16:creationId xmlns:a16="http://schemas.microsoft.com/office/drawing/2014/main" id="{6842CECA-8F30-D365-B109-BD16439CA79E}"/>
                  </a:ext>
                </a:extLst>
              </p:cNvPr>
              <p:cNvSpPr/>
              <p:nvPr/>
            </p:nvSpPr>
            <p:spPr>
              <a:xfrm rot="16206703">
                <a:off x="689185" y="1946844"/>
                <a:ext cx="364508" cy="364388"/>
              </a:xfrm>
              <a:prstGeom prst="ellipse">
                <a:avLst/>
              </a:prstGeom>
              <a:solidFill>
                <a:srgbClr val="552C8A"/>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96AB9"/>
                  </a:solidFill>
                  <a:effectLst/>
                  <a:uLnTx/>
                  <a:uFillTx/>
                  <a:latin typeface="Calibri" panose="020F0502020204030204"/>
                  <a:ea typeface="+mn-ea"/>
                  <a:cs typeface="+mn-cs"/>
                </a:endParaRPr>
              </a:p>
            </p:txBody>
          </p:sp>
        </p:grpSp>
        <p:sp>
          <p:nvSpPr>
            <p:cNvPr id="24" name="TextBox 23">
              <a:extLst>
                <a:ext uri="{FF2B5EF4-FFF2-40B4-BE49-F238E27FC236}">
                  <a16:creationId xmlns:a16="http://schemas.microsoft.com/office/drawing/2014/main" id="{0AF110E8-C2E9-04E3-E6D2-7B2C33FF365E}"/>
                </a:ext>
              </a:extLst>
            </p:cNvPr>
            <p:cNvSpPr txBox="1"/>
            <p:nvPr/>
          </p:nvSpPr>
          <p:spPr>
            <a:xfrm>
              <a:off x="1734654" y="3020346"/>
              <a:ext cx="857098" cy="400110"/>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white"/>
                  </a:solidFill>
                  <a:effectLst/>
                  <a:uLnTx/>
                  <a:uFillTx/>
                  <a:latin typeface="Arial Black" panose="020B0A04020102020204" pitchFamily="34" charset="0"/>
                  <a:cs typeface="Arial" panose="020B0604020202020204" pitchFamily="34" charset="0"/>
                </a:rPr>
                <a:t>02</a:t>
              </a:r>
            </a:p>
          </p:txBody>
        </p:sp>
      </p:grpSp>
      <p:grpSp>
        <p:nvGrpSpPr>
          <p:cNvPr id="31" name="Group 30">
            <a:extLst>
              <a:ext uri="{FF2B5EF4-FFF2-40B4-BE49-F238E27FC236}">
                <a16:creationId xmlns:a16="http://schemas.microsoft.com/office/drawing/2014/main" id="{85A3E71B-83B5-294C-99DB-13B87089E320}"/>
              </a:ext>
            </a:extLst>
          </p:cNvPr>
          <p:cNvGrpSpPr/>
          <p:nvPr/>
        </p:nvGrpSpPr>
        <p:grpSpPr>
          <a:xfrm>
            <a:off x="1799684" y="3594269"/>
            <a:ext cx="8542559" cy="890563"/>
            <a:chOff x="1709618" y="3955750"/>
            <a:chExt cx="8542559" cy="890563"/>
          </a:xfrm>
        </p:grpSpPr>
        <p:grpSp>
          <p:nvGrpSpPr>
            <p:cNvPr id="32" name="Group 31">
              <a:extLst>
                <a:ext uri="{FF2B5EF4-FFF2-40B4-BE49-F238E27FC236}">
                  <a16:creationId xmlns:a16="http://schemas.microsoft.com/office/drawing/2014/main" id="{4B98F9ED-5496-7CAC-5CA5-D2C4F9F500AB}"/>
                </a:ext>
              </a:extLst>
            </p:cNvPr>
            <p:cNvGrpSpPr/>
            <p:nvPr/>
          </p:nvGrpSpPr>
          <p:grpSpPr>
            <a:xfrm>
              <a:off x="2958559" y="3996628"/>
              <a:ext cx="7293618" cy="799084"/>
              <a:chOff x="3282072" y="1729488"/>
              <a:chExt cx="5151623" cy="799084"/>
            </a:xfrm>
          </p:grpSpPr>
          <p:sp>
            <p:nvSpPr>
              <p:cNvPr id="40" name="Rectangle: Rounded Corners 39">
                <a:extLst>
                  <a:ext uri="{FF2B5EF4-FFF2-40B4-BE49-F238E27FC236}">
                    <a16:creationId xmlns:a16="http://schemas.microsoft.com/office/drawing/2014/main" id="{B7A24727-350A-3E68-EAF8-A02F7BB07189}"/>
                  </a:ext>
                </a:extLst>
              </p:cNvPr>
              <p:cNvSpPr/>
              <p:nvPr/>
            </p:nvSpPr>
            <p:spPr>
              <a:xfrm rot="16200000">
                <a:off x="5459016" y="-446782"/>
                <a:ext cx="797736" cy="5151623"/>
              </a:xfrm>
              <a:prstGeom prst="roundRect">
                <a:avLst/>
              </a:prstGeom>
              <a:solidFill>
                <a:srgbClr val="9EC64C"/>
              </a:solidFill>
              <a:ln>
                <a:noFill/>
              </a:ln>
              <a:effectLst>
                <a:outerShdw blurRad="635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tangle: Top Corners Rounded 40">
                <a:extLst>
                  <a:ext uri="{FF2B5EF4-FFF2-40B4-BE49-F238E27FC236}">
                    <a16:creationId xmlns:a16="http://schemas.microsoft.com/office/drawing/2014/main" id="{13395026-B8C8-70D7-B6EA-B9F8AF721EC4}"/>
                  </a:ext>
                </a:extLst>
              </p:cNvPr>
              <p:cNvSpPr/>
              <p:nvPr/>
            </p:nvSpPr>
            <p:spPr>
              <a:xfrm rot="16200000">
                <a:off x="5409022" y="-349591"/>
                <a:ext cx="799084" cy="4957242"/>
              </a:xfrm>
              <a:prstGeom prst="round2SameRect">
                <a:avLst>
                  <a:gd name="adj1" fmla="val 15554"/>
                  <a:gd name="adj2"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33" name="Straight Connector 32">
              <a:extLst>
                <a:ext uri="{FF2B5EF4-FFF2-40B4-BE49-F238E27FC236}">
                  <a16:creationId xmlns:a16="http://schemas.microsoft.com/office/drawing/2014/main" id="{55327D7E-490A-99B1-6698-4DBF119D8A83}"/>
                </a:ext>
              </a:extLst>
            </p:cNvPr>
            <p:cNvCxnSpPr>
              <a:cxnSpLocks/>
              <a:stCxn id="35" idx="1"/>
            </p:cNvCxnSpPr>
            <p:nvPr/>
          </p:nvCxnSpPr>
          <p:spPr>
            <a:xfrm>
              <a:off x="1709618" y="4399128"/>
              <a:ext cx="1180172" cy="0"/>
            </a:xfrm>
            <a:prstGeom prst="line">
              <a:avLst/>
            </a:prstGeom>
            <a:ln>
              <a:solidFill>
                <a:schemeClr val="bg1">
                  <a:lumMod val="85000"/>
                </a:schemeClr>
              </a:solidFill>
              <a:tailEnd type="diamond"/>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F261E9A3-7513-BFD2-A4AB-44A9FE1B20C2}"/>
                </a:ext>
              </a:extLst>
            </p:cNvPr>
            <p:cNvGrpSpPr/>
            <p:nvPr/>
          </p:nvGrpSpPr>
          <p:grpSpPr>
            <a:xfrm>
              <a:off x="1710486" y="3955750"/>
              <a:ext cx="888933" cy="890563"/>
              <a:chOff x="655973" y="1913177"/>
              <a:chExt cx="430932" cy="431722"/>
            </a:xfrm>
          </p:grpSpPr>
          <p:sp>
            <p:nvSpPr>
              <p:cNvPr id="38" name="Rectangle: Rounded Corners 77">
                <a:extLst>
                  <a:ext uri="{FF2B5EF4-FFF2-40B4-BE49-F238E27FC236}">
                    <a16:creationId xmlns:a16="http://schemas.microsoft.com/office/drawing/2014/main" id="{82647C76-7B76-ED2B-AC0B-0D1276A55BC1}"/>
                  </a:ext>
                </a:extLst>
              </p:cNvPr>
              <p:cNvSpPr/>
              <p:nvPr/>
            </p:nvSpPr>
            <p:spPr>
              <a:xfrm rot="16206703">
                <a:off x="655578" y="1913572"/>
                <a:ext cx="431722" cy="430932"/>
              </a:xfrm>
              <a:prstGeom prst="ellipse">
                <a:avLst/>
              </a:prstGeom>
              <a:solidFill>
                <a:schemeClr val="bg1"/>
              </a:solidFill>
              <a:ln>
                <a:noFill/>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96AB9"/>
                  </a:solidFill>
                  <a:effectLst/>
                  <a:uLnTx/>
                  <a:uFillTx/>
                  <a:latin typeface="Calibri" panose="020F0502020204030204"/>
                  <a:ea typeface="+mn-ea"/>
                  <a:cs typeface="+mn-cs"/>
                </a:endParaRPr>
              </a:p>
            </p:txBody>
          </p:sp>
          <p:sp>
            <p:nvSpPr>
              <p:cNvPr id="39" name="Rectangle: Rounded Corners 78">
                <a:extLst>
                  <a:ext uri="{FF2B5EF4-FFF2-40B4-BE49-F238E27FC236}">
                    <a16:creationId xmlns:a16="http://schemas.microsoft.com/office/drawing/2014/main" id="{3C779BEF-DCB5-8057-1964-452E7A9B6357}"/>
                  </a:ext>
                </a:extLst>
              </p:cNvPr>
              <p:cNvSpPr/>
              <p:nvPr/>
            </p:nvSpPr>
            <p:spPr>
              <a:xfrm rot="16206703">
                <a:off x="689185" y="1946844"/>
                <a:ext cx="364508" cy="364388"/>
              </a:xfrm>
              <a:prstGeom prst="ellipse">
                <a:avLst/>
              </a:prstGeom>
              <a:solidFill>
                <a:srgbClr val="9EC64C"/>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96AB9"/>
                  </a:solidFill>
                  <a:effectLst/>
                  <a:uLnTx/>
                  <a:uFillTx/>
                  <a:latin typeface="Calibri" panose="020F0502020204030204"/>
                  <a:ea typeface="+mn-ea"/>
                  <a:cs typeface="+mn-cs"/>
                </a:endParaRPr>
              </a:p>
            </p:txBody>
          </p:sp>
        </p:grpSp>
        <p:sp>
          <p:nvSpPr>
            <p:cNvPr id="35" name="TextBox 34">
              <a:extLst>
                <a:ext uri="{FF2B5EF4-FFF2-40B4-BE49-F238E27FC236}">
                  <a16:creationId xmlns:a16="http://schemas.microsoft.com/office/drawing/2014/main" id="{ECFCAE32-5E91-E2DB-BCC7-29B472A679E1}"/>
                </a:ext>
              </a:extLst>
            </p:cNvPr>
            <p:cNvSpPr txBox="1"/>
            <p:nvPr/>
          </p:nvSpPr>
          <p:spPr>
            <a:xfrm>
              <a:off x="1709618" y="4199073"/>
              <a:ext cx="857098" cy="400110"/>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white"/>
                  </a:solidFill>
                  <a:effectLst/>
                  <a:uLnTx/>
                  <a:uFillTx/>
                  <a:latin typeface="Arial Black" panose="020B0A04020102020204" pitchFamily="34" charset="0"/>
                  <a:cs typeface="Arial" panose="020B0604020202020204" pitchFamily="34" charset="0"/>
                </a:rPr>
                <a:t>03</a:t>
              </a:r>
            </a:p>
          </p:txBody>
        </p:sp>
      </p:grpSp>
      <p:grpSp>
        <p:nvGrpSpPr>
          <p:cNvPr id="42" name="Group 41">
            <a:extLst>
              <a:ext uri="{FF2B5EF4-FFF2-40B4-BE49-F238E27FC236}">
                <a16:creationId xmlns:a16="http://schemas.microsoft.com/office/drawing/2014/main" id="{84C473FD-72C9-FF21-29BD-C7149567B867}"/>
              </a:ext>
            </a:extLst>
          </p:cNvPr>
          <p:cNvGrpSpPr/>
          <p:nvPr/>
        </p:nvGrpSpPr>
        <p:grpSpPr>
          <a:xfrm>
            <a:off x="1824721" y="4735485"/>
            <a:ext cx="8542559" cy="890563"/>
            <a:chOff x="1734655" y="5116485"/>
            <a:chExt cx="8542559" cy="890563"/>
          </a:xfrm>
        </p:grpSpPr>
        <p:grpSp>
          <p:nvGrpSpPr>
            <p:cNvPr id="43" name="Group 42">
              <a:extLst>
                <a:ext uri="{FF2B5EF4-FFF2-40B4-BE49-F238E27FC236}">
                  <a16:creationId xmlns:a16="http://schemas.microsoft.com/office/drawing/2014/main" id="{7F0531B4-5163-23A1-9917-E38235567CCA}"/>
                </a:ext>
              </a:extLst>
            </p:cNvPr>
            <p:cNvGrpSpPr/>
            <p:nvPr/>
          </p:nvGrpSpPr>
          <p:grpSpPr>
            <a:xfrm>
              <a:off x="2983596" y="5157363"/>
              <a:ext cx="7293618" cy="799084"/>
              <a:chOff x="3282072" y="1729488"/>
              <a:chExt cx="5151623" cy="799084"/>
            </a:xfrm>
          </p:grpSpPr>
          <p:sp>
            <p:nvSpPr>
              <p:cNvPr id="51" name="Rectangle: Rounded Corners 50">
                <a:extLst>
                  <a:ext uri="{FF2B5EF4-FFF2-40B4-BE49-F238E27FC236}">
                    <a16:creationId xmlns:a16="http://schemas.microsoft.com/office/drawing/2014/main" id="{0225F94C-91A7-7FA2-198A-C910C8B26E8A}"/>
                  </a:ext>
                </a:extLst>
              </p:cNvPr>
              <p:cNvSpPr/>
              <p:nvPr/>
            </p:nvSpPr>
            <p:spPr>
              <a:xfrm rot="16200000">
                <a:off x="5459016" y="-446782"/>
                <a:ext cx="797736" cy="5151623"/>
              </a:xfrm>
              <a:prstGeom prst="roundRect">
                <a:avLst/>
              </a:prstGeom>
              <a:solidFill>
                <a:srgbClr val="552C8A"/>
              </a:solidFill>
              <a:ln>
                <a:noFill/>
              </a:ln>
              <a:effectLst>
                <a:outerShdw blurRad="635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Rectangle: Top Corners Rounded 51">
                <a:extLst>
                  <a:ext uri="{FF2B5EF4-FFF2-40B4-BE49-F238E27FC236}">
                    <a16:creationId xmlns:a16="http://schemas.microsoft.com/office/drawing/2014/main" id="{3AE56788-1DEF-6FB1-F6C1-04F27996FEF0}"/>
                  </a:ext>
                </a:extLst>
              </p:cNvPr>
              <p:cNvSpPr/>
              <p:nvPr/>
            </p:nvSpPr>
            <p:spPr>
              <a:xfrm rot="16200000">
                <a:off x="5409022" y="-349591"/>
                <a:ext cx="799084" cy="4957242"/>
              </a:xfrm>
              <a:prstGeom prst="round2SameRect">
                <a:avLst>
                  <a:gd name="adj1" fmla="val 15554"/>
                  <a:gd name="adj2"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44" name="Straight Connector 43">
              <a:extLst>
                <a:ext uri="{FF2B5EF4-FFF2-40B4-BE49-F238E27FC236}">
                  <a16:creationId xmlns:a16="http://schemas.microsoft.com/office/drawing/2014/main" id="{7783EF7E-85F1-4BA4-1A6D-D7B84EC4A6B4}"/>
                </a:ext>
              </a:extLst>
            </p:cNvPr>
            <p:cNvCxnSpPr>
              <a:cxnSpLocks/>
              <a:stCxn id="46" idx="1"/>
            </p:cNvCxnSpPr>
            <p:nvPr/>
          </p:nvCxnSpPr>
          <p:spPr>
            <a:xfrm>
              <a:off x="1734655" y="5559863"/>
              <a:ext cx="1180172" cy="0"/>
            </a:xfrm>
            <a:prstGeom prst="line">
              <a:avLst/>
            </a:prstGeom>
            <a:ln>
              <a:solidFill>
                <a:schemeClr val="bg1">
                  <a:lumMod val="85000"/>
                </a:schemeClr>
              </a:solidFill>
              <a:tailEnd type="diamond"/>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1F6CCC3A-C3F1-BDAE-6DB4-3896FBE94157}"/>
                </a:ext>
              </a:extLst>
            </p:cNvPr>
            <p:cNvGrpSpPr/>
            <p:nvPr/>
          </p:nvGrpSpPr>
          <p:grpSpPr>
            <a:xfrm>
              <a:off x="1735523" y="5116485"/>
              <a:ext cx="888933" cy="890563"/>
              <a:chOff x="655973" y="1913177"/>
              <a:chExt cx="430932" cy="431722"/>
            </a:xfrm>
          </p:grpSpPr>
          <p:sp>
            <p:nvSpPr>
              <p:cNvPr id="49" name="Rectangle: Rounded Corners 77">
                <a:extLst>
                  <a:ext uri="{FF2B5EF4-FFF2-40B4-BE49-F238E27FC236}">
                    <a16:creationId xmlns:a16="http://schemas.microsoft.com/office/drawing/2014/main" id="{1BCA4656-FE49-E0E7-F55A-E763F27C92CC}"/>
                  </a:ext>
                </a:extLst>
              </p:cNvPr>
              <p:cNvSpPr/>
              <p:nvPr/>
            </p:nvSpPr>
            <p:spPr>
              <a:xfrm rot="16206703">
                <a:off x="655578" y="1913572"/>
                <a:ext cx="431722" cy="430932"/>
              </a:xfrm>
              <a:prstGeom prst="ellipse">
                <a:avLst/>
              </a:prstGeom>
              <a:solidFill>
                <a:schemeClr val="bg1"/>
              </a:solidFill>
              <a:ln>
                <a:noFill/>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96AB9"/>
                  </a:solidFill>
                  <a:effectLst/>
                  <a:uLnTx/>
                  <a:uFillTx/>
                  <a:latin typeface="Calibri" panose="020F0502020204030204"/>
                  <a:ea typeface="+mn-ea"/>
                  <a:cs typeface="+mn-cs"/>
                </a:endParaRPr>
              </a:p>
            </p:txBody>
          </p:sp>
          <p:sp>
            <p:nvSpPr>
              <p:cNvPr id="50" name="Rectangle: Rounded Corners 78">
                <a:extLst>
                  <a:ext uri="{FF2B5EF4-FFF2-40B4-BE49-F238E27FC236}">
                    <a16:creationId xmlns:a16="http://schemas.microsoft.com/office/drawing/2014/main" id="{E726A1D1-BD53-74F6-609F-E7323544DF60}"/>
                  </a:ext>
                </a:extLst>
              </p:cNvPr>
              <p:cNvSpPr/>
              <p:nvPr/>
            </p:nvSpPr>
            <p:spPr>
              <a:xfrm rot="16206703">
                <a:off x="689185" y="1946844"/>
                <a:ext cx="364508" cy="364388"/>
              </a:xfrm>
              <a:prstGeom prst="ellipse">
                <a:avLst/>
              </a:prstGeom>
              <a:solidFill>
                <a:srgbClr val="552C8A"/>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96AB9"/>
                  </a:solidFill>
                  <a:effectLst/>
                  <a:uLnTx/>
                  <a:uFillTx/>
                  <a:latin typeface="Calibri" panose="020F0502020204030204"/>
                  <a:ea typeface="+mn-ea"/>
                  <a:cs typeface="+mn-cs"/>
                </a:endParaRPr>
              </a:p>
            </p:txBody>
          </p:sp>
        </p:grpSp>
        <p:sp>
          <p:nvSpPr>
            <p:cNvPr id="46" name="TextBox 45">
              <a:extLst>
                <a:ext uri="{FF2B5EF4-FFF2-40B4-BE49-F238E27FC236}">
                  <a16:creationId xmlns:a16="http://schemas.microsoft.com/office/drawing/2014/main" id="{FA55DE73-663E-19BD-184E-18CBCDBE9726}"/>
                </a:ext>
              </a:extLst>
            </p:cNvPr>
            <p:cNvSpPr txBox="1"/>
            <p:nvPr/>
          </p:nvSpPr>
          <p:spPr>
            <a:xfrm>
              <a:off x="1734655" y="5359808"/>
              <a:ext cx="857098" cy="400110"/>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IN" sz="2000" b="1" dirty="0">
                  <a:solidFill>
                    <a:prstClr val="white"/>
                  </a:solidFill>
                  <a:latin typeface="Arial Black" panose="020B0A04020102020204" pitchFamily="34" charset="0"/>
                  <a:cs typeface="Arial" panose="020B0604020202020204" pitchFamily="34" charset="0"/>
                </a:rPr>
                <a:t>04</a:t>
              </a:r>
              <a:endParaRPr kumimoji="0" lang="en-IN" sz="2000" b="1" i="0" u="none" strike="noStrike" kern="1200" cap="none" spc="0" normalizeH="0" baseline="0" noProof="0" dirty="0">
                <a:ln>
                  <a:noFill/>
                </a:ln>
                <a:solidFill>
                  <a:prstClr val="white"/>
                </a:solidFill>
                <a:effectLst/>
                <a:uLnTx/>
                <a:uFillTx/>
                <a:latin typeface="Arial Black" panose="020B0A04020102020204" pitchFamily="34" charset="0"/>
                <a:cs typeface="Arial" panose="020B0604020202020204" pitchFamily="34" charset="0"/>
              </a:endParaRPr>
            </a:p>
          </p:txBody>
        </p:sp>
      </p:grpSp>
      <p:sp>
        <p:nvSpPr>
          <p:cNvPr id="53" name="TextBox 52">
            <a:extLst>
              <a:ext uri="{FF2B5EF4-FFF2-40B4-BE49-F238E27FC236}">
                <a16:creationId xmlns:a16="http://schemas.microsoft.com/office/drawing/2014/main" id="{4786B60E-E56C-09F1-C676-5AFC0353E0E6}"/>
              </a:ext>
            </a:extLst>
          </p:cNvPr>
          <p:cNvSpPr txBox="1"/>
          <p:nvPr/>
        </p:nvSpPr>
        <p:spPr>
          <a:xfrm>
            <a:off x="3210600" y="2692514"/>
            <a:ext cx="4465972"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2000" b="1" dirty="0">
                <a:solidFill>
                  <a:prstClr val="black">
                    <a:lumMod val="85000"/>
                    <a:lumOff val="15000"/>
                  </a:prstClr>
                </a:solidFill>
                <a:latin typeface="Arial" panose="020B0604020202020204" pitchFamily="34" charset="0"/>
                <a:cs typeface="Arial" panose="020B0604020202020204" pitchFamily="34" charset="0"/>
              </a:rPr>
              <a:t>Transition Periods</a:t>
            </a:r>
            <a:endParaRPr kumimoji="0" lang="en-IN" sz="20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p:txBody>
      </p:sp>
      <p:sp>
        <p:nvSpPr>
          <p:cNvPr id="54" name="TextBox 53">
            <a:extLst>
              <a:ext uri="{FF2B5EF4-FFF2-40B4-BE49-F238E27FC236}">
                <a16:creationId xmlns:a16="http://schemas.microsoft.com/office/drawing/2014/main" id="{A0ADC473-34F7-B72D-D288-719BCBDDEE6D}"/>
              </a:ext>
            </a:extLst>
          </p:cNvPr>
          <p:cNvSpPr txBox="1"/>
          <p:nvPr/>
        </p:nvSpPr>
        <p:spPr>
          <a:xfrm>
            <a:off x="3210600" y="3833729"/>
            <a:ext cx="4465972"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2000" b="1" dirty="0">
                <a:solidFill>
                  <a:prstClr val="black">
                    <a:lumMod val="85000"/>
                    <a:lumOff val="15000"/>
                  </a:prstClr>
                </a:solidFill>
                <a:latin typeface="Arial" panose="020B0604020202020204" pitchFamily="34" charset="0"/>
                <a:cs typeface="Arial" panose="020B0604020202020204" pitchFamily="34" charset="0"/>
              </a:rPr>
              <a:t>Rules of Origin</a:t>
            </a:r>
            <a:endParaRPr kumimoji="0" lang="en-IN" sz="20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85224E62-6B48-D971-F7A3-6E1AF455237F}"/>
              </a:ext>
            </a:extLst>
          </p:cNvPr>
          <p:cNvSpPr txBox="1"/>
          <p:nvPr/>
        </p:nvSpPr>
        <p:spPr>
          <a:xfrm>
            <a:off x="3363164" y="4974945"/>
            <a:ext cx="5214305"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2000" b="1" dirty="0">
                <a:solidFill>
                  <a:prstClr val="black">
                    <a:lumMod val="85000"/>
                    <a:lumOff val="15000"/>
                  </a:prstClr>
                </a:solidFill>
                <a:latin typeface="Arial" panose="020B0604020202020204" pitchFamily="34" charset="0"/>
                <a:cs typeface="Arial" panose="020B0604020202020204" pitchFamily="34" charset="0"/>
              </a:rPr>
              <a:t>Customs formalities and procedures</a:t>
            </a:r>
            <a:endParaRPr kumimoji="0" lang="en-IN" sz="20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407585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4F36D1C3-F6C9-500E-BAAE-58E4779EAB49}"/>
              </a:ext>
            </a:extLst>
          </p:cNvPr>
          <p:cNvSpPr>
            <a:spLocks noGrp="1"/>
          </p:cNvSpPr>
          <p:nvPr>
            <p:ph type="title"/>
          </p:nvPr>
        </p:nvSpPr>
        <p:spPr>
          <a:xfrm>
            <a:off x="1714502" y="0"/>
            <a:ext cx="8816334" cy="1058233"/>
          </a:xfrm>
        </p:spPr>
        <p:txBody>
          <a:bodyPr>
            <a:noAutofit/>
          </a:bodyPr>
          <a:lstStyle/>
          <a:p>
            <a:pPr algn="r"/>
            <a:r>
              <a:rPr lang="en-AU" dirty="0"/>
              <a:t>Tariffs, Quotas and Tariff-Quotas</a:t>
            </a:r>
            <a:endParaRPr lang="en-GE" dirty="0"/>
          </a:p>
        </p:txBody>
      </p:sp>
      <p:pic>
        <p:nvPicPr>
          <p:cNvPr id="3" name="Picture 2" descr="A picture containing text&#10;&#10;Description automatically generated">
            <a:extLst>
              <a:ext uri="{FF2B5EF4-FFF2-40B4-BE49-F238E27FC236}">
                <a16:creationId xmlns:a16="http://schemas.microsoft.com/office/drawing/2014/main" id="{636A64B8-58C2-EC28-D3D6-38100637866B}"/>
              </a:ext>
            </a:extLst>
          </p:cNvPr>
          <p:cNvPicPr>
            <a:picLocks noChangeAspect="1"/>
          </p:cNvPicPr>
          <p:nvPr/>
        </p:nvPicPr>
        <p:blipFill>
          <a:blip r:embed="rId3">
            <a:alphaModFix amt="65000"/>
            <a:extLst>
              <a:ext uri="{28A0092B-C50C-407E-A947-70E740481C1C}">
                <a14:useLocalDpi xmlns:a14="http://schemas.microsoft.com/office/drawing/2010/main" val="0"/>
              </a:ext>
            </a:extLst>
          </a:blip>
          <a:stretch>
            <a:fillRect/>
          </a:stretch>
        </p:blipFill>
        <p:spPr>
          <a:xfrm>
            <a:off x="11504141" y="6176962"/>
            <a:ext cx="617838" cy="581841"/>
          </a:xfrm>
          <a:prstGeom prst="rect">
            <a:avLst/>
          </a:prstGeom>
        </p:spPr>
      </p:pic>
      <p:sp>
        <p:nvSpPr>
          <p:cNvPr id="5" name="Rectangle 4">
            <a:extLst>
              <a:ext uri="{FF2B5EF4-FFF2-40B4-BE49-F238E27FC236}">
                <a16:creationId xmlns:a16="http://schemas.microsoft.com/office/drawing/2014/main" id="{74B7876E-EB3F-5EAA-4D8C-2DAFFF66EF77}"/>
              </a:ext>
            </a:extLst>
          </p:cNvPr>
          <p:cNvSpPr/>
          <p:nvPr/>
        </p:nvSpPr>
        <p:spPr>
          <a:xfrm>
            <a:off x="11084854" y="133700"/>
            <a:ext cx="838574" cy="838574"/>
          </a:xfrm>
          <a:prstGeom prst="rect">
            <a:avLst/>
          </a:prstGeom>
          <a:solidFill>
            <a:srgbClr val="552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A2AB9872-2720-774D-BB30-088F7D8FE90C}"/>
              </a:ext>
            </a:extLst>
          </p:cNvPr>
          <p:cNvSpPr txBox="1"/>
          <p:nvPr/>
        </p:nvSpPr>
        <p:spPr>
          <a:xfrm>
            <a:off x="11084854" y="257352"/>
            <a:ext cx="83857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01</a:t>
            </a:r>
          </a:p>
        </p:txBody>
      </p:sp>
      <p:grpSp>
        <p:nvGrpSpPr>
          <p:cNvPr id="6" name="Group 5">
            <a:extLst>
              <a:ext uri="{FF2B5EF4-FFF2-40B4-BE49-F238E27FC236}">
                <a16:creationId xmlns:a16="http://schemas.microsoft.com/office/drawing/2014/main" id="{2B96842A-6D7D-D828-689A-A2D56D1D580E}"/>
              </a:ext>
            </a:extLst>
          </p:cNvPr>
          <p:cNvGrpSpPr/>
          <p:nvPr/>
        </p:nvGrpSpPr>
        <p:grpSpPr>
          <a:xfrm>
            <a:off x="4087855" y="2863293"/>
            <a:ext cx="4877340" cy="870941"/>
            <a:chOff x="6391183" y="3205023"/>
            <a:chExt cx="5749007" cy="1026594"/>
          </a:xfrm>
        </p:grpSpPr>
        <p:grpSp>
          <p:nvGrpSpPr>
            <p:cNvPr id="7" name="Group 6">
              <a:extLst>
                <a:ext uri="{FF2B5EF4-FFF2-40B4-BE49-F238E27FC236}">
                  <a16:creationId xmlns:a16="http://schemas.microsoft.com/office/drawing/2014/main" id="{578BFA23-5D60-8606-0197-C582EF49E786}"/>
                </a:ext>
              </a:extLst>
            </p:cNvPr>
            <p:cNvGrpSpPr/>
            <p:nvPr/>
          </p:nvGrpSpPr>
          <p:grpSpPr>
            <a:xfrm flipH="1">
              <a:off x="6409751" y="3205023"/>
              <a:ext cx="5730439" cy="1026069"/>
              <a:chOff x="760337" y="1721852"/>
              <a:chExt cx="4722252" cy="1026069"/>
            </a:xfrm>
          </p:grpSpPr>
          <p:cxnSp>
            <p:nvCxnSpPr>
              <p:cNvPr id="26" name="Straight Connector 25">
                <a:extLst>
                  <a:ext uri="{FF2B5EF4-FFF2-40B4-BE49-F238E27FC236}">
                    <a16:creationId xmlns:a16="http://schemas.microsoft.com/office/drawing/2014/main" id="{D64F36DD-CB52-4473-8496-4D84582CDAAF}"/>
                  </a:ext>
                </a:extLst>
              </p:cNvPr>
              <p:cNvCxnSpPr>
                <a:cxnSpLocks/>
              </p:cNvCxnSpPr>
              <p:nvPr/>
            </p:nvCxnSpPr>
            <p:spPr>
              <a:xfrm flipH="1" flipV="1">
                <a:off x="760337" y="1721852"/>
                <a:ext cx="4722252" cy="1080"/>
              </a:xfrm>
              <a:prstGeom prst="line">
                <a:avLst/>
              </a:prstGeom>
              <a:noFill/>
              <a:ln w="12700" cap="flat" cmpd="sng" algn="ctr">
                <a:solidFill>
                  <a:srgbClr val="FFFFFF">
                    <a:lumMod val="85000"/>
                  </a:srgbClr>
                </a:solidFill>
                <a:prstDash val="solid"/>
                <a:miter lim="800000"/>
              </a:ln>
              <a:effectLst/>
            </p:spPr>
          </p:cxnSp>
          <p:cxnSp>
            <p:nvCxnSpPr>
              <p:cNvPr id="36" name="Straight Connector 35">
                <a:extLst>
                  <a:ext uri="{FF2B5EF4-FFF2-40B4-BE49-F238E27FC236}">
                    <a16:creationId xmlns:a16="http://schemas.microsoft.com/office/drawing/2014/main" id="{B5EC05C2-0AAC-7A5C-BD3E-420D0337DA23}"/>
                  </a:ext>
                </a:extLst>
              </p:cNvPr>
              <p:cNvCxnSpPr>
                <a:cxnSpLocks/>
              </p:cNvCxnSpPr>
              <p:nvPr/>
            </p:nvCxnSpPr>
            <p:spPr>
              <a:xfrm rot="16200000" flipH="1">
                <a:off x="248273" y="2235857"/>
                <a:ext cx="1024128" cy="0"/>
              </a:xfrm>
              <a:prstGeom prst="line">
                <a:avLst/>
              </a:prstGeom>
              <a:noFill/>
              <a:ln w="12700" cap="flat" cmpd="sng" algn="ctr">
                <a:solidFill>
                  <a:srgbClr val="FFFFFF">
                    <a:lumMod val="85000"/>
                  </a:srgbClr>
                </a:solidFill>
                <a:prstDash val="solid"/>
                <a:miter lim="800000"/>
                <a:tailEnd type="oval"/>
              </a:ln>
              <a:effectLst/>
            </p:spPr>
          </p:cxnSp>
        </p:grpSp>
        <p:grpSp>
          <p:nvGrpSpPr>
            <p:cNvPr id="9" name="Group 8">
              <a:extLst>
                <a:ext uri="{FF2B5EF4-FFF2-40B4-BE49-F238E27FC236}">
                  <a16:creationId xmlns:a16="http://schemas.microsoft.com/office/drawing/2014/main" id="{4EBBC6F7-ADE1-2443-45EE-4B1296D4A5D0}"/>
                </a:ext>
              </a:extLst>
            </p:cNvPr>
            <p:cNvGrpSpPr/>
            <p:nvPr/>
          </p:nvGrpSpPr>
          <p:grpSpPr>
            <a:xfrm>
              <a:off x="6391183" y="3205023"/>
              <a:ext cx="5717904" cy="1026594"/>
              <a:chOff x="2040399" y="1999917"/>
              <a:chExt cx="4711922" cy="1026594"/>
            </a:xfrm>
          </p:grpSpPr>
          <p:sp>
            <p:nvSpPr>
              <p:cNvPr id="15" name="TextBox 14">
                <a:extLst>
                  <a:ext uri="{FF2B5EF4-FFF2-40B4-BE49-F238E27FC236}">
                    <a16:creationId xmlns:a16="http://schemas.microsoft.com/office/drawing/2014/main" id="{635ED360-1D45-0319-D9D8-EAC36EF288DE}"/>
                  </a:ext>
                </a:extLst>
              </p:cNvPr>
              <p:cNvSpPr txBox="1"/>
              <p:nvPr/>
            </p:nvSpPr>
            <p:spPr>
              <a:xfrm>
                <a:off x="4600781" y="1999917"/>
                <a:ext cx="2151540" cy="326504"/>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Quotas</a:t>
                </a:r>
                <a:endParaRPr kumimoji="0" lang="en-IN"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6BD639B1-34CC-827E-7EC4-139FA806F9DE}"/>
                  </a:ext>
                </a:extLst>
              </p:cNvPr>
              <p:cNvSpPr txBox="1"/>
              <p:nvPr/>
            </p:nvSpPr>
            <p:spPr>
              <a:xfrm>
                <a:off x="2040399" y="2264669"/>
                <a:ext cx="4702432" cy="761842"/>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lang="en-US" sz="1200" kern="0" dirty="0">
                    <a:solidFill>
                      <a:srgbClr val="3F3F3F"/>
                    </a:solidFill>
                    <a:latin typeface="Arial" panose="020B0604020202020204" pitchFamily="34" charset="0"/>
                    <a:cs typeface="Arial" panose="020B0604020202020204" pitchFamily="34" charset="0"/>
                  </a:rPr>
                  <a:t>These have been generally replaced by tariffs so that today only a few reasons justify the use of import quotas such as the balance of payments exception.</a:t>
                </a:r>
                <a:endParaRPr kumimoji="0" lang="en-IN"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endParaRPr>
              </a:p>
            </p:txBody>
          </p:sp>
        </p:grpSp>
      </p:grpSp>
      <p:grpSp>
        <p:nvGrpSpPr>
          <p:cNvPr id="37" name="Group 36">
            <a:extLst>
              <a:ext uri="{FF2B5EF4-FFF2-40B4-BE49-F238E27FC236}">
                <a16:creationId xmlns:a16="http://schemas.microsoft.com/office/drawing/2014/main" id="{F1E757DA-DE7F-B9CB-285A-A0B10628426E}"/>
              </a:ext>
            </a:extLst>
          </p:cNvPr>
          <p:cNvGrpSpPr/>
          <p:nvPr/>
        </p:nvGrpSpPr>
        <p:grpSpPr>
          <a:xfrm>
            <a:off x="4113369" y="1593892"/>
            <a:ext cx="4844363" cy="890614"/>
            <a:chOff x="6421258" y="1715787"/>
            <a:chExt cx="5710137" cy="1049782"/>
          </a:xfrm>
        </p:grpSpPr>
        <p:grpSp>
          <p:nvGrpSpPr>
            <p:cNvPr id="47" name="Group 46">
              <a:extLst>
                <a:ext uri="{FF2B5EF4-FFF2-40B4-BE49-F238E27FC236}">
                  <a16:creationId xmlns:a16="http://schemas.microsoft.com/office/drawing/2014/main" id="{65D91970-1E8F-40BF-1256-11322FD87C9C}"/>
                </a:ext>
              </a:extLst>
            </p:cNvPr>
            <p:cNvGrpSpPr/>
            <p:nvPr/>
          </p:nvGrpSpPr>
          <p:grpSpPr>
            <a:xfrm flipH="1">
              <a:off x="6421258" y="1715787"/>
              <a:ext cx="5710137" cy="1024129"/>
              <a:chOff x="789171" y="1722931"/>
              <a:chExt cx="4719118" cy="1024129"/>
            </a:xfrm>
          </p:grpSpPr>
          <p:cxnSp>
            <p:nvCxnSpPr>
              <p:cNvPr id="57" name="Straight Connector 56">
                <a:extLst>
                  <a:ext uri="{FF2B5EF4-FFF2-40B4-BE49-F238E27FC236}">
                    <a16:creationId xmlns:a16="http://schemas.microsoft.com/office/drawing/2014/main" id="{A7829A2D-1F93-4F93-B37A-6EA0C0B242BD}"/>
                  </a:ext>
                </a:extLst>
              </p:cNvPr>
              <p:cNvCxnSpPr>
                <a:cxnSpLocks/>
              </p:cNvCxnSpPr>
              <p:nvPr/>
            </p:nvCxnSpPr>
            <p:spPr>
              <a:xfrm flipH="1">
                <a:off x="789171" y="1722931"/>
                <a:ext cx="4719118" cy="0"/>
              </a:xfrm>
              <a:prstGeom prst="line">
                <a:avLst/>
              </a:prstGeom>
              <a:noFill/>
              <a:ln w="12700" cap="flat" cmpd="sng" algn="ctr">
                <a:solidFill>
                  <a:srgbClr val="FFFFFF">
                    <a:lumMod val="85000"/>
                  </a:srgbClr>
                </a:solidFill>
                <a:prstDash val="solid"/>
                <a:miter lim="800000"/>
              </a:ln>
              <a:effectLst/>
            </p:spPr>
          </p:cxnSp>
          <p:cxnSp>
            <p:nvCxnSpPr>
              <p:cNvPr id="58" name="Straight Connector 57">
                <a:extLst>
                  <a:ext uri="{FF2B5EF4-FFF2-40B4-BE49-F238E27FC236}">
                    <a16:creationId xmlns:a16="http://schemas.microsoft.com/office/drawing/2014/main" id="{46465757-9789-9438-167E-8F49DFBA5B5A}"/>
                  </a:ext>
                </a:extLst>
              </p:cNvPr>
              <p:cNvCxnSpPr>
                <a:cxnSpLocks/>
              </p:cNvCxnSpPr>
              <p:nvPr/>
            </p:nvCxnSpPr>
            <p:spPr>
              <a:xfrm rot="16200000" flipH="1">
                <a:off x="277107" y="2234996"/>
                <a:ext cx="1024128" cy="0"/>
              </a:xfrm>
              <a:prstGeom prst="line">
                <a:avLst/>
              </a:prstGeom>
              <a:noFill/>
              <a:ln w="12700" cap="flat" cmpd="sng" algn="ctr">
                <a:solidFill>
                  <a:srgbClr val="FFFFFF">
                    <a:lumMod val="85000"/>
                  </a:srgbClr>
                </a:solidFill>
                <a:prstDash val="solid"/>
                <a:miter lim="800000"/>
                <a:tailEnd type="oval"/>
              </a:ln>
              <a:effectLst/>
            </p:spPr>
          </p:cxnSp>
        </p:grpSp>
        <p:grpSp>
          <p:nvGrpSpPr>
            <p:cNvPr id="48" name="Group 47">
              <a:extLst>
                <a:ext uri="{FF2B5EF4-FFF2-40B4-BE49-F238E27FC236}">
                  <a16:creationId xmlns:a16="http://schemas.microsoft.com/office/drawing/2014/main" id="{D660ACC4-5914-B0FF-9DD8-705F7765C66C}"/>
                </a:ext>
              </a:extLst>
            </p:cNvPr>
            <p:cNvGrpSpPr/>
            <p:nvPr/>
          </p:nvGrpSpPr>
          <p:grpSpPr>
            <a:xfrm>
              <a:off x="6661166" y="1784738"/>
              <a:ext cx="5447923" cy="980831"/>
              <a:chOff x="1613892" y="1991127"/>
              <a:chExt cx="5447923" cy="980831"/>
            </a:xfrm>
          </p:grpSpPr>
          <p:sp>
            <p:nvSpPr>
              <p:cNvPr id="55" name="TextBox 54">
                <a:extLst>
                  <a:ext uri="{FF2B5EF4-FFF2-40B4-BE49-F238E27FC236}">
                    <a16:creationId xmlns:a16="http://schemas.microsoft.com/office/drawing/2014/main" id="{45DD347E-C092-2D14-3687-A6122B59A638}"/>
                  </a:ext>
                </a:extLst>
              </p:cNvPr>
              <p:cNvSpPr txBox="1"/>
              <p:nvPr/>
            </p:nvSpPr>
            <p:spPr>
              <a:xfrm>
                <a:off x="4715945" y="1991127"/>
                <a:ext cx="2345870" cy="326504"/>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Tariffs</a:t>
                </a:r>
                <a:endParaRPr kumimoji="0" lang="en-IN"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3BD3E164-4678-0A0A-2FB6-BDFB8D9B07E8}"/>
                  </a:ext>
                </a:extLst>
              </p:cNvPr>
              <p:cNvSpPr txBox="1"/>
              <p:nvPr/>
            </p:nvSpPr>
            <p:spPr>
              <a:xfrm>
                <a:off x="1613892" y="2210116"/>
                <a:ext cx="5436410" cy="761842"/>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rPr>
                  <a:t>Both an offensive and defensive issue that requires you to know what you want to obtain and what you’re willing to pay for it – as well as what your sensitivities and redlines are.</a:t>
                </a:r>
                <a:endParaRPr kumimoji="0" lang="en-IN"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endParaRPr>
              </a:p>
            </p:txBody>
          </p:sp>
        </p:grpSp>
      </p:grpSp>
      <p:grpSp>
        <p:nvGrpSpPr>
          <p:cNvPr id="59" name="Group 58">
            <a:extLst>
              <a:ext uri="{FF2B5EF4-FFF2-40B4-BE49-F238E27FC236}">
                <a16:creationId xmlns:a16="http://schemas.microsoft.com/office/drawing/2014/main" id="{384A3AEA-0A9B-CDB6-5533-993C5D8F5F68}"/>
              </a:ext>
            </a:extLst>
          </p:cNvPr>
          <p:cNvGrpSpPr/>
          <p:nvPr/>
        </p:nvGrpSpPr>
        <p:grpSpPr>
          <a:xfrm>
            <a:off x="4068889" y="4174776"/>
            <a:ext cx="4903921" cy="892652"/>
            <a:chOff x="6368828" y="4757923"/>
            <a:chExt cx="5780341" cy="1052185"/>
          </a:xfrm>
        </p:grpSpPr>
        <p:grpSp>
          <p:nvGrpSpPr>
            <p:cNvPr id="60" name="Group 59">
              <a:extLst>
                <a:ext uri="{FF2B5EF4-FFF2-40B4-BE49-F238E27FC236}">
                  <a16:creationId xmlns:a16="http://schemas.microsoft.com/office/drawing/2014/main" id="{8E2DD20B-1011-A810-948B-69FE6CE9981B}"/>
                </a:ext>
              </a:extLst>
            </p:cNvPr>
            <p:cNvGrpSpPr/>
            <p:nvPr/>
          </p:nvGrpSpPr>
          <p:grpSpPr>
            <a:xfrm flipH="1">
              <a:off x="6368828" y="4757923"/>
              <a:ext cx="5780341" cy="1024128"/>
              <a:chOff x="663949" y="1722591"/>
              <a:chExt cx="4818640" cy="1024128"/>
            </a:xfrm>
          </p:grpSpPr>
          <p:cxnSp>
            <p:nvCxnSpPr>
              <p:cNvPr id="64" name="Straight Connector 63">
                <a:extLst>
                  <a:ext uri="{FF2B5EF4-FFF2-40B4-BE49-F238E27FC236}">
                    <a16:creationId xmlns:a16="http://schemas.microsoft.com/office/drawing/2014/main" id="{AD940CE6-A655-FE67-0973-05C1CCE44254}"/>
                  </a:ext>
                </a:extLst>
              </p:cNvPr>
              <p:cNvCxnSpPr>
                <a:cxnSpLocks/>
              </p:cNvCxnSpPr>
              <p:nvPr/>
            </p:nvCxnSpPr>
            <p:spPr>
              <a:xfrm flipH="1">
                <a:off x="671433" y="1722931"/>
                <a:ext cx="4811156" cy="4814"/>
              </a:xfrm>
              <a:prstGeom prst="line">
                <a:avLst/>
              </a:prstGeom>
              <a:noFill/>
              <a:ln w="12700" cap="flat" cmpd="sng" algn="ctr">
                <a:solidFill>
                  <a:srgbClr val="FFFFFF">
                    <a:lumMod val="85000"/>
                  </a:srgbClr>
                </a:solidFill>
                <a:prstDash val="solid"/>
                <a:miter lim="800000"/>
              </a:ln>
              <a:effectLst/>
            </p:spPr>
          </p:cxnSp>
          <p:cxnSp>
            <p:nvCxnSpPr>
              <p:cNvPr id="65" name="Straight Connector 64">
                <a:extLst>
                  <a:ext uri="{FF2B5EF4-FFF2-40B4-BE49-F238E27FC236}">
                    <a16:creationId xmlns:a16="http://schemas.microsoft.com/office/drawing/2014/main" id="{B691C54C-A185-6BCA-967A-F18895DF9D01}"/>
                  </a:ext>
                </a:extLst>
              </p:cNvPr>
              <p:cNvCxnSpPr>
                <a:cxnSpLocks/>
              </p:cNvCxnSpPr>
              <p:nvPr/>
            </p:nvCxnSpPr>
            <p:spPr>
              <a:xfrm rot="16200000" flipH="1">
                <a:off x="151885" y="2234655"/>
                <a:ext cx="1024128" cy="0"/>
              </a:xfrm>
              <a:prstGeom prst="line">
                <a:avLst/>
              </a:prstGeom>
              <a:noFill/>
              <a:ln w="12700" cap="flat" cmpd="sng" algn="ctr">
                <a:solidFill>
                  <a:srgbClr val="FFFFFF">
                    <a:lumMod val="85000"/>
                  </a:srgbClr>
                </a:solidFill>
                <a:prstDash val="solid"/>
                <a:miter lim="800000"/>
                <a:tailEnd type="oval"/>
              </a:ln>
              <a:effectLst/>
            </p:spPr>
          </p:cxnSp>
        </p:grpSp>
        <p:grpSp>
          <p:nvGrpSpPr>
            <p:cNvPr id="61" name="Group 60">
              <a:extLst>
                <a:ext uri="{FF2B5EF4-FFF2-40B4-BE49-F238E27FC236}">
                  <a16:creationId xmlns:a16="http://schemas.microsoft.com/office/drawing/2014/main" id="{DC2BABDC-BA61-6750-9521-8F114FD016FC}"/>
                </a:ext>
              </a:extLst>
            </p:cNvPr>
            <p:cNvGrpSpPr/>
            <p:nvPr/>
          </p:nvGrpSpPr>
          <p:grpSpPr>
            <a:xfrm>
              <a:off x="6962187" y="4757923"/>
              <a:ext cx="5164676" cy="1052185"/>
              <a:chOff x="2577575" y="2007317"/>
              <a:chExt cx="4305406" cy="1052185"/>
            </a:xfrm>
          </p:grpSpPr>
          <p:sp>
            <p:nvSpPr>
              <p:cNvPr id="62" name="TextBox 61">
                <a:extLst>
                  <a:ext uri="{FF2B5EF4-FFF2-40B4-BE49-F238E27FC236}">
                    <a16:creationId xmlns:a16="http://schemas.microsoft.com/office/drawing/2014/main" id="{7F0E5492-392D-E43F-7CC9-62FFE6F2FF56}"/>
                  </a:ext>
                </a:extLst>
              </p:cNvPr>
              <p:cNvSpPr txBox="1"/>
              <p:nvPr/>
            </p:nvSpPr>
            <p:spPr>
              <a:xfrm>
                <a:off x="4955520" y="2007317"/>
                <a:ext cx="1927461" cy="326504"/>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Tariff-Quotas</a:t>
                </a:r>
                <a:endParaRPr kumimoji="0" lang="en-IN"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89EDD323-B616-B665-CB4F-9A1944C381C9}"/>
                  </a:ext>
                </a:extLst>
              </p:cNvPr>
              <p:cNvSpPr txBox="1"/>
              <p:nvPr/>
            </p:nvSpPr>
            <p:spPr>
              <a:xfrm>
                <a:off x="2577575" y="2297660"/>
                <a:ext cx="4280991" cy="761842"/>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rPr>
                  <a:t>These are used quite extensively under WTO rules to manage agricultural market access but also play an important role in FTAs.</a:t>
                </a:r>
                <a:endParaRPr kumimoji="0" lang="en-IN"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endParaRPr>
              </a:p>
            </p:txBody>
          </p:sp>
        </p:grpSp>
      </p:grpSp>
      <p:sp>
        <p:nvSpPr>
          <p:cNvPr id="66" name="Rectangle 65">
            <a:extLst>
              <a:ext uri="{FF2B5EF4-FFF2-40B4-BE49-F238E27FC236}">
                <a16:creationId xmlns:a16="http://schemas.microsoft.com/office/drawing/2014/main" id="{07EF8CCB-2AC0-2B4A-D0F8-61BD2B7691E5}"/>
              </a:ext>
            </a:extLst>
          </p:cNvPr>
          <p:cNvSpPr/>
          <p:nvPr/>
        </p:nvSpPr>
        <p:spPr>
          <a:xfrm>
            <a:off x="3673858" y="1270121"/>
            <a:ext cx="51718" cy="4033942"/>
          </a:xfrm>
          <a:prstGeom prst="rect">
            <a:avLst/>
          </a:prstGeom>
          <a:solidFill>
            <a:srgbClr val="FFFFFF">
              <a:lumMod val="85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1C690B11-5963-504B-E5F3-6E84E2ECCA93}"/>
              </a:ext>
            </a:extLst>
          </p:cNvPr>
          <p:cNvSpPr/>
          <p:nvPr/>
        </p:nvSpPr>
        <p:spPr>
          <a:xfrm>
            <a:off x="3295830" y="1558310"/>
            <a:ext cx="807773" cy="826821"/>
          </a:xfrm>
          <a:prstGeom prst="rect">
            <a:avLst/>
          </a:prstGeom>
          <a:solidFill>
            <a:schemeClr val="bg1">
              <a:alpha val="85000"/>
            </a:schemeClr>
          </a:solidFill>
          <a:ln w="25400" cap="flat" cmpd="sng" algn="ctr">
            <a:solidFill>
              <a:srgbClr val="552C8A"/>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12F05F17-537F-3CF8-2A82-BD0D971F0B92}"/>
              </a:ext>
            </a:extLst>
          </p:cNvPr>
          <p:cNvSpPr/>
          <p:nvPr/>
        </p:nvSpPr>
        <p:spPr>
          <a:xfrm>
            <a:off x="3391271" y="1656597"/>
            <a:ext cx="616892" cy="630246"/>
          </a:xfrm>
          <a:prstGeom prst="rect">
            <a:avLst/>
          </a:prstGeom>
          <a:solidFill>
            <a:srgbClr val="552C8A"/>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9" name="TextBox 68">
            <a:extLst>
              <a:ext uri="{FF2B5EF4-FFF2-40B4-BE49-F238E27FC236}">
                <a16:creationId xmlns:a16="http://schemas.microsoft.com/office/drawing/2014/main" id="{F793C6A1-FFE8-5ED0-0892-15DD45D8276E}"/>
              </a:ext>
            </a:extLst>
          </p:cNvPr>
          <p:cNvSpPr txBox="1"/>
          <p:nvPr/>
        </p:nvSpPr>
        <p:spPr>
          <a:xfrm>
            <a:off x="3314752" y="1810138"/>
            <a:ext cx="769928" cy="323165"/>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01</a:t>
            </a:r>
            <a:endParaRPr kumimoji="0" lang="en-IN"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0" name="Rectangle 69">
            <a:extLst>
              <a:ext uri="{FF2B5EF4-FFF2-40B4-BE49-F238E27FC236}">
                <a16:creationId xmlns:a16="http://schemas.microsoft.com/office/drawing/2014/main" id="{F4B1A755-8554-E6B8-C89E-D95C31D55CC4}"/>
              </a:ext>
            </a:extLst>
          </p:cNvPr>
          <p:cNvSpPr/>
          <p:nvPr/>
        </p:nvSpPr>
        <p:spPr>
          <a:xfrm>
            <a:off x="3261113" y="4179148"/>
            <a:ext cx="807773" cy="826821"/>
          </a:xfrm>
          <a:prstGeom prst="rect">
            <a:avLst/>
          </a:prstGeom>
          <a:solidFill>
            <a:schemeClr val="bg1">
              <a:alpha val="80000"/>
            </a:schemeClr>
          </a:solidFill>
          <a:ln w="25400" cap="flat" cmpd="sng" algn="ctr">
            <a:solidFill>
              <a:srgbClr val="552C8A"/>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49685C61-1892-BD80-8707-27F61C4D860C}"/>
              </a:ext>
            </a:extLst>
          </p:cNvPr>
          <p:cNvSpPr/>
          <p:nvPr/>
        </p:nvSpPr>
        <p:spPr>
          <a:xfrm>
            <a:off x="3356553" y="4277436"/>
            <a:ext cx="616892" cy="630246"/>
          </a:xfrm>
          <a:prstGeom prst="rect">
            <a:avLst/>
          </a:prstGeom>
          <a:solidFill>
            <a:srgbClr val="552C8A"/>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2" name="TextBox 71">
            <a:extLst>
              <a:ext uri="{FF2B5EF4-FFF2-40B4-BE49-F238E27FC236}">
                <a16:creationId xmlns:a16="http://schemas.microsoft.com/office/drawing/2014/main" id="{D4831B1E-5C56-7A60-CF32-94BC7045C346}"/>
              </a:ext>
            </a:extLst>
          </p:cNvPr>
          <p:cNvSpPr txBox="1"/>
          <p:nvPr/>
        </p:nvSpPr>
        <p:spPr>
          <a:xfrm>
            <a:off x="3280033" y="4430977"/>
            <a:ext cx="769928" cy="323165"/>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03</a:t>
            </a:r>
            <a:endParaRPr kumimoji="0" lang="en-IN"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nvGrpSpPr>
          <p:cNvPr id="73" name="Group 72">
            <a:extLst>
              <a:ext uri="{FF2B5EF4-FFF2-40B4-BE49-F238E27FC236}">
                <a16:creationId xmlns:a16="http://schemas.microsoft.com/office/drawing/2014/main" id="{AF2DE8A1-C1C7-1C8E-1C88-E9C375E646DE}"/>
              </a:ext>
            </a:extLst>
          </p:cNvPr>
          <p:cNvGrpSpPr/>
          <p:nvPr/>
        </p:nvGrpSpPr>
        <p:grpSpPr>
          <a:xfrm>
            <a:off x="3295830" y="2869518"/>
            <a:ext cx="807773" cy="826820"/>
            <a:chOff x="1303021" y="2879738"/>
            <a:chExt cx="1440542" cy="1474511"/>
          </a:xfrm>
        </p:grpSpPr>
        <p:sp>
          <p:nvSpPr>
            <p:cNvPr id="74" name="Rectangle 73">
              <a:extLst>
                <a:ext uri="{FF2B5EF4-FFF2-40B4-BE49-F238E27FC236}">
                  <a16:creationId xmlns:a16="http://schemas.microsoft.com/office/drawing/2014/main" id="{5263918A-FEA1-53BA-6D10-01A2E4A46D65}"/>
                </a:ext>
              </a:extLst>
            </p:cNvPr>
            <p:cNvSpPr/>
            <p:nvPr/>
          </p:nvSpPr>
          <p:spPr>
            <a:xfrm>
              <a:off x="1303021" y="2879738"/>
              <a:ext cx="1440542" cy="1474511"/>
            </a:xfrm>
            <a:prstGeom prst="rect">
              <a:avLst/>
            </a:prstGeom>
            <a:solidFill>
              <a:schemeClr val="bg1"/>
            </a:solidFill>
            <a:ln w="25400" cap="flat" cmpd="sng" algn="ctr">
              <a:solidFill>
                <a:srgbClr val="9EC64C"/>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E9AD81C0-0795-866C-D0B0-4E6B4719A81F}"/>
                </a:ext>
              </a:extLst>
            </p:cNvPr>
            <p:cNvSpPr/>
            <p:nvPr/>
          </p:nvSpPr>
          <p:spPr>
            <a:xfrm>
              <a:off x="1473225" y="3055018"/>
              <a:ext cx="1100135" cy="1123950"/>
            </a:xfrm>
            <a:prstGeom prst="rect">
              <a:avLst/>
            </a:prstGeom>
            <a:solidFill>
              <a:srgbClr val="9EC64C"/>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6" name="TextBox 75">
              <a:extLst>
                <a:ext uri="{FF2B5EF4-FFF2-40B4-BE49-F238E27FC236}">
                  <a16:creationId xmlns:a16="http://schemas.microsoft.com/office/drawing/2014/main" id="{04F81A08-03E9-2306-5077-973874D995F2}"/>
                </a:ext>
              </a:extLst>
            </p:cNvPr>
            <p:cNvSpPr txBox="1"/>
            <p:nvPr/>
          </p:nvSpPr>
          <p:spPr>
            <a:xfrm>
              <a:off x="1336766" y="3328836"/>
              <a:ext cx="1373051" cy="576317"/>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02</a:t>
              </a:r>
              <a:endParaRPr kumimoji="0" lang="en-IN"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8429213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4F36D1C3-F6C9-500E-BAAE-58E4779EAB49}"/>
              </a:ext>
            </a:extLst>
          </p:cNvPr>
          <p:cNvSpPr>
            <a:spLocks noGrp="1"/>
          </p:cNvSpPr>
          <p:nvPr>
            <p:ph type="title"/>
          </p:nvPr>
        </p:nvSpPr>
        <p:spPr>
          <a:xfrm>
            <a:off x="1219200" y="48620"/>
            <a:ext cx="6457372" cy="1058233"/>
          </a:xfrm>
        </p:spPr>
        <p:txBody>
          <a:bodyPr/>
          <a:lstStyle/>
          <a:p>
            <a:r>
              <a:rPr lang="en-AU" dirty="0"/>
              <a:t>Transition Periods</a:t>
            </a:r>
            <a:endParaRPr lang="en-GE" dirty="0"/>
          </a:p>
        </p:txBody>
      </p:sp>
      <p:pic>
        <p:nvPicPr>
          <p:cNvPr id="3" name="Picture 2" descr="A picture containing text&#10;&#10;Description automatically generated">
            <a:extLst>
              <a:ext uri="{FF2B5EF4-FFF2-40B4-BE49-F238E27FC236}">
                <a16:creationId xmlns:a16="http://schemas.microsoft.com/office/drawing/2014/main" id="{636A64B8-58C2-EC28-D3D6-38100637866B}"/>
              </a:ext>
            </a:extLst>
          </p:cNvPr>
          <p:cNvPicPr>
            <a:picLocks noChangeAspect="1"/>
          </p:cNvPicPr>
          <p:nvPr/>
        </p:nvPicPr>
        <p:blipFill>
          <a:blip r:embed="rId3">
            <a:alphaModFix amt="65000"/>
            <a:extLst>
              <a:ext uri="{28A0092B-C50C-407E-A947-70E740481C1C}">
                <a14:useLocalDpi xmlns:a14="http://schemas.microsoft.com/office/drawing/2010/main" val="0"/>
              </a:ext>
            </a:extLst>
          </a:blip>
          <a:stretch>
            <a:fillRect/>
          </a:stretch>
        </p:blipFill>
        <p:spPr>
          <a:xfrm>
            <a:off x="11504141" y="6176962"/>
            <a:ext cx="617838" cy="581841"/>
          </a:xfrm>
          <a:prstGeom prst="rect">
            <a:avLst/>
          </a:prstGeom>
        </p:spPr>
      </p:pic>
      <p:sp>
        <p:nvSpPr>
          <p:cNvPr id="5" name="Rectangle 4">
            <a:extLst>
              <a:ext uri="{FF2B5EF4-FFF2-40B4-BE49-F238E27FC236}">
                <a16:creationId xmlns:a16="http://schemas.microsoft.com/office/drawing/2014/main" id="{74B7876E-EB3F-5EAA-4D8C-2DAFFF66EF77}"/>
              </a:ext>
            </a:extLst>
          </p:cNvPr>
          <p:cNvSpPr/>
          <p:nvPr/>
        </p:nvSpPr>
        <p:spPr>
          <a:xfrm>
            <a:off x="180929" y="144627"/>
            <a:ext cx="838574" cy="838574"/>
          </a:xfrm>
          <a:prstGeom prst="rect">
            <a:avLst/>
          </a:prstGeom>
          <a:solidFill>
            <a:srgbClr val="552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A2AB9872-2720-774D-BB30-088F7D8FE90C}"/>
              </a:ext>
            </a:extLst>
          </p:cNvPr>
          <p:cNvSpPr txBox="1"/>
          <p:nvPr/>
        </p:nvSpPr>
        <p:spPr>
          <a:xfrm>
            <a:off x="180929" y="268279"/>
            <a:ext cx="83857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01</a:t>
            </a:r>
          </a:p>
        </p:txBody>
      </p:sp>
      <p:grpSp>
        <p:nvGrpSpPr>
          <p:cNvPr id="6" name="Group 5">
            <a:extLst>
              <a:ext uri="{FF2B5EF4-FFF2-40B4-BE49-F238E27FC236}">
                <a16:creationId xmlns:a16="http://schemas.microsoft.com/office/drawing/2014/main" id="{621E61CB-7096-1CED-8DD6-D81E5193988B}"/>
              </a:ext>
            </a:extLst>
          </p:cNvPr>
          <p:cNvGrpSpPr/>
          <p:nvPr/>
        </p:nvGrpSpPr>
        <p:grpSpPr>
          <a:xfrm>
            <a:off x="4087855" y="2863293"/>
            <a:ext cx="4877340" cy="870942"/>
            <a:chOff x="6391183" y="3205023"/>
            <a:chExt cx="5749007" cy="1026595"/>
          </a:xfrm>
        </p:grpSpPr>
        <p:grpSp>
          <p:nvGrpSpPr>
            <p:cNvPr id="7" name="Group 6">
              <a:extLst>
                <a:ext uri="{FF2B5EF4-FFF2-40B4-BE49-F238E27FC236}">
                  <a16:creationId xmlns:a16="http://schemas.microsoft.com/office/drawing/2014/main" id="{A0F3A7B4-AB92-D319-7C2D-13EFC9EC159B}"/>
                </a:ext>
              </a:extLst>
            </p:cNvPr>
            <p:cNvGrpSpPr/>
            <p:nvPr/>
          </p:nvGrpSpPr>
          <p:grpSpPr>
            <a:xfrm flipH="1">
              <a:off x="6409751" y="3205023"/>
              <a:ext cx="5730439" cy="1026069"/>
              <a:chOff x="760337" y="1721852"/>
              <a:chExt cx="4722252" cy="1026069"/>
            </a:xfrm>
          </p:grpSpPr>
          <p:cxnSp>
            <p:nvCxnSpPr>
              <p:cNvPr id="26" name="Straight Connector 25">
                <a:extLst>
                  <a:ext uri="{FF2B5EF4-FFF2-40B4-BE49-F238E27FC236}">
                    <a16:creationId xmlns:a16="http://schemas.microsoft.com/office/drawing/2014/main" id="{CB9302C8-9C13-4236-3361-7B7081DD032B}"/>
                  </a:ext>
                </a:extLst>
              </p:cNvPr>
              <p:cNvCxnSpPr>
                <a:cxnSpLocks/>
              </p:cNvCxnSpPr>
              <p:nvPr/>
            </p:nvCxnSpPr>
            <p:spPr>
              <a:xfrm flipH="1" flipV="1">
                <a:off x="760337" y="1721852"/>
                <a:ext cx="4722252" cy="1080"/>
              </a:xfrm>
              <a:prstGeom prst="line">
                <a:avLst/>
              </a:prstGeom>
              <a:noFill/>
              <a:ln w="12700" cap="flat" cmpd="sng" algn="ctr">
                <a:solidFill>
                  <a:srgbClr val="FFFFFF">
                    <a:lumMod val="85000"/>
                  </a:srgbClr>
                </a:solidFill>
                <a:prstDash val="solid"/>
                <a:miter lim="800000"/>
              </a:ln>
              <a:effectLst/>
            </p:spPr>
          </p:cxnSp>
          <p:cxnSp>
            <p:nvCxnSpPr>
              <p:cNvPr id="36" name="Straight Connector 35">
                <a:extLst>
                  <a:ext uri="{FF2B5EF4-FFF2-40B4-BE49-F238E27FC236}">
                    <a16:creationId xmlns:a16="http://schemas.microsoft.com/office/drawing/2014/main" id="{889B27B1-3EF8-D898-9FD5-04687CEC9DF2}"/>
                  </a:ext>
                </a:extLst>
              </p:cNvPr>
              <p:cNvCxnSpPr>
                <a:cxnSpLocks/>
              </p:cNvCxnSpPr>
              <p:nvPr/>
            </p:nvCxnSpPr>
            <p:spPr>
              <a:xfrm rot="16200000" flipH="1">
                <a:off x="248273" y="2235857"/>
                <a:ext cx="1024128" cy="0"/>
              </a:xfrm>
              <a:prstGeom prst="line">
                <a:avLst/>
              </a:prstGeom>
              <a:noFill/>
              <a:ln w="12700" cap="flat" cmpd="sng" algn="ctr">
                <a:solidFill>
                  <a:srgbClr val="FFFFFF">
                    <a:lumMod val="85000"/>
                  </a:srgbClr>
                </a:solidFill>
                <a:prstDash val="solid"/>
                <a:miter lim="800000"/>
                <a:tailEnd type="oval"/>
              </a:ln>
              <a:effectLst/>
            </p:spPr>
          </p:cxnSp>
        </p:grpSp>
        <p:grpSp>
          <p:nvGrpSpPr>
            <p:cNvPr id="9" name="Group 8">
              <a:extLst>
                <a:ext uri="{FF2B5EF4-FFF2-40B4-BE49-F238E27FC236}">
                  <a16:creationId xmlns:a16="http://schemas.microsoft.com/office/drawing/2014/main" id="{9F9A90E7-873A-741B-6C2D-78B1481B06FF}"/>
                </a:ext>
              </a:extLst>
            </p:cNvPr>
            <p:cNvGrpSpPr/>
            <p:nvPr/>
          </p:nvGrpSpPr>
          <p:grpSpPr>
            <a:xfrm>
              <a:off x="6391183" y="3205023"/>
              <a:ext cx="5717904" cy="1026595"/>
              <a:chOff x="2040399" y="1999917"/>
              <a:chExt cx="4711922" cy="1026595"/>
            </a:xfrm>
          </p:grpSpPr>
          <p:sp>
            <p:nvSpPr>
              <p:cNvPr id="15" name="TextBox 14">
                <a:extLst>
                  <a:ext uri="{FF2B5EF4-FFF2-40B4-BE49-F238E27FC236}">
                    <a16:creationId xmlns:a16="http://schemas.microsoft.com/office/drawing/2014/main" id="{BFBE74FF-8DCB-3B1B-57AA-1142833B788F}"/>
                  </a:ext>
                </a:extLst>
              </p:cNvPr>
              <p:cNvSpPr txBox="1"/>
              <p:nvPr/>
            </p:nvSpPr>
            <p:spPr>
              <a:xfrm>
                <a:off x="4600781" y="1999917"/>
                <a:ext cx="2151540" cy="326504"/>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lang="en-US" sz="1200" b="1" kern="0" dirty="0">
                    <a:solidFill>
                      <a:srgbClr val="000000"/>
                    </a:solidFill>
                    <a:latin typeface="Arial" panose="020B0604020202020204" pitchFamily="34" charset="0"/>
                    <a:cs typeface="Arial" panose="020B0604020202020204" pitchFamily="34" charset="0"/>
                  </a:rPr>
                  <a:t>Offensive Concerns</a:t>
                </a:r>
                <a:endParaRPr kumimoji="0" lang="en-IN"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FBDB064E-F861-E853-D771-57D75B47303A}"/>
                  </a:ext>
                </a:extLst>
              </p:cNvPr>
              <p:cNvSpPr txBox="1"/>
              <p:nvPr/>
            </p:nvSpPr>
            <p:spPr>
              <a:xfrm>
                <a:off x="2040399" y="2264670"/>
                <a:ext cx="4702432" cy="761842"/>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lang="en-US" sz="1200" kern="0" dirty="0">
                    <a:solidFill>
                      <a:srgbClr val="3F3F3F"/>
                    </a:solidFill>
                    <a:latin typeface="Arial" panose="020B0604020202020204" pitchFamily="34" charset="0"/>
                    <a:cs typeface="Arial" panose="020B0604020202020204" pitchFamily="34" charset="0"/>
                  </a:rPr>
                  <a:t>Few to no transition periods is your negotiating objective and you should only concede them if your counterpart gives you a good reason for doing so.</a:t>
                </a:r>
                <a:endParaRPr kumimoji="0" lang="en-IN"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endParaRPr>
              </a:p>
            </p:txBody>
          </p:sp>
        </p:grpSp>
      </p:grpSp>
      <p:grpSp>
        <p:nvGrpSpPr>
          <p:cNvPr id="37" name="Group 36">
            <a:extLst>
              <a:ext uri="{FF2B5EF4-FFF2-40B4-BE49-F238E27FC236}">
                <a16:creationId xmlns:a16="http://schemas.microsoft.com/office/drawing/2014/main" id="{363B6C46-6315-7806-BD0B-E7BFBDDFE3F2}"/>
              </a:ext>
            </a:extLst>
          </p:cNvPr>
          <p:cNvGrpSpPr/>
          <p:nvPr/>
        </p:nvGrpSpPr>
        <p:grpSpPr>
          <a:xfrm>
            <a:off x="4113369" y="1593894"/>
            <a:ext cx="4844363" cy="890614"/>
            <a:chOff x="6421258" y="1715787"/>
            <a:chExt cx="5710137" cy="1049781"/>
          </a:xfrm>
        </p:grpSpPr>
        <p:grpSp>
          <p:nvGrpSpPr>
            <p:cNvPr id="47" name="Group 46">
              <a:extLst>
                <a:ext uri="{FF2B5EF4-FFF2-40B4-BE49-F238E27FC236}">
                  <a16:creationId xmlns:a16="http://schemas.microsoft.com/office/drawing/2014/main" id="{C9512D4A-5ED6-BD80-4A8A-C3AE32BFFB96}"/>
                </a:ext>
              </a:extLst>
            </p:cNvPr>
            <p:cNvGrpSpPr/>
            <p:nvPr/>
          </p:nvGrpSpPr>
          <p:grpSpPr>
            <a:xfrm flipH="1">
              <a:off x="6421258" y="1715787"/>
              <a:ext cx="5710137" cy="1024129"/>
              <a:chOff x="789171" y="1722931"/>
              <a:chExt cx="4719118" cy="1024129"/>
            </a:xfrm>
          </p:grpSpPr>
          <p:cxnSp>
            <p:nvCxnSpPr>
              <p:cNvPr id="57" name="Straight Connector 56">
                <a:extLst>
                  <a:ext uri="{FF2B5EF4-FFF2-40B4-BE49-F238E27FC236}">
                    <a16:creationId xmlns:a16="http://schemas.microsoft.com/office/drawing/2014/main" id="{F76C4325-BA4A-1D02-3F8B-0A73923249F7}"/>
                  </a:ext>
                </a:extLst>
              </p:cNvPr>
              <p:cNvCxnSpPr>
                <a:cxnSpLocks/>
              </p:cNvCxnSpPr>
              <p:nvPr/>
            </p:nvCxnSpPr>
            <p:spPr>
              <a:xfrm flipH="1">
                <a:off x="789171" y="1722931"/>
                <a:ext cx="4719118" cy="0"/>
              </a:xfrm>
              <a:prstGeom prst="line">
                <a:avLst/>
              </a:prstGeom>
              <a:noFill/>
              <a:ln w="12700" cap="flat" cmpd="sng" algn="ctr">
                <a:solidFill>
                  <a:srgbClr val="FFFFFF">
                    <a:lumMod val="85000"/>
                  </a:srgbClr>
                </a:solidFill>
                <a:prstDash val="solid"/>
                <a:miter lim="800000"/>
              </a:ln>
              <a:effectLst/>
            </p:spPr>
          </p:cxnSp>
          <p:cxnSp>
            <p:nvCxnSpPr>
              <p:cNvPr id="58" name="Straight Connector 57">
                <a:extLst>
                  <a:ext uri="{FF2B5EF4-FFF2-40B4-BE49-F238E27FC236}">
                    <a16:creationId xmlns:a16="http://schemas.microsoft.com/office/drawing/2014/main" id="{02357A9D-DE7A-6F26-50CA-0B48B881BDD6}"/>
                  </a:ext>
                </a:extLst>
              </p:cNvPr>
              <p:cNvCxnSpPr>
                <a:cxnSpLocks/>
              </p:cNvCxnSpPr>
              <p:nvPr/>
            </p:nvCxnSpPr>
            <p:spPr>
              <a:xfrm rot="16200000" flipH="1">
                <a:off x="277107" y="2234996"/>
                <a:ext cx="1024128" cy="0"/>
              </a:xfrm>
              <a:prstGeom prst="line">
                <a:avLst/>
              </a:prstGeom>
              <a:noFill/>
              <a:ln w="12700" cap="flat" cmpd="sng" algn="ctr">
                <a:solidFill>
                  <a:srgbClr val="FFFFFF">
                    <a:lumMod val="85000"/>
                  </a:srgbClr>
                </a:solidFill>
                <a:prstDash val="solid"/>
                <a:miter lim="800000"/>
                <a:tailEnd type="oval"/>
              </a:ln>
              <a:effectLst/>
            </p:spPr>
          </p:cxnSp>
        </p:grpSp>
        <p:grpSp>
          <p:nvGrpSpPr>
            <p:cNvPr id="48" name="Group 47">
              <a:extLst>
                <a:ext uri="{FF2B5EF4-FFF2-40B4-BE49-F238E27FC236}">
                  <a16:creationId xmlns:a16="http://schemas.microsoft.com/office/drawing/2014/main" id="{45A3ECDE-E22B-0F96-926F-64E56B8D28B1}"/>
                </a:ext>
              </a:extLst>
            </p:cNvPr>
            <p:cNvGrpSpPr/>
            <p:nvPr/>
          </p:nvGrpSpPr>
          <p:grpSpPr>
            <a:xfrm>
              <a:off x="6661166" y="1784738"/>
              <a:ext cx="5447923" cy="980830"/>
              <a:chOff x="1613892" y="1991127"/>
              <a:chExt cx="5447923" cy="980830"/>
            </a:xfrm>
          </p:grpSpPr>
          <p:sp>
            <p:nvSpPr>
              <p:cNvPr id="55" name="TextBox 54">
                <a:extLst>
                  <a:ext uri="{FF2B5EF4-FFF2-40B4-BE49-F238E27FC236}">
                    <a16:creationId xmlns:a16="http://schemas.microsoft.com/office/drawing/2014/main" id="{F0EFE3E1-00A4-CAE3-56EE-F675DEC46C8B}"/>
                  </a:ext>
                </a:extLst>
              </p:cNvPr>
              <p:cNvSpPr txBox="1"/>
              <p:nvPr/>
            </p:nvSpPr>
            <p:spPr>
              <a:xfrm>
                <a:off x="4715945" y="1991127"/>
                <a:ext cx="2345870" cy="326504"/>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Importance</a:t>
                </a:r>
                <a:endParaRPr kumimoji="0" lang="en-IN"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2CE72493-FAF4-043E-B298-6AF8B3D2B035}"/>
                  </a:ext>
                </a:extLst>
              </p:cNvPr>
              <p:cNvSpPr txBox="1"/>
              <p:nvPr/>
            </p:nvSpPr>
            <p:spPr>
              <a:xfrm>
                <a:off x="1613892" y="2210116"/>
                <a:ext cx="5436410" cy="761841"/>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rPr>
                  <a:t>Transition periods are important because they help manage what can be a turbulent transition to a new zero-tariff regime, but they should be used sparingly.</a:t>
                </a:r>
                <a:endParaRPr kumimoji="0" lang="en-IN"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endParaRPr>
              </a:p>
            </p:txBody>
          </p:sp>
        </p:grpSp>
      </p:grpSp>
      <p:grpSp>
        <p:nvGrpSpPr>
          <p:cNvPr id="59" name="Group 58">
            <a:extLst>
              <a:ext uri="{FF2B5EF4-FFF2-40B4-BE49-F238E27FC236}">
                <a16:creationId xmlns:a16="http://schemas.microsoft.com/office/drawing/2014/main" id="{36FA839D-DB21-C133-F53F-E554A4EC309D}"/>
              </a:ext>
            </a:extLst>
          </p:cNvPr>
          <p:cNvGrpSpPr/>
          <p:nvPr/>
        </p:nvGrpSpPr>
        <p:grpSpPr>
          <a:xfrm>
            <a:off x="4068889" y="4174776"/>
            <a:ext cx="4903921" cy="892652"/>
            <a:chOff x="6368828" y="4757923"/>
            <a:chExt cx="5780341" cy="1052185"/>
          </a:xfrm>
        </p:grpSpPr>
        <p:grpSp>
          <p:nvGrpSpPr>
            <p:cNvPr id="60" name="Group 59">
              <a:extLst>
                <a:ext uri="{FF2B5EF4-FFF2-40B4-BE49-F238E27FC236}">
                  <a16:creationId xmlns:a16="http://schemas.microsoft.com/office/drawing/2014/main" id="{4338EC85-AF77-C258-FE35-8C06D86A7130}"/>
                </a:ext>
              </a:extLst>
            </p:cNvPr>
            <p:cNvGrpSpPr/>
            <p:nvPr/>
          </p:nvGrpSpPr>
          <p:grpSpPr>
            <a:xfrm flipH="1">
              <a:off x="6368828" y="4757923"/>
              <a:ext cx="5780341" cy="1024128"/>
              <a:chOff x="663949" y="1722591"/>
              <a:chExt cx="4818640" cy="1024128"/>
            </a:xfrm>
          </p:grpSpPr>
          <p:cxnSp>
            <p:nvCxnSpPr>
              <p:cNvPr id="64" name="Straight Connector 63">
                <a:extLst>
                  <a:ext uri="{FF2B5EF4-FFF2-40B4-BE49-F238E27FC236}">
                    <a16:creationId xmlns:a16="http://schemas.microsoft.com/office/drawing/2014/main" id="{39992A42-1B63-72CF-9452-15862E6D85E1}"/>
                  </a:ext>
                </a:extLst>
              </p:cNvPr>
              <p:cNvCxnSpPr>
                <a:cxnSpLocks/>
              </p:cNvCxnSpPr>
              <p:nvPr/>
            </p:nvCxnSpPr>
            <p:spPr>
              <a:xfrm flipH="1">
                <a:off x="671433" y="1722931"/>
                <a:ext cx="4811156" cy="4814"/>
              </a:xfrm>
              <a:prstGeom prst="line">
                <a:avLst/>
              </a:prstGeom>
              <a:noFill/>
              <a:ln w="12700" cap="flat" cmpd="sng" algn="ctr">
                <a:solidFill>
                  <a:srgbClr val="FFFFFF">
                    <a:lumMod val="85000"/>
                  </a:srgbClr>
                </a:solidFill>
                <a:prstDash val="solid"/>
                <a:miter lim="800000"/>
              </a:ln>
              <a:effectLst/>
            </p:spPr>
          </p:cxnSp>
          <p:cxnSp>
            <p:nvCxnSpPr>
              <p:cNvPr id="65" name="Straight Connector 64">
                <a:extLst>
                  <a:ext uri="{FF2B5EF4-FFF2-40B4-BE49-F238E27FC236}">
                    <a16:creationId xmlns:a16="http://schemas.microsoft.com/office/drawing/2014/main" id="{514178EC-19B3-5A93-D644-CF77659EE843}"/>
                  </a:ext>
                </a:extLst>
              </p:cNvPr>
              <p:cNvCxnSpPr>
                <a:cxnSpLocks/>
              </p:cNvCxnSpPr>
              <p:nvPr/>
            </p:nvCxnSpPr>
            <p:spPr>
              <a:xfrm rot="16200000" flipH="1">
                <a:off x="151885" y="2234655"/>
                <a:ext cx="1024128" cy="0"/>
              </a:xfrm>
              <a:prstGeom prst="line">
                <a:avLst/>
              </a:prstGeom>
              <a:noFill/>
              <a:ln w="12700" cap="flat" cmpd="sng" algn="ctr">
                <a:solidFill>
                  <a:srgbClr val="FFFFFF">
                    <a:lumMod val="85000"/>
                  </a:srgbClr>
                </a:solidFill>
                <a:prstDash val="solid"/>
                <a:miter lim="800000"/>
                <a:tailEnd type="oval"/>
              </a:ln>
              <a:effectLst/>
            </p:spPr>
          </p:cxnSp>
        </p:grpSp>
        <p:grpSp>
          <p:nvGrpSpPr>
            <p:cNvPr id="61" name="Group 60">
              <a:extLst>
                <a:ext uri="{FF2B5EF4-FFF2-40B4-BE49-F238E27FC236}">
                  <a16:creationId xmlns:a16="http://schemas.microsoft.com/office/drawing/2014/main" id="{9F37DA36-D0FD-541E-A6DD-621BAB720AF4}"/>
                </a:ext>
              </a:extLst>
            </p:cNvPr>
            <p:cNvGrpSpPr/>
            <p:nvPr/>
          </p:nvGrpSpPr>
          <p:grpSpPr>
            <a:xfrm>
              <a:off x="6962187" y="4757923"/>
              <a:ext cx="5164676" cy="1052185"/>
              <a:chOff x="2577575" y="2007317"/>
              <a:chExt cx="4305406" cy="1052185"/>
            </a:xfrm>
          </p:grpSpPr>
          <p:sp>
            <p:nvSpPr>
              <p:cNvPr id="62" name="TextBox 61">
                <a:extLst>
                  <a:ext uri="{FF2B5EF4-FFF2-40B4-BE49-F238E27FC236}">
                    <a16:creationId xmlns:a16="http://schemas.microsoft.com/office/drawing/2014/main" id="{3FB2E13E-6E1D-51CB-8265-08917A7E9096}"/>
                  </a:ext>
                </a:extLst>
              </p:cNvPr>
              <p:cNvSpPr txBox="1"/>
              <p:nvPr/>
            </p:nvSpPr>
            <p:spPr>
              <a:xfrm>
                <a:off x="4955520" y="2007317"/>
                <a:ext cx="1927461" cy="326504"/>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Defensive Concerns</a:t>
                </a:r>
                <a:endParaRPr kumimoji="0" lang="en-IN"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DF48D2CC-D443-C9D0-B9B0-734679427DCE}"/>
                  </a:ext>
                </a:extLst>
              </p:cNvPr>
              <p:cNvSpPr txBox="1"/>
              <p:nvPr/>
            </p:nvSpPr>
            <p:spPr>
              <a:xfrm>
                <a:off x="2577575" y="2297660"/>
                <a:ext cx="4280991" cy="761842"/>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rPr>
                  <a:t>You should be seeking to impose transition periods for sensitive items and prepare a strong case for why they’re needed as well as contingencies for when they’re resisted.</a:t>
                </a:r>
                <a:endParaRPr kumimoji="0" lang="en-IN"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endParaRPr>
              </a:p>
            </p:txBody>
          </p:sp>
        </p:grpSp>
      </p:grpSp>
      <p:sp>
        <p:nvSpPr>
          <p:cNvPr id="66" name="Rectangle 65">
            <a:extLst>
              <a:ext uri="{FF2B5EF4-FFF2-40B4-BE49-F238E27FC236}">
                <a16:creationId xmlns:a16="http://schemas.microsoft.com/office/drawing/2014/main" id="{7AADDB69-EE45-F306-CDE7-3617F7FAF5DD}"/>
              </a:ext>
            </a:extLst>
          </p:cNvPr>
          <p:cNvSpPr/>
          <p:nvPr/>
        </p:nvSpPr>
        <p:spPr>
          <a:xfrm>
            <a:off x="3295830" y="1558310"/>
            <a:ext cx="807773" cy="826821"/>
          </a:xfrm>
          <a:prstGeom prst="rect">
            <a:avLst/>
          </a:prstGeom>
          <a:solidFill>
            <a:schemeClr val="bg1">
              <a:alpha val="85000"/>
            </a:schemeClr>
          </a:solidFill>
          <a:ln w="25400" cap="flat" cmpd="sng" algn="ctr">
            <a:solidFill>
              <a:srgbClr val="552C8A"/>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1877155F-C733-E64F-1AFD-E304CACE247C}"/>
              </a:ext>
            </a:extLst>
          </p:cNvPr>
          <p:cNvSpPr/>
          <p:nvPr/>
        </p:nvSpPr>
        <p:spPr>
          <a:xfrm>
            <a:off x="3391271" y="1656597"/>
            <a:ext cx="616892" cy="630246"/>
          </a:xfrm>
          <a:prstGeom prst="rect">
            <a:avLst/>
          </a:prstGeom>
          <a:solidFill>
            <a:srgbClr val="552C8A"/>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E59AC5B8-3110-6CDC-09B9-E506B001405D}"/>
              </a:ext>
            </a:extLst>
          </p:cNvPr>
          <p:cNvSpPr txBox="1"/>
          <p:nvPr/>
        </p:nvSpPr>
        <p:spPr>
          <a:xfrm>
            <a:off x="3314752" y="1810138"/>
            <a:ext cx="769928" cy="323165"/>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01</a:t>
            </a:r>
            <a:endParaRPr kumimoji="0" lang="en-IN"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9" name="Rectangle 68">
            <a:extLst>
              <a:ext uri="{FF2B5EF4-FFF2-40B4-BE49-F238E27FC236}">
                <a16:creationId xmlns:a16="http://schemas.microsoft.com/office/drawing/2014/main" id="{F732B3E3-5A28-2CDA-3695-11739D53D310}"/>
              </a:ext>
            </a:extLst>
          </p:cNvPr>
          <p:cNvSpPr/>
          <p:nvPr/>
        </p:nvSpPr>
        <p:spPr>
          <a:xfrm>
            <a:off x="3261113" y="4179148"/>
            <a:ext cx="807773" cy="826821"/>
          </a:xfrm>
          <a:prstGeom prst="rect">
            <a:avLst/>
          </a:prstGeom>
          <a:solidFill>
            <a:schemeClr val="bg1">
              <a:alpha val="80000"/>
            </a:schemeClr>
          </a:solidFill>
          <a:ln w="25400" cap="flat" cmpd="sng" algn="ctr">
            <a:solidFill>
              <a:srgbClr val="552C8A"/>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D12AADC6-0EA5-750A-0595-82E0ABDABC09}"/>
              </a:ext>
            </a:extLst>
          </p:cNvPr>
          <p:cNvSpPr/>
          <p:nvPr/>
        </p:nvSpPr>
        <p:spPr>
          <a:xfrm>
            <a:off x="3356553" y="4277436"/>
            <a:ext cx="616892" cy="630246"/>
          </a:xfrm>
          <a:prstGeom prst="rect">
            <a:avLst/>
          </a:prstGeom>
          <a:solidFill>
            <a:srgbClr val="552C8A"/>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1" name="TextBox 70">
            <a:extLst>
              <a:ext uri="{FF2B5EF4-FFF2-40B4-BE49-F238E27FC236}">
                <a16:creationId xmlns:a16="http://schemas.microsoft.com/office/drawing/2014/main" id="{5333C979-A935-A1E4-7558-EDC63B56F35C}"/>
              </a:ext>
            </a:extLst>
          </p:cNvPr>
          <p:cNvSpPr txBox="1"/>
          <p:nvPr/>
        </p:nvSpPr>
        <p:spPr>
          <a:xfrm>
            <a:off x="3280033" y="4430977"/>
            <a:ext cx="769928" cy="323165"/>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03</a:t>
            </a:r>
            <a:endParaRPr kumimoji="0" lang="en-IN"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nvGrpSpPr>
          <p:cNvPr id="72" name="Group 71">
            <a:extLst>
              <a:ext uri="{FF2B5EF4-FFF2-40B4-BE49-F238E27FC236}">
                <a16:creationId xmlns:a16="http://schemas.microsoft.com/office/drawing/2014/main" id="{AAF37ADE-923D-CB0E-021D-F98E3DA8E2B9}"/>
              </a:ext>
            </a:extLst>
          </p:cNvPr>
          <p:cNvGrpSpPr/>
          <p:nvPr/>
        </p:nvGrpSpPr>
        <p:grpSpPr>
          <a:xfrm>
            <a:off x="3295830" y="2869518"/>
            <a:ext cx="807773" cy="826820"/>
            <a:chOff x="1303021" y="2879738"/>
            <a:chExt cx="1440542" cy="1474511"/>
          </a:xfrm>
        </p:grpSpPr>
        <p:sp>
          <p:nvSpPr>
            <p:cNvPr id="73" name="Rectangle 72">
              <a:extLst>
                <a:ext uri="{FF2B5EF4-FFF2-40B4-BE49-F238E27FC236}">
                  <a16:creationId xmlns:a16="http://schemas.microsoft.com/office/drawing/2014/main" id="{F7345F08-958F-E6A4-FE58-912269D2BF7F}"/>
                </a:ext>
              </a:extLst>
            </p:cNvPr>
            <p:cNvSpPr/>
            <p:nvPr/>
          </p:nvSpPr>
          <p:spPr>
            <a:xfrm>
              <a:off x="1303021" y="2879738"/>
              <a:ext cx="1440542" cy="1474511"/>
            </a:xfrm>
            <a:prstGeom prst="rect">
              <a:avLst/>
            </a:prstGeom>
            <a:solidFill>
              <a:schemeClr val="bg1"/>
            </a:solidFill>
            <a:ln w="25400" cap="flat" cmpd="sng" algn="ctr">
              <a:solidFill>
                <a:srgbClr val="9EC64C"/>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BB3B8B21-CA9B-D58E-00D1-161B2E013D5F}"/>
                </a:ext>
              </a:extLst>
            </p:cNvPr>
            <p:cNvSpPr/>
            <p:nvPr/>
          </p:nvSpPr>
          <p:spPr>
            <a:xfrm>
              <a:off x="1473225" y="3055018"/>
              <a:ext cx="1100135" cy="1123950"/>
            </a:xfrm>
            <a:prstGeom prst="rect">
              <a:avLst/>
            </a:prstGeom>
            <a:solidFill>
              <a:srgbClr val="9EC64C"/>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1970EA7E-44E8-F7D3-E385-7DE50BF21824}"/>
                </a:ext>
              </a:extLst>
            </p:cNvPr>
            <p:cNvSpPr txBox="1"/>
            <p:nvPr/>
          </p:nvSpPr>
          <p:spPr>
            <a:xfrm>
              <a:off x="1336766" y="3328836"/>
              <a:ext cx="1373051" cy="576317"/>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02</a:t>
              </a:r>
              <a:endParaRPr kumimoji="0" lang="en-IN"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038732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4F36D1C3-F6C9-500E-BAAE-58E4779EAB49}"/>
              </a:ext>
            </a:extLst>
          </p:cNvPr>
          <p:cNvSpPr>
            <a:spLocks noGrp="1"/>
          </p:cNvSpPr>
          <p:nvPr>
            <p:ph type="title"/>
          </p:nvPr>
        </p:nvSpPr>
        <p:spPr>
          <a:xfrm>
            <a:off x="2663190" y="0"/>
            <a:ext cx="7867645" cy="1058233"/>
          </a:xfrm>
        </p:spPr>
        <p:txBody>
          <a:bodyPr>
            <a:noAutofit/>
          </a:bodyPr>
          <a:lstStyle/>
          <a:p>
            <a:pPr algn="r"/>
            <a:r>
              <a:rPr lang="en-AU" dirty="0"/>
              <a:t>Rules of Origin</a:t>
            </a:r>
            <a:endParaRPr lang="en-GE" dirty="0"/>
          </a:p>
        </p:txBody>
      </p:sp>
      <p:pic>
        <p:nvPicPr>
          <p:cNvPr id="3" name="Picture 2" descr="A picture containing text&#10;&#10;Description automatically generated">
            <a:extLst>
              <a:ext uri="{FF2B5EF4-FFF2-40B4-BE49-F238E27FC236}">
                <a16:creationId xmlns:a16="http://schemas.microsoft.com/office/drawing/2014/main" id="{636A64B8-58C2-EC28-D3D6-38100637866B}"/>
              </a:ext>
            </a:extLst>
          </p:cNvPr>
          <p:cNvPicPr>
            <a:picLocks noChangeAspect="1"/>
          </p:cNvPicPr>
          <p:nvPr/>
        </p:nvPicPr>
        <p:blipFill>
          <a:blip r:embed="rId3">
            <a:alphaModFix amt="65000"/>
            <a:extLst>
              <a:ext uri="{28A0092B-C50C-407E-A947-70E740481C1C}">
                <a14:useLocalDpi xmlns:a14="http://schemas.microsoft.com/office/drawing/2010/main" val="0"/>
              </a:ext>
            </a:extLst>
          </a:blip>
          <a:stretch>
            <a:fillRect/>
          </a:stretch>
        </p:blipFill>
        <p:spPr>
          <a:xfrm>
            <a:off x="11504141" y="6176962"/>
            <a:ext cx="617838" cy="581841"/>
          </a:xfrm>
          <a:prstGeom prst="rect">
            <a:avLst/>
          </a:prstGeom>
        </p:spPr>
      </p:pic>
      <p:sp>
        <p:nvSpPr>
          <p:cNvPr id="5" name="Rectangle 4">
            <a:extLst>
              <a:ext uri="{FF2B5EF4-FFF2-40B4-BE49-F238E27FC236}">
                <a16:creationId xmlns:a16="http://schemas.microsoft.com/office/drawing/2014/main" id="{74B7876E-EB3F-5EAA-4D8C-2DAFFF66EF77}"/>
              </a:ext>
            </a:extLst>
          </p:cNvPr>
          <p:cNvSpPr/>
          <p:nvPr/>
        </p:nvSpPr>
        <p:spPr>
          <a:xfrm>
            <a:off x="11084854" y="133700"/>
            <a:ext cx="838574" cy="838574"/>
          </a:xfrm>
          <a:prstGeom prst="rect">
            <a:avLst/>
          </a:prstGeom>
          <a:solidFill>
            <a:srgbClr val="552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A2AB9872-2720-774D-BB30-088F7D8FE90C}"/>
              </a:ext>
            </a:extLst>
          </p:cNvPr>
          <p:cNvSpPr txBox="1"/>
          <p:nvPr/>
        </p:nvSpPr>
        <p:spPr>
          <a:xfrm>
            <a:off x="11084854" y="257352"/>
            <a:ext cx="83857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01</a:t>
            </a:r>
          </a:p>
        </p:txBody>
      </p:sp>
      <p:grpSp>
        <p:nvGrpSpPr>
          <p:cNvPr id="6" name="Group 5">
            <a:extLst>
              <a:ext uri="{FF2B5EF4-FFF2-40B4-BE49-F238E27FC236}">
                <a16:creationId xmlns:a16="http://schemas.microsoft.com/office/drawing/2014/main" id="{2B96842A-6D7D-D828-689A-A2D56D1D580E}"/>
              </a:ext>
            </a:extLst>
          </p:cNvPr>
          <p:cNvGrpSpPr/>
          <p:nvPr/>
        </p:nvGrpSpPr>
        <p:grpSpPr>
          <a:xfrm>
            <a:off x="4087855" y="2863293"/>
            <a:ext cx="4877340" cy="870942"/>
            <a:chOff x="6391183" y="3205023"/>
            <a:chExt cx="5749007" cy="1026595"/>
          </a:xfrm>
        </p:grpSpPr>
        <p:grpSp>
          <p:nvGrpSpPr>
            <p:cNvPr id="7" name="Group 6">
              <a:extLst>
                <a:ext uri="{FF2B5EF4-FFF2-40B4-BE49-F238E27FC236}">
                  <a16:creationId xmlns:a16="http://schemas.microsoft.com/office/drawing/2014/main" id="{578BFA23-5D60-8606-0197-C582EF49E786}"/>
                </a:ext>
              </a:extLst>
            </p:cNvPr>
            <p:cNvGrpSpPr/>
            <p:nvPr/>
          </p:nvGrpSpPr>
          <p:grpSpPr>
            <a:xfrm flipH="1">
              <a:off x="6409751" y="3205023"/>
              <a:ext cx="5730439" cy="1026069"/>
              <a:chOff x="760337" y="1721852"/>
              <a:chExt cx="4722252" cy="1026069"/>
            </a:xfrm>
          </p:grpSpPr>
          <p:cxnSp>
            <p:nvCxnSpPr>
              <p:cNvPr id="26" name="Straight Connector 25">
                <a:extLst>
                  <a:ext uri="{FF2B5EF4-FFF2-40B4-BE49-F238E27FC236}">
                    <a16:creationId xmlns:a16="http://schemas.microsoft.com/office/drawing/2014/main" id="{D64F36DD-CB52-4473-8496-4D84582CDAAF}"/>
                  </a:ext>
                </a:extLst>
              </p:cNvPr>
              <p:cNvCxnSpPr>
                <a:cxnSpLocks/>
              </p:cNvCxnSpPr>
              <p:nvPr/>
            </p:nvCxnSpPr>
            <p:spPr>
              <a:xfrm flipH="1" flipV="1">
                <a:off x="760337" y="1721852"/>
                <a:ext cx="4722252" cy="1080"/>
              </a:xfrm>
              <a:prstGeom prst="line">
                <a:avLst/>
              </a:prstGeom>
              <a:noFill/>
              <a:ln w="12700" cap="flat" cmpd="sng" algn="ctr">
                <a:solidFill>
                  <a:srgbClr val="FFFFFF">
                    <a:lumMod val="85000"/>
                  </a:srgbClr>
                </a:solidFill>
                <a:prstDash val="solid"/>
                <a:miter lim="800000"/>
              </a:ln>
              <a:effectLst/>
            </p:spPr>
          </p:cxnSp>
          <p:cxnSp>
            <p:nvCxnSpPr>
              <p:cNvPr id="36" name="Straight Connector 35">
                <a:extLst>
                  <a:ext uri="{FF2B5EF4-FFF2-40B4-BE49-F238E27FC236}">
                    <a16:creationId xmlns:a16="http://schemas.microsoft.com/office/drawing/2014/main" id="{B5EC05C2-0AAC-7A5C-BD3E-420D0337DA23}"/>
                  </a:ext>
                </a:extLst>
              </p:cNvPr>
              <p:cNvCxnSpPr>
                <a:cxnSpLocks/>
              </p:cNvCxnSpPr>
              <p:nvPr/>
            </p:nvCxnSpPr>
            <p:spPr>
              <a:xfrm rot="16200000" flipH="1">
                <a:off x="248273" y="2235857"/>
                <a:ext cx="1024128" cy="0"/>
              </a:xfrm>
              <a:prstGeom prst="line">
                <a:avLst/>
              </a:prstGeom>
              <a:noFill/>
              <a:ln w="12700" cap="flat" cmpd="sng" algn="ctr">
                <a:solidFill>
                  <a:srgbClr val="FFFFFF">
                    <a:lumMod val="85000"/>
                  </a:srgbClr>
                </a:solidFill>
                <a:prstDash val="solid"/>
                <a:miter lim="800000"/>
                <a:tailEnd type="oval"/>
              </a:ln>
              <a:effectLst/>
            </p:spPr>
          </p:cxnSp>
        </p:grpSp>
        <p:grpSp>
          <p:nvGrpSpPr>
            <p:cNvPr id="9" name="Group 8">
              <a:extLst>
                <a:ext uri="{FF2B5EF4-FFF2-40B4-BE49-F238E27FC236}">
                  <a16:creationId xmlns:a16="http://schemas.microsoft.com/office/drawing/2014/main" id="{4EBBC6F7-ADE1-2443-45EE-4B1296D4A5D0}"/>
                </a:ext>
              </a:extLst>
            </p:cNvPr>
            <p:cNvGrpSpPr/>
            <p:nvPr/>
          </p:nvGrpSpPr>
          <p:grpSpPr>
            <a:xfrm>
              <a:off x="6391183" y="3205023"/>
              <a:ext cx="5717904" cy="1026595"/>
              <a:chOff x="2040399" y="1999917"/>
              <a:chExt cx="4711922" cy="1026595"/>
            </a:xfrm>
          </p:grpSpPr>
          <p:sp>
            <p:nvSpPr>
              <p:cNvPr id="15" name="TextBox 14">
                <a:extLst>
                  <a:ext uri="{FF2B5EF4-FFF2-40B4-BE49-F238E27FC236}">
                    <a16:creationId xmlns:a16="http://schemas.microsoft.com/office/drawing/2014/main" id="{635ED360-1D45-0319-D9D8-EAC36EF288DE}"/>
                  </a:ext>
                </a:extLst>
              </p:cNvPr>
              <p:cNvSpPr txBox="1"/>
              <p:nvPr/>
            </p:nvSpPr>
            <p:spPr>
              <a:xfrm>
                <a:off x="4600781" y="1999917"/>
                <a:ext cx="2151540" cy="326504"/>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Substantive Issues</a:t>
                </a:r>
                <a:endParaRPr kumimoji="0" lang="en-IN"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6BD639B1-34CC-827E-7EC4-139FA806F9DE}"/>
                  </a:ext>
                </a:extLst>
              </p:cNvPr>
              <p:cNvSpPr txBox="1"/>
              <p:nvPr/>
            </p:nvSpPr>
            <p:spPr>
              <a:xfrm>
                <a:off x="2040399" y="2264671"/>
                <a:ext cx="4702432" cy="761841"/>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lang="en-US" sz="1200" kern="0" dirty="0">
                    <a:solidFill>
                      <a:srgbClr val="3F3F3F"/>
                    </a:solidFill>
                    <a:latin typeface="Arial" panose="020B0604020202020204" pitchFamily="34" charset="0"/>
                    <a:cs typeface="Arial" panose="020B0604020202020204" pitchFamily="34" charset="0"/>
                  </a:rPr>
                  <a:t>Negotiate rules of origin that make sense for the way your producers already make products or that they can adapt to with minimal new costs, hassle or disruption of existing processes. </a:t>
                </a:r>
                <a:endParaRPr kumimoji="0" lang="en-IN"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endParaRPr>
              </a:p>
            </p:txBody>
          </p:sp>
        </p:grpSp>
      </p:grpSp>
      <p:grpSp>
        <p:nvGrpSpPr>
          <p:cNvPr id="37" name="Group 36">
            <a:extLst>
              <a:ext uri="{FF2B5EF4-FFF2-40B4-BE49-F238E27FC236}">
                <a16:creationId xmlns:a16="http://schemas.microsoft.com/office/drawing/2014/main" id="{F1E757DA-DE7F-B9CB-285A-A0B10628426E}"/>
              </a:ext>
            </a:extLst>
          </p:cNvPr>
          <p:cNvGrpSpPr/>
          <p:nvPr/>
        </p:nvGrpSpPr>
        <p:grpSpPr>
          <a:xfrm>
            <a:off x="4113369" y="1593894"/>
            <a:ext cx="4844363" cy="890614"/>
            <a:chOff x="6421258" y="1715787"/>
            <a:chExt cx="5710137" cy="1049781"/>
          </a:xfrm>
        </p:grpSpPr>
        <p:grpSp>
          <p:nvGrpSpPr>
            <p:cNvPr id="47" name="Group 46">
              <a:extLst>
                <a:ext uri="{FF2B5EF4-FFF2-40B4-BE49-F238E27FC236}">
                  <a16:creationId xmlns:a16="http://schemas.microsoft.com/office/drawing/2014/main" id="{65D91970-1E8F-40BF-1256-11322FD87C9C}"/>
                </a:ext>
              </a:extLst>
            </p:cNvPr>
            <p:cNvGrpSpPr/>
            <p:nvPr/>
          </p:nvGrpSpPr>
          <p:grpSpPr>
            <a:xfrm flipH="1">
              <a:off x="6421258" y="1715787"/>
              <a:ext cx="5710137" cy="1024129"/>
              <a:chOff x="789171" y="1722931"/>
              <a:chExt cx="4719118" cy="1024129"/>
            </a:xfrm>
          </p:grpSpPr>
          <p:cxnSp>
            <p:nvCxnSpPr>
              <p:cNvPr id="57" name="Straight Connector 56">
                <a:extLst>
                  <a:ext uri="{FF2B5EF4-FFF2-40B4-BE49-F238E27FC236}">
                    <a16:creationId xmlns:a16="http://schemas.microsoft.com/office/drawing/2014/main" id="{A7829A2D-1F93-4F93-B37A-6EA0C0B242BD}"/>
                  </a:ext>
                </a:extLst>
              </p:cNvPr>
              <p:cNvCxnSpPr>
                <a:cxnSpLocks/>
              </p:cNvCxnSpPr>
              <p:nvPr/>
            </p:nvCxnSpPr>
            <p:spPr>
              <a:xfrm flipH="1">
                <a:off x="789171" y="1722931"/>
                <a:ext cx="4719118" cy="0"/>
              </a:xfrm>
              <a:prstGeom prst="line">
                <a:avLst/>
              </a:prstGeom>
              <a:noFill/>
              <a:ln w="12700" cap="flat" cmpd="sng" algn="ctr">
                <a:solidFill>
                  <a:srgbClr val="FFFFFF">
                    <a:lumMod val="85000"/>
                  </a:srgbClr>
                </a:solidFill>
                <a:prstDash val="solid"/>
                <a:miter lim="800000"/>
              </a:ln>
              <a:effectLst/>
            </p:spPr>
          </p:cxnSp>
          <p:cxnSp>
            <p:nvCxnSpPr>
              <p:cNvPr id="58" name="Straight Connector 57">
                <a:extLst>
                  <a:ext uri="{FF2B5EF4-FFF2-40B4-BE49-F238E27FC236}">
                    <a16:creationId xmlns:a16="http://schemas.microsoft.com/office/drawing/2014/main" id="{46465757-9789-9438-167E-8F49DFBA5B5A}"/>
                  </a:ext>
                </a:extLst>
              </p:cNvPr>
              <p:cNvCxnSpPr>
                <a:cxnSpLocks/>
              </p:cNvCxnSpPr>
              <p:nvPr/>
            </p:nvCxnSpPr>
            <p:spPr>
              <a:xfrm rot="16200000" flipH="1">
                <a:off x="277107" y="2234996"/>
                <a:ext cx="1024128" cy="0"/>
              </a:xfrm>
              <a:prstGeom prst="line">
                <a:avLst/>
              </a:prstGeom>
              <a:noFill/>
              <a:ln w="12700" cap="flat" cmpd="sng" algn="ctr">
                <a:solidFill>
                  <a:srgbClr val="FFFFFF">
                    <a:lumMod val="85000"/>
                  </a:srgbClr>
                </a:solidFill>
                <a:prstDash val="solid"/>
                <a:miter lim="800000"/>
                <a:tailEnd type="oval"/>
              </a:ln>
              <a:effectLst/>
            </p:spPr>
          </p:cxnSp>
        </p:grpSp>
        <p:grpSp>
          <p:nvGrpSpPr>
            <p:cNvPr id="48" name="Group 47">
              <a:extLst>
                <a:ext uri="{FF2B5EF4-FFF2-40B4-BE49-F238E27FC236}">
                  <a16:creationId xmlns:a16="http://schemas.microsoft.com/office/drawing/2014/main" id="{D660ACC4-5914-B0FF-9DD8-705F7765C66C}"/>
                </a:ext>
              </a:extLst>
            </p:cNvPr>
            <p:cNvGrpSpPr/>
            <p:nvPr/>
          </p:nvGrpSpPr>
          <p:grpSpPr>
            <a:xfrm>
              <a:off x="6661166" y="1784738"/>
              <a:ext cx="5447923" cy="980830"/>
              <a:chOff x="1613892" y="1991127"/>
              <a:chExt cx="5447923" cy="980830"/>
            </a:xfrm>
          </p:grpSpPr>
          <p:sp>
            <p:nvSpPr>
              <p:cNvPr id="55" name="TextBox 54">
                <a:extLst>
                  <a:ext uri="{FF2B5EF4-FFF2-40B4-BE49-F238E27FC236}">
                    <a16:creationId xmlns:a16="http://schemas.microsoft.com/office/drawing/2014/main" id="{45DD347E-C092-2D14-3687-A6122B59A638}"/>
                  </a:ext>
                </a:extLst>
              </p:cNvPr>
              <p:cNvSpPr txBox="1"/>
              <p:nvPr/>
            </p:nvSpPr>
            <p:spPr>
              <a:xfrm>
                <a:off x="4715945" y="1991127"/>
                <a:ext cx="2345870" cy="326504"/>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Importance</a:t>
                </a:r>
                <a:endParaRPr kumimoji="0" lang="en-IN"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3BD3E164-4678-0A0A-2FB6-BDFB8D9B07E8}"/>
                  </a:ext>
                </a:extLst>
              </p:cNvPr>
              <p:cNvSpPr txBox="1"/>
              <p:nvPr/>
            </p:nvSpPr>
            <p:spPr>
              <a:xfrm>
                <a:off x="1613892" y="2210115"/>
                <a:ext cx="5436410" cy="761842"/>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rPr>
                  <a:t>Rules of origin are REALLY important because they determine whether or not your firms will be able to benefit from the tariff concessions you have negotiated for them. </a:t>
                </a:r>
                <a:endParaRPr kumimoji="0" lang="en-IN"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endParaRPr>
              </a:p>
            </p:txBody>
          </p:sp>
        </p:grpSp>
      </p:grpSp>
      <p:grpSp>
        <p:nvGrpSpPr>
          <p:cNvPr id="59" name="Group 58">
            <a:extLst>
              <a:ext uri="{FF2B5EF4-FFF2-40B4-BE49-F238E27FC236}">
                <a16:creationId xmlns:a16="http://schemas.microsoft.com/office/drawing/2014/main" id="{384A3AEA-0A9B-CDB6-5533-993C5D8F5F68}"/>
              </a:ext>
            </a:extLst>
          </p:cNvPr>
          <p:cNvGrpSpPr/>
          <p:nvPr/>
        </p:nvGrpSpPr>
        <p:grpSpPr>
          <a:xfrm>
            <a:off x="4068886" y="4179148"/>
            <a:ext cx="4903921" cy="892652"/>
            <a:chOff x="6368828" y="4757923"/>
            <a:chExt cx="5780341" cy="1052185"/>
          </a:xfrm>
        </p:grpSpPr>
        <p:grpSp>
          <p:nvGrpSpPr>
            <p:cNvPr id="60" name="Group 59">
              <a:extLst>
                <a:ext uri="{FF2B5EF4-FFF2-40B4-BE49-F238E27FC236}">
                  <a16:creationId xmlns:a16="http://schemas.microsoft.com/office/drawing/2014/main" id="{8E2DD20B-1011-A810-948B-69FE6CE9981B}"/>
                </a:ext>
              </a:extLst>
            </p:cNvPr>
            <p:cNvGrpSpPr/>
            <p:nvPr/>
          </p:nvGrpSpPr>
          <p:grpSpPr>
            <a:xfrm flipH="1">
              <a:off x="6368828" y="4757923"/>
              <a:ext cx="5780341" cy="1024128"/>
              <a:chOff x="663949" y="1722591"/>
              <a:chExt cx="4818640" cy="1024128"/>
            </a:xfrm>
          </p:grpSpPr>
          <p:cxnSp>
            <p:nvCxnSpPr>
              <p:cNvPr id="64" name="Straight Connector 63">
                <a:extLst>
                  <a:ext uri="{FF2B5EF4-FFF2-40B4-BE49-F238E27FC236}">
                    <a16:creationId xmlns:a16="http://schemas.microsoft.com/office/drawing/2014/main" id="{AD940CE6-A655-FE67-0973-05C1CCE44254}"/>
                  </a:ext>
                </a:extLst>
              </p:cNvPr>
              <p:cNvCxnSpPr>
                <a:cxnSpLocks/>
              </p:cNvCxnSpPr>
              <p:nvPr/>
            </p:nvCxnSpPr>
            <p:spPr>
              <a:xfrm flipH="1">
                <a:off x="671433" y="1722931"/>
                <a:ext cx="4811156" cy="4814"/>
              </a:xfrm>
              <a:prstGeom prst="line">
                <a:avLst/>
              </a:prstGeom>
              <a:noFill/>
              <a:ln w="12700" cap="flat" cmpd="sng" algn="ctr">
                <a:solidFill>
                  <a:srgbClr val="FFFFFF">
                    <a:lumMod val="85000"/>
                  </a:srgbClr>
                </a:solidFill>
                <a:prstDash val="solid"/>
                <a:miter lim="800000"/>
              </a:ln>
              <a:effectLst/>
            </p:spPr>
          </p:cxnSp>
          <p:cxnSp>
            <p:nvCxnSpPr>
              <p:cNvPr id="65" name="Straight Connector 64">
                <a:extLst>
                  <a:ext uri="{FF2B5EF4-FFF2-40B4-BE49-F238E27FC236}">
                    <a16:creationId xmlns:a16="http://schemas.microsoft.com/office/drawing/2014/main" id="{B691C54C-A185-6BCA-967A-F18895DF9D01}"/>
                  </a:ext>
                </a:extLst>
              </p:cNvPr>
              <p:cNvCxnSpPr>
                <a:cxnSpLocks/>
              </p:cNvCxnSpPr>
              <p:nvPr/>
            </p:nvCxnSpPr>
            <p:spPr>
              <a:xfrm rot="16200000" flipH="1">
                <a:off x="151885" y="2234655"/>
                <a:ext cx="1024128" cy="0"/>
              </a:xfrm>
              <a:prstGeom prst="line">
                <a:avLst/>
              </a:prstGeom>
              <a:noFill/>
              <a:ln w="12700" cap="flat" cmpd="sng" algn="ctr">
                <a:solidFill>
                  <a:srgbClr val="FFFFFF">
                    <a:lumMod val="85000"/>
                  </a:srgbClr>
                </a:solidFill>
                <a:prstDash val="solid"/>
                <a:miter lim="800000"/>
                <a:tailEnd type="oval"/>
              </a:ln>
              <a:effectLst/>
            </p:spPr>
          </p:cxnSp>
        </p:grpSp>
        <p:grpSp>
          <p:nvGrpSpPr>
            <p:cNvPr id="61" name="Group 60">
              <a:extLst>
                <a:ext uri="{FF2B5EF4-FFF2-40B4-BE49-F238E27FC236}">
                  <a16:creationId xmlns:a16="http://schemas.microsoft.com/office/drawing/2014/main" id="{DC2BABDC-BA61-6750-9521-8F114FD016FC}"/>
                </a:ext>
              </a:extLst>
            </p:cNvPr>
            <p:cNvGrpSpPr/>
            <p:nvPr/>
          </p:nvGrpSpPr>
          <p:grpSpPr>
            <a:xfrm>
              <a:off x="6962187" y="4757923"/>
              <a:ext cx="5164676" cy="1052185"/>
              <a:chOff x="2577575" y="2007317"/>
              <a:chExt cx="4305406" cy="1052185"/>
            </a:xfrm>
          </p:grpSpPr>
          <p:sp>
            <p:nvSpPr>
              <p:cNvPr id="62" name="TextBox 61">
                <a:extLst>
                  <a:ext uri="{FF2B5EF4-FFF2-40B4-BE49-F238E27FC236}">
                    <a16:creationId xmlns:a16="http://schemas.microsoft.com/office/drawing/2014/main" id="{7F0E5492-392D-E43F-7CC9-62FFE6F2FF56}"/>
                  </a:ext>
                </a:extLst>
              </p:cNvPr>
              <p:cNvSpPr txBox="1"/>
              <p:nvPr/>
            </p:nvSpPr>
            <p:spPr>
              <a:xfrm>
                <a:off x="4955520" y="2007317"/>
                <a:ext cx="1927461" cy="326504"/>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Procedural Issues</a:t>
                </a:r>
                <a:endParaRPr kumimoji="0" lang="en-IN"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89EDD323-B616-B665-CB4F-9A1944C381C9}"/>
                  </a:ext>
                </a:extLst>
              </p:cNvPr>
              <p:cNvSpPr txBox="1"/>
              <p:nvPr/>
            </p:nvSpPr>
            <p:spPr>
              <a:xfrm>
                <a:off x="2577575" y="2297660"/>
                <a:ext cx="4280991" cy="761842"/>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rPr>
                  <a:t>Be sure to make the procedural and formal requirements your firms must meet to prove origin are not in and of themselves an insurmountable or costly and time-consuming obstacle. </a:t>
                </a:r>
                <a:endParaRPr kumimoji="0" lang="en-IN"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endParaRPr>
              </a:p>
            </p:txBody>
          </p:sp>
        </p:grpSp>
      </p:grpSp>
      <p:sp>
        <p:nvSpPr>
          <p:cNvPr id="67" name="Rectangle 66">
            <a:extLst>
              <a:ext uri="{FF2B5EF4-FFF2-40B4-BE49-F238E27FC236}">
                <a16:creationId xmlns:a16="http://schemas.microsoft.com/office/drawing/2014/main" id="{1C690B11-5963-504B-E5F3-6E84E2ECCA93}"/>
              </a:ext>
            </a:extLst>
          </p:cNvPr>
          <p:cNvSpPr/>
          <p:nvPr/>
        </p:nvSpPr>
        <p:spPr>
          <a:xfrm>
            <a:off x="3295830" y="1558310"/>
            <a:ext cx="807773" cy="826821"/>
          </a:xfrm>
          <a:prstGeom prst="rect">
            <a:avLst/>
          </a:prstGeom>
          <a:solidFill>
            <a:schemeClr val="bg1">
              <a:alpha val="85000"/>
            </a:schemeClr>
          </a:solidFill>
          <a:ln w="25400" cap="flat" cmpd="sng" algn="ctr">
            <a:solidFill>
              <a:srgbClr val="552C8A"/>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12F05F17-537F-3CF8-2A82-BD0D971F0B92}"/>
              </a:ext>
            </a:extLst>
          </p:cNvPr>
          <p:cNvSpPr/>
          <p:nvPr/>
        </p:nvSpPr>
        <p:spPr>
          <a:xfrm>
            <a:off x="3391271" y="1656597"/>
            <a:ext cx="616892" cy="630246"/>
          </a:xfrm>
          <a:prstGeom prst="rect">
            <a:avLst/>
          </a:prstGeom>
          <a:solidFill>
            <a:srgbClr val="552C8A"/>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9" name="TextBox 68">
            <a:extLst>
              <a:ext uri="{FF2B5EF4-FFF2-40B4-BE49-F238E27FC236}">
                <a16:creationId xmlns:a16="http://schemas.microsoft.com/office/drawing/2014/main" id="{F793C6A1-FFE8-5ED0-0892-15DD45D8276E}"/>
              </a:ext>
            </a:extLst>
          </p:cNvPr>
          <p:cNvSpPr txBox="1"/>
          <p:nvPr/>
        </p:nvSpPr>
        <p:spPr>
          <a:xfrm>
            <a:off x="3314752" y="1810138"/>
            <a:ext cx="769928" cy="323165"/>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01</a:t>
            </a:r>
            <a:endParaRPr kumimoji="0" lang="en-IN"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0" name="Rectangle 69">
            <a:extLst>
              <a:ext uri="{FF2B5EF4-FFF2-40B4-BE49-F238E27FC236}">
                <a16:creationId xmlns:a16="http://schemas.microsoft.com/office/drawing/2014/main" id="{F4B1A755-8554-E6B8-C89E-D95C31D55CC4}"/>
              </a:ext>
            </a:extLst>
          </p:cNvPr>
          <p:cNvSpPr/>
          <p:nvPr/>
        </p:nvSpPr>
        <p:spPr>
          <a:xfrm>
            <a:off x="3261113" y="4179148"/>
            <a:ext cx="807773" cy="826821"/>
          </a:xfrm>
          <a:prstGeom prst="rect">
            <a:avLst/>
          </a:prstGeom>
          <a:solidFill>
            <a:schemeClr val="bg1">
              <a:alpha val="80000"/>
            </a:schemeClr>
          </a:solidFill>
          <a:ln w="25400" cap="flat" cmpd="sng" algn="ctr">
            <a:solidFill>
              <a:srgbClr val="552C8A"/>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49685C61-1892-BD80-8707-27F61C4D860C}"/>
              </a:ext>
            </a:extLst>
          </p:cNvPr>
          <p:cNvSpPr/>
          <p:nvPr/>
        </p:nvSpPr>
        <p:spPr>
          <a:xfrm>
            <a:off x="3356553" y="4277436"/>
            <a:ext cx="616892" cy="630246"/>
          </a:xfrm>
          <a:prstGeom prst="rect">
            <a:avLst/>
          </a:prstGeom>
          <a:solidFill>
            <a:srgbClr val="552C8A"/>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2" name="TextBox 71">
            <a:extLst>
              <a:ext uri="{FF2B5EF4-FFF2-40B4-BE49-F238E27FC236}">
                <a16:creationId xmlns:a16="http://schemas.microsoft.com/office/drawing/2014/main" id="{D4831B1E-5C56-7A60-CF32-94BC7045C346}"/>
              </a:ext>
            </a:extLst>
          </p:cNvPr>
          <p:cNvSpPr txBox="1"/>
          <p:nvPr/>
        </p:nvSpPr>
        <p:spPr>
          <a:xfrm>
            <a:off x="3280033" y="4430977"/>
            <a:ext cx="769928" cy="323165"/>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03</a:t>
            </a:r>
            <a:endParaRPr kumimoji="0" lang="en-IN"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nvGrpSpPr>
          <p:cNvPr id="73" name="Group 72">
            <a:extLst>
              <a:ext uri="{FF2B5EF4-FFF2-40B4-BE49-F238E27FC236}">
                <a16:creationId xmlns:a16="http://schemas.microsoft.com/office/drawing/2014/main" id="{AF2DE8A1-C1C7-1C8E-1C88-E9C375E646DE}"/>
              </a:ext>
            </a:extLst>
          </p:cNvPr>
          <p:cNvGrpSpPr/>
          <p:nvPr/>
        </p:nvGrpSpPr>
        <p:grpSpPr>
          <a:xfrm>
            <a:off x="3295830" y="2869518"/>
            <a:ext cx="807773" cy="826820"/>
            <a:chOff x="1303021" y="2879738"/>
            <a:chExt cx="1440542" cy="1474511"/>
          </a:xfrm>
        </p:grpSpPr>
        <p:sp>
          <p:nvSpPr>
            <p:cNvPr id="74" name="Rectangle 73">
              <a:extLst>
                <a:ext uri="{FF2B5EF4-FFF2-40B4-BE49-F238E27FC236}">
                  <a16:creationId xmlns:a16="http://schemas.microsoft.com/office/drawing/2014/main" id="{5263918A-FEA1-53BA-6D10-01A2E4A46D65}"/>
                </a:ext>
              </a:extLst>
            </p:cNvPr>
            <p:cNvSpPr/>
            <p:nvPr/>
          </p:nvSpPr>
          <p:spPr>
            <a:xfrm>
              <a:off x="1303021" y="2879738"/>
              <a:ext cx="1440542" cy="1474511"/>
            </a:xfrm>
            <a:prstGeom prst="rect">
              <a:avLst/>
            </a:prstGeom>
            <a:solidFill>
              <a:schemeClr val="bg1"/>
            </a:solidFill>
            <a:ln w="25400" cap="flat" cmpd="sng" algn="ctr">
              <a:solidFill>
                <a:srgbClr val="9EC64C"/>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E9AD81C0-0795-866C-D0B0-4E6B4719A81F}"/>
                </a:ext>
              </a:extLst>
            </p:cNvPr>
            <p:cNvSpPr/>
            <p:nvPr/>
          </p:nvSpPr>
          <p:spPr>
            <a:xfrm>
              <a:off x="1473225" y="3055018"/>
              <a:ext cx="1100135" cy="1123950"/>
            </a:xfrm>
            <a:prstGeom prst="rect">
              <a:avLst/>
            </a:prstGeom>
            <a:solidFill>
              <a:srgbClr val="9EC64C"/>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6" name="TextBox 75">
              <a:extLst>
                <a:ext uri="{FF2B5EF4-FFF2-40B4-BE49-F238E27FC236}">
                  <a16:creationId xmlns:a16="http://schemas.microsoft.com/office/drawing/2014/main" id="{04F81A08-03E9-2306-5077-973874D995F2}"/>
                </a:ext>
              </a:extLst>
            </p:cNvPr>
            <p:cNvSpPr txBox="1"/>
            <p:nvPr/>
          </p:nvSpPr>
          <p:spPr>
            <a:xfrm>
              <a:off x="1336766" y="3328836"/>
              <a:ext cx="1373051" cy="576317"/>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02</a:t>
              </a:r>
              <a:endParaRPr kumimoji="0" lang="en-IN"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7313528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4F36D1C3-F6C9-500E-BAAE-58E4779EAB49}"/>
              </a:ext>
            </a:extLst>
          </p:cNvPr>
          <p:cNvSpPr>
            <a:spLocks noGrp="1"/>
          </p:cNvSpPr>
          <p:nvPr>
            <p:ph type="title"/>
          </p:nvPr>
        </p:nvSpPr>
        <p:spPr>
          <a:xfrm>
            <a:off x="1219200" y="48620"/>
            <a:ext cx="8313420" cy="1058233"/>
          </a:xfrm>
        </p:spPr>
        <p:txBody>
          <a:bodyPr>
            <a:normAutofit fontScale="90000"/>
          </a:bodyPr>
          <a:lstStyle/>
          <a:p>
            <a:r>
              <a:rPr lang="en-AU" dirty="0"/>
              <a:t>Customs Formalities and Procedures</a:t>
            </a:r>
            <a:endParaRPr lang="en-GE" dirty="0"/>
          </a:p>
        </p:txBody>
      </p:sp>
      <p:pic>
        <p:nvPicPr>
          <p:cNvPr id="3" name="Picture 2" descr="A picture containing text&#10;&#10;Description automatically generated">
            <a:extLst>
              <a:ext uri="{FF2B5EF4-FFF2-40B4-BE49-F238E27FC236}">
                <a16:creationId xmlns:a16="http://schemas.microsoft.com/office/drawing/2014/main" id="{636A64B8-58C2-EC28-D3D6-38100637866B}"/>
              </a:ext>
            </a:extLst>
          </p:cNvPr>
          <p:cNvPicPr>
            <a:picLocks noChangeAspect="1"/>
          </p:cNvPicPr>
          <p:nvPr/>
        </p:nvPicPr>
        <p:blipFill>
          <a:blip r:embed="rId3">
            <a:alphaModFix amt="65000"/>
            <a:extLst>
              <a:ext uri="{28A0092B-C50C-407E-A947-70E740481C1C}">
                <a14:useLocalDpi xmlns:a14="http://schemas.microsoft.com/office/drawing/2010/main" val="0"/>
              </a:ext>
            </a:extLst>
          </a:blip>
          <a:stretch>
            <a:fillRect/>
          </a:stretch>
        </p:blipFill>
        <p:spPr>
          <a:xfrm>
            <a:off x="11504141" y="6176962"/>
            <a:ext cx="617838" cy="581841"/>
          </a:xfrm>
          <a:prstGeom prst="rect">
            <a:avLst/>
          </a:prstGeom>
        </p:spPr>
      </p:pic>
      <p:sp>
        <p:nvSpPr>
          <p:cNvPr id="5" name="Rectangle 4">
            <a:extLst>
              <a:ext uri="{FF2B5EF4-FFF2-40B4-BE49-F238E27FC236}">
                <a16:creationId xmlns:a16="http://schemas.microsoft.com/office/drawing/2014/main" id="{74B7876E-EB3F-5EAA-4D8C-2DAFFF66EF77}"/>
              </a:ext>
            </a:extLst>
          </p:cNvPr>
          <p:cNvSpPr/>
          <p:nvPr/>
        </p:nvSpPr>
        <p:spPr>
          <a:xfrm>
            <a:off x="180929" y="144627"/>
            <a:ext cx="838574" cy="838574"/>
          </a:xfrm>
          <a:prstGeom prst="rect">
            <a:avLst/>
          </a:prstGeom>
          <a:solidFill>
            <a:srgbClr val="552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A2AB9872-2720-774D-BB30-088F7D8FE90C}"/>
              </a:ext>
            </a:extLst>
          </p:cNvPr>
          <p:cNvSpPr txBox="1"/>
          <p:nvPr/>
        </p:nvSpPr>
        <p:spPr>
          <a:xfrm>
            <a:off x="180929" y="268279"/>
            <a:ext cx="83857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01</a:t>
            </a:r>
          </a:p>
        </p:txBody>
      </p:sp>
      <p:grpSp>
        <p:nvGrpSpPr>
          <p:cNvPr id="6" name="Group 5">
            <a:extLst>
              <a:ext uri="{FF2B5EF4-FFF2-40B4-BE49-F238E27FC236}">
                <a16:creationId xmlns:a16="http://schemas.microsoft.com/office/drawing/2014/main" id="{621E61CB-7096-1CED-8DD6-D81E5193988B}"/>
              </a:ext>
            </a:extLst>
          </p:cNvPr>
          <p:cNvGrpSpPr/>
          <p:nvPr/>
        </p:nvGrpSpPr>
        <p:grpSpPr>
          <a:xfrm>
            <a:off x="4087855" y="2863294"/>
            <a:ext cx="4877340" cy="870496"/>
            <a:chOff x="6391183" y="3205023"/>
            <a:chExt cx="5749007" cy="1026069"/>
          </a:xfrm>
        </p:grpSpPr>
        <p:grpSp>
          <p:nvGrpSpPr>
            <p:cNvPr id="7" name="Group 6">
              <a:extLst>
                <a:ext uri="{FF2B5EF4-FFF2-40B4-BE49-F238E27FC236}">
                  <a16:creationId xmlns:a16="http://schemas.microsoft.com/office/drawing/2014/main" id="{A0F3A7B4-AB92-D319-7C2D-13EFC9EC159B}"/>
                </a:ext>
              </a:extLst>
            </p:cNvPr>
            <p:cNvGrpSpPr/>
            <p:nvPr/>
          </p:nvGrpSpPr>
          <p:grpSpPr>
            <a:xfrm flipH="1">
              <a:off x="6409751" y="3205023"/>
              <a:ext cx="5730439" cy="1026069"/>
              <a:chOff x="760337" y="1721852"/>
              <a:chExt cx="4722252" cy="1026069"/>
            </a:xfrm>
          </p:grpSpPr>
          <p:cxnSp>
            <p:nvCxnSpPr>
              <p:cNvPr id="26" name="Straight Connector 25">
                <a:extLst>
                  <a:ext uri="{FF2B5EF4-FFF2-40B4-BE49-F238E27FC236}">
                    <a16:creationId xmlns:a16="http://schemas.microsoft.com/office/drawing/2014/main" id="{CB9302C8-9C13-4236-3361-7B7081DD032B}"/>
                  </a:ext>
                </a:extLst>
              </p:cNvPr>
              <p:cNvCxnSpPr>
                <a:cxnSpLocks/>
              </p:cNvCxnSpPr>
              <p:nvPr/>
            </p:nvCxnSpPr>
            <p:spPr>
              <a:xfrm flipH="1" flipV="1">
                <a:off x="760337" y="1721852"/>
                <a:ext cx="4722252" cy="1080"/>
              </a:xfrm>
              <a:prstGeom prst="line">
                <a:avLst/>
              </a:prstGeom>
              <a:noFill/>
              <a:ln w="12700" cap="flat" cmpd="sng" algn="ctr">
                <a:solidFill>
                  <a:srgbClr val="FFFFFF">
                    <a:lumMod val="85000"/>
                  </a:srgbClr>
                </a:solidFill>
                <a:prstDash val="solid"/>
                <a:miter lim="800000"/>
              </a:ln>
              <a:effectLst/>
            </p:spPr>
          </p:cxnSp>
          <p:cxnSp>
            <p:nvCxnSpPr>
              <p:cNvPr id="36" name="Straight Connector 35">
                <a:extLst>
                  <a:ext uri="{FF2B5EF4-FFF2-40B4-BE49-F238E27FC236}">
                    <a16:creationId xmlns:a16="http://schemas.microsoft.com/office/drawing/2014/main" id="{889B27B1-3EF8-D898-9FD5-04687CEC9DF2}"/>
                  </a:ext>
                </a:extLst>
              </p:cNvPr>
              <p:cNvCxnSpPr>
                <a:cxnSpLocks/>
              </p:cNvCxnSpPr>
              <p:nvPr/>
            </p:nvCxnSpPr>
            <p:spPr>
              <a:xfrm rot="16200000" flipH="1">
                <a:off x="248273" y="2235857"/>
                <a:ext cx="1024128" cy="0"/>
              </a:xfrm>
              <a:prstGeom prst="line">
                <a:avLst/>
              </a:prstGeom>
              <a:noFill/>
              <a:ln w="12700" cap="flat" cmpd="sng" algn="ctr">
                <a:solidFill>
                  <a:srgbClr val="FFFFFF">
                    <a:lumMod val="85000"/>
                  </a:srgbClr>
                </a:solidFill>
                <a:prstDash val="solid"/>
                <a:miter lim="800000"/>
                <a:tailEnd type="oval"/>
              </a:ln>
              <a:effectLst/>
            </p:spPr>
          </p:cxnSp>
        </p:grpSp>
        <p:grpSp>
          <p:nvGrpSpPr>
            <p:cNvPr id="9" name="Group 8">
              <a:extLst>
                <a:ext uri="{FF2B5EF4-FFF2-40B4-BE49-F238E27FC236}">
                  <a16:creationId xmlns:a16="http://schemas.microsoft.com/office/drawing/2014/main" id="{9F9A90E7-873A-741B-6C2D-78B1481B06FF}"/>
                </a:ext>
              </a:extLst>
            </p:cNvPr>
            <p:cNvGrpSpPr/>
            <p:nvPr/>
          </p:nvGrpSpPr>
          <p:grpSpPr>
            <a:xfrm>
              <a:off x="6391183" y="3273973"/>
              <a:ext cx="5717904" cy="848811"/>
              <a:chOff x="2040399" y="2068867"/>
              <a:chExt cx="4711922" cy="848811"/>
            </a:xfrm>
          </p:grpSpPr>
          <p:sp>
            <p:nvSpPr>
              <p:cNvPr id="15" name="TextBox 14">
                <a:extLst>
                  <a:ext uri="{FF2B5EF4-FFF2-40B4-BE49-F238E27FC236}">
                    <a16:creationId xmlns:a16="http://schemas.microsoft.com/office/drawing/2014/main" id="{BFBE74FF-8DCB-3B1B-57AA-1142833B788F}"/>
                  </a:ext>
                </a:extLst>
              </p:cNvPr>
              <p:cNvSpPr txBox="1"/>
              <p:nvPr/>
            </p:nvSpPr>
            <p:spPr>
              <a:xfrm>
                <a:off x="4600781" y="2068867"/>
                <a:ext cx="2151540" cy="326503"/>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lang="en-US" sz="1200" b="1" kern="0" dirty="0">
                    <a:solidFill>
                      <a:srgbClr val="000000"/>
                    </a:solidFill>
                    <a:latin typeface="Arial" panose="020B0604020202020204" pitchFamily="34" charset="0"/>
                    <a:cs typeface="Arial" panose="020B0604020202020204" pitchFamily="34" charset="0"/>
                  </a:rPr>
                  <a:t>Kinds of Issues Addressed</a:t>
                </a:r>
                <a:endParaRPr kumimoji="0" lang="en-IN"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FBDB064E-F861-E853-D771-57D75B47303A}"/>
                  </a:ext>
                </a:extLst>
              </p:cNvPr>
              <p:cNvSpPr txBox="1"/>
              <p:nvPr/>
            </p:nvSpPr>
            <p:spPr>
              <a:xfrm>
                <a:off x="2040399" y="2373505"/>
                <a:ext cx="4702432" cy="544173"/>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lang="en-US" sz="1200" kern="0" dirty="0">
                    <a:solidFill>
                      <a:srgbClr val="3F3F3F"/>
                    </a:solidFill>
                    <a:latin typeface="Arial" panose="020B0604020202020204" pitchFamily="34" charset="0"/>
                    <a:cs typeface="Arial" panose="020B0604020202020204" pitchFamily="34" charset="0"/>
                  </a:rPr>
                  <a:t>Single window, authorized operator, paperless trade, or advance rulings are the kinds of commitments contained in these chapters. </a:t>
                </a:r>
                <a:endParaRPr kumimoji="0" lang="en-IN"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endParaRPr>
              </a:p>
            </p:txBody>
          </p:sp>
        </p:grpSp>
      </p:grpSp>
      <p:grpSp>
        <p:nvGrpSpPr>
          <p:cNvPr id="37" name="Group 36">
            <a:extLst>
              <a:ext uri="{FF2B5EF4-FFF2-40B4-BE49-F238E27FC236}">
                <a16:creationId xmlns:a16="http://schemas.microsoft.com/office/drawing/2014/main" id="{363B6C46-6315-7806-BD0B-E7BFBDDFE3F2}"/>
              </a:ext>
            </a:extLst>
          </p:cNvPr>
          <p:cNvGrpSpPr/>
          <p:nvPr/>
        </p:nvGrpSpPr>
        <p:grpSpPr>
          <a:xfrm>
            <a:off x="4113369" y="1593893"/>
            <a:ext cx="4844363" cy="868851"/>
            <a:chOff x="6421258" y="1715787"/>
            <a:chExt cx="5710137" cy="1024129"/>
          </a:xfrm>
        </p:grpSpPr>
        <p:grpSp>
          <p:nvGrpSpPr>
            <p:cNvPr id="47" name="Group 46">
              <a:extLst>
                <a:ext uri="{FF2B5EF4-FFF2-40B4-BE49-F238E27FC236}">
                  <a16:creationId xmlns:a16="http://schemas.microsoft.com/office/drawing/2014/main" id="{C9512D4A-5ED6-BD80-4A8A-C3AE32BFFB96}"/>
                </a:ext>
              </a:extLst>
            </p:cNvPr>
            <p:cNvGrpSpPr/>
            <p:nvPr/>
          </p:nvGrpSpPr>
          <p:grpSpPr>
            <a:xfrm flipH="1">
              <a:off x="6421258" y="1715787"/>
              <a:ext cx="5710137" cy="1024129"/>
              <a:chOff x="789171" y="1722931"/>
              <a:chExt cx="4719118" cy="1024129"/>
            </a:xfrm>
          </p:grpSpPr>
          <p:cxnSp>
            <p:nvCxnSpPr>
              <p:cNvPr id="57" name="Straight Connector 56">
                <a:extLst>
                  <a:ext uri="{FF2B5EF4-FFF2-40B4-BE49-F238E27FC236}">
                    <a16:creationId xmlns:a16="http://schemas.microsoft.com/office/drawing/2014/main" id="{F76C4325-BA4A-1D02-3F8B-0A73923249F7}"/>
                  </a:ext>
                </a:extLst>
              </p:cNvPr>
              <p:cNvCxnSpPr>
                <a:cxnSpLocks/>
              </p:cNvCxnSpPr>
              <p:nvPr/>
            </p:nvCxnSpPr>
            <p:spPr>
              <a:xfrm flipH="1">
                <a:off x="789171" y="1722931"/>
                <a:ext cx="4719118" cy="0"/>
              </a:xfrm>
              <a:prstGeom prst="line">
                <a:avLst/>
              </a:prstGeom>
              <a:noFill/>
              <a:ln w="12700" cap="flat" cmpd="sng" algn="ctr">
                <a:solidFill>
                  <a:srgbClr val="FFFFFF">
                    <a:lumMod val="85000"/>
                  </a:srgbClr>
                </a:solidFill>
                <a:prstDash val="solid"/>
                <a:miter lim="800000"/>
              </a:ln>
              <a:effectLst/>
            </p:spPr>
          </p:cxnSp>
          <p:cxnSp>
            <p:nvCxnSpPr>
              <p:cNvPr id="58" name="Straight Connector 57">
                <a:extLst>
                  <a:ext uri="{FF2B5EF4-FFF2-40B4-BE49-F238E27FC236}">
                    <a16:creationId xmlns:a16="http://schemas.microsoft.com/office/drawing/2014/main" id="{02357A9D-DE7A-6F26-50CA-0B48B881BDD6}"/>
                  </a:ext>
                </a:extLst>
              </p:cNvPr>
              <p:cNvCxnSpPr>
                <a:cxnSpLocks/>
              </p:cNvCxnSpPr>
              <p:nvPr/>
            </p:nvCxnSpPr>
            <p:spPr>
              <a:xfrm rot="16200000" flipH="1">
                <a:off x="277107" y="2234996"/>
                <a:ext cx="1024128" cy="0"/>
              </a:xfrm>
              <a:prstGeom prst="line">
                <a:avLst/>
              </a:prstGeom>
              <a:noFill/>
              <a:ln w="12700" cap="flat" cmpd="sng" algn="ctr">
                <a:solidFill>
                  <a:srgbClr val="FFFFFF">
                    <a:lumMod val="85000"/>
                  </a:srgbClr>
                </a:solidFill>
                <a:prstDash val="solid"/>
                <a:miter lim="800000"/>
                <a:tailEnd type="oval"/>
              </a:ln>
              <a:effectLst/>
            </p:spPr>
          </p:cxnSp>
        </p:grpSp>
        <p:grpSp>
          <p:nvGrpSpPr>
            <p:cNvPr id="48" name="Group 47">
              <a:extLst>
                <a:ext uri="{FF2B5EF4-FFF2-40B4-BE49-F238E27FC236}">
                  <a16:creationId xmlns:a16="http://schemas.microsoft.com/office/drawing/2014/main" id="{45A3ECDE-E22B-0F96-926F-64E56B8D28B1}"/>
                </a:ext>
              </a:extLst>
            </p:cNvPr>
            <p:cNvGrpSpPr/>
            <p:nvPr/>
          </p:nvGrpSpPr>
          <p:grpSpPr>
            <a:xfrm>
              <a:off x="6661166" y="1784738"/>
              <a:ext cx="5447923" cy="871995"/>
              <a:chOff x="1613892" y="1991127"/>
              <a:chExt cx="5447923" cy="871995"/>
            </a:xfrm>
          </p:grpSpPr>
          <p:sp>
            <p:nvSpPr>
              <p:cNvPr id="55" name="TextBox 54">
                <a:extLst>
                  <a:ext uri="{FF2B5EF4-FFF2-40B4-BE49-F238E27FC236}">
                    <a16:creationId xmlns:a16="http://schemas.microsoft.com/office/drawing/2014/main" id="{F0EFE3E1-00A4-CAE3-56EE-F675DEC46C8B}"/>
                  </a:ext>
                </a:extLst>
              </p:cNvPr>
              <p:cNvSpPr txBox="1"/>
              <p:nvPr/>
            </p:nvSpPr>
            <p:spPr>
              <a:xfrm>
                <a:off x="4715945" y="1991127"/>
                <a:ext cx="2345870" cy="326504"/>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Relevance Today</a:t>
                </a:r>
                <a:endParaRPr kumimoji="0" lang="en-IN"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2CE72493-FAF4-043E-B298-6AF8B3D2B035}"/>
                  </a:ext>
                </a:extLst>
              </p:cNvPr>
              <p:cNvSpPr txBox="1"/>
              <p:nvPr/>
            </p:nvSpPr>
            <p:spPr>
              <a:xfrm>
                <a:off x="1613892" y="2318950"/>
                <a:ext cx="5436410" cy="544172"/>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rPr>
                  <a:t>Most modern and comprehensive FTAs have a chapter on customs formalities, procedures and trade facilitation.</a:t>
                </a:r>
                <a:endParaRPr kumimoji="0" lang="en-IN"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endParaRPr>
              </a:p>
            </p:txBody>
          </p:sp>
        </p:grpSp>
      </p:grpSp>
      <p:grpSp>
        <p:nvGrpSpPr>
          <p:cNvPr id="59" name="Group 58">
            <a:extLst>
              <a:ext uri="{FF2B5EF4-FFF2-40B4-BE49-F238E27FC236}">
                <a16:creationId xmlns:a16="http://schemas.microsoft.com/office/drawing/2014/main" id="{36FA839D-DB21-C133-F53F-E554A4EC309D}"/>
              </a:ext>
            </a:extLst>
          </p:cNvPr>
          <p:cNvGrpSpPr/>
          <p:nvPr/>
        </p:nvGrpSpPr>
        <p:grpSpPr>
          <a:xfrm>
            <a:off x="4068889" y="4174776"/>
            <a:ext cx="4903921" cy="892652"/>
            <a:chOff x="6368828" y="4757923"/>
            <a:chExt cx="5780341" cy="1052185"/>
          </a:xfrm>
        </p:grpSpPr>
        <p:grpSp>
          <p:nvGrpSpPr>
            <p:cNvPr id="60" name="Group 59">
              <a:extLst>
                <a:ext uri="{FF2B5EF4-FFF2-40B4-BE49-F238E27FC236}">
                  <a16:creationId xmlns:a16="http://schemas.microsoft.com/office/drawing/2014/main" id="{4338EC85-AF77-C258-FE35-8C06D86A7130}"/>
                </a:ext>
              </a:extLst>
            </p:cNvPr>
            <p:cNvGrpSpPr/>
            <p:nvPr/>
          </p:nvGrpSpPr>
          <p:grpSpPr>
            <a:xfrm flipH="1">
              <a:off x="6368828" y="4757923"/>
              <a:ext cx="5780341" cy="1024128"/>
              <a:chOff x="663949" y="1722591"/>
              <a:chExt cx="4818640" cy="1024128"/>
            </a:xfrm>
          </p:grpSpPr>
          <p:cxnSp>
            <p:nvCxnSpPr>
              <p:cNvPr id="64" name="Straight Connector 63">
                <a:extLst>
                  <a:ext uri="{FF2B5EF4-FFF2-40B4-BE49-F238E27FC236}">
                    <a16:creationId xmlns:a16="http://schemas.microsoft.com/office/drawing/2014/main" id="{39992A42-1B63-72CF-9452-15862E6D85E1}"/>
                  </a:ext>
                </a:extLst>
              </p:cNvPr>
              <p:cNvCxnSpPr>
                <a:cxnSpLocks/>
              </p:cNvCxnSpPr>
              <p:nvPr/>
            </p:nvCxnSpPr>
            <p:spPr>
              <a:xfrm flipH="1">
                <a:off x="671433" y="1722931"/>
                <a:ext cx="4811156" cy="4814"/>
              </a:xfrm>
              <a:prstGeom prst="line">
                <a:avLst/>
              </a:prstGeom>
              <a:noFill/>
              <a:ln w="12700" cap="flat" cmpd="sng" algn="ctr">
                <a:solidFill>
                  <a:srgbClr val="FFFFFF">
                    <a:lumMod val="85000"/>
                  </a:srgbClr>
                </a:solidFill>
                <a:prstDash val="solid"/>
                <a:miter lim="800000"/>
              </a:ln>
              <a:effectLst/>
            </p:spPr>
          </p:cxnSp>
          <p:cxnSp>
            <p:nvCxnSpPr>
              <p:cNvPr id="65" name="Straight Connector 64">
                <a:extLst>
                  <a:ext uri="{FF2B5EF4-FFF2-40B4-BE49-F238E27FC236}">
                    <a16:creationId xmlns:a16="http://schemas.microsoft.com/office/drawing/2014/main" id="{514178EC-19B3-5A93-D644-CF77659EE843}"/>
                  </a:ext>
                </a:extLst>
              </p:cNvPr>
              <p:cNvCxnSpPr>
                <a:cxnSpLocks/>
              </p:cNvCxnSpPr>
              <p:nvPr/>
            </p:nvCxnSpPr>
            <p:spPr>
              <a:xfrm rot="16200000" flipH="1">
                <a:off x="151885" y="2234655"/>
                <a:ext cx="1024128" cy="0"/>
              </a:xfrm>
              <a:prstGeom prst="line">
                <a:avLst/>
              </a:prstGeom>
              <a:noFill/>
              <a:ln w="12700" cap="flat" cmpd="sng" algn="ctr">
                <a:solidFill>
                  <a:srgbClr val="FFFFFF">
                    <a:lumMod val="85000"/>
                  </a:srgbClr>
                </a:solidFill>
                <a:prstDash val="solid"/>
                <a:miter lim="800000"/>
                <a:tailEnd type="oval"/>
              </a:ln>
              <a:effectLst/>
            </p:spPr>
          </p:cxnSp>
        </p:grpSp>
        <p:grpSp>
          <p:nvGrpSpPr>
            <p:cNvPr id="61" name="Group 60">
              <a:extLst>
                <a:ext uri="{FF2B5EF4-FFF2-40B4-BE49-F238E27FC236}">
                  <a16:creationId xmlns:a16="http://schemas.microsoft.com/office/drawing/2014/main" id="{9F37DA36-D0FD-541E-A6DD-621BAB720AF4}"/>
                </a:ext>
              </a:extLst>
            </p:cNvPr>
            <p:cNvGrpSpPr/>
            <p:nvPr/>
          </p:nvGrpSpPr>
          <p:grpSpPr>
            <a:xfrm>
              <a:off x="6827130" y="4810269"/>
              <a:ext cx="5322039" cy="999839"/>
              <a:chOff x="2464988" y="2059663"/>
              <a:chExt cx="4436588" cy="999839"/>
            </a:xfrm>
          </p:grpSpPr>
          <p:sp>
            <p:nvSpPr>
              <p:cNvPr id="62" name="TextBox 61">
                <a:extLst>
                  <a:ext uri="{FF2B5EF4-FFF2-40B4-BE49-F238E27FC236}">
                    <a16:creationId xmlns:a16="http://schemas.microsoft.com/office/drawing/2014/main" id="{3FB2E13E-6E1D-51CB-8265-08917A7E9096}"/>
                  </a:ext>
                </a:extLst>
              </p:cNvPr>
              <p:cNvSpPr txBox="1"/>
              <p:nvPr/>
            </p:nvSpPr>
            <p:spPr>
              <a:xfrm>
                <a:off x="4974115" y="2059663"/>
                <a:ext cx="1927461" cy="326504"/>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Value of Ambition</a:t>
                </a:r>
                <a:endParaRPr kumimoji="0" lang="en-IN"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DF48D2CC-D443-C9D0-B9B0-734679427DCE}"/>
                  </a:ext>
                </a:extLst>
              </p:cNvPr>
              <p:cNvSpPr txBox="1"/>
              <p:nvPr/>
            </p:nvSpPr>
            <p:spPr>
              <a:xfrm>
                <a:off x="2464988" y="2297660"/>
                <a:ext cx="4393579" cy="761842"/>
              </a:xfrm>
              <a:prstGeom prst="rect">
                <a:avLst/>
              </a:prstGeom>
              <a:noFill/>
            </p:spPr>
            <p:txBody>
              <a:bodyPr wrap="square" rtlCol="0" anchor="ctr">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rPr>
                  <a:t>These chapters can make a significant contribution to reducing trade costs, improving national competitiveness and better integrating countries into regional and global value chains. </a:t>
                </a:r>
                <a:endParaRPr kumimoji="0" lang="en-IN" sz="1200" b="0" i="0" u="none" strike="noStrike" kern="0" cap="none" spc="0" normalizeH="0" baseline="0" noProof="0" dirty="0">
                  <a:ln>
                    <a:noFill/>
                  </a:ln>
                  <a:solidFill>
                    <a:srgbClr val="3F3F3F"/>
                  </a:solidFill>
                  <a:effectLst/>
                  <a:uLnTx/>
                  <a:uFillTx/>
                  <a:latin typeface="Arial" panose="020B0604020202020204" pitchFamily="34" charset="0"/>
                  <a:cs typeface="Arial" panose="020B0604020202020204" pitchFamily="34" charset="0"/>
                </a:endParaRPr>
              </a:p>
            </p:txBody>
          </p:sp>
        </p:grpSp>
      </p:grpSp>
      <p:sp>
        <p:nvSpPr>
          <p:cNvPr id="66" name="Rectangle 65">
            <a:extLst>
              <a:ext uri="{FF2B5EF4-FFF2-40B4-BE49-F238E27FC236}">
                <a16:creationId xmlns:a16="http://schemas.microsoft.com/office/drawing/2014/main" id="{7AADDB69-EE45-F306-CDE7-3617F7FAF5DD}"/>
              </a:ext>
            </a:extLst>
          </p:cNvPr>
          <p:cNvSpPr/>
          <p:nvPr/>
        </p:nvSpPr>
        <p:spPr>
          <a:xfrm>
            <a:off x="3295830" y="1558310"/>
            <a:ext cx="807773" cy="826821"/>
          </a:xfrm>
          <a:prstGeom prst="rect">
            <a:avLst/>
          </a:prstGeom>
          <a:solidFill>
            <a:schemeClr val="bg1">
              <a:alpha val="85000"/>
            </a:schemeClr>
          </a:solidFill>
          <a:ln w="25400" cap="flat" cmpd="sng" algn="ctr">
            <a:solidFill>
              <a:srgbClr val="552C8A"/>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1877155F-C733-E64F-1AFD-E304CACE247C}"/>
              </a:ext>
            </a:extLst>
          </p:cNvPr>
          <p:cNvSpPr/>
          <p:nvPr/>
        </p:nvSpPr>
        <p:spPr>
          <a:xfrm>
            <a:off x="3391271" y="1656597"/>
            <a:ext cx="616892" cy="630246"/>
          </a:xfrm>
          <a:prstGeom prst="rect">
            <a:avLst/>
          </a:prstGeom>
          <a:solidFill>
            <a:srgbClr val="552C8A"/>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E59AC5B8-3110-6CDC-09B9-E506B001405D}"/>
              </a:ext>
            </a:extLst>
          </p:cNvPr>
          <p:cNvSpPr txBox="1"/>
          <p:nvPr/>
        </p:nvSpPr>
        <p:spPr>
          <a:xfrm>
            <a:off x="3314752" y="1810138"/>
            <a:ext cx="769928" cy="323165"/>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01</a:t>
            </a:r>
            <a:endParaRPr kumimoji="0" lang="en-IN"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9" name="Rectangle 68">
            <a:extLst>
              <a:ext uri="{FF2B5EF4-FFF2-40B4-BE49-F238E27FC236}">
                <a16:creationId xmlns:a16="http://schemas.microsoft.com/office/drawing/2014/main" id="{F732B3E3-5A28-2CDA-3695-11739D53D310}"/>
              </a:ext>
            </a:extLst>
          </p:cNvPr>
          <p:cNvSpPr/>
          <p:nvPr/>
        </p:nvSpPr>
        <p:spPr>
          <a:xfrm>
            <a:off x="3261113" y="4179148"/>
            <a:ext cx="807773" cy="826821"/>
          </a:xfrm>
          <a:prstGeom prst="rect">
            <a:avLst/>
          </a:prstGeom>
          <a:solidFill>
            <a:schemeClr val="bg1">
              <a:alpha val="80000"/>
            </a:schemeClr>
          </a:solidFill>
          <a:ln w="25400" cap="flat" cmpd="sng" algn="ctr">
            <a:solidFill>
              <a:srgbClr val="552C8A"/>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D12AADC6-0EA5-750A-0595-82E0ABDABC09}"/>
              </a:ext>
            </a:extLst>
          </p:cNvPr>
          <p:cNvSpPr/>
          <p:nvPr/>
        </p:nvSpPr>
        <p:spPr>
          <a:xfrm>
            <a:off x="3356553" y="4277436"/>
            <a:ext cx="616892" cy="630246"/>
          </a:xfrm>
          <a:prstGeom prst="rect">
            <a:avLst/>
          </a:prstGeom>
          <a:solidFill>
            <a:srgbClr val="552C8A"/>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1" name="TextBox 70">
            <a:extLst>
              <a:ext uri="{FF2B5EF4-FFF2-40B4-BE49-F238E27FC236}">
                <a16:creationId xmlns:a16="http://schemas.microsoft.com/office/drawing/2014/main" id="{5333C979-A935-A1E4-7558-EDC63B56F35C}"/>
              </a:ext>
            </a:extLst>
          </p:cNvPr>
          <p:cNvSpPr txBox="1"/>
          <p:nvPr/>
        </p:nvSpPr>
        <p:spPr>
          <a:xfrm>
            <a:off x="3280033" y="4430977"/>
            <a:ext cx="769928" cy="323165"/>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03</a:t>
            </a:r>
            <a:endParaRPr kumimoji="0" lang="en-IN"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nvGrpSpPr>
          <p:cNvPr id="72" name="Group 71">
            <a:extLst>
              <a:ext uri="{FF2B5EF4-FFF2-40B4-BE49-F238E27FC236}">
                <a16:creationId xmlns:a16="http://schemas.microsoft.com/office/drawing/2014/main" id="{AAF37ADE-923D-CB0E-021D-F98E3DA8E2B9}"/>
              </a:ext>
            </a:extLst>
          </p:cNvPr>
          <p:cNvGrpSpPr/>
          <p:nvPr/>
        </p:nvGrpSpPr>
        <p:grpSpPr>
          <a:xfrm>
            <a:off x="3295830" y="2869518"/>
            <a:ext cx="807773" cy="826820"/>
            <a:chOff x="1303021" y="2879738"/>
            <a:chExt cx="1440542" cy="1474511"/>
          </a:xfrm>
        </p:grpSpPr>
        <p:sp>
          <p:nvSpPr>
            <p:cNvPr id="73" name="Rectangle 72">
              <a:extLst>
                <a:ext uri="{FF2B5EF4-FFF2-40B4-BE49-F238E27FC236}">
                  <a16:creationId xmlns:a16="http://schemas.microsoft.com/office/drawing/2014/main" id="{F7345F08-958F-E6A4-FE58-912269D2BF7F}"/>
                </a:ext>
              </a:extLst>
            </p:cNvPr>
            <p:cNvSpPr/>
            <p:nvPr/>
          </p:nvSpPr>
          <p:spPr>
            <a:xfrm>
              <a:off x="1303021" y="2879738"/>
              <a:ext cx="1440542" cy="1474511"/>
            </a:xfrm>
            <a:prstGeom prst="rect">
              <a:avLst/>
            </a:prstGeom>
            <a:solidFill>
              <a:schemeClr val="bg1"/>
            </a:solidFill>
            <a:ln w="25400" cap="flat" cmpd="sng" algn="ctr">
              <a:solidFill>
                <a:srgbClr val="9EC64C"/>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BB3B8B21-CA9B-D58E-00D1-161B2E013D5F}"/>
                </a:ext>
              </a:extLst>
            </p:cNvPr>
            <p:cNvSpPr/>
            <p:nvPr/>
          </p:nvSpPr>
          <p:spPr>
            <a:xfrm>
              <a:off x="1473225" y="3055018"/>
              <a:ext cx="1100135" cy="1123950"/>
            </a:xfrm>
            <a:prstGeom prst="rect">
              <a:avLst/>
            </a:prstGeom>
            <a:solidFill>
              <a:srgbClr val="9EC64C"/>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1970EA7E-44E8-F7D3-E385-7DE50BF21824}"/>
                </a:ext>
              </a:extLst>
            </p:cNvPr>
            <p:cNvSpPr txBox="1"/>
            <p:nvPr/>
          </p:nvSpPr>
          <p:spPr>
            <a:xfrm>
              <a:off x="1336766" y="3328836"/>
              <a:ext cx="1373051" cy="576317"/>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02</a:t>
              </a:r>
              <a:endParaRPr kumimoji="0" lang="en-IN"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613836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F6B1AA-A638-3D3F-42C8-3A40857961E4}"/>
              </a:ext>
            </a:extLst>
          </p:cNvPr>
          <p:cNvSpPr/>
          <p:nvPr/>
        </p:nvSpPr>
        <p:spPr>
          <a:xfrm>
            <a:off x="-20364" y="-150412"/>
            <a:ext cx="12212364" cy="7008412"/>
          </a:xfrm>
          <a:prstGeom prst="rect">
            <a:avLst/>
          </a:prstGeom>
          <a:solidFill>
            <a:srgbClr val="552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21063D8E-7B47-937C-1893-9BD20169E87B}"/>
              </a:ext>
            </a:extLst>
          </p:cNvPr>
          <p:cNvSpPr txBox="1"/>
          <p:nvPr/>
        </p:nvSpPr>
        <p:spPr>
          <a:xfrm>
            <a:off x="381000" y="531951"/>
            <a:ext cx="260168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Outline</a:t>
            </a:r>
          </a:p>
        </p:txBody>
      </p:sp>
      <p:grpSp>
        <p:nvGrpSpPr>
          <p:cNvPr id="18" name="Group 17">
            <a:extLst>
              <a:ext uri="{FF2B5EF4-FFF2-40B4-BE49-F238E27FC236}">
                <a16:creationId xmlns:a16="http://schemas.microsoft.com/office/drawing/2014/main" id="{C3C981C9-E59D-484B-DF7D-1966364B0EC0}"/>
              </a:ext>
            </a:extLst>
          </p:cNvPr>
          <p:cNvGrpSpPr/>
          <p:nvPr/>
        </p:nvGrpSpPr>
        <p:grpSpPr>
          <a:xfrm>
            <a:off x="500743" y="2888192"/>
            <a:ext cx="574058" cy="574058"/>
            <a:chOff x="500743" y="2888192"/>
            <a:chExt cx="574058" cy="574058"/>
          </a:xfrm>
        </p:grpSpPr>
        <p:sp>
          <p:nvSpPr>
            <p:cNvPr id="9" name="Rectangle 8">
              <a:extLst>
                <a:ext uri="{FF2B5EF4-FFF2-40B4-BE49-F238E27FC236}">
                  <a16:creationId xmlns:a16="http://schemas.microsoft.com/office/drawing/2014/main" id="{A4B5266C-59CD-B7DE-AE1C-3E95DF2C8B4A}"/>
                </a:ext>
              </a:extLst>
            </p:cNvPr>
            <p:cNvSpPr/>
            <p:nvPr/>
          </p:nvSpPr>
          <p:spPr>
            <a:xfrm>
              <a:off x="500743" y="2888192"/>
              <a:ext cx="574058" cy="574058"/>
            </a:xfrm>
            <a:prstGeom prst="rect">
              <a:avLst/>
            </a:prstGeom>
            <a:solidFill>
              <a:srgbClr val="9EC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E7B27DB0-0CC1-9231-81AC-0308E1751EB0}"/>
                </a:ext>
              </a:extLst>
            </p:cNvPr>
            <p:cNvSpPr txBox="1"/>
            <p:nvPr/>
          </p:nvSpPr>
          <p:spPr>
            <a:xfrm>
              <a:off x="500743" y="2990764"/>
              <a:ext cx="57405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01</a:t>
              </a:r>
            </a:p>
          </p:txBody>
        </p:sp>
      </p:grpSp>
      <p:sp>
        <p:nvSpPr>
          <p:cNvPr id="11" name="TextBox 10">
            <a:extLst>
              <a:ext uri="{FF2B5EF4-FFF2-40B4-BE49-F238E27FC236}">
                <a16:creationId xmlns:a16="http://schemas.microsoft.com/office/drawing/2014/main" id="{4CA80A2E-FDAC-87DD-C695-696C468C586F}"/>
              </a:ext>
            </a:extLst>
          </p:cNvPr>
          <p:cNvSpPr txBox="1"/>
          <p:nvPr/>
        </p:nvSpPr>
        <p:spPr>
          <a:xfrm>
            <a:off x="381000" y="3556448"/>
            <a:ext cx="1836730" cy="58477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Trade in Goods</a:t>
            </a:r>
          </a:p>
        </p:txBody>
      </p:sp>
      <p:grpSp>
        <p:nvGrpSpPr>
          <p:cNvPr id="7" name="Group 6">
            <a:extLst>
              <a:ext uri="{FF2B5EF4-FFF2-40B4-BE49-F238E27FC236}">
                <a16:creationId xmlns:a16="http://schemas.microsoft.com/office/drawing/2014/main" id="{62F83C51-C54A-9476-C9FF-8DE0D6BBAE4A}"/>
              </a:ext>
            </a:extLst>
          </p:cNvPr>
          <p:cNvGrpSpPr/>
          <p:nvPr/>
        </p:nvGrpSpPr>
        <p:grpSpPr>
          <a:xfrm>
            <a:off x="2823990" y="2903790"/>
            <a:ext cx="574058" cy="574058"/>
            <a:chOff x="2823990" y="2903790"/>
            <a:chExt cx="574058" cy="574058"/>
          </a:xfrm>
        </p:grpSpPr>
        <p:sp>
          <p:nvSpPr>
            <p:cNvPr id="12" name="Rectangle 11">
              <a:extLst>
                <a:ext uri="{FF2B5EF4-FFF2-40B4-BE49-F238E27FC236}">
                  <a16:creationId xmlns:a16="http://schemas.microsoft.com/office/drawing/2014/main" id="{C8499C98-A67D-5C57-BD40-0C3866BBB462}"/>
                </a:ext>
              </a:extLst>
            </p:cNvPr>
            <p:cNvSpPr/>
            <p:nvPr/>
          </p:nvSpPr>
          <p:spPr>
            <a:xfrm>
              <a:off x="2823990" y="2903790"/>
              <a:ext cx="574058" cy="574058"/>
            </a:xfrm>
            <a:prstGeom prst="rect">
              <a:avLst/>
            </a:prstGeom>
            <a:solidFill>
              <a:srgbClr val="9EC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F4F018A5-71B9-697B-2785-DF697800AC3C}"/>
                </a:ext>
              </a:extLst>
            </p:cNvPr>
            <p:cNvSpPr txBox="1"/>
            <p:nvPr/>
          </p:nvSpPr>
          <p:spPr>
            <a:xfrm>
              <a:off x="2823990" y="2990764"/>
              <a:ext cx="57405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02</a:t>
              </a:r>
            </a:p>
          </p:txBody>
        </p:sp>
      </p:grpSp>
      <p:sp>
        <p:nvSpPr>
          <p:cNvPr id="14" name="TextBox 13">
            <a:extLst>
              <a:ext uri="{FF2B5EF4-FFF2-40B4-BE49-F238E27FC236}">
                <a16:creationId xmlns:a16="http://schemas.microsoft.com/office/drawing/2014/main" id="{C962D4BE-7CCA-5C32-E62C-02B7D9ADE3BD}"/>
              </a:ext>
            </a:extLst>
          </p:cNvPr>
          <p:cNvSpPr txBox="1"/>
          <p:nvPr/>
        </p:nvSpPr>
        <p:spPr>
          <a:xfrm>
            <a:off x="2777056" y="3556448"/>
            <a:ext cx="1241983" cy="58477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TBT and </a:t>
            </a:r>
            <a:br>
              <a:rPr kumimoji="0" lang="en-US" sz="1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br>
            <a:r>
              <a:rPr kumimoji="0" lang="en-US" sz="1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SPS</a:t>
            </a:r>
          </a:p>
        </p:txBody>
      </p:sp>
      <p:grpSp>
        <p:nvGrpSpPr>
          <p:cNvPr id="6" name="Group 5">
            <a:extLst>
              <a:ext uri="{FF2B5EF4-FFF2-40B4-BE49-F238E27FC236}">
                <a16:creationId xmlns:a16="http://schemas.microsoft.com/office/drawing/2014/main" id="{B296AA5B-27DE-11F9-EF6D-A764D0218A2D}"/>
              </a:ext>
            </a:extLst>
          </p:cNvPr>
          <p:cNvGrpSpPr/>
          <p:nvPr/>
        </p:nvGrpSpPr>
        <p:grpSpPr>
          <a:xfrm>
            <a:off x="5126345" y="2856998"/>
            <a:ext cx="594950" cy="574058"/>
            <a:chOff x="5126345" y="2856998"/>
            <a:chExt cx="594950" cy="574058"/>
          </a:xfrm>
        </p:grpSpPr>
        <p:sp>
          <p:nvSpPr>
            <p:cNvPr id="15" name="Rectangle 14">
              <a:extLst>
                <a:ext uri="{FF2B5EF4-FFF2-40B4-BE49-F238E27FC236}">
                  <a16:creationId xmlns:a16="http://schemas.microsoft.com/office/drawing/2014/main" id="{31B0260A-43AD-CC50-A458-2423A9C9288A}"/>
                </a:ext>
              </a:extLst>
            </p:cNvPr>
            <p:cNvSpPr/>
            <p:nvPr/>
          </p:nvSpPr>
          <p:spPr>
            <a:xfrm>
              <a:off x="5147237" y="2856998"/>
              <a:ext cx="574058" cy="574058"/>
            </a:xfrm>
            <a:prstGeom prst="rect">
              <a:avLst/>
            </a:prstGeom>
            <a:solidFill>
              <a:srgbClr val="9EC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A21846EC-2C4D-3663-ACAF-7FC7DBB5AA67}"/>
                </a:ext>
              </a:extLst>
            </p:cNvPr>
            <p:cNvSpPr txBox="1"/>
            <p:nvPr/>
          </p:nvSpPr>
          <p:spPr>
            <a:xfrm>
              <a:off x="5126345" y="2955166"/>
              <a:ext cx="57405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03</a:t>
              </a:r>
            </a:p>
          </p:txBody>
        </p:sp>
      </p:grpSp>
      <p:sp>
        <p:nvSpPr>
          <p:cNvPr id="17" name="TextBox 16">
            <a:extLst>
              <a:ext uri="{FF2B5EF4-FFF2-40B4-BE49-F238E27FC236}">
                <a16:creationId xmlns:a16="http://schemas.microsoft.com/office/drawing/2014/main" id="{FEA0F4E9-930B-CCA0-3ACC-CAFBE5FF2959}"/>
              </a:ext>
            </a:extLst>
          </p:cNvPr>
          <p:cNvSpPr txBox="1"/>
          <p:nvPr/>
        </p:nvSpPr>
        <p:spPr>
          <a:xfrm>
            <a:off x="5080643" y="3547509"/>
            <a:ext cx="1429994" cy="58477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Trade in Services</a:t>
            </a:r>
          </a:p>
        </p:txBody>
      </p:sp>
      <p:grpSp>
        <p:nvGrpSpPr>
          <p:cNvPr id="21" name="Group 20">
            <a:extLst>
              <a:ext uri="{FF2B5EF4-FFF2-40B4-BE49-F238E27FC236}">
                <a16:creationId xmlns:a16="http://schemas.microsoft.com/office/drawing/2014/main" id="{42A0DC28-A8C6-A1AE-264E-275FB94BAD0E}"/>
              </a:ext>
            </a:extLst>
          </p:cNvPr>
          <p:cNvGrpSpPr/>
          <p:nvPr/>
        </p:nvGrpSpPr>
        <p:grpSpPr>
          <a:xfrm>
            <a:off x="7470483" y="2872595"/>
            <a:ext cx="574059" cy="574058"/>
            <a:chOff x="7470483" y="2872595"/>
            <a:chExt cx="574059" cy="574058"/>
          </a:xfrm>
        </p:grpSpPr>
        <p:sp>
          <p:nvSpPr>
            <p:cNvPr id="35" name="Rectangle 34">
              <a:extLst>
                <a:ext uri="{FF2B5EF4-FFF2-40B4-BE49-F238E27FC236}">
                  <a16:creationId xmlns:a16="http://schemas.microsoft.com/office/drawing/2014/main" id="{662FFE5F-E180-2BB9-FEEB-18BA9D4AEFB8}"/>
                </a:ext>
              </a:extLst>
            </p:cNvPr>
            <p:cNvSpPr/>
            <p:nvPr/>
          </p:nvSpPr>
          <p:spPr>
            <a:xfrm>
              <a:off x="7470484" y="2872595"/>
              <a:ext cx="574058" cy="574058"/>
            </a:xfrm>
            <a:prstGeom prst="rect">
              <a:avLst/>
            </a:prstGeom>
            <a:solidFill>
              <a:srgbClr val="9EC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TextBox 35">
              <a:extLst>
                <a:ext uri="{FF2B5EF4-FFF2-40B4-BE49-F238E27FC236}">
                  <a16:creationId xmlns:a16="http://schemas.microsoft.com/office/drawing/2014/main" id="{5ACAFAA6-23AD-6D3F-7078-A3FF0984501D}"/>
                </a:ext>
              </a:extLst>
            </p:cNvPr>
            <p:cNvSpPr txBox="1"/>
            <p:nvPr/>
          </p:nvSpPr>
          <p:spPr>
            <a:xfrm>
              <a:off x="7470483" y="2975166"/>
              <a:ext cx="57405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04</a:t>
              </a:r>
            </a:p>
          </p:txBody>
        </p:sp>
      </p:grpSp>
      <p:sp>
        <p:nvSpPr>
          <p:cNvPr id="37" name="TextBox 36">
            <a:extLst>
              <a:ext uri="{FF2B5EF4-FFF2-40B4-BE49-F238E27FC236}">
                <a16:creationId xmlns:a16="http://schemas.microsoft.com/office/drawing/2014/main" id="{37B8BEBF-5889-41E6-461A-F037EA2F8267}"/>
              </a:ext>
            </a:extLst>
          </p:cNvPr>
          <p:cNvSpPr txBox="1"/>
          <p:nvPr/>
        </p:nvSpPr>
        <p:spPr>
          <a:xfrm>
            <a:off x="7350740" y="3509656"/>
            <a:ext cx="2024741" cy="58477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Digitization and E-Commerce</a:t>
            </a:r>
          </a:p>
        </p:txBody>
      </p:sp>
      <p:grpSp>
        <p:nvGrpSpPr>
          <p:cNvPr id="22" name="Group 21">
            <a:extLst>
              <a:ext uri="{FF2B5EF4-FFF2-40B4-BE49-F238E27FC236}">
                <a16:creationId xmlns:a16="http://schemas.microsoft.com/office/drawing/2014/main" id="{2003F25B-13F2-5403-DA92-C93DB321E795}"/>
              </a:ext>
            </a:extLst>
          </p:cNvPr>
          <p:cNvGrpSpPr/>
          <p:nvPr/>
        </p:nvGrpSpPr>
        <p:grpSpPr>
          <a:xfrm>
            <a:off x="10190879" y="2874338"/>
            <a:ext cx="574058" cy="574058"/>
            <a:chOff x="10190879" y="2874338"/>
            <a:chExt cx="574058" cy="574058"/>
          </a:xfrm>
        </p:grpSpPr>
        <p:sp>
          <p:nvSpPr>
            <p:cNvPr id="19" name="Rectangle 18">
              <a:extLst>
                <a:ext uri="{FF2B5EF4-FFF2-40B4-BE49-F238E27FC236}">
                  <a16:creationId xmlns:a16="http://schemas.microsoft.com/office/drawing/2014/main" id="{BAECA1C8-F3D9-95DB-51B0-78CBD9AFDD6A}"/>
                </a:ext>
              </a:extLst>
            </p:cNvPr>
            <p:cNvSpPr/>
            <p:nvPr/>
          </p:nvSpPr>
          <p:spPr>
            <a:xfrm>
              <a:off x="10190879" y="2874338"/>
              <a:ext cx="574058" cy="574058"/>
            </a:xfrm>
            <a:prstGeom prst="rect">
              <a:avLst/>
            </a:prstGeom>
            <a:solidFill>
              <a:srgbClr val="9EC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TextBox 22">
              <a:extLst>
                <a:ext uri="{FF2B5EF4-FFF2-40B4-BE49-F238E27FC236}">
                  <a16:creationId xmlns:a16="http://schemas.microsoft.com/office/drawing/2014/main" id="{DC9CD4F1-5206-8BE6-F521-5151722C63F0}"/>
                </a:ext>
              </a:extLst>
            </p:cNvPr>
            <p:cNvSpPr txBox="1"/>
            <p:nvPr/>
          </p:nvSpPr>
          <p:spPr>
            <a:xfrm>
              <a:off x="10211770" y="2961312"/>
              <a:ext cx="532275"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05</a:t>
              </a:r>
            </a:p>
          </p:txBody>
        </p:sp>
      </p:grpSp>
      <p:sp>
        <p:nvSpPr>
          <p:cNvPr id="24" name="TextBox 23">
            <a:extLst>
              <a:ext uri="{FF2B5EF4-FFF2-40B4-BE49-F238E27FC236}">
                <a16:creationId xmlns:a16="http://schemas.microsoft.com/office/drawing/2014/main" id="{2C8672E6-986B-FAFD-F406-1BC34D95683D}"/>
              </a:ext>
            </a:extLst>
          </p:cNvPr>
          <p:cNvSpPr txBox="1"/>
          <p:nvPr/>
        </p:nvSpPr>
        <p:spPr>
          <a:xfrm>
            <a:off x="10090480" y="3535370"/>
            <a:ext cx="1546463" cy="58477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Summing</a:t>
            </a:r>
            <a:br>
              <a:rPr kumimoji="0" lang="en-US" sz="1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br>
            <a:r>
              <a:rPr kumimoji="0" lang="en-US" sz="1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Up</a:t>
            </a:r>
          </a:p>
        </p:txBody>
      </p:sp>
      <p:sp>
        <p:nvSpPr>
          <p:cNvPr id="20" name="Arc 19">
            <a:extLst>
              <a:ext uri="{FF2B5EF4-FFF2-40B4-BE49-F238E27FC236}">
                <a16:creationId xmlns:a16="http://schemas.microsoft.com/office/drawing/2014/main" id="{414A1A13-63BA-FA8E-67F2-D4BFA5778F40}"/>
              </a:ext>
            </a:extLst>
          </p:cNvPr>
          <p:cNvSpPr/>
          <p:nvPr/>
        </p:nvSpPr>
        <p:spPr>
          <a:xfrm>
            <a:off x="2056898" y="2758435"/>
            <a:ext cx="2264123" cy="1553870"/>
          </a:xfrm>
          <a:prstGeom prst="arc">
            <a:avLst>
              <a:gd name="adj1" fmla="val 49815"/>
              <a:gd name="adj2" fmla="val 7078"/>
            </a:avLst>
          </a:prstGeom>
          <a:ln w="19050">
            <a:solidFill>
              <a:srgbClr val="D40000"/>
            </a:solidFill>
            <a:extLst>
              <a:ext uri="{C807C97D-BFC1-408E-A445-0C87EB9F89A2}">
                <ask:lineSketchStyleProps xmlns:ask="http://schemas.microsoft.com/office/drawing/2018/sketchyshapes">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Tree>
    <p:extLst>
      <p:ext uri="{BB962C8B-B14F-4D97-AF65-F5344CB8AC3E}">
        <p14:creationId xmlns:p14="http://schemas.microsoft.com/office/powerpoint/2010/main" val="36750609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1000"/>
                                        <p:tgtEl>
                                          <p:spTgt spid="20"/>
                                        </p:tgtEl>
                                      </p:cBhvr>
                                    </p:animEffect>
                                  </p:childTnLst>
                                </p:cTn>
                              </p:par>
                            </p:childTnLst>
                          </p:cTn>
                        </p:par>
                        <p:par>
                          <p:cTn id="8" fill="hold">
                            <p:stCondLst>
                              <p:cond delay="1000"/>
                            </p:stCondLst>
                            <p:childTnLst>
                              <p:par>
                                <p:cTn id="9" presetID="22" presetClass="exit" presetSubtype="4" fill="hold" grpId="1" nodeType="afterEffect">
                                  <p:stCondLst>
                                    <p:cond delay="1000"/>
                                  </p:stCondLst>
                                  <p:childTnLst>
                                    <p:animEffect transition="out" filter="wipe(down)">
                                      <p:cBhvr>
                                        <p:cTn id="10" dur="1000"/>
                                        <p:tgtEl>
                                          <p:spTgt spid="20"/>
                                        </p:tgtEl>
                                      </p:cBhvr>
                                    </p:animEffect>
                                    <p:set>
                                      <p:cBhvr>
                                        <p:cTn id="11" dur="1" fill="hold">
                                          <p:stCondLst>
                                            <p:cond delay="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4F36D1C3-F6C9-500E-BAAE-58E4779EAB49}"/>
              </a:ext>
            </a:extLst>
          </p:cNvPr>
          <p:cNvSpPr>
            <a:spLocks noGrp="1"/>
          </p:cNvSpPr>
          <p:nvPr>
            <p:ph type="title"/>
          </p:nvPr>
        </p:nvSpPr>
        <p:spPr>
          <a:xfrm>
            <a:off x="1219200" y="48620"/>
            <a:ext cx="3835400" cy="1058233"/>
          </a:xfrm>
        </p:spPr>
        <p:txBody>
          <a:bodyPr>
            <a:normAutofit/>
          </a:bodyPr>
          <a:lstStyle/>
          <a:p>
            <a:r>
              <a:rPr lang="en-GE" dirty="0"/>
              <a:t>T</a:t>
            </a:r>
            <a:r>
              <a:rPr lang="en-AU" dirty="0"/>
              <a:t>BT and SPS</a:t>
            </a:r>
            <a:endParaRPr lang="en-GE" dirty="0"/>
          </a:p>
        </p:txBody>
      </p:sp>
      <p:pic>
        <p:nvPicPr>
          <p:cNvPr id="3" name="Picture 2" descr="A picture containing text&#10;&#10;Description automatically generated">
            <a:extLst>
              <a:ext uri="{FF2B5EF4-FFF2-40B4-BE49-F238E27FC236}">
                <a16:creationId xmlns:a16="http://schemas.microsoft.com/office/drawing/2014/main" id="{636A64B8-58C2-EC28-D3D6-38100637866B}"/>
              </a:ext>
            </a:extLst>
          </p:cNvPr>
          <p:cNvPicPr>
            <a:picLocks noChangeAspect="1"/>
          </p:cNvPicPr>
          <p:nvPr/>
        </p:nvPicPr>
        <p:blipFill>
          <a:blip r:embed="rId2">
            <a:alphaModFix amt="65000"/>
            <a:extLst>
              <a:ext uri="{28A0092B-C50C-407E-A947-70E740481C1C}">
                <a14:useLocalDpi xmlns:a14="http://schemas.microsoft.com/office/drawing/2010/main" val="0"/>
              </a:ext>
            </a:extLst>
          </a:blip>
          <a:stretch>
            <a:fillRect/>
          </a:stretch>
        </p:blipFill>
        <p:spPr>
          <a:xfrm>
            <a:off x="11504141" y="6176962"/>
            <a:ext cx="617838" cy="581841"/>
          </a:xfrm>
          <a:prstGeom prst="rect">
            <a:avLst/>
          </a:prstGeom>
        </p:spPr>
      </p:pic>
      <p:sp>
        <p:nvSpPr>
          <p:cNvPr id="5" name="Rectangle 4">
            <a:extLst>
              <a:ext uri="{FF2B5EF4-FFF2-40B4-BE49-F238E27FC236}">
                <a16:creationId xmlns:a16="http://schemas.microsoft.com/office/drawing/2014/main" id="{74B7876E-EB3F-5EAA-4D8C-2DAFFF66EF77}"/>
              </a:ext>
            </a:extLst>
          </p:cNvPr>
          <p:cNvSpPr/>
          <p:nvPr/>
        </p:nvSpPr>
        <p:spPr>
          <a:xfrm>
            <a:off x="180929" y="144627"/>
            <a:ext cx="838574" cy="838574"/>
          </a:xfrm>
          <a:prstGeom prst="rect">
            <a:avLst/>
          </a:prstGeom>
          <a:solidFill>
            <a:srgbClr val="552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A2AB9872-2720-774D-BB30-088F7D8FE90C}"/>
              </a:ext>
            </a:extLst>
          </p:cNvPr>
          <p:cNvSpPr txBox="1"/>
          <p:nvPr/>
        </p:nvSpPr>
        <p:spPr>
          <a:xfrm>
            <a:off x="180929" y="268279"/>
            <a:ext cx="83857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Black" panose="020B0A04020102020204" pitchFamily="34" charset="0"/>
                <a:ea typeface="Cambria" panose="02040503050406030204" pitchFamily="18" charset="0"/>
                <a:cs typeface="Arial" panose="020B0604020202020204" pitchFamily="34" charset="0"/>
              </a:rPr>
              <a:t>01</a:t>
            </a:r>
          </a:p>
        </p:txBody>
      </p:sp>
      <p:sp>
        <p:nvSpPr>
          <p:cNvPr id="18" name="Rectangle: Rounded Corners 17">
            <a:extLst>
              <a:ext uri="{FF2B5EF4-FFF2-40B4-BE49-F238E27FC236}">
                <a16:creationId xmlns:a16="http://schemas.microsoft.com/office/drawing/2014/main" id="{A99B87B6-D8B1-9B12-446B-ACFFE191DB49}"/>
              </a:ext>
            </a:extLst>
          </p:cNvPr>
          <p:cNvSpPr/>
          <p:nvPr/>
        </p:nvSpPr>
        <p:spPr>
          <a:xfrm rot="16200000">
            <a:off x="3436668" y="36214"/>
            <a:ext cx="797736" cy="4444737"/>
          </a:xfrm>
          <a:prstGeom prst="roundRect">
            <a:avLst/>
          </a:prstGeom>
          <a:solidFill>
            <a:srgbClr val="9EC64C"/>
          </a:solidFill>
          <a:ln>
            <a:noFill/>
          </a:ln>
          <a:effectLst>
            <a:outerShdw blurRad="635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Top Corners Rounded 18">
            <a:extLst>
              <a:ext uri="{FF2B5EF4-FFF2-40B4-BE49-F238E27FC236}">
                <a16:creationId xmlns:a16="http://schemas.microsoft.com/office/drawing/2014/main" id="{473BAA4D-80B1-67C8-F3E3-1A22293079C5}"/>
              </a:ext>
            </a:extLst>
          </p:cNvPr>
          <p:cNvSpPr/>
          <p:nvPr/>
        </p:nvSpPr>
        <p:spPr>
          <a:xfrm rot="16200000">
            <a:off x="3400028" y="139953"/>
            <a:ext cx="799084" cy="4237262"/>
          </a:xfrm>
          <a:prstGeom prst="round2SameRect">
            <a:avLst>
              <a:gd name="adj1" fmla="val 15554"/>
              <a:gd name="adj2"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C81E096F-147C-C804-567E-0C611BC6A41D}"/>
              </a:ext>
            </a:extLst>
          </p:cNvPr>
          <p:cNvCxnSpPr>
            <a:cxnSpLocks/>
            <a:stCxn id="13" idx="1"/>
          </p:cNvCxnSpPr>
          <p:nvPr/>
        </p:nvCxnSpPr>
        <p:spPr>
          <a:xfrm>
            <a:off x="364221" y="2261543"/>
            <a:ext cx="1180172" cy="0"/>
          </a:xfrm>
          <a:prstGeom prst="line">
            <a:avLst/>
          </a:prstGeom>
          <a:ln>
            <a:solidFill>
              <a:schemeClr val="bg1">
                <a:lumMod val="85000"/>
              </a:schemeClr>
            </a:solidFill>
            <a:tailEnd type="diamond"/>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2BA4E5FA-CC8C-A8B9-714E-6BC558911F44}"/>
              </a:ext>
            </a:extLst>
          </p:cNvPr>
          <p:cNvGrpSpPr/>
          <p:nvPr/>
        </p:nvGrpSpPr>
        <p:grpSpPr>
          <a:xfrm>
            <a:off x="365089" y="1818165"/>
            <a:ext cx="888933" cy="890563"/>
            <a:chOff x="655973" y="1913177"/>
            <a:chExt cx="430932" cy="431722"/>
          </a:xfrm>
        </p:grpSpPr>
        <p:sp>
          <p:nvSpPr>
            <p:cNvPr id="16" name="Rectangle: Rounded Corners 77">
              <a:extLst>
                <a:ext uri="{FF2B5EF4-FFF2-40B4-BE49-F238E27FC236}">
                  <a16:creationId xmlns:a16="http://schemas.microsoft.com/office/drawing/2014/main" id="{B12ACFF7-E824-3F11-F630-9D2B8BC60A7A}"/>
                </a:ext>
              </a:extLst>
            </p:cNvPr>
            <p:cNvSpPr/>
            <p:nvPr/>
          </p:nvSpPr>
          <p:spPr>
            <a:xfrm rot="16206703">
              <a:off x="655578" y="1913572"/>
              <a:ext cx="431722" cy="430932"/>
            </a:xfrm>
            <a:prstGeom prst="ellipse">
              <a:avLst/>
            </a:prstGeom>
            <a:solidFill>
              <a:schemeClr val="bg1"/>
            </a:solidFill>
            <a:ln>
              <a:noFill/>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96AB9"/>
                </a:solidFill>
                <a:effectLst/>
                <a:uLnTx/>
                <a:uFillTx/>
                <a:latin typeface="Calibri" panose="020F0502020204030204"/>
                <a:ea typeface="+mn-ea"/>
                <a:cs typeface="+mn-cs"/>
              </a:endParaRPr>
            </a:p>
          </p:txBody>
        </p:sp>
        <p:sp>
          <p:nvSpPr>
            <p:cNvPr id="17" name="Rectangle: Rounded Corners 78">
              <a:extLst>
                <a:ext uri="{FF2B5EF4-FFF2-40B4-BE49-F238E27FC236}">
                  <a16:creationId xmlns:a16="http://schemas.microsoft.com/office/drawing/2014/main" id="{68F73ABF-B357-CE05-1A3C-2C1722A01946}"/>
                </a:ext>
              </a:extLst>
            </p:cNvPr>
            <p:cNvSpPr/>
            <p:nvPr/>
          </p:nvSpPr>
          <p:spPr>
            <a:xfrm rot="16206703">
              <a:off x="689185" y="1946844"/>
              <a:ext cx="364508" cy="364388"/>
            </a:xfrm>
            <a:prstGeom prst="ellipse">
              <a:avLst/>
            </a:prstGeom>
            <a:solidFill>
              <a:srgbClr val="9EC64C"/>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96AB9"/>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DC0B6661-0F59-4A28-03D3-2879C2F4715B}"/>
              </a:ext>
            </a:extLst>
          </p:cNvPr>
          <p:cNvSpPr txBox="1"/>
          <p:nvPr/>
        </p:nvSpPr>
        <p:spPr>
          <a:xfrm>
            <a:off x="364221" y="2061488"/>
            <a:ext cx="857098" cy="400110"/>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white"/>
                </a:solidFill>
                <a:effectLst/>
                <a:uLnTx/>
                <a:uFillTx/>
                <a:latin typeface="Arial Black" panose="020B0A04020102020204" pitchFamily="34" charset="0"/>
                <a:cs typeface="Arial" panose="020B0604020202020204" pitchFamily="34" charset="0"/>
              </a:rPr>
              <a:t>01</a:t>
            </a:r>
          </a:p>
        </p:txBody>
      </p:sp>
      <p:sp>
        <p:nvSpPr>
          <p:cNvPr id="14" name="TextBox 13">
            <a:extLst>
              <a:ext uri="{FF2B5EF4-FFF2-40B4-BE49-F238E27FC236}">
                <a16:creationId xmlns:a16="http://schemas.microsoft.com/office/drawing/2014/main" id="{F5FF8979-D615-0665-FAB0-CC3B55BA77A7}"/>
              </a:ext>
            </a:extLst>
          </p:cNvPr>
          <p:cNvSpPr txBox="1"/>
          <p:nvPr/>
        </p:nvSpPr>
        <p:spPr>
          <a:xfrm>
            <a:off x="1725064" y="2060504"/>
            <a:ext cx="40026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Technical Barriers to Trade</a:t>
            </a:r>
          </a:p>
        </p:txBody>
      </p:sp>
      <p:sp>
        <p:nvSpPr>
          <p:cNvPr id="29" name="Rectangle: Rounded Corners 28">
            <a:extLst>
              <a:ext uri="{FF2B5EF4-FFF2-40B4-BE49-F238E27FC236}">
                <a16:creationId xmlns:a16="http://schemas.microsoft.com/office/drawing/2014/main" id="{D317E3F9-AB8E-9F19-2D03-C3FBC55F6803}"/>
              </a:ext>
            </a:extLst>
          </p:cNvPr>
          <p:cNvSpPr/>
          <p:nvPr/>
        </p:nvSpPr>
        <p:spPr>
          <a:xfrm rot="16200000">
            <a:off x="3447281" y="1291813"/>
            <a:ext cx="797736" cy="4465972"/>
          </a:xfrm>
          <a:prstGeom prst="roundRect">
            <a:avLst/>
          </a:prstGeom>
          <a:solidFill>
            <a:srgbClr val="552C8A"/>
          </a:solidFill>
          <a:ln>
            <a:noFill/>
          </a:ln>
          <a:effectLst>
            <a:outerShdw blurRad="635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Top Corners Rounded 29">
            <a:extLst>
              <a:ext uri="{FF2B5EF4-FFF2-40B4-BE49-F238E27FC236}">
                <a16:creationId xmlns:a16="http://schemas.microsoft.com/office/drawing/2014/main" id="{CC3A02A4-F705-E0C0-D531-8F82884E39CA}"/>
              </a:ext>
            </a:extLst>
          </p:cNvPr>
          <p:cNvSpPr/>
          <p:nvPr/>
        </p:nvSpPr>
        <p:spPr>
          <a:xfrm rot="16200000">
            <a:off x="3400029" y="1406167"/>
            <a:ext cx="799084" cy="4237265"/>
          </a:xfrm>
          <a:prstGeom prst="round2SameRect">
            <a:avLst>
              <a:gd name="adj1" fmla="val 15554"/>
              <a:gd name="adj2"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423D502D-0697-C37D-C41A-5EB17148CCDB}"/>
              </a:ext>
            </a:extLst>
          </p:cNvPr>
          <p:cNvCxnSpPr>
            <a:cxnSpLocks/>
            <a:stCxn id="24" idx="1"/>
          </p:cNvCxnSpPr>
          <p:nvPr/>
        </p:nvCxnSpPr>
        <p:spPr>
          <a:xfrm>
            <a:off x="364221" y="3527758"/>
            <a:ext cx="1180172" cy="0"/>
          </a:xfrm>
          <a:prstGeom prst="line">
            <a:avLst/>
          </a:prstGeom>
          <a:ln>
            <a:solidFill>
              <a:schemeClr val="bg1">
                <a:lumMod val="85000"/>
              </a:schemeClr>
            </a:solidFill>
            <a:tailEnd type="diamond"/>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8341F529-F507-577B-24D8-AA807B83C28C}"/>
              </a:ext>
            </a:extLst>
          </p:cNvPr>
          <p:cNvGrpSpPr/>
          <p:nvPr/>
        </p:nvGrpSpPr>
        <p:grpSpPr>
          <a:xfrm>
            <a:off x="365089" y="3084380"/>
            <a:ext cx="888933" cy="890563"/>
            <a:chOff x="655973" y="1913177"/>
            <a:chExt cx="430932" cy="431722"/>
          </a:xfrm>
        </p:grpSpPr>
        <p:sp>
          <p:nvSpPr>
            <p:cNvPr id="27" name="Rectangle: Rounded Corners 77">
              <a:extLst>
                <a:ext uri="{FF2B5EF4-FFF2-40B4-BE49-F238E27FC236}">
                  <a16:creationId xmlns:a16="http://schemas.microsoft.com/office/drawing/2014/main" id="{2A168CDA-AFD2-CFDA-CF8A-860AA0C09D1D}"/>
                </a:ext>
              </a:extLst>
            </p:cNvPr>
            <p:cNvSpPr/>
            <p:nvPr/>
          </p:nvSpPr>
          <p:spPr>
            <a:xfrm rot="16206703">
              <a:off x="655578" y="1913572"/>
              <a:ext cx="431722" cy="430932"/>
            </a:xfrm>
            <a:prstGeom prst="ellipse">
              <a:avLst/>
            </a:prstGeom>
            <a:solidFill>
              <a:schemeClr val="bg1"/>
            </a:solidFill>
            <a:ln>
              <a:noFill/>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96AB9"/>
                </a:solidFill>
                <a:effectLst/>
                <a:uLnTx/>
                <a:uFillTx/>
                <a:latin typeface="Calibri" panose="020F0502020204030204"/>
                <a:ea typeface="+mn-ea"/>
                <a:cs typeface="+mn-cs"/>
              </a:endParaRPr>
            </a:p>
          </p:txBody>
        </p:sp>
        <p:sp>
          <p:nvSpPr>
            <p:cNvPr id="28" name="Rectangle: Rounded Corners 78">
              <a:extLst>
                <a:ext uri="{FF2B5EF4-FFF2-40B4-BE49-F238E27FC236}">
                  <a16:creationId xmlns:a16="http://schemas.microsoft.com/office/drawing/2014/main" id="{6842CECA-8F30-D365-B109-BD16439CA79E}"/>
                </a:ext>
              </a:extLst>
            </p:cNvPr>
            <p:cNvSpPr/>
            <p:nvPr/>
          </p:nvSpPr>
          <p:spPr>
            <a:xfrm rot="16206703">
              <a:off x="689185" y="1946844"/>
              <a:ext cx="364508" cy="364388"/>
            </a:xfrm>
            <a:prstGeom prst="ellipse">
              <a:avLst/>
            </a:prstGeom>
            <a:solidFill>
              <a:srgbClr val="552C8A"/>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96AB9"/>
                </a:solidFill>
                <a:effectLst/>
                <a:uLnTx/>
                <a:uFillTx/>
                <a:latin typeface="Calibri" panose="020F0502020204030204"/>
                <a:ea typeface="+mn-ea"/>
                <a:cs typeface="+mn-cs"/>
              </a:endParaRPr>
            </a:p>
          </p:txBody>
        </p:sp>
      </p:grpSp>
      <p:sp>
        <p:nvSpPr>
          <p:cNvPr id="24" name="TextBox 23">
            <a:extLst>
              <a:ext uri="{FF2B5EF4-FFF2-40B4-BE49-F238E27FC236}">
                <a16:creationId xmlns:a16="http://schemas.microsoft.com/office/drawing/2014/main" id="{0AF110E8-C2E9-04E3-E6D2-7B2C33FF365E}"/>
              </a:ext>
            </a:extLst>
          </p:cNvPr>
          <p:cNvSpPr txBox="1"/>
          <p:nvPr/>
        </p:nvSpPr>
        <p:spPr>
          <a:xfrm>
            <a:off x="364221" y="3327703"/>
            <a:ext cx="857098" cy="400110"/>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white"/>
                </a:solidFill>
                <a:effectLst/>
                <a:uLnTx/>
                <a:uFillTx/>
                <a:latin typeface="Arial Black" panose="020B0A04020102020204" pitchFamily="34" charset="0"/>
                <a:cs typeface="Arial" panose="020B0604020202020204" pitchFamily="34" charset="0"/>
              </a:rPr>
              <a:t>02</a:t>
            </a:r>
          </a:p>
        </p:txBody>
      </p:sp>
      <p:sp>
        <p:nvSpPr>
          <p:cNvPr id="40" name="Rectangle: Rounded Corners 39">
            <a:extLst>
              <a:ext uri="{FF2B5EF4-FFF2-40B4-BE49-F238E27FC236}">
                <a16:creationId xmlns:a16="http://schemas.microsoft.com/office/drawing/2014/main" id="{B7A24727-350A-3E68-EAF8-A02F7BB07189}"/>
              </a:ext>
            </a:extLst>
          </p:cNvPr>
          <p:cNvSpPr/>
          <p:nvPr/>
        </p:nvSpPr>
        <p:spPr>
          <a:xfrm rot="16200000">
            <a:off x="3447281" y="2486666"/>
            <a:ext cx="797736" cy="4465972"/>
          </a:xfrm>
          <a:prstGeom prst="roundRect">
            <a:avLst/>
          </a:prstGeom>
          <a:solidFill>
            <a:srgbClr val="9EC64C"/>
          </a:solidFill>
          <a:ln>
            <a:noFill/>
          </a:ln>
          <a:effectLst>
            <a:outerShdw blurRad="635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tangle: Top Corners Rounded 40">
            <a:extLst>
              <a:ext uri="{FF2B5EF4-FFF2-40B4-BE49-F238E27FC236}">
                <a16:creationId xmlns:a16="http://schemas.microsoft.com/office/drawing/2014/main" id="{13395026-B8C8-70D7-B6EA-B9F8AF721EC4}"/>
              </a:ext>
            </a:extLst>
          </p:cNvPr>
          <p:cNvSpPr/>
          <p:nvPr/>
        </p:nvSpPr>
        <p:spPr>
          <a:xfrm rot="16200000">
            <a:off x="3400029" y="2601020"/>
            <a:ext cx="799084" cy="4237265"/>
          </a:xfrm>
          <a:prstGeom prst="round2SameRect">
            <a:avLst>
              <a:gd name="adj1" fmla="val 15554"/>
              <a:gd name="adj2"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3" name="Straight Connector 32">
            <a:extLst>
              <a:ext uri="{FF2B5EF4-FFF2-40B4-BE49-F238E27FC236}">
                <a16:creationId xmlns:a16="http://schemas.microsoft.com/office/drawing/2014/main" id="{55327D7E-490A-99B1-6698-4DBF119D8A83}"/>
              </a:ext>
            </a:extLst>
          </p:cNvPr>
          <p:cNvCxnSpPr>
            <a:cxnSpLocks/>
            <a:stCxn id="35" idx="1"/>
          </p:cNvCxnSpPr>
          <p:nvPr/>
        </p:nvCxnSpPr>
        <p:spPr>
          <a:xfrm>
            <a:off x="364221" y="4722611"/>
            <a:ext cx="1180172" cy="0"/>
          </a:xfrm>
          <a:prstGeom prst="line">
            <a:avLst/>
          </a:prstGeom>
          <a:ln>
            <a:solidFill>
              <a:schemeClr val="bg1">
                <a:lumMod val="85000"/>
              </a:schemeClr>
            </a:solidFill>
            <a:tailEnd type="diamond"/>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F261E9A3-7513-BFD2-A4AB-44A9FE1B20C2}"/>
              </a:ext>
            </a:extLst>
          </p:cNvPr>
          <p:cNvGrpSpPr/>
          <p:nvPr/>
        </p:nvGrpSpPr>
        <p:grpSpPr>
          <a:xfrm>
            <a:off x="365089" y="4279233"/>
            <a:ext cx="888933" cy="890563"/>
            <a:chOff x="655973" y="1913177"/>
            <a:chExt cx="430932" cy="431722"/>
          </a:xfrm>
        </p:grpSpPr>
        <p:sp>
          <p:nvSpPr>
            <p:cNvPr id="38" name="Rectangle: Rounded Corners 77">
              <a:extLst>
                <a:ext uri="{FF2B5EF4-FFF2-40B4-BE49-F238E27FC236}">
                  <a16:creationId xmlns:a16="http://schemas.microsoft.com/office/drawing/2014/main" id="{82647C76-7B76-ED2B-AC0B-0D1276A55BC1}"/>
                </a:ext>
              </a:extLst>
            </p:cNvPr>
            <p:cNvSpPr/>
            <p:nvPr/>
          </p:nvSpPr>
          <p:spPr>
            <a:xfrm rot="16206703">
              <a:off x="655578" y="1913572"/>
              <a:ext cx="431722" cy="430932"/>
            </a:xfrm>
            <a:prstGeom prst="ellipse">
              <a:avLst/>
            </a:prstGeom>
            <a:solidFill>
              <a:schemeClr val="bg1"/>
            </a:solidFill>
            <a:ln>
              <a:noFill/>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96AB9"/>
                </a:solidFill>
                <a:effectLst/>
                <a:uLnTx/>
                <a:uFillTx/>
                <a:latin typeface="Calibri" panose="020F0502020204030204"/>
                <a:ea typeface="+mn-ea"/>
                <a:cs typeface="+mn-cs"/>
              </a:endParaRPr>
            </a:p>
          </p:txBody>
        </p:sp>
        <p:sp>
          <p:nvSpPr>
            <p:cNvPr id="39" name="Rectangle: Rounded Corners 78">
              <a:extLst>
                <a:ext uri="{FF2B5EF4-FFF2-40B4-BE49-F238E27FC236}">
                  <a16:creationId xmlns:a16="http://schemas.microsoft.com/office/drawing/2014/main" id="{3C779BEF-DCB5-8057-1964-452E7A9B6357}"/>
                </a:ext>
              </a:extLst>
            </p:cNvPr>
            <p:cNvSpPr/>
            <p:nvPr/>
          </p:nvSpPr>
          <p:spPr>
            <a:xfrm rot="16206703">
              <a:off x="689185" y="1946844"/>
              <a:ext cx="364508" cy="364388"/>
            </a:xfrm>
            <a:prstGeom prst="ellipse">
              <a:avLst/>
            </a:prstGeom>
            <a:solidFill>
              <a:srgbClr val="9EC64C"/>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96AB9"/>
                </a:solidFill>
                <a:effectLst/>
                <a:uLnTx/>
                <a:uFillTx/>
                <a:latin typeface="Calibri" panose="020F0502020204030204"/>
                <a:ea typeface="+mn-ea"/>
                <a:cs typeface="+mn-cs"/>
              </a:endParaRPr>
            </a:p>
          </p:txBody>
        </p:sp>
      </p:grpSp>
      <p:sp>
        <p:nvSpPr>
          <p:cNvPr id="35" name="TextBox 34">
            <a:extLst>
              <a:ext uri="{FF2B5EF4-FFF2-40B4-BE49-F238E27FC236}">
                <a16:creationId xmlns:a16="http://schemas.microsoft.com/office/drawing/2014/main" id="{ECFCAE32-5E91-E2DB-BCC7-29B472A679E1}"/>
              </a:ext>
            </a:extLst>
          </p:cNvPr>
          <p:cNvSpPr txBox="1"/>
          <p:nvPr/>
        </p:nvSpPr>
        <p:spPr>
          <a:xfrm>
            <a:off x="364221" y="4522556"/>
            <a:ext cx="857098" cy="400110"/>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white"/>
                </a:solidFill>
                <a:effectLst/>
                <a:uLnTx/>
                <a:uFillTx/>
                <a:latin typeface="Arial Black" panose="020B0A04020102020204" pitchFamily="34" charset="0"/>
                <a:cs typeface="Arial" panose="020B0604020202020204" pitchFamily="34" charset="0"/>
              </a:rPr>
              <a:t>03</a:t>
            </a:r>
          </a:p>
        </p:txBody>
      </p:sp>
      <p:sp>
        <p:nvSpPr>
          <p:cNvPr id="53" name="TextBox 52">
            <a:extLst>
              <a:ext uri="{FF2B5EF4-FFF2-40B4-BE49-F238E27FC236}">
                <a16:creationId xmlns:a16="http://schemas.microsoft.com/office/drawing/2014/main" id="{4786B60E-E56C-09F1-C676-5AFC0353E0E6}"/>
              </a:ext>
            </a:extLst>
          </p:cNvPr>
          <p:cNvSpPr txBox="1"/>
          <p:nvPr/>
        </p:nvSpPr>
        <p:spPr>
          <a:xfrm>
            <a:off x="1750101" y="3323840"/>
            <a:ext cx="446597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b="1" dirty="0">
                <a:solidFill>
                  <a:prstClr val="black">
                    <a:lumMod val="85000"/>
                    <a:lumOff val="15000"/>
                  </a:prstClr>
                </a:solidFill>
                <a:latin typeface="Arial" panose="020B0604020202020204" pitchFamily="34" charset="0"/>
                <a:cs typeface="Arial" panose="020B0604020202020204" pitchFamily="34" charset="0"/>
              </a:rPr>
              <a:t>Most Common TBT Measure</a:t>
            </a:r>
            <a:endParaRPr kumimoji="0" lang="en-IN"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p:txBody>
      </p:sp>
      <p:sp>
        <p:nvSpPr>
          <p:cNvPr id="54" name="TextBox 53">
            <a:extLst>
              <a:ext uri="{FF2B5EF4-FFF2-40B4-BE49-F238E27FC236}">
                <a16:creationId xmlns:a16="http://schemas.microsoft.com/office/drawing/2014/main" id="{A0ADC473-34F7-B72D-D288-719BCBDDEE6D}"/>
              </a:ext>
            </a:extLst>
          </p:cNvPr>
          <p:cNvSpPr txBox="1"/>
          <p:nvPr/>
        </p:nvSpPr>
        <p:spPr>
          <a:xfrm>
            <a:off x="1775137" y="4518693"/>
            <a:ext cx="446597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prstClr val="black">
                    <a:lumMod val="85000"/>
                    <a:lumOff val="15000"/>
                  </a:prstClr>
                </a:solidFill>
                <a:latin typeface="Arial" panose="020B0604020202020204" pitchFamily="34" charset="0"/>
                <a:cs typeface="Arial" panose="020B0604020202020204" pitchFamily="34" charset="0"/>
              </a:rPr>
              <a:t>TBT as a Negotiating Issue</a:t>
            </a:r>
            <a:endParaRPr kumimoji="0" lang="en-IN"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p:txBody>
      </p:sp>
      <p:sp>
        <p:nvSpPr>
          <p:cNvPr id="6" name="Rectangle: Rounded Corners 5">
            <a:extLst>
              <a:ext uri="{FF2B5EF4-FFF2-40B4-BE49-F238E27FC236}">
                <a16:creationId xmlns:a16="http://schemas.microsoft.com/office/drawing/2014/main" id="{FEBDC02B-3B54-287A-5071-272E80E7A2FF}"/>
              </a:ext>
            </a:extLst>
          </p:cNvPr>
          <p:cNvSpPr/>
          <p:nvPr/>
        </p:nvSpPr>
        <p:spPr>
          <a:xfrm rot="16200000">
            <a:off x="9324171" y="24922"/>
            <a:ext cx="797736" cy="4465972"/>
          </a:xfrm>
          <a:prstGeom prst="roundRect">
            <a:avLst/>
          </a:prstGeom>
          <a:solidFill>
            <a:srgbClr val="552C8A"/>
          </a:solidFill>
          <a:ln>
            <a:noFill/>
          </a:ln>
          <a:effectLst>
            <a:outerShdw blurRad="635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Top Corners Rounded 6">
            <a:extLst>
              <a:ext uri="{FF2B5EF4-FFF2-40B4-BE49-F238E27FC236}">
                <a16:creationId xmlns:a16="http://schemas.microsoft.com/office/drawing/2014/main" id="{BF977160-5051-0922-4DBB-C4E00CFD45A7}"/>
              </a:ext>
            </a:extLst>
          </p:cNvPr>
          <p:cNvSpPr/>
          <p:nvPr/>
        </p:nvSpPr>
        <p:spPr>
          <a:xfrm rot="16200000">
            <a:off x="9276919" y="139276"/>
            <a:ext cx="799084" cy="4237265"/>
          </a:xfrm>
          <a:prstGeom prst="round2SameRect">
            <a:avLst>
              <a:gd name="adj1" fmla="val 15554"/>
              <a:gd name="adj2"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9EDB63D9-319A-3B3E-234C-45766BEA3CB4}"/>
              </a:ext>
            </a:extLst>
          </p:cNvPr>
          <p:cNvCxnSpPr>
            <a:cxnSpLocks/>
            <a:stCxn id="36" idx="1"/>
          </p:cNvCxnSpPr>
          <p:nvPr/>
        </p:nvCxnSpPr>
        <p:spPr>
          <a:xfrm>
            <a:off x="6241111" y="2260867"/>
            <a:ext cx="1180172" cy="0"/>
          </a:xfrm>
          <a:prstGeom prst="line">
            <a:avLst/>
          </a:prstGeom>
          <a:ln>
            <a:solidFill>
              <a:schemeClr val="bg1">
                <a:lumMod val="85000"/>
              </a:schemeClr>
            </a:solidFill>
            <a:tailEnd type="diamond"/>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8BE41B29-A30A-23F7-5E06-543D1C7F66F3}"/>
              </a:ext>
            </a:extLst>
          </p:cNvPr>
          <p:cNvGrpSpPr/>
          <p:nvPr/>
        </p:nvGrpSpPr>
        <p:grpSpPr>
          <a:xfrm>
            <a:off x="6241979" y="1817489"/>
            <a:ext cx="888933" cy="890563"/>
            <a:chOff x="655973" y="1913177"/>
            <a:chExt cx="430932" cy="431722"/>
          </a:xfrm>
        </p:grpSpPr>
        <p:sp>
          <p:nvSpPr>
            <p:cNvPr id="25" name="Rectangle: Rounded Corners 77">
              <a:extLst>
                <a:ext uri="{FF2B5EF4-FFF2-40B4-BE49-F238E27FC236}">
                  <a16:creationId xmlns:a16="http://schemas.microsoft.com/office/drawing/2014/main" id="{4A7C34DD-EAFE-43CD-D23B-5DE9D31A75DF}"/>
                </a:ext>
              </a:extLst>
            </p:cNvPr>
            <p:cNvSpPr/>
            <p:nvPr/>
          </p:nvSpPr>
          <p:spPr>
            <a:xfrm rot="16206703">
              <a:off x="655578" y="1913572"/>
              <a:ext cx="431722" cy="430932"/>
            </a:xfrm>
            <a:prstGeom prst="ellipse">
              <a:avLst/>
            </a:prstGeom>
            <a:solidFill>
              <a:schemeClr val="bg1"/>
            </a:solidFill>
            <a:ln>
              <a:noFill/>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96AB9"/>
                </a:solidFill>
                <a:effectLst/>
                <a:uLnTx/>
                <a:uFillTx/>
                <a:latin typeface="Calibri" panose="020F0502020204030204"/>
                <a:ea typeface="+mn-ea"/>
                <a:cs typeface="+mn-cs"/>
              </a:endParaRPr>
            </a:p>
          </p:txBody>
        </p:sp>
        <p:sp>
          <p:nvSpPr>
            <p:cNvPr id="26" name="Rectangle: Rounded Corners 78">
              <a:extLst>
                <a:ext uri="{FF2B5EF4-FFF2-40B4-BE49-F238E27FC236}">
                  <a16:creationId xmlns:a16="http://schemas.microsoft.com/office/drawing/2014/main" id="{5223D486-311C-571A-7F65-BEBFBD5AD7D6}"/>
                </a:ext>
              </a:extLst>
            </p:cNvPr>
            <p:cNvSpPr/>
            <p:nvPr/>
          </p:nvSpPr>
          <p:spPr>
            <a:xfrm rot="16206703">
              <a:off x="689185" y="1946844"/>
              <a:ext cx="364508" cy="364388"/>
            </a:xfrm>
            <a:prstGeom prst="ellipse">
              <a:avLst/>
            </a:prstGeom>
            <a:solidFill>
              <a:srgbClr val="552C8A"/>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96AB9"/>
                </a:solidFill>
                <a:effectLst/>
                <a:uLnTx/>
                <a:uFillTx/>
                <a:latin typeface="Calibri" panose="020F0502020204030204"/>
                <a:ea typeface="+mn-ea"/>
                <a:cs typeface="+mn-cs"/>
              </a:endParaRPr>
            </a:p>
          </p:txBody>
        </p:sp>
      </p:grpSp>
      <p:sp>
        <p:nvSpPr>
          <p:cNvPr id="36" name="TextBox 35">
            <a:extLst>
              <a:ext uri="{FF2B5EF4-FFF2-40B4-BE49-F238E27FC236}">
                <a16:creationId xmlns:a16="http://schemas.microsoft.com/office/drawing/2014/main" id="{2DE06C09-79D5-EFDA-A53A-5C5456A2D8E1}"/>
              </a:ext>
            </a:extLst>
          </p:cNvPr>
          <p:cNvSpPr txBox="1"/>
          <p:nvPr/>
        </p:nvSpPr>
        <p:spPr>
          <a:xfrm>
            <a:off x="6241111" y="2060812"/>
            <a:ext cx="857098" cy="400110"/>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white"/>
                </a:solidFill>
                <a:effectLst/>
                <a:uLnTx/>
                <a:uFillTx/>
                <a:latin typeface="Arial Black" panose="020B0A04020102020204" pitchFamily="34" charset="0"/>
                <a:cs typeface="Arial" panose="020B0604020202020204" pitchFamily="34" charset="0"/>
              </a:rPr>
              <a:t>04</a:t>
            </a:r>
          </a:p>
        </p:txBody>
      </p:sp>
      <p:sp>
        <p:nvSpPr>
          <p:cNvPr id="37" name="TextBox 36">
            <a:extLst>
              <a:ext uri="{FF2B5EF4-FFF2-40B4-BE49-F238E27FC236}">
                <a16:creationId xmlns:a16="http://schemas.microsoft.com/office/drawing/2014/main" id="{2CDECA63-1268-EB9E-9B67-6E0AC1BCD72E}"/>
              </a:ext>
            </a:extLst>
          </p:cNvPr>
          <p:cNvSpPr txBox="1"/>
          <p:nvPr/>
        </p:nvSpPr>
        <p:spPr>
          <a:xfrm>
            <a:off x="7490052" y="2060504"/>
            <a:ext cx="446597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b="1" dirty="0">
                <a:solidFill>
                  <a:prstClr val="black">
                    <a:lumMod val="85000"/>
                    <a:lumOff val="15000"/>
                  </a:prstClr>
                </a:solidFill>
                <a:latin typeface="Arial" panose="020B0604020202020204" pitchFamily="34" charset="0"/>
                <a:cs typeface="Arial" panose="020B0604020202020204" pitchFamily="34" charset="0"/>
              </a:rPr>
              <a:t>Sanitary and Phytosanitary Measures</a:t>
            </a:r>
            <a:endParaRPr kumimoji="0" lang="en-IN"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p:txBody>
      </p:sp>
      <p:sp>
        <p:nvSpPr>
          <p:cNvPr id="47" name="Rectangle: Rounded Corners 46">
            <a:extLst>
              <a:ext uri="{FF2B5EF4-FFF2-40B4-BE49-F238E27FC236}">
                <a16:creationId xmlns:a16="http://schemas.microsoft.com/office/drawing/2014/main" id="{12188256-A742-0693-4EBA-84C102B618B6}"/>
              </a:ext>
            </a:extLst>
          </p:cNvPr>
          <p:cNvSpPr/>
          <p:nvPr/>
        </p:nvSpPr>
        <p:spPr>
          <a:xfrm rot="16200000">
            <a:off x="9398173" y="1258077"/>
            <a:ext cx="797736" cy="4465972"/>
          </a:xfrm>
          <a:prstGeom prst="roundRect">
            <a:avLst/>
          </a:prstGeom>
          <a:solidFill>
            <a:srgbClr val="9EC64C"/>
          </a:solidFill>
          <a:ln>
            <a:noFill/>
          </a:ln>
          <a:effectLst>
            <a:outerShdw blurRad="635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Rectangle: Top Corners Rounded 47">
            <a:extLst>
              <a:ext uri="{FF2B5EF4-FFF2-40B4-BE49-F238E27FC236}">
                <a16:creationId xmlns:a16="http://schemas.microsoft.com/office/drawing/2014/main" id="{82776C2D-3E62-8771-C91D-D4C8879A2BD4}"/>
              </a:ext>
            </a:extLst>
          </p:cNvPr>
          <p:cNvSpPr/>
          <p:nvPr/>
        </p:nvSpPr>
        <p:spPr>
          <a:xfrm rot="16200000">
            <a:off x="9350921" y="1372431"/>
            <a:ext cx="799084" cy="4237265"/>
          </a:xfrm>
          <a:prstGeom prst="round2SameRect">
            <a:avLst>
              <a:gd name="adj1" fmla="val 15554"/>
              <a:gd name="adj2"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5" name="Straight Connector 54">
            <a:extLst>
              <a:ext uri="{FF2B5EF4-FFF2-40B4-BE49-F238E27FC236}">
                <a16:creationId xmlns:a16="http://schemas.microsoft.com/office/drawing/2014/main" id="{B21B374F-5C99-7D79-883B-0A23EA944910}"/>
              </a:ext>
            </a:extLst>
          </p:cNvPr>
          <p:cNvCxnSpPr>
            <a:cxnSpLocks/>
            <a:stCxn id="59" idx="1"/>
          </p:cNvCxnSpPr>
          <p:nvPr/>
        </p:nvCxnSpPr>
        <p:spPr>
          <a:xfrm>
            <a:off x="6315113" y="3494022"/>
            <a:ext cx="1180172" cy="0"/>
          </a:xfrm>
          <a:prstGeom prst="line">
            <a:avLst/>
          </a:prstGeom>
          <a:ln>
            <a:solidFill>
              <a:schemeClr val="bg1">
                <a:lumMod val="85000"/>
              </a:schemeClr>
            </a:solidFill>
            <a:tailEnd type="diamond"/>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C5098F55-7B0C-CF8D-2F8C-CAD59F84D9F4}"/>
              </a:ext>
            </a:extLst>
          </p:cNvPr>
          <p:cNvGrpSpPr/>
          <p:nvPr/>
        </p:nvGrpSpPr>
        <p:grpSpPr>
          <a:xfrm>
            <a:off x="6315981" y="3050644"/>
            <a:ext cx="888933" cy="890563"/>
            <a:chOff x="655973" y="1913177"/>
            <a:chExt cx="430932" cy="431722"/>
          </a:xfrm>
        </p:grpSpPr>
        <p:sp>
          <p:nvSpPr>
            <p:cNvPr id="57" name="Rectangle: Rounded Corners 77">
              <a:extLst>
                <a:ext uri="{FF2B5EF4-FFF2-40B4-BE49-F238E27FC236}">
                  <a16:creationId xmlns:a16="http://schemas.microsoft.com/office/drawing/2014/main" id="{0AB9ABC7-4FAF-8564-27CE-569F1DED283A}"/>
                </a:ext>
              </a:extLst>
            </p:cNvPr>
            <p:cNvSpPr/>
            <p:nvPr/>
          </p:nvSpPr>
          <p:spPr>
            <a:xfrm rot="16206703">
              <a:off x="655578" y="1913572"/>
              <a:ext cx="431722" cy="430932"/>
            </a:xfrm>
            <a:prstGeom prst="ellipse">
              <a:avLst/>
            </a:prstGeom>
            <a:solidFill>
              <a:schemeClr val="bg1"/>
            </a:solidFill>
            <a:ln>
              <a:noFill/>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96AB9"/>
                </a:solidFill>
                <a:effectLst/>
                <a:uLnTx/>
                <a:uFillTx/>
                <a:latin typeface="Calibri" panose="020F0502020204030204"/>
                <a:ea typeface="+mn-ea"/>
                <a:cs typeface="+mn-cs"/>
              </a:endParaRPr>
            </a:p>
          </p:txBody>
        </p:sp>
        <p:sp>
          <p:nvSpPr>
            <p:cNvPr id="58" name="Rectangle: Rounded Corners 78">
              <a:extLst>
                <a:ext uri="{FF2B5EF4-FFF2-40B4-BE49-F238E27FC236}">
                  <a16:creationId xmlns:a16="http://schemas.microsoft.com/office/drawing/2014/main" id="{498BD32C-B30F-93A3-300B-82D3457AC103}"/>
                </a:ext>
              </a:extLst>
            </p:cNvPr>
            <p:cNvSpPr/>
            <p:nvPr/>
          </p:nvSpPr>
          <p:spPr>
            <a:xfrm rot="16206703">
              <a:off x="689185" y="1946844"/>
              <a:ext cx="364508" cy="364388"/>
            </a:xfrm>
            <a:prstGeom prst="ellipse">
              <a:avLst/>
            </a:prstGeom>
            <a:solidFill>
              <a:srgbClr val="9EC64C"/>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96AB9"/>
                </a:solidFill>
                <a:effectLst/>
                <a:uLnTx/>
                <a:uFillTx/>
                <a:latin typeface="Calibri" panose="020F0502020204030204"/>
                <a:ea typeface="+mn-ea"/>
                <a:cs typeface="+mn-cs"/>
              </a:endParaRPr>
            </a:p>
          </p:txBody>
        </p:sp>
      </p:grpSp>
      <p:sp>
        <p:nvSpPr>
          <p:cNvPr id="59" name="TextBox 58">
            <a:extLst>
              <a:ext uri="{FF2B5EF4-FFF2-40B4-BE49-F238E27FC236}">
                <a16:creationId xmlns:a16="http://schemas.microsoft.com/office/drawing/2014/main" id="{340C48BB-D9C7-AF3B-985E-6BB3FF9E953C}"/>
              </a:ext>
            </a:extLst>
          </p:cNvPr>
          <p:cNvSpPr txBox="1"/>
          <p:nvPr/>
        </p:nvSpPr>
        <p:spPr>
          <a:xfrm>
            <a:off x="6315113" y="3293967"/>
            <a:ext cx="857098" cy="400110"/>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white"/>
                </a:solidFill>
                <a:effectLst/>
                <a:uLnTx/>
                <a:uFillTx/>
                <a:latin typeface="Arial Black" panose="020B0A04020102020204" pitchFamily="34" charset="0"/>
                <a:cs typeface="Arial" panose="020B0604020202020204" pitchFamily="34" charset="0"/>
              </a:rPr>
              <a:t>05</a:t>
            </a:r>
          </a:p>
        </p:txBody>
      </p:sp>
      <p:sp>
        <p:nvSpPr>
          <p:cNvPr id="60" name="TextBox 59">
            <a:extLst>
              <a:ext uri="{FF2B5EF4-FFF2-40B4-BE49-F238E27FC236}">
                <a16:creationId xmlns:a16="http://schemas.microsoft.com/office/drawing/2014/main" id="{4CA30E3C-F4CF-6134-0033-126652E0984A}"/>
              </a:ext>
            </a:extLst>
          </p:cNvPr>
          <p:cNvSpPr txBox="1"/>
          <p:nvPr/>
        </p:nvSpPr>
        <p:spPr>
          <a:xfrm>
            <a:off x="7726029" y="3290104"/>
            <a:ext cx="446597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prstClr val="black">
                    <a:lumMod val="85000"/>
                    <a:lumOff val="15000"/>
                  </a:prstClr>
                </a:solidFill>
                <a:latin typeface="Arial" panose="020B0604020202020204" pitchFamily="34" charset="0"/>
                <a:cs typeface="Arial" panose="020B0604020202020204" pitchFamily="34" charset="0"/>
              </a:rPr>
              <a:t>SPS as a Negotiating Issue</a:t>
            </a:r>
            <a:endParaRPr kumimoji="0" lang="en-IN"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540925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4D83A73FD7D14FA57947F2EB5F1D75" ma:contentTypeVersion="13" ma:contentTypeDescription="Create a new document." ma:contentTypeScope="" ma:versionID="28569bdd015ab1e0b75247c2a123123e">
  <xsd:schema xmlns:xsd="http://www.w3.org/2001/XMLSchema" xmlns:xs="http://www.w3.org/2001/XMLSchema" xmlns:p="http://schemas.microsoft.com/office/2006/metadata/properties" xmlns:ns2="23a10a46-3a4d-4720-94dd-fea08aef0744" xmlns:ns3="6bb902b6-7987-4ffa-b0d8-801c594d1f9c" targetNamespace="http://schemas.microsoft.com/office/2006/metadata/properties" ma:root="true" ma:fieldsID="9a4751b90f3c2d22fa781bdf65825ab0" ns2:_="" ns3:_="">
    <xsd:import namespace="23a10a46-3a4d-4720-94dd-fea08aef0744"/>
    <xsd:import namespace="6bb902b6-7987-4ffa-b0d8-801c594d1f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GenerationTime" minOccurs="0"/>
                <xsd:element ref="ns2:MediaServiceEventHashCode" minOccurs="0"/>
                <xsd:element ref="ns2:MediaServiceDateTaken" minOccurs="0"/>
                <xsd:element ref="ns2:MediaServiceOCR"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a10a46-3a4d-4720-94dd-fea08aef07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e76d934-89d8-476d-a29f-379cd1d37584" ma:termSetId="09814cd3-568e-fe90-9814-8d621ff8fb84" ma:anchorId="fba54fb3-c3e1-fe81-a776-ca4b69148c4d" ma:open="true" ma:isKeyword="false">
      <xsd:complexType>
        <xsd:sequence>
          <xsd:element ref="pc:Terms" minOccurs="0" maxOccurs="1"/>
        </xsd:sequence>
      </xsd:complex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bb902b6-7987-4ffa-b0d8-801c594d1f9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e3537f4-d339-407a-8325-677bb1495f69}" ma:internalName="TaxCatchAll" ma:showField="CatchAllData" ma:web="6bb902b6-7987-4ffa-b0d8-801c594d1f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3a10a46-3a4d-4720-94dd-fea08aef0744">
      <Terms xmlns="http://schemas.microsoft.com/office/infopath/2007/PartnerControls"/>
    </lcf76f155ced4ddcb4097134ff3c332f>
    <TaxCatchAll xmlns="6bb902b6-7987-4ffa-b0d8-801c594d1f9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E0A906-A503-474C-A5E9-42C85A0239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a10a46-3a4d-4720-94dd-fea08aef0744"/>
    <ds:schemaRef ds:uri="6bb902b6-7987-4ffa-b0d8-801c594d1f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5A5216-0FAE-4CB9-9522-1646602B42D9}">
  <ds:schemaRefs>
    <ds:schemaRef ds:uri="http://schemas.microsoft.com/office/2006/metadata/properties"/>
    <ds:schemaRef ds:uri="http://purl.org/dc/dcmitype/"/>
    <ds:schemaRef ds:uri="http://schemas.openxmlformats.org/package/2006/metadata/core-properties"/>
    <ds:schemaRef ds:uri="http://www.w3.org/XML/1998/namespace"/>
    <ds:schemaRef ds:uri="http://purl.org/dc/elements/1.1/"/>
    <ds:schemaRef ds:uri="23a10a46-3a4d-4720-94dd-fea08aef0744"/>
    <ds:schemaRef ds:uri="http://schemas.microsoft.com/office/2006/documentManagement/types"/>
    <ds:schemaRef ds:uri="6bb902b6-7987-4ffa-b0d8-801c594d1f9c"/>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60242B8D-7F93-4D72-A577-F9F14E692F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5588</TotalTime>
  <Words>4229</Words>
  <Application>Microsoft Office PowerPoint</Application>
  <PresentationFormat>Widescreen</PresentationFormat>
  <Paragraphs>342</Paragraphs>
  <Slides>25</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Arial Black</vt:lpstr>
      <vt:lpstr>Calibri</vt:lpstr>
      <vt:lpstr>Calibri Light</vt:lpstr>
      <vt:lpstr>Helvetica Neue LT Std 75</vt:lpstr>
      <vt:lpstr>HelveticaNeueLT Std Med</vt:lpstr>
      <vt:lpstr>Museo Sans 300</vt:lpstr>
      <vt:lpstr>Office Theme</vt:lpstr>
      <vt:lpstr>PowerPoint Presentation</vt:lpstr>
      <vt:lpstr>PowerPoint Presentation</vt:lpstr>
      <vt:lpstr>Trade in Goods</vt:lpstr>
      <vt:lpstr>Tariffs, Quotas and Tariff-Quotas</vt:lpstr>
      <vt:lpstr>Transition Periods</vt:lpstr>
      <vt:lpstr>Rules of Origin</vt:lpstr>
      <vt:lpstr>Customs Formalities and Procedures</vt:lpstr>
      <vt:lpstr>PowerPoint Presentation</vt:lpstr>
      <vt:lpstr>TBT and SPS</vt:lpstr>
      <vt:lpstr>Technical Barriers to Trade</vt:lpstr>
      <vt:lpstr>Most Common TBT Measures</vt:lpstr>
      <vt:lpstr>TBT as a Negotiating Issue</vt:lpstr>
      <vt:lpstr>Sanitary and Phytosanitary Measures</vt:lpstr>
      <vt:lpstr>SPS as a Negotiating Issue</vt:lpstr>
      <vt:lpstr>PowerPoint Presentation</vt:lpstr>
      <vt:lpstr>Trade in Services</vt:lpstr>
      <vt:lpstr>Trade in Services | GATS and FTAs</vt:lpstr>
      <vt:lpstr>Services as a Negotiating Issue</vt:lpstr>
      <vt:lpstr>PowerPoint Presentation</vt:lpstr>
      <vt:lpstr>Digitization and E-Commerce</vt:lpstr>
      <vt:lpstr>E-Commerce Chapters in FTAs</vt:lpstr>
      <vt:lpstr>E-Commerce as a Negotiating Issue</vt:lpstr>
      <vt:lpstr>PowerPoint Presentation</vt:lpstr>
      <vt:lpstr>Summing Up</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Rovshan A. Mamurov</dc:creator>
  <cp:lastModifiedBy>Simon Lacey</cp:lastModifiedBy>
  <cp:revision>110</cp:revision>
  <dcterms:created xsi:type="dcterms:W3CDTF">2022-03-22T05:59:45Z</dcterms:created>
  <dcterms:modified xsi:type="dcterms:W3CDTF">2023-04-20T06:23:28Z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17d4574-7375-4d17-b29c-6e4c6df0fcb0_Enabled">
    <vt:lpwstr>true</vt:lpwstr>
  </property>
  <property fmtid="{D5CDD505-2E9C-101B-9397-08002B2CF9AE}" pid="3" name="MSIP_Label_817d4574-7375-4d17-b29c-6e4c6df0fcb0_SetDate">
    <vt:lpwstr>2022-03-22T05:59:45Z</vt:lpwstr>
  </property>
  <property fmtid="{D5CDD505-2E9C-101B-9397-08002B2CF9AE}" pid="4" name="MSIP_Label_817d4574-7375-4d17-b29c-6e4c6df0fcb0_Method">
    <vt:lpwstr>Standard</vt:lpwstr>
  </property>
  <property fmtid="{D5CDD505-2E9C-101B-9397-08002B2CF9AE}" pid="5" name="MSIP_Label_817d4574-7375-4d17-b29c-6e4c6df0fcb0_Name">
    <vt:lpwstr>ADB Internal</vt:lpwstr>
  </property>
  <property fmtid="{D5CDD505-2E9C-101B-9397-08002B2CF9AE}" pid="6" name="MSIP_Label_817d4574-7375-4d17-b29c-6e4c6df0fcb0_SiteId">
    <vt:lpwstr>9495d6bb-41c2-4c58-848f-92e52cf3d640</vt:lpwstr>
  </property>
  <property fmtid="{D5CDD505-2E9C-101B-9397-08002B2CF9AE}" pid="7" name="MSIP_Label_817d4574-7375-4d17-b29c-6e4c6df0fcb0_ActionId">
    <vt:lpwstr>93a8bfd4-be32-4f37-8793-d55c1892d74f</vt:lpwstr>
  </property>
  <property fmtid="{D5CDD505-2E9C-101B-9397-08002B2CF9AE}" pid="8" name="MSIP_Label_817d4574-7375-4d17-b29c-6e4c6df0fcb0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INTERNAL. This information is accessible to ADB Management and staff. It may be shared outside ADB with appropriate permission.</vt:lpwstr>
  </property>
  <property fmtid="{D5CDD505-2E9C-101B-9397-08002B2CF9AE}" pid="11" name="ContentTypeId">
    <vt:lpwstr>0x0101008F4D83A73FD7D14FA57947F2EB5F1D75</vt:lpwstr>
  </property>
</Properties>
</file>