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6DEE7C-464C-4E67-80AF-3E1E5D181F5B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e Cartier van Dissel" initials="SCvD" lastIdx="1" clrIdx="0">
    <p:extLst>
      <p:ext uri="{19B8F6BF-5375-455C-9EA6-DF929625EA0E}">
        <p15:presenceInfo xmlns:p15="http://schemas.microsoft.com/office/powerpoint/2012/main" userId="596173b98762d8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3CF"/>
    <a:srgbClr val="EBF1E9"/>
    <a:srgbClr val="E8F5FB"/>
    <a:srgbClr val="E0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844" autoAdjust="0"/>
    <p:restoredTop sz="96274" autoAdjust="0"/>
  </p:normalViewPr>
  <p:slideViewPr>
    <p:cSldViewPr snapToGrid="0">
      <p:cViewPr varScale="1">
        <p:scale>
          <a:sx n="72" d="100"/>
          <a:sy n="72" d="100"/>
        </p:scale>
        <p:origin x="1532" y="64"/>
      </p:cViewPr>
      <p:guideLst/>
    </p:cSldViewPr>
  </p:slideViewPr>
  <p:outlineViewPr>
    <p:cViewPr>
      <p:scale>
        <a:sx n="33" d="100"/>
        <a:sy n="33" d="100"/>
      </p:scale>
      <p:origin x="0" y="-351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/>
          </a:bodyPr>
          <a:lstStyle>
            <a:lvl1pPr algn="ctr"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4000" y="649628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6635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4000" y="649800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988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56" y="1179321"/>
            <a:ext cx="4320000" cy="5238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282" y="1179320"/>
            <a:ext cx="4320000" cy="5238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4000" y="649800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6903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4000" y="6492873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9969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0434" y="365127"/>
            <a:ext cx="7383566" cy="63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557" y="1179320"/>
            <a:ext cx="8853443" cy="523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6492873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7FC21-9A4D-436F-B45E-806B2D05C2AE}" type="slidenum">
              <a:rPr lang="LID4096" smtClean="0"/>
              <a:pPr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6914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9E8F7-61A0-4E2B-A308-82363E12E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147" y="480537"/>
            <a:ext cx="9294923" cy="634732"/>
          </a:xfrm>
        </p:spPr>
        <p:txBody>
          <a:bodyPr>
            <a:normAutofit fontScale="90000"/>
          </a:bodyPr>
          <a:lstStyle/>
          <a:p>
            <a:r>
              <a:rPr lang="ru-RU" dirty="0"/>
              <a:t>Поддержка АБР для развития СУДА</a:t>
            </a:r>
            <a:r>
              <a:rPr lang="en-US" dirty="0"/>
              <a:t>: </a:t>
            </a:r>
            <a:r>
              <a:rPr lang="ru-RU" dirty="0"/>
              <a:t>Фаза 2</a:t>
            </a:r>
            <a:endParaRPr lang="LID4096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9AF863-0064-4B30-88F7-6AEEA8800B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558586"/>
              </p:ext>
            </p:extLst>
          </p:nvPr>
        </p:nvGraphicFramePr>
        <p:xfrm>
          <a:off x="154135" y="1189241"/>
          <a:ext cx="8853486" cy="554736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99500">
                  <a:extLst>
                    <a:ext uri="{9D8B030D-6E8A-4147-A177-3AD203B41FA5}">
                      <a16:colId xmlns:a16="http://schemas.microsoft.com/office/drawing/2014/main" val="2657968443"/>
                    </a:ext>
                  </a:extLst>
                </a:gridCol>
                <a:gridCol w="6000404">
                  <a:extLst>
                    <a:ext uri="{9D8B030D-6E8A-4147-A177-3AD203B41FA5}">
                      <a16:colId xmlns:a16="http://schemas.microsoft.com/office/drawing/2014/main" val="4091871961"/>
                    </a:ext>
                  </a:extLst>
                </a:gridCol>
                <a:gridCol w="753582">
                  <a:extLst>
                    <a:ext uri="{9D8B030D-6E8A-4147-A177-3AD203B41FA5}">
                      <a16:colId xmlns:a16="http://schemas.microsoft.com/office/drawing/2014/main" val="18368592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Направление развития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Направление деятельности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Приор.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34069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</a:rPr>
                        <a:t>Расширение сбора данных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Сбор данных о грунтовых дорогах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2-3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468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Сбор данных о мостах и туннелях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295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Измерения прочности дорожного покрытия – закупка оборудования ДПГ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3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57018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</a:rPr>
                        <a:t>Совершенствование базы данных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Включение данных весенних и осенних обследований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310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Включение данных о грунтовых дорогах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2403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Внедрение системы управления мостами/туннелями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23725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</a:rPr>
                        <a:t>Улучшение модуля планирования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Выделение средств на текущее и зимнее обслуживание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7922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Алгоритмы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приоритизации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обработки грунтовых дорог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3804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Алгоритмы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приоритизации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обработки мостов/туннелей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361117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</a:rPr>
                        <a:t>Интеграция СУДА в процессы планирования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Использование СУДА в годовом планировании и составлении бюджета – правовая база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5828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Планирование капитального/среднесрочного ремонта на центральном уровне с использованием СУДА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069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Финансирование ДЭП/МРП в зависимости от протяженности, состояния и важности дороги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55589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</a:rPr>
                        <a:t>Институционализация работы СУДА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Создание специального подразделения СУДА в ДДХ с квалифицированными специалистами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7391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Годовые бюджетные ассигнования на сбор ПИЦ данных о дорожных сетях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542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Модернизация съемочного оборудования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20072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</a:rPr>
                        <a:t>Соотнесение финансирования с приоритетными потребностями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Оценка потребностей в долгосрочном финансировании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2237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Определение подходящих источников финансирования для Дорожного фонда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739951"/>
                  </a:ext>
                </a:extLst>
              </a:tr>
              <a:tr h="90623">
                <a:tc rowSpan="2"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</a:rPr>
                        <a:t>Усилить потенциал выполнения работ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Привлечь частный сектор к ремонту и содержанию дорог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3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9165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Внедрить подходящие варианты заключения контрактов (СГО, КОР)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3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38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047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7490</TotalTime>
  <Words>200</Words>
  <Application>Microsoft Office PowerPoint</Application>
  <PresentationFormat>Экран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Поддержка АБР для развития СУДА: Фаза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 Cartier van Dissel</dc:creator>
  <cp:lastModifiedBy>solomonchik@mail.ru</cp:lastModifiedBy>
  <cp:revision>154</cp:revision>
  <dcterms:created xsi:type="dcterms:W3CDTF">2019-12-09T09:24:51Z</dcterms:created>
  <dcterms:modified xsi:type="dcterms:W3CDTF">2021-06-25T10:06:52Z</dcterms:modified>
</cp:coreProperties>
</file>