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B6DEE7C-464C-4E67-80AF-3E1E5D181F5B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rge Cartier van Dissel" initials="SCvD" lastIdx="1" clrIdx="0">
    <p:extLst>
      <p:ext uri="{19B8F6BF-5375-455C-9EA6-DF929625EA0E}">
        <p15:presenceInfo xmlns:p15="http://schemas.microsoft.com/office/powerpoint/2012/main" userId="596173b98762d87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E3CF"/>
    <a:srgbClr val="EBF1E9"/>
    <a:srgbClr val="E8F5FB"/>
    <a:srgbClr val="E0F1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274" autoAdjust="0"/>
  </p:normalViewPr>
  <p:slideViewPr>
    <p:cSldViewPr snapToGrid="0">
      <p:cViewPr varScale="1">
        <p:scale>
          <a:sx n="79" d="100"/>
          <a:sy n="79" d="100"/>
        </p:scale>
        <p:origin x="1478" y="82"/>
      </p:cViewPr>
      <p:guideLst/>
    </p:cSldViewPr>
  </p:slideViewPr>
  <p:outlineViewPr>
    <p:cViewPr>
      <p:scale>
        <a:sx n="33" d="100"/>
        <a:sy n="33" d="100"/>
      </p:scale>
      <p:origin x="0" y="-351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ctr">
            <a:normAutofit/>
          </a:bodyPr>
          <a:lstStyle>
            <a:lvl1pPr algn="ctr">
              <a:defRPr sz="44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24000" y="6496280"/>
            <a:ext cx="720000" cy="360000"/>
          </a:xfrm>
          <a:prstGeom prst="rect">
            <a:avLst/>
          </a:prstGeom>
        </p:spPr>
        <p:txBody>
          <a:bodyPr/>
          <a:lstStyle/>
          <a:p>
            <a:fld id="{F177FC21-9A4D-436F-B45E-806B2D05C2AE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966359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24000" y="6498000"/>
            <a:ext cx="720000" cy="360000"/>
          </a:xfrm>
          <a:prstGeom prst="rect">
            <a:avLst/>
          </a:prstGeom>
        </p:spPr>
        <p:txBody>
          <a:bodyPr/>
          <a:lstStyle/>
          <a:p>
            <a:fld id="{F177FC21-9A4D-436F-B45E-806B2D05C2AE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998863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56" y="1179321"/>
            <a:ext cx="4320000" cy="52385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1282" y="1179320"/>
            <a:ext cx="4320000" cy="52385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24000" y="6498000"/>
            <a:ext cx="720000" cy="360000"/>
          </a:xfrm>
          <a:prstGeom prst="rect">
            <a:avLst/>
          </a:prstGeom>
        </p:spPr>
        <p:txBody>
          <a:bodyPr/>
          <a:lstStyle/>
          <a:p>
            <a:fld id="{F177FC21-9A4D-436F-B45E-806B2D05C2AE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569036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24000" y="6492873"/>
            <a:ext cx="720000" cy="360000"/>
          </a:xfrm>
          <a:prstGeom prst="rect">
            <a:avLst/>
          </a:prstGeom>
        </p:spPr>
        <p:txBody>
          <a:bodyPr/>
          <a:lstStyle/>
          <a:p>
            <a:fld id="{F177FC21-9A4D-436F-B45E-806B2D05C2AE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899691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60434" y="365127"/>
            <a:ext cx="7383566" cy="634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557" y="1179320"/>
            <a:ext cx="8853443" cy="52385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24000" y="6492873"/>
            <a:ext cx="72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7FC21-9A4D-436F-B45E-806B2D05C2AE}" type="slidenum">
              <a:rPr lang="LID4096" smtClean="0"/>
              <a:pPr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169148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9E8F7-61A0-4E2B-A308-82363E12E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7"/>
            <a:ext cx="9144000" cy="634732"/>
          </a:xfrm>
        </p:spPr>
        <p:txBody>
          <a:bodyPr>
            <a:normAutofit fontScale="90000"/>
          </a:bodyPr>
          <a:lstStyle/>
          <a:p>
            <a:r>
              <a:rPr lang="en-GB" dirty="0"/>
              <a:t>Phase 2 ADB support to RAMS development</a:t>
            </a:r>
            <a:endParaRPr lang="LID4096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A9AF863-0064-4B30-88F7-6AEEA8800B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2133321"/>
              </p:ext>
            </p:extLst>
          </p:nvPr>
        </p:nvGraphicFramePr>
        <p:xfrm>
          <a:off x="145257" y="1189241"/>
          <a:ext cx="8853486" cy="48768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2099500">
                  <a:extLst>
                    <a:ext uri="{9D8B030D-6E8A-4147-A177-3AD203B41FA5}">
                      <a16:colId xmlns:a16="http://schemas.microsoft.com/office/drawing/2014/main" val="2657968443"/>
                    </a:ext>
                  </a:extLst>
                </a:gridCol>
                <a:gridCol w="6000404">
                  <a:extLst>
                    <a:ext uri="{9D8B030D-6E8A-4147-A177-3AD203B41FA5}">
                      <a16:colId xmlns:a16="http://schemas.microsoft.com/office/drawing/2014/main" val="4091871961"/>
                    </a:ext>
                  </a:extLst>
                </a:gridCol>
                <a:gridCol w="753582">
                  <a:extLst>
                    <a:ext uri="{9D8B030D-6E8A-4147-A177-3AD203B41FA5}">
                      <a16:colId xmlns:a16="http://schemas.microsoft.com/office/drawing/2014/main" val="18368592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Area of development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Activity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Priority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340694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l"/>
                      <a:r>
                        <a:rPr lang="en-GB" sz="1600" dirty="0">
                          <a:effectLst/>
                        </a:rPr>
                        <a:t>Expansion of data collection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Data collection for unpaved roads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2-3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84685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Data collection for bridges and tunnels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2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52954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Pavement strength measurements – procurement of FWD equipment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3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570182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l"/>
                      <a:r>
                        <a:rPr lang="en-GB" sz="1600" dirty="0">
                          <a:effectLst/>
                        </a:rPr>
                        <a:t>Database improvement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Incorporation of data from spring and autumn surveys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1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93102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Incorporation of unpaved road data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2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24031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Incorporation of Bridge/Tunnel Management System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2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237252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l"/>
                      <a:r>
                        <a:rPr lang="en-GB" sz="1600" dirty="0">
                          <a:effectLst/>
                        </a:rPr>
                        <a:t>Improvement of planning module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Funding allocation for routine and winter maintenance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1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79224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Algorithms for prioritising treatments for unpaved roads 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2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38048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Algorithms for prioritising treatments for bridges/tunnels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2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361117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l"/>
                      <a:r>
                        <a:rPr lang="en-GB" sz="1600">
                          <a:effectLst/>
                        </a:rPr>
                        <a:t>Integration of RAMS into planning processes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Use of RAMS in annual planning and budgeting – legal framework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1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258289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LID4096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Planning of capital/mid-term repair at central level using RAMS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1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40695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Funding to ROs/LMUs based on road length, condition and importance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1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555898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l"/>
                      <a:r>
                        <a:rPr lang="en-GB" sz="1600" dirty="0">
                          <a:effectLst/>
                        </a:rPr>
                        <a:t>Institutionalization of RAMS operation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Establishment of dedicated RAMS Unit in RMD with skilled experts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1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73912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LID4096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Annual budget allocation for road network data collection by PIC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1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45426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LID4096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Upgrading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of survey equipment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2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200728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l"/>
                      <a:r>
                        <a:rPr lang="en-GB" sz="1600" dirty="0">
                          <a:effectLst/>
                        </a:rPr>
                        <a:t>Match funding to priority needs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Assessment of long-term funding needs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2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22377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l"/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Identification of suitable funding sources for Road Fund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2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739951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l"/>
                      <a:r>
                        <a:rPr lang="en-GB" sz="1600" dirty="0">
                          <a:effectLst/>
                        </a:rPr>
                        <a:t>Strengthen works implementing capacity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Involve the private sector in road repair and maintenance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3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91654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LID4096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Introduce suitable contracting modalities (SLA,PBC)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3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038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2047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7415</TotalTime>
  <Words>211</Words>
  <Application>Microsoft Office PowerPoint</Application>
  <PresentationFormat>On-screen Show (4:3)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Phase 2 ADB support to RAMS development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Serge Cartier van Dissel</dc:creator>
  <cp:lastModifiedBy>Serge Cartier van Dissel</cp:lastModifiedBy>
  <cp:revision>151</cp:revision>
  <dcterms:created xsi:type="dcterms:W3CDTF">2019-12-09T09:24:51Z</dcterms:created>
  <dcterms:modified xsi:type="dcterms:W3CDTF">2021-06-25T07:46:11Z</dcterms:modified>
</cp:coreProperties>
</file>