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1398" r:id="rId3"/>
    <p:sldId id="4839" r:id="rId4"/>
    <p:sldId id="4838" r:id="rId5"/>
    <p:sldId id="4853" r:id="rId6"/>
    <p:sldId id="4829" r:id="rId7"/>
    <p:sldId id="4835" r:id="rId8"/>
    <p:sldId id="4831" r:id="rId9"/>
    <p:sldId id="4828" r:id="rId10"/>
    <p:sldId id="4825" r:id="rId11"/>
    <p:sldId id="4813" r:id="rId12"/>
    <p:sldId id="4814" r:id="rId13"/>
    <p:sldId id="4810" r:id="rId14"/>
    <p:sldId id="176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  <p:embeddedFont>
      <p:font typeface="等线" panose="020B0604020202020204" charset="-122"/>
      <p:regular r:id="rId22"/>
    </p:embeddedFont>
    <p:embeddedFont>
      <p:font typeface="宋体" panose="02010600030101010101" pitchFamily="2" charset="-122"/>
      <p:regular r:id="rId23"/>
    </p:embeddedFont>
    <p:embeddedFont>
      <p:font typeface="FZFengYaSongS-GB" panose="020B0604020202020204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方正小标宋简体" panose="020B0604020202020204" charset="-122"/>
      <p:regular r:id="rId27"/>
    </p:embeddedFont>
    <p:embeddedFont>
      <p:font typeface="Britannic Bold" panose="020B0903060703020204" pitchFamily="34" charset="0"/>
      <p:regular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custDataLst>
    <p:tags r:id="rId35"/>
  </p:custData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56C0A"/>
    <a:srgbClr val="24A0DC"/>
    <a:srgbClr val="F5CEC5"/>
    <a:srgbClr val="CA5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 autoAdjust="0"/>
    <p:restoredTop sz="73420"/>
  </p:normalViewPr>
  <p:slideViewPr>
    <p:cSldViewPr snapToGrid="0" snapToObjects="1">
      <p:cViewPr varScale="1">
        <p:scale>
          <a:sx n="41" d="100"/>
          <a:sy n="41" d="100"/>
        </p:scale>
        <p:origin x="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4605B-B09E-2D46-9D66-1DB60191655C}" type="datetimeFigureOut">
              <a:rPr kumimoji="1" lang="zh-CN" altLang="en-US" smtClean="0"/>
              <a:t>2023/9/26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C129C-F9EF-734F-B524-A77531232D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02082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en-US" altLang="zh-CN" dirty="0"/>
          </a:p>
        </p:txBody>
      </p:sp>
      <p:sp>
        <p:nvSpPr>
          <p:cNvPr id="302083" name="幻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fld id="{8673520A-6287-0F4A-81D8-1C0FFA142BC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02082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02083" name="幻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fld id="{8673520A-6287-0F4A-81D8-1C0FFA142BC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幻灯片图像占位符 285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87" name="备注占位符 286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 dirty="0"/>
          </a:p>
        </p:txBody>
      </p:sp>
      <p:sp>
        <p:nvSpPr>
          <p:cNvPr id="288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</a:t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C129C-F9EF-734F-B524-A77531232DD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9B37-8C42-BA4C-B80C-42277A8A1A6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15" y="213044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13" y="3886208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7801-168E-4675-A220-422EB937ECE1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E017-C1ED-1148-978F-E5F4D915743A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6" r="41014"/>
          <a:stretch>
            <a:fillRect/>
          </a:stretch>
        </p:blipFill>
        <p:spPr bwMode="auto">
          <a:xfrm>
            <a:off x="10135354" y="125412"/>
            <a:ext cx="18764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qgc\Desktop\AEO标识副本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7" t="21611" r="23331" b="30186"/>
          <a:stretch>
            <a:fillRect/>
          </a:stretch>
        </p:blipFill>
        <p:spPr bwMode="auto">
          <a:xfrm>
            <a:off x="225443" y="139700"/>
            <a:ext cx="10779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51" y="2730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1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F1F8-D688-4A4F-8EC6-918DC4706447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C8A8-5453-CA46-9672-BA7E09A077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3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3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31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2AE5-53CD-422D-938C-01BBE16157F2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758F-0364-C849-A6FA-26F3C5CE90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2426-09B2-4A7E-953E-DE4BC2AEAF48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4CE6-3184-CC4B-A1B5-74FA3F7897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18" y="274659"/>
            <a:ext cx="2743201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2" y="27465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7516-A5D0-4024-8BFD-9FCDF3BA870F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E958-B9F0-D644-AA5A-73BFC4C238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F9313-A415-446C-BBAB-4275AC789BB2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E7695-8E22-473D-852B-89FE9A516242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63FCA-74DF-4B24-A212-FF8DE6F0018C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7EEE8-B0E3-4D31-901E-57782F8DA791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966CD-DC0B-4A00-9BC6-0663E6AA1496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C7F8-E2C6-4EE8-8365-DC77A34BD92E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09951" y="274800"/>
            <a:ext cx="10972128" cy="1142561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43111" y="85581"/>
            <a:ext cx="2363313" cy="319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190"/>
            <a:ext cx="10515600" cy="524497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FZFengYaSongS-GB" panose="02000000000000000000" pitchFamily="2" charset="-122"/>
                <a:ea typeface="FZFengYaSongS-GB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5B299-6C33-4C0B-94E2-24C05E6E6843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A88A-A71F-4F6C-9E9C-C9D5FEBF514A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318" y="1219200"/>
            <a:ext cx="10227364" cy="484740"/>
          </a:xfrm>
        </p:spPr>
        <p:txBody>
          <a:bodyPr>
            <a:noAutofit/>
          </a:bodyPr>
          <a:lstStyle>
            <a:lvl1pPr algn="ctr">
              <a:defRPr sz="4000" b="1" i="0">
                <a:latin typeface="FZFengYaSongS-GB" panose="02000000000000000000" pitchFamily="2" charset="-122"/>
                <a:ea typeface="FZFengYaSongS-GB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17156-84D2-40F3-93E2-357CB4BD227D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18F21-3B43-45A2-BAA0-7D179527B145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F2D33-0659-43AE-9B52-AF36F59BB70C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AE7B6-D9CE-467B-95ED-DC66AAC1ACFA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6B2D3-1052-4DEA-AFCC-1DACA9BEED94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"/>
          <p:cNvSpPr/>
          <p:nvPr/>
        </p:nvSpPr>
        <p:spPr>
          <a:xfrm>
            <a:off x="228600" y="838200"/>
            <a:ext cx="11811001" cy="6019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round/>
          </a:ln>
        </p:spPr>
      </p:sp>
      <p:sp>
        <p:nvSpPr>
          <p:cNvPr id="48" name="矩形"/>
          <p:cNvSpPr/>
          <p:nvPr/>
        </p:nvSpPr>
        <p:spPr>
          <a:xfrm>
            <a:off x="110729" y="76200"/>
            <a:ext cx="803672" cy="81557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round/>
          </a:ln>
        </p:spPr>
      </p:sp>
      <p:sp>
        <p:nvSpPr>
          <p:cNvPr id="47" name="曲线"/>
          <p:cNvSpPr/>
          <p:nvPr/>
        </p:nvSpPr>
        <p:spPr>
          <a:xfrm>
            <a:off x="485774" y="938212"/>
            <a:ext cx="11220450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solidFill>
            <a:srgbClr val="FFFFFF"/>
          </a:solidFill>
          <a:ln w="101600" cap="flat" cmpd="sng">
            <a:solidFill>
              <a:srgbClr val="F0383C"/>
            </a:solidFill>
            <a:prstDash val="solid"/>
            <a:round/>
          </a:ln>
        </p:spPr>
      </p:sp>
      <p:sp>
        <p:nvSpPr>
          <p:cNvPr id="44" name="文本框"/>
          <p:cNvSpPr>
            <a:spLocks noGrp="1"/>
          </p:cNvSpPr>
          <p:nvPr>
            <p:ph type="ftr" idx="10"/>
          </p:nvPr>
        </p:nvSpPr>
        <p:spPr>
          <a:xfrm>
            <a:off x="4145756" y="6378179"/>
            <a:ext cx="3900488" cy="3429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ctr" fontAlgn="auto"/>
            <a:endParaRPr lang="zh-CN" altLang="en-US" strike="noStrike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5" name="文本框"/>
          <p:cNvSpPr>
            <a:spLocks noGrp="1"/>
          </p:cNvSpPr>
          <p:nvPr>
            <p:ph type="dt"/>
          </p:nvPr>
        </p:nvSpPr>
        <p:spPr>
          <a:xfrm>
            <a:off x="609600" y="6378179"/>
            <a:ext cx="2803922" cy="3429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l" fontAlgn="auto"/>
            <a:fld id="{6B45D2AB-5EB6-45DF-AC8B-643C2D7918FB}" type="datetime1">
              <a:rPr lang="zh-CN" altLang="en-US" strike="noStrike" smtClean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2023/9/26</a:t>
            </a:fld>
            <a:endParaRPr lang="zh-CN" altLang="en-US" strike="noStrike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46" name="文本框"/>
          <p:cNvSpPr>
            <a:spLocks noGrp="1"/>
          </p:cNvSpPr>
          <p:nvPr>
            <p:ph type="sldNum"/>
          </p:nvPr>
        </p:nvSpPr>
        <p:spPr>
          <a:xfrm>
            <a:off x="8778479" y="6378179"/>
            <a:ext cx="2803922" cy="3429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r" fontAlgn="auto"/>
            <a:fld id="{CAD2D6BD-DE1B-4B5F-8B41-2702339687B9}" type="slidenum">
              <a:rPr lang="en-US" altLang="zh-CN" sz="18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‹#›</a:t>
            </a:fld>
            <a:endParaRPr lang="zh-CN" altLang="en-US" strike="noStrike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61AF6-0752-47BE-93E0-FF9927DE653C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2E5C8-5486-4240-9B18-E224A1D9F94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3111" y="85581"/>
            <a:ext cx="2363313" cy="319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gc\Desktop\PPT材料\logo3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1" y="90741"/>
            <a:ext cx="823331" cy="6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zh-CN" altLang="en-US" sz="4800" b="1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B4E6-BDB8-49B9-8F89-FCDD9DF1A7BE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D564-FE3F-5F42-9513-3E5E75C255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A842-DA82-44D5-9C4D-84C7B69D7091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3968-8193-4746-B749-0D16992D9B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A740-EC49-4133-86A1-7F4CD648F1A9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312C-83A6-F346-9E65-718062D5A4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7" y="1535119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7" y="2174875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3" y="1535119"/>
            <a:ext cx="53890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3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44B6-3324-4BAC-A8D6-E86567DE153D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8266-621A-724F-8B2F-EBF4B71F7C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7B5E-0514-48D9-A1FE-7A52BA821057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DE24-AC1E-E941-93F0-4D63E17CCA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gc\Desktop\PPT材料\logo3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1" y="90741"/>
            <a:ext cx="823331" cy="6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D006-A458-4E1C-A051-B29B99D7C5A0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1B13-AEAF-3544-92A1-7D49EF9F01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标题占位符 1"/>
          <p:cNvSpPr>
            <a:spLocks noGrp="1"/>
          </p:cNvSpPr>
          <p:nvPr>
            <p:ph type="title"/>
          </p:nvPr>
        </p:nvSpPr>
        <p:spPr bwMode="auto">
          <a:xfrm>
            <a:off x="609951" y="274800"/>
            <a:ext cx="10972128" cy="114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873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951" y="1600113"/>
            <a:ext cx="10972128" cy="452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955" y="6355766"/>
            <a:ext cx="2844687" cy="3655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470C13-024E-4F4C-AEC2-641178C9B3A3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391" y="6355766"/>
            <a:ext cx="3861248" cy="3655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394" y="6355766"/>
            <a:ext cx="2844689" cy="3655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22E5C8-5486-4240-9B18-E224A1D9F9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9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9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9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9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9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145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32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99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99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DF45B5-6AD8-4616-82CB-3C8FE083F985}" type="datetime1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8308428" y="136525"/>
            <a:ext cx="3752193" cy="77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7" name="图片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491778" y="273849"/>
            <a:ext cx="3613389" cy="48860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7.png"/><Relationship Id="rId5" Type="http://schemas.openxmlformats.org/officeDocument/2006/relationships/tags" Target="../tags/tag17.xml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"/>
          <p:cNvGrpSpPr/>
          <p:nvPr/>
        </p:nvGrpSpPr>
        <p:grpSpPr bwMode="auto">
          <a:xfrm>
            <a:off x="122470" y="1608024"/>
            <a:ext cx="11618383" cy="2630170"/>
            <a:chOff x="215281" y="1449189"/>
            <a:chExt cx="11619098" cy="2629608"/>
          </a:xfrm>
        </p:grpSpPr>
        <p:sp>
          <p:nvSpPr>
            <p:cNvPr id="8" name="矩形"/>
            <p:cNvSpPr>
              <a:spLocks noChangeArrowheads="1"/>
            </p:cNvSpPr>
            <p:nvPr/>
          </p:nvSpPr>
          <p:spPr bwMode="auto">
            <a:xfrm>
              <a:off x="4254349" y="3093955"/>
              <a:ext cx="184742" cy="646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9" name="矩形"/>
            <p:cNvSpPr>
              <a:spLocks noChangeArrowheads="1"/>
            </p:cNvSpPr>
            <p:nvPr/>
          </p:nvSpPr>
          <p:spPr bwMode="auto">
            <a:xfrm>
              <a:off x="215281" y="1449189"/>
              <a:ext cx="11619098" cy="262960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Современные технологии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в </a:t>
              </a:r>
              <a:r>
                <a:rPr kumimoji="0" lang="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Программе </a:t>
              </a: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УЭО</a:t>
              </a:r>
              <a:r>
                <a:rPr kumimoji="0" lang="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 </a:t>
              </a:r>
              <a:r>
                <a:rPr lang="ru" altLang="zh-CN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т</a:t>
              </a:r>
              <a:r>
                <a:rPr kumimoji="0" lang="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аможни </a:t>
              </a:r>
              <a:r>
                <a:rPr kumimoji="0" lang="ru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Hiragino Sans GB W3" panose="020B0300000000000000" pitchFamily="34" charset="-128"/>
                  <a:cs typeface="Times New Roman" panose="02020603050405020304" charset="0"/>
                </a:rPr>
                <a:t>Китая</a:t>
              </a:r>
            </a:p>
          </p:txBody>
        </p:sp>
      </p:grpSp>
      <p:sp>
        <p:nvSpPr>
          <p:cNvPr id="12" name="矩形"/>
          <p:cNvSpPr>
            <a:spLocks noChangeArrowheads="1"/>
          </p:cNvSpPr>
          <p:nvPr/>
        </p:nvSpPr>
        <p:spPr bwMode="auto">
          <a:xfrm>
            <a:off x="3974465" y="5610860"/>
            <a:ext cx="4291330" cy="847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8745" tIns="54373" rIns="108745" bIns="54373"/>
          <a:lstStyle/>
          <a:p>
            <a:pPr algn="ctr" defTabSz="54292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" altLang="zh-CN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Hiragino Sans GB W3" panose="020B0300000000000000" pitchFamily="34" charset="-128"/>
                <a:cs typeface="Times New Roman" panose="02020603050405020304" charset="0"/>
              </a:rPr>
              <a:t>27 сентября 2023 года</a:t>
            </a:r>
            <a:endParaRPr lang="zh-CN" altLang="en-US" sz="20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charset="0"/>
              <a:ea typeface="Hiragino Sans GB W3" panose="020B0300000000000000" pitchFamily="34" charset="-128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E017-C1ED-1148-978F-E5F4D91574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600" dirty="0">
                <a:latin typeface="Times New Roman" panose="02020603050405020304" charset="0"/>
                <a:cs typeface="Times New Roman" panose="02020603050405020304" charset="0"/>
              </a:rPr>
              <a:t>Безопасность грузов</a:t>
            </a:r>
          </a:p>
        </p:txBody>
      </p:sp>
      <p:sp>
        <p:nvSpPr>
          <p:cNvPr id="147" name="文本框 4"/>
          <p:cNvSpPr txBox="1">
            <a:spLocks noChangeArrowheads="1"/>
          </p:cNvSpPr>
          <p:nvPr/>
        </p:nvSpPr>
        <p:spPr bwMode="auto">
          <a:xfrm>
            <a:off x="838200" y="1854390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Рамочные стандарты SAFE </a:t>
            </a:r>
            <a:r>
              <a:rPr kumimoji="0" lang="ru" altLang="zh-CN" sz="24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ВТамО</a:t>
            </a:r>
            <a:endParaRPr kumimoji="0" lang="ru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48" name="文本框 147"/>
          <p:cNvSpPr txBox="1"/>
          <p:nvPr/>
        </p:nvSpPr>
        <p:spPr>
          <a:xfrm>
            <a:off x="449451" y="2498090"/>
            <a:ext cx="113196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en-US" sz="20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0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zh-CN" b="1" dirty="0">
                <a:solidFill>
                  <a:srgbClr val="0070C0"/>
                </a:solidFill>
                <a:sym typeface="+mn-ea"/>
              </a:rPr>
              <a:t>Установить </a:t>
            </a:r>
            <a:r>
              <a:rPr lang="ru" altLang="en-US" b="1" dirty="0">
                <a:solidFill>
                  <a:srgbClr val="0070C0"/>
                </a:solidFill>
                <a:sym typeface="+mn-ea"/>
              </a:rPr>
              <a:t>процедуры для положительного контроля за всеми грузами, вывозимыми со </a:t>
            </a:r>
            <a:r>
              <a:rPr lang="ru" altLang="en-US" b="1" dirty="0" smtClean="0">
                <a:solidFill>
                  <a:srgbClr val="0070C0"/>
                </a:solidFill>
                <a:sym typeface="+mn-ea"/>
              </a:rPr>
              <a:t>склада</a:t>
            </a:r>
            <a:r>
              <a:rPr lang="ru" altLang="zh-CN" b="1" dirty="0" smtClean="0">
                <a:solidFill>
                  <a:srgbClr val="0070C0"/>
                </a:solidFill>
                <a:sym typeface="+mn-ea"/>
              </a:rPr>
              <a:t>.</a:t>
            </a:r>
            <a:r>
              <a:rPr lang="ru" altLang="en-US" b="1" dirty="0" smtClean="0">
                <a:solidFill>
                  <a:srgbClr val="0070C0"/>
                </a:solidFill>
                <a:sym typeface="+mn-ea"/>
              </a:rPr>
              <a:t> </a:t>
            </a:r>
            <a:endParaRPr lang="ru" altLang="en-US" b="1" dirty="0">
              <a:solidFill>
                <a:srgbClr val="0070C0"/>
              </a:solidFill>
              <a:sym typeface="+mn-ea"/>
            </a:endParaRPr>
          </a:p>
          <a:p>
            <a:r>
              <a:rPr lang="ru" altLang="en-US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zh-CN" b="1" dirty="0" smtClean="0">
                <a:solidFill>
                  <a:srgbClr val="0070C0"/>
                </a:solidFill>
                <a:sym typeface="+mn-ea"/>
              </a:rPr>
              <a:t>У</a:t>
            </a:r>
            <a:r>
              <a:rPr lang="ru" altLang="en-US" b="1" dirty="0" smtClean="0">
                <a:solidFill>
                  <a:srgbClr val="0070C0"/>
                </a:solidFill>
                <a:sym typeface="+mn-ea"/>
              </a:rPr>
              <a:t>становить </a:t>
            </a:r>
            <a:r>
              <a:rPr lang="ru" altLang="en-US" b="1" dirty="0">
                <a:solidFill>
                  <a:srgbClr val="0070C0"/>
                </a:solidFill>
                <a:sym typeface="+mn-ea"/>
              </a:rPr>
              <a:t>процедуры управления, обеспечения безопасности и контроля всего груза, находящегося </a:t>
            </a:r>
            <a:r>
              <a:rPr lang="ru" altLang="en-US" b="1" dirty="0" smtClean="0">
                <a:solidFill>
                  <a:srgbClr val="0070C0"/>
                </a:solidFill>
                <a:sym typeface="+mn-ea"/>
              </a:rPr>
              <a:t>под контролем во </a:t>
            </a:r>
            <a:r>
              <a:rPr lang="ru" altLang="en-US" b="1" dirty="0">
                <a:solidFill>
                  <a:srgbClr val="0070C0"/>
                </a:solidFill>
                <a:sym typeface="+mn-ea"/>
              </a:rPr>
              <a:t>время транспортировки, а также при погрузке в транспортное средство или выгрузке из него.</a:t>
            </a:r>
            <a:endParaRPr lang="zh-CN" altLang="en-US" b="1" dirty="0">
              <a:solidFill>
                <a:srgbClr val="0070C0"/>
              </a:solidFill>
            </a:endParaRPr>
          </a:p>
          <a:p>
            <a:r>
              <a:rPr lang="ru" altLang="en-US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b="1" dirty="0">
                <a:solidFill>
                  <a:srgbClr val="0070C0"/>
                </a:solidFill>
                <a:sym typeface="Wingdings 2" panose="05020102010507070707" charset="0"/>
              </a:rPr>
              <a:t>...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0740" y="3751325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Критерии УЭО китайской таможни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49451" y="4166235"/>
            <a:ext cx="113196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en-US" sz="20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0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en-US" b="1" dirty="0">
                <a:solidFill>
                  <a:srgbClr val="0070C0"/>
                </a:solidFill>
              </a:rPr>
              <a:t>Создана и внедрена система управления обеспечением целостности и надежности импортных/экспортных товаров, ввозимых и </a:t>
            </a:r>
            <a:r>
              <a:rPr lang="ru" altLang="en-US" b="1" dirty="0" smtClean="0">
                <a:solidFill>
                  <a:srgbClr val="0070C0"/>
                </a:solidFill>
              </a:rPr>
              <a:t>вывозимых товаров в </a:t>
            </a:r>
            <a:r>
              <a:rPr lang="ru" altLang="en-US" b="1" dirty="0">
                <a:solidFill>
                  <a:srgbClr val="0070C0"/>
                </a:solidFill>
              </a:rPr>
              <a:t>процессе транспортировки, погрузки/разгрузки и хранения.</a:t>
            </a:r>
          </a:p>
          <a:p>
            <a:r>
              <a:rPr lang="ru" altLang="en-US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en-US" b="1" dirty="0">
                <a:solidFill>
                  <a:srgbClr val="0070C0"/>
                </a:solidFill>
              </a:rPr>
              <a:t>Как для предприятия, так и для его деловых партнеров, которые несут ответственность за пломбирование контейнера, установлены и применяются письменные правила и процедуры по </a:t>
            </a:r>
            <a:r>
              <a:rPr lang="ru" altLang="en-US" b="1" dirty="0" smtClean="0">
                <a:solidFill>
                  <a:srgbClr val="0070C0"/>
                </a:solidFill>
              </a:rPr>
              <a:t>опломбированию и </a:t>
            </a:r>
            <a:r>
              <a:rPr lang="ru" altLang="en-US" b="1" dirty="0">
                <a:solidFill>
                  <a:srgbClr val="0070C0"/>
                </a:solidFill>
              </a:rPr>
              <a:t>проверке пломб. </a:t>
            </a:r>
            <a:r>
              <a:rPr lang="ru" altLang="en-US" b="1" dirty="0" smtClean="0">
                <a:solidFill>
                  <a:srgbClr val="0070C0"/>
                </a:solidFill>
              </a:rPr>
              <a:t> У</a:t>
            </a:r>
            <a:r>
              <a:rPr lang="ru-RU" altLang="en-US" b="1" dirty="0" smtClean="0">
                <a:solidFill>
                  <a:srgbClr val="0070C0"/>
                </a:solidFill>
              </a:rPr>
              <a:t>п</a:t>
            </a:r>
            <a:r>
              <a:rPr lang="ru" altLang="en-US" b="1" dirty="0" smtClean="0">
                <a:solidFill>
                  <a:srgbClr val="0070C0"/>
                </a:solidFill>
              </a:rPr>
              <a:t>равление и регистрацию пломб осуществляет специальный </a:t>
            </a:r>
            <a:r>
              <a:rPr lang="ru" altLang="en-US" b="1" dirty="0">
                <a:solidFill>
                  <a:srgbClr val="0070C0"/>
                </a:solidFill>
              </a:rPr>
              <a:t>персонал. Пломбы загруженных контейнеров соответствуют действующим стандартам высокой безопасности PAS ISO 17712 или превосходят их.</a:t>
            </a:r>
          </a:p>
          <a:p>
            <a:r>
              <a:rPr lang="ru" altLang="en-US" sz="2000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000" b="1" dirty="0">
                <a:solidFill>
                  <a:srgbClr val="0070C0"/>
                </a:solidFill>
                <a:sym typeface="Wingdings 2" panose="05020102010507070707" charset="0"/>
              </a:rP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Безопасность транспортных средств</a:t>
            </a:r>
            <a:endParaRPr kumimoji="1" lang="ru" altLang="zh-CN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7" name="文本框 4"/>
          <p:cNvSpPr txBox="1">
            <a:spLocks noChangeArrowheads="1"/>
          </p:cNvSpPr>
          <p:nvPr/>
        </p:nvSpPr>
        <p:spPr bwMode="auto">
          <a:xfrm>
            <a:off x="844215" y="1858962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Рамочные стандарты SAFE </a:t>
            </a:r>
            <a:r>
              <a:rPr kumimoji="0" lang="ru" altLang="zh-CN" sz="24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ВТамО</a:t>
            </a:r>
            <a:endParaRPr kumimoji="0" lang="ru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148" name="文本框 147"/>
          <p:cNvSpPr txBox="1"/>
          <p:nvPr/>
        </p:nvSpPr>
        <p:spPr>
          <a:xfrm>
            <a:off x="588936" y="2410817"/>
            <a:ext cx="11127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en-US" sz="20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0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zh-CN" sz="2000" b="1" dirty="0">
                <a:solidFill>
                  <a:srgbClr val="0070C0"/>
                </a:solidFill>
                <a:sym typeface="+mn-ea"/>
              </a:rPr>
              <a:t>Обеспечивать </a:t>
            </a:r>
            <a:r>
              <a:rPr lang="ru" altLang="en-US" sz="2000" b="1" dirty="0">
                <a:solidFill>
                  <a:srgbClr val="0070C0"/>
                </a:solidFill>
                <a:sym typeface="+mn-ea"/>
              </a:rPr>
              <a:t>в пределах своих полномочий и ответственности, чтобы все транспортные средства, используемые для перевозки грузов в пределах </a:t>
            </a:r>
            <a:r>
              <a:rPr lang="ru" altLang="en-US" sz="2000" b="1" dirty="0" smtClean="0">
                <a:solidFill>
                  <a:srgbClr val="0070C0"/>
                </a:solidFill>
                <a:sym typeface="+mn-ea"/>
              </a:rPr>
              <a:t>своей цепочки </a:t>
            </a:r>
            <a:r>
              <a:rPr lang="ru" altLang="en-US" sz="2000" b="1" dirty="0">
                <a:solidFill>
                  <a:srgbClr val="0070C0"/>
                </a:solidFill>
                <a:sym typeface="+mn-ea"/>
              </a:rPr>
              <a:t>поставок, могли быть эффективно </a:t>
            </a:r>
            <a:r>
              <a:rPr lang="ru" altLang="en-US" sz="2000" b="1" dirty="0" smtClean="0">
                <a:solidFill>
                  <a:srgbClr val="0070C0"/>
                </a:solidFill>
                <a:sym typeface="+mn-ea"/>
              </a:rPr>
              <a:t>защищены</a:t>
            </a:r>
            <a:r>
              <a:rPr lang="ru" altLang="zh-CN" sz="2000" b="1" dirty="0" smtClean="0">
                <a:solidFill>
                  <a:srgbClr val="0070C0"/>
                </a:solidFill>
                <a:sym typeface="+mn-ea"/>
              </a:rPr>
              <a:t>.</a:t>
            </a:r>
            <a:r>
              <a:rPr lang="ru" altLang="en-US" sz="2000" b="1" dirty="0" smtClean="0">
                <a:solidFill>
                  <a:srgbClr val="0070C0"/>
                </a:solidFill>
                <a:sym typeface="+mn-ea"/>
              </a:rPr>
              <a:t> 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ru" altLang="en-US" sz="20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0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zh-CN" sz="2000" b="1" dirty="0">
                <a:solidFill>
                  <a:srgbClr val="0070C0"/>
                </a:solidFill>
                <a:sym typeface="+mn-ea"/>
              </a:rPr>
              <a:t>Обеспечивать </a:t>
            </a:r>
            <a:r>
              <a:rPr lang="ru" altLang="en-US" sz="2000" b="1" dirty="0">
                <a:solidFill>
                  <a:srgbClr val="0070C0"/>
                </a:solidFill>
                <a:sym typeface="+mn-ea"/>
              </a:rPr>
              <a:t>безопасность транспортных </a:t>
            </a:r>
            <a:r>
              <a:rPr lang="ru" altLang="en-US" sz="2000" b="1" dirty="0" smtClean="0">
                <a:solidFill>
                  <a:srgbClr val="0070C0"/>
                </a:solidFill>
                <a:sym typeface="+mn-ea"/>
              </a:rPr>
              <a:t>средств в </a:t>
            </a:r>
            <a:r>
              <a:rPr lang="ru" altLang="en-US" sz="2000" b="1" dirty="0">
                <a:solidFill>
                  <a:srgbClr val="0070C0"/>
                </a:solidFill>
                <a:sym typeface="+mn-ea"/>
              </a:rPr>
              <a:t>пределах своей цепочки поставок в пределах своих возможностей и ответственности, когда они оставлены без присмотра, и проверять наличие нарушений безопасности по </a:t>
            </a:r>
            <a:r>
              <a:rPr lang="ru" altLang="en-US" sz="2000" b="1" dirty="0" smtClean="0">
                <a:solidFill>
                  <a:srgbClr val="0070C0"/>
                </a:solidFill>
                <a:sym typeface="+mn-ea"/>
              </a:rPr>
              <a:t>возвращении</a:t>
            </a:r>
            <a:r>
              <a:rPr lang="ru" altLang="zh-CN" sz="2000" b="1" dirty="0" smtClean="0">
                <a:solidFill>
                  <a:srgbClr val="0070C0"/>
                </a:solidFill>
                <a:sym typeface="+mn-ea"/>
              </a:rPr>
              <a:t>.</a:t>
            </a:r>
            <a:r>
              <a:rPr lang="ru" altLang="en-US" sz="2000" b="1" dirty="0" smtClean="0">
                <a:solidFill>
                  <a:srgbClr val="0070C0"/>
                </a:solidFill>
                <a:sym typeface="+mn-ea"/>
              </a:rPr>
              <a:t> 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ru" altLang="en-US" sz="2000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000" b="1" dirty="0">
                <a:solidFill>
                  <a:srgbClr val="0070C0"/>
                </a:solidFill>
                <a:sym typeface="Wingdings 2" panose="05020102010507070707" charset="0"/>
              </a:rPr>
              <a:t>...</a:t>
            </a:r>
          </a:p>
          <a:p>
            <a:r>
              <a:rPr lang="ru" altLang="en-US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0740" y="4602860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Критерии УЭО китайской таможни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8936" y="5085080"/>
            <a:ext cx="10406089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en-US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en-US" b="1" dirty="0">
                <a:solidFill>
                  <a:srgbClr val="0070C0"/>
                </a:solidFill>
                <a:sym typeface="+mn-ea"/>
              </a:rPr>
              <a:t>Создана и внедрена система управления, обеспечивающая целостность и безопасность всех транспортных средств для перевозки импортных/экспортных товаров и </a:t>
            </a:r>
            <a:r>
              <a:rPr lang="ru-RU" altLang="en-US" b="1" dirty="0" smtClean="0">
                <a:solidFill>
                  <a:srgbClr val="0070C0"/>
                </a:solidFill>
                <a:sym typeface="+mn-ea"/>
              </a:rPr>
              <a:t>ввозимых</a:t>
            </a:r>
            <a:r>
              <a:rPr lang="ru" altLang="en-US" b="1" dirty="0" smtClean="0">
                <a:solidFill>
                  <a:srgbClr val="0070C0"/>
                </a:solidFill>
                <a:sym typeface="+mn-ea"/>
              </a:rPr>
              <a:t>/вывозимых </a:t>
            </a:r>
            <a:r>
              <a:rPr lang="ru" altLang="en-US" b="1" dirty="0">
                <a:solidFill>
                  <a:srgbClr val="0070C0"/>
                </a:solidFill>
                <a:sym typeface="+mn-ea"/>
              </a:rPr>
              <a:t>товаров в цепочке поставок.</a:t>
            </a:r>
            <a:endParaRPr lang="zh-CN" altLang="en-US" b="1" dirty="0">
              <a:solidFill>
                <a:srgbClr val="0070C0"/>
              </a:solidFill>
            </a:endParaRPr>
          </a:p>
          <a:p>
            <a:r>
              <a:rPr lang="ru" altLang="en-US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b="1" dirty="0">
                <a:solidFill>
                  <a:srgbClr val="0070C0"/>
                </a:solidFill>
                <a:sym typeface="Wingdings 2" panose="05020102010507070707" charset="0"/>
              </a:rPr>
              <a:t>...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sz="3600" dirty="0">
                <a:latin typeface="Times New Roman" panose="02020603050405020304" charset="0"/>
                <a:cs typeface="Times New Roman" panose="02020603050405020304" charset="0"/>
              </a:rPr>
              <a:t>Передовой </a:t>
            </a:r>
            <a:r>
              <a:rPr kumimoji="1" lang="ru" altLang="zh-CN" sz="3600" dirty="0">
                <a:latin typeface="Times New Roman" panose="02020603050405020304" charset="0"/>
                <a:cs typeface="Times New Roman" panose="02020603050405020304" charset="0"/>
              </a:rPr>
              <a:t>опыт китайских УЭО</a:t>
            </a: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095880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Меры безопасности при перемещении грузов</a:t>
            </a:r>
          </a:p>
        </p:txBody>
      </p:sp>
      <p:sp>
        <p:nvSpPr>
          <p:cNvPr id="148" name="文本框 147"/>
          <p:cNvSpPr txBox="1"/>
          <p:nvPr>
            <p:custDataLst>
              <p:tags r:id="rId2"/>
            </p:custDataLst>
          </p:nvPr>
        </p:nvSpPr>
        <p:spPr>
          <a:xfrm>
            <a:off x="840740" y="2673350"/>
            <a:ext cx="10140315" cy="3683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400" b="1" dirty="0" smtClean="0">
                <a:solidFill>
                  <a:srgbClr val="0070C0"/>
                </a:solidFill>
                <a:sym typeface="Wingdings 2" panose="05020102010507070707" charset="0"/>
              </a:rPr>
              <a:t>Пломбы</a:t>
            </a:r>
            <a:endParaRPr lang="ru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endParaRPr lang="en-US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 GPS</a:t>
            </a:r>
          </a:p>
          <a:p>
            <a:endParaRPr lang="en-US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 Информационные системы-WMS/TMS</a:t>
            </a:r>
          </a:p>
          <a:p>
            <a:endParaRPr lang="en-US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 Система мониторинга и большой экран</a:t>
            </a:r>
          </a:p>
          <a:p>
            <a:endParaRPr lang="en-US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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"/>
          <p:cNvGrpSpPr/>
          <p:nvPr/>
        </p:nvGrpSpPr>
        <p:grpSpPr bwMode="auto">
          <a:xfrm>
            <a:off x="133350" y="912285"/>
            <a:ext cx="11618383" cy="2291449"/>
            <a:chOff x="215281" y="1449189"/>
            <a:chExt cx="11619098" cy="2290959"/>
          </a:xfrm>
        </p:grpSpPr>
        <p:sp>
          <p:nvSpPr>
            <p:cNvPr id="8" name="矩形"/>
            <p:cNvSpPr>
              <a:spLocks noChangeArrowheads="1"/>
            </p:cNvSpPr>
            <p:nvPr/>
          </p:nvSpPr>
          <p:spPr bwMode="auto">
            <a:xfrm>
              <a:off x="4254349" y="3093955"/>
              <a:ext cx="184742" cy="646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9" name="矩形"/>
            <p:cNvSpPr>
              <a:spLocks noChangeArrowheads="1"/>
            </p:cNvSpPr>
            <p:nvPr/>
          </p:nvSpPr>
          <p:spPr bwMode="auto">
            <a:xfrm>
              <a:off x="215281" y="1449189"/>
              <a:ext cx="11619098" cy="158022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ZJinHeiS-R-GB" panose="02010600030101010101" pitchFamily="2" charset="-122"/>
                <a:ea typeface="FZJinHeiS-R-GB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10" name="矩形"/>
          <p:cNvSpPr>
            <a:spLocks noChangeArrowheads="1"/>
          </p:cNvSpPr>
          <p:nvPr/>
        </p:nvSpPr>
        <p:spPr bwMode="auto">
          <a:xfrm>
            <a:off x="1915518" y="2170439"/>
            <a:ext cx="9078913" cy="304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53000"/>
              </a:lnSpc>
              <a:defRPr/>
            </a:pPr>
            <a:endParaRPr lang="zh-CN" altLang="en-US" sz="4400" b="1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4770" y="1630680"/>
            <a:ext cx="9943465" cy="35452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"/>
          <p:cNvSpPr/>
          <p:nvPr/>
        </p:nvSpPr>
        <p:spPr>
          <a:xfrm>
            <a:off x="1560195" y="1857375"/>
            <a:ext cx="9413875" cy="305244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/>
          <a:lstStyle/>
          <a:p>
            <a:pPr marL="0" indent="0" algn="ctr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altLang="zh-CN" sz="6000" b="0" i="0" u="none" strike="noStrike" kern="1200" cap="none" spc="0" baseline="0" dirty="0">
                <a:solidFill>
                  <a:srgbClr val="FFFFFF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Calibri" panose="020F0502020204030204" charset="0"/>
              </a:rPr>
              <a:t>Спасибо за </a:t>
            </a:r>
            <a:r>
              <a:rPr lang="ru" altLang="zh-CN" sz="6000" b="0" i="0" u="none" strike="noStrike" kern="1200" cap="none" spc="0" baseline="0" dirty="0" smtClean="0">
                <a:solidFill>
                  <a:srgbClr val="FFFFFF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Calibri" panose="020F0502020204030204" charset="0"/>
              </a:rPr>
              <a:t>внимание</a:t>
            </a:r>
            <a:r>
              <a:rPr lang="ru" altLang="en-US" sz="6000" b="0" i="0" u="none" strike="noStrike" kern="1200" cap="none" spc="0" baseline="0" dirty="0" smtClean="0">
                <a:solidFill>
                  <a:srgbClr val="FFFFFF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Calibri" panose="020F0502020204030204" charset="0"/>
              </a:rPr>
              <a:t>!</a:t>
            </a:r>
            <a:endParaRPr lang="ru" altLang="en-US" sz="6000" b="0" i="0" u="none" strike="noStrike" kern="1200" cap="none" spc="0" baseline="0" dirty="0">
              <a:solidFill>
                <a:srgbClr val="FFFFFF"/>
              </a:solidFill>
              <a:latin typeface="Britannic Bold" panose="020B0903060703020204" pitchFamily="3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15" name="矩形"/>
          <p:cNvSpPr>
            <a:spLocks noChangeArrowheads="1"/>
          </p:cNvSpPr>
          <p:nvPr/>
        </p:nvSpPr>
        <p:spPr bwMode="auto">
          <a:xfrm>
            <a:off x="4612640" y="2404110"/>
            <a:ext cx="184785" cy="646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E017-C1ED-1148-978F-E5F4D915743A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" name="矩形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74465" y="5610860"/>
            <a:ext cx="4291330" cy="847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8745" tIns="54373" rIns="108745" bIns="54373"/>
          <a:lstStyle/>
          <a:p>
            <a:pPr algn="ctr" defTabSz="54292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" altLang="zh-CN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Hiragino Sans GB W3" panose="020B0300000000000000" pitchFamily="34" charset="-128"/>
                <a:cs typeface="Times New Roman" panose="02020603050405020304" charset="0"/>
              </a:rPr>
              <a:t>27 сентября 2023 года</a:t>
            </a:r>
            <a:endParaRPr lang="zh-CN" altLang="en-US" sz="20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charset="0"/>
              <a:ea typeface="Hiragino Sans GB W3" panose="020B0300000000000000" pitchFamily="34" charset="-128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200" dirty="0" smtClean="0">
                <a:sym typeface="+mn-ea"/>
              </a:rPr>
              <a:t>Системы управления кредитами предприятий </a:t>
            </a:r>
            <a:endParaRPr kumimoji="1"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7" name="文本框 4"/>
          <p:cNvSpPr txBox="1">
            <a:spLocks noChangeArrowheads="1"/>
          </p:cNvSpPr>
          <p:nvPr/>
        </p:nvSpPr>
        <p:spPr bwMode="auto">
          <a:xfrm>
            <a:off x="1297940" y="1984755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Операционная система</a:t>
            </a: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2"/>
          </p:nvPr>
        </p:nvSpPr>
        <p:spPr>
          <a:xfrm>
            <a:off x="8610600" y="61372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02740" y="2699385"/>
            <a:ext cx="7750175" cy="3359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zh-CN" sz="2400" b="1" dirty="0" smtClean="0">
                <a:solidFill>
                  <a:srgbClr val="0070C0"/>
                </a:solidFill>
                <a:sym typeface="Wingdings 2" panose="05020102010507070707" charset="0"/>
              </a:rPr>
              <a:t>Заявление </a:t>
            </a:r>
            <a:r>
              <a:rPr lang="ru" altLang="en-US" sz="2400" b="1" dirty="0" smtClean="0">
                <a:solidFill>
                  <a:srgbClr val="0070C0"/>
                </a:solidFill>
              </a:rPr>
              <a:t>УЭО</a:t>
            </a:r>
            <a:endParaRPr lang="ru" altLang="en-US" sz="2400" b="1" dirty="0">
              <a:solidFill>
                <a:srgbClr val="0070C0"/>
              </a:solidFill>
            </a:endParaRPr>
          </a:p>
          <a:p>
            <a:endParaRPr lang="zh-CN" altLang="en-US" sz="1600" b="1" dirty="0">
              <a:solidFill>
                <a:srgbClr val="0070C0"/>
              </a:solidFill>
            </a:endParaRPr>
          </a:p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Обзор УЭО</a:t>
            </a:r>
          </a:p>
          <a:p>
            <a:endParaRPr lang="zh-CN" altLang="en-US" sz="1600" b="1" dirty="0">
              <a:solidFill>
                <a:srgbClr val="0070C0"/>
              </a:solidFill>
            </a:endParaRPr>
          </a:p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Приостановление и восстановление упрощения процедур УЭО</a:t>
            </a:r>
          </a:p>
          <a:p>
            <a:endParaRPr lang="en-US" altLang="zh-CN" sz="16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Выдача сертификата УЭО</a:t>
            </a:r>
          </a:p>
          <a:p>
            <a:endParaRPr lang="zh-CN" altLang="en-US" sz="16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200" dirty="0">
                <a:sym typeface="+mn-ea"/>
              </a:rPr>
              <a:t>Системы управления кредитами предприятий  </a:t>
            </a:r>
            <a:endParaRPr kumimoji="1" lang="zh-CN" altLang="en-US" sz="3200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14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1375" y="2116200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 управления предприятием</a:t>
            </a: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31265" y="2947035"/>
            <a:ext cx="7564755" cy="1924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" altLang="en-US" sz="2400" b="1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400" b="1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zh-CN" sz="2400" b="1">
                <a:solidFill>
                  <a:srgbClr val="0070C0"/>
                </a:solidFill>
              </a:rPr>
              <a:t>Запрос</a:t>
            </a:r>
            <a:r>
              <a:rPr lang="ru" altLang="en-US" sz="2400" b="1">
                <a:solidFill>
                  <a:srgbClr val="0070C0"/>
                </a:solidFill>
              </a:rPr>
              <a:t> </a:t>
            </a:r>
          </a:p>
          <a:p>
            <a:endParaRPr lang="zh-CN" altLang="en-US" sz="1600" b="1">
              <a:solidFill>
                <a:srgbClr val="0070C0"/>
              </a:solidFill>
            </a:endParaRPr>
          </a:p>
          <a:p>
            <a:r>
              <a:rPr lang="ru" altLang="en-US" sz="2400" b="1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400" b="1">
                <a:solidFill>
                  <a:srgbClr val="0070C0"/>
                </a:solidFill>
                <a:sym typeface="Wingdings 2" panose="05020102010507070707" charset="0"/>
              </a:rPr>
              <a:t>Надзор</a:t>
            </a:r>
            <a:endParaRPr lang="zh-CN" altLang="en-US" sz="2400" b="1">
              <a:solidFill>
                <a:srgbClr val="0070C0"/>
              </a:solidFill>
              <a:sym typeface="Wingdings 2" panose="05020102010507070707" charset="0"/>
            </a:endParaRPr>
          </a:p>
          <a:p>
            <a:endParaRPr lang="zh-CN" altLang="en-US" sz="1600" b="1">
              <a:solidFill>
                <a:srgbClr val="0070C0"/>
              </a:solidFill>
            </a:endParaRPr>
          </a:p>
          <a:p>
            <a:r>
              <a:rPr lang="ru" altLang="en-US" sz="2400" b="1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400" b="1">
                <a:solidFill>
                  <a:srgbClr val="0070C0"/>
                </a:solidFill>
                <a:sym typeface="Wingdings 2" panose="05020102010507070707" charset="0"/>
              </a:rPr>
              <a:t>Статистика</a:t>
            </a:r>
            <a:endParaRPr lang="en-US" altLang="zh-CN" sz="1600" b="1">
              <a:solidFill>
                <a:srgbClr val="0070C0"/>
              </a:solidFill>
              <a:sym typeface="Wingdings 2" panose="05020102010507070707" charset="0"/>
            </a:endParaRPr>
          </a:p>
          <a:p>
            <a:endParaRPr lang="en-US" altLang="zh-CN" sz="2400" b="1">
              <a:solidFill>
                <a:srgbClr val="0070C0"/>
              </a:solidFill>
              <a:sym typeface="Wingdings 2" panose="05020102010507070707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200" dirty="0">
                <a:solidFill>
                  <a:prstClr val="white"/>
                </a:solidFill>
                <a:sym typeface="+mn-ea"/>
              </a:rPr>
              <a:t>Системы управления кредитами предприятий </a:t>
            </a:r>
            <a:r>
              <a:rPr kumimoji="1" lang="ru" altLang="zh-CN" sz="3600" dirty="0" smtClean="0">
                <a:sym typeface="+mn-ea"/>
              </a:rPr>
              <a:t> </a:t>
            </a:r>
            <a:endParaRPr kumimoji="1"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14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3140" y="2165730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Сбор кредитной информации</a:t>
            </a: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31265" y="2947035"/>
            <a:ext cx="7564755" cy="1924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</a:t>
            </a:r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 </a:t>
            </a:r>
            <a:r>
              <a:rPr lang="ru" altLang="zh-CN" sz="2400" b="1" dirty="0">
                <a:solidFill>
                  <a:srgbClr val="0070C0"/>
                </a:solidFill>
              </a:rPr>
              <a:t>Информация </a:t>
            </a:r>
            <a:r>
              <a:rPr lang="ru" altLang="zh-CN" sz="2400" b="1" dirty="0" smtClean="0">
                <a:solidFill>
                  <a:srgbClr val="0070C0"/>
                </a:solidFill>
              </a:rPr>
              <a:t>о регистрации и подаче документов</a:t>
            </a:r>
            <a:endParaRPr lang="zh-CN" altLang="en-US" sz="2400" b="1" dirty="0">
              <a:solidFill>
                <a:srgbClr val="0070C0"/>
              </a:solidFill>
            </a:endParaRPr>
          </a:p>
          <a:p>
            <a:endParaRPr lang="zh-CN" altLang="en-US" sz="1600" b="1" dirty="0">
              <a:solidFill>
                <a:srgbClr val="0070C0"/>
              </a:solidFill>
            </a:endParaRPr>
          </a:p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400" b="1" dirty="0">
                <a:solidFill>
                  <a:srgbClr val="0070C0"/>
                </a:solidFill>
                <a:sym typeface="+mn-ea"/>
              </a:rPr>
              <a:t>Информация </a:t>
            </a:r>
            <a:r>
              <a:rPr lang="ru" altLang="zh-CN" sz="2400" b="1" dirty="0" smtClean="0">
                <a:solidFill>
                  <a:srgbClr val="0070C0"/>
                </a:solidFill>
                <a:sym typeface="+mn-ea"/>
              </a:rPr>
              <a:t>об импорте и экспорте</a:t>
            </a:r>
            <a:endParaRPr lang="en-US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endParaRPr lang="zh-CN" altLang="en-US" sz="1600" b="1" dirty="0">
              <a:solidFill>
                <a:srgbClr val="0070C0"/>
              </a:solidFill>
            </a:endParaRPr>
          </a:p>
          <a:p>
            <a:r>
              <a:rPr lang="ru" altLang="en-US" sz="2400" b="1" dirty="0">
                <a:solidFill>
                  <a:srgbClr val="0070C0"/>
                </a:solidFill>
                <a:sym typeface="Wingdings 2" panose="05020102010507070707" charset="0"/>
              </a:rPr>
              <a:t> </a:t>
            </a:r>
            <a:r>
              <a:rPr lang="ru" altLang="zh-CN" sz="2400" b="1" dirty="0">
                <a:solidFill>
                  <a:srgbClr val="0070C0"/>
                </a:solidFill>
                <a:sym typeface="Wingdings 2" panose="05020102010507070707" charset="0"/>
              </a:rPr>
              <a:t>Внешняя </a:t>
            </a:r>
            <a:r>
              <a:rPr lang="ru" altLang="zh-CN" sz="2400" b="1" dirty="0">
                <a:solidFill>
                  <a:srgbClr val="0070C0"/>
                </a:solidFill>
                <a:sym typeface="+mn-ea"/>
              </a:rPr>
              <a:t>информация</a:t>
            </a:r>
            <a:endParaRPr lang="en-US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  <a:p>
            <a:endParaRPr lang="en-US" altLang="zh-CN" sz="2400" b="1" dirty="0">
              <a:solidFill>
                <a:srgbClr val="0070C0"/>
              </a:solidFill>
              <a:sym typeface="Wingdings 2" panose="05020102010507070707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标题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ru" altLang="zh-CN" sz="3200" dirty="0">
                <a:solidFill>
                  <a:prstClr val="white"/>
                </a:solidFill>
                <a:sym typeface="+mn-ea"/>
              </a:rPr>
              <a:t>Системы управления кредитами предприятий </a:t>
            </a:r>
            <a:r>
              <a:rPr kumimoji="1" lang="ru" altLang="zh-CN" sz="3600" dirty="0" smtClean="0">
                <a:sym typeface="+mn-ea"/>
              </a:rPr>
              <a:t> </a:t>
            </a:r>
            <a:endParaRPr lang="zh-CN" altLang="en-US" sz="3600" dirty="0"/>
          </a:p>
        </p:txBody>
      </p:sp>
      <p:pic>
        <p:nvPicPr>
          <p:cNvPr id="28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453" y="2126643"/>
            <a:ext cx="9043214" cy="44280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grpSp>
        <p:nvGrpSpPr>
          <p:cNvPr id="2" name="组合"/>
          <p:cNvGrpSpPr/>
          <p:nvPr/>
        </p:nvGrpSpPr>
        <p:grpSpPr>
          <a:xfrm>
            <a:off x="7237187" y="2356897"/>
            <a:ext cx="4800360" cy="4031668"/>
            <a:chOff x="198433" y="2463223"/>
            <a:chExt cx="4800360" cy="4031668"/>
          </a:xfrm>
        </p:grpSpPr>
        <p:sp>
          <p:nvSpPr>
            <p:cNvPr id="3" name="曲线"/>
            <p:cNvSpPr/>
            <p:nvPr/>
          </p:nvSpPr>
          <p:spPr>
            <a:xfrm>
              <a:off x="1729110" y="6469269"/>
              <a:ext cx="1763510" cy="2562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0964" y="0"/>
                  </a:moveTo>
                  <a:lnTo>
                    <a:pt x="20964" y="0"/>
                  </a:lnTo>
                  <a:cubicBezTo>
                    <a:pt x="628" y="0"/>
                    <a:pt x="628" y="0"/>
                    <a:pt x="628" y="0"/>
                  </a:cubicBezTo>
                  <a:cubicBezTo>
                    <a:pt x="282" y="0"/>
                    <a:pt x="0" y="3773"/>
                    <a:pt x="0" y="9645"/>
                  </a:cubicBezTo>
                  <a:cubicBezTo>
                    <a:pt x="0" y="11532"/>
                    <a:pt x="0" y="11532"/>
                    <a:pt x="0" y="11532"/>
                  </a:cubicBezTo>
                  <a:cubicBezTo>
                    <a:pt x="0" y="17405"/>
                    <a:pt x="282" y="21390"/>
                    <a:pt x="628" y="21390"/>
                  </a:cubicBezTo>
                  <a:cubicBezTo>
                    <a:pt x="20964" y="21390"/>
                    <a:pt x="20964" y="21390"/>
                    <a:pt x="20964" y="21390"/>
                  </a:cubicBezTo>
                  <a:cubicBezTo>
                    <a:pt x="21308" y="21390"/>
                    <a:pt x="21595" y="17405"/>
                    <a:pt x="21595" y="11532"/>
                  </a:cubicBezTo>
                  <a:cubicBezTo>
                    <a:pt x="21595" y="9645"/>
                    <a:pt x="21595" y="9645"/>
                    <a:pt x="21595" y="9645"/>
                  </a:cubicBezTo>
                  <a:cubicBezTo>
                    <a:pt x="21595" y="3773"/>
                    <a:pt x="21308" y="0"/>
                    <a:pt x="20964" y="0"/>
                  </a:cubicBezTo>
                </a:path>
              </a:pathLst>
            </a:custGeom>
            <a:solidFill>
              <a:srgbClr val="BCBDC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曲线"/>
            <p:cNvSpPr/>
            <p:nvPr/>
          </p:nvSpPr>
          <p:spPr>
            <a:xfrm>
              <a:off x="198433" y="2463223"/>
              <a:ext cx="4800360" cy="290538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598" y="21598"/>
                  </a:moveTo>
                  <a:lnTo>
                    <a:pt x="21598" y="21598"/>
                  </a:lnTo>
                  <a:cubicBezTo>
                    <a:pt x="21598" y="1183"/>
                    <a:pt x="21598" y="1183"/>
                    <a:pt x="21598" y="1183"/>
                  </a:cubicBezTo>
                  <a:cubicBezTo>
                    <a:pt x="21598" y="536"/>
                    <a:pt x="21272" y="0"/>
                    <a:pt x="20882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316" y="0"/>
                    <a:pt x="0" y="536"/>
                    <a:pt x="0" y="1183"/>
                  </a:cubicBezTo>
                  <a:cubicBezTo>
                    <a:pt x="0" y="21598"/>
                    <a:pt x="0" y="21598"/>
                    <a:pt x="0" y="21598"/>
                  </a:cubicBezTo>
                  <a:lnTo>
                    <a:pt x="21598" y="21598"/>
                  </a:lnTo>
                </a:path>
              </a:pathLst>
            </a:custGeom>
            <a:solidFill>
              <a:srgbClr val="17191D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曲线"/>
            <p:cNvSpPr/>
            <p:nvPr/>
          </p:nvSpPr>
          <p:spPr>
            <a:xfrm>
              <a:off x="1729110" y="5898886"/>
              <a:ext cx="1763510" cy="58486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422" y="19946"/>
                  </a:moveTo>
                  <a:lnTo>
                    <a:pt x="21422" y="19946"/>
                  </a:lnTo>
                  <a:cubicBezTo>
                    <a:pt x="21023" y="19694"/>
                    <a:pt x="19935" y="19004"/>
                    <a:pt x="19335" y="18660"/>
                  </a:cubicBezTo>
                  <a:cubicBezTo>
                    <a:pt x="18587" y="18135"/>
                    <a:pt x="18674" y="15973"/>
                    <a:pt x="18674" y="15973"/>
                  </a:cubicBezTo>
                  <a:cubicBezTo>
                    <a:pt x="18245" y="0"/>
                    <a:pt x="18245" y="0"/>
                    <a:pt x="18245" y="0"/>
                  </a:cubicBezTo>
                  <a:cubicBezTo>
                    <a:pt x="3320" y="0"/>
                    <a:pt x="3320" y="0"/>
                    <a:pt x="3320" y="0"/>
                  </a:cubicBezTo>
                  <a:cubicBezTo>
                    <a:pt x="2919" y="15973"/>
                    <a:pt x="2919" y="15973"/>
                    <a:pt x="2919" y="15973"/>
                  </a:cubicBezTo>
                  <a:cubicBezTo>
                    <a:pt x="2919" y="15973"/>
                    <a:pt x="3005" y="18135"/>
                    <a:pt x="2259" y="18660"/>
                  </a:cubicBezTo>
                  <a:cubicBezTo>
                    <a:pt x="1630" y="19090"/>
                    <a:pt x="456" y="19777"/>
                    <a:pt x="114" y="20041"/>
                  </a:cubicBezTo>
                  <a:cubicBezTo>
                    <a:pt x="0" y="20125"/>
                    <a:pt x="0" y="20387"/>
                    <a:pt x="0" y="20387"/>
                  </a:cubicBezTo>
                  <a:cubicBezTo>
                    <a:pt x="0" y="21587"/>
                    <a:pt x="0" y="21587"/>
                    <a:pt x="0" y="21587"/>
                  </a:cubicBezTo>
                  <a:cubicBezTo>
                    <a:pt x="53" y="21587"/>
                    <a:pt x="53" y="21587"/>
                    <a:pt x="53" y="21587"/>
                  </a:cubicBezTo>
                  <a:cubicBezTo>
                    <a:pt x="21537" y="21587"/>
                    <a:pt x="21537" y="21587"/>
                    <a:pt x="21537" y="21587"/>
                  </a:cubicBezTo>
                  <a:cubicBezTo>
                    <a:pt x="21595" y="21587"/>
                    <a:pt x="21595" y="21587"/>
                    <a:pt x="21595" y="21587"/>
                  </a:cubicBezTo>
                  <a:cubicBezTo>
                    <a:pt x="21595" y="20387"/>
                    <a:pt x="21595" y="20387"/>
                    <a:pt x="21595" y="20387"/>
                  </a:cubicBezTo>
                  <a:cubicBezTo>
                    <a:pt x="21595" y="20387"/>
                    <a:pt x="21595" y="20125"/>
                    <a:pt x="21422" y="19946"/>
                  </a:cubicBezTo>
                </a:path>
              </a:pathLst>
            </a:custGeom>
            <a:solidFill>
              <a:srgbClr val="D9D9D9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曲线"/>
            <p:cNvSpPr/>
            <p:nvPr/>
          </p:nvSpPr>
          <p:spPr>
            <a:xfrm>
              <a:off x="198433" y="5368610"/>
              <a:ext cx="4800360" cy="53139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cubicBezTo>
                    <a:pt x="0" y="15116"/>
                    <a:pt x="0" y="15116"/>
                    <a:pt x="0" y="15116"/>
                  </a:cubicBezTo>
                  <a:cubicBezTo>
                    <a:pt x="0" y="18733"/>
                    <a:pt x="316" y="21589"/>
                    <a:pt x="715" y="21589"/>
                  </a:cubicBezTo>
                  <a:cubicBezTo>
                    <a:pt x="20882" y="21589"/>
                    <a:pt x="20882" y="21589"/>
                    <a:pt x="20882" y="21589"/>
                  </a:cubicBezTo>
                  <a:cubicBezTo>
                    <a:pt x="21272" y="21589"/>
                    <a:pt x="21598" y="18733"/>
                    <a:pt x="21598" y="15116"/>
                  </a:cubicBezTo>
                  <a:cubicBezTo>
                    <a:pt x="21598" y="0"/>
                    <a:pt x="21598" y="0"/>
                    <a:pt x="21598" y="0"/>
                  </a:cubicBezTo>
                  <a:lnTo>
                    <a:pt x="0" y="0"/>
                  </a:lnTo>
                </a:path>
              </a:pathLst>
            </a:custGeom>
            <a:solidFill>
              <a:srgbClr val="BFBFB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曲线"/>
            <p:cNvSpPr/>
            <p:nvPr/>
          </p:nvSpPr>
          <p:spPr>
            <a:xfrm>
              <a:off x="1729110" y="6441418"/>
              <a:ext cx="1763510" cy="4233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481" y="0"/>
                  </a:moveTo>
                  <a:lnTo>
                    <a:pt x="21481" y="0"/>
                  </a:lnTo>
                  <a:cubicBezTo>
                    <a:pt x="82" y="0"/>
                    <a:pt x="82" y="0"/>
                    <a:pt x="82" y="0"/>
                  </a:cubicBezTo>
                  <a:cubicBezTo>
                    <a:pt x="0" y="1163"/>
                    <a:pt x="0" y="4784"/>
                    <a:pt x="0" y="4784"/>
                  </a:cubicBezTo>
                  <a:cubicBezTo>
                    <a:pt x="0" y="21469"/>
                    <a:pt x="0" y="21469"/>
                    <a:pt x="0" y="21469"/>
                  </a:cubicBezTo>
                  <a:cubicBezTo>
                    <a:pt x="53" y="21469"/>
                    <a:pt x="53" y="21469"/>
                    <a:pt x="53" y="21469"/>
                  </a:cubicBezTo>
                  <a:cubicBezTo>
                    <a:pt x="21537" y="21469"/>
                    <a:pt x="21537" y="21469"/>
                    <a:pt x="21537" y="21469"/>
                  </a:cubicBezTo>
                  <a:cubicBezTo>
                    <a:pt x="21595" y="21469"/>
                    <a:pt x="21595" y="21469"/>
                    <a:pt x="21595" y="21469"/>
                  </a:cubicBezTo>
                  <a:cubicBezTo>
                    <a:pt x="21595" y="4784"/>
                    <a:pt x="21595" y="4784"/>
                    <a:pt x="21595" y="4784"/>
                  </a:cubicBezTo>
                  <a:cubicBezTo>
                    <a:pt x="21595" y="4784"/>
                    <a:pt x="21595" y="2327"/>
                    <a:pt x="21481" y="0"/>
                  </a:cubicBezTo>
                </a:path>
              </a:pathLst>
            </a:custGeom>
            <a:solidFill>
              <a:srgbClr val="D1D2D1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8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7009" y="2577240"/>
            <a:ext cx="4801806" cy="287061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14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8495" y="1690115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Публичное раскрытие кредитной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200" dirty="0">
                <a:solidFill>
                  <a:prstClr val="white"/>
                </a:solidFill>
                <a:sym typeface="+mn-ea"/>
              </a:rPr>
              <a:t>Системы управления кредитами предприятий </a:t>
            </a:r>
            <a:r>
              <a:rPr kumimoji="1" lang="ru" altLang="zh-CN" sz="3600" dirty="0" smtClean="0">
                <a:sym typeface="+mn-ea"/>
              </a:rPr>
              <a:t> </a:t>
            </a:r>
            <a:endParaRPr kumimoji="1" lang="en-US" altLang="zh-CN" sz="3600" dirty="0"/>
          </a:p>
        </p:txBody>
      </p:sp>
      <p:grpSp>
        <p:nvGrpSpPr>
          <p:cNvPr id="151" name="组合 150"/>
          <p:cNvGrpSpPr/>
          <p:nvPr/>
        </p:nvGrpSpPr>
        <p:grpSpPr>
          <a:xfrm>
            <a:off x="988803" y="2066363"/>
            <a:ext cx="10435590" cy="4559935"/>
            <a:chOff x="1257408" y="2058108"/>
            <a:chExt cx="10435590" cy="4559935"/>
          </a:xfrm>
        </p:grpSpPr>
        <p:grpSp>
          <p:nvGrpSpPr>
            <p:cNvPr id="3" name="Group 3"/>
            <p:cNvGrpSpPr/>
            <p:nvPr/>
          </p:nvGrpSpPr>
          <p:grpSpPr>
            <a:xfrm>
              <a:off x="2927930" y="2058108"/>
              <a:ext cx="3044825" cy="1662112"/>
              <a:chOff x="4551363" y="1903898"/>
              <a:chExt cx="3044825" cy="1662112"/>
            </a:xfrm>
          </p:grpSpPr>
          <p:sp>
            <p:nvSpPr>
              <p:cNvPr id="4" name="Freeform 7"/>
              <p:cNvSpPr>
                <a:spLocks noEditPoints="1"/>
              </p:cNvSpPr>
              <p:nvPr/>
            </p:nvSpPr>
            <p:spPr bwMode="auto">
              <a:xfrm>
                <a:off x="4551363" y="1903898"/>
                <a:ext cx="3044825" cy="1662112"/>
              </a:xfrm>
              <a:custGeom>
                <a:avLst/>
                <a:gdLst>
                  <a:gd name="T0" fmla="*/ 1731 w 2394"/>
                  <a:gd name="T1" fmla="*/ 273 h 1308"/>
                  <a:gd name="T2" fmla="*/ 1036 w 2394"/>
                  <a:gd name="T3" fmla="*/ 76 h 1308"/>
                  <a:gd name="T4" fmla="*/ 393 w 2394"/>
                  <a:gd name="T5" fmla="*/ 358 h 1308"/>
                  <a:gd name="T6" fmla="*/ 333 w 2394"/>
                  <a:gd name="T7" fmla="*/ 1019 h 1308"/>
                  <a:gd name="T8" fmla="*/ 480 w 2394"/>
                  <a:gd name="T9" fmla="*/ 1103 h 1308"/>
                  <a:gd name="T10" fmla="*/ 745 w 2394"/>
                  <a:gd name="T11" fmla="*/ 1158 h 1308"/>
                  <a:gd name="T12" fmla="*/ 900 w 2394"/>
                  <a:gd name="T13" fmla="*/ 1151 h 1308"/>
                  <a:gd name="T14" fmla="*/ 1237 w 2394"/>
                  <a:gd name="T15" fmla="*/ 1308 h 1308"/>
                  <a:gd name="T16" fmla="*/ 1534 w 2394"/>
                  <a:gd name="T17" fmla="*/ 1180 h 1308"/>
                  <a:gd name="T18" fmla="*/ 2127 w 2394"/>
                  <a:gd name="T19" fmla="*/ 1029 h 1308"/>
                  <a:gd name="T20" fmla="*/ 2149 w 2394"/>
                  <a:gd name="T21" fmla="*/ 503 h 1308"/>
                  <a:gd name="T22" fmla="*/ 1740 w 2394"/>
                  <a:gd name="T23" fmla="*/ 1167 h 1308"/>
                  <a:gd name="T24" fmla="*/ 938 w 2394"/>
                  <a:gd name="T25" fmla="*/ 1051 h 1308"/>
                  <a:gd name="T26" fmla="*/ 333 w 2394"/>
                  <a:gd name="T27" fmla="*/ 959 h 1308"/>
                  <a:gd name="T28" fmla="*/ 306 w 2394"/>
                  <a:gd name="T29" fmla="*/ 957 h 1308"/>
                  <a:gd name="T30" fmla="*/ 288 w 2394"/>
                  <a:gd name="T31" fmla="*/ 955 h 1308"/>
                  <a:gd name="T32" fmla="*/ 267 w 2394"/>
                  <a:gd name="T33" fmla="*/ 951 h 1308"/>
                  <a:gd name="T34" fmla="*/ 249 w 2394"/>
                  <a:gd name="T35" fmla="*/ 946 h 1308"/>
                  <a:gd name="T36" fmla="*/ 231 w 2394"/>
                  <a:gd name="T37" fmla="*/ 939 h 1308"/>
                  <a:gd name="T38" fmla="*/ 214 w 2394"/>
                  <a:gd name="T39" fmla="*/ 931 h 1308"/>
                  <a:gd name="T40" fmla="*/ 192 w 2394"/>
                  <a:gd name="T41" fmla="*/ 920 h 1308"/>
                  <a:gd name="T42" fmla="*/ 176 w 2394"/>
                  <a:gd name="T43" fmla="*/ 909 h 1308"/>
                  <a:gd name="T44" fmla="*/ 161 w 2394"/>
                  <a:gd name="T45" fmla="*/ 898 h 1308"/>
                  <a:gd name="T46" fmla="*/ 147 w 2394"/>
                  <a:gd name="T47" fmla="*/ 885 h 1308"/>
                  <a:gd name="T48" fmla="*/ 134 w 2394"/>
                  <a:gd name="T49" fmla="*/ 873 h 1308"/>
                  <a:gd name="T50" fmla="*/ 121 w 2394"/>
                  <a:gd name="T51" fmla="*/ 858 h 1308"/>
                  <a:gd name="T52" fmla="*/ 113 w 2394"/>
                  <a:gd name="T53" fmla="*/ 847 h 1308"/>
                  <a:gd name="T54" fmla="*/ 84 w 2394"/>
                  <a:gd name="T55" fmla="*/ 798 h 1308"/>
                  <a:gd name="T56" fmla="*/ 78 w 2394"/>
                  <a:gd name="T57" fmla="*/ 783 h 1308"/>
                  <a:gd name="T58" fmla="*/ 71 w 2394"/>
                  <a:gd name="T59" fmla="*/ 763 h 1308"/>
                  <a:gd name="T60" fmla="*/ 67 w 2394"/>
                  <a:gd name="T61" fmla="*/ 748 h 1308"/>
                  <a:gd name="T62" fmla="*/ 63 w 2394"/>
                  <a:gd name="T63" fmla="*/ 725 h 1308"/>
                  <a:gd name="T64" fmla="*/ 60 w 2394"/>
                  <a:gd name="T65" fmla="*/ 686 h 1308"/>
                  <a:gd name="T66" fmla="*/ 745 w 2394"/>
                  <a:gd name="T67" fmla="*/ 263 h 1308"/>
                  <a:gd name="T68" fmla="*/ 1693 w 2394"/>
                  <a:gd name="T69" fmla="*/ 335 h 1308"/>
                  <a:gd name="T70" fmla="*/ 2131 w 2394"/>
                  <a:gd name="T71" fmla="*/ 563 h 1308"/>
                  <a:gd name="T72" fmla="*/ 2273 w 2394"/>
                  <a:gd name="T73" fmla="*/ 621 h 1308"/>
                  <a:gd name="T74" fmla="*/ 2309 w 2394"/>
                  <a:gd name="T75" fmla="*/ 668 h 1308"/>
                  <a:gd name="T76" fmla="*/ 2314 w 2394"/>
                  <a:gd name="T77" fmla="*/ 677 h 1308"/>
                  <a:gd name="T78" fmla="*/ 2321 w 2394"/>
                  <a:gd name="T79" fmla="*/ 694 h 1308"/>
                  <a:gd name="T80" fmla="*/ 2325 w 2394"/>
                  <a:gd name="T81" fmla="*/ 705 h 1308"/>
                  <a:gd name="T82" fmla="*/ 2329 w 2394"/>
                  <a:gd name="T83" fmla="*/ 722 h 1308"/>
                  <a:gd name="T84" fmla="*/ 2332 w 2394"/>
                  <a:gd name="T85" fmla="*/ 735 h 1308"/>
                  <a:gd name="T86" fmla="*/ 2334 w 2394"/>
                  <a:gd name="T87" fmla="*/ 753 h 1308"/>
                  <a:gd name="T88" fmla="*/ 2131 w 2394"/>
                  <a:gd name="T89" fmla="*/ 969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94" h="1308">
                    <a:moveTo>
                      <a:pt x="2149" y="503"/>
                    </a:moveTo>
                    <a:cubicBezTo>
                      <a:pt x="2063" y="360"/>
                      <a:pt x="1909" y="273"/>
                      <a:pt x="1740" y="273"/>
                    </a:cubicBezTo>
                    <a:cubicBezTo>
                      <a:pt x="1737" y="273"/>
                      <a:pt x="1734" y="273"/>
                      <a:pt x="1731" y="273"/>
                    </a:cubicBezTo>
                    <a:cubicBezTo>
                      <a:pt x="1696" y="199"/>
                      <a:pt x="1642" y="136"/>
                      <a:pt x="1575" y="88"/>
                    </a:cubicBezTo>
                    <a:cubicBezTo>
                      <a:pt x="1493" y="30"/>
                      <a:pt x="1397" y="0"/>
                      <a:pt x="1296" y="0"/>
                    </a:cubicBezTo>
                    <a:cubicBezTo>
                      <a:pt x="1204" y="0"/>
                      <a:pt x="1114" y="26"/>
                      <a:pt x="1036" y="76"/>
                    </a:cubicBezTo>
                    <a:cubicBezTo>
                      <a:pt x="976" y="114"/>
                      <a:pt x="926" y="165"/>
                      <a:pt x="888" y="225"/>
                    </a:cubicBezTo>
                    <a:cubicBezTo>
                      <a:pt x="842" y="210"/>
                      <a:pt x="794" y="203"/>
                      <a:pt x="745" y="203"/>
                    </a:cubicBezTo>
                    <a:cubicBezTo>
                      <a:pt x="609" y="203"/>
                      <a:pt x="483" y="259"/>
                      <a:pt x="393" y="358"/>
                    </a:cubicBezTo>
                    <a:cubicBezTo>
                      <a:pt x="373" y="355"/>
                      <a:pt x="353" y="353"/>
                      <a:pt x="333" y="353"/>
                    </a:cubicBezTo>
                    <a:cubicBezTo>
                      <a:pt x="149" y="353"/>
                      <a:pt x="0" y="502"/>
                      <a:pt x="0" y="686"/>
                    </a:cubicBezTo>
                    <a:cubicBezTo>
                      <a:pt x="0" y="869"/>
                      <a:pt x="149" y="1019"/>
                      <a:pt x="333" y="1019"/>
                    </a:cubicBezTo>
                    <a:cubicBezTo>
                      <a:pt x="356" y="1019"/>
                      <a:pt x="379" y="1016"/>
                      <a:pt x="401" y="1012"/>
                    </a:cubicBezTo>
                    <a:cubicBezTo>
                      <a:pt x="426" y="1038"/>
                      <a:pt x="454" y="1061"/>
                      <a:pt x="484" y="1081"/>
                    </a:cubicBezTo>
                    <a:cubicBezTo>
                      <a:pt x="483" y="1088"/>
                      <a:pt x="481" y="1095"/>
                      <a:pt x="480" y="1103"/>
                    </a:cubicBezTo>
                    <a:cubicBezTo>
                      <a:pt x="499" y="1107"/>
                      <a:pt x="499" y="1107"/>
                      <a:pt x="499" y="1107"/>
                    </a:cubicBezTo>
                    <a:cubicBezTo>
                      <a:pt x="500" y="1102"/>
                      <a:pt x="502" y="1097"/>
                      <a:pt x="503" y="1092"/>
                    </a:cubicBezTo>
                    <a:cubicBezTo>
                      <a:pt x="575" y="1135"/>
                      <a:pt x="658" y="1158"/>
                      <a:pt x="745" y="1158"/>
                    </a:cubicBezTo>
                    <a:cubicBezTo>
                      <a:pt x="791" y="1158"/>
                      <a:pt x="837" y="1151"/>
                      <a:pt x="881" y="1138"/>
                    </a:cubicBezTo>
                    <a:cubicBezTo>
                      <a:pt x="881" y="1142"/>
                      <a:pt x="881" y="1146"/>
                      <a:pt x="880" y="1150"/>
                    </a:cubicBezTo>
                    <a:cubicBezTo>
                      <a:pt x="900" y="1151"/>
                      <a:pt x="900" y="1151"/>
                      <a:pt x="900" y="1151"/>
                    </a:cubicBezTo>
                    <a:cubicBezTo>
                      <a:pt x="901" y="1145"/>
                      <a:pt x="901" y="1138"/>
                      <a:pt x="901" y="1132"/>
                    </a:cubicBezTo>
                    <a:cubicBezTo>
                      <a:pt x="905" y="1130"/>
                      <a:pt x="908" y="1129"/>
                      <a:pt x="911" y="1128"/>
                    </a:cubicBezTo>
                    <a:cubicBezTo>
                      <a:pt x="981" y="1239"/>
                      <a:pt x="1103" y="1308"/>
                      <a:pt x="1237" y="1308"/>
                    </a:cubicBezTo>
                    <a:cubicBezTo>
                      <a:pt x="1347" y="1308"/>
                      <a:pt x="1449" y="1262"/>
                      <a:pt x="1521" y="1183"/>
                    </a:cubicBezTo>
                    <a:cubicBezTo>
                      <a:pt x="1534" y="1184"/>
                      <a:pt x="1534" y="1184"/>
                      <a:pt x="1534" y="1184"/>
                    </a:cubicBezTo>
                    <a:cubicBezTo>
                      <a:pt x="1534" y="1183"/>
                      <a:pt x="1534" y="1181"/>
                      <a:pt x="1534" y="1180"/>
                    </a:cubicBezTo>
                    <a:cubicBezTo>
                      <a:pt x="1598" y="1211"/>
                      <a:pt x="1668" y="1227"/>
                      <a:pt x="1740" y="1227"/>
                    </a:cubicBezTo>
                    <a:cubicBezTo>
                      <a:pt x="1824" y="1227"/>
                      <a:pt x="1906" y="1206"/>
                      <a:pt x="1978" y="1164"/>
                    </a:cubicBezTo>
                    <a:cubicBezTo>
                      <a:pt x="2037" y="1130"/>
                      <a:pt x="2088" y="1084"/>
                      <a:pt x="2127" y="1029"/>
                    </a:cubicBezTo>
                    <a:cubicBezTo>
                      <a:pt x="2129" y="1029"/>
                      <a:pt x="2130" y="1029"/>
                      <a:pt x="2131" y="1029"/>
                    </a:cubicBezTo>
                    <a:cubicBezTo>
                      <a:pt x="2276" y="1029"/>
                      <a:pt x="2394" y="911"/>
                      <a:pt x="2394" y="766"/>
                    </a:cubicBezTo>
                    <a:cubicBezTo>
                      <a:pt x="2394" y="627"/>
                      <a:pt x="2286" y="513"/>
                      <a:pt x="2149" y="503"/>
                    </a:cubicBezTo>
                    <a:close/>
                    <a:moveTo>
                      <a:pt x="2131" y="969"/>
                    </a:moveTo>
                    <a:cubicBezTo>
                      <a:pt x="2119" y="969"/>
                      <a:pt x="2108" y="968"/>
                      <a:pt x="2097" y="967"/>
                    </a:cubicBezTo>
                    <a:cubicBezTo>
                      <a:pt x="2024" y="1087"/>
                      <a:pt x="1891" y="1167"/>
                      <a:pt x="1740" y="1167"/>
                    </a:cubicBezTo>
                    <a:cubicBezTo>
                      <a:pt x="1656" y="1167"/>
                      <a:pt x="1577" y="1142"/>
                      <a:pt x="1511" y="1099"/>
                    </a:cubicBezTo>
                    <a:cubicBezTo>
                      <a:pt x="1453" y="1188"/>
                      <a:pt x="1352" y="1248"/>
                      <a:pt x="1237" y="1248"/>
                    </a:cubicBezTo>
                    <a:cubicBezTo>
                      <a:pt x="1103" y="1248"/>
                      <a:pt x="988" y="1167"/>
                      <a:pt x="938" y="1051"/>
                    </a:cubicBezTo>
                    <a:cubicBezTo>
                      <a:pt x="880" y="1081"/>
                      <a:pt x="814" y="1098"/>
                      <a:pt x="745" y="1098"/>
                    </a:cubicBezTo>
                    <a:cubicBezTo>
                      <a:pt x="614" y="1098"/>
                      <a:pt x="498" y="1038"/>
                      <a:pt x="421" y="944"/>
                    </a:cubicBezTo>
                    <a:cubicBezTo>
                      <a:pt x="394" y="954"/>
                      <a:pt x="364" y="959"/>
                      <a:pt x="333" y="959"/>
                    </a:cubicBezTo>
                    <a:cubicBezTo>
                      <a:pt x="328" y="959"/>
                      <a:pt x="324" y="959"/>
                      <a:pt x="319" y="958"/>
                    </a:cubicBezTo>
                    <a:cubicBezTo>
                      <a:pt x="318" y="958"/>
                      <a:pt x="317" y="958"/>
                      <a:pt x="315" y="958"/>
                    </a:cubicBezTo>
                    <a:cubicBezTo>
                      <a:pt x="312" y="958"/>
                      <a:pt x="309" y="958"/>
                      <a:pt x="306" y="957"/>
                    </a:cubicBezTo>
                    <a:cubicBezTo>
                      <a:pt x="304" y="957"/>
                      <a:pt x="303" y="957"/>
                      <a:pt x="301" y="957"/>
                    </a:cubicBezTo>
                    <a:cubicBezTo>
                      <a:pt x="298" y="957"/>
                      <a:pt x="296" y="956"/>
                      <a:pt x="293" y="956"/>
                    </a:cubicBezTo>
                    <a:cubicBezTo>
                      <a:pt x="291" y="956"/>
                      <a:pt x="289" y="955"/>
                      <a:pt x="288" y="955"/>
                    </a:cubicBezTo>
                    <a:cubicBezTo>
                      <a:pt x="285" y="954"/>
                      <a:pt x="283" y="954"/>
                      <a:pt x="280" y="954"/>
                    </a:cubicBezTo>
                    <a:cubicBezTo>
                      <a:pt x="278" y="953"/>
                      <a:pt x="276" y="953"/>
                      <a:pt x="275" y="952"/>
                    </a:cubicBezTo>
                    <a:cubicBezTo>
                      <a:pt x="272" y="952"/>
                      <a:pt x="270" y="951"/>
                      <a:pt x="267" y="951"/>
                    </a:cubicBezTo>
                    <a:cubicBezTo>
                      <a:pt x="266" y="950"/>
                      <a:pt x="264" y="950"/>
                      <a:pt x="262" y="949"/>
                    </a:cubicBezTo>
                    <a:cubicBezTo>
                      <a:pt x="260" y="949"/>
                      <a:pt x="257" y="948"/>
                      <a:pt x="255" y="947"/>
                    </a:cubicBezTo>
                    <a:cubicBezTo>
                      <a:pt x="253" y="947"/>
                      <a:pt x="251" y="946"/>
                      <a:pt x="249" y="946"/>
                    </a:cubicBezTo>
                    <a:cubicBezTo>
                      <a:pt x="247" y="945"/>
                      <a:pt x="245" y="944"/>
                      <a:pt x="243" y="943"/>
                    </a:cubicBezTo>
                    <a:cubicBezTo>
                      <a:pt x="241" y="943"/>
                      <a:pt x="239" y="942"/>
                      <a:pt x="237" y="941"/>
                    </a:cubicBezTo>
                    <a:cubicBezTo>
                      <a:pt x="235" y="941"/>
                      <a:pt x="233" y="940"/>
                      <a:pt x="231" y="939"/>
                    </a:cubicBezTo>
                    <a:cubicBezTo>
                      <a:pt x="229" y="938"/>
                      <a:pt x="227" y="937"/>
                      <a:pt x="225" y="937"/>
                    </a:cubicBezTo>
                    <a:cubicBezTo>
                      <a:pt x="223" y="936"/>
                      <a:pt x="221" y="935"/>
                      <a:pt x="219" y="934"/>
                    </a:cubicBezTo>
                    <a:cubicBezTo>
                      <a:pt x="217" y="933"/>
                      <a:pt x="215" y="932"/>
                      <a:pt x="214" y="931"/>
                    </a:cubicBezTo>
                    <a:cubicBezTo>
                      <a:pt x="211" y="930"/>
                      <a:pt x="209" y="929"/>
                      <a:pt x="207" y="928"/>
                    </a:cubicBezTo>
                    <a:cubicBezTo>
                      <a:pt x="205" y="927"/>
                      <a:pt x="203" y="926"/>
                      <a:pt x="200" y="924"/>
                    </a:cubicBezTo>
                    <a:cubicBezTo>
                      <a:pt x="198" y="923"/>
                      <a:pt x="195" y="921"/>
                      <a:pt x="192" y="920"/>
                    </a:cubicBezTo>
                    <a:cubicBezTo>
                      <a:pt x="190" y="918"/>
                      <a:pt x="188" y="917"/>
                      <a:pt x="187" y="916"/>
                    </a:cubicBezTo>
                    <a:cubicBezTo>
                      <a:pt x="185" y="915"/>
                      <a:pt x="183" y="914"/>
                      <a:pt x="181" y="913"/>
                    </a:cubicBezTo>
                    <a:cubicBezTo>
                      <a:pt x="180" y="912"/>
                      <a:pt x="178" y="910"/>
                      <a:pt x="176" y="909"/>
                    </a:cubicBezTo>
                    <a:cubicBezTo>
                      <a:pt x="174" y="908"/>
                      <a:pt x="173" y="907"/>
                      <a:pt x="171" y="906"/>
                    </a:cubicBezTo>
                    <a:cubicBezTo>
                      <a:pt x="169" y="904"/>
                      <a:pt x="168" y="903"/>
                      <a:pt x="166" y="901"/>
                    </a:cubicBezTo>
                    <a:cubicBezTo>
                      <a:pt x="164" y="900"/>
                      <a:pt x="163" y="899"/>
                      <a:pt x="161" y="898"/>
                    </a:cubicBezTo>
                    <a:cubicBezTo>
                      <a:pt x="160" y="897"/>
                      <a:pt x="158" y="895"/>
                      <a:pt x="156" y="894"/>
                    </a:cubicBezTo>
                    <a:cubicBezTo>
                      <a:pt x="155" y="892"/>
                      <a:pt x="153" y="891"/>
                      <a:pt x="152" y="890"/>
                    </a:cubicBezTo>
                    <a:cubicBezTo>
                      <a:pt x="150" y="888"/>
                      <a:pt x="148" y="887"/>
                      <a:pt x="147" y="885"/>
                    </a:cubicBezTo>
                    <a:cubicBezTo>
                      <a:pt x="145" y="884"/>
                      <a:pt x="144" y="883"/>
                      <a:pt x="143" y="882"/>
                    </a:cubicBezTo>
                    <a:cubicBezTo>
                      <a:pt x="141" y="880"/>
                      <a:pt x="139" y="878"/>
                      <a:pt x="138" y="876"/>
                    </a:cubicBezTo>
                    <a:cubicBezTo>
                      <a:pt x="137" y="875"/>
                      <a:pt x="135" y="874"/>
                      <a:pt x="134" y="873"/>
                    </a:cubicBezTo>
                    <a:cubicBezTo>
                      <a:pt x="133" y="871"/>
                      <a:pt x="131" y="869"/>
                      <a:pt x="129" y="867"/>
                    </a:cubicBezTo>
                    <a:cubicBezTo>
                      <a:pt x="128" y="866"/>
                      <a:pt x="127" y="865"/>
                      <a:pt x="126" y="864"/>
                    </a:cubicBezTo>
                    <a:cubicBezTo>
                      <a:pt x="124" y="862"/>
                      <a:pt x="123" y="860"/>
                      <a:pt x="121" y="858"/>
                    </a:cubicBezTo>
                    <a:cubicBezTo>
                      <a:pt x="120" y="857"/>
                      <a:pt x="120" y="856"/>
                      <a:pt x="119" y="855"/>
                    </a:cubicBezTo>
                    <a:cubicBezTo>
                      <a:pt x="117" y="853"/>
                      <a:pt x="115" y="850"/>
                      <a:pt x="113" y="848"/>
                    </a:cubicBezTo>
                    <a:cubicBezTo>
                      <a:pt x="113" y="847"/>
                      <a:pt x="113" y="847"/>
                      <a:pt x="113" y="847"/>
                    </a:cubicBezTo>
                    <a:cubicBezTo>
                      <a:pt x="104" y="835"/>
                      <a:pt x="96" y="822"/>
                      <a:pt x="89" y="808"/>
                    </a:cubicBezTo>
                    <a:cubicBezTo>
                      <a:pt x="89" y="808"/>
                      <a:pt x="88" y="807"/>
                      <a:pt x="88" y="806"/>
                    </a:cubicBezTo>
                    <a:cubicBezTo>
                      <a:pt x="87" y="804"/>
                      <a:pt x="85" y="801"/>
                      <a:pt x="84" y="798"/>
                    </a:cubicBezTo>
                    <a:cubicBezTo>
                      <a:pt x="84" y="797"/>
                      <a:pt x="83" y="796"/>
                      <a:pt x="83" y="795"/>
                    </a:cubicBezTo>
                    <a:cubicBezTo>
                      <a:pt x="82" y="792"/>
                      <a:pt x="80" y="789"/>
                      <a:pt x="79" y="786"/>
                    </a:cubicBezTo>
                    <a:cubicBezTo>
                      <a:pt x="79" y="785"/>
                      <a:pt x="78" y="784"/>
                      <a:pt x="78" y="783"/>
                    </a:cubicBezTo>
                    <a:cubicBezTo>
                      <a:pt x="77" y="781"/>
                      <a:pt x="76" y="778"/>
                      <a:pt x="75" y="775"/>
                    </a:cubicBezTo>
                    <a:cubicBezTo>
                      <a:pt x="75" y="774"/>
                      <a:pt x="74" y="773"/>
                      <a:pt x="74" y="772"/>
                    </a:cubicBezTo>
                    <a:cubicBezTo>
                      <a:pt x="73" y="769"/>
                      <a:pt x="72" y="766"/>
                      <a:pt x="71" y="763"/>
                    </a:cubicBezTo>
                    <a:cubicBezTo>
                      <a:pt x="71" y="762"/>
                      <a:pt x="71" y="761"/>
                      <a:pt x="70" y="760"/>
                    </a:cubicBezTo>
                    <a:cubicBezTo>
                      <a:pt x="69" y="757"/>
                      <a:pt x="69" y="754"/>
                      <a:pt x="68" y="751"/>
                    </a:cubicBezTo>
                    <a:cubicBezTo>
                      <a:pt x="68" y="750"/>
                      <a:pt x="67" y="749"/>
                      <a:pt x="67" y="748"/>
                    </a:cubicBezTo>
                    <a:cubicBezTo>
                      <a:pt x="66" y="744"/>
                      <a:pt x="66" y="741"/>
                      <a:pt x="65" y="738"/>
                    </a:cubicBezTo>
                    <a:cubicBezTo>
                      <a:pt x="65" y="737"/>
                      <a:pt x="65" y="737"/>
                      <a:pt x="65" y="736"/>
                    </a:cubicBezTo>
                    <a:cubicBezTo>
                      <a:pt x="64" y="732"/>
                      <a:pt x="63" y="729"/>
                      <a:pt x="63" y="725"/>
                    </a:cubicBezTo>
                    <a:cubicBezTo>
                      <a:pt x="63" y="725"/>
                      <a:pt x="63" y="725"/>
                      <a:pt x="63" y="725"/>
                    </a:cubicBezTo>
                    <a:cubicBezTo>
                      <a:pt x="63" y="725"/>
                      <a:pt x="63" y="725"/>
                      <a:pt x="63" y="725"/>
                    </a:cubicBezTo>
                    <a:cubicBezTo>
                      <a:pt x="61" y="712"/>
                      <a:pt x="60" y="699"/>
                      <a:pt x="60" y="686"/>
                    </a:cubicBezTo>
                    <a:cubicBezTo>
                      <a:pt x="60" y="535"/>
                      <a:pt x="182" y="413"/>
                      <a:pt x="333" y="413"/>
                    </a:cubicBezTo>
                    <a:cubicBezTo>
                      <a:pt x="361" y="413"/>
                      <a:pt x="389" y="417"/>
                      <a:pt x="415" y="425"/>
                    </a:cubicBezTo>
                    <a:cubicBezTo>
                      <a:pt x="491" y="327"/>
                      <a:pt x="611" y="263"/>
                      <a:pt x="745" y="263"/>
                    </a:cubicBezTo>
                    <a:cubicBezTo>
                      <a:pt x="806" y="263"/>
                      <a:pt x="863" y="276"/>
                      <a:pt x="915" y="299"/>
                    </a:cubicBezTo>
                    <a:cubicBezTo>
                      <a:pt x="983" y="158"/>
                      <a:pt x="1128" y="60"/>
                      <a:pt x="1296" y="60"/>
                    </a:cubicBezTo>
                    <a:cubicBezTo>
                      <a:pt x="1478" y="60"/>
                      <a:pt x="1633" y="174"/>
                      <a:pt x="1693" y="335"/>
                    </a:cubicBezTo>
                    <a:cubicBezTo>
                      <a:pt x="1708" y="334"/>
                      <a:pt x="1724" y="333"/>
                      <a:pt x="1740" y="333"/>
                    </a:cubicBezTo>
                    <a:cubicBezTo>
                      <a:pt x="1904" y="333"/>
                      <a:pt x="2045" y="427"/>
                      <a:pt x="2114" y="564"/>
                    </a:cubicBezTo>
                    <a:cubicBezTo>
                      <a:pt x="2119" y="563"/>
                      <a:pt x="2125" y="563"/>
                      <a:pt x="2131" y="563"/>
                    </a:cubicBezTo>
                    <a:cubicBezTo>
                      <a:pt x="2186" y="563"/>
                      <a:pt x="2237" y="585"/>
                      <a:pt x="2273" y="621"/>
                    </a:cubicBezTo>
                    <a:cubicBezTo>
                      <a:pt x="2273" y="621"/>
                      <a:pt x="2273" y="621"/>
                      <a:pt x="2273" y="621"/>
                    </a:cubicBezTo>
                    <a:cubicBezTo>
                      <a:pt x="2273" y="621"/>
                      <a:pt x="2273" y="621"/>
                      <a:pt x="2273" y="621"/>
                    </a:cubicBezTo>
                    <a:cubicBezTo>
                      <a:pt x="2285" y="633"/>
                      <a:pt x="2295" y="646"/>
                      <a:pt x="2304" y="660"/>
                    </a:cubicBezTo>
                    <a:cubicBezTo>
                      <a:pt x="2304" y="660"/>
                      <a:pt x="2304" y="660"/>
                      <a:pt x="2304" y="660"/>
                    </a:cubicBezTo>
                    <a:cubicBezTo>
                      <a:pt x="2306" y="662"/>
                      <a:pt x="2307" y="665"/>
                      <a:pt x="2309" y="668"/>
                    </a:cubicBezTo>
                    <a:cubicBezTo>
                      <a:pt x="2309" y="668"/>
                      <a:pt x="2309" y="668"/>
                      <a:pt x="2309" y="668"/>
                    </a:cubicBezTo>
                    <a:cubicBezTo>
                      <a:pt x="2311" y="671"/>
                      <a:pt x="2312" y="674"/>
                      <a:pt x="2313" y="677"/>
                    </a:cubicBezTo>
                    <a:cubicBezTo>
                      <a:pt x="2314" y="677"/>
                      <a:pt x="2314" y="677"/>
                      <a:pt x="2314" y="677"/>
                    </a:cubicBezTo>
                    <a:cubicBezTo>
                      <a:pt x="2315" y="680"/>
                      <a:pt x="2316" y="683"/>
                      <a:pt x="2318" y="685"/>
                    </a:cubicBezTo>
                    <a:cubicBezTo>
                      <a:pt x="2318" y="686"/>
                      <a:pt x="2318" y="686"/>
                      <a:pt x="2318" y="686"/>
                    </a:cubicBezTo>
                    <a:cubicBezTo>
                      <a:pt x="2319" y="689"/>
                      <a:pt x="2320" y="692"/>
                      <a:pt x="2321" y="694"/>
                    </a:cubicBezTo>
                    <a:cubicBezTo>
                      <a:pt x="2321" y="695"/>
                      <a:pt x="2321" y="695"/>
                      <a:pt x="2322" y="696"/>
                    </a:cubicBezTo>
                    <a:cubicBezTo>
                      <a:pt x="2323" y="698"/>
                      <a:pt x="2324" y="701"/>
                      <a:pt x="2324" y="704"/>
                    </a:cubicBezTo>
                    <a:cubicBezTo>
                      <a:pt x="2325" y="704"/>
                      <a:pt x="2325" y="705"/>
                      <a:pt x="2325" y="705"/>
                    </a:cubicBezTo>
                    <a:cubicBezTo>
                      <a:pt x="2326" y="708"/>
                      <a:pt x="2326" y="710"/>
                      <a:pt x="2327" y="713"/>
                    </a:cubicBezTo>
                    <a:cubicBezTo>
                      <a:pt x="2327" y="714"/>
                      <a:pt x="2328" y="714"/>
                      <a:pt x="2328" y="715"/>
                    </a:cubicBezTo>
                    <a:cubicBezTo>
                      <a:pt x="2328" y="717"/>
                      <a:pt x="2329" y="720"/>
                      <a:pt x="2329" y="722"/>
                    </a:cubicBezTo>
                    <a:cubicBezTo>
                      <a:pt x="2330" y="723"/>
                      <a:pt x="2330" y="724"/>
                      <a:pt x="2330" y="725"/>
                    </a:cubicBezTo>
                    <a:cubicBezTo>
                      <a:pt x="2331" y="727"/>
                      <a:pt x="2331" y="730"/>
                      <a:pt x="2331" y="732"/>
                    </a:cubicBezTo>
                    <a:cubicBezTo>
                      <a:pt x="2332" y="733"/>
                      <a:pt x="2332" y="734"/>
                      <a:pt x="2332" y="735"/>
                    </a:cubicBezTo>
                    <a:cubicBezTo>
                      <a:pt x="2332" y="737"/>
                      <a:pt x="2332" y="740"/>
                      <a:pt x="2333" y="742"/>
                    </a:cubicBezTo>
                    <a:cubicBezTo>
                      <a:pt x="2333" y="743"/>
                      <a:pt x="2333" y="744"/>
                      <a:pt x="2333" y="745"/>
                    </a:cubicBezTo>
                    <a:cubicBezTo>
                      <a:pt x="2333" y="748"/>
                      <a:pt x="2334" y="750"/>
                      <a:pt x="2334" y="753"/>
                    </a:cubicBezTo>
                    <a:cubicBezTo>
                      <a:pt x="2334" y="754"/>
                      <a:pt x="2334" y="755"/>
                      <a:pt x="2334" y="756"/>
                    </a:cubicBezTo>
                    <a:cubicBezTo>
                      <a:pt x="2334" y="759"/>
                      <a:pt x="2334" y="763"/>
                      <a:pt x="2334" y="766"/>
                    </a:cubicBezTo>
                    <a:cubicBezTo>
                      <a:pt x="2334" y="878"/>
                      <a:pt x="2243" y="969"/>
                      <a:pt x="2131" y="96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" name="Freeform 39"/>
              <p:cNvSpPr>
                <a:spLocks noEditPoints="1"/>
              </p:cNvSpPr>
              <p:nvPr/>
            </p:nvSpPr>
            <p:spPr bwMode="auto">
              <a:xfrm>
                <a:off x="4627563" y="1980098"/>
                <a:ext cx="2814638" cy="1336675"/>
              </a:xfrm>
              <a:custGeom>
                <a:avLst/>
                <a:gdLst>
                  <a:gd name="T0" fmla="*/ 212 w 2214"/>
                  <a:gd name="T1" fmla="*/ 763 h 1052"/>
                  <a:gd name="T2" fmla="*/ 301 w 2214"/>
                  <a:gd name="T3" fmla="*/ 748 h 1052"/>
                  <a:gd name="T4" fmla="*/ 624 w 2214"/>
                  <a:gd name="T5" fmla="*/ 902 h 1052"/>
                  <a:gd name="T6" fmla="*/ 817 w 2214"/>
                  <a:gd name="T7" fmla="*/ 855 h 1052"/>
                  <a:gd name="T8" fmla="*/ 1117 w 2214"/>
                  <a:gd name="T9" fmla="*/ 1052 h 1052"/>
                  <a:gd name="T10" fmla="*/ 1390 w 2214"/>
                  <a:gd name="T11" fmla="*/ 903 h 1052"/>
                  <a:gd name="T12" fmla="*/ 1620 w 2214"/>
                  <a:gd name="T13" fmla="*/ 972 h 1052"/>
                  <a:gd name="T14" fmla="*/ 1976 w 2214"/>
                  <a:gd name="T15" fmla="*/ 771 h 1052"/>
                  <a:gd name="T16" fmla="*/ 2010 w 2214"/>
                  <a:gd name="T17" fmla="*/ 774 h 1052"/>
                  <a:gd name="T18" fmla="*/ 2214 w 2214"/>
                  <a:gd name="T19" fmla="*/ 571 h 1052"/>
                  <a:gd name="T20" fmla="*/ 2213 w 2214"/>
                  <a:gd name="T21" fmla="*/ 561 h 1052"/>
                  <a:gd name="T22" fmla="*/ 2071 w 2214"/>
                  <a:gd name="T23" fmla="*/ 503 h 1052"/>
                  <a:gd name="T24" fmla="*/ 2054 w 2214"/>
                  <a:gd name="T25" fmla="*/ 504 h 1052"/>
                  <a:gd name="T26" fmla="*/ 1680 w 2214"/>
                  <a:gd name="T27" fmla="*/ 273 h 1052"/>
                  <a:gd name="T28" fmla="*/ 1633 w 2214"/>
                  <a:gd name="T29" fmla="*/ 275 h 1052"/>
                  <a:gd name="T30" fmla="*/ 1236 w 2214"/>
                  <a:gd name="T31" fmla="*/ 0 h 1052"/>
                  <a:gd name="T32" fmla="*/ 855 w 2214"/>
                  <a:gd name="T33" fmla="*/ 239 h 1052"/>
                  <a:gd name="T34" fmla="*/ 685 w 2214"/>
                  <a:gd name="T35" fmla="*/ 203 h 1052"/>
                  <a:gd name="T36" fmla="*/ 355 w 2214"/>
                  <a:gd name="T37" fmla="*/ 365 h 1052"/>
                  <a:gd name="T38" fmla="*/ 273 w 2214"/>
                  <a:gd name="T39" fmla="*/ 353 h 1052"/>
                  <a:gd name="T40" fmla="*/ 0 w 2214"/>
                  <a:gd name="T41" fmla="*/ 626 h 1052"/>
                  <a:gd name="T42" fmla="*/ 3 w 2214"/>
                  <a:gd name="T43" fmla="*/ 665 h 1052"/>
                  <a:gd name="T44" fmla="*/ 212 w 2214"/>
                  <a:gd name="T45" fmla="*/ 763 h 1052"/>
                  <a:gd name="T46" fmla="*/ 379 w 2214"/>
                  <a:gd name="T47" fmla="*/ 404 h 1052"/>
                  <a:gd name="T48" fmla="*/ 723 w 2214"/>
                  <a:gd name="T49" fmla="*/ 245 h 1052"/>
                  <a:gd name="T50" fmla="*/ 395 w 2214"/>
                  <a:gd name="T51" fmla="*/ 452 h 1052"/>
                  <a:gd name="T52" fmla="*/ 39 w 2214"/>
                  <a:gd name="T53" fmla="*/ 585 h 1052"/>
                  <a:gd name="T54" fmla="*/ 379 w 2214"/>
                  <a:gd name="T55" fmla="*/ 404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14" h="1052">
                    <a:moveTo>
                      <a:pt x="212" y="763"/>
                    </a:moveTo>
                    <a:cubicBezTo>
                      <a:pt x="243" y="763"/>
                      <a:pt x="273" y="758"/>
                      <a:pt x="301" y="748"/>
                    </a:cubicBezTo>
                    <a:cubicBezTo>
                      <a:pt x="377" y="842"/>
                      <a:pt x="494" y="902"/>
                      <a:pt x="624" y="902"/>
                    </a:cubicBezTo>
                    <a:cubicBezTo>
                      <a:pt x="694" y="902"/>
                      <a:pt x="759" y="885"/>
                      <a:pt x="817" y="855"/>
                    </a:cubicBezTo>
                    <a:cubicBezTo>
                      <a:pt x="867" y="971"/>
                      <a:pt x="982" y="1052"/>
                      <a:pt x="1117" y="1052"/>
                    </a:cubicBezTo>
                    <a:cubicBezTo>
                      <a:pt x="1231" y="1052"/>
                      <a:pt x="1332" y="993"/>
                      <a:pt x="1390" y="903"/>
                    </a:cubicBezTo>
                    <a:cubicBezTo>
                      <a:pt x="1456" y="947"/>
                      <a:pt x="1535" y="972"/>
                      <a:pt x="1620" y="972"/>
                    </a:cubicBezTo>
                    <a:cubicBezTo>
                      <a:pt x="1771" y="972"/>
                      <a:pt x="1903" y="891"/>
                      <a:pt x="1976" y="771"/>
                    </a:cubicBezTo>
                    <a:cubicBezTo>
                      <a:pt x="1987" y="773"/>
                      <a:pt x="1999" y="774"/>
                      <a:pt x="2010" y="774"/>
                    </a:cubicBezTo>
                    <a:cubicBezTo>
                      <a:pt x="2123" y="774"/>
                      <a:pt x="2214" y="683"/>
                      <a:pt x="2214" y="571"/>
                    </a:cubicBezTo>
                    <a:cubicBezTo>
                      <a:pt x="2214" y="567"/>
                      <a:pt x="2213" y="564"/>
                      <a:pt x="2213" y="561"/>
                    </a:cubicBezTo>
                    <a:cubicBezTo>
                      <a:pt x="2177" y="525"/>
                      <a:pt x="2126" y="503"/>
                      <a:pt x="2071" y="503"/>
                    </a:cubicBezTo>
                    <a:cubicBezTo>
                      <a:pt x="2065" y="503"/>
                      <a:pt x="2059" y="503"/>
                      <a:pt x="2054" y="504"/>
                    </a:cubicBezTo>
                    <a:cubicBezTo>
                      <a:pt x="1985" y="367"/>
                      <a:pt x="1844" y="273"/>
                      <a:pt x="1680" y="273"/>
                    </a:cubicBezTo>
                    <a:cubicBezTo>
                      <a:pt x="1664" y="273"/>
                      <a:pt x="1648" y="274"/>
                      <a:pt x="1633" y="275"/>
                    </a:cubicBezTo>
                    <a:cubicBezTo>
                      <a:pt x="1573" y="114"/>
                      <a:pt x="1418" y="0"/>
                      <a:pt x="1236" y="0"/>
                    </a:cubicBezTo>
                    <a:cubicBezTo>
                      <a:pt x="1068" y="0"/>
                      <a:pt x="923" y="98"/>
                      <a:pt x="855" y="239"/>
                    </a:cubicBezTo>
                    <a:cubicBezTo>
                      <a:pt x="803" y="216"/>
                      <a:pt x="746" y="203"/>
                      <a:pt x="685" y="203"/>
                    </a:cubicBezTo>
                    <a:cubicBezTo>
                      <a:pt x="551" y="203"/>
                      <a:pt x="431" y="267"/>
                      <a:pt x="355" y="365"/>
                    </a:cubicBezTo>
                    <a:cubicBezTo>
                      <a:pt x="329" y="357"/>
                      <a:pt x="301" y="353"/>
                      <a:pt x="273" y="353"/>
                    </a:cubicBezTo>
                    <a:cubicBezTo>
                      <a:pt x="122" y="353"/>
                      <a:pt x="0" y="475"/>
                      <a:pt x="0" y="626"/>
                    </a:cubicBezTo>
                    <a:cubicBezTo>
                      <a:pt x="0" y="639"/>
                      <a:pt x="1" y="652"/>
                      <a:pt x="3" y="665"/>
                    </a:cubicBezTo>
                    <a:cubicBezTo>
                      <a:pt x="53" y="725"/>
                      <a:pt x="128" y="763"/>
                      <a:pt x="212" y="763"/>
                    </a:cubicBezTo>
                    <a:close/>
                    <a:moveTo>
                      <a:pt x="379" y="404"/>
                    </a:moveTo>
                    <a:cubicBezTo>
                      <a:pt x="498" y="214"/>
                      <a:pt x="723" y="245"/>
                      <a:pt x="723" y="245"/>
                    </a:cubicBezTo>
                    <a:cubicBezTo>
                      <a:pt x="457" y="269"/>
                      <a:pt x="395" y="452"/>
                      <a:pt x="395" y="452"/>
                    </a:cubicBezTo>
                    <a:cubicBezTo>
                      <a:pt x="172" y="333"/>
                      <a:pt x="39" y="585"/>
                      <a:pt x="39" y="585"/>
                    </a:cubicBezTo>
                    <a:cubicBezTo>
                      <a:pt x="119" y="321"/>
                      <a:pt x="379" y="404"/>
                      <a:pt x="379" y="4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" name="Freeform 56"/>
              <p:cNvSpPr/>
              <p:nvPr/>
            </p:nvSpPr>
            <p:spPr bwMode="auto">
              <a:xfrm>
                <a:off x="4632326" y="2692885"/>
                <a:ext cx="2886075" cy="796925"/>
              </a:xfrm>
              <a:custGeom>
                <a:avLst/>
                <a:gdLst>
                  <a:gd name="T0" fmla="*/ 2270 w 2271"/>
                  <a:gd name="T1" fmla="*/ 124 h 627"/>
                  <a:gd name="T2" fmla="*/ 2269 w 2271"/>
                  <a:gd name="T3" fmla="*/ 114 h 627"/>
                  <a:gd name="T4" fmla="*/ 2267 w 2271"/>
                  <a:gd name="T5" fmla="*/ 104 h 627"/>
                  <a:gd name="T6" fmla="*/ 2265 w 2271"/>
                  <a:gd name="T7" fmla="*/ 94 h 627"/>
                  <a:gd name="T8" fmla="*/ 2262 w 2271"/>
                  <a:gd name="T9" fmla="*/ 84 h 627"/>
                  <a:gd name="T10" fmla="*/ 2259 w 2271"/>
                  <a:gd name="T11" fmla="*/ 75 h 627"/>
                  <a:gd name="T12" fmla="*/ 2255 w 2271"/>
                  <a:gd name="T13" fmla="*/ 65 h 627"/>
                  <a:gd name="T14" fmla="*/ 2251 w 2271"/>
                  <a:gd name="T15" fmla="*/ 56 h 627"/>
                  <a:gd name="T16" fmla="*/ 2246 w 2271"/>
                  <a:gd name="T17" fmla="*/ 47 h 627"/>
                  <a:gd name="T18" fmla="*/ 2241 w 2271"/>
                  <a:gd name="T19" fmla="*/ 39 h 627"/>
                  <a:gd name="T20" fmla="*/ 2210 w 2271"/>
                  <a:gd name="T21" fmla="*/ 0 h 627"/>
                  <a:gd name="T22" fmla="*/ 2210 w 2271"/>
                  <a:gd name="T23" fmla="*/ 0 h 627"/>
                  <a:gd name="T24" fmla="*/ 2007 w 2271"/>
                  <a:gd name="T25" fmla="*/ 213 h 627"/>
                  <a:gd name="T26" fmla="*/ 1617 w 2271"/>
                  <a:gd name="T27" fmla="*/ 411 h 627"/>
                  <a:gd name="T28" fmla="*/ 1114 w 2271"/>
                  <a:gd name="T29" fmla="*/ 491 h 627"/>
                  <a:gd name="T30" fmla="*/ 621 w 2271"/>
                  <a:gd name="T31" fmla="*/ 341 h 627"/>
                  <a:gd name="T32" fmla="*/ 209 w 2271"/>
                  <a:gd name="T33" fmla="*/ 202 h 627"/>
                  <a:gd name="T34" fmla="*/ 0 w 2271"/>
                  <a:gd name="T35" fmla="*/ 104 h 627"/>
                  <a:gd name="T36" fmla="*/ 2 w 2271"/>
                  <a:gd name="T37" fmla="*/ 115 h 627"/>
                  <a:gd name="T38" fmla="*/ 4 w 2271"/>
                  <a:gd name="T39" fmla="*/ 127 h 627"/>
                  <a:gd name="T40" fmla="*/ 7 w 2271"/>
                  <a:gd name="T41" fmla="*/ 139 h 627"/>
                  <a:gd name="T42" fmla="*/ 11 w 2271"/>
                  <a:gd name="T43" fmla="*/ 151 h 627"/>
                  <a:gd name="T44" fmla="*/ 15 w 2271"/>
                  <a:gd name="T45" fmla="*/ 162 h 627"/>
                  <a:gd name="T46" fmla="*/ 20 w 2271"/>
                  <a:gd name="T47" fmla="*/ 174 h 627"/>
                  <a:gd name="T48" fmla="*/ 25 w 2271"/>
                  <a:gd name="T49" fmla="*/ 185 h 627"/>
                  <a:gd name="T50" fmla="*/ 50 w 2271"/>
                  <a:gd name="T51" fmla="*/ 226 h 627"/>
                  <a:gd name="T52" fmla="*/ 56 w 2271"/>
                  <a:gd name="T53" fmla="*/ 234 h 627"/>
                  <a:gd name="T54" fmla="*/ 63 w 2271"/>
                  <a:gd name="T55" fmla="*/ 243 h 627"/>
                  <a:gd name="T56" fmla="*/ 71 w 2271"/>
                  <a:gd name="T57" fmla="*/ 252 h 627"/>
                  <a:gd name="T58" fmla="*/ 80 w 2271"/>
                  <a:gd name="T59" fmla="*/ 261 h 627"/>
                  <a:gd name="T60" fmla="*/ 89 w 2271"/>
                  <a:gd name="T61" fmla="*/ 269 h 627"/>
                  <a:gd name="T62" fmla="*/ 98 w 2271"/>
                  <a:gd name="T63" fmla="*/ 277 h 627"/>
                  <a:gd name="T64" fmla="*/ 108 w 2271"/>
                  <a:gd name="T65" fmla="*/ 285 h 627"/>
                  <a:gd name="T66" fmla="*/ 118 w 2271"/>
                  <a:gd name="T67" fmla="*/ 292 h 627"/>
                  <a:gd name="T68" fmla="*/ 129 w 2271"/>
                  <a:gd name="T69" fmla="*/ 299 h 627"/>
                  <a:gd name="T70" fmla="*/ 144 w 2271"/>
                  <a:gd name="T71" fmla="*/ 307 h 627"/>
                  <a:gd name="T72" fmla="*/ 156 w 2271"/>
                  <a:gd name="T73" fmla="*/ 313 h 627"/>
                  <a:gd name="T74" fmla="*/ 168 w 2271"/>
                  <a:gd name="T75" fmla="*/ 318 h 627"/>
                  <a:gd name="T76" fmla="*/ 180 w 2271"/>
                  <a:gd name="T77" fmla="*/ 322 h 627"/>
                  <a:gd name="T78" fmla="*/ 192 w 2271"/>
                  <a:gd name="T79" fmla="*/ 326 h 627"/>
                  <a:gd name="T80" fmla="*/ 204 w 2271"/>
                  <a:gd name="T81" fmla="*/ 330 h 627"/>
                  <a:gd name="T82" fmla="*/ 217 w 2271"/>
                  <a:gd name="T83" fmla="*/ 333 h 627"/>
                  <a:gd name="T84" fmla="*/ 230 w 2271"/>
                  <a:gd name="T85" fmla="*/ 335 h 627"/>
                  <a:gd name="T86" fmla="*/ 243 w 2271"/>
                  <a:gd name="T87" fmla="*/ 336 h 627"/>
                  <a:gd name="T88" fmla="*/ 256 w 2271"/>
                  <a:gd name="T89" fmla="*/ 337 h 627"/>
                  <a:gd name="T90" fmla="*/ 358 w 2271"/>
                  <a:gd name="T91" fmla="*/ 323 h 627"/>
                  <a:gd name="T92" fmla="*/ 875 w 2271"/>
                  <a:gd name="T93" fmla="*/ 430 h 627"/>
                  <a:gd name="T94" fmla="*/ 1448 w 2271"/>
                  <a:gd name="T95" fmla="*/ 478 h 627"/>
                  <a:gd name="T96" fmla="*/ 2034 w 2271"/>
                  <a:gd name="T97" fmla="*/ 346 h 627"/>
                  <a:gd name="T98" fmla="*/ 2271 w 2271"/>
                  <a:gd name="T99" fmla="*/ 145 h 627"/>
                  <a:gd name="T100" fmla="*/ 2271 w 2271"/>
                  <a:gd name="T101" fmla="*/ 13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1" h="627">
                    <a:moveTo>
                      <a:pt x="2271" y="132"/>
                    </a:moveTo>
                    <a:cubicBezTo>
                      <a:pt x="2271" y="129"/>
                      <a:pt x="2270" y="127"/>
                      <a:pt x="2270" y="124"/>
                    </a:cubicBezTo>
                    <a:cubicBezTo>
                      <a:pt x="2270" y="123"/>
                      <a:pt x="2270" y="122"/>
                      <a:pt x="2270" y="121"/>
                    </a:cubicBezTo>
                    <a:cubicBezTo>
                      <a:pt x="2269" y="119"/>
                      <a:pt x="2269" y="116"/>
                      <a:pt x="2269" y="114"/>
                    </a:cubicBezTo>
                    <a:cubicBezTo>
                      <a:pt x="2269" y="113"/>
                      <a:pt x="2269" y="112"/>
                      <a:pt x="2268" y="111"/>
                    </a:cubicBezTo>
                    <a:cubicBezTo>
                      <a:pt x="2268" y="109"/>
                      <a:pt x="2268" y="106"/>
                      <a:pt x="2267" y="104"/>
                    </a:cubicBezTo>
                    <a:cubicBezTo>
                      <a:pt x="2267" y="103"/>
                      <a:pt x="2267" y="102"/>
                      <a:pt x="2266" y="101"/>
                    </a:cubicBezTo>
                    <a:cubicBezTo>
                      <a:pt x="2266" y="99"/>
                      <a:pt x="2265" y="96"/>
                      <a:pt x="2265" y="94"/>
                    </a:cubicBezTo>
                    <a:cubicBezTo>
                      <a:pt x="2265" y="93"/>
                      <a:pt x="2264" y="93"/>
                      <a:pt x="2264" y="92"/>
                    </a:cubicBezTo>
                    <a:cubicBezTo>
                      <a:pt x="2263" y="89"/>
                      <a:pt x="2263" y="87"/>
                      <a:pt x="2262" y="84"/>
                    </a:cubicBezTo>
                    <a:cubicBezTo>
                      <a:pt x="2262" y="84"/>
                      <a:pt x="2262" y="83"/>
                      <a:pt x="2261" y="83"/>
                    </a:cubicBezTo>
                    <a:cubicBezTo>
                      <a:pt x="2261" y="80"/>
                      <a:pt x="2260" y="77"/>
                      <a:pt x="2259" y="75"/>
                    </a:cubicBezTo>
                    <a:cubicBezTo>
                      <a:pt x="2258" y="74"/>
                      <a:pt x="2258" y="74"/>
                      <a:pt x="2258" y="73"/>
                    </a:cubicBezTo>
                    <a:cubicBezTo>
                      <a:pt x="2257" y="71"/>
                      <a:pt x="2256" y="68"/>
                      <a:pt x="2255" y="65"/>
                    </a:cubicBezTo>
                    <a:cubicBezTo>
                      <a:pt x="2255" y="65"/>
                      <a:pt x="2255" y="65"/>
                      <a:pt x="2255" y="64"/>
                    </a:cubicBezTo>
                    <a:cubicBezTo>
                      <a:pt x="2253" y="62"/>
                      <a:pt x="2252" y="59"/>
                      <a:pt x="2251" y="56"/>
                    </a:cubicBezTo>
                    <a:cubicBezTo>
                      <a:pt x="2251" y="56"/>
                      <a:pt x="2251" y="56"/>
                      <a:pt x="2250" y="56"/>
                    </a:cubicBezTo>
                    <a:cubicBezTo>
                      <a:pt x="2249" y="53"/>
                      <a:pt x="2248" y="50"/>
                      <a:pt x="2246" y="47"/>
                    </a:cubicBezTo>
                    <a:cubicBezTo>
                      <a:pt x="2246" y="47"/>
                      <a:pt x="2246" y="47"/>
                      <a:pt x="2246" y="47"/>
                    </a:cubicBezTo>
                    <a:cubicBezTo>
                      <a:pt x="2244" y="44"/>
                      <a:pt x="2243" y="41"/>
                      <a:pt x="2241" y="39"/>
                    </a:cubicBezTo>
                    <a:cubicBezTo>
                      <a:pt x="2241" y="39"/>
                      <a:pt x="2241" y="39"/>
                      <a:pt x="2241" y="39"/>
                    </a:cubicBezTo>
                    <a:cubicBezTo>
                      <a:pt x="2232" y="25"/>
                      <a:pt x="2222" y="12"/>
                      <a:pt x="2210" y="0"/>
                    </a:cubicBezTo>
                    <a:cubicBezTo>
                      <a:pt x="2210" y="0"/>
                      <a:pt x="2210" y="0"/>
                      <a:pt x="2210" y="0"/>
                    </a:cubicBezTo>
                    <a:cubicBezTo>
                      <a:pt x="2210" y="0"/>
                      <a:pt x="2210" y="0"/>
                      <a:pt x="2210" y="0"/>
                    </a:cubicBezTo>
                    <a:cubicBezTo>
                      <a:pt x="2210" y="3"/>
                      <a:pt x="2211" y="6"/>
                      <a:pt x="2211" y="10"/>
                    </a:cubicBezTo>
                    <a:cubicBezTo>
                      <a:pt x="2211" y="122"/>
                      <a:pt x="2120" y="213"/>
                      <a:pt x="2007" y="213"/>
                    </a:cubicBezTo>
                    <a:cubicBezTo>
                      <a:pt x="1996" y="213"/>
                      <a:pt x="1984" y="212"/>
                      <a:pt x="1973" y="210"/>
                    </a:cubicBezTo>
                    <a:cubicBezTo>
                      <a:pt x="1900" y="330"/>
                      <a:pt x="1768" y="411"/>
                      <a:pt x="1617" y="411"/>
                    </a:cubicBezTo>
                    <a:cubicBezTo>
                      <a:pt x="1532" y="411"/>
                      <a:pt x="1453" y="386"/>
                      <a:pt x="1387" y="342"/>
                    </a:cubicBezTo>
                    <a:cubicBezTo>
                      <a:pt x="1329" y="432"/>
                      <a:pt x="1228" y="491"/>
                      <a:pt x="1114" y="491"/>
                    </a:cubicBezTo>
                    <a:cubicBezTo>
                      <a:pt x="979" y="491"/>
                      <a:pt x="864" y="410"/>
                      <a:pt x="814" y="294"/>
                    </a:cubicBezTo>
                    <a:cubicBezTo>
                      <a:pt x="756" y="324"/>
                      <a:pt x="691" y="341"/>
                      <a:pt x="621" y="341"/>
                    </a:cubicBezTo>
                    <a:cubicBezTo>
                      <a:pt x="491" y="341"/>
                      <a:pt x="374" y="281"/>
                      <a:pt x="298" y="187"/>
                    </a:cubicBezTo>
                    <a:cubicBezTo>
                      <a:pt x="270" y="197"/>
                      <a:pt x="240" y="202"/>
                      <a:pt x="209" y="202"/>
                    </a:cubicBezTo>
                    <a:cubicBezTo>
                      <a:pt x="125" y="202"/>
                      <a:pt x="50" y="164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8"/>
                      <a:pt x="1" y="111"/>
                      <a:pt x="2" y="115"/>
                    </a:cubicBezTo>
                    <a:cubicBezTo>
                      <a:pt x="2" y="116"/>
                      <a:pt x="2" y="116"/>
                      <a:pt x="2" y="117"/>
                    </a:cubicBezTo>
                    <a:cubicBezTo>
                      <a:pt x="3" y="120"/>
                      <a:pt x="3" y="123"/>
                      <a:pt x="4" y="127"/>
                    </a:cubicBezTo>
                    <a:cubicBezTo>
                      <a:pt x="4" y="128"/>
                      <a:pt x="5" y="129"/>
                      <a:pt x="5" y="130"/>
                    </a:cubicBezTo>
                    <a:cubicBezTo>
                      <a:pt x="6" y="133"/>
                      <a:pt x="6" y="136"/>
                      <a:pt x="7" y="139"/>
                    </a:cubicBezTo>
                    <a:cubicBezTo>
                      <a:pt x="8" y="140"/>
                      <a:pt x="8" y="141"/>
                      <a:pt x="8" y="142"/>
                    </a:cubicBezTo>
                    <a:cubicBezTo>
                      <a:pt x="9" y="145"/>
                      <a:pt x="10" y="148"/>
                      <a:pt x="11" y="151"/>
                    </a:cubicBezTo>
                    <a:cubicBezTo>
                      <a:pt x="11" y="152"/>
                      <a:pt x="12" y="153"/>
                      <a:pt x="12" y="154"/>
                    </a:cubicBezTo>
                    <a:cubicBezTo>
                      <a:pt x="13" y="157"/>
                      <a:pt x="14" y="160"/>
                      <a:pt x="15" y="162"/>
                    </a:cubicBezTo>
                    <a:cubicBezTo>
                      <a:pt x="15" y="163"/>
                      <a:pt x="16" y="164"/>
                      <a:pt x="16" y="165"/>
                    </a:cubicBezTo>
                    <a:cubicBezTo>
                      <a:pt x="17" y="168"/>
                      <a:pt x="19" y="171"/>
                      <a:pt x="20" y="174"/>
                    </a:cubicBezTo>
                    <a:cubicBezTo>
                      <a:pt x="20" y="175"/>
                      <a:pt x="21" y="176"/>
                      <a:pt x="21" y="177"/>
                    </a:cubicBezTo>
                    <a:cubicBezTo>
                      <a:pt x="22" y="180"/>
                      <a:pt x="24" y="183"/>
                      <a:pt x="25" y="185"/>
                    </a:cubicBezTo>
                    <a:cubicBezTo>
                      <a:pt x="25" y="186"/>
                      <a:pt x="26" y="187"/>
                      <a:pt x="26" y="187"/>
                    </a:cubicBezTo>
                    <a:cubicBezTo>
                      <a:pt x="33" y="201"/>
                      <a:pt x="41" y="214"/>
                      <a:pt x="50" y="226"/>
                    </a:cubicBezTo>
                    <a:cubicBezTo>
                      <a:pt x="50" y="226"/>
                      <a:pt x="50" y="226"/>
                      <a:pt x="50" y="227"/>
                    </a:cubicBezTo>
                    <a:cubicBezTo>
                      <a:pt x="52" y="229"/>
                      <a:pt x="54" y="232"/>
                      <a:pt x="56" y="234"/>
                    </a:cubicBezTo>
                    <a:cubicBezTo>
                      <a:pt x="57" y="235"/>
                      <a:pt x="57" y="236"/>
                      <a:pt x="58" y="237"/>
                    </a:cubicBezTo>
                    <a:cubicBezTo>
                      <a:pt x="60" y="239"/>
                      <a:pt x="61" y="241"/>
                      <a:pt x="63" y="243"/>
                    </a:cubicBezTo>
                    <a:cubicBezTo>
                      <a:pt x="64" y="244"/>
                      <a:pt x="65" y="245"/>
                      <a:pt x="66" y="246"/>
                    </a:cubicBezTo>
                    <a:cubicBezTo>
                      <a:pt x="68" y="248"/>
                      <a:pt x="70" y="250"/>
                      <a:pt x="71" y="252"/>
                    </a:cubicBezTo>
                    <a:cubicBezTo>
                      <a:pt x="72" y="253"/>
                      <a:pt x="74" y="254"/>
                      <a:pt x="75" y="255"/>
                    </a:cubicBezTo>
                    <a:cubicBezTo>
                      <a:pt x="76" y="257"/>
                      <a:pt x="78" y="259"/>
                      <a:pt x="80" y="261"/>
                    </a:cubicBezTo>
                    <a:cubicBezTo>
                      <a:pt x="81" y="262"/>
                      <a:pt x="82" y="263"/>
                      <a:pt x="84" y="264"/>
                    </a:cubicBezTo>
                    <a:cubicBezTo>
                      <a:pt x="85" y="266"/>
                      <a:pt x="87" y="267"/>
                      <a:pt x="89" y="269"/>
                    </a:cubicBezTo>
                    <a:cubicBezTo>
                      <a:pt x="90" y="270"/>
                      <a:pt x="92" y="271"/>
                      <a:pt x="93" y="273"/>
                    </a:cubicBezTo>
                    <a:cubicBezTo>
                      <a:pt x="95" y="274"/>
                      <a:pt x="97" y="276"/>
                      <a:pt x="98" y="277"/>
                    </a:cubicBezTo>
                    <a:cubicBezTo>
                      <a:pt x="100" y="278"/>
                      <a:pt x="101" y="279"/>
                      <a:pt x="103" y="280"/>
                    </a:cubicBezTo>
                    <a:cubicBezTo>
                      <a:pt x="105" y="282"/>
                      <a:pt x="106" y="283"/>
                      <a:pt x="108" y="285"/>
                    </a:cubicBezTo>
                    <a:cubicBezTo>
                      <a:pt x="110" y="286"/>
                      <a:pt x="111" y="287"/>
                      <a:pt x="113" y="288"/>
                    </a:cubicBezTo>
                    <a:cubicBezTo>
                      <a:pt x="115" y="289"/>
                      <a:pt x="117" y="291"/>
                      <a:pt x="118" y="292"/>
                    </a:cubicBezTo>
                    <a:cubicBezTo>
                      <a:pt x="120" y="293"/>
                      <a:pt x="122" y="294"/>
                      <a:pt x="124" y="295"/>
                    </a:cubicBezTo>
                    <a:cubicBezTo>
                      <a:pt x="125" y="296"/>
                      <a:pt x="127" y="297"/>
                      <a:pt x="129" y="299"/>
                    </a:cubicBezTo>
                    <a:cubicBezTo>
                      <a:pt x="132" y="300"/>
                      <a:pt x="135" y="302"/>
                      <a:pt x="137" y="303"/>
                    </a:cubicBezTo>
                    <a:cubicBezTo>
                      <a:pt x="140" y="305"/>
                      <a:pt x="142" y="306"/>
                      <a:pt x="144" y="307"/>
                    </a:cubicBezTo>
                    <a:cubicBezTo>
                      <a:pt x="146" y="308"/>
                      <a:pt x="148" y="309"/>
                      <a:pt x="151" y="310"/>
                    </a:cubicBezTo>
                    <a:cubicBezTo>
                      <a:pt x="152" y="311"/>
                      <a:pt x="154" y="312"/>
                      <a:pt x="156" y="313"/>
                    </a:cubicBezTo>
                    <a:cubicBezTo>
                      <a:pt x="158" y="314"/>
                      <a:pt x="160" y="315"/>
                      <a:pt x="162" y="316"/>
                    </a:cubicBezTo>
                    <a:cubicBezTo>
                      <a:pt x="164" y="316"/>
                      <a:pt x="166" y="317"/>
                      <a:pt x="168" y="318"/>
                    </a:cubicBezTo>
                    <a:cubicBezTo>
                      <a:pt x="170" y="319"/>
                      <a:pt x="172" y="320"/>
                      <a:pt x="174" y="320"/>
                    </a:cubicBezTo>
                    <a:cubicBezTo>
                      <a:pt x="176" y="321"/>
                      <a:pt x="178" y="322"/>
                      <a:pt x="180" y="322"/>
                    </a:cubicBezTo>
                    <a:cubicBezTo>
                      <a:pt x="182" y="323"/>
                      <a:pt x="184" y="324"/>
                      <a:pt x="186" y="325"/>
                    </a:cubicBezTo>
                    <a:cubicBezTo>
                      <a:pt x="188" y="325"/>
                      <a:pt x="190" y="326"/>
                      <a:pt x="192" y="326"/>
                    </a:cubicBezTo>
                    <a:cubicBezTo>
                      <a:pt x="194" y="327"/>
                      <a:pt x="197" y="328"/>
                      <a:pt x="199" y="328"/>
                    </a:cubicBezTo>
                    <a:cubicBezTo>
                      <a:pt x="201" y="329"/>
                      <a:pt x="203" y="329"/>
                      <a:pt x="204" y="330"/>
                    </a:cubicBezTo>
                    <a:cubicBezTo>
                      <a:pt x="207" y="330"/>
                      <a:pt x="209" y="331"/>
                      <a:pt x="212" y="331"/>
                    </a:cubicBezTo>
                    <a:cubicBezTo>
                      <a:pt x="213" y="332"/>
                      <a:pt x="215" y="332"/>
                      <a:pt x="217" y="333"/>
                    </a:cubicBezTo>
                    <a:cubicBezTo>
                      <a:pt x="220" y="333"/>
                      <a:pt x="222" y="333"/>
                      <a:pt x="225" y="334"/>
                    </a:cubicBezTo>
                    <a:cubicBezTo>
                      <a:pt x="226" y="334"/>
                      <a:pt x="228" y="335"/>
                      <a:pt x="230" y="335"/>
                    </a:cubicBezTo>
                    <a:cubicBezTo>
                      <a:pt x="233" y="335"/>
                      <a:pt x="235" y="336"/>
                      <a:pt x="238" y="336"/>
                    </a:cubicBezTo>
                    <a:cubicBezTo>
                      <a:pt x="240" y="336"/>
                      <a:pt x="241" y="336"/>
                      <a:pt x="243" y="336"/>
                    </a:cubicBezTo>
                    <a:cubicBezTo>
                      <a:pt x="246" y="337"/>
                      <a:pt x="249" y="337"/>
                      <a:pt x="252" y="337"/>
                    </a:cubicBezTo>
                    <a:cubicBezTo>
                      <a:pt x="254" y="337"/>
                      <a:pt x="255" y="337"/>
                      <a:pt x="256" y="337"/>
                    </a:cubicBezTo>
                    <a:cubicBezTo>
                      <a:pt x="261" y="338"/>
                      <a:pt x="265" y="338"/>
                      <a:pt x="270" y="338"/>
                    </a:cubicBezTo>
                    <a:cubicBezTo>
                      <a:pt x="301" y="338"/>
                      <a:pt x="331" y="333"/>
                      <a:pt x="358" y="323"/>
                    </a:cubicBezTo>
                    <a:cubicBezTo>
                      <a:pt x="435" y="417"/>
                      <a:pt x="551" y="477"/>
                      <a:pt x="682" y="477"/>
                    </a:cubicBezTo>
                    <a:cubicBezTo>
                      <a:pt x="751" y="477"/>
                      <a:pt x="817" y="460"/>
                      <a:pt x="875" y="430"/>
                    </a:cubicBezTo>
                    <a:cubicBezTo>
                      <a:pt x="925" y="546"/>
                      <a:pt x="1040" y="627"/>
                      <a:pt x="1174" y="627"/>
                    </a:cubicBezTo>
                    <a:cubicBezTo>
                      <a:pt x="1289" y="627"/>
                      <a:pt x="1390" y="567"/>
                      <a:pt x="1448" y="478"/>
                    </a:cubicBezTo>
                    <a:cubicBezTo>
                      <a:pt x="1514" y="521"/>
                      <a:pt x="1593" y="546"/>
                      <a:pt x="1677" y="546"/>
                    </a:cubicBezTo>
                    <a:cubicBezTo>
                      <a:pt x="1828" y="546"/>
                      <a:pt x="1961" y="466"/>
                      <a:pt x="2034" y="346"/>
                    </a:cubicBezTo>
                    <a:cubicBezTo>
                      <a:pt x="2045" y="347"/>
                      <a:pt x="2056" y="348"/>
                      <a:pt x="2068" y="348"/>
                    </a:cubicBezTo>
                    <a:cubicBezTo>
                      <a:pt x="2180" y="348"/>
                      <a:pt x="2271" y="257"/>
                      <a:pt x="2271" y="145"/>
                    </a:cubicBezTo>
                    <a:cubicBezTo>
                      <a:pt x="2271" y="142"/>
                      <a:pt x="2271" y="138"/>
                      <a:pt x="2271" y="135"/>
                    </a:cubicBezTo>
                    <a:cubicBezTo>
                      <a:pt x="2271" y="134"/>
                      <a:pt x="2271" y="133"/>
                      <a:pt x="2271" y="1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" name="Freeform 57"/>
              <p:cNvSpPr/>
              <p:nvPr/>
            </p:nvSpPr>
            <p:spPr bwMode="auto">
              <a:xfrm>
                <a:off x="4678363" y="2251560"/>
                <a:ext cx="868363" cy="471487"/>
              </a:xfrm>
              <a:custGeom>
                <a:avLst/>
                <a:gdLst>
                  <a:gd name="T0" fmla="*/ 356 w 684"/>
                  <a:gd name="T1" fmla="*/ 238 h 371"/>
                  <a:gd name="T2" fmla="*/ 684 w 684"/>
                  <a:gd name="T3" fmla="*/ 31 h 371"/>
                  <a:gd name="T4" fmla="*/ 340 w 684"/>
                  <a:gd name="T5" fmla="*/ 190 h 371"/>
                  <a:gd name="T6" fmla="*/ 0 w 684"/>
                  <a:gd name="T7" fmla="*/ 371 h 371"/>
                  <a:gd name="T8" fmla="*/ 356 w 684"/>
                  <a:gd name="T9" fmla="*/ 238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371">
                    <a:moveTo>
                      <a:pt x="356" y="238"/>
                    </a:moveTo>
                    <a:cubicBezTo>
                      <a:pt x="356" y="238"/>
                      <a:pt x="418" y="55"/>
                      <a:pt x="684" y="31"/>
                    </a:cubicBezTo>
                    <a:cubicBezTo>
                      <a:pt x="684" y="31"/>
                      <a:pt x="459" y="0"/>
                      <a:pt x="340" y="190"/>
                    </a:cubicBezTo>
                    <a:cubicBezTo>
                      <a:pt x="340" y="190"/>
                      <a:pt x="80" y="107"/>
                      <a:pt x="0" y="371"/>
                    </a:cubicBezTo>
                    <a:cubicBezTo>
                      <a:pt x="0" y="371"/>
                      <a:pt x="133" y="119"/>
                      <a:pt x="356" y="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162755" y="4633033"/>
              <a:ext cx="593725" cy="903287"/>
              <a:chOff x="3786188" y="4478823"/>
              <a:chExt cx="593725" cy="903287"/>
            </a:xfrm>
          </p:grpSpPr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3786188" y="4478823"/>
                <a:ext cx="593725" cy="903287"/>
              </a:xfrm>
              <a:custGeom>
                <a:avLst/>
                <a:gdLst>
                  <a:gd name="T0" fmla="*/ 360 w 468"/>
                  <a:gd name="T1" fmla="*/ 0 h 710"/>
                  <a:gd name="T2" fmla="*/ 108 w 468"/>
                  <a:gd name="T3" fmla="*/ 0 h 710"/>
                  <a:gd name="T4" fmla="*/ 0 w 468"/>
                  <a:gd name="T5" fmla="*/ 108 h 710"/>
                  <a:gd name="T6" fmla="*/ 0 w 468"/>
                  <a:gd name="T7" fmla="*/ 602 h 710"/>
                  <a:gd name="T8" fmla="*/ 108 w 468"/>
                  <a:gd name="T9" fmla="*/ 710 h 710"/>
                  <a:gd name="T10" fmla="*/ 360 w 468"/>
                  <a:gd name="T11" fmla="*/ 710 h 710"/>
                  <a:gd name="T12" fmla="*/ 468 w 468"/>
                  <a:gd name="T13" fmla="*/ 602 h 710"/>
                  <a:gd name="T14" fmla="*/ 468 w 468"/>
                  <a:gd name="T15" fmla="*/ 108 h 710"/>
                  <a:gd name="T16" fmla="*/ 360 w 468"/>
                  <a:gd name="T17" fmla="*/ 0 h 710"/>
                  <a:gd name="T18" fmla="*/ 408 w 468"/>
                  <a:gd name="T19" fmla="*/ 602 h 710"/>
                  <a:gd name="T20" fmla="*/ 360 w 468"/>
                  <a:gd name="T21" fmla="*/ 650 h 710"/>
                  <a:gd name="T22" fmla="*/ 108 w 468"/>
                  <a:gd name="T23" fmla="*/ 650 h 710"/>
                  <a:gd name="T24" fmla="*/ 60 w 468"/>
                  <a:gd name="T25" fmla="*/ 602 h 710"/>
                  <a:gd name="T26" fmla="*/ 60 w 468"/>
                  <a:gd name="T27" fmla="*/ 108 h 710"/>
                  <a:gd name="T28" fmla="*/ 108 w 468"/>
                  <a:gd name="T29" fmla="*/ 60 h 710"/>
                  <a:gd name="T30" fmla="*/ 360 w 468"/>
                  <a:gd name="T31" fmla="*/ 60 h 710"/>
                  <a:gd name="T32" fmla="*/ 408 w 468"/>
                  <a:gd name="T33" fmla="*/ 108 h 710"/>
                  <a:gd name="T34" fmla="*/ 408 w 468"/>
                  <a:gd name="T35" fmla="*/ 602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8" h="710">
                    <a:moveTo>
                      <a:pt x="360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49" y="0"/>
                      <a:pt x="0" y="49"/>
                      <a:pt x="0" y="108"/>
                    </a:cubicBezTo>
                    <a:cubicBezTo>
                      <a:pt x="0" y="602"/>
                      <a:pt x="0" y="602"/>
                      <a:pt x="0" y="602"/>
                    </a:cubicBezTo>
                    <a:cubicBezTo>
                      <a:pt x="0" y="661"/>
                      <a:pt x="49" y="710"/>
                      <a:pt x="108" y="710"/>
                    </a:cubicBezTo>
                    <a:cubicBezTo>
                      <a:pt x="360" y="710"/>
                      <a:pt x="360" y="710"/>
                      <a:pt x="360" y="710"/>
                    </a:cubicBezTo>
                    <a:cubicBezTo>
                      <a:pt x="419" y="710"/>
                      <a:pt x="468" y="661"/>
                      <a:pt x="468" y="602"/>
                    </a:cubicBezTo>
                    <a:cubicBezTo>
                      <a:pt x="468" y="108"/>
                      <a:pt x="468" y="108"/>
                      <a:pt x="468" y="108"/>
                    </a:cubicBezTo>
                    <a:cubicBezTo>
                      <a:pt x="468" y="49"/>
                      <a:pt x="419" y="0"/>
                      <a:pt x="360" y="0"/>
                    </a:cubicBezTo>
                    <a:close/>
                    <a:moveTo>
                      <a:pt x="408" y="602"/>
                    </a:moveTo>
                    <a:cubicBezTo>
                      <a:pt x="408" y="628"/>
                      <a:pt x="386" y="650"/>
                      <a:pt x="360" y="650"/>
                    </a:cubicBezTo>
                    <a:cubicBezTo>
                      <a:pt x="108" y="650"/>
                      <a:pt x="108" y="650"/>
                      <a:pt x="108" y="650"/>
                    </a:cubicBezTo>
                    <a:cubicBezTo>
                      <a:pt x="82" y="650"/>
                      <a:pt x="60" y="628"/>
                      <a:pt x="60" y="602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0" y="82"/>
                      <a:pt x="82" y="60"/>
                      <a:pt x="108" y="60"/>
                    </a:cubicBezTo>
                    <a:cubicBezTo>
                      <a:pt x="360" y="60"/>
                      <a:pt x="360" y="60"/>
                      <a:pt x="360" y="60"/>
                    </a:cubicBezTo>
                    <a:cubicBezTo>
                      <a:pt x="386" y="60"/>
                      <a:pt x="408" y="82"/>
                      <a:pt x="408" y="108"/>
                    </a:cubicBezTo>
                    <a:lnTo>
                      <a:pt x="408" y="60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" name="Freeform 58"/>
              <p:cNvSpPr>
                <a:spLocks noEditPoints="1"/>
              </p:cNvSpPr>
              <p:nvPr/>
            </p:nvSpPr>
            <p:spPr bwMode="auto">
              <a:xfrm>
                <a:off x="3862388" y="4555023"/>
                <a:ext cx="441325" cy="750887"/>
              </a:xfrm>
              <a:custGeom>
                <a:avLst/>
                <a:gdLst>
                  <a:gd name="T0" fmla="*/ 300 w 348"/>
                  <a:gd name="T1" fmla="*/ 0 h 590"/>
                  <a:gd name="T2" fmla="*/ 48 w 348"/>
                  <a:gd name="T3" fmla="*/ 0 h 590"/>
                  <a:gd name="T4" fmla="*/ 0 w 348"/>
                  <a:gd name="T5" fmla="*/ 48 h 590"/>
                  <a:gd name="T6" fmla="*/ 0 w 348"/>
                  <a:gd name="T7" fmla="*/ 542 h 590"/>
                  <a:gd name="T8" fmla="*/ 48 w 348"/>
                  <a:gd name="T9" fmla="*/ 590 h 590"/>
                  <a:gd name="T10" fmla="*/ 300 w 348"/>
                  <a:gd name="T11" fmla="*/ 590 h 590"/>
                  <a:gd name="T12" fmla="*/ 348 w 348"/>
                  <a:gd name="T13" fmla="*/ 542 h 590"/>
                  <a:gd name="T14" fmla="*/ 348 w 348"/>
                  <a:gd name="T15" fmla="*/ 48 h 590"/>
                  <a:gd name="T16" fmla="*/ 300 w 348"/>
                  <a:gd name="T17" fmla="*/ 0 h 590"/>
                  <a:gd name="T18" fmla="*/ 174 w 348"/>
                  <a:gd name="T19" fmla="*/ 571 h 590"/>
                  <a:gd name="T20" fmla="*/ 147 w 348"/>
                  <a:gd name="T21" fmla="*/ 545 h 590"/>
                  <a:gd name="T22" fmla="*/ 174 w 348"/>
                  <a:gd name="T23" fmla="*/ 518 h 590"/>
                  <a:gd name="T24" fmla="*/ 200 w 348"/>
                  <a:gd name="T25" fmla="*/ 545 h 590"/>
                  <a:gd name="T26" fmla="*/ 174 w 348"/>
                  <a:gd name="T27" fmla="*/ 571 h 590"/>
                  <a:gd name="T28" fmla="*/ 323 w 348"/>
                  <a:gd name="T29" fmla="*/ 504 h 590"/>
                  <a:gd name="T30" fmla="*/ 25 w 348"/>
                  <a:gd name="T31" fmla="*/ 504 h 590"/>
                  <a:gd name="T32" fmla="*/ 25 w 348"/>
                  <a:gd name="T33" fmla="*/ 86 h 590"/>
                  <a:gd name="T34" fmla="*/ 323 w 348"/>
                  <a:gd name="T35" fmla="*/ 86 h 590"/>
                  <a:gd name="T36" fmla="*/ 323 w 348"/>
                  <a:gd name="T37" fmla="*/ 50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590">
                    <a:moveTo>
                      <a:pt x="30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2"/>
                      <a:pt x="0" y="48"/>
                    </a:cubicBezTo>
                    <a:cubicBezTo>
                      <a:pt x="0" y="542"/>
                      <a:pt x="0" y="542"/>
                      <a:pt x="0" y="542"/>
                    </a:cubicBezTo>
                    <a:cubicBezTo>
                      <a:pt x="0" y="568"/>
                      <a:pt x="22" y="590"/>
                      <a:pt x="48" y="590"/>
                    </a:cubicBezTo>
                    <a:cubicBezTo>
                      <a:pt x="300" y="590"/>
                      <a:pt x="300" y="590"/>
                      <a:pt x="300" y="590"/>
                    </a:cubicBezTo>
                    <a:cubicBezTo>
                      <a:pt x="326" y="590"/>
                      <a:pt x="348" y="568"/>
                      <a:pt x="348" y="542"/>
                    </a:cubicBezTo>
                    <a:cubicBezTo>
                      <a:pt x="348" y="48"/>
                      <a:pt x="348" y="48"/>
                      <a:pt x="348" y="48"/>
                    </a:cubicBezTo>
                    <a:cubicBezTo>
                      <a:pt x="348" y="22"/>
                      <a:pt x="326" y="0"/>
                      <a:pt x="300" y="0"/>
                    </a:cubicBezTo>
                    <a:close/>
                    <a:moveTo>
                      <a:pt x="174" y="571"/>
                    </a:moveTo>
                    <a:cubicBezTo>
                      <a:pt x="159" y="571"/>
                      <a:pt x="147" y="559"/>
                      <a:pt x="147" y="545"/>
                    </a:cubicBezTo>
                    <a:cubicBezTo>
                      <a:pt x="147" y="530"/>
                      <a:pt x="159" y="518"/>
                      <a:pt x="174" y="518"/>
                    </a:cubicBezTo>
                    <a:cubicBezTo>
                      <a:pt x="189" y="518"/>
                      <a:pt x="200" y="530"/>
                      <a:pt x="200" y="545"/>
                    </a:cubicBezTo>
                    <a:cubicBezTo>
                      <a:pt x="200" y="559"/>
                      <a:pt x="189" y="571"/>
                      <a:pt x="174" y="571"/>
                    </a:cubicBezTo>
                    <a:close/>
                    <a:moveTo>
                      <a:pt x="323" y="504"/>
                    </a:moveTo>
                    <a:cubicBezTo>
                      <a:pt x="25" y="504"/>
                      <a:pt x="25" y="504"/>
                      <a:pt x="25" y="504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323" y="86"/>
                      <a:pt x="323" y="86"/>
                      <a:pt x="323" y="86"/>
                    </a:cubicBezTo>
                    <a:lnTo>
                      <a:pt x="323" y="50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" name="Freeform 59"/>
              <p:cNvSpPr>
                <a:spLocks noEditPoints="1"/>
              </p:cNvSpPr>
              <p:nvPr/>
            </p:nvSpPr>
            <p:spPr bwMode="auto">
              <a:xfrm>
                <a:off x="3894138" y="4664560"/>
                <a:ext cx="377825" cy="531812"/>
              </a:xfrm>
              <a:custGeom>
                <a:avLst/>
                <a:gdLst>
                  <a:gd name="T0" fmla="*/ 0 w 238"/>
                  <a:gd name="T1" fmla="*/ 335 h 335"/>
                  <a:gd name="T2" fmla="*/ 238 w 238"/>
                  <a:gd name="T3" fmla="*/ 335 h 335"/>
                  <a:gd name="T4" fmla="*/ 238 w 238"/>
                  <a:gd name="T5" fmla="*/ 0 h 335"/>
                  <a:gd name="T6" fmla="*/ 0 w 238"/>
                  <a:gd name="T7" fmla="*/ 0 h 335"/>
                  <a:gd name="T8" fmla="*/ 0 w 238"/>
                  <a:gd name="T9" fmla="*/ 335 h 335"/>
                  <a:gd name="T10" fmla="*/ 12 w 238"/>
                  <a:gd name="T11" fmla="*/ 13 h 335"/>
                  <a:gd name="T12" fmla="*/ 94 w 238"/>
                  <a:gd name="T13" fmla="*/ 13 h 335"/>
                  <a:gd name="T14" fmla="*/ 27 w 238"/>
                  <a:gd name="T15" fmla="*/ 28 h 335"/>
                  <a:gd name="T16" fmla="*/ 12 w 238"/>
                  <a:gd name="T17" fmla="*/ 172 h 335"/>
                  <a:gd name="T18" fmla="*/ 12 w 238"/>
                  <a:gd name="T19" fmla="*/ 13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335">
                    <a:moveTo>
                      <a:pt x="0" y="335"/>
                    </a:moveTo>
                    <a:lnTo>
                      <a:pt x="238" y="335"/>
                    </a:lnTo>
                    <a:lnTo>
                      <a:pt x="238" y="0"/>
                    </a:lnTo>
                    <a:lnTo>
                      <a:pt x="0" y="0"/>
                    </a:lnTo>
                    <a:lnTo>
                      <a:pt x="0" y="335"/>
                    </a:lnTo>
                    <a:close/>
                    <a:moveTo>
                      <a:pt x="12" y="13"/>
                    </a:moveTo>
                    <a:lnTo>
                      <a:pt x="94" y="13"/>
                    </a:lnTo>
                    <a:lnTo>
                      <a:pt x="27" y="28"/>
                    </a:lnTo>
                    <a:lnTo>
                      <a:pt x="12" y="17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auto">
              <a:xfrm>
                <a:off x="4048126" y="5213835"/>
                <a:ext cx="68263" cy="682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215268" y="4590170"/>
              <a:ext cx="1035050" cy="990600"/>
              <a:chOff x="4838701" y="4435960"/>
              <a:chExt cx="1035050" cy="990600"/>
            </a:xfrm>
          </p:grpSpPr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4838701" y="4435960"/>
                <a:ext cx="1035050" cy="990600"/>
              </a:xfrm>
              <a:custGeom>
                <a:avLst/>
                <a:gdLst>
                  <a:gd name="T0" fmla="*/ 757 w 815"/>
                  <a:gd name="T1" fmla="*/ 440 h 779"/>
                  <a:gd name="T2" fmla="*/ 757 w 815"/>
                  <a:gd name="T3" fmla="*/ 60 h 779"/>
                  <a:gd name="T4" fmla="*/ 697 w 815"/>
                  <a:gd name="T5" fmla="*/ 0 h 779"/>
                  <a:gd name="T6" fmla="*/ 118 w 815"/>
                  <a:gd name="T7" fmla="*/ 0 h 779"/>
                  <a:gd name="T8" fmla="*/ 58 w 815"/>
                  <a:gd name="T9" fmla="*/ 60 h 779"/>
                  <a:gd name="T10" fmla="*/ 58 w 815"/>
                  <a:gd name="T11" fmla="*/ 440 h 779"/>
                  <a:gd name="T12" fmla="*/ 2 w 815"/>
                  <a:gd name="T13" fmla="*/ 672 h 779"/>
                  <a:gd name="T14" fmla="*/ 0 w 815"/>
                  <a:gd name="T15" fmla="*/ 686 h 779"/>
                  <a:gd name="T16" fmla="*/ 0 w 815"/>
                  <a:gd name="T17" fmla="*/ 719 h 779"/>
                  <a:gd name="T18" fmla="*/ 60 w 815"/>
                  <a:gd name="T19" fmla="*/ 779 h 779"/>
                  <a:gd name="T20" fmla="*/ 755 w 815"/>
                  <a:gd name="T21" fmla="*/ 779 h 779"/>
                  <a:gd name="T22" fmla="*/ 815 w 815"/>
                  <a:gd name="T23" fmla="*/ 719 h 779"/>
                  <a:gd name="T24" fmla="*/ 815 w 815"/>
                  <a:gd name="T25" fmla="*/ 686 h 779"/>
                  <a:gd name="T26" fmla="*/ 813 w 815"/>
                  <a:gd name="T27" fmla="*/ 672 h 779"/>
                  <a:gd name="T28" fmla="*/ 757 w 815"/>
                  <a:gd name="T29" fmla="*/ 440 h 779"/>
                  <a:gd name="T30" fmla="*/ 755 w 815"/>
                  <a:gd name="T31" fmla="*/ 719 h 779"/>
                  <a:gd name="T32" fmla="*/ 60 w 815"/>
                  <a:gd name="T33" fmla="*/ 719 h 779"/>
                  <a:gd name="T34" fmla="*/ 60 w 815"/>
                  <a:gd name="T35" fmla="*/ 686 h 779"/>
                  <a:gd name="T36" fmla="*/ 118 w 815"/>
                  <a:gd name="T37" fmla="*/ 447 h 779"/>
                  <a:gd name="T38" fmla="*/ 118 w 815"/>
                  <a:gd name="T39" fmla="*/ 60 h 779"/>
                  <a:gd name="T40" fmla="*/ 697 w 815"/>
                  <a:gd name="T41" fmla="*/ 60 h 779"/>
                  <a:gd name="T42" fmla="*/ 697 w 815"/>
                  <a:gd name="T43" fmla="*/ 447 h 779"/>
                  <a:gd name="T44" fmla="*/ 755 w 815"/>
                  <a:gd name="T45" fmla="*/ 686 h 779"/>
                  <a:gd name="T46" fmla="*/ 755 w 815"/>
                  <a:gd name="T47" fmla="*/ 719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5" h="779">
                    <a:moveTo>
                      <a:pt x="757" y="440"/>
                    </a:moveTo>
                    <a:cubicBezTo>
                      <a:pt x="757" y="60"/>
                      <a:pt x="757" y="60"/>
                      <a:pt x="757" y="60"/>
                    </a:cubicBezTo>
                    <a:cubicBezTo>
                      <a:pt x="757" y="26"/>
                      <a:pt x="730" y="0"/>
                      <a:pt x="69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5" y="0"/>
                      <a:pt x="58" y="26"/>
                      <a:pt x="58" y="60"/>
                    </a:cubicBezTo>
                    <a:cubicBezTo>
                      <a:pt x="58" y="440"/>
                      <a:pt x="58" y="440"/>
                      <a:pt x="58" y="440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0" y="676"/>
                      <a:pt x="0" y="681"/>
                      <a:pt x="0" y="686"/>
                    </a:cubicBezTo>
                    <a:cubicBezTo>
                      <a:pt x="0" y="719"/>
                      <a:pt x="0" y="719"/>
                      <a:pt x="0" y="719"/>
                    </a:cubicBezTo>
                    <a:cubicBezTo>
                      <a:pt x="0" y="752"/>
                      <a:pt x="27" y="779"/>
                      <a:pt x="60" y="779"/>
                    </a:cubicBezTo>
                    <a:cubicBezTo>
                      <a:pt x="755" y="779"/>
                      <a:pt x="755" y="779"/>
                      <a:pt x="755" y="779"/>
                    </a:cubicBezTo>
                    <a:cubicBezTo>
                      <a:pt x="788" y="779"/>
                      <a:pt x="815" y="752"/>
                      <a:pt x="815" y="719"/>
                    </a:cubicBezTo>
                    <a:cubicBezTo>
                      <a:pt x="815" y="686"/>
                      <a:pt x="815" y="686"/>
                      <a:pt x="815" y="686"/>
                    </a:cubicBezTo>
                    <a:cubicBezTo>
                      <a:pt x="815" y="681"/>
                      <a:pt x="814" y="676"/>
                      <a:pt x="813" y="672"/>
                    </a:cubicBezTo>
                    <a:lnTo>
                      <a:pt x="757" y="440"/>
                    </a:lnTo>
                    <a:close/>
                    <a:moveTo>
                      <a:pt x="755" y="719"/>
                    </a:moveTo>
                    <a:cubicBezTo>
                      <a:pt x="60" y="719"/>
                      <a:pt x="60" y="719"/>
                      <a:pt x="60" y="719"/>
                    </a:cubicBezTo>
                    <a:cubicBezTo>
                      <a:pt x="60" y="686"/>
                      <a:pt x="60" y="686"/>
                      <a:pt x="60" y="686"/>
                    </a:cubicBezTo>
                    <a:cubicBezTo>
                      <a:pt x="118" y="447"/>
                      <a:pt x="118" y="447"/>
                      <a:pt x="118" y="447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697" y="60"/>
                      <a:pt x="697" y="60"/>
                      <a:pt x="697" y="60"/>
                    </a:cubicBezTo>
                    <a:cubicBezTo>
                      <a:pt x="697" y="447"/>
                      <a:pt x="697" y="447"/>
                      <a:pt x="697" y="447"/>
                    </a:cubicBezTo>
                    <a:cubicBezTo>
                      <a:pt x="755" y="686"/>
                      <a:pt x="755" y="686"/>
                      <a:pt x="755" y="686"/>
                    </a:cubicBezTo>
                    <a:lnTo>
                      <a:pt x="755" y="719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Freeform 64"/>
              <p:cNvSpPr>
                <a:spLocks noEditPoints="1"/>
              </p:cNvSpPr>
              <p:nvPr/>
            </p:nvSpPr>
            <p:spPr bwMode="auto">
              <a:xfrm>
                <a:off x="4914901" y="4512160"/>
                <a:ext cx="882650" cy="796925"/>
              </a:xfrm>
              <a:custGeom>
                <a:avLst/>
                <a:gdLst>
                  <a:gd name="T0" fmla="*/ 510 w 556"/>
                  <a:gd name="T1" fmla="*/ 0 h 502"/>
                  <a:gd name="T2" fmla="*/ 46 w 556"/>
                  <a:gd name="T3" fmla="*/ 0 h 502"/>
                  <a:gd name="T4" fmla="*/ 46 w 556"/>
                  <a:gd name="T5" fmla="*/ 310 h 502"/>
                  <a:gd name="T6" fmla="*/ 0 w 556"/>
                  <a:gd name="T7" fmla="*/ 502 h 502"/>
                  <a:gd name="T8" fmla="*/ 556 w 556"/>
                  <a:gd name="T9" fmla="*/ 502 h 502"/>
                  <a:gd name="T10" fmla="*/ 510 w 556"/>
                  <a:gd name="T11" fmla="*/ 310 h 502"/>
                  <a:gd name="T12" fmla="*/ 510 w 556"/>
                  <a:gd name="T13" fmla="*/ 0 h 502"/>
                  <a:gd name="T14" fmla="*/ 209 w 556"/>
                  <a:gd name="T15" fmla="*/ 492 h 502"/>
                  <a:gd name="T16" fmla="*/ 220 w 556"/>
                  <a:gd name="T17" fmla="*/ 451 h 502"/>
                  <a:gd name="T18" fmla="*/ 335 w 556"/>
                  <a:gd name="T19" fmla="*/ 451 h 502"/>
                  <a:gd name="T20" fmla="*/ 347 w 556"/>
                  <a:gd name="T21" fmla="*/ 492 h 502"/>
                  <a:gd name="T22" fmla="*/ 209 w 556"/>
                  <a:gd name="T23" fmla="*/ 492 h 502"/>
                  <a:gd name="T24" fmla="*/ 512 w 556"/>
                  <a:gd name="T25" fmla="*/ 438 h 502"/>
                  <a:gd name="T26" fmla="*/ 44 w 556"/>
                  <a:gd name="T27" fmla="*/ 438 h 502"/>
                  <a:gd name="T28" fmla="*/ 83 w 556"/>
                  <a:gd name="T29" fmla="*/ 328 h 502"/>
                  <a:gd name="T30" fmla="*/ 473 w 556"/>
                  <a:gd name="T31" fmla="*/ 328 h 502"/>
                  <a:gd name="T32" fmla="*/ 512 w 556"/>
                  <a:gd name="T33" fmla="*/ 438 h 502"/>
                  <a:gd name="T34" fmla="*/ 65 w 556"/>
                  <a:gd name="T35" fmla="*/ 20 h 502"/>
                  <a:gd name="T36" fmla="*/ 491 w 556"/>
                  <a:gd name="T37" fmla="*/ 20 h 502"/>
                  <a:gd name="T38" fmla="*/ 491 w 556"/>
                  <a:gd name="T39" fmla="*/ 290 h 502"/>
                  <a:gd name="T40" fmla="*/ 65 w 556"/>
                  <a:gd name="T41" fmla="*/ 290 h 502"/>
                  <a:gd name="T42" fmla="*/ 65 w 556"/>
                  <a:gd name="T43" fmla="*/ 2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6" h="502">
                    <a:moveTo>
                      <a:pt x="510" y="0"/>
                    </a:moveTo>
                    <a:lnTo>
                      <a:pt x="46" y="0"/>
                    </a:lnTo>
                    <a:lnTo>
                      <a:pt x="46" y="310"/>
                    </a:lnTo>
                    <a:lnTo>
                      <a:pt x="0" y="502"/>
                    </a:lnTo>
                    <a:lnTo>
                      <a:pt x="556" y="502"/>
                    </a:lnTo>
                    <a:lnTo>
                      <a:pt x="510" y="310"/>
                    </a:lnTo>
                    <a:lnTo>
                      <a:pt x="510" y="0"/>
                    </a:lnTo>
                    <a:close/>
                    <a:moveTo>
                      <a:pt x="209" y="492"/>
                    </a:moveTo>
                    <a:lnTo>
                      <a:pt x="220" y="451"/>
                    </a:lnTo>
                    <a:lnTo>
                      <a:pt x="335" y="451"/>
                    </a:lnTo>
                    <a:lnTo>
                      <a:pt x="347" y="492"/>
                    </a:lnTo>
                    <a:lnTo>
                      <a:pt x="209" y="492"/>
                    </a:lnTo>
                    <a:close/>
                    <a:moveTo>
                      <a:pt x="512" y="438"/>
                    </a:moveTo>
                    <a:lnTo>
                      <a:pt x="44" y="438"/>
                    </a:lnTo>
                    <a:lnTo>
                      <a:pt x="83" y="328"/>
                    </a:lnTo>
                    <a:lnTo>
                      <a:pt x="473" y="328"/>
                    </a:lnTo>
                    <a:lnTo>
                      <a:pt x="512" y="438"/>
                    </a:lnTo>
                    <a:close/>
                    <a:moveTo>
                      <a:pt x="65" y="20"/>
                    </a:moveTo>
                    <a:lnTo>
                      <a:pt x="491" y="20"/>
                    </a:lnTo>
                    <a:lnTo>
                      <a:pt x="491" y="290"/>
                    </a:lnTo>
                    <a:lnTo>
                      <a:pt x="65" y="290"/>
                    </a:lnTo>
                    <a:lnTo>
                      <a:pt x="65" y="2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Freeform 65"/>
              <p:cNvSpPr/>
              <p:nvPr/>
            </p:nvSpPr>
            <p:spPr bwMode="auto">
              <a:xfrm>
                <a:off x="4984751" y="5032860"/>
                <a:ext cx="742950" cy="174625"/>
              </a:xfrm>
              <a:custGeom>
                <a:avLst/>
                <a:gdLst>
                  <a:gd name="T0" fmla="*/ 39 w 468"/>
                  <a:gd name="T1" fmla="*/ 0 h 110"/>
                  <a:gd name="T2" fmla="*/ 0 w 468"/>
                  <a:gd name="T3" fmla="*/ 110 h 110"/>
                  <a:gd name="T4" fmla="*/ 468 w 468"/>
                  <a:gd name="T5" fmla="*/ 110 h 110"/>
                  <a:gd name="T6" fmla="*/ 429 w 468"/>
                  <a:gd name="T7" fmla="*/ 0 h 110"/>
                  <a:gd name="T8" fmla="*/ 39 w 468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110">
                    <a:moveTo>
                      <a:pt x="39" y="0"/>
                    </a:moveTo>
                    <a:lnTo>
                      <a:pt x="0" y="110"/>
                    </a:lnTo>
                    <a:lnTo>
                      <a:pt x="468" y="110"/>
                    </a:lnTo>
                    <a:lnTo>
                      <a:pt x="42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Freeform 66"/>
              <p:cNvSpPr/>
              <p:nvPr/>
            </p:nvSpPr>
            <p:spPr bwMode="auto">
              <a:xfrm>
                <a:off x="5246688" y="5228123"/>
                <a:ext cx="219075" cy="65087"/>
              </a:xfrm>
              <a:custGeom>
                <a:avLst/>
                <a:gdLst>
                  <a:gd name="T0" fmla="*/ 11 w 138"/>
                  <a:gd name="T1" fmla="*/ 0 h 41"/>
                  <a:gd name="T2" fmla="*/ 0 w 138"/>
                  <a:gd name="T3" fmla="*/ 41 h 41"/>
                  <a:gd name="T4" fmla="*/ 138 w 138"/>
                  <a:gd name="T5" fmla="*/ 41 h 41"/>
                  <a:gd name="T6" fmla="*/ 126 w 138"/>
                  <a:gd name="T7" fmla="*/ 0 h 41"/>
                  <a:gd name="T8" fmla="*/ 11 w 138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41">
                    <a:moveTo>
                      <a:pt x="11" y="0"/>
                    </a:moveTo>
                    <a:lnTo>
                      <a:pt x="0" y="41"/>
                    </a:lnTo>
                    <a:lnTo>
                      <a:pt x="138" y="41"/>
                    </a:lnTo>
                    <a:lnTo>
                      <a:pt x="12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" name="Freeform 67"/>
              <p:cNvSpPr>
                <a:spLocks noEditPoints="1"/>
              </p:cNvSpPr>
              <p:nvPr/>
            </p:nvSpPr>
            <p:spPr bwMode="auto">
              <a:xfrm>
                <a:off x="5018088" y="4543910"/>
                <a:ext cx="676275" cy="428625"/>
              </a:xfrm>
              <a:custGeom>
                <a:avLst/>
                <a:gdLst>
                  <a:gd name="T0" fmla="*/ 426 w 426"/>
                  <a:gd name="T1" fmla="*/ 0 h 270"/>
                  <a:gd name="T2" fmla="*/ 0 w 426"/>
                  <a:gd name="T3" fmla="*/ 0 h 270"/>
                  <a:gd name="T4" fmla="*/ 0 w 426"/>
                  <a:gd name="T5" fmla="*/ 270 h 270"/>
                  <a:gd name="T6" fmla="*/ 426 w 426"/>
                  <a:gd name="T7" fmla="*/ 270 h 270"/>
                  <a:gd name="T8" fmla="*/ 426 w 426"/>
                  <a:gd name="T9" fmla="*/ 0 h 270"/>
                  <a:gd name="T10" fmla="*/ 24 w 426"/>
                  <a:gd name="T11" fmla="*/ 25 h 270"/>
                  <a:gd name="T12" fmla="*/ 11 w 426"/>
                  <a:gd name="T13" fmla="*/ 139 h 270"/>
                  <a:gd name="T14" fmla="*/ 11 w 426"/>
                  <a:gd name="T15" fmla="*/ 14 h 270"/>
                  <a:gd name="T16" fmla="*/ 150 w 426"/>
                  <a:gd name="T17" fmla="*/ 14 h 270"/>
                  <a:gd name="T18" fmla="*/ 24 w 426"/>
                  <a:gd name="T19" fmla="*/ 2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6" h="270">
                    <a:moveTo>
                      <a:pt x="426" y="0"/>
                    </a:moveTo>
                    <a:lnTo>
                      <a:pt x="0" y="0"/>
                    </a:lnTo>
                    <a:lnTo>
                      <a:pt x="0" y="270"/>
                    </a:lnTo>
                    <a:lnTo>
                      <a:pt x="426" y="270"/>
                    </a:lnTo>
                    <a:lnTo>
                      <a:pt x="426" y="0"/>
                    </a:lnTo>
                    <a:close/>
                    <a:moveTo>
                      <a:pt x="24" y="25"/>
                    </a:moveTo>
                    <a:lnTo>
                      <a:pt x="11" y="139"/>
                    </a:lnTo>
                    <a:lnTo>
                      <a:pt x="11" y="14"/>
                    </a:lnTo>
                    <a:lnTo>
                      <a:pt x="150" y="14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" name="Rectangle 68"/>
              <p:cNvSpPr>
                <a:spLocks noChangeArrowheads="1"/>
              </p:cNvSpPr>
              <p:nvPr/>
            </p:nvSpPr>
            <p:spPr bwMode="auto">
              <a:xfrm>
                <a:off x="4914901" y="5309085"/>
                <a:ext cx="882650" cy="4127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Freeform 72"/>
              <p:cNvSpPr/>
              <p:nvPr/>
            </p:nvSpPr>
            <p:spPr bwMode="auto">
              <a:xfrm>
                <a:off x="5035551" y="4566135"/>
                <a:ext cx="220663" cy="198437"/>
              </a:xfrm>
              <a:custGeom>
                <a:avLst/>
                <a:gdLst>
                  <a:gd name="T0" fmla="*/ 0 w 139"/>
                  <a:gd name="T1" fmla="*/ 125 h 125"/>
                  <a:gd name="T2" fmla="*/ 13 w 139"/>
                  <a:gd name="T3" fmla="*/ 11 h 125"/>
                  <a:gd name="T4" fmla="*/ 139 w 139"/>
                  <a:gd name="T5" fmla="*/ 0 h 125"/>
                  <a:gd name="T6" fmla="*/ 0 w 139"/>
                  <a:gd name="T7" fmla="*/ 0 h 125"/>
                  <a:gd name="T8" fmla="*/ 0 w 139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25">
                    <a:moveTo>
                      <a:pt x="0" y="125"/>
                    </a:moveTo>
                    <a:lnTo>
                      <a:pt x="13" y="11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517018" y="4582233"/>
              <a:ext cx="1200150" cy="996950"/>
              <a:chOff x="6140451" y="4428023"/>
              <a:chExt cx="1200150" cy="996950"/>
            </a:xfrm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6140451" y="4428023"/>
                <a:ext cx="1200150" cy="996950"/>
              </a:xfrm>
              <a:custGeom>
                <a:avLst/>
                <a:gdLst>
                  <a:gd name="T0" fmla="*/ 884 w 944"/>
                  <a:gd name="T1" fmla="*/ 8 h 784"/>
                  <a:gd name="T2" fmla="*/ 503 w 944"/>
                  <a:gd name="T3" fmla="*/ 8 h 784"/>
                  <a:gd name="T4" fmla="*/ 504 w 944"/>
                  <a:gd name="T5" fmla="*/ 6 h 784"/>
                  <a:gd name="T6" fmla="*/ 485 w 944"/>
                  <a:gd name="T7" fmla="*/ 0 h 784"/>
                  <a:gd name="T8" fmla="*/ 482 w 944"/>
                  <a:gd name="T9" fmla="*/ 8 h 784"/>
                  <a:gd name="T10" fmla="*/ 60 w 944"/>
                  <a:gd name="T11" fmla="*/ 8 h 784"/>
                  <a:gd name="T12" fmla="*/ 0 w 944"/>
                  <a:gd name="T13" fmla="*/ 68 h 784"/>
                  <a:gd name="T14" fmla="*/ 0 w 944"/>
                  <a:gd name="T15" fmla="*/ 620 h 784"/>
                  <a:gd name="T16" fmla="*/ 60 w 944"/>
                  <a:gd name="T17" fmla="*/ 680 h 784"/>
                  <a:gd name="T18" fmla="*/ 238 w 944"/>
                  <a:gd name="T19" fmla="*/ 680 h 784"/>
                  <a:gd name="T20" fmla="*/ 238 w 944"/>
                  <a:gd name="T21" fmla="*/ 724 h 784"/>
                  <a:gd name="T22" fmla="*/ 298 w 944"/>
                  <a:gd name="T23" fmla="*/ 784 h 784"/>
                  <a:gd name="T24" fmla="*/ 647 w 944"/>
                  <a:gd name="T25" fmla="*/ 784 h 784"/>
                  <a:gd name="T26" fmla="*/ 707 w 944"/>
                  <a:gd name="T27" fmla="*/ 724 h 784"/>
                  <a:gd name="T28" fmla="*/ 707 w 944"/>
                  <a:gd name="T29" fmla="*/ 680 h 784"/>
                  <a:gd name="T30" fmla="*/ 884 w 944"/>
                  <a:gd name="T31" fmla="*/ 680 h 784"/>
                  <a:gd name="T32" fmla="*/ 944 w 944"/>
                  <a:gd name="T33" fmla="*/ 620 h 784"/>
                  <a:gd name="T34" fmla="*/ 944 w 944"/>
                  <a:gd name="T35" fmla="*/ 68 h 784"/>
                  <a:gd name="T36" fmla="*/ 884 w 944"/>
                  <a:gd name="T37" fmla="*/ 8 h 784"/>
                  <a:gd name="T38" fmla="*/ 884 w 944"/>
                  <a:gd name="T39" fmla="*/ 620 h 784"/>
                  <a:gd name="T40" fmla="*/ 496 w 944"/>
                  <a:gd name="T41" fmla="*/ 620 h 784"/>
                  <a:gd name="T42" fmla="*/ 496 w 944"/>
                  <a:gd name="T43" fmla="*/ 667 h 784"/>
                  <a:gd name="T44" fmla="*/ 647 w 944"/>
                  <a:gd name="T45" fmla="*/ 667 h 784"/>
                  <a:gd name="T46" fmla="*/ 647 w 944"/>
                  <a:gd name="T47" fmla="*/ 724 h 784"/>
                  <a:gd name="T48" fmla="*/ 298 w 944"/>
                  <a:gd name="T49" fmla="*/ 724 h 784"/>
                  <a:gd name="T50" fmla="*/ 298 w 944"/>
                  <a:gd name="T51" fmla="*/ 667 h 784"/>
                  <a:gd name="T52" fmla="*/ 448 w 944"/>
                  <a:gd name="T53" fmla="*/ 667 h 784"/>
                  <a:gd name="T54" fmla="*/ 448 w 944"/>
                  <a:gd name="T55" fmla="*/ 620 h 784"/>
                  <a:gd name="T56" fmla="*/ 60 w 944"/>
                  <a:gd name="T57" fmla="*/ 620 h 784"/>
                  <a:gd name="T58" fmla="*/ 60 w 944"/>
                  <a:gd name="T59" fmla="*/ 68 h 784"/>
                  <a:gd name="T60" fmla="*/ 884 w 944"/>
                  <a:gd name="T61" fmla="*/ 68 h 784"/>
                  <a:gd name="T62" fmla="*/ 884 w 944"/>
                  <a:gd name="T63" fmla="*/ 62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4" h="784">
                    <a:moveTo>
                      <a:pt x="884" y="8"/>
                    </a:moveTo>
                    <a:cubicBezTo>
                      <a:pt x="503" y="8"/>
                      <a:pt x="503" y="8"/>
                      <a:pt x="503" y="8"/>
                    </a:cubicBezTo>
                    <a:cubicBezTo>
                      <a:pt x="503" y="7"/>
                      <a:pt x="503" y="7"/>
                      <a:pt x="504" y="6"/>
                    </a:cubicBezTo>
                    <a:cubicBezTo>
                      <a:pt x="485" y="0"/>
                      <a:pt x="485" y="0"/>
                      <a:pt x="485" y="0"/>
                    </a:cubicBezTo>
                    <a:cubicBezTo>
                      <a:pt x="484" y="3"/>
                      <a:pt x="483" y="5"/>
                      <a:pt x="482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27" y="8"/>
                      <a:pt x="0" y="35"/>
                      <a:pt x="0" y="68"/>
                    </a:cubicBezTo>
                    <a:cubicBezTo>
                      <a:pt x="0" y="620"/>
                      <a:pt x="0" y="620"/>
                      <a:pt x="0" y="620"/>
                    </a:cubicBezTo>
                    <a:cubicBezTo>
                      <a:pt x="0" y="653"/>
                      <a:pt x="27" y="680"/>
                      <a:pt x="60" y="680"/>
                    </a:cubicBezTo>
                    <a:cubicBezTo>
                      <a:pt x="238" y="680"/>
                      <a:pt x="238" y="680"/>
                      <a:pt x="238" y="680"/>
                    </a:cubicBezTo>
                    <a:cubicBezTo>
                      <a:pt x="238" y="724"/>
                      <a:pt x="238" y="724"/>
                      <a:pt x="238" y="724"/>
                    </a:cubicBezTo>
                    <a:cubicBezTo>
                      <a:pt x="238" y="757"/>
                      <a:pt x="265" y="784"/>
                      <a:pt x="298" y="784"/>
                    </a:cubicBezTo>
                    <a:cubicBezTo>
                      <a:pt x="647" y="784"/>
                      <a:pt x="647" y="784"/>
                      <a:pt x="647" y="784"/>
                    </a:cubicBezTo>
                    <a:cubicBezTo>
                      <a:pt x="680" y="784"/>
                      <a:pt x="707" y="757"/>
                      <a:pt x="707" y="724"/>
                    </a:cubicBezTo>
                    <a:cubicBezTo>
                      <a:pt x="707" y="680"/>
                      <a:pt x="707" y="680"/>
                      <a:pt x="707" y="680"/>
                    </a:cubicBezTo>
                    <a:cubicBezTo>
                      <a:pt x="884" y="680"/>
                      <a:pt x="884" y="680"/>
                      <a:pt x="884" y="680"/>
                    </a:cubicBezTo>
                    <a:cubicBezTo>
                      <a:pt x="917" y="680"/>
                      <a:pt x="944" y="653"/>
                      <a:pt x="944" y="620"/>
                    </a:cubicBezTo>
                    <a:cubicBezTo>
                      <a:pt x="944" y="68"/>
                      <a:pt x="944" y="68"/>
                      <a:pt x="944" y="68"/>
                    </a:cubicBezTo>
                    <a:cubicBezTo>
                      <a:pt x="944" y="35"/>
                      <a:pt x="917" y="8"/>
                      <a:pt x="884" y="8"/>
                    </a:cubicBezTo>
                    <a:close/>
                    <a:moveTo>
                      <a:pt x="884" y="620"/>
                    </a:move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67"/>
                      <a:pt x="496" y="667"/>
                      <a:pt x="496" y="667"/>
                    </a:cubicBezTo>
                    <a:cubicBezTo>
                      <a:pt x="647" y="667"/>
                      <a:pt x="647" y="667"/>
                      <a:pt x="647" y="667"/>
                    </a:cubicBezTo>
                    <a:cubicBezTo>
                      <a:pt x="647" y="724"/>
                      <a:pt x="647" y="724"/>
                      <a:pt x="647" y="724"/>
                    </a:cubicBezTo>
                    <a:cubicBezTo>
                      <a:pt x="298" y="724"/>
                      <a:pt x="298" y="724"/>
                      <a:pt x="298" y="724"/>
                    </a:cubicBezTo>
                    <a:cubicBezTo>
                      <a:pt x="298" y="667"/>
                      <a:pt x="298" y="667"/>
                      <a:pt x="298" y="667"/>
                    </a:cubicBezTo>
                    <a:cubicBezTo>
                      <a:pt x="448" y="667"/>
                      <a:pt x="448" y="667"/>
                      <a:pt x="448" y="667"/>
                    </a:cubicBezTo>
                    <a:cubicBezTo>
                      <a:pt x="448" y="620"/>
                      <a:pt x="448" y="620"/>
                      <a:pt x="448" y="620"/>
                    </a:cubicBezTo>
                    <a:cubicBezTo>
                      <a:pt x="60" y="620"/>
                      <a:pt x="60" y="620"/>
                      <a:pt x="60" y="620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884" y="68"/>
                      <a:pt x="884" y="68"/>
                      <a:pt x="884" y="68"/>
                    </a:cubicBezTo>
                    <a:lnTo>
                      <a:pt x="884" y="62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Freeform 69"/>
              <p:cNvSpPr>
                <a:spLocks noEditPoints="1"/>
              </p:cNvSpPr>
              <p:nvPr/>
            </p:nvSpPr>
            <p:spPr bwMode="auto">
              <a:xfrm>
                <a:off x="6216651" y="4513748"/>
                <a:ext cx="1047750" cy="833437"/>
              </a:xfrm>
              <a:custGeom>
                <a:avLst/>
                <a:gdLst>
                  <a:gd name="T0" fmla="*/ 0 w 660"/>
                  <a:gd name="T1" fmla="*/ 442 h 525"/>
                  <a:gd name="T2" fmla="*/ 310 w 660"/>
                  <a:gd name="T3" fmla="*/ 442 h 525"/>
                  <a:gd name="T4" fmla="*/ 310 w 660"/>
                  <a:gd name="T5" fmla="*/ 480 h 525"/>
                  <a:gd name="T6" fmla="*/ 190 w 660"/>
                  <a:gd name="T7" fmla="*/ 480 h 525"/>
                  <a:gd name="T8" fmla="*/ 190 w 660"/>
                  <a:gd name="T9" fmla="*/ 525 h 525"/>
                  <a:gd name="T10" fmla="*/ 470 w 660"/>
                  <a:gd name="T11" fmla="*/ 525 h 525"/>
                  <a:gd name="T12" fmla="*/ 470 w 660"/>
                  <a:gd name="T13" fmla="*/ 480 h 525"/>
                  <a:gd name="T14" fmla="*/ 349 w 660"/>
                  <a:gd name="T15" fmla="*/ 480 h 525"/>
                  <a:gd name="T16" fmla="*/ 349 w 660"/>
                  <a:gd name="T17" fmla="*/ 442 h 525"/>
                  <a:gd name="T18" fmla="*/ 660 w 660"/>
                  <a:gd name="T19" fmla="*/ 442 h 525"/>
                  <a:gd name="T20" fmla="*/ 660 w 660"/>
                  <a:gd name="T21" fmla="*/ 0 h 525"/>
                  <a:gd name="T22" fmla="*/ 0 w 660"/>
                  <a:gd name="T23" fmla="*/ 0 h 525"/>
                  <a:gd name="T24" fmla="*/ 0 w 660"/>
                  <a:gd name="T25" fmla="*/ 442 h 525"/>
                  <a:gd name="T26" fmla="*/ 27 w 660"/>
                  <a:gd name="T27" fmla="*/ 29 h 525"/>
                  <a:gd name="T28" fmla="*/ 632 w 660"/>
                  <a:gd name="T29" fmla="*/ 29 h 525"/>
                  <a:gd name="T30" fmla="*/ 632 w 660"/>
                  <a:gd name="T31" fmla="*/ 413 h 525"/>
                  <a:gd name="T32" fmla="*/ 27 w 660"/>
                  <a:gd name="T33" fmla="*/ 413 h 525"/>
                  <a:gd name="T34" fmla="*/ 27 w 660"/>
                  <a:gd name="T35" fmla="*/ 2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0" h="525">
                    <a:moveTo>
                      <a:pt x="0" y="442"/>
                    </a:moveTo>
                    <a:lnTo>
                      <a:pt x="310" y="442"/>
                    </a:lnTo>
                    <a:lnTo>
                      <a:pt x="310" y="480"/>
                    </a:lnTo>
                    <a:lnTo>
                      <a:pt x="190" y="480"/>
                    </a:lnTo>
                    <a:lnTo>
                      <a:pt x="190" y="525"/>
                    </a:lnTo>
                    <a:lnTo>
                      <a:pt x="470" y="525"/>
                    </a:lnTo>
                    <a:lnTo>
                      <a:pt x="470" y="480"/>
                    </a:lnTo>
                    <a:lnTo>
                      <a:pt x="349" y="480"/>
                    </a:lnTo>
                    <a:lnTo>
                      <a:pt x="349" y="442"/>
                    </a:lnTo>
                    <a:lnTo>
                      <a:pt x="660" y="442"/>
                    </a:lnTo>
                    <a:lnTo>
                      <a:pt x="660" y="0"/>
                    </a:lnTo>
                    <a:lnTo>
                      <a:pt x="0" y="0"/>
                    </a:lnTo>
                    <a:lnTo>
                      <a:pt x="0" y="442"/>
                    </a:lnTo>
                    <a:close/>
                    <a:moveTo>
                      <a:pt x="27" y="29"/>
                    </a:moveTo>
                    <a:lnTo>
                      <a:pt x="632" y="29"/>
                    </a:lnTo>
                    <a:lnTo>
                      <a:pt x="632" y="413"/>
                    </a:lnTo>
                    <a:lnTo>
                      <a:pt x="27" y="413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4" name="Freeform 70"/>
              <p:cNvSpPr>
                <a:spLocks noEditPoints="1"/>
              </p:cNvSpPr>
              <p:nvPr/>
            </p:nvSpPr>
            <p:spPr bwMode="auto">
              <a:xfrm>
                <a:off x="6259513" y="4559785"/>
                <a:ext cx="960438" cy="609600"/>
              </a:xfrm>
              <a:custGeom>
                <a:avLst/>
                <a:gdLst>
                  <a:gd name="T0" fmla="*/ 605 w 605"/>
                  <a:gd name="T1" fmla="*/ 0 h 384"/>
                  <a:gd name="T2" fmla="*/ 0 w 605"/>
                  <a:gd name="T3" fmla="*/ 0 h 384"/>
                  <a:gd name="T4" fmla="*/ 0 w 605"/>
                  <a:gd name="T5" fmla="*/ 384 h 384"/>
                  <a:gd name="T6" fmla="*/ 605 w 605"/>
                  <a:gd name="T7" fmla="*/ 384 h 384"/>
                  <a:gd name="T8" fmla="*/ 605 w 605"/>
                  <a:gd name="T9" fmla="*/ 0 h 384"/>
                  <a:gd name="T10" fmla="*/ 33 w 605"/>
                  <a:gd name="T11" fmla="*/ 23 h 384"/>
                  <a:gd name="T12" fmla="*/ 13 w 605"/>
                  <a:gd name="T13" fmla="*/ 166 h 384"/>
                  <a:gd name="T14" fmla="*/ 13 w 605"/>
                  <a:gd name="T15" fmla="*/ 12 h 384"/>
                  <a:gd name="T16" fmla="*/ 177 w 605"/>
                  <a:gd name="T17" fmla="*/ 12 h 384"/>
                  <a:gd name="T18" fmla="*/ 33 w 605"/>
                  <a:gd name="T19" fmla="*/ 2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5" h="384">
                    <a:moveTo>
                      <a:pt x="605" y="0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605" y="384"/>
                    </a:lnTo>
                    <a:lnTo>
                      <a:pt x="605" y="0"/>
                    </a:lnTo>
                    <a:close/>
                    <a:moveTo>
                      <a:pt x="33" y="23"/>
                    </a:moveTo>
                    <a:lnTo>
                      <a:pt x="13" y="166"/>
                    </a:lnTo>
                    <a:lnTo>
                      <a:pt x="13" y="12"/>
                    </a:lnTo>
                    <a:lnTo>
                      <a:pt x="177" y="12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5" name="Freeform 73"/>
              <p:cNvSpPr/>
              <p:nvPr/>
            </p:nvSpPr>
            <p:spPr bwMode="auto">
              <a:xfrm>
                <a:off x="6280151" y="4578835"/>
                <a:ext cx="260350" cy="244475"/>
              </a:xfrm>
              <a:custGeom>
                <a:avLst/>
                <a:gdLst>
                  <a:gd name="T0" fmla="*/ 0 w 164"/>
                  <a:gd name="T1" fmla="*/ 154 h 154"/>
                  <a:gd name="T2" fmla="*/ 20 w 164"/>
                  <a:gd name="T3" fmla="*/ 11 h 154"/>
                  <a:gd name="T4" fmla="*/ 164 w 164"/>
                  <a:gd name="T5" fmla="*/ 0 h 154"/>
                  <a:gd name="T6" fmla="*/ 0 w 164"/>
                  <a:gd name="T7" fmla="*/ 0 h 154"/>
                  <a:gd name="T8" fmla="*/ 0 w 164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54">
                    <a:moveTo>
                      <a:pt x="0" y="154"/>
                    </a:moveTo>
                    <a:lnTo>
                      <a:pt x="20" y="11"/>
                    </a:lnTo>
                    <a:lnTo>
                      <a:pt x="164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6511971" y="4196771"/>
              <a:ext cx="811213" cy="1117600"/>
              <a:chOff x="7710488" y="4370873"/>
              <a:chExt cx="811213" cy="1117600"/>
            </a:xfrm>
          </p:grpSpPr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7710488" y="4370873"/>
                <a:ext cx="811213" cy="1117600"/>
              </a:xfrm>
              <a:custGeom>
                <a:avLst/>
                <a:gdLst>
                  <a:gd name="T0" fmla="*/ 531 w 639"/>
                  <a:gd name="T1" fmla="*/ 3 h 880"/>
                  <a:gd name="T2" fmla="*/ 333 w 639"/>
                  <a:gd name="T3" fmla="*/ 3 h 880"/>
                  <a:gd name="T4" fmla="*/ 332 w 639"/>
                  <a:gd name="T5" fmla="*/ 0 h 880"/>
                  <a:gd name="T6" fmla="*/ 324 w 639"/>
                  <a:gd name="T7" fmla="*/ 3 h 880"/>
                  <a:gd name="T8" fmla="*/ 108 w 639"/>
                  <a:gd name="T9" fmla="*/ 3 h 880"/>
                  <a:gd name="T10" fmla="*/ 0 w 639"/>
                  <a:gd name="T11" fmla="*/ 111 h 880"/>
                  <a:gd name="T12" fmla="*/ 0 w 639"/>
                  <a:gd name="T13" fmla="*/ 772 h 880"/>
                  <a:gd name="T14" fmla="*/ 108 w 639"/>
                  <a:gd name="T15" fmla="*/ 880 h 880"/>
                  <a:gd name="T16" fmla="*/ 531 w 639"/>
                  <a:gd name="T17" fmla="*/ 880 h 880"/>
                  <a:gd name="T18" fmla="*/ 639 w 639"/>
                  <a:gd name="T19" fmla="*/ 772 h 880"/>
                  <a:gd name="T20" fmla="*/ 639 w 639"/>
                  <a:gd name="T21" fmla="*/ 111 h 880"/>
                  <a:gd name="T22" fmla="*/ 531 w 639"/>
                  <a:gd name="T23" fmla="*/ 3 h 880"/>
                  <a:gd name="T24" fmla="*/ 579 w 639"/>
                  <a:gd name="T25" fmla="*/ 772 h 880"/>
                  <a:gd name="T26" fmla="*/ 531 w 639"/>
                  <a:gd name="T27" fmla="*/ 820 h 880"/>
                  <a:gd name="T28" fmla="*/ 108 w 639"/>
                  <a:gd name="T29" fmla="*/ 820 h 880"/>
                  <a:gd name="T30" fmla="*/ 60 w 639"/>
                  <a:gd name="T31" fmla="*/ 772 h 880"/>
                  <a:gd name="T32" fmla="*/ 60 w 639"/>
                  <a:gd name="T33" fmla="*/ 111 h 880"/>
                  <a:gd name="T34" fmla="*/ 108 w 639"/>
                  <a:gd name="T35" fmla="*/ 63 h 880"/>
                  <a:gd name="T36" fmla="*/ 531 w 639"/>
                  <a:gd name="T37" fmla="*/ 63 h 880"/>
                  <a:gd name="T38" fmla="*/ 579 w 639"/>
                  <a:gd name="T39" fmla="*/ 111 h 880"/>
                  <a:gd name="T40" fmla="*/ 579 w 639"/>
                  <a:gd name="T41" fmla="*/ 772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9" h="880">
                    <a:moveTo>
                      <a:pt x="531" y="3"/>
                    </a:moveTo>
                    <a:cubicBezTo>
                      <a:pt x="333" y="3"/>
                      <a:pt x="333" y="3"/>
                      <a:pt x="333" y="3"/>
                    </a:cubicBezTo>
                    <a:cubicBezTo>
                      <a:pt x="333" y="2"/>
                      <a:pt x="332" y="1"/>
                      <a:pt x="332" y="0"/>
                    </a:cubicBezTo>
                    <a:cubicBezTo>
                      <a:pt x="324" y="3"/>
                      <a:pt x="324" y="3"/>
                      <a:pt x="324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49" y="3"/>
                      <a:pt x="0" y="51"/>
                      <a:pt x="0" y="111"/>
                    </a:cubicBezTo>
                    <a:cubicBezTo>
                      <a:pt x="0" y="772"/>
                      <a:pt x="0" y="772"/>
                      <a:pt x="0" y="772"/>
                    </a:cubicBezTo>
                    <a:cubicBezTo>
                      <a:pt x="0" y="831"/>
                      <a:pt x="49" y="880"/>
                      <a:pt x="108" y="880"/>
                    </a:cubicBezTo>
                    <a:cubicBezTo>
                      <a:pt x="531" y="880"/>
                      <a:pt x="531" y="880"/>
                      <a:pt x="531" y="880"/>
                    </a:cubicBezTo>
                    <a:cubicBezTo>
                      <a:pt x="590" y="880"/>
                      <a:pt x="639" y="831"/>
                      <a:pt x="639" y="772"/>
                    </a:cubicBezTo>
                    <a:cubicBezTo>
                      <a:pt x="639" y="111"/>
                      <a:pt x="639" y="111"/>
                      <a:pt x="639" y="111"/>
                    </a:cubicBezTo>
                    <a:cubicBezTo>
                      <a:pt x="639" y="51"/>
                      <a:pt x="590" y="3"/>
                      <a:pt x="531" y="3"/>
                    </a:cubicBezTo>
                    <a:close/>
                    <a:moveTo>
                      <a:pt x="579" y="772"/>
                    </a:moveTo>
                    <a:cubicBezTo>
                      <a:pt x="579" y="798"/>
                      <a:pt x="557" y="820"/>
                      <a:pt x="531" y="820"/>
                    </a:cubicBezTo>
                    <a:cubicBezTo>
                      <a:pt x="108" y="820"/>
                      <a:pt x="108" y="820"/>
                      <a:pt x="108" y="820"/>
                    </a:cubicBezTo>
                    <a:cubicBezTo>
                      <a:pt x="82" y="820"/>
                      <a:pt x="60" y="798"/>
                      <a:pt x="60" y="772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84"/>
                      <a:pt x="82" y="63"/>
                      <a:pt x="108" y="63"/>
                    </a:cubicBezTo>
                    <a:cubicBezTo>
                      <a:pt x="531" y="63"/>
                      <a:pt x="531" y="63"/>
                      <a:pt x="531" y="63"/>
                    </a:cubicBezTo>
                    <a:cubicBezTo>
                      <a:pt x="557" y="63"/>
                      <a:pt x="579" y="84"/>
                      <a:pt x="579" y="111"/>
                    </a:cubicBezTo>
                    <a:lnTo>
                      <a:pt x="579" y="77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8" name="Freeform 61"/>
              <p:cNvSpPr>
                <a:spLocks noEditPoints="1"/>
              </p:cNvSpPr>
              <p:nvPr/>
            </p:nvSpPr>
            <p:spPr bwMode="auto">
              <a:xfrm>
                <a:off x="7786688" y="4450248"/>
                <a:ext cx="658813" cy="962025"/>
              </a:xfrm>
              <a:custGeom>
                <a:avLst/>
                <a:gdLst>
                  <a:gd name="T0" fmla="*/ 471 w 519"/>
                  <a:gd name="T1" fmla="*/ 0 h 757"/>
                  <a:gd name="T2" fmla="*/ 48 w 519"/>
                  <a:gd name="T3" fmla="*/ 0 h 757"/>
                  <a:gd name="T4" fmla="*/ 0 w 519"/>
                  <a:gd name="T5" fmla="*/ 48 h 757"/>
                  <a:gd name="T6" fmla="*/ 0 w 519"/>
                  <a:gd name="T7" fmla="*/ 709 h 757"/>
                  <a:gd name="T8" fmla="*/ 48 w 519"/>
                  <a:gd name="T9" fmla="*/ 757 h 757"/>
                  <a:gd name="T10" fmla="*/ 471 w 519"/>
                  <a:gd name="T11" fmla="*/ 757 h 757"/>
                  <a:gd name="T12" fmla="*/ 519 w 519"/>
                  <a:gd name="T13" fmla="*/ 709 h 757"/>
                  <a:gd name="T14" fmla="*/ 519 w 519"/>
                  <a:gd name="T15" fmla="*/ 48 h 757"/>
                  <a:gd name="T16" fmla="*/ 471 w 519"/>
                  <a:gd name="T17" fmla="*/ 0 h 757"/>
                  <a:gd name="T18" fmla="*/ 260 w 519"/>
                  <a:gd name="T19" fmla="*/ 740 h 757"/>
                  <a:gd name="T20" fmla="*/ 235 w 519"/>
                  <a:gd name="T21" fmla="*/ 716 h 757"/>
                  <a:gd name="T22" fmla="*/ 260 w 519"/>
                  <a:gd name="T23" fmla="*/ 692 h 757"/>
                  <a:gd name="T24" fmla="*/ 284 w 519"/>
                  <a:gd name="T25" fmla="*/ 716 h 757"/>
                  <a:gd name="T26" fmla="*/ 260 w 519"/>
                  <a:gd name="T27" fmla="*/ 740 h 757"/>
                  <a:gd name="T28" fmla="*/ 499 w 519"/>
                  <a:gd name="T29" fmla="*/ 680 h 757"/>
                  <a:gd name="T30" fmla="*/ 20 w 519"/>
                  <a:gd name="T31" fmla="*/ 680 h 757"/>
                  <a:gd name="T32" fmla="*/ 20 w 519"/>
                  <a:gd name="T33" fmla="*/ 76 h 757"/>
                  <a:gd name="T34" fmla="*/ 499 w 519"/>
                  <a:gd name="T35" fmla="*/ 76 h 757"/>
                  <a:gd name="T36" fmla="*/ 499 w 519"/>
                  <a:gd name="T37" fmla="*/ 680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9" h="757">
                    <a:moveTo>
                      <a:pt x="47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0" y="735"/>
                      <a:pt x="22" y="757"/>
                      <a:pt x="48" y="757"/>
                    </a:cubicBezTo>
                    <a:cubicBezTo>
                      <a:pt x="471" y="757"/>
                      <a:pt x="471" y="757"/>
                      <a:pt x="471" y="757"/>
                    </a:cubicBezTo>
                    <a:cubicBezTo>
                      <a:pt x="497" y="757"/>
                      <a:pt x="519" y="735"/>
                      <a:pt x="519" y="709"/>
                    </a:cubicBezTo>
                    <a:cubicBezTo>
                      <a:pt x="519" y="48"/>
                      <a:pt x="519" y="48"/>
                      <a:pt x="519" y="48"/>
                    </a:cubicBezTo>
                    <a:cubicBezTo>
                      <a:pt x="519" y="21"/>
                      <a:pt x="497" y="0"/>
                      <a:pt x="471" y="0"/>
                    </a:cubicBezTo>
                    <a:close/>
                    <a:moveTo>
                      <a:pt x="260" y="740"/>
                    </a:moveTo>
                    <a:cubicBezTo>
                      <a:pt x="246" y="740"/>
                      <a:pt x="235" y="729"/>
                      <a:pt x="235" y="716"/>
                    </a:cubicBezTo>
                    <a:cubicBezTo>
                      <a:pt x="235" y="702"/>
                      <a:pt x="246" y="692"/>
                      <a:pt x="260" y="692"/>
                    </a:cubicBezTo>
                    <a:cubicBezTo>
                      <a:pt x="273" y="692"/>
                      <a:pt x="284" y="702"/>
                      <a:pt x="284" y="716"/>
                    </a:cubicBezTo>
                    <a:cubicBezTo>
                      <a:pt x="284" y="729"/>
                      <a:pt x="273" y="740"/>
                      <a:pt x="260" y="740"/>
                    </a:cubicBezTo>
                    <a:close/>
                    <a:moveTo>
                      <a:pt x="499" y="680"/>
                    </a:moveTo>
                    <a:cubicBezTo>
                      <a:pt x="20" y="680"/>
                      <a:pt x="20" y="680"/>
                      <a:pt x="20" y="680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499" y="76"/>
                      <a:pt x="499" y="76"/>
                      <a:pt x="499" y="76"/>
                    </a:cubicBezTo>
                    <a:lnTo>
                      <a:pt x="499" y="6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9" name="Freeform 62"/>
              <p:cNvSpPr>
                <a:spLocks noEditPoints="1"/>
              </p:cNvSpPr>
              <p:nvPr/>
            </p:nvSpPr>
            <p:spPr bwMode="auto">
              <a:xfrm>
                <a:off x="7812088" y="4547085"/>
                <a:ext cx="608013" cy="768350"/>
              </a:xfrm>
              <a:custGeom>
                <a:avLst/>
                <a:gdLst>
                  <a:gd name="T0" fmla="*/ 0 w 383"/>
                  <a:gd name="T1" fmla="*/ 484 h 484"/>
                  <a:gd name="T2" fmla="*/ 383 w 383"/>
                  <a:gd name="T3" fmla="*/ 484 h 484"/>
                  <a:gd name="T4" fmla="*/ 383 w 383"/>
                  <a:gd name="T5" fmla="*/ 0 h 484"/>
                  <a:gd name="T6" fmla="*/ 0 w 383"/>
                  <a:gd name="T7" fmla="*/ 0 h 484"/>
                  <a:gd name="T8" fmla="*/ 0 w 383"/>
                  <a:gd name="T9" fmla="*/ 484 h 484"/>
                  <a:gd name="T10" fmla="*/ 9 w 383"/>
                  <a:gd name="T11" fmla="*/ 12 h 484"/>
                  <a:gd name="T12" fmla="*/ 128 w 383"/>
                  <a:gd name="T13" fmla="*/ 12 h 484"/>
                  <a:gd name="T14" fmla="*/ 24 w 383"/>
                  <a:gd name="T15" fmla="*/ 26 h 484"/>
                  <a:gd name="T16" fmla="*/ 9 w 383"/>
                  <a:gd name="T17" fmla="*/ 174 h 484"/>
                  <a:gd name="T18" fmla="*/ 9 w 383"/>
                  <a:gd name="T19" fmla="*/ 1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3" h="484">
                    <a:moveTo>
                      <a:pt x="0" y="484"/>
                    </a:moveTo>
                    <a:lnTo>
                      <a:pt x="383" y="484"/>
                    </a:lnTo>
                    <a:lnTo>
                      <a:pt x="383" y="0"/>
                    </a:lnTo>
                    <a:lnTo>
                      <a:pt x="0" y="0"/>
                    </a:lnTo>
                    <a:lnTo>
                      <a:pt x="0" y="484"/>
                    </a:lnTo>
                    <a:close/>
                    <a:moveTo>
                      <a:pt x="9" y="12"/>
                    </a:moveTo>
                    <a:lnTo>
                      <a:pt x="128" y="12"/>
                    </a:lnTo>
                    <a:lnTo>
                      <a:pt x="24" y="26"/>
                    </a:lnTo>
                    <a:lnTo>
                      <a:pt x="9" y="174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0" name="Oval 63"/>
              <p:cNvSpPr>
                <a:spLocks noChangeArrowheads="1"/>
              </p:cNvSpPr>
              <p:nvPr/>
            </p:nvSpPr>
            <p:spPr bwMode="auto">
              <a:xfrm>
                <a:off x="8085138" y="5329723"/>
                <a:ext cx="61913" cy="619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" name="Freeform 74"/>
              <p:cNvSpPr/>
              <p:nvPr/>
            </p:nvSpPr>
            <p:spPr bwMode="auto">
              <a:xfrm>
                <a:off x="7826376" y="4566135"/>
                <a:ext cx="188913" cy="257175"/>
              </a:xfrm>
              <a:custGeom>
                <a:avLst/>
                <a:gdLst>
                  <a:gd name="T0" fmla="*/ 119 w 119"/>
                  <a:gd name="T1" fmla="*/ 0 h 162"/>
                  <a:gd name="T2" fmla="*/ 0 w 119"/>
                  <a:gd name="T3" fmla="*/ 0 h 162"/>
                  <a:gd name="T4" fmla="*/ 0 w 119"/>
                  <a:gd name="T5" fmla="*/ 162 h 162"/>
                  <a:gd name="T6" fmla="*/ 15 w 119"/>
                  <a:gd name="T7" fmla="*/ 14 h 162"/>
                  <a:gd name="T8" fmla="*/ 119 w 119"/>
                  <a:gd name="T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2">
                    <a:moveTo>
                      <a:pt x="119" y="0"/>
                    </a:moveTo>
                    <a:lnTo>
                      <a:pt x="0" y="0"/>
                    </a:lnTo>
                    <a:lnTo>
                      <a:pt x="0" y="162"/>
                    </a:lnTo>
                    <a:lnTo>
                      <a:pt x="15" y="1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2373893" y="3497970"/>
              <a:ext cx="1179512" cy="1104900"/>
              <a:chOff x="3997326" y="3343760"/>
              <a:chExt cx="1179512" cy="1104900"/>
            </a:xfrm>
          </p:grpSpPr>
          <p:sp>
            <p:nvSpPr>
              <p:cNvPr id="33" name="Freeform 75"/>
              <p:cNvSpPr/>
              <p:nvPr/>
            </p:nvSpPr>
            <p:spPr bwMode="auto">
              <a:xfrm>
                <a:off x="4633913" y="3859698"/>
                <a:ext cx="47625" cy="39687"/>
              </a:xfrm>
              <a:custGeom>
                <a:avLst/>
                <a:gdLst>
                  <a:gd name="T0" fmla="*/ 0 w 38"/>
                  <a:gd name="T1" fmla="*/ 15 h 32"/>
                  <a:gd name="T2" fmla="*/ 9 w 38"/>
                  <a:gd name="T3" fmla="*/ 32 h 32"/>
                  <a:gd name="T4" fmla="*/ 38 w 38"/>
                  <a:gd name="T5" fmla="*/ 17 h 32"/>
                  <a:gd name="T6" fmla="*/ 28 w 38"/>
                  <a:gd name="T7" fmla="*/ 0 h 32"/>
                  <a:gd name="T8" fmla="*/ 0 w 38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2">
                    <a:moveTo>
                      <a:pt x="0" y="15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19" y="27"/>
                      <a:pt x="28" y="22"/>
                      <a:pt x="38" y="1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9" y="5"/>
                      <a:pt x="10" y="10"/>
                      <a:pt x="0" y="1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4" name="Freeform 76"/>
              <p:cNvSpPr/>
              <p:nvPr/>
            </p:nvSpPr>
            <p:spPr bwMode="auto">
              <a:xfrm>
                <a:off x="5070476" y="3488223"/>
                <a:ext cx="36513" cy="39687"/>
              </a:xfrm>
              <a:custGeom>
                <a:avLst/>
                <a:gdLst>
                  <a:gd name="T0" fmla="*/ 0 w 29"/>
                  <a:gd name="T1" fmla="*/ 18 h 30"/>
                  <a:gd name="T2" fmla="*/ 16 w 29"/>
                  <a:gd name="T3" fmla="*/ 30 h 30"/>
                  <a:gd name="T4" fmla="*/ 29 w 29"/>
                  <a:gd name="T5" fmla="*/ 10 h 30"/>
                  <a:gd name="T6" fmla="*/ 12 w 29"/>
                  <a:gd name="T7" fmla="*/ 0 h 30"/>
                  <a:gd name="T8" fmla="*/ 0 w 29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0" y="18"/>
                    </a:moveTo>
                    <a:cubicBezTo>
                      <a:pt x="6" y="21"/>
                      <a:pt x="12" y="25"/>
                      <a:pt x="16" y="30"/>
                    </a:cubicBezTo>
                    <a:cubicBezTo>
                      <a:pt x="20" y="23"/>
                      <a:pt x="25" y="17"/>
                      <a:pt x="29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6"/>
                      <a:pt x="4" y="12"/>
                      <a:pt x="0" y="18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5" name="Freeform 77"/>
              <p:cNvSpPr/>
              <p:nvPr/>
            </p:nvSpPr>
            <p:spPr bwMode="auto">
              <a:xfrm>
                <a:off x="5138738" y="3343760"/>
                <a:ext cx="38100" cy="47625"/>
              </a:xfrm>
              <a:custGeom>
                <a:avLst/>
                <a:gdLst>
                  <a:gd name="T0" fmla="*/ 30 w 30"/>
                  <a:gd name="T1" fmla="*/ 6 h 37"/>
                  <a:gd name="T2" fmla="*/ 10 w 30"/>
                  <a:gd name="T3" fmla="*/ 0 h 37"/>
                  <a:gd name="T4" fmla="*/ 0 w 30"/>
                  <a:gd name="T5" fmla="*/ 30 h 37"/>
                  <a:gd name="T6" fmla="*/ 19 w 30"/>
                  <a:gd name="T7" fmla="*/ 37 h 37"/>
                  <a:gd name="T8" fmla="*/ 30 w 30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30" y="6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0"/>
                      <a:pt x="4" y="20"/>
                      <a:pt x="0" y="30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3" y="27"/>
                      <a:pt x="26" y="16"/>
                      <a:pt x="30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6" name="Freeform 78"/>
              <p:cNvSpPr/>
              <p:nvPr/>
            </p:nvSpPr>
            <p:spPr bwMode="auto">
              <a:xfrm>
                <a:off x="4124326" y="4102585"/>
                <a:ext cx="47625" cy="46037"/>
              </a:xfrm>
              <a:custGeom>
                <a:avLst/>
                <a:gdLst>
                  <a:gd name="T0" fmla="*/ 0 w 37"/>
                  <a:gd name="T1" fmla="*/ 24 h 37"/>
                  <a:gd name="T2" fmla="*/ 15 w 37"/>
                  <a:gd name="T3" fmla="*/ 37 h 37"/>
                  <a:gd name="T4" fmla="*/ 37 w 37"/>
                  <a:gd name="T5" fmla="*/ 15 h 37"/>
                  <a:gd name="T6" fmla="*/ 23 w 37"/>
                  <a:gd name="T7" fmla="*/ 0 h 37"/>
                  <a:gd name="T8" fmla="*/ 0 w 37"/>
                  <a:gd name="T9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0" y="24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22" y="30"/>
                      <a:pt x="29" y="22"/>
                      <a:pt x="37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8"/>
                      <a:pt x="7" y="16"/>
                      <a:pt x="0" y="2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7" name="Freeform 79"/>
              <p:cNvSpPr/>
              <p:nvPr/>
            </p:nvSpPr>
            <p:spPr bwMode="auto">
              <a:xfrm>
                <a:off x="4703763" y="3818423"/>
                <a:ext cx="49213" cy="41275"/>
              </a:xfrm>
              <a:custGeom>
                <a:avLst/>
                <a:gdLst>
                  <a:gd name="T0" fmla="*/ 0 w 38"/>
                  <a:gd name="T1" fmla="*/ 16 h 33"/>
                  <a:gd name="T2" fmla="*/ 10 w 38"/>
                  <a:gd name="T3" fmla="*/ 33 h 33"/>
                  <a:gd name="T4" fmla="*/ 38 w 38"/>
                  <a:gd name="T5" fmla="*/ 17 h 33"/>
                  <a:gd name="T6" fmla="*/ 27 w 38"/>
                  <a:gd name="T7" fmla="*/ 0 h 33"/>
                  <a:gd name="T8" fmla="*/ 0 w 38"/>
                  <a:gd name="T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3">
                    <a:moveTo>
                      <a:pt x="0" y="16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19" y="28"/>
                      <a:pt x="29" y="22"/>
                      <a:pt x="38" y="1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5"/>
                      <a:pt x="9" y="11"/>
                      <a:pt x="0" y="1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8" name="Freeform 80"/>
              <p:cNvSpPr/>
              <p:nvPr/>
            </p:nvSpPr>
            <p:spPr bwMode="auto">
              <a:xfrm>
                <a:off x="4838701" y="3724760"/>
                <a:ext cx="47625" cy="44450"/>
              </a:xfrm>
              <a:custGeom>
                <a:avLst/>
                <a:gdLst>
                  <a:gd name="T0" fmla="*/ 37 w 37"/>
                  <a:gd name="T1" fmla="*/ 16 h 35"/>
                  <a:gd name="T2" fmla="*/ 25 w 37"/>
                  <a:gd name="T3" fmla="*/ 0 h 35"/>
                  <a:gd name="T4" fmla="*/ 0 w 37"/>
                  <a:gd name="T5" fmla="*/ 19 h 35"/>
                  <a:gd name="T6" fmla="*/ 12 w 37"/>
                  <a:gd name="T7" fmla="*/ 35 h 35"/>
                  <a:gd name="T8" fmla="*/ 37 w 37"/>
                  <a:gd name="T9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5">
                    <a:moveTo>
                      <a:pt x="37" y="16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7" y="7"/>
                      <a:pt x="8" y="13"/>
                      <a:pt x="0" y="19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20" y="29"/>
                      <a:pt x="29" y="22"/>
                      <a:pt x="37" y="1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9" name="Freeform 81"/>
              <p:cNvSpPr/>
              <p:nvPr/>
            </p:nvSpPr>
            <p:spPr bwMode="auto">
              <a:xfrm>
                <a:off x="5105401" y="3418373"/>
                <a:ext cx="39688" cy="47625"/>
              </a:xfrm>
              <a:custGeom>
                <a:avLst/>
                <a:gdLst>
                  <a:gd name="T0" fmla="*/ 0 w 32"/>
                  <a:gd name="T1" fmla="*/ 29 h 38"/>
                  <a:gd name="T2" fmla="*/ 18 w 32"/>
                  <a:gd name="T3" fmla="*/ 38 h 38"/>
                  <a:gd name="T4" fmla="*/ 32 w 32"/>
                  <a:gd name="T5" fmla="*/ 9 h 38"/>
                  <a:gd name="T6" fmla="*/ 14 w 32"/>
                  <a:gd name="T7" fmla="*/ 0 h 38"/>
                  <a:gd name="T8" fmla="*/ 0 w 32"/>
                  <a:gd name="T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8">
                    <a:moveTo>
                      <a:pt x="0" y="29"/>
                    </a:moveTo>
                    <a:cubicBezTo>
                      <a:pt x="18" y="38"/>
                      <a:pt x="18" y="38"/>
                      <a:pt x="18" y="38"/>
                    </a:cubicBezTo>
                    <a:cubicBezTo>
                      <a:pt x="23" y="28"/>
                      <a:pt x="28" y="19"/>
                      <a:pt x="32" y="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10"/>
                      <a:pt x="5" y="19"/>
                      <a:pt x="0" y="29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0" name="Freeform 82"/>
              <p:cNvSpPr/>
              <p:nvPr/>
            </p:nvSpPr>
            <p:spPr bwMode="auto">
              <a:xfrm>
                <a:off x="4257676" y="4013685"/>
                <a:ext cx="47625" cy="41275"/>
              </a:xfrm>
              <a:custGeom>
                <a:avLst/>
                <a:gdLst>
                  <a:gd name="T0" fmla="*/ 9 w 38"/>
                  <a:gd name="T1" fmla="*/ 32 h 32"/>
                  <a:gd name="T2" fmla="*/ 38 w 38"/>
                  <a:gd name="T3" fmla="*/ 19 h 32"/>
                  <a:gd name="T4" fmla="*/ 30 w 38"/>
                  <a:gd name="T5" fmla="*/ 0 h 32"/>
                  <a:gd name="T6" fmla="*/ 0 w 38"/>
                  <a:gd name="T7" fmla="*/ 14 h 32"/>
                  <a:gd name="T8" fmla="*/ 9 w 3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2">
                    <a:moveTo>
                      <a:pt x="9" y="32"/>
                    </a:moveTo>
                    <a:cubicBezTo>
                      <a:pt x="18" y="27"/>
                      <a:pt x="28" y="23"/>
                      <a:pt x="38" y="1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5"/>
                      <a:pt x="10" y="9"/>
                      <a:pt x="0" y="14"/>
                    </a:cubicBezTo>
                    <a:lnTo>
                      <a:pt x="9" y="3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1" name="Freeform 83"/>
              <p:cNvSpPr/>
              <p:nvPr/>
            </p:nvSpPr>
            <p:spPr bwMode="auto">
              <a:xfrm>
                <a:off x="4902201" y="3673960"/>
                <a:ext cx="46038" cy="44450"/>
              </a:xfrm>
              <a:custGeom>
                <a:avLst/>
                <a:gdLst>
                  <a:gd name="T0" fmla="*/ 37 w 37"/>
                  <a:gd name="T1" fmla="*/ 15 h 36"/>
                  <a:gd name="T2" fmla="*/ 24 w 37"/>
                  <a:gd name="T3" fmla="*/ 0 h 36"/>
                  <a:gd name="T4" fmla="*/ 0 w 37"/>
                  <a:gd name="T5" fmla="*/ 21 h 36"/>
                  <a:gd name="T6" fmla="*/ 13 w 37"/>
                  <a:gd name="T7" fmla="*/ 36 h 36"/>
                  <a:gd name="T8" fmla="*/ 37 w 37"/>
                  <a:gd name="T9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37" y="15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8" y="14"/>
                      <a:pt x="0" y="2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22" y="29"/>
                      <a:pt x="30" y="22"/>
                      <a:pt x="37" y="1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2" name="Freeform 84"/>
              <p:cNvSpPr/>
              <p:nvPr/>
            </p:nvSpPr>
            <p:spPr bwMode="auto">
              <a:xfrm>
                <a:off x="4560888" y="3896210"/>
                <a:ext cx="47625" cy="39687"/>
              </a:xfrm>
              <a:custGeom>
                <a:avLst/>
                <a:gdLst>
                  <a:gd name="T0" fmla="*/ 0 w 37"/>
                  <a:gd name="T1" fmla="*/ 13 h 32"/>
                  <a:gd name="T2" fmla="*/ 8 w 37"/>
                  <a:gd name="T3" fmla="*/ 32 h 32"/>
                  <a:gd name="T4" fmla="*/ 37 w 37"/>
                  <a:gd name="T5" fmla="*/ 18 h 32"/>
                  <a:gd name="T6" fmla="*/ 29 w 37"/>
                  <a:gd name="T7" fmla="*/ 0 h 32"/>
                  <a:gd name="T8" fmla="*/ 0 w 37"/>
                  <a:gd name="T9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2">
                    <a:moveTo>
                      <a:pt x="0" y="13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18" y="27"/>
                      <a:pt x="28" y="22"/>
                      <a:pt x="37" y="1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4"/>
                      <a:pt x="10" y="9"/>
                      <a:pt x="0" y="1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3" name="Freeform 85"/>
              <p:cNvSpPr/>
              <p:nvPr/>
            </p:nvSpPr>
            <p:spPr bwMode="auto">
              <a:xfrm>
                <a:off x="4186238" y="4051785"/>
                <a:ext cx="47625" cy="44450"/>
              </a:xfrm>
              <a:custGeom>
                <a:avLst/>
                <a:gdLst>
                  <a:gd name="T0" fmla="*/ 12 w 38"/>
                  <a:gd name="T1" fmla="*/ 34 h 34"/>
                  <a:gd name="T2" fmla="*/ 38 w 38"/>
                  <a:gd name="T3" fmla="*/ 17 h 34"/>
                  <a:gd name="T4" fmla="*/ 28 w 38"/>
                  <a:gd name="T5" fmla="*/ 0 h 34"/>
                  <a:gd name="T6" fmla="*/ 0 w 38"/>
                  <a:gd name="T7" fmla="*/ 18 h 34"/>
                  <a:gd name="T8" fmla="*/ 12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12" y="34"/>
                    </a:moveTo>
                    <a:cubicBezTo>
                      <a:pt x="20" y="28"/>
                      <a:pt x="29" y="22"/>
                      <a:pt x="38" y="1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8" y="6"/>
                      <a:pt x="9" y="12"/>
                      <a:pt x="0" y="18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4" name="Freeform 86"/>
              <p:cNvSpPr/>
              <p:nvPr/>
            </p:nvSpPr>
            <p:spPr bwMode="auto">
              <a:xfrm>
                <a:off x="4059238" y="4242285"/>
                <a:ext cx="25400" cy="14287"/>
              </a:xfrm>
              <a:custGeom>
                <a:avLst/>
                <a:gdLst>
                  <a:gd name="T0" fmla="*/ 21 w 21"/>
                  <a:gd name="T1" fmla="*/ 6 h 12"/>
                  <a:gd name="T2" fmla="*/ 2 w 21"/>
                  <a:gd name="T3" fmla="*/ 0 h 12"/>
                  <a:gd name="T4" fmla="*/ 0 w 21"/>
                  <a:gd name="T5" fmla="*/ 7 h 12"/>
                  <a:gd name="T6" fmla="*/ 19 w 21"/>
                  <a:gd name="T7" fmla="*/ 12 h 12"/>
                  <a:gd name="T8" fmla="*/ 21 w 21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6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5"/>
                      <a:pt x="0" y="7"/>
                    </a:cubicBezTo>
                    <a:cubicBezTo>
                      <a:pt x="7" y="7"/>
                      <a:pt x="13" y="9"/>
                      <a:pt x="19" y="12"/>
                    </a:cubicBezTo>
                    <a:cubicBezTo>
                      <a:pt x="20" y="10"/>
                      <a:pt x="20" y="8"/>
                      <a:pt x="21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5" name="Freeform 88"/>
              <p:cNvSpPr/>
              <p:nvPr/>
            </p:nvSpPr>
            <p:spPr bwMode="auto">
              <a:xfrm>
                <a:off x="4078288" y="4166085"/>
                <a:ext cx="42863" cy="47625"/>
              </a:xfrm>
              <a:custGeom>
                <a:avLst/>
                <a:gdLst>
                  <a:gd name="T0" fmla="*/ 17 w 34"/>
                  <a:gd name="T1" fmla="*/ 0 h 37"/>
                  <a:gd name="T2" fmla="*/ 0 w 34"/>
                  <a:gd name="T3" fmla="*/ 28 h 37"/>
                  <a:gd name="T4" fmla="*/ 18 w 34"/>
                  <a:gd name="T5" fmla="*/ 37 h 37"/>
                  <a:gd name="T6" fmla="*/ 34 w 34"/>
                  <a:gd name="T7" fmla="*/ 11 h 37"/>
                  <a:gd name="T8" fmla="*/ 17 w 3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7">
                    <a:moveTo>
                      <a:pt x="17" y="0"/>
                    </a:moveTo>
                    <a:cubicBezTo>
                      <a:pt x="11" y="9"/>
                      <a:pt x="5" y="18"/>
                      <a:pt x="0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28"/>
                      <a:pt x="28" y="19"/>
                      <a:pt x="34" y="1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6" name="Freeform 89"/>
              <p:cNvSpPr/>
              <p:nvPr/>
            </p:nvSpPr>
            <p:spPr bwMode="auto">
              <a:xfrm>
                <a:off x="4333876" y="3986698"/>
                <a:ext cx="46038" cy="38100"/>
              </a:xfrm>
              <a:custGeom>
                <a:avLst/>
                <a:gdLst>
                  <a:gd name="T0" fmla="*/ 13 w 37"/>
                  <a:gd name="T1" fmla="*/ 5 h 29"/>
                  <a:gd name="T2" fmla="*/ 0 w 37"/>
                  <a:gd name="T3" fmla="*/ 10 h 29"/>
                  <a:gd name="T4" fmla="*/ 7 w 37"/>
                  <a:gd name="T5" fmla="*/ 29 h 29"/>
                  <a:gd name="T6" fmla="*/ 19 w 37"/>
                  <a:gd name="T7" fmla="*/ 25 h 29"/>
                  <a:gd name="T8" fmla="*/ 37 w 37"/>
                  <a:gd name="T9" fmla="*/ 19 h 29"/>
                  <a:gd name="T10" fmla="*/ 31 w 37"/>
                  <a:gd name="T11" fmla="*/ 0 h 29"/>
                  <a:gd name="T12" fmla="*/ 13 w 37"/>
                  <a:gd name="T1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9">
                    <a:moveTo>
                      <a:pt x="13" y="5"/>
                    </a:moveTo>
                    <a:cubicBezTo>
                      <a:pt x="9" y="7"/>
                      <a:pt x="5" y="8"/>
                      <a:pt x="0" y="1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1" y="27"/>
                      <a:pt x="15" y="26"/>
                      <a:pt x="19" y="25"/>
                    </a:cubicBezTo>
                    <a:cubicBezTo>
                      <a:pt x="25" y="23"/>
                      <a:pt x="31" y="21"/>
                      <a:pt x="37" y="1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2"/>
                      <a:pt x="19" y="4"/>
                      <a:pt x="13" y="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7" name="Freeform 90"/>
              <p:cNvSpPr/>
              <p:nvPr/>
            </p:nvSpPr>
            <p:spPr bwMode="auto">
              <a:xfrm>
                <a:off x="4411663" y="3966060"/>
                <a:ext cx="31750" cy="31750"/>
              </a:xfrm>
              <a:custGeom>
                <a:avLst/>
                <a:gdLst>
                  <a:gd name="T0" fmla="*/ 0 w 25"/>
                  <a:gd name="T1" fmla="*/ 6 h 25"/>
                  <a:gd name="T2" fmla="*/ 7 w 25"/>
                  <a:gd name="T3" fmla="*/ 25 h 25"/>
                  <a:gd name="T4" fmla="*/ 25 w 25"/>
                  <a:gd name="T5" fmla="*/ 18 h 25"/>
                  <a:gd name="T6" fmla="*/ 18 w 25"/>
                  <a:gd name="T7" fmla="*/ 0 h 25"/>
                  <a:gd name="T8" fmla="*/ 0 w 2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6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13" y="23"/>
                      <a:pt x="19" y="21"/>
                      <a:pt x="25" y="18"/>
                    </a:cubicBezTo>
                    <a:cubicBezTo>
                      <a:pt x="21" y="13"/>
                      <a:pt x="19" y="6"/>
                      <a:pt x="18" y="0"/>
                    </a:cubicBezTo>
                    <a:cubicBezTo>
                      <a:pt x="12" y="2"/>
                      <a:pt x="6" y="4"/>
                      <a:pt x="0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8" name="Freeform 91"/>
              <p:cNvSpPr/>
              <p:nvPr/>
            </p:nvSpPr>
            <p:spPr bwMode="auto">
              <a:xfrm>
                <a:off x="4040188" y="4405798"/>
                <a:ext cx="31750" cy="42862"/>
              </a:xfrm>
              <a:custGeom>
                <a:avLst/>
                <a:gdLst>
                  <a:gd name="T0" fmla="*/ 4 w 24"/>
                  <a:gd name="T1" fmla="*/ 34 h 34"/>
                  <a:gd name="T2" fmla="*/ 24 w 24"/>
                  <a:gd name="T3" fmla="*/ 30 h 34"/>
                  <a:gd name="T4" fmla="*/ 20 w 24"/>
                  <a:gd name="T5" fmla="*/ 0 h 34"/>
                  <a:gd name="T6" fmla="*/ 0 w 24"/>
                  <a:gd name="T7" fmla="*/ 1 h 34"/>
                  <a:gd name="T8" fmla="*/ 4 w 2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4">
                    <a:moveTo>
                      <a:pt x="4" y="34"/>
                    </a:moveTo>
                    <a:cubicBezTo>
                      <a:pt x="24" y="30"/>
                      <a:pt x="24" y="30"/>
                      <a:pt x="24" y="30"/>
                    </a:cubicBezTo>
                    <a:cubicBezTo>
                      <a:pt x="22" y="20"/>
                      <a:pt x="21" y="10"/>
                      <a:pt x="2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2"/>
                      <a:pt x="2" y="23"/>
                      <a:pt x="4" y="3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9" name="Freeform 92"/>
              <p:cNvSpPr/>
              <p:nvPr/>
            </p:nvSpPr>
            <p:spPr bwMode="auto">
              <a:xfrm>
                <a:off x="4773613" y="3773973"/>
                <a:ext cx="47625" cy="44450"/>
              </a:xfrm>
              <a:custGeom>
                <a:avLst/>
                <a:gdLst>
                  <a:gd name="T0" fmla="*/ 0 w 38"/>
                  <a:gd name="T1" fmla="*/ 18 h 35"/>
                  <a:gd name="T2" fmla="*/ 11 w 38"/>
                  <a:gd name="T3" fmla="*/ 35 h 35"/>
                  <a:gd name="T4" fmla="*/ 38 w 38"/>
                  <a:gd name="T5" fmla="*/ 16 h 35"/>
                  <a:gd name="T6" fmla="*/ 26 w 38"/>
                  <a:gd name="T7" fmla="*/ 0 h 35"/>
                  <a:gd name="T8" fmla="*/ 0 w 38"/>
                  <a:gd name="T9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5">
                    <a:moveTo>
                      <a:pt x="0" y="18"/>
                    </a:moveTo>
                    <a:cubicBezTo>
                      <a:pt x="11" y="35"/>
                      <a:pt x="11" y="35"/>
                      <a:pt x="11" y="35"/>
                    </a:cubicBezTo>
                    <a:cubicBezTo>
                      <a:pt x="20" y="29"/>
                      <a:pt x="29" y="22"/>
                      <a:pt x="38" y="1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6"/>
                      <a:pt x="9" y="12"/>
                      <a:pt x="0" y="18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0" name="Freeform 132"/>
              <p:cNvSpPr/>
              <p:nvPr/>
            </p:nvSpPr>
            <p:spPr bwMode="auto">
              <a:xfrm>
                <a:off x="3997326" y="4250223"/>
                <a:ext cx="119063" cy="119062"/>
              </a:xfrm>
              <a:custGeom>
                <a:avLst/>
                <a:gdLst>
                  <a:gd name="T0" fmla="*/ 93 w 93"/>
                  <a:gd name="T1" fmla="*/ 47 h 93"/>
                  <a:gd name="T2" fmla="*/ 67 w 93"/>
                  <a:gd name="T3" fmla="*/ 5 h 93"/>
                  <a:gd name="T4" fmla="*/ 48 w 93"/>
                  <a:gd name="T5" fmla="*/ 0 h 93"/>
                  <a:gd name="T6" fmla="*/ 47 w 93"/>
                  <a:gd name="T7" fmla="*/ 0 h 93"/>
                  <a:gd name="T8" fmla="*/ 0 w 93"/>
                  <a:gd name="T9" fmla="*/ 47 h 93"/>
                  <a:gd name="T10" fmla="*/ 47 w 93"/>
                  <a:gd name="T11" fmla="*/ 93 h 93"/>
                  <a:gd name="T12" fmla="*/ 93 w 93"/>
                  <a:gd name="T13" fmla="*/ 4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93" y="47"/>
                    </a:moveTo>
                    <a:cubicBezTo>
                      <a:pt x="93" y="28"/>
                      <a:pt x="83" y="12"/>
                      <a:pt x="67" y="5"/>
                    </a:cubicBezTo>
                    <a:cubicBezTo>
                      <a:pt x="61" y="2"/>
                      <a:pt x="55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3" y="93"/>
                      <a:pt x="93" y="72"/>
                      <a:pt x="93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1" name="Freeform 133"/>
              <p:cNvSpPr/>
              <p:nvPr/>
            </p:nvSpPr>
            <p:spPr bwMode="auto">
              <a:xfrm>
                <a:off x="4433888" y="3899385"/>
                <a:ext cx="117475" cy="119062"/>
              </a:xfrm>
              <a:custGeom>
                <a:avLst/>
                <a:gdLst>
                  <a:gd name="T0" fmla="*/ 47 w 93"/>
                  <a:gd name="T1" fmla="*/ 0 h 93"/>
                  <a:gd name="T2" fmla="*/ 0 w 93"/>
                  <a:gd name="T3" fmla="*/ 47 h 93"/>
                  <a:gd name="T4" fmla="*/ 0 w 93"/>
                  <a:gd name="T5" fmla="*/ 52 h 93"/>
                  <a:gd name="T6" fmla="*/ 7 w 93"/>
                  <a:gd name="T7" fmla="*/ 70 h 93"/>
                  <a:gd name="T8" fmla="*/ 47 w 93"/>
                  <a:gd name="T9" fmla="*/ 93 h 93"/>
                  <a:gd name="T10" fmla="*/ 93 w 93"/>
                  <a:gd name="T11" fmla="*/ 47 h 93"/>
                  <a:gd name="T12" fmla="*/ 47 w 9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1" y="58"/>
                      <a:pt x="3" y="65"/>
                      <a:pt x="7" y="70"/>
                    </a:cubicBezTo>
                    <a:cubicBezTo>
                      <a:pt x="15" y="84"/>
                      <a:pt x="30" y="93"/>
                      <a:pt x="47" y="93"/>
                    </a:cubicBezTo>
                    <a:cubicBezTo>
                      <a:pt x="72" y="93"/>
                      <a:pt x="93" y="72"/>
                      <a:pt x="93" y="47"/>
                    </a:cubicBezTo>
                    <a:cubicBezTo>
                      <a:pt x="93" y="21"/>
                      <a:pt x="72" y="0"/>
                      <a:pt x="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" name="Freeform 134"/>
              <p:cNvSpPr/>
              <p:nvPr/>
            </p:nvSpPr>
            <p:spPr bwMode="auto">
              <a:xfrm>
                <a:off x="4987926" y="3507273"/>
                <a:ext cx="119063" cy="117475"/>
              </a:xfrm>
              <a:custGeom>
                <a:avLst/>
                <a:gdLst>
                  <a:gd name="T0" fmla="*/ 65 w 93"/>
                  <a:gd name="T1" fmla="*/ 4 h 93"/>
                  <a:gd name="T2" fmla="*/ 46 w 93"/>
                  <a:gd name="T3" fmla="*/ 0 h 93"/>
                  <a:gd name="T4" fmla="*/ 0 w 93"/>
                  <a:gd name="T5" fmla="*/ 47 h 93"/>
                  <a:gd name="T6" fmla="*/ 46 w 93"/>
                  <a:gd name="T7" fmla="*/ 93 h 93"/>
                  <a:gd name="T8" fmla="*/ 93 w 93"/>
                  <a:gd name="T9" fmla="*/ 47 h 93"/>
                  <a:gd name="T10" fmla="*/ 81 w 93"/>
                  <a:gd name="T11" fmla="*/ 16 h 93"/>
                  <a:gd name="T12" fmla="*/ 65 w 93"/>
                  <a:gd name="T1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65" y="4"/>
                    </a:moveTo>
                    <a:cubicBezTo>
                      <a:pt x="59" y="2"/>
                      <a:pt x="53" y="0"/>
                      <a:pt x="46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6" y="93"/>
                    </a:cubicBezTo>
                    <a:cubicBezTo>
                      <a:pt x="72" y="93"/>
                      <a:pt x="93" y="72"/>
                      <a:pt x="93" y="47"/>
                    </a:cubicBezTo>
                    <a:cubicBezTo>
                      <a:pt x="93" y="35"/>
                      <a:pt x="88" y="24"/>
                      <a:pt x="81" y="16"/>
                    </a:cubicBezTo>
                    <a:cubicBezTo>
                      <a:pt x="77" y="11"/>
                      <a:pt x="71" y="7"/>
                      <a:pt x="65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3667705" y="3559883"/>
              <a:ext cx="403226" cy="1009649"/>
              <a:chOff x="5291138" y="3405673"/>
              <a:chExt cx="403226" cy="1009649"/>
            </a:xfrm>
          </p:grpSpPr>
          <p:sp>
            <p:nvSpPr>
              <p:cNvPr id="54" name="Freeform 93"/>
              <p:cNvSpPr/>
              <p:nvPr/>
            </p:nvSpPr>
            <p:spPr bwMode="auto">
              <a:xfrm>
                <a:off x="5662613" y="3405673"/>
                <a:ext cx="30163" cy="44450"/>
              </a:xfrm>
              <a:custGeom>
                <a:avLst/>
                <a:gdLst>
                  <a:gd name="T0" fmla="*/ 23 w 23"/>
                  <a:gd name="T1" fmla="*/ 2 h 35"/>
                  <a:gd name="T2" fmla="*/ 3 w 23"/>
                  <a:gd name="T3" fmla="*/ 0 h 35"/>
                  <a:gd name="T4" fmla="*/ 0 w 23"/>
                  <a:gd name="T5" fmla="*/ 32 h 35"/>
                  <a:gd name="T6" fmla="*/ 19 w 23"/>
                  <a:gd name="T7" fmla="*/ 35 h 35"/>
                  <a:gd name="T8" fmla="*/ 23 w 23"/>
                  <a:gd name="T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2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1"/>
                      <a:pt x="0" y="32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1" y="24"/>
                      <a:pt x="22" y="13"/>
                      <a:pt x="2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" name="Freeform 94"/>
              <p:cNvSpPr/>
              <p:nvPr/>
            </p:nvSpPr>
            <p:spPr bwMode="auto">
              <a:xfrm>
                <a:off x="5486401" y="3942248"/>
                <a:ext cx="41275" cy="49212"/>
              </a:xfrm>
              <a:custGeom>
                <a:avLst/>
                <a:gdLst>
                  <a:gd name="T0" fmla="*/ 0 w 33"/>
                  <a:gd name="T1" fmla="*/ 28 h 38"/>
                  <a:gd name="T2" fmla="*/ 17 w 33"/>
                  <a:gd name="T3" fmla="*/ 38 h 38"/>
                  <a:gd name="T4" fmla="*/ 33 w 33"/>
                  <a:gd name="T5" fmla="*/ 10 h 38"/>
                  <a:gd name="T6" fmla="*/ 15 w 33"/>
                  <a:gd name="T7" fmla="*/ 0 h 38"/>
                  <a:gd name="T8" fmla="*/ 0 w 33"/>
                  <a:gd name="T9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0" y="28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22" y="29"/>
                      <a:pt x="28" y="20"/>
                      <a:pt x="33" y="1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0"/>
                      <a:pt x="5" y="19"/>
                      <a:pt x="0" y="28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" name="Freeform 95"/>
              <p:cNvSpPr/>
              <p:nvPr/>
            </p:nvSpPr>
            <p:spPr bwMode="auto">
              <a:xfrm>
                <a:off x="5524501" y="3872398"/>
                <a:ext cx="41275" cy="46037"/>
              </a:xfrm>
              <a:custGeom>
                <a:avLst/>
                <a:gdLst>
                  <a:gd name="T0" fmla="*/ 0 w 32"/>
                  <a:gd name="T1" fmla="*/ 28 h 37"/>
                  <a:gd name="T2" fmla="*/ 18 w 32"/>
                  <a:gd name="T3" fmla="*/ 37 h 37"/>
                  <a:gd name="T4" fmla="*/ 32 w 32"/>
                  <a:gd name="T5" fmla="*/ 8 h 37"/>
                  <a:gd name="T6" fmla="*/ 13 w 32"/>
                  <a:gd name="T7" fmla="*/ 0 h 37"/>
                  <a:gd name="T8" fmla="*/ 0 w 32"/>
                  <a:gd name="T9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0" y="28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22" y="28"/>
                      <a:pt x="27" y="18"/>
                      <a:pt x="3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9"/>
                      <a:pt x="4" y="19"/>
                      <a:pt x="0" y="28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" name="Freeform 96"/>
              <p:cNvSpPr/>
              <p:nvPr/>
            </p:nvSpPr>
            <p:spPr bwMode="auto">
              <a:xfrm>
                <a:off x="5586413" y="3719998"/>
                <a:ext cx="36513" cy="47625"/>
              </a:xfrm>
              <a:custGeom>
                <a:avLst/>
                <a:gdLst>
                  <a:gd name="T0" fmla="*/ 19 w 29"/>
                  <a:gd name="T1" fmla="*/ 37 h 37"/>
                  <a:gd name="T2" fmla="*/ 29 w 29"/>
                  <a:gd name="T3" fmla="*/ 7 h 37"/>
                  <a:gd name="T4" fmla="*/ 10 w 29"/>
                  <a:gd name="T5" fmla="*/ 0 h 37"/>
                  <a:gd name="T6" fmla="*/ 0 w 29"/>
                  <a:gd name="T7" fmla="*/ 30 h 37"/>
                  <a:gd name="T8" fmla="*/ 19 w 2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7">
                    <a:moveTo>
                      <a:pt x="19" y="37"/>
                    </a:moveTo>
                    <a:cubicBezTo>
                      <a:pt x="22" y="27"/>
                      <a:pt x="26" y="17"/>
                      <a:pt x="29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0"/>
                      <a:pt x="3" y="21"/>
                      <a:pt x="0" y="30"/>
                    </a:cubicBezTo>
                    <a:lnTo>
                      <a:pt x="19" y="3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8" name="Freeform 97"/>
              <p:cNvSpPr/>
              <p:nvPr/>
            </p:nvSpPr>
            <p:spPr bwMode="auto">
              <a:xfrm>
                <a:off x="5557838" y="3796198"/>
                <a:ext cx="39688" cy="47625"/>
              </a:xfrm>
              <a:custGeom>
                <a:avLst/>
                <a:gdLst>
                  <a:gd name="T0" fmla="*/ 0 w 31"/>
                  <a:gd name="T1" fmla="*/ 30 h 37"/>
                  <a:gd name="T2" fmla="*/ 18 w 31"/>
                  <a:gd name="T3" fmla="*/ 37 h 37"/>
                  <a:gd name="T4" fmla="*/ 31 w 31"/>
                  <a:gd name="T5" fmla="*/ 7 h 37"/>
                  <a:gd name="T6" fmla="*/ 12 w 31"/>
                  <a:gd name="T7" fmla="*/ 0 h 37"/>
                  <a:gd name="T8" fmla="*/ 0 w 31"/>
                  <a:gd name="T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0" y="30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28"/>
                      <a:pt x="27" y="18"/>
                      <a:pt x="31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0"/>
                      <a:pt x="4" y="20"/>
                      <a:pt x="0" y="3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9" name="Freeform 98"/>
              <p:cNvSpPr/>
              <p:nvPr/>
            </p:nvSpPr>
            <p:spPr bwMode="auto">
              <a:xfrm>
                <a:off x="5297488" y="4369285"/>
                <a:ext cx="38100" cy="46037"/>
              </a:xfrm>
              <a:custGeom>
                <a:avLst/>
                <a:gdLst>
                  <a:gd name="T0" fmla="*/ 0 w 29"/>
                  <a:gd name="T1" fmla="*/ 5 h 37"/>
                  <a:gd name="T2" fmla="*/ 10 w 29"/>
                  <a:gd name="T3" fmla="*/ 37 h 37"/>
                  <a:gd name="T4" fmla="*/ 29 w 29"/>
                  <a:gd name="T5" fmla="*/ 29 h 37"/>
                  <a:gd name="T6" fmla="*/ 19 w 29"/>
                  <a:gd name="T7" fmla="*/ 0 h 37"/>
                  <a:gd name="T8" fmla="*/ 0 w 29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7">
                    <a:moveTo>
                      <a:pt x="0" y="5"/>
                    </a:moveTo>
                    <a:cubicBezTo>
                      <a:pt x="2" y="15"/>
                      <a:pt x="6" y="26"/>
                      <a:pt x="10" y="3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5" y="19"/>
                      <a:pt x="22" y="10"/>
                      <a:pt x="19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0" name="Freeform 99"/>
              <p:cNvSpPr/>
              <p:nvPr/>
            </p:nvSpPr>
            <p:spPr bwMode="auto">
              <a:xfrm>
                <a:off x="5337176" y="4137510"/>
                <a:ext cx="44450" cy="47625"/>
              </a:xfrm>
              <a:custGeom>
                <a:avLst/>
                <a:gdLst>
                  <a:gd name="T0" fmla="*/ 17 w 35"/>
                  <a:gd name="T1" fmla="*/ 37 h 37"/>
                  <a:gd name="T2" fmla="*/ 35 w 35"/>
                  <a:gd name="T3" fmla="*/ 12 h 37"/>
                  <a:gd name="T4" fmla="*/ 19 w 35"/>
                  <a:gd name="T5" fmla="*/ 0 h 37"/>
                  <a:gd name="T6" fmla="*/ 0 w 35"/>
                  <a:gd name="T7" fmla="*/ 26 h 37"/>
                  <a:gd name="T8" fmla="*/ 17 w 35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7">
                    <a:moveTo>
                      <a:pt x="17" y="37"/>
                    </a:moveTo>
                    <a:cubicBezTo>
                      <a:pt x="22" y="29"/>
                      <a:pt x="28" y="21"/>
                      <a:pt x="35" y="1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8"/>
                      <a:pt x="6" y="17"/>
                      <a:pt x="0" y="26"/>
                    </a:cubicBezTo>
                    <a:lnTo>
                      <a:pt x="17" y="3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1" name="Freeform 100"/>
              <p:cNvSpPr/>
              <p:nvPr/>
            </p:nvSpPr>
            <p:spPr bwMode="auto">
              <a:xfrm>
                <a:off x="5635626" y="3566010"/>
                <a:ext cx="31750" cy="28575"/>
              </a:xfrm>
              <a:custGeom>
                <a:avLst/>
                <a:gdLst>
                  <a:gd name="T0" fmla="*/ 0 w 24"/>
                  <a:gd name="T1" fmla="*/ 18 h 23"/>
                  <a:gd name="T2" fmla="*/ 19 w 24"/>
                  <a:gd name="T3" fmla="*/ 23 h 23"/>
                  <a:gd name="T4" fmla="*/ 24 w 24"/>
                  <a:gd name="T5" fmla="*/ 4 h 23"/>
                  <a:gd name="T6" fmla="*/ 4 w 24"/>
                  <a:gd name="T7" fmla="*/ 0 h 23"/>
                  <a:gd name="T8" fmla="*/ 0 w 24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18"/>
                    </a:moveTo>
                    <a:cubicBezTo>
                      <a:pt x="7" y="18"/>
                      <a:pt x="13" y="20"/>
                      <a:pt x="19" y="23"/>
                    </a:cubicBezTo>
                    <a:cubicBezTo>
                      <a:pt x="21" y="16"/>
                      <a:pt x="22" y="10"/>
                      <a:pt x="24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6"/>
                      <a:pt x="1" y="12"/>
                      <a:pt x="0" y="18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2" name="Freeform 101"/>
              <p:cNvSpPr/>
              <p:nvPr/>
            </p:nvSpPr>
            <p:spPr bwMode="auto">
              <a:xfrm>
                <a:off x="5300663" y="4207360"/>
                <a:ext cx="38100" cy="47625"/>
              </a:xfrm>
              <a:custGeom>
                <a:avLst/>
                <a:gdLst>
                  <a:gd name="T0" fmla="*/ 0 w 30"/>
                  <a:gd name="T1" fmla="*/ 32 h 37"/>
                  <a:gd name="T2" fmla="*/ 20 w 30"/>
                  <a:gd name="T3" fmla="*/ 37 h 37"/>
                  <a:gd name="T4" fmla="*/ 30 w 30"/>
                  <a:gd name="T5" fmla="*/ 9 h 37"/>
                  <a:gd name="T6" fmla="*/ 12 w 30"/>
                  <a:gd name="T7" fmla="*/ 0 h 37"/>
                  <a:gd name="T8" fmla="*/ 0 w 30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32"/>
                    </a:move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28"/>
                      <a:pt x="26" y="18"/>
                      <a:pt x="30" y="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1"/>
                      <a:pt x="3" y="21"/>
                      <a:pt x="0" y="3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3" name="Freeform 102"/>
              <p:cNvSpPr/>
              <p:nvPr/>
            </p:nvSpPr>
            <p:spPr bwMode="auto">
              <a:xfrm>
                <a:off x="5648326" y="3485048"/>
                <a:ext cx="33338" cy="44450"/>
              </a:xfrm>
              <a:custGeom>
                <a:avLst/>
                <a:gdLst>
                  <a:gd name="T0" fmla="*/ 0 w 26"/>
                  <a:gd name="T1" fmla="*/ 32 h 35"/>
                  <a:gd name="T2" fmla="*/ 20 w 26"/>
                  <a:gd name="T3" fmla="*/ 35 h 35"/>
                  <a:gd name="T4" fmla="*/ 26 w 26"/>
                  <a:gd name="T5" fmla="*/ 3 h 35"/>
                  <a:gd name="T6" fmla="*/ 6 w 26"/>
                  <a:gd name="T7" fmla="*/ 0 h 35"/>
                  <a:gd name="T8" fmla="*/ 0 w 26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0" y="32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22" y="25"/>
                      <a:pt x="24" y="14"/>
                      <a:pt x="26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2" y="21"/>
                      <a:pt x="0" y="3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4" name="Freeform 103"/>
              <p:cNvSpPr/>
              <p:nvPr/>
            </p:nvSpPr>
            <p:spPr bwMode="auto">
              <a:xfrm>
                <a:off x="5457826" y="4012098"/>
                <a:ext cx="26988" cy="34925"/>
              </a:xfrm>
              <a:custGeom>
                <a:avLst/>
                <a:gdLst>
                  <a:gd name="T0" fmla="*/ 6 w 22"/>
                  <a:gd name="T1" fmla="*/ 0 h 27"/>
                  <a:gd name="T2" fmla="*/ 0 w 22"/>
                  <a:gd name="T3" fmla="*/ 8 h 27"/>
                  <a:gd name="T4" fmla="*/ 11 w 22"/>
                  <a:gd name="T5" fmla="*/ 27 h 27"/>
                  <a:gd name="T6" fmla="*/ 22 w 22"/>
                  <a:gd name="T7" fmla="*/ 11 h 27"/>
                  <a:gd name="T8" fmla="*/ 6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6" y="0"/>
                    </a:moveTo>
                    <a:cubicBezTo>
                      <a:pt x="4" y="2"/>
                      <a:pt x="2" y="5"/>
                      <a:pt x="0" y="8"/>
                    </a:cubicBezTo>
                    <a:cubicBezTo>
                      <a:pt x="5" y="13"/>
                      <a:pt x="9" y="20"/>
                      <a:pt x="11" y="27"/>
                    </a:cubicBezTo>
                    <a:cubicBezTo>
                      <a:pt x="15" y="22"/>
                      <a:pt x="19" y="16"/>
                      <a:pt x="22" y="1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5" name="Freeform 104"/>
              <p:cNvSpPr/>
              <p:nvPr/>
            </p:nvSpPr>
            <p:spPr bwMode="auto">
              <a:xfrm>
                <a:off x="5291138" y="4289910"/>
                <a:ext cx="25400" cy="42862"/>
              </a:xfrm>
              <a:custGeom>
                <a:avLst/>
                <a:gdLst>
                  <a:gd name="T0" fmla="*/ 0 w 21"/>
                  <a:gd name="T1" fmla="*/ 21 h 33"/>
                  <a:gd name="T2" fmla="*/ 1 w 21"/>
                  <a:gd name="T3" fmla="*/ 33 h 33"/>
                  <a:gd name="T4" fmla="*/ 21 w 21"/>
                  <a:gd name="T5" fmla="*/ 32 h 33"/>
                  <a:gd name="T6" fmla="*/ 20 w 21"/>
                  <a:gd name="T7" fmla="*/ 21 h 33"/>
                  <a:gd name="T8" fmla="*/ 21 w 21"/>
                  <a:gd name="T9" fmla="*/ 2 h 33"/>
                  <a:gd name="T10" fmla="*/ 2 w 21"/>
                  <a:gd name="T11" fmla="*/ 0 h 33"/>
                  <a:gd name="T12" fmla="*/ 0 w 21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3">
                    <a:moveTo>
                      <a:pt x="0" y="21"/>
                    </a:moveTo>
                    <a:cubicBezTo>
                      <a:pt x="0" y="25"/>
                      <a:pt x="0" y="29"/>
                      <a:pt x="1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28"/>
                      <a:pt x="20" y="25"/>
                      <a:pt x="20" y="21"/>
                    </a:cubicBezTo>
                    <a:cubicBezTo>
                      <a:pt x="20" y="15"/>
                      <a:pt x="21" y="8"/>
                      <a:pt x="2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0" y="14"/>
                      <a:pt x="0" y="2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6" name="Freeform 135"/>
              <p:cNvSpPr/>
              <p:nvPr/>
            </p:nvSpPr>
            <p:spPr bwMode="auto">
              <a:xfrm>
                <a:off x="5575301" y="3588235"/>
                <a:ext cx="119063" cy="117475"/>
              </a:xfrm>
              <a:custGeom>
                <a:avLst/>
                <a:gdLst>
                  <a:gd name="T0" fmla="*/ 46 w 93"/>
                  <a:gd name="T1" fmla="*/ 0 h 93"/>
                  <a:gd name="T2" fmla="*/ 0 w 93"/>
                  <a:gd name="T3" fmla="*/ 46 h 93"/>
                  <a:gd name="T4" fmla="*/ 46 w 93"/>
                  <a:gd name="T5" fmla="*/ 93 h 93"/>
                  <a:gd name="T6" fmla="*/ 93 w 93"/>
                  <a:gd name="T7" fmla="*/ 46 h 93"/>
                  <a:gd name="T8" fmla="*/ 67 w 93"/>
                  <a:gd name="T9" fmla="*/ 5 h 93"/>
                  <a:gd name="T10" fmla="*/ 48 w 93"/>
                  <a:gd name="T11" fmla="*/ 0 h 93"/>
                  <a:gd name="T12" fmla="*/ 46 w 9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cubicBezTo>
                      <a:pt x="21" y="0"/>
                      <a:pt x="0" y="21"/>
                      <a:pt x="0" y="46"/>
                    </a:cubicBezTo>
                    <a:cubicBezTo>
                      <a:pt x="0" y="72"/>
                      <a:pt x="21" y="93"/>
                      <a:pt x="46" y="93"/>
                    </a:cubicBezTo>
                    <a:cubicBezTo>
                      <a:pt x="72" y="93"/>
                      <a:pt x="93" y="72"/>
                      <a:pt x="93" y="46"/>
                    </a:cubicBezTo>
                    <a:cubicBezTo>
                      <a:pt x="93" y="28"/>
                      <a:pt x="83" y="12"/>
                      <a:pt x="67" y="5"/>
                    </a:cubicBezTo>
                    <a:cubicBezTo>
                      <a:pt x="61" y="2"/>
                      <a:pt x="55" y="0"/>
                      <a:pt x="48" y="0"/>
                    </a:cubicBezTo>
                    <a:cubicBezTo>
                      <a:pt x="47" y="0"/>
                      <a:pt x="47" y="0"/>
                      <a:pt x="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7" name="Freeform 136"/>
              <p:cNvSpPr/>
              <p:nvPr/>
            </p:nvSpPr>
            <p:spPr bwMode="auto">
              <a:xfrm>
                <a:off x="5356226" y="4005748"/>
                <a:ext cx="117475" cy="119062"/>
              </a:xfrm>
              <a:custGeom>
                <a:avLst/>
                <a:gdLst>
                  <a:gd name="T0" fmla="*/ 47 w 93"/>
                  <a:gd name="T1" fmla="*/ 0 h 93"/>
                  <a:gd name="T2" fmla="*/ 0 w 93"/>
                  <a:gd name="T3" fmla="*/ 46 h 93"/>
                  <a:gd name="T4" fmla="*/ 47 w 93"/>
                  <a:gd name="T5" fmla="*/ 93 h 93"/>
                  <a:gd name="T6" fmla="*/ 93 w 93"/>
                  <a:gd name="T7" fmla="*/ 46 h 93"/>
                  <a:gd name="T8" fmla="*/ 91 w 93"/>
                  <a:gd name="T9" fmla="*/ 32 h 93"/>
                  <a:gd name="T10" fmla="*/ 80 w 93"/>
                  <a:gd name="T11" fmla="*/ 13 h 93"/>
                  <a:gd name="T12" fmla="*/ 47 w 9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47" y="0"/>
                    </a:moveTo>
                    <a:cubicBezTo>
                      <a:pt x="21" y="0"/>
                      <a:pt x="0" y="20"/>
                      <a:pt x="0" y="46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3" y="93"/>
                      <a:pt x="93" y="72"/>
                      <a:pt x="93" y="46"/>
                    </a:cubicBezTo>
                    <a:cubicBezTo>
                      <a:pt x="93" y="41"/>
                      <a:pt x="93" y="36"/>
                      <a:pt x="91" y="32"/>
                    </a:cubicBezTo>
                    <a:cubicBezTo>
                      <a:pt x="89" y="25"/>
                      <a:pt x="85" y="18"/>
                      <a:pt x="80" y="13"/>
                    </a:cubicBezTo>
                    <a:cubicBezTo>
                      <a:pt x="71" y="5"/>
                      <a:pt x="60" y="0"/>
                      <a:pt x="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4853568" y="3602745"/>
              <a:ext cx="384175" cy="947737"/>
              <a:chOff x="6477001" y="3448535"/>
              <a:chExt cx="384175" cy="947737"/>
            </a:xfrm>
          </p:grpSpPr>
          <p:sp>
            <p:nvSpPr>
              <p:cNvPr id="69" name="Freeform 105"/>
              <p:cNvSpPr/>
              <p:nvPr/>
            </p:nvSpPr>
            <p:spPr bwMode="auto">
              <a:xfrm>
                <a:off x="6503988" y="3605698"/>
                <a:ext cx="25400" cy="17462"/>
              </a:xfrm>
              <a:custGeom>
                <a:avLst/>
                <a:gdLst>
                  <a:gd name="T0" fmla="*/ 19 w 21"/>
                  <a:gd name="T1" fmla="*/ 0 h 14"/>
                  <a:gd name="T2" fmla="*/ 0 w 21"/>
                  <a:gd name="T3" fmla="*/ 5 h 14"/>
                  <a:gd name="T4" fmla="*/ 2 w 21"/>
                  <a:gd name="T5" fmla="*/ 14 h 14"/>
                  <a:gd name="T6" fmla="*/ 21 w 21"/>
                  <a:gd name="T7" fmla="*/ 6 h 14"/>
                  <a:gd name="T8" fmla="*/ 19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19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8"/>
                      <a:pt x="2" y="11"/>
                      <a:pt x="2" y="14"/>
                    </a:cubicBezTo>
                    <a:cubicBezTo>
                      <a:pt x="8" y="10"/>
                      <a:pt x="14" y="7"/>
                      <a:pt x="21" y="6"/>
                    </a:cubicBezTo>
                    <a:cubicBezTo>
                      <a:pt x="20" y="4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0" name="Freeform 106"/>
              <p:cNvSpPr/>
              <p:nvPr/>
            </p:nvSpPr>
            <p:spPr bwMode="auto">
              <a:xfrm>
                <a:off x="6561138" y="3756510"/>
                <a:ext cx="38100" cy="47625"/>
              </a:xfrm>
              <a:custGeom>
                <a:avLst/>
                <a:gdLst>
                  <a:gd name="T0" fmla="*/ 0 w 31"/>
                  <a:gd name="T1" fmla="*/ 8 h 38"/>
                  <a:gd name="T2" fmla="*/ 13 w 31"/>
                  <a:gd name="T3" fmla="*/ 38 h 38"/>
                  <a:gd name="T4" fmla="*/ 31 w 31"/>
                  <a:gd name="T5" fmla="*/ 29 h 38"/>
                  <a:gd name="T6" fmla="*/ 18 w 31"/>
                  <a:gd name="T7" fmla="*/ 0 h 38"/>
                  <a:gd name="T8" fmla="*/ 0 w 31"/>
                  <a:gd name="T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8">
                    <a:moveTo>
                      <a:pt x="0" y="8"/>
                    </a:moveTo>
                    <a:cubicBezTo>
                      <a:pt x="4" y="18"/>
                      <a:pt x="9" y="28"/>
                      <a:pt x="13" y="3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7" y="19"/>
                      <a:pt x="22" y="10"/>
                      <a:pt x="18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1" name="Freeform 107"/>
              <p:cNvSpPr/>
              <p:nvPr/>
            </p:nvSpPr>
            <p:spPr bwMode="auto">
              <a:xfrm>
                <a:off x="6596063" y="3827948"/>
                <a:ext cx="42863" cy="49212"/>
              </a:xfrm>
              <a:custGeom>
                <a:avLst/>
                <a:gdLst>
                  <a:gd name="T0" fmla="*/ 0 w 33"/>
                  <a:gd name="T1" fmla="*/ 9 h 38"/>
                  <a:gd name="T2" fmla="*/ 15 w 33"/>
                  <a:gd name="T3" fmla="*/ 38 h 38"/>
                  <a:gd name="T4" fmla="*/ 33 w 33"/>
                  <a:gd name="T5" fmla="*/ 28 h 38"/>
                  <a:gd name="T6" fmla="*/ 18 w 33"/>
                  <a:gd name="T7" fmla="*/ 0 h 38"/>
                  <a:gd name="T8" fmla="*/ 0 w 33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0" y="9"/>
                    </a:moveTo>
                    <a:cubicBezTo>
                      <a:pt x="5" y="19"/>
                      <a:pt x="10" y="28"/>
                      <a:pt x="15" y="3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27" y="19"/>
                      <a:pt x="22" y="9"/>
                      <a:pt x="18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2" name="Freeform 108"/>
              <p:cNvSpPr/>
              <p:nvPr/>
            </p:nvSpPr>
            <p:spPr bwMode="auto">
              <a:xfrm>
                <a:off x="6783388" y="4270860"/>
                <a:ext cx="30163" cy="42862"/>
              </a:xfrm>
              <a:custGeom>
                <a:avLst/>
                <a:gdLst>
                  <a:gd name="T0" fmla="*/ 24 w 24"/>
                  <a:gd name="T1" fmla="*/ 1 h 34"/>
                  <a:gd name="T2" fmla="*/ 4 w 24"/>
                  <a:gd name="T3" fmla="*/ 0 h 34"/>
                  <a:gd name="T4" fmla="*/ 0 w 24"/>
                  <a:gd name="T5" fmla="*/ 31 h 34"/>
                  <a:gd name="T6" fmla="*/ 20 w 24"/>
                  <a:gd name="T7" fmla="*/ 34 h 34"/>
                  <a:gd name="T8" fmla="*/ 24 w 2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4">
                    <a:moveTo>
                      <a:pt x="2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0"/>
                      <a:pt x="2" y="21"/>
                      <a:pt x="0" y="3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2" y="23"/>
                      <a:pt x="23" y="12"/>
                      <a:pt x="24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3" name="Freeform 109"/>
              <p:cNvSpPr/>
              <p:nvPr/>
            </p:nvSpPr>
            <p:spPr bwMode="auto">
              <a:xfrm>
                <a:off x="6477001" y="3448535"/>
                <a:ext cx="26988" cy="41275"/>
              </a:xfrm>
              <a:custGeom>
                <a:avLst/>
                <a:gdLst>
                  <a:gd name="T0" fmla="*/ 0 w 22"/>
                  <a:gd name="T1" fmla="*/ 1 h 33"/>
                  <a:gd name="T2" fmla="*/ 2 w 22"/>
                  <a:gd name="T3" fmla="*/ 33 h 33"/>
                  <a:gd name="T4" fmla="*/ 22 w 22"/>
                  <a:gd name="T5" fmla="*/ 31 h 33"/>
                  <a:gd name="T6" fmla="*/ 20 w 22"/>
                  <a:gd name="T7" fmla="*/ 0 h 33"/>
                  <a:gd name="T8" fmla="*/ 0 w 22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0" y="1"/>
                    </a:moveTo>
                    <a:cubicBezTo>
                      <a:pt x="0" y="11"/>
                      <a:pt x="1" y="22"/>
                      <a:pt x="2" y="33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20"/>
                      <a:pt x="20" y="10"/>
                      <a:pt x="2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4" name="Freeform 110"/>
              <p:cNvSpPr/>
              <p:nvPr/>
            </p:nvSpPr>
            <p:spPr bwMode="auto">
              <a:xfrm>
                <a:off x="6484938" y="3527910"/>
                <a:ext cx="31750" cy="44450"/>
              </a:xfrm>
              <a:custGeom>
                <a:avLst/>
                <a:gdLst>
                  <a:gd name="T0" fmla="*/ 0 w 26"/>
                  <a:gd name="T1" fmla="*/ 3 h 35"/>
                  <a:gd name="T2" fmla="*/ 7 w 26"/>
                  <a:gd name="T3" fmla="*/ 35 h 35"/>
                  <a:gd name="T4" fmla="*/ 26 w 26"/>
                  <a:gd name="T5" fmla="*/ 31 h 35"/>
                  <a:gd name="T6" fmla="*/ 20 w 26"/>
                  <a:gd name="T7" fmla="*/ 0 h 35"/>
                  <a:gd name="T8" fmla="*/ 0 w 26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0" y="3"/>
                    </a:moveTo>
                    <a:cubicBezTo>
                      <a:pt x="2" y="14"/>
                      <a:pt x="4" y="25"/>
                      <a:pt x="7" y="35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21"/>
                      <a:pt x="22" y="10"/>
                      <a:pt x="2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5" name="Freeform 111"/>
              <p:cNvSpPr/>
              <p:nvPr/>
            </p:nvSpPr>
            <p:spPr bwMode="auto">
              <a:xfrm>
                <a:off x="6677026" y="3967648"/>
                <a:ext cx="44450" cy="49212"/>
              </a:xfrm>
              <a:custGeom>
                <a:avLst/>
                <a:gdLst>
                  <a:gd name="T0" fmla="*/ 35 w 35"/>
                  <a:gd name="T1" fmla="*/ 27 h 38"/>
                  <a:gd name="T2" fmla="*/ 17 w 35"/>
                  <a:gd name="T3" fmla="*/ 0 h 38"/>
                  <a:gd name="T4" fmla="*/ 0 w 35"/>
                  <a:gd name="T5" fmla="*/ 11 h 38"/>
                  <a:gd name="T6" fmla="*/ 18 w 35"/>
                  <a:gd name="T7" fmla="*/ 38 h 38"/>
                  <a:gd name="T8" fmla="*/ 35 w 35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8">
                    <a:moveTo>
                      <a:pt x="35" y="27"/>
                    </a:moveTo>
                    <a:cubicBezTo>
                      <a:pt x="29" y="18"/>
                      <a:pt x="23" y="9"/>
                      <a:pt x="17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20"/>
                      <a:pt x="12" y="29"/>
                      <a:pt x="18" y="38"/>
                    </a:cubicBezTo>
                    <a:lnTo>
                      <a:pt x="35" y="2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6" name="Freeform 112"/>
              <p:cNvSpPr/>
              <p:nvPr/>
            </p:nvSpPr>
            <p:spPr bwMode="auto">
              <a:xfrm>
                <a:off x="6767513" y="4350235"/>
                <a:ext cx="34925" cy="46037"/>
              </a:xfrm>
              <a:custGeom>
                <a:avLst/>
                <a:gdLst>
                  <a:gd name="T0" fmla="*/ 0 w 27"/>
                  <a:gd name="T1" fmla="*/ 31 h 36"/>
                  <a:gd name="T2" fmla="*/ 19 w 27"/>
                  <a:gd name="T3" fmla="*/ 36 h 36"/>
                  <a:gd name="T4" fmla="*/ 27 w 27"/>
                  <a:gd name="T5" fmla="*/ 4 h 36"/>
                  <a:gd name="T6" fmla="*/ 7 w 27"/>
                  <a:gd name="T7" fmla="*/ 0 h 36"/>
                  <a:gd name="T8" fmla="*/ 0 w 2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6">
                    <a:moveTo>
                      <a:pt x="0" y="31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22" y="25"/>
                      <a:pt x="25" y="15"/>
                      <a:pt x="2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10"/>
                      <a:pt x="3" y="20"/>
                      <a:pt x="0" y="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7" name="Freeform 113"/>
              <p:cNvSpPr/>
              <p:nvPr/>
            </p:nvSpPr>
            <p:spPr bwMode="auto">
              <a:xfrm>
                <a:off x="6635751" y="3899385"/>
                <a:ext cx="41275" cy="49212"/>
              </a:xfrm>
              <a:custGeom>
                <a:avLst/>
                <a:gdLst>
                  <a:gd name="T0" fmla="*/ 0 w 33"/>
                  <a:gd name="T1" fmla="*/ 10 h 38"/>
                  <a:gd name="T2" fmla="*/ 16 w 33"/>
                  <a:gd name="T3" fmla="*/ 38 h 38"/>
                  <a:gd name="T4" fmla="*/ 33 w 33"/>
                  <a:gd name="T5" fmla="*/ 27 h 38"/>
                  <a:gd name="T6" fmla="*/ 17 w 33"/>
                  <a:gd name="T7" fmla="*/ 0 h 38"/>
                  <a:gd name="T8" fmla="*/ 0 w 33"/>
                  <a:gd name="T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0" y="10"/>
                    </a:moveTo>
                    <a:cubicBezTo>
                      <a:pt x="5" y="19"/>
                      <a:pt x="11" y="28"/>
                      <a:pt x="16" y="3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28" y="18"/>
                      <a:pt x="22" y="9"/>
                      <a:pt x="17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8" name="Freeform 114"/>
              <p:cNvSpPr/>
              <p:nvPr/>
            </p:nvSpPr>
            <p:spPr bwMode="auto">
              <a:xfrm>
                <a:off x="6723063" y="4035910"/>
                <a:ext cx="44450" cy="47625"/>
              </a:xfrm>
              <a:custGeom>
                <a:avLst/>
                <a:gdLst>
                  <a:gd name="T0" fmla="*/ 16 w 35"/>
                  <a:gd name="T1" fmla="*/ 0 h 38"/>
                  <a:gd name="T2" fmla="*/ 0 w 35"/>
                  <a:gd name="T3" fmla="*/ 12 h 38"/>
                  <a:gd name="T4" fmla="*/ 16 w 35"/>
                  <a:gd name="T5" fmla="*/ 35 h 38"/>
                  <a:gd name="T6" fmla="*/ 18 w 35"/>
                  <a:gd name="T7" fmla="*/ 38 h 38"/>
                  <a:gd name="T8" fmla="*/ 35 w 35"/>
                  <a:gd name="T9" fmla="*/ 27 h 38"/>
                  <a:gd name="T10" fmla="*/ 32 w 35"/>
                  <a:gd name="T11" fmla="*/ 23 h 38"/>
                  <a:gd name="T12" fmla="*/ 16 w 3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16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5" y="20"/>
                      <a:pt x="11" y="27"/>
                      <a:pt x="16" y="35"/>
                    </a:cubicBezTo>
                    <a:cubicBezTo>
                      <a:pt x="17" y="36"/>
                      <a:pt x="17" y="37"/>
                      <a:pt x="18" y="38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4" y="26"/>
                      <a:pt x="33" y="24"/>
                      <a:pt x="32" y="23"/>
                    </a:cubicBezTo>
                    <a:cubicBezTo>
                      <a:pt x="27" y="16"/>
                      <a:pt x="22" y="8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9" name="Freeform 115"/>
              <p:cNvSpPr/>
              <p:nvPr/>
            </p:nvSpPr>
            <p:spPr bwMode="auto">
              <a:xfrm>
                <a:off x="6765926" y="4107348"/>
                <a:ext cx="34925" cy="39687"/>
              </a:xfrm>
              <a:custGeom>
                <a:avLst/>
                <a:gdLst>
                  <a:gd name="T0" fmla="*/ 18 w 28"/>
                  <a:gd name="T1" fmla="*/ 0 h 32"/>
                  <a:gd name="T2" fmla="*/ 0 w 28"/>
                  <a:gd name="T3" fmla="*/ 8 h 32"/>
                  <a:gd name="T4" fmla="*/ 8 w 28"/>
                  <a:gd name="T5" fmla="*/ 32 h 32"/>
                  <a:gd name="T6" fmla="*/ 28 w 28"/>
                  <a:gd name="T7" fmla="*/ 27 h 32"/>
                  <a:gd name="T8" fmla="*/ 18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8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3" y="16"/>
                      <a:pt x="6" y="24"/>
                      <a:pt x="8" y="32"/>
                    </a:cubicBezTo>
                    <a:cubicBezTo>
                      <a:pt x="14" y="29"/>
                      <a:pt x="21" y="27"/>
                      <a:pt x="28" y="27"/>
                    </a:cubicBezTo>
                    <a:cubicBezTo>
                      <a:pt x="25" y="18"/>
                      <a:pt x="22" y="9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0" name="Freeform 137"/>
              <p:cNvSpPr/>
              <p:nvPr/>
            </p:nvSpPr>
            <p:spPr bwMode="auto">
              <a:xfrm>
                <a:off x="6481763" y="3612048"/>
                <a:ext cx="117475" cy="119062"/>
              </a:xfrm>
              <a:custGeom>
                <a:avLst/>
                <a:gdLst>
                  <a:gd name="T0" fmla="*/ 46 w 93"/>
                  <a:gd name="T1" fmla="*/ 0 h 93"/>
                  <a:gd name="T2" fmla="*/ 38 w 93"/>
                  <a:gd name="T3" fmla="*/ 1 h 93"/>
                  <a:gd name="T4" fmla="*/ 19 w 93"/>
                  <a:gd name="T5" fmla="*/ 9 h 93"/>
                  <a:gd name="T6" fmla="*/ 0 w 93"/>
                  <a:gd name="T7" fmla="*/ 47 h 93"/>
                  <a:gd name="T8" fmla="*/ 46 w 93"/>
                  <a:gd name="T9" fmla="*/ 93 h 93"/>
                  <a:gd name="T10" fmla="*/ 93 w 93"/>
                  <a:gd name="T11" fmla="*/ 47 h 93"/>
                  <a:gd name="T12" fmla="*/ 46 w 9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cubicBezTo>
                      <a:pt x="43" y="0"/>
                      <a:pt x="41" y="1"/>
                      <a:pt x="38" y="1"/>
                    </a:cubicBezTo>
                    <a:cubicBezTo>
                      <a:pt x="31" y="2"/>
                      <a:pt x="25" y="5"/>
                      <a:pt x="19" y="9"/>
                    </a:cubicBezTo>
                    <a:cubicBezTo>
                      <a:pt x="7" y="17"/>
                      <a:pt x="0" y="31"/>
                      <a:pt x="0" y="47"/>
                    </a:cubicBezTo>
                    <a:cubicBezTo>
                      <a:pt x="0" y="72"/>
                      <a:pt x="20" y="93"/>
                      <a:pt x="46" y="93"/>
                    </a:cubicBezTo>
                    <a:cubicBezTo>
                      <a:pt x="72" y="93"/>
                      <a:pt x="93" y="72"/>
                      <a:pt x="93" y="47"/>
                    </a:cubicBezTo>
                    <a:cubicBezTo>
                      <a:pt x="93" y="21"/>
                      <a:pt x="72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1" name="Freeform 138"/>
              <p:cNvSpPr/>
              <p:nvPr/>
            </p:nvSpPr>
            <p:spPr bwMode="auto">
              <a:xfrm>
                <a:off x="6742113" y="4140685"/>
                <a:ext cx="119063" cy="119062"/>
              </a:xfrm>
              <a:custGeom>
                <a:avLst/>
                <a:gdLst>
                  <a:gd name="T0" fmla="*/ 93 w 93"/>
                  <a:gd name="T1" fmla="*/ 47 h 93"/>
                  <a:gd name="T2" fmla="*/ 46 w 93"/>
                  <a:gd name="T3" fmla="*/ 0 h 93"/>
                  <a:gd name="T4" fmla="*/ 46 w 93"/>
                  <a:gd name="T5" fmla="*/ 0 h 93"/>
                  <a:gd name="T6" fmla="*/ 26 w 93"/>
                  <a:gd name="T7" fmla="*/ 5 h 93"/>
                  <a:gd name="T8" fmla="*/ 0 w 93"/>
                  <a:gd name="T9" fmla="*/ 47 h 93"/>
                  <a:gd name="T10" fmla="*/ 46 w 93"/>
                  <a:gd name="T11" fmla="*/ 93 h 93"/>
                  <a:gd name="T12" fmla="*/ 93 w 93"/>
                  <a:gd name="T13" fmla="*/ 4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93" y="47"/>
                    </a:moveTo>
                    <a:cubicBezTo>
                      <a:pt x="93" y="21"/>
                      <a:pt x="72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2" y="2"/>
                      <a:pt x="26" y="5"/>
                    </a:cubicBezTo>
                    <a:cubicBezTo>
                      <a:pt x="11" y="12"/>
                      <a:pt x="0" y="28"/>
                      <a:pt x="0" y="47"/>
                    </a:cubicBezTo>
                    <a:cubicBezTo>
                      <a:pt x="0" y="72"/>
                      <a:pt x="21" y="93"/>
                      <a:pt x="46" y="93"/>
                    </a:cubicBezTo>
                    <a:cubicBezTo>
                      <a:pt x="72" y="93"/>
                      <a:pt x="93" y="72"/>
                      <a:pt x="93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5450468" y="3529720"/>
              <a:ext cx="1044575" cy="963612"/>
              <a:chOff x="7073901" y="3375510"/>
              <a:chExt cx="1044575" cy="963612"/>
            </a:xfrm>
          </p:grpSpPr>
          <p:sp>
            <p:nvSpPr>
              <p:cNvPr id="83" name="Freeform 116"/>
              <p:cNvSpPr/>
              <p:nvPr/>
            </p:nvSpPr>
            <p:spPr bwMode="auto">
              <a:xfrm>
                <a:off x="7778751" y="3846998"/>
                <a:ext cx="23813" cy="31750"/>
              </a:xfrm>
              <a:custGeom>
                <a:avLst/>
                <a:gdLst>
                  <a:gd name="T0" fmla="*/ 8 w 19"/>
                  <a:gd name="T1" fmla="*/ 25 h 25"/>
                  <a:gd name="T2" fmla="*/ 19 w 19"/>
                  <a:gd name="T3" fmla="*/ 8 h 25"/>
                  <a:gd name="T4" fmla="*/ 6 w 19"/>
                  <a:gd name="T5" fmla="*/ 0 h 25"/>
                  <a:gd name="T6" fmla="*/ 0 w 19"/>
                  <a:gd name="T7" fmla="*/ 20 h 25"/>
                  <a:gd name="T8" fmla="*/ 8 w 1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8" y="25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5" y="6"/>
                      <a:pt x="10" y="3"/>
                      <a:pt x="6" y="0"/>
                    </a:cubicBezTo>
                    <a:cubicBezTo>
                      <a:pt x="5" y="7"/>
                      <a:pt x="3" y="14"/>
                      <a:pt x="0" y="20"/>
                    </a:cubicBezTo>
                    <a:cubicBezTo>
                      <a:pt x="2" y="21"/>
                      <a:pt x="5" y="23"/>
                      <a:pt x="8" y="2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4" name="Freeform 117"/>
              <p:cNvSpPr/>
              <p:nvPr/>
            </p:nvSpPr>
            <p:spPr bwMode="auto">
              <a:xfrm>
                <a:off x="7521576" y="3788260"/>
                <a:ext cx="44450" cy="28575"/>
              </a:xfrm>
              <a:custGeom>
                <a:avLst/>
                <a:gdLst>
                  <a:gd name="T0" fmla="*/ 0 w 35"/>
                  <a:gd name="T1" fmla="*/ 20 h 23"/>
                  <a:gd name="T2" fmla="*/ 33 w 35"/>
                  <a:gd name="T3" fmla="*/ 23 h 23"/>
                  <a:gd name="T4" fmla="*/ 35 w 35"/>
                  <a:gd name="T5" fmla="*/ 4 h 23"/>
                  <a:gd name="T6" fmla="*/ 3 w 35"/>
                  <a:gd name="T7" fmla="*/ 0 h 23"/>
                  <a:gd name="T8" fmla="*/ 0 w 35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3">
                    <a:moveTo>
                      <a:pt x="0" y="20"/>
                    </a:moveTo>
                    <a:cubicBezTo>
                      <a:pt x="11" y="21"/>
                      <a:pt x="22" y="22"/>
                      <a:pt x="33" y="2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24" y="3"/>
                      <a:pt x="13" y="1"/>
                      <a:pt x="3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5" name="Freeform 118"/>
              <p:cNvSpPr/>
              <p:nvPr/>
            </p:nvSpPr>
            <p:spPr bwMode="auto">
              <a:xfrm>
                <a:off x="7820026" y="3881923"/>
                <a:ext cx="47625" cy="46037"/>
              </a:xfrm>
              <a:custGeom>
                <a:avLst/>
                <a:gdLst>
                  <a:gd name="T0" fmla="*/ 24 w 37"/>
                  <a:gd name="T1" fmla="*/ 36 h 36"/>
                  <a:gd name="T2" fmla="*/ 37 w 37"/>
                  <a:gd name="T3" fmla="*/ 21 h 36"/>
                  <a:gd name="T4" fmla="*/ 13 w 37"/>
                  <a:gd name="T5" fmla="*/ 0 h 36"/>
                  <a:gd name="T6" fmla="*/ 0 w 37"/>
                  <a:gd name="T7" fmla="*/ 15 h 36"/>
                  <a:gd name="T8" fmla="*/ 24 w 3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4" y="36"/>
                    </a:moveTo>
                    <a:cubicBezTo>
                      <a:pt x="37" y="21"/>
                      <a:pt x="37" y="21"/>
                      <a:pt x="37" y="21"/>
                    </a:cubicBezTo>
                    <a:cubicBezTo>
                      <a:pt x="29" y="14"/>
                      <a:pt x="21" y="7"/>
                      <a:pt x="13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22"/>
                      <a:pt x="16" y="29"/>
                      <a:pt x="24" y="3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6" name="Freeform 119"/>
              <p:cNvSpPr/>
              <p:nvPr/>
            </p:nvSpPr>
            <p:spPr bwMode="auto">
              <a:xfrm>
                <a:off x="7362826" y="3743810"/>
                <a:ext cx="47625" cy="39687"/>
              </a:xfrm>
              <a:custGeom>
                <a:avLst/>
                <a:gdLst>
                  <a:gd name="T0" fmla="*/ 0 w 37"/>
                  <a:gd name="T1" fmla="*/ 19 h 31"/>
                  <a:gd name="T2" fmla="*/ 30 w 37"/>
                  <a:gd name="T3" fmla="*/ 31 h 31"/>
                  <a:gd name="T4" fmla="*/ 37 w 37"/>
                  <a:gd name="T5" fmla="*/ 12 h 31"/>
                  <a:gd name="T6" fmla="*/ 8 w 37"/>
                  <a:gd name="T7" fmla="*/ 0 h 31"/>
                  <a:gd name="T8" fmla="*/ 0 w 37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1">
                    <a:moveTo>
                      <a:pt x="0" y="19"/>
                    </a:moveTo>
                    <a:cubicBezTo>
                      <a:pt x="10" y="23"/>
                      <a:pt x="20" y="27"/>
                      <a:pt x="30" y="31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27" y="8"/>
                      <a:pt x="18" y="4"/>
                      <a:pt x="8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7" name="Freeform 120"/>
              <p:cNvSpPr/>
              <p:nvPr/>
            </p:nvSpPr>
            <p:spPr bwMode="auto">
              <a:xfrm>
                <a:off x="8013701" y="4142273"/>
                <a:ext cx="41275" cy="49212"/>
              </a:xfrm>
              <a:custGeom>
                <a:avLst/>
                <a:gdLst>
                  <a:gd name="T0" fmla="*/ 32 w 32"/>
                  <a:gd name="T1" fmla="*/ 29 h 38"/>
                  <a:gd name="T2" fmla="*/ 18 w 32"/>
                  <a:gd name="T3" fmla="*/ 0 h 38"/>
                  <a:gd name="T4" fmla="*/ 0 w 32"/>
                  <a:gd name="T5" fmla="*/ 9 h 38"/>
                  <a:gd name="T6" fmla="*/ 14 w 32"/>
                  <a:gd name="T7" fmla="*/ 38 h 38"/>
                  <a:gd name="T8" fmla="*/ 32 w 32"/>
                  <a:gd name="T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8">
                    <a:moveTo>
                      <a:pt x="32" y="29"/>
                    </a:moveTo>
                    <a:cubicBezTo>
                      <a:pt x="28" y="19"/>
                      <a:pt x="23" y="10"/>
                      <a:pt x="18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19"/>
                      <a:pt x="10" y="28"/>
                      <a:pt x="14" y="38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8" name="Freeform 121"/>
              <p:cNvSpPr/>
              <p:nvPr/>
            </p:nvSpPr>
            <p:spPr bwMode="auto">
              <a:xfrm>
                <a:off x="7974013" y="4070835"/>
                <a:ext cx="42863" cy="49212"/>
              </a:xfrm>
              <a:custGeom>
                <a:avLst/>
                <a:gdLst>
                  <a:gd name="T0" fmla="*/ 0 w 33"/>
                  <a:gd name="T1" fmla="*/ 10 h 38"/>
                  <a:gd name="T2" fmla="*/ 16 w 33"/>
                  <a:gd name="T3" fmla="*/ 38 h 38"/>
                  <a:gd name="T4" fmla="*/ 33 w 33"/>
                  <a:gd name="T5" fmla="*/ 28 h 38"/>
                  <a:gd name="T6" fmla="*/ 17 w 33"/>
                  <a:gd name="T7" fmla="*/ 0 h 38"/>
                  <a:gd name="T8" fmla="*/ 0 w 33"/>
                  <a:gd name="T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0" y="10"/>
                    </a:moveTo>
                    <a:cubicBezTo>
                      <a:pt x="5" y="19"/>
                      <a:pt x="11" y="28"/>
                      <a:pt x="16" y="3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28" y="18"/>
                      <a:pt x="23" y="9"/>
                      <a:pt x="17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9" name="Freeform 122"/>
              <p:cNvSpPr/>
              <p:nvPr/>
            </p:nvSpPr>
            <p:spPr bwMode="auto">
              <a:xfrm>
                <a:off x="7878763" y="3939073"/>
                <a:ext cx="46038" cy="47625"/>
              </a:xfrm>
              <a:custGeom>
                <a:avLst/>
                <a:gdLst>
                  <a:gd name="T0" fmla="*/ 20 w 36"/>
                  <a:gd name="T1" fmla="*/ 37 h 37"/>
                  <a:gd name="T2" fmla="*/ 36 w 36"/>
                  <a:gd name="T3" fmla="*/ 24 h 37"/>
                  <a:gd name="T4" fmla="*/ 14 w 36"/>
                  <a:gd name="T5" fmla="*/ 0 h 37"/>
                  <a:gd name="T6" fmla="*/ 0 w 36"/>
                  <a:gd name="T7" fmla="*/ 13 h 37"/>
                  <a:gd name="T8" fmla="*/ 20 w 3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20" y="37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29" y="16"/>
                      <a:pt x="21" y="7"/>
                      <a:pt x="14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21"/>
                      <a:pt x="13" y="29"/>
                      <a:pt x="20" y="3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0" name="Freeform 123"/>
              <p:cNvSpPr/>
              <p:nvPr/>
            </p:nvSpPr>
            <p:spPr bwMode="auto">
              <a:xfrm>
                <a:off x="7129463" y="3527910"/>
                <a:ext cx="38100" cy="39687"/>
              </a:xfrm>
              <a:custGeom>
                <a:avLst/>
                <a:gdLst>
                  <a:gd name="T0" fmla="*/ 18 w 30"/>
                  <a:gd name="T1" fmla="*/ 0 h 32"/>
                  <a:gd name="T2" fmla="*/ 0 w 30"/>
                  <a:gd name="T3" fmla="*/ 9 h 32"/>
                  <a:gd name="T4" fmla="*/ 13 w 30"/>
                  <a:gd name="T5" fmla="*/ 32 h 32"/>
                  <a:gd name="T6" fmla="*/ 30 w 30"/>
                  <a:gd name="T7" fmla="*/ 23 h 32"/>
                  <a:gd name="T8" fmla="*/ 18 w 3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18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4" y="17"/>
                      <a:pt x="8" y="24"/>
                      <a:pt x="13" y="32"/>
                    </a:cubicBezTo>
                    <a:cubicBezTo>
                      <a:pt x="18" y="28"/>
                      <a:pt x="24" y="24"/>
                      <a:pt x="30" y="23"/>
                    </a:cubicBezTo>
                    <a:cubicBezTo>
                      <a:pt x="26" y="15"/>
                      <a:pt x="22" y="8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1" name="Freeform 124"/>
              <p:cNvSpPr/>
              <p:nvPr/>
            </p:nvSpPr>
            <p:spPr bwMode="auto">
              <a:xfrm>
                <a:off x="8080376" y="4293085"/>
                <a:ext cx="38100" cy="46037"/>
              </a:xfrm>
              <a:custGeom>
                <a:avLst/>
                <a:gdLst>
                  <a:gd name="T0" fmla="*/ 29 w 29"/>
                  <a:gd name="T1" fmla="*/ 30 h 37"/>
                  <a:gd name="T2" fmla="*/ 18 w 29"/>
                  <a:gd name="T3" fmla="*/ 0 h 37"/>
                  <a:gd name="T4" fmla="*/ 0 w 29"/>
                  <a:gd name="T5" fmla="*/ 7 h 37"/>
                  <a:gd name="T6" fmla="*/ 11 w 29"/>
                  <a:gd name="T7" fmla="*/ 37 h 37"/>
                  <a:gd name="T8" fmla="*/ 29 w 29"/>
                  <a:gd name="T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7">
                    <a:moveTo>
                      <a:pt x="29" y="30"/>
                    </a:moveTo>
                    <a:cubicBezTo>
                      <a:pt x="26" y="20"/>
                      <a:pt x="22" y="10"/>
                      <a:pt x="18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7"/>
                      <a:pt x="7" y="27"/>
                      <a:pt x="11" y="37"/>
                    </a:cubicBezTo>
                    <a:lnTo>
                      <a:pt x="29" y="3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2" name="Freeform 125"/>
              <p:cNvSpPr/>
              <p:nvPr/>
            </p:nvSpPr>
            <p:spPr bwMode="auto">
              <a:xfrm>
                <a:off x="7929563" y="4002573"/>
                <a:ext cx="42863" cy="49212"/>
              </a:xfrm>
              <a:custGeom>
                <a:avLst/>
                <a:gdLst>
                  <a:gd name="T0" fmla="*/ 0 w 34"/>
                  <a:gd name="T1" fmla="*/ 12 h 38"/>
                  <a:gd name="T2" fmla="*/ 18 w 34"/>
                  <a:gd name="T3" fmla="*/ 38 h 38"/>
                  <a:gd name="T4" fmla="*/ 34 w 34"/>
                  <a:gd name="T5" fmla="*/ 27 h 38"/>
                  <a:gd name="T6" fmla="*/ 16 w 34"/>
                  <a:gd name="T7" fmla="*/ 0 h 38"/>
                  <a:gd name="T8" fmla="*/ 0 w 34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8">
                    <a:moveTo>
                      <a:pt x="0" y="12"/>
                    </a:moveTo>
                    <a:cubicBezTo>
                      <a:pt x="6" y="20"/>
                      <a:pt x="12" y="29"/>
                      <a:pt x="18" y="38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28" y="17"/>
                      <a:pt x="22" y="8"/>
                      <a:pt x="1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3" name="Freeform 126"/>
              <p:cNvSpPr/>
              <p:nvPr/>
            </p:nvSpPr>
            <p:spPr bwMode="auto">
              <a:xfrm>
                <a:off x="7442201" y="3770798"/>
                <a:ext cx="44450" cy="34925"/>
              </a:xfrm>
              <a:custGeom>
                <a:avLst/>
                <a:gdLst>
                  <a:gd name="T0" fmla="*/ 0 w 35"/>
                  <a:gd name="T1" fmla="*/ 20 h 27"/>
                  <a:gd name="T2" fmla="*/ 31 w 35"/>
                  <a:gd name="T3" fmla="*/ 27 h 27"/>
                  <a:gd name="T4" fmla="*/ 35 w 35"/>
                  <a:gd name="T5" fmla="*/ 8 h 27"/>
                  <a:gd name="T6" fmla="*/ 5 w 35"/>
                  <a:gd name="T7" fmla="*/ 0 h 27"/>
                  <a:gd name="T8" fmla="*/ 0 w 35"/>
                  <a:gd name="T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0" y="20"/>
                    </a:moveTo>
                    <a:cubicBezTo>
                      <a:pt x="10" y="22"/>
                      <a:pt x="21" y="25"/>
                      <a:pt x="31" y="2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5" y="5"/>
                      <a:pt x="15" y="3"/>
                      <a:pt x="5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4" name="Freeform 127"/>
              <p:cNvSpPr/>
              <p:nvPr/>
            </p:nvSpPr>
            <p:spPr bwMode="auto">
              <a:xfrm>
                <a:off x="7604126" y="3796198"/>
                <a:ext cx="42863" cy="25400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20 h 21"/>
                  <a:gd name="T4" fmla="*/ 11 w 34"/>
                  <a:gd name="T5" fmla="*/ 20 h 21"/>
                  <a:gd name="T6" fmla="*/ 31 w 34"/>
                  <a:gd name="T7" fmla="*/ 21 h 21"/>
                  <a:gd name="T8" fmla="*/ 34 w 34"/>
                  <a:gd name="T9" fmla="*/ 2 h 21"/>
                  <a:gd name="T10" fmla="*/ 11 w 34"/>
                  <a:gd name="T11" fmla="*/ 0 h 21"/>
                  <a:gd name="T12" fmla="*/ 1 w 34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7" y="20"/>
                      <a:pt x="11" y="20"/>
                    </a:cubicBezTo>
                    <a:cubicBezTo>
                      <a:pt x="18" y="20"/>
                      <a:pt x="24" y="21"/>
                      <a:pt x="31" y="2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26" y="1"/>
                      <a:pt x="19" y="0"/>
                      <a:pt x="11" y="0"/>
                    </a:cubicBezTo>
                    <a:cubicBezTo>
                      <a:pt x="8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5" name="Freeform 128"/>
              <p:cNvSpPr/>
              <p:nvPr/>
            </p:nvSpPr>
            <p:spPr bwMode="auto">
              <a:xfrm>
                <a:off x="7097713" y="3453298"/>
                <a:ext cx="38100" cy="47625"/>
              </a:xfrm>
              <a:custGeom>
                <a:avLst/>
                <a:gdLst>
                  <a:gd name="T0" fmla="*/ 0 w 30"/>
                  <a:gd name="T1" fmla="*/ 7 h 37"/>
                  <a:gd name="T2" fmla="*/ 12 w 30"/>
                  <a:gd name="T3" fmla="*/ 37 h 37"/>
                  <a:gd name="T4" fmla="*/ 30 w 30"/>
                  <a:gd name="T5" fmla="*/ 29 h 37"/>
                  <a:gd name="T6" fmla="*/ 19 w 30"/>
                  <a:gd name="T7" fmla="*/ 0 h 37"/>
                  <a:gd name="T8" fmla="*/ 0 w 30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7"/>
                    </a:moveTo>
                    <a:cubicBezTo>
                      <a:pt x="4" y="17"/>
                      <a:pt x="8" y="27"/>
                      <a:pt x="12" y="37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6" y="20"/>
                      <a:pt x="22" y="10"/>
                      <a:pt x="19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6" name="Freeform 129"/>
              <p:cNvSpPr/>
              <p:nvPr/>
            </p:nvSpPr>
            <p:spPr bwMode="auto">
              <a:xfrm>
                <a:off x="7073901" y="3375510"/>
                <a:ext cx="36513" cy="47625"/>
              </a:xfrm>
              <a:custGeom>
                <a:avLst/>
                <a:gdLst>
                  <a:gd name="T0" fmla="*/ 0 w 28"/>
                  <a:gd name="T1" fmla="*/ 5 h 37"/>
                  <a:gd name="T2" fmla="*/ 9 w 28"/>
                  <a:gd name="T3" fmla="*/ 37 h 37"/>
                  <a:gd name="T4" fmla="*/ 28 w 28"/>
                  <a:gd name="T5" fmla="*/ 31 h 37"/>
                  <a:gd name="T6" fmla="*/ 20 w 28"/>
                  <a:gd name="T7" fmla="*/ 0 h 37"/>
                  <a:gd name="T8" fmla="*/ 0 w 28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">
                    <a:moveTo>
                      <a:pt x="0" y="5"/>
                    </a:moveTo>
                    <a:cubicBezTo>
                      <a:pt x="3" y="16"/>
                      <a:pt x="6" y="27"/>
                      <a:pt x="9" y="37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5" y="21"/>
                      <a:pt x="22" y="11"/>
                      <a:pt x="20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7" name="Freeform 130"/>
              <p:cNvSpPr/>
              <p:nvPr/>
            </p:nvSpPr>
            <p:spPr bwMode="auto">
              <a:xfrm>
                <a:off x="7289801" y="3705710"/>
                <a:ext cx="47625" cy="44450"/>
              </a:xfrm>
              <a:custGeom>
                <a:avLst/>
                <a:gdLst>
                  <a:gd name="T0" fmla="*/ 37 w 37"/>
                  <a:gd name="T1" fmla="*/ 16 h 34"/>
                  <a:gd name="T2" fmla="*/ 11 w 37"/>
                  <a:gd name="T3" fmla="*/ 0 h 34"/>
                  <a:gd name="T4" fmla="*/ 0 w 37"/>
                  <a:gd name="T5" fmla="*/ 16 h 34"/>
                  <a:gd name="T6" fmla="*/ 28 w 37"/>
                  <a:gd name="T7" fmla="*/ 34 h 34"/>
                  <a:gd name="T8" fmla="*/ 37 w 37"/>
                  <a:gd name="T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4">
                    <a:moveTo>
                      <a:pt x="37" y="16"/>
                    </a:moveTo>
                    <a:cubicBezTo>
                      <a:pt x="28" y="11"/>
                      <a:pt x="20" y="6"/>
                      <a:pt x="11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9" y="23"/>
                      <a:pt x="18" y="28"/>
                      <a:pt x="28" y="34"/>
                    </a:cubicBezTo>
                    <a:lnTo>
                      <a:pt x="37" y="1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8" name="Freeform 131"/>
              <p:cNvSpPr/>
              <p:nvPr/>
            </p:nvSpPr>
            <p:spPr bwMode="auto">
              <a:xfrm>
                <a:off x="7224713" y="3654910"/>
                <a:ext cx="47625" cy="47625"/>
              </a:xfrm>
              <a:custGeom>
                <a:avLst/>
                <a:gdLst>
                  <a:gd name="T0" fmla="*/ 25 w 37"/>
                  <a:gd name="T1" fmla="*/ 37 h 37"/>
                  <a:gd name="T2" fmla="*/ 37 w 37"/>
                  <a:gd name="T3" fmla="*/ 21 h 37"/>
                  <a:gd name="T4" fmla="*/ 14 w 37"/>
                  <a:gd name="T5" fmla="*/ 0 h 37"/>
                  <a:gd name="T6" fmla="*/ 0 w 37"/>
                  <a:gd name="T7" fmla="*/ 14 h 37"/>
                  <a:gd name="T8" fmla="*/ 25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5" y="37"/>
                    </a:moveTo>
                    <a:cubicBezTo>
                      <a:pt x="37" y="21"/>
                      <a:pt x="37" y="21"/>
                      <a:pt x="37" y="21"/>
                    </a:cubicBezTo>
                    <a:cubicBezTo>
                      <a:pt x="29" y="15"/>
                      <a:pt x="22" y="8"/>
                      <a:pt x="14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22"/>
                      <a:pt x="16" y="30"/>
                      <a:pt x="25" y="3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9" name="Freeform 139"/>
              <p:cNvSpPr/>
              <p:nvPr/>
            </p:nvSpPr>
            <p:spPr bwMode="auto">
              <a:xfrm>
                <a:off x="7124701" y="3553310"/>
                <a:ext cx="119063" cy="119062"/>
              </a:xfrm>
              <a:custGeom>
                <a:avLst/>
                <a:gdLst>
                  <a:gd name="T0" fmla="*/ 47 w 93"/>
                  <a:gd name="T1" fmla="*/ 0 h 93"/>
                  <a:gd name="T2" fmla="*/ 34 w 93"/>
                  <a:gd name="T3" fmla="*/ 2 h 93"/>
                  <a:gd name="T4" fmla="*/ 17 w 93"/>
                  <a:gd name="T5" fmla="*/ 11 h 93"/>
                  <a:gd name="T6" fmla="*/ 0 w 93"/>
                  <a:gd name="T7" fmla="*/ 46 h 93"/>
                  <a:gd name="T8" fmla="*/ 47 w 93"/>
                  <a:gd name="T9" fmla="*/ 93 h 93"/>
                  <a:gd name="T10" fmla="*/ 93 w 93"/>
                  <a:gd name="T11" fmla="*/ 46 h 93"/>
                  <a:gd name="T12" fmla="*/ 47 w 9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47" y="0"/>
                    </a:moveTo>
                    <a:cubicBezTo>
                      <a:pt x="42" y="0"/>
                      <a:pt x="38" y="0"/>
                      <a:pt x="34" y="2"/>
                    </a:cubicBezTo>
                    <a:cubicBezTo>
                      <a:pt x="28" y="3"/>
                      <a:pt x="22" y="7"/>
                      <a:pt x="17" y="11"/>
                    </a:cubicBezTo>
                    <a:cubicBezTo>
                      <a:pt x="7" y="19"/>
                      <a:pt x="0" y="32"/>
                      <a:pt x="0" y="46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2" y="93"/>
                      <a:pt x="93" y="72"/>
                      <a:pt x="93" y="46"/>
                    </a:cubicBezTo>
                    <a:cubicBezTo>
                      <a:pt x="93" y="21"/>
                      <a:pt x="72" y="0"/>
                      <a:pt x="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0" name="Freeform 140"/>
              <p:cNvSpPr/>
              <p:nvPr/>
            </p:nvSpPr>
            <p:spPr bwMode="auto">
              <a:xfrm>
                <a:off x="7667626" y="3781910"/>
                <a:ext cx="119063" cy="117475"/>
              </a:xfrm>
              <a:custGeom>
                <a:avLst/>
                <a:gdLst>
                  <a:gd name="T0" fmla="*/ 87 w 93"/>
                  <a:gd name="T1" fmla="*/ 71 h 93"/>
                  <a:gd name="T2" fmla="*/ 93 w 93"/>
                  <a:gd name="T3" fmla="*/ 51 h 93"/>
                  <a:gd name="T4" fmla="*/ 93 w 93"/>
                  <a:gd name="T5" fmla="*/ 47 h 93"/>
                  <a:gd name="T6" fmla="*/ 47 w 93"/>
                  <a:gd name="T7" fmla="*/ 0 h 93"/>
                  <a:gd name="T8" fmla="*/ 0 w 93"/>
                  <a:gd name="T9" fmla="*/ 47 h 93"/>
                  <a:gd name="T10" fmla="*/ 47 w 93"/>
                  <a:gd name="T11" fmla="*/ 93 h 93"/>
                  <a:gd name="T12" fmla="*/ 87 w 93"/>
                  <a:gd name="T13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87" y="71"/>
                    </a:moveTo>
                    <a:cubicBezTo>
                      <a:pt x="90" y="65"/>
                      <a:pt x="92" y="58"/>
                      <a:pt x="93" y="51"/>
                    </a:cubicBezTo>
                    <a:cubicBezTo>
                      <a:pt x="93" y="50"/>
                      <a:pt x="93" y="48"/>
                      <a:pt x="93" y="47"/>
                    </a:cubicBezTo>
                    <a:cubicBezTo>
                      <a:pt x="93" y="21"/>
                      <a:pt x="72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64" y="93"/>
                      <a:pt x="78" y="84"/>
                      <a:pt x="87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1" name="Oval 141"/>
              <p:cNvSpPr>
                <a:spLocks noChangeArrowheads="1"/>
              </p:cNvSpPr>
              <p:nvPr/>
            </p:nvSpPr>
            <p:spPr bwMode="auto">
              <a:xfrm>
                <a:off x="7997826" y="4186723"/>
                <a:ext cx="119063" cy="1190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02" name="TextBox 102"/>
            <p:cNvSpPr txBox="1"/>
            <p:nvPr/>
          </p:nvSpPr>
          <p:spPr>
            <a:xfrm>
              <a:off x="2620804" y="2692843"/>
              <a:ext cx="3621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Кредитная информация</a:t>
              </a:r>
              <a:endParaRPr lang="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1257408" y="5581088"/>
              <a:ext cx="1423035" cy="70802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ru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Система </a:t>
              </a:r>
            </a:p>
            <a:p>
              <a:pPr algn="ctr"/>
              <a:r>
                <a:rPr lang="ru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клиринга</a:t>
              </a:r>
              <a:endParaRPr lang="en-GB" sz="2000" b="1" dirty="0">
                <a:solidFill>
                  <a:srgbClr val="5B9BD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2742546" y="5547235"/>
              <a:ext cx="16223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Система</a:t>
              </a:r>
              <a:endParaRPr lang="ru" sz="2000" b="1" dirty="0">
                <a:solidFill>
                  <a:srgbClr val="5B9BD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 algn="ctr"/>
              <a:r>
                <a:rPr lang="ru-RU" sz="2000" b="1" dirty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у</a:t>
              </a:r>
              <a:r>
                <a:rPr lang="ru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правления </a:t>
              </a:r>
            </a:p>
            <a:p>
              <a:pPr algn="ctr"/>
              <a:r>
                <a:rPr lang="ru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рисками</a:t>
              </a:r>
              <a:endParaRPr lang="ru" altLang="en-GB" sz="2000" b="1" dirty="0">
                <a:solidFill>
                  <a:srgbClr val="5B9BD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4478431" y="5578985"/>
              <a:ext cx="17588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Система </a:t>
              </a:r>
            </a:p>
            <a:p>
              <a:pPr algn="ctr"/>
              <a:r>
                <a:rPr lang="ru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управления</a:t>
              </a:r>
              <a:endParaRPr lang="ru" sz="2000" b="1" dirty="0">
                <a:solidFill>
                  <a:srgbClr val="5B9BD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 algn="ctr"/>
              <a:r>
                <a:rPr lang="ru" altLang="en-GB" sz="2000" b="1" dirty="0" smtClean="0">
                  <a:solidFill>
                    <a:srgbClr val="5B9BD6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инспекциями</a:t>
              </a:r>
              <a:endParaRPr lang="ru" altLang="en-GB" sz="2000" b="1" dirty="0">
                <a:solidFill>
                  <a:srgbClr val="5B9BD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7017493" y="4257113"/>
              <a:ext cx="45675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Внешняя система </a:t>
              </a:r>
            </a:p>
            <a:p>
              <a:pPr algn="ctr"/>
              <a:r>
                <a:rPr lang="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автоматического обмена </a:t>
              </a:r>
            </a:p>
            <a:p>
              <a:pPr algn="ctr"/>
              <a:r>
                <a:rPr lang="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данными о </a:t>
              </a:r>
            </a:p>
            <a:p>
              <a:pPr algn="ctr"/>
              <a:r>
                <a:rPr lang="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взаимном признании 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УЭО</a:t>
              </a:r>
              <a:endParaRPr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grpSp>
          <p:nvGrpSpPr>
            <p:cNvPr id="107" name="Group 82"/>
            <p:cNvGrpSpPr/>
            <p:nvPr/>
          </p:nvGrpSpPr>
          <p:grpSpPr>
            <a:xfrm rot="19712495">
              <a:off x="6061654" y="2695789"/>
              <a:ext cx="1044575" cy="963612"/>
              <a:chOff x="7073901" y="3375510"/>
              <a:chExt cx="1044575" cy="963612"/>
            </a:xfrm>
          </p:grpSpPr>
          <p:sp>
            <p:nvSpPr>
              <p:cNvPr id="108" name="Freeform 116"/>
              <p:cNvSpPr/>
              <p:nvPr/>
            </p:nvSpPr>
            <p:spPr bwMode="auto">
              <a:xfrm>
                <a:off x="7778751" y="3846998"/>
                <a:ext cx="23813" cy="31750"/>
              </a:xfrm>
              <a:custGeom>
                <a:avLst/>
                <a:gdLst>
                  <a:gd name="T0" fmla="*/ 8 w 19"/>
                  <a:gd name="T1" fmla="*/ 25 h 25"/>
                  <a:gd name="T2" fmla="*/ 19 w 19"/>
                  <a:gd name="T3" fmla="*/ 8 h 25"/>
                  <a:gd name="T4" fmla="*/ 6 w 19"/>
                  <a:gd name="T5" fmla="*/ 0 h 25"/>
                  <a:gd name="T6" fmla="*/ 0 w 19"/>
                  <a:gd name="T7" fmla="*/ 20 h 25"/>
                  <a:gd name="T8" fmla="*/ 8 w 1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8" y="25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5" y="6"/>
                      <a:pt x="10" y="3"/>
                      <a:pt x="6" y="0"/>
                    </a:cubicBezTo>
                    <a:cubicBezTo>
                      <a:pt x="5" y="7"/>
                      <a:pt x="3" y="14"/>
                      <a:pt x="0" y="20"/>
                    </a:cubicBezTo>
                    <a:cubicBezTo>
                      <a:pt x="2" y="21"/>
                      <a:pt x="5" y="23"/>
                      <a:pt x="8" y="2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9" name="Freeform 117"/>
              <p:cNvSpPr/>
              <p:nvPr/>
            </p:nvSpPr>
            <p:spPr bwMode="auto">
              <a:xfrm>
                <a:off x="7521576" y="3788260"/>
                <a:ext cx="44450" cy="28575"/>
              </a:xfrm>
              <a:custGeom>
                <a:avLst/>
                <a:gdLst>
                  <a:gd name="T0" fmla="*/ 0 w 35"/>
                  <a:gd name="T1" fmla="*/ 20 h 23"/>
                  <a:gd name="T2" fmla="*/ 33 w 35"/>
                  <a:gd name="T3" fmla="*/ 23 h 23"/>
                  <a:gd name="T4" fmla="*/ 35 w 35"/>
                  <a:gd name="T5" fmla="*/ 4 h 23"/>
                  <a:gd name="T6" fmla="*/ 3 w 35"/>
                  <a:gd name="T7" fmla="*/ 0 h 23"/>
                  <a:gd name="T8" fmla="*/ 0 w 35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3">
                    <a:moveTo>
                      <a:pt x="0" y="20"/>
                    </a:moveTo>
                    <a:cubicBezTo>
                      <a:pt x="11" y="21"/>
                      <a:pt x="22" y="22"/>
                      <a:pt x="33" y="2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24" y="3"/>
                      <a:pt x="13" y="1"/>
                      <a:pt x="3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0" name="Freeform 118"/>
              <p:cNvSpPr/>
              <p:nvPr/>
            </p:nvSpPr>
            <p:spPr bwMode="auto">
              <a:xfrm>
                <a:off x="7820026" y="3881923"/>
                <a:ext cx="47625" cy="46037"/>
              </a:xfrm>
              <a:custGeom>
                <a:avLst/>
                <a:gdLst>
                  <a:gd name="T0" fmla="*/ 24 w 37"/>
                  <a:gd name="T1" fmla="*/ 36 h 36"/>
                  <a:gd name="T2" fmla="*/ 37 w 37"/>
                  <a:gd name="T3" fmla="*/ 21 h 36"/>
                  <a:gd name="T4" fmla="*/ 13 w 37"/>
                  <a:gd name="T5" fmla="*/ 0 h 36"/>
                  <a:gd name="T6" fmla="*/ 0 w 37"/>
                  <a:gd name="T7" fmla="*/ 15 h 36"/>
                  <a:gd name="T8" fmla="*/ 24 w 3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4" y="36"/>
                    </a:moveTo>
                    <a:cubicBezTo>
                      <a:pt x="37" y="21"/>
                      <a:pt x="37" y="21"/>
                      <a:pt x="37" y="21"/>
                    </a:cubicBezTo>
                    <a:cubicBezTo>
                      <a:pt x="29" y="14"/>
                      <a:pt x="21" y="7"/>
                      <a:pt x="13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22"/>
                      <a:pt x="16" y="29"/>
                      <a:pt x="24" y="3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1" name="Freeform 119"/>
              <p:cNvSpPr/>
              <p:nvPr/>
            </p:nvSpPr>
            <p:spPr bwMode="auto">
              <a:xfrm>
                <a:off x="7362826" y="3743810"/>
                <a:ext cx="47625" cy="39687"/>
              </a:xfrm>
              <a:custGeom>
                <a:avLst/>
                <a:gdLst>
                  <a:gd name="T0" fmla="*/ 0 w 37"/>
                  <a:gd name="T1" fmla="*/ 19 h 31"/>
                  <a:gd name="T2" fmla="*/ 30 w 37"/>
                  <a:gd name="T3" fmla="*/ 31 h 31"/>
                  <a:gd name="T4" fmla="*/ 37 w 37"/>
                  <a:gd name="T5" fmla="*/ 12 h 31"/>
                  <a:gd name="T6" fmla="*/ 8 w 37"/>
                  <a:gd name="T7" fmla="*/ 0 h 31"/>
                  <a:gd name="T8" fmla="*/ 0 w 37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1">
                    <a:moveTo>
                      <a:pt x="0" y="19"/>
                    </a:moveTo>
                    <a:cubicBezTo>
                      <a:pt x="10" y="23"/>
                      <a:pt x="20" y="27"/>
                      <a:pt x="30" y="31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27" y="8"/>
                      <a:pt x="18" y="4"/>
                      <a:pt x="8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2" name="Freeform 120"/>
              <p:cNvSpPr/>
              <p:nvPr/>
            </p:nvSpPr>
            <p:spPr bwMode="auto">
              <a:xfrm>
                <a:off x="8013701" y="4142273"/>
                <a:ext cx="41275" cy="49212"/>
              </a:xfrm>
              <a:custGeom>
                <a:avLst/>
                <a:gdLst>
                  <a:gd name="T0" fmla="*/ 32 w 32"/>
                  <a:gd name="T1" fmla="*/ 29 h 38"/>
                  <a:gd name="T2" fmla="*/ 18 w 32"/>
                  <a:gd name="T3" fmla="*/ 0 h 38"/>
                  <a:gd name="T4" fmla="*/ 0 w 32"/>
                  <a:gd name="T5" fmla="*/ 9 h 38"/>
                  <a:gd name="T6" fmla="*/ 14 w 32"/>
                  <a:gd name="T7" fmla="*/ 38 h 38"/>
                  <a:gd name="T8" fmla="*/ 32 w 32"/>
                  <a:gd name="T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8">
                    <a:moveTo>
                      <a:pt x="32" y="29"/>
                    </a:moveTo>
                    <a:cubicBezTo>
                      <a:pt x="28" y="19"/>
                      <a:pt x="23" y="10"/>
                      <a:pt x="18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19"/>
                      <a:pt x="10" y="28"/>
                      <a:pt x="14" y="38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3" name="Freeform 121"/>
              <p:cNvSpPr/>
              <p:nvPr/>
            </p:nvSpPr>
            <p:spPr bwMode="auto">
              <a:xfrm>
                <a:off x="7974013" y="4070835"/>
                <a:ext cx="42863" cy="49212"/>
              </a:xfrm>
              <a:custGeom>
                <a:avLst/>
                <a:gdLst>
                  <a:gd name="T0" fmla="*/ 0 w 33"/>
                  <a:gd name="T1" fmla="*/ 10 h 38"/>
                  <a:gd name="T2" fmla="*/ 16 w 33"/>
                  <a:gd name="T3" fmla="*/ 38 h 38"/>
                  <a:gd name="T4" fmla="*/ 33 w 33"/>
                  <a:gd name="T5" fmla="*/ 28 h 38"/>
                  <a:gd name="T6" fmla="*/ 17 w 33"/>
                  <a:gd name="T7" fmla="*/ 0 h 38"/>
                  <a:gd name="T8" fmla="*/ 0 w 33"/>
                  <a:gd name="T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0" y="10"/>
                    </a:moveTo>
                    <a:cubicBezTo>
                      <a:pt x="5" y="19"/>
                      <a:pt x="11" y="28"/>
                      <a:pt x="16" y="3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28" y="18"/>
                      <a:pt x="23" y="9"/>
                      <a:pt x="17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4" name="Freeform 122"/>
              <p:cNvSpPr/>
              <p:nvPr/>
            </p:nvSpPr>
            <p:spPr bwMode="auto">
              <a:xfrm>
                <a:off x="7878763" y="3939073"/>
                <a:ext cx="46038" cy="47625"/>
              </a:xfrm>
              <a:custGeom>
                <a:avLst/>
                <a:gdLst>
                  <a:gd name="T0" fmla="*/ 20 w 36"/>
                  <a:gd name="T1" fmla="*/ 37 h 37"/>
                  <a:gd name="T2" fmla="*/ 36 w 36"/>
                  <a:gd name="T3" fmla="*/ 24 h 37"/>
                  <a:gd name="T4" fmla="*/ 14 w 36"/>
                  <a:gd name="T5" fmla="*/ 0 h 37"/>
                  <a:gd name="T6" fmla="*/ 0 w 36"/>
                  <a:gd name="T7" fmla="*/ 13 h 37"/>
                  <a:gd name="T8" fmla="*/ 20 w 3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20" y="37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29" y="16"/>
                      <a:pt x="21" y="7"/>
                      <a:pt x="14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21"/>
                      <a:pt x="13" y="29"/>
                      <a:pt x="20" y="3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5" name="Freeform 123"/>
              <p:cNvSpPr/>
              <p:nvPr/>
            </p:nvSpPr>
            <p:spPr bwMode="auto">
              <a:xfrm>
                <a:off x="7129463" y="3527910"/>
                <a:ext cx="38100" cy="39687"/>
              </a:xfrm>
              <a:custGeom>
                <a:avLst/>
                <a:gdLst>
                  <a:gd name="T0" fmla="*/ 18 w 30"/>
                  <a:gd name="T1" fmla="*/ 0 h 32"/>
                  <a:gd name="T2" fmla="*/ 0 w 30"/>
                  <a:gd name="T3" fmla="*/ 9 h 32"/>
                  <a:gd name="T4" fmla="*/ 13 w 30"/>
                  <a:gd name="T5" fmla="*/ 32 h 32"/>
                  <a:gd name="T6" fmla="*/ 30 w 30"/>
                  <a:gd name="T7" fmla="*/ 23 h 32"/>
                  <a:gd name="T8" fmla="*/ 18 w 3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18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4" y="17"/>
                      <a:pt x="8" y="24"/>
                      <a:pt x="13" y="32"/>
                    </a:cubicBezTo>
                    <a:cubicBezTo>
                      <a:pt x="18" y="28"/>
                      <a:pt x="24" y="24"/>
                      <a:pt x="30" y="23"/>
                    </a:cubicBezTo>
                    <a:cubicBezTo>
                      <a:pt x="26" y="15"/>
                      <a:pt x="22" y="8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6" name="Freeform 124"/>
              <p:cNvSpPr/>
              <p:nvPr/>
            </p:nvSpPr>
            <p:spPr bwMode="auto">
              <a:xfrm>
                <a:off x="8080376" y="4293085"/>
                <a:ext cx="38100" cy="46037"/>
              </a:xfrm>
              <a:custGeom>
                <a:avLst/>
                <a:gdLst>
                  <a:gd name="T0" fmla="*/ 29 w 29"/>
                  <a:gd name="T1" fmla="*/ 30 h 37"/>
                  <a:gd name="T2" fmla="*/ 18 w 29"/>
                  <a:gd name="T3" fmla="*/ 0 h 37"/>
                  <a:gd name="T4" fmla="*/ 0 w 29"/>
                  <a:gd name="T5" fmla="*/ 7 h 37"/>
                  <a:gd name="T6" fmla="*/ 11 w 29"/>
                  <a:gd name="T7" fmla="*/ 37 h 37"/>
                  <a:gd name="T8" fmla="*/ 29 w 29"/>
                  <a:gd name="T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7">
                    <a:moveTo>
                      <a:pt x="29" y="30"/>
                    </a:moveTo>
                    <a:cubicBezTo>
                      <a:pt x="26" y="20"/>
                      <a:pt x="22" y="10"/>
                      <a:pt x="18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7"/>
                      <a:pt x="7" y="27"/>
                      <a:pt x="11" y="37"/>
                    </a:cubicBezTo>
                    <a:lnTo>
                      <a:pt x="29" y="3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7" name="Freeform 125"/>
              <p:cNvSpPr/>
              <p:nvPr/>
            </p:nvSpPr>
            <p:spPr bwMode="auto">
              <a:xfrm>
                <a:off x="7929563" y="4002573"/>
                <a:ext cx="42863" cy="49212"/>
              </a:xfrm>
              <a:custGeom>
                <a:avLst/>
                <a:gdLst>
                  <a:gd name="T0" fmla="*/ 0 w 34"/>
                  <a:gd name="T1" fmla="*/ 12 h 38"/>
                  <a:gd name="T2" fmla="*/ 18 w 34"/>
                  <a:gd name="T3" fmla="*/ 38 h 38"/>
                  <a:gd name="T4" fmla="*/ 34 w 34"/>
                  <a:gd name="T5" fmla="*/ 27 h 38"/>
                  <a:gd name="T6" fmla="*/ 16 w 34"/>
                  <a:gd name="T7" fmla="*/ 0 h 38"/>
                  <a:gd name="T8" fmla="*/ 0 w 34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8">
                    <a:moveTo>
                      <a:pt x="0" y="12"/>
                    </a:moveTo>
                    <a:cubicBezTo>
                      <a:pt x="6" y="20"/>
                      <a:pt x="12" y="29"/>
                      <a:pt x="18" y="38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28" y="17"/>
                      <a:pt x="22" y="8"/>
                      <a:pt x="1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8" name="Freeform 126"/>
              <p:cNvSpPr/>
              <p:nvPr/>
            </p:nvSpPr>
            <p:spPr bwMode="auto">
              <a:xfrm>
                <a:off x="7442201" y="3770798"/>
                <a:ext cx="44450" cy="34925"/>
              </a:xfrm>
              <a:custGeom>
                <a:avLst/>
                <a:gdLst>
                  <a:gd name="T0" fmla="*/ 0 w 35"/>
                  <a:gd name="T1" fmla="*/ 20 h 27"/>
                  <a:gd name="T2" fmla="*/ 31 w 35"/>
                  <a:gd name="T3" fmla="*/ 27 h 27"/>
                  <a:gd name="T4" fmla="*/ 35 w 35"/>
                  <a:gd name="T5" fmla="*/ 8 h 27"/>
                  <a:gd name="T6" fmla="*/ 5 w 35"/>
                  <a:gd name="T7" fmla="*/ 0 h 27"/>
                  <a:gd name="T8" fmla="*/ 0 w 35"/>
                  <a:gd name="T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0" y="20"/>
                    </a:moveTo>
                    <a:cubicBezTo>
                      <a:pt x="10" y="22"/>
                      <a:pt x="21" y="25"/>
                      <a:pt x="31" y="2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5" y="5"/>
                      <a:pt x="15" y="3"/>
                      <a:pt x="5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9" name="Freeform 127"/>
              <p:cNvSpPr/>
              <p:nvPr/>
            </p:nvSpPr>
            <p:spPr bwMode="auto">
              <a:xfrm>
                <a:off x="7604126" y="3796198"/>
                <a:ext cx="42863" cy="25400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20 h 21"/>
                  <a:gd name="T4" fmla="*/ 11 w 34"/>
                  <a:gd name="T5" fmla="*/ 20 h 21"/>
                  <a:gd name="T6" fmla="*/ 31 w 34"/>
                  <a:gd name="T7" fmla="*/ 21 h 21"/>
                  <a:gd name="T8" fmla="*/ 34 w 34"/>
                  <a:gd name="T9" fmla="*/ 2 h 21"/>
                  <a:gd name="T10" fmla="*/ 11 w 34"/>
                  <a:gd name="T11" fmla="*/ 0 h 21"/>
                  <a:gd name="T12" fmla="*/ 1 w 34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7" y="20"/>
                      <a:pt x="11" y="20"/>
                    </a:cubicBezTo>
                    <a:cubicBezTo>
                      <a:pt x="18" y="20"/>
                      <a:pt x="24" y="21"/>
                      <a:pt x="31" y="2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26" y="1"/>
                      <a:pt x="19" y="0"/>
                      <a:pt x="11" y="0"/>
                    </a:cubicBezTo>
                    <a:cubicBezTo>
                      <a:pt x="8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0" name="Freeform 128"/>
              <p:cNvSpPr/>
              <p:nvPr/>
            </p:nvSpPr>
            <p:spPr bwMode="auto">
              <a:xfrm>
                <a:off x="7097713" y="3453298"/>
                <a:ext cx="38100" cy="47625"/>
              </a:xfrm>
              <a:custGeom>
                <a:avLst/>
                <a:gdLst>
                  <a:gd name="T0" fmla="*/ 0 w 30"/>
                  <a:gd name="T1" fmla="*/ 7 h 37"/>
                  <a:gd name="T2" fmla="*/ 12 w 30"/>
                  <a:gd name="T3" fmla="*/ 37 h 37"/>
                  <a:gd name="T4" fmla="*/ 30 w 30"/>
                  <a:gd name="T5" fmla="*/ 29 h 37"/>
                  <a:gd name="T6" fmla="*/ 19 w 30"/>
                  <a:gd name="T7" fmla="*/ 0 h 37"/>
                  <a:gd name="T8" fmla="*/ 0 w 30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7"/>
                    </a:moveTo>
                    <a:cubicBezTo>
                      <a:pt x="4" y="17"/>
                      <a:pt x="8" y="27"/>
                      <a:pt x="12" y="37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6" y="20"/>
                      <a:pt x="22" y="10"/>
                      <a:pt x="19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1" name="Freeform 129"/>
              <p:cNvSpPr/>
              <p:nvPr/>
            </p:nvSpPr>
            <p:spPr bwMode="auto">
              <a:xfrm>
                <a:off x="7073901" y="3375510"/>
                <a:ext cx="36513" cy="47625"/>
              </a:xfrm>
              <a:custGeom>
                <a:avLst/>
                <a:gdLst>
                  <a:gd name="T0" fmla="*/ 0 w 28"/>
                  <a:gd name="T1" fmla="*/ 5 h 37"/>
                  <a:gd name="T2" fmla="*/ 9 w 28"/>
                  <a:gd name="T3" fmla="*/ 37 h 37"/>
                  <a:gd name="T4" fmla="*/ 28 w 28"/>
                  <a:gd name="T5" fmla="*/ 31 h 37"/>
                  <a:gd name="T6" fmla="*/ 20 w 28"/>
                  <a:gd name="T7" fmla="*/ 0 h 37"/>
                  <a:gd name="T8" fmla="*/ 0 w 28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">
                    <a:moveTo>
                      <a:pt x="0" y="5"/>
                    </a:moveTo>
                    <a:cubicBezTo>
                      <a:pt x="3" y="16"/>
                      <a:pt x="6" y="27"/>
                      <a:pt x="9" y="37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5" y="21"/>
                      <a:pt x="22" y="11"/>
                      <a:pt x="20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2" name="Freeform 130"/>
              <p:cNvSpPr/>
              <p:nvPr/>
            </p:nvSpPr>
            <p:spPr bwMode="auto">
              <a:xfrm>
                <a:off x="7289801" y="3705710"/>
                <a:ext cx="47625" cy="44450"/>
              </a:xfrm>
              <a:custGeom>
                <a:avLst/>
                <a:gdLst>
                  <a:gd name="T0" fmla="*/ 37 w 37"/>
                  <a:gd name="T1" fmla="*/ 16 h 34"/>
                  <a:gd name="T2" fmla="*/ 11 w 37"/>
                  <a:gd name="T3" fmla="*/ 0 h 34"/>
                  <a:gd name="T4" fmla="*/ 0 w 37"/>
                  <a:gd name="T5" fmla="*/ 16 h 34"/>
                  <a:gd name="T6" fmla="*/ 28 w 37"/>
                  <a:gd name="T7" fmla="*/ 34 h 34"/>
                  <a:gd name="T8" fmla="*/ 37 w 37"/>
                  <a:gd name="T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4">
                    <a:moveTo>
                      <a:pt x="37" y="16"/>
                    </a:moveTo>
                    <a:cubicBezTo>
                      <a:pt x="28" y="11"/>
                      <a:pt x="20" y="6"/>
                      <a:pt x="11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9" y="23"/>
                      <a:pt x="18" y="28"/>
                      <a:pt x="28" y="34"/>
                    </a:cubicBezTo>
                    <a:lnTo>
                      <a:pt x="37" y="1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3" name="Freeform 131"/>
              <p:cNvSpPr/>
              <p:nvPr/>
            </p:nvSpPr>
            <p:spPr bwMode="auto">
              <a:xfrm>
                <a:off x="7224713" y="3654910"/>
                <a:ext cx="47625" cy="47625"/>
              </a:xfrm>
              <a:custGeom>
                <a:avLst/>
                <a:gdLst>
                  <a:gd name="T0" fmla="*/ 25 w 37"/>
                  <a:gd name="T1" fmla="*/ 37 h 37"/>
                  <a:gd name="T2" fmla="*/ 37 w 37"/>
                  <a:gd name="T3" fmla="*/ 21 h 37"/>
                  <a:gd name="T4" fmla="*/ 14 w 37"/>
                  <a:gd name="T5" fmla="*/ 0 h 37"/>
                  <a:gd name="T6" fmla="*/ 0 w 37"/>
                  <a:gd name="T7" fmla="*/ 14 h 37"/>
                  <a:gd name="T8" fmla="*/ 25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5" y="37"/>
                    </a:moveTo>
                    <a:cubicBezTo>
                      <a:pt x="37" y="21"/>
                      <a:pt x="37" y="21"/>
                      <a:pt x="37" y="21"/>
                    </a:cubicBezTo>
                    <a:cubicBezTo>
                      <a:pt x="29" y="15"/>
                      <a:pt x="22" y="8"/>
                      <a:pt x="14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22"/>
                      <a:pt x="16" y="30"/>
                      <a:pt x="25" y="3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4" name="Freeform 139"/>
              <p:cNvSpPr/>
              <p:nvPr/>
            </p:nvSpPr>
            <p:spPr bwMode="auto">
              <a:xfrm>
                <a:off x="7124701" y="3553310"/>
                <a:ext cx="119063" cy="119062"/>
              </a:xfrm>
              <a:custGeom>
                <a:avLst/>
                <a:gdLst>
                  <a:gd name="T0" fmla="*/ 47 w 93"/>
                  <a:gd name="T1" fmla="*/ 0 h 93"/>
                  <a:gd name="T2" fmla="*/ 34 w 93"/>
                  <a:gd name="T3" fmla="*/ 2 h 93"/>
                  <a:gd name="T4" fmla="*/ 17 w 93"/>
                  <a:gd name="T5" fmla="*/ 11 h 93"/>
                  <a:gd name="T6" fmla="*/ 0 w 93"/>
                  <a:gd name="T7" fmla="*/ 46 h 93"/>
                  <a:gd name="T8" fmla="*/ 47 w 93"/>
                  <a:gd name="T9" fmla="*/ 93 h 93"/>
                  <a:gd name="T10" fmla="*/ 93 w 93"/>
                  <a:gd name="T11" fmla="*/ 46 h 93"/>
                  <a:gd name="T12" fmla="*/ 47 w 9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47" y="0"/>
                    </a:moveTo>
                    <a:cubicBezTo>
                      <a:pt x="42" y="0"/>
                      <a:pt x="38" y="0"/>
                      <a:pt x="34" y="2"/>
                    </a:cubicBezTo>
                    <a:cubicBezTo>
                      <a:pt x="28" y="3"/>
                      <a:pt x="22" y="7"/>
                      <a:pt x="17" y="11"/>
                    </a:cubicBezTo>
                    <a:cubicBezTo>
                      <a:pt x="7" y="19"/>
                      <a:pt x="0" y="32"/>
                      <a:pt x="0" y="46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2" y="93"/>
                      <a:pt x="93" y="72"/>
                      <a:pt x="93" y="46"/>
                    </a:cubicBezTo>
                    <a:cubicBezTo>
                      <a:pt x="93" y="21"/>
                      <a:pt x="72" y="0"/>
                      <a:pt x="4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5" name="Freeform 140"/>
              <p:cNvSpPr/>
              <p:nvPr/>
            </p:nvSpPr>
            <p:spPr bwMode="auto">
              <a:xfrm>
                <a:off x="7667626" y="3781910"/>
                <a:ext cx="119063" cy="117475"/>
              </a:xfrm>
              <a:custGeom>
                <a:avLst/>
                <a:gdLst>
                  <a:gd name="T0" fmla="*/ 87 w 93"/>
                  <a:gd name="T1" fmla="*/ 71 h 93"/>
                  <a:gd name="T2" fmla="*/ 93 w 93"/>
                  <a:gd name="T3" fmla="*/ 51 h 93"/>
                  <a:gd name="T4" fmla="*/ 93 w 93"/>
                  <a:gd name="T5" fmla="*/ 47 h 93"/>
                  <a:gd name="T6" fmla="*/ 47 w 93"/>
                  <a:gd name="T7" fmla="*/ 0 h 93"/>
                  <a:gd name="T8" fmla="*/ 0 w 93"/>
                  <a:gd name="T9" fmla="*/ 47 h 93"/>
                  <a:gd name="T10" fmla="*/ 47 w 93"/>
                  <a:gd name="T11" fmla="*/ 93 h 93"/>
                  <a:gd name="T12" fmla="*/ 87 w 93"/>
                  <a:gd name="T13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93">
                    <a:moveTo>
                      <a:pt x="87" y="71"/>
                    </a:moveTo>
                    <a:cubicBezTo>
                      <a:pt x="90" y="65"/>
                      <a:pt x="92" y="58"/>
                      <a:pt x="93" y="51"/>
                    </a:cubicBezTo>
                    <a:cubicBezTo>
                      <a:pt x="93" y="50"/>
                      <a:pt x="93" y="48"/>
                      <a:pt x="93" y="47"/>
                    </a:cubicBezTo>
                    <a:cubicBezTo>
                      <a:pt x="93" y="21"/>
                      <a:pt x="72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64" y="93"/>
                      <a:pt x="78" y="84"/>
                      <a:pt x="87" y="7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6" name="Oval 141"/>
              <p:cNvSpPr>
                <a:spLocks noChangeArrowheads="1"/>
              </p:cNvSpPr>
              <p:nvPr/>
            </p:nvSpPr>
            <p:spPr bwMode="auto">
              <a:xfrm>
                <a:off x="7997826" y="4186723"/>
                <a:ext cx="119063" cy="11906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40" name="TextBox 106"/>
            <p:cNvSpPr txBox="1"/>
            <p:nvPr/>
          </p:nvSpPr>
          <p:spPr>
            <a:xfrm>
              <a:off x="7996028" y="2442283"/>
              <a:ext cx="3696970" cy="1367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Внутрення </a:t>
              </a:r>
              <a:r>
                <a:rPr lang="ru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Национальная система для опубликования кредитной </a:t>
              </a:r>
              <a:r>
                <a:rPr lang="ru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информации предприятий</a:t>
              </a:r>
              <a:endParaRPr lang="en-GB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grpSp>
          <p:nvGrpSpPr>
            <p:cNvPr id="141" name="Group 26"/>
            <p:cNvGrpSpPr/>
            <p:nvPr/>
          </p:nvGrpSpPr>
          <p:grpSpPr>
            <a:xfrm>
              <a:off x="7286126" y="2575630"/>
              <a:ext cx="811213" cy="1117600"/>
              <a:chOff x="7710488" y="4370873"/>
              <a:chExt cx="811213" cy="1117600"/>
            </a:xfrm>
          </p:grpSpPr>
          <p:sp>
            <p:nvSpPr>
              <p:cNvPr id="142" name="Freeform 9"/>
              <p:cNvSpPr>
                <a:spLocks noEditPoints="1"/>
              </p:cNvSpPr>
              <p:nvPr/>
            </p:nvSpPr>
            <p:spPr bwMode="auto">
              <a:xfrm>
                <a:off x="7710488" y="4370873"/>
                <a:ext cx="811213" cy="1117600"/>
              </a:xfrm>
              <a:custGeom>
                <a:avLst/>
                <a:gdLst>
                  <a:gd name="T0" fmla="*/ 531 w 639"/>
                  <a:gd name="T1" fmla="*/ 3 h 880"/>
                  <a:gd name="T2" fmla="*/ 333 w 639"/>
                  <a:gd name="T3" fmla="*/ 3 h 880"/>
                  <a:gd name="T4" fmla="*/ 332 w 639"/>
                  <a:gd name="T5" fmla="*/ 0 h 880"/>
                  <a:gd name="T6" fmla="*/ 324 w 639"/>
                  <a:gd name="T7" fmla="*/ 3 h 880"/>
                  <a:gd name="T8" fmla="*/ 108 w 639"/>
                  <a:gd name="T9" fmla="*/ 3 h 880"/>
                  <a:gd name="T10" fmla="*/ 0 w 639"/>
                  <a:gd name="T11" fmla="*/ 111 h 880"/>
                  <a:gd name="T12" fmla="*/ 0 w 639"/>
                  <a:gd name="T13" fmla="*/ 772 h 880"/>
                  <a:gd name="T14" fmla="*/ 108 w 639"/>
                  <a:gd name="T15" fmla="*/ 880 h 880"/>
                  <a:gd name="T16" fmla="*/ 531 w 639"/>
                  <a:gd name="T17" fmla="*/ 880 h 880"/>
                  <a:gd name="T18" fmla="*/ 639 w 639"/>
                  <a:gd name="T19" fmla="*/ 772 h 880"/>
                  <a:gd name="T20" fmla="*/ 639 w 639"/>
                  <a:gd name="T21" fmla="*/ 111 h 880"/>
                  <a:gd name="T22" fmla="*/ 531 w 639"/>
                  <a:gd name="T23" fmla="*/ 3 h 880"/>
                  <a:gd name="T24" fmla="*/ 579 w 639"/>
                  <a:gd name="T25" fmla="*/ 772 h 880"/>
                  <a:gd name="T26" fmla="*/ 531 w 639"/>
                  <a:gd name="T27" fmla="*/ 820 h 880"/>
                  <a:gd name="T28" fmla="*/ 108 w 639"/>
                  <a:gd name="T29" fmla="*/ 820 h 880"/>
                  <a:gd name="T30" fmla="*/ 60 w 639"/>
                  <a:gd name="T31" fmla="*/ 772 h 880"/>
                  <a:gd name="T32" fmla="*/ 60 w 639"/>
                  <a:gd name="T33" fmla="*/ 111 h 880"/>
                  <a:gd name="T34" fmla="*/ 108 w 639"/>
                  <a:gd name="T35" fmla="*/ 63 h 880"/>
                  <a:gd name="T36" fmla="*/ 531 w 639"/>
                  <a:gd name="T37" fmla="*/ 63 h 880"/>
                  <a:gd name="T38" fmla="*/ 579 w 639"/>
                  <a:gd name="T39" fmla="*/ 111 h 880"/>
                  <a:gd name="T40" fmla="*/ 579 w 639"/>
                  <a:gd name="T41" fmla="*/ 772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9" h="880">
                    <a:moveTo>
                      <a:pt x="531" y="3"/>
                    </a:moveTo>
                    <a:cubicBezTo>
                      <a:pt x="333" y="3"/>
                      <a:pt x="333" y="3"/>
                      <a:pt x="333" y="3"/>
                    </a:cubicBezTo>
                    <a:cubicBezTo>
                      <a:pt x="333" y="2"/>
                      <a:pt x="332" y="1"/>
                      <a:pt x="332" y="0"/>
                    </a:cubicBezTo>
                    <a:cubicBezTo>
                      <a:pt x="324" y="3"/>
                      <a:pt x="324" y="3"/>
                      <a:pt x="324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49" y="3"/>
                      <a:pt x="0" y="51"/>
                      <a:pt x="0" y="111"/>
                    </a:cubicBezTo>
                    <a:cubicBezTo>
                      <a:pt x="0" y="772"/>
                      <a:pt x="0" y="772"/>
                      <a:pt x="0" y="772"/>
                    </a:cubicBezTo>
                    <a:cubicBezTo>
                      <a:pt x="0" y="831"/>
                      <a:pt x="49" y="880"/>
                      <a:pt x="108" y="880"/>
                    </a:cubicBezTo>
                    <a:cubicBezTo>
                      <a:pt x="531" y="880"/>
                      <a:pt x="531" y="880"/>
                      <a:pt x="531" y="880"/>
                    </a:cubicBezTo>
                    <a:cubicBezTo>
                      <a:pt x="590" y="880"/>
                      <a:pt x="639" y="831"/>
                      <a:pt x="639" y="772"/>
                    </a:cubicBezTo>
                    <a:cubicBezTo>
                      <a:pt x="639" y="111"/>
                      <a:pt x="639" y="111"/>
                      <a:pt x="639" y="111"/>
                    </a:cubicBezTo>
                    <a:cubicBezTo>
                      <a:pt x="639" y="51"/>
                      <a:pt x="590" y="3"/>
                      <a:pt x="531" y="3"/>
                    </a:cubicBezTo>
                    <a:close/>
                    <a:moveTo>
                      <a:pt x="579" y="772"/>
                    </a:moveTo>
                    <a:cubicBezTo>
                      <a:pt x="579" y="798"/>
                      <a:pt x="557" y="820"/>
                      <a:pt x="531" y="820"/>
                    </a:cubicBezTo>
                    <a:cubicBezTo>
                      <a:pt x="108" y="820"/>
                      <a:pt x="108" y="820"/>
                      <a:pt x="108" y="820"/>
                    </a:cubicBezTo>
                    <a:cubicBezTo>
                      <a:pt x="82" y="820"/>
                      <a:pt x="60" y="798"/>
                      <a:pt x="60" y="772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84"/>
                      <a:pt x="82" y="63"/>
                      <a:pt x="108" y="63"/>
                    </a:cubicBezTo>
                    <a:cubicBezTo>
                      <a:pt x="531" y="63"/>
                      <a:pt x="531" y="63"/>
                      <a:pt x="531" y="63"/>
                    </a:cubicBezTo>
                    <a:cubicBezTo>
                      <a:pt x="557" y="63"/>
                      <a:pt x="579" y="84"/>
                      <a:pt x="579" y="111"/>
                    </a:cubicBezTo>
                    <a:lnTo>
                      <a:pt x="579" y="77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3" name="Freeform 61"/>
              <p:cNvSpPr>
                <a:spLocks noEditPoints="1"/>
              </p:cNvSpPr>
              <p:nvPr/>
            </p:nvSpPr>
            <p:spPr bwMode="auto">
              <a:xfrm>
                <a:off x="7786688" y="4450248"/>
                <a:ext cx="658813" cy="962025"/>
              </a:xfrm>
              <a:custGeom>
                <a:avLst/>
                <a:gdLst>
                  <a:gd name="T0" fmla="*/ 471 w 519"/>
                  <a:gd name="T1" fmla="*/ 0 h 757"/>
                  <a:gd name="T2" fmla="*/ 48 w 519"/>
                  <a:gd name="T3" fmla="*/ 0 h 757"/>
                  <a:gd name="T4" fmla="*/ 0 w 519"/>
                  <a:gd name="T5" fmla="*/ 48 h 757"/>
                  <a:gd name="T6" fmla="*/ 0 w 519"/>
                  <a:gd name="T7" fmla="*/ 709 h 757"/>
                  <a:gd name="T8" fmla="*/ 48 w 519"/>
                  <a:gd name="T9" fmla="*/ 757 h 757"/>
                  <a:gd name="T10" fmla="*/ 471 w 519"/>
                  <a:gd name="T11" fmla="*/ 757 h 757"/>
                  <a:gd name="T12" fmla="*/ 519 w 519"/>
                  <a:gd name="T13" fmla="*/ 709 h 757"/>
                  <a:gd name="T14" fmla="*/ 519 w 519"/>
                  <a:gd name="T15" fmla="*/ 48 h 757"/>
                  <a:gd name="T16" fmla="*/ 471 w 519"/>
                  <a:gd name="T17" fmla="*/ 0 h 757"/>
                  <a:gd name="T18" fmla="*/ 260 w 519"/>
                  <a:gd name="T19" fmla="*/ 740 h 757"/>
                  <a:gd name="T20" fmla="*/ 235 w 519"/>
                  <a:gd name="T21" fmla="*/ 716 h 757"/>
                  <a:gd name="T22" fmla="*/ 260 w 519"/>
                  <a:gd name="T23" fmla="*/ 692 h 757"/>
                  <a:gd name="T24" fmla="*/ 284 w 519"/>
                  <a:gd name="T25" fmla="*/ 716 h 757"/>
                  <a:gd name="T26" fmla="*/ 260 w 519"/>
                  <a:gd name="T27" fmla="*/ 740 h 757"/>
                  <a:gd name="T28" fmla="*/ 499 w 519"/>
                  <a:gd name="T29" fmla="*/ 680 h 757"/>
                  <a:gd name="T30" fmla="*/ 20 w 519"/>
                  <a:gd name="T31" fmla="*/ 680 h 757"/>
                  <a:gd name="T32" fmla="*/ 20 w 519"/>
                  <a:gd name="T33" fmla="*/ 76 h 757"/>
                  <a:gd name="T34" fmla="*/ 499 w 519"/>
                  <a:gd name="T35" fmla="*/ 76 h 757"/>
                  <a:gd name="T36" fmla="*/ 499 w 519"/>
                  <a:gd name="T37" fmla="*/ 680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9" h="757">
                    <a:moveTo>
                      <a:pt x="47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0" y="735"/>
                      <a:pt x="22" y="757"/>
                      <a:pt x="48" y="757"/>
                    </a:cubicBezTo>
                    <a:cubicBezTo>
                      <a:pt x="471" y="757"/>
                      <a:pt x="471" y="757"/>
                      <a:pt x="471" y="757"/>
                    </a:cubicBezTo>
                    <a:cubicBezTo>
                      <a:pt x="497" y="757"/>
                      <a:pt x="519" y="735"/>
                      <a:pt x="519" y="709"/>
                    </a:cubicBezTo>
                    <a:cubicBezTo>
                      <a:pt x="519" y="48"/>
                      <a:pt x="519" y="48"/>
                      <a:pt x="519" y="48"/>
                    </a:cubicBezTo>
                    <a:cubicBezTo>
                      <a:pt x="519" y="21"/>
                      <a:pt x="497" y="0"/>
                      <a:pt x="471" y="0"/>
                    </a:cubicBezTo>
                    <a:close/>
                    <a:moveTo>
                      <a:pt x="260" y="740"/>
                    </a:moveTo>
                    <a:cubicBezTo>
                      <a:pt x="246" y="740"/>
                      <a:pt x="235" y="729"/>
                      <a:pt x="235" y="716"/>
                    </a:cubicBezTo>
                    <a:cubicBezTo>
                      <a:pt x="235" y="702"/>
                      <a:pt x="246" y="692"/>
                      <a:pt x="260" y="692"/>
                    </a:cubicBezTo>
                    <a:cubicBezTo>
                      <a:pt x="273" y="692"/>
                      <a:pt x="284" y="702"/>
                      <a:pt x="284" y="716"/>
                    </a:cubicBezTo>
                    <a:cubicBezTo>
                      <a:pt x="284" y="729"/>
                      <a:pt x="273" y="740"/>
                      <a:pt x="260" y="740"/>
                    </a:cubicBezTo>
                    <a:close/>
                    <a:moveTo>
                      <a:pt x="499" y="680"/>
                    </a:moveTo>
                    <a:cubicBezTo>
                      <a:pt x="20" y="680"/>
                      <a:pt x="20" y="680"/>
                      <a:pt x="20" y="680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499" y="76"/>
                      <a:pt x="499" y="76"/>
                      <a:pt x="499" y="76"/>
                    </a:cubicBezTo>
                    <a:lnTo>
                      <a:pt x="499" y="68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4" name="Freeform 62"/>
              <p:cNvSpPr>
                <a:spLocks noEditPoints="1"/>
              </p:cNvSpPr>
              <p:nvPr/>
            </p:nvSpPr>
            <p:spPr bwMode="auto">
              <a:xfrm>
                <a:off x="7812088" y="4547085"/>
                <a:ext cx="608013" cy="768350"/>
              </a:xfrm>
              <a:custGeom>
                <a:avLst/>
                <a:gdLst>
                  <a:gd name="T0" fmla="*/ 0 w 383"/>
                  <a:gd name="T1" fmla="*/ 484 h 484"/>
                  <a:gd name="T2" fmla="*/ 383 w 383"/>
                  <a:gd name="T3" fmla="*/ 484 h 484"/>
                  <a:gd name="T4" fmla="*/ 383 w 383"/>
                  <a:gd name="T5" fmla="*/ 0 h 484"/>
                  <a:gd name="T6" fmla="*/ 0 w 383"/>
                  <a:gd name="T7" fmla="*/ 0 h 484"/>
                  <a:gd name="T8" fmla="*/ 0 w 383"/>
                  <a:gd name="T9" fmla="*/ 484 h 484"/>
                  <a:gd name="T10" fmla="*/ 9 w 383"/>
                  <a:gd name="T11" fmla="*/ 12 h 484"/>
                  <a:gd name="T12" fmla="*/ 128 w 383"/>
                  <a:gd name="T13" fmla="*/ 12 h 484"/>
                  <a:gd name="T14" fmla="*/ 24 w 383"/>
                  <a:gd name="T15" fmla="*/ 26 h 484"/>
                  <a:gd name="T16" fmla="*/ 9 w 383"/>
                  <a:gd name="T17" fmla="*/ 174 h 484"/>
                  <a:gd name="T18" fmla="*/ 9 w 383"/>
                  <a:gd name="T19" fmla="*/ 1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3" h="484">
                    <a:moveTo>
                      <a:pt x="0" y="484"/>
                    </a:moveTo>
                    <a:lnTo>
                      <a:pt x="383" y="484"/>
                    </a:lnTo>
                    <a:lnTo>
                      <a:pt x="383" y="0"/>
                    </a:lnTo>
                    <a:lnTo>
                      <a:pt x="0" y="0"/>
                    </a:lnTo>
                    <a:lnTo>
                      <a:pt x="0" y="484"/>
                    </a:lnTo>
                    <a:close/>
                    <a:moveTo>
                      <a:pt x="9" y="12"/>
                    </a:moveTo>
                    <a:lnTo>
                      <a:pt x="128" y="12"/>
                    </a:lnTo>
                    <a:lnTo>
                      <a:pt x="24" y="26"/>
                    </a:lnTo>
                    <a:lnTo>
                      <a:pt x="9" y="174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5" name="Oval 63"/>
              <p:cNvSpPr>
                <a:spLocks noChangeArrowheads="1"/>
              </p:cNvSpPr>
              <p:nvPr/>
            </p:nvSpPr>
            <p:spPr bwMode="auto">
              <a:xfrm>
                <a:off x="8085138" y="5329723"/>
                <a:ext cx="61913" cy="619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6" name="Freeform 74"/>
              <p:cNvSpPr/>
              <p:nvPr/>
            </p:nvSpPr>
            <p:spPr bwMode="auto">
              <a:xfrm>
                <a:off x="7826376" y="4566135"/>
                <a:ext cx="188913" cy="257175"/>
              </a:xfrm>
              <a:custGeom>
                <a:avLst/>
                <a:gdLst>
                  <a:gd name="T0" fmla="*/ 119 w 119"/>
                  <a:gd name="T1" fmla="*/ 0 h 162"/>
                  <a:gd name="T2" fmla="*/ 0 w 119"/>
                  <a:gd name="T3" fmla="*/ 0 h 162"/>
                  <a:gd name="T4" fmla="*/ 0 w 119"/>
                  <a:gd name="T5" fmla="*/ 162 h 162"/>
                  <a:gd name="T6" fmla="*/ 15 w 119"/>
                  <a:gd name="T7" fmla="*/ 14 h 162"/>
                  <a:gd name="T8" fmla="*/ 119 w 119"/>
                  <a:gd name="T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62">
                    <a:moveTo>
                      <a:pt x="119" y="0"/>
                    </a:moveTo>
                    <a:lnTo>
                      <a:pt x="0" y="0"/>
                    </a:lnTo>
                    <a:lnTo>
                      <a:pt x="0" y="162"/>
                    </a:lnTo>
                    <a:lnTo>
                      <a:pt x="15" y="1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47" name="Rectangle 14"/>
            <p:cNvSpPr/>
            <p:nvPr/>
          </p:nvSpPr>
          <p:spPr bwMode="auto">
            <a:xfrm>
              <a:off x="6390113" y="3989778"/>
              <a:ext cx="4963160" cy="1557655"/>
            </a:xfrm>
            <a:prstGeom prst="rect">
              <a:avLst/>
            </a:prstGeom>
            <a:noFill/>
            <a:ln w="38100" cap="flat" cmpd="sng">
              <a:solidFill>
                <a:srgbClr val="FFC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12" tIns="25707" rIns="51412" bIns="25707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Segoe UI" panose="020B0502040204020203" charset="0"/>
              </a:endParaRPr>
            </a:p>
          </p:txBody>
        </p:sp>
        <p:sp>
          <p:nvSpPr>
            <p:cNvPr id="148" name="Rectangle 14"/>
            <p:cNvSpPr/>
            <p:nvPr/>
          </p:nvSpPr>
          <p:spPr bwMode="auto">
            <a:xfrm>
              <a:off x="7140048" y="2291788"/>
              <a:ext cx="4445000" cy="1513205"/>
            </a:xfrm>
            <a:prstGeom prst="rect">
              <a:avLst/>
            </a:prstGeom>
            <a:noFill/>
            <a:ln w="38100" cap="flat" cmpd="sng">
              <a:solidFill>
                <a:schemeClr val="accent6">
                  <a:lumMod val="7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12" tIns="25707" rIns="51412" bIns="25707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Segoe UI" panose="020B0502040204020203" charset="0"/>
              </a:endParaRPr>
            </a:p>
          </p:txBody>
        </p:sp>
        <p:sp>
          <p:nvSpPr>
            <p:cNvPr id="149" name="Rectangle 14"/>
            <p:cNvSpPr/>
            <p:nvPr/>
          </p:nvSpPr>
          <p:spPr bwMode="auto">
            <a:xfrm>
              <a:off x="1276458" y="4489523"/>
              <a:ext cx="5031105" cy="2128520"/>
            </a:xfrm>
            <a:prstGeom prst="rect">
              <a:avLst/>
            </a:prstGeom>
            <a:noFill/>
            <a:ln w="38100" cap="flat" cmpd="sng">
              <a:solidFill>
                <a:schemeClr val="accent5">
                  <a:lumMod val="7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12" tIns="25707" rIns="51412" bIns="25707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Segoe UI" panose="020B0502040204020203" charset="0"/>
              </a:endParaRPr>
            </a:p>
          </p:txBody>
        </p:sp>
      </p:grpSp>
      <p:sp>
        <p:nvSpPr>
          <p:cNvPr id="128" name="灯片编号占位符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2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1625" y="1827275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Использование кредитной информации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Процедура мониторинга</a:t>
            </a:r>
            <a:endParaRPr kumimoji="1" lang="en-US" altLang="zh-CN" dirty="0"/>
          </a:p>
        </p:txBody>
      </p:sp>
      <p:sp>
        <p:nvSpPr>
          <p:cNvPr id="4" name="折角形 3"/>
          <p:cNvSpPr/>
          <p:nvPr/>
        </p:nvSpPr>
        <p:spPr>
          <a:xfrm>
            <a:off x="549910" y="1932940"/>
            <a:ext cx="4669790" cy="1603375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折角形 4"/>
          <p:cNvSpPr/>
          <p:nvPr/>
        </p:nvSpPr>
        <p:spPr>
          <a:xfrm>
            <a:off x="532765" y="3815080"/>
            <a:ext cx="4687570" cy="2469515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" name="文本框 119"/>
          <p:cNvSpPr txBox="1"/>
          <p:nvPr/>
        </p:nvSpPr>
        <p:spPr>
          <a:xfrm>
            <a:off x="975995" y="2342515"/>
            <a:ext cx="379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ru" altLang="zh-CN" sz="2400" b="1" dirty="0">
                <a:solidFill>
                  <a:schemeClr val="tx2"/>
                </a:solidFill>
                <a:latin typeface="Times New Roman" panose="02020603050405020304" charset="0"/>
                <a:ea typeface="方正小标宋简体" panose="02000000000000000000" charset="-122"/>
                <a:cs typeface="Times New Roman" panose="02020603050405020304" charset="0"/>
                <a:sym typeface="+mn-ea"/>
              </a:rPr>
              <a:t>УЭО должно </a:t>
            </a:r>
            <a:r>
              <a:rPr lang="ru" altLang="zh-CN" sz="2400" b="1" dirty="0" smtClean="0">
                <a:solidFill>
                  <a:schemeClr val="tx2"/>
                </a:solidFill>
                <a:latin typeface="Times New Roman" panose="02020603050405020304" charset="0"/>
                <a:ea typeface="方正小标宋简体" panose="02000000000000000000" charset="-122"/>
                <a:cs typeface="Times New Roman" panose="02020603050405020304" charset="0"/>
                <a:sym typeface="+mn-ea"/>
              </a:rPr>
              <a:t>рассматриваться </a:t>
            </a:r>
            <a:r>
              <a:rPr lang="ru" altLang="zh-CN" sz="2400" b="1" dirty="0">
                <a:solidFill>
                  <a:schemeClr val="tx2"/>
                </a:solidFill>
                <a:latin typeface="Times New Roman" panose="02020603050405020304" charset="0"/>
                <a:ea typeface="方正小标宋简体" panose="02000000000000000000" charset="-122"/>
                <a:cs typeface="Times New Roman" panose="02020603050405020304" charset="0"/>
                <a:sym typeface="+mn-ea"/>
              </a:rPr>
              <a:t>каждые 5 лет.</a:t>
            </a:r>
          </a:p>
        </p:txBody>
      </p:sp>
      <p:sp>
        <p:nvSpPr>
          <p:cNvPr id="9" name="文本框 119"/>
          <p:cNvSpPr txBox="1"/>
          <p:nvPr/>
        </p:nvSpPr>
        <p:spPr>
          <a:xfrm>
            <a:off x="971550" y="4003040"/>
            <a:ext cx="3810635" cy="1597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altLang="zh-CN" sz="2400" b="1" dirty="0">
                <a:solidFill>
                  <a:schemeClr val="tx2"/>
                </a:solidFill>
                <a:latin typeface="Times New Roman" panose="02020603050405020304" charset="0"/>
                <a:ea typeface="方正小标宋简体" panose="02000000000000000000" charset="-122"/>
                <a:cs typeface="Times New Roman" panose="02020603050405020304" charset="0"/>
                <a:sym typeface="宋体" panose="02010600030101010101" pitchFamily="2" charset="-122"/>
              </a:rPr>
              <a:t>УЭО </a:t>
            </a:r>
            <a:r>
              <a:rPr lang="ru" altLang="zh-CN" sz="2200" b="1" dirty="0">
                <a:solidFill>
                  <a:schemeClr val="tx2"/>
                </a:solidFill>
                <a:latin typeface="Times New Roman" panose="02020603050405020304" charset="0"/>
                <a:ea typeface="方正小标宋简体" panose="02000000000000000000" charset="-122"/>
                <a:cs typeface="Times New Roman" panose="02020603050405020304" charset="0"/>
                <a:sym typeface="宋体" panose="02010600030101010101" pitchFamily="2" charset="-122"/>
              </a:rPr>
              <a:t>может быть проверено случайным образом, если есть какие-либо подозрения на аномальную проблему с кредитной ситуацией.</a:t>
            </a:r>
          </a:p>
        </p:txBody>
      </p:sp>
      <p:sp>
        <p:nvSpPr>
          <p:cNvPr id="20" name="矩形 4"/>
          <p:cNvSpPr/>
          <p:nvPr/>
        </p:nvSpPr>
        <p:spPr>
          <a:xfrm rot="5400000">
            <a:off x="4029075" y="3597910"/>
            <a:ext cx="3085465" cy="415290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-1" fmla="*/ 0 w 1728192"/>
              <a:gd name="connsiteY0-2" fmla="*/ 0 h 432048"/>
              <a:gd name="connsiteX1-3" fmla="*/ 1728192 w 1728192"/>
              <a:gd name="connsiteY1-4" fmla="*/ 0 h 432048"/>
              <a:gd name="connsiteX2-5" fmla="*/ 1728192 w 1728192"/>
              <a:gd name="connsiteY2-6" fmla="*/ 432048 h 432048"/>
              <a:gd name="connsiteX3-7" fmla="*/ 316992 w 1728192"/>
              <a:gd name="connsiteY3-8" fmla="*/ 419856 h 432048"/>
              <a:gd name="connsiteX4-9" fmla="*/ 0 w 1728192"/>
              <a:gd name="connsiteY4-10" fmla="*/ 0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28192" h="432048">
                <a:moveTo>
                  <a:pt x="0" y="0"/>
                </a:moveTo>
                <a:lnTo>
                  <a:pt x="1728192" y="0"/>
                </a:lnTo>
                <a:lnTo>
                  <a:pt x="1728192" y="432048"/>
                </a:lnTo>
                <a:lnTo>
                  <a:pt x="316992" y="41985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7166610" y="811530"/>
            <a:ext cx="3355340" cy="612584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"/>
          <p:cNvSpPr/>
          <p:nvPr/>
        </p:nvSpPr>
        <p:spPr>
          <a:xfrm rot="5400000">
            <a:off x="4416425" y="3992880"/>
            <a:ext cx="2301875" cy="409575"/>
          </a:xfrm>
          <a:custGeom>
            <a:avLst/>
            <a:gdLst>
              <a:gd name="connsiteX0" fmla="*/ 0 w 2016224"/>
              <a:gd name="connsiteY0" fmla="*/ 0 h 1080120"/>
              <a:gd name="connsiteX1" fmla="*/ 2016224 w 2016224"/>
              <a:gd name="connsiteY1" fmla="*/ 0 h 1080120"/>
              <a:gd name="connsiteX2" fmla="*/ 2016224 w 2016224"/>
              <a:gd name="connsiteY2" fmla="*/ 1080120 h 1080120"/>
              <a:gd name="connsiteX3" fmla="*/ 0 w 2016224"/>
              <a:gd name="connsiteY3" fmla="*/ 1080120 h 1080120"/>
              <a:gd name="connsiteX4" fmla="*/ 0 w 2016224"/>
              <a:gd name="connsiteY4" fmla="*/ 0 h 1080120"/>
              <a:gd name="connsiteX0-1" fmla="*/ 329184 w 2016224"/>
              <a:gd name="connsiteY0-2" fmla="*/ 0 h 1092312"/>
              <a:gd name="connsiteX1-3" fmla="*/ 2016224 w 2016224"/>
              <a:gd name="connsiteY1-4" fmla="*/ 12192 h 1092312"/>
              <a:gd name="connsiteX2-5" fmla="*/ 2016224 w 2016224"/>
              <a:gd name="connsiteY2-6" fmla="*/ 1092312 h 1092312"/>
              <a:gd name="connsiteX3-7" fmla="*/ 0 w 2016224"/>
              <a:gd name="connsiteY3-8" fmla="*/ 1092312 h 1092312"/>
              <a:gd name="connsiteX4-9" fmla="*/ 329184 w 2016224"/>
              <a:gd name="connsiteY4-10" fmla="*/ 0 h 1092312"/>
              <a:gd name="connsiteX0-11" fmla="*/ 560832 w 2016224"/>
              <a:gd name="connsiteY0-12" fmla="*/ 0 h 1092312"/>
              <a:gd name="connsiteX1-13" fmla="*/ 2016224 w 2016224"/>
              <a:gd name="connsiteY1-14" fmla="*/ 12192 h 1092312"/>
              <a:gd name="connsiteX2-15" fmla="*/ 2016224 w 2016224"/>
              <a:gd name="connsiteY2-16" fmla="*/ 1092312 h 1092312"/>
              <a:gd name="connsiteX3-17" fmla="*/ 0 w 2016224"/>
              <a:gd name="connsiteY3-18" fmla="*/ 1092312 h 1092312"/>
              <a:gd name="connsiteX4-19" fmla="*/ 560832 w 2016224"/>
              <a:gd name="connsiteY4-20" fmla="*/ 0 h 1092312"/>
              <a:gd name="connsiteX0-21" fmla="*/ 560832 w 2016224"/>
              <a:gd name="connsiteY0-22" fmla="*/ 0 h 1092312"/>
              <a:gd name="connsiteX1-23" fmla="*/ 2004032 w 2016224"/>
              <a:gd name="connsiteY1-24" fmla="*/ 231648 h 1092312"/>
              <a:gd name="connsiteX2-25" fmla="*/ 2016224 w 2016224"/>
              <a:gd name="connsiteY2-26" fmla="*/ 1092312 h 1092312"/>
              <a:gd name="connsiteX3-27" fmla="*/ 0 w 2016224"/>
              <a:gd name="connsiteY3-28" fmla="*/ 1092312 h 1092312"/>
              <a:gd name="connsiteX4-29" fmla="*/ 560832 w 2016224"/>
              <a:gd name="connsiteY4-30" fmla="*/ 0 h 1092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16224" h="1092312">
                <a:moveTo>
                  <a:pt x="560832" y="0"/>
                </a:moveTo>
                <a:lnTo>
                  <a:pt x="2004032" y="231648"/>
                </a:lnTo>
                <a:lnTo>
                  <a:pt x="2016224" y="1092312"/>
                </a:lnTo>
                <a:lnTo>
                  <a:pt x="0" y="1092312"/>
                </a:lnTo>
                <a:lnTo>
                  <a:pt x="560832" y="0"/>
                </a:lnTo>
                <a:close/>
              </a:path>
            </a:pathLst>
          </a:custGeom>
          <a:gradFill flip="none" rotWithShape="1">
            <a:gsLst>
              <a:gs pos="0">
                <a:srgbClr val="0192FF">
                  <a:shade val="30000"/>
                  <a:satMod val="115000"/>
                </a:srgbClr>
              </a:gs>
              <a:gs pos="50000">
                <a:srgbClr val="0192FF">
                  <a:shade val="67500"/>
                  <a:satMod val="115000"/>
                </a:srgbClr>
              </a:gs>
              <a:gs pos="100000">
                <a:srgbClr val="0192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5962650" y="2515870"/>
            <a:ext cx="565785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ru" alt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Если после </a:t>
            </a:r>
            <a:r>
              <a:rPr lang="ru" altLang="en-US" sz="2400" b="1" dirty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проверки предприятие больше не соответствует критериям </a:t>
            </a:r>
            <a:r>
              <a:rPr lang="ru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УЭО, то таможня </a:t>
            </a:r>
            <a:r>
              <a:rPr lang="ru" altLang="zh-CN" sz="2400" b="1" dirty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должна</a:t>
            </a:r>
          </a:p>
          <a:p>
            <a:pPr>
              <a:lnSpc>
                <a:spcPts val="2560"/>
              </a:lnSpc>
            </a:pP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罗西钢笔行楷" panose="02010800040101010101" charset="-122"/>
              <a:cs typeface="Times New Roman" panose="02020603050405020304" charset="0"/>
            </a:endParaRPr>
          </a:p>
          <a:p>
            <a:pPr marL="457200" indent="-457200">
              <a:lnSpc>
                <a:spcPts val="256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В</a:t>
            </a:r>
            <a:r>
              <a:rPr lang="ru" sz="2400" b="1" dirty="0" smtClean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ыпустить </a:t>
            </a:r>
            <a:r>
              <a:rPr lang="ru" alt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письмо-решение с </a:t>
            </a:r>
            <a:r>
              <a:rPr lang="ru" altLang="en-US" sz="2400" b="1" dirty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отказом </a:t>
            </a:r>
            <a:r>
              <a:rPr lang="ru" alt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о рассмотрении</a:t>
            </a:r>
            <a:endParaRPr lang="ru" altLang="en-US" sz="2400" b="1" dirty="0">
              <a:solidFill>
                <a:schemeClr val="bg1"/>
              </a:solidFill>
              <a:latin typeface="Times New Roman" panose="02020603050405020304" charset="0"/>
              <a:ea typeface="罗西钢笔行楷" panose="02010800040101010101" charset="-122"/>
              <a:cs typeface="Times New Roman" panose="02020603050405020304" charset="0"/>
            </a:endParaRPr>
          </a:p>
          <a:p>
            <a:pPr indent="0">
              <a:lnSpc>
                <a:spcPts val="256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罗西钢笔行楷" panose="02010800040101010101" charset="-122"/>
              <a:cs typeface="Times New Roman" panose="02020603050405020304" charset="0"/>
            </a:endParaRPr>
          </a:p>
          <a:p>
            <a:pPr marL="457200" indent="-457200">
              <a:lnSpc>
                <a:spcPts val="2560"/>
              </a:lnSpc>
              <a:buFont typeface="Wingdings" panose="05000000000000000000" pitchFamily="2" charset="2"/>
              <a:buChar char="Ø"/>
            </a:pPr>
            <a:r>
              <a:rPr lang="ru" altLang="zh-CN" sz="2400" b="1" dirty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Отозвать </a:t>
            </a:r>
            <a:r>
              <a:rPr lang="ru" altLang="en-US" sz="2400" b="1" dirty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сертификат </a:t>
            </a:r>
            <a:r>
              <a:rPr lang="ru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罗西钢笔行楷" panose="02010800040101010101" charset="-122"/>
                <a:cs typeface="Times New Roman" panose="02020603050405020304" charset="0"/>
              </a:rPr>
              <a:t>УЭО</a:t>
            </a:r>
            <a:endParaRPr lang="ru" altLang="en-US" sz="2400" b="1" dirty="0">
              <a:solidFill>
                <a:schemeClr val="bg1"/>
              </a:solidFill>
              <a:latin typeface="Times New Roman" panose="02020603050405020304" charset="0"/>
              <a:ea typeface="罗西钢笔行楷" panose="02010800040101010101" charset="-122"/>
              <a:cs typeface="Times New Roman" panose="02020603050405020304" charset="0"/>
            </a:endParaRPr>
          </a:p>
        </p:txBody>
      </p:sp>
      <p:sp>
        <p:nvSpPr>
          <p:cNvPr id="25" name="Oval 65"/>
          <p:cNvSpPr>
            <a:spLocks noChangeArrowheads="1"/>
          </p:cNvSpPr>
          <p:nvPr/>
        </p:nvSpPr>
        <p:spPr bwMode="auto">
          <a:xfrm flipV="1">
            <a:off x="5174050" y="4966599"/>
            <a:ext cx="1927651" cy="45719"/>
          </a:xfrm>
          <a:prstGeom prst="ellipse">
            <a:avLst/>
          </a:prstGeom>
          <a:gradFill rotWithShape="1">
            <a:gsLst>
              <a:gs pos="0">
                <a:srgbClr val="EEECE1">
                  <a:gamma/>
                  <a:shade val="46275"/>
                  <a:invGamma/>
                </a:srgb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14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5785" y="5816889"/>
            <a:ext cx="1015081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ru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 подсказке информационной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 bldLvl="0" animBg="1"/>
      <p:bldP spid="5" grpId="0" bldLvl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6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Работа с предприятиями</a:t>
            </a:r>
            <a:endParaRPr kumimoji="1" lang="ru" altLang="zh-CN" sz="36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399" name="矩形"/>
          <p:cNvSpPr/>
          <p:nvPr>
            <p:custDataLst>
              <p:tags r:id="rId1"/>
            </p:custDataLst>
          </p:nvPr>
        </p:nvSpPr>
        <p:spPr>
          <a:xfrm>
            <a:off x="-302895" y="8475980"/>
            <a:ext cx="2421255" cy="33083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altLang="zh-CN" sz="16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*</a:t>
            </a:r>
            <a:endParaRPr lang="zh-CN" altLang="en-US" sz="16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01" name="图片" descr="Cultivation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24815" y="2750185"/>
            <a:ext cx="5343525" cy="36061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402" name="图片" descr="电脑萤幕的截图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992495" y="1960880"/>
            <a:ext cx="5833110" cy="33680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" altLang="zh-CN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Учебная база УЭО</a:t>
            </a: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394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13690" y="1876425"/>
            <a:ext cx="3363595" cy="222250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395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98620" y="1882140"/>
            <a:ext cx="3653155" cy="44742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396" name="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11150" y="4241800"/>
            <a:ext cx="3363595" cy="23012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397" name="图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360410" y="4225290"/>
            <a:ext cx="3522345" cy="228028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398" name="图片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8366760" y="1876425"/>
            <a:ext cx="3498215" cy="21755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528f85e-7843-4e39-a432-a1a9b12b5936"/>
  <p:tag name="COMMONDATA" val="eyJoZGlkIjoiYWJlMDU5Nzc3MzQ5M2UyNzE4NDBjNzA4YjJjYWUwN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477</Words>
  <Application>Microsoft Office PowerPoint</Application>
  <PresentationFormat>Широкоэкранный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Calibri</vt:lpstr>
      <vt:lpstr>Wingdings 2</vt:lpstr>
      <vt:lpstr>Wingdings</vt:lpstr>
      <vt:lpstr>FZJinHeiS-R-GB</vt:lpstr>
      <vt:lpstr>Arial</vt:lpstr>
      <vt:lpstr>等线</vt:lpstr>
      <vt:lpstr>Times New Roman</vt:lpstr>
      <vt:lpstr>罗西钢笔行楷</vt:lpstr>
      <vt:lpstr>宋体</vt:lpstr>
      <vt:lpstr>FZFengYaSongS-GB</vt:lpstr>
      <vt:lpstr>微软雅黑</vt:lpstr>
      <vt:lpstr>方正小标宋简体</vt:lpstr>
      <vt:lpstr>Britannic Bold</vt:lpstr>
      <vt:lpstr>Segoe UI</vt:lpstr>
      <vt:lpstr>Hiragino Sans GB W3</vt:lpstr>
      <vt:lpstr>Calibri Light</vt:lpstr>
      <vt:lpstr>16_Office 主题​​</vt:lpstr>
      <vt:lpstr>1_Office Theme</vt:lpstr>
      <vt:lpstr>Презентация PowerPoint</vt:lpstr>
      <vt:lpstr>Системы управления кредитами предприятий </vt:lpstr>
      <vt:lpstr>Системы управления кредитами предприятий  </vt:lpstr>
      <vt:lpstr>Системы управления кредитами предприятий  </vt:lpstr>
      <vt:lpstr>Системы управления кредитами предприятий  </vt:lpstr>
      <vt:lpstr>Системы управления кредитами предприятий  </vt:lpstr>
      <vt:lpstr>Процедура мониторинга</vt:lpstr>
      <vt:lpstr>Работа с предприятиями</vt:lpstr>
      <vt:lpstr>Учебная база УЭО</vt:lpstr>
      <vt:lpstr>Безопасность грузов</vt:lpstr>
      <vt:lpstr>Безопасность транспортных средств</vt:lpstr>
      <vt:lpstr>Передовой опыт китайских УЭО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汤 艳丽</dc:creator>
  <cp:lastModifiedBy>Svetlana Chirkova</cp:lastModifiedBy>
  <cp:revision>297</cp:revision>
  <dcterms:created xsi:type="dcterms:W3CDTF">2023-03-15T03:15:00Z</dcterms:created>
  <dcterms:modified xsi:type="dcterms:W3CDTF">2023-09-26T06:33:36Z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AC7A3608CE21433C8F2C1095CFF63EE9_13</vt:lpwstr>
  </property>
  <property fmtid="{D5CDD505-2E9C-101B-9397-08002B2CF9AE}" pid="3" name="KSOProductBuildVer">
    <vt:lpwstr>2052-12.1.0.15712</vt:lpwstr>
  </property>
</Properties>
</file>