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3" r:id="rId3"/>
  </p:sldMasterIdLst>
  <p:notesMasterIdLst>
    <p:notesMasterId r:id="rId5"/>
  </p:notesMasterIdLst>
  <p:sldIdLst>
    <p:sldId id="1398" r:id="rId4"/>
    <p:sldId id="4839" r:id="rId6"/>
    <p:sldId id="4838" r:id="rId7"/>
    <p:sldId id="4853" r:id="rId8"/>
    <p:sldId id="4829" r:id="rId9"/>
    <p:sldId id="4835" r:id="rId10"/>
    <p:sldId id="4831" r:id="rId11"/>
    <p:sldId id="4828" r:id="rId12"/>
    <p:sldId id="4825" r:id="rId13"/>
    <p:sldId id="4813" r:id="rId14"/>
    <p:sldId id="4814" r:id="rId15"/>
    <p:sldId id="4810" r:id="rId16"/>
    <p:sldId id="1765" r:id="rId17"/>
  </p:sldIdLst>
  <p:sldSz cx="12192000" cy="6858000"/>
  <p:notesSz cx="6858000" cy="9144000"/>
  <p:embeddedFontLst>
    <p:embeddedFont>
      <p:font typeface="Calibri" panose="020F0502020204030204" charset="0"/>
      <p:regular r:id="rId22"/>
      <p:bold r:id="rId23"/>
      <p:italic r:id="rId24"/>
      <p:boldItalic r:id="rId25"/>
    </p:embeddedFont>
    <p:embeddedFont>
      <p:font typeface="微软雅黑" panose="020B0503020204020204" pitchFamily="34" charset="-122"/>
      <p:regular r:id="rId26"/>
    </p:embeddedFont>
    <p:embeddedFont>
      <p:font typeface="FZFengYaSongS-GB" panose="02000000000000000000" pitchFamily="2" charset="-122"/>
      <p:regular r:id="rId27"/>
    </p:embeddedFont>
    <p:embeddedFont>
      <p:font typeface="Wingdings 2" panose="05020102010507070707" charset="0"/>
      <p:regular r:id="rId28"/>
    </p:embeddedFont>
    <p:embeddedFont>
      <p:font typeface="等线" panose="02010600030101010101" charset="-122"/>
      <p:regular r:id="rId29"/>
    </p:embeddedFont>
    <p:embeddedFont>
      <p:font typeface="方正小标宋简体" panose="02000000000000000000" charset="-122"/>
      <p:regular r:id="rId30"/>
    </p:embeddedFont>
    <p:embeddedFont>
      <p:font typeface="Britannic Bold" panose="020B0903060703020204" pitchFamily="34" charset="0"/>
      <p:regular r:id="rId31"/>
    </p:embeddedFont>
    <p:embeddedFont>
      <p:font typeface="Calibri Light" panose="020F0302020204030204" charset="0"/>
      <p:regular r:id="rId32"/>
      <p: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56C0A"/>
    <a:srgbClr val="24A0DC"/>
    <a:srgbClr val="F5CEC5"/>
    <a:srgbClr val="CA5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420"/>
  </p:normalViewPr>
  <p:slideViewPr>
    <p:cSldViewPr snapToGrid="0" snapToObjects="1">
      <p:cViewPr varScale="1">
        <p:scale>
          <a:sx n="69" d="100"/>
          <a:sy n="69" d="100"/>
        </p:scale>
        <p:origin x="765" y="3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23.xml"/><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Master" Target="slideMasters/slideMaster2.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4605B-B09E-2D46-9D66-1DB60191655C}"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C129C-F9EF-734F-B524-A77531232DD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幻灯片图像占位符 1"/>
          <p:cNvSpPr>
            <a:spLocks noGrp="1" noRot="1" noChangeAspect="1" noChangeArrowheads="1" noTextEdit="1"/>
          </p:cNvSpPr>
          <p:nvPr>
            <p:ph type="sldImg"/>
          </p:nvPr>
        </p:nvSpPr>
        <p:spPr>
          <a:xfrm>
            <a:off x="685800" y="1143000"/>
            <a:ext cx="5486400" cy="3086100"/>
          </a:xfrm>
        </p:spPr>
      </p:sp>
      <p:sp>
        <p:nvSpPr>
          <p:cNvPr id="302082"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zh-CN" dirty="0"/>
          </a:p>
        </p:txBody>
      </p:sp>
      <p:sp>
        <p:nvSpPr>
          <p:cNvPr id="302083" name="幻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a:pPr>
            <a:fld id="{8673520A-6287-0F4A-81D8-1C0FFA142BC5}" type="slidenum">
              <a:rPr kumimoji="0" lang="en-US" altLang="zh-CN" sz="1200" b="0" i="0" u="none" strike="noStrike" kern="1200" cap="none" spc="0" normalizeH="0" baseline="0" noProof="0" smtClean="0">
                <a:ln>
                  <a:noFill/>
                </a:ln>
                <a:solidFill>
                  <a:srgbClr val="000000"/>
                </a:solidFill>
                <a:effectLst/>
                <a:uLnTx/>
                <a:uFillTx/>
                <a:latin typeface="Calibri" panose="020F050202020403020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幻灯片图像占位符 1"/>
          <p:cNvSpPr>
            <a:spLocks noGrp="1" noRot="1" noChangeAspect="1" noChangeArrowheads="1" noTextEdit="1"/>
          </p:cNvSpPr>
          <p:nvPr>
            <p:ph type="sldImg"/>
          </p:nvPr>
        </p:nvSpPr>
        <p:spPr>
          <a:xfrm>
            <a:off x="685800" y="1143000"/>
            <a:ext cx="5486400" cy="3086100"/>
          </a:xfrm>
        </p:spPr>
      </p:sp>
      <p:sp>
        <p:nvSpPr>
          <p:cNvPr id="302082"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dirty="0"/>
          </a:p>
        </p:txBody>
      </p:sp>
      <p:sp>
        <p:nvSpPr>
          <p:cNvPr id="302083" name="幻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a:pPr>
            <a:fld id="{8673520A-6287-0F4A-81D8-1C0FFA142BC5}" type="slidenum">
              <a:rPr kumimoji="0" lang="en-US" altLang="zh-CN" sz="1200" b="0" i="0" u="none" strike="noStrike" kern="1200" cap="none" spc="0" normalizeH="0" baseline="0" noProof="0" smtClean="0">
                <a:ln>
                  <a:noFill/>
                </a:ln>
                <a:solidFill>
                  <a:srgbClr val="000000"/>
                </a:solidFill>
                <a:effectLst/>
                <a:uLnTx/>
                <a:uFillTx/>
                <a:latin typeface="Calibri" panose="020F050202020403020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 name="幻灯片图像占位符 2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7" name="备注占位符 2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dirty="0"/>
          </a:p>
        </p:txBody>
      </p:sp>
      <p:sp>
        <p:nvSpPr>
          <p:cNvPr id="288" name="编号占位符"/>
          <p:cNvSpPr>
            <a:spLocks noGrp="1"/>
          </p:cNvSpPr>
          <p:nvPr>
            <p:ph type="sldNum" idx="5"/>
          </p:nvPr>
        </p:nvSpPr>
        <p:spPr>
          <a:xfrm>
            <a:off x="3884613" y="8685213"/>
            <a:ext cx="2971800" cy="458785"/>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F6C129C-F9EF-734F-B524-A77531232DD4}"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29B37-8C42-BA4C-B80C-42277A8A1A6D}"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15" y="213044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13" y="3886208"/>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6" name="日期占位符 3"/>
          <p:cNvSpPr>
            <a:spLocks noGrp="1"/>
          </p:cNvSpPr>
          <p:nvPr>
            <p:ph type="dt" sz="half" idx="10"/>
          </p:nvPr>
        </p:nvSpPr>
        <p:spPr/>
        <p:txBody>
          <a:bodyPr/>
          <a:lstStyle>
            <a:lvl1pPr>
              <a:defRPr/>
            </a:lvl1pPr>
          </a:lstStyle>
          <a:p>
            <a:pPr>
              <a:defRPr/>
            </a:pPr>
            <a:fld id="{5A4C7801-168E-4675-A220-422EB937ECE1}" type="datetime1">
              <a:rPr lang="zh-CN" altLang="en-US" smtClean="0"/>
            </a:fld>
            <a:endParaRPr lang="zh-CN" altLang="en-US"/>
          </a:p>
        </p:txBody>
      </p:sp>
      <p:sp>
        <p:nvSpPr>
          <p:cNvPr id="7"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AAE4E017-C1ED-1148-978F-E5F4D915743A}" type="slidenum">
              <a:rPr lang="zh-CN" altLang="en-US"/>
            </a:fld>
            <a:endParaRPr lang="zh-CN" altLang="en-US"/>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40656" r="41014"/>
          <a:stretch>
            <a:fillRect/>
          </a:stretch>
        </p:blipFill>
        <p:spPr bwMode="auto">
          <a:xfrm>
            <a:off x="10135354" y="125412"/>
            <a:ext cx="18764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qgc\Desktop\AEO标识副本.png"/>
          <p:cNvPicPr>
            <a:picLocks noChangeAspect="1" noChangeArrowheads="1"/>
          </p:cNvPicPr>
          <p:nvPr userDrawn="1"/>
        </p:nvPicPr>
        <p:blipFill>
          <a:blip r:embed="rId4">
            <a:extLst>
              <a:ext uri="{28A0092B-C50C-407E-A947-70E740481C1C}">
                <a14:useLocalDpi xmlns:a14="http://schemas.microsoft.com/office/drawing/2010/main" val="0"/>
              </a:ext>
            </a:extLst>
          </a:blip>
          <a:srcRect l="25227" t="21611" r="23331" b="30186"/>
          <a:stretch>
            <a:fillRect/>
          </a:stretch>
        </p:blipFill>
        <p:spPr bwMode="auto">
          <a:xfrm>
            <a:off x="225443" y="139700"/>
            <a:ext cx="10779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51"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17"/>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pPr>
              <a:defRPr/>
            </a:pPr>
            <a:fld id="{A988F1F8-D688-4A4F-8EC6-918DC4706447}" type="datetime1">
              <a:rPr lang="zh-CN" altLang="en-US" smtClean="0"/>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788C8A8-5453-CA46-9672-BA7E09A077B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31"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31"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31"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pPr>
              <a:defRPr/>
            </a:pPr>
            <a:fld id="{62C32AE5-53CD-422D-938C-01BBE16157F2}" type="datetime1">
              <a:rPr lang="zh-CN" altLang="en-US" smtClean="0"/>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372758F-0364-C849-A6FA-26F3C5CE903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77F2426-09B2-4A7E-953E-DE4BC2AEAF48}" type="datetime1">
              <a:rPr lang="zh-CN" altLang="en-US" smtClean="0"/>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CC24CE6-3184-CC4B-A1B5-74FA3F78977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18" y="274659"/>
            <a:ext cx="2743201"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12" y="27465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9C87516-A5D0-4024-8BFD-9FCDF3BA870F}" type="datetime1">
              <a:rPr lang="zh-CN" altLang="en-US" smtClean="0"/>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75AE958-B9F0-D644-AA5A-73BFC4C238B9}"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860F9313-A415-446C-BBAB-4275AC789BB2}" type="datetime1">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B05E7695-8E22-473D-852B-89FE9A516242}" type="datetime1">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A6863FCA-74DF-4B24-A212-FF8DE6F0018C}" type="datetime1">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34D7EEE8-B0E3-4D31-901E-57782F8DA791}" type="datetime1">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CE0966CD-DC0B-4A00-9BC6-0663E6AA1496}" type="datetime1">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lvl1pPr>
              <a:defRPr/>
            </a:lvl1pPr>
          </a:lstStyle>
          <a:p>
            <a:pPr>
              <a:defRPr/>
            </a:pPr>
            <a:fld id="{907DC7F8-E2C6-4EE8-8365-DC77A34BD92E}" type="datetime1">
              <a:rPr lang="zh-CN" altLang="en-US" smtClean="0"/>
            </a:fld>
            <a:endParaRPr lang="zh-CN" altLang="en-US"/>
          </a:p>
        </p:txBody>
      </p:sp>
      <p:sp>
        <p:nvSpPr>
          <p:cNvPr id="7"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11" name="标题 1"/>
          <p:cNvSpPr>
            <a:spLocks noGrp="1"/>
          </p:cNvSpPr>
          <p:nvPr>
            <p:ph type="title"/>
          </p:nvPr>
        </p:nvSpPr>
        <p:spPr>
          <a:xfrm>
            <a:off x="609951" y="274800"/>
            <a:ext cx="10972128" cy="1142561"/>
          </a:xfrm>
        </p:spPr>
        <p:txBody>
          <a:bodyPr/>
          <a:lstStyle/>
          <a:p>
            <a:r>
              <a:rPr kumimoji="1" lang="zh-CN" altLang="en-US"/>
              <a:t>单击此处编辑母版标题样式</a:t>
            </a:r>
            <a:endParaRPr kumimoji="1" lang="zh-CN" altLang="en-US"/>
          </a:p>
        </p:txBody>
      </p:sp>
      <p:pic>
        <p:nvPicPr>
          <p:cNvPr id="12" name="图片 11"/>
          <p:cNvPicPr>
            <a:picLocks noChangeAspect="1"/>
          </p:cNvPicPr>
          <p:nvPr userDrawn="1"/>
        </p:nvPicPr>
        <p:blipFill>
          <a:blip r:embed="rId3">
            <a:biLevel thresh="25000"/>
          </a:blip>
          <a:stretch>
            <a:fillRect/>
          </a:stretch>
        </p:blipFill>
        <p:spPr>
          <a:xfrm>
            <a:off x="9743111" y="85581"/>
            <a:ext cx="2363313" cy="3195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190"/>
            <a:ext cx="10515600" cy="524497"/>
          </a:xfrm>
        </p:spPr>
        <p:txBody>
          <a:bodyPr>
            <a:noAutofit/>
          </a:bodyPr>
          <a:lstStyle>
            <a:lvl1pPr algn="ctr">
              <a:defRPr sz="4000" b="1">
                <a:solidFill>
                  <a:schemeClr val="bg1"/>
                </a:solidFill>
                <a:latin typeface="FZFengYaSongS-GB" panose="02000000000000000000" pitchFamily="2" charset="-122"/>
                <a:ea typeface="FZFengYaSongS-GB" panose="02000000000000000000" pitchFamily="2"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pPr>
              <a:defRPr/>
            </a:pPr>
            <a:fld id="{F8A5B299-6C33-4C0B-94E2-24C05E6E6843}" type="datetime1">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18A88A-A71F-4F6C-9E9C-C9D5FEBF514A}" type="datetime1">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
        <p:nvSpPr>
          <p:cNvPr id="5" name="Title 1"/>
          <p:cNvSpPr>
            <a:spLocks noGrp="1"/>
          </p:cNvSpPr>
          <p:nvPr>
            <p:ph type="title"/>
          </p:nvPr>
        </p:nvSpPr>
        <p:spPr>
          <a:xfrm>
            <a:off x="982318" y="1219200"/>
            <a:ext cx="10227364" cy="484740"/>
          </a:xfrm>
        </p:spPr>
        <p:txBody>
          <a:bodyPr>
            <a:noAutofit/>
          </a:bodyPr>
          <a:lstStyle>
            <a:lvl1pPr algn="ctr">
              <a:defRPr sz="4000" b="1" i="0">
                <a:latin typeface="FZFengYaSongS-GB" panose="02000000000000000000" pitchFamily="2" charset="-122"/>
                <a:ea typeface="FZFengYaSongS-GB" panose="02000000000000000000" pitchFamily="2" charset="-122"/>
              </a:defRPr>
            </a:lvl1pPr>
          </a:lstStyle>
          <a:p>
            <a:r>
              <a:rPr lang="zh-CN" altLang="en-US" dirty="0"/>
              <a:t>单击此处编辑母版标题样式</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15C17156-84D2-40F3-93E2-357CB4BD227D}" type="datetime1">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7B618F21-3B43-45A2-BAA0-7D179527B145}" type="datetime1">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C07F2D33-0659-43AE-9B52-AF36F59BB70C}" type="datetime1">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F6AE7B6-D9CE-467B-95ED-DC66AAC1ACFA}" type="datetime1">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186B2D3-1052-4DEA-AFCC-1DACA9BEED94}" type="datetime1">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49" name="矩形"/>
          <p:cNvSpPr/>
          <p:nvPr/>
        </p:nvSpPr>
        <p:spPr>
          <a:xfrm>
            <a:off x="228600" y="838200"/>
            <a:ext cx="11811001" cy="6019800"/>
          </a:xfrm>
          <a:prstGeom prst="rect">
            <a:avLst/>
          </a:prstGeom>
          <a:blipFill rotWithShape="1">
            <a:blip r:embed="rId2"/>
            <a:stretch>
              <a:fillRect/>
            </a:stretch>
          </a:blipFill>
          <a:ln w="9525" cap="flat" cmpd="sng">
            <a:noFill/>
            <a:prstDash val="solid"/>
            <a:round/>
          </a:ln>
        </p:spPr>
      </p:sp>
      <p:sp>
        <p:nvSpPr>
          <p:cNvPr id="48" name="矩形"/>
          <p:cNvSpPr/>
          <p:nvPr/>
        </p:nvSpPr>
        <p:spPr>
          <a:xfrm>
            <a:off x="110729" y="76200"/>
            <a:ext cx="803672" cy="815579"/>
          </a:xfrm>
          <a:prstGeom prst="rect">
            <a:avLst/>
          </a:prstGeom>
          <a:blipFill rotWithShape="1">
            <a:blip r:embed="rId3"/>
            <a:stretch>
              <a:fillRect/>
            </a:stretch>
          </a:blipFill>
          <a:ln w="9525" cap="flat" cmpd="sng">
            <a:noFill/>
            <a:prstDash val="solid"/>
            <a:round/>
          </a:ln>
        </p:spPr>
      </p:sp>
      <p:sp>
        <p:nvSpPr>
          <p:cNvPr id="47" name="曲线"/>
          <p:cNvSpPr/>
          <p:nvPr/>
        </p:nvSpPr>
        <p:spPr>
          <a:xfrm>
            <a:off x="485774" y="938212"/>
            <a:ext cx="11220450" cy="0"/>
          </a:xfrm>
          <a:custGeom>
            <a:avLst/>
            <a:gdLst>
              <a:gd name="T1" fmla="*/ 0 w 21600"/>
              <a:gd name="T2" fmla="*/ 0 h 21600"/>
              <a:gd name="T3" fmla="*/ 21600 w 21600"/>
              <a:gd name="T4" fmla="*/ 0 h 21600"/>
            </a:gdLst>
            <a:ahLst/>
            <a:cxnLst/>
            <a:rect l="T1" t="T2" r="T3" b="T4"/>
            <a:pathLst>
              <a:path w="21600" h="21600">
                <a:moveTo>
                  <a:pt x="0" y="0"/>
                </a:moveTo>
                <a:lnTo>
                  <a:pt x="21600" y="0"/>
                </a:lnTo>
              </a:path>
            </a:pathLst>
          </a:custGeom>
          <a:solidFill>
            <a:srgbClr val="FFFFFF"/>
          </a:solidFill>
          <a:ln w="101600" cap="flat" cmpd="sng">
            <a:solidFill>
              <a:srgbClr val="F0383C"/>
            </a:solidFill>
            <a:prstDash val="solid"/>
            <a:round/>
          </a:ln>
        </p:spPr>
      </p:sp>
      <p:sp>
        <p:nvSpPr>
          <p:cNvPr id="44" name="文本框"/>
          <p:cNvSpPr>
            <a:spLocks noGrp="1"/>
          </p:cNvSpPr>
          <p:nvPr>
            <p:ph type="ftr" idx="10"/>
          </p:nvPr>
        </p:nvSpPr>
        <p:spPr>
          <a:xfrm>
            <a:off x="4145756" y="6378179"/>
            <a:ext cx="3900488" cy="342900"/>
          </a:xfrm>
          <a:prstGeom prst="rect">
            <a:avLst/>
          </a:prstGeom>
          <a:noFill/>
          <a:ln w="9525" cap="flat" cmpd="sng">
            <a:noFill/>
            <a:prstDash val="solid"/>
            <a:miter/>
          </a:ln>
        </p:spPr>
        <p:txBody>
          <a:bodyPr vert="horz" wrap="square" lIns="91440" tIns="45720" rIns="91440" bIns="45720" anchor="t" anchorCtr="0"/>
          <a:lstStyle/>
          <a:p>
            <a:pPr algn="ctr" fontAlgn="auto"/>
            <a:endParaRPr lang="zh-CN" altLang="en-US" strike="noStrike">
              <a:latin typeface="Times New Roman" panose="02020603050405020304" charset="0"/>
              <a:ea typeface="宋体" panose="02010600030101010101" pitchFamily="2" charset="-122"/>
              <a:cs typeface="Times New Roman" panose="02020603050405020304" charset="0"/>
            </a:endParaRPr>
          </a:p>
        </p:txBody>
      </p:sp>
      <p:sp>
        <p:nvSpPr>
          <p:cNvPr id="45" name="文本框"/>
          <p:cNvSpPr>
            <a:spLocks noGrp="1"/>
          </p:cNvSpPr>
          <p:nvPr>
            <p:ph type="dt"/>
          </p:nvPr>
        </p:nvSpPr>
        <p:spPr>
          <a:xfrm>
            <a:off x="609600" y="6378179"/>
            <a:ext cx="2803922" cy="342900"/>
          </a:xfrm>
          <a:prstGeom prst="rect">
            <a:avLst/>
          </a:prstGeom>
          <a:noFill/>
          <a:ln w="9525" cap="flat" cmpd="sng">
            <a:noFill/>
            <a:prstDash val="solid"/>
            <a:miter/>
          </a:ln>
        </p:spPr>
        <p:txBody>
          <a:bodyPr vert="horz" wrap="square" lIns="91440" tIns="45720" rIns="91440" bIns="45720" anchor="t" anchorCtr="0"/>
          <a:lstStyle/>
          <a:p>
            <a:pPr algn="l" fontAlgn="auto"/>
            <a:fld id="{6B45D2AB-5EB6-45DF-AC8B-643C2D7918FB}" type="datetime1">
              <a:rPr lang="zh-CN" altLang="en-US" strike="noStrike" smtClean="0">
                <a:solidFill>
                  <a:srgbClr val="898989"/>
                </a:solidFill>
                <a:latin typeface="Calibri" panose="020F0502020204030204" charset="0"/>
                <a:ea typeface="宋体" panose="02010600030101010101" pitchFamily="2" charset="-122"/>
                <a:cs typeface="Calibri" panose="020F0502020204030204" charset="0"/>
              </a:rPr>
            </a:fld>
            <a:endParaRPr lang="zh-CN" altLang="en-US" strike="noStrike">
              <a:solidFill>
                <a:srgbClr val="898989"/>
              </a:solidFill>
              <a:latin typeface="Calibri" panose="020F0502020204030204" charset="0"/>
              <a:ea typeface="宋体" panose="02010600030101010101" pitchFamily="2" charset="-122"/>
              <a:cs typeface="Calibri" panose="020F0502020204030204" charset="0"/>
            </a:endParaRPr>
          </a:p>
        </p:txBody>
      </p:sp>
      <p:sp>
        <p:nvSpPr>
          <p:cNvPr id="46" name="文本框"/>
          <p:cNvSpPr>
            <a:spLocks noGrp="1"/>
          </p:cNvSpPr>
          <p:nvPr>
            <p:ph type="sldNum"/>
          </p:nvPr>
        </p:nvSpPr>
        <p:spPr>
          <a:xfrm>
            <a:off x="8778479" y="6378179"/>
            <a:ext cx="2803922" cy="342900"/>
          </a:xfrm>
          <a:prstGeom prst="rect">
            <a:avLst/>
          </a:prstGeom>
          <a:noFill/>
          <a:ln w="9525" cap="flat" cmpd="sng">
            <a:noFill/>
            <a:prstDash val="solid"/>
            <a:miter/>
          </a:ln>
        </p:spPr>
        <p:txBody>
          <a:bodyPr vert="horz" wrap="square" lIns="91440" tIns="45720" rIns="91440" bIns="45720" anchor="t" anchorCtr="0"/>
          <a:lstStyle/>
          <a:p>
            <a:pPr algn="r" fontAlgn="auto"/>
            <a:fld id="{CAD2D6BD-DE1B-4B5F-8B41-2702339687B9}" type="slidenum">
              <a:rPr lang="en-US" altLang="zh-CN" sz="18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fld>
            <a:endParaRPr lang="zh-CN" altLang="en-US" strike="noStrike">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pPr>
              <a:defRPr/>
            </a:pPr>
            <a:fld id="{1E361AF6-0752-47BE-93E0-FF9927DE653C}" type="datetime1">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BA22E5C8-5486-4240-9B18-E224A1D9F94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9743111" y="85581"/>
            <a:ext cx="2363313" cy="3195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Users\qgc\Desktop\PPT材料\logo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611" y="90741"/>
            <a:ext cx="823331" cy="61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Autofit/>
          </a:bodyPr>
          <a:lstStyle>
            <a:lvl1pPr>
              <a:defRPr lang="zh-CN" altLang="en-US" sz="4800" b="1" kern="1200" dirty="0">
                <a:solidFill>
                  <a:srgbClr val="000066"/>
                </a:solidFill>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B4DB4E6-BDB8-49B9-8F89-FCDD9DF1A7BE}" type="datetime1">
              <a:rPr lang="zh-CN" altLang="en-US" smtClean="0"/>
            </a:fld>
            <a:endParaRPr lang="zh-CN" altLang="en-US"/>
          </a:p>
        </p:txBody>
      </p:sp>
      <p:sp>
        <p:nvSpPr>
          <p:cNvPr id="6"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66D564-FE3F-5F42-9513-3E5E75C2551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2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2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6C7A842-DA82-44D5-9C4D-84C7B69D7091}" type="datetime1">
              <a:rPr lang="zh-CN" altLang="en-US" smtClean="0"/>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4E3968-8193-4746-B749-0D16992D9BD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1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1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1AC9A740-EC49-4133-86A1-7F4CD648F1A9}" type="datetime1">
              <a:rPr lang="zh-CN" altLang="en-US" smtClean="0"/>
            </a:fld>
            <a:endParaRPr lang="zh-CN" altLang="en-US"/>
          </a:p>
        </p:txBody>
      </p:sp>
      <p:sp>
        <p:nvSpPr>
          <p:cNvPr id="6" name="页脚占位符 5"/>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17C9312C-83A6-F346-9E65-718062D5A4A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17" y="1535119"/>
            <a:ext cx="53869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17"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83" y="1535119"/>
            <a:ext cx="53890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83"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A9EF44B6-3324-4BAC-A8D6-E86567DE153D}"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114E8266-621A-724F-8B2F-EBF4B71F7CB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ECF7B5E-0514-48D9-A1FE-7A52BA821057}" type="datetime1">
              <a:rPr lang="zh-CN" altLang="en-US" smtClean="0"/>
            </a:fld>
            <a:endParaRPr lang="zh-CN" altLang="en-US"/>
          </a:p>
        </p:txBody>
      </p:sp>
      <p:sp>
        <p:nvSpPr>
          <p:cNvPr id="4" name="页脚占位符 3"/>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DA82DE24-AC1E-E941-93F0-4D63E17CCA5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descr="C:\Users\qgc\Desktop\PPT材料\logo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611" y="90741"/>
            <a:ext cx="823331" cy="61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B5D8D006-A458-4E1C-A051-B29B99D7C5A0}" type="datetime1">
              <a:rPr lang="zh-CN" altLang="en-US" smtClean="0"/>
            </a:fld>
            <a:endParaRPr lang="zh-CN" altLang="en-US"/>
          </a:p>
        </p:txBody>
      </p:sp>
      <p:sp>
        <p:nvSpPr>
          <p:cNvPr id="4" name="页脚占位符 2"/>
          <p:cNvSpPr>
            <a:spLocks noGrp="1"/>
          </p:cNvSpPr>
          <p:nvPr>
            <p:ph type="ftr" sz="quarter" idx="11"/>
          </p:nvPr>
        </p:nvSpPr>
        <p:spPr/>
        <p:txBody>
          <a:bodyPr rtlCol="0"/>
          <a:lstStyle>
            <a:lvl1pPr fontAlgn="auto">
              <a:spcBef>
                <a:spcPts val="0"/>
              </a:spcBef>
              <a:spcAft>
                <a:spcPts val="0"/>
              </a:spcAft>
              <a:defRPr>
                <a:solidFill>
                  <a:schemeClr val="bg1">
                    <a:lumMod val="50000"/>
                  </a:schemeClr>
                </a:solidFill>
                <a:latin typeface="+mn-lt"/>
                <a:ea typeface="+mn-ea"/>
                <a:cs typeface="+mn-cs"/>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88F21B13-AEAF-3544-92A1-7D49EF9F017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4.png"/><Relationship Id="rId14" Type="http://schemas.openxmlformats.org/officeDocument/2006/relationships/image" Target="../media/image9.jpeg"/><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87394" name="标题占位符 1"/>
          <p:cNvSpPr>
            <a:spLocks noGrp="1"/>
          </p:cNvSpPr>
          <p:nvPr>
            <p:ph type="title"/>
          </p:nvPr>
        </p:nvSpPr>
        <p:spPr bwMode="auto">
          <a:xfrm>
            <a:off x="609951" y="274800"/>
            <a:ext cx="10972128"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87395" name="文本占位符 2"/>
          <p:cNvSpPr>
            <a:spLocks noGrp="1"/>
          </p:cNvSpPr>
          <p:nvPr>
            <p:ph type="body" idx="1"/>
          </p:nvPr>
        </p:nvSpPr>
        <p:spPr bwMode="auto">
          <a:xfrm>
            <a:off x="609951" y="1600113"/>
            <a:ext cx="10972128"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955" y="6355766"/>
            <a:ext cx="2844687" cy="365515"/>
          </a:xfrm>
          <a:prstGeom prst="rect">
            <a:avLst/>
          </a:prstGeom>
        </p:spPr>
        <p:txBody>
          <a:bodyPr vert="horz" wrap="square" lIns="91440" tIns="45720" rIns="91440" bIns="45720" numCol="1" anchor="ctr" anchorCtr="0" compatLnSpc="1"/>
          <a:lstStyle>
            <a:lvl1pPr eaLnBrk="1" hangingPunct="1">
              <a:buClr>
                <a:srgbClr val="000000"/>
              </a:buClr>
              <a:buSzPct val="100000"/>
              <a:buFont typeface="Arial" panose="020B0604020202020204" pitchFamily="34" charset="0"/>
              <a:buNone/>
              <a:defRPr sz="1200">
                <a:solidFill>
                  <a:srgbClr val="898989"/>
                </a:solidFill>
              </a:defRPr>
            </a:lvl1pPr>
          </a:lstStyle>
          <a:p>
            <a:pPr>
              <a:defRPr/>
            </a:pPr>
            <a:fld id="{74470C13-024E-4F4C-AEC2-641178C9B3A3}" type="datetime1">
              <a:rPr lang="zh-CN" altLang="en-US" smtClean="0"/>
            </a:fld>
            <a:endParaRPr lang="zh-CN" altLang="en-US"/>
          </a:p>
        </p:txBody>
      </p:sp>
      <p:sp>
        <p:nvSpPr>
          <p:cNvPr id="5" name="页脚占位符 4"/>
          <p:cNvSpPr>
            <a:spLocks noGrp="1"/>
          </p:cNvSpPr>
          <p:nvPr>
            <p:ph type="ftr" sz="quarter" idx="3"/>
          </p:nvPr>
        </p:nvSpPr>
        <p:spPr>
          <a:xfrm>
            <a:off x="4165391" y="6355766"/>
            <a:ext cx="3861248" cy="365515"/>
          </a:xfrm>
          <a:prstGeom prst="rect">
            <a:avLst/>
          </a:prstGeom>
        </p:spPr>
        <p:txBody>
          <a:bodyPr vert="horz" wrap="square" lIns="91440" tIns="45720" rIns="91440" bIns="45720" numCol="1" anchor="ctr" anchorCtr="0" compatLnSpc="1"/>
          <a:lstStyle>
            <a:lvl1pPr algn="ctr" eaLnBrk="1" hangingPunct="1">
              <a:buClr>
                <a:srgbClr val="000000"/>
              </a:buClr>
              <a:buSzPct val="100000"/>
              <a:buFont typeface="Arial" panose="020B0604020202020204" pitchFamily="34" charset="0"/>
              <a:buNone/>
              <a:defRPr sz="1200">
                <a:solidFill>
                  <a:srgbClr val="7F7F7F"/>
                </a:solidFill>
                <a:latin typeface="Calibri" panose="020F0502020204030204" charset="0"/>
                <a:ea typeface="宋体" panose="02010600030101010101" pitchFamily="2" charset="-122"/>
                <a:cs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8737394" y="6355766"/>
            <a:ext cx="2844689" cy="365515"/>
          </a:xfrm>
          <a:prstGeom prst="rect">
            <a:avLst/>
          </a:prstGeom>
        </p:spPr>
        <p:txBody>
          <a:bodyPr vert="horz" wrap="square" lIns="91440" tIns="45720" rIns="91440" bIns="45720" numCol="1" anchor="ctr" anchorCtr="0" compatLnSpc="1"/>
          <a:lstStyle>
            <a:lvl1pPr algn="r" eaLnBrk="1" hangingPunct="1">
              <a:buClr>
                <a:srgbClr val="000000"/>
              </a:buClr>
              <a:buSzPct val="100000"/>
              <a:buFont typeface="Arial" panose="020B0604020202020204" pitchFamily="34" charset="0"/>
              <a:buNone/>
              <a:defRPr sz="1200">
                <a:solidFill>
                  <a:srgbClr val="898989"/>
                </a:solidFill>
              </a:defRPr>
            </a:lvl1pPr>
          </a:lstStyle>
          <a:p>
            <a:pPr>
              <a:defRPr/>
            </a:pPr>
            <a:fld id="{BA22E5C8-5486-4240-9B18-E224A1D9F94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39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390">
          <a:solidFill>
            <a:schemeClr val="tx1"/>
          </a:solidFill>
          <a:latin typeface="Calibri" panose="020F050202020403020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390">
          <a:solidFill>
            <a:schemeClr val="tx1"/>
          </a:solidFill>
          <a:latin typeface="Calibri" panose="020F050202020403020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390">
          <a:solidFill>
            <a:schemeClr val="tx1"/>
          </a:solidFill>
          <a:latin typeface="Calibri" panose="020F050202020403020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39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1630" indent="-341630" algn="l" rtl="0" eaLnBrk="0" fontAlgn="base" hangingPunct="0">
        <a:spcBef>
          <a:spcPct val="20000"/>
        </a:spcBef>
        <a:spcAft>
          <a:spcPct val="0"/>
        </a:spcAft>
        <a:buFont typeface="Arial" panose="020B0604020202020204" pitchFamily="34" charset="0"/>
        <a:buChar char="•"/>
        <a:defRPr kumimoji="1" sz="3145" kern="1200">
          <a:solidFill>
            <a:schemeClr val="tx1"/>
          </a:solidFill>
          <a:latin typeface="+mn-lt"/>
          <a:ea typeface="+mn-ea"/>
          <a:cs typeface="宋体" panose="02010600030101010101" pitchFamily="2" charset="-122"/>
        </a:defRPr>
      </a:lvl1pPr>
      <a:lvl2pPr marL="742950" indent="-285115" algn="l" rtl="0" eaLnBrk="0" fontAlgn="base" hangingPunct="0">
        <a:spcBef>
          <a:spcPct val="20000"/>
        </a:spcBef>
        <a:spcAft>
          <a:spcPct val="0"/>
        </a:spcAft>
        <a:buFont typeface="Arial" panose="020B0604020202020204" pitchFamily="34" charset="0"/>
        <a:buChar char="–"/>
        <a:defRPr kumimoji="1" sz="2735" kern="1200">
          <a:solidFill>
            <a:schemeClr val="tx1"/>
          </a:solidFill>
          <a:latin typeface="+mn-lt"/>
          <a:ea typeface="+mn-ea"/>
          <a:cs typeface="+mn-cs"/>
        </a:defRPr>
      </a:lvl2pPr>
      <a:lvl3pPr marL="1142365" indent="-227330" algn="l" rtl="0" eaLnBrk="0" fontAlgn="base" hangingPunct="0">
        <a:spcBef>
          <a:spcPct val="20000"/>
        </a:spcBef>
        <a:spcAft>
          <a:spcPct val="0"/>
        </a:spcAft>
        <a:buFont typeface="Arial" panose="020B0604020202020204" pitchFamily="34" charset="0"/>
        <a:buChar char="•"/>
        <a:defRPr kumimoji="1" sz="2320" kern="1200">
          <a:solidFill>
            <a:schemeClr val="tx1"/>
          </a:solidFill>
          <a:latin typeface="+mn-lt"/>
          <a:ea typeface="+mn-ea"/>
          <a:cs typeface="+mn-cs"/>
        </a:defRPr>
      </a:lvl3pPr>
      <a:lvl4pPr marL="1600200" indent="-227330" algn="l" rtl="0" eaLnBrk="0" fontAlgn="base" hangingPunct="0">
        <a:spcBef>
          <a:spcPct val="20000"/>
        </a:spcBef>
        <a:spcAft>
          <a:spcPct val="0"/>
        </a:spcAft>
        <a:buFont typeface="Arial" panose="020B0604020202020204" pitchFamily="34" charset="0"/>
        <a:buChar char="–"/>
        <a:defRPr kumimoji="1" sz="1990" kern="1200">
          <a:solidFill>
            <a:schemeClr val="tx1"/>
          </a:solidFill>
          <a:latin typeface="+mn-lt"/>
          <a:ea typeface="+mn-ea"/>
          <a:cs typeface="+mn-cs"/>
        </a:defRPr>
      </a:lvl4pPr>
      <a:lvl5pPr marL="2056130" indent="-227330" algn="l" rtl="0" eaLnBrk="0" fontAlgn="base" hangingPunct="0">
        <a:spcBef>
          <a:spcPct val="20000"/>
        </a:spcBef>
        <a:spcAft>
          <a:spcPct val="0"/>
        </a:spcAft>
        <a:buFont typeface="Arial" panose="020B0604020202020204" pitchFamily="34" charset="0"/>
        <a:buChar char="»"/>
        <a:defRPr kumimoji="1" sz="199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DF45B5-6AD8-4616-82CB-3C8FE083F985}" type="datetime1">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fld>
            <a:endParaRPr lang="en-US" dirty="0"/>
          </a:p>
        </p:txBody>
      </p:sp>
      <p:sp>
        <p:nvSpPr>
          <p:cNvPr id="12" name="矩形 11"/>
          <p:cNvSpPr/>
          <p:nvPr userDrawn="1"/>
        </p:nvSpPr>
        <p:spPr>
          <a:xfrm>
            <a:off x="8308428" y="136525"/>
            <a:ext cx="3752193" cy="77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7" name="图片"/>
          <p:cNvPicPr>
            <a:picLocks noChangeAspect="1"/>
          </p:cNvPicPr>
          <p:nvPr userDrawn="1"/>
        </p:nvPicPr>
        <p:blipFill>
          <a:blip r:embed="rId15" cstate="print"/>
          <a:stretch>
            <a:fillRect/>
          </a:stretch>
        </p:blipFill>
        <p:spPr>
          <a:xfrm>
            <a:off x="8491778" y="273849"/>
            <a:ext cx="3613389" cy="488602"/>
          </a:xfrm>
          <a:prstGeom prst="rect">
            <a:avLst/>
          </a:prstGeom>
          <a:noFill/>
          <a:ln w="9525" cap="flat" cmpd="sng">
            <a:noFill/>
            <a:prstDash val="solid"/>
            <a:miter/>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0.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0.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0.xml"/><Relationship Id="rId3" Type="http://schemas.openxmlformats.org/officeDocument/2006/relationships/tags" Target="../tags/tag6.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tags" Target="../tags/tag11.xml"/><Relationship Id="rId3"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17.png"/><Relationship Id="rId7"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tags" Target="../tags/tag14.xml"/><Relationship Id="rId4" Type="http://schemas.openxmlformats.org/officeDocument/2006/relationships/image" Target="../media/image15.png"/><Relationship Id="rId3" Type="http://schemas.openxmlformats.org/officeDocument/2006/relationships/tags" Target="../tags/tag13.xml"/><Relationship Id="rId2" Type="http://schemas.openxmlformats.org/officeDocument/2006/relationships/image" Target="../media/image14.png"/><Relationship Id="rId12" Type="http://schemas.openxmlformats.org/officeDocument/2006/relationships/notesSlide" Target="../notesSlides/notesSlide9.xml"/><Relationship Id="rId11" Type="http://schemas.openxmlformats.org/officeDocument/2006/relationships/slideLayout" Target="../slideLayouts/slideLayout20.xml"/><Relationship Id="rId10" Type="http://schemas.openxmlformats.org/officeDocument/2006/relationships/image" Target="../media/image18.png"/><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bwMode="auto">
          <a:xfrm>
            <a:off x="122470" y="1608024"/>
            <a:ext cx="11618383" cy="2630170"/>
            <a:chOff x="215281" y="1449189"/>
            <a:chExt cx="11619098" cy="2629608"/>
          </a:xfrm>
        </p:grpSpPr>
        <p:sp>
          <p:nvSpPr>
            <p:cNvPr id="8" name="矩形"/>
            <p:cNvSpPr>
              <a:spLocks noChangeArrowheads="1"/>
            </p:cNvSpPr>
            <p:nvPr/>
          </p:nvSpPr>
          <p:spPr bwMode="auto">
            <a:xfrm>
              <a:off x="4254349" y="3093955"/>
              <a:ext cx="184742" cy="64619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Times New Roman" panose="02020603050405020304" charset="0"/>
              </a:endParaRPr>
            </a:p>
          </p:txBody>
        </p:sp>
        <p:sp>
          <p:nvSpPr>
            <p:cNvPr id="9" name="矩形"/>
            <p:cNvSpPr>
              <a:spLocks noChangeArrowheads="1"/>
            </p:cNvSpPr>
            <p:nvPr/>
          </p:nvSpPr>
          <p:spPr bwMode="auto">
            <a:xfrm>
              <a:off x="215281" y="1449189"/>
              <a:ext cx="11619098" cy="2629608"/>
            </a:xfrm>
            <a:prstGeom prst="rect">
              <a:avLst/>
            </a:prstGeom>
            <a:noFill/>
            <a:ln w="9525">
              <a:noFill/>
              <a:miter lim="800000"/>
            </a:ln>
            <a:effectLst>
              <a:outerShdw blurRad="50800" dist="38100" algn="l" rotWithShape="0">
                <a:prstClr val="black">
                  <a:alpha val="40000"/>
                </a:prstClr>
              </a:outerShdw>
              <a:reflection blurRad="6350" stA="52000" endA="300" endPos="35000" dir="5400000" sy="-100000" algn="bl" rotWithShape="0"/>
            </a:effectLst>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charset="0"/>
                  <a:ea typeface="Hiragino Sans GB W3" panose="020B0300000000000000" pitchFamily="34" charset="-128"/>
                  <a:cs typeface="Times New Roman" panose="02020603050405020304" charset="0"/>
                </a:rPr>
                <a:t>Modern Technology </a:t>
              </a:r>
              <a:endParaRPr kumimoji="0" lang="en-US" altLang="zh-CN"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charset="0"/>
                <a:ea typeface="Hiragino Sans GB W3" panose="020B0300000000000000" pitchFamily="34" charset="-128"/>
                <a:cs typeface="Times New Roman" panose="02020603050405020304" charset="0"/>
              </a:endParaRPr>
            </a:p>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charset="0"/>
                  <a:ea typeface="Hiragino Sans GB W3" panose="020B0300000000000000" pitchFamily="34" charset="-128"/>
                  <a:cs typeface="Times New Roman" panose="02020603050405020304" charset="0"/>
                </a:rPr>
                <a:t>in the AEO Program of China Customs</a:t>
              </a:r>
              <a:endPar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charset="0"/>
                <a:ea typeface="Hiragino Sans GB W3" panose="020B0300000000000000" pitchFamily="34" charset="-128"/>
                <a:cs typeface="Times New Roman" panose="02020603050405020304" charset="0"/>
              </a:endParaRPr>
            </a:p>
          </p:txBody>
        </p:sp>
      </p:grpSp>
      <p:sp>
        <p:nvSpPr>
          <p:cNvPr id="12" name="矩形"/>
          <p:cNvSpPr>
            <a:spLocks noChangeArrowheads="1"/>
          </p:cNvSpPr>
          <p:nvPr/>
        </p:nvSpPr>
        <p:spPr bwMode="auto">
          <a:xfrm>
            <a:off x="3974465" y="5610860"/>
            <a:ext cx="4291330" cy="847725"/>
          </a:xfrm>
          <a:prstGeom prst="rect">
            <a:avLst/>
          </a:prstGeom>
          <a:noFill/>
          <a:ln w="9525">
            <a:noFill/>
            <a:miter lim="800000"/>
          </a:ln>
        </p:spPr>
        <p:txBody>
          <a:bodyPr lIns="108745" tIns="54373" rIns="108745" bIns="54373"/>
          <a:lstStyle/>
          <a:p>
            <a:pPr algn="ctr" defTabSz="542925" fontAlgn="base">
              <a:lnSpc>
                <a:spcPct val="120000"/>
              </a:lnSpc>
              <a:spcBef>
                <a:spcPct val="20000"/>
              </a:spcBef>
              <a:spcAft>
                <a:spcPct val="0"/>
              </a:spcAft>
              <a:defRPr/>
            </a:pPr>
            <a:r>
              <a:rPr lang="en-US" altLang="zh-CN" sz="2000" b="1" dirty="0">
                <a:solidFill>
                  <a:schemeClr val="accent1">
                    <a:lumMod val="40000"/>
                    <a:lumOff val="60000"/>
                  </a:schemeClr>
                </a:solidFill>
                <a:latin typeface="Times New Roman" panose="02020603050405020304" charset="0"/>
                <a:ea typeface="Hiragino Sans GB W3" panose="020B0300000000000000" pitchFamily="34" charset="-128"/>
                <a:cs typeface="Times New Roman" panose="02020603050405020304" charset="0"/>
              </a:rPr>
              <a:t>SEP. 27th, 2023</a:t>
            </a:r>
            <a:endParaRPr lang="zh-CN" altLang="en-US" sz="2000" b="1" dirty="0">
              <a:solidFill>
                <a:schemeClr val="accent1">
                  <a:lumMod val="40000"/>
                  <a:lumOff val="60000"/>
                </a:schemeClr>
              </a:solidFill>
              <a:latin typeface="Times New Roman" panose="02020603050405020304" charset="0"/>
              <a:ea typeface="Hiragino Sans GB W3" panose="020B0300000000000000" pitchFamily="34" charset="-128"/>
              <a:cs typeface="Times New Roman" panose="02020603050405020304" charset="0"/>
            </a:endParaRPr>
          </a:p>
        </p:txBody>
      </p:sp>
      <p:sp>
        <p:nvSpPr>
          <p:cNvPr id="3" name="灯片编号占位符 2"/>
          <p:cNvSpPr>
            <a:spLocks noGrp="1"/>
          </p:cNvSpPr>
          <p:nvPr>
            <p:ph type="sldNum" sz="quarter" idx="12"/>
          </p:nvPr>
        </p:nvSpPr>
        <p:spPr/>
        <p:txBody>
          <a:bodyPr/>
          <a:lstStyle/>
          <a:p>
            <a:pPr>
              <a:defRPr/>
            </a:pPr>
            <a:fld id="{AAE4E017-C1ED-1148-978F-E5F4D915743A}"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600" dirty="0">
                <a:latin typeface="Times New Roman" panose="02020603050405020304" charset="0"/>
                <a:cs typeface="Times New Roman" panose="02020603050405020304" charset="0"/>
              </a:rPr>
              <a:t>Cargo Security</a:t>
            </a:r>
            <a:endParaRPr kumimoji="1" lang="en-US" altLang="zh-CN" sz="3600" dirty="0">
              <a:latin typeface="Times New Roman" panose="02020603050405020304" charset="0"/>
              <a:cs typeface="Times New Roman" panose="02020603050405020304" charset="0"/>
            </a:endParaRPr>
          </a:p>
        </p:txBody>
      </p:sp>
      <p:sp>
        <p:nvSpPr>
          <p:cNvPr id="147" name="文本框 4"/>
          <p:cNvSpPr txBox="1">
            <a:spLocks noChangeArrowheads="1"/>
          </p:cNvSpPr>
          <p:nvPr/>
        </p:nvSpPr>
        <p:spPr bwMode="auto">
          <a:xfrm>
            <a:off x="838200" y="2012695"/>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WCO SAFE Framework of Standards </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9" name="灯片编号占位符 148"/>
          <p:cNvSpPr>
            <a:spLocks noGrp="1"/>
          </p:cNvSpPr>
          <p:nvPr>
            <p:ph type="sldNum" sz="quarter" idx="12"/>
          </p:nvPr>
        </p:nvSpPr>
        <p:spPr/>
        <p:txBody>
          <a:bodyPr/>
          <a:lstStyle/>
          <a:p>
            <a:fld id="{48F63A3B-78C7-47BE-AE5E-E10140E04643}" type="slidenum">
              <a:rPr lang="en-US" smtClean="0"/>
            </a:fld>
            <a:endParaRPr lang="en-US" dirty="0"/>
          </a:p>
        </p:txBody>
      </p:sp>
      <p:sp>
        <p:nvSpPr>
          <p:cNvPr id="148" name="文本框 147"/>
          <p:cNvSpPr txBox="1"/>
          <p:nvPr/>
        </p:nvSpPr>
        <p:spPr>
          <a:xfrm>
            <a:off x="840740" y="2498090"/>
            <a:ext cx="10151110" cy="1322070"/>
          </a:xfrm>
          <a:prstGeom prst="rect">
            <a:avLst/>
          </a:prstGeom>
          <a:noFill/>
        </p:spPr>
        <p:txBody>
          <a:bodyPr wrap="square" rtlCol="0">
            <a:spAutoFit/>
          </a:bodyPr>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en-US" altLang="zh-CN" sz="2000" b="1">
                <a:solidFill>
                  <a:srgbClr val="0070C0"/>
                </a:solidFill>
                <a:sym typeface="+mn-ea"/>
              </a:rPr>
              <a:t>E</a:t>
            </a:r>
            <a:r>
              <a:rPr lang="zh-CN" altLang="en-US" sz="2000" b="1">
                <a:solidFill>
                  <a:srgbClr val="0070C0"/>
                </a:solidFill>
                <a:sym typeface="+mn-ea"/>
              </a:rPr>
              <a:t>stablish procedures to positively control all cargo being removed from the storage facility</a:t>
            </a:r>
            <a:r>
              <a:rPr lang="en-US" altLang="zh-CN" sz="2000" b="1">
                <a:solidFill>
                  <a:srgbClr val="0070C0"/>
                </a:solidFill>
                <a:sym typeface="+mn-ea"/>
              </a:rPr>
              <a:t>.</a:t>
            </a:r>
            <a:r>
              <a:rPr lang="zh-CN" altLang="en-US" sz="2000" b="1">
                <a:solidFill>
                  <a:srgbClr val="0070C0"/>
                </a:solidFill>
                <a:sym typeface="+mn-ea"/>
              </a:rPr>
              <a:t> </a:t>
            </a:r>
            <a:endParaRPr lang="zh-CN" altLang="en-US" sz="2000" b="1">
              <a:solidFill>
                <a:srgbClr val="0070C0"/>
              </a:solidFill>
              <a:sym typeface="+mn-ea"/>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en-US" altLang="zh-CN" sz="2000" b="1">
                <a:solidFill>
                  <a:srgbClr val="0070C0"/>
                </a:solidFill>
                <a:sym typeface="+mn-ea"/>
              </a:rPr>
              <a:t>E</a:t>
            </a:r>
            <a:r>
              <a:rPr lang="zh-CN" altLang="en-US" sz="2000" b="1">
                <a:solidFill>
                  <a:srgbClr val="0070C0"/>
                </a:solidFill>
                <a:sym typeface="+mn-ea"/>
              </a:rPr>
              <a:t>stablish procedures to manage, secure and control all cargo in its custody during transport and while loading into or unloading from a transport conveyance. </a:t>
            </a:r>
            <a:endParaRPr lang="zh-CN" altLang="en-US" sz="2000" b="1">
              <a:solidFill>
                <a:srgbClr val="0070C0"/>
              </a:solidFill>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a:t>
            </a:r>
            <a:endParaRPr lang="zh-CN" altLang="en-US" sz="2000" b="1">
              <a:solidFill>
                <a:srgbClr val="0070C0"/>
              </a:solidFill>
            </a:endParaRPr>
          </a:p>
        </p:txBody>
      </p:sp>
      <p:sp>
        <p:nvSpPr>
          <p:cNvPr id="3" name="文本框 4"/>
          <p:cNvSpPr txBox="1">
            <a:spLocks noChangeArrowheads="1"/>
          </p:cNvSpPr>
          <p:nvPr>
            <p:custDataLst>
              <p:tags r:id="rId1"/>
            </p:custDataLst>
          </p:nvPr>
        </p:nvSpPr>
        <p:spPr bwMode="auto">
          <a:xfrm>
            <a:off x="840740" y="3751325"/>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AEO Criteria of China Customs</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2"/>
            </p:custDataLst>
          </p:nvPr>
        </p:nvSpPr>
        <p:spPr>
          <a:xfrm>
            <a:off x="840740" y="4166235"/>
            <a:ext cx="10928350" cy="2553335"/>
          </a:xfrm>
          <a:prstGeom prst="rect">
            <a:avLst/>
          </a:prstGeom>
          <a:noFill/>
        </p:spPr>
        <p:txBody>
          <a:bodyPr wrap="square" rtlCol="0">
            <a:spAutoFit/>
          </a:bodyPr>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zh-CN" altLang="en-US" sz="2000" b="1">
                <a:solidFill>
                  <a:srgbClr val="0070C0"/>
                </a:solidFill>
              </a:rPr>
              <a:t>A management system of ensuring the integrity and reliability of import/export goods, inbound and outbound articles in the process of transportation, loading/unloading and storage is established and implemented.</a:t>
            </a:r>
            <a:endParaRPr lang="zh-CN" altLang="en-US" sz="2000" b="1">
              <a:solidFill>
                <a:srgbClr val="0070C0"/>
              </a:solidFill>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zh-CN" altLang="en-US" sz="2000" b="1">
                <a:solidFill>
                  <a:srgbClr val="0070C0"/>
                </a:solidFill>
              </a:rPr>
              <a:t>For Both the enterprise and its business partners that have the responsibility of affixing seals of the container, written policies and procedures on affixing and checking the seals are established and implemented. Seals are managed and registered by special personnel. Seals of loaded containers meet or exceed the current PAS ISO 17712 high security seal standards.</a:t>
            </a:r>
            <a:endParaRPr lang="zh-CN" altLang="en-US" sz="2000" b="1">
              <a:solidFill>
                <a:srgbClr val="0070C0"/>
              </a:solidFill>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endParaRPr lang="en-US" altLang="zh-CN" sz="2000" b="1">
              <a:solidFill>
                <a:srgbClr val="0070C0"/>
              </a:solidFill>
              <a:sym typeface="Wingdings 2" panose="05020102010507070707"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600" dirty="0">
                <a:latin typeface="Times New Roman" panose="02020603050405020304" charset="0"/>
                <a:cs typeface="Times New Roman" panose="02020603050405020304" charset="0"/>
              </a:rPr>
              <a:t>Conveyance Security</a:t>
            </a:r>
            <a:endParaRPr kumimoji="1" lang="en-US" altLang="zh-CN" sz="3600" dirty="0">
              <a:latin typeface="Times New Roman" panose="02020603050405020304" charset="0"/>
              <a:cs typeface="Times New Roman" panose="02020603050405020304" charset="0"/>
            </a:endParaRPr>
          </a:p>
        </p:txBody>
      </p:sp>
      <p:sp>
        <p:nvSpPr>
          <p:cNvPr id="147" name="文本框 4"/>
          <p:cNvSpPr txBox="1">
            <a:spLocks noChangeArrowheads="1"/>
          </p:cNvSpPr>
          <p:nvPr/>
        </p:nvSpPr>
        <p:spPr bwMode="auto">
          <a:xfrm>
            <a:off x="838200" y="209588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WCO SAFE Framework of Standards </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9" name="灯片编号占位符 148"/>
          <p:cNvSpPr>
            <a:spLocks noGrp="1"/>
          </p:cNvSpPr>
          <p:nvPr>
            <p:ph type="sldNum" sz="quarter" idx="12"/>
          </p:nvPr>
        </p:nvSpPr>
        <p:spPr/>
        <p:txBody>
          <a:bodyPr/>
          <a:lstStyle/>
          <a:p>
            <a:fld id="{48F63A3B-78C7-47BE-AE5E-E10140E04643}" type="slidenum">
              <a:rPr lang="en-US" smtClean="0"/>
            </a:fld>
            <a:endParaRPr lang="en-US" dirty="0"/>
          </a:p>
        </p:txBody>
      </p:sp>
      <p:sp>
        <p:nvSpPr>
          <p:cNvPr id="148" name="文本框 147"/>
          <p:cNvSpPr txBox="1"/>
          <p:nvPr/>
        </p:nvSpPr>
        <p:spPr>
          <a:xfrm>
            <a:off x="840740" y="2673350"/>
            <a:ext cx="10140315" cy="2245360"/>
          </a:xfrm>
          <a:prstGeom prst="rect">
            <a:avLst/>
          </a:prstGeom>
          <a:noFill/>
        </p:spPr>
        <p:txBody>
          <a:bodyPr wrap="square" rtlCol="0">
            <a:spAutoFit/>
          </a:bodyPr>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en-US" altLang="zh-CN" sz="2000" b="1">
                <a:solidFill>
                  <a:srgbClr val="0070C0"/>
                </a:solidFill>
                <a:sym typeface="+mn-ea"/>
              </a:rPr>
              <a:t>E</a:t>
            </a:r>
            <a:r>
              <a:rPr lang="zh-CN" altLang="en-US" sz="2000" b="1">
                <a:solidFill>
                  <a:srgbClr val="0070C0"/>
                </a:solidFill>
                <a:sym typeface="+mn-ea"/>
              </a:rPr>
              <a:t>nsure, to the extent and scope of its authority and responsibility, that all transport conveyances used for the transportation of cargo within its supply chain are capable of being effectively secured</a:t>
            </a:r>
            <a:r>
              <a:rPr lang="en-US" altLang="zh-CN" sz="2000" b="1">
                <a:solidFill>
                  <a:srgbClr val="0070C0"/>
                </a:solidFill>
                <a:sym typeface="+mn-ea"/>
              </a:rPr>
              <a:t>.</a:t>
            </a:r>
            <a:r>
              <a:rPr lang="zh-CN" altLang="en-US" sz="2000" b="1">
                <a:solidFill>
                  <a:srgbClr val="0070C0"/>
                </a:solidFill>
                <a:sym typeface="+mn-ea"/>
              </a:rPr>
              <a:t> </a:t>
            </a:r>
            <a:endParaRPr lang="zh-CN" altLang="en-US" sz="2000" b="1">
              <a:solidFill>
                <a:srgbClr val="0070C0"/>
              </a:solidFill>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r>
              <a:rPr lang="en-US" altLang="zh-CN" sz="2000" b="1">
                <a:solidFill>
                  <a:srgbClr val="0070C0"/>
                </a:solidFill>
                <a:sym typeface="+mn-ea"/>
              </a:rPr>
              <a:t>S</a:t>
            </a:r>
            <a:r>
              <a:rPr lang="zh-CN" altLang="en-US" sz="2000" b="1">
                <a:solidFill>
                  <a:srgbClr val="0070C0"/>
                </a:solidFill>
                <a:sym typeface="+mn-ea"/>
              </a:rPr>
              <a:t>ecure transport conveyances within its supply chain, to the extent and scope of its ability and responsibility, when left unattended, and check for security breaches upon return</a:t>
            </a:r>
            <a:r>
              <a:rPr lang="en-US" altLang="zh-CN" sz="2000" b="1">
                <a:solidFill>
                  <a:srgbClr val="0070C0"/>
                </a:solidFill>
                <a:sym typeface="+mn-ea"/>
              </a:rPr>
              <a:t>.</a:t>
            </a:r>
            <a:r>
              <a:rPr lang="zh-CN" altLang="en-US" sz="2000" b="1">
                <a:solidFill>
                  <a:srgbClr val="0070C0"/>
                </a:solidFill>
                <a:sym typeface="+mn-ea"/>
              </a:rPr>
              <a:t> </a:t>
            </a:r>
            <a:endParaRPr lang="zh-CN" altLang="en-US" sz="2000" b="1">
              <a:solidFill>
                <a:srgbClr val="0070C0"/>
              </a:solidFill>
            </a:endParaRPr>
          </a:p>
          <a:p>
            <a:r>
              <a:rPr lang="zh-CN" altLang="en-US" sz="2000" b="1">
                <a:solidFill>
                  <a:srgbClr val="0070C0"/>
                </a:solidFill>
                <a:sym typeface="Wingdings 2" panose="05020102010507070707" charset="0"/>
              </a:rPr>
              <a:t></a:t>
            </a:r>
            <a:r>
              <a:rPr lang="en-US" altLang="zh-CN" sz="2000" b="1">
                <a:solidFill>
                  <a:srgbClr val="0070C0"/>
                </a:solidFill>
                <a:sym typeface="Wingdings 2" panose="05020102010507070707" charset="0"/>
              </a:rPr>
              <a:t> ...</a:t>
            </a:r>
            <a:endParaRPr lang="en-US" altLang="zh-CN" sz="2000" b="1">
              <a:solidFill>
                <a:srgbClr val="0070C0"/>
              </a:solidFill>
              <a:sym typeface="Wingdings 2" panose="05020102010507070707" charset="0"/>
            </a:endParaRPr>
          </a:p>
          <a:p>
            <a:r>
              <a:rPr lang="zh-CN" altLang="en-US" sz="2000" b="1">
                <a:solidFill>
                  <a:srgbClr val="0070C0"/>
                </a:solidFill>
              </a:rPr>
              <a:t> </a:t>
            </a:r>
            <a:endParaRPr lang="zh-CN" altLang="en-US" sz="2000" b="1">
              <a:solidFill>
                <a:srgbClr val="0070C0"/>
              </a:solidFill>
            </a:endParaRPr>
          </a:p>
        </p:txBody>
      </p:sp>
      <p:sp>
        <p:nvSpPr>
          <p:cNvPr id="3" name="文本框 4"/>
          <p:cNvSpPr txBox="1">
            <a:spLocks noChangeArrowheads="1"/>
          </p:cNvSpPr>
          <p:nvPr>
            <p:custDataLst>
              <p:tags r:id="rId1"/>
            </p:custDataLst>
          </p:nvPr>
        </p:nvSpPr>
        <p:spPr bwMode="auto">
          <a:xfrm>
            <a:off x="840740" y="460286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AEO Criteria of China Customs </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40740" y="5085080"/>
            <a:ext cx="10154285" cy="1476375"/>
          </a:xfrm>
          <a:prstGeom prst="rect">
            <a:avLst/>
          </a:prstGeom>
          <a:noFill/>
        </p:spPr>
        <p:txBody>
          <a:bodyPr wrap="square" rtlCol="0">
            <a:spAutoFit/>
          </a:bodyPr>
          <a:p>
            <a:r>
              <a:rPr lang="zh-CN" altLang="en-US" b="1">
                <a:solidFill>
                  <a:srgbClr val="0070C0"/>
                </a:solidFill>
                <a:sym typeface="Wingdings 2" panose="05020102010507070707" charset="0"/>
              </a:rPr>
              <a:t></a:t>
            </a:r>
            <a:r>
              <a:rPr lang="en-US" altLang="zh-CN" b="1">
                <a:solidFill>
                  <a:srgbClr val="0070C0"/>
                </a:solidFill>
                <a:sym typeface="Wingdings 2" panose="05020102010507070707" charset="0"/>
              </a:rPr>
              <a:t> </a:t>
            </a:r>
            <a:r>
              <a:rPr lang="zh-CN" altLang="en-US" b="1">
                <a:solidFill>
                  <a:srgbClr val="0070C0"/>
                </a:solidFill>
                <a:sym typeface="+mn-ea"/>
              </a:rPr>
              <a:t>A management system of ensuring the integrity and security of all the means of transport for the shipment of import/export goods and inbound/outbound articles in the supply chain is established and implemented.</a:t>
            </a:r>
            <a:endParaRPr lang="zh-CN" altLang="en-US" b="1">
              <a:solidFill>
                <a:srgbClr val="0070C0"/>
              </a:solidFill>
            </a:endParaRPr>
          </a:p>
          <a:p>
            <a:r>
              <a:rPr lang="zh-CN" altLang="en-US" b="1">
                <a:solidFill>
                  <a:srgbClr val="0070C0"/>
                </a:solidFill>
                <a:sym typeface="Wingdings 2" panose="05020102010507070707" charset="0"/>
              </a:rPr>
              <a:t></a:t>
            </a:r>
            <a:r>
              <a:rPr lang="en-US" altLang="zh-CN" b="1">
                <a:solidFill>
                  <a:srgbClr val="0070C0"/>
                </a:solidFill>
                <a:sym typeface="Wingdings 2" panose="05020102010507070707" charset="0"/>
              </a:rPr>
              <a:t> ...</a:t>
            </a:r>
            <a:endParaRPr lang="en-US" altLang="zh-CN" b="1">
              <a:solidFill>
                <a:srgbClr val="0070C0"/>
              </a:solidFill>
              <a:sym typeface="Wingdings 2" panose="05020102010507070707" charset="0"/>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sz="3600" dirty="0">
                <a:latin typeface="Times New Roman" panose="02020603050405020304" charset="0"/>
                <a:cs typeface="Times New Roman" panose="02020603050405020304" charset="0"/>
              </a:rPr>
              <a:t>B</a:t>
            </a:r>
            <a:r>
              <a:rPr kumimoji="1" lang="en-US" altLang="zh-CN" sz="3600" dirty="0">
                <a:latin typeface="Times New Roman" panose="02020603050405020304" charset="0"/>
                <a:cs typeface="Times New Roman" panose="02020603050405020304" charset="0"/>
              </a:rPr>
              <a:t>est Practices of Chinese AEOs</a:t>
            </a:r>
            <a:endParaRPr kumimoji="1" lang="en-US" altLang="zh-CN" sz="3600" dirty="0">
              <a:latin typeface="Times New Roman" panose="02020603050405020304" charset="0"/>
              <a:cs typeface="Times New Roman" panose="02020603050405020304" charset="0"/>
            </a:endParaRPr>
          </a:p>
        </p:txBody>
      </p:sp>
      <p:sp>
        <p:nvSpPr>
          <p:cNvPr id="149" name="灯片编号占位符 148"/>
          <p:cNvSpPr>
            <a:spLocks noGrp="1"/>
          </p:cNvSpPr>
          <p:nvPr>
            <p:ph type="sldNum" sz="quarter" idx="12"/>
          </p:nvPr>
        </p:nvSpPr>
        <p:spPr/>
        <p:txBody>
          <a:bodyPr/>
          <a:lstStyle/>
          <a:p>
            <a:fld id="{48F63A3B-78C7-47BE-AE5E-E10140E04643}" type="slidenum">
              <a:rPr lang="en-US" smtClean="0"/>
            </a:fld>
            <a:endParaRPr lang="en-US" dirty="0"/>
          </a:p>
        </p:txBody>
      </p:sp>
      <p:sp>
        <p:nvSpPr>
          <p:cNvPr id="3" name="文本框 4"/>
          <p:cNvSpPr txBox="1">
            <a:spLocks noChangeArrowheads="1"/>
          </p:cNvSpPr>
          <p:nvPr>
            <p:custDataLst>
              <p:tags r:id="rId1"/>
            </p:custDataLst>
          </p:nvPr>
        </p:nvSpPr>
        <p:spPr bwMode="auto">
          <a:xfrm>
            <a:off x="838200" y="209588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Security Measures in the movement of goods</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8" name="文本框 147"/>
          <p:cNvSpPr txBox="1"/>
          <p:nvPr>
            <p:custDataLst>
              <p:tags r:id="rId2"/>
            </p:custDataLst>
          </p:nvPr>
        </p:nvSpPr>
        <p:spPr>
          <a:xfrm>
            <a:off x="840740" y="2673350"/>
            <a:ext cx="10140315" cy="3683000"/>
          </a:xfrm>
          <a:prstGeom prst="rect">
            <a:avLst/>
          </a:prstGeom>
          <a:noFill/>
        </p:spPr>
        <p:txBody>
          <a:bodyPr wrap="square" rtlCol="0">
            <a:noAutofit/>
          </a:bodyPr>
          <a:p>
            <a:r>
              <a:rPr lang="en-US" altLang="zh-CN" sz="2400" b="1">
                <a:solidFill>
                  <a:srgbClr val="0070C0"/>
                </a:solidFill>
                <a:sym typeface="Wingdings 2" panose="05020102010507070707" charset="0"/>
              </a:rPr>
              <a:t> Seals</a:t>
            </a:r>
            <a:endParaRPr lang="en-US" altLang="zh-CN" sz="24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a:p>
            <a:r>
              <a:rPr lang="en-US" altLang="zh-CN" sz="2400" b="1">
                <a:solidFill>
                  <a:srgbClr val="0070C0"/>
                </a:solidFill>
                <a:sym typeface="Wingdings 2" panose="05020102010507070707" charset="0"/>
              </a:rPr>
              <a:t> GPS</a:t>
            </a:r>
            <a:endParaRPr lang="en-US" altLang="zh-CN" sz="24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a:p>
            <a:r>
              <a:rPr lang="en-US" altLang="zh-CN" sz="2400" b="1">
                <a:solidFill>
                  <a:srgbClr val="0070C0"/>
                </a:solidFill>
                <a:sym typeface="Wingdings 2" panose="05020102010507070707" charset="0"/>
              </a:rPr>
              <a:t> Info Systems-WMS/TMS</a:t>
            </a:r>
            <a:endParaRPr lang="en-US" altLang="zh-CN" sz="24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a:p>
            <a:r>
              <a:rPr lang="en-US" altLang="zh-CN" sz="2400" b="1">
                <a:solidFill>
                  <a:srgbClr val="0070C0"/>
                </a:solidFill>
                <a:sym typeface="Wingdings 2" panose="05020102010507070707" charset="0"/>
              </a:rPr>
              <a:t> Monitoring System &amp; Large Screen</a:t>
            </a:r>
            <a:endParaRPr lang="en-US" altLang="zh-CN" sz="24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a:p>
            <a:r>
              <a:rPr lang="en-US" altLang="zh-CN" sz="2400" b="1">
                <a:solidFill>
                  <a:srgbClr val="0070C0"/>
                </a:solidFill>
                <a:sym typeface="Wingdings 2" panose="05020102010507070707" charset="0"/>
              </a:rPr>
              <a:t> </a:t>
            </a:r>
            <a:r>
              <a:rPr lang="en-US" altLang="zh-CN" sz="2400" b="1">
                <a:solidFill>
                  <a:srgbClr val="0070C0"/>
                </a:solidFill>
                <a:sym typeface="Wingdings 2" panose="05020102010507070707" charset="0"/>
              </a:rPr>
              <a:t>...</a:t>
            </a:r>
            <a:endParaRPr lang="en-US" altLang="zh-CN" sz="2400" b="1">
              <a:solidFill>
                <a:srgbClr val="0070C0"/>
              </a:solidFill>
              <a:sym typeface="Wingdings 2" panose="05020102010507070707"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bwMode="auto">
          <a:xfrm>
            <a:off x="133350" y="912285"/>
            <a:ext cx="11618383" cy="2291449"/>
            <a:chOff x="215281" y="1449189"/>
            <a:chExt cx="11619098" cy="2290959"/>
          </a:xfrm>
        </p:grpSpPr>
        <p:sp>
          <p:nvSpPr>
            <p:cNvPr id="8" name="矩形"/>
            <p:cNvSpPr>
              <a:spLocks noChangeArrowheads="1"/>
            </p:cNvSpPr>
            <p:nvPr/>
          </p:nvSpPr>
          <p:spPr bwMode="auto">
            <a:xfrm>
              <a:off x="4254349" y="3093955"/>
              <a:ext cx="184742" cy="64619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Times New Roman" panose="02020603050405020304" charset="0"/>
              </a:endParaRPr>
            </a:p>
          </p:txBody>
        </p:sp>
        <p:sp>
          <p:nvSpPr>
            <p:cNvPr id="9" name="矩形"/>
            <p:cNvSpPr>
              <a:spLocks noChangeArrowheads="1"/>
            </p:cNvSpPr>
            <p:nvPr/>
          </p:nvSpPr>
          <p:spPr bwMode="auto">
            <a:xfrm>
              <a:off x="215281" y="1449189"/>
              <a:ext cx="11619098" cy="1580223"/>
            </a:xfrm>
            <a:prstGeom prst="rect">
              <a:avLst/>
            </a:prstGeom>
            <a:noFill/>
            <a:ln w="9525">
              <a:noFill/>
              <a:miter lim="800000"/>
            </a:ln>
            <a:effectLst>
              <a:outerShdw blurRad="50800" dist="38100" algn="l" rotWithShape="0">
                <a:prstClr val="black">
                  <a:alpha val="40000"/>
                </a:prstClr>
              </a:outerShdw>
              <a:reflection blurRad="6350" stA="52000" endA="300" endPos="35000" dir="5400000" sy="-100000" algn="bl" rotWithShape="0"/>
            </a:effec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7200" b="1" i="0" u="none" strike="noStrike" kern="1200" cap="none" spc="0" normalizeH="0" baseline="0" noProof="0" dirty="0">
                <a:ln>
                  <a:noFill/>
                </a:ln>
                <a:solidFill>
                  <a:srgbClr val="5B9BD5">
                    <a:lumMod val="40000"/>
                    <a:lumOff val="60000"/>
                  </a:srgbClr>
                </a:solidFill>
                <a:effectLst>
                  <a:outerShdw blurRad="38100" dist="38100" dir="2700000" algn="tl">
                    <a:srgbClr val="000000">
                      <a:alpha val="43137"/>
                    </a:srgbClr>
                  </a:outerShdw>
                </a:effectLst>
                <a:uLnTx/>
                <a:uFillTx/>
                <a:latin typeface="FZJinHeiS-R-GB" panose="02010600030101010101" pitchFamily="2" charset="-122"/>
                <a:ea typeface="FZJinHeiS-R-GB" panose="02010600030101010101" pitchFamily="2" charset="-122"/>
                <a:cs typeface="Times New Roman" panose="02020603050405020304" charset="0"/>
              </a:endParaRPr>
            </a:p>
          </p:txBody>
        </p:sp>
      </p:grpSp>
      <p:sp>
        <p:nvSpPr>
          <p:cNvPr id="10" name="矩形"/>
          <p:cNvSpPr>
            <a:spLocks noChangeArrowheads="1"/>
          </p:cNvSpPr>
          <p:nvPr/>
        </p:nvSpPr>
        <p:spPr bwMode="auto">
          <a:xfrm>
            <a:off x="1915518" y="2170439"/>
            <a:ext cx="9078913" cy="3044825"/>
          </a:xfrm>
          <a:prstGeom prst="rect">
            <a:avLst/>
          </a:prstGeom>
          <a:noFill/>
          <a:ln w="9525">
            <a:noFill/>
            <a:miter lim="800000"/>
          </a:ln>
        </p:spPr>
        <p:txBody>
          <a:bodyPr anchor="ctr"/>
          <a:lstStyle/>
          <a:p>
            <a:pPr algn="ctr">
              <a:lnSpc>
                <a:spcPct val="53000"/>
              </a:lnSpc>
              <a:defRPr/>
            </a:pPr>
            <a:endParaRPr lang="zh-CN" altLang="en-US" sz="4400" b="1" dirty="0">
              <a:solidFill>
                <a:schemeClr val="accent1">
                  <a:lumMod val="40000"/>
                  <a:lumOff val="6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334770" y="1630680"/>
            <a:ext cx="9943465" cy="3545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p:cNvSpPr/>
          <p:nvPr/>
        </p:nvSpPr>
        <p:spPr>
          <a:xfrm>
            <a:off x="1560195" y="1857375"/>
            <a:ext cx="9413875" cy="3052445"/>
          </a:xfrm>
          <a:prstGeom prst="rect">
            <a:avLst/>
          </a:prstGeom>
          <a:noFill/>
          <a:ln w="9525" cap="flat" cmpd="sng">
            <a:noFill/>
            <a:prstDash val="solid"/>
            <a:round/>
          </a:ln>
        </p:spPr>
        <p:txBody>
          <a:bodyPr vert="horz" wrap="square" lIns="91440" tIns="45720" rIns="91440" bIns="45720" anchor="ctr" anchorCtr="0"/>
          <a:lstStyle/>
          <a:p>
            <a:pPr marL="0" indent="0" algn="ctr" eaLnBrk="1" latinLnBrk="0" hangingPunct="1">
              <a:lnSpc>
                <a:spcPct val="100000"/>
              </a:lnSpc>
              <a:spcBef>
                <a:spcPts val="0"/>
              </a:spcBef>
              <a:spcAft>
                <a:spcPts val="0"/>
              </a:spcAft>
              <a:buNone/>
            </a:pPr>
            <a:r>
              <a:rPr lang="en-US" altLang="zh-CN" sz="6000" b="0" i="0" u="none" strike="noStrike" kern="1200" cap="none" spc="0" baseline="0" dirty="0">
                <a:solidFill>
                  <a:srgbClr val="FFFFFF"/>
                </a:solidFill>
                <a:latin typeface="Britannic Bold" panose="020B0903060703020204" pitchFamily="34" charset="0"/>
                <a:ea typeface="微软雅黑" panose="020B0503020204020204" pitchFamily="34" charset="-122"/>
                <a:cs typeface="Calibri" panose="020F0502020204030204" charset="0"/>
              </a:rPr>
              <a:t>Thanks For Your Attention</a:t>
            </a:r>
            <a:r>
              <a:rPr lang="zh-CN" altLang="en-US" sz="6000" b="0" i="0" u="none" strike="noStrike" kern="1200" cap="none" spc="0" baseline="0" dirty="0">
                <a:solidFill>
                  <a:srgbClr val="FFFFFF"/>
                </a:solidFill>
                <a:latin typeface="Britannic Bold" panose="020B0903060703020204" pitchFamily="34" charset="0"/>
                <a:ea typeface="微软雅黑" panose="020B0503020204020204" pitchFamily="34" charset="-122"/>
                <a:cs typeface="Calibri" panose="020F0502020204030204" charset="0"/>
              </a:rPr>
              <a:t>！</a:t>
            </a:r>
            <a:endParaRPr lang="zh-CN" altLang="en-US" sz="6000" b="0" i="0" u="none" strike="noStrike" kern="1200" cap="none" spc="0" baseline="0" dirty="0">
              <a:solidFill>
                <a:srgbClr val="FFFFFF"/>
              </a:solidFill>
              <a:latin typeface="Britannic Bold" panose="020B0903060703020204" pitchFamily="34" charset="0"/>
              <a:ea typeface="微软雅黑" panose="020B0503020204020204" pitchFamily="34" charset="-122"/>
              <a:cs typeface="Calibri" panose="020F0502020204030204" charset="0"/>
            </a:endParaRPr>
          </a:p>
        </p:txBody>
      </p:sp>
      <p:sp>
        <p:nvSpPr>
          <p:cNvPr id="15" name="矩形"/>
          <p:cNvSpPr>
            <a:spLocks noChangeArrowheads="1"/>
          </p:cNvSpPr>
          <p:nvPr/>
        </p:nvSpPr>
        <p:spPr bwMode="auto">
          <a:xfrm>
            <a:off x="4612640" y="2404110"/>
            <a:ext cx="184785" cy="646430"/>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Times New Roman" panose="02020603050405020304" charset="0"/>
            </a:endParaRPr>
          </a:p>
        </p:txBody>
      </p:sp>
      <p:sp>
        <p:nvSpPr>
          <p:cNvPr id="3" name="灯片编号占位符 2"/>
          <p:cNvSpPr>
            <a:spLocks noGrp="1"/>
          </p:cNvSpPr>
          <p:nvPr>
            <p:ph type="sldNum" sz="quarter" idx="12"/>
          </p:nvPr>
        </p:nvSpPr>
        <p:spPr/>
        <p:txBody>
          <a:bodyPr/>
          <a:lstStyle/>
          <a:p>
            <a:pPr>
              <a:defRPr/>
            </a:pPr>
            <a:fld id="{AAE4E017-C1ED-1148-978F-E5F4D915743A}" type="slidenum">
              <a:rPr lang="zh-CN" altLang="en-US" smtClean="0"/>
            </a:fld>
            <a:endParaRPr lang="zh-CN" altLang="en-US"/>
          </a:p>
        </p:txBody>
      </p:sp>
      <p:sp>
        <p:nvSpPr>
          <p:cNvPr id="2" name="矩形"/>
          <p:cNvSpPr>
            <a:spLocks noChangeArrowheads="1"/>
          </p:cNvSpPr>
          <p:nvPr>
            <p:custDataLst>
              <p:tags r:id="rId1"/>
            </p:custDataLst>
          </p:nvPr>
        </p:nvSpPr>
        <p:spPr bwMode="auto">
          <a:xfrm>
            <a:off x="3974465" y="5610860"/>
            <a:ext cx="4291330" cy="847725"/>
          </a:xfrm>
          <a:prstGeom prst="rect">
            <a:avLst/>
          </a:prstGeom>
          <a:noFill/>
          <a:ln w="9525">
            <a:noFill/>
            <a:miter lim="800000"/>
          </a:ln>
        </p:spPr>
        <p:txBody>
          <a:bodyPr lIns="108745" tIns="54373" rIns="108745" bIns="54373"/>
          <a:p>
            <a:pPr algn="ctr" defTabSz="542925" fontAlgn="base">
              <a:lnSpc>
                <a:spcPct val="120000"/>
              </a:lnSpc>
              <a:spcBef>
                <a:spcPct val="20000"/>
              </a:spcBef>
              <a:spcAft>
                <a:spcPct val="0"/>
              </a:spcAft>
              <a:defRPr/>
            </a:pPr>
            <a:r>
              <a:rPr lang="en-US" altLang="zh-CN" sz="2000" b="1" dirty="0">
                <a:solidFill>
                  <a:schemeClr val="accent1">
                    <a:lumMod val="40000"/>
                    <a:lumOff val="60000"/>
                  </a:schemeClr>
                </a:solidFill>
                <a:latin typeface="Times New Roman" panose="02020603050405020304" charset="0"/>
                <a:ea typeface="Hiragino Sans GB W3" panose="020B0300000000000000" pitchFamily="34" charset="-128"/>
                <a:cs typeface="Times New Roman" panose="02020603050405020304" charset="0"/>
              </a:rPr>
              <a:t>SEP. 27th, 2023</a:t>
            </a:r>
            <a:endParaRPr lang="zh-CN" altLang="en-US" sz="2000" b="1" dirty="0">
              <a:solidFill>
                <a:schemeClr val="accent1">
                  <a:lumMod val="40000"/>
                  <a:lumOff val="60000"/>
                </a:schemeClr>
              </a:solidFill>
              <a:latin typeface="Times New Roman" panose="02020603050405020304" charset="0"/>
              <a:ea typeface="Hiragino Sans GB W3" panose="020B0300000000000000" pitchFamily="34" charset="-128"/>
              <a:cs typeface="Times New Roman" panose="02020603050405020304" charset="0"/>
            </a:endParaRPr>
          </a:p>
        </p:txBody>
      </p:sp>
    </p:spTree>
  </p:cSld>
  <p:clrMapOvr>
    <a:masterClrMapping/>
  </p:clrMapOvr>
  <p:timing>
    <p:tnLst>
      <p:par>
        <p:cTn id="1" dur="indefinite" restart="never" nodeType="tmRoot"/>
      </p:par>
    </p:tnLst>
    <p:bldLst>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dirty="0">
                <a:sym typeface="+mn-ea"/>
              </a:rPr>
              <a:t>Enterprise Credit Management System</a:t>
            </a:r>
            <a:r>
              <a:rPr kumimoji="1" lang="en-US" altLang="zh-CN" sz="3600" dirty="0">
                <a:sym typeface="+mn-ea"/>
              </a:rPr>
              <a:t>s</a:t>
            </a:r>
            <a:endParaRPr kumimoji="1" lang="en-US" altLang="zh-CN" sz="3600" dirty="0">
              <a:latin typeface="Times New Roman" panose="02020603050405020304" charset="0"/>
              <a:cs typeface="Times New Roman" panose="02020603050405020304" charset="0"/>
            </a:endParaRPr>
          </a:p>
        </p:txBody>
      </p:sp>
      <p:sp>
        <p:nvSpPr>
          <p:cNvPr id="147" name="文本框 4"/>
          <p:cNvSpPr txBox="1">
            <a:spLocks noChangeArrowheads="1"/>
          </p:cNvSpPr>
          <p:nvPr/>
        </p:nvSpPr>
        <p:spPr bwMode="auto">
          <a:xfrm>
            <a:off x="1297940" y="1984755"/>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Operating System </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9" name="灯片编号占位符 148"/>
          <p:cNvSpPr>
            <a:spLocks noGrp="1"/>
          </p:cNvSpPr>
          <p:nvPr>
            <p:ph type="sldNum" sz="quarter" idx="12"/>
          </p:nvPr>
        </p:nvSpPr>
        <p:spPr>
          <a:xfrm>
            <a:off x="8610600" y="6137275"/>
            <a:ext cx="2743200" cy="365125"/>
          </a:xfrm>
        </p:spPr>
        <p:txBody>
          <a:bodyPr/>
          <a:lstStyle/>
          <a:p>
            <a:fld id="{48F63A3B-78C7-47BE-AE5E-E10140E04643}" type="slidenum">
              <a:rPr lang="en-US" smtClean="0"/>
            </a:fld>
            <a:endParaRPr lang="en-US" dirty="0"/>
          </a:p>
        </p:txBody>
      </p:sp>
      <p:sp>
        <p:nvSpPr>
          <p:cNvPr id="4" name="文本框 3"/>
          <p:cNvSpPr txBox="1"/>
          <p:nvPr>
            <p:custDataLst>
              <p:tags r:id="rId1"/>
            </p:custDataLst>
          </p:nvPr>
        </p:nvSpPr>
        <p:spPr>
          <a:xfrm>
            <a:off x="1602740" y="2699385"/>
            <a:ext cx="7750175" cy="3359785"/>
          </a:xfrm>
          <a:prstGeom prst="rect">
            <a:avLst/>
          </a:prstGeom>
          <a:noFill/>
        </p:spPr>
        <p:txBody>
          <a:bodyPr wrap="square" rtlCol="0">
            <a:noAutofit/>
          </a:bodyPr>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zh-CN" altLang="en-US" sz="2400" b="1">
                <a:solidFill>
                  <a:srgbClr val="0070C0"/>
                </a:solidFill>
              </a:rPr>
              <a:t>AEO Appication </a:t>
            </a:r>
            <a:endParaRPr lang="zh-CN" altLang="en-US" sz="2400" b="1">
              <a:solidFill>
                <a:srgbClr val="0070C0"/>
              </a:solidFill>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zh-CN" altLang="en-US" sz="2400" b="1">
                <a:solidFill>
                  <a:srgbClr val="0070C0"/>
                </a:solidFill>
                <a:sym typeface="Wingdings 2" panose="05020102010507070707" charset="0"/>
              </a:rPr>
              <a:t>AEO Review</a:t>
            </a:r>
            <a:endParaRPr lang="zh-CN" altLang="en-US" sz="2400" b="1">
              <a:solidFill>
                <a:srgbClr val="0070C0"/>
              </a:solidFill>
              <a:sym typeface="Wingdings 2" panose="05020102010507070707" charset="0"/>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zh-CN" altLang="en-US" sz="2400" b="1">
                <a:solidFill>
                  <a:srgbClr val="0070C0"/>
                </a:solidFill>
                <a:sym typeface="Wingdings 2" panose="05020102010507070707" charset="0"/>
              </a:rPr>
              <a:t>AEO Facilitation Suspension &amp; Restoration</a:t>
            </a:r>
            <a:endParaRPr lang="zh-CN" altLang="en-US" sz="2400" b="1">
              <a:solidFill>
                <a:srgbClr val="0070C0"/>
              </a:solidFill>
              <a:sym typeface="Wingdings 2" panose="05020102010507070707" charset="0"/>
            </a:endParaRPr>
          </a:p>
          <a:p>
            <a:endParaRPr lang="en-US" altLang="zh-CN" sz="1600" b="1">
              <a:solidFill>
                <a:srgbClr val="0070C0"/>
              </a:solidFill>
              <a:sym typeface="Wingdings 2" panose="05020102010507070707" charset="0"/>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zh-CN" altLang="en-US" sz="2400" b="1">
                <a:solidFill>
                  <a:srgbClr val="0070C0"/>
                </a:solidFill>
                <a:sym typeface="Wingdings 2" panose="05020102010507070707" charset="0"/>
              </a:rPr>
              <a:t>AEO Certificate Issue</a:t>
            </a:r>
            <a:endParaRPr lang="zh-CN" altLang="en-US" sz="2400" b="1">
              <a:solidFill>
                <a:srgbClr val="0070C0"/>
              </a:solidFill>
              <a:sym typeface="Wingdings 2" panose="05020102010507070707" charset="0"/>
            </a:endParaRPr>
          </a:p>
          <a:p>
            <a:endParaRPr lang="zh-CN" altLang="en-US" sz="1600" b="1">
              <a:solidFill>
                <a:srgbClr val="0070C0"/>
              </a:solidFill>
              <a:sym typeface="Wingdings 2" panose="05020102010507070707" charset="0"/>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a:t>
            </a:r>
            <a:endParaRPr lang="en-US" altLang="zh-CN" sz="2400" b="1">
              <a:solidFill>
                <a:srgbClr val="0070C0"/>
              </a:solidFill>
              <a:sym typeface="Wingdings 2" panose="05020102010507070707"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dirty="0">
                <a:sym typeface="+mn-ea"/>
              </a:rPr>
              <a:t>Enterprise Credit Management System</a:t>
            </a:r>
            <a:r>
              <a:rPr kumimoji="1" lang="en-US" altLang="zh-CN" sz="3600" dirty="0">
                <a:sym typeface="+mn-ea"/>
              </a:rPr>
              <a:t>s</a:t>
            </a:r>
            <a:endParaRPr kumimoji="1" lang="zh-CN" altLang="en-US" sz="3600" dirty="0"/>
          </a:p>
        </p:txBody>
      </p:sp>
      <p:sp>
        <p:nvSpPr>
          <p:cNvPr id="15" name="灯片编号占位符 14"/>
          <p:cNvSpPr>
            <a:spLocks noGrp="1"/>
          </p:cNvSpPr>
          <p:nvPr>
            <p:ph type="sldNum" sz="quarter" idx="12"/>
          </p:nvPr>
        </p:nvSpPr>
        <p:spPr/>
        <p:txBody>
          <a:bodyPr/>
          <a:lstStyle/>
          <a:p>
            <a:fld id="{48F63A3B-78C7-47BE-AE5E-E10140E04643}" type="slidenum">
              <a:rPr lang="en-US" smtClean="0"/>
            </a:fld>
            <a:endParaRPr lang="en-US" dirty="0"/>
          </a:p>
        </p:txBody>
      </p:sp>
      <p:sp>
        <p:nvSpPr>
          <p:cNvPr id="147" name="文本框 4"/>
          <p:cNvSpPr txBox="1">
            <a:spLocks noChangeArrowheads="1"/>
          </p:cNvSpPr>
          <p:nvPr>
            <p:custDataLst>
              <p:tags r:id="rId1"/>
            </p:custDataLst>
          </p:nvPr>
        </p:nvSpPr>
        <p:spPr bwMode="auto">
          <a:xfrm>
            <a:off x="841375" y="211620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Enterprise Management System</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2"/>
            </p:custDataLst>
          </p:nvPr>
        </p:nvSpPr>
        <p:spPr>
          <a:xfrm>
            <a:off x="1231265" y="2947035"/>
            <a:ext cx="7564755" cy="1924050"/>
          </a:xfrm>
          <a:prstGeom prst="rect">
            <a:avLst/>
          </a:prstGeom>
          <a:noFill/>
        </p:spPr>
        <p:txBody>
          <a:bodyPr wrap="square" rtlCol="0">
            <a:noAutofit/>
          </a:bodyPr>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en-US" altLang="zh-CN" sz="2400" b="1">
                <a:solidFill>
                  <a:srgbClr val="0070C0"/>
                </a:solidFill>
              </a:rPr>
              <a:t>Query</a:t>
            </a:r>
            <a:r>
              <a:rPr lang="zh-CN" altLang="en-US" sz="2400" b="1">
                <a:solidFill>
                  <a:srgbClr val="0070C0"/>
                </a:solidFill>
              </a:rPr>
              <a:t> </a:t>
            </a:r>
            <a:endParaRPr lang="zh-CN" altLang="en-US" sz="2400" b="1">
              <a:solidFill>
                <a:srgbClr val="0070C0"/>
              </a:solidFill>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Supervision</a:t>
            </a:r>
            <a:endParaRPr lang="zh-CN" altLang="en-US" sz="2400" b="1">
              <a:solidFill>
                <a:srgbClr val="0070C0"/>
              </a:solidFill>
              <a:sym typeface="Wingdings 2" panose="05020102010507070707" charset="0"/>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Statistics</a:t>
            </a:r>
            <a:endParaRPr lang="en-US" altLang="zh-CN" sz="16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dirty="0">
                <a:sym typeface="+mn-ea"/>
              </a:rPr>
              <a:t>Enterprise Credit Management System</a:t>
            </a:r>
            <a:r>
              <a:rPr kumimoji="1" lang="en-US" altLang="zh-CN" sz="3600" dirty="0">
                <a:sym typeface="+mn-ea"/>
              </a:rPr>
              <a:t>s</a:t>
            </a:r>
            <a:endParaRPr kumimoji="1" lang="zh-CN" altLang="en-US" sz="3600" dirty="0"/>
          </a:p>
        </p:txBody>
      </p:sp>
      <p:sp>
        <p:nvSpPr>
          <p:cNvPr id="4" name="灯片编号占位符 3"/>
          <p:cNvSpPr>
            <a:spLocks noGrp="1"/>
          </p:cNvSpPr>
          <p:nvPr>
            <p:ph type="sldNum" sz="quarter" idx="12"/>
          </p:nvPr>
        </p:nvSpPr>
        <p:spPr/>
        <p:txBody>
          <a:bodyPr/>
          <a:lstStyle/>
          <a:p>
            <a:fld id="{48F63A3B-78C7-47BE-AE5E-E10140E04643}" type="slidenum">
              <a:rPr lang="en-US" smtClean="0"/>
            </a:fld>
            <a:endParaRPr lang="en-US" dirty="0"/>
          </a:p>
        </p:txBody>
      </p:sp>
      <p:sp>
        <p:nvSpPr>
          <p:cNvPr id="147" name="文本框 4"/>
          <p:cNvSpPr txBox="1">
            <a:spLocks noChangeArrowheads="1"/>
          </p:cNvSpPr>
          <p:nvPr>
            <p:custDataLst>
              <p:tags r:id="rId1"/>
            </p:custDataLst>
          </p:nvPr>
        </p:nvSpPr>
        <p:spPr bwMode="auto">
          <a:xfrm>
            <a:off x="993140" y="216573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Collection of Credit Information</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2"/>
            </p:custDataLst>
          </p:nvPr>
        </p:nvSpPr>
        <p:spPr>
          <a:xfrm>
            <a:off x="1231265" y="2947035"/>
            <a:ext cx="7564755" cy="1924050"/>
          </a:xfrm>
          <a:prstGeom prst="rect">
            <a:avLst/>
          </a:prstGeom>
          <a:noFill/>
        </p:spPr>
        <p:txBody>
          <a:bodyPr wrap="square" rtlCol="0">
            <a:noAutofit/>
          </a:bodyPr>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a:t>
            </a:r>
            <a:r>
              <a:rPr lang="zh-CN" altLang="en-US" sz="2400" b="1">
                <a:solidFill>
                  <a:srgbClr val="0070C0"/>
                </a:solidFill>
              </a:rPr>
              <a:t>Registration &amp; Filing</a:t>
            </a:r>
            <a:r>
              <a:rPr lang="en-US" altLang="zh-CN" sz="2400" b="1">
                <a:solidFill>
                  <a:srgbClr val="0070C0"/>
                </a:solidFill>
              </a:rPr>
              <a:t> Information</a:t>
            </a:r>
            <a:endParaRPr lang="zh-CN" altLang="en-US" sz="2400" b="1">
              <a:solidFill>
                <a:srgbClr val="0070C0"/>
              </a:solidFill>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Import &amp; Export </a:t>
            </a:r>
            <a:r>
              <a:rPr lang="en-US" altLang="zh-CN" sz="2400" b="1">
                <a:solidFill>
                  <a:srgbClr val="0070C0"/>
                </a:solidFill>
                <a:sym typeface="+mn-ea"/>
              </a:rPr>
              <a:t>Information</a:t>
            </a:r>
            <a:endParaRPr lang="en-US" altLang="zh-CN" sz="2400" b="1">
              <a:solidFill>
                <a:srgbClr val="0070C0"/>
              </a:solidFill>
              <a:sym typeface="Wingdings 2" panose="05020102010507070707" charset="0"/>
            </a:endParaRPr>
          </a:p>
          <a:p>
            <a:endParaRPr lang="zh-CN" altLang="en-US" sz="1600" b="1">
              <a:solidFill>
                <a:srgbClr val="0070C0"/>
              </a:solidFill>
            </a:endParaRPr>
          </a:p>
          <a:p>
            <a:r>
              <a:rPr lang="zh-CN" altLang="en-US" sz="2400" b="1">
                <a:solidFill>
                  <a:srgbClr val="0070C0"/>
                </a:solidFill>
                <a:sym typeface="Wingdings 2" panose="05020102010507070707" charset="0"/>
              </a:rPr>
              <a:t></a:t>
            </a:r>
            <a:r>
              <a:rPr lang="en-US" altLang="zh-CN" sz="2400" b="1">
                <a:solidFill>
                  <a:srgbClr val="0070C0"/>
                </a:solidFill>
                <a:sym typeface="Wingdings 2" panose="05020102010507070707" charset="0"/>
              </a:rPr>
              <a:t> External </a:t>
            </a:r>
            <a:r>
              <a:rPr lang="en-US" altLang="zh-CN" sz="2400" b="1">
                <a:solidFill>
                  <a:srgbClr val="0070C0"/>
                </a:solidFill>
                <a:sym typeface="+mn-ea"/>
              </a:rPr>
              <a:t>Information</a:t>
            </a:r>
            <a:endParaRPr lang="en-US" altLang="zh-CN" sz="2400" b="1">
              <a:solidFill>
                <a:srgbClr val="0070C0"/>
              </a:solidFill>
              <a:sym typeface="Wingdings 2" panose="05020102010507070707" charset="0"/>
            </a:endParaRPr>
          </a:p>
          <a:p>
            <a:endParaRPr lang="en-US" altLang="zh-CN" sz="2400" b="1">
              <a:solidFill>
                <a:srgbClr val="0070C0"/>
              </a:solidFill>
              <a:sym typeface="Wingdings 2" panose="05020102010507070707"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标题"/>
          <p:cNvSpPr>
            <a:spLocks noGrp="1"/>
          </p:cNvSpPr>
          <p:nvPr>
            <p:ph type="title"/>
          </p:nvPr>
        </p:nvSpPr>
        <p:spPr>
          <a:prstGeom prst="rect">
            <a:avLst/>
          </a:prstGeom>
        </p:spPr>
        <p:txBody>
          <a:bodyPr>
            <a:noAutofit/>
          </a:bodyPr>
          <a:lstStyle/>
          <a:p>
            <a:r>
              <a:rPr kumimoji="1" lang="zh-CN" altLang="en-US" sz="3600" dirty="0">
                <a:sym typeface="+mn-ea"/>
              </a:rPr>
              <a:t>Enterprise Credit Management System</a:t>
            </a:r>
            <a:r>
              <a:rPr kumimoji="1" lang="en-US" altLang="zh-CN" sz="3600" dirty="0">
                <a:sym typeface="+mn-ea"/>
              </a:rPr>
              <a:t>s</a:t>
            </a:r>
            <a:endParaRPr lang="zh-CN" altLang="en-US" sz="3600" dirty="0"/>
          </a:p>
        </p:txBody>
      </p:sp>
      <p:pic>
        <p:nvPicPr>
          <p:cNvPr id="284" name="图片"/>
          <p:cNvPicPr>
            <a:picLocks noChangeAspect="1"/>
          </p:cNvPicPr>
          <p:nvPr/>
        </p:nvPicPr>
        <p:blipFill>
          <a:blip r:embed="rId1" cstate="print"/>
          <a:stretch>
            <a:fillRect/>
          </a:stretch>
        </p:blipFill>
        <p:spPr>
          <a:xfrm>
            <a:off x="154453" y="2126643"/>
            <a:ext cx="9043214" cy="4428069"/>
          </a:xfrm>
          <a:prstGeom prst="rect">
            <a:avLst/>
          </a:prstGeom>
          <a:noFill/>
          <a:ln w="9525" cap="flat" cmpd="sng">
            <a:noFill/>
            <a:prstDash val="solid"/>
            <a:miter/>
          </a:ln>
        </p:spPr>
      </p:pic>
      <p:grpSp>
        <p:nvGrpSpPr>
          <p:cNvPr id="2" name="组合"/>
          <p:cNvGrpSpPr/>
          <p:nvPr/>
        </p:nvGrpSpPr>
        <p:grpSpPr>
          <a:xfrm>
            <a:off x="7237187" y="2356897"/>
            <a:ext cx="4800360" cy="4031668"/>
            <a:chOff x="198433" y="2463223"/>
            <a:chExt cx="4800360" cy="4031668"/>
          </a:xfrm>
        </p:grpSpPr>
        <p:sp>
          <p:nvSpPr>
            <p:cNvPr id="3" name="曲线"/>
            <p:cNvSpPr/>
            <p:nvPr/>
          </p:nvSpPr>
          <p:spPr>
            <a:xfrm>
              <a:off x="1729110" y="6469269"/>
              <a:ext cx="1763510" cy="25622"/>
            </a:xfrm>
            <a:custGeom>
              <a:avLst/>
              <a:gdLst>
                <a:gd name="T1" fmla="*/ 0 w 21600"/>
                <a:gd name="T2" fmla="*/ 0 h 21600"/>
                <a:gd name="T3" fmla="*/ 21600 w 21600"/>
                <a:gd name="T4" fmla="*/ 21600 h 21600"/>
              </a:gdLst>
              <a:ahLst/>
              <a:cxnLst/>
              <a:rect l="T1" t="T2" r="T3" b="T4"/>
              <a:pathLst>
                <a:path w="21600" h="21600">
                  <a:moveTo>
                    <a:pt x="20964" y="0"/>
                  </a:moveTo>
                  <a:lnTo>
                    <a:pt x="20964" y="0"/>
                  </a:lnTo>
                  <a:cubicBezTo>
                    <a:pt x="628" y="0"/>
                    <a:pt x="628" y="0"/>
                    <a:pt x="628" y="0"/>
                  </a:cubicBezTo>
                  <a:cubicBezTo>
                    <a:pt x="282" y="0"/>
                    <a:pt x="0" y="3773"/>
                    <a:pt x="0" y="9645"/>
                  </a:cubicBezTo>
                  <a:cubicBezTo>
                    <a:pt x="0" y="11532"/>
                    <a:pt x="0" y="11532"/>
                    <a:pt x="0" y="11532"/>
                  </a:cubicBezTo>
                  <a:cubicBezTo>
                    <a:pt x="0" y="17405"/>
                    <a:pt x="282" y="21390"/>
                    <a:pt x="628" y="21390"/>
                  </a:cubicBezTo>
                  <a:cubicBezTo>
                    <a:pt x="20964" y="21390"/>
                    <a:pt x="20964" y="21390"/>
                    <a:pt x="20964" y="21390"/>
                  </a:cubicBezTo>
                  <a:cubicBezTo>
                    <a:pt x="21308" y="21390"/>
                    <a:pt x="21595" y="17405"/>
                    <a:pt x="21595" y="11532"/>
                  </a:cubicBezTo>
                  <a:cubicBezTo>
                    <a:pt x="21595" y="9645"/>
                    <a:pt x="21595" y="9645"/>
                    <a:pt x="21595" y="9645"/>
                  </a:cubicBezTo>
                  <a:cubicBezTo>
                    <a:pt x="21595" y="3773"/>
                    <a:pt x="21308" y="0"/>
                    <a:pt x="20964" y="0"/>
                  </a:cubicBezTo>
                </a:path>
              </a:pathLst>
            </a:custGeom>
            <a:solidFill>
              <a:srgbClr val="BCBDC0"/>
            </a:solidFill>
            <a:ln w="9525" cap="flat" cmpd="sng">
              <a:noFill/>
              <a:prstDash val="solid"/>
              <a:round/>
            </a:ln>
          </p:spPr>
          <p:txBody>
            <a:bodyPr rtlCol="0" anchor="ctr"/>
            <a:lstStyle/>
            <a:p>
              <a:pPr algn="ctr"/>
            </a:p>
          </p:txBody>
        </p:sp>
        <p:sp>
          <p:nvSpPr>
            <p:cNvPr id="4" name="曲线"/>
            <p:cNvSpPr/>
            <p:nvPr/>
          </p:nvSpPr>
          <p:spPr>
            <a:xfrm>
              <a:off x="198433" y="2463223"/>
              <a:ext cx="4800360" cy="2905385"/>
            </a:xfrm>
            <a:custGeom>
              <a:avLst/>
              <a:gdLst>
                <a:gd name="T1" fmla="*/ 0 w 21600"/>
                <a:gd name="T2" fmla="*/ 0 h 21600"/>
                <a:gd name="T3" fmla="*/ 21600 w 21600"/>
                <a:gd name="T4" fmla="*/ 21600 h 21600"/>
              </a:gdLst>
              <a:ahLst/>
              <a:cxnLst/>
              <a:rect l="T1" t="T2" r="T3" b="T4"/>
              <a:pathLst>
                <a:path w="21600" h="21600">
                  <a:moveTo>
                    <a:pt x="21598" y="21598"/>
                  </a:moveTo>
                  <a:lnTo>
                    <a:pt x="21598" y="21598"/>
                  </a:lnTo>
                  <a:cubicBezTo>
                    <a:pt x="21598" y="1183"/>
                    <a:pt x="21598" y="1183"/>
                    <a:pt x="21598" y="1183"/>
                  </a:cubicBezTo>
                  <a:cubicBezTo>
                    <a:pt x="21598" y="536"/>
                    <a:pt x="21272" y="0"/>
                    <a:pt x="20882" y="0"/>
                  </a:cubicBezTo>
                  <a:cubicBezTo>
                    <a:pt x="715" y="0"/>
                    <a:pt x="715" y="0"/>
                    <a:pt x="715" y="0"/>
                  </a:cubicBezTo>
                  <a:cubicBezTo>
                    <a:pt x="316" y="0"/>
                    <a:pt x="0" y="536"/>
                    <a:pt x="0" y="1183"/>
                  </a:cubicBezTo>
                  <a:cubicBezTo>
                    <a:pt x="0" y="21598"/>
                    <a:pt x="0" y="21598"/>
                    <a:pt x="0" y="21598"/>
                  </a:cubicBezTo>
                  <a:lnTo>
                    <a:pt x="21598" y="21598"/>
                  </a:lnTo>
                </a:path>
              </a:pathLst>
            </a:custGeom>
            <a:solidFill>
              <a:srgbClr val="17191D"/>
            </a:solidFill>
            <a:ln w="9525" cap="flat" cmpd="sng">
              <a:noFill/>
              <a:prstDash val="solid"/>
              <a:round/>
            </a:ln>
          </p:spPr>
          <p:txBody>
            <a:bodyPr rtlCol="0" anchor="ctr"/>
            <a:lstStyle/>
            <a:p>
              <a:pPr algn="ctr"/>
            </a:p>
          </p:txBody>
        </p:sp>
        <p:sp>
          <p:nvSpPr>
            <p:cNvPr id="5" name="曲线"/>
            <p:cNvSpPr/>
            <p:nvPr/>
          </p:nvSpPr>
          <p:spPr>
            <a:xfrm>
              <a:off x="1729110" y="5898886"/>
              <a:ext cx="1763510" cy="584865"/>
            </a:xfrm>
            <a:custGeom>
              <a:avLst/>
              <a:gdLst>
                <a:gd name="T1" fmla="*/ 0 w 21600"/>
                <a:gd name="T2" fmla="*/ 0 h 21600"/>
                <a:gd name="T3" fmla="*/ 21600 w 21600"/>
                <a:gd name="T4" fmla="*/ 21600 h 21600"/>
              </a:gdLst>
              <a:ahLst/>
              <a:cxnLst/>
              <a:rect l="T1" t="T2" r="T3" b="T4"/>
              <a:pathLst>
                <a:path w="21600" h="21600">
                  <a:moveTo>
                    <a:pt x="21422" y="19946"/>
                  </a:moveTo>
                  <a:lnTo>
                    <a:pt x="21422" y="19946"/>
                  </a:lnTo>
                  <a:cubicBezTo>
                    <a:pt x="21023" y="19694"/>
                    <a:pt x="19935" y="19004"/>
                    <a:pt x="19335" y="18660"/>
                  </a:cubicBezTo>
                  <a:cubicBezTo>
                    <a:pt x="18587" y="18135"/>
                    <a:pt x="18674" y="15973"/>
                    <a:pt x="18674" y="15973"/>
                  </a:cubicBezTo>
                  <a:cubicBezTo>
                    <a:pt x="18245" y="0"/>
                    <a:pt x="18245" y="0"/>
                    <a:pt x="18245" y="0"/>
                  </a:cubicBezTo>
                  <a:cubicBezTo>
                    <a:pt x="3320" y="0"/>
                    <a:pt x="3320" y="0"/>
                    <a:pt x="3320" y="0"/>
                  </a:cubicBezTo>
                  <a:cubicBezTo>
                    <a:pt x="2919" y="15973"/>
                    <a:pt x="2919" y="15973"/>
                    <a:pt x="2919" y="15973"/>
                  </a:cubicBezTo>
                  <a:cubicBezTo>
                    <a:pt x="2919" y="15973"/>
                    <a:pt x="3005" y="18135"/>
                    <a:pt x="2259" y="18660"/>
                  </a:cubicBezTo>
                  <a:cubicBezTo>
                    <a:pt x="1630" y="19090"/>
                    <a:pt x="456" y="19777"/>
                    <a:pt x="114" y="20041"/>
                  </a:cubicBezTo>
                  <a:cubicBezTo>
                    <a:pt x="0" y="20125"/>
                    <a:pt x="0" y="20387"/>
                    <a:pt x="0" y="20387"/>
                  </a:cubicBezTo>
                  <a:cubicBezTo>
                    <a:pt x="0" y="21587"/>
                    <a:pt x="0" y="21587"/>
                    <a:pt x="0" y="21587"/>
                  </a:cubicBezTo>
                  <a:cubicBezTo>
                    <a:pt x="53" y="21587"/>
                    <a:pt x="53" y="21587"/>
                    <a:pt x="53" y="21587"/>
                  </a:cubicBezTo>
                  <a:cubicBezTo>
                    <a:pt x="21537" y="21587"/>
                    <a:pt x="21537" y="21587"/>
                    <a:pt x="21537" y="21587"/>
                  </a:cubicBezTo>
                  <a:cubicBezTo>
                    <a:pt x="21595" y="21587"/>
                    <a:pt x="21595" y="21587"/>
                    <a:pt x="21595" y="21587"/>
                  </a:cubicBezTo>
                  <a:cubicBezTo>
                    <a:pt x="21595" y="20387"/>
                    <a:pt x="21595" y="20387"/>
                    <a:pt x="21595" y="20387"/>
                  </a:cubicBezTo>
                  <a:cubicBezTo>
                    <a:pt x="21595" y="20387"/>
                    <a:pt x="21595" y="20125"/>
                    <a:pt x="21422" y="19946"/>
                  </a:cubicBezTo>
                </a:path>
              </a:pathLst>
            </a:custGeom>
            <a:solidFill>
              <a:srgbClr val="D9D9D9"/>
            </a:solidFill>
            <a:ln w="9525" cap="flat" cmpd="sng">
              <a:noFill/>
              <a:prstDash val="solid"/>
              <a:round/>
            </a:ln>
          </p:spPr>
          <p:txBody>
            <a:bodyPr rtlCol="0" anchor="ctr"/>
            <a:lstStyle/>
            <a:p>
              <a:pPr algn="ctr"/>
            </a:p>
          </p:txBody>
        </p:sp>
        <p:sp>
          <p:nvSpPr>
            <p:cNvPr id="6" name="曲线"/>
            <p:cNvSpPr/>
            <p:nvPr/>
          </p:nvSpPr>
          <p:spPr>
            <a:xfrm>
              <a:off x="198433" y="5368610"/>
              <a:ext cx="4800360" cy="531390"/>
            </a:xfrm>
            <a:custGeom>
              <a:avLst/>
              <a:gdLst>
                <a:gd name="T1" fmla="*/ 0 w 21600"/>
                <a:gd name="T2" fmla="*/ 0 h 21600"/>
                <a:gd name="T3" fmla="*/ 21600 w 21600"/>
                <a:gd name="T4" fmla="*/ 21600 h 21600"/>
              </a:gdLst>
              <a:ahLst/>
              <a:cxnLst/>
              <a:rect l="T1" t="T2" r="T3" b="T4"/>
              <a:pathLst>
                <a:path w="21600" h="21600">
                  <a:moveTo>
                    <a:pt x="0" y="0"/>
                  </a:moveTo>
                  <a:lnTo>
                    <a:pt x="0" y="0"/>
                  </a:lnTo>
                  <a:cubicBezTo>
                    <a:pt x="0" y="15116"/>
                    <a:pt x="0" y="15116"/>
                    <a:pt x="0" y="15116"/>
                  </a:cubicBezTo>
                  <a:cubicBezTo>
                    <a:pt x="0" y="18733"/>
                    <a:pt x="316" y="21589"/>
                    <a:pt x="715" y="21589"/>
                  </a:cubicBezTo>
                  <a:cubicBezTo>
                    <a:pt x="20882" y="21589"/>
                    <a:pt x="20882" y="21589"/>
                    <a:pt x="20882" y="21589"/>
                  </a:cubicBezTo>
                  <a:cubicBezTo>
                    <a:pt x="21272" y="21589"/>
                    <a:pt x="21598" y="18733"/>
                    <a:pt x="21598" y="15116"/>
                  </a:cubicBezTo>
                  <a:cubicBezTo>
                    <a:pt x="21598" y="0"/>
                    <a:pt x="21598" y="0"/>
                    <a:pt x="21598" y="0"/>
                  </a:cubicBezTo>
                  <a:lnTo>
                    <a:pt x="0" y="0"/>
                  </a:lnTo>
                </a:path>
              </a:pathLst>
            </a:custGeom>
            <a:solidFill>
              <a:srgbClr val="BFBFBF"/>
            </a:solidFill>
            <a:ln w="9525" cap="flat" cmpd="sng">
              <a:noFill/>
              <a:prstDash val="solid"/>
              <a:round/>
            </a:ln>
          </p:spPr>
          <p:txBody>
            <a:bodyPr rtlCol="0" anchor="ctr"/>
            <a:lstStyle/>
            <a:p>
              <a:pPr algn="ctr"/>
            </a:p>
          </p:txBody>
        </p:sp>
        <p:sp>
          <p:nvSpPr>
            <p:cNvPr id="7" name="曲线"/>
            <p:cNvSpPr/>
            <p:nvPr/>
          </p:nvSpPr>
          <p:spPr>
            <a:xfrm>
              <a:off x="1729110" y="6441418"/>
              <a:ext cx="1763510" cy="42332"/>
            </a:xfrm>
            <a:custGeom>
              <a:avLst/>
              <a:gdLst>
                <a:gd name="T1" fmla="*/ 0 w 21600"/>
                <a:gd name="T2" fmla="*/ 0 h 21600"/>
                <a:gd name="T3" fmla="*/ 21600 w 21600"/>
                <a:gd name="T4" fmla="*/ 21600 h 21600"/>
              </a:gdLst>
              <a:ahLst/>
              <a:cxnLst/>
              <a:rect l="T1" t="T2" r="T3" b="T4"/>
              <a:pathLst>
                <a:path w="21600" h="21600">
                  <a:moveTo>
                    <a:pt x="21481" y="0"/>
                  </a:moveTo>
                  <a:lnTo>
                    <a:pt x="21481" y="0"/>
                  </a:lnTo>
                  <a:cubicBezTo>
                    <a:pt x="82" y="0"/>
                    <a:pt x="82" y="0"/>
                    <a:pt x="82" y="0"/>
                  </a:cubicBezTo>
                  <a:cubicBezTo>
                    <a:pt x="0" y="1163"/>
                    <a:pt x="0" y="4784"/>
                    <a:pt x="0" y="4784"/>
                  </a:cubicBezTo>
                  <a:cubicBezTo>
                    <a:pt x="0" y="21469"/>
                    <a:pt x="0" y="21469"/>
                    <a:pt x="0" y="21469"/>
                  </a:cubicBezTo>
                  <a:cubicBezTo>
                    <a:pt x="53" y="21469"/>
                    <a:pt x="53" y="21469"/>
                    <a:pt x="53" y="21469"/>
                  </a:cubicBezTo>
                  <a:cubicBezTo>
                    <a:pt x="21537" y="21469"/>
                    <a:pt x="21537" y="21469"/>
                    <a:pt x="21537" y="21469"/>
                  </a:cubicBezTo>
                  <a:cubicBezTo>
                    <a:pt x="21595" y="21469"/>
                    <a:pt x="21595" y="21469"/>
                    <a:pt x="21595" y="21469"/>
                  </a:cubicBezTo>
                  <a:cubicBezTo>
                    <a:pt x="21595" y="4784"/>
                    <a:pt x="21595" y="4784"/>
                    <a:pt x="21595" y="4784"/>
                  </a:cubicBezTo>
                  <a:cubicBezTo>
                    <a:pt x="21595" y="4784"/>
                    <a:pt x="21595" y="2327"/>
                    <a:pt x="21481" y="0"/>
                  </a:cubicBezTo>
                </a:path>
              </a:pathLst>
            </a:custGeom>
            <a:solidFill>
              <a:srgbClr val="D1D2D1"/>
            </a:solidFill>
            <a:ln w="9525" cap="flat" cmpd="sng">
              <a:noFill/>
              <a:prstDash val="solid"/>
              <a:round/>
            </a:ln>
          </p:spPr>
          <p:txBody>
            <a:bodyPr rtlCol="0" anchor="ctr"/>
            <a:lstStyle/>
            <a:p>
              <a:pPr algn="ctr"/>
            </a:p>
          </p:txBody>
        </p:sp>
      </p:grpSp>
      <p:pic>
        <p:nvPicPr>
          <p:cNvPr id="8" name="图片"/>
          <p:cNvPicPr>
            <a:picLocks noChangeAspect="1"/>
          </p:cNvPicPr>
          <p:nvPr/>
        </p:nvPicPr>
        <p:blipFill>
          <a:blip r:embed="rId2" cstate="print"/>
          <a:stretch>
            <a:fillRect/>
          </a:stretch>
        </p:blipFill>
        <p:spPr>
          <a:xfrm>
            <a:off x="7237009" y="2577240"/>
            <a:ext cx="4801806" cy="2870617"/>
          </a:xfrm>
          <a:prstGeom prst="rect">
            <a:avLst/>
          </a:prstGeom>
          <a:noFill/>
          <a:ln w="9525" cap="flat" cmpd="sng">
            <a:noFill/>
            <a:prstDash val="solid"/>
            <a:miter/>
          </a:ln>
        </p:spPr>
      </p:pic>
      <p:sp>
        <p:nvSpPr>
          <p:cNvPr id="10" name="灯片编号占位符 9"/>
          <p:cNvSpPr>
            <a:spLocks noGrp="1"/>
          </p:cNvSpPr>
          <p:nvPr>
            <p:ph type="sldNum" sz="quarter" idx="12"/>
          </p:nvPr>
        </p:nvSpPr>
        <p:spPr/>
        <p:txBody>
          <a:bodyPr/>
          <a:lstStyle/>
          <a:p>
            <a:fld id="{48F63A3B-78C7-47BE-AE5E-E10140E04643}" type="slidenum">
              <a:rPr lang="en-US" smtClean="0"/>
            </a:fld>
            <a:endParaRPr lang="en-US" dirty="0"/>
          </a:p>
        </p:txBody>
      </p:sp>
      <p:sp>
        <p:nvSpPr>
          <p:cNvPr id="147" name="文本框 4"/>
          <p:cNvSpPr txBox="1">
            <a:spLocks noChangeArrowheads="1"/>
          </p:cNvSpPr>
          <p:nvPr>
            <p:custDataLst>
              <p:tags r:id="rId3"/>
            </p:custDataLst>
          </p:nvPr>
        </p:nvSpPr>
        <p:spPr bwMode="auto">
          <a:xfrm>
            <a:off x="658495" y="1690115"/>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Public Disclosure of Credit Information</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dirty="0">
                <a:sym typeface="+mn-ea"/>
              </a:rPr>
              <a:t>Enterprise Credit Management System</a:t>
            </a:r>
            <a:r>
              <a:rPr kumimoji="1" lang="en-US" altLang="zh-CN" sz="3600" dirty="0">
                <a:sym typeface="+mn-ea"/>
              </a:rPr>
              <a:t>s</a:t>
            </a:r>
            <a:endParaRPr kumimoji="1" lang="en-US" altLang="zh-CN" sz="3600" dirty="0"/>
          </a:p>
        </p:txBody>
      </p:sp>
      <p:grpSp>
        <p:nvGrpSpPr>
          <p:cNvPr id="151" name="组合 150"/>
          <p:cNvGrpSpPr/>
          <p:nvPr/>
        </p:nvGrpSpPr>
        <p:grpSpPr>
          <a:xfrm>
            <a:off x="988803" y="2066363"/>
            <a:ext cx="10435590" cy="4559935"/>
            <a:chOff x="1257408" y="2058108"/>
            <a:chExt cx="10435590" cy="4559935"/>
          </a:xfrm>
        </p:grpSpPr>
        <p:grpSp>
          <p:nvGrpSpPr>
            <p:cNvPr id="3" name="Group 3"/>
            <p:cNvGrpSpPr/>
            <p:nvPr/>
          </p:nvGrpSpPr>
          <p:grpSpPr>
            <a:xfrm>
              <a:off x="2927930" y="2058108"/>
              <a:ext cx="3044825" cy="1662112"/>
              <a:chOff x="4551363" y="1903898"/>
              <a:chExt cx="3044825" cy="1662112"/>
            </a:xfrm>
          </p:grpSpPr>
          <p:sp>
            <p:nvSpPr>
              <p:cNvPr id="4" name="Freeform 7"/>
              <p:cNvSpPr>
                <a:spLocks noEditPoints="1"/>
              </p:cNvSpPr>
              <p:nvPr/>
            </p:nvSpPr>
            <p:spPr bwMode="auto">
              <a:xfrm>
                <a:off x="4551363" y="1903898"/>
                <a:ext cx="3044825" cy="1662112"/>
              </a:xfrm>
              <a:custGeom>
                <a:avLst/>
                <a:gdLst>
                  <a:gd name="T0" fmla="*/ 1731 w 2394"/>
                  <a:gd name="T1" fmla="*/ 273 h 1308"/>
                  <a:gd name="T2" fmla="*/ 1036 w 2394"/>
                  <a:gd name="T3" fmla="*/ 76 h 1308"/>
                  <a:gd name="T4" fmla="*/ 393 w 2394"/>
                  <a:gd name="T5" fmla="*/ 358 h 1308"/>
                  <a:gd name="T6" fmla="*/ 333 w 2394"/>
                  <a:gd name="T7" fmla="*/ 1019 h 1308"/>
                  <a:gd name="T8" fmla="*/ 480 w 2394"/>
                  <a:gd name="T9" fmla="*/ 1103 h 1308"/>
                  <a:gd name="T10" fmla="*/ 745 w 2394"/>
                  <a:gd name="T11" fmla="*/ 1158 h 1308"/>
                  <a:gd name="T12" fmla="*/ 900 w 2394"/>
                  <a:gd name="T13" fmla="*/ 1151 h 1308"/>
                  <a:gd name="T14" fmla="*/ 1237 w 2394"/>
                  <a:gd name="T15" fmla="*/ 1308 h 1308"/>
                  <a:gd name="T16" fmla="*/ 1534 w 2394"/>
                  <a:gd name="T17" fmla="*/ 1180 h 1308"/>
                  <a:gd name="T18" fmla="*/ 2127 w 2394"/>
                  <a:gd name="T19" fmla="*/ 1029 h 1308"/>
                  <a:gd name="T20" fmla="*/ 2149 w 2394"/>
                  <a:gd name="T21" fmla="*/ 503 h 1308"/>
                  <a:gd name="T22" fmla="*/ 1740 w 2394"/>
                  <a:gd name="T23" fmla="*/ 1167 h 1308"/>
                  <a:gd name="T24" fmla="*/ 938 w 2394"/>
                  <a:gd name="T25" fmla="*/ 1051 h 1308"/>
                  <a:gd name="T26" fmla="*/ 333 w 2394"/>
                  <a:gd name="T27" fmla="*/ 959 h 1308"/>
                  <a:gd name="T28" fmla="*/ 306 w 2394"/>
                  <a:gd name="T29" fmla="*/ 957 h 1308"/>
                  <a:gd name="T30" fmla="*/ 288 w 2394"/>
                  <a:gd name="T31" fmla="*/ 955 h 1308"/>
                  <a:gd name="T32" fmla="*/ 267 w 2394"/>
                  <a:gd name="T33" fmla="*/ 951 h 1308"/>
                  <a:gd name="T34" fmla="*/ 249 w 2394"/>
                  <a:gd name="T35" fmla="*/ 946 h 1308"/>
                  <a:gd name="T36" fmla="*/ 231 w 2394"/>
                  <a:gd name="T37" fmla="*/ 939 h 1308"/>
                  <a:gd name="T38" fmla="*/ 214 w 2394"/>
                  <a:gd name="T39" fmla="*/ 931 h 1308"/>
                  <a:gd name="T40" fmla="*/ 192 w 2394"/>
                  <a:gd name="T41" fmla="*/ 920 h 1308"/>
                  <a:gd name="T42" fmla="*/ 176 w 2394"/>
                  <a:gd name="T43" fmla="*/ 909 h 1308"/>
                  <a:gd name="T44" fmla="*/ 161 w 2394"/>
                  <a:gd name="T45" fmla="*/ 898 h 1308"/>
                  <a:gd name="T46" fmla="*/ 147 w 2394"/>
                  <a:gd name="T47" fmla="*/ 885 h 1308"/>
                  <a:gd name="T48" fmla="*/ 134 w 2394"/>
                  <a:gd name="T49" fmla="*/ 873 h 1308"/>
                  <a:gd name="T50" fmla="*/ 121 w 2394"/>
                  <a:gd name="T51" fmla="*/ 858 h 1308"/>
                  <a:gd name="T52" fmla="*/ 113 w 2394"/>
                  <a:gd name="T53" fmla="*/ 847 h 1308"/>
                  <a:gd name="T54" fmla="*/ 84 w 2394"/>
                  <a:gd name="T55" fmla="*/ 798 h 1308"/>
                  <a:gd name="T56" fmla="*/ 78 w 2394"/>
                  <a:gd name="T57" fmla="*/ 783 h 1308"/>
                  <a:gd name="T58" fmla="*/ 71 w 2394"/>
                  <a:gd name="T59" fmla="*/ 763 h 1308"/>
                  <a:gd name="T60" fmla="*/ 67 w 2394"/>
                  <a:gd name="T61" fmla="*/ 748 h 1308"/>
                  <a:gd name="T62" fmla="*/ 63 w 2394"/>
                  <a:gd name="T63" fmla="*/ 725 h 1308"/>
                  <a:gd name="T64" fmla="*/ 60 w 2394"/>
                  <a:gd name="T65" fmla="*/ 686 h 1308"/>
                  <a:gd name="T66" fmla="*/ 745 w 2394"/>
                  <a:gd name="T67" fmla="*/ 263 h 1308"/>
                  <a:gd name="T68" fmla="*/ 1693 w 2394"/>
                  <a:gd name="T69" fmla="*/ 335 h 1308"/>
                  <a:gd name="T70" fmla="*/ 2131 w 2394"/>
                  <a:gd name="T71" fmla="*/ 563 h 1308"/>
                  <a:gd name="T72" fmla="*/ 2273 w 2394"/>
                  <a:gd name="T73" fmla="*/ 621 h 1308"/>
                  <a:gd name="T74" fmla="*/ 2309 w 2394"/>
                  <a:gd name="T75" fmla="*/ 668 h 1308"/>
                  <a:gd name="T76" fmla="*/ 2314 w 2394"/>
                  <a:gd name="T77" fmla="*/ 677 h 1308"/>
                  <a:gd name="T78" fmla="*/ 2321 w 2394"/>
                  <a:gd name="T79" fmla="*/ 694 h 1308"/>
                  <a:gd name="T80" fmla="*/ 2325 w 2394"/>
                  <a:gd name="T81" fmla="*/ 705 h 1308"/>
                  <a:gd name="T82" fmla="*/ 2329 w 2394"/>
                  <a:gd name="T83" fmla="*/ 722 h 1308"/>
                  <a:gd name="T84" fmla="*/ 2332 w 2394"/>
                  <a:gd name="T85" fmla="*/ 735 h 1308"/>
                  <a:gd name="T86" fmla="*/ 2334 w 2394"/>
                  <a:gd name="T87" fmla="*/ 753 h 1308"/>
                  <a:gd name="T88" fmla="*/ 2131 w 2394"/>
                  <a:gd name="T89" fmla="*/ 969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4" h="1308">
                    <a:moveTo>
                      <a:pt x="2149" y="503"/>
                    </a:moveTo>
                    <a:cubicBezTo>
                      <a:pt x="2063" y="360"/>
                      <a:pt x="1909" y="273"/>
                      <a:pt x="1740" y="273"/>
                    </a:cubicBezTo>
                    <a:cubicBezTo>
                      <a:pt x="1737" y="273"/>
                      <a:pt x="1734" y="273"/>
                      <a:pt x="1731" y="273"/>
                    </a:cubicBezTo>
                    <a:cubicBezTo>
                      <a:pt x="1696" y="199"/>
                      <a:pt x="1642" y="136"/>
                      <a:pt x="1575" y="88"/>
                    </a:cubicBezTo>
                    <a:cubicBezTo>
                      <a:pt x="1493" y="30"/>
                      <a:pt x="1397" y="0"/>
                      <a:pt x="1296" y="0"/>
                    </a:cubicBezTo>
                    <a:cubicBezTo>
                      <a:pt x="1204" y="0"/>
                      <a:pt x="1114" y="26"/>
                      <a:pt x="1036" y="76"/>
                    </a:cubicBezTo>
                    <a:cubicBezTo>
                      <a:pt x="976" y="114"/>
                      <a:pt x="926" y="165"/>
                      <a:pt x="888" y="225"/>
                    </a:cubicBezTo>
                    <a:cubicBezTo>
                      <a:pt x="842" y="210"/>
                      <a:pt x="794" y="203"/>
                      <a:pt x="745" y="203"/>
                    </a:cubicBezTo>
                    <a:cubicBezTo>
                      <a:pt x="609" y="203"/>
                      <a:pt x="483" y="259"/>
                      <a:pt x="393" y="358"/>
                    </a:cubicBezTo>
                    <a:cubicBezTo>
                      <a:pt x="373" y="355"/>
                      <a:pt x="353" y="353"/>
                      <a:pt x="333" y="353"/>
                    </a:cubicBezTo>
                    <a:cubicBezTo>
                      <a:pt x="149" y="353"/>
                      <a:pt x="0" y="502"/>
                      <a:pt x="0" y="686"/>
                    </a:cubicBezTo>
                    <a:cubicBezTo>
                      <a:pt x="0" y="869"/>
                      <a:pt x="149" y="1019"/>
                      <a:pt x="333" y="1019"/>
                    </a:cubicBezTo>
                    <a:cubicBezTo>
                      <a:pt x="356" y="1019"/>
                      <a:pt x="379" y="1016"/>
                      <a:pt x="401" y="1012"/>
                    </a:cubicBezTo>
                    <a:cubicBezTo>
                      <a:pt x="426" y="1038"/>
                      <a:pt x="454" y="1061"/>
                      <a:pt x="484" y="1081"/>
                    </a:cubicBezTo>
                    <a:cubicBezTo>
                      <a:pt x="483" y="1088"/>
                      <a:pt x="481" y="1095"/>
                      <a:pt x="480" y="1103"/>
                    </a:cubicBezTo>
                    <a:cubicBezTo>
                      <a:pt x="499" y="1107"/>
                      <a:pt x="499" y="1107"/>
                      <a:pt x="499" y="1107"/>
                    </a:cubicBezTo>
                    <a:cubicBezTo>
                      <a:pt x="500" y="1102"/>
                      <a:pt x="502" y="1097"/>
                      <a:pt x="503" y="1092"/>
                    </a:cubicBezTo>
                    <a:cubicBezTo>
                      <a:pt x="575" y="1135"/>
                      <a:pt x="658" y="1158"/>
                      <a:pt x="745" y="1158"/>
                    </a:cubicBezTo>
                    <a:cubicBezTo>
                      <a:pt x="791" y="1158"/>
                      <a:pt x="837" y="1151"/>
                      <a:pt x="881" y="1138"/>
                    </a:cubicBezTo>
                    <a:cubicBezTo>
                      <a:pt x="881" y="1142"/>
                      <a:pt x="881" y="1146"/>
                      <a:pt x="880" y="1150"/>
                    </a:cubicBezTo>
                    <a:cubicBezTo>
                      <a:pt x="900" y="1151"/>
                      <a:pt x="900" y="1151"/>
                      <a:pt x="900" y="1151"/>
                    </a:cubicBezTo>
                    <a:cubicBezTo>
                      <a:pt x="901" y="1145"/>
                      <a:pt x="901" y="1138"/>
                      <a:pt x="901" y="1132"/>
                    </a:cubicBezTo>
                    <a:cubicBezTo>
                      <a:pt x="905" y="1130"/>
                      <a:pt x="908" y="1129"/>
                      <a:pt x="911" y="1128"/>
                    </a:cubicBezTo>
                    <a:cubicBezTo>
                      <a:pt x="981" y="1239"/>
                      <a:pt x="1103" y="1308"/>
                      <a:pt x="1237" y="1308"/>
                    </a:cubicBezTo>
                    <a:cubicBezTo>
                      <a:pt x="1347" y="1308"/>
                      <a:pt x="1449" y="1262"/>
                      <a:pt x="1521" y="1183"/>
                    </a:cubicBezTo>
                    <a:cubicBezTo>
                      <a:pt x="1534" y="1184"/>
                      <a:pt x="1534" y="1184"/>
                      <a:pt x="1534" y="1184"/>
                    </a:cubicBezTo>
                    <a:cubicBezTo>
                      <a:pt x="1534" y="1183"/>
                      <a:pt x="1534" y="1181"/>
                      <a:pt x="1534" y="1180"/>
                    </a:cubicBezTo>
                    <a:cubicBezTo>
                      <a:pt x="1598" y="1211"/>
                      <a:pt x="1668" y="1227"/>
                      <a:pt x="1740" y="1227"/>
                    </a:cubicBezTo>
                    <a:cubicBezTo>
                      <a:pt x="1824" y="1227"/>
                      <a:pt x="1906" y="1206"/>
                      <a:pt x="1978" y="1164"/>
                    </a:cubicBezTo>
                    <a:cubicBezTo>
                      <a:pt x="2037" y="1130"/>
                      <a:pt x="2088" y="1084"/>
                      <a:pt x="2127" y="1029"/>
                    </a:cubicBezTo>
                    <a:cubicBezTo>
                      <a:pt x="2129" y="1029"/>
                      <a:pt x="2130" y="1029"/>
                      <a:pt x="2131" y="1029"/>
                    </a:cubicBezTo>
                    <a:cubicBezTo>
                      <a:pt x="2276" y="1029"/>
                      <a:pt x="2394" y="911"/>
                      <a:pt x="2394" y="766"/>
                    </a:cubicBezTo>
                    <a:cubicBezTo>
                      <a:pt x="2394" y="627"/>
                      <a:pt x="2286" y="513"/>
                      <a:pt x="2149" y="503"/>
                    </a:cubicBezTo>
                    <a:close/>
                    <a:moveTo>
                      <a:pt x="2131" y="969"/>
                    </a:moveTo>
                    <a:cubicBezTo>
                      <a:pt x="2119" y="969"/>
                      <a:pt x="2108" y="968"/>
                      <a:pt x="2097" y="967"/>
                    </a:cubicBezTo>
                    <a:cubicBezTo>
                      <a:pt x="2024" y="1087"/>
                      <a:pt x="1891" y="1167"/>
                      <a:pt x="1740" y="1167"/>
                    </a:cubicBezTo>
                    <a:cubicBezTo>
                      <a:pt x="1656" y="1167"/>
                      <a:pt x="1577" y="1142"/>
                      <a:pt x="1511" y="1099"/>
                    </a:cubicBezTo>
                    <a:cubicBezTo>
                      <a:pt x="1453" y="1188"/>
                      <a:pt x="1352" y="1248"/>
                      <a:pt x="1237" y="1248"/>
                    </a:cubicBezTo>
                    <a:cubicBezTo>
                      <a:pt x="1103" y="1248"/>
                      <a:pt x="988" y="1167"/>
                      <a:pt x="938" y="1051"/>
                    </a:cubicBezTo>
                    <a:cubicBezTo>
                      <a:pt x="880" y="1081"/>
                      <a:pt x="814" y="1098"/>
                      <a:pt x="745" y="1098"/>
                    </a:cubicBezTo>
                    <a:cubicBezTo>
                      <a:pt x="614" y="1098"/>
                      <a:pt x="498" y="1038"/>
                      <a:pt x="421" y="944"/>
                    </a:cubicBezTo>
                    <a:cubicBezTo>
                      <a:pt x="394" y="954"/>
                      <a:pt x="364" y="959"/>
                      <a:pt x="333" y="959"/>
                    </a:cubicBezTo>
                    <a:cubicBezTo>
                      <a:pt x="328" y="959"/>
                      <a:pt x="324" y="959"/>
                      <a:pt x="319" y="958"/>
                    </a:cubicBezTo>
                    <a:cubicBezTo>
                      <a:pt x="318" y="958"/>
                      <a:pt x="317" y="958"/>
                      <a:pt x="315" y="958"/>
                    </a:cubicBezTo>
                    <a:cubicBezTo>
                      <a:pt x="312" y="958"/>
                      <a:pt x="309" y="958"/>
                      <a:pt x="306" y="957"/>
                    </a:cubicBezTo>
                    <a:cubicBezTo>
                      <a:pt x="304" y="957"/>
                      <a:pt x="303" y="957"/>
                      <a:pt x="301" y="957"/>
                    </a:cubicBezTo>
                    <a:cubicBezTo>
                      <a:pt x="298" y="957"/>
                      <a:pt x="296" y="956"/>
                      <a:pt x="293" y="956"/>
                    </a:cubicBezTo>
                    <a:cubicBezTo>
                      <a:pt x="291" y="956"/>
                      <a:pt x="289" y="955"/>
                      <a:pt x="288" y="955"/>
                    </a:cubicBezTo>
                    <a:cubicBezTo>
                      <a:pt x="285" y="954"/>
                      <a:pt x="283" y="954"/>
                      <a:pt x="280" y="954"/>
                    </a:cubicBezTo>
                    <a:cubicBezTo>
                      <a:pt x="278" y="953"/>
                      <a:pt x="276" y="953"/>
                      <a:pt x="275" y="952"/>
                    </a:cubicBezTo>
                    <a:cubicBezTo>
                      <a:pt x="272" y="952"/>
                      <a:pt x="270" y="951"/>
                      <a:pt x="267" y="951"/>
                    </a:cubicBezTo>
                    <a:cubicBezTo>
                      <a:pt x="266" y="950"/>
                      <a:pt x="264" y="950"/>
                      <a:pt x="262" y="949"/>
                    </a:cubicBezTo>
                    <a:cubicBezTo>
                      <a:pt x="260" y="949"/>
                      <a:pt x="257" y="948"/>
                      <a:pt x="255" y="947"/>
                    </a:cubicBezTo>
                    <a:cubicBezTo>
                      <a:pt x="253" y="947"/>
                      <a:pt x="251" y="946"/>
                      <a:pt x="249" y="946"/>
                    </a:cubicBezTo>
                    <a:cubicBezTo>
                      <a:pt x="247" y="945"/>
                      <a:pt x="245" y="944"/>
                      <a:pt x="243" y="943"/>
                    </a:cubicBezTo>
                    <a:cubicBezTo>
                      <a:pt x="241" y="943"/>
                      <a:pt x="239" y="942"/>
                      <a:pt x="237" y="941"/>
                    </a:cubicBezTo>
                    <a:cubicBezTo>
                      <a:pt x="235" y="941"/>
                      <a:pt x="233" y="940"/>
                      <a:pt x="231" y="939"/>
                    </a:cubicBezTo>
                    <a:cubicBezTo>
                      <a:pt x="229" y="938"/>
                      <a:pt x="227" y="937"/>
                      <a:pt x="225" y="937"/>
                    </a:cubicBezTo>
                    <a:cubicBezTo>
                      <a:pt x="223" y="936"/>
                      <a:pt x="221" y="935"/>
                      <a:pt x="219" y="934"/>
                    </a:cubicBezTo>
                    <a:cubicBezTo>
                      <a:pt x="217" y="933"/>
                      <a:pt x="215" y="932"/>
                      <a:pt x="214" y="931"/>
                    </a:cubicBezTo>
                    <a:cubicBezTo>
                      <a:pt x="211" y="930"/>
                      <a:pt x="209" y="929"/>
                      <a:pt x="207" y="928"/>
                    </a:cubicBezTo>
                    <a:cubicBezTo>
                      <a:pt x="205" y="927"/>
                      <a:pt x="203" y="926"/>
                      <a:pt x="200" y="924"/>
                    </a:cubicBezTo>
                    <a:cubicBezTo>
                      <a:pt x="198" y="923"/>
                      <a:pt x="195" y="921"/>
                      <a:pt x="192" y="920"/>
                    </a:cubicBezTo>
                    <a:cubicBezTo>
                      <a:pt x="190" y="918"/>
                      <a:pt x="188" y="917"/>
                      <a:pt x="187" y="916"/>
                    </a:cubicBezTo>
                    <a:cubicBezTo>
                      <a:pt x="185" y="915"/>
                      <a:pt x="183" y="914"/>
                      <a:pt x="181" y="913"/>
                    </a:cubicBezTo>
                    <a:cubicBezTo>
                      <a:pt x="180" y="912"/>
                      <a:pt x="178" y="910"/>
                      <a:pt x="176" y="909"/>
                    </a:cubicBezTo>
                    <a:cubicBezTo>
                      <a:pt x="174" y="908"/>
                      <a:pt x="173" y="907"/>
                      <a:pt x="171" y="906"/>
                    </a:cubicBezTo>
                    <a:cubicBezTo>
                      <a:pt x="169" y="904"/>
                      <a:pt x="168" y="903"/>
                      <a:pt x="166" y="901"/>
                    </a:cubicBezTo>
                    <a:cubicBezTo>
                      <a:pt x="164" y="900"/>
                      <a:pt x="163" y="899"/>
                      <a:pt x="161" y="898"/>
                    </a:cubicBezTo>
                    <a:cubicBezTo>
                      <a:pt x="160" y="897"/>
                      <a:pt x="158" y="895"/>
                      <a:pt x="156" y="894"/>
                    </a:cubicBezTo>
                    <a:cubicBezTo>
                      <a:pt x="155" y="892"/>
                      <a:pt x="153" y="891"/>
                      <a:pt x="152" y="890"/>
                    </a:cubicBezTo>
                    <a:cubicBezTo>
                      <a:pt x="150" y="888"/>
                      <a:pt x="148" y="887"/>
                      <a:pt x="147" y="885"/>
                    </a:cubicBezTo>
                    <a:cubicBezTo>
                      <a:pt x="145" y="884"/>
                      <a:pt x="144" y="883"/>
                      <a:pt x="143" y="882"/>
                    </a:cubicBezTo>
                    <a:cubicBezTo>
                      <a:pt x="141" y="880"/>
                      <a:pt x="139" y="878"/>
                      <a:pt x="138" y="876"/>
                    </a:cubicBezTo>
                    <a:cubicBezTo>
                      <a:pt x="137" y="875"/>
                      <a:pt x="135" y="874"/>
                      <a:pt x="134" y="873"/>
                    </a:cubicBezTo>
                    <a:cubicBezTo>
                      <a:pt x="133" y="871"/>
                      <a:pt x="131" y="869"/>
                      <a:pt x="129" y="867"/>
                    </a:cubicBezTo>
                    <a:cubicBezTo>
                      <a:pt x="128" y="866"/>
                      <a:pt x="127" y="865"/>
                      <a:pt x="126" y="864"/>
                    </a:cubicBezTo>
                    <a:cubicBezTo>
                      <a:pt x="124" y="862"/>
                      <a:pt x="123" y="860"/>
                      <a:pt x="121" y="858"/>
                    </a:cubicBezTo>
                    <a:cubicBezTo>
                      <a:pt x="120" y="857"/>
                      <a:pt x="120" y="856"/>
                      <a:pt x="119" y="855"/>
                    </a:cubicBezTo>
                    <a:cubicBezTo>
                      <a:pt x="117" y="853"/>
                      <a:pt x="115" y="850"/>
                      <a:pt x="113" y="848"/>
                    </a:cubicBezTo>
                    <a:cubicBezTo>
                      <a:pt x="113" y="847"/>
                      <a:pt x="113" y="847"/>
                      <a:pt x="113" y="847"/>
                    </a:cubicBezTo>
                    <a:cubicBezTo>
                      <a:pt x="104" y="835"/>
                      <a:pt x="96" y="822"/>
                      <a:pt x="89" y="808"/>
                    </a:cubicBezTo>
                    <a:cubicBezTo>
                      <a:pt x="89" y="808"/>
                      <a:pt x="88" y="807"/>
                      <a:pt x="88" y="806"/>
                    </a:cubicBezTo>
                    <a:cubicBezTo>
                      <a:pt x="87" y="804"/>
                      <a:pt x="85" y="801"/>
                      <a:pt x="84" y="798"/>
                    </a:cubicBezTo>
                    <a:cubicBezTo>
                      <a:pt x="84" y="797"/>
                      <a:pt x="83" y="796"/>
                      <a:pt x="83" y="795"/>
                    </a:cubicBezTo>
                    <a:cubicBezTo>
                      <a:pt x="82" y="792"/>
                      <a:pt x="80" y="789"/>
                      <a:pt x="79" y="786"/>
                    </a:cubicBezTo>
                    <a:cubicBezTo>
                      <a:pt x="79" y="785"/>
                      <a:pt x="78" y="784"/>
                      <a:pt x="78" y="783"/>
                    </a:cubicBezTo>
                    <a:cubicBezTo>
                      <a:pt x="77" y="781"/>
                      <a:pt x="76" y="778"/>
                      <a:pt x="75" y="775"/>
                    </a:cubicBezTo>
                    <a:cubicBezTo>
                      <a:pt x="75" y="774"/>
                      <a:pt x="74" y="773"/>
                      <a:pt x="74" y="772"/>
                    </a:cubicBezTo>
                    <a:cubicBezTo>
                      <a:pt x="73" y="769"/>
                      <a:pt x="72" y="766"/>
                      <a:pt x="71" y="763"/>
                    </a:cubicBezTo>
                    <a:cubicBezTo>
                      <a:pt x="71" y="762"/>
                      <a:pt x="71" y="761"/>
                      <a:pt x="70" y="760"/>
                    </a:cubicBezTo>
                    <a:cubicBezTo>
                      <a:pt x="69" y="757"/>
                      <a:pt x="69" y="754"/>
                      <a:pt x="68" y="751"/>
                    </a:cubicBezTo>
                    <a:cubicBezTo>
                      <a:pt x="68" y="750"/>
                      <a:pt x="67" y="749"/>
                      <a:pt x="67" y="748"/>
                    </a:cubicBezTo>
                    <a:cubicBezTo>
                      <a:pt x="66" y="744"/>
                      <a:pt x="66" y="741"/>
                      <a:pt x="65" y="738"/>
                    </a:cubicBezTo>
                    <a:cubicBezTo>
                      <a:pt x="65" y="737"/>
                      <a:pt x="65" y="737"/>
                      <a:pt x="65" y="736"/>
                    </a:cubicBezTo>
                    <a:cubicBezTo>
                      <a:pt x="64" y="732"/>
                      <a:pt x="63" y="729"/>
                      <a:pt x="63" y="725"/>
                    </a:cubicBezTo>
                    <a:cubicBezTo>
                      <a:pt x="63" y="725"/>
                      <a:pt x="63" y="725"/>
                      <a:pt x="63" y="725"/>
                    </a:cubicBezTo>
                    <a:cubicBezTo>
                      <a:pt x="63" y="725"/>
                      <a:pt x="63" y="725"/>
                      <a:pt x="63" y="725"/>
                    </a:cubicBezTo>
                    <a:cubicBezTo>
                      <a:pt x="61" y="712"/>
                      <a:pt x="60" y="699"/>
                      <a:pt x="60" y="686"/>
                    </a:cubicBezTo>
                    <a:cubicBezTo>
                      <a:pt x="60" y="535"/>
                      <a:pt x="182" y="413"/>
                      <a:pt x="333" y="413"/>
                    </a:cubicBezTo>
                    <a:cubicBezTo>
                      <a:pt x="361" y="413"/>
                      <a:pt x="389" y="417"/>
                      <a:pt x="415" y="425"/>
                    </a:cubicBezTo>
                    <a:cubicBezTo>
                      <a:pt x="491" y="327"/>
                      <a:pt x="611" y="263"/>
                      <a:pt x="745" y="263"/>
                    </a:cubicBezTo>
                    <a:cubicBezTo>
                      <a:pt x="806" y="263"/>
                      <a:pt x="863" y="276"/>
                      <a:pt x="915" y="299"/>
                    </a:cubicBezTo>
                    <a:cubicBezTo>
                      <a:pt x="983" y="158"/>
                      <a:pt x="1128" y="60"/>
                      <a:pt x="1296" y="60"/>
                    </a:cubicBezTo>
                    <a:cubicBezTo>
                      <a:pt x="1478" y="60"/>
                      <a:pt x="1633" y="174"/>
                      <a:pt x="1693" y="335"/>
                    </a:cubicBezTo>
                    <a:cubicBezTo>
                      <a:pt x="1708" y="334"/>
                      <a:pt x="1724" y="333"/>
                      <a:pt x="1740" y="333"/>
                    </a:cubicBezTo>
                    <a:cubicBezTo>
                      <a:pt x="1904" y="333"/>
                      <a:pt x="2045" y="427"/>
                      <a:pt x="2114" y="564"/>
                    </a:cubicBezTo>
                    <a:cubicBezTo>
                      <a:pt x="2119" y="563"/>
                      <a:pt x="2125" y="563"/>
                      <a:pt x="2131" y="563"/>
                    </a:cubicBezTo>
                    <a:cubicBezTo>
                      <a:pt x="2186" y="563"/>
                      <a:pt x="2237" y="585"/>
                      <a:pt x="2273" y="621"/>
                    </a:cubicBezTo>
                    <a:cubicBezTo>
                      <a:pt x="2273" y="621"/>
                      <a:pt x="2273" y="621"/>
                      <a:pt x="2273" y="621"/>
                    </a:cubicBezTo>
                    <a:cubicBezTo>
                      <a:pt x="2273" y="621"/>
                      <a:pt x="2273" y="621"/>
                      <a:pt x="2273" y="621"/>
                    </a:cubicBezTo>
                    <a:cubicBezTo>
                      <a:pt x="2285" y="633"/>
                      <a:pt x="2295" y="646"/>
                      <a:pt x="2304" y="660"/>
                    </a:cubicBezTo>
                    <a:cubicBezTo>
                      <a:pt x="2304" y="660"/>
                      <a:pt x="2304" y="660"/>
                      <a:pt x="2304" y="660"/>
                    </a:cubicBezTo>
                    <a:cubicBezTo>
                      <a:pt x="2306" y="662"/>
                      <a:pt x="2307" y="665"/>
                      <a:pt x="2309" y="668"/>
                    </a:cubicBezTo>
                    <a:cubicBezTo>
                      <a:pt x="2309" y="668"/>
                      <a:pt x="2309" y="668"/>
                      <a:pt x="2309" y="668"/>
                    </a:cubicBezTo>
                    <a:cubicBezTo>
                      <a:pt x="2311" y="671"/>
                      <a:pt x="2312" y="674"/>
                      <a:pt x="2313" y="677"/>
                    </a:cubicBezTo>
                    <a:cubicBezTo>
                      <a:pt x="2314" y="677"/>
                      <a:pt x="2314" y="677"/>
                      <a:pt x="2314" y="677"/>
                    </a:cubicBezTo>
                    <a:cubicBezTo>
                      <a:pt x="2315" y="680"/>
                      <a:pt x="2316" y="683"/>
                      <a:pt x="2318" y="685"/>
                    </a:cubicBezTo>
                    <a:cubicBezTo>
                      <a:pt x="2318" y="686"/>
                      <a:pt x="2318" y="686"/>
                      <a:pt x="2318" y="686"/>
                    </a:cubicBezTo>
                    <a:cubicBezTo>
                      <a:pt x="2319" y="689"/>
                      <a:pt x="2320" y="692"/>
                      <a:pt x="2321" y="694"/>
                    </a:cubicBezTo>
                    <a:cubicBezTo>
                      <a:pt x="2321" y="695"/>
                      <a:pt x="2321" y="695"/>
                      <a:pt x="2322" y="696"/>
                    </a:cubicBezTo>
                    <a:cubicBezTo>
                      <a:pt x="2323" y="698"/>
                      <a:pt x="2324" y="701"/>
                      <a:pt x="2324" y="704"/>
                    </a:cubicBezTo>
                    <a:cubicBezTo>
                      <a:pt x="2325" y="704"/>
                      <a:pt x="2325" y="705"/>
                      <a:pt x="2325" y="705"/>
                    </a:cubicBezTo>
                    <a:cubicBezTo>
                      <a:pt x="2326" y="708"/>
                      <a:pt x="2326" y="710"/>
                      <a:pt x="2327" y="713"/>
                    </a:cubicBezTo>
                    <a:cubicBezTo>
                      <a:pt x="2327" y="714"/>
                      <a:pt x="2328" y="714"/>
                      <a:pt x="2328" y="715"/>
                    </a:cubicBezTo>
                    <a:cubicBezTo>
                      <a:pt x="2328" y="717"/>
                      <a:pt x="2329" y="720"/>
                      <a:pt x="2329" y="722"/>
                    </a:cubicBezTo>
                    <a:cubicBezTo>
                      <a:pt x="2330" y="723"/>
                      <a:pt x="2330" y="724"/>
                      <a:pt x="2330" y="725"/>
                    </a:cubicBezTo>
                    <a:cubicBezTo>
                      <a:pt x="2331" y="727"/>
                      <a:pt x="2331" y="730"/>
                      <a:pt x="2331" y="732"/>
                    </a:cubicBezTo>
                    <a:cubicBezTo>
                      <a:pt x="2332" y="733"/>
                      <a:pt x="2332" y="734"/>
                      <a:pt x="2332" y="735"/>
                    </a:cubicBezTo>
                    <a:cubicBezTo>
                      <a:pt x="2332" y="737"/>
                      <a:pt x="2332" y="740"/>
                      <a:pt x="2333" y="742"/>
                    </a:cubicBezTo>
                    <a:cubicBezTo>
                      <a:pt x="2333" y="743"/>
                      <a:pt x="2333" y="744"/>
                      <a:pt x="2333" y="745"/>
                    </a:cubicBezTo>
                    <a:cubicBezTo>
                      <a:pt x="2333" y="748"/>
                      <a:pt x="2334" y="750"/>
                      <a:pt x="2334" y="753"/>
                    </a:cubicBezTo>
                    <a:cubicBezTo>
                      <a:pt x="2334" y="754"/>
                      <a:pt x="2334" y="755"/>
                      <a:pt x="2334" y="756"/>
                    </a:cubicBezTo>
                    <a:cubicBezTo>
                      <a:pt x="2334" y="759"/>
                      <a:pt x="2334" y="763"/>
                      <a:pt x="2334" y="766"/>
                    </a:cubicBezTo>
                    <a:cubicBezTo>
                      <a:pt x="2334" y="878"/>
                      <a:pt x="2243" y="969"/>
                      <a:pt x="2131" y="96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 name="Freeform 39"/>
              <p:cNvSpPr>
                <a:spLocks noEditPoints="1"/>
              </p:cNvSpPr>
              <p:nvPr/>
            </p:nvSpPr>
            <p:spPr bwMode="auto">
              <a:xfrm>
                <a:off x="4627563" y="1980098"/>
                <a:ext cx="2814638" cy="1336675"/>
              </a:xfrm>
              <a:custGeom>
                <a:avLst/>
                <a:gdLst>
                  <a:gd name="T0" fmla="*/ 212 w 2214"/>
                  <a:gd name="T1" fmla="*/ 763 h 1052"/>
                  <a:gd name="T2" fmla="*/ 301 w 2214"/>
                  <a:gd name="T3" fmla="*/ 748 h 1052"/>
                  <a:gd name="T4" fmla="*/ 624 w 2214"/>
                  <a:gd name="T5" fmla="*/ 902 h 1052"/>
                  <a:gd name="T6" fmla="*/ 817 w 2214"/>
                  <a:gd name="T7" fmla="*/ 855 h 1052"/>
                  <a:gd name="T8" fmla="*/ 1117 w 2214"/>
                  <a:gd name="T9" fmla="*/ 1052 h 1052"/>
                  <a:gd name="T10" fmla="*/ 1390 w 2214"/>
                  <a:gd name="T11" fmla="*/ 903 h 1052"/>
                  <a:gd name="T12" fmla="*/ 1620 w 2214"/>
                  <a:gd name="T13" fmla="*/ 972 h 1052"/>
                  <a:gd name="T14" fmla="*/ 1976 w 2214"/>
                  <a:gd name="T15" fmla="*/ 771 h 1052"/>
                  <a:gd name="T16" fmla="*/ 2010 w 2214"/>
                  <a:gd name="T17" fmla="*/ 774 h 1052"/>
                  <a:gd name="T18" fmla="*/ 2214 w 2214"/>
                  <a:gd name="T19" fmla="*/ 571 h 1052"/>
                  <a:gd name="T20" fmla="*/ 2213 w 2214"/>
                  <a:gd name="T21" fmla="*/ 561 h 1052"/>
                  <a:gd name="T22" fmla="*/ 2071 w 2214"/>
                  <a:gd name="T23" fmla="*/ 503 h 1052"/>
                  <a:gd name="T24" fmla="*/ 2054 w 2214"/>
                  <a:gd name="T25" fmla="*/ 504 h 1052"/>
                  <a:gd name="T26" fmla="*/ 1680 w 2214"/>
                  <a:gd name="T27" fmla="*/ 273 h 1052"/>
                  <a:gd name="T28" fmla="*/ 1633 w 2214"/>
                  <a:gd name="T29" fmla="*/ 275 h 1052"/>
                  <a:gd name="T30" fmla="*/ 1236 w 2214"/>
                  <a:gd name="T31" fmla="*/ 0 h 1052"/>
                  <a:gd name="T32" fmla="*/ 855 w 2214"/>
                  <a:gd name="T33" fmla="*/ 239 h 1052"/>
                  <a:gd name="T34" fmla="*/ 685 w 2214"/>
                  <a:gd name="T35" fmla="*/ 203 h 1052"/>
                  <a:gd name="T36" fmla="*/ 355 w 2214"/>
                  <a:gd name="T37" fmla="*/ 365 h 1052"/>
                  <a:gd name="T38" fmla="*/ 273 w 2214"/>
                  <a:gd name="T39" fmla="*/ 353 h 1052"/>
                  <a:gd name="T40" fmla="*/ 0 w 2214"/>
                  <a:gd name="T41" fmla="*/ 626 h 1052"/>
                  <a:gd name="T42" fmla="*/ 3 w 2214"/>
                  <a:gd name="T43" fmla="*/ 665 h 1052"/>
                  <a:gd name="T44" fmla="*/ 212 w 2214"/>
                  <a:gd name="T45" fmla="*/ 763 h 1052"/>
                  <a:gd name="T46" fmla="*/ 379 w 2214"/>
                  <a:gd name="T47" fmla="*/ 404 h 1052"/>
                  <a:gd name="T48" fmla="*/ 723 w 2214"/>
                  <a:gd name="T49" fmla="*/ 245 h 1052"/>
                  <a:gd name="T50" fmla="*/ 395 w 2214"/>
                  <a:gd name="T51" fmla="*/ 452 h 1052"/>
                  <a:gd name="T52" fmla="*/ 39 w 2214"/>
                  <a:gd name="T53" fmla="*/ 585 h 1052"/>
                  <a:gd name="T54" fmla="*/ 379 w 2214"/>
                  <a:gd name="T55" fmla="*/ 40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052">
                    <a:moveTo>
                      <a:pt x="212" y="763"/>
                    </a:moveTo>
                    <a:cubicBezTo>
                      <a:pt x="243" y="763"/>
                      <a:pt x="273" y="758"/>
                      <a:pt x="301" y="748"/>
                    </a:cubicBezTo>
                    <a:cubicBezTo>
                      <a:pt x="377" y="842"/>
                      <a:pt x="494" y="902"/>
                      <a:pt x="624" y="902"/>
                    </a:cubicBezTo>
                    <a:cubicBezTo>
                      <a:pt x="694" y="902"/>
                      <a:pt x="759" y="885"/>
                      <a:pt x="817" y="855"/>
                    </a:cubicBezTo>
                    <a:cubicBezTo>
                      <a:pt x="867" y="971"/>
                      <a:pt x="982" y="1052"/>
                      <a:pt x="1117" y="1052"/>
                    </a:cubicBezTo>
                    <a:cubicBezTo>
                      <a:pt x="1231" y="1052"/>
                      <a:pt x="1332" y="993"/>
                      <a:pt x="1390" y="903"/>
                    </a:cubicBezTo>
                    <a:cubicBezTo>
                      <a:pt x="1456" y="947"/>
                      <a:pt x="1535" y="972"/>
                      <a:pt x="1620" y="972"/>
                    </a:cubicBezTo>
                    <a:cubicBezTo>
                      <a:pt x="1771" y="972"/>
                      <a:pt x="1903" y="891"/>
                      <a:pt x="1976" y="771"/>
                    </a:cubicBezTo>
                    <a:cubicBezTo>
                      <a:pt x="1987" y="773"/>
                      <a:pt x="1999" y="774"/>
                      <a:pt x="2010" y="774"/>
                    </a:cubicBezTo>
                    <a:cubicBezTo>
                      <a:pt x="2123" y="774"/>
                      <a:pt x="2214" y="683"/>
                      <a:pt x="2214" y="571"/>
                    </a:cubicBezTo>
                    <a:cubicBezTo>
                      <a:pt x="2214" y="567"/>
                      <a:pt x="2213" y="564"/>
                      <a:pt x="2213" y="561"/>
                    </a:cubicBezTo>
                    <a:cubicBezTo>
                      <a:pt x="2177" y="525"/>
                      <a:pt x="2126" y="503"/>
                      <a:pt x="2071" y="503"/>
                    </a:cubicBezTo>
                    <a:cubicBezTo>
                      <a:pt x="2065" y="503"/>
                      <a:pt x="2059" y="503"/>
                      <a:pt x="2054" y="504"/>
                    </a:cubicBezTo>
                    <a:cubicBezTo>
                      <a:pt x="1985" y="367"/>
                      <a:pt x="1844" y="273"/>
                      <a:pt x="1680" y="273"/>
                    </a:cubicBezTo>
                    <a:cubicBezTo>
                      <a:pt x="1664" y="273"/>
                      <a:pt x="1648" y="274"/>
                      <a:pt x="1633" y="275"/>
                    </a:cubicBezTo>
                    <a:cubicBezTo>
                      <a:pt x="1573" y="114"/>
                      <a:pt x="1418" y="0"/>
                      <a:pt x="1236" y="0"/>
                    </a:cubicBezTo>
                    <a:cubicBezTo>
                      <a:pt x="1068" y="0"/>
                      <a:pt x="923" y="98"/>
                      <a:pt x="855" y="239"/>
                    </a:cubicBezTo>
                    <a:cubicBezTo>
                      <a:pt x="803" y="216"/>
                      <a:pt x="746" y="203"/>
                      <a:pt x="685" y="203"/>
                    </a:cubicBezTo>
                    <a:cubicBezTo>
                      <a:pt x="551" y="203"/>
                      <a:pt x="431" y="267"/>
                      <a:pt x="355" y="365"/>
                    </a:cubicBezTo>
                    <a:cubicBezTo>
                      <a:pt x="329" y="357"/>
                      <a:pt x="301" y="353"/>
                      <a:pt x="273" y="353"/>
                    </a:cubicBezTo>
                    <a:cubicBezTo>
                      <a:pt x="122" y="353"/>
                      <a:pt x="0" y="475"/>
                      <a:pt x="0" y="626"/>
                    </a:cubicBezTo>
                    <a:cubicBezTo>
                      <a:pt x="0" y="639"/>
                      <a:pt x="1" y="652"/>
                      <a:pt x="3" y="665"/>
                    </a:cubicBezTo>
                    <a:cubicBezTo>
                      <a:pt x="53" y="725"/>
                      <a:pt x="128" y="763"/>
                      <a:pt x="212" y="763"/>
                    </a:cubicBezTo>
                    <a:close/>
                    <a:moveTo>
                      <a:pt x="379" y="404"/>
                    </a:moveTo>
                    <a:cubicBezTo>
                      <a:pt x="498" y="214"/>
                      <a:pt x="723" y="245"/>
                      <a:pt x="723" y="245"/>
                    </a:cubicBezTo>
                    <a:cubicBezTo>
                      <a:pt x="457" y="269"/>
                      <a:pt x="395" y="452"/>
                      <a:pt x="395" y="452"/>
                    </a:cubicBezTo>
                    <a:cubicBezTo>
                      <a:pt x="172" y="333"/>
                      <a:pt x="39" y="585"/>
                      <a:pt x="39" y="585"/>
                    </a:cubicBezTo>
                    <a:cubicBezTo>
                      <a:pt x="119" y="321"/>
                      <a:pt x="379" y="404"/>
                      <a:pt x="379" y="40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 name="Freeform 56"/>
              <p:cNvSpPr/>
              <p:nvPr/>
            </p:nvSpPr>
            <p:spPr bwMode="auto">
              <a:xfrm>
                <a:off x="4632326" y="2692885"/>
                <a:ext cx="2886075" cy="796925"/>
              </a:xfrm>
              <a:custGeom>
                <a:avLst/>
                <a:gdLst>
                  <a:gd name="T0" fmla="*/ 2270 w 2271"/>
                  <a:gd name="T1" fmla="*/ 124 h 627"/>
                  <a:gd name="T2" fmla="*/ 2269 w 2271"/>
                  <a:gd name="T3" fmla="*/ 114 h 627"/>
                  <a:gd name="T4" fmla="*/ 2267 w 2271"/>
                  <a:gd name="T5" fmla="*/ 104 h 627"/>
                  <a:gd name="T6" fmla="*/ 2265 w 2271"/>
                  <a:gd name="T7" fmla="*/ 94 h 627"/>
                  <a:gd name="T8" fmla="*/ 2262 w 2271"/>
                  <a:gd name="T9" fmla="*/ 84 h 627"/>
                  <a:gd name="T10" fmla="*/ 2259 w 2271"/>
                  <a:gd name="T11" fmla="*/ 75 h 627"/>
                  <a:gd name="T12" fmla="*/ 2255 w 2271"/>
                  <a:gd name="T13" fmla="*/ 65 h 627"/>
                  <a:gd name="T14" fmla="*/ 2251 w 2271"/>
                  <a:gd name="T15" fmla="*/ 56 h 627"/>
                  <a:gd name="T16" fmla="*/ 2246 w 2271"/>
                  <a:gd name="T17" fmla="*/ 47 h 627"/>
                  <a:gd name="T18" fmla="*/ 2241 w 2271"/>
                  <a:gd name="T19" fmla="*/ 39 h 627"/>
                  <a:gd name="T20" fmla="*/ 2210 w 2271"/>
                  <a:gd name="T21" fmla="*/ 0 h 627"/>
                  <a:gd name="T22" fmla="*/ 2210 w 2271"/>
                  <a:gd name="T23" fmla="*/ 0 h 627"/>
                  <a:gd name="T24" fmla="*/ 2007 w 2271"/>
                  <a:gd name="T25" fmla="*/ 213 h 627"/>
                  <a:gd name="T26" fmla="*/ 1617 w 2271"/>
                  <a:gd name="T27" fmla="*/ 411 h 627"/>
                  <a:gd name="T28" fmla="*/ 1114 w 2271"/>
                  <a:gd name="T29" fmla="*/ 491 h 627"/>
                  <a:gd name="T30" fmla="*/ 621 w 2271"/>
                  <a:gd name="T31" fmla="*/ 341 h 627"/>
                  <a:gd name="T32" fmla="*/ 209 w 2271"/>
                  <a:gd name="T33" fmla="*/ 202 h 627"/>
                  <a:gd name="T34" fmla="*/ 0 w 2271"/>
                  <a:gd name="T35" fmla="*/ 104 h 627"/>
                  <a:gd name="T36" fmla="*/ 2 w 2271"/>
                  <a:gd name="T37" fmla="*/ 115 h 627"/>
                  <a:gd name="T38" fmla="*/ 4 w 2271"/>
                  <a:gd name="T39" fmla="*/ 127 h 627"/>
                  <a:gd name="T40" fmla="*/ 7 w 2271"/>
                  <a:gd name="T41" fmla="*/ 139 h 627"/>
                  <a:gd name="T42" fmla="*/ 11 w 2271"/>
                  <a:gd name="T43" fmla="*/ 151 h 627"/>
                  <a:gd name="T44" fmla="*/ 15 w 2271"/>
                  <a:gd name="T45" fmla="*/ 162 h 627"/>
                  <a:gd name="T46" fmla="*/ 20 w 2271"/>
                  <a:gd name="T47" fmla="*/ 174 h 627"/>
                  <a:gd name="T48" fmla="*/ 25 w 2271"/>
                  <a:gd name="T49" fmla="*/ 185 h 627"/>
                  <a:gd name="T50" fmla="*/ 50 w 2271"/>
                  <a:gd name="T51" fmla="*/ 226 h 627"/>
                  <a:gd name="T52" fmla="*/ 56 w 2271"/>
                  <a:gd name="T53" fmla="*/ 234 h 627"/>
                  <a:gd name="T54" fmla="*/ 63 w 2271"/>
                  <a:gd name="T55" fmla="*/ 243 h 627"/>
                  <a:gd name="T56" fmla="*/ 71 w 2271"/>
                  <a:gd name="T57" fmla="*/ 252 h 627"/>
                  <a:gd name="T58" fmla="*/ 80 w 2271"/>
                  <a:gd name="T59" fmla="*/ 261 h 627"/>
                  <a:gd name="T60" fmla="*/ 89 w 2271"/>
                  <a:gd name="T61" fmla="*/ 269 h 627"/>
                  <a:gd name="T62" fmla="*/ 98 w 2271"/>
                  <a:gd name="T63" fmla="*/ 277 h 627"/>
                  <a:gd name="T64" fmla="*/ 108 w 2271"/>
                  <a:gd name="T65" fmla="*/ 285 h 627"/>
                  <a:gd name="T66" fmla="*/ 118 w 2271"/>
                  <a:gd name="T67" fmla="*/ 292 h 627"/>
                  <a:gd name="T68" fmla="*/ 129 w 2271"/>
                  <a:gd name="T69" fmla="*/ 299 h 627"/>
                  <a:gd name="T70" fmla="*/ 144 w 2271"/>
                  <a:gd name="T71" fmla="*/ 307 h 627"/>
                  <a:gd name="T72" fmla="*/ 156 w 2271"/>
                  <a:gd name="T73" fmla="*/ 313 h 627"/>
                  <a:gd name="T74" fmla="*/ 168 w 2271"/>
                  <a:gd name="T75" fmla="*/ 318 h 627"/>
                  <a:gd name="T76" fmla="*/ 180 w 2271"/>
                  <a:gd name="T77" fmla="*/ 322 h 627"/>
                  <a:gd name="T78" fmla="*/ 192 w 2271"/>
                  <a:gd name="T79" fmla="*/ 326 h 627"/>
                  <a:gd name="T80" fmla="*/ 204 w 2271"/>
                  <a:gd name="T81" fmla="*/ 330 h 627"/>
                  <a:gd name="T82" fmla="*/ 217 w 2271"/>
                  <a:gd name="T83" fmla="*/ 333 h 627"/>
                  <a:gd name="T84" fmla="*/ 230 w 2271"/>
                  <a:gd name="T85" fmla="*/ 335 h 627"/>
                  <a:gd name="T86" fmla="*/ 243 w 2271"/>
                  <a:gd name="T87" fmla="*/ 336 h 627"/>
                  <a:gd name="T88" fmla="*/ 256 w 2271"/>
                  <a:gd name="T89" fmla="*/ 337 h 627"/>
                  <a:gd name="T90" fmla="*/ 358 w 2271"/>
                  <a:gd name="T91" fmla="*/ 323 h 627"/>
                  <a:gd name="T92" fmla="*/ 875 w 2271"/>
                  <a:gd name="T93" fmla="*/ 430 h 627"/>
                  <a:gd name="T94" fmla="*/ 1448 w 2271"/>
                  <a:gd name="T95" fmla="*/ 478 h 627"/>
                  <a:gd name="T96" fmla="*/ 2034 w 2271"/>
                  <a:gd name="T97" fmla="*/ 346 h 627"/>
                  <a:gd name="T98" fmla="*/ 2271 w 2271"/>
                  <a:gd name="T99" fmla="*/ 145 h 627"/>
                  <a:gd name="T100" fmla="*/ 2271 w 2271"/>
                  <a:gd name="T101" fmla="*/ 13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1" h="627">
                    <a:moveTo>
                      <a:pt x="2271" y="132"/>
                    </a:moveTo>
                    <a:cubicBezTo>
                      <a:pt x="2271" y="129"/>
                      <a:pt x="2270" y="127"/>
                      <a:pt x="2270" y="124"/>
                    </a:cubicBezTo>
                    <a:cubicBezTo>
                      <a:pt x="2270" y="123"/>
                      <a:pt x="2270" y="122"/>
                      <a:pt x="2270" y="121"/>
                    </a:cubicBezTo>
                    <a:cubicBezTo>
                      <a:pt x="2269" y="119"/>
                      <a:pt x="2269" y="116"/>
                      <a:pt x="2269" y="114"/>
                    </a:cubicBezTo>
                    <a:cubicBezTo>
                      <a:pt x="2269" y="113"/>
                      <a:pt x="2269" y="112"/>
                      <a:pt x="2268" y="111"/>
                    </a:cubicBezTo>
                    <a:cubicBezTo>
                      <a:pt x="2268" y="109"/>
                      <a:pt x="2268" y="106"/>
                      <a:pt x="2267" y="104"/>
                    </a:cubicBezTo>
                    <a:cubicBezTo>
                      <a:pt x="2267" y="103"/>
                      <a:pt x="2267" y="102"/>
                      <a:pt x="2266" y="101"/>
                    </a:cubicBezTo>
                    <a:cubicBezTo>
                      <a:pt x="2266" y="99"/>
                      <a:pt x="2265" y="96"/>
                      <a:pt x="2265" y="94"/>
                    </a:cubicBezTo>
                    <a:cubicBezTo>
                      <a:pt x="2265" y="93"/>
                      <a:pt x="2264" y="93"/>
                      <a:pt x="2264" y="92"/>
                    </a:cubicBezTo>
                    <a:cubicBezTo>
                      <a:pt x="2263" y="89"/>
                      <a:pt x="2263" y="87"/>
                      <a:pt x="2262" y="84"/>
                    </a:cubicBezTo>
                    <a:cubicBezTo>
                      <a:pt x="2262" y="84"/>
                      <a:pt x="2262" y="83"/>
                      <a:pt x="2261" y="83"/>
                    </a:cubicBezTo>
                    <a:cubicBezTo>
                      <a:pt x="2261" y="80"/>
                      <a:pt x="2260" y="77"/>
                      <a:pt x="2259" y="75"/>
                    </a:cubicBezTo>
                    <a:cubicBezTo>
                      <a:pt x="2258" y="74"/>
                      <a:pt x="2258" y="74"/>
                      <a:pt x="2258" y="73"/>
                    </a:cubicBezTo>
                    <a:cubicBezTo>
                      <a:pt x="2257" y="71"/>
                      <a:pt x="2256" y="68"/>
                      <a:pt x="2255" y="65"/>
                    </a:cubicBezTo>
                    <a:cubicBezTo>
                      <a:pt x="2255" y="65"/>
                      <a:pt x="2255" y="65"/>
                      <a:pt x="2255" y="64"/>
                    </a:cubicBezTo>
                    <a:cubicBezTo>
                      <a:pt x="2253" y="62"/>
                      <a:pt x="2252" y="59"/>
                      <a:pt x="2251" y="56"/>
                    </a:cubicBezTo>
                    <a:cubicBezTo>
                      <a:pt x="2251" y="56"/>
                      <a:pt x="2251" y="56"/>
                      <a:pt x="2250" y="56"/>
                    </a:cubicBezTo>
                    <a:cubicBezTo>
                      <a:pt x="2249" y="53"/>
                      <a:pt x="2248" y="50"/>
                      <a:pt x="2246" y="47"/>
                    </a:cubicBezTo>
                    <a:cubicBezTo>
                      <a:pt x="2246" y="47"/>
                      <a:pt x="2246" y="47"/>
                      <a:pt x="2246" y="47"/>
                    </a:cubicBezTo>
                    <a:cubicBezTo>
                      <a:pt x="2244" y="44"/>
                      <a:pt x="2243" y="41"/>
                      <a:pt x="2241" y="39"/>
                    </a:cubicBezTo>
                    <a:cubicBezTo>
                      <a:pt x="2241" y="39"/>
                      <a:pt x="2241" y="39"/>
                      <a:pt x="2241" y="39"/>
                    </a:cubicBezTo>
                    <a:cubicBezTo>
                      <a:pt x="2232" y="25"/>
                      <a:pt x="2222" y="12"/>
                      <a:pt x="2210" y="0"/>
                    </a:cubicBezTo>
                    <a:cubicBezTo>
                      <a:pt x="2210" y="0"/>
                      <a:pt x="2210" y="0"/>
                      <a:pt x="2210" y="0"/>
                    </a:cubicBezTo>
                    <a:cubicBezTo>
                      <a:pt x="2210" y="0"/>
                      <a:pt x="2210" y="0"/>
                      <a:pt x="2210" y="0"/>
                    </a:cubicBezTo>
                    <a:cubicBezTo>
                      <a:pt x="2210" y="3"/>
                      <a:pt x="2211" y="6"/>
                      <a:pt x="2211" y="10"/>
                    </a:cubicBezTo>
                    <a:cubicBezTo>
                      <a:pt x="2211" y="122"/>
                      <a:pt x="2120" y="213"/>
                      <a:pt x="2007" y="213"/>
                    </a:cubicBezTo>
                    <a:cubicBezTo>
                      <a:pt x="1996" y="213"/>
                      <a:pt x="1984" y="212"/>
                      <a:pt x="1973" y="210"/>
                    </a:cubicBezTo>
                    <a:cubicBezTo>
                      <a:pt x="1900" y="330"/>
                      <a:pt x="1768" y="411"/>
                      <a:pt x="1617" y="411"/>
                    </a:cubicBezTo>
                    <a:cubicBezTo>
                      <a:pt x="1532" y="411"/>
                      <a:pt x="1453" y="386"/>
                      <a:pt x="1387" y="342"/>
                    </a:cubicBezTo>
                    <a:cubicBezTo>
                      <a:pt x="1329" y="432"/>
                      <a:pt x="1228" y="491"/>
                      <a:pt x="1114" y="491"/>
                    </a:cubicBezTo>
                    <a:cubicBezTo>
                      <a:pt x="979" y="491"/>
                      <a:pt x="864" y="410"/>
                      <a:pt x="814" y="294"/>
                    </a:cubicBezTo>
                    <a:cubicBezTo>
                      <a:pt x="756" y="324"/>
                      <a:pt x="691" y="341"/>
                      <a:pt x="621" y="341"/>
                    </a:cubicBezTo>
                    <a:cubicBezTo>
                      <a:pt x="491" y="341"/>
                      <a:pt x="374" y="281"/>
                      <a:pt x="298" y="187"/>
                    </a:cubicBezTo>
                    <a:cubicBezTo>
                      <a:pt x="270" y="197"/>
                      <a:pt x="240" y="202"/>
                      <a:pt x="209" y="202"/>
                    </a:cubicBezTo>
                    <a:cubicBezTo>
                      <a:pt x="125" y="202"/>
                      <a:pt x="50" y="164"/>
                      <a:pt x="0" y="104"/>
                    </a:cubicBezTo>
                    <a:cubicBezTo>
                      <a:pt x="0" y="104"/>
                      <a:pt x="0" y="104"/>
                      <a:pt x="0" y="104"/>
                    </a:cubicBezTo>
                    <a:cubicBezTo>
                      <a:pt x="0" y="104"/>
                      <a:pt x="0" y="104"/>
                      <a:pt x="0" y="104"/>
                    </a:cubicBezTo>
                    <a:cubicBezTo>
                      <a:pt x="0" y="108"/>
                      <a:pt x="1" y="111"/>
                      <a:pt x="2" y="115"/>
                    </a:cubicBezTo>
                    <a:cubicBezTo>
                      <a:pt x="2" y="116"/>
                      <a:pt x="2" y="116"/>
                      <a:pt x="2" y="117"/>
                    </a:cubicBezTo>
                    <a:cubicBezTo>
                      <a:pt x="3" y="120"/>
                      <a:pt x="3" y="123"/>
                      <a:pt x="4" y="127"/>
                    </a:cubicBezTo>
                    <a:cubicBezTo>
                      <a:pt x="4" y="128"/>
                      <a:pt x="5" y="129"/>
                      <a:pt x="5" y="130"/>
                    </a:cubicBezTo>
                    <a:cubicBezTo>
                      <a:pt x="6" y="133"/>
                      <a:pt x="6" y="136"/>
                      <a:pt x="7" y="139"/>
                    </a:cubicBezTo>
                    <a:cubicBezTo>
                      <a:pt x="8" y="140"/>
                      <a:pt x="8" y="141"/>
                      <a:pt x="8" y="142"/>
                    </a:cubicBezTo>
                    <a:cubicBezTo>
                      <a:pt x="9" y="145"/>
                      <a:pt x="10" y="148"/>
                      <a:pt x="11" y="151"/>
                    </a:cubicBezTo>
                    <a:cubicBezTo>
                      <a:pt x="11" y="152"/>
                      <a:pt x="12" y="153"/>
                      <a:pt x="12" y="154"/>
                    </a:cubicBezTo>
                    <a:cubicBezTo>
                      <a:pt x="13" y="157"/>
                      <a:pt x="14" y="160"/>
                      <a:pt x="15" y="162"/>
                    </a:cubicBezTo>
                    <a:cubicBezTo>
                      <a:pt x="15" y="163"/>
                      <a:pt x="16" y="164"/>
                      <a:pt x="16" y="165"/>
                    </a:cubicBezTo>
                    <a:cubicBezTo>
                      <a:pt x="17" y="168"/>
                      <a:pt x="19" y="171"/>
                      <a:pt x="20" y="174"/>
                    </a:cubicBezTo>
                    <a:cubicBezTo>
                      <a:pt x="20" y="175"/>
                      <a:pt x="21" y="176"/>
                      <a:pt x="21" y="177"/>
                    </a:cubicBezTo>
                    <a:cubicBezTo>
                      <a:pt x="22" y="180"/>
                      <a:pt x="24" y="183"/>
                      <a:pt x="25" y="185"/>
                    </a:cubicBezTo>
                    <a:cubicBezTo>
                      <a:pt x="25" y="186"/>
                      <a:pt x="26" y="187"/>
                      <a:pt x="26" y="187"/>
                    </a:cubicBezTo>
                    <a:cubicBezTo>
                      <a:pt x="33" y="201"/>
                      <a:pt x="41" y="214"/>
                      <a:pt x="50" y="226"/>
                    </a:cubicBezTo>
                    <a:cubicBezTo>
                      <a:pt x="50" y="226"/>
                      <a:pt x="50" y="226"/>
                      <a:pt x="50" y="227"/>
                    </a:cubicBezTo>
                    <a:cubicBezTo>
                      <a:pt x="52" y="229"/>
                      <a:pt x="54" y="232"/>
                      <a:pt x="56" y="234"/>
                    </a:cubicBezTo>
                    <a:cubicBezTo>
                      <a:pt x="57" y="235"/>
                      <a:pt x="57" y="236"/>
                      <a:pt x="58" y="237"/>
                    </a:cubicBezTo>
                    <a:cubicBezTo>
                      <a:pt x="60" y="239"/>
                      <a:pt x="61" y="241"/>
                      <a:pt x="63" y="243"/>
                    </a:cubicBezTo>
                    <a:cubicBezTo>
                      <a:pt x="64" y="244"/>
                      <a:pt x="65" y="245"/>
                      <a:pt x="66" y="246"/>
                    </a:cubicBezTo>
                    <a:cubicBezTo>
                      <a:pt x="68" y="248"/>
                      <a:pt x="70" y="250"/>
                      <a:pt x="71" y="252"/>
                    </a:cubicBezTo>
                    <a:cubicBezTo>
                      <a:pt x="72" y="253"/>
                      <a:pt x="74" y="254"/>
                      <a:pt x="75" y="255"/>
                    </a:cubicBezTo>
                    <a:cubicBezTo>
                      <a:pt x="76" y="257"/>
                      <a:pt x="78" y="259"/>
                      <a:pt x="80" y="261"/>
                    </a:cubicBezTo>
                    <a:cubicBezTo>
                      <a:pt x="81" y="262"/>
                      <a:pt x="82" y="263"/>
                      <a:pt x="84" y="264"/>
                    </a:cubicBezTo>
                    <a:cubicBezTo>
                      <a:pt x="85" y="266"/>
                      <a:pt x="87" y="267"/>
                      <a:pt x="89" y="269"/>
                    </a:cubicBezTo>
                    <a:cubicBezTo>
                      <a:pt x="90" y="270"/>
                      <a:pt x="92" y="271"/>
                      <a:pt x="93" y="273"/>
                    </a:cubicBezTo>
                    <a:cubicBezTo>
                      <a:pt x="95" y="274"/>
                      <a:pt x="97" y="276"/>
                      <a:pt x="98" y="277"/>
                    </a:cubicBezTo>
                    <a:cubicBezTo>
                      <a:pt x="100" y="278"/>
                      <a:pt x="101" y="279"/>
                      <a:pt x="103" y="280"/>
                    </a:cubicBezTo>
                    <a:cubicBezTo>
                      <a:pt x="105" y="282"/>
                      <a:pt x="106" y="283"/>
                      <a:pt x="108" y="285"/>
                    </a:cubicBezTo>
                    <a:cubicBezTo>
                      <a:pt x="110" y="286"/>
                      <a:pt x="111" y="287"/>
                      <a:pt x="113" y="288"/>
                    </a:cubicBezTo>
                    <a:cubicBezTo>
                      <a:pt x="115" y="289"/>
                      <a:pt x="117" y="291"/>
                      <a:pt x="118" y="292"/>
                    </a:cubicBezTo>
                    <a:cubicBezTo>
                      <a:pt x="120" y="293"/>
                      <a:pt x="122" y="294"/>
                      <a:pt x="124" y="295"/>
                    </a:cubicBezTo>
                    <a:cubicBezTo>
                      <a:pt x="125" y="296"/>
                      <a:pt x="127" y="297"/>
                      <a:pt x="129" y="299"/>
                    </a:cubicBezTo>
                    <a:cubicBezTo>
                      <a:pt x="132" y="300"/>
                      <a:pt x="135" y="302"/>
                      <a:pt x="137" y="303"/>
                    </a:cubicBezTo>
                    <a:cubicBezTo>
                      <a:pt x="140" y="305"/>
                      <a:pt x="142" y="306"/>
                      <a:pt x="144" y="307"/>
                    </a:cubicBezTo>
                    <a:cubicBezTo>
                      <a:pt x="146" y="308"/>
                      <a:pt x="148" y="309"/>
                      <a:pt x="151" y="310"/>
                    </a:cubicBezTo>
                    <a:cubicBezTo>
                      <a:pt x="152" y="311"/>
                      <a:pt x="154" y="312"/>
                      <a:pt x="156" y="313"/>
                    </a:cubicBezTo>
                    <a:cubicBezTo>
                      <a:pt x="158" y="314"/>
                      <a:pt x="160" y="315"/>
                      <a:pt x="162" y="316"/>
                    </a:cubicBezTo>
                    <a:cubicBezTo>
                      <a:pt x="164" y="316"/>
                      <a:pt x="166" y="317"/>
                      <a:pt x="168" y="318"/>
                    </a:cubicBezTo>
                    <a:cubicBezTo>
                      <a:pt x="170" y="319"/>
                      <a:pt x="172" y="320"/>
                      <a:pt x="174" y="320"/>
                    </a:cubicBezTo>
                    <a:cubicBezTo>
                      <a:pt x="176" y="321"/>
                      <a:pt x="178" y="322"/>
                      <a:pt x="180" y="322"/>
                    </a:cubicBezTo>
                    <a:cubicBezTo>
                      <a:pt x="182" y="323"/>
                      <a:pt x="184" y="324"/>
                      <a:pt x="186" y="325"/>
                    </a:cubicBezTo>
                    <a:cubicBezTo>
                      <a:pt x="188" y="325"/>
                      <a:pt x="190" y="326"/>
                      <a:pt x="192" y="326"/>
                    </a:cubicBezTo>
                    <a:cubicBezTo>
                      <a:pt x="194" y="327"/>
                      <a:pt x="197" y="328"/>
                      <a:pt x="199" y="328"/>
                    </a:cubicBezTo>
                    <a:cubicBezTo>
                      <a:pt x="201" y="329"/>
                      <a:pt x="203" y="329"/>
                      <a:pt x="204" y="330"/>
                    </a:cubicBezTo>
                    <a:cubicBezTo>
                      <a:pt x="207" y="330"/>
                      <a:pt x="209" y="331"/>
                      <a:pt x="212" y="331"/>
                    </a:cubicBezTo>
                    <a:cubicBezTo>
                      <a:pt x="213" y="332"/>
                      <a:pt x="215" y="332"/>
                      <a:pt x="217" y="333"/>
                    </a:cubicBezTo>
                    <a:cubicBezTo>
                      <a:pt x="220" y="333"/>
                      <a:pt x="222" y="333"/>
                      <a:pt x="225" y="334"/>
                    </a:cubicBezTo>
                    <a:cubicBezTo>
                      <a:pt x="226" y="334"/>
                      <a:pt x="228" y="335"/>
                      <a:pt x="230" y="335"/>
                    </a:cubicBezTo>
                    <a:cubicBezTo>
                      <a:pt x="233" y="335"/>
                      <a:pt x="235" y="336"/>
                      <a:pt x="238" y="336"/>
                    </a:cubicBezTo>
                    <a:cubicBezTo>
                      <a:pt x="240" y="336"/>
                      <a:pt x="241" y="336"/>
                      <a:pt x="243" y="336"/>
                    </a:cubicBezTo>
                    <a:cubicBezTo>
                      <a:pt x="246" y="337"/>
                      <a:pt x="249" y="337"/>
                      <a:pt x="252" y="337"/>
                    </a:cubicBezTo>
                    <a:cubicBezTo>
                      <a:pt x="254" y="337"/>
                      <a:pt x="255" y="337"/>
                      <a:pt x="256" y="337"/>
                    </a:cubicBezTo>
                    <a:cubicBezTo>
                      <a:pt x="261" y="338"/>
                      <a:pt x="265" y="338"/>
                      <a:pt x="270" y="338"/>
                    </a:cubicBezTo>
                    <a:cubicBezTo>
                      <a:pt x="301" y="338"/>
                      <a:pt x="331" y="333"/>
                      <a:pt x="358" y="323"/>
                    </a:cubicBezTo>
                    <a:cubicBezTo>
                      <a:pt x="435" y="417"/>
                      <a:pt x="551" y="477"/>
                      <a:pt x="682" y="477"/>
                    </a:cubicBezTo>
                    <a:cubicBezTo>
                      <a:pt x="751" y="477"/>
                      <a:pt x="817" y="460"/>
                      <a:pt x="875" y="430"/>
                    </a:cubicBezTo>
                    <a:cubicBezTo>
                      <a:pt x="925" y="546"/>
                      <a:pt x="1040" y="627"/>
                      <a:pt x="1174" y="627"/>
                    </a:cubicBezTo>
                    <a:cubicBezTo>
                      <a:pt x="1289" y="627"/>
                      <a:pt x="1390" y="567"/>
                      <a:pt x="1448" y="478"/>
                    </a:cubicBezTo>
                    <a:cubicBezTo>
                      <a:pt x="1514" y="521"/>
                      <a:pt x="1593" y="546"/>
                      <a:pt x="1677" y="546"/>
                    </a:cubicBezTo>
                    <a:cubicBezTo>
                      <a:pt x="1828" y="546"/>
                      <a:pt x="1961" y="466"/>
                      <a:pt x="2034" y="346"/>
                    </a:cubicBezTo>
                    <a:cubicBezTo>
                      <a:pt x="2045" y="347"/>
                      <a:pt x="2056" y="348"/>
                      <a:pt x="2068" y="348"/>
                    </a:cubicBezTo>
                    <a:cubicBezTo>
                      <a:pt x="2180" y="348"/>
                      <a:pt x="2271" y="257"/>
                      <a:pt x="2271" y="145"/>
                    </a:cubicBezTo>
                    <a:cubicBezTo>
                      <a:pt x="2271" y="142"/>
                      <a:pt x="2271" y="138"/>
                      <a:pt x="2271" y="135"/>
                    </a:cubicBezTo>
                    <a:cubicBezTo>
                      <a:pt x="2271" y="134"/>
                      <a:pt x="2271" y="133"/>
                      <a:pt x="2271" y="13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 name="Freeform 57"/>
              <p:cNvSpPr/>
              <p:nvPr/>
            </p:nvSpPr>
            <p:spPr bwMode="auto">
              <a:xfrm>
                <a:off x="4678363" y="2251560"/>
                <a:ext cx="868363" cy="471487"/>
              </a:xfrm>
              <a:custGeom>
                <a:avLst/>
                <a:gdLst>
                  <a:gd name="T0" fmla="*/ 356 w 684"/>
                  <a:gd name="T1" fmla="*/ 238 h 371"/>
                  <a:gd name="T2" fmla="*/ 684 w 684"/>
                  <a:gd name="T3" fmla="*/ 31 h 371"/>
                  <a:gd name="T4" fmla="*/ 340 w 684"/>
                  <a:gd name="T5" fmla="*/ 190 h 371"/>
                  <a:gd name="T6" fmla="*/ 0 w 684"/>
                  <a:gd name="T7" fmla="*/ 371 h 371"/>
                  <a:gd name="T8" fmla="*/ 356 w 684"/>
                  <a:gd name="T9" fmla="*/ 238 h 371"/>
                </a:gdLst>
                <a:ahLst/>
                <a:cxnLst>
                  <a:cxn ang="0">
                    <a:pos x="T0" y="T1"/>
                  </a:cxn>
                  <a:cxn ang="0">
                    <a:pos x="T2" y="T3"/>
                  </a:cxn>
                  <a:cxn ang="0">
                    <a:pos x="T4" y="T5"/>
                  </a:cxn>
                  <a:cxn ang="0">
                    <a:pos x="T6" y="T7"/>
                  </a:cxn>
                  <a:cxn ang="0">
                    <a:pos x="T8" y="T9"/>
                  </a:cxn>
                </a:cxnLst>
                <a:rect l="0" t="0" r="r" b="b"/>
                <a:pathLst>
                  <a:path w="684" h="371">
                    <a:moveTo>
                      <a:pt x="356" y="238"/>
                    </a:moveTo>
                    <a:cubicBezTo>
                      <a:pt x="356" y="238"/>
                      <a:pt x="418" y="55"/>
                      <a:pt x="684" y="31"/>
                    </a:cubicBezTo>
                    <a:cubicBezTo>
                      <a:pt x="684" y="31"/>
                      <a:pt x="459" y="0"/>
                      <a:pt x="340" y="190"/>
                    </a:cubicBezTo>
                    <a:cubicBezTo>
                      <a:pt x="340" y="190"/>
                      <a:pt x="80" y="107"/>
                      <a:pt x="0" y="371"/>
                    </a:cubicBezTo>
                    <a:cubicBezTo>
                      <a:pt x="0" y="371"/>
                      <a:pt x="133" y="119"/>
                      <a:pt x="356" y="2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8" name="Group 8"/>
            <p:cNvGrpSpPr/>
            <p:nvPr/>
          </p:nvGrpSpPr>
          <p:grpSpPr>
            <a:xfrm>
              <a:off x="2162755" y="4633033"/>
              <a:ext cx="593725" cy="903287"/>
              <a:chOff x="3786188" y="4478823"/>
              <a:chExt cx="593725" cy="903287"/>
            </a:xfrm>
          </p:grpSpPr>
          <p:sp>
            <p:nvSpPr>
              <p:cNvPr id="9" name="Freeform 8"/>
              <p:cNvSpPr>
                <a:spLocks noEditPoints="1"/>
              </p:cNvSpPr>
              <p:nvPr/>
            </p:nvSpPr>
            <p:spPr bwMode="auto">
              <a:xfrm>
                <a:off x="3786188" y="4478823"/>
                <a:ext cx="593725" cy="903287"/>
              </a:xfrm>
              <a:custGeom>
                <a:avLst/>
                <a:gdLst>
                  <a:gd name="T0" fmla="*/ 360 w 468"/>
                  <a:gd name="T1" fmla="*/ 0 h 710"/>
                  <a:gd name="T2" fmla="*/ 108 w 468"/>
                  <a:gd name="T3" fmla="*/ 0 h 710"/>
                  <a:gd name="T4" fmla="*/ 0 w 468"/>
                  <a:gd name="T5" fmla="*/ 108 h 710"/>
                  <a:gd name="T6" fmla="*/ 0 w 468"/>
                  <a:gd name="T7" fmla="*/ 602 h 710"/>
                  <a:gd name="T8" fmla="*/ 108 w 468"/>
                  <a:gd name="T9" fmla="*/ 710 h 710"/>
                  <a:gd name="T10" fmla="*/ 360 w 468"/>
                  <a:gd name="T11" fmla="*/ 710 h 710"/>
                  <a:gd name="T12" fmla="*/ 468 w 468"/>
                  <a:gd name="T13" fmla="*/ 602 h 710"/>
                  <a:gd name="T14" fmla="*/ 468 w 468"/>
                  <a:gd name="T15" fmla="*/ 108 h 710"/>
                  <a:gd name="T16" fmla="*/ 360 w 468"/>
                  <a:gd name="T17" fmla="*/ 0 h 710"/>
                  <a:gd name="T18" fmla="*/ 408 w 468"/>
                  <a:gd name="T19" fmla="*/ 602 h 710"/>
                  <a:gd name="T20" fmla="*/ 360 w 468"/>
                  <a:gd name="T21" fmla="*/ 650 h 710"/>
                  <a:gd name="T22" fmla="*/ 108 w 468"/>
                  <a:gd name="T23" fmla="*/ 650 h 710"/>
                  <a:gd name="T24" fmla="*/ 60 w 468"/>
                  <a:gd name="T25" fmla="*/ 602 h 710"/>
                  <a:gd name="T26" fmla="*/ 60 w 468"/>
                  <a:gd name="T27" fmla="*/ 108 h 710"/>
                  <a:gd name="T28" fmla="*/ 108 w 468"/>
                  <a:gd name="T29" fmla="*/ 60 h 710"/>
                  <a:gd name="T30" fmla="*/ 360 w 468"/>
                  <a:gd name="T31" fmla="*/ 60 h 710"/>
                  <a:gd name="T32" fmla="*/ 408 w 468"/>
                  <a:gd name="T33" fmla="*/ 108 h 710"/>
                  <a:gd name="T34" fmla="*/ 408 w 468"/>
                  <a:gd name="T35" fmla="*/ 60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8" h="710">
                    <a:moveTo>
                      <a:pt x="360" y="0"/>
                    </a:moveTo>
                    <a:cubicBezTo>
                      <a:pt x="108" y="0"/>
                      <a:pt x="108" y="0"/>
                      <a:pt x="108" y="0"/>
                    </a:cubicBezTo>
                    <a:cubicBezTo>
                      <a:pt x="49" y="0"/>
                      <a:pt x="0" y="49"/>
                      <a:pt x="0" y="108"/>
                    </a:cubicBezTo>
                    <a:cubicBezTo>
                      <a:pt x="0" y="602"/>
                      <a:pt x="0" y="602"/>
                      <a:pt x="0" y="602"/>
                    </a:cubicBezTo>
                    <a:cubicBezTo>
                      <a:pt x="0" y="661"/>
                      <a:pt x="49" y="710"/>
                      <a:pt x="108" y="710"/>
                    </a:cubicBezTo>
                    <a:cubicBezTo>
                      <a:pt x="360" y="710"/>
                      <a:pt x="360" y="710"/>
                      <a:pt x="360" y="710"/>
                    </a:cubicBezTo>
                    <a:cubicBezTo>
                      <a:pt x="419" y="710"/>
                      <a:pt x="468" y="661"/>
                      <a:pt x="468" y="602"/>
                    </a:cubicBezTo>
                    <a:cubicBezTo>
                      <a:pt x="468" y="108"/>
                      <a:pt x="468" y="108"/>
                      <a:pt x="468" y="108"/>
                    </a:cubicBezTo>
                    <a:cubicBezTo>
                      <a:pt x="468" y="49"/>
                      <a:pt x="419" y="0"/>
                      <a:pt x="360" y="0"/>
                    </a:cubicBezTo>
                    <a:close/>
                    <a:moveTo>
                      <a:pt x="408" y="602"/>
                    </a:moveTo>
                    <a:cubicBezTo>
                      <a:pt x="408" y="628"/>
                      <a:pt x="386" y="650"/>
                      <a:pt x="360" y="650"/>
                    </a:cubicBezTo>
                    <a:cubicBezTo>
                      <a:pt x="108" y="650"/>
                      <a:pt x="108" y="650"/>
                      <a:pt x="108" y="650"/>
                    </a:cubicBezTo>
                    <a:cubicBezTo>
                      <a:pt x="82" y="650"/>
                      <a:pt x="60" y="628"/>
                      <a:pt x="60" y="602"/>
                    </a:cubicBezTo>
                    <a:cubicBezTo>
                      <a:pt x="60" y="108"/>
                      <a:pt x="60" y="108"/>
                      <a:pt x="60" y="108"/>
                    </a:cubicBezTo>
                    <a:cubicBezTo>
                      <a:pt x="60" y="82"/>
                      <a:pt x="82" y="60"/>
                      <a:pt x="108" y="60"/>
                    </a:cubicBezTo>
                    <a:cubicBezTo>
                      <a:pt x="360" y="60"/>
                      <a:pt x="360" y="60"/>
                      <a:pt x="360" y="60"/>
                    </a:cubicBezTo>
                    <a:cubicBezTo>
                      <a:pt x="386" y="60"/>
                      <a:pt x="408" y="82"/>
                      <a:pt x="408" y="108"/>
                    </a:cubicBezTo>
                    <a:lnTo>
                      <a:pt x="408" y="60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0" name="Freeform 58"/>
              <p:cNvSpPr>
                <a:spLocks noEditPoints="1"/>
              </p:cNvSpPr>
              <p:nvPr/>
            </p:nvSpPr>
            <p:spPr bwMode="auto">
              <a:xfrm>
                <a:off x="3862388" y="4555023"/>
                <a:ext cx="441325" cy="750887"/>
              </a:xfrm>
              <a:custGeom>
                <a:avLst/>
                <a:gdLst>
                  <a:gd name="T0" fmla="*/ 300 w 348"/>
                  <a:gd name="T1" fmla="*/ 0 h 590"/>
                  <a:gd name="T2" fmla="*/ 48 w 348"/>
                  <a:gd name="T3" fmla="*/ 0 h 590"/>
                  <a:gd name="T4" fmla="*/ 0 w 348"/>
                  <a:gd name="T5" fmla="*/ 48 h 590"/>
                  <a:gd name="T6" fmla="*/ 0 w 348"/>
                  <a:gd name="T7" fmla="*/ 542 h 590"/>
                  <a:gd name="T8" fmla="*/ 48 w 348"/>
                  <a:gd name="T9" fmla="*/ 590 h 590"/>
                  <a:gd name="T10" fmla="*/ 300 w 348"/>
                  <a:gd name="T11" fmla="*/ 590 h 590"/>
                  <a:gd name="T12" fmla="*/ 348 w 348"/>
                  <a:gd name="T13" fmla="*/ 542 h 590"/>
                  <a:gd name="T14" fmla="*/ 348 w 348"/>
                  <a:gd name="T15" fmla="*/ 48 h 590"/>
                  <a:gd name="T16" fmla="*/ 300 w 348"/>
                  <a:gd name="T17" fmla="*/ 0 h 590"/>
                  <a:gd name="T18" fmla="*/ 174 w 348"/>
                  <a:gd name="T19" fmla="*/ 571 h 590"/>
                  <a:gd name="T20" fmla="*/ 147 w 348"/>
                  <a:gd name="T21" fmla="*/ 545 h 590"/>
                  <a:gd name="T22" fmla="*/ 174 w 348"/>
                  <a:gd name="T23" fmla="*/ 518 h 590"/>
                  <a:gd name="T24" fmla="*/ 200 w 348"/>
                  <a:gd name="T25" fmla="*/ 545 h 590"/>
                  <a:gd name="T26" fmla="*/ 174 w 348"/>
                  <a:gd name="T27" fmla="*/ 571 h 590"/>
                  <a:gd name="T28" fmla="*/ 323 w 348"/>
                  <a:gd name="T29" fmla="*/ 504 h 590"/>
                  <a:gd name="T30" fmla="*/ 25 w 348"/>
                  <a:gd name="T31" fmla="*/ 504 h 590"/>
                  <a:gd name="T32" fmla="*/ 25 w 348"/>
                  <a:gd name="T33" fmla="*/ 86 h 590"/>
                  <a:gd name="T34" fmla="*/ 323 w 348"/>
                  <a:gd name="T35" fmla="*/ 86 h 590"/>
                  <a:gd name="T36" fmla="*/ 323 w 348"/>
                  <a:gd name="T37" fmla="*/ 50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590">
                    <a:moveTo>
                      <a:pt x="300" y="0"/>
                    </a:moveTo>
                    <a:cubicBezTo>
                      <a:pt x="48" y="0"/>
                      <a:pt x="48" y="0"/>
                      <a:pt x="48" y="0"/>
                    </a:cubicBezTo>
                    <a:cubicBezTo>
                      <a:pt x="22" y="0"/>
                      <a:pt x="0" y="22"/>
                      <a:pt x="0" y="48"/>
                    </a:cubicBezTo>
                    <a:cubicBezTo>
                      <a:pt x="0" y="542"/>
                      <a:pt x="0" y="542"/>
                      <a:pt x="0" y="542"/>
                    </a:cubicBezTo>
                    <a:cubicBezTo>
                      <a:pt x="0" y="568"/>
                      <a:pt x="22" y="590"/>
                      <a:pt x="48" y="590"/>
                    </a:cubicBezTo>
                    <a:cubicBezTo>
                      <a:pt x="300" y="590"/>
                      <a:pt x="300" y="590"/>
                      <a:pt x="300" y="590"/>
                    </a:cubicBezTo>
                    <a:cubicBezTo>
                      <a:pt x="326" y="590"/>
                      <a:pt x="348" y="568"/>
                      <a:pt x="348" y="542"/>
                    </a:cubicBezTo>
                    <a:cubicBezTo>
                      <a:pt x="348" y="48"/>
                      <a:pt x="348" y="48"/>
                      <a:pt x="348" y="48"/>
                    </a:cubicBezTo>
                    <a:cubicBezTo>
                      <a:pt x="348" y="22"/>
                      <a:pt x="326" y="0"/>
                      <a:pt x="300" y="0"/>
                    </a:cubicBezTo>
                    <a:close/>
                    <a:moveTo>
                      <a:pt x="174" y="571"/>
                    </a:moveTo>
                    <a:cubicBezTo>
                      <a:pt x="159" y="571"/>
                      <a:pt x="147" y="559"/>
                      <a:pt x="147" y="545"/>
                    </a:cubicBezTo>
                    <a:cubicBezTo>
                      <a:pt x="147" y="530"/>
                      <a:pt x="159" y="518"/>
                      <a:pt x="174" y="518"/>
                    </a:cubicBezTo>
                    <a:cubicBezTo>
                      <a:pt x="189" y="518"/>
                      <a:pt x="200" y="530"/>
                      <a:pt x="200" y="545"/>
                    </a:cubicBezTo>
                    <a:cubicBezTo>
                      <a:pt x="200" y="559"/>
                      <a:pt x="189" y="571"/>
                      <a:pt x="174" y="571"/>
                    </a:cubicBezTo>
                    <a:close/>
                    <a:moveTo>
                      <a:pt x="323" y="504"/>
                    </a:moveTo>
                    <a:cubicBezTo>
                      <a:pt x="25" y="504"/>
                      <a:pt x="25" y="504"/>
                      <a:pt x="25" y="504"/>
                    </a:cubicBezTo>
                    <a:cubicBezTo>
                      <a:pt x="25" y="86"/>
                      <a:pt x="25" y="86"/>
                      <a:pt x="25" y="86"/>
                    </a:cubicBezTo>
                    <a:cubicBezTo>
                      <a:pt x="323" y="86"/>
                      <a:pt x="323" y="86"/>
                      <a:pt x="323" y="86"/>
                    </a:cubicBezTo>
                    <a:lnTo>
                      <a:pt x="323"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 name="Freeform 59"/>
              <p:cNvSpPr>
                <a:spLocks noEditPoints="1"/>
              </p:cNvSpPr>
              <p:nvPr/>
            </p:nvSpPr>
            <p:spPr bwMode="auto">
              <a:xfrm>
                <a:off x="3894138" y="4664560"/>
                <a:ext cx="377825" cy="531812"/>
              </a:xfrm>
              <a:custGeom>
                <a:avLst/>
                <a:gdLst>
                  <a:gd name="T0" fmla="*/ 0 w 238"/>
                  <a:gd name="T1" fmla="*/ 335 h 335"/>
                  <a:gd name="T2" fmla="*/ 238 w 238"/>
                  <a:gd name="T3" fmla="*/ 335 h 335"/>
                  <a:gd name="T4" fmla="*/ 238 w 238"/>
                  <a:gd name="T5" fmla="*/ 0 h 335"/>
                  <a:gd name="T6" fmla="*/ 0 w 238"/>
                  <a:gd name="T7" fmla="*/ 0 h 335"/>
                  <a:gd name="T8" fmla="*/ 0 w 238"/>
                  <a:gd name="T9" fmla="*/ 335 h 335"/>
                  <a:gd name="T10" fmla="*/ 12 w 238"/>
                  <a:gd name="T11" fmla="*/ 13 h 335"/>
                  <a:gd name="T12" fmla="*/ 94 w 238"/>
                  <a:gd name="T13" fmla="*/ 13 h 335"/>
                  <a:gd name="T14" fmla="*/ 27 w 238"/>
                  <a:gd name="T15" fmla="*/ 28 h 335"/>
                  <a:gd name="T16" fmla="*/ 12 w 238"/>
                  <a:gd name="T17" fmla="*/ 172 h 335"/>
                  <a:gd name="T18" fmla="*/ 12 w 238"/>
                  <a:gd name="T19"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35">
                    <a:moveTo>
                      <a:pt x="0" y="335"/>
                    </a:moveTo>
                    <a:lnTo>
                      <a:pt x="238" y="335"/>
                    </a:lnTo>
                    <a:lnTo>
                      <a:pt x="238" y="0"/>
                    </a:lnTo>
                    <a:lnTo>
                      <a:pt x="0" y="0"/>
                    </a:lnTo>
                    <a:lnTo>
                      <a:pt x="0" y="335"/>
                    </a:lnTo>
                    <a:close/>
                    <a:moveTo>
                      <a:pt x="12" y="13"/>
                    </a:moveTo>
                    <a:lnTo>
                      <a:pt x="94" y="13"/>
                    </a:lnTo>
                    <a:lnTo>
                      <a:pt x="27" y="28"/>
                    </a:lnTo>
                    <a:lnTo>
                      <a:pt x="12" y="172"/>
                    </a:lnTo>
                    <a:lnTo>
                      <a:pt x="12" y="13"/>
                    </a:lnTo>
                    <a:close/>
                  </a:path>
                </a:pathLst>
              </a:custGeom>
              <a:solidFill>
                <a:schemeClr val="accent1"/>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 name="Oval 60"/>
              <p:cNvSpPr>
                <a:spLocks noChangeArrowheads="1"/>
              </p:cNvSpPr>
              <p:nvPr/>
            </p:nvSpPr>
            <p:spPr bwMode="auto">
              <a:xfrm>
                <a:off x="4048126" y="5213835"/>
                <a:ext cx="68263" cy="682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13" name="Group 13"/>
            <p:cNvGrpSpPr/>
            <p:nvPr/>
          </p:nvGrpSpPr>
          <p:grpSpPr>
            <a:xfrm>
              <a:off x="3215268" y="4590170"/>
              <a:ext cx="1035050" cy="990600"/>
              <a:chOff x="4838701" y="4435960"/>
              <a:chExt cx="1035050" cy="990600"/>
            </a:xfrm>
          </p:grpSpPr>
          <p:sp>
            <p:nvSpPr>
              <p:cNvPr id="14" name="Freeform 10"/>
              <p:cNvSpPr>
                <a:spLocks noEditPoints="1"/>
              </p:cNvSpPr>
              <p:nvPr/>
            </p:nvSpPr>
            <p:spPr bwMode="auto">
              <a:xfrm>
                <a:off x="4838701" y="4435960"/>
                <a:ext cx="1035050" cy="990600"/>
              </a:xfrm>
              <a:custGeom>
                <a:avLst/>
                <a:gdLst>
                  <a:gd name="T0" fmla="*/ 757 w 815"/>
                  <a:gd name="T1" fmla="*/ 440 h 779"/>
                  <a:gd name="T2" fmla="*/ 757 w 815"/>
                  <a:gd name="T3" fmla="*/ 60 h 779"/>
                  <a:gd name="T4" fmla="*/ 697 w 815"/>
                  <a:gd name="T5" fmla="*/ 0 h 779"/>
                  <a:gd name="T6" fmla="*/ 118 w 815"/>
                  <a:gd name="T7" fmla="*/ 0 h 779"/>
                  <a:gd name="T8" fmla="*/ 58 w 815"/>
                  <a:gd name="T9" fmla="*/ 60 h 779"/>
                  <a:gd name="T10" fmla="*/ 58 w 815"/>
                  <a:gd name="T11" fmla="*/ 440 h 779"/>
                  <a:gd name="T12" fmla="*/ 2 w 815"/>
                  <a:gd name="T13" fmla="*/ 672 h 779"/>
                  <a:gd name="T14" fmla="*/ 0 w 815"/>
                  <a:gd name="T15" fmla="*/ 686 h 779"/>
                  <a:gd name="T16" fmla="*/ 0 w 815"/>
                  <a:gd name="T17" fmla="*/ 719 h 779"/>
                  <a:gd name="T18" fmla="*/ 60 w 815"/>
                  <a:gd name="T19" fmla="*/ 779 h 779"/>
                  <a:gd name="T20" fmla="*/ 755 w 815"/>
                  <a:gd name="T21" fmla="*/ 779 h 779"/>
                  <a:gd name="T22" fmla="*/ 815 w 815"/>
                  <a:gd name="T23" fmla="*/ 719 h 779"/>
                  <a:gd name="T24" fmla="*/ 815 w 815"/>
                  <a:gd name="T25" fmla="*/ 686 h 779"/>
                  <a:gd name="T26" fmla="*/ 813 w 815"/>
                  <a:gd name="T27" fmla="*/ 672 h 779"/>
                  <a:gd name="T28" fmla="*/ 757 w 815"/>
                  <a:gd name="T29" fmla="*/ 440 h 779"/>
                  <a:gd name="T30" fmla="*/ 755 w 815"/>
                  <a:gd name="T31" fmla="*/ 719 h 779"/>
                  <a:gd name="T32" fmla="*/ 60 w 815"/>
                  <a:gd name="T33" fmla="*/ 719 h 779"/>
                  <a:gd name="T34" fmla="*/ 60 w 815"/>
                  <a:gd name="T35" fmla="*/ 686 h 779"/>
                  <a:gd name="T36" fmla="*/ 118 w 815"/>
                  <a:gd name="T37" fmla="*/ 447 h 779"/>
                  <a:gd name="T38" fmla="*/ 118 w 815"/>
                  <a:gd name="T39" fmla="*/ 60 h 779"/>
                  <a:gd name="T40" fmla="*/ 697 w 815"/>
                  <a:gd name="T41" fmla="*/ 60 h 779"/>
                  <a:gd name="T42" fmla="*/ 697 w 815"/>
                  <a:gd name="T43" fmla="*/ 447 h 779"/>
                  <a:gd name="T44" fmla="*/ 755 w 815"/>
                  <a:gd name="T45" fmla="*/ 686 h 779"/>
                  <a:gd name="T46" fmla="*/ 755 w 815"/>
                  <a:gd name="T47" fmla="*/ 71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5" h="779">
                    <a:moveTo>
                      <a:pt x="757" y="440"/>
                    </a:moveTo>
                    <a:cubicBezTo>
                      <a:pt x="757" y="60"/>
                      <a:pt x="757" y="60"/>
                      <a:pt x="757" y="60"/>
                    </a:cubicBezTo>
                    <a:cubicBezTo>
                      <a:pt x="757" y="26"/>
                      <a:pt x="730" y="0"/>
                      <a:pt x="697" y="0"/>
                    </a:cubicBezTo>
                    <a:cubicBezTo>
                      <a:pt x="118" y="0"/>
                      <a:pt x="118" y="0"/>
                      <a:pt x="118" y="0"/>
                    </a:cubicBezTo>
                    <a:cubicBezTo>
                      <a:pt x="85" y="0"/>
                      <a:pt x="58" y="26"/>
                      <a:pt x="58" y="60"/>
                    </a:cubicBezTo>
                    <a:cubicBezTo>
                      <a:pt x="58" y="440"/>
                      <a:pt x="58" y="440"/>
                      <a:pt x="58" y="440"/>
                    </a:cubicBezTo>
                    <a:cubicBezTo>
                      <a:pt x="2" y="672"/>
                      <a:pt x="2" y="672"/>
                      <a:pt x="2" y="672"/>
                    </a:cubicBezTo>
                    <a:cubicBezTo>
                      <a:pt x="0" y="676"/>
                      <a:pt x="0" y="681"/>
                      <a:pt x="0" y="686"/>
                    </a:cubicBezTo>
                    <a:cubicBezTo>
                      <a:pt x="0" y="719"/>
                      <a:pt x="0" y="719"/>
                      <a:pt x="0" y="719"/>
                    </a:cubicBezTo>
                    <a:cubicBezTo>
                      <a:pt x="0" y="752"/>
                      <a:pt x="27" y="779"/>
                      <a:pt x="60" y="779"/>
                    </a:cubicBezTo>
                    <a:cubicBezTo>
                      <a:pt x="755" y="779"/>
                      <a:pt x="755" y="779"/>
                      <a:pt x="755" y="779"/>
                    </a:cubicBezTo>
                    <a:cubicBezTo>
                      <a:pt x="788" y="779"/>
                      <a:pt x="815" y="752"/>
                      <a:pt x="815" y="719"/>
                    </a:cubicBezTo>
                    <a:cubicBezTo>
                      <a:pt x="815" y="686"/>
                      <a:pt x="815" y="686"/>
                      <a:pt x="815" y="686"/>
                    </a:cubicBezTo>
                    <a:cubicBezTo>
                      <a:pt x="815" y="681"/>
                      <a:pt x="814" y="676"/>
                      <a:pt x="813" y="672"/>
                    </a:cubicBezTo>
                    <a:lnTo>
                      <a:pt x="757" y="440"/>
                    </a:lnTo>
                    <a:close/>
                    <a:moveTo>
                      <a:pt x="755" y="719"/>
                    </a:moveTo>
                    <a:cubicBezTo>
                      <a:pt x="60" y="719"/>
                      <a:pt x="60" y="719"/>
                      <a:pt x="60" y="719"/>
                    </a:cubicBezTo>
                    <a:cubicBezTo>
                      <a:pt x="60" y="686"/>
                      <a:pt x="60" y="686"/>
                      <a:pt x="60" y="686"/>
                    </a:cubicBezTo>
                    <a:cubicBezTo>
                      <a:pt x="118" y="447"/>
                      <a:pt x="118" y="447"/>
                      <a:pt x="118" y="447"/>
                    </a:cubicBezTo>
                    <a:cubicBezTo>
                      <a:pt x="118" y="60"/>
                      <a:pt x="118" y="60"/>
                      <a:pt x="118" y="60"/>
                    </a:cubicBezTo>
                    <a:cubicBezTo>
                      <a:pt x="697" y="60"/>
                      <a:pt x="697" y="60"/>
                      <a:pt x="697" y="60"/>
                    </a:cubicBezTo>
                    <a:cubicBezTo>
                      <a:pt x="697" y="447"/>
                      <a:pt x="697" y="447"/>
                      <a:pt x="697" y="447"/>
                    </a:cubicBezTo>
                    <a:cubicBezTo>
                      <a:pt x="755" y="686"/>
                      <a:pt x="755" y="686"/>
                      <a:pt x="755" y="686"/>
                    </a:cubicBezTo>
                    <a:lnTo>
                      <a:pt x="755" y="7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5" name="Freeform 64"/>
              <p:cNvSpPr>
                <a:spLocks noEditPoints="1"/>
              </p:cNvSpPr>
              <p:nvPr/>
            </p:nvSpPr>
            <p:spPr bwMode="auto">
              <a:xfrm>
                <a:off x="4914901" y="4512160"/>
                <a:ext cx="882650" cy="796925"/>
              </a:xfrm>
              <a:custGeom>
                <a:avLst/>
                <a:gdLst>
                  <a:gd name="T0" fmla="*/ 510 w 556"/>
                  <a:gd name="T1" fmla="*/ 0 h 502"/>
                  <a:gd name="T2" fmla="*/ 46 w 556"/>
                  <a:gd name="T3" fmla="*/ 0 h 502"/>
                  <a:gd name="T4" fmla="*/ 46 w 556"/>
                  <a:gd name="T5" fmla="*/ 310 h 502"/>
                  <a:gd name="T6" fmla="*/ 0 w 556"/>
                  <a:gd name="T7" fmla="*/ 502 h 502"/>
                  <a:gd name="T8" fmla="*/ 556 w 556"/>
                  <a:gd name="T9" fmla="*/ 502 h 502"/>
                  <a:gd name="T10" fmla="*/ 510 w 556"/>
                  <a:gd name="T11" fmla="*/ 310 h 502"/>
                  <a:gd name="T12" fmla="*/ 510 w 556"/>
                  <a:gd name="T13" fmla="*/ 0 h 502"/>
                  <a:gd name="T14" fmla="*/ 209 w 556"/>
                  <a:gd name="T15" fmla="*/ 492 h 502"/>
                  <a:gd name="T16" fmla="*/ 220 w 556"/>
                  <a:gd name="T17" fmla="*/ 451 h 502"/>
                  <a:gd name="T18" fmla="*/ 335 w 556"/>
                  <a:gd name="T19" fmla="*/ 451 h 502"/>
                  <a:gd name="T20" fmla="*/ 347 w 556"/>
                  <a:gd name="T21" fmla="*/ 492 h 502"/>
                  <a:gd name="T22" fmla="*/ 209 w 556"/>
                  <a:gd name="T23" fmla="*/ 492 h 502"/>
                  <a:gd name="T24" fmla="*/ 512 w 556"/>
                  <a:gd name="T25" fmla="*/ 438 h 502"/>
                  <a:gd name="T26" fmla="*/ 44 w 556"/>
                  <a:gd name="T27" fmla="*/ 438 h 502"/>
                  <a:gd name="T28" fmla="*/ 83 w 556"/>
                  <a:gd name="T29" fmla="*/ 328 h 502"/>
                  <a:gd name="T30" fmla="*/ 473 w 556"/>
                  <a:gd name="T31" fmla="*/ 328 h 502"/>
                  <a:gd name="T32" fmla="*/ 512 w 556"/>
                  <a:gd name="T33" fmla="*/ 438 h 502"/>
                  <a:gd name="T34" fmla="*/ 65 w 556"/>
                  <a:gd name="T35" fmla="*/ 20 h 502"/>
                  <a:gd name="T36" fmla="*/ 491 w 556"/>
                  <a:gd name="T37" fmla="*/ 20 h 502"/>
                  <a:gd name="T38" fmla="*/ 491 w 556"/>
                  <a:gd name="T39" fmla="*/ 290 h 502"/>
                  <a:gd name="T40" fmla="*/ 65 w 556"/>
                  <a:gd name="T41" fmla="*/ 290 h 502"/>
                  <a:gd name="T42" fmla="*/ 65 w 556"/>
                  <a:gd name="T43" fmla="*/ 2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6" h="502">
                    <a:moveTo>
                      <a:pt x="510" y="0"/>
                    </a:moveTo>
                    <a:lnTo>
                      <a:pt x="46" y="0"/>
                    </a:lnTo>
                    <a:lnTo>
                      <a:pt x="46" y="310"/>
                    </a:lnTo>
                    <a:lnTo>
                      <a:pt x="0" y="502"/>
                    </a:lnTo>
                    <a:lnTo>
                      <a:pt x="556" y="502"/>
                    </a:lnTo>
                    <a:lnTo>
                      <a:pt x="510" y="310"/>
                    </a:lnTo>
                    <a:lnTo>
                      <a:pt x="510" y="0"/>
                    </a:lnTo>
                    <a:close/>
                    <a:moveTo>
                      <a:pt x="209" y="492"/>
                    </a:moveTo>
                    <a:lnTo>
                      <a:pt x="220" y="451"/>
                    </a:lnTo>
                    <a:lnTo>
                      <a:pt x="335" y="451"/>
                    </a:lnTo>
                    <a:lnTo>
                      <a:pt x="347" y="492"/>
                    </a:lnTo>
                    <a:lnTo>
                      <a:pt x="209" y="492"/>
                    </a:lnTo>
                    <a:close/>
                    <a:moveTo>
                      <a:pt x="512" y="438"/>
                    </a:moveTo>
                    <a:lnTo>
                      <a:pt x="44" y="438"/>
                    </a:lnTo>
                    <a:lnTo>
                      <a:pt x="83" y="328"/>
                    </a:lnTo>
                    <a:lnTo>
                      <a:pt x="473" y="328"/>
                    </a:lnTo>
                    <a:lnTo>
                      <a:pt x="512" y="438"/>
                    </a:lnTo>
                    <a:close/>
                    <a:moveTo>
                      <a:pt x="65" y="20"/>
                    </a:moveTo>
                    <a:lnTo>
                      <a:pt x="491" y="20"/>
                    </a:lnTo>
                    <a:lnTo>
                      <a:pt x="491" y="290"/>
                    </a:lnTo>
                    <a:lnTo>
                      <a:pt x="65" y="290"/>
                    </a:lnTo>
                    <a:lnTo>
                      <a:pt x="65" y="2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6" name="Freeform 65"/>
              <p:cNvSpPr/>
              <p:nvPr/>
            </p:nvSpPr>
            <p:spPr bwMode="auto">
              <a:xfrm>
                <a:off x="4984751" y="5032860"/>
                <a:ext cx="742950" cy="174625"/>
              </a:xfrm>
              <a:custGeom>
                <a:avLst/>
                <a:gdLst>
                  <a:gd name="T0" fmla="*/ 39 w 468"/>
                  <a:gd name="T1" fmla="*/ 0 h 110"/>
                  <a:gd name="T2" fmla="*/ 0 w 468"/>
                  <a:gd name="T3" fmla="*/ 110 h 110"/>
                  <a:gd name="T4" fmla="*/ 468 w 468"/>
                  <a:gd name="T5" fmla="*/ 110 h 110"/>
                  <a:gd name="T6" fmla="*/ 429 w 468"/>
                  <a:gd name="T7" fmla="*/ 0 h 110"/>
                  <a:gd name="T8" fmla="*/ 39 w 468"/>
                  <a:gd name="T9" fmla="*/ 0 h 110"/>
                </a:gdLst>
                <a:ahLst/>
                <a:cxnLst>
                  <a:cxn ang="0">
                    <a:pos x="T0" y="T1"/>
                  </a:cxn>
                  <a:cxn ang="0">
                    <a:pos x="T2" y="T3"/>
                  </a:cxn>
                  <a:cxn ang="0">
                    <a:pos x="T4" y="T5"/>
                  </a:cxn>
                  <a:cxn ang="0">
                    <a:pos x="T6" y="T7"/>
                  </a:cxn>
                  <a:cxn ang="0">
                    <a:pos x="T8" y="T9"/>
                  </a:cxn>
                </a:cxnLst>
                <a:rect l="0" t="0" r="r" b="b"/>
                <a:pathLst>
                  <a:path w="468" h="110">
                    <a:moveTo>
                      <a:pt x="39" y="0"/>
                    </a:moveTo>
                    <a:lnTo>
                      <a:pt x="0" y="110"/>
                    </a:lnTo>
                    <a:lnTo>
                      <a:pt x="468" y="110"/>
                    </a:lnTo>
                    <a:lnTo>
                      <a:pt x="429" y="0"/>
                    </a:lnTo>
                    <a:lnTo>
                      <a:pt x="39"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7" name="Freeform 66"/>
              <p:cNvSpPr/>
              <p:nvPr/>
            </p:nvSpPr>
            <p:spPr bwMode="auto">
              <a:xfrm>
                <a:off x="5246688" y="5228123"/>
                <a:ext cx="219075" cy="65087"/>
              </a:xfrm>
              <a:custGeom>
                <a:avLst/>
                <a:gdLst>
                  <a:gd name="T0" fmla="*/ 11 w 138"/>
                  <a:gd name="T1" fmla="*/ 0 h 41"/>
                  <a:gd name="T2" fmla="*/ 0 w 138"/>
                  <a:gd name="T3" fmla="*/ 41 h 41"/>
                  <a:gd name="T4" fmla="*/ 138 w 138"/>
                  <a:gd name="T5" fmla="*/ 41 h 41"/>
                  <a:gd name="T6" fmla="*/ 126 w 138"/>
                  <a:gd name="T7" fmla="*/ 0 h 41"/>
                  <a:gd name="T8" fmla="*/ 11 w 138"/>
                  <a:gd name="T9" fmla="*/ 0 h 41"/>
                </a:gdLst>
                <a:ahLst/>
                <a:cxnLst>
                  <a:cxn ang="0">
                    <a:pos x="T0" y="T1"/>
                  </a:cxn>
                  <a:cxn ang="0">
                    <a:pos x="T2" y="T3"/>
                  </a:cxn>
                  <a:cxn ang="0">
                    <a:pos x="T4" y="T5"/>
                  </a:cxn>
                  <a:cxn ang="0">
                    <a:pos x="T6" y="T7"/>
                  </a:cxn>
                  <a:cxn ang="0">
                    <a:pos x="T8" y="T9"/>
                  </a:cxn>
                </a:cxnLst>
                <a:rect l="0" t="0" r="r" b="b"/>
                <a:pathLst>
                  <a:path w="138" h="41">
                    <a:moveTo>
                      <a:pt x="11" y="0"/>
                    </a:moveTo>
                    <a:lnTo>
                      <a:pt x="0" y="41"/>
                    </a:lnTo>
                    <a:lnTo>
                      <a:pt x="138" y="41"/>
                    </a:lnTo>
                    <a:lnTo>
                      <a:pt x="126" y="0"/>
                    </a:lnTo>
                    <a:lnTo>
                      <a:pt x="11"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8" name="Freeform 67"/>
              <p:cNvSpPr>
                <a:spLocks noEditPoints="1"/>
              </p:cNvSpPr>
              <p:nvPr/>
            </p:nvSpPr>
            <p:spPr bwMode="auto">
              <a:xfrm>
                <a:off x="5018088" y="4543910"/>
                <a:ext cx="676275" cy="428625"/>
              </a:xfrm>
              <a:custGeom>
                <a:avLst/>
                <a:gdLst>
                  <a:gd name="T0" fmla="*/ 426 w 426"/>
                  <a:gd name="T1" fmla="*/ 0 h 270"/>
                  <a:gd name="T2" fmla="*/ 0 w 426"/>
                  <a:gd name="T3" fmla="*/ 0 h 270"/>
                  <a:gd name="T4" fmla="*/ 0 w 426"/>
                  <a:gd name="T5" fmla="*/ 270 h 270"/>
                  <a:gd name="T6" fmla="*/ 426 w 426"/>
                  <a:gd name="T7" fmla="*/ 270 h 270"/>
                  <a:gd name="T8" fmla="*/ 426 w 426"/>
                  <a:gd name="T9" fmla="*/ 0 h 270"/>
                  <a:gd name="T10" fmla="*/ 24 w 426"/>
                  <a:gd name="T11" fmla="*/ 25 h 270"/>
                  <a:gd name="T12" fmla="*/ 11 w 426"/>
                  <a:gd name="T13" fmla="*/ 139 h 270"/>
                  <a:gd name="T14" fmla="*/ 11 w 426"/>
                  <a:gd name="T15" fmla="*/ 14 h 270"/>
                  <a:gd name="T16" fmla="*/ 150 w 426"/>
                  <a:gd name="T17" fmla="*/ 14 h 270"/>
                  <a:gd name="T18" fmla="*/ 24 w 426"/>
                  <a:gd name="T19" fmla="*/ 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70">
                    <a:moveTo>
                      <a:pt x="426" y="0"/>
                    </a:moveTo>
                    <a:lnTo>
                      <a:pt x="0" y="0"/>
                    </a:lnTo>
                    <a:lnTo>
                      <a:pt x="0" y="270"/>
                    </a:lnTo>
                    <a:lnTo>
                      <a:pt x="426" y="270"/>
                    </a:lnTo>
                    <a:lnTo>
                      <a:pt x="426" y="0"/>
                    </a:lnTo>
                    <a:close/>
                    <a:moveTo>
                      <a:pt x="24" y="25"/>
                    </a:moveTo>
                    <a:lnTo>
                      <a:pt x="11" y="139"/>
                    </a:lnTo>
                    <a:lnTo>
                      <a:pt x="11" y="14"/>
                    </a:lnTo>
                    <a:lnTo>
                      <a:pt x="150" y="14"/>
                    </a:lnTo>
                    <a:lnTo>
                      <a:pt x="24" y="25"/>
                    </a:lnTo>
                    <a:close/>
                  </a:path>
                </a:pathLst>
              </a:custGeom>
              <a:solidFill>
                <a:schemeClr val="accent2"/>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9" name="Rectangle 68"/>
              <p:cNvSpPr>
                <a:spLocks noChangeArrowheads="1"/>
              </p:cNvSpPr>
              <p:nvPr/>
            </p:nvSpPr>
            <p:spPr bwMode="auto">
              <a:xfrm>
                <a:off x="4914901" y="5309085"/>
                <a:ext cx="882650" cy="41275"/>
              </a:xfrm>
              <a:prstGeom prst="rect">
                <a:avLst/>
              </a:prstGeom>
              <a:solidFill>
                <a:schemeClr val="accent2">
                  <a:lumMod val="5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0" name="Freeform 72"/>
              <p:cNvSpPr/>
              <p:nvPr/>
            </p:nvSpPr>
            <p:spPr bwMode="auto">
              <a:xfrm>
                <a:off x="5035551" y="4566135"/>
                <a:ext cx="220663" cy="198437"/>
              </a:xfrm>
              <a:custGeom>
                <a:avLst/>
                <a:gdLst>
                  <a:gd name="T0" fmla="*/ 0 w 139"/>
                  <a:gd name="T1" fmla="*/ 125 h 125"/>
                  <a:gd name="T2" fmla="*/ 13 w 139"/>
                  <a:gd name="T3" fmla="*/ 11 h 125"/>
                  <a:gd name="T4" fmla="*/ 139 w 139"/>
                  <a:gd name="T5" fmla="*/ 0 h 125"/>
                  <a:gd name="T6" fmla="*/ 0 w 139"/>
                  <a:gd name="T7" fmla="*/ 0 h 125"/>
                  <a:gd name="T8" fmla="*/ 0 w 139"/>
                  <a:gd name="T9" fmla="*/ 125 h 125"/>
                </a:gdLst>
                <a:ahLst/>
                <a:cxnLst>
                  <a:cxn ang="0">
                    <a:pos x="T0" y="T1"/>
                  </a:cxn>
                  <a:cxn ang="0">
                    <a:pos x="T2" y="T3"/>
                  </a:cxn>
                  <a:cxn ang="0">
                    <a:pos x="T4" y="T5"/>
                  </a:cxn>
                  <a:cxn ang="0">
                    <a:pos x="T6" y="T7"/>
                  </a:cxn>
                  <a:cxn ang="0">
                    <a:pos x="T8" y="T9"/>
                  </a:cxn>
                </a:cxnLst>
                <a:rect l="0" t="0" r="r" b="b"/>
                <a:pathLst>
                  <a:path w="139" h="125">
                    <a:moveTo>
                      <a:pt x="0" y="125"/>
                    </a:moveTo>
                    <a:lnTo>
                      <a:pt x="13" y="11"/>
                    </a:lnTo>
                    <a:lnTo>
                      <a:pt x="139" y="0"/>
                    </a:lnTo>
                    <a:lnTo>
                      <a:pt x="0" y="0"/>
                    </a:lnTo>
                    <a:lnTo>
                      <a:pt x="0"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21" name="Group 21"/>
            <p:cNvGrpSpPr/>
            <p:nvPr/>
          </p:nvGrpSpPr>
          <p:grpSpPr>
            <a:xfrm>
              <a:off x="4517018" y="4582233"/>
              <a:ext cx="1200150" cy="996950"/>
              <a:chOff x="6140451" y="4428023"/>
              <a:chExt cx="1200150" cy="996950"/>
            </a:xfrm>
          </p:grpSpPr>
          <p:sp>
            <p:nvSpPr>
              <p:cNvPr id="22" name="Freeform 11"/>
              <p:cNvSpPr>
                <a:spLocks noEditPoints="1"/>
              </p:cNvSpPr>
              <p:nvPr/>
            </p:nvSpPr>
            <p:spPr bwMode="auto">
              <a:xfrm>
                <a:off x="6140451" y="4428023"/>
                <a:ext cx="1200150" cy="996950"/>
              </a:xfrm>
              <a:custGeom>
                <a:avLst/>
                <a:gdLst>
                  <a:gd name="T0" fmla="*/ 884 w 944"/>
                  <a:gd name="T1" fmla="*/ 8 h 784"/>
                  <a:gd name="T2" fmla="*/ 503 w 944"/>
                  <a:gd name="T3" fmla="*/ 8 h 784"/>
                  <a:gd name="T4" fmla="*/ 504 w 944"/>
                  <a:gd name="T5" fmla="*/ 6 h 784"/>
                  <a:gd name="T6" fmla="*/ 485 w 944"/>
                  <a:gd name="T7" fmla="*/ 0 h 784"/>
                  <a:gd name="T8" fmla="*/ 482 w 944"/>
                  <a:gd name="T9" fmla="*/ 8 h 784"/>
                  <a:gd name="T10" fmla="*/ 60 w 944"/>
                  <a:gd name="T11" fmla="*/ 8 h 784"/>
                  <a:gd name="T12" fmla="*/ 0 w 944"/>
                  <a:gd name="T13" fmla="*/ 68 h 784"/>
                  <a:gd name="T14" fmla="*/ 0 w 944"/>
                  <a:gd name="T15" fmla="*/ 620 h 784"/>
                  <a:gd name="T16" fmla="*/ 60 w 944"/>
                  <a:gd name="T17" fmla="*/ 680 h 784"/>
                  <a:gd name="T18" fmla="*/ 238 w 944"/>
                  <a:gd name="T19" fmla="*/ 680 h 784"/>
                  <a:gd name="T20" fmla="*/ 238 w 944"/>
                  <a:gd name="T21" fmla="*/ 724 h 784"/>
                  <a:gd name="T22" fmla="*/ 298 w 944"/>
                  <a:gd name="T23" fmla="*/ 784 h 784"/>
                  <a:gd name="T24" fmla="*/ 647 w 944"/>
                  <a:gd name="T25" fmla="*/ 784 h 784"/>
                  <a:gd name="T26" fmla="*/ 707 w 944"/>
                  <a:gd name="T27" fmla="*/ 724 h 784"/>
                  <a:gd name="T28" fmla="*/ 707 w 944"/>
                  <a:gd name="T29" fmla="*/ 680 h 784"/>
                  <a:gd name="T30" fmla="*/ 884 w 944"/>
                  <a:gd name="T31" fmla="*/ 680 h 784"/>
                  <a:gd name="T32" fmla="*/ 944 w 944"/>
                  <a:gd name="T33" fmla="*/ 620 h 784"/>
                  <a:gd name="T34" fmla="*/ 944 w 944"/>
                  <a:gd name="T35" fmla="*/ 68 h 784"/>
                  <a:gd name="T36" fmla="*/ 884 w 944"/>
                  <a:gd name="T37" fmla="*/ 8 h 784"/>
                  <a:gd name="T38" fmla="*/ 884 w 944"/>
                  <a:gd name="T39" fmla="*/ 620 h 784"/>
                  <a:gd name="T40" fmla="*/ 496 w 944"/>
                  <a:gd name="T41" fmla="*/ 620 h 784"/>
                  <a:gd name="T42" fmla="*/ 496 w 944"/>
                  <a:gd name="T43" fmla="*/ 667 h 784"/>
                  <a:gd name="T44" fmla="*/ 647 w 944"/>
                  <a:gd name="T45" fmla="*/ 667 h 784"/>
                  <a:gd name="T46" fmla="*/ 647 w 944"/>
                  <a:gd name="T47" fmla="*/ 724 h 784"/>
                  <a:gd name="T48" fmla="*/ 298 w 944"/>
                  <a:gd name="T49" fmla="*/ 724 h 784"/>
                  <a:gd name="T50" fmla="*/ 298 w 944"/>
                  <a:gd name="T51" fmla="*/ 667 h 784"/>
                  <a:gd name="T52" fmla="*/ 448 w 944"/>
                  <a:gd name="T53" fmla="*/ 667 h 784"/>
                  <a:gd name="T54" fmla="*/ 448 w 944"/>
                  <a:gd name="T55" fmla="*/ 620 h 784"/>
                  <a:gd name="T56" fmla="*/ 60 w 944"/>
                  <a:gd name="T57" fmla="*/ 620 h 784"/>
                  <a:gd name="T58" fmla="*/ 60 w 944"/>
                  <a:gd name="T59" fmla="*/ 68 h 784"/>
                  <a:gd name="T60" fmla="*/ 884 w 944"/>
                  <a:gd name="T61" fmla="*/ 68 h 784"/>
                  <a:gd name="T62" fmla="*/ 884 w 944"/>
                  <a:gd name="T63" fmla="*/ 62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4" h="784">
                    <a:moveTo>
                      <a:pt x="884" y="8"/>
                    </a:moveTo>
                    <a:cubicBezTo>
                      <a:pt x="503" y="8"/>
                      <a:pt x="503" y="8"/>
                      <a:pt x="503" y="8"/>
                    </a:cubicBezTo>
                    <a:cubicBezTo>
                      <a:pt x="503" y="7"/>
                      <a:pt x="503" y="7"/>
                      <a:pt x="504" y="6"/>
                    </a:cubicBezTo>
                    <a:cubicBezTo>
                      <a:pt x="485" y="0"/>
                      <a:pt x="485" y="0"/>
                      <a:pt x="485" y="0"/>
                    </a:cubicBezTo>
                    <a:cubicBezTo>
                      <a:pt x="484" y="3"/>
                      <a:pt x="483" y="5"/>
                      <a:pt x="482" y="8"/>
                    </a:cubicBezTo>
                    <a:cubicBezTo>
                      <a:pt x="60" y="8"/>
                      <a:pt x="60" y="8"/>
                      <a:pt x="60" y="8"/>
                    </a:cubicBezTo>
                    <a:cubicBezTo>
                      <a:pt x="27" y="8"/>
                      <a:pt x="0" y="35"/>
                      <a:pt x="0" y="68"/>
                    </a:cubicBezTo>
                    <a:cubicBezTo>
                      <a:pt x="0" y="620"/>
                      <a:pt x="0" y="620"/>
                      <a:pt x="0" y="620"/>
                    </a:cubicBezTo>
                    <a:cubicBezTo>
                      <a:pt x="0" y="653"/>
                      <a:pt x="27" y="680"/>
                      <a:pt x="60" y="680"/>
                    </a:cubicBezTo>
                    <a:cubicBezTo>
                      <a:pt x="238" y="680"/>
                      <a:pt x="238" y="680"/>
                      <a:pt x="238" y="680"/>
                    </a:cubicBezTo>
                    <a:cubicBezTo>
                      <a:pt x="238" y="724"/>
                      <a:pt x="238" y="724"/>
                      <a:pt x="238" y="724"/>
                    </a:cubicBezTo>
                    <a:cubicBezTo>
                      <a:pt x="238" y="757"/>
                      <a:pt x="265" y="784"/>
                      <a:pt x="298" y="784"/>
                    </a:cubicBezTo>
                    <a:cubicBezTo>
                      <a:pt x="647" y="784"/>
                      <a:pt x="647" y="784"/>
                      <a:pt x="647" y="784"/>
                    </a:cubicBezTo>
                    <a:cubicBezTo>
                      <a:pt x="680" y="784"/>
                      <a:pt x="707" y="757"/>
                      <a:pt x="707" y="724"/>
                    </a:cubicBezTo>
                    <a:cubicBezTo>
                      <a:pt x="707" y="680"/>
                      <a:pt x="707" y="680"/>
                      <a:pt x="707" y="680"/>
                    </a:cubicBezTo>
                    <a:cubicBezTo>
                      <a:pt x="884" y="680"/>
                      <a:pt x="884" y="680"/>
                      <a:pt x="884" y="680"/>
                    </a:cubicBezTo>
                    <a:cubicBezTo>
                      <a:pt x="917" y="680"/>
                      <a:pt x="944" y="653"/>
                      <a:pt x="944" y="620"/>
                    </a:cubicBezTo>
                    <a:cubicBezTo>
                      <a:pt x="944" y="68"/>
                      <a:pt x="944" y="68"/>
                      <a:pt x="944" y="68"/>
                    </a:cubicBezTo>
                    <a:cubicBezTo>
                      <a:pt x="944" y="35"/>
                      <a:pt x="917" y="8"/>
                      <a:pt x="884" y="8"/>
                    </a:cubicBezTo>
                    <a:close/>
                    <a:moveTo>
                      <a:pt x="884" y="620"/>
                    </a:moveTo>
                    <a:cubicBezTo>
                      <a:pt x="496" y="620"/>
                      <a:pt x="496" y="620"/>
                      <a:pt x="496" y="620"/>
                    </a:cubicBezTo>
                    <a:cubicBezTo>
                      <a:pt x="496" y="667"/>
                      <a:pt x="496" y="667"/>
                      <a:pt x="496" y="667"/>
                    </a:cubicBezTo>
                    <a:cubicBezTo>
                      <a:pt x="647" y="667"/>
                      <a:pt x="647" y="667"/>
                      <a:pt x="647" y="667"/>
                    </a:cubicBezTo>
                    <a:cubicBezTo>
                      <a:pt x="647" y="724"/>
                      <a:pt x="647" y="724"/>
                      <a:pt x="647" y="724"/>
                    </a:cubicBezTo>
                    <a:cubicBezTo>
                      <a:pt x="298" y="724"/>
                      <a:pt x="298" y="724"/>
                      <a:pt x="298" y="724"/>
                    </a:cubicBezTo>
                    <a:cubicBezTo>
                      <a:pt x="298" y="667"/>
                      <a:pt x="298" y="667"/>
                      <a:pt x="298" y="667"/>
                    </a:cubicBezTo>
                    <a:cubicBezTo>
                      <a:pt x="448" y="667"/>
                      <a:pt x="448" y="667"/>
                      <a:pt x="448" y="667"/>
                    </a:cubicBezTo>
                    <a:cubicBezTo>
                      <a:pt x="448" y="620"/>
                      <a:pt x="448" y="620"/>
                      <a:pt x="448" y="620"/>
                    </a:cubicBezTo>
                    <a:cubicBezTo>
                      <a:pt x="60" y="620"/>
                      <a:pt x="60" y="620"/>
                      <a:pt x="60" y="620"/>
                    </a:cubicBezTo>
                    <a:cubicBezTo>
                      <a:pt x="60" y="68"/>
                      <a:pt x="60" y="68"/>
                      <a:pt x="60" y="68"/>
                    </a:cubicBezTo>
                    <a:cubicBezTo>
                      <a:pt x="884" y="68"/>
                      <a:pt x="884" y="68"/>
                      <a:pt x="884" y="68"/>
                    </a:cubicBezTo>
                    <a:lnTo>
                      <a:pt x="884" y="6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3" name="Freeform 69"/>
              <p:cNvSpPr>
                <a:spLocks noEditPoints="1"/>
              </p:cNvSpPr>
              <p:nvPr/>
            </p:nvSpPr>
            <p:spPr bwMode="auto">
              <a:xfrm>
                <a:off x="6216651" y="4513748"/>
                <a:ext cx="1047750" cy="833437"/>
              </a:xfrm>
              <a:custGeom>
                <a:avLst/>
                <a:gdLst>
                  <a:gd name="T0" fmla="*/ 0 w 660"/>
                  <a:gd name="T1" fmla="*/ 442 h 525"/>
                  <a:gd name="T2" fmla="*/ 310 w 660"/>
                  <a:gd name="T3" fmla="*/ 442 h 525"/>
                  <a:gd name="T4" fmla="*/ 310 w 660"/>
                  <a:gd name="T5" fmla="*/ 480 h 525"/>
                  <a:gd name="T6" fmla="*/ 190 w 660"/>
                  <a:gd name="T7" fmla="*/ 480 h 525"/>
                  <a:gd name="T8" fmla="*/ 190 w 660"/>
                  <a:gd name="T9" fmla="*/ 525 h 525"/>
                  <a:gd name="T10" fmla="*/ 470 w 660"/>
                  <a:gd name="T11" fmla="*/ 525 h 525"/>
                  <a:gd name="T12" fmla="*/ 470 w 660"/>
                  <a:gd name="T13" fmla="*/ 480 h 525"/>
                  <a:gd name="T14" fmla="*/ 349 w 660"/>
                  <a:gd name="T15" fmla="*/ 480 h 525"/>
                  <a:gd name="T16" fmla="*/ 349 w 660"/>
                  <a:gd name="T17" fmla="*/ 442 h 525"/>
                  <a:gd name="T18" fmla="*/ 660 w 660"/>
                  <a:gd name="T19" fmla="*/ 442 h 525"/>
                  <a:gd name="T20" fmla="*/ 660 w 660"/>
                  <a:gd name="T21" fmla="*/ 0 h 525"/>
                  <a:gd name="T22" fmla="*/ 0 w 660"/>
                  <a:gd name="T23" fmla="*/ 0 h 525"/>
                  <a:gd name="T24" fmla="*/ 0 w 660"/>
                  <a:gd name="T25" fmla="*/ 442 h 525"/>
                  <a:gd name="T26" fmla="*/ 27 w 660"/>
                  <a:gd name="T27" fmla="*/ 29 h 525"/>
                  <a:gd name="T28" fmla="*/ 632 w 660"/>
                  <a:gd name="T29" fmla="*/ 29 h 525"/>
                  <a:gd name="T30" fmla="*/ 632 w 660"/>
                  <a:gd name="T31" fmla="*/ 413 h 525"/>
                  <a:gd name="T32" fmla="*/ 27 w 660"/>
                  <a:gd name="T33" fmla="*/ 413 h 525"/>
                  <a:gd name="T34" fmla="*/ 27 w 660"/>
                  <a:gd name="T35" fmla="*/ 2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525">
                    <a:moveTo>
                      <a:pt x="0" y="442"/>
                    </a:moveTo>
                    <a:lnTo>
                      <a:pt x="310" y="442"/>
                    </a:lnTo>
                    <a:lnTo>
                      <a:pt x="310" y="480"/>
                    </a:lnTo>
                    <a:lnTo>
                      <a:pt x="190" y="480"/>
                    </a:lnTo>
                    <a:lnTo>
                      <a:pt x="190" y="525"/>
                    </a:lnTo>
                    <a:lnTo>
                      <a:pt x="470" y="525"/>
                    </a:lnTo>
                    <a:lnTo>
                      <a:pt x="470" y="480"/>
                    </a:lnTo>
                    <a:lnTo>
                      <a:pt x="349" y="480"/>
                    </a:lnTo>
                    <a:lnTo>
                      <a:pt x="349" y="442"/>
                    </a:lnTo>
                    <a:lnTo>
                      <a:pt x="660" y="442"/>
                    </a:lnTo>
                    <a:lnTo>
                      <a:pt x="660" y="0"/>
                    </a:lnTo>
                    <a:lnTo>
                      <a:pt x="0" y="0"/>
                    </a:lnTo>
                    <a:lnTo>
                      <a:pt x="0" y="442"/>
                    </a:lnTo>
                    <a:close/>
                    <a:moveTo>
                      <a:pt x="27" y="29"/>
                    </a:moveTo>
                    <a:lnTo>
                      <a:pt x="632" y="29"/>
                    </a:lnTo>
                    <a:lnTo>
                      <a:pt x="632" y="413"/>
                    </a:lnTo>
                    <a:lnTo>
                      <a:pt x="27" y="413"/>
                    </a:lnTo>
                    <a:lnTo>
                      <a:pt x="27" y="29"/>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4" name="Freeform 70"/>
              <p:cNvSpPr>
                <a:spLocks noEditPoints="1"/>
              </p:cNvSpPr>
              <p:nvPr/>
            </p:nvSpPr>
            <p:spPr bwMode="auto">
              <a:xfrm>
                <a:off x="6259513" y="4559785"/>
                <a:ext cx="960438" cy="609600"/>
              </a:xfrm>
              <a:custGeom>
                <a:avLst/>
                <a:gdLst>
                  <a:gd name="T0" fmla="*/ 605 w 605"/>
                  <a:gd name="T1" fmla="*/ 0 h 384"/>
                  <a:gd name="T2" fmla="*/ 0 w 605"/>
                  <a:gd name="T3" fmla="*/ 0 h 384"/>
                  <a:gd name="T4" fmla="*/ 0 w 605"/>
                  <a:gd name="T5" fmla="*/ 384 h 384"/>
                  <a:gd name="T6" fmla="*/ 605 w 605"/>
                  <a:gd name="T7" fmla="*/ 384 h 384"/>
                  <a:gd name="T8" fmla="*/ 605 w 605"/>
                  <a:gd name="T9" fmla="*/ 0 h 384"/>
                  <a:gd name="T10" fmla="*/ 33 w 605"/>
                  <a:gd name="T11" fmla="*/ 23 h 384"/>
                  <a:gd name="T12" fmla="*/ 13 w 605"/>
                  <a:gd name="T13" fmla="*/ 166 h 384"/>
                  <a:gd name="T14" fmla="*/ 13 w 605"/>
                  <a:gd name="T15" fmla="*/ 12 h 384"/>
                  <a:gd name="T16" fmla="*/ 177 w 605"/>
                  <a:gd name="T17" fmla="*/ 12 h 384"/>
                  <a:gd name="T18" fmla="*/ 33 w 605"/>
                  <a:gd name="T19" fmla="*/ 2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5" h="384">
                    <a:moveTo>
                      <a:pt x="605" y="0"/>
                    </a:moveTo>
                    <a:lnTo>
                      <a:pt x="0" y="0"/>
                    </a:lnTo>
                    <a:lnTo>
                      <a:pt x="0" y="384"/>
                    </a:lnTo>
                    <a:lnTo>
                      <a:pt x="605" y="384"/>
                    </a:lnTo>
                    <a:lnTo>
                      <a:pt x="605" y="0"/>
                    </a:lnTo>
                    <a:close/>
                    <a:moveTo>
                      <a:pt x="33" y="23"/>
                    </a:moveTo>
                    <a:lnTo>
                      <a:pt x="13" y="166"/>
                    </a:lnTo>
                    <a:lnTo>
                      <a:pt x="13" y="12"/>
                    </a:lnTo>
                    <a:lnTo>
                      <a:pt x="177" y="12"/>
                    </a:lnTo>
                    <a:lnTo>
                      <a:pt x="33" y="23"/>
                    </a:lnTo>
                    <a:close/>
                  </a:path>
                </a:pathLst>
              </a:custGeom>
              <a:solidFill>
                <a:schemeClr val="accent3"/>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5" name="Freeform 73"/>
              <p:cNvSpPr/>
              <p:nvPr/>
            </p:nvSpPr>
            <p:spPr bwMode="auto">
              <a:xfrm>
                <a:off x="6280151" y="4578835"/>
                <a:ext cx="260350" cy="244475"/>
              </a:xfrm>
              <a:custGeom>
                <a:avLst/>
                <a:gdLst>
                  <a:gd name="T0" fmla="*/ 0 w 164"/>
                  <a:gd name="T1" fmla="*/ 154 h 154"/>
                  <a:gd name="T2" fmla="*/ 20 w 164"/>
                  <a:gd name="T3" fmla="*/ 11 h 154"/>
                  <a:gd name="T4" fmla="*/ 164 w 164"/>
                  <a:gd name="T5" fmla="*/ 0 h 154"/>
                  <a:gd name="T6" fmla="*/ 0 w 164"/>
                  <a:gd name="T7" fmla="*/ 0 h 154"/>
                  <a:gd name="T8" fmla="*/ 0 w 164"/>
                  <a:gd name="T9" fmla="*/ 154 h 154"/>
                </a:gdLst>
                <a:ahLst/>
                <a:cxnLst>
                  <a:cxn ang="0">
                    <a:pos x="T0" y="T1"/>
                  </a:cxn>
                  <a:cxn ang="0">
                    <a:pos x="T2" y="T3"/>
                  </a:cxn>
                  <a:cxn ang="0">
                    <a:pos x="T4" y="T5"/>
                  </a:cxn>
                  <a:cxn ang="0">
                    <a:pos x="T6" y="T7"/>
                  </a:cxn>
                  <a:cxn ang="0">
                    <a:pos x="T8" y="T9"/>
                  </a:cxn>
                </a:cxnLst>
                <a:rect l="0" t="0" r="r" b="b"/>
                <a:pathLst>
                  <a:path w="164" h="154">
                    <a:moveTo>
                      <a:pt x="0" y="154"/>
                    </a:moveTo>
                    <a:lnTo>
                      <a:pt x="20" y="11"/>
                    </a:lnTo>
                    <a:lnTo>
                      <a:pt x="164" y="0"/>
                    </a:lnTo>
                    <a:lnTo>
                      <a:pt x="0" y="0"/>
                    </a:lnTo>
                    <a:lnTo>
                      <a:pt x="0"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26" name="Group 26"/>
            <p:cNvGrpSpPr/>
            <p:nvPr/>
          </p:nvGrpSpPr>
          <p:grpSpPr>
            <a:xfrm>
              <a:off x="6511971" y="4196771"/>
              <a:ext cx="811213" cy="1117600"/>
              <a:chOff x="7710488" y="4370873"/>
              <a:chExt cx="811213" cy="1117600"/>
            </a:xfrm>
          </p:grpSpPr>
          <p:sp>
            <p:nvSpPr>
              <p:cNvPr id="27" name="Freeform 9"/>
              <p:cNvSpPr>
                <a:spLocks noEditPoints="1"/>
              </p:cNvSpPr>
              <p:nvPr/>
            </p:nvSpPr>
            <p:spPr bwMode="auto">
              <a:xfrm>
                <a:off x="7710488" y="4370873"/>
                <a:ext cx="811213" cy="1117600"/>
              </a:xfrm>
              <a:custGeom>
                <a:avLst/>
                <a:gdLst>
                  <a:gd name="T0" fmla="*/ 531 w 639"/>
                  <a:gd name="T1" fmla="*/ 3 h 880"/>
                  <a:gd name="T2" fmla="*/ 333 w 639"/>
                  <a:gd name="T3" fmla="*/ 3 h 880"/>
                  <a:gd name="T4" fmla="*/ 332 w 639"/>
                  <a:gd name="T5" fmla="*/ 0 h 880"/>
                  <a:gd name="T6" fmla="*/ 324 w 639"/>
                  <a:gd name="T7" fmla="*/ 3 h 880"/>
                  <a:gd name="T8" fmla="*/ 108 w 639"/>
                  <a:gd name="T9" fmla="*/ 3 h 880"/>
                  <a:gd name="T10" fmla="*/ 0 w 639"/>
                  <a:gd name="T11" fmla="*/ 111 h 880"/>
                  <a:gd name="T12" fmla="*/ 0 w 639"/>
                  <a:gd name="T13" fmla="*/ 772 h 880"/>
                  <a:gd name="T14" fmla="*/ 108 w 639"/>
                  <a:gd name="T15" fmla="*/ 880 h 880"/>
                  <a:gd name="T16" fmla="*/ 531 w 639"/>
                  <a:gd name="T17" fmla="*/ 880 h 880"/>
                  <a:gd name="T18" fmla="*/ 639 w 639"/>
                  <a:gd name="T19" fmla="*/ 772 h 880"/>
                  <a:gd name="T20" fmla="*/ 639 w 639"/>
                  <a:gd name="T21" fmla="*/ 111 h 880"/>
                  <a:gd name="T22" fmla="*/ 531 w 639"/>
                  <a:gd name="T23" fmla="*/ 3 h 880"/>
                  <a:gd name="T24" fmla="*/ 579 w 639"/>
                  <a:gd name="T25" fmla="*/ 772 h 880"/>
                  <a:gd name="T26" fmla="*/ 531 w 639"/>
                  <a:gd name="T27" fmla="*/ 820 h 880"/>
                  <a:gd name="T28" fmla="*/ 108 w 639"/>
                  <a:gd name="T29" fmla="*/ 820 h 880"/>
                  <a:gd name="T30" fmla="*/ 60 w 639"/>
                  <a:gd name="T31" fmla="*/ 772 h 880"/>
                  <a:gd name="T32" fmla="*/ 60 w 639"/>
                  <a:gd name="T33" fmla="*/ 111 h 880"/>
                  <a:gd name="T34" fmla="*/ 108 w 639"/>
                  <a:gd name="T35" fmla="*/ 63 h 880"/>
                  <a:gd name="T36" fmla="*/ 531 w 639"/>
                  <a:gd name="T37" fmla="*/ 63 h 880"/>
                  <a:gd name="T38" fmla="*/ 579 w 639"/>
                  <a:gd name="T39" fmla="*/ 111 h 880"/>
                  <a:gd name="T40" fmla="*/ 579 w 639"/>
                  <a:gd name="T41" fmla="*/ 7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880">
                    <a:moveTo>
                      <a:pt x="531" y="3"/>
                    </a:moveTo>
                    <a:cubicBezTo>
                      <a:pt x="333" y="3"/>
                      <a:pt x="333" y="3"/>
                      <a:pt x="333" y="3"/>
                    </a:cubicBezTo>
                    <a:cubicBezTo>
                      <a:pt x="333" y="2"/>
                      <a:pt x="332" y="1"/>
                      <a:pt x="332" y="0"/>
                    </a:cubicBezTo>
                    <a:cubicBezTo>
                      <a:pt x="324" y="3"/>
                      <a:pt x="324" y="3"/>
                      <a:pt x="324" y="3"/>
                    </a:cubicBezTo>
                    <a:cubicBezTo>
                      <a:pt x="108" y="3"/>
                      <a:pt x="108" y="3"/>
                      <a:pt x="108" y="3"/>
                    </a:cubicBezTo>
                    <a:cubicBezTo>
                      <a:pt x="49" y="3"/>
                      <a:pt x="0" y="51"/>
                      <a:pt x="0" y="111"/>
                    </a:cubicBezTo>
                    <a:cubicBezTo>
                      <a:pt x="0" y="772"/>
                      <a:pt x="0" y="772"/>
                      <a:pt x="0" y="772"/>
                    </a:cubicBezTo>
                    <a:cubicBezTo>
                      <a:pt x="0" y="831"/>
                      <a:pt x="49" y="880"/>
                      <a:pt x="108" y="880"/>
                    </a:cubicBezTo>
                    <a:cubicBezTo>
                      <a:pt x="531" y="880"/>
                      <a:pt x="531" y="880"/>
                      <a:pt x="531" y="880"/>
                    </a:cubicBezTo>
                    <a:cubicBezTo>
                      <a:pt x="590" y="880"/>
                      <a:pt x="639" y="831"/>
                      <a:pt x="639" y="772"/>
                    </a:cubicBezTo>
                    <a:cubicBezTo>
                      <a:pt x="639" y="111"/>
                      <a:pt x="639" y="111"/>
                      <a:pt x="639" y="111"/>
                    </a:cubicBezTo>
                    <a:cubicBezTo>
                      <a:pt x="639" y="51"/>
                      <a:pt x="590" y="3"/>
                      <a:pt x="531" y="3"/>
                    </a:cubicBezTo>
                    <a:close/>
                    <a:moveTo>
                      <a:pt x="579" y="772"/>
                    </a:moveTo>
                    <a:cubicBezTo>
                      <a:pt x="579" y="798"/>
                      <a:pt x="557" y="820"/>
                      <a:pt x="531" y="820"/>
                    </a:cubicBezTo>
                    <a:cubicBezTo>
                      <a:pt x="108" y="820"/>
                      <a:pt x="108" y="820"/>
                      <a:pt x="108" y="820"/>
                    </a:cubicBezTo>
                    <a:cubicBezTo>
                      <a:pt x="82" y="820"/>
                      <a:pt x="60" y="798"/>
                      <a:pt x="60" y="772"/>
                    </a:cubicBezTo>
                    <a:cubicBezTo>
                      <a:pt x="60" y="111"/>
                      <a:pt x="60" y="111"/>
                      <a:pt x="60" y="111"/>
                    </a:cubicBezTo>
                    <a:cubicBezTo>
                      <a:pt x="60" y="84"/>
                      <a:pt x="82" y="63"/>
                      <a:pt x="108" y="63"/>
                    </a:cubicBezTo>
                    <a:cubicBezTo>
                      <a:pt x="531" y="63"/>
                      <a:pt x="531" y="63"/>
                      <a:pt x="531" y="63"/>
                    </a:cubicBezTo>
                    <a:cubicBezTo>
                      <a:pt x="557" y="63"/>
                      <a:pt x="579" y="84"/>
                      <a:pt x="579" y="111"/>
                    </a:cubicBezTo>
                    <a:lnTo>
                      <a:pt x="579" y="77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8" name="Freeform 61"/>
              <p:cNvSpPr>
                <a:spLocks noEditPoints="1"/>
              </p:cNvSpPr>
              <p:nvPr/>
            </p:nvSpPr>
            <p:spPr bwMode="auto">
              <a:xfrm>
                <a:off x="7786688" y="4450248"/>
                <a:ext cx="658813" cy="962025"/>
              </a:xfrm>
              <a:custGeom>
                <a:avLst/>
                <a:gdLst>
                  <a:gd name="T0" fmla="*/ 471 w 519"/>
                  <a:gd name="T1" fmla="*/ 0 h 757"/>
                  <a:gd name="T2" fmla="*/ 48 w 519"/>
                  <a:gd name="T3" fmla="*/ 0 h 757"/>
                  <a:gd name="T4" fmla="*/ 0 w 519"/>
                  <a:gd name="T5" fmla="*/ 48 h 757"/>
                  <a:gd name="T6" fmla="*/ 0 w 519"/>
                  <a:gd name="T7" fmla="*/ 709 h 757"/>
                  <a:gd name="T8" fmla="*/ 48 w 519"/>
                  <a:gd name="T9" fmla="*/ 757 h 757"/>
                  <a:gd name="T10" fmla="*/ 471 w 519"/>
                  <a:gd name="T11" fmla="*/ 757 h 757"/>
                  <a:gd name="T12" fmla="*/ 519 w 519"/>
                  <a:gd name="T13" fmla="*/ 709 h 757"/>
                  <a:gd name="T14" fmla="*/ 519 w 519"/>
                  <a:gd name="T15" fmla="*/ 48 h 757"/>
                  <a:gd name="T16" fmla="*/ 471 w 519"/>
                  <a:gd name="T17" fmla="*/ 0 h 757"/>
                  <a:gd name="T18" fmla="*/ 260 w 519"/>
                  <a:gd name="T19" fmla="*/ 740 h 757"/>
                  <a:gd name="T20" fmla="*/ 235 w 519"/>
                  <a:gd name="T21" fmla="*/ 716 h 757"/>
                  <a:gd name="T22" fmla="*/ 260 w 519"/>
                  <a:gd name="T23" fmla="*/ 692 h 757"/>
                  <a:gd name="T24" fmla="*/ 284 w 519"/>
                  <a:gd name="T25" fmla="*/ 716 h 757"/>
                  <a:gd name="T26" fmla="*/ 260 w 519"/>
                  <a:gd name="T27" fmla="*/ 740 h 757"/>
                  <a:gd name="T28" fmla="*/ 499 w 519"/>
                  <a:gd name="T29" fmla="*/ 680 h 757"/>
                  <a:gd name="T30" fmla="*/ 20 w 519"/>
                  <a:gd name="T31" fmla="*/ 680 h 757"/>
                  <a:gd name="T32" fmla="*/ 20 w 519"/>
                  <a:gd name="T33" fmla="*/ 76 h 757"/>
                  <a:gd name="T34" fmla="*/ 499 w 519"/>
                  <a:gd name="T35" fmla="*/ 76 h 757"/>
                  <a:gd name="T36" fmla="*/ 499 w 519"/>
                  <a:gd name="T37" fmla="*/ 68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9" h="757">
                    <a:moveTo>
                      <a:pt x="471" y="0"/>
                    </a:moveTo>
                    <a:cubicBezTo>
                      <a:pt x="48" y="0"/>
                      <a:pt x="48" y="0"/>
                      <a:pt x="48" y="0"/>
                    </a:cubicBezTo>
                    <a:cubicBezTo>
                      <a:pt x="22" y="0"/>
                      <a:pt x="0" y="21"/>
                      <a:pt x="0" y="48"/>
                    </a:cubicBezTo>
                    <a:cubicBezTo>
                      <a:pt x="0" y="709"/>
                      <a:pt x="0" y="709"/>
                      <a:pt x="0" y="709"/>
                    </a:cubicBezTo>
                    <a:cubicBezTo>
                      <a:pt x="0" y="735"/>
                      <a:pt x="22" y="757"/>
                      <a:pt x="48" y="757"/>
                    </a:cubicBezTo>
                    <a:cubicBezTo>
                      <a:pt x="471" y="757"/>
                      <a:pt x="471" y="757"/>
                      <a:pt x="471" y="757"/>
                    </a:cubicBezTo>
                    <a:cubicBezTo>
                      <a:pt x="497" y="757"/>
                      <a:pt x="519" y="735"/>
                      <a:pt x="519" y="709"/>
                    </a:cubicBezTo>
                    <a:cubicBezTo>
                      <a:pt x="519" y="48"/>
                      <a:pt x="519" y="48"/>
                      <a:pt x="519" y="48"/>
                    </a:cubicBezTo>
                    <a:cubicBezTo>
                      <a:pt x="519" y="21"/>
                      <a:pt x="497" y="0"/>
                      <a:pt x="471" y="0"/>
                    </a:cubicBezTo>
                    <a:close/>
                    <a:moveTo>
                      <a:pt x="260" y="740"/>
                    </a:moveTo>
                    <a:cubicBezTo>
                      <a:pt x="246" y="740"/>
                      <a:pt x="235" y="729"/>
                      <a:pt x="235" y="716"/>
                    </a:cubicBezTo>
                    <a:cubicBezTo>
                      <a:pt x="235" y="702"/>
                      <a:pt x="246" y="692"/>
                      <a:pt x="260" y="692"/>
                    </a:cubicBezTo>
                    <a:cubicBezTo>
                      <a:pt x="273" y="692"/>
                      <a:pt x="284" y="702"/>
                      <a:pt x="284" y="716"/>
                    </a:cubicBezTo>
                    <a:cubicBezTo>
                      <a:pt x="284" y="729"/>
                      <a:pt x="273" y="740"/>
                      <a:pt x="260" y="740"/>
                    </a:cubicBezTo>
                    <a:close/>
                    <a:moveTo>
                      <a:pt x="499" y="680"/>
                    </a:moveTo>
                    <a:cubicBezTo>
                      <a:pt x="20" y="680"/>
                      <a:pt x="20" y="680"/>
                      <a:pt x="20" y="680"/>
                    </a:cubicBezTo>
                    <a:cubicBezTo>
                      <a:pt x="20" y="76"/>
                      <a:pt x="20" y="76"/>
                      <a:pt x="20" y="76"/>
                    </a:cubicBezTo>
                    <a:cubicBezTo>
                      <a:pt x="499" y="76"/>
                      <a:pt x="499" y="76"/>
                      <a:pt x="499" y="76"/>
                    </a:cubicBezTo>
                    <a:lnTo>
                      <a:pt x="499" y="68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29" name="Freeform 62"/>
              <p:cNvSpPr>
                <a:spLocks noEditPoints="1"/>
              </p:cNvSpPr>
              <p:nvPr/>
            </p:nvSpPr>
            <p:spPr bwMode="auto">
              <a:xfrm>
                <a:off x="7812088" y="4547085"/>
                <a:ext cx="608013" cy="768350"/>
              </a:xfrm>
              <a:custGeom>
                <a:avLst/>
                <a:gdLst>
                  <a:gd name="T0" fmla="*/ 0 w 383"/>
                  <a:gd name="T1" fmla="*/ 484 h 484"/>
                  <a:gd name="T2" fmla="*/ 383 w 383"/>
                  <a:gd name="T3" fmla="*/ 484 h 484"/>
                  <a:gd name="T4" fmla="*/ 383 w 383"/>
                  <a:gd name="T5" fmla="*/ 0 h 484"/>
                  <a:gd name="T6" fmla="*/ 0 w 383"/>
                  <a:gd name="T7" fmla="*/ 0 h 484"/>
                  <a:gd name="T8" fmla="*/ 0 w 383"/>
                  <a:gd name="T9" fmla="*/ 484 h 484"/>
                  <a:gd name="T10" fmla="*/ 9 w 383"/>
                  <a:gd name="T11" fmla="*/ 12 h 484"/>
                  <a:gd name="T12" fmla="*/ 128 w 383"/>
                  <a:gd name="T13" fmla="*/ 12 h 484"/>
                  <a:gd name="T14" fmla="*/ 24 w 383"/>
                  <a:gd name="T15" fmla="*/ 26 h 484"/>
                  <a:gd name="T16" fmla="*/ 9 w 383"/>
                  <a:gd name="T17" fmla="*/ 174 h 484"/>
                  <a:gd name="T18" fmla="*/ 9 w 383"/>
                  <a:gd name="T19"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84">
                    <a:moveTo>
                      <a:pt x="0" y="484"/>
                    </a:moveTo>
                    <a:lnTo>
                      <a:pt x="383" y="484"/>
                    </a:lnTo>
                    <a:lnTo>
                      <a:pt x="383" y="0"/>
                    </a:lnTo>
                    <a:lnTo>
                      <a:pt x="0" y="0"/>
                    </a:lnTo>
                    <a:lnTo>
                      <a:pt x="0" y="484"/>
                    </a:lnTo>
                    <a:close/>
                    <a:moveTo>
                      <a:pt x="9" y="12"/>
                    </a:moveTo>
                    <a:lnTo>
                      <a:pt x="128" y="12"/>
                    </a:lnTo>
                    <a:lnTo>
                      <a:pt x="24" y="26"/>
                    </a:lnTo>
                    <a:lnTo>
                      <a:pt x="9" y="174"/>
                    </a:lnTo>
                    <a:lnTo>
                      <a:pt x="9" y="12"/>
                    </a:lnTo>
                    <a:close/>
                  </a:path>
                </a:pathLst>
              </a:custGeom>
              <a:solidFill>
                <a:schemeClr val="accent4"/>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0" name="Oval 63"/>
              <p:cNvSpPr>
                <a:spLocks noChangeArrowheads="1"/>
              </p:cNvSpPr>
              <p:nvPr/>
            </p:nvSpPr>
            <p:spPr bwMode="auto">
              <a:xfrm>
                <a:off x="8085138" y="5329723"/>
                <a:ext cx="61913" cy="619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1" name="Freeform 74"/>
              <p:cNvSpPr/>
              <p:nvPr/>
            </p:nvSpPr>
            <p:spPr bwMode="auto">
              <a:xfrm>
                <a:off x="7826376" y="4566135"/>
                <a:ext cx="188913" cy="257175"/>
              </a:xfrm>
              <a:custGeom>
                <a:avLst/>
                <a:gdLst>
                  <a:gd name="T0" fmla="*/ 119 w 119"/>
                  <a:gd name="T1" fmla="*/ 0 h 162"/>
                  <a:gd name="T2" fmla="*/ 0 w 119"/>
                  <a:gd name="T3" fmla="*/ 0 h 162"/>
                  <a:gd name="T4" fmla="*/ 0 w 119"/>
                  <a:gd name="T5" fmla="*/ 162 h 162"/>
                  <a:gd name="T6" fmla="*/ 15 w 119"/>
                  <a:gd name="T7" fmla="*/ 14 h 162"/>
                  <a:gd name="T8" fmla="*/ 119 w 119"/>
                  <a:gd name="T9" fmla="*/ 0 h 162"/>
                </a:gdLst>
                <a:ahLst/>
                <a:cxnLst>
                  <a:cxn ang="0">
                    <a:pos x="T0" y="T1"/>
                  </a:cxn>
                  <a:cxn ang="0">
                    <a:pos x="T2" y="T3"/>
                  </a:cxn>
                  <a:cxn ang="0">
                    <a:pos x="T4" y="T5"/>
                  </a:cxn>
                  <a:cxn ang="0">
                    <a:pos x="T6" y="T7"/>
                  </a:cxn>
                  <a:cxn ang="0">
                    <a:pos x="T8" y="T9"/>
                  </a:cxn>
                </a:cxnLst>
                <a:rect l="0" t="0" r="r" b="b"/>
                <a:pathLst>
                  <a:path w="119" h="162">
                    <a:moveTo>
                      <a:pt x="119" y="0"/>
                    </a:moveTo>
                    <a:lnTo>
                      <a:pt x="0" y="0"/>
                    </a:lnTo>
                    <a:lnTo>
                      <a:pt x="0" y="162"/>
                    </a:lnTo>
                    <a:lnTo>
                      <a:pt x="15" y="14"/>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32" name="Group 32"/>
            <p:cNvGrpSpPr/>
            <p:nvPr/>
          </p:nvGrpSpPr>
          <p:grpSpPr>
            <a:xfrm>
              <a:off x="2373893" y="3497970"/>
              <a:ext cx="1179512" cy="1104900"/>
              <a:chOff x="3997326" y="3343760"/>
              <a:chExt cx="1179512" cy="1104900"/>
            </a:xfrm>
          </p:grpSpPr>
          <p:sp>
            <p:nvSpPr>
              <p:cNvPr id="33" name="Freeform 75"/>
              <p:cNvSpPr/>
              <p:nvPr/>
            </p:nvSpPr>
            <p:spPr bwMode="auto">
              <a:xfrm>
                <a:off x="4633913" y="3859698"/>
                <a:ext cx="47625" cy="39687"/>
              </a:xfrm>
              <a:custGeom>
                <a:avLst/>
                <a:gdLst>
                  <a:gd name="T0" fmla="*/ 0 w 38"/>
                  <a:gd name="T1" fmla="*/ 15 h 32"/>
                  <a:gd name="T2" fmla="*/ 9 w 38"/>
                  <a:gd name="T3" fmla="*/ 32 h 32"/>
                  <a:gd name="T4" fmla="*/ 38 w 38"/>
                  <a:gd name="T5" fmla="*/ 17 h 32"/>
                  <a:gd name="T6" fmla="*/ 28 w 38"/>
                  <a:gd name="T7" fmla="*/ 0 h 32"/>
                  <a:gd name="T8" fmla="*/ 0 w 38"/>
                  <a:gd name="T9" fmla="*/ 15 h 32"/>
                </a:gdLst>
                <a:ahLst/>
                <a:cxnLst>
                  <a:cxn ang="0">
                    <a:pos x="T0" y="T1"/>
                  </a:cxn>
                  <a:cxn ang="0">
                    <a:pos x="T2" y="T3"/>
                  </a:cxn>
                  <a:cxn ang="0">
                    <a:pos x="T4" y="T5"/>
                  </a:cxn>
                  <a:cxn ang="0">
                    <a:pos x="T6" y="T7"/>
                  </a:cxn>
                  <a:cxn ang="0">
                    <a:pos x="T8" y="T9"/>
                  </a:cxn>
                </a:cxnLst>
                <a:rect l="0" t="0" r="r" b="b"/>
                <a:pathLst>
                  <a:path w="38" h="32">
                    <a:moveTo>
                      <a:pt x="0" y="15"/>
                    </a:moveTo>
                    <a:cubicBezTo>
                      <a:pt x="9" y="32"/>
                      <a:pt x="9" y="32"/>
                      <a:pt x="9" y="32"/>
                    </a:cubicBezTo>
                    <a:cubicBezTo>
                      <a:pt x="19" y="27"/>
                      <a:pt x="28" y="22"/>
                      <a:pt x="38" y="17"/>
                    </a:cubicBezTo>
                    <a:cubicBezTo>
                      <a:pt x="28" y="0"/>
                      <a:pt x="28" y="0"/>
                      <a:pt x="28" y="0"/>
                    </a:cubicBezTo>
                    <a:cubicBezTo>
                      <a:pt x="19" y="5"/>
                      <a:pt x="10" y="10"/>
                      <a:pt x="0"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4" name="Freeform 76"/>
              <p:cNvSpPr/>
              <p:nvPr/>
            </p:nvSpPr>
            <p:spPr bwMode="auto">
              <a:xfrm>
                <a:off x="5070476" y="3488223"/>
                <a:ext cx="36513" cy="39687"/>
              </a:xfrm>
              <a:custGeom>
                <a:avLst/>
                <a:gdLst>
                  <a:gd name="T0" fmla="*/ 0 w 29"/>
                  <a:gd name="T1" fmla="*/ 18 h 30"/>
                  <a:gd name="T2" fmla="*/ 16 w 29"/>
                  <a:gd name="T3" fmla="*/ 30 h 30"/>
                  <a:gd name="T4" fmla="*/ 29 w 29"/>
                  <a:gd name="T5" fmla="*/ 10 h 30"/>
                  <a:gd name="T6" fmla="*/ 12 w 29"/>
                  <a:gd name="T7" fmla="*/ 0 h 30"/>
                  <a:gd name="T8" fmla="*/ 0 w 29"/>
                  <a:gd name="T9" fmla="*/ 18 h 30"/>
                </a:gdLst>
                <a:ahLst/>
                <a:cxnLst>
                  <a:cxn ang="0">
                    <a:pos x="T0" y="T1"/>
                  </a:cxn>
                  <a:cxn ang="0">
                    <a:pos x="T2" y="T3"/>
                  </a:cxn>
                  <a:cxn ang="0">
                    <a:pos x="T4" y="T5"/>
                  </a:cxn>
                  <a:cxn ang="0">
                    <a:pos x="T6" y="T7"/>
                  </a:cxn>
                  <a:cxn ang="0">
                    <a:pos x="T8" y="T9"/>
                  </a:cxn>
                </a:cxnLst>
                <a:rect l="0" t="0" r="r" b="b"/>
                <a:pathLst>
                  <a:path w="29" h="30">
                    <a:moveTo>
                      <a:pt x="0" y="18"/>
                    </a:moveTo>
                    <a:cubicBezTo>
                      <a:pt x="6" y="21"/>
                      <a:pt x="12" y="25"/>
                      <a:pt x="16" y="30"/>
                    </a:cubicBezTo>
                    <a:cubicBezTo>
                      <a:pt x="20" y="23"/>
                      <a:pt x="25" y="17"/>
                      <a:pt x="29" y="10"/>
                    </a:cubicBezTo>
                    <a:cubicBezTo>
                      <a:pt x="12" y="0"/>
                      <a:pt x="12" y="0"/>
                      <a:pt x="12" y="0"/>
                    </a:cubicBezTo>
                    <a:cubicBezTo>
                      <a:pt x="8" y="6"/>
                      <a:pt x="4"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5" name="Freeform 77"/>
              <p:cNvSpPr/>
              <p:nvPr/>
            </p:nvSpPr>
            <p:spPr bwMode="auto">
              <a:xfrm>
                <a:off x="5138738" y="3343760"/>
                <a:ext cx="38100" cy="47625"/>
              </a:xfrm>
              <a:custGeom>
                <a:avLst/>
                <a:gdLst>
                  <a:gd name="T0" fmla="*/ 30 w 30"/>
                  <a:gd name="T1" fmla="*/ 6 h 37"/>
                  <a:gd name="T2" fmla="*/ 10 w 30"/>
                  <a:gd name="T3" fmla="*/ 0 h 37"/>
                  <a:gd name="T4" fmla="*/ 0 w 30"/>
                  <a:gd name="T5" fmla="*/ 30 h 37"/>
                  <a:gd name="T6" fmla="*/ 19 w 30"/>
                  <a:gd name="T7" fmla="*/ 37 h 37"/>
                  <a:gd name="T8" fmla="*/ 30 w 30"/>
                  <a:gd name="T9" fmla="*/ 6 h 37"/>
                </a:gdLst>
                <a:ahLst/>
                <a:cxnLst>
                  <a:cxn ang="0">
                    <a:pos x="T0" y="T1"/>
                  </a:cxn>
                  <a:cxn ang="0">
                    <a:pos x="T2" y="T3"/>
                  </a:cxn>
                  <a:cxn ang="0">
                    <a:pos x="T4" y="T5"/>
                  </a:cxn>
                  <a:cxn ang="0">
                    <a:pos x="T6" y="T7"/>
                  </a:cxn>
                  <a:cxn ang="0">
                    <a:pos x="T8" y="T9"/>
                  </a:cxn>
                </a:cxnLst>
                <a:rect l="0" t="0" r="r" b="b"/>
                <a:pathLst>
                  <a:path w="30" h="37">
                    <a:moveTo>
                      <a:pt x="30" y="6"/>
                    </a:moveTo>
                    <a:cubicBezTo>
                      <a:pt x="10" y="0"/>
                      <a:pt x="10" y="0"/>
                      <a:pt x="10" y="0"/>
                    </a:cubicBezTo>
                    <a:cubicBezTo>
                      <a:pt x="7" y="10"/>
                      <a:pt x="4" y="20"/>
                      <a:pt x="0" y="30"/>
                    </a:cubicBezTo>
                    <a:cubicBezTo>
                      <a:pt x="19" y="37"/>
                      <a:pt x="19" y="37"/>
                      <a:pt x="19" y="37"/>
                    </a:cubicBezTo>
                    <a:cubicBezTo>
                      <a:pt x="23" y="27"/>
                      <a:pt x="26" y="16"/>
                      <a:pt x="3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6" name="Freeform 78"/>
              <p:cNvSpPr/>
              <p:nvPr/>
            </p:nvSpPr>
            <p:spPr bwMode="auto">
              <a:xfrm>
                <a:off x="4124326" y="4102585"/>
                <a:ext cx="47625" cy="46037"/>
              </a:xfrm>
              <a:custGeom>
                <a:avLst/>
                <a:gdLst>
                  <a:gd name="T0" fmla="*/ 0 w 37"/>
                  <a:gd name="T1" fmla="*/ 24 h 37"/>
                  <a:gd name="T2" fmla="*/ 15 w 37"/>
                  <a:gd name="T3" fmla="*/ 37 h 37"/>
                  <a:gd name="T4" fmla="*/ 37 w 37"/>
                  <a:gd name="T5" fmla="*/ 15 h 37"/>
                  <a:gd name="T6" fmla="*/ 23 w 37"/>
                  <a:gd name="T7" fmla="*/ 0 h 37"/>
                  <a:gd name="T8" fmla="*/ 0 w 37"/>
                  <a:gd name="T9" fmla="*/ 24 h 37"/>
                </a:gdLst>
                <a:ahLst/>
                <a:cxnLst>
                  <a:cxn ang="0">
                    <a:pos x="T0" y="T1"/>
                  </a:cxn>
                  <a:cxn ang="0">
                    <a:pos x="T2" y="T3"/>
                  </a:cxn>
                  <a:cxn ang="0">
                    <a:pos x="T4" y="T5"/>
                  </a:cxn>
                  <a:cxn ang="0">
                    <a:pos x="T6" y="T7"/>
                  </a:cxn>
                  <a:cxn ang="0">
                    <a:pos x="T8" y="T9"/>
                  </a:cxn>
                </a:cxnLst>
                <a:rect l="0" t="0" r="r" b="b"/>
                <a:pathLst>
                  <a:path w="37" h="37">
                    <a:moveTo>
                      <a:pt x="0" y="24"/>
                    </a:moveTo>
                    <a:cubicBezTo>
                      <a:pt x="15" y="37"/>
                      <a:pt x="15" y="37"/>
                      <a:pt x="15" y="37"/>
                    </a:cubicBezTo>
                    <a:cubicBezTo>
                      <a:pt x="22" y="30"/>
                      <a:pt x="29" y="22"/>
                      <a:pt x="37" y="15"/>
                    </a:cubicBezTo>
                    <a:cubicBezTo>
                      <a:pt x="23" y="0"/>
                      <a:pt x="23" y="0"/>
                      <a:pt x="23" y="0"/>
                    </a:cubicBezTo>
                    <a:cubicBezTo>
                      <a:pt x="15" y="8"/>
                      <a:pt x="7" y="16"/>
                      <a:pt x="0" y="2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7" name="Freeform 79"/>
              <p:cNvSpPr/>
              <p:nvPr/>
            </p:nvSpPr>
            <p:spPr bwMode="auto">
              <a:xfrm>
                <a:off x="4703763" y="3818423"/>
                <a:ext cx="49213" cy="41275"/>
              </a:xfrm>
              <a:custGeom>
                <a:avLst/>
                <a:gdLst>
                  <a:gd name="T0" fmla="*/ 0 w 38"/>
                  <a:gd name="T1" fmla="*/ 16 h 33"/>
                  <a:gd name="T2" fmla="*/ 10 w 38"/>
                  <a:gd name="T3" fmla="*/ 33 h 33"/>
                  <a:gd name="T4" fmla="*/ 38 w 38"/>
                  <a:gd name="T5" fmla="*/ 17 h 33"/>
                  <a:gd name="T6" fmla="*/ 27 w 38"/>
                  <a:gd name="T7" fmla="*/ 0 h 33"/>
                  <a:gd name="T8" fmla="*/ 0 w 38"/>
                  <a:gd name="T9" fmla="*/ 16 h 33"/>
                </a:gdLst>
                <a:ahLst/>
                <a:cxnLst>
                  <a:cxn ang="0">
                    <a:pos x="T0" y="T1"/>
                  </a:cxn>
                  <a:cxn ang="0">
                    <a:pos x="T2" y="T3"/>
                  </a:cxn>
                  <a:cxn ang="0">
                    <a:pos x="T4" y="T5"/>
                  </a:cxn>
                  <a:cxn ang="0">
                    <a:pos x="T6" y="T7"/>
                  </a:cxn>
                  <a:cxn ang="0">
                    <a:pos x="T8" y="T9"/>
                  </a:cxn>
                </a:cxnLst>
                <a:rect l="0" t="0" r="r" b="b"/>
                <a:pathLst>
                  <a:path w="38" h="33">
                    <a:moveTo>
                      <a:pt x="0" y="16"/>
                    </a:moveTo>
                    <a:cubicBezTo>
                      <a:pt x="10" y="33"/>
                      <a:pt x="10" y="33"/>
                      <a:pt x="10" y="33"/>
                    </a:cubicBezTo>
                    <a:cubicBezTo>
                      <a:pt x="19" y="28"/>
                      <a:pt x="29" y="22"/>
                      <a:pt x="38" y="17"/>
                    </a:cubicBezTo>
                    <a:cubicBezTo>
                      <a:pt x="27" y="0"/>
                      <a:pt x="27" y="0"/>
                      <a:pt x="27" y="0"/>
                    </a:cubicBezTo>
                    <a:cubicBezTo>
                      <a:pt x="18" y="5"/>
                      <a:pt x="9" y="11"/>
                      <a:pt x="0"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8" name="Freeform 80"/>
              <p:cNvSpPr/>
              <p:nvPr/>
            </p:nvSpPr>
            <p:spPr bwMode="auto">
              <a:xfrm>
                <a:off x="4838701" y="3724760"/>
                <a:ext cx="47625" cy="44450"/>
              </a:xfrm>
              <a:custGeom>
                <a:avLst/>
                <a:gdLst>
                  <a:gd name="T0" fmla="*/ 37 w 37"/>
                  <a:gd name="T1" fmla="*/ 16 h 35"/>
                  <a:gd name="T2" fmla="*/ 25 w 37"/>
                  <a:gd name="T3" fmla="*/ 0 h 35"/>
                  <a:gd name="T4" fmla="*/ 0 w 37"/>
                  <a:gd name="T5" fmla="*/ 19 h 35"/>
                  <a:gd name="T6" fmla="*/ 12 w 37"/>
                  <a:gd name="T7" fmla="*/ 35 h 35"/>
                  <a:gd name="T8" fmla="*/ 37 w 37"/>
                  <a:gd name="T9" fmla="*/ 16 h 35"/>
                </a:gdLst>
                <a:ahLst/>
                <a:cxnLst>
                  <a:cxn ang="0">
                    <a:pos x="T0" y="T1"/>
                  </a:cxn>
                  <a:cxn ang="0">
                    <a:pos x="T2" y="T3"/>
                  </a:cxn>
                  <a:cxn ang="0">
                    <a:pos x="T4" y="T5"/>
                  </a:cxn>
                  <a:cxn ang="0">
                    <a:pos x="T6" y="T7"/>
                  </a:cxn>
                  <a:cxn ang="0">
                    <a:pos x="T8" y="T9"/>
                  </a:cxn>
                </a:cxnLst>
                <a:rect l="0" t="0" r="r" b="b"/>
                <a:pathLst>
                  <a:path w="37" h="35">
                    <a:moveTo>
                      <a:pt x="37" y="16"/>
                    </a:moveTo>
                    <a:cubicBezTo>
                      <a:pt x="25" y="0"/>
                      <a:pt x="25" y="0"/>
                      <a:pt x="25" y="0"/>
                    </a:cubicBezTo>
                    <a:cubicBezTo>
                      <a:pt x="17" y="7"/>
                      <a:pt x="8" y="13"/>
                      <a:pt x="0" y="19"/>
                    </a:cubicBezTo>
                    <a:cubicBezTo>
                      <a:pt x="12" y="35"/>
                      <a:pt x="12" y="35"/>
                      <a:pt x="12" y="35"/>
                    </a:cubicBezTo>
                    <a:cubicBezTo>
                      <a:pt x="20" y="29"/>
                      <a:pt x="29" y="22"/>
                      <a:pt x="37"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39" name="Freeform 81"/>
              <p:cNvSpPr/>
              <p:nvPr/>
            </p:nvSpPr>
            <p:spPr bwMode="auto">
              <a:xfrm>
                <a:off x="5105401" y="3418373"/>
                <a:ext cx="39688" cy="47625"/>
              </a:xfrm>
              <a:custGeom>
                <a:avLst/>
                <a:gdLst>
                  <a:gd name="T0" fmla="*/ 0 w 32"/>
                  <a:gd name="T1" fmla="*/ 29 h 38"/>
                  <a:gd name="T2" fmla="*/ 18 w 32"/>
                  <a:gd name="T3" fmla="*/ 38 h 38"/>
                  <a:gd name="T4" fmla="*/ 32 w 32"/>
                  <a:gd name="T5" fmla="*/ 9 h 38"/>
                  <a:gd name="T6" fmla="*/ 14 w 32"/>
                  <a:gd name="T7" fmla="*/ 0 h 38"/>
                  <a:gd name="T8" fmla="*/ 0 w 32"/>
                  <a:gd name="T9" fmla="*/ 29 h 38"/>
                </a:gdLst>
                <a:ahLst/>
                <a:cxnLst>
                  <a:cxn ang="0">
                    <a:pos x="T0" y="T1"/>
                  </a:cxn>
                  <a:cxn ang="0">
                    <a:pos x="T2" y="T3"/>
                  </a:cxn>
                  <a:cxn ang="0">
                    <a:pos x="T4" y="T5"/>
                  </a:cxn>
                  <a:cxn ang="0">
                    <a:pos x="T6" y="T7"/>
                  </a:cxn>
                  <a:cxn ang="0">
                    <a:pos x="T8" y="T9"/>
                  </a:cxn>
                </a:cxnLst>
                <a:rect l="0" t="0" r="r" b="b"/>
                <a:pathLst>
                  <a:path w="32" h="38">
                    <a:moveTo>
                      <a:pt x="0" y="29"/>
                    </a:moveTo>
                    <a:cubicBezTo>
                      <a:pt x="18" y="38"/>
                      <a:pt x="18" y="38"/>
                      <a:pt x="18" y="38"/>
                    </a:cubicBezTo>
                    <a:cubicBezTo>
                      <a:pt x="23" y="28"/>
                      <a:pt x="28" y="19"/>
                      <a:pt x="32" y="9"/>
                    </a:cubicBezTo>
                    <a:cubicBezTo>
                      <a:pt x="14" y="0"/>
                      <a:pt x="14" y="0"/>
                      <a:pt x="14" y="0"/>
                    </a:cubicBezTo>
                    <a:cubicBezTo>
                      <a:pt x="10" y="10"/>
                      <a:pt x="5" y="19"/>
                      <a:pt x="0" y="29"/>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0" name="Freeform 82"/>
              <p:cNvSpPr/>
              <p:nvPr/>
            </p:nvSpPr>
            <p:spPr bwMode="auto">
              <a:xfrm>
                <a:off x="4257676" y="4013685"/>
                <a:ext cx="47625" cy="41275"/>
              </a:xfrm>
              <a:custGeom>
                <a:avLst/>
                <a:gdLst>
                  <a:gd name="T0" fmla="*/ 9 w 38"/>
                  <a:gd name="T1" fmla="*/ 32 h 32"/>
                  <a:gd name="T2" fmla="*/ 38 w 38"/>
                  <a:gd name="T3" fmla="*/ 19 h 32"/>
                  <a:gd name="T4" fmla="*/ 30 w 38"/>
                  <a:gd name="T5" fmla="*/ 0 h 32"/>
                  <a:gd name="T6" fmla="*/ 0 w 38"/>
                  <a:gd name="T7" fmla="*/ 14 h 32"/>
                  <a:gd name="T8" fmla="*/ 9 w 38"/>
                  <a:gd name="T9" fmla="*/ 32 h 32"/>
                </a:gdLst>
                <a:ahLst/>
                <a:cxnLst>
                  <a:cxn ang="0">
                    <a:pos x="T0" y="T1"/>
                  </a:cxn>
                  <a:cxn ang="0">
                    <a:pos x="T2" y="T3"/>
                  </a:cxn>
                  <a:cxn ang="0">
                    <a:pos x="T4" y="T5"/>
                  </a:cxn>
                  <a:cxn ang="0">
                    <a:pos x="T6" y="T7"/>
                  </a:cxn>
                  <a:cxn ang="0">
                    <a:pos x="T8" y="T9"/>
                  </a:cxn>
                </a:cxnLst>
                <a:rect l="0" t="0" r="r" b="b"/>
                <a:pathLst>
                  <a:path w="38" h="32">
                    <a:moveTo>
                      <a:pt x="9" y="32"/>
                    </a:moveTo>
                    <a:cubicBezTo>
                      <a:pt x="18" y="27"/>
                      <a:pt x="28" y="23"/>
                      <a:pt x="38" y="19"/>
                    </a:cubicBezTo>
                    <a:cubicBezTo>
                      <a:pt x="30" y="0"/>
                      <a:pt x="30" y="0"/>
                      <a:pt x="30" y="0"/>
                    </a:cubicBezTo>
                    <a:cubicBezTo>
                      <a:pt x="20" y="5"/>
                      <a:pt x="10" y="9"/>
                      <a:pt x="0" y="14"/>
                    </a:cubicBezTo>
                    <a:lnTo>
                      <a:pt x="9" y="3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1" name="Freeform 83"/>
              <p:cNvSpPr/>
              <p:nvPr/>
            </p:nvSpPr>
            <p:spPr bwMode="auto">
              <a:xfrm>
                <a:off x="4902201" y="3673960"/>
                <a:ext cx="46038" cy="44450"/>
              </a:xfrm>
              <a:custGeom>
                <a:avLst/>
                <a:gdLst>
                  <a:gd name="T0" fmla="*/ 37 w 37"/>
                  <a:gd name="T1" fmla="*/ 15 h 36"/>
                  <a:gd name="T2" fmla="*/ 24 w 37"/>
                  <a:gd name="T3" fmla="*/ 0 h 36"/>
                  <a:gd name="T4" fmla="*/ 0 w 37"/>
                  <a:gd name="T5" fmla="*/ 21 h 36"/>
                  <a:gd name="T6" fmla="*/ 13 w 37"/>
                  <a:gd name="T7" fmla="*/ 36 h 36"/>
                  <a:gd name="T8" fmla="*/ 37 w 37"/>
                  <a:gd name="T9" fmla="*/ 15 h 36"/>
                </a:gdLst>
                <a:ahLst/>
                <a:cxnLst>
                  <a:cxn ang="0">
                    <a:pos x="T0" y="T1"/>
                  </a:cxn>
                  <a:cxn ang="0">
                    <a:pos x="T2" y="T3"/>
                  </a:cxn>
                  <a:cxn ang="0">
                    <a:pos x="T4" y="T5"/>
                  </a:cxn>
                  <a:cxn ang="0">
                    <a:pos x="T6" y="T7"/>
                  </a:cxn>
                  <a:cxn ang="0">
                    <a:pos x="T8" y="T9"/>
                  </a:cxn>
                </a:cxnLst>
                <a:rect l="0" t="0" r="r" b="b"/>
                <a:pathLst>
                  <a:path w="37" h="36">
                    <a:moveTo>
                      <a:pt x="37" y="15"/>
                    </a:moveTo>
                    <a:cubicBezTo>
                      <a:pt x="24" y="0"/>
                      <a:pt x="24" y="0"/>
                      <a:pt x="24" y="0"/>
                    </a:cubicBezTo>
                    <a:cubicBezTo>
                      <a:pt x="16" y="7"/>
                      <a:pt x="8" y="14"/>
                      <a:pt x="0" y="21"/>
                    </a:cubicBezTo>
                    <a:cubicBezTo>
                      <a:pt x="13" y="36"/>
                      <a:pt x="13" y="36"/>
                      <a:pt x="13" y="36"/>
                    </a:cubicBezTo>
                    <a:cubicBezTo>
                      <a:pt x="22" y="29"/>
                      <a:pt x="30" y="22"/>
                      <a:pt x="37"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2" name="Freeform 84"/>
              <p:cNvSpPr/>
              <p:nvPr/>
            </p:nvSpPr>
            <p:spPr bwMode="auto">
              <a:xfrm>
                <a:off x="4560888" y="3896210"/>
                <a:ext cx="47625" cy="39687"/>
              </a:xfrm>
              <a:custGeom>
                <a:avLst/>
                <a:gdLst>
                  <a:gd name="T0" fmla="*/ 0 w 37"/>
                  <a:gd name="T1" fmla="*/ 13 h 32"/>
                  <a:gd name="T2" fmla="*/ 8 w 37"/>
                  <a:gd name="T3" fmla="*/ 32 h 32"/>
                  <a:gd name="T4" fmla="*/ 37 w 37"/>
                  <a:gd name="T5" fmla="*/ 18 h 32"/>
                  <a:gd name="T6" fmla="*/ 29 w 37"/>
                  <a:gd name="T7" fmla="*/ 0 h 32"/>
                  <a:gd name="T8" fmla="*/ 0 w 37"/>
                  <a:gd name="T9" fmla="*/ 13 h 32"/>
                </a:gdLst>
                <a:ahLst/>
                <a:cxnLst>
                  <a:cxn ang="0">
                    <a:pos x="T0" y="T1"/>
                  </a:cxn>
                  <a:cxn ang="0">
                    <a:pos x="T2" y="T3"/>
                  </a:cxn>
                  <a:cxn ang="0">
                    <a:pos x="T4" y="T5"/>
                  </a:cxn>
                  <a:cxn ang="0">
                    <a:pos x="T6" y="T7"/>
                  </a:cxn>
                  <a:cxn ang="0">
                    <a:pos x="T8" y="T9"/>
                  </a:cxn>
                </a:cxnLst>
                <a:rect l="0" t="0" r="r" b="b"/>
                <a:pathLst>
                  <a:path w="37" h="32">
                    <a:moveTo>
                      <a:pt x="0" y="13"/>
                    </a:moveTo>
                    <a:cubicBezTo>
                      <a:pt x="8" y="32"/>
                      <a:pt x="8" y="32"/>
                      <a:pt x="8" y="32"/>
                    </a:cubicBezTo>
                    <a:cubicBezTo>
                      <a:pt x="18" y="27"/>
                      <a:pt x="28" y="22"/>
                      <a:pt x="37" y="18"/>
                    </a:cubicBezTo>
                    <a:cubicBezTo>
                      <a:pt x="29" y="0"/>
                      <a:pt x="29" y="0"/>
                      <a:pt x="29" y="0"/>
                    </a:cubicBezTo>
                    <a:cubicBezTo>
                      <a:pt x="19" y="4"/>
                      <a:pt x="10" y="9"/>
                      <a:pt x="0" y="13"/>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3" name="Freeform 85"/>
              <p:cNvSpPr/>
              <p:nvPr/>
            </p:nvSpPr>
            <p:spPr bwMode="auto">
              <a:xfrm>
                <a:off x="4186238" y="4051785"/>
                <a:ext cx="47625" cy="44450"/>
              </a:xfrm>
              <a:custGeom>
                <a:avLst/>
                <a:gdLst>
                  <a:gd name="T0" fmla="*/ 12 w 38"/>
                  <a:gd name="T1" fmla="*/ 34 h 34"/>
                  <a:gd name="T2" fmla="*/ 38 w 38"/>
                  <a:gd name="T3" fmla="*/ 17 h 34"/>
                  <a:gd name="T4" fmla="*/ 28 w 38"/>
                  <a:gd name="T5" fmla="*/ 0 h 34"/>
                  <a:gd name="T6" fmla="*/ 0 w 38"/>
                  <a:gd name="T7" fmla="*/ 18 h 34"/>
                  <a:gd name="T8" fmla="*/ 12 w 38"/>
                  <a:gd name="T9" fmla="*/ 34 h 34"/>
                </a:gdLst>
                <a:ahLst/>
                <a:cxnLst>
                  <a:cxn ang="0">
                    <a:pos x="T0" y="T1"/>
                  </a:cxn>
                  <a:cxn ang="0">
                    <a:pos x="T2" y="T3"/>
                  </a:cxn>
                  <a:cxn ang="0">
                    <a:pos x="T4" y="T5"/>
                  </a:cxn>
                  <a:cxn ang="0">
                    <a:pos x="T6" y="T7"/>
                  </a:cxn>
                  <a:cxn ang="0">
                    <a:pos x="T8" y="T9"/>
                  </a:cxn>
                </a:cxnLst>
                <a:rect l="0" t="0" r="r" b="b"/>
                <a:pathLst>
                  <a:path w="38" h="34">
                    <a:moveTo>
                      <a:pt x="12" y="34"/>
                    </a:moveTo>
                    <a:cubicBezTo>
                      <a:pt x="20" y="28"/>
                      <a:pt x="29" y="22"/>
                      <a:pt x="38" y="17"/>
                    </a:cubicBezTo>
                    <a:cubicBezTo>
                      <a:pt x="28" y="0"/>
                      <a:pt x="28" y="0"/>
                      <a:pt x="28" y="0"/>
                    </a:cubicBezTo>
                    <a:cubicBezTo>
                      <a:pt x="18" y="6"/>
                      <a:pt x="9" y="12"/>
                      <a:pt x="0" y="18"/>
                    </a:cubicBezTo>
                    <a:lnTo>
                      <a:pt x="12" y="34"/>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4" name="Freeform 86"/>
              <p:cNvSpPr/>
              <p:nvPr/>
            </p:nvSpPr>
            <p:spPr bwMode="auto">
              <a:xfrm>
                <a:off x="4059238" y="4242285"/>
                <a:ext cx="25400" cy="14287"/>
              </a:xfrm>
              <a:custGeom>
                <a:avLst/>
                <a:gdLst>
                  <a:gd name="T0" fmla="*/ 21 w 21"/>
                  <a:gd name="T1" fmla="*/ 6 h 12"/>
                  <a:gd name="T2" fmla="*/ 2 w 21"/>
                  <a:gd name="T3" fmla="*/ 0 h 12"/>
                  <a:gd name="T4" fmla="*/ 0 w 21"/>
                  <a:gd name="T5" fmla="*/ 7 h 12"/>
                  <a:gd name="T6" fmla="*/ 19 w 21"/>
                  <a:gd name="T7" fmla="*/ 12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2" y="0"/>
                      <a:pt x="2" y="0"/>
                      <a:pt x="2" y="0"/>
                    </a:cubicBezTo>
                    <a:cubicBezTo>
                      <a:pt x="1" y="2"/>
                      <a:pt x="0" y="5"/>
                      <a:pt x="0" y="7"/>
                    </a:cubicBezTo>
                    <a:cubicBezTo>
                      <a:pt x="7" y="7"/>
                      <a:pt x="13" y="9"/>
                      <a:pt x="19" y="12"/>
                    </a:cubicBezTo>
                    <a:cubicBezTo>
                      <a:pt x="20" y="10"/>
                      <a:pt x="20" y="8"/>
                      <a:pt x="21"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5" name="Freeform 88"/>
              <p:cNvSpPr/>
              <p:nvPr/>
            </p:nvSpPr>
            <p:spPr bwMode="auto">
              <a:xfrm>
                <a:off x="4078288" y="4166085"/>
                <a:ext cx="42863" cy="47625"/>
              </a:xfrm>
              <a:custGeom>
                <a:avLst/>
                <a:gdLst>
                  <a:gd name="T0" fmla="*/ 17 w 34"/>
                  <a:gd name="T1" fmla="*/ 0 h 37"/>
                  <a:gd name="T2" fmla="*/ 0 w 34"/>
                  <a:gd name="T3" fmla="*/ 28 h 37"/>
                  <a:gd name="T4" fmla="*/ 18 w 34"/>
                  <a:gd name="T5" fmla="*/ 37 h 37"/>
                  <a:gd name="T6" fmla="*/ 34 w 34"/>
                  <a:gd name="T7" fmla="*/ 11 h 37"/>
                  <a:gd name="T8" fmla="*/ 17 w 34"/>
                  <a:gd name="T9" fmla="*/ 0 h 37"/>
                </a:gdLst>
                <a:ahLst/>
                <a:cxnLst>
                  <a:cxn ang="0">
                    <a:pos x="T0" y="T1"/>
                  </a:cxn>
                  <a:cxn ang="0">
                    <a:pos x="T2" y="T3"/>
                  </a:cxn>
                  <a:cxn ang="0">
                    <a:pos x="T4" y="T5"/>
                  </a:cxn>
                  <a:cxn ang="0">
                    <a:pos x="T6" y="T7"/>
                  </a:cxn>
                  <a:cxn ang="0">
                    <a:pos x="T8" y="T9"/>
                  </a:cxn>
                </a:cxnLst>
                <a:rect l="0" t="0" r="r" b="b"/>
                <a:pathLst>
                  <a:path w="34" h="37">
                    <a:moveTo>
                      <a:pt x="17" y="0"/>
                    </a:moveTo>
                    <a:cubicBezTo>
                      <a:pt x="11" y="9"/>
                      <a:pt x="5" y="18"/>
                      <a:pt x="0" y="28"/>
                    </a:cubicBezTo>
                    <a:cubicBezTo>
                      <a:pt x="18" y="37"/>
                      <a:pt x="18" y="37"/>
                      <a:pt x="18" y="37"/>
                    </a:cubicBezTo>
                    <a:cubicBezTo>
                      <a:pt x="23" y="28"/>
                      <a:pt x="28" y="19"/>
                      <a:pt x="34" y="11"/>
                    </a:cubicBezTo>
                    <a:lnTo>
                      <a:pt x="17"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6" name="Freeform 89"/>
              <p:cNvSpPr/>
              <p:nvPr/>
            </p:nvSpPr>
            <p:spPr bwMode="auto">
              <a:xfrm>
                <a:off x="4333876" y="3986698"/>
                <a:ext cx="46038" cy="38100"/>
              </a:xfrm>
              <a:custGeom>
                <a:avLst/>
                <a:gdLst>
                  <a:gd name="T0" fmla="*/ 13 w 37"/>
                  <a:gd name="T1" fmla="*/ 5 h 29"/>
                  <a:gd name="T2" fmla="*/ 0 w 37"/>
                  <a:gd name="T3" fmla="*/ 10 h 29"/>
                  <a:gd name="T4" fmla="*/ 7 w 37"/>
                  <a:gd name="T5" fmla="*/ 29 h 29"/>
                  <a:gd name="T6" fmla="*/ 19 w 37"/>
                  <a:gd name="T7" fmla="*/ 25 h 29"/>
                  <a:gd name="T8" fmla="*/ 37 w 37"/>
                  <a:gd name="T9" fmla="*/ 19 h 29"/>
                  <a:gd name="T10" fmla="*/ 31 w 37"/>
                  <a:gd name="T11" fmla="*/ 0 h 29"/>
                  <a:gd name="T12" fmla="*/ 13 w 37"/>
                  <a:gd name="T13" fmla="*/ 5 h 29"/>
                </a:gdLst>
                <a:ahLst/>
                <a:cxnLst>
                  <a:cxn ang="0">
                    <a:pos x="T0" y="T1"/>
                  </a:cxn>
                  <a:cxn ang="0">
                    <a:pos x="T2" y="T3"/>
                  </a:cxn>
                  <a:cxn ang="0">
                    <a:pos x="T4" y="T5"/>
                  </a:cxn>
                  <a:cxn ang="0">
                    <a:pos x="T6" y="T7"/>
                  </a:cxn>
                  <a:cxn ang="0">
                    <a:pos x="T8" y="T9"/>
                  </a:cxn>
                  <a:cxn ang="0">
                    <a:pos x="T10" y="T11"/>
                  </a:cxn>
                  <a:cxn ang="0">
                    <a:pos x="T12" y="T13"/>
                  </a:cxn>
                </a:cxnLst>
                <a:rect l="0" t="0" r="r" b="b"/>
                <a:pathLst>
                  <a:path w="37" h="29">
                    <a:moveTo>
                      <a:pt x="13" y="5"/>
                    </a:moveTo>
                    <a:cubicBezTo>
                      <a:pt x="9" y="7"/>
                      <a:pt x="5" y="8"/>
                      <a:pt x="0" y="10"/>
                    </a:cubicBezTo>
                    <a:cubicBezTo>
                      <a:pt x="7" y="29"/>
                      <a:pt x="7" y="29"/>
                      <a:pt x="7" y="29"/>
                    </a:cubicBezTo>
                    <a:cubicBezTo>
                      <a:pt x="11" y="27"/>
                      <a:pt x="15" y="26"/>
                      <a:pt x="19" y="25"/>
                    </a:cubicBezTo>
                    <a:cubicBezTo>
                      <a:pt x="25" y="23"/>
                      <a:pt x="31" y="21"/>
                      <a:pt x="37" y="19"/>
                    </a:cubicBezTo>
                    <a:cubicBezTo>
                      <a:pt x="31" y="0"/>
                      <a:pt x="31" y="0"/>
                      <a:pt x="31" y="0"/>
                    </a:cubicBezTo>
                    <a:cubicBezTo>
                      <a:pt x="25" y="2"/>
                      <a:pt x="19" y="4"/>
                      <a:pt x="13" y="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7" name="Freeform 90"/>
              <p:cNvSpPr/>
              <p:nvPr/>
            </p:nvSpPr>
            <p:spPr bwMode="auto">
              <a:xfrm>
                <a:off x="4411663" y="3966060"/>
                <a:ext cx="31750" cy="31750"/>
              </a:xfrm>
              <a:custGeom>
                <a:avLst/>
                <a:gdLst>
                  <a:gd name="T0" fmla="*/ 0 w 25"/>
                  <a:gd name="T1" fmla="*/ 6 h 25"/>
                  <a:gd name="T2" fmla="*/ 7 w 25"/>
                  <a:gd name="T3" fmla="*/ 25 h 25"/>
                  <a:gd name="T4" fmla="*/ 25 w 25"/>
                  <a:gd name="T5" fmla="*/ 18 h 25"/>
                  <a:gd name="T6" fmla="*/ 18 w 25"/>
                  <a:gd name="T7" fmla="*/ 0 h 25"/>
                  <a:gd name="T8" fmla="*/ 0 w 25"/>
                  <a:gd name="T9" fmla="*/ 6 h 25"/>
                </a:gdLst>
                <a:ahLst/>
                <a:cxnLst>
                  <a:cxn ang="0">
                    <a:pos x="T0" y="T1"/>
                  </a:cxn>
                  <a:cxn ang="0">
                    <a:pos x="T2" y="T3"/>
                  </a:cxn>
                  <a:cxn ang="0">
                    <a:pos x="T4" y="T5"/>
                  </a:cxn>
                  <a:cxn ang="0">
                    <a:pos x="T6" y="T7"/>
                  </a:cxn>
                  <a:cxn ang="0">
                    <a:pos x="T8" y="T9"/>
                  </a:cxn>
                </a:cxnLst>
                <a:rect l="0" t="0" r="r" b="b"/>
                <a:pathLst>
                  <a:path w="25" h="25">
                    <a:moveTo>
                      <a:pt x="0" y="6"/>
                    </a:moveTo>
                    <a:cubicBezTo>
                      <a:pt x="7" y="25"/>
                      <a:pt x="7" y="25"/>
                      <a:pt x="7" y="25"/>
                    </a:cubicBezTo>
                    <a:cubicBezTo>
                      <a:pt x="13" y="23"/>
                      <a:pt x="19" y="21"/>
                      <a:pt x="25" y="18"/>
                    </a:cubicBezTo>
                    <a:cubicBezTo>
                      <a:pt x="21" y="13"/>
                      <a:pt x="19" y="6"/>
                      <a:pt x="18" y="0"/>
                    </a:cubicBezTo>
                    <a:cubicBezTo>
                      <a:pt x="12" y="2"/>
                      <a:pt x="6" y="4"/>
                      <a:pt x="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8" name="Freeform 91"/>
              <p:cNvSpPr/>
              <p:nvPr/>
            </p:nvSpPr>
            <p:spPr bwMode="auto">
              <a:xfrm>
                <a:off x="4040188" y="4405798"/>
                <a:ext cx="31750" cy="42862"/>
              </a:xfrm>
              <a:custGeom>
                <a:avLst/>
                <a:gdLst>
                  <a:gd name="T0" fmla="*/ 4 w 24"/>
                  <a:gd name="T1" fmla="*/ 34 h 34"/>
                  <a:gd name="T2" fmla="*/ 24 w 24"/>
                  <a:gd name="T3" fmla="*/ 30 h 34"/>
                  <a:gd name="T4" fmla="*/ 20 w 24"/>
                  <a:gd name="T5" fmla="*/ 0 h 34"/>
                  <a:gd name="T6" fmla="*/ 0 w 24"/>
                  <a:gd name="T7" fmla="*/ 1 h 34"/>
                  <a:gd name="T8" fmla="*/ 4 w 24"/>
                  <a:gd name="T9" fmla="*/ 34 h 34"/>
                </a:gdLst>
                <a:ahLst/>
                <a:cxnLst>
                  <a:cxn ang="0">
                    <a:pos x="T0" y="T1"/>
                  </a:cxn>
                  <a:cxn ang="0">
                    <a:pos x="T2" y="T3"/>
                  </a:cxn>
                  <a:cxn ang="0">
                    <a:pos x="T4" y="T5"/>
                  </a:cxn>
                  <a:cxn ang="0">
                    <a:pos x="T6" y="T7"/>
                  </a:cxn>
                  <a:cxn ang="0">
                    <a:pos x="T8" y="T9"/>
                  </a:cxn>
                </a:cxnLst>
                <a:rect l="0" t="0" r="r" b="b"/>
                <a:pathLst>
                  <a:path w="24" h="34">
                    <a:moveTo>
                      <a:pt x="4" y="34"/>
                    </a:moveTo>
                    <a:cubicBezTo>
                      <a:pt x="24" y="30"/>
                      <a:pt x="24" y="30"/>
                      <a:pt x="24" y="30"/>
                    </a:cubicBezTo>
                    <a:cubicBezTo>
                      <a:pt x="22" y="20"/>
                      <a:pt x="21" y="10"/>
                      <a:pt x="20" y="0"/>
                    </a:cubicBezTo>
                    <a:cubicBezTo>
                      <a:pt x="0" y="1"/>
                      <a:pt x="0" y="1"/>
                      <a:pt x="0" y="1"/>
                    </a:cubicBezTo>
                    <a:cubicBezTo>
                      <a:pt x="1" y="12"/>
                      <a:pt x="2" y="23"/>
                      <a:pt x="4" y="3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49" name="Freeform 92"/>
              <p:cNvSpPr/>
              <p:nvPr/>
            </p:nvSpPr>
            <p:spPr bwMode="auto">
              <a:xfrm>
                <a:off x="4773613" y="3773973"/>
                <a:ext cx="47625" cy="44450"/>
              </a:xfrm>
              <a:custGeom>
                <a:avLst/>
                <a:gdLst>
                  <a:gd name="T0" fmla="*/ 0 w 38"/>
                  <a:gd name="T1" fmla="*/ 18 h 35"/>
                  <a:gd name="T2" fmla="*/ 11 w 38"/>
                  <a:gd name="T3" fmla="*/ 35 h 35"/>
                  <a:gd name="T4" fmla="*/ 38 w 38"/>
                  <a:gd name="T5" fmla="*/ 16 h 35"/>
                  <a:gd name="T6" fmla="*/ 26 w 38"/>
                  <a:gd name="T7" fmla="*/ 0 h 35"/>
                  <a:gd name="T8" fmla="*/ 0 w 38"/>
                  <a:gd name="T9" fmla="*/ 18 h 35"/>
                </a:gdLst>
                <a:ahLst/>
                <a:cxnLst>
                  <a:cxn ang="0">
                    <a:pos x="T0" y="T1"/>
                  </a:cxn>
                  <a:cxn ang="0">
                    <a:pos x="T2" y="T3"/>
                  </a:cxn>
                  <a:cxn ang="0">
                    <a:pos x="T4" y="T5"/>
                  </a:cxn>
                  <a:cxn ang="0">
                    <a:pos x="T6" y="T7"/>
                  </a:cxn>
                  <a:cxn ang="0">
                    <a:pos x="T8" y="T9"/>
                  </a:cxn>
                </a:cxnLst>
                <a:rect l="0" t="0" r="r" b="b"/>
                <a:pathLst>
                  <a:path w="38" h="35">
                    <a:moveTo>
                      <a:pt x="0" y="18"/>
                    </a:moveTo>
                    <a:cubicBezTo>
                      <a:pt x="11" y="35"/>
                      <a:pt x="11" y="35"/>
                      <a:pt x="11" y="35"/>
                    </a:cubicBezTo>
                    <a:cubicBezTo>
                      <a:pt x="20" y="29"/>
                      <a:pt x="29" y="22"/>
                      <a:pt x="38" y="16"/>
                    </a:cubicBezTo>
                    <a:cubicBezTo>
                      <a:pt x="26" y="0"/>
                      <a:pt x="26" y="0"/>
                      <a:pt x="26" y="0"/>
                    </a:cubicBezTo>
                    <a:cubicBezTo>
                      <a:pt x="18" y="6"/>
                      <a:pt x="9"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0" name="Freeform 132"/>
              <p:cNvSpPr/>
              <p:nvPr/>
            </p:nvSpPr>
            <p:spPr bwMode="auto">
              <a:xfrm>
                <a:off x="3997326" y="4250223"/>
                <a:ext cx="119063" cy="119062"/>
              </a:xfrm>
              <a:custGeom>
                <a:avLst/>
                <a:gdLst>
                  <a:gd name="T0" fmla="*/ 93 w 93"/>
                  <a:gd name="T1" fmla="*/ 47 h 93"/>
                  <a:gd name="T2" fmla="*/ 67 w 93"/>
                  <a:gd name="T3" fmla="*/ 5 h 93"/>
                  <a:gd name="T4" fmla="*/ 48 w 93"/>
                  <a:gd name="T5" fmla="*/ 0 h 93"/>
                  <a:gd name="T6" fmla="*/ 47 w 93"/>
                  <a:gd name="T7" fmla="*/ 0 h 93"/>
                  <a:gd name="T8" fmla="*/ 0 w 93"/>
                  <a:gd name="T9" fmla="*/ 47 h 93"/>
                  <a:gd name="T10" fmla="*/ 47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8"/>
                      <a:pt x="83" y="12"/>
                      <a:pt x="67" y="5"/>
                    </a:cubicBezTo>
                    <a:cubicBezTo>
                      <a:pt x="61" y="2"/>
                      <a:pt x="55" y="0"/>
                      <a:pt x="48" y="0"/>
                    </a:cubicBezTo>
                    <a:cubicBezTo>
                      <a:pt x="47" y="0"/>
                      <a:pt x="47" y="0"/>
                      <a:pt x="47" y="0"/>
                    </a:cubicBezTo>
                    <a:cubicBezTo>
                      <a:pt x="21" y="0"/>
                      <a:pt x="0" y="21"/>
                      <a:pt x="0" y="47"/>
                    </a:cubicBezTo>
                    <a:cubicBezTo>
                      <a:pt x="0" y="72"/>
                      <a:pt x="21" y="93"/>
                      <a:pt x="47" y="93"/>
                    </a:cubicBezTo>
                    <a:cubicBezTo>
                      <a:pt x="73" y="93"/>
                      <a:pt x="93" y="72"/>
                      <a:pt x="93" y="47"/>
                    </a:cubicBezTo>
                    <a:close/>
                  </a:path>
                </a:pathLst>
              </a:custGeom>
              <a:solidFill>
                <a:schemeClr val="accent1"/>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1" name="Freeform 133"/>
              <p:cNvSpPr/>
              <p:nvPr/>
            </p:nvSpPr>
            <p:spPr bwMode="auto">
              <a:xfrm>
                <a:off x="4433888" y="3899385"/>
                <a:ext cx="117475" cy="119062"/>
              </a:xfrm>
              <a:custGeom>
                <a:avLst/>
                <a:gdLst>
                  <a:gd name="T0" fmla="*/ 47 w 93"/>
                  <a:gd name="T1" fmla="*/ 0 h 93"/>
                  <a:gd name="T2" fmla="*/ 0 w 93"/>
                  <a:gd name="T3" fmla="*/ 47 h 93"/>
                  <a:gd name="T4" fmla="*/ 0 w 93"/>
                  <a:gd name="T5" fmla="*/ 52 h 93"/>
                  <a:gd name="T6" fmla="*/ 7 w 93"/>
                  <a:gd name="T7" fmla="*/ 70 h 93"/>
                  <a:gd name="T8" fmla="*/ 47 w 93"/>
                  <a:gd name="T9" fmla="*/ 93 h 93"/>
                  <a:gd name="T10" fmla="*/ 93 w 93"/>
                  <a:gd name="T11" fmla="*/ 47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1"/>
                      <a:pt x="0" y="47"/>
                    </a:cubicBezTo>
                    <a:cubicBezTo>
                      <a:pt x="0" y="48"/>
                      <a:pt x="0" y="50"/>
                      <a:pt x="0" y="52"/>
                    </a:cubicBezTo>
                    <a:cubicBezTo>
                      <a:pt x="1" y="58"/>
                      <a:pt x="3" y="65"/>
                      <a:pt x="7" y="70"/>
                    </a:cubicBezTo>
                    <a:cubicBezTo>
                      <a:pt x="15" y="84"/>
                      <a:pt x="30" y="93"/>
                      <a:pt x="47" y="93"/>
                    </a:cubicBezTo>
                    <a:cubicBezTo>
                      <a:pt x="72" y="93"/>
                      <a:pt x="93" y="72"/>
                      <a:pt x="93" y="47"/>
                    </a:cubicBezTo>
                    <a:cubicBezTo>
                      <a:pt x="93" y="21"/>
                      <a:pt x="72" y="0"/>
                      <a:pt x="47" y="0"/>
                    </a:cubicBezTo>
                    <a:close/>
                  </a:path>
                </a:pathLst>
              </a:custGeom>
              <a:solidFill>
                <a:schemeClr val="accent1"/>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2" name="Freeform 134"/>
              <p:cNvSpPr/>
              <p:nvPr/>
            </p:nvSpPr>
            <p:spPr bwMode="auto">
              <a:xfrm>
                <a:off x="4987926" y="3507273"/>
                <a:ext cx="119063" cy="117475"/>
              </a:xfrm>
              <a:custGeom>
                <a:avLst/>
                <a:gdLst>
                  <a:gd name="T0" fmla="*/ 65 w 93"/>
                  <a:gd name="T1" fmla="*/ 4 h 93"/>
                  <a:gd name="T2" fmla="*/ 46 w 93"/>
                  <a:gd name="T3" fmla="*/ 0 h 93"/>
                  <a:gd name="T4" fmla="*/ 0 w 93"/>
                  <a:gd name="T5" fmla="*/ 47 h 93"/>
                  <a:gd name="T6" fmla="*/ 46 w 93"/>
                  <a:gd name="T7" fmla="*/ 93 h 93"/>
                  <a:gd name="T8" fmla="*/ 93 w 93"/>
                  <a:gd name="T9" fmla="*/ 47 h 93"/>
                  <a:gd name="T10" fmla="*/ 81 w 93"/>
                  <a:gd name="T11" fmla="*/ 16 h 93"/>
                  <a:gd name="T12" fmla="*/ 65 w 93"/>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65" y="4"/>
                    </a:moveTo>
                    <a:cubicBezTo>
                      <a:pt x="59" y="2"/>
                      <a:pt x="53" y="0"/>
                      <a:pt x="46" y="0"/>
                    </a:cubicBezTo>
                    <a:cubicBezTo>
                      <a:pt x="21" y="0"/>
                      <a:pt x="0" y="21"/>
                      <a:pt x="0" y="47"/>
                    </a:cubicBezTo>
                    <a:cubicBezTo>
                      <a:pt x="0" y="72"/>
                      <a:pt x="21" y="93"/>
                      <a:pt x="46" y="93"/>
                    </a:cubicBezTo>
                    <a:cubicBezTo>
                      <a:pt x="72" y="93"/>
                      <a:pt x="93" y="72"/>
                      <a:pt x="93" y="47"/>
                    </a:cubicBezTo>
                    <a:cubicBezTo>
                      <a:pt x="93" y="35"/>
                      <a:pt x="88" y="24"/>
                      <a:pt x="81" y="16"/>
                    </a:cubicBezTo>
                    <a:cubicBezTo>
                      <a:pt x="77" y="11"/>
                      <a:pt x="71" y="7"/>
                      <a:pt x="65" y="4"/>
                    </a:cubicBezTo>
                    <a:close/>
                  </a:path>
                </a:pathLst>
              </a:custGeom>
              <a:solidFill>
                <a:schemeClr val="accent1"/>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53" name="Group 53"/>
            <p:cNvGrpSpPr/>
            <p:nvPr/>
          </p:nvGrpSpPr>
          <p:grpSpPr>
            <a:xfrm>
              <a:off x="3667705" y="3559883"/>
              <a:ext cx="403226" cy="1009649"/>
              <a:chOff x="5291138" y="3405673"/>
              <a:chExt cx="403226" cy="1009649"/>
            </a:xfrm>
          </p:grpSpPr>
          <p:sp>
            <p:nvSpPr>
              <p:cNvPr id="54" name="Freeform 93"/>
              <p:cNvSpPr/>
              <p:nvPr/>
            </p:nvSpPr>
            <p:spPr bwMode="auto">
              <a:xfrm>
                <a:off x="5662613" y="3405673"/>
                <a:ext cx="30163" cy="44450"/>
              </a:xfrm>
              <a:custGeom>
                <a:avLst/>
                <a:gdLst>
                  <a:gd name="T0" fmla="*/ 23 w 23"/>
                  <a:gd name="T1" fmla="*/ 2 h 35"/>
                  <a:gd name="T2" fmla="*/ 3 w 23"/>
                  <a:gd name="T3" fmla="*/ 0 h 35"/>
                  <a:gd name="T4" fmla="*/ 0 w 23"/>
                  <a:gd name="T5" fmla="*/ 32 h 35"/>
                  <a:gd name="T6" fmla="*/ 19 w 23"/>
                  <a:gd name="T7" fmla="*/ 35 h 35"/>
                  <a:gd name="T8" fmla="*/ 23 w 23"/>
                  <a:gd name="T9" fmla="*/ 2 h 35"/>
                </a:gdLst>
                <a:ahLst/>
                <a:cxnLst>
                  <a:cxn ang="0">
                    <a:pos x="T0" y="T1"/>
                  </a:cxn>
                  <a:cxn ang="0">
                    <a:pos x="T2" y="T3"/>
                  </a:cxn>
                  <a:cxn ang="0">
                    <a:pos x="T4" y="T5"/>
                  </a:cxn>
                  <a:cxn ang="0">
                    <a:pos x="T6" y="T7"/>
                  </a:cxn>
                  <a:cxn ang="0">
                    <a:pos x="T8" y="T9"/>
                  </a:cxn>
                </a:cxnLst>
                <a:rect l="0" t="0" r="r" b="b"/>
                <a:pathLst>
                  <a:path w="23" h="35">
                    <a:moveTo>
                      <a:pt x="23" y="2"/>
                    </a:moveTo>
                    <a:cubicBezTo>
                      <a:pt x="3" y="0"/>
                      <a:pt x="3" y="0"/>
                      <a:pt x="3" y="0"/>
                    </a:cubicBezTo>
                    <a:cubicBezTo>
                      <a:pt x="2" y="11"/>
                      <a:pt x="1" y="21"/>
                      <a:pt x="0" y="32"/>
                    </a:cubicBezTo>
                    <a:cubicBezTo>
                      <a:pt x="19" y="35"/>
                      <a:pt x="19" y="35"/>
                      <a:pt x="19" y="35"/>
                    </a:cubicBezTo>
                    <a:cubicBezTo>
                      <a:pt x="21" y="24"/>
                      <a:pt x="22" y="13"/>
                      <a:pt x="23" y="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5" name="Freeform 94"/>
              <p:cNvSpPr/>
              <p:nvPr/>
            </p:nvSpPr>
            <p:spPr bwMode="auto">
              <a:xfrm>
                <a:off x="5486401" y="3942248"/>
                <a:ext cx="41275" cy="49212"/>
              </a:xfrm>
              <a:custGeom>
                <a:avLst/>
                <a:gdLst>
                  <a:gd name="T0" fmla="*/ 0 w 33"/>
                  <a:gd name="T1" fmla="*/ 28 h 38"/>
                  <a:gd name="T2" fmla="*/ 17 w 33"/>
                  <a:gd name="T3" fmla="*/ 38 h 38"/>
                  <a:gd name="T4" fmla="*/ 33 w 33"/>
                  <a:gd name="T5" fmla="*/ 10 h 38"/>
                  <a:gd name="T6" fmla="*/ 15 w 33"/>
                  <a:gd name="T7" fmla="*/ 0 h 38"/>
                  <a:gd name="T8" fmla="*/ 0 w 33"/>
                  <a:gd name="T9" fmla="*/ 28 h 38"/>
                </a:gdLst>
                <a:ahLst/>
                <a:cxnLst>
                  <a:cxn ang="0">
                    <a:pos x="T0" y="T1"/>
                  </a:cxn>
                  <a:cxn ang="0">
                    <a:pos x="T2" y="T3"/>
                  </a:cxn>
                  <a:cxn ang="0">
                    <a:pos x="T4" y="T5"/>
                  </a:cxn>
                  <a:cxn ang="0">
                    <a:pos x="T6" y="T7"/>
                  </a:cxn>
                  <a:cxn ang="0">
                    <a:pos x="T8" y="T9"/>
                  </a:cxn>
                </a:cxnLst>
                <a:rect l="0" t="0" r="r" b="b"/>
                <a:pathLst>
                  <a:path w="33" h="38">
                    <a:moveTo>
                      <a:pt x="0" y="28"/>
                    </a:moveTo>
                    <a:cubicBezTo>
                      <a:pt x="17" y="38"/>
                      <a:pt x="17" y="38"/>
                      <a:pt x="17" y="38"/>
                    </a:cubicBezTo>
                    <a:cubicBezTo>
                      <a:pt x="22" y="29"/>
                      <a:pt x="28" y="20"/>
                      <a:pt x="33" y="10"/>
                    </a:cubicBezTo>
                    <a:cubicBezTo>
                      <a:pt x="15" y="0"/>
                      <a:pt x="15" y="0"/>
                      <a:pt x="15" y="0"/>
                    </a:cubicBezTo>
                    <a:cubicBezTo>
                      <a:pt x="10" y="10"/>
                      <a:pt x="5"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6" name="Freeform 95"/>
              <p:cNvSpPr/>
              <p:nvPr/>
            </p:nvSpPr>
            <p:spPr bwMode="auto">
              <a:xfrm>
                <a:off x="5524501" y="3872398"/>
                <a:ext cx="41275" cy="46037"/>
              </a:xfrm>
              <a:custGeom>
                <a:avLst/>
                <a:gdLst>
                  <a:gd name="T0" fmla="*/ 0 w 32"/>
                  <a:gd name="T1" fmla="*/ 28 h 37"/>
                  <a:gd name="T2" fmla="*/ 18 w 32"/>
                  <a:gd name="T3" fmla="*/ 37 h 37"/>
                  <a:gd name="T4" fmla="*/ 32 w 32"/>
                  <a:gd name="T5" fmla="*/ 8 h 37"/>
                  <a:gd name="T6" fmla="*/ 13 w 32"/>
                  <a:gd name="T7" fmla="*/ 0 h 37"/>
                  <a:gd name="T8" fmla="*/ 0 w 32"/>
                  <a:gd name="T9" fmla="*/ 28 h 37"/>
                </a:gdLst>
                <a:ahLst/>
                <a:cxnLst>
                  <a:cxn ang="0">
                    <a:pos x="T0" y="T1"/>
                  </a:cxn>
                  <a:cxn ang="0">
                    <a:pos x="T2" y="T3"/>
                  </a:cxn>
                  <a:cxn ang="0">
                    <a:pos x="T4" y="T5"/>
                  </a:cxn>
                  <a:cxn ang="0">
                    <a:pos x="T6" y="T7"/>
                  </a:cxn>
                  <a:cxn ang="0">
                    <a:pos x="T8" y="T9"/>
                  </a:cxn>
                </a:cxnLst>
                <a:rect l="0" t="0" r="r" b="b"/>
                <a:pathLst>
                  <a:path w="32" h="37">
                    <a:moveTo>
                      <a:pt x="0" y="28"/>
                    </a:moveTo>
                    <a:cubicBezTo>
                      <a:pt x="18" y="37"/>
                      <a:pt x="18" y="37"/>
                      <a:pt x="18" y="37"/>
                    </a:cubicBezTo>
                    <a:cubicBezTo>
                      <a:pt x="22" y="28"/>
                      <a:pt x="27" y="18"/>
                      <a:pt x="32" y="8"/>
                    </a:cubicBezTo>
                    <a:cubicBezTo>
                      <a:pt x="13" y="0"/>
                      <a:pt x="13" y="0"/>
                      <a:pt x="13" y="0"/>
                    </a:cubicBezTo>
                    <a:cubicBezTo>
                      <a:pt x="9" y="9"/>
                      <a:pt x="4"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7" name="Freeform 96"/>
              <p:cNvSpPr/>
              <p:nvPr/>
            </p:nvSpPr>
            <p:spPr bwMode="auto">
              <a:xfrm>
                <a:off x="5586413" y="3719998"/>
                <a:ext cx="36513" cy="47625"/>
              </a:xfrm>
              <a:custGeom>
                <a:avLst/>
                <a:gdLst>
                  <a:gd name="T0" fmla="*/ 19 w 29"/>
                  <a:gd name="T1" fmla="*/ 37 h 37"/>
                  <a:gd name="T2" fmla="*/ 29 w 29"/>
                  <a:gd name="T3" fmla="*/ 7 h 37"/>
                  <a:gd name="T4" fmla="*/ 10 w 29"/>
                  <a:gd name="T5" fmla="*/ 0 h 37"/>
                  <a:gd name="T6" fmla="*/ 0 w 29"/>
                  <a:gd name="T7" fmla="*/ 30 h 37"/>
                  <a:gd name="T8" fmla="*/ 19 w 29"/>
                  <a:gd name="T9" fmla="*/ 37 h 37"/>
                </a:gdLst>
                <a:ahLst/>
                <a:cxnLst>
                  <a:cxn ang="0">
                    <a:pos x="T0" y="T1"/>
                  </a:cxn>
                  <a:cxn ang="0">
                    <a:pos x="T2" y="T3"/>
                  </a:cxn>
                  <a:cxn ang="0">
                    <a:pos x="T4" y="T5"/>
                  </a:cxn>
                  <a:cxn ang="0">
                    <a:pos x="T6" y="T7"/>
                  </a:cxn>
                  <a:cxn ang="0">
                    <a:pos x="T8" y="T9"/>
                  </a:cxn>
                </a:cxnLst>
                <a:rect l="0" t="0" r="r" b="b"/>
                <a:pathLst>
                  <a:path w="29" h="37">
                    <a:moveTo>
                      <a:pt x="19" y="37"/>
                    </a:moveTo>
                    <a:cubicBezTo>
                      <a:pt x="22" y="27"/>
                      <a:pt x="26" y="17"/>
                      <a:pt x="29" y="7"/>
                    </a:cubicBezTo>
                    <a:cubicBezTo>
                      <a:pt x="10" y="0"/>
                      <a:pt x="10" y="0"/>
                      <a:pt x="10" y="0"/>
                    </a:cubicBezTo>
                    <a:cubicBezTo>
                      <a:pt x="7" y="10"/>
                      <a:pt x="3" y="21"/>
                      <a:pt x="0" y="30"/>
                    </a:cubicBezTo>
                    <a:lnTo>
                      <a:pt x="19"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8" name="Freeform 97"/>
              <p:cNvSpPr/>
              <p:nvPr/>
            </p:nvSpPr>
            <p:spPr bwMode="auto">
              <a:xfrm>
                <a:off x="5557838" y="3796198"/>
                <a:ext cx="39688" cy="47625"/>
              </a:xfrm>
              <a:custGeom>
                <a:avLst/>
                <a:gdLst>
                  <a:gd name="T0" fmla="*/ 0 w 31"/>
                  <a:gd name="T1" fmla="*/ 30 h 37"/>
                  <a:gd name="T2" fmla="*/ 18 w 31"/>
                  <a:gd name="T3" fmla="*/ 37 h 37"/>
                  <a:gd name="T4" fmla="*/ 31 w 31"/>
                  <a:gd name="T5" fmla="*/ 7 h 37"/>
                  <a:gd name="T6" fmla="*/ 12 w 31"/>
                  <a:gd name="T7" fmla="*/ 0 h 37"/>
                  <a:gd name="T8" fmla="*/ 0 w 31"/>
                  <a:gd name="T9" fmla="*/ 30 h 37"/>
                </a:gdLst>
                <a:ahLst/>
                <a:cxnLst>
                  <a:cxn ang="0">
                    <a:pos x="T0" y="T1"/>
                  </a:cxn>
                  <a:cxn ang="0">
                    <a:pos x="T2" y="T3"/>
                  </a:cxn>
                  <a:cxn ang="0">
                    <a:pos x="T4" y="T5"/>
                  </a:cxn>
                  <a:cxn ang="0">
                    <a:pos x="T6" y="T7"/>
                  </a:cxn>
                  <a:cxn ang="0">
                    <a:pos x="T8" y="T9"/>
                  </a:cxn>
                </a:cxnLst>
                <a:rect l="0" t="0" r="r" b="b"/>
                <a:pathLst>
                  <a:path w="31" h="37">
                    <a:moveTo>
                      <a:pt x="0" y="30"/>
                    </a:moveTo>
                    <a:cubicBezTo>
                      <a:pt x="18" y="37"/>
                      <a:pt x="18" y="37"/>
                      <a:pt x="18" y="37"/>
                    </a:cubicBezTo>
                    <a:cubicBezTo>
                      <a:pt x="23" y="28"/>
                      <a:pt x="27" y="18"/>
                      <a:pt x="31" y="7"/>
                    </a:cubicBezTo>
                    <a:cubicBezTo>
                      <a:pt x="12" y="0"/>
                      <a:pt x="12" y="0"/>
                      <a:pt x="12" y="0"/>
                    </a:cubicBezTo>
                    <a:cubicBezTo>
                      <a:pt x="8" y="10"/>
                      <a:pt x="4" y="20"/>
                      <a:pt x="0" y="3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59" name="Freeform 98"/>
              <p:cNvSpPr/>
              <p:nvPr/>
            </p:nvSpPr>
            <p:spPr bwMode="auto">
              <a:xfrm>
                <a:off x="5297488" y="4369285"/>
                <a:ext cx="38100" cy="46037"/>
              </a:xfrm>
              <a:custGeom>
                <a:avLst/>
                <a:gdLst>
                  <a:gd name="T0" fmla="*/ 0 w 29"/>
                  <a:gd name="T1" fmla="*/ 5 h 37"/>
                  <a:gd name="T2" fmla="*/ 10 w 29"/>
                  <a:gd name="T3" fmla="*/ 37 h 37"/>
                  <a:gd name="T4" fmla="*/ 29 w 29"/>
                  <a:gd name="T5" fmla="*/ 29 h 37"/>
                  <a:gd name="T6" fmla="*/ 19 w 29"/>
                  <a:gd name="T7" fmla="*/ 0 h 37"/>
                  <a:gd name="T8" fmla="*/ 0 w 29"/>
                  <a:gd name="T9" fmla="*/ 5 h 37"/>
                </a:gdLst>
                <a:ahLst/>
                <a:cxnLst>
                  <a:cxn ang="0">
                    <a:pos x="T0" y="T1"/>
                  </a:cxn>
                  <a:cxn ang="0">
                    <a:pos x="T2" y="T3"/>
                  </a:cxn>
                  <a:cxn ang="0">
                    <a:pos x="T4" y="T5"/>
                  </a:cxn>
                  <a:cxn ang="0">
                    <a:pos x="T6" y="T7"/>
                  </a:cxn>
                  <a:cxn ang="0">
                    <a:pos x="T8" y="T9"/>
                  </a:cxn>
                </a:cxnLst>
                <a:rect l="0" t="0" r="r" b="b"/>
                <a:pathLst>
                  <a:path w="29" h="37">
                    <a:moveTo>
                      <a:pt x="0" y="5"/>
                    </a:moveTo>
                    <a:cubicBezTo>
                      <a:pt x="2" y="15"/>
                      <a:pt x="6" y="26"/>
                      <a:pt x="10" y="37"/>
                    </a:cubicBezTo>
                    <a:cubicBezTo>
                      <a:pt x="29" y="29"/>
                      <a:pt x="29" y="29"/>
                      <a:pt x="29" y="29"/>
                    </a:cubicBezTo>
                    <a:cubicBezTo>
                      <a:pt x="25" y="19"/>
                      <a:pt x="22" y="10"/>
                      <a:pt x="19"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0" name="Freeform 99"/>
              <p:cNvSpPr/>
              <p:nvPr/>
            </p:nvSpPr>
            <p:spPr bwMode="auto">
              <a:xfrm>
                <a:off x="5337176" y="4137510"/>
                <a:ext cx="44450" cy="47625"/>
              </a:xfrm>
              <a:custGeom>
                <a:avLst/>
                <a:gdLst>
                  <a:gd name="T0" fmla="*/ 17 w 35"/>
                  <a:gd name="T1" fmla="*/ 37 h 37"/>
                  <a:gd name="T2" fmla="*/ 35 w 35"/>
                  <a:gd name="T3" fmla="*/ 12 h 37"/>
                  <a:gd name="T4" fmla="*/ 19 w 35"/>
                  <a:gd name="T5" fmla="*/ 0 h 37"/>
                  <a:gd name="T6" fmla="*/ 0 w 35"/>
                  <a:gd name="T7" fmla="*/ 26 h 37"/>
                  <a:gd name="T8" fmla="*/ 17 w 35"/>
                  <a:gd name="T9" fmla="*/ 37 h 37"/>
                </a:gdLst>
                <a:ahLst/>
                <a:cxnLst>
                  <a:cxn ang="0">
                    <a:pos x="T0" y="T1"/>
                  </a:cxn>
                  <a:cxn ang="0">
                    <a:pos x="T2" y="T3"/>
                  </a:cxn>
                  <a:cxn ang="0">
                    <a:pos x="T4" y="T5"/>
                  </a:cxn>
                  <a:cxn ang="0">
                    <a:pos x="T6" y="T7"/>
                  </a:cxn>
                  <a:cxn ang="0">
                    <a:pos x="T8" y="T9"/>
                  </a:cxn>
                </a:cxnLst>
                <a:rect l="0" t="0" r="r" b="b"/>
                <a:pathLst>
                  <a:path w="35" h="37">
                    <a:moveTo>
                      <a:pt x="17" y="37"/>
                    </a:moveTo>
                    <a:cubicBezTo>
                      <a:pt x="22" y="29"/>
                      <a:pt x="28" y="21"/>
                      <a:pt x="35" y="12"/>
                    </a:cubicBezTo>
                    <a:cubicBezTo>
                      <a:pt x="19" y="0"/>
                      <a:pt x="19" y="0"/>
                      <a:pt x="19" y="0"/>
                    </a:cubicBezTo>
                    <a:cubicBezTo>
                      <a:pt x="12" y="8"/>
                      <a:pt x="6" y="17"/>
                      <a:pt x="0" y="26"/>
                    </a:cubicBezTo>
                    <a:lnTo>
                      <a:pt x="17"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1" name="Freeform 100"/>
              <p:cNvSpPr/>
              <p:nvPr/>
            </p:nvSpPr>
            <p:spPr bwMode="auto">
              <a:xfrm>
                <a:off x="5635626" y="3566010"/>
                <a:ext cx="31750" cy="28575"/>
              </a:xfrm>
              <a:custGeom>
                <a:avLst/>
                <a:gdLst>
                  <a:gd name="T0" fmla="*/ 0 w 24"/>
                  <a:gd name="T1" fmla="*/ 18 h 23"/>
                  <a:gd name="T2" fmla="*/ 19 w 24"/>
                  <a:gd name="T3" fmla="*/ 23 h 23"/>
                  <a:gd name="T4" fmla="*/ 24 w 24"/>
                  <a:gd name="T5" fmla="*/ 4 h 23"/>
                  <a:gd name="T6" fmla="*/ 4 w 24"/>
                  <a:gd name="T7" fmla="*/ 0 h 23"/>
                  <a:gd name="T8" fmla="*/ 0 w 24"/>
                  <a:gd name="T9" fmla="*/ 18 h 23"/>
                </a:gdLst>
                <a:ahLst/>
                <a:cxnLst>
                  <a:cxn ang="0">
                    <a:pos x="T0" y="T1"/>
                  </a:cxn>
                  <a:cxn ang="0">
                    <a:pos x="T2" y="T3"/>
                  </a:cxn>
                  <a:cxn ang="0">
                    <a:pos x="T4" y="T5"/>
                  </a:cxn>
                  <a:cxn ang="0">
                    <a:pos x="T6" y="T7"/>
                  </a:cxn>
                  <a:cxn ang="0">
                    <a:pos x="T8" y="T9"/>
                  </a:cxn>
                </a:cxnLst>
                <a:rect l="0" t="0" r="r" b="b"/>
                <a:pathLst>
                  <a:path w="24" h="23">
                    <a:moveTo>
                      <a:pt x="0" y="18"/>
                    </a:moveTo>
                    <a:cubicBezTo>
                      <a:pt x="7" y="18"/>
                      <a:pt x="13" y="20"/>
                      <a:pt x="19" y="23"/>
                    </a:cubicBezTo>
                    <a:cubicBezTo>
                      <a:pt x="21" y="16"/>
                      <a:pt x="22" y="10"/>
                      <a:pt x="24" y="4"/>
                    </a:cubicBezTo>
                    <a:cubicBezTo>
                      <a:pt x="4" y="0"/>
                      <a:pt x="4" y="0"/>
                      <a:pt x="4" y="0"/>
                    </a:cubicBezTo>
                    <a:cubicBezTo>
                      <a:pt x="3" y="6"/>
                      <a:pt x="1"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2" name="Freeform 101"/>
              <p:cNvSpPr/>
              <p:nvPr/>
            </p:nvSpPr>
            <p:spPr bwMode="auto">
              <a:xfrm>
                <a:off x="5300663" y="4207360"/>
                <a:ext cx="38100" cy="47625"/>
              </a:xfrm>
              <a:custGeom>
                <a:avLst/>
                <a:gdLst>
                  <a:gd name="T0" fmla="*/ 0 w 30"/>
                  <a:gd name="T1" fmla="*/ 32 h 37"/>
                  <a:gd name="T2" fmla="*/ 20 w 30"/>
                  <a:gd name="T3" fmla="*/ 37 h 37"/>
                  <a:gd name="T4" fmla="*/ 30 w 30"/>
                  <a:gd name="T5" fmla="*/ 9 h 37"/>
                  <a:gd name="T6" fmla="*/ 12 w 30"/>
                  <a:gd name="T7" fmla="*/ 0 h 37"/>
                  <a:gd name="T8" fmla="*/ 0 w 30"/>
                  <a:gd name="T9" fmla="*/ 32 h 37"/>
                </a:gdLst>
                <a:ahLst/>
                <a:cxnLst>
                  <a:cxn ang="0">
                    <a:pos x="T0" y="T1"/>
                  </a:cxn>
                  <a:cxn ang="0">
                    <a:pos x="T2" y="T3"/>
                  </a:cxn>
                  <a:cxn ang="0">
                    <a:pos x="T4" y="T5"/>
                  </a:cxn>
                  <a:cxn ang="0">
                    <a:pos x="T6" y="T7"/>
                  </a:cxn>
                  <a:cxn ang="0">
                    <a:pos x="T8" y="T9"/>
                  </a:cxn>
                </a:cxnLst>
                <a:rect l="0" t="0" r="r" b="b"/>
                <a:pathLst>
                  <a:path w="30" h="37">
                    <a:moveTo>
                      <a:pt x="0" y="32"/>
                    </a:moveTo>
                    <a:cubicBezTo>
                      <a:pt x="20" y="37"/>
                      <a:pt x="20" y="37"/>
                      <a:pt x="20" y="37"/>
                    </a:cubicBezTo>
                    <a:cubicBezTo>
                      <a:pt x="22" y="28"/>
                      <a:pt x="26" y="18"/>
                      <a:pt x="30" y="9"/>
                    </a:cubicBezTo>
                    <a:cubicBezTo>
                      <a:pt x="12" y="0"/>
                      <a:pt x="12" y="0"/>
                      <a:pt x="12" y="0"/>
                    </a:cubicBezTo>
                    <a:cubicBezTo>
                      <a:pt x="8" y="11"/>
                      <a:pt x="3"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3" name="Freeform 102"/>
              <p:cNvSpPr/>
              <p:nvPr/>
            </p:nvSpPr>
            <p:spPr bwMode="auto">
              <a:xfrm>
                <a:off x="5648326" y="3485048"/>
                <a:ext cx="33338" cy="44450"/>
              </a:xfrm>
              <a:custGeom>
                <a:avLst/>
                <a:gdLst>
                  <a:gd name="T0" fmla="*/ 0 w 26"/>
                  <a:gd name="T1" fmla="*/ 32 h 35"/>
                  <a:gd name="T2" fmla="*/ 20 w 26"/>
                  <a:gd name="T3" fmla="*/ 35 h 35"/>
                  <a:gd name="T4" fmla="*/ 26 w 26"/>
                  <a:gd name="T5" fmla="*/ 3 h 35"/>
                  <a:gd name="T6" fmla="*/ 6 w 26"/>
                  <a:gd name="T7" fmla="*/ 0 h 35"/>
                  <a:gd name="T8" fmla="*/ 0 w 26"/>
                  <a:gd name="T9" fmla="*/ 32 h 35"/>
                </a:gdLst>
                <a:ahLst/>
                <a:cxnLst>
                  <a:cxn ang="0">
                    <a:pos x="T0" y="T1"/>
                  </a:cxn>
                  <a:cxn ang="0">
                    <a:pos x="T2" y="T3"/>
                  </a:cxn>
                  <a:cxn ang="0">
                    <a:pos x="T4" y="T5"/>
                  </a:cxn>
                  <a:cxn ang="0">
                    <a:pos x="T6" y="T7"/>
                  </a:cxn>
                  <a:cxn ang="0">
                    <a:pos x="T8" y="T9"/>
                  </a:cxn>
                </a:cxnLst>
                <a:rect l="0" t="0" r="r" b="b"/>
                <a:pathLst>
                  <a:path w="26" h="35">
                    <a:moveTo>
                      <a:pt x="0" y="32"/>
                    </a:moveTo>
                    <a:cubicBezTo>
                      <a:pt x="20" y="35"/>
                      <a:pt x="20" y="35"/>
                      <a:pt x="20" y="35"/>
                    </a:cubicBezTo>
                    <a:cubicBezTo>
                      <a:pt x="22" y="25"/>
                      <a:pt x="24" y="14"/>
                      <a:pt x="26" y="3"/>
                    </a:cubicBezTo>
                    <a:cubicBezTo>
                      <a:pt x="6" y="0"/>
                      <a:pt x="6" y="0"/>
                      <a:pt x="6" y="0"/>
                    </a:cubicBezTo>
                    <a:cubicBezTo>
                      <a:pt x="4" y="11"/>
                      <a:pt x="2"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4" name="Freeform 103"/>
              <p:cNvSpPr/>
              <p:nvPr/>
            </p:nvSpPr>
            <p:spPr bwMode="auto">
              <a:xfrm>
                <a:off x="5457826" y="4012098"/>
                <a:ext cx="26988" cy="34925"/>
              </a:xfrm>
              <a:custGeom>
                <a:avLst/>
                <a:gdLst>
                  <a:gd name="T0" fmla="*/ 6 w 22"/>
                  <a:gd name="T1" fmla="*/ 0 h 27"/>
                  <a:gd name="T2" fmla="*/ 0 w 22"/>
                  <a:gd name="T3" fmla="*/ 8 h 27"/>
                  <a:gd name="T4" fmla="*/ 11 w 22"/>
                  <a:gd name="T5" fmla="*/ 27 h 27"/>
                  <a:gd name="T6" fmla="*/ 22 w 22"/>
                  <a:gd name="T7" fmla="*/ 11 h 27"/>
                  <a:gd name="T8" fmla="*/ 6 w 22"/>
                  <a:gd name="T9" fmla="*/ 0 h 27"/>
                </a:gdLst>
                <a:ahLst/>
                <a:cxnLst>
                  <a:cxn ang="0">
                    <a:pos x="T0" y="T1"/>
                  </a:cxn>
                  <a:cxn ang="0">
                    <a:pos x="T2" y="T3"/>
                  </a:cxn>
                  <a:cxn ang="0">
                    <a:pos x="T4" y="T5"/>
                  </a:cxn>
                  <a:cxn ang="0">
                    <a:pos x="T6" y="T7"/>
                  </a:cxn>
                  <a:cxn ang="0">
                    <a:pos x="T8" y="T9"/>
                  </a:cxn>
                </a:cxnLst>
                <a:rect l="0" t="0" r="r" b="b"/>
                <a:pathLst>
                  <a:path w="22" h="27">
                    <a:moveTo>
                      <a:pt x="6" y="0"/>
                    </a:moveTo>
                    <a:cubicBezTo>
                      <a:pt x="4" y="2"/>
                      <a:pt x="2" y="5"/>
                      <a:pt x="0" y="8"/>
                    </a:cubicBezTo>
                    <a:cubicBezTo>
                      <a:pt x="5" y="13"/>
                      <a:pt x="9" y="20"/>
                      <a:pt x="11" y="27"/>
                    </a:cubicBezTo>
                    <a:cubicBezTo>
                      <a:pt x="15" y="22"/>
                      <a:pt x="19" y="16"/>
                      <a:pt x="22" y="11"/>
                    </a:cubicBezTo>
                    <a:lnTo>
                      <a:pt x="6"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5" name="Freeform 104"/>
              <p:cNvSpPr/>
              <p:nvPr/>
            </p:nvSpPr>
            <p:spPr bwMode="auto">
              <a:xfrm>
                <a:off x="5291138" y="4289910"/>
                <a:ext cx="25400" cy="42862"/>
              </a:xfrm>
              <a:custGeom>
                <a:avLst/>
                <a:gdLst>
                  <a:gd name="T0" fmla="*/ 0 w 21"/>
                  <a:gd name="T1" fmla="*/ 21 h 33"/>
                  <a:gd name="T2" fmla="*/ 1 w 21"/>
                  <a:gd name="T3" fmla="*/ 33 h 33"/>
                  <a:gd name="T4" fmla="*/ 21 w 21"/>
                  <a:gd name="T5" fmla="*/ 32 h 33"/>
                  <a:gd name="T6" fmla="*/ 20 w 21"/>
                  <a:gd name="T7" fmla="*/ 21 h 33"/>
                  <a:gd name="T8" fmla="*/ 21 w 21"/>
                  <a:gd name="T9" fmla="*/ 2 h 33"/>
                  <a:gd name="T10" fmla="*/ 2 w 21"/>
                  <a:gd name="T11" fmla="*/ 0 h 33"/>
                  <a:gd name="T12" fmla="*/ 0 w 21"/>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0" y="21"/>
                    </a:moveTo>
                    <a:cubicBezTo>
                      <a:pt x="0" y="25"/>
                      <a:pt x="0" y="29"/>
                      <a:pt x="1" y="33"/>
                    </a:cubicBezTo>
                    <a:cubicBezTo>
                      <a:pt x="21" y="32"/>
                      <a:pt x="21" y="32"/>
                      <a:pt x="21" y="32"/>
                    </a:cubicBezTo>
                    <a:cubicBezTo>
                      <a:pt x="20" y="28"/>
                      <a:pt x="20" y="25"/>
                      <a:pt x="20" y="21"/>
                    </a:cubicBezTo>
                    <a:cubicBezTo>
                      <a:pt x="20" y="15"/>
                      <a:pt x="21" y="8"/>
                      <a:pt x="21" y="2"/>
                    </a:cubicBezTo>
                    <a:cubicBezTo>
                      <a:pt x="2" y="0"/>
                      <a:pt x="2" y="0"/>
                      <a:pt x="2" y="0"/>
                    </a:cubicBezTo>
                    <a:cubicBezTo>
                      <a:pt x="1" y="7"/>
                      <a:pt x="0" y="14"/>
                      <a:pt x="0" y="2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6" name="Freeform 135"/>
              <p:cNvSpPr/>
              <p:nvPr/>
            </p:nvSpPr>
            <p:spPr bwMode="auto">
              <a:xfrm>
                <a:off x="5575301" y="3588235"/>
                <a:ext cx="119063" cy="117475"/>
              </a:xfrm>
              <a:custGeom>
                <a:avLst/>
                <a:gdLst>
                  <a:gd name="T0" fmla="*/ 46 w 93"/>
                  <a:gd name="T1" fmla="*/ 0 h 93"/>
                  <a:gd name="T2" fmla="*/ 0 w 93"/>
                  <a:gd name="T3" fmla="*/ 46 h 93"/>
                  <a:gd name="T4" fmla="*/ 46 w 93"/>
                  <a:gd name="T5" fmla="*/ 93 h 93"/>
                  <a:gd name="T6" fmla="*/ 93 w 93"/>
                  <a:gd name="T7" fmla="*/ 46 h 93"/>
                  <a:gd name="T8" fmla="*/ 67 w 93"/>
                  <a:gd name="T9" fmla="*/ 5 h 93"/>
                  <a:gd name="T10" fmla="*/ 48 w 93"/>
                  <a:gd name="T11" fmla="*/ 0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21" y="0"/>
                      <a:pt x="0" y="21"/>
                      <a:pt x="0" y="46"/>
                    </a:cubicBezTo>
                    <a:cubicBezTo>
                      <a:pt x="0" y="72"/>
                      <a:pt x="21" y="93"/>
                      <a:pt x="46" y="93"/>
                    </a:cubicBezTo>
                    <a:cubicBezTo>
                      <a:pt x="72" y="93"/>
                      <a:pt x="93" y="72"/>
                      <a:pt x="93" y="46"/>
                    </a:cubicBezTo>
                    <a:cubicBezTo>
                      <a:pt x="93" y="28"/>
                      <a:pt x="83" y="12"/>
                      <a:pt x="67" y="5"/>
                    </a:cubicBezTo>
                    <a:cubicBezTo>
                      <a:pt x="61" y="2"/>
                      <a:pt x="55" y="0"/>
                      <a:pt x="48" y="0"/>
                    </a:cubicBezTo>
                    <a:cubicBezTo>
                      <a:pt x="47" y="0"/>
                      <a:pt x="47" y="0"/>
                      <a:pt x="46" y="0"/>
                    </a:cubicBezTo>
                    <a:close/>
                  </a:path>
                </a:pathLst>
              </a:custGeom>
              <a:solidFill>
                <a:schemeClr val="accent2"/>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67" name="Freeform 136"/>
              <p:cNvSpPr/>
              <p:nvPr/>
            </p:nvSpPr>
            <p:spPr bwMode="auto">
              <a:xfrm>
                <a:off x="5356226" y="4005748"/>
                <a:ext cx="117475" cy="119062"/>
              </a:xfrm>
              <a:custGeom>
                <a:avLst/>
                <a:gdLst>
                  <a:gd name="T0" fmla="*/ 47 w 93"/>
                  <a:gd name="T1" fmla="*/ 0 h 93"/>
                  <a:gd name="T2" fmla="*/ 0 w 93"/>
                  <a:gd name="T3" fmla="*/ 46 h 93"/>
                  <a:gd name="T4" fmla="*/ 47 w 93"/>
                  <a:gd name="T5" fmla="*/ 93 h 93"/>
                  <a:gd name="T6" fmla="*/ 93 w 93"/>
                  <a:gd name="T7" fmla="*/ 46 h 93"/>
                  <a:gd name="T8" fmla="*/ 91 w 93"/>
                  <a:gd name="T9" fmla="*/ 32 h 93"/>
                  <a:gd name="T10" fmla="*/ 80 w 93"/>
                  <a:gd name="T11" fmla="*/ 13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0"/>
                      <a:pt x="0" y="46"/>
                    </a:cubicBezTo>
                    <a:cubicBezTo>
                      <a:pt x="0" y="72"/>
                      <a:pt x="21" y="93"/>
                      <a:pt x="47" y="93"/>
                    </a:cubicBezTo>
                    <a:cubicBezTo>
                      <a:pt x="73" y="93"/>
                      <a:pt x="93" y="72"/>
                      <a:pt x="93" y="46"/>
                    </a:cubicBezTo>
                    <a:cubicBezTo>
                      <a:pt x="93" y="41"/>
                      <a:pt x="93" y="36"/>
                      <a:pt x="91" y="32"/>
                    </a:cubicBezTo>
                    <a:cubicBezTo>
                      <a:pt x="89" y="25"/>
                      <a:pt x="85" y="18"/>
                      <a:pt x="80" y="13"/>
                    </a:cubicBezTo>
                    <a:cubicBezTo>
                      <a:pt x="71" y="5"/>
                      <a:pt x="60" y="0"/>
                      <a:pt x="47" y="0"/>
                    </a:cubicBezTo>
                    <a:close/>
                  </a:path>
                </a:pathLst>
              </a:custGeom>
              <a:solidFill>
                <a:schemeClr val="accent2"/>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68" name="Group 68"/>
            <p:cNvGrpSpPr/>
            <p:nvPr/>
          </p:nvGrpSpPr>
          <p:grpSpPr>
            <a:xfrm>
              <a:off x="4853568" y="3602745"/>
              <a:ext cx="384175" cy="947737"/>
              <a:chOff x="6477001" y="3448535"/>
              <a:chExt cx="384175" cy="947737"/>
            </a:xfrm>
          </p:grpSpPr>
          <p:sp>
            <p:nvSpPr>
              <p:cNvPr id="69" name="Freeform 105"/>
              <p:cNvSpPr/>
              <p:nvPr/>
            </p:nvSpPr>
            <p:spPr bwMode="auto">
              <a:xfrm>
                <a:off x="6503988" y="3605698"/>
                <a:ext cx="25400" cy="17462"/>
              </a:xfrm>
              <a:custGeom>
                <a:avLst/>
                <a:gdLst>
                  <a:gd name="T0" fmla="*/ 19 w 21"/>
                  <a:gd name="T1" fmla="*/ 0 h 14"/>
                  <a:gd name="T2" fmla="*/ 0 w 21"/>
                  <a:gd name="T3" fmla="*/ 5 h 14"/>
                  <a:gd name="T4" fmla="*/ 2 w 21"/>
                  <a:gd name="T5" fmla="*/ 14 h 14"/>
                  <a:gd name="T6" fmla="*/ 21 w 21"/>
                  <a:gd name="T7" fmla="*/ 6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cubicBezTo>
                      <a:pt x="0" y="5"/>
                      <a:pt x="0" y="5"/>
                      <a:pt x="0" y="5"/>
                    </a:cubicBezTo>
                    <a:cubicBezTo>
                      <a:pt x="1" y="8"/>
                      <a:pt x="2" y="11"/>
                      <a:pt x="2" y="14"/>
                    </a:cubicBezTo>
                    <a:cubicBezTo>
                      <a:pt x="8" y="10"/>
                      <a:pt x="14" y="7"/>
                      <a:pt x="21" y="6"/>
                    </a:cubicBezTo>
                    <a:cubicBezTo>
                      <a:pt x="20" y="4"/>
                      <a:pt x="20" y="2"/>
                      <a:pt x="19"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0" name="Freeform 106"/>
              <p:cNvSpPr/>
              <p:nvPr/>
            </p:nvSpPr>
            <p:spPr bwMode="auto">
              <a:xfrm>
                <a:off x="6561138" y="3756510"/>
                <a:ext cx="38100" cy="47625"/>
              </a:xfrm>
              <a:custGeom>
                <a:avLst/>
                <a:gdLst>
                  <a:gd name="T0" fmla="*/ 0 w 31"/>
                  <a:gd name="T1" fmla="*/ 8 h 38"/>
                  <a:gd name="T2" fmla="*/ 13 w 31"/>
                  <a:gd name="T3" fmla="*/ 38 h 38"/>
                  <a:gd name="T4" fmla="*/ 31 w 31"/>
                  <a:gd name="T5" fmla="*/ 29 h 38"/>
                  <a:gd name="T6" fmla="*/ 18 w 31"/>
                  <a:gd name="T7" fmla="*/ 0 h 38"/>
                  <a:gd name="T8" fmla="*/ 0 w 31"/>
                  <a:gd name="T9" fmla="*/ 8 h 38"/>
                </a:gdLst>
                <a:ahLst/>
                <a:cxnLst>
                  <a:cxn ang="0">
                    <a:pos x="T0" y="T1"/>
                  </a:cxn>
                  <a:cxn ang="0">
                    <a:pos x="T2" y="T3"/>
                  </a:cxn>
                  <a:cxn ang="0">
                    <a:pos x="T4" y="T5"/>
                  </a:cxn>
                  <a:cxn ang="0">
                    <a:pos x="T6" y="T7"/>
                  </a:cxn>
                  <a:cxn ang="0">
                    <a:pos x="T8" y="T9"/>
                  </a:cxn>
                </a:cxnLst>
                <a:rect l="0" t="0" r="r" b="b"/>
                <a:pathLst>
                  <a:path w="31" h="38">
                    <a:moveTo>
                      <a:pt x="0" y="8"/>
                    </a:moveTo>
                    <a:cubicBezTo>
                      <a:pt x="4" y="18"/>
                      <a:pt x="9" y="28"/>
                      <a:pt x="13" y="38"/>
                    </a:cubicBezTo>
                    <a:cubicBezTo>
                      <a:pt x="31" y="29"/>
                      <a:pt x="31" y="29"/>
                      <a:pt x="31" y="29"/>
                    </a:cubicBezTo>
                    <a:cubicBezTo>
                      <a:pt x="27" y="19"/>
                      <a:pt x="22" y="10"/>
                      <a:pt x="18" y="0"/>
                    </a:cubicBezTo>
                    <a:lnTo>
                      <a:pt x="0" y="8"/>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1" name="Freeform 107"/>
              <p:cNvSpPr/>
              <p:nvPr/>
            </p:nvSpPr>
            <p:spPr bwMode="auto">
              <a:xfrm>
                <a:off x="6596063" y="3827948"/>
                <a:ext cx="42863" cy="49212"/>
              </a:xfrm>
              <a:custGeom>
                <a:avLst/>
                <a:gdLst>
                  <a:gd name="T0" fmla="*/ 0 w 33"/>
                  <a:gd name="T1" fmla="*/ 9 h 38"/>
                  <a:gd name="T2" fmla="*/ 15 w 33"/>
                  <a:gd name="T3" fmla="*/ 38 h 38"/>
                  <a:gd name="T4" fmla="*/ 33 w 33"/>
                  <a:gd name="T5" fmla="*/ 28 h 38"/>
                  <a:gd name="T6" fmla="*/ 18 w 33"/>
                  <a:gd name="T7" fmla="*/ 0 h 38"/>
                  <a:gd name="T8" fmla="*/ 0 w 33"/>
                  <a:gd name="T9" fmla="*/ 9 h 38"/>
                </a:gdLst>
                <a:ahLst/>
                <a:cxnLst>
                  <a:cxn ang="0">
                    <a:pos x="T0" y="T1"/>
                  </a:cxn>
                  <a:cxn ang="0">
                    <a:pos x="T2" y="T3"/>
                  </a:cxn>
                  <a:cxn ang="0">
                    <a:pos x="T4" y="T5"/>
                  </a:cxn>
                  <a:cxn ang="0">
                    <a:pos x="T6" y="T7"/>
                  </a:cxn>
                  <a:cxn ang="0">
                    <a:pos x="T8" y="T9"/>
                  </a:cxn>
                </a:cxnLst>
                <a:rect l="0" t="0" r="r" b="b"/>
                <a:pathLst>
                  <a:path w="33" h="38">
                    <a:moveTo>
                      <a:pt x="0" y="9"/>
                    </a:moveTo>
                    <a:cubicBezTo>
                      <a:pt x="5" y="19"/>
                      <a:pt x="10" y="28"/>
                      <a:pt x="15" y="38"/>
                    </a:cubicBezTo>
                    <a:cubicBezTo>
                      <a:pt x="33" y="28"/>
                      <a:pt x="33" y="28"/>
                      <a:pt x="33" y="28"/>
                    </a:cubicBezTo>
                    <a:cubicBezTo>
                      <a:pt x="27" y="19"/>
                      <a:pt x="22" y="9"/>
                      <a:pt x="18" y="0"/>
                    </a:cubicBezTo>
                    <a:lnTo>
                      <a:pt x="0" y="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2" name="Freeform 108"/>
              <p:cNvSpPr/>
              <p:nvPr/>
            </p:nvSpPr>
            <p:spPr bwMode="auto">
              <a:xfrm>
                <a:off x="6783388" y="4270860"/>
                <a:ext cx="30163" cy="42862"/>
              </a:xfrm>
              <a:custGeom>
                <a:avLst/>
                <a:gdLst>
                  <a:gd name="T0" fmla="*/ 24 w 24"/>
                  <a:gd name="T1" fmla="*/ 1 h 34"/>
                  <a:gd name="T2" fmla="*/ 4 w 24"/>
                  <a:gd name="T3" fmla="*/ 0 h 34"/>
                  <a:gd name="T4" fmla="*/ 0 w 24"/>
                  <a:gd name="T5" fmla="*/ 31 h 34"/>
                  <a:gd name="T6" fmla="*/ 20 w 24"/>
                  <a:gd name="T7" fmla="*/ 34 h 34"/>
                  <a:gd name="T8" fmla="*/ 24 w 24"/>
                  <a:gd name="T9" fmla="*/ 1 h 34"/>
                </a:gdLst>
                <a:ahLst/>
                <a:cxnLst>
                  <a:cxn ang="0">
                    <a:pos x="T0" y="T1"/>
                  </a:cxn>
                  <a:cxn ang="0">
                    <a:pos x="T2" y="T3"/>
                  </a:cxn>
                  <a:cxn ang="0">
                    <a:pos x="T4" y="T5"/>
                  </a:cxn>
                  <a:cxn ang="0">
                    <a:pos x="T6" y="T7"/>
                  </a:cxn>
                  <a:cxn ang="0">
                    <a:pos x="T8" y="T9"/>
                  </a:cxn>
                </a:cxnLst>
                <a:rect l="0" t="0" r="r" b="b"/>
                <a:pathLst>
                  <a:path w="24" h="34">
                    <a:moveTo>
                      <a:pt x="24" y="1"/>
                    </a:moveTo>
                    <a:cubicBezTo>
                      <a:pt x="4" y="0"/>
                      <a:pt x="4" y="0"/>
                      <a:pt x="4" y="0"/>
                    </a:cubicBezTo>
                    <a:cubicBezTo>
                      <a:pt x="3" y="10"/>
                      <a:pt x="2" y="21"/>
                      <a:pt x="0" y="31"/>
                    </a:cubicBezTo>
                    <a:cubicBezTo>
                      <a:pt x="20" y="34"/>
                      <a:pt x="20" y="34"/>
                      <a:pt x="20" y="34"/>
                    </a:cubicBezTo>
                    <a:cubicBezTo>
                      <a:pt x="22" y="23"/>
                      <a:pt x="23" y="12"/>
                      <a:pt x="24" y="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3" name="Freeform 109"/>
              <p:cNvSpPr/>
              <p:nvPr/>
            </p:nvSpPr>
            <p:spPr bwMode="auto">
              <a:xfrm>
                <a:off x="6477001" y="3448535"/>
                <a:ext cx="26988" cy="41275"/>
              </a:xfrm>
              <a:custGeom>
                <a:avLst/>
                <a:gdLst>
                  <a:gd name="T0" fmla="*/ 0 w 22"/>
                  <a:gd name="T1" fmla="*/ 1 h 33"/>
                  <a:gd name="T2" fmla="*/ 2 w 22"/>
                  <a:gd name="T3" fmla="*/ 33 h 33"/>
                  <a:gd name="T4" fmla="*/ 22 w 22"/>
                  <a:gd name="T5" fmla="*/ 31 h 33"/>
                  <a:gd name="T6" fmla="*/ 20 w 22"/>
                  <a:gd name="T7" fmla="*/ 0 h 33"/>
                  <a:gd name="T8" fmla="*/ 0 w 22"/>
                  <a:gd name="T9" fmla="*/ 1 h 33"/>
                </a:gdLst>
                <a:ahLst/>
                <a:cxnLst>
                  <a:cxn ang="0">
                    <a:pos x="T0" y="T1"/>
                  </a:cxn>
                  <a:cxn ang="0">
                    <a:pos x="T2" y="T3"/>
                  </a:cxn>
                  <a:cxn ang="0">
                    <a:pos x="T4" y="T5"/>
                  </a:cxn>
                  <a:cxn ang="0">
                    <a:pos x="T6" y="T7"/>
                  </a:cxn>
                  <a:cxn ang="0">
                    <a:pos x="T8" y="T9"/>
                  </a:cxn>
                </a:cxnLst>
                <a:rect l="0" t="0" r="r" b="b"/>
                <a:pathLst>
                  <a:path w="22" h="33">
                    <a:moveTo>
                      <a:pt x="0" y="1"/>
                    </a:moveTo>
                    <a:cubicBezTo>
                      <a:pt x="0" y="11"/>
                      <a:pt x="1" y="22"/>
                      <a:pt x="2" y="33"/>
                    </a:cubicBezTo>
                    <a:cubicBezTo>
                      <a:pt x="22" y="31"/>
                      <a:pt x="22" y="31"/>
                      <a:pt x="22" y="31"/>
                    </a:cubicBezTo>
                    <a:cubicBezTo>
                      <a:pt x="21" y="20"/>
                      <a:pt x="20" y="10"/>
                      <a:pt x="20" y="0"/>
                    </a:cubicBezTo>
                    <a:lnTo>
                      <a:pt x="0" y="1"/>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4" name="Freeform 110"/>
              <p:cNvSpPr/>
              <p:nvPr/>
            </p:nvSpPr>
            <p:spPr bwMode="auto">
              <a:xfrm>
                <a:off x="6484938" y="3527910"/>
                <a:ext cx="31750" cy="44450"/>
              </a:xfrm>
              <a:custGeom>
                <a:avLst/>
                <a:gdLst>
                  <a:gd name="T0" fmla="*/ 0 w 26"/>
                  <a:gd name="T1" fmla="*/ 3 h 35"/>
                  <a:gd name="T2" fmla="*/ 7 w 26"/>
                  <a:gd name="T3" fmla="*/ 35 h 35"/>
                  <a:gd name="T4" fmla="*/ 26 w 26"/>
                  <a:gd name="T5" fmla="*/ 31 h 35"/>
                  <a:gd name="T6" fmla="*/ 20 w 26"/>
                  <a:gd name="T7" fmla="*/ 0 h 35"/>
                  <a:gd name="T8" fmla="*/ 0 w 26"/>
                  <a:gd name="T9" fmla="*/ 3 h 35"/>
                </a:gdLst>
                <a:ahLst/>
                <a:cxnLst>
                  <a:cxn ang="0">
                    <a:pos x="T0" y="T1"/>
                  </a:cxn>
                  <a:cxn ang="0">
                    <a:pos x="T2" y="T3"/>
                  </a:cxn>
                  <a:cxn ang="0">
                    <a:pos x="T4" y="T5"/>
                  </a:cxn>
                  <a:cxn ang="0">
                    <a:pos x="T6" y="T7"/>
                  </a:cxn>
                  <a:cxn ang="0">
                    <a:pos x="T8" y="T9"/>
                  </a:cxn>
                </a:cxnLst>
                <a:rect l="0" t="0" r="r" b="b"/>
                <a:pathLst>
                  <a:path w="26" h="35">
                    <a:moveTo>
                      <a:pt x="0" y="3"/>
                    </a:moveTo>
                    <a:cubicBezTo>
                      <a:pt x="2" y="14"/>
                      <a:pt x="4" y="25"/>
                      <a:pt x="7" y="35"/>
                    </a:cubicBezTo>
                    <a:cubicBezTo>
                      <a:pt x="26" y="31"/>
                      <a:pt x="26" y="31"/>
                      <a:pt x="26" y="31"/>
                    </a:cubicBezTo>
                    <a:cubicBezTo>
                      <a:pt x="24" y="21"/>
                      <a:pt x="22" y="10"/>
                      <a:pt x="20" y="0"/>
                    </a:cubicBezTo>
                    <a:lnTo>
                      <a:pt x="0" y="3"/>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5" name="Freeform 111"/>
              <p:cNvSpPr/>
              <p:nvPr/>
            </p:nvSpPr>
            <p:spPr bwMode="auto">
              <a:xfrm>
                <a:off x="6677026" y="3967648"/>
                <a:ext cx="44450" cy="49212"/>
              </a:xfrm>
              <a:custGeom>
                <a:avLst/>
                <a:gdLst>
                  <a:gd name="T0" fmla="*/ 35 w 35"/>
                  <a:gd name="T1" fmla="*/ 27 h 38"/>
                  <a:gd name="T2" fmla="*/ 17 w 35"/>
                  <a:gd name="T3" fmla="*/ 0 h 38"/>
                  <a:gd name="T4" fmla="*/ 0 w 35"/>
                  <a:gd name="T5" fmla="*/ 11 h 38"/>
                  <a:gd name="T6" fmla="*/ 18 w 35"/>
                  <a:gd name="T7" fmla="*/ 38 h 38"/>
                  <a:gd name="T8" fmla="*/ 35 w 35"/>
                  <a:gd name="T9" fmla="*/ 27 h 38"/>
                </a:gdLst>
                <a:ahLst/>
                <a:cxnLst>
                  <a:cxn ang="0">
                    <a:pos x="T0" y="T1"/>
                  </a:cxn>
                  <a:cxn ang="0">
                    <a:pos x="T2" y="T3"/>
                  </a:cxn>
                  <a:cxn ang="0">
                    <a:pos x="T4" y="T5"/>
                  </a:cxn>
                  <a:cxn ang="0">
                    <a:pos x="T6" y="T7"/>
                  </a:cxn>
                  <a:cxn ang="0">
                    <a:pos x="T8" y="T9"/>
                  </a:cxn>
                </a:cxnLst>
                <a:rect l="0" t="0" r="r" b="b"/>
                <a:pathLst>
                  <a:path w="35" h="38">
                    <a:moveTo>
                      <a:pt x="35" y="27"/>
                    </a:moveTo>
                    <a:cubicBezTo>
                      <a:pt x="29" y="18"/>
                      <a:pt x="23" y="9"/>
                      <a:pt x="17" y="0"/>
                    </a:cubicBezTo>
                    <a:cubicBezTo>
                      <a:pt x="0" y="11"/>
                      <a:pt x="0" y="11"/>
                      <a:pt x="0" y="11"/>
                    </a:cubicBezTo>
                    <a:cubicBezTo>
                      <a:pt x="6" y="20"/>
                      <a:pt x="12" y="29"/>
                      <a:pt x="18" y="38"/>
                    </a:cubicBezTo>
                    <a:lnTo>
                      <a:pt x="35" y="2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6" name="Freeform 112"/>
              <p:cNvSpPr/>
              <p:nvPr/>
            </p:nvSpPr>
            <p:spPr bwMode="auto">
              <a:xfrm>
                <a:off x="6767513" y="4350235"/>
                <a:ext cx="34925" cy="46037"/>
              </a:xfrm>
              <a:custGeom>
                <a:avLst/>
                <a:gdLst>
                  <a:gd name="T0" fmla="*/ 0 w 27"/>
                  <a:gd name="T1" fmla="*/ 31 h 36"/>
                  <a:gd name="T2" fmla="*/ 19 w 27"/>
                  <a:gd name="T3" fmla="*/ 36 h 36"/>
                  <a:gd name="T4" fmla="*/ 27 w 27"/>
                  <a:gd name="T5" fmla="*/ 4 h 36"/>
                  <a:gd name="T6" fmla="*/ 7 w 27"/>
                  <a:gd name="T7" fmla="*/ 0 h 36"/>
                  <a:gd name="T8" fmla="*/ 0 w 27"/>
                  <a:gd name="T9" fmla="*/ 31 h 36"/>
                </a:gdLst>
                <a:ahLst/>
                <a:cxnLst>
                  <a:cxn ang="0">
                    <a:pos x="T0" y="T1"/>
                  </a:cxn>
                  <a:cxn ang="0">
                    <a:pos x="T2" y="T3"/>
                  </a:cxn>
                  <a:cxn ang="0">
                    <a:pos x="T4" y="T5"/>
                  </a:cxn>
                  <a:cxn ang="0">
                    <a:pos x="T6" y="T7"/>
                  </a:cxn>
                  <a:cxn ang="0">
                    <a:pos x="T8" y="T9"/>
                  </a:cxn>
                </a:cxnLst>
                <a:rect l="0" t="0" r="r" b="b"/>
                <a:pathLst>
                  <a:path w="27" h="36">
                    <a:moveTo>
                      <a:pt x="0" y="31"/>
                    </a:moveTo>
                    <a:cubicBezTo>
                      <a:pt x="19" y="36"/>
                      <a:pt x="19" y="36"/>
                      <a:pt x="19" y="36"/>
                    </a:cubicBezTo>
                    <a:cubicBezTo>
                      <a:pt x="22" y="25"/>
                      <a:pt x="25" y="15"/>
                      <a:pt x="27" y="4"/>
                    </a:cubicBezTo>
                    <a:cubicBezTo>
                      <a:pt x="7" y="0"/>
                      <a:pt x="7" y="0"/>
                      <a:pt x="7" y="0"/>
                    </a:cubicBezTo>
                    <a:cubicBezTo>
                      <a:pt x="5" y="10"/>
                      <a:pt x="3" y="20"/>
                      <a:pt x="0" y="3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7" name="Freeform 113"/>
              <p:cNvSpPr/>
              <p:nvPr/>
            </p:nvSpPr>
            <p:spPr bwMode="auto">
              <a:xfrm>
                <a:off x="6635751" y="3899385"/>
                <a:ext cx="41275" cy="49212"/>
              </a:xfrm>
              <a:custGeom>
                <a:avLst/>
                <a:gdLst>
                  <a:gd name="T0" fmla="*/ 0 w 33"/>
                  <a:gd name="T1" fmla="*/ 10 h 38"/>
                  <a:gd name="T2" fmla="*/ 16 w 33"/>
                  <a:gd name="T3" fmla="*/ 38 h 38"/>
                  <a:gd name="T4" fmla="*/ 33 w 33"/>
                  <a:gd name="T5" fmla="*/ 27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7"/>
                      <a:pt x="33" y="27"/>
                      <a:pt x="33" y="27"/>
                    </a:cubicBezTo>
                    <a:cubicBezTo>
                      <a:pt x="28" y="18"/>
                      <a:pt x="22"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8" name="Freeform 114"/>
              <p:cNvSpPr/>
              <p:nvPr/>
            </p:nvSpPr>
            <p:spPr bwMode="auto">
              <a:xfrm>
                <a:off x="6723063" y="4035910"/>
                <a:ext cx="44450" cy="47625"/>
              </a:xfrm>
              <a:custGeom>
                <a:avLst/>
                <a:gdLst>
                  <a:gd name="T0" fmla="*/ 16 w 35"/>
                  <a:gd name="T1" fmla="*/ 0 h 38"/>
                  <a:gd name="T2" fmla="*/ 0 w 35"/>
                  <a:gd name="T3" fmla="*/ 12 h 38"/>
                  <a:gd name="T4" fmla="*/ 16 w 35"/>
                  <a:gd name="T5" fmla="*/ 35 h 38"/>
                  <a:gd name="T6" fmla="*/ 18 w 35"/>
                  <a:gd name="T7" fmla="*/ 38 h 38"/>
                  <a:gd name="T8" fmla="*/ 35 w 35"/>
                  <a:gd name="T9" fmla="*/ 27 h 38"/>
                  <a:gd name="T10" fmla="*/ 32 w 35"/>
                  <a:gd name="T11" fmla="*/ 23 h 38"/>
                  <a:gd name="T12" fmla="*/ 16 w 3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16" y="0"/>
                    </a:moveTo>
                    <a:cubicBezTo>
                      <a:pt x="0" y="12"/>
                      <a:pt x="0" y="12"/>
                      <a:pt x="0" y="12"/>
                    </a:cubicBezTo>
                    <a:cubicBezTo>
                      <a:pt x="5" y="20"/>
                      <a:pt x="11" y="27"/>
                      <a:pt x="16" y="35"/>
                    </a:cubicBezTo>
                    <a:cubicBezTo>
                      <a:pt x="17" y="36"/>
                      <a:pt x="17" y="37"/>
                      <a:pt x="18" y="38"/>
                    </a:cubicBezTo>
                    <a:cubicBezTo>
                      <a:pt x="35" y="27"/>
                      <a:pt x="35" y="27"/>
                      <a:pt x="35" y="27"/>
                    </a:cubicBezTo>
                    <a:cubicBezTo>
                      <a:pt x="34" y="26"/>
                      <a:pt x="33" y="24"/>
                      <a:pt x="32" y="23"/>
                    </a:cubicBezTo>
                    <a:cubicBezTo>
                      <a:pt x="27" y="16"/>
                      <a:pt x="22" y="8"/>
                      <a:pt x="16"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79" name="Freeform 115"/>
              <p:cNvSpPr/>
              <p:nvPr/>
            </p:nvSpPr>
            <p:spPr bwMode="auto">
              <a:xfrm>
                <a:off x="6765926" y="4107348"/>
                <a:ext cx="34925" cy="39687"/>
              </a:xfrm>
              <a:custGeom>
                <a:avLst/>
                <a:gdLst>
                  <a:gd name="T0" fmla="*/ 18 w 28"/>
                  <a:gd name="T1" fmla="*/ 0 h 32"/>
                  <a:gd name="T2" fmla="*/ 0 w 28"/>
                  <a:gd name="T3" fmla="*/ 8 h 32"/>
                  <a:gd name="T4" fmla="*/ 8 w 28"/>
                  <a:gd name="T5" fmla="*/ 32 h 32"/>
                  <a:gd name="T6" fmla="*/ 28 w 28"/>
                  <a:gd name="T7" fmla="*/ 27 h 32"/>
                  <a:gd name="T8" fmla="*/ 18 w 28"/>
                  <a:gd name="T9" fmla="*/ 0 h 32"/>
                </a:gdLst>
                <a:ahLst/>
                <a:cxnLst>
                  <a:cxn ang="0">
                    <a:pos x="T0" y="T1"/>
                  </a:cxn>
                  <a:cxn ang="0">
                    <a:pos x="T2" y="T3"/>
                  </a:cxn>
                  <a:cxn ang="0">
                    <a:pos x="T4" y="T5"/>
                  </a:cxn>
                  <a:cxn ang="0">
                    <a:pos x="T6" y="T7"/>
                  </a:cxn>
                  <a:cxn ang="0">
                    <a:pos x="T8" y="T9"/>
                  </a:cxn>
                </a:cxnLst>
                <a:rect l="0" t="0" r="r" b="b"/>
                <a:pathLst>
                  <a:path w="28" h="32">
                    <a:moveTo>
                      <a:pt x="18" y="0"/>
                    </a:moveTo>
                    <a:cubicBezTo>
                      <a:pt x="0" y="8"/>
                      <a:pt x="0" y="8"/>
                      <a:pt x="0" y="8"/>
                    </a:cubicBezTo>
                    <a:cubicBezTo>
                      <a:pt x="3" y="16"/>
                      <a:pt x="6" y="24"/>
                      <a:pt x="8" y="32"/>
                    </a:cubicBezTo>
                    <a:cubicBezTo>
                      <a:pt x="14" y="29"/>
                      <a:pt x="21" y="27"/>
                      <a:pt x="28" y="27"/>
                    </a:cubicBezTo>
                    <a:cubicBezTo>
                      <a:pt x="25" y="18"/>
                      <a:pt x="22" y="9"/>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0" name="Freeform 137"/>
              <p:cNvSpPr/>
              <p:nvPr/>
            </p:nvSpPr>
            <p:spPr bwMode="auto">
              <a:xfrm>
                <a:off x="6481763" y="3612048"/>
                <a:ext cx="117475" cy="119062"/>
              </a:xfrm>
              <a:custGeom>
                <a:avLst/>
                <a:gdLst>
                  <a:gd name="T0" fmla="*/ 46 w 93"/>
                  <a:gd name="T1" fmla="*/ 0 h 93"/>
                  <a:gd name="T2" fmla="*/ 38 w 93"/>
                  <a:gd name="T3" fmla="*/ 1 h 93"/>
                  <a:gd name="T4" fmla="*/ 19 w 93"/>
                  <a:gd name="T5" fmla="*/ 9 h 93"/>
                  <a:gd name="T6" fmla="*/ 0 w 93"/>
                  <a:gd name="T7" fmla="*/ 47 h 93"/>
                  <a:gd name="T8" fmla="*/ 46 w 93"/>
                  <a:gd name="T9" fmla="*/ 93 h 93"/>
                  <a:gd name="T10" fmla="*/ 93 w 93"/>
                  <a:gd name="T11" fmla="*/ 47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43" y="0"/>
                      <a:pt x="41" y="1"/>
                      <a:pt x="38" y="1"/>
                    </a:cubicBezTo>
                    <a:cubicBezTo>
                      <a:pt x="31" y="2"/>
                      <a:pt x="25" y="5"/>
                      <a:pt x="19" y="9"/>
                    </a:cubicBezTo>
                    <a:cubicBezTo>
                      <a:pt x="7" y="17"/>
                      <a:pt x="0" y="31"/>
                      <a:pt x="0" y="47"/>
                    </a:cubicBezTo>
                    <a:cubicBezTo>
                      <a:pt x="0" y="72"/>
                      <a:pt x="20" y="93"/>
                      <a:pt x="46" y="93"/>
                    </a:cubicBezTo>
                    <a:cubicBezTo>
                      <a:pt x="72" y="93"/>
                      <a:pt x="93" y="72"/>
                      <a:pt x="93" y="47"/>
                    </a:cubicBezTo>
                    <a:cubicBezTo>
                      <a:pt x="93" y="21"/>
                      <a:pt x="72" y="0"/>
                      <a:pt x="46" y="0"/>
                    </a:cubicBezTo>
                    <a:close/>
                  </a:path>
                </a:pathLst>
              </a:custGeom>
              <a:solidFill>
                <a:schemeClr val="accent3"/>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1" name="Freeform 138"/>
              <p:cNvSpPr/>
              <p:nvPr/>
            </p:nvSpPr>
            <p:spPr bwMode="auto">
              <a:xfrm>
                <a:off x="6742113" y="4140685"/>
                <a:ext cx="119063" cy="119062"/>
              </a:xfrm>
              <a:custGeom>
                <a:avLst/>
                <a:gdLst>
                  <a:gd name="T0" fmla="*/ 93 w 93"/>
                  <a:gd name="T1" fmla="*/ 47 h 93"/>
                  <a:gd name="T2" fmla="*/ 46 w 93"/>
                  <a:gd name="T3" fmla="*/ 0 h 93"/>
                  <a:gd name="T4" fmla="*/ 46 w 93"/>
                  <a:gd name="T5" fmla="*/ 0 h 93"/>
                  <a:gd name="T6" fmla="*/ 26 w 93"/>
                  <a:gd name="T7" fmla="*/ 5 h 93"/>
                  <a:gd name="T8" fmla="*/ 0 w 93"/>
                  <a:gd name="T9" fmla="*/ 47 h 93"/>
                  <a:gd name="T10" fmla="*/ 46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1"/>
                      <a:pt x="72" y="0"/>
                      <a:pt x="46" y="0"/>
                    </a:cubicBezTo>
                    <a:cubicBezTo>
                      <a:pt x="46" y="0"/>
                      <a:pt x="46" y="0"/>
                      <a:pt x="46" y="0"/>
                    </a:cubicBezTo>
                    <a:cubicBezTo>
                      <a:pt x="39" y="0"/>
                      <a:pt x="32" y="2"/>
                      <a:pt x="26" y="5"/>
                    </a:cubicBezTo>
                    <a:cubicBezTo>
                      <a:pt x="11" y="12"/>
                      <a:pt x="0" y="28"/>
                      <a:pt x="0" y="47"/>
                    </a:cubicBezTo>
                    <a:cubicBezTo>
                      <a:pt x="0" y="72"/>
                      <a:pt x="21" y="93"/>
                      <a:pt x="46" y="93"/>
                    </a:cubicBezTo>
                    <a:cubicBezTo>
                      <a:pt x="72" y="93"/>
                      <a:pt x="93" y="72"/>
                      <a:pt x="93" y="47"/>
                    </a:cubicBezTo>
                    <a:close/>
                  </a:path>
                </a:pathLst>
              </a:custGeom>
              <a:solidFill>
                <a:schemeClr val="accent3"/>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grpSp>
          <p:nvGrpSpPr>
            <p:cNvPr id="82" name="Group 82"/>
            <p:cNvGrpSpPr/>
            <p:nvPr/>
          </p:nvGrpSpPr>
          <p:grpSpPr>
            <a:xfrm>
              <a:off x="5450468" y="3529720"/>
              <a:ext cx="1044575" cy="963612"/>
              <a:chOff x="7073901" y="3375510"/>
              <a:chExt cx="1044575" cy="963612"/>
            </a:xfrm>
          </p:grpSpPr>
          <p:sp>
            <p:nvSpPr>
              <p:cNvPr id="83" name="Freeform 116"/>
              <p:cNvSpPr/>
              <p:nvPr/>
            </p:nvSpPr>
            <p:spPr bwMode="auto">
              <a:xfrm>
                <a:off x="7778751" y="3846998"/>
                <a:ext cx="23813" cy="31750"/>
              </a:xfrm>
              <a:custGeom>
                <a:avLst/>
                <a:gdLst>
                  <a:gd name="T0" fmla="*/ 8 w 19"/>
                  <a:gd name="T1" fmla="*/ 25 h 25"/>
                  <a:gd name="T2" fmla="*/ 19 w 19"/>
                  <a:gd name="T3" fmla="*/ 8 h 25"/>
                  <a:gd name="T4" fmla="*/ 6 w 19"/>
                  <a:gd name="T5" fmla="*/ 0 h 25"/>
                  <a:gd name="T6" fmla="*/ 0 w 19"/>
                  <a:gd name="T7" fmla="*/ 20 h 25"/>
                  <a:gd name="T8" fmla="*/ 8 w 19"/>
                  <a:gd name="T9" fmla="*/ 25 h 25"/>
                </a:gdLst>
                <a:ahLst/>
                <a:cxnLst>
                  <a:cxn ang="0">
                    <a:pos x="T0" y="T1"/>
                  </a:cxn>
                  <a:cxn ang="0">
                    <a:pos x="T2" y="T3"/>
                  </a:cxn>
                  <a:cxn ang="0">
                    <a:pos x="T4" y="T5"/>
                  </a:cxn>
                  <a:cxn ang="0">
                    <a:pos x="T6" y="T7"/>
                  </a:cxn>
                  <a:cxn ang="0">
                    <a:pos x="T8" y="T9"/>
                  </a:cxn>
                </a:cxnLst>
                <a:rect l="0" t="0" r="r" b="b"/>
                <a:pathLst>
                  <a:path w="19" h="25">
                    <a:moveTo>
                      <a:pt x="8" y="25"/>
                    </a:moveTo>
                    <a:cubicBezTo>
                      <a:pt x="19" y="8"/>
                      <a:pt x="19" y="8"/>
                      <a:pt x="19" y="8"/>
                    </a:cubicBezTo>
                    <a:cubicBezTo>
                      <a:pt x="15" y="6"/>
                      <a:pt x="10" y="3"/>
                      <a:pt x="6" y="0"/>
                    </a:cubicBezTo>
                    <a:cubicBezTo>
                      <a:pt x="5" y="7"/>
                      <a:pt x="3" y="14"/>
                      <a:pt x="0" y="20"/>
                    </a:cubicBezTo>
                    <a:cubicBezTo>
                      <a:pt x="2" y="21"/>
                      <a:pt x="5" y="23"/>
                      <a:pt x="8" y="2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4" name="Freeform 117"/>
              <p:cNvSpPr/>
              <p:nvPr/>
            </p:nvSpPr>
            <p:spPr bwMode="auto">
              <a:xfrm>
                <a:off x="7521576" y="3788260"/>
                <a:ext cx="44450" cy="28575"/>
              </a:xfrm>
              <a:custGeom>
                <a:avLst/>
                <a:gdLst>
                  <a:gd name="T0" fmla="*/ 0 w 35"/>
                  <a:gd name="T1" fmla="*/ 20 h 23"/>
                  <a:gd name="T2" fmla="*/ 33 w 35"/>
                  <a:gd name="T3" fmla="*/ 23 h 23"/>
                  <a:gd name="T4" fmla="*/ 35 w 35"/>
                  <a:gd name="T5" fmla="*/ 4 h 23"/>
                  <a:gd name="T6" fmla="*/ 3 w 35"/>
                  <a:gd name="T7" fmla="*/ 0 h 23"/>
                  <a:gd name="T8" fmla="*/ 0 w 35"/>
                  <a:gd name="T9" fmla="*/ 20 h 23"/>
                </a:gdLst>
                <a:ahLst/>
                <a:cxnLst>
                  <a:cxn ang="0">
                    <a:pos x="T0" y="T1"/>
                  </a:cxn>
                  <a:cxn ang="0">
                    <a:pos x="T2" y="T3"/>
                  </a:cxn>
                  <a:cxn ang="0">
                    <a:pos x="T4" y="T5"/>
                  </a:cxn>
                  <a:cxn ang="0">
                    <a:pos x="T6" y="T7"/>
                  </a:cxn>
                  <a:cxn ang="0">
                    <a:pos x="T8" y="T9"/>
                  </a:cxn>
                </a:cxnLst>
                <a:rect l="0" t="0" r="r" b="b"/>
                <a:pathLst>
                  <a:path w="35" h="23">
                    <a:moveTo>
                      <a:pt x="0" y="20"/>
                    </a:moveTo>
                    <a:cubicBezTo>
                      <a:pt x="11" y="21"/>
                      <a:pt x="22" y="22"/>
                      <a:pt x="33" y="23"/>
                    </a:cubicBezTo>
                    <a:cubicBezTo>
                      <a:pt x="35" y="4"/>
                      <a:pt x="35" y="4"/>
                      <a:pt x="35" y="4"/>
                    </a:cubicBezTo>
                    <a:cubicBezTo>
                      <a:pt x="24" y="3"/>
                      <a:pt x="13" y="1"/>
                      <a:pt x="3"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5" name="Freeform 118"/>
              <p:cNvSpPr/>
              <p:nvPr/>
            </p:nvSpPr>
            <p:spPr bwMode="auto">
              <a:xfrm>
                <a:off x="7820026" y="3881923"/>
                <a:ext cx="47625" cy="46037"/>
              </a:xfrm>
              <a:custGeom>
                <a:avLst/>
                <a:gdLst>
                  <a:gd name="T0" fmla="*/ 24 w 37"/>
                  <a:gd name="T1" fmla="*/ 36 h 36"/>
                  <a:gd name="T2" fmla="*/ 37 w 37"/>
                  <a:gd name="T3" fmla="*/ 21 h 36"/>
                  <a:gd name="T4" fmla="*/ 13 w 37"/>
                  <a:gd name="T5" fmla="*/ 0 h 36"/>
                  <a:gd name="T6" fmla="*/ 0 w 37"/>
                  <a:gd name="T7" fmla="*/ 15 h 36"/>
                  <a:gd name="T8" fmla="*/ 24 w 37"/>
                  <a:gd name="T9" fmla="*/ 36 h 36"/>
                </a:gdLst>
                <a:ahLst/>
                <a:cxnLst>
                  <a:cxn ang="0">
                    <a:pos x="T0" y="T1"/>
                  </a:cxn>
                  <a:cxn ang="0">
                    <a:pos x="T2" y="T3"/>
                  </a:cxn>
                  <a:cxn ang="0">
                    <a:pos x="T4" y="T5"/>
                  </a:cxn>
                  <a:cxn ang="0">
                    <a:pos x="T6" y="T7"/>
                  </a:cxn>
                  <a:cxn ang="0">
                    <a:pos x="T8" y="T9"/>
                  </a:cxn>
                </a:cxnLst>
                <a:rect l="0" t="0" r="r" b="b"/>
                <a:pathLst>
                  <a:path w="37" h="36">
                    <a:moveTo>
                      <a:pt x="24" y="36"/>
                    </a:moveTo>
                    <a:cubicBezTo>
                      <a:pt x="37" y="21"/>
                      <a:pt x="37" y="21"/>
                      <a:pt x="37" y="21"/>
                    </a:cubicBezTo>
                    <a:cubicBezTo>
                      <a:pt x="29" y="14"/>
                      <a:pt x="21" y="7"/>
                      <a:pt x="13" y="0"/>
                    </a:cubicBezTo>
                    <a:cubicBezTo>
                      <a:pt x="0" y="15"/>
                      <a:pt x="0" y="15"/>
                      <a:pt x="0" y="15"/>
                    </a:cubicBezTo>
                    <a:cubicBezTo>
                      <a:pt x="8" y="22"/>
                      <a:pt x="16" y="29"/>
                      <a:pt x="24" y="3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6" name="Freeform 119"/>
              <p:cNvSpPr/>
              <p:nvPr/>
            </p:nvSpPr>
            <p:spPr bwMode="auto">
              <a:xfrm>
                <a:off x="7362826" y="3743810"/>
                <a:ext cx="47625" cy="39687"/>
              </a:xfrm>
              <a:custGeom>
                <a:avLst/>
                <a:gdLst>
                  <a:gd name="T0" fmla="*/ 0 w 37"/>
                  <a:gd name="T1" fmla="*/ 19 h 31"/>
                  <a:gd name="T2" fmla="*/ 30 w 37"/>
                  <a:gd name="T3" fmla="*/ 31 h 31"/>
                  <a:gd name="T4" fmla="*/ 37 w 37"/>
                  <a:gd name="T5" fmla="*/ 12 h 31"/>
                  <a:gd name="T6" fmla="*/ 8 w 37"/>
                  <a:gd name="T7" fmla="*/ 0 h 31"/>
                  <a:gd name="T8" fmla="*/ 0 w 37"/>
                  <a:gd name="T9" fmla="*/ 19 h 31"/>
                </a:gdLst>
                <a:ahLst/>
                <a:cxnLst>
                  <a:cxn ang="0">
                    <a:pos x="T0" y="T1"/>
                  </a:cxn>
                  <a:cxn ang="0">
                    <a:pos x="T2" y="T3"/>
                  </a:cxn>
                  <a:cxn ang="0">
                    <a:pos x="T4" y="T5"/>
                  </a:cxn>
                  <a:cxn ang="0">
                    <a:pos x="T6" y="T7"/>
                  </a:cxn>
                  <a:cxn ang="0">
                    <a:pos x="T8" y="T9"/>
                  </a:cxn>
                </a:cxnLst>
                <a:rect l="0" t="0" r="r" b="b"/>
                <a:pathLst>
                  <a:path w="37" h="31">
                    <a:moveTo>
                      <a:pt x="0" y="19"/>
                    </a:moveTo>
                    <a:cubicBezTo>
                      <a:pt x="10" y="23"/>
                      <a:pt x="20" y="27"/>
                      <a:pt x="30" y="31"/>
                    </a:cubicBezTo>
                    <a:cubicBezTo>
                      <a:pt x="37" y="12"/>
                      <a:pt x="37" y="12"/>
                      <a:pt x="37" y="12"/>
                    </a:cubicBezTo>
                    <a:cubicBezTo>
                      <a:pt x="27" y="8"/>
                      <a:pt x="18" y="4"/>
                      <a:pt x="8" y="0"/>
                    </a:cubicBezTo>
                    <a:lnTo>
                      <a:pt x="0" y="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7" name="Freeform 120"/>
              <p:cNvSpPr/>
              <p:nvPr/>
            </p:nvSpPr>
            <p:spPr bwMode="auto">
              <a:xfrm>
                <a:off x="8013701" y="4142273"/>
                <a:ext cx="41275" cy="49212"/>
              </a:xfrm>
              <a:custGeom>
                <a:avLst/>
                <a:gdLst>
                  <a:gd name="T0" fmla="*/ 32 w 32"/>
                  <a:gd name="T1" fmla="*/ 29 h 38"/>
                  <a:gd name="T2" fmla="*/ 18 w 32"/>
                  <a:gd name="T3" fmla="*/ 0 h 38"/>
                  <a:gd name="T4" fmla="*/ 0 w 32"/>
                  <a:gd name="T5" fmla="*/ 9 h 38"/>
                  <a:gd name="T6" fmla="*/ 14 w 32"/>
                  <a:gd name="T7" fmla="*/ 38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cubicBezTo>
                      <a:pt x="28" y="19"/>
                      <a:pt x="23" y="10"/>
                      <a:pt x="18" y="0"/>
                    </a:cubicBezTo>
                    <a:cubicBezTo>
                      <a:pt x="0" y="9"/>
                      <a:pt x="0" y="9"/>
                      <a:pt x="0" y="9"/>
                    </a:cubicBezTo>
                    <a:cubicBezTo>
                      <a:pt x="5" y="19"/>
                      <a:pt x="10" y="28"/>
                      <a:pt x="14" y="38"/>
                    </a:cubicBezTo>
                    <a:lnTo>
                      <a:pt x="32" y="2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8" name="Freeform 121"/>
              <p:cNvSpPr/>
              <p:nvPr/>
            </p:nvSpPr>
            <p:spPr bwMode="auto">
              <a:xfrm>
                <a:off x="7974013" y="4070835"/>
                <a:ext cx="42863" cy="49212"/>
              </a:xfrm>
              <a:custGeom>
                <a:avLst/>
                <a:gdLst>
                  <a:gd name="T0" fmla="*/ 0 w 33"/>
                  <a:gd name="T1" fmla="*/ 10 h 38"/>
                  <a:gd name="T2" fmla="*/ 16 w 33"/>
                  <a:gd name="T3" fmla="*/ 38 h 38"/>
                  <a:gd name="T4" fmla="*/ 33 w 33"/>
                  <a:gd name="T5" fmla="*/ 28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8"/>
                      <a:pt x="33" y="28"/>
                      <a:pt x="33" y="28"/>
                    </a:cubicBezTo>
                    <a:cubicBezTo>
                      <a:pt x="28" y="18"/>
                      <a:pt x="23"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89" name="Freeform 122"/>
              <p:cNvSpPr/>
              <p:nvPr/>
            </p:nvSpPr>
            <p:spPr bwMode="auto">
              <a:xfrm>
                <a:off x="7878763" y="3939073"/>
                <a:ext cx="46038" cy="47625"/>
              </a:xfrm>
              <a:custGeom>
                <a:avLst/>
                <a:gdLst>
                  <a:gd name="T0" fmla="*/ 20 w 36"/>
                  <a:gd name="T1" fmla="*/ 37 h 37"/>
                  <a:gd name="T2" fmla="*/ 36 w 36"/>
                  <a:gd name="T3" fmla="*/ 24 h 37"/>
                  <a:gd name="T4" fmla="*/ 14 w 36"/>
                  <a:gd name="T5" fmla="*/ 0 h 37"/>
                  <a:gd name="T6" fmla="*/ 0 w 36"/>
                  <a:gd name="T7" fmla="*/ 13 h 37"/>
                  <a:gd name="T8" fmla="*/ 20 w 36"/>
                  <a:gd name="T9" fmla="*/ 37 h 37"/>
                </a:gdLst>
                <a:ahLst/>
                <a:cxnLst>
                  <a:cxn ang="0">
                    <a:pos x="T0" y="T1"/>
                  </a:cxn>
                  <a:cxn ang="0">
                    <a:pos x="T2" y="T3"/>
                  </a:cxn>
                  <a:cxn ang="0">
                    <a:pos x="T4" y="T5"/>
                  </a:cxn>
                  <a:cxn ang="0">
                    <a:pos x="T6" y="T7"/>
                  </a:cxn>
                  <a:cxn ang="0">
                    <a:pos x="T8" y="T9"/>
                  </a:cxn>
                </a:cxnLst>
                <a:rect l="0" t="0" r="r" b="b"/>
                <a:pathLst>
                  <a:path w="36" h="37">
                    <a:moveTo>
                      <a:pt x="20" y="37"/>
                    </a:moveTo>
                    <a:cubicBezTo>
                      <a:pt x="36" y="24"/>
                      <a:pt x="36" y="24"/>
                      <a:pt x="36" y="24"/>
                    </a:cubicBezTo>
                    <a:cubicBezTo>
                      <a:pt x="29" y="16"/>
                      <a:pt x="21" y="7"/>
                      <a:pt x="14" y="0"/>
                    </a:cubicBezTo>
                    <a:cubicBezTo>
                      <a:pt x="0" y="13"/>
                      <a:pt x="0" y="13"/>
                      <a:pt x="0" y="13"/>
                    </a:cubicBezTo>
                    <a:cubicBezTo>
                      <a:pt x="6" y="21"/>
                      <a:pt x="13" y="29"/>
                      <a:pt x="20"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0" name="Freeform 123"/>
              <p:cNvSpPr/>
              <p:nvPr/>
            </p:nvSpPr>
            <p:spPr bwMode="auto">
              <a:xfrm>
                <a:off x="7129463" y="3527910"/>
                <a:ext cx="38100" cy="39687"/>
              </a:xfrm>
              <a:custGeom>
                <a:avLst/>
                <a:gdLst>
                  <a:gd name="T0" fmla="*/ 18 w 30"/>
                  <a:gd name="T1" fmla="*/ 0 h 32"/>
                  <a:gd name="T2" fmla="*/ 0 w 30"/>
                  <a:gd name="T3" fmla="*/ 9 h 32"/>
                  <a:gd name="T4" fmla="*/ 13 w 30"/>
                  <a:gd name="T5" fmla="*/ 32 h 32"/>
                  <a:gd name="T6" fmla="*/ 30 w 30"/>
                  <a:gd name="T7" fmla="*/ 23 h 32"/>
                  <a:gd name="T8" fmla="*/ 18 w 30"/>
                  <a:gd name="T9" fmla="*/ 0 h 32"/>
                </a:gdLst>
                <a:ahLst/>
                <a:cxnLst>
                  <a:cxn ang="0">
                    <a:pos x="T0" y="T1"/>
                  </a:cxn>
                  <a:cxn ang="0">
                    <a:pos x="T2" y="T3"/>
                  </a:cxn>
                  <a:cxn ang="0">
                    <a:pos x="T4" y="T5"/>
                  </a:cxn>
                  <a:cxn ang="0">
                    <a:pos x="T6" y="T7"/>
                  </a:cxn>
                  <a:cxn ang="0">
                    <a:pos x="T8" y="T9"/>
                  </a:cxn>
                </a:cxnLst>
                <a:rect l="0" t="0" r="r" b="b"/>
                <a:pathLst>
                  <a:path w="30" h="32">
                    <a:moveTo>
                      <a:pt x="18" y="0"/>
                    </a:moveTo>
                    <a:cubicBezTo>
                      <a:pt x="0" y="9"/>
                      <a:pt x="0" y="9"/>
                      <a:pt x="0" y="9"/>
                    </a:cubicBezTo>
                    <a:cubicBezTo>
                      <a:pt x="4" y="17"/>
                      <a:pt x="8" y="24"/>
                      <a:pt x="13" y="32"/>
                    </a:cubicBezTo>
                    <a:cubicBezTo>
                      <a:pt x="18" y="28"/>
                      <a:pt x="24" y="24"/>
                      <a:pt x="30" y="23"/>
                    </a:cubicBezTo>
                    <a:cubicBezTo>
                      <a:pt x="26" y="15"/>
                      <a:pt x="22" y="8"/>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1" name="Freeform 124"/>
              <p:cNvSpPr/>
              <p:nvPr/>
            </p:nvSpPr>
            <p:spPr bwMode="auto">
              <a:xfrm>
                <a:off x="8080376" y="4293085"/>
                <a:ext cx="38100" cy="46037"/>
              </a:xfrm>
              <a:custGeom>
                <a:avLst/>
                <a:gdLst>
                  <a:gd name="T0" fmla="*/ 29 w 29"/>
                  <a:gd name="T1" fmla="*/ 30 h 37"/>
                  <a:gd name="T2" fmla="*/ 18 w 29"/>
                  <a:gd name="T3" fmla="*/ 0 h 37"/>
                  <a:gd name="T4" fmla="*/ 0 w 29"/>
                  <a:gd name="T5" fmla="*/ 7 h 37"/>
                  <a:gd name="T6" fmla="*/ 11 w 29"/>
                  <a:gd name="T7" fmla="*/ 37 h 37"/>
                  <a:gd name="T8" fmla="*/ 29 w 29"/>
                  <a:gd name="T9" fmla="*/ 30 h 37"/>
                </a:gdLst>
                <a:ahLst/>
                <a:cxnLst>
                  <a:cxn ang="0">
                    <a:pos x="T0" y="T1"/>
                  </a:cxn>
                  <a:cxn ang="0">
                    <a:pos x="T2" y="T3"/>
                  </a:cxn>
                  <a:cxn ang="0">
                    <a:pos x="T4" y="T5"/>
                  </a:cxn>
                  <a:cxn ang="0">
                    <a:pos x="T6" y="T7"/>
                  </a:cxn>
                  <a:cxn ang="0">
                    <a:pos x="T8" y="T9"/>
                  </a:cxn>
                </a:cxnLst>
                <a:rect l="0" t="0" r="r" b="b"/>
                <a:pathLst>
                  <a:path w="29" h="37">
                    <a:moveTo>
                      <a:pt x="29" y="30"/>
                    </a:moveTo>
                    <a:cubicBezTo>
                      <a:pt x="26" y="20"/>
                      <a:pt x="22" y="10"/>
                      <a:pt x="18" y="0"/>
                    </a:cubicBezTo>
                    <a:cubicBezTo>
                      <a:pt x="0" y="7"/>
                      <a:pt x="0" y="7"/>
                      <a:pt x="0" y="7"/>
                    </a:cubicBezTo>
                    <a:cubicBezTo>
                      <a:pt x="3" y="17"/>
                      <a:pt x="7" y="27"/>
                      <a:pt x="11" y="37"/>
                    </a:cubicBezTo>
                    <a:lnTo>
                      <a:pt x="29" y="3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2" name="Freeform 125"/>
              <p:cNvSpPr/>
              <p:nvPr/>
            </p:nvSpPr>
            <p:spPr bwMode="auto">
              <a:xfrm>
                <a:off x="7929563" y="4002573"/>
                <a:ext cx="42863" cy="49212"/>
              </a:xfrm>
              <a:custGeom>
                <a:avLst/>
                <a:gdLst>
                  <a:gd name="T0" fmla="*/ 0 w 34"/>
                  <a:gd name="T1" fmla="*/ 12 h 38"/>
                  <a:gd name="T2" fmla="*/ 18 w 34"/>
                  <a:gd name="T3" fmla="*/ 38 h 38"/>
                  <a:gd name="T4" fmla="*/ 34 w 34"/>
                  <a:gd name="T5" fmla="*/ 27 h 38"/>
                  <a:gd name="T6" fmla="*/ 16 w 34"/>
                  <a:gd name="T7" fmla="*/ 0 h 38"/>
                  <a:gd name="T8" fmla="*/ 0 w 34"/>
                  <a:gd name="T9" fmla="*/ 12 h 38"/>
                </a:gdLst>
                <a:ahLst/>
                <a:cxnLst>
                  <a:cxn ang="0">
                    <a:pos x="T0" y="T1"/>
                  </a:cxn>
                  <a:cxn ang="0">
                    <a:pos x="T2" y="T3"/>
                  </a:cxn>
                  <a:cxn ang="0">
                    <a:pos x="T4" y="T5"/>
                  </a:cxn>
                  <a:cxn ang="0">
                    <a:pos x="T6" y="T7"/>
                  </a:cxn>
                  <a:cxn ang="0">
                    <a:pos x="T8" y="T9"/>
                  </a:cxn>
                </a:cxnLst>
                <a:rect l="0" t="0" r="r" b="b"/>
                <a:pathLst>
                  <a:path w="34" h="38">
                    <a:moveTo>
                      <a:pt x="0" y="12"/>
                    </a:moveTo>
                    <a:cubicBezTo>
                      <a:pt x="6" y="20"/>
                      <a:pt x="12" y="29"/>
                      <a:pt x="18" y="38"/>
                    </a:cubicBezTo>
                    <a:cubicBezTo>
                      <a:pt x="34" y="27"/>
                      <a:pt x="34" y="27"/>
                      <a:pt x="34" y="27"/>
                    </a:cubicBezTo>
                    <a:cubicBezTo>
                      <a:pt x="28" y="17"/>
                      <a:pt x="22" y="8"/>
                      <a:pt x="16" y="0"/>
                    </a:cubicBezTo>
                    <a:lnTo>
                      <a:pt x="0" y="1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3" name="Freeform 126"/>
              <p:cNvSpPr/>
              <p:nvPr/>
            </p:nvSpPr>
            <p:spPr bwMode="auto">
              <a:xfrm>
                <a:off x="7442201" y="3770798"/>
                <a:ext cx="44450" cy="34925"/>
              </a:xfrm>
              <a:custGeom>
                <a:avLst/>
                <a:gdLst>
                  <a:gd name="T0" fmla="*/ 0 w 35"/>
                  <a:gd name="T1" fmla="*/ 20 h 27"/>
                  <a:gd name="T2" fmla="*/ 31 w 35"/>
                  <a:gd name="T3" fmla="*/ 27 h 27"/>
                  <a:gd name="T4" fmla="*/ 35 w 35"/>
                  <a:gd name="T5" fmla="*/ 8 h 27"/>
                  <a:gd name="T6" fmla="*/ 5 w 35"/>
                  <a:gd name="T7" fmla="*/ 0 h 27"/>
                  <a:gd name="T8" fmla="*/ 0 w 35"/>
                  <a:gd name="T9" fmla="*/ 20 h 27"/>
                </a:gdLst>
                <a:ahLst/>
                <a:cxnLst>
                  <a:cxn ang="0">
                    <a:pos x="T0" y="T1"/>
                  </a:cxn>
                  <a:cxn ang="0">
                    <a:pos x="T2" y="T3"/>
                  </a:cxn>
                  <a:cxn ang="0">
                    <a:pos x="T4" y="T5"/>
                  </a:cxn>
                  <a:cxn ang="0">
                    <a:pos x="T6" y="T7"/>
                  </a:cxn>
                  <a:cxn ang="0">
                    <a:pos x="T8" y="T9"/>
                  </a:cxn>
                </a:cxnLst>
                <a:rect l="0" t="0" r="r" b="b"/>
                <a:pathLst>
                  <a:path w="35" h="27">
                    <a:moveTo>
                      <a:pt x="0" y="20"/>
                    </a:moveTo>
                    <a:cubicBezTo>
                      <a:pt x="10" y="22"/>
                      <a:pt x="21" y="25"/>
                      <a:pt x="31" y="27"/>
                    </a:cubicBezTo>
                    <a:cubicBezTo>
                      <a:pt x="35" y="8"/>
                      <a:pt x="35" y="8"/>
                      <a:pt x="35" y="8"/>
                    </a:cubicBezTo>
                    <a:cubicBezTo>
                      <a:pt x="25" y="5"/>
                      <a:pt x="15" y="3"/>
                      <a:pt x="5"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4" name="Freeform 127"/>
              <p:cNvSpPr/>
              <p:nvPr/>
            </p:nvSpPr>
            <p:spPr bwMode="auto">
              <a:xfrm>
                <a:off x="7604126" y="3796198"/>
                <a:ext cx="42863" cy="25400"/>
              </a:xfrm>
              <a:custGeom>
                <a:avLst/>
                <a:gdLst>
                  <a:gd name="T0" fmla="*/ 1 w 34"/>
                  <a:gd name="T1" fmla="*/ 0 h 21"/>
                  <a:gd name="T2" fmla="*/ 0 w 34"/>
                  <a:gd name="T3" fmla="*/ 20 h 21"/>
                  <a:gd name="T4" fmla="*/ 11 w 34"/>
                  <a:gd name="T5" fmla="*/ 20 h 21"/>
                  <a:gd name="T6" fmla="*/ 31 w 34"/>
                  <a:gd name="T7" fmla="*/ 21 h 21"/>
                  <a:gd name="T8" fmla="*/ 34 w 34"/>
                  <a:gd name="T9" fmla="*/ 2 h 21"/>
                  <a:gd name="T10" fmla="*/ 11 w 34"/>
                  <a:gd name="T11" fmla="*/ 0 h 21"/>
                  <a:gd name="T12" fmla="*/ 1 w 3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1" y="0"/>
                    </a:moveTo>
                    <a:cubicBezTo>
                      <a:pt x="0" y="20"/>
                      <a:pt x="0" y="20"/>
                      <a:pt x="0" y="20"/>
                    </a:cubicBezTo>
                    <a:cubicBezTo>
                      <a:pt x="4" y="20"/>
                      <a:pt x="7" y="20"/>
                      <a:pt x="11" y="20"/>
                    </a:cubicBezTo>
                    <a:cubicBezTo>
                      <a:pt x="18" y="20"/>
                      <a:pt x="24" y="21"/>
                      <a:pt x="31" y="21"/>
                    </a:cubicBezTo>
                    <a:cubicBezTo>
                      <a:pt x="34" y="2"/>
                      <a:pt x="34" y="2"/>
                      <a:pt x="34" y="2"/>
                    </a:cubicBezTo>
                    <a:cubicBezTo>
                      <a:pt x="26" y="1"/>
                      <a:pt x="19" y="0"/>
                      <a:pt x="11" y="0"/>
                    </a:cubicBezTo>
                    <a:cubicBezTo>
                      <a:pt x="8" y="0"/>
                      <a:pt x="4" y="0"/>
                      <a:pt x="1"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5" name="Freeform 128"/>
              <p:cNvSpPr/>
              <p:nvPr/>
            </p:nvSpPr>
            <p:spPr bwMode="auto">
              <a:xfrm>
                <a:off x="7097713" y="3453298"/>
                <a:ext cx="38100" cy="47625"/>
              </a:xfrm>
              <a:custGeom>
                <a:avLst/>
                <a:gdLst>
                  <a:gd name="T0" fmla="*/ 0 w 30"/>
                  <a:gd name="T1" fmla="*/ 7 h 37"/>
                  <a:gd name="T2" fmla="*/ 12 w 30"/>
                  <a:gd name="T3" fmla="*/ 37 h 37"/>
                  <a:gd name="T4" fmla="*/ 30 w 30"/>
                  <a:gd name="T5" fmla="*/ 29 h 37"/>
                  <a:gd name="T6" fmla="*/ 19 w 30"/>
                  <a:gd name="T7" fmla="*/ 0 h 37"/>
                  <a:gd name="T8" fmla="*/ 0 w 30"/>
                  <a:gd name="T9" fmla="*/ 7 h 37"/>
                </a:gdLst>
                <a:ahLst/>
                <a:cxnLst>
                  <a:cxn ang="0">
                    <a:pos x="T0" y="T1"/>
                  </a:cxn>
                  <a:cxn ang="0">
                    <a:pos x="T2" y="T3"/>
                  </a:cxn>
                  <a:cxn ang="0">
                    <a:pos x="T4" y="T5"/>
                  </a:cxn>
                  <a:cxn ang="0">
                    <a:pos x="T6" y="T7"/>
                  </a:cxn>
                  <a:cxn ang="0">
                    <a:pos x="T8" y="T9"/>
                  </a:cxn>
                </a:cxnLst>
                <a:rect l="0" t="0" r="r" b="b"/>
                <a:pathLst>
                  <a:path w="30" h="37">
                    <a:moveTo>
                      <a:pt x="0" y="7"/>
                    </a:moveTo>
                    <a:cubicBezTo>
                      <a:pt x="4" y="17"/>
                      <a:pt x="8" y="27"/>
                      <a:pt x="12" y="37"/>
                    </a:cubicBezTo>
                    <a:cubicBezTo>
                      <a:pt x="30" y="29"/>
                      <a:pt x="30" y="29"/>
                      <a:pt x="30" y="29"/>
                    </a:cubicBezTo>
                    <a:cubicBezTo>
                      <a:pt x="26" y="20"/>
                      <a:pt x="22" y="10"/>
                      <a:pt x="19" y="0"/>
                    </a:cubicBezTo>
                    <a:lnTo>
                      <a:pt x="0" y="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6" name="Freeform 129"/>
              <p:cNvSpPr/>
              <p:nvPr/>
            </p:nvSpPr>
            <p:spPr bwMode="auto">
              <a:xfrm>
                <a:off x="7073901" y="3375510"/>
                <a:ext cx="36513" cy="47625"/>
              </a:xfrm>
              <a:custGeom>
                <a:avLst/>
                <a:gdLst>
                  <a:gd name="T0" fmla="*/ 0 w 28"/>
                  <a:gd name="T1" fmla="*/ 5 h 37"/>
                  <a:gd name="T2" fmla="*/ 9 w 28"/>
                  <a:gd name="T3" fmla="*/ 37 h 37"/>
                  <a:gd name="T4" fmla="*/ 28 w 28"/>
                  <a:gd name="T5" fmla="*/ 31 h 37"/>
                  <a:gd name="T6" fmla="*/ 20 w 28"/>
                  <a:gd name="T7" fmla="*/ 0 h 37"/>
                  <a:gd name="T8" fmla="*/ 0 w 28"/>
                  <a:gd name="T9" fmla="*/ 5 h 37"/>
                </a:gdLst>
                <a:ahLst/>
                <a:cxnLst>
                  <a:cxn ang="0">
                    <a:pos x="T0" y="T1"/>
                  </a:cxn>
                  <a:cxn ang="0">
                    <a:pos x="T2" y="T3"/>
                  </a:cxn>
                  <a:cxn ang="0">
                    <a:pos x="T4" y="T5"/>
                  </a:cxn>
                  <a:cxn ang="0">
                    <a:pos x="T6" y="T7"/>
                  </a:cxn>
                  <a:cxn ang="0">
                    <a:pos x="T8" y="T9"/>
                  </a:cxn>
                </a:cxnLst>
                <a:rect l="0" t="0" r="r" b="b"/>
                <a:pathLst>
                  <a:path w="28" h="37">
                    <a:moveTo>
                      <a:pt x="0" y="5"/>
                    </a:moveTo>
                    <a:cubicBezTo>
                      <a:pt x="3" y="16"/>
                      <a:pt x="6" y="27"/>
                      <a:pt x="9" y="37"/>
                    </a:cubicBezTo>
                    <a:cubicBezTo>
                      <a:pt x="28" y="31"/>
                      <a:pt x="28" y="31"/>
                      <a:pt x="28" y="31"/>
                    </a:cubicBezTo>
                    <a:cubicBezTo>
                      <a:pt x="25" y="21"/>
                      <a:pt x="22" y="11"/>
                      <a:pt x="20"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7" name="Freeform 130"/>
              <p:cNvSpPr/>
              <p:nvPr/>
            </p:nvSpPr>
            <p:spPr bwMode="auto">
              <a:xfrm>
                <a:off x="7289801" y="3705710"/>
                <a:ext cx="47625" cy="44450"/>
              </a:xfrm>
              <a:custGeom>
                <a:avLst/>
                <a:gdLst>
                  <a:gd name="T0" fmla="*/ 37 w 37"/>
                  <a:gd name="T1" fmla="*/ 16 h 34"/>
                  <a:gd name="T2" fmla="*/ 11 w 37"/>
                  <a:gd name="T3" fmla="*/ 0 h 34"/>
                  <a:gd name="T4" fmla="*/ 0 w 37"/>
                  <a:gd name="T5" fmla="*/ 16 h 34"/>
                  <a:gd name="T6" fmla="*/ 28 w 37"/>
                  <a:gd name="T7" fmla="*/ 34 h 34"/>
                  <a:gd name="T8" fmla="*/ 37 w 37"/>
                  <a:gd name="T9" fmla="*/ 16 h 34"/>
                </a:gdLst>
                <a:ahLst/>
                <a:cxnLst>
                  <a:cxn ang="0">
                    <a:pos x="T0" y="T1"/>
                  </a:cxn>
                  <a:cxn ang="0">
                    <a:pos x="T2" y="T3"/>
                  </a:cxn>
                  <a:cxn ang="0">
                    <a:pos x="T4" y="T5"/>
                  </a:cxn>
                  <a:cxn ang="0">
                    <a:pos x="T6" y="T7"/>
                  </a:cxn>
                  <a:cxn ang="0">
                    <a:pos x="T8" y="T9"/>
                  </a:cxn>
                </a:cxnLst>
                <a:rect l="0" t="0" r="r" b="b"/>
                <a:pathLst>
                  <a:path w="37" h="34">
                    <a:moveTo>
                      <a:pt x="37" y="16"/>
                    </a:moveTo>
                    <a:cubicBezTo>
                      <a:pt x="28" y="11"/>
                      <a:pt x="20" y="6"/>
                      <a:pt x="11" y="0"/>
                    </a:cubicBezTo>
                    <a:cubicBezTo>
                      <a:pt x="0" y="16"/>
                      <a:pt x="0" y="16"/>
                      <a:pt x="0" y="16"/>
                    </a:cubicBezTo>
                    <a:cubicBezTo>
                      <a:pt x="9" y="23"/>
                      <a:pt x="18" y="28"/>
                      <a:pt x="28" y="34"/>
                    </a:cubicBezTo>
                    <a:lnTo>
                      <a:pt x="37" y="16"/>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8" name="Freeform 131"/>
              <p:cNvSpPr/>
              <p:nvPr/>
            </p:nvSpPr>
            <p:spPr bwMode="auto">
              <a:xfrm>
                <a:off x="7224713" y="3654910"/>
                <a:ext cx="47625" cy="47625"/>
              </a:xfrm>
              <a:custGeom>
                <a:avLst/>
                <a:gdLst>
                  <a:gd name="T0" fmla="*/ 25 w 37"/>
                  <a:gd name="T1" fmla="*/ 37 h 37"/>
                  <a:gd name="T2" fmla="*/ 37 w 37"/>
                  <a:gd name="T3" fmla="*/ 21 h 37"/>
                  <a:gd name="T4" fmla="*/ 14 w 37"/>
                  <a:gd name="T5" fmla="*/ 0 h 37"/>
                  <a:gd name="T6" fmla="*/ 0 w 37"/>
                  <a:gd name="T7" fmla="*/ 14 h 37"/>
                  <a:gd name="T8" fmla="*/ 25 w 37"/>
                  <a:gd name="T9" fmla="*/ 37 h 37"/>
                </a:gdLst>
                <a:ahLst/>
                <a:cxnLst>
                  <a:cxn ang="0">
                    <a:pos x="T0" y="T1"/>
                  </a:cxn>
                  <a:cxn ang="0">
                    <a:pos x="T2" y="T3"/>
                  </a:cxn>
                  <a:cxn ang="0">
                    <a:pos x="T4" y="T5"/>
                  </a:cxn>
                  <a:cxn ang="0">
                    <a:pos x="T6" y="T7"/>
                  </a:cxn>
                  <a:cxn ang="0">
                    <a:pos x="T8" y="T9"/>
                  </a:cxn>
                </a:cxnLst>
                <a:rect l="0" t="0" r="r" b="b"/>
                <a:pathLst>
                  <a:path w="37" h="37">
                    <a:moveTo>
                      <a:pt x="25" y="37"/>
                    </a:moveTo>
                    <a:cubicBezTo>
                      <a:pt x="37" y="21"/>
                      <a:pt x="37" y="21"/>
                      <a:pt x="37" y="21"/>
                    </a:cubicBezTo>
                    <a:cubicBezTo>
                      <a:pt x="29" y="15"/>
                      <a:pt x="22" y="8"/>
                      <a:pt x="14" y="0"/>
                    </a:cubicBezTo>
                    <a:cubicBezTo>
                      <a:pt x="0" y="14"/>
                      <a:pt x="0" y="14"/>
                      <a:pt x="0" y="14"/>
                    </a:cubicBezTo>
                    <a:cubicBezTo>
                      <a:pt x="8" y="22"/>
                      <a:pt x="16" y="30"/>
                      <a:pt x="25"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99" name="Freeform 139"/>
              <p:cNvSpPr/>
              <p:nvPr/>
            </p:nvSpPr>
            <p:spPr bwMode="auto">
              <a:xfrm>
                <a:off x="7124701" y="3553310"/>
                <a:ext cx="119063" cy="119062"/>
              </a:xfrm>
              <a:custGeom>
                <a:avLst/>
                <a:gdLst>
                  <a:gd name="T0" fmla="*/ 47 w 93"/>
                  <a:gd name="T1" fmla="*/ 0 h 93"/>
                  <a:gd name="T2" fmla="*/ 34 w 93"/>
                  <a:gd name="T3" fmla="*/ 2 h 93"/>
                  <a:gd name="T4" fmla="*/ 17 w 93"/>
                  <a:gd name="T5" fmla="*/ 11 h 93"/>
                  <a:gd name="T6" fmla="*/ 0 w 93"/>
                  <a:gd name="T7" fmla="*/ 46 h 93"/>
                  <a:gd name="T8" fmla="*/ 47 w 93"/>
                  <a:gd name="T9" fmla="*/ 93 h 93"/>
                  <a:gd name="T10" fmla="*/ 93 w 93"/>
                  <a:gd name="T11" fmla="*/ 46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42" y="0"/>
                      <a:pt x="38" y="0"/>
                      <a:pt x="34" y="2"/>
                    </a:cubicBezTo>
                    <a:cubicBezTo>
                      <a:pt x="28" y="3"/>
                      <a:pt x="22" y="7"/>
                      <a:pt x="17" y="11"/>
                    </a:cubicBezTo>
                    <a:cubicBezTo>
                      <a:pt x="7" y="19"/>
                      <a:pt x="0" y="32"/>
                      <a:pt x="0" y="46"/>
                    </a:cubicBezTo>
                    <a:cubicBezTo>
                      <a:pt x="0" y="72"/>
                      <a:pt x="21" y="93"/>
                      <a:pt x="47" y="93"/>
                    </a:cubicBezTo>
                    <a:cubicBezTo>
                      <a:pt x="72" y="93"/>
                      <a:pt x="93" y="72"/>
                      <a:pt x="93" y="46"/>
                    </a:cubicBezTo>
                    <a:cubicBezTo>
                      <a:pt x="93" y="21"/>
                      <a:pt x="72" y="0"/>
                      <a:pt x="47" y="0"/>
                    </a:cubicBezTo>
                    <a:close/>
                  </a:path>
                </a:pathLst>
              </a:custGeom>
              <a:solidFill>
                <a:schemeClr val="accent4"/>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00" name="Freeform 140"/>
              <p:cNvSpPr/>
              <p:nvPr/>
            </p:nvSpPr>
            <p:spPr bwMode="auto">
              <a:xfrm>
                <a:off x="7667626" y="3781910"/>
                <a:ext cx="119063" cy="117475"/>
              </a:xfrm>
              <a:custGeom>
                <a:avLst/>
                <a:gdLst>
                  <a:gd name="T0" fmla="*/ 87 w 93"/>
                  <a:gd name="T1" fmla="*/ 71 h 93"/>
                  <a:gd name="T2" fmla="*/ 93 w 93"/>
                  <a:gd name="T3" fmla="*/ 51 h 93"/>
                  <a:gd name="T4" fmla="*/ 93 w 93"/>
                  <a:gd name="T5" fmla="*/ 47 h 93"/>
                  <a:gd name="T6" fmla="*/ 47 w 93"/>
                  <a:gd name="T7" fmla="*/ 0 h 93"/>
                  <a:gd name="T8" fmla="*/ 0 w 93"/>
                  <a:gd name="T9" fmla="*/ 47 h 93"/>
                  <a:gd name="T10" fmla="*/ 47 w 93"/>
                  <a:gd name="T11" fmla="*/ 93 h 93"/>
                  <a:gd name="T12" fmla="*/ 87 w 93"/>
                  <a:gd name="T13" fmla="*/ 71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87" y="71"/>
                    </a:moveTo>
                    <a:cubicBezTo>
                      <a:pt x="90" y="65"/>
                      <a:pt x="92" y="58"/>
                      <a:pt x="93" y="51"/>
                    </a:cubicBezTo>
                    <a:cubicBezTo>
                      <a:pt x="93" y="50"/>
                      <a:pt x="93" y="48"/>
                      <a:pt x="93" y="47"/>
                    </a:cubicBezTo>
                    <a:cubicBezTo>
                      <a:pt x="93" y="21"/>
                      <a:pt x="72" y="0"/>
                      <a:pt x="47" y="0"/>
                    </a:cubicBezTo>
                    <a:cubicBezTo>
                      <a:pt x="21" y="0"/>
                      <a:pt x="0" y="21"/>
                      <a:pt x="0" y="47"/>
                    </a:cubicBezTo>
                    <a:cubicBezTo>
                      <a:pt x="0" y="72"/>
                      <a:pt x="21" y="93"/>
                      <a:pt x="47" y="93"/>
                    </a:cubicBezTo>
                    <a:cubicBezTo>
                      <a:pt x="64" y="93"/>
                      <a:pt x="78" y="84"/>
                      <a:pt x="87" y="71"/>
                    </a:cubicBezTo>
                    <a:close/>
                  </a:path>
                </a:pathLst>
              </a:custGeom>
              <a:solidFill>
                <a:schemeClr val="accent4"/>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01" name="Oval 141"/>
              <p:cNvSpPr>
                <a:spLocks noChangeArrowheads="1"/>
              </p:cNvSpPr>
              <p:nvPr/>
            </p:nvSpPr>
            <p:spPr bwMode="auto">
              <a:xfrm>
                <a:off x="7997826" y="4186723"/>
                <a:ext cx="119063" cy="119062"/>
              </a:xfrm>
              <a:prstGeom prst="ellipse">
                <a:avLst/>
              </a:prstGeom>
              <a:solidFill>
                <a:schemeClr val="accent4"/>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sp>
          <p:nvSpPr>
            <p:cNvPr id="102" name="TextBox 102"/>
            <p:cNvSpPr txBox="1"/>
            <p:nvPr/>
          </p:nvSpPr>
          <p:spPr>
            <a:xfrm>
              <a:off x="3085866" y="2692843"/>
              <a:ext cx="2691765" cy="460375"/>
            </a:xfrm>
            <a:prstGeom prst="rect">
              <a:avLst/>
            </a:prstGeom>
            <a:noFill/>
          </p:spPr>
          <p:txBody>
            <a:bodyPr wrap="none" rtlCol="0">
              <a:spAutoFit/>
            </a:bodyPr>
            <a:lstStyle/>
            <a:p>
              <a:pPr algn="ctr"/>
              <a:r>
                <a:rPr lang="en-US" sz="2400" b="1" dirty="0" err="1">
                  <a:solidFill>
                    <a:schemeClr val="accent2">
                      <a:lumMod val="75000"/>
                    </a:schemeClr>
                  </a:solidFill>
                  <a:latin typeface="Times New Roman" panose="02020603050405020304" charset="0"/>
                  <a:cs typeface="Times New Roman" panose="02020603050405020304" charset="0"/>
                </a:rPr>
                <a:t>Credit Information</a:t>
              </a:r>
              <a:endParaRPr lang="en-US" sz="2400" b="1" dirty="0" err="1">
                <a:solidFill>
                  <a:schemeClr val="accent2">
                    <a:lumMod val="75000"/>
                  </a:schemeClr>
                </a:solidFill>
                <a:latin typeface="Times New Roman" panose="02020603050405020304" charset="0"/>
                <a:cs typeface="Times New Roman" panose="02020603050405020304" charset="0"/>
              </a:endParaRPr>
            </a:p>
          </p:txBody>
        </p:sp>
        <p:sp>
          <p:nvSpPr>
            <p:cNvPr id="103" name="TextBox 103"/>
            <p:cNvSpPr txBox="1"/>
            <p:nvPr/>
          </p:nvSpPr>
          <p:spPr>
            <a:xfrm>
              <a:off x="1257408" y="5581088"/>
              <a:ext cx="1423035" cy="708025"/>
            </a:xfrm>
            <a:prstGeom prst="rect">
              <a:avLst/>
            </a:prstGeom>
            <a:noFill/>
          </p:spPr>
          <p:txBody>
            <a:bodyPr wrap="none" rtlCol="0">
              <a:noAutofit/>
            </a:bodyPr>
            <a:lstStyle/>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Clearance </a:t>
              </a:r>
              <a:endPar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System </a:t>
              </a:r>
              <a:endParaRPr lang="en-GB"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p:txBody>
        </p:sp>
        <p:sp>
          <p:nvSpPr>
            <p:cNvPr id="104" name="TextBox 104"/>
            <p:cNvSpPr txBox="1"/>
            <p:nvPr/>
          </p:nvSpPr>
          <p:spPr>
            <a:xfrm>
              <a:off x="2710388" y="5547235"/>
              <a:ext cx="1686680" cy="1015663"/>
            </a:xfrm>
            <a:prstGeom prst="rect">
              <a:avLst/>
            </a:prstGeom>
            <a:noFill/>
          </p:spPr>
          <p:txBody>
            <a:bodyPr wrap="none" rtlCol="0">
              <a:spAutoFit/>
            </a:bodyPr>
            <a:lstStyle/>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Risk </a:t>
              </a:r>
              <a:endPar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Management </a:t>
              </a:r>
              <a:endPar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a:p>
              <a:pPr algn="ctr"/>
              <a:r>
                <a:rPr lang="en-US" altLang="en-GB" sz="2000" b="1" dirty="0">
                  <a:solidFill>
                    <a:srgbClr val="5B9BD6"/>
                  </a:solidFill>
                  <a:latin typeface="Times New Roman" panose="02020603050405020304" charset="0"/>
                  <a:ea typeface="微软雅黑" panose="020B0503020204020204" pitchFamily="34" charset="-122"/>
                  <a:cs typeface="Times New Roman" panose="02020603050405020304" charset="0"/>
                </a:rPr>
                <a:t>System</a:t>
              </a:r>
              <a:endParaRPr lang="en-US" altLang="en-GB"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p:txBody>
        </p:sp>
        <p:sp>
          <p:nvSpPr>
            <p:cNvPr id="105" name="TextBox 105"/>
            <p:cNvSpPr txBox="1"/>
            <p:nvPr/>
          </p:nvSpPr>
          <p:spPr>
            <a:xfrm>
              <a:off x="4514497" y="5578985"/>
              <a:ext cx="1686680" cy="1015663"/>
            </a:xfrm>
            <a:prstGeom prst="rect">
              <a:avLst/>
            </a:prstGeom>
            <a:noFill/>
          </p:spPr>
          <p:txBody>
            <a:bodyPr wrap="none" rtlCol="0">
              <a:spAutoFit/>
            </a:bodyPr>
            <a:lstStyle/>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Inspection </a:t>
              </a:r>
              <a:endPar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a:p>
              <a:pPr algn="ctr"/>
              <a:r>
                <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rPr>
                <a:t>Management </a:t>
              </a:r>
              <a:endParaRPr lang="en-US"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a:p>
              <a:pPr algn="ctr"/>
              <a:r>
                <a:rPr lang="en-US" altLang="en-GB" sz="2000" b="1" dirty="0">
                  <a:solidFill>
                    <a:srgbClr val="5B9BD6"/>
                  </a:solidFill>
                  <a:latin typeface="Times New Roman" panose="02020603050405020304" charset="0"/>
                  <a:ea typeface="微软雅黑" panose="020B0503020204020204" pitchFamily="34" charset="-122"/>
                  <a:cs typeface="Times New Roman" panose="02020603050405020304" charset="0"/>
                </a:rPr>
                <a:t>System</a:t>
              </a:r>
              <a:endParaRPr lang="en-US" altLang="en-GB" sz="2000" b="1" dirty="0">
                <a:solidFill>
                  <a:srgbClr val="5B9BD6"/>
                </a:solidFill>
                <a:latin typeface="Times New Roman" panose="02020603050405020304" charset="0"/>
                <a:ea typeface="微软雅黑" panose="020B0503020204020204" pitchFamily="34" charset="-122"/>
                <a:cs typeface="Times New Roman" panose="02020603050405020304" charset="0"/>
              </a:endParaRPr>
            </a:p>
          </p:txBody>
        </p:sp>
        <p:sp>
          <p:nvSpPr>
            <p:cNvPr id="106" name="TextBox 106"/>
            <p:cNvSpPr txBox="1"/>
            <p:nvPr/>
          </p:nvSpPr>
          <p:spPr>
            <a:xfrm>
              <a:off x="7017493" y="4257113"/>
              <a:ext cx="4567555" cy="1014730"/>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rPr>
                <a:t>Overseas  </a:t>
              </a:r>
              <a:endParaRPr lang="en-US"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endParaRPr>
            </a:p>
            <a:p>
              <a:pPr algn="ctr"/>
              <a:r>
                <a:rPr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rPr>
                <a:t>AEO Mutual Recognition Data</a:t>
              </a:r>
              <a:endParaRPr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endParaRPr>
            </a:p>
            <a:p>
              <a:pPr algn="ctr"/>
              <a:r>
                <a:rPr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rPr>
                <a:t> Automatic Exchange System</a:t>
              </a:r>
              <a:endParaRPr sz="2000" b="1" dirty="0">
                <a:solidFill>
                  <a:schemeClr val="accent2">
                    <a:lumMod val="75000"/>
                  </a:schemeClr>
                </a:solidFill>
                <a:latin typeface="Times New Roman" panose="02020603050405020304" charset="0"/>
                <a:ea typeface="微软雅黑" panose="020B0503020204020204" pitchFamily="34" charset="-122"/>
                <a:cs typeface="Times New Roman" panose="02020603050405020304" charset="0"/>
              </a:endParaRPr>
            </a:p>
          </p:txBody>
        </p:sp>
        <p:grpSp>
          <p:nvGrpSpPr>
            <p:cNvPr id="107" name="Group 82"/>
            <p:cNvGrpSpPr/>
            <p:nvPr/>
          </p:nvGrpSpPr>
          <p:grpSpPr>
            <a:xfrm rot="19712495">
              <a:off x="6061654" y="2695789"/>
              <a:ext cx="1044575" cy="963612"/>
              <a:chOff x="7073901" y="3375510"/>
              <a:chExt cx="1044575" cy="963612"/>
            </a:xfrm>
          </p:grpSpPr>
          <p:sp>
            <p:nvSpPr>
              <p:cNvPr id="108" name="Freeform 116"/>
              <p:cNvSpPr/>
              <p:nvPr/>
            </p:nvSpPr>
            <p:spPr bwMode="auto">
              <a:xfrm>
                <a:off x="7778751" y="3846998"/>
                <a:ext cx="23813" cy="31750"/>
              </a:xfrm>
              <a:custGeom>
                <a:avLst/>
                <a:gdLst>
                  <a:gd name="T0" fmla="*/ 8 w 19"/>
                  <a:gd name="T1" fmla="*/ 25 h 25"/>
                  <a:gd name="T2" fmla="*/ 19 w 19"/>
                  <a:gd name="T3" fmla="*/ 8 h 25"/>
                  <a:gd name="T4" fmla="*/ 6 w 19"/>
                  <a:gd name="T5" fmla="*/ 0 h 25"/>
                  <a:gd name="T6" fmla="*/ 0 w 19"/>
                  <a:gd name="T7" fmla="*/ 20 h 25"/>
                  <a:gd name="T8" fmla="*/ 8 w 19"/>
                  <a:gd name="T9" fmla="*/ 25 h 25"/>
                </a:gdLst>
                <a:ahLst/>
                <a:cxnLst>
                  <a:cxn ang="0">
                    <a:pos x="T0" y="T1"/>
                  </a:cxn>
                  <a:cxn ang="0">
                    <a:pos x="T2" y="T3"/>
                  </a:cxn>
                  <a:cxn ang="0">
                    <a:pos x="T4" y="T5"/>
                  </a:cxn>
                  <a:cxn ang="0">
                    <a:pos x="T6" y="T7"/>
                  </a:cxn>
                  <a:cxn ang="0">
                    <a:pos x="T8" y="T9"/>
                  </a:cxn>
                </a:cxnLst>
                <a:rect l="0" t="0" r="r" b="b"/>
                <a:pathLst>
                  <a:path w="19" h="25">
                    <a:moveTo>
                      <a:pt x="8" y="25"/>
                    </a:moveTo>
                    <a:cubicBezTo>
                      <a:pt x="19" y="8"/>
                      <a:pt x="19" y="8"/>
                      <a:pt x="19" y="8"/>
                    </a:cubicBezTo>
                    <a:cubicBezTo>
                      <a:pt x="15" y="6"/>
                      <a:pt x="10" y="3"/>
                      <a:pt x="6" y="0"/>
                    </a:cubicBezTo>
                    <a:cubicBezTo>
                      <a:pt x="5" y="7"/>
                      <a:pt x="3" y="14"/>
                      <a:pt x="0" y="20"/>
                    </a:cubicBezTo>
                    <a:cubicBezTo>
                      <a:pt x="2" y="21"/>
                      <a:pt x="5" y="23"/>
                      <a:pt x="8" y="2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09" name="Freeform 117"/>
              <p:cNvSpPr/>
              <p:nvPr/>
            </p:nvSpPr>
            <p:spPr bwMode="auto">
              <a:xfrm>
                <a:off x="7521576" y="3788260"/>
                <a:ext cx="44450" cy="28575"/>
              </a:xfrm>
              <a:custGeom>
                <a:avLst/>
                <a:gdLst>
                  <a:gd name="T0" fmla="*/ 0 w 35"/>
                  <a:gd name="T1" fmla="*/ 20 h 23"/>
                  <a:gd name="T2" fmla="*/ 33 w 35"/>
                  <a:gd name="T3" fmla="*/ 23 h 23"/>
                  <a:gd name="T4" fmla="*/ 35 w 35"/>
                  <a:gd name="T5" fmla="*/ 4 h 23"/>
                  <a:gd name="T6" fmla="*/ 3 w 35"/>
                  <a:gd name="T7" fmla="*/ 0 h 23"/>
                  <a:gd name="T8" fmla="*/ 0 w 35"/>
                  <a:gd name="T9" fmla="*/ 20 h 23"/>
                </a:gdLst>
                <a:ahLst/>
                <a:cxnLst>
                  <a:cxn ang="0">
                    <a:pos x="T0" y="T1"/>
                  </a:cxn>
                  <a:cxn ang="0">
                    <a:pos x="T2" y="T3"/>
                  </a:cxn>
                  <a:cxn ang="0">
                    <a:pos x="T4" y="T5"/>
                  </a:cxn>
                  <a:cxn ang="0">
                    <a:pos x="T6" y="T7"/>
                  </a:cxn>
                  <a:cxn ang="0">
                    <a:pos x="T8" y="T9"/>
                  </a:cxn>
                </a:cxnLst>
                <a:rect l="0" t="0" r="r" b="b"/>
                <a:pathLst>
                  <a:path w="35" h="23">
                    <a:moveTo>
                      <a:pt x="0" y="20"/>
                    </a:moveTo>
                    <a:cubicBezTo>
                      <a:pt x="11" y="21"/>
                      <a:pt x="22" y="22"/>
                      <a:pt x="33" y="23"/>
                    </a:cubicBezTo>
                    <a:cubicBezTo>
                      <a:pt x="35" y="4"/>
                      <a:pt x="35" y="4"/>
                      <a:pt x="35" y="4"/>
                    </a:cubicBezTo>
                    <a:cubicBezTo>
                      <a:pt x="24" y="3"/>
                      <a:pt x="13" y="1"/>
                      <a:pt x="3"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0" name="Freeform 118"/>
              <p:cNvSpPr/>
              <p:nvPr/>
            </p:nvSpPr>
            <p:spPr bwMode="auto">
              <a:xfrm>
                <a:off x="7820026" y="3881923"/>
                <a:ext cx="47625" cy="46037"/>
              </a:xfrm>
              <a:custGeom>
                <a:avLst/>
                <a:gdLst>
                  <a:gd name="T0" fmla="*/ 24 w 37"/>
                  <a:gd name="T1" fmla="*/ 36 h 36"/>
                  <a:gd name="T2" fmla="*/ 37 w 37"/>
                  <a:gd name="T3" fmla="*/ 21 h 36"/>
                  <a:gd name="T4" fmla="*/ 13 w 37"/>
                  <a:gd name="T5" fmla="*/ 0 h 36"/>
                  <a:gd name="T6" fmla="*/ 0 w 37"/>
                  <a:gd name="T7" fmla="*/ 15 h 36"/>
                  <a:gd name="T8" fmla="*/ 24 w 37"/>
                  <a:gd name="T9" fmla="*/ 36 h 36"/>
                </a:gdLst>
                <a:ahLst/>
                <a:cxnLst>
                  <a:cxn ang="0">
                    <a:pos x="T0" y="T1"/>
                  </a:cxn>
                  <a:cxn ang="0">
                    <a:pos x="T2" y="T3"/>
                  </a:cxn>
                  <a:cxn ang="0">
                    <a:pos x="T4" y="T5"/>
                  </a:cxn>
                  <a:cxn ang="0">
                    <a:pos x="T6" y="T7"/>
                  </a:cxn>
                  <a:cxn ang="0">
                    <a:pos x="T8" y="T9"/>
                  </a:cxn>
                </a:cxnLst>
                <a:rect l="0" t="0" r="r" b="b"/>
                <a:pathLst>
                  <a:path w="37" h="36">
                    <a:moveTo>
                      <a:pt x="24" y="36"/>
                    </a:moveTo>
                    <a:cubicBezTo>
                      <a:pt x="37" y="21"/>
                      <a:pt x="37" y="21"/>
                      <a:pt x="37" y="21"/>
                    </a:cubicBezTo>
                    <a:cubicBezTo>
                      <a:pt x="29" y="14"/>
                      <a:pt x="21" y="7"/>
                      <a:pt x="13" y="0"/>
                    </a:cubicBezTo>
                    <a:cubicBezTo>
                      <a:pt x="0" y="15"/>
                      <a:pt x="0" y="15"/>
                      <a:pt x="0" y="15"/>
                    </a:cubicBezTo>
                    <a:cubicBezTo>
                      <a:pt x="8" y="22"/>
                      <a:pt x="16" y="29"/>
                      <a:pt x="24" y="3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1" name="Freeform 119"/>
              <p:cNvSpPr/>
              <p:nvPr/>
            </p:nvSpPr>
            <p:spPr bwMode="auto">
              <a:xfrm>
                <a:off x="7362826" y="3743810"/>
                <a:ext cx="47625" cy="39687"/>
              </a:xfrm>
              <a:custGeom>
                <a:avLst/>
                <a:gdLst>
                  <a:gd name="T0" fmla="*/ 0 w 37"/>
                  <a:gd name="T1" fmla="*/ 19 h 31"/>
                  <a:gd name="T2" fmla="*/ 30 w 37"/>
                  <a:gd name="T3" fmla="*/ 31 h 31"/>
                  <a:gd name="T4" fmla="*/ 37 w 37"/>
                  <a:gd name="T5" fmla="*/ 12 h 31"/>
                  <a:gd name="T6" fmla="*/ 8 w 37"/>
                  <a:gd name="T7" fmla="*/ 0 h 31"/>
                  <a:gd name="T8" fmla="*/ 0 w 37"/>
                  <a:gd name="T9" fmla="*/ 19 h 31"/>
                </a:gdLst>
                <a:ahLst/>
                <a:cxnLst>
                  <a:cxn ang="0">
                    <a:pos x="T0" y="T1"/>
                  </a:cxn>
                  <a:cxn ang="0">
                    <a:pos x="T2" y="T3"/>
                  </a:cxn>
                  <a:cxn ang="0">
                    <a:pos x="T4" y="T5"/>
                  </a:cxn>
                  <a:cxn ang="0">
                    <a:pos x="T6" y="T7"/>
                  </a:cxn>
                  <a:cxn ang="0">
                    <a:pos x="T8" y="T9"/>
                  </a:cxn>
                </a:cxnLst>
                <a:rect l="0" t="0" r="r" b="b"/>
                <a:pathLst>
                  <a:path w="37" h="31">
                    <a:moveTo>
                      <a:pt x="0" y="19"/>
                    </a:moveTo>
                    <a:cubicBezTo>
                      <a:pt x="10" y="23"/>
                      <a:pt x="20" y="27"/>
                      <a:pt x="30" y="31"/>
                    </a:cubicBezTo>
                    <a:cubicBezTo>
                      <a:pt x="37" y="12"/>
                      <a:pt x="37" y="12"/>
                      <a:pt x="37" y="12"/>
                    </a:cubicBezTo>
                    <a:cubicBezTo>
                      <a:pt x="27" y="8"/>
                      <a:pt x="18" y="4"/>
                      <a:pt x="8" y="0"/>
                    </a:cubicBezTo>
                    <a:lnTo>
                      <a:pt x="0" y="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2" name="Freeform 120"/>
              <p:cNvSpPr/>
              <p:nvPr/>
            </p:nvSpPr>
            <p:spPr bwMode="auto">
              <a:xfrm>
                <a:off x="8013701" y="4142273"/>
                <a:ext cx="41275" cy="49212"/>
              </a:xfrm>
              <a:custGeom>
                <a:avLst/>
                <a:gdLst>
                  <a:gd name="T0" fmla="*/ 32 w 32"/>
                  <a:gd name="T1" fmla="*/ 29 h 38"/>
                  <a:gd name="T2" fmla="*/ 18 w 32"/>
                  <a:gd name="T3" fmla="*/ 0 h 38"/>
                  <a:gd name="T4" fmla="*/ 0 w 32"/>
                  <a:gd name="T5" fmla="*/ 9 h 38"/>
                  <a:gd name="T6" fmla="*/ 14 w 32"/>
                  <a:gd name="T7" fmla="*/ 38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cubicBezTo>
                      <a:pt x="28" y="19"/>
                      <a:pt x="23" y="10"/>
                      <a:pt x="18" y="0"/>
                    </a:cubicBezTo>
                    <a:cubicBezTo>
                      <a:pt x="0" y="9"/>
                      <a:pt x="0" y="9"/>
                      <a:pt x="0" y="9"/>
                    </a:cubicBezTo>
                    <a:cubicBezTo>
                      <a:pt x="5" y="19"/>
                      <a:pt x="10" y="28"/>
                      <a:pt x="14" y="38"/>
                    </a:cubicBezTo>
                    <a:lnTo>
                      <a:pt x="32" y="2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3" name="Freeform 121"/>
              <p:cNvSpPr/>
              <p:nvPr/>
            </p:nvSpPr>
            <p:spPr bwMode="auto">
              <a:xfrm>
                <a:off x="7974013" y="4070835"/>
                <a:ext cx="42863" cy="49212"/>
              </a:xfrm>
              <a:custGeom>
                <a:avLst/>
                <a:gdLst>
                  <a:gd name="T0" fmla="*/ 0 w 33"/>
                  <a:gd name="T1" fmla="*/ 10 h 38"/>
                  <a:gd name="T2" fmla="*/ 16 w 33"/>
                  <a:gd name="T3" fmla="*/ 38 h 38"/>
                  <a:gd name="T4" fmla="*/ 33 w 33"/>
                  <a:gd name="T5" fmla="*/ 28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8"/>
                      <a:pt x="33" y="28"/>
                      <a:pt x="33" y="28"/>
                    </a:cubicBezTo>
                    <a:cubicBezTo>
                      <a:pt x="28" y="18"/>
                      <a:pt x="23"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4" name="Freeform 122"/>
              <p:cNvSpPr/>
              <p:nvPr/>
            </p:nvSpPr>
            <p:spPr bwMode="auto">
              <a:xfrm>
                <a:off x="7878763" y="3939073"/>
                <a:ext cx="46038" cy="47625"/>
              </a:xfrm>
              <a:custGeom>
                <a:avLst/>
                <a:gdLst>
                  <a:gd name="T0" fmla="*/ 20 w 36"/>
                  <a:gd name="T1" fmla="*/ 37 h 37"/>
                  <a:gd name="T2" fmla="*/ 36 w 36"/>
                  <a:gd name="T3" fmla="*/ 24 h 37"/>
                  <a:gd name="T4" fmla="*/ 14 w 36"/>
                  <a:gd name="T5" fmla="*/ 0 h 37"/>
                  <a:gd name="T6" fmla="*/ 0 w 36"/>
                  <a:gd name="T7" fmla="*/ 13 h 37"/>
                  <a:gd name="T8" fmla="*/ 20 w 36"/>
                  <a:gd name="T9" fmla="*/ 37 h 37"/>
                </a:gdLst>
                <a:ahLst/>
                <a:cxnLst>
                  <a:cxn ang="0">
                    <a:pos x="T0" y="T1"/>
                  </a:cxn>
                  <a:cxn ang="0">
                    <a:pos x="T2" y="T3"/>
                  </a:cxn>
                  <a:cxn ang="0">
                    <a:pos x="T4" y="T5"/>
                  </a:cxn>
                  <a:cxn ang="0">
                    <a:pos x="T6" y="T7"/>
                  </a:cxn>
                  <a:cxn ang="0">
                    <a:pos x="T8" y="T9"/>
                  </a:cxn>
                </a:cxnLst>
                <a:rect l="0" t="0" r="r" b="b"/>
                <a:pathLst>
                  <a:path w="36" h="37">
                    <a:moveTo>
                      <a:pt x="20" y="37"/>
                    </a:moveTo>
                    <a:cubicBezTo>
                      <a:pt x="36" y="24"/>
                      <a:pt x="36" y="24"/>
                      <a:pt x="36" y="24"/>
                    </a:cubicBezTo>
                    <a:cubicBezTo>
                      <a:pt x="29" y="16"/>
                      <a:pt x="21" y="7"/>
                      <a:pt x="14" y="0"/>
                    </a:cubicBezTo>
                    <a:cubicBezTo>
                      <a:pt x="0" y="13"/>
                      <a:pt x="0" y="13"/>
                      <a:pt x="0" y="13"/>
                    </a:cubicBezTo>
                    <a:cubicBezTo>
                      <a:pt x="6" y="21"/>
                      <a:pt x="13" y="29"/>
                      <a:pt x="20"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5" name="Freeform 123"/>
              <p:cNvSpPr/>
              <p:nvPr/>
            </p:nvSpPr>
            <p:spPr bwMode="auto">
              <a:xfrm>
                <a:off x="7129463" y="3527910"/>
                <a:ext cx="38100" cy="39687"/>
              </a:xfrm>
              <a:custGeom>
                <a:avLst/>
                <a:gdLst>
                  <a:gd name="T0" fmla="*/ 18 w 30"/>
                  <a:gd name="T1" fmla="*/ 0 h 32"/>
                  <a:gd name="T2" fmla="*/ 0 w 30"/>
                  <a:gd name="T3" fmla="*/ 9 h 32"/>
                  <a:gd name="T4" fmla="*/ 13 w 30"/>
                  <a:gd name="T5" fmla="*/ 32 h 32"/>
                  <a:gd name="T6" fmla="*/ 30 w 30"/>
                  <a:gd name="T7" fmla="*/ 23 h 32"/>
                  <a:gd name="T8" fmla="*/ 18 w 30"/>
                  <a:gd name="T9" fmla="*/ 0 h 32"/>
                </a:gdLst>
                <a:ahLst/>
                <a:cxnLst>
                  <a:cxn ang="0">
                    <a:pos x="T0" y="T1"/>
                  </a:cxn>
                  <a:cxn ang="0">
                    <a:pos x="T2" y="T3"/>
                  </a:cxn>
                  <a:cxn ang="0">
                    <a:pos x="T4" y="T5"/>
                  </a:cxn>
                  <a:cxn ang="0">
                    <a:pos x="T6" y="T7"/>
                  </a:cxn>
                  <a:cxn ang="0">
                    <a:pos x="T8" y="T9"/>
                  </a:cxn>
                </a:cxnLst>
                <a:rect l="0" t="0" r="r" b="b"/>
                <a:pathLst>
                  <a:path w="30" h="32">
                    <a:moveTo>
                      <a:pt x="18" y="0"/>
                    </a:moveTo>
                    <a:cubicBezTo>
                      <a:pt x="0" y="9"/>
                      <a:pt x="0" y="9"/>
                      <a:pt x="0" y="9"/>
                    </a:cubicBezTo>
                    <a:cubicBezTo>
                      <a:pt x="4" y="17"/>
                      <a:pt x="8" y="24"/>
                      <a:pt x="13" y="32"/>
                    </a:cubicBezTo>
                    <a:cubicBezTo>
                      <a:pt x="18" y="28"/>
                      <a:pt x="24" y="24"/>
                      <a:pt x="30" y="23"/>
                    </a:cubicBezTo>
                    <a:cubicBezTo>
                      <a:pt x="26" y="15"/>
                      <a:pt x="22" y="8"/>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6" name="Freeform 124"/>
              <p:cNvSpPr/>
              <p:nvPr/>
            </p:nvSpPr>
            <p:spPr bwMode="auto">
              <a:xfrm>
                <a:off x="8080376" y="4293085"/>
                <a:ext cx="38100" cy="46037"/>
              </a:xfrm>
              <a:custGeom>
                <a:avLst/>
                <a:gdLst>
                  <a:gd name="T0" fmla="*/ 29 w 29"/>
                  <a:gd name="T1" fmla="*/ 30 h 37"/>
                  <a:gd name="T2" fmla="*/ 18 w 29"/>
                  <a:gd name="T3" fmla="*/ 0 h 37"/>
                  <a:gd name="T4" fmla="*/ 0 w 29"/>
                  <a:gd name="T5" fmla="*/ 7 h 37"/>
                  <a:gd name="T6" fmla="*/ 11 w 29"/>
                  <a:gd name="T7" fmla="*/ 37 h 37"/>
                  <a:gd name="T8" fmla="*/ 29 w 29"/>
                  <a:gd name="T9" fmla="*/ 30 h 37"/>
                </a:gdLst>
                <a:ahLst/>
                <a:cxnLst>
                  <a:cxn ang="0">
                    <a:pos x="T0" y="T1"/>
                  </a:cxn>
                  <a:cxn ang="0">
                    <a:pos x="T2" y="T3"/>
                  </a:cxn>
                  <a:cxn ang="0">
                    <a:pos x="T4" y="T5"/>
                  </a:cxn>
                  <a:cxn ang="0">
                    <a:pos x="T6" y="T7"/>
                  </a:cxn>
                  <a:cxn ang="0">
                    <a:pos x="T8" y="T9"/>
                  </a:cxn>
                </a:cxnLst>
                <a:rect l="0" t="0" r="r" b="b"/>
                <a:pathLst>
                  <a:path w="29" h="37">
                    <a:moveTo>
                      <a:pt x="29" y="30"/>
                    </a:moveTo>
                    <a:cubicBezTo>
                      <a:pt x="26" y="20"/>
                      <a:pt x="22" y="10"/>
                      <a:pt x="18" y="0"/>
                    </a:cubicBezTo>
                    <a:cubicBezTo>
                      <a:pt x="0" y="7"/>
                      <a:pt x="0" y="7"/>
                      <a:pt x="0" y="7"/>
                    </a:cubicBezTo>
                    <a:cubicBezTo>
                      <a:pt x="3" y="17"/>
                      <a:pt x="7" y="27"/>
                      <a:pt x="11" y="37"/>
                    </a:cubicBezTo>
                    <a:lnTo>
                      <a:pt x="29" y="3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7" name="Freeform 125"/>
              <p:cNvSpPr/>
              <p:nvPr/>
            </p:nvSpPr>
            <p:spPr bwMode="auto">
              <a:xfrm>
                <a:off x="7929563" y="4002573"/>
                <a:ext cx="42863" cy="49212"/>
              </a:xfrm>
              <a:custGeom>
                <a:avLst/>
                <a:gdLst>
                  <a:gd name="T0" fmla="*/ 0 w 34"/>
                  <a:gd name="T1" fmla="*/ 12 h 38"/>
                  <a:gd name="T2" fmla="*/ 18 w 34"/>
                  <a:gd name="T3" fmla="*/ 38 h 38"/>
                  <a:gd name="T4" fmla="*/ 34 w 34"/>
                  <a:gd name="T5" fmla="*/ 27 h 38"/>
                  <a:gd name="T6" fmla="*/ 16 w 34"/>
                  <a:gd name="T7" fmla="*/ 0 h 38"/>
                  <a:gd name="T8" fmla="*/ 0 w 34"/>
                  <a:gd name="T9" fmla="*/ 12 h 38"/>
                </a:gdLst>
                <a:ahLst/>
                <a:cxnLst>
                  <a:cxn ang="0">
                    <a:pos x="T0" y="T1"/>
                  </a:cxn>
                  <a:cxn ang="0">
                    <a:pos x="T2" y="T3"/>
                  </a:cxn>
                  <a:cxn ang="0">
                    <a:pos x="T4" y="T5"/>
                  </a:cxn>
                  <a:cxn ang="0">
                    <a:pos x="T6" y="T7"/>
                  </a:cxn>
                  <a:cxn ang="0">
                    <a:pos x="T8" y="T9"/>
                  </a:cxn>
                </a:cxnLst>
                <a:rect l="0" t="0" r="r" b="b"/>
                <a:pathLst>
                  <a:path w="34" h="38">
                    <a:moveTo>
                      <a:pt x="0" y="12"/>
                    </a:moveTo>
                    <a:cubicBezTo>
                      <a:pt x="6" y="20"/>
                      <a:pt x="12" y="29"/>
                      <a:pt x="18" y="38"/>
                    </a:cubicBezTo>
                    <a:cubicBezTo>
                      <a:pt x="34" y="27"/>
                      <a:pt x="34" y="27"/>
                      <a:pt x="34" y="27"/>
                    </a:cubicBezTo>
                    <a:cubicBezTo>
                      <a:pt x="28" y="17"/>
                      <a:pt x="22" y="8"/>
                      <a:pt x="16" y="0"/>
                    </a:cubicBezTo>
                    <a:lnTo>
                      <a:pt x="0" y="1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8" name="Freeform 126"/>
              <p:cNvSpPr/>
              <p:nvPr/>
            </p:nvSpPr>
            <p:spPr bwMode="auto">
              <a:xfrm>
                <a:off x="7442201" y="3770798"/>
                <a:ext cx="44450" cy="34925"/>
              </a:xfrm>
              <a:custGeom>
                <a:avLst/>
                <a:gdLst>
                  <a:gd name="T0" fmla="*/ 0 w 35"/>
                  <a:gd name="T1" fmla="*/ 20 h 27"/>
                  <a:gd name="T2" fmla="*/ 31 w 35"/>
                  <a:gd name="T3" fmla="*/ 27 h 27"/>
                  <a:gd name="T4" fmla="*/ 35 w 35"/>
                  <a:gd name="T5" fmla="*/ 8 h 27"/>
                  <a:gd name="T6" fmla="*/ 5 w 35"/>
                  <a:gd name="T7" fmla="*/ 0 h 27"/>
                  <a:gd name="T8" fmla="*/ 0 w 35"/>
                  <a:gd name="T9" fmla="*/ 20 h 27"/>
                </a:gdLst>
                <a:ahLst/>
                <a:cxnLst>
                  <a:cxn ang="0">
                    <a:pos x="T0" y="T1"/>
                  </a:cxn>
                  <a:cxn ang="0">
                    <a:pos x="T2" y="T3"/>
                  </a:cxn>
                  <a:cxn ang="0">
                    <a:pos x="T4" y="T5"/>
                  </a:cxn>
                  <a:cxn ang="0">
                    <a:pos x="T6" y="T7"/>
                  </a:cxn>
                  <a:cxn ang="0">
                    <a:pos x="T8" y="T9"/>
                  </a:cxn>
                </a:cxnLst>
                <a:rect l="0" t="0" r="r" b="b"/>
                <a:pathLst>
                  <a:path w="35" h="27">
                    <a:moveTo>
                      <a:pt x="0" y="20"/>
                    </a:moveTo>
                    <a:cubicBezTo>
                      <a:pt x="10" y="22"/>
                      <a:pt x="21" y="25"/>
                      <a:pt x="31" y="27"/>
                    </a:cubicBezTo>
                    <a:cubicBezTo>
                      <a:pt x="35" y="8"/>
                      <a:pt x="35" y="8"/>
                      <a:pt x="35" y="8"/>
                    </a:cubicBezTo>
                    <a:cubicBezTo>
                      <a:pt x="25" y="5"/>
                      <a:pt x="15" y="3"/>
                      <a:pt x="5"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19" name="Freeform 127"/>
              <p:cNvSpPr/>
              <p:nvPr/>
            </p:nvSpPr>
            <p:spPr bwMode="auto">
              <a:xfrm>
                <a:off x="7604126" y="3796198"/>
                <a:ext cx="42863" cy="25400"/>
              </a:xfrm>
              <a:custGeom>
                <a:avLst/>
                <a:gdLst>
                  <a:gd name="T0" fmla="*/ 1 w 34"/>
                  <a:gd name="T1" fmla="*/ 0 h 21"/>
                  <a:gd name="T2" fmla="*/ 0 w 34"/>
                  <a:gd name="T3" fmla="*/ 20 h 21"/>
                  <a:gd name="T4" fmla="*/ 11 w 34"/>
                  <a:gd name="T5" fmla="*/ 20 h 21"/>
                  <a:gd name="T6" fmla="*/ 31 w 34"/>
                  <a:gd name="T7" fmla="*/ 21 h 21"/>
                  <a:gd name="T8" fmla="*/ 34 w 34"/>
                  <a:gd name="T9" fmla="*/ 2 h 21"/>
                  <a:gd name="T10" fmla="*/ 11 w 34"/>
                  <a:gd name="T11" fmla="*/ 0 h 21"/>
                  <a:gd name="T12" fmla="*/ 1 w 3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1" y="0"/>
                    </a:moveTo>
                    <a:cubicBezTo>
                      <a:pt x="0" y="20"/>
                      <a:pt x="0" y="20"/>
                      <a:pt x="0" y="20"/>
                    </a:cubicBezTo>
                    <a:cubicBezTo>
                      <a:pt x="4" y="20"/>
                      <a:pt x="7" y="20"/>
                      <a:pt x="11" y="20"/>
                    </a:cubicBezTo>
                    <a:cubicBezTo>
                      <a:pt x="18" y="20"/>
                      <a:pt x="24" y="21"/>
                      <a:pt x="31" y="21"/>
                    </a:cubicBezTo>
                    <a:cubicBezTo>
                      <a:pt x="34" y="2"/>
                      <a:pt x="34" y="2"/>
                      <a:pt x="34" y="2"/>
                    </a:cubicBezTo>
                    <a:cubicBezTo>
                      <a:pt x="26" y="1"/>
                      <a:pt x="19" y="0"/>
                      <a:pt x="11" y="0"/>
                    </a:cubicBezTo>
                    <a:cubicBezTo>
                      <a:pt x="8" y="0"/>
                      <a:pt x="4" y="0"/>
                      <a:pt x="1"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0" name="Freeform 128"/>
              <p:cNvSpPr/>
              <p:nvPr/>
            </p:nvSpPr>
            <p:spPr bwMode="auto">
              <a:xfrm>
                <a:off x="7097713" y="3453298"/>
                <a:ext cx="38100" cy="47625"/>
              </a:xfrm>
              <a:custGeom>
                <a:avLst/>
                <a:gdLst>
                  <a:gd name="T0" fmla="*/ 0 w 30"/>
                  <a:gd name="T1" fmla="*/ 7 h 37"/>
                  <a:gd name="T2" fmla="*/ 12 w 30"/>
                  <a:gd name="T3" fmla="*/ 37 h 37"/>
                  <a:gd name="T4" fmla="*/ 30 w 30"/>
                  <a:gd name="T5" fmla="*/ 29 h 37"/>
                  <a:gd name="T6" fmla="*/ 19 w 30"/>
                  <a:gd name="T7" fmla="*/ 0 h 37"/>
                  <a:gd name="T8" fmla="*/ 0 w 30"/>
                  <a:gd name="T9" fmla="*/ 7 h 37"/>
                </a:gdLst>
                <a:ahLst/>
                <a:cxnLst>
                  <a:cxn ang="0">
                    <a:pos x="T0" y="T1"/>
                  </a:cxn>
                  <a:cxn ang="0">
                    <a:pos x="T2" y="T3"/>
                  </a:cxn>
                  <a:cxn ang="0">
                    <a:pos x="T4" y="T5"/>
                  </a:cxn>
                  <a:cxn ang="0">
                    <a:pos x="T6" y="T7"/>
                  </a:cxn>
                  <a:cxn ang="0">
                    <a:pos x="T8" y="T9"/>
                  </a:cxn>
                </a:cxnLst>
                <a:rect l="0" t="0" r="r" b="b"/>
                <a:pathLst>
                  <a:path w="30" h="37">
                    <a:moveTo>
                      <a:pt x="0" y="7"/>
                    </a:moveTo>
                    <a:cubicBezTo>
                      <a:pt x="4" y="17"/>
                      <a:pt x="8" y="27"/>
                      <a:pt x="12" y="37"/>
                    </a:cubicBezTo>
                    <a:cubicBezTo>
                      <a:pt x="30" y="29"/>
                      <a:pt x="30" y="29"/>
                      <a:pt x="30" y="29"/>
                    </a:cubicBezTo>
                    <a:cubicBezTo>
                      <a:pt x="26" y="20"/>
                      <a:pt x="22" y="10"/>
                      <a:pt x="19" y="0"/>
                    </a:cubicBezTo>
                    <a:lnTo>
                      <a:pt x="0" y="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1" name="Freeform 129"/>
              <p:cNvSpPr/>
              <p:nvPr/>
            </p:nvSpPr>
            <p:spPr bwMode="auto">
              <a:xfrm>
                <a:off x="7073901" y="3375510"/>
                <a:ext cx="36513" cy="47625"/>
              </a:xfrm>
              <a:custGeom>
                <a:avLst/>
                <a:gdLst>
                  <a:gd name="T0" fmla="*/ 0 w 28"/>
                  <a:gd name="T1" fmla="*/ 5 h 37"/>
                  <a:gd name="T2" fmla="*/ 9 w 28"/>
                  <a:gd name="T3" fmla="*/ 37 h 37"/>
                  <a:gd name="T4" fmla="*/ 28 w 28"/>
                  <a:gd name="T5" fmla="*/ 31 h 37"/>
                  <a:gd name="T6" fmla="*/ 20 w 28"/>
                  <a:gd name="T7" fmla="*/ 0 h 37"/>
                  <a:gd name="T8" fmla="*/ 0 w 28"/>
                  <a:gd name="T9" fmla="*/ 5 h 37"/>
                </a:gdLst>
                <a:ahLst/>
                <a:cxnLst>
                  <a:cxn ang="0">
                    <a:pos x="T0" y="T1"/>
                  </a:cxn>
                  <a:cxn ang="0">
                    <a:pos x="T2" y="T3"/>
                  </a:cxn>
                  <a:cxn ang="0">
                    <a:pos x="T4" y="T5"/>
                  </a:cxn>
                  <a:cxn ang="0">
                    <a:pos x="T6" y="T7"/>
                  </a:cxn>
                  <a:cxn ang="0">
                    <a:pos x="T8" y="T9"/>
                  </a:cxn>
                </a:cxnLst>
                <a:rect l="0" t="0" r="r" b="b"/>
                <a:pathLst>
                  <a:path w="28" h="37">
                    <a:moveTo>
                      <a:pt x="0" y="5"/>
                    </a:moveTo>
                    <a:cubicBezTo>
                      <a:pt x="3" y="16"/>
                      <a:pt x="6" y="27"/>
                      <a:pt x="9" y="37"/>
                    </a:cubicBezTo>
                    <a:cubicBezTo>
                      <a:pt x="28" y="31"/>
                      <a:pt x="28" y="31"/>
                      <a:pt x="28" y="31"/>
                    </a:cubicBezTo>
                    <a:cubicBezTo>
                      <a:pt x="25" y="21"/>
                      <a:pt x="22" y="11"/>
                      <a:pt x="20"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2" name="Freeform 130"/>
              <p:cNvSpPr/>
              <p:nvPr/>
            </p:nvSpPr>
            <p:spPr bwMode="auto">
              <a:xfrm>
                <a:off x="7289801" y="3705710"/>
                <a:ext cx="47625" cy="44450"/>
              </a:xfrm>
              <a:custGeom>
                <a:avLst/>
                <a:gdLst>
                  <a:gd name="T0" fmla="*/ 37 w 37"/>
                  <a:gd name="T1" fmla="*/ 16 h 34"/>
                  <a:gd name="T2" fmla="*/ 11 w 37"/>
                  <a:gd name="T3" fmla="*/ 0 h 34"/>
                  <a:gd name="T4" fmla="*/ 0 w 37"/>
                  <a:gd name="T5" fmla="*/ 16 h 34"/>
                  <a:gd name="T6" fmla="*/ 28 w 37"/>
                  <a:gd name="T7" fmla="*/ 34 h 34"/>
                  <a:gd name="T8" fmla="*/ 37 w 37"/>
                  <a:gd name="T9" fmla="*/ 16 h 34"/>
                </a:gdLst>
                <a:ahLst/>
                <a:cxnLst>
                  <a:cxn ang="0">
                    <a:pos x="T0" y="T1"/>
                  </a:cxn>
                  <a:cxn ang="0">
                    <a:pos x="T2" y="T3"/>
                  </a:cxn>
                  <a:cxn ang="0">
                    <a:pos x="T4" y="T5"/>
                  </a:cxn>
                  <a:cxn ang="0">
                    <a:pos x="T6" y="T7"/>
                  </a:cxn>
                  <a:cxn ang="0">
                    <a:pos x="T8" y="T9"/>
                  </a:cxn>
                </a:cxnLst>
                <a:rect l="0" t="0" r="r" b="b"/>
                <a:pathLst>
                  <a:path w="37" h="34">
                    <a:moveTo>
                      <a:pt x="37" y="16"/>
                    </a:moveTo>
                    <a:cubicBezTo>
                      <a:pt x="28" y="11"/>
                      <a:pt x="20" y="6"/>
                      <a:pt x="11" y="0"/>
                    </a:cubicBezTo>
                    <a:cubicBezTo>
                      <a:pt x="0" y="16"/>
                      <a:pt x="0" y="16"/>
                      <a:pt x="0" y="16"/>
                    </a:cubicBezTo>
                    <a:cubicBezTo>
                      <a:pt x="9" y="23"/>
                      <a:pt x="18" y="28"/>
                      <a:pt x="28" y="34"/>
                    </a:cubicBezTo>
                    <a:lnTo>
                      <a:pt x="37" y="16"/>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3" name="Freeform 131"/>
              <p:cNvSpPr/>
              <p:nvPr/>
            </p:nvSpPr>
            <p:spPr bwMode="auto">
              <a:xfrm>
                <a:off x="7224713" y="3654910"/>
                <a:ext cx="47625" cy="47625"/>
              </a:xfrm>
              <a:custGeom>
                <a:avLst/>
                <a:gdLst>
                  <a:gd name="T0" fmla="*/ 25 w 37"/>
                  <a:gd name="T1" fmla="*/ 37 h 37"/>
                  <a:gd name="T2" fmla="*/ 37 w 37"/>
                  <a:gd name="T3" fmla="*/ 21 h 37"/>
                  <a:gd name="T4" fmla="*/ 14 w 37"/>
                  <a:gd name="T5" fmla="*/ 0 h 37"/>
                  <a:gd name="T6" fmla="*/ 0 w 37"/>
                  <a:gd name="T7" fmla="*/ 14 h 37"/>
                  <a:gd name="T8" fmla="*/ 25 w 37"/>
                  <a:gd name="T9" fmla="*/ 37 h 37"/>
                </a:gdLst>
                <a:ahLst/>
                <a:cxnLst>
                  <a:cxn ang="0">
                    <a:pos x="T0" y="T1"/>
                  </a:cxn>
                  <a:cxn ang="0">
                    <a:pos x="T2" y="T3"/>
                  </a:cxn>
                  <a:cxn ang="0">
                    <a:pos x="T4" y="T5"/>
                  </a:cxn>
                  <a:cxn ang="0">
                    <a:pos x="T6" y="T7"/>
                  </a:cxn>
                  <a:cxn ang="0">
                    <a:pos x="T8" y="T9"/>
                  </a:cxn>
                </a:cxnLst>
                <a:rect l="0" t="0" r="r" b="b"/>
                <a:pathLst>
                  <a:path w="37" h="37">
                    <a:moveTo>
                      <a:pt x="25" y="37"/>
                    </a:moveTo>
                    <a:cubicBezTo>
                      <a:pt x="37" y="21"/>
                      <a:pt x="37" y="21"/>
                      <a:pt x="37" y="21"/>
                    </a:cubicBezTo>
                    <a:cubicBezTo>
                      <a:pt x="29" y="15"/>
                      <a:pt x="22" y="8"/>
                      <a:pt x="14" y="0"/>
                    </a:cubicBezTo>
                    <a:cubicBezTo>
                      <a:pt x="0" y="14"/>
                      <a:pt x="0" y="14"/>
                      <a:pt x="0" y="14"/>
                    </a:cubicBezTo>
                    <a:cubicBezTo>
                      <a:pt x="8" y="22"/>
                      <a:pt x="16" y="30"/>
                      <a:pt x="25"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4" name="Freeform 139"/>
              <p:cNvSpPr/>
              <p:nvPr/>
            </p:nvSpPr>
            <p:spPr bwMode="auto">
              <a:xfrm>
                <a:off x="7124701" y="3553310"/>
                <a:ext cx="119063" cy="119062"/>
              </a:xfrm>
              <a:custGeom>
                <a:avLst/>
                <a:gdLst>
                  <a:gd name="T0" fmla="*/ 47 w 93"/>
                  <a:gd name="T1" fmla="*/ 0 h 93"/>
                  <a:gd name="T2" fmla="*/ 34 w 93"/>
                  <a:gd name="T3" fmla="*/ 2 h 93"/>
                  <a:gd name="T4" fmla="*/ 17 w 93"/>
                  <a:gd name="T5" fmla="*/ 11 h 93"/>
                  <a:gd name="T6" fmla="*/ 0 w 93"/>
                  <a:gd name="T7" fmla="*/ 46 h 93"/>
                  <a:gd name="T8" fmla="*/ 47 w 93"/>
                  <a:gd name="T9" fmla="*/ 93 h 93"/>
                  <a:gd name="T10" fmla="*/ 93 w 93"/>
                  <a:gd name="T11" fmla="*/ 46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42" y="0"/>
                      <a:pt x="38" y="0"/>
                      <a:pt x="34" y="2"/>
                    </a:cubicBezTo>
                    <a:cubicBezTo>
                      <a:pt x="28" y="3"/>
                      <a:pt x="22" y="7"/>
                      <a:pt x="17" y="11"/>
                    </a:cubicBezTo>
                    <a:cubicBezTo>
                      <a:pt x="7" y="19"/>
                      <a:pt x="0" y="32"/>
                      <a:pt x="0" y="46"/>
                    </a:cubicBezTo>
                    <a:cubicBezTo>
                      <a:pt x="0" y="72"/>
                      <a:pt x="21" y="93"/>
                      <a:pt x="47" y="93"/>
                    </a:cubicBezTo>
                    <a:cubicBezTo>
                      <a:pt x="72" y="93"/>
                      <a:pt x="93" y="72"/>
                      <a:pt x="93" y="46"/>
                    </a:cubicBezTo>
                    <a:cubicBezTo>
                      <a:pt x="93" y="21"/>
                      <a:pt x="72" y="0"/>
                      <a:pt x="47" y="0"/>
                    </a:cubicBezTo>
                    <a:close/>
                  </a:path>
                </a:pathLst>
              </a:custGeom>
              <a:solidFill>
                <a:srgbClr val="00B050"/>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5" name="Freeform 140"/>
              <p:cNvSpPr/>
              <p:nvPr/>
            </p:nvSpPr>
            <p:spPr bwMode="auto">
              <a:xfrm>
                <a:off x="7667626" y="3781910"/>
                <a:ext cx="119063" cy="117475"/>
              </a:xfrm>
              <a:custGeom>
                <a:avLst/>
                <a:gdLst>
                  <a:gd name="T0" fmla="*/ 87 w 93"/>
                  <a:gd name="T1" fmla="*/ 71 h 93"/>
                  <a:gd name="T2" fmla="*/ 93 w 93"/>
                  <a:gd name="T3" fmla="*/ 51 h 93"/>
                  <a:gd name="T4" fmla="*/ 93 w 93"/>
                  <a:gd name="T5" fmla="*/ 47 h 93"/>
                  <a:gd name="T6" fmla="*/ 47 w 93"/>
                  <a:gd name="T7" fmla="*/ 0 h 93"/>
                  <a:gd name="T8" fmla="*/ 0 w 93"/>
                  <a:gd name="T9" fmla="*/ 47 h 93"/>
                  <a:gd name="T10" fmla="*/ 47 w 93"/>
                  <a:gd name="T11" fmla="*/ 93 h 93"/>
                  <a:gd name="T12" fmla="*/ 87 w 93"/>
                  <a:gd name="T13" fmla="*/ 71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87" y="71"/>
                    </a:moveTo>
                    <a:cubicBezTo>
                      <a:pt x="90" y="65"/>
                      <a:pt x="92" y="58"/>
                      <a:pt x="93" y="51"/>
                    </a:cubicBezTo>
                    <a:cubicBezTo>
                      <a:pt x="93" y="50"/>
                      <a:pt x="93" y="48"/>
                      <a:pt x="93" y="47"/>
                    </a:cubicBezTo>
                    <a:cubicBezTo>
                      <a:pt x="93" y="21"/>
                      <a:pt x="72" y="0"/>
                      <a:pt x="47" y="0"/>
                    </a:cubicBezTo>
                    <a:cubicBezTo>
                      <a:pt x="21" y="0"/>
                      <a:pt x="0" y="21"/>
                      <a:pt x="0" y="47"/>
                    </a:cubicBezTo>
                    <a:cubicBezTo>
                      <a:pt x="0" y="72"/>
                      <a:pt x="21" y="93"/>
                      <a:pt x="47" y="93"/>
                    </a:cubicBezTo>
                    <a:cubicBezTo>
                      <a:pt x="64" y="93"/>
                      <a:pt x="78" y="84"/>
                      <a:pt x="87" y="71"/>
                    </a:cubicBezTo>
                    <a:close/>
                  </a:path>
                </a:pathLst>
              </a:custGeom>
              <a:solidFill>
                <a:srgbClr val="00B050"/>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26" name="Oval 141"/>
              <p:cNvSpPr>
                <a:spLocks noChangeArrowheads="1"/>
              </p:cNvSpPr>
              <p:nvPr/>
            </p:nvSpPr>
            <p:spPr bwMode="auto">
              <a:xfrm>
                <a:off x="7997826" y="4186723"/>
                <a:ext cx="119063" cy="119062"/>
              </a:xfrm>
              <a:prstGeom prst="ellipse">
                <a:avLst/>
              </a:prstGeom>
              <a:solidFill>
                <a:srgbClr val="00B050"/>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sp>
          <p:nvSpPr>
            <p:cNvPr id="140" name="TextBox 106"/>
            <p:cNvSpPr txBox="1"/>
            <p:nvPr/>
          </p:nvSpPr>
          <p:spPr>
            <a:xfrm>
              <a:off x="7996028" y="2442283"/>
              <a:ext cx="3696970" cy="1367155"/>
            </a:xfrm>
            <a:prstGeom prst="rect">
              <a:avLst/>
            </a:prstGeom>
            <a:noFill/>
          </p:spPr>
          <p:txBody>
            <a:bodyPr wrap="square" rtlCol="0">
              <a:noAutofit/>
            </a:bodyPr>
            <a:lstStyle/>
            <a:p>
              <a:pPr algn="ctr"/>
              <a:r>
                <a:rPr lang="en-US" sz="2000" b="1" dirty="0">
                  <a:solidFill>
                    <a:schemeClr val="accent6">
                      <a:lumMod val="75000"/>
                    </a:schemeClr>
                  </a:solidFill>
                  <a:latin typeface="Times New Roman" panose="02020603050405020304" charset="0"/>
                  <a:ea typeface="微软雅黑" panose="020B0503020204020204" pitchFamily="34" charset="-122"/>
                  <a:cs typeface="Times New Roman" panose="02020603050405020304" charset="0"/>
                </a:rPr>
                <a:t>Domestic </a:t>
              </a:r>
              <a:endParaRPr lang="en-US" sz="2000" b="1" dirty="0">
                <a:solidFill>
                  <a:schemeClr val="accent6">
                    <a:lumMod val="75000"/>
                  </a:schemeClr>
                </a:solidFill>
                <a:latin typeface="Times New Roman" panose="02020603050405020304" charset="0"/>
                <a:ea typeface="微软雅黑" panose="020B0503020204020204" pitchFamily="34" charset="-122"/>
                <a:cs typeface="Times New Roman" panose="02020603050405020304" charset="0"/>
              </a:endParaRPr>
            </a:p>
            <a:p>
              <a:pPr algn="ctr"/>
              <a:r>
                <a:rPr lang="en-US" sz="2000" b="1" dirty="0" err="1">
                  <a:solidFill>
                    <a:schemeClr val="accent6">
                      <a:lumMod val="75000"/>
                    </a:schemeClr>
                  </a:solidFill>
                  <a:latin typeface="Times New Roman" panose="02020603050405020304" charset="0"/>
                  <a:ea typeface="微软雅黑" panose="020B0503020204020204" pitchFamily="34" charset="-122"/>
                  <a:cs typeface="Times New Roman" panose="02020603050405020304" charset="0"/>
                </a:rPr>
                <a:t>National Enterprise Credit Information Publicity System</a:t>
              </a:r>
              <a:endParaRPr lang="en-GB" sz="2000" b="1" dirty="0">
                <a:solidFill>
                  <a:schemeClr val="accent6">
                    <a:lumMod val="75000"/>
                  </a:schemeClr>
                </a:solidFill>
                <a:latin typeface="Times New Roman" panose="02020603050405020304" charset="0"/>
                <a:ea typeface="微软雅黑" panose="020B0503020204020204" pitchFamily="34" charset="-122"/>
                <a:cs typeface="Times New Roman" panose="02020603050405020304" charset="0"/>
              </a:endParaRPr>
            </a:p>
          </p:txBody>
        </p:sp>
        <p:grpSp>
          <p:nvGrpSpPr>
            <p:cNvPr id="141" name="Group 26"/>
            <p:cNvGrpSpPr/>
            <p:nvPr/>
          </p:nvGrpSpPr>
          <p:grpSpPr>
            <a:xfrm>
              <a:off x="7286126" y="2575630"/>
              <a:ext cx="811213" cy="1117600"/>
              <a:chOff x="7710488" y="4370873"/>
              <a:chExt cx="811213" cy="1117600"/>
            </a:xfrm>
          </p:grpSpPr>
          <p:sp>
            <p:nvSpPr>
              <p:cNvPr id="142" name="Freeform 9"/>
              <p:cNvSpPr>
                <a:spLocks noEditPoints="1"/>
              </p:cNvSpPr>
              <p:nvPr/>
            </p:nvSpPr>
            <p:spPr bwMode="auto">
              <a:xfrm>
                <a:off x="7710488" y="4370873"/>
                <a:ext cx="811213" cy="1117600"/>
              </a:xfrm>
              <a:custGeom>
                <a:avLst/>
                <a:gdLst>
                  <a:gd name="T0" fmla="*/ 531 w 639"/>
                  <a:gd name="T1" fmla="*/ 3 h 880"/>
                  <a:gd name="T2" fmla="*/ 333 w 639"/>
                  <a:gd name="T3" fmla="*/ 3 h 880"/>
                  <a:gd name="T4" fmla="*/ 332 w 639"/>
                  <a:gd name="T5" fmla="*/ 0 h 880"/>
                  <a:gd name="T6" fmla="*/ 324 w 639"/>
                  <a:gd name="T7" fmla="*/ 3 h 880"/>
                  <a:gd name="T8" fmla="*/ 108 w 639"/>
                  <a:gd name="T9" fmla="*/ 3 h 880"/>
                  <a:gd name="T10" fmla="*/ 0 w 639"/>
                  <a:gd name="T11" fmla="*/ 111 h 880"/>
                  <a:gd name="T12" fmla="*/ 0 w 639"/>
                  <a:gd name="T13" fmla="*/ 772 h 880"/>
                  <a:gd name="T14" fmla="*/ 108 w 639"/>
                  <a:gd name="T15" fmla="*/ 880 h 880"/>
                  <a:gd name="T16" fmla="*/ 531 w 639"/>
                  <a:gd name="T17" fmla="*/ 880 h 880"/>
                  <a:gd name="T18" fmla="*/ 639 w 639"/>
                  <a:gd name="T19" fmla="*/ 772 h 880"/>
                  <a:gd name="T20" fmla="*/ 639 w 639"/>
                  <a:gd name="T21" fmla="*/ 111 h 880"/>
                  <a:gd name="T22" fmla="*/ 531 w 639"/>
                  <a:gd name="T23" fmla="*/ 3 h 880"/>
                  <a:gd name="T24" fmla="*/ 579 w 639"/>
                  <a:gd name="T25" fmla="*/ 772 h 880"/>
                  <a:gd name="T26" fmla="*/ 531 w 639"/>
                  <a:gd name="T27" fmla="*/ 820 h 880"/>
                  <a:gd name="T28" fmla="*/ 108 w 639"/>
                  <a:gd name="T29" fmla="*/ 820 h 880"/>
                  <a:gd name="T30" fmla="*/ 60 w 639"/>
                  <a:gd name="T31" fmla="*/ 772 h 880"/>
                  <a:gd name="T32" fmla="*/ 60 w 639"/>
                  <a:gd name="T33" fmla="*/ 111 h 880"/>
                  <a:gd name="T34" fmla="*/ 108 w 639"/>
                  <a:gd name="T35" fmla="*/ 63 h 880"/>
                  <a:gd name="T36" fmla="*/ 531 w 639"/>
                  <a:gd name="T37" fmla="*/ 63 h 880"/>
                  <a:gd name="T38" fmla="*/ 579 w 639"/>
                  <a:gd name="T39" fmla="*/ 111 h 880"/>
                  <a:gd name="T40" fmla="*/ 579 w 639"/>
                  <a:gd name="T41" fmla="*/ 7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880">
                    <a:moveTo>
                      <a:pt x="531" y="3"/>
                    </a:moveTo>
                    <a:cubicBezTo>
                      <a:pt x="333" y="3"/>
                      <a:pt x="333" y="3"/>
                      <a:pt x="333" y="3"/>
                    </a:cubicBezTo>
                    <a:cubicBezTo>
                      <a:pt x="333" y="2"/>
                      <a:pt x="332" y="1"/>
                      <a:pt x="332" y="0"/>
                    </a:cubicBezTo>
                    <a:cubicBezTo>
                      <a:pt x="324" y="3"/>
                      <a:pt x="324" y="3"/>
                      <a:pt x="324" y="3"/>
                    </a:cubicBezTo>
                    <a:cubicBezTo>
                      <a:pt x="108" y="3"/>
                      <a:pt x="108" y="3"/>
                      <a:pt x="108" y="3"/>
                    </a:cubicBezTo>
                    <a:cubicBezTo>
                      <a:pt x="49" y="3"/>
                      <a:pt x="0" y="51"/>
                      <a:pt x="0" y="111"/>
                    </a:cubicBezTo>
                    <a:cubicBezTo>
                      <a:pt x="0" y="772"/>
                      <a:pt x="0" y="772"/>
                      <a:pt x="0" y="772"/>
                    </a:cubicBezTo>
                    <a:cubicBezTo>
                      <a:pt x="0" y="831"/>
                      <a:pt x="49" y="880"/>
                      <a:pt x="108" y="880"/>
                    </a:cubicBezTo>
                    <a:cubicBezTo>
                      <a:pt x="531" y="880"/>
                      <a:pt x="531" y="880"/>
                      <a:pt x="531" y="880"/>
                    </a:cubicBezTo>
                    <a:cubicBezTo>
                      <a:pt x="590" y="880"/>
                      <a:pt x="639" y="831"/>
                      <a:pt x="639" y="772"/>
                    </a:cubicBezTo>
                    <a:cubicBezTo>
                      <a:pt x="639" y="111"/>
                      <a:pt x="639" y="111"/>
                      <a:pt x="639" y="111"/>
                    </a:cubicBezTo>
                    <a:cubicBezTo>
                      <a:pt x="639" y="51"/>
                      <a:pt x="590" y="3"/>
                      <a:pt x="531" y="3"/>
                    </a:cubicBezTo>
                    <a:close/>
                    <a:moveTo>
                      <a:pt x="579" y="772"/>
                    </a:moveTo>
                    <a:cubicBezTo>
                      <a:pt x="579" y="798"/>
                      <a:pt x="557" y="820"/>
                      <a:pt x="531" y="820"/>
                    </a:cubicBezTo>
                    <a:cubicBezTo>
                      <a:pt x="108" y="820"/>
                      <a:pt x="108" y="820"/>
                      <a:pt x="108" y="820"/>
                    </a:cubicBezTo>
                    <a:cubicBezTo>
                      <a:pt x="82" y="820"/>
                      <a:pt x="60" y="798"/>
                      <a:pt x="60" y="772"/>
                    </a:cubicBezTo>
                    <a:cubicBezTo>
                      <a:pt x="60" y="111"/>
                      <a:pt x="60" y="111"/>
                      <a:pt x="60" y="111"/>
                    </a:cubicBezTo>
                    <a:cubicBezTo>
                      <a:pt x="60" y="84"/>
                      <a:pt x="82" y="63"/>
                      <a:pt x="108" y="63"/>
                    </a:cubicBezTo>
                    <a:cubicBezTo>
                      <a:pt x="531" y="63"/>
                      <a:pt x="531" y="63"/>
                      <a:pt x="531" y="63"/>
                    </a:cubicBezTo>
                    <a:cubicBezTo>
                      <a:pt x="557" y="63"/>
                      <a:pt x="579" y="84"/>
                      <a:pt x="579" y="111"/>
                    </a:cubicBezTo>
                    <a:lnTo>
                      <a:pt x="579" y="77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43" name="Freeform 61"/>
              <p:cNvSpPr>
                <a:spLocks noEditPoints="1"/>
              </p:cNvSpPr>
              <p:nvPr/>
            </p:nvSpPr>
            <p:spPr bwMode="auto">
              <a:xfrm>
                <a:off x="7786688" y="4450248"/>
                <a:ext cx="658813" cy="962025"/>
              </a:xfrm>
              <a:custGeom>
                <a:avLst/>
                <a:gdLst>
                  <a:gd name="T0" fmla="*/ 471 w 519"/>
                  <a:gd name="T1" fmla="*/ 0 h 757"/>
                  <a:gd name="T2" fmla="*/ 48 w 519"/>
                  <a:gd name="T3" fmla="*/ 0 h 757"/>
                  <a:gd name="T4" fmla="*/ 0 w 519"/>
                  <a:gd name="T5" fmla="*/ 48 h 757"/>
                  <a:gd name="T6" fmla="*/ 0 w 519"/>
                  <a:gd name="T7" fmla="*/ 709 h 757"/>
                  <a:gd name="T8" fmla="*/ 48 w 519"/>
                  <a:gd name="T9" fmla="*/ 757 h 757"/>
                  <a:gd name="T10" fmla="*/ 471 w 519"/>
                  <a:gd name="T11" fmla="*/ 757 h 757"/>
                  <a:gd name="T12" fmla="*/ 519 w 519"/>
                  <a:gd name="T13" fmla="*/ 709 h 757"/>
                  <a:gd name="T14" fmla="*/ 519 w 519"/>
                  <a:gd name="T15" fmla="*/ 48 h 757"/>
                  <a:gd name="T16" fmla="*/ 471 w 519"/>
                  <a:gd name="T17" fmla="*/ 0 h 757"/>
                  <a:gd name="T18" fmla="*/ 260 w 519"/>
                  <a:gd name="T19" fmla="*/ 740 h 757"/>
                  <a:gd name="T20" fmla="*/ 235 w 519"/>
                  <a:gd name="T21" fmla="*/ 716 h 757"/>
                  <a:gd name="T22" fmla="*/ 260 w 519"/>
                  <a:gd name="T23" fmla="*/ 692 h 757"/>
                  <a:gd name="T24" fmla="*/ 284 w 519"/>
                  <a:gd name="T25" fmla="*/ 716 h 757"/>
                  <a:gd name="T26" fmla="*/ 260 w 519"/>
                  <a:gd name="T27" fmla="*/ 740 h 757"/>
                  <a:gd name="T28" fmla="*/ 499 w 519"/>
                  <a:gd name="T29" fmla="*/ 680 h 757"/>
                  <a:gd name="T30" fmla="*/ 20 w 519"/>
                  <a:gd name="T31" fmla="*/ 680 h 757"/>
                  <a:gd name="T32" fmla="*/ 20 w 519"/>
                  <a:gd name="T33" fmla="*/ 76 h 757"/>
                  <a:gd name="T34" fmla="*/ 499 w 519"/>
                  <a:gd name="T35" fmla="*/ 76 h 757"/>
                  <a:gd name="T36" fmla="*/ 499 w 519"/>
                  <a:gd name="T37" fmla="*/ 68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9" h="757">
                    <a:moveTo>
                      <a:pt x="471" y="0"/>
                    </a:moveTo>
                    <a:cubicBezTo>
                      <a:pt x="48" y="0"/>
                      <a:pt x="48" y="0"/>
                      <a:pt x="48" y="0"/>
                    </a:cubicBezTo>
                    <a:cubicBezTo>
                      <a:pt x="22" y="0"/>
                      <a:pt x="0" y="21"/>
                      <a:pt x="0" y="48"/>
                    </a:cubicBezTo>
                    <a:cubicBezTo>
                      <a:pt x="0" y="709"/>
                      <a:pt x="0" y="709"/>
                      <a:pt x="0" y="709"/>
                    </a:cubicBezTo>
                    <a:cubicBezTo>
                      <a:pt x="0" y="735"/>
                      <a:pt x="22" y="757"/>
                      <a:pt x="48" y="757"/>
                    </a:cubicBezTo>
                    <a:cubicBezTo>
                      <a:pt x="471" y="757"/>
                      <a:pt x="471" y="757"/>
                      <a:pt x="471" y="757"/>
                    </a:cubicBezTo>
                    <a:cubicBezTo>
                      <a:pt x="497" y="757"/>
                      <a:pt x="519" y="735"/>
                      <a:pt x="519" y="709"/>
                    </a:cubicBezTo>
                    <a:cubicBezTo>
                      <a:pt x="519" y="48"/>
                      <a:pt x="519" y="48"/>
                      <a:pt x="519" y="48"/>
                    </a:cubicBezTo>
                    <a:cubicBezTo>
                      <a:pt x="519" y="21"/>
                      <a:pt x="497" y="0"/>
                      <a:pt x="471" y="0"/>
                    </a:cubicBezTo>
                    <a:close/>
                    <a:moveTo>
                      <a:pt x="260" y="740"/>
                    </a:moveTo>
                    <a:cubicBezTo>
                      <a:pt x="246" y="740"/>
                      <a:pt x="235" y="729"/>
                      <a:pt x="235" y="716"/>
                    </a:cubicBezTo>
                    <a:cubicBezTo>
                      <a:pt x="235" y="702"/>
                      <a:pt x="246" y="692"/>
                      <a:pt x="260" y="692"/>
                    </a:cubicBezTo>
                    <a:cubicBezTo>
                      <a:pt x="273" y="692"/>
                      <a:pt x="284" y="702"/>
                      <a:pt x="284" y="716"/>
                    </a:cubicBezTo>
                    <a:cubicBezTo>
                      <a:pt x="284" y="729"/>
                      <a:pt x="273" y="740"/>
                      <a:pt x="260" y="740"/>
                    </a:cubicBezTo>
                    <a:close/>
                    <a:moveTo>
                      <a:pt x="499" y="680"/>
                    </a:moveTo>
                    <a:cubicBezTo>
                      <a:pt x="20" y="680"/>
                      <a:pt x="20" y="680"/>
                      <a:pt x="20" y="680"/>
                    </a:cubicBezTo>
                    <a:cubicBezTo>
                      <a:pt x="20" y="76"/>
                      <a:pt x="20" y="76"/>
                      <a:pt x="20" y="76"/>
                    </a:cubicBezTo>
                    <a:cubicBezTo>
                      <a:pt x="499" y="76"/>
                      <a:pt x="499" y="76"/>
                      <a:pt x="499" y="76"/>
                    </a:cubicBezTo>
                    <a:lnTo>
                      <a:pt x="499" y="680"/>
                    </a:lnTo>
                    <a:close/>
                  </a:path>
                </a:pathLst>
              </a:custGeom>
              <a:solidFill>
                <a:schemeClr val="accent6">
                  <a:lumMod val="75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44" name="Freeform 62"/>
              <p:cNvSpPr>
                <a:spLocks noEditPoints="1"/>
              </p:cNvSpPr>
              <p:nvPr/>
            </p:nvSpPr>
            <p:spPr bwMode="auto">
              <a:xfrm>
                <a:off x="7812088" y="4547085"/>
                <a:ext cx="608013" cy="768350"/>
              </a:xfrm>
              <a:custGeom>
                <a:avLst/>
                <a:gdLst>
                  <a:gd name="T0" fmla="*/ 0 w 383"/>
                  <a:gd name="T1" fmla="*/ 484 h 484"/>
                  <a:gd name="T2" fmla="*/ 383 w 383"/>
                  <a:gd name="T3" fmla="*/ 484 h 484"/>
                  <a:gd name="T4" fmla="*/ 383 w 383"/>
                  <a:gd name="T5" fmla="*/ 0 h 484"/>
                  <a:gd name="T6" fmla="*/ 0 w 383"/>
                  <a:gd name="T7" fmla="*/ 0 h 484"/>
                  <a:gd name="T8" fmla="*/ 0 w 383"/>
                  <a:gd name="T9" fmla="*/ 484 h 484"/>
                  <a:gd name="T10" fmla="*/ 9 w 383"/>
                  <a:gd name="T11" fmla="*/ 12 h 484"/>
                  <a:gd name="T12" fmla="*/ 128 w 383"/>
                  <a:gd name="T13" fmla="*/ 12 h 484"/>
                  <a:gd name="T14" fmla="*/ 24 w 383"/>
                  <a:gd name="T15" fmla="*/ 26 h 484"/>
                  <a:gd name="T16" fmla="*/ 9 w 383"/>
                  <a:gd name="T17" fmla="*/ 174 h 484"/>
                  <a:gd name="T18" fmla="*/ 9 w 383"/>
                  <a:gd name="T19"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84">
                    <a:moveTo>
                      <a:pt x="0" y="484"/>
                    </a:moveTo>
                    <a:lnTo>
                      <a:pt x="383" y="484"/>
                    </a:lnTo>
                    <a:lnTo>
                      <a:pt x="383" y="0"/>
                    </a:lnTo>
                    <a:lnTo>
                      <a:pt x="0" y="0"/>
                    </a:lnTo>
                    <a:lnTo>
                      <a:pt x="0" y="484"/>
                    </a:lnTo>
                    <a:close/>
                    <a:moveTo>
                      <a:pt x="9" y="12"/>
                    </a:moveTo>
                    <a:lnTo>
                      <a:pt x="128" y="12"/>
                    </a:lnTo>
                    <a:lnTo>
                      <a:pt x="24" y="26"/>
                    </a:lnTo>
                    <a:lnTo>
                      <a:pt x="9" y="174"/>
                    </a:lnTo>
                    <a:lnTo>
                      <a:pt x="9" y="12"/>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45" name="Oval 63"/>
              <p:cNvSpPr>
                <a:spLocks noChangeArrowheads="1"/>
              </p:cNvSpPr>
              <p:nvPr/>
            </p:nvSpPr>
            <p:spPr bwMode="auto">
              <a:xfrm>
                <a:off x="8085138" y="5329723"/>
                <a:ext cx="61913" cy="619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sp>
            <p:nvSpPr>
              <p:cNvPr id="146" name="Freeform 74"/>
              <p:cNvSpPr/>
              <p:nvPr/>
            </p:nvSpPr>
            <p:spPr bwMode="auto">
              <a:xfrm>
                <a:off x="7826376" y="4566135"/>
                <a:ext cx="188913" cy="257175"/>
              </a:xfrm>
              <a:custGeom>
                <a:avLst/>
                <a:gdLst>
                  <a:gd name="T0" fmla="*/ 119 w 119"/>
                  <a:gd name="T1" fmla="*/ 0 h 162"/>
                  <a:gd name="T2" fmla="*/ 0 w 119"/>
                  <a:gd name="T3" fmla="*/ 0 h 162"/>
                  <a:gd name="T4" fmla="*/ 0 w 119"/>
                  <a:gd name="T5" fmla="*/ 162 h 162"/>
                  <a:gd name="T6" fmla="*/ 15 w 119"/>
                  <a:gd name="T7" fmla="*/ 14 h 162"/>
                  <a:gd name="T8" fmla="*/ 119 w 119"/>
                  <a:gd name="T9" fmla="*/ 0 h 162"/>
                </a:gdLst>
                <a:ahLst/>
                <a:cxnLst>
                  <a:cxn ang="0">
                    <a:pos x="T0" y="T1"/>
                  </a:cxn>
                  <a:cxn ang="0">
                    <a:pos x="T2" y="T3"/>
                  </a:cxn>
                  <a:cxn ang="0">
                    <a:pos x="T4" y="T5"/>
                  </a:cxn>
                  <a:cxn ang="0">
                    <a:pos x="T6" y="T7"/>
                  </a:cxn>
                  <a:cxn ang="0">
                    <a:pos x="T8" y="T9"/>
                  </a:cxn>
                </a:cxnLst>
                <a:rect l="0" t="0" r="r" b="b"/>
                <a:pathLst>
                  <a:path w="119" h="162">
                    <a:moveTo>
                      <a:pt x="119" y="0"/>
                    </a:moveTo>
                    <a:lnTo>
                      <a:pt x="0" y="0"/>
                    </a:lnTo>
                    <a:lnTo>
                      <a:pt x="0" y="162"/>
                    </a:lnTo>
                    <a:lnTo>
                      <a:pt x="15" y="14"/>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charset="0"/>
                  <a:cs typeface="Times New Roman" panose="02020603050405020304" charset="0"/>
                </a:endParaRPr>
              </a:p>
            </p:txBody>
          </p:sp>
        </p:grpSp>
        <p:sp>
          <p:nvSpPr>
            <p:cNvPr id="147" name="Rectangle 14"/>
            <p:cNvSpPr/>
            <p:nvPr/>
          </p:nvSpPr>
          <p:spPr bwMode="auto">
            <a:xfrm>
              <a:off x="6390113" y="3989778"/>
              <a:ext cx="4963160" cy="1557655"/>
            </a:xfrm>
            <a:prstGeom prst="rect">
              <a:avLst/>
            </a:prstGeom>
            <a:noFill/>
            <a:ln w="38100" cap="flat" cmpd="sng">
              <a:solidFill>
                <a:srgbClr val="FFC000"/>
              </a:solidFill>
              <a:bevel/>
            </a:ln>
            <a:extLst>
              <a:ext uri="{909E8E84-426E-40DD-AFC4-6F175D3DCCD1}">
                <a14:hiddenFill xmlns:a14="http://schemas.microsoft.com/office/drawing/2010/main">
                  <a:solidFill>
                    <a:srgbClr val="FFFFFF"/>
                  </a:solidFill>
                </a14:hiddenFill>
              </a:ext>
            </a:extLst>
          </p:spPr>
          <p:txBody>
            <a:bodyPr lIns="51412" tIns="25707" rIns="51412" bIns="25707" anchor="ctr"/>
            <a:lstStyle/>
            <a:p>
              <a:pPr algn="ctr" fontAlgn="base">
                <a:spcBef>
                  <a:spcPct val="0"/>
                </a:spcBef>
                <a:spcAft>
                  <a:spcPct val="0"/>
                </a:spcAft>
                <a:buFont typeface="Arial" panose="020B0604020202020204" pitchFamily="34" charset="0"/>
                <a:buNone/>
              </a:pPr>
              <a:endParaRPr lang="zh-CN" altLang="zh-CN" sz="1300">
                <a:solidFill>
                  <a:prstClr val="white"/>
                </a:solidFill>
                <a:latin typeface="Times New Roman" panose="02020603050405020304" charset="0"/>
                <a:cs typeface="Times New Roman" panose="02020603050405020304" charset="0"/>
                <a:sym typeface="Segoe UI" panose="020B0502040204020203" charset="0"/>
              </a:endParaRPr>
            </a:p>
          </p:txBody>
        </p:sp>
        <p:sp>
          <p:nvSpPr>
            <p:cNvPr id="148" name="Rectangle 14"/>
            <p:cNvSpPr/>
            <p:nvPr/>
          </p:nvSpPr>
          <p:spPr bwMode="auto">
            <a:xfrm>
              <a:off x="7140048" y="2291788"/>
              <a:ext cx="4445000" cy="1513205"/>
            </a:xfrm>
            <a:prstGeom prst="rect">
              <a:avLst/>
            </a:prstGeom>
            <a:noFill/>
            <a:ln w="38100" cap="flat" cmpd="sng">
              <a:solidFill>
                <a:schemeClr val="accent6">
                  <a:lumMod val="75000"/>
                </a:schemeClr>
              </a:solidFill>
              <a:bevel/>
            </a:ln>
            <a:extLst>
              <a:ext uri="{909E8E84-426E-40DD-AFC4-6F175D3DCCD1}">
                <a14:hiddenFill xmlns:a14="http://schemas.microsoft.com/office/drawing/2010/main">
                  <a:solidFill>
                    <a:srgbClr val="FFFFFF"/>
                  </a:solidFill>
                </a14:hiddenFill>
              </a:ext>
            </a:extLst>
          </p:spPr>
          <p:txBody>
            <a:bodyPr lIns="51412" tIns="25707" rIns="51412" bIns="25707" anchor="ctr"/>
            <a:lstStyle/>
            <a:p>
              <a:pPr algn="ctr" fontAlgn="base">
                <a:spcBef>
                  <a:spcPct val="0"/>
                </a:spcBef>
                <a:spcAft>
                  <a:spcPct val="0"/>
                </a:spcAft>
                <a:buFont typeface="Arial" panose="020B0604020202020204" pitchFamily="34" charset="0"/>
                <a:buNone/>
              </a:pPr>
              <a:endParaRPr lang="zh-CN" altLang="zh-CN" sz="1300">
                <a:solidFill>
                  <a:prstClr val="white"/>
                </a:solidFill>
                <a:latin typeface="Times New Roman" panose="02020603050405020304" charset="0"/>
                <a:cs typeface="Times New Roman" panose="02020603050405020304" charset="0"/>
                <a:sym typeface="Segoe UI" panose="020B0502040204020203" charset="0"/>
              </a:endParaRPr>
            </a:p>
          </p:txBody>
        </p:sp>
        <p:sp>
          <p:nvSpPr>
            <p:cNvPr id="149" name="Rectangle 14"/>
            <p:cNvSpPr/>
            <p:nvPr/>
          </p:nvSpPr>
          <p:spPr bwMode="auto">
            <a:xfrm>
              <a:off x="1276458" y="4489523"/>
              <a:ext cx="5031105" cy="2128520"/>
            </a:xfrm>
            <a:prstGeom prst="rect">
              <a:avLst/>
            </a:prstGeom>
            <a:noFill/>
            <a:ln w="38100" cap="flat" cmpd="sng">
              <a:solidFill>
                <a:schemeClr val="accent5">
                  <a:lumMod val="75000"/>
                </a:schemeClr>
              </a:solidFill>
              <a:bevel/>
            </a:ln>
            <a:extLst>
              <a:ext uri="{909E8E84-426E-40DD-AFC4-6F175D3DCCD1}">
                <a14:hiddenFill xmlns:a14="http://schemas.microsoft.com/office/drawing/2010/main">
                  <a:solidFill>
                    <a:srgbClr val="FFFFFF"/>
                  </a:solidFill>
                </a14:hiddenFill>
              </a:ext>
            </a:extLst>
          </p:spPr>
          <p:txBody>
            <a:bodyPr lIns="51412" tIns="25707" rIns="51412" bIns="25707" anchor="ctr"/>
            <a:lstStyle/>
            <a:p>
              <a:pPr algn="ctr" fontAlgn="base">
                <a:spcBef>
                  <a:spcPct val="0"/>
                </a:spcBef>
                <a:spcAft>
                  <a:spcPct val="0"/>
                </a:spcAft>
                <a:buFont typeface="Arial" panose="020B0604020202020204" pitchFamily="34" charset="0"/>
                <a:buNone/>
              </a:pPr>
              <a:endParaRPr lang="zh-CN" altLang="zh-CN" sz="1300">
                <a:solidFill>
                  <a:prstClr val="white"/>
                </a:solidFill>
                <a:latin typeface="Times New Roman" panose="02020603050405020304" charset="0"/>
                <a:cs typeface="Times New Roman" panose="02020603050405020304" charset="0"/>
                <a:sym typeface="Segoe UI" panose="020B0502040204020203" charset="0"/>
              </a:endParaRPr>
            </a:p>
          </p:txBody>
        </p:sp>
      </p:grpSp>
      <p:sp>
        <p:nvSpPr>
          <p:cNvPr id="128" name="灯片编号占位符 127"/>
          <p:cNvSpPr>
            <a:spLocks noGrp="1"/>
          </p:cNvSpPr>
          <p:nvPr>
            <p:ph type="sldNum" sz="quarter" idx="12"/>
          </p:nvPr>
        </p:nvSpPr>
        <p:spPr/>
        <p:txBody>
          <a:bodyPr/>
          <a:lstStyle/>
          <a:p>
            <a:fld id="{48F63A3B-78C7-47BE-AE5E-E10140E04643}" type="slidenum">
              <a:rPr lang="en-US" smtClean="0"/>
            </a:fld>
            <a:endParaRPr lang="en-US" dirty="0"/>
          </a:p>
        </p:txBody>
      </p:sp>
      <p:sp>
        <p:nvSpPr>
          <p:cNvPr id="129" name="文本框 4"/>
          <p:cNvSpPr txBox="1">
            <a:spLocks noChangeArrowheads="1"/>
          </p:cNvSpPr>
          <p:nvPr>
            <p:custDataLst>
              <p:tags r:id="rId1"/>
            </p:custDataLst>
          </p:nvPr>
        </p:nvSpPr>
        <p:spPr bwMode="auto">
          <a:xfrm>
            <a:off x="301625" y="1827275"/>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Use of Credit Information</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charset="0"/>
                <a:cs typeface="Times New Roman" panose="02020603050405020304" charset="0"/>
                <a:sym typeface="+mn-ea"/>
              </a:rPr>
              <a:t>Monitoring Procedure</a:t>
            </a:r>
            <a:endParaRPr kumimoji="1" lang="en-US" altLang="zh-CN" dirty="0"/>
          </a:p>
        </p:txBody>
      </p:sp>
      <p:sp>
        <p:nvSpPr>
          <p:cNvPr id="4" name="折角形 3"/>
          <p:cNvSpPr/>
          <p:nvPr/>
        </p:nvSpPr>
        <p:spPr>
          <a:xfrm>
            <a:off x="549910" y="1932940"/>
            <a:ext cx="4669790" cy="1603375"/>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折角形 4"/>
          <p:cNvSpPr/>
          <p:nvPr/>
        </p:nvSpPr>
        <p:spPr>
          <a:xfrm>
            <a:off x="532765" y="3815080"/>
            <a:ext cx="4687570" cy="2469515"/>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 name="文本框 119"/>
          <p:cNvSpPr txBox="1"/>
          <p:nvPr/>
        </p:nvSpPr>
        <p:spPr>
          <a:xfrm>
            <a:off x="975995" y="2342515"/>
            <a:ext cx="379793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en-US" altLang="zh-CN" sz="2400" b="1">
                <a:solidFill>
                  <a:schemeClr val="tx2"/>
                </a:solidFill>
                <a:latin typeface="Times New Roman" panose="02020603050405020304" charset="0"/>
                <a:ea typeface="方正小标宋简体" panose="02000000000000000000" charset="-122"/>
                <a:cs typeface="Times New Roman" panose="02020603050405020304" charset="0"/>
                <a:sym typeface="+mn-ea"/>
              </a:rPr>
              <a:t>AEO shall be reviewed every 5 years.</a:t>
            </a:r>
            <a:endParaRPr lang="en-US" altLang="zh-CN" sz="2400" b="1">
              <a:solidFill>
                <a:schemeClr val="tx2"/>
              </a:solidFill>
              <a:latin typeface="Times New Roman" panose="02020603050405020304" charset="0"/>
              <a:ea typeface="方正小标宋简体" panose="02000000000000000000" charset="-122"/>
              <a:cs typeface="Times New Roman" panose="02020603050405020304" charset="0"/>
              <a:sym typeface="+mn-ea"/>
            </a:endParaRPr>
          </a:p>
        </p:txBody>
      </p:sp>
      <p:sp>
        <p:nvSpPr>
          <p:cNvPr id="9" name="文本框 119"/>
          <p:cNvSpPr txBox="1"/>
          <p:nvPr/>
        </p:nvSpPr>
        <p:spPr>
          <a:xfrm>
            <a:off x="971550" y="4003040"/>
            <a:ext cx="3810635" cy="159702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None/>
            </a:pPr>
            <a:r>
              <a:rPr lang="en-US" altLang="zh-CN" sz="2400" b="1">
                <a:solidFill>
                  <a:schemeClr val="tx2"/>
                </a:solidFill>
                <a:latin typeface="Times New Roman" panose="02020603050405020304" charset="0"/>
                <a:ea typeface="方正小标宋简体" panose="02000000000000000000" charset="-122"/>
                <a:cs typeface="Times New Roman" panose="02020603050405020304" charset="0"/>
                <a:sym typeface="宋体" panose="02010600030101010101" pitchFamily="2" charset="-122"/>
              </a:rPr>
              <a:t>AEO could be reviewed by random if there's any suspected abnormal issue with the credit situation.</a:t>
            </a:r>
            <a:endParaRPr lang="en-US" altLang="zh-CN" sz="2400" b="1">
              <a:solidFill>
                <a:schemeClr val="tx2"/>
              </a:solidFill>
              <a:latin typeface="Times New Roman" panose="02020603050405020304" charset="0"/>
              <a:ea typeface="方正小标宋简体" panose="02000000000000000000" charset="-122"/>
              <a:cs typeface="Times New Roman" panose="02020603050405020304" charset="0"/>
              <a:sym typeface="宋体" panose="02010600030101010101" pitchFamily="2" charset="-122"/>
            </a:endParaRPr>
          </a:p>
        </p:txBody>
      </p:sp>
      <p:sp>
        <p:nvSpPr>
          <p:cNvPr id="20" name="矩形 4"/>
          <p:cNvSpPr/>
          <p:nvPr/>
        </p:nvSpPr>
        <p:spPr>
          <a:xfrm rot="5400000">
            <a:off x="4029075" y="3597910"/>
            <a:ext cx="3085465" cy="415290"/>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矩形 20"/>
          <p:cNvSpPr/>
          <p:nvPr/>
        </p:nvSpPr>
        <p:spPr>
          <a:xfrm rot="5400000">
            <a:off x="7166610" y="811530"/>
            <a:ext cx="3355340" cy="612584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2" name="矩形 2"/>
          <p:cNvSpPr/>
          <p:nvPr/>
        </p:nvSpPr>
        <p:spPr>
          <a:xfrm rot="5400000">
            <a:off x="4416425" y="3992880"/>
            <a:ext cx="2301875" cy="409575"/>
          </a:xfrm>
          <a:custGeom>
            <a:avLst/>
            <a:gdLst>
              <a:gd name="connsiteX0" fmla="*/ 0 w 2016224"/>
              <a:gd name="connsiteY0" fmla="*/ 0 h 1080120"/>
              <a:gd name="connsiteX1" fmla="*/ 2016224 w 2016224"/>
              <a:gd name="connsiteY1" fmla="*/ 0 h 1080120"/>
              <a:gd name="connsiteX2" fmla="*/ 2016224 w 2016224"/>
              <a:gd name="connsiteY2" fmla="*/ 1080120 h 1080120"/>
              <a:gd name="connsiteX3" fmla="*/ 0 w 2016224"/>
              <a:gd name="connsiteY3" fmla="*/ 1080120 h 1080120"/>
              <a:gd name="connsiteX4" fmla="*/ 0 w 2016224"/>
              <a:gd name="connsiteY4" fmla="*/ 0 h 1080120"/>
              <a:gd name="connsiteX0-1" fmla="*/ 329184 w 2016224"/>
              <a:gd name="connsiteY0-2" fmla="*/ 0 h 1092312"/>
              <a:gd name="connsiteX1-3" fmla="*/ 2016224 w 2016224"/>
              <a:gd name="connsiteY1-4" fmla="*/ 12192 h 1092312"/>
              <a:gd name="connsiteX2-5" fmla="*/ 2016224 w 2016224"/>
              <a:gd name="connsiteY2-6" fmla="*/ 1092312 h 1092312"/>
              <a:gd name="connsiteX3-7" fmla="*/ 0 w 2016224"/>
              <a:gd name="connsiteY3-8" fmla="*/ 1092312 h 1092312"/>
              <a:gd name="connsiteX4-9" fmla="*/ 329184 w 2016224"/>
              <a:gd name="connsiteY4-10" fmla="*/ 0 h 1092312"/>
              <a:gd name="connsiteX0-11" fmla="*/ 560832 w 2016224"/>
              <a:gd name="connsiteY0-12" fmla="*/ 0 h 1092312"/>
              <a:gd name="connsiteX1-13" fmla="*/ 2016224 w 2016224"/>
              <a:gd name="connsiteY1-14" fmla="*/ 12192 h 1092312"/>
              <a:gd name="connsiteX2-15" fmla="*/ 2016224 w 2016224"/>
              <a:gd name="connsiteY2-16" fmla="*/ 1092312 h 1092312"/>
              <a:gd name="connsiteX3-17" fmla="*/ 0 w 2016224"/>
              <a:gd name="connsiteY3-18" fmla="*/ 1092312 h 1092312"/>
              <a:gd name="connsiteX4-19" fmla="*/ 560832 w 2016224"/>
              <a:gd name="connsiteY4-20" fmla="*/ 0 h 1092312"/>
              <a:gd name="connsiteX0-21" fmla="*/ 560832 w 2016224"/>
              <a:gd name="connsiteY0-22" fmla="*/ 0 h 1092312"/>
              <a:gd name="connsiteX1-23" fmla="*/ 2004032 w 2016224"/>
              <a:gd name="connsiteY1-24" fmla="*/ 231648 h 1092312"/>
              <a:gd name="connsiteX2-25" fmla="*/ 2016224 w 2016224"/>
              <a:gd name="connsiteY2-26" fmla="*/ 1092312 h 1092312"/>
              <a:gd name="connsiteX3-27" fmla="*/ 0 w 2016224"/>
              <a:gd name="connsiteY3-28" fmla="*/ 1092312 h 1092312"/>
              <a:gd name="connsiteX4-29" fmla="*/ 560832 w 2016224"/>
              <a:gd name="connsiteY4-30" fmla="*/ 0 h 1092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6224" h="1092312">
                <a:moveTo>
                  <a:pt x="560832" y="0"/>
                </a:moveTo>
                <a:lnTo>
                  <a:pt x="2004032" y="231648"/>
                </a:lnTo>
                <a:lnTo>
                  <a:pt x="2016224" y="1092312"/>
                </a:lnTo>
                <a:lnTo>
                  <a:pt x="0" y="1092312"/>
                </a:lnTo>
                <a:lnTo>
                  <a:pt x="560832" y="0"/>
                </a:lnTo>
                <a:close/>
              </a:path>
            </a:pathLst>
          </a:custGeom>
          <a:gradFill flip="none" rotWithShape="1">
            <a:gsLst>
              <a:gs pos="0">
                <a:srgbClr val="0192FF">
                  <a:shade val="30000"/>
                  <a:satMod val="115000"/>
                </a:srgbClr>
              </a:gs>
              <a:gs pos="50000">
                <a:srgbClr val="0192FF">
                  <a:shade val="67500"/>
                  <a:satMod val="115000"/>
                </a:srgbClr>
              </a:gs>
              <a:gs pos="100000">
                <a:srgbClr val="0192FF">
                  <a:shade val="100000"/>
                  <a:satMod val="115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TextBox 19"/>
          <p:cNvSpPr txBox="1"/>
          <p:nvPr/>
        </p:nvSpPr>
        <p:spPr>
          <a:xfrm>
            <a:off x="5962650" y="2515870"/>
            <a:ext cx="5657850" cy="2389505"/>
          </a:xfrm>
          <a:prstGeom prst="rect">
            <a:avLst/>
          </a:prstGeom>
          <a:noFill/>
        </p:spPr>
        <p:txBody>
          <a:bodyPr wrap="square" rtlCol="0">
            <a:spAutoFit/>
          </a:bodyPr>
          <a:lstStyle/>
          <a:p>
            <a:pPr>
              <a:lnSpc>
                <a:spcPts val="2560"/>
              </a:lnSpc>
            </a:pPr>
            <a:r>
              <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rPr>
              <a:t>If an enterprise no longer meets the </a:t>
            </a:r>
            <a:r>
              <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rPr>
              <a:t>AEO C</a:t>
            </a:r>
            <a:r>
              <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rPr>
              <a:t>riteria upon review</a:t>
            </a:r>
            <a:r>
              <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rPr>
              <a:t>, the Customs shall</a:t>
            </a:r>
            <a:endPar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endParaRPr>
          </a:p>
          <a:p>
            <a:pPr>
              <a:lnSpc>
                <a:spcPts val="2560"/>
              </a:lnSpc>
            </a:pPr>
            <a:endPar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endParaRPr>
          </a:p>
          <a:p>
            <a:pPr marL="457200" indent="-457200">
              <a:lnSpc>
                <a:spcPts val="2560"/>
              </a:lnSpc>
              <a:buFont typeface="Wingdings" panose="05000000000000000000" pitchFamily="2" charset="2"/>
              <a:buChar char="Ø"/>
            </a:pPr>
            <a:r>
              <a:rPr lang="en-US" sz="2400" b="1" dirty="0">
                <a:solidFill>
                  <a:schemeClr val="bg1"/>
                </a:solidFill>
                <a:latin typeface="Times New Roman" panose="02020603050405020304" charset="0"/>
                <a:ea typeface="罗西钢笔行楷" panose="02010800040101010101" charset="-122"/>
                <a:cs typeface="Times New Roman" panose="02020603050405020304" charset="0"/>
              </a:rPr>
              <a:t>I</a:t>
            </a:r>
            <a:r>
              <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rPr>
              <a:t>ssue a Decision Letter of Disapproval for Review</a:t>
            </a:r>
            <a:endPar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endParaRPr>
          </a:p>
          <a:p>
            <a:pPr indent="0">
              <a:lnSpc>
                <a:spcPts val="2560"/>
              </a:lnSpc>
              <a:buFont typeface="Wingdings" panose="05000000000000000000" pitchFamily="2" charset="2"/>
              <a:buNone/>
            </a:pPr>
            <a:endPar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endParaRPr>
          </a:p>
          <a:p>
            <a:pPr marL="457200" indent="-457200">
              <a:lnSpc>
                <a:spcPts val="2560"/>
              </a:lnSpc>
              <a:buFont typeface="Wingdings" panose="05000000000000000000" pitchFamily="2" charset="2"/>
              <a:buChar char="Ø"/>
            </a:pPr>
            <a:r>
              <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rPr>
              <a:t>W</a:t>
            </a:r>
            <a:r>
              <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rPr>
              <a:t>ithdraw the </a:t>
            </a:r>
            <a:r>
              <a:rPr lang="en-US" altLang="zh-CN" sz="2400" b="1" dirty="0">
                <a:solidFill>
                  <a:schemeClr val="bg1"/>
                </a:solidFill>
                <a:latin typeface="Times New Roman" panose="02020603050405020304" charset="0"/>
                <a:ea typeface="罗西钢笔行楷" panose="02010800040101010101" charset="-122"/>
                <a:cs typeface="Times New Roman" panose="02020603050405020304" charset="0"/>
              </a:rPr>
              <a:t>AEO </a:t>
            </a:r>
            <a:r>
              <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rPr>
              <a:t>Certificate</a:t>
            </a:r>
            <a:endParaRPr lang="zh-CN" altLang="en-US" sz="2400" b="1" dirty="0">
              <a:solidFill>
                <a:schemeClr val="bg1"/>
              </a:solidFill>
              <a:latin typeface="Times New Roman" panose="02020603050405020304" charset="0"/>
              <a:ea typeface="罗西钢笔行楷" panose="02010800040101010101" charset="-122"/>
              <a:cs typeface="Times New Roman" panose="02020603050405020304" charset="0"/>
            </a:endParaRPr>
          </a:p>
        </p:txBody>
      </p:sp>
      <p:sp>
        <p:nvSpPr>
          <p:cNvPr id="25" name="Oval 65"/>
          <p:cNvSpPr>
            <a:spLocks noChangeArrowheads="1"/>
          </p:cNvSpPr>
          <p:nvPr/>
        </p:nvSpPr>
        <p:spPr bwMode="auto">
          <a:xfrm flipV="1">
            <a:off x="5174050" y="4966599"/>
            <a:ext cx="1927651" cy="4571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
        <p:nvSpPr>
          <p:cNvPr id="147" name="文本框 4"/>
          <p:cNvSpPr txBox="1">
            <a:spLocks noChangeArrowheads="1"/>
          </p:cNvSpPr>
          <p:nvPr>
            <p:custDataLst>
              <p:tags r:id="rId1"/>
            </p:custDataLst>
          </p:nvPr>
        </p:nvSpPr>
        <p:spPr bwMode="auto">
          <a:xfrm>
            <a:off x="565785" y="5599810"/>
            <a:ext cx="1015081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kumimoji="1" sz="2400">
                <a:solidFill>
                  <a:schemeClr val="tx1"/>
                </a:solidFill>
                <a:latin typeface="Calibri" panose="020F0502020204030204" charset="0"/>
                <a:ea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eaLnBrk="1" hangingPunct="1"/>
            <a:r>
              <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rPr>
              <a:t>Prompted by Info System </a:t>
            </a:r>
            <a:endParaRPr kumimoji="0" lang="en-US" altLang="zh-CN" sz="24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4" grpId="0" bldLvl="0" animBg="1"/>
      <p:bldP spid="5" grpId="0" bldLvl="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600" dirty="0">
                <a:latin typeface="Times New Roman" panose="02020603050405020304" charset="0"/>
                <a:cs typeface="Times New Roman" panose="02020603050405020304" charset="0"/>
                <a:sym typeface="+mn-ea"/>
              </a:rPr>
              <a:t>Cultivation to Enterprises</a:t>
            </a:r>
            <a:endParaRPr kumimoji="1" lang="en-US" altLang="zh-CN" sz="3600" dirty="0">
              <a:latin typeface="Times New Roman" panose="02020603050405020304" charset="0"/>
              <a:cs typeface="Times New Roman" panose="02020603050405020304" charset="0"/>
              <a:sym typeface="+mn-ea"/>
            </a:endParaRPr>
          </a:p>
        </p:txBody>
      </p:sp>
      <p:sp>
        <p:nvSpPr>
          <p:cNvPr id="149" name="灯片编号占位符 148"/>
          <p:cNvSpPr>
            <a:spLocks noGrp="1"/>
          </p:cNvSpPr>
          <p:nvPr>
            <p:ph type="sldNum" sz="quarter" idx="12"/>
          </p:nvPr>
        </p:nvSpPr>
        <p:spPr/>
        <p:txBody>
          <a:bodyPr/>
          <a:lstStyle/>
          <a:p>
            <a:fld id="{48F63A3B-78C7-47BE-AE5E-E10140E04643}" type="slidenum">
              <a:rPr lang="en-US" smtClean="0"/>
            </a:fld>
            <a:endParaRPr lang="en-US" dirty="0"/>
          </a:p>
        </p:txBody>
      </p:sp>
      <p:sp>
        <p:nvSpPr>
          <p:cNvPr id="399" name="矩形"/>
          <p:cNvSpPr/>
          <p:nvPr>
            <p:custDataLst>
              <p:tags r:id="rId1"/>
            </p:custDataLst>
          </p:nvPr>
        </p:nvSpPr>
        <p:spPr>
          <a:xfrm>
            <a:off x="-302895" y="8475980"/>
            <a:ext cx="2421255" cy="330835"/>
          </a:xfrm>
          <a:prstGeom prst="rect">
            <a:avLst/>
          </a:prstGeom>
          <a:noFill/>
          <a:ln w="9525" cap="flat" cmpd="sng">
            <a:noFill/>
            <a:prstDash val="solid"/>
            <a:round/>
          </a:ln>
        </p:spPr>
        <p:txBody>
          <a:bodyPr vert="horz" wrap="square" lIns="91440" tIns="45720" rIns="91440" bIns="45720" anchor="ctr" anchorCtr="0"/>
          <a:p>
            <a:pPr marL="0" indent="0" algn="l">
              <a:lnSpc>
                <a:spcPct val="100000"/>
              </a:lnSpc>
              <a:spcBef>
                <a:spcPts val="0"/>
              </a:spcBef>
              <a:spcAft>
                <a:spcPts val="0"/>
              </a:spcAft>
              <a:buNone/>
            </a:pPr>
            <a:r>
              <a:rPr lang="en-US" altLang="zh-CN" sz="1600" b="0" i="0" u="none" strike="noStrike" kern="1200" cap="none" spc="0" baseline="0">
                <a:solidFill>
                  <a:srgbClr val="898989"/>
                </a:solidFill>
                <a:latin typeface="Calibri" panose="020F0502020204030204" charset="0"/>
                <a:ea typeface="宋体" panose="02010600030101010101" pitchFamily="2" charset="-122"/>
                <a:cs typeface="宋体" panose="02010600030101010101" pitchFamily="2" charset="-122"/>
              </a:rPr>
              <a:t>*</a:t>
            </a:r>
            <a:endParaRPr lang="zh-CN" altLang="en-US" sz="1600" b="0" i="0" u="none" strike="noStrike" kern="1200" cap="none" spc="0" baseline="0">
              <a:solidFill>
                <a:srgbClr val="898989"/>
              </a:solidFill>
              <a:latin typeface="Calibri" panose="020F0502020204030204" charset="0"/>
              <a:ea typeface="宋体" panose="02010600030101010101" pitchFamily="2" charset="-122"/>
              <a:cs typeface="Times New Roman" panose="02020603050405020304" charset="0"/>
            </a:endParaRPr>
          </a:p>
        </p:txBody>
      </p:sp>
      <p:pic>
        <p:nvPicPr>
          <p:cNvPr id="401" name="图片" descr="Cultivation1"/>
          <p:cNvPicPr>
            <a:picLocks noChangeAspect="1"/>
          </p:cNvPicPr>
          <p:nvPr>
            <p:custDataLst>
              <p:tags r:id="rId2"/>
            </p:custDataLst>
          </p:nvPr>
        </p:nvPicPr>
        <p:blipFill>
          <a:blip r:embed="rId3" cstate="print"/>
          <a:stretch>
            <a:fillRect/>
          </a:stretch>
        </p:blipFill>
        <p:spPr>
          <a:xfrm>
            <a:off x="424815" y="2750185"/>
            <a:ext cx="5343525" cy="3606165"/>
          </a:xfrm>
          <a:prstGeom prst="rect">
            <a:avLst/>
          </a:prstGeom>
          <a:noFill/>
          <a:ln w="9525" cap="flat" cmpd="sng">
            <a:noFill/>
            <a:prstDash val="solid"/>
            <a:miter/>
          </a:ln>
        </p:spPr>
      </p:pic>
      <p:pic>
        <p:nvPicPr>
          <p:cNvPr id="402" name="图片" descr="电脑萤幕的截图&#10;&#10;描述已自动生成"/>
          <p:cNvPicPr>
            <a:picLocks noChangeAspect="1"/>
          </p:cNvPicPr>
          <p:nvPr>
            <p:custDataLst>
              <p:tags r:id="rId4"/>
            </p:custDataLst>
          </p:nvPr>
        </p:nvPicPr>
        <p:blipFill>
          <a:blip r:embed="rId5" cstate="print"/>
          <a:stretch>
            <a:fillRect/>
          </a:stretch>
        </p:blipFill>
        <p:spPr>
          <a:xfrm>
            <a:off x="5992495" y="1960880"/>
            <a:ext cx="5833110" cy="3368040"/>
          </a:xfrm>
          <a:prstGeom prst="rect">
            <a:avLst/>
          </a:prstGeom>
          <a:noFill/>
          <a:ln w="9525" cap="flat" cmpd="sng">
            <a:noFill/>
            <a:prstDash val="solid"/>
            <a:miter/>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600" dirty="0">
                <a:latin typeface="Times New Roman" panose="02020603050405020304" charset="0"/>
                <a:cs typeface="Times New Roman" panose="02020603050405020304" charset="0"/>
                <a:sym typeface="+mn-ea"/>
              </a:rPr>
              <a:t>AEO Training Base</a:t>
            </a:r>
            <a:endParaRPr kumimoji="1" lang="en-US" altLang="zh-CN" sz="3600" dirty="0">
              <a:latin typeface="Times New Roman" panose="02020603050405020304" charset="0"/>
              <a:cs typeface="Times New Roman" panose="02020603050405020304" charset="0"/>
              <a:sym typeface="+mn-ea"/>
            </a:endParaRPr>
          </a:p>
        </p:txBody>
      </p:sp>
      <p:sp>
        <p:nvSpPr>
          <p:cNvPr id="149" name="灯片编号占位符 148"/>
          <p:cNvSpPr>
            <a:spLocks noGrp="1"/>
          </p:cNvSpPr>
          <p:nvPr>
            <p:ph type="sldNum" sz="quarter" idx="12"/>
          </p:nvPr>
        </p:nvSpPr>
        <p:spPr/>
        <p:txBody>
          <a:bodyPr/>
          <a:lstStyle/>
          <a:p>
            <a:fld id="{48F63A3B-78C7-47BE-AE5E-E10140E04643}" type="slidenum">
              <a:rPr lang="en-US" smtClean="0"/>
            </a:fld>
            <a:endParaRPr lang="en-US" dirty="0"/>
          </a:p>
        </p:txBody>
      </p:sp>
      <p:pic>
        <p:nvPicPr>
          <p:cNvPr id="394" name="图片"/>
          <p:cNvPicPr>
            <a:picLocks noChangeAspect="1"/>
          </p:cNvPicPr>
          <p:nvPr>
            <p:custDataLst>
              <p:tags r:id="rId1"/>
            </p:custDataLst>
          </p:nvPr>
        </p:nvPicPr>
        <p:blipFill>
          <a:blip r:embed="rId2" cstate="print"/>
          <a:stretch>
            <a:fillRect/>
          </a:stretch>
        </p:blipFill>
        <p:spPr>
          <a:xfrm>
            <a:off x="313690" y="1876425"/>
            <a:ext cx="3363595" cy="2222500"/>
          </a:xfrm>
          <a:prstGeom prst="rect">
            <a:avLst/>
          </a:prstGeom>
          <a:noFill/>
          <a:ln w="9525" cap="flat" cmpd="sng">
            <a:noFill/>
            <a:prstDash val="solid"/>
            <a:round/>
          </a:ln>
        </p:spPr>
      </p:pic>
      <p:pic>
        <p:nvPicPr>
          <p:cNvPr id="395" name="图片"/>
          <p:cNvPicPr>
            <a:picLocks noChangeAspect="1"/>
          </p:cNvPicPr>
          <p:nvPr>
            <p:custDataLst>
              <p:tags r:id="rId3"/>
            </p:custDataLst>
          </p:nvPr>
        </p:nvPicPr>
        <p:blipFill>
          <a:blip r:embed="rId4" cstate="print"/>
          <a:stretch>
            <a:fillRect/>
          </a:stretch>
        </p:blipFill>
        <p:spPr>
          <a:xfrm>
            <a:off x="4198620" y="1882140"/>
            <a:ext cx="3653155" cy="4474210"/>
          </a:xfrm>
          <a:prstGeom prst="rect">
            <a:avLst/>
          </a:prstGeom>
          <a:noFill/>
          <a:ln w="9525" cap="flat" cmpd="sng">
            <a:noFill/>
            <a:prstDash val="solid"/>
            <a:round/>
          </a:ln>
        </p:spPr>
      </p:pic>
      <p:pic>
        <p:nvPicPr>
          <p:cNvPr id="396" name="图片"/>
          <p:cNvPicPr>
            <a:picLocks noChangeAspect="1"/>
          </p:cNvPicPr>
          <p:nvPr>
            <p:custDataLst>
              <p:tags r:id="rId5"/>
            </p:custDataLst>
          </p:nvPr>
        </p:nvPicPr>
        <p:blipFill>
          <a:blip r:embed="rId6" cstate="print"/>
          <a:stretch>
            <a:fillRect/>
          </a:stretch>
        </p:blipFill>
        <p:spPr>
          <a:xfrm>
            <a:off x="311150" y="4241800"/>
            <a:ext cx="3363595" cy="2301240"/>
          </a:xfrm>
          <a:prstGeom prst="rect">
            <a:avLst/>
          </a:prstGeom>
          <a:noFill/>
          <a:ln w="9525" cap="flat" cmpd="sng">
            <a:noFill/>
            <a:prstDash val="solid"/>
            <a:round/>
          </a:ln>
        </p:spPr>
      </p:pic>
      <p:pic>
        <p:nvPicPr>
          <p:cNvPr id="397" name="图片"/>
          <p:cNvPicPr>
            <a:picLocks noChangeAspect="1"/>
          </p:cNvPicPr>
          <p:nvPr>
            <p:custDataLst>
              <p:tags r:id="rId7"/>
            </p:custDataLst>
          </p:nvPr>
        </p:nvPicPr>
        <p:blipFill>
          <a:blip r:embed="rId8" cstate="print"/>
          <a:stretch>
            <a:fillRect/>
          </a:stretch>
        </p:blipFill>
        <p:spPr>
          <a:xfrm>
            <a:off x="8360410" y="4225290"/>
            <a:ext cx="3522345" cy="2280285"/>
          </a:xfrm>
          <a:prstGeom prst="rect">
            <a:avLst/>
          </a:prstGeom>
          <a:noFill/>
          <a:ln w="9525" cap="flat" cmpd="sng">
            <a:noFill/>
            <a:prstDash val="solid"/>
            <a:round/>
          </a:ln>
        </p:spPr>
      </p:pic>
      <p:pic>
        <p:nvPicPr>
          <p:cNvPr id="398" name="图片"/>
          <p:cNvPicPr>
            <a:picLocks noChangeAspect="1"/>
          </p:cNvPicPr>
          <p:nvPr>
            <p:custDataLst>
              <p:tags r:id="rId9"/>
            </p:custDataLst>
          </p:nvPr>
        </p:nvPicPr>
        <p:blipFill>
          <a:blip r:embed="rId10" cstate="print"/>
          <a:stretch>
            <a:fillRect/>
          </a:stretch>
        </p:blipFill>
        <p:spPr>
          <a:xfrm>
            <a:off x="8366760" y="1876425"/>
            <a:ext cx="3498215" cy="2175510"/>
          </a:xfrm>
          <a:prstGeom prst="rect">
            <a:avLst/>
          </a:prstGeom>
          <a:noFill/>
          <a:ln w="9525" cap="flat" cmpd="sng">
            <a:noFill/>
            <a:prstDash val="solid"/>
            <a:round/>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PP_MARK_KEY" val="2528f85e-7843-4e39-a432-a1a9b12b5936"/>
  <p:tag name="COMMONDATA" val="eyJoZGlkIjoiYWJlMDU5Nzc3MzQ5M2UyNzE4NDBjNzA4YjJjYWUwNTg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3010</Words>
  <Application>WPS 演示</Application>
  <PresentationFormat>宽屏</PresentationFormat>
  <Paragraphs>162</Paragraphs>
  <Slides>13</Slides>
  <Notes>27</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微软雅黑</vt:lpstr>
      <vt:lpstr>FZFengYaSongS-GB</vt:lpstr>
      <vt:lpstr>Times New Roman</vt:lpstr>
      <vt:lpstr>Hiragino Sans GB W3</vt:lpstr>
      <vt:lpstr>Yu Gothic UI Light</vt:lpstr>
      <vt:lpstr>Segoe UI</vt:lpstr>
      <vt:lpstr>Segoe UI</vt:lpstr>
      <vt:lpstr>Wingdings 2</vt:lpstr>
      <vt:lpstr>Wingdings</vt:lpstr>
      <vt:lpstr>Arial</vt:lpstr>
      <vt:lpstr>等线</vt:lpstr>
      <vt:lpstr>方正小标宋简体</vt:lpstr>
      <vt:lpstr>Calibri</vt:lpstr>
      <vt:lpstr>罗西钢笔行楷</vt:lpstr>
      <vt:lpstr>FZJinHeiS-R-GB</vt:lpstr>
      <vt:lpstr>Britannic Bold</vt:lpstr>
      <vt:lpstr>Arial Unicode MS</vt:lpstr>
      <vt:lpstr>Calibri Light</vt:lpstr>
      <vt:lpstr>16_Office 主题​​</vt:lpstr>
      <vt:lpstr>1_Office Theme</vt:lpstr>
      <vt:lpstr>PowerPoint 演示文稿</vt:lpstr>
      <vt:lpstr>Enterprise Credit Management Systems</vt:lpstr>
      <vt:lpstr>Enterprise Credit Management Systems</vt:lpstr>
      <vt:lpstr>Enterprise Credit Management Systems</vt:lpstr>
      <vt:lpstr>Enterprise Credit Management Systems</vt:lpstr>
      <vt:lpstr>Enterprise Credit Management Systems</vt:lpstr>
      <vt:lpstr>Monitoring Procedure</vt:lpstr>
      <vt:lpstr>Cultivation to Enterprises</vt:lpstr>
      <vt:lpstr>AEO Training Base</vt:lpstr>
      <vt:lpstr>Cargo Security</vt:lpstr>
      <vt:lpstr>Conveyance Security</vt:lpstr>
      <vt:lpstr>Best Practices of Chinese AEOs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汤 艳丽</dc:creator>
  <cp:lastModifiedBy>Celerysisu</cp:lastModifiedBy>
  <cp:revision>294</cp:revision>
  <dcterms:created xsi:type="dcterms:W3CDTF">2023-03-15T03:15:00Z</dcterms:created>
  <dcterms:modified xsi:type="dcterms:W3CDTF">2023-09-26T00:46:51Z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AC7A3608CE21433C8F2C1095CFF63EE9_13</vt:lpwstr>
  </property>
  <property fmtid="{D5CDD505-2E9C-101B-9397-08002B2CF9AE}" pid="3" name="KSOProductBuildVer">
    <vt:lpwstr>2052-12.1.0.15712</vt:lpwstr>
  </property>
</Properties>
</file>