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9" r:id="rId2"/>
    <p:sldId id="269" r:id="rId3"/>
    <p:sldId id="270" r:id="rId4"/>
    <p:sldId id="271" r:id="rId5"/>
    <p:sldId id="262" r:id="rId6"/>
    <p:sldId id="263" r:id="rId7"/>
    <p:sldId id="272" r:id="rId8"/>
    <p:sldId id="265" r:id="rId9"/>
    <p:sldId id="266" r:id="rId10"/>
    <p:sldId id="268" r:id="rId11"/>
    <p:sldId id="264" r:id="rId12"/>
    <p:sldId id="260" r:id="rId13"/>
    <p:sldId id="261" r:id="rId14"/>
    <p:sldId id="257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9F8"/>
    <a:srgbClr val="02B4F2"/>
    <a:srgbClr val="FE9202"/>
    <a:srgbClr val="E7FF01"/>
    <a:srgbClr val="E39A39"/>
    <a:srgbClr val="1D3A00"/>
    <a:srgbClr val="5EEC3C"/>
    <a:srgbClr val="990099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93" autoAdjust="0"/>
  </p:normalViewPr>
  <p:slideViewPr>
    <p:cSldViewPr>
      <p:cViewPr varScale="1">
        <p:scale>
          <a:sx n="53" d="100"/>
          <a:sy n="53" d="100"/>
        </p:scale>
        <p:origin x="16" y="4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  <p:sp>
        <p:nvSpPr>
          <p:cNvPr id="4" name="MSIPCMContentMarking" descr="{&quot;HashCode&quot;:418872913,&quot;Placement&quot;:&quot;Footer&quot;,&quot;Top&quot;:385.68866,&quot;Left&quot;:0.0,&quot;SlideWidth&quot;:720,&quot;SlideHeight&quot;:405}">
            <a:extLst>
              <a:ext uri="{FF2B5EF4-FFF2-40B4-BE49-F238E27FC236}">
                <a16:creationId xmlns:a16="http://schemas.microsoft.com/office/drawing/2014/main" id="{B61D59B9-4C00-417A-C341-385B916F853A}"/>
              </a:ext>
            </a:extLst>
          </p:cNvPr>
          <p:cNvSpPr txBox="1"/>
          <p:nvPr userDrawn="1"/>
        </p:nvSpPr>
        <p:spPr>
          <a:xfrm>
            <a:off x="0" y="48982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8551480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СЕССИЯ VI: Разработка базы данных и информационной системы по рабочей силе и рынку труда в масштабах ЦАРЭС и будущее сотрудничество по исследованиям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3037212"/>
            <a:ext cx="4275739" cy="1374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Дэвид Роланд-</a:t>
            </a:r>
            <a:r>
              <a:rPr lang="ru-RU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Хольст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Калифорнийский университет Беркли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5182820" cy="916230"/>
          </a:xfrm>
        </p:spPr>
        <p:txBody>
          <a:bodyPr>
            <a:noAutofit/>
          </a:bodyPr>
          <a:lstStyle/>
          <a:p>
            <a:r>
              <a:rPr kumimoji="0" lang="ru-RU" sz="10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Укрепление регионального сотрудничества по развитию навыков в рамках Программы ЦАРЭС: Основные </a:t>
            </a:r>
            <a:r>
              <a:rPr kumimoji="0" lang="ru-RU" sz="10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</a:rPr>
              <a:t>достижения, вызовы и возможности сотрудничества.</a:t>
            </a:r>
            <a:br>
              <a:rPr kumimoji="0" lang="ru-RU" sz="1050" i="0" u="none" strike="noStrike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Организационное совещание и круглый стол с участием международных экспертов  </a:t>
            </a:r>
            <a:b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мая 2022, Тбилиси, Грузия 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F5C4-97BA-874E-8883-01957AF4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Основные каналы рынка труда:</a:t>
            </a:r>
          </a:p>
          <a:p>
            <a:r>
              <a:rPr lang="ru-RU"/>
              <a:t>Поисковое поведение</a:t>
            </a:r>
          </a:p>
          <a:p>
            <a:r>
              <a:rPr lang="ru-RU"/>
              <a:t>Объявления о работе</a:t>
            </a:r>
          </a:p>
          <a:p>
            <a:r>
              <a:rPr lang="ru-RU"/>
              <a:t>Услуги трудоустройства</a:t>
            </a:r>
          </a:p>
          <a:p>
            <a:r>
              <a:rPr lang="ru-RU"/>
              <a:t>Паттерны использования ИКТ и транспорта</a:t>
            </a:r>
          </a:p>
          <a:p>
            <a:r>
              <a:rPr lang="ru-RU"/>
              <a:t>Денежные переводы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80AF8-E3BA-E44F-92B7-4337D99F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/>
              <a:t>Интернет и рынки труда</a:t>
            </a:r>
          </a:p>
        </p:txBody>
      </p:sp>
    </p:spTree>
    <p:extLst>
      <p:ext uri="{BB962C8B-B14F-4D97-AF65-F5344CB8AC3E}">
        <p14:creationId xmlns:p14="http://schemas.microsoft.com/office/powerpoint/2010/main" val="199014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E1C7-641D-C74F-B42C-99E84C5B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34745"/>
            <a:ext cx="8229600" cy="857250"/>
          </a:xfrm>
        </p:spPr>
        <p:txBody>
          <a:bodyPr>
            <a:noAutofit/>
          </a:bodyPr>
          <a:lstStyle/>
          <a:p>
            <a:r>
              <a:rPr lang="ru-RU" sz="3200"/>
              <a:t>Извлечение новых данных из Google:</a:t>
            </a:r>
            <a:br>
              <a:rPr lang="ru-RU" sz="3200"/>
            </a:br>
            <a:r>
              <a:rPr lang="ru-RU" sz="3200"/>
              <a:t>Урок истории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39CE1F-5287-99FC-3362-5B19AEA2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8" y="886615"/>
            <a:ext cx="9285362" cy="41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4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1D39-6473-23BC-FC0C-0C77995DF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9CADA-C95C-1846-BE25-38E320A5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140486"/>
            <a:ext cx="8229600" cy="857250"/>
          </a:xfrm>
        </p:spPr>
        <p:txBody>
          <a:bodyPr>
            <a:normAutofit/>
          </a:bodyPr>
          <a:lstStyle/>
          <a:p>
            <a:r>
              <a:rPr lang="ru-RU" sz="4000"/>
              <a:t>Где есть кыргызы?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A5DED-AFD9-8048-9595-4F15FDDA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94" y="1327034"/>
            <a:ext cx="5648218" cy="322681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72304F-318F-E640-8131-C38A76E4D336}"/>
              </a:ext>
            </a:extLst>
          </p:cNvPr>
          <p:cNvSpPr txBox="1">
            <a:spLocks/>
          </p:cNvSpPr>
          <p:nvPr/>
        </p:nvSpPr>
        <p:spPr bwMode="auto">
          <a:xfrm>
            <a:off x="898298" y="1197405"/>
            <a:ext cx="7627562" cy="50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493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672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8853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6033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700" dirty="0">
                <a:solidFill>
                  <a:srgbClr val="0052C0"/>
                </a:solidFill>
              </a:rPr>
              <a:t>Поиски на кыргызском языке за пределами Кыргызской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253508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220C-F719-9B45-829D-7E3315EA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5"/>
            <a:ext cx="3817624" cy="3664918"/>
          </a:xfrm>
        </p:spPr>
        <p:txBody>
          <a:bodyPr/>
          <a:lstStyle/>
          <a:p>
            <a:r>
              <a:rPr lang="ru-RU" sz="1500"/>
              <a:t>Временные ряды показывают очень устойчивые тренды, циклические и сезонные компоненты.</a:t>
            </a:r>
          </a:p>
          <a:p>
            <a:r>
              <a:rPr lang="ru-RU" sz="1500"/>
              <a:t>Извлечение этих данных позволяет получить полезную информацию о функционировании рынков труда.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2490B-1E53-DA4F-B9A6-0C20DD4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-24235"/>
            <a:ext cx="8229600" cy="857250"/>
          </a:xfrm>
        </p:spPr>
        <p:txBody>
          <a:bodyPr/>
          <a:lstStyle/>
          <a:p>
            <a:r>
              <a:rPr lang="ru-RU"/>
              <a:t>Эконометрические расчеты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01C66-554A-1F4D-9543-F057D6A07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24" y="1032772"/>
            <a:ext cx="3167009" cy="3825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F7107-CDBD-C241-8F9F-174C3B321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57" y="2878066"/>
            <a:ext cx="3340172" cy="16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A47D48-A06A-989E-1CB9-9A3788C6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45"/>
            <a:ext cx="8229600" cy="857250"/>
          </a:xfrm>
        </p:spPr>
        <p:txBody>
          <a:bodyPr>
            <a:noAutofit/>
          </a:bodyPr>
          <a:lstStyle/>
          <a:p>
            <a:r>
              <a:rPr lang="ru-RU" sz="3200"/>
              <a:t>Как изменить свою судьбу:</a:t>
            </a:r>
            <a:br>
              <a:rPr lang="ru-RU" sz="3200"/>
            </a:br>
            <a:r>
              <a:rPr lang="ru-RU" sz="3200"/>
              <a:t>Корея 1970 - 2010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B9FE3899-DA21-AB6C-7558-0822D88992F8}"/>
              </a:ext>
            </a:extLst>
          </p:cNvPr>
          <p:cNvSpPr txBox="1">
            <a:spLocks/>
          </p:cNvSpPr>
          <p:nvPr/>
        </p:nvSpPr>
        <p:spPr bwMode="auto">
          <a:xfrm>
            <a:off x="907080" y="1027785"/>
            <a:ext cx="6954427" cy="6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Calibri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Calibri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Calibri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Calibri" charset="0"/>
              </a:defRPr>
            </a:lvl9pPr>
          </a:lstStyle>
          <a:p>
            <a:pPr algn="ctr"/>
            <a:r>
              <a:rPr lang="ru-RU" sz="1800" dirty="0"/>
              <a:t>Реализация потенциала ВО-</a:t>
            </a:r>
            <a:r>
              <a:rPr lang="ru-RU" sz="1800" dirty="0" err="1"/>
              <a:t>ТиПО</a:t>
            </a:r>
            <a:r>
              <a:rPr lang="ru-RU" sz="1800" dirty="0"/>
              <a:t> требует </a:t>
            </a:r>
          </a:p>
          <a:p>
            <a:pPr algn="ctr"/>
            <a:r>
              <a:rPr lang="ru-RU" sz="1800" dirty="0"/>
              <a:t>поддерживающей политики социальной защиты и рынков труда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CC62F-6CFA-E5D9-A93B-1F7AB663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9057"/>
            <a:ext cx="8338728" cy="30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6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8BFA80-FF23-C7BE-718E-66A3F461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69" y="1960930"/>
            <a:ext cx="8246070" cy="763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/>
              <a:t>Спасибо!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3E4DA1-9557-DFB8-52B9-8C5D7495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В Центральной Азии инвестиции остаются на низком уровне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966" y="1197405"/>
            <a:ext cx="8398774" cy="35122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Сегодняшняя Центральная Азия — это богатый ресурсами регион с низким уровнем дохода. </a:t>
            </a:r>
          </a:p>
          <a:p>
            <a:r>
              <a:rPr lang="ru-RU" dirty="0"/>
              <a:t>Основной причиной этого является низкая производительность из-за низких инвестиций в труд и капитал.</a:t>
            </a:r>
          </a:p>
          <a:p>
            <a:r>
              <a:rPr lang="ru-RU" dirty="0"/>
              <a:t>Некоторые первичные отрасли привлекли инвесторов, но они очень </a:t>
            </a:r>
            <a:r>
              <a:rPr lang="ru-RU" dirty="0" err="1"/>
              <a:t>капиталоемки</a:t>
            </a:r>
            <a:r>
              <a:rPr lang="ru-RU" dirty="0"/>
              <a:t> и сужают преимущества роста.</a:t>
            </a:r>
          </a:p>
          <a:p>
            <a:r>
              <a:rPr lang="ru-RU" dirty="0"/>
              <a:t>Для привлечения и поддержания более широких инвестиций необходимо повысить среднюю производительность труда.</a:t>
            </a:r>
          </a:p>
          <a:p>
            <a:r>
              <a:rPr lang="ru-RU" dirty="0"/>
              <a:t>Это требует более решительных обязательств в отношении образования и обучения на всех уровнях.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Инвестиционные дисбалансы и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несоответствия глобального рынка труда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115F3-D4E7-1C36-69E3-C6B9F1793101}"/>
              </a:ext>
            </a:extLst>
          </p:cNvPr>
          <p:cNvSpPr txBox="1"/>
          <p:nvPr/>
        </p:nvSpPr>
        <p:spPr>
          <a:xfrm>
            <a:off x="-161855" y="938074"/>
            <a:ext cx="946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  <a:latin typeface="+mn-lt"/>
              </a:rPr>
              <a:t>Инвестиции в страны с низким уровнем дохода сокращаются.</a:t>
            </a:r>
          </a:p>
          <a:p>
            <a:pPr algn="ctr"/>
            <a:r>
              <a:rPr lang="ru-RU" sz="1800" dirty="0">
                <a:solidFill>
                  <a:srgbClr val="0070C0"/>
                </a:solidFill>
                <a:latin typeface="+mn-lt"/>
              </a:rPr>
              <a:t>В настоящее время денежные переводы преобладают над внешними финансовыми потоками.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11249-5BEA-88CC-F825-D541F4DA1238}"/>
              </a:ext>
            </a:extLst>
          </p:cNvPr>
          <p:cNvSpPr txBox="1"/>
          <p:nvPr/>
        </p:nvSpPr>
        <p:spPr>
          <a:xfrm>
            <a:off x="1064206" y="1645873"/>
            <a:ext cx="701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+mn-lt"/>
              </a:rPr>
              <a:t>Денежные переводы, прямые иностранные инвестиции и потоки официальной помощи в целях развития в страны с низким и средним уровнем дохода, за исключением КНР, 1990–2022 гг.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13685-6F87-7195-0FE1-8CBB52F7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25" y="2130951"/>
            <a:ext cx="4886560" cy="29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A9A37-8B4A-A9D6-807F-0417AA9A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08" y="97382"/>
            <a:ext cx="7350666" cy="857250"/>
          </a:xfrm>
        </p:spPr>
        <p:txBody>
          <a:bodyPr>
            <a:no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Зависимость от денежных переводов особенно высока в Центральной Азии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B125C-CA83-AB05-D5AF-64543CA5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28" y="1893104"/>
            <a:ext cx="2515283" cy="2627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D2DAD-281B-8D37-DE27-CB02EC079385}"/>
              </a:ext>
            </a:extLst>
          </p:cNvPr>
          <p:cNvSpPr txBox="1"/>
          <p:nvPr/>
        </p:nvSpPr>
        <p:spPr>
          <a:xfrm>
            <a:off x="120108" y="1004047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+mn-lt"/>
              </a:rPr>
              <a:t>Потоки ресурсов в Европу и Среднюю Азию, 1990–2022 гг.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8087E-E889-971F-0117-39BAA6AB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1342601"/>
            <a:ext cx="5460916" cy="31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F967F6-8339-8E8D-7EEF-65593569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Южной Азии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284EE1-A233-9C0F-CCC8-AE91212F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1438033"/>
            <a:ext cx="2594129" cy="3002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2D83F-BAF5-A1EF-157C-E8255D926A62}"/>
              </a:ext>
            </a:extLst>
          </p:cNvPr>
          <p:cNvSpPr txBox="1"/>
          <p:nvPr/>
        </p:nvSpPr>
        <p:spPr>
          <a:xfrm>
            <a:off x="143555" y="998920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+mn-lt"/>
              </a:rPr>
              <a:t>Потоки ресурсов в Южной Азию, 1990–2022 гг.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E82CF-AD7F-B566-6ED7-123DD3A3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5" y="1572123"/>
            <a:ext cx="4653122" cy="27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89A9C2-DB1A-B946-6388-E2130BA7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9" y="74441"/>
            <a:ext cx="9305854" cy="857250"/>
          </a:xfrm>
        </p:spPr>
        <p:txBody>
          <a:bodyPr>
            <a:noAutofit/>
          </a:bodyPr>
          <a:lstStyle/>
          <a:p>
            <a:r>
              <a:rPr lang="ru-RU" sz="3200"/>
              <a:t>Отправляющие страны также уязвимы перед внешними шоками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6995E-3C26-6C6E-6862-84AD7D6B009C}"/>
              </a:ext>
            </a:extLst>
          </p:cNvPr>
          <p:cNvSpPr txBox="1"/>
          <p:nvPr/>
        </p:nvSpPr>
        <p:spPr>
          <a:xfrm>
            <a:off x="601670" y="1044700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latin typeface="+mn-lt"/>
              </a:rPr>
              <a:t>Влияние российско-украинского конфликта на денежные переводы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CC85A-1D19-2E3D-0BD1-8ECAA0980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1496263"/>
            <a:ext cx="5648630" cy="33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8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6FDAE-37EB-C26A-F554-6C18804F0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12" y="1044700"/>
            <a:ext cx="8398776" cy="3664918"/>
          </a:xfrm>
        </p:spPr>
        <p:txBody>
          <a:bodyPr>
            <a:normAutofit fontScale="92500"/>
          </a:bodyPr>
          <a:lstStyle/>
          <a:p>
            <a:r>
              <a:rPr lang="ru-RU" dirty="0"/>
              <a:t>Денежные переводы обеспечивают доход отправляющим странам, но лишают их большей части преимуществ роста от прямых инвестиций.</a:t>
            </a:r>
          </a:p>
          <a:p>
            <a:r>
              <a:rPr lang="ru-RU" dirty="0"/>
              <a:t>Инклюзивное и устойчивое процветание должно быть построено на прочной основе </a:t>
            </a:r>
            <a:r>
              <a:rPr lang="ru-RU" u="sng" dirty="0"/>
              <a:t>внутренних</a:t>
            </a:r>
            <a:r>
              <a:rPr lang="ru-RU" dirty="0"/>
              <a:t> инвестиций.</a:t>
            </a:r>
          </a:p>
          <a:p>
            <a:r>
              <a:rPr lang="ru-RU" dirty="0"/>
              <a:t>Повышение производительности необходимо для привлечения отечественного и международного капитала для этой цели.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DBA8C-E349-8A22-3B42-C81067D5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36" y="0"/>
            <a:ext cx="8229600" cy="857250"/>
          </a:xfrm>
        </p:spPr>
        <p:txBody>
          <a:bodyPr>
            <a:noAutofit/>
          </a:bodyPr>
          <a:lstStyle/>
          <a:p>
            <a:r>
              <a:rPr lang="ru-RU" sz="3200"/>
              <a:t>Общий доход, неравный рост:</a:t>
            </a:r>
            <a:br>
              <a:rPr lang="ru-RU" sz="3200"/>
            </a:br>
            <a:r>
              <a:rPr lang="ru-RU" sz="3200"/>
              <a:t>Как выбраться из ловушки низких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258491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CDEDAB-D7D9-C37B-9A05-52C4FCE8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96" y="1044700"/>
            <a:ext cx="8711504" cy="36649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/>
              <a:t>Три инициативы, которые могут продвигать региональные стандарты высшего образования, технического и профессионального образования и обучения (ВО-</a:t>
            </a:r>
            <a:r>
              <a:rPr lang="ru-RU" sz="1800" dirty="0" err="1"/>
              <a:t>ТиПО</a:t>
            </a:r>
            <a:r>
              <a:rPr lang="ru-RU" sz="1800" dirty="0"/>
              <a:t>)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1900" b="1" dirty="0"/>
              <a:t>Программа научных обменов CAREC </a:t>
            </a:r>
            <a:r>
              <a:rPr lang="ru-RU" sz="1900" b="1" dirty="0" err="1"/>
              <a:t>Fellows</a:t>
            </a:r>
            <a:endParaRPr lang="ru-RU" sz="1900" b="1" dirty="0"/>
          </a:p>
          <a:p>
            <a:pPr lvl="1"/>
            <a:r>
              <a:rPr lang="ru-RU" sz="1700" dirty="0"/>
              <a:t>Задача: Ознакомить региональных экспертов с международными стандартами исследований реформы и модернизации ВО-</a:t>
            </a:r>
            <a:r>
              <a:rPr lang="ru-RU" sz="1700" dirty="0" err="1"/>
              <a:t>ТиПО</a:t>
            </a:r>
            <a:r>
              <a:rPr lang="ru-RU" sz="17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1900" b="1" dirty="0"/>
              <a:t>Международное сотрудничество для обмена и гармонизации стандартов ВО-</a:t>
            </a:r>
            <a:r>
              <a:rPr lang="ru-RU" sz="1900" b="1" dirty="0" err="1"/>
              <a:t>ТиПО</a:t>
            </a:r>
            <a:endParaRPr lang="ru-RU" sz="1900" b="1" dirty="0"/>
          </a:p>
          <a:p>
            <a:pPr lvl="1"/>
            <a:r>
              <a:rPr lang="ru-RU" sz="1700" dirty="0"/>
              <a:t>Многосторонние инициативы по приведению стандартов образования, доступа к информации и трудоустройства в соответствие с передовой международной практикой	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1900" b="1" dirty="0"/>
              <a:t>Международные исследовательские партнерства для содействия развитию с интенсивным использованием навыков</a:t>
            </a:r>
          </a:p>
          <a:p>
            <a:pPr lvl="1"/>
            <a:r>
              <a:rPr lang="ru-RU" sz="1700" dirty="0"/>
              <a:t>Региональные семинары по навыкам, торговле и развитию (STD), организованные в отдельных университетах ЦАРЭС. </a:t>
            </a:r>
          </a:p>
          <a:p>
            <a:pPr lvl="1"/>
            <a:r>
              <a:rPr lang="ru-RU" sz="1700" dirty="0"/>
              <a:t>В материалах семинара особое внимание уделяется международным стандартам ВО-</a:t>
            </a:r>
            <a:r>
              <a:rPr lang="ru-RU" sz="1700" dirty="0" err="1"/>
              <a:t>ТиПО</a:t>
            </a:r>
            <a:r>
              <a:rPr lang="ru-RU" sz="1700" dirty="0"/>
              <a:t> и их региональному распространению. </a:t>
            </a:r>
          </a:p>
          <a:p>
            <a:pPr lvl="1"/>
            <a:r>
              <a:rPr lang="ru-RU" sz="1700" dirty="0"/>
              <a:t>По результатам каждого семинара будет выпускаться сборник материалов для электронного распространения.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82A54-C77E-02FC-5F66-B61AA12E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98" y="128470"/>
            <a:ext cx="9162299" cy="728780"/>
          </a:xfrm>
        </p:spPr>
        <p:txBody>
          <a:bodyPr>
            <a:noAutofit/>
          </a:bodyPr>
          <a:lstStyle/>
          <a:p>
            <a:r>
              <a:rPr lang="ru-RU" sz="2500" dirty="0"/>
              <a:t>Развитие человеческих ресурсов:</a:t>
            </a:r>
            <a:br>
              <a:rPr lang="ru-RU" sz="2500" dirty="0"/>
            </a:br>
            <a:r>
              <a:rPr lang="ru-RU" sz="2500" dirty="0"/>
              <a:t>Ключ к улучшению инвестиционного климата в Центральной Азии</a:t>
            </a:r>
          </a:p>
        </p:txBody>
      </p:sp>
    </p:spTree>
    <p:extLst>
      <p:ext uri="{BB962C8B-B14F-4D97-AF65-F5344CB8AC3E}">
        <p14:creationId xmlns:p14="http://schemas.microsoft.com/office/powerpoint/2010/main" val="169478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1626F5-BA6F-FD73-9A52-91425979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6" y="1044699"/>
            <a:ext cx="9000444" cy="397033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200" dirty="0"/>
              <a:t>Три инициативы по наращиванию потенциала, которые могут способствовать индивидуальным и скоординированным общественным действиям:</a:t>
            </a:r>
            <a:r>
              <a:rPr lang="ru-RU" sz="4200" b="1" dirty="0"/>
              <a:t> </a:t>
            </a:r>
          </a:p>
          <a:p>
            <a:pPr marL="742950" indent="-742950">
              <a:buAutoNum type="arabicPeriod"/>
            </a:pPr>
            <a:r>
              <a:rPr lang="ru-RU" sz="4000" b="1" dirty="0"/>
              <a:t>Национальная оценка</a:t>
            </a:r>
          </a:p>
          <a:p>
            <a:pPr lvl="1"/>
            <a:r>
              <a:rPr lang="ru-RU" sz="4000" dirty="0"/>
              <a:t>Для продвижения научно-обоснованной политики, будет разработано новое поколение национальных моделей CGE для оценки сценариев. Исследование национального рынка труда и инвестиционного климата послужит дорожной картой для </a:t>
            </a:r>
            <a:r>
              <a:rPr lang="ru-RU" sz="4000" dirty="0" err="1"/>
              <a:t>проактивного</a:t>
            </a:r>
            <a:r>
              <a:rPr lang="ru-RU" sz="4000" dirty="0"/>
              <a:t> развития рабочей силы</a:t>
            </a:r>
          </a:p>
          <a:p>
            <a:pPr marL="742950" indent="-742950">
              <a:buAutoNum type="arabicPeriod"/>
            </a:pPr>
            <a:r>
              <a:rPr lang="ru-RU" sz="4000" b="1" dirty="0"/>
              <a:t>Региональные и международные семинары по содействию политическому диалогу</a:t>
            </a:r>
          </a:p>
          <a:p>
            <a:pPr lvl="1"/>
            <a:r>
              <a:rPr lang="ru-RU" sz="4000" dirty="0"/>
              <a:t>Семинары для проведения оценки и сравнения результатов национальных оценок: Институт ЦАРЭС, АБР/Манила и ИАБР/Токио. Презентации с акцентом на исходную ситуацию и оценки пробелов в каждой из стран Центральной Азии, с рекомендациями по научно-обоснованной политике, и краткая аналитическая записка от каждого участника.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/>
              <a:t>База данных и информационная система рынка труда</a:t>
            </a:r>
          </a:p>
          <a:p>
            <a:pPr lvl="1"/>
            <a:r>
              <a:rPr lang="ru-RU" sz="4000" dirty="0"/>
              <a:t>ИКТ являются самым мощным инфраструктурным ресурсом для развития знаний и обмена ими.</a:t>
            </a:r>
          </a:p>
          <a:p>
            <a:pPr lvl="1"/>
            <a:r>
              <a:rPr lang="ru-RU" sz="4000" dirty="0"/>
              <a:t>Благодаря инновациям е-торговли поиск рынка труда, транзакционные издержки и информационные барьеры могут быть значительно сокращены.</a:t>
            </a:r>
          </a:p>
          <a:p>
            <a:pPr lvl="1"/>
            <a:r>
              <a:rPr lang="ru-RU" sz="4000" dirty="0"/>
              <a:t>Разработка дорожной карты для инвестиций ГЧП в национальные и региональные базы данных о занятости.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202FE4-80BF-FEE3-B4DE-F2EF30C3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36" y="0"/>
            <a:ext cx="8678564" cy="857250"/>
          </a:xfrm>
        </p:spPr>
        <p:txBody>
          <a:bodyPr>
            <a:noAutofit/>
          </a:bodyPr>
          <a:lstStyle/>
          <a:p>
            <a:r>
              <a:rPr lang="ru-RU" sz="3200" dirty="0"/>
              <a:t>Наращивание общественного потенциала:</a:t>
            </a:r>
            <a:br>
              <a:rPr lang="ru-RU" sz="3200" dirty="0"/>
            </a:br>
            <a:r>
              <a:rPr lang="ru-RU" sz="3200" dirty="0"/>
              <a:t>Стандарты, диалог, информационные 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68092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lcf76f155ced4ddcb4097134ff3c332f xmlns="cf371439-f430-41b1-8688-7ef6c47b85d0">
      <Terms xmlns="http://schemas.microsoft.com/office/infopath/2007/PartnerControls"/>
    </lcf76f155ced4ddcb4097134ff3c332f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18</Value>
      <Value>11</Value>
      <Value>4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9962D2AD-758D-41ED-B063-8A2496E6C134}"/>
</file>

<file path=customXml/itemProps2.xml><?xml version="1.0" encoding="utf-8"?>
<ds:datastoreItem xmlns:ds="http://schemas.openxmlformats.org/officeDocument/2006/customXml" ds:itemID="{8D97B02D-53EB-48D2-B37D-99DCFFCC2C7A}"/>
</file>

<file path=customXml/itemProps3.xml><?xml version="1.0" encoding="utf-8"?>
<ds:datastoreItem xmlns:ds="http://schemas.openxmlformats.org/officeDocument/2006/customXml" ds:itemID="{AD11D3A9-AF28-4644-8451-28E9A85184E3}"/>
</file>

<file path=customXml/itemProps4.xml><?xml version="1.0" encoding="utf-8"?>
<ds:datastoreItem xmlns:ds="http://schemas.openxmlformats.org/officeDocument/2006/customXml" ds:itemID="{40ABE5F3-164F-4467-AC1B-95A3FD69E8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Экран (16:9)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Avante garde</vt:lpstr>
      <vt:lpstr>Calibri</vt:lpstr>
      <vt:lpstr>Office Theme</vt:lpstr>
      <vt:lpstr>Укрепление регионального сотрудничества по развитию навыков в рамках Программы ЦАРЭС: Основные достижения, вызовы и возможности сотрудничества. Организационное совещание и круглый стол с участием международных экспертов   30–31 мая 2022, Тбилиси, Грузия </vt:lpstr>
      <vt:lpstr>В Центральной Азии инвестиции остаются на низком уровне</vt:lpstr>
      <vt:lpstr>Инвестиционные дисбалансы и несоответствия глобального рынка труда</vt:lpstr>
      <vt:lpstr>Зависимость от денежных переводов особенно высока в Центральной Азии</vt:lpstr>
      <vt:lpstr>и Южной Азии</vt:lpstr>
      <vt:lpstr>Отправляющие страны также уязвимы перед внешними шоками</vt:lpstr>
      <vt:lpstr>Общий доход, неравный рост: Как выбраться из ловушки низких инвестиций</vt:lpstr>
      <vt:lpstr>Развитие человеческих ресурсов: Ключ к улучшению инвестиционного климата в Центральной Азии</vt:lpstr>
      <vt:lpstr>Наращивание общественного потенциала: Стандарты, диалог, информационные системы </vt:lpstr>
      <vt:lpstr>Интернет и рынки труда</vt:lpstr>
      <vt:lpstr>Извлечение новых данных из Google: Урок истории</vt:lpstr>
      <vt:lpstr>Где есть кыргызы?</vt:lpstr>
      <vt:lpstr>Эконометрические расчеты</vt:lpstr>
      <vt:lpstr>Как изменить свою судьбу: Корея 1970 - 2010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2022-05-31T05:42:29Z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0x010100A3BFD338C4D69F46BE33AA49AB50870100C520B00D8BB20C45814389052060F14C</vt:lpwstr>
  </property>
  <property fmtid="{D5CDD505-2E9C-101B-9397-08002B2CF9AE}" pid="10" name="MediaServiceImageTags">
    <vt:lpwstr/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Division">
    <vt:lpwstr>4;#CWRC|ecfd6e9e-1aa8-422e-b0ee-5f69329336ed</vt:lpwstr>
  </property>
  <property fmtid="{D5CDD505-2E9C-101B-9397-08002B2CF9AE}" pid="15" name="ADBSector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