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69" r:id="rId4"/>
    <p:sldId id="258" r:id="rId5"/>
    <p:sldId id="259" r:id="rId6"/>
    <p:sldId id="260" r:id="rId7"/>
    <p:sldId id="261" r:id="rId8"/>
    <p:sldId id="262" r:id="rId9"/>
    <p:sldId id="270" r:id="rId10"/>
    <p:sldId id="263" r:id="rId11"/>
    <p:sldId id="264" r:id="rId12"/>
    <p:sldId id="265" r:id="rId13"/>
    <p:sldId id="266" r:id="rId14"/>
    <p:sldId id="267" r:id="rId15"/>
    <p:sldId id="268" r:id="rId16"/>
    <p:sldId id="273"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Libre Franklin Medium" panose="020B0604020202020204" charset="0"/>
      <p:regular r:id="rId24"/>
      <p:bold r:id="rId25"/>
      <p:italic r:id="rId26"/>
      <p:boldItalic r:id="rId27"/>
    </p:embeddedFont>
    <p:embeddedFont>
      <p:font typeface="Open Sans" panose="020B0604020202020204" charset="0"/>
      <p:regular r:id="rId28"/>
      <p:bold r:id="rId29"/>
      <p:italic r:id="rId30"/>
      <p:boldItalic r:id="rId31"/>
    </p:embeddedFont>
    <p:embeddedFont>
      <p:font typeface="Oswald" panose="020B0604020202020204" charset="0"/>
      <p:regular r:id="rId32"/>
      <p:bold r:id="rId33"/>
    </p:embeddedFont>
    <p:embeddedFont>
      <p:font typeface="Oswald SemiBold" panose="020B0604020202020204" charset="0"/>
      <p:regular r:id="rId34"/>
      <p:bold r:id="rId35"/>
    </p:embeddedFont>
    <p:embeddedFont>
      <p:font typeface="Source Sans Pro" panose="020B0503030403090204" pitchFamily="34" charset="0"/>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AI2ajFDbrryLCdnRtALaSMsWx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8C7620-32DF-4E69-A354-69F4D0CE4FDF}">
  <a:tblStyle styleId="{958C7620-32DF-4E69-A354-69F4D0CE4FD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3831" autoAdjust="0"/>
  </p:normalViewPr>
  <p:slideViewPr>
    <p:cSldViewPr snapToGrid="0">
      <p:cViewPr varScale="1">
        <p:scale>
          <a:sx n="42" d="100"/>
          <a:sy n="42" d="100"/>
        </p:scale>
        <p:origin x="2196" y="3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customschemas.google.com/relationships/presentationmetadata" Target="metadata"/><Relationship Id="rId48"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heme" Target="theme/theme1.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sz="1200" dirty="0">
                <a:latin typeface="Arial"/>
                <a:ea typeface="Arial"/>
                <a:cs typeface="Arial"/>
                <a:sym typeface="Arial"/>
              </a:rPr>
              <a:t>Good afternoon, everyone! It is my great pleasure to be here today to share with you, notable attributes and programs of the TECHNICAL EDUCATION AND SKILLS DEVELOPMENT AUTHORITY (TESDA) in relation to the Current Practices on Training Systems and Migrant Labor Recruitment within and outside the Central Asia Regional Economic Cooperation (CAREC) region. Let me start by giving you some background…</a:t>
            </a:r>
            <a:endParaRPr sz="1200" dirty="0">
              <a:latin typeface="Arial"/>
              <a:ea typeface="Arial"/>
              <a:cs typeface="Arial"/>
              <a:sym typeface="Arial"/>
            </a:endParaRPr>
          </a:p>
        </p:txBody>
      </p:sp>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f2b023568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 globalization brings in both opportunities and challenges to TVET, TESDA recognizes that the TVET Sector needs to cope and shape up or else it will bee left out in the benefits that it brings.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framework presented shows that major components considered in the implementation of various initiatives of the agency towards internationalization.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82" name="Google Shape;182;g12f2b023568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f2b023568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1400" dirty="0">
                <a:latin typeface="Arial"/>
                <a:ea typeface="Arial"/>
                <a:cs typeface="Arial"/>
                <a:sym typeface="Arial"/>
              </a:rPr>
              <a:t>To ensure our overseas Filipino workers are granted with the opportunity to skill, reskill, and upskill themselves, TESDA has globalized its programs to provide client-centered service delivery of TESDA programs and services to OFWs where they are employed. </a:t>
            </a:r>
            <a:endParaRPr sz="1400" dirty="0">
              <a:latin typeface="Arial"/>
              <a:ea typeface="Arial"/>
              <a:cs typeface="Arial"/>
              <a:sym typeface="Arial"/>
            </a:endParaRPr>
          </a:p>
          <a:p>
            <a:pPr marL="0" lvl="0" indent="0" algn="just" rtl="0">
              <a:lnSpc>
                <a:spcPct val="115000"/>
              </a:lnSpc>
              <a:spcBef>
                <a:spcPts val="0"/>
              </a:spcBef>
              <a:spcAft>
                <a:spcPts val="0"/>
              </a:spcAft>
              <a:buNone/>
            </a:pPr>
            <a:endParaRPr sz="1400" dirty="0">
              <a:latin typeface="Arial"/>
              <a:ea typeface="Arial"/>
              <a:cs typeface="Arial"/>
              <a:sym typeface="Arial"/>
            </a:endParaRPr>
          </a:p>
          <a:p>
            <a:pPr marL="0" lvl="0" indent="0" algn="just" rtl="0">
              <a:lnSpc>
                <a:spcPct val="115000"/>
              </a:lnSpc>
              <a:spcBef>
                <a:spcPts val="0"/>
              </a:spcBef>
              <a:spcAft>
                <a:spcPts val="0"/>
              </a:spcAft>
              <a:buNone/>
            </a:pPr>
            <a:r>
              <a:rPr lang="en-US" sz="1400" dirty="0">
                <a:latin typeface="Arial"/>
                <a:ea typeface="Arial"/>
                <a:cs typeface="Arial"/>
                <a:sym typeface="Arial"/>
              </a:rPr>
              <a:t>The TESDA Onsite Assessment Program (OAP), for instance, allows our OFWs to get national accreditation on their skills, thereby strengthening their employment opportunities. Candidates are OFWs from the Middle East (i.e. United Arab Emirates, Kingdom of Saudi Arabia, Qatar and Kuwait) Hong Kong and Singapore.  </a:t>
            </a:r>
            <a:endParaRPr sz="1400" dirty="0">
              <a:latin typeface="Arial"/>
              <a:ea typeface="Arial"/>
              <a:cs typeface="Arial"/>
              <a:sym typeface="Arial"/>
            </a:endParaRPr>
          </a:p>
          <a:p>
            <a:pPr marL="0" lvl="0" indent="0" algn="just" rtl="0">
              <a:lnSpc>
                <a:spcPct val="115000"/>
              </a:lnSpc>
              <a:spcBef>
                <a:spcPts val="0"/>
              </a:spcBef>
              <a:spcAft>
                <a:spcPts val="0"/>
              </a:spcAft>
              <a:buNone/>
            </a:pPr>
            <a:endParaRPr sz="1400" dirty="0">
              <a:latin typeface="Arial"/>
              <a:ea typeface="Arial"/>
              <a:cs typeface="Arial"/>
              <a:sym typeface="Arial"/>
            </a:endParaRPr>
          </a:p>
          <a:p>
            <a:pPr marL="0" lvl="0" indent="0" algn="just" rtl="0">
              <a:lnSpc>
                <a:spcPct val="107916"/>
              </a:lnSpc>
              <a:spcBef>
                <a:spcPts val="0"/>
              </a:spcBef>
              <a:spcAft>
                <a:spcPts val="0"/>
              </a:spcAft>
              <a:buNone/>
            </a:pPr>
            <a:r>
              <a:rPr lang="en-US" sz="1400" dirty="0">
                <a:latin typeface="Arial"/>
                <a:ea typeface="Arial"/>
                <a:cs typeface="Arial"/>
                <a:sym typeface="Arial"/>
              </a:rPr>
              <a:t>The OAP is institutionalized through the accreditation of onsite competency assessors and assessment centers to ensure that the program will be availed continuously by our OFWs. The program has a monitoring system given the increasing network of the beneficiaries. This system provides efficient documentation and reporting which includes tracking/updating of status to those who already availed the program.</a:t>
            </a:r>
            <a:endParaRPr sz="1400"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400"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sz="1400" dirty="0">
                <a:latin typeface="Arial"/>
                <a:ea typeface="Arial"/>
                <a:cs typeface="Arial"/>
                <a:sym typeface="Arial"/>
              </a:rPr>
              <a:t>TESDA is also looking towards the registration of TVET programs in foreign countries. In Dubai, Power Technical Training Center has registered two programs with TESDA: EIM NC II and Caregiving NC II. This means that trainees of these programs adhere to TESDA-set training standards.</a:t>
            </a:r>
            <a:endParaRPr sz="1400" dirty="0">
              <a:latin typeface="Arial"/>
              <a:ea typeface="Arial"/>
              <a:cs typeface="Arial"/>
              <a:sym typeface="Arial"/>
            </a:endParaRPr>
          </a:p>
          <a:p>
            <a:pPr marL="0" lvl="0" indent="0" algn="l" rtl="0">
              <a:spcBef>
                <a:spcPts val="0"/>
              </a:spcBef>
              <a:spcAft>
                <a:spcPts val="0"/>
              </a:spcAft>
              <a:buNone/>
            </a:pPr>
            <a:endParaRPr sz="1400" dirty="0">
              <a:latin typeface="Arial"/>
              <a:ea typeface="Arial"/>
              <a:cs typeface="Arial"/>
              <a:sym typeface="Arial"/>
            </a:endParaRPr>
          </a:p>
        </p:txBody>
      </p:sp>
      <p:sp>
        <p:nvSpPr>
          <p:cNvPr id="188" name="Google Shape;188;g12f2b023568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f2b023568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dirty="0">
                <a:latin typeface="Arial"/>
                <a:ea typeface="Arial"/>
                <a:cs typeface="Arial"/>
                <a:sym typeface="Arial"/>
              </a:rPr>
              <a:t>Another globalized TESDA program is the TESDA Online Program (TOP). The TOP is TESDA’s web-enabled learning management system used for the provision of free online TVET Courses. It aims to bring TVET one click away from students, out-of-school youths, unemployed adults and the </a:t>
            </a:r>
            <a:r>
              <a:rPr lang="en-US" b="1" dirty="0">
                <a:latin typeface="Arial"/>
                <a:ea typeface="Arial"/>
                <a:cs typeface="Arial"/>
                <a:sym typeface="Arial"/>
              </a:rPr>
              <a:t>Overseas Filipino Workers</a:t>
            </a:r>
            <a:r>
              <a:rPr lang="en-US" dirty="0">
                <a:latin typeface="Arial"/>
                <a:ea typeface="Arial"/>
                <a:cs typeface="Arial"/>
                <a:sym typeface="Arial"/>
              </a:rPr>
              <a:t>, at no-cost.</a:t>
            </a:r>
            <a:endParaRPr dirty="0">
              <a:latin typeface="Arial"/>
              <a:ea typeface="Arial"/>
              <a:cs typeface="Arial"/>
              <a:sym typeface="Arial"/>
            </a:endParaRPr>
          </a:p>
          <a:p>
            <a:pPr marL="0" lvl="0" indent="0" algn="just" rtl="0">
              <a:lnSpc>
                <a:spcPct val="115000"/>
              </a:lnSpc>
              <a:spcBef>
                <a:spcPts val="0"/>
              </a:spcBef>
              <a:spcAft>
                <a:spcPts val="0"/>
              </a:spcAft>
              <a:buNone/>
            </a:pP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Immediately after the imposition of the enhanced community quarantine in the country, the Agency intensified the operation of the TOP to contribute to the government’s efforts in preventing the spread of COVID-19 in the country by encouraging Filipinos to stay at home and enroll in various courses to make good use of their time while mobility is restricted. Based on our data, it was during the enhanced community quarantine that recorded the high registrations and usage of the TOP.</a:t>
            </a:r>
            <a:endParaRPr dirty="0">
              <a:latin typeface="Arial"/>
              <a:ea typeface="Arial"/>
              <a:cs typeface="Arial"/>
              <a:sym typeface="Arial"/>
            </a:endParaRPr>
          </a:p>
          <a:p>
            <a:pPr marL="0" lvl="0" indent="0" algn="just" rtl="0">
              <a:lnSpc>
                <a:spcPct val="115000"/>
              </a:lnSpc>
              <a:spcBef>
                <a:spcPts val="0"/>
              </a:spcBef>
              <a:spcAft>
                <a:spcPts val="0"/>
              </a:spcAft>
              <a:buNone/>
            </a:pP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A total of 15,704 Overseas Filipino Workers, returning/repatriated, and their dependents have registered during the first quarter of 2022. Records also showed that from CY 2020 to March 2022, a total of 188,756 OFWs and their dependents have registered to the platform.</a:t>
            </a:r>
            <a:endParaRPr dirty="0">
              <a:latin typeface="Arial"/>
              <a:ea typeface="Arial"/>
              <a:cs typeface="Arial"/>
              <a:sym typeface="Arial"/>
            </a:endParaRPr>
          </a:p>
          <a:p>
            <a:pPr marL="0" lvl="0" indent="0" algn="just" rtl="0">
              <a:lnSpc>
                <a:spcPct val="115000"/>
              </a:lnSpc>
              <a:spcBef>
                <a:spcPts val="0"/>
              </a:spcBef>
              <a:spcAft>
                <a:spcPts val="0"/>
              </a:spcAft>
              <a:buNone/>
            </a:pP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The top five (5) courses enrolled by OFWs are as follows:</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1. Practicing COVID-19 Preventive Measures in the Workplace</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2. Provide Housekeeping Services</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3. Introduction to Electrical Installation and Maintenance</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4. Foundation of Massage Practice (1 of 4)</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5. Digital Tools for Jobseekers</a:t>
            </a:r>
            <a:endParaRPr dirty="0">
              <a:latin typeface="Arial"/>
              <a:ea typeface="Arial"/>
              <a:cs typeface="Arial"/>
              <a:sym typeface="Arial"/>
            </a:endParaRPr>
          </a:p>
          <a:p>
            <a:pPr marL="0" lvl="0" indent="0" algn="just" rtl="0">
              <a:lnSpc>
                <a:spcPct val="115000"/>
              </a:lnSpc>
              <a:spcBef>
                <a:spcPts val="0"/>
              </a:spcBef>
              <a:spcAft>
                <a:spcPts val="0"/>
              </a:spcAft>
              <a:buNone/>
            </a:pP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The top five (5) courses of OFW completers are as follows:</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1. Practicing COVID-19 Preventive Measures in the Workplace</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2. Provide Housekeeping Services</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3. Performing Solid Waste Management in the Workplace</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4. Introduction to Food and Beverage Services</a:t>
            </a: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latin typeface="Arial"/>
                <a:ea typeface="Arial"/>
                <a:cs typeface="Arial"/>
                <a:sym typeface="Arial"/>
              </a:rPr>
              <a:t>5. Introduction to CSS</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For the first quarter of 2022, the TESDA Online Program (TOP) has recorded 193,248 newly registered users totaling 3,783,024 registered users since 2012.</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199" name="Google Shape;199;g12f2b023568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f2b023568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In order for TESDA and the TVET sector to respond and adapt to the new normal amid the pandemic, TESDA developed the </a:t>
            </a:r>
            <a:r>
              <a:rPr lang="en-US" b="1" dirty="0">
                <a:latin typeface="Arial"/>
                <a:ea typeface="Arial"/>
                <a:cs typeface="Arial"/>
                <a:sym typeface="Arial"/>
              </a:rPr>
              <a:t>Operational Plan (OPLAN) TESDA </a:t>
            </a:r>
            <a:r>
              <a:rPr lang="en-US" b="1" dirty="0" err="1">
                <a:latin typeface="Arial"/>
                <a:ea typeface="Arial"/>
                <a:cs typeface="Arial"/>
                <a:sym typeface="Arial"/>
              </a:rPr>
              <a:t>Abot</a:t>
            </a:r>
            <a:r>
              <a:rPr lang="en-US" b="1" dirty="0">
                <a:latin typeface="Arial"/>
                <a:ea typeface="Arial"/>
                <a:cs typeface="Arial"/>
                <a:sym typeface="Arial"/>
              </a:rPr>
              <a:t> </a:t>
            </a:r>
            <a:r>
              <a:rPr lang="en-US" b="1" dirty="0" err="1">
                <a:latin typeface="Arial"/>
                <a:ea typeface="Arial"/>
                <a:cs typeface="Arial"/>
                <a:sym typeface="Arial"/>
              </a:rPr>
              <a:t>Lahat</a:t>
            </a:r>
            <a:r>
              <a:rPr lang="en-US" b="1" dirty="0">
                <a:latin typeface="Arial"/>
                <a:ea typeface="Arial"/>
                <a:cs typeface="Arial"/>
                <a:sym typeface="Arial"/>
              </a:rPr>
              <a:t>: Towards the New Normal</a:t>
            </a:r>
            <a:r>
              <a:rPr lang="en-US" dirty="0">
                <a:latin typeface="Arial"/>
                <a:ea typeface="Arial"/>
                <a:cs typeface="Arial"/>
                <a:sym typeface="Arial"/>
              </a:rPr>
              <a:t>. Anchored on NEDA’s three phase-approach (respond, recover and rehabilitate), the OPLAN was designed as a quick-response strategic plan to contribute to the nation’s food, health and job security as well as to adapt to a “new normal” state in carrying out its mandate of providing skills to Filipinos and a job and livelihood after. </a:t>
            </a: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just" rtl="0">
              <a:lnSpc>
                <a:spcPct val="115000"/>
              </a:lnSpc>
              <a:spcBef>
                <a:spcPts val="0"/>
              </a:spcBef>
              <a:spcAft>
                <a:spcPts val="0"/>
              </a:spcAft>
              <a:buNone/>
            </a:pPr>
            <a:r>
              <a:rPr lang="en-US" dirty="0">
                <a:solidFill>
                  <a:srgbClr val="050505"/>
                </a:solidFill>
                <a:latin typeface="Arial"/>
                <a:ea typeface="Arial"/>
                <a:cs typeface="Arial"/>
                <a:sym typeface="Arial"/>
              </a:rPr>
              <a:t>Under the </a:t>
            </a:r>
            <a:r>
              <a:rPr lang="en-US" i="1" dirty="0">
                <a:solidFill>
                  <a:srgbClr val="050505"/>
                </a:solidFill>
                <a:latin typeface="Arial"/>
                <a:ea typeface="Arial"/>
                <a:cs typeface="Arial"/>
                <a:sym typeface="Arial"/>
              </a:rPr>
              <a:t>TESDA </a:t>
            </a:r>
            <a:r>
              <a:rPr lang="en-US" i="1" dirty="0" err="1">
                <a:solidFill>
                  <a:srgbClr val="050505"/>
                </a:solidFill>
                <a:latin typeface="Arial"/>
                <a:ea typeface="Arial"/>
                <a:cs typeface="Arial"/>
                <a:sym typeface="Arial"/>
              </a:rPr>
              <a:t>Abot</a:t>
            </a:r>
            <a:r>
              <a:rPr lang="en-US" i="1" dirty="0">
                <a:solidFill>
                  <a:srgbClr val="050505"/>
                </a:solidFill>
                <a:latin typeface="Arial"/>
                <a:ea typeface="Arial"/>
                <a:cs typeface="Arial"/>
                <a:sym typeface="Arial"/>
              </a:rPr>
              <a:t> </a:t>
            </a:r>
            <a:r>
              <a:rPr lang="en-US" i="1" dirty="0" err="1">
                <a:solidFill>
                  <a:srgbClr val="050505"/>
                </a:solidFill>
                <a:latin typeface="Arial"/>
                <a:ea typeface="Arial"/>
                <a:cs typeface="Arial"/>
                <a:sym typeface="Arial"/>
              </a:rPr>
              <a:t>Lahat</a:t>
            </a:r>
            <a:r>
              <a:rPr lang="en-US" i="1" dirty="0">
                <a:solidFill>
                  <a:srgbClr val="050505"/>
                </a:solidFill>
                <a:latin typeface="Arial"/>
                <a:ea typeface="Arial"/>
                <a:cs typeface="Arial"/>
                <a:sym typeface="Arial"/>
              </a:rPr>
              <a:t> </a:t>
            </a:r>
            <a:r>
              <a:rPr lang="en-US" i="1" dirty="0" err="1">
                <a:solidFill>
                  <a:srgbClr val="050505"/>
                </a:solidFill>
                <a:latin typeface="Arial"/>
                <a:ea typeface="Arial"/>
                <a:cs typeface="Arial"/>
                <a:sym typeface="Arial"/>
              </a:rPr>
              <a:t>ang</a:t>
            </a:r>
            <a:r>
              <a:rPr lang="en-US" i="1" dirty="0">
                <a:solidFill>
                  <a:srgbClr val="050505"/>
                </a:solidFill>
                <a:latin typeface="Arial"/>
                <a:ea typeface="Arial"/>
                <a:cs typeface="Arial"/>
                <a:sym typeface="Arial"/>
              </a:rPr>
              <a:t> OFWs</a:t>
            </a:r>
            <a:r>
              <a:rPr lang="en-US" dirty="0">
                <a:solidFill>
                  <a:srgbClr val="050505"/>
                </a:solidFill>
                <a:latin typeface="Arial"/>
                <a:ea typeface="Arial"/>
                <a:cs typeface="Arial"/>
                <a:sym typeface="Arial"/>
              </a:rPr>
              <a:t> Program, the agency opened the online application for free skills training in June 2020, where OFWS may enlist in various skills training that the agency offers through the TESDA Website and the TESDA Mobile App that is downloadable from Google Play Store and IOS App Store.  </a:t>
            </a: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None/>
            </a:pP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From CY 2019 to March 31, 2022, a total of </a:t>
            </a:r>
            <a:r>
              <a:rPr lang="en-US" b="1" dirty="0">
                <a:solidFill>
                  <a:srgbClr val="050505"/>
                </a:solidFill>
                <a:latin typeface="Arial"/>
                <a:ea typeface="Arial"/>
                <a:cs typeface="Arial"/>
                <a:sym typeface="Arial"/>
              </a:rPr>
              <a:t>45,574</a:t>
            </a:r>
            <a:r>
              <a:rPr lang="en-US" dirty="0">
                <a:solidFill>
                  <a:srgbClr val="050505"/>
                </a:solidFill>
                <a:latin typeface="Arial"/>
                <a:ea typeface="Arial"/>
                <a:cs typeface="Arial"/>
                <a:sym typeface="Arial"/>
              </a:rPr>
              <a:t> </a:t>
            </a:r>
            <a:r>
              <a:rPr lang="en-US" b="1" dirty="0">
                <a:solidFill>
                  <a:srgbClr val="050505"/>
                </a:solidFill>
                <a:latin typeface="Arial"/>
                <a:ea typeface="Arial"/>
                <a:cs typeface="Arial"/>
                <a:sym typeface="Arial"/>
              </a:rPr>
              <a:t>OFWs were enrolled </a:t>
            </a:r>
            <a:r>
              <a:rPr lang="en-US" dirty="0">
                <a:solidFill>
                  <a:srgbClr val="050505"/>
                </a:solidFill>
                <a:latin typeface="Arial"/>
                <a:ea typeface="Arial"/>
                <a:cs typeface="Arial"/>
                <a:sym typeface="Arial"/>
              </a:rPr>
              <a:t>in the various skills training programs under the TESDA Scholarship Program. Of this total figure, </a:t>
            </a:r>
            <a:r>
              <a:rPr lang="en-US" b="1" dirty="0">
                <a:solidFill>
                  <a:srgbClr val="050505"/>
                </a:solidFill>
                <a:latin typeface="Arial"/>
                <a:ea typeface="Arial"/>
                <a:cs typeface="Arial"/>
                <a:sym typeface="Arial"/>
              </a:rPr>
              <a:t>42,370 OFWs completed </a:t>
            </a:r>
            <a:r>
              <a:rPr lang="en-US" dirty="0">
                <a:solidFill>
                  <a:srgbClr val="050505"/>
                </a:solidFill>
                <a:latin typeface="Arial"/>
                <a:ea typeface="Arial"/>
                <a:cs typeface="Arial"/>
                <a:sym typeface="Arial"/>
              </a:rPr>
              <a:t>their preferred training programs, </a:t>
            </a:r>
            <a:r>
              <a:rPr lang="en-US" b="1" dirty="0">
                <a:solidFill>
                  <a:srgbClr val="050505"/>
                </a:solidFill>
                <a:latin typeface="Arial"/>
                <a:ea typeface="Arial"/>
                <a:cs typeface="Arial"/>
                <a:sym typeface="Arial"/>
              </a:rPr>
              <a:t>10,629</a:t>
            </a:r>
            <a:r>
              <a:rPr lang="en-US" dirty="0">
                <a:solidFill>
                  <a:srgbClr val="050505"/>
                </a:solidFill>
                <a:latin typeface="Arial"/>
                <a:ea typeface="Arial"/>
                <a:cs typeface="Arial"/>
                <a:sym typeface="Arial"/>
              </a:rPr>
              <a:t> </a:t>
            </a:r>
            <a:r>
              <a:rPr lang="en-US" b="1" dirty="0">
                <a:solidFill>
                  <a:srgbClr val="050505"/>
                </a:solidFill>
                <a:latin typeface="Arial"/>
                <a:ea typeface="Arial"/>
                <a:cs typeface="Arial"/>
                <a:sym typeface="Arial"/>
              </a:rPr>
              <a:t>were assessed</a:t>
            </a:r>
            <a:r>
              <a:rPr lang="en-US" dirty="0">
                <a:solidFill>
                  <a:srgbClr val="050505"/>
                </a:solidFill>
                <a:latin typeface="Arial"/>
                <a:ea typeface="Arial"/>
                <a:cs typeface="Arial"/>
                <a:sym typeface="Arial"/>
              </a:rPr>
              <a:t>, out of which </a:t>
            </a:r>
            <a:r>
              <a:rPr lang="en-US" b="1" dirty="0">
                <a:solidFill>
                  <a:srgbClr val="050505"/>
                </a:solidFill>
                <a:latin typeface="Arial"/>
                <a:ea typeface="Arial"/>
                <a:cs typeface="Arial"/>
                <a:sym typeface="Arial"/>
              </a:rPr>
              <a:t>10,182</a:t>
            </a:r>
            <a:r>
              <a:rPr lang="en-US" dirty="0">
                <a:solidFill>
                  <a:srgbClr val="050505"/>
                </a:solidFill>
                <a:latin typeface="Arial"/>
                <a:ea typeface="Arial"/>
                <a:cs typeface="Arial"/>
                <a:sym typeface="Arial"/>
              </a:rPr>
              <a:t> </a:t>
            </a:r>
            <a:r>
              <a:rPr lang="en-US" b="1" dirty="0">
                <a:solidFill>
                  <a:srgbClr val="050505"/>
                </a:solidFill>
                <a:latin typeface="Arial"/>
                <a:ea typeface="Arial"/>
                <a:cs typeface="Arial"/>
                <a:sym typeface="Arial"/>
              </a:rPr>
              <a:t>were able to get certified.</a:t>
            </a:r>
            <a:r>
              <a:rPr lang="en-US" dirty="0">
                <a:solidFill>
                  <a:srgbClr val="050505"/>
                </a:solidFill>
                <a:latin typeface="Arial"/>
                <a:ea typeface="Arial"/>
                <a:cs typeface="Arial"/>
                <a:sym typeface="Arial"/>
              </a:rPr>
              <a:t> </a:t>
            </a:r>
            <a:endParaRPr dirty="0">
              <a:solidFill>
                <a:srgbClr val="050505"/>
              </a:solidFill>
              <a:latin typeface="Arial"/>
              <a:ea typeface="Arial"/>
              <a:cs typeface="Arial"/>
              <a:sym typeface="Arial"/>
            </a:endParaRPr>
          </a:p>
          <a:p>
            <a:pPr marL="0" lvl="0" indent="0" algn="just" rtl="0">
              <a:lnSpc>
                <a:spcPct val="100000"/>
              </a:lnSpc>
              <a:spcBef>
                <a:spcPts val="1200"/>
              </a:spcBef>
              <a:spcAft>
                <a:spcPts val="0"/>
              </a:spcAft>
              <a:buClr>
                <a:schemeClr val="dk1"/>
              </a:buClr>
              <a:buSzPts val="1100"/>
              <a:buFont typeface="Arial"/>
              <a:buNone/>
            </a:pPr>
            <a:r>
              <a:rPr lang="en-US" dirty="0">
                <a:solidFill>
                  <a:srgbClr val="050505"/>
                </a:solidFill>
                <a:latin typeface="Arial"/>
                <a:ea typeface="Arial"/>
                <a:cs typeface="Arial"/>
                <a:sym typeface="Arial"/>
              </a:rPr>
              <a:t>A stimulus package is provided as part of training benefits:</a:t>
            </a:r>
            <a:endParaRPr dirty="0">
              <a:solidFill>
                <a:srgbClr val="050505"/>
              </a:solidFill>
              <a:latin typeface="Arial"/>
              <a:ea typeface="Arial"/>
              <a:cs typeface="Arial"/>
              <a:sym typeface="Arial"/>
            </a:endParaRPr>
          </a:p>
          <a:p>
            <a:pPr marL="0" lvl="0" indent="0" algn="just" rtl="0">
              <a:lnSpc>
                <a:spcPct val="100000"/>
              </a:lnSpc>
              <a:spcBef>
                <a:spcPts val="1200"/>
              </a:spcBef>
              <a:spcAft>
                <a:spcPts val="0"/>
              </a:spcAft>
              <a:buClr>
                <a:schemeClr val="dk1"/>
              </a:buClr>
              <a:buSzPts val="1100"/>
              <a:buFont typeface="Arial"/>
              <a:buNone/>
            </a:pPr>
            <a:r>
              <a:rPr lang="en-US" dirty="0">
                <a:solidFill>
                  <a:srgbClr val="050505"/>
                </a:solidFill>
                <a:latin typeface="Arial"/>
                <a:ea typeface="Arial"/>
                <a:cs typeface="Arial"/>
                <a:sym typeface="Arial"/>
              </a:rPr>
              <a:t>a.     	Free training and assessment;</a:t>
            </a:r>
            <a:endParaRPr dirty="0">
              <a:solidFill>
                <a:srgbClr val="050505"/>
              </a:solidFill>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b.     	1-year accident insurance;</a:t>
            </a:r>
            <a:endParaRPr dirty="0">
              <a:solidFill>
                <a:srgbClr val="050505"/>
              </a:solidFill>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c.     	Php160.00/day training support fund;</a:t>
            </a: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d.     	Php500.00 load allowance;</a:t>
            </a: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e.     	Php500.00 health PPE;</a:t>
            </a:r>
            <a:endParaRPr dirty="0">
              <a:solidFill>
                <a:srgbClr val="050505"/>
              </a:solidFill>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solidFill>
                  <a:srgbClr val="050505"/>
                </a:solidFill>
                <a:latin typeface="Arial"/>
                <a:ea typeface="Arial"/>
                <a:cs typeface="Arial"/>
                <a:sym typeface="Arial"/>
              </a:rPr>
              <a:t>f.</a:t>
            </a:r>
            <a:r>
              <a:rPr lang="en-US" b="1" dirty="0">
                <a:solidFill>
                  <a:srgbClr val="050505"/>
                </a:solidFill>
                <a:latin typeface="Arial"/>
                <a:ea typeface="Arial"/>
                <a:cs typeface="Arial"/>
                <a:sym typeface="Arial"/>
              </a:rPr>
              <a:t>    	</a:t>
            </a:r>
            <a:r>
              <a:rPr lang="en-US" dirty="0">
                <a:solidFill>
                  <a:srgbClr val="050505"/>
                </a:solidFill>
                <a:latin typeface="Arial"/>
                <a:ea typeface="Arial"/>
                <a:cs typeface="Arial"/>
                <a:sym typeface="Arial"/>
              </a:rPr>
              <a:t>Post-training fund assistance (may include toolkits and other needed assistance via project-based proposal)</a:t>
            </a:r>
            <a:endParaRPr dirty="0">
              <a:latin typeface="Arial"/>
              <a:ea typeface="Arial"/>
              <a:cs typeface="Arial"/>
              <a:sym typeface="Arial"/>
            </a:endParaRPr>
          </a:p>
        </p:txBody>
      </p:sp>
      <p:sp>
        <p:nvSpPr>
          <p:cNvPr id="210" name="Google Shape;210;g12f2b023568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f2b023568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dirty="0">
                <a:latin typeface="Arial"/>
                <a:ea typeface="Arial"/>
                <a:cs typeface="Arial"/>
                <a:sym typeface="Arial"/>
              </a:rPr>
              <a:t>The employment permit system (EPS) of Korea is an exemplary case of a government action facilitating temporary labor migration for co-development. It balances the benefits of temporary migration for both the sending countries and the receiving country (Korea)  and the political economy surrounding the issue. </a:t>
            </a: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r>
              <a:rPr lang="en-US" dirty="0">
                <a:latin typeface="Arial"/>
                <a:ea typeface="Arial"/>
                <a:cs typeface="Arial"/>
                <a:sym typeface="Arial"/>
              </a:rPr>
              <a:t>In 2004, the Department of Labor and Employment issued the Department Order No. 66-04 in order to ensure effective implementation of the Korean Employment Permit System (KEPS) for Filipino workers.</a:t>
            </a: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r>
              <a:rPr lang="en-US" dirty="0">
                <a:latin typeface="Arial"/>
                <a:ea typeface="Arial"/>
                <a:cs typeface="Arial"/>
                <a:sym typeface="Arial"/>
              </a:rPr>
              <a:t>This was done thru the Philippine Overseas Employment Authority (POEA), the Technical Education and Skills Development Authority (TESDA), the Occupational Safety and Health Center (OSHC) and the Overseas Workers Welfare Administration (OWWA).</a:t>
            </a: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r>
              <a:rPr lang="en-US" dirty="0">
                <a:latin typeface="Arial"/>
                <a:ea typeface="Arial"/>
                <a:cs typeface="Arial"/>
                <a:sym typeface="Arial"/>
              </a:rPr>
              <a:t>The said agencies were responsible for providing support to Filipino workers bound for Korea from training programs up to the deployment facilitation.</a:t>
            </a: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r>
              <a:rPr lang="en-US" b="1" dirty="0">
                <a:latin typeface="Arial"/>
                <a:ea typeface="Arial"/>
                <a:cs typeface="Arial"/>
                <a:sym typeface="Arial"/>
              </a:rPr>
              <a:t>As of December 2021</a:t>
            </a:r>
            <a:r>
              <a:rPr lang="en-US" dirty="0">
                <a:latin typeface="Arial"/>
                <a:ea typeface="Arial"/>
                <a:cs typeface="Arial"/>
                <a:sym typeface="Arial"/>
              </a:rPr>
              <a:t>, official report from the Philippine News Authority (PNA) posted that </a:t>
            </a:r>
            <a:r>
              <a:rPr lang="en-US" dirty="0">
                <a:highlight>
                  <a:srgbClr val="FFFFFF"/>
                </a:highlight>
                <a:latin typeface="Arial"/>
                <a:ea typeface="Arial"/>
                <a:cs typeface="Arial"/>
                <a:sym typeface="Arial"/>
              </a:rPr>
              <a:t>more than a hundred overseas Filipino workers (OFWs) have been deployed to South Korea under the employment permit system (EPS). It was also emphasized that </a:t>
            </a:r>
            <a:r>
              <a:rPr lang="en-US" b="1" dirty="0">
                <a:highlight>
                  <a:srgbClr val="FFFFFF"/>
                </a:highlight>
                <a:latin typeface="Arial"/>
                <a:ea typeface="Arial"/>
                <a:cs typeface="Arial"/>
                <a:sym typeface="Arial"/>
              </a:rPr>
              <a:t>209 workers were able to enter South Korea after the lifting of entry restrictions.</a:t>
            </a:r>
            <a:endParaRPr b="1" dirty="0">
              <a:highlight>
                <a:srgbClr val="FFFFFF"/>
              </a:highlight>
              <a:latin typeface="Arial"/>
              <a:ea typeface="Arial"/>
              <a:cs typeface="Arial"/>
              <a:sym typeface="Arial"/>
            </a:endParaRPr>
          </a:p>
          <a:p>
            <a:pPr marL="0" lvl="0" indent="0" algn="just" rtl="0">
              <a:spcBef>
                <a:spcPts val="0"/>
              </a:spcBef>
              <a:spcAft>
                <a:spcPts val="0"/>
              </a:spcAft>
              <a:buNone/>
            </a:pPr>
            <a:endParaRPr b="1" dirty="0">
              <a:highlight>
                <a:srgbClr val="FFFFFF"/>
              </a:highlight>
              <a:latin typeface="Arial"/>
              <a:ea typeface="Arial"/>
              <a:cs typeface="Arial"/>
              <a:sym typeface="Arial"/>
            </a:endParaRPr>
          </a:p>
          <a:p>
            <a:pPr marL="0" lvl="0" indent="0" algn="just" rtl="0">
              <a:spcBef>
                <a:spcPts val="0"/>
              </a:spcBef>
              <a:spcAft>
                <a:spcPts val="0"/>
              </a:spcAft>
              <a:buNone/>
            </a:pPr>
            <a:r>
              <a:rPr lang="en-US" dirty="0">
                <a:highlight>
                  <a:srgbClr val="FFFFFF"/>
                </a:highlight>
                <a:latin typeface="Arial"/>
                <a:ea typeface="Arial"/>
                <a:cs typeface="Arial"/>
                <a:sym typeface="Arial"/>
              </a:rPr>
              <a:t>Moreover, it was recorded that the manufacturing industry has the highest number of Filipino workers or EPS workers, </a:t>
            </a:r>
            <a:r>
              <a:rPr lang="en-US" b="1" dirty="0">
                <a:highlight>
                  <a:srgbClr val="FFFFFF"/>
                </a:highlight>
                <a:latin typeface="Arial"/>
                <a:ea typeface="Arial"/>
                <a:cs typeface="Arial"/>
                <a:sym typeface="Arial"/>
              </a:rPr>
              <a:t>numbering 21,546</a:t>
            </a:r>
            <a:r>
              <a:rPr lang="en-US" dirty="0">
                <a:highlight>
                  <a:srgbClr val="FFFFFF"/>
                </a:highlight>
                <a:latin typeface="Arial"/>
                <a:ea typeface="Arial"/>
                <a:cs typeface="Arial"/>
                <a:sym typeface="Arial"/>
              </a:rPr>
              <a:t>. The companies they are working with are involved in the production of plastic, rubber, metal, furniture, food, and food supplements. </a:t>
            </a:r>
            <a:endParaRPr dirty="0">
              <a:highlight>
                <a:srgbClr val="FFFFFF"/>
              </a:highlight>
              <a:latin typeface="Arial"/>
              <a:ea typeface="Arial"/>
              <a:cs typeface="Arial"/>
              <a:sym typeface="Arial"/>
            </a:endParaRPr>
          </a:p>
          <a:p>
            <a:pPr marL="0" lvl="0" indent="0" algn="just" rtl="0">
              <a:spcBef>
                <a:spcPts val="0"/>
              </a:spcBef>
              <a:spcAft>
                <a:spcPts val="0"/>
              </a:spcAft>
              <a:buNone/>
            </a:pPr>
            <a:endParaRPr dirty="0">
              <a:highlight>
                <a:srgbClr val="FFFFFF"/>
              </a:highlight>
              <a:latin typeface="Arial"/>
              <a:ea typeface="Arial"/>
              <a:cs typeface="Arial"/>
              <a:sym typeface="Arial"/>
            </a:endParaRPr>
          </a:p>
          <a:p>
            <a:pPr marL="0" lvl="0" indent="0" algn="just" rtl="0">
              <a:lnSpc>
                <a:spcPct val="115000"/>
              </a:lnSpc>
              <a:spcBef>
                <a:spcPts val="1500"/>
              </a:spcBef>
              <a:spcAft>
                <a:spcPts val="0"/>
              </a:spcAft>
              <a:buNone/>
            </a:pPr>
            <a:r>
              <a:rPr lang="en-US" dirty="0">
                <a:highlight>
                  <a:srgbClr val="FFFFFF"/>
                </a:highlight>
                <a:latin typeface="Arial"/>
                <a:ea typeface="Arial"/>
                <a:cs typeface="Arial"/>
                <a:sym typeface="Arial"/>
              </a:rPr>
              <a:t>It was also noted that some OFWs are in the performing arts sector and occupations that require special skills, while some are employed as household service workers. Some work in shipping companies while others-who are engineers- work as car seat designers for car companies.</a:t>
            </a:r>
            <a:endParaRPr dirty="0">
              <a:highlight>
                <a:srgbClr val="FFFFFF"/>
              </a:highlight>
              <a:latin typeface="Arial"/>
              <a:ea typeface="Arial"/>
              <a:cs typeface="Arial"/>
              <a:sym typeface="Arial"/>
            </a:endParaRPr>
          </a:p>
          <a:p>
            <a:pPr marL="0" lvl="0" indent="0" algn="just" rtl="0">
              <a:spcBef>
                <a:spcPts val="1500"/>
              </a:spcBef>
              <a:spcAft>
                <a:spcPts val="0"/>
              </a:spcAft>
              <a:buNone/>
            </a:pPr>
            <a:endParaRPr dirty="0">
              <a:highlight>
                <a:srgbClr val="FFFFFF"/>
              </a:highlight>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p:txBody>
      </p:sp>
      <p:sp>
        <p:nvSpPr>
          <p:cNvPr id="218" name="Google Shape;218;g12f2b023568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2f2b023568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just" rtl="0">
              <a:spcBef>
                <a:spcPts val="0"/>
              </a:spcBef>
              <a:spcAft>
                <a:spcPts val="0"/>
              </a:spcAft>
              <a:buNone/>
            </a:pPr>
            <a:r>
              <a:rPr lang="en-US" dirty="0">
                <a:latin typeface="Arial"/>
                <a:ea typeface="Arial"/>
                <a:cs typeface="Arial"/>
                <a:sym typeface="Arial"/>
              </a:rPr>
              <a:t>To help overseas Filipino workers (OFWs) find better job opportunities, the Technical Education and Skills Development Authority (TESDA) strengthened its Language Skills Institutes (LSIs) across the country through offering more language courses. </a:t>
            </a:r>
            <a:endParaRPr dirty="0">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a:p>
            <a:pPr marL="0" lvl="0" indent="0" algn="just" rtl="0">
              <a:spcBef>
                <a:spcPts val="0"/>
              </a:spcBef>
              <a:spcAft>
                <a:spcPts val="0"/>
              </a:spcAft>
              <a:buNone/>
            </a:pPr>
            <a:r>
              <a:rPr lang="en-US" dirty="0">
                <a:solidFill>
                  <a:srgbClr val="333333"/>
                </a:solidFill>
                <a:highlight>
                  <a:srgbClr val="FFFFFF"/>
                </a:highlight>
                <a:latin typeface="Arial"/>
                <a:ea typeface="Arial"/>
                <a:cs typeface="Arial"/>
                <a:sym typeface="Arial"/>
              </a:rPr>
              <a:t>Language courses offered include: English Proficiency for Customer Service Workers; Basic Japanese Language and Culture; Basic Mandarin Chinese Language and Culture; Basic Arabic Language and Saudi/Gulf Culture; Basic Spanish Language for Different Vocations; and Basic Korean Language and Culture, and so on, which ranges from 100 to 150 training hours.</a:t>
            </a: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r>
              <a:rPr lang="en-US" dirty="0">
                <a:solidFill>
                  <a:srgbClr val="333333"/>
                </a:solidFill>
                <a:highlight>
                  <a:srgbClr val="FFFFFF"/>
                </a:highlight>
                <a:latin typeface="Arial"/>
                <a:ea typeface="Arial"/>
                <a:cs typeface="Arial"/>
                <a:sym typeface="Arial"/>
              </a:rPr>
              <a:t>As you can see, we have integrated language learning with culture. This is in consideration that when learning a new language, it doesn’t take long to encounter cultural differences.  These differences may not only dictate how to speak to a native speaker but also depict the world view of their culture and earn respect. Learning both one's culture and language at the same time can be a meaningful experience.</a:t>
            </a: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endParaRPr dirty="0">
              <a:solidFill>
                <a:srgbClr val="333333"/>
              </a:solidFill>
              <a:highlight>
                <a:srgbClr val="FFFFFF"/>
              </a:highlight>
              <a:latin typeface="Arial"/>
              <a:ea typeface="Arial"/>
              <a:cs typeface="Arial"/>
              <a:sym typeface="Arial"/>
            </a:endParaRPr>
          </a:p>
          <a:p>
            <a:pPr marL="0" lvl="0" indent="0" algn="just" rtl="0">
              <a:spcBef>
                <a:spcPts val="0"/>
              </a:spcBef>
              <a:spcAft>
                <a:spcPts val="0"/>
              </a:spcAft>
              <a:buNone/>
            </a:pPr>
            <a:endParaRPr dirty="0">
              <a:latin typeface="Arial"/>
              <a:ea typeface="Arial"/>
              <a:cs typeface="Arial"/>
              <a:sym typeface="Arial"/>
            </a:endParaRPr>
          </a:p>
        </p:txBody>
      </p:sp>
      <p:sp>
        <p:nvSpPr>
          <p:cNvPr id="225" name="Google Shape;225;g12f2b023568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ff14ccf47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2ff14ccf47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12ff14ccf47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400"/>
              <a:buFont typeface="Calibri"/>
              <a:buNone/>
            </a:pPr>
            <a:r>
              <a:rPr lang="en-US" sz="1400" dirty="0"/>
              <a:t>As a quick overview, allow me to present the Philippine Education System. </a:t>
            </a:r>
            <a:endParaRPr sz="1400" dirty="0"/>
          </a:p>
          <a:p>
            <a:pPr marL="0" lvl="0" indent="0" algn="just" rtl="0">
              <a:spcBef>
                <a:spcPts val="0"/>
              </a:spcBef>
              <a:spcAft>
                <a:spcPts val="0"/>
              </a:spcAft>
              <a:buClr>
                <a:schemeClr val="dk1"/>
              </a:buClr>
              <a:buSzPts val="1400"/>
              <a:buFont typeface="Calibri"/>
              <a:buNone/>
            </a:pPr>
            <a:endParaRPr sz="1400" dirty="0"/>
          </a:p>
          <a:p>
            <a:pPr marL="0" lvl="0" indent="0" algn="just" rtl="0">
              <a:spcBef>
                <a:spcPts val="0"/>
              </a:spcBef>
              <a:spcAft>
                <a:spcPts val="0"/>
              </a:spcAft>
              <a:buClr>
                <a:schemeClr val="dk1"/>
              </a:buClr>
              <a:buSzPts val="1400"/>
              <a:buFont typeface="Calibri"/>
              <a:buNone/>
            </a:pPr>
            <a:r>
              <a:rPr lang="en-US" sz="1400" dirty="0"/>
              <a:t>The education system in the country is </a:t>
            </a:r>
            <a:r>
              <a:rPr lang="en-US" sz="1400" b="1" dirty="0" err="1"/>
              <a:t>trifocalized</a:t>
            </a:r>
            <a:r>
              <a:rPr lang="en-US" sz="1400" b="1" dirty="0"/>
              <a:t> in nature </a:t>
            </a:r>
            <a:r>
              <a:rPr lang="en-US" sz="1400" dirty="0"/>
              <a:t>– the Department of Education governs basic education, TESDA is responsible for TVET, and the Commission on Higher Education oversees higher education programs. </a:t>
            </a:r>
            <a:endParaRPr sz="1100" dirty="0">
              <a:latin typeface="Arial"/>
              <a:ea typeface="Arial"/>
              <a:cs typeface="Arial"/>
              <a:sym typeface="Arial"/>
            </a:endParaRPr>
          </a:p>
          <a:p>
            <a:pPr marL="0" lvl="0" indent="0" algn="just" rtl="0">
              <a:spcBef>
                <a:spcPts val="0"/>
              </a:spcBef>
              <a:spcAft>
                <a:spcPts val="0"/>
              </a:spcAft>
              <a:buClr>
                <a:schemeClr val="dk1"/>
              </a:buClr>
              <a:buSzPts val="1400"/>
              <a:buFont typeface="Arial"/>
              <a:buNone/>
            </a:pPr>
            <a:endParaRPr sz="1400" dirty="0"/>
          </a:p>
          <a:p>
            <a:pPr marL="0" lvl="0" indent="0" algn="just" rtl="0">
              <a:spcBef>
                <a:spcPts val="0"/>
              </a:spcBef>
              <a:spcAft>
                <a:spcPts val="0"/>
              </a:spcAft>
              <a:buClr>
                <a:schemeClr val="dk1"/>
              </a:buClr>
              <a:buSzPts val="1400"/>
              <a:buFont typeface="Calibri"/>
              <a:buNone/>
            </a:pPr>
            <a:r>
              <a:rPr lang="en-US" sz="1400" dirty="0"/>
              <a:t>Note, however, that there are overlaps in the education system, with the basic education’s technical, vocational, and livelihood track being offered in senior high school and both </a:t>
            </a:r>
            <a:r>
              <a:rPr lang="en-US" sz="1400" b="1" dirty="0"/>
              <a:t>TESDA and CHED </a:t>
            </a:r>
            <a:r>
              <a:rPr lang="en-US" sz="1400" dirty="0"/>
              <a:t>offering Diploma programs.</a:t>
            </a:r>
            <a:endParaRPr sz="1400" dirty="0"/>
          </a:p>
          <a:p>
            <a:pPr marL="0" lvl="0" indent="0" algn="l" rtl="0">
              <a:spcBef>
                <a:spcPts val="0"/>
              </a:spcBef>
              <a:spcAft>
                <a:spcPts val="0"/>
              </a:spcAft>
              <a:buNone/>
            </a:pPr>
            <a:endParaRPr dirty="0"/>
          </a:p>
        </p:txBody>
      </p:sp>
      <p:sp>
        <p:nvSpPr>
          <p:cNvPr id="68" name="Google Shape;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f2b023568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just"/>
            <a:r>
              <a:rPr lang="en-PH" sz="1200" b="0" i="0" u="none" strike="noStrike" cap="none" dirty="0">
                <a:solidFill>
                  <a:schemeClr val="dk1"/>
                </a:solidFill>
                <a:effectLst/>
                <a:latin typeface="+mn-lt"/>
                <a:ea typeface="Calibri"/>
                <a:cs typeface="Calibri"/>
                <a:sym typeface="Calibri"/>
              </a:rPr>
              <a:t>Speaking for People’s Trust in the Government, TESDA has remained among the most trusted government agencies as posted by </a:t>
            </a:r>
            <a:r>
              <a:rPr lang="en-PH" sz="1200" b="0" i="0" u="none" strike="noStrike" cap="none" dirty="0" err="1">
                <a:solidFill>
                  <a:schemeClr val="dk1"/>
                </a:solidFill>
                <a:effectLst/>
                <a:latin typeface="+mn-lt"/>
                <a:ea typeface="Calibri"/>
                <a:cs typeface="Calibri"/>
                <a:sym typeface="Calibri"/>
              </a:rPr>
              <a:t>PUBLiCUS</a:t>
            </a:r>
            <a:r>
              <a:rPr lang="en-PH" sz="1200" b="0" i="0" u="none" strike="noStrike" cap="none" dirty="0">
                <a:solidFill>
                  <a:schemeClr val="dk1"/>
                </a:solidFill>
                <a:effectLst/>
                <a:latin typeface="+mn-lt"/>
                <a:ea typeface="Calibri"/>
                <a:cs typeface="Calibri"/>
                <a:sym typeface="Calibri"/>
              </a:rPr>
              <a:t> Asia during its first quarter</a:t>
            </a:r>
          </a:p>
          <a:p>
            <a:pPr algn="just"/>
            <a:r>
              <a:rPr lang="en-PH" sz="1200" b="0" i="0" u="none" strike="noStrike" cap="none" dirty="0">
                <a:solidFill>
                  <a:schemeClr val="dk1"/>
                </a:solidFill>
                <a:effectLst/>
                <a:latin typeface="+mn-lt"/>
                <a:ea typeface="Calibri"/>
                <a:cs typeface="Calibri"/>
                <a:sym typeface="Calibri"/>
              </a:rPr>
              <a:t>survey.</a:t>
            </a:r>
          </a:p>
          <a:p>
            <a:pPr algn="just"/>
            <a:endParaRPr lang="en-PH" sz="1200" b="0" i="0" u="none" strike="noStrike" cap="none" dirty="0">
              <a:solidFill>
                <a:schemeClr val="dk1"/>
              </a:solidFill>
              <a:effectLst/>
              <a:latin typeface="+mn-lt"/>
              <a:ea typeface="Calibri"/>
              <a:cs typeface="Calibri"/>
              <a:sym typeface="Calibri"/>
            </a:endParaRPr>
          </a:p>
          <a:p>
            <a:pPr algn="just"/>
            <a:r>
              <a:rPr lang="en-PH" sz="1200" b="0" i="0" u="none" strike="noStrike" cap="none" dirty="0">
                <a:solidFill>
                  <a:schemeClr val="dk1"/>
                </a:solidFill>
                <a:effectLst/>
                <a:latin typeface="+mn-lt"/>
                <a:ea typeface="Calibri"/>
                <a:cs typeface="Calibri"/>
                <a:sym typeface="Calibri"/>
              </a:rPr>
              <a:t>According to the 2022 first quarter PAHAYAG, TESDA gained 49.9% trust rating, higher than its 46.1% trust rating during the PAHAYAG Fourth Quarter Survey released</a:t>
            </a:r>
          </a:p>
          <a:p>
            <a:pPr algn="just"/>
            <a:r>
              <a:rPr lang="en-PH" sz="1200" b="0" i="0" u="none" strike="noStrike" cap="none" dirty="0">
                <a:solidFill>
                  <a:schemeClr val="dk1"/>
                </a:solidFill>
                <a:effectLst/>
                <a:latin typeface="+mn-lt"/>
                <a:ea typeface="Calibri"/>
                <a:cs typeface="Calibri"/>
                <a:sym typeface="Calibri"/>
              </a:rPr>
              <a:t>in December 2021.</a:t>
            </a:r>
          </a:p>
          <a:p>
            <a:pPr algn="just"/>
            <a:endParaRPr lang="en-PH" sz="1200" b="0" i="0" u="none" strike="noStrike" cap="none" dirty="0">
              <a:solidFill>
                <a:schemeClr val="dk1"/>
              </a:solidFill>
              <a:effectLst/>
              <a:latin typeface="+mn-lt"/>
              <a:ea typeface="Calibri"/>
              <a:cs typeface="Calibri"/>
              <a:sym typeface="Calibri"/>
            </a:endParaRPr>
          </a:p>
          <a:p>
            <a:pPr algn="just"/>
            <a:r>
              <a:rPr lang="en-PH" sz="1200" b="0" i="0" u="none" strike="noStrike" cap="none" dirty="0">
                <a:solidFill>
                  <a:schemeClr val="dk1"/>
                </a:solidFill>
                <a:effectLst/>
                <a:latin typeface="+mn-lt"/>
                <a:ea typeface="Calibri"/>
                <a:cs typeface="Calibri"/>
                <a:sym typeface="Calibri"/>
              </a:rPr>
              <a:t>Likewise, TESDA ranked second in trust rating behind the Armed Forces of the Philippines with 53.4% trust rating. TESDA was followed by </a:t>
            </a:r>
            <a:r>
              <a:rPr lang="en-PH" sz="1200" b="0" i="0" u="none" strike="noStrike" cap="none" dirty="0" err="1">
                <a:solidFill>
                  <a:schemeClr val="dk1"/>
                </a:solidFill>
                <a:effectLst/>
                <a:latin typeface="+mn-lt"/>
                <a:ea typeface="Calibri"/>
                <a:cs typeface="Calibri"/>
                <a:sym typeface="Calibri"/>
              </a:rPr>
              <a:t>Bangko</a:t>
            </a:r>
            <a:r>
              <a:rPr lang="en-PH" sz="1200" b="0" i="0" u="none" strike="noStrike" cap="none" dirty="0">
                <a:solidFill>
                  <a:schemeClr val="dk1"/>
                </a:solidFill>
                <a:effectLst/>
                <a:latin typeface="+mn-lt"/>
                <a:ea typeface="Calibri"/>
                <a:cs typeface="Calibri"/>
                <a:sym typeface="Calibri"/>
              </a:rPr>
              <a:t> </a:t>
            </a:r>
            <a:r>
              <a:rPr lang="en-PH" sz="1200" b="0" i="0" u="none" strike="noStrike" cap="none" dirty="0" err="1">
                <a:solidFill>
                  <a:schemeClr val="dk1"/>
                </a:solidFill>
                <a:effectLst/>
                <a:latin typeface="+mn-lt"/>
                <a:ea typeface="Calibri"/>
                <a:cs typeface="Calibri"/>
                <a:sym typeface="Calibri"/>
              </a:rPr>
              <a:t>Sentral</a:t>
            </a:r>
            <a:r>
              <a:rPr lang="en-PH" sz="1200" b="0" i="0" u="none" strike="noStrike" cap="none" dirty="0">
                <a:solidFill>
                  <a:schemeClr val="dk1"/>
                </a:solidFill>
                <a:effectLst/>
                <a:latin typeface="+mn-lt"/>
                <a:ea typeface="Calibri"/>
                <a:cs typeface="Calibri"/>
                <a:sym typeface="Calibri"/>
              </a:rPr>
              <a:t> ng </a:t>
            </a:r>
            <a:r>
              <a:rPr lang="en-PH" sz="1200" b="0" i="0" u="none" strike="noStrike" cap="none" dirty="0" err="1">
                <a:solidFill>
                  <a:schemeClr val="dk1"/>
                </a:solidFill>
                <a:effectLst/>
                <a:latin typeface="+mn-lt"/>
                <a:ea typeface="Calibri"/>
                <a:cs typeface="Calibri"/>
                <a:sym typeface="Calibri"/>
              </a:rPr>
              <a:t>Pilipinas</a:t>
            </a:r>
            <a:endParaRPr lang="en-PH" sz="1200" b="0" i="0" u="none" strike="noStrike" cap="none" dirty="0">
              <a:solidFill>
                <a:schemeClr val="dk1"/>
              </a:solidFill>
              <a:effectLst/>
              <a:latin typeface="+mn-lt"/>
              <a:ea typeface="Calibri"/>
              <a:cs typeface="Calibri"/>
              <a:sym typeface="Calibri"/>
            </a:endParaRPr>
          </a:p>
          <a:p>
            <a:pPr algn="just"/>
            <a:r>
              <a:rPr lang="en-PH" sz="1200" b="0" i="0" u="none" strike="noStrike" cap="none" dirty="0">
                <a:solidFill>
                  <a:schemeClr val="dk1"/>
                </a:solidFill>
                <a:effectLst/>
                <a:latin typeface="+mn-lt"/>
                <a:ea typeface="Calibri"/>
                <a:cs typeface="Calibri"/>
                <a:sym typeface="Calibri"/>
              </a:rPr>
              <a:t>(BSP) with 45.9% trust rating.</a:t>
            </a:r>
          </a:p>
          <a:p>
            <a:pPr algn="just"/>
            <a:endParaRPr lang="en-PH" sz="1200" b="0" i="0" u="none" strike="noStrike" cap="none" dirty="0">
              <a:solidFill>
                <a:schemeClr val="dk1"/>
              </a:solidFill>
              <a:effectLst/>
              <a:latin typeface="+mn-lt"/>
              <a:ea typeface="Calibri"/>
              <a:cs typeface="Calibri"/>
              <a:sym typeface="Calibri"/>
            </a:endParaRPr>
          </a:p>
          <a:p>
            <a:pPr algn="just"/>
            <a:r>
              <a:rPr lang="en-PH" sz="1200" b="0" i="0" u="none" strike="noStrike" cap="none" dirty="0">
                <a:solidFill>
                  <a:schemeClr val="dk1"/>
                </a:solidFill>
                <a:effectLst/>
                <a:latin typeface="+mn-lt"/>
                <a:ea typeface="Calibri"/>
                <a:cs typeface="Calibri"/>
                <a:sym typeface="Calibri"/>
              </a:rPr>
              <a:t>Meanwhile, TESDA also placed second in approval rating with 65.8%, also next to AFP with 67.4%.</a:t>
            </a:r>
          </a:p>
          <a:p>
            <a:pPr algn="just"/>
            <a:endParaRPr lang="en-PH" sz="1200" b="0" i="0" u="none" strike="noStrike" cap="none" dirty="0">
              <a:solidFill>
                <a:schemeClr val="dk1"/>
              </a:solidFill>
              <a:effectLst/>
              <a:latin typeface="+mn-lt"/>
              <a:ea typeface="Calibri"/>
              <a:cs typeface="Calibri"/>
              <a:sym typeface="Calibri"/>
            </a:endParaRPr>
          </a:p>
          <a:p>
            <a:pPr algn="just"/>
            <a:r>
              <a:rPr lang="en-PH" sz="1200" b="0" i="0" u="none" strike="noStrike" cap="none" dirty="0">
                <a:solidFill>
                  <a:schemeClr val="dk1"/>
                </a:solidFill>
                <a:effectLst/>
                <a:latin typeface="+mn-lt"/>
                <a:ea typeface="Calibri"/>
                <a:cs typeface="Calibri"/>
                <a:sym typeface="Calibri"/>
              </a:rPr>
              <a:t>As TESDA has been consistently in the top of the quarterly surveys conducted by </a:t>
            </a:r>
            <a:r>
              <a:rPr lang="en-PH" sz="1200" b="0" i="0" u="none" strike="noStrike" cap="none" dirty="0" err="1">
                <a:solidFill>
                  <a:schemeClr val="dk1"/>
                </a:solidFill>
                <a:effectLst/>
                <a:latin typeface="+mn-lt"/>
                <a:ea typeface="Calibri"/>
                <a:cs typeface="Calibri"/>
                <a:sym typeface="Calibri"/>
              </a:rPr>
              <a:t>PUBLiCUS</a:t>
            </a:r>
            <a:r>
              <a:rPr lang="en-PH" sz="1200" b="0" i="0" u="none" strike="noStrike" cap="none" dirty="0">
                <a:solidFill>
                  <a:schemeClr val="dk1"/>
                </a:solidFill>
                <a:effectLst/>
                <a:latin typeface="+mn-lt"/>
                <a:ea typeface="Calibri"/>
                <a:cs typeface="Calibri"/>
                <a:sym typeface="Calibri"/>
              </a:rPr>
              <a:t> Asia, it was known that its continuous provision of skills training and</a:t>
            </a:r>
          </a:p>
          <a:p>
            <a:pPr algn="just"/>
            <a:r>
              <a:rPr lang="en-PH" sz="1200" b="0" i="0" u="none" strike="noStrike" cap="none" dirty="0">
                <a:solidFill>
                  <a:schemeClr val="dk1"/>
                </a:solidFill>
                <a:effectLst/>
                <a:latin typeface="+mn-lt"/>
                <a:ea typeface="Calibri"/>
                <a:cs typeface="Calibri"/>
                <a:sym typeface="Calibri"/>
              </a:rPr>
              <a:t>livelihood programs to</a:t>
            </a:r>
            <a:r>
              <a:rPr lang="en-PH" sz="1200" b="0" i="0" u="none" strike="noStrike" cap="none" baseline="0" dirty="0">
                <a:solidFill>
                  <a:schemeClr val="dk1"/>
                </a:solidFill>
                <a:effectLst/>
                <a:latin typeface="+mn-lt"/>
                <a:ea typeface="Calibri"/>
                <a:cs typeface="Calibri"/>
                <a:sym typeface="Calibri"/>
              </a:rPr>
              <a:t> </a:t>
            </a:r>
            <a:r>
              <a:rPr lang="en-PH" sz="1200" b="0" i="0" u="none" strike="noStrike" cap="none" dirty="0">
                <a:solidFill>
                  <a:schemeClr val="dk1"/>
                </a:solidFill>
                <a:effectLst/>
                <a:latin typeface="+mn-lt"/>
                <a:ea typeface="Calibri"/>
                <a:cs typeface="Calibri"/>
                <a:sym typeface="Calibri"/>
              </a:rPr>
              <a:t>Filipinos especially to the displaced workers, repatriated Overseas Filipino Workers (OFWs), indigenous people (IPs), former rebels, among</a:t>
            </a:r>
          </a:p>
          <a:p>
            <a:pPr algn="just"/>
            <a:r>
              <a:rPr lang="en-PH" sz="1200" b="0" i="0" u="none" strike="noStrike" cap="none" dirty="0">
                <a:solidFill>
                  <a:schemeClr val="dk1"/>
                </a:solidFill>
                <a:effectLst/>
                <a:latin typeface="+mn-lt"/>
                <a:ea typeface="Calibri"/>
                <a:cs typeface="Calibri"/>
                <a:sym typeface="Calibri"/>
              </a:rPr>
              <a:t>others, attributed to high approval and trust rating for the agency. </a:t>
            </a:r>
          </a:p>
          <a:p>
            <a:pPr algn="just"/>
            <a:r>
              <a:rPr lang="en-PH" sz="1200" b="0" i="0" u="none" strike="noStrike" cap="none" dirty="0">
                <a:solidFill>
                  <a:schemeClr val="dk1"/>
                </a:solidFill>
                <a:effectLst/>
                <a:latin typeface="+mn-lt"/>
                <a:ea typeface="Calibri"/>
                <a:cs typeface="Calibri"/>
                <a:sym typeface="Calibri"/>
              </a:rPr>
              <a:t> </a:t>
            </a:r>
          </a:p>
          <a:p>
            <a:pPr marL="0" lvl="0" indent="0" algn="just" rtl="0">
              <a:lnSpc>
                <a:spcPct val="115000"/>
              </a:lnSpc>
              <a:spcBef>
                <a:spcPts val="1200"/>
              </a:spcBef>
              <a:spcAft>
                <a:spcPts val="0"/>
              </a:spcAft>
              <a:buClr>
                <a:schemeClr val="dk1"/>
              </a:buClr>
              <a:buSzPts val="1100"/>
              <a:buFont typeface="Arial"/>
              <a:buNone/>
            </a:pPr>
            <a:endParaRPr dirty="0">
              <a:solidFill>
                <a:srgbClr val="333333"/>
              </a:solidFill>
              <a:highlight>
                <a:srgbClr val="FFFFFF"/>
              </a:highlight>
              <a:latin typeface="Arial"/>
              <a:ea typeface="Arial"/>
              <a:cs typeface="Arial"/>
              <a:sym typeface="Arial"/>
            </a:endParaRPr>
          </a:p>
          <a:p>
            <a:pPr marL="0" lvl="0" indent="0" algn="l" rtl="0">
              <a:spcBef>
                <a:spcPts val="1200"/>
              </a:spcBef>
              <a:spcAft>
                <a:spcPts val="0"/>
              </a:spcAft>
              <a:buNone/>
            </a:pPr>
            <a:endParaRPr dirty="0"/>
          </a:p>
        </p:txBody>
      </p:sp>
      <p:sp>
        <p:nvSpPr>
          <p:cNvPr id="232" name="Google Shape;232;g12f2b023568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f2b023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As one of the most trusted, itself, allow me to present to you the agency’s direction starting with Republic Act 7796 or the TESDA Act of 1994, which mandates TESDA to provide “relevant, efficient, accessible, high-quality technical education and skills development to develop Filipino middle-level manpower responsive to Philippine development goals.” </a:t>
            </a:r>
            <a:endParaRPr dirty="0">
              <a:latin typeface="Arial"/>
              <a:ea typeface="Arial"/>
              <a:cs typeface="Arial"/>
              <a:sym typeface="Arial"/>
            </a:endParaRPr>
          </a:p>
          <a:p>
            <a:pPr marL="0" lvl="0" indent="0" algn="l" rtl="0">
              <a:lnSpc>
                <a:spcPct val="115000"/>
              </a:lnSpc>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The TESDA Act of 1994 empowers TESDA to be the sole TVET authority in the country, taking the lead in formulating relevant policies and implementing sound programs for the delivery of TVET programs to the Filipino people.</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82" name="Google Shape;82;g12f2b023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f2b023568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Font typeface="Arial"/>
              <a:buNone/>
            </a:pPr>
            <a:r>
              <a:rPr lang="en-US" dirty="0">
                <a:latin typeface="Arial"/>
                <a:ea typeface="Arial"/>
                <a:cs typeface="Arial"/>
                <a:sym typeface="Arial"/>
              </a:rPr>
              <a:t>TESDA as the TVET authority in the Philippines has the mandate to ensure that we are responsive to these economic and labor market changes and needs. The National Technical Education and Skills Development Plan (NTESDP) 2018-2022, is the national roadmap and policy in which all of our programs and initiatives are anchored on. </a:t>
            </a:r>
            <a:endParaRPr dirty="0">
              <a:latin typeface="Arial"/>
              <a:ea typeface="Arial"/>
              <a:cs typeface="Arial"/>
              <a:sym typeface="Arial"/>
            </a:endParaRPr>
          </a:p>
          <a:p>
            <a:pPr marL="0" lvl="0" indent="0" algn="just" rtl="0">
              <a:spcBef>
                <a:spcPts val="0"/>
              </a:spcBef>
              <a:spcAft>
                <a:spcPts val="0"/>
              </a:spcAft>
              <a:buClr>
                <a:schemeClr val="dk1"/>
              </a:buClr>
              <a:buFont typeface="Arial"/>
              <a:buNone/>
            </a:pPr>
            <a:endParaRPr dirty="0">
              <a:latin typeface="Arial"/>
              <a:ea typeface="Arial"/>
              <a:cs typeface="Arial"/>
              <a:sym typeface="Arial"/>
            </a:endParaRPr>
          </a:p>
          <a:p>
            <a:pPr marL="0" lvl="0" indent="0" algn="just" rtl="0">
              <a:spcBef>
                <a:spcPts val="0"/>
              </a:spcBef>
              <a:spcAft>
                <a:spcPts val="0"/>
              </a:spcAft>
              <a:buClr>
                <a:schemeClr val="dk1"/>
              </a:buClr>
              <a:buFont typeface="Arial"/>
              <a:buNone/>
            </a:pPr>
            <a:r>
              <a:rPr lang="en-US" dirty="0">
                <a:latin typeface="Arial"/>
                <a:ea typeface="Arial"/>
                <a:cs typeface="Arial"/>
                <a:sym typeface="Arial"/>
              </a:rPr>
              <a:t>The NTESDP’s goal is to have a vibrant quality TVET for decent work and sustainable inclusive growth.  The Plan’s two-pronged strategies of TVET for global competitiveness and workforce readiness and TVET for social equity and poverty reduction, guide us to be forward looking, to ensure that we meet the skills needs of our constituents now and in the future, and to ensure that we do not leave anyone behind in terms of access to quality TVET programs.</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103" name="Google Shape;103;g12f2b023568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f2b023568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dirty="0">
                <a:latin typeface="Arial"/>
                <a:ea typeface="Arial"/>
                <a:cs typeface="Arial"/>
                <a:sym typeface="Arial"/>
              </a:rPr>
              <a:t>Connected to the Philippine Education System is the Philippine Qualifications Framework, a reference-system of national standards of qualifications earned by individuals educated and trained in the Philippines. </a:t>
            </a:r>
            <a:endParaRPr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It was established to:</a:t>
            </a:r>
            <a:endParaRPr dirty="0">
              <a:latin typeface="Arial"/>
              <a:ea typeface="Arial"/>
              <a:cs typeface="Arial"/>
              <a:sym typeface="Arial"/>
            </a:endParaRPr>
          </a:p>
          <a:p>
            <a:pPr marL="457200" lvl="0" indent="-317500" algn="just" rtl="0">
              <a:lnSpc>
                <a:spcPct val="115000"/>
              </a:lnSpc>
              <a:spcBef>
                <a:spcPts val="0"/>
              </a:spcBef>
              <a:spcAft>
                <a:spcPts val="0"/>
              </a:spcAft>
              <a:buSzPts val="1400"/>
              <a:buFont typeface="Arial"/>
              <a:buAutoNum type="alphaLcParenBoth"/>
            </a:pPr>
            <a:r>
              <a:rPr lang="en-US" dirty="0">
                <a:latin typeface="Arial"/>
                <a:ea typeface="Arial"/>
                <a:cs typeface="Arial"/>
                <a:sym typeface="Arial"/>
              </a:rPr>
              <a:t>Adopt national standards and levels of learning outcomes of education;</a:t>
            </a:r>
            <a:endParaRPr dirty="0">
              <a:latin typeface="Arial"/>
              <a:ea typeface="Arial"/>
              <a:cs typeface="Arial"/>
              <a:sym typeface="Arial"/>
            </a:endParaRPr>
          </a:p>
          <a:p>
            <a:pPr marL="457200" lvl="0" indent="-317500" algn="just" rtl="0">
              <a:lnSpc>
                <a:spcPct val="115000"/>
              </a:lnSpc>
              <a:spcBef>
                <a:spcPts val="0"/>
              </a:spcBef>
              <a:spcAft>
                <a:spcPts val="0"/>
              </a:spcAft>
              <a:buSzPts val="1400"/>
              <a:buFont typeface="Arial"/>
              <a:buAutoNum type="alphaLcParenBoth"/>
            </a:pPr>
            <a:r>
              <a:rPr lang="en-US" dirty="0">
                <a:latin typeface="Arial"/>
                <a:ea typeface="Arial"/>
                <a:cs typeface="Arial"/>
                <a:sym typeface="Arial"/>
              </a:rPr>
              <a:t>Support the development and maintenance of pathways and equivalencies that enable access to qualifications and to assist individuals to move easily and readily between the different education and training sectors and between these sectors and the labor market; and</a:t>
            </a:r>
            <a:endParaRPr dirty="0">
              <a:latin typeface="Arial"/>
              <a:ea typeface="Arial"/>
              <a:cs typeface="Arial"/>
              <a:sym typeface="Arial"/>
            </a:endParaRPr>
          </a:p>
          <a:p>
            <a:pPr marL="457200" lvl="0" indent="-317500" algn="just" rtl="0">
              <a:lnSpc>
                <a:spcPct val="115000"/>
              </a:lnSpc>
              <a:spcBef>
                <a:spcPts val="0"/>
              </a:spcBef>
              <a:spcAft>
                <a:spcPts val="0"/>
              </a:spcAft>
              <a:buSzPts val="1400"/>
              <a:buFont typeface="Arial"/>
              <a:buAutoNum type="alphaLcParenBoth"/>
            </a:pPr>
            <a:r>
              <a:rPr lang="en-US" dirty="0">
                <a:latin typeface="Arial"/>
                <a:ea typeface="Arial"/>
                <a:cs typeface="Arial"/>
                <a:sym typeface="Arial"/>
              </a:rPr>
              <a:t>Align domestic qualification standards with international qualification frameworks such as the ASEAN Qualification Reference Framework, thereby enhancing recognition of the value and comparability of Philippine qualifications and</a:t>
            </a:r>
            <a:r>
              <a:rPr lang="en-US" b="1" dirty="0">
                <a:latin typeface="Arial"/>
                <a:ea typeface="Arial"/>
                <a:cs typeface="Arial"/>
                <a:sym typeface="Arial"/>
              </a:rPr>
              <a:t> supporting the mobility of Filipino students and workers.</a:t>
            </a:r>
            <a:endParaRPr b="1"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The PQF was institutionalized in 2018 via Republic Act 10968.</a:t>
            </a:r>
            <a:endParaRPr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119" name="Google Shape;119;g12f2b02356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f2b023568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This is the Quality Assured Philippine TVET System.</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All TVET efforts are designed within the context of the Quality-Assured TVET System anchored on the following principles: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 </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1.TVET supports a competency-based national qualification framework and certification system;</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2.TVET draws priorities, standards and performance measures from the users of manpower industry associations, experts and practitioners, among others. The standards are, whenever feasible, benchmarked internationally, especially against the standards of labor receiving countries;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3.TVET is accessible to secondary-education graduates, school leavers, workers, entrepreneurs, and persons in higher-education institutions;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4.TVET allows the person to enter and exit at any stage in the system and allows the recognition of prior learning; and</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5. TVET installs quality assurance among TVET providers through a unified system of program registration and accreditation.</a:t>
            </a:r>
            <a:endParaRPr dirty="0">
              <a:latin typeface="Arial"/>
              <a:ea typeface="Arial"/>
              <a:cs typeface="Arial"/>
              <a:sym typeface="Arial"/>
            </a:endParaRPr>
          </a:p>
          <a:p>
            <a:pPr marL="0" lvl="0" indent="0" algn="l" rtl="0">
              <a:lnSpc>
                <a:spcPct val="115000"/>
              </a:lnSpc>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Part of the quality assurance in TVET delivery is the Unified TVET Program Registration and Accreditation System (UTPRAS). This serves as a regulatory mechanism by which TVET programs are evaluated against the minimum requirements promulgated in the Training Regulations as specified by industry experts and industry leaders.</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154" name="Google Shape;154;g12f2b023568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2f2b023568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dirty="0">
                <a:latin typeface="Arial"/>
                <a:ea typeface="Arial"/>
                <a:cs typeface="Arial"/>
                <a:sym typeface="Arial"/>
              </a:rPr>
              <a:t>As I have mentioned earlier, Quality Assured TVET ensures that our processes such as: Training Regulations development, Competency-based Curriculum and Assessment Tools development, Assessment and Certification processes are well-managed. Periodic audits are being done to ensure compliance.</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Quality Assurance in Philippine TVET can be categorized into three processes: quality control, quality assurance, and quality enhancement</a:t>
            </a:r>
            <a:endParaRPr dirty="0">
              <a:latin typeface="Arial"/>
              <a:ea typeface="Arial"/>
              <a:cs typeface="Arial"/>
              <a:sym typeface="Arial"/>
            </a:endParaRPr>
          </a:p>
          <a:p>
            <a:pPr marL="0" lvl="0" indent="0" algn="l" rtl="0">
              <a:lnSpc>
                <a:spcPct val="115000"/>
              </a:lnSpc>
              <a:spcBef>
                <a:spcPts val="0"/>
              </a:spcBef>
              <a:spcAft>
                <a:spcPts val="0"/>
              </a:spcAft>
              <a:buNone/>
            </a:pPr>
            <a:endParaRPr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US" b="1" i="1" dirty="0">
              <a:solidFill>
                <a:srgbClr val="FF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i="1" u="sng" dirty="0">
                <a:solidFill>
                  <a:srgbClr val="FF0000"/>
                </a:solidFill>
                <a:latin typeface="Arial"/>
                <a:ea typeface="Arial"/>
                <a:cs typeface="Arial"/>
                <a:sym typeface="Arial"/>
              </a:rPr>
              <a:t>* TALKING POINTS</a:t>
            </a:r>
          </a:p>
          <a:p>
            <a:pPr marL="0" lvl="0" indent="0" algn="l" rtl="0">
              <a:lnSpc>
                <a:spcPct val="115000"/>
              </a:lnSpc>
              <a:spcBef>
                <a:spcPts val="0"/>
              </a:spcBef>
              <a:spcAft>
                <a:spcPts val="0"/>
              </a:spcAft>
              <a:buClr>
                <a:schemeClr val="dk1"/>
              </a:buClr>
              <a:buSzPts val="1100"/>
              <a:buFont typeface="Arial"/>
              <a:buNone/>
            </a:pPr>
            <a:r>
              <a:rPr lang="en-US" b="1" i="1" dirty="0">
                <a:solidFill>
                  <a:srgbClr val="FF0000"/>
                </a:solidFill>
                <a:latin typeface="Arial"/>
                <a:ea typeface="Arial"/>
                <a:cs typeface="Arial"/>
                <a:sym typeface="Arial"/>
              </a:rPr>
              <a:t>For Quality Control</a:t>
            </a:r>
            <a:endParaRPr b="1"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i="1" dirty="0">
                <a:solidFill>
                  <a:srgbClr val="FF0000"/>
                </a:solidFill>
                <a:latin typeface="Arial"/>
                <a:ea typeface="Arial"/>
                <a:cs typeface="Arial"/>
                <a:sym typeface="Arial"/>
              </a:rPr>
              <a:t>Our main product in TVET are graduates. To ensure globally competitive graduates, quality control of program is done through the</a:t>
            </a:r>
            <a:r>
              <a:rPr lang="en-US" b="1" i="1" dirty="0">
                <a:solidFill>
                  <a:srgbClr val="FF0000"/>
                </a:solidFill>
                <a:latin typeface="Arial"/>
                <a:ea typeface="Arial"/>
                <a:cs typeface="Arial"/>
                <a:sym typeface="Arial"/>
              </a:rPr>
              <a:t> Unified TVET Program Registration and Accreditation System (UTPRAS) </a:t>
            </a:r>
            <a:r>
              <a:rPr lang="en-US" i="1" dirty="0">
                <a:solidFill>
                  <a:srgbClr val="FF0000"/>
                </a:solidFill>
                <a:latin typeface="Arial"/>
                <a:ea typeface="Arial"/>
                <a:cs typeface="Arial"/>
                <a:sym typeface="Arial"/>
              </a:rPr>
              <a:t>before any program is implemented.</a:t>
            </a:r>
            <a:endParaRPr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i="1" dirty="0">
                <a:solidFill>
                  <a:srgbClr val="FF0000"/>
                </a:solidFill>
                <a:latin typeface="Arial"/>
                <a:ea typeface="Arial"/>
                <a:cs typeface="Arial"/>
                <a:sym typeface="Arial"/>
              </a:rPr>
              <a:t>The </a:t>
            </a:r>
            <a:r>
              <a:rPr lang="en-US" b="1" i="1" dirty="0">
                <a:solidFill>
                  <a:srgbClr val="FF0000"/>
                </a:solidFill>
                <a:latin typeface="Arial"/>
                <a:ea typeface="Arial"/>
                <a:cs typeface="Arial"/>
                <a:sym typeface="Arial"/>
              </a:rPr>
              <a:t>System for TVET Accreditation and Recognition (STAR) Program</a:t>
            </a:r>
            <a:r>
              <a:rPr lang="en-US" i="1" dirty="0">
                <a:solidFill>
                  <a:srgbClr val="FF0000"/>
                </a:solidFill>
                <a:latin typeface="Arial"/>
                <a:ea typeface="Arial"/>
                <a:cs typeface="Arial"/>
                <a:sym typeface="Arial"/>
              </a:rPr>
              <a:t> provides quality control of programs during implementation. Through the STAR program, TESDA hopes to motivate institutions to quality assure their training programs.</a:t>
            </a:r>
            <a:endParaRPr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b="1" i="1" dirty="0">
                <a:solidFill>
                  <a:srgbClr val="FF0000"/>
                </a:solidFill>
                <a:latin typeface="Arial"/>
                <a:ea typeface="Arial"/>
                <a:cs typeface="Arial"/>
                <a:sym typeface="Arial"/>
              </a:rPr>
              <a:t>Competency Assessment and Certification</a:t>
            </a:r>
            <a:r>
              <a:rPr lang="en-US" i="1" dirty="0">
                <a:solidFill>
                  <a:srgbClr val="FF0000"/>
                </a:solidFill>
                <a:latin typeface="Arial"/>
                <a:ea typeface="Arial"/>
                <a:cs typeface="Arial"/>
                <a:sym typeface="Arial"/>
              </a:rPr>
              <a:t> system checks on the quality and competencies of graduates, hence, TESDA is making assessment MANDATORY. A Registry of Certified Workers is available on-line at the TESDA website which provides information on the pool of certified workers for certain occupations nationwide.  </a:t>
            </a: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i="1" dirty="0">
                <a:solidFill>
                  <a:srgbClr val="FF0000"/>
                </a:solidFill>
                <a:latin typeface="Arial"/>
                <a:ea typeface="Arial"/>
                <a:cs typeface="Arial"/>
                <a:sym typeface="Arial"/>
              </a:rPr>
              <a:t> </a:t>
            </a: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None/>
            </a:pPr>
            <a:r>
              <a:rPr lang="en-US" b="1" i="1" dirty="0">
                <a:solidFill>
                  <a:srgbClr val="FF0000"/>
                </a:solidFill>
                <a:latin typeface="Arial"/>
                <a:ea typeface="Arial"/>
                <a:cs typeface="Arial"/>
                <a:sym typeface="Arial"/>
              </a:rPr>
              <a:t>For Quality Assurance</a:t>
            </a:r>
            <a:endParaRPr b="1"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i="1" dirty="0">
                <a:solidFill>
                  <a:srgbClr val="FF0000"/>
                </a:solidFill>
                <a:latin typeface="Arial"/>
                <a:ea typeface="Arial"/>
                <a:cs typeface="Arial"/>
                <a:sym typeface="Arial"/>
              </a:rPr>
              <a:t>In line with the implementation of quality management in TESDA, the agency sustained nationwide ISO 9001:2015 certification in the area of Program Registration,  Assessment and Certification, Development of Training Regulations (TRs) and Competency Assessment Tools (CATs), which are essential in the exercise of TESDA’s regulatory functions. Internal and external audits are regularly conducted to achieve “Zero Non-Compliance” status.</a:t>
            </a: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None/>
            </a:pP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None/>
            </a:pPr>
            <a:r>
              <a:rPr lang="en-US" b="1" i="1" dirty="0">
                <a:solidFill>
                  <a:srgbClr val="FF0000"/>
                </a:solidFill>
                <a:latin typeface="Arial"/>
                <a:ea typeface="Arial"/>
                <a:cs typeface="Arial"/>
                <a:sym typeface="Arial"/>
              </a:rPr>
              <a:t>For Quality Enhancement</a:t>
            </a:r>
            <a:endParaRPr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i="1" dirty="0">
                <a:solidFill>
                  <a:srgbClr val="FF0000"/>
                </a:solidFill>
                <a:latin typeface="Arial"/>
                <a:ea typeface="Arial"/>
                <a:cs typeface="Arial"/>
                <a:sym typeface="Arial"/>
              </a:rPr>
              <a:t>Continuing further in its quality journey, TESDA was awarded, in 2016, with the Recognition for Commitment to Quality Management of the Philippine Quality Awards (PQA), and now belongs to the roster of government offices and private organizations in the Philippines recognized for their performance excellence. The PQA promotes standards in organizational performance to be globally competitive. In PQA we commit to continuously improve our system and processes towards the attainment of TESDA’s Vision, Mission and Goals.</a:t>
            </a:r>
            <a:endParaRPr i="1" dirty="0">
              <a:solidFill>
                <a:srgbClr val="FF0000"/>
              </a:solidFill>
              <a:latin typeface="Arial"/>
              <a:ea typeface="Arial"/>
              <a:cs typeface="Arial"/>
              <a:sym typeface="Arial"/>
            </a:endParaRPr>
          </a:p>
          <a:p>
            <a:pPr marL="457200" lvl="0" indent="-317500" algn="l" rtl="0">
              <a:lnSpc>
                <a:spcPct val="115000"/>
              </a:lnSpc>
              <a:spcBef>
                <a:spcPts val="0"/>
              </a:spcBef>
              <a:spcAft>
                <a:spcPts val="0"/>
              </a:spcAft>
              <a:buSzPts val="1400"/>
              <a:buFont typeface="Arial"/>
              <a:buChar char="●"/>
            </a:pPr>
            <a:r>
              <a:rPr lang="en-US" i="1" dirty="0">
                <a:solidFill>
                  <a:srgbClr val="FF0000"/>
                </a:solidFill>
                <a:latin typeface="Arial"/>
                <a:ea typeface="Arial"/>
                <a:cs typeface="Arial"/>
                <a:sym typeface="Arial"/>
              </a:rPr>
              <a:t>APACC accreditation is also an internationally recognized sign of quality. APACC accreditation shows how committed these institutions are to the vision and mission of their respective TVET institutions. </a:t>
            </a: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i="1" dirty="0">
              <a:solidFill>
                <a:srgbClr val="FF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i="1" dirty="0">
                <a:solidFill>
                  <a:srgbClr val="FF0000"/>
                </a:solidFill>
                <a:latin typeface="Arial"/>
                <a:ea typeface="Arial"/>
                <a:cs typeface="Arial"/>
                <a:sym typeface="Arial"/>
              </a:rPr>
              <a:t>These quality-assurance measures have been set up to produce globally competitive graduates. However, we cannot be complacent, TESDA should continuously evaluate and improve our systems to keep our approaches relevant. </a:t>
            </a:r>
            <a:endParaRPr i="1" dirty="0">
              <a:solidFill>
                <a:srgbClr val="FF0000"/>
              </a:solidFill>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160" name="Google Shape;160;g12f2b023568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ff14ccf4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2ff14ccf4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dirty="0">
                <a:latin typeface="Arial"/>
                <a:ea typeface="Arial"/>
                <a:cs typeface="Arial"/>
                <a:sym typeface="Arial"/>
              </a:rPr>
              <a:t>Moreover, TESDA holds an </a:t>
            </a:r>
            <a:r>
              <a:rPr lang="en-US" b="1" dirty="0">
                <a:latin typeface="Arial"/>
                <a:ea typeface="Arial"/>
                <a:cs typeface="Arial"/>
                <a:sym typeface="Arial"/>
              </a:rPr>
              <a:t>ISO 9001:2015 Certification</a:t>
            </a:r>
            <a:r>
              <a:rPr lang="en-US" dirty="0">
                <a:latin typeface="Arial"/>
                <a:ea typeface="Arial"/>
                <a:cs typeface="Arial"/>
                <a:sym typeface="Arial"/>
              </a:rPr>
              <a:t> in display of its quality management system, demonstrating its ability to consistently provide products and services that meet customer and applicable statutory and regulatory requirements, and enhancing customer satisfaction through the effective application of the system, including processes for improvement of the system and the assurance of conformity to customer and applicable statutory and regulatory requirements.</a:t>
            </a:r>
          </a:p>
          <a:p>
            <a:pPr marL="0" lvl="0" indent="0" algn="just"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239" name="Google Shape;239;g12ff14ccf4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8965" y="433880"/>
            <a:ext cx="7024430" cy="57264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B0F0"/>
              </a:buClr>
              <a:buSzPts val="3600"/>
              <a:buFont typeface="Calibri"/>
              <a:buNone/>
              <a:defRPr sz="3600">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448965" y="1044700"/>
            <a:ext cx="7024430" cy="3511061"/>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solidFill>
                  <a:schemeClr val="lt1"/>
                </a:solidFill>
              </a:defRPr>
            </a:lvl1pPr>
            <a:lvl2pPr marL="914400" lvl="1" indent="-406400" algn="l">
              <a:spcBef>
                <a:spcPts val="560"/>
              </a:spcBef>
              <a:spcAft>
                <a:spcPts val="0"/>
              </a:spcAft>
              <a:buClr>
                <a:schemeClr val="lt1"/>
              </a:buClr>
              <a:buSzPts val="2800"/>
              <a:buChar char="–"/>
              <a:defRPr>
                <a:solidFill>
                  <a:schemeClr val="lt1"/>
                </a:solidFill>
              </a:defRPr>
            </a:lvl2pPr>
            <a:lvl3pPr marL="1371600" lvl="2" indent="-381000" algn="l">
              <a:spcBef>
                <a:spcPts val="480"/>
              </a:spcBef>
              <a:spcAft>
                <a:spcPts val="0"/>
              </a:spcAft>
              <a:buClr>
                <a:schemeClr val="lt1"/>
              </a:buClr>
              <a:buSzPts val="24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459581"/>
            <a:ext cx="5486400" cy="3086100"/>
          </a:xfrm>
          <a:prstGeom prst="rect">
            <a:avLst/>
          </a:prstGeom>
          <a:noFill/>
          <a:ln>
            <a:noFill/>
          </a:ln>
        </p:spPr>
      </p:sp>
      <p:sp>
        <p:nvSpPr>
          <p:cNvPr id="51" name="Google Shape;51;p13"/>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4"/>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5"/>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8" name="Google Shape;58;p15" descr="E:\websites\free-power-point-templates\2012\logos.png"/>
          <p:cNvPicPr preferRelativeResize="0"/>
          <p:nvPr/>
        </p:nvPicPr>
        <p:blipFill rotWithShape="1">
          <a:blip r:embed="rId2">
            <a:alphaModFix/>
          </a:blip>
          <a:srcRect/>
          <a:stretch/>
        </p:blipFill>
        <p:spPr>
          <a:xfrm>
            <a:off x="3808475" y="2326213"/>
            <a:ext cx="1463784" cy="526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448966" y="1197405"/>
            <a:ext cx="8246070" cy="3664918"/>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ctrTitle"/>
          </p:nvPr>
        </p:nvSpPr>
        <p:spPr>
          <a:xfrm>
            <a:off x="601670" y="2571750"/>
            <a:ext cx="7177135" cy="137434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a:spcBef>
                <a:spcPts val="0"/>
              </a:spcBef>
              <a:spcAft>
                <a:spcPts val="0"/>
              </a:spcAft>
              <a:buClr>
                <a:schemeClr val="lt2"/>
              </a:buClr>
              <a:buSzPts val="3600"/>
              <a:buFont typeface="Calibri"/>
              <a:buNone/>
              <a:defRPr sz="36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subTitle" idx="1"/>
          </p:nvPr>
        </p:nvSpPr>
        <p:spPr>
          <a:xfrm>
            <a:off x="601670" y="1655520"/>
            <a:ext cx="7164342" cy="610821"/>
          </a:xfrm>
          <a:prstGeom prst="rect">
            <a:avLst/>
          </a:prstGeom>
          <a:noFill/>
          <a:ln>
            <a:noFill/>
          </a:ln>
        </p:spPr>
        <p:txBody>
          <a:bodyPr spcFirstLastPara="1" wrap="square" lIns="91425" tIns="45700" rIns="91425" bIns="45700" anchor="t" anchorCtr="0">
            <a:normAutofit/>
          </a:bodyPr>
          <a:lstStyle>
            <a:lvl1pPr lvl="0" algn="l">
              <a:spcBef>
                <a:spcPts val="560"/>
              </a:spcBef>
              <a:spcAft>
                <a:spcPts val="0"/>
              </a:spcAft>
              <a:buClr>
                <a:srgbClr val="00B0F0"/>
              </a:buClr>
              <a:buSzPts val="2800"/>
              <a:buNone/>
              <a:defRPr sz="2800" b="0" i="0">
                <a:solidFill>
                  <a:srgbClr val="00B0F0"/>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5" name="Google Shape;25;p6" descr="Logo&#10;&#10;Description automatically generated"/>
          <p:cNvPicPr preferRelativeResize="0"/>
          <p:nvPr/>
        </p:nvPicPr>
        <p:blipFill rotWithShape="1">
          <a:blip r:embed="rId3">
            <a:alphaModFix/>
          </a:blip>
          <a:srcRect/>
          <a:stretch/>
        </p:blipFill>
        <p:spPr>
          <a:xfrm>
            <a:off x="56073" y="4556915"/>
            <a:ext cx="545597" cy="545597"/>
          </a:xfrm>
          <a:prstGeom prst="rect">
            <a:avLst/>
          </a:prstGeom>
          <a:noFill/>
          <a:ln>
            <a:noFill/>
          </a:ln>
        </p:spPr>
      </p:pic>
      <p:pic>
        <p:nvPicPr>
          <p:cNvPr id="26" name="Google Shape;26;p6" descr="Logo&#10;&#10;Description automatically generated"/>
          <p:cNvPicPr preferRelativeResize="0"/>
          <p:nvPr/>
        </p:nvPicPr>
        <p:blipFill rotWithShape="1">
          <a:blip r:embed="rId4">
            <a:alphaModFix/>
          </a:blip>
          <a:srcRect/>
          <a:stretch/>
        </p:blipFill>
        <p:spPr>
          <a:xfrm>
            <a:off x="729997" y="4544038"/>
            <a:ext cx="558475" cy="558475"/>
          </a:xfrm>
          <a:prstGeom prst="rect">
            <a:avLst/>
          </a:prstGeom>
          <a:noFill/>
          <a:ln>
            <a:noFill/>
          </a:ln>
        </p:spPr>
      </p:pic>
      <p:pic>
        <p:nvPicPr>
          <p:cNvPr id="27" name="Google Shape;27;p6" descr="Logo&#10;&#10;Description automatically generated with low confidence"/>
          <p:cNvPicPr preferRelativeResize="0"/>
          <p:nvPr/>
        </p:nvPicPr>
        <p:blipFill rotWithShape="1">
          <a:blip r:embed="rId5">
            <a:alphaModFix/>
          </a:blip>
          <a:srcRect/>
          <a:stretch/>
        </p:blipFill>
        <p:spPr>
          <a:xfrm>
            <a:off x="7778805" y="4542001"/>
            <a:ext cx="1437430" cy="696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601670" y="128470"/>
            <a:ext cx="8093365" cy="7635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B0F0"/>
              </a:buClr>
              <a:buSzPts val="3600"/>
              <a:buFont typeface="Calibri"/>
              <a:buNone/>
              <a:defRPr sz="3600">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536879" y="1350110"/>
            <a:ext cx="4040188" cy="479822"/>
          </a:xfrm>
          <a:prstGeom prst="rect">
            <a:avLst/>
          </a:prstGeom>
          <a:noFill/>
          <a:ln>
            <a:noFill/>
          </a:ln>
        </p:spPr>
        <p:txBody>
          <a:bodyPr spcFirstLastPara="1" wrap="square" lIns="91425" tIns="45700" rIns="91425" bIns="45700" anchor="b" anchorCtr="0">
            <a:normAutofit/>
          </a:bodyPr>
          <a:lstStyle>
            <a:lvl1pPr marL="457200" lvl="0" indent="-228600" algn="ctr">
              <a:spcBef>
                <a:spcPts val="480"/>
              </a:spcBef>
              <a:spcAft>
                <a:spcPts val="0"/>
              </a:spcAft>
              <a:buClr>
                <a:schemeClr val="dk1"/>
              </a:buClr>
              <a:buSzPts val="2400"/>
              <a:buNone/>
              <a:defRPr sz="2400" b="1">
                <a:solidFill>
                  <a:schemeClr val="dk1"/>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8" name="Google Shape;38;p9"/>
          <p:cNvSpPr txBox="1">
            <a:spLocks noGrp="1"/>
          </p:cNvSpPr>
          <p:nvPr>
            <p:ph type="body" idx="2"/>
          </p:nvPr>
        </p:nvSpPr>
        <p:spPr>
          <a:xfrm>
            <a:off x="536879" y="1822507"/>
            <a:ext cx="4040188" cy="2276294"/>
          </a:xfrm>
          <a:prstGeom prst="rect">
            <a:avLst/>
          </a:prstGeom>
          <a:noFill/>
          <a:ln>
            <a:noFill/>
          </a:ln>
        </p:spPr>
        <p:txBody>
          <a:bodyPr spcFirstLastPara="1" wrap="square" lIns="91425" tIns="45700" rIns="91425" bIns="45700" anchor="t" anchorCtr="0">
            <a:normAutofit/>
          </a:bodyPr>
          <a:lstStyle>
            <a:lvl1pPr marL="457200" lvl="0" indent="-381000" algn="ctr">
              <a:spcBef>
                <a:spcPts val="480"/>
              </a:spcBef>
              <a:spcAft>
                <a:spcPts val="0"/>
              </a:spcAft>
              <a:buClr>
                <a:schemeClr val="dk1"/>
              </a:buClr>
              <a:buSzPts val="2400"/>
              <a:buChar char="•"/>
              <a:defRPr sz="2400">
                <a:solidFill>
                  <a:schemeClr val="dk1"/>
                </a:solidFill>
              </a:defRPr>
            </a:lvl1pPr>
            <a:lvl2pPr marL="914400" lvl="1" indent="-355600" algn="ctr">
              <a:spcBef>
                <a:spcPts val="400"/>
              </a:spcBef>
              <a:spcAft>
                <a:spcPts val="0"/>
              </a:spcAft>
              <a:buClr>
                <a:schemeClr val="dk1"/>
              </a:buClr>
              <a:buSzPts val="2000"/>
              <a:buChar char="–"/>
              <a:defRPr sz="2000">
                <a:solidFill>
                  <a:schemeClr val="dk1"/>
                </a:solidFill>
              </a:defRPr>
            </a:lvl2pPr>
            <a:lvl3pPr marL="1371600" lvl="2" indent="-342900" algn="ctr">
              <a:spcBef>
                <a:spcPts val="360"/>
              </a:spcBef>
              <a:spcAft>
                <a:spcPts val="0"/>
              </a:spcAft>
              <a:buClr>
                <a:schemeClr val="dk1"/>
              </a:buClr>
              <a:buSzPts val="1800"/>
              <a:buChar char="•"/>
              <a:defRPr sz="1800">
                <a:solidFill>
                  <a:schemeClr val="dk1"/>
                </a:solidFill>
              </a:defRPr>
            </a:lvl3pPr>
            <a:lvl4pPr marL="1828800" lvl="3" indent="-330200" algn="ctr">
              <a:spcBef>
                <a:spcPts val="320"/>
              </a:spcBef>
              <a:spcAft>
                <a:spcPts val="0"/>
              </a:spcAft>
              <a:buClr>
                <a:schemeClr val="dk1"/>
              </a:buClr>
              <a:buSzPts val="1600"/>
              <a:buChar char="–"/>
              <a:defRPr sz="1600">
                <a:solidFill>
                  <a:schemeClr val="dk1"/>
                </a:solidFill>
              </a:defRPr>
            </a:lvl4pPr>
            <a:lvl5pPr marL="2286000" lvl="4" indent="-330200" algn="ctr">
              <a:spcBef>
                <a:spcPts val="320"/>
              </a:spcBef>
              <a:spcAft>
                <a:spcPts val="0"/>
              </a:spcAft>
              <a:buClr>
                <a:schemeClr val="dk1"/>
              </a:buClr>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 name="Google Shape;39;p9"/>
          <p:cNvSpPr txBox="1">
            <a:spLocks noGrp="1"/>
          </p:cNvSpPr>
          <p:nvPr>
            <p:ph type="body" idx="3"/>
          </p:nvPr>
        </p:nvSpPr>
        <p:spPr>
          <a:xfrm>
            <a:off x="4572000" y="1350110"/>
            <a:ext cx="4041775" cy="479822"/>
          </a:xfrm>
          <a:prstGeom prst="rect">
            <a:avLst/>
          </a:prstGeom>
          <a:noFill/>
          <a:ln>
            <a:noFill/>
          </a:ln>
        </p:spPr>
        <p:txBody>
          <a:bodyPr spcFirstLastPara="1" wrap="square" lIns="91425" tIns="45700" rIns="91425" bIns="45700" anchor="b" anchorCtr="0">
            <a:normAutofit/>
          </a:bodyPr>
          <a:lstStyle>
            <a:lvl1pPr marL="457200" lvl="0" indent="-228600" algn="ctr">
              <a:spcBef>
                <a:spcPts val="480"/>
              </a:spcBef>
              <a:spcAft>
                <a:spcPts val="0"/>
              </a:spcAft>
              <a:buClr>
                <a:schemeClr val="dk1"/>
              </a:buClr>
              <a:buSzPts val="2400"/>
              <a:buNone/>
              <a:defRPr sz="2400" b="1">
                <a:solidFill>
                  <a:schemeClr val="dk1"/>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0" name="Google Shape;40;p9"/>
          <p:cNvSpPr txBox="1">
            <a:spLocks noGrp="1"/>
          </p:cNvSpPr>
          <p:nvPr>
            <p:ph type="body" idx="4"/>
          </p:nvPr>
        </p:nvSpPr>
        <p:spPr>
          <a:xfrm>
            <a:off x="4572000" y="1822507"/>
            <a:ext cx="4041775" cy="2276294"/>
          </a:xfrm>
          <a:prstGeom prst="rect">
            <a:avLst/>
          </a:prstGeom>
          <a:noFill/>
          <a:ln>
            <a:noFill/>
          </a:ln>
        </p:spPr>
        <p:txBody>
          <a:bodyPr spcFirstLastPara="1" wrap="square" lIns="91425" tIns="45700" rIns="91425" bIns="45700" anchor="t" anchorCtr="0">
            <a:normAutofit/>
          </a:bodyPr>
          <a:lstStyle>
            <a:lvl1pPr marL="457200" lvl="0" indent="-381000" algn="ctr">
              <a:spcBef>
                <a:spcPts val="480"/>
              </a:spcBef>
              <a:spcAft>
                <a:spcPts val="0"/>
              </a:spcAft>
              <a:buClr>
                <a:schemeClr val="dk1"/>
              </a:buClr>
              <a:buSzPts val="2400"/>
              <a:buChar char="•"/>
              <a:defRPr sz="2400">
                <a:solidFill>
                  <a:schemeClr val="dk1"/>
                </a:solidFill>
              </a:defRPr>
            </a:lvl1pPr>
            <a:lvl2pPr marL="914400" lvl="1" indent="-355600" algn="ctr">
              <a:spcBef>
                <a:spcPts val="400"/>
              </a:spcBef>
              <a:spcAft>
                <a:spcPts val="0"/>
              </a:spcAft>
              <a:buClr>
                <a:schemeClr val="dk1"/>
              </a:buClr>
              <a:buSzPts val="2000"/>
              <a:buChar char="–"/>
              <a:defRPr sz="2000">
                <a:solidFill>
                  <a:schemeClr val="dk1"/>
                </a:solidFill>
              </a:defRPr>
            </a:lvl2pPr>
            <a:lvl3pPr marL="1371600" lvl="2" indent="-342900" algn="ctr">
              <a:spcBef>
                <a:spcPts val="360"/>
              </a:spcBef>
              <a:spcAft>
                <a:spcPts val="0"/>
              </a:spcAft>
              <a:buClr>
                <a:schemeClr val="dk1"/>
              </a:buClr>
              <a:buSzPts val="1800"/>
              <a:buChar char="•"/>
              <a:defRPr sz="1800">
                <a:solidFill>
                  <a:schemeClr val="dk1"/>
                </a:solidFill>
              </a:defRPr>
            </a:lvl3pPr>
            <a:lvl4pPr marL="1828800" lvl="3" indent="-330200" algn="ctr">
              <a:spcBef>
                <a:spcPts val="320"/>
              </a:spcBef>
              <a:spcAft>
                <a:spcPts val="0"/>
              </a:spcAft>
              <a:buClr>
                <a:schemeClr val="dk1"/>
              </a:buClr>
              <a:buSzPts val="1600"/>
              <a:buChar char="–"/>
              <a:defRPr sz="1600">
                <a:solidFill>
                  <a:schemeClr val="dk1"/>
                </a:solidFill>
              </a:defRPr>
            </a:lvl4pPr>
            <a:lvl5pPr marL="2286000" lvl="4" indent="-330200" algn="ctr">
              <a:spcBef>
                <a:spcPts val="320"/>
              </a:spcBef>
              <a:spcAft>
                <a:spcPts val="0"/>
              </a:spcAft>
              <a:buClr>
                <a:schemeClr val="dk1"/>
              </a:buClr>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7" name="Google Shape;47;p12"/>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p:nvPr/>
        </p:nvSpPr>
        <p:spPr>
          <a:xfrm>
            <a:off x="-9150" y="5213747"/>
            <a:ext cx="83896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US" sz="1400">
                <a:solidFill>
                  <a:srgbClr val="A5A5A5"/>
                </a:solidFill>
                <a:latin typeface="Calibri"/>
                <a:ea typeface="Calibri"/>
                <a:cs typeface="Calibri"/>
                <a:sym typeface="Calibri"/>
              </a:rPr>
              <a:t>www.free-power-point-templates.com</a:t>
            </a:r>
            <a:endParaRPr/>
          </a:p>
        </p:txBody>
      </p:sp>
      <p:pic>
        <p:nvPicPr>
          <p:cNvPr id="13" name="Google Shape;13;p3" descr="Logo&#10;&#10;Description automatically generated"/>
          <p:cNvPicPr preferRelativeResize="0"/>
          <p:nvPr/>
        </p:nvPicPr>
        <p:blipFill rotWithShape="1">
          <a:blip r:embed="rId15">
            <a:alphaModFix/>
          </a:blip>
          <a:srcRect/>
          <a:stretch/>
        </p:blipFill>
        <p:spPr>
          <a:xfrm>
            <a:off x="56073" y="4556915"/>
            <a:ext cx="545597" cy="545597"/>
          </a:xfrm>
          <a:prstGeom prst="rect">
            <a:avLst/>
          </a:prstGeom>
          <a:noFill/>
          <a:ln>
            <a:noFill/>
          </a:ln>
        </p:spPr>
      </p:pic>
      <p:pic>
        <p:nvPicPr>
          <p:cNvPr id="14" name="Google Shape;14;p3" descr="Logo&#10;&#10;Description automatically generated"/>
          <p:cNvPicPr preferRelativeResize="0"/>
          <p:nvPr/>
        </p:nvPicPr>
        <p:blipFill rotWithShape="1">
          <a:blip r:embed="rId16">
            <a:alphaModFix/>
          </a:blip>
          <a:srcRect/>
          <a:stretch/>
        </p:blipFill>
        <p:spPr>
          <a:xfrm>
            <a:off x="729997" y="4544038"/>
            <a:ext cx="558475" cy="558475"/>
          </a:xfrm>
          <a:prstGeom prst="rect">
            <a:avLst/>
          </a:prstGeom>
          <a:noFill/>
          <a:ln>
            <a:noFill/>
          </a:ln>
        </p:spPr>
      </p:pic>
      <p:pic>
        <p:nvPicPr>
          <p:cNvPr id="15" name="Google Shape;15;p3" descr="Logo&#10;&#10;Description automatically generated with low confidence"/>
          <p:cNvPicPr preferRelativeResize="0"/>
          <p:nvPr/>
        </p:nvPicPr>
        <p:blipFill rotWithShape="1">
          <a:blip r:embed="rId17">
            <a:alphaModFix/>
          </a:blip>
          <a:srcRect/>
          <a:stretch/>
        </p:blipFill>
        <p:spPr>
          <a:xfrm>
            <a:off x="7778805" y="4542001"/>
            <a:ext cx="1437430" cy="6963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p:nvPr/>
        </p:nvSpPr>
        <p:spPr>
          <a:xfrm>
            <a:off x="296260" y="1426005"/>
            <a:ext cx="8133600" cy="1786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2400">
                <a:solidFill>
                  <a:schemeClr val="lt1"/>
                </a:solidFill>
                <a:latin typeface="Oswald"/>
                <a:ea typeface="Oswald"/>
                <a:cs typeface="Oswald"/>
                <a:sym typeface="Oswald"/>
              </a:rPr>
              <a:t>SESSION V: </a:t>
            </a:r>
            <a:endParaRPr sz="2400">
              <a:solidFill>
                <a:schemeClr val="lt1"/>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400" b="1">
                <a:solidFill>
                  <a:schemeClr val="lt1"/>
                </a:solidFill>
                <a:latin typeface="Oswald"/>
                <a:ea typeface="Oswald"/>
                <a:cs typeface="Oswald"/>
                <a:sym typeface="Oswald"/>
              </a:rPr>
              <a:t>Frontiers for Reform: Linking Training Systems</a:t>
            </a:r>
            <a:endParaRPr sz="2400" b="1">
              <a:solidFill>
                <a:schemeClr val="lt1"/>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400" b="1">
                <a:solidFill>
                  <a:schemeClr val="lt1"/>
                </a:solidFill>
                <a:latin typeface="Oswald"/>
                <a:ea typeface="Oswald"/>
                <a:cs typeface="Oswald"/>
                <a:sym typeface="Oswald"/>
              </a:rPr>
              <a:t>with Migrant Labor Recruitment: </a:t>
            </a:r>
            <a:endParaRPr sz="2400" b="1">
              <a:solidFill>
                <a:schemeClr val="lt1"/>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400" b="1">
                <a:solidFill>
                  <a:schemeClr val="lt1"/>
                </a:solidFill>
                <a:latin typeface="Oswald"/>
                <a:ea typeface="Oswald"/>
                <a:cs typeface="Oswald"/>
                <a:sym typeface="Oswald"/>
              </a:rPr>
              <a:t>Current Practices within and outside the CAREC region</a:t>
            </a:r>
            <a:endParaRPr sz="4000" b="1">
              <a:solidFill>
                <a:schemeClr val="lt1"/>
              </a:solidFill>
              <a:latin typeface="Oswald"/>
              <a:ea typeface="Oswald"/>
              <a:cs typeface="Oswald"/>
              <a:sym typeface="Oswald"/>
            </a:endParaRPr>
          </a:p>
        </p:txBody>
      </p:sp>
      <p:sp>
        <p:nvSpPr>
          <p:cNvPr id="64" name="Google Shape;64;p1"/>
          <p:cNvSpPr txBox="1"/>
          <p:nvPr/>
        </p:nvSpPr>
        <p:spPr>
          <a:xfrm>
            <a:off x="296250" y="3224550"/>
            <a:ext cx="5193900" cy="11160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B0F0"/>
              </a:buClr>
              <a:buSzPts val="2000"/>
              <a:buFont typeface="Arial"/>
              <a:buNone/>
            </a:pPr>
            <a:r>
              <a:rPr lang="en-US" sz="1700" b="1">
                <a:solidFill>
                  <a:srgbClr val="FFC000"/>
                </a:solidFill>
                <a:latin typeface="Oswald"/>
                <a:ea typeface="Oswald"/>
                <a:cs typeface="Oswald"/>
                <a:sym typeface="Oswald"/>
              </a:rPr>
              <a:t>RAFAEL Y. ABROGAR II</a:t>
            </a:r>
            <a:br>
              <a:rPr lang="en-US" sz="2000">
                <a:solidFill>
                  <a:srgbClr val="00B0F0"/>
                </a:solidFill>
                <a:latin typeface="Oswald"/>
                <a:ea typeface="Oswald"/>
                <a:cs typeface="Oswald"/>
                <a:sym typeface="Oswald"/>
              </a:rPr>
            </a:br>
            <a:r>
              <a:rPr lang="en-US">
                <a:solidFill>
                  <a:srgbClr val="00B0F0"/>
                </a:solidFill>
                <a:latin typeface="Oswald"/>
                <a:ea typeface="Oswald"/>
                <a:cs typeface="Oswald"/>
                <a:sym typeface="Oswald"/>
              </a:rPr>
              <a:t>Regional Director</a:t>
            </a:r>
            <a:br>
              <a:rPr lang="en-US">
                <a:solidFill>
                  <a:srgbClr val="00B0F0"/>
                </a:solidFill>
                <a:latin typeface="Oswald"/>
                <a:ea typeface="Oswald"/>
                <a:cs typeface="Oswald"/>
                <a:sym typeface="Oswald"/>
              </a:rPr>
            </a:br>
            <a:r>
              <a:rPr lang="en-US">
                <a:solidFill>
                  <a:srgbClr val="00B0F0"/>
                </a:solidFill>
                <a:latin typeface="Oswald"/>
                <a:ea typeface="Oswald"/>
                <a:cs typeface="Oswald"/>
                <a:sym typeface="Oswald"/>
              </a:rPr>
              <a:t>Technical Education and Skills Development Authority (TESDA)</a:t>
            </a:r>
            <a:endParaRPr>
              <a:solidFill>
                <a:srgbClr val="00B0F0"/>
              </a:solidFill>
              <a:latin typeface="Oswald"/>
              <a:ea typeface="Oswald"/>
              <a:cs typeface="Oswald"/>
              <a:sym typeface="Oswald"/>
            </a:endParaRPr>
          </a:p>
          <a:p>
            <a:pPr marL="0" marR="0" lvl="0" indent="0" algn="l" rtl="0">
              <a:spcBef>
                <a:spcPts val="0"/>
              </a:spcBef>
              <a:spcAft>
                <a:spcPts val="0"/>
              </a:spcAft>
              <a:buClr>
                <a:srgbClr val="00B0F0"/>
              </a:buClr>
              <a:buSzPts val="2000"/>
              <a:buFont typeface="Arial"/>
              <a:buNone/>
            </a:pPr>
            <a:r>
              <a:rPr lang="en-US">
                <a:solidFill>
                  <a:srgbClr val="00B0F0"/>
                </a:solidFill>
                <a:latin typeface="Oswald"/>
                <a:ea typeface="Oswald"/>
                <a:cs typeface="Oswald"/>
                <a:sym typeface="Oswald"/>
              </a:rPr>
              <a:t>www.tesda.gov.ph</a:t>
            </a:r>
            <a:endParaRPr>
              <a:solidFill>
                <a:srgbClr val="00B0F0"/>
              </a:solidFill>
              <a:latin typeface="Oswald"/>
              <a:ea typeface="Oswald"/>
              <a:cs typeface="Oswald"/>
              <a:sym typeface="Oswald"/>
            </a:endParaRPr>
          </a:p>
        </p:txBody>
      </p:sp>
      <p:sp>
        <p:nvSpPr>
          <p:cNvPr id="65" name="Google Shape;65;p1"/>
          <p:cNvSpPr txBox="1">
            <a:spLocks noGrp="1"/>
          </p:cNvSpPr>
          <p:nvPr>
            <p:ph type="title"/>
          </p:nvPr>
        </p:nvSpPr>
        <p:spPr>
          <a:xfrm>
            <a:off x="0" y="-24235"/>
            <a:ext cx="4572000" cy="91623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B0F0"/>
              </a:buClr>
              <a:buSzPts val="1050"/>
              <a:buFont typeface="Calibri"/>
              <a:buNone/>
            </a:pPr>
            <a:r>
              <a:rPr lang="en-US" sz="1050" b="1" i="0" u="none" strike="noStrike" cap="none">
                <a:latin typeface="Calibri"/>
                <a:ea typeface="Calibri"/>
                <a:cs typeface="Calibri"/>
                <a:sym typeface="Calibri"/>
              </a:rPr>
              <a:t>Strengthening Regional Cooperation on Skills Development under the CAREC Program: Key Progress, Challenges, and Opportunities for Collabora</a:t>
            </a:r>
            <a:r>
              <a:rPr lang="en-US" sz="1050" i="0" u="none" strike="noStrike" cap="none">
                <a:latin typeface="Arial"/>
                <a:ea typeface="Arial"/>
                <a:cs typeface="Arial"/>
                <a:sym typeface="Arial"/>
              </a:rPr>
              <a:t>tion</a:t>
            </a:r>
            <a:br>
              <a:rPr lang="en-US" sz="1050" i="0" u="none" strike="noStrike" cap="none">
                <a:solidFill>
                  <a:schemeClr val="lt1"/>
                </a:solidFill>
                <a:latin typeface="Arial"/>
                <a:ea typeface="Arial"/>
                <a:cs typeface="Arial"/>
                <a:sym typeface="Arial"/>
              </a:rPr>
            </a:br>
            <a:r>
              <a:rPr lang="en-US" sz="1000" i="0" u="none" strike="noStrike" cap="none">
                <a:solidFill>
                  <a:schemeClr val="lt1"/>
                </a:solidFill>
                <a:latin typeface="Arial"/>
                <a:ea typeface="Arial"/>
                <a:cs typeface="Arial"/>
                <a:sym typeface="Arial"/>
              </a:rPr>
              <a:t>Inception Meeting and International Expert Roundtable </a:t>
            </a:r>
            <a:br>
              <a:rPr lang="en-US" sz="1000" i="0" u="none" strike="noStrike" cap="none">
                <a:solidFill>
                  <a:schemeClr val="lt1"/>
                </a:solidFill>
                <a:latin typeface="Arial"/>
                <a:ea typeface="Arial"/>
                <a:cs typeface="Arial"/>
                <a:sym typeface="Arial"/>
              </a:rPr>
            </a:br>
            <a:r>
              <a:rPr lang="en-US" sz="1000" i="0" u="none" strike="noStrike" cap="none">
                <a:solidFill>
                  <a:schemeClr val="lt1"/>
                </a:solidFill>
                <a:latin typeface="Arial"/>
                <a:ea typeface="Arial"/>
                <a:cs typeface="Arial"/>
                <a:sym typeface="Arial"/>
              </a:rPr>
              <a:t>30–31 May 2022, Tbilisi, Georgia</a:t>
            </a:r>
            <a:endParaRPr sz="105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2f2b023568_0_80"/>
          <p:cNvSpPr txBox="1">
            <a:spLocks noGrp="1"/>
          </p:cNvSpPr>
          <p:nvPr>
            <p:ph type="title"/>
          </p:nvPr>
        </p:nvSpPr>
        <p:spPr>
          <a:xfrm>
            <a:off x="266715" y="522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700"/>
              <a:buFont typeface="Franklin Gothic"/>
              <a:buNone/>
            </a:pPr>
            <a:r>
              <a:rPr lang="en-US" sz="2700" b="1">
                <a:solidFill>
                  <a:schemeClr val="lt1"/>
                </a:solidFill>
                <a:latin typeface="Oswald"/>
                <a:ea typeface="Oswald"/>
                <a:cs typeface="Oswald"/>
                <a:sym typeface="Oswald"/>
              </a:rPr>
              <a:t>PH TVET Internationalization Framework  </a:t>
            </a:r>
            <a:endParaRPr sz="1800" b="1">
              <a:solidFill>
                <a:schemeClr val="lt1"/>
              </a:solidFill>
              <a:latin typeface="Oswald"/>
              <a:ea typeface="Oswald"/>
              <a:cs typeface="Oswald"/>
              <a:sym typeface="Oswald"/>
            </a:endParaRPr>
          </a:p>
        </p:txBody>
      </p:sp>
      <p:pic>
        <p:nvPicPr>
          <p:cNvPr id="185" name="Google Shape;185;g12f2b023568_0_80"/>
          <p:cNvPicPr preferRelativeResize="0"/>
          <p:nvPr/>
        </p:nvPicPr>
        <p:blipFill rotWithShape="1">
          <a:blip r:embed="rId3">
            <a:alphaModFix/>
          </a:blip>
          <a:srcRect l="2515" b="2008"/>
          <a:stretch/>
        </p:blipFill>
        <p:spPr>
          <a:xfrm>
            <a:off x="60150" y="739125"/>
            <a:ext cx="9023702" cy="4404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2f2b023568_0_76"/>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2700">
              <a:solidFill>
                <a:srgbClr val="FFFFFF"/>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700">
                <a:solidFill>
                  <a:srgbClr val="FFFFFF"/>
                </a:solidFill>
                <a:latin typeface="Oswald"/>
                <a:ea typeface="Oswald"/>
                <a:cs typeface="Oswald"/>
                <a:sym typeface="Oswald"/>
              </a:rPr>
              <a:t>Globalization of TESDA Programs for </a:t>
            </a:r>
            <a:endParaRPr sz="2700">
              <a:solidFill>
                <a:srgbClr val="FFFFFF"/>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700">
                <a:solidFill>
                  <a:srgbClr val="FFFFFF"/>
                </a:solidFill>
                <a:latin typeface="Oswald"/>
                <a:ea typeface="Oswald"/>
                <a:cs typeface="Oswald"/>
                <a:sym typeface="Oswald"/>
              </a:rPr>
              <a:t>Overseas Filipino Workers (OFWs)</a:t>
            </a:r>
            <a:endParaRPr sz="2700" b="1">
              <a:solidFill>
                <a:schemeClr val="lt1"/>
              </a:solidFill>
              <a:latin typeface="Oswald"/>
              <a:ea typeface="Oswald"/>
              <a:cs typeface="Oswald"/>
              <a:sym typeface="Oswald"/>
            </a:endParaRPr>
          </a:p>
          <a:p>
            <a:pPr marL="0" lvl="0" indent="0" algn="l" rtl="0">
              <a:spcBef>
                <a:spcPts val="0"/>
              </a:spcBef>
              <a:spcAft>
                <a:spcPts val="0"/>
              </a:spcAft>
              <a:buClr>
                <a:schemeClr val="lt1"/>
              </a:buClr>
              <a:buSzPts val="2000"/>
              <a:buFont typeface="Roboto Slab"/>
              <a:buNone/>
            </a:pPr>
            <a:endParaRPr sz="2700">
              <a:solidFill>
                <a:schemeClr val="lt1"/>
              </a:solidFill>
              <a:latin typeface="Oswald"/>
              <a:ea typeface="Oswald"/>
              <a:cs typeface="Oswald"/>
              <a:sym typeface="Oswald"/>
            </a:endParaRPr>
          </a:p>
        </p:txBody>
      </p:sp>
      <p:graphicFrame>
        <p:nvGraphicFramePr>
          <p:cNvPr id="191" name="Google Shape;191;g12f2b023568_0_76"/>
          <p:cNvGraphicFramePr/>
          <p:nvPr/>
        </p:nvGraphicFramePr>
        <p:xfrm>
          <a:off x="5227675" y="1018025"/>
          <a:ext cx="3476400" cy="3687810"/>
        </p:xfrm>
        <a:graphic>
          <a:graphicData uri="http://schemas.openxmlformats.org/drawingml/2006/table">
            <a:tbl>
              <a:tblPr>
                <a:noFill/>
                <a:tableStyleId>{958C7620-32DF-4E69-A354-69F4D0CE4FDF}</a:tableStyleId>
              </a:tblPr>
              <a:tblGrid>
                <a:gridCol w="985125">
                  <a:extLst>
                    <a:ext uri="{9D8B030D-6E8A-4147-A177-3AD203B41FA5}">
                      <a16:colId xmlns:a16="http://schemas.microsoft.com/office/drawing/2014/main" val="20000"/>
                    </a:ext>
                  </a:extLst>
                </a:gridCol>
                <a:gridCol w="748700">
                  <a:extLst>
                    <a:ext uri="{9D8B030D-6E8A-4147-A177-3AD203B41FA5}">
                      <a16:colId xmlns:a16="http://schemas.microsoft.com/office/drawing/2014/main" val="20001"/>
                    </a:ext>
                  </a:extLst>
                </a:gridCol>
                <a:gridCol w="811850">
                  <a:extLst>
                    <a:ext uri="{9D8B030D-6E8A-4147-A177-3AD203B41FA5}">
                      <a16:colId xmlns:a16="http://schemas.microsoft.com/office/drawing/2014/main" val="20002"/>
                    </a:ext>
                  </a:extLst>
                </a:gridCol>
                <a:gridCol w="930725">
                  <a:extLst>
                    <a:ext uri="{9D8B030D-6E8A-4147-A177-3AD203B41FA5}">
                      <a16:colId xmlns:a16="http://schemas.microsoft.com/office/drawing/2014/main" val="20003"/>
                    </a:ext>
                  </a:extLst>
                </a:gridCol>
              </a:tblGrid>
              <a:tr h="514000">
                <a:tc gridSpan="4">
                  <a:txBody>
                    <a:bodyPr/>
                    <a:lstStyle/>
                    <a:p>
                      <a:pPr marL="0" lvl="0" indent="0" algn="ctr" rtl="0">
                        <a:lnSpc>
                          <a:spcPct val="100000"/>
                        </a:lnSpc>
                        <a:spcBef>
                          <a:spcPts val="0"/>
                        </a:spcBef>
                        <a:spcAft>
                          <a:spcPts val="0"/>
                        </a:spcAft>
                        <a:buNone/>
                      </a:pPr>
                      <a:r>
                        <a:rPr lang="en-US" sz="1100" b="1">
                          <a:solidFill>
                            <a:schemeClr val="lt1"/>
                          </a:solidFill>
                        </a:rPr>
                        <a:t>2014-2019 Total Accomplishment of </a:t>
                      </a:r>
                      <a:endParaRPr sz="1100" b="1">
                        <a:solidFill>
                          <a:schemeClr val="lt1"/>
                        </a:solidFill>
                      </a:endParaRPr>
                    </a:p>
                    <a:p>
                      <a:pPr marL="0" lvl="0" indent="0" algn="ctr" rtl="0">
                        <a:lnSpc>
                          <a:spcPct val="100000"/>
                        </a:lnSpc>
                        <a:spcBef>
                          <a:spcPts val="0"/>
                        </a:spcBef>
                        <a:spcAft>
                          <a:spcPts val="0"/>
                        </a:spcAft>
                        <a:buNone/>
                      </a:pPr>
                      <a:r>
                        <a:rPr lang="en-US" sz="1100" b="1">
                          <a:solidFill>
                            <a:schemeClr val="lt1"/>
                          </a:solidFill>
                        </a:rPr>
                        <a:t>On-site Assessment Program</a:t>
                      </a:r>
                      <a:endParaRPr sz="11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2675">
                <a:tc>
                  <a:txBody>
                    <a:bodyPr/>
                    <a:lstStyle/>
                    <a:p>
                      <a:pPr marL="0" marR="0" lvl="0" indent="-57150" algn="ctr" rtl="0">
                        <a:spcBef>
                          <a:spcPts val="0"/>
                        </a:spcBef>
                        <a:spcAft>
                          <a:spcPts val="0"/>
                        </a:spcAft>
                        <a:buClr>
                          <a:schemeClr val="dk1"/>
                        </a:buClr>
                        <a:buSzPts val="1100"/>
                        <a:buFont typeface="Arial"/>
                        <a:buNone/>
                      </a:pPr>
                      <a:r>
                        <a:rPr lang="en-US" sz="1000" b="1">
                          <a:solidFill>
                            <a:schemeClr val="lt1"/>
                          </a:solidFill>
                        </a:rPr>
                        <a:t>Countries</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marR="0" lvl="0" indent="-57150" algn="ctr" rtl="0">
                        <a:lnSpc>
                          <a:spcPct val="100000"/>
                        </a:lnSpc>
                        <a:spcBef>
                          <a:spcPts val="0"/>
                        </a:spcBef>
                        <a:spcAft>
                          <a:spcPts val="0"/>
                        </a:spcAft>
                        <a:buNone/>
                      </a:pPr>
                      <a:r>
                        <a:rPr lang="en-US" sz="1000" b="1">
                          <a:solidFill>
                            <a:schemeClr val="lt1"/>
                          </a:solidFill>
                        </a:rPr>
                        <a:t>Assessed</a:t>
                      </a:r>
                      <a:endParaRPr sz="10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marR="0" lvl="0" indent="-57150" algn="ctr" rtl="0">
                        <a:lnSpc>
                          <a:spcPct val="100000"/>
                        </a:lnSpc>
                        <a:spcBef>
                          <a:spcPts val="0"/>
                        </a:spcBef>
                        <a:spcAft>
                          <a:spcPts val="0"/>
                        </a:spcAft>
                        <a:buNone/>
                      </a:pPr>
                      <a:r>
                        <a:rPr lang="en-US" sz="1000" b="1">
                          <a:solidFill>
                            <a:schemeClr val="lt1"/>
                          </a:solidFill>
                        </a:rPr>
                        <a:t>Certified</a:t>
                      </a:r>
                      <a:endParaRPr sz="10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ctr" rtl="0">
                        <a:lnSpc>
                          <a:spcPct val="100000"/>
                        </a:lnSpc>
                        <a:spcBef>
                          <a:spcPts val="0"/>
                        </a:spcBef>
                        <a:spcAft>
                          <a:spcPts val="0"/>
                        </a:spcAft>
                        <a:buNone/>
                      </a:pPr>
                      <a:r>
                        <a:rPr lang="en-US" sz="1000" b="1">
                          <a:solidFill>
                            <a:schemeClr val="lt1"/>
                          </a:solidFill>
                        </a:rPr>
                        <a:t>Certification Rate</a:t>
                      </a:r>
                      <a:endParaRPr sz="10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1"/>
                  </a:ext>
                </a:extLst>
              </a:tr>
              <a:tr h="327750">
                <a:tc>
                  <a:txBody>
                    <a:bodyPr/>
                    <a:lstStyle/>
                    <a:p>
                      <a:pPr marL="0" lvl="0" indent="0" algn="l" rtl="0">
                        <a:lnSpc>
                          <a:spcPct val="100000"/>
                        </a:lnSpc>
                        <a:spcBef>
                          <a:spcPts val="0"/>
                        </a:spcBef>
                        <a:spcAft>
                          <a:spcPts val="0"/>
                        </a:spcAft>
                        <a:buNone/>
                      </a:pPr>
                      <a:r>
                        <a:rPr lang="en-US" sz="1000" b="1" i="1">
                          <a:solidFill>
                            <a:srgbClr val="FFE599"/>
                          </a:solidFill>
                        </a:rPr>
                        <a:t>Hong Kong</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598</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446</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74.58%</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2"/>
                  </a:ext>
                </a:extLst>
              </a:tr>
              <a:tr h="327750">
                <a:tc>
                  <a:txBody>
                    <a:bodyPr/>
                    <a:lstStyle/>
                    <a:p>
                      <a:pPr marL="0" lvl="0" indent="0" algn="l" rtl="0">
                        <a:lnSpc>
                          <a:spcPct val="100000"/>
                        </a:lnSpc>
                        <a:spcBef>
                          <a:spcPts val="0"/>
                        </a:spcBef>
                        <a:spcAft>
                          <a:spcPts val="0"/>
                        </a:spcAft>
                        <a:buNone/>
                      </a:pPr>
                      <a:r>
                        <a:rPr lang="en-US" sz="1000" b="1" i="1">
                          <a:solidFill>
                            <a:srgbClr val="FFE599"/>
                          </a:solidFill>
                        </a:rPr>
                        <a:t>Singapore</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1,085</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829</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76.41%</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3"/>
                  </a:ext>
                </a:extLst>
              </a:tr>
              <a:tr h="476750">
                <a:tc>
                  <a:txBody>
                    <a:bodyPr/>
                    <a:lstStyle/>
                    <a:p>
                      <a:pPr marL="0" marR="0" lvl="0" indent="0" algn="l" rtl="0">
                        <a:lnSpc>
                          <a:spcPct val="100000"/>
                        </a:lnSpc>
                        <a:spcBef>
                          <a:spcPts val="0"/>
                        </a:spcBef>
                        <a:spcAft>
                          <a:spcPts val="0"/>
                        </a:spcAft>
                        <a:buNone/>
                      </a:pPr>
                      <a:r>
                        <a:rPr lang="en-US" sz="1000" b="1" i="1">
                          <a:solidFill>
                            <a:srgbClr val="FFE599"/>
                          </a:solidFill>
                        </a:rPr>
                        <a:t>United Arab Emirates</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1,917</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1,612</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84.09%</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4"/>
                  </a:ext>
                </a:extLst>
              </a:tr>
              <a:tr h="442675">
                <a:tc>
                  <a:txBody>
                    <a:bodyPr/>
                    <a:lstStyle/>
                    <a:p>
                      <a:pPr marL="0" lvl="0" indent="0" algn="l" rtl="0">
                        <a:lnSpc>
                          <a:spcPct val="100000"/>
                        </a:lnSpc>
                        <a:spcBef>
                          <a:spcPts val="0"/>
                        </a:spcBef>
                        <a:spcAft>
                          <a:spcPts val="0"/>
                        </a:spcAft>
                        <a:buNone/>
                      </a:pPr>
                      <a:r>
                        <a:rPr lang="en-US" sz="1000" b="1" i="1">
                          <a:solidFill>
                            <a:srgbClr val="FFE599"/>
                          </a:solidFill>
                        </a:rPr>
                        <a:t>Kingdom of </a:t>
                      </a:r>
                      <a:endParaRPr sz="1000" b="1" i="1">
                        <a:solidFill>
                          <a:srgbClr val="FFE599"/>
                        </a:solidFill>
                      </a:endParaRPr>
                    </a:p>
                    <a:p>
                      <a:pPr marL="0" lvl="0" indent="0" algn="l" rtl="0">
                        <a:lnSpc>
                          <a:spcPct val="100000"/>
                        </a:lnSpc>
                        <a:spcBef>
                          <a:spcPts val="0"/>
                        </a:spcBef>
                        <a:spcAft>
                          <a:spcPts val="0"/>
                        </a:spcAft>
                        <a:buNone/>
                      </a:pPr>
                      <a:r>
                        <a:rPr lang="en-US" sz="1000" b="1" i="1">
                          <a:solidFill>
                            <a:srgbClr val="FFE599"/>
                          </a:solidFill>
                        </a:rPr>
                        <a:t>Saudi Arabia</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1,239</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1,117</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90.15%</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5"/>
                  </a:ext>
                </a:extLst>
              </a:tr>
              <a:tr h="327750">
                <a:tc>
                  <a:txBody>
                    <a:bodyPr/>
                    <a:lstStyle/>
                    <a:p>
                      <a:pPr marL="0" lvl="0" indent="0" algn="l" rtl="0">
                        <a:lnSpc>
                          <a:spcPct val="100000"/>
                        </a:lnSpc>
                        <a:spcBef>
                          <a:spcPts val="0"/>
                        </a:spcBef>
                        <a:spcAft>
                          <a:spcPts val="0"/>
                        </a:spcAft>
                        <a:buNone/>
                      </a:pPr>
                      <a:r>
                        <a:rPr lang="en-US" sz="1000" b="1" i="1">
                          <a:solidFill>
                            <a:srgbClr val="FFE599"/>
                          </a:solidFill>
                        </a:rPr>
                        <a:t>Qatar</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96</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88</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91.67%</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6"/>
                  </a:ext>
                </a:extLst>
              </a:tr>
              <a:tr h="327750">
                <a:tc>
                  <a:txBody>
                    <a:bodyPr/>
                    <a:lstStyle/>
                    <a:p>
                      <a:pPr marL="0" lvl="0" indent="0" algn="l" rtl="0">
                        <a:lnSpc>
                          <a:spcPct val="100000"/>
                        </a:lnSpc>
                        <a:spcBef>
                          <a:spcPts val="0"/>
                        </a:spcBef>
                        <a:spcAft>
                          <a:spcPts val="0"/>
                        </a:spcAft>
                        <a:buNone/>
                      </a:pPr>
                      <a:r>
                        <a:rPr lang="en-US" sz="1000" b="1" i="1">
                          <a:solidFill>
                            <a:srgbClr val="FFE599"/>
                          </a:solidFill>
                        </a:rPr>
                        <a:t>Kuwait</a:t>
                      </a:r>
                      <a:endParaRPr sz="1000" b="1" i="1">
                        <a:solidFill>
                          <a:srgbClr val="FFE599"/>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34</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17</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000">
                          <a:solidFill>
                            <a:schemeClr val="lt1"/>
                          </a:solidFill>
                        </a:rPr>
                        <a:t>50%</a:t>
                      </a:r>
                      <a:endParaRPr sz="10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7"/>
                  </a:ext>
                </a:extLst>
              </a:tr>
              <a:tr h="346375">
                <a:tc>
                  <a:txBody>
                    <a:bodyPr/>
                    <a:lstStyle/>
                    <a:p>
                      <a:pPr marL="0" lvl="0" indent="0" algn="l" rtl="0">
                        <a:lnSpc>
                          <a:spcPct val="100000"/>
                        </a:lnSpc>
                        <a:spcBef>
                          <a:spcPts val="0"/>
                        </a:spcBef>
                        <a:spcAft>
                          <a:spcPts val="0"/>
                        </a:spcAft>
                        <a:buNone/>
                      </a:pPr>
                      <a:r>
                        <a:rPr lang="en-US" sz="1200" b="1">
                          <a:solidFill>
                            <a:schemeClr val="lt1"/>
                          </a:solidFill>
                        </a:rPr>
                        <a:t>TOTAL</a:t>
                      </a:r>
                      <a:endParaRPr sz="12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200" b="1">
                          <a:solidFill>
                            <a:schemeClr val="lt1"/>
                          </a:solidFill>
                        </a:rPr>
                        <a:t>4,969</a:t>
                      </a:r>
                      <a:endParaRPr sz="12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200" b="1">
                          <a:solidFill>
                            <a:schemeClr val="lt1"/>
                          </a:solidFill>
                        </a:rPr>
                        <a:t>4,109</a:t>
                      </a:r>
                      <a:endParaRPr sz="12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a:txBody>
                    <a:bodyPr/>
                    <a:lstStyle/>
                    <a:p>
                      <a:pPr marL="0" lvl="0" indent="0" algn="r" rtl="0">
                        <a:lnSpc>
                          <a:spcPct val="100000"/>
                        </a:lnSpc>
                        <a:spcBef>
                          <a:spcPts val="0"/>
                        </a:spcBef>
                        <a:spcAft>
                          <a:spcPts val="0"/>
                        </a:spcAft>
                        <a:buNone/>
                      </a:pPr>
                      <a:r>
                        <a:rPr lang="en-US" sz="1200" b="1">
                          <a:solidFill>
                            <a:schemeClr val="lt1"/>
                          </a:solidFill>
                        </a:rPr>
                        <a:t>82.69%</a:t>
                      </a:r>
                      <a:endParaRPr sz="12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extLst>
                  <a:ext uri="{0D108BD9-81ED-4DB2-BD59-A6C34878D82A}">
                    <a16:rowId xmlns:a16="http://schemas.microsoft.com/office/drawing/2014/main" val="10008"/>
                  </a:ext>
                </a:extLst>
              </a:tr>
            </a:tbl>
          </a:graphicData>
        </a:graphic>
      </p:graphicFrame>
      <p:pic>
        <p:nvPicPr>
          <p:cNvPr id="192" name="Google Shape;192;g12f2b023568_0_76"/>
          <p:cNvPicPr preferRelativeResize="0"/>
          <p:nvPr/>
        </p:nvPicPr>
        <p:blipFill>
          <a:blip r:embed="rId3">
            <a:alphaModFix/>
          </a:blip>
          <a:stretch>
            <a:fillRect/>
          </a:stretch>
        </p:blipFill>
        <p:spPr>
          <a:xfrm>
            <a:off x="271425" y="1754500"/>
            <a:ext cx="4777574" cy="2433375"/>
          </a:xfrm>
          <a:prstGeom prst="rect">
            <a:avLst/>
          </a:prstGeom>
          <a:noFill/>
          <a:ln>
            <a:noFill/>
          </a:ln>
        </p:spPr>
      </p:pic>
      <p:sp>
        <p:nvSpPr>
          <p:cNvPr id="193" name="Google Shape;193;g12f2b023568_0_76"/>
          <p:cNvSpPr txBox="1"/>
          <p:nvPr/>
        </p:nvSpPr>
        <p:spPr>
          <a:xfrm>
            <a:off x="1042200" y="1037525"/>
            <a:ext cx="4006800" cy="83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Roboto Slab"/>
              <a:buNone/>
            </a:pPr>
            <a:r>
              <a:rPr lang="en-US" sz="2000" b="1">
                <a:solidFill>
                  <a:srgbClr val="124057"/>
                </a:solidFill>
                <a:latin typeface="Oswald"/>
                <a:ea typeface="Oswald"/>
                <a:cs typeface="Oswald"/>
                <a:sym typeface="Oswald"/>
              </a:rPr>
              <a:t>Conduct of Onsite Assessment and Overseas Registration of Programs</a:t>
            </a:r>
            <a:endParaRPr sz="2000" b="1">
              <a:solidFill>
                <a:srgbClr val="124057"/>
              </a:solidFill>
              <a:latin typeface="Oswald"/>
              <a:ea typeface="Oswald"/>
              <a:cs typeface="Oswald"/>
              <a:sym typeface="Oswald"/>
            </a:endParaRPr>
          </a:p>
        </p:txBody>
      </p:sp>
      <p:pic>
        <p:nvPicPr>
          <p:cNvPr id="194" name="Google Shape;194;g12f2b023568_0_76"/>
          <p:cNvPicPr preferRelativeResize="0"/>
          <p:nvPr/>
        </p:nvPicPr>
        <p:blipFill>
          <a:blip r:embed="rId4">
            <a:alphaModFix/>
          </a:blip>
          <a:stretch>
            <a:fillRect/>
          </a:stretch>
        </p:blipFill>
        <p:spPr>
          <a:xfrm>
            <a:off x="1563475" y="3936275"/>
            <a:ext cx="3476401" cy="639225"/>
          </a:xfrm>
          <a:prstGeom prst="rect">
            <a:avLst/>
          </a:prstGeom>
          <a:noFill/>
          <a:ln>
            <a:noFill/>
          </a:ln>
        </p:spPr>
      </p:pic>
      <p:sp>
        <p:nvSpPr>
          <p:cNvPr id="195" name="Google Shape;195;g12f2b023568_0_76"/>
          <p:cNvSpPr txBox="1"/>
          <p:nvPr/>
        </p:nvSpPr>
        <p:spPr>
          <a:xfrm>
            <a:off x="1504850" y="4538425"/>
            <a:ext cx="3598500" cy="492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b="1">
                <a:solidFill>
                  <a:srgbClr val="434343"/>
                </a:solidFill>
              </a:rPr>
              <a:t>Power Technical Training Center in Dubai has registered two TVET programs: </a:t>
            </a:r>
            <a:r>
              <a:rPr lang="en-US" sz="1000" b="1">
                <a:solidFill>
                  <a:srgbClr val="073763"/>
                </a:solidFill>
              </a:rPr>
              <a:t>EIM NC II and Caregiving NC II </a:t>
            </a:r>
            <a:endParaRPr sz="1000" b="1">
              <a:solidFill>
                <a:srgbClr val="073763"/>
              </a:solidFill>
            </a:endParaRPr>
          </a:p>
        </p:txBody>
      </p:sp>
      <p:pic>
        <p:nvPicPr>
          <p:cNvPr id="196" name="Google Shape;196;g12f2b023568_0_76"/>
          <p:cNvPicPr preferRelativeResize="0"/>
          <p:nvPr/>
        </p:nvPicPr>
        <p:blipFill rotWithShape="1">
          <a:blip r:embed="rId5">
            <a:alphaModFix/>
          </a:blip>
          <a:srcRect l="4915" t="3220" b="21170"/>
          <a:stretch/>
        </p:blipFill>
        <p:spPr>
          <a:xfrm>
            <a:off x="271425" y="1037525"/>
            <a:ext cx="892270" cy="833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2f2b023568_0_156"/>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2700">
              <a:solidFill>
                <a:srgbClr val="FFFFFF"/>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700">
                <a:solidFill>
                  <a:srgbClr val="FFFFFF"/>
                </a:solidFill>
                <a:latin typeface="Oswald"/>
                <a:ea typeface="Oswald"/>
                <a:cs typeface="Oswald"/>
                <a:sym typeface="Oswald"/>
              </a:rPr>
              <a:t>Globalization of TESDA Programs for </a:t>
            </a:r>
            <a:endParaRPr sz="2700">
              <a:solidFill>
                <a:srgbClr val="FFFFFF"/>
              </a:solidFill>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700">
                <a:solidFill>
                  <a:srgbClr val="FFFFFF"/>
                </a:solidFill>
                <a:latin typeface="Oswald"/>
                <a:ea typeface="Oswald"/>
                <a:cs typeface="Oswald"/>
                <a:sym typeface="Oswald"/>
              </a:rPr>
              <a:t>Overseas Filipino Workers (OFWs)</a:t>
            </a:r>
            <a:endParaRPr sz="2700" b="1">
              <a:solidFill>
                <a:schemeClr val="lt1"/>
              </a:solidFill>
              <a:latin typeface="Oswald"/>
              <a:ea typeface="Oswald"/>
              <a:cs typeface="Oswald"/>
              <a:sym typeface="Oswald"/>
            </a:endParaRPr>
          </a:p>
          <a:p>
            <a:pPr marL="0" lvl="0" indent="0" algn="l" rtl="0">
              <a:spcBef>
                <a:spcPts val="0"/>
              </a:spcBef>
              <a:spcAft>
                <a:spcPts val="0"/>
              </a:spcAft>
              <a:buClr>
                <a:schemeClr val="lt1"/>
              </a:buClr>
              <a:buSzPts val="2000"/>
              <a:buFont typeface="Roboto Slab"/>
              <a:buNone/>
            </a:pPr>
            <a:endParaRPr sz="2700">
              <a:solidFill>
                <a:schemeClr val="lt1"/>
              </a:solidFill>
              <a:latin typeface="Oswald"/>
              <a:ea typeface="Oswald"/>
              <a:cs typeface="Oswald"/>
              <a:sym typeface="Oswald"/>
            </a:endParaRPr>
          </a:p>
        </p:txBody>
      </p:sp>
      <p:sp>
        <p:nvSpPr>
          <p:cNvPr id="202" name="Google Shape;202;g12f2b023568_0_156"/>
          <p:cNvSpPr txBox="1"/>
          <p:nvPr/>
        </p:nvSpPr>
        <p:spPr>
          <a:xfrm>
            <a:off x="1188050" y="1158525"/>
            <a:ext cx="3937200" cy="440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Slab"/>
              <a:buNone/>
            </a:pPr>
            <a:r>
              <a:rPr lang="en-US" sz="2500" b="1">
                <a:solidFill>
                  <a:srgbClr val="124057"/>
                </a:solidFill>
                <a:latin typeface="Oswald"/>
                <a:ea typeface="Oswald"/>
                <a:cs typeface="Oswald"/>
                <a:sym typeface="Oswald"/>
              </a:rPr>
              <a:t>TESDA Online Program (TOP)</a:t>
            </a:r>
            <a:endParaRPr sz="2500" b="1">
              <a:solidFill>
                <a:srgbClr val="124057"/>
              </a:solidFill>
              <a:latin typeface="Oswald"/>
              <a:ea typeface="Oswald"/>
              <a:cs typeface="Oswald"/>
              <a:sym typeface="Oswald"/>
            </a:endParaRPr>
          </a:p>
        </p:txBody>
      </p:sp>
      <p:pic>
        <p:nvPicPr>
          <p:cNvPr id="203" name="Google Shape;203;g12f2b023568_0_156"/>
          <p:cNvPicPr preferRelativeResize="0"/>
          <p:nvPr/>
        </p:nvPicPr>
        <p:blipFill>
          <a:blip r:embed="rId3">
            <a:alphaModFix/>
          </a:blip>
          <a:stretch>
            <a:fillRect/>
          </a:stretch>
        </p:blipFill>
        <p:spPr>
          <a:xfrm>
            <a:off x="317350" y="1851300"/>
            <a:ext cx="4001376" cy="2605650"/>
          </a:xfrm>
          <a:prstGeom prst="rect">
            <a:avLst/>
          </a:prstGeom>
          <a:noFill/>
          <a:ln>
            <a:noFill/>
          </a:ln>
        </p:spPr>
      </p:pic>
      <p:pic>
        <p:nvPicPr>
          <p:cNvPr id="204" name="Google Shape;204;g12f2b023568_0_156"/>
          <p:cNvPicPr preferRelativeResize="0"/>
          <p:nvPr/>
        </p:nvPicPr>
        <p:blipFill rotWithShape="1">
          <a:blip r:embed="rId4">
            <a:alphaModFix/>
          </a:blip>
          <a:srcRect b="19218"/>
          <a:stretch/>
        </p:blipFill>
        <p:spPr>
          <a:xfrm>
            <a:off x="317342" y="1037525"/>
            <a:ext cx="857308" cy="813775"/>
          </a:xfrm>
          <a:prstGeom prst="rect">
            <a:avLst/>
          </a:prstGeom>
          <a:noFill/>
          <a:ln>
            <a:noFill/>
          </a:ln>
        </p:spPr>
      </p:pic>
      <p:grpSp>
        <p:nvGrpSpPr>
          <p:cNvPr id="205" name="Google Shape;205;g12f2b023568_0_156"/>
          <p:cNvGrpSpPr/>
          <p:nvPr/>
        </p:nvGrpSpPr>
        <p:grpSpPr>
          <a:xfrm>
            <a:off x="4358175" y="1581275"/>
            <a:ext cx="4733050" cy="2887476"/>
            <a:chOff x="841500" y="1693450"/>
            <a:chExt cx="4733050" cy="2887476"/>
          </a:xfrm>
        </p:grpSpPr>
        <p:pic>
          <p:nvPicPr>
            <p:cNvPr id="206" name="Google Shape;206;g12f2b023568_0_156"/>
            <p:cNvPicPr preferRelativeResize="0"/>
            <p:nvPr/>
          </p:nvPicPr>
          <p:blipFill rotWithShape="1">
            <a:blip r:embed="rId5">
              <a:alphaModFix/>
            </a:blip>
            <a:srcRect t="1726" r="1584" b="10623"/>
            <a:stretch/>
          </p:blipFill>
          <p:spPr>
            <a:xfrm>
              <a:off x="841500" y="1979950"/>
              <a:ext cx="4733050" cy="2600976"/>
            </a:xfrm>
            <a:prstGeom prst="rect">
              <a:avLst/>
            </a:prstGeom>
            <a:noFill/>
            <a:ln>
              <a:noFill/>
            </a:ln>
          </p:spPr>
        </p:pic>
        <p:pic>
          <p:nvPicPr>
            <p:cNvPr id="207" name="Google Shape;207;g12f2b023568_0_156"/>
            <p:cNvPicPr preferRelativeResize="0"/>
            <p:nvPr/>
          </p:nvPicPr>
          <p:blipFill>
            <a:blip r:embed="rId6">
              <a:alphaModFix/>
            </a:blip>
            <a:stretch>
              <a:fillRect/>
            </a:stretch>
          </p:blipFill>
          <p:spPr>
            <a:xfrm>
              <a:off x="1912350" y="1693450"/>
              <a:ext cx="2496376" cy="2352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2f2b023568_0_236"/>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700">
                <a:solidFill>
                  <a:srgbClr val="FFFFFF"/>
                </a:solidFill>
                <a:latin typeface="Oswald"/>
                <a:ea typeface="Oswald"/>
                <a:cs typeface="Oswald"/>
                <a:sym typeface="Oswald"/>
              </a:rPr>
              <a:t>TESDA Programs for OFWs</a:t>
            </a:r>
            <a:endParaRPr sz="2700">
              <a:solidFill>
                <a:srgbClr val="FFFFFF"/>
              </a:solidFill>
              <a:latin typeface="Oswald"/>
              <a:ea typeface="Oswald"/>
              <a:cs typeface="Oswald"/>
              <a:sym typeface="Oswald"/>
            </a:endParaRPr>
          </a:p>
        </p:txBody>
      </p:sp>
      <p:graphicFrame>
        <p:nvGraphicFramePr>
          <p:cNvPr id="213" name="Google Shape;213;g12f2b023568_0_236"/>
          <p:cNvGraphicFramePr/>
          <p:nvPr/>
        </p:nvGraphicFramePr>
        <p:xfrm>
          <a:off x="5049200" y="1733788"/>
          <a:ext cx="2800575" cy="2797750"/>
        </p:xfrm>
        <a:graphic>
          <a:graphicData uri="http://schemas.openxmlformats.org/drawingml/2006/table">
            <a:tbl>
              <a:tblPr>
                <a:noFill/>
                <a:tableStyleId>{958C7620-32DF-4E69-A354-69F4D0CE4FDF}</a:tableStyleId>
              </a:tblPr>
              <a:tblGrid>
                <a:gridCol w="1317450">
                  <a:extLst>
                    <a:ext uri="{9D8B030D-6E8A-4147-A177-3AD203B41FA5}">
                      <a16:colId xmlns:a16="http://schemas.microsoft.com/office/drawing/2014/main" val="20000"/>
                    </a:ext>
                  </a:extLst>
                </a:gridCol>
                <a:gridCol w="458125">
                  <a:extLst>
                    <a:ext uri="{9D8B030D-6E8A-4147-A177-3AD203B41FA5}">
                      <a16:colId xmlns:a16="http://schemas.microsoft.com/office/drawing/2014/main" val="20001"/>
                    </a:ext>
                  </a:extLst>
                </a:gridCol>
                <a:gridCol w="497175">
                  <a:extLst>
                    <a:ext uri="{9D8B030D-6E8A-4147-A177-3AD203B41FA5}">
                      <a16:colId xmlns:a16="http://schemas.microsoft.com/office/drawing/2014/main" val="20002"/>
                    </a:ext>
                  </a:extLst>
                </a:gridCol>
                <a:gridCol w="527825">
                  <a:extLst>
                    <a:ext uri="{9D8B030D-6E8A-4147-A177-3AD203B41FA5}">
                      <a16:colId xmlns:a16="http://schemas.microsoft.com/office/drawing/2014/main" val="20003"/>
                    </a:ext>
                  </a:extLst>
                </a:gridCol>
              </a:tblGrid>
              <a:tr h="1061850">
                <a:tc gridSpan="4">
                  <a:txBody>
                    <a:bodyPr/>
                    <a:lstStyle/>
                    <a:p>
                      <a:pPr marL="0" lvl="0" indent="0" algn="ctr" rtl="0">
                        <a:lnSpc>
                          <a:spcPct val="100000"/>
                        </a:lnSpc>
                        <a:spcBef>
                          <a:spcPts val="1200"/>
                        </a:spcBef>
                        <a:spcAft>
                          <a:spcPts val="0"/>
                        </a:spcAft>
                        <a:buNone/>
                      </a:pPr>
                      <a:r>
                        <a:rPr lang="en-US" b="1" i="1">
                          <a:solidFill>
                            <a:schemeClr val="lt1"/>
                          </a:solidFill>
                        </a:rPr>
                        <a:t>No. of Enrolled, Graduates, Assessed and Certified OFWs</a:t>
                      </a:r>
                      <a:endParaRPr b="1">
                        <a:solidFill>
                          <a:schemeClr val="lt1"/>
                        </a:solidFill>
                      </a:endParaRPr>
                    </a:p>
                    <a:p>
                      <a:pPr marL="0" lvl="0" indent="0" algn="ctr" rtl="0">
                        <a:lnSpc>
                          <a:spcPct val="100000"/>
                        </a:lnSpc>
                        <a:spcBef>
                          <a:spcPts val="1200"/>
                        </a:spcBef>
                        <a:spcAft>
                          <a:spcPts val="0"/>
                        </a:spcAft>
                        <a:buNone/>
                      </a:pPr>
                      <a:r>
                        <a:rPr lang="en-US" sz="1100" b="1">
                          <a:solidFill>
                            <a:schemeClr val="lt1"/>
                          </a:solidFill>
                        </a:rPr>
                        <a:t>CY 2019 - March 2022</a:t>
                      </a:r>
                      <a:endParaRPr sz="11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3975">
                <a:tc>
                  <a:txBody>
                    <a:bodyPr/>
                    <a:lstStyle/>
                    <a:p>
                      <a:pPr marL="0" marR="0" lvl="0" indent="0" algn="l" rtl="0">
                        <a:lnSpc>
                          <a:spcPct val="100000"/>
                        </a:lnSpc>
                        <a:spcBef>
                          <a:spcPts val="0"/>
                        </a:spcBef>
                        <a:spcAft>
                          <a:spcPts val="0"/>
                        </a:spcAft>
                        <a:buClr>
                          <a:srgbClr val="000000"/>
                        </a:buClr>
                        <a:buSzPts val="2400"/>
                        <a:buFont typeface="Arial"/>
                        <a:buNone/>
                      </a:pPr>
                      <a:r>
                        <a:rPr lang="en-US" sz="1600" b="1">
                          <a:solidFill>
                            <a:schemeClr val="lt1"/>
                          </a:solidFill>
                        </a:rPr>
                        <a:t>E</a:t>
                      </a:r>
                      <a:r>
                        <a:rPr lang="en-US">
                          <a:solidFill>
                            <a:schemeClr val="lt1"/>
                          </a:solidFill>
                        </a:rPr>
                        <a:t>nrolled</a:t>
                      </a:r>
                      <a:endParaRPr b="0" u="none" strike="noStrike" cap="none">
                        <a:solidFill>
                          <a:schemeClr val="lt1"/>
                        </a:solidFil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gridSpan="3">
                  <a:txBody>
                    <a:bodyPr/>
                    <a:lstStyle/>
                    <a:p>
                      <a:pPr marL="0" lvl="0" indent="0" algn="ctr" rtl="0">
                        <a:lnSpc>
                          <a:spcPct val="115000"/>
                        </a:lnSpc>
                        <a:spcBef>
                          <a:spcPts val="0"/>
                        </a:spcBef>
                        <a:spcAft>
                          <a:spcPts val="0"/>
                        </a:spcAft>
                        <a:buClr>
                          <a:schemeClr val="dk1"/>
                        </a:buClr>
                        <a:buSzPts val="1100"/>
                        <a:buFont typeface="Arial"/>
                        <a:buNone/>
                      </a:pPr>
                      <a:r>
                        <a:rPr lang="en-US" b="1">
                          <a:solidFill>
                            <a:schemeClr val="lt1"/>
                          </a:solidFill>
                        </a:rPr>
                        <a:t>45,574</a:t>
                      </a:r>
                      <a:endParaRPr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3975">
                <a:tc>
                  <a:txBody>
                    <a:bodyPr/>
                    <a:lstStyle/>
                    <a:p>
                      <a:pPr marL="0" marR="0" lvl="0" indent="0" algn="l" rtl="0">
                        <a:lnSpc>
                          <a:spcPct val="100000"/>
                        </a:lnSpc>
                        <a:spcBef>
                          <a:spcPts val="0"/>
                        </a:spcBef>
                        <a:spcAft>
                          <a:spcPts val="0"/>
                        </a:spcAft>
                        <a:buClr>
                          <a:srgbClr val="000000"/>
                        </a:buClr>
                        <a:buSzPts val="2400"/>
                        <a:buFont typeface="Arial"/>
                        <a:buNone/>
                      </a:pPr>
                      <a:r>
                        <a:rPr lang="en-US" sz="1600" b="1">
                          <a:solidFill>
                            <a:schemeClr val="lt1"/>
                          </a:solidFill>
                        </a:rPr>
                        <a:t>G</a:t>
                      </a:r>
                      <a:r>
                        <a:rPr lang="en-US">
                          <a:solidFill>
                            <a:schemeClr val="lt1"/>
                          </a:solidFill>
                        </a:rPr>
                        <a:t>raduates</a:t>
                      </a:r>
                      <a:endParaRPr u="none" strike="noStrike" cap="none">
                        <a:solidFill>
                          <a:schemeClr val="lt1"/>
                        </a:solidFil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gridSpan="3">
                  <a:txBody>
                    <a:bodyPr/>
                    <a:lstStyle/>
                    <a:p>
                      <a:pPr marL="0" lvl="0" indent="0" algn="ctr" rtl="0">
                        <a:spcBef>
                          <a:spcPts val="0"/>
                        </a:spcBef>
                        <a:spcAft>
                          <a:spcPts val="0"/>
                        </a:spcAft>
                        <a:buNone/>
                      </a:pPr>
                      <a:r>
                        <a:rPr lang="en-US" b="1">
                          <a:solidFill>
                            <a:schemeClr val="lt1"/>
                          </a:solidFill>
                        </a:rPr>
                        <a:t>42,370</a:t>
                      </a:r>
                      <a:endParaRPr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3975">
                <a:tc>
                  <a:txBody>
                    <a:bodyPr/>
                    <a:lstStyle/>
                    <a:p>
                      <a:pPr marL="0" marR="0" lvl="0" indent="0" algn="l" rtl="0">
                        <a:lnSpc>
                          <a:spcPct val="100000"/>
                        </a:lnSpc>
                        <a:spcBef>
                          <a:spcPts val="0"/>
                        </a:spcBef>
                        <a:spcAft>
                          <a:spcPts val="0"/>
                        </a:spcAft>
                        <a:buClr>
                          <a:srgbClr val="000000"/>
                        </a:buClr>
                        <a:buSzPts val="2400"/>
                        <a:buFont typeface="Arial"/>
                        <a:buNone/>
                      </a:pPr>
                      <a:r>
                        <a:rPr lang="en-US" sz="1600" b="1">
                          <a:solidFill>
                            <a:schemeClr val="lt1"/>
                          </a:solidFill>
                        </a:rPr>
                        <a:t>A</a:t>
                      </a:r>
                      <a:r>
                        <a:rPr lang="en-US">
                          <a:solidFill>
                            <a:schemeClr val="lt1"/>
                          </a:solidFill>
                        </a:rPr>
                        <a:t>ssessed</a:t>
                      </a:r>
                      <a:endParaRPr u="none" strike="noStrike" cap="none">
                        <a:solidFill>
                          <a:schemeClr val="lt1"/>
                        </a:solidFil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gridSpan="3">
                  <a:txBody>
                    <a:bodyPr/>
                    <a:lstStyle/>
                    <a:p>
                      <a:pPr marL="0" lvl="0" indent="0" algn="ctr" rtl="0">
                        <a:spcBef>
                          <a:spcPts val="0"/>
                        </a:spcBef>
                        <a:spcAft>
                          <a:spcPts val="0"/>
                        </a:spcAft>
                        <a:buNone/>
                      </a:pPr>
                      <a:r>
                        <a:rPr lang="en-US" b="1">
                          <a:solidFill>
                            <a:schemeClr val="lt1"/>
                          </a:solidFill>
                        </a:rPr>
                        <a:t>10,629</a:t>
                      </a:r>
                      <a:endParaRPr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3975">
                <a:tc>
                  <a:txBody>
                    <a:bodyPr/>
                    <a:lstStyle/>
                    <a:p>
                      <a:pPr marL="0" marR="0" lvl="0" indent="0" algn="l" rtl="0">
                        <a:lnSpc>
                          <a:spcPct val="100000"/>
                        </a:lnSpc>
                        <a:spcBef>
                          <a:spcPts val="0"/>
                        </a:spcBef>
                        <a:spcAft>
                          <a:spcPts val="0"/>
                        </a:spcAft>
                        <a:buClr>
                          <a:srgbClr val="000000"/>
                        </a:buClr>
                        <a:buSzPts val="2400"/>
                        <a:buFont typeface="Arial"/>
                        <a:buNone/>
                      </a:pPr>
                      <a:r>
                        <a:rPr lang="en-US" sz="1600" b="1">
                          <a:solidFill>
                            <a:schemeClr val="lt1"/>
                          </a:solidFill>
                        </a:rPr>
                        <a:t>C</a:t>
                      </a:r>
                      <a:r>
                        <a:rPr lang="en-US">
                          <a:solidFill>
                            <a:schemeClr val="lt1"/>
                          </a:solidFill>
                        </a:rPr>
                        <a:t>ertified</a:t>
                      </a:r>
                      <a:endParaRPr u="none" strike="noStrike" cap="none">
                        <a:solidFill>
                          <a:schemeClr val="lt1"/>
                        </a:solidFil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gridSpan="3">
                  <a:txBody>
                    <a:bodyPr/>
                    <a:lstStyle/>
                    <a:p>
                      <a:pPr marL="0" lvl="0" indent="0" algn="ctr" rtl="0">
                        <a:spcBef>
                          <a:spcPts val="0"/>
                        </a:spcBef>
                        <a:spcAft>
                          <a:spcPts val="0"/>
                        </a:spcAft>
                        <a:buNone/>
                      </a:pPr>
                      <a:r>
                        <a:rPr lang="en-US" b="1">
                          <a:solidFill>
                            <a:schemeClr val="lt1"/>
                          </a:solidFill>
                        </a:rPr>
                        <a:t>10,182</a:t>
                      </a:r>
                      <a:endParaRPr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2405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14" name="Google Shape;214;g12f2b023568_0_236"/>
          <p:cNvSpPr txBox="1"/>
          <p:nvPr/>
        </p:nvSpPr>
        <p:spPr>
          <a:xfrm>
            <a:off x="4278538" y="1239875"/>
            <a:ext cx="4341900" cy="440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Roboto Slab"/>
              <a:buNone/>
            </a:pPr>
            <a:r>
              <a:rPr lang="en-US" sz="2500" b="1">
                <a:solidFill>
                  <a:srgbClr val="124057"/>
                </a:solidFill>
                <a:latin typeface="Oswald"/>
                <a:ea typeface="Oswald"/>
                <a:cs typeface="Oswald"/>
                <a:sym typeface="Oswald"/>
              </a:rPr>
              <a:t>Scholarship for Returning OFWs</a:t>
            </a:r>
            <a:endParaRPr sz="2500" b="1">
              <a:solidFill>
                <a:srgbClr val="124057"/>
              </a:solidFill>
              <a:latin typeface="Oswald"/>
              <a:ea typeface="Oswald"/>
              <a:cs typeface="Oswald"/>
              <a:sym typeface="Oswald"/>
            </a:endParaRPr>
          </a:p>
        </p:txBody>
      </p:sp>
      <p:pic>
        <p:nvPicPr>
          <p:cNvPr id="215" name="Google Shape;215;g12f2b023568_0_236"/>
          <p:cNvPicPr preferRelativeResize="0"/>
          <p:nvPr/>
        </p:nvPicPr>
        <p:blipFill rotWithShape="1">
          <a:blip r:embed="rId3">
            <a:alphaModFix/>
          </a:blip>
          <a:srcRect b="2752"/>
          <a:stretch/>
        </p:blipFill>
        <p:spPr>
          <a:xfrm>
            <a:off x="1331925" y="1041575"/>
            <a:ext cx="2726825" cy="3726076"/>
          </a:xfrm>
          <a:prstGeom prst="rect">
            <a:avLst/>
          </a:prstGeom>
          <a:noFill/>
          <a:ln w="9525" cap="flat" cmpd="sng">
            <a:solidFill>
              <a:srgbClr val="A5A5A5"/>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2f2b023568_0_136"/>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700">
                <a:solidFill>
                  <a:schemeClr val="lt1"/>
                </a:solidFill>
                <a:latin typeface="Oswald"/>
                <a:ea typeface="Oswald"/>
                <a:cs typeface="Oswald"/>
                <a:sym typeface="Oswald"/>
              </a:rPr>
              <a:t>The Korean Employment Permit System (KEPS)</a:t>
            </a:r>
            <a:endParaRPr sz="2200">
              <a:solidFill>
                <a:schemeClr val="lt1"/>
              </a:solidFill>
            </a:endParaRPr>
          </a:p>
        </p:txBody>
      </p:sp>
      <p:pic>
        <p:nvPicPr>
          <p:cNvPr id="221" name="Google Shape;221;g12f2b023568_0_136"/>
          <p:cNvPicPr preferRelativeResize="0"/>
          <p:nvPr/>
        </p:nvPicPr>
        <p:blipFill>
          <a:blip r:embed="rId3">
            <a:alphaModFix/>
          </a:blip>
          <a:stretch>
            <a:fillRect/>
          </a:stretch>
        </p:blipFill>
        <p:spPr>
          <a:xfrm>
            <a:off x="324375" y="1231950"/>
            <a:ext cx="5616450" cy="2363800"/>
          </a:xfrm>
          <a:prstGeom prst="rect">
            <a:avLst/>
          </a:prstGeom>
          <a:noFill/>
          <a:ln>
            <a:noFill/>
          </a:ln>
          <a:effectLst>
            <a:outerShdw blurRad="57150" dist="19050" dir="5400000" algn="bl" rotWithShape="0">
              <a:srgbClr val="000000">
                <a:alpha val="50000"/>
              </a:srgbClr>
            </a:outerShdw>
            <a:reflection stA="73000" endPos="42000" fadeDir="5400012" sy="-100000" algn="bl" rotWithShape="0"/>
          </a:effectLst>
        </p:spPr>
      </p:pic>
      <p:pic>
        <p:nvPicPr>
          <p:cNvPr id="222" name="Google Shape;222;g12f2b023568_0_136"/>
          <p:cNvPicPr preferRelativeResize="0"/>
          <p:nvPr/>
        </p:nvPicPr>
        <p:blipFill>
          <a:blip r:embed="rId4">
            <a:alphaModFix/>
          </a:blip>
          <a:stretch>
            <a:fillRect/>
          </a:stretch>
        </p:blipFill>
        <p:spPr>
          <a:xfrm>
            <a:off x="6185650" y="1419570"/>
            <a:ext cx="2509425" cy="3135826"/>
          </a:xfrm>
          <a:prstGeom prst="rect">
            <a:avLst/>
          </a:prstGeom>
          <a:noFill/>
          <a:ln>
            <a:noFill/>
          </a:ln>
          <a:effectLst>
            <a:outerShdw blurRad="42863" dist="161925" dir="1422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2f2b023568_0_128"/>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700">
                <a:solidFill>
                  <a:schemeClr val="lt1"/>
                </a:solidFill>
                <a:latin typeface="Oswald"/>
                <a:ea typeface="Oswald"/>
                <a:cs typeface="Oswald"/>
                <a:sym typeface="Oswald"/>
              </a:rPr>
              <a:t>TESDA Language Training Institutes for OFWs</a:t>
            </a:r>
            <a:endParaRPr sz="2200">
              <a:solidFill>
                <a:schemeClr val="lt1"/>
              </a:solidFill>
            </a:endParaRPr>
          </a:p>
        </p:txBody>
      </p:sp>
      <p:pic>
        <p:nvPicPr>
          <p:cNvPr id="228" name="Google Shape;228;g12f2b023568_0_128"/>
          <p:cNvPicPr preferRelativeResize="0"/>
          <p:nvPr/>
        </p:nvPicPr>
        <p:blipFill>
          <a:blip r:embed="rId3">
            <a:alphaModFix/>
          </a:blip>
          <a:stretch>
            <a:fillRect/>
          </a:stretch>
        </p:blipFill>
        <p:spPr>
          <a:xfrm>
            <a:off x="237775" y="1129750"/>
            <a:ext cx="7808275" cy="2263675"/>
          </a:xfrm>
          <a:prstGeom prst="rect">
            <a:avLst/>
          </a:prstGeom>
          <a:noFill/>
          <a:ln>
            <a:noFill/>
          </a:ln>
          <a:effectLst>
            <a:reflection stA="58000" endPos="58000" fadeDir="5400012" sy="-100000" algn="bl" rotWithShape="0"/>
          </a:effectLst>
        </p:spPr>
      </p:pic>
      <p:pic>
        <p:nvPicPr>
          <p:cNvPr id="229" name="Google Shape;229;g12f2b023568_0_128"/>
          <p:cNvPicPr preferRelativeResize="0"/>
          <p:nvPr/>
        </p:nvPicPr>
        <p:blipFill>
          <a:blip r:embed="rId4">
            <a:alphaModFix/>
          </a:blip>
          <a:stretch>
            <a:fillRect/>
          </a:stretch>
        </p:blipFill>
        <p:spPr>
          <a:xfrm>
            <a:off x="1739350" y="2187400"/>
            <a:ext cx="7203076" cy="2487225"/>
          </a:xfrm>
          <a:prstGeom prst="rect">
            <a:avLst/>
          </a:prstGeom>
          <a:noFill/>
          <a:ln>
            <a:noFill/>
          </a:ln>
          <a:effectLst>
            <a:outerShdw blurRad="528638" dist="19050" dir="5580000" algn="bl" rotWithShape="0">
              <a:srgbClr val="A5A5A5">
                <a:alpha val="67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60D4C1-E7C3-46FA-925E-DA24CA42E114}"/>
              </a:ext>
            </a:extLst>
          </p:cNvPr>
          <p:cNvPicPr>
            <a:picLocks noChangeAspect="1"/>
          </p:cNvPicPr>
          <p:nvPr/>
        </p:nvPicPr>
        <p:blipFill>
          <a:blip r:embed="rId2"/>
          <a:stretch>
            <a:fillRect/>
          </a:stretch>
        </p:blipFill>
        <p:spPr>
          <a:xfrm>
            <a:off x="1546098" y="1398270"/>
            <a:ext cx="6051804" cy="2346960"/>
          </a:xfrm>
          <a:prstGeom prst="rect">
            <a:avLst/>
          </a:prstGeom>
        </p:spPr>
      </p:pic>
    </p:spTree>
    <p:extLst>
      <p:ext uri="{BB962C8B-B14F-4D97-AF65-F5344CB8AC3E}">
        <p14:creationId xmlns:p14="http://schemas.microsoft.com/office/powerpoint/2010/main" val="140663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2ff14ccf47_1_17"/>
          <p:cNvSpPr txBox="1">
            <a:spLocks noGrp="1"/>
          </p:cNvSpPr>
          <p:nvPr>
            <p:ph type="body" idx="1"/>
          </p:nvPr>
        </p:nvSpPr>
        <p:spPr>
          <a:xfrm>
            <a:off x="514280" y="1759108"/>
            <a:ext cx="8246100" cy="1415166"/>
          </a:xfrm>
          <a:prstGeom prst="rect">
            <a:avLst/>
          </a:prstGeom>
        </p:spPr>
        <p:txBody>
          <a:bodyPr spcFirstLastPara="1" wrap="square" lIns="91425" tIns="45700" rIns="91425" bIns="45700" anchor="t" anchorCtr="0">
            <a:normAutofit/>
          </a:bodyPr>
          <a:lstStyle/>
          <a:p>
            <a:pPr marL="0" lvl="0" indent="0" algn="ctr" rtl="0">
              <a:spcBef>
                <a:spcPts val="560"/>
              </a:spcBef>
              <a:spcAft>
                <a:spcPts val="0"/>
              </a:spcAft>
              <a:buNone/>
            </a:pPr>
            <a:r>
              <a:rPr lang="en-PH" sz="6600" b="1" dirty="0"/>
              <a:t>THANK YOU!</a:t>
            </a:r>
            <a:endParaRPr sz="66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448965" y="128470"/>
            <a:ext cx="8246070" cy="7635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000"/>
              <a:buFont typeface="Roboto Slab"/>
              <a:buNone/>
            </a:pPr>
            <a:r>
              <a:rPr lang="en-US" sz="2700" b="1">
                <a:solidFill>
                  <a:schemeClr val="lt1"/>
                </a:solidFill>
                <a:latin typeface="Oswald"/>
                <a:ea typeface="Oswald"/>
                <a:cs typeface="Oswald"/>
                <a:sym typeface="Oswald"/>
              </a:rPr>
              <a:t>The Philippine Education System</a:t>
            </a:r>
            <a:endParaRPr sz="2700">
              <a:solidFill>
                <a:schemeClr val="lt1"/>
              </a:solidFill>
              <a:latin typeface="Oswald"/>
              <a:ea typeface="Oswald"/>
              <a:cs typeface="Oswald"/>
              <a:sym typeface="Oswald"/>
            </a:endParaRPr>
          </a:p>
        </p:txBody>
      </p:sp>
      <p:pic>
        <p:nvPicPr>
          <p:cNvPr id="71" name="Google Shape;71;p2"/>
          <p:cNvPicPr preferRelativeResize="0"/>
          <p:nvPr/>
        </p:nvPicPr>
        <p:blipFill rotWithShape="1">
          <a:blip r:embed="rId3">
            <a:alphaModFix/>
          </a:blip>
          <a:srcRect/>
          <a:stretch/>
        </p:blipFill>
        <p:spPr>
          <a:xfrm>
            <a:off x="431742" y="1555421"/>
            <a:ext cx="490220" cy="490220"/>
          </a:xfrm>
          <a:prstGeom prst="rect">
            <a:avLst/>
          </a:prstGeom>
          <a:noFill/>
          <a:ln>
            <a:noFill/>
          </a:ln>
        </p:spPr>
      </p:pic>
      <p:sp>
        <p:nvSpPr>
          <p:cNvPr id="72" name="Google Shape;72;p2"/>
          <p:cNvSpPr txBox="1"/>
          <p:nvPr/>
        </p:nvSpPr>
        <p:spPr>
          <a:xfrm>
            <a:off x="921962" y="1579641"/>
            <a:ext cx="29565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Department of Education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(Basic Education)</a:t>
            </a:r>
            <a:endParaRPr sz="1100" b="0" i="0" u="none" strike="noStrike" cap="none">
              <a:solidFill>
                <a:srgbClr val="000000"/>
              </a:solidFill>
              <a:latin typeface="Arial"/>
              <a:ea typeface="Arial"/>
              <a:cs typeface="Arial"/>
              <a:sym typeface="Arial"/>
            </a:endParaRPr>
          </a:p>
        </p:txBody>
      </p:sp>
      <p:grpSp>
        <p:nvGrpSpPr>
          <p:cNvPr id="73" name="Google Shape;73;p2"/>
          <p:cNvGrpSpPr/>
          <p:nvPr/>
        </p:nvGrpSpPr>
        <p:grpSpPr>
          <a:xfrm>
            <a:off x="437632" y="2376945"/>
            <a:ext cx="4380417" cy="489599"/>
            <a:chOff x="437632" y="2681745"/>
            <a:chExt cx="4380417" cy="489599"/>
          </a:xfrm>
        </p:grpSpPr>
        <p:pic>
          <p:nvPicPr>
            <p:cNvPr id="74" name="Google Shape;74;p2"/>
            <p:cNvPicPr preferRelativeResize="0"/>
            <p:nvPr/>
          </p:nvPicPr>
          <p:blipFill rotWithShape="1">
            <a:blip r:embed="rId4">
              <a:alphaModFix/>
            </a:blip>
            <a:srcRect b="18187"/>
            <a:stretch/>
          </p:blipFill>
          <p:spPr>
            <a:xfrm>
              <a:off x="437632" y="2681745"/>
              <a:ext cx="484862" cy="489599"/>
            </a:xfrm>
            <a:prstGeom prst="rect">
              <a:avLst/>
            </a:prstGeom>
            <a:noFill/>
            <a:ln>
              <a:noFill/>
            </a:ln>
          </p:spPr>
        </p:pic>
        <p:sp>
          <p:nvSpPr>
            <p:cNvPr id="75" name="Google Shape;75;p2"/>
            <p:cNvSpPr txBox="1"/>
            <p:nvPr/>
          </p:nvSpPr>
          <p:spPr>
            <a:xfrm>
              <a:off x="921949" y="2711100"/>
              <a:ext cx="3896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100"/>
                <a:buFont typeface="Arial"/>
                <a:buNone/>
              </a:pPr>
              <a:r>
                <a:rPr lang="en-US" sz="1100" b="1" i="0" u="none" strike="noStrike" cap="none">
                  <a:solidFill>
                    <a:srgbClr val="1C4587"/>
                  </a:solidFill>
                </a:rPr>
                <a:t>Technical Education and Skills Development Authority</a:t>
              </a:r>
              <a:endParaRPr b="1">
                <a:solidFill>
                  <a:srgbClr val="1C4587"/>
                </a:solidFill>
              </a:endParaRPr>
            </a:p>
            <a:p>
              <a:pPr marL="0" marR="0" lvl="0" indent="0" algn="l" rtl="0">
                <a:lnSpc>
                  <a:spcPct val="100000"/>
                </a:lnSpc>
                <a:spcBef>
                  <a:spcPts val="0"/>
                </a:spcBef>
                <a:spcAft>
                  <a:spcPts val="0"/>
                </a:spcAft>
                <a:buClr>
                  <a:srgbClr val="FF0000"/>
                </a:buClr>
                <a:buSzPts val="1100"/>
                <a:buFont typeface="Arial"/>
                <a:buNone/>
              </a:pPr>
              <a:r>
                <a:rPr lang="en-US" sz="1100" b="1" i="0" u="none" strike="noStrike" cap="none">
                  <a:solidFill>
                    <a:srgbClr val="1C4587"/>
                  </a:solidFill>
                </a:rPr>
                <a:t>(Tertiary – TVET)</a:t>
              </a:r>
              <a:endParaRPr sz="1100" b="1" i="0" u="none" strike="noStrike" cap="none">
                <a:solidFill>
                  <a:srgbClr val="1C4587"/>
                </a:solidFill>
              </a:endParaRPr>
            </a:p>
          </p:txBody>
        </p:sp>
      </p:grpSp>
      <p:pic>
        <p:nvPicPr>
          <p:cNvPr id="76" name="Google Shape;76;p2"/>
          <p:cNvPicPr preferRelativeResize="0"/>
          <p:nvPr/>
        </p:nvPicPr>
        <p:blipFill rotWithShape="1">
          <a:blip r:embed="rId5">
            <a:alphaModFix/>
          </a:blip>
          <a:srcRect/>
          <a:stretch/>
        </p:blipFill>
        <p:spPr>
          <a:xfrm>
            <a:off x="432362" y="3151994"/>
            <a:ext cx="489600" cy="489600"/>
          </a:xfrm>
          <a:prstGeom prst="rect">
            <a:avLst/>
          </a:prstGeom>
          <a:noFill/>
          <a:ln>
            <a:noFill/>
          </a:ln>
        </p:spPr>
      </p:pic>
      <p:sp>
        <p:nvSpPr>
          <p:cNvPr id="77" name="Google Shape;77;p2"/>
          <p:cNvSpPr txBox="1"/>
          <p:nvPr/>
        </p:nvSpPr>
        <p:spPr>
          <a:xfrm>
            <a:off x="921962" y="3181350"/>
            <a:ext cx="3594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Commission on Higher Education</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(Tertiary – Higher Education)</a:t>
            </a:r>
            <a:endParaRPr sz="1100" b="0" i="0" u="none" strike="noStrike" cap="none">
              <a:solidFill>
                <a:srgbClr val="000000"/>
              </a:solidFill>
              <a:latin typeface="Arial"/>
              <a:ea typeface="Arial"/>
              <a:cs typeface="Arial"/>
              <a:sym typeface="Arial"/>
            </a:endParaRPr>
          </a:p>
        </p:txBody>
      </p:sp>
      <p:sp>
        <p:nvSpPr>
          <p:cNvPr id="78" name="Google Shape;78;p2"/>
          <p:cNvSpPr/>
          <p:nvPr/>
        </p:nvSpPr>
        <p:spPr>
          <a:xfrm>
            <a:off x="233475" y="2241344"/>
            <a:ext cx="4869600" cy="7443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79" name="Google Shape;79;p2"/>
          <p:cNvPicPr preferRelativeResize="0"/>
          <p:nvPr/>
        </p:nvPicPr>
        <p:blipFill rotWithShape="1">
          <a:blip r:embed="rId6">
            <a:alphaModFix/>
          </a:blip>
          <a:srcRect l="8707" t="7203" r="10745" b="9712"/>
          <a:stretch/>
        </p:blipFill>
        <p:spPr>
          <a:xfrm>
            <a:off x="5507500" y="984688"/>
            <a:ext cx="3636500" cy="3750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2f2b023568_0_132"/>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700">
                <a:solidFill>
                  <a:schemeClr val="lt1"/>
                </a:solidFill>
                <a:latin typeface="Oswald"/>
                <a:ea typeface="Oswald"/>
                <a:cs typeface="Oswald"/>
                <a:sym typeface="Oswald"/>
              </a:rPr>
              <a:t>Trust in the Government</a:t>
            </a:r>
            <a:endParaRPr sz="2200">
              <a:solidFill>
                <a:schemeClr val="lt1"/>
              </a:solidFill>
            </a:endParaRPr>
          </a:p>
        </p:txBody>
      </p:sp>
      <p:pic>
        <p:nvPicPr>
          <p:cNvPr id="235" name="Google Shape;235;g12f2b023568_0_132"/>
          <p:cNvPicPr preferRelativeResize="0"/>
          <p:nvPr/>
        </p:nvPicPr>
        <p:blipFill>
          <a:blip r:embed="rId3">
            <a:alphaModFix/>
          </a:blip>
          <a:stretch>
            <a:fillRect/>
          </a:stretch>
        </p:blipFill>
        <p:spPr>
          <a:xfrm>
            <a:off x="969050" y="1044375"/>
            <a:ext cx="7205898" cy="345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
        <p:cNvGrpSpPr/>
        <p:nvPr/>
      </p:nvGrpSpPr>
      <p:grpSpPr>
        <a:xfrm>
          <a:off x="0" y="0"/>
          <a:ext cx="0" cy="0"/>
          <a:chOff x="0" y="0"/>
          <a:chExt cx="0" cy="0"/>
        </a:xfrm>
      </p:grpSpPr>
      <p:sp>
        <p:nvSpPr>
          <p:cNvPr id="84" name="Google Shape;84;g12f2b023568_0_0"/>
          <p:cNvSpPr txBox="1"/>
          <p:nvPr/>
        </p:nvSpPr>
        <p:spPr>
          <a:xfrm>
            <a:off x="4405525" y="722300"/>
            <a:ext cx="3199800" cy="492600"/>
          </a:xfrm>
          <a:prstGeom prst="rect">
            <a:avLst/>
          </a:prstGeom>
          <a:noFill/>
          <a:ln>
            <a:noFill/>
          </a:ln>
        </p:spPr>
        <p:txBody>
          <a:bodyPr spcFirstLastPara="1" wrap="square" lIns="0" tIns="0" rIns="0" bIns="0" anchor="t" anchorCtr="0">
            <a:spAutoFit/>
          </a:bodyPr>
          <a:lstStyle/>
          <a:p>
            <a:pPr marL="0" marR="0" lvl="0" indent="0" algn="ctr" rtl="0">
              <a:lnSpc>
                <a:spcPct val="107001"/>
              </a:lnSpc>
              <a:spcBef>
                <a:spcPts val="0"/>
              </a:spcBef>
              <a:spcAft>
                <a:spcPts val="0"/>
              </a:spcAft>
              <a:buNone/>
            </a:pPr>
            <a:r>
              <a:rPr lang="en-US" sz="3200" b="1">
                <a:solidFill>
                  <a:srgbClr val="36D6CB"/>
                </a:solidFill>
                <a:latin typeface="Source Sans Pro"/>
                <a:ea typeface="Source Sans Pro"/>
                <a:cs typeface="Source Sans Pro"/>
                <a:sym typeface="Source Sans Pro"/>
              </a:rPr>
              <a:t>TESDA’s Mandate</a:t>
            </a:r>
            <a:endParaRPr sz="700"/>
          </a:p>
        </p:txBody>
      </p:sp>
      <p:sp>
        <p:nvSpPr>
          <p:cNvPr id="85" name="Google Shape;85;g12f2b023568_0_0"/>
          <p:cNvSpPr txBox="1"/>
          <p:nvPr/>
        </p:nvSpPr>
        <p:spPr>
          <a:xfrm>
            <a:off x="4236349" y="1166075"/>
            <a:ext cx="2115900" cy="292500"/>
          </a:xfrm>
          <a:prstGeom prst="rect">
            <a:avLst/>
          </a:prstGeom>
          <a:noFill/>
          <a:ln>
            <a:noFill/>
          </a:ln>
        </p:spPr>
        <p:txBody>
          <a:bodyPr spcFirstLastPara="1" wrap="square" lIns="0" tIns="0" rIns="0" bIns="0" anchor="t" anchorCtr="0">
            <a:spAutoFit/>
          </a:bodyPr>
          <a:lstStyle/>
          <a:p>
            <a:pPr marL="0" marR="0" lvl="0" indent="0" algn="ctr" rtl="0">
              <a:lnSpc>
                <a:spcPct val="107001"/>
              </a:lnSpc>
              <a:spcBef>
                <a:spcPts val="0"/>
              </a:spcBef>
              <a:spcAft>
                <a:spcPts val="0"/>
              </a:spcAft>
              <a:buNone/>
            </a:pPr>
            <a:r>
              <a:rPr lang="en-US" sz="1900" i="1">
                <a:solidFill>
                  <a:srgbClr val="36D6CB"/>
                </a:solidFill>
                <a:latin typeface="Source Sans Pro"/>
                <a:ea typeface="Source Sans Pro"/>
                <a:cs typeface="Source Sans Pro"/>
                <a:sym typeface="Source Sans Pro"/>
              </a:rPr>
              <a:t>(RA 7796, Sec. 2)</a:t>
            </a:r>
            <a:endParaRPr sz="100" i="1"/>
          </a:p>
        </p:txBody>
      </p:sp>
      <p:sp>
        <p:nvSpPr>
          <p:cNvPr id="86" name="Google Shape;86;g12f2b023568_0_0"/>
          <p:cNvSpPr txBox="1"/>
          <p:nvPr/>
        </p:nvSpPr>
        <p:spPr>
          <a:xfrm>
            <a:off x="4505725" y="1481850"/>
            <a:ext cx="4452000" cy="1137900"/>
          </a:xfrm>
          <a:prstGeom prst="rect">
            <a:avLst/>
          </a:prstGeom>
          <a:noFill/>
          <a:ln>
            <a:noFill/>
          </a:ln>
        </p:spPr>
        <p:txBody>
          <a:bodyPr spcFirstLastPara="1" wrap="square" lIns="0" tIns="0" rIns="0" bIns="0" anchor="t" anchorCtr="0">
            <a:spAutoFit/>
          </a:bodyPr>
          <a:lstStyle/>
          <a:p>
            <a:pPr marL="0" marR="0" lvl="0" indent="0" algn="l" rtl="0">
              <a:lnSpc>
                <a:spcPct val="107001"/>
              </a:lnSpc>
              <a:spcBef>
                <a:spcPts val="0"/>
              </a:spcBef>
              <a:spcAft>
                <a:spcPts val="0"/>
              </a:spcAft>
              <a:buNone/>
            </a:pPr>
            <a:r>
              <a:rPr lang="en-US" b="1">
                <a:solidFill>
                  <a:schemeClr val="lt1"/>
                </a:solidFill>
                <a:latin typeface="Source Sans Pro"/>
                <a:ea typeface="Source Sans Pro"/>
                <a:cs typeface="Source Sans Pro"/>
                <a:sym typeface="Source Sans Pro"/>
              </a:rPr>
              <a:t>to provide relevant, accessible, high quality and efficient technical education and skills development in support of the development of high quality Filipino middle-level manpower responsive to and in accordance with Philippine development goals and priorities.</a:t>
            </a:r>
            <a:endParaRPr b="1">
              <a:solidFill>
                <a:schemeClr val="lt1"/>
              </a:solidFill>
              <a:latin typeface="Source Sans Pro"/>
              <a:ea typeface="Source Sans Pro"/>
              <a:cs typeface="Source Sans Pro"/>
              <a:sym typeface="Source Sans Pro"/>
            </a:endParaRPr>
          </a:p>
        </p:txBody>
      </p:sp>
      <p:grpSp>
        <p:nvGrpSpPr>
          <p:cNvPr id="87" name="Google Shape;87;g12f2b023568_0_0"/>
          <p:cNvGrpSpPr/>
          <p:nvPr/>
        </p:nvGrpSpPr>
        <p:grpSpPr>
          <a:xfrm>
            <a:off x="4495868" y="2843450"/>
            <a:ext cx="5096707" cy="1924571"/>
            <a:chOff x="4495868" y="2767250"/>
            <a:chExt cx="5096707" cy="1924571"/>
          </a:xfrm>
        </p:grpSpPr>
        <p:sp>
          <p:nvSpPr>
            <p:cNvPr id="88" name="Google Shape;88;g12f2b023568_0_0"/>
            <p:cNvSpPr txBox="1"/>
            <p:nvPr/>
          </p:nvSpPr>
          <p:spPr>
            <a:xfrm>
              <a:off x="4495882" y="2767250"/>
              <a:ext cx="3365100" cy="2154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b="1">
                  <a:solidFill>
                    <a:srgbClr val="36D6CB"/>
                  </a:solidFill>
                  <a:latin typeface="Open Sans"/>
                  <a:ea typeface="Open Sans"/>
                  <a:cs typeface="Open Sans"/>
                  <a:sym typeface="Open Sans"/>
                </a:rPr>
                <a:t>Direction-Setting</a:t>
              </a:r>
              <a:endParaRPr sz="100" b="1"/>
            </a:p>
          </p:txBody>
        </p:sp>
        <p:sp>
          <p:nvSpPr>
            <p:cNvPr id="89" name="Google Shape;89;g12f2b023568_0_0"/>
            <p:cNvSpPr txBox="1"/>
            <p:nvPr/>
          </p:nvSpPr>
          <p:spPr>
            <a:xfrm>
              <a:off x="4495873" y="3378425"/>
              <a:ext cx="4867500" cy="4740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b="1">
                  <a:solidFill>
                    <a:srgbClr val="36D6CB"/>
                  </a:solidFill>
                  <a:latin typeface="Open Sans"/>
                  <a:ea typeface="Open Sans"/>
                  <a:cs typeface="Open Sans"/>
                  <a:sym typeface="Open Sans"/>
                </a:rPr>
                <a:t>Standards &amp; Systems Development</a:t>
              </a:r>
              <a:endParaRPr b="1">
                <a:solidFill>
                  <a:srgbClr val="36D6CB"/>
                </a:solidFill>
                <a:latin typeface="Open Sans"/>
                <a:ea typeface="Open Sans"/>
                <a:cs typeface="Open Sans"/>
                <a:sym typeface="Open Sans"/>
              </a:endParaRPr>
            </a:p>
            <a:p>
              <a:pPr marL="0" marR="0" lvl="0" indent="0" algn="l" rtl="0">
                <a:lnSpc>
                  <a:spcPct val="120005"/>
                </a:lnSpc>
                <a:spcBef>
                  <a:spcPts val="0"/>
                </a:spcBef>
                <a:spcAft>
                  <a:spcPts val="0"/>
                </a:spcAft>
                <a:buNone/>
              </a:pPr>
              <a:endParaRPr b="1">
                <a:solidFill>
                  <a:srgbClr val="36D6CB"/>
                </a:solidFill>
                <a:latin typeface="Open Sans"/>
                <a:ea typeface="Open Sans"/>
                <a:cs typeface="Open Sans"/>
                <a:sym typeface="Open Sans"/>
              </a:endParaRPr>
            </a:p>
          </p:txBody>
        </p:sp>
        <p:sp>
          <p:nvSpPr>
            <p:cNvPr id="90" name="Google Shape;90;g12f2b023568_0_0"/>
            <p:cNvSpPr txBox="1"/>
            <p:nvPr/>
          </p:nvSpPr>
          <p:spPr>
            <a:xfrm>
              <a:off x="4495885" y="3987463"/>
              <a:ext cx="4158600" cy="4740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b="1">
                  <a:solidFill>
                    <a:srgbClr val="36D6CB"/>
                  </a:solidFill>
                  <a:latin typeface="Open Sans"/>
                  <a:ea typeface="Open Sans"/>
                  <a:cs typeface="Open Sans"/>
                  <a:sym typeface="Open Sans"/>
                </a:rPr>
                <a:t>Support to TVET Provision</a:t>
              </a:r>
              <a:endParaRPr b="1">
                <a:solidFill>
                  <a:srgbClr val="36D6CB"/>
                </a:solidFill>
                <a:latin typeface="Open Sans"/>
                <a:ea typeface="Open Sans"/>
                <a:cs typeface="Open Sans"/>
                <a:sym typeface="Open Sans"/>
              </a:endParaRPr>
            </a:p>
            <a:p>
              <a:pPr marL="0" marR="0" lvl="0" indent="0" algn="l" rtl="0">
                <a:lnSpc>
                  <a:spcPct val="120005"/>
                </a:lnSpc>
                <a:spcBef>
                  <a:spcPts val="0"/>
                </a:spcBef>
                <a:spcAft>
                  <a:spcPts val="0"/>
                </a:spcAft>
                <a:buNone/>
              </a:pPr>
              <a:endParaRPr b="1">
                <a:solidFill>
                  <a:srgbClr val="36D6CB"/>
                </a:solidFill>
                <a:latin typeface="Open Sans"/>
                <a:ea typeface="Open Sans"/>
                <a:cs typeface="Open Sans"/>
                <a:sym typeface="Open Sans"/>
              </a:endParaRPr>
            </a:p>
          </p:txBody>
        </p:sp>
        <p:sp>
          <p:nvSpPr>
            <p:cNvPr id="91" name="Google Shape;91;g12f2b023568_0_0"/>
            <p:cNvSpPr txBox="1"/>
            <p:nvPr/>
          </p:nvSpPr>
          <p:spPr>
            <a:xfrm>
              <a:off x="4495875" y="3000625"/>
              <a:ext cx="5096700" cy="63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Steering and providing guidance to the sector</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Setting out clear directions and establishing priorities</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900">
                <a:solidFill>
                  <a:schemeClr val="lt1"/>
                </a:solidFill>
                <a:latin typeface="Open Sans"/>
                <a:ea typeface="Open Sans"/>
                <a:cs typeface="Open Sans"/>
                <a:sym typeface="Open Sans"/>
              </a:endParaRPr>
            </a:p>
          </p:txBody>
        </p:sp>
        <p:sp>
          <p:nvSpPr>
            <p:cNvPr id="92" name="Google Shape;92;g12f2b023568_0_0"/>
            <p:cNvSpPr txBox="1"/>
            <p:nvPr/>
          </p:nvSpPr>
          <p:spPr>
            <a:xfrm>
              <a:off x="4495876" y="3611800"/>
              <a:ext cx="4688700" cy="471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Ensure quality through the provision of standards and system development services</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Competency assessment and certification of workers</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900">
                <a:solidFill>
                  <a:schemeClr val="lt1"/>
                </a:solidFill>
                <a:latin typeface="Open Sans"/>
                <a:ea typeface="Open Sans"/>
                <a:cs typeface="Open Sans"/>
                <a:sym typeface="Open Sans"/>
              </a:endParaRPr>
            </a:p>
          </p:txBody>
        </p:sp>
        <p:sp>
          <p:nvSpPr>
            <p:cNvPr id="93" name="Google Shape;93;g12f2b023568_0_0"/>
            <p:cNvSpPr txBox="1"/>
            <p:nvPr/>
          </p:nvSpPr>
          <p:spPr>
            <a:xfrm>
              <a:off x="4495868" y="4220821"/>
              <a:ext cx="4122600" cy="471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Direct Training Provision </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900">
                  <a:solidFill>
                    <a:schemeClr val="lt1"/>
                  </a:solidFill>
                  <a:latin typeface="Open Sans"/>
                  <a:ea typeface="Open Sans"/>
                  <a:cs typeface="Open Sans"/>
                  <a:sym typeface="Open Sans"/>
                </a:rPr>
                <a:t>Implementation of Scholarship Programs</a:t>
              </a:r>
              <a:endParaRPr sz="900">
                <a:solidFill>
                  <a:schemeClr val="lt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900">
                <a:solidFill>
                  <a:schemeClr val="lt1"/>
                </a:solidFill>
                <a:latin typeface="Open Sans"/>
                <a:ea typeface="Open Sans"/>
                <a:cs typeface="Open Sans"/>
                <a:sym typeface="Open Sans"/>
              </a:endParaRPr>
            </a:p>
          </p:txBody>
        </p:sp>
      </p:grpSp>
      <p:pic>
        <p:nvPicPr>
          <p:cNvPr id="94" name="Google Shape;94;g12f2b023568_0_0"/>
          <p:cNvPicPr preferRelativeResize="0"/>
          <p:nvPr/>
        </p:nvPicPr>
        <p:blipFill rotWithShape="1">
          <a:blip r:embed="rId3">
            <a:alphaModFix/>
          </a:blip>
          <a:srcRect/>
          <a:stretch/>
        </p:blipFill>
        <p:spPr>
          <a:xfrm rot="10800000">
            <a:off x="8255565" y="0"/>
            <a:ext cx="1143780" cy="1148084"/>
          </a:xfrm>
          <a:prstGeom prst="rect">
            <a:avLst/>
          </a:prstGeom>
          <a:noFill/>
          <a:ln>
            <a:noFill/>
          </a:ln>
        </p:spPr>
      </p:pic>
      <p:sp>
        <p:nvSpPr>
          <p:cNvPr id="95" name="Google Shape;95;g12f2b023568_0_0"/>
          <p:cNvSpPr/>
          <p:nvPr/>
        </p:nvSpPr>
        <p:spPr>
          <a:xfrm>
            <a:off x="309476" y="-113756"/>
            <a:ext cx="1899441" cy="1505936"/>
          </a:xfrm>
          <a:custGeom>
            <a:avLst/>
            <a:gdLst/>
            <a:ahLst/>
            <a:cxnLst/>
            <a:rect l="l" t="t" r="r" b="b"/>
            <a:pathLst>
              <a:path w="4129220" h="3273774" extrusionOk="0">
                <a:moveTo>
                  <a:pt x="3824420" y="0"/>
                </a:moveTo>
                <a:lnTo>
                  <a:pt x="304800" y="0"/>
                </a:lnTo>
                <a:cubicBezTo>
                  <a:pt x="135890" y="0"/>
                  <a:pt x="0" y="135890"/>
                  <a:pt x="0" y="304800"/>
                </a:cubicBezTo>
                <a:lnTo>
                  <a:pt x="0" y="2968974"/>
                </a:lnTo>
                <a:cubicBezTo>
                  <a:pt x="0" y="3137884"/>
                  <a:pt x="135890" y="3273774"/>
                  <a:pt x="304800" y="3273774"/>
                </a:cubicBezTo>
                <a:lnTo>
                  <a:pt x="3824420" y="3273774"/>
                </a:lnTo>
                <a:cubicBezTo>
                  <a:pt x="3993331" y="3273774"/>
                  <a:pt x="4129220" y="3137884"/>
                  <a:pt x="4129220" y="2968974"/>
                </a:cubicBezTo>
                <a:lnTo>
                  <a:pt x="4129220" y="304800"/>
                </a:lnTo>
                <a:cubicBezTo>
                  <a:pt x="4129220" y="135890"/>
                  <a:pt x="3993331" y="0"/>
                  <a:pt x="3824420" y="0"/>
                </a:cubicBezTo>
                <a:close/>
              </a:path>
            </a:pathLst>
          </a:custGeom>
          <a:noFill/>
          <a:ln w="28575" cap="flat" cmpd="sng">
            <a:solidFill>
              <a:srgbClr val="36D6CB"/>
            </a:solidFill>
            <a:prstDash val="solid"/>
            <a:round/>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96" name="Google Shape;96;g12f2b023568_0_0"/>
          <p:cNvSpPr/>
          <p:nvPr/>
        </p:nvSpPr>
        <p:spPr>
          <a:xfrm>
            <a:off x="-155648" y="3490350"/>
            <a:ext cx="2363978" cy="2536771"/>
          </a:xfrm>
          <a:custGeom>
            <a:avLst/>
            <a:gdLst/>
            <a:ahLst/>
            <a:cxnLst/>
            <a:rect l="l" t="t" r="r" b="b"/>
            <a:pathLst>
              <a:path w="4129220" h="5514719" extrusionOk="0">
                <a:moveTo>
                  <a:pt x="3824420" y="0"/>
                </a:moveTo>
                <a:lnTo>
                  <a:pt x="304800" y="0"/>
                </a:lnTo>
                <a:cubicBezTo>
                  <a:pt x="135890" y="0"/>
                  <a:pt x="0" y="135890"/>
                  <a:pt x="0" y="304800"/>
                </a:cubicBezTo>
                <a:lnTo>
                  <a:pt x="0" y="5209919"/>
                </a:lnTo>
                <a:cubicBezTo>
                  <a:pt x="0" y="5378829"/>
                  <a:pt x="135890" y="5514719"/>
                  <a:pt x="304800" y="5514719"/>
                </a:cubicBezTo>
                <a:lnTo>
                  <a:pt x="3824420" y="5514719"/>
                </a:lnTo>
                <a:cubicBezTo>
                  <a:pt x="3993331" y="5514719"/>
                  <a:pt x="4129220" y="5378829"/>
                  <a:pt x="4129220" y="5209919"/>
                </a:cubicBezTo>
                <a:lnTo>
                  <a:pt x="4129220" y="304800"/>
                </a:lnTo>
                <a:cubicBezTo>
                  <a:pt x="4129220" y="135890"/>
                  <a:pt x="3993331" y="0"/>
                  <a:pt x="3824420" y="0"/>
                </a:cubicBezTo>
                <a:close/>
              </a:path>
            </a:pathLst>
          </a:custGeom>
          <a:noFill/>
          <a:ln w="28575" cap="flat" cmpd="sng">
            <a:solidFill>
              <a:srgbClr val="36D6CB"/>
            </a:solidFill>
            <a:prstDash val="solid"/>
            <a:round/>
            <a:headEnd type="none" w="sm" len="sm"/>
            <a:tailEnd type="none" w="sm" len="sm"/>
          </a:ln>
        </p:spPr>
        <p:txBody>
          <a:bodyPr spcFirstLastPara="1" wrap="square" lIns="22850" tIns="22850" rIns="22850" bIns="2285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97" name="Google Shape;97;g12f2b023568_0_0"/>
          <p:cNvPicPr preferRelativeResize="0"/>
          <p:nvPr/>
        </p:nvPicPr>
        <p:blipFill rotWithShape="1">
          <a:blip r:embed="rId4">
            <a:alphaModFix/>
          </a:blip>
          <a:srcRect/>
          <a:stretch/>
        </p:blipFill>
        <p:spPr>
          <a:xfrm rot="5400000" flipH="1">
            <a:off x="-188949" y="-91826"/>
            <a:ext cx="1919129" cy="1693631"/>
          </a:xfrm>
          <a:prstGeom prst="rect">
            <a:avLst/>
          </a:prstGeom>
          <a:noFill/>
          <a:ln>
            <a:noFill/>
          </a:ln>
        </p:spPr>
      </p:pic>
      <p:pic>
        <p:nvPicPr>
          <p:cNvPr id="98" name="Google Shape;98;g12f2b023568_0_0"/>
          <p:cNvPicPr preferRelativeResize="0"/>
          <p:nvPr/>
        </p:nvPicPr>
        <p:blipFill rotWithShape="1">
          <a:blip r:embed="rId5">
            <a:alphaModFix/>
          </a:blip>
          <a:srcRect l="25228" r="31392" b="7757"/>
          <a:stretch/>
        </p:blipFill>
        <p:spPr>
          <a:xfrm>
            <a:off x="2430291" y="-417874"/>
            <a:ext cx="1869600" cy="2981700"/>
          </a:xfrm>
          <a:prstGeom prst="roundRect">
            <a:avLst>
              <a:gd name="adj" fmla="val 16667"/>
            </a:avLst>
          </a:prstGeom>
          <a:noFill/>
          <a:ln>
            <a:noFill/>
          </a:ln>
        </p:spPr>
      </p:pic>
      <p:pic>
        <p:nvPicPr>
          <p:cNvPr id="99" name="Google Shape;99;g12f2b023568_0_0"/>
          <p:cNvPicPr preferRelativeResize="0"/>
          <p:nvPr/>
        </p:nvPicPr>
        <p:blipFill rotWithShape="1">
          <a:blip r:embed="rId6">
            <a:alphaModFix/>
          </a:blip>
          <a:srcRect l="8625" t="6539" b="24916"/>
          <a:stretch/>
        </p:blipFill>
        <p:spPr>
          <a:xfrm>
            <a:off x="309475" y="1498756"/>
            <a:ext cx="1869600" cy="1869900"/>
          </a:xfrm>
          <a:prstGeom prst="roundRect">
            <a:avLst>
              <a:gd name="adj" fmla="val 16667"/>
            </a:avLst>
          </a:prstGeom>
          <a:noFill/>
          <a:ln>
            <a:noFill/>
          </a:ln>
        </p:spPr>
      </p:pic>
      <p:pic>
        <p:nvPicPr>
          <p:cNvPr id="100" name="Google Shape;100;g12f2b023568_0_0"/>
          <p:cNvPicPr preferRelativeResize="0"/>
          <p:nvPr/>
        </p:nvPicPr>
        <p:blipFill rotWithShape="1">
          <a:blip r:embed="rId7">
            <a:alphaModFix/>
          </a:blip>
          <a:srcRect l="9437" r="18960"/>
          <a:stretch/>
        </p:blipFill>
        <p:spPr>
          <a:xfrm>
            <a:off x="2376563" y="2707478"/>
            <a:ext cx="1869600" cy="1869600"/>
          </a:xfrm>
          <a:prstGeom prst="roundRect">
            <a:avLst>
              <a:gd name="adj" fmla="val 16667"/>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g12f2b023568_0_35"/>
          <p:cNvPicPr preferRelativeResize="0"/>
          <p:nvPr/>
        </p:nvPicPr>
        <p:blipFill rotWithShape="1">
          <a:blip r:embed="rId3">
            <a:alphaModFix/>
          </a:blip>
          <a:srcRect/>
          <a:stretch/>
        </p:blipFill>
        <p:spPr>
          <a:xfrm rot="5400000">
            <a:off x="733716" y="3992738"/>
            <a:ext cx="359499" cy="1272951"/>
          </a:xfrm>
          <a:prstGeom prst="rect">
            <a:avLst/>
          </a:prstGeom>
          <a:noFill/>
          <a:ln>
            <a:noFill/>
          </a:ln>
        </p:spPr>
      </p:pic>
      <p:pic>
        <p:nvPicPr>
          <p:cNvPr id="106" name="Google Shape;106;g12f2b023568_0_35"/>
          <p:cNvPicPr preferRelativeResize="0"/>
          <p:nvPr/>
        </p:nvPicPr>
        <p:blipFill rotWithShape="1">
          <a:blip r:embed="rId4">
            <a:alphaModFix/>
          </a:blip>
          <a:srcRect r="1146" b="1419"/>
          <a:stretch/>
        </p:blipFill>
        <p:spPr>
          <a:xfrm>
            <a:off x="277000" y="1006950"/>
            <a:ext cx="2092650" cy="2840300"/>
          </a:xfrm>
          <a:prstGeom prst="rect">
            <a:avLst/>
          </a:prstGeom>
          <a:solidFill>
            <a:srgbClr val="ECECEC"/>
          </a:solidFill>
          <a:ln>
            <a:noFill/>
          </a:ln>
        </p:spPr>
      </p:pic>
      <p:sp>
        <p:nvSpPr>
          <p:cNvPr id="107" name="Google Shape;107;g12f2b023568_0_35"/>
          <p:cNvSpPr/>
          <p:nvPr/>
        </p:nvSpPr>
        <p:spPr>
          <a:xfrm flipH="1">
            <a:off x="2640400" y="2907288"/>
            <a:ext cx="2974500" cy="692700"/>
          </a:xfrm>
          <a:prstGeom prst="homePlate">
            <a:avLst>
              <a:gd name="adj" fmla="val 50000"/>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a:solidFill>
                  <a:srgbClr val="1F1435"/>
                </a:solidFill>
                <a:latin typeface="Trebuchet MS"/>
                <a:ea typeface="Trebuchet MS"/>
                <a:cs typeface="Trebuchet MS"/>
                <a:sym typeface="Trebuchet MS"/>
              </a:rPr>
              <a:t>TVET for </a:t>
            </a:r>
            <a:endParaRPr sz="1400">
              <a:solidFill>
                <a:srgbClr val="000000"/>
              </a:solidFill>
              <a:latin typeface="Calibri"/>
              <a:ea typeface="Calibri"/>
              <a:cs typeface="Calibri"/>
              <a:sym typeface="Calibri"/>
            </a:endParaRPr>
          </a:p>
          <a:p>
            <a:pPr marL="0" marR="0" lvl="0" indent="0" algn="ctr" rtl="0">
              <a:spcBef>
                <a:spcPts val="0"/>
              </a:spcBef>
              <a:spcAft>
                <a:spcPts val="0"/>
              </a:spcAft>
              <a:buNone/>
            </a:pPr>
            <a:r>
              <a:rPr lang="en-US" sz="1500" b="1">
                <a:solidFill>
                  <a:srgbClr val="1F1435"/>
                </a:solidFill>
                <a:latin typeface="Trebuchet MS"/>
                <a:ea typeface="Trebuchet MS"/>
                <a:cs typeface="Trebuchet MS"/>
                <a:sym typeface="Trebuchet MS"/>
              </a:rPr>
              <a:t>GLOBAL COMPETITIVENESS </a:t>
            </a:r>
            <a:br>
              <a:rPr lang="en-US" sz="1500" b="1">
                <a:solidFill>
                  <a:srgbClr val="1F1435"/>
                </a:solidFill>
                <a:latin typeface="Trebuchet MS"/>
                <a:ea typeface="Trebuchet MS"/>
                <a:cs typeface="Trebuchet MS"/>
                <a:sym typeface="Trebuchet MS"/>
              </a:rPr>
            </a:br>
            <a:r>
              <a:rPr lang="en-US" sz="1500" b="1">
                <a:solidFill>
                  <a:srgbClr val="1F1435"/>
                </a:solidFill>
                <a:latin typeface="Trebuchet MS"/>
                <a:ea typeface="Trebuchet MS"/>
                <a:cs typeface="Trebuchet MS"/>
                <a:sym typeface="Trebuchet MS"/>
              </a:rPr>
              <a:t>&amp; WORKFORCE READINESS</a:t>
            </a:r>
            <a:endParaRPr sz="1500" b="1">
              <a:solidFill>
                <a:srgbClr val="1F1435"/>
              </a:solidFill>
              <a:latin typeface="Trebuchet MS"/>
              <a:ea typeface="Trebuchet MS"/>
              <a:cs typeface="Trebuchet MS"/>
              <a:sym typeface="Trebuchet MS"/>
            </a:endParaRPr>
          </a:p>
        </p:txBody>
      </p:sp>
      <p:sp>
        <p:nvSpPr>
          <p:cNvPr id="108" name="Google Shape;108;g12f2b023568_0_35"/>
          <p:cNvSpPr/>
          <p:nvPr/>
        </p:nvSpPr>
        <p:spPr>
          <a:xfrm>
            <a:off x="5681502" y="2896388"/>
            <a:ext cx="3127200" cy="707700"/>
          </a:xfrm>
          <a:prstGeom prst="homePlate">
            <a:avLst>
              <a:gd name="adj" fmla="val 50000"/>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200" b="1">
                <a:solidFill>
                  <a:srgbClr val="1F1435"/>
                </a:solidFill>
                <a:latin typeface="Trebuchet MS"/>
                <a:ea typeface="Trebuchet MS"/>
                <a:cs typeface="Trebuchet MS"/>
                <a:sym typeface="Trebuchet MS"/>
              </a:rPr>
              <a:t>TVET for </a:t>
            </a:r>
            <a:endParaRPr sz="1200">
              <a:solidFill>
                <a:srgbClr val="000000"/>
              </a:solidFill>
              <a:latin typeface="Calibri"/>
              <a:ea typeface="Calibri"/>
              <a:cs typeface="Calibri"/>
              <a:sym typeface="Calibri"/>
            </a:endParaRPr>
          </a:p>
          <a:p>
            <a:pPr marL="0" marR="0" lvl="0" indent="0" algn="ctr" rtl="0">
              <a:spcBef>
                <a:spcPts val="0"/>
              </a:spcBef>
              <a:spcAft>
                <a:spcPts val="0"/>
              </a:spcAft>
              <a:buNone/>
            </a:pPr>
            <a:r>
              <a:rPr lang="en-US" sz="1400" b="1">
                <a:solidFill>
                  <a:srgbClr val="1F1435"/>
                </a:solidFill>
                <a:latin typeface="Trebuchet MS"/>
                <a:ea typeface="Trebuchet MS"/>
                <a:cs typeface="Trebuchet MS"/>
                <a:sym typeface="Trebuchet MS"/>
              </a:rPr>
              <a:t>SOCIAL EQUITY AND POVERTY REDUCTION</a:t>
            </a:r>
            <a:endParaRPr sz="1400" b="1">
              <a:solidFill>
                <a:srgbClr val="1F1435"/>
              </a:solidFill>
              <a:latin typeface="Trebuchet MS"/>
              <a:ea typeface="Trebuchet MS"/>
              <a:cs typeface="Trebuchet MS"/>
              <a:sym typeface="Trebuchet MS"/>
            </a:endParaRPr>
          </a:p>
        </p:txBody>
      </p:sp>
      <p:sp>
        <p:nvSpPr>
          <p:cNvPr id="109" name="Google Shape;109;g12f2b023568_0_35"/>
          <p:cNvSpPr/>
          <p:nvPr/>
        </p:nvSpPr>
        <p:spPr>
          <a:xfrm>
            <a:off x="2640400" y="2218888"/>
            <a:ext cx="6168300" cy="568800"/>
          </a:xfrm>
          <a:prstGeom prst="rect">
            <a:avLst/>
          </a:prstGeom>
          <a:solidFill>
            <a:srgbClr val="050A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900" b="1">
                <a:solidFill>
                  <a:schemeClr val="lt1"/>
                </a:solidFill>
                <a:latin typeface="Calibri"/>
                <a:ea typeface="Calibri"/>
                <a:cs typeface="Calibri"/>
                <a:sym typeface="Calibri"/>
              </a:rPr>
              <a:t>Vibrant Quality TVET for Decent Work </a:t>
            </a:r>
            <a:br>
              <a:rPr lang="en-US" sz="1900" b="1">
                <a:solidFill>
                  <a:schemeClr val="lt1"/>
                </a:solidFill>
                <a:latin typeface="Calibri"/>
                <a:ea typeface="Calibri"/>
                <a:cs typeface="Calibri"/>
                <a:sym typeface="Calibri"/>
              </a:rPr>
            </a:br>
            <a:r>
              <a:rPr lang="en-US" sz="1900" b="1">
                <a:solidFill>
                  <a:schemeClr val="lt1"/>
                </a:solidFill>
                <a:latin typeface="Calibri"/>
                <a:ea typeface="Calibri"/>
                <a:cs typeface="Calibri"/>
                <a:sym typeface="Calibri"/>
              </a:rPr>
              <a:t>and Sustainable Inclusive Growth</a:t>
            </a:r>
            <a:endParaRPr sz="1900" b="1">
              <a:solidFill>
                <a:schemeClr val="lt1"/>
              </a:solidFill>
              <a:latin typeface="Calibri"/>
              <a:ea typeface="Calibri"/>
              <a:cs typeface="Calibri"/>
              <a:sym typeface="Calibri"/>
            </a:endParaRPr>
          </a:p>
        </p:txBody>
      </p:sp>
      <p:sp>
        <p:nvSpPr>
          <p:cNvPr id="110" name="Google Shape;110;g12f2b023568_0_35"/>
          <p:cNvSpPr txBox="1"/>
          <p:nvPr/>
        </p:nvSpPr>
        <p:spPr>
          <a:xfrm>
            <a:off x="2776450" y="1357801"/>
            <a:ext cx="5905800" cy="752400"/>
          </a:xfrm>
          <a:prstGeom prst="rect">
            <a:avLst/>
          </a:prstGeom>
          <a:noFill/>
          <a:ln>
            <a:noFill/>
          </a:ln>
        </p:spPr>
        <p:txBody>
          <a:bodyPr spcFirstLastPara="1" wrap="square" lIns="45725" tIns="22850" rIns="45725" bIns="22850" anchor="ctr" anchorCtr="0">
            <a:noAutofit/>
          </a:bodyPr>
          <a:lstStyle/>
          <a:p>
            <a:pPr marL="0" lvl="0" indent="0" algn="l" rtl="0">
              <a:spcBef>
                <a:spcPts val="0"/>
              </a:spcBef>
              <a:spcAft>
                <a:spcPts val="0"/>
              </a:spcAft>
              <a:buNone/>
            </a:pPr>
            <a:r>
              <a:rPr lang="en-US" sz="2700" b="1">
                <a:solidFill>
                  <a:schemeClr val="dk1"/>
                </a:solidFill>
                <a:latin typeface="Oswald"/>
                <a:ea typeface="Oswald"/>
                <a:cs typeface="Oswald"/>
                <a:sym typeface="Oswald"/>
              </a:rPr>
              <a:t>National Technical Education and </a:t>
            </a:r>
            <a:endParaRPr sz="2700" b="1">
              <a:solidFill>
                <a:schemeClr val="dk1"/>
              </a:solidFill>
              <a:latin typeface="Oswald"/>
              <a:ea typeface="Oswald"/>
              <a:cs typeface="Oswald"/>
              <a:sym typeface="Oswald"/>
            </a:endParaRPr>
          </a:p>
          <a:p>
            <a:pPr marL="0" lvl="0" indent="0" algn="l" rtl="0">
              <a:spcBef>
                <a:spcPts val="0"/>
              </a:spcBef>
              <a:spcAft>
                <a:spcPts val="0"/>
              </a:spcAft>
              <a:buNone/>
            </a:pPr>
            <a:r>
              <a:rPr lang="en-US" sz="2700" b="1">
                <a:solidFill>
                  <a:schemeClr val="dk1"/>
                </a:solidFill>
                <a:latin typeface="Oswald"/>
                <a:ea typeface="Oswald"/>
                <a:cs typeface="Oswald"/>
                <a:sym typeface="Oswald"/>
              </a:rPr>
              <a:t>Skills Development Plan 2018-2022</a:t>
            </a:r>
            <a:endParaRPr sz="1800" b="1">
              <a:solidFill>
                <a:schemeClr val="dk1"/>
              </a:solidFill>
              <a:latin typeface="Oswald"/>
              <a:ea typeface="Oswald"/>
              <a:cs typeface="Oswald"/>
              <a:sym typeface="Oswald"/>
            </a:endParaRPr>
          </a:p>
        </p:txBody>
      </p:sp>
      <p:grpSp>
        <p:nvGrpSpPr>
          <p:cNvPr id="111" name="Google Shape;111;g12f2b023568_0_35"/>
          <p:cNvGrpSpPr/>
          <p:nvPr/>
        </p:nvGrpSpPr>
        <p:grpSpPr>
          <a:xfrm>
            <a:off x="60775" y="3878531"/>
            <a:ext cx="8990785" cy="1254539"/>
            <a:chOff x="334375" y="3719700"/>
            <a:chExt cx="8671668" cy="1381803"/>
          </a:xfrm>
        </p:grpSpPr>
        <p:sp>
          <p:nvSpPr>
            <p:cNvPr id="112" name="Google Shape;112;g12f2b023568_0_35"/>
            <p:cNvSpPr txBox="1"/>
            <p:nvPr/>
          </p:nvSpPr>
          <p:spPr>
            <a:xfrm>
              <a:off x="334375" y="3719700"/>
              <a:ext cx="1655400" cy="1381800"/>
            </a:xfrm>
            <a:prstGeom prst="rect">
              <a:avLst/>
            </a:prstGeom>
            <a:solidFill>
              <a:srgbClr val="050A30"/>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100">
                  <a:solidFill>
                    <a:srgbClr val="FFFFFF"/>
                  </a:solidFill>
                  <a:latin typeface="Libre Franklin Medium"/>
                  <a:ea typeface="Libre Franklin Medium"/>
                  <a:cs typeface="Libre Franklin Medium"/>
                  <a:sym typeface="Libre Franklin Medium"/>
                </a:rPr>
                <a:t>Creating a conducive &amp; enabling environment for the development of quality service delivery of the TVET sector</a:t>
              </a: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p:txBody>
        </p:sp>
        <p:sp>
          <p:nvSpPr>
            <p:cNvPr id="113" name="Google Shape;113;g12f2b023568_0_35"/>
            <p:cNvSpPr txBox="1"/>
            <p:nvPr/>
          </p:nvSpPr>
          <p:spPr>
            <a:xfrm>
              <a:off x="2044241" y="3719703"/>
              <a:ext cx="1724700" cy="1381800"/>
            </a:xfrm>
            <a:prstGeom prst="rect">
              <a:avLst/>
            </a:prstGeom>
            <a:solidFill>
              <a:srgbClr val="050A30"/>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100">
                  <a:solidFill>
                    <a:srgbClr val="FFFFFF"/>
                  </a:solidFill>
                  <a:latin typeface="Libre Franklin Medium"/>
                  <a:ea typeface="Libre Franklin Medium"/>
                  <a:cs typeface="Libre Franklin Medium"/>
                  <a:sym typeface="Libre Franklin Medium"/>
                </a:rPr>
                <a:t>Prepare the Philippine workforce for the challenges posed by the Fourth Industrial Revolution (4IR)</a:t>
              </a: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p:txBody>
        </p:sp>
        <p:sp>
          <p:nvSpPr>
            <p:cNvPr id="114" name="Google Shape;114;g12f2b023568_0_35"/>
            <p:cNvSpPr txBox="1"/>
            <p:nvPr/>
          </p:nvSpPr>
          <p:spPr>
            <a:xfrm>
              <a:off x="3817925" y="3719703"/>
              <a:ext cx="1959300" cy="1381800"/>
            </a:xfrm>
            <a:prstGeom prst="rect">
              <a:avLst/>
            </a:prstGeom>
            <a:solidFill>
              <a:srgbClr val="050A30"/>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100">
                  <a:solidFill>
                    <a:srgbClr val="FFFFFF"/>
                  </a:solidFill>
                  <a:latin typeface="Libre Franklin Medium"/>
                  <a:ea typeface="Libre Franklin Medium"/>
                  <a:cs typeface="Libre Franklin Medium"/>
                  <a:sym typeface="Libre Franklin Medium"/>
                </a:rPr>
                <a:t>Ensure that industries with high economic and employment growth potentials are provided with the required quantity of quality workforce</a:t>
              </a: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p:txBody>
        </p:sp>
        <p:sp>
          <p:nvSpPr>
            <p:cNvPr id="115" name="Google Shape;115;g12f2b023568_0_35"/>
            <p:cNvSpPr txBox="1"/>
            <p:nvPr/>
          </p:nvSpPr>
          <p:spPr>
            <a:xfrm>
              <a:off x="5857777" y="3719700"/>
              <a:ext cx="1655400" cy="1381800"/>
            </a:xfrm>
            <a:prstGeom prst="rect">
              <a:avLst/>
            </a:prstGeom>
            <a:solidFill>
              <a:srgbClr val="050A30"/>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100">
                  <a:solidFill>
                    <a:srgbClr val="FFFFFF"/>
                  </a:solidFill>
                  <a:latin typeface="Libre Franklin Medium"/>
                  <a:ea typeface="Libre Franklin Medium"/>
                  <a:cs typeface="Libre Franklin Medium"/>
                  <a:sym typeface="Libre Franklin Medium"/>
                </a:rPr>
                <a:t>Directly and more vigorously address workforce needs of the basic sectors in order to achieve greater social equity and economic inclusion</a:t>
              </a:r>
              <a:endParaRPr sz="1100">
                <a:solidFill>
                  <a:srgbClr val="FFFFFF"/>
                </a:solidFill>
                <a:latin typeface="Libre Franklin Medium"/>
                <a:ea typeface="Libre Franklin Medium"/>
                <a:cs typeface="Libre Franklin Medium"/>
                <a:sym typeface="Libre Franklin Medium"/>
              </a:endParaRPr>
            </a:p>
          </p:txBody>
        </p:sp>
        <p:sp>
          <p:nvSpPr>
            <p:cNvPr id="116" name="Google Shape;116;g12f2b023568_0_35"/>
            <p:cNvSpPr txBox="1"/>
            <p:nvPr/>
          </p:nvSpPr>
          <p:spPr>
            <a:xfrm>
              <a:off x="7605343" y="3719703"/>
              <a:ext cx="1400700" cy="1381800"/>
            </a:xfrm>
            <a:prstGeom prst="rect">
              <a:avLst/>
            </a:prstGeom>
            <a:solidFill>
              <a:srgbClr val="050A30"/>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100">
                  <a:solidFill>
                    <a:srgbClr val="FFFFFF"/>
                  </a:solidFill>
                  <a:latin typeface="Libre Franklin Medium"/>
                  <a:ea typeface="Libre Franklin Medium"/>
                  <a:cs typeface="Libre Franklin Medium"/>
                  <a:sym typeface="Libre Franklin Medium"/>
                </a:rPr>
                <a:t>Instill values and integrity in the conduct and delivery of TVET in the whole sector</a:t>
              </a: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None/>
              </a:pPr>
              <a:endParaRPr sz="1100">
                <a:solidFill>
                  <a:srgbClr val="FFFFFF"/>
                </a:solidFill>
                <a:latin typeface="Libre Franklin Medium"/>
                <a:ea typeface="Libre Franklin Medium"/>
                <a:cs typeface="Libre Franklin Medium"/>
                <a:sym typeface="Libre Franklin Medium"/>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2f2b023568_0_31"/>
          <p:cNvSpPr txBox="1">
            <a:spLocks noGrp="1"/>
          </p:cNvSpPr>
          <p:nvPr>
            <p:ph type="title"/>
          </p:nvPr>
        </p:nvSpPr>
        <p:spPr>
          <a:xfrm>
            <a:off x="374625" y="128475"/>
            <a:ext cx="83205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sz="2700" b="1">
                <a:solidFill>
                  <a:schemeClr val="lt1"/>
                </a:solidFill>
                <a:latin typeface="Oswald"/>
                <a:ea typeface="Oswald"/>
                <a:cs typeface="Oswald"/>
                <a:sym typeface="Oswald"/>
              </a:rPr>
              <a:t>Philippine Qualifications Framework </a:t>
            </a:r>
            <a:endParaRPr sz="2700" b="1">
              <a:solidFill>
                <a:schemeClr val="lt1"/>
              </a:solidFill>
              <a:latin typeface="Oswald"/>
              <a:ea typeface="Oswald"/>
              <a:cs typeface="Oswald"/>
              <a:sym typeface="Oswald"/>
            </a:endParaRPr>
          </a:p>
          <a:p>
            <a:pPr marL="0" lvl="0" indent="0" algn="l" rtl="0">
              <a:spcBef>
                <a:spcPts val="0"/>
              </a:spcBef>
              <a:spcAft>
                <a:spcPts val="0"/>
              </a:spcAft>
              <a:buClr>
                <a:schemeClr val="dk1"/>
              </a:buClr>
              <a:buFont typeface="Arial"/>
              <a:buNone/>
            </a:pPr>
            <a:r>
              <a:rPr lang="en-US" sz="2700" b="1">
                <a:solidFill>
                  <a:schemeClr val="lt1"/>
                </a:solidFill>
                <a:latin typeface="Oswald"/>
                <a:ea typeface="Oswald"/>
                <a:cs typeface="Oswald"/>
                <a:sym typeface="Oswald"/>
              </a:rPr>
              <a:t>(RA 10968)</a:t>
            </a:r>
            <a:endParaRPr sz="2700" b="1">
              <a:solidFill>
                <a:schemeClr val="lt1"/>
              </a:solidFill>
              <a:latin typeface="Oswald"/>
              <a:ea typeface="Oswald"/>
              <a:cs typeface="Oswald"/>
              <a:sym typeface="Oswald"/>
            </a:endParaRPr>
          </a:p>
        </p:txBody>
      </p:sp>
      <p:sp>
        <p:nvSpPr>
          <p:cNvPr id="122" name="Google Shape;122;g12f2b023568_0_31"/>
          <p:cNvSpPr/>
          <p:nvPr/>
        </p:nvSpPr>
        <p:spPr>
          <a:xfrm>
            <a:off x="7723663" y="2403501"/>
            <a:ext cx="331500" cy="1643400"/>
          </a:xfrm>
          <a:prstGeom prst="upArrow">
            <a:avLst>
              <a:gd name="adj1" fmla="val 38817"/>
              <a:gd name="adj2" fmla="val 67130"/>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3" name="Google Shape;123;g12f2b023568_0_31"/>
          <p:cNvSpPr txBox="1"/>
          <p:nvPr/>
        </p:nvSpPr>
        <p:spPr>
          <a:xfrm>
            <a:off x="636950" y="1041171"/>
            <a:ext cx="1148700" cy="276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rgbClr val="3E76FF"/>
                </a:solidFill>
                <a:latin typeface="Calibri"/>
                <a:ea typeface="Calibri"/>
                <a:cs typeface="Calibri"/>
                <a:sym typeface="Calibri"/>
              </a:rPr>
              <a:t>LEVEL</a:t>
            </a:r>
            <a:endParaRPr sz="1200" b="1">
              <a:solidFill>
                <a:srgbClr val="3E76FF"/>
              </a:solidFill>
              <a:latin typeface="Calibri"/>
              <a:ea typeface="Calibri"/>
              <a:cs typeface="Calibri"/>
              <a:sym typeface="Calibri"/>
            </a:endParaRPr>
          </a:p>
        </p:txBody>
      </p:sp>
      <p:sp>
        <p:nvSpPr>
          <p:cNvPr id="124" name="Google Shape;124;g12f2b023568_0_31"/>
          <p:cNvSpPr txBox="1"/>
          <p:nvPr/>
        </p:nvSpPr>
        <p:spPr>
          <a:xfrm>
            <a:off x="3628575" y="972175"/>
            <a:ext cx="2031900" cy="4617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rgbClr val="3E76FF"/>
                </a:solidFill>
                <a:latin typeface="Calibri"/>
                <a:ea typeface="Calibri"/>
                <a:cs typeface="Calibri"/>
                <a:sym typeface="Calibri"/>
              </a:rPr>
              <a:t> TECHNICAL EDUCATION AND SKILLS DEVELOPMENT</a:t>
            </a:r>
            <a:endParaRPr sz="1200" b="1">
              <a:solidFill>
                <a:srgbClr val="3E76FF"/>
              </a:solidFill>
              <a:latin typeface="Calibri"/>
              <a:ea typeface="Calibri"/>
              <a:cs typeface="Calibri"/>
              <a:sym typeface="Calibri"/>
            </a:endParaRPr>
          </a:p>
        </p:txBody>
      </p:sp>
      <p:sp>
        <p:nvSpPr>
          <p:cNvPr id="125" name="Google Shape;125;g12f2b023568_0_31"/>
          <p:cNvSpPr txBox="1"/>
          <p:nvPr/>
        </p:nvSpPr>
        <p:spPr>
          <a:xfrm>
            <a:off x="5772711" y="1041171"/>
            <a:ext cx="2094300" cy="276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rgbClr val="3E76FF"/>
                </a:solidFill>
                <a:latin typeface="Calibri"/>
                <a:ea typeface="Calibri"/>
                <a:cs typeface="Calibri"/>
                <a:sym typeface="Calibri"/>
              </a:rPr>
              <a:t>   HIGHER EDUCATION</a:t>
            </a:r>
            <a:endParaRPr>
              <a:solidFill>
                <a:srgbClr val="3E76FF"/>
              </a:solidFill>
            </a:endParaRPr>
          </a:p>
        </p:txBody>
      </p:sp>
      <p:sp>
        <p:nvSpPr>
          <p:cNvPr id="126" name="Google Shape;126;g12f2b023568_0_31"/>
          <p:cNvSpPr txBox="1"/>
          <p:nvPr/>
        </p:nvSpPr>
        <p:spPr>
          <a:xfrm>
            <a:off x="5603788" y="2197577"/>
            <a:ext cx="24327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FFFFFF"/>
                </a:solidFill>
                <a:latin typeface="Arial"/>
                <a:ea typeface="Arial"/>
                <a:cs typeface="Arial"/>
                <a:sym typeface="Arial"/>
              </a:rPr>
              <a:t>BACCALAUREATE</a:t>
            </a:r>
            <a:endParaRPr/>
          </a:p>
        </p:txBody>
      </p:sp>
      <p:sp>
        <p:nvSpPr>
          <p:cNvPr id="127" name="Google Shape;127;g12f2b023568_0_31"/>
          <p:cNvSpPr txBox="1"/>
          <p:nvPr/>
        </p:nvSpPr>
        <p:spPr>
          <a:xfrm>
            <a:off x="1784666" y="1032516"/>
            <a:ext cx="1524300" cy="276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200" b="1">
                <a:solidFill>
                  <a:srgbClr val="3E76FF"/>
                </a:solidFill>
                <a:latin typeface="Calibri"/>
                <a:ea typeface="Calibri"/>
                <a:cs typeface="Calibri"/>
                <a:sym typeface="Calibri"/>
              </a:rPr>
              <a:t>BASIC EDUCATION</a:t>
            </a:r>
            <a:endParaRPr sz="1200" b="1">
              <a:solidFill>
                <a:srgbClr val="3E76FF"/>
              </a:solidFill>
              <a:latin typeface="Calibri"/>
              <a:ea typeface="Calibri"/>
              <a:cs typeface="Calibri"/>
              <a:sym typeface="Calibri"/>
            </a:endParaRPr>
          </a:p>
        </p:txBody>
      </p:sp>
      <p:grpSp>
        <p:nvGrpSpPr>
          <p:cNvPr id="128" name="Google Shape;128;g12f2b023568_0_31"/>
          <p:cNvGrpSpPr/>
          <p:nvPr/>
        </p:nvGrpSpPr>
        <p:grpSpPr>
          <a:xfrm>
            <a:off x="947011" y="1446021"/>
            <a:ext cx="514441" cy="2610389"/>
            <a:chOff x="1066799" y="1447800"/>
            <a:chExt cx="609600" cy="4416154"/>
          </a:xfrm>
        </p:grpSpPr>
        <p:sp>
          <p:nvSpPr>
            <p:cNvPr id="129" name="Google Shape;129;g12f2b023568_0_31"/>
            <p:cNvSpPr/>
            <p:nvPr/>
          </p:nvSpPr>
          <p:spPr>
            <a:xfrm>
              <a:off x="1066799" y="5311954"/>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L1</a:t>
              </a:r>
              <a:endParaRPr sz="1400" b="1">
                <a:solidFill>
                  <a:srgbClr val="000000"/>
                </a:solidFill>
                <a:latin typeface="Arial"/>
                <a:ea typeface="Arial"/>
                <a:cs typeface="Arial"/>
                <a:sym typeface="Arial"/>
              </a:endParaRPr>
            </a:p>
          </p:txBody>
        </p:sp>
        <p:sp>
          <p:nvSpPr>
            <p:cNvPr id="130" name="Google Shape;130;g12f2b023568_0_31"/>
            <p:cNvSpPr/>
            <p:nvPr/>
          </p:nvSpPr>
          <p:spPr>
            <a:xfrm>
              <a:off x="1066799" y="4759933"/>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L2</a:t>
              </a:r>
              <a:endParaRPr sz="1400" b="1">
                <a:solidFill>
                  <a:srgbClr val="000000"/>
                </a:solidFill>
                <a:latin typeface="Arial"/>
                <a:ea typeface="Arial"/>
                <a:cs typeface="Arial"/>
                <a:sym typeface="Arial"/>
              </a:endParaRPr>
            </a:p>
          </p:txBody>
        </p:sp>
        <p:sp>
          <p:nvSpPr>
            <p:cNvPr id="131" name="Google Shape;131;g12f2b023568_0_31"/>
            <p:cNvSpPr/>
            <p:nvPr/>
          </p:nvSpPr>
          <p:spPr>
            <a:xfrm>
              <a:off x="1066799" y="4207912"/>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L3</a:t>
              </a:r>
              <a:endParaRPr sz="1400" b="1">
                <a:solidFill>
                  <a:srgbClr val="000000"/>
                </a:solidFill>
                <a:latin typeface="Arial"/>
                <a:ea typeface="Arial"/>
                <a:cs typeface="Arial"/>
                <a:sym typeface="Arial"/>
              </a:endParaRPr>
            </a:p>
          </p:txBody>
        </p:sp>
        <p:sp>
          <p:nvSpPr>
            <p:cNvPr id="132" name="Google Shape;132;g12f2b023568_0_31"/>
            <p:cNvSpPr/>
            <p:nvPr/>
          </p:nvSpPr>
          <p:spPr>
            <a:xfrm>
              <a:off x="1066799" y="3655893"/>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L4</a:t>
              </a:r>
              <a:endParaRPr sz="1400" b="1">
                <a:solidFill>
                  <a:srgbClr val="000000"/>
                </a:solidFill>
                <a:latin typeface="Arial"/>
                <a:ea typeface="Arial"/>
                <a:cs typeface="Arial"/>
                <a:sym typeface="Arial"/>
              </a:endParaRPr>
            </a:p>
          </p:txBody>
        </p:sp>
        <p:sp>
          <p:nvSpPr>
            <p:cNvPr id="133" name="Google Shape;133;g12f2b023568_0_31"/>
            <p:cNvSpPr/>
            <p:nvPr/>
          </p:nvSpPr>
          <p:spPr>
            <a:xfrm>
              <a:off x="1066799" y="3103867"/>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L5</a:t>
              </a:r>
              <a:endParaRPr sz="1400" b="1">
                <a:solidFill>
                  <a:srgbClr val="000000"/>
                </a:solidFill>
                <a:latin typeface="Arial"/>
                <a:ea typeface="Arial"/>
                <a:cs typeface="Arial"/>
                <a:sym typeface="Arial"/>
              </a:endParaRPr>
            </a:p>
          </p:txBody>
        </p:sp>
        <p:sp>
          <p:nvSpPr>
            <p:cNvPr id="134" name="Google Shape;134;g12f2b023568_0_31"/>
            <p:cNvSpPr/>
            <p:nvPr/>
          </p:nvSpPr>
          <p:spPr>
            <a:xfrm>
              <a:off x="1066799" y="2551843"/>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L6</a:t>
              </a:r>
              <a:endParaRPr sz="1400" b="1">
                <a:solidFill>
                  <a:srgbClr val="000000"/>
                </a:solidFill>
                <a:latin typeface="Arial"/>
                <a:ea typeface="Arial"/>
                <a:cs typeface="Arial"/>
                <a:sym typeface="Arial"/>
              </a:endParaRPr>
            </a:p>
          </p:txBody>
        </p:sp>
        <p:sp>
          <p:nvSpPr>
            <p:cNvPr id="135" name="Google Shape;135;g12f2b023568_0_31"/>
            <p:cNvSpPr/>
            <p:nvPr/>
          </p:nvSpPr>
          <p:spPr>
            <a:xfrm>
              <a:off x="1066799" y="1999824"/>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L7</a:t>
              </a:r>
              <a:endParaRPr sz="1400" b="1">
                <a:solidFill>
                  <a:srgbClr val="000000"/>
                </a:solidFill>
                <a:latin typeface="Arial"/>
                <a:ea typeface="Arial"/>
                <a:cs typeface="Arial"/>
                <a:sym typeface="Arial"/>
              </a:endParaRPr>
            </a:p>
          </p:txBody>
        </p:sp>
        <p:sp>
          <p:nvSpPr>
            <p:cNvPr id="136" name="Google Shape;136;g12f2b023568_0_31"/>
            <p:cNvSpPr/>
            <p:nvPr/>
          </p:nvSpPr>
          <p:spPr>
            <a:xfrm>
              <a:off x="1066799" y="1447800"/>
              <a:ext cx="609600" cy="552000"/>
            </a:xfrm>
            <a:prstGeom prst="rect">
              <a:avLst/>
            </a:prstGeom>
            <a:solidFill>
              <a:srgbClr val="F9FF6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L8</a:t>
              </a:r>
              <a:endParaRPr sz="1400" b="1">
                <a:solidFill>
                  <a:srgbClr val="000000"/>
                </a:solidFill>
                <a:latin typeface="Arial"/>
                <a:ea typeface="Arial"/>
                <a:cs typeface="Arial"/>
                <a:sym typeface="Arial"/>
              </a:endParaRPr>
            </a:p>
          </p:txBody>
        </p:sp>
      </p:grpSp>
      <p:sp>
        <p:nvSpPr>
          <p:cNvPr id="137" name="Google Shape;137;g12f2b023568_0_31"/>
          <p:cNvSpPr/>
          <p:nvPr/>
        </p:nvSpPr>
        <p:spPr>
          <a:xfrm>
            <a:off x="3408232" y="3720621"/>
            <a:ext cx="2266500" cy="326400"/>
          </a:xfrm>
          <a:prstGeom prst="rect">
            <a:avLst/>
          </a:prstGeom>
          <a:solidFill>
            <a:srgbClr val="3E76FF"/>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NC I</a:t>
            </a:r>
            <a:endParaRPr sz="1600" b="1">
              <a:solidFill>
                <a:srgbClr val="FFFFFF"/>
              </a:solidFill>
              <a:latin typeface="Arial"/>
              <a:ea typeface="Arial"/>
              <a:cs typeface="Arial"/>
              <a:sym typeface="Arial"/>
            </a:endParaRPr>
          </a:p>
        </p:txBody>
      </p:sp>
      <p:sp>
        <p:nvSpPr>
          <p:cNvPr id="138" name="Google Shape;138;g12f2b023568_0_31"/>
          <p:cNvSpPr/>
          <p:nvPr/>
        </p:nvSpPr>
        <p:spPr>
          <a:xfrm>
            <a:off x="3408232" y="3398811"/>
            <a:ext cx="2266500" cy="326400"/>
          </a:xfrm>
          <a:prstGeom prst="rect">
            <a:avLst/>
          </a:prstGeom>
          <a:solidFill>
            <a:srgbClr val="3E76FF"/>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NC II</a:t>
            </a:r>
            <a:endParaRPr/>
          </a:p>
        </p:txBody>
      </p:sp>
      <p:sp>
        <p:nvSpPr>
          <p:cNvPr id="139" name="Google Shape;139;g12f2b023568_0_31"/>
          <p:cNvSpPr/>
          <p:nvPr/>
        </p:nvSpPr>
        <p:spPr>
          <a:xfrm>
            <a:off x="4559041" y="2829388"/>
            <a:ext cx="7092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FFFFF"/>
                </a:solidFill>
                <a:latin typeface="Calibri"/>
                <a:ea typeface="Calibri"/>
                <a:cs typeface="Calibri"/>
                <a:sym typeface="Calibri"/>
              </a:rPr>
              <a:t>NC IV</a:t>
            </a:r>
            <a:endParaRPr sz="1600" b="1">
              <a:solidFill>
                <a:srgbClr val="FFFFFF"/>
              </a:solidFill>
              <a:latin typeface="Calibri"/>
              <a:ea typeface="Calibri"/>
              <a:cs typeface="Calibri"/>
              <a:sym typeface="Calibri"/>
            </a:endParaRPr>
          </a:p>
        </p:txBody>
      </p:sp>
      <p:sp>
        <p:nvSpPr>
          <p:cNvPr id="140" name="Google Shape;140;g12f2b023568_0_31"/>
          <p:cNvSpPr/>
          <p:nvPr/>
        </p:nvSpPr>
        <p:spPr>
          <a:xfrm>
            <a:off x="3408232" y="3072645"/>
            <a:ext cx="2266500" cy="326400"/>
          </a:xfrm>
          <a:prstGeom prst="rect">
            <a:avLst/>
          </a:prstGeom>
          <a:solidFill>
            <a:srgbClr val="3E76FF"/>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NC III</a:t>
            </a:r>
            <a:endParaRPr sz="1600" b="1">
              <a:solidFill>
                <a:srgbClr val="FFFFFF"/>
              </a:solidFill>
              <a:latin typeface="Arial"/>
              <a:ea typeface="Arial"/>
              <a:cs typeface="Arial"/>
              <a:sym typeface="Arial"/>
            </a:endParaRPr>
          </a:p>
        </p:txBody>
      </p:sp>
      <p:sp>
        <p:nvSpPr>
          <p:cNvPr id="141" name="Google Shape;141;g12f2b023568_0_31"/>
          <p:cNvSpPr/>
          <p:nvPr/>
        </p:nvSpPr>
        <p:spPr>
          <a:xfrm>
            <a:off x="3408232" y="2751936"/>
            <a:ext cx="2266500" cy="326400"/>
          </a:xfrm>
          <a:prstGeom prst="rect">
            <a:avLst/>
          </a:prstGeom>
          <a:solidFill>
            <a:srgbClr val="3E76FF"/>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NC IV</a:t>
            </a:r>
            <a:endParaRPr sz="1600" b="1">
              <a:solidFill>
                <a:srgbClr val="FFFFFF"/>
              </a:solidFill>
              <a:latin typeface="Arial"/>
              <a:ea typeface="Arial"/>
              <a:cs typeface="Arial"/>
              <a:sym typeface="Arial"/>
            </a:endParaRPr>
          </a:p>
        </p:txBody>
      </p:sp>
      <p:sp>
        <p:nvSpPr>
          <p:cNvPr id="142" name="Google Shape;142;g12f2b023568_0_31"/>
          <p:cNvSpPr/>
          <p:nvPr/>
        </p:nvSpPr>
        <p:spPr>
          <a:xfrm>
            <a:off x="3408232" y="2425505"/>
            <a:ext cx="2266500" cy="326400"/>
          </a:xfrm>
          <a:prstGeom prst="rect">
            <a:avLst/>
          </a:prstGeom>
          <a:solidFill>
            <a:srgbClr val="3E76FF"/>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a:ea typeface="Arial"/>
                <a:cs typeface="Arial"/>
                <a:sym typeface="Arial"/>
              </a:rPr>
              <a:t>DIPLOMA</a:t>
            </a:r>
            <a:endParaRPr sz="1600" b="1">
              <a:solidFill>
                <a:srgbClr val="FFFFFF"/>
              </a:solidFill>
              <a:latin typeface="Arial"/>
              <a:ea typeface="Arial"/>
              <a:cs typeface="Arial"/>
              <a:sym typeface="Arial"/>
            </a:endParaRPr>
          </a:p>
        </p:txBody>
      </p:sp>
      <p:sp>
        <p:nvSpPr>
          <p:cNvPr id="143" name="Google Shape;143;g12f2b023568_0_31"/>
          <p:cNvSpPr/>
          <p:nvPr/>
        </p:nvSpPr>
        <p:spPr>
          <a:xfrm>
            <a:off x="5674409" y="2090035"/>
            <a:ext cx="2361600" cy="318000"/>
          </a:xfrm>
          <a:prstGeom prst="rect">
            <a:avLst/>
          </a:prstGeom>
          <a:solidFill>
            <a:srgbClr val="E36C09"/>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Arial"/>
                <a:ea typeface="Arial"/>
                <a:cs typeface="Arial"/>
                <a:sym typeface="Arial"/>
              </a:rPr>
              <a:t>BACCALAUREATE</a:t>
            </a:r>
            <a:endParaRPr sz="1000" b="1">
              <a:solidFill>
                <a:srgbClr val="FFFFFF"/>
              </a:solidFill>
              <a:latin typeface="Arial"/>
              <a:ea typeface="Arial"/>
              <a:cs typeface="Arial"/>
              <a:sym typeface="Arial"/>
            </a:endParaRPr>
          </a:p>
        </p:txBody>
      </p:sp>
      <p:sp>
        <p:nvSpPr>
          <p:cNvPr id="144" name="Google Shape;144;g12f2b023568_0_31"/>
          <p:cNvSpPr/>
          <p:nvPr/>
        </p:nvSpPr>
        <p:spPr>
          <a:xfrm>
            <a:off x="5674410" y="1774786"/>
            <a:ext cx="2361600" cy="318000"/>
          </a:xfrm>
          <a:prstGeom prst="rect">
            <a:avLst/>
          </a:prstGeom>
          <a:solidFill>
            <a:srgbClr val="5F497A"/>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00" b="1">
              <a:solidFill>
                <a:srgbClr val="FFFFFF"/>
              </a:solidFill>
              <a:latin typeface="Arial"/>
              <a:ea typeface="Arial"/>
              <a:cs typeface="Arial"/>
              <a:sym typeface="Arial"/>
            </a:endParaRPr>
          </a:p>
          <a:p>
            <a:pPr marL="0" marR="0" lvl="0" indent="0" algn="ctr" rtl="0">
              <a:spcBef>
                <a:spcPts val="0"/>
              </a:spcBef>
              <a:spcAft>
                <a:spcPts val="0"/>
              </a:spcAft>
              <a:buNone/>
            </a:pPr>
            <a:r>
              <a:rPr lang="en-US" sz="1000" b="1">
                <a:solidFill>
                  <a:srgbClr val="FFFFFF"/>
                </a:solidFill>
                <a:latin typeface="Arial"/>
                <a:ea typeface="Arial"/>
                <a:cs typeface="Arial"/>
                <a:sym typeface="Arial"/>
              </a:rPr>
              <a:t>POST BACCALAUREATE</a:t>
            </a:r>
            <a:endParaRPr sz="1000"/>
          </a:p>
          <a:p>
            <a:pPr marL="0" marR="0" lvl="0" indent="0" algn="ctr" rtl="0">
              <a:spcBef>
                <a:spcPts val="0"/>
              </a:spcBef>
              <a:spcAft>
                <a:spcPts val="0"/>
              </a:spcAft>
              <a:buNone/>
            </a:pPr>
            <a:endParaRPr sz="1000" b="1">
              <a:solidFill>
                <a:srgbClr val="FFFFFF"/>
              </a:solidFill>
              <a:latin typeface="Arial"/>
              <a:ea typeface="Arial"/>
              <a:cs typeface="Arial"/>
              <a:sym typeface="Arial"/>
            </a:endParaRPr>
          </a:p>
        </p:txBody>
      </p:sp>
      <p:sp>
        <p:nvSpPr>
          <p:cNvPr id="145" name="Google Shape;145;g12f2b023568_0_31"/>
          <p:cNvSpPr/>
          <p:nvPr/>
        </p:nvSpPr>
        <p:spPr>
          <a:xfrm>
            <a:off x="5686496" y="2403844"/>
            <a:ext cx="596400" cy="343800"/>
          </a:xfrm>
          <a:prstGeom prst="bentUpArrow">
            <a:avLst>
              <a:gd name="adj1" fmla="val 32859"/>
              <a:gd name="adj2" fmla="val 30424"/>
              <a:gd name="adj3" fmla="val 39290"/>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6" name="Google Shape;146;g12f2b023568_0_31"/>
          <p:cNvSpPr/>
          <p:nvPr/>
        </p:nvSpPr>
        <p:spPr>
          <a:xfrm>
            <a:off x="5686496" y="2408027"/>
            <a:ext cx="928800" cy="621600"/>
          </a:xfrm>
          <a:prstGeom prst="bentUpArrow">
            <a:avLst>
              <a:gd name="adj1" fmla="val 20112"/>
              <a:gd name="adj2" fmla="val 17187"/>
              <a:gd name="adj3" fmla="val 24508"/>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7" name="Google Shape;147;g12f2b023568_0_31"/>
          <p:cNvSpPr/>
          <p:nvPr/>
        </p:nvSpPr>
        <p:spPr>
          <a:xfrm>
            <a:off x="5674409" y="2403501"/>
            <a:ext cx="1326300" cy="896700"/>
          </a:xfrm>
          <a:prstGeom prst="bentUpArrow">
            <a:avLst>
              <a:gd name="adj1" fmla="val 13407"/>
              <a:gd name="adj2" fmla="val 12992"/>
              <a:gd name="adj3" fmla="val 17589"/>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8" name="Google Shape;148;g12f2b023568_0_31"/>
          <p:cNvSpPr/>
          <p:nvPr/>
        </p:nvSpPr>
        <p:spPr>
          <a:xfrm>
            <a:off x="1784667" y="4055946"/>
            <a:ext cx="6251100" cy="688500"/>
          </a:xfrm>
          <a:prstGeom prst="rect">
            <a:avLst/>
          </a:prstGeom>
          <a:solidFill>
            <a:srgbClr val="CC33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GRADE 12</a:t>
            </a:r>
            <a:endParaRPr sz="1600" b="1">
              <a:solidFill>
                <a:srgbClr val="FFFFFF"/>
              </a:solidFill>
              <a:latin typeface="Arial"/>
              <a:ea typeface="Arial"/>
              <a:cs typeface="Arial"/>
              <a:sym typeface="Arial"/>
            </a:endParaRPr>
          </a:p>
        </p:txBody>
      </p:sp>
      <p:sp>
        <p:nvSpPr>
          <p:cNvPr id="149" name="Google Shape;149;g12f2b023568_0_31"/>
          <p:cNvSpPr/>
          <p:nvPr/>
        </p:nvSpPr>
        <p:spPr>
          <a:xfrm>
            <a:off x="5674408" y="2403845"/>
            <a:ext cx="1702500" cy="1194900"/>
          </a:xfrm>
          <a:prstGeom prst="bentUpArrow">
            <a:avLst>
              <a:gd name="adj1" fmla="val 10646"/>
              <a:gd name="adj2" fmla="val 9941"/>
              <a:gd name="adj3" fmla="val 12781"/>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0" name="Google Shape;150;g12f2b023568_0_31"/>
          <p:cNvSpPr/>
          <p:nvPr/>
        </p:nvSpPr>
        <p:spPr>
          <a:xfrm>
            <a:off x="5674406" y="2403844"/>
            <a:ext cx="2031900" cy="1505700"/>
          </a:xfrm>
          <a:prstGeom prst="bentUpArrow">
            <a:avLst>
              <a:gd name="adj1" fmla="val 8477"/>
              <a:gd name="adj2" fmla="val 7230"/>
              <a:gd name="adj3" fmla="val 10612"/>
            </a:avLst>
          </a:prstGeom>
          <a:solidFill>
            <a:srgbClr val="93B3D7"/>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1" name="Google Shape;151;g12f2b023568_0_31"/>
          <p:cNvSpPr/>
          <p:nvPr/>
        </p:nvSpPr>
        <p:spPr>
          <a:xfrm>
            <a:off x="5674234" y="1456793"/>
            <a:ext cx="2361600" cy="318000"/>
          </a:xfrm>
          <a:prstGeom prst="rect">
            <a:avLst/>
          </a:prstGeom>
          <a:solidFill>
            <a:srgbClr val="339933"/>
          </a:solidFill>
          <a:ln>
            <a:noFill/>
          </a:ln>
          <a:effectLst>
            <a:outerShdw blurRad="50800" dist="38100" dir="2700000" algn="tl" rotWithShape="0">
              <a:srgbClr val="D8D8D8">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a:solidFill>
                  <a:srgbClr val="FFFFFF"/>
                </a:solidFill>
                <a:latin typeface="Arial"/>
                <a:ea typeface="Arial"/>
                <a:cs typeface="Arial"/>
                <a:sym typeface="Arial"/>
              </a:rPr>
              <a:t>DOCTORAL AND </a:t>
            </a:r>
            <a:endParaRPr sz="1000"/>
          </a:p>
          <a:p>
            <a:pPr marL="0" marR="0" lvl="0" indent="0" algn="ctr" rtl="0">
              <a:spcBef>
                <a:spcPts val="0"/>
              </a:spcBef>
              <a:spcAft>
                <a:spcPts val="0"/>
              </a:spcAft>
              <a:buNone/>
            </a:pPr>
            <a:r>
              <a:rPr lang="en-US" sz="1000" b="1">
                <a:solidFill>
                  <a:srgbClr val="FFFFFF"/>
                </a:solidFill>
                <a:latin typeface="Arial"/>
                <a:ea typeface="Arial"/>
                <a:cs typeface="Arial"/>
                <a:sym typeface="Arial"/>
              </a:rPr>
              <a:t>POST DOCTORAL</a:t>
            </a:r>
            <a:endParaRPr sz="1000" b="1">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2f2b023568_0_84"/>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700"/>
              <a:buFont typeface="Franklin Gothic"/>
              <a:buNone/>
            </a:pPr>
            <a:r>
              <a:rPr lang="en-US" sz="2700" b="1">
                <a:solidFill>
                  <a:schemeClr val="lt1"/>
                </a:solidFill>
                <a:latin typeface="Oswald"/>
                <a:ea typeface="Oswald"/>
                <a:cs typeface="Oswald"/>
                <a:sym typeface="Oswald"/>
              </a:rPr>
              <a:t>Quality-Assured TESD System </a:t>
            </a:r>
            <a:endParaRPr sz="1800" b="1">
              <a:solidFill>
                <a:schemeClr val="lt1"/>
              </a:solidFill>
              <a:latin typeface="Oswald"/>
              <a:ea typeface="Oswald"/>
              <a:cs typeface="Oswald"/>
              <a:sym typeface="Oswald"/>
            </a:endParaRPr>
          </a:p>
        </p:txBody>
      </p:sp>
      <p:pic>
        <p:nvPicPr>
          <p:cNvPr id="157" name="Google Shape;157;g12f2b023568_0_84"/>
          <p:cNvPicPr preferRelativeResize="0"/>
          <p:nvPr/>
        </p:nvPicPr>
        <p:blipFill>
          <a:blip r:embed="rId3">
            <a:alphaModFix/>
          </a:blip>
          <a:stretch>
            <a:fillRect/>
          </a:stretch>
        </p:blipFill>
        <p:spPr>
          <a:xfrm>
            <a:off x="1356175" y="961375"/>
            <a:ext cx="6480574" cy="3969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2f2b023568_0_144"/>
          <p:cNvSpPr txBox="1">
            <a:spLocks noGrp="1"/>
          </p:cNvSpPr>
          <p:nvPr>
            <p:ph type="title"/>
          </p:nvPr>
        </p:nvSpPr>
        <p:spPr>
          <a:xfrm>
            <a:off x="448965" y="128470"/>
            <a:ext cx="8246100" cy="763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700" b="1">
                <a:solidFill>
                  <a:schemeClr val="lt1"/>
                </a:solidFill>
                <a:latin typeface="Oswald"/>
                <a:ea typeface="Oswald"/>
                <a:cs typeface="Oswald"/>
                <a:sym typeface="Oswald"/>
              </a:rPr>
              <a:t>Quality-Assured TESD System </a:t>
            </a:r>
            <a:endParaRPr sz="1800" b="1">
              <a:solidFill>
                <a:schemeClr val="lt1"/>
              </a:solidFill>
              <a:latin typeface="Oswald"/>
              <a:ea typeface="Oswald"/>
              <a:cs typeface="Oswald"/>
              <a:sym typeface="Oswald"/>
            </a:endParaRPr>
          </a:p>
        </p:txBody>
      </p:sp>
      <p:sp>
        <p:nvSpPr>
          <p:cNvPr id="163" name="Google Shape;163;g12f2b023568_0_144"/>
          <p:cNvSpPr txBox="1"/>
          <p:nvPr/>
        </p:nvSpPr>
        <p:spPr>
          <a:xfrm>
            <a:off x="1385200" y="4441500"/>
            <a:ext cx="6175500" cy="70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600">
                <a:solidFill>
                  <a:schemeClr val="dk1"/>
                </a:solidFill>
              </a:rPr>
              <a:t>UTPRAS – Unified TVET Program Registration and Accreditation System</a:t>
            </a:r>
            <a:endParaRPr sz="600">
              <a:solidFill>
                <a:schemeClr val="dk1"/>
              </a:solidFill>
            </a:endParaRPr>
          </a:p>
          <a:p>
            <a:pPr marL="0" lvl="0" indent="0" algn="l" rtl="0">
              <a:lnSpc>
                <a:spcPct val="115000"/>
              </a:lnSpc>
              <a:spcBef>
                <a:spcPts val="0"/>
              </a:spcBef>
              <a:spcAft>
                <a:spcPts val="0"/>
              </a:spcAft>
              <a:buNone/>
            </a:pPr>
            <a:r>
              <a:rPr lang="en-US" sz="600">
                <a:solidFill>
                  <a:schemeClr val="dk1"/>
                </a:solidFill>
              </a:rPr>
              <a:t>STAR – System of TVET Accreditation and Registration</a:t>
            </a:r>
            <a:endParaRPr sz="600">
              <a:solidFill>
                <a:schemeClr val="dk1"/>
              </a:solidFill>
            </a:endParaRPr>
          </a:p>
          <a:p>
            <a:pPr marL="0" lvl="0" indent="0" algn="l" rtl="0">
              <a:lnSpc>
                <a:spcPct val="115000"/>
              </a:lnSpc>
              <a:spcBef>
                <a:spcPts val="0"/>
              </a:spcBef>
              <a:spcAft>
                <a:spcPts val="0"/>
              </a:spcAft>
              <a:buNone/>
            </a:pPr>
            <a:r>
              <a:rPr lang="en-US" sz="600">
                <a:solidFill>
                  <a:schemeClr val="dk1"/>
                </a:solidFill>
              </a:rPr>
              <a:t>ISO – International Organizations for Standardization</a:t>
            </a:r>
            <a:endParaRPr sz="600">
              <a:solidFill>
                <a:schemeClr val="dk1"/>
              </a:solidFill>
            </a:endParaRPr>
          </a:p>
          <a:p>
            <a:pPr marL="0" lvl="0" indent="0" algn="l" rtl="0">
              <a:lnSpc>
                <a:spcPct val="115000"/>
              </a:lnSpc>
              <a:spcBef>
                <a:spcPts val="0"/>
              </a:spcBef>
              <a:spcAft>
                <a:spcPts val="0"/>
              </a:spcAft>
              <a:buNone/>
            </a:pPr>
            <a:r>
              <a:rPr lang="en-US" sz="600">
                <a:solidFill>
                  <a:schemeClr val="dk1"/>
                </a:solidFill>
              </a:rPr>
              <a:t>PQA – Philippine Quality Awards</a:t>
            </a:r>
            <a:endParaRPr sz="600">
              <a:solidFill>
                <a:schemeClr val="dk1"/>
              </a:solidFill>
            </a:endParaRPr>
          </a:p>
          <a:p>
            <a:pPr marL="0" lvl="0" indent="0" algn="l" rtl="0">
              <a:lnSpc>
                <a:spcPct val="115000"/>
              </a:lnSpc>
              <a:spcBef>
                <a:spcPts val="0"/>
              </a:spcBef>
              <a:spcAft>
                <a:spcPts val="0"/>
              </a:spcAft>
              <a:buNone/>
            </a:pPr>
            <a:r>
              <a:rPr lang="en-US" sz="600">
                <a:solidFill>
                  <a:schemeClr val="dk1"/>
                </a:solidFill>
              </a:rPr>
              <a:t>APACC – Asia Pacific Accreditation and Certification Commission</a:t>
            </a:r>
            <a:endParaRPr sz="600">
              <a:solidFill>
                <a:schemeClr val="dk1"/>
              </a:solidFill>
            </a:endParaRPr>
          </a:p>
        </p:txBody>
      </p:sp>
      <p:pic>
        <p:nvPicPr>
          <p:cNvPr id="164" name="Google Shape;164;g12f2b023568_0_144"/>
          <p:cNvPicPr preferRelativeResize="0"/>
          <p:nvPr/>
        </p:nvPicPr>
        <p:blipFill>
          <a:blip r:embed="rId3">
            <a:alphaModFix/>
          </a:blip>
          <a:stretch>
            <a:fillRect/>
          </a:stretch>
        </p:blipFill>
        <p:spPr>
          <a:xfrm>
            <a:off x="448975" y="1044375"/>
            <a:ext cx="8012574" cy="3428950"/>
          </a:xfrm>
          <a:prstGeom prst="rect">
            <a:avLst/>
          </a:prstGeom>
          <a:noFill/>
          <a:ln>
            <a:noFill/>
          </a:ln>
        </p:spPr>
      </p:pic>
      <p:sp>
        <p:nvSpPr>
          <p:cNvPr id="165" name="Google Shape;165;g12f2b023568_0_144"/>
          <p:cNvSpPr txBox="1"/>
          <p:nvPr/>
        </p:nvSpPr>
        <p:spPr>
          <a:xfrm>
            <a:off x="1495200" y="1285875"/>
            <a:ext cx="1585500" cy="3693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sz="1200" b="1">
                <a:solidFill>
                  <a:srgbClr val="FFFFFF"/>
                </a:solidFill>
                <a:latin typeface="Oswald"/>
                <a:ea typeface="Oswald"/>
                <a:cs typeface="Oswald"/>
                <a:sym typeface="Oswald"/>
              </a:rPr>
              <a:t>Quality Control</a:t>
            </a:r>
            <a:endParaRPr sz="1200" b="1">
              <a:solidFill>
                <a:srgbClr val="FFFFFF"/>
              </a:solidFill>
              <a:latin typeface="Oswald"/>
              <a:ea typeface="Oswald"/>
              <a:cs typeface="Oswald"/>
              <a:sym typeface="Oswald"/>
            </a:endParaRPr>
          </a:p>
        </p:txBody>
      </p:sp>
      <p:sp>
        <p:nvSpPr>
          <p:cNvPr id="166" name="Google Shape;166;g12f2b023568_0_144"/>
          <p:cNvSpPr txBox="1"/>
          <p:nvPr/>
        </p:nvSpPr>
        <p:spPr>
          <a:xfrm>
            <a:off x="3694925" y="1302975"/>
            <a:ext cx="1731900" cy="3693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sz="1200" b="1">
                <a:solidFill>
                  <a:srgbClr val="FFFFFF"/>
                </a:solidFill>
                <a:latin typeface="Oswald"/>
                <a:ea typeface="Oswald"/>
                <a:cs typeface="Oswald"/>
                <a:sym typeface="Oswald"/>
              </a:rPr>
              <a:t>Quality Assurance</a:t>
            </a:r>
            <a:endParaRPr sz="1200" b="1">
              <a:solidFill>
                <a:srgbClr val="FFFFFF"/>
              </a:solidFill>
              <a:latin typeface="Oswald"/>
              <a:ea typeface="Oswald"/>
              <a:cs typeface="Oswald"/>
              <a:sym typeface="Oswald"/>
            </a:endParaRPr>
          </a:p>
        </p:txBody>
      </p:sp>
      <p:sp>
        <p:nvSpPr>
          <p:cNvPr id="167" name="Google Shape;167;g12f2b023568_0_144"/>
          <p:cNvSpPr txBox="1"/>
          <p:nvPr/>
        </p:nvSpPr>
        <p:spPr>
          <a:xfrm>
            <a:off x="5804050" y="1284725"/>
            <a:ext cx="1977900" cy="3693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sz="1200" b="1">
                <a:solidFill>
                  <a:srgbClr val="FFFFFF"/>
                </a:solidFill>
                <a:latin typeface="Oswald"/>
                <a:ea typeface="Oswald"/>
                <a:cs typeface="Oswald"/>
                <a:sym typeface="Oswald"/>
              </a:rPr>
              <a:t>Quality Enhancement</a:t>
            </a:r>
            <a:endParaRPr sz="1200" b="1">
              <a:solidFill>
                <a:srgbClr val="FFFFFF"/>
              </a:solidFill>
              <a:latin typeface="Oswald"/>
              <a:ea typeface="Oswald"/>
              <a:cs typeface="Oswald"/>
              <a:sym typeface="Oswald"/>
            </a:endParaRPr>
          </a:p>
        </p:txBody>
      </p:sp>
      <p:sp>
        <p:nvSpPr>
          <p:cNvPr id="168" name="Google Shape;168;g12f2b023568_0_144"/>
          <p:cNvSpPr txBox="1"/>
          <p:nvPr/>
        </p:nvSpPr>
        <p:spPr>
          <a:xfrm>
            <a:off x="3543550" y="2795250"/>
            <a:ext cx="20544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rgbClr val="FFFFFF"/>
                </a:solidFill>
              </a:rPr>
              <a:t>ISO 9001:2015</a:t>
            </a:r>
            <a:endParaRPr sz="1000" b="1">
              <a:solidFill>
                <a:srgbClr val="FFFFFF"/>
              </a:solidFill>
            </a:endParaRPr>
          </a:p>
        </p:txBody>
      </p:sp>
      <p:sp>
        <p:nvSpPr>
          <p:cNvPr id="169" name="Google Shape;169;g12f2b023568_0_144"/>
          <p:cNvSpPr txBox="1"/>
          <p:nvPr/>
        </p:nvSpPr>
        <p:spPr>
          <a:xfrm>
            <a:off x="3742775" y="3008250"/>
            <a:ext cx="1856400" cy="732600"/>
          </a:xfrm>
          <a:prstGeom prst="rect">
            <a:avLst/>
          </a:prstGeom>
          <a:noFill/>
          <a:ln>
            <a:noFill/>
          </a:ln>
        </p:spPr>
        <p:txBody>
          <a:bodyPr spcFirstLastPara="1" wrap="square" lIns="91425" tIns="91425" rIns="91425" bIns="91425" anchor="t" anchorCtr="0">
            <a:spAutoFit/>
          </a:bodyPr>
          <a:lstStyle/>
          <a:p>
            <a:pPr marL="171450" lvl="0" indent="-165100" algn="l" rtl="0">
              <a:lnSpc>
                <a:spcPct val="115000"/>
              </a:lnSpc>
              <a:spcBef>
                <a:spcPts val="0"/>
              </a:spcBef>
              <a:spcAft>
                <a:spcPts val="0"/>
              </a:spcAft>
              <a:buClr>
                <a:srgbClr val="FFFFFF"/>
              </a:buClr>
              <a:buSzPts val="800"/>
              <a:buChar char="●"/>
            </a:pPr>
            <a:r>
              <a:rPr lang="en-US" sz="800">
                <a:solidFill>
                  <a:srgbClr val="FFFFFF"/>
                </a:solidFill>
              </a:rPr>
              <a:t>Development of Competency and Program Standards</a:t>
            </a:r>
            <a:endParaRPr sz="800">
              <a:solidFill>
                <a:srgbClr val="FFFFFF"/>
              </a:solidFill>
            </a:endParaRPr>
          </a:p>
          <a:p>
            <a:pPr marL="171450" lvl="0" indent="-165100" algn="l" rtl="0">
              <a:lnSpc>
                <a:spcPct val="115000"/>
              </a:lnSpc>
              <a:spcBef>
                <a:spcPts val="0"/>
              </a:spcBef>
              <a:spcAft>
                <a:spcPts val="0"/>
              </a:spcAft>
              <a:buClr>
                <a:srgbClr val="FFFFFF"/>
              </a:buClr>
              <a:buSzPts val="800"/>
              <a:buChar char="●"/>
            </a:pPr>
            <a:r>
              <a:rPr lang="en-US" sz="800">
                <a:solidFill>
                  <a:srgbClr val="FFFFFF"/>
                </a:solidFill>
              </a:rPr>
              <a:t>Program Registration</a:t>
            </a:r>
            <a:endParaRPr sz="800">
              <a:solidFill>
                <a:srgbClr val="FFFFFF"/>
              </a:solidFill>
            </a:endParaRPr>
          </a:p>
          <a:p>
            <a:pPr marL="171450" lvl="0" indent="-165100" algn="l" rtl="0">
              <a:lnSpc>
                <a:spcPct val="115000"/>
              </a:lnSpc>
              <a:spcBef>
                <a:spcPts val="0"/>
              </a:spcBef>
              <a:spcAft>
                <a:spcPts val="0"/>
              </a:spcAft>
              <a:buClr>
                <a:srgbClr val="FFFFFF"/>
              </a:buClr>
              <a:buSzPts val="800"/>
              <a:buChar char="●"/>
            </a:pPr>
            <a:r>
              <a:rPr lang="en-US" sz="800">
                <a:solidFill>
                  <a:srgbClr val="FFFFFF"/>
                </a:solidFill>
              </a:rPr>
              <a:t>Assessment and Certification</a:t>
            </a:r>
            <a:endParaRPr sz="800">
              <a:solidFill>
                <a:srgbClr val="FFFFFF"/>
              </a:solidFill>
            </a:endParaRPr>
          </a:p>
        </p:txBody>
      </p:sp>
      <p:sp>
        <p:nvSpPr>
          <p:cNvPr id="170" name="Google Shape;170;g12f2b023568_0_144"/>
          <p:cNvSpPr txBox="1"/>
          <p:nvPr/>
        </p:nvSpPr>
        <p:spPr>
          <a:xfrm>
            <a:off x="1618800" y="3774025"/>
            <a:ext cx="1011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FFC000"/>
                </a:solidFill>
                <a:latin typeface="Oswald"/>
                <a:ea typeface="Oswald"/>
                <a:cs typeface="Oswald"/>
                <a:sym typeface="Oswald"/>
              </a:rPr>
              <a:t>P</a:t>
            </a:r>
            <a:r>
              <a:rPr lang="en-US" sz="1800" b="1">
                <a:solidFill>
                  <a:srgbClr val="FFFFFF"/>
                </a:solidFill>
                <a:latin typeface="Oswald"/>
                <a:ea typeface="Oswald"/>
                <a:cs typeface="Oswald"/>
                <a:sym typeface="Oswald"/>
              </a:rPr>
              <a:t>roduct</a:t>
            </a:r>
            <a:endParaRPr sz="1800" b="1">
              <a:solidFill>
                <a:srgbClr val="FFFFFF"/>
              </a:solidFill>
              <a:latin typeface="Oswald"/>
              <a:ea typeface="Oswald"/>
              <a:cs typeface="Oswald"/>
              <a:sym typeface="Oswald"/>
            </a:endParaRPr>
          </a:p>
        </p:txBody>
      </p:sp>
      <p:sp>
        <p:nvSpPr>
          <p:cNvPr id="171" name="Google Shape;171;g12f2b023568_0_144"/>
          <p:cNvSpPr txBox="1"/>
          <p:nvPr/>
        </p:nvSpPr>
        <p:spPr>
          <a:xfrm>
            <a:off x="3877800" y="3764125"/>
            <a:ext cx="967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FFC000"/>
                </a:solidFill>
                <a:latin typeface="Oswald"/>
                <a:ea typeface="Oswald"/>
                <a:cs typeface="Oswald"/>
                <a:sym typeface="Oswald"/>
              </a:rPr>
              <a:t>P</a:t>
            </a:r>
            <a:r>
              <a:rPr lang="en-US" sz="1800" b="1">
                <a:solidFill>
                  <a:srgbClr val="FFFFFF"/>
                </a:solidFill>
                <a:latin typeface="Oswald"/>
                <a:ea typeface="Oswald"/>
                <a:cs typeface="Oswald"/>
                <a:sym typeface="Oswald"/>
              </a:rPr>
              <a:t>rocess</a:t>
            </a:r>
            <a:endParaRPr sz="1800" b="1">
              <a:solidFill>
                <a:srgbClr val="FFFFFF"/>
              </a:solidFill>
              <a:latin typeface="Oswald"/>
              <a:ea typeface="Oswald"/>
              <a:cs typeface="Oswald"/>
              <a:sym typeface="Oswald"/>
            </a:endParaRPr>
          </a:p>
        </p:txBody>
      </p:sp>
      <p:sp>
        <p:nvSpPr>
          <p:cNvPr id="172" name="Google Shape;172;g12f2b023568_0_144"/>
          <p:cNvSpPr txBox="1"/>
          <p:nvPr/>
        </p:nvSpPr>
        <p:spPr>
          <a:xfrm>
            <a:off x="6126225" y="3764125"/>
            <a:ext cx="967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FFC000"/>
                </a:solidFill>
                <a:latin typeface="Oswald"/>
                <a:ea typeface="Oswald"/>
                <a:cs typeface="Oswald"/>
                <a:sym typeface="Oswald"/>
              </a:rPr>
              <a:t>P</a:t>
            </a:r>
            <a:r>
              <a:rPr lang="en-US" sz="1800" b="1">
                <a:solidFill>
                  <a:srgbClr val="FFFFFF"/>
                </a:solidFill>
                <a:latin typeface="Oswald"/>
                <a:ea typeface="Oswald"/>
                <a:cs typeface="Oswald"/>
                <a:sym typeface="Oswald"/>
              </a:rPr>
              <a:t>urpose</a:t>
            </a:r>
            <a:endParaRPr sz="1800" b="1">
              <a:solidFill>
                <a:srgbClr val="FFFFFF"/>
              </a:solidFill>
              <a:latin typeface="Oswald"/>
              <a:ea typeface="Oswald"/>
              <a:cs typeface="Oswald"/>
              <a:sym typeface="Oswald"/>
            </a:endParaRPr>
          </a:p>
        </p:txBody>
      </p:sp>
      <p:pic>
        <p:nvPicPr>
          <p:cNvPr id="173" name="Google Shape;173;g12f2b023568_0_144"/>
          <p:cNvPicPr preferRelativeResize="0"/>
          <p:nvPr/>
        </p:nvPicPr>
        <p:blipFill rotWithShape="1">
          <a:blip r:embed="rId4">
            <a:alphaModFix/>
          </a:blip>
          <a:srcRect l="10004" t="5684" r="59530" b="39652"/>
          <a:stretch/>
        </p:blipFill>
        <p:spPr>
          <a:xfrm>
            <a:off x="4066075" y="1852701"/>
            <a:ext cx="1011900" cy="975125"/>
          </a:xfrm>
          <a:prstGeom prst="rect">
            <a:avLst/>
          </a:prstGeom>
          <a:noFill/>
          <a:ln>
            <a:noFill/>
          </a:ln>
        </p:spPr>
      </p:pic>
      <p:sp>
        <p:nvSpPr>
          <p:cNvPr id="174" name="Google Shape;174;g12f2b023568_0_144"/>
          <p:cNvSpPr txBox="1"/>
          <p:nvPr/>
        </p:nvSpPr>
        <p:spPr>
          <a:xfrm>
            <a:off x="1244575" y="1805600"/>
            <a:ext cx="2115300" cy="600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900">
                <a:solidFill>
                  <a:schemeClr val="lt2"/>
                </a:solidFill>
              </a:rPr>
              <a:t>QC upon Registration</a:t>
            </a:r>
            <a:endParaRPr sz="900">
              <a:solidFill>
                <a:schemeClr val="lt2"/>
              </a:solidFill>
            </a:endParaRPr>
          </a:p>
          <a:p>
            <a:pPr marL="0" lvl="0" indent="0" algn="ctr" rtl="0">
              <a:lnSpc>
                <a:spcPct val="100000"/>
              </a:lnSpc>
              <a:spcBef>
                <a:spcPts val="0"/>
              </a:spcBef>
              <a:spcAft>
                <a:spcPts val="0"/>
              </a:spcAft>
              <a:buNone/>
            </a:pPr>
            <a:r>
              <a:rPr lang="en-US" sz="1800">
                <a:solidFill>
                  <a:srgbClr val="FFC000"/>
                </a:solidFill>
                <a:latin typeface="Oswald SemiBold"/>
                <a:ea typeface="Oswald SemiBold"/>
                <a:cs typeface="Oswald SemiBold"/>
                <a:sym typeface="Oswald SemiBold"/>
              </a:rPr>
              <a:t>UTPRAS</a:t>
            </a:r>
            <a:endParaRPr sz="1800">
              <a:solidFill>
                <a:srgbClr val="FFC000"/>
              </a:solidFill>
              <a:latin typeface="Oswald SemiBold"/>
              <a:ea typeface="Oswald SemiBold"/>
              <a:cs typeface="Oswald SemiBold"/>
              <a:sym typeface="Oswald SemiBold"/>
            </a:endParaRPr>
          </a:p>
        </p:txBody>
      </p:sp>
      <p:sp>
        <p:nvSpPr>
          <p:cNvPr id="175" name="Google Shape;175;g12f2b023568_0_144"/>
          <p:cNvSpPr txBox="1"/>
          <p:nvPr/>
        </p:nvSpPr>
        <p:spPr>
          <a:xfrm>
            <a:off x="1168375" y="2190600"/>
            <a:ext cx="2182200" cy="600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900">
                <a:solidFill>
                  <a:schemeClr val="lt2"/>
                </a:solidFill>
              </a:rPr>
              <a:t>QC during Implementation</a:t>
            </a:r>
            <a:endParaRPr sz="900">
              <a:solidFill>
                <a:schemeClr val="lt2"/>
              </a:solidFill>
            </a:endParaRPr>
          </a:p>
          <a:p>
            <a:pPr marL="0" lvl="0" indent="0" algn="ctr" rtl="0">
              <a:lnSpc>
                <a:spcPct val="100000"/>
              </a:lnSpc>
              <a:spcBef>
                <a:spcPts val="0"/>
              </a:spcBef>
              <a:spcAft>
                <a:spcPts val="0"/>
              </a:spcAft>
              <a:buNone/>
            </a:pPr>
            <a:r>
              <a:rPr lang="en-US" sz="1800">
                <a:solidFill>
                  <a:srgbClr val="FFC000"/>
                </a:solidFill>
                <a:latin typeface="Oswald SemiBold"/>
                <a:ea typeface="Oswald SemiBold"/>
                <a:cs typeface="Oswald SemiBold"/>
                <a:sym typeface="Oswald SemiBold"/>
              </a:rPr>
              <a:t>STAR</a:t>
            </a:r>
            <a:endParaRPr sz="1800">
              <a:solidFill>
                <a:srgbClr val="FFC000"/>
              </a:solidFill>
              <a:latin typeface="Oswald SemiBold"/>
              <a:ea typeface="Oswald SemiBold"/>
              <a:cs typeface="Oswald SemiBold"/>
              <a:sym typeface="Oswald SemiBold"/>
            </a:endParaRPr>
          </a:p>
        </p:txBody>
      </p:sp>
      <p:sp>
        <p:nvSpPr>
          <p:cNvPr id="176" name="Google Shape;176;g12f2b023568_0_144"/>
          <p:cNvSpPr txBox="1"/>
          <p:nvPr/>
        </p:nvSpPr>
        <p:spPr>
          <a:xfrm>
            <a:off x="1168375" y="2624525"/>
            <a:ext cx="2182200" cy="785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900">
                <a:solidFill>
                  <a:schemeClr val="lt2"/>
                </a:solidFill>
              </a:rPr>
              <a:t>QC before Graduation</a:t>
            </a:r>
            <a:endParaRPr sz="900">
              <a:solidFill>
                <a:schemeClr val="lt2"/>
              </a:solidFill>
            </a:endParaRPr>
          </a:p>
          <a:p>
            <a:pPr marL="0" lvl="0" indent="0" algn="ctr" rtl="0">
              <a:lnSpc>
                <a:spcPct val="100000"/>
              </a:lnSpc>
              <a:spcBef>
                <a:spcPts val="0"/>
              </a:spcBef>
              <a:spcAft>
                <a:spcPts val="0"/>
              </a:spcAft>
              <a:buNone/>
            </a:pPr>
            <a:r>
              <a:rPr lang="en-US" sz="1500">
                <a:solidFill>
                  <a:srgbClr val="FFC000"/>
                </a:solidFill>
                <a:latin typeface="Oswald SemiBold"/>
                <a:ea typeface="Oswald SemiBold"/>
                <a:cs typeface="Oswald SemiBold"/>
                <a:sym typeface="Oswald SemiBold"/>
              </a:rPr>
              <a:t>Mandatory</a:t>
            </a:r>
            <a:endParaRPr sz="1500">
              <a:solidFill>
                <a:srgbClr val="FFC000"/>
              </a:solidFill>
              <a:latin typeface="Oswald SemiBold"/>
              <a:ea typeface="Oswald SemiBold"/>
              <a:cs typeface="Oswald SemiBold"/>
              <a:sym typeface="Oswald SemiBold"/>
            </a:endParaRPr>
          </a:p>
          <a:p>
            <a:pPr marL="0" lvl="0" indent="0" algn="ctr" rtl="0">
              <a:lnSpc>
                <a:spcPct val="100000"/>
              </a:lnSpc>
              <a:spcBef>
                <a:spcPts val="0"/>
              </a:spcBef>
              <a:spcAft>
                <a:spcPts val="0"/>
              </a:spcAft>
              <a:buNone/>
            </a:pPr>
            <a:r>
              <a:rPr lang="en-US" sz="1500">
                <a:solidFill>
                  <a:srgbClr val="FFC000"/>
                </a:solidFill>
                <a:latin typeface="Oswald SemiBold"/>
                <a:ea typeface="Oswald SemiBold"/>
                <a:cs typeface="Oswald SemiBold"/>
                <a:sym typeface="Oswald SemiBold"/>
              </a:rPr>
              <a:t>Assessment</a:t>
            </a:r>
            <a:endParaRPr sz="1500">
              <a:solidFill>
                <a:srgbClr val="FFC000"/>
              </a:solidFill>
              <a:latin typeface="Oswald SemiBold"/>
              <a:ea typeface="Oswald SemiBold"/>
              <a:cs typeface="Oswald SemiBold"/>
              <a:sym typeface="Oswald SemiBold"/>
            </a:endParaRPr>
          </a:p>
        </p:txBody>
      </p:sp>
      <p:sp>
        <p:nvSpPr>
          <p:cNvPr id="177" name="Google Shape;177;g12f2b023568_0_144"/>
          <p:cNvSpPr txBox="1"/>
          <p:nvPr/>
        </p:nvSpPr>
        <p:spPr>
          <a:xfrm>
            <a:off x="1337375" y="3331725"/>
            <a:ext cx="2115300" cy="449400"/>
          </a:xfrm>
          <a:prstGeom prst="rect">
            <a:avLst/>
          </a:prstGeom>
          <a:noFill/>
          <a:ln>
            <a:noFill/>
          </a:ln>
        </p:spPr>
        <p:txBody>
          <a:bodyPr spcFirstLastPara="1" wrap="square" lIns="91425" tIns="91425" rIns="91425" bIns="91425" anchor="t" anchorCtr="0">
            <a:spAutoFit/>
          </a:bodyPr>
          <a:lstStyle/>
          <a:p>
            <a:pPr marL="685800" lvl="0" indent="-165100" algn="l" rtl="0">
              <a:lnSpc>
                <a:spcPct val="115000"/>
              </a:lnSpc>
              <a:spcBef>
                <a:spcPts val="0"/>
              </a:spcBef>
              <a:spcAft>
                <a:spcPts val="0"/>
              </a:spcAft>
              <a:buClr>
                <a:srgbClr val="FFFFFF"/>
              </a:buClr>
              <a:buSzPts val="800"/>
              <a:buChar char="●"/>
            </a:pPr>
            <a:r>
              <a:rPr lang="en-US" sz="800">
                <a:solidFill>
                  <a:srgbClr val="FFFFFF"/>
                </a:solidFill>
              </a:rPr>
              <a:t>Programs</a:t>
            </a:r>
            <a:endParaRPr sz="800">
              <a:solidFill>
                <a:srgbClr val="FFFFFF"/>
              </a:solidFill>
            </a:endParaRPr>
          </a:p>
          <a:p>
            <a:pPr marL="685800" lvl="0" indent="-165100" algn="l" rtl="0">
              <a:lnSpc>
                <a:spcPct val="115000"/>
              </a:lnSpc>
              <a:spcBef>
                <a:spcPts val="0"/>
              </a:spcBef>
              <a:spcAft>
                <a:spcPts val="0"/>
              </a:spcAft>
              <a:buClr>
                <a:srgbClr val="FFFFFF"/>
              </a:buClr>
              <a:buSzPts val="800"/>
              <a:buChar char="●"/>
            </a:pPr>
            <a:r>
              <a:rPr lang="en-US" sz="800">
                <a:solidFill>
                  <a:srgbClr val="FFFFFF"/>
                </a:solidFill>
              </a:rPr>
              <a:t>Graduates</a:t>
            </a:r>
            <a:endParaRPr sz="800">
              <a:solidFill>
                <a:srgbClr val="FFFFFF"/>
              </a:solidFill>
            </a:endParaRPr>
          </a:p>
        </p:txBody>
      </p:sp>
      <p:sp>
        <p:nvSpPr>
          <p:cNvPr id="178" name="Google Shape;178;g12f2b023568_0_144"/>
          <p:cNvSpPr txBox="1"/>
          <p:nvPr/>
        </p:nvSpPr>
        <p:spPr>
          <a:xfrm>
            <a:off x="5889275" y="2957450"/>
            <a:ext cx="2182200" cy="591000"/>
          </a:xfrm>
          <a:prstGeom prst="rect">
            <a:avLst/>
          </a:prstGeom>
          <a:noFill/>
          <a:ln>
            <a:noFill/>
          </a:ln>
        </p:spPr>
        <p:txBody>
          <a:bodyPr spcFirstLastPara="1" wrap="square" lIns="91425" tIns="91425" rIns="91425" bIns="91425" anchor="t" anchorCtr="0">
            <a:spAutoFit/>
          </a:bodyPr>
          <a:lstStyle/>
          <a:p>
            <a:pPr marL="171450" lvl="0" indent="-165100" algn="l" rtl="0">
              <a:lnSpc>
                <a:spcPct val="115000"/>
              </a:lnSpc>
              <a:spcBef>
                <a:spcPts val="0"/>
              </a:spcBef>
              <a:spcAft>
                <a:spcPts val="0"/>
              </a:spcAft>
              <a:buClr>
                <a:srgbClr val="FFFFFF"/>
              </a:buClr>
              <a:buSzPts val="800"/>
              <a:buChar char="●"/>
            </a:pPr>
            <a:r>
              <a:rPr lang="en-US" sz="800">
                <a:solidFill>
                  <a:srgbClr val="FFFFFF"/>
                </a:solidFill>
              </a:rPr>
              <a:t>TESDA Vision, Mission and Goals</a:t>
            </a:r>
            <a:endParaRPr sz="800">
              <a:solidFill>
                <a:srgbClr val="FFFFFF"/>
              </a:solidFill>
            </a:endParaRPr>
          </a:p>
          <a:p>
            <a:pPr marL="171450" lvl="0" indent="-165100" algn="l" rtl="0">
              <a:lnSpc>
                <a:spcPct val="115000"/>
              </a:lnSpc>
              <a:spcBef>
                <a:spcPts val="0"/>
              </a:spcBef>
              <a:spcAft>
                <a:spcPts val="0"/>
              </a:spcAft>
              <a:buClr>
                <a:srgbClr val="FFFFFF"/>
              </a:buClr>
              <a:buSzPts val="800"/>
              <a:buChar char="●"/>
            </a:pPr>
            <a:r>
              <a:rPr lang="en-US" sz="800">
                <a:solidFill>
                  <a:srgbClr val="FFFFFF"/>
                </a:solidFill>
              </a:rPr>
              <a:t>Institutional Vision, Mission and Goals</a:t>
            </a:r>
            <a:endParaRPr sz="800">
              <a:solidFill>
                <a:srgbClr val="FFFFFF"/>
              </a:solidFill>
            </a:endParaRPr>
          </a:p>
          <a:p>
            <a:pPr marL="0" lvl="0" indent="0" algn="l" rtl="0">
              <a:lnSpc>
                <a:spcPct val="115000"/>
              </a:lnSpc>
              <a:spcBef>
                <a:spcPts val="0"/>
              </a:spcBef>
              <a:spcAft>
                <a:spcPts val="0"/>
              </a:spcAft>
              <a:buNone/>
            </a:pPr>
            <a:endParaRPr sz="800">
              <a:solidFill>
                <a:srgbClr val="FFFFFF"/>
              </a:solidFill>
            </a:endParaRPr>
          </a:p>
        </p:txBody>
      </p:sp>
      <p:sp>
        <p:nvSpPr>
          <p:cNvPr id="179" name="Google Shape;179;g12f2b023568_0_144"/>
          <p:cNvSpPr txBox="1"/>
          <p:nvPr/>
        </p:nvSpPr>
        <p:spPr>
          <a:xfrm>
            <a:off x="6089475" y="2046775"/>
            <a:ext cx="1585500" cy="861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2200" b="1">
                <a:solidFill>
                  <a:srgbClr val="FFC000"/>
                </a:solidFill>
                <a:latin typeface="Oswald"/>
                <a:ea typeface="Oswald"/>
                <a:cs typeface="Oswald"/>
                <a:sym typeface="Oswald"/>
              </a:rPr>
              <a:t>PQA  </a:t>
            </a:r>
            <a:endParaRPr sz="2200" b="1">
              <a:solidFill>
                <a:srgbClr val="FFC000"/>
              </a:solidFill>
              <a:latin typeface="Oswald"/>
              <a:ea typeface="Oswald"/>
              <a:cs typeface="Oswald"/>
              <a:sym typeface="Oswald"/>
            </a:endParaRPr>
          </a:p>
          <a:p>
            <a:pPr marL="0" lvl="0" indent="0" algn="ctr" rtl="0">
              <a:lnSpc>
                <a:spcPct val="100000"/>
              </a:lnSpc>
              <a:spcBef>
                <a:spcPts val="0"/>
              </a:spcBef>
              <a:spcAft>
                <a:spcPts val="0"/>
              </a:spcAft>
              <a:buNone/>
            </a:pPr>
            <a:r>
              <a:rPr lang="en-US" sz="2200" b="1">
                <a:solidFill>
                  <a:srgbClr val="FFC000"/>
                </a:solidFill>
                <a:latin typeface="Oswald"/>
                <a:ea typeface="Oswald"/>
                <a:cs typeface="Oswald"/>
                <a:sym typeface="Oswald"/>
              </a:rPr>
              <a:t>APACC</a:t>
            </a:r>
            <a:endParaRPr sz="2200" b="1">
              <a:solidFill>
                <a:srgbClr val="FFC000"/>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2ff14ccf47_1_0"/>
          <p:cNvSpPr txBox="1">
            <a:spLocks noGrp="1"/>
          </p:cNvSpPr>
          <p:nvPr>
            <p:ph type="title"/>
          </p:nvPr>
        </p:nvSpPr>
        <p:spPr>
          <a:xfrm>
            <a:off x="457200" y="101029"/>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2700">
                <a:solidFill>
                  <a:schemeClr val="lt1"/>
                </a:solidFill>
                <a:latin typeface="Oswald"/>
                <a:ea typeface="Oswald"/>
                <a:cs typeface="Oswald"/>
                <a:sym typeface="Oswald"/>
              </a:rPr>
              <a:t>Quality Management </a:t>
            </a:r>
            <a:endParaRPr/>
          </a:p>
        </p:txBody>
      </p:sp>
      <p:sp>
        <p:nvSpPr>
          <p:cNvPr id="242" name="Google Shape;242;g12ff14ccf47_1_0"/>
          <p:cNvSpPr/>
          <p:nvPr/>
        </p:nvSpPr>
        <p:spPr>
          <a:xfrm>
            <a:off x="5101000" y="0"/>
            <a:ext cx="3712500" cy="4761000"/>
          </a:xfrm>
          <a:prstGeom prst="roundRect">
            <a:avLst>
              <a:gd name="adj" fmla="val 16667"/>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10000"/>
              </a:srgbClr>
            </a:outerShdw>
            <a:reflection stA="47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g12ff14ccf47_1_0"/>
          <p:cNvPicPr preferRelativeResize="0"/>
          <p:nvPr/>
        </p:nvPicPr>
        <p:blipFill>
          <a:blip r:embed="rId3">
            <a:alphaModFix/>
          </a:blip>
          <a:stretch>
            <a:fillRect/>
          </a:stretch>
        </p:blipFill>
        <p:spPr>
          <a:xfrm>
            <a:off x="5363200" y="161425"/>
            <a:ext cx="3188101" cy="4440750"/>
          </a:xfrm>
          <a:prstGeom prst="rect">
            <a:avLst/>
          </a:prstGeom>
          <a:noFill/>
          <a:ln>
            <a:noFill/>
          </a:ln>
          <a:effectLst>
            <a:outerShdw blurRad="57150" dist="19050" dir="5400000" algn="bl" rotWithShape="0">
              <a:srgbClr val="000000">
                <a:alpha val="10000"/>
              </a:srgbClr>
            </a:outerShdw>
            <a:reflection stA="47000" endPos="30000" dist="38100" dir="5400000" fadeDir="5400012" sy="-100000" algn="bl" rotWithShape="0"/>
          </a:effectLst>
        </p:spPr>
      </p:pic>
      <p:pic>
        <p:nvPicPr>
          <p:cNvPr id="244" name="Google Shape;244;g12ff14ccf47_1_0"/>
          <p:cNvPicPr preferRelativeResize="0"/>
          <p:nvPr/>
        </p:nvPicPr>
        <p:blipFill>
          <a:blip r:embed="rId4">
            <a:alphaModFix/>
          </a:blip>
          <a:stretch>
            <a:fillRect/>
          </a:stretch>
        </p:blipFill>
        <p:spPr>
          <a:xfrm>
            <a:off x="2504500" y="1615325"/>
            <a:ext cx="2304525" cy="2304525"/>
          </a:xfrm>
          <a:prstGeom prst="rect">
            <a:avLst/>
          </a:prstGeom>
          <a:noFill/>
          <a:ln>
            <a:noFill/>
          </a:ln>
        </p:spPr>
      </p:pic>
      <p:pic>
        <p:nvPicPr>
          <p:cNvPr id="245" name="Google Shape;245;g12ff14ccf47_1_0"/>
          <p:cNvPicPr preferRelativeResize="0"/>
          <p:nvPr/>
        </p:nvPicPr>
        <p:blipFill>
          <a:blip r:embed="rId5">
            <a:alphaModFix/>
          </a:blip>
          <a:stretch>
            <a:fillRect/>
          </a:stretch>
        </p:blipFill>
        <p:spPr>
          <a:xfrm>
            <a:off x="457200" y="1806976"/>
            <a:ext cx="1930525" cy="19212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1" ma:contentTypeDescription="" ma:contentTypeScope="" ma:versionID="58be340fe5619450d09685c0a5b7b67a">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4ba4e69ffd3f543ad970e0b458f0e8b3"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DBDocumentDate xmlns="c1fdd505-2570-46c2-bd04-3e0f2d874cf5" xsi:nil="true"/>
    <ADBMonth xmlns="c1fdd505-2570-46c2-bd04-3e0f2d874cf5" xsi:nil="true"/>
    <hca2169e3b0945318411f30479ba40c8 xmlns="c1fdd505-2570-46c2-bd04-3e0f2d874cf5">
      <Terms xmlns="http://schemas.microsoft.com/office/infopath/2007/PartnerControls"/>
    </hca2169e3b0945318411f30479ba40c8>
    <a0d1b14b197747dfafc19f70ff45d4f6 xmlns="c1fdd505-2570-46c2-bd04-3e0f2d874cf5">
      <Terms xmlns="http://schemas.microsoft.com/office/infopath/2007/PartnerControls"/>
    </a0d1b14b197747dfafc19f70ff45d4f6>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j78542b1fffc4a1c84659474212e3133>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lcf76f155ced4ddcb4097134ff3c332f xmlns="cf371439-f430-41b1-8688-7ef6c47b85d0">
      <Terms xmlns="http://schemas.microsoft.com/office/infopath/2007/PartnerControls"/>
    </lcf76f155ced4ddcb4097134ff3c332f>
    <ADBYear xmlns="c1fdd505-2570-46c2-bd04-3e0f2d874cf5" xsi:nil="true"/>
    <ADBAuthors xmlns="c1fdd505-2570-46c2-bd04-3e0f2d874cf5">
      <UserInfo>
        <DisplayName/>
        <AccountId xsi:nil="true"/>
        <AccountType/>
      </UserInfo>
    </ADBAuthors>
    <p030e467f78f45b4ae8f7e2c17ea4d82 xmlns="c1fdd505-2570-46c2-bd04-3e0f2d874cf5">
      <Terms xmlns="http://schemas.microsoft.com/office/infopath/2007/PartnerControls"/>
    </p030e467f78f45b4ae8f7e2c17ea4d82>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ADBSourceLink xmlns="c1fdd505-2570-46c2-bd04-3e0f2d874cf5">
      <Url xsi:nil="true"/>
      <Description xsi:nil="true"/>
    </ADBSourceLink>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ADBDocumentTypeValue xmlns="c1fdd505-2570-46c2-bd04-3e0f2d874cf5" xsi:nil="true"/>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ADBCirculatedLink xmlns="c1fdd505-2570-46c2-bd04-3e0f2d874cf5">
      <Url xsi:nil="true"/>
      <Description xsi:nil="true"/>
    </ADBCirculatedLink>
    <TaxCatchAll xmlns="c1fdd505-2570-46c2-bd04-3e0f2d874cf5">
      <Value>18</Value>
      <Value>11</Value>
      <Value>4</Value>
      <Value>3</Value>
      <Value>2</Value>
      <Value>1</Value>
    </TaxCatchAll>
  </documentManagement>
</p:properties>
</file>

<file path=customXml/itemProps1.xml><?xml version="1.0" encoding="utf-8"?>
<ds:datastoreItem xmlns:ds="http://schemas.openxmlformats.org/officeDocument/2006/customXml" ds:itemID="{B98CFC13-1140-4A31-8FF4-E8224CE88C19}"/>
</file>

<file path=customXml/itemProps2.xml><?xml version="1.0" encoding="utf-8"?>
<ds:datastoreItem xmlns:ds="http://schemas.openxmlformats.org/officeDocument/2006/customXml" ds:itemID="{E5574075-BBBF-4BF4-B3FD-EE50C852C6DC}"/>
</file>

<file path=customXml/itemProps3.xml><?xml version="1.0" encoding="utf-8"?>
<ds:datastoreItem xmlns:ds="http://schemas.openxmlformats.org/officeDocument/2006/customXml" ds:itemID="{D5D615CF-B363-4FFA-A8FB-99B4C629858B}"/>
</file>

<file path=customXml/itemProps4.xml><?xml version="1.0" encoding="utf-8"?>
<ds:datastoreItem xmlns:ds="http://schemas.openxmlformats.org/officeDocument/2006/customXml" ds:itemID="{6774D256-66CB-4DD7-903F-F60E9458176A}"/>
</file>

<file path=docProps/app.xml><?xml version="1.0" encoding="utf-8"?>
<Properties xmlns="http://schemas.openxmlformats.org/officeDocument/2006/extended-properties" xmlns:vt="http://schemas.openxmlformats.org/officeDocument/2006/docPropsVTypes">
  <TotalTime>272</TotalTime>
  <Words>3391</Words>
  <Application>Microsoft Office PowerPoint</Application>
  <PresentationFormat>On-screen Show (16:9)</PresentationFormat>
  <Paragraphs>298</Paragraphs>
  <Slides>17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Source Sans Pro</vt:lpstr>
      <vt:lpstr>Franklin Gothic</vt:lpstr>
      <vt:lpstr>Roboto Slab</vt:lpstr>
      <vt:lpstr>Oswald SemiBold</vt:lpstr>
      <vt:lpstr>Arial</vt:lpstr>
      <vt:lpstr>Calibri</vt:lpstr>
      <vt:lpstr>Trebuchet MS</vt:lpstr>
      <vt:lpstr>Open Sans</vt:lpstr>
      <vt:lpstr>Oswald</vt:lpstr>
      <vt:lpstr>Libre Franklin Medium</vt:lpstr>
      <vt:lpstr>Office Theme</vt:lpstr>
      <vt:lpstr>Strengthening Regional Cooperation on Skills Development under the CAREC Program: Key Progress, Challenges, and Opportunities for Collaboration Inception Meeting and International Expert Roundtable  30–31 May 2022, Tbilisi, Georgia</vt:lpstr>
      <vt:lpstr>The Philippine Education System</vt:lpstr>
      <vt:lpstr>Trust in the Government</vt:lpstr>
      <vt:lpstr>PowerPoint Presentation</vt:lpstr>
      <vt:lpstr>PowerPoint Presentation</vt:lpstr>
      <vt:lpstr>Philippine Qualifications Framework  (RA 10968)</vt:lpstr>
      <vt:lpstr>Quality-Assured TESD System </vt:lpstr>
      <vt:lpstr>Quality-Assured TESD System </vt:lpstr>
      <vt:lpstr>Quality Management </vt:lpstr>
      <vt:lpstr>PH TVET Internationalization Framework  </vt:lpstr>
      <vt:lpstr> Globalization of TESDA Programs for  Overseas Filipino Workers (OFWs) </vt:lpstr>
      <vt:lpstr> Globalization of TESDA Programs for  Overseas Filipino Workers (OFWs) </vt:lpstr>
      <vt:lpstr>TESDA Programs for OFWs</vt:lpstr>
      <vt:lpstr>The Korean Employment Permit System (KEPS)</vt:lpstr>
      <vt:lpstr>TESDA Language Training Institutes for OFWs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Regional Cooperation on Skills Development under the CAREC Program: Key Progress, Challenges, and Opportunities for Collaboration Inception Meeting and International Expert Roundtable  30–31 May 2022, Tbilisi, Georgia</dc:title>
  <dc:creator>User</dc:creator>
  <cp:lastModifiedBy>user</cp:lastModifiedBy>
  <cp:revision>9</cp:revision>
  <dcterms:created xsi:type="dcterms:W3CDTF">2017-08-01T15:40:51Z</dcterms:created>
  <dcterms:modified xsi:type="dcterms:W3CDTF">2022-05-30T08:33:04Z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2022-05-22T15:46:09Z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52994b1c-c9a4-4201-a1b1-818b038f7711</vt:lpwstr>
  </property>
  <property fmtid="{D5CDD505-2E9C-101B-9397-08002B2CF9AE}" pid="8" name="MSIP_Label_817d4574-7375-4d17-b29c-6e4c6df0fcb0_ContentBits">
    <vt:lpwstr>2</vt:lpwstr>
  </property>
  <property fmtid="{D5CDD505-2E9C-101B-9397-08002B2CF9AE}" pid="9" name="ContentTypeId">
    <vt:lpwstr>0x010100A3BFD338C4D69F46BE33AA49AB50870100C520B00D8BB20C45814389052060F14C</vt:lpwstr>
  </property>
  <property fmtid="{D5CDD505-2E9C-101B-9397-08002B2CF9AE}" pid="10" name="MediaServiceImageTags">
    <vt:lpwstr/>
  </property>
  <property fmtid="{D5CDD505-2E9C-101B-9397-08002B2CF9AE}" pid="11" name="ADBProjectDocumentType">
    <vt:lpwstr/>
  </property>
  <property fmtid="{D5CDD505-2E9C-101B-9397-08002B2CF9AE}" pid="12" name="ADBProject">
    <vt:lpwstr/>
  </property>
  <property fmtid="{D5CDD505-2E9C-101B-9397-08002B2CF9AE}" pid="13" name="ADBContentGroup">
    <vt:lpwstr>2;#CWRD|6d71ff58-4882-4388-ab5c-218969b1e9c8</vt:lpwstr>
  </property>
  <property fmtid="{D5CDD505-2E9C-101B-9397-08002B2CF9AE}" pid="14" name="ADBDivision">
    <vt:lpwstr>4;#CWRC|ecfd6e9e-1aa8-422e-b0ee-5f69329336ed</vt:lpwstr>
  </property>
  <property fmtid="{D5CDD505-2E9C-101B-9397-08002B2CF9AE}" pid="15" name="ADBSector">
    <vt:lpwstr/>
  </property>
  <property fmtid="{D5CDD505-2E9C-101B-9397-08002B2CF9AE}" pid="16" name="ADBDocumentSecurity">
    <vt:lpwstr/>
  </property>
  <property fmtid="{D5CDD505-2E9C-101B-9397-08002B2CF9AE}" pid="17" name="ADBDocumentLanguage">
    <vt:lpwstr>1;#English|16ac8743-31bb-43f8-9a73-533a041667d6</vt:lpwstr>
  </property>
  <property fmtid="{D5CDD505-2E9C-101B-9397-08002B2CF9AE}" pid="18" name="ADBSubRegion">
    <vt:lpwstr>11;#CAREC|815c4229-ad07-427a-8f71-a8b862b1014a</vt:lpwstr>
  </property>
  <property fmtid="{D5CDD505-2E9C-101B-9397-08002B2CF9AE}" pid="19" name="Segment">
    <vt:lpwstr/>
  </property>
  <property fmtid="{D5CDD505-2E9C-101B-9397-08002B2CF9AE}" pid="20" name="ADBDepartmentOwner">
    <vt:lpwstr>3;#CWRD|6d71ff58-4882-4388-ab5c-218969b1e9c8</vt:lpwstr>
  </property>
  <property fmtid="{D5CDD505-2E9C-101B-9397-08002B2CF9AE}" pid="21" name="ADBCountry">
    <vt:lpwstr>18;#Regional|d4cb8265-5963-4e16-b4f8-5ada18938c78</vt:lpwstr>
  </property>
</Properties>
</file>