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3" r:id="rId19"/>
    <p:sldId id="275" r:id="rId20"/>
    <p:sldId id="276" r:id="rId21"/>
    <p:sldId id="277" r:id="rId22"/>
    <p:sldId id="278" r:id="rId23"/>
    <p:sldId id="279" r:id="rId24"/>
    <p:sldId id="280" r:id="rId25"/>
    <p:sldId id="28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03B9F8"/>
    <a:srgbClr val="02B4F2"/>
    <a:srgbClr val="FE9202"/>
    <a:srgbClr val="E7FF01"/>
    <a:srgbClr val="E39A3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3218F-ED3F-43ED-AE00-D6F3D7DCC1CB}" v="74" dt="2022-05-22T17:56:30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400" y="-4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% занятых среди долгосрочных мигрантов (2018 г.)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Sheet1!$A$16:$A$24</c:f>
              <c:strCache>
                <c:ptCount val="9"/>
                <c:pt idx="0">
                  <c:v>Корея</c:v>
                </c:pt>
                <c:pt idx="1">
                  <c:v>США</c:v>
                </c:pt>
                <c:pt idx="2">
                  <c:v>Великобритания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Италия</c:v>
                </c:pt>
                <c:pt idx="6">
                  <c:v>Канада</c:v>
                </c:pt>
                <c:pt idx="7">
                  <c:v>Япония</c:v>
                </c:pt>
                <c:pt idx="8">
                  <c:v>В среднем по G7</c:v>
                </c:pt>
              </c:strCache>
            </c:strRef>
          </c:cat>
          <c:val>
            <c:numRef>
              <c:f>Sheet1!$B$16:$B$24</c:f>
              <c:numCache>
                <c:formatCode>General</c:formatCode>
                <c:ptCount val="9"/>
                <c:pt idx="0">
                  <c:v>1</c:v>
                </c:pt>
                <c:pt idx="1">
                  <c:v>6</c:v>
                </c:pt>
                <c:pt idx="2">
                  <c:v>11</c:v>
                </c:pt>
                <c:pt idx="3">
                  <c:v>14</c:v>
                </c:pt>
                <c:pt idx="4">
                  <c:v>10</c:v>
                </c:pt>
                <c:pt idx="5">
                  <c:v>4</c:v>
                </c:pt>
                <c:pt idx="6">
                  <c:v>30</c:v>
                </c:pt>
                <c:pt idx="7">
                  <c:v>57</c:v>
                </c:pt>
                <c:pt idx="8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6-45F3-86D1-3D2E22262ADC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% населения, родившегося за границей (2019 г.)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Sheet1!$A$16:$A$24</c:f>
              <c:strCache>
                <c:ptCount val="9"/>
                <c:pt idx="0">
                  <c:v>Корея</c:v>
                </c:pt>
                <c:pt idx="1">
                  <c:v>США</c:v>
                </c:pt>
                <c:pt idx="2">
                  <c:v>Великобритания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Италия</c:v>
                </c:pt>
                <c:pt idx="6">
                  <c:v>Канада</c:v>
                </c:pt>
                <c:pt idx="7">
                  <c:v>Япония</c:v>
                </c:pt>
                <c:pt idx="8">
                  <c:v>В среднем по G7</c:v>
                </c:pt>
              </c:strCache>
            </c:strRef>
          </c:cat>
          <c:val>
            <c:numRef>
              <c:f>Sheet1!$C$16:$C$24</c:f>
              <c:numCache>
                <c:formatCode>General</c:formatCode>
                <c:ptCount val="9"/>
                <c:pt idx="0">
                  <c:v>2</c:v>
                </c:pt>
                <c:pt idx="1">
                  <c:v>13.6</c:v>
                </c:pt>
                <c:pt idx="2">
                  <c:v>14</c:v>
                </c:pt>
                <c:pt idx="3">
                  <c:v>13</c:v>
                </c:pt>
                <c:pt idx="4">
                  <c:v>16.100000000000001</c:v>
                </c:pt>
                <c:pt idx="5">
                  <c:v>10</c:v>
                </c:pt>
                <c:pt idx="6">
                  <c:v>21</c:v>
                </c:pt>
                <c:pt idx="7">
                  <c:v>2</c:v>
                </c:pt>
                <c:pt idx="8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6-45F3-86D1-3D2E22262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92568720"/>
        <c:axId val="1292566544"/>
      </c:barChart>
      <c:catAx>
        <c:axId val="129256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292566544"/>
        <c:crosses val="autoZero"/>
        <c:auto val="1"/>
        <c:lblAlgn val="ctr"/>
        <c:lblOffset val="100"/>
        <c:noMultiLvlLbl val="0"/>
      </c:catAx>
      <c:valAx>
        <c:axId val="129256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29256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/>
              <a:t>Ед: тыс</a:t>
            </a:r>
          </a:p>
        </c:rich>
      </c:tx>
      <c:layout>
        <c:manualLayout>
          <c:xMode val="edge"/>
          <c:yMode val="edge"/>
          <c:x val="0.8068913857677904"/>
          <c:y val="0.89751887810140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PowerPoint]Sheet1'!$B$6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PowerPoint]Sheet1'!$A$7:$A$12</c:f>
              <c:strCache>
                <c:ptCount val="6"/>
                <c:pt idx="0">
                  <c:v>Визиты с целью трудоустройства (специальная СРТ) + корейцы из-за рубежа</c:v>
                </c:pt>
                <c:pt idx="1">
                  <c:v>Непрофессиональное трудоустройство (СРТ)</c:v>
                </c:pt>
                <c:pt idx="2">
                  <c:v>Профессионалы</c:v>
                </c:pt>
                <c:pt idx="3">
                  <c:v>Иностранные студенты</c:v>
                </c:pt>
                <c:pt idx="4">
                  <c:v>Общая занятость иностранных граждан</c:v>
                </c:pt>
                <c:pt idx="5">
                  <c:v>Иностранцы с просроченной визой</c:v>
                </c:pt>
              </c:strCache>
            </c:strRef>
          </c:cat>
          <c:val>
            <c:numRef>
              <c:f>'[Диаграмма в Microsoft PowerPoint]Sheet1'!$B$7:$B$12</c:f>
              <c:numCache>
                <c:formatCode>#,##0</c:formatCode>
                <c:ptCount val="6"/>
                <c:pt idx="0" formatCode="General">
                  <c:v>340</c:v>
                </c:pt>
                <c:pt idx="1">
                  <c:v>238</c:v>
                </c:pt>
                <c:pt idx="2">
                  <c:v>47</c:v>
                </c:pt>
                <c:pt idx="3">
                  <c:v>13</c:v>
                </c:pt>
                <c:pt idx="4" formatCode="General">
                  <c:v>791</c:v>
                </c:pt>
                <c:pt idx="5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BC-41E8-9386-1A6CDFDEA80E}"/>
            </c:ext>
          </c:extLst>
        </c:ser>
        <c:ser>
          <c:idx val="1"/>
          <c:order val="1"/>
          <c:tx>
            <c:strRef>
              <c:f>'[Диаграмма в Microsoft PowerPoint]Sheet1'!$C$6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PowerPoint]Sheet1'!$A$7:$A$12</c:f>
              <c:strCache>
                <c:ptCount val="6"/>
                <c:pt idx="0">
                  <c:v>Визиты с целью трудоустройства (специальная СРТ) + корейцы из-за рубежа</c:v>
                </c:pt>
                <c:pt idx="1">
                  <c:v>Непрофессиональное трудоустройство (СРТ)</c:v>
                </c:pt>
                <c:pt idx="2">
                  <c:v>Профессионалы</c:v>
                </c:pt>
                <c:pt idx="3">
                  <c:v>Иностранные студенты</c:v>
                </c:pt>
                <c:pt idx="4">
                  <c:v>Общая занятость иностранных граждан</c:v>
                </c:pt>
                <c:pt idx="5">
                  <c:v>Иностранцы с просроченной визой</c:v>
                </c:pt>
              </c:strCache>
            </c:strRef>
          </c:cat>
          <c:val>
            <c:numRef>
              <c:f>'[Диаграмма в Microsoft PowerPoint]Sheet1'!$C$7:$C$12</c:f>
              <c:numCache>
                <c:formatCode>#,##0</c:formatCode>
                <c:ptCount val="6"/>
                <c:pt idx="0" formatCode="General">
                  <c:v>322</c:v>
                </c:pt>
                <c:pt idx="1">
                  <c:v>251</c:v>
                </c:pt>
                <c:pt idx="2">
                  <c:v>39</c:v>
                </c:pt>
                <c:pt idx="3">
                  <c:v>27</c:v>
                </c:pt>
                <c:pt idx="4" formatCode="General">
                  <c:v>848</c:v>
                </c:pt>
                <c:pt idx="5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BC-41E8-9386-1A6CDFDE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8456096"/>
        <c:axId val="1388462080"/>
      </c:barChart>
      <c:catAx>
        <c:axId val="138845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388462080"/>
        <c:crosses val="autoZero"/>
        <c:auto val="1"/>
        <c:lblAlgn val="ctr"/>
        <c:lblOffset val="100"/>
        <c:noMultiLvlLbl val="0"/>
      </c:catAx>
      <c:valAx>
        <c:axId val="138846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138845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A02FA-44DB-4147-8D29-3273B3F38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72F84D9-6300-43C8-8ECB-2FC50AF5E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755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6AB946-5AD7-42BA-8AC9-5B88F85EE4F3}"/>
              </a:ext>
            </a:extLst>
          </p:cNvPr>
          <p:cNvSpPr txBox="1">
            <a:spLocks/>
          </p:cNvSpPr>
          <p:nvPr/>
        </p:nvSpPr>
        <p:spPr>
          <a:xfrm>
            <a:off x="448964" y="1030188"/>
            <a:ext cx="6413609" cy="16652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latin typeface="Arial Black" panose="020B0A04020102020204" pitchFamily="34" charset="0"/>
                <a:cs typeface="Times New Roman" panose="02020603050405020304" pitchFamily="18" charset="0"/>
              </a:rPr>
              <a:t>Корейская система разрешений на трудоустройство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46C2AE4-C883-46CC-9A10-F205BFB25BF4}"/>
              </a:ext>
            </a:extLst>
          </p:cNvPr>
          <p:cNvSpPr txBox="1">
            <a:spLocks/>
          </p:cNvSpPr>
          <p:nvPr/>
        </p:nvSpPr>
        <p:spPr>
          <a:xfrm>
            <a:off x="448965" y="2724455"/>
            <a:ext cx="7164342" cy="13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/>
              <a:t>Д-р и профессор Янг-бом Парк</a:t>
            </a:r>
          </a:p>
          <a:p>
            <a:r>
              <a:rPr lang="ru-RU" sz="1800"/>
              <a:t>Бывший президент HRD Korea</a:t>
            </a:r>
          </a:p>
          <a:p>
            <a:r>
              <a:rPr lang="ru-RU" sz="1200">
                <a:cs typeface="Times New Roman" panose="02020603050405020304" pitchFamily="18" charset="0"/>
              </a:rPr>
              <a:t>(ybpark@hansung.ac.kr)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C146E48C-F074-4EF8-9B79-23D75FFB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6709870" cy="916230"/>
          </a:xfrm>
        </p:spPr>
        <p:txBody>
          <a:bodyPr>
            <a:noAutofit/>
          </a:bodyPr>
          <a:lstStyle/>
          <a:p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Укрепление регионального сотрудничества в области развития навыков в рамках Программы ЦАРЭС:  Основные </a:t>
            </a:r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  <a:t>достижения, вызовы и возможности сотрудничества.</a:t>
            </a:r>
            <a:br>
              <a:rPr kumimoji="0" lang="ru-RU" sz="1050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Организационное совещание и круглый стол с участием международных экспертов  </a:t>
            </a:r>
            <a:b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2022, Тбилиси, Грузия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AF930EED-B7D3-4527-8EC3-C5142CBD4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724" y="1196975"/>
            <a:ext cx="6062552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2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6" y="128470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Временное разрешение на сезонную работу для фермерских/рыболовных хозяйств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7940659" cy="320680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Введено в 2015 г</a:t>
            </a:r>
          </a:p>
          <a:p>
            <a:endParaRPr lang="en-US" altLang="ko-KR" dirty="0"/>
          </a:p>
          <a:p>
            <a:r>
              <a:rPr lang="ru-RU" dirty="0"/>
              <a:t>Можно остаться на короткий период (90 дней, 5 месяцев)</a:t>
            </a:r>
          </a:p>
          <a:p>
            <a:endParaRPr lang="en-US" altLang="ko-KR" dirty="0"/>
          </a:p>
          <a:p>
            <a:r>
              <a:rPr lang="ru-RU" dirty="0"/>
              <a:t>136 местных органов власти подали заявки на распределение и 8 184 иностранца трудоустроены с 2015 по 2021 год.</a:t>
            </a:r>
          </a:p>
          <a:p>
            <a:endParaRPr lang="en-US" altLang="ko-KR" dirty="0"/>
          </a:p>
          <a:p>
            <a:r>
              <a:rPr lang="ru-RU" dirty="0"/>
              <a:t>Иностранцы, проживающие в Корее, получили право из-за пандемии Covid-19 с марта 2020 года; 1516 иностранцев трудоустроено</a:t>
            </a:r>
          </a:p>
        </p:txBody>
      </p:sp>
    </p:spTree>
    <p:extLst>
      <p:ext uri="{BB962C8B-B14F-4D97-AF65-F5344CB8AC3E}">
        <p14:creationId xmlns:p14="http://schemas.microsoft.com/office/powerpoint/2010/main" val="351264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130"/>
            <a:ext cx="8551480" cy="763525"/>
          </a:xfrm>
        </p:spPr>
        <p:txBody>
          <a:bodyPr>
            <a:noAutofit/>
          </a:bodyPr>
          <a:lstStyle/>
          <a:p>
            <a:r>
              <a:rPr lang="ru-RU" sz="2200" dirty="0"/>
              <a:t>(Общая) Система разрешений на трудоустройство (ОСРТ)</a:t>
            </a:r>
            <a:br>
              <a:rPr lang="ru-RU" sz="2200" dirty="0"/>
            </a:br>
            <a:r>
              <a:rPr lang="ru-RU" sz="2200" dirty="0"/>
              <a:t>(по сравнению с системой разрешений на работу в особых случаях)</a:t>
            </a:r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87561E9A-B569-4A1D-A35E-B90EEBB4B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80" y="1197405"/>
            <a:ext cx="6981990" cy="3257824"/>
          </a:xfrm>
          <a:prstGeom prst="rect">
            <a:avLst/>
          </a:prstGeom>
        </p:spPr>
      </p:pic>
      <p:sp>
        <p:nvSpPr>
          <p:cNvPr id="5" name="직사각형 2">
            <a:extLst>
              <a:ext uri="{FF2B5EF4-FFF2-40B4-BE49-F238E27FC236}">
                <a16:creationId xmlns:a16="http://schemas.microsoft.com/office/drawing/2014/main" id="{4F01A294-38D0-48A3-AD57-7B55C886B1B7}"/>
              </a:ext>
            </a:extLst>
          </p:cNvPr>
          <p:cNvSpPr/>
          <p:nvPr/>
        </p:nvSpPr>
        <p:spPr>
          <a:xfrm>
            <a:off x="4165218" y="2032969"/>
            <a:ext cx="3637528" cy="284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92833CE9-FB30-4DCF-B630-90E26B732C11}"/>
              </a:ext>
            </a:extLst>
          </p:cNvPr>
          <p:cNvSpPr/>
          <p:nvPr/>
        </p:nvSpPr>
        <p:spPr>
          <a:xfrm>
            <a:off x="1823310" y="2578296"/>
            <a:ext cx="5497749" cy="247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E2888FAA-86E0-4E70-BB1B-A4ABB97691BA}"/>
              </a:ext>
            </a:extLst>
          </p:cNvPr>
          <p:cNvSpPr/>
          <p:nvPr/>
        </p:nvSpPr>
        <p:spPr>
          <a:xfrm>
            <a:off x="4165218" y="3824811"/>
            <a:ext cx="3460881" cy="505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5549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그림 1">
            <a:extLst>
              <a:ext uri="{FF2B5EF4-FFF2-40B4-BE49-F238E27FC236}">
                <a16:creationId xmlns:a16="http://schemas.microsoft.com/office/drawing/2014/main" id="{84ABED8F-B5CB-46B1-B056-3582B75AD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643" y="1044700"/>
            <a:ext cx="6871725" cy="3547332"/>
          </a:xfrm>
          <a:prstGeom prst="rect">
            <a:avLst/>
          </a:prstGeom>
        </p:spPr>
      </p:pic>
      <p:sp>
        <p:nvSpPr>
          <p:cNvPr id="22" name="직사각형 2">
            <a:extLst>
              <a:ext uri="{FF2B5EF4-FFF2-40B4-BE49-F238E27FC236}">
                <a16:creationId xmlns:a16="http://schemas.microsoft.com/office/drawing/2014/main" id="{2D2A4207-B270-4289-AFA5-9B5E2C4D1B2A}"/>
              </a:ext>
            </a:extLst>
          </p:cNvPr>
          <p:cNvSpPr/>
          <p:nvPr/>
        </p:nvSpPr>
        <p:spPr>
          <a:xfrm>
            <a:off x="4266590" y="1449611"/>
            <a:ext cx="3359510" cy="381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3" name="직사각형 3">
            <a:extLst>
              <a:ext uri="{FF2B5EF4-FFF2-40B4-BE49-F238E27FC236}">
                <a16:creationId xmlns:a16="http://schemas.microsoft.com/office/drawing/2014/main" id="{8441CD28-5E84-4C17-96CA-4BD0484FA34F}"/>
              </a:ext>
            </a:extLst>
          </p:cNvPr>
          <p:cNvSpPr/>
          <p:nvPr/>
        </p:nvSpPr>
        <p:spPr>
          <a:xfrm>
            <a:off x="5182820" y="2236036"/>
            <a:ext cx="1485900" cy="2309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4" name="직사각형 4">
            <a:extLst>
              <a:ext uri="{FF2B5EF4-FFF2-40B4-BE49-F238E27FC236}">
                <a16:creationId xmlns:a16="http://schemas.microsoft.com/office/drawing/2014/main" id="{99F44867-8482-4CA6-831C-CE06C3CA87CC}"/>
              </a:ext>
            </a:extLst>
          </p:cNvPr>
          <p:cNvSpPr/>
          <p:nvPr/>
        </p:nvSpPr>
        <p:spPr>
          <a:xfrm>
            <a:off x="1823310" y="1876305"/>
            <a:ext cx="2441036" cy="448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5" name="직사각형 5">
            <a:extLst>
              <a:ext uri="{FF2B5EF4-FFF2-40B4-BE49-F238E27FC236}">
                <a16:creationId xmlns:a16="http://schemas.microsoft.com/office/drawing/2014/main" id="{CC6E8A25-133D-4D69-B7EB-25FB84C869A4}"/>
              </a:ext>
            </a:extLst>
          </p:cNvPr>
          <p:cNvSpPr/>
          <p:nvPr/>
        </p:nvSpPr>
        <p:spPr>
          <a:xfrm>
            <a:off x="1824765" y="2818366"/>
            <a:ext cx="2441826" cy="364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6" name="직사각형 6">
            <a:extLst>
              <a:ext uri="{FF2B5EF4-FFF2-40B4-BE49-F238E27FC236}">
                <a16:creationId xmlns:a16="http://schemas.microsoft.com/office/drawing/2014/main" id="{FD125252-F7A9-42EB-88C7-92C401F0FEAC}"/>
              </a:ext>
            </a:extLst>
          </p:cNvPr>
          <p:cNvSpPr/>
          <p:nvPr/>
        </p:nvSpPr>
        <p:spPr>
          <a:xfrm>
            <a:off x="4274323" y="3226103"/>
            <a:ext cx="3361754" cy="227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27" name="직사각형 7">
            <a:extLst>
              <a:ext uri="{FF2B5EF4-FFF2-40B4-BE49-F238E27FC236}">
                <a16:creationId xmlns:a16="http://schemas.microsoft.com/office/drawing/2014/main" id="{D6BED652-AA2B-496E-82E1-B280AC706A80}"/>
              </a:ext>
            </a:extLst>
          </p:cNvPr>
          <p:cNvSpPr/>
          <p:nvPr/>
        </p:nvSpPr>
        <p:spPr>
          <a:xfrm>
            <a:off x="1824558" y="3890944"/>
            <a:ext cx="2442032" cy="558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4961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C0ACAE13-C0F1-454D-8E39-7ABF2B108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073" y="1197404"/>
            <a:ext cx="6409853" cy="2924269"/>
          </a:xfrm>
          <a:prstGeom prst="rect">
            <a:avLst/>
          </a:prstGeom>
        </p:spPr>
      </p:pic>
      <p:sp>
        <p:nvSpPr>
          <p:cNvPr id="5" name="직사각형 2">
            <a:extLst>
              <a:ext uri="{FF2B5EF4-FFF2-40B4-BE49-F238E27FC236}">
                <a16:creationId xmlns:a16="http://schemas.microsoft.com/office/drawing/2014/main" id="{2B02B69E-10FE-46D6-AB3B-3EE03FD3B386}"/>
              </a:ext>
            </a:extLst>
          </p:cNvPr>
          <p:cNvSpPr/>
          <p:nvPr/>
        </p:nvSpPr>
        <p:spPr>
          <a:xfrm>
            <a:off x="1976014" y="2113636"/>
            <a:ext cx="1350005" cy="1832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3">
            <a:extLst>
              <a:ext uri="{FF2B5EF4-FFF2-40B4-BE49-F238E27FC236}">
                <a16:creationId xmlns:a16="http://schemas.microsoft.com/office/drawing/2014/main" id="{83C9EA9D-045F-4B4D-8930-52704352C2EC}"/>
              </a:ext>
            </a:extLst>
          </p:cNvPr>
          <p:cNvSpPr/>
          <p:nvPr/>
        </p:nvSpPr>
        <p:spPr>
          <a:xfrm>
            <a:off x="5488230" y="2724455"/>
            <a:ext cx="1933996" cy="228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7" name="직사각형 4">
            <a:extLst>
              <a:ext uri="{FF2B5EF4-FFF2-40B4-BE49-F238E27FC236}">
                <a16:creationId xmlns:a16="http://schemas.microsoft.com/office/drawing/2014/main" id="{A71F40DB-0E25-477E-AE5B-C63096B597B9}"/>
              </a:ext>
            </a:extLst>
          </p:cNvPr>
          <p:cNvSpPr/>
          <p:nvPr/>
        </p:nvSpPr>
        <p:spPr>
          <a:xfrm>
            <a:off x="5503221" y="3702588"/>
            <a:ext cx="1919005" cy="2435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5254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E18E766D-F9A8-4A8C-A901-4312F714F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782" y="1196975"/>
            <a:ext cx="5854437" cy="3665538"/>
          </a:xfrm>
          <a:prstGeom prst="rect">
            <a:avLst/>
          </a:prstGeom>
        </p:spPr>
      </p:pic>
      <p:sp>
        <p:nvSpPr>
          <p:cNvPr id="5" name="직사각형 3">
            <a:extLst>
              <a:ext uri="{FF2B5EF4-FFF2-40B4-BE49-F238E27FC236}">
                <a16:creationId xmlns:a16="http://schemas.microsoft.com/office/drawing/2014/main" id="{D42AA7F0-92F8-4469-8B0A-B0BA48A856B8}"/>
              </a:ext>
            </a:extLst>
          </p:cNvPr>
          <p:cNvSpPr/>
          <p:nvPr/>
        </p:nvSpPr>
        <p:spPr>
          <a:xfrm>
            <a:off x="1698979" y="2184764"/>
            <a:ext cx="2595986" cy="676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8FBB747A-DB19-493E-B0DD-D2B91352A704}"/>
              </a:ext>
            </a:extLst>
          </p:cNvPr>
          <p:cNvSpPr/>
          <p:nvPr/>
        </p:nvSpPr>
        <p:spPr>
          <a:xfrm>
            <a:off x="4572000" y="2534486"/>
            <a:ext cx="2658160" cy="495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AA8163EB-2038-46AC-9AB5-7237B6CDD073}"/>
              </a:ext>
            </a:extLst>
          </p:cNvPr>
          <p:cNvSpPr/>
          <p:nvPr/>
        </p:nvSpPr>
        <p:spPr>
          <a:xfrm>
            <a:off x="4591453" y="4021945"/>
            <a:ext cx="2658160" cy="68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AE405E51-5362-4BE7-A6B3-23B90A94EFC3}"/>
              </a:ext>
            </a:extLst>
          </p:cNvPr>
          <p:cNvSpPr/>
          <p:nvPr/>
        </p:nvSpPr>
        <p:spPr>
          <a:xfrm>
            <a:off x="1819620" y="3977284"/>
            <a:ext cx="2354703" cy="426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8068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2">
            <a:extLst>
              <a:ext uri="{FF2B5EF4-FFF2-40B4-BE49-F238E27FC236}">
                <a16:creationId xmlns:a16="http://schemas.microsoft.com/office/drawing/2014/main" id="{DDBDC269-3BB2-4043-B47B-7047248FF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955" y="1241684"/>
            <a:ext cx="4418091" cy="3576119"/>
          </a:xfrm>
          <a:prstGeom prst="rect">
            <a:avLst/>
          </a:prstGeom>
        </p:spPr>
      </p:pic>
      <p:sp>
        <p:nvSpPr>
          <p:cNvPr id="5" name="직사각형 3">
            <a:extLst>
              <a:ext uri="{FF2B5EF4-FFF2-40B4-BE49-F238E27FC236}">
                <a16:creationId xmlns:a16="http://schemas.microsoft.com/office/drawing/2014/main" id="{2461F155-1B99-4E0B-A722-E627F91CF265}"/>
              </a:ext>
            </a:extLst>
          </p:cNvPr>
          <p:cNvSpPr/>
          <p:nvPr/>
        </p:nvSpPr>
        <p:spPr>
          <a:xfrm>
            <a:off x="2459629" y="2877160"/>
            <a:ext cx="1959666" cy="1855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8E9E5F59-CFD3-479E-ACD4-E1AE2D6AC1D1}"/>
              </a:ext>
            </a:extLst>
          </p:cNvPr>
          <p:cNvSpPr/>
          <p:nvPr/>
        </p:nvSpPr>
        <p:spPr>
          <a:xfrm>
            <a:off x="4688340" y="2297510"/>
            <a:ext cx="1880032" cy="180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2981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Учреждения, участвующие в ОСРТ 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1A53A8-765B-4684-AB2B-62AAD6448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70" y="1044700"/>
            <a:ext cx="7801519" cy="335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4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F00C-BF2C-41AD-A1F2-793588D9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098D18-379F-49B4-9AD8-4BE6E3CDD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05" y="1044700"/>
            <a:ext cx="6570847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6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470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Количество иностранных рабочих в обрабатывающей промышленности в ОСРТ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3D060E-28E0-4B25-BF76-E63DCB230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310" y="1197405"/>
            <a:ext cx="6792662" cy="332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Знакомство с HRD Korea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5C4FF-0777-49FF-832C-5CE2B36084AE}"/>
              </a:ext>
            </a:extLst>
          </p:cNvPr>
          <p:cNvSpPr txBox="1"/>
          <p:nvPr/>
        </p:nvSpPr>
        <p:spPr>
          <a:xfrm>
            <a:off x="-157280" y="921550"/>
            <a:ext cx="945856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215968"/>
                </a:solidFill>
                <a:latin typeface="Arial Black" panose="020B0A04020102020204" pitchFamily="34" charset="0"/>
              </a:rPr>
              <a:t>«</a:t>
            </a:r>
            <a:r>
              <a:rPr lang="ru-RU" sz="1700" dirty="0">
                <a:solidFill>
                  <a:srgbClr val="215968"/>
                </a:solidFill>
                <a:latin typeface="Arial Black" panose="020B0A04020102020204" pitchFamily="34" charset="0"/>
              </a:rPr>
              <a:t>Лучшая профессиональная организация по управлению персоналом</a:t>
            </a:r>
          </a:p>
          <a:p>
            <a:pPr algn="ctr">
              <a:lnSpc>
                <a:spcPct val="150000"/>
              </a:lnSpc>
            </a:pPr>
            <a:r>
              <a:rPr lang="ru-RU" sz="1800" dirty="0"/>
              <a:t>для повышения ценности людей и компаний»</a:t>
            </a:r>
          </a:p>
        </p:txBody>
      </p:sp>
      <p:grpSp>
        <p:nvGrpSpPr>
          <p:cNvPr id="6" name="그룹 36">
            <a:extLst>
              <a:ext uri="{FF2B5EF4-FFF2-40B4-BE49-F238E27FC236}">
                <a16:creationId xmlns:a16="http://schemas.microsoft.com/office/drawing/2014/main" id="{664FF7DC-2446-48D1-88F4-EAC78355DBEE}"/>
              </a:ext>
            </a:extLst>
          </p:cNvPr>
          <p:cNvGrpSpPr/>
          <p:nvPr/>
        </p:nvGrpSpPr>
        <p:grpSpPr>
          <a:xfrm>
            <a:off x="1365195" y="1923210"/>
            <a:ext cx="6413610" cy="2620642"/>
            <a:chOff x="632520" y="2337053"/>
            <a:chExt cx="8967064" cy="5218493"/>
          </a:xfrm>
        </p:grpSpPr>
        <p:pic>
          <p:nvPicPr>
            <p:cNvPr id="7" name="Picture 1" descr="0806_HRD_PPT_일학습병행제_7.jpg">
              <a:extLst>
                <a:ext uri="{FF2B5EF4-FFF2-40B4-BE49-F238E27FC236}">
                  <a16:creationId xmlns:a16="http://schemas.microsoft.com/office/drawing/2014/main" id="{7A9BEFA2-4009-4EB3-BE37-38DE045032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8" t="30098" r="58807" b="20368"/>
            <a:stretch/>
          </p:blipFill>
          <p:spPr>
            <a:xfrm>
              <a:off x="632520" y="2674658"/>
              <a:ext cx="2909901" cy="3491855"/>
            </a:xfrm>
            <a:prstGeom prst="rect">
              <a:avLst/>
            </a:prstGeom>
          </p:spPr>
        </p:pic>
        <p:grpSp>
          <p:nvGrpSpPr>
            <p:cNvPr id="8" name="그룹 22">
              <a:extLst>
                <a:ext uri="{FF2B5EF4-FFF2-40B4-BE49-F238E27FC236}">
                  <a16:creationId xmlns:a16="http://schemas.microsoft.com/office/drawing/2014/main" id="{A299A746-8928-4EAB-9B3F-5D363E05978E}"/>
                </a:ext>
              </a:extLst>
            </p:cNvPr>
            <p:cNvGrpSpPr/>
            <p:nvPr/>
          </p:nvGrpSpPr>
          <p:grpSpPr>
            <a:xfrm>
              <a:off x="3931905" y="2337053"/>
              <a:ext cx="4470606" cy="2943346"/>
              <a:chOff x="3492352" y="2405499"/>
              <a:chExt cx="4470606" cy="2943346"/>
            </a:xfrm>
          </p:grpSpPr>
          <p:grpSp>
            <p:nvGrpSpPr>
              <p:cNvPr id="11" name="그룹 24">
                <a:extLst>
                  <a:ext uri="{FF2B5EF4-FFF2-40B4-BE49-F238E27FC236}">
                    <a16:creationId xmlns:a16="http://schemas.microsoft.com/office/drawing/2014/main" id="{3F9DDEDE-30DF-496A-9A2E-F0F3BD2EAF12}"/>
                  </a:ext>
                </a:extLst>
              </p:cNvPr>
              <p:cNvGrpSpPr/>
              <p:nvPr/>
            </p:nvGrpSpPr>
            <p:grpSpPr>
              <a:xfrm>
                <a:off x="3530082" y="3933972"/>
                <a:ext cx="4375088" cy="1414873"/>
                <a:chOff x="2211682" y="2904322"/>
                <a:chExt cx="5569152" cy="801026"/>
              </a:xfrm>
            </p:grpSpPr>
            <p:pic>
              <p:nvPicPr>
                <p:cNvPr id="15" name="그림 28" descr="066.png">
                  <a:extLst>
                    <a:ext uri="{FF2B5EF4-FFF2-40B4-BE49-F238E27FC236}">
                      <a16:creationId xmlns:a16="http://schemas.microsoft.com/office/drawing/2014/main" id="{68A6A3C7-7F02-4679-871A-C9A073311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 l="6697" t="6632" r="8066" b="8904"/>
                <a:stretch>
                  <a:fillRect/>
                </a:stretch>
              </p:blipFill>
              <p:spPr>
                <a:xfrm>
                  <a:off x="2211682" y="2904322"/>
                  <a:ext cx="5569152" cy="801026"/>
                </a:xfrm>
                <a:prstGeom prst="rect">
                  <a:avLst/>
                </a:prstGeom>
              </p:spPr>
            </p:pic>
            <p:sp>
              <p:nvSpPr>
                <p:cNvPr id="16" name="Text Box 26">
                  <a:extLst>
                    <a:ext uri="{FF2B5EF4-FFF2-40B4-BE49-F238E27FC236}">
                      <a16:creationId xmlns:a16="http://schemas.microsoft.com/office/drawing/2014/main" id="{5C79B7C3-FC9D-4909-AA39-FE2E2C8DD3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402" y="2957573"/>
                  <a:ext cx="4980128" cy="46749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31750">
                    <a:bevelT w="0" h="25400"/>
                    <a:contourClr>
                      <a:srgbClr val="10253F"/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b="1" dirty="0">
                      <a:latin typeface="+mn-ea"/>
                    </a:rPr>
                    <a:t>Оценка компетенций</a:t>
                  </a:r>
                </a:p>
              </p:txBody>
            </p:sp>
          </p:grpSp>
          <p:grpSp>
            <p:nvGrpSpPr>
              <p:cNvPr id="12" name="그룹 25">
                <a:extLst>
                  <a:ext uri="{FF2B5EF4-FFF2-40B4-BE49-F238E27FC236}">
                    <a16:creationId xmlns:a16="http://schemas.microsoft.com/office/drawing/2014/main" id="{D5829D65-3057-4325-8182-FCADCEA09C69}"/>
                  </a:ext>
                </a:extLst>
              </p:cNvPr>
              <p:cNvGrpSpPr/>
              <p:nvPr/>
            </p:nvGrpSpPr>
            <p:grpSpPr>
              <a:xfrm>
                <a:off x="3492352" y="2405499"/>
                <a:ext cx="4470606" cy="1437001"/>
                <a:chOff x="5788360" y="2038934"/>
                <a:chExt cx="5690739" cy="813554"/>
              </a:xfrm>
            </p:grpSpPr>
            <p:pic>
              <p:nvPicPr>
                <p:cNvPr id="13" name="그림 26" descr="066.png">
                  <a:extLst>
                    <a:ext uri="{FF2B5EF4-FFF2-40B4-BE49-F238E27FC236}">
                      <a16:creationId xmlns:a16="http://schemas.microsoft.com/office/drawing/2014/main" id="{F88D6F83-7B82-482B-AAB4-236E3A7326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rcRect l="6697" t="6632" r="8066" b="8904"/>
                <a:stretch>
                  <a:fillRect/>
                </a:stretch>
              </p:blipFill>
              <p:spPr>
                <a:xfrm>
                  <a:off x="5822849" y="2038934"/>
                  <a:ext cx="5656250" cy="813554"/>
                </a:xfrm>
                <a:prstGeom prst="rect">
                  <a:avLst/>
                </a:prstGeom>
              </p:spPr>
            </p:pic>
            <p:sp>
              <p:nvSpPr>
                <p:cNvPr id="14" name="Text Box 26">
                  <a:extLst>
                    <a:ext uri="{FF2B5EF4-FFF2-40B4-BE49-F238E27FC236}">
                      <a16:creationId xmlns:a16="http://schemas.microsoft.com/office/drawing/2014/main" id="{BEF71383-536F-4B9B-9432-8DA3CAEBB1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88360" y="2264483"/>
                  <a:ext cx="5525517" cy="42672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 contourW="31750">
                    <a:bevelT w="0" h="25400"/>
                    <a:contourClr>
                      <a:srgbClr val="10253F"/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b="1" dirty="0">
                      <a:latin typeface="+mn-ea"/>
                    </a:rPr>
                    <a:t>Развитие</a:t>
                  </a:r>
                  <a:r>
                    <a:rPr lang="ru-RU" sz="2400" b="1" dirty="0">
                      <a:latin typeface="+mn-ea"/>
                    </a:rPr>
                    <a:t> </a:t>
                  </a:r>
                  <a:r>
                    <a:rPr lang="ru-RU" b="1" dirty="0">
                      <a:latin typeface="+mn-ea"/>
                    </a:rPr>
                    <a:t>компетенций</a:t>
                  </a:r>
                </a:p>
              </p:txBody>
            </p:sp>
          </p:grpSp>
        </p:grpSp>
        <p:cxnSp>
          <p:nvCxnSpPr>
            <p:cNvPr id="9" name="직선 연결선 23">
              <a:extLst>
                <a:ext uri="{FF2B5EF4-FFF2-40B4-BE49-F238E27FC236}">
                  <a16:creationId xmlns:a16="http://schemas.microsoft.com/office/drawing/2014/main" id="{6D0F10ED-23E7-4D7C-9C8E-94B0D37ABE51}"/>
                </a:ext>
              </a:extLst>
            </p:cNvPr>
            <p:cNvCxnSpPr/>
            <p:nvPr/>
          </p:nvCxnSpPr>
          <p:spPr>
            <a:xfrm>
              <a:off x="3771840" y="3708795"/>
              <a:ext cx="5575533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그림 35">
              <a:extLst>
                <a:ext uri="{FF2B5EF4-FFF2-40B4-BE49-F238E27FC236}">
                  <a16:creationId xmlns:a16="http://schemas.microsoft.com/office/drawing/2014/main" id="{668C3A1F-698F-42DE-A199-FA528C4AD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419"/>
            <a:stretch/>
          </p:blipFill>
          <p:spPr>
            <a:xfrm>
              <a:off x="3880227" y="5145365"/>
              <a:ext cx="5719357" cy="2410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7" y="156817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Страны назначения, выбранные </a:t>
            </a:r>
            <a:br>
              <a:rPr lang="ru-RU" sz="3600" dirty="0"/>
            </a:br>
            <a:r>
              <a:rPr lang="ru-RU" sz="3600" dirty="0"/>
              <a:t>для малых предприятий в ОСРТ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7882586-4C0B-4648-BBC7-C2998B8EB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263" y="1454568"/>
            <a:ext cx="8245475" cy="31503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F55A6E-5C34-6F59-6C80-5CCA3743E888}"/>
              </a:ext>
            </a:extLst>
          </p:cNvPr>
          <p:cNvSpPr/>
          <p:nvPr/>
        </p:nvSpPr>
        <p:spPr>
          <a:xfrm>
            <a:off x="1059785" y="2113635"/>
            <a:ext cx="1679755" cy="3117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Строительство </a:t>
            </a:r>
            <a:endParaRPr lang="ru-KZ" sz="11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88B5AA-CF1C-0A83-8A14-F5605B01BE60}"/>
              </a:ext>
            </a:extLst>
          </p:cNvPr>
          <p:cNvSpPr/>
          <p:nvPr/>
        </p:nvSpPr>
        <p:spPr>
          <a:xfrm>
            <a:off x="907080" y="2748045"/>
            <a:ext cx="2137870" cy="3117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Сельское хозяйство и животноводство</a:t>
            </a:r>
            <a:endParaRPr lang="ru-KZ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CE497E-338C-9428-9646-8283BC96F397}"/>
              </a:ext>
            </a:extLst>
          </p:cNvPr>
          <p:cNvSpPr/>
          <p:nvPr/>
        </p:nvSpPr>
        <p:spPr>
          <a:xfrm>
            <a:off x="1136137" y="3286799"/>
            <a:ext cx="1679755" cy="3117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Рыбное хозяйство</a:t>
            </a:r>
            <a:endParaRPr lang="ru-KZ" sz="11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E9F3AE-E982-B391-6D69-ED846BA81141}"/>
              </a:ext>
            </a:extLst>
          </p:cNvPr>
          <p:cNvSpPr/>
          <p:nvPr/>
        </p:nvSpPr>
        <p:spPr>
          <a:xfrm>
            <a:off x="1212490" y="3922664"/>
            <a:ext cx="1679755" cy="3117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Сектор обслуживания</a:t>
            </a:r>
            <a:endParaRPr lang="ru-KZ" sz="11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AA100F-C98A-C4C4-13CC-C0A6DFD9789F}"/>
              </a:ext>
            </a:extLst>
          </p:cNvPr>
          <p:cNvSpPr/>
          <p:nvPr/>
        </p:nvSpPr>
        <p:spPr>
          <a:xfrm>
            <a:off x="1212489" y="1635097"/>
            <a:ext cx="1679755" cy="31174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Сектор </a:t>
            </a:r>
            <a:endParaRPr lang="ru-KZ" sz="11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93D8C96-D77B-ADA8-E0C5-285663F6764E}"/>
              </a:ext>
            </a:extLst>
          </p:cNvPr>
          <p:cNvSpPr/>
          <p:nvPr/>
        </p:nvSpPr>
        <p:spPr>
          <a:xfrm>
            <a:off x="4724705" y="1635097"/>
            <a:ext cx="1679755" cy="31174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Страна </a:t>
            </a:r>
            <a:endParaRPr lang="ru-KZ" sz="11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46F97C-3350-B66A-23B0-1721D0C2D859}"/>
              </a:ext>
            </a:extLst>
          </p:cNvPr>
          <p:cNvSpPr/>
          <p:nvPr/>
        </p:nvSpPr>
        <p:spPr>
          <a:xfrm>
            <a:off x="3340654" y="1971498"/>
            <a:ext cx="4590856" cy="5095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Таиланд, Вьетнам, Камбоджа, Филиппины, Мьянма, Шри-Ланка, Китай </a:t>
            </a:r>
            <a:endParaRPr lang="ru-KZ" sz="11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E7129E-E8F3-1171-90B1-F8248C963AD0}"/>
              </a:ext>
            </a:extLst>
          </p:cNvPr>
          <p:cNvSpPr/>
          <p:nvPr/>
        </p:nvSpPr>
        <p:spPr>
          <a:xfrm>
            <a:off x="3502767" y="2734329"/>
            <a:ext cx="4590856" cy="3054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Непал, Вьетнам, Таиланд, Камбоджа, Мьянма, Китай</a:t>
            </a:r>
            <a:endParaRPr lang="ru-KZ" sz="11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E22596-9536-A859-EE87-C2D2790F7FDB}"/>
              </a:ext>
            </a:extLst>
          </p:cNvPr>
          <p:cNvSpPr/>
          <p:nvPr/>
        </p:nvSpPr>
        <p:spPr>
          <a:xfrm>
            <a:off x="3340654" y="3191529"/>
            <a:ext cx="4590856" cy="5095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Индонезия, Вьетнам, Восточный Тимор, Шри-Ланка, Китай</a:t>
            </a:r>
            <a:endParaRPr lang="ru-KZ" sz="11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1FC635A-788C-66C5-9B89-09EC65B09A67}"/>
              </a:ext>
            </a:extLst>
          </p:cNvPr>
          <p:cNvSpPr/>
          <p:nvPr/>
        </p:nvSpPr>
        <p:spPr>
          <a:xfrm>
            <a:off x="3421859" y="3852888"/>
            <a:ext cx="4428445" cy="3699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Узбекистан, Китай</a:t>
            </a:r>
            <a:endParaRPr lang="ru-KZ" sz="1100" dirty="0"/>
          </a:p>
        </p:txBody>
      </p:sp>
    </p:spTree>
    <p:extLst>
      <p:ext uri="{BB962C8B-B14F-4D97-AF65-F5344CB8AC3E}">
        <p14:creationId xmlns:p14="http://schemas.microsoft.com/office/powerpoint/2010/main" val="4112213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128470"/>
            <a:ext cx="8551480" cy="763525"/>
          </a:xfrm>
        </p:spPr>
        <p:txBody>
          <a:bodyPr>
            <a:noAutofit/>
          </a:bodyPr>
          <a:lstStyle/>
          <a:p>
            <a:r>
              <a:rPr lang="ru-RU" sz="3000" dirty="0"/>
              <a:t>Содержание МОВ между правительством Кореи и правительствами отправляющей страны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54E3B2-AAFE-4CD5-ACFD-831732CBF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861" y="1196975"/>
            <a:ext cx="5926279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1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81177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ru-RU" sz="3600"/>
              <a:t>Основные достижения системы разрешений на трудоустройство</a:t>
            </a:r>
            <a:br>
              <a:rPr lang="ru-RU"/>
            </a:b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054100"/>
          </a:xfrm>
        </p:spPr>
        <p:txBody>
          <a:bodyPr>
            <a:normAutofit fontScale="92500"/>
          </a:bodyPr>
          <a:lstStyle/>
          <a:p>
            <a:pPr fontAlgn="base" latinLnBrk="0"/>
            <a:r>
              <a:rPr lang="ru-RU" sz="2400" dirty="0"/>
              <a:t>Решение проблемы нехватки кадров в малом/среднем бизнесе</a:t>
            </a:r>
          </a:p>
          <a:p>
            <a:pPr fontAlgn="base" latinLnBrk="0"/>
            <a:r>
              <a:rPr lang="ru-RU" sz="2400" dirty="0"/>
              <a:t>Сокращение числа нелегально проживающих </a:t>
            </a:r>
          </a:p>
          <a:p>
            <a:pPr fontAlgn="base" latinLnBrk="0"/>
            <a:r>
              <a:rPr lang="ru-RU" sz="2400" dirty="0"/>
              <a:t>Снижение затрат на отправку и повышение справедливости при отборе иностранной рабочей силы</a:t>
            </a:r>
          </a:p>
          <a:p>
            <a:pPr fontAlgn="base" latinLnBrk="0"/>
            <a:r>
              <a:rPr lang="ru-RU" sz="2400" dirty="0"/>
              <a:t>Расширенная поддержка и защита труда и прав человека для иностранных работников </a:t>
            </a:r>
          </a:p>
          <a:p>
            <a:pPr fontAlgn="base" latinLnBrk="0"/>
            <a:r>
              <a:rPr lang="ru-RU" sz="2400" dirty="0"/>
              <a:t>Замена отечественных корейцев иностранными рабочими?!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35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그림 2">
            <a:extLst>
              <a:ext uri="{FF2B5EF4-FFF2-40B4-BE49-F238E27FC236}">
                <a16:creationId xmlns:a16="http://schemas.microsoft.com/office/drawing/2014/main" id="{1ECC0999-7DC1-4726-A471-3457E92DA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6" y="1045148"/>
            <a:ext cx="2583387" cy="1458178"/>
          </a:xfrm>
          <a:prstGeom prst="rect">
            <a:avLst/>
          </a:prstGeom>
        </p:spPr>
      </p:pic>
      <p:pic>
        <p:nvPicPr>
          <p:cNvPr id="11" name="그림 4">
            <a:extLst>
              <a:ext uri="{FF2B5EF4-FFF2-40B4-BE49-F238E27FC236}">
                <a16:creationId xmlns:a16="http://schemas.microsoft.com/office/drawing/2014/main" id="{06942ACE-07ED-45D3-84DD-E8F13676A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5" y="2612272"/>
            <a:ext cx="2583388" cy="1721380"/>
          </a:xfrm>
          <a:prstGeom prst="rect">
            <a:avLst/>
          </a:prstGeom>
        </p:spPr>
      </p:pic>
      <p:sp>
        <p:nvSpPr>
          <p:cNvPr id="12" name="직사각형 5">
            <a:extLst>
              <a:ext uri="{FF2B5EF4-FFF2-40B4-BE49-F238E27FC236}">
                <a16:creationId xmlns:a16="http://schemas.microsoft.com/office/drawing/2014/main" id="{F1F3E16B-4311-4B8E-BB29-FB80BB821F93}"/>
              </a:ext>
            </a:extLst>
          </p:cNvPr>
          <p:cNvSpPr/>
          <p:nvPr/>
        </p:nvSpPr>
        <p:spPr>
          <a:xfrm>
            <a:off x="6701565" y="2749687"/>
            <a:ext cx="2298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151515"/>
                </a:solidFill>
                <a:latin typeface="Calibri" panose="020F0502020204030204" pitchFamily="34" charset="0"/>
              </a:rPr>
              <a:t>Корейские протестующие призывают правительство выгнать незарегистрированных иммигрантов на митинге в центре Сеула, недалеко от митинга рабочих-мигрантов 2018 года в воскресенье. / Фотография Korea Times, автор </a:t>
            </a:r>
            <a:r>
              <a:rPr lang="ru-RU" sz="1100" dirty="0" err="1">
                <a:solidFill>
                  <a:srgbClr val="151515"/>
                </a:solidFill>
                <a:latin typeface="Calibri" panose="020F0502020204030204" pitchFamily="34" charset="0"/>
              </a:rPr>
              <a:t>Чхве</a:t>
            </a:r>
            <a:r>
              <a:rPr lang="ru-RU" sz="1100" dirty="0">
                <a:solidFill>
                  <a:srgbClr val="151515"/>
                </a:solidFill>
                <a:latin typeface="Calibri" panose="020F0502020204030204" pitchFamily="34" charset="0"/>
              </a:rPr>
              <a:t> Вон Соком</a:t>
            </a:r>
          </a:p>
        </p:txBody>
      </p:sp>
      <p:sp>
        <p:nvSpPr>
          <p:cNvPr id="13" name="직사각형 6">
            <a:extLst>
              <a:ext uri="{FF2B5EF4-FFF2-40B4-BE49-F238E27FC236}">
                <a16:creationId xmlns:a16="http://schemas.microsoft.com/office/drawing/2014/main" id="{00C0BA7A-46CE-4362-B62B-2A0AB37E4595}"/>
              </a:ext>
            </a:extLst>
          </p:cNvPr>
          <p:cNvSpPr/>
          <p:nvPr/>
        </p:nvSpPr>
        <p:spPr>
          <a:xfrm>
            <a:off x="6699852" y="1282774"/>
            <a:ext cx="229887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151515"/>
                </a:solidFill>
                <a:latin typeface="Calibri" panose="020F0502020204030204" pitchFamily="34" charset="0"/>
              </a:rPr>
              <a:t>Митинг рабочих-мигрантов перед Сеульским финансовым центром в центре Сеула, воскресенье.</a:t>
            </a:r>
          </a:p>
          <a:p>
            <a:pPr algn="just"/>
            <a:r>
              <a:rPr lang="ru-RU" sz="1100" dirty="0">
                <a:solidFill>
                  <a:srgbClr val="151515"/>
                </a:solidFill>
                <a:latin typeface="Calibri" panose="020F0502020204030204" pitchFamily="34" charset="0"/>
              </a:rPr>
              <a:t> Фотография Korea Times, автор </a:t>
            </a:r>
            <a:r>
              <a:rPr lang="ru-RU" sz="1100" dirty="0" err="1">
                <a:solidFill>
                  <a:srgbClr val="151515"/>
                </a:solidFill>
                <a:latin typeface="Calibri" panose="020F0502020204030204" pitchFamily="34" charset="0"/>
              </a:rPr>
              <a:t>Чхве</a:t>
            </a:r>
            <a:r>
              <a:rPr lang="ru-RU" sz="1100" dirty="0">
                <a:solidFill>
                  <a:srgbClr val="151515"/>
                </a:solidFill>
                <a:latin typeface="Calibri" panose="020F0502020204030204" pitchFamily="34" charset="0"/>
              </a:rPr>
              <a:t> Вон Соком</a:t>
            </a:r>
          </a:p>
        </p:txBody>
      </p:sp>
      <p:graphicFrame>
        <p:nvGraphicFramePr>
          <p:cNvPr id="14" name="개체 1">
            <a:extLst>
              <a:ext uri="{FF2B5EF4-FFF2-40B4-BE49-F238E27FC236}">
                <a16:creationId xmlns:a16="http://schemas.microsoft.com/office/drawing/2014/main" id="{18C5ED74-D952-4496-B16C-22279CB74EF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468445"/>
              </p:ext>
            </p:extLst>
          </p:nvPr>
        </p:nvGraphicFramePr>
        <p:xfrm>
          <a:off x="1212490" y="1120977"/>
          <a:ext cx="2591531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5" imgW="5667037" imgH="8019809" progId="AcroExch.Document.DC">
                  <p:embed/>
                </p:oleObj>
              </mc:Choice>
              <mc:Fallback>
                <p:oleObj name="Acrobat Document" r:id="rId5" imgW="5667037" imgH="8019809" progId="AcroExch.Document.DC">
                  <p:embed/>
                  <p:pic>
                    <p:nvPicPr>
                      <p:cNvPr id="14" name="개체 1">
                        <a:extLst>
                          <a:ext uri="{FF2B5EF4-FFF2-40B4-BE49-F238E27FC236}">
                            <a16:creationId xmlns:a16="http://schemas.microsoft.com/office/drawing/2014/main" id="{18C5ED74-D952-4496-B16C-22279CB74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2490" y="1120977"/>
                        <a:ext cx="2591531" cy="366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85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/>
              <a:t>Основные нерешенные вопросы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4" y="1044700"/>
            <a:ext cx="8695035" cy="3206805"/>
          </a:xfrm>
        </p:spPr>
        <p:txBody>
          <a:bodyPr>
            <a:noAutofit/>
          </a:bodyPr>
          <a:lstStyle/>
          <a:p>
            <a:pPr fontAlgn="base" latinLnBrk="0"/>
            <a:r>
              <a:rPr lang="ru-RU" sz="2000" dirty="0"/>
              <a:t>Повышение качества оценки трудоспособности при отборе иностранной рабочей силы</a:t>
            </a:r>
          </a:p>
          <a:p>
            <a:pPr fontAlgn="base" latinLnBrk="0"/>
            <a:r>
              <a:rPr lang="ru-RU" sz="2000" dirty="0"/>
              <a:t>Совершенствование методов определения объемов ввоза иностранной рабочей силы</a:t>
            </a:r>
          </a:p>
          <a:p>
            <a:pPr fontAlgn="base" latinLnBrk="0"/>
            <a:r>
              <a:rPr lang="ru-RU" sz="2000" dirty="0"/>
              <a:t>Смягчение ограничений на смену места работы</a:t>
            </a:r>
          </a:p>
          <a:p>
            <a:pPr fontAlgn="base" latinLnBrk="0"/>
            <a:r>
              <a:rPr lang="ru-RU" sz="2000" dirty="0"/>
              <a:t>Долгосрочная занятость квалифицированных рабочих в промышленности и предотвращение постоянного заселения</a:t>
            </a:r>
          </a:p>
          <a:p>
            <a:pPr fontAlgn="base" latinLnBrk="0"/>
            <a:r>
              <a:rPr lang="ru-RU" sz="2000" dirty="0"/>
              <a:t>Внедрение системы трудового сбора</a:t>
            </a:r>
          </a:p>
          <a:p>
            <a:pPr fontAlgn="base" latinLnBrk="0"/>
            <a:r>
              <a:rPr lang="ru-RU" sz="2000" dirty="0"/>
              <a:t>Расширенная поддержка пребывания для этнических корейцев- иностранцев (H-2) корейцев</a:t>
            </a:r>
          </a:p>
          <a:p>
            <a:pPr fontAlgn="base" latinLnBrk="0"/>
            <a:r>
              <a:rPr lang="ru-RU" sz="2000" dirty="0"/>
              <a:t>Объединение систем для учета иностранной рабочей силы</a:t>
            </a:r>
          </a:p>
        </p:txBody>
      </p:sp>
    </p:spTree>
    <p:extLst>
      <p:ext uri="{BB962C8B-B14F-4D97-AF65-F5344CB8AC3E}">
        <p14:creationId xmlns:p14="http://schemas.microsoft.com/office/powerpoint/2010/main" val="5984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62664A-6858-4F8C-A50F-29098C6C4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508" y="1350110"/>
            <a:ext cx="7651707" cy="2754998"/>
          </a:xfrm>
          <a:prstGeom prst="rect">
            <a:avLst/>
          </a:prstGeom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6106C6DE-1AAA-4850-A392-7207447E271C}"/>
              </a:ext>
            </a:extLst>
          </p:cNvPr>
          <p:cNvSpPr/>
          <p:nvPr/>
        </p:nvSpPr>
        <p:spPr>
          <a:xfrm>
            <a:off x="163958" y="3719573"/>
            <a:ext cx="381762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5" dirty="0">
                <a:solidFill>
                  <a:srgbClr val="151515"/>
                </a:solidFill>
                <a:latin typeface="Calibri" panose="020F0502020204030204" pitchFamily="34" charset="0"/>
              </a:rPr>
              <a:t>Митинг рабочих-мигрантов перед Сеульским финансовым центром в центре Сеула, воскресенье. Фотография Korea Times, автор </a:t>
            </a:r>
            <a:r>
              <a:rPr lang="ru-RU" sz="975" dirty="0" err="1">
                <a:solidFill>
                  <a:srgbClr val="151515"/>
                </a:solidFill>
                <a:latin typeface="Calibri" panose="020F0502020204030204" pitchFamily="34" charset="0"/>
              </a:rPr>
              <a:t>Чхве</a:t>
            </a:r>
            <a:r>
              <a:rPr lang="ru-RU" sz="975" dirty="0">
                <a:solidFill>
                  <a:srgbClr val="151515"/>
                </a:solidFill>
                <a:latin typeface="Calibri" panose="020F0502020204030204" pitchFamily="34" charset="0"/>
              </a:rPr>
              <a:t> Вон Соком</a:t>
            </a:r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565DD172-500C-4958-AF6F-15ADBDAA1622}"/>
              </a:ext>
            </a:extLst>
          </p:cNvPr>
          <p:cNvSpPr/>
          <p:nvPr/>
        </p:nvSpPr>
        <p:spPr>
          <a:xfrm>
            <a:off x="4105513" y="4114328"/>
            <a:ext cx="38176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75" dirty="0">
                <a:solidFill>
                  <a:srgbClr val="151515"/>
                </a:solidFill>
                <a:latin typeface="Calibri" panose="020F0502020204030204" pitchFamily="34" charset="0"/>
              </a:rPr>
              <a:t>Граждане подписывают петиции рядом с небольшим алтарем, установленным в честь бирманского рабочего-мигранта, который упал со строительной площадки, убегая от полицейского рейда, а затем погиб во время митинга рабочих-мигрантов 2018 года в воскресенье. / Фотография Korea Times, автор </a:t>
            </a:r>
            <a:r>
              <a:rPr lang="ru-RU" sz="975" dirty="0" err="1">
                <a:solidFill>
                  <a:srgbClr val="151515"/>
                </a:solidFill>
                <a:latin typeface="Calibri" panose="020F0502020204030204" pitchFamily="34" charset="0"/>
              </a:rPr>
              <a:t>Чхве</a:t>
            </a:r>
            <a:r>
              <a:rPr lang="ru-RU" sz="975" dirty="0">
                <a:solidFill>
                  <a:srgbClr val="151515"/>
                </a:solidFill>
                <a:latin typeface="Calibri" panose="020F0502020204030204" pitchFamily="34" charset="0"/>
              </a:rPr>
              <a:t> Вон Соком</a:t>
            </a:r>
          </a:p>
        </p:txBody>
      </p:sp>
    </p:spTree>
    <p:extLst>
      <p:ext uri="{BB962C8B-B14F-4D97-AF65-F5344CB8AC3E}">
        <p14:creationId xmlns:p14="http://schemas.microsoft.com/office/powerpoint/2010/main" val="196828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DECD-90B1-4184-A880-4C118F94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3FD80B-7CDD-4C60-A634-603FA75D8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159" y="1196975"/>
            <a:ext cx="4525682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A3A1B-8799-4839-B6C1-0160B854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그림 1">
            <a:extLst>
              <a:ext uri="{FF2B5EF4-FFF2-40B4-BE49-F238E27FC236}">
                <a16:creationId xmlns:a16="http://schemas.microsoft.com/office/drawing/2014/main" id="{2EEC709F-783C-4E92-A767-44AF2BFA6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7021"/>
            <a:ext cx="2361804" cy="1565789"/>
          </a:xfrm>
          <a:prstGeom prst="rect">
            <a:avLst/>
          </a:prstGeom>
        </p:spPr>
      </p:pic>
      <p:pic>
        <p:nvPicPr>
          <p:cNvPr id="9" name="그림 2">
            <a:extLst>
              <a:ext uri="{FF2B5EF4-FFF2-40B4-BE49-F238E27FC236}">
                <a16:creationId xmlns:a16="http://schemas.microsoft.com/office/drawing/2014/main" id="{247D4DC4-1C1C-439D-BCB0-59F3E1B51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2791172"/>
            <a:ext cx="2390650" cy="1618484"/>
          </a:xfrm>
          <a:prstGeom prst="rect">
            <a:avLst/>
          </a:prstGeom>
        </p:spPr>
      </p:pic>
      <p:pic>
        <p:nvPicPr>
          <p:cNvPr id="10" name="그림 4">
            <a:extLst>
              <a:ext uri="{FF2B5EF4-FFF2-40B4-BE49-F238E27FC236}">
                <a16:creationId xmlns:a16="http://schemas.microsoft.com/office/drawing/2014/main" id="{4ABE55E4-289F-402A-AF8E-6580CAC0E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1177021"/>
            <a:ext cx="2390650" cy="1593767"/>
          </a:xfrm>
          <a:prstGeom prst="rect">
            <a:avLst/>
          </a:prstGeom>
        </p:spPr>
      </p:pic>
      <p:pic>
        <p:nvPicPr>
          <p:cNvPr id="11" name="Picture 2" descr="South Korea allows illegal Vietnamese workers to return">
            <a:extLst>
              <a:ext uri="{FF2B5EF4-FFF2-40B4-BE49-F238E27FC236}">
                <a16:creationId xmlns:a16="http://schemas.microsoft.com/office/drawing/2014/main" id="{58C53EB1-3B27-4BB6-8846-AD5B351F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59" y="2793881"/>
            <a:ext cx="2360725" cy="161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7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040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Родившиеся за границей и рынок 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ru-RU" sz="3600" dirty="0"/>
              <a:t>труда: Корея и страны G7</a:t>
            </a:r>
          </a:p>
        </p:txBody>
      </p:sp>
      <p:graphicFrame>
        <p:nvGraphicFramePr>
          <p:cNvPr id="4" name="차트 4">
            <a:extLst>
              <a:ext uri="{FF2B5EF4-FFF2-40B4-BE49-F238E27FC236}">
                <a16:creationId xmlns:a16="http://schemas.microsoft.com/office/drawing/2014/main" id="{BB488424-0B14-4E88-AF99-D50624013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559414"/>
              </p:ext>
            </p:extLst>
          </p:nvPr>
        </p:nvGraphicFramePr>
        <p:xfrm>
          <a:off x="907080" y="1044700"/>
          <a:ext cx="7482247" cy="320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59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128470"/>
            <a:ext cx="8246070" cy="7635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Трудоустройство иностранных</a:t>
            </a:r>
            <a:br>
              <a:rPr lang="en-US" sz="3600" dirty="0"/>
            </a:br>
            <a:r>
              <a:rPr lang="ru-RU" sz="3600" dirty="0"/>
              <a:t>граждан в Корее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586BD87-B103-E594-C1AF-F0618B6B5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6" name="차트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008664"/>
              </p:ext>
            </p:extLst>
          </p:nvPr>
        </p:nvGraphicFramePr>
        <p:xfrm>
          <a:off x="448963" y="1197405"/>
          <a:ext cx="8551481" cy="351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009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1">
            <a:extLst>
              <a:ext uri="{FF2B5EF4-FFF2-40B4-BE49-F238E27FC236}">
                <a16:creationId xmlns:a16="http://schemas.microsoft.com/office/drawing/2014/main" id="{833D68A5-EB55-4998-9EDD-C077242E5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6" y="1044700"/>
            <a:ext cx="5497380" cy="1795366"/>
          </a:xfrm>
          <a:prstGeom prst="rect">
            <a:avLst/>
          </a:prstGeom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BADCDF5C-272C-4642-B9D4-5D9C316B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75" y="3097523"/>
            <a:ext cx="4129384" cy="1594328"/>
          </a:xfrm>
          <a:prstGeom prst="rect">
            <a:avLst/>
          </a:prstGeom>
        </p:spPr>
      </p:pic>
      <p:pic>
        <p:nvPicPr>
          <p:cNvPr id="6" name="그림 3">
            <a:extLst>
              <a:ext uri="{FF2B5EF4-FFF2-40B4-BE49-F238E27FC236}">
                <a16:creationId xmlns:a16="http://schemas.microsoft.com/office/drawing/2014/main" id="{8AFBDD61-52FF-4D97-8BF5-1BBFCC965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217" y="2888019"/>
            <a:ext cx="4508266" cy="2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그림 1">
            <a:extLst>
              <a:ext uri="{FF2B5EF4-FFF2-40B4-BE49-F238E27FC236}">
                <a16:creationId xmlns:a16="http://schemas.microsoft.com/office/drawing/2014/main" id="{2CDA0A15-160C-410A-90BE-60D604D84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951179"/>
            <a:ext cx="5955495" cy="2896831"/>
          </a:xfrm>
          <a:prstGeom prst="rect">
            <a:avLst/>
          </a:prstGeom>
        </p:spPr>
      </p:pic>
      <p:pic>
        <p:nvPicPr>
          <p:cNvPr id="5" name="그림 2">
            <a:extLst>
              <a:ext uri="{FF2B5EF4-FFF2-40B4-BE49-F238E27FC236}">
                <a16:creationId xmlns:a16="http://schemas.microsoft.com/office/drawing/2014/main" id="{F5777E89-2A09-4B0B-A5CA-E7C9EC363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086" y="3165301"/>
            <a:ext cx="3556614" cy="1027020"/>
          </a:xfrm>
          <a:prstGeom prst="rect">
            <a:avLst/>
          </a:prstGeom>
        </p:spPr>
      </p:pic>
      <p:pic>
        <p:nvPicPr>
          <p:cNvPr id="6" name="그림 3">
            <a:extLst>
              <a:ext uri="{FF2B5EF4-FFF2-40B4-BE49-F238E27FC236}">
                <a16:creationId xmlns:a16="http://schemas.microsoft.com/office/drawing/2014/main" id="{273D8496-210B-450E-94E9-97533C5ED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691" y="2724454"/>
            <a:ext cx="2505312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E296-D6E8-4B94-B29B-52A79CD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그림 1">
            <a:extLst>
              <a:ext uri="{FF2B5EF4-FFF2-40B4-BE49-F238E27FC236}">
                <a16:creationId xmlns:a16="http://schemas.microsoft.com/office/drawing/2014/main" id="{1859108F-A68C-4AC1-93C5-2E2D0C8B3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336" y="1196975"/>
            <a:ext cx="5833329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2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18</Value>
      <Value>11</Value>
      <Value>4</Value>
      <Value>3</Value>
      <Value>2</Value>
      <Value>1</Value>
    </TaxCatchAll>
    <lcf76f155ced4ddcb4097134ff3c332f xmlns="cf371439-f430-41b1-8688-7ef6c47b85d0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4E7BFA68-D4B5-43C3-AE38-6CBDFFECCFC8}"/>
</file>

<file path=customXml/itemProps2.xml><?xml version="1.0" encoding="utf-8"?>
<ds:datastoreItem xmlns:ds="http://schemas.openxmlformats.org/officeDocument/2006/customXml" ds:itemID="{A83782B6-EAD4-468E-A675-1E788A0C94E4}"/>
</file>

<file path=customXml/itemProps3.xml><?xml version="1.0" encoding="utf-8"?>
<ds:datastoreItem xmlns:ds="http://schemas.openxmlformats.org/officeDocument/2006/customXml" ds:itemID="{F92F30C7-B039-42B6-BBE4-BB0EB091D9FE}"/>
</file>

<file path=customXml/itemProps4.xml><?xml version="1.0" encoding="utf-8"?>
<ds:datastoreItem xmlns:ds="http://schemas.openxmlformats.org/officeDocument/2006/customXml" ds:itemID="{2714DE28-DA57-4B56-BEDD-88BBB1BC92B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Экран (16:9)</PresentationFormat>
  <Paragraphs>56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Avante garde</vt:lpstr>
      <vt:lpstr>Calibri</vt:lpstr>
      <vt:lpstr>Office Theme</vt:lpstr>
      <vt:lpstr>Acrobat Document</vt:lpstr>
      <vt:lpstr>Укрепление регионального сотрудничества в области развития навыков в рамках Программы ЦАРЭС:  Основные достижения, вызовы и возможности сотрудничества. Организационное совещание и круглый стол с участием международных экспертов   30–31 мая 2022, Тбилиси, Грузия </vt:lpstr>
      <vt:lpstr>Знакомство с HRD Korea</vt:lpstr>
      <vt:lpstr>Презентация PowerPoint</vt:lpstr>
      <vt:lpstr>Презентация PowerPoint</vt:lpstr>
      <vt:lpstr>Родившиеся за границей и рынок   труда: Корея и страны G7</vt:lpstr>
      <vt:lpstr>Трудоустройство иностранных граждан в Корее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Временное разрешение на сезонную работу для фермерских/рыболовных хозяйств</vt:lpstr>
      <vt:lpstr>(Общая) Система разрешений на трудоустройство (ОСРТ) (по сравнению с системой разрешений на работу в особых случаях)</vt:lpstr>
      <vt:lpstr>Презентация PowerPoint</vt:lpstr>
      <vt:lpstr>Презентация PowerPoint</vt:lpstr>
      <vt:lpstr>Презентация PowerPoint</vt:lpstr>
      <vt:lpstr>Презентация PowerPoint</vt:lpstr>
      <vt:lpstr>Учреждения, участвующие в ОСРТ  </vt:lpstr>
      <vt:lpstr>Презентация PowerPoint</vt:lpstr>
      <vt:lpstr>Количество иностранных рабочих в обрабатывающей промышленности в ОСРТ</vt:lpstr>
      <vt:lpstr>Страны назначения, выбранные  для малых предприятий в ОСРТ</vt:lpstr>
      <vt:lpstr>Содержание МОВ между правительством Кореи и правительствами отправляющей страны</vt:lpstr>
      <vt:lpstr>Основные достижения системы разрешений на трудоустройство </vt:lpstr>
      <vt:lpstr>Презентация PowerPoint</vt:lpstr>
      <vt:lpstr>Основные нерешенные вопросы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2022-05-28T05:04:37Z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2022-05-22T15:44:02Z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e20bd358-6f21-4da7-9a88-aa9607bc3860</vt:lpwstr>
  </property>
  <property fmtid="{D5CDD505-2E9C-101B-9397-08002B2CF9AE}" pid="8" name="MSIP_Label_817d4574-7375-4d17-b29c-6e4c6df0fcb0_ContentBits">
    <vt:lpwstr>2</vt:lpwstr>
  </property>
  <property fmtid="{D5CDD505-2E9C-101B-9397-08002B2CF9AE}" pid="9" name="MediaServiceImageTags">
    <vt:lpwstr/>
  </property>
  <property fmtid="{D5CDD505-2E9C-101B-9397-08002B2CF9AE}" pid="10" name="ContentTypeId">
    <vt:lpwstr>0x010100A3BFD338C4D69F46BE33AA49AB50870100C520B00D8BB20C45814389052060F14C</vt:lpwstr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Sector">
    <vt:lpwstr/>
  </property>
  <property fmtid="{D5CDD505-2E9C-101B-9397-08002B2CF9AE}" pid="15" name="ADBDivision">
    <vt:lpwstr>4;#CWRC|ecfd6e9e-1aa8-422e-b0ee-5f69329336ed</vt:lpwstr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