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omments/modernComment_108_AA830A8C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omments/modernComment_103_41A99956.xml" ContentType="application/vnd.ms-powerpoint.comment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9" r:id="rId5"/>
    <p:sldId id="273" r:id="rId6"/>
    <p:sldId id="260" r:id="rId7"/>
    <p:sldId id="266" r:id="rId8"/>
    <p:sldId id="262" r:id="rId9"/>
    <p:sldId id="258" r:id="rId10"/>
    <p:sldId id="264" r:id="rId11"/>
    <p:sldId id="263" r:id="rId12"/>
    <p:sldId id="274" r:id="rId13"/>
  </p:sldIdLst>
  <p:sldSz cx="9144000" cy="5143500" type="screen16x9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A39"/>
    <a:srgbClr val="03B9F8"/>
    <a:srgbClr val="02B4F2"/>
    <a:srgbClr val="FE9202"/>
    <a:srgbClr val="E7FF01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984E7-99A7-499C-A668-76E2524F4F45}" v="32" dt="2022-05-29T16:08:23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82" autoAdjust="0"/>
  </p:normalViewPr>
  <p:slideViewPr>
    <p:cSldViewPr>
      <p:cViewPr>
        <p:scale>
          <a:sx n="84" d="100"/>
          <a:sy n="84" d="100"/>
        </p:scale>
        <p:origin x="6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103_41A999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E6E658-BC21-4673-A594-AFF8A6A89F31}" authorId="{00000000-0000-0000-0000-000000000000}" created="2022-05-27T11:37:53.1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01633878" sldId="259"/>
      <ac:spMk id="8" creationId="{7618D8EA-F1CE-402D-A4F8-248FA285A6B5}"/>
    </ac:deMkLst>
    <p188:txBody>
      <a:bodyPr/>
      <a:lstStyle/>
      <a:p>
        <a:r xmlns:a="http://schemas.openxmlformats.org/drawingml/2006/main">
          <a:rPr lang="ru"/>
          <a:t>Подскажите название</a:t>
        </a:r>
      </a:p>
    </p188:txBody>
  </p188:cm>
</p188:cmLst>
</file>

<file path=ppt/comments/modernComment_108_AA830A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A2DA41-4F8E-4DF6-BE52-A59C9D222CBC}" authorId="{00000000-0000-0000-0000-000000000000}" created="2022-05-27T11:42:18.8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60714636" sldId="264"/>
      <ac:spMk id="3" creationId="{F8DED366-9C81-6586-6467-E6C523744493}"/>
    </ac:deMkLst>
    <p188:txBody>
      <a:bodyPr/>
      <a:lstStyle/>
      <a:p>
        <a:r xmlns:a="http://schemas.openxmlformats.org/drawingml/2006/main">
          <a:rPr lang="ru"/>
          <a:t>Это было распространено на два слайда.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"/>
              <a:t>Редактировать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chemeClr val="bg1">
                    <a:lumMod val="65000"/>
                  </a:schemeClr>
                </a:solidFill>
              </a:rPr>
              <a:t>В этой презентации используется бесплатный шаблон, предоставленный FPPT.com.</a:t>
            </a:r>
          </a:p>
          <a:p>
            <a:r>
              <a:rPr lang="ru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41A9995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University-industry-collaboration-network-of-Kyonggi-province_fig6_30359730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73602.locale=e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8_AA830A8C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180920391730036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channel/UCN6dMRZh2-ynMb3wkrvwz-Q/featured" TargetMode="External"/><Relationship Id="rId4" Type="http://schemas.openxmlformats.org/officeDocument/2006/relationships/hyperlink" Target="https://www.facebook.com/ADBEducation/" TargetMode="External"/><Relationship Id="rId9" Type="http://schemas.openxmlformats.org/officeDocument/2006/relationships/hyperlink" Target="https://www.adb.org/what-we-do/sectors/education/m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103326" y="1502815"/>
            <a:ext cx="8133594" cy="198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" dirty="0">
                <a:solidFill>
                  <a:schemeClr val="bg1"/>
                </a:solidFill>
                <a:latin typeface="Arial Black" panose="020B0A04020102020204" pitchFamily="34" charset="0"/>
              </a:rPr>
              <a:t>Роль связей между университетом, ТПОП и промышленностью в </a:t>
            </a:r>
            <a:r>
              <a:rPr lang="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содействии </a:t>
            </a:r>
            <a:r>
              <a:rPr lang="ru" dirty="0">
                <a:solidFill>
                  <a:schemeClr val="bg1"/>
                </a:solidFill>
                <a:latin typeface="Arial Black" panose="020B0A04020102020204" pitchFamily="34" charset="0"/>
              </a:rPr>
              <a:t>развитию навыков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143555" y="3487981"/>
            <a:ext cx="4275739" cy="1068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Браджеш Пантх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 сектора образования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Азиатский банк развития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20" y="-24235"/>
            <a:ext cx="5029200" cy="1108638"/>
          </a:xfrm>
        </p:spPr>
        <p:txBody>
          <a:bodyPr>
            <a:noAutofit/>
          </a:bodyPr>
          <a:lstStyle/>
          <a:p>
            <a:r>
              <a:rPr lang="ru-RU" sz="1050" b="1" dirty="0">
                <a:effectLst/>
                <a:latin typeface="+mn-lt"/>
                <a:ea typeface="Times New Roman" panose="02020603050405020304" pitchFamily="18" charset="0"/>
              </a:rPr>
              <a:t>Укрепление регионального сотрудничества в области </a:t>
            </a:r>
            <a:br>
              <a:rPr lang="ru-RU" sz="105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b="1" dirty="0">
                <a:effectLst/>
                <a:latin typeface="+mn-lt"/>
                <a:ea typeface="Times New Roman" panose="02020603050405020304" pitchFamily="18" charset="0"/>
              </a:rPr>
              <a:t>формирования навыков в рамках Программы ЦАРЭС:</a:t>
            </a:r>
            <a:br>
              <a:rPr lang="ru-RU" sz="105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50" b="1" dirty="0">
                <a:effectLst/>
                <a:latin typeface="+mn-lt"/>
                <a:ea typeface="Times New Roman" panose="02020603050405020304" pitchFamily="18" charset="0"/>
              </a:rPr>
              <a:t>Основные достижения, вызовы и возможности для </a:t>
            </a:r>
            <a:r>
              <a:rPr lang="ru-RU" sz="1050" b="1" dirty="0" smtClean="0">
                <a:effectLst/>
                <a:latin typeface="+mn-lt"/>
                <a:ea typeface="Times New Roman" panose="02020603050405020304" pitchFamily="18" charset="0"/>
              </a:rPr>
              <a:t>сотрудничества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/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lang="ru-RU" sz="1000" b="1" dirty="0">
                <a:solidFill>
                  <a:schemeClr val="bg1"/>
                </a:solidFill>
                <a:effectLst/>
                <a:latin typeface="Avante garde"/>
                <a:ea typeface="Times New Roman" panose="02020603050405020304" pitchFamily="18" charset="0"/>
              </a:rPr>
              <a:t>Вводное совещание и круглый стол с участием международных экспертов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/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 г., Тбилиси, Грузия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3E451A-1B3D-4683-A7AD-304E2F3B51D0}"/>
              </a:ext>
            </a:extLst>
          </p:cNvPr>
          <p:cNvSpPr txBox="1">
            <a:spLocks/>
          </p:cNvSpPr>
          <p:nvPr/>
        </p:nvSpPr>
        <p:spPr>
          <a:xfrm>
            <a:off x="4724706" y="3487981"/>
            <a:ext cx="4275739" cy="106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Микён Шин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образованию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Азиатский банк развития</a:t>
            </a:r>
            <a:endParaRPr lang="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5CC1-B801-EF8F-E2D3-B5DB223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6137"/>
            <a:ext cx="8607527" cy="994172"/>
          </a:xfrm>
        </p:spPr>
        <p:txBody>
          <a:bodyPr>
            <a:noAutofit/>
          </a:bodyPr>
          <a:lstStyle/>
          <a:p>
            <a:pPr algn="l"/>
            <a:r>
              <a:rPr lang="ru" sz="2800" dirty="0">
                <a:solidFill>
                  <a:schemeClr val="bg1"/>
                </a:solidFill>
              </a:rPr>
              <a:t>Образовательный портфель АБР</a:t>
            </a:r>
            <a:endParaRPr lang="en-US" sz="1600" dirty="0">
              <a:solidFill>
                <a:schemeClr val="bg1"/>
              </a:solidFill>
              <a:ea typeface="맑은 고딕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A50E-8E9E-405B-83A7-565C03274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891995"/>
            <a:ext cx="8158562" cy="3998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1180" y="956003"/>
            <a:ext cx="13000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ru-RU" b="1" dirty="0"/>
              <a:t>По регионам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3748" y="2966836"/>
            <a:ext cx="16347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>
            <a:spAutoFit/>
          </a:bodyPr>
          <a:lstStyle/>
          <a:p>
            <a:r>
              <a:rPr lang="ru-RU" b="1" dirty="0" smtClean="0"/>
              <a:t>По подсекторам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933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DFBD364-EFC7-46B1-A8AA-7C64EAF8BA2D}"/>
              </a:ext>
            </a:extLst>
          </p:cNvPr>
          <p:cNvSpPr txBox="1"/>
          <p:nvPr/>
        </p:nvSpPr>
        <p:spPr>
          <a:xfrm>
            <a:off x="143555" y="891995"/>
            <a:ext cx="6711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Образованные и квалифицированные человеческие ресурсы являются основой экономики, основанной на знаниях.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Связи между университетами и промышленностью </a:t>
            </a: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(СУП) </a:t>
            </a:r>
            <a:r>
              <a:rPr kumimoji="0" lang="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являются стратегическими средствами поддержки промышленности, включая МСП и предпринимательство, для создания качественных рабочих мест.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Создание сети передовых университетов для поддержки развивающихся университетов в РСЧ АБР может способствовать и поддерживать региональное сотрудничество и взаимное признание.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C5CC1-B801-EF8F-E2D3-B5DB223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50" y="26137"/>
            <a:ext cx="8607527" cy="994172"/>
          </a:xfrm>
        </p:spPr>
        <p:txBody>
          <a:bodyPr>
            <a:noAutofit/>
          </a:bodyPr>
          <a:lstStyle/>
          <a:p>
            <a:pPr algn="l"/>
            <a:r>
              <a:rPr lang="ru" sz="2800" dirty="0">
                <a:solidFill>
                  <a:schemeClr val="bg1"/>
                </a:solidFill>
              </a:rPr>
              <a:t>Роль </a:t>
            </a:r>
            <a:r>
              <a:rPr lang="ru" altLang="ko-KR" sz="2800" dirty="0">
                <a:solidFill>
                  <a:schemeClr val="bg1"/>
                </a:solidFill>
                <a:ea typeface="맑은 고딕"/>
              </a:rPr>
              <a:t>высшего образования — сеть </a:t>
            </a:r>
            <a:r>
              <a:rPr lang="ru" altLang="ko-KR" sz="2800" dirty="0" smtClean="0">
                <a:solidFill>
                  <a:schemeClr val="bg1"/>
                </a:solidFill>
                <a:ea typeface="맑은 고딕"/>
              </a:rPr>
              <a:t>ТПОП</a:t>
            </a:r>
            <a:endParaRPr lang="en-US" sz="1600" dirty="0">
              <a:solidFill>
                <a:schemeClr val="bg1"/>
              </a:solidFill>
              <a:ea typeface="맑은 고딕"/>
              <a:cs typeface="Calibri"/>
            </a:endParaRPr>
          </a:p>
        </p:txBody>
      </p:sp>
      <p:pic>
        <p:nvPicPr>
          <p:cNvPr id="13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152A210-F488-4BA7-A722-54F8D29D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75" y="2823632"/>
            <a:ext cx="2137870" cy="1661071"/>
          </a:xfrm>
          <a:prstGeom prst="rect">
            <a:avLst/>
          </a:prstGeom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AC9865F-DA0D-4699-9817-1889E836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75" y="1125193"/>
            <a:ext cx="2137870" cy="15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5CC1-B801-EF8F-E2D3-B5DB223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6137"/>
            <a:ext cx="8607527" cy="994172"/>
          </a:xfrm>
        </p:spPr>
        <p:txBody>
          <a:bodyPr>
            <a:noAutofit/>
          </a:bodyPr>
          <a:lstStyle/>
          <a:p>
            <a:pPr algn="l"/>
            <a:r>
              <a:rPr lang="ru" sz="2800" dirty="0">
                <a:solidFill>
                  <a:schemeClr val="bg1"/>
                </a:solidFill>
              </a:rPr>
              <a:t>КНР: </a:t>
            </a:r>
            <a:r>
              <a:rPr lang="ru" altLang="ko-KR" sz="2800" dirty="0">
                <a:solidFill>
                  <a:schemeClr val="bg1"/>
                </a:solidFill>
                <a:ea typeface="맑은 고딕"/>
              </a:rPr>
              <a:t>сетевая модель обучения провинции Хунань</a:t>
            </a:r>
            <a:endParaRPr lang="en-US" sz="1600" dirty="0">
              <a:solidFill>
                <a:schemeClr val="bg1"/>
              </a:solidFill>
              <a:ea typeface="맑은 고딕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86FA9E-4019-48D8-B1B8-DB04AE4F4459}"/>
              </a:ext>
            </a:extLst>
          </p:cNvPr>
          <p:cNvSpPr txBox="1">
            <a:spLocks/>
          </p:cNvSpPr>
          <p:nvPr/>
        </p:nvSpPr>
        <p:spPr>
          <a:xfrm>
            <a:off x="143555" y="1044700"/>
            <a:ext cx="5955495" cy="3664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СУП является 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центральной частью политики КНР в области ТПОП; Правительство провинции Хунань является </a:t>
            </a:r>
            <a:r>
              <a:rPr kumimoji="0" lang="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проводником политики СУП.</a:t>
            </a:r>
            <a:endParaRPr kumimoji="0" lang="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Политика </a:t>
            </a:r>
            <a:r>
              <a:rPr kumimoji="0" lang="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СУП способствует </a:t>
            </a: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возникновению и росту местной экосистемы навыков в стратегически важных отраслях.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профессиональных колледжей провинции Хунань разработали Сетевую модель обучения </a:t>
            </a:r>
            <a:r>
              <a:rPr kumimoji="0" lang="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(СМО).</a:t>
            </a:r>
            <a:endParaRPr kumimoji="0" lang="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СМО налаживает </a:t>
            </a: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общегосударственное сотрудничество между колледжами, предприятиями и исследовательскими организациями.</a:t>
            </a:r>
            <a:endParaRPr kumimoji="0" lang="en-PH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СМО объединяет </a:t>
            </a: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внутрифирменное обучение на рабочем месте со школьным обучением в классах.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Опыт Хунаня актуален для других РСЧ для модернизации производства и сферы услуг до более высокой цепочки создания стоимости.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ru" sz="1200" dirty="0"/>
              <a:t>ТП АБР: Наращивание потенциала управления техническим и профессиональным образованием и обучением в провинции Хунань</a:t>
            </a:r>
            <a:endParaRPr kumimoji="0" lang="en-PH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53CD055-C761-49E7-9A6D-3F87C038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50" y="1197405"/>
            <a:ext cx="2968564" cy="3006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0ADDA6-1CCB-46BA-936F-78819903FA79}"/>
              </a:ext>
            </a:extLst>
          </p:cNvPr>
          <p:cNvSpPr txBox="1"/>
          <p:nvPr/>
        </p:nvSpPr>
        <p:spPr>
          <a:xfrm>
            <a:off x="6091079" y="4092628"/>
            <a:ext cx="2901395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675" dirty="0"/>
              <a:t>Источник: </a:t>
            </a:r>
            <a:r>
              <a:rPr lang="ru" sz="675" dirty="0">
                <a:hlinkClick r:id="rId3"/>
              </a:rPr>
              <a:t>ResearchGate </a:t>
            </a:r>
            <a:r>
              <a:rPr lang="ru" sz="67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6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92AE-FA47-689D-44D7-2FCBD9F5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128470"/>
            <a:ext cx="6413610" cy="994172"/>
          </a:xfrm>
        </p:spPr>
        <p:txBody>
          <a:bodyPr>
            <a:noAutofit/>
          </a:bodyPr>
          <a:lstStyle/>
          <a:p>
            <a:pPr algn="l"/>
            <a:r>
              <a:rPr lang="ru" sz="3200" dirty="0">
                <a:solidFill>
                  <a:schemeClr val="bg1"/>
                </a:solidFill>
              </a:rPr>
              <a:t>Пример сотрудничества между высшим образованием и ТПОП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PH" sz="1100" dirty="0">
                <a:solidFill>
                  <a:schemeClr val="bg1"/>
                </a:solidFill>
              </a:rPr>
              <a:t/>
            </a:r>
            <a:br>
              <a:rPr lang="en-PH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D2A7E-043F-57A5-D8E6-D346625437F2}"/>
              </a:ext>
            </a:extLst>
          </p:cNvPr>
          <p:cNvSpPr txBox="1"/>
          <p:nvPr/>
        </p:nvSpPr>
        <p:spPr>
          <a:xfrm>
            <a:off x="4629264" y="1257575"/>
            <a:ext cx="46193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350" dirty="0">
                <a:solidFill>
                  <a:srgbClr val="E39A39"/>
                </a:solidFill>
              </a:rPr>
              <a:t>АБР для улучшения развития передовых навыков и</a:t>
            </a:r>
          </a:p>
          <a:p>
            <a:pPr algn="ctr"/>
            <a:r>
              <a:rPr lang="ru" sz="1350" dirty="0" smtClean="0">
                <a:solidFill>
                  <a:srgbClr val="E39A39"/>
                </a:solidFill>
              </a:rPr>
              <a:t>повышение качества </a:t>
            </a:r>
            <a:r>
              <a:rPr lang="ru" sz="1350" dirty="0">
                <a:solidFill>
                  <a:srgbClr val="E39A39"/>
                </a:solidFill>
              </a:rPr>
              <a:t>высшего образования в Индонезии</a:t>
            </a:r>
          </a:p>
        </p:txBody>
      </p:sp>
      <p:pic>
        <p:nvPicPr>
          <p:cNvPr id="16" name="Content Placeholder 15" descr="A picture containing text, indoor, person, screenshot&#10;&#10;Description automatically generated">
            <a:extLst>
              <a:ext uri="{FF2B5EF4-FFF2-40B4-BE49-F238E27FC236}">
                <a16:creationId xmlns:a16="http://schemas.microsoft.com/office/drawing/2014/main" id="{1AA05467-4E48-18E5-EB4E-24A0F436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2" t="22845" r="25212"/>
          <a:stretch/>
        </p:blipFill>
        <p:spPr>
          <a:xfrm>
            <a:off x="5176329" y="1790417"/>
            <a:ext cx="3525199" cy="25179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8F20D-7FFA-A35E-093C-71CBB16EFE4A}"/>
              </a:ext>
            </a:extLst>
          </p:cNvPr>
          <p:cNvSpPr txBox="1"/>
          <p:nvPr/>
        </p:nvSpPr>
        <p:spPr>
          <a:xfrm>
            <a:off x="143555" y="933457"/>
            <a:ext cx="6316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200" b="1" dirty="0">
                <a:solidFill>
                  <a:srgbClr val="002060"/>
                </a:solidFill>
              </a:rPr>
              <a:t>Проект «Передовые знания и навыки для устойчивого роста» (Индонезия)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C645D8-9FDB-4C96-8EC5-A3A931E92CF6}"/>
              </a:ext>
            </a:extLst>
          </p:cNvPr>
          <p:cNvSpPr txBox="1">
            <a:spLocks/>
          </p:cNvSpPr>
          <p:nvPr/>
        </p:nvSpPr>
        <p:spPr>
          <a:xfrm>
            <a:off x="143555" y="1565766"/>
            <a:ext cx="4642494" cy="2694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 может подготовить лучших учителей для удовлетворения растущего спроса на ТПОП.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Расширить существующий небольшой резерв преподавателей старших классов среднего профессионального образования (СМК) требуемой квалификации.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Педагогический университет Индонезии </a:t>
            </a:r>
            <a:r>
              <a:rPr kumimoji="0" lang="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укрепляется, чтобы предоставить высококвалифицированных преподавателей ТПОП в таких областях, как информационные системы и технологии; искусственный интеллект и робототехника; промышленное приборостроение; и инженерия возобновляемых источников энергии.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0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C6BA-A784-F654-29F6-E1319340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-51667"/>
            <a:ext cx="5802791" cy="994172"/>
          </a:xfrm>
        </p:spPr>
        <p:txBody>
          <a:bodyPr>
            <a:noAutofit/>
          </a:bodyPr>
          <a:lstStyle/>
          <a:p>
            <a:pPr algn="l"/>
            <a:r>
              <a:rPr lang="ru" sz="3200" dirty="0">
                <a:solidFill>
                  <a:schemeClr val="bg1"/>
                </a:solidFill>
              </a:rPr>
              <a:t>Содействие мобильности между университетом и ТПОП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96A8515-CBA4-323F-9688-59361510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50" y="1278199"/>
            <a:ext cx="2809568" cy="304521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A0D8A8-481D-4E67-8553-11BD0409F06C}"/>
              </a:ext>
            </a:extLst>
          </p:cNvPr>
          <p:cNvSpPr txBox="1">
            <a:spLocks/>
          </p:cNvSpPr>
          <p:nvPr/>
        </p:nvSpPr>
        <p:spPr>
          <a:xfrm>
            <a:off x="-79559" y="901139"/>
            <a:ext cx="6282060" cy="3512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системах ТПОП и ВО в Ассаме (Индия) отсутствуют пути для продвижения и мобильности.</a:t>
            </a:r>
          </a:p>
          <a:p>
            <a:pPr marL="460375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Ассаме 23 политехнических вуза предлагают курсы для получения диплома, 46 инженерных колледжей предлагают программы получения инженерной степени, но из-за отсутствия путей их охват минимален.</a:t>
            </a:r>
          </a:p>
          <a:p>
            <a:pPr marL="460375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Производственные институты и политехники менее привлекательны из-за ограниченных возможностей для повышения квалификации и дальнейшего обучения. Академические учреждения имеют ограниченные возможности развития навыков для трудоустройства.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 АБР Университету навыков Ассама создаст пути для развития навыков и мобильности, а также повысит уровень навыков для повышения производительности и конкурентоспособности экономики и промышленности </a:t>
            </a:r>
            <a:r>
              <a:rPr kumimoji="0" lang="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Ассама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4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B9C5-30E0-5F42-7270-A893ED09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552"/>
            <a:ext cx="609905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" sz="3600" dirty="0">
                <a:solidFill>
                  <a:schemeClr val="bg1"/>
                </a:solidFill>
              </a:rPr>
              <a:t>Взаимное признание в ВО и ТПОП</a:t>
            </a:r>
            <a:endParaRPr lang="en-US" sz="3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9" name="Picture 8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AF323801-9ACC-487B-ABE5-98386CA5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4" y="2877161"/>
            <a:ext cx="2604825" cy="167975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9B8D3E-B0AE-44ED-8C0C-BD009FC76BFA}"/>
              </a:ext>
            </a:extLst>
          </p:cNvPr>
          <p:cNvSpPr txBox="1">
            <a:spLocks/>
          </p:cNvSpPr>
          <p:nvPr/>
        </p:nvSpPr>
        <p:spPr>
          <a:xfrm>
            <a:off x="287420" y="989836"/>
            <a:ext cx="8398775" cy="1985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Глобальная конвенция* способствует признанию квалификаций, </a:t>
            </a:r>
            <a:r>
              <a:rPr kumimoji="0" lang="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предшествующего обучения 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периодов обучения, полученных дистанционно.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В ноябре 2019 г. была принята </a:t>
            </a: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Глобальная конвенция о признании квалификаций, касающихся высшего образования </a:t>
            </a: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которая стала первым договором Организации Объединенных Наций о высшем образовании глобального масштаба.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Региональная </a:t>
            </a:r>
            <a:r>
              <a:rPr kumimoji="0" lang="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сеть между ВО и ТПОП имеет огромный потенциал для 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облегчения мобильности между ВО и ТПОП, а также для стандартизации и гармонизации квалификаций между различными учреждениями.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82481-4AE7-495E-B95C-4830D6B1D103}"/>
              </a:ext>
            </a:extLst>
          </p:cNvPr>
          <p:cNvSpPr txBox="1"/>
          <p:nvPr/>
        </p:nvSpPr>
        <p:spPr>
          <a:xfrm>
            <a:off x="754680" y="2813152"/>
            <a:ext cx="5964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EdSG </a:t>
            </a:r>
            <a:r>
              <a:rPr kumimoji="0" lang="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АБР изучает возможность создания платформы для сотрудничества для </a:t>
            </a:r>
            <a:r>
              <a:rPr kumimoji="0" lang="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расширения партнерских отношений и сети ВО.</a:t>
            </a:r>
          </a:p>
          <a:p>
            <a:pPr marL="517525" marR="0" lvl="1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Развивайте опыт и инновации в таких приоритетных областях, как изменение климата, цифровые технологии, здравоохранение и образование.</a:t>
            </a:r>
          </a:p>
          <a:p>
            <a:pPr marL="517525" marR="0" lvl="1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Содействовать мобильности студентов и преподавателей и способствовать взаимному признанию.</a:t>
            </a:r>
          </a:p>
        </p:txBody>
      </p:sp>
    </p:spTree>
    <p:extLst>
      <p:ext uri="{BB962C8B-B14F-4D97-AF65-F5344CB8AC3E}">
        <p14:creationId xmlns:p14="http://schemas.microsoft.com/office/powerpoint/2010/main" val="286071463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C770900-BD0A-E4A1-B08A-D8C7BE3F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34" y="1259029"/>
            <a:ext cx="3762360" cy="2942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08A9C-C284-CFDB-BA75-BA773EBE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4" y="-24235"/>
            <a:ext cx="5863011" cy="994172"/>
          </a:xfrm>
        </p:spPr>
        <p:txBody>
          <a:bodyPr>
            <a:noAutofit/>
          </a:bodyPr>
          <a:lstStyle/>
          <a:p>
            <a:pPr algn="l"/>
            <a:r>
              <a:rPr lang="ru" sz="3200" dirty="0">
                <a:solidFill>
                  <a:schemeClr val="bg1"/>
                </a:solidFill>
              </a:rPr>
              <a:t>Больше сотрудничества между 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ru" sz="3200" dirty="0">
                <a:solidFill>
                  <a:schemeClr val="bg1"/>
                </a:solidFill>
              </a:rPr>
              <a:t>высшим образованием и ТПОП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8B9EC-9D49-1A06-1729-6BBCB1C60137}"/>
              </a:ext>
            </a:extLst>
          </p:cNvPr>
          <p:cNvSpPr txBox="1"/>
          <p:nvPr/>
        </p:nvSpPr>
        <p:spPr>
          <a:xfrm>
            <a:off x="5529395" y="4098800"/>
            <a:ext cx="32211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dirty="0"/>
              <a:t>Источник: </a:t>
            </a:r>
            <a:r>
              <a:rPr lang="ru" sz="1000" dirty="0">
                <a:hlinkClick r:id="rId4"/>
              </a:rPr>
              <a:t>Наука Директ.</a:t>
            </a:r>
            <a:endParaRPr lang="en-US" sz="1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2B98733-BB3D-452E-B33D-0EAE1B56AB8B}"/>
              </a:ext>
            </a:extLst>
          </p:cNvPr>
          <p:cNvSpPr txBox="1">
            <a:spLocks/>
          </p:cNvSpPr>
          <p:nvPr/>
        </p:nvSpPr>
        <p:spPr>
          <a:xfrm>
            <a:off x="143555" y="942111"/>
            <a:ext cx="5650085" cy="361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" sz="1800" b="1" dirty="0">
                <a:solidFill>
                  <a:sysClr val="windowText" lastClr="000000"/>
                </a:solidFill>
                <a:latin typeface="Calibri" panose="020F0502020204030204"/>
              </a:rPr>
              <a:t>Исследования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Сотрудничество по вопросам профориентации и выбора путей обучения студентов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Совместные программы на получение степени и повышение квалификации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Исследовательская работа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Совместный исследовательский проект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Совместная поддержка молодых исследователей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Администрация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Объединение ИТ-систем, управление, обслуживание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Объединение услуг (закупки, строительство, управление объектами, библиотека)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Обмен знаниями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Региональный альянс и платформа обмена знаниями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Совместное отраслевое 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7921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3FADD5-59F1-4852-93A7-F6979FC5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96EB0AB8-3CEF-45E2-9D84-762223E6A6C0}"/>
              </a:ext>
            </a:extLst>
          </p:cNvPr>
          <p:cNvSpPr txBox="1">
            <a:spLocks/>
          </p:cNvSpPr>
          <p:nvPr/>
        </p:nvSpPr>
        <p:spPr>
          <a:xfrm>
            <a:off x="4711252" y="824405"/>
            <a:ext cx="4959969" cy="16312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" sz="525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5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1B8CE-EEEF-4758-9A0F-4790AF7BB818}"/>
              </a:ext>
            </a:extLst>
          </p:cNvPr>
          <p:cNvSpPr txBox="1"/>
          <p:nvPr/>
        </p:nvSpPr>
        <p:spPr>
          <a:xfrm>
            <a:off x="5511089" y="3070583"/>
            <a:ext cx="3234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@ADBEОбучение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4BCA9B-99BE-4E72-89F3-99DFBE7C41FA}"/>
              </a:ext>
            </a:extLst>
          </p:cNvPr>
          <p:cNvSpPr txBox="1"/>
          <p:nvPr/>
        </p:nvSpPr>
        <p:spPr>
          <a:xfrm>
            <a:off x="5488230" y="2453362"/>
            <a:ext cx="37680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@АБР Образование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0D7000E-3A1B-4397-A646-0881535B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62" y="2487654"/>
            <a:ext cx="479174" cy="3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3D39A6C-4E6B-41C5-9686-EBFA63A1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09" y="2948663"/>
            <a:ext cx="430530" cy="4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4">
            <a:extLst>
              <a:ext uri="{FF2B5EF4-FFF2-40B4-BE49-F238E27FC236}">
                <a16:creationId xmlns:a16="http://schemas.microsoft.com/office/drawing/2014/main" id="{127DAA1F-E808-4300-AF0B-85D8F1AF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84" y="3604461"/>
            <a:ext cx="414655" cy="41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85A9DB-6CD5-4B53-9144-323ABC4BD805}"/>
              </a:ext>
            </a:extLst>
          </p:cNvPr>
          <p:cNvSpPr txBox="1"/>
          <p:nvPr/>
        </p:nvSpPr>
        <p:spPr>
          <a:xfrm>
            <a:off x="5496802" y="3697447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www.adb.org/what-we-do/sectors/education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2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lcf76f155ced4ddcb4097134ff3c332f xmlns="cf371439-f430-41b1-8688-7ef6c47b85d0">
      <Terms xmlns="http://schemas.microsoft.com/office/infopath/2007/PartnerControls"/>
    </lcf76f155ced4ddcb4097134ff3c332f>
    <SharedWithUsers xmlns="374793f7-8f2b-4177-9cc3-2a8d0cfae40f">
      <UserInfo>
        <DisplayName>Brajesh P. Panth</DisplayName>
        <AccountId>108</AccountId>
        <AccountType/>
      </UserInfo>
      <UserInfo>
        <DisplayName>Meekyung Shin</DisplayName>
        <AccountId>742</AccountId>
        <AccountType/>
      </UserInfo>
      <UserInfo>
        <DisplayName>Joehanne Kristal M. Santos</DisplayName>
        <AccountId>1057</AccountId>
        <AccountType/>
      </UserInfo>
      <UserInfo>
        <DisplayName>Alexander Tsironis</DisplayName>
        <AccountId>1148</AccountId>
        <AccountType/>
      </UserInfo>
    </SharedWithUsers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81</Value>
      <Value>18</Value>
      <Value>11</Value>
      <Value>4</Value>
      <Value>3</Value>
      <Value>1</Value>
    </TaxCatchAll>
  </documentManagement>
</p:properties>
</file>

<file path=customXml/item4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Props1.xml><?xml version="1.0" encoding="utf-8"?>
<ds:datastoreItem xmlns:ds="http://schemas.openxmlformats.org/officeDocument/2006/customXml" ds:itemID="{F99A48B0-63D4-4FC6-8B7F-684541BA9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D6AF2-2182-4671-8DF1-19261E5CAFD3}"/>
</file>

<file path=customXml/itemProps3.xml><?xml version="1.0" encoding="utf-8"?>
<ds:datastoreItem xmlns:ds="http://schemas.openxmlformats.org/officeDocument/2006/customXml" ds:itemID="{3FD48CED-124D-4398-9A7D-596040390E75}">
  <ds:schemaRefs>
    <ds:schemaRef ds:uri="72686b36-a032-4b4e-9dc0-a38e0c9ee9b7"/>
    <ds:schemaRef ds:uri="http://schemas.microsoft.com/office/2006/documentManagement/types"/>
    <ds:schemaRef ds:uri="c1fdd505-2570-46c2-bd04-3e0f2d874cf5"/>
    <ds:schemaRef ds:uri="http://purl.org/dc/elements/1.1/"/>
    <ds:schemaRef ds:uri="http://schemas.microsoft.com/office/2006/metadata/properties"/>
    <ds:schemaRef ds:uri="a572fa5c-1541-45fc-a0fd-d62301c949d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0EF8FAC-6AF6-48A1-A08F-F5DDF5F59A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Экран (16:9)</PresentationFormat>
  <Paragraphs>59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Arial Black</vt:lpstr>
      <vt:lpstr>Avante garde</vt:lpstr>
      <vt:lpstr>Calibri</vt:lpstr>
      <vt:lpstr>Times New Roman</vt:lpstr>
      <vt:lpstr>Wingdings</vt:lpstr>
      <vt:lpstr>Office Theme</vt:lpstr>
      <vt:lpstr>Укрепление регионального сотрудничества в области  формирования навыков в рамках Программы ЦАРЭС: Основные достижения, вызовы и возможности для сотрудничества Вводное совещание и круглый стол с участием международных экспертов 30–31 мая 2022 г., Тбилиси, Грузия</vt:lpstr>
      <vt:lpstr>Образовательный портфель АБР</vt:lpstr>
      <vt:lpstr>Роль высшего образования — сеть ТПОП</vt:lpstr>
      <vt:lpstr>КНР: сетевая модель обучения провинции Хунань</vt:lpstr>
      <vt:lpstr>Пример сотрудничества между высшим образованием и ТПОП  </vt:lpstr>
      <vt:lpstr>Содействие мобильности между университетом и ТПОП</vt:lpstr>
      <vt:lpstr>Взаимное признание в ВО и ТПОП</vt:lpstr>
      <vt:lpstr>Больше сотрудничества между  высшим образованием и ТПОП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Regional Cooperation on Skills Development under the CAREC Program: Key Progress, Challenges, and Opportunities for Collaboration Inception Meeting and International Expert Roundtable  30–31 May 2022, Tbilisi, Georgia</dc:title>
  <dc:creator/>
  <cp:lastModifiedBy/>
  <cp:revision>1</cp:revision>
  <dcterms:created xsi:type="dcterms:W3CDTF">2017-08-01T15:40:51Z</dcterms:created>
  <dcterms:modified xsi:type="dcterms:W3CDTF">2022-05-30T04:02:12Z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h00e4aaaf4624e24a7df7f06faa038c6">
    <vt:lpwstr>English|16ac8743-31bb-43f8-9a73-533a041667d6</vt:lpwstr>
  </property>
  <property fmtid="{D5CDD505-2E9C-101B-9397-08002B2CF9AE}" pid="11" name="ce5a4fae9a7d4e3d9d782ef76d38f19e">
    <vt:lpwstr>Education|f593833f-ae21-4e36-b76b-c172e0239be6</vt:lpwstr>
  </property>
  <property fmtid="{D5CDD505-2E9C-101B-9397-08002B2CF9AE}" pid="12" name="TaxCatchAll">
    <vt:lpwstr>5;#Education|f593833f-ae21-4e36-b76b-c172e0239be6;#2;#SDCC|5aaa5968-0b17-43f6-85ce-71d3f4ca97a7;#1;#English|16ac8743-31bb-43f8-9a73-533a041667d6</vt:lpwstr>
  </property>
  <property fmtid="{D5CDD505-2E9C-101B-9397-08002B2CF9AE}" pid="13" name="MediaServiceImageTags">
    <vt:lpwstr/>
  </property>
  <property fmtid="{D5CDD505-2E9C-101B-9397-08002B2CF9AE}" pid="14" name="Focus Area">
    <vt:lpwstr>5;#Education|f593833f-ae21-4e36-b76b-c172e0239be6</vt:lpwstr>
  </property>
  <property fmtid="{D5CDD505-2E9C-101B-9397-08002B2CF9AE}" pid="15" name="ADBProjectDocumentType">
    <vt:lpwstr/>
  </property>
  <property fmtid="{D5CDD505-2E9C-101B-9397-08002B2CF9AE}" pid="16" name="ADBContentGroup">
    <vt:lpwstr>81;#SDCC|5aaa5968-0b17-43f6-85ce-71d3f4ca97a7</vt:lpwstr>
  </property>
  <property fmtid="{D5CDD505-2E9C-101B-9397-08002B2CF9AE}" pid="17" name="ADBSector">
    <vt:lpwstr/>
  </property>
  <property fmtid="{D5CDD505-2E9C-101B-9397-08002B2CF9AE}" pid="18" name="de77c5b4d20d4bdeb0b6d09350193e53">
    <vt:lpwstr/>
  </property>
  <property fmtid="{D5CDD505-2E9C-101B-9397-08002B2CF9AE}" pid="19" name="d01a0ce1b141461dbfb235a3ab729a2c">
    <vt:lpwstr/>
  </property>
  <property fmtid="{D5CDD505-2E9C-101B-9397-08002B2CF9AE}" pid="20" name="ADBDocumentSecurity">
    <vt:lpwstr/>
  </property>
  <property fmtid="{D5CDD505-2E9C-101B-9397-08002B2CF9AE}" pid="21" name="ADBDocumentLanguage">
    <vt:lpwstr>1;#English|16ac8743-31bb-43f8-9a73-533a041667d6</vt:lpwstr>
  </property>
  <property fmtid="{D5CDD505-2E9C-101B-9397-08002B2CF9AE}" pid="22" name="ADBDocumentType">
    <vt:lpwstr/>
  </property>
  <property fmtid="{D5CDD505-2E9C-101B-9397-08002B2CF9AE}" pid="23" name="hca2169e3b0945318411f30479ba40c8">
    <vt:lpwstr/>
  </property>
  <property fmtid="{D5CDD505-2E9C-101B-9397-08002B2CF9AE}" pid="24" name="ADBDepartmentOwner">
    <vt:lpwstr>3;#CWRD|6d71ff58-4882-4388-ab5c-218969b1e9c8</vt:lpwstr>
  </property>
  <property fmtid="{D5CDD505-2E9C-101B-9397-08002B2CF9AE}" pid="25" name="p030e467f78f45b4ae8f7e2c17ea4d82">
    <vt:lpwstr/>
  </property>
  <property fmtid="{D5CDD505-2E9C-101B-9397-08002B2CF9AE}" pid="26" name="a37ff23a602146d4934a49238d370ca5">
    <vt:lpwstr/>
  </property>
  <property fmtid="{D5CDD505-2E9C-101B-9397-08002B2CF9AE}" pid="27" name="k985dbdc596c44d7acaf8184f33920f0">
    <vt:lpwstr/>
  </property>
  <property fmtid="{D5CDD505-2E9C-101B-9397-08002B2CF9AE}" pid="28" name="ADBCountry">
    <vt:lpwstr>18;#Regional|d4cb8265-5963-4e16-b4f8-5ada18938c78</vt:lpwstr>
  </property>
  <property fmtid="{D5CDD505-2E9C-101B-9397-08002B2CF9AE}" pid="29" name="d61536b25a8a4fedb48bb564279be82a">
    <vt:lpwstr/>
  </property>
  <property fmtid="{D5CDD505-2E9C-101B-9397-08002B2CF9AE}" pid="30" name="ADBCountryDocumentType">
    <vt:lpwstr/>
  </property>
  <property fmtid="{D5CDD505-2E9C-101B-9397-08002B2CF9AE}" pid="31" name="ADBProject">
    <vt:lpwstr/>
  </property>
  <property fmtid="{D5CDD505-2E9C-101B-9397-08002B2CF9AE}" pid="32" name="a0d1b14b197747dfafc19f70ff45d4f6">
    <vt:lpwstr/>
  </property>
  <property fmtid="{D5CDD505-2E9C-101B-9397-08002B2CF9AE}" pid="33" name="ADBDivision">
    <vt:lpwstr>4;#CWRC|ecfd6e9e-1aa8-422e-b0ee-5f69329336ed</vt:lpwstr>
  </property>
  <property fmtid="{D5CDD505-2E9C-101B-9397-08002B2CF9AE}" pid="34" name="ADBSubRegion">
    <vt:lpwstr>11;#CAREC|815c4229-ad07-427a-8f71-a8b862b1014a</vt:lpwstr>
  </property>
  <property fmtid="{D5CDD505-2E9C-101B-9397-08002B2CF9AE}" pid="35" name="Segment">
    <vt:lpwstr/>
  </property>
</Properties>
</file>