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  <p:sldMasterId id="2147483687" r:id="rId2"/>
  </p:sldMasterIdLst>
  <p:notesMasterIdLst>
    <p:notesMasterId r:id="rId22"/>
  </p:notesMasterIdLst>
  <p:handoutMasterIdLst>
    <p:handoutMasterId r:id="rId23"/>
  </p:handoutMasterIdLst>
  <p:sldIdLst>
    <p:sldId id="256" r:id="rId3"/>
    <p:sldId id="862" r:id="rId4"/>
    <p:sldId id="621" r:id="rId5"/>
    <p:sldId id="622" r:id="rId6"/>
    <p:sldId id="864" r:id="rId7"/>
    <p:sldId id="303" r:id="rId8"/>
    <p:sldId id="302" r:id="rId9"/>
    <p:sldId id="857" r:id="rId10"/>
    <p:sldId id="341" r:id="rId11"/>
    <p:sldId id="858" r:id="rId12"/>
    <p:sldId id="859" r:id="rId13"/>
    <p:sldId id="860" r:id="rId14"/>
    <p:sldId id="861" r:id="rId15"/>
    <p:sldId id="865" r:id="rId16"/>
    <p:sldId id="866" r:id="rId17"/>
    <p:sldId id="867" r:id="rId18"/>
    <p:sldId id="645" r:id="rId19"/>
    <p:sldId id="646" r:id="rId20"/>
    <p:sldId id="301" r:id="rId21"/>
  </p:sldIdLst>
  <p:sldSz cx="12192000" cy="6858000"/>
  <p:notesSz cx="7010400" cy="92964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32B"/>
    <a:srgbClr val="007DB7"/>
    <a:srgbClr val="C8DA2B"/>
    <a:srgbClr val="FDB515"/>
    <a:srgbClr val="009FD6"/>
    <a:srgbClr val="8DC63F"/>
    <a:srgbClr val="F57F29"/>
    <a:srgbClr val="FBDCD2"/>
    <a:srgbClr val="6DCF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4"/>
    <p:restoredTop sz="94296" autoAdjust="0"/>
  </p:normalViewPr>
  <p:slideViewPr>
    <p:cSldViewPr snapToGrid="0" snapToObjects="1" showGuides="1">
      <p:cViewPr varScale="1">
        <p:scale>
          <a:sx n="41" d="100"/>
          <a:sy n="41" d="100"/>
        </p:scale>
        <p:origin x="36" y="692"/>
      </p:cViewPr>
      <p:guideLst>
        <p:guide orient="horz" pos="2160"/>
        <p:guide pos="38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236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9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A2362-F849-5946-8438-CC7EA66F7AB8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5392654-081E-FA40-BE05-793A5CC7569C}">
      <dgm:prSet phldrT="[Text]"/>
      <dgm:spPr>
        <a:solidFill>
          <a:schemeClr val="accent5"/>
        </a:solidFill>
      </dgm:spPr>
      <dgm:t>
        <a:bodyPr/>
        <a:lstStyle/>
        <a:p>
          <a:pPr>
            <a:defRPr b="1"/>
          </a:pPr>
          <a:r>
            <a:rPr lang="ru" dirty="0">
              <a:latin typeface="Arial" panose="020B0604020202020204" pitchFamily="34" charset="0"/>
              <a:cs typeface="Arial" panose="020B0604020202020204" pitchFamily="34" charset="0"/>
            </a:rPr>
            <a:t>Решающая роль таможни</a:t>
          </a:r>
        </a:p>
      </dgm:t>
    </dgm:pt>
    <dgm:pt modelId="{C304D8CB-F944-DD40-B4AF-7803ABE47699}" type="parTrans" cxnId="{69D4A4CB-B8F3-E04C-8348-4952BE09FB4B}">
      <dgm:prSet/>
      <dgm:spPr/>
      <dgm:t>
        <a:bodyPr/>
        <a:lstStyle/>
        <a:p>
          <a:endParaRPr lang="en-US"/>
        </a:p>
      </dgm:t>
    </dgm:pt>
    <dgm:pt modelId="{43489074-FD79-0847-839B-58EB53928C1B}" type="sibTrans" cxnId="{69D4A4CB-B8F3-E04C-8348-4952BE09FB4B}">
      <dgm:prSet/>
      <dgm:spPr/>
      <dgm:t>
        <a:bodyPr/>
        <a:lstStyle/>
        <a:p>
          <a:endParaRPr lang="en-US"/>
        </a:p>
      </dgm:t>
    </dgm:pt>
    <dgm:pt modelId="{CCE0BBD7-B330-324A-A36E-21E11681CFF3}">
      <dgm:prSet phldrT="[Text]" custT="1"/>
      <dgm:spPr/>
      <dgm:t>
        <a:bodyPr/>
        <a:lstStyle/>
        <a:p>
          <a:pPr>
            <a:buFontTx/>
            <a:buNone/>
          </a:pP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Признавать решающую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роль таможенной администрации в</a:t>
          </a:r>
          <a:r>
            <a:rPr lang="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устранение уязвимых мест при применении мер безопасности цепочки поставок посредством: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FDF26-C26B-5646-8BAC-13B7A9204EC4}" type="parTrans" cxnId="{D19C3A09-0FC4-1449-A759-82391A7E93F4}">
      <dgm:prSet/>
      <dgm:spPr/>
      <dgm:t>
        <a:bodyPr/>
        <a:lstStyle/>
        <a:p>
          <a:endParaRPr lang="en-US"/>
        </a:p>
      </dgm:t>
    </dgm:pt>
    <dgm:pt modelId="{C964A8F5-188D-C443-B7B8-A5137917E450}" type="sibTrans" cxnId="{D19C3A09-0FC4-1449-A759-82391A7E93F4}">
      <dgm:prSet/>
      <dgm:spPr/>
      <dgm:t>
        <a:bodyPr/>
        <a:lstStyle/>
        <a:p>
          <a:endParaRPr lang="en-US"/>
        </a:p>
      </dgm:t>
    </dgm:pt>
    <dgm:pt modelId="{511F4ABF-52A8-8E47-8FF3-95F868E379CF}">
      <dgm:prSet phldrT="[Text]"/>
      <dgm:spPr>
        <a:solidFill>
          <a:schemeClr val="accent2"/>
        </a:solidFill>
      </dgm:spPr>
      <dgm:t>
        <a:bodyPr/>
        <a:lstStyle/>
        <a:p>
          <a:pPr>
            <a:defRPr b="1"/>
          </a:pPr>
          <a:r>
            <a:rPr lang="ru" dirty="0">
              <a:latin typeface="Arial" panose="020B0604020202020204" pitchFamily="34" charset="0"/>
              <a:cs typeface="Arial" panose="020B0604020202020204" pitchFamily="34" charset="0"/>
            </a:rPr>
            <a:t>Что такое программа УЭО?</a:t>
          </a:r>
        </a:p>
      </dgm:t>
    </dgm:pt>
    <dgm:pt modelId="{762755A2-7F96-564C-BDAB-B22ADCB0F784}" type="parTrans" cxnId="{BE610198-940D-624C-836E-1A56BBFCF1AE}">
      <dgm:prSet/>
      <dgm:spPr/>
      <dgm:t>
        <a:bodyPr/>
        <a:lstStyle/>
        <a:p>
          <a:endParaRPr lang="en-US"/>
        </a:p>
      </dgm:t>
    </dgm:pt>
    <dgm:pt modelId="{25B06579-03B0-604A-87E1-B8D4DAEE0E03}" type="sibTrans" cxnId="{BE610198-940D-624C-836E-1A56BBFCF1AE}">
      <dgm:prSet/>
      <dgm:spPr/>
      <dgm:t>
        <a:bodyPr/>
        <a:lstStyle/>
        <a:p>
          <a:endParaRPr lang="en-US"/>
        </a:p>
      </dgm:t>
    </dgm:pt>
    <dgm:pt modelId="{5E73356F-158D-5141-BBE2-C8947952000A}">
      <dgm:prSet phldrT="[Text]" custT="1"/>
      <dgm:spPr/>
      <dgm:t>
        <a:bodyPr/>
        <a:lstStyle/>
        <a:p>
          <a:pPr>
            <a:buFontTx/>
            <a:buNone/>
          </a:pPr>
          <a:r>
            <a:rPr lang="ru" sz="1600" dirty="0">
              <a:latin typeface="Arial" panose="020B0604020202020204" pitchFamily="34" charset="0"/>
              <a:cs typeface="Arial" panose="020B0604020202020204" pitchFamily="34" charset="0"/>
            </a:rPr>
            <a:t>По данным </a:t>
          </a:r>
          <a:r>
            <a:rPr lang="ru" sz="1600" dirty="0" smtClean="0">
              <a:latin typeface="Arial" panose="020B0604020202020204" pitchFamily="34" charset="0"/>
              <a:cs typeface="Arial" panose="020B0604020202020204" pitchFamily="34" charset="0"/>
            </a:rPr>
            <a:t>ВТамО</a:t>
          </a:r>
          <a:r>
            <a:rPr lang="ru" sz="1600" dirty="0">
              <a:latin typeface="Arial" panose="020B0604020202020204" pitchFamily="34" charset="0"/>
              <a:cs typeface="Arial" panose="020B0604020202020204" pitchFamily="34" charset="0"/>
            </a:rPr>
            <a:t>, программа УЭО касается партнерства C2B, C2C и C2PGA в </a:t>
          </a:r>
          <a:r>
            <a:rPr lang="ru" sz="1600" dirty="0" smtClean="0">
              <a:latin typeface="Arial" panose="020B0604020202020204" pitchFamily="34" charset="0"/>
              <a:cs typeface="Arial" panose="020B0604020202020204" pitchFamily="34" charset="0"/>
            </a:rPr>
            <a:t>Рамочных стандартах SAFE в </a:t>
          </a:r>
          <a:r>
            <a:rPr lang="ru" sz="1600" dirty="0">
              <a:latin typeface="Arial" panose="020B0604020202020204" pitchFamily="34" charset="0"/>
              <a:cs typeface="Arial" panose="020B0604020202020204" pitchFamily="34" charset="0"/>
            </a:rPr>
            <a:t>целях </a:t>
          </a:r>
          <a:r>
            <a:rPr lang="ru" sz="1600" b="1" dirty="0">
              <a:latin typeface="Arial" panose="020B0604020202020204" pitchFamily="34" charset="0"/>
              <a:cs typeface="Arial" panose="020B0604020202020204" pitchFamily="34" charset="0"/>
            </a:rPr>
            <a:t>повышения безопасности международной цепочки поставок и облегчения перемещения законных </a:t>
          </a:r>
          <a:r>
            <a:rPr lang="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товаров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60F54-ED61-404C-B973-A8AF2ED8D4BC}" type="parTrans" cxnId="{0A85166F-F932-DD48-953C-9C0A8B11B0BE}">
      <dgm:prSet/>
      <dgm:spPr/>
      <dgm:t>
        <a:bodyPr/>
        <a:lstStyle/>
        <a:p>
          <a:endParaRPr lang="en-US"/>
        </a:p>
      </dgm:t>
    </dgm:pt>
    <dgm:pt modelId="{4FDC74EB-C779-134D-B48D-C5C503CF5CF8}" type="sibTrans" cxnId="{0A85166F-F932-DD48-953C-9C0A8B11B0BE}">
      <dgm:prSet/>
      <dgm:spPr/>
      <dgm:t>
        <a:bodyPr/>
        <a:lstStyle/>
        <a:p>
          <a:endParaRPr lang="en-US"/>
        </a:p>
      </dgm:t>
    </dgm:pt>
    <dgm:pt modelId="{661F9116-19A4-994F-8813-3F8BFD72FCC6}">
      <dgm:prSet phldrT="[Text]"/>
      <dgm:spPr>
        <a:solidFill>
          <a:schemeClr val="accent6"/>
        </a:solidFill>
      </dgm:spPr>
      <dgm:t>
        <a:bodyPr/>
        <a:lstStyle/>
        <a:p>
          <a:pPr>
            <a:defRPr b="1"/>
          </a:pPr>
          <a:r>
            <a:rPr lang="ru" dirty="0">
              <a:latin typeface="Arial" panose="020B0604020202020204" pitchFamily="34" charset="0"/>
              <a:cs typeface="Arial" panose="020B0604020202020204" pitchFamily="34" charset="0"/>
            </a:rPr>
            <a:t>Стимулы</a:t>
          </a:r>
        </a:p>
      </dgm:t>
    </dgm:pt>
    <dgm:pt modelId="{A4EFDB19-EF8F-0249-B33C-40E0895C6AE0}" type="parTrans" cxnId="{4D8F91F5-CC8E-8E4E-845C-B068DD580487}">
      <dgm:prSet/>
      <dgm:spPr/>
      <dgm:t>
        <a:bodyPr/>
        <a:lstStyle/>
        <a:p>
          <a:endParaRPr lang="en-US"/>
        </a:p>
      </dgm:t>
    </dgm:pt>
    <dgm:pt modelId="{6440D719-8638-7544-84C9-F77C605FD181}" type="sibTrans" cxnId="{4D8F91F5-CC8E-8E4E-845C-B068DD580487}">
      <dgm:prSet/>
      <dgm:spPr/>
      <dgm:t>
        <a:bodyPr/>
        <a:lstStyle/>
        <a:p>
          <a:endParaRPr lang="en-US"/>
        </a:p>
      </dgm:t>
    </dgm:pt>
    <dgm:pt modelId="{10A98A2C-BD60-2F4D-AB0C-178A642EA709}">
      <dgm:prSet phldrT="[Text]" custT="1"/>
      <dgm:spPr/>
      <dgm:t>
        <a:bodyPr/>
        <a:lstStyle/>
        <a:p>
          <a:pPr>
            <a:buFontTx/>
            <a:buNone/>
          </a:pPr>
          <a:r>
            <a:rPr lang="ru" sz="1600" b="1" dirty="0">
              <a:latin typeface="Arial" panose="020B0604020202020204" pitchFamily="34" charset="0"/>
              <a:cs typeface="Arial" panose="020B0604020202020204" pitchFamily="34" charset="0"/>
            </a:rPr>
            <a:t>В свою очередь, соблюдающим </a:t>
          </a:r>
          <a:r>
            <a:rPr lang="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участникам ВЭД </a:t>
          </a:r>
          <a:r>
            <a:rPr lang="ru" sz="1600" b="1" dirty="0">
              <a:latin typeface="Arial" panose="020B0604020202020204" pitchFamily="34" charset="0"/>
              <a:cs typeface="Arial" panose="020B0604020202020204" pitchFamily="34" charset="0"/>
            </a:rPr>
            <a:t>предоставляются стимулы для ускорения таможенной очистки </a:t>
          </a:r>
          <a:r>
            <a:rPr lang="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товаров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79FC5-7AD1-3343-B03B-D3774B15AF2E}" type="parTrans" cxnId="{6FA7ACDB-E371-CC4E-8950-F7D1E91E7C90}">
      <dgm:prSet/>
      <dgm:spPr/>
      <dgm:t>
        <a:bodyPr/>
        <a:lstStyle/>
        <a:p>
          <a:endParaRPr lang="en-US"/>
        </a:p>
      </dgm:t>
    </dgm:pt>
    <dgm:pt modelId="{4B60D759-C530-7544-BCFF-5F51A18227AD}" type="sibTrans" cxnId="{6FA7ACDB-E371-CC4E-8950-F7D1E91E7C90}">
      <dgm:prSet/>
      <dgm:spPr/>
      <dgm:t>
        <a:bodyPr/>
        <a:lstStyle/>
        <a:p>
          <a:endParaRPr lang="en-US"/>
        </a:p>
      </dgm:t>
    </dgm:pt>
    <dgm:pt modelId="{89549546-AB05-644F-9319-56B5D5D69007}">
      <dgm:prSet custT="1"/>
      <dgm:spPr/>
      <dgm:t>
        <a:bodyPr/>
        <a:lstStyle/>
        <a:p>
          <a:r>
            <a:rPr lang="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эффективного процесса </a:t>
          </a:r>
          <a:r>
            <a:rPr lang="ru" sz="1600" b="1" dirty="0">
              <a:latin typeface="Arial" panose="020B0604020202020204" pitchFamily="34" charset="0"/>
              <a:cs typeface="Arial" panose="020B0604020202020204" pitchFamily="34" charset="0"/>
            </a:rPr>
            <a:t>проверки и </a:t>
          </a:r>
          <a:r>
            <a:rPr lang="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валидации в отношении перемещения </a:t>
          </a:r>
          <a:r>
            <a:rPr lang="ru" sz="1600" b="1" dirty="0">
              <a:latin typeface="Arial" panose="020B0604020202020204" pitchFamily="34" charset="0"/>
              <a:cs typeface="Arial" panose="020B0604020202020204" pitchFamily="34" charset="0"/>
            </a:rPr>
            <a:t>товаров;</a:t>
          </a:r>
        </a:p>
      </dgm:t>
    </dgm:pt>
    <dgm:pt modelId="{AC1298AC-C1BD-DF46-9E39-A16B0E5AED3F}" type="parTrans" cxnId="{E584A917-B5E9-9843-BBEC-6878D3320764}">
      <dgm:prSet/>
      <dgm:spPr/>
      <dgm:t>
        <a:bodyPr/>
        <a:lstStyle/>
        <a:p>
          <a:endParaRPr lang="en-US"/>
        </a:p>
      </dgm:t>
    </dgm:pt>
    <dgm:pt modelId="{FC076DE0-605F-9742-8614-7A78CECEA073}" type="sibTrans" cxnId="{E584A917-B5E9-9843-BBEC-6878D3320764}">
      <dgm:prSet/>
      <dgm:spPr/>
      <dgm:t>
        <a:bodyPr/>
        <a:lstStyle/>
        <a:p>
          <a:endParaRPr lang="en-US"/>
        </a:p>
      </dgm:t>
    </dgm:pt>
    <dgm:pt modelId="{DB976A7D-E4D5-9C4A-B202-21891F4911F1}">
      <dgm:prSet custT="1"/>
      <dgm:spPr/>
      <dgm:t>
        <a:bodyPr/>
        <a:lstStyle/>
        <a:p>
          <a:r>
            <a:rPr lang="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поддержки </a:t>
          </a:r>
          <a:r>
            <a:rPr lang="ru" sz="1400" b="0" dirty="0">
              <a:latin typeface="Arial" panose="020B0604020202020204" pitchFamily="34" charset="0"/>
              <a:cs typeface="Arial" panose="020B0604020202020204" pitchFamily="34" charset="0"/>
            </a:rPr>
            <a:t>торгового сообщества, особенно ММСП;</a:t>
          </a:r>
          <a:endParaRPr lang="en-PH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D7CDF3-7117-3848-A35A-D0B955B72419}" type="parTrans" cxnId="{CD8F7399-630A-3944-B7D0-132E530BA958}">
      <dgm:prSet/>
      <dgm:spPr/>
      <dgm:t>
        <a:bodyPr/>
        <a:lstStyle/>
        <a:p>
          <a:endParaRPr lang="ru-RU"/>
        </a:p>
      </dgm:t>
    </dgm:pt>
    <dgm:pt modelId="{93A29820-4402-2D4B-9AB9-27D2DC0AAA45}" type="sibTrans" cxnId="{CD8F7399-630A-3944-B7D0-132E530BA958}">
      <dgm:prSet/>
      <dgm:spPr/>
      <dgm:t>
        <a:bodyPr/>
        <a:lstStyle/>
        <a:p>
          <a:endParaRPr lang="ru-RU"/>
        </a:p>
      </dgm:t>
    </dgm:pt>
    <dgm:pt modelId="{0066D6E9-F21E-8B48-B7E5-0AE3554EFD5D}">
      <dgm:prSet custT="1"/>
      <dgm:spPr/>
      <dgm:t>
        <a:bodyPr/>
        <a:lstStyle/>
        <a:p>
          <a:r>
            <a:rPr lang="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правильной кодификации </a:t>
          </a:r>
          <a:r>
            <a:rPr lang="ru" sz="1400" b="0" dirty="0">
              <a:latin typeface="Arial" panose="020B0604020202020204" pitchFamily="34" charset="0"/>
              <a:cs typeface="Arial" panose="020B0604020202020204" pitchFamily="34" charset="0"/>
            </a:rPr>
            <a:t>УЭО;</a:t>
          </a:r>
          <a:endParaRPr lang="en-PH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952A4E-EA95-DE48-A951-9A33481D8EAE}" type="parTrans" cxnId="{8B9A1A66-974C-A74A-85B6-FAF7652A176B}">
      <dgm:prSet/>
      <dgm:spPr/>
      <dgm:t>
        <a:bodyPr/>
        <a:lstStyle/>
        <a:p>
          <a:endParaRPr lang="ru-RU"/>
        </a:p>
      </dgm:t>
    </dgm:pt>
    <dgm:pt modelId="{361F7CFF-F195-054A-AB02-BFD0C07776A5}" type="sibTrans" cxnId="{8B9A1A66-974C-A74A-85B6-FAF7652A176B}">
      <dgm:prSet/>
      <dgm:spPr/>
      <dgm:t>
        <a:bodyPr/>
        <a:lstStyle/>
        <a:p>
          <a:endParaRPr lang="ru-RU"/>
        </a:p>
      </dgm:t>
    </dgm:pt>
    <dgm:pt modelId="{6EC63EEB-E980-FF48-BAE4-5987257D05D1}">
      <dgm:prSet custT="1"/>
      <dgm:spPr/>
      <dgm:t>
        <a:bodyPr/>
        <a:lstStyle/>
        <a:p>
          <a:r>
            <a:rPr lang="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информирования общественности/разъяснительной работы; </a:t>
          </a:r>
          <a:r>
            <a:rPr lang="ru" sz="1400" b="0" dirty="0">
              <a:latin typeface="Arial" panose="020B0604020202020204" pitchFamily="34" charset="0"/>
              <a:cs typeface="Arial" panose="020B0604020202020204" pitchFamily="34" charset="0"/>
            </a:rPr>
            <a:t>и</a:t>
          </a:r>
          <a:endParaRPr lang="en-PH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6990E-8BE5-C640-B5FC-072C809C82F7}" type="parTrans" cxnId="{06B9C46E-0D6F-E443-B5C9-9AFC193F74D6}">
      <dgm:prSet/>
      <dgm:spPr/>
      <dgm:t>
        <a:bodyPr/>
        <a:lstStyle/>
        <a:p>
          <a:endParaRPr lang="ru-RU"/>
        </a:p>
      </dgm:t>
    </dgm:pt>
    <dgm:pt modelId="{910897C6-BBD0-7848-BE5D-9989FF6F86D1}" type="sibTrans" cxnId="{06B9C46E-0D6F-E443-B5C9-9AFC193F74D6}">
      <dgm:prSet/>
      <dgm:spPr/>
      <dgm:t>
        <a:bodyPr/>
        <a:lstStyle/>
        <a:p>
          <a:endParaRPr lang="ru-RU"/>
        </a:p>
      </dgm:t>
    </dgm:pt>
    <dgm:pt modelId="{D647B4BA-693A-7149-A32A-8164D33E8574}">
      <dgm:prSet custT="1"/>
      <dgm:spPr/>
      <dgm:t>
        <a:bodyPr/>
        <a:lstStyle/>
        <a:p>
          <a:r>
            <a:rPr lang="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установления </a:t>
          </a:r>
          <a:r>
            <a:rPr lang="ru" sz="1400" b="0" dirty="0">
              <a:latin typeface="Arial" panose="020B0604020202020204" pitchFamily="34" charset="0"/>
              <a:cs typeface="Arial" panose="020B0604020202020204" pitchFamily="34" charset="0"/>
            </a:rPr>
            <a:t>целостного подхода к эффективной и динамичной программе УЭО</a:t>
          </a:r>
          <a:endParaRPr lang="en-PH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DA509-C67E-FE4F-B41D-29F83AB2133D}" type="parTrans" cxnId="{9FB1E3F0-17A7-CE41-BE20-0FB5113C8935}">
      <dgm:prSet/>
      <dgm:spPr/>
      <dgm:t>
        <a:bodyPr/>
        <a:lstStyle/>
        <a:p>
          <a:endParaRPr lang="ru-RU"/>
        </a:p>
      </dgm:t>
    </dgm:pt>
    <dgm:pt modelId="{8BEBB010-0957-AC4E-8727-FA1B6E701A9A}" type="sibTrans" cxnId="{9FB1E3F0-17A7-CE41-BE20-0FB5113C8935}">
      <dgm:prSet/>
      <dgm:spPr/>
      <dgm:t>
        <a:bodyPr/>
        <a:lstStyle/>
        <a:p>
          <a:endParaRPr lang="ru-RU"/>
        </a:p>
      </dgm:t>
    </dgm:pt>
    <dgm:pt modelId="{A2B67368-C6AA-144D-AB5B-456BC5578868}" type="pres">
      <dgm:prSet presAssocID="{3CBA2362-F849-5946-8438-CC7EA66F7A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C2641-8BC1-EE46-97E4-32E6B05EC24F}" type="pres">
      <dgm:prSet presAssocID="{511F4ABF-52A8-8E47-8FF3-95F868E379CF}" presName="linNode" presStyleCnt="0"/>
      <dgm:spPr/>
    </dgm:pt>
    <dgm:pt modelId="{224F620C-F4F7-824B-9313-7CCACE46E61F}" type="pres">
      <dgm:prSet presAssocID="{511F4ABF-52A8-8E47-8FF3-95F868E379CF}" presName="parentText" presStyleLbl="node1" presStyleIdx="0" presStyleCnt="3" custScaleX="73618" custScaleY="667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DD4BC-9F97-D54A-B05D-BEFB32954C58}" type="pres">
      <dgm:prSet presAssocID="{511F4ABF-52A8-8E47-8FF3-95F868E379CF}" presName="descendantText" presStyleLbl="alignAccFollowNode1" presStyleIdx="0" presStyleCnt="3" custScaleX="125586" custScaleY="8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6FFC4-B8FB-5F45-A148-C5539DC4548D}" type="pres">
      <dgm:prSet presAssocID="{25B06579-03B0-604A-87E1-B8D4DAEE0E03}" presName="sp" presStyleCnt="0"/>
      <dgm:spPr/>
    </dgm:pt>
    <dgm:pt modelId="{A8725294-58C4-A24A-817F-6AAF2710F44C}" type="pres">
      <dgm:prSet presAssocID="{C5392654-081E-FA40-BE05-793A5CC7569C}" presName="linNode" presStyleCnt="0"/>
      <dgm:spPr/>
    </dgm:pt>
    <dgm:pt modelId="{E7EFCBD0-19FD-CE47-8C27-9DB75A5E9444}" type="pres">
      <dgm:prSet presAssocID="{C5392654-081E-FA40-BE05-793A5CC7569C}" presName="parentText" presStyleLbl="node1" presStyleIdx="1" presStyleCnt="3" custScaleX="70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93710-BDF4-0A4D-811D-62434C59DC92}" type="pres">
      <dgm:prSet presAssocID="{C5392654-081E-FA40-BE05-793A5CC7569C}" presName="descendantText" presStyleLbl="alignAccFollowNode1" presStyleIdx="1" presStyleCnt="3" custScaleX="119520" custScaleY="130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0C3A6-6AF2-4247-B461-1E8998EE1105}" type="pres">
      <dgm:prSet presAssocID="{43489074-FD79-0847-839B-58EB53928C1B}" presName="sp" presStyleCnt="0"/>
      <dgm:spPr/>
    </dgm:pt>
    <dgm:pt modelId="{26DC67AF-DE4D-6C41-9121-C42DD0853551}" type="pres">
      <dgm:prSet presAssocID="{661F9116-19A4-994F-8813-3F8BFD72FCC6}" presName="linNode" presStyleCnt="0"/>
      <dgm:spPr/>
    </dgm:pt>
    <dgm:pt modelId="{42A5E295-62F3-194A-B6C8-EBE939045049}" type="pres">
      <dgm:prSet presAssocID="{661F9116-19A4-994F-8813-3F8BFD72FCC6}" presName="parentText" presStyleLbl="node1" presStyleIdx="2" presStyleCnt="3" custScaleX="68112" custScaleY="67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01292-B72F-0B4A-BF70-B61B7259FC89}" type="pres">
      <dgm:prSet presAssocID="{661F9116-19A4-994F-8813-3F8BFD72FCC6}" presName="descendantText" presStyleLbl="alignAccFollowNode1" presStyleIdx="2" presStyleCnt="3" custScaleX="117452" custScaleY="9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9DCAD-F310-3F4A-84B7-E306761A924D}" type="presOf" srcId="{DB976A7D-E4D5-9C4A-B202-21891F4911F1}" destId="{A4B93710-BDF4-0A4D-811D-62434C59DC92}" srcOrd="0" destOrd="2" presId="urn:microsoft.com/office/officeart/2005/8/layout/vList5"/>
    <dgm:cxn modelId="{0A85166F-F932-DD48-953C-9C0A8B11B0BE}" srcId="{511F4ABF-52A8-8E47-8FF3-95F868E379CF}" destId="{5E73356F-158D-5141-BBE2-C8947952000A}" srcOrd="0" destOrd="0" parTransId="{C0060F54-ED61-404C-B973-A8AF2ED8D4BC}" sibTransId="{4FDC74EB-C779-134D-B48D-C5C503CF5CF8}"/>
    <dgm:cxn modelId="{31D09E8A-D1E1-BC4A-B44F-DE9DC11A4A09}" type="presOf" srcId="{6EC63EEB-E980-FF48-BAE4-5987257D05D1}" destId="{A4B93710-BDF4-0A4D-811D-62434C59DC92}" srcOrd="0" destOrd="4" presId="urn:microsoft.com/office/officeart/2005/8/layout/vList5"/>
    <dgm:cxn modelId="{D19C3A09-0FC4-1449-A759-82391A7E93F4}" srcId="{C5392654-081E-FA40-BE05-793A5CC7569C}" destId="{CCE0BBD7-B330-324A-A36E-21E11681CFF3}" srcOrd="0" destOrd="0" parTransId="{B31FDF26-C26B-5646-8BAC-13B7A9204EC4}" sibTransId="{C964A8F5-188D-C443-B7B8-A5137917E450}"/>
    <dgm:cxn modelId="{EA44BB2E-D902-6547-816B-4E954017FE3E}" type="presOf" srcId="{0066D6E9-F21E-8B48-B7E5-0AE3554EFD5D}" destId="{A4B93710-BDF4-0A4D-811D-62434C59DC92}" srcOrd="0" destOrd="3" presId="urn:microsoft.com/office/officeart/2005/8/layout/vList5"/>
    <dgm:cxn modelId="{BE610198-940D-624C-836E-1A56BBFCF1AE}" srcId="{3CBA2362-F849-5946-8438-CC7EA66F7AB8}" destId="{511F4ABF-52A8-8E47-8FF3-95F868E379CF}" srcOrd="0" destOrd="0" parTransId="{762755A2-7F96-564C-BDAB-B22ADCB0F784}" sibTransId="{25B06579-03B0-604A-87E1-B8D4DAEE0E03}"/>
    <dgm:cxn modelId="{AF681A8C-42F4-654F-8113-38A98295318C}" type="presOf" srcId="{3CBA2362-F849-5946-8438-CC7EA66F7AB8}" destId="{A2B67368-C6AA-144D-AB5B-456BC5578868}" srcOrd="0" destOrd="0" presId="urn:microsoft.com/office/officeart/2005/8/layout/vList5"/>
    <dgm:cxn modelId="{69D4A4CB-B8F3-E04C-8348-4952BE09FB4B}" srcId="{3CBA2362-F849-5946-8438-CC7EA66F7AB8}" destId="{C5392654-081E-FA40-BE05-793A5CC7569C}" srcOrd="1" destOrd="0" parTransId="{C304D8CB-F944-DD40-B4AF-7803ABE47699}" sibTransId="{43489074-FD79-0847-839B-58EB53928C1B}"/>
    <dgm:cxn modelId="{0216F2A8-9777-174A-B296-7821A1193BEF}" type="presOf" srcId="{5E73356F-158D-5141-BBE2-C8947952000A}" destId="{CB1DD4BC-9F97-D54A-B05D-BEFB32954C58}" srcOrd="0" destOrd="0" presId="urn:microsoft.com/office/officeart/2005/8/layout/vList5"/>
    <dgm:cxn modelId="{E584A917-B5E9-9843-BBEC-6878D3320764}" srcId="{CCE0BBD7-B330-324A-A36E-21E11681CFF3}" destId="{89549546-AB05-644F-9319-56B5D5D69007}" srcOrd="0" destOrd="0" parTransId="{AC1298AC-C1BD-DF46-9E39-A16B0E5AED3F}" sibTransId="{FC076DE0-605F-9742-8614-7A78CECEA073}"/>
    <dgm:cxn modelId="{CD8F7399-630A-3944-B7D0-132E530BA958}" srcId="{CCE0BBD7-B330-324A-A36E-21E11681CFF3}" destId="{DB976A7D-E4D5-9C4A-B202-21891F4911F1}" srcOrd="1" destOrd="0" parTransId="{B8D7CDF3-7117-3848-A35A-D0B955B72419}" sibTransId="{93A29820-4402-2D4B-9AB9-27D2DC0AAA45}"/>
    <dgm:cxn modelId="{E3CE5B78-AC80-E949-A7B2-A49755DF99FB}" type="presOf" srcId="{D647B4BA-693A-7149-A32A-8164D33E8574}" destId="{A4B93710-BDF4-0A4D-811D-62434C59DC92}" srcOrd="0" destOrd="5" presId="urn:microsoft.com/office/officeart/2005/8/layout/vList5"/>
    <dgm:cxn modelId="{06B9C46E-0D6F-E443-B5C9-9AFC193F74D6}" srcId="{CCE0BBD7-B330-324A-A36E-21E11681CFF3}" destId="{6EC63EEB-E980-FF48-BAE4-5987257D05D1}" srcOrd="3" destOrd="0" parTransId="{93E6990E-8BE5-C640-B5FC-072C809C82F7}" sibTransId="{910897C6-BBD0-7848-BE5D-9989FF6F86D1}"/>
    <dgm:cxn modelId="{5CFBD288-EBF2-BA44-86C6-9DB1D33ACF88}" type="presOf" srcId="{10A98A2C-BD60-2F4D-AB0C-178A642EA709}" destId="{6E901292-B72F-0B4A-BF70-B61B7259FC89}" srcOrd="0" destOrd="0" presId="urn:microsoft.com/office/officeart/2005/8/layout/vList5"/>
    <dgm:cxn modelId="{8B9A1A66-974C-A74A-85B6-FAF7652A176B}" srcId="{CCE0BBD7-B330-324A-A36E-21E11681CFF3}" destId="{0066D6E9-F21E-8B48-B7E5-0AE3554EFD5D}" srcOrd="2" destOrd="0" parTransId="{46952A4E-EA95-DE48-A951-9A33481D8EAE}" sibTransId="{361F7CFF-F195-054A-AB02-BFD0C07776A5}"/>
    <dgm:cxn modelId="{B3929C4B-F4C7-3644-A5C3-4B3126E8839E}" type="presOf" srcId="{CCE0BBD7-B330-324A-A36E-21E11681CFF3}" destId="{A4B93710-BDF4-0A4D-811D-62434C59DC92}" srcOrd="0" destOrd="0" presId="urn:microsoft.com/office/officeart/2005/8/layout/vList5"/>
    <dgm:cxn modelId="{CA19E929-94B8-364D-8A6A-2C1194ACC113}" type="presOf" srcId="{C5392654-081E-FA40-BE05-793A5CC7569C}" destId="{E7EFCBD0-19FD-CE47-8C27-9DB75A5E9444}" srcOrd="0" destOrd="0" presId="urn:microsoft.com/office/officeart/2005/8/layout/vList5"/>
    <dgm:cxn modelId="{9FB1E3F0-17A7-CE41-BE20-0FB5113C8935}" srcId="{CCE0BBD7-B330-324A-A36E-21E11681CFF3}" destId="{D647B4BA-693A-7149-A32A-8164D33E8574}" srcOrd="4" destOrd="0" parTransId="{4D7DA509-C67E-FE4F-B41D-29F83AB2133D}" sibTransId="{8BEBB010-0957-AC4E-8727-FA1B6E701A9A}"/>
    <dgm:cxn modelId="{38C09491-EA19-684D-81A4-CD448EE3D409}" type="presOf" srcId="{89549546-AB05-644F-9319-56B5D5D69007}" destId="{A4B93710-BDF4-0A4D-811D-62434C59DC92}" srcOrd="0" destOrd="1" presId="urn:microsoft.com/office/officeart/2005/8/layout/vList5"/>
    <dgm:cxn modelId="{E7A945E8-0167-F642-AF37-DF22BEB00515}" type="presOf" srcId="{661F9116-19A4-994F-8813-3F8BFD72FCC6}" destId="{42A5E295-62F3-194A-B6C8-EBE939045049}" srcOrd="0" destOrd="0" presId="urn:microsoft.com/office/officeart/2005/8/layout/vList5"/>
    <dgm:cxn modelId="{4D8F91F5-CC8E-8E4E-845C-B068DD580487}" srcId="{3CBA2362-F849-5946-8438-CC7EA66F7AB8}" destId="{661F9116-19A4-994F-8813-3F8BFD72FCC6}" srcOrd="2" destOrd="0" parTransId="{A4EFDB19-EF8F-0249-B33C-40E0895C6AE0}" sibTransId="{6440D719-8638-7544-84C9-F77C605FD181}"/>
    <dgm:cxn modelId="{EC68410A-3C22-5549-BE5A-C8F2B77269A0}" type="presOf" srcId="{511F4ABF-52A8-8E47-8FF3-95F868E379CF}" destId="{224F620C-F4F7-824B-9313-7CCACE46E61F}" srcOrd="0" destOrd="0" presId="urn:microsoft.com/office/officeart/2005/8/layout/vList5"/>
    <dgm:cxn modelId="{6FA7ACDB-E371-CC4E-8950-F7D1E91E7C90}" srcId="{661F9116-19A4-994F-8813-3F8BFD72FCC6}" destId="{10A98A2C-BD60-2F4D-AB0C-178A642EA709}" srcOrd="0" destOrd="0" parTransId="{F2479FC5-7AD1-3343-B03B-D3774B15AF2E}" sibTransId="{4B60D759-C530-7544-BCFF-5F51A18227AD}"/>
    <dgm:cxn modelId="{762B6656-7021-8C4E-83BD-3981A4DF2B80}" type="presParOf" srcId="{A2B67368-C6AA-144D-AB5B-456BC5578868}" destId="{56DC2641-8BC1-EE46-97E4-32E6B05EC24F}" srcOrd="0" destOrd="0" presId="urn:microsoft.com/office/officeart/2005/8/layout/vList5"/>
    <dgm:cxn modelId="{48B08C2B-6F0E-6643-8AA7-18DC550BD692}" type="presParOf" srcId="{56DC2641-8BC1-EE46-97E4-32E6B05EC24F}" destId="{224F620C-F4F7-824B-9313-7CCACE46E61F}" srcOrd="0" destOrd="0" presId="urn:microsoft.com/office/officeart/2005/8/layout/vList5"/>
    <dgm:cxn modelId="{211CDFBC-EF90-D242-B945-8DB7065C7A74}" type="presParOf" srcId="{56DC2641-8BC1-EE46-97E4-32E6B05EC24F}" destId="{CB1DD4BC-9F97-D54A-B05D-BEFB32954C58}" srcOrd="1" destOrd="0" presId="urn:microsoft.com/office/officeart/2005/8/layout/vList5"/>
    <dgm:cxn modelId="{F22D36E1-0843-D644-B341-37AB6CA70DB6}" type="presParOf" srcId="{A2B67368-C6AA-144D-AB5B-456BC5578868}" destId="{3B56FFC4-B8FB-5F45-A148-C5539DC4548D}" srcOrd="1" destOrd="0" presId="urn:microsoft.com/office/officeart/2005/8/layout/vList5"/>
    <dgm:cxn modelId="{E75A623F-0B21-E04F-AFD7-E96092EC27E4}" type="presParOf" srcId="{A2B67368-C6AA-144D-AB5B-456BC5578868}" destId="{A8725294-58C4-A24A-817F-6AAF2710F44C}" srcOrd="2" destOrd="0" presId="urn:microsoft.com/office/officeart/2005/8/layout/vList5"/>
    <dgm:cxn modelId="{95357660-6A58-6342-9110-E38DEC5D44EE}" type="presParOf" srcId="{A8725294-58C4-A24A-817F-6AAF2710F44C}" destId="{E7EFCBD0-19FD-CE47-8C27-9DB75A5E9444}" srcOrd="0" destOrd="0" presId="urn:microsoft.com/office/officeart/2005/8/layout/vList5"/>
    <dgm:cxn modelId="{28D65412-7B0F-C046-B455-45FC0BE330C2}" type="presParOf" srcId="{A8725294-58C4-A24A-817F-6AAF2710F44C}" destId="{A4B93710-BDF4-0A4D-811D-62434C59DC92}" srcOrd="1" destOrd="0" presId="urn:microsoft.com/office/officeart/2005/8/layout/vList5"/>
    <dgm:cxn modelId="{6AC33A3E-9E75-E440-BCF1-7F1878207CD5}" type="presParOf" srcId="{A2B67368-C6AA-144D-AB5B-456BC5578868}" destId="{71C0C3A6-6AF2-4247-B461-1E8998EE1105}" srcOrd="3" destOrd="0" presId="urn:microsoft.com/office/officeart/2005/8/layout/vList5"/>
    <dgm:cxn modelId="{CAA4FC19-D2F3-864F-935E-D68CCD6CEDA1}" type="presParOf" srcId="{A2B67368-C6AA-144D-AB5B-456BC5578868}" destId="{26DC67AF-DE4D-6C41-9121-C42DD0853551}" srcOrd="4" destOrd="0" presId="urn:microsoft.com/office/officeart/2005/8/layout/vList5"/>
    <dgm:cxn modelId="{AD57D270-F897-EA4C-9495-2BE2662AFEA2}" type="presParOf" srcId="{26DC67AF-DE4D-6C41-9121-C42DD0853551}" destId="{42A5E295-62F3-194A-B6C8-EBE939045049}" srcOrd="0" destOrd="0" presId="urn:microsoft.com/office/officeart/2005/8/layout/vList5"/>
    <dgm:cxn modelId="{2EEF113F-AC67-5648-9837-43BB48E9CA5E}" type="presParOf" srcId="{26DC67AF-DE4D-6C41-9121-C42DD0853551}" destId="{6E901292-B72F-0B4A-BF70-B61B7259FC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A2362-F849-5946-8438-CC7EA66F7AB8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5392654-081E-FA40-BE05-793A5CC7569C}">
      <dgm:prSet phldrT="[Text]"/>
      <dgm:spPr>
        <a:solidFill>
          <a:schemeClr val="accent5"/>
        </a:solidFill>
      </dgm:spPr>
      <dgm:t>
        <a:bodyPr/>
        <a:lstStyle/>
        <a:p>
          <a:pPr>
            <a:defRPr b="1"/>
          </a:pPr>
          <a:r>
            <a:rPr lang="ru" dirty="0">
              <a:latin typeface="Arial" panose="020B0604020202020204" pitchFamily="34" charset="0"/>
              <a:cs typeface="Arial" panose="020B0604020202020204" pitchFamily="34" charset="0"/>
            </a:rPr>
            <a:t>Цель процедуры валидации</a:t>
          </a:r>
        </a:p>
      </dgm:t>
    </dgm:pt>
    <dgm:pt modelId="{C304D8CB-F944-DD40-B4AF-7803ABE47699}" type="parTrans" cxnId="{69D4A4CB-B8F3-E04C-8348-4952BE09FB4B}">
      <dgm:prSet/>
      <dgm:spPr/>
      <dgm:t>
        <a:bodyPr/>
        <a:lstStyle/>
        <a:p>
          <a:endParaRPr lang="en-US"/>
        </a:p>
      </dgm:t>
    </dgm:pt>
    <dgm:pt modelId="{43489074-FD79-0847-839B-58EB53928C1B}" type="sibTrans" cxnId="{69D4A4CB-B8F3-E04C-8348-4952BE09FB4B}">
      <dgm:prSet/>
      <dgm:spPr/>
      <dgm:t>
        <a:bodyPr/>
        <a:lstStyle/>
        <a:p>
          <a:endParaRPr lang="en-US"/>
        </a:p>
      </dgm:t>
    </dgm:pt>
    <dgm:pt modelId="{CCE0BBD7-B330-324A-A36E-21E11681CFF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Подвтерждает,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что заявитель соответствует, а сертифицированный член УЭО продолжает соответствовать требованиям области своих полномочий.</a:t>
          </a:r>
        </a:p>
      </dgm:t>
    </dgm:pt>
    <dgm:pt modelId="{B31FDF26-C26B-5646-8BAC-13B7A9204EC4}" type="parTrans" cxnId="{D19C3A09-0FC4-1449-A759-82391A7E93F4}">
      <dgm:prSet/>
      <dgm:spPr/>
      <dgm:t>
        <a:bodyPr/>
        <a:lstStyle/>
        <a:p>
          <a:endParaRPr lang="en-US"/>
        </a:p>
      </dgm:t>
    </dgm:pt>
    <dgm:pt modelId="{C964A8F5-188D-C443-B7B8-A5137917E450}" type="sibTrans" cxnId="{D19C3A09-0FC4-1449-A759-82391A7E93F4}">
      <dgm:prSet/>
      <dgm:spPr/>
      <dgm:t>
        <a:bodyPr/>
        <a:lstStyle/>
        <a:p>
          <a:endParaRPr lang="en-US"/>
        </a:p>
      </dgm:t>
    </dgm:pt>
    <dgm:pt modelId="{511F4ABF-52A8-8E47-8FF3-95F868E379CF}">
      <dgm:prSet phldrT="[Text]"/>
      <dgm:spPr>
        <a:solidFill>
          <a:schemeClr val="accent2"/>
        </a:solidFill>
      </dgm:spPr>
      <dgm:t>
        <a:bodyPr/>
        <a:lstStyle/>
        <a:p>
          <a:pPr>
            <a:defRPr b="1"/>
          </a:pPr>
          <a:r>
            <a:rPr lang="ru" dirty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</a:p>
      </dgm:t>
    </dgm:pt>
    <dgm:pt modelId="{762755A2-7F96-564C-BDAB-B22ADCB0F784}" type="parTrans" cxnId="{BE610198-940D-624C-836E-1A56BBFCF1AE}">
      <dgm:prSet/>
      <dgm:spPr/>
      <dgm:t>
        <a:bodyPr/>
        <a:lstStyle/>
        <a:p>
          <a:endParaRPr lang="en-US"/>
        </a:p>
      </dgm:t>
    </dgm:pt>
    <dgm:pt modelId="{25B06579-03B0-604A-87E1-B8D4DAEE0E03}" type="sibTrans" cxnId="{BE610198-940D-624C-836E-1A56BBFCF1AE}">
      <dgm:prSet/>
      <dgm:spPr/>
      <dgm:t>
        <a:bodyPr/>
        <a:lstStyle/>
        <a:p>
          <a:endParaRPr lang="en-US"/>
        </a:p>
      </dgm:t>
    </dgm:pt>
    <dgm:pt modelId="{5E73356F-158D-5141-BBE2-C8947952000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Оно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предоставляет практическое руководство, помогающее провести валидацию УЭО стандартизированным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способом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60F54-ED61-404C-B973-A8AF2ED8D4BC}" type="parTrans" cxnId="{0A85166F-F932-DD48-953C-9C0A8B11B0BE}">
      <dgm:prSet/>
      <dgm:spPr/>
      <dgm:t>
        <a:bodyPr/>
        <a:lstStyle/>
        <a:p>
          <a:endParaRPr lang="en-US"/>
        </a:p>
      </dgm:t>
    </dgm:pt>
    <dgm:pt modelId="{4FDC74EB-C779-134D-B48D-C5C503CF5CF8}" type="sibTrans" cxnId="{0A85166F-F932-DD48-953C-9C0A8B11B0BE}">
      <dgm:prSet/>
      <dgm:spPr/>
      <dgm:t>
        <a:bodyPr/>
        <a:lstStyle/>
        <a:p>
          <a:endParaRPr lang="en-US"/>
        </a:p>
      </dgm:t>
    </dgm:pt>
    <dgm:pt modelId="{661F9116-19A4-994F-8813-3F8BFD72FCC6}">
      <dgm:prSet phldrT="[Text]"/>
      <dgm:spPr>
        <a:solidFill>
          <a:schemeClr val="accent6"/>
        </a:solidFill>
      </dgm:spPr>
      <dgm:t>
        <a:bodyPr/>
        <a:lstStyle/>
        <a:p>
          <a:pPr>
            <a:defRPr b="1"/>
          </a:pPr>
          <a:r>
            <a:rPr lang="ru" dirty="0">
              <a:latin typeface="Arial" panose="020B0604020202020204" pitchFamily="34" charset="0"/>
              <a:cs typeface="Arial" panose="020B0604020202020204" pitchFamily="34" charset="0"/>
            </a:rPr>
            <a:t>Объем и задачи</a:t>
          </a:r>
        </a:p>
      </dgm:t>
    </dgm:pt>
    <dgm:pt modelId="{A4EFDB19-EF8F-0249-B33C-40E0895C6AE0}" type="parTrans" cxnId="{4D8F91F5-CC8E-8E4E-845C-B068DD580487}">
      <dgm:prSet/>
      <dgm:spPr/>
      <dgm:t>
        <a:bodyPr/>
        <a:lstStyle/>
        <a:p>
          <a:endParaRPr lang="en-US"/>
        </a:p>
      </dgm:t>
    </dgm:pt>
    <dgm:pt modelId="{6440D719-8638-7544-84C9-F77C605FD181}" type="sibTrans" cxnId="{4D8F91F5-CC8E-8E4E-845C-B068DD580487}">
      <dgm:prSet/>
      <dgm:spPr/>
      <dgm:t>
        <a:bodyPr/>
        <a:lstStyle/>
        <a:p>
          <a:endParaRPr lang="en-US"/>
        </a:p>
      </dgm:t>
    </dgm:pt>
    <dgm:pt modelId="{10A98A2C-BD60-2F4D-AB0C-178A642EA70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Вынести заключение о выполнении условий для предоставления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авторизации УЭО</a:t>
          </a:r>
          <a:endParaRPr lang="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79FC5-7AD1-3343-B03B-D3774B15AF2E}" type="parTrans" cxnId="{6FA7ACDB-E371-CC4E-8950-F7D1E91E7C90}">
      <dgm:prSet/>
      <dgm:spPr/>
      <dgm:t>
        <a:bodyPr/>
        <a:lstStyle/>
        <a:p>
          <a:endParaRPr lang="en-US"/>
        </a:p>
      </dgm:t>
    </dgm:pt>
    <dgm:pt modelId="{4B60D759-C530-7544-BCFF-5F51A18227AD}" type="sibTrans" cxnId="{6FA7ACDB-E371-CC4E-8950-F7D1E91E7C90}">
      <dgm:prSet/>
      <dgm:spPr/>
      <dgm:t>
        <a:bodyPr/>
        <a:lstStyle/>
        <a:p>
          <a:endParaRPr lang="en-US"/>
        </a:p>
      </dgm:t>
    </dgm:pt>
    <dgm:pt modelId="{7A0C901F-57DB-774F-9123-61EB39B6030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Определяет основные необходимые элементы</a:t>
          </a:r>
        </a:p>
      </dgm:t>
    </dgm:pt>
    <dgm:pt modelId="{89D5AD2E-D5A7-EA49-8F3F-299ACE9CFEFF}" type="parTrans" cxnId="{ADE34DC8-C337-C447-A395-B4F3E36F30BD}">
      <dgm:prSet/>
      <dgm:spPr/>
      <dgm:t>
        <a:bodyPr/>
        <a:lstStyle/>
        <a:p>
          <a:endParaRPr lang="en-US"/>
        </a:p>
      </dgm:t>
    </dgm:pt>
    <dgm:pt modelId="{15D087CD-0BFA-824E-86B7-CF8667A36293}" type="sibTrans" cxnId="{ADE34DC8-C337-C447-A395-B4F3E36F30BD}">
      <dgm:prSet/>
      <dgm:spPr/>
      <dgm:t>
        <a:bodyPr/>
        <a:lstStyle/>
        <a:p>
          <a:endParaRPr lang="en-US"/>
        </a:p>
      </dgm:t>
    </dgm:pt>
    <dgm:pt modelId="{AC03473E-935E-5F42-919B-2B83068C323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Продвигает минимальный набор компетенций должностных лиц таможни, которым поручено проводить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валидацию</a:t>
          </a:r>
          <a:endParaRPr lang="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D6A4D-F123-5147-98E5-F5E3AF220502}" type="parTrans" cxnId="{A97739F4-E224-CE4D-9249-4457007CBE5B}">
      <dgm:prSet/>
      <dgm:spPr/>
      <dgm:t>
        <a:bodyPr/>
        <a:lstStyle/>
        <a:p>
          <a:endParaRPr lang="en-US"/>
        </a:p>
      </dgm:t>
    </dgm:pt>
    <dgm:pt modelId="{7C84B8AA-3FA3-E845-A729-76F4117AD70A}" type="sibTrans" cxnId="{A97739F4-E224-CE4D-9249-4457007CBE5B}">
      <dgm:prSet/>
      <dgm:spPr/>
      <dgm:t>
        <a:bodyPr/>
        <a:lstStyle/>
        <a:p>
          <a:endParaRPr lang="en-US"/>
        </a:p>
      </dgm:t>
    </dgm:pt>
    <dgm:pt modelId="{9A40BDC5-BBCB-194F-AAAE-4F05E491867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Предоставляет набор основных компетенций для долгосрочного применения процесса УЭО. Продвигает общий подход к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таможенной проверке УЭО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и применяет методы работы, соответствующие национальному, региональному и международному контексту.</a:t>
          </a:r>
        </a:p>
      </dgm:t>
    </dgm:pt>
    <dgm:pt modelId="{82F846E2-E030-B644-8EAE-CAE5C634C429}" type="parTrans" cxnId="{4C210643-6128-3A4A-892B-8E2C24D34D1A}">
      <dgm:prSet/>
      <dgm:spPr/>
      <dgm:t>
        <a:bodyPr/>
        <a:lstStyle/>
        <a:p>
          <a:endParaRPr lang="en-US"/>
        </a:p>
      </dgm:t>
    </dgm:pt>
    <dgm:pt modelId="{00DA8C5B-2715-A845-911E-9DA43A38D492}" type="sibTrans" cxnId="{4C210643-6128-3A4A-892B-8E2C24D34D1A}">
      <dgm:prSet/>
      <dgm:spPr/>
      <dgm:t>
        <a:bodyPr/>
        <a:lstStyle/>
        <a:p>
          <a:endParaRPr lang="en-US"/>
        </a:p>
      </dgm:t>
    </dgm:pt>
    <dgm:pt modelId="{7C4A6225-6DAE-6546-9269-A0AA03C0482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Способствует эффективности переговоров и процессов взаимного признания.</a:t>
          </a:r>
        </a:p>
      </dgm:t>
    </dgm:pt>
    <dgm:pt modelId="{5766B4EC-2CA1-2E4E-8B6E-98C96CD86B48}" type="parTrans" cxnId="{E04C890D-8FFB-B74D-A97D-0C3FC7065152}">
      <dgm:prSet/>
      <dgm:spPr/>
      <dgm:t>
        <a:bodyPr/>
        <a:lstStyle/>
        <a:p>
          <a:endParaRPr lang="en-US"/>
        </a:p>
      </dgm:t>
    </dgm:pt>
    <dgm:pt modelId="{5D5A38F2-83B6-244E-8441-ADC42AB462A9}" type="sibTrans" cxnId="{E04C890D-8FFB-B74D-A97D-0C3FC7065152}">
      <dgm:prSet/>
      <dgm:spPr/>
      <dgm:t>
        <a:bodyPr/>
        <a:lstStyle/>
        <a:p>
          <a:endParaRPr lang="en-US"/>
        </a:p>
      </dgm:t>
    </dgm:pt>
    <dgm:pt modelId="{2114B0E2-8A41-6146-8A87-13AF1072AA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Определить и оценить соответствующие риски и предложить дальнейшие действия, которые необходимо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предпринять</a:t>
          </a:r>
          <a:endParaRPr lang="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79BF5-E070-6840-8F3B-41E4F29894E8}" type="parTrans" cxnId="{7B1CF7EC-1295-A443-97C9-D70C37921507}">
      <dgm:prSet/>
      <dgm:spPr/>
      <dgm:t>
        <a:bodyPr/>
        <a:lstStyle/>
        <a:p>
          <a:endParaRPr lang="en-US"/>
        </a:p>
      </dgm:t>
    </dgm:pt>
    <dgm:pt modelId="{7AC95D47-ED75-DC44-A58B-B1CEBDC6170D}" type="sibTrans" cxnId="{7B1CF7EC-1295-A443-97C9-D70C37921507}">
      <dgm:prSet/>
      <dgm:spPr/>
      <dgm:t>
        <a:bodyPr/>
        <a:lstStyle/>
        <a:p>
          <a:endParaRPr lang="en-US"/>
        </a:p>
      </dgm:t>
    </dgm:pt>
    <dgm:pt modelId="{B9DE0E07-7355-6A4C-B808-B5520A11B41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Определить элементы процедур заявителя, которые требуют более тщательного таможенного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контроля</a:t>
          </a:r>
          <a:endParaRPr lang="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C7139-FAA3-2541-B5D3-C7FA0E9EC25B}" type="parTrans" cxnId="{E80F01A2-4EAF-3F4D-8BFA-ECB3EA4A803C}">
      <dgm:prSet/>
      <dgm:spPr/>
      <dgm:t>
        <a:bodyPr/>
        <a:lstStyle/>
        <a:p>
          <a:endParaRPr lang="en-US"/>
        </a:p>
      </dgm:t>
    </dgm:pt>
    <dgm:pt modelId="{F0563B07-8DA1-C24E-886A-F6E14AC093E1}" type="sibTrans" cxnId="{E80F01A2-4EAF-3F4D-8BFA-ECB3EA4A803C}">
      <dgm:prSet/>
      <dgm:spPr/>
      <dgm:t>
        <a:bodyPr/>
        <a:lstStyle/>
        <a:p>
          <a:endParaRPr lang="en-US"/>
        </a:p>
      </dgm:t>
    </dgm:pt>
    <dgm:pt modelId="{880F8A11-E99C-7644-8023-24BD8E23B75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Рекомендовать заявителю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улучшить или усилить соответствующие процедуры и средства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контроля</a:t>
          </a:r>
          <a:endParaRPr lang="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737C1-DC1A-3140-ADB7-FBF9874572A8}" type="parTrans" cxnId="{1A593A5C-CC4C-FA41-9241-8992AF20018C}">
      <dgm:prSet/>
      <dgm:spPr/>
      <dgm:t>
        <a:bodyPr/>
        <a:lstStyle/>
        <a:p>
          <a:endParaRPr lang="en-US"/>
        </a:p>
      </dgm:t>
    </dgm:pt>
    <dgm:pt modelId="{971E13D3-DA3E-6B47-A2B8-EAC4BBC8C3C7}" type="sibTrans" cxnId="{1A593A5C-CC4C-FA41-9241-8992AF20018C}">
      <dgm:prSet/>
      <dgm:spPr/>
      <dgm:t>
        <a:bodyPr/>
        <a:lstStyle/>
        <a:p>
          <a:endParaRPr lang="en-US"/>
        </a:p>
      </dgm:t>
    </dgm:pt>
    <dgm:pt modelId="{A2B67368-C6AA-144D-AB5B-456BC5578868}" type="pres">
      <dgm:prSet presAssocID="{3CBA2362-F849-5946-8438-CC7EA66F7A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C2641-8BC1-EE46-97E4-32E6B05EC24F}" type="pres">
      <dgm:prSet presAssocID="{511F4ABF-52A8-8E47-8FF3-95F868E379CF}" presName="linNode" presStyleCnt="0"/>
      <dgm:spPr/>
    </dgm:pt>
    <dgm:pt modelId="{224F620C-F4F7-824B-9313-7CCACE46E61F}" type="pres">
      <dgm:prSet presAssocID="{511F4ABF-52A8-8E47-8FF3-95F868E379CF}" presName="parentText" presStyleLbl="node1" presStyleIdx="0" presStyleCnt="3" custScaleX="73618" custScaleY="667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DD4BC-9F97-D54A-B05D-BEFB32954C58}" type="pres">
      <dgm:prSet presAssocID="{511F4ABF-52A8-8E47-8FF3-95F868E379CF}" presName="descendantText" presStyleLbl="alignAccFollowNode1" presStyleIdx="0" presStyleCnt="3" custScaleX="125586" custScaleY="75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6FFC4-B8FB-5F45-A148-C5539DC4548D}" type="pres">
      <dgm:prSet presAssocID="{25B06579-03B0-604A-87E1-B8D4DAEE0E03}" presName="sp" presStyleCnt="0"/>
      <dgm:spPr/>
    </dgm:pt>
    <dgm:pt modelId="{A8725294-58C4-A24A-817F-6AAF2710F44C}" type="pres">
      <dgm:prSet presAssocID="{C5392654-081E-FA40-BE05-793A5CC7569C}" presName="linNode" presStyleCnt="0"/>
      <dgm:spPr/>
    </dgm:pt>
    <dgm:pt modelId="{E7EFCBD0-19FD-CE47-8C27-9DB75A5E9444}" type="pres">
      <dgm:prSet presAssocID="{C5392654-081E-FA40-BE05-793A5CC7569C}" presName="parentText" presStyleLbl="node1" presStyleIdx="1" presStyleCnt="3" custScaleX="70523" custScaleY="822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93710-BDF4-0A4D-811D-62434C59DC92}" type="pres">
      <dgm:prSet presAssocID="{C5392654-081E-FA40-BE05-793A5CC7569C}" presName="descendantText" presStyleLbl="alignAccFollowNode1" presStyleIdx="1" presStyleCnt="3" custScaleX="119520" custScaleY="110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0C3A6-6AF2-4247-B461-1E8998EE1105}" type="pres">
      <dgm:prSet presAssocID="{43489074-FD79-0847-839B-58EB53928C1B}" presName="sp" presStyleCnt="0"/>
      <dgm:spPr/>
    </dgm:pt>
    <dgm:pt modelId="{26DC67AF-DE4D-6C41-9121-C42DD0853551}" type="pres">
      <dgm:prSet presAssocID="{661F9116-19A4-994F-8813-3F8BFD72FCC6}" presName="linNode" presStyleCnt="0"/>
      <dgm:spPr/>
    </dgm:pt>
    <dgm:pt modelId="{42A5E295-62F3-194A-B6C8-EBE939045049}" type="pres">
      <dgm:prSet presAssocID="{661F9116-19A4-994F-8813-3F8BFD72FCC6}" presName="parentText" presStyleLbl="node1" presStyleIdx="2" presStyleCnt="3" custScaleX="68112" custScaleY="67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01292-B72F-0B4A-BF70-B61B7259FC89}" type="pres">
      <dgm:prSet presAssocID="{661F9116-19A4-994F-8813-3F8BFD72FCC6}" presName="descendantText" presStyleLbl="alignAccFollowNode1" presStyleIdx="2" presStyleCnt="3" custScaleX="117452" custScaleY="9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E34DC8-C337-C447-A395-B4F3E36F30BD}" srcId="{511F4ABF-52A8-8E47-8FF3-95F868E379CF}" destId="{7A0C901F-57DB-774F-9123-61EB39B6030C}" srcOrd="1" destOrd="0" parTransId="{89D5AD2E-D5A7-EA49-8F3F-299ACE9CFEFF}" sibTransId="{15D087CD-0BFA-824E-86B7-CF8667A36293}"/>
    <dgm:cxn modelId="{0A85166F-F932-DD48-953C-9C0A8B11B0BE}" srcId="{511F4ABF-52A8-8E47-8FF3-95F868E379CF}" destId="{5E73356F-158D-5141-BBE2-C8947952000A}" srcOrd="0" destOrd="0" parTransId="{C0060F54-ED61-404C-B973-A8AF2ED8D4BC}" sibTransId="{4FDC74EB-C779-134D-B48D-C5C503CF5CF8}"/>
    <dgm:cxn modelId="{29769A7E-0486-6B46-BC58-233169FAAF2A}" type="presOf" srcId="{AC03473E-935E-5F42-919B-2B83068C3232}" destId="{CB1DD4BC-9F97-D54A-B05D-BEFB32954C58}" srcOrd="0" destOrd="2" presId="urn:microsoft.com/office/officeart/2005/8/layout/vList5"/>
    <dgm:cxn modelId="{D19C3A09-0FC4-1449-A759-82391A7E93F4}" srcId="{C5392654-081E-FA40-BE05-793A5CC7569C}" destId="{CCE0BBD7-B330-324A-A36E-21E11681CFF3}" srcOrd="0" destOrd="0" parTransId="{B31FDF26-C26B-5646-8BAC-13B7A9204EC4}" sibTransId="{C964A8F5-188D-C443-B7B8-A5137917E450}"/>
    <dgm:cxn modelId="{AF681A8C-42F4-654F-8113-38A98295318C}" type="presOf" srcId="{3CBA2362-F849-5946-8438-CC7EA66F7AB8}" destId="{A2B67368-C6AA-144D-AB5B-456BC5578868}" srcOrd="0" destOrd="0" presId="urn:microsoft.com/office/officeart/2005/8/layout/vList5"/>
    <dgm:cxn modelId="{2D1E7A93-3B9D-4942-85AC-5ADB36F9A323}" type="presOf" srcId="{B9DE0E07-7355-6A4C-B808-B5520A11B415}" destId="{6E901292-B72F-0B4A-BF70-B61B7259FC89}" srcOrd="0" destOrd="2" presId="urn:microsoft.com/office/officeart/2005/8/layout/vList5"/>
    <dgm:cxn modelId="{BE610198-940D-624C-836E-1A56BBFCF1AE}" srcId="{3CBA2362-F849-5946-8438-CC7EA66F7AB8}" destId="{511F4ABF-52A8-8E47-8FF3-95F868E379CF}" srcOrd="0" destOrd="0" parTransId="{762755A2-7F96-564C-BDAB-B22ADCB0F784}" sibTransId="{25B06579-03B0-604A-87E1-B8D4DAEE0E03}"/>
    <dgm:cxn modelId="{4C210643-6128-3A4A-892B-8E2C24D34D1A}" srcId="{C5392654-081E-FA40-BE05-793A5CC7569C}" destId="{9A40BDC5-BBCB-194F-AAAE-4F05E4918675}" srcOrd="1" destOrd="0" parTransId="{82F846E2-E030-B644-8EAE-CAE5C634C429}" sibTransId="{00DA8C5B-2715-A845-911E-9DA43A38D492}"/>
    <dgm:cxn modelId="{7415CBE3-DD08-3C4C-B4CF-EBA5D2346E87}" type="presOf" srcId="{880F8A11-E99C-7644-8023-24BD8E23B750}" destId="{6E901292-B72F-0B4A-BF70-B61B7259FC89}" srcOrd="0" destOrd="3" presId="urn:microsoft.com/office/officeart/2005/8/layout/vList5"/>
    <dgm:cxn modelId="{69D4A4CB-B8F3-E04C-8348-4952BE09FB4B}" srcId="{3CBA2362-F849-5946-8438-CC7EA66F7AB8}" destId="{C5392654-081E-FA40-BE05-793A5CC7569C}" srcOrd="1" destOrd="0" parTransId="{C304D8CB-F944-DD40-B4AF-7803ABE47699}" sibTransId="{43489074-FD79-0847-839B-58EB53928C1B}"/>
    <dgm:cxn modelId="{0216F2A8-9777-174A-B296-7821A1193BEF}" type="presOf" srcId="{5E73356F-158D-5141-BBE2-C8947952000A}" destId="{CB1DD4BC-9F97-D54A-B05D-BEFB32954C58}" srcOrd="0" destOrd="0" presId="urn:microsoft.com/office/officeart/2005/8/layout/vList5"/>
    <dgm:cxn modelId="{E04C890D-8FFB-B74D-A97D-0C3FC7065152}" srcId="{C5392654-081E-FA40-BE05-793A5CC7569C}" destId="{7C4A6225-6DAE-6546-9269-A0AA03C0482E}" srcOrd="2" destOrd="0" parTransId="{5766B4EC-2CA1-2E4E-8B6E-98C96CD86B48}" sibTransId="{5D5A38F2-83B6-244E-8441-ADC42AB462A9}"/>
    <dgm:cxn modelId="{37B7A1D9-2574-9E4A-8BD5-8FD330B0FEBD}" type="presOf" srcId="{7C4A6225-6DAE-6546-9269-A0AA03C0482E}" destId="{A4B93710-BDF4-0A4D-811D-62434C59DC92}" srcOrd="0" destOrd="2" presId="urn:microsoft.com/office/officeart/2005/8/layout/vList5"/>
    <dgm:cxn modelId="{96547780-A69D-6F4B-8E94-3FD2F74CD7CC}" type="presOf" srcId="{2114B0E2-8A41-6146-8A87-13AF1072AA47}" destId="{6E901292-B72F-0B4A-BF70-B61B7259FC89}" srcOrd="0" destOrd="1" presId="urn:microsoft.com/office/officeart/2005/8/layout/vList5"/>
    <dgm:cxn modelId="{5CFBD288-EBF2-BA44-86C6-9DB1D33ACF88}" type="presOf" srcId="{10A98A2C-BD60-2F4D-AB0C-178A642EA709}" destId="{6E901292-B72F-0B4A-BF70-B61B7259FC89}" srcOrd="0" destOrd="0" presId="urn:microsoft.com/office/officeart/2005/8/layout/vList5"/>
    <dgm:cxn modelId="{A97739F4-E224-CE4D-9249-4457007CBE5B}" srcId="{511F4ABF-52A8-8E47-8FF3-95F868E379CF}" destId="{AC03473E-935E-5F42-919B-2B83068C3232}" srcOrd="2" destOrd="0" parTransId="{36ED6A4D-F123-5147-98E5-F5E3AF220502}" sibTransId="{7C84B8AA-3FA3-E845-A729-76F4117AD70A}"/>
    <dgm:cxn modelId="{7B1CF7EC-1295-A443-97C9-D70C37921507}" srcId="{661F9116-19A4-994F-8813-3F8BFD72FCC6}" destId="{2114B0E2-8A41-6146-8A87-13AF1072AA47}" srcOrd="1" destOrd="0" parTransId="{24979BF5-E070-6840-8F3B-41E4F29894E8}" sibTransId="{7AC95D47-ED75-DC44-A58B-B1CEBDC6170D}"/>
    <dgm:cxn modelId="{B3929C4B-F4C7-3644-A5C3-4B3126E8839E}" type="presOf" srcId="{CCE0BBD7-B330-324A-A36E-21E11681CFF3}" destId="{A4B93710-BDF4-0A4D-811D-62434C59DC92}" srcOrd="0" destOrd="0" presId="urn:microsoft.com/office/officeart/2005/8/layout/vList5"/>
    <dgm:cxn modelId="{59B19FB9-E423-E84B-B1D5-E5DB4127281E}" type="presOf" srcId="{9A40BDC5-BBCB-194F-AAAE-4F05E4918675}" destId="{A4B93710-BDF4-0A4D-811D-62434C59DC92}" srcOrd="0" destOrd="1" presId="urn:microsoft.com/office/officeart/2005/8/layout/vList5"/>
    <dgm:cxn modelId="{CA19E929-94B8-364D-8A6A-2C1194ACC113}" type="presOf" srcId="{C5392654-081E-FA40-BE05-793A5CC7569C}" destId="{E7EFCBD0-19FD-CE47-8C27-9DB75A5E9444}" srcOrd="0" destOrd="0" presId="urn:microsoft.com/office/officeart/2005/8/layout/vList5"/>
    <dgm:cxn modelId="{1A593A5C-CC4C-FA41-9241-8992AF20018C}" srcId="{661F9116-19A4-994F-8813-3F8BFD72FCC6}" destId="{880F8A11-E99C-7644-8023-24BD8E23B750}" srcOrd="3" destOrd="0" parTransId="{52C737C1-DC1A-3140-ADB7-FBF9874572A8}" sibTransId="{971E13D3-DA3E-6B47-A2B8-EAC4BBC8C3C7}"/>
    <dgm:cxn modelId="{E7A945E8-0167-F642-AF37-DF22BEB00515}" type="presOf" srcId="{661F9116-19A4-994F-8813-3F8BFD72FCC6}" destId="{42A5E295-62F3-194A-B6C8-EBE939045049}" srcOrd="0" destOrd="0" presId="urn:microsoft.com/office/officeart/2005/8/layout/vList5"/>
    <dgm:cxn modelId="{4D8F91F5-CC8E-8E4E-845C-B068DD580487}" srcId="{3CBA2362-F849-5946-8438-CC7EA66F7AB8}" destId="{661F9116-19A4-994F-8813-3F8BFD72FCC6}" srcOrd="2" destOrd="0" parTransId="{A4EFDB19-EF8F-0249-B33C-40E0895C6AE0}" sibTransId="{6440D719-8638-7544-84C9-F77C605FD181}"/>
    <dgm:cxn modelId="{E80F01A2-4EAF-3F4D-8BFA-ECB3EA4A803C}" srcId="{661F9116-19A4-994F-8813-3F8BFD72FCC6}" destId="{B9DE0E07-7355-6A4C-B808-B5520A11B415}" srcOrd="2" destOrd="0" parTransId="{7AAC7139-FAA3-2541-B5D3-C7FA0E9EC25B}" sibTransId="{F0563B07-8DA1-C24E-886A-F6E14AC093E1}"/>
    <dgm:cxn modelId="{F11952B8-7571-2A40-8FF6-81B106C8F7D0}" type="presOf" srcId="{7A0C901F-57DB-774F-9123-61EB39B6030C}" destId="{CB1DD4BC-9F97-D54A-B05D-BEFB32954C58}" srcOrd="0" destOrd="1" presId="urn:microsoft.com/office/officeart/2005/8/layout/vList5"/>
    <dgm:cxn modelId="{EC68410A-3C22-5549-BE5A-C8F2B77269A0}" type="presOf" srcId="{511F4ABF-52A8-8E47-8FF3-95F868E379CF}" destId="{224F620C-F4F7-824B-9313-7CCACE46E61F}" srcOrd="0" destOrd="0" presId="urn:microsoft.com/office/officeart/2005/8/layout/vList5"/>
    <dgm:cxn modelId="{6FA7ACDB-E371-CC4E-8950-F7D1E91E7C90}" srcId="{661F9116-19A4-994F-8813-3F8BFD72FCC6}" destId="{10A98A2C-BD60-2F4D-AB0C-178A642EA709}" srcOrd="0" destOrd="0" parTransId="{F2479FC5-7AD1-3343-B03B-D3774B15AF2E}" sibTransId="{4B60D759-C530-7544-BCFF-5F51A18227AD}"/>
    <dgm:cxn modelId="{762B6656-7021-8C4E-83BD-3981A4DF2B80}" type="presParOf" srcId="{A2B67368-C6AA-144D-AB5B-456BC5578868}" destId="{56DC2641-8BC1-EE46-97E4-32E6B05EC24F}" srcOrd="0" destOrd="0" presId="urn:microsoft.com/office/officeart/2005/8/layout/vList5"/>
    <dgm:cxn modelId="{48B08C2B-6F0E-6643-8AA7-18DC550BD692}" type="presParOf" srcId="{56DC2641-8BC1-EE46-97E4-32E6B05EC24F}" destId="{224F620C-F4F7-824B-9313-7CCACE46E61F}" srcOrd="0" destOrd="0" presId="urn:microsoft.com/office/officeart/2005/8/layout/vList5"/>
    <dgm:cxn modelId="{211CDFBC-EF90-D242-B945-8DB7065C7A74}" type="presParOf" srcId="{56DC2641-8BC1-EE46-97E4-32E6B05EC24F}" destId="{CB1DD4BC-9F97-D54A-B05D-BEFB32954C58}" srcOrd="1" destOrd="0" presId="urn:microsoft.com/office/officeart/2005/8/layout/vList5"/>
    <dgm:cxn modelId="{F22D36E1-0843-D644-B341-37AB6CA70DB6}" type="presParOf" srcId="{A2B67368-C6AA-144D-AB5B-456BC5578868}" destId="{3B56FFC4-B8FB-5F45-A148-C5539DC4548D}" srcOrd="1" destOrd="0" presId="urn:microsoft.com/office/officeart/2005/8/layout/vList5"/>
    <dgm:cxn modelId="{E75A623F-0B21-E04F-AFD7-E96092EC27E4}" type="presParOf" srcId="{A2B67368-C6AA-144D-AB5B-456BC5578868}" destId="{A8725294-58C4-A24A-817F-6AAF2710F44C}" srcOrd="2" destOrd="0" presId="urn:microsoft.com/office/officeart/2005/8/layout/vList5"/>
    <dgm:cxn modelId="{95357660-6A58-6342-9110-E38DEC5D44EE}" type="presParOf" srcId="{A8725294-58C4-A24A-817F-6AAF2710F44C}" destId="{E7EFCBD0-19FD-CE47-8C27-9DB75A5E9444}" srcOrd="0" destOrd="0" presId="urn:microsoft.com/office/officeart/2005/8/layout/vList5"/>
    <dgm:cxn modelId="{28D65412-7B0F-C046-B455-45FC0BE330C2}" type="presParOf" srcId="{A8725294-58C4-A24A-817F-6AAF2710F44C}" destId="{A4B93710-BDF4-0A4D-811D-62434C59DC92}" srcOrd="1" destOrd="0" presId="urn:microsoft.com/office/officeart/2005/8/layout/vList5"/>
    <dgm:cxn modelId="{6AC33A3E-9E75-E440-BCF1-7F1878207CD5}" type="presParOf" srcId="{A2B67368-C6AA-144D-AB5B-456BC5578868}" destId="{71C0C3A6-6AF2-4247-B461-1E8998EE1105}" srcOrd="3" destOrd="0" presId="urn:microsoft.com/office/officeart/2005/8/layout/vList5"/>
    <dgm:cxn modelId="{CAA4FC19-D2F3-864F-935E-D68CCD6CEDA1}" type="presParOf" srcId="{A2B67368-C6AA-144D-AB5B-456BC5578868}" destId="{26DC67AF-DE4D-6C41-9121-C42DD0853551}" srcOrd="4" destOrd="0" presId="urn:microsoft.com/office/officeart/2005/8/layout/vList5"/>
    <dgm:cxn modelId="{AD57D270-F897-EA4C-9495-2BE2662AFEA2}" type="presParOf" srcId="{26DC67AF-DE4D-6C41-9121-C42DD0853551}" destId="{42A5E295-62F3-194A-B6C8-EBE939045049}" srcOrd="0" destOrd="0" presId="urn:microsoft.com/office/officeart/2005/8/layout/vList5"/>
    <dgm:cxn modelId="{2EEF113F-AC67-5648-9837-43BB48E9CA5E}" type="presParOf" srcId="{26DC67AF-DE4D-6C41-9121-C42DD0853551}" destId="{6E901292-B72F-0B4A-BF70-B61B7259FC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BA2362-F849-5946-8438-CC7EA66F7AB8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5392654-081E-FA40-BE05-793A5CC7569C}">
      <dgm:prSet phldrT="[Text]"/>
      <dgm:spPr>
        <a:solidFill>
          <a:schemeClr val="accent5"/>
        </a:solidFill>
      </dgm:spPr>
      <dgm:t>
        <a:bodyPr/>
        <a:lstStyle/>
        <a:p>
          <a:pPr>
            <a:defRPr b="1"/>
          </a:pPr>
          <a:r>
            <a:rPr lang="ru" dirty="0">
              <a:latin typeface="Arial" panose="020B0604020202020204" pitchFamily="34" charset="0"/>
              <a:cs typeface="Arial" panose="020B0604020202020204" pitchFamily="34" charset="0"/>
            </a:rPr>
            <a:t>Процедура валидации</a:t>
          </a:r>
        </a:p>
      </dgm:t>
    </dgm:pt>
    <dgm:pt modelId="{C304D8CB-F944-DD40-B4AF-7803ABE47699}" type="parTrans" cxnId="{69D4A4CB-B8F3-E04C-8348-4952BE09FB4B}">
      <dgm:prSet/>
      <dgm:spPr/>
      <dgm:t>
        <a:bodyPr/>
        <a:lstStyle/>
        <a:p>
          <a:endParaRPr lang="en-US"/>
        </a:p>
      </dgm:t>
    </dgm:pt>
    <dgm:pt modelId="{43489074-FD79-0847-839B-58EB53928C1B}" type="sibTrans" cxnId="{69D4A4CB-B8F3-E04C-8348-4952BE09FB4B}">
      <dgm:prSet/>
      <dgm:spPr/>
      <dgm:t>
        <a:bodyPr/>
        <a:lstStyle/>
        <a:p>
          <a:endParaRPr lang="en-US"/>
        </a:p>
      </dgm:t>
    </dgm:pt>
    <dgm:pt modelId="{511F4ABF-52A8-8E47-8FF3-95F868E379CF}">
      <dgm:prSet phldrT="[Text]"/>
      <dgm:spPr>
        <a:solidFill>
          <a:schemeClr val="accent2"/>
        </a:solidFill>
      </dgm:spPr>
      <dgm:t>
        <a:bodyPr/>
        <a:lstStyle/>
        <a:p>
          <a:pPr>
            <a:defRPr b="1"/>
          </a:pPr>
          <a:r>
            <a:rPr lang="ru" dirty="0" smtClean="0">
              <a:latin typeface="Arial" panose="020B0604020202020204" pitchFamily="34" charset="0"/>
              <a:cs typeface="Arial" panose="020B0604020202020204" pitchFamily="34" charset="0"/>
            </a:rPr>
            <a:t>Прием формы заявки</a:t>
          </a:r>
          <a:endParaRPr lang="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755A2-7F96-564C-BDAB-B22ADCB0F784}" type="parTrans" cxnId="{BE610198-940D-624C-836E-1A56BBFCF1AE}">
      <dgm:prSet/>
      <dgm:spPr/>
      <dgm:t>
        <a:bodyPr/>
        <a:lstStyle/>
        <a:p>
          <a:endParaRPr lang="en-US"/>
        </a:p>
      </dgm:t>
    </dgm:pt>
    <dgm:pt modelId="{25B06579-03B0-604A-87E1-B8D4DAEE0E03}" type="sibTrans" cxnId="{BE610198-940D-624C-836E-1A56BBFCF1AE}">
      <dgm:prSet/>
      <dgm:spPr/>
      <dgm:t>
        <a:bodyPr/>
        <a:lstStyle/>
        <a:p>
          <a:endParaRPr lang="en-US"/>
        </a:p>
      </dgm:t>
    </dgm:pt>
    <dgm:pt modelId="{5E73356F-158D-5141-BBE2-C8947952000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Команда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УЭО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таможни назначает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должностное лицо для принятия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представленного заявления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экономического оператора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по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оценке и выполнению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необходимых требований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60F54-ED61-404C-B973-A8AF2ED8D4BC}" type="parTrans" cxnId="{0A85166F-F932-DD48-953C-9C0A8B11B0BE}">
      <dgm:prSet/>
      <dgm:spPr/>
      <dgm:t>
        <a:bodyPr/>
        <a:lstStyle/>
        <a:p>
          <a:endParaRPr lang="en-US"/>
        </a:p>
      </dgm:t>
    </dgm:pt>
    <dgm:pt modelId="{4FDC74EB-C779-134D-B48D-C5C503CF5CF8}" type="sibTrans" cxnId="{0A85166F-F932-DD48-953C-9C0A8B11B0BE}">
      <dgm:prSet/>
      <dgm:spPr/>
      <dgm:t>
        <a:bodyPr/>
        <a:lstStyle/>
        <a:p>
          <a:endParaRPr lang="en-US"/>
        </a:p>
      </dgm:t>
    </dgm:pt>
    <dgm:pt modelId="{7A0C901F-57DB-774F-9123-61EB39B6030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Заявитель УЭО назначает должностное лицо компании, которое отвечает за связь с таможенной администрацией относительно системы утверждения УЭО и соблюдения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стандартов</a:t>
          </a:r>
          <a:endParaRPr lang="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5AD2E-D5A7-EA49-8F3F-299ACE9CFEFF}" type="parTrans" cxnId="{ADE34DC8-C337-C447-A395-B4F3E36F30BD}">
      <dgm:prSet/>
      <dgm:spPr/>
      <dgm:t>
        <a:bodyPr/>
        <a:lstStyle/>
        <a:p>
          <a:endParaRPr lang="en-US"/>
        </a:p>
      </dgm:t>
    </dgm:pt>
    <dgm:pt modelId="{15D087CD-0BFA-824E-86B7-CF8667A36293}" type="sibTrans" cxnId="{ADE34DC8-C337-C447-A395-B4F3E36F30BD}">
      <dgm:prSet/>
      <dgm:spPr/>
      <dgm:t>
        <a:bodyPr/>
        <a:lstStyle/>
        <a:p>
          <a:endParaRPr lang="en-US"/>
        </a:p>
      </dgm:t>
    </dgm:pt>
    <dgm:pt modelId="{9A40BDC5-BBCB-194F-AAAE-4F05E491867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Валидаторы несут ответственность за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выполнение валидации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наиболее эффективным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способом</a:t>
          </a:r>
          <a:endParaRPr lang="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846E2-E030-B644-8EAE-CAE5C634C429}" type="parTrans" cxnId="{4C210643-6128-3A4A-892B-8E2C24D34D1A}">
      <dgm:prSet/>
      <dgm:spPr/>
      <dgm:t>
        <a:bodyPr/>
        <a:lstStyle/>
        <a:p>
          <a:endParaRPr lang="en-US"/>
        </a:p>
      </dgm:t>
    </dgm:pt>
    <dgm:pt modelId="{00DA8C5B-2715-A845-911E-9DA43A38D492}" type="sibTrans" cxnId="{4C210643-6128-3A4A-892B-8E2C24D34D1A}">
      <dgm:prSet/>
      <dgm:spPr/>
      <dgm:t>
        <a:bodyPr/>
        <a:lstStyle/>
        <a:p>
          <a:endParaRPr lang="en-US"/>
        </a:p>
      </dgm:t>
    </dgm:pt>
    <dgm:pt modelId="{D8DCCF84-594E-7B4B-9D6A-E449ABEA07E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Намерение состоит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в том, чтобы создать организационную структуру, которая позволит команде эффективно и результативно выполнять свои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endParaRPr lang="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C53E1-E71E-A847-9FE1-0907DC7538B9}" type="parTrans" cxnId="{5ECB1A8A-D660-5844-B4DB-3A2B1D686B6B}">
      <dgm:prSet/>
      <dgm:spPr/>
      <dgm:t>
        <a:bodyPr/>
        <a:lstStyle/>
        <a:p>
          <a:endParaRPr lang="en-US"/>
        </a:p>
      </dgm:t>
    </dgm:pt>
    <dgm:pt modelId="{16EC802A-9A39-A547-9364-970B92292C5D}" type="sibTrans" cxnId="{5ECB1A8A-D660-5844-B4DB-3A2B1D686B6B}">
      <dgm:prSet/>
      <dgm:spPr/>
      <dgm:t>
        <a:bodyPr/>
        <a:lstStyle/>
        <a:p>
          <a:endParaRPr lang="en-US"/>
        </a:p>
      </dgm:t>
    </dgm:pt>
    <dgm:pt modelId="{87B12576-F14F-2F4A-A3C3-43B07B725E7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Правильное применение соответствующих процедур и методов валидации и обеспечение соблюдения установленных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критериев</a:t>
          </a:r>
          <a:endParaRPr lang="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C85DB-655F-AF42-9829-811EBE570464}" type="parTrans" cxnId="{A4638279-5B83-A540-9FC6-97B63C2E34AE}">
      <dgm:prSet/>
      <dgm:spPr/>
      <dgm:t>
        <a:bodyPr/>
        <a:lstStyle/>
        <a:p>
          <a:endParaRPr lang="en-US"/>
        </a:p>
      </dgm:t>
    </dgm:pt>
    <dgm:pt modelId="{21FD436A-6856-3544-AB32-C8E0C72E0BB2}" type="sibTrans" cxnId="{A4638279-5B83-A540-9FC6-97B63C2E34AE}">
      <dgm:prSet/>
      <dgm:spPr/>
      <dgm:t>
        <a:bodyPr/>
        <a:lstStyle/>
        <a:p>
          <a:endParaRPr lang="en-US"/>
        </a:p>
      </dgm:t>
    </dgm:pt>
    <dgm:pt modelId="{CCE0BBD7-B330-324A-A36E-21E11681CFF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Ее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можно организовать с помощью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команды таможенных </a:t>
          </a:r>
          <a:r>
            <a:rPr lang="ru" sz="1400" dirty="0">
              <a:latin typeface="Arial" panose="020B0604020202020204" pitchFamily="34" charset="0"/>
              <a:cs typeface="Arial" panose="020B0604020202020204" pitchFamily="34" charset="0"/>
            </a:rPr>
            <a:t>валидаторов под руководством </a:t>
          </a:r>
          <a:r>
            <a:rPr lang="ru" sz="1400" dirty="0" smtClean="0">
              <a:latin typeface="Arial" panose="020B0604020202020204" pitchFamily="34" charset="0"/>
              <a:cs typeface="Arial" panose="020B0604020202020204" pitchFamily="34" charset="0"/>
            </a:rPr>
            <a:t>менеджера</a:t>
          </a:r>
          <a:endParaRPr lang="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64A8F5-188D-C443-B7B8-A5137917E450}" type="sibTrans" cxnId="{D19C3A09-0FC4-1449-A759-82391A7E93F4}">
      <dgm:prSet/>
      <dgm:spPr/>
      <dgm:t>
        <a:bodyPr/>
        <a:lstStyle/>
        <a:p>
          <a:endParaRPr lang="en-US"/>
        </a:p>
      </dgm:t>
    </dgm:pt>
    <dgm:pt modelId="{B31FDF26-C26B-5646-8BAC-13B7A9204EC4}" type="parTrans" cxnId="{D19C3A09-0FC4-1449-A759-82391A7E93F4}">
      <dgm:prSet/>
      <dgm:spPr/>
      <dgm:t>
        <a:bodyPr/>
        <a:lstStyle/>
        <a:p>
          <a:endParaRPr lang="en-US"/>
        </a:p>
      </dgm:t>
    </dgm:pt>
    <dgm:pt modelId="{A2B67368-C6AA-144D-AB5B-456BC5578868}" type="pres">
      <dgm:prSet presAssocID="{3CBA2362-F849-5946-8438-CC7EA66F7A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C2641-8BC1-EE46-97E4-32E6B05EC24F}" type="pres">
      <dgm:prSet presAssocID="{511F4ABF-52A8-8E47-8FF3-95F868E379CF}" presName="linNode" presStyleCnt="0"/>
      <dgm:spPr/>
    </dgm:pt>
    <dgm:pt modelId="{224F620C-F4F7-824B-9313-7CCACE46E61F}" type="pres">
      <dgm:prSet presAssocID="{511F4ABF-52A8-8E47-8FF3-95F868E379CF}" presName="parentText" presStyleLbl="node1" presStyleIdx="0" presStyleCnt="2" custScaleX="73618" custScaleY="440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DD4BC-9F97-D54A-B05D-BEFB32954C58}" type="pres">
      <dgm:prSet presAssocID="{511F4ABF-52A8-8E47-8FF3-95F868E379CF}" presName="descendantText" presStyleLbl="alignAccFollowNode1" presStyleIdx="0" presStyleCnt="2" custScaleX="125586" custScaleY="53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6FFC4-B8FB-5F45-A148-C5539DC4548D}" type="pres">
      <dgm:prSet presAssocID="{25B06579-03B0-604A-87E1-B8D4DAEE0E03}" presName="sp" presStyleCnt="0"/>
      <dgm:spPr/>
    </dgm:pt>
    <dgm:pt modelId="{A8725294-58C4-A24A-817F-6AAF2710F44C}" type="pres">
      <dgm:prSet presAssocID="{C5392654-081E-FA40-BE05-793A5CC7569C}" presName="linNode" presStyleCnt="0"/>
      <dgm:spPr/>
    </dgm:pt>
    <dgm:pt modelId="{E7EFCBD0-19FD-CE47-8C27-9DB75A5E9444}" type="pres">
      <dgm:prSet presAssocID="{C5392654-081E-FA40-BE05-793A5CC7569C}" presName="parentText" presStyleLbl="node1" presStyleIdx="1" presStyleCnt="2" custScaleX="70523" custScaleY="397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93710-BDF4-0A4D-811D-62434C59DC92}" type="pres">
      <dgm:prSet presAssocID="{C5392654-081E-FA40-BE05-793A5CC7569C}" presName="descendantText" presStyleLbl="alignAccFollowNode1" presStyleIdx="1" presStyleCnt="2" custScaleX="119520" custScaleY="55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E34DC8-C337-C447-A395-B4F3E36F30BD}" srcId="{511F4ABF-52A8-8E47-8FF3-95F868E379CF}" destId="{7A0C901F-57DB-774F-9123-61EB39B6030C}" srcOrd="1" destOrd="0" parTransId="{89D5AD2E-D5A7-EA49-8F3F-299ACE9CFEFF}" sibTransId="{15D087CD-0BFA-824E-86B7-CF8667A36293}"/>
    <dgm:cxn modelId="{0A85166F-F932-DD48-953C-9C0A8B11B0BE}" srcId="{511F4ABF-52A8-8E47-8FF3-95F868E379CF}" destId="{5E73356F-158D-5141-BBE2-C8947952000A}" srcOrd="0" destOrd="0" parTransId="{C0060F54-ED61-404C-B973-A8AF2ED8D4BC}" sibTransId="{4FDC74EB-C779-134D-B48D-C5C503CF5CF8}"/>
    <dgm:cxn modelId="{D19C3A09-0FC4-1449-A759-82391A7E93F4}" srcId="{C5392654-081E-FA40-BE05-793A5CC7569C}" destId="{CCE0BBD7-B330-324A-A36E-21E11681CFF3}" srcOrd="0" destOrd="0" parTransId="{B31FDF26-C26B-5646-8BAC-13B7A9204EC4}" sibTransId="{C964A8F5-188D-C443-B7B8-A5137917E450}"/>
    <dgm:cxn modelId="{AF681A8C-42F4-654F-8113-38A98295318C}" type="presOf" srcId="{3CBA2362-F849-5946-8438-CC7EA66F7AB8}" destId="{A2B67368-C6AA-144D-AB5B-456BC5578868}" srcOrd="0" destOrd="0" presId="urn:microsoft.com/office/officeart/2005/8/layout/vList5"/>
    <dgm:cxn modelId="{BE610198-940D-624C-836E-1A56BBFCF1AE}" srcId="{3CBA2362-F849-5946-8438-CC7EA66F7AB8}" destId="{511F4ABF-52A8-8E47-8FF3-95F868E379CF}" srcOrd="0" destOrd="0" parTransId="{762755A2-7F96-564C-BDAB-B22ADCB0F784}" sibTransId="{25B06579-03B0-604A-87E1-B8D4DAEE0E03}"/>
    <dgm:cxn modelId="{4C210643-6128-3A4A-892B-8E2C24D34D1A}" srcId="{C5392654-081E-FA40-BE05-793A5CC7569C}" destId="{9A40BDC5-BBCB-194F-AAAE-4F05E4918675}" srcOrd="2" destOrd="0" parTransId="{82F846E2-E030-B644-8EAE-CAE5C634C429}" sibTransId="{00DA8C5B-2715-A845-911E-9DA43A38D492}"/>
    <dgm:cxn modelId="{69D4A4CB-B8F3-E04C-8348-4952BE09FB4B}" srcId="{3CBA2362-F849-5946-8438-CC7EA66F7AB8}" destId="{C5392654-081E-FA40-BE05-793A5CC7569C}" srcOrd="1" destOrd="0" parTransId="{C304D8CB-F944-DD40-B4AF-7803ABE47699}" sibTransId="{43489074-FD79-0847-839B-58EB53928C1B}"/>
    <dgm:cxn modelId="{0216F2A8-9777-174A-B296-7821A1193BEF}" type="presOf" srcId="{5E73356F-158D-5141-BBE2-C8947952000A}" destId="{CB1DD4BC-9F97-D54A-B05D-BEFB32954C58}" srcOrd="0" destOrd="0" presId="urn:microsoft.com/office/officeart/2005/8/layout/vList5"/>
    <dgm:cxn modelId="{2CB98B4C-31CF-7F43-B18D-B36F6DE47E3D}" type="presOf" srcId="{87B12576-F14F-2F4A-A3C3-43B07B725E70}" destId="{A4B93710-BDF4-0A4D-811D-62434C59DC92}" srcOrd="0" destOrd="3" presId="urn:microsoft.com/office/officeart/2005/8/layout/vList5"/>
    <dgm:cxn modelId="{5ECB1A8A-D660-5844-B4DB-3A2B1D686B6B}" srcId="{C5392654-081E-FA40-BE05-793A5CC7569C}" destId="{D8DCCF84-594E-7B4B-9D6A-E449ABEA07E2}" srcOrd="1" destOrd="0" parTransId="{5C8C53E1-E71E-A847-9FE1-0907DC7538B9}" sibTransId="{16EC802A-9A39-A547-9364-970B92292C5D}"/>
    <dgm:cxn modelId="{A4638279-5B83-A540-9FC6-97B63C2E34AE}" srcId="{C5392654-081E-FA40-BE05-793A5CC7569C}" destId="{87B12576-F14F-2F4A-A3C3-43B07B725E70}" srcOrd="3" destOrd="0" parTransId="{0E6C85DB-655F-AF42-9829-811EBE570464}" sibTransId="{21FD436A-6856-3544-AB32-C8E0C72E0BB2}"/>
    <dgm:cxn modelId="{B3929C4B-F4C7-3644-A5C3-4B3126E8839E}" type="presOf" srcId="{CCE0BBD7-B330-324A-A36E-21E11681CFF3}" destId="{A4B93710-BDF4-0A4D-811D-62434C59DC92}" srcOrd="0" destOrd="0" presId="urn:microsoft.com/office/officeart/2005/8/layout/vList5"/>
    <dgm:cxn modelId="{59B19FB9-E423-E84B-B1D5-E5DB4127281E}" type="presOf" srcId="{9A40BDC5-BBCB-194F-AAAE-4F05E4918675}" destId="{A4B93710-BDF4-0A4D-811D-62434C59DC92}" srcOrd="0" destOrd="2" presId="urn:microsoft.com/office/officeart/2005/8/layout/vList5"/>
    <dgm:cxn modelId="{CA19E929-94B8-364D-8A6A-2C1194ACC113}" type="presOf" srcId="{C5392654-081E-FA40-BE05-793A5CC7569C}" destId="{E7EFCBD0-19FD-CE47-8C27-9DB75A5E9444}" srcOrd="0" destOrd="0" presId="urn:microsoft.com/office/officeart/2005/8/layout/vList5"/>
    <dgm:cxn modelId="{7089845B-830C-5B41-8C76-878E3CB1F83A}" type="presOf" srcId="{D8DCCF84-594E-7B4B-9D6A-E449ABEA07E2}" destId="{A4B93710-BDF4-0A4D-811D-62434C59DC92}" srcOrd="0" destOrd="1" presId="urn:microsoft.com/office/officeart/2005/8/layout/vList5"/>
    <dgm:cxn modelId="{F11952B8-7571-2A40-8FF6-81B106C8F7D0}" type="presOf" srcId="{7A0C901F-57DB-774F-9123-61EB39B6030C}" destId="{CB1DD4BC-9F97-D54A-B05D-BEFB32954C58}" srcOrd="0" destOrd="1" presId="urn:microsoft.com/office/officeart/2005/8/layout/vList5"/>
    <dgm:cxn modelId="{EC68410A-3C22-5549-BE5A-C8F2B77269A0}" type="presOf" srcId="{511F4ABF-52A8-8E47-8FF3-95F868E379CF}" destId="{224F620C-F4F7-824B-9313-7CCACE46E61F}" srcOrd="0" destOrd="0" presId="urn:microsoft.com/office/officeart/2005/8/layout/vList5"/>
    <dgm:cxn modelId="{762B6656-7021-8C4E-83BD-3981A4DF2B80}" type="presParOf" srcId="{A2B67368-C6AA-144D-AB5B-456BC5578868}" destId="{56DC2641-8BC1-EE46-97E4-32E6B05EC24F}" srcOrd="0" destOrd="0" presId="urn:microsoft.com/office/officeart/2005/8/layout/vList5"/>
    <dgm:cxn modelId="{48B08C2B-6F0E-6643-8AA7-18DC550BD692}" type="presParOf" srcId="{56DC2641-8BC1-EE46-97E4-32E6B05EC24F}" destId="{224F620C-F4F7-824B-9313-7CCACE46E61F}" srcOrd="0" destOrd="0" presId="urn:microsoft.com/office/officeart/2005/8/layout/vList5"/>
    <dgm:cxn modelId="{211CDFBC-EF90-D242-B945-8DB7065C7A74}" type="presParOf" srcId="{56DC2641-8BC1-EE46-97E4-32E6B05EC24F}" destId="{CB1DD4BC-9F97-D54A-B05D-BEFB32954C58}" srcOrd="1" destOrd="0" presId="urn:microsoft.com/office/officeart/2005/8/layout/vList5"/>
    <dgm:cxn modelId="{F22D36E1-0843-D644-B341-37AB6CA70DB6}" type="presParOf" srcId="{A2B67368-C6AA-144D-AB5B-456BC5578868}" destId="{3B56FFC4-B8FB-5F45-A148-C5539DC4548D}" srcOrd="1" destOrd="0" presId="urn:microsoft.com/office/officeart/2005/8/layout/vList5"/>
    <dgm:cxn modelId="{E75A623F-0B21-E04F-AFD7-E96092EC27E4}" type="presParOf" srcId="{A2B67368-C6AA-144D-AB5B-456BC5578868}" destId="{A8725294-58C4-A24A-817F-6AAF2710F44C}" srcOrd="2" destOrd="0" presId="urn:microsoft.com/office/officeart/2005/8/layout/vList5"/>
    <dgm:cxn modelId="{95357660-6A58-6342-9110-E38DEC5D44EE}" type="presParOf" srcId="{A8725294-58C4-A24A-817F-6AAF2710F44C}" destId="{E7EFCBD0-19FD-CE47-8C27-9DB75A5E9444}" srcOrd="0" destOrd="0" presId="urn:microsoft.com/office/officeart/2005/8/layout/vList5"/>
    <dgm:cxn modelId="{28D65412-7B0F-C046-B455-45FC0BE330C2}" type="presParOf" srcId="{A8725294-58C4-A24A-817F-6AAF2710F44C}" destId="{A4B93710-BDF4-0A4D-811D-62434C59DC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BA2362-F849-5946-8438-CC7EA66F7AB8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5392654-081E-FA40-BE05-793A5CC7569C}">
      <dgm:prSet phldrT="[Text]"/>
      <dgm:spPr>
        <a:solidFill>
          <a:schemeClr val="accent5"/>
        </a:solidFill>
      </dgm:spPr>
      <dgm:t>
        <a:bodyPr/>
        <a:lstStyle/>
        <a:p>
          <a:pPr>
            <a:defRPr b="1"/>
          </a:pPr>
          <a:r>
            <a:rPr lang="ru" dirty="0">
              <a:latin typeface="Arial" panose="020B0604020202020204" pitchFamily="34" charset="0"/>
              <a:cs typeface="Arial" panose="020B0604020202020204" pitchFamily="34" charset="0"/>
            </a:rPr>
            <a:t>Политика ведения учета и информационной безопасности</a:t>
          </a:r>
        </a:p>
      </dgm:t>
    </dgm:pt>
    <dgm:pt modelId="{C304D8CB-F944-DD40-B4AF-7803ABE47699}" type="parTrans" cxnId="{69D4A4CB-B8F3-E04C-8348-4952BE09FB4B}">
      <dgm:prSet/>
      <dgm:spPr/>
      <dgm:t>
        <a:bodyPr/>
        <a:lstStyle/>
        <a:p>
          <a:endParaRPr lang="en-US"/>
        </a:p>
      </dgm:t>
    </dgm:pt>
    <dgm:pt modelId="{43489074-FD79-0847-839B-58EB53928C1B}" type="sibTrans" cxnId="{69D4A4CB-B8F3-E04C-8348-4952BE09FB4B}">
      <dgm:prSet/>
      <dgm:spPr/>
      <dgm:t>
        <a:bodyPr/>
        <a:lstStyle/>
        <a:p>
          <a:endParaRPr lang="en-US"/>
        </a:p>
      </dgm:t>
    </dgm:pt>
    <dgm:pt modelId="{CCE0BBD7-B330-324A-A36E-21E11681CFF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Наличие удовлетворительных процедур архивирования </a:t>
          </a:r>
          <a:r>
            <a:rPr lang="ru" sz="1200" dirty="0" smtClean="0">
              <a:latin typeface="Arial" panose="020B0604020202020204" pitchFamily="34" charset="0"/>
              <a:cs typeface="Arial" panose="020B0604020202020204" pitchFamily="34" charset="0"/>
            </a:rPr>
            <a:t>учетных записей </a:t>
          </a: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и обеспечения информационной </a:t>
          </a:r>
          <a:r>
            <a:rPr lang="ru" sz="1200" dirty="0" smtClean="0">
              <a:latin typeface="Arial" panose="020B0604020202020204" pitchFamily="34" charset="0"/>
              <a:cs typeface="Arial" panose="020B0604020202020204" pitchFamily="34" charset="0"/>
            </a:rPr>
            <a:t>безопасности</a:t>
          </a:r>
          <a:endParaRPr lang="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FDF26-C26B-5646-8BAC-13B7A9204EC4}" type="parTrans" cxnId="{D19C3A09-0FC4-1449-A759-82391A7E93F4}">
      <dgm:prSet/>
      <dgm:spPr/>
      <dgm:t>
        <a:bodyPr/>
        <a:lstStyle/>
        <a:p>
          <a:endParaRPr lang="en-US"/>
        </a:p>
      </dgm:t>
    </dgm:pt>
    <dgm:pt modelId="{C964A8F5-188D-C443-B7B8-A5137917E450}" type="sibTrans" cxnId="{D19C3A09-0FC4-1449-A759-82391A7E93F4}">
      <dgm:prSet/>
      <dgm:spPr/>
      <dgm:t>
        <a:bodyPr/>
        <a:lstStyle/>
        <a:p>
          <a:endParaRPr lang="en-US"/>
        </a:p>
      </dgm:t>
    </dgm:pt>
    <dgm:pt modelId="{511F4ABF-52A8-8E47-8FF3-95F868E379CF}">
      <dgm:prSet phldrT="[Text]"/>
      <dgm:spPr>
        <a:solidFill>
          <a:schemeClr val="accent2"/>
        </a:solidFill>
      </dgm:spPr>
      <dgm:t>
        <a:bodyPr/>
        <a:lstStyle/>
        <a:p>
          <a:pPr>
            <a:defRPr b="1"/>
          </a:pPr>
          <a:r>
            <a:rPr lang="ru" dirty="0">
              <a:latin typeface="Arial" panose="020B0604020202020204" pitchFamily="34" charset="0"/>
              <a:cs typeface="Arial" panose="020B0604020202020204" pitchFamily="34" charset="0"/>
            </a:rPr>
            <a:t>Соблюдение таможенного законодательства и </a:t>
          </a:r>
          <a:r>
            <a:rPr lang="ru" dirty="0" smtClean="0">
              <a:latin typeface="Arial" panose="020B0604020202020204" pitchFamily="34" charset="0"/>
              <a:cs typeface="Arial" panose="020B0604020202020204" pitchFamily="34" charset="0"/>
            </a:rPr>
            <a:t>положений</a:t>
          </a:r>
          <a:endParaRPr lang="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755A2-7F96-564C-BDAB-B22ADCB0F784}" type="parTrans" cxnId="{BE610198-940D-624C-836E-1A56BBFCF1AE}">
      <dgm:prSet/>
      <dgm:spPr/>
      <dgm:t>
        <a:bodyPr/>
        <a:lstStyle/>
        <a:p>
          <a:endParaRPr lang="en-US"/>
        </a:p>
      </dgm:t>
    </dgm:pt>
    <dgm:pt modelId="{25B06579-03B0-604A-87E1-B8D4DAEE0E03}" type="sibTrans" cxnId="{BE610198-940D-624C-836E-1A56BBFCF1AE}">
      <dgm:prSet/>
      <dgm:spPr/>
      <dgm:t>
        <a:bodyPr/>
        <a:lstStyle/>
        <a:p>
          <a:endParaRPr lang="en-US"/>
        </a:p>
      </dgm:t>
    </dgm:pt>
    <dgm:pt modelId="{5E73356F-158D-5141-BBE2-C8947952000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Определить, совершал </a:t>
          </a: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ли заявитель какие-либо нарушения или правонарушения в течение периода, определенного программой УЭО.</a:t>
          </a:r>
        </a:p>
      </dgm:t>
    </dgm:pt>
    <dgm:pt modelId="{C0060F54-ED61-404C-B973-A8AF2ED8D4BC}" type="parTrans" cxnId="{0A85166F-F932-DD48-953C-9C0A8B11B0BE}">
      <dgm:prSet/>
      <dgm:spPr/>
      <dgm:t>
        <a:bodyPr/>
        <a:lstStyle/>
        <a:p>
          <a:endParaRPr lang="en-US"/>
        </a:p>
      </dgm:t>
    </dgm:pt>
    <dgm:pt modelId="{4FDC74EB-C779-134D-B48D-C5C503CF5CF8}" type="sibTrans" cxnId="{0A85166F-F932-DD48-953C-9C0A8B11B0BE}">
      <dgm:prSet/>
      <dgm:spPr/>
      <dgm:t>
        <a:bodyPr/>
        <a:lstStyle/>
        <a:p>
          <a:endParaRPr lang="en-US"/>
        </a:p>
      </dgm:t>
    </dgm:pt>
    <dgm:pt modelId="{FC1B9060-8D9E-C944-99A2-4464FF554DA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Физический доступ к учетным системам при </a:t>
          </a:r>
          <a:r>
            <a:rPr lang="ru" sz="1200" b="1" dirty="0">
              <a:latin typeface="Arial" panose="020B0604020202020204" pitchFamily="34" charset="0"/>
              <a:cs typeface="Arial" panose="020B0604020202020204" pitchFamily="34" charset="0"/>
            </a:rPr>
            <a:t>определении финансовой </a:t>
          </a:r>
          <a:r>
            <a:rPr lang="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платежеспособности </a:t>
          </a: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заявителя</a:t>
          </a:r>
        </a:p>
      </dgm:t>
    </dgm:pt>
    <dgm:pt modelId="{5DC721C3-CB73-D34F-B06D-7E5FBC7039F9}" type="parTrans" cxnId="{372E8BB0-01DF-BE40-B78B-B31E80862FB5}">
      <dgm:prSet/>
      <dgm:spPr/>
      <dgm:t>
        <a:bodyPr/>
        <a:lstStyle/>
        <a:p>
          <a:endParaRPr lang="en-US"/>
        </a:p>
      </dgm:t>
    </dgm:pt>
    <dgm:pt modelId="{0230B48F-8292-E247-9891-3722C4AA41B6}" type="sibTrans" cxnId="{372E8BB0-01DF-BE40-B78B-B31E80862FB5}">
      <dgm:prSet/>
      <dgm:spPr/>
      <dgm:t>
        <a:bodyPr/>
        <a:lstStyle/>
        <a:p>
          <a:endParaRPr lang="en-US"/>
        </a:p>
      </dgm:t>
    </dgm:pt>
    <dgm:pt modelId="{D8DCCF84-594E-7B4B-9D6A-E449ABEA07E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Провести перекрестную проверку фактических операций, записей, хранящихся </a:t>
          </a:r>
          <a:r>
            <a:rPr lang="ru" sz="1200" dirty="0" smtClean="0">
              <a:latin typeface="Arial" panose="020B0604020202020204" pitchFamily="34" charset="0"/>
              <a:cs typeface="Arial" panose="020B0604020202020204" pitchFamily="34" charset="0"/>
            </a:rPr>
            <a:t>у </a:t>
          </a: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таможне и в системе бухгалтерского </a:t>
          </a:r>
          <a:r>
            <a:rPr lang="ru" sz="1200" dirty="0" smtClean="0">
              <a:latin typeface="Arial" panose="020B0604020202020204" pitchFamily="34" charset="0"/>
              <a:cs typeface="Arial" panose="020B0604020202020204" pitchFamily="34" charset="0"/>
            </a:rPr>
            <a:t>учета</a:t>
          </a:r>
          <a:endParaRPr lang="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C53E1-E71E-A847-9FE1-0907DC7538B9}" type="parTrans" cxnId="{5ECB1A8A-D660-5844-B4DB-3A2B1D686B6B}">
      <dgm:prSet/>
      <dgm:spPr/>
      <dgm:t>
        <a:bodyPr/>
        <a:lstStyle/>
        <a:p>
          <a:endParaRPr lang="en-US"/>
        </a:p>
      </dgm:t>
    </dgm:pt>
    <dgm:pt modelId="{16EC802A-9A39-A547-9364-970B92292C5D}" type="sibTrans" cxnId="{5ECB1A8A-D660-5844-B4DB-3A2B1D686B6B}">
      <dgm:prSet/>
      <dgm:spPr/>
      <dgm:t>
        <a:bodyPr/>
        <a:lstStyle/>
        <a:p>
          <a:endParaRPr lang="en-US"/>
        </a:p>
      </dgm:t>
    </dgm:pt>
    <dgm:pt modelId="{CF88AE5E-059C-2448-9054-751D26A42D5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200" dirty="0" smtClean="0">
              <a:latin typeface="Arial" panose="020B0604020202020204" pitchFamily="34" charset="0"/>
              <a:cs typeface="Arial" panose="020B0604020202020204" pitchFamily="34" charset="0"/>
            </a:rPr>
            <a:t>Рассмотреть и оценить разницу </a:t>
          </a: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между любыми серьезными, повторными или незначительными нарушениями.</a:t>
          </a:r>
        </a:p>
      </dgm:t>
    </dgm:pt>
    <dgm:pt modelId="{79500519-9C8F-6443-9448-B4EEBB02955C}" type="sibTrans" cxnId="{00706A3F-533E-7D47-A287-404F5DD46BF5}">
      <dgm:prSet/>
      <dgm:spPr/>
      <dgm:t>
        <a:bodyPr/>
        <a:lstStyle/>
        <a:p>
          <a:endParaRPr lang="en-US"/>
        </a:p>
      </dgm:t>
    </dgm:pt>
    <dgm:pt modelId="{05593A89-9F64-0C45-AFA6-2AB5F399522E}" type="parTrans" cxnId="{00706A3F-533E-7D47-A287-404F5DD46BF5}">
      <dgm:prSet/>
      <dgm:spPr/>
      <dgm:t>
        <a:bodyPr/>
        <a:lstStyle/>
        <a:p>
          <a:endParaRPr lang="en-US"/>
        </a:p>
      </dgm:t>
    </dgm:pt>
    <dgm:pt modelId="{C39EA127-4C55-B74D-BB66-8C4F74C22F5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Определить, </a:t>
          </a:r>
          <a:r>
            <a:rPr lang="ru" sz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совершал ли </a:t>
          </a: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заявитель серьезные уголовные правонарушения, связанные с его экономической деятельностью.</a:t>
          </a:r>
        </a:p>
      </dgm:t>
    </dgm:pt>
    <dgm:pt modelId="{C5C503E2-C131-B146-915E-FEDF78C14877}" type="sibTrans" cxnId="{F5B915A4-ECC1-9245-940D-88A71C5AC619}">
      <dgm:prSet/>
      <dgm:spPr/>
      <dgm:t>
        <a:bodyPr/>
        <a:lstStyle/>
        <a:p>
          <a:endParaRPr lang="en-US"/>
        </a:p>
      </dgm:t>
    </dgm:pt>
    <dgm:pt modelId="{C5F1EB8E-B8A0-9E4B-9CF5-08356BC08CEC}" type="parTrans" cxnId="{F5B915A4-ECC1-9245-940D-88A71C5AC619}">
      <dgm:prSet/>
      <dgm:spPr/>
      <dgm:t>
        <a:bodyPr/>
        <a:lstStyle/>
        <a:p>
          <a:endParaRPr lang="en-US"/>
        </a:p>
      </dgm:t>
    </dgm:pt>
    <dgm:pt modelId="{0F029CAD-5AD6-3546-8166-71C11CEC139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Провести тестирование </a:t>
          </a: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транзакций и </a:t>
          </a:r>
          <a:r>
            <a:rPr lang="ru" sz="1200" dirty="0" smtClean="0">
              <a:latin typeface="Arial" panose="020B0604020202020204" pitchFamily="34" charset="0"/>
              <a:cs typeface="Arial" panose="020B0604020202020204" pitchFamily="34" charset="0"/>
            </a:rPr>
            <a:t>убедиться, </a:t>
          </a:r>
          <a:r>
            <a:rPr lang="ru" sz="1200" dirty="0">
              <a:latin typeface="Arial" panose="020B0604020202020204" pitchFamily="34" charset="0"/>
              <a:cs typeface="Arial" panose="020B0604020202020204" pitchFamily="34" charset="0"/>
            </a:rPr>
            <a:t>что в </a:t>
          </a:r>
          <a:r>
            <a:rPr lang="ru" sz="1200" dirty="0" smtClean="0">
              <a:latin typeface="Arial" panose="020B0604020202020204" pitchFamily="34" charset="0"/>
              <a:cs typeface="Arial" panose="020B0604020202020204" pitchFamily="34" charset="0"/>
            </a:rPr>
            <a:t>учетных записях существует аудиторский след</a:t>
          </a:r>
          <a:endParaRPr lang="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2F034-9C4C-3D4E-A84B-4C74150CCAF4}" type="parTrans" cxnId="{A626AC37-AD78-7248-9C7F-49C9CAD27159}">
      <dgm:prSet/>
      <dgm:spPr/>
      <dgm:t>
        <a:bodyPr/>
        <a:lstStyle/>
        <a:p>
          <a:endParaRPr lang="en-US"/>
        </a:p>
      </dgm:t>
    </dgm:pt>
    <dgm:pt modelId="{EEE0B13F-E4A9-264F-86E2-A6B365212DEA}" type="sibTrans" cxnId="{A626AC37-AD78-7248-9C7F-49C9CAD27159}">
      <dgm:prSet/>
      <dgm:spPr/>
      <dgm:t>
        <a:bodyPr/>
        <a:lstStyle/>
        <a:p>
          <a:endParaRPr lang="en-US"/>
        </a:p>
      </dgm:t>
    </dgm:pt>
    <dgm:pt modelId="{FD47018D-FBB0-CF4C-BE50-66CFC8CBA185}">
      <dgm:prSet phldrT="[Text]" custT="1"/>
      <dgm:spPr>
        <a:solidFill>
          <a:srgbClr val="FFC000"/>
        </a:solidFill>
      </dgm:spPr>
      <dgm:t>
        <a:bodyPr/>
        <a:lstStyle/>
        <a:p>
          <a:r>
            <a:rPr lang="ru" sz="1800" b="1" dirty="0">
              <a:latin typeface="Arial" panose="020B0604020202020204" pitchFamily="34" charset="0"/>
              <a:cs typeface="Arial" panose="020B0604020202020204" pitchFamily="34" charset="0"/>
            </a:rPr>
            <a:t>Непрерывное образование и непрерывность бизнеса</a:t>
          </a:r>
        </a:p>
      </dgm:t>
    </dgm:pt>
    <dgm:pt modelId="{FE73F919-A988-0145-B39E-955383F8D968}" type="parTrans" cxnId="{B959268B-5D26-7B4F-9498-A7DC20059601}">
      <dgm:prSet/>
      <dgm:spPr/>
      <dgm:t>
        <a:bodyPr/>
        <a:lstStyle/>
        <a:p>
          <a:endParaRPr lang="en-US"/>
        </a:p>
      </dgm:t>
    </dgm:pt>
    <dgm:pt modelId="{60AD211D-A12B-E040-BD0D-9644F28EA443}" type="sibTrans" cxnId="{B959268B-5D26-7B4F-9498-A7DC20059601}">
      <dgm:prSet/>
      <dgm:spPr/>
      <dgm:t>
        <a:bodyPr/>
        <a:lstStyle/>
        <a:p>
          <a:endParaRPr lang="en-US"/>
        </a:p>
      </dgm:t>
    </dgm:pt>
    <dgm:pt modelId="{77CC7AE2-7B34-3F46-9160-2BEC4F5BE89B}">
      <dgm:prSet phldrT="[Text]" custT="1"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Убедиться, </a:t>
          </a:r>
          <a:r>
            <a:rPr lang="ru" sz="1200" b="0" dirty="0">
              <a:latin typeface="Arial" panose="020B0604020202020204" pitchFamily="34" charset="0"/>
              <a:cs typeface="Arial" panose="020B0604020202020204" pitchFamily="34" charset="0"/>
            </a:rPr>
            <a:t>что </a:t>
          </a:r>
          <a:r>
            <a:rPr lang="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назначены сотрудники, ответственные за </a:t>
          </a:r>
          <a:r>
            <a:rPr lang="ru" sz="1200" b="0" dirty="0">
              <a:latin typeface="Arial" panose="020B0604020202020204" pitchFamily="34" charset="0"/>
              <a:cs typeface="Arial" panose="020B0604020202020204" pitchFamily="34" charset="0"/>
            </a:rPr>
            <a:t>безопасность и устранение инцидентов.</a:t>
          </a:r>
        </a:p>
      </dgm:t>
    </dgm:pt>
    <dgm:pt modelId="{88202580-F9C9-8C4B-B730-9B1A1BED12B0}" type="parTrans" cxnId="{C487E89B-3F72-4C4E-BB60-DB32C59F0126}">
      <dgm:prSet/>
      <dgm:spPr/>
      <dgm:t>
        <a:bodyPr/>
        <a:lstStyle/>
        <a:p>
          <a:endParaRPr lang="en-US"/>
        </a:p>
      </dgm:t>
    </dgm:pt>
    <dgm:pt modelId="{C275D517-DFC7-824A-A3AB-05837169C9C9}" type="sibTrans" cxnId="{C487E89B-3F72-4C4E-BB60-DB32C59F0126}">
      <dgm:prSet/>
      <dgm:spPr/>
      <dgm:t>
        <a:bodyPr/>
        <a:lstStyle/>
        <a:p>
          <a:endParaRPr lang="en-US"/>
        </a:p>
      </dgm:t>
    </dgm:pt>
    <dgm:pt modelId="{CA130134-AFEB-1F4D-8E1B-2878DF6666A5}">
      <dgm:prSet phldrT="[Text]" custT="1"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Поддерживается программа по обучению </a:t>
          </a:r>
          <a:r>
            <a:rPr lang="ru" sz="1200" b="0" dirty="0">
              <a:latin typeface="Arial" panose="020B0604020202020204" pitchFamily="34" charset="0"/>
              <a:cs typeface="Arial" panose="020B0604020202020204" pitchFamily="34" charset="0"/>
            </a:rPr>
            <a:t>безопасности и осведомленности об </a:t>
          </a:r>
          <a:r>
            <a:rPr lang="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угрозах</a:t>
          </a:r>
          <a:endParaRPr lang="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A1CBF-3EDA-EC48-93B2-2FB5A3008F01}" type="parTrans" cxnId="{305E8A61-FFBD-B24C-995A-419414A7C7EB}">
      <dgm:prSet/>
      <dgm:spPr/>
      <dgm:t>
        <a:bodyPr/>
        <a:lstStyle/>
        <a:p>
          <a:endParaRPr lang="en-US"/>
        </a:p>
      </dgm:t>
    </dgm:pt>
    <dgm:pt modelId="{37AC25EB-25FE-3A41-9EA2-258BEE0B399C}" type="sibTrans" cxnId="{305E8A61-FFBD-B24C-995A-419414A7C7EB}">
      <dgm:prSet/>
      <dgm:spPr/>
      <dgm:t>
        <a:bodyPr/>
        <a:lstStyle/>
        <a:p>
          <a:endParaRPr lang="en-US"/>
        </a:p>
      </dgm:t>
    </dgm:pt>
    <dgm:pt modelId="{CE318B48-E504-3E44-86B8-D5E9B0CA5915}">
      <dgm:prSet phldrT="[Text]" custT="1"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Проверить, </a:t>
          </a:r>
          <a:r>
            <a:rPr lang="ru" sz="1200" b="0" dirty="0">
              <a:latin typeface="Arial" panose="020B0604020202020204" pitchFamily="34" charset="0"/>
              <a:cs typeface="Arial" panose="020B0604020202020204" pitchFamily="34" charset="0"/>
            </a:rPr>
            <a:t>распространяются ли в компании осведомленность и знания в области безопасности, чтобы оценить эффективность программы </a:t>
          </a:r>
          <a:r>
            <a:rPr lang="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обучения</a:t>
          </a:r>
          <a:endParaRPr lang="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B8484-338B-EE4B-A5CC-69EA01FA7361}" type="parTrans" cxnId="{12B08C34-69CB-6244-AE0A-B99D5F8BED15}">
      <dgm:prSet/>
      <dgm:spPr/>
      <dgm:t>
        <a:bodyPr/>
        <a:lstStyle/>
        <a:p>
          <a:endParaRPr lang="en-US"/>
        </a:p>
      </dgm:t>
    </dgm:pt>
    <dgm:pt modelId="{B2750C2E-D8FE-4D48-8B15-ED9708974468}" type="sibTrans" cxnId="{12B08C34-69CB-6244-AE0A-B99D5F8BED15}">
      <dgm:prSet/>
      <dgm:spPr/>
      <dgm:t>
        <a:bodyPr/>
        <a:lstStyle/>
        <a:p>
          <a:endParaRPr lang="en-US"/>
        </a:p>
      </dgm:t>
    </dgm:pt>
    <dgm:pt modelId="{3B61A64A-5FB4-C941-BB71-ADAFF0F539C4}">
      <dgm:prSet phldrT="[Text]" custT="1"/>
      <dgm:spPr>
        <a:solidFill>
          <a:srgbClr val="FFC000"/>
        </a:solidFill>
      </dgm:spPr>
      <dgm:t>
        <a:bodyPr/>
        <a:lstStyle/>
        <a:p>
          <a:r>
            <a:rPr lang="ru" sz="1800" b="1" dirty="0">
              <a:latin typeface="Arial" panose="020B0604020202020204" pitchFamily="34" charset="0"/>
              <a:cs typeface="Arial" panose="020B0604020202020204" pitchFamily="34" charset="0"/>
            </a:rPr>
            <a:t>Компетентность и квалификация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9FF53-8DC3-AA47-8705-C62811281804}" type="parTrans" cxnId="{B72A49AA-5DE4-E04D-987A-3EEAEA3258D3}">
      <dgm:prSet/>
      <dgm:spPr/>
      <dgm:t>
        <a:bodyPr/>
        <a:lstStyle/>
        <a:p>
          <a:endParaRPr lang="en-US"/>
        </a:p>
      </dgm:t>
    </dgm:pt>
    <dgm:pt modelId="{1B0BF8C8-E578-474F-8C2E-111B40E1BE68}" type="sibTrans" cxnId="{B72A49AA-5DE4-E04D-987A-3EEAEA3258D3}">
      <dgm:prSet/>
      <dgm:spPr/>
      <dgm:t>
        <a:bodyPr/>
        <a:lstStyle/>
        <a:p>
          <a:endParaRPr lang="en-US"/>
        </a:p>
      </dgm:t>
    </dgm:pt>
    <dgm:pt modelId="{66861EED-9C22-9D4D-A79A-EE91CFDD156A}">
      <dgm:prSet phldrT="[Text]" custT="1"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Существуют процессы проверки потенциальных сотрудников и лиц, работающих по </a:t>
          </a:r>
          <a:r>
            <a:rPr lang="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контракту</a:t>
          </a:r>
          <a:endParaRPr lang="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21B66-0503-8244-B38A-F7152C9C8FC0}" type="parTrans" cxnId="{4E5C909F-F120-1942-A518-28A2B46E1BAA}">
      <dgm:prSet/>
      <dgm:spPr/>
      <dgm:t>
        <a:bodyPr/>
        <a:lstStyle/>
        <a:p>
          <a:endParaRPr lang="en-US"/>
        </a:p>
      </dgm:t>
    </dgm:pt>
    <dgm:pt modelId="{642F4ED1-CB6A-EF4D-A6A0-76262E95EE59}" type="sibTrans" cxnId="{4E5C909F-F120-1942-A518-28A2B46E1BAA}">
      <dgm:prSet/>
      <dgm:spPr/>
      <dgm:t>
        <a:bodyPr/>
        <a:lstStyle/>
        <a:p>
          <a:endParaRPr lang="en-US"/>
        </a:p>
      </dgm:t>
    </dgm:pt>
    <dgm:pt modelId="{09CD5C57-F8E4-A34B-940B-B01F76ACA6CC}">
      <dgm:prSet phldrT="[Text]" custT="1"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Подтвердить, </a:t>
          </a:r>
          <a:r>
            <a:rPr lang="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принимаются ли и каким </a:t>
          </a:r>
          <a:r>
            <a:rPr lang="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образом принимаются </a:t>
          </a:r>
          <a:r>
            <a:rPr lang="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соответствующие меры для обеспечения адекватных доказательств того, </a:t>
          </a:r>
          <a:r>
            <a:rPr lang="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что бизнес партнер </a:t>
          </a:r>
          <a:r>
            <a:rPr lang="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может соответствовать приемлемому уровню стандартов безопасности и </a:t>
          </a:r>
          <a:r>
            <a:rPr lang="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защиты</a:t>
          </a:r>
          <a:endParaRPr lang="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1C9810-236C-5B48-93D0-74F9AF9323D8}" type="parTrans" cxnId="{8F69C68D-1790-414B-AA6B-7DAA21C09A67}">
      <dgm:prSet/>
      <dgm:spPr/>
      <dgm:t>
        <a:bodyPr/>
        <a:lstStyle/>
        <a:p>
          <a:endParaRPr lang="en-US"/>
        </a:p>
      </dgm:t>
    </dgm:pt>
    <dgm:pt modelId="{425CCD14-DF3D-354C-8833-8CEB6E442A0F}" type="sibTrans" cxnId="{8F69C68D-1790-414B-AA6B-7DAA21C09A67}">
      <dgm:prSet/>
      <dgm:spPr/>
      <dgm:t>
        <a:bodyPr/>
        <a:lstStyle/>
        <a:p>
          <a:endParaRPr lang="en-US"/>
        </a:p>
      </dgm:t>
    </dgm:pt>
    <dgm:pt modelId="{AC56D458-527D-154A-98F3-FD0EB1AE6E93}">
      <dgm:prSet phldrT="[Text]" custT="1"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</a:t>
          </a:r>
          <a:r>
            <a:rPr lang="ru-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дтвердить, </a:t>
          </a:r>
          <a:r>
            <a:rPr lang="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как инциденты безопасности расследуются, анализируются и как вносятся необходимые </a:t>
          </a:r>
          <a:r>
            <a:rPr lang="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корректировки</a:t>
          </a:r>
          <a:endParaRPr lang="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21FE4-6A25-844F-871A-DC3DF5EE4988}" type="parTrans" cxnId="{32D5348C-5E07-F04F-A602-D70CE44A4FE3}">
      <dgm:prSet/>
      <dgm:spPr/>
      <dgm:t>
        <a:bodyPr/>
        <a:lstStyle/>
        <a:p>
          <a:endParaRPr lang="en-US"/>
        </a:p>
      </dgm:t>
    </dgm:pt>
    <dgm:pt modelId="{0AFD8264-6B07-704F-8B64-626DBFC3AE1A}" type="sibTrans" cxnId="{32D5348C-5E07-F04F-A602-D70CE44A4FE3}">
      <dgm:prSet/>
      <dgm:spPr/>
      <dgm:t>
        <a:bodyPr/>
        <a:lstStyle/>
        <a:p>
          <a:endParaRPr lang="en-US"/>
        </a:p>
      </dgm:t>
    </dgm:pt>
    <dgm:pt modelId="{A2B67368-C6AA-144D-AB5B-456BC5578868}" type="pres">
      <dgm:prSet presAssocID="{3CBA2362-F849-5946-8438-CC7EA66F7A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C2641-8BC1-EE46-97E4-32E6B05EC24F}" type="pres">
      <dgm:prSet presAssocID="{511F4ABF-52A8-8E47-8FF3-95F868E379CF}" presName="linNode" presStyleCnt="0"/>
      <dgm:spPr/>
    </dgm:pt>
    <dgm:pt modelId="{224F620C-F4F7-824B-9313-7CCACE46E61F}" type="pres">
      <dgm:prSet presAssocID="{511F4ABF-52A8-8E47-8FF3-95F868E379CF}" presName="parentText" presStyleLbl="node1" presStyleIdx="0" presStyleCnt="4" custScaleX="73618" custScaleY="362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DD4BC-9F97-D54A-B05D-BEFB32954C58}" type="pres">
      <dgm:prSet presAssocID="{511F4ABF-52A8-8E47-8FF3-95F868E379CF}" presName="descendantText" presStyleLbl="alignAccFollowNode1" presStyleIdx="0" presStyleCnt="4" custScaleX="125586" custScaleY="54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6FFC4-B8FB-5F45-A148-C5539DC4548D}" type="pres">
      <dgm:prSet presAssocID="{25B06579-03B0-604A-87E1-B8D4DAEE0E03}" presName="sp" presStyleCnt="0"/>
      <dgm:spPr/>
    </dgm:pt>
    <dgm:pt modelId="{A8725294-58C4-A24A-817F-6AAF2710F44C}" type="pres">
      <dgm:prSet presAssocID="{C5392654-081E-FA40-BE05-793A5CC7569C}" presName="linNode" presStyleCnt="0"/>
      <dgm:spPr/>
    </dgm:pt>
    <dgm:pt modelId="{E7EFCBD0-19FD-CE47-8C27-9DB75A5E9444}" type="pres">
      <dgm:prSet presAssocID="{C5392654-081E-FA40-BE05-793A5CC7569C}" presName="parentText" presStyleLbl="node1" presStyleIdx="1" presStyleCnt="4" custScaleX="70523" custScaleY="34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93710-BDF4-0A4D-811D-62434C59DC92}" type="pres">
      <dgm:prSet presAssocID="{C5392654-081E-FA40-BE05-793A5CC7569C}" presName="descendantText" presStyleLbl="alignAccFollowNode1" presStyleIdx="1" presStyleCnt="4" custScaleX="119520" custScaleY="48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35E4C-9950-CD43-AACA-952460CAFC91}" type="pres">
      <dgm:prSet presAssocID="{43489074-FD79-0847-839B-58EB53928C1B}" presName="sp" presStyleCnt="0"/>
      <dgm:spPr/>
    </dgm:pt>
    <dgm:pt modelId="{A97BD725-0886-E548-8100-3EB8CB11F70C}" type="pres">
      <dgm:prSet presAssocID="{FD47018D-FBB0-CF4C-BE50-66CFC8CBA185}" presName="linNode" presStyleCnt="0"/>
      <dgm:spPr/>
    </dgm:pt>
    <dgm:pt modelId="{3F1A644B-EC68-B746-8711-936C3C9FDACE}" type="pres">
      <dgm:prSet presAssocID="{FD47018D-FBB0-CF4C-BE50-66CFC8CBA185}" presName="parentText" presStyleLbl="node1" presStyleIdx="2" presStyleCnt="4" custScaleX="67389" custScaleY="366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D9B22-5C39-4440-9475-FCF524B458A2}" type="pres">
      <dgm:prSet presAssocID="{FD47018D-FBB0-CF4C-BE50-66CFC8CBA185}" presName="descendantText" presStyleLbl="alignAccFollowNode1" presStyleIdx="2" presStyleCnt="4" custScaleX="116647" custScaleY="44253" custLinFactNeighborX="1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A3A56-7AF4-E946-A13E-645253129986}" type="pres">
      <dgm:prSet presAssocID="{60AD211D-A12B-E040-BD0D-9644F28EA443}" presName="sp" presStyleCnt="0"/>
      <dgm:spPr/>
    </dgm:pt>
    <dgm:pt modelId="{6986F938-502E-C44E-A813-1DCDA286278D}" type="pres">
      <dgm:prSet presAssocID="{3B61A64A-5FB4-C941-BB71-ADAFF0F539C4}" presName="linNode" presStyleCnt="0"/>
      <dgm:spPr/>
    </dgm:pt>
    <dgm:pt modelId="{D9BC9F6F-A1BA-5043-8A90-6514E3B15416}" type="pres">
      <dgm:prSet presAssocID="{3B61A64A-5FB4-C941-BB71-ADAFF0F539C4}" presName="parentText" presStyleLbl="node1" presStyleIdx="3" presStyleCnt="4" custScaleX="67389" custScaleY="366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DAE51-FC27-424D-A299-597B9C4B2F91}" type="pres">
      <dgm:prSet presAssocID="{3B61A64A-5FB4-C941-BB71-ADAFF0F539C4}" presName="descendantText" presStyleLbl="alignAccFollowNode1" presStyleIdx="3" presStyleCnt="4" custScaleX="117764" custScaleY="50016" custLinFactNeighborX="2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C909F-F120-1942-A518-28A2B46E1BAA}" srcId="{3B61A64A-5FB4-C941-BB71-ADAFF0F539C4}" destId="{66861EED-9C22-9D4D-A79A-EE91CFDD156A}" srcOrd="0" destOrd="0" parTransId="{F5721B66-0503-8244-B38A-F7152C9C8FC0}" sibTransId="{642F4ED1-CB6A-EF4D-A6A0-76262E95EE59}"/>
    <dgm:cxn modelId="{5ECB1A8A-D660-5844-B4DB-3A2B1D686B6B}" srcId="{C5392654-081E-FA40-BE05-793A5CC7569C}" destId="{D8DCCF84-594E-7B4B-9D6A-E449ABEA07E2}" srcOrd="2" destOrd="0" parTransId="{5C8C53E1-E71E-A847-9FE1-0907DC7538B9}" sibTransId="{16EC802A-9A39-A547-9364-970B92292C5D}"/>
    <dgm:cxn modelId="{BE610198-940D-624C-836E-1A56BBFCF1AE}" srcId="{3CBA2362-F849-5946-8438-CC7EA66F7AB8}" destId="{511F4ABF-52A8-8E47-8FF3-95F868E379CF}" srcOrd="0" destOrd="0" parTransId="{762755A2-7F96-564C-BDAB-B22ADCB0F784}" sibTransId="{25B06579-03B0-604A-87E1-B8D4DAEE0E03}"/>
    <dgm:cxn modelId="{AF681A8C-42F4-654F-8113-38A98295318C}" type="presOf" srcId="{3CBA2362-F849-5946-8438-CC7EA66F7AB8}" destId="{A2B67368-C6AA-144D-AB5B-456BC5578868}" srcOrd="0" destOrd="0" presId="urn:microsoft.com/office/officeart/2005/8/layout/vList5"/>
    <dgm:cxn modelId="{D64F5711-8908-5E44-9AED-B9B8C8AD664A}" type="presOf" srcId="{FD47018D-FBB0-CF4C-BE50-66CFC8CBA185}" destId="{3F1A644B-EC68-B746-8711-936C3C9FDACE}" srcOrd="0" destOrd="0" presId="urn:microsoft.com/office/officeart/2005/8/layout/vList5"/>
    <dgm:cxn modelId="{305E8A61-FFBD-B24C-995A-419414A7C7EB}" srcId="{FD47018D-FBB0-CF4C-BE50-66CFC8CBA185}" destId="{CA130134-AFEB-1F4D-8E1B-2878DF6666A5}" srcOrd="1" destOrd="0" parTransId="{02AA1CBF-3EDA-EC48-93B2-2FB5A3008F01}" sibTransId="{37AC25EB-25FE-3A41-9EA2-258BEE0B399C}"/>
    <dgm:cxn modelId="{8F69C68D-1790-414B-AA6B-7DAA21C09A67}" srcId="{3B61A64A-5FB4-C941-BB71-ADAFF0F539C4}" destId="{09CD5C57-F8E4-A34B-940B-B01F76ACA6CC}" srcOrd="1" destOrd="0" parTransId="{7C1C9810-236C-5B48-93D0-74F9AF9323D8}" sibTransId="{425CCD14-DF3D-354C-8833-8CEB6E442A0F}"/>
    <dgm:cxn modelId="{A626AC37-AD78-7248-9C7F-49C9CAD27159}" srcId="{C5392654-081E-FA40-BE05-793A5CC7569C}" destId="{0F029CAD-5AD6-3546-8166-71C11CEC1393}" srcOrd="3" destOrd="0" parTransId="{4A42F034-9C4C-3D4E-A84B-4C74150CCAF4}" sibTransId="{EEE0B13F-E4A9-264F-86E2-A6B365212DEA}"/>
    <dgm:cxn modelId="{CFBD413A-600B-A247-A290-CECFA65AB8BB}" type="presOf" srcId="{CA130134-AFEB-1F4D-8E1B-2878DF6666A5}" destId="{185D9B22-5C39-4440-9475-FCF524B458A2}" srcOrd="0" destOrd="1" presId="urn:microsoft.com/office/officeart/2005/8/layout/vList5"/>
    <dgm:cxn modelId="{32D5348C-5E07-F04F-A602-D70CE44A4FE3}" srcId="{3B61A64A-5FB4-C941-BB71-ADAFF0F539C4}" destId="{AC56D458-527D-154A-98F3-FD0EB1AE6E93}" srcOrd="2" destOrd="0" parTransId="{62921FE4-6A25-844F-871A-DC3DF5EE4988}" sibTransId="{0AFD8264-6B07-704F-8B64-626DBFC3AE1A}"/>
    <dgm:cxn modelId="{E0514202-19A0-CB44-9351-F6DFFC13740C}" type="presOf" srcId="{77CC7AE2-7B34-3F46-9160-2BEC4F5BE89B}" destId="{185D9B22-5C39-4440-9475-FCF524B458A2}" srcOrd="0" destOrd="0" presId="urn:microsoft.com/office/officeart/2005/8/layout/vList5"/>
    <dgm:cxn modelId="{A5247AA1-4CC8-F64B-8E5A-180A52445D0C}" type="presOf" srcId="{AC56D458-527D-154A-98F3-FD0EB1AE6E93}" destId="{6AFDAE51-FC27-424D-A299-597B9C4B2F91}" srcOrd="0" destOrd="2" presId="urn:microsoft.com/office/officeart/2005/8/layout/vList5"/>
    <dgm:cxn modelId="{0216F2A8-9777-174A-B296-7821A1193BEF}" type="presOf" srcId="{5E73356F-158D-5141-BBE2-C8947952000A}" destId="{CB1DD4BC-9F97-D54A-B05D-BEFB32954C58}" srcOrd="0" destOrd="0" presId="urn:microsoft.com/office/officeart/2005/8/layout/vList5"/>
    <dgm:cxn modelId="{7089845B-830C-5B41-8C76-878E3CB1F83A}" type="presOf" srcId="{D8DCCF84-594E-7B4B-9D6A-E449ABEA07E2}" destId="{A4B93710-BDF4-0A4D-811D-62434C59DC92}" srcOrd="0" destOrd="2" presId="urn:microsoft.com/office/officeart/2005/8/layout/vList5"/>
    <dgm:cxn modelId="{C487E89B-3F72-4C4E-BB60-DB32C59F0126}" srcId="{FD47018D-FBB0-CF4C-BE50-66CFC8CBA185}" destId="{77CC7AE2-7B34-3F46-9160-2BEC4F5BE89B}" srcOrd="0" destOrd="0" parTransId="{88202580-F9C9-8C4B-B730-9B1A1BED12B0}" sibTransId="{C275D517-DFC7-824A-A3AB-05837169C9C9}"/>
    <dgm:cxn modelId="{372E8BB0-01DF-BE40-B78B-B31E80862FB5}" srcId="{C5392654-081E-FA40-BE05-793A5CC7569C}" destId="{FC1B9060-8D9E-C944-99A2-4464FF554DAF}" srcOrd="1" destOrd="0" parTransId="{5DC721C3-CB73-D34F-B06D-7E5FBC7039F9}" sibTransId="{0230B48F-8292-E247-9891-3722C4AA41B6}"/>
    <dgm:cxn modelId="{FA6925B1-24FB-594E-A62D-FAF1A983AC57}" type="presOf" srcId="{3B61A64A-5FB4-C941-BB71-ADAFF0F539C4}" destId="{D9BC9F6F-A1BA-5043-8A90-6514E3B15416}" srcOrd="0" destOrd="0" presId="urn:microsoft.com/office/officeart/2005/8/layout/vList5"/>
    <dgm:cxn modelId="{D19C3A09-0FC4-1449-A759-82391A7E93F4}" srcId="{C5392654-081E-FA40-BE05-793A5CC7569C}" destId="{CCE0BBD7-B330-324A-A36E-21E11681CFF3}" srcOrd="0" destOrd="0" parTransId="{B31FDF26-C26B-5646-8BAC-13B7A9204EC4}" sibTransId="{C964A8F5-188D-C443-B7B8-A5137917E450}"/>
    <dgm:cxn modelId="{5985F3E0-9F03-0241-94B0-64683698952D}" type="presOf" srcId="{0F029CAD-5AD6-3546-8166-71C11CEC1393}" destId="{A4B93710-BDF4-0A4D-811D-62434C59DC92}" srcOrd="0" destOrd="3" presId="urn:microsoft.com/office/officeart/2005/8/layout/vList5"/>
    <dgm:cxn modelId="{12B08C34-69CB-6244-AE0A-B99D5F8BED15}" srcId="{FD47018D-FBB0-CF4C-BE50-66CFC8CBA185}" destId="{CE318B48-E504-3E44-86B8-D5E9B0CA5915}" srcOrd="2" destOrd="0" parTransId="{FD0B8484-338B-EE4B-A5CC-69EA01FA7361}" sibTransId="{B2750C2E-D8FE-4D48-8B15-ED9708974468}"/>
    <dgm:cxn modelId="{0A85166F-F932-DD48-953C-9C0A8B11B0BE}" srcId="{511F4ABF-52A8-8E47-8FF3-95F868E379CF}" destId="{5E73356F-158D-5141-BBE2-C8947952000A}" srcOrd="0" destOrd="0" parTransId="{C0060F54-ED61-404C-B973-A8AF2ED8D4BC}" sibTransId="{4FDC74EB-C779-134D-B48D-C5C503CF5CF8}"/>
    <dgm:cxn modelId="{EC68410A-3C22-5549-BE5A-C8F2B77269A0}" type="presOf" srcId="{511F4ABF-52A8-8E47-8FF3-95F868E379CF}" destId="{224F620C-F4F7-824B-9313-7CCACE46E61F}" srcOrd="0" destOrd="0" presId="urn:microsoft.com/office/officeart/2005/8/layout/vList5"/>
    <dgm:cxn modelId="{CFC6911E-817D-2748-9C09-E68D65C072B4}" type="presOf" srcId="{FC1B9060-8D9E-C944-99A2-4464FF554DAF}" destId="{A4B93710-BDF4-0A4D-811D-62434C59DC92}" srcOrd="0" destOrd="1" presId="urn:microsoft.com/office/officeart/2005/8/layout/vList5"/>
    <dgm:cxn modelId="{CA19E929-94B8-364D-8A6A-2C1194ACC113}" type="presOf" srcId="{C5392654-081E-FA40-BE05-793A5CC7569C}" destId="{E7EFCBD0-19FD-CE47-8C27-9DB75A5E9444}" srcOrd="0" destOrd="0" presId="urn:microsoft.com/office/officeart/2005/8/layout/vList5"/>
    <dgm:cxn modelId="{6A1AEFA6-0454-B64D-B203-548F6E2B0709}" type="presOf" srcId="{09CD5C57-F8E4-A34B-940B-B01F76ACA6CC}" destId="{6AFDAE51-FC27-424D-A299-597B9C4B2F91}" srcOrd="0" destOrd="1" presId="urn:microsoft.com/office/officeart/2005/8/layout/vList5"/>
    <dgm:cxn modelId="{A0582F41-3FCC-2749-9524-79C3FA673316}" type="presOf" srcId="{CE318B48-E504-3E44-86B8-D5E9B0CA5915}" destId="{185D9B22-5C39-4440-9475-FCF524B458A2}" srcOrd="0" destOrd="2" presId="urn:microsoft.com/office/officeart/2005/8/layout/vList5"/>
    <dgm:cxn modelId="{00706A3F-533E-7D47-A287-404F5DD46BF5}" srcId="{511F4ABF-52A8-8E47-8FF3-95F868E379CF}" destId="{CF88AE5E-059C-2448-9054-751D26A42D50}" srcOrd="1" destOrd="0" parTransId="{05593A89-9F64-0C45-AFA6-2AB5F399522E}" sibTransId="{79500519-9C8F-6443-9448-B4EEBB02955C}"/>
    <dgm:cxn modelId="{8D2ED388-BE16-1E41-B928-1EE40B9F82B4}" type="presOf" srcId="{CF88AE5E-059C-2448-9054-751D26A42D50}" destId="{CB1DD4BC-9F97-D54A-B05D-BEFB32954C58}" srcOrd="0" destOrd="1" presId="urn:microsoft.com/office/officeart/2005/8/layout/vList5"/>
    <dgm:cxn modelId="{B959268B-5D26-7B4F-9498-A7DC20059601}" srcId="{3CBA2362-F849-5946-8438-CC7EA66F7AB8}" destId="{FD47018D-FBB0-CF4C-BE50-66CFC8CBA185}" srcOrd="2" destOrd="0" parTransId="{FE73F919-A988-0145-B39E-955383F8D968}" sibTransId="{60AD211D-A12B-E040-BD0D-9644F28EA443}"/>
    <dgm:cxn modelId="{B72A49AA-5DE4-E04D-987A-3EEAEA3258D3}" srcId="{3CBA2362-F849-5946-8438-CC7EA66F7AB8}" destId="{3B61A64A-5FB4-C941-BB71-ADAFF0F539C4}" srcOrd="3" destOrd="0" parTransId="{1719FF53-8DC3-AA47-8705-C62811281804}" sibTransId="{1B0BF8C8-E578-474F-8C2E-111B40E1BE68}"/>
    <dgm:cxn modelId="{1CA6728B-D864-014F-9B3C-00593D5E65F0}" type="presOf" srcId="{C39EA127-4C55-B74D-BB66-8C4F74C22F58}" destId="{CB1DD4BC-9F97-D54A-B05D-BEFB32954C58}" srcOrd="0" destOrd="2" presId="urn:microsoft.com/office/officeart/2005/8/layout/vList5"/>
    <dgm:cxn modelId="{69D4A4CB-B8F3-E04C-8348-4952BE09FB4B}" srcId="{3CBA2362-F849-5946-8438-CC7EA66F7AB8}" destId="{C5392654-081E-FA40-BE05-793A5CC7569C}" srcOrd="1" destOrd="0" parTransId="{C304D8CB-F944-DD40-B4AF-7803ABE47699}" sibTransId="{43489074-FD79-0847-839B-58EB53928C1B}"/>
    <dgm:cxn modelId="{B3929C4B-F4C7-3644-A5C3-4B3126E8839E}" type="presOf" srcId="{CCE0BBD7-B330-324A-A36E-21E11681CFF3}" destId="{A4B93710-BDF4-0A4D-811D-62434C59DC92}" srcOrd="0" destOrd="0" presId="urn:microsoft.com/office/officeart/2005/8/layout/vList5"/>
    <dgm:cxn modelId="{F5B915A4-ECC1-9245-940D-88A71C5AC619}" srcId="{511F4ABF-52A8-8E47-8FF3-95F868E379CF}" destId="{C39EA127-4C55-B74D-BB66-8C4F74C22F58}" srcOrd="2" destOrd="0" parTransId="{C5F1EB8E-B8A0-9E4B-9CF5-08356BC08CEC}" sibTransId="{C5C503E2-C131-B146-915E-FEDF78C14877}"/>
    <dgm:cxn modelId="{A4DB765C-7B9F-4041-97AA-DA8DAD59B761}" type="presOf" srcId="{66861EED-9C22-9D4D-A79A-EE91CFDD156A}" destId="{6AFDAE51-FC27-424D-A299-597B9C4B2F91}" srcOrd="0" destOrd="0" presId="urn:microsoft.com/office/officeart/2005/8/layout/vList5"/>
    <dgm:cxn modelId="{762B6656-7021-8C4E-83BD-3981A4DF2B80}" type="presParOf" srcId="{A2B67368-C6AA-144D-AB5B-456BC5578868}" destId="{56DC2641-8BC1-EE46-97E4-32E6B05EC24F}" srcOrd="0" destOrd="0" presId="urn:microsoft.com/office/officeart/2005/8/layout/vList5"/>
    <dgm:cxn modelId="{48B08C2B-6F0E-6643-8AA7-18DC550BD692}" type="presParOf" srcId="{56DC2641-8BC1-EE46-97E4-32E6B05EC24F}" destId="{224F620C-F4F7-824B-9313-7CCACE46E61F}" srcOrd="0" destOrd="0" presId="urn:microsoft.com/office/officeart/2005/8/layout/vList5"/>
    <dgm:cxn modelId="{211CDFBC-EF90-D242-B945-8DB7065C7A74}" type="presParOf" srcId="{56DC2641-8BC1-EE46-97E4-32E6B05EC24F}" destId="{CB1DD4BC-9F97-D54A-B05D-BEFB32954C58}" srcOrd="1" destOrd="0" presId="urn:microsoft.com/office/officeart/2005/8/layout/vList5"/>
    <dgm:cxn modelId="{F22D36E1-0843-D644-B341-37AB6CA70DB6}" type="presParOf" srcId="{A2B67368-C6AA-144D-AB5B-456BC5578868}" destId="{3B56FFC4-B8FB-5F45-A148-C5539DC4548D}" srcOrd="1" destOrd="0" presId="urn:microsoft.com/office/officeart/2005/8/layout/vList5"/>
    <dgm:cxn modelId="{E75A623F-0B21-E04F-AFD7-E96092EC27E4}" type="presParOf" srcId="{A2B67368-C6AA-144D-AB5B-456BC5578868}" destId="{A8725294-58C4-A24A-817F-6AAF2710F44C}" srcOrd="2" destOrd="0" presId="urn:microsoft.com/office/officeart/2005/8/layout/vList5"/>
    <dgm:cxn modelId="{95357660-6A58-6342-9110-E38DEC5D44EE}" type="presParOf" srcId="{A8725294-58C4-A24A-817F-6AAF2710F44C}" destId="{E7EFCBD0-19FD-CE47-8C27-9DB75A5E9444}" srcOrd="0" destOrd="0" presId="urn:microsoft.com/office/officeart/2005/8/layout/vList5"/>
    <dgm:cxn modelId="{28D65412-7B0F-C046-B455-45FC0BE330C2}" type="presParOf" srcId="{A8725294-58C4-A24A-817F-6AAF2710F44C}" destId="{A4B93710-BDF4-0A4D-811D-62434C59DC92}" srcOrd="1" destOrd="0" presId="urn:microsoft.com/office/officeart/2005/8/layout/vList5"/>
    <dgm:cxn modelId="{030D6DF6-B3BD-214C-945F-CA640C661B00}" type="presParOf" srcId="{A2B67368-C6AA-144D-AB5B-456BC5578868}" destId="{86335E4C-9950-CD43-AACA-952460CAFC91}" srcOrd="3" destOrd="0" presId="urn:microsoft.com/office/officeart/2005/8/layout/vList5"/>
    <dgm:cxn modelId="{2F297A91-4CEB-E440-A572-D09154CC3E67}" type="presParOf" srcId="{A2B67368-C6AA-144D-AB5B-456BC5578868}" destId="{A97BD725-0886-E548-8100-3EB8CB11F70C}" srcOrd="4" destOrd="0" presId="urn:microsoft.com/office/officeart/2005/8/layout/vList5"/>
    <dgm:cxn modelId="{1083D3B1-71FE-814D-ADEE-49D5414B71E9}" type="presParOf" srcId="{A97BD725-0886-E548-8100-3EB8CB11F70C}" destId="{3F1A644B-EC68-B746-8711-936C3C9FDACE}" srcOrd="0" destOrd="0" presId="urn:microsoft.com/office/officeart/2005/8/layout/vList5"/>
    <dgm:cxn modelId="{5C430062-F201-2448-BA30-400D8764E63F}" type="presParOf" srcId="{A97BD725-0886-E548-8100-3EB8CB11F70C}" destId="{185D9B22-5C39-4440-9475-FCF524B458A2}" srcOrd="1" destOrd="0" presId="urn:microsoft.com/office/officeart/2005/8/layout/vList5"/>
    <dgm:cxn modelId="{AB48E06F-500D-9143-86F6-C1CDF1C5C8E4}" type="presParOf" srcId="{A2B67368-C6AA-144D-AB5B-456BC5578868}" destId="{4A2A3A56-7AF4-E946-A13E-645253129986}" srcOrd="5" destOrd="0" presId="urn:microsoft.com/office/officeart/2005/8/layout/vList5"/>
    <dgm:cxn modelId="{168DBE55-A9FE-7144-9507-CDE6E827230C}" type="presParOf" srcId="{A2B67368-C6AA-144D-AB5B-456BC5578868}" destId="{6986F938-502E-C44E-A813-1DCDA286278D}" srcOrd="6" destOrd="0" presId="urn:microsoft.com/office/officeart/2005/8/layout/vList5"/>
    <dgm:cxn modelId="{48772C8C-BC2E-584A-BB8D-D62D454C85A2}" type="presParOf" srcId="{6986F938-502E-C44E-A813-1DCDA286278D}" destId="{D9BC9F6F-A1BA-5043-8A90-6514E3B15416}" srcOrd="0" destOrd="0" presId="urn:microsoft.com/office/officeart/2005/8/layout/vList5"/>
    <dgm:cxn modelId="{7E5C9E3D-1479-754E-91BD-60A198242623}" type="presParOf" srcId="{6986F938-502E-C44E-A813-1DCDA286278D}" destId="{6AFDAE51-FC27-424D-A299-597B9C4B2F91}" srcOrd="1" destOrd="0" presId="urn:microsoft.com/office/officeart/2005/8/layout/vList5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DD4BC-9F97-D54A-B05D-BEFB32954C58}">
      <dsp:nvSpPr>
        <dsp:cNvPr id="0" name=""/>
        <dsp:cNvSpPr/>
      </dsp:nvSpPr>
      <dsp:spPr>
        <a:xfrm rot="5400000">
          <a:off x="5820533" y="-3262635"/>
          <a:ext cx="1214962" cy="774649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" sz="1600" kern="1200" dirty="0">
              <a:latin typeface="Arial" panose="020B0604020202020204" pitchFamily="34" charset="0"/>
              <a:cs typeface="Arial" panose="020B0604020202020204" pitchFamily="34" charset="0"/>
            </a:rPr>
            <a:t>По данным </a:t>
          </a:r>
          <a:r>
            <a:rPr lang="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ВТамО</a:t>
          </a:r>
          <a:r>
            <a:rPr lang="ru" sz="1600" kern="1200" dirty="0">
              <a:latin typeface="Arial" panose="020B0604020202020204" pitchFamily="34" charset="0"/>
              <a:cs typeface="Arial" panose="020B0604020202020204" pitchFamily="34" charset="0"/>
            </a:rPr>
            <a:t>, программа УЭО касается партнерства C2B, C2C и C2PGA в </a:t>
          </a:r>
          <a:r>
            <a:rPr lang="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Рамочных стандартах SAFE в </a:t>
          </a:r>
          <a:r>
            <a:rPr lang="ru" sz="1600" kern="1200" dirty="0">
              <a:latin typeface="Arial" panose="020B0604020202020204" pitchFamily="34" charset="0"/>
              <a:cs typeface="Arial" panose="020B0604020202020204" pitchFamily="34" charset="0"/>
            </a:rPr>
            <a:t>целях </a:t>
          </a:r>
          <a:r>
            <a:rPr lang="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повышения безопасности международной цепочки поставок и облегчения перемещения законных </a:t>
          </a:r>
          <a:r>
            <a:rPr lang="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товаров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54769" y="62439"/>
        <a:ext cx="7687180" cy="1096342"/>
      </dsp:txXfrm>
    </dsp:sp>
    <dsp:sp modelId="{224F620C-F4F7-824B-9313-7CCACE46E61F}">
      <dsp:nvSpPr>
        <dsp:cNvPr id="0" name=""/>
        <dsp:cNvSpPr/>
      </dsp:nvSpPr>
      <dsp:spPr>
        <a:xfrm>
          <a:off x="478" y="354"/>
          <a:ext cx="2554290" cy="122051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" sz="2500" kern="1200" dirty="0">
              <a:latin typeface="Arial" panose="020B0604020202020204" pitchFamily="34" charset="0"/>
              <a:cs typeface="Arial" panose="020B0604020202020204" pitchFamily="34" charset="0"/>
            </a:rPr>
            <a:t>Что такое программа УЭО?</a:t>
          </a:r>
        </a:p>
      </dsp:txBody>
      <dsp:txXfrm>
        <a:off x="60058" y="59934"/>
        <a:ext cx="2435130" cy="1101351"/>
      </dsp:txXfrm>
    </dsp:sp>
    <dsp:sp modelId="{A4B93710-BDF4-0A4D-811D-62434C59DC92}">
      <dsp:nvSpPr>
        <dsp:cNvPr id="0" name=""/>
        <dsp:cNvSpPr/>
      </dsp:nvSpPr>
      <dsp:spPr>
        <a:xfrm rot="5400000">
          <a:off x="5483358" y="-1603682"/>
          <a:ext cx="1902156" cy="773401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Признавать решающую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роль таможенной администрации в</a:t>
          </a:r>
          <a:r>
            <a:rPr lang="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устранение уязвимых мест при применении мер безопасности цепочки поставок посредством: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эффективного процесса </a:t>
          </a:r>
          <a:r>
            <a:rPr lang="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проверки и </a:t>
          </a:r>
          <a:r>
            <a:rPr lang="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валидации в отношении перемещения </a:t>
          </a:r>
          <a:r>
            <a:rPr lang="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товаров;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поддержки </a:t>
          </a:r>
          <a:r>
            <a:rPr lang="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торгового сообщества, особенно ММСП;</a:t>
          </a:r>
          <a:endParaRPr lang="en-PH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правильной кодификации </a:t>
          </a:r>
          <a:r>
            <a:rPr lang="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УЭО;</a:t>
          </a:r>
          <a:endParaRPr lang="en-PH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информирования общественности/разъяснительной работы; </a:t>
          </a:r>
          <a:r>
            <a:rPr lang="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и</a:t>
          </a:r>
          <a:endParaRPr lang="en-PH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установления </a:t>
          </a:r>
          <a:r>
            <a:rPr lang="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целостного подхода к эффективной и динамичной программе УЭО</a:t>
          </a:r>
          <a:endParaRPr lang="en-PH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67430" y="1405102"/>
        <a:ext cx="7641157" cy="1716444"/>
      </dsp:txXfrm>
    </dsp:sp>
    <dsp:sp modelId="{E7EFCBD0-19FD-CE47-8C27-9DB75A5E9444}">
      <dsp:nvSpPr>
        <dsp:cNvPr id="0" name=""/>
        <dsp:cNvSpPr/>
      </dsp:nvSpPr>
      <dsp:spPr>
        <a:xfrm>
          <a:off x="478" y="1349521"/>
          <a:ext cx="2566951" cy="182760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" sz="2500" kern="1200" dirty="0">
              <a:latin typeface="Arial" panose="020B0604020202020204" pitchFamily="34" charset="0"/>
              <a:cs typeface="Arial" panose="020B0604020202020204" pitchFamily="34" charset="0"/>
            </a:rPr>
            <a:t>Решающая роль таможни</a:t>
          </a:r>
        </a:p>
      </dsp:txBody>
      <dsp:txXfrm>
        <a:off x="89694" y="1438737"/>
        <a:ext cx="2388519" cy="1649173"/>
      </dsp:txXfrm>
    </dsp:sp>
    <dsp:sp modelId="{6E901292-B72F-0B4A-BF70-B61B7259FC89}">
      <dsp:nvSpPr>
        <dsp:cNvPr id="0" name=""/>
        <dsp:cNvSpPr/>
      </dsp:nvSpPr>
      <dsp:spPr>
        <a:xfrm rot="5400000">
          <a:off x="5712217" y="120108"/>
          <a:ext cx="1372531" cy="774388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В свою очередь, соблюдающим </a:t>
          </a:r>
          <a:r>
            <a:rPr lang="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участникам ВЭД </a:t>
          </a:r>
          <a:r>
            <a:rPr lang="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предоставляются стимулы для ускорения таможенной очистки </a:t>
          </a:r>
          <a:r>
            <a:rPr lang="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товаров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26543" y="3372784"/>
        <a:ext cx="7676879" cy="1238529"/>
      </dsp:txXfrm>
    </dsp:sp>
    <dsp:sp modelId="{42A5E295-62F3-194A-B6C8-EBE939045049}">
      <dsp:nvSpPr>
        <dsp:cNvPr id="0" name=""/>
        <dsp:cNvSpPr/>
      </dsp:nvSpPr>
      <dsp:spPr>
        <a:xfrm>
          <a:off x="478" y="3377744"/>
          <a:ext cx="2526064" cy="122860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" sz="2500" kern="1200" dirty="0">
              <a:latin typeface="Arial" panose="020B0604020202020204" pitchFamily="34" charset="0"/>
              <a:cs typeface="Arial" panose="020B0604020202020204" pitchFamily="34" charset="0"/>
            </a:rPr>
            <a:t>Стимулы</a:t>
          </a:r>
        </a:p>
      </dsp:txBody>
      <dsp:txXfrm>
        <a:off x="60454" y="3437720"/>
        <a:ext cx="2406112" cy="1108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DD4BC-9F97-D54A-B05D-BEFB32954C58}">
      <dsp:nvSpPr>
        <dsp:cNvPr id="0" name=""/>
        <dsp:cNvSpPr/>
      </dsp:nvSpPr>
      <dsp:spPr>
        <a:xfrm rot="5400000">
          <a:off x="6008692" y="-3307479"/>
          <a:ext cx="1237816" cy="798701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Оно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предоставляет практическое руководство, помогающее провести валидацию УЭО стандартизированным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способом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Определяет основные необходимые элементы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Продвигает минимальный набор компетенций должностных лиц таможни, которым поручено проводить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валидацию</a:t>
          </a:r>
          <a:endParaRPr lang="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34094" y="127544"/>
        <a:ext cx="7926589" cy="1116966"/>
      </dsp:txXfrm>
    </dsp:sp>
    <dsp:sp modelId="{224F620C-F4F7-824B-9313-7CCACE46E61F}">
      <dsp:nvSpPr>
        <dsp:cNvPr id="0" name=""/>
        <dsp:cNvSpPr/>
      </dsp:nvSpPr>
      <dsp:spPr>
        <a:xfrm>
          <a:off x="493" y="435"/>
          <a:ext cx="2633599" cy="137118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" sz="3000" kern="1200" dirty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</a:p>
      </dsp:txBody>
      <dsp:txXfrm>
        <a:off x="67429" y="67371"/>
        <a:ext cx="2499727" cy="1237313"/>
      </dsp:txXfrm>
    </dsp:sp>
    <dsp:sp modelId="{A4B93710-BDF4-0A4D-811D-62434C59DC92}">
      <dsp:nvSpPr>
        <dsp:cNvPr id="0" name=""/>
        <dsp:cNvSpPr/>
      </dsp:nvSpPr>
      <dsp:spPr>
        <a:xfrm rot="5400000">
          <a:off x="5726169" y="-1604740"/>
          <a:ext cx="1816103" cy="79741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Подвтерждает,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что заявитель соответствует, а сертифицированный член УЭО продолжает соответствовать требованиям области своих полномочий.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Предоставляет набор основных компетенций для долгосрочного применения процесса УЭО. Продвигает общий подход к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таможенной проверке УЭО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и применяет методы работы, соответствующие национальному, региональному и международному контексту.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Способствует эффективности переговоров и процессов взаимного признания.</a:t>
          </a:r>
        </a:p>
      </dsp:txBody>
      <dsp:txXfrm rot="-5400000">
        <a:off x="2647147" y="1562937"/>
        <a:ext cx="7885494" cy="1638793"/>
      </dsp:txXfrm>
    </dsp:sp>
    <dsp:sp modelId="{E7EFCBD0-19FD-CE47-8C27-9DB75A5E9444}">
      <dsp:nvSpPr>
        <dsp:cNvPr id="0" name=""/>
        <dsp:cNvSpPr/>
      </dsp:nvSpPr>
      <dsp:spPr>
        <a:xfrm>
          <a:off x="493" y="1537790"/>
          <a:ext cx="2646653" cy="168908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" sz="3000" kern="1200" dirty="0">
              <a:latin typeface="Arial" panose="020B0604020202020204" pitchFamily="34" charset="0"/>
              <a:cs typeface="Arial" panose="020B0604020202020204" pitchFamily="34" charset="0"/>
            </a:rPr>
            <a:t>Цель процедуры валидации</a:t>
          </a:r>
        </a:p>
      </dsp:txBody>
      <dsp:txXfrm>
        <a:off x="82947" y="1620244"/>
        <a:ext cx="2481745" cy="1524179"/>
      </dsp:txXfrm>
    </dsp:sp>
    <dsp:sp modelId="{6E901292-B72F-0B4A-BF70-B61B7259FC89}">
      <dsp:nvSpPr>
        <dsp:cNvPr id="0" name=""/>
        <dsp:cNvSpPr/>
      </dsp:nvSpPr>
      <dsp:spPr>
        <a:xfrm rot="5400000">
          <a:off x="5826165" y="171872"/>
          <a:ext cx="1541973" cy="798432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Вынести заключение о выполнении условий для предоставления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авторизации УЭО</a:t>
          </a:r>
          <a:endParaRPr lang="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Определить и оценить соответствующие риски и предложить дальнейшие действия, которые необходимо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предпринять</a:t>
          </a:r>
          <a:endParaRPr lang="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Определить элементы процедур заявителя, которые требуют более тщательного таможенного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контроля</a:t>
          </a:r>
          <a:endParaRPr lang="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Рекомендовать заявителю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улучшить или усилить соответствующие процедуры и средства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контроля</a:t>
          </a:r>
          <a:endParaRPr lang="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04991" y="3468320"/>
        <a:ext cx="7909050" cy="1391427"/>
      </dsp:txXfrm>
    </dsp:sp>
    <dsp:sp modelId="{42A5E295-62F3-194A-B6C8-EBE939045049}">
      <dsp:nvSpPr>
        <dsp:cNvPr id="0" name=""/>
        <dsp:cNvSpPr/>
      </dsp:nvSpPr>
      <dsp:spPr>
        <a:xfrm>
          <a:off x="493" y="3473893"/>
          <a:ext cx="2604496" cy="138028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" sz="3000" kern="1200" dirty="0">
              <a:latin typeface="Arial" panose="020B0604020202020204" pitchFamily="34" charset="0"/>
              <a:cs typeface="Arial" panose="020B0604020202020204" pitchFamily="34" charset="0"/>
            </a:rPr>
            <a:t>Объем и задачи</a:t>
          </a:r>
        </a:p>
      </dsp:txBody>
      <dsp:txXfrm>
        <a:off x="67873" y="3541273"/>
        <a:ext cx="2469736" cy="1245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DD4BC-9F97-D54A-B05D-BEFB32954C58}">
      <dsp:nvSpPr>
        <dsp:cNvPr id="0" name=""/>
        <dsp:cNvSpPr/>
      </dsp:nvSpPr>
      <dsp:spPr>
        <a:xfrm rot="5400000">
          <a:off x="5206309" y="-2625234"/>
          <a:ext cx="1766017" cy="733832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Команда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УЭО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таможни назначает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должностное лицо для принятия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представленного заявления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экономического оператора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оценке и выполнению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необходимых требований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Заявитель УЭО назначает должностное лицо компании, которое отвечает за связь с таможенной администрацией относительно системы утверждения УЭО и соблюдения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стандартов</a:t>
          </a:r>
          <a:endParaRPr lang="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20156" y="247129"/>
        <a:ext cx="7252113" cy="1593597"/>
      </dsp:txXfrm>
    </dsp:sp>
    <dsp:sp modelId="{224F620C-F4F7-824B-9313-7CCACE46E61F}">
      <dsp:nvSpPr>
        <dsp:cNvPr id="0" name=""/>
        <dsp:cNvSpPr/>
      </dsp:nvSpPr>
      <dsp:spPr>
        <a:xfrm>
          <a:off x="453" y="134086"/>
          <a:ext cx="2419703" cy="18196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Прием формы заявки</a:t>
          </a:r>
          <a:endParaRPr lang="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282" y="222915"/>
        <a:ext cx="2242045" cy="1642022"/>
      </dsp:txXfrm>
    </dsp:sp>
    <dsp:sp modelId="{A4B93710-BDF4-0A4D-811D-62434C59DC92}">
      <dsp:nvSpPr>
        <dsp:cNvPr id="0" name=""/>
        <dsp:cNvSpPr/>
      </dsp:nvSpPr>
      <dsp:spPr>
        <a:xfrm rot="5400000">
          <a:off x="5176848" y="-584567"/>
          <a:ext cx="1837106" cy="732650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Ее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можно организовать с помощью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команды таможенных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валидаторов под руководством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менеджера</a:t>
          </a:r>
          <a:endParaRPr lang="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Намерение состоит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в том, чтобы создать организационную структуру, которая позволит команде эффективно и результативно выполнять свои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endParaRPr lang="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Валидаторы несут ответственность за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выполнение валидации </a:t>
          </a: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наиболее эффективным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способом</a:t>
          </a:r>
          <a:endParaRPr lang="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400" kern="1200" dirty="0">
              <a:latin typeface="Arial" panose="020B0604020202020204" pitchFamily="34" charset="0"/>
              <a:cs typeface="Arial" panose="020B0604020202020204" pitchFamily="34" charset="0"/>
            </a:rPr>
            <a:t>Правильное применение соответствующих процедур и методов валидации и обеспечение соблюдения установленных </a:t>
          </a:r>
          <a:r>
            <a:rPr lang="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критериев</a:t>
          </a:r>
          <a:endParaRPr lang="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32150" y="2249811"/>
        <a:ext cx="7236823" cy="1657746"/>
      </dsp:txXfrm>
    </dsp:sp>
    <dsp:sp modelId="{E7EFCBD0-19FD-CE47-8C27-9DB75A5E9444}">
      <dsp:nvSpPr>
        <dsp:cNvPr id="0" name=""/>
        <dsp:cNvSpPr/>
      </dsp:nvSpPr>
      <dsp:spPr>
        <a:xfrm>
          <a:off x="453" y="2258261"/>
          <a:ext cx="2431697" cy="164084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" sz="2900" kern="1200" dirty="0">
              <a:latin typeface="Arial" panose="020B0604020202020204" pitchFamily="34" charset="0"/>
              <a:cs typeface="Arial" panose="020B0604020202020204" pitchFamily="34" charset="0"/>
            </a:rPr>
            <a:t>Процедура валидации</a:t>
          </a:r>
        </a:p>
      </dsp:txBody>
      <dsp:txXfrm>
        <a:off x="80552" y="2338360"/>
        <a:ext cx="2271499" cy="1480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DD4BC-9F97-D54A-B05D-BEFB32954C58}">
      <dsp:nvSpPr>
        <dsp:cNvPr id="0" name=""/>
        <dsp:cNvSpPr/>
      </dsp:nvSpPr>
      <dsp:spPr>
        <a:xfrm rot="5400000">
          <a:off x="6345036" y="-3575817"/>
          <a:ext cx="1234109" cy="839011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Определить, совершал </a:t>
          </a: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ли заявитель какие-либо нарушения или правонарушения в течение периода, определенного программой УЭО.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Рассмотреть и оценить разницу </a:t>
          </a: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между любыми серьезными, повторными или незначительными нарушениями.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Определить, </a:t>
          </a:r>
          <a:r>
            <a:rPr lang="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совершал ли </a:t>
          </a: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заявитель серьезные уголовные правонарушения, связанные с его экономической деятельностью.</a:t>
          </a:r>
        </a:p>
      </dsp:txBody>
      <dsp:txXfrm rot="-5400000">
        <a:off x="2767034" y="62429"/>
        <a:ext cx="8329869" cy="1113621"/>
      </dsp:txXfrm>
    </dsp:sp>
    <dsp:sp modelId="{224F620C-F4F7-824B-9313-7CCACE46E61F}">
      <dsp:nvSpPr>
        <dsp:cNvPr id="0" name=""/>
        <dsp:cNvSpPr/>
      </dsp:nvSpPr>
      <dsp:spPr>
        <a:xfrm>
          <a:off x="518" y="109372"/>
          <a:ext cx="2766515" cy="101973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" sz="1600" kern="1200" dirty="0">
              <a:latin typeface="Arial" panose="020B0604020202020204" pitchFamily="34" charset="0"/>
              <a:cs typeface="Arial" panose="020B0604020202020204" pitchFamily="34" charset="0"/>
            </a:rPr>
            <a:t>Соблюдение таможенного законодательства и </a:t>
          </a:r>
          <a:r>
            <a:rPr lang="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положений</a:t>
          </a:r>
          <a:endParaRPr lang="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97" y="159151"/>
        <a:ext cx="2666957" cy="920177"/>
      </dsp:txXfrm>
    </dsp:sp>
    <dsp:sp modelId="{A4B93710-BDF4-0A4D-811D-62434C59DC92}">
      <dsp:nvSpPr>
        <dsp:cNvPr id="0" name=""/>
        <dsp:cNvSpPr/>
      </dsp:nvSpPr>
      <dsp:spPr>
        <a:xfrm rot="5400000">
          <a:off x="6419601" y="-2261965"/>
          <a:ext cx="1098890" cy="837659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Наличие удовлетворительных процедур архивирования </a:t>
          </a:r>
          <a:r>
            <a:rPr lang="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учетных записей </a:t>
          </a: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и обеспечения информационной </a:t>
          </a:r>
          <a:r>
            <a:rPr lang="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безопасности</a:t>
          </a:r>
          <a:endParaRPr lang="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Физический доступ к учетным системам при </a:t>
          </a:r>
          <a:r>
            <a:rPr lang="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определении финансовой </a:t>
          </a:r>
          <a:r>
            <a:rPr lang="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платежеспособности </a:t>
          </a: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заявителя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Провести перекрестную проверку фактических операций, записей, хранящихся </a:t>
          </a:r>
          <a:r>
            <a:rPr lang="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 </a:t>
          </a: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таможне и в системе бухгалтерского </a:t>
          </a:r>
          <a:r>
            <a:rPr lang="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учета</a:t>
          </a:r>
          <a:endParaRPr lang="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Провести тестирование </a:t>
          </a: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транзакций и </a:t>
          </a:r>
          <a:r>
            <a:rPr lang="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убедиться, </a:t>
          </a:r>
          <a:r>
            <a:rPr lang="ru" sz="1200" kern="1200" dirty="0">
              <a:latin typeface="Arial" panose="020B0604020202020204" pitchFamily="34" charset="0"/>
              <a:cs typeface="Arial" panose="020B0604020202020204" pitchFamily="34" charset="0"/>
            </a:rPr>
            <a:t>что в </a:t>
          </a:r>
          <a:r>
            <a:rPr lang="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учетных записях существует аудиторский след</a:t>
          </a:r>
          <a:endParaRPr lang="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80747" y="1430532"/>
        <a:ext cx="8322956" cy="991604"/>
      </dsp:txXfrm>
    </dsp:sp>
    <dsp:sp modelId="{E7EFCBD0-19FD-CE47-8C27-9DB75A5E9444}">
      <dsp:nvSpPr>
        <dsp:cNvPr id="0" name=""/>
        <dsp:cNvSpPr/>
      </dsp:nvSpPr>
      <dsp:spPr>
        <a:xfrm>
          <a:off x="518" y="1445077"/>
          <a:ext cx="2780228" cy="962513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" sz="1600" kern="1200" dirty="0">
              <a:latin typeface="Arial" panose="020B0604020202020204" pitchFamily="34" charset="0"/>
              <a:cs typeface="Arial" panose="020B0604020202020204" pitchFamily="34" charset="0"/>
            </a:rPr>
            <a:t>Политика ведения учета и информационной безопасности</a:t>
          </a:r>
        </a:p>
      </dsp:txBody>
      <dsp:txXfrm>
        <a:off x="47504" y="1492063"/>
        <a:ext cx="2686256" cy="868541"/>
      </dsp:txXfrm>
    </dsp:sp>
    <dsp:sp modelId="{185D9B22-5C39-4440-9475-FCF524B458A2}">
      <dsp:nvSpPr>
        <dsp:cNvPr id="0" name=""/>
        <dsp:cNvSpPr/>
      </dsp:nvSpPr>
      <dsp:spPr>
        <a:xfrm rot="5400000">
          <a:off x="6425033" y="-1033849"/>
          <a:ext cx="995480" cy="8329801"/>
        </a:xfrm>
        <a:prstGeom prst="round2SameRect">
          <a:avLst/>
        </a:prstGeom>
        <a:solidFill>
          <a:schemeClr val="bg2"/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Убедиться, </a:t>
          </a:r>
          <a:r>
            <a:rPr lang="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что </a:t>
          </a:r>
          <a:r>
            <a:rPr lang="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назначены сотрудники, ответственные за </a:t>
          </a:r>
          <a:r>
            <a:rPr lang="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безопасность и устранение инцидентов.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Поддерживается программа по обучению </a:t>
          </a:r>
          <a:r>
            <a:rPr lang="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безопасности и осведомленности об </a:t>
          </a:r>
          <a:r>
            <a:rPr lang="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угрозах</a:t>
          </a:r>
          <a:endParaRPr lang="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Проверить, </a:t>
          </a:r>
          <a:r>
            <a:rPr lang="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распространяются ли в компании осведомленность и знания в области безопасности, чтобы оценить эффективность программы </a:t>
          </a:r>
          <a:r>
            <a:rPr lang="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обучения</a:t>
          </a:r>
          <a:endParaRPr lang="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57873" y="2681906"/>
        <a:ext cx="8281206" cy="898290"/>
      </dsp:txXfrm>
    </dsp:sp>
    <dsp:sp modelId="{3F1A644B-EC68-B746-8711-936C3C9FDACE}">
      <dsp:nvSpPr>
        <dsp:cNvPr id="0" name=""/>
        <dsp:cNvSpPr/>
      </dsp:nvSpPr>
      <dsp:spPr>
        <a:xfrm>
          <a:off x="518" y="2616374"/>
          <a:ext cx="2706902" cy="102935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Непрерывное образование и непрерывность бизнеса</a:t>
          </a:r>
        </a:p>
      </dsp:txBody>
      <dsp:txXfrm>
        <a:off x="50767" y="2666623"/>
        <a:ext cx="2606404" cy="928854"/>
      </dsp:txXfrm>
    </dsp:sp>
    <dsp:sp modelId="{6AFDAE51-FC27-424D-A299-597B9C4B2F91}">
      <dsp:nvSpPr>
        <dsp:cNvPr id="0" name=""/>
        <dsp:cNvSpPr/>
      </dsp:nvSpPr>
      <dsp:spPr>
        <a:xfrm rot="5400000">
          <a:off x="6390521" y="144098"/>
          <a:ext cx="1125119" cy="8409566"/>
        </a:xfrm>
        <a:prstGeom prst="round2SameRect">
          <a:avLst/>
        </a:prstGeom>
        <a:solidFill>
          <a:schemeClr val="bg2"/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Существуют процессы проверки потенциальных сотрудников и лиц, работающих по </a:t>
          </a:r>
          <a:r>
            <a:rPr lang="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контракту</a:t>
          </a:r>
          <a:endParaRPr lang="ru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Подтвердить, </a:t>
          </a:r>
          <a:r>
            <a:rPr lang="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принимаются ли и каким </a:t>
          </a:r>
          <a:r>
            <a:rPr lang="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образом принимаются </a:t>
          </a:r>
          <a:r>
            <a:rPr lang="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соответствующие меры для обеспечения адекватных доказательств того, </a:t>
          </a:r>
          <a:r>
            <a:rPr lang="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что бизнес партнер </a:t>
          </a:r>
          <a:r>
            <a:rPr lang="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может соответствовать приемлемому уровню стандартов безопасности и </a:t>
          </a:r>
          <a:r>
            <a:rPr lang="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защиты</a:t>
          </a:r>
          <a:endParaRPr lang="ru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</a:t>
          </a:r>
          <a:r>
            <a:rPr lang="ru-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дтвердить, </a:t>
          </a:r>
          <a:r>
            <a:rPr lang="ru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как инциденты безопасности расследуются, анализируются и как вносятся необходимые </a:t>
          </a:r>
          <a:r>
            <a:rPr lang="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корректировки</a:t>
          </a:r>
          <a:endParaRPr lang="ru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48298" y="3841245"/>
        <a:ext cx="8354642" cy="1015271"/>
      </dsp:txXfrm>
    </dsp:sp>
    <dsp:sp modelId="{D9BC9F6F-A1BA-5043-8A90-6514E3B15416}">
      <dsp:nvSpPr>
        <dsp:cNvPr id="0" name=""/>
        <dsp:cNvSpPr/>
      </dsp:nvSpPr>
      <dsp:spPr>
        <a:xfrm>
          <a:off x="518" y="3834205"/>
          <a:ext cx="2706902" cy="102935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Компетентность и квалификация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67" y="3884454"/>
        <a:ext cx="2606404" cy="92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E77F2-6575-44D2-B2ED-CB6CFDC2A1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69EB2-96B2-475C-BBE5-C9DC63798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EBBF7-5CE4-486E-A8B9-638560AE5660}" type="datetimeFigureOut">
              <a:rPr lang="en-PH" smtClean="0"/>
              <a:t>25/09/2023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39D9C-F350-4E9C-8B5B-4B435EDD3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E6F05-A519-499C-94F9-96FEF7FB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2ADB7D-DAB7-4C56-9F79-AB8C4588757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29100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3B2CE4-751F-0643-B4A7-F864325DF02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49113F-0DCE-7D40-9684-257778C5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74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13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6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AD48-B5AA-4689-B4A2-D3E0DFDF7B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64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5146-A459-422C-B537-6C065C34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7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AD48-B5AA-4689-B4A2-D3E0DFDF7B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AD48-B5AA-4689-B4A2-D3E0DFDF7B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6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0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5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1039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838" y="1159776"/>
            <a:ext cx="11705167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52" y="5174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10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118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5647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52" y="5174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59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1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52" y="5174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64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99DC-71ED-4D1A-9085-9E2FCCAA2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392D7-B7B7-449D-891D-D8393C5D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A4B4-896F-4AFB-9FA8-76DD2FE0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9355E-349C-4F04-84D2-FF6A7FC7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54E23-5688-46EF-891B-46953093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3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84AA-52D1-4670-B2F9-74889C8D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AC3C-FC06-40BD-8695-A2764966B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8B9E1-FC9A-4D9E-88C9-BEE27DD7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70C0-A6EA-4724-B77D-60383E65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5FB1F-F3A6-4DA8-A6CD-C53AB4A2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8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0B51-50EB-45AA-800D-3E9D0F9D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C17D4-1090-4A98-ACBB-FF2792396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EE9C5-A92A-4DB6-A2D8-6D15D6E6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7E55-B73E-4582-92D3-D58322A6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79298-CFA7-4430-ABDC-53F64211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2BB7-6BB4-4244-8038-692CFFD7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3787-FBCE-49FF-99ED-5FD7406B1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CBB9-B91D-4556-82DC-029919B02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33599-F4A0-4F2E-ACC2-8B77517D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33FC4-779C-4C44-B689-5D10156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88CEA-6115-4541-A007-CD442F72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1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1996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F8C6-02A5-4851-B07B-89A3EF3C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D656-4495-4EA6-87E5-1AD99BC95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CF745-6C25-4E96-B12D-945481EF4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B96BC-0E32-4686-9F26-97C6F9E89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1C23B-F7EE-4389-AB4F-C463C9107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F5723-1B6F-403F-BF0A-E22280DE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62476-EC3C-4930-ACE1-3E1578C5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6CC92-4487-4558-AF02-CD934FD0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4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D86F-A7B2-4075-8523-0F36E219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67BC0-18D7-4B31-AA25-AF277788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BB7C-5818-41CA-8D7C-8B8D7CEE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9BA74-3BEF-46E7-BC04-C39CAF65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2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6A0CB-DAB3-413B-A4A8-AB6BCDB4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5B3D5-A014-4BCE-8116-2CE85132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36ECE-FDBA-40E5-ABE7-3C26D89B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49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0CBA-07D5-489A-97BC-EB072DBE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630E-719F-4DF1-B402-F2A6FC8A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E17FC-CE2B-4C1A-B280-AA07584DB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1735B-5823-4A32-8FFA-ACDF64EA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70A03-3A16-47E8-AD89-CF532CB3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223DC-73CC-4556-9F5B-96510B71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3395-2D2C-4EED-8B8F-96C8EFC6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4158E-B157-4B03-A310-2E9245D21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2BC7C-23F6-4CDC-B18A-4F3611BBD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69452-2185-4476-8840-C0434A92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45EA8-F285-42F1-8989-469108FB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338D3-F2C1-485E-A805-5A71044C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3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D6AD-6000-4D9D-8766-4AEAC67F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7E25D-7B14-4989-9E31-79AB07969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CE18A-6DB1-4793-AD6D-2008F7C9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CB77-E205-4A15-96AC-341C1F82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C8991-8B33-45B1-9227-693ECE6D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8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A1387-AF3F-4987-AAD8-58D4F4EAC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E2AED-3A37-405C-A592-5248667F4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3C2B-2C34-4999-8CDF-5629A124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ACEF-2349-4642-9671-E371D957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57159-EA9F-491F-ACCB-77BAAAB7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7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D217C747-8079-4F6E-ACE8-EC204537D953}"/>
              </a:ext>
            </a:extLst>
          </p:cNvPr>
          <p:cNvSpPr/>
          <p:nvPr userDrawn="1"/>
        </p:nvSpPr>
        <p:spPr>
          <a:xfrm rot="5400000">
            <a:off x="1926656" y="382634"/>
            <a:ext cx="365125" cy="48683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2571"/>
          </a:p>
        </p:txBody>
      </p:sp>
    </p:spTree>
    <p:extLst>
      <p:ext uri="{BB962C8B-B14F-4D97-AF65-F5344CB8AC3E}">
        <p14:creationId xmlns:p14="http://schemas.microsoft.com/office/powerpoint/2010/main" val="376523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3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4DA64-BCAC-4359-A1A8-C661C34AE72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3700" y="188171"/>
            <a:ext cx="880208" cy="836441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65B2FDFB-38CD-438D-9017-4378FAFC71B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53800" y="6054580"/>
            <a:ext cx="666895" cy="6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72" r:id="rId12"/>
    <p:sldLayoutId id="2147483673" r:id="rId13"/>
    <p:sldLayoutId id="2147483661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E6E69-F46B-4942-AC8F-ED20DDD4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EE91-3CAF-4127-8AEE-17238D490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57C86-4B0C-4AF4-9861-983E24BF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C3FE-0EB5-45F1-8F86-12E03BEDA4D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8228-00A1-4A9E-BC9D-2AB4C304F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ABBE2-6453-4532-8D55-7CF9F8D93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4264-6822-47AA-8621-C63A3FC07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4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BCA4488-F779-4E6E-9E24-B3E6931BE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8010175" y="0"/>
            <a:ext cx="4181825" cy="6858000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3964706-0C58-4567-BF66-CA88E3189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72" y="375773"/>
            <a:ext cx="759788" cy="759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D3D425-7647-4F0F-8ECD-51A644A10CB5}"/>
              </a:ext>
            </a:extLst>
          </p:cNvPr>
          <p:cNvSpPr txBox="1"/>
          <p:nvPr/>
        </p:nvSpPr>
        <p:spPr>
          <a:xfrm>
            <a:off x="706249" y="3908506"/>
            <a:ext cx="5291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5943600" algn="r"/>
              </a:tabLst>
            </a:pPr>
            <a:r>
              <a:rPr lang="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Виртуальный региональный семинар по программе авторизованных экономических операторов</a:t>
            </a:r>
          </a:p>
          <a:p>
            <a:pPr algn="l">
              <a:tabLst>
                <a:tab pos="5943600" algn="r"/>
              </a:tabLst>
            </a:pPr>
            <a:endParaRPr lang="en-PH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14:00 – 16:00 (время Манилы), посредством видеоконференции Zoom</a:t>
            </a:r>
          </a:p>
          <a:p>
            <a:pPr algn="l"/>
            <a:r>
              <a:rPr lang="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26–27 сентября 2023 </a:t>
            </a:r>
            <a:r>
              <a:rPr lang="ru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</a:t>
            </a:r>
            <a:endParaRPr lang="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7A0F2-509F-C76E-1F06-058D424AE29F}"/>
              </a:ext>
            </a:extLst>
          </p:cNvPr>
          <p:cNvSpPr txBox="1"/>
          <p:nvPr/>
        </p:nvSpPr>
        <p:spPr>
          <a:xfrm>
            <a:off x="737462" y="1667613"/>
            <a:ext cx="6533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400" cap="all" dirty="0" smtClean="0">
                <a:solidFill>
                  <a:srgbClr val="00AEE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РАСШИРЕНИЕ и ускорЕНИЕ реализации </a:t>
            </a:r>
            <a:r>
              <a:rPr lang="ru" sz="2400" cap="all" dirty="0">
                <a:solidFill>
                  <a:srgbClr val="00AEE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программы УЭО в Центральной Азии</a:t>
            </a:r>
            <a:endParaRPr lang="en-PH" sz="2400" cap="all" dirty="0">
              <a:solidFill>
                <a:srgbClr val="00AEE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2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07" y="365125"/>
            <a:ext cx="9949976" cy="854075"/>
          </a:xfrm>
        </p:spPr>
        <p:txBody>
          <a:bodyPr>
            <a:normAutofit/>
          </a:bodyPr>
          <a:lstStyle/>
          <a:p>
            <a:r>
              <a:rPr lang="ru" sz="3600" dirty="0">
                <a:latin typeface="Arial" panose="020B0604020202020204" pitchFamily="34" charset="0"/>
                <a:cs typeface="Arial" panose="020B0604020202020204" pitchFamily="34" charset="0"/>
              </a:rPr>
              <a:t>Идеальная команда валидаторов УЭО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571EB-3398-5D2C-87DA-2DED97D08CBC}"/>
              </a:ext>
            </a:extLst>
          </p:cNvPr>
          <p:cNvSpPr txBox="1">
            <a:spLocks/>
          </p:cNvSpPr>
          <p:nvPr/>
        </p:nvSpPr>
        <p:spPr bwMode="auto">
          <a:xfrm>
            <a:off x="1344057" y="1219200"/>
            <a:ext cx="9840726" cy="513715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" sz="2400" dirty="0"/>
              <a:t>Команда валидаторов должна состоять из 5 человек, </a:t>
            </a:r>
            <a:r>
              <a:rPr lang="ru" sz="2400" dirty="0" smtClean="0"/>
              <a:t>руководителя, </a:t>
            </a:r>
            <a:r>
              <a:rPr lang="ru" sz="2400" dirty="0"/>
              <a:t>специалиста </a:t>
            </a:r>
            <a:r>
              <a:rPr lang="ru" sz="2400" dirty="0" smtClean="0"/>
              <a:t>по применению </a:t>
            </a:r>
            <a:r>
              <a:rPr lang="ru" sz="2400" dirty="0"/>
              <a:t>мер безопасности при перемещении товаров, специалиста по информационной безопасности, финансового бухгалтера </a:t>
            </a:r>
            <a:r>
              <a:rPr lang="ru" sz="2400" dirty="0" smtClean="0"/>
              <a:t>и сотрудника, </a:t>
            </a:r>
            <a:r>
              <a:rPr lang="ru" sz="2400" dirty="0"/>
              <a:t>документирующего процесс </a:t>
            </a:r>
            <a:r>
              <a:rPr lang="ru" sz="2400" dirty="0" smtClean="0"/>
              <a:t>оценки</a:t>
            </a:r>
            <a:endParaRPr lang="en-PH" sz="24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2400" dirty="0"/>
          </a:p>
          <a:p>
            <a:pPr>
              <a:buFont typeface="Wingdings" pitchFamily="2" charset="2"/>
              <a:buChar char="q"/>
            </a:pPr>
            <a:r>
              <a:rPr lang="ru" sz="2400" dirty="0"/>
              <a:t>Должно быть как минимум три команды, одна из которых занимается аккредитацией импортера, экспортера и </a:t>
            </a:r>
            <a:r>
              <a:rPr lang="ru" sz="2400" dirty="0" smtClean="0"/>
              <a:t>субъекта/ организации по логистике</a:t>
            </a:r>
            <a:endParaRPr lang="ru" sz="2400" dirty="0"/>
          </a:p>
          <a:p>
            <a:pPr>
              <a:buFont typeface="Wingdings" pitchFamily="2" charset="2"/>
              <a:buChar char="q"/>
            </a:pPr>
            <a:endParaRPr lang="en-PH" sz="2400" dirty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ru" sz="2400" dirty="0" smtClean="0">
                <a:effectLst/>
              </a:rPr>
              <a:t>Руководители команд </a:t>
            </a:r>
            <a:r>
              <a:rPr lang="ru" sz="2400" dirty="0">
                <a:effectLst/>
              </a:rPr>
              <a:t>несут ответственность за создание условий, которые позволяют валидаторам достичь цели построения, улучшения и контроля процесса </a:t>
            </a:r>
            <a:r>
              <a:rPr lang="ru" sz="2400" dirty="0" smtClean="0">
                <a:effectLst/>
              </a:rPr>
              <a:t>валидации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101703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06" y="365125"/>
            <a:ext cx="10379677" cy="1067067"/>
          </a:xfrm>
        </p:spPr>
        <p:txBody>
          <a:bodyPr>
            <a:normAutofit/>
          </a:bodyPr>
          <a:lstStyle/>
          <a:p>
            <a:r>
              <a:rPr lang="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компетенции команды валидаторов УЭО</a:t>
            </a:r>
            <a:endParaRPr lang="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571EB-3398-5D2C-87DA-2DED97D08CBC}"/>
              </a:ext>
            </a:extLst>
          </p:cNvPr>
          <p:cNvSpPr txBox="1">
            <a:spLocks/>
          </p:cNvSpPr>
          <p:nvPr/>
        </p:nvSpPr>
        <p:spPr bwMode="auto">
          <a:xfrm>
            <a:off x="1344058" y="1432192"/>
            <a:ext cx="4174426" cy="45279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" sz="1600" dirty="0"/>
              <a:t>Знание П</a:t>
            </a:r>
            <a:r>
              <a:rPr lang="ru" sz="1600" dirty="0" smtClean="0">
                <a:effectLst/>
              </a:rPr>
              <a:t>ересмотренной </a:t>
            </a:r>
            <a:r>
              <a:rPr lang="ru" sz="1600" dirty="0">
                <a:effectLst/>
              </a:rPr>
              <a:t>Киотской конвенции, </a:t>
            </a:r>
            <a:r>
              <a:rPr lang="ru" sz="1600" dirty="0" smtClean="0">
                <a:effectLst/>
              </a:rPr>
              <a:t>Рамочных </a:t>
            </a:r>
            <a:r>
              <a:rPr lang="ru" sz="1600" dirty="0">
                <a:effectLst/>
              </a:rPr>
              <a:t>стандартов SAFE и истории </a:t>
            </a:r>
            <a:r>
              <a:rPr lang="ru" sz="1600" dirty="0" smtClean="0">
                <a:effectLst/>
              </a:rPr>
              <a:t>УЭО</a:t>
            </a:r>
            <a:endParaRPr lang="en-PH" sz="1600" dirty="0"/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Знание правовой среды экономического оператора</a:t>
            </a:r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Знание принципов и методов управления рисками</a:t>
            </a:r>
            <a:endParaRPr lang="en-PH" sz="1600" dirty="0"/>
          </a:p>
          <a:p>
            <a:pPr>
              <a:buFont typeface="Wingdings" pitchFamily="2" charset="2"/>
              <a:buChar char="q"/>
            </a:pPr>
            <a:endParaRPr lang="en-PH" sz="1600" dirty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ru" sz="1600" dirty="0" smtClean="0"/>
              <a:t>Знание аудита и </a:t>
            </a:r>
            <a:r>
              <a:rPr lang="ru" sz="1600" dirty="0" smtClean="0">
                <a:effectLst/>
              </a:rPr>
              <a:t>пакетов </a:t>
            </a:r>
            <a:r>
              <a:rPr lang="ru" sz="1600" dirty="0">
                <a:effectLst/>
              </a:rPr>
              <a:t>и </a:t>
            </a:r>
            <a:r>
              <a:rPr lang="ru" sz="1600" dirty="0" smtClean="0">
                <a:effectLst/>
              </a:rPr>
              <a:t>методов </a:t>
            </a:r>
            <a:r>
              <a:rPr lang="ru" sz="1600" dirty="0">
                <a:effectLst/>
              </a:rPr>
              <a:t>автоматизированного </a:t>
            </a:r>
            <a:r>
              <a:rPr lang="ru" sz="1600" dirty="0" smtClean="0">
                <a:effectLst/>
              </a:rPr>
              <a:t>аудита</a:t>
            </a:r>
            <a:endParaRPr lang="ru" sz="16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Знание бухгалтерского учета и ИТ-приложений для финансового учета и </a:t>
            </a:r>
            <a:r>
              <a:rPr lang="ru" sz="1600" dirty="0" smtClean="0">
                <a:effectLst/>
              </a:rPr>
              <a:t>отчетности</a:t>
            </a:r>
            <a:endParaRPr lang="ru" sz="1600" dirty="0">
              <a:effectLst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4CDAB4-2E6F-7E73-3377-ACE3F0D20A21}"/>
              </a:ext>
            </a:extLst>
          </p:cNvPr>
          <p:cNvSpPr txBox="1">
            <a:spLocks/>
          </p:cNvSpPr>
          <p:nvPr/>
        </p:nvSpPr>
        <p:spPr bwMode="auto">
          <a:xfrm>
            <a:off x="5999747" y="1463404"/>
            <a:ext cx="5438274" cy="44967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Знание информационных технологий, в том числе </a:t>
            </a:r>
            <a:r>
              <a:rPr lang="ru" sz="1600" dirty="0" smtClean="0">
                <a:effectLst/>
              </a:rPr>
              <a:t>ИТ-безопасности</a:t>
            </a:r>
            <a:endParaRPr lang="ru" sz="16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Знание программ безопасности и </a:t>
            </a:r>
            <a:r>
              <a:rPr lang="ru" sz="1600" dirty="0" smtClean="0">
                <a:effectLst/>
              </a:rPr>
              <a:t>защиты </a:t>
            </a:r>
            <a:r>
              <a:rPr lang="ru" sz="1600" dirty="0">
                <a:effectLst/>
              </a:rPr>
              <a:t>других государственных или межправительственных </a:t>
            </a:r>
            <a:r>
              <a:rPr lang="ru" sz="1600" dirty="0" smtClean="0">
                <a:effectLst/>
              </a:rPr>
              <a:t>агентств</a:t>
            </a:r>
            <a:endParaRPr lang="ru" sz="16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Знание соответствующих коммерческих стандартов и </a:t>
            </a:r>
            <a:r>
              <a:rPr lang="ru" sz="1600" dirty="0" smtClean="0">
                <a:effectLst/>
              </a:rPr>
              <a:t>сертификатов</a:t>
            </a:r>
            <a:endParaRPr lang="ru" sz="16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r>
              <a:rPr lang="ru" sz="1600" dirty="0"/>
              <a:t>Знание </a:t>
            </a:r>
            <a:r>
              <a:rPr lang="ru" sz="1600" dirty="0">
                <a:effectLst/>
              </a:rPr>
              <a:t>глобальной цепочки поставок</a:t>
            </a:r>
            <a:endParaRPr lang="en-PH" sz="1600" dirty="0"/>
          </a:p>
          <a:p>
            <a:pPr>
              <a:buFont typeface="Wingdings" pitchFamily="2" charset="2"/>
              <a:buChar char="q"/>
            </a:pPr>
            <a:endParaRPr lang="en-PH" sz="1600" dirty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ru" sz="1600" dirty="0"/>
              <a:t>Знание </a:t>
            </a:r>
            <a:r>
              <a:rPr lang="ru" sz="1600" dirty="0" smtClean="0">
                <a:effectLst/>
              </a:rPr>
              <a:t>передовых </a:t>
            </a:r>
            <a:r>
              <a:rPr lang="ru" sz="1600" dirty="0">
                <a:effectLst/>
              </a:rPr>
              <a:t>отраслевых практик</a:t>
            </a:r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Знание вопросов электронной коммерции и решающей роли участников </a:t>
            </a:r>
            <a:r>
              <a:rPr lang="ru" sz="1600" dirty="0" smtClean="0">
                <a:effectLst/>
              </a:rPr>
              <a:t>в области логистики</a:t>
            </a:r>
            <a:endParaRPr lang="ru" sz="16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endParaRPr lang="en-PH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723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07" y="365125"/>
            <a:ext cx="9949976" cy="1325563"/>
          </a:xfrm>
        </p:spPr>
        <p:txBody>
          <a:bodyPr>
            <a:normAutofit/>
          </a:bodyPr>
          <a:lstStyle/>
          <a:p>
            <a:r>
              <a:rPr lang="ru" sz="3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ценности и этика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571EB-3398-5D2C-87DA-2DED97D08CBC}"/>
              </a:ext>
            </a:extLst>
          </p:cNvPr>
          <p:cNvSpPr txBox="1">
            <a:spLocks/>
          </p:cNvSpPr>
          <p:nvPr/>
        </p:nvSpPr>
        <p:spPr bwMode="auto">
          <a:xfrm>
            <a:off x="1344057" y="1432192"/>
            <a:ext cx="4944447" cy="44123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" sz="1600" dirty="0"/>
              <a:t>Требует от </a:t>
            </a:r>
            <a:r>
              <a:rPr lang="ru" sz="1600" dirty="0">
                <a:effectLst/>
              </a:rPr>
              <a:t>валидаторов соблюдения принципов независимости, объективности и стандартов профессионального </a:t>
            </a:r>
            <a:r>
              <a:rPr lang="ru" sz="1600" dirty="0" smtClean="0">
                <a:effectLst/>
              </a:rPr>
              <a:t>поведения</a:t>
            </a:r>
            <a:endParaRPr lang="ru" sz="16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Таможенные валидаторы должны демонстрировать высокий уровень профессиональной объективности при сборе и оценке информации во время </a:t>
            </a:r>
            <a:r>
              <a:rPr lang="ru" sz="1600" dirty="0" smtClean="0">
                <a:effectLst/>
              </a:rPr>
              <a:t>валидации</a:t>
            </a:r>
            <a:endParaRPr lang="ru" sz="16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Валидаторы должны провести сбалансированную оценку всех соответствующих обстоятельств и не подвергаться чрезмерному влиянию собственных интересов или интересов других лиц при формировании суждений. Крайне важно, чтобы валидаторы были независимыми и </a:t>
            </a:r>
            <a:r>
              <a:rPr lang="ru" sz="1600" dirty="0" smtClean="0">
                <a:effectLst/>
              </a:rPr>
              <a:t>беспристрастными.</a:t>
            </a:r>
            <a:endParaRPr lang="en-PH" sz="1600" dirty="0">
              <a:effectLst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4CDAB4-2E6F-7E73-3377-ACE3F0D20A21}"/>
              </a:ext>
            </a:extLst>
          </p:cNvPr>
          <p:cNvSpPr txBox="1">
            <a:spLocks/>
          </p:cNvSpPr>
          <p:nvPr/>
        </p:nvSpPr>
        <p:spPr bwMode="auto">
          <a:xfrm>
            <a:off x="6641432" y="1432192"/>
            <a:ext cx="5021178" cy="4412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Профессиональная компетентность: валидаторы должны применять знания, навыки и опыт, необходимые для проведения таможенной </a:t>
            </a:r>
            <a:r>
              <a:rPr lang="ru" sz="1600" dirty="0" smtClean="0">
                <a:effectLst/>
              </a:rPr>
              <a:t>валидации</a:t>
            </a:r>
            <a:endParaRPr lang="ru" sz="16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1600" dirty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Конфиденциальность: таможенные валидаторы обязаны защищать конфиденциальность физических лиц и экономических операторов в официальных отношениях в соответствии с национальным </a:t>
            </a:r>
            <a:r>
              <a:rPr lang="ru" sz="1600" dirty="0" smtClean="0">
                <a:effectLst/>
              </a:rPr>
              <a:t>законодательством</a:t>
            </a:r>
            <a:endParaRPr lang="ru" sz="16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1600" dirty="0"/>
          </a:p>
          <a:p>
            <a:pPr>
              <a:buFont typeface="Wingdings" pitchFamily="2" charset="2"/>
              <a:buChar char="q"/>
            </a:pPr>
            <a:r>
              <a:rPr lang="ru" sz="1600" dirty="0">
                <a:effectLst/>
              </a:rPr>
              <a:t>На каждом этапе обработки </a:t>
            </a:r>
            <a:r>
              <a:rPr lang="ru" sz="1600" dirty="0" smtClean="0">
                <a:effectLst/>
              </a:rPr>
              <a:t>авторизации </a:t>
            </a:r>
            <a:r>
              <a:rPr lang="ru" sz="1600" dirty="0">
                <a:effectLst/>
              </a:rPr>
              <a:t>УЭО валидаторы должны помнить об имидже таможни и </a:t>
            </a:r>
            <a:r>
              <a:rPr lang="ru" sz="1600" dirty="0" smtClean="0">
                <a:effectLst/>
              </a:rPr>
              <a:t>программы </a:t>
            </a:r>
            <a:r>
              <a:rPr lang="ru" sz="1600" dirty="0">
                <a:effectLst/>
              </a:rPr>
              <a:t>УЭО, которую они </a:t>
            </a:r>
            <a:r>
              <a:rPr lang="ru" sz="1600" dirty="0" smtClean="0">
                <a:effectLst/>
              </a:rPr>
              <a:t>представляют</a:t>
            </a:r>
            <a:endParaRPr lang="en-PH" sz="1600" dirty="0"/>
          </a:p>
          <a:p>
            <a:pPr>
              <a:buFont typeface="Wingdings" pitchFamily="2" charset="2"/>
              <a:buChar char="q"/>
            </a:pPr>
            <a:endParaRPr lang="en-PH" sz="1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462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07" y="365125"/>
            <a:ext cx="9949976" cy="581359"/>
          </a:xfrm>
        </p:spPr>
        <p:txBody>
          <a:bodyPr>
            <a:normAutofit fontScale="90000"/>
          </a:bodyPr>
          <a:lstStyle/>
          <a:p>
            <a:r>
              <a:rPr lang="ru" sz="3600" dirty="0">
                <a:latin typeface="Arial" panose="020B0604020202020204" pitchFamily="34" charset="0"/>
                <a:cs typeface="Arial" panose="020B0604020202020204" pitchFamily="34" charset="0"/>
              </a:rPr>
              <a:t>Пошаговый процесс </a:t>
            </a:r>
            <a:r>
              <a:rPr lang="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валидации</a:t>
            </a:r>
            <a:endParaRPr lang="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571EB-3398-5D2C-87DA-2DED97D08CBC}"/>
              </a:ext>
            </a:extLst>
          </p:cNvPr>
          <p:cNvSpPr txBox="1">
            <a:spLocks/>
          </p:cNvSpPr>
          <p:nvPr/>
        </p:nvSpPr>
        <p:spPr bwMode="auto">
          <a:xfrm>
            <a:off x="519498" y="981297"/>
            <a:ext cx="5264357" cy="51450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" sz="1600" dirty="0" smtClean="0">
                <a:effectLst/>
                <a:latin typeface="ArialMT"/>
              </a:rPr>
              <a:t>Подготовться к </a:t>
            </a:r>
            <a:r>
              <a:rPr lang="ru" sz="1600" dirty="0">
                <a:effectLst/>
                <a:latin typeface="ArialMT"/>
              </a:rPr>
              <a:t>валидации: </a:t>
            </a:r>
            <a:r>
              <a:rPr lang="ru" sz="1600" dirty="0" smtClean="0">
                <a:effectLst/>
                <a:latin typeface="ArialMT"/>
              </a:rPr>
              <a:t>собрать, проанализировать информацию </a:t>
            </a:r>
            <a:r>
              <a:rPr lang="ru" sz="1600" dirty="0">
                <a:effectLst/>
                <a:latin typeface="ArialMT"/>
              </a:rPr>
              <a:t>и </a:t>
            </a:r>
            <a:r>
              <a:rPr lang="ru" sz="1600" dirty="0" smtClean="0">
                <a:effectLst/>
                <a:latin typeface="ArialMT"/>
              </a:rPr>
              <a:t>оценить </a:t>
            </a:r>
            <a:r>
              <a:rPr lang="ru" sz="1600" dirty="0">
                <a:effectLst/>
                <a:latin typeface="ArialMT"/>
              </a:rPr>
              <a:t>связанные с ней риски, </a:t>
            </a:r>
            <a:r>
              <a:rPr lang="ru" sz="1600" dirty="0" smtClean="0">
                <a:effectLst/>
                <a:latin typeface="ArialMT"/>
              </a:rPr>
              <a:t>подготовить план </a:t>
            </a:r>
            <a:r>
              <a:rPr lang="ru" sz="1600" dirty="0">
                <a:effectLst/>
                <a:latin typeface="ArialMT"/>
              </a:rPr>
              <a:t>валидации и т. д.</a:t>
            </a:r>
          </a:p>
          <a:p>
            <a:pPr marL="342900" indent="-342900">
              <a:buFont typeface="+mj-lt"/>
              <a:buAutoNum type="arabicPeriod"/>
            </a:pPr>
            <a:endParaRPr lang="en-PH" sz="105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Согласовать повестку дня встречи</a:t>
            </a:r>
          </a:p>
          <a:p>
            <a:pPr marL="342900" indent="-342900">
              <a:buFont typeface="+mj-lt"/>
              <a:buAutoNum type="arabicPeriod"/>
            </a:pPr>
            <a:endParaRPr lang="en-PH" sz="105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 smtClean="0">
                <a:effectLst/>
                <a:latin typeface="ArialMT"/>
              </a:rPr>
              <a:t>Понимать бизнес-процессы заявителя</a:t>
            </a:r>
            <a:endParaRPr lang="ru" sz="16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endParaRPr lang="en-PH" sz="105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Проводить выезды на объекты для </a:t>
            </a:r>
            <a:r>
              <a:rPr lang="ru" sz="1600" dirty="0" smtClean="0">
                <a:effectLst/>
                <a:latin typeface="ArialMT"/>
              </a:rPr>
              <a:t>подтверждения соблюдения </a:t>
            </a:r>
            <a:r>
              <a:rPr lang="ru" sz="1600" dirty="0">
                <a:effectLst/>
                <a:latin typeface="ArialMT"/>
              </a:rPr>
              <a:t>экономическим оператором критериев </a:t>
            </a:r>
            <a:r>
              <a:rPr lang="ru" sz="1600" dirty="0" smtClean="0">
                <a:effectLst/>
                <a:latin typeface="ArialMT"/>
              </a:rPr>
              <a:t>УЭО</a:t>
            </a:r>
            <a:endParaRPr lang="ru" sz="16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endParaRPr lang="en-PH" sz="105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При необходимости провести процедуру оценки специалистов (охрана и безопасность, аудиторские услуги, эксперты по </a:t>
            </a:r>
            <a:r>
              <a:rPr lang="ru" sz="1600" dirty="0" smtClean="0">
                <a:effectLst/>
                <a:latin typeface="ArialMT"/>
              </a:rPr>
              <a:t>аналитике и </a:t>
            </a:r>
            <a:r>
              <a:rPr lang="ru" sz="1600" dirty="0">
                <a:effectLst/>
                <a:latin typeface="ArialMT"/>
              </a:rPr>
              <a:t>правоприменению)</a:t>
            </a:r>
          </a:p>
          <a:p>
            <a:pPr marL="342900" indent="-342900">
              <a:buFont typeface="+mj-lt"/>
              <a:buAutoNum type="arabicPeriod"/>
            </a:pPr>
            <a:endParaRPr lang="en-PH" sz="1000" dirty="0">
              <a:latin typeface="ArialMT"/>
            </a:endParaRPr>
          </a:p>
          <a:p>
            <a:pPr>
              <a:buFont typeface="+mj-lt"/>
              <a:buAutoNum type="arabicPeriod"/>
            </a:pPr>
            <a:r>
              <a:rPr lang="ru" sz="1600" dirty="0" smtClean="0">
                <a:effectLst/>
                <a:latin typeface="ArialMT"/>
              </a:rPr>
              <a:t>Получить и подтвердить любую подтверждающую  документацию</a:t>
            </a:r>
            <a:endParaRPr lang="ru" sz="1600" dirty="0">
              <a:effectLst/>
              <a:latin typeface="ArialMT"/>
            </a:endParaRPr>
          </a:p>
          <a:p>
            <a:pPr marL="0" indent="0">
              <a:buNone/>
            </a:pPr>
            <a:endParaRPr lang="en-PH" sz="1050" dirty="0">
              <a:effectLst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4CDAB4-2E6F-7E73-3377-ACE3F0D20A21}"/>
              </a:ext>
            </a:extLst>
          </p:cNvPr>
          <p:cNvSpPr txBox="1">
            <a:spLocks/>
          </p:cNvSpPr>
          <p:nvPr/>
        </p:nvSpPr>
        <p:spPr bwMode="auto">
          <a:xfrm>
            <a:off x="5949107" y="981297"/>
            <a:ext cx="5729545" cy="51138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7"/>
            </a:pPr>
            <a:r>
              <a:rPr lang="ru" sz="1600" dirty="0">
                <a:effectLst/>
                <a:latin typeface="ArialMT"/>
              </a:rPr>
              <a:t>Установление</a:t>
            </a:r>
            <a:r>
              <a:rPr lang="ru" sz="1600" dirty="0" smtClean="0">
                <a:effectLst/>
                <a:latin typeface="ArialMT"/>
              </a:rPr>
              <a:t>, ведение учета, </a:t>
            </a:r>
            <a:r>
              <a:rPr lang="ru" sz="1600" dirty="0">
                <a:effectLst/>
                <a:latin typeface="ArialMT"/>
              </a:rPr>
              <a:t>наблюдение, оценка и тестирование процедур заявителя</a:t>
            </a:r>
          </a:p>
          <a:p>
            <a:pPr>
              <a:buFont typeface="+mj-lt"/>
              <a:buAutoNum type="arabicPeriod" startAt="7"/>
            </a:pPr>
            <a:endParaRPr lang="en-PH" sz="1000" dirty="0">
              <a:latin typeface="ArialMT"/>
            </a:endParaRPr>
          </a:p>
          <a:p>
            <a:pPr>
              <a:buFont typeface="+mj-lt"/>
              <a:buAutoNum type="arabicPeriod" startAt="7"/>
            </a:pPr>
            <a:r>
              <a:rPr lang="ru" sz="1600" dirty="0" smtClean="0">
                <a:effectLst/>
                <a:latin typeface="ArialMT"/>
              </a:rPr>
              <a:t>Использовать соответствующие </a:t>
            </a:r>
            <a:r>
              <a:rPr lang="ru" sz="1600" dirty="0">
                <a:effectLst/>
                <a:latin typeface="ArialMT"/>
              </a:rPr>
              <a:t>шаблоны отчетов </a:t>
            </a:r>
            <a:r>
              <a:rPr lang="ru" sz="1600" dirty="0" smtClean="0">
                <a:effectLst/>
                <a:latin typeface="ArialMT"/>
              </a:rPr>
              <a:t>по валидации</a:t>
            </a:r>
            <a:endParaRPr lang="ru" sz="1600" dirty="0">
              <a:effectLst/>
              <a:latin typeface="ArialMT"/>
            </a:endParaRPr>
          </a:p>
          <a:p>
            <a:pPr>
              <a:buFont typeface="+mj-lt"/>
              <a:buAutoNum type="arabicPeriod" startAt="7"/>
            </a:pPr>
            <a:endParaRPr lang="en-PH" sz="1000" dirty="0">
              <a:latin typeface="ArialMT"/>
            </a:endParaRPr>
          </a:p>
          <a:p>
            <a:pPr>
              <a:buFont typeface="+mj-lt"/>
              <a:buAutoNum type="arabicPeriod" startAt="7"/>
            </a:pPr>
            <a:r>
              <a:rPr lang="ru" sz="1600" dirty="0">
                <a:effectLst/>
                <a:latin typeface="ArialMT"/>
              </a:rPr>
              <a:t>Составление отчета о проведенных проверках и сделанных </a:t>
            </a:r>
            <a:r>
              <a:rPr lang="ru" sz="1600" dirty="0" smtClean="0">
                <a:effectLst/>
                <a:latin typeface="ArialMT"/>
              </a:rPr>
              <a:t>выводах</a:t>
            </a:r>
            <a:endParaRPr lang="ru" sz="1600" dirty="0">
              <a:effectLst/>
              <a:latin typeface="ArialMT"/>
            </a:endParaRPr>
          </a:p>
          <a:p>
            <a:pPr>
              <a:buFont typeface="+mj-lt"/>
              <a:buAutoNum type="arabicPeriod" startAt="7"/>
            </a:pPr>
            <a:endParaRPr lang="en-PH" sz="1000" dirty="0">
              <a:latin typeface="ArialMT"/>
            </a:endParaRPr>
          </a:p>
          <a:p>
            <a:pPr>
              <a:buFont typeface="+mj-lt"/>
              <a:buAutoNum type="arabicPeriod" startAt="7"/>
            </a:pPr>
            <a:r>
              <a:rPr lang="ru" sz="1600" dirty="0">
                <a:effectLst/>
                <a:latin typeface="ArialMT"/>
              </a:rPr>
              <a:t>Рекомендация о том, следует ли предоставить </a:t>
            </a:r>
            <a:r>
              <a:rPr lang="ru" sz="1600" dirty="0" smtClean="0">
                <a:effectLst/>
                <a:latin typeface="ArialMT"/>
              </a:rPr>
              <a:t>авторизацию или отклонить</a:t>
            </a:r>
            <a:endParaRPr lang="ru" sz="1600" dirty="0">
              <a:effectLst/>
              <a:latin typeface="ArialMT"/>
            </a:endParaRPr>
          </a:p>
          <a:p>
            <a:pPr>
              <a:buFont typeface="+mj-lt"/>
              <a:buAutoNum type="arabicPeriod" startAt="7"/>
            </a:pPr>
            <a:endParaRPr lang="en-PH" sz="10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ru" sz="1600" dirty="0" smtClean="0">
                <a:effectLst/>
                <a:latin typeface="ArialMT"/>
              </a:rPr>
              <a:t>Доступность, чтобы предоставлять консультации компании </a:t>
            </a:r>
            <a:r>
              <a:rPr lang="ru" sz="1600" dirty="0">
                <a:effectLst/>
                <a:latin typeface="ArialMT"/>
              </a:rPr>
              <a:t>на протяжении всего процесса</a:t>
            </a:r>
          </a:p>
          <a:p>
            <a:pPr marL="342900" indent="-342900">
              <a:buFont typeface="+mj-lt"/>
              <a:buAutoNum type="arabicPeriod" startAt="11"/>
            </a:pPr>
            <a:endParaRPr lang="en-PH" sz="1050" dirty="0">
              <a:latin typeface="ArialMT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ru" sz="1600" dirty="0">
                <a:effectLst/>
                <a:latin typeface="ArialMT"/>
              </a:rPr>
              <a:t>Информировать </a:t>
            </a:r>
            <a:r>
              <a:rPr lang="ru" sz="1600" dirty="0" smtClean="0">
                <a:effectLst/>
                <a:latin typeface="ArialMT"/>
              </a:rPr>
              <a:t>ЭО </a:t>
            </a:r>
            <a:r>
              <a:rPr lang="ru" sz="1600" dirty="0">
                <a:effectLst/>
                <a:latin typeface="ArialMT"/>
              </a:rPr>
              <a:t>о важности инструктирования и обучения </a:t>
            </a:r>
            <a:r>
              <a:rPr lang="ru" sz="1600" dirty="0" smtClean="0">
                <a:effectLst/>
                <a:latin typeface="ArialMT"/>
              </a:rPr>
              <a:t>сотрудников, чтобы </a:t>
            </a:r>
            <a:r>
              <a:rPr lang="ru" sz="1600" dirty="0">
                <a:effectLst/>
                <a:latin typeface="ArialMT"/>
              </a:rPr>
              <a:t>информировать Таможенную администрацию и, где это применимо, другие соответствующие органы в случае возникновения проблем с соблюдением требований и/или </a:t>
            </a:r>
            <a:r>
              <a:rPr lang="ru" sz="1600" dirty="0" smtClean="0">
                <a:effectLst/>
                <a:latin typeface="ArialMT"/>
              </a:rPr>
              <a:t>безопасности</a:t>
            </a:r>
            <a:endParaRPr lang="ru" sz="1600" dirty="0">
              <a:effectLst/>
              <a:latin typeface="ArialMT"/>
            </a:endParaRPr>
          </a:p>
          <a:p>
            <a:pPr>
              <a:buFont typeface="+mj-lt"/>
              <a:buAutoNum type="arabicPeriod" startAt="7"/>
            </a:pPr>
            <a:endParaRPr lang="en-PH" sz="1600" dirty="0">
              <a:effectLst/>
              <a:latin typeface="ArialMT"/>
            </a:endParaRPr>
          </a:p>
          <a:p>
            <a:pPr>
              <a:buFont typeface="Wingdings" pitchFamily="2" charset="2"/>
              <a:buChar char="q"/>
            </a:pPr>
            <a:endParaRPr lang="en-PH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310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07" y="199870"/>
            <a:ext cx="9949976" cy="634319"/>
          </a:xfrm>
        </p:spPr>
        <p:txBody>
          <a:bodyPr>
            <a:normAutofit/>
          </a:bodyPr>
          <a:lstStyle/>
          <a:p>
            <a:r>
              <a:rPr lang="ru" sz="3600" dirty="0">
                <a:latin typeface="Arial" panose="020B0604020202020204" pitchFamily="34" charset="0"/>
                <a:cs typeface="Arial" panose="020B0604020202020204" pitchFamily="34" charset="0"/>
              </a:rPr>
              <a:t>Два типа </a:t>
            </a:r>
            <a:r>
              <a:rPr lang="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авторизаций </a:t>
            </a:r>
            <a:r>
              <a:rPr lang="ru" sz="3600" dirty="0">
                <a:latin typeface="Arial" panose="020B0604020202020204" pitchFamily="34" charset="0"/>
                <a:cs typeface="Arial" panose="020B0604020202020204" pitchFamily="34" charset="0"/>
              </a:rPr>
              <a:t>УЭО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571EB-3398-5D2C-87DA-2DED97D08CBC}"/>
              </a:ext>
            </a:extLst>
          </p:cNvPr>
          <p:cNvSpPr txBox="1">
            <a:spLocks/>
          </p:cNvSpPr>
          <p:nvPr/>
        </p:nvSpPr>
        <p:spPr bwMode="auto">
          <a:xfrm>
            <a:off x="892368" y="2027102"/>
            <a:ext cx="4990640" cy="4117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Создан в стране</a:t>
            </a:r>
          </a:p>
          <a:p>
            <a:pPr marL="342900" indent="-342900">
              <a:buFont typeface="+mj-lt"/>
              <a:buAutoNum type="arabicPeriod"/>
            </a:pPr>
            <a:endParaRPr lang="en-PH" sz="16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Соблюдение таможенного законодательства и </a:t>
            </a:r>
            <a:r>
              <a:rPr lang="ru" sz="1600" dirty="0" smtClean="0">
                <a:effectLst/>
                <a:latin typeface="ArialMT"/>
              </a:rPr>
              <a:t>положений</a:t>
            </a:r>
            <a:endParaRPr lang="ru" sz="16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endParaRPr lang="en-PH" sz="160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latin typeface="ArialMT"/>
              </a:rPr>
              <a:t>Наличие политики ведения учета и информационной безопасности</a:t>
            </a:r>
            <a:endParaRPr lang="en-PH" sz="16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endParaRPr lang="en-PH" sz="160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Финансовая </a:t>
            </a:r>
            <a:r>
              <a:rPr lang="ru" sz="1600" dirty="0" smtClean="0">
                <a:effectLst/>
                <a:latin typeface="ArialMT"/>
              </a:rPr>
              <a:t>платежеспособность</a:t>
            </a:r>
            <a:endParaRPr lang="ru" sz="16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endParaRPr lang="en-PH" sz="160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Непрерывное образование и непрерывность бизнеса</a:t>
            </a:r>
          </a:p>
          <a:p>
            <a:pPr marL="342900" indent="-342900">
              <a:buFont typeface="+mj-lt"/>
              <a:buAutoNum type="arabicPeriod"/>
            </a:pPr>
            <a:endParaRPr lang="en-PH" sz="160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b="1" dirty="0">
                <a:effectLst/>
                <a:latin typeface="ArialMT"/>
              </a:rPr>
              <a:t>Компетентность и квалификация</a:t>
            </a:r>
          </a:p>
          <a:p>
            <a:pPr marL="342900" indent="-342900">
              <a:buFont typeface="+mj-lt"/>
              <a:buAutoNum type="arabicPeriod"/>
            </a:pPr>
            <a:endParaRPr lang="en-PH" sz="1000" dirty="0">
              <a:latin typeface="ArialMT"/>
            </a:endParaRPr>
          </a:p>
          <a:p>
            <a:pPr marL="0" indent="0">
              <a:buNone/>
            </a:pPr>
            <a:endParaRPr lang="en-PH" sz="105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8E3E-1FD3-05D8-221C-2EABD3639CDB}"/>
              </a:ext>
            </a:extLst>
          </p:cNvPr>
          <p:cNvSpPr txBox="1">
            <a:spLocks/>
          </p:cNvSpPr>
          <p:nvPr/>
        </p:nvSpPr>
        <p:spPr bwMode="auto">
          <a:xfrm>
            <a:off x="879513" y="1320189"/>
            <a:ext cx="4990640" cy="5086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" sz="1800" b="1" dirty="0">
                <a:solidFill>
                  <a:schemeClr val="bg1"/>
                </a:solidFill>
                <a:effectLst/>
                <a:latin typeface="ArialMT"/>
              </a:rPr>
              <a:t>УЭО </a:t>
            </a:r>
            <a:r>
              <a:rPr lang="ru" sz="1800" b="1" dirty="0" smtClean="0">
                <a:solidFill>
                  <a:schemeClr val="bg1"/>
                </a:solidFill>
                <a:effectLst/>
                <a:latin typeface="ArialMT"/>
              </a:rPr>
              <a:t>по таможенным вопросам (упрощение таможенных процедур)</a:t>
            </a:r>
            <a:endParaRPr lang="en-PH" sz="1800" b="1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618647-2BD3-24A9-7E50-B12F0CC625A0}"/>
              </a:ext>
            </a:extLst>
          </p:cNvPr>
          <p:cNvSpPr txBox="1">
            <a:spLocks/>
          </p:cNvSpPr>
          <p:nvPr/>
        </p:nvSpPr>
        <p:spPr bwMode="auto">
          <a:xfrm>
            <a:off x="6233723" y="2025265"/>
            <a:ext cx="4990640" cy="4118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Создан в стране</a:t>
            </a:r>
          </a:p>
          <a:p>
            <a:pPr marL="342900" indent="-342900">
              <a:buFont typeface="+mj-lt"/>
              <a:buAutoNum type="arabicPeriod"/>
            </a:pPr>
            <a:endParaRPr lang="en-PH" sz="16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Соблюдение таможенного законодательства и </a:t>
            </a:r>
            <a:r>
              <a:rPr lang="ru" sz="1600" dirty="0" smtClean="0">
                <a:effectLst/>
                <a:latin typeface="ArialMT"/>
              </a:rPr>
              <a:t>положений</a:t>
            </a:r>
            <a:endParaRPr lang="ru" sz="16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endParaRPr lang="en-PH" sz="160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latin typeface="ArialMT"/>
              </a:rPr>
              <a:t>Наличие политики ведения учета и информационной безопасности</a:t>
            </a:r>
            <a:endParaRPr lang="en-PH" sz="16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endParaRPr lang="en-PH" sz="160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Финансовая </a:t>
            </a:r>
            <a:r>
              <a:rPr lang="ru" sz="1600" dirty="0" smtClean="0">
                <a:effectLst/>
                <a:latin typeface="ArialMT"/>
              </a:rPr>
              <a:t>платежеспособность</a:t>
            </a:r>
            <a:endParaRPr lang="ru" sz="16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endParaRPr lang="en-PH" sz="160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dirty="0">
                <a:effectLst/>
                <a:latin typeface="ArialMT"/>
              </a:rPr>
              <a:t>Непрерывное образование и непрерывность бизнеса</a:t>
            </a:r>
          </a:p>
          <a:p>
            <a:pPr marL="342900" indent="-342900">
              <a:buFont typeface="+mj-lt"/>
              <a:buAutoNum type="arabicPeriod"/>
            </a:pPr>
            <a:endParaRPr lang="en-PH" sz="1600" dirty="0"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ru" sz="1600" b="1" dirty="0">
                <a:effectLst/>
                <a:latin typeface="ArialMT"/>
              </a:rPr>
              <a:t>Охрана и безопасность</a:t>
            </a:r>
          </a:p>
          <a:p>
            <a:pPr marL="342900" indent="-342900">
              <a:buFont typeface="+mj-lt"/>
              <a:buAutoNum type="arabicPeriod"/>
            </a:pPr>
            <a:endParaRPr lang="en-PH" sz="1000" dirty="0">
              <a:latin typeface="ArialMT"/>
            </a:endParaRPr>
          </a:p>
          <a:p>
            <a:pPr marL="0" indent="0">
              <a:buNone/>
            </a:pPr>
            <a:endParaRPr lang="en-PH" sz="1050" dirty="0">
              <a:effectLst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BC3D57-9AF3-A142-C25D-7F574D146B6F}"/>
              </a:ext>
            </a:extLst>
          </p:cNvPr>
          <p:cNvSpPr txBox="1">
            <a:spLocks/>
          </p:cNvSpPr>
          <p:nvPr/>
        </p:nvSpPr>
        <p:spPr bwMode="auto">
          <a:xfrm>
            <a:off x="6220868" y="1318351"/>
            <a:ext cx="4990640" cy="5086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" sz="1800" b="1" dirty="0">
                <a:solidFill>
                  <a:schemeClr val="bg1"/>
                </a:solidFill>
                <a:effectLst/>
                <a:latin typeface="ArialMT"/>
              </a:rPr>
              <a:t>УЭО по безопасности </a:t>
            </a:r>
            <a:r>
              <a:rPr lang="ru" sz="1800" b="1" dirty="0" smtClean="0">
                <a:solidFill>
                  <a:schemeClr val="bg1"/>
                </a:solidFill>
                <a:effectLst/>
                <a:latin typeface="ArialMT"/>
              </a:rPr>
              <a:t>(перемещение товаров</a:t>
            </a:r>
            <a:r>
              <a:rPr lang="ru" sz="1800" b="1" dirty="0">
                <a:solidFill>
                  <a:schemeClr val="bg1"/>
                </a:solidFill>
                <a:effectLst/>
                <a:latin typeface="ArialMT"/>
              </a:rPr>
              <a:t>)</a:t>
            </a:r>
            <a:endParaRPr lang="en-PH" sz="1800" b="1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3C3C3AE2-818D-6DDF-17A8-7193B80B8811}"/>
              </a:ext>
            </a:extLst>
          </p:cNvPr>
          <p:cNvSpPr txBox="1">
            <a:spLocks/>
          </p:cNvSpPr>
          <p:nvPr/>
        </p:nvSpPr>
        <p:spPr>
          <a:xfrm>
            <a:off x="2823411" y="6292663"/>
            <a:ext cx="5329071" cy="4288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Статусы могут быть объединены</a:t>
            </a:r>
          </a:p>
        </p:txBody>
      </p:sp>
    </p:spTree>
    <p:extLst>
      <p:ext uri="{BB962C8B-B14F-4D97-AF65-F5344CB8AC3E}">
        <p14:creationId xmlns:p14="http://schemas.microsoft.com/office/powerpoint/2010/main" val="410294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10" y="248088"/>
            <a:ext cx="8966811" cy="870117"/>
          </a:xfrm>
        </p:spPr>
        <p:txBody>
          <a:bodyPr>
            <a:normAutofit fontScale="90000"/>
          </a:bodyPr>
          <a:lstStyle/>
          <a:p>
            <a:r>
              <a:rPr lang="ru" sz="3600" dirty="0">
                <a:latin typeface="Arial" panose="020B0604020202020204" pitchFamily="34" charset="0"/>
                <a:cs typeface="Arial" panose="020B0604020202020204" pitchFamily="34" charset="0"/>
              </a:rPr>
              <a:t>УЭО для </a:t>
            </a:r>
            <a:r>
              <a:rPr lang="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упрощения таможенных процедур</a:t>
            </a:r>
            <a:endParaRPr lang="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F39911-95C1-FDBB-2BFA-C6793894B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54" y="6433750"/>
            <a:ext cx="19745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" altLang="en-US" sz="800" b="1" i="1" dirty="0" err="1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Библиотека </a:t>
            </a:r>
            <a:r>
              <a:rPr lang="ru" altLang="en-US" sz="800" b="1" i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УЭО ВТО.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8E29CC-5A50-1824-9017-870C6C161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380133"/>
              </p:ext>
            </p:extLst>
          </p:nvPr>
        </p:nvGraphicFramePr>
        <p:xfrm>
          <a:off x="697251" y="1118205"/>
          <a:ext cx="11157865" cy="491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182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FDAD-AB79-4FBC-AEBA-F55031EE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85" y="1498294"/>
            <a:ext cx="9931630" cy="1797241"/>
          </a:xfrm>
        </p:spPr>
        <p:txBody>
          <a:bodyPr>
            <a:normAutofit/>
          </a:bodyPr>
          <a:lstStyle/>
          <a:p>
            <a:r>
              <a:rPr lang="ru" sz="4000" dirty="0">
                <a:latin typeface="Arial" pitchFamily="34" charset="0"/>
                <a:ea typeface="+mj-ea"/>
                <a:cs typeface="Arial" pitchFamily="34" charset="0"/>
              </a:rPr>
              <a:t>УЭО для </a:t>
            </a:r>
            <a:r>
              <a:rPr lang="ru" sz="4000" dirty="0" smtClean="0">
                <a:latin typeface="Arial" pitchFamily="34" charset="0"/>
                <a:ea typeface="+mj-ea"/>
                <a:cs typeface="Arial" pitchFamily="34" charset="0"/>
              </a:rPr>
              <a:t>авторизации по </a:t>
            </a:r>
            <a:r>
              <a:rPr lang="ru" sz="4000" dirty="0">
                <a:latin typeface="Arial" pitchFamily="34" charset="0"/>
                <a:ea typeface="+mj-ea"/>
                <a:cs typeface="Arial" pitchFamily="34" charset="0"/>
              </a:rPr>
              <a:t>безопасности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1C5DE-EC51-43B3-9E86-C3C3602D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0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3110DB-5B30-CF48-AECD-8016A57B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058" y="228601"/>
            <a:ext cx="10847942" cy="552471"/>
          </a:xfrm>
        </p:spPr>
        <p:txBody>
          <a:bodyPr>
            <a:noAutofit/>
          </a:bodyPr>
          <a:lstStyle/>
          <a:p>
            <a:r>
              <a:rPr lang="ru" sz="3200" dirty="0">
                <a:latin typeface="Arial" panose="020B0604020202020204" pitchFamily="34" charset="0"/>
                <a:cs typeface="Arial" panose="020B0604020202020204" pitchFamily="34" charset="0"/>
              </a:rPr>
              <a:t>Уязвимые точки процесса цепочки поставок (экспортирующая сторона)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C0FA7F-09D1-4660-A91B-31ECC1A0C27A}"/>
              </a:ext>
            </a:extLst>
          </p:cNvPr>
          <p:cNvSpPr/>
          <p:nvPr/>
        </p:nvSpPr>
        <p:spPr>
          <a:xfrm>
            <a:off x="1828800" y="999531"/>
            <a:ext cx="2285996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E1CA46-5456-4877-B8C5-2978D9F1CEE8}"/>
              </a:ext>
            </a:extLst>
          </p:cNvPr>
          <p:cNvSpPr/>
          <p:nvPr/>
        </p:nvSpPr>
        <p:spPr>
          <a:xfrm>
            <a:off x="1828800" y="1380531"/>
            <a:ext cx="2285996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5F790-BF3E-4E03-A41A-AEF091A30558}"/>
              </a:ext>
            </a:extLst>
          </p:cNvPr>
          <p:cNvSpPr/>
          <p:nvPr/>
        </p:nvSpPr>
        <p:spPr>
          <a:xfrm>
            <a:off x="1828800" y="1911866"/>
            <a:ext cx="2285996" cy="896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C02BD37-33F1-4A84-AAF9-A7A0AE7444BB}"/>
              </a:ext>
            </a:extLst>
          </p:cNvPr>
          <p:cNvSpPr/>
          <p:nvPr/>
        </p:nvSpPr>
        <p:spPr>
          <a:xfrm>
            <a:off x="4267200" y="1613595"/>
            <a:ext cx="533400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0E927A-E0CD-4E72-A5D2-6872EA525A5F}"/>
              </a:ext>
            </a:extLst>
          </p:cNvPr>
          <p:cNvSpPr txBox="1"/>
          <p:nvPr/>
        </p:nvSpPr>
        <p:spPr>
          <a:xfrm>
            <a:off x="1828800" y="990601"/>
            <a:ext cx="2209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ПРОИСХОЖДЕНИЕ ГРУЗА (Поставщик или Завод)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18F589-E395-4039-AC88-565E53A2666E}"/>
              </a:ext>
            </a:extLst>
          </p:cNvPr>
          <p:cNvSpPr txBox="1"/>
          <p:nvPr/>
        </p:nvSpPr>
        <p:spPr>
          <a:xfrm>
            <a:off x="1905000" y="1376066"/>
            <a:ext cx="2171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Поставщик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тамож. по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УЭО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24A963-2FB4-4E6B-B9C1-EA2F49279ACA}"/>
              </a:ext>
            </a:extLst>
          </p:cNvPr>
          <p:cNvSpPr txBox="1"/>
          <p:nvPr/>
        </p:nvSpPr>
        <p:spPr>
          <a:xfrm>
            <a:off x="1828800" y="1909465"/>
            <a:ext cx="22859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Инспекция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Хорошая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производ.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Сертификаты информационной безопасности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1B16ABC6-24A2-4544-87E6-D761A5BFBB1A}"/>
              </a:ext>
            </a:extLst>
          </p:cNvPr>
          <p:cNvSpPr/>
          <p:nvPr/>
        </p:nvSpPr>
        <p:spPr>
          <a:xfrm rot="5400000">
            <a:off x="8884280" y="2473987"/>
            <a:ext cx="347971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8406A2-D28E-4826-9659-796FB6B7D8A4}"/>
              </a:ext>
            </a:extLst>
          </p:cNvPr>
          <p:cNvSpPr/>
          <p:nvPr/>
        </p:nvSpPr>
        <p:spPr>
          <a:xfrm>
            <a:off x="4876800" y="1003996"/>
            <a:ext cx="2285996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B04CDB1-9524-45F3-A2AA-E293CCC655E9}"/>
              </a:ext>
            </a:extLst>
          </p:cNvPr>
          <p:cNvSpPr/>
          <p:nvPr/>
        </p:nvSpPr>
        <p:spPr>
          <a:xfrm>
            <a:off x="4876800" y="1384996"/>
            <a:ext cx="2285996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C4AFC3-7668-41CA-841C-2E2DD702CB5A}"/>
              </a:ext>
            </a:extLst>
          </p:cNvPr>
          <p:cNvSpPr/>
          <p:nvPr/>
        </p:nvSpPr>
        <p:spPr>
          <a:xfrm>
            <a:off x="4876800" y="1916331"/>
            <a:ext cx="2285996" cy="782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78A892F-44FF-4955-BF14-3488ED0F036E}"/>
              </a:ext>
            </a:extLst>
          </p:cNvPr>
          <p:cNvSpPr/>
          <p:nvPr/>
        </p:nvSpPr>
        <p:spPr>
          <a:xfrm>
            <a:off x="7391400" y="1613596"/>
            <a:ext cx="533400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4E1B24-3D41-4D07-B547-0F1B9783D3B9}"/>
              </a:ext>
            </a:extLst>
          </p:cNvPr>
          <p:cNvSpPr txBox="1"/>
          <p:nvPr/>
        </p:nvSpPr>
        <p:spPr>
          <a:xfrm>
            <a:off x="4876800" y="995065"/>
            <a:ext cx="2095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ПРОИСХОЖДЕНИЕ УПАКОВКИ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0E38C-5275-49F1-80E7-6EA06319B972}"/>
              </a:ext>
            </a:extLst>
          </p:cNvPr>
          <p:cNvSpPr txBox="1"/>
          <p:nvPr/>
        </p:nvSpPr>
        <p:spPr>
          <a:xfrm>
            <a:off x="4953001" y="1380530"/>
            <a:ext cx="1943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 упаковки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Поставщик материалов</a:t>
            </a:r>
          </a:p>
          <a:p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52E473-52FC-417E-A600-6FDC637ECC87}"/>
              </a:ext>
            </a:extLst>
          </p:cNvPr>
          <p:cNvSpPr txBox="1"/>
          <p:nvPr/>
        </p:nvSpPr>
        <p:spPr>
          <a:xfrm>
            <a:off x="4953000" y="1913930"/>
            <a:ext cx="2209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Проверка 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Хорошая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произв.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Политика информационной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81D724-F54F-478D-BDC9-9571327F0BE5}"/>
              </a:ext>
            </a:extLst>
          </p:cNvPr>
          <p:cNvSpPr/>
          <p:nvPr/>
        </p:nvSpPr>
        <p:spPr>
          <a:xfrm>
            <a:off x="8001000" y="1003996"/>
            <a:ext cx="2438400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B2143F-72B8-4282-879E-461E36033B7D}"/>
              </a:ext>
            </a:extLst>
          </p:cNvPr>
          <p:cNvSpPr/>
          <p:nvPr/>
        </p:nvSpPr>
        <p:spPr>
          <a:xfrm>
            <a:off x="8001000" y="1384996"/>
            <a:ext cx="2438400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3A27B0-A76D-44B3-AEB5-78DE6054B2C9}"/>
              </a:ext>
            </a:extLst>
          </p:cNvPr>
          <p:cNvSpPr/>
          <p:nvPr/>
        </p:nvSpPr>
        <p:spPr>
          <a:xfrm>
            <a:off x="8001000" y="1916332"/>
            <a:ext cx="2438400" cy="53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2420B9-1CFC-4282-8436-481148DB5F80}"/>
              </a:ext>
            </a:extLst>
          </p:cNvPr>
          <p:cNvSpPr txBox="1"/>
          <p:nvPr/>
        </p:nvSpPr>
        <p:spPr>
          <a:xfrm>
            <a:off x="8001000" y="990601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ПРОИСХОЖДЕНИЕ КОНТЕЙНЕРА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03EB850-0D47-4CD2-BD5D-ED68D306B081}"/>
              </a:ext>
            </a:extLst>
          </p:cNvPr>
          <p:cNvSpPr txBox="1"/>
          <p:nvPr/>
        </p:nvSpPr>
        <p:spPr>
          <a:xfrm>
            <a:off x="8077200" y="138053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Разрешение </a:t>
            </a:r>
            <a:r>
              <a:rPr lang="en-PH" sz="1100" dirty="0">
                <a:latin typeface="Arial" panose="020B0604020202020204" pitchFamily="34" charset="0"/>
                <a:cs typeface="Arial" panose="020B0604020202020204" pitchFamily="34" charset="0"/>
              </a:rPr>
              <a:t>FTEB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Поставщик контейнеров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тамож. по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УЭО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4FD030-35ED-495D-89F0-4508F614A16F}"/>
              </a:ext>
            </a:extLst>
          </p:cNvPr>
          <p:cNvSpPr txBox="1"/>
          <p:nvPr/>
        </p:nvSpPr>
        <p:spPr>
          <a:xfrm>
            <a:off x="8077200" y="1913930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 экспедитора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Хорошая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произв.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Политика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инф. безопасности</a:t>
            </a: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DA0784C4-29D8-4DB3-B111-0083A1543BBE}"/>
              </a:ext>
            </a:extLst>
          </p:cNvPr>
          <p:cNvSpPr/>
          <p:nvPr/>
        </p:nvSpPr>
        <p:spPr>
          <a:xfrm rot="5400000">
            <a:off x="2864480" y="4455187"/>
            <a:ext cx="347971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3976B63-D291-4997-9463-B10DB231B464}"/>
              </a:ext>
            </a:extLst>
          </p:cNvPr>
          <p:cNvSpPr/>
          <p:nvPr/>
        </p:nvSpPr>
        <p:spPr>
          <a:xfrm>
            <a:off x="8001000" y="2948805"/>
            <a:ext cx="2438400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BC2A5FE-5C68-4A78-943A-261150E8F60D}"/>
              </a:ext>
            </a:extLst>
          </p:cNvPr>
          <p:cNvSpPr/>
          <p:nvPr/>
        </p:nvSpPr>
        <p:spPr>
          <a:xfrm>
            <a:off x="8001000" y="3323025"/>
            <a:ext cx="2438400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A63B6A6-064B-41CC-99DB-11B21CCD61F9}"/>
              </a:ext>
            </a:extLst>
          </p:cNvPr>
          <p:cNvSpPr/>
          <p:nvPr/>
        </p:nvSpPr>
        <p:spPr>
          <a:xfrm>
            <a:off x="8001000" y="3854360"/>
            <a:ext cx="2438400" cy="762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17FE43A-46EA-4027-BAA7-86AB7AA1BDAE}"/>
              </a:ext>
            </a:extLst>
          </p:cNvPr>
          <p:cNvSpPr txBox="1"/>
          <p:nvPr/>
        </p:nvSpPr>
        <p:spPr>
          <a:xfrm>
            <a:off x="8001000" y="2933094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КОМПЛЕКТОВАНИЕ </a:t>
            </a:r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ГРУЗОВ И </a:t>
            </a:r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УПАКОВКА</a:t>
            </a:r>
            <a:endParaRPr lang="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EFC5DE-CEC7-4D52-8196-91399CADA1D8}"/>
              </a:ext>
            </a:extLst>
          </p:cNvPr>
          <p:cNvSpPr txBox="1"/>
          <p:nvPr/>
        </p:nvSpPr>
        <p:spPr>
          <a:xfrm>
            <a:off x="8077200" y="3318560"/>
            <a:ext cx="23621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Лицо от логистики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оператор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тамож. по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УЭО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835290B-9BDA-4D33-A864-FA77DC7A4A6A}"/>
              </a:ext>
            </a:extLst>
          </p:cNvPr>
          <p:cNvSpPr txBox="1"/>
          <p:nvPr/>
        </p:nvSpPr>
        <p:spPr>
          <a:xfrm>
            <a:off x="8077194" y="3808987"/>
            <a:ext cx="2438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Лучшие практики логистики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Лучш. практики.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по загрузке товаров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Сертификаты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инф.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529F575-71B8-4778-AE8E-4986A86AB7D2}"/>
              </a:ext>
            </a:extLst>
          </p:cNvPr>
          <p:cNvSpPr/>
          <p:nvPr/>
        </p:nvSpPr>
        <p:spPr>
          <a:xfrm>
            <a:off x="8001000" y="4890196"/>
            <a:ext cx="2438400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4C1763A-04AA-42C5-A440-B2C73BF99FED}"/>
              </a:ext>
            </a:extLst>
          </p:cNvPr>
          <p:cNvSpPr/>
          <p:nvPr/>
        </p:nvSpPr>
        <p:spPr>
          <a:xfrm>
            <a:off x="8001000" y="5271196"/>
            <a:ext cx="2438400" cy="406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7EE6AEB-77FF-4FAE-9F2B-4893FB3A1BC9}"/>
              </a:ext>
            </a:extLst>
          </p:cNvPr>
          <p:cNvSpPr/>
          <p:nvPr/>
        </p:nvSpPr>
        <p:spPr>
          <a:xfrm>
            <a:off x="8001000" y="5686539"/>
            <a:ext cx="2438400" cy="647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8E8EFBC-5CD6-4957-BE18-1AB9AAA56AC7}"/>
              </a:ext>
            </a:extLst>
          </p:cNvPr>
          <p:cNvSpPr txBox="1"/>
          <p:nvPr/>
        </p:nvSpPr>
        <p:spPr>
          <a:xfrm>
            <a:off x="8001000" y="4879118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ПЕРЕВОЗКИ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C87B245-43A2-4476-B45B-D7DCBE3B37AD}"/>
              </a:ext>
            </a:extLst>
          </p:cNvPr>
          <p:cNvSpPr txBox="1"/>
          <p:nvPr/>
        </p:nvSpPr>
        <p:spPr>
          <a:xfrm>
            <a:off x="8077200" y="5266730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Перевозчик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(авиа, морск., наземн.)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6C85EF-BB3F-45F3-8EC9-E88E5980C3E9}"/>
              </a:ext>
            </a:extLst>
          </p:cNvPr>
          <p:cNvSpPr txBox="1"/>
          <p:nvPr/>
        </p:nvSpPr>
        <p:spPr>
          <a:xfrm>
            <a:off x="8077194" y="5647730"/>
            <a:ext cx="2286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Лучшие практики логистики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Логистическое оформление от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УГО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Политика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инф.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DF2EEC5-2931-4B4C-B852-4FCAB16AA381}"/>
              </a:ext>
            </a:extLst>
          </p:cNvPr>
          <p:cNvSpPr/>
          <p:nvPr/>
        </p:nvSpPr>
        <p:spPr>
          <a:xfrm>
            <a:off x="4876800" y="2960133"/>
            <a:ext cx="2285998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EDECBF3-AFC6-474D-8688-2509056CBE30}"/>
              </a:ext>
            </a:extLst>
          </p:cNvPr>
          <p:cNvSpPr/>
          <p:nvPr/>
        </p:nvSpPr>
        <p:spPr>
          <a:xfrm>
            <a:off x="4876800" y="3341133"/>
            <a:ext cx="2285999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B72D472-8BB1-4455-842B-F81640F0DD65}"/>
              </a:ext>
            </a:extLst>
          </p:cNvPr>
          <p:cNvSpPr/>
          <p:nvPr/>
        </p:nvSpPr>
        <p:spPr>
          <a:xfrm>
            <a:off x="4876800" y="3872469"/>
            <a:ext cx="2285997" cy="642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1833BF1-18F1-434E-8690-62520CCDB8AF}"/>
              </a:ext>
            </a:extLst>
          </p:cNvPr>
          <p:cNvSpPr txBox="1"/>
          <p:nvPr/>
        </p:nvSpPr>
        <p:spPr>
          <a:xfrm>
            <a:off x="4800600" y="2971801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КОНСОЛИДАЦИЯ ГРУЗОВ ИЛИ </a:t>
            </a:r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ПЛОМБИРОВАНИЕ</a:t>
            </a:r>
            <a:endParaRPr lang="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949E21-B451-4E00-A9FE-BD1E3717FAD9}"/>
              </a:ext>
            </a:extLst>
          </p:cNvPr>
          <p:cNvSpPr txBox="1"/>
          <p:nvPr/>
        </p:nvSpPr>
        <p:spPr>
          <a:xfrm>
            <a:off x="4953000" y="3325651"/>
            <a:ext cx="2247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Консолидатор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Лицо от логистики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тамож.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 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УЭО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6A37253-6D44-4AFE-AB94-3854B00D221D}"/>
              </a:ext>
            </a:extLst>
          </p:cNvPr>
          <p:cNvSpPr txBox="1"/>
          <p:nvPr/>
        </p:nvSpPr>
        <p:spPr>
          <a:xfrm>
            <a:off x="4800600" y="3870067"/>
            <a:ext cx="2514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Инспекция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Лучшие практики консолидатора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Политика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инф.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B2FF7604-C3AD-47D6-B1BE-09870C926E79}"/>
              </a:ext>
            </a:extLst>
          </p:cNvPr>
          <p:cNvSpPr/>
          <p:nvPr/>
        </p:nvSpPr>
        <p:spPr>
          <a:xfrm rot="10800000">
            <a:off x="7315201" y="3528737"/>
            <a:ext cx="533400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1216C63E-9909-424A-8999-6CB5EB202922}"/>
              </a:ext>
            </a:extLst>
          </p:cNvPr>
          <p:cNvSpPr/>
          <p:nvPr/>
        </p:nvSpPr>
        <p:spPr>
          <a:xfrm rot="10800000">
            <a:off x="4191001" y="3433466"/>
            <a:ext cx="533400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45A017-94F7-4E77-B5CA-CDBAA917B021}"/>
              </a:ext>
            </a:extLst>
          </p:cNvPr>
          <p:cNvSpPr/>
          <p:nvPr/>
        </p:nvSpPr>
        <p:spPr>
          <a:xfrm>
            <a:off x="1828804" y="2960133"/>
            <a:ext cx="2285996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7554EFD-FA2E-457C-B510-C0CFF7524A58}"/>
              </a:ext>
            </a:extLst>
          </p:cNvPr>
          <p:cNvSpPr/>
          <p:nvPr/>
        </p:nvSpPr>
        <p:spPr>
          <a:xfrm>
            <a:off x="1828804" y="3341133"/>
            <a:ext cx="2285996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588CDA9-0319-4B14-BAFB-7554E7BE84E7}"/>
              </a:ext>
            </a:extLst>
          </p:cNvPr>
          <p:cNvSpPr/>
          <p:nvPr/>
        </p:nvSpPr>
        <p:spPr>
          <a:xfrm>
            <a:off x="1828804" y="3872468"/>
            <a:ext cx="2285996" cy="592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E06137-06E3-4941-B927-3D933A0AC0AE}"/>
              </a:ext>
            </a:extLst>
          </p:cNvPr>
          <p:cNvSpPr txBox="1"/>
          <p:nvPr/>
        </p:nvSpPr>
        <p:spPr>
          <a:xfrm>
            <a:off x="1828804" y="2951202"/>
            <a:ext cx="2209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ПЕРЕД ТРАНСПОРТИРОВКОЙ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545708D-3634-45D4-A6B3-F904379E2D92}"/>
              </a:ext>
            </a:extLst>
          </p:cNvPr>
          <p:cNvSpPr txBox="1"/>
          <p:nvPr/>
        </p:nvSpPr>
        <p:spPr>
          <a:xfrm>
            <a:off x="1905004" y="3336668"/>
            <a:ext cx="217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Оператор склада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тамож.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 УЭО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42B96DF-81F2-4061-9DED-86CB390B0F54}"/>
              </a:ext>
            </a:extLst>
          </p:cNvPr>
          <p:cNvSpPr txBox="1"/>
          <p:nvPr/>
        </p:nvSpPr>
        <p:spPr>
          <a:xfrm>
            <a:off x="1828798" y="3870067"/>
            <a:ext cx="2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Инспекция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Надл.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ран-я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Политика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инф.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7F7B5A1-57E3-48C3-8C12-FC27F9730202}"/>
              </a:ext>
            </a:extLst>
          </p:cNvPr>
          <p:cNvSpPr/>
          <p:nvPr/>
        </p:nvSpPr>
        <p:spPr>
          <a:xfrm>
            <a:off x="1828800" y="4941333"/>
            <a:ext cx="2285996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9A25B14-E7B4-4C4C-9338-781B83DF70FE}"/>
              </a:ext>
            </a:extLst>
          </p:cNvPr>
          <p:cNvSpPr/>
          <p:nvPr/>
        </p:nvSpPr>
        <p:spPr>
          <a:xfrm>
            <a:off x="1828800" y="5322333"/>
            <a:ext cx="2285996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4B1F0B3-A579-4984-8ECF-29FFE6D9CAAC}"/>
              </a:ext>
            </a:extLst>
          </p:cNvPr>
          <p:cNvSpPr/>
          <p:nvPr/>
        </p:nvSpPr>
        <p:spPr>
          <a:xfrm>
            <a:off x="1828800" y="5853669"/>
            <a:ext cx="2285996" cy="53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FB1CBEA-6A17-46DB-9433-19876190EACC}"/>
              </a:ext>
            </a:extLst>
          </p:cNvPr>
          <p:cNvSpPr txBox="1"/>
          <p:nvPr/>
        </p:nvSpPr>
        <p:spPr>
          <a:xfrm>
            <a:off x="1828800" y="4932403"/>
            <a:ext cx="2209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ПЕРЕМЕЩЕНИЕ </a:t>
            </a:r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ГРУЗА </a:t>
            </a:r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 ОТПРАВЛЕНИЯ</a:t>
            </a:r>
            <a:endParaRPr lang="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DFFB152-88DC-4140-919F-0006E9F1365C}"/>
              </a:ext>
            </a:extLst>
          </p:cNvPr>
          <p:cNvSpPr txBox="1"/>
          <p:nvPr/>
        </p:nvSpPr>
        <p:spPr>
          <a:xfrm>
            <a:off x="1905000" y="5317867"/>
            <a:ext cx="2209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оператор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тамож. по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УЭО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86C25D-CF1E-4659-BBE9-B04B5A45F350}"/>
              </a:ext>
            </a:extLst>
          </p:cNvPr>
          <p:cNvSpPr txBox="1"/>
          <p:nvPr/>
        </p:nvSpPr>
        <p:spPr>
          <a:xfrm>
            <a:off x="1905000" y="5851267"/>
            <a:ext cx="2247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Логист. оформление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УГО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Лучшие практики в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логистики</a:t>
            </a: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BC2CB36C-C1E8-42E3-A37D-0934BD384448}"/>
              </a:ext>
            </a:extLst>
          </p:cNvPr>
          <p:cNvSpPr/>
          <p:nvPr/>
        </p:nvSpPr>
        <p:spPr>
          <a:xfrm>
            <a:off x="4267200" y="5509937"/>
            <a:ext cx="533400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84D6646-2588-4F94-BD46-DBE24A02B2E0}"/>
              </a:ext>
            </a:extLst>
          </p:cNvPr>
          <p:cNvSpPr/>
          <p:nvPr/>
        </p:nvSpPr>
        <p:spPr>
          <a:xfrm>
            <a:off x="4876797" y="4790997"/>
            <a:ext cx="2285998" cy="561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4EBB096-7E9A-4C58-87E0-1AC6D65E49C5}"/>
              </a:ext>
            </a:extLst>
          </p:cNvPr>
          <p:cNvSpPr/>
          <p:nvPr/>
        </p:nvSpPr>
        <p:spPr>
          <a:xfrm>
            <a:off x="4876800" y="5322333"/>
            <a:ext cx="2285999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4006496-699E-456F-B907-33F723476766}"/>
              </a:ext>
            </a:extLst>
          </p:cNvPr>
          <p:cNvSpPr/>
          <p:nvPr/>
        </p:nvSpPr>
        <p:spPr>
          <a:xfrm>
            <a:off x="4876800" y="5853669"/>
            <a:ext cx="2285997" cy="53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3418618-4C7C-4E5F-8B75-3BC1912DF60B}"/>
              </a:ext>
            </a:extLst>
          </p:cNvPr>
          <p:cNvSpPr txBox="1"/>
          <p:nvPr/>
        </p:nvSpPr>
        <p:spPr>
          <a:xfrm>
            <a:off x="4800597" y="4763126"/>
            <a:ext cx="2286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 ОТПРАВЛЕНИЯ (аэропорт, </a:t>
            </a:r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мор. </a:t>
            </a:r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терминал, автотранспортная компания),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C2C88B6-84E9-498B-B2E2-1C2698E8542A}"/>
              </a:ext>
            </a:extLst>
          </p:cNvPr>
          <p:cNvSpPr txBox="1"/>
          <p:nvPr/>
        </p:nvSpPr>
        <p:spPr>
          <a:xfrm>
            <a:off x="4953000" y="5317868"/>
            <a:ext cx="2171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Транспортные операторы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Лучшие практики работы порта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4A4E8CB-C362-4A93-8CBF-5EA0E163F1AA}"/>
              </a:ext>
            </a:extLst>
          </p:cNvPr>
          <p:cNvSpPr txBox="1"/>
          <p:nvPr/>
        </p:nvSpPr>
        <p:spPr>
          <a:xfrm>
            <a:off x="4953000" y="5851267"/>
            <a:ext cx="2247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Инспектипрвание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Лучшие практики в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логистики</a:t>
            </a: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402196C3-699C-429C-BD89-D1E1C3FE595A}"/>
              </a:ext>
            </a:extLst>
          </p:cNvPr>
          <p:cNvSpPr/>
          <p:nvPr/>
        </p:nvSpPr>
        <p:spPr>
          <a:xfrm>
            <a:off x="7391400" y="5509937"/>
            <a:ext cx="533400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4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3110DB-5B30-CF48-AECD-8016A57B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421" y="184129"/>
            <a:ext cx="10642293" cy="552471"/>
          </a:xfrm>
        </p:spPr>
        <p:txBody>
          <a:bodyPr>
            <a:noAutofit/>
          </a:bodyPr>
          <a:lstStyle/>
          <a:p>
            <a:r>
              <a:rPr lang="ru" sz="3200" dirty="0">
                <a:latin typeface="Arial" panose="020B0604020202020204" pitchFamily="34" charset="0"/>
                <a:cs typeface="Arial" panose="020B0604020202020204" pitchFamily="34" charset="0"/>
              </a:rPr>
              <a:t>Уязвимые точки процесса цепочки поставок (импортирующая сторона)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C0FA7F-09D1-4660-A91B-31ECC1A0C27A}"/>
              </a:ext>
            </a:extLst>
          </p:cNvPr>
          <p:cNvSpPr/>
          <p:nvPr/>
        </p:nvSpPr>
        <p:spPr>
          <a:xfrm>
            <a:off x="1905000" y="1075731"/>
            <a:ext cx="2285996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E1CA46-5456-4877-B8C5-2978D9F1CEE8}"/>
              </a:ext>
            </a:extLst>
          </p:cNvPr>
          <p:cNvSpPr/>
          <p:nvPr/>
        </p:nvSpPr>
        <p:spPr>
          <a:xfrm>
            <a:off x="1905000" y="1456731"/>
            <a:ext cx="2285996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5F790-BF3E-4E03-A41A-AEF091A30558}"/>
              </a:ext>
            </a:extLst>
          </p:cNvPr>
          <p:cNvSpPr/>
          <p:nvPr/>
        </p:nvSpPr>
        <p:spPr>
          <a:xfrm>
            <a:off x="1905000" y="1988067"/>
            <a:ext cx="2285996" cy="53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C02BD37-33F1-4A84-AAF9-A7A0AE7444BB}"/>
              </a:ext>
            </a:extLst>
          </p:cNvPr>
          <p:cNvSpPr/>
          <p:nvPr/>
        </p:nvSpPr>
        <p:spPr>
          <a:xfrm>
            <a:off x="4343400" y="1689795"/>
            <a:ext cx="533400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0E927A-E0CD-4E72-A5D2-6872EA525A5F}"/>
              </a:ext>
            </a:extLst>
          </p:cNvPr>
          <p:cNvSpPr txBox="1"/>
          <p:nvPr/>
        </p:nvSpPr>
        <p:spPr>
          <a:xfrm>
            <a:off x="1905000" y="1066801"/>
            <a:ext cx="2209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 ВЪЕЗДА </a:t>
            </a:r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(аэропорт</a:t>
            </a:r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морс. терминал</a:t>
            </a:r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граница</a:t>
            </a:r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18F589-E395-4039-AC88-565E53A2666E}"/>
              </a:ext>
            </a:extLst>
          </p:cNvPr>
          <p:cNvSpPr txBox="1"/>
          <p:nvPr/>
        </p:nvSpPr>
        <p:spPr>
          <a:xfrm>
            <a:off x="1981200" y="1452266"/>
            <a:ext cx="2019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ператор порта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Сертификаты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УГО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Логист.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провайдеры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24A963-2FB4-4E6B-B9C1-EA2F49279ACA}"/>
              </a:ext>
            </a:extLst>
          </p:cNvPr>
          <p:cNvSpPr txBox="1"/>
          <p:nvPr/>
        </p:nvSpPr>
        <p:spPr>
          <a:xfrm>
            <a:off x="1981200" y="1985665"/>
            <a:ext cx="2133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СВП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(признание участников-экспортеров)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1B16ABC6-24A2-4544-87E6-D761A5BFBB1A}"/>
              </a:ext>
            </a:extLst>
          </p:cNvPr>
          <p:cNvSpPr/>
          <p:nvPr/>
        </p:nvSpPr>
        <p:spPr>
          <a:xfrm rot="5400000">
            <a:off x="8960480" y="2550187"/>
            <a:ext cx="347971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8406A2-D28E-4826-9659-796FB6B7D8A4}"/>
              </a:ext>
            </a:extLst>
          </p:cNvPr>
          <p:cNvSpPr/>
          <p:nvPr/>
        </p:nvSpPr>
        <p:spPr>
          <a:xfrm>
            <a:off x="4953000" y="1080196"/>
            <a:ext cx="2285996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B04CDB1-9524-45F3-A2AA-E293CCC655E9}"/>
              </a:ext>
            </a:extLst>
          </p:cNvPr>
          <p:cNvSpPr/>
          <p:nvPr/>
        </p:nvSpPr>
        <p:spPr>
          <a:xfrm>
            <a:off x="4953000" y="1461196"/>
            <a:ext cx="2285996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C4AFC3-7668-41CA-841C-2E2DD702CB5A}"/>
              </a:ext>
            </a:extLst>
          </p:cNvPr>
          <p:cNvSpPr/>
          <p:nvPr/>
        </p:nvSpPr>
        <p:spPr>
          <a:xfrm>
            <a:off x="4953000" y="1992532"/>
            <a:ext cx="2285996" cy="53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78A892F-44FF-4955-BF14-3488ED0F036E}"/>
              </a:ext>
            </a:extLst>
          </p:cNvPr>
          <p:cNvSpPr/>
          <p:nvPr/>
        </p:nvSpPr>
        <p:spPr>
          <a:xfrm>
            <a:off x="7467600" y="1689796"/>
            <a:ext cx="533400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4E1B24-3D41-4D07-B547-0F1B9783D3B9}"/>
              </a:ext>
            </a:extLst>
          </p:cNvPr>
          <p:cNvSpPr txBox="1"/>
          <p:nvPr/>
        </p:nvSpPr>
        <p:spPr>
          <a:xfrm>
            <a:off x="4953000" y="1071266"/>
            <a:ext cx="2209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ПЕРЕМЕШЕНИЕ К ПУНКТУ </a:t>
            </a:r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КОНСОЛИДАЦИИ</a:t>
            </a:r>
            <a:endParaRPr lang="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0E38C-5275-49F1-80E7-6EA06319B972}"/>
              </a:ext>
            </a:extLst>
          </p:cNvPr>
          <p:cNvSpPr txBox="1"/>
          <p:nvPr/>
        </p:nvSpPr>
        <p:spPr>
          <a:xfrm>
            <a:off x="5029201" y="1456731"/>
            <a:ext cx="1943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оператор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Сертификаты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УГО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Импортер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52E473-52FC-417E-A600-6FDC637ECC87}"/>
              </a:ext>
            </a:extLst>
          </p:cNvPr>
          <p:cNvSpPr txBox="1"/>
          <p:nvPr/>
        </p:nvSpPr>
        <p:spPr>
          <a:xfrm>
            <a:off x="5029200" y="1990130"/>
            <a:ext cx="2209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СВП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(признание участников-экспортеров)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81D724-F54F-478D-BDC9-9571327F0BE5}"/>
              </a:ext>
            </a:extLst>
          </p:cNvPr>
          <p:cNvSpPr/>
          <p:nvPr/>
        </p:nvSpPr>
        <p:spPr>
          <a:xfrm>
            <a:off x="8077200" y="1080196"/>
            <a:ext cx="2438400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B2143F-72B8-4282-879E-461E36033B7D}"/>
              </a:ext>
            </a:extLst>
          </p:cNvPr>
          <p:cNvSpPr/>
          <p:nvPr/>
        </p:nvSpPr>
        <p:spPr>
          <a:xfrm>
            <a:off x="8077200" y="1461196"/>
            <a:ext cx="2438400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3A27B0-A76D-44B3-AEB5-78DE6054B2C9}"/>
              </a:ext>
            </a:extLst>
          </p:cNvPr>
          <p:cNvSpPr/>
          <p:nvPr/>
        </p:nvSpPr>
        <p:spPr>
          <a:xfrm>
            <a:off x="8077200" y="1992532"/>
            <a:ext cx="2438400" cy="53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2420B9-1CFC-4282-8436-481148DB5F80}"/>
              </a:ext>
            </a:extLst>
          </p:cNvPr>
          <p:cNvSpPr txBox="1"/>
          <p:nvPr/>
        </p:nvSpPr>
        <p:spPr>
          <a:xfrm>
            <a:off x="8077200" y="10668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ПЕРЕД ОБРАБОТКОЙ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03EB850-0D47-4CD2-BD5D-ED68D306B081}"/>
              </a:ext>
            </a:extLst>
          </p:cNvPr>
          <p:cNvSpPr txBox="1"/>
          <p:nvPr/>
        </p:nvSpPr>
        <p:spPr>
          <a:xfrm>
            <a:off x="8153400" y="1456730"/>
            <a:ext cx="22860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Оператор склада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Сертификаты УГО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Логистические провайдеры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05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4FD030-35ED-495D-89F0-4508F614A16F}"/>
              </a:ext>
            </a:extLst>
          </p:cNvPr>
          <p:cNvSpPr txBox="1"/>
          <p:nvPr/>
        </p:nvSpPr>
        <p:spPr>
          <a:xfrm>
            <a:off x="8153400" y="1990131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СВП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(признание участников-экспортеров)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DA0784C4-29D8-4DB3-B111-0083A1543BBE}"/>
              </a:ext>
            </a:extLst>
          </p:cNvPr>
          <p:cNvSpPr/>
          <p:nvPr/>
        </p:nvSpPr>
        <p:spPr>
          <a:xfrm rot="5400000">
            <a:off x="2940680" y="4531387"/>
            <a:ext cx="347971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3976B63-D291-4997-9463-B10DB231B464}"/>
              </a:ext>
            </a:extLst>
          </p:cNvPr>
          <p:cNvSpPr/>
          <p:nvPr/>
        </p:nvSpPr>
        <p:spPr>
          <a:xfrm>
            <a:off x="8077200" y="3025005"/>
            <a:ext cx="2438400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BC2A5FE-5C68-4A78-943A-261150E8F60D}"/>
              </a:ext>
            </a:extLst>
          </p:cNvPr>
          <p:cNvSpPr/>
          <p:nvPr/>
        </p:nvSpPr>
        <p:spPr>
          <a:xfrm>
            <a:off x="8077200" y="3399225"/>
            <a:ext cx="2438400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A63B6A6-064B-41CC-99DB-11B21CCD61F9}"/>
              </a:ext>
            </a:extLst>
          </p:cNvPr>
          <p:cNvSpPr/>
          <p:nvPr/>
        </p:nvSpPr>
        <p:spPr>
          <a:xfrm>
            <a:off x="8077200" y="3930561"/>
            <a:ext cx="2438400" cy="53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17FE43A-46EA-4027-BAA7-86AB7AA1BDAE}"/>
              </a:ext>
            </a:extLst>
          </p:cNvPr>
          <p:cNvSpPr txBox="1"/>
          <p:nvPr/>
        </p:nvSpPr>
        <p:spPr>
          <a:xfrm>
            <a:off x="8077200" y="3009294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ДЕКОНСОЛИДАЦИЯ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EFC5DE-CEC7-4D52-8196-91399CADA1D8}"/>
              </a:ext>
            </a:extLst>
          </p:cNvPr>
          <p:cNvSpPr txBox="1"/>
          <p:nvPr/>
        </p:nvSpPr>
        <p:spPr>
          <a:xfrm>
            <a:off x="8153400" y="3394760"/>
            <a:ext cx="2209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Деконсолидатор</a:t>
            </a: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оператор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Импортер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835290B-9BDA-4D33-A864-FA77DC7A4A6A}"/>
              </a:ext>
            </a:extLst>
          </p:cNvPr>
          <p:cNvSpPr txBox="1"/>
          <p:nvPr/>
        </p:nvSpPr>
        <p:spPr>
          <a:xfrm>
            <a:off x="8153400" y="3928159"/>
            <a:ext cx="2209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СВП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(признание участников-экспортеров)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DF2EEC5-2931-4B4C-B852-4FCAB16AA381}"/>
              </a:ext>
            </a:extLst>
          </p:cNvPr>
          <p:cNvSpPr/>
          <p:nvPr/>
        </p:nvSpPr>
        <p:spPr>
          <a:xfrm>
            <a:off x="4953000" y="3036333"/>
            <a:ext cx="2285998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EDECBF3-AFC6-474D-8688-2509056CBE30}"/>
              </a:ext>
            </a:extLst>
          </p:cNvPr>
          <p:cNvSpPr/>
          <p:nvPr/>
        </p:nvSpPr>
        <p:spPr>
          <a:xfrm>
            <a:off x="4953000" y="3417333"/>
            <a:ext cx="2285999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B72D472-8BB1-4455-842B-F81640F0DD65}"/>
              </a:ext>
            </a:extLst>
          </p:cNvPr>
          <p:cNvSpPr/>
          <p:nvPr/>
        </p:nvSpPr>
        <p:spPr>
          <a:xfrm>
            <a:off x="4953000" y="3948669"/>
            <a:ext cx="2285997" cy="53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1833BF1-18F1-434E-8690-62520CCDB8AF}"/>
              </a:ext>
            </a:extLst>
          </p:cNvPr>
          <p:cNvSpPr txBox="1"/>
          <p:nvPr/>
        </p:nvSpPr>
        <p:spPr>
          <a:xfrm>
            <a:off x="4876800" y="30480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ПЕРЕМЕЩЕНИЕ К МЕСТУ  </a:t>
            </a:r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  <a:endParaRPr lang="en-PH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949E21-B451-4E00-A9FE-BD1E3717FAD9}"/>
              </a:ext>
            </a:extLst>
          </p:cNvPr>
          <p:cNvSpPr txBox="1"/>
          <p:nvPr/>
        </p:nvSpPr>
        <p:spPr>
          <a:xfrm>
            <a:off x="5029200" y="3412867"/>
            <a:ext cx="1981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Импортер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Транспортный оператор</a:t>
            </a:r>
          </a:p>
          <a:p>
            <a:endParaRPr lang="en-PH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05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6A37253-6D44-4AFE-AB94-3854B00D221D}"/>
              </a:ext>
            </a:extLst>
          </p:cNvPr>
          <p:cNvSpPr txBox="1"/>
          <p:nvPr/>
        </p:nvSpPr>
        <p:spPr>
          <a:xfrm>
            <a:off x="5029201" y="3946267"/>
            <a:ext cx="205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СВП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(признание участников-экспортеров)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000" dirty="0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B2FF7604-C3AD-47D6-B1BE-09870C926E79}"/>
              </a:ext>
            </a:extLst>
          </p:cNvPr>
          <p:cNvSpPr/>
          <p:nvPr/>
        </p:nvSpPr>
        <p:spPr>
          <a:xfrm rot="10800000">
            <a:off x="7391401" y="3604937"/>
            <a:ext cx="533400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1216C63E-9909-424A-8999-6CB5EB202922}"/>
              </a:ext>
            </a:extLst>
          </p:cNvPr>
          <p:cNvSpPr/>
          <p:nvPr/>
        </p:nvSpPr>
        <p:spPr>
          <a:xfrm rot="10800000">
            <a:off x="4267201" y="3509666"/>
            <a:ext cx="533400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45A017-94F7-4E77-B5CA-CDBAA917B021}"/>
              </a:ext>
            </a:extLst>
          </p:cNvPr>
          <p:cNvSpPr/>
          <p:nvPr/>
        </p:nvSpPr>
        <p:spPr>
          <a:xfrm>
            <a:off x="1905004" y="3036333"/>
            <a:ext cx="2285996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7554EFD-FA2E-457C-B510-C0CFF7524A58}"/>
              </a:ext>
            </a:extLst>
          </p:cNvPr>
          <p:cNvSpPr/>
          <p:nvPr/>
        </p:nvSpPr>
        <p:spPr>
          <a:xfrm>
            <a:off x="1905004" y="3417333"/>
            <a:ext cx="2285996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588CDA9-0319-4B14-BAFB-7554E7BE84E7}"/>
              </a:ext>
            </a:extLst>
          </p:cNvPr>
          <p:cNvSpPr/>
          <p:nvPr/>
        </p:nvSpPr>
        <p:spPr>
          <a:xfrm>
            <a:off x="1905004" y="3948669"/>
            <a:ext cx="2285996" cy="53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E06137-06E3-4941-B927-3D933A0AC0AE}"/>
              </a:ext>
            </a:extLst>
          </p:cNvPr>
          <p:cNvSpPr txBox="1"/>
          <p:nvPr/>
        </p:nvSpPr>
        <p:spPr>
          <a:xfrm>
            <a:off x="1905004" y="3027402"/>
            <a:ext cx="2209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НАЗНАЧЕНИЯ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545708D-3634-45D4-A6B3-F904379E2D92}"/>
              </a:ext>
            </a:extLst>
          </p:cNvPr>
          <p:cNvSpPr txBox="1"/>
          <p:nvPr/>
        </p:nvSpPr>
        <p:spPr>
          <a:xfrm>
            <a:off x="1981204" y="3412868"/>
            <a:ext cx="20193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Помещения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импортера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Логистические провайдеры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05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42B96DF-81F2-4061-9DED-86CB390B0F54}"/>
              </a:ext>
            </a:extLst>
          </p:cNvPr>
          <p:cNvSpPr txBox="1"/>
          <p:nvPr/>
        </p:nvSpPr>
        <p:spPr>
          <a:xfrm>
            <a:off x="1981205" y="3946267"/>
            <a:ext cx="205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СВП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(признание участников-экспортеров)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0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7F7B5A1-57E3-48C3-8C12-FC27F9730202}"/>
              </a:ext>
            </a:extLst>
          </p:cNvPr>
          <p:cNvSpPr/>
          <p:nvPr/>
        </p:nvSpPr>
        <p:spPr>
          <a:xfrm>
            <a:off x="1905000" y="5017533"/>
            <a:ext cx="8610601" cy="4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9A25B14-E7B4-4C4C-9338-781B83DF70FE}"/>
              </a:ext>
            </a:extLst>
          </p:cNvPr>
          <p:cNvSpPr/>
          <p:nvPr/>
        </p:nvSpPr>
        <p:spPr>
          <a:xfrm>
            <a:off x="1905000" y="5416729"/>
            <a:ext cx="8610600" cy="53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4B1F0B3-A579-4984-8ECF-29FFE6D9CAAC}"/>
              </a:ext>
            </a:extLst>
          </p:cNvPr>
          <p:cNvSpPr/>
          <p:nvPr/>
        </p:nvSpPr>
        <p:spPr>
          <a:xfrm>
            <a:off x="1904999" y="5929869"/>
            <a:ext cx="8610599" cy="366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FB1CBEA-6A17-46DB-9433-19876190EACC}"/>
              </a:ext>
            </a:extLst>
          </p:cNvPr>
          <p:cNvSpPr txBox="1"/>
          <p:nvPr/>
        </p:nvSpPr>
        <p:spPr>
          <a:xfrm>
            <a:off x="1904999" y="5029200"/>
            <a:ext cx="8610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ПОТОК, СВЯЗАННЫЙ С ГРУЗОМ (сквозной)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DFFB152-88DC-4140-919F-0006E9F1365C}"/>
              </a:ext>
            </a:extLst>
          </p:cNvPr>
          <p:cNvSpPr txBox="1"/>
          <p:nvPr/>
        </p:nvSpPr>
        <p:spPr>
          <a:xfrm>
            <a:off x="1981199" y="5394067"/>
            <a:ext cx="42672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 ВЭД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Таможенное оформление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УГО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86C25D-CF1E-4659-BBE9-B04B5A45F350}"/>
              </a:ext>
            </a:extLst>
          </p:cNvPr>
          <p:cNvSpPr txBox="1"/>
          <p:nvPr/>
        </p:nvSpPr>
        <p:spPr>
          <a:xfrm>
            <a:off x="1981200" y="6004586"/>
            <a:ext cx="8534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СВП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(признание участников-экспортеров)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Arrow: Right 61">
            <a:extLst>
              <a:ext uri="{FF2B5EF4-FFF2-40B4-BE49-F238E27FC236}">
                <a16:creationId xmlns:a16="http://schemas.microsoft.com/office/drawing/2014/main" id="{2417C84C-5B91-CC4A-B9C6-2C4B4E3DA07E}"/>
              </a:ext>
            </a:extLst>
          </p:cNvPr>
          <p:cNvSpPr/>
          <p:nvPr/>
        </p:nvSpPr>
        <p:spPr>
          <a:xfrm rot="5400000">
            <a:off x="5855351" y="4531387"/>
            <a:ext cx="347971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0" name="Arrow: Right 61">
            <a:extLst>
              <a:ext uri="{FF2B5EF4-FFF2-40B4-BE49-F238E27FC236}">
                <a16:creationId xmlns:a16="http://schemas.microsoft.com/office/drawing/2014/main" id="{90F1E75D-FFD2-6B46-8CF8-5EE1DDECD264}"/>
              </a:ext>
            </a:extLst>
          </p:cNvPr>
          <p:cNvSpPr/>
          <p:nvPr/>
        </p:nvSpPr>
        <p:spPr>
          <a:xfrm rot="5400000">
            <a:off x="8979550" y="4531387"/>
            <a:ext cx="347971" cy="43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D71DF-B26F-2F9C-0748-BDA65BDCCB3A}"/>
              </a:ext>
            </a:extLst>
          </p:cNvPr>
          <p:cNvSpPr txBox="1"/>
          <p:nvPr/>
        </p:nvSpPr>
        <p:spPr>
          <a:xfrm>
            <a:off x="6275949" y="5370195"/>
            <a:ext cx="4267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Логистические провайдеры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Банки и страхование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Операторы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складов </a:t>
            </a:r>
            <a:r>
              <a:rPr lang="ru" sz="11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пр.</a:t>
            </a:r>
            <a:endParaRPr lang="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0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27709F-4F93-410C-90F6-71DA1EF2182C}"/>
              </a:ext>
            </a:extLst>
          </p:cNvPr>
          <p:cNvSpPr txBox="1"/>
          <p:nvPr/>
        </p:nvSpPr>
        <p:spPr>
          <a:xfrm>
            <a:off x="815404" y="3373381"/>
            <a:ext cx="4244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4800" dirty="0" smtClean="0"/>
              <a:t>Спасибо!</a:t>
            </a:r>
            <a:endParaRPr lang="ru" sz="4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F602E8-A5B5-4F6F-BDA1-85E8D769C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8010175" y="0"/>
            <a:ext cx="4181825" cy="6858000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99E0F5E8-BAA6-4CA4-88F7-705257418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4" y="375773"/>
            <a:ext cx="759788" cy="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07" y="365125"/>
            <a:ext cx="8966811" cy="1325563"/>
          </a:xfrm>
        </p:spPr>
        <p:txBody>
          <a:bodyPr>
            <a:normAutofit/>
          </a:bodyPr>
          <a:lstStyle/>
          <a:p>
            <a:r>
              <a:rPr lang="ru" sz="3600" dirty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F39911-95C1-FDBB-2BFA-C6793894B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54" y="6433750"/>
            <a:ext cx="19745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" altLang="en-US" sz="800" b="1" i="1" dirty="0" err="1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Библиотека </a:t>
            </a:r>
            <a:r>
              <a:rPr lang="ru" altLang="en-US" sz="800" b="1" i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УЭО ВТО.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8E29CC-5A50-1824-9017-870C6C161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242019"/>
              </p:ext>
            </p:extLst>
          </p:nvPr>
        </p:nvGraphicFramePr>
        <p:xfrm>
          <a:off x="1290810" y="1498294"/>
          <a:ext cx="10301922" cy="467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916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32CF20-FB24-474E-8223-33386F0B4FF5}"/>
              </a:ext>
            </a:extLst>
          </p:cNvPr>
          <p:cNvSpPr txBox="1"/>
          <p:nvPr/>
        </p:nvSpPr>
        <p:spPr>
          <a:xfrm>
            <a:off x="4488265" y="3124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6A95E1-21DA-0A4D-93E8-C2B0CAFB1157}"/>
              </a:ext>
            </a:extLst>
          </p:cNvPr>
          <p:cNvSpPr/>
          <p:nvPr/>
        </p:nvSpPr>
        <p:spPr>
          <a:xfrm rot="20353662">
            <a:off x="1609344" y="1077673"/>
            <a:ext cx="9652107" cy="472121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68C3E1B0-F843-084E-BA83-913A241B375A}"/>
              </a:ext>
            </a:extLst>
          </p:cNvPr>
          <p:cNvGrpSpPr>
            <a:grpSpLocks/>
          </p:cNvGrpSpPr>
          <p:nvPr/>
        </p:nvGrpSpPr>
        <p:grpSpPr bwMode="auto">
          <a:xfrm>
            <a:off x="8688274" y="2576635"/>
            <a:ext cx="1376416" cy="1141917"/>
            <a:chOff x="5831819" y="1752600"/>
            <a:chExt cx="1501603" cy="1132206"/>
          </a:xfrm>
        </p:grpSpPr>
        <p:pic>
          <p:nvPicPr>
            <p:cNvPr id="12" name="Picture 4" descr="http://www.farebuzz.com/i/nv/ialc.jpg">
              <a:extLst>
                <a:ext uri="{FF2B5EF4-FFF2-40B4-BE49-F238E27FC236}">
                  <a16:creationId xmlns:a16="http://schemas.microsoft.com/office/drawing/2014/main" id="{E9EDCC61-D4E8-1F4E-AD29-16DF9BD2A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752600"/>
              <a:ext cx="146602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15">
              <a:extLst>
                <a:ext uri="{FF2B5EF4-FFF2-40B4-BE49-F238E27FC236}">
                  <a16:creationId xmlns:a16="http://schemas.microsoft.com/office/drawing/2014/main" id="{8317BFCF-FD87-F74C-9184-B6ED991EB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1819" y="2488099"/>
              <a:ext cx="1497322" cy="396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Экспедиторы/</a:t>
              </a: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Консолидаторы</a:t>
              </a:r>
            </a:p>
          </p:txBody>
        </p:sp>
      </p:grpSp>
      <p:grpSp>
        <p:nvGrpSpPr>
          <p:cNvPr id="14" name="Group 26">
            <a:extLst>
              <a:ext uri="{FF2B5EF4-FFF2-40B4-BE49-F238E27FC236}">
                <a16:creationId xmlns:a16="http://schemas.microsoft.com/office/drawing/2014/main" id="{8BFD63C3-0606-0B41-884C-A378F67B85A3}"/>
              </a:ext>
            </a:extLst>
          </p:cNvPr>
          <p:cNvGrpSpPr>
            <a:grpSpLocks/>
          </p:cNvGrpSpPr>
          <p:nvPr/>
        </p:nvGrpSpPr>
        <p:grpSpPr bwMode="auto">
          <a:xfrm>
            <a:off x="5685623" y="2971801"/>
            <a:ext cx="990435" cy="1155843"/>
            <a:chOff x="7848600" y="3039065"/>
            <a:chExt cx="990600" cy="1156309"/>
          </a:xfrm>
        </p:grpSpPr>
        <p:pic>
          <p:nvPicPr>
            <p:cNvPr id="15" name="Picture 5" descr="C:\Program Files\Microsoft Office\MEDIA\CAGCAT10\j0292020.wmf">
              <a:extLst>
                <a:ext uri="{FF2B5EF4-FFF2-40B4-BE49-F238E27FC236}">
                  <a16:creationId xmlns:a16="http://schemas.microsoft.com/office/drawing/2014/main" id="{22A9447F-7174-F74E-A5A0-A808F9C34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039065"/>
              <a:ext cx="990600" cy="94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18">
              <a:extLst>
                <a:ext uri="{FF2B5EF4-FFF2-40B4-BE49-F238E27FC236}">
                  <a16:creationId xmlns:a16="http://schemas.microsoft.com/office/drawing/2014/main" id="{73B754F1-DB29-604C-A2E0-965F6B6E3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3590" y="3918263"/>
              <a:ext cx="725000" cy="27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PGA</a:t>
              </a:r>
            </a:p>
          </p:txBody>
        </p:sp>
      </p:grpSp>
      <p:grpSp>
        <p:nvGrpSpPr>
          <p:cNvPr id="17" name="Group 32">
            <a:extLst>
              <a:ext uri="{FF2B5EF4-FFF2-40B4-BE49-F238E27FC236}">
                <a16:creationId xmlns:a16="http://schemas.microsoft.com/office/drawing/2014/main" id="{0B15B2A6-3642-7A4A-B64F-0D514503F784}"/>
              </a:ext>
            </a:extLst>
          </p:cNvPr>
          <p:cNvGrpSpPr>
            <a:grpSpLocks/>
          </p:cNvGrpSpPr>
          <p:nvPr/>
        </p:nvGrpSpPr>
        <p:grpSpPr bwMode="auto">
          <a:xfrm>
            <a:off x="7801461" y="3760479"/>
            <a:ext cx="989035" cy="1235689"/>
            <a:chOff x="6477000" y="2971800"/>
            <a:chExt cx="988607" cy="1473253"/>
          </a:xfrm>
        </p:grpSpPr>
        <p:pic>
          <p:nvPicPr>
            <p:cNvPr id="18" name="Picture 8" descr="C:\Program Files\Microsoft Office\MEDIA\CAGCAT10\j0285360.wmf">
              <a:extLst>
                <a:ext uri="{FF2B5EF4-FFF2-40B4-BE49-F238E27FC236}">
                  <a16:creationId xmlns:a16="http://schemas.microsoft.com/office/drawing/2014/main" id="{AB503711-2B88-8143-B20F-29EE7A10E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971800"/>
              <a:ext cx="988607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21">
              <a:extLst>
                <a:ext uri="{FF2B5EF4-FFF2-40B4-BE49-F238E27FC236}">
                  <a16:creationId xmlns:a16="http://schemas.microsoft.com/office/drawing/2014/main" id="{BD75B74E-9D17-704A-84B7-330C11536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9505" y="4114800"/>
              <a:ext cx="761417" cy="33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Поставщики</a:t>
              </a: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D26A556C-828A-834C-ABC3-CD9FFC8BA13C}"/>
              </a:ext>
            </a:extLst>
          </p:cNvPr>
          <p:cNvGrpSpPr>
            <a:grpSpLocks/>
          </p:cNvGrpSpPr>
          <p:nvPr/>
        </p:nvGrpSpPr>
        <p:grpSpPr bwMode="auto">
          <a:xfrm>
            <a:off x="9058926" y="1221640"/>
            <a:ext cx="1370129" cy="1055132"/>
            <a:chOff x="7924800" y="3200400"/>
            <a:chExt cx="1142106" cy="985293"/>
          </a:xfrm>
        </p:grpSpPr>
        <p:sp>
          <p:nvSpPr>
            <p:cNvPr id="21" name="TextBox 123">
              <a:extLst>
                <a:ext uri="{FF2B5EF4-FFF2-40B4-BE49-F238E27FC236}">
                  <a16:creationId xmlns:a16="http://schemas.microsoft.com/office/drawing/2014/main" id="{F8FCAD34-7F5A-6A4E-8626-29DCBD173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4297" y="3927029"/>
              <a:ext cx="1082609" cy="25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Продавцы/Экспортеры</a:t>
              </a:r>
            </a:p>
          </p:txBody>
        </p:sp>
        <p:pic>
          <p:nvPicPr>
            <p:cNvPr id="22" name="Picture 9" descr="C:\Program Files\Microsoft Office\MEDIA\CAGCAT10\j0301252.wmf">
              <a:extLst>
                <a:ext uri="{FF2B5EF4-FFF2-40B4-BE49-F238E27FC236}">
                  <a16:creationId xmlns:a16="http://schemas.microsoft.com/office/drawing/2014/main" id="{E9B1BCFD-58E6-6C4D-9EA5-9B1D67CAD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3200400"/>
              <a:ext cx="914400" cy="78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37">
            <a:extLst>
              <a:ext uri="{FF2B5EF4-FFF2-40B4-BE49-F238E27FC236}">
                <a16:creationId xmlns:a16="http://schemas.microsoft.com/office/drawing/2014/main" id="{95D857F4-FFA4-F34A-A0CA-1260405047EA}"/>
              </a:ext>
            </a:extLst>
          </p:cNvPr>
          <p:cNvGrpSpPr>
            <a:grpSpLocks/>
          </p:cNvGrpSpPr>
          <p:nvPr/>
        </p:nvGrpSpPr>
        <p:grpSpPr bwMode="auto">
          <a:xfrm>
            <a:off x="5578145" y="1432193"/>
            <a:ext cx="1459111" cy="1038711"/>
            <a:chOff x="4724400" y="2362200"/>
            <a:chExt cx="1459663" cy="1039104"/>
          </a:xfrm>
        </p:grpSpPr>
        <p:pic>
          <p:nvPicPr>
            <p:cNvPr id="24" name="Picture 11" descr="http://techcentral.my/archives/2011/11/8/it_news/Smartag%20customs%20officer%202.jpg">
              <a:extLst>
                <a:ext uri="{FF2B5EF4-FFF2-40B4-BE49-F238E27FC236}">
                  <a16:creationId xmlns:a16="http://schemas.microsoft.com/office/drawing/2014/main" id="{CAAB0011-17A7-0C4B-8F32-EA53DC07C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362200"/>
              <a:ext cx="123871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27">
              <a:extLst>
                <a:ext uri="{FF2B5EF4-FFF2-40B4-BE49-F238E27FC236}">
                  <a16:creationId xmlns:a16="http://schemas.microsoft.com/office/drawing/2014/main" id="{0C2FC858-80B1-CB41-844B-C2E2A6BDE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124200"/>
              <a:ext cx="1307263" cy="27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200" b="1" dirty="0" smtClean="0">
                  <a:latin typeface="Arial Narrow" panose="020B0604020202020204" pitchFamily="34" charset="0"/>
                </a:rPr>
                <a:t>Таможенный </a:t>
              </a:r>
              <a:r>
                <a:rPr lang="ru" altLang="id-ID" sz="1200" b="1" dirty="0">
                  <a:latin typeface="Arial Narrow" panose="020B0604020202020204" pitchFamily="34" charset="0"/>
                </a:rPr>
                <a:t>УЭО</a:t>
              </a:r>
            </a:p>
          </p:txBody>
        </p:sp>
      </p:grpSp>
      <p:grpSp>
        <p:nvGrpSpPr>
          <p:cNvPr id="26" name="Group 41">
            <a:extLst>
              <a:ext uri="{FF2B5EF4-FFF2-40B4-BE49-F238E27FC236}">
                <a16:creationId xmlns:a16="http://schemas.microsoft.com/office/drawing/2014/main" id="{CF7B26F9-F5CF-A14F-81D6-B31F4B373765}"/>
              </a:ext>
            </a:extLst>
          </p:cNvPr>
          <p:cNvGrpSpPr>
            <a:grpSpLocks/>
          </p:cNvGrpSpPr>
          <p:nvPr/>
        </p:nvGrpSpPr>
        <p:grpSpPr bwMode="auto">
          <a:xfrm>
            <a:off x="3828778" y="3308958"/>
            <a:ext cx="1317477" cy="1091364"/>
            <a:chOff x="2041299" y="2819400"/>
            <a:chExt cx="1318230" cy="1091675"/>
          </a:xfrm>
        </p:grpSpPr>
        <p:pic>
          <p:nvPicPr>
            <p:cNvPr id="27" name="Picture 129" descr="Lorry.jpg">
              <a:extLst>
                <a:ext uri="{FF2B5EF4-FFF2-40B4-BE49-F238E27FC236}">
                  <a16:creationId xmlns:a16="http://schemas.microsoft.com/office/drawing/2014/main" id="{FD5DCC1E-1037-C943-A62F-BD4F651C2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819400"/>
              <a:ext cx="116906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30">
              <a:extLst>
                <a:ext uri="{FF2B5EF4-FFF2-40B4-BE49-F238E27FC236}">
                  <a16:creationId xmlns:a16="http://schemas.microsoft.com/office/drawing/2014/main" id="{C6A2CC20-ACEF-B84D-801F-F9ED0E3DA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299" y="3664784"/>
              <a:ext cx="1318230" cy="24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Внутренние дальнобойщики</a:t>
              </a: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:a16="http://schemas.microsoft.com/office/drawing/2014/main" id="{6D514CF8-773C-4C4B-8F69-BC0B8FFDBA12}"/>
              </a:ext>
            </a:extLst>
          </p:cNvPr>
          <p:cNvGrpSpPr>
            <a:grpSpLocks/>
          </p:cNvGrpSpPr>
          <p:nvPr/>
        </p:nvGrpSpPr>
        <p:grpSpPr bwMode="auto">
          <a:xfrm>
            <a:off x="7077534" y="2148660"/>
            <a:ext cx="1000125" cy="1572070"/>
            <a:chOff x="7467600" y="228600"/>
            <a:chExt cx="1000125" cy="1572470"/>
          </a:xfrm>
        </p:grpSpPr>
        <p:sp>
          <p:nvSpPr>
            <p:cNvPr id="30" name="TextBox 132">
              <a:extLst>
                <a:ext uri="{FF2B5EF4-FFF2-40B4-BE49-F238E27FC236}">
                  <a16:creationId xmlns:a16="http://schemas.microsoft.com/office/drawing/2014/main" id="{726DE6B5-C2F2-0E4C-9FED-D9877FFD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800" y="1524000"/>
              <a:ext cx="671979" cy="27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Перевозчики</a:t>
              </a:r>
            </a:p>
          </p:txBody>
        </p:sp>
        <p:pic>
          <p:nvPicPr>
            <p:cNvPr id="31" name="Picture 30" descr="Ship.jpg">
              <a:extLst>
                <a:ext uri="{FF2B5EF4-FFF2-40B4-BE49-F238E27FC236}">
                  <a16:creationId xmlns:a16="http://schemas.microsoft.com/office/drawing/2014/main" id="{C6C068E9-EB4B-EF4D-AE35-DDED1537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67600" y="228600"/>
              <a:ext cx="1000125" cy="1335218"/>
            </a:xfrm>
            <a:prstGeom prst="rect">
              <a:avLst/>
            </a:prstGeom>
            <a:gradFill>
              <a:gsLst>
                <a:gs pos="0">
                  <a:srgbClr val="5E9EFF">
                    <a:alpha val="41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</p:pic>
      </p:grpSp>
      <p:grpSp>
        <p:nvGrpSpPr>
          <p:cNvPr id="32" name="Group 45">
            <a:extLst>
              <a:ext uri="{FF2B5EF4-FFF2-40B4-BE49-F238E27FC236}">
                <a16:creationId xmlns:a16="http://schemas.microsoft.com/office/drawing/2014/main" id="{C8964EDD-DE59-2346-8510-23695C557B50}"/>
              </a:ext>
            </a:extLst>
          </p:cNvPr>
          <p:cNvGrpSpPr>
            <a:grpSpLocks/>
          </p:cNvGrpSpPr>
          <p:nvPr/>
        </p:nvGrpSpPr>
        <p:grpSpPr bwMode="auto">
          <a:xfrm>
            <a:off x="7392145" y="849871"/>
            <a:ext cx="1274889" cy="1101787"/>
            <a:chOff x="1066800" y="596708"/>
            <a:chExt cx="1709642" cy="1544090"/>
          </a:xfrm>
        </p:grpSpPr>
        <p:sp>
          <p:nvSpPr>
            <p:cNvPr id="33" name="TextBox 135">
              <a:extLst>
                <a:ext uri="{FF2B5EF4-FFF2-40B4-BE49-F238E27FC236}">
                  <a16:creationId xmlns:a16="http://schemas.microsoft.com/office/drawing/2014/main" id="{3D6A94E3-C341-DD4F-9BA8-D0788F8F3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752600"/>
              <a:ext cx="1709642" cy="38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Порт погрузки</a:t>
              </a:r>
            </a:p>
          </p:txBody>
        </p:sp>
        <p:pic>
          <p:nvPicPr>
            <p:cNvPr id="34" name="Picture 136" descr="Container Forklift.jpg">
              <a:extLst>
                <a:ext uri="{FF2B5EF4-FFF2-40B4-BE49-F238E27FC236}">
                  <a16:creationId xmlns:a16="http://schemas.microsoft.com/office/drawing/2014/main" id="{FC7F9963-578C-3C46-AA8C-DD982263F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9" y="596708"/>
              <a:ext cx="1547961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47">
            <a:extLst>
              <a:ext uri="{FF2B5EF4-FFF2-40B4-BE49-F238E27FC236}">
                <a16:creationId xmlns:a16="http://schemas.microsoft.com/office/drawing/2014/main" id="{6698C152-E125-6144-95C9-47A1122FB410}"/>
              </a:ext>
            </a:extLst>
          </p:cNvPr>
          <p:cNvGrpSpPr>
            <a:grpSpLocks/>
          </p:cNvGrpSpPr>
          <p:nvPr/>
        </p:nvGrpSpPr>
        <p:grpSpPr bwMode="auto">
          <a:xfrm>
            <a:off x="3718188" y="2326190"/>
            <a:ext cx="1752600" cy="789751"/>
            <a:chOff x="2133600" y="4267200"/>
            <a:chExt cx="1752600" cy="821554"/>
          </a:xfrm>
        </p:grpSpPr>
        <p:pic>
          <p:nvPicPr>
            <p:cNvPr id="36" name="Picture 139" descr="Vessel at Port.jpg">
              <a:extLst>
                <a:ext uri="{FF2B5EF4-FFF2-40B4-BE49-F238E27FC236}">
                  <a16:creationId xmlns:a16="http://schemas.microsoft.com/office/drawing/2014/main" id="{F0CFC62B-921D-6C44-9070-232C1D69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267200"/>
              <a:ext cx="1752600" cy="559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138">
              <a:extLst>
                <a:ext uri="{FF2B5EF4-FFF2-40B4-BE49-F238E27FC236}">
                  <a16:creationId xmlns:a16="http://schemas.microsoft.com/office/drawing/2014/main" id="{990D05BF-6856-C64E-8594-1D7580115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4800600"/>
              <a:ext cx="1024896" cy="2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Порт прибытия</a:t>
              </a:r>
            </a:p>
          </p:txBody>
        </p:sp>
      </p:grpSp>
      <p:grpSp>
        <p:nvGrpSpPr>
          <p:cNvPr id="38" name="Group 50">
            <a:extLst>
              <a:ext uri="{FF2B5EF4-FFF2-40B4-BE49-F238E27FC236}">
                <a16:creationId xmlns:a16="http://schemas.microsoft.com/office/drawing/2014/main" id="{85FACEE4-A1D8-F04C-AED2-85DF40C6895A}"/>
              </a:ext>
            </a:extLst>
          </p:cNvPr>
          <p:cNvGrpSpPr>
            <a:grpSpLocks/>
          </p:cNvGrpSpPr>
          <p:nvPr/>
        </p:nvGrpSpPr>
        <p:grpSpPr bwMode="auto">
          <a:xfrm>
            <a:off x="3999140" y="4731777"/>
            <a:ext cx="1795298" cy="1038309"/>
            <a:chOff x="3112314" y="4380788"/>
            <a:chExt cx="1795940" cy="1038309"/>
          </a:xfrm>
        </p:grpSpPr>
        <p:pic>
          <p:nvPicPr>
            <p:cNvPr id="39" name="Picture 141" descr="Warehouse.jpg">
              <a:extLst>
                <a:ext uri="{FF2B5EF4-FFF2-40B4-BE49-F238E27FC236}">
                  <a16:creationId xmlns:a16="http://schemas.microsoft.com/office/drawing/2014/main" id="{C5391206-F24E-6C44-8F5C-2F3433E7D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623" y="4380788"/>
              <a:ext cx="1295400" cy="77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142">
              <a:extLst>
                <a:ext uri="{FF2B5EF4-FFF2-40B4-BE49-F238E27FC236}">
                  <a16:creationId xmlns:a16="http://schemas.microsoft.com/office/drawing/2014/main" id="{6D74DD72-D329-B54B-BD0E-C3134D693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2314" y="5172876"/>
              <a:ext cx="17959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ts val="1200"/>
                </a:lnSpc>
                <a:spcBef>
                  <a:spcPct val="0"/>
                </a:spcBef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Склад Покупателя</a:t>
              </a:r>
            </a:p>
          </p:txBody>
        </p:sp>
      </p:grpSp>
      <p:grpSp>
        <p:nvGrpSpPr>
          <p:cNvPr id="41" name="Group 53">
            <a:extLst>
              <a:ext uri="{FF2B5EF4-FFF2-40B4-BE49-F238E27FC236}">
                <a16:creationId xmlns:a16="http://schemas.microsoft.com/office/drawing/2014/main" id="{4693CD4F-2AFF-7247-978E-3F338B5344DB}"/>
              </a:ext>
            </a:extLst>
          </p:cNvPr>
          <p:cNvGrpSpPr>
            <a:grpSpLocks/>
          </p:cNvGrpSpPr>
          <p:nvPr/>
        </p:nvGrpSpPr>
        <p:grpSpPr bwMode="auto">
          <a:xfrm>
            <a:off x="2220599" y="4006468"/>
            <a:ext cx="1162498" cy="1008112"/>
            <a:chOff x="1564472" y="4267200"/>
            <a:chExt cx="1162045" cy="1008523"/>
          </a:xfrm>
        </p:grpSpPr>
        <p:pic>
          <p:nvPicPr>
            <p:cNvPr id="42" name="Picture 144" descr="Buyer.bmp">
              <a:extLst>
                <a:ext uri="{FF2B5EF4-FFF2-40B4-BE49-F238E27FC236}">
                  <a16:creationId xmlns:a16="http://schemas.microsoft.com/office/drawing/2014/main" id="{E17E3AEE-DCE2-F543-8823-2D2931E5F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2672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145">
              <a:extLst>
                <a:ext uri="{FF2B5EF4-FFF2-40B4-BE49-F238E27FC236}">
                  <a16:creationId xmlns:a16="http://schemas.microsoft.com/office/drawing/2014/main" id="{D17E2DFF-9837-A148-9E77-2D52AE311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472" y="4998611"/>
              <a:ext cx="1162045" cy="27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Покупатель/Импортер</a:t>
              </a:r>
            </a:p>
          </p:txBody>
        </p:sp>
      </p:grpSp>
      <p:grpSp>
        <p:nvGrpSpPr>
          <p:cNvPr id="46" name="Group 60">
            <a:extLst>
              <a:ext uri="{FF2B5EF4-FFF2-40B4-BE49-F238E27FC236}">
                <a16:creationId xmlns:a16="http://schemas.microsoft.com/office/drawing/2014/main" id="{2721325F-62CF-9147-9823-7ACB9828C7BE}"/>
              </a:ext>
            </a:extLst>
          </p:cNvPr>
          <p:cNvGrpSpPr>
            <a:grpSpLocks/>
          </p:cNvGrpSpPr>
          <p:nvPr/>
        </p:nvGrpSpPr>
        <p:grpSpPr bwMode="auto">
          <a:xfrm>
            <a:off x="1376057" y="801519"/>
            <a:ext cx="369332" cy="5499517"/>
            <a:chOff x="387605" y="838200"/>
            <a:chExt cx="298351" cy="579120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BBF2A55-CCB2-AB45-A389-F1EF4E1CFCC6}"/>
                </a:ext>
              </a:extLst>
            </p:cNvPr>
            <p:cNvCxnSpPr/>
            <p:nvPr/>
          </p:nvCxnSpPr>
          <p:spPr>
            <a:xfrm>
              <a:off x="685800" y="838200"/>
              <a:ext cx="0" cy="5791200"/>
            </a:xfrm>
            <a:prstGeom prst="straightConnector1">
              <a:avLst/>
            </a:prstGeom>
            <a:ln w="44450" cmpd="sng"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50">
              <a:extLst>
                <a:ext uri="{FF2B5EF4-FFF2-40B4-BE49-F238E27FC236}">
                  <a16:creationId xmlns:a16="http://schemas.microsoft.com/office/drawing/2014/main" id="{0CA0BC77-6D49-CD44-B6CE-45D3900C1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529246" y="3790458"/>
              <a:ext cx="4132054" cy="2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800" dirty="0">
                  <a:latin typeface="Arial Black" panose="020B0604020202020204" pitchFamily="34" charset="0"/>
                </a:rPr>
                <a:t>Подотчетность цепочки поставок</a:t>
              </a:r>
            </a:p>
          </p:txBody>
        </p:sp>
      </p:grpSp>
      <p:grpSp>
        <p:nvGrpSpPr>
          <p:cNvPr id="49" name="Group 63">
            <a:extLst>
              <a:ext uri="{FF2B5EF4-FFF2-40B4-BE49-F238E27FC236}">
                <a16:creationId xmlns:a16="http://schemas.microsoft.com/office/drawing/2014/main" id="{D61F15E6-D654-B64C-BF92-3A8D06D22A9B}"/>
              </a:ext>
            </a:extLst>
          </p:cNvPr>
          <p:cNvGrpSpPr>
            <a:grpSpLocks/>
          </p:cNvGrpSpPr>
          <p:nvPr/>
        </p:nvGrpSpPr>
        <p:grpSpPr bwMode="auto">
          <a:xfrm>
            <a:off x="1745010" y="6301042"/>
            <a:ext cx="9271854" cy="429351"/>
            <a:chOff x="685800" y="6629400"/>
            <a:chExt cx="7543800" cy="428838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D898F7C-C178-9246-B49B-BD7F1338C730}"/>
                </a:ext>
              </a:extLst>
            </p:cNvPr>
            <p:cNvCxnSpPr/>
            <p:nvPr/>
          </p:nvCxnSpPr>
          <p:spPr>
            <a:xfrm flipH="1">
              <a:off x="685800" y="6629400"/>
              <a:ext cx="7543800" cy="0"/>
            </a:xfrm>
            <a:prstGeom prst="straightConnector1">
              <a:avLst/>
            </a:prstGeom>
            <a:ln w="44450" cmpd="sng"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153">
              <a:extLst>
                <a:ext uri="{FF2B5EF4-FFF2-40B4-BE49-F238E27FC236}">
                  <a16:creationId xmlns:a16="http://schemas.microsoft.com/office/drawing/2014/main" id="{87302D46-0CBC-0646-897E-7E9362C9C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083" y="6689347"/>
              <a:ext cx="7169794" cy="36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800" dirty="0">
                  <a:latin typeface="Arial Black" panose="020B0604020202020204" pitchFamily="34" charset="0"/>
                </a:rPr>
                <a:t>Процедуры контроля международных партнеров по цепочке поставок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A813FB6-EF13-414E-904A-FF99A5036EEF}"/>
              </a:ext>
            </a:extLst>
          </p:cNvPr>
          <p:cNvCxnSpPr>
            <a:cxnSpLocks/>
          </p:cNvCxnSpPr>
          <p:nvPr/>
        </p:nvCxnSpPr>
        <p:spPr>
          <a:xfrm flipV="1">
            <a:off x="1745010" y="2599468"/>
            <a:ext cx="3054846" cy="367213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E04E60F-407A-8C44-9F43-C33BD37B76D9}"/>
              </a:ext>
            </a:extLst>
          </p:cNvPr>
          <p:cNvCxnSpPr>
            <a:cxnSpLocks/>
          </p:cNvCxnSpPr>
          <p:nvPr/>
        </p:nvCxnSpPr>
        <p:spPr>
          <a:xfrm flipV="1">
            <a:off x="1745010" y="2317836"/>
            <a:ext cx="5812022" cy="395377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4AAB07-8445-A241-A18E-A849FBF12C90}"/>
              </a:ext>
            </a:extLst>
          </p:cNvPr>
          <p:cNvCxnSpPr>
            <a:cxnSpLocks/>
          </p:cNvCxnSpPr>
          <p:nvPr/>
        </p:nvCxnSpPr>
        <p:spPr>
          <a:xfrm flipV="1">
            <a:off x="1745010" y="3180294"/>
            <a:ext cx="8055998" cy="310051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34">
            <a:extLst>
              <a:ext uri="{FF2B5EF4-FFF2-40B4-BE49-F238E27FC236}">
                <a16:creationId xmlns:a16="http://schemas.microsoft.com/office/drawing/2014/main" id="{BFB36924-0A44-E042-95CB-2A1C15F7E506}"/>
              </a:ext>
            </a:extLst>
          </p:cNvPr>
          <p:cNvGrpSpPr>
            <a:grpSpLocks/>
          </p:cNvGrpSpPr>
          <p:nvPr/>
        </p:nvGrpSpPr>
        <p:grpSpPr bwMode="auto">
          <a:xfrm>
            <a:off x="6045338" y="4246386"/>
            <a:ext cx="1466339" cy="1077511"/>
            <a:chOff x="7924800" y="3200400"/>
            <a:chExt cx="1222303" cy="1006192"/>
          </a:xfrm>
        </p:grpSpPr>
        <p:sp>
          <p:nvSpPr>
            <p:cNvPr id="58" name="TextBox 123">
              <a:extLst>
                <a:ext uri="{FF2B5EF4-FFF2-40B4-BE49-F238E27FC236}">
                  <a16:creationId xmlns:a16="http://schemas.microsoft.com/office/drawing/2014/main" id="{047FDF5A-2574-9E4A-8C02-675ACF289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3935" y="3947928"/>
              <a:ext cx="1033168" cy="25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" altLang="id-ID" sz="1200" b="1" dirty="0">
                  <a:latin typeface="Arial Narrow" panose="020B0604020202020204" pitchFamily="34" charset="0"/>
                </a:rPr>
                <a:t>Таможенные брокеры</a:t>
              </a:r>
            </a:p>
          </p:txBody>
        </p:sp>
        <p:pic>
          <p:nvPicPr>
            <p:cNvPr id="59" name="Picture 9" descr="C:\Program Files\Microsoft Office\MEDIA\CAGCAT10\j0301252.wmf">
              <a:extLst>
                <a:ext uri="{FF2B5EF4-FFF2-40B4-BE49-F238E27FC236}">
                  <a16:creationId xmlns:a16="http://schemas.microsoft.com/office/drawing/2014/main" id="{3CDB3FA4-CC6F-524C-88B2-7E5DA284D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3200400"/>
              <a:ext cx="914400" cy="78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Title 2">
            <a:extLst>
              <a:ext uri="{FF2B5EF4-FFF2-40B4-BE49-F238E27FC236}">
                <a16:creationId xmlns:a16="http://schemas.microsoft.com/office/drawing/2014/main" id="{E5621EB5-BEAB-334F-A7CE-176BFE86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71" y="88343"/>
            <a:ext cx="9783829" cy="552471"/>
          </a:xfrm>
        </p:spPr>
        <p:txBody>
          <a:bodyPr>
            <a:noAutofit/>
          </a:bodyPr>
          <a:lstStyle/>
          <a:p>
            <a:r>
              <a:rPr lang="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безопасности международной цепочки поставок и облегчение перемещения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73447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D92F-63EC-0E43-8DF6-FE85970E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31774"/>
            <a:ext cx="2743200" cy="365125"/>
          </a:xfrm>
        </p:spPr>
        <p:txBody>
          <a:bodyPr/>
          <a:lstStyle/>
          <a:p>
            <a:fld id="{ABDB7DC1-6DFD-4804-B81B-5AD5FA16258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2CF20-FB24-474E-8223-33386F0B4FF5}"/>
              </a:ext>
            </a:extLst>
          </p:cNvPr>
          <p:cNvSpPr txBox="1"/>
          <p:nvPr/>
        </p:nvSpPr>
        <p:spPr>
          <a:xfrm>
            <a:off x="4488856" y="4100873"/>
            <a:ext cx="195345" cy="394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D62ADC41-564C-EC46-9B0E-09F54E74F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58252"/>
              </p:ext>
            </p:extLst>
          </p:nvPr>
        </p:nvGraphicFramePr>
        <p:xfrm>
          <a:off x="879532" y="2202267"/>
          <a:ext cx="10474267" cy="23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Visio" r:id="rId4" imgW="9211625" imgH="2410115" progId="Visio.Drawing.11">
                  <p:embed/>
                </p:oleObj>
              </mc:Choice>
              <mc:Fallback>
                <p:oleObj name="Visio" r:id="rId4" imgW="9211625" imgH="2410115" progId="Visio.Drawing.11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D62ADC41-564C-EC46-9B0E-09F54E74F4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532" y="2202267"/>
                        <a:ext cx="10474267" cy="23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93205">
            <a:extLst>
              <a:ext uri="{FF2B5EF4-FFF2-40B4-BE49-F238E27FC236}">
                <a16:creationId xmlns:a16="http://schemas.microsoft.com/office/drawing/2014/main" id="{4E9A3F4B-81AA-AE47-893A-1EA36B52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873" y="621535"/>
            <a:ext cx="3624336" cy="1094885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Партнерство таможня-бизнес (Компонент </a:t>
            </a:r>
            <a:r>
              <a:rPr lang="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</a:p>
        </p:txBody>
      </p:sp>
      <p:sp>
        <p:nvSpPr>
          <p:cNvPr id="12" name="Oval 93206">
            <a:extLst>
              <a:ext uri="{FF2B5EF4-FFF2-40B4-BE49-F238E27FC236}">
                <a16:creationId xmlns:a16="http://schemas.microsoft.com/office/drawing/2014/main" id="{A0F4755C-2FAE-2049-83F2-CF042567D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872" y="4841774"/>
            <a:ext cx="3482061" cy="1229164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Межведомственный обмен данными, связанными с УЭО </a:t>
            </a:r>
            <a:r>
              <a:rPr lang="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(Компонент </a:t>
            </a:r>
            <a:r>
              <a:rPr lang="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</a:p>
        </p:txBody>
      </p:sp>
      <p:sp>
        <p:nvSpPr>
          <p:cNvPr id="13" name="Oval 93207">
            <a:extLst>
              <a:ext uri="{FF2B5EF4-FFF2-40B4-BE49-F238E27FC236}">
                <a16:creationId xmlns:a16="http://schemas.microsoft.com/office/drawing/2014/main" id="{9A7F0097-719A-4040-83BD-9A36A9ADD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222" y="4890331"/>
            <a:ext cx="3922005" cy="1258675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современных технологий</a:t>
            </a:r>
          </a:p>
        </p:txBody>
      </p:sp>
      <p:sp>
        <p:nvSpPr>
          <p:cNvPr id="14" name="Oval 93213">
            <a:extLst>
              <a:ext uri="{FF2B5EF4-FFF2-40B4-BE49-F238E27FC236}">
                <a16:creationId xmlns:a16="http://schemas.microsoft.com/office/drawing/2014/main" id="{E5E07745-2A0E-CD4C-AEEC-FF23ABDA3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870" y="697736"/>
            <a:ext cx="4029357" cy="965033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 таможня-таможене посредством СВП (Компонент </a:t>
            </a:r>
            <a:r>
              <a:rPr lang="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5F352AE7-B003-334F-848C-131600840C4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59441" y="697735"/>
            <a:ext cx="1920544" cy="9832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23813" cap="rnd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EB29DA35-3990-3D42-BA16-875B54D3B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574" y="4887093"/>
            <a:ext cx="2022394" cy="101193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23813" cap="rnd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63FB0C31-DF02-664B-907C-E4AB659D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875" y="4480712"/>
            <a:ext cx="6507128" cy="189153"/>
          </a:xfrm>
          <a:noFill/>
        </p:spPr>
        <p:txBody>
          <a:bodyPr>
            <a:normAutofit fontScale="90000"/>
          </a:bodyPr>
          <a:lstStyle/>
          <a:p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Взамен предоставляются стимулы для облегчения перемещения законных </a:t>
            </a:r>
            <a:r>
              <a:rPr lang="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товаров</a:t>
            </a:r>
            <a:endParaRPr lang="ru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35AD87E-1FE4-7141-ACBB-F962F08C30A8}"/>
              </a:ext>
            </a:extLst>
          </p:cNvPr>
          <p:cNvSpPr txBox="1">
            <a:spLocks/>
          </p:cNvSpPr>
          <p:nvPr/>
        </p:nvSpPr>
        <p:spPr bwMode="auto">
          <a:xfrm>
            <a:off x="2718015" y="1798100"/>
            <a:ext cx="6712424" cy="2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Управление соблюдением требований путем </a:t>
            </a:r>
            <a:r>
              <a:rPr lang="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создания </a:t>
            </a:r>
            <a:r>
              <a:rPr lang="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процедур контроля международной цепочки поставок</a:t>
            </a:r>
          </a:p>
        </p:txBody>
      </p:sp>
    </p:spTree>
    <p:extLst>
      <p:ext uri="{BB962C8B-B14F-4D97-AF65-F5344CB8AC3E}">
        <p14:creationId xmlns:p14="http://schemas.microsoft.com/office/powerpoint/2010/main" val="149664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FDAD-AB79-4FBC-AEBA-F55031EE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04" y="1806766"/>
            <a:ext cx="8803395" cy="266213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КАКИМ ОБРАЗОМ </a:t>
            </a:r>
            <a:r>
              <a:rPr lang="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вы обеспечиваете эффективный процесс проверки </a:t>
            </a:r>
            <a:r>
              <a:rPr lang="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и валидации </a:t>
            </a:r>
            <a:r>
              <a:rPr lang="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для </a:t>
            </a:r>
            <a:r>
              <a:rPr lang="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таможенной команды УЭО </a:t>
            </a:r>
            <a:r>
              <a:rPr lang="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в отношении принятия мер безопасности, необходимых при перемещении товаров?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1C5DE-EC51-43B3-9E86-C3C3602D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2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FDAD-AB79-4FBC-AEBA-F55031EE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85" y="1498294"/>
            <a:ext cx="9931630" cy="1797241"/>
          </a:xfrm>
        </p:spPr>
        <p:txBody>
          <a:bodyPr>
            <a:normAutofit/>
          </a:bodyPr>
          <a:lstStyle/>
          <a:p>
            <a:r>
              <a:rPr lang="ru" sz="4000" dirty="0">
                <a:latin typeface="Arial" pitchFamily="34" charset="0"/>
                <a:cs typeface="Arial" pitchFamily="34" charset="0"/>
              </a:rPr>
              <a:t>Руководство </a:t>
            </a:r>
            <a:r>
              <a:rPr lang="ru" sz="4000" dirty="0" smtClean="0">
                <a:latin typeface="Arial" pitchFamily="34" charset="0"/>
                <a:cs typeface="Arial" pitchFamily="34" charset="0"/>
              </a:rPr>
              <a:t>для таможенного </a:t>
            </a:r>
            <a:br>
              <a:rPr lang="ru" sz="4000" dirty="0" smtClean="0">
                <a:latin typeface="Arial" pitchFamily="34" charset="0"/>
                <a:cs typeface="Arial" pitchFamily="34" charset="0"/>
              </a:rPr>
            </a:br>
            <a:r>
              <a:rPr lang="ru" sz="4000" dirty="0" smtClean="0">
                <a:latin typeface="Arial" pitchFamily="34" charset="0"/>
                <a:cs typeface="Arial" pitchFamily="34" charset="0"/>
              </a:rPr>
              <a:t>валидатора УЭО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1C5DE-EC51-43B3-9E86-C3C3602D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9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07" y="365125"/>
            <a:ext cx="8966811" cy="1325563"/>
          </a:xfrm>
        </p:spPr>
        <p:txBody>
          <a:bodyPr>
            <a:normAutofit/>
          </a:bodyPr>
          <a:lstStyle/>
          <a:p>
            <a:r>
              <a:rPr lang="ru" sz="3600" dirty="0">
                <a:latin typeface="Arial" panose="020B0604020202020204" pitchFamily="34" charset="0"/>
                <a:cs typeface="Arial" panose="020B0604020202020204" pitchFamily="34" charset="0"/>
              </a:rPr>
              <a:t>Что такое Руководство для таможенного валидатора УЭО?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F39911-95C1-FDBB-2BFA-C6793894B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54" y="6433750"/>
            <a:ext cx="19745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en-US" sz="800" b="1" i="1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Источник: </a:t>
            </a:r>
            <a:r>
              <a:rPr lang="ru" altLang="en-US" sz="800" b="1" i="1" dirty="0" smtClean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Библиотека </a:t>
            </a:r>
            <a:r>
              <a:rPr lang="ru" altLang="en-US" sz="800" b="1" i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УЭО ВТО.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8E29CC-5A50-1824-9017-870C6C161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331530"/>
              </p:ext>
            </p:extLst>
          </p:nvPr>
        </p:nvGraphicFramePr>
        <p:xfrm>
          <a:off x="884410" y="1594491"/>
          <a:ext cx="10621790" cy="493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502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07" y="365125"/>
            <a:ext cx="8966811" cy="1325563"/>
          </a:xfrm>
        </p:spPr>
        <p:txBody>
          <a:bodyPr>
            <a:normAutofit/>
          </a:bodyPr>
          <a:lstStyle/>
          <a:p>
            <a:r>
              <a:rPr lang="ru" sz="3600" dirty="0">
                <a:latin typeface="Arial" panose="020B0604020202020204" pitchFamily="34" charset="0"/>
                <a:cs typeface="Arial" panose="020B0604020202020204" pitchFamily="34" charset="0"/>
              </a:rPr>
              <a:t>Процедуры подачи заявки и </a:t>
            </a:r>
            <a:r>
              <a:rPr lang="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валидации</a:t>
            </a:r>
            <a:endParaRPr lang="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F39911-95C1-FDBB-2BFA-C6793894B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54" y="6433750"/>
            <a:ext cx="19745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" altLang="en-US" sz="800" b="1" i="1" dirty="0" err="1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Библиотека </a:t>
            </a:r>
            <a:r>
              <a:rPr lang="ru" altLang="en-US" sz="800" b="1" i="1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УЭО ВТО.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8E29CC-5A50-1824-9017-870C6C161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772610"/>
              </p:ext>
            </p:extLst>
          </p:nvPr>
        </p:nvGraphicFramePr>
        <p:xfrm>
          <a:off x="1290810" y="1498295"/>
          <a:ext cx="9759107" cy="413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18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22DA3-3FAB-4728-8351-834A6AC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07" y="365126"/>
            <a:ext cx="9949976" cy="741780"/>
          </a:xfrm>
        </p:spPr>
        <p:txBody>
          <a:bodyPr>
            <a:normAutofit/>
          </a:bodyPr>
          <a:lstStyle/>
          <a:p>
            <a:r>
              <a:rPr lang="ru" sz="3600" dirty="0">
                <a:latin typeface="Arial" panose="020B0604020202020204" pitchFamily="34" charset="0"/>
                <a:cs typeface="Arial" panose="020B0604020202020204" pitchFamily="34" charset="0"/>
              </a:rPr>
              <a:t>Пост-сертификация УЭО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37902" y="6356356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571EB-3398-5D2C-87DA-2DED97D08CBC}"/>
              </a:ext>
            </a:extLst>
          </p:cNvPr>
          <p:cNvSpPr txBox="1">
            <a:spLocks/>
          </p:cNvSpPr>
          <p:nvPr/>
        </p:nvSpPr>
        <p:spPr bwMode="auto">
          <a:xfrm>
            <a:off x="1234807" y="1240214"/>
            <a:ext cx="9949976" cy="51290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" sz="2200" dirty="0">
                <a:effectLst/>
              </a:rPr>
              <a:t>После получения </a:t>
            </a:r>
            <a:r>
              <a:rPr lang="ru" sz="2200" dirty="0" smtClean="0">
                <a:effectLst/>
              </a:rPr>
              <a:t>авторизации </a:t>
            </a:r>
            <a:r>
              <a:rPr lang="ru" sz="2200" dirty="0">
                <a:effectLst/>
              </a:rPr>
              <a:t>мониторинг может состоять из </a:t>
            </a:r>
            <a:r>
              <a:rPr lang="ru" sz="2200" dirty="0" smtClean="0">
                <a:effectLst/>
              </a:rPr>
              <a:t>валидации на </a:t>
            </a:r>
            <a:r>
              <a:rPr lang="ru" sz="2200" dirty="0">
                <a:effectLst/>
              </a:rPr>
              <a:t>основе риска или причины и, при необходимости, выборочных проверок со стороны </a:t>
            </a:r>
            <a:r>
              <a:rPr lang="ru" sz="2200" dirty="0" smtClean="0">
                <a:effectLst/>
              </a:rPr>
              <a:t>таможни</a:t>
            </a:r>
            <a:endParaRPr lang="ru" sz="2200" dirty="0">
              <a:effectLst/>
            </a:endParaRPr>
          </a:p>
          <a:p>
            <a:pPr marL="0" indent="0">
              <a:buNone/>
            </a:pPr>
            <a:endParaRPr lang="en-PH" sz="2200" dirty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ru" sz="2200" dirty="0"/>
              <a:t>Это </a:t>
            </a:r>
            <a:r>
              <a:rPr lang="ru" sz="2200" dirty="0">
                <a:effectLst/>
              </a:rPr>
              <a:t>делается на постоянной основе и может привести к повторной оценке или повторной </a:t>
            </a:r>
            <a:r>
              <a:rPr lang="ru" sz="2200" dirty="0" smtClean="0">
                <a:effectLst/>
              </a:rPr>
              <a:t>валидации, </a:t>
            </a:r>
            <a:r>
              <a:rPr lang="ru" sz="2200" dirty="0">
                <a:effectLst/>
              </a:rPr>
              <a:t>в том числе посредством мониторинга повседневной деятельности </a:t>
            </a:r>
            <a:r>
              <a:rPr lang="ru" sz="2200" dirty="0" smtClean="0">
                <a:effectLst/>
              </a:rPr>
              <a:t>партнера УЭО, пользующегося доверием</a:t>
            </a:r>
            <a:endParaRPr lang="ru" sz="2200" dirty="0">
              <a:effectLst/>
            </a:endParaRPr>
          </a:p>
          <a:p>
            <a:pPr>
              <a:buFont typeface="Wingdings" pitchFamily="2" charset="2"/>
              <a:buChar char="q"/>
            </a:pPr>
            <a:endParaRPr lang="en-PH" sz="2200" dirty="0"/>
          </a:p>
          <a:p>
            <a:pPr>
              <a:buFont typeface="Wingdings" pitchFamily="2" charset="2"/>
              <a:buChar char="q"/>
            </a:pPr>
            <a:r>
              <a:rPr lang="ru" sz="2200" dirty="0">
                <a:effectLst/>
              </a:rPr>
              <a:t>При необходимости посещение помещений </a:t>
            </a:r>
            <a:r>
              <a:rPr lang="ru" sz="2200" dirty="0" smtClean="0">
                <a:effectLst/>
              </a:rPr>
              <a:t>партнера УЭО, пользующегося доверием. Это направлено </a:t>
            </a:r>
            <a:r>
              <a:rPr lang="ru" sz="2200" dirty="0">
                <a:effectLst/>
              </a:rPr>
              <a:t>на раннее обнаружение любых признаков несоответствия и </a:t>
            </a:r>
            <a:r>
              <a:rPr lang="ru" sz="2200" dirty="0" smtClean="0">
                <a:effectLst/>
              </a:rPr>
              <a:t>должно привести </a:t>
            </a:r>
            <a:r>
              <a:rPr lang="ru" sz="2200" dirty="0">
                <a:effectLst/>
              </a:rPr>
              <a:t>к немедленным действиям в случае обнаружения каких-либо </a:t>
            </a:r>
            <a:r>
              <a:rPr lang="ru" sz="2200" dirty="0" smtClean="0"/>
              <a:t>сложностей</a:t>
            </a:r>
            <a:r>
              <a:rPr lang="ru" sz="2200" dirty="0" smtClean="0">
                <a:effectLst/>
              </a:rPr>
              <a:t> или </a:t>
            </a:r>
            <a:r>
              <a:rPr lang="ru" sz="2200" dirty="0">
                <a:effectLst/>
              </a:rPr>
              <a:t>несоответствий.</a:t>
            </a:r>
          </a:p>
        </p:txBody>
      </p:sp>
    </p:spTree>
    <p:extLst>
      <p:ext uri="{BB962C8B-B14F-4D97-AF65-F5344CB8AC3E}">
        <p14:creationId xmlns:p14="http://schemas.microsoft.com/office/powerpoint/2010/main" val="394072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5040</TotalTime>
  <Words>1679</Words>
  <Application>Microsoft Office PowerPoint</Application>
  <PresentationFormat>Широкоэкранный</PresentationFormat>
  <Paragraphs>303</Paragraphs>
  <Slides>19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MS PGothic</vt:lpstr>
      <vt:lpstr>Arial</vt:lpstr>
      <vt:lpstr>Arial Black</vt:lpstr>
      <vt:lpstr>Arial Narrow</vt:lpstr>
      <vt:lpstr>ArialMT</vt:lpstr>
      <vt:lpstr>Calibri</vt:lpstr>
      <vt:lpstr>Calibri Light</vt:lpstr>
      <vt:lpstr>Wingdings</vt:lpstr>
      <vt:lpstr>Office Theme</vt:lpstr>
      <vt:lpstr>Custom Design</vt:lpstr>
      <vt:lpstr>Visio</vt:lpstr>
      <vt:lpstr>Презентация PowerPoint</vt:lpstr>
      <vt:lpstr>Введение</vt:lpstr>
      <vt:lpstr>Повышение безопасности международной цепочки поставок и облегчение перемещения товаров</vt:lpstr>
      <vt:lpstr>Взамен предоставляются стимулы для облегчения перемещения законных товаров</vt:lpstr>
      <vt:lpstr>КАКИМ ОБРАЗОМ вы обеспечиваете эффективный процесс проверки и валидации для таможенной команды УЭО в отношении принятия мер безопасности, необходимых при перемещении товаров?</vt:lpstr>
      <vt:lpstr>Руководство для таможенного  валидатора УЭО</vt:lpstr>
      <vt:lpstr>Что такое Руководство для таможенного валидатора УЭО?</vt:lpstr>
      <vt:lpstr>Процедуры подачи заявки и валидации</vt:lpstr>
      <vt:lpstr>Пост-сертификация УЭО</vt:lpstr>
      <vt:lpstr>Идеальная команда валидаторов УЭО</vt:lpstr>
      <vt:lpstr>Общие компетенции команды валидаторов УЭО</vt:lpstr>
      <vt:lpstr>Профессиональные ценности и этика</vt:lpstr>
      <vt:lpstr>Пошаговый процесс валидации</vt:lpstr>
      <vt:lpstr>Два типа авторизаций УЭО</vt:lpstr>
      <vt:lpstr>УЭО для упрощения таможенных процедур</vt:lpstr>
      <vt:lpstr>УЭО для авторизации по безопасности</vt:lpstr>
      <vt:lpstr>Уязвимые точки процесса цепочки поставок (экспортирующая сторона)</vt:lpstr>
      <vt:lpstr>Уязвимые точки процесса цепочки поставок (импортирующая сторона)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Ng</dc:creator>
  <cp:lastModifiedBy>Svetlana Chirkova</cp:lastModifiedBy>
  <cp:revision>605</cp:revision>
  <cp:lastPrinted>2018-03-19T02:23:16Z</cp:lastPrinted>
  <dcterms:created xsi:type="dcterms:W3CDTF">2018-03-09T02:27:26Z</dcterms:created>
  <dcterms:modified xsi:type="dcterms:W3CDTF">2023-09-25T05:35:15Z</dcterms:modified>
</cp:coreProperties>
</file>