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 id="2147483687" r:id="rId2"/>
  </p:sldMasterIdLst>
  <p:notesMasterIdLst>
    <p:notesMasterId r:id="rId22"/>
  </p:notesMasterIdLst>
  <p:handoutMasterIdLst>
    <p:handoutMasterId r:id="rId23"/>
  </p:handoutMasterIdLst>
  <p:sldIdLst>
    <p:sldId id="256" r:id="rId3"/>
    <p:sldId id="862" r:id="rId4"/>
    <p:sldId id="621" r:id="rId5"/>
    <p:sldId id="622" r:id="rId6"/>
    <p:sldId id="864" r:id="rId7"/>
    <p:sldId id="303" r:id="rId8"/>
    <p:sldId id="302" r:id="rId9"/>
    <p:sldId id="857" r:id="rId10"/>
    <p:sldId id="341" r:id="rId11"/>
    <p:sldId id="858" r:id="rId12"/>
    <p:sldId id="859" r:id="rId13"/>
    <p:sldId id="860" r:id="rId14"/>
    <p:sldId id="861" r:id="rId15"/>
    <p:sldId id="865" r:id="rId16"/>
    <p:sldId id="866" r:id="rId17"/>
    <p:sldId id="867" r:id="rId18"/>
    <p:sldId id="645" r:id="rId19"/>
    <p:sldId id="646" r:id="rId20"/>
    <p:sldId id="301"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32B"/>
    <a:srgbClr val="007DB7"/>
    <a:srgbClr val="C8DA2B"/>
    <a:srgbClr val="FDB515"/>
    <a:srgbClr val="009FD6"/>
    <a:srgbClr val="8DC63F"/>
    <a:srgbClr val="F57F29"/>
    <a:srgbClr val="FBDCD2"/>
    <a:srgbClr val="6DCFF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63"/>
    <p:restoredTop sz="94296" autoAdjust="0"/>
  </p:normalViewPr>
  <p:slideViewPr>
    <p:cSldViewPr snapToGrid="0" snapToObjects="1" showGuides="1">
      <p:cViewPr varScale="1">
        <p:scale>
          <a:sx n="116" d="100"/>
          <a:sy n="116" d="100"/>
        </p:scale>
        <p:origin x="400" y="184"/>
      </p:cViewPr>
      <p:guideLst>
        <p:guide orient="horz" pos="2160"/>
        <p:guide pos="3808"/>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1" d="100"/>
          <a:sy n="61" d="100"/>
        </p:scale>
        <p:origin x="236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A2362-F849-5946-8438-CC7EA66F7AB8}"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C5392654-081E-FA40-BE05-793A5CC7569C}">
      <dgm:prSet phldrT="[Text]"/>
      <dgm:spPr>
        <a:solidFill>
          <a:schemeClr val="accent5"/>
        </a:solidFill>
      </dgm:spPr>
      <dgm:t>
        <a:bodyPr/>
        <a:lstStyle/>
        <a:p>
          <a:pPr>
            <a:defRPr b="1"/>
          </a:pPr>
          <a:r>
            <a:rPr lang="en-US" dirty="0">
              <a:latin typeface="Arial" panose="020B0604020202020204" pitchFamily="34" charset="0"/>
              <a:cs typeface="Arial" panose="020B0604020202020204" pitchFamily="34" charset="0"/>
            </a:rPr>
            <a:t>Crucial role of Customs</a:t>
          </a:r>
        </a:p>
      </dgm:t>
    </dgm:pt>
    <dgm:pt modelId="{C304D8CB-F944-DD40-B4AF-7803ABE47699}" type="parTrans" cxnId="{69D4A4CB-B8F3-E04C-8348-4952BE09FB4B}">
      <dgm:prSet/>
      <dgm:spPr/>
      <dgm:t>
        <a:bodyPr/>
        <a:lstStyle/>
        <a:p>
          <a:endParaRPr lang="en-US"/>
        </a:p>
      </dgm:t>
    </dgm:pt>
    <dgm:pt modelId="{43489074-FD79-0847-839B-58EB53928C1B}" type="sibTrans" cxnId="{69D4A4CB-B8F3-E04C-8348-4952BE09FB4B}">
      <dgm:prSet/>
      <dgm:spPr/>
      <dgm:t>
        <a:bodyPr/>
        <a:lstStyle/>
        <a:p>
          <a:endParaRPr lang="en-US"/>
        </a:p>
      </dgm:t>
    </dgm:pt>
    <dgm:pt modelId="{CCE0BBD7-B330-324A-A36E-21E11681CFF3}">
      <dgm:prSet phldrT="[Text]" custT="1"/>
      <dgm:spPr/>
      <dgm:t>
        <a:bodyPr/>
        <a:lstStyle/>
        <a:p>
          <a:pPr>
            <a:buFontTx/>
            <a:buNone/>
          </a:pPr>
          <a:r>
            <a:rPr lang="en-PH" sz="1400" dirty="0">
              <a:latin typeface="Arial" panose="020B0604020202020204" pitchFamily="34" charset="0"/>
              <a:cs typeface="Arial" panose="020B0604020202020204" pitchFamily="34" charset="0"/>
            </a:rPr>
            <a:t>Recognize the crucial role of Customs administration in</a:t>
          </a:r>
          <a:r>
            <a:rPr lang="en-PH" sz="1400" b="1" dirty="0">
              <a:latin typeface="Arial" panose="020B0604020202020204" pitchFamily="34" charset="0"/>
              <a:cs typeface="Arial" panose="020B0604020202020204" pitchFamily="34" charset="0"/>
            </a:rPr>
            <a:t> </a:t>
          </a:r>
          <a:r>
            <a:rPr lang="en-PH" sz="1400" dirty="0">
              <a:latin typeface="Arial" panose="020B0604020202020204" pitchFamily="34" charset="0"/>
              <a:cs typeface="Arial" panose="020B0604020202020204" pitchFamily="34" charset="0"/>
            </a:rPr>
            <a:t>addressing the vulnerable points in applying the supply chain security measures through:</a:t>
          </a:r>
          <a:endParaRPr lang="en-US" sz="1400" dirty="0">
            <a:latin typeface="Arial" panose="020B0604020202020204" pitchFamily="34" charset="0"/>
            <a:cs typeface="Arial" panose="020B0604020202020204" pitchFamily="34" charset="0"/>
          </a:endParaRPr>
        </a:p>
      </dgm:t>
    </dgm:pt>
    <dgm:pt modelId="{B31FDF26-C26B-5646-8BAC-13B7A9204EC4}" type="parTrans" cxnId="{D19C3A09-0FC4-1449-A759-82391A7E93F4}">
      <dgm:prSet/>
      <dgm:spPr/>
      <dgm:t>
        <a:bodyPr/>
        <a:lstStyle/>
        <a:p>
          <a:endParaRPr lang="en-US"/>
        </a:p>
      </dgm:t>
    </dgm:pt>
    <dgm:pt modelId="{C964A8F5-188D-C443-B7B8-A5137917E450}" type="sibTrans" cxnId="{D19C3A09-0FC4-1449-A759-82391A7E93F4}">
      <dgm:prSet/>
      <dgm:spPr/>
      <dgm:t>
        <a:bodyPr/>
        <a:lstStyle/>
        <a:p>
          <a:endParaRPr lang="en-US"/>
        </a:p>
      </dgm:t>
    </dgm:pt>
    <dgm:pt modelId="{511F4ABF-52A8-8E47-8FF3-95F868E379CF}">
      <dgm:prSet phldrT="[Text]"/>
      <dgm:spPr>
        <a:solidFill>
          <a:schemeClr val="accent2"/>
        </a:solidFill>
      </dgm:spPr>
      <dgm:t>
        <a:bodyPr/>
        <a:lstStyle/>
        <a:p>
          <a:pPr>
            <a:defRPr b="1"/>
          </a:pPr>
          <a:r>
            <a:rPr lang="en-US" dirty="0">
              <a:latin typeface="Arial" panose="020B0604020202020204" pitchFamily="34" charset="0"/>
              <a:cs typeface="Arial" panose="020B0604020202020204" pitchFamily="34" charset="0"/>
            </a:rPr>
            <a:t>What is an AEO Program?</a:t>
          </a:r>
        </a:p>
      </dgm:t>
    </dgm:pt>
    <dgm:pt modelId="{762755A2-7F96-564C-BDAB-B22ADCB0F784}" type="parTrans" cxnId="{BE610198-940D-624C-836E-1A56BBFCF1AE}">
      <dgm:prSet/>
      <dgm:spPr/>
      <dgm:t>
        <a:bodyPr/>
        <a:lstStyle/>
        <a:p>
          <a:endParaRPr lang="en-US"/>
        </a:p>
      </dgm:t>
    </dgm:pt>
    <dgm:pt modelId="{25B06579-03B0-604A-87E1-B8D4DAEE0E03}" type="sibTrans" cxnId="{BE610198-940D-624C-836E-1A56BBFCF1AE}">
      <dgm:prSet/>
      <dgm:spPr/>
      <dgm:t>
        <a:bodyPr/>
        <a:lstStyle/>
        <a:p>
          <a:endParaRPr lang="en-US"/>
        </a:p>
      </dgm:t>
    </dgm:pt>
    <dgm:pt modelId="{5E73356F-158D-5141-BBE2-C8947952000A}">
      <dgm:prSet phldrT="[Text]" custT="1"/>
      <dgm:spPr/>
      <dgm:t>
        <a:bodyPr/>
        <a:lstStyle/>
        <a:p>
          <a:pPr>
            <a:buFontTx/>
            <a:buNone/>
          </a:pPr>
          <a:r>
            <a:rPr lang="en-PH" sz="1600" dirty="0">
              <a:latin typeface="Arial" panose="020B0604020202020204" pitchFamily="34" charset="0"/>
              <a:cs typeface="Arial" panose="020B0604020202020204" pitchFamily="34" charset="0"/>
            </a:rPr>
            <a:t>According to the WCO, an AEO program is about C2B, C2C and C2PGA partnerships of the SAFE Framework in </a:t>
          </a:r>
          <a:r>
            <a:rPr lang="en-PH" sz="1600" b="1" dirty="0">
              <a:latin typeface="Arial" panose="020B0604020202020204" pitchFamily="34" charset="0"/>
              <a:cs typeface="Arial" panose="020B0604020202020204" pitchFamily="34" charset="0"/>
            </a:rPr>
            <a:t>enhancing international supply chain security and facilitate movement of legitimate goods</a:t>
          </a:r>
          <a:endParaRPr lang="en-US" sz="1600" dirty="0">
            <a:latin typeface="Arial" panose="020B0604020202020204" pitchFamily="34" charset="0"/>
            <a:cs typeface="Arial" panose="020B0604020202020204" pitchFamily="34" charset="0"/>
          </a:endParaRPr>
        </a:p>
      </dgm:t>
    </dgm:pt>
    <dgm:pt modelId="{C0060F54-ED61-404C-B973-A8AF2ED8D4BC}" type="parTrans" cxnId="{0A85166F-F932-DD48-953C-9C0A8B11B0BE}">
      <dgm:prSet/>
      <dgm:spPr/>
      <dgm:t>
        <a:bodyPr/>
        <a:lstStyle/>
        <a:p>
          <a:endParaRPr lang="en-US"/>
        </a:p>
      </dgm:t>
    </dgm:pt>
    <dgm:pt modelId="{4FDC74EB-C779-134D-B48D-C5C503CF5CF8}" type="sibTrans" cxnId="{0A85166F-F932-DD48-953C-9C0A8B11B0BE}">
      <dgm:prSet/>
      <dgm:spPr/>
      <dgm:t>
        <a:bodyPr/>
        <a:lstStyle/>
        <a:p>
          <a:endParaRPr lang="en-US"/>
        </a:p>
      </dgm:t>
    </dgm:pt>
    <dgm:pt modelId="{661F9116-19A4-994F-8813-3F8BFD72FCC6}">
      <dgm:prSet phldrT="[Text]"/>
      <dgm:spPr>
        <a:solidFill>
          <a:schemeClr val="accent6"/>
        </a:solidFill>
      </dgm:spPr>
      <dgm:t>
        <a:bodyPr/>
        <a:lstStyle/>
        <a:p>
          <a:pPr>
            <a:defRPr b="1"/>
          </a:pPr>
          <a:r>
            <a:rPr lang="en-US" dirty="0">
              <a:latin typeface="Arial" panose="020B0604020202020204" pitchFamily="34" charset="0"/>
              <a:cs typeface="Arial" panose="020B0604020202020204" pitchFamily="34" charset="0"/>
            </a:rPr>
            <a:t>Incentives</a:t>
          </a:r>
        </a:p>
      </dgm:t>
    </dgm:pt>
    <dgm:pt modelId="{A4EFDB19-EF8F-0249-B33C-40E0895C6AE0}" type="parTrans" cxnId="{4D8F91F5-CC8E-8E4E-845C-B068DD580487}">
      <dgm:prSet/>
      <dgm:spPr/>
      <dgm:t>
        <a:bodyPr/>
        <a:lstStyle/>
        <a:p>
          <a:endParaRPr lang="en-US"/>
        </a:p>
      </dgm:t>
    </dgm:pt>
    <dgm:pt modelId="{6440D719-8638-7544-84C9-F77C605FD181}" type="sibTrans" cxnId="{4D8F91F5-CC8E-8E4E-845C-B068DD580487}">
      <dgm:prSet/>
      <dgm:spPr/>
      <dgm:t>
        <a:bodyPr/>
        <a:lstStyle/>
        <a:p>
          <a:endParaRPr lang="en-US"/>
        </a:p>
      </dgm:t>
    </dgm:pt>
    <dgm:pt modelId="{10A98A2C-BD60-2F4D-AB0C-178A642EA709}">
      <dgm:prSet phldrT="[Text]" custT="1"/>
      <dgm:spPr/>
      <dgm:t>
        <a:bodyPr/>
        <a:lstStyle/>
        <a:p>
          <a:pPr>
            <a:buFontTx/>
            <a:buNone/>
          </a:pPr>
          <a:r>
            <a:rPr lang="en-PH" sz="1600" b="1" dirty="0">
              <a:latin typeface="Arial" panose="020B0604020202020204" pitchFamily="34" charset="0"/>
              <a:cs typeface="Arial" panose="020B0604020202020204" pitchFamily="34" charset="0"/>
            </a:rPr>
            <a:t>In return, the compliant traders are given incentives to expedite their goods clearance</a:t>
          </a:r>
          <a:endParaRPr lang="en-US" sz="1600" b="1" dirty="0">
            <a:latin typeface="Arial" panose="020B0604020202020204" pitchFamily="34" charset="0"/>
            <a:cs typeface="Arial" panose="020B0604020202020204" pitchFamily="34" charset="0"/>
          </a:endParaRPr>
        </a:p>
      </dgm:t>
    </dgm:pt>
    <dgm:pt modelId="{F2479FC5-7AD1-3343-B03B-D3774B15AF2E}" type="parTrans" cxnId="{6FA7ACDB-E371-CC4E-8950-F7D1E91E7C90}">
      <dgm:prSet/>
      <dgm:spPr/>
      <dgm:t>
        <a:bodyPr/>
        <a:lstStyle/>
        <a:p>
          <a:endParaRPr lang="en-US"/>
        </a:p>
      </dgm:t>
    </dgm:pt>
    <dgm:pt modelId="{4B60D759-C530-7544-BCFF-5F51A18227AD}" type="sibTrans" cxnId="{6FA7ACDB-E371-CC4E-8950-F7D1E91E7C90}">
      <dgm:prSet/>
      <dgm:spPr/>
      <dgm:t>
        <a:bodyPr/>
        <a:lstStyle/>
        <a:p>
          <a:endParaRPr lang="en-US"/>
        </a:p>
      </dgm:t>
    </dgm:pt>
    <dgm:pt modelId="{89549546-AB05-644F-9319-56B5D5D69007}">
      <dgm:prSet custT="1"/>
      <dgm:spPr/>
      <dgm:t>
        <a:bodyPr/>
        <a:lstStyle/>
        <a:p>
          <a:r>
            <a:rPr lang="en-PH" sz="1600" b="1" dirty="0">
              <a:latin typeface="Arial" panose="020B0604020202020204" pitchFamily="34" charset="0"/>
              <a:cs typeface="Arial" panose="020B0604020202020204" pitchFamily="34" charset="0"/>
            </a:rPr>
            <a:t>efficient screening and validation process in relation to movement of goods;</a:t>
          </a:r>
        </a:p>
      </dgm:t>
    </dgm:pt>
    <dgm:pt modelId="{AC1298AC-C1BD-DF46-9E39-A16B0E5AED3F}" type="parTrans" cxnId="{E584A917-B5E9-9843-BBEC-6878D3320764}">
      <dgm:prSet/>
      <dgm:spPr/>
      <dgm:t>
        <a:bodyPr/>
        <a:lstStyle/>
        <a:p>
          <a:endParaRPr lang="en-US"/>
        </a:p>
      </dgm:t>
    </dgm:pt>
    <dgm:pt modelId="{FC076DE0-605F-9742-8614-7A78CECEA073}" type="sibTrans" cxnId="{E584A917-B5E9-9843-BBEC-6878D3320764}">
      <dgm:prSet/>
      <dgm:spPr/>
      <dgm:t>
        <a:bodyPr/>
        <a:lstStyle/>
        <a:p>
          <a:endParaRPr lang="en-US"/>
        </a:p>
      </dgm:t>
    </dgm:pt>
    <dgm:pt modelId="{DB976A7D-E4D5-9C4A-B202-21891F4911F1}">
      <dgm:prSet custT="1"/>
      <dgm:spPr/>
      <dgm:t>
        <a:bodyPr/>
        <a:lstStyle/>
        <a:p>
          <a:r>
            <a:rPr lang="en-PH" sz="1400" b="0" dirty="0">
              <a:latin typeface="Arial" panose="020B0604020202020204" pitchFamily="34" charset="0"/>
              <a:cs typeface="Arial" panose="020B0604020202020204" pitchFamily="34" charset="0"/>
            </a:rPr>
            <a:t>support to the trading community, specifically MSMEs;</a:t>
          </a:r>
          <a:endParaRPr lang="en-PH" sz="1600" b="1" dirty="0">
            <a:latin typeface="Arial" panose="020B0604020202020204" pitchFamily="34" charset="0"/>
            <a:cs typeface="Arial" panose="020B0604020202020204" pitchFamily="34" charset="0"/>
          </a:endParaRPr>
        </a:p>
      </dgm:t>
    </dgm:pt>
    <dgm:pt modelId="{B8D7CDF3-7117-3848-A35A-D0B955B72419}" type="parTrans" cxnId="{CD8F7399-630A-3944-B7D0-132E530BA958}">
      <dgm:prSet/>
      <dgm:spPr/>
    </dgm:pt>
    <dgm:pt modelId="{93A29820-4402-2D4B-9AB9-27D2DC0AAA45}" type="sibTrans" cxnId="{CD8F7399-630A-3944-B7D0-132E530BA958}">
      <dgm:prSet/>
      <dgm:spPr/>
    </dgm:pt>
    <dgm:pt modelId="{0066D6E9-F21E-8B48-B7E5-0AE3554EFD5D}">
      <dgm:prSet custT="1"/>
      <dgm:spPr/>
      <dgm:t>
        <a:bodyPr/>
        <a:lstStyle/>
        <a:p>
          <a:r>
            <a:rPr lang="en-PH" sz="1400" b="0" dirty="0">
              <a:latin typeface="Arial" panose="020B0604020202020204" pitchFamily="34" charset="0"/>
              <a:cs typeface="Arial" panose="020B0604020202020204" pitchFamily="34" charset="0"/>
            </a:rPr>
            <a:t>proper AEO codification;</a:t>
          </a:r>
          <a:endParaRPr lang="en-PH" sz="1600" b="1" dirty="0">
            <a:latin typeface="Arial" panose="020B0604020202020204" pitchFamily="34" charset="0"/>
            <a:cs typeface="Arial" panose="020B0604020202020204" pitchFamily="34" charset="0"/>
          </a:endParaRPr>
        </a:p>
      </dgm:t>
    </dgm:pt>
    <dgm:pt modelId="{46952A4E-EA95-DE48-A951-9A33481D8EAE}" type="parTrans" cxnId="{8B9A1A66-974C-A74A-85B6-FAF7652A176B}">
      <dgm:prSet/>
      <dgm:spPr/>
    </dgm:pt>
    <dgm:pt modelId="{361F7CFF-F195-054A-AB02-BFD0C07776A5}" type="sibTrans" cxnId="{8B9A1A66-974C-A74A-85B6-FAF7652A176B}">
      <dgm:prSet/>
      <dgm:spPr/>
    </dgm:pt>
    <dgm:pt modelId="{6EC63EEB-E980-FF48-BAE4-5987257D05D1}">
      <dgm:prSet custT="1"/>
      <dgm:spPr/>
      <dgm:t>
        <a:bodyPr/>
        <a:lstStyle/>
        <a:p>
          <a:r>
            <a:rPr lang="en-PH" sz="1400" b="0" dirty="0">
              <a:latin typeface="Arial" panose="020B0604020202020204" pitchFamily="34" charset="0"/>
              <a:cs typeface="Arial" panose="020B0604020202020204" pitchFamily="34" charset="0"/>
            </a:rPr>
            <a:t>public awareness / outreach; and</a:t>
          </a:r>
          <a:endParaRPr lang="en-PH" sz="1600" b="1" dirty="0">
            <a:latin typeface="Arial" panose="020B0604020202020204" pitchFamily="34" charset="0"/>
            <a:cs typeface="Arial" panose="020B0604020202020204" pitchFamily="34" charset="0"/>
          </a:endParaRPr>
        </a:p>
      </dgm:t>
    </dgm:pt>
    <dgm:pt modelId="{93E6990E-8BE5-C640-B5FC-072C809C82F7}" type="parTrans" cxnId="{06B9C46E-0D6F-E443-B5C9-9AFC193F74D6}">
      <dgm:prSet/>
      <dgm:spPr/>
    </dgm:pt>
    <dgm:pt modelId="{910897C6-BBD0-7848-BE5D-9989FF6F86D1}" type="sibTrans" cxnId="{06B9C46E-0D6F-E443-B5C9-9AFC193F74D6}">
      <dgm:prSet/>
      <dgm:spPr/>
    </dgm:pt>
    <dgm:pt modelId="{D647B4BA-693A-7149-A32A-8164D33E8574}">
      <dgm:prSet custT="1"/>
      <dgm:spPr/>
      <dgm:t>
        <a:bodyPr/>
        <a:lstStyle/>
        <a:p>
          <a:r>
            <a:rPr lang="en-PH" sz="1400" b="0" dirty="0">
              <a:latin typeface="Arial" panose="020B0604020202020204" pitchFamily="34" charset="0"/>
              <a:cs typeface="Arial" panose="020B0604020202020204" pitchFamily="34" charset="0"/>
            </a:rPr>
            <a:t>establishing a holistic approach towards an efficient and dynamic AEO Program</a:t>
          </a:r>
          <a:endParaRPr lang="en-PH" sz="1600" b="1" dirty="0">
            <a:latin typeface="Arial" panose="020B0604020202020204" pitchFamily="34" charset="0"/>
            <a:cs typeface="Arial" panose="020B0604020202020204" pitchFamily="34" charset="0"/>
          </a:endParaRPr>
        </a:p>
      </dgm:t>
    </dgm:pt>
    <dgm:pt modelId="{4D7DA509-C67E-FE4F-B41D-29F83AB2133D}" type="parTrans" cxnId="{9FB1E3F0-17A7-CE41-BE20-0FB5113C8935}">
      <dgm:prSet/>
      <dgm:spPr/>
    </dgm:pt>
    <dgm:pt modelId="{8BEBB010-0957-AC4E-8727-FA1B6E701A9A}" type="sibTrans" cxnId="{9FB1E3F0-17A7-CE41-BE20-0FB5113C8935}">
      <dgm:prSet/>
      <dgm:spPr/>
    </dgm:pt>
    <dgm:pt modelId="{A2B67368-C6AA-144D-AB5B-456BC5578868}" type="pres">
      <dgm:prSet presAssocID="{3CBA2362-F849-5946-8438-CC7EA66F7AB8}" presName="Name0" presStyleCnt="0">
        <dgm:presLayoutVars>
          <dgm:dir/>
          <dgm:animLvl val="lvl"/>
          <dgm:resizeHandles val="exact"/>
        </dgm:presLayoutVars>
      </dgm:prSet>
      <dgm:spPr/>
    </dgm:pt>
    <dgm:pt modelId="{56DC2641-8BC1-EE46-97E4-32E6B05EC24F}" type="pres">
      <dgm:prSet presAssocID="{511F4ABF-52A8-8E47-8FF3-95F868E379CF}" presName="linNode" presStyleCnt="0"/>
      <dgm:spPr/>
    </dgm:pt>
    <dgm:pt modelId="{224F620C-F4F7-824B-9313-7CCACE46E61F}" type="pres">
      <dgm:prSet presAssocID="{511F4ABF-52A8-8E47-8FF3-95F868E379CF}" presName="parentText" presStyleLbl="node1" presStyleIdx="0" presStyleCnt="3" custScaleX="73618" custScaleY="66782">
        <dgm:presLayoutVars>
          <dgm:chMax val="1"/>
          <dgm:bulletEnabled val="1"/>
        </dgm:presLayoutVars>
      </dgm:prSet>
      <dgm:spPr/>
    </dgm:pt>
    <dgm:pt modelId="{CB1DD4BC-9F97-D54A-B05D-BEFB32954C58}" type="pres">
      <dgm:prSet presAssocID="{511F4ABF-52A8-8E47-8FF3-95F868E379CF}" presName="descendantText" presStyleLbl="alignAccFollowNode1" presStyleIdx="0" presStyleCnt="3" custScaleX="125586" custScaleY="83098">
        <dgm:presLayoutVars>
          <dgm:bulletEnabled val="1"/>
        </dgm:presLayoutVars>
      </dgm:prSet>
      <dgm:spPr/>
    </dgm:pt>
    <dgm:pt modelId="{3B56FFC4-B8FB-5F45-A148-C5539DC4548D}" type="pres">
      <dgm:prSet presAssocID="{25B06579-03B0-604A-87E1-B8D4DAEE0E03}" presName="sp" presStyleCnt="0"/>
      <dgm:spPr/>
    </dgm:pt>
    <dgm:pt modelId="{A8725294-58C4-A24A-817F-6AAF2710F44C}" type="pres">
      <dgm:prSet presAssocID="{C5392654-081E-FA40-BE05-793A5CC7569C}" presName="linNode" presStyleCnt="0"/>
      <dgm:spPr/>
    </dgm:pt>
    <dgm:pt modelId="{E7EFCBD0-19FD-CE47-8C27-9DB75A5E9444}" type="pres">
      <dgm:prSet presAssocID="{C5392654-081E-FA40-BE05-793A5CC7569C}" presName="parentText" presStyleLbl="node1" presStyleIdx="1" presStyleCnt="3" custScaleX="70523">
        <dgm:presLayoutVars>
          <dgm:chMax val="1"/>
          <dgm:bulletEnabled val="1"/>
        </dgm:presLayoutVars>
      </dgm:prSet>
      <dgm:spPr/>
    </dgm:pt>
    <dgm:pt modelId="{A4B93710-BDF4-0A4D-811D-62434C59DC92}" type="pres">
      <dgm:prSet presAssocID="{C5392654-081E-FA40-BE05-793A5CC7569C}" presName="descendantText" presStyleLbl="alignAccFollowNode1" presStyleIdx="1" presStyleCnt="3" custScaleX="119520" custScaleY="130099">
        <dgm:presLayoutVars>
          <dgm:bulletEnabled val="1"/>
        </dgm:presLayoutVars>
      </dgm:prSet>
      <dgm:spPr/>
    </dgm:pt>
    <dgm:pt modelId="{71C0C3A6-6AF2-4247-B461-1E8998EE1105}" type="pres">
      <dgm:prSet presAssocID="{43489074-FD79-0847-839B-58EB53928C1B}" presName="sp" presStyleCnt="0"/>
      <dgm:spPr/>
    </dgm:pt>
    <dgm:pt modelId="{26DC67AF-DE4D-6C41-9121-C42DD0853551}" type="pres">
      <dgm:prSet presAssocID="{661F9116-19A4-994F-8813-3F8BFD72FCC6}" presName="linNode" presStyleCnt="0"/>
      <dgm:spPr/>
    </dgm:pt>
    <dgm:pt modelId="{42A5E295-62F3-194A-B6C8-EBE939045049}" type="pres">
      <dgm:prSet presAssocID="{661F9116-19A4-994F-8813-3F8BFD72FCC6}" presName="parentText" presStyleLbl="node1" presStyleIdx="2" presStyleCnt="3" custScaleX="68112" custScaleY="67225">
        <dgm:presLayoutVars>
          <dgm:chMax val="1"/>
          <dgm:bulletEnabled val="1"/>
        </dgm:presLayoutVars>
      </dgm:prSet>
      <dgm:spPr/>
    </dgm:pt>
    <dgm:pt modelId="{6E901292-B72F-0B4A-BF70-B61B7259FC89}" type="pres">
      <dgm:prSet presAssocID="{661F9116-19A4-994F-8813-3F8BFD72FCC6}" presName="descendantText" presStyleLbl="alignAccFollowNode1" presStyleIdx="2" presStyleCnt="3" custScaleX="117452" custScaleY="93875">
        <dgm:presLayoutVars>
          <dgm:bulletEnabled val="1"/>
        </dgm:presLayoutVars>
      </dgm:prSet>
      <dgm:spPr/>
    </dgm:pt>
  </dgm:ptLst>
  <dgm:cxnLst>
    <dgm:cxn modelId="{D19C3A09-0FC4-1449-A759-82391A7E93F4}" srcId="{C5392654-081E-FA40-BE05-793A5CC7569C}" destId="{CCE0BBD7-B330-324A-A36E-21E11681CFF3}" srcOrd="0" destOrd="0" parTransId="{B31FDF26-C26B-5646-8BAC-13B7A9204EC4}" sibTransId="{C964A8F5-188D-C443-B7B8-A5137917E450}"/>
    <dgm:cxn modelId="{EC68410A-3C22-5549-BE5A-C8F2B77269A0}" type="presOf" srcId="{511F4ABF-52A8-8E47-8FF3-95F868E379CF}" destId="{224F620C-F4F7-824B-9313-7CCACE46E61F}" srcOrd="0" destOrd="0" presId="urn:microsoft.com/office/officeart/2005/8/layout/vList5"/>
    <dgm:cxn modelId="{E584A917-B5E9-9843-BBEC-6878D3320764}" srcId="{CCE0BBD7-B330-324A-A36E-21E11681CFF3}" destId="{89549546-AB05-644F-9319-56B5D5D69007}" srcOrd="0" destOrd="0" parTransId="{AC1298AC-C1BD-DF46-9E39-A16B0E5AED3F}" sibTransId="{FC076DE0-605F-9742-8614-7A78CECEA073}"/>
    <dgm:cxn modelId="{CA19E929-94B8-364D-8A6A-2C1194ACC113}" type="presOf" srcId="{C5392654-081E-FA40-BE05-793A5CC7569C}" destId="{E7EFCBD0-19FD-CE47-8C27-9DB75A5E9444}" srcOrd="0" destOrd="0" presId="urn:microsoft.com/office/officeart/2005/8/layout/vList5"/>
    <dgm:cxn modelId="{EA44BB2E-D902-6547-816B-4E954017FE3E}" type="presOf" srcId="{0066D6E9-F21E-8B48-B7E5-0AE3554EFD5D}" destId="{A4B93710-BDF4-0A4D-811D-62434C59DC92}" srcOrd="0" destOrd="3" presId="urn:microsoft.com/office/officeart/2005/8/layout/vList5"/>
    <dgm:cxn modelId="{B3929C4B-F4C7-3644-A5C3-4B3126E8839E}" type="presOf" srcId="{CCE0BBD7-B330-324A-A36E-21E11681CFF3}" destId="{A4B93710-BDF4-0A4D-811D-62434C59DC92}" srcOrd="0" destOrd="0" presId="urn:microsoft.com/office/officeart/2005/8/layout/vList5"/>
    <dgm:cxn modelId="{8B9A1A66-974C-A74A-85B6-FAF7652A176B}" srcId="{CCE0BBD7-B330-324A-A36E-21E11681CFF3}" destId="{0066D6E9-F21E-8B48-B7E5-0AE3554EFD5D}" srcOrd="2" destOrd="0" parTransId="{46952A4E-EA95-DE48-A951-9A33481D8EAE}" sibTransId="{361F7CFF-F195-054A-AB02-BFD0C07776A5}"/>
    <dgm:cxn modelId="{06B9C46E-0D6F-E443-B5C9-9AFC193F74D6}" srcId="{CCE0BBD7-B330-324A-A36E-21E11681CFF3}" destId="{6EC63EEB-E980-FF48-BAE4-5987257D05D1}" srcOrd="3" destOrd="0" parTransId="{93E6990E-8BE5-C640-B5FC-072C809C82F7}" sibTransId="{910897C6-BBD0-7848-BE5D-9989FF6F86D1}"/>
    <dgm:cxn modelId="{0A85166F-F932-DD48-953C-9C0A8B11B0BE}" srcId="{511F4ABF-52A8-8E47-8FF3-95F868E379CF}" destId="{5E73356F-158D-5141-BBE2-C8947952000A}" srcOrd="0" destOrd="0" parTransId="{C0060F54-ED61-404C-B973-A8AF2ED8D4BC}" sibTransId="{4FDC74EB-C779-134D-B48D-C5C503CF5CF8}"/>
    <dgm:cxn modelId="{E3CE5B78-AC80-E949-A7B2-A49755DF99FB}" type="presOf" srcId="{D647B4BA-693A-7149-A32A-8164D33E8574}" destId="{A4B93710-BDF4-0A4D-811D-62434C59DC92}" srcOrd="0" destOrd="5" presId="urn:microsoft.com/office/officeart/2005/8/layout/vList5"/>
    <dgm:cxn modelId="{5CFBD288-EBF2-BA44-86C6-9DB1D33ACF88}" type="presOf" srcId="{10A98A2C-BD60-2F4D-AB0C-178A642EA709}" destId="{6E901292-B72F-0B4A-BF70-B61B7259FC89}" srcOrd="0" destOrd="0" presId="urn:microsoft.com/office/officeart/2005/8/layout/vList5"/>
    <dgm:cxn modelId="{31D09E8A-D1E1-BC4A-B44F-DE9DC11A4A09}" type="presOf" srcId="{6EC63EEB-E980-FF48-BAE4-5987257D05D1}" destId="{A4B93710-BDF4-0A4D-811D-62434C59DC92}" srcOrd="0" destOrd="4" presId="urn:microsoft.com/office/officeart/2005/8/layout/vList5"/>
    <dgm:cxn modelId="{AF681A8C-42F4-654F-8113-38A98295318C}" type="presOf" srcId="{3CBA2362-F849-5946-8438-CC7EA66F7AB8}" destId="{A2B67368-C6AA-144D-AB5B-456BC5578868}" srcOrd="0" destOrd="0" presId="urn:microsoft.com/office/officeart/2005/8/layout/vList5"/>
    <dgm:cxn modelId="{38C09491-EA19-684D-81A4-CD448EE3D409}" type="presOf" srcId="{89549546-AB05-644F-9319-56B5D5D69007}" destId="{A4B93710-BDF4-0A4D-811D-62434C59DC92}" srcOrd="0" destOrd="1" presId="urn:microsoft.com/office/officeart/2005/8/layout/vList5"/>
    <dgm:cxn modelId="{BE610198-940D-624C-836E-1A56BBFCF1AE}" srcId="{3CBA2362-F849-5946-8438-CC7EA66F7AB8}" destId="{511F4ABF-52A8-8E47-8FF3-95F868E379CF}" srcOrd="0" destOrd="0" parTransId="{762755A2-7F96-564C-BDAB-B22ADCB0F784}" sibTransId="{25B06579-03B0-604A-87E1-B8D4DAEE0E03}"/>
    <dgm:cxn modelId="{CD8F7399-630A-3944-B7D0-132E530BA958}" srcId="{CCE0BBD7-B330-324A-A36E-21E11681CFF3}" destId="{DB976A7D-E4D5-9C4A-B202-21891F4911F1}" srcOrd="1" destOrd="0" parTransId="{B8D7CDF3-7117-3848-A35A-D0B955B72419}" sibTransId="{93A29820-4402-2D4B-9AB9-27D2DC0AAA45}"/>
    <dgm:cxn modelId="{0216F2A8-9777-174A-B296-7821A1193BEF}" type="presOf" srcId="{5E73356F-158D-5141-BBE2-C8947952000A}" destId="{CB1DD4BC-9F97-D54A-B05D-BEFB32954C58}" srcOrd="0" destOrd="0" presId="urn:microsoft.com/office/officeart/2005/8/layout/vList5"/>
    <dgm:cxn modelId="{4699DCAD-F310-3F4A-84B7-E306761A924D}" type="presOf" srcId="{DB976A7D-E4D5-9C4A-B202-21891F4911F1}" destId="{A4B93710-BDF4-0A4D-811D-62434C59DC92}" srcOrd="0" destOrd="2" presId="urn:microsoft.com/office/officeart/2005/8/layout/vList5"/>
    <dgm:cxn modelId="{69D4A4CB-B8F3-E04C-8348-4952BE09FB4B}" srcId="{3CBA2362-F849-5946-8438-CC7EA66F7AB8}" destId="{C5392654-081E-FA40-BE05-793A5CC7569C}" srcOrd="1" destOrd="0" parTransId="{C304D8CB-F944-DD40-B4AF-7803ABE47699}" sibTransId="{43489074-FD79-0847-839B-58EB53928C1B}"/>
    <dgm:cxn modelId="{6FA7ACDB-E371-CC4E-8950-F7D1E91E7C90}" srcId="{661F9116-19A4-994F-8813-3F8BFD72FCC6}" destId="{10A98A2C-BD60-2F4D-AB0C-178A642EA709}" srcOrd="0" destOrd="0" parTransId="{F2479FC5-7AD1-3343-B03B-D3774B15AF2E}" sibTransId="{4B60D759-C530-7544-BCFF-5F51A18227AD}"/>
    <dgm:cxn modelId="{E7A945E8-0167-F642-AF37-DF22BEB00515}" type="presOf" srcId="{661F9116-19A4-994F-8813-3F8BFD72FCC6}" destId="{42A5E295-62F3-194A-B6C8-EBE939045049}" srcOrd="0" destOrd="0" presId="urn:microsoft.com/office/officeart/2005/8/layout/vList5"/>
    <dgm:cxn modelId="{9FB1E3F0-17A7-CE41-BE20-0FB5113C8935}" srcId="{CCE0BBD7-B330-324A-A36E-21E11681CFF3}" destId="{D647B4BA-693A-7149-A32A-8164D33E8574}" srcOrd="4" destOrd="0" parTransId="{4D7DA509-C67E-FE4F-B41D-29F83AB2133D}" sibTransId="{8BEBB010-0957-AC4E-8727-FA1B6E701A9A}"/>
    <dgm:cxn modelId="{4D8F91F5-CC8E-8E4E-845C-B068DD580487}" srcId="{3CBA2362-F849-5946-8438-CC7EA66F7AB8}" destId="{661F9116-19A4-994F-8813-3F8BFD72FCC6}" srcOrd="2" destOrd="0" parTransId="{A4EFDB19-EF8F-0249-B33C-40E0895C6AE0}" sibTransId="{6440D719-8638-7544-84C9-F77C605FD181}"/>
    <dgm:cxn modelId="{762B6656-7021-8C4E-83BD-3981A4DF2B80}" type="presParOf" srcId="{A2B67368-C6AA-144D-AB5B-456BC5578868}" destId="{56DC2641-8BC1-EE46-97E4-32E6B05EC24F}" srcOrd="0" destOrd="0" presId="urn:microsoft.com/office/officeart/2005/8/layout/vList5"/>
    <dgm:cxn modelId="{48B08C2B-6F0E-6643-8AA7-18DC550BD692}" type="presParOf" srcId="{56DC2641-8BC1-EE46-97E4-32E6B05EC24F}" destId="{224F620C-F4F7-824B-9313-7CCACE46E61F}" srcOrd="0" destOrd="0" presId="urn:microsoft.com/office/officeart/2005/8/layout/vList5"/>
    <dgm:cxn modelId="{211CDFBC-EF90-D242-B945-8DB7065C7A74}" type="presParOf" srcId="{56DC2641-8BC1-EE46-97E4-32E6B05EC24F}" destId="{CB1DD4BC-9F97-D54A-B05D-BEFB32954C58}" srcOrd="1" destOrd="0" presId="urn:microsoft.com/office/officeart/2005/8/layout/vList5"/>
    <dgm:cxn modelId="{F22D36E1-0843-D644-B341-37AB6CA70DB6}" type="presParOf" srcId="{A2B67368-C6AA-144D-AB5B-456BC5578868}" destId="{3B56FFC4-B8FB-5F45-A148-C5539DC4548D}" srcOrd="1" destOrd="0" presId="urn:microsoft.com/office/officeart/2005/8/layout/vList5"/>
    <dgm:cxn modelId="{E75A623F-0B21-E04F-AFD7-E96092EC27E4}" type="presParOf" srcId="{A2B67368-C6AA-144D-AB5B-456BC5578868}" destId="{A8725294-58C4-A24A-817F-6AAF2710F44C}" srcOrd="2" destOrd="0" presId="urn:microsoft.com/office/officeart/2005/8/layout/vList5"/>
    <dgm:cxn modelId="{95357660-6A58-6342-9110-E38DEC5D44EE}" type="presParOf" srcId="{A8725294-58C4-A24A-817F-6AAF2710F44C}" destId="{E7EFCBD0-19FD-CE47-8C27-9DB75A5E9444}" srcOrd="0" destOrd="0" presId="urn:microsoft.com/office/officeart/2005/8/layout/vList5"/>
    <dgm:cxn modelId="{28D65412-7B0F-C046-B455-45FC0BE330C2}" type="presParOf" srcId="{A8725294-58C4-A24A-817F-6AAF2710F44C}" destId="{A4B93710-BDF4-0A4D-811D-62434C59DC92}" srcOrd="1" destOrd="0" presId="urn:microsoft.com/office/officeart/2005/8/layout/vList5"/>
    <dgm:cxn modelId="{6AC33A3E-9E75-E440-BCF1-7F1878207CD5}" type="presParOf" srcId="{A2B67368-C6AA-144D-AB5B-456BC5578868}" destId="{71C0C3A6-6AF2-4247-B461-1E8998EE1105}" srcOrd="3" destOrd="0" presId="urn:microsoft.com/office/officeart/2005/8/layout/vList5"/>
    <dgm:cxn modelId="{CAA4FC19-D2F3-864F-935E-D68CCD6CEDA1}" type="presParOf" srcId="{A2B67368-C6AA-144D-AB5B-456BC5578868}" destId="{26DC67AF-DE4D-6C41-9121-C42DD0853551}" srcOrd="4" destOrd="0" presId="urn:microsoft.com/office/officeart/2005/8/layout/vList5"/>
    <dgm:cxn modelId="{AD57D270-F897-EA4C-9495-2BE2662AFEA2}" type="presParOf" srcId="{26DC67AF-DE4D-6C41-9121-C42DD0853551}" destId="{42A5E295-62F3-194A-B6C8-EBE939045049}" srcOrd="0" destOrd="0" presId="urn:microsoft.com/office/officeart/2005/8/layout/vList5"/>
    <dgm:cxn modelId="{2EEF113F-AC67-5648-9837-43BB48E9CA5E}" type="presParOf" srcId="{26DC67AF-DE4D-6C41-9121-C42DD0853551}" destId="{6E901292-B72F-0B4A-BF70-B61B7259FC8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BA2362-F849-5946-8438-CC7EA66F7AB8}"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C5392654-081E-FA40-BE05-793A5CC7569C}">
      <dgm:prSet phldrT="[Text]"/>
      <dgm:spPr>
        <a:solidFill>
          <a:schemeClr val="accent5"/>
        </a:solidFill>
      </dgm:spPr>
      <dgm:t>
        <a:bodyPr/>
        <a:lstStyle/>
        <a:p>
          <a:pPr>
            <a:defRPr b="1"/>
          </a:pPr>
          <a:r>
            <a:rPr lang="en-US" dirty="0">
              <a:latin typeface="Arial" panose="020B0604020202020204" pitchFamily="34" charset="0"/>
              <a:cs typeface="Arial" panose="020B0604020202020204" pitchFamily="34" charset="0"/>
            </a:rPr>
            <a:t>Aim of the Validation Procedure</a:t>
          </a:r>
        </a:p>
      </dgm:t>
    </dgm:pt>
    <dgm:pt modelId="{C304D8CB-F944-DD40-B4AF-7803ABE47699}" type="parTrans" cxnId="{69D4A4CB-B8F3-E04C-8348-4952BE09FB4B}">
      <dgm:prSet/>
      <dgm:spPr/>
      <dgm:t>
        <a:bodyPr/>
        <a:lstStyle/>
        <a:p>
          <a:endParaRPr lang="en-US"/>
        </a:p>
      </dgm:t>
    </dgm:pt>
    <dgm:pt modelId="{43489074-FD79-0847-839B-58EB53928C1B}" type="sibTrans" cxnId="{69D4A4CB-B8F3-E04C-8348-4952BE09FB4B}">
      <dgm:prSet/>
      <dgm:spPr/>
      <dgm:t>
        <a:bodyPr/>
        <a:lstStyle/>
        <a:p>
          <a:endParaRPr lang="en-US"/>
        </a:p>
      </dgm:t>
    </dgm:pt>
    <dgm:pt modelId="{CCE0BBD7-B330-324A-A36E-21E11681CFF3}">
      <dgm:prSet phldrT="[Text]" custT="1"/>
      <dgm:spPr/>
      <dgm:t>
        <a:bodyPr/>
        <a:lstStyle/>
        <a:p>
          <a:pPr>
            <a:lnSpc>
              <a:spcPct val="100000"/>
            </a:lnSpc>
          </a:pPr>
          <a:r>
            <a:rPr lang="en-US" sz="1400" dirty="0">
              <a:latin typeface="Arial" panose="020B0604020202020204" pitchFamily="34" charset="0"/>
              <a:cs typeface="Arial" panose="020B0604020202020204" pitchFamily="34" charset="0"/>
            </a:rPr>
            <a:t>Verifies that the applicant meets, and the AEO certified member continues to meet, the requirements of its scope of authorization.</a:t>
          </a:r>
        </a:p>
      </dgm:t>
    </dgm:pt>
    <dgm:pt modelId="{B31FDF26-C26B-5646-8BAC-13B7A9204EC4}" type="parTrans" cxnId="{D19C3A09-0FC4-1449-A759-82391A7E93F4}">
      <dgm:prSet/>
      <dgm:spPr/>
      <dgm:t>
        <a:bodyPr/>
        <a:lstStyle/>
        <a:p>
          <a:endParaRPr lang="en-US"/>
        </a:p>
      </dgm:t>
    </dgm:pt>
    <dgm:pt modelId="{C964A8F5-188D-C443-B7B8-A5137917E450}" type="sibTrans" cxnId="{D19C3A09-0FC4-1449-A759-82391A7E93F4}">
      <dgm:prSet/>
      <dgm:spPr/>
      <dgm:t>
        <a:bodyPr/>
        <a:lstStyle/>
        <a:p>
          <a:endParaRPr lang="en-US"/>
        </a:p>
      </dgm:t>
    </dgm:pt>
    <dgm:pt modelId="{511F4ABF-52A8-8E47-8FF3-95F868E379CF}">
      <dgm:prSet phldrT="[Text]"/>
      <dgm:spPr>
        <a:solidFill>
          <a:schemeClr val="accent2"/>
        </a:solidFill>
      </dgm:spPr>
      <dgm:t>
        <a:bodyPr/>
        <a:lstStyle/>
        <a:p>
          <a:pPr>
            <a:defRPr b="1"/>
          </a:pPr>
          <a:r>
            <a:rPr lang="en-US" dirty="0">
              <a:latin typeface="Arial" panose="020B0604020202020204" pitchFamily="34" charset="0"/>
              <a:cs typeface="Arial" panose="020B0604020202020204" pitchFamily="34" charset="0"/>
            </a:rPr>
            <a:t>Purpose</a:t>
          </a:r>
        </a:p>
      </dgm:t>
    </dgm:pt>
    <dgm:pt modelId="{762755A2-7F96-564C-BDAB-B22ADCB0F784}" type="parTrans" cxnId="{BE610198-940D-624C-836E-1A56BBFCF1AE}">
      <dgm:prSet/>
      <dgm:spPr/>
      <dgm:t>
        <a:bodyPr/>
        <a:lstStyle/>
        <a:p>
          <a:endParaRPr lang="en-US"/>
        </a:p>
      </dgm:t>
    </dgm:pt>
    <dgm:pt modelId="{25B06579-03B0-604A-87E1-B8D4DAEE0E03}" type="sibTrans" cxnId="{BE610198-940D-624C-836E-1A56BBFCF1AE}">
      <dgm:prSet/>
      <dgm:spPr/>
      <dgm:t>
        <a:bodyPr/>
        <a:lstStyle/>
        <a:p>
          <a:endParaRPr lang="en-US"/>
        </a:p>
      </dgm:t>
    </dgm:pt>
    <dgm:pt modelId="{5E73356F-158D-5141-BBE2-C8947952000A}">
      <dgm:prSet phldrT="[Text]" custT="1"/>
      <dgm:spPr/>
      <dgm:t>
        <a:bodyPr/>
        <a:lstStyle/>
        <a:p>
          <a:pPr>
            <a:lnSpc>
              <a:spcPct val="100000"/>
            </a:lnSpc>
          </a:pPr>
          <a:r>
            <a:rPr lang="en-PH" sz="1400" dirty="0">
              <a:latin typeface="Arial" panose="020B0604020202020204" pitchFamily="34" charset="0"/>
              <a:cs typeface="Arial" panose="020B0604020202020204" pitchFamily="34" charset="0"/>
            </a:rPr>
            <a:t>It provides practical guidance to assist in carrying out AEO validation in a standardized manner</a:t>
          </a:r>
          <a:endParaRPr lang="en-US" sz="1400" dirty="0">
            <a:latin typeface="Arial" panose="020B0604020202020204" pitchFamily="34" charset="0"/>
            <a:cs typeface="Arial" panose="020B0604020202020204" pitchFamily="34" charset="0"/>
          </a:endParaRPr>
        </a:p>
      </dgm:t>
    </dgm:pt>
    <dgm:pt modelId="{C0060F54-ED61-404C-B973-A8AF2ED8D4BC}" type="parTrans" cxnId="{0A85166F-F932-DD48-953C-9C0A8B11B0BE}">
      <dgm:prSet/>
      <dgm:spPr/>
      <dgm:t>
        <a:bodyPr/>
        <a:lstStyle/>
        <a:p>
          <a:endParaRPr lang="en-US"/>
        </a:p>
      </dgm:t>
    </dgm:pt>
    <dgm:pt modelId="{4FDC74EB-C779-134D-B48D-C5C503CF5CF8}" type="sibTrans" cxnId="{0A85166F-F932-DD48-953C-9C0A8B11B0BE}">
      <dgm:prSet/>
      <dgm:spPr/>
      <dgm:t>
        <a:bodyPr/>
        <a:lstStyle/>
        <a:p>
          <a:endParaRPr lang="en-US"/>
        </a:p>
      </dgm:t>
    </dgm:pt>
    <dgm:pt modelId="{661F9116-19A4-994F-8813-3F8BFD72FCC6}">
      <dgm:prSet phldrT="[Text]"/>
      <dgm:spPr>
        <a:solidFill>
          <a:schemeClr val="accent6"/>
        </a:solidFill>
      </dgm:spPr>
      <dgm:t>
        <a:bodyPr/>
        <a:lstStyle/>
        <a:p>
          <a:pPr>
            <a:defRPr b="1"/>
          </a:pPr>
          <a:r>
            <a:rPr lang="en-US" dirty="0">
              <a:latin typeface="Arial" panose="020B0604020202020204" pitchFamily="34" charset="0"/>
              <a:cs typeface="Arial" panose="020B0604020202020204" pitchFamily="34" charset="0"/>
            </a:rPr>
            <a:t>Scope and Tasks</a:t>
          </a:r>
        </a:p>
      </dgm:t>
    </dgm:pt>
    <dgm:pt modelId="{A4EFDB19-EF8F-0249-B33C-40E0895C6AE0}" type="parTrans" cxnId="{4D8F91F5-CC8E-8E4E-845C-B068DD580487}">
      <dgm:prSet/>
      <dgm:spPr/>
      <dgm:t>
        <a:bodyPr/>
        <a:lstStyle/>
        <a:p>
          <a:endParaRPr lang="en-US"/>
        </a:p>
      </dgm:t>
    </dgm:pt>
    <dgm:pt modelId="{6440D719-8638-7544-84C9-F77C605FD181}" type="sibTrans" cxnId="{4D8F91F5-CC8E-8E4E-845C-B068DD580487}">
      <dgm:prSet/>
      <dgm:spPr/>
      <dgm:t>
        <a:bodyPr/>
        <a:lstStyle/>
        <a:p>
          <a:endParaRPr lang="en-US"/>
        </a:p>
      </dgm:t>
    </dgm:pt>
    <dgm:pt modelId="{10A98A2C-BD60-2F4D-AB0C-178A642EA709}">
      <dgm:prSet phldrT="[Text]" custT="1"/>
      <dgm:spPr/>
      <dgm:t>
        <a:bodyPr/>
        <a:lstStyle/>
        <a:p>
          <a:pPr>
            <a:lnSpc>
              <a:spcPct val="100000"/>
            </a:lnSpc>
          </a:pPr>
          <a:r>
            <a:rPr lang="en-US" sz="1400" dirty="0">
              <a:latin typeface="Arial" panose="020B0604020202020204" pitchFamily="34" charset="0"/>
              <a:cs typeface="Arial" panose="020B0604020202020204" pitchFamily="34" charset="0"/>
            </a:rPr>
            <a:t>Make judgment about fulfillment of conditions for granting of the AEO authorization.</a:t>
          </a:r>
        </a:p>
      </dgm:t>
    </dgm:pt>
    <dgm:pt modelId="{F2479FC5-7AD1-3343-B03B-D3774B15AF2E}" type="parTrans" cxnId="{6FA7ACDB-E371-CC4E-8950-F7D1E91E7C90}">
      <dgm:prSet/>
      <dgm:spPr/>
      <dgm:t>
        <a:bodyPr/>
        <a:lstStyle/>
        <a:p>
          <a:endParaRPr lang="en-US"/>
        </a:p>
      </dgm:t>
    </dgm:pt>
    <dgm:pt modelId="{4B60D759-C530-7544-BCFF-5F51A18227AD}" type="sibTrans" cxnId="{6FA7ACDB-E371-CC4E-8950-F7D1E91E7C90}">
      <dgm:prSet/>
      <dgm:spPr/>
      <dgm:t>
        <a:bodyPr/>
        <a:lstStyle/>
        <a:p>
          <a:endParaRPr lang="en-US"/>
        </a:p>
      </dgm:t>
    </dgm:pt>
    <dgm:pt modelId="{7A0C901F-57DB-774F-9123-61EB39B6030C}">
      <dgm:prSet phldrT="[Text]" custT="1"/>
      <dgm:spPr/>
      <dgm:t>
        <a:bodyPr/>
        <a:lstStyle/>
        <a:p>
          <a:pPr>
            <a:lnSpc>
              <a:spcPct val="100000"/>
            </a:lnSpc>
          </a:pPr>
          <a:r>
            <a:rPr lang="en-US" sz="1400" dirty="0">
              <a:latin typeface="Arial" panose="020B0604020202020204" pitchFamily="34" charset="0"/>
              <a:cs typeface="Arial" panose="020B0604020202020204" pitchFamily="34" charset="0"/>
            </a:rPr>
            <a:t>Sets out the essential elements required</a:t>
          </a:r>
        </a:p>
      </dgm:t>
    </dgm:pt>
    <dgm:pt modelId="{89D5AD2E-D5A7-EA49-8F3F-299ACE9CFEFF}" type="parTrans" cxnId="{ADE34DC8-C337-C447-A395-B4F3E36F30BD}">
      <dgm:prSet/>
      <dgm:spPr/>
      <dgm:t>
        <a:bodyPr/>
        <a:lstStyle/>
        <a:p>
          <a:endParaRPr lang="en-US"/>
        </a:p>
      </dgm:t>
    </dgm:pt>
    <dgm:pt modelId="{15D087CD-0BFA-824E-86B7-CF8667A36293}" type="sibTrans" cxnId="{ADE34DC8-C337-C447-A395-B4F3E36F30BD}">
      <dgm:prSet/>
      <dgm:spPr/>
      <dgm:t>
        <a:bodyPr/>
        <a:lstStyle/>
        <a:p>
          <a:endParaRPr lang="en-US"/>
        </a:p>
      </dgm:t>
    </dgm:pt>
    <dgm:pt modelId="{AC03473E-935E-5F42-919B-2B83068C3232}">
      <dgm:prSet phldrT="[Text]" custT="1"/>
      <dgm:spPr/>
      <dgm:t>
        <a:bodyPr/>
        <a:lstStyle/>
        <a:p>
          <a:pPr>
            <a:lnSpc>
              <a:spcPct val="100000"/>
            </a:lnSpc>
          </a:pPr>
          <a:r>
            <a:rPr lang="en-US" sz="1400" dirty="0">
              <a:latin typeface="Arial" panose="020B0604020202020204" pitchFamily="34" charset="0"/>
              <a:cs typeface="Arial" panose="020B0604020202020204" pitchFamily="34" charset="0"/>
            </a:rPr>
            <a:t>Promotes a minimum set of competencies of Customs officials tasked with conducting validations </a:t>
          </a:r>
        </a:p>
      </dgm:t>
    </dgm:pt>
    <dgm:pt modelId="{36ED6A4D-F123-5147-98E5-F5E3AF220502}" type="parTrans" cxnId="{A97739F4-E224-CE4D-9249-4457007CBE5B}">
      <dgm:prSet/>
      <dgm:spPr/>
      <dgm:t>
        <a:bodyPr/>
        <a:lstStyle/>
        <a:p>
          <a:endParaRPr lang="en-US"/>
        </a:p>
      </dgm:t>
    </dgm:pt>
    <dgm:pt modelId="{7C84B8AA-3FA3-E845-A729-76F4117AD70A}" type="sibTrans" cxnId="{A97739F4-E224-CE4D-9249-4457007CBE5B}">
      <dgm:prSet/>
      <dgm:spPr/>
      <dgm:t>
        <a:bodyPr/>
        <a:lstStyle/>
        <a:p>
          <a:endParaRPr lang="en-US"/>
        </a:p>
      </dgm:t>
    </dgm:pt>
    <dgm:pt modelId="{9A40BDC5-BBCB-194F-AAAE-4F05E4918675}">
      <dgm:prSet phldrT="[Text]" custT="1"/>
      <dgm:spPr/>
      <dgm:t>
        <a:bodyPr/>
        <a:lstStyle/>
        <a:p>
          <a:pPr>
            <a:lnSpc>
              <a:spcPct val="100000"/>
            </a:lnSpc>
          </a:pPr>
          <a:r>
            <a:rPr lang="en-US" sz="1400" dirty="0">
              <a:latin typeface="Arial" panose="020B0604020202020204" pitchFamily="34" charset="0"/>
              <a:cs typeface="Arial" panose="020B0604020202020204" pitchFamily="34" charset="0"/>
            </a:rPr>
            <a:t>Provides a set of core competencies for the long-term application of the AEO process. Promotes a common approach to Customs AEO validation and apply a working methods suited to the national, regional and international context.</a:t>
          </a:r>
        </a:p>
      </dgm:t>
    </dgm:pt>
    <dgm:pt modelId="{82F846E2-E030-B644-8EAE-CAE5C634C429}" type="parTrans" cxnId="{4C210643-6128-3A4A-892B-8E2C24D34D1A}">
      <dgm:prSet/>
      <dgm:spPr/>
      <dgm:t>
        <a:bodyPr/>
        <a:lstStyle/>
        <a:p>
          <a:endParaRPr lang="en-US"/>
        </a:p>
      </dgm:t>
    </dgm:pt>
    <dgm:pt modelId="{00DA8C5B-2715-A845-911E-9DA43A38D492}" type="sibTrans" cxnId="{4C210643-6128-3A4A-892B-8E2C24D34D1A}">
      <dgm:prSet/>
      <dgm:spPr/>
      <dgm:t>
        <a:bodyPr/>
        <a:lstStyle/>
        <a:p>
          <a:endParaRPr lang="en-US"/>
        </a:p>
      </dgm:t>
    </dgm:pt>
    <dgm:pt modelId="{7C4A6225-6DAE-6546-9269-A0AA03C0482E}">
      <dgm:prSet phldrT="[Text]" custT="1"/>
      <dgm:spPr/>
      <dgm:t>
        <a:bodyPr/>
        <a:lstStyle/>
        <a:p>
          <a:pPr>
            <a:lnSpc>
              <a:spcPct val="100000"/>
            </a:lnSpc>
          </a:pPr>
          <a:r>
            <a:rPr lang="en-US" sz="1400" dirty="0">
              <a:latin typeface="Arial" panose="020B0604020202020204" pitchFamily="34" charset="0"/>
              <a:cs typeface="Arial" panose="020B0604020202020204" pitchFamily="34" charset="0"/>
            </a:rPr>
            <a:t>Facilitates the efficiency of mutual recognition negotiations and processes.  </a:t>
          </a:r>
        </a:p>
      </dgm:t>
    </dgm:pt>
    <dgm:pt modelId="{5766B4EC-2CA1-2E4E-8B6E-98C96CD86B48}" type="parTrans" cxnId="{E04C890D-8FFB-B74D-A97D-0C3FC7065152}">
      <dgm:prSet/>
      <dgm:spPr/>
      <dgm:t>
        <a:bodyPr/>
        <a:lstStyle/>
        <a:p>
          <a:endParaRPr lang="en-US"/>
        </a:p>
      </dgm:t>
    </dgm:pt>
    <dgm:pt modelId="{5D5A38F2-83B6-244E-8441-ADC42AB462A9}" type="sibTrans" cxnId="{E04C890D-8FFB-B74D-A97D-0C3FC7065152}">
      <dgm:prSet/>
      <dgm:spPr/>
      <dgm:t>
        <a:bodyPr/>
        <a:lstStyle/>
        <a:p>
          <a:endParaRPr lang="en-US"/>
        </a:p>
      </dgm:t>
    </dgm:pt>
    <dgm:pt modelId="{2114B0E2-8A41-6146-8A87-13AF1072AA47}">
      <dgm:prSet phldrT="[Text]" custT="1"/>
      <dgm:spPr/>
      <dgm:t>
        <a:bodyPr/>
        <a:lstStyle/>
        <a:p>
          <a:pPr>
            <a:lnSpc>
              <a:spcPct val="100000"/>
            </a:lnSpc>
          </a:pPr>
          <a:r>
            <a:rPr lang="en-US" sz="1400" dirty="0">
              <a:latin typeface="Arial" panose="020B0604020202020204" pitchFamily="34" charset="0"/>
              <a:cs typeface="Arial" panose="020B0604020202020204" pitchFamily="34" charset="0"/>
            </a:rPr>
            <a:t>Identify and evaluate relevant risks and propose further actions to be undertaken.</a:t>
          </a:r>
        </a:p>
      </dgm:t>
    </dgm:pt>
    <dgm:pt modelId="{24979BF5-E070-6840-8F3B-41E4F29894E8}" type="parTrans" cxnId="{7B1CF7EC-1295-A443-97C9-D70C37921507}">
      <dgm:prSet/>
      <dgm:spPr/>
      <dgm:t>
        <a:bodyPr/>
        <a:lstStyle/>
        <a:p>
          <a:endParaRPr lang="en-US"/>
        </a:p>
      </dgm:t>
    </dgm:pt>
    <dgm:pt modelId="{7AC95D47-ED75-DC44-A58B-B1CEBDC6170D}" type="sibTrans" cxnId="{7B1CF7EC-1295-A443-97C9-D70C37921507}">
      <dgm:prSet/>
      <dgm:spPr/>
      <dgm:t>
        <a:bodyPr/>
        <a:lstStyle/>
        <a:p>
          <a:endParaRPr lang="en-US"/>
        </a:p>
      </dgm:t>
    </dgm:pt>
    <dgm:pt modelId="{B9DE0E07-7355-6A4C-B808-B5520A11B415}">
      <dgm:prSet phldrT="[Text]" custT="1"/>
      <dgm:spPr/>
      <dgm:t>
        <a:bodyPr/>
        <a:lstStyle/>
        <a:p>
          <a:pPr>
            <a:lnSpc>
              <a:spcPct val="100000"/>
            </a:lnSpc>
          </a:pPr>
          <a:r>
            <a:rPr lang="en-US" sz="1400" dirty="0">
              <a:latin typeface="Arial" panose="020B0604020202020204" pitchFamily="34" charset="0"/>
              <a:cs typeface="Arial" panose="020B0604020202020204" pitchFamily="34" charset="0"/>
            </a:rPr>
            <a:t>Identify elements in applicant’s procedures which need closer Customs monitoring.</a:t>
          </a:r>
        </a:p>
      </dgm:t>
    </dgm:pt>
    <dgm:pt modelId="{7AAC7139-FAA3-2541-B5D3-C7FA0E9EC25B}" type="parTrans" cxnId="{E80F01A2-4EAF-3F4D-8BFA-ECB3EA4A803C}">
      <dgm:prSet/>
      <dgm:spPr/>
      <dgm:t>
        <a:bodyPr/>
        <a:lstStyle/>
        <a:p>
          <a:endParaRPr lang="en-US"/>
        </a:p>
      </dgm:t>
    </dgm:pt>
    <dgm:pt modelId="{F0563B07-8DA1-C24E-886A-F6E14AC093E1}" type="sibTrans" cxnId="{E80F01A2-4EAF-3F4D-8BFA-ECB3EA4A803C}">
      <dgm:prSet/>
      <dgm:spPr/>
      <dgm:t>
        <a:bodyPr/>
        <a:lstStyle/>
        <a:p>
          <a:endParaRPr lang="en-US"/>
        </a:p>
      </dgm:t>
    </dgm:pt>
    <dgm:pt modelId="{880F8A11-E99C-7644-8023-24BD8E23B750}">
      <dgm:prSet phldrT="[Text]" custT="1"/>
      <dgm:spPr/>
      <dgm:t>
        <a:bodyPr/>
        <a:lstStyle/>
        <a:p>
          <a:pPr>
            <a:lnSpc>
              <a:spcPct val="100000"/>
            </a:lnSpc>
          </a:pPr>
          <a:r>
            <a:rPr lang="en-US" sz="1400" dirty="0">
              <a:latin typeface="Arial" panose="020B0604020202020204" pitchFamily="34" charset="0"/>
              <a:cs typeface="Arial" panose="020B0604020202020204" pitchFamily="34" charset="0"/>
            </a:rPr>
            <a:t>Advise the applicant to improve or strengthen their relevant procedures and controls.</a:t>
          </a:r>
        </a:p>
      </dgm:t>
    </dgm:pt>
    <dgm:pt modelId="{52C737C1-DC1A-3140-ADB7-FBF9874572A8}" type="parTrans" cxnId="{1A593A5C-CC4C-FA41-9241-8992AF20018C}">
      <dgm:prSet/>
      <dgm:spPr/>
      <dgm:t>
        <a:bodyPr/>
        <a:lstStyle/>
        <a:p>
          <a:endParaRPr lang="en-US"/>
        </a:p>
      </dgm:t>
    </dgm:pt>
    <dgm:pt modelId="{971E13D3-DA3E-6B47-A2B8-EAC4BBC8C3C7}" type="sibTrans" cxnId="{1A593A5C-CC4C-FA41-9241-8992AF20018C}">
      <dgm:prSet/>
      <dgm:spPr/>
      <dgm:t>
        <a:bodyPr/>
        <a:lstStyle/>
        <a:p>
          <a:endParaRPr lang="en-US"/>
        </a:p>
      </dgm:t>
    </dgm:pt>
    <dgm:pt modelId="{A2B67368-C6AA-144D-AB5B-456BC5578868}" type="pres">
      <dgm:prSet presAssocID="{3CBA2362-F849-5946-8438-CC7EA66F7AB8}" presName="Name0" presStyleCnt="0">
        <dgm:presLayoutVars>
          <dgm:dir/>
          <dgm:animLvl val="lvl"/>
          <dgm:resizeHandles val="exact"/>
        </dgm:presLayoutVars>
      </dgm:prSet>
      <dgm:spPr/>
    </dgm:pt>
    <dgm:pt modelId="{56DC2641-8BC1-EE46-97E4-32E6B05EC24F}" type="pres">
      <dgm:prSet presAssocID="{511F4ABF-52A8-8E47-8FF3-95F868E379CF}" presName="linNode" presStyleCnt="0"/>
      <dgm:spPr/>
    </dgm:pt>
    <dgm:pt modelId="{224F620C-F4F7-824B-9313-7CCACE46E61F}" type="pres">
      <dgm:prSet presAssocID="{511F4ABF-52A8-8E47-8FF3-95F868E379CF}" presName="parentText" presStyleLbl="node1" presStyleIdx="0" presStyleCnt="3" custScaleX="73618" custScaleY="66782">
        <dgm:presLayoutVars>
          <dgm:chMax val="1"/>
          <dgm:bulletEnabled val="1"/>
        </dgm:presLayoutVars>
      </dgm:prSet>
      <dgm:spPr/>
    </dgm:pt>
    <dgm:pt modelId="{CB1DD4BC-9F97-D54A-B05D-BEFB32954C58}" type="pres">
      <dgm:prSet presAssocID="{511F4ABF-52A8-8E47-8FF3-95F868E379CF}" presName="descendantText" presStyleLbl="alignAccFollowNode1" presStyleIdx="0" presStyleCnt="3" custScaleX="125586" custScaleY="75358">
        <dgm:presLayoutVars>
          <dgm:bulletEnabled val="1"/>
        </dgm:presLayoutVars>
      </dgm:prSet>
      <dgm:spPr/>
    </dgm:pt>
    <dgm:pt modelId="{3B56FFC4-B8FB-5F45-A148-C5539DC4548D}" type="pres">
      <dgm:prSet presAssocID="{25B06579-03B0-604A-87E1-B8D4DAEE0E03}" presName="sp" presStyleCnt="0"/>
      <dgm:spPr/>
    </dgm:pt>
    <dgm:pt modelId="{A8725294-58C4-A24A-817F-6AAF2710F44C}" type="pres">
      <dgm:prSet presAssocID="{C5392654-081E-FA40-BE05-793A5CC7569C}" presName="linNode" presStyleCnt="0"/>
      <dgm:spPr/>
    </dgm:pt>
    <dgm:pt modelId="{E7EFCBD0-19FD-CE47-8C27-9DB75A5E9444}" type="pres">
      <dgm:prSet presAssocID="{C5392654-081E-FA40-BE05-793A5CC7569C}" presName="parentText" presStyleLbl="node1" presStyleIdx="1" presStyleCnt="3" custScaleX="70523" custScaleY="82265">
        <dgm:presLayoutVars>
          <dgm:chMax val="1"/>
          <dgm:bulletEnabled val="1"/>
        </dgm:presLayoutVars>
      </dgm:prSet>
      <dgm:spPr/>
    </dgm:pt>
    <dgm:pt modelId="{A4B93710-BDF4-0A4D-811D-62434C59DC92}" type="pres">
      <dgm:prSet presAssocID="{C5392654-081E-FA40-BE05-793A5CC7569C}" presName="descendantText" presStyleLbl="alignAccFollowNode1" presStyleIdx="1" presStyleCnt="3" custScaleX="119520" custScaleY="110564">
        <dgm:presLayoutVars>
          <dgm:bulletEnabled val="1"/>
        </dgm:presLayoutVars>
      </dgm:prSet>
      <dgm:spPr/>
    </dgm:pt>
    <dgm:pt modelId="{71C0C3A6-6AF2-4247-B461-1E8998EE1105}" type="pres">
      <dgm:prSet presAssocID="{43489074-FD79-0847-839B-58EB53928C1B}" presName="sp" presStyleCnt="0"/>
      <dgm:spPr/>
    </dgm:pt>
    <dgm:pt modelId="{26DC67AF-DE4D-6C41-9121-C42DD0853551}" type="pres">
      <dgm:prSet presAssocID="{661F9116-19A4-994F-8813-3F8BFD72FCC6}" presName="linNode" presStyleCnt="0"/>
      <dgm:spPr/>
    </dgm:pt>
    <dgm:pt modelId="{42A5E295-62F3-194A-B6C8-EBE939045049}" type="pres">
      <dgm:prSet presAssocID="{661F9116-19A4-994F-8813-3F8BFD72FCC6}" presName="parentText" presStyleLbl="node1" presStyleIdx="2" presStyleCnt="3" custScaleX="68112" custScaleY="67225">
        <dgm:presLayoutVars>
          <dgm:chMax val="1"/>
          <dgm:bulletEnabled val="1"/>
        </dgm:presLayoutVars>
      </dgm:prSet>
      <dgm:spPr/>
    </dgm:pt>
    <dgm:pt modelId="{6E901292-B72F-0B4A-BF70-B61B7259FC89}" type="pres">
      <dgm:prSet presAssocID="{661F9116-19A4-994F-8813-3F8BFD72FCC6}" presName="descendantText" presStyleLbl="alignAccFollowNode1" presStyleIdx="2" presStyleCnt="3" custScaleX="117452" custScaleY="93875">
        <dgm:presLayoutVars>
          <dgm:bulletEnabled val="1"/>
        </dgm:presLayoutVars>
      </dgm:prSet>
      <dgm:spPr/>
    </dgm:pt>
  </dgm:ptLst>
  <dgm:cxnLst>
    <dgm:cxn modelId="{D19C3A09-0FC4-1449-A759-82391A7E93F4}" srcId="{C5392654-081E-FA40-BE05-793A5CC7569C}" destId="{CCE0BBD7-B330-324A-A36E-21E11681CFF3}" srcOrd="0" destOrd="0" parTransId="{B31FDF26-C26B-5646-8BAC-13B7A9204EC4}" sibTransId="{C964A8F5-188D-C443-B7B8-A5137917E450}"/>
    <dgm:cxn modelId="{EC68410A-3C22-5549-BE5A-C8F2B77269A0}" type="presOf" srcId="{511F4ABF-52A8-8E47-8FF3-95F868E379CF}" destId="{224F620C-F4F7-824B-9313-7CCACE46E61F}" srcOrd="0" destOrd="0" presId="urn:microsoft.com/office/officeart/2005/8/layout/vList5"/>
    <dgm:cxn modelId="{E04C890D-8FFB-B74D-A97D-0C3FC7065152}" srcId="{C5392654-081E-FA40-BE05-793A5CC7569C}" destId="{7C4A6225-6DAE-6546-9269-A0AA03C0482E}" srcOrd="2" destOrd="0" parTransId="{5766B4EC-2CA1-2E4E-8B6E-98C96CD86B48}" sibTransId="{5D5A38F2-83B6-244E-8441-ADC42AB462A9}"/>
    <dgm:cxn modelId="{CA19E929-94B8-364D-8A6A-2C1194ACC113}" type="presOf" srcId="{C5392654-081E-FA40-BE05-793A5CC7569C}" destId="{E7EFCBD0-19FD-CE47-8C27-9DB75A5E9444}" srcOrd="0" destOrd="0" presId="urn:microsoft.com/office/officeart/2005/8/layout/vList5"/>
    <dgm:cxn modelId="{4C210643-6128-3A4A-892B-8E2C24D34D1A}" srcId="{C5392654-081E-FA40-BE05-793A5CC7569C}" destId="{9A40BDC5-BBCB-194F-AAAE-4F05E4918675}" srcOrd="1" destOrd="0" parTransId="{82F846E2-E030-B644-8EAE-CAE5C634C429}" sibTransId="{00DA8C5B-2715-A845-911E-9DA43A38D492}"/>
    <dgm:cxn modelId="{B3929C4B-F4C7-3644-A5C3-4B3126E8839E}" type="presOf" srcId="{CCE0BBD7-B330-324A-A36E-21E11681CFF3}" destId="{A4B93710-BDF4-0A4D-811D-62434C59DC92}" srcOrd="0" destOrd="0" presId="urn:microsoft.com/office/officeart/2005/8/layout/vList5"/>
    <dgm:cxn modelId="{1A593A5C-CC4C-FA41-9241-8992AF20018C}" srcId="{661F9116-19A4-994F-8813-3F8BFD72FCC6}" destId="{880F8A11-E99C-7644-8023-24BD8E23B750}" srcOrd="3" destOrd="0" parTransId="{52C737C1-DC1A-3140-ADB7-FBF9874572A8}" sibTransId="{971E13D3-DA3E-6B47-A2B8-EAC4BBC8C3C7}"/>
    <dgm:cxn modelId="{0A85166F-F932-DD48-953C-9C0A8B11B0BE}" srcId="{511F4ABF-52A8-8E47-8FF3-95F868E379CF}" destId="{5E73356F-158D-5141-BBE2-C8947952000A}" srcOrd="0" destOrd="0" parTransId="{C0060F54-ED61-404C-B973-A8AF2ED8D4BC}" sibTransId="{4FDC74EB-C779-134D-B48D-C5C503CF5CF8}"/>
    <dgm:cxn modelId="{29769A7E-0486-6B46-BC58-233169FAAF2A}" type="presOf" srcId="{AC03473E-935E-5F42-919B-2B83068C3232}" destId="{CB1DD4BC-9F97-D54A-B05D-BEFB32954C58}" srcOrd="0" destOrd="2" presId="urn:microsoft.com/office/officeart/2005/8/layout/vList5"/>
    <dgm:cxn modelId="{96547780-A69D-6F4B-8E94-3FD2F74CD7CC}" type="presOf" srcId="{2114B0E2-8A41-6146-8A87-13AF1072AA47}" destId="{6E901292-B72F-0B4A-BF70-B61B7259FC89}" srcOrd="0" destOrd="1" presId="urn:microsoft.com/office/officeart/2005/8/layout/vList5"/>
    <dgm:cxn modelId="{5CFBD288-EBF2-BA44-86C6-9DB1D33ACF88}" type="presOf" srcId="{10A98A2C-BD60-2F4D-AB0C-178A642EA709}" destId="{6E901292-B72F-0B4A-BF70-B61B7259FC89}" srcOrd="0" destOrd="0" presId="urn:microsoft.com/office/officeart/2005/8/layout/vList5"/>
    <dgm:cxn modelId="{AF681A8C-42F4-654F-8113-38A98295318C}" type="presOf" srcId="{3CBA2362-F849-5946-8438-CC7EA66F7AB8}" destId="{A2B67368-C6AA-144D-AB5B-456BC5578868}" srcOrd="0" destOrd="0" presId="urn:microsoft.com/office/officeart/2005/8/layout/vList5"/>
    <dgm:cxn modelId="{2D1E7A93-3B9D-4942-85AC-5ADB36F9A323}" type="presOf" srcId="{B9DE0E07-7355-6A4C-B808-B5520A11B415}" destId="{6E901292-B72F-0B4A-BF70-B61B7259FC89}" srcOrd="0" destOrd="2" presId="urn:microsoft.com/office/officeart/2005/8/layout/vList5"/>
    <dgm:cxn modelId="{BE610198-940D-624C-836E-1A56BBFCF1AE}" srcId="{3CBA2362-F849-5946-8438-CC7EA66F7AB8}" destId="{511F4ABF-52A8-8E47-8FF3-95F868E379CF}" srcOrd="0" destOrd="0" parTransId="{762755A2-7F96-564C-BDAB-B22ADCB0F784}" sibTransId="{25B06579-03B0-604A-87E1-B8D4DAEE0E03}"/>
    <dgm:cxn modelId="{E80F01A2-4EAF-3F4D-8BFA-ECB3EA4A803C}" srcId="{661F9116-19A4-994F-8813-3F8BFD72FCC6}" destId="{B9DE0E07-7355-6A4C-B808-B5520A11B415}" srcOrd="2" destOrd="0" parTransId="{7AAC7139-FAA3-2541-B5D3-C7FA0E9EC25B}" sibTransId="{F0563B07-8DA1-C24E-886A-F6E14AC093E1}"/>
    <dgm:cxn modelId="{0216F2A8-9777-174A-B296-7821A1193BEF}" type="presOf" srcId="{5E73356F-158D-5141-BBE2-C8947952000A}" destId="{CB1DD4BC-9F97-D54A-B05D-BEFB32954C58}" srcOrd="0" destOrd="0" presId="urn:microsoft.com/office/officeart/2005/8/layout/vList5"/>
    <dgm:cxn modelId="{F11952B8-7571-2A40-8FF6-81B106C8F7D0}" type="presOf" srcId="{7A0C901F-57DB-774F-9123-61EB39B6030C}" destId="{CB1DD4BC-9F97-D54A-B05D-BEFB32954C58}" srcOrd="0" destOrd="1" presId="urn:microsoft.com/office/officeart/2005/8/layout/vList5"/>
    <dgm:cxn modelId="{59B19FB9-E423-E84B-B1D5-E5DB4127281E}" type="presOf" srcId="{9A40BDC5-BBCB-194F-AAAE-4F05E4918675}" destId="{A4B93710-BDF4-0A4D-811D-62434C59DC92}" srcOrd="0" destOrd="1" presId="urn:microsoft.com/office/officeart/2005/8/layout/vList5"/>
    <dgm:cxn modelId="{ADE34DC8-C337-C447-A395-B4F3E36F30BD}" srcId="{511F4ABF-52A8-8E47-8FF3-95F868E379CF}" destId="{7A0C901F-57DB-774F-9123-61EB39B6030C}" srcOrd="1" destOrd="0" parTransId="{89D5AD2E-D5A7-EA49-8F3F-299ACE9CFEFF}" sibTransId="{15D087CD-0BFA-824E-86B7-CF8667A36293}"/>
    <dgm:cxn modelId="{69D4A4CB-B8F3-E04C-8348-4952BE09FB4B}" srcId="{3CBA2362-F849-5946-8438-CC7EA66F7AB8}" destId="{C5392654-081E-FA40-BE05-793A5CC7569C}" srcOrd="1" destOrd="0" parTransId="{C304D8CB-F944-DD40-B4AF-7803ABE47699}" sibTransId="{43489074-FD79-0847-839B-58EB53928C1B}"/>
    <dgm:cxn modelId="{37B7A1D9-2574-9E4A-8BD5-8FD330B0FEBD}" type="presOf" srcId="{7C4A6225-6DAE-6546-9269-A0AA03C0482E}" destId="{A4B93710-BDF4-0A4D-811D-62434C59DC92}" srcOrd="0" destOrd="2" presId="urn:microsoft.com/office/officeart/2005/8/layout/vList5"/>
    <dgm:cxn modelId="{6FA7ACDB-E371-CC4E-8950-F7D1E91E7C90}" srcId="{661F9116-19A4-994F-8813-3F8BFD72FCC6}" destId="{10A98A2C-BD60-2F4D-AB0C-178A642EA709}" srcOrd="0" destOrd="0" parTransId="{F2479FC5-7AD1-3343-B03B-D3774B15AF2E}" sibTransId="{4B60D759-C530-7544-BCFF-5F51A18227AD}"/>
    <dgm:cxn modelId="{7415CBE3-DD08-3C4C-B4CF-EBA5D2346E87}" type="presOf" srcId="{880F8A11-E99C-7644-8023-24BD8E23B750}" destId="{6E901292-B72F-0B4A-BF70-B61B7259FC89}" srcOrd="0" destOrd="3" presId="urn:microsoft.com/office/officeart/2005/8/layout/vList5"/>
    <dgm:cxn modelId="{E7A945E8-0167-F642-AF37-DF22BEB00515}" type="presOf" srcId="{661F9116-19A4-994F-8813-3F8BFD72FCC6}" destId="{42A5E295-62F3-194A-B6C8-EBE939045049}" srcOrd="0" destOrd="0" presId="urn:microsoft.com/office/officeart/2005/8/layout/vList5"/>
    <dgm:cxn modelId="{7B1CF7EC-1295-A443-97C9-D70C37921507}" srcId="{661F9116-19A4-994F-8813-3F8BFD72FCC6}" destId="{2114B0E2-8A41-6146-8A87-13AF1072AA47}" srcOrd="1" destOrd="0" parTransId="{24979BF5-E070-6840-8F3B-41E4F29894E8}" sibTransId="{7AC95D47-ED75-DC44-A58B-B1CEBDC6170D}"/>
    <dgm:cxn modelId="{A97739F4-E224-CE4D-9249-4457007CBE5B}" srcId="{511F4ABF-52A8-8E47-8FF3-95F868E379CF}" destId="{AC03473E-935E-5F42-919B-2B83068C3232}" srcOrd="2" destOrd="0" parTransId="{36ED6A4D-F123-5147-98E5-F5E3AF220502}" sibTransId="{7C84B8AA-3FA3-E845-A729-76F4117AD70A}"/>
    <dgm:cxn modelId="{4D8F91F5-CC8E-8E4E-845C-B068DD580487}" srcId="{3CBA2362-F849-5946-8438-CC7EA66F7AB8}" destId="{661F9116-19A4-994F-8813-3F8BFD72FCC6}" srcOrd="2" destOrd="0" parTransId="{A4EFDB19-EF8F-0249-B33C-40E0895C6AE0}" sibTransId="{6440D719-8638-7544-84C9-F77C605FD181}"/>
    <dgm:cxn modelId="{762B6656-7021-8C4E-83BD-3981A4DF2B80}" type="presParOf" srcId="{A2B67368-C6AA-144D-AB5B-456BC5578868}" destId="{56DC2641-8BC1-EE46-97E4-32E6B05EC24F}" srcOrd="0" destOrd="0" presId="urn:microsoft.com/office/officeart/2005/8/layout/vList5"/>
    <dgm:cxn modelId="{48B08C2B-6F0E-6643-8AA7-18DC550BD692}" type="presParOf" srcId="{56DC2641-8BC1-EE46-97E4-32E6B05EC24F}" destId="{224F620C-F4F7-824B-9313-7CCACE46E61F}" srcOrd="0" destOrd="0" presId="urn:microsoft.com/office/officeart/2005/8/layout/vList5"/>
    <dgm:cxn modelId="{211CDFBC-EF90-D242-B945-8DB7065C7A74}" type="presParOf" srcId="{56DC2641-8BC1-EE46-97E4-32E6B05EC24F}" destId="{CB1DD4BC-9F97-D54A-B05D-BEFB32954C58}" srcOrd="1" destOrd="0" presId="urn:microsoft.com/office/officeart/2005/8/layout/vList5"/>
    <dgm:cxn modelId="{F22D36E1-0843-D644-B341-37AB6CA70DB6}" type="presParOf" srcId="{A2B67368-C6AA-144D-AB5B-456BC5578868}" destId="{3B56FFC4-B8FB-5F45-A148-C5539DC4548D}" srcOrd="1" destOrd="0" presId="urn:microsoft.com/office/officeart/2005/8/layout/vList5"/>
    <dgm:cxn modelId="{E75A623F-0B21-E04F-AFD7-E96092EC27E4}" type="presParOf" srcId="{A2B67368-C6AA-144D-AB5B-456BC5578868}" destId="{A8725294-58C4-A24A-817F-6AAF2710F44C}" srcOrd="2" destOrd="0" presId="urn:microsoft.com/office/officeart/2005/8/layout/vList5"/>
    <dgm:cxn modelId="{95357660-6A58-6342-9110-E38DEC5D44EE}" type="presParOf" srcId="{A8725294-58C4-A24A-817F-6AAF2710F44C}" destId="{E7EFCBD0-19FD-CE47-8C27-9DB75A5E9444}" srcOrd="0" destOrd="0" presId="urn:microsoft.com/office/officeart/2005/8/layout/vList5"/>
    <dgm:cxn modelId="{28D65412-7B0F-C046-B455-45FC0BE330C2}" type="presParOf" srcId="{A8725294-58C4-A24A-817F-6AAF2710F44C}" destId="{A4B93710-BDF4-0A4D-811D-62434C59DC92}" srcOrd="1" destOrd="0" presId="urn:microsoft.com/office/officeart/2005/8/layout/vList5"/>
    <dgm:cxn modelId="{6AC33A3E-9E75-E440-BCF1-7F1878207CD5}" type="presParOf" srcId="{A2B67368-C6AA-144D-AB5B-456BC5578868}" destId="{71C0C3A6-6AF2-4247-B461-1E8998EE1105}" srcOrd="3" destOrd="0" presId="urn:microsoft.com/office/officeart/2005/8/layout/vList5"/>
    <dgm:cxn modelId="{CAA4FC19-D2F3-864F-935E-D68CCD6CEDA1}" type="presParOf" srcId="{A2B67368-C6AA-144D-AB5B-456BC5578868}" destId="{26DC67AF-DE4D-6C41-9121-C42DD0853551}" srcOrd="4" destOrd="0" presId="urn:microsoft.com/office/officeart/2005/8/layout/vList5"/>
    <dgm:cxn modelId="{AD57D270-F897-EA4C-9495-2BE2662AFEA2}" type="presParOf" srcId="{26DC67AF-DE4D-6C41-9121-C42DD0853551}" destId="{42A5E295-62F3-194A-B6C8-EBE939045049}" srcOrd="0" destOrd="0" presId="urn:microsoft.com/office/officeart/2005/8/layout/vList5"/>
    <dgm:cxn modelId="{2EEF113F-AC67-5648-9837-43BB48E9CA5E}" type="presParOf" srcId="{26DC67AF-DE4D-6C41-9121-C42DD0853551}" destId="{6E901292-B72F-0B4A-BF70-B61B7259FC8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BA2362-F849-5946-8438-CC7EA66F7AB8}"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C5392654-081E-FA40-BE05-793A5CC7569C}">
      <dgm:prSet phldrT="[Text]"/>
      <dgm:spPr>
        <a:solidFill>
          <a:schemeClr val="accent5"/>
        </a:solidFill>
      </dgm:spPr>
      <dgm:t>
        <a:bodyPr/>
        <a:lstStyle/>
        <a:p>
          <a:pPr>
            <a:defRPr b="1"/>
          </a:pPr>
          <a:r>
            <a:rPr lang="en-US" dirty="0">
              <a:latin typeface="Arial" panose="020B0604020202020204" pitchFamily="34" charset="0"/>
              <a:cs typeface="Arial" panose="020B0604020202020204" pitchFamily="34" charset="0"/>
            </a:rPr>
            <a:t>Validation Procedure</a:t>
          </a:r>
        </a:p>
      </dgm:t>
    </dgm:pt>
    <dgm:pt modelId="{C304D8CB-F944-DD40-B4AF-7803ABE47699}" type="parTrans" cxnId="{69D4A4CB-B8F3-E04C-8348-4952BE09FB4B}">
      <dgm:prSet/>
      <dgm:spPr/>
      <dgm:t>
        <a:bodyPr/>
        <a:lstStyle/>
        <a:p>
          <a:endParaRPr lang="en-US"/>
        </a:p>
      </dgm:t>
    </dgm:pt>
    <dgm:pt modelId="{43489074-FD79-0847-839B-58EB53928C1B}" type="sibTrans" cxnId="{69D4A4CB-B8F3-E04C-8348-4952BE09FB4B}">
      <dgm:prSet/>
      <dgm:spPr/>
      <dgm:t>
        <a:bodyPr/>
        <a:lstStyle/>
        <a:p>
          <a:endParaRPr lang="en-US"/>
        </a:p>
      </dgm:t>
    </dgm:pt>
    <dgm:pt modelId="{511F4ABF-52A8-8E47-8FF3-95F868E379CF}">
      <dgm:prSet phldrT="[Text]"/>
      <dgm:spPr>
        <a:solidFill>
          <a:schemeClr val="accent2"/>
        </a:solidFill>
      </dgm:spPr>
      <dgm:t>
        <a:bodyPr/>
        <a:lstStyle/>
        <a:p>
          <a:pPr>
            <a:defRPr b="1"/>
          </a:pPr>
          <a:r>
            <a:rPr lang="en-US" dirty="0">
              <a:latin typeface="Arial" panose="020B0604020202020204" pitchFamily="34" charset="0"/>
              <a:cs typeface="Arial" panose="020B0604020202020204" pitchFamily="34" charset="0"/>
            </a:rPr>
            <a:t>Acceptance of the Application Form</a:t>
          </a:r>
        </a:p>
      </dgm:t>
    </dgm:pt>
    <dgm:pt modelId="{762755A2-7F96-564C-BDAB-B22ADCB0F784}" type="parTrans" cxnId="{BE610198-940D-624C-836E-1A56BBFCF1AE}">
      <dgm:prSet/>
      <dgm:spPr/>
      <dgm:t>
        <a:bodyPr/>
        <a:lstStyle/>
        <a:p>
          <a:endParaRPr lang="en-US"/>
        </a:p>
      </dgm:t>
    </dgm:pt>
    <dgm:pt modelId="{25B06579-03B0-604A-87E1-B8D4DAEE0E03}" type="sibTrans" cxnId="{BE610198-940D-624C-836E-1A56BBFCF1AE}">
      <dgm:prSet/>
      <dgm:spPr/>
      <dgm:t>
        <a:bodyPr/>
        <a:lstStyle/>
        <a:p>
          <a:endParaRPr lang="en-US"/>
        </a:p>
      </dgm:t>
    </dgm:pt>
    <dgm:pt modelId="{5E73356F-158D-5141-BBE2-C8947952000A}">
      <dgm:prSet phldrT="[Text]" custT="1"/>
      <dgm:spPr/>
      <dgm:t>
        <a:bodyPr/>
        <a:lstStyle/>
        <a:p>
          <a:pPr>
            <a:lnSpc>
              <a:spcPct val="100000"/>
            </a:lnSpc>
          </a:pPr>
          <a:r>
            <a:rPr lang="en-PH" sz="1400" dirty="0">
              <a:latin typeface="Arial" panose="020B0604020202020204" pitchFamily="34" charset="0"/>
              <a:cs typeface="Arial" panose="020B0604020202020204" pitchFamily="34" charset="0"/>
            </a:rPr>
            <a:t>The Customs AEO team designates an official in the acceptance of the economic operator’s application in assessing and fulfilling the necessary requirements submitted.</a:t>
          </a:r>
          <a:endParaRPr lang="en-US" sz="1400" dirty="0">
            <a:latin typeface="Arial" panose="020B0604020202020204" pitchFamily="34" charset="0"/>
            <a:cs typeface="Arial" panose="020B0604020202020204" pitchFamily="34" charset="0"/>
          </a:endParaRPr>
        </a:p>
      </dgm:t>
    </dgm:pt>
    <dgm:pt modelId="{C0060F54-ED61-404C-B973-A8AF2ED8D4BC}" type="parTrans" cxnId="{0A85166F-F932-DD48-953C-9C0A8B11B0BE}">
      <dgm:prSet/>
      <dgm:spPr/>
      <dgm:t>
        <a:bodyPr/>
        <a:lstStyle/>
        <a:p>
          <a:endParaRPr lang="en-US"/>
        </a:p>
      </dgm:t>
    </dgm:pt>
    <dgm:pt modelId="{4FDC74EB-C779-134D-B48D-C5C503CF5CF8}" type="sibTrans" cxnId="{0A85166F-F932-DD48-953C-9C0A8B11B0BE}">
      <dgm:prSet/>
      <dgm:spPr/>
      <dgm:t>
        <a:bodyPr/>
        <a:lstStyle/>
        <a:p>
          <a:endParaRPr lang="en-US"/>
        </a:p>
      </dgm:t>
    </dgm:pt>
    <dgm:pt modelId="{7A0C901F-57DB-774F-9123-61EB39B6030C}">
      <dgm:prSet phldrT="[Text]" custT="1"/>
      <dgm:spPr/>
      <dgm:t>
        <a:bodyPr/>
        <a:lstStyle/>
        <a:p>
          <a:pPr>
            <a:lnSpc>
              <a:spcPct val="100000"/>
            </a:lnSpc>
          </a:pPr>
          <a:r>
            <a:rPr lang="en-US" sz="1400" dirty="0">
              <a:latin typeface="Arial" panose="020B0604020202020204" pitchFamily="34" charset="0"/>
              <a:cs typeface="Arial" panose="020B0604020202020204" pitchFamily="34" charset="0"/>
            </a:rPr>
            <a:t>The AEO applicant appoints a company official that is responsible for communication with Customs administration regarding the AEO approval system and maintenance of standards. </a:t>
          </a:r>
        </a:p>
      </dgm:t>
    </dgm:pt>
    <dgm:pt modelId="{89D5AD2E-D5A7-EA49-8F3F-299ACE9CFEFF}" type="parTrans" cxnId="{ADE34DC8-C337-C447-A395-B4F3E36F30BD}">
      <dgm:prSet/>
      <dgm:spPr/>
      <dgm:t>
        <a:bodyPr/>
        <a:lstStyle/>
        <a:p>
          <a:endParaRPr lang="en-US"/>
        </a:p>
      </dgm:t>
    </dgm:pt>
    <dgm:pt modelId="{15D087CD-0BFA-824E-86B7-CF8667A36293}" type="sibTrans" cxnId="{ADE34DC8-C337-C447-A395-B4F3E36F30BD}">
      <dgm:prSet/>
      <dgm:spPr/>
      <dgm:t>
        <a:bodyPr/>
        <a:lstStyle/>
        <a:p>
          <a:endParaRPr lang="en-US"/>
        </a:p>
      </dgm:t>
    </dgm:pt>
    <dgm:pt modelId="{9A40BDC5-BBCB-194F-AAAE-4F05E4918675}">
      <dgm:prSet phldrT="[Text]" custT="1"/>
      <dgm:spPr/>
      <dgm:t>
        <a:bodyPr/>
        <a:lstStyle/>
        <a:p>
          <a:pPr>
            <a:lnSpc>
              <a:spcPct val="100000"/>
            </a:lnSpc>
          </a:pPr>
          <a:r>
            <a:rPr lang="en-US" sz="1400" dirty="0">
              <a:latin typeface="Arial" panose="020B0604020202020204" pitchFamily="34" charset="0"/>
              <a:cs typeface="Arial" panose="020B0604020202020204" pitchFamily="34" charset="0"/>
            </a:rPr>
            <a:t>Validators are responsible for executing the validation in the most effective way.</a:t>
          </a:r>
        </a:p>
      </dgm:t>
    </dgm:pt>
    <dgm:pt modelId="{82F846E2-E030-B644-8EAE-CAE5C634C429}" type="parTrans" cxnId="{4C210643-6128-3A4A-892B-8E2C24D34D1A}">
      <dgm:prSet/>
      <dgm:spPr/>
      <dgm:t>
        <a:bodyPr/>
        <a:lstStyle/>
        <a:p>
          <a:endParaRPr lang="en-US"/>
        </a:p>
      </dgm:t>
    </dgm:pt>
    <dgm:pt modelId="{00DA8C5B-2715-A845-911E-9DA43A38D492}" type="sibTrans" cxnId="{4C210643-6128-3A4A-892B-8E2C24D34D1A}">
      <dgm:prSet/>
      <dgm:spPr/>
      <dgm:t>
        <a:bodyPr/>
        <a:lstStyle/>
        <a:p>
          <a:endParaRPr lang="en-US"/>
        </a:p>
      </dgm:t>
    </dgm:pt>
    <dgm:pt modelId="{D8DCCF84-594E-7B4B-9D6A-E449ABEA07E2}">
      <dgm:prSet phldrT="[Text]" custT="1"/>
      <dgm:spPr/>
      <dgm:t>
        <a:bodyPr/>
        <a:lstStyle/>
        <a:p>
          <a:pPr>
            <a:lnSpc>
              <a:spcPct val="100000"/>
            </a:lnSpc>
          </a:pPr>
          <a:r>
            <a:rPr lang="en-US" sz="1400" dirty="0">
              <a:latin typeface="Arial" panose="020B0604020202020204" pitchFamily="34" charset="0"/>
              <a:cs typeface="Arial" panose="020B0604020202020204" pitchFamily="34" charset="0"/>
            </a:rPr>
            <a:t>The intent is to put in place an organizational structure that enables the team to carry out their tasks efficiently and effectively.</a:t>
          </a:r>
        </a:p>
      </dgm:t>
    </dgm:pt>
    <dgm:pt modelId="{5C8C53E1-E71E-A847-9FE1-0907DC7538B9}" type="parTrans" cxnId="{5ECB1A8A-D660-5844-B4DB-3A2B1D686B6B}">
      <dgm:prSet/>
      <dgm:spPr/>
      <dgm:t>
        <a:bodyPr/>
        <a:lstStyle/>
        <a:p>
          <a:endParaRPr lang="en-US"/>
        </a:p>
      </dgm:t>
    </dgm:pt>
    <dgm:pt modelId="{16EC802A-9A39-A547-9364-970B92292C5D}" type="sibTrans" cxnId="{5ECB1A8A-D660-5844-B4DB-3A2B1D686B6B}">
      <dgm:prSet/>
      <dgm:spPr/>
      <dgm:t>
        <a:bodyPr/>
        <a:lstStyle/>
        <a:p>
          <a:endParaRPr lang="en-US"/>
        </a:p>
      </dgm:t>
    </dgm:pt>
    <dgm:pt modelId="{87B12576-F14F-2F4A-A3C3-43B07B725E70}">
      <dgm:prSet phldrT="[Text]" custT="1"/>
      <dgm:spPr/>
      <dgm:t>
        <a:bodyPr/>
        <a:lstStyle/>
        <a:p>
          <a:pPr>
            <a:lnSpc>
              <a:spcPct val="100000"/>
            </a:lnSpc>
          </a:pPr>
          <a:r>
            <a:rPr lang="en-US" sz="1400" dirty="0">
              <a:latin typeface="Arial" panose="020B0604020202020204" pitchFamily="34" charset="0"/>
              <a:cs typeface="Arial" panose="020B0604020202020204" pitchFamily="34" charset="0"/>
            </a:rPr>
            <a:t>Correctly applying the appropriate validation procedures and techniques and ensuring that established criteria are complied with.</a:t>
          </a:r>
        </a:p>
      </dgm:t>
    </dgm:pt>
    <dgm:pt modelId="{0E6C85DB-655F-AF42-9829-811EBE570464}" type="parTrans" cxnId="{A4638279-5B83-A540-9FC6-97B63C2E34AE}">
      <dgm:prSet/>
      <dgm:spPr/>
      <dgm:t>
        <a:bodyPr/>
        <a:lstStyle/>
        <a:p>
          <a:endParaRPr lang="en-US"/>
        </a:p>
      </dgm:t>
    </dgm:pt>
    <dgm:pt modelId="{21FD436A-6856-3544-AB32-C8E0C72E0BB2}" type="sibTrans" cxnId="{A4638279-5B83-A540-9FC6-97B63C2E34AE}">
      <dgm:prSet/>
      <dgm:spPr/>
      <dgm:t>
        <a:bodyPr/>
        <a:lstStyle/>
        <a:p>
          <a:endParaRPr lang="en-US"/>
        </a:p>
      </dgm:t>
    </dgm:pt>
    <dgm:pt modelId="{CCE0BBD7-B330-324A-A36E-21E11681CFF3}">
      <dgm:prSet phldrT="[Text]" custT="1"/>
      <dgm:spPr/>
      <dgm:t>
        <a:bodyPr/>
        <a:lstStyle/>
        <a:p>
          <a:pPr>
            <a:lnSpc>
              <a:spcPct val="100000"/>
            </a:lnSpc>
          </a:pPr>
          <a:r>
            <a:rPr lang="en-US" sz="1400" dirty="0">
              <a:latin typeface="Arial" panose="020B0604020202020204" pitchFamily="34" charset="0"/>
              <a:cs typeface="Arial" panose="020B0604020202020204" pitchFamily="34" charset="0"/>
            </a:rPr>
            <a:t>It may be organized using a team of Customs validators led by a manager.</a:t>
          </a:r>
        </a:p>
      </dgm:t>
    </dgm:pt>
    <dgm:pt modelId="{C964A8F5-188D-C443-B7B8-A5137917E450}" type="sibTrans" cxnId="{D19C3A09-0FC4-1449-A759-82391A7E93F4}">
      <dgm:prSet/>
      <dgm:spPr/>
      <dgm:t>
        <a:bodyPr/>
        <a:lstStyle/>
        <a:p>
          <a:endParaRPr lang="en-US"/>
        </a:p>
      </dgm:t>
    </dgm:pt>
    <dgm:pt modelId="{B31FDF26-C26B-5646-8BAC-13B7A9204EC4}" type="parTrans" cxnId="{D19C3A09-0FC4-1449-A759-82391A7E93F4}">
      <dgm:prSet/>
      <dgm:spPr/>
      <dgm:t>
        <a:bodyPr/>
        <a:lstStyle/>
        <a:p>
          <a:endParaRPr lang="en-US"/>
        </a:p>
      </dgm:t>
    </dgm:pt>
    <dgm:pt modelId="{A2B67368-C6AA-144D-AB5B-456BC5578868}" type="pres">
      <dgm:prSet presAssocID="{3CBA2362-F849-5946-8438-CC7EA66F7AB8}" presName="Name0" presStyleCnt="0">
        <dgm:presLayoutVars>
          <dgm:dir/>
          <dgm:animLvl val="lvl"/>
          <dgm:resizeHandles val="exact"/>
        </dgm:presLayoutVars>
      </dgm:prSet>
      <dgm:spPr/>
    </dgm:pt>
    <dgm:pt modelId="{56DC2641-8BC1-EE46-97E4-32E6B05EC24F}" type="pres">
      <dgm:prSet presAssocID="{511F4ABF-52A8-8E47-8FF3-95F868E379CF}" presName="linNode" presStyleCnt="0"/>
      <dgm:spPr/>
    </dgm:pt>
    <dgm:pt modelId="{224F620C-F4F7-824B-9313-7CCACE46E61F}" type="pres">
      <dgm:prSet presAssocID="{511F4ABF-52A8-8E47-8FF3-95F868E379CF}" presName="parentText" presStyleLbl="node1" presStyleIdx="0" presStyleCnt="2" custScaleX="73618" custScaleY="44089">
        <dgm:presLayoutVars>
          <dgm:chMax val="1"/>
          <dgm:bulletEnabled val="1"/>
        </dgm:presLayoutVars>
      </dgm:prSet>
      <dgm:spPr/>
    </dgm:pt>
    <dgm:pt modelId="{CB1DD4BC-9F97-D54A-B05D-BEFB32954C58}" type="pres">
      <dgm:prSet presAssocID="{511F4ABF-52A8-8E47-8FF3-95F868E379CF}" presName="descendantText" presStyleLbl="alignAccFollowNode1" presStyleIdx="0" presStyleCnt="2" custScaleX="125586" custScaleY="53486">
        <dgm:presLayoutVars>
          <dgm:bulletEnabled val="1"/>
        </dgm:presLayoutVars>
      </dgm:prSet>
      <dgm:spPr/>
    </dgm:pt>
    <dgm:pt modelId="{3B56FFC4-B8FB-5F45-A148-C5539DC4548D}" type="pres">
      <dgm:prSet presAssocID="{25B06579-03B0-604A-87E1-B8D4DAEE0E03}" presName="sp" presStyleCnt="0"/>
      <dgm:spPr/>
    </dgm:pt>
    <dgm:pt modelId="{A8725294-58C4-A24A-817F-6AAF2710F44C}" type="pres">
      <dgm:prSet presAssocID="{C5392654-081E-FA40-BE05-793A5CC7569C}" presName="linNode" presStyleCnt="0"/>
      <dgm:spPr/>
    </dgm:pt>
    <dgm:pt modelId="{E7EFCBD0-19FD-CE47-8C27-9DB75A5E9444}" type="pres">
      <dgm:prSet presAssocID="{C5392654-081E-FA40-BE05-793A5CC7569C}" presName="parentText" presStyleLbl="node1" presStyleIdx="1" presStyleCnt="2" custScaleX="70523" custScaleY="39756">
        <dgm:presLayoutVars>
          <dgm:chMax val="1"/>
          <dgm:bulletEnabled val="1"/>
        </dgm:presLayoutVars>
      </dgm:prSet>
      <dgm:spPr/>
    </dgm:pt>
    <dgm:pt modelId="{A4B93710-BDF4-0A4D-811D-62434C59DC92}" type="pres">
      <dgm:prSet presAssocID="{C5392654-081E-FA40-BE05-793A5CC7569C}" presName="descendantText" presStyleLbl="alignAccFollowNode1" presStyleIdx="1" presStyleCnt="2" custScaleX="119520" custScaleY="55639">
        <dgm:presLayoutVars>
          <dgm:bulletEnabled val="1"/>
        </dgm:presLayoutVars>
      </dgm:prSet>
      <dgm:spPr/>
    </dgm:pt>
  </dgm:ptLst>
  <dgm:cxnLst>
    <dgm:cxn modelId="{D19C3A09-0FC4-1449-A759-82391A7E93F4}" srcId="{C5392654-081E-FA40-BE05-793A5CC7569C}" destId="{CCE0BBD7-B330-324A-A36E-21E11681CFF3}" srcOrd="0" destOrd="0" parTransId="{B31FDF26-C26B-5646-8BAC-13B7A9204EC4}" sibTransId="{C964A8F5-188D-C443-B7B8-A5137917E450}"/>
    <dgm:cxn modelId="{EC68410A-3C22-5549-BE5A-C8F2B77269A0}" type="presOf" srcId="{511F4ABF-52A8-8E47-8FF3-95F868E379CF}" destId="{224F620C-F4F7-824B-9313-7CCACE46E61F}" srcOrd="0" destOrd="0" presId="urn:microsoft.com/office/officeart/2005/8/layout/vList5"/>
    <dgm:cxn modelId="{CA19E929-94B8-364D-8A6A-2C1194ACC113}" type="presOf" srcId="{C5392654-081E-FA40-BE05-793A5CC7569C}" destId="{E7EFCBD0-19FD-CE47-8C27-9DB75A5E9444}" srcOrd="0" destOrd="0" presId="urn:microsoft.com/office/officeart/2005/8/layout/vList5"/>
    <dgm:cxn modelId="{4C210643-6128-3A4A-892B-8E2C24D34D1A}" srcId="{C5392654-081E-FA40-BE05-793A5CC7569C}" destId="{9A40BDC5-BBCB-194F-AAAE-4F05E4918675}" srcOrd="2" destOrd="0" parTransId="{82F846E2-E030-B644-8EAE-CAE5C634C429}" sibTransId="{00DA8C5B-2715-A845-911E-9DA43A38D492}"/>
    <dgm:cxn modelId="{B3929C4B-F4C7-3644-A5C3-4B3126E8839E}" type="presOf" srcId="{CCE0BBD7-B330-324A-A36E-21E11681CFF3}" destId="{A4B93710-BDF4-0A4D-811D-62434C59DC92}" srcOrd="0" destOrd="0" presId="urn:microsoft.com/office/officeart/2005/8/layout/vList5"/>
    <dgm:cxn modelId="{2CB98B4C-31CF-7F43-B18D-B36F6DE47E3D}" type="presOf" srcId="{87B12576-F14F-2F4A-A3C3-43B07B725E70}" destId="{A4B93710-BDF4-0A4D-811D-62434C59DC92}" srcOrd="0" destOrd="3" presId="urn:microsoft.com/office/officeart/2005/8/layout/vList5"/>
    <dgm:cxn modelId="{7089845B-830C-5B41-8C76-878E3CB1F83A}" type="presOf" srcId="{D8DCCF84-594E-7B4B-9D6A-E449ABEA07E2}" destId="{A4B93710-BDF4-0A4D-811D-62434C59DC92}" srcOrd="0" destOrd="1" presId="urn:microsoft.com/office/officeart/2005/8/layout/vList5"/>
    <dgm:cxn modelId="{0A85166F-F932-DD48-953C-9C0A8B11B0BE}" srcId="{511F4ABF-52A8-8E47-8FF3-95F868E379CF}" destId="{5E73356F-158D-5141-BBE2-C8947952000A}" srcOrd="0" destOrd="0" parTransId="{C0060F54-ED61-404C-B973-A8AF2ED8D4BC}" sibTransId="{4FDC74EB-C779-134D-B48D-C5C503CF5CF8}"/>
    <dgm:cxn modelId="{A4638279-5B83-A540-9FC6-97B63C2E34AE}" srcId="{C5392654-081E-FA40-BE05-793A5CC7569C}" destId="{87B12576-F14F-2F4A-A3C3-43B07B725E70}" srcOrd="3" destOrd="0" parTransId="{0E6C85DB-655F-AF42-9829-811EBE570464}" sibTransId="{21FD436A-6856-3544-AB32-C8E0C72E0BB2}"/>
    <dgm:cxn modelId="{5ECB1A8A-D660-5844-B4DB-3A2B1D686B6B}" srcId="{C5392654-081E-FA40-BE05-793A5CC7569C}" destId="{D8DCCF84-594E-7B4B-9D6A-E449ABEA07E2}" srcOrd="1" destOrd="0" parTransId="{5C8C53E1-E71E-A847-9FE1-0907DC7538B9}" sibTransId="{16EC802A-9A39-A547-9364-970B92292C5D}"/>
    <dgm:cxn modelId="{AF681A8C-42F4-654F-8113-38A98295318C}" type="presOf" srcId="{3CBA2362-F849-5946-8438-CC7EA66F7AB8}" destId="{A2B67368-C6AA-144D-AB5B-456BC5578868}" srcOrd="0" destOrd="0" presId="urn:microsoft.com/office/officeart/2005/8/layout/vList5"/>
    <dgm:cxn modelId="{BE610198-940D-624C-836E-1A56BBFCF1AE}" srcId="{3CBA2362-F849-5946-8438-CC7EA66F7AB8}" destId="{511F4ABF-52A8-8E47-8FF3-95F868E379CF}" srcOrd="0" destOrd="0" parTransId="{762755A2-7F96-564C-BDAB-B22ADCB0F784}" sibTransId="{25B06579-03B0-604A-87E1-B8D4DAEE0E03}"/>
    <dgm:cxn modelId="{0216F2A8-9777-174A-B296-7821A1193BEF}" type="presOf" srcId="{5E73356F-158D-5141-BBE2-C8947952000A}" destId="{CB1DD4BC-9F97-D54A-B05D-BEFB32954C58}" srcOrd="0" destOrd="0" presId="urn:microsoft.com/office/officeart/2005/8/layout/vList5"/>
    <dgm:cxn modelId="{F11952B8-7571-2A40-8FF6-81B106C8F7D0}" type="presOf" srcId="{7A0C901F-57DB-774F-9123-61EB39B6030C}" destId="{CB1DD4BC-9F97-D54A-B05D-BEFB32954C58}" srcOrd="0" destOrd="1" presId="urn:microsoft.com/office/officeart/2005/8/layout/vList5"/>
    <dgm:cxn modelId="{59B19FB9-E423-E84B-B1D5-E5DB4127281E}" type="presOf" srcId="{9A40BDC5-BBCB-194F-AAAE-4F05E4918675}" destId="{A4B93710-BDF4-0A4D-811D-62434C59DC92}" srcOrd="0" destOrd="2" presId="urn:microsoft.com/office/officeart/2005/8/layout/vList5"/>
    <dgm:cxn modelId="{ADE34DC8-C337-C447-A395-B4F3E36F30BD}" srcId="{511F4ABF-52A8-8E47-8FF3-95F868E379CF}" destId="{7A0C901F-57DB-774F-9123-61EB39B6030C}" srcOrd="1" destOrd="0" parTransId="{89D5AD2E-D5A7-EA49-8F3F-299ACE9CFEFF}" sibTransId="{15D087CD-0BFA-824E-86B7-CF8667A36293}"/>
    <dgm:cxn modelId="{69D4A4CB-B8F3-E04C-8348-4952BE09FB4B}" srcId="{3CBA2362-F849-5946-8438-CC7EA66F7AB8}" destId="{C5392654-081E-FA40-BE05-793A5CC7569C}" srcOrd="1" destOrd="0" parTransId="{C304D8CB-F944-DD40-B4AF-7803ABE47699}" sibTransId="{43489074-FD79-0847-839B-58EB53928C1B}"/>
    <dgm:cxn modelId="{762B6656-7021-8C4E-83BD-3981A4DF2B80}" type="presParOf" srcId="{A2B67368-C6AA-144D-AB5B-456BC5578868}" destId="{56DC2641-8BC1-EE46-97E4-32E6B05EC24F}" srcOrd="0" destOrd="0" presId="urn:microsoft.com/office/officeart/2005/8/layout/vList5"/>
    <dgm:cxn modelId="{48B08C2B-6F0E-6643-8AA7-18DC550BD692}" type="presParOf" srcId="{56DC2641-8BC1-EE46-97E4-32E6B05EC24F}" destId="{224F620C-F4F7-824B-9313-7CCACE46E61F}" srcOrd="0" destOrd="0" presId="urn:microsoft.com/office/officeart/2005/8/layout/vList5"/>
    <dgm:cxn modelId="{211CDFBC-EF90-D242-B945-8DB7065C7A74}" type="presParOf" srcId="{56DC2641-8BC1-EE46-97E4-32E6B05EC24F}" destId="{CB1DD4BC-9F97-D54A-B05D-BEFB32954C58}" srcOrd="1" destOrd="0" presId="urn:microsoft.com/office/officeart/2005/8/layout/vList5"/>
    <dgm:cxn modelId="{F22D36E1-0843-D644-B341-37AB6CA70DB6}" type="presParOf" srcId="{A2B67368-C6AA-144D-AB5B-456BC5578868}" destId="{3B56FFC4-B8FB-5F45-A148-C5539DC4548D}" srcOrd="1" destOrd="0" presId="urn:microsoft.com/office/officeart/2005/8/layout/vList5"/>
    <dgm:cxn modelId="{E75A623F-0B21-E04F-AFD7-E96092EC27E4}" type="presParOf" srcId="{A2B67368-C6AA-144D-AB5B-456BC5578868}" destId="{A8725294-58C4-A24A-817F-6AAF2710F44C}" srcOrd="2" destOrd="0" presId="urn:microsoft.com/office/officeart/2005/8/layout/vList5"/>
    <dgm:cxn modelId="{95357660-6A58-6342-9110-E38DEC5D44EE}" type="presParOf" srcId="{A8725294-58C4-A24A-817F-6AAF2710F44C}" destId="{E7EFCBD0-19FD-CE47-8C27-9DB75A5E9444}" srcOrd="0" destOrd="0" presId="urn:microsoft.com/office/officeart/2005/8/layout/vList5"/>
    <dgm:cxn modelId="{28D65412-7B0F-C046-B455-45FC0BE330C2}" type="presParOf" srcId="{A8725294-58C4-A24A-817F-6AAF2710F44C}" destId="{A4B93710-BDF4-0A4D-811D-62434C59DC9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BA2362-F849-5946-8438-CC7EA66F7AB8}"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C5392654-081E-FA40-BE05-793A5CC7569C}">
      <dgm:prSet phldrT="[Text]"/>
      <dgm:spPr>
        <a:solidFill>
          <a:schemeClr val="accent5"/>
        </a:solidFill>
      </dgm:spPr>
      <dgm:t>
        <a:bodyPr/>
        <a:lstStyle/>
        <a:p>
          <a:pPr>
            <a:defRPr b="1"/>
          </a:pPr>
          <a:r>
            <a:rPr lang="en-US" dirty="0">
              <a:latin typeface="Arial" panose="020B0604020202020204" pitchFamily="34" charset="0"/>
              <a:cs typeface="Arial" panose="020B0604020202020204" pitchFamily="34" charset="0"/>
            </a:rPr>
            <a:t>Record Keeping and Information Security Policy </a:t>
          </a:r>
        </a:p>
      </dgm:t>
    </dgm:pt>
    <dgm:pt modelId="{C304D8CB-F944-DD40-B4AF-7803ABE47699}" type="parTrans" cxnId="{69D4A4CB-B8F3-E04C-8348-4952BE09FB4B}">
      <dgm:prSet/>
      <dgm:spPr/>
      <dgm:t>
        <a:bodyPr/>
        <a:lstStyle/>
        <a:p>
          <a:endParaRPr lang="en-US"/>
        </a:p>
      </dgm:t>
    </dgm:pt>
    <dgm:pt modelId="{43489074-FD79-0847-839B-58EB53928C1B}" type="sibTrans" cxnId="{69D4A4CB-B8F3-E04C-8348-4952BE09FB4B}">
      <dgm:prSet/>
      <dgm:spPr/>
      <dgm:t>
        <a:bodyPr/>
        <a:lstStyle/>
        <a:p>
          <a:endParaRPr lang="en-US"/>
        </a:p>
      </dgm:t>
    </dgm:pt>
    <dgm:pt modelId="{CCE0BBD7-B330-324A-A36E-21E11681CFF3}">
      <dgm:prSet phldrT="[Text]" custT="1"/>
      <dgm:spPr/>
      <dgm:t>
        <a:bodyPr/>
        <a:lstStyle/>
        <a:p>
          <a:pPr>
            <a:lnSpc>
              <a:spcPct val="100000"/>
            </a:lnSpc>
          </a:pPr>
          <a:r>
            <a:rPr lang="en-US" sz="1200" dirty="0">
              <a:latin typeface="Arial" panose="020B0604020202020204" pitchFamily="34" charset="0"/>
              <a:cs typeface="Arial" panose="020B0604020202020204" pitchFamily="34" charset="0"/>
            </a:rPr>
            <a:t>Satisfactory procedures in place for the archiving of its records and information security </a:t>
          </a:r>
        </a:p>
      </dgm:t>
    </dgm:pt>
    <dgm:pt modelId="{B31FDF26-C26B-5646-8BAC-13B7A9204EC4}" type="parTrans" cxnId="{D19C3A09-0FC4-1449-A759-82391A7E93F4}">
      <dgm:prSet/>
      <dgm:spPr/>
      <dgm:t>
        <a:bodyPr/>
        <a:lstStyle/>
        <a:p>
          <a:endParaRPr lang="en-US"/>
        </a:p>
      </dgm:t>
    </dgm:pt>
    <dgm:pt modelId="{C964A8F5-188D-C443-B7B8-A5137917E450}" type="sibTrans" cxnId="{D19C3A09-0FC4-1449-A759-82391A7E93F4}">
      <dgm:prSet/>
      <dgm:spPr/>
      <dgm:t>
        <a:bodyPr/>
        <a:lstStyle/>
        <a:p>
          <a:endParaRPr lang="en-US"/>
        </a:p>
      </dgm:t>
    </dgm:pt>
    <dgm:pt modelId="{511F4ABF-52A8-8E47-8FF3-95F868E379CF}">
      <dgm:prSet phldrT="[Text]"/>
      <dgm:spPr>
        <a:solidFill>
          <a:schemeClr val="accent2"/>
        </a:solidFill>
      </dgm:spPr>
      <dgm:t>
        <a:bodyPr/>
        <a:lstStyle/>
        <a:p>
          <a:pPr>
            <a:defRPr b="1"/>
          </a:pPr>
          <a:r>
            <a:rPr lang="en-US" dirty="0">
              <a:latin typeface="Arial" panose="020B0604020202020204" pitchFamily="34" charset="0"/>
              <a:cs typeface="Arial" panose="020B0604020202020204" pitchFamily="34" charset="0"/>
            </a:rPr>
            <a:t>Compliance with Customs Laws and Regulations</a:t>
          </a:r>
        </a:p>
      </dgm:t>
    </dgm:pt>
    <dgm:pt modelId="{762755A2-7F96-564C-BDAB-B22ADCB0F784}" type="parTrans" cxnId="{BE610198-940D-624C-836E-1A56BBFCF1AE}">
      <dgm:prSet/>
      <dgm:spPr/>
      <dgm:t>
        <a:bodyPr/>
        <a:lstStyle/>
        <a:p>
          <a:endParaRPr lang="en-US"/>
        </a:p>
      </dgm:t>
    </dgm:pt>
    <dgm:pt modelId="{25B06579-03B0-604A-87E1-B8D4DAEE0E03}" type="sibTrans" cxnId="{BE610198-940D-624C-836E-1A56BBFCF1AE}">
      <dgm:prSet/>
      <dgm:spPr/>
      <dgm:t>
        <a:bodyPr/>
        <a:lstStyle/>
        <a:p>
          <a:endParaRPr lang="en-US"/>
        </a:p>
      </dgm:t>
    </dgm:pt>
    <dgm:pt modelId="{5E73356F-158D-5141-BBE2-C8947952000A}">
      <dgm:prSet phldrT="[Text]" custT="1"/>
      <dgm:spPr/>
      <dgm:t>
        <a:bodyPr/>
        <a:lstStyle/>
        <a:p>
          <a:pPr>
            <a:lnSpc>
              <a:spcPct val="100000"/>
            </a:lnSpc>
          </a:pPr>
          <a:r>
            <a:rPr lang="en-US" sz="1200" dirty="0">
              <a:latin typeface="Arial" panose="020B0604020202020204" pitchFamily="34" charset="0"/>
              <a:cs typeface="Arial" panose="020B0604020202020204" pitchFamily="34" charset="0"/>
            </a:rPr>
            <a:t>Identify whether the applicant has committed any infringements or offences, over a period determined by the AEO program</a:t>
          </a:r>
        </a:p>
      </dgm:t>
    </dgm:pt>
    <dgm:pt modelId="{C0060F54-ED61-404C-B973-A8AF2ED8D4BC}" type="parTrans" cxnId="{0A85166F-F932-DD48-953C-9C0A8B11B0BE}">
      <dgm:prSet/>
      <dgm:spPr/>
      <dgm:t>
        <a:bodyPr/>
        <a:lstStyle/>
        <a:p>
          <a:endParaRPr lang="en-US"/>
        </a:p>
      </dgm:t>
    </dgm:pt>
    <dgm:pt modelId="{4FDC74EB-C779-134D-B48D-C5C503CF5CF8}" type="sibTrans" cxnId="{0A85166F-F932-DD48-953C-9C0A8B11B0BE}">
      <dgm:prSet/>
      <dgm:spPr/>
      <dgm:t>
        <a:bodyPr/>
        <a:lstStyle/>
        <a:p>
          <a:endParaRPr lang="en-US"/>
        </a:p>
      </dgm:t>
    </dgm:pt>
    <dgm:pt modelId="{FC1B9060-8D9E-C944-99A2-4464FF554DAF}">
      <dgm:prSet phldrT="[Text]" custT="1"/>
      <dgm:spPr/>
      <dgm:t>
        <a:bodyPr/>
        <a:lstStyle/>
        <a:p>
          <a:pPr>
            <a:lnSpc>
              <a:spcPct val="100000"/>
            </a:lnSpc>
          </a:pPr>
          <a:r>
            <a:rPr lang="en-US" sz="1200" dirty="0">
              <a:latin typeface="Arial" panose="020B0604020202020204" pitchFamily="34" charset="0"/>
              <a:cs typeface="Arial" panose="020B0604020202020204" pitchFamily="34" charset="0"/>
            </a:rPr>
            <a:t>Physical access to the accounting systems in </a:t>
          </a:r>
          <a:r>
            <a:rPr lang="en-US" sz="1200" b="1" dirty="0">
              <a:latin typeface="Arial" panose="020B0604020202020204" pitchFamily="34" charset="0"/>
              <a:cs typeface="Arial" panose="020B0604020202020204" pitchFamily="34" charset="0"/>
            </a:rPr>
            <a:t>determining the financial solvency </a:t>
          </a:r>
          <a:r>
            <a:rPr lang="en-US" sz="1200" dirty="0">
              <a:latin typeface="Arial" panose="020B0604020202020204" pitchFamily="34" charset="0"/>
              <a:cs typeface="Arial" panose="020B0604020202020204" pitchFamily="34" charset="0"/>
            </a:rPr>
            <a:t>of the applicant</a:t>
          </a:r>
        </a:p>
      </dgm:t>
    </dgm:pt>
    <dgm:pt modelId="{5DC721C3-CB73-D34F-B06D-7E5FBC7039F9}" type="parTrans" cxnId="{372E8BB0-01DF-BE40-B78B-B31E80862FB5}">
      <dgm:prSet/>
      <dgm:spPr/>
      <dgm:t>
        <a:bodyPr/>
        <a:lstStyle/>
        <a:p>
          <a:endParaRPr lang="en-US"/>
        </a:p>
      </dgm:t>
    </dgm:pt>
    <dgm:pt modelId="{0230B48F-8292-E247-9891-3722C4AA41B6}" type="sibTrans" cxnId="{372E8BB0-01DF-BE40-B78B-B31E80862FB5}">
      <dgm:prSet/>
      <dgm:spPr/>
      <dgm:t>
        <a:bodyPr/>
        <a:lstStyle/>
        <a:p>
          <a:endParaRPr lang="en-US"/>
        </a:p>
      </dgm:t>
    </dgm:pt>
    <dgm:pt modelId="{D8DCCF84-594E-7B4B-9D6A-E449ABEA07E2}">
      <dgm:prSet phldrT="[Text]" custT="1"/>
      <dgm:spPr/>
      <dgm:t>
        <a:bodyPr/>
        <a:lstStyle/>
        <a:p>
          <a:pPr>
            <a:lnSpc>
              <a:spcPct val="100000"/>
            </a:lnSpc>
          </a:pPr>
          <a:r>
            <a:rPr lang="en-US" sz="1200" dirty="0">
              <a:latin typeface="Arial" panose="020B0604020202020204" pitchFamily="34" charset="0"/>
              <a:cs typeface="Arial" panose="020B0604020202020204" pitchFamily="34" charset="0"/>
            </a:rPr>
            <a:t>Carry out cross check between the actual operations, the records kept for customs and the accounting system</a:t>
          </a:r>
        </a:p>
      </dgm:t>
    </dgm:pt>
    <dgm:pt modelId="{5C8C53E1-E71E-A847-9FE1-0907DC7538B9}" type="parTrans" cxnId="{5ECB1A8A-D660-5844-B4DB-3A2B1D686B6B}">
      <dgm:prSet/>
      <dgm:spPr/>
      <dgm:t>
        <a:bodyPr/>
        <a:lstStyle/>
        <a:p>
          <a:endParaRPr lang="en-US"/>
        </a:p>
      </dgm:t>
    </dgm:pt>
    <dgm:pt modelId="{16EC802A-9A39-A547-9364-970B92292C5D}" type="sibTrans" cxnId="{5ECB1A8A-D660-5844-B4DB-3A2B1D686B6B}">
      <dgm:prSet/>
      <dgm:spPr/>
      <dgm:t>
        <a:bodyPr/>
        <a:lstStyle/>
        <a:p>
          <a:endParaRPr lang="en-US"/>
        </a:p>
      </dgm:t>
    </dgm:pt>
    <dgm:pt modelId="{CF88AE5E-059C-2448-9054-751D26A42D50}">
      <dgm:prSet phldrT="[Text]" custT="1"/>
      <dgm:spPr/>
      <dgm:t>
        <a:bodyPr/>
        <a:lstStyle/>
        <a:p>
          <a:pPr>
            <a:lnSpc>
              <a:spcPct val="100000"/>
            </a:lnSpc>
          </a:pPr>
          <a:r>
            <a:rPr lang="en-US" sz="1200" dirty="0">
              <a:latin typeface="Arial" panose="020B0604020202020204" pitchFamily="34" charset="0"/>
              <a:cs typeface="Arial" panose="020B0604020202020204" pitchFamily="34" charset="0"/>
            </a:rPr>
            <a:t>Consider and asses the difference between any serious, repeated or minor infringements</a:t>
          </a:r>
        </a:p>
      </dgm:t>
    </dgm:pt>
    <dgm:pt modelId="{79500519-9C8F-6443-9448-B4EEBB02955C}" type="sibTrans" cxnId="{00706A3F-533E-7D47-A287-404F5DD46BF5}">
      <dgm:prSet/>
      <dgm:spPr/>
      <dgm:t>
        <a:bodyPr/>
        <a:lstStyle/>
        <a:p>
          <a:endParaRPr lang="en-US"/>
        </a:p>
      </dgm:t>
    </dgm:pt>
    <dgm:pt modelId="{05593A89-9F64-0C45-AFA6-2AB5F399522E}" type="parTrans" cxnId="{00706A3F-533E-7D47-A287-404F5DD46BF5}">
      <dgm:prSet/>
      <dgm:spPr/>
      <dgm:t>
        <a:bodyPr/>
        <a:lstStyle/>
        <a:p>
          <a:endParaRPr lang="en-US"/>
        </a:p>
      </dgm:t>
    </dgm:pt>
    <dgm:pt modelId="{C39EA127-4C55-B74D-BB66-8C4F74C22F58}">
      <dgm:prSet phldrT="[Text]" custT="1"/>
      <dgm:spPr/>
      <dgm:t>
        <a:bodyPr/>
        <a:lstStyle/>
        <a:p>
          <a:pPr>
            <a:lnSpc>
              <a:spcPct val="100000"/>
            </a:lnSpc>
          </a:pPr>
          <a:r>
            <a:rPr lang="en-US" sz="1200" dirty="0">
              <a:latin typeface="Arial" panose="020B0604020202020204" pitchFamily="34" charset="0"/>
              <a:cs typeface="Arial" panose="020B0604020202020204" pitchFamily="34" charset="0"/>
            </a:rPr>
            <a:t>Determine whether the applicant has committed any serious criminal offenses related to his economic activity</a:t>
          </a:r>
        </a:p>
      </dgm:t>
    </dgm:pt>
    <dgm:pt modelId="{C5C503E2-C131-B146-915E-FEDF78C14877}" type="sibTrans" cxnId="{F5B915A4-ECC1-9245-940D-88A71C5AC619}">
      <dgm:prSet/>
      <dgm:spPr/>
      <dgm:t>
        <a:bodyPr/>
        <a:lstStyle/>
        <a:p>
          <a:endParaRPr lang="en-US"/>
        </a:p>
      </dgm:t>
    </dgm:pt>
    <dgm:pt modelId="{C5F1EB8E-B8A0-9E4B-9CF5-08356BC08CEC}" type="parTrans" cxnId="{F5B915A4-ECC1-9245-940D-88A71C5AC619}">
      <dgm:prSet/>
      <dgm:spPr/>
      <dgm:t>
        <a:bodyPr/>
        <a:lstStyle/>
        <a:p>
          <a:endParaRPr lang="en-US"/>
        </a:p>
      </dgm:t>
    </dgm:pt>
    <dgm:pt modelId="{0F029CAD-5AD6-3546-8166-71C11CEC1393}">
      <dgm:prSet phldrT="[Text]" custT="1"/>
      <dgm:spPr/>
      <dgm:t>
        <a:bodyPr/>
        <a:lstStyle/>
        <a:p>
          <a:pPr>
            <a:lnSpc>
              <a:spcPct val="100000"/>
            </a:lnSpc>
          </a:pPr>
          <a:r>
            <a:rPr lang="en-US" sz="1200" dirty="0">
              <a:latin typeface="Arial" panose="020B0604020202020204" pitchFamily="34" charset="0"/>
              <a:cs typeface="Arial" panose="020B0604020202020204" pitchFamily="34" charset="0"/>
            </a:rPr>
            <a:t>Make transaction tests and ensure there is an audit trail in the records</a:t>
          </a:r>
        </a:p>
      </dgm:t>
    </dgm:pt>
    <dgm:pt modelId="{4A42F034-9C4C-3D4E-A84B-4C74150CCAF4}" type="parTrans" cxnId="{A626AC37-AD78-7248-9C7F-49C9CAD27159}">
      <dgm:prSet/>
      <dgm:spPr/>
      <dgm:t>
        <a:bodyPr/>
        <a:lstStyle/>
        <a:p>
          <a:endParaRPr lang="en-US"/>
        </a:p>
      </dgm:t>
    </dgm:pt>
    <dgm:pt modelId="{EEE0B13F-E4A9-264F-86E2-A6B365212DEA}" type="sibTrans" cxnId="{A626AC37-AD78-7248-9C7F-49C9CAD27159}">
      <dgm:prSet/>
      <dgm:spPr/>
      <dgm:t>
        <a:bodyPr/>
        <a:lstStyle/>
        <a:p>
          <a:endParaRPr lang="en-US"/>
        </a:p>
      </dgm:t>
    </dgm:pt>
    <dgm:pt modelId="{FD47018D-FBB0-CF4C-BE50-66CFC8CBA185}">
      <dgm:prSet phldrT="[Text]" custT="1"/>
      <dgm:spPr>
        <a:solidFill>
          <a:srgbClr val="FFC000"/>
        </a:solidFill>
      </dgm:spPr>
      <dgm:t>
        <a:bodyPr/>
        <a:lstStyle/>
        <a:p>
          <a:r>
            <a:rPr lang="en-US" sz="1800" b="1" dirty="0">
              <a:latin typeface="Arial" panose="020B0604020202020204" pitchFamily="34" charset="0"/>
              <a:cs typeface="Arial" panose="020B0604020202020204" pitchFamily="34" charset="0"/>
            </a:rPr>
            <a:t>Continuing Education and Business Continuity</a:t>
          </a:r>
        </a:p>
      </dgm:t>
    </dgm:pt>
    <dgm:pt modelId="{FE73F919-A988-0145-B39E-955383F8D968}" type="parTrans" cxnId="{B959268B-5D26-7B4F-9498-A7DC20059601}">
      <dgm:prSet/>
      <dgm:spPr/>
      <dgm:t>
        <a:bodyPr/>
        <a:lstStyle/>
        <a:p>
          <a:endParaRPr lang="en-US"/>
        </a:p>
      </dgm:t>
    </dgm:pt>
    <dgm:pt modelId="{60AD211D-A12B-E040-BD0D-9644F28EA443}" type="sibTrans" cxnId="{B959268B-5D26-7B4F-9498-A7DC20059601}">
      <dgm:prSet/>
      <dgm:spPr/>
      <dgm:t>
        <a:bodyPr/>
        <a:lstStyle/>
        <a:p>
          <a:endParaRPr lang="en-US"/>
        </a:p>
      </dgm:t>
    </dgm:pt>
    <dgm:pt modelId="{77CC7AE2-7B34-3F46-9160-2BEC4F5BE89B}">
      <dgm:prSet phldrT="[Text]" custT="1"/>
      <dgm:spPr>
        <a:solidFill>
          <a:schemeClr val="bg2"/>
        </a:solidFill>
      </dgm:spPr>
      <dgm:t>
        <a:bodyPr/>
        <a:lstStyle/>
        <a:p>
          <a:pPr>
            <a:lnSpc>
              <a:spcPct val="100000"/>
            </a:lnSpc>
          </a:pPr>
          <a:r>
            <a:rPr lang="en-US" sz="1200" b="0" dirty="0">
              <a:latin typeface="Arial" panose="020B0604020202020204" pitchFamily="34" charset="0"/>
              <a:cs typeface="Arial" panose="020B0604020202020204" pitchFamily="34" charset="0"/>
            </a:rPr>
            <a:t>Verify that the personnel responsible for security and incident recovery has been appointed</a:t>
          </a:r>
        </a:p>
      </dgm:t>
    </dgm:pt>
    <dgm:pt modelId="{88202580-F9C9-8C4B-B730-9B1A1BED12B0}" type="parTrans" cxnId="{C487E89B-3F72-4C4E-BB60-DB32C59F0126}">
      <dgm:prSet/>
      <dgm:spPr/>
      <dgm:t>
        <a:bodyPr/>
        <a:lstStyle/>
        <a:p>
          <a:endParaRPr lang="en-US"/>
        </a:p>
      </dgm:t>
    </dgm:pt>
    <dgm:pt modelId="{C275D517-DFC7-824A-A3AB-05837169C9C9}" type="sibTrans" cxnId="{C487E89B-3F72-4C4E-BB60-DB32C59F0126}">
      <dgm:prSet/>
      <dgm:spPr/>
      <dgm:t>
        <a:bodyPr/>
        <a:lstStyle/>
        <a:p>
          <a:endParaRPr lang="en-US"/>
        </a:p>
      </dgm:t>
    </dgm:pt>
    <dgm:pt modelId="{CA130134-AFEB-1F4D-8E1B-2878DF6666A5}">
      <dgm:prSet phldrT="[Text]" custT="1"/>
      <dgm:spPr>
        <a:solidFill>
          <a:schemeClr val="bg2"/>
        </a:solidFill>
      </dgm:spPr>
      <dgm:t>
        <a:bodyPr/>
        <a:lstStyle/>
        <a:p>
          <a:pPr>
            <a:lnSpc>
              <a:spcPct val="100000"/>
            </a:lnSpc>
          </a:pPr>
          <a:r>
            <a:rPr lang="en-US" sz="1200" b="0" dirty="0">
              <a:latin typeface="Arial" panose="020B0604020202020204" pitchFamily="34" charset="0"/>
              <a:cs typeface="Arial" panose="020B0604020202020204" pitchFamily="34" charset="0"/>
            </a:rPr>
            <a:t>Maintains a security training and threat awareness program</a:t>
          </a:r>
        </a:p>
      </dgm:t>
    </dgm:pt>
    <dgm:pt modelId="{02AA1CBF-3EDA-EC48-93B2-2FB5A3008F01}" type="parTrans" cxnId="{305E8A61-FFBD-B24C-995A-419414A7C7EB}">
      <dgm:prSet/>
      <dgm:spPr/>
      <dgm:t>
        <a:bodyPr/>
        <a:lstStyle/>
        <a:p>
          <a:endParaRPr lang="en-US"/>
        </a:p>
      </dgm:t>
    </dgm:pt>
    <dgm:pt modelId="{37AC25EB-25FE-3A41-9EA2-258BEE0B399C}" type="sibTrans" cxnId="{305E8A61-FFBD-B24C-995A-419414A7C7EB}">
      <dgm:prSet/>
      <dgm:spPr/>
      <dgm:t>
        <a:bodyPr/>
        <a:lstStyle/>
        <a:p>
          <a:endParaRPr lang="en-US"/>
        </a:p>
      </dgm:t>
    </dgm:pt>
    <dgm:pt modelId="{CE318B48-E504-3E44-86B8-D5E9B0CA5915}">
      <dgm:prSet phldrT="[Text]" custT="1"/>
      <dgm:spPr>
        <a:solidFill>
          <a:schemeClr val="bg2"/>
        </a:solidFill>
      </dgm:spPr>
      <dgm:t>
        <a:bodyPr/>
        <a:lstStyle/>
        <a:p>
          <a:pPr>
            <a:lnSpc>
              <a:spcPct val="100000"/>
            </a:lnSpc>
          </a:pPr>
          <a:r>
            <a:rPr lang="en-US" sz="1200" b="0" dirty="0">
              <a:latin typeface="Arial" panose="020B0604020202020204" pitchFamily="34" charset="0"/>
              <a:cs typeface="Arial" panose="020B0604020202020204" pitchFamily="34" charset="0"/>
            </a:rPr>
            <a:t>Test if the security awareness and knowledge are disseminated in the company to assess the effectiveness of the training program</a:t>
          </a:r>
        </a:p>
      </dgm:t>
    </dgm:pt>
    <dgm:pt modelId="{FD0B8484-338B-EE4B-A5CC-69EA01FA7361}" type="parTrans" cxnId="{12B08C34-69CB-6244-AE0A-B99D5F8BED15}">
      <dgm:prSet/>
      <dgm:spPr/>
      <dgm:t>
        <a:bodyPr/>
        <a:lstStyle/>
        <a:p>
          <a:endParaRPr lang="en-US"/>
        </a:p>
      </dgm:t>
    </dgm:pt>
    <dgm:pt modelId="{B2750C2E-D8FE-4D48-8B15-ED9708974468}" type="sibTrans" cxnId="{12B08C34-69CB-6244-AE0A-B99D5F8BED15}">
      <dgm:prSet/>
      <dgm:spPr/>
      <dgm:t>
        <a:bodyPr/>
        <a:lstStyle/>
        <a:p>
          <a:endParaRPr lang="en-US"/>
        </a:p>
      </dgm:t>
    </dgm:pt>
    <dgm:pt modelId="{3B61A64A-5FB4-C941-BB71-ADAFF0F539C4}">
      <dgm:prSet phldrT="[Text]" custT="1"/>
      <dgm:spPr>
        <a:solidFill>
          <a:srgbClr val="FFC000"/>
        </a:solidFill>
      </dgm:spPr>
      <dgm:t>
        <a:bodyPr/>
        <a:lstStyle/>
        <a:p>
          <a:r>
            <a:rPr lang="en-US" sz="1800" b="1" dirty="0">
              <a:latin typeface="Arial" panose="020B0604020202020204" pitchFamily="34" charset="0"/>
              <a:cs typeface="Arial" panose="020B0604020202020204" pitchFamily="34" charset="0"/>
            </a:rPr>
            <a:t>Competence and Qualification</a:t>
          </a:r>
          <a:endParaRPr lang="en-US" sz="1800" b="0" dirty="0">
            <a:latin typeface="Arial" panose="020B0604020202020204" pitchFamily="34" charset="0"/>
            <a:cs typeface="Arial" panose="020B0604020202020204" pitchFamily="34" charset="0"/>
          </a:endParaRPr>
        </a:p>
      </dgm:t>
    </dgm:pt>
    <dgm:pt modelId="{1719FF53-8DC3-AA47-8705-C62811281804}" type="parTrans" cxnId="{B72A49AA-5DE4-E04D-987A-3EEAEA3258D3}">
      <dgm:prSet/>
      <dgm:spPr/>
      <dgm:t>
        <a:bodyPr/>
        <a:lstStyle/>
        <a:p>
          <a:endParaRPr lang="en-US"/>
        </a:p>
      </dgm:t>
    </dgm:pt>
    <dgm:pt modelId="{1B0BF8C8-E578-474F-8C2E-111B40E1BE68}" type="sibTrans" cxnId="{B72A49AA-5DE4-E04D-987A-3EEAEA3258D3}">
      <dgm:prSet/>
      <dgm:spPr/>
      <dgm:t>
        <a:bodyPr/>
        <a:lstStyle/>
        <a:p>
          <a:endParaRPr lang="en-US"/>
        </a:p>
      </dgm:t>
    </dgm:pt>
    <dgm:pt modelId="{66861EED-9C22-9D4D-A79A-EE91CFDD156A}">
      <dgm:prSet phldrT="[Text]" custT="1"/>
      <dgm:spPr>
        <a:solidFill>
          <a:schemeClr val="bg2"/>
        </a:solidFill>
      </dgm:spPr>
      <dgm:t>
        <a:bodyPr/>
        <a:lstStyle/>
        <a:p>
          <a:pPr>
            <a:lnSpc>
              <a:spcPct val="100000"/>
            </a:lnSpc>
          </a:pPr>
          <a:r>
            <a:rPr lang="en-US" sz="1200" b="0" dirty="0">
              <a:solidFill>
                <a:schemeClr val="tx1"/>
              </a:solidFill>
              <a:latin typeface="Arial" panose="020B0604020202020204" pitchFamily="34" charset="0"/>
              <a:cs typeface="Arial" panose="020B0604020202020204" pitchFamily="34" charset="0"/>
            </a:rPr>
            <a:t>There are processes in place in screening prospective employees and contracted persons</a:t>
          </a:r>
        </a:p>
      </dgm:t>
    </dgm:pt>
    <dgm:pt modelId="{F5721B66-0503-8244-B38A-F7152C9C8FC0}" type="parTrans" cxnId="{4E5C909F-F120-1942-A518-28A2B46E1BAA}">
      <dgm:prSet/>
      <dgm:spPr/>
      <dgm:t>
        <a:bodyPr/>
        <a:lstStyle/>
        <a:p>
          <a:endParaRPr lang="en-US"/>
        </a:p>
      </dgm:t>
    </dgm:pt>
    <dgm:pt modelId="{642F4ED1-CB6A-EF4D-A6A0-76262E95EE59}" type="sibTrans" cxnId="{4E5C909F-F120-1942-A518-28A2B46E1BAA}">
      <dgm:prSet/>
      <dgm:spPr/>
      <dgm:t>
        <a:bodyPr/>
        <a:lstStyle/>
        <a:p>
          <a:endParaRPr lang="en-US"/>
        </a:p>
      </dgm:t>
    </dgm:pt>
    <dgm:pt modelId="{09CD5C57-F8E4-A34B-940B-B01F76ACA6CC}">
      <dgm:prSet phldrT="[Text]" custT="1"/>
      <dgm:spPr>
        <a:solidFill>
          <a:schemeClr val="bg2"/>
        </a:solidFill>
      </dgm:spPr>
      <dgm:t>
        <a:bodyPr/>
        <a:lstStyle/>
        <a:p>
          <a:pPr>
            <a:lnSpc>
              <a:spcPct val="100000"/>
            </a:lnSpc>
          </a:pPr>
          <a:r>
            <a:rPr lang="en-US" sz="1200" b="0" dirty="0">
              <a:solidFill>
                <a:schemeClr val="tx1"/>
              </a:solidFill>
              <a:latin typeface="Arial" panose="020B0604020202020204" pitchFamily="34" charset="0"/>
              <a:cs typeface="Arial" panose="020B0604020202020204" pitchFamily="34" charset="0"/>
            </a:rPr>
            <a:t>Verify if and how the appropriate measures in providing adequate evidence that the business partner can meet acceptable level of security and safety standards</a:t>
          </a:r>
        </a:p>
      </dgm:t>
    </dgm:pt>
    <dgm:pt modelId="{7C1C9810-236C-5B48-93D0-74F9AF9323D8}" type="parTrans" cxnId="{8F69C68D-1790-414B-AA6B-7DAA21C09A67}">
      <dgm:prSet/>
      <dgm:spPr/>
      <dgm:t>
        <a:bodyPr/>
        <a:lstStyle/>
        <a:p>
          <a:endParaRPr lang="en-US"/>
        </a:p>
      </dgm:t>
    </dgm:pt>
    <dgm:pt modelId="{425CCD14-DF3D-354C-8833-8CEB6E442A0F}" type="sibTrans" cxnId="{8F69C68D-1790-414B-AA6B-7DAA21C09A67}">
      <dgm:prSet/>
      <dgm:spPr/>
      <dgm:t>
        <a:bodyPr/>
        <a:lstStyle/>
        <a:p>
          <a:endParaRPr lang="en-US"/>
        </a:p>
      </dgm:t>
    </dgm:pt>
    <dgm:pt modelId="{AC56D458-527D-154A-98F3-FD0EB1AE6E93}">
      <dgm:prSet phldrT="[Text]" custT="1"/>
      <dgm:spPr>
        <a:solidFill>
          <a:schemeClr val="bg2"/>
        </a:solidFill>
      </dgm:spPr>
      <dgm:t>
        <a:bodyPr/>
        <a:lstStyle/>
        <a:p>
          <a:pPr>
            <a:lnSpc>
              <a:spcPct val="100000"/>
            </a:lnSpc>
          </a:pPr>
          <a:r>
            <a:rPr lang="en-US" sz="1200" b="0" dirty="0">
              <a:solidFill>
                <a:schemeClr val="tx1"/>
              </a:solidFill>
              <a:latin typeface="Arial" panose="020B0604020202020204" pitchFamily="34" charset="0"/>
              <a:cs typeface="Arial" panose="020B0604020202020204" pitchFamily="34" charset="0"/>
            </a:rPr>
            <a:t>Verify how security incidents are investigated, analyzed and how the necessary corrections are implemented   </a:t>
          </a:r>
        </a:p>
      </dgm:t>
    </dgm:pt>
    <dgm:pt modelId="{62921FE4-6A25-844F-871A-DC3DF5EE4988}" type="parTrans" cxnId="{32D5348C-5E07-F04F-A602-D70CE44A4FE3}">
      <dgm:prSet/>
      <dgm:spPr/>
      <dgm:t>
        <a:bodyPr/>
        <a:lstStyle/>
        <a:p>
          <a:endParaRPr lang="en-US"/>
        </a:p>
      </dgm:t>
    </dgm:pt>
    <dgm:pt modelId="{0AFD8264-6B07-704F-8B64-626DBFC3AE1A}" type="sibTrans" cxnId="{32D5348C-5E07-F04F-A602-D70CE44A4FE3}">
      <dgm:prSet/>
      <dgm:spPr/>
      <dgm:t>
        <a:bodyPr/>
        <a:lstStyle/>
        <a:p>
          <a:endParaRPr lang="en-US"/>
        </a:p>
      </dgm:t>
    </dgm:pt>
    <dgm:pt modelId="{A2B67368-C6AA-144D-AB5B-456BC5578868}" type="pres">
      <dgm:prSet presAssocID="{3CBA2362-F849-5946-8438-CC7EA66F7AB8}" presName="Name0" presStyleCnt="0">
        <dgm:presLayoutVars>
          <dgm:dir/>
          <dgm:animLvl val="lvl"/>
          <dgm:resizeHandles val="exact"/>
        </dgm:presLayoutVars>
      </dgm:prSet>
      <dgm:spPr/>
    </dgm:pt>
    <dgm:pt modelId="{56DC2641-8BC1-EE46-97E4-32E6B05EC24F}" type="pres">
      <dgm:prSet presAssocID="{511F4ABF-52A8-8E47-8FF3-95F868E379CF}" presName="linNode" presStyleCnt="0"/>
      <dgm:spPr/>
    </dgm:pt>
    <dgm:pt modelId="{224F620C-F4F7-824B-9313-7CCACE46E61F}" type="pres">
      <dgm:prSet presAssocID="{511F4ABF-52A8-8E47-8FF3-95F868E379CF}" presName="parentText" presStyleLbl="node1" presStyleIdx="0" presStyleCnt="4" custScaleX="73618" custScaleY="36265">
        <dgm:presLayoutVars>
          <dgm:chMax val="1"/>
          <dgm:bulletEnabled val="1"/>
        </dgm:presLayoutVars>
      </dgm:prSet>
      <dgm:spPr/>
    </dgm:pt>
    <dgm:pt modelId="{CB1DD4BC-9F97-D54A-B05D-BEFB32954C58}" type="pres">
      <dgm:prSet presAssocID="{511F4ABF-52A8-8E47-8FF3-95F868E379CF}" presName="descendantText" presStyleLbl="alignAccFollowNode1" presStyleIdx="0" presStyleCnt="4" custScaleX="125586" custScaleY="54861">
        <dgm:presLayoutVars>
          <dgm:bulletEnabled val="1"/>
        </dgm:presLayoutVars>
      </dgm:prSet>
      <dgm:spPr/>
    </dgm:pt>
    <dgm:pt modelId="{3B56FFC4-B8FB-5F45-A148-C5539DC4548D}" type="pres">
      <dgm:prSet presAssocID="{25B06579-03B0-604A-87E1-B8D4DAEE0E03}" presName="sp" presStyleCnt="0"/>
      <dgm:spPr/>
    </dgm:pt>
    <dgm:pt modelId="{A8725294-58C4-A24A-817F-6AAF2710F44C}" type="pres">
      <dgm:prSet presAssocID="{C5392654-081E-FA40-BE05-793A5CC7569C}" presName="linNode" presStyleCnt="0"/>
      <dgm:spPr/>
    </dgm:pt>
    <dgm:pt modelId="{E7EFCBD0-19FD-CE47-8C27-9DB75A5E9444}" type="pres">
      <dgm:prSet presAssocID="{C5392654-081E-FA40-BE05-793A5CC7569C}" presName="parentText" presStyleLbl="node1" presStyleIdx="1" presStyleCnt="4" custScaleX="70523" custScaleY="34230">
        <dgm:presLayoutVars>
          <dgm:chMax val="1"/>
          <dgm:bulletEnabled val="1"/>
        </dgm:presLayoutVars>
      </dgm:prSet>
      <dgm:spPr/>
    </dgm:pt>
    <dgm:pt modelId="{A4B93710-BDF4-0A4D-811D-62434C59DC92}" type="pres">
      <dgm:prSet presAssocID="{C5392654-081E-FA40-BE05-793A5CC7569C}" presName="descendantText" presStyleLbl="alignAccFollowNode1" presStyleIdx="1" presStyleCnt="4" custScaleX="119520" custScaleY="48850">
        <dgm:presLayoutVars>
          <dgm:bulletEnabled val="1"/>
        </dgm:presLayoutVars>
      </dgm:prSet>
      <dgm:spPr/>
    </dgm:pt>
    <dgm:pt modelId="{86335E4C-9950-CD43-AACA-952460CAFC91}" type="pres">
      <dgm:prSet presAssocID="{43489074-FD79-0847-839B-58EB53928C1B}" presName="sp" presStyleCnt="0"/>
      <dgm:spPr/>
    </dgm:pt>
    <dgm:pt modelId="{A97BD725-0886-E548-8100-3EB8CB11F70C}" type="pres">
      <dgm:prSet presAssocID="{FD47018D-FBB0-CF4C-BE50-66CFC8CBA185}" presName="linNode" presStyleCnt="0"/>
      <dgm:spPr/>
    </dgm:pt>
    <dgm:pt modelId="{3F1A644B-EC68-B746-8711-936C3C9FDACE}" type="pres">
      <dgm:prSet presAssocID="{FD47018D-FBB0-CF4C-BE50-66CFC8CBA185}" presName="parentText" presStyleLbl="node1" presStyleIdx="2" presStyleCnt="4" custScaleX="67389" custScaleY="36607">
        <dgm:presLayoutVars>
          <dgm:chMax val="1"/>
          <dgm:bulletEnabled val="1"/>
        </dgm:presLayoutVars>
      </dgm:prSet>
      <dgm:spPr/>
    </dgm:pt>
    <dgm:pt modelId="{185D9B22-5C39-4440-9475-FCF524B458A2}" type="pres">
      <dgm:prSet presAssocID="{FD47018D-FBB0-CF4C-BE50-66CFC8CBA185}" presName="descendantText" presStyleLbl="alignAccFollowNode1" presStyleIdx="2" presStyleCnt="4" custScaleX="116647" custScaleY="44253" custLinFactNeighborX="1256">
        <dgm:presLayoutVars>
          <dgm:bulletEnabled val="1"/>
        </dgm:presLayoutVars>
      </dgm:prSet>
      <dgm:spPr/>
    </dgm:pt>
    <dgm:pt modelId="{4A2A3A56-7AF4-E946-A13E-645253129986}" type="pres">
      <dgm:prSet presAssocID="{60AD211D-A12B-E040-BD0D-9644F28EA443}" presName="sp" presStyleCnt="0"/>
      <dgm:spPr/>
    </dgm:pt>
    <dgm:pt modelId="{6986F938-502E-C44E-A813-1DCDA286278D}" type="pres">
      <dgm:prSet presAssocID="{3B61A64A-5FB4-C941-BB71-ADAFF0F539C4}" presName="linNode" presStyleCnt="0"/>
      <dgm:spPr/>
    </dgm:pt>
    <dgm:pt modelId="{D9BC9F6F-A1BA-5043-8A90-6514E3B15416}" type="pres">
      <dgm:prSet presAssocID="{3B61A64A-5FB4-C941-BB71-ADAFF0F539C4}" presName="parentText" presStyleLbl="node1" presStyleIdx="3" presStyleCnt="4" custScaleX="67389" custScaleY="36607">
        <dgm:presLayoutVars>
          <dgm:chMax val="1"/>
          <dgm:bulletEnabled val="1"/>
        </dgm:presLayoutVars>
      </dgm:prSet>
      <dgm:spPr/>
    </dgm:pt>
    <dgm:pt modelId="{6AFDAE51-FC27-424D-A299-597B9C4B2F91}" type="pres">
      <dgm:prSet presAssocID="{3B61A64A-5FB4-C941-BB71-ADAFF0F539C4}" presName="descendantText" presStyleLbl="alignAccFollowNode1" presStyleIdx="3" presStyleCnt="4" custScaleX="117764" custScaleY="50016" custLinFactNeighborX="2512">
        <dgm:presLayoutVars>
          <dgm:bulletEnabled val="1"/>
        </dgm:presLayoutVars>
      </dgm:prSet>
      <dgm:spPr/>
    </dgm:pt>
  </dgm:ptLst>
  <dgm:cxnLst>
    <dgm:cxn modelId="{E0514202-19A0-CB44-9351-F6DFFC13740C}" type="presOf" srcId="{77CC7AE2-7B34-3F46-9160-2BEC4F5BE89B}" destId="{185D9B22-5C39-4440-9475-FCF524B458A2}" srcOrd="0" destOrd="0" presId="urn:microsoft.com/office/officeart/2005/8/layout/vList5"/>
    <dgm:cxn modelId="{D19C3A09-0FC4-1449-A759-82391A7E93F4}" srcId="{C5392654-081E-FA40-BE05-793A5CC7569C}" destId="{CCE0BBD7-B330-324A-A36E-21E11681CFF3}" srcOrd="0" destOrd="0" parTransId="{B31FDF26-C26B-5646-8BAC-13B7A9204EC4}" sibTransId="{C964A8F5-188D-C443-B7B8-A5137917E450}"/>
    <dgm:cxn modelId="{EC68410A-3C22-5549-BE5A-C8F2B77269A0}" type="presOf" srcId="{511F4ABF-52A8-8E47-8FF3-95F868E379CF}" destId="{224F620C-F4F7-824B-9313-7CCACE46E61F}" srcOrd="0" destOrd="0" presId="urn:microsoft.com/office/officeart/2005/8/layout/vList5"/>
    <dgm:cxn modelId="{D64F5711-8908-5E44-9AED-B9B8C8AD664A}" type="presOf" srcId="{FD47018D-FBB0-CF4C-BE50-66CFC8CBA185}" destId="{3F1A644B-EC68-B746-8711-936C3C9FDACE}" srcOrd="0" destOrd="0" presId="urn:microsoft.com/office/officeart/2005/8/layout/vList5"/>
    <dgm:cxn modelId="{CFC6911E-817D-2748-9C09-E68D65C072B4}" type="presOf" srcId="{FC1B9060-8D9E-C944-99A2-4464FF554DAF}" destId="{A4B93710-BDF4-0A4D-811D-62434C59DC92}" srcOrd="0" destOrd="1" presId="urn:microsoft.com/office/officeart/2005/8/layout/vList5"/>
    <dgm:cxn modelId="{CA19E929-94B8-364D-8A6A-2C1194ACC113}" type="presOf" srcId="{C5392654-081E-FA40-BE05-793A5CC7569C}" destId="{E7EFCBD0-19FD-CE47-8C27-9DB75A5E9444}" srcOrd="0" destOrd="0" presId="urn:microsoft.com/office/officeart/2005/8/layout/vList5"/>
    <dgm:cxn modelId="{12B08C34-69CB-6244-AE0A-B99D5F8BED15}" srcId="{FD47018D-FBB0-CF4C-BE50-66CFC8CBA185}" destId="{CE318B48-E504-3E44-86B8-D5E9B0CA5915}" srcOrd="2" destOrd="0" parTransId="{FD0B8484-338B-EE4B-A5CC-69EA01FA7361}" sibTransId="{B2750C2E-D8FE-4D48-8B15-ED9708974468}"/>
    <dgm:cxn modelId="{A626AC37-AD78-7248-9C7F-49C9CAD27159}" srcId="{C5392654-081E-FA40-BE05-793A5CC7569C}" destId="{0F029CAD-5AD6-3546-8166-71C11CEC1393}" srcOrd="3" destOrd="0" parTransId="{4A42F034-9C4C-3D4E-A84B-4C74150CCAF4}" sibTransId="{EEE0B13F-E4A9-264F-86E2-A6B365212DEA}"/>
    <dgm:cxn modelId="{CFBD413A-600B-A247-A290-CECFA65AB8BB}" type="presOf" srcId="{CA130134-AFEB-1F4D-8E1B-2878DF6666A5}" destId="{185D9B22-5C39-4440-9475-FCF524B458A2}" srcOrd="0" destOrd="1" presId="urn:microsoft.com/office/officeart/2005/8/layout/vList5"/>
    <dgm:cxn modelId="{00706A3F-533E-7D47-A287-404F5DD46BF5}" srcId="{511F4ABF-52A8-8E47-8FF3-95F868E379CF}" destId="{CF88AE5E-059C-2448-9054-751D26A42D50}" srcOrd="1" destOrd="0" parTransId="{05593A89-9F64-0C45-AFA6-2AB5F399522E}" sibTransId="{79500519-9C8F-6443-9448-B4EEBB02955C}"/>
    <dgm:cxn modelId="{A0582F41-3FCC-2749-9524-79C3FA673316}" type="presOf" srcId="{CE318B48-E504-3E44-86B8-D5E9B0CA5915}" destId="{185D9B22-5C39-4440-9475-FCF524B458A2}" srcOrd="0" destOrd="2" presId="urn:microsoft.com/office/officeart/2005/8/layout/vList5"/>
    <dgm:cxn modelId="{B3929C4B-F4C7-3644-A5C3-4B3126E8839E}" type="presOf" srcId="{CCE0BBD7-B330-324A-A36E-21E11681CFF3}" destId="{A4B93710-BDF4-0A4D-811D-62434C59DC92}" srcOrd="0" destOrd="0" presId="urn:microsoft.com/office/officeart/2005/8/layout/vList5"/>
    <dgm:cxn modelId="{7089845B-830C-5B41-8C76-878E3CB1F83A}" type="presOf" srcId="{D8DCCF84-594E-7B4B-9D6A-E449ABEA07E2}" destId="{A4B93710-BDF4-0A4D-811D-62434C59DC92}" srcOrd="0" destOrd="2" presId="urn:microsoft.com/office/officeart/2005/8/layout/vList5"/>
    <dgm:cxn modelId="{A4DB765C-7B9F-4041-97AA-DA8DAD59B761}" type="presOf" srcId="{66861EED-9C22-9D4D-A79A-EE91CFDD156A}" destId="{6AFDAE51-FC27-424D-A299-597B9C4B2F91}" srcOrd="0" destOrd="0" presId="urn:microsoft.com/office/officeart/2005/8/layout/vList5"/>
    <dgm:cxn modelId="{305E8A61-FFBD-B24C-995A-419414A7C7EB}" srcId="{FD47018D-FBB0-CF4C-BE50-66CFC8CBA185}" destId="{CA130134-AFEB-1F4D-8E1B-2878DF6666A5}" srcOrd="1" destOrd="0" parTransId="{02AA1CBF-3EDA-EC48-93B2-2FB5A3008F01}" sibTransId="{37AC25EB-25FE-3A41-9EA2-258BEE0B399C}"/>
    <dgm:cxn modelId="{0A85166F-F932-DD48-953C-9C0A8B11B0BE}" srcId="{511F4ABF-52A8-8E47-8FF3-95F868E379CF}" destId="{5E73356F-158D-5141-BBE2-C8947952000A}" srcOrd="0" destOrd="0" parTransId="{C0060F54-ED61-404C-B973-A8AF2ED8D4BC}" sibTransId="{4FDC74EB-C779-134D-B48D-C5C503CF5CF8}"/>
    <dgm:cxn modelId="{8D2ED388-BE16-1E41-B928-1EE40B9F82B4}" type="presOf" srcId="{CF88AE5E-059C-2448-9054-751D26A42D50}" destId="{CB1DD4BC-9F97-D54A-B05D-BEFB32954C58}" srcOrd="0" destOrd="1" presId="urn:microsoft.com/office/officeart/2005/8/layout/vList5"/>
    <dgm:cxn modelId="{5ECB1A8A-D660-5844-B4DB-3A2B1D686B6B}" srcId="{C5392654-081E-FA40-BE05-793A5CC7569C}" destId="{D8DCCF84-594E-7B4B-9D6A-E449ABEA07E2}" srcOrd="2" destOrd="0" parTransId="{5C8C53E1-E71E-A847-9FE1-0907DC7538B9}" sibTransId="{16EC802A-9A39-A547-9364-970B92292C5D}"/>
    <dgm:cxn modelId="{B959268B-5D26-7B4F-9498-A7DC20059601}" srcId="{3CBA2362-F849-5946-8438-CC7EA66F7AB8}" destId="{FD47018D-FBB0-CF4C-BE50-66CFC8CBA185}" srcOrd="2" destOrd="0" parTransId="{FE73F919-A988-0145-B39E-955383F8D968}" sibTransId="{60AD211D-A12B-E040-BD0D-9644F28EA443}"/>
    <dgm:cxn modelId="{1CA6728B-D864-014F-9B3C-00593D5E65F0}" type="presOf" srcId="{C39EA127-4C55-B74D-BB66-8C4F74C22F58}" destId="{CB1DD4BC-9F97-D54A-B05D-BEFB32954C58}" srcOrd="0" destOrd="2" presId="urn:microsoft.com/office/officeart/2005/8/layout/vList5"/>
    <dgm:cxn modelId="{AF681A8C-42F4-654F-8113-38A98295318C}" type="presOf" srcId="{3CBA2362-F849-5946-8438-CC7EA66F7AB8}" destId="{A2B67368-C6AA-144D-AB5B-456BC5578868}" srcOrd="0" destOrd="0" presId="urn:microsoft.com/office/officeart/2005/8/layout/vList5"/>
    <dgm:cxn modelId="{32D5348C-5E07-F04F-A602-D70CE44A4FE3}" srcId="{3B61A64A-5FB4-C941-BB71-ADAFF0F539C4}" destId="{AC56D458-527D-154A-98F3-FD0EB1AE6E93}" srcOrd="2" destOrd="0" parTransId="{62921FE4-6A25-844F-871A-DC3DF5EE4988}" sibTransId="{0AFD8264-6B07-704F-8B64-626DBFC3AE1A}"/>
    <dgm:cxn modelId="{8F69C68D-1790-414B-AA6B-7DAA21C09A67}" srcId="{3B61A64A-5FB4-C941-BB71-ADAFF0F539C4}" destId="{09CD5C57-F8E4-A34B-940B-B01F76ACA6CC}" srcOrd="1" destOrd="0" parTransId="{7C1C9810-236C-5B48-93D0-74F9AF9323D8}" sibTransId="{425CCD14-DF3D-354C-8833-8CEB6E442A0F}"/>
    <dgm:cxn modelId="{BE610198-940D-624C-836E-1A56BBFCF1AE}" srcId="{3CBA2362-F849-5946-8438-CC7EA66F7AB8}" destId="{511F4ABF-52A8-8E47-8FF3-95F868E379CF}" srcOrd="0" destOrd="0" parTransId="{762755A2-7F96-564C-BDAB-B22ADCB0F784}" sibTransId="{25B06579-03B0-604A-87E1-B8D4DAEE0E03}"/>
    <dgm:cxn modelId="{C487E89B-3F72-4C4E-BB60-DB32C59F0126}" srcId="{FD47018D-FBB0-CF4C-BE50-66CFC8CBA185}" destId="{77CC7AE2-7B34-3F46-9160-2BEC4F5BE89B}" srcOrd="0" destOrd="0" parTransId="{88202580-F9C9-8C4B-B730-9B1A1BED12B0}" sibTransId="{C275D517-DFC7-824A-A3AB-05837169C9C9}"/>
    <dgm:cxn modelId="{4E5C909F-F120-1942-A518-28A2B46E1BAA}" srcId="{3B61A64A-5FB4-C941-BB71-ADAFF0F539C4}" destId="{66861EED-9C22-9D4D-A79A-EE91CFDD156A}" srcOrd="0" destOrd="0" parTransId="{F5721B66-0503-8244-B38A-F7152C9C8FC0}" sibTransId="{642F4ED1-CB6A-EF4D-A6A0-76262E95EE59}"/>
    <dgm:cxn modelId="{A5247AA1-4CC8-F64B-8E5A-180A52445D0C}" type="presOf" srcId="{AC56D458-527D-154A-98F3-FD0EB1AE6E93}" destId="{6AFDAE51-FC27-424D-A299-597B9C4B2F91}" srcOrd="0" destOrd="2" presId="urn:microsoft.com/office/officeart/2005/8/layout/vList5"/>
    <dgm:cxn modelId="{F5B915A4-ECC1-9245-940D-88A71C5AC619}" srcId="{511F4ABF-52A8-8E47-8FF3-95F868E379CF}" destId="{C39EA127-4C55-B74D-BB66-8C4F74C22F58}" srcOrd="2" destOrd="0" parTransId="{C5F1EB8E-B8A0-9E4B-9CF5-08356BC08CEC}" sibTransId="{C5C503E2-C131-B146-915E-FEDF78C14877}"/>
    <dgm:cxn modelId="{6A1AEFA6-0454-B64D-B203-548F6E2B0709}" type="presOf" srcId="{09CD5C57-F8E4-A34B-940B-B01F76ACA6CC}" destId="{6AFDAE51-FC27-424D-A299-597B9C4B2F91}" srcOrd="0" destOrd="1" presId="urn:microsoft.com/office/officeart/2005/8/layout/vList5"/>
    <dgm:cxn modelId="{0216F2A8-9777-174A-B296-7821A1193BEF}" type="presOf" srcId="{5E73356F-158D-5141-BBE2-C8947952000A}" destId="{CB1DD4BC-9F97-D54A-B05D-BEFB32954C58}" srcOrd="0" destOrd="0" presId="urn:microsoft.com/office/officeart/2005/8/layout/vList5"/>
    <dgm:cxn modelId="{B72A49AA-5DE4-E04D-987A-3EEAEA3258D3}" srcId="{3CBA2362-F849-5946-8438-CC7EA66F7AB8}" destId="{3B61A64A-5FB4-C941-BB71-ADAFF0F539C4}" srcOrd="3" destOrd="0" parTransId="{1719FF53-8DC3-AA47-8705-C62811281804}" sibTransId="{1B0BF8C8-E578-474F-8C2E-111B40E1BE68}"/>
    <dgm:cxn modelId="{372E8BB0-01DF-BE40-B78B-B31E80862FB5}" srcId="{C5392654-081E-FA40-BE05-793A5CC7569C}" destId="{FC1B9060-8D9E-C944-99A2-4464FF554DAF}" srcOrd="1" destOrd="0" parTransId="{5DC721C3-CB73-D34F-B06D-7E5FBC7039F9}" sibTransId="{0230B48F-8292-E247-9891-3722C4AA41B6}"/>
    <dgm:cxn modelId="{FA6925B1-24FB-594E-A62D-FAF1A983AC57}" type="presOf" srcId="{3B61A64A-5FB4-C941-BB71-ADAFF0F539C4}" destId="{D9BC9F6F-A1BA-5043-8A90-6514E3B15416}" srcOrd="0" destOrd="0" presId="urn:microsoft.com/office/officeart/2005/8/layout/vList5"/>
    <dgm:cxn modelId="{69D4A4CB-B8F3-E04C-8348-4952BE09FB4B}" srcId="{3CBA2362-F849-5946-8438-CC7EA66F7AB8}" destId="{C5392654-081E-FA40-BE05-793A5CC7569C}" srcOrd="1" destOrd="0" parTransId="{C304D8CB-F944-DD40-B4AF-7803ABE47699}" sibTransId="{43489074-FD79-0847-839B-58EB53928C1B}"/>
    <dgm:cxn modelId="{5985F3E0-9F03-0241-94B0-64683698952D}" type="presOf" srcId="{0F029CAD-5AD6-3546-8166-71C11CEC1393}" destId="{A4B93710-BDF4-0A4D-811D-62434C59DC92}" srcOrd="0" destOrd="3" presId="urn:microsoft.com/office/officeart/2005/8/layout/vList5"/>
    <dgm:cxn modelId="{762B6656-7021-8C4E-83BD-3981A4DF2B80}" type="presParOf" srcId="{A2B67368-C6AA-144D-AB5B-456BC5578868}" destId="{56DC2641-8BC1-EE46-97E4-32E6B05EC24F}" srcOrd="0" destOrd="0" presId="urn:microsoft.com/office/officeart/2005/8/layout/vList5"/>
    <dgm:cxn modelId="{48B08C2B-6F0E-6643-8AA7-18DC550BD692}" type="presParOf" srcId="{56DC2641-8BC1-EE46-97E4-32E6B05EC24F}" destId="{224F620C-F4F7-824B-9313-7CCACE46E61F}" srcOrd="0" destOrd="0" presId="urn:microsoft.com/office/officeart/2005/8/layout/vList5"/>
    <dgm:cxn modelId="{211CDFBC-EF90-D242-B945-8DB7065C7A74}" type="presParOf" srcId="{56DC2641-8BC1-EE46-97E4-32E6B05EC24F}" destId="{CB1DD4BC-9F97-D54A-B05D-BEFB32954C58}" srcOrd="1" destOrd="0" presId="urn:microsoft.com/office/officeart/2005/8/layout/vList5"/>
    <dgm:cxn modelId="{F22D36E1-0843-D644-B341-37AB6CA70DB6}" type="presParOf" srcId="{A2B67368-C6AA-144D-AB5B-456BC5578868}" destId="{3B56FFC4-B8FB-5F45-A148-C5539DC4548D}" srcOrd="1" destOrd="0" presId="urn:microsoft.com/office/officeart/2005/8/layout/vList5"/>
    <dgm:cxn modelId="{E75A623F-0B21-E04F-AFD7-E96092EC27E4}" type="presParOf" srcId="{A2B67368-C6AA-144D-AB5B-456BC5578868}" destId="{A8725294-58C4-A24A-817F-6AAF2710F44C}" srcOrd="2" destOrd="0" presId="urn:microsoft.com/office/officeart/2005/8/layout/vList5"/>
    <dgm:cxn modelId="{95357660-6A58-6342-9110-E38DEC5D44EE}" type="presParOf" srcId="{A8725294-58C4-A24A-817F-6AAF2710F44C}" destId="{E7EFCBD0-19FD-CE47-8C27-9DB75A5E9444}" srcOrd="0" destOrd="0" presId="urn:microsoft.com/office/officeart/2005/8/layout/vList5"/>
    <dgm:cxn modelId="{28D65412-7B0F-C046-B455-45FC0BE330C2}" type="presParOf" srcId="{A8725294-58C4-A24A-817F-6AAF2710F44C}" destId="{A4B93710-BDF4-0A4D-811D-62434C59DC92}" srcOrd="1" destOrd="0" presId="urn:microsoft.com/office/officeart/2005/8/layout/vList5"/>
    <dgm:cxn modelId="{030D6DF6-B3BD-214C-945F-CA640C661B00}" type="presParOf" srcId="{A2B67368-C6AA-144D-AB5B-456BC5578868}" destId="{86335E4C-9950-CD43-AACA-952460CAFC91}" srcOrd="3" destOrd="0" presId="urn:microsoft.com/office/officeart/2005/8/layout/vList5"/>
    <dgm:cxn modelId="{2F297A91-4CEB-E440-A572-D09154CC3E67}" type="presParOf" srcId="{A2B67368-C6AA-144D-AB5B-456BC5578868}" destId="{A97BD725-0886-E548-8100-3EB8CB11F70C}" srcOrd="4" destOrd="0" presId="urn:microsoft.com/office/officeart/2005/8/layout/vList5"/>
    <dgm:cxn modelId="{1083D3B1-71FE-814D-ADEE-49D5414B71E9}" type="presParOf" srcId="{A97BD725-0886-E548-8100-3EB8CB11F70C}" destId="{3F1A644B-EC68-B746-8711-936C3C9FDACE}" srcOrd="0" destOrd="0" presId="urn:microsoft.com/office/officeart/2005/8/layout/vList5"/>
    <dgm:cxn modelId="{5C430062-F201-2448-BA30-400D8764E63F}" type="presParOf" srcId="{A97BD725-0886-E548-8100-3EB8CB11F70C}" destId="{185D9B22-5C39-4440-9475-FCF524B458A2}" srcOrd="1" destOrd="0" presId="urn:microsoft.com/office/officeart/2005/8/layout/vList5"/>
    <dgm:cxn modelId="{AB48E06F-500D-9143-86F6-C1CDF1C5C8E4}" type="presParOf" srcId="{A2B67368-C6AA-144D-AB5B-456BC5578868}" destId="{4A2A3A56-7AF4-E946-A13E-645253129986}" srcOrd="5" destOrd="0" presId="urn:microsoft.com/office/officeart/2005/8/layout/vList5"/>
    <dgm:cxn modelId="{168DBE55-A9FE-7144-9507-CDE6E827230C}" type="presParOf" srcId="{A2B67368-C6AA-144D-AB5B-456BC5578868}" destId="{6986F938-502E-C44E-A813-1DCDA286278D}" srcOrd="6" destOrd="0" presId="urn:microsoft.com/office/officeart/2005/8/layout/vList5"/>
    <dgm:cxn modelId="{48772C8C-BC2E-584A-BB8D-D62D454C85A2}" type="presParOf" srcId="{6986F938-502E-C44E-A813-1DCDA286278D}" destId="{D9BC9F6F-A1BA-5043-8A90-6514E3B15416}" srcOrd="0" destOrd="0" presId="urn:microsoft.com/office/officeart/2005/8/layout/vList5"/>
    <dgm:cxn modelId="{7E5C9E3D-1479-754E-91BD-60A198242623}" type="presParOf" srcId="{6986F938-502E-C44E-A813-1DCDA286278D}" destId="{6AFDAE51-FC27-424D-A299-597B9C4B2F91}" srcOrd="1" destOrd="0" presId="urn:microsoft.com/office/officeart/2005/8/layout/vList5"/>
  </dgm:cxnLst>
  <dgm:bg>
    <a:solidFill>
      <a:schemeClr val="bg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DD4BC-9F97-D54A-B05D-BEFB32954C58}">
      <dsp:nvSpPr>
        <dsp:cNvPr id="0" name=""/>
        <dsp:cNvSpPr/>
      </dsp:nvSpPr>
      <dsp:spPr>
        <a:xfrm rot="5400000">
          <a:off x="5481923" y="-3058551"/>
          <a:ext cx="1214962" cy="7338323"/>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PH" sz="1600" kern="1200" dirty="0">
              <a:latin typeface="Arial" panose="020B0604020202020204" pitchFamily="34" charset="0"/>
              <a:cs typeface="Arial" panose="020B0604020202020204" pitchFamily="34" charset="0"/>
            </a:rPr>
            <a:t>According to the WCO, an AEO program is about C2B, C2C and C2PGA partnerships of the SAFE Framework in </a:t>
          </a:r>
          <a:r>
            <a:rPr lang="en-PH" sz="1600" b="1" kern="1200" dirty="0">
              <a:latin typeface="Arial" panose="020B0604020202020204" pitchFamily="34" charset="0"/>
              <a:cs typeface="Arial" panose="020B0604020202020204" pitchFamily="34" charset="0"/>
            </a:rPr>
            <a:t>enhancing international supply chain security and facilitate movement of legitimate goods</a:t>
          </a:r>
          <a:endParaRPr lang="en-US" sz="1600" kern="1200" dirty="0">
            <a:latin typeface="Arial" panose="020B0604020202020204" pitchFamily="34" charset="0"/>
            <a:cs typeface="Arial" panose="020B0604020202020204" pitchFamily="34" charset="0"/>
          </a:endParaRPr>
        </a:p>
      </dsp:txBody>
      <dsp:txXfrm rot="-5400000">
        <a:off x="2420243" y="62439"/>
        <a:ext cx="7279013" cy="1096342"/>
      </dsp:txXfrm>
    </dsp:sp>
    <dsp:sp modelId="{224F620C-F4F7-824B-9313-7CCACE46E61F}">
      <dsp:nvSpPr>
        <dsp:cNvPr id="0" name=""/>
        <dsp:cNvSpPr/>
      </dsp:nvSpPr>
      <dsp:spPr>
        <a:xfrm>
          <a:off x="540" y="354"/>
          <a:ext cx="2419703" cy="1220511"/>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defRPr b="1"/>
          </a:pPr>
          <a:r>
            <a:rPr lang="en-US" sz="2500" kern="1200" dirty="0">
              <a:latin typeface="Arial" panose="020B0604020202020204" pitchFamily="34" charset="0"/>
              <a:cs typeface="Arial" panose="020B0604020202020204" pitchFamily="34" charset="0"/>
            </a:rPr>
            <a:t>What is an AEO Program?</a:t>
          </a:r>
        </a:p>
      </dsp:txBody>
      <dsp:txXfrm>
        <a:off x="60120" y="59934"/>
        <a:ext cx="2300543" cy="1101351"/>
      </dsp:txXfrm>
    </dsp:sp>
    <dsp:sp modelId="{A4B93710-BDF4-0A4D-811D-62434C59DC92}">
      <dsp:nvSpPr>
        <dsp:cNvPr id="0" name=""/>
        <dsp:cNvSpPr/>
      </dsp:nvSpPr>
      <dsp:spPr>
        <a:xfrm rot="5400000">
          <a:off x="5138458" y="-1396349"/>
          <a:ext cx="1902156" cy="731934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Tx/>
            <a:buNone/>
          </a:pPr>
          <a:r>
            <a:rPr lang="en-PH" sz="1400" kern="1200" dirty="0">
              <a:latin typeface="Arial" panose="020B0604020202020204" pitchFamily="34" charset="0"/>
              <a:cs typeface="Arial" panose="020B0604020202020204" pitchFamily="34" charset="0"/>
            </a:rPr>
            <a:t>Recognize the crucial role of Customs administration in</a:t>
          </a:r>
          <a:r>
            <a:rPr lang="en-PH" sz="1400" b="1" kern="1200" dirty="0">
              <a:latin typeface="Arial" panose="020B0604020202020204" pitchFamily="34" charset="0"/>
              <a:cs typeface="Arial" panose="020B0604020202020204" pitchFamily="34" charset="0"/>
            </a:rPr>
            <a:t> </a:t>
          </a:r>
          <a:r>
            <a:rPr lang="en-PH" sz="1400" kern="1200" dirty="0">
              <a:latin typeface="Arial" panose="020B0604020202020204" pitchFamily="34" charset="0"/>
              <a:cs typeface="Arial" panose="020B0604020202020204" pitchFamily="34" charset="0"/>
            </a:rPr>
            <a:t>addressing the vulnerable points in applying the supply chain security measures through:</a:t>
          </a:r>
          <a:endParaRPr lang="en-US" sz="140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Char char="•"/>
          </a:pPr>
          <a:r>
            <a:rPr lang="en-PH" sz="1600" b="1" kern="1200" dirty="0">
              <a:latin typeface="Arial" panose="020B0604020202020204" pitchFamily="34" charset="0"/>
              <a:cs typeface="Arial" panose="020B0604020202020204" pitchFamily="34" charset="0"/>
            </a:rPr>
            <a:t>efficient screening and validation process in relation to movement of goods;</a:t>
          </a:r>
        </a:p>
        <a:p>
          <a:pPr marL="228600" lvl="2" indent="-114300" algn="l" defTabSz="622300">
            <a:lnSpc>
              <a:spcPct val="90000"/>
            </a:lnSpc>
            <a:spcBef>
              <a:spcPct val="0"/>
            </a:spcBef>
            <a:spcAft>
              <a:spcPct val="15000"/>
            </a:spcAft>
            <a:buChar char="•"/>
          </a:pPr>
          <a:r>
            <a:rPr lang="en-PH" sz="1400" b="0" kern="1200" dirty="0">
              <a:latin typeface="Arial" panose="020B0604020202020204" pitchFamily="34" charset="0"/>
              <a:cs typeface="Arial" panose="020B0604020202020204" pitchFamily="34" charset="0"/>
            </a:rPr>
            <a:t>support to the trading community, specifically MSMEs;</a:t>
          </a:r>
          <a:endParaRPr lang="en-PH" sz="1600" b="1"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PH" sz="1400" b="0" kern="1200" dirty="0">
              <a:latin typeface="Arial" panose="020B0604020202020204" pitchFamily="34" charset="0"/>
              <a:cs typeface="Arial" panose="020B0604020202020204" pitchFamily="34" charset="0"/>
            </a:rPr>
            <a:t>proper AEO codification;</a:t>
          </a:r>
          <a:endParaRPr lang="en-PH" sz="1600" b="1"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PH" sz="1400" b="0" kern="1200" dirty="0">
              <a:latin typeface="Arial" panose="020B0604020202020204" pitchFamily="34" charset="0"/>
              <a:cs typeface="Arial" panose="020B0604020202020204" pitchFamily="34" charset="0"/>
            </a:rPr>
            <a:t>public awareness / outreach; and</a:t>
          </a:r>
          <a:endParaRPr lang="en-PH" sz="1600" b="1"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PH" sz="1400" b="0" kern="1200" dirty="0">
              <a:latin typeface="Arial" panose="020B0604020202020204" pitchFamily="34" charset="0"/>
              <a:cs typeface="Arial" panose="020B0604020202020204" pitchFamily="34" charset="0"/>
            </a:rPr>
            <a:t>establishing a holistic approach towards an efficient and dynamic AEO Program</a:t>
          </a:r>
          <a:endParaRPr lang="en-PH" sz="1600" b="1" kern="1200" dirty="0">
            <a:latin typeface="Arial" panose="020B0604020202020204" pitchFamily="34" charset="0"/>
            <a:cs typeface="Arial" panose="020B0604020202020204" pitchFamily="34" charset="0"/>
          </a:endParaRPr>
        </a:p>
      </dsp:txBody>
      <dsp:txXfrm rot="-5400000">
        <a:off x="2429862" y="1405103"/>
        <a:ext cx="7226492" cy="1716444"/>
      </dsp:txXfrm>
    </dsp:sp>
    <dsp:sp modelId="{E7EFCBD0-19FD-CE47-8C27-9DB75A5E9444}">
      <dsp:nvSpPr>
        <dsp:cNvPr id="0" name=""/>
        <dsp:cNvSpPr/>
      </dsp:nvSpPr>
      <dsp:spPr>
        <a:xfrm>
          <a:off x="540" y="1349521"/>
          <a:ext cx="2429322" cy="1827605"/>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defRPr b="1"/>
          </a:pPr>
          <a:r>
            <a:rPr lang="en-US" sz="2500" kern="1200" dirty="0">
              <a:latin typeface="Arial" panose="020B0604020202020204" pitchFamily="34" charset="0"/>
              <a:cs typeface="Arial" panose="020B0604020202020204" pitchFamily="34" charset="0"/>
            </a:rPr>
            <a:t>Crucial role of Customs</a:t>
          </a:r>
        </a:p>
      </dsp:txBody>
      <dsp:txXfrm>
        <a:off x="89756" y="1438737"/>
        <a:ext cx="2250890" cy="1649173"/>
      </dsp:txXfrm>
    </dsp:sp>
    <dsp:sp modelId="{6E901292-B72F-0B4A-BF70-B61B7259FC89}">
      <dsp:nvSpPr>
        <dsp:cNvPr id="0" name=""/>
        <dsp:cNvSpPr/>
      </dsp:nvSpPr>
      <dsp:spPr>
        <a:xfrm rot="5400000">
          <a:off x="5375163" y="324123"/>
          <a:ext cx="1372531" cy="733585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PH" sz="1600" b="1" kern="1200" dirty="0">
              <a:latin typeface="Arial" panose="020B0604020202020204" pitchFamily="34" charset="0"/>
              <a:cs typeface="Arial" panose="020B0604020202020204" pitchFamily="34" charset="0"/>
            </a:rPr>
            <a:t>In return, the compliant traders are given incentives to expedite their goods clearance</a:t>
          </a:r>
          <a:endParaRPr lang="en-US" sz="1600" b="1" kern="1200" dirty="0">
            <a:latin typeface="Arial" panose="020B0604020202020204" pitchFamily="34" charset="0"/>
            <a:cs typeface="Arial" panose="020B0604020202020204" pitchFamily="34" charset="0"/>
          </a:endParaRPr>
        </a:p>
      </dsp:txBody>
      <dsp:txXfrm rot="-5400000">
        <a:off x="2393504" y="3372784"/>
        <a:ext cx="7268849" cy="1238529"/>
      </dsp:txXfrm>
    </dsp:sp>
    <dsp:sp modelId="{42A5E295-62F3-194A-B6C8-EBE939045049}">
      <dsp:nvSpPr>
        <dsp:cNvPr id="0" name=""/>
        <dsp:cNvSpPr/>
      </dsp:nvSpPr>
      <dsp:spPr>
        <a:xfrm>
          <a:off x="540" y="3377744"/>
          <a:ext cx="2392964" cy="1228607"/>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defRPr b="1"/>
          </a:pPr>
          <a:r>
            <a:rPr lang="en-US" sz="2500" kern="1200" dirty="0">
              <a:latin typeface="Arial" panose="020B0604020202020204" pitchFamily="34" charset="0"/>
              <a:cs typeface="Arial" panose="020B0604020202020204" pitchFamily="34" charset="0"/>
            </a:rPr>
            <a:t>Incentives</a:t>
          </a:r>
        </a:p>
      </dsp:txBody>
      <dsp:txXfrm>
        <a:off x="60516" y="3437720"/>
        <a:ext cx="2273012" cy="1108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DD4BC-9F97-D54A-B05D-BEFB32954C58}">
      <dsp:nvSpPr>
        <dsp:cNvPr id="0" name=""/>
        <dsp:cNvSpPr/>
      </dsp:nvSpPr>
      <dsp:spPr>
        <a:xfrm rot="5400000">
          <a:off x="5502611" y="-3018826"/>
          <a:ext cx="1173414" cy="7338323"/>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ct val="0"/>
            </a:spcBef>
            <a:spcAft>
              <a:spcPct val="15000"/>
            </a:spcAft>
            <a:buChar char="•"/>
          </a:pPr>
          <a:r>
            <a:rPr lang="en-PH" sz="1400" kern="1200" dirty="0">
              <a:latin typeface="Arial" panose="020B0604020202020204" pitchFamily="34" charset="0"/>
              <a:cs typeface="Arial" panose="020B0604020202020204" pitchFamily="34" charset="0"/>
            </a:rPr>
            <a:t>It provides practical guidance to assist in carrying out AEO validation in a standardized manner</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Sets out the essential elements required</a:t>
          </a: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Promotes a minimum set of competencies of Customs officials tasked with conducting validations </a:t>
          </a:r>
        </a:p>
      </dsp:txBody>
      <dsp:txXfrm rot="-5400000">
        <a:off x="2420157" y="120909"/>
        <a:ext cx="7281042" cy="1058852"/>
      </dsp:txXfrm>
    </dsp:sp>
    <dsp:sp modelId="{224F620C-F4F7-824B-9313-7CCACE46E61F}">
      <dsp:nvSpPr>
        <dsp:cNvPr id="0" name=""/>
        <dsp:cNvSpPr/>
      </dsp:nvSpPr>
      <dsp:spPr>
        <a:xfrm>
          <a:off x="453" y="412"/>
          <a:ext cx="2419703" cy="129984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defRPr b="1"/>
          </a:pPr>
          <a:r>
            <a:rPr lang="en-US" sz="3100" kern="1200" dirty="0">
              <a:latin typeface="Arial" panose="020B0604020202020204" pitchFamily="34" charset="0"/>
              <a:cs typeface="Arial" panose="020B0604020202020204" pitchFamily="34" charset="0"/>
            </a:rPr>
            <a:t>Purpose</a:t>
          </a:r>
        </a:p>
      </dsp:txBody>
      <dsp:txXfrm>
        <a:off x="63906" y="63865"/>
        <a:ext cx="2292797" cy="1172938"/>
      </dsp:txXfrm>
    </dsp:sp>
    <dsp:sp modelId="{A4B93710-BDF4-0A4D-811D-62434C59DC92}">
      <dsp:nvSpPr>
        <dsp:cNvPr id="0" name=""/>
        <dsp:cNvSpPr/>
      </dsp:nvSpPr>
      <dsp:spPr>
        <a:xfrm rot="5400000">
          <a:off x="5234595" y="-1404867"/>
          <a:ext cx="1721613" cy="7326503"/>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Verifies that the applicant meets, and the AEO certified member continues to meet, the requirements of its scope of authorization.</a:t>
          </a: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Provides a set of core competencies for the long-term application of the AEO process. Promotes a common approach to Customs AEO validation and apply a working methods suited to the national, regional and international context.</a:t>
          </a: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Facilitates the efficiency of mutual recognition negotiations and processes.  </a:t>
          </a:r>
        </a:p>
      </dsp:txBody>
      <dsp:txXfrm rot="-5400000">
        <a:off x="2432150" y="1481620"/>
        <a:ext cx="7242461" cy="1553529"/>
      </dsp:txXfrm>
    </dsp:sp>
    <dsp:sp modelId="{E7EFCBD0-19FD-CE47-8C27-9DB75A5E9444}">
      <dsp:nvSpPr>
        <dsp:cNvPr id="0" name=""/>
        <dsp:cNvSpPr/>
      </dsp:nvSpPr>
      <dsp:spPr>
        <a:xfrm>
          <a:off x="453" y="1457781"/>
          <a:ext cx="2431697" cy="1601205"/>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defRPr b="1"/>
          </a:pPr>
          <a:r>
            <a:rPr lang="en-US" sz="3100" kern="1200" dirty="0">
              <a:latin typeface="Arial" panose="020B0604020202020204" pitchFamily="34" charset="0"/>
              <a:cs typeface="Arial" panose="020B0604020202020204" pitchFamily="34" charset="0"/>
            </a:rPr>
            <a:t>Aim of the Validation Procedure</a:t>
          </a:r>
        </a:p>
      </dsp:txBody>
      <dsp:txXfrm>
        <a:off x="78617" y="1535945"/>
        <a:ext cx="2275369" cy="1444877"/>
      </dsp:txXfrm>
    </dsp:sp>
    <dsp:sp modelId="{6E901292-B72F-0B4A-BF70-B61B7259FC89}">
      <dsp:nvSpPr>
        <dsp:cNvPr id="0" name=""/>
        <dsp:cNvSpPr/>
      </dsp:nvSpPr>
      <dsp:spPr>
        <a:xfrm rot="5400000">
          <a:off x="5330469" y="279458"/>
          <a:ext cx="1461745" cy="733585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Make judgment about fulfillment of conditions for granting of the AEO authorization.</a:t>
          </a: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Identify and evaluate relevant risks and propose further actions to be undertaken.</a:t>
          </a: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Identify elements in applicant’s procedures which need closer Customs monitoring.</a:t>
          </a: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Advise the applicant to improve or strengthen their relevant procedures and controls.</a:t>
          </a:r>
        </a:p>
      </dsp:txBody>
      <dsp:txXfrm rot="-5400000">
        <a:off x="2393417" y="3287868"/>
        <a:ext cx="7264493" cy="1319031"/>
      </dsp:txXfrm>
    </dsp:sp>
    <dsp:sp modelId="{42A5E295-62F3-194A-B6C8-EBE939045049}">
      <dsp:nvSpPr>
        <dsp:cNvPr id="0" name=""/>
        <dsp:cNvSpPr/>
      </dsp:nvSpPr>
      <dsp:spPr>
        <a:xfrm>
          <a:off x="453" y="3293150"/>
          <a:ext cx="2392964" cy="1308467"/>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defRPr b="1"/>
          </a:pPr>
          <a:r>
            <a:rPr lang="en-US" sz="3100" kern="1200" dirty="0">
              <a:latin typeface="Arial" panose="020B0604020202020204" pitchFamily="34" charset="0"/>
              <a:cs typeface="Arial" panose="020B0604020202020204" pitchFamily="34" charset="0"/>
            </a:rPr>
            <a:t>Scope and Tasks</a:t>
          </a:r>
        </a:p>
      </dsp:txBody>
      <dsp:txXfrm>
        <a:off x="64327" y="3357024"/>
        <a:ext cx="2265216" cy="1180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DD4BC-9F97-D54A-B05D-BEFB32954C58}">
      <dsp:nvSpPr>
        <dsp:cNvPr id="0" name=""/>
        <dsp:cNvSpPr/>
      </dsp:nvSpPr>
      <dsp:spPr>
        <a:xfrm rot="5400000">
          <a:off x="5205446" y="-2626233"/>
          <a:ext cx="1767743" cy="7338323"/>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ct val="0"/>
            </a:spcBef>
            <a:spcAft>
              <a:spcPct val="15000"/>
            </a:spcAft>
            <a:buChar char="•"/>
          </a:pPr>
          <a:r>
            <a:rPr lang="en-PH" sz="1400" kern="1200" dirty="0">
              <a:latin typeface="Arial" panose="020B0604020202020204" pitchFamily="34" charset="0"/>
              <a:cs typeface="Arial" panose="020B0604020202020204" pitchFamily="34" charset="0"/>
            </a:rPr>
            <a:t>The Customs AEO team designates an official in the acceptance of the economic operator’s application in assessing and fulfilling the necessary requirements submitted.</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The AEO applicant appoints a company official that is responsible for communication with Customs administration regarding the AEO approval system and maintenance of standards. </a:t>
          </a:r>
        </a:p>
      </dsp:txBody>
      <dsp:txXfrm rot="-5400000">
        <a:off x="2420156" y="245351"/>
        <a:ext cx="7252029" cy="1595155"/>
      </dsp:txXfrm>
    </dsp:sp>
    <dsp:sp modelId="{224F620C-F4F7-824B-9313-7CCACE46E61F}">
      <dsp:nvSpPr>
        <dsp:cNvPr id="0" name=""/>
        <dsp:cNvSpPr/>
      </dsp:nvSpPr>
      <dsp:spPr>
        <a:xfrm>
          <a:off x="453" y="132198"/>
          <a:ext cx="2419703" cy="182145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defRPr b="1"/>
          </a:pPr>
          <a:r>
            <a:rPr lang="en-US" sz="2800" kern="1200" dirty="0">
              <a:latin typeface="Arial" panose="020B0604020202020204" pitchFamily="34" charset="0"/>
              <a:cs typeface="Arial" panose="020B0604020202020204" pitchFamily="34" charset="0"/>
            </a:rPr>
            <a:t>Acceptance of the Application Form</a:t>
          </a:r>
        </a:p>
      </dsp:txBody>
      <dsp:txXfrm>
        <a:off x="89369" y="221114"/>
        <a:ext cx="2241871" cy="1643627"/>
      </dsp:txXfrm>
    </dsp:sp>
    <dsp:sp modelId="{A4B93710-BDF4-0A4D-811D-62434C59DC92}">
      <dsp:nvSpPr>
        <dsp:cNvPr id="0" name=""/>
        <dsp:cNvSpPr/>
      </dsp:nvSpPr>
      <dsp:spPr>
        <a:xfrm rot="5400000">
          <a:off x="5175951" y="-583576"/>
          <a:ext cx="1838901" cy="7326503"/>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It may be organized using a team of Customs validators led by a manager.</a:t>
          </a: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The intent is to put in place an organizational structure that enables the team to carry out their tasks efficiently and effectively.</a:t>
          </a: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Validators are responsible for executing the validation in the most effective way.</a:t>
          </a: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Correctly applying the appropriate validation procedures and techniques and ensuring that established criteria are complied with.</a:t>
          </a:r>
        </a:p>
      </dsp:txBody>
      <dsp:txXfrm rot="-5400000">
        <a:off x="2432150" y="2249993"/>
        <a:ext cx="7236735" cy="1659365"/>
      </dsp:txXfrm>
    </dsp:sp>
    <dsp:sp modelId="{E7EFCBD0-19FD-CE47-8C27-9DB75A5E9444}">
      <dsp:nvSpPr>
        <dsp:cNvPr id="0" name=""/>
        <dsp:cNvSpPr/>
      </dsp:nvSpPr>
      <dsp:spPr>
        <a:xfrm>
          <a:off x="453" y="2258450"/>
          <a:ext cx="2431697" cy="1642449"/>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defRPr b="1"/>
          </a:pPr>
          <a:r>
            <a:rPr lang="en-US" sz="2800" kern="1200" dirty="0">
              <a:latin typeface="Arial" panose="020B0604020202020204" pitchFamily="34" charset="0"/>
              <a:cs typeface="Arial" panose="020B0604020202020204" pitchFamily="34" charset="0"/>
            </a:rPr>
            <a:t>Validation Procedure</a:t>
          </a:r>
        </a:p>
      </dsp:txBody>
      <dsp:txXfrm>
        <a:off x="80631" y="2338628"/>
        <a:ext cx="2271341" cy="14820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DD4BC-9F97-D54A-B05D-BEFB32954C58}">
      <dsp:nvSpPr>
        <dsp:cNvPr id="0" name=""/>
        <dsp:cNvSpPr/>
      </dsp:nvSpPr>
      <dsp:spPr>
        <a:xfrm rot="5400000">
          <a:off x="5558054" y="-3136015"/>
          <a:ext cx="1062528" cy="7338323"/>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100000"/>
            </a:lnSpc>
            <a:spcBef>
              <a:spcPct val="0"/>
            </a:spcBef>
            <a:spcAft>
              <a:spcPct val="15000"/>
            </a:spcAft>
            <a:buChar char="•"/>
          </a:pPr>
          <a:r>
            <a:rPr lang="en-US" sz="1200" kern="1200" dirty="0">
              <a:latin typeface="Arial" panose="020B0604020202020204" pitchFamily="34" charset="0"/>
              <a:cs typeface="Arial" panose="020B0604020202020204" pitchFamily="34" charset="0"/>
            </a:rPr>
            <a:t>Identify whether the applicant has committed any infringements or offences, over a period determined by the AEO program</a:t>
          </a:r>
        </a:p>
        <a:p>
          <a:pPr marL="114300" lvl="1" indent="-114300" algn="l" defTabSz="533400">
            <a:lnSpc>
              <a:spcPct val="100000"/>
            </a:lnSpc>
            <a:spcBef>
              <a:spcPct val="0"/>
            </a:spcBef>
            <a:spcAft>
              <a:spcPct val="15000"/>
            </a:spcAft>
            <a:buChar char="•"/>
          </a:pPr>
          <a:r>
            <a:rPr lang="en-US" sz="1200" kern="1200" dirty="0">
              <a:latin typeface="Arial" panose="020B0604020202020204" pitchFamily="34" charset="0"/>
              <a:cs typeface="Arial" panose="020B0604020202020204" pitchFamily="34" charset="0"/>
            </a:rPr>
            <a:t>Consider and asses the difference between any serious, repeated or minor infringements</a:t>
          </a:r>
        </a:p>
        <a:p>
          <a:pPr marL="114300" lvl="1" indent="-114300" algn="l" defTabSz="533400">
            <a:lnSpc>
              <a:spcPct val="100000"/>
            </a:lnSpc>
            <a:spcBef>
              <a:spcPct val="0"/>
            </a:spcBef>
            <a:spcAft>
              <a:spcPct val="15000"/>
            </a:spcAft>
            <a:buChar char="•"/>
          </a:pPr>
          <a:r>
            <a:rPr lang="en-US" sz="1200" kern="1200" dirty="0">
              <a:latin typeface="Arial" panose="020B0604020202020204" pitchFamily="34" charset="0"/>
              <a:cs typeface="Arial" panose="020B0604020202020204" pitchFamily="34" charset="0"/>
            </a:rPr>
            <a:t>Determine whether the applicant has committed any serious criminal offenses related to his economic activity</a:t>
          </a:r>
        </a:p>
      </dsp:txBody>
      <dsp:txXfrm rot="-5400000">
        <a:off x="2420157" y="53750"/>
        <a:ext cx="7286455" cy="958792"/>
      </dsp:txXfrm>
    </dsp:sp>
    <dsp:sp modelId="{224F620C-F4F7-824B-9313-7CCACE46E61F}">
      <dsp:nvSpPr>
        <dsp:cNvPr id="0" name=""/>
        <dsp:cNvSpPr/>
      </dsp:nvSpPr>
      <dsp:spPr>
        <a:xfrm>
          <a:off x="453" y="94165"/>
          <a:ext cx="2419703" cy="87795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defRPr b="1"/>
          </a:pPr>
          <a:r>
            <a:rPr lang="en-US" sz="1700" kern="1200" dirty="0">
              <a:latin typeface="Arial" panose="020B0604020202020204" pitchFamily="34" charset="0"/>
              <a:cs typeface="Arial" panose="020B0604020202020204" pitchFamily="34" charset="0"/>
            </a:rPr>
            <a:t>Compliance with Customs Laws and Regulations</a:t>
          </a:r>
        </a:p>
      </dsp:txBody>
      <dsp:txXfrm>
        <a:off x="43311" y="137023"/>
        <a:ext cx="2333987" cy="792243"/>
      </dsp:txXfrm>
    </dsp:sp>
    <dsp:sp modelId="{A4B93710-BDF4-0A4D-811D-62434C59DC92}">
      <dsp:nvSpPr>
        <dsp:cNvPr id="0" name=""/>
        <dsp:cNvSpPr/>
      </dsp:nvSpPr>
      <dsp:spPr>
        <a:xfrm rot="5400000">
          <a:off x="5622347" y="-2004738"/>
          <a:ext cx="946109" cy="7326503"/>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100000"/>
            </a:lnSpc>
            <a:spcBef>
              <a:spcPct val="0"/>
            </a:spcBef>
            <a:spcAft>
              <a:spcPct val="15000"/>
            </a:spcAft>
            <a:buChar char="•"/>
          </a:pPr>
          <a:r>
            <a:rPr lang="en-US" sz="1200" kern="1200" dirty="0">
              <a:latin typeface="Arial" panose="020B0604020202020204" pitchFamily="34" charset="0"/>
              <a:cs typeface="Arial" panose="020B0604020202020204" pitchFamily="34" charset="0"/>
            </a:rPr>
            <a:t>Satisfactory procedures in place for the archiving of its records and information security </a:t>
          </a:r>
        </a:p>
        <a:p>
          <a:pPr marL="114300" lvl="1" indent="-114300" algn="l" defTabSz="533400">
            <a:lnSpc>
              <a:spcPct val="100000"/>
            </a:lnSpc>
            <a:spcBef>
              <a:spcPct val="0"/>
            </a:spcBef>
            <a:spcAft>
              <a:spcPct val="15000"/>
            </a:spcAft>
            <a:buChar char="•"/>
          </a:pPr>
          <a:r>
            <a:rPr lang="en-US" sz="1200" kern="1200" dirty="0">
              <a:latin typeface="Arial" panose="020B0604020202020204" pitchFamily="34" charset="0"/>
              <a:cs typeface="Arial" panose="020B0604020202020204" pitchFamily="34" charset="0"/>
            </a:rPr>
            <a:t>Physical access to the accounting systems in </a:t>
          </a:r>
          <a:r>
            <a:rPr lang="en-US" sz="1200" b="1" kern="1200" dirty="0">
              <a:latin typeface="Arial" panose="020B0604020202020204" pitchFamily="34" charset="0"/>
              <a:cs typeface="Arial" panose="020B0604020202020204" pitchFamily="34" charset="0"/>
            </a:rPr>
            <a:t>determining the financial solvency </a:t>
          </a:r>
          <a:r>
            <a:rPr lang="en-US" sz="1200" kern="1200" dirty="0">
              <a:latin typeface="Arial" panose="020B0604020202020204" pitchFamily="34" charset="0"/>
              <a:cs typeface="Arial" panose="020B0604020202020204" pitchFamily="34" charset="0"/>
            </a:rPr>
            <a:t>of the applicant</a:t>
          </a:r>
        </a:p>
        <a:p>
          <a:pPr marL="114300" lvl="1" indent="-114300" algn="l" defTabSz="533400">
            <a:lnSpc>
              <a:spcPct val="100000"/>
            </a:lnSpc>
            <a:spcBef>
              <a:spcPct val="0"/>
            </a:spcBef>
            <a:spcAft>
              <a:spcPct val="15000"/>
            </a:spcAft>
            <a:buChar char="•"/>
          </a:pPr>
          <a:r>
            <a:rPr lang="en-US" sz="1200" kern="1200" dirty="0">
              <a:latin typeface="Arial" panose="020B0604020202020204" pitchFamily="34" charset="0"/>
              <a:cs typeface="Arial" panose="020B0604020202020204" pitchFamily="34" charset="0"/>
            </a:rPr>
            <a:t>Carry out cross check between the actual operations, the records kept for customs and the accounting system</a:t>
          </a:r>
        </a:p>
        <a:p>
          <a:pPr marL="114300" lvl="1" indent="-114300" algn="l" defTabSz="533400">
            <a:lnSpc>
              <a:spcPct val="100000"/>
            </a:lnSpc>
            <a:spcBef>
              <a:spcPct val="0"/>
            </a:spcBef>
            <a:spcAft>
              <a:spcPct val="15000"/>
            </a:spcAft>
            <a:buChar char="•"/>
          </a:pPr>
          <a:r>
            <a:rPr lang="en-US" sz="1200" kern="1200" dirty="0">
              <a:latin typeface="Arial" panose="020B0604020202020204" pitchFamily="34" charset="0"/>
              <a:cs typeface="Arial" panose="020B0604020202020204" pitchFamily="34" charset="0"/>
            </a:rPr>
            <a:t>Make transaction tests and ensure there is an audit trail in the records</a:t>
          </a:r>
        </a:p>
      </dsp:txBody>
      <dsp:txXfrm rot="-5400000">
        <a:off x="2432151" y="1231643"/>
        <a:ext cx="7280318" cy="853739"/>
      </dsp:txXfrm>
    </dsp:sp>
    <dsp:sp modelId="{E7EFCBD0-19FD-CE47-8C27-9DB75A5E9444}">
      <dsp:nvSpPr>
        <dsp:cNvPr id="0" name=""/>
        <dsp:cNvSpPr/>
      </dsp:nvSpPr>
      <dsp:spPr>
        <a:xfrm>
          <a:off x="453" y="1244166"/>
          <a:ext cx="2431697" cy="828693"/>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defRPr b="1"/>
          </a:pPr>
          <a:r>
            <a:rPr lang="en-US" sz="1700" kern="1200" dirty="0">
              <a:latin typeface="Arial" panose="020B0604020202020204" pitchFamily="34" charset="0"/>
              <a:cs typeface="Arial" panose="020B0604020202020204" pitchFamily="34" charset="0"/>
            </a:rPr>
            <a:t>Record Keeping and Information Security Policy </a:t>
          </a:r>
        </a:p>
      </dsp:txBody>
      <dsp:txXfrm>
        <a:off x="40906" y="1284619"/>
        <a:ext cx="2350791" cy="747787"/>
      </dsp:txXfrm>
    </dsp:sp>
    <dsp:sp modelId="{185D9B22-5C39-4440-9475-FCF524B458A2}">
      <dsp:nvSpPr>
        <dsp:cNvPr id="0" name=""/>
        <dsp:cNvSpPr/>
      </dsp:nvSpPr>
      <dsp:spPr>
        <a:xfrm rot="5400000">
          <a:off x="5626390" y="-947050"/>
          <a:ext cx="857076" cy="7285571"/>
        </a:xfrm>
        <a:prstGeom prst="round2SameRect">
          <a:avLst/>
        </a:prstGeom>
        <a:solidFill>
          <a:schemeClr val="bg2"/>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Arial" panose="020B0604020202020204" pitchFamily="34" charset="0"/>
              <a:cs typeface="Arial" panose="020B0604020202020204" pitchFamily="34" charset="0"/>
            </a:rPr>
            <a:t>Verify that the personnel responsible for security and incident recovery has been appointed</a:t>
          </a:r>
        </a:p>
        <a:p>
          <a:pPr marL="114300" lvl="1" indent="-114300" algn="l" defTabSz="533400">
            <a:lnSpc>
              <a:spcPct val="100000"/>
            </a:lnSpc>
            <a:spcBef>
              <a:spcPct val="0"/>
            </a:spcBef>
            <a:spcAft>
              <a:spcPct val="15000"/>
            </a:spcAft>
            <a:buChar char="•"/>
          </a:pPr>
          <a:r>
            <a:rPr lang="en-US" sz="1200" b="0" kern="1200" dirty="0">
              <a:latin typeface="Arial" panose="020B0604020202020204" pitchFamily="34" charset="0"/>
              <a:cs typeface="Arial" panose="020B0604020202020204" pitchFamily="34" charset="0"/>
            </a:rPr>
            <a:t>Maintains a security training and threat awareness program</a:t>
          </a:r>
        </a:p>
        <a:p>
          <a:pPr marL="114300" lvl="1" indent="-114300" algn="l" defTabSz="533400">
            <a:lnSpc>
              <a:spcPct val="100000"/>
            </a:lnSpc>
            <a:spcBef>
              <a:spcPct val="0"/>
            </a:spcBef>
            <a:spcAft>
              <a:spcPct val="15000"/>
            </a:spcAft>
            <a:buChar char="•"/>
          </a:pPr>
          <a:r>
            <a:rPr lang="en-US" sz="1200" b="0" kern="1200" dirty="0">
              <a:latin typeface="Arial" panose="020B0604020202020204" pitchFamily="34" charset="0"/>
              <a:cs typeface="Arial" panose="020B0604020202020204" pitchFamily="34" charset="0"/>
            </a:rPr>
            <a:t>Test if the security awareness and knowledge are disseminated in the company to assess the effectiveness of the training program</a:t>
          </a:r>
        </a:p>
      </dsp:txBody>
      <dsp:txXfrm rot="-5400000">
        <a:off x="2412143" y="2309036"/>
        <a:ext cx="7243732" cy="773398"/>
      </dsp:txXfrm>
    </dsp:sp>
    <dsp:sp modelId="{3F1A644B-EC68-B746-8711-936C3C9FDACE}">
      <dsp:nvSpPr>
        <dsp:cNvPr id="0" name=""/>
        <dsp:cNvSpPr/>
      </dsp:nvSpPr>
      <dsp:spPr>
        <a:xfrm>
          <a:off x="453" y="2252615"/>
          <a:ext cx="2367563" cy="886239"/>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Continuing Education and Business Continuity</a:t>
          </a:r>
        </a:p>
      </dsp:txBody>
      <dsp:txXfrm>
        <a:off x="43716" y="2295878"/>
        <a:ext cx="2281037" cy="799713"/>
      </dsp:txXfrm>
    </dsp:sp>
    <dsp:sp modelId="{6AFDAE51-FC27-424D-A299-597B9C4B2F91}">
      <dsp:nvSpPr>
        <dsp:cNvPr id="0" name=""/>
        <dsp:cNvSpPr/>
      </dsp:nvSpPr>
      <dsp:spPr>
        <a:xfrm rot="5400000">
          <a:off x="5597092" y="66580"/>
          <a:ext cx="968692" cy="7355337"/>
        </a:xfrm>
        <a:prstGeom prst="round2SameRect">
          <a:avLst/>
        </a:prstGeom>
        <a:solidFill>
          <a:schemeClr val="bg2"/>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solidFill>
                <a:schemeClr val="tx1"/>
              </a:solidFill>
              <a:latin typeface="Arial" panose="020B0604020202020204" pitchFamily="34" charset="0"/>
              <a:cs typeface="Arial" panose="020B0604020202020204" pitchFamily="34" charset="0"/>
            </a:rPr>
            <a:t>There are processes in place in screening prospective employees and contracted persons</a:t>
          </a:r>
        </a:p>
        <a:p>
          <a:pPr marL="114300" lvl="1" indent="-114300" algn="l" defTabSz="533400">
            <a:lnSpc>
              <a:spcPct val="100000"/>
            </a:lnSpc>
            <a:spcBef>
              <a:spcPct val="0"/>
            </a:spcBef>
            <a:spcAft>
              <a:spcPct val="15000"/>
            </a:spcAft>
            <a:buChar char="•"/>
          </a:pPr>
          <a:r>
            <a:rPr lang="en-US" sz="1200" b="0" kern="1200" dirty="0">
              <a:solidFill>
                <a:schemeClr val="tx1"/>
              </a:solidFill>
              <a:latin typeface="Arial" panose="020B0604020202020204" pitchFamily="34" charset="0"/>
              <a:cs typeface="Arial" panose="020B0604020202020204" pitchFamily="34" charset="0"/>
            </a:rPr>
            <a:t>Verify if and how the appropriate measures in providing adequate evidence that the business partner can meet acceptable level of security and safety standards</a:t>
          </a:r>
        </a:p>
        <a:p>
          <a:pPr marL="114300" lvl="1" indent="-114300" algn="l" defTabSz="533400">
            <a:lnSpc>
              <a:spcPct val="100000"/>
            </a:lnSpc>
            <a:spcBef>
              <a:spcPct val="0"/>
            </a:spcBef>
            <a:spcAft>
              <a:spcPct val="15000"/>
            </a:spcAft>
            <a:buChar char="•"/>
          </a:pPr>
          <a:r>
            <a:rPr lang="en-US" sz="1200" b="0" kern="1200" dirty="0">
              <a:solidFill>
                <a:schemeClr val="tx1"/>
              </a:solidFill>
              <a:latin typeface="Arial" panose="020B0604020202020204" pitchFamily="34" charset="0"/>
              <a:cs typeface="Arial" panose="020B0604020202020204" pitchFamily="34" charset="0"/>
            </a:rPr>
            <a:t>Verify how security incidents are investigated, analyzed and how the necessary corrections are implemented   </a:t>
          </a:r>
        </a:p>
      </dsp:txBody>
      <dsp:txXfrm rot="-5400000">
        <a:off x="2403770" y="3307190"/>
        <a:ext cx="7308049" cy="874116"/>
      </dsp:txXfrm>
    </dsp:sp>
    <dsp:sp modelId="{D9BC9F6F-A1BA-5043-8A90-6514E3B15416}">
      <dsp:nvSpPr>
        <dsp:cNvPr id="0" name=""/>
        <dsp:cNvSpPr/>
      </dsp:nvSpPr>
      <dsp:spPr>
        <a:xfrm>
          <a:off x="453" y="3301129"/>
          <a:ext cx="2367563" cy="886239"/>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Competence and Qualification</a:t>
          </a:r>
          <a:endParaRPr lang="en-US" sz="1800" b="0" kern="1200" dirty="0">
            <a:latin typeface="Arial" panose="020B0604020202020204" pitchFamily="34" charset="0"/>
            <a:cs typeface="Arial" panose="020B0604020202020204" pitchFamily="34" charset="0"/>
          </a:endParaRPr>
        </a:p>
      </dsp:txBody>
      <dsp:txXfrm>
        <a:off x="43716" y="3344392"/>
        <a:ext cx="2281037" cy="7997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E77F2-6575-44D2-B2ED-CB6CFDC2A1D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PH"/>
          </a:p>
        </p:txBody>
      </p:sp>
      <p:sp>
        <p:nvSpPr>
          <p:cNvPr id="3" name="Date Placeholder 2">
            <a:extLst>
              <a:ext uri="{FF2B5EF4-FFF2-40B4-BE49-F238E27FC236}">
                <a16:creationId xmlns:a16="http://schemas.microsoft.com/office/drawing/2014/main" id="{87269EB2-96B2-475C-BBE5-C9DC637981E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DEEBBF7-5CE4-486E-A8B9-638560AE5660}" type="datetimeFigureOut">
              <a:rPr lang="en-PH" smtClean="0"/>
              <a:t>9/24/23</a:t>
            </a:fld>
            <a:endParaRPr lang="en-PH"/>
          </a:p>
        </p:txBody>
      </p:sp>
      <p:sp>
        <p:nvSpPr>
          <p:cNvPr id="4" name="Footer Placeholder 3">
            <a:extLst>
              <a:ext uri="{FF2B5EF4-FFF2-40B4-BE49-F238E27FC236}">
                <a16:creationId xmlns:a16="http://schemas.microsoft.com/office/drawing/2014/main" id="{FD839D9C-F350-4E9C-8B5B-4B435EDD360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PH"/>
          </a:p>
        </p:txBody>
      </p:sp>
      <p:sp>
        <p:nvSpPr>
          <p:cNvPr id="5" name="Slide Number Placeholder 4">
            <a:extLst>
              <a:ext uri="{FF2B5EF4-FFF2-40B4-BE49-F238E27FC236}">
                <a16:creationId xmlns:a16="http://schemas.microsoft.com/office/drawing/2014/main" id="{0EEE6F05-A519-499C-94F9-96FEF7FB5BA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C2ADB7D-DAB7-4C56-9F79-AB8C4588757F}" type="slidenum">
              <a:rPr lang="en-PH" smtClean="0"/>
              <a:t>‹#›</a:t>
            </a:fld>
            <a:endParaRPr lang="en-PH"/>
          </a:p>
        </p:txBody>
      </p:sp>
    </p:spTree>
    <p:extLst>
      <p:ext uri="{BB962C8B-B14F-4D97-AF65-F5344CB8AC3E}">
        <p14:creationId xmlns:p14="http://schemas.microsoft.com/office/powerpoint/2010/main" val="42329100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3B2CE4-751F-0643-B4A7-F864325DF021}" type="datetimeFigureOut">
              <a:rPr lang="en-US" smtClean="0"/>
              <a:t>9/24/23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49113F-0DCE-7D40-9684-257778C5150D}" type="slidenum">
              <a:rPr lang="en-US" smtClean="0"/>
              <a:t>‹#›</a:t>
            </a:fld>
            <a:endParaRPr lang="en-US"/>
          </a:p>
        </p:txBody>
      </p:sp>
    </p:spTree>
    <p:extLst>
      <p:ext uri="{BB962C8B-B14F-4D97-AF65-F5344CB8AC3E}">
        <p14:creationId xmlns:p14="http://schemas.microsoft.com/office/powerpoint/2010/main" val="776907492"/>
      </p:ext>
    </p:extLst>
  </p:cSld>
  <p:clrMap bg1="lt1" tx1="dk1" bg2="lt2" tx2="dk2" accent1="accent1" accent2="accent2" accent3="accent3" accent4="accent4" accent5="accent5" accent6="accent6" hlink="hlink" folHlink="folHlink"/>
  <p:hf hdr="0" dt="0"/>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2"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9113F-0DCE-7D40-9684-257778C5150D}" type="slidenum">
              <a:rPr lang="en-US" smtClean="0"/>
              <a:t>1</a:t>
            </a:fld>
            <a:endParaRPr lang="en-US"/>
          </a:p>
        </p:txBody>
      </p:sp>
      <p:sp>
        <p:nvSpPr>
          <p:cNvPr id="5" name="Footer Placeholder 4">
            <a:extLst>
              <a:ext uri="{FF2B5EF4-FFF2-40B4-BE49-F238E27FC236}">
                <a16:creationId xmlns:a16="http://schemas.microsoft.com/office/drawing/2014/main" id="{CA24A903-D270-4BF2-87B0-A14A94336A0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334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12</a:t>
            </a:fld>
            <a:endParaRPr lang="en-US"/>
          </a:p>
        </p:txBody>
      </p:sp>
    </p:spTree>
    <p:extLst>
      <p:ext uri="{BB962C8B-B14F-4D97-AF65-F5344CB8AC3E}">
        <p14:creationId xmlns:p14="http://schemas.microsoft.com/office/powerpoint/2010/main" val="395742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13</a:t>
            </a:fld>
            <a:endParaRPr lang="en-US"/>
          </a:p>
        </p:txBody>
      </p:sp>
    </p:spTree>
    <p:extLst>
      <p:ext uri="{BB962C8B-B14F-4D97-AF65-F5344CB8AC3E}">
        <p14:creationId xmlns:p14="http://schemas.microsoft.com/office/powerpoint/2010/main" val="1362113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14</a:t>
            </a:fld>
            <a:endParaRPr lang="en-US"/>
          </a:p>
        </p:txBody>
      </p:sp>
    </p:spTree>
    <p:extLst>
      <p:ext uri="{BB962C8B-B14F-4D97-AF65-F5344CB8AC3E}">
        <p14:creationId xmlns:p14="http://schemas.microsoft.com/office/powerpoint/2010/main" val="3448976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15</a:t>
            </a:fld>
            <a:endParaRPr lang="en-US"/>
          </a:p>
        </p:txBody>
      </p:sp>
    </p:spTree>
    <p:extLst>
      <p:ext uri="{BB962C8B-B14F-4D97-AF65-F5344CB8AC3E}">
        <p14:creationId xmlns:p14="http://schemas.microsoft.com/office/powerpoint/2010/main" val="182612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E0AD48-B5AA-4689-B4A2-D3E0DFDF7B42}" type="slidenum">
              <a:rPr lang="en-US" smtClean="0"/>
              <a:pPr/>
              <a:t>17</a:t>
            </a:fld>
            <a:endParaRPr lang="en-US"/>
          </a:p>
        </p:txBody>
      </p:sp>
    </p:spTree>
    <p:extLst>
      <p:ext uri="{BB962C8B-B14F-4D97-AF65-F5344CB8AC3E}">
        <p14:creationId xmlns:p14="http://schemas.microsoft.com/office/powerpoint/2010/main" val="1962564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9113F-0DCE-7D40-9684-257778C5150D}" type="slidenum">
              <a:rPr lang="en-US" smtClean="0"/>
              <a:t>19</a:t>
            </a:fld>
            <a:endParaRPr lang="en-US"/>
          </a:p>
        </p:txBody>
      </p:sp>
      <p:sp>
        <p:nvSpPr>
          <p:cNvPr id="5" name="Footer Placeholder 4">
            <a:extLst>
              <a:ext uri="{FF2B5EF4-FFF2-40B4-BE49-F238E27FC236}">
                <a16:creationId xmlns:a16="http://schemas.microsoft.com/office/drawing/2014/main" id="{B27D5146-A459-422C-B537-6C065C34CFE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3848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2</a:t>
            </a:fld>
            <a:endParaRPr lang="en-US"/>
          </a:p>
        </p:txBody>
      </p:sp>
    </p:spTree>
    <p:extLst>
      <p:ext uri="{BB962C8B-B14F-4D97-AF65-F5344CB8AC3E}">
        <p14:creationId xmlns:p14="http://schemas.microsoft.com/office/powerpoint/2010/main" val="395617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E0AD48-B5AA-4689-B4A2-D3E0DFDF7B42}" type="slidenum">
              <a:rPr lang="en-US" smtClean="0"/>
              <a:pPr/>
              <a:t>3</a:t>
            </a:fld>
            <a:endParaRPr lang="en-US"/>
          </a:p>
        </p:txBody>
      </p:sp>
    </p:spTree>
    <p:extLst>
      <p:ext uri="{BB962C8B-B14F-4D97-AF65-F5344CB8AC3E}">
        <p14:creationId xmlns:p14="http://schemas.microsoft.com/office/powerpoint/2010/main" val="368716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E0AD48-B5AA-4689-B4A2-D3E0DFDF7B42}" type="slidenum">
              <a:rPr lang="en-US" smtClean="0"/>
              <a:pPr/>
              <a:t>4</a:t>
            </a:fld>
            <a:endParaRPr lang="en-US"/>
          </a:p>
        </p:txBody>
      </p:sp>
    </p:spTree>
    <p:extLst>
      <p:ext uri="{BB962C8B-B14F-4D97-AF65-F5344CB8AC3E}">
        <p14:creationId xmlns:p14="http://schemas.microsoft.com/office/powerpoint/2010/main" val="332362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7</a:t>
            </a:fld>
            <a:endParaRPr lang="en-US"/>
          </a:p>
        </p:txBody>
      </p:sp>
    </p:spTree>
    <p:extLst>
      <p:ext uri="{BB962C8B-B14F-4D97-AF65-F5344CB8AC3E}">
        <p14:creationId xmlns:p14="http://schemas.microsoft.com/office/powerpoint/2010/main" val="158964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8</a:t>
            </a:fld>
            <a:endParaRPr lang="en-US"/>
          </a:p>
        </p:txBody>
      </p:sp>
    </p:spTree>
    <p:extLst>
      <p:ext uri="{BB962C8B-B14F-4D97-AF65-F5344CB8AC3E}">
        <p14:creationId xmlns:p14="http://schemas.microsoft.com/office/powerpoint/2010/main" val="305753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9</a:t>
            </a:fld>
            <a:endParaRPr lang="en-US"/>
          </a:p>
        </p:txBody>
      </p:sp>
    </p:spTree>
    <p:extLst>
      <p:ext uri="{BB962C8B-B14F-4D97-AF65-F5344CB8AC3E}">
        <p14:creationId xmlns:p14="http://schemas.microsoft.com/office/powerpoint/2010/main" val="3107703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10</a:t>
            </a:fld>
            <a:endParaRPr lang="en-US"/>
          </a:p>
        </p:txBody>
      </p:sp>
    </p:spTree>
    <p:extLst>
      <p:ext uri="{BB962C8B-B14F-4D97-AF65-F5344CB8AC3E}">
        <p14:creationId xmlns:p14="http://schemas.microsoft.com/office/powerpoint/2010/main" val="445014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11</a:t>
            </a:fld>
            <a:endParaRPr lang="en-US"/>
          </a:p>
        </p:txBody>
      </p:sp>
    </p:spTree>
    <p:extLst>
      <p:ext uri="{BB962C8B-B14F-4D97-AF65-F5344CB8AC3E}">
        <p14:creationId xmlns:p14="http://schemas.microsoft.com/office/powerpoint/2010/main" val="75015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423103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425298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44842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486838" y="1159776"/>
            <a:ext cx="11705167" cy="5118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8" name="Title Placeholder 1">
            <a:extLst>
              <a:ext uri="{FF2B5EF4-FFF2-40B4-BE49-F238E27FC236}">
                <a16:creationId xmlns:a16="http://schemas.microsoft.com/office/drawing/2014/main" id="{FAE50819-6FE0-9D4E-A69A-F2D953A780AD}"/>
              </a:ext>
            </a:extLst>
          </p:cNvPr>
          <p:cNvSpPr>
            <a:spLocks noGrp="1"/>
          </p:cNvSpPr>
          <p:nvPr>
            <p:ph type="title"/>
          </p:nvPr>
        </p:nvSpPr>
        <p:spPr>
          <a:xfrm>
            <a:off x="1464452" y="5174"/>
            <a:ext cx="10471521" cy="836441"/>
          </a:xfrm>
          <a:prstGeom prst="rect">
            <a:avLst/>
          </a:prstGeom>
          <a:noFill/>
        </p:spPr>
        <p:txBody>
          <a:bodyPr vert="horz" lIns="228600" tIns="45720" rIns="91440" bIns="45720" rtlCol="0" anchor="b" anchorCtr="0">
            <a:normAutofit/>
          </a:bodyPr>
          <a:lstStyle>
            <a:lvl1pPr>
              <a:defRPr sz="4400"/>
            </a:lvl1pPr>
          </a:lstStyle>
          <a:p>
            <a:r>
              <a:rPr lang="en-US" dirty="0"/>
              <a:t>Click to edit Master title style</a:t>
            </a:r>
          </a:p>
        </p:txBody>
      </p:sp>
    </p:spTree>
    <p:extLst>
      <p:ext uri="{BB962C8B-B14F-4D97-AF65-F5344CB8AC3E}">
        <p14:creationId xmlns:p14="http://schemas.microsoft.com/office/powerpoint/2010/main" val="417710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256118" y="1014413"/>
            <a:ext cx="5791284"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Content Placeholder 3">
            <a:extLst>
              <a:ext uri="{FF2B5EF4-FFF2-40B4-BE49-F238E27FC236}">
                <a16:creationId xmlns:a16="http://schemas.microsoft.com/office/drawing/2014/main" id="{5016A314-FD99-4353-820B-236C95EC4D97}"/>
              </a:ext>
            </a:extLst>
          </p:cNvPr>
          <p:cNvSpPr>
            <a:spLocks noGrp="1"/>
          </p:cNvSpPr>
          <p:nvPr>
            <p:ph sz="quarter" idx="11"/>
          </p:nvPr>
        </p:nvSpPr>
        <p:spPr>
          <a:xfrm>
            <a:off x="6205647" y="1014413"/>
            <a:ext cx="5791284"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itle Placeholder 1">
            <a:extLst>
              <a:ext uri="{FF2B5EF4-FFF2-40B4-BE49-F238E27FC236}">
                <a16:creationId xmlns:a16="http://schemas.microsoft.com/office/drawing/2014/main" id="{7F6F1F82-4893-3C4B-A120-B0797AAEF90A}"/>
              </a:ext>
            </a:extLst>
          </p:cNvPr>
          <p:cNvSpPr>
            <a:spLocks noGrp="1"/>
          </p:cNvSpPr>
          <p:nvPr>
            <p:ph type="title"/>
          </p:nvPr>
        </p:nvSpPr>
        <p:spPr>
          <a:xfrm>
            <a:off x="1464452" y="5174"/>
            <a:ext cx="10471521" cy="836441"/>
          </a:xfrm>
          <a:prstGeom prst="rect">
            <a:avLst/>
          </a:prstGeom>
          <a:noFill/>
        </p:spPr>
        <p:txBody>
          <a:bodyPr vert="horz" lIns="22860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4277599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315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5"/>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5"/>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5"/>
            <a:ext cx="2743200" cy="365125"/>
          </a:xfrm>
          <a:prstGeom prst="rect">
            <a:avLst/>
          </a:prstGeom>
        </p:spPr>
        <p:txBody>
          <a:bodyPr/>
          <a:lstStyle/>
          <a:p>
            <a:fld id="{7D0C6CEF-3F30-5644-AEEC-4228C0B92182}" type="slidenum">
              <a:rPr lang="en-US" smtClean="0"/>
              <a:t>‹#›</a:t>
            </a:fld>
            <a:endParaRPr lang="en-US"/>
          </a:p>
        </p:txBody>
      </p:sp>
      <p:sp>
        <p:nvSpPr>
          <p:cNvPr id="8" name="Title Placeholder 1">
            <a:extLst>
              <a:ext uri="{FF2B5EF4-FFF2-40B4-BE49-F238E27FC236}">
                <a16:creationId xmlns:a16="http://schemas.microsoft.com/office/drawing/2014/main" id="{BEC6C488-40AB-4143-AEF4-8973E4B89909}"/>
              </a:ext>
            </a:extLst>
          </p:cNvPr>
          <p:cNvSpPr>
            <a:spLocks noGrp="1"/>
          </p:cNvSpPr>
          <p:nvPr>
            <p:ph type="title"/>
          </p:nvPr>
        </p:nvSpPr>
        <p:spPr>
          <a:xfrm>
            <a:off x="1464452" y="5174"/>
            <a:ext cx="10471521" cy="836441"/>
          </a:xfrm>
          <a:prstGeom prst="rect">
            <a:avLst/>
          </a:prstGeom>
          <a:noFill/>
        </p:spPr>
        <p:txBody>
          <a:bodyPr vert="horz" lIns="22860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258864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99DC-71ED-4D1A-9085-9E2FCCAA21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392D7-B7B7-449D-891D-D8393C5DC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BFA4B4-896F-4AFB-9FA8-76DD2FE05934}"/>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5" name="Footer Placeholder 4">
            <a:extLst>
              <a:ext uri="{FF2B5EF4-FFF2-40B4-BE49-F238E27FC236}">
                <a16:creationId xmlns:a16="http://schemas.microsoft.com/office/drawing/2014/main" id="{B3F9355E-349C-4F04-84D2-FF6A7FC78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54E23-5688-46EF-891B-46953093A995}"/>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185563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84AA-52D1-4670-B2F9-74889C8D5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6AC3C-FC06-40BD-8695-A2764966B2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8B9E1-FC9A-4D9E-88C9-BEE27DD7FFA7}"/>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5" name="Footer Placeholder 4">
            <a:extLst>
              <a:ext uri="{FF2B5EF4-FFF2-40B4-BE49-F238E27FC236}">
                <a16:creationId xmlns:a16="http://schemas.microsoft.com/office/drawing/2014/main" id="{180170C0-A6EA-4724-B77D-60383E653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5FB1F-F3A6-4DA8-A6CD-C53AB4A22C63}"/>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918582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0B51-50EB-45AA-800D-3E9D0F9DA1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CC17D4-1090-4A98-ACBB-FF2792396D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FEE9C5-A92A-4DB6-A2D8-6D15D6E69151}"/>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5" name="Footer Placeholder 4">
            <a:extLst>
              <a:ext uri="{FF2B5EF4-FFF2-40B4-BE49-F238E27FC236}">
                <a16:creationId xmlns:a16="http://schemas.microsoft.com/office/drawing/2014/main" id="{E2087E55-B73E-4582-92D3-D58322A63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79298-CFA7-4430-ABDC-53F6421107C1}"/>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896525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2BB7-6BB4-4244-8038-692CFFD766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403787-FBCE-49FF-99ED-5FD7406B16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66CBB9-B91D-4556-82DC-029919B021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933599-F4A0-4F2E-ACC2-8B77517D40AB}"/>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6" name="Footer Placeholder 5">
            <a:extLst>
              <a:ext uri="{FF2B5EF4-FFF2-40B4-BE49-F238E27FC236}">
                <a16:creationId xmlns:a16="http://schemas.microsoft.com/office/drawing/2014/main" id="{04D33FC4-779C-4C44-B689-5D1015628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88CEA-6115-4541-A007-CD442F72E6F5}"/>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355351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731996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8C6-02A5-4851-B07B-89A3EF3C30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5D656-4495-4EA6-87E5-1AD99BC95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ACF745-6C25-4E96-B12D-945481EF4F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6B96BC-0E32-4686-9F26-97C6F9E898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81C23B-F7EE-4389-AB4F-C463C91075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0F5723-1B6F-403F-BF0A-E22280DEF623}"/>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8" name="Footer Placeholder 7">
            <a:extLst>
              <a:ext uri="{FF2B5EF4-FFF2-40B4-BE49-F238E27FC236}">
                <a16:creationId xmlns:a16="http://schemas.microsoft.com/office/drawing/2014/main" id="{74D62476-EC3C-4930-ACE1-3E1578C55A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6CC92-4487-4558-AF02-CD934FD06B6D}"/>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3498424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D86F-A7B2-4075-8523-0F36E219DD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767BC0-18D7-4B31-AA25-AF2777881225}"/>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4" name="Footer Placeholder 3">
            <a:extLst>
              <a:ext uri="{FF2B5EF4-FFF2-40B4-BE49-F238E27FC236}">
                <a16:creationId xmlns:a16="http://schemas.microsoft.com/office/drawing/2014/main" id="{CF6FBB7C-5818-41CA-8D7C-8B8D7CEE68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29BA74-3BEF-46E7-BC04-C39CAF65B22D}"/>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495592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B6A0CB-DAB3-413B-A4A8-AB6BCDB4FB9B}"/>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3" name="Footer Placeholder 2">
            <a:extLst>
              <a:ext uri="{FF2B5EF4-FFF2-40B4-BE49-F238E27FC236}">
                <a16:creationId xmlns:a16="http://schemas.microsoft.com/office/drawing/2014/main" id="{EFE5B3D5-A014-4BCE-8116-2CE85132FB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936ECE-FDBA-40E5-ABE7-3C26D89B1A89}"/>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871449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60CBA-07D5-489A-97BC-EB072DBE6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3630E-719F-4DF1-B402-F2A6FC8A1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2E17FC-CE2B-4C1A-B280-AA07584DB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C1735B-5823-4A32-8FFA-ACDF64EA3F6D}"/>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6" name="Footer Placeholder 5">
            <a:extLst>
              <a:ext uri="{FF2B5EF4-FFF2-40B4-BE49-F238E27FC236}">
                <a16:creationId xmlns:a16="http://schemas.microsoft.com/office/drawing/2014/main" id="{6B570A03-3A16-47E8-AD89-CF532CB35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223DC-73CC-4556-9F5B-96510B710904}"/>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894209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395-2D2C-4EED-8B8F-96C8EFC69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E4158E-B157-4B03-A310-2E9245D21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92BC7C-23F6-4CDC-B18A-4F3611BBD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469452-2185-4476-8840-C0434A921E67}"/>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6" name="Footer Placeholder 5">
            <a:extLst>
              <a:ext uri="{FF2B5EF4-FFF2-40B4-BE49-F238E27FC236}">
                <a16:creationId xmlns:a16="http://schemas.microsoft.com/office/drawing/2014/main" id="{D1A45EA8-F285-42F1-8989-469108FBC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338D3-F2C1-485E-A805-5A71044CBB82}"/>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4120639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D6AD-6000-4D9D-8766-4AEAC67FA7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37E25D-7B14-4989-9E31-79AB079693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CE18A-6DB1-4793-AD6D-2008F7C951EB}"/>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5" name="Footer Placeholder 4">
            <a:extLst>
              <a:ext uri="{FF2B5EF4-FFF2-40B4-BE49-F238E27FC236}">
                <a16:creationId xmlns:a16="http://schemas.microsoft.com/office/drawing/2014/main" id="{0465CB77-E205-4A15-96AC-341C1F821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C8991-8B33-45B1-9227-693ECE6DEDEC}"/>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170378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7A1387-AF3F-4987-AAD8-58D4F4EAC4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AE2AED-3A37-405C-A592-5248667F46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A3C2B-2C34-4999-8CDF-5629A12491B8}"/>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5" name="Footer Placeholder 4">
            <a:extLst>
              <a:ext uri="{FF2B5EF4-FFF2-40B4-BE49-F238E27FC236}">
                <a16:creationId xmlns:a16="http://schemas.microsoft.com/office/drawing/2014/main" id="{48A4ACEF-2349-4642-9671-E371D9576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57159-EA9F-491F-ACCB-77BAAAB7FD2E}"/>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54735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dirty="0"/>
          </a:p>
        </p:txBody>
      </p:sp>
    </p:spTree>
    <p:extLst>
      <p:ext uri="{BB962C8B-B14F-4D97-AF65-F5344CB8AC3E}">
        <p14:creationId xmlns:p14="http://schemas.microsoft.com/office/powerpoint/2010/main" val="312147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42380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3196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C6CEF-3F30-5644-AEEC-4228C0B92182}" type="slidenum">
              <a:rPr lang="en-US" smtClean="0"/>
              <a:t>‹#›</a:t>
            </a:fld>
            <a:endParaRPr lang="en-US"/>
          </a:p>
        </p:txBody>
      </p:sp>
      <p:sp>
        <p:nvSpPr>
          <p:cNvPr id="6" name="Flowchart: Merge 5">
            <a:extLst>
              <a:ext uri="{FF2B5EF4-FFF2-40B4-BE49-F238E27FC236}">
                <a16:creationId xmlns:a16="http://schemas.microsoft.com/office/drawing/2014/main" id="{D217C747-8079-4F6E-ACE8-EC204537D953}"/>
              </a:ext>
            </a:extLst>
          </p:cNvPr>
          <p:cNvSpPr/>
          <p:nvPr userDrawn="1"/>
        </p:nvSpPr>
        <p:spPr>
          <a:xfrm rot="5400000">
            <a:off x="1926656" y="382634"/>
            <a:ext cx="365125" cy="486833"/>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571"/>
          </a:p>
        </p:txBody>
      </p:sp>
    </p:spTree>
    <p:extLst>
      <p:ext uri="{BB962C8B-B14F-4D97-AF65-F5344CB8AC3E}">
        <p14:creationId xmlns:p14="http://schemas.microsoft.com/office/powerpoint/2010/main" val="376523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04554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778535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99182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9/24/23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9" name="Graphic 8">
            <a:extLst>
              <a:ext uri="{FF2B5EF4-FFF2-40B4-BE49-F238E27FC236}">
                <a16:creationId xmlns:a16="http://schemas.microsoft.com/office/drawing/2014/main" id="{CEA4DA64-BCAC-4359-A1A8-C661C34AE72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203700" y="188171"/>
            <a:ext cx="880208" cy="836441"/>
          </a:xfrm>
          <a:prstGeom prst="rect">
            <a:avLst/>
          </a:prstGeom>
        </p:spPr>
      </p:pic>
      <p:pic>
        <p:nvPicPr>
          <p:cNvPr id="10" name="Picture 12">
            <a:extLst>
              <a:ext uri="{FF2B5EF4-FFF2-40B4-BE49-F238E27FC236}">
                <a16:creationId xmlns:a16="http://schemas.microsoft.com/office/drawing/2014/main" id="{65B2FDFB-38CD-438D-9017-4378FAFC71BD}"/>
              </a:ext>
            </a:extLst>
          </p:cNvPr>
          <p:cNvPicPr>
            <a:picLocks noChangeAspect="1"/>
          </p:cNvPicPr>
          <p:nvPr userDrawn="1"/>
        </p:nvPicPr>
        <p:blipFill>
          <a:blip r:embed="rId19"/>
          <a:stretch>
            <a:fillRect/>
          </a:stretch>
        </p:blipFill>
        <p:spPr>
          <a:xfrm>
            <a:off x="11353800" y="6054580"/>
            <a:ext cx="666895" cy="666895"/>
          </a:xfrm>
          <a:prstGeom prst="rect">
            <a:avLst/>
          </a:prstGeom>
        </p:spPr>
      </p:pic>
    </p:spTree>
    <p:extLst>
      <p:ext uri="{BB962C8B-B14F-4D97-AF65-F5344CB8AC3E}">
        <p14:creationId xmlns:p14="http://schemas.microsoft.com/office/powerpoint/2010/main" val="34338397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72" r:id="rId12"/>
    <p:sldLayoutId id="2147483673" r:id="rId13"/>
    <p:sldLayoutId id="2147483661" r:id="rId14"/>
    <p:sldLayoutId id="214748366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CE6E69-F46B-4942-AC8F-ED20DDD44D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90EE91-3CAF-4127-8AEE-17238D4906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57C86-4B0C-4AF4-9861-983E24BFE5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5C3FE-0EB5-45F1-8F86-12E03BEDA4DD}" type="datetimeFigureOut">
              <a:rPr lang="en-US" smtClean="0"/>
              <a:t>9/24/23</a:t>
            </a:fld>
            <a:endParaRPr lang="en-US"/>
          </a:p>
        </p:txBody>
      </p:sp>
      <p:sp>
        <p:nvSpPr>
          <p:cNvPr id="5" name="Footer Placeholder 4">
            <a:extLst>
              <a:ext uri="{FF2B5EF4-FFF2-40B4-BE49-F238E27FC236}">
                <a16:creationId xmlns:a16="http://schemas.microsoft.com/office/drawing/2014/main" id="{49C08228-00A1-4A9E-BC9D-2AB4C304FA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6ABBE2-6453-4532-8D55-7CF9F8D93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D4264-6822-47AA-8621-C63A3FC075ED}" type="slidenum">
              <a:rPr lang="en-US" smtClean="0"/>
              <a:t>‹#›</a:t>
            </a:fld>
            <a:endParaRPr lang="en-US"/>
          </a:p>
        </p:txBody>
      </p:sp>
    </p:spTree>
    <p:extLst>
      <p:ext uri="{BB962C8B-B14F-4D97-AF65-F5344CB8AC3E}">
        <p14:creationId xmlns:p14="http://schemas.microsoft.com/office/powerpoint/2010/main" val="17986480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3.jpe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3.jpe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4.jpeg"/><Relationship Id="rId5" Type="http://schemas.openxmlformats.org/officeDocument/2006/relationships/image" Target="../media/image8.emf"/><Relationship Id="rId10" Type="http://schemas.openxmlformats.org/officeDocument/2006/relationships/image" Target="../media/image13.jpeg"/><Relationship Id="rId4" Type="http://schemas.openxmlformats.org/officeDocument/2006/relationships/image" Target="../media/image7.emf"/><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BCA4488-F779-4E6E-9E24-B3E6931BE88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0222" r="55633" b="17018"/>
          <a:stretch/>
        </p:blipFill>
        <p:spPr>
          <a:xfrm>
            <a:off x="8010175" y="0"/>
            <a:ext cx="4181825" cy="6858000"/>
          </a:xfrm>
          <a:prstGeom prst="rect">
            <a:avLst/>
          </a:prstGeom>
        </p:spPr>
      </p:pic>
      <p:pic>
        <p:nvPicPr>
          <p:cNvPr id="8" name="Picture 12">
            <a:extLst>
              <a:ext uri="{FF2B5EF4-FFF2-40B4-BE49-F238E27FC236}">
                <a16:creationId xmlns:a16="http://schemas.microsoft.com/office/drawing/2014/main" id="{A3964706-0C58-4567-BF66-CA88E3189DB2}"/>
              </a:ext>
            </a:extLst>
          </p:cNvPr>
          <p:cNvPicPr>
            <a:picLocks noChangeAspect="1"/>
          </p:cNvPicPr>
          <p:nvPr/>
        </p:nvPicPr>
        <p:blipFill>
          <a:blip r:embed="rId5"/>
          <a:stretch>
            <a:fillRect/>
          </a:stretch>
        </p:blipFill>
        <p:spPr>
          <a:xfrm>
            <a:off x="440572" y="375773"/>
            <a:ext cx="759788" cy="759788"/>
          </a:xfrm>
          <a:prstGeom prst="rect">
            <a:avLst/>
          </a:prstGeom>
        </p:spPr>
      </p:pic>
      <p:sp>
        <p:nvSpPr>
          <p:cNvPr id="5" name="TextBox 4">
            <a:extLst>
              <a:ext uri="{FF2B5EF4-FFF2-40B4-BE49-F238E27FC236}">
                <a16:creationId xmlns:a16="http://schemas.microsoft.com/office/drawing/2014/main" id="{FAD3D425-7647-4F0F-8ECD-51A644A10CB5}"/>
              </a:ext>
            </a:extLst>
          </p:cNvPr>
          <p:cNvSpPr txBox="1"/>
          <p:nvPr/>
        </p:nvSpPr>
        <p:spPr>
          <a:xfrm>
            <a:off x="706249" y="3123676"/>
            <a:ext cx="4244009" cy="1569660"/>
          </a:xfrm>
          <a:prstGeom prst="rect">
            <a:avLst/>
          </a:prstGeom>
          <a:noFill/>
        </p:spPr>
        <p:txBody>
          <a:bodyPr wrap="square" rtlCol="0">
            <a:spAutoFit/>
          </a:bodyPr>
          <a:lstStyle/>
          <a:p>
            <a:pPr algn="l">
              <a:tabLst>
                <a:tab pos="5943600" algn="r"/>
              </a:tabLst>
            </a:pPr>
            <a:r>
              <a:rPr lang="en-PH" sz="2000" b="1" dirty="0">
                <a:effectLst/>
                <a:latin typeface="Arial" panose="020B0604020202020204" pitchFamily="34" charset="0"/>
                <a:ea typeface="Calibri" panose="020F0502020204030204" pitchFamily="34" charset="0"/>
                <a:cs typeface="Arial" panose="020B0604020202020204" pitchFamily="34" charset="0"/>
              </a:rPr>
              <a:t>Virtual Regional Workshop on Authorized Economic Operator Program</a:t>
            </a:r>
          </a:p>
          <a:p>
            <a:pPr algn="l">
              <a:tabLst>
                <a:tab pos="5943600" algn="r"/>
              </a:tabLst>
            </a:pPr>
            <a:endParaRPr lang="en-PH" sz="1200" b="1" dirty="0">
              <a:latin typeface="Arial" panose="020B0604020202020204" pitchFamily="34" charset="0"/>
              <a:ea typeface="Calibri" panose="020F0502020204030204" pitchFamily="34" charset="0"/>
              <a:cs typeface="Arial" panose="020B0604020202020204" pitchFamily="34" charset="0"/>
            </a:endParaRPr>
          </a:p>
          <a:p>
            <a:pPr algn="l"/>
            <a:r>
              <a:rPr lang="en-PH" sz="1200" dirty="0">
                <a:effectLst/>
                <a:latin typeface="Arial" panose="020B0604020202020204" pitchFamily="34" charset="0"/>
                <a:ea typeface="Calibri" panose="020F0502020204030204" pitchFamily="34" charset="0"/>
                <a:cs typeface="Arial" panose="020B0604020202020204" pitchFamily="34" charset="0"/>
              </a:rPr>
              <a:t>14:00 – 16: 00 (Manila time), via Zoom Videoconference</a:t>
            </a:r>
          </a:p>
          <a:p>
            <a:pPr algn="l"/>
            <a:r>
              <a:rPr lang="en-PH" sz="1200" dirty="0">
                <a:effectLst/>
                <a:latin typeface="Arial" panose="020B0604020202020204" pitchFamily="34" charset="0"/>
                <a:ea typeface="Calibri" panose="020F0502020204030204" pitchFamily="34" charset="0"/>
                <a:cs typeface="Arial" panose="020B0604020202020204" pitchFamily="34" charset="0"/>
              </a:rPr>
              <a:t>26 – 27 September 2023</a:t>
            </a:r>
          </a:p>
        </p:txBody>
      </p:sp>
      <p:sp>
        <p:nvSpPr>
          <p:cNvPr id="3" name="TextBox 2">
            <a:extLst>
              <a:ext uri="{FF2B5EF4-FFF2-40B4-BE49-F238E27FC236}">
                <a16:creationId xmlns:a16="http://schemas.microsoft.com/office/drawing/2014/main" id="{2767A0F2-509F-C76E-1F06-058D424AE29F}"/>
              </a:ext>
            </a:extLst>
          </p:cNvPr>
          <p:cNvSpPr txBox="1"/>
          <p:nvPr/>
        </p:nvSpPr>
        <p:spPr>
          <a:xfrm>
            <a:off x="737462" y="1667613"/>
            <a:ext cx="6533673" cy="1200329"/>
          </a:xfrm>
          <a:prstGeom prst="rect">
            <a:avLst/>
          </a:prstGeom>
          <a:noFill/>
        </p:spPr>
        <p:txBody>
          <a:bodyPr wrap="square" rtlCol="0">
            <a:spAutoFit/>
          </a:bodyPr>
          <a:lstStyle/>
          <a:p>
            <a:r>
              <a:rPr lang="en-CA" sz="2400" cap="all" dirty="0">
                <a:solidFill>
                  <a:srgbClr val="00AEEF"/>
                </a:solidFill>
                <a:effectLst/>
                <a:latin typeface="Arial" panose="020B0604020202020204" pitchFamily="34" charset="0"/>
                <a:ea typeface="Calibri" panose="020F0502020204030204" pitchFamily="34" charset="0"/>
              </a:rPr>
              <a:t>Enhance and Accelerate the Implementation of the AEO Program in Central Asia</a:t>
            </a:r>
            <a:endParaRPr lang="en-PH" sz="2400" cap="all" dirty="0">
              <a:solidFill>
                <a:srgbClr val="00AEEF"/>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50392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1325563"/>
          </a:xfrm>
        </p:spPr>
        <p:txBody>
          <a:bodyPr>
            <a:normAutofit/>
          </a:bodyPr>
          <a:lstStyle/>
          <a:p>
            <a:r>
              <a:rPr lang="en-US" sz="3600" dirty="0">
                <a:latin typeface="Arial" panose="020B0604020202020204" pitchFamily="34" charset="0"/>
                <a:cs typeface="Arial" panose="020B0604020202020204" pitchFamily="34" charset="0"/>
              </a:rPr>
              <a:t>Ideal AEO Validator Team</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10</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1344057" y="1432192"/>
            <a:ext cx="9613135" cy="4527934"/>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q"/>
            </a:pPr>
            <a:r>
              <a:rPr lang="en-PH" sz="2400" dirty="0"/>
              <a:t>A validator team should be composed of 5 members, a manager, a specialist in the addressing security measures in the movement of goods, an information security specialist, a financial accountant and a staff documenting the evaluation process </a:t>
            </a:r>
            <a:endParaRPr lang="en-PH" sz="2400" dirty="0">
              <a:effectLst/>
            </a:endParaRPr>
          </a:p>
          <a:p>
            <a:pPr>
              <a:buFont typeface="Wingdings" pitchFamily="2" charset="2"/>
              <a:buChar char="q"/>
            </a:pPr>
            <a:endParaRPr lang="en-PH" sz="2400" dirty="0"/>
          </a:p>
          <a:p>
            <a:pPr>
              <a:buFont typeface="Wingdings" pitchFamily="2" charset="2"/>
              <a:buChar char="q"/>
            </a:pPr>
            <a:r>
              <a:rPr lang="en-PH" sz="2400" dirty="0"/>
              <a:t>There should be at least three teams, one team handling accreditation of importer, exporter, and logistics actor/entity</a:t>
            </a:r>
          </a:p>
          <a:p>
            <a:pPr>
              <a:buFont typeface="Wingdings" pitchFamily="2" charset="2"/>
              <a:buChar char="q"/>
            </a:pPr>
            <a:endParaRPr lang="en-PH" sz="2400" dirty="0">
              <a:effectLst/>
            </a:endParaRPr>
          </a:p>
          <a:p>
            <a:pPr>
              <a:buFont typeface="Wingdings" pitchFamily="2" charset="2"/>
              <a:buChar char="q"/>
            </a:pPr>
            <a:r>
              <a:rPr lang="en-PH" sz="2400" dirty="0">
                <a:effectLst/>
              </a:rPr>
              <a:t>Team managers are responsible for setting the conditions that allow the validators to achieve this goal of building, improving and controlling the validation process </a:t>
            </a:r>
            <a:endParaRPr lang="en-PH" sz="2400" dirty="0"/>
          </a:p>
        </p:txBody>
      </p:sp>
    </p:spTree>
    <p:extLst>
      <p:ext uri="{BB962C8B-B14F-4D97-AF65-F5344CB8AC3E}">
        <p14:creationId xmlns:p14="http://schemas.microsoft.com/office/powerpoint/2010/main" val="1017036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1325563"/>
          </a:xfrm>
        </p:spPr>
        <p:txBody>
          <a:bodyPr>
            <a:normAutofit/>
          </a:bodyPr>
          <a:lstStyle/>
          <a:p>
            <a:r>
              <a:rPr lang="en-US" sz="3600" dirty="0">
                <a:latin typeface="Arial" panose="020B0604020202020204" pitchFamily="34" charset="0"/>
                <a:cs typeface="Arial" panose="020B0604020202020204" pitchFamily="34" charset="0"/>
              </a:rPr>
              <a:t>AEO Validator Team’s General Competencies</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11</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1344058" y="1432192"/>
            <a:ext cx="4483866" cy="4527934"/>
          </a:xfrm>
          <a:prstGeom prst="rect">
            <a:avLst/>
          </a:prstGeom>
          <a:solidFill>
            <a:schemeClr val="accent1">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q"/>
            </a:pPr>
            <a:r>
              <a:rPr lang="en-PH" sz="1600" dirty="0"/>
              <a:t>K</a:t>
            </a:r>
            <a:r>
              <a:rPr lang="en-PH" sz="1600" dirty="0">
                <a:effectLst/>
              </a:rPr>
              <a:t>nowledge of the Revised Kyoto Convention, the SAFE Framework of Standards and history of AEO </a:t>
            </a:r>
            <a:endParaRPr lang="en-PH" sz="1600" dirty="0"/>
          </a:p>
          <a:p>
            <a:pPr>
              <a:buFont typeface="Wingdings" pitchFamily="2" charset="2"/>
              <a:buChar char="q"/>
            </a:pPr>
            <a:endParaRPr lang="en-PH" sz="1600" dirty="0"/>
          </a:p>
          <a:p>
            <a:pPr>
              <a:buFont typeface="Wingdings" pitchFamily="2" charset="2"/>
              <a:buChar char="q"/>
            </a:pPr>
            <a:r>
              <a:rPr lang="en-PH" sz="1600" dirty="0">
                <a:effectLst/>
              </a:rPr>
              <a:t>Knowledge of the legal environment of an economic operator</a:t>
            </a:r>
          </a:p>
          <a:p>
            <a:pPr>
              <a:buFont typeface="Wingdings" pitchFamily="2" charset="2"/>
              <a:buChar char="q"/>
            </a:pPr>
            <a:endParaRPr lang="en-PH" sz="1600" dirty="0"/>
          </a:p>
          <a:p>
            <a:pPr>
              <a:buFont typeface="Wingdings" pitchFamily="2" charset="2"/>
              <a:buChar char="q"/>
            </a:pPr>
            <a:r>
              <a:rPr lang="en-PH" sz="1600" dirty="0">
                <a:effectLst/>
              </a:rPr>
              <a:t>Knowledge of risk management principles and techniques</a:t>
            </a:r>
            <a:endParaRPr lang="en-PH" sz="1600" dirty="0"/>
          </a:p>
          <a:p>
            <a:pPr>
              <a:buFont typeface="Wingdings" pitchFamily="2" charset="2"/>
              <a:buChar char="q"/>
            </a:pPr>
            <a:endParaRPr lang="en-PH" sz="1600" dirty="0">
              <a:effectLst/>
            </a:endParaRPr>
          </a:p>
          <a:p>
            <a:pPr>
              <a:buFont typeface="Wingdings" pitchFamily="2" charset="2"/>
              <a:buChar char="q"/>
            </a:pPr>
            <a:r>
              <a:rPr lang="en-PH" sz="1600" dirty="0">
                <a:effectLst/>
              </a:rPr>
              <a:t>Knowledge of audit and automated auditing packages and techniques</a:t>
            </a:r>
          </a:p>
          <a:p>
            <a:pPr>
              <a:buFont typeface="Wingdings" pitchFamily="2" charset="2"/>
              <a:buChar char="q"/>
            </a:pPr>
            <a:endParaRPr lang="en-PH" sz="1600" dirty="0"/>
          </a:p>
          <a:p>
            <a:pPr>
              <a:buFont typeface="Wingdings" pitchFamily="2" charset="2"/>
              <a:buChar char="q"/>
            </a:pPr>
            <a:r>
              <a:rPr lang="en-PH" sz="1600" dirty="0">
                <a:effectLst/>
              </a:rPr>
              <a:t>Knowledge of bookkeeping and IT applications for financial accounting and reporting </a:t>
            </a:r>
          </a:p>
        </p:txBody>
      </p:sp>
      <p:sp>
        <p:nvSpPr>
          <p:cNvPr id="2" name="Content Placeholder 2">
            <a:extLst>
              <a:ext uri="{FF2B5EF4-FFF2-40B4-BE49-F238E27FC236}">
                <a16:creationId xmlns:a16="http://schemas.microsoft.com/office/drawing/2014/main" id="{0E4CDAB4-2E6F-7E73-3377-ACE3F0D20A21}"/>
              </a:ext>
            </a:extLst>
          </p:cNvPr>
          <p:cNvSpPr txBox="1">
            <a:spLocks/>
          </p:cNvSpPr>
          <p:nvPr/>
        </p:nvSpPr>
        <p:spPr bwMode="auto">
          <a:xfrm>
            <a:off x="6299822" y="1463404"/>
            <a:ext cx="4483866" cy="4496721"/>
          </a:xfrm>
          <a:prstGeom prst="rect">
            <a:avLst/>
          </a:prstGeom>
          <a:solidFill>
            <a:schemeClr val="accent2">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q"/>
            </a:pPr>
            <a:r>
              <a:rPr lang="en-PH" sz="1600" dirty="0">
                <a:effectLst/>
              </a:rPr>
              <a:t>Knowledge of information technology, including IT security </a:t>
            </a:r>
          </a:p>
          <a:p>
            <a:pPr>
              <a:buFont typeface="Wingdings" pitchFamily="2" charset="2"/>
              <a:buChar char="q"/>
            </a:pPr>
            <a:endParaRPr lang="en-PH" sz="1600" dirty="0"/>
          </a:p>
          <a:p>
            <a:pPr>
              <a:buFont typeface="Wingdings" pitchFamily="2" charset="2"/>
              <a:buChar char="q"/>
            </a:pPr>
            <a:r>
              <a:rPr lang="en-PH" sz="1600" dirty="0">
                <a:effectLst/>
              </a:rPr>
              <a:t>Knowledge of safety and security programs from other government or inter- governmental agencies</a:t>
            </a:r>
          </a:p>
          <a:p>
            <a:pPr>
              <a:buFont typeface="Wingdings" pitchFamily="2" charset="2"/>
              <a:buChar char="q"/>
            </a:pPr>
            <a:endParaRPr lang="en-PH" sz="1600" dirty="0"/>
          </a:p>
          <a:p>
            <a:pPr>
              <a:buFont typeface="Wingdings" pitchFamily="2" charset="2"/>
              <a:buChar char="q"/>
            </a:pPr>
            <a:r>
              <a:rPr lang="en-PH" sz="1600" dirty="0">
                <a:effectLst/>
              </a:rPr>
              <a:t>Knowledge about relevant commercial standards and certifications </a:t>
            </a:r>
          </a:p>
          <a:p>
            <a:pPr>
              <a:buFont typeface="Wingdings" pitchFamily="2" charset="2"/>
              <a:buChar char="q"/>
            </a:pPr>
            <a:endParaRPr lang="en-PH" sz="1600" dirty="0"/>
          </a:p>
          <a:p>
            <a:pPr>
              <a:buFont typeface="Wingdings" pitchFamily="2" charset="2"/>
              <a:buChar char="q"/>
            </a:pPr>
            <a:r>
              <a:rPr lang="en-PH" sz="1600" dirty="0"/>
              <a:t>K</a:t>
            </a:r>
            <a:r>
              <a:rPr lang="en-PH" sz="1600" dirty="0">
                <a:effectLst/>
              </a:rPr>
              <a:t>nowledge of the global supply chain </a:t>
            </a:r>
            <a:endParaRPr lang="en-PH" sz="1600" dirty="0"/>
          </a:p>
          <a:p>
            <a:pPr>
              <a:buFont typeface="Wingdings" pitchFamily="2" charset="2"/>
              <a:buChar char="q"/>
            </a:pPr>
            <a:endParaRPr lang="en-PH" sz="1600" dirty="0">
              <a:effectLst/>
            </a:endParaRPr>
          </a:p>
          <a:p>
            <a:pPr>
              <a:buFont typeface="Wingdings" pitchFamily="2" charset="2"/>
              <a:buChar char="q"/>
            </a:pPr>
            <a:r>
              <a:rPr lang="en-PH" sz="1600" dirty="0"/>
              <a:t>K</a:t>
            </a:r>
            <a:r>
              <a:rPr lang="en-PH" sz="1600" dirty="0">
                <a:effectLst/>
              </a:rPr>
              <a:t>nowledge of Industry’s best practices</a:t>
            </a:r>
          </a:p>
          <a:p>
            <a:pPr>
              <a:buFont typeface="Wingdings" pitchFamily="2" charset="2"/>
              <a:buChar char="q"/>
            </a:pPr>
            <a:endParaRPr lang="en-PH" sz="1600" dirty="0"/>
          </a:p>
          <a:p>
            <a:pPr>
              <a:buFont typeface="Wingdings" pitchFamily="2" charset="2"/>
              <a:buChar char="q"/>
            </a:pPr>
            <a:r>
              <a:rPr lang="en-PH" sz="1600" dirty="0">
                <a:effectLst/>
              </a:rPr>
              <a:t>Knowledge of e-Commerce issues and the crucial roles of logistics actors </a:t>
            </a:r>
          </a:p>
          <a:p>
            <a:pPr>
              <a:buFont typeface="Wingdings" pitchFamily="2" charset="2"/>
              <a:buChar char="q"/>
            </a:pPr>
            <a:endParaRPr lang="en-PH" sz="1600" dirty="0"/>
          </a:p>
          <a:p>
            <a:pPr>
              <a:buFont typeface="Wingdings" pitchFamily="2" charset="2"/>
              <a:buChar char="q"/>
            </a:pPr>
            <a:endParaRPr lang="en-PH" sz="1600" dirty="0">
              <a:effectLst/>
            </a:endParaRPr>
          </a:p>
        </p:txBody>
      </p:sp>
    </p:spTree>
    <p:extLst>
      <p:ext uri="{BB962C8B-B14F-4D97-AF65-F5344CB8AC3E}">
        <p14:creationId xmlns:p14="http://schemas.microsoft.com/office/powerpoint/2010/main" val="389723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1325563"/>
          </a:xfrm>
        </p:spPr>
        <p:txBody>
          <a:bodyPr>
            <a:normAutofit/>
          </a:bodyPr>
          <a:lstStyle/>
          <a:p>
            <a:r>
              <a:rPr lang="en-US" sz="3600" dirty="0">
                <a:latin typeface="Arial" panose="020B0604020202020204" pitchFamily="34" charset="0"/>
                <a:cs typeface="Arial" panose="020B0604020202020204" pitchFamily="34" charset="0"/>
              </a:rPr>
              <a:t>Professional Values and Ethics</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12</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1344058" y="1432192"/>
            <a:ext cx="4483866" cy="3866921"/>
          </a:xfrm>
          <a:prstGeom prst="rect">
            <a:avLst/>
          </a:prstGeom>
          <a:solidFill>
            <a:schemeClr val="accent4">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q"/>
            </a:pPr>
            <a:r>
              <a:rPr lang="en-PH" sz="1600" dirty="0"/>
              <a:t>R</a:t>
            </a:r>
            <a:r>
              <a:rPr lang="en-PH" sz="1600" dirty="0">
                <a:effectLst/>
              </a:rPr>
              <a:t>equires validators to observe the principles of independence, objectivity and standards of professional conduct</a:t>
            </a:r>
          </a:p>
          <a:p>
            <a:pPr>
              <a:buFont typeface="Wingdings" pitchFamily="2" charset="2"/>
              <a:buChar char="q"/>
            </a:pPr>
            <a:endParaRPr lang="en-PH" sz="1600" dirty="0"/>
          </a:p>
          <a:p>
            <a:pPr>
              <a:buFont typeface="Wingdings" pitchFamily="2" charset="2"/>
              <a:buChar char="q"/>
            </a:pPr>
            <a:r>
              <a:rPr lang="en-PH" sz="1600" dirty="0">
                <a:effectLst/>
              </a:rPr>
              <a:t>Customs validators must exhibit a high level of professional objectivity in gathering and evaluating information during validations</a:t>
            </a:r>
          </a:p>
          <a:p>
            <a:pPr>
              <a:buFont typeface="Wingdings" pitchFamily="2" charset="2"/>
              <a:buChar char="q"/>
            </a:pPr>
            <a:endParaRPr lang="en-PH" sz="1600" dirty="0"/>
          </a:p>
          <a:p>
            <a:pPr>
              <a:buFont typeface="Wingdings" pitchFamily="2" charset="2"/>
              <a:buChar char="q"/>
            </a:pPr>
            <a:r>
              <a:rPr lang="en-PH" sz="1600" dirty="0">
                <a:effectLst/>
              </a:rPr>
              <a:t>Validators must make a balanced assessment of all the relevant circumstances and not be unduly influenced by their own interests or by others in forming judgments. It is essential that validators are independent and impartial</a:t>
            </a:r>
            <a:r>
              <a:rPr lang="en-PH" sz="1600" dirty="0"/>
              <a:t>.</a:t>
            </a:r>
            <a:endParaRPr lang="en-PH" sz="1600" dirty="0">
              <a:effectLst/>
            </a:endParaRPr>
          </a:p>
        </p:txBody>
      </p:sp>
      <p:sp>
        <p:nvSpPr>
          <p:cNvPr id="2" name="Content Placeholder 2">
            <a:extLst>
              <a:ext uri="{FF2B5EF4-FFF2-40B4-BE49-F238E27FC236}">
                <a16:creationId xmlns:a16="http://schemas.microsoft.com/office/drawing/2014/main" id="{0E4CDAB4-2E6F-7E73-3377-ACE3F0D20A21}"/>
              </a:ext>
            </a:extLst>
          </p:cNvPr>
          <p:cNvSpPr txBox="1">
            <a:spLocks/>
          </p:cNvSpPr>
          <p:nvPr/>
        </p:nvSpPr>
        <p:spPr bwMode="auto">
          <a:xfrm>
            <a:off x="6299822" y="1463404"/>
            <a:ext cx="4483866" cy="3835709"/>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q"/>
            </a:pPr>
            <a:r>
              <a:rPr lang="en-PH" sz="1600" dirty="0">
                <a:effectLst/>
              </a:rPr>
              <a:t>Professional competence: validators must apply the knowledge, skills and experience needed to carry out a Customs validation.</a:t>
            </a:r>
          </a:p>
          <a:p>
            <a:pPr>
              <a:buFont typeface="Wingdings" pitchFamily="2" charset="2"/>
              <a:buChar char="q"/>
            </a:pPr>
            <a:endParaRPr lang="en-PH" sz="1600" dirty="0">
              <a:effectLst/>
            </a:endParaRPr>
          </a:p>
          <a:p>
            <a:pPr>
              <a:buFont typeface="Wingdings" pitchFamily="2" charset="2"/>
              <a:buChar char="q"/>
            </a:pPr>
            <a:r>
              <a:rPr lang="en-PH" sz="1600" dirty="0">
                <a:effectLst/>
              </a:rPr>
              <a:t>Confidentiality: Customs validators are required to protect the privacy of individuals and economic operators in official dealings in accordance with national laws</a:t>
            </a:r>
          </a:p>
          <a:p>
            <a:pPr>
              <a:buFont typeface="Wingdings" pitchFamily="2" charset="2"/>
              <a:buChar char="q"/>
            </a:pPr>
            <a:endParaRPr lang="en-PH" sz="1600" dirty="0"/>
          </a:p>
          <a:p>
            <a:pPr>
              <a:buFont typeface="Wingdings" pitchFamily="2" charset="2"/>
              <a:buChar char="q"/>
            </a:pPr>
            <a:r>
              <a:rPr lang="en-PH" sz="1600" dirty="0">
                <a:effectLst/>
              </a:rPr>
              <a:t>In every step of the processing of an AEO authorization, validators must be mindful of the image of Customs and the AEO program they are representing </a:t>
            </a:r>
            <a:endParaRPr lang="en-PH" sz="1600" dirty="0"/>
          </a:p>
          <a:p>
            <a:pPr>
              <a:buFont typeface="Wingdings" pitchFamily="2" charset="2"/>
              <a:buChar char="q"/>
            </a:pPr>
            <a:endParaRPr lang="en-PH" sz="1600" dirty="0">
              <a:effectLst/>
            </a:endParaRPr>
          </a:p>
        </p:txBody>
      </p:sp>
    </p:spTree>
    <p:extLst>
      <p:ext uri="{BB962C8B-B14F-4D97-AF65-F5344CB8AC3E}">
        <p14:creationId xmlns:p14="http://schemas.microsoft.com/office/powerpoint/2010/main" val="1154621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1325563"/>
          </a:xfrm>
        </p:spPr>
        <p:txBody>
          <a:bodyPr>
            <a:normAutofit/>
          </a:bodyPr>
          <a:lstStyle/>
          <a:p>
            <a:r>
              <a:rPr lang="en-US" sz="3600" dirty="0">
                <a:latin typeface="Arial" panose="020B0604020202020204" pitchFamily="34" charset="0"/>
                <a:cs typeface="Arial" panose="020B0604020202020204" pitchFamily="34" charset="0"/>
              </a:rPr>
              <a:t>Validation Step-by-step Process</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13</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793215" y="1432193"/>
            <a:ext cx="4990640" cy="4494882"/>
          </a:xfrm>
          <a:prstGeom prst="rect">
            <a:avLst/>
          </a:prstGeom>
          <a:solidFill>
            <a:schemeClr val="accent4">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mj-lt"/>
              <a:buAutoNum type="arabicPeriod"/>
            </a:pPr>
            <a:r>
              <a:rPr lang="en-PH" sz="1600" dirty="0">
                <a:effectLst/>
                <a:latin typeface="ArialMT"/>
              </a:rPr>
              <a:t>Prepare for validation: collect, analyze information and assess related risks, prepare validation plan, etc.</a:t>
            </a:r>
          </a:p>
          <a:p>
            <a:pPr marL="342900" indent="-342900">
              <a:buFont typeface="+mj-lt"/>
              <a:buAutoNum type="arabicPeriod"/>
            </a:pPr>
            <a:endParaRPr lang="en-PH" sz="1050" dirty="0">
              <a:latin typeface="ArialMT"/>
            </a:endParaRPr>
          </a:p>
          <a:p>
            <a:pPr marL="342900" indent="-342900">
              <a:buFont typeface="+mj-lt"/>
              <a:buAutoNum type="arabicPeriod"/>
            </a:pPr>
            <a:r>
              <a:rPr lang="en-PH" sz="1600" dirty="0">
                <a:effectLst/>
                <a:latin typeface="ArialMT"/>
              </a:rPr>
              <a:t>Coordinate meeting agenda</a:t>
            </a:r>
          </a:p>
          <a:p>
            <a:pPr marL="342900" indent="-342900">
              <a:buFont typeface="+mj-lt"/>
              <a:buAutoNum type="arabicPeriod"/>
            </a:pPr>
            <a:endParaRPr lang="en-PH" sz="1050" dirty="0">
              <a:latin typeface="ArialMT"/>
            </a:endParaRPr>
          </a:p>
          <a:p>
            <a:pPr marL="342900" indent="-342900">
              <a:buFont typeface="+mj-lt"/>
              <a:buAutoNum type="arabicPeriod"/>
            </a:pPr>
            <a:r>
              <a:rPr lang="en-PH" sz="1600" dirty="0">
                <a:effectLst/>
                <a:latin typeface="ArialMT"/>
              </a:rPr>
              <a:t>Understand the business processes of the applicant</a:t>
            </a:r>
          </a:p>
          <a:p>
            <a:pPr marL="342900" indent="-342900">
              <a:buFont typeface="+mj-lt"/>
              <a:buAutoNum type="arabicPeriod"/>
            </a:pPr>
            <a:endParaRPr lang="en-PH" sz="1050" dirty="0">
              <a:latin typeface="ArialMT"/>
            </a:endParaRPr>
          </a:p>
          <a:p>
            <a:pPr marL="342900" indent="-342900">
              <a:buFont typeface="+mj-lt"/>
              <a:buAutoNum type="arabicPeriod"/>
            </a:pPr>
            <a:r>
              <a:rPr lang="en-PH" sz="1600" dirty="0">
                <a:effectLst/>
                <a:latin typeface="ArialMT"/>
              </a:rPr>
              <a:t>Carry out site visits to verify the economic operator ́s compliance with the AEO criteria</a:t>
            </a:r>
          </a:p>
          <a:p>
            <a:pPr marL="342900" indent="-342900">
              <a:buFont typeface="+mj-lt"/>
              <a:buAutoNum type="arabicPeriod"/>
            </a:pPr>
            <a:endParaRPr lang="en-PH" sz="1050" dirty="0">
              <a:latin typeface="ArialMT"/>
            </a:endParaRPr>
          </a:p>
          <a:p>
            <a:pPr marL="342900" indent="-342900">
              <a:buFont typeface="+mj-lt"/>
              <a:buAutoNum type="arabicPeriod"/>
            </a:pPr>
            <a:r>
              <a:rPr lang="en-PH" sz="1600" dirty="0">
                <a:effectLst/>
                <a:latin typeface="ArialMT"/>
              </a:rPr>
              <a:t>Perform specialist evaluation process as required (safety and security, audit services, intelligence and enforcement experts) </a:t>
            </a:r>
          </a:p>
          <a:p>
            <a:pPr marL="342900" indent="-342900">
              <a:buFont typeface="+mj-lt"/>
              <a:buAutoNum type="arabicPeriod"/>
            </a:pPr>
            <a:endParaRPr lang="en-PH" sz="1000" dirty="0">
              <a:latin typeface="ArialMT"/>
            </a:endParaRPr>
          </a:p>
          <a:p>
            <a:pPr>
              <a:buFont typeface="+mj-lt"/>
              <a:buAutoNum type="arabicPeriod"/>
            </a:pPr>
            <a:r>
              <a:rPr lang="en-PH" sz="1600" dirty="0">
                <a:effectLst/>
                <a:latin typeface="ArialMT"/>
              </a:rPr>
              <a:t>Obtaining and verifying any supporting documentation</a:t>
            </a:r>
          </a:p>
          <a:p>
            <a:pPr marL="0" indent="0">
              <a:buNone/>
            </a:pPr>
            <a:endParaRPr lang="en-PH" sz="1050" dirty="0">
              <a:effectLst/>
            </a:endParaRPr>
          </a:p>
        </p:txBody>
      </p:sp>
      <p:sp>
        <p:nvSpPr>
          <p:cNvPr id="2" name="Content Placeholder 2">
            <a:extLst>
              <a:ext uri="{FF2B5EF4-FFF2-40B4-BE49-F238E27FC236}">
                <a16:creationId xmlns:a16="http://schemas.microsoft.com/office/drawing/2014/main" id="{0E4CDAB4-2E6F-7E73-3377-ACE3F0D20A21}"/>
              </a:ext>
            </a:extLst>
          </p:cNvPr>
          <p:cNvSpPr txBox="1">
            <a:spLocks/>
          </p:cNvSpPr>
          <p:nvPr/>
        </p:nvSpPr>
        <p:spPr bwMode="auto">
          <a:xfrm>
            <a:off x="5949108" y="1463404"/>
            <a:ext cx="5332164" cy="4463671"/>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startAt="7"/>
            </a:pPr>
            <a:r>
              <a:rPr lang="en-PH" sz="1600" dirty="0">
                <a:effectLst/>
                <a:latin typeface="ArialMT"/>
              </a:rPr>
              <a:t>Establishing, recording, observing, evaluating and testing the applicant’s procedures</a:t>
            </a:r>
          </a:p>
          <a:p>
            <a:pPr>
              <a:buFont typeface="+mj-lt"/>
              <a:buAutoNum type="arabicPeriod" startAt="7"/>
            </a:pPr>
            <a:endParaRPr lang="en-PH" sz="1000" dirty="0">
              <a:latin typeface="ArialMT"/>
            </a:endParaRPr>
          </a:p>
          <a:p>
            <a:pPr>
              <a:buFont typeface="+mj-lt"/>
              <a:buAutoNum type="arabicPeriod" startAt="7"/>
            </a:pPr>
            <a:r>
              <a:rPr lang="en-PH" sz="1600" dirty="0">
                <a:effectLst/>
                <a:latin typeface="ArialMT"/>
              </a:rPr>
              <a:t>Use the respective validation report templates</a:t>
            </a:r>
          </a:p>
          <a:p>
            <a:pPr>
              <a:buFont typeface="+mj-lt"/>
              <a:buAutoNum type="arabicPeriod" startAt="7"/>
            </a:pPr>
            <a:endParaRPr lang="en-PH" sz="1000" dirty="0">
              <a:latin typeface="ArialMT"/>
            </a:endParaRPr>
          </a:p>
          <a:p>
            <a:pPr>
              <a:buFont typeface="+mj-lt"/>
              <a:buAutoNum type="arabicPeriod" startAt="7"/>
            </a:pPr>
            <a:r>
              <a:rPr lang="en-PH" sz="1600" dirty="0">
                <a:effectLst/>
                <a:latin typeface="ArialMT"/>
              </a:rPr>
              <a:t>Completing a report covering the checks carried out and the conclusions drawn</a:t>
            </a:r>
          </a:p>
          <a:p>
            <a:pPr>
              <a:buFont typeface="+mj-lt"/>
              <a:buAutoNum type="arabicPeriod" startAt="7"/>
            </a:pPr>
            <a:endParaRPr lang="en-PH" sz="1000" dirty="0">
              <a:latin typeface="ArialMT"/>
            </a:endParaRPr>
          </a:p>
          <a:p>
            <a:pPr>
              <a:buFont typeface="+mj-lt"/>
              <a:buAutoNum type="arabicPeriod" startAt="7"/>
            </a:pPr>
            <a:r>
              <a:rPr lang="en-PH" sz="1600" dirty="0">
                <a:effectLst/>
                <a:latin typeface="ArialMT"/>
              </a:rPr>
              <a:t>Recommending whether the authorization should be granted or refused</a:t>
            </a:r>
          </a:p>
          <a:p>
            <a:pPr>
              <a:buFont typeface="+mj-lt"/>
              <a:buAutoNum type="arabicPeriod" startAt="7"/>
            </a:pPr>
            <a:endParaRPr lang="en-PH" sz="1000" dirty="0">
              <a:effectLst/>
              <a:latin typeface="ArialMT"/>
            </a:endParaRPr>
          </a:p>
          <a:p>
            <a:pPr marL="342900" indent="-342900">
              <a:buFont typeface="+mj-lt"/>
              <a:buAutoNum type="arabicPeriod" startAt="11"/>
            </a:pPr>
            <a:r>
              <a:rPr lang="en-PH" sz="1600" dirty="0">
                <a:effectLst/>
                <a:latin typeface="ArialMT"/>
              </a:rPr>
              <a:t>Being available to advise the company throughout the process</a:t>
            </a:r>
          </a:p>
          <a:p>
            <a:pPr marL="342900" indent="-342900">
              <a:buFont typeface="+mj-lt"/>
              <a:buAutoNum type="arabicPeriod" startAt="11"/>
            </a:pPr>
            <a:endParaRPr lang="en-PH" sz="1050" dirty="0">
              <a:latin typeface="ArialMT"/>
            </a:endParaRPr>
          </a:p>
          <a:p>
            <a:pPr marL="342900" indent="-342900">
              <a:buFont typeface="+mj-lt"/>
              <a:buAutoNum type="arabicPeriod" startAt="11"/>
            </a:pPr>
            <a:r>
              <a:rPr lang="en-PH" sz="1600" dirty="0">
                <a:effectLst/>
                <a:latin typeface="ArialMT"/>
              </a:rPr>
              <a:t>Make the EO aware of the importance to instruct and train employees to inform the Customs administration and, where applicable, other relevant authorities, whenever a compliance and/or security issue arise</a:t>
            </a:r>
          </a:p>
          <a:p>
            <a:pPr>
              <a:buFont typeface="+mj-lt"/>
              <a:buAutoNum type="arabicPeriod" startAt="7"/>
            </a:pPr>
            <a:endParaRPr lang="en-PH" sz="1600" dirty="0">
              <a:effectLst/>
              <a:latin typeface="ArialMT"/>
            </a:endParaRPr>
          </a:p>
          <a:p>
            <a:pPr>
              <a:buFont typeface="Wingdings" pitchFamily="2" charset="2"/>
              <a:buChar char="q"/>
            </a:pPr>
            <a:endParaRPr lang="en-PH" sz="1600" dirty="0">
              <a:effectLst/>
            </a:endParaRPr>
          </a:p>
        </p:txBody>
      </p:sp>
    </p:spTree>
    <p:extLst>
      <p:ext uri="{BB962C8B-B14F-4D97-AF65-F5344CB8AC3E}">
        <p14:creationId xmlns:p14="http://schemas.microsoft.com/office/powerpoint/2010/main" val="93631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199870"/>
            <a:ext cx="9949976" cy="1325563"/>
          </a:xfrm>
        </p:spPr>
        <p:txBody>
          <a:bodyPr>
            <a:normAutofit/>
          </a:bodyPr>
          <a:lstStyle/>
          <a:p>
            <a:r>
              <a:rPr lang="en-US" sz="3600" dirty="0">
                <a:latin typeface="Arial" panose="020B0604020202020204" pitchFamily="34" charset="0"/>
                <a:cs typeface="Arial" panose="020B0604020202020204" pitchFamily="34" charset="0"/>
              </a:rPr>
              <a:t>Two Types of AEO Authorizations</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14</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892368" y="2027103"/>
            <a:ext cx="4990640" cy="3723702"/>
          </a:xfrm>
          <a:prstGeom prst="rect">
            <a:avLst/>
          </a:prstGeom>
          <a:solidFill>
            <a:schemeClr val="accent4">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mj-lt"/>
              <a:buAutoNum type="arabicPeriod"/>
            </a:pPr>
            <a:r>
              <a:rPr lang="en-PH" sz="1600" dirty="0">
                <a:effectLst/>
                <a:latin typeface="ArialMT"/>
              </a:rPr>
              <a:t>Established in the country</a:t>
            </a:r>
          </a:p>
          <a:p>
            <a:pPr marL="342900" indent="-342900">
              <a:buFont typeface="+mj-lt"/>
              <a:buAutoNum type="arabicPeriod"/>
            </a:pPr>
            <a:endParaRPr lang="en-PH" sz="1600" dirty="0">
              <a:effectLst/>
              <a:latin typeface="ArialMT"/>
            </a:endParaRPr>
          </a:p>
          <a:p>
            <a:pPr marL="342900" indent="-342900">
              <a:buFont typeface="+mj-lt"/>
              <a:buAutoNum type="arabicPeriod"/>
            </a:pPr>
            <a:r>
              <a:rPr lang="en-PH" sz="1600" dirty="0">
                <a:effectLst/>
                <a:latin typeface="ArialMT"/>
              </a:rPr>
              <a:t>Compliance with Customs Laws and Regulations</a:t>
            </a:r>
          </a:p>
          <a:p>
            <a:pPr marL="342900" indent="-342900">
              <a:buFont typeface="+mj-lt"/>
              <a:buAutoNum type="arabicPeriod"/>
            </a:pPr>
            <a:endParaRPr lang="en-PH" sz="1600" dirty="0">
              <a:latin typeface="ArialMT"/>
            </a:endParaRPr>
          </a:p>
          <a:p>
            <a:pPr marL="342900" indent="-342900">
              <a:buFont typeface="+mj-lt"/>
              <a:buAutoNum type="arabicPeriod"/>
            </a:pPr>
            <a:r>
              <a:rPr lang="en-PH" sz="1600" dirty="0">
                <a:latin typeface="ArialMT"/>
              </a:rPr>
              <a:t>Record keeping and information security policy in place</a:t>
            </a:r>
            <a:endParaRPr lang="en-PH" sz="1600" dirty="0">
              <a:effectLst/>
              <a:latin typeface="ArialMT"/>
            </a:endParaRPr>
          </a:p>
          <a:p>
            <a:pPr marL="342900" indent="-342900">
              <a:buFont typeface="+mj-lt"/>
              <a:buAutoNum type="arabicPeriod"/>
            </a:pPr>
            <a:endParaRPr lang="en-PH" sz="1600" dirty="0">
              <a:latin typeface="ArialMT"/>
            </a:endParaRPr>
          </a:p>
          <a:p>
            <a:pPr marL="342900" indent="-342900">
              <a:buFont typeface="+mj-lt"/>
              <a:buAutoNum type="arabicPeriod"/>
            </a:pPr>
            <a:r>
              <a:rPr lang="en-PH" sz="1600" dirty="0">
                <a:effectLst/>
                <a:latin typeface="ArialMT"/>
              </a:rPr>
              <a:t>Financial </a:t>
            </a:r>
            <a:r>
              <a:rPr lang="en-PH" sz="1600" dirty="0">
                <a:latin typeface="ArialMT"/>
              </a:rPr>
              <a:t>s</a:t>
            </a:r>
            <a:r>
              <a:rPr lang="en-PH" sz="1600" dirty="0">
                <a:effectLst/>
                <a:latin typeface="ArialMT"/>
              </a:rPr>
              <a:t>olvency</a:t>
            </a:r>
          </a:p>
          <a:p>
            <a:pPr marL="342900" indent="-342900">
              <a:buFont typeface="+mj-lt"/>
              <a:buAutoNum type="arabicPeriod"/>
            </a:pPr>
            <a:endParaRPr lang="en-PH" sz="1600" dirty="0">
              <a:latin typeface="ArialMT"/>
            </a:endParaRPr>
          </a:p>
          <a:p>
            <a:pPr marL="342900" indent="-342900">
              <a:buFont typeface="+mj-lt"/>
              <a:buAutoNum type="arabicPeriod"/>
            </a:pPr>
            <a:r>
              <a:rPr lang="en-PH" sz="1600" dirty="0">
                <a:effectLst/>
                <a:latin typeface="ArialMT"/>
              </a:rPr>
              <a:t>Continuing education and business continuity</a:t>
            </a:r>
          </a:p>
          <a:p>
            <a:pPr marL="342900" indent="-342900">
              <a:buFont typeface="+mj-lt"/>
              <a:buAutoNum type="arabicPeriod"/>
            </a:pPr>
            <a:endParaRPr lang="en-PH" sz="1600" dirty="0">
              <a:latin typeface="ArialMT"/>
            </a:endParaRPr>
          </a:p>
          <a:p>
            <a:pPr marL="342900" indent="-342900">
              <a:buFont typeface="+mj-lt"/>
              <a:buAutoNum type="arabicPeriod"/>
            </a:pPr>
            <a:r>
              <a:rPr lang="en-PH" sz="1600" b="1" dirty="0">
                <a:effectLst/>
                <a:latin typeface="ArialMT"/>
              </a:rPr>
              <a:t>Competence and qualification</a:t>
            </a:r>
          </a:p>
          <a:p>
            <a:pPr marL="342900" indent="-342900">
              <a:buFont typeface="+mj-lt"/>
              <a:buAutoNum type="arabicPeriod"/>
            </a:pPr>
            <a:endParaRPr lang="en-PH" sz="1000" dirty="0">
              <a:latin typeface="ArialMT"/>
            </a:endParaRPr>
          </a:p>
          <a:p>
            <a:pPr marL="0" indent="0">
              <a:buNone/>
            </a:pPr>
            <a:endParaRPr lang="en-PH" sz="1050" dirty="0">
              <a:effectLst/>
            </a:endParaRPr>
          </a:p>
        </p:txBody>
      </p:sp>
      <p:sp>
        <p:nvSpPr>
          <p:cNvPr id="3" name="Content Placeholder 2">
            <a:extLst>
              <a:ext uri="{FF2B5EF4-FFF2-40B4-BE49-F238E27FC236}">
                <a16:creationId xmlns:a16="http://schemas.microsoft.com/office/drawing/2014/main" id="{07AB8E3E-1FD3-05D8-221C-2EABD3639CDB}"/>
              </a:ext>
            </a:extLst>
          </p:cNvPr>
          <p:cNvSpPr txBox="1">
            <a:spLocks/>
          </p:cNvSpPr>
          <p:nvPr/>
        </p:nvSpPr>
        <p:spPr bwMode="auto">
          <a:xfrm>
            <a:off x="879513" y="1320189"/>
            <a:ext cx="4990640" cy="508612"/>
          </a:xfrm>
          <a:prstGeom prst="rect">
            <a:avLst/>
          </a:prstGeom>
          <a:solidFill>
            <a:schemeClr val="accent2">
              <a:lumMod val="75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PH" sz="1800" b="1" dirty="0">
                <a:solidFill>
                  <a:schemeClr val="bg1"/>
                </a:solidFill>
                <a:effectLst/>
                <a:latin typeface="ArialMT"/>
              </a:rPr>
              <a:t>AEO for Customs (customs simplifications)</a:t>
            </a:r>
            <a:endParaRPr lang="en-PH" sz="1800" b="1" dirty="0">
              <a:solidFill>
                <a:schemeClr val="bg1"/>
              </a:solidFill>
              <a:latin typeface="ArialMT"/>
            </a:endParaRPr>
          </a:p>
        </p:txBody>
      </p:sp>
      <p:sp>
        <p:nvSpPr>
          <p:cNvPr id="4" name="Content Placeholder 2">
            <a:extLst>
              <a:ext uri="{FF2B5EF4-FFF2-40B4-BE49-F238E27FC236}">
                <a16:creationId xmlns:a16="http://schemas.microsoft.com/office/drawing/2014/main" id="{25618647-2BD3-24A9-7E50-B12F0CC625A0}"/>
              </a:ext>
            </a:extLst>
          </p:cNvPr>
          <p:cNvSpPr txBox="1">
            <a:spLocks/>
          </p:cNvSpPr>
          <p:nvPr/>
        </p:nvSpPr>
        <p:spPr bwMode="auto">
          <a:xfrm>
            <a:off x="6233723" y="2025265"/>
            <a:ext cx="4990640" cy="3723703"/>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mj-lt"/>
              <a:buAutoNum type="arabicPeriod"/>
            </a:pPr>
            <a:r>
              <a:rPr lang="en-PH" sz="1600" dirty="0">
                <a:effectLst/>
                <a:latin typeface="ArialMT"/>
              </a:rPr>
              <a:t>Established in the country</a:t>
            </a:r>
          </a:p>
          <a:p>
            <a:pPr marL="342900" indent="-342900">
              <a:buFont typeface="+mj-lt"/>
              <a:buAutoNum type="arabicPeriod"/>
            </a:pPr>
            <a:endParaRPr lang="en-PH" sz="1600" dirty="0">
              <a:effectLst/>
              <a:latin typeface="ArialMT"/>
            </a:endParaRPr>
          </a:p>
          <a:p>
            <a:pPr marL="342900" indent="-342900">
              <a:buFont typeface="+mj-lt"/>
              <a:buAutoNum type="arabicPeriod"/>
            </a:pPr>
            <a:r>
              <a:rPr lang="en-PH" sz="1600" dirty="0">
                <a:effectLst/>
                <a:latin typeface="ArialMT"/>
              </a:rPr>
              <a:t>Compliance with Customs Laws and Regulations</a:t>
            </a:r>
          </a:p>
          <a:p>
            <a:pPr marL="342900" indent="-342900">
              <a:buFont typeface="+mj-lt"/>
              <a:buAutoNum type="arabicPeriod"/>
            </a:pPr>
            <a:endParaRPr lang="en-PH" sz="1600" dirty="0">
              <a:latin typeface="ArialMT"/>
            </a:endParaRPr>
          </a:p>
          <a:p>
            <a:pPr marL="342900" indent="-342900">
              <a:buFont typeface="+mj-lt"/>
              <a:buAutoNum type="arabicPeriod"/>
            </a:pPr>
            <a:r>
              <a:rPr lang="en-PH" sz="1600" dirty="0">
                <a:latin typeface="ArialMT"/>
              </a:rPr>
              <a:t>Record keeping and information security policy in place</a:t>
            </a:r>
            <a:endParaRPr lang="en-PH" sz="1600" dirty="0">
              <a:effectLst/>
              <a:latin typeface="ArialMT"/>
            </a:endParaRPr>
          </a:p>
          <a:p>
            <a:pPr marL="342900" indent="-342900">
              <a:buFont typeface="+mj-lt"/>
              <a:buAutoNum type="arabicPeriod"/>
            </a:pPr>
            <a:endParaRPr lang="en-PH" sz="1600" dirty="0">
              <a:latin typeface="ArialMT"/>
            </a:endParaRPr>
          </a:p>
          <a:p>
            <a:pPr marL="342900" indent="-342900">
              <a:buFont typeface="+mj-lt"/>
              <a:buAutoNum type="arabicPeriod"/>
            </a:pPr>
            <a:r>
              <a:rPr lang="en-PH" sz="1600" dirty="0">
                <a:effectLst/>
                <a:latin typeface="ArialMT"/>
              </a:rPr>
              <a:t>Financial </a:t>
            </a:r>
            <a:r>
              <a:rPr lang="en-PH" sz="1600" dirty="0">
                <a:latin typeface="ArialMT"/>
              </a:rPr>
              <a:t>s</a:t>
            </a:r>
            <a:r>
              <a:rPr lang="en-PH" sz="1600" dirty="0">
                <a:effectLst/>
                <a:latin typeface="ArialMT"/>
              </a:rPr>
              <a:t>olvency</a:t>
            </a:r>
          </a:p>
          <a:p>
            <a:pPr marL="342900" indent="-342900">
              <a:buFont typeface="+mj-lt"/>
              <a:buAutoNum type="arabicPeriod"/>
            </a:pPr>
            <a:endParaRPr lang="en-PH" sz="1600" dirty="0">
              <a:latin typeface="ArialMT"/>
            </a:endParaRPr>
          </a:p>
          <a:p>
            <a:pPr marL="342900" indent="-342900">
              <a:buFont typeface="+mj-lt"/>
              <a:buAutoNum type="arabicPeriod"/>
            </a:pPr>
            <a:r>
              <a:rPr lang="en-PH" sz="1600" dirty="0">
                <a:effectLst/>
                <a:latin typeface="ArialMT"/>
              </a:rPr>
              <a:t>Continuing education and business continuity</a:t>
            </a:r>
          </a:p>
          <a:p>
            <a:pPr marL="342900" indent="-342900">
              <a:buFont typeface="+mj-lt"/>
              <a:buAutoNum type="arabicPeriod"/>
            </a:pPr>
            <a:endParaRPr lang="en-PH" sz="1600" dirty="0">
              <a:latin typeface="ArialMT"/>
            </a:endParaRPr>
          </a:p>
          <a:p>
            <a:pPr marL="342900" indent="-342900">
              <a:buFont typeface="+mj-lt"/>
              <a:buAutoNum type="arabicPeriod"/>
            </a:pPr>
            <a:r>
              <a:rPr lang="en-PH" sz="1600" b="1" dirty="0">
                <a:effectLst/>
                <a:latin typeface="ArialMT"/>
              </a:rPr>
              <a:t>Security and Safety</a:t>
            </a:r>
          </a:p>
          <a:p>
            <a:pPr marL="342900" indent="-342900">
              <a:buFont typeface="+mj-lt"/>
              <a:buAutoNum type="arabicPeriod"/>
            </a:pPr>
            <a:endParaRPr lang="en-PH" sz="1000" dirty="0">
              <a:latin typeface="ArialMT"/>
            </a:endParaRPr>
          </a:p>
          <a:p>
            <a:pPr marL="0" indent="0">
              <a:buNone/>
            </a:pPr>
            <a:endParaRPr lang="en-PH" sz="1050" dirty="0">
              <a:effectLst/>
            </a:endParaRPr>
          </a:p>
        </p:txBody>
      </p:sp>
      <p:sp>
        <p:nvSpPr>
          <p:cNvPr id="8" name="Content Placeholder 2">
            <a:extLst>
              <a:ext uri="{FF2B5EF4-FFF2-40B4-BE49-F238E27FC236}">
                <a16:creationId xmlns:a16="http://schemas.microsoft.com/office/drawing/2014/main" id="{9EBC3D57-9AF3-A142-C25D-7F574D146B6F}"/>
              </a:ext>
            </a:extLst>
          </p:cNvPr>
          <p:cNvSpPr txBox="1">
            <a:spLocks/>
          </p:cNvSpPr>
          <p:nvPr/>
        </p:nvSpPr>
        <p:spPr bwMode="auto">
          <a:xfrm>
            <a:off x="6220868" y="1318351"/>
            <a:ext cx="4990640" cy="508612"/>
          </a:xfrm>
          <a:prstGeom prst="rect">
            <a:avLst/>
          </a:prstGeom>
          <a:solidFill>
            <a:schemeClr val="accent2">
              <a:lumMod val="75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PH" sz="1800" b="1" dirty="0">
                <a:solidFill>
                  <a:schemeClr val="bg1"/>
                </a:solidFill>
                <a:effectLst/>
                <a:latin typeface="ArialMT"/>
              </a:rPr>
              <a:t>AEO for Security (movement of goods)</a:t>
            </a:r>
            <a:endParaRPr lang="en-PH" sz="1800" b="1" dirty="0">
              <a:solidFill>
                <a:schemeClr val="bg1"/>
              </a:solidFill>
              <a:latin typeface="ArialMT"/>
            </a:endParaRPr>
          </a:p>
        </p:txBody>
      </p:sp>
      <p:sp>
        <p:nvSpPr>
          <p:cNvPr id="9" name="Title 5">
            <a:extLst>
              <a:ext uri="{FF2B5EF4-FFF2-40B4-BE49-F238E27FC236}">
                <a16:creationId xmlns:a16="http://schemas.microsoft.com/office/drawing/2014/main" id="{3C3C3AE2-818D-6DDF-17A8-7193B80B8811}"/>
              </a:ext>
            </a:extLst>
          </p:cNvPr>
          <p:cNvSpPr txBox="1">
            <a:spLocks/>
          </p:cNvSpPr>
          <p:nvPr/>
        </p:nvSpPr>
        <p:spPr>
          <a:xfrm>
            <a:off x="4427863" y="5847744"/>
            <a:ext cx="3724619" cy="508612"/>
          </a:xfrm>
          <a:prstGeom prst="rect">
            <a:avLst/>
          </a:prstGeom>
          <a:solidFill>
            <a:schemeClr val="accent2">
              <a:lumMod val="75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 The status may be combined</a:t>
            </a:r>
          </a:p>
        </p:txBody>
      </p:sp>
    </p:spTree>
    <p:extLst>
      <p:ext uri="{BB962C8B-B14F-4D97-AF65-F5344CB8AC3E}">
        <p14:creationId xmlns:p14="http://schemas.microsoft.com/office/powerpoint/2010/main" val="4102949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8966811" cy="1325563"/>
          </a:xfrm>
        </p:spPr>
        <p:txBody>
          <a:bodyPr>
            <a:normAutofit/>
          </a:bodyPr>
          <a:lstStyle/>
          <a:p>
            <a:r>
              <a:rPr lang="en-US" sz="3600" dirty="0">
                <a:latin typeface="Arial" panose="020B0604020202020204" pitchFamily="34" charset="0"/>
                <a:cs typeface="Arial" panose="020B0604020202020204" pitchFamily="34" charset="0"/>
              </a:rPr>
              <a:t>AEO for Customs Simplification </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15</a:t>
            </a:fld>
            <a:endParaRPr lang="en-US" dirty="0"/>
          </a:p>
        </p:txBody>
      </p:sp>
      <p:sp>
        <p:nvSpPr>
          <p:cNvPr id="2" name="Rectangle 1">
            <a:extLst>
              <a:ext uri="{FF2B5EF4-FFF2-40B4-BE49-F238E27FC236}">
                <a16:creationId xmlns:a16="http://schemas.microsoft.com/office/drawing/2014/main" id="{7CF39911-95C1-FDBB-2BFA-C6793894B5C8}"/>
              </a:ext>
            </a:extLst>
          </p:cNvPr>
          <p:cNvSpPr>
            <a:spLocks noChangeArrowheads="1"/>
          </p:cNvSpPr>
          <p:nvPr/>
        </p:nvSpPr>
        <p:spPr bwMode="auto">
          <a:xfrm>
            <a:off x="537254" y="6433750"/>
            <a:ext cx="19745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ts val="600"/>
              </a:spcAft>
              <a:defRPr/>
            </a:pPr>
            <a:r>
              <a:rPr lang="sv-SE" altLang="en-US" sz="800" b="1" i="1" dirty="0">
                <a:solidFill>
                  <a:prstClr val="white">
                    <a:lumMod val="65000"/>
                  </a:prstClr>
                </a:solidFill>
                <a:latin typeface="Arial" pitchFamily="34" charset="0"/>
                <a:ea typeface="Calibri" pitchFamily="34" charset="0"/>
                <a:cs typeface="Arial" pitchFamily="34" charset="0"/>
              </a:rPr>
              <a:t>Source: WCO AEO </a:t>
            </a:r>
            <a:r>
              <a:rPr lang="sv-SE" altLang="en-US" sz="800" b="1" i="1" dirty="0" err="1">
                <a:solidFill>
                  <a:prstClr val="white">
                    <a:lumMod val="65000"/>
                  </a:prstClr>
                </a:solidFill>
                <a:latin typeface="Arial" pitchFamily="34" charset="0"/>
                <a:ea typeface="Calibri" pitchFamily="34" charset="0"/>
                <a:cs typeface="Arial" pitchFamily="34" charset="0"/>
              </a:rPr>
              <a:t>Library</a:t>
            </a:r>
            <a:r>
              <a:rPr lang="sv-SE" altLang="en-US" sz="800" b="1" i="1" dirty="0">
                <a:solidFill>
                  <a:prstClr val="white">
                    <a:lumMod val="65000"/>
                  </a:prstClr>
                </a:solidFill>
                <a:latin typeface="Arial" pitchFamily="34" charset="0"/>
                <a:ea typeface="Calibri" pitchFamily="34" charset="0"/>
                <a:cs typeface="Arial" pitchFamily="34" charset="0"/>
              </a:rPr>
              <a:t> </a:t>
            </a:r>
          </a:p>
        </p:txBody>
      </p:sp>
      <p:graphicFrame>
        <p:nvGraphicFramePr>
          <p:cNvPr id="3" name="Diagram 2">
            <a:extLst>
              <a:ext uri="{FF2B5EF4-FFF2-40B4-BE49-F238E27FC236}">
                <a16:creationId xmlns:a16="http://schemas.microsoft.com/office/drawing/2014/main" id="{938E29CC-5A50-1824-9017-870C6C16196E}"/>
              </a:ext>
            </a:extLst>
          </p:cNvPr>
          <p:cNvGraphicFramePr/>
          <p:nvPr>
            <p:extLst>
              <p:ext uri="{D42A27DB-BD31-4B8C-83A1-F6EECF244321}">
                <p14:modId xmlns:p14="http://schemas.microsoft.com/office/powerpoint/2010/main" val="3013200361"/>
              </p:ext>
            </p:extLst>
          </p:nvPr>
        </p:nvGraphicFramePr>
        <p:xfrm>
          <a:off x="1290810" y="1443210"/>
          <a:ext cx="9759107" cy="4230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182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BFDAD-AB79-4FBC-AEBA-F55031EE243A}"/>
              </a:ext>
            </a:extLst>
          </p:cNvPr>
          <p:cNvSpPr>
            <a:spLocks noGrp="1"/>
          </p:cNvSpPr>
          <p:nvPr>
            <p:ph type="title"/>
          </p:nvPr>
        </p:nvSpPr>
        <p:spPr>
          <a:xfrm>
            <a:off x="1130185" y="1498294"/>
            <a:ext cx="9931630" cy="1797241"/>
          </a:xfrm>
        </p:spPr>
        <p:txBody>
          <a:bodyPr>
            <a:normAutofit/>
          </a:bodyPr>
          <a:lstStyle/>
          <a:p>
            <a:r>
              <a:rPr lang="en-US" sz="4000" dirty="0">
                <a:latin typeface="Arial" pitchFamily="34" charset="0"/>
                <a:ea typeface="+mj-ea"/>
                <a:cs typeface="Arial" pitchFamily="34" charset="0"/>
              </a:rPr>
              <a:t>AEO for Security Authorization</a:t>
            </a:r>
            <a:endParaRPr lang="en-US" sz="4000" dirty="0"/>
          </a:p>
        </p:txBody>
      </p:sp>
      <p:sp>
        <p:nvSpPr>
          <p:cNvPr id="5" name="Slide Number Placeholder 4">
            <a:extLst>
              <a:ext uri="{FF2B5EF4-FFF2-40B4-BE49-F238E27FC236}">
                <a16:creationId xmlns:a16="http://schemas.microsoft.com/office/drawing/2014/main" id="{3B01C5DE-EC51-43B3-9E86-C3C3602D61E2}"/>
              </a:ext>
            </a:extLst>
          </p:cNvPr>
          <p:cNvSpPr>
            <a:spLocks noGrp="1"/>
          </p:cNvSpPr>
          <p:nvPr>
            <p:ph type="sldNum" sz="quarter" idx="12"/>
          </p:nvPr>
        </p:nvSpPr>
        <p:spPr/>
        <p:txBody>
          <a:bodyPr/>
          <a:lstStyle/>
          <a:p>
            <a:fld id="{7D0C6CEF-3F30-5644-AEEC-4228C0B92182}" type="slidenum">
              <a:rPr lang="en-US" smtClean="0"/>
              <a:t>16</a:t>
            </a:fld>
            <a:endParaRPr lang="en-US" dirty="0"/>
          </a:p>
        </p:txBody>
      </p:sp>
    </p:spTree>
    <p:extLst>
      <p:ext uri="{BB962C8B-B14F-4D97-AF65-F5344CB8AC3E}">
        <p14:creationId xmlns:p14="http://schemas.microsoft.com/office/powerpoint/2010/main" val="1104308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3110DB-5B30-CF48-AECD-8016A57B249E}"/>
              </a:ext>
            </a:extLst>
          </p:cNvPr>
          <p:cNvSpPr>
            <a:spLocks noGrp="1"/>
          </p:cNvSpPr>
          <p:nvPr>
            <p:ph type="title"/>
          </p:nvPr>
        </p:nvSpPr>
        <p:spPr>
          <a:xfrm>
            <a:off x="1344058" y="228601"/>
            <a:ext cx="10847942" cy="552471"/>
          </a:xfrm>
        </p:spPr>
        <p:txBody>
          <a:bodyPr>
            <a:noAutofit/>
          </a:bodyPr>
          <a:lstStyle/>
          <a:p>
            <a:r>
              <a:rPr lang="en-US" sz="3200" dirty="0">
                <a:latin typeface="Arial" panose="020B0604020202020204" pitchFamily="34" charset="0"/>
                <a:cs typeface="Arial" panose="020B0604020202020204" pitchFamily="34" charset="0"/>
              </a:rPr>
              <a:t>Vulnerable Supply Chain Process Points (Exporting Side)</a:t>
            </a:r>
          </a:p>
        </p:txBody>
      </p:sp>
      <p:sp>
        <p:nvSpPr>
          <p:cNvPr id="10" name="Rectangle 9">
            <a:extLst>
              <a:ext uri="{FF2B5EF4-FFF2-40B4-BE49-F238E27FC236}">
                <a16:creationId xmlns:a16="http://schemas.microsoft.com/office/drawing/2014/main" id="{21C0FA7F-09D1-4660-A91B-31ECC1A0C27A}"/>
              </a:ext>
            </a:extLst>
          </p:cNvPr>
          <p:cNvSpPr/>
          <p:nvPr/>
        </p:nvSpPr>
        <p:spPr>
          <a:xfrm>
            <a:off x="1828800" y="999531"/>
            <a:ext cx="2285996" cy="41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7E1CA46-5456-4877-B8C5-2978D9F1CEE8}"/>
              </a:ext>
            </a:extLst>
          </p:cNvPr>
          <p:cNvSpPr/>
          <p:nvPr/>
        </p:nvSpPr>
        <p:spPr>
          <a:xfrm>
            <a:off x="1828800" y="1380531"/>
            <a:ext cx="2285996" cy="531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9D5F790-BF3E-4E03-A41A-AEF091A30558}"/>
              </a:ext>
            </a:extLst>
          </p:cNvPr>
          <p:cNvSpPr/>
          <p:nvPr/>
        </p:nvSpPr>
        <p:spPr>
          <a:xfrm>
            <a:off x="1828800" y="1911866"/>
            <a:ext cx="2285996" cy="8962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13" name="Arrow: Right 12">
            <a:extLst>
              <a:ext uri="{FF2B5EF4-FFF2-40B4-BE49-F238E27FC236}">
                <a16:creationId xmlns:a16="http://schemas.microsoft.com/office/drawing/2014/main" id="{1C02BD37-33F1-4A84-AAF9-A7A0AE7444BB}"/>
              </a:ext>
            </a:extLst>
          </p:cNvPr>
          <p:cNvSpPr/>
          <p:nvPr/>
        </p:nvSpPr>
        <p:spPr>
          <a:xfrm>
            <a:off x="4267200" y="1613595"/>
            <a:ext cx="533400" cy="43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90E927A-E0CD-4E72-A5D2-6872EA525A5F}"/>
              </a:ext>
            </a:extLst>
          </p:cNvPr>
          <p:cNvSpPr txBox="1"/>
          <p:nvPr/>
        </p:nvSpPr>
        <p:spPr>
          <a:xfrm>
            <a:off x="1828800" y="990601"/>
            <a:ext cx="2209796" cy="430887"/>
          </a:xfrm>
          <a:prstGeom prst="rect">
            <a:avLst/>
          </a:prstGeom>
          <a:noFill/>
        </p:spPr>
        <p:txBody>
          <a:bodyPr wrap="square" rtlCol="0">
            <a:spAutoFit/>
          </a:bodyPr>
          <a:lstStyle/>
          <a:p>
            <a:pPr algn="ctr"/>
            <a:r>
              <a:rPr lang="en-PH" sz="1100" b="1" dirty="0">
                <a:solidFill>
                  <a:schemeClr val="bg1"/>
                </a:solidFill>
                <a:latin typeface="Arial" panose="020B0604020202020204" pitchFamily="34" charset="0"/>
                <a:cs typeface="Arial" panose="020B0604020202020204" pitchFamily="34" charset="0"/>
              </a:rPr>
              <a:t>ORIGINATION OF CARGO (Supplier or Factory)  </a:t>
            </a:r>
          </a:p>
        </p:txBody>
      </p:sp>
      <p:sp>
        <p:nvSpPr>
          <p:cNvPr id="19" name="TextBox 18">
            <a:extLst>
              <a:ext uri="{FF2B5EF4-FFF2-40B4-BE49-F238E27FC236}">
                <a16:creationId xmlns:a16="http://schemas.microsoft.com/office/drawing/2014/main" id="{7D18F589-E395-4039-AC88-565E53A2666E}"/>
              </a:ext>
            </a:extLst>
          </p:cNvPr>
          <p:cNvSpPr txBox="1"/>
          <p:nvPr/>
        </p:nvSpPr>
        <p:spPr>
          <a:xfrm>
            <a:off x="1905000" y="1376066"/>
            <a:ext cx="2019300" cy="600164"/>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Manufacturer</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Supplier</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Customs AEO specialist</a:t>
            </a:r>
          </a:p>
        </p:txBody>
      </p:sp>
      <p:sp>
        <p:nvSpPr>
          <p:cNvPr id="20" name="TextBox 19">
            <a:extLst>
              <a:ext uri="{FF2B5EF4-FFF2-40B4-BE49-F238E27FC236}">
                <a16:creationId xmlns:a16="http://schemas.microsoft.com/office/drawing/2014/main" id="{0624A963-2FB4-4E6B-B9C1-EA2F49279ACA}"/>
              </a:ext>
            </a:extLst>
          </p:cNvPr>
          <p:cNvSpPr txBox="1"/>
          <p:nvPr/>
        </p:nvSpPr>
        <p:spPr>
          <a:xfrm>
            <a:off x="1905000" y="1909465"/>
            <a:ext cx="2209796" cy="938719"/>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Site inspection</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Good manufacturing practices</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Information Security Certificates</a:t>
            </a:r>
          </a:p>
        </p:txBody>
      </p:sp>
      <p:sp>
        <p:nvSpPr>
          <p:cNvPr id="36" name="Arrow: Right 35">
            <a:extLst>
              <a:ext uri="{FF2B5EF4-FFF2-40B4-BE49-F238E27FC236}">
                <a16:creationId xmlns:a16="http://schemas.microsoft.com/office/drawing/2014/main" id="{1B16ABC6-24A2-4544-87E6-D761A5BFBB1A}"/>
              </a:ext>
            </a:extLst>
          </p:cNvPr>
          <p:cNvSpPr/>
          <p:nvPr/>
        </p:nvSpPr>
        <p:spPr>
          <a:xfrm rot="5400000">
            <a:off x="8884280" y="2473987"/>
            <a:ext cx="347971" cy="43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B8406A2-D28E-4826-9659-796FB6B7D8A4}"/>
              </a:ext>
            </a:extLst>
          </p:cNvPr>
          <p:cNvSpPr/>
          <p:nvPr/>
        </p:nvSpPr>
        <p:spPr>
          <a:xfrm>
            <a:off x="4876800" y="1003996"/>
            <a:ext cx="2285996" cy="41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2B04CDB1-9524-45F3-A2AA-E293CCC655E9}"/>
              </a:ext>
            </a:extLst>
          </p:cNvPr>
          <p:cNvSpPr/>
          <p:nvPr/>
        </p:nvSpPr>
        <p:spPr>
          <a:xfrm>
            <a:off x="4876800" y="1384996"/>
            <a:ext cx="2285996" cy="531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23C4AFC3-7668-41CA-841C-2E2DD702CB5A}"/>
              </a:ext>
            </a:extLst>
          </p:cNvPr>
          <p:cNvSpPr/>
          <p:nvPr/>
        </p:nvSpPr>
        <p:spPr>
          <a:xfrm>
            <a:off x="4876800" y="1916331"/>
            <a:ext cx="2285996" cy="7828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52" name="Arrow: Right 51">
            <a:extLst>
              <a:ext uri="{FF2B5EF4-FFF2-40B4-BE49-F238E27FC236}">
                <a16:creationId xmlns:a16="http://schemas.microsoft.com/office/drawing/2014/main" id="{F78A892F-44FF-4955-BF14-3488ED0F036E}"/>
              </a:ext>
            </a:extLst>
          </p:cNvPr>
          <p:cNvSpPr/>
          <p:nvPr/>
        </p:nvSpPr>
        <p:spPr>
          <a:xfrm>
            <a:off x="7391400" y="1613596"/>
            <a:ext cx="533400" cy="43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AC4E1B24-3D41-4D07-B547-0F1B9783D3B9}"/>
              </a:ext>
            </a:extLst>
          </p:cNvPr>
          <p:cNvSpPr txBox="1"/>
          <p:nvPr/>
        </p:nvSpPr>
        <p:spPr>
          <a:xfrm>
            <a:off x="4876800" y="995065"/>
            <a:ext cx="2095500" cy="430887"/>
          </a:xfrm>
          <a:prstGeom prst="rect">
            <a:avLst/>
          </a:prstGeom>
          <a:noFill/>
        </p:spPr>
        <p:txBody>
          <a:bodyPr wrap="square" rtlCol="0">
            <a:spAutoFit/>
          </a:bodyPr>
          <a:lstStyle/>
          <a:p>
            <a:pPr algn="ctr"/>
            <a:r>
              <a:rPr lang="en-PH" sz="1100" b="1" dirty="0">
                <a:solidFill>
                  <a:schemeClr val="bg1"/>
                </a:solidFill>
                <a:latin typeface="Arial" panose="020B0604020202020204" pitchFamily="34" charset="0"/>
                <a:cs typeface="Arial" panose="020B0604020202020204" pitchFamily="34" charset="0"/>
              </a:rPr>
              <a:t>ORIGINATION OF PACKAGING</a:t>
            </a:r>
          </a:p>
        </p:txBody>
      </p:sp>
      <p:sp>
        <p:nvSpPr>
          <p:cNvPr id="54" name="TextBox 53">
            <a:extLst>
              <a:ext uri="{FF2B5EF4-FFF2-40B4-BE49-F238E27FC236}">
                <a16:creationId xmlns:a16="http://schemas.microsoft.com/office/drawing/2014/main" id="{3F90E38C-5275-49F1-80E7-6EA06319B972}"/>
              </a:ext>
            </a:extLst>
          </p:cNvPr>
          <p:cNvSpPr txBox="1"/>
          <p:nvPr/>
        </p:nvSpPr>
        <p:spPr>
          <a:xfrm>
            <a:off x="4953001" y="1380530"/>
            <a:ext cx="1943099" cy="769441"/>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Manufacturer of packaging </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Supplier of materials </a:t>
            </a:r>
          </a:p>
          <a:p>
            <a:endParaRPr lang="en-PH" sz="1100"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D052E473-52FC-417E-A600-6FDC637ECC87}"/>
              </a:ext>
            </a:extLst>
          </p:cNvPr>
          <p:cNvSpPr txBox="1"/>
          <p:nvPr/>
        </p:nvSpPr>
        <p:spPr>
          <a:xfrm>
            <a:off x="4953000" y="1913930"/>
            <a:ext cx="2209796" cy="938719"/>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Site inspection</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Good manufacturing practices</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Information Security Policy</a:t>
            </a:r>
          </a:p>
          <a:p>
            <a:pPr marL="171450" indent="-171450">
              <a:buFont typeface="Arial" panose="020B0604020202020204" pitchFamily="34" charset="0"/>
              <a:buChar char="•"/>
            </a:pPr>
            <a:endParaRPr lang="en-PH" sz="1100" dirty="0">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6E81D724-F54F-478D-BDC9-9571327F0BE5}"/>
              </a:ext>
            </a:extLst>
          </p:cNvPr>
          <p:cNvSpPr/>
          <p:nvPr/>
        </p:nvSpPr>
        <p:spPr>
          <a:xfrm>
            <a:off x="8001000" y="1003996"/>
            <a:ext cx="2438400" cy="41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80B2143F-72B8-4282-879E-461E36033B7D}"/>
              </a:ext>
            </a:extLst>
          </p:cNvPr>
          <p:cNvSpPr/>
          <p:nvPr/>
        </p:nvSpPr>
        <p:spPr>
          <a:xfrm>
            <a:off x="8001000" y="1384996"/>
            <a:ext cx="2438400" cy="531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6F3A27B0-A76D-44B3-AEB5-78DE6054B2C9}"/>
              </a:ext>
            </a:extLst>
          </p:cNvPr>
          <p:cNvSpPr/>
          <p:nvPr/>
        </p:nvSpPr>
        <p:spPr>
          <a:xfrm>
            <a:off x="8001000" y="1916332"/>
            <a:ext cx="2438400" cy="5313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022420B9-1CFC-4282-8436-481148DB5F80}"/>
              </a:ext>
            </a:extLst>
          </p:cNvPr>
          <p:cNvSpPr txBox="1"/>
          <p:nvPr/>
        </p:nvSpPr>
        <p:spPr>
          <a:xfrm>
            <a:off x="8001000" y="990601"/>
            <a:ext cx="2514600" cy="261610"/>
          </a:xfrm>
          <a:prstGeom prst="rect">
            <a:avLst/>
          </a:prstGeom>
          <a:noFill/>
        </p:spPr>
        <p:txBody>
          <a:bodyPr wrap="square" rtlCol="0">
            <a:spAutoFit/>
          </a:bodyPr>
          <a:lstStyle/>
          <a:p>
            <a:pPr algn="ctr"/>
            <a:r>
              <a:rPr lang="en-PH" sz="1100" b="1" dirty="0">
                <a:solidFill>
                  <a:schemeClr val="bg1"/>
                </a:solidFill>
                <a:latin typeface="Arial" panose="020B0604020202020204" pitchFamily="34" charset="0"/>
                <a:cs typeface="Arial" panose="020B0604020202020204" pitchFamily="34" charset="0"/>
              </a:rPr>
              <a:t>ORIGINATION OF CONTAINER </a:t>
            </a:r>
          </a:p>
        </p:txBody>
      </p:sp>
      <p:sp>
        <p:nvSpPr>
          <p:cNvPr id="60" name="TextBox 59">
            <a:extLst>
              <a:ext uri="{FF2B5EF4-FFF2-40B4-BE49-F238E27FC236}">
                <a16:creationId xmlns:a16="http://schemas.microsoft.com/office/drawing/2014/main" id="{D03EB850-0D47-4CD2-BD5D-ED68D306B081}"/>
              </a:ext>
            </a:extLst>
          </p:cNvPr>
          <p:cNvSpPr txBox="1"/>
          <p:nvPr/>
        </p:nvSpPr>
        <p:spPr>
          <a:xfrm>
            <a:off x="8077200" y="1380530"/>
            <a:ext cx="2019300" cy="769441"/>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FTEB clearance</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Supplier of Container</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Customs AEO specialist</a:t>
            </a:r>
          </a:p>
          <a:p>
            <a:pPr marL="171450" indent="-171450">
              <a:buFont typeface="Arial" panose="020B0604020202020204" pitchFamily="34" charset="0"/>
              <a:buChar char="•"/>
            </a:pPr>
            <a:endParaRPr lang="en-PH" sz="1100"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A74FD030-35ED-495D-89F0-4508F614A16F}"/>
              </a:ext>
            </a:extLst>
          </p:cNvPr>
          <p:cNvSpPr txBox="1"/>
          <p:nvPr/>
        </p:nvSpPr>
        <p:spPr>
          <a:xfrm>
            <a:off x="8077200" y="1913930"/>
            <a:ext cx="2286000" cy="769441"/>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Freight Forwarder Certificate</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Good manufacturing practices</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Information Security Policy</a:t>
            </a:r>
          </a:p>
          <a:p>
            <a:pPr marL="171450" indent="-171450">
              <a:buFont typeface="Arial" panose="020B0604020202020204" pitchFamily="34" charset="0"/>
              <a:buChar char="•"/>
            </a:pPr>
            <a:endParaRPr lang="en-PH" sz="1100" dirty="0">
              <a:latin typeface="Arial" panose="020B0604020202020204" pitchFamily="34" charset="0"/>
              <a:cs typeface="Arial" panose="020B0604020202020204" pitchFamily="34" charset="0"/>
            </a:endParaRPr>
          </a:p>
        </p:txBody>
      </p:sp>
      <p:sp>
        <p:nvSpPr>
          <p:cNvPr id="62" name="Arrow: Right 61">
            <a:extLst>
              <a:ext uri="{FF2B5EF4-FFF2-40B4-BE49-F238E27FC236}">
                <a16:creationId xmlns:a16="http://schemas.microsoft.com/office/drawing/2014/main" id="{DA0784C4-29D8-4DB3-B111-0083A1543BBE}"/>
              </a:ext>
            </a:extLst>
          </p:cNvPr>
          <p:cNvSpPr/>
          <p:nvPr/>
        </p:nvSpPr>
        <p:spPr>
          <a:xfrm rot="5400000">
            <a:off x="2864480" y="4455187"/>
            <a:ext cx="347971" cy="43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03976B63-D291-4997-9463-B10DB231B464}"/>
              </a:ext>
            </a:extLst>
          </p:cNvPr>
          <p:cNvSpPr/>
          <p:nvPr/>
        </p:nvSpPr>
        <p:spPr>
          <a:xfrm>
            <a:off x="8001000" y="2948805"/>
            <a:ext cx="2438400" cy="41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ABC2A5FE-5C68-4A78-943A-261150E8F60D}"/>
              </a:ext>
            </a:extLst>
          </p:cNvPr>
          <p:cNvSpPr/>
          <p:nvPr/>
        </p:nvSpPr>
        <p:spPr>
          <a:xfrm>
            <a:off x="8001000" y="3323025"/>
            <a:ext cx="2438400" cy="531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CA63B6A6-064B-41CC-99DB-11B21CCD61F9}"/>
              </a:ext>
            </a:extLst>
          </p:cNvPr>
          <p:cNvSpPr/>
          <p:nvPr/>
        </p:nvSpPr>
        <p:spPr>
          <a:xfrm>
            <a:off x="8001000" y="3854361"/>
            <a:ext cx="2438400" cy="6158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E17FE43A-46EA-4027-BAA7-86AB7AA1BDAE}"/>
              </a:ext>
            </a:extLst>
          </p:cNvPr>
          <p:cNvSpPr txBox="1"/>
          <p:nvPr/>
        </p:nvSpPr>
        <p:spPr>
          <a:xfrm>
            <a:off x="8001000" y="2933094"/>
            <a:ext cx="2438400" cy="430887"/>
          </a:xfrm>
          <a:prstGeom prst="rect">
            <a:avLst/>
          </a:prstGeom>
          <a:noFill/>
        </p:spPr>
        <p:txBody>
          <a:bodyPr wrap="square" rtlCol="0">
            <a:spAutoFit/>
          </a:bodyPr>
          <a:lstStyle/>
          <a:p>
            <a:pPr algn="ctr"/>
            <a:r>
              <a:rPr lang="en-PH" sz="1100" b="1" dirty="0">
                <a:solidFill>
                  <a:schemeClr val="bg1"/>
                </a:solidFill>
                <a:latin typeface="Arial" panose="020B0604020202020204" pitchFamily="34" charset="0"/>
                <a:cs typeface="Arial" panose="020B0604020202020204" pitchFamily="34" charset="0"/>
              </a:rPr>
              <a:t>MATING OF CARGO AND PACKAGING  </a:t>
            </a:r>
          </a:p>
        </p:txBody>
      </p:sp>
      <p:sp>
        <p:nvSpPr>
          <p:cNvPr id="67" name="TextBox 66">
            <a:extLst>
              <a:ext uri="{FF2B5EF4-FFF2-40B4-BE49-F238E27FC236}">
                <a16:creationId xmlns:a16="http://schemas.microsoft.com/office/drawing/2014/main" id="{C3EFC5DE-CEC7-4D52-8196-91399CADA1D8}"/>
              </a:ext>
            </a:extLst>
          </p:cNvPr>
          <p:cNvSpPr txBox="1"/>
          <p:nvPr/>
        </p:nvSpPr>
        <p:spPr>
          <a:xfrm>
            <a:off x="8077200" y="3318560"/>
            <a:ext cx="1905000" cy="600164"/>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Logistics Actor</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Transport Operator</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Customs AEO specialist</a:t>
            </a:r>
          </a:p>
        </p:txBody>
      </p:sp>
      <p:sp>
        <p:nvSpPr>
          <p:cNvPr id="68" name="TextBox 67">
            <a:extLst>
              <a:ext uri="{FF2B5EF4-FFF2-40B4-BE49-F238E27FC236}">
                <a16:creationId xmlns:a16="http://schemas.microsoft.com/office/drawing/2014/main" id="{6835290B-9BDA-4D33-A864-FA77DC7A4A6A}"/>
              </a:ext>
            </a:extLst>
          </p:cNvPr>
          <p:cNvSpPr txBox="1"/>
          <p:nvPr/>
        </p:nvSpPr>
        <p:spPr>
          <a:xfrm>
            <a:off x="8077200" y="3851959"/>
            <a:ext cx="2362194" cy="600164"/>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Logistics Best Practices</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Loading goods best practices</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Information Security Certificates</a:t>
            </a:r>
          </a:p>
        </p:txBody>
      </p:sp>
      <p:sp>
        <p:nvSpPr>
          <p:cNvPr id="69" name="Rectangle 68">
            <a:extLst>
              <a:ext uri="{FF2B5EF4-FFF2-40B4-BE49-F238E27FC236}">
                <a16:creationId xmlns:a16="http://schemas.microsoft.com/office/drawing/2014/main" id="{2529F575-71B8-4778-AE8E-4986A86AB7D2}"/>
              </a:ext>
            </a:extLst>
          </p:cNvPr>
          <p:cNvSpPr/>
          <p:nvPr/>
        </p:nvSpPr>
        <p:spPr>
          <a:xfrm>
            <a:off x="8001000" y="4890196"/>
            <a:ext cx="2438400" cy="41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B4C1763A-04AA-42C5-A440-B2C73BF99FED}"/>
              </a:ext>
            </a:extLst>
          </p:cNvPr>
          <p:cNvSpPr/>
          <p:nvPr/>
        </p:nvSpPr>
        <p:spPr>
          <a:xfrm>
            <a:off x="8001000" y="5271196"/>
            <a:ext cx="2438400" cy="40699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47EE6AEB-77FF-4FAE-9F2B-4893FB3A1BC9}"/>
              </a:ext>
            </a:extLst>
          </p:cNvPr>
          <p:cNvSpPr/>
          <p:nvPr/>
        </p:nvSpPr>
        <p:spPr>
          <a:xfrm>
            <a:off x="8001000" y="5686539"/>
            <a:ext cx="2438400" cy="6473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A8E8EFBC-5CD6-4957-BE18-1AB9AAA56AC7}"/>
              </a:ext>
            </a:extLst>
          </p:cNvPr>
          <p:cNvSpPr txBox="1"/>
          <p:nvPr/>
        </p:nvSpPr>
        <p:spPr>
          <a:xfrm>
            <a:off x="8001000" y="4879118"/>
            <a:ext cx="2438400" cy="430887"/>
          </a:xfrm>
          <a:prstGeom prst="rect">
            <a:avLst/>
          </a:prstGeom>
          <a:noFill/>
        </p:spPr>
        <p:txBody>
          <a:bodyPr wrap="square" rtlCol="0">
            <a:spAutoFit/>
          </a:bodyPr>
          <a:lstStyle/>
          <a:p>
            <a:pPr algn="ctr"/>
            <a:r>
              <a:rPr lang="en-PH" sz="1100" b="1" dirty="0">
                <a:solidFill>
                  <a:schemeClr val="bg1"/>
                </a:solidFill>
                <a:latin typeface="Arial" panose="020B0604020202020204" pitchFamily="34" charset="0"/>
                <a:cs typeface="Arial" panose="020B0604020202020204" pitchFamily="34" charset="0"/>
              </a:rPr>
              <a:t>INTERNATIONAL TRANSPORTATION   </a:t>
            </a:r>
          </a:p>
        </p:txBody>
      </p:sp>
      <p:sp>
        <p:nvSpPr>
          <p:cNvPr id="73" name="TextBox 72">
            <a:extLst>
              <a:ext uri="{FF2B5EF4-FFF2-40B4-BE49-F238E27FC236}">
                <a16:creationId xmlns:a16="http://schemas.microsoft.com/office/drawing/2014/main" id="{1C87B245-43A2-4476-B45B-D7DCBE3B37AD}"/>
              </a:ext>
            </a:extLst>
          </p:cNvPr>
          <p:cNvSpPr txBox="1"/>
          <p:nvPr/>
        </p:nvSpPr>
        <p:spPr>
          <a:xfrm>
            <a:off x="8077200" y="5266730"/>
            <a:ext cx="2019300" cy="430887"/>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Carrier (Air, Sea, Land)</a:t>
            </a:r>
          </a:p>
          <a:p>
            <a:pPr marL="171450" indent="-171450">
              <a:buFont typeface="Arial" panose="020B0604020202020204" pitchFamily="34" charset="0"/>
              <a:buChar char="•"/>
            </a:pPr>
            <a:endParaRPr lang="en-PH" sz="11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156C85EF-BB3F-45F3-8EC9-E88E5980C3E9}"/>
              </a:ext>
            </a:extLst>
          </p:cNvPr>
          <p:cNvSpPr txBox="1"/>
          <p:nvPr/>
        </p:nvSpPr>
        <p:spPr>
          <a:xfrm>
            <a:off x="8077200" y="5800130"/>
            <a:ext cx="2286000" cy="600164"/>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Logistics Best Practices</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Logistics clearance from PGA </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Information Security Policy</a:t>
            </a:r>
          </a:p>
        </p:txBody>
      </p:sp>
      <p:sp>
        <p:nvSpPr>
          <p:cNvPr id="75" name="Rectangle 74">
            <a:extLst>
              <a:ext uri="{FF2B5EF4-FFF2-40B4-BE49-F238E27FC236}">
                <a16:creationId xmlns:a16="http://schemas.microsoft.com/office/drawing/2014/main" id="{2DF2EEC5-2931-4B4C-B852-4FCAB16AA381}"/>
              </a:ext>
            </a:extLst>
          </p:cNvPr>
          <p:cNvSpPr/>
          <p:nvPr/>
        </p:nvSpPr>
        <p:spPr>
          <a:xfrm>
            <a:off x="4876800" y="2960133"/>
            <a:ext cx="2285998" cy="41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BEDECBF3-AFC6-474D-8688-2509056CBE30}"/>
              </a:ext>
            </a:extLst>
          </p:cNvPr>
          <p:cNvSpPr/>
          <p:nvPr/>
        </p:nvSpPr>
        <p:spPr>
          <a:xfrm>
            <a:off x="4876800" y="3341133"/>
            <a:ext cx="2285999" cy="531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8B72D472-8BB1-4455-842B-F81640F0DD65}"/>
              </a:ext>
            </a:extLst>
          </p:cNvPr>
          <p:cNvSpPr/>
          <p:nvPr/>
        </p:nvSpPr>
        <p:spPr>
          <a:xfrm>
            <a:off x="4876800" y="3872469"/>
            <a:ext cx="2285997" cy="6424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51833BF1-18F1-434E-8690-62520CCDB8AF}"/>
              </a:ext>
            </a:extLst>
          </p:cNvPr>
          <p:cNvSpPr txBox="1"/>
          <p:nvPr/>
        </p:nvSpPr>
        <p:spPr>
          <a:xfrm>
            <a:off x="4800600" y="2971801"/>
            <a:ext cx="2438400" cy="430887"/>
          </a:xfrm>
          <a:prstGeom prst="rect">
            <a:avLst/>
          </a:prstGeom>
          <a:noFill/>
        </p:spPr>
        <p:txBody>
          <a:bodyPr wrap="square" rtlCol="0">
            <a:spAutoFit/>
          </a:bodyPr>
          <a:lstStyle/>
          <a:p>
            <a:pPr algn="ctr"/>
            <a:r>
              <a:rPr lang="en-US" sz="1100" b="1" dirty="0">
                <a:solidFill>
                  <a:schemeClr val="bg1"/>
                </a:solidFill>
                <a:latin typeface="Arial" panose="020B0604020202020204" pitchFamily="34" charset="0"/>
                <a:cs typeface="Arial" panose="020B0604020202020204" pitchFamily="34" charset="0"/>
              </a:rPr>
              <a:t>CONSOLIDATING OF CARGO OR SEALING</a:t>
            </a:r>
            <a:r>
              <a:rPr lang="en-PH" sz="1100" b="1" dirty="0">
                <a:solidFill>
                  <a:schemeClr val="bg1"/>
                </a:solidFill>
                <a:latin typeface="Arial" panose="020B0604020202020204" pitchFamily="34" charset="0"/>
                <a:cs typeface="Arial" panose="020B0604020202020204" pitchFamily="34" charset="0"/>
              </a:rPr>
              <a:t>  </a:t>
            </a:r>
          </a:p>
        </p:txBody>
      </p:sp>
      <p:sp>
        <p:nvSpPr>
          <p:cNvPr id="79" name="TextBox 78">
            <a:extLst>
              <a:ext uri="{FF2B5EF4-FFF2-40B4-BE49-F238E27FC236}">
                <a16:creationId xmlns:a16="http://schemas.microsoft.com/office/drawing/2014/main" id="{2B949E21-B451-4E00-A9FE-BD1E3717FAD9}"/>
              </a:ext>
            </a:extLst>
          </p:cNvPr>
          <p:cNvSpPr txBox="1"/>
          <p:nvPr/>
        </p:nvSpPr>
        <p:spPr>
          <a:xfrm>
            <a:off x="4953000" y="3325651"/>
            <a:ext cx="1981200" cy="600164"/>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Consolidator</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Logistics actor</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Customs AEO specialist</a:t>
            </a:r>
          </a:p>
        </p:txBody>
      </p:sp>
      <p:sp>
        <p:nvSpPr>
          <p:cNvPr id="80" name="TextBox 79">
            <a:extLst>
              <a:ext uri="{FF2B5EF4-FFF2-40B4-BE49-F238E27FC236}">
                <a16:creationId xmlns:a16="http://schemas.microsoft.com/office/drawing/2014/main" id="{76A37253-6D44-4AFE-AB94-3854B00D221D}"/>
              </a:ext>
            </a:extLst>
          </p:cNvPr>
          <p:cNvSpPr txBox="1"/>
          <p:nvPr/>
        </p:nvSpPr>
        <p:spPr>
          <a:xfrm>
            <a:off x="4953000" y="3870067"/>
            <a:ext cx="2362194" cy="600164"/>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Site inspection</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Consolidator best practices</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Information Security Policy</a:t>
            </a:r>
          </a:p>
        </p:txBody>
      </p:sp>
      <p:sp>
        <p:nvSpPr>
          <p:cNvPr id="81" name="Arrow: Right 80">
            <a:extLst>
              <a:ext uri="{FF2B5EF4-FFF2-40B4-BE49-F238E27FC236}">
                <a16:creationId xmlns:a16="http://schemas.microsoft.com/office/drawing/2014/main" id="{B2FF7604-C3AD-47D6-B1BE-09870C926E79}"/>
              </a:ext>
            </a:extLst>
          </p:cNvPr>
          <p:cNvSpPr/>
          <p:nvPr/>
        </p:nvSpPr>
        <p:spPr>
          <a:xfrm rot="10800000">
            <a:off x="7315201" y="3528737"/>
            <a:ext cx="533400" cy="43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82" name="Arrow: Right 81">
            <a:extLst>
              <a:ext uri="{FF2B5EF4-FFF2-40B4-BE49-F238E27FC236}">
                <a16:creationId xmlns:a16="http://schemas.microsoft.com/office/drawing/2014/main" id="{1216C63E-9909-424A-8999-6CB5EB202922}"/>
              </a:ext>
            </a:extLst>
          </p:cNvPr>
          <p:cNvSpPr/>
          <p:nvPr/>
        </p:nvSpPr>
        <p:spPr>
          <a:xfrm rot="10800000">
            <a:off x="4191001" y="3433466"/>
            <a:ext cx="533400" cy="43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D745A017-94F7-4E77-B5CA-CDBAA917B021}"/>
              </a:ext>
            </a:extLst>
          </p:cNvPr>
          <p:cNvSpPr/>
          <p:nvPr/>
        </p:nvSpPr>
        <p:spPr>
          <a:xfrm>
            <a:off x="1828804" y="2960133"/>
            <a:ext cx="2285996" cy="41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84" name="Rectangle 83">
            <a:extLst>
              <a:ext uri="{FF2B5EF4-FFF2-40B4-BE49-F238E27FC236}">
                <a16:creationId xmlns:a16="http://schemas.microsoft.com/office/drawing/2014/main" id="{47554EFD-FA2E-457C-B510-C0CFF7524A58}"/>
              </a:ext>
            </a:extLst>
          </p:cNvPr>
          <p:cNvSpPr/>
          <p:nvPr/>
        </p:nvSpPr>
        <p:spPr>
          <a:xfrm>
            <a:off x="1828804" y="3341133"/>
            <a:ext cx="2285996" cy="531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0588CDA9-0319-4B14-BAFB-7554E7BE84E7}"/>
              </a:ext>
            </a:extLst>
          </p:cNvPr>
          <p:cNvSpPr/>
          <p:nvPr/>
        </p:nvSpPr>
        <p:spPr>
          <a:xfrm>
            <a:off x="1828804" y="3872468"/>
            <a:ext cx="2285996" cy="592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61E06137-06E3-4941-B927-3D933A0AC0AE}"/>
              </a:ext>
            </a:extLst>
          </p:cNvPr>
          <p:cNvSpPr txBox="1"/>
          <p:nvPr/>
        </p:nvSpPr>
        <p:spPr>
          <a:xfrm>
            <a:off x="1828804" y="2951202"/>
            <a:ext cx="2209796" cy="430887"/>
          </a:xfrm>
          <a:prstGeom prst="rect">
            <a:avLst/>
          </a:prstGeom>
          <a:noFill/>
        </p:spPr>
        <p:txBody>
          <a:bodyPr wrap="square" rtlCol="0">
            <a:spAutoFit/>
          </a:bodyPr>
          <a:lstStyle/>
          <a:p>
            <a:pPr algn="ctr"/>
            <a:r>
              <a:rPr lang="en-PH" sz="1100" b="1" dirty="0">
                <a:solidFill>
                  <a:schemeClr val="bg1"/>
                </a:solidFill>
                <a:latin typeface="Arial" panose="020B0604020202020204" pitchFamily="34" charset="0"/>
                <a:cs typeface="Arial" panose="020B0604020202020204" pitchFamily="34" charset="0"/>
              </a:rPr>
              <a:t>STORAGE BEFORE TRANSPORT </a:t>
            </a:r>
          </a:p>
        </p:txBody>
      </p:sp>
      <p:sp>
        <p:nvSpPr>
          <p:cNvPr id="87" name="TextBox 86">
            <a:extLst>
              <a:ext uri="{FF2B5EF4-FFF2-40B4-BE49-F238E27FC236}">
                <a16:creationId xmlns:a16="http://schemas.microsoft.com/office/drawing/2014/main" id="{8545708D-3634-45D4-A6B3-F904379E2D92}"/>
              </a:ext>
            </a:extLst>
          </p:cNvPr>
          <p:cNvSpPr txBox="1"/>
          <p:nvPr/>
        </p:nvSpPr>
        <p:spPr>
          <a:xfrm>
            <a:off x="1905004" y="3336668"/>
            <a:ext cx="2019300" cy="430887"/>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Warehouse Operator</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Customs AEO specialist</a:t>
            </a:r>
          </a:p>
        </p:txBody>
      </p:sp>
      <p:sp>
        <p:nvSpPr>
          <p:cNvPr id="88" name="TextBox 87">
            <a:extLst>
              <a:ext uri="{FF2B5EF4-FFF2-40B4-BE49-F238E27FC236}">
                <a16:creationId xmlns:a16="http://schemas.microsoft.com/office/drawing/2014/main" id="{D42B96DF-81F2-4061-9DED-86CB390B0F54}"/>
              </a:ext>
            </a:extLst>
          </p:cNvPr>
          <p:cNvSpPr txBox="1"/>
          <p:nvPr/>
        </p:nvSpPr>
        <p:spPr>
          <a:xfrm>
            <a:off x="1905004" y="3870067"/>
            <a:ext cx="2209792" cy="769441"/>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Site inspection</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Good warehousing practices</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Information Security Policy</a:t>
            </a:r>
          </a:p>
          <a:p>
            <a:pPr marL="171450" indent="-171450">
              <a:buFont typeface="Arial" panose="020B0604020202020204" pitchFamily="34" charset="0"/>
              <a:buChar char="•"/>
            </a:pPr>
            <a:endParaRPr lang="en-PH" sz="1100" dirty="0">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77F7B5A1-57E3-48C3-8C12-FC27F9730202}"/>
              </a:ext>
            </a:extLst>
          </p:cNvPr>
          <p:cNvSpPr/>
          <p:nvPr/>
        </p:nvSpPr>
        <p:spPr>
          <a:xfrm>
            <a:off x="1828800" y="4941333"/>
            <a:ext cx="2285996" cy="41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19A25B14-E7B4-4C4C-9338-781B83DF70FE}"/>
              </a:ext>
            </a:extLst>
          </p:cNvPr>
          <p:cNvSpPr/>
          <p:nvPr/>
        </p:nvSpPr>
        <p:spPr>
          <a:xfrm>
            <a:off x="1828800" y="5322333"/>
            <a:ext cx="2285996" cy="531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64B1F0B3-A579-4984-8ECF-29FFE6D9CAAC}"/>
              </a:ext>
            </a:extLst>
          </p:cNvPr>
          <p:cNvSpPr/>
          <p:nvPr/>
        </p:nvSpPr>
        <p:spPr>
          <a:xfrm>
            <a:off x="1828800" y="5853669"/>
            <a:ext cx="2285996" cy="5313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9FB1CBEA-6A17-46DB-9433-19876190EACC}"/>
              </a:ext>
            </a:extLst>
          </p:cNvPr>
          <p:cNvSpPr txBox="1"/>
          <p:nvPr/>
        </p:nvSpPr>
        <p:spPr>
          <a:xfrm>
            <a:off x="1828800" y="4932403"/>
            <a:ext cx="2209796" cy="430887"/>
          </a:xfrm>
          <a:prstGeom prst="rect">
            <a:avLst/>
          </a:prstGeom>
          <a:noFill/>
        </p:spPr>
        <p:txBody>
          <a:bodyPr wrap="square" rtlCol="0">
            <a:spAutoFit/>
          </a:bodyPr>
          <a:lstStyle/>
          <a:p>
            <a:pPr algn="ctr"/>
            <a:r>
              <a:rPr lang="en-PH" sz="1100" b="1" dirty="0">
                <a:solidFill>
                  <a:schemeClr val="bg1"/>
                </a:solidFill>
                <a:latin typeface="Arial" panose="020B0604020202020204" pitchFamily="34" charset="0"/>
                <a:cs typeface="Arial" panose="020B0604020202020204" pitchFamily="34" charset="0"/>
              </a:rPr>
              <a:t>MOVEMENT OF CARGO TO PORT OF ORIGIN</a:t>
            </a:r>
          </a:p>
        </p:txBody>
      </p:sp>
      <p:sp>
        <p:nvSpPr>
          <p:cNvPr id="93" name="TextBox 92">
            <a:extLst>
              <a:ext uri="{FF2B5EF4-FFF2-40B4-BE49-F238E27FC236}">
                <a16:creationId xmlns:a16="http://schemas.microsoft.com/office/drawing/2014/main" id="{1DFFB152-88DC-4140-919F-0006E9F1365C}"/>
              </a:ext>
            </a:extLst>
          </p:cNvPr>
          <p:cNvSpPr txBox="1"/>
          <p:nvPr/>
        </p:nvSpPr>
        <p:spPr>
          <a:xfrm>
            <a:off x="1905000" y="5317867"/>
            <a:ext cx="2019300" cy="430887"/>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Transport Operator</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Customs AEO specialist</a:t>
            </a:r>
          </a:p>
        </p:txBody>
      </p:sp>
      <p:sp>
        <p:nvSpPr>
          <p:cNvPr id="94" name="TextBox 93">
            <a:extLst>
              <a:ext uri="{FF2B5EF4-FFF2-40B4-BE49-F238E27FC236}">
                <a16:creationId xmlns:a16="http://schemas.microsoft.com/office/drawing/2014/main" id="{9586C25D-CF1E-4659-BBE9-B04B5A45F350}"/>
              </a:ext>
            </a:extLst>
          </p:cNvPr>
          <p:cNvSpPr txBox="1"/>
          <p:nvPr/>
        </p:nvSpPr>
        <p:spPr>
          <a:xfrm>
            <a:off x="1905000" y="5851267"/>
            <a:ext cx="2247900" cy="600164"/>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Logistics clearance from PGA</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Logistics best practices</a:t>
            </a:r>
          </a:p>
          <a:p>
            <a:pPr marL="171450" indent="-171450">
              <a:buFont typeface="Arial" panose="020B0604020202020204" pitchFamily="34" charset="0"/>
              <a:buChar char="•"/>
            </a:pPr>
            <a:endParaRPr lang="en-PH" sz="1100" dirty="0">
              <a:latin typeface="Arial" panose="020B0604020202020204" pitchFamily="34" charset="0"/>
              <a:cs typeface="Arial" panose="020B0604020202020204" pitchFamily="34" charset="0"/>
            </a:endParaRPr>
          </a:p>
        </p:txBody>
      </p:sp>
      <p:sp>
        <p:nvSpPr>
          <p:cNvPr id="95" name="Arrow: Right 94">
            <a:extLst>
              <a:ext uri="{FF2B5EF4-FFF2-40B4-BE49-F238E27FC236}">
                <a16:creationId xmlns:a16="http://schemas.microsoft.com/office/drawing/2014/main" id="{BC2CB36C-C1E8-42E3-A37D-0934BD384448}"/>
              </a:ext>
            </a:extLst>
          </p:cNvPr>
          <p:cNvSpPr/>
          <p:nvPr/>
        </p:nvSpPr>
        <p:spPr>
          <a:xfrm>
            <a:off x="4267200" y="5509937"/>
            <a:ext cx="533400" cy="43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A84D6646-2588-4F94-BD46-DBE24A02B2E0}"/>
              </a:ext>
            </a:extLst>
          </p:cNvPr>
          <p:cNvSpPr/>
          <p:nvPr/>
        </p:nvSpPr>
        <p:spPr>
          <a:xfrm>
            <a:off x="4876800" y="4941333"/>
            <a:ext cx="2285998" cy="41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97" name="Rectangle 96">
            <a:extLst>
              <a:ext uri="{FF2B5EF4-FFF2-40B4-BE49-F238E27FC236}">
                <a16:creationId xmlns:a16="http://schemas.microsoft.com/office/drawing/2014/main" id="{64EBB096-7E9A-4C58-87E0-1AC6D65E49C5}"/>
              </a:ext>
            </a:extLst>
          </p:cNvPr>
          <p:cNvSpPr/>
          <p:nvPr/>
        </p:nvSpPr>
        <p:spPr>
          <a:xfrm>
            <a:off x="4876800" y="5322333"/>
            <a:ext cx="2285999" cy="531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94006496-699E-456F-B907-33F723476766}"/>
              </a:ext>
            </a:extLst>
          </p:cNvPr>
          <p:cNvSpPr/>
          <p:nvPr/>
        </p:nvSpPr>
        <p:spPr>
          <a:xfrm>
            <a:off x="4876800" y="5853669"/>
            <a:ext cx="2285997" cy="5313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A3418618-4C7C-4E5F-8B75-3BC1912DF60B}"/>
              </a:ext>
            </a:extLst>
          </p:cNvPr>
          <p:cNvSpPr txBox="1"/>
          <p:nvPr/>
        </p:nvSpPr>
        <p:spPr>
          <a:xfrm>
            <a:off x="4800600" y="4953001"/>
            <a:ext cx="2438400" cy="430887"/>
          </a:xfrm>
          <a:prstGeom prst="rect">
            <a:avLst/>
          </a:prstGeom>
          <a:noFill/>
        </p:spPr>
        <p:txBody>
          <a:bodyPr wrap="square" rtlCol="0">
            <a:spAutoFit/>
          </a:bodyPr>
          <a:lstStyle/>
          <a:p>
            <a:pPr algn="ctr"/>
            <a:r>
              <a:rPr lang="en-US" sz="1100" b="1" dirty="0">
                <a:solidFill>
                  <a:schemeClr val="bg1"/>
                </a:solidFill>
                <a:latin typeface="Arial" panose="020B0604020202020204" pitchFamily="34" charset="0"/>
                <a:cs typeface="Arial" panose="020B0604020202020204" pitchFamily="34" charset="0"/>
              </a:rPr>
              <a:t>PORT OF ORIGIN (Airport, Marine Terminal, Trucking Co), </a:t>
            </a:r>
            <a:r>
              <a:rPr lang="en-PH" sz="1100" b="1" dirty="0">
                <a:solidFill>
                  <a:schemeClr val="bg1"/>
                </a:solidFill>
                <a:latin typeface="Arial" panose="020B0604020202020204" pitchFamily="34" charset="0"/>
                <a:cs typeface="Arial" panose="020B0604020202020204" pitchFamily="34" charset="0"/>
              </a:rPr>
              <a:t>  </a:t>
            </a:r>
          </a:p>
        </p:txBody>
      </p:sp>
      <p:sp>
        <p:nvSpPr>
          <p:cNvPr id="100" name="TextBox 99">
            <a:extLst>
              <a:ext uri="{FF2B5EF4-FFF2-40B4-BE49-F238E27FC236}">
                <a16:creationId xmlns:a16="http://schemas.microsoft.com/office/drawing/2014/main" id="{EC2C88B6-84E9-498B-B2E2-1C2698E8542A}"/>
              </a:ext>
            </a:extLst>
          </p:cNvPr>
          <p:cNvSpPr txBox="1"/>
          <p:nvPr/>
        </p:nvSpPr>
        <p:spPr>
          <a:xfrm>
            <a:off x="4953000" y="5317868"/>
            <a:ext cx="2171700" cy="600164"/>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Transport Operators</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Port Operation Best Practices</a:t>
            </a:r>
          </a:p>
        </p:txBody>
      </p:sp>
      <p:sp>
        <p:nvSpPr>
          <p:cNvPr id="101" name="TextBox 100">
            <a:extLst>
              <a:ext uri="{FF2B5EF4-FFF2-40B4-BE49-F238E27FC236}">
                <a16:creationId xmlns:a16="http://schemas.microsoft.com/office/drawing/2014/main" id="{34A4E8CB-C362-4A93-8CBF-5EA0E163F1AA}"/>
              </a:ext>
            </a:extLst>
          </p:cNvPr>
          <p:cNvSpPr txBox="1"/>
          <p:nvPr/>
        </p:nvSpPr>
        <p:spPr>
          <a:xfrm>
            <a:off x="4953000" y="5851267"/>
            <a:ext cx="2247900" cy="600164"/>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Site inspection</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Logistics best practices</a:t>
            </a:r>
          </a:p>
          <a:p>
            <a:pPr marL="171450" indent="-171450">
              <a:buFont typeface="Arial" panose="020B0604020202020204" pitchFamily="34" charset="0"/>
              <a:buChar char="•"/>
            </a:pPr>
            <a:endParaRPr lang="en-PH" sz="1100" dirty="0">
              <a:latin typeface="Arial" panose="020B0604020202020204" pitchFamily="34" charset="0"/>
              <a:cs typeface="Arial" panose="020B0604020202020204" pitchFamily="34" charset="0"/>
            </a:endParaRPr>
          </a:p>
        </p:txBody>
      </p:sp>
      <p:sp>
        <p:nvSpPr>
          <p:cNvPr id="102" name="Arrow: Right 101">
            <a:extLst>
              <a:ext uri="{FF2B5EF4-FFF2-40B4-BE49-F238E27FC236}">
                <a16:creationId xmlns:a16="http://schemas.microsoft.com/office/drawing/2014/main" id="{402196C3-699C-429C-BD89-D1E1C3FE595A}"/>
              </a:ext>
            </a:extLst>
          </p:cNvPr>
          <p:cNvSpPr/>
          <p:nvPr/>
        </p:nvSpPr>
        <p:spPr>
          <a:xfrm>
            <a:off x="7391400" y="5509937"/>
            <a:ext cx="533400" cy="43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047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3110DB-5B30-CF48-AECD-8016A57B249E}"/>
              </a:ext>
            </a:extLst>
          </p:cNvPr>
          <p:cNvSpPr>
            <a:spLocks noGrp="1"/>
          </p:cNvSpPr>
          <p:nvPr>
            <p:ph type="title"/>
          </p:nvPr>
        </p:nvSpPr>
        <p:spPr>
          <a:xfrm>
            <a:off x="1454227" y="361930"/>
            <a:ext cx="10642293" cy="552471"/>
          </a:xfrm>
        </p:spPr>
        <p:txBody>
          <a:bodyPr>
            <a:noAutofit/>
          </a:bodyPr>
          <a:lstStyle/>
          <a:p>
            <a:r>
              <a:rPr lang="en-US" sz="3200" dirty="0">
                <a:latin typeface="Arial" panose="020B0604020202020204" pitchFamily="34" charset="0"/>
                <a:cs typeface="Arial" panose="020B0604020202020204" pitchFamily="34" charset="0"/>
              </a:rPr>
              <a:t>Vulnerable Supply Chain Process Points (Importing Side)</a:t>
            </a:r>
          </a:p>
        </p:txBody>
      </p:sp>
      <p:sp>
        <p:nvSpPr>
          <p:cNvPr id="10" name="Rectangle 9">
            <a:extLst>
              <a:ext uri="{FF2B5EF4-FFF2-40B4-BE49-F238E27FC236}">
                <a16:creationId xmlns:a16="http://schemas.microsoft.com/office/drawing/2014/main" id="{21C0FA7F-09D1-4660-A91B-31ECC1A0C27A}"/>
              </a:ext>
            </a:extLst>
          </p:cNvPr>
          <p:cNvSpPr/>
          <p:nvPr/>
        </p:nvSpPr>
        <p:spPr>
          <a:xfrm>
            <a:off x="1905000" y="1075731"/>
            <a:ext cx="2285996" cy="41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Rectangle 10">
            <a:extLst>
              <a:ext uri="{FF2B5EF4-FFF2-40B4-BE49-F238E27FC236}">
                <a16:creationId xmlns:a16="http://schemas.microsoft.com/office/drawing/2014/main" id="{17E1CA46-5456-4877-B8C5-2978D9F1CEE8}"/>
              </a:ext>
            </a:extLst>
          </p:cNvPr>
          <p:cNvSpPr/>
          <p:nvPr/>
        </p:nvSpPr>
        <p:spPr>
          <a:xfrm>
            <a:off x="1905000" y="1456731"/>
            <a:ext cx="2285996" cy="531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a:extLst>
              <a:ext uri="{FF2B5EF4-FFF2-40B4-BE49-F238E27FC236}">
                <a16:creationId xmlns:a16="http://schemas.microsoft.com/office/drawing/2014/main" id="{69D5F790-BF3E-4E03-A41A-AEF091A30558}"/>
              </a:ext>
            </a:extLst>
          </p:cNvPr>
          <p:cNvSpPr/>
          <p:nvPr/>
        </p:nvSpPr>
        <p:spPr>
          <a:xfrm>
            <a:off x="1905000" y="1988067"/>
            <a:ext cx="2285996" cy="5313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Arrow: Right 12">
            <a:extLst>
              <a:ext uri="{FF2B5EF4-FFF2-40B4-BE49-F238E27FC236}">
                <a16:creationId xmlns:a16="http://schemas.microsoft.com/office/drawing/2014/main" id="{1C02BD37-33F1-4A84-AAF9-A7A0AE7444BB}"/>
              </a:ext>
            </a:extLst>
          </p:cNvPr>
          <p:cNvSpPr/>
          <p:nvPr/>
        </p:nvSpPr>
        <p:spPr>
          <a:xfrm>
            <a:off x="4343400" y="1689795"/>
            <a:ext cx="533400" cy="43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TextBox 17">
            <a:extLst>
              <a:ext uri="{FF2B5EF4-FFF2-40B4-BE49-F238E27FC236}">
                <a16:creationId xmlns:a16="http://schemas.microsoft.com/office/drawing/2014/main" id="{990E927A-E0CD-4E72-A5D2-6872EA525A5F}"/>
              </a:ext>
            </a:extLst>
          </p:cNvPr>
          <p:cNvSpPr txBox="1"/>
          <p:nvPr/>
        </p:nvSpPr>
        <p:spPr>
          <a:xfrm>
            <a:off x="1905000" y="1066801"/>
            <a:ext cx="2209796" cy="430887"/>
          </a:xfrm>
          <a:prstGeom prst="rect">
            <a:avLst/>
          </a:prstGeom>
          <a:noFill/>
        </p:spPr>
        <p:txBody>
          <a:bodyPr wrap="square" rtlCol="0">
            <a:spAutoFit/>
          </a:bodyPr>
          <a:lstStyle/>
          <a:p>
            <a:pPr algn="ctr"/>
            <a:r>
              <a:rPr lang="en-PH" sz="1100" b="1" dirty="0">
                <a:solidFill>
                  <a:schemeClr val="bg1"/>
                </a:solidFill>
                <a:latin typeface="Arial" panose="020B0604020202020204" pitchFamily="34" charset="0"/>
                <a:cs typeface="Arial" panose="020B0604020202020204" pitchFamily="34" charset="0"/>
              </a:rPr>
              <a:t>PORT OF ENTRY (Airport, Marine Terminal, Border)</a:t>
            </a:r>
          </a:p>
        </p:txBody>
      </p:sp>
      <p:sp>
        <p:nvSpPr>
          <p:cNvPr id="19" name="TextBox 18">
            <a:extLst>
              <a:ext uri="{FF2B5EF4-FFF2-40B4-BE49-F238E27FC236}">
                <a16:creationId xmlns:a16="http://schemas.microsoft.com/office/drawing/2014/main" id="{7D18F589-E395-4039-AC88-565E53A2666E}"/>
              </a:ext>
            </a:extLst>
          </p:cNvPr>
          <p:cNvSpPr txBox="1"/>
          <p:nvPr/>
        </p:nvSpPr>
        <p:spPr>
          <a:xfrm>
            <a:off x="1981200" y="1452266"/>
            <a:ext cx="2019300" cy="600164"/>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Port Operator</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PGA certificates</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Logistics Providers</a:t>
            </a:r>
          </a:p>
        </p:txBody>
      </p:sp>
      <p:sp>
        <p:nvSpPr>
          <p:cNvPr id="20" name="TextBox 19">
            <a:extLst>
              <a:ext uri="{FF2B5EF4-FFF2-40B4-BE49-F238E27FC236}">
                <a16:creationId xmlns:a16="http://schemas.microsoft.com/office/drawing/2014/main" id="{0624A963-2FB4-4E6B-B9C1-EA2F49279ACA}"/>
              </a:ext>
            </a:extLst>
          </p:cNvPr>
          <p:cNvSpPr txBox="1"/>
          <p:nvPr/>
        </p:nvSpPr>
        <p:spPr>
          <a:xfrm>
            <a:off x="1981200" y="1985665"/>
            <a:ext cx="2133596" cy="430887"/>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MRA (recognize the exporting actors)</a:t>
            </a:r>
          </a:p>
        </p:txBody>
      </p:sp>
      <p:sp>
        <p:nvSpPr>
          <p:cNvPr id="36" name="Arrow: Right 35">
            <a:extLst>
              <a:ext uri="{FF2B5EF4-FFF2-40B4-BE49-F238E27FC236}">
                <a16:creationId xmlns:a16="http://schemas.microsoft.com/office/drawing/2014/main" id="{1B16ABC6-24A2-4544-87E6-D761A5BFBB1A}"/>
              </a:ext>
            </a:extLst>
          </p:cNvPr>
          <p:cNvSpPr/>
          <p:nvPr/>
        </p:nvSpPr>
        <p:spPr>
          <a:xfrm rot="5400000">
            <a:off x="8960480" y="2550187"/>
            <a:ext cx="347971" cy="43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Rectangle 48">
            <a:extLst>
              <a:ext uri="{FF2B5EF4-FFF2-40B4-BE49-F238E27FC236}">
                <a16:creationId xmlns:a16="http://schemas.microsoft.com/office/drawing/2014/main" id="{FB8406A2-D28E-4826-9659-796FB6B7D8A4}"/>
              </a:ext>
            </a:extLst>
          </p:cNvPr>
          <p:cNvSpPr/>
          <p:nvPr/>
        </p:nvSpPr>
        <p:spPr>
          <a:xfrm>
            <a:off x="4953000" y="1080196"/>
            <a:ext cx="2285996" cy="41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Rectangle 49">
            <a:extLst>
              <a:ext uri="{FF2B5EF4-FFF2-40B4-BE49-F238E27FC236}">
                <a16:creationId xmlns:a16="http://schemas.microsoft.com/office/drawing/2014/main" id="{2B04CDB1-9524-45F3-A2AA-E293CCC655E9}"/>
              </a:ext>
            </a:extLst>
          </p:cNvPr>
          <p:cNvSpPr/>
          <p:nvPr/>
        </p:nvSpPr>
        <p:spPr>
          <a:xfrm>
            <a:off x="4953000" y="1461196"/>
            <a:ext cx="2285996" cy="531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Rectangle 50">
            <a:extLst>
              <a:ext uri="{FF2B5EF4-FFF2-40B4-BE49-F238E27FC236}">
                <a16:creationId xmlns:a16="http://schemas.microsoft.com/office/drawing/2014/main" id="{23C4AFC3-7668-41CA-841C-2E2DD702CB5A}"/>
              </a:ext>
            </a:extLst>
          </p:cNvPr>
          <p:cNvSpPr/>
          <p:nvPr/>
        </p:nvSpPr>
        <p:spPr>
          <a:xfrm>
            <a:off x="4953000" y="1992532"/>
            <a:ext cx="2285996" cy="5313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Arrow: Right 51">
            <a:extLst>
              <a:ext uri="{FF2B5EF4-FFF2-40B4-BE49-F238E27FC236}">
                <a16:creationId xmlns:a16="http://schemas.microsoft.com/office/drawing/2014/main" id="{F78A892F-44FF-4955-BF14-3488ED0F036E}"/>
              </a:ext>
            </a:extLst>
          </p:cNvPr>
          <p:cNvSpPr/>
          <p:nvPr/>
        </p:nvSpPr>
        <p:spPr>
          <a:xfrm>
            <a:off x="7467600" y="1689796"/>
            <a:ext cx="533400" cy="43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TextBox 52">
            <a:extLst>
              <a:ext uri="{FF2B5EF4-FFF2-40B4-BE49-F238E27FC236}">
                <a16:creationId xmlns:a16="http://schemas.microsoft.com/office/drawing/2014/main" id="{AC4E1B24-3D41-4D07-B547-0F1B9783D3B9}"/>
              </a:ext>
            </a:extLst>
          </p:cNvPr>
          <p:cNvSpPr txBox="1"/>
          <p:nvPr/>
        </p:nvSpPr>
        <p:spPr>
          <a:xfrm>
            <a:off x="4953000" y="1071266"/>
            <a:ext cx="2209796" cy="430887"/>
          </a:xfrm>
          <a:prstGeom prst="rect">
            <a:avLst/>
          </a:prstGeom>
          <a:noFill/>
        </p:spPr>
        <p:txBody>
          <a:bodyPr wrap="square" rtlCol="0">
            <a:spAutoFit/>
          </a:bodyPr>
          <a:lstStyle/>
          <a:p>
            <a:pPr algn="ctr"/>
            <a:r>
              <a:rPr lang="en-PH" sz="1100" b="1" dirty="0">
                <a:solidFill>
                  <a:schemeClr val="bg1"/>
                </a:solidFill>
                <a:latin typeface="Arial" panose="020B0604020202020204" pitchFamily="34" charset="0"/>
                <a:cs typeface="Arial" panose="020B0604020202020204" pitchFamily="34" charset="0"/>
              </a:rPr>
              <a:t>MOVEMENT TO DECONSOLIDATION POINT</a:t>
            </a:r>
          </a:p>
        </p:txBody>
      </p:sp>
      <p:sp>
        <p:nvSpPr>
          <p:cNvPr id="54" name="TextBox 53">
            <a:extLst>
              <a:ext uri="{FF2B5EF4-FFF2-40B4-BE49-F238E27FC236}">
                <a16:creationId xmlns:a16="http://schemas.microsoft.com/office/drawing/2014/main" id="{3F90E38C-5275-49F1-80E7-6EA06319B972}"/>
              </a:ext>
            </a:extLst>
          </p:cNvPr>
          <p:cNvSpPr txBox="1"/>
          <p:nvPr/>
        </p:nvSpPr>
        <p:spPr>
          <a:xfrm>
            <a:off x="5029201" y="1456731"/>
            <a:ext cx="1943099" cy="600164"/>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Transport Operator</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PGA certificates</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Importer</a:t>
            </a:r>
          </a:p>
        </p:txBody>
      </p:sp>
      <p:sp>
        <p:nvSpPr>
          <p:cNvPr id="55" name="TextBox 54">
            <a:extLst>
              <a:ext uri="{FF2B5EF4-FFF2-40B4-BE49-F238E27FC236}">
                <a16:creationId xmlns:a16="http://schemas.microsoft.com/office/drawing/2014/main" id="{D052E473-52FC-417E-A600-6FDC637ECC87}"/>
              </a:ext>
            </a:extLst>
          </p:cNvPr>
          <p:cNvSpPr txBox="1"/>
          <p:nvPr/>
        </p:nvSpPr>
        <p:spPr>
          <a:xfrm>
            <a:off x="5029200" y="1990130"/>
            <a:ext cx="2209796" cy="430887"/>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MRA (recognize the exporting actors)</a:t>
            </a:r>
          </a:p>
        </p:txBody>
      </p:sp>
      <p:sp>
        <p:nvSpPr>
          <p:cNvPr id="56" name="Rectangle 55">
            <a:extLst>
              <a:ext uri="{FF2B5EF4-FFF2-40B4-BE49-F238E27FC236}">
                <a16:creationId xmlns:a16="http://schemas.microsoft.com/office/drawing/2014/main" id="{6E81D724-F54F-478D-BDC9-9571327F0BE5}"/>
              </a:ext>
            </a:extLst>
          </p:cNvPr>
          <p:cNvSpPr/>
          <p:nvPr/>
        </p:nvSpPr>
        <p:spPr>
          <a:xfrm>
            <a:off x="8077200" y="1080196"/>
            <a:ext cx="2438400" cy="41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Rectangle 56">
            <a:extLst>
              <a:ext uri="{FF2B5EF4-FFF2-40B4-BE49-F238E27FC236}">
                <a16:creationId xmlns:a16="http://schemas.microsoft.com/office/drawing/2014/main" id="{80B2143F-72B8-4282-879E-461E36033B7D}"/>
              </a:ext>
            </a:extLst>
          </p:cNvPr>
          <p:cNvSpPr/>
          <p:nvPr/>
        </p:nvSpPr>
        <p:spPr>
          <a:xfrm>
            <a:off x="8077200" y="1461196"/>
            <a:ext cx="2438400" cy="531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Rectangle 57">
            <a:extLst>
              <a:ext uri="{FF2B5EF4-FFF2-40B4-BE49-F238E27FC236}">
                <a16:creationId xmlns:a16="http://schemas.microsoft.com/office/drawing/2014/main" id="{6F3A27B0-A76D-44B3-AEB5-78DE6054B2C9}"/>
              </a:ext>
            </a:extLst>
          </p:cNvPr>
          <p:cNvSpPr/>
          <p:nvPr/>
        </p:nvSpPr>
        <p:spPr>
          <a:xfrm>
            <a:off x="8077200" y="1992532"/>
            <a:ext cx="2438400" cy="5313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TextBox 58">
            <a:extLst>
              <a:ext uri="{FF2B5EF4-FFF2-40B4-BE49-F238E27FC236}">
                <a16:creationId xmlns:a16="http://schemas.microsoft.com/office/drawing/2014/main" id="{022420B9-1CFC-4282-8436-481148DB5F80}"/>
              </a:ext>
            </a:extLst>
          </p:cNvPr>
          <p:cNvSpPr txBox="1"/>
          <p:nvPr/>
        </p:nvSpPr>
        <p:spPr>
          <a:xfrm>
            <a:off x="8077200" y="1066800"/>
            <a:ext cx="2514600" cy="261610"/>
          </a:xfrm>
          <a:prstGeom prst="rect">
            <a:avLst/>
          </a:prstGeom>
          <a:noFill/>
        </p:spPr>
        <p:txBody>
          <a:bodyPr wrap="square" rtlCol="0">
            <a:spAutoFit/>
          </a:bodyPr>
          <a:lstStyle/>
          <a:p>
            <a:pPr algn="ctr"/>
            <a:r>
              <a:rPr lang="en-PH" sz="1100" b="1" dirty="0">
                <a:solidFill>
                  <a:schemeClr val="bg1"/>
                </a:solidFill>
                <a:latin typeface="Arial" panose="020B0604020202020204" pitchFamily="34" charset="0"/>
                <a:cs typeface="Arial" panose="020B0604020202020204" pitchFamily="34" charset="0"/>
              </a:rPr>
              <a:t>STORAGE BEFORE PROCESSING</a:t>
            </a:r>
          </a:p>
        </p:txBody>
      </p:sp>
      <p:sp>
        <p:nvSpPr>
          <p:cNvPr id="60" name="TextBox 59">
            <a:extLst>
              <a:ext uri="{FF2B5EF4-FFF2-40B4-BE49-F238E27FC236}">
                <a16:creationId xmlns:a16="http://schemas.microsoft.com/office/drawing/2014/main" id="{D03EB850-0D47-4CD2-BD5D-ED68D306B081}"/>
              </a:ext>
            </a:extLst>
          </p:cNvPr>
          <p:cNvSpPr txBox="1"/>
          <p:nvPr/>
        </p:nvSpPr>
        <p:spPr>
          <a:xfrm>
            <a:off x="8153400" y="1456730"/>
            <a:ext cx="2286000" cy="761747"/>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Warehouse Operator</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PGA certificates</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Logistics Providers</a:t>
            </a:r>
          </a:p>
          <a:p>
            <a:pPr marL="171450" indent="-171450">
              <a:buFont typeface="Arial" panose="020B0604020202020204" pitchFamily="34" charset="0"/>
              <a:buChar char="•"/>
            </a:pPr>
            <a:endParaRPr lang="en-PH" sz="1050" dirty="0"/>
          </a:p>
        </p:txBody>
      </p:sp>
      <p:sp>
        <p:nvSpPr>
          <p:cNvPr id="61" name="TextBox 60">
            <a:extLst>
              <a:ext uri="{FF2B5EF4-FFF2-40B4-BE49-F238E27FC236}">
                <a16:creationId xmlns:a16="http://schemas.microsoft.com/office/drawing/2014/main" id="{A74FD030-35ED-495D-89F0-4508F614A16F}"/>
              </a:ext>
            </a:extLst>
          </p:cNvPr>
          <p:cNvSpPr txBox="1"/>
          <p:nvPr/>
        </p:nvSpPr>
        <p:spPr>
          <a:xfrm>
            <a:off x="8153400" y="1990131"/>
            <a:ext cx="2286000" cy="430887"/>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MRA (recognize the exporting actors)</a:t>
            </a:r>
          </a:p>
        </p:txBody>
      </p:sp>
      <p:sp>
        <p:nvSpPr>
          <p:cNvPr id="62" name="Arrow: Right 61">
            <a:extLst>
              <a:ext uri="{FF2B5EF4-FFF2-40B4-BE49-F238E27FC236}">
                <a16:creationId xmlns:a16="http://schemas.microsoft.com/office/drawing/2014/main" id="{DA0784C4-29D8-4DB3-B111-0083A1543BBE}"/>
              </a:ext>
            </a:extLst>
          </p:cNvPr>
          <p:cNvSpPr/>
          <p:nvPr/>
        </p:nvSpPr>
        <p:spPr>
          <a:xfrm rot="5400000">
            <a:off x="2940680" y="4531387"/>
            <a:ext cx="347971" cy="43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Rectangle 62">
            <a:extLst>
              <a:ext uri="{FF2B5EF4-FFF2-40B4-BE49-F238E27FC236}">
                <a16:creationId xmlns:a16="http://schemas.microsoft.com/office/drawing/2014/main" id="{03976B63-D291-4997-9463-B10DB231B464}"/>
              </a:ext>
            </a:extLst>
          </p:cNvPr>
          <p:cNvSpPr/>
          <p:nvPr/>
        </p:nvSpPr>
        <p:spPr>
          <a:xfrm>
            <a:off x="8077200" y="3025005"/>
            <a:ext cx="2438400" cy="41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ABC2A5FE-5C68-4A78-943A-261150E8F60D}"/>
              </a:ext>
            </a:extLst>
          </p:cNvPr>
          <p:cNvSpPr/>
          <p:nvPr/>
        </p:nvSpPr>
        <p:spPr>
          <a:xfrm>
            <a:off x="8077200" y="3399225"/>
            <a:ext cx="2438400" cy="531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CA63B6A6-064B-41CC-99DB-11B21CCD61F9}"/>
              </a:ext>
            </a:extLst>
          </p:cNvPr>
          <p:cNvSpPr/>
          <p:nvPr/>
        </p:nvSpPr>
        <p:spPr>
          <a:xfrm>
            <a:off x="8077200" y="3930561"/>
            <a:ext cx="2438400" cy="5313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E17FE43A-46EA-4027-BAA7-86AB7AA1BDAE}"/>
              </a:ext>
            </a:extLst>
          </p:cNvPr>
          <p:cNvSpPr txBox="1"/>
          <p:nvPr/>
        </p:nvSpPr>
        <p:spPr>
          <a:xfrm>
            <a:off x="8077200" y="3009294"/>
            <a:ext cx="2438400" cy="261610"/>
          </a:xfrm>
          <a:prstGeom prst="rect">
            <a:avLst/>
          </a:prstGeom>
          <a:noFill/>
        </p:spPr>
        <p:txBody>
          <a:bodyPr wrap="square" rtlCol="0">
            <a:spAutoFit/>
          </a:bodyPr>
          <a:lstStyle/>
          <a:p>
            <a:pPr algn="ctr"/>
            <a:r>
              <a:rPr lang="en-PH" sz="1100" b="1" dirty="0">
                <a:solidFill>
                  <a:schemeClr val="bg1"/>
                </a:solidFill>
                <a:latin typeface="Arial" panose="020B0604020202020204" pitchFamily="34" charset="0"/>
                <a:cs typeface="Arial" panose="020B0604020202020204" pitchFamily="34" charset="0"/>
              </a:rPr>
              <a:t>DECONSOLIDATION</a:t>
            </a:r>
          </a:p>
        </p:txBody>
      </p:sp>
      <p:sp>
        <p:nvSpPr>
          <p:cNvPr id="67" name="TextBox 66">
            <a:extLst>
              <a:ext uri="{FF2B5EF4-FFF2-40B4-BE49-F238E27FC236}">
                <a16:creationId xmlns:a16="http://schemas.microsoft.com/office/drawing/2014/main" id="{C3EFC5DE-CEC7-4D52-8196-91399CADA1D8}"/>
              </a:ext>
            </a:extLst>
          </p:cNvPr>
          <p:cNvSpPr txBox="1"/>
          <p:nvPr/>
        </p:nvSpPr>
        <p:spPr>
          <a:xfrm>
            <a:off x="8153400" y="3394760"/>
            <a:ext cx="1905000" cy="600164"/>
          </a:xfrm>
          <a:prstGeom prst="rect">
            <a:avLst/>
          </a:prstGeom>
          <a:noFill/>
        </p:spPr>
        <p:txBody>
          <a:bodyPr wrap="square" rtlCol="0">
            <a:spAutoFit/>
          </a:bodyPr>
          <a:lstStyle/>
          <a:p>
            <a:pPr marL="171450" indent="-171450">
              <a:buFont typeface="Arial" panose="020B0604020202020204" pitchFamily="34" charset="0"/>
              <a:buChar char="•"/>
            </a:pPr>
            <a:r>
              <a:rPr lang="en-PH" sz="1100" dirty="0" err="1">
                <a:latin typeface="Arial" panose="020B0604020202020204" pitchFamily="34" charset="0"/>
                <a:cs typeface="Arial" panose="020B0604020202020204" pitchFamily="34" charset="0"/>
              </a:rPr>
              <a:t>Deconsolidator</a:t>
            </a:r>
            <a:endParaRPr lang="en-PH"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Transport Operator</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Importer</a:t>
            </a:r>
          </a:p>
        </p:txBody>
      </p:sp>
      <p:sp>
        <p:nvSpPr>
          <p:cNvPr id="68" name="TextBox 67">
            <a:extLst>
              <a:ext uri="{FF2B5EF4-FFF2-40B4-BE49-F238E27FC236}">
                <a16:creationId xmlns:a16="http://schemas.microsoft.com/office/drawing/2014/main" id="{6835290B-9BDA-4D33-A864-FA77DC7A4A6A}"/>
              </a:ext>
            </a:extLst>
          </p:cNvPr>
          <p:cNvSpPr txBox="1"/>
          <p:nvPr/>
        </p:nvSpPr>
        <p:spPr>
          <a:xfrm>
            <a:off x="8153400" y="3928159"/>
            <a:ext cx="2209796" cy="600164"/>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MRA (recognize the exporting actors)</a:t>
            </a:r>
          </a:p>
          <a:p>
            <a:pPr marL="171450" indent="-171450">
              <a:buFont typeface="Arial" panose="020B0604020202020204" pitchFamily="34" charset="0"/>
              <a:buChar char="•"/>
            </a:pPr>
            <a:endParaRPr lang="en-PH" sz="1100" dirty="0">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2DF2EEC5-2931-4B4C-B852-4FCAB16AA381}"/>
              </a:ext>
            </a:extLst>
          </p:cNvPr>
          <p:cNvSpPr/>
          <p:nvPr/>
        </p:nvSpPr>
        <p:spPr>
          <a:xfrm>
            <a:off x="4953000" y="3036333"/>
            <a:ext cx="2285998" cy="41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Rectangle 75">
            <a:extLst>
              <a:ext uri="{FF2B5EF4-FFF2-40B4-BE49-F238E27FC236}">
                <a16:creationId xmlns:a16="http://schemas.microsoft.com/office/drawing/2014/main" id="{BEDECBF3-AFC6-474D-8688-2509056CBE30}"/>
              </a:ext>
            </a:extLst>
          </p:cNvPr>
          <p:cNvSpPr/>
          <p:nvPr/>
        </p:nvSpPr>
        <p:spPr>
          <a:xfrm>
            <a:off x="4953000" y="3417333"/>
            <a:ext cx="2285999" cy="531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Rectangle 76">
            <a:extLst>
              <a:ext uri="{FF2B5EF4-FFF2-40B4-BE49-F238E27FC236}">
                <a16:creationId xmlns:a16="http://schemas.microsoft.com/office/drawing/2014/main" id="{8B72D472-8BB1-4455-842B-F81640F0DD65}"/>
              </a:ext>
            </a:extLst>
          </p:cNvPr>
          <p:cNvSpPr/>
          <p:nvPr/>
        </p:nvSpPr>
        <p:spPr>
          <a:xfrm>
            <a:off x="4953000" y="3948669"/>
            <a:ext cx="2285997" cy="5313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TextBox 77">
            <a:extLst>
              <a:ext uri="{FF2B5EF4-FFF2-40B4-BE49-F238E27FC236}">
                <a16:creationId xmlns:a16="http://schemas.microsoft.com/office/drawing/2014/main" id="{51833BF1-18F1-434E-8690-62520CCDB8AF}"/>
              </a:ext>
            </a:extLst>
          </p:cNvPr>
          <p:cNvSpPr txBox="1"/>
          <p:nvPr/>
        </p:nvSpPr>
        <p:spPr>
          <a:xfrm>
            <a:off x="4876800" y="3048000"/>
            <a:ext cx="2438400" cy="261610"/>
          </a:xfrm>
          <a:prstGeom prst="rect">
            <a:avLst/>
          </a:prstGeom>
          <a:noFill/>
        </p:spPr>
        <p:txBody>
          <a:bodyPr wrap="square" rtlCol="0">
            <a:spAutoFit/>
          </a:bodyPr>
          <a:lstStyle/>
          <a:p>
            <a:pPr algn="ctr"/>
            <a:r>
              <a:rPr lang="en-US" sz="1100" b="1" dirty="0">
                <a:solidFill>
                  <a:schemeClr val="bg1"/>
                </a:solidFill>
                <a:latin typeface="Arial" panose="020B0604020202020204" pitchFamily="34" charset="0"/>
                <a:cs typeface="Arial" panose="020B0604020202020204" pitchFamily="34" charset="0"/>
              </a:rPr>
              <a:t>MOVEMENT TO DESTINATION</a:t>
            </a:r>
            <a:endParaRPr lang="en-PH" sz="1100" b="1" dirty="0">
              <a:solidFill>
                <a:schemeClr val="bg1"/>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2B949E21-B451-4E00-A9FE-BD1E3717FAD9}"/>
              </a:ext>
            </a:extLst>
          </p:cNvPr>
          <p:cNvSpPr txBox="1"/>
          <p:nvPr/>
        </p:nvSpPr>
        <p:spPr>
          <a:xfrm>
            <a:off x="5029200" y="3412867"/>
            <a:ext cx="1981200" cy="754053"/>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Importer</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Transport Operator</a:t>
            </a:r>
          </a:p>
          <a:p>
            <a:endParaRPr lang="en-PH" sz="1050" dirty="0"/>
          </a:p>
          <a:p>
            <a:pPr marL="171450" indent="-171450">
              <a:buFont typeface="Arial" panose="020B0604020202020204" pitchFamily="34" charset="0"/>
              <a:buChar char="•"/>
            </a:pPr>
            <a:endParaRPr lang="en-PH" sz="1050" dirty="0"/>
          </a:p>
        </p:txBody>
      </p:sp>
      <p:sp>
        <p:nvSpPr>
          <p:cNvPr id="80" name="TextBox 79">
            <a:extLst>
              <a:ext uri="{FF2B5EF4-FFF2-40B4-BE49-F238E27FC236}">
                <a16:creationId xmlns:a16="http://schemas.microsoft.com/office/drawing/2014/main" id="{76A37253-6D44-4AFE-AB94-3854B00D221D}"/>
              </a:ext>
            </a:extLst>
          </p:cNvPr>
          <p:cNvSpPr txBox="1"/>
          <p:nvPr/>
        </p:nvSpPr>
        <p:spPr>
          <a:xfrm>
            <a:off x="5029201" y="3946267"/>
            <a:ext cx="2057391" cy="584775"/>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MRA (recognize the exporting actors)</a:t>
            </a:r>
          </a:p>
          <a:p>
            <a:pPr marL="171450" indent="-171450">
              <a:buFont typeface="Arial" panose="020B0604020202020204" pitchFamily="34" charset="0"/>
              <a:buChar char="•"/>
            </a:pPr>
            <a:endParaRPr lang="en-PH" sz="1000" dirty="0"/>
          </a:p>
        </p:txBody>
      </p:sp>
      <p:sp>
        <p:nvSpPr>
          <p:cNvPr id="81" name="Arrow: Right 80">
            <a:extLst>
              <a:ext uri="{FF2B5EF4-FFF2-40B4-BE49-F238E27FC236}">
                <a16:creationId xmlns:a16="http://schemas.microsoft.com/office/drawing/2014/main" id="{B2FF7604-C3AD-47D6-B1BE-09870C926E79}"/>
              </a:ext>
            </a:extLst>
          </p:cNvPr>
          <p:cNvSpPr/>
          <p:nvPr/>
        </p:nvSpPr>
        <p:spPr>
          <a:xfrm rot="10800000">
            <a:off x="7391401" y="3604937"/>
            <a:ext cx="533400" cy="43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Arrow: Right 81">
            <a:extLst>
              <a:ext uri="{FF2B5EF4-FFF2-40B4-BE49-F238E27FC236}">
                <a16:creationId xmlns:a16="http://schemas.microsoft.com/office/drawing/2014/main" id="{1216C63E-9909-424A-8999-6CB5EB202922}"/>
              </a:ext>
            </a:extLst>
          </p:cNvPr>
          <p:cNvSpPr/>
          <p:nvPr/>
        </p:nvSpPr>
        <p:spPr>
          <a:xfrm rot="10800000">
            <a:off x="4267201" y="3509666"/>
            <a:ext cx="533400" cy="43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Rectangle 82">
            <a:extLst>
              <a:ext uri="{FF2B5EF4-FFF2-40B4-BE49-F238E27FC236}">
                <a16:creationId xmlns:a16="http://schemas.microsoft.com/office/drawing/2014/main" id="{D745A017-94F7-4E77-B5CA-CDBAA917B021}"/>
              </a:ext>
            </a:extLst>
          </p:cNvPr>
          <p:cNvSpPr/>
          <p:nvPr/>
        </p:nvSpPr>
        <p:spPr>
          <a:xfrm>
            <a:off x="1905004" y="3036333"/>
            <a:ext cx="2285996" cy="41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Rectangle 83">
            <a:extLst>
              <a:ext uri="{FF2B5EF4-FFF2-40B4-BE49-F238E27FC236}">
                <a16:creationId xmlns:a16="http://schemas.microsoft.com/office/drawing/2014/main" id="{47554EFD-FA2E-457C-B510-C0CFF7524A58}"/>
              </a:ext>
            </a:extLst>
          </p:cNvPr>
          <p:cNvSpPr/>
          <p:nvPr/>
        </p:nvSpPr>
        <p:spPr>
          <a:xfrm>
            <a:off x="1905004" y="3417333"/>
            <a:ext cx="2285996" cy="531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Rectangle 84">
            <a:extLst>
              <a:ext uri="{FF2B5EF4-FFF2-40B4-BE49-F238E27FC236}">
                <a16:creationId xmlns:a16="http://schemas.microsoft.com/office/drawing/2014/main" id="{0588CDA9-0319-4B14-BAFB-7554E7BE84E7}"/>
              </a:ext>
            </a:extLst>
          </p:cNvPr>
          <p:cNvSpPr/>
          <p:nvPr/>
        </p:nvSpPr>
        <p:spPr>
          <a:xfrm>
            <a:off x="1905004" y="3948669"/>
            <a:ext cx="2285996" cy="5313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TextBox 85">
            <a:extLst>
              <a:ext uri="{FF2B5EF4-FFF2-40B4-BE49-F238E27FC236}">
                <a16:creationId xmlns:a16="http://schemas.microsoft.com/office/drawing/2014/main" id="{61E06137-06E3-4941-B927-3D933A0AC0AE}"/>
              </a:ext>
            </a:extLst>
          </p:cNvPr>
          <p:cNvSpPr txBox="1"/>
          <p:nvPr/>
        </p:nvSpPr>
        <p:spPr>
          <a:xfrm>
            <a:off x="1905004" y="3027402"/>
            <a:ext cx="2209796" cy="261610"/>
          </a:xfrm>
          <a:prstGeom prst="rect">
            <a:avLst/>
          </a:prstGeom>
          <a:noFill/>
        </p:spPr>
        <p:txBody>
          <a:bodyPr wrap="square" rtlCol="0">
            <a:spAutoFit/>
          </a:bodyPr>
          <a:lstStyle/>
          <a:p>
            <a:pPr algn="ctr"/>
            <a:r>
              <a:rPr lang="en-PH" sz="1100" b="1" dirty="0">
                <a:solidFill>
                  <a:schemeClr val="bg1"/>
                </a:solidFill>
                <a:latin typeface="Arial" panose="020B0604020202020204" pitchFamily="34" charset="0"/>
                <a:cs typeface="Arial" panose="020B0604020202020204" pitchFamily="34" charset="0"/>
              </a:rPr>
              <a:t>DESTINATION</a:t>
            </a:r>
          </a:p>
        </p:txBody>
      </p:sp>
      <p:sp>
        <p:nvSpPr>
          <p:cNvPr id="87" name="TextBox 86">
            <a:extLst>
              <a:ext uri="{FF2B5EF4-FFF2-40B4-BE49-F238E27FC236}">
                <a16:creationId xmlns:a16="http://schemas.microsoft.com/office/drawing/2014/main" id="{8545708D-3634-45D4-A6B3-F904379E2D92}"/>
              </a:ext>
            </a:extLst>
          </p:cNvPr>
          <p:cNvSpPr txBox="1"/>
          <p:nvPr/>
        </p:nvSpPr>
        <p:spPr>
          <a:xfrm>
            <a:off x="1981204" y="3412868"/>
            <a:ext cx="2019300" cy="592470"/>
          </a:xfrm>
          <a:prstGeom prst="rect">
            <a:avLst/>
          </a:prstGeom>
          <a:noFill/>
        </p:spPr>
        <p:txBody>
          <a:bodyPr wrap="square" rtlCol="0">
            <a:spAutoFit/>
          </a:bodyPr>
          <a:lstStyle/>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Importer’s Premises</a:t>
            </a:r>
          </a:p>
          <a:p>
            <a:pPr marL="171450" indent="-171450">
              <a:buFont typeface="Arial" panose="020B0604020202020204" pitchFamily="34" charset="0"/>
              <a:buChar char="•"/>
            </a:pPr>
            <a:r>
              <a:rPr lang="en-PH" sz="1100" dirty="0">
                <a:latin typeface="Arial" panose="020B0604020202020204" pitchFamily="34" charset="0"/>
                <a:cs typeface="Arial" panose="020B0604020202020204" pitchFamily="34" charset="0"/>
              </a:rPr>
              <a:t>Logistics Providers</a:t>
            </a:r>
          </a:p>
          <a:p>
            <a:pPr marL="171450" indent="-171450">
              <a:buFont typeface="Arial" panose="020B0604020202020204" pitchFamily="34" charset="0"/>
              <a:buChar char="•"/>
            </a:pPr>
            <a:endParaRPr lang="en-PH" sz="1050" dirty="0"/>
          </a:p>
        </p:txBody>
      </p:sp>
      <p:sp>
        <p:nvSpPr>
          <p:cNvPr id="88" name="TextBox 87">
            <a:extLst>
              <a:ext uri="{FF2B5EF4-FFF2-40B4-BE49-F238E27FC236}">
                <a16:creationId xmlns:a16="http://schemas.microsoft.com/office/drawing/2014/main" id="{D42B96DF-81F2-4061-9DED-86CB390B0F54}"/>
              </a:ext>
            </a:extLst>
          </p:cNvPr>
          <p:cNvSpPr txBox="1"/>
          <p:nvPr/>
        </p:nvSpPr>
        <p:spPr>
          <a:xfrm>
            <a:off x="1981205" y="3946267"/>
            <a:ext cx="2057391" cy="584775"/>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MRA (recognize the exporting actors)</a:t>
            </a:r>
          </a:p>
          <a:p>
            <a:pPr marL="171450" indent="-171450">
              <a:buFont typeface="Arial" panose="020B0604020202020204" pitchFamily="34" charset="0"/>
              <a:buChar char="•"/>
            </a:pPr>
            <a:endParaRPr lang="en-PH" sz="1000" dirty="0"/>
          </a:p>
        </p:txBody>
      </p:sp>
      <p:sp>
        <p:nvSpPr>
          <p:cNvPr id="89" name="Rectangle 88">
            <a:extLst>
              <a:ext uri="{FF2B5EF4-FFF2-40B4-BE49-F238E27FC236}">
                <a16:creationId xmlns:a16="http://schemas.microsoft.com/office/drawing/2014/main" id="{77F7B5A1-57E3-48C3-8C12-FC27F9730202}"/>
              </a:ext>
            </a:extLst>
          </p:cNvPr>
          <p:cNvSpPr/>
          <p:nvPr/>
        </p:nvSpPr>
        <p:spPr>
          <a:xfrm>
            <a:off x="1905000" y="5017533"/>
            <a:ext cx="8610601" cy="41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19A25B14-E7B4-4C4C-9338-781B83DF70FE}"/>
              </a:ext>
            </a:extLst>
          </p:cNvPr>
          <p:cNvSpPr/>
          <p:nvPr/>
        </p:nvSpPr>
        <p:spPr>
          <a:xfrm>
            <a:off x="1905000" y="5416729"/>
            <a:ext cx="8610600" cy="531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64B1F0B3-A579-4984-8ECF-29FFE6D9CAAC}"/>
              </a:ext>
            </a:extLst>
          </p:cNvPr>
          <p:cNvSpPr/>
          <p:nvPr/>
        </p:nvSpPr>
        <p:spPr>
          <a:xfrm>
            <a:off x="1904999" y="5929869"/>
            <a:ext cx="8610599" cy="3660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9FB1CBEA-6A17-46DB-9433-19876190EACC}"/>
              </a:ext>
            </a:extLst>
          </p:cNvPr>
          <p:cNvSpPr txBox="1"/>
          <p:nvPr/>
        </p:nvSpPr>
        <p:spPr>
          <a:xfrm>
            <a:off x="1904999" y="5029200"/>
            <a:ext cx="8610598" cy="261610"/>
          </a:xfrm>
          <a:prstGeom prst="rect">
            <a:avLst/>
          </a:prstGeom>
          <a:noFill/>
        </p:spPr>
        <p:txBody>
          <a:bodyPr wrap="square" rtlCol="0">
            <a:spAutoFit/>
          </a:bodyPr>
          <a:lstStyle/>
          <a:p>
            <a:pPr algn="ctr"/>
            <a:r>
              <a:rPr lang="en-PH" sz="1100" b="1" dirty="0">
                <a:solidFill>
                  <a:schemeClr val="bg1"/>
                </a:solidFill>
                <a:latin typeface="Arial" panose="020B0604020202020204" pitchFamily="34" charset="0"/>
                <a:cs typeface="Arial" panose="020B0604020202020204" pitchFamily="34" charset="0"/>
              </a:rPr>
              <a:t>INFORMATION FLOW ASSOCIATED WITH CARGO (End-to-End)</a:t>
            </a:r>
          </a:p>
        </p:txBody>
      </p:sp>
      <p:sp>
        <p:nvSpPr>
          <p:cNvPr id="93" name="TextBox 92">
            <a:extLst>
              <a:ext uri="{FF2B5EF4-FFF2-40B4-BE49-F238E27FC236}">
                <a16:creationId xmlns:a16="http://schemas.microsoft.com/office/drawing/2014/main" id="{1DFFB152-88DC-4140-919F-0006E9F1365C}"/>
              </a:ext>
            </a:extLst>
          </p:cNvPr>
          <p:cNvSpPr txBox="1"/>
          <p:nvPr/>
        </p:nvSpPr>
        <p:spPr>
          <a:xfrm>
            <a:off x="1981199" y="5394067"/>
            <a:ext cx="4267202" cy="600164"/>
          </a:xfrm>
          <a:prstGeom prst="rect">
            <a:avLst/>
          </a:prstGeom>
          <a:noFill/>
        </p:spPr>
        <p:txBody>
          <a:bodyPr wrap="square" rtlCol="0">
            <a:spAutoFit/>
          </a:bodyPr>
          <a:lstStyle/>
          <a:p>
            <a:pPr marL="171450" indent="-171450" algn="ctr">
              <a:buFont typeface="Arial" panose="020B0604020202020204" pitchFamily="34" charset="0"/>
              <a:buChar char="•"/>
            </a:pPr>
            <a:r>
              <a:rPr lang="en-PH" sz="1100" dirty="0">
                <a:latin typeface="Arial" panose="020B0604020202020204" pitchFamily="34" charset="0"/>
                <a:cs typeface="Arial" panose="020B0604020202020204" pitchFamily="34" charset="0"/>
              </a:rPr>
              <a:t>Traders  </a:t>
            </a:r>
          </a:p>
          <a:p>
            <a:pPr marL="171450" indent="-171450" algn="ctr">
              <a:buFont typeface="Arial" panose="020B0604020202020204" pitchFamily="34" charset="0"/>
              <a:buChar char="•"/>
            </a:pPr>
            <a:r>
              <a:rPr lang="en-PH" sz="1100" dirty="0">
                <a:latin typeface="Arial" panose="020B0604020202020204" pitchFamily="34" charset="0"/>
                <a:cs typeface="Arial" panose="020B0604020202020204" pitchFamily="34" charset="0"/>
              </a:rPr>
              <a:t>Customs Clearance </a:t>
            </a:r>
          </a:p>
          <a:p>
            <a:pPr marL="171450" indent="-171450" algn="ctr">
              <a:buFont typeface="Arial" panose="020B0604020202020204" pitchFamily="34" charset="0"/>
              <a:buChar char="•"/>
            </a:pPr>
            <a:r>
              <a:rPr lang="en-PH" sz="1100" dirty="0">
                <a:latin typeface="Arial" panose="020B0604020202020204" pitchFamily="34" charset="0"/>
                <a:cs typeface="Arial" panose="020B0604020202020204" pitchFamily="34" charset="0"/>
              </a:rPr>
              <a:t>PGAs</a:t>
            </a:r>
          </a:p>
        </p:txBody>
      </p:sp>
      <p:sp>
        <p:nvSpPr>
          <p:cNvPr id="94" name="TextBox 93">
            <a:extLst>
              <a:ext uri="{FF2B5EF4-FFF2-40B4-BE49-F238E27FC236}">
                <a16:creationId xmlns:a16="http://schemas.microsoft.com/office/drawing/2014/main" id="{9586C25D-CF1E-4659-BBE9-B04B5A45F350}"/>
              </a:ext>
            </a:extLst>
          </p:cNvPr>
          <p:cNvSpPr txBox="1"/>
          <p:nvPr/>
        </p:nvSpPr>
        <p:spPr>
          <a:xfrm>
            <a:off x="1981200" y="6004586"/>
            <a:ext cx="8534397" cy="430887"/>
          </a:xfrm>
          <a:prstGeom prst="rect">
            <a:avLst/>
          </a:prstGeom>
          <a:noFill/>
        </p:spPr>
        <p:txBody>
          <a:bodyPr wrap="square" rtlCol="0">
            <a:spAutoFit/>
          </a:bodyPr>
          <a:lstStyle/>
          <a:p>
            <a:pPr marL="171450" indent="-171450" algn="ctr">
              <a:buFont typeface="Arial" panose="020B0604020202020204" pitchFamily="34" charset="0"/>
              <a:buChar char="•"/>
            </a:pPr>
            <a:r>
              <a:rPr lang="en-US" sz="1100" dirty="0">
                <a:latin typeface="Arial" panose="020B0604020202020204" pitchFamily="34" charset="0"/>
                <a:cs typeface="Arial" panose="020B0604020202020204" pitchFamily="34" charset="0"/>
              </a:rPr>
              <a:t>MRA (recognize the exporting actors)</a:t>
            </a:r>
          </a:p>
          <a:p>
            <a:pPr marL="171450" indent="-171450" algn="ctr">
              <a:buFont typeface="Arial" panose="020B0604020202020204" pitchFamily="34" charset="0"/>
              <a:buChar char="•"/>
            </a:pPr>
            <a:endParaRPr lang="en-PH" sz="1100" dirty="0">
              <a:latin typeface="Arial" panose="020B0604020202020204" pitchFamily="34" charset="0"/>
              <a:cs typeface="Arial" panose="020B0604020202020204" pitchFamily="34" charset="0"/>
            </a:endParaRPr>
          </a:p>
        </p:txBody>
      </p:sp>
      <p:sp>
        <p:nvSpPr>
          <p:cNvPr id="69" name="Arrow: Right 61">
            <a:extLst>
              <a:ext uri="{FF2B5EF4-FFF2-40B4-BE49-F238E27FC236}">
                <a16:creationId xmlns:a16="http://schemas.microsoft.com/office/drawing/2014/main" id="{2417C84C-5B91-CC4A-B9C6-2C4B4E3DA07E}"/>
              </a:ext>
            </a:extLst>
          </p:cNvPr>
          <p:cNvSpPr/>
          <p:nvPr/>
        </p:nvSpPr>
        <p:spPr>
          <a:xfrm rot="5400000">
            <a:off x="5855351" y="4531387"/>
            <a:ext cx="347971" cy="43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Arrow: Right 61">
            <a:extLst>
              <a:ext uri="{FF2B5EF4-FFF2-40B4-BE49-F238E27FC236}">
                <a16:creationId xmlns:a16="http://schemas.microsoft.com/office/drawing/2014/main" id="{90F1E75D-FFD2-6B46-8CF8-5EE1DDECD264}"/>
              </a:ext>
            </a:extLst>
          </p:cNvPr>
          <p:cNvSpPr/>
          <p:nvPr/>
        </p:nvSpPr>
        <p:spPr>
          <a:xfrm rot="5400000">
            <a:off x="8979550" y="4531387"/>
            <a:ext cx="347971" cy="43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extBox 1">
            <a:extLst>
              <a:ext uri="{FF2B5EF4-FFF2-40B4-BE49-F238E27FC236}">
                <a16:creationId xmlns:a16="http://schemas.microsoft.com/office/drawing/2014/main" id="{350D71DF-B26F-2F9C-0748-BDA65BDCCB3A}"/>
              </a:ext>
            </a:extLst>
          </p:cNvPr>
          <p:cNvSpPr txBox="1"/>
          <p:nvPr/>
        </p:nvSpPr>
        <p:spPr>
          <a:xfrm>
            <a:off x="6275949" y="5370195"/>
            <a:ext cx="4267202" cy="769441"/>
          </a:xfrm>
          <a:prstGeom prst="rect">
            <a:avLst/>
          </a:prstGeom>
          <a:noFill/>
        </p:spPr>
        <p:txBody>
          <a:bodyPr wrap="square" rtlCol="0">
            <a:spAutoFit/>
          </a:bodyPr>
          <a:lstStyle/>
          <a:p>
            <a:pPr marL="171450" indent="-171450" algn="ctr">
              <a:buFont typeface="Arial" panose="020B0604020202020204" pitchFamily="34" charset="0"/>
              <a:buChar char="•"/>
            </a:pPr>
            <a:r>
              <a:rPr lang="en-PH" sz="1100" dirty="0">
                <a:latin typeface="Arial" panose="020B0604020202020204" pitchFamily="34" charset="0"/>
                <a:cs typeface="Arial" panose="020B0604020202020204" pitchFamily="34" charset="0"/>
              </a:rPr>
              <a:t>Logistics Providers</a:t>
            </a:r>
          </a:p>
          <a:p>
            <a:pPr marL="171450" indent="-171450" algn="ctr">
              <a:buFont typeface="Arial" panose="020B0604020202020204" pitchFamily="34" charset="0"/>
              <a:buChar char="•"/>
            </a:pPr>
            <a:r>
              <a:rPr lang="en-PH" sz="1100" dirty="0">
                <a:latin typeface="Arial" panose="020B0604020202020204" pitchFamily="34" charset="0"/>
                <a:cs typeface="Arial" panose="020B0604020202020204" pitchFamily="34" charset="0"/>
              </a:rPr>
              <a:t>Banks and Insurance</a:t>
            </a:r>
          </a:p>
          <a:p>
            <a:pPr marL="171450" indent="-171450" algn="ctr">
              <a:buFont typeface="Arial" panose="020B0604020202020204" pitchFamily="34" charset="0"/>
              <a:buChar char="•"/>
            </a:pPr>
            <a:r>
              <a:rPr lang="en-PH" sz="1100" dirty="0">
                <a:latin typeface="Arial" panose="020B0604020202020204" pitchFamily="34" charset="0"/>
                <a:cs typeface="Arial" panose="020B0604020202020204" pitchFamily="34" charset="0"/>
              </a:rPr>
              <a:t>Warehouse Operators, etc. </a:t>
            </a:r>
          </a:p>
          <a:p>
            <a:pPr marL="171450" indent="-171450">
              <a:buFont typeface="Arial" panose="020B0604020202020204" pitchFamily="34" charset="0"/>
              <a:buChar char="•"/>
            </a:pPr>
            <a:endParaRPr lang="en-PH"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704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27709F-4F93-410C-90F6-71DA1EF2182C}"/>
              </a:ext>
            </a:extLst>
          </p:cNvPr>
          <p:cNvSpPr txBox="1"/>
          <p:nvPr/>
        </p:nvSpPr>
        <p:spPr>
          <a:xfrm>
            <a:off x="815404" y="3373381"/>
            <a:ext cx="4244009" cy="830997"/>
          </a:xfrm>
          <a:prstGeom prst="rect">
            <a:avLst/>
          </a:prstGeom>
          <a:noFill/>
        </p:spPr>
        <p:txBody>
          <a:bodyPr wrap="square" rtlCol="0">
            <a:spAutoFit/>
          </a:bodyPr>
          <a:lstStyle/>
          <a:p>
            <a:r>
              <a:rPr lang="en-US" sz="4800" dirty="0"/>
              <a:t>Thank you.</a:t>
            </a:r>
          </a:p>
        </p:txBody>
      </p:sp>
      <p:pic>
        <p:nvPicPr>
          <p:cNvPr id="4" name="Graphic 3">
            <a:extLst>
              <a:ext uri="{FF2B5EF4-FFF2-40B4-BE49-F238E27FC236}">
                <a16:creationId xmlns:a16="http://schemas.microsoft.com/office/drawing/2014/main" id="{8FF602E8-A5B5-4F6F-BDA1-85E8D769C65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0222" r="55633" b="17018"/>
          <a:stretch/>
        </p:blipFill>
        <p:spPr>
          <a:xfrm>
            <a:off x="8010175" y="0"/>
            <a:ext cx="4181825" cy="6858000"/>
          </a:xfrm>
          <a:prstGeom prst="rect">
            <a:avLst/>
          </a:prstGeom>
        </p:spPr>
      </p:pic>
      <p:pic>
        <p:nvPicPr>
          <p:cNvPr id="6" name="Picture 12">
            <a:extLst>
              <a:ext uri="{FF2B5EF4-FFF2-40B4-BE49-F238E27FC236}">
                <a16:creationId xmlns:a16="http://schemas.microsoft.com/office/drawing/2014/main" id="{99E0F5E8-BAA6-4CA4-88F7-705257418B13}"/>
              </a:ext>
            </a:extLst>
          </p:cNvPr>
          <p:cNvPicPr>
            <a:picLocks noChangeAspect="1"/>
          </p:cNvPicPr>
          <p:nvPr/>
        </p:nvPicPr>
        <p:blipFill>
          <a:blip r:embed="rId5"/>
          <a:stretch>
            <a:fillRect/>
          </a:stretch>
        </p:blipFill>
        <p:spPr>
          <a:xfrm>
            <a:off x="329784" y="375773"/>
            <a:ext cx="759788" cy="759788"/>
          </a:xfrm>
          <a:prstGeom prst="rect">
            <a:avLst/>
          </a:prstGeom>
        </p:spPr>
      </p:pic>
    </p:spTree>
    <p:extLst>
      <p:ext uri="{BB962C8B-B14F-4D97-AF65-F5344CB8AC3E}">
        <p14:creationId xmlns:p14="http://schemas.microsoft.com/office/powerpoint/2010/main" val="130079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8966811" cy="1325563"/>
          </a:xfrm>
        </p:spPr>
        <p:txBody>
          <a:bodyPr>
            <a:normAutofit/>
          </a:bodyPr>
          <a:lstStyle/>
          <a:p>
            <a:r>
              <a:rPr lang="en-US" sz="3600" dirty="0">
                <a:latin typeface="Arial" panose="020B0604020202020204" pitchFamily="34" charset="0"/>
                <a:cs typeface="Arial" panose="020B0604020202020204" pitchFamily="34" charset="0"/>
              </a:rPr>
              <a:t>Introduction</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2</a:t>
            </a:fld>
            <a:endParaRPr lang="en-US" dirty="0"/>
          </a:p>
        </p:txBody>
      </p:sp>
      <p:sp>
        <p:nvSpPr>
          <p:cNvPr id="2" name="Rectangle 1">
            <a:extLst>
              <a:ext uri="{FF2B5EF4-FFF2-40B4-BE49-F238E27FC236}">
                <a16:creationId xmlns:a16="http://schemas.microsoft.com/office/drawing/2014/main" id="{7CF39911-95C1-FDBB-2BFA-C6793894B5C8}"/>
              </a:ext>
            </a:extLst>
          </p:cNvPr>
          <p:cNvSpPr>
            <a:spLocks noChangeArrowheads="1"/>
          </p:cNvSpPr>
          <p:nvPr/>
        </p:nvSpPr>
        <p:spPr bwMode="auto">
          <a:xfrm>
            <a:off x="537254" y="6433750"/>
            <a:ext cx="19745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ts val="600"/>
              </a:spcAft>
              <a:defRPr/>
            </a:pPr>
            <a:r>
              <a:rPr lang="sv-SE" altLang="en-US" sz="800" b="1" i="1" dirty="0">
                <a:solidFill>
                  <a:prstClr val="white">
                    <a:lumMod val="65000"/>
                  </a:prstClr>
                </a:solidFill>
                <a:latin typeface="Arial" pitchFamily="34" charset="0"/>
                <a:ea typeface="Calibri" pitchFamily="34" charset="0"/>
                <a:cs typeface="Arial" pitchFamily="34" charset="0"/>
              </a:rPr>
              <a:t>Source: WCO AEO </a:t>
            </a:r>
            <a:r>
              <a:rPr lang="sv-SE" altLang="en-US" sz="800" b="1" i="1" dirty="0" err="1">
                <a:solidFill>
                  <a:prstClr val="white">
                    <a:lumMod val="65000"/>
                  </a:prstClr>
                </a:solidFill>
                <a:latin typeface="Arial" pitchFamily="34" charset="0"/>
                <a:ea typeface="Calibri" pitchFamily="34" charset="0"/>
                <a:cs typeface="Arial" pitchFamily="34" charset="0"/>
              </a:rPr>
              <a:t>Library</a:t>
            </a:r>
            <a:r>
              <a:rPr lang="sv-SE" altLang="en-US" sz="800" b="1" i="1" dirty="0">
                <a:solidFill>
                  <a:prstClr val="white">
                    <a:lumMod val="65000"/>
                  </a:prstClr>
                </a:solidFill>
                <a:latin typeface="Arial" pitchFamily="34" charset="0"/>
                <a:ea typeface="Calibri" pitchFamily="34" charset="0"/>
                <a:cs typeface="Arial" pitchFamily="34" charset="0"/>
              </a:rPr>
              <a:t> </a:t>
            </a:r>
          </a:p>
        </p:txBody>
      </p:sp>
      <p:graphicFrame>
        <p:nvGraphicFramePr>
          <p:cNvPr id="3" name="Diagram 2">
            <a:extLst>
              <a:ext uri="{FF2B5EF4-FFF2-40B4-BE49-F238E27FC236}">
                <a16:creationId xmlns:a16="http://schemas.microsoft.com/office/drawing/2014/main" id="{938E29CC-5A50-1824-9017-870C6C16196E}"/>
              </a:ext>
            </a:extLst>
          </p:cNvPr>
          <p:cNvGraphicFramePr/>
          <p:nvPr>
            <p:extLst>
              <p:ext uri="{D42A27DB-BD31-4B8C-83A1-F6EECF244321}">
                <p14:modId xmlns:p14="http://schemas.microsoft.com/office/powerpoint/2010/main" val="3459868871"/>
              </p:ext>
            </p:extLst>
          </p:nvPr>
        </p:nvGraphicFramePr>
        <p:xfrm>
          <a:off x="1290810" y="1498294"/>
          <a:ext cx="9759107" cy="4678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916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132CF20-FB24-474E-8223-33386F0B4FF5}"/>
              </a:ext>
            </a:extLst>
          </p:cNvPr>
          <p:cNvSpPr txBox="1"/>
          <p:nvPr/>
        </p:nvSpPr>
        <p:spPr>
          <a:xfrm>
            <a:off x="4488265" y="3124446"/>
            <a:ext cx="184731" cy="369332"/>
          </a:xfrm>
          <a:prstGeom prst="rect">
            <a:avLst/>
          </a:prstGeom>
          <a:noFill/>
        </p:spPr>
        <p:txBody>
          <a:bodyPr wrap="none" rtlCol="0">
            <a:spAutoFit/>
          </a:bodyPr>
          <a:lstStyle/>
          <a:p>
            <a:endParaRPr lang="en-US" dirty="0"/>
          </a:p>
        </p:txBody>
      </p:sp>
      <p:sp>
        <p:nvSpPr>
          <p:cNvPr id="10" name="Oval 9">
            <a:extLst>
              <a:ext uri="{FF2B5EF4-FFF2-40B4-BE49-F238E27FC236}">
                <a16:creationId xmlns:a16="http://schemas.microsoft.com/office/drawing/2014/main" id="{1D6A95E1-21DA-0A4D-93E8-C2B0CAFB1157}"/>
              </a:ext>
            </a:extLst>
          </p:cNvPr>
          <p:cNvSpPr/>
          <p:nvPr/>
        </p:nvSpPr>
        <p:spPr>
          <a:xfrm rot="20353662">
            <a:off x="1609344" y="1077673"/>
            <a:ext cx="9652107" cy="472121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 name="Group 19">
            <a:extLst>
              <a:ext uri="{FF2B5EF4-FFF2-40B4-BE49-F238E27FC236}">
                <a16:creationId xmlns:a16="http://schemas.microsoft.com/office/drawing/2014/main" id="{68C3E1B0-F843-084E-BA83-913A241B375A}"/>
              </a:ext>
            </a:extLst>
          </p:cNvPr>
          <p:cNvGrpSpPr>
            <a:grpSpLocks/>
          </p:cNvGrpSpPr>
          <p:nvPr/>
        </p:nvGrpSpPr>
        <p:grpSpPr bwMode="auto">
          <a:xfrm>
            <a:off x="8688274" y="2576635"/>
            <a:ext cx="1376416" cy="1141917"/>
            <a:chOff x="5831819" y="1752600"/>
            <a:chExt cx="1501603" cy="1132206"/>
          </a:xfrm>
        </p:grpSpPr>
        <p:pic>
          <p:nvPicPr>
            <p:cNvPr id="12" name="Picture 4" descr="http://www.farebuzz.com/i/nv/ialc.jpg">
              <a:extLst>
                <a:ext uri="{FF2B5EF4-FFF2-40B4-BE49-F238E27FC236}">
                  <a16:creationId xmlns:a16="http://schemas.microsoft.com/office/drawing/2014/main" id="{E9EDCC61-D4E8-1F4E-AD29-16DF9BD2A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52600"/>
              <a:ext cx="146602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15">
              <a:extLst>
                <a:ext uri="{FF2B5EF4-FFF2-40B4-BE49-F238E27FC236}">
                  <a16:creationId xmlns:a16="http://schemas.microsoft.com/office/drawing/2014/main" id="{8317BFCF-FD87-F74C-9184-B6ED991EB237}"/>
                </a:ext>
              </a:extLst>
            </p:cNvPr>
            <p:cNvSpPr txBox="1">
              <a:spLocks noChangeArrowheads="1"/>
            </p:cNvSpPr>
            <p:nvPr/>
          </p:nvSpPr>
          <p:spPr bwMode="auto">
            <a:xfrm>
              <a:off x="5831819" y="2488099"/>
              <a:ext cx="1497322" cy="39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ts val="1200"/>
                </a:lnSpc>
                <a:spcBef>
                  <a:spcPct val="0"/>
                </a:spcBef>
                <a:buNone/>
              </a:pPr>
              <a:r>
                <a:rPr lang="en-US" altLang="id-ID" sz="1200" b="1" dirty="0">
                  <a:latin typeface="Arial Narrow" panose="020B0604020202020204" pitchFamily="34" charset="0"/>
                </a:rPr>
                <a:t>Freight Forwarders/</a:t>
              </a:r>
            </a:p>
            <a:p>
              <a:pPr eaLnBrk="1" hangingPunct="1">
                <a:lnSpc>
                  <a:spcPts val="1200"/>
                </a:lnSpc>
                <a:spcBef>
                  <a:spcPct val="0"/>
                </a:spcBef>
                <a:buNone/>
              </a:pPr>
              <a:r>
                <a:rPr lang="en-US" altLang="id-ID" sz="1200" b="1" dirty="0">
                  <a:latin typeface="Arial Narrow" panose="020B0604020202020204" pitchFamily="34" charset="0"/>
                </a:rPr>
                <a:t>Consolidators</a:t>
              </a:r>
            </a:p>
          </p:txBody>
        </p:sp>
      </p:grpSp>
      <p:grpSp>
        <p:nvGrpSpPr>
          <p:cNvPr id="14" name="Group 26">
            <a:extLst>
              <a:ext uri="{FF2B5EF4-FFF2-40B4-BE49-F238E27FC236}">
                <a16:creationId xmlns:a16="http://schemas.microsoft.com/office/drawing/2014/main" id="{8BFD63C3-0606-0B41-884C-A378F67B85A3}"/>
              </a:ext>
            </a:extLst>
          </p:cNvPr>
          <p:cNvGrpSpPr>
            <a:grpSpLocks/>
          </p:cNvGrpSpPr>
          <p:nvPr/>
        </p:nvGrpSpPr>
        <p:grpSpPr bwMode="auto">
          <a:xfrm>
            <a:off x="5685623" y="2971801"/>
            <a:ext cx="990435" cy="1155843"/>
            <a:chOff x="7848600" y="3039065"/>
            <a:chExt cx="990600" cy="1156309"/>
          </a:xfrm>
        </p:grpSpPr>
        <p:pic>
          <p:nvPicPr>
            <p:cNvPr id="15" name="Picture 5" descr="C:\Program Files\Microsoft Office\MEDIA\CAGCAT10\j0292020.wmf">
              <a:extLst>
                <a:ext uri="{FF2B5EF4-FFF2-40B4-BE49-F238E27FC236}">
                  <a16:creationId xmlns:a16="http://schemas.microsoft.com/office/drawing/2014/main" id="{22A9447F-7174-F74E-A5A0-A808F9C34B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3039065"/>
              <a:ext cx="990600" cy="9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8">
              <a:extLst>
                <a:ext uri="{FF2B5EF4-FFF2-40B4-BE49-F238E27FC236}">
                  <a16:creationId xmlns:a16="http://schemas.microsoft.com/office/drawing/2014/main" id="{73B754F1-DB29-604C-A2E0-965F6B6E3A41}"/>
                </a:ext>
              </a:extLst>
            </p:cNvPr>
            <p:cNvSpPr txBox="1">
              <a:spLocks noChangeArrowheads="1"/>
            </p:cNvSpPr>
            <p:nvPr/>
          </p:nvSpPr>
          <p:spPr bwMode="auto">
            <a:xfrm>
              <a:off x="8023590" y="3918263"/>
              <a:ext cx="725000" cy="27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d-ID" sz="1200" b="1" dirty="0">
                  <a:latin typeface="Arial Narrow" panose="020B0604020202020204" pitchFamily="34" charset="0"/>
                </a:rPr>
                <a:t>PGAs</a:t>
              </a:r>
            </a:p>
          </p:txBody>
        </p:sp>
      </p:grpSp>
      <p:grpSp>
        <p:nvGrpSpPr>
          <p:cNvPr id="17" name="Group 32">
            <a:extLst>
              <a:ext uri="{FF2B5EF4-FFF2-40B4-BE49-F238E27FC236}">
                <a16:creationId xmlns:a16="http://schemas.microsoft.com/office/drawing/2014/main" id="{0B15B2A6-3642-7A4A-B64F-0D514503F784}"/>
              </a:ext>
            </a:extLst>
          </p:cNvPr>
          <p:cNvGrpSpPr>
            <a:grpSpLocks/>
          </p:cNvGrpSpPr>
          <p:nvPr/>
        </p:nvGrpSpPr>
        <p:grpSpPr bwMode="auto">
          <a:xfrm>
            <a:off x="7801461" y="3760479"/>
            <a:ext cx="989035" cy="1235689"/>
            <a:chOff x="6477000" y="2971800"/>
            <a:chExt cx="988607" cy="1473253"/>
          </a:xfrm>
        </p:grpSpPr>
        <p:pic>
          <p:nvPicPr>
            <p:cNvPr id="18" name="Picture 8" descr="C:\Program Files\Microsoft Office\MEDIA\CAGCAT10\j0285360.wmf">
              <a:extLst>
                <a:ext uri="{FF2B5EF4-FFF2-40B4-BE49-F238E27FC236}">
                  <a16:creationId xmlns:a16="http://schemas.microsoft.com/office/drawing/2014/main" id="{AB503711-2B88-8143-B20F-29EE7A10E9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971800"/>
              <a:ext cx="98860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21">
              <a:extLst>
                <a:ext uri="{FF2B5EF4-FFF2-40B4-BE49-F238E27FC236}">
                  <a16:creationId xmlns:a16="http://schemas.microsoft.com/office/drawing/2014/main" id="{BD75B74E-9D17-704A-84B7-330C11536198}"/>
                </a:ext>
              </a:extLst>
            </p:cNvPr>
            <p:cNvSpPr txBox="1">
              <a:spLocks noChangeArrowheads="1"/>
            </p:cNvSpPr>
            <p:nvPr/>
          </p:nvSpPr>
          <p:spPr bwMode="auto">
            <a:xfrm>
              <a:off x="6509505" y="4114800"/>
              <a:ext cx="761417" cy="33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d-ID" sz="1200" b="1" dirty="0">
                  <a:latin typeface="Arial Narrow" panose="020B0604020202020204" pitchFamily="34" charset="0"/>
                </a:rPr>
                <a:t>Suppliers</a:t>
              </a:r>
            </a:p>
          </p:txBody>
        </p:sp>
      </p:grpSp>
      <p:grpSp>
        <p:nvGrpSpPr>
          <p:cNvPr id="20" name="Group 34">
            <a:extLst>
              <a:ext uri="{FF2B5EF4-FFF2-40B4-BE49-F238E27FC236}">
                <a16:creationId xmlns:a16="http://schemas.microsoft.com/office/drawing/2014/main" id="{D26A556C-828A-834C-ABC3-CD9FFC8BA13C}"/>
              </a:ext>
            </a:extLst>
          </p:cNvPr>
          <p:cNvGrpSpPr>
            <a:grpSpLocks/>
          </p:cNvGrpSpPr>
          <p:nvPr/>
        </p:nvGrpSpPr>
        <p:grpSpPr bwMode="auto">
          <a:xfrm>
            <a:off x="9058926" y="1221640"/>
            <a:ext cx="1370129" cy="1055132"/>
            <a:chOff x="7924800" y="3200400"/>
            <a:chExt cx="1142106" cy="985293"/>
          </a:xfrm>
        </p:grpSpPr>
        <p:sp>
          <p:nvSpPr>
            <p:cNvPr id="21" name="TextBox 123">
              <a:extLst>
                <a:ext uri="{FF2B5EF4-FFF2-40B4-BE49-F238E27FC236}">
                  <a16:creationId xmlns:a16="http://schemas.microsoft.com/office/drawing/2014/main" id="{F8FCAD34-7F5A-6A4E-8626-29DCBD17379E}"/>
                </a:ext>
              </a:extLst>
            </p:cNvPr>
            <p:cNvSpPr txBox="1">
              <a:spLocks noChangeArrowheads="1"/>
            </p:cNvSpPr>
            <p:nvPr/>
          </p:nvSpPr>
          <p:spPr bwMode="auto">
            <a:xfrm>
              <a:off x="7984297" y="3927029"/>
              <a:ext cx="1082609" cy="25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d-ID" sz="1200" b="1" dirty="0">
                  <a:latin typeface="Arial Narrow" panose="020B0604020202020204" pitchFamily="34" charset="0"/>
                </a:rPr>
                <a:t>Sellers / Exporters</a:t>
              </a:r>
            </a:p>
          </p:txBody>
        </p:sp>
        <p:pic>
          <p:nvPicPr>
            <p:cNvPr id="22" name="Picture 9" descr="C:\Program Files\Microsoft Office\MEDIA\CAGCAT10\j0301252.wmf">
              <a:extLst>
                <a:ext uri="{FF2B5EF4-FFF2-40B4-BE49-F238E27FC236}">
                  <a16:creationId xmlns:a16="http://schemas.microsoft.com/office/drawing/2014/main" id="{E9B1BCFD-58E6-6C4D-9EA5-9B1D67CAD8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3200400"/>
              <a:ext cx="914400" cy="78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37">
            <a:extLst>
              <a:ext uri="{FF2B5EF4-FFF2-40B4-BE49-F238E27FC236}">
                <a16:creationId xmlns:a16="http://schemas.microsoft.com/office/drawing/2014/main" id="{95D857F4-FFA4-F34A-A0CA-1260405047EA}"/>
              </a:ext>
            </a:extLst>
          </p:cNvPr>
          <p:cNvGrpSpPr>
            <a:grpSpLocks/>
          </p:cNvGrpSpPr>
          <p:nvPr/>
        </p:nvGrpSpPr>
        <p:grpSpPr bwMode="auto">
          <a:xfrm>
            <a:off x="5578143" y="1432193"/>
            <a:ext cx="1238250" cy="1038711"/>
            <a:chOff x="4724400" y="2362200"/>
            <a:chExt cx="1238719" cy="1039104"/>
          </a:xfrm>
        </p:grpSpPr>
        <p:pic>
          <p:nvPicPr>
            <p:cNvPr id="24" name="Picture 11" descr="http://techcentral.my/archives/2011/11/8/it_news/Smartag%20customs%20officer%202.jpg">
              <a:extLst>
                <a:ext uri="{FF2B5EF4-FFF2-40B4-BE49-F238E27FC236}">
                  <a16:creationId xmlns:a16="http://schemas.microsoft.com/office/drawing/2014/main" id="{CAAB0011-17A7-0C4B-8F32-EA53DC07CE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362200"/>
              <a:ext cx="123871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27">
              <a:extLst>
                <a:ext uri="{FF2B5EF4-FFF2-40B4-BE49-F238E27FC236}">
                  <a16:creationId xmlns:a16="http://schemas.microsoft.com/office/drawing/2014/main" id="{0C2FC858-80B1-CB41-844B-C2E2A6BDE668}"/>
                </a:ext>
              </a:extLst>
            </p:cNvPr>
            <p:cNvSpPr txBox="1">
              <a:spLocks noChangeArrowheads="1"/>
            </p:cNvSpPr>
            <p:nvPr/>
          </p:nvSpPr>
          <p:spPr bwMode="auto">
            <a:xfrm>
              <a:off x="4876800" y="3124200"/>
              <a:ext cx="1030095" cy="27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d-ID" sz="1200" b="1" dirty="0">
                  <a:latin typeface="Arial Narrow" panose="020B0604020202020204" pitchFamily="34" charset="0"/>
                </a:rPr>
                <a:t>Customs AEO</a:t>
              </a:r>
            </a:p>
          </p:txBody>
        </p:sp>
      </p:grpSp>
      <p:grpSp>
        <p:nvGrpSpPr>
          <p:cNvPr id="26" name="Group 41">
            <a:extLst>
              <a:ext uri="{FF2B5EF4-FFF2-40B4-BE49-F238E27FC236}">
                <a16:creationId xmlns:a16="http://schemas.microsoft.com/office/drawing/2014/main" id="{CF7B26F9-F5CF-A14F-81D6-B31F4B373765}"/>
              </a:ext>
            </a:extLst>
          </p:cNvPr>
          <p:cNvGrpSpPr>
            <a:grpSpLocks/>
          </p:cNvGrpSpPr>
          <p:nvPr/>
        </p:nvGrpSpPr>
        <p:grpSpPr bwMode="auto">
          <a:xfrm>
            <a:off x="3828778" y="3308958"/>
            <a:ext cx="1317477" cy="1091364"/>
            <a:chOff x="2041299" y="2819400"/>
            <a:chExt cx="1318230" cy="1091675"/>
          </a:xfrm>
        </p:grpSpPr>
        <p:pic>
          <p:nvPicPr>
            <p:cNvPr id="27" name="Picture 129" descr="Lorry.jpg">
              <a:extLst>
                <a:ext uri="{FF2B5EF4-FFF2-40B4-BE49-F238E27FC236}">
                  <a16:creationId xmlns:a16="http://schemas.microsoft.com/office/drawing/2014/main" id="{FD5DCC1E-1037-C943-A62F-BD4F651C226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2819400"/>
              <a:ext cx="116906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130">
              <a:extLst>
                <a:ext uri="{FF2B5EF4-FFF2-40B4-BE49-F238E27FC236}">
                  <a16:creationId xmlns:a16="http://schemas.microsoft.com/office/drawing/2014/main" id="{C6A2CC20-ACEF-B84D-801F-F9ED0E3DA03B}"/>
                </a:ext>
              </a:extLst>
            </p:cNvPr>
            <p:cNvSpPr txBox="1">
              <a:spLocks noChangeArrowheads="1"/>
            </p:cNvSpPr>
            <p:nvPr/>
          </p:nvSpPr>
          <p:spPr bwMode="auto">
            <a:xfrm>
              <a:off x="2041299" y="3664784"/>
              <a:ext cx="1318230" cy="24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ts val="1200"/>
                </a:lnSpc>
                <a:spcBef>
                  <a:spcPct val="0"/>
                </a:spcBef>
                <a:buNone/>
              </a:pPr>
              <a:r>
                <a:rPr lang="en-US" altLang="id-ID" sz="1200" b="1" dirty="0">
                  <a:latin typeface="Arial Narrow" panose="020B0604020202020204" pitchFamily="34" charset="0"/>
                </a:rPr>
                <a:t>Domestic Truckers</a:t>
              </a:r>
            </a:p>
          </p:txBody>
        </p:sp>
      </p:grpSp>
      <p:grpSp>
        <p:nvGrpSpPr>
          <p:cNvPr id="29" name="Group 43">
            <a:extLst>
              <a:ext uri="{FF2B5EF4-FFF2-40B4-BE49-F238E27FC236}">
                <a16:creationId xmlns:a16="http://schemas.microsoft.com/office/drawing/2014/main" id="{6D514CF8-773C-4C4B-8F69-BC0B8FFDBA12}"/>
              </a:ext>
            </a:extLst>
          </p:cNvPr>
          <p:cNvGrpSpPr>
            <a:grpSpLocks/>
          </p:cNvGrpSpPr>
          <p:nvPr/>
        </p:nvGrpSpPr>
        <p:grpSpPr bwMode="auto">
          <a:xfrm>
            <a:off x="7077534" y="2148660"/>
            <a:ext cx="1000125" cy="1572070"/>
            <a:chOff x="7467600" y="228600"/>
            <a:chExt cx="1000125" cy="1572470"/>
          </a:xfrm>
        </p:grpSpPr>
        <p:sp>
          <p:nvSpPr>
            <p:cNvPr id="30" name="TextBox 132">
              <a:extLst>
                <a:ext uri="{FF2B5EF4-FFF2-40B4-BE49-F238E27FC236}">
                  <a16:creationId xmlns:a16="http://schemas.microsoft.com/office/drawing/2014/main" id="{726DE6B5-C2F2-0E4C-9FED-D9877FFD860D}"/>
                </a:ext>
              </a:extLst>
            </p:cNvPr>
            <p:cNvSpPr txBox="1">
              <a:spLocks noChangeArrowheads="1"/>
            </p:cNvSpPr>
            <p:nvPr/>
          </p:nvSpPr>
          <p:spPr bwMode="auto">
            <a:xfrm>
              <a:off x="7543800" y="1524000"/>
              <a:ext cx="671979" cy="27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d-ID" sz="1200" b="1" dirty="0">
                  <a:latin typeface="Arial Narrow" panose="020B0604020202020204" pitchFamily="34" charset="0"/>
                </a:rPr>
                <a:t>Carriers</a:t>
              </a:r>
            </a:p>
          </p:txBody>
        </p:sp>
        <p:pic>
          <p:nvPicPr>
            <p:cNvPr id="31" name="Picture 30" descr="Ship.jpg">
              <a:extLst>
                <a:ext uri="{FF2B5EF4-FFF2-40B4-BE49-F238E27FC236}">
                  <a16:creationId xmlns:a16="http://schemas.microsoft.com/office/drawing/2014/main" id="{C6C068E9-EB4B-EF4D-AE35-DDED153785CE}"/>
                </a:ext>
              </a:extLst>
            </p:cNvPr>
            <p:cNvPicPr>
              <a:picLocks noChangeAspect="1"/>
            </p:cNvPicPr>
            <p:nvPr/>
          </p:nvPicPr>
          <p:blipFill>
            <a:blip r:embed="rId9" cstate="print"/>
            <a:stretch>
              <a:fillRect/>
            </a:stretch>
          </p:blipFill>
          <p:spPr>
            <a:xfrm>
              <a:off x="7467600" y="228600"/>
              <a:ext cx="1000125" cy="1335218"/>
            </a:xfrm>
            <a:prstGeom prst="rect">
              <a:avLst/>
            </a:prstGeom>
            <a:gradFill>
              <a:gsLst>
                <a:gs pos="0">
                  <a:srgbClr val="5E9EFF">
                    <a:alpha val="41000"/>
                  </a:srgbClr>
                </a:gs>
                <a:gs pos="39999">
                  <a:srgbClr val="85C2FF"/>
                </a:gs>
                <a:gs pos="70000">
                  <a:srgbClr val="C4D6EB"/>
                </a:gs>
                <a:gs pos="100000">
                  <a:srgbClr val="FFEBFA"/>
                </a:gs>
              </a:gsLst>
              <a:lin ang="5400000" scaled="0"/>
            </a:gradFill>
          </p:spPr>
        </p:pic>
      </p:grpSp>
      <p:grpSp>
        <p:nvGrpSpPr>
          <p:cNvPr id="32" name="Group 45">
            <a:extLst>
              <a:ext uri="{FF2B5EF4-FFF2-40B4-BE49-F238E27FC236}">
                <a16:creationId xmlns:a16="http://schemas.microsoft.com/office/drawing/2014/main" id="{C8964EDD-DE59-2346-8510-23695C557B50}"/>
              </a:ext>
            </a:extLst>
          </p:cNvPr>
          <p:cNvGrpSpPr>
            <a:grpSpLocks/>
          </p:cNvGrpSpPr>
          <p:nvPr/>
        </p:nvGrpSpPr>
        <p:grpSpPr bwMode="auto">
          <a:xfrm>
            <a:off x="7392145" y="849871"/>
            <a:ext cx="1274889" cy="1101787"/>
            <a:chOff x="1066800" y="596708"/>
            <a:chExt cx="1709642" cy="1544090"/>
          </a:xfrm>
        </p:grpSpPr>
        <p:sp>
          <p:nvSpPr>
            <p:cNvPr id="33" name="TextBox 135">
              <a:extLst>
                <a:ext uri="{FF2B5EF4-FFF2-40B4-BE49-F238E27FC236}">
                  <a16:creationId xmlns:a16="http://schemas.microsoft.com/office/drawing/2014/main" id="{3D6A94E3-C341-DD4F-9BA8-D0788F8F30FD}"/>
                </a:ext>
              </a:extLst>
            </p:cNvPr>
            <p:cNvSpPr txBox="1">
              <a:spLocks noChangeArrowheads="1"/>
            </p:cNvSpPr>
            <p:nvPr/>
          </p:nvSpPr>
          <p:spPr bwMode="auto">
            <a:xfrm>
              <a:off x="1066800" y="1752600"/>
              <a:ext cx="1709642" cy="38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d-ID" sz="1200" b="1" dirty="0">
                  <a:latin typeface="Arial Narrow" panose="020B0604020202020204" pitchFamily="34" charset="0"/>
                </a:rPr>
                <a:t>Port of Loading</a:t>
              </a:r>
            </a:p>
          </p:txBody>
        </p:sp>
        <p:pic>
          <p:nvPicPr>
            <p:cNvPr id="34" name="Picture 136" descr="Container Forklift.jpg">
              <a:extLst>
                <a:ext uri="{FF2B5EF4-FFF2-40B4-BE49-F238E27FC236}">
                  <a16:creationId xmlns:a16="http://schemas.microsoft.com/office/drawing/2014/main" id="{FC7F9963-578C-3C46-AA8C-DD982263F2C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2999" y="596708"/>
              <a:ext cx="154796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Group 47">
            <a:extLst>
              <a:ext uri="{FF2B5EF4-FFF2-40B4-BE49-F238E27FC236}">
                <a16:creationId xmlns:a16="http://schemas.microsoft.com/office/drawing/2014/main" id="{6698C152-E125-6144-95C9-47A1122FB410}"/>
              </a:ext>
            </a:extLst>
          </p:cNvPr>
          <p:cNvGrpSpPr>
            <a:grpSpLocks/>
          </p:cNvGrpSpPr>
          <p:nvPr/>
        </p:nvGrpSpPr>
        <p:grpSpPr bwMode="auto">
          <a:xfrm>
            <a:off x="3718188" y="2326190"/>
            <a:ext cx="1752600" cy="789751"/>
            <a:chOff x="2133600" y="4267200"/>
            <a:chExt cx="1752600" cy="821554"/>
          </a:xfrm>
        </p:grpSpPr>
        <p:pic>
          <p:nvPicPr>
            <p:cNvPr id="36" name="Picture 139" descr="Vessel at Port.jpg">
              <a:extLst>
                <a:ext uri="{FF2B5EF4-FFF2-40B4-BE49-F238E27FC236}">
                  <a16:creationId xmlns:a16="http://schemas.microsoft.com/office/drawing/2014/main" id="{F0CFC62B-921D-6C44-9070-232C1D690E6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4267200"/>
              <a:ext cx="1752600" cy="55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138">
              <a:extLst>
                <a:ext uri="{FF2B5EF4-FFF2-40B4-BE49-F238E27FC236}">
                  <a16:creationId xmlns:a16="http://schemas.microsoft.com/office/drawing/2014/main" id="{990D05BF-6856-C64E-8594-1D758011536B}"/>
                </a:ext>
              </a:extLst>
            </p:cNvPr>
            <p:cNvSpPr txBox="1">
              <a:spLocks noChangeArrowheads="1"/>
            </p:cNvSpPr>
            <p:nvPr/>
          </p:nvSpPr>
          <p:spPr bwMode="auto">
            <a:xfrm>
              <a:off x="2362200" y="4800600"/>
              <a:ext cx="1024896" cy="2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d-ID" sz="1200" b="1" dirty="0">
                  <a:latin typeface="Arial Narrow" panose="020B0604020202020204" pitchFamily="34" charset="0"/>
                </a:rPr>
                <a:t>Port of Arrival</a:t>
              </a:r>
            </a:p>
          </p:txBody>
        </p:sp>
      </p:grpSp>
      <p:grpSp>
        <p:nvGrpSpPr>
          <p:cNvPr id="38" name="Group 50">
            <a:extLst>
              <a:ext uri="{FF2B5EF4-FFF2-40B4-BE49-F238E27FC236}">
                <a16:creationId xmlns:a16="http://schemas.microsoft.com/office/drawing/2014/main" id="{85FACEE4-A1D8-F04C-AED2-85DF40C6895A}"/>
              </a:ext>
            </a:extLst>
          </p:cNvPr>
          <p:cNvGrpSpPr>
            <a:grpSpLocks/>
          </p:cNvGrpSpPr>
          <p:nvPr/>
        </p:nvGrpSpPr>
        <p:grpSpPr bwMode="auto">
          <a:xfrm>
            <a:off x="3999140" y="4731777"/>
            <a:ext cx="1795298" cy="1038309"/>
            <a:chOff x="3112314" y="4380788"/>
            <a:chExt cx="1795940" cy="1038309"/>
          </a:xfrm>
        </p:grpSpPr>
        <p:pic>
          <p:nvPicPr>
            <p:cNvPr id="39" name="Picture 141" descr="Warehouse.jpg">
              <a:extLst>
                <a:ext uri="{FF2B5EF4-FFF2-40B4-BE49-F238E27FC236}">
                  <a16:creationId xmlns:a16="http://schemas.microsoft.com/office/drawing/2014/main" id="{C5391206-F24E-6C44-8F5C-2F3433E7D4EB}"/>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329623" y="4380788"/>
              <a:ext cx="1295400" cy="7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142">
              <a:extLst>
                <a:ext uri="{FF2B5EF4-FFF2-40B4-BE49-F238E27FC236}">
                  <a16:creationId xmlns:a16="http://schemas.microsoft.com/office/drawing/2014/main" id="{6D74DD72-D329-B54B-BD0E-C3134D69343D}"/>
                </a:ext>
              </a:extLst>
            </p:cNvPr>
            <p:cNvSpPr txBox="1">
              <a:spLocks noChangeArrowheads="1"/>
            </p:cNvSpPr>
            <p:nvPr/>
          </p:nvSpPr>
          <p:spPr bwMode="auto">
            <a:xfrm>
              <a:off x="3112314" y="5172876"/>
              <a:ext cx="17959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ts val="1200"/>
                </a:lnSpc>
                <a:spcBef>
                  <a:spcPct val="0"/>
                </a:spcBef>
                <a:buNone/>
              </a:pPr>
              <a:r>
                <a:rPr lang="en-US" altLang="id-ID" sz="1200" b="1" dirty="0">
                  <a:latin typeface="Arial Narrow" panose="020B0604020202020204" pitchFamily="34" charset="0"/>
                </a:rPr>
                <a:t>Buyer Storage Warehouse</a:t>
              </a:r>
            </a:p>
          </p:txBody>
        </p:sp>
      </p:grpSp>
      <p:grpSp>
        <p:nvGrpSpPr>
          <p:cNvPr id="41" name="Group 53">
            <a:extLst>
              <a:ext uri="{FF2B5EF4-FFF2-40B4-BE49-F238E27FC236}">
                <a16:creationId xmlns:a16="http://schemas.microsoft.com/office/drawing/2014/main" id="{4693CD4F-2AFF-7247-978E-3F338B5344DB}"/>
              </a:ext>
            </a:extLst>
          </p:cNvPr>
          <p:cNvGrpSpPr>
            <a:grpSpLocks/>
          </p:cNvGrpSpPr>
          <p:nvPr/>
        </p:nvGrpSpPr>
        <p:grpSpPr bwMode="auto">
          <a:xfrm>
            <a:off x="2220599" y="4006468"/>
            <a:ext cx="1162498" cy="1008112"/>
            <a:chOff x="1564472" y="4267200"/>
            <a:chExt cx="1162045" cy="1008523"/>
          </a:xfrm>
        </p:grpSpPr>
        <p:pic>
          <p:nvPicPr>
            <p:cNvPr id="42" name="Picture 144" descr="Buyer.bmp">
              <a:extLst>
                <a:ext uri="{FF2B5EF4-FFF2-40B4-BE49-F238E27FC236}">
                  <a16:creationId xmlns:a16="http://schemas.microsoft.com/office/drawing/2014/main" id="{E17E3AEE-DCE2-F543-8823-2D2931E5F74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267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145">
              <a:extLst>
                <a:ext uri="{FF2B5EF4-FFF2-40B4-BE49-F238E27FC236}">
                  <a16:creationId xmlns:a16="http://schemas.microsoft.com/office/drawing/2014/main" id="{D17E2DFF-9837-A148-9E77-2D52AE31167F}"/>
                </a:ext>
              </a:extLst>
            </p:cNvPr>
            <p:cNvSpPr txBox="1">
              <a:spLocks noChangeArrowheads="1"/>
            </p:cNvSpPr>
            <p:nvPr/>
          </p:nvSpPr>
          <p:spPr bwMode="auto">
            <a:xfrm>
              <a:off x="1564472" y="4998611"/>
              <a:ext cx="1162045" cy="27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d-ID" sz="1200" b="1" dirty="0">
                  <a:latin typeface="Arial Narrow" panose="020B0604020202020204" pitchFamily="34" charset="0"/>
                </a:rPr>
                <a:t>Buyer / Importer</a:t>
              </a:r>
            </a:p>
          </p:txBody>
        </p:sp>
      </p:grpSp>
      <p:grpSp>
        <p:nvGrpSpPr>
          <p:cNvPr id="46" name="Group 60">
            <a:extLst>
              <a:ext uri="{FF2B5EF4-FFF2-40B4-BE49-F238E27FC236}">
                <a16:creationId xmlns:a16="http://schemas.microsoft.com/office/drawing/2014/main" id="{2721325F-62CF-9147-9823-7ACB9828C7BE}"/>
              </a:ext>
            </a:extLst>
          </p:cNvPr>
          <p:cNvGrpSpPr>
            <a:grpSpLocks/>
          </p:cNvGrpSpPr>
          <p:nvPr/>
        </p:nvGrpSpPr>
        <p:grpSpPr bwMode="auto">
          <a:xfrm>
            <a:off x="1376057" y="801519"/>
            <a:ext cx="369332" cy="5499517"/>
            <a:chOff x="387605" y="838200"/>
            <a:chExt cx="298351" cy="5791200"/>
          </a:xfrm>
        </p:grpSpPr>
        <p:cxnSp>
          <p:nvCxnSpPr>
            <p:cNvPr id="47" name="Straight Arrow Connector 46">
              <a:extLst>
                <a:ext uri="{FF2B5EF4-FFF2-40B4-BE49-F238E27FC236}">
                  <a16:creationId xmlns:a16="http://schemas.microsoft.com/office/drawing/2014/main" id="{EBBF2A55-CCB2-AB45-A389-F1EF4E1CFCC6}"/>
                </a:ext>
              </a:extLst>
            </p:cNvPr>
            <p:cNvCxnSpPr/>
            <p:nvPr/>
          </p:nvCxnSpPr>
          <p:spPr>
            <a:xfrm>
              <a:off x="685800" y="838200"/>
              <a:ext cx="0" cy="5791200"/>
            </a:xfrm>
            <a:prstGeom prst="straightConnector1">
              <a:avLst/>
            </a:prstGeom>
            <a:ln w="44450" cmpd="sng">
              <a:headEnd type="stealth" w="lg" len="lg"/>
              <a:tailEnd type="none" w="sm" len="sm"/>
            </a:ln>
          </p:spPr>
          <p:style>
            <a:lnRef idx="1">
              <a:schemeClr val="accent1"/>
            </a:lnRef>
            <a:fillRef idx="0">
              <a:schemeClr val="accent1"/>
            </a:fillRef>
            <a:effectRef idx="0">
              <a:schemeClr val="accent1"/>
            </a:effectRef>
            <a:fontRef idx="minor">
              <a:schemeClr val="tx1"/>
            </a:fontRef>
          </p:style>
        </p:cxnSp>
        <p:sp>
          <p:nvSpPr>
            <p:cNvPr id="48" name="TextBox 150">
              <a:extLst>
                <a:ext uri="{FF2B5EF4-FFF2-40B4-BE49-F238E27FC236}">
                  <a16:creationId xmlns:a16="http://schemas.microsoft.com/office/drawing/2014/main" id="{0CA0BC77-6D49-CD44-B6CE-45D3900C10C0}"/>
                </a:ext>
              </a:extLst>
            </p:cNvPr>
            <p:cNvSpPr txBox="1">
              <a:spLocks noChangeArrowheads="1"/>
            </p:cNvSpPr>
            <p:nvPr/>
          </p:nvSpPr>
          <p:spPr bwMode="auto">
            <a:xfrm rot="16200000">
              <a:off x="-1529246" y="3790458"/>
              <a:ext cx="4132054" cy="29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d-ID" sz="1800" dirty="0">
                  <a:latin typeface="Arial Black" panose="020B0604020202020204" pitchFamily="34" charset="0"/>
                </a:rPr>
                <a:t>Supply Chain Accountability</a:t>
              </a:r>
            </a:p>
          </p:txBody>
        </p:sp>
      </p:grpSp>
      <p:grpSp>
        <p:nvGrpSpPr>
          <p:cNvPr id="49" name="Group 63">
            <a:extLst>
              <a:ext uri="{FF2B5EF4-FFF2-40B4-BE49-F238E27FC236}">
                <a16:creationId xmlns:a16="http://schemas.microsoft.com/office/drawing/2014/main" id="{D61F15E6-D654-B64C-BF92-3A8D06D22A9B}"/>
              </a:ext>
            </a:extLst>
          </p:cNvPr>
          <p:cNvGrpSpPr>
            <a:grpSpLocks/>
          </p:cNvGrpSpPr>
          <p:nvPr/>
        </p:nvGrpSpPr>
        <p:grpSpPr bwMode="auto">
          <a:xfrm>
            <a:off x="1745010" y="6301042"/>
            <a:ext cx="9271854" cy="429351"/>
            <a:chOff x="685800" y="6629400"/>
            <a:chExt cx="7543800" cy="428838"/>
          </a:xfrm>
        </p:grpSpPr>
        <p:cxnSp>
          <p:nvCxnSpPr>
            <p:cNvPr id="50" name="Straight Arrow Connector 49">
              <a:extLst>
                <a:ext uri="{FF2B5EF4-FFF2-40B4-BE49-F238E27FC236}">
                  <a16:creationId xmlns:a16="http://schemas.microsoft.com/office/drawing/2014/main" id="{6D898F7C-C178-9246-B49B-BD7F1338C730}"/>
                </a:ext>
              </a:extLst>
            </p:cNvPr>
            <p:cNvCxnSpPr/>
            <p:nvPr/>
          </p:nvCxnSpPr>
          <p:spPr>
            <a:xfrm flipH="1">
              <a:off x="685800" y="6629400"/>
              <a:ext cx="7543800" cy="0"/>
            </a:xfrm>
            <a:prstGeom prst="straightConnector1">
              <a:avLst/>
            </a:prstGeom>
            <a:ln w="44450" cmpd="sng">
              <a:headEnd type="stealth" w="lg" len="lg"/>
              <a:tailEnd type="none" w="sm" len="sm"/>
            </a:ln>
          </p:spPr>
          <p:style>
            <a:lnRef idx="1">
              <a:schemeClr val="accent1"/>
            </a:lnRef>
            <a:fillRef idx="0">
              <a:schemeClr val="accent1"/>
            </a:fillRef>
            <a:effectRef idx="0">
              <a:schemeClr val="accent1"/>
            </a:effectRef>
            <a:fontRef idx="minor">
              <a:schemeClr val="tx1"/>
            </a:fontRef>
          </p:style>
        </p:cxnSp>
        <p:sp>
          <p:nvSpPr>
            <p:cNvPr id="51" name="TextBox 153">
              <a:extLst>
                <a:ext uri="{FF2B5EF4-FFF2-40B4-BE49-F238E27FC236}">
                  <a16:creationId xmlns:a16="http://schemas.microsoft.com/office/drawing/2014/main" id="{87302D46-0CBC-0646-897E-7E9362C9C586}"/>
                </a:ext>
              </a:extLst>
            </p:cNvPr>
            <p:cNvSpPr txBox="1">
              <a:spLocks noChangeArrowheads="1"/>
            </p:cNvSpPr>
            <p:nvPr/>
          </p:nvSpPr>
          <p:spPr bwMode="auto">
            <a:xfrm>
              <a:off x="870083" y="6689347"/>
              <a:ext cx="7169794" cy="36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d-ID" sz="1800" dirty="0">
                  <a:latin typeface="Arial Black" panose="020B0604020202020204" pitchFamily="34" charset="0"/>
                </a:rPr>
                <a:t>Control Procedures of International Supply Chain Partners </a:t>
              </a:r>
            </a:p>
          </p:txBody>
        </p:sp>
      </p:grpSp>
      <p:cxnSp>
        <p:nvCxnSpPr>
          <p:cNvPr id="53" name="Straight Arrow Connector 52">
            <a:extLst>
              <a:ext uri="{FF2B5EF4-FFF2-40B4-BE49-F238E27FC236}">
                <a16:creationId xmlns:a16="http://schemas.microsoft.com/office/drawing/2014/main" id="{7A813FB6-EF13-414E-904A-FF99A5036EEF}"/>
              </a:ext>
            </a:extLst>
          </p:cNvPr>
          <p:cNvCxnSpPr>
            <a:cxnSpLocks/>
          </p:cNvCxnSpPr>
          <p:nvPr/>
        </p:nvCxnSpPr>
        <p:spPr>
          <a:xfrm flipV="1">
            <a:off x="1745010" y="2599468"/>
            <a:ext cx="3054846" cy="3672139"/>
          </a:xfrm>
          <a:prstGeom prst="straightConnector1">
            <a:avLst/>
          </a:prstGeom>
          <a:ln w="28575">
            <a:solidFill>
              <a:srgbClr val="FF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E04E60F-407A-8C44-9F43-C33BD37B76D9}"/>
              </a:ext>
            </a:extLst>
          </p:cNvPr>
          <p:cNvCxnSpPr>
            <a:cxnSpLocks/>
          </p:cNvCxnSpPr>
          <p:nvPr/>
        </p:nvCxnSpPr>
        <p:spPr>
          <a:xfrm flipV="1">
            <a:off x="1745010" y="2317836"/>
            <a:ext cx="5812022" cy="3953771"/>
          </a:xfrm>
          <a:prstGeom prst="straightConnector1">
            <a:avLst/>
          </a:prstGeom>
          <a:ln w="28575">
            <a:solidFill>
              <a:srgbClr val="FF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6F4AAB07-8445-A241-A18E-A849FBF12C90}"/>
              </a:ext>
            </a:extLst>
          </p:cNvPr>
          <p:cNvCxnSpPr>
            <a:cxnSpLocks/>
          </p:cNvCxnSpPr>
          <p:nvPr/>
        </p:nvCxnSpPr>
        <p:spPr>
          <a:xfrm flipV="1">
            <a:off x="1745010" y="3180294"/>
            <a:ext cx="8055998" cy="3100513"/>
          </a:xfrm>
          <a:prstGeom prst="straightConnector1">
            <a:avLst/>
          </a:prstGeom>
          <a:ln w="28575">
            <a:solidFill>
              <a:srgbClr val="FF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grpSp>
        <p:nvGrpSpPr>
          <p:cNvPr id="57" name="Group 34">
            <a:extLst>
              <a:ext uri="{FF2B5EF4-FFF2-40B4-BE49-F238E27FC236}">
                <a16:creationId xmlns:a16="http://schemas.microsoft.com/office/drawing/2014/main" id="{BFB36924-0A44-E042-95CB-2A1C15F7E506}"/>
              </a:ext>
            </a:extLst>
          </p:cNvPr>
          <p:cNvGrpSpPr>
            <a:grpSpLocks/>
          </p:cNvGrpSpPr>
          <p:nvPr/>
        </p:nvGrpSpPr>
        <p:grpSpPr bwMode="auto">
          <a:xfrm>
            <a:off x="6045338" y="4246386"/>
            <a:ext cx="1466339" cy="1077511"/>
            <a:chOff x="7924800" y="3200400"/>
            <a:chExt cx="1222303" cy="1006192"/>
          </a:xfrm>
        </p:grpSpPr>
        <p:sp>
          <p:nvSpPr>
            <p:cNvPr id="58" name="TextBox 123">
              <a:extLst>
                <a:ext uri="{FF2B5EF4-FFF2-40B4-BE49-F238E27FC236}">
                  <a16:creationId xmlns:a16="http://schemas.microsoft.com/office/drawing/2014/main" id="{047FDF5A-2574-9E4A-8C02-675ACF2896B1}"/>
                </a:ext>
              </a:extLst>
            </p:cNvPr>
            <p:cNvSpPr txBox="1">
              <a:spLocks noChangeArrowheads="1"/>
            </p:cNvSpPr>
            <p:nvPr/>
          </p:nvSpPr>
          <p:spPr bwMode="auto">
            <a:xfrm>
              <a:off x="8113935" y="3947928"/>
              <a:ext cx="1033168" cy="25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d-ID" sz="1200" b="1" dirty="0">
                  <a:latin typeface="Arial Narrow" panose="020B0604020202020204" pitchFamily="34" charset="0"/>
                </a:rPr>
                <a:t>Customs Brokers</a:t>
              </a:r>
            </a:p>
          </p:txBody>
        </p:sp>
        <p:pic>
          <p:nvPicPr>
            <p:cNvPr id="59" name="Picture 9" descr="C:\Program Files\Microsoft Office\MEDIA\CAGCAT10\j0301252.wmf">
              <a:extLst>
                <a:ext uri="{FF2B5EF4-FFF2-40B4-BE49-F238E27FC236}">
                  <a16:creationId xmlns:a16="http://schemas.microsoft.com/office/drawing/2014/main" id="{3CDB3FA4-CC6F-524C-88B2-7E5DA284D5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3200400"/>
              <a:ext cx="914400" cy="78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Title 2">
            <a:extLst>
              <a:ext uri="{FF2B5EF4-FFF2-40B4-BE49-F238E27FC236}">
                <a16:creationId xmlns:a16="http://schemas.microsoft.com/office/drawing/2014/main" id="{E5621EB5-BEAB-334F-A7CE-176BFE860702}"/>
              </a:ext>
            </a:extLst>
          </p:cNvPr>
          <p:cNvSpPr>
            <a:spLocks noGrp="1"/>
          </p:cNvSpPr>
          <p:nvPr>
            <p:ph type="title"/>
          </p:nvPr>
        </p:nvSpPr>
        <p:spPr>
          <a:xfrm>
            <a:off x="1453371" y="88343"/>
            <a:ext cx="9783829" cy="552471"/>
          </a:xfrm>
        </p:spPr>
        <p:txBody>
          <a:bodyPr>
            <a:noAutofit/>
          </a:bodyPr>
          <a:lstStyle/>
          <a:p>
            <a:r>
              <a:rPr lang="en-US" sz="2000" dirty="0">
                <a:latin typeface="Arial" panose="020B0604020202020204" pitchFamily="34" charset="0"/>
                <a:cs typeface="Arial" panose="020B0604020202020204" pitchFamily="34" charset="0"/>
              </a:rPr>
              <a:t>Enhancing International Supply Chain Security and Facilitate Movement of Goods</a:t>
            </a:r>
          </a:p>
        </p:txBody>
      </p:sp>
    </p:spTree>
    <p:extLst>
      <p:ext uri="{BB962C8B-B14F-4D97-AF65-F5344CB8AC3E}">
        <p14:creationId xmlns:p14="http://schemas.microsoft.com/office/powerpoint/2010/main" val="73447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76D92F-63EC-0E43-8DF6-FE85970EB331}"/>
              </a:ext>
            </a:extLst>
          </p:cNvPr>
          <p:cNvSpPr>
            <a:spLocks noGrp="1"/>
          </p:cNvSpPr>
          <p:nvPr>
            <p:ph type="sldNum" sz="quarter" idx="12"/>
          </p:nvPr>
        </p:nvSpPr>
        <p:spPr>
          <a:xfrm>
            <a:off x="8610600" y="6631774"/>
            <a:ext cx="2743200" cy="365125"/>
          </a:xfrm>
        </p:spPr>
        <p:txBody>
          <a:bodyPr/>
          <a:lstStyle/>
          <a:p>
            <a:fld id="{ABDB7DC1-6DFD-4804-B81B-5AD5FA162587}" type="slidenum">
              <a:rPr lang="en-US" smtClean="0"/>
              <a:pPr/>
              <a:t>4</a:t>
            </a:fld>
            <a:endParaRPr lang="en-US"/>
          </a:p>
        </p:txBody>
      </p:sp>
      <p:sp>
        <p:nvSpPr>
          <p:cNvPr id="9" name="TextBox 8">
            <a:extLst>
              <a:ext uri="{FF2B5EF4-FFF2-40B4-BE49-F238E27FC236}">
                <a16:creationId xmlns:a16="http://schemas.microsoft.com/office/drawing/2014/main" id="{B132CF20-FB24-474E-8223-33386F0B4FF5}"/>
              </a:ext>
            </a:extLst>
          </p:cNvPr>
          <p:cNvSpPr txBox="1"/>
          <p:nvPr/>
        </p:nvSpPr>
        <p:spPr>
          <a:xfrm>
            <a:off x="4488856" y="4100873"/>
            <a:ext cx="195345" cy="394274"/>
          </a:xfrm>
          <a:prstGeom prst="rect">
            <a:avLst/>
          </a:prstGeom>
          <a:noFill/>
        </p:spPr>
        <p:txBody>
          <a:bodyPr wrap="square" rtlCol="0">
            <a:spAutoFit/>
          </a:bodyPr>
          <a:lstStyle/>
          <a:p>
            <a:endParaRPr lang="en-US" dirty="0"/>
          </a:p>
        </p:txBody>
      </p:sp>
      <p:graphicFrame>
        <p:nvGraphicFramePr>
          <p:cNvPr id="10" name="Object 1">
            <a:extLst>
              <a:ext uri="{FF2B5EF4-FFF2-40B4-BE49-F238E27FC236}">
                <a16:creationId xmlns:a16="http://schemas.microsoft.com/office/drawing/2014/main" id="{D62ADC41-564C-EC46-9B0E-09F54E74F44D}"/>
              </a:ext>
            </a:extLst>
          </p:cNvPr>
          <p:cNvGraphicFramePr>
            <a:graphicFrameLocks noChangeAspect="1"/>
          </p:cNvGraphicFramePr>
          <p:nvPr>
            <p:extLst>
              <p:ext uri="{D42A27DB-BD31-4B8C-83A1-F6EECF244321}">
                <p14:modId xmlns:p14="http://schemas.microsoft.com/office/powerpoint/2010/main" val="2998458252"/>
              </p:ext>
            </p:extLst>
          </p:nvPr>
        </p:nvGraphicFramePr>
        <p:xfrm>
          <a:off x="879532" y="2202267"/>
          <a:ext cx="10474267" cy="2304987"/>
        </p:xfrm>
        <a:graphic>
          <a:graphicData uri="http://schemas.openxmlformats.org/presentationml/2006/ole">
            <mc:AlternateContent xmlns:mc="http://schemas.openxmlformats.org/markup-compatibility/2006">
              <mc:Choice xmlns:v="urn:schemas-microsoft-com:vml" Requires="v">
                <p:oleObj name="Visio" r:id="rId3" imgW="9211625" imgH="2410115" progId="Visio.Drawing.11">
                  <p:embed/>
                </p:oleObj>
              </mc:Choice>
              <mc:Fallback>
                <p:oleObj name="Visio" r:id="rId3" imgW="9211625" imgH="2410115" progId="Visio.Drawing.11">
                  <p:embed/>
                  <p:pic>
                    <p:nvPicPr>
                      <p:cNvPr id="10" name="Object 1">
                        <a:extLst>
                          <a:ext uri="{FF2B5EF4-FFF2-40B4-BE49-F238E27FC236}">
                            <a16:creationId xmlns:a16="http://schemas.microsoft.com/office/drawing/2014/main" id="{D62ADC41-564C-EC46-9B0E-09F54E74F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532" y="2202267"/>
                        <a:ext cx="10474267" cy="2304987"/>
                      </a:xfrm>
                      <a:prstGeom prst="rect">
                        <a:avLst/>
                      </a:prstGeom>
                      <a:noFill/>
                      <a:ln>
                        <a:noFill/>
                      </a:ln>
                      <a:effectLst/>
                    </p:spPr>
                  </p:pic>
                </p:oleObj>
              </mc:Fallback>
            </mc:AlternateContent>
          </a:graphicData>
        </a:graphic>
      </p:graphicFrame>
      <p:sp>
        <p:nvSpPr>
          <p:cNvPr id="11" name="Oval 93205">
            <a:extLst>
              <a:ext uri="{FF2B5EF4-FFF2-40B4-BE49-F238E27FC236}">
                <a16:creationId xmlns:a16="http://schemas.microsoft.com/office/drawing/2014/main" id="{4E9A3F4B-81AA-AE47-893A-1EA36B52A988}"/>
              </a:ext>
            </a:extLst>
          </p:cNvPr>
          <p:cNvSpPr>
            <a:spLocks noChangeArrowheads="1"/>
          </p:cNvSpPr>
          <p:nvPr/>
        </p:nvSpPr>
        <p:spPr bwMode="auto">
          <a:xfrm>
            <a:off x="1767873" y="621535"/>
            <a:ext cx="3624336" cy="1094885"/>
          </a:xfrm>
          <a:prstGeom prst="ellipse">
            <a:avLst/>
          </a:prstGeom>
          <a:solidFill>
            <a:srgbClr val="CC0000"/>
          </a:solidFill>
          <a:ln w="9525" algn="ctr">
            <a:solidFill>
              <a:schemeClr val="tx1">
                <a:lumMod val="40000"/>
                <a:lumOff val="60000"/>
              </a:schemeClr>
            </a:solidFill>
            <a:round/>
            <a:headEnd/>
            <a:tailEnd/>
          </a:ln>
          <a:effectLst/>
        </p:spPr>
        <p:txBody>
          <a:bodyPr anchor="ctr"/>
          <a:lstStyle/>
          <a:p>
            <a:pPr algn="ctr" eaLnBrk="0" hangingPunct="0">
              <a:defRPr/>
            </a:pPr>
            <a:r>
              <a:rPr lang="en-US" sz="1600" b="1" dirty="0">
                <a:solidFill>
                  <a:schemeClr val="bg2"/>
                </a:solidFill>
                <a:effectLst>
                  <a:outerShdw blurRad="38100" dist="38100" dir="2700000" algn="tl">
                    <a:srgbClr val="000000">
                      <a:alpha val="43137"/>
                    </a:srgbClr>
                  </a:outerShdw>
                </a:effectLst>
              </a:rPr>
              <a:t>Customs-Business Partnership (Pillar 1)</a:t>
            </a:r>
          </a:p>
        </p:txBody>
      </p:sp>
      <p:sp>
        <p:nvSpPr>
          <p:cNvPr id="12" name="Oval 93206">
            <a:extLst>
              <a:ext uri="{FF2B5EF4-FFF2-40B4-BE49-F238E27FC236}">
                <a16:creationId xmlns:a16="http://schemas.microsoft.com/office/drawing/2014/main" id="{A0F4755C-2FAE-2049-83F2-CF042567D4B7}"/>
              </a:ext>
            </a:extLst>
          </p:cNvPr>
          <p:cNvSpPr>
            <a:spLocks noChangeArrowheads="1"/>
          </p:cNvSpPr>
          <p:nvPr/>
        </p:nvSpPr>
        <p:spPr bwMode="auto">
          <a:xfrm>
            <a:off x="1767872" y="4841774"/>
            <a:ext cx="3482061" cy="1229164"/>
          </a:xfrm>
          <a:prstGeom prst="ellipse">
            <a:avLst/>
          </a:prstGeom>
          <a:solidFill>
            <a:srgbClr val="CC0000"/>
          </a:solidFill>
          <a:ln w="9525" algn="ctr">
            <a:solidFill>
              <a:schemeClr val="accent1"/>
            </a:solidFill>
            <a:round/>
            <a:headEnd/>
            <a:tailEnd/>
          </a:ln>
          <a:effectLst/>
        </p:spPr>
        <p:txBody>
          <a:bodyPr anchor="ctr"/>
          <a:lstStyle/>
          <a:p>
            <a:pPr algn="ctr" eaLnBrk="0" hangingPunct="0">
              <a:defRPr/>
            </a:pPr>
            <a:r>
              <a:rPr lang="en-US" sz="1600" b="1" dirty="0">
                <a:solidFill>
                  <a:schemeClr val="bg2"/>
                </a:solidFill>
                <a:effectLst>
                  <a:outerShdw blurRad="38100" dist="38100" dir="2700000" algn="tl">
                    <a:srgbClr val="000000">
                      <a:alpha val="43137"/>
                    </a:srgbClr>
                  </a:outerShdw>
                </a:effectLst>
              </a:rPr>
              <a:t>Inter-agency sharing of AEO-related data (Pillar 3)</a:t>
            </a:r>
          </a:p>
        </p:txBody>
      </p:sp>
      <p:sp>
        <p:nvSpPr>
          <p:cNvPr id="13" name="Oval 93207">
            <a:extLst>
              <a:ext uri="{FF2B5EF4-FFF2-40B4-BE49-F238E27FC236}">
                <a16:creationId xmlns:a16="http://schemas.microsoft.com/office/drawing/2014/main" id="{9A7F0097-719A-4040-83BD-9A36A9ADD9D8}"/>
              </a:ext>
            </a:extLst>
          </p:cNvPr>
          <p:cNvSpPr>
            <a:spLocks noChangeArrowheads="1"/>
          </p:cNvSpPr>
          <p:nvPr/>
        </p:nvSpPr>
        <p:spPr bwMode="auto">
          <a:xfrm>
            <a:off x="6676222" y="4890331"/>
            <a:ext cx="3922005" cy="1258675"/>
          </a:xfrm>
          <a:prstGeom prst="ellipse">
            <a:avLst/>
          </a:prstGeom>
          <a:solidFill>
            <a:srgbClr val="CC0000"/>
          </a:solidFill>
          <a:ln w="9525" algn="ctr">
            <a:solidFill>
              <a:schemeClr val="accent1"/>
            </a:solidFill>
            <a:round/>
            <a:headEnd/>
            <a:tailEnd/>
          </a:ln>
          <a:effectLst/>
        </p:spPr>
        <p:txBody>
          <a:bodyPr anchor="ctr"/>
          <a:lstStyle/>
          <a:p>
            <a:pPr algn="ctr" eaLnBrk="0" hangingPunct="0">
              <a:defRPr/>
            </a:pPr>
            <a:r>
              <a:rPr lang="en-US" sz="1600" b="1" dirty="0">
                <a:solidFill>
                  <a:schemeClr val="bg2"/>
                </a:solidFill>
                <a:effectLst>
                  <a:outerShdw blurRad="38100" dist="38100" dir="2700000" algn="tl">
                    <a:srgbClr val="000000">
                      <a:alpha val="43137"/>
                    </a:srgbClr>
                  </a:outerShdw>
                </a:effectLst>
              </a:rPr>
              <a:t> Leverage on the use of modern technology</a:t>
            </a:r>
          </a:p>
        </p:txBody>
      </p:sp>
      <p:sp>
        <p:nvSpPr>
          <p:cNvPr id="14" name="Oval 93213">
            <a:extLst>
              <a:ext uri="{FF2B5EF4-FFF2-40B4-BE49-F238E27FC236}">
                <a16:creationId xmlns:a16="http://schemas.microsoft.com/office/drawing/2014/main" id="{E5E07745-2A0E-CD4C-AEEC-FF23ABDA3C9D}"/>
              </a:ext>
            </a:extLst>
          </p:cNvPr>
          <p:cNvSpPr>
            <a:spLocks noChangeArrowheads="1"/>
          </p:cNvSpPr>
          <p:nvPr/>
        </p:nvSpPr>
        <p:spPr bwMode="auto">
          <a:xfrm>
            <a:off x="6568870" y="697736"/>
            <a:ext cx="4029357" cy="965033"/>
          </a:xfrm>
          <a:prstGeom prst="ellipse">
            <a:avLst/>
          </a:prstGeom>
          <a:solidFill>
            <a:srgbClr val="CC0000"/>
          </a:solidFill>
          <a:ln w="9525" algn="ctr">
            <a:solidFill>
              <a:schemeClr val="accent1"/>
            </a:solidFill>
            <a:round/>
            <a:headEnd/>
            <a:tailEnd/>
          </a:ln>
          <a:effectLst/>
        </p:spPr>
        <p:txBody>
          <a:bodyPr anchor="ctr"/>
          <a:lstStyle/>
          <a:p>
            <a:pPr algn="ctr" eaLnBrk="0" hangingPunct="0">
              <a:defRPr/>
            </a:pPr>
            <a:r>
              <a:rPr lang="en-US" sz="1600" b="1" dirty="0">
                <a:solidFill>
                  <a:schemeClr val="bg2"/>
                </a:solidFill>
                <a:effectLst>
                  <a:outerShdw blurRad="38100" dist="38100" dir="2700000" algn="tl">
                    <a:srgbClr val="000000">
                      <a:alpha val="43137"/>
                    </a:srgbClr>
                  </a:outerShdw>
                </a:effectLst>
              </a:rPr>
              <a:t>Customs to Customs Pillar through MRA (Pillar 2)</a:t>
            </a:r>
          </a:p>
        </p:txBody>
      </p:sp>
      <p:sp>
        <p:nvSpPr>
          <p:cNvPr id="15" name="AutoShape 8">
            <a:extLst>
              <a:ext uri="{FF2B5EF4-FFF2-40B4-BE49-F238E27FC236}">
                <a16:creationId xmlns:a16="http://schemas.microsoft.com/office/drawing/2014/main" id="{5F352AE7-B003-334F-848C-131600840C4B}"/>
              </a:ext>
            </a:extLst>
          </p:cNvPr>
          <p:cNvSpPr>
            <a:spLocks noChangeArrowheads="1"/>
          </p:cNvSpPr>
          <p:nvPr/>
        </p:nvSpPr>
        <p:spPr bwMode="auto">
          <a:xfrm rot="10800000">
            <a:off x="5059441" y="697735"/>
            <a:ext cx="1920544" cy="9832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chemeClr val="accent1"/>
          </a:solidFill>
          <a:ln w="23813" cap="rnd"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 name="AutoShape 9">
            <a:extLst>
              <a:ext uri="{FF2B5EF4-FFF2-40B4-BE49-F238E27FC236}">
                <a16:creationId xmlns:a16="http://schemas.microsoft.com/office/drawing/2014/main" id="{EB29DA35-3990-3D42-BA16-875B54D3B11D}"/>
              </a:ext>
            </a:extLst>
          </p:cNvPr>
          <p:cNvSpPr>
            <a:spLocks noChangeArrowheads="1"/>
          </p:cNvSpPr>
          <p:nvPr/>
        </p:nvSpPr>
        <p:spPr bwMode="auto">
          <a:xfrm>
            <a:off x="4946574" y="4887093"/>
            <a:ext cx="2022394" cy="101193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chemeClr val="accent1"/>
          </a:solidFill>
          <a:ln w="23813" cap="rnd"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 name="Title 2">
            <a:extLst>
              <a:ext uri="{FF2B5EF4-FFF2-40B4-BE49-F238E27FC236}">
                <a16:creationId xmlns:a16="http://schemas.microsoft.com/office/drawing/2014/main" id="{63FB0C31-DF02-664B-907C-E4AB659D2077}"/>
              </a:ext>
            </a:extLst>
          </p:cNvPr>
          <p:cNvSpPr>
            <a:spLocks noGrp="1"/>
          </p:cNvSpPr>
          <p:nvPr>
            <p:ph type="title"/>
          </p:nvPr>
        </p:nvSpPr>
        <p:spPr>
          <a:xfrm>
            <a:off x="3221175" y="4480712"/>
            <a:ext cx="5922827" cy="336598"/>
          </a:xfrm>
          <a:noFill/>
        </p:spPr>
        <p:txBody>
          <a:bodyPr/>
          <a:lstStyle/>
          <a:p>
            <a:r>
              <a:rPr lang="en-US" sz="1400" b="1" dirty="0">
                <a:solidFill>
                  <a:schemeClr val="accent1">
                    <a:lumMod val="50000"/>
                  </a:schemeClr>
                </a:solidFill>
                <a:latin typeface="+mn-lt"/>
              </a:rPr>
              <a:t>In return, incentives are given to facilitate movement of legitimate goods</a:t>
            </a:r>
          </a:p>
        </p:txBody>
      </p:sp>
      <p:sp>
        <p:nvSpPr>
          <p:cNvPr id="18" name="Title 2">
            <a:extLst>
              <a:ext uri="{FF2B5EF4-FFF2-40B4-BE49-F238E27FC236}">
                <a16:creationId xmlns:a16="http://schemas.microsoft.com/office/drawing/2014/main" id="{E35AD87E-1FE4-7141-ACBB-F962F08C30A8}"/>
              </a:ext>
            </a:extLst>
          </p:cNvPr>
          <p:cNvSpPr txBox="1">
            <a:spLocks/>
          </p:cNvSpPr>
          <p:nvPr/>
        </p:nvSpPr>
        <p:spPr bwMode="auto">
          <a:xfrm>
            <a:off x="2718015" y="1798100"/>
            <a:ext cx="6712424" cy="2969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chemeClr val="tx2"/>
                </a:solidFill>
                <a:latin typeface="Arial" pitchFamily="34" charset="0"/>
                <a:ea typeface="+mj-ea"/>
                <a:cs typeface="Arial" pitchFamily="34" charset="0"/>
              </a:defRPr>
            </a:lvl1pPr>
          </a:lstStyle>
          <a:p>
            <a:r>
              <a:rPr lang="en-US" sz="1400" b="1" dirty="0">
                <a:solidFill>
                  <a:schemeClr val="accent1">
                    <a:lumMod val="50000"/>
                  </a:schemeClr>
                </a:solidFill>
                <a:latin typeface="+mn-lt"/>
              </a:rPr>
              <a:t>Managing compliance by setting up control procedures of the international supply chain</a:t>
            </a:r>
          </a:p>
        </p:txBody>
      </p:sp>
    </p:spTree>
    <p:extLst>
      <p:ext uri="{BB962C8B-B14F-4D97-AF65-F5344CB8AC3E}">
        <p14:creationId xmlns:p14="http://schemas.microsoft.com/office/powerpoint/2010/main" val="149664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BFDAD-AB79-4FBC-AEBA-F55031EE243A}"/>
              </a:ext>
            </a:extLst>
          </p:cNvPr>
          <p:cNvSpPr>
            <a:spLocks noGrp="1"/>
          </p:cNvSpPr>
          <p:nvPr>
            <p:ph type="title"/>
          </p:nvPr>
        </p:nvSpPr>
        <p:spPr>
          <a:xfrm>
            <a:off x="2093205" y="1806766"/>
            <a:ext cx="8328752" cy="2662130"/>
          </a:xfrm>
          <a:solidFill>
            <a:schemeClr val="accent2">
              <a:lumMod val="75000"/>
            </a:schemeClr>
          </a:solidFill>
        </p:spPr>
        <p:txBody>
          <a:bodyPr>
            <a:noAutofit/>
          </a:bodyPr>
          <a:lstStyle/>
          <a:p>
            <a:pPr algn="ctr"/>
            <a:r>
              <a:rPr lang="en-US" sz="3600" dirty="0">
                <a:solidFill>
                  <a:schemeClr val="bg1"/>
                </a:solidFill>
                <a:latin typeface="Arial" panose="020B0604020202020204" pitchFamily="34" charset="0"/>
                <a:cs typeface="Arial" pitchFamily="34" charset="0"/>
              </a:rPr>
              <a:t>HOW do you provide an efficient </a:t>
            </a:r>
            <a:r>
              <a:rPr lang="en-PH" sz="3600" dirty="0">
                <a:solidFill>
                  <a:schemeClr val="bg1"/>
                </a:solidFill>
                <a:latin typeface="Arial" panose="020B0604020202020204" pitchFamily="34" charset="0"/>
                <a:cs typeface="Arial" panose="020B0604020202020204" pitchFamily="34" charset="0"/>
              </a:rPr>
              <a:t>screening and validation process to Customs AEO team in relation to addressing the security measures needed in the movement of goods?</a:t>
            </a:r>
            <a:endParaRPr lang="en-US" sz="3600" dirty="0">
              <a:solidFill>
                <a:schemeClr val="bg1"/>
              </a:solidFill>
            </a:endParaRPr>
          </a:p>
        </p:txBody>
      </p:sp>
      <p:sp>
        <p:nvSpPr>
          <p:cNvPr id="5" name="Slide Number Placeholder 4">
            <a:extLst>
              <a:ext uri="{FF2B5EF4-FFF2-40B4-BE49-F238E27FC236}">
                <a16:creationId xmlns:a16="http://schemas.microsoft.com/office/drawing/2014/main" id="{3B01C5DE-EC51-43B3-9E86-C3C3602D61E2}"/>
              </a:ext>
            </a:extLst>
          </p:cNvPr>
          <p:cNvSpPr>
            <a:spLocks noGrp="1"/>
          </p:cNvSpPr>
          <p:nvPr>
            <p:ph type="sldNum" sz="quarter" idx="12"/>
          </p:nvPr>
        </p:nvSpPr>
        <p:spPr/>
        <p:txBody>
          <a:bodyPr/>
          <a:lstStyle/>
          <a:p>
            <a:fld id="{7D0C6CEF-3F30-5644-AEEC-4228C0B92182}" type="slidenum">
              <a:rPr lang="en-US" smtClean="0"/>
              <a:t>5</a:t>
            </a:fld>
            <a:endParaRPr lang="en-US" dirty="0"/>
          </a:p>
        </p:txBody>
      </p:sp>
    </p:spTree>
    <p:extLst>
      <p:ext uri="{BB962C8B-B14F-4D97-AF65-F5344CB8AC3E}">
        <p14:creationId xmlns:p14="http://schemas.microsoft.com/office/powerpoint/2010/main" val="287732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BFDAD-AB79-4FBC-AEBA-F55031EE243A}"/>
              </a:ext>
            </a:extLst>
          </p:cNvPr>
          <p:cNvSpPr>
            <a:spLocks noGrp="1"/>
          </p:cNvSpPr>
          <p:nvPr>
            <p:ph type="title"/>
          </p:nvPr>
        </p:nvSpPr>
        <p:spPr>
          <a:xfrm>
            <a:off x="1130185" y="1498294"/>
            <a:ext cx="9931630" cy="1797241"/>
          </a:xfrm>
        </p:spPr>
        <p:txBody>
          <a:bodyPr>
            <a:normAutofit/>
          </a:bodyPr>
          <a:lstStyle/>
          <a:p>
            <a:r>
              <a:rPr lang="en-US" sz="4000" dirty="0">
                <a:latin typeface="Arial" pitchFamily="34" charset="0"/>
                <a:ea typeface="+mj-ea"/>
                <a:cs typeface="Arial" pitchFamily="34" charset="0"/>
              </a:rPr>
              <a:t>Customs AEO </a:t>
            </a:r>
            <a:r>
              <a:rPr lang="en-US" sz="4000" dirty="0">
                <a:latin typeface="Arial" pitchFamily="34" charset="0"/>
                <a:cs typeface="Arial" pitchFamily="34" charset="0"/>
              </a:rPr>
              <a:t>Validator Guide</a:t>
            </a:r>
            <a:endParaRPr lang="en-US" sz="4000" dirty="0"/>
          </a:p>
        </p:txBody>
      </p:sp>
      <p:sp>
        <p:nvSpPr>
          <p:cNvPr id="5" name="Slide Number Placeholder 4">
            <a:extLst>
              <a:ext uri="{FF2B5EF4-FFF2-40B4-BE49-F238E27FC236}">
                <a16:creationId xmlns:a16="http://schemas.microsoft.com/office/drawing/2014/main" id="{3B01C5DE-EC51-43B3-9E86-C3C3602D61E2}"/>
              </a:ext>
            </a:extLst>
          </p:cNvPr>
          <p:cNvSpPr>
            <a:spLocks noGrp="1"/>
          </p:cNvSpPr>
          <p:nvPr>
            <p:ph type="sldNum" sz="quarter" idx="12"/>
          </p:nvPr>
        </p:nvSpPr>
        <p:spPr/>
        <p:txBody>
          <a:bodyPr/>
          <a:lstStyle/>
          <a:p>
            <a:fld id="{7D0C6CEF-3F30-5644-AEEC-4228C0B92182}" type="slidenum">
              <a:rPr lang="en-US" smtClean="0"/>
              <a:t>6</a:t>
            </a:fld>
            <a:endParaRPr lang="en-US" dirty="0"/>
          </a:p>
        </p:txBody>
      </p:sp>
    </p:spTree>
    <p:extLst>
      <p:ext uri="{BB962C8B-B14F-4D97-AF65-F5344CB8AC3E}">
        <p14:creationId xmlns:p14="http://schemas.microsoft.com/office/powerpoint/2010/main" val="903495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8966811" cy="1325563"/>
          </a:xfrm>
        </p:spPr>
        <p:txBody>
          <a:bodyPr>
            <a:normAutofit/>
          </a:bodyPr>
          <a:lstStyle/>
          <a:p>
            <a:r>
              <a:rPr lang="en-US" sz="3600" dirty="0">
                <a:latin typeface="Arial" panose="020B0604020202020204" pitchFamily="34" charset="0"/>
                <a:cs typeface="Arial" panose="020B0604020202020204" pitchFamily="34" charset="0"/>
              </a:rPr>
              <a:t>What is a Customs AEO Validator Guide?</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7</a:t>
            </a:fld>
            <a:endParaRPr lang="en-US" dirty="0"/>
          </a:p>
        </p:txBody>
      </p:sp>
      <p:sp>
        <p:nvSpPr>
          <p:cNvPr id="2" name="Rectangle 1">
            <a:extLst>
              <a:ext uri="{FF2B5EF4-FFF2-40B4-BE49-F238E27FC236}">
                <a16:creationId xmlns:a16="http://schemas.microsoft.com/office/drawing/2014/main" id="{7CF39911-95C1-FDBB-2BFA-C6793894B5C8}"/>
              </a:ext>
            </a:extLst>
          </p:cNvPr>
          <p:cNvSpPr>
            <a:spLocks noChangeArrowheads="1"/>
          </p:cNvSpPr>
          <p:nvPr/>
        </p:nvSpPr>
        <p:spPr bwMode="auto">
          <a:xfrm>
            <a:off x="537254" y="6433750"/>
            <a:ext cx="19745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ts val="600"/>
              </a:spcAft>
              <a:defRPr/>
            </a:pPr>
            <a:r>
              <a:rPr lang="sv-SE" altLang="en-US" sz="800" b="1" i="1" dirty="0">
                <a:solidFill>
                  <a:prstClr val="white">
                    <a:lumMod val="65000"/>
                  </a:prstClr>
                </a:solidFill>
                <a:latin typeface="Arial" pitchFamily="34" charset="0"/>
                <a:ea typeface="Calibri" pitchFamily="34" charset="0"/>
                <a:cs typeface="Arial" pitchFamily="34" charset="0"/>
              </a:rPr>
              <a:t>Source: WCO AEO </a:t>
            </a:r>
            <a:r>
              <a:rPr lang="sv-SE" altLang="en-US" sz="800" b="1" i="1" dirty="0" err="1">
                <a:solidFill>
                  <a:prstClr val="white">
                    <a:lumMod val="65000"/>
                  </a:prstClr>
                </a:solidFill>
                <a:latin typeface="Arial" pitchFamily="34" charset="0"/>
                <a:ea typeface="Calibri" pitchFamily="34" charset="0"/>
                <a:cs typeface="Arial" pitchFamily="34" charset="0"/>
              </a:rPr>
              <a:t>Library</a:t>
            </a:r>
            <a:r>
              <a:rPr lang="sv-SE" altLang="en-US" sz="800" b="1" i="1" dirty="0">
                <a:solidFill>
                  <a:prstClr val="white">
                    <a:lumMod val="65000"/>
                  </a:prstClr>
                </a:solidFill>
                <a:latin typeface="Arial" pitchFamily="34" charset="0"/>
                <a:ea typeface="Calibri" pitchFamily="34" charset="0"/>
                <a:cs typeface="Arial" pitchFamily="34" charset="0"/>
              </a:rPr>
              <a:t> </a:t>
            </a:r>
          </a:p>
        </p:txBody>
      </p:sp>
      <p:graphicFrame>
        <p:nvGraphicFramePr>
          <p:cNvPr id="3" name="Diagram 2">
            <a:extLst>
              <a:ext uri="{FF2B5EF4-FFF2-40B4-BE49-F238E27FC236}">
                <a16:creationId xmlns:a16="http://schemas.microsoft.com/office/drawing/2014/main" id="{938E29CC-5A50-1824-9017-870C6C16196E}"/>
              </a:ext>
            </a:extLst>
          </p:cNvPr>
          <p:cNvGraphicFramePr/>
          <p:nvPr>
            <p:extLst>
              <p:ext uri="{D42A27DB-BD31-4B8C-83A1-F6EECF244321}">
                <p14:modId xmlns:p14="http://schemas.microsoft.com/office/powerpoint/2010/main" val="1608150509"/>
              </p:ext>
            </p:extLst>
          </p:nvPr>
        </p:nvGraphicFramePr>
        <p:xfrm>
          <a:off x="1290810" y="1498294"/>
          <a:ext cx="9759107" cy="4678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5025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8966811" cy="1325563"/>
          </a:xfrm>
        </p:spPr>
        <p:txBody>
          <a:bodyPr>
            <a:normAutofit/>
          </a:bodyPr>
          <a:lstStyle/>
          <a:p>
            <a:r>
              <a:rPr lang="en-US" sz="3600" dirty="0">
                <a:latin typeface="Arial" panose="020B0604020202020204" pitchFamily="34" charset="0"/>
                <a:cs typeface="Arial" panose="020B0604020202020204" pitchFamily="34" charset="0"/>
              </a:rPr>
              <a:t>Application and Validation Procedures</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8</a:t>
            </a:fld>
            <a:endParaRPr lang="en-US" dirty="0"/>
          </a:p>
        </p:txBody>
      </p:sp>
      <p:sp>
        <p:nvSpPr>
          <p:cNvPr id="2" name="Rectangle 1">
            <a:extLst>
              <a:ext uri="{FF2B5EF4-FFF2-40B4-BE49-F238E27FC236}">
                <a16:creationId xmlns:a16="http://schemas.microsoft.com/office/drawing/2014/main" id="{7CF39911-95C1-FDBB-2BFA-C6793894B5C8}"/>
              </a:ext>
            </a:extLst>
          </p:cNvPr>
          <p:cNvSpPr>
            <a:spLocks noChangeArrowheads="1"/>
          </p:cNvSpPr>
          <p:nvPr/>
        </p:nvSpPr>
        <p:spPr bwMode="auto">
          <a:xfrm>
            <a:off x="537254" y="6433750"/>
            <a:ext cx="19745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ts val="600"/>
              </a:spcAft>
              <a:defRPr/>
            </a:pPr>
            <a:r>
              <a:rPr lang="sv-SE" altLang="en-US" sz="800" b="1" i="1" dirty="0">
                <a:solidFill>
                  <a:prstClr val="white">
                    <a:lumMod val="65000"/>
                  </a:prstClr>
                </a:solidFill>
                <a:latin typeface="Arial" pitchFamily="34" charset="0"/>
                <a:ea typeface="Calibri" pitchFamily="34" charset="0"/>
                <a:cs typeface="Arial" pitchFamily="34" charset="0"/>
              </a:rPr>
              <a:t>Source: WCO AEO </a:t>
            </a:r>
            <a:r>
              <a:rPr lang="sv-SE" altLang="en-US" sz="800" b="1" i="1" dirty="0" err="1">
                <a:solidFill>
                  <a:prstClr val="white">
                    <a:lumMod val="65000"/>
                  </a:prstClr>
                </a:solidFill>
                <a:latin typeface="Arial" pitchFamily="34" charset="0"/>
                <a:ea typeface="Calibri" pitchFamily="34" charset="0"/>
                <a:cs typeface="Arial" pitchFamily="34" charset="0"/>
              </a:rPr>
              <a:t>Library</a:t>
            </a:r>
            <a:r>
              <a:rPr lang="sv-SE" altLang="en-US" sz="800" b="1" i="1" dirty="0">
                <a:solidFill>
                  <a:prstClr val="white">
                    <a:lumMod val="65000"/>
                  </a:prstClr>
                </a:solidFill>
                <a:latin typeface="Arial" pitchFamily="34" charset="0"/>
                <a:ea typeface="Calibri" pitchFamily="34" charset="0"/>
                <a:cs typeface="Arial" pitchFamily="34" charset="0"/>
              </a:rPr>
              <a:t> </a:t>
            </a:r>
          </a:p>
        </p:txBody>
      </p:sp>
      <p:graphicFrame>
        <p:nvGraphicFramePr>
          <p:cNvPr id="3" name="Diagram 2">
            <a:extLst>
              <a:ext uri="{FF2B5EF4-FFF2-40B4-BE49-F238E27FC236}">
                <a16:creationId xmlns:a16="http://schemas.microsoft.com/office/drawing/2014/main" id="{938E29CC-5A50-1824-9017-870C6C16196E}"/>
              </a:ext>
            </a:extLst>
          </p:cNvPr>
          <p:cNvGraphicFramePr/>
          <p:nvPr>
            <p:extLst>
              <p:ext uri="{D42A27DB-BD31-4B8C-83A1-F6EECF244321}">
                <p14:modId xmlns:p14="http://schemas.microsoft.com/office/powerpoint/2010/main" val="2660207762"/>
              </p:ext>
            </p:extLst>
          </p:nvPr>
        </p:nvGraphicFramePr>
        <p:xfrm>
          <a:off x="1290810" y="1498295"/>
          <a:ext cx="9759107" cy="4131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318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1325563"/>
          </a:xfrm>
        </p:spPr>
        <p:txBody>
          <a:bodyPr>
            <a:normAutofit/>
          </a:bodyPr>
          <a:lstStyle/>
          <a:p>
            <a:r>
              <a:rPr lang="en-US" sz="3600" dirty="0">
                <a:latin typeface="Arial" panose="020B0604020202020204" pitchFamily="34" charset="0"/>
                <a:cs typeface="Arial" panose="020B0604020202020204" pitchFamily="34" charset="0"/>
              </a:rPr>
              <a:t>Post AEO Certification</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9</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1344057" y="1432191"/>
            <a:ext cx="9613135" cy="4638101"/>
          </a:xfrm>
          <a:prstGeom prst="rect">
            <a:avLst/>
          </a:prstGeom>
          <a:solidFill>
            <a:schemeClr val="accent6">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q"/>
            </a:pPr>
            <a:r>
              <a:rPr lang="en-PH" sz="2400" dirty="0">
                <a:effectLst/>
              </a:rPr>
              <a:t>Once the authorization has been granted, monitoring may consist of validation based on risk or cause and, where appropriate, random spot checks by Customs</a:t>
            </a:r>
          </a:p>
          <a:p>
            <a:pPr marL="0" indent="0">
              <a:buNone/>
            </a:pPr>
            <a:endParaRPr lang="en-PH" sz="2400" dirty="0">
              <a:effectLst/>
            </a:endParaRPr>
          </a:p>
          <a:p>
            <a:pPr>
              <a:buFont typeface="Wingdings" pitchFamily="2" charset="2"/>
              <a:buChar char="q"/>
            </a:pPr>
            <a:r>
              <a:rPr lang="en-PH" sz="2400" dirty="0"/>
              <a:t>It</a:t>
            </a:r>
            <a:r>
              <a:rPr lang="en-PH" sz="2400" dirty="0">
                <a:effectLst/>
              </a:rPr>
              <a:t> is done on a continuous basis and could result reassessment or revalidation, including through monitoring of the day-to-day activities of the AEO trusted partner</a:t>
            </a:r>
          </a:p>
          <a:p>
            <a:pPr>
              <a:buFont typeface="Wingdings" pitchFamily="2" charset="2"/>
              <a:buChar char="q"/>
            </a:pPr>
            <a:endParaRPr lang="en-PH" sz="2400" dirty="0"/>
          </a:p>
          <a:p>
            <a:pPr>
              <a:buFont typeface="Wingdings" pitchFamily="2" charset="2"/>
              <a:buChar char="q"/>
            </a:pPr>
            <a:r>
              <a:rPr lang="en-PH" sz="2400" dirty="0">
                <a:effectLst/>
              </a:rPr>
              <a:t>If needed, visits to AEO trusted partner premises. It aims at the early detection of any sign of non-compliance, and shall lead to prompt actions in case any difficulty or non-compliance is detected </a:t>
            </a:r>
          </a:p>
        </p:txBody>
      </p:sp>
    </p:spTree>
    <p:extLst>
      <p:ext uri="{BB962C8B-B14F-4D97-AF65-F5344CB8AC3E}">
        <p14:creationId xmlns:p14="http://schemas.microsoft.com/office/powerpoint/2010/main" val="39407232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4782</TotalTime>
  <Words>1860</Words>
  <Application>Microsoft Macintosh PowerPoint</Application>
  <PresentationFormat>Widescreen</PresentationFormat>
  <Paragraphs>303</Paragraphs>
  <Slides>19</Slides>
  <Notes>15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9" baseType="lpstr">
      <vt:lpstr>Arial</vt:lpstr>
      <vt:lpstr>Arial Black</vt:lpstr>
      <vt:lpstr>Arial Narrow</vt:lpstr>
      <vt:lpstr>ArialMT</vt:lpstr>
      <vt:lpstr>Calibri</vt:lpstr>
      <vt:lpstr>Calibri Light</vt:lpstr>
      <vt:lpstr>Wingdings</vt:lpstr>
      <vt:lpstr>Office Theme</vt:lpstr>
      <vt:lpstr>Custom Design</vt:lpstr>
      <vt:lpstr>Visio</vt:lpstr>
      <vt:lpstr>PowerPoint Presentation</vt:lpstr>
      <vt:lpstr>Introduction</vt:lpstr>
      <vt:lpstr>Enhancing International Supply Chain Security and Facilitate Movement of Goods</vt:lpstr>
      <vt:lpstr>In return, incentives are given to facilitate movement of legitimate goods</vt:lpstr>
      <vt:lpstr>HOW do you provide an efficient screening and validation process to Customs AEO team in relation to addressing the security measures needed in the movement of goods?</vt:lpstr>
      <vt:lpstr>Customs AEO Validator Guide</vt:lpstr>
      <vt:lpstr>What is a Customs AEO Validator Guide?</vt:lpstr>
      <vt:lpstr>Application and Validation Procedures</vt:lpstr>
      <vt:lpstr>Post AEO Certification</vt:lpstr>
      <vt:lpstr>Ideal AEO Validator Team</vt:lpstr>
      <vt:lpstr>AEO Validator Team’s General Competencies</vt:lpstr>
      <vt:lpstr>Professional Values and Ethics</vt:lpstr>
      <vt:lpstr>Validation Step-by-step Process</vt:lpstr>
      <vt:lpstr>Two Types of AEO Authorizations</vt:lpstr>
      <vt:lpstr>AEO for Customs Simplification </vt:lpstr>
      <vt:lpstr>AEO for Security Authorization</vt:lpstr>
      <vt:lpstr>Vulnerable Supply Chain Process Points (Exporting Side)</vt:lpstr>
      <vt:lpstr>Vulnerable Supply Chain Process Points (Importing Side)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Ng</dc:creator>
  <cp:lastModifiedBy>Dennis Pantastico</cp:lastModifiedBy>
  <cp:revision>581</cp:revision>
  <cp:lastPrinted>2018-03-19T02:23:16Z</cp:lastPrinted>
  <dcterms:created xsi:type="dcterms:W3CDTF">2018-03-09T02:27:26Z</dcterms:created>
  <dcterms:modified xsi:type="dcterms:W3CDTF">2023-09-24T12:39:23Z</dcterms:modified>
</cp:coreProperties>
</file>