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306" r:id="rId3"/>
    <p:sldId id="301" r:id="rId4"/>
    <p:sldId id="286" r:id="rId5"/>
    <p:sldId id="285" r:id="rId6"/>
    <p:sldId id="287" r:id="rId7"/>
    <p:sldId id="311" r:id="rId8"/>
    <p:sldId id="278" r:id="rId9"/>
    <p:sldId id="279" r:id="rId10"/>
    <p:sldId id="280" r:id="rId11"/>
    <p:sldId id="282" r:id="rId12"/>
    <p:sldId id="305" r:id="rId13"/>
    <p:sldId id="283" r:id="rId14"/>
    <p:sldId id="302" r:id="rId15"/>
    <p:sldId id="303" r:id="rId16"/>
    <p:sldId id="284" r:id="rId17"/>
    <p:sldId id="307" r:id="rId18"/>
    <p:sldId id="308" r:id="rId19"/>
    <p:sldId id="310" r:id="rId20"/>
    <p:sldId id="25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6DEE7C-464C-4E67-80AF-3E1E5D181F5B}">
          <p14:sldIdLst>
            <p14:sldId id="256"/>
            <p14:sldId id="306"/>
            <p14:sldId id="301"/>
            <p14:sldId id="286"/>
            <p14:sldId id="285"/>
            <p14:sldId id="287"/>
            <p14:sldId id="311"/>
            <p14:sldId id="278"/>
            <p14:sldId id="279"/>
            <p14:sldId id="280"/>
            <p14:sldId id="282"/>
            <p14:sldId id="305"/>
            <p14:sldId id="283"/>
            <p14:sldId id="302"/>
            <p14:sldId id="303"/>
            <p14:sldId id="284"/>
            <p14:sldId id="307"/>
            <p14:sldId id="308"/>
            <p14:sldId id="310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ge Cartier van Dissel" initials="SCvD" lastIdx="1" clrIdx="0">
    <p:extLst>
      <p:ext uri="{19B8F6BF-5375-455C-9EA6-DF929625EA0E}">
        <p15:presenceInfo xmlns:p15="http://schemas.microsoft.com/office/powerpoint/2012/main" userId="596173b98762d87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3CF"/>
    <a:srgbClr val="F2FAFC"/>
    <a:srgbClr val="FCFEFD"/>
    <a:srgbClr val="EBF1E9"/>
    <a:srgbClr val="E8F5FB"/>
    <a:srgbClr val="E0F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274" autoAdjust="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outlineViewPr>
    <p:cViewPr>
      <p:scale>
        <a:sx n="33" d="100"/>
        <a:sy n="33" d="100"/>
      </p:scale>
      <p:origin x="0" y="-351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268021482795395E-2"/>
          <c:y val="2.509932976723573E-3"/>
          <c:w val="0.94811928950265423"/>
          <c:h val="0.7572786959975746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Фаза 1: пилотирование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Kyrgyz Republic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EE-4EAD-8D1D-772697CB05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Фаза 2: разработка            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chemeClr val="bg1"/>
                </a:fgClr>
                <a:bgClr>
                  <a:srgbClr val="92D050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CEE-4EAD-8D1D-772697CB05EC}"/>
              </c:ext>
            </c:extLst>
          </c:dPt>
          <c:cat>
            <c:strRef>
              <c:f>Sheet1!$A$2</c:f>
              <c:strCache>
                <c:ptCount val="1"/>
                <c:pt idx="0">
                  <c:v>Kyrgyz Republic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CEE-4EAD-8D1D-772697CB05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Фаза 3: интеграция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pct5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CCEE-4EAD-8D1D-772697CB05EC}"/>
              </c:ext>
            </c:extLst>
          </c:dPt>
          <c:cat>
            <c:strRef>
              <c:f>Sheet1!$A$2</c:f>
              <c:strCache>
                <c:ptCount val="1"/>
                <c:pt idx="0">
                  <c:v>Kyrgyz Republic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CEE-4EAD-8D1D-772697CB05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72981551"/>
        <c:axId val="1616041327"/>
      </c:barChart>
      <c:catAx>
        <c:axId val="137298155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16041327"/>
        <c:crosses val="autoZero"/>
        <c:auto val="1"/>
        <c:lblAlgn val="ctr"/>
        <c:lblOffset val="100"/>
        <c:noMultiLvlLbl val="0"/>
      </c:catAx>
      <c:valAx>
        <c:axId val="1616041327"/>
        <c:scaling>
          <c:orientation val="minMax"/>
          <c:max val="3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298155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8291894444343543E-2"/>
          <c:y val="0.74132792060830521"/>
          <c:w val="0.92666786399192291"/>
          <c:h val="0.246620605363570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C2191-D7AD-4C90-B88E-E40EAE902DF3}" type="datetimeFigureOut">
              <a:rPr lang="LID4096" smtClean="0"/>
              <a:t>06/28/2021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0C143-BEC5-45F0-B1DF-B29A3E4A718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41307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>
            <a:normAutofit/>
          </a:bodyPr>
          <a:lstStyle>
            <a:lvl1pPr algn="ctr">
              <a:defRPr sz="4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4000" y="6496280"/>
            <a:ext cx="720000" cy="360000"/>
          </a:xfrm>
          <a:prstGeom prst="rect">
            <a:avLst/>
          </a:prstGeom>
        </p:spPr>
        <p:txBody>
          <a:bodyPr/>
          <a:lstStyle/>
          <a:p>
            <a:fld id="{F177FC21-9A4D-436F-B45E-806B2D05C2A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6635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4000" y="6498000"/>
            <a:ext cx="720000" cy="360000"/>
          </a:xfrm>
          <a:prstGeom prst="rect">
            <a:avLst/>
          </a:prstGeom>
        </p:spPr>
        <p:txBody>
          <a:bodyPr/>
          <a:lstStyle/>
          <a:p>
            <a:fld id="{F177FC21-9A4D-436F-B45E-806B2D05C2A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9886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556" y="1179321"/>
            <a:ext cx="4320000" cy="52385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1282" y="1179320"/>
            <a:ext cx="4320000" cy="52385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000" y="6498000"/>
            <a:ext cx="720000" cy="360000"/>
          </a:xfrm>
          <a:prstGeom prst="rect">
            <a:avLst/>
          </a:prstGeom>
        </p:spPr>
        <p:txBody>
          <a:bodyPr/>
          <a:lstStyle/>
          <a:p>
            <a:fld id="{F177FC21-9A4D-436F-B45E-806B2D05C2A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69036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24000" y="6492873"/>
            <a:ext cx="720000" cy="360000"/>
          </a:xfrm>
          <a:prstGeom prst="rect">
            <a:avLst/>
          </a:prstGeom>
        </p:spPr>
        <p:txBody>
          <a:bodyPr/>
          <a:lstStyle/>
          <a:p>
            <a:fld id="{F177FC21-9A4D-436F-B45E-806B2D05C2A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99691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0434" y="365127"/>
            <a:ext cx="7383566" cy="634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557" y="1179320"/>
            <a:ext cx="8853443" cy="5238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4000" y="6492873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7FC21-9A4D-436F-B45E-806B2D05C2AE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6914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BEB2E07-6085-4AB9-BDD3-0C73A3997A98}"/>
              </a:ext>
            </a:extLst>
          </p:cNvPr>
          <p:cNvSpPr txBox="1">
            <a:spLocks/>
          </p:cNvSpPr>
          <p:nvPr/>
        </p:nvSpPr>
        <p:spPr>
          <a:xfrm>
            <a:off x="0" y="16002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Разработка Системы управления дорожными активами (СУДА) </a:t>
            </a:r>
            <a:br>
              <a:rPr lang="ru-RU" sz="4000" dirty="0"/>
            </a:br>
            <a:r>
              <a:rPr lang="ru-RU" sz="4000" dirty="0"/>
              <a:t>в Кыргызской Республике</a:t>
            </a:r>
            <a:endParaRPr lang="LID4096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FE4658-44DA-4DCF-82FF-DACA44E33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798592"/>
            <a:ext cx="6858000" cy="1655762"/>
          </a:xfrm>
        </p:spPr>
        <p:txBody>
          <a:bodyPr anchor="ctr"/>
          <a:lstStyle/>
          <a:p>
            <a:r>
              <a:rPr lang="ru-RU" noProof="0" dirty="0"/>
              <a:t>Сессия 3: Интеграция СУДА</a:t>
            </a:r>
            <a:endParaRPr lang="en-GB" noProof="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9203E14-89A1-476F-B5E0-610237D1246D}"/>
              </a:ext>
            </a:extLst>
          </p:cNvPr>
          <p:cNvSpPr txBox="1">
            <a:spLocks/>
          </p:cNvSpPr>
          <p:nvPr/>
        </p:nvSpPr>
        <p:spPr>
          <a:xfrm>
            <a:off x="1143000" y="5802594"/>
            <a:ext cx="6858000" cy="590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600" dirty="0"/>
              <a:t>Серж Картье </a:t>
            </a:r>
            <a:r>
              <a:rPr lang="ru-RU" sz="1600" dirty="0" err="1"/>
              <a:t>ван</a:t>
            </a:r>
            <a:r>
              <a:rPr lang="ru-RU" sz="1600" dirty="0"/>
              <a:t> </a:t>
            </a:r>
            <a:r>
              <a:rPr lang="ru-RU" sz="1600" dirty="0" err="1"/>
              <a:t>Диссель</a:t>
            </a:r>
            <a:endParaRPr lang="en-GB" sz="16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600" dirty="0"/>
              <a:t>Июнь 2021 г.</a:t>
            </a:r>
            <a:endParaRPr lang="LID4096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EDBCCD-CFA2-41A2-92DC-81FDC02F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FC21-9A4D-436F-B45E-806B2D05C2AE}" type="slidenum">
              <a:rPr lang="LID4096" smtClean="0"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00419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7036-8BC2-4D18-A47D-70FCC8B83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Интеграция – институциональная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779A1-A3A5-49F3-A5E1-657756521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u="sng" dirty="0"/>
              <a:t>Управление базой данных</a:t>
            </a:r>
            <a:endParaRPr lang="en-GB" b="1" u="sng" dirty="0"/>
          </a:p>
          <a:p>
            <a:r>
              <a:rPr lang="ru-RU" dirty="0"/>
              <a:t>В настоящее время обработка, проверка и ввод данных ПИЦ</a:t>
            </a:r>
          </a:p>
          <a:p>
            <a:r>
              <a:rPr lang="ru-RU" dirty="0"/>
              <a:t>Владение базой данных с ДДХ или ПИЦ?</a:t>
            </a:r>
          </a:p>
          <a:p>
            <a:r>
              <a:rPr lang="ru-RU" dirty="0"/>
              <a:t>Необходимость юридического основания для владения + обязанности базы данных</a:t>
            </a:r>
          </a:p>
          <a:p>
            <a:r>
              <a:rPr lang="ru-RU" dirty="0"/>
              <a:t>Необходимость в годовом бюджете для работы с базой данных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ru-RU" b="1" u="sng" dirty="0"/>
              <a:t>Анализ данных</a:t>
            </a:r>
            <a:endParaRPr lang="en-GB" b="1" u="sng" dirty="0"/>
          </a:p>
          <a:p>
            <a:r>
              <a:rPr lang="ru-RU" dirty="0"/>
              <a:t>Анализ данных подготовлен ПИЦ? Или ДДХ?</a:t>
            </a:r>
          </a:p>
          <a:p>
            <a:r>
              <a:rPr lang="ru-RU" dirty="0"/>
              <a:t>Необходимо интегрировать ДДХ с процедурами годового планирования</a:t>
            </a:r>
          </a:p>
          <a:p>
            <a:r>
              <a:rPr lang="ru-RU" dirty="0"/>
              <a:t>Необходимость правовой основы для критериев/методов, используемых для анализа/планирования</a:t>
            </a:r>
          </a:p>
          <a:p>
            <a:r>
              <a:rPr lang="ru-RU" dirty="0"/>
              <a:t>Необходимость в годовом бюджете для анализа и планирования данных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FDDDF-C72C-45EF-BCD0-7BC548C56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FC21-9A4D-436F-B45E-806B2D05C2AE}" type="slidenum">
              <a:rPr lang="LID4096" smtClean="0"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72402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17F4D-3652-4BD8-AA24-B957FBBB2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Интеграция – Планирование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CC1A1-4218-4A5F-B616-F6439E01D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СУДА в настоящее время не интегрирована в процедуры планирования</a:t>
            </a:r>
            <a:endParaRPr lang="en-GB" sz="2800" dirty="0"/>
          </a:p>
          <a:p>
            <a:pPr lvl="1"/>
            <a:r>
              <a:rPr lang="ru-RU" sz="2000" dirty="0"/>
              <a:t>Анализ данных СУДА должен лечь в основу годового планирования + бюджетирования</a:t>
            </a:r>
          </a:p>
          <a:p>
            <a:pPr lvl="1"/>
            <a:r>
              <a:rPr lang="ru-RU" sz="2000" dirty="0"/>
              <a:t>Может быть дополнен другими критериями при составлении планов</a:t>
            </a:r>
            <a:endParaRPr lang="en-GB" sz="2000" dirty="0"/>
          </a:p>
          <a:p>
            <a:pPr lvl="1"/>
            <a:endParaRPr lang="en-GB" sz="2000" dirty="0"/>
          </a:p>
          <a:p>
            <a:r>
              <a:rPr lang="ru-RU" sz="2800" dirty="0"/>
              <a:t>Требуется планирование деятельности СУДА</a:t>
            </a:r>
            <a:endParaRPr lang="en-GB" sz="2800" dirty="0"/>
          </a:p>
          <a:p>
            <a:pPr lvl="1"/>
            <a:r>
              <a:rPr lang="ru-RU" sz="2000" dirty="0"/>
              <a:t>Сбор, обработка и проверка данных должны быть завершены вовремя</a:t>
            </a:r>
          </a:p>
          <a:p>
            <a:pPr lvl="1"/>
            <a:r>
              <a:rPr lang="ru-RU" sz="2000" dirty="0"/>
              <a:t>Учитывать сезонность и погодные условия</a:t>
            </a:r>
          </a:p>
          <a:p>
            <a:pPr lvl="1"/>
            <a:r>
              <a:rPr lang="ru-RU" sz="2000" dirty="0"/>
              <a:t>Своевременный анализ данных для годового планирования и составления бюджета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A3A67-B48F-4845-ADCF-E3675E4B1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FC21-9A4D-436F-B45E-806B2D05C2AE}" type="slidenum">
              <a:rPr lang="LID4096" smtClean="0"/>
              <a:t>11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96230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17F4D-3652-4BD8-AA24-B957FBBB2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Интеграция – Планирование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CC1A1-4218-4A5F-B616-F6439E01D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Правовая основа использования СУДА для планирования + бюджетирования</a:t>
            </a:r>
            <a:endParaRPr lang="en-GB" dirty="0"/>
          </a:p>
          <a:p>
            <a:pPr lvl="1"/>
            <a:r>
              <a:rPr lang="ru-RU" dirty="0"/>
              <a:t>Значительное изменение по сравнению с текущим подходом – планирование ДЭП</a:t>
            </a:r>
          </a:p>
          <a:p>
            <a:pPr lvl="1"/>
            <a:r>
              <a:rPr lang="ru-RU" dirty="0"/>
              <a:t>Вертикальное (нисходящее) планирование на основе данных СУДА</a:t>
            </a:r>
          </a:p>
          <a:p>
            <a:pPr lvl="1"/>
            <a:r>
              <a:rPr lang="ru-RU" dirty="0"/>
              <a:t>Дополнено обзором приоритетов ДЭП</a:t>
            </a:r>
          </a:p>
          <a:p>
            <a:pPr lvl="1"/>
            <a:r>
              <a:rPr lang="ru-RU" dirty="0"/>
              <a:t>Требует внесения изменений в соответствующее законодательство</a:t>
            </a:r>
            <a:endParaRPr lang="en-GB" dirty="0"/>
          </a:p>
          <a:p>
            <a:pPr lvl="2"/>
            <a:r>
              <a:rPr lang="ru-RU" b="0" i="0" dirty="0">
                <a:solidFill>
                  <a:srgbClr val="2B2B2B"/>
                </a:solidFill>
                <a:effectLst/>
                <a:latin typeface="Arial" panose="020B0604020202020204" pitchFamily="34" charset="0"/>
              </a:rPr>
              <a:t>Приказ №162, 2017 г.: «Об утверждении Положения о порядке планирования и проведения работ по ремонту и содержанию автомобильных дорог общего пользования и дорожных сооружений в Кыргызской Республике»</a:t>
            </a:r>
            <a:endParaRPr lang="en-GB" b="0" i="0" dirty="0">
              <a:solidFill>
                <a:srgbClr val="2B2B2B"/>
              </a:solidFill>
              <a:effectLst/>
              <a:latin typeface="Arial" panose="020B0604020202020204" pitchFamily="34" charset="0"/>
            </a:endParaRPr>
          </a:p>
          <a:p>
            <a:pPr lvl="1"/>
            <a:endParaRPr lang="en-GB" dirty="0">
              <a:solidFill>
                <a:srgbClr val="2B2B2B"/>
              </a:solidFill>
              <a:latin typeface="Arial" panose="020B0604020202020204" pitchFamily="34" charset="0"/>
            </a:endParaRPr>
          </a:p>
          <a:p>
            <a:r>
              <a:rPr lang="ru-RU" b="0" i="0" dirty="0">
                <a:solidFill>
                  <a:srgbClr val="2B2B2B"/>
                </a:solidFill>
                <a:effectLst/>
                <a:latin typeface="Arial" panose="020B0604020202020204" pitchFamily="34" charset="0"/>
              </a:rPr>
              <a:t>Разрабатывать руководства и проводить обучение</a:t>
            </a:r>
            <a:endParaRPr lang="en-GB" b="0" i="0" dirty="0">
              <a:solidFill>
                <a:srgbClr val="2B2B2B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ru-RU" dirty="0">
                <a:solidFill>
                  <a:srgbClr val="2B2B2B"/>
                </a:solidFill>
                <a:latin typeface="Arial" panose="020B0604020202020204" pitchFamily="34" charset="0"/>
              </a:rPr>
              <a:t>Как использовать анализ СУДА при планировании</a:t>
            </a:r>
            <a:endParaRPr lang="en-GB" dirty="0">
              <a:solidFill>
                <a:srgbClr val="2B2B2B"/>
              </a:solidFill>
              <a:latin typeface="Arial" panose="020B0604020202020204" pitchFamily="34" charset="0"/>
            </a:endParaRPr>
          </a:p>
          <a:p>
            <a:pPr lvl="1"/>
            <a:r>
              <a:rPr lang="ru-RU" b="0" i="0" dirty="0">
                <a:solidFill>
                  <a:srgbClr val="2B2B2B"/>
                </a:solidFill>
                <a:effectLst/>
                <a:latin typeface="Arial" panose="020B0604020202020204" pitchFamily="34" charset="0"/>
              </a:rPr>
              <a:t>Какие дополнительные шаги после анализа СУДА необходимы для окончательной доработки плана</a:t>
            </a:r>
            <a:endParaRPr lang="en-GB" b="0" i="0" dirty="0">
              <a:solidFill>
                <a:srgbClr val="2B2B2B"/>
              </a:solidFill>
              <a:effectLst/>
              <a:latin typeface="Arial" panose="020B0604020202020204" pitchFamily="34" charset="0"/>
            </a:endParaRPr>
          </a:p>
          <a:p>
            <a:pPr lvl="2"/>
            <a:r>
              <a:rPr lang="ru-RU" dirty="0">
                <a:solidFill>
                  <a:srgbClr val="2B2B2B"/>
                </a:solidFill>
                <a:latin typeface="Arial" panose="020B0604020202020204" pitchFamily="34" charset="0"/>
              </a:rPr>
              <a:t>Дополнительные критерии</a:t>
            </a:r>
          </a:p>
          <a:p>
            <a:pPr lvl="2"/>
            <a:r>
              <a:rPr lang="ru-RU" dirty="0">
                <a:solidFill>
                  <a:srgbClr val="2B2B2B"/>
                </a:solidFill>
                <a:latin typeface="Arial" panose="020B0604020202020204" pitchFamily="34" charset="0"/>
              </a:rPr>
              <a:t>Рассмотрение ДЭП и ДЭП/ДДХ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70C1F-B507-49C0-832E-D9573EEF0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FC21-9A4D-436F-B45E-806B2D05C2AE}" type="slidenum">
              <a:rPr lang="LID4096" smtClean="0"/>
              <a:t>12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97103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488E2-30F1-4B7A-9B5A-A342F583D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Интеграция – Финансирование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71D08-F91F-42BB-AF29-6B2E1F398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57" y="1179320"/>
            <a:ext cx="8853443" cy="5678680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/>
              <a:t>Предварительный стратегический анализ потребностей в обслуживании и ремонте</a:t>
            </a:r>
            <a:endParaRPr lang="en-GB" sz="2600" dirty="0"/>
          </a:p>
          <a:p>
            <a:pPr lvl="1"/>
            <a:r>
              <a:rPr lang="ru-RU" sz="1700" dirty="0"/>
              <a:t>70 млн долл. США в год на техническое обслуживание и ремонт</a:t>
            </a:r>
            <a:endParaRPr lang="en-GB" sz="1700" dirty="0"/>
          </a:p>
          <a:p>
            <a:pPr lvl="1"/>
            <a:r>
              <a:rPr lang="ru-RU" sz="1700" dirty="0"/>
              <a:t>Дополнительные 150 млн долл. США в год в течение первых 5 лет на покрытие отставания (капитальный ремонт)</a:t>
            </a:r>
            <a:endParaRPr lang="en-GB" sz="1700" dirty="0"/>
          </a:p>
          <a:p>
            <a:pPr lvl="3"/>
            <a:endParaRPr lang="en-GB" dirty="0"/>
          </a:p>
          <a:p>
            <a:r>
              <a:rPr lang="ru-RU" sz="2600" dirty="0"/>
              <a:t>Фактическое распределение в 2018 году составило 27,5 млн долл. США</a:t>
            </a:r>
            <a:endParaRPr lang="en-GB" sz="2600" dirty="0"/>
          </a:p>
          <a:p>
            <a:pPr lvl="1"/>
            <a:r>
              <a:rPr lang="ru-RU" sz="1700" dirty="0"/>
              <a:t>40% долгосрочных потребностей (меньше, если включен невыполненный ремонт)</a:t>
            </a:r>
            <a:endParaRPr lang="en-GB" sz="1700" dirty="0"/>
          </a:p>
          <a:p>
            <a:pPr lvl="1"/>
            <a:r>
              <a:rPr lang="ru-RU" sz="1700" dirty="0"/>
              <a:t>Не полностью выделено на ремонт и содержание дорог</a:t>
            </a:r>
            <a:endParaRPr lang="en-GB" sz="1700" dirty="0"/>
          </a:p>
          <a:p>
            <a:pPr lvl="2">
              <a:tabLst>
                <a:tab pos="3765550" algn="l"/>
              </a:tabLst>
            </a:pPr>
            <a:r>
              <a:rPr lang="ru-RU" sz="1300" dirty="0"/>
              <a:t>Капитальный ремонт 	9,7 млн долл. США 		35%</a:t>
            </a:r>
          </a:p>
          <a:p>
            <a:pPr lvl="2">
              <a:tabLst>
                <a:tab pos="3765550" algn="l"/>
              </a:tabLst>
            </a:pPr>
            <a:r>
              <a:rPr lang="ru-RU" sz="1300" dirty="0"/>
              <a:t>Текущий ремонт 	4,2 млн долл. США 		15%</a:t>
            </a:r>
          </a:p>
          <a:p>
            <a:pPr lvl="2">
              <a:tabLst>
                <a:tab pos="3765550" algn="l"/>
              </a:tabLst>
            </a:pPr>
            <a:r>
              <a:rPr lang="ru-RU" sz="1300" dirty="0"/>
              <a:t>Зимнее обслуживание 	2,3 млн долл. США 		8%</a:t>
            </a:r>
          </a:p>
          <a:p>
            <a:pPr lvl="2">
              <a:tabLst>
                <a:tab pos="3765550" algn="l"/>
              </a:tabLst>
            </a:pPr>
            <a:r>
              <a:rPr lang="ru-RU" sz="1300" dirty="0"/>
              <a:t>Летнее обслуживание 	0,5 млн долл. США 		2%</a:t>
            </a:r>
          </a:p>
          <a:p>
            <a:pPr lvl="2">
              <a:tabLst>
                <a:tab pos="3765550" algn="l"/>
              </a:tabLst>
            </a:pPr>
            <a:r>
              <a:rPr lang="ru-RU" sz="1300" dirty="0"/>
              <a:t>Здания ДЭП + оборудование 	2,1 млн долл. США 		8%</a:t>
            </a:r>
          </a:p>
          <a:p>
            <a:pPr lvl="2">
              <a:tabLst>
                <a:tab pos="3765550" algn="l"/>
              </a:tabLst>
            </a:pPr>
            <a:r>
              <a:rPr lang="ru-RU" sz="1300" dirty="0"/>
              <a:t>Прочее (услуги) 	7,7 млн долл. США 		28%</a:t>
            </a:r>
          </a:p>
          <a:p>
            <a:pPr lvl="2">
              <a:tabLst>
                <a:tab pos="3765550" algn="l"/>
              </a:tabLst>
            </a:pPr>
            <a:r>
              <a:rPr lang="ru-RU" sz="1300" dirty="0"/>
              <a:t>Предыдущие обязательства 	1,1 млн долл. США 		4%</a:t>
            </a:r>
            <a:endParaRPr lang="en-GB" sz="1300" dirty="0"/>
          </a:p>
          <a:p>
            <a:pPr lvl="3"/>
            <a:endParaRPr lang="en-GB" dirty="0"/>
          </a:p>
          <a:p>
            <a:r>
              <a:rPr lang="ru-RU" sz="2600" dirty="0"/>
              <a:t>Без надлежащих бюджетных ассигнований СУДА будет иметь ограниченное влияние</a:t>
            </a:r>
            <a:endParaRPr lang="en-GB" sz="2600" dirty="0"/>
          </a:p>
          <a:p>
            <a:pPr lvl="1"/>
            <a:r>
              <a:rPr lang="ru-RU" sz="1700" dirty="0"/>
              <a:t>СУДА укажет на необходимость дополнительного финансирования</a:t>
            </a:r>
          </a:p>
          <a:p>
            <a:pPr lvl="1"/>
            <a:r>
              <a:rPr lang="ru-RU" sz="1700" dirty="0"/>
              <a:t>СУДА укажет на необходимость иного распределения финансирования</a:t>
            </a:r>
          </a:p>
          <a:p>
            <a:pPr lvl="1"/>
            <a:r>
              <a:rPr lang="ru-RU" sz="1700" dirty="0"/>
              <a:t>СУДА может показать влияние бюджетных сценариев на состояние сети в будущем</a:t>
            </a:r>
            <a:endParaRPr lang="LID4096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39BEB-4490-461B-BAE2-BC7F1F249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FC21-9A4D-436F-B45E-806B2D05C2AE}" type="slidenum">
              <a:rPr lang="LID4096" smtClean="0"/>
              <a:t>13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57948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C9282-678D-4F77-AFAA-723E69AA3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Интеграция – Финансирование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F2CC1-03C7-4CA9-9F87-7A86D1EB1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Дорожный фонд просуществовал до 2018 года</a:t>
            </a:r>
            <a:endParaRPr lang="en-GB" dirty="0"/>
          </a:p>
          <a:p>
            <a:pPr lvl="1"/>
            <a:r>
              <a:rPr lang="ru-RU" dirty="0"/>
              <a:t>50% акциза на топливо</a:t>
            </a:r>
          </a:p>
          <a:p>
            <a:pPr lvl="1"/>
            <a:r>
              <a:rPr lang="ru-RU" dirty="0"/>
              <a:t>90% сборов за регистрацию транспортного средства (отменено)</a:t>
            </a:r>
          </a:p>
          <a:p>
            <a:pPr lvl="1"/>
            <a:r>
              <a:rPr lang="ru-RU" dirty="0"/>
              <a:t>100% сборов за негабаритный/тяжеловесный транспорт</a:t>
            </a:r>
          </a:p>
          <a:p>
            <a:pPr lvl="1"/>
            <a:r>
              <a:rPr lang="ru-RU" dirty="0"/>
              <a:t>100% доходов от платы за проезд</a:t>
            </a:r>
          </a:p>
          <a:p>
            <a:pPr lvl="1"/>
            <a:r>
              <a:rPr lang="ru-RU" dirty="0"/>
              <a:t>Общие бюджетные ассигнования и финансирование партнеров по развитию</a:t>
            </a:r>
            <a:endParaRPr lang="en-GB" dirty="0"/>
          </a:p>
          <a:p>
            <a:pPr lvl="2"/>
            <a:endParaRPr lang="en-GB" dirty="0"/>
          </a:p>
          <a:p>
            <a:r>
              <a:rPr lang="ru-RU" dirty="0"/>
              <a:t>Акцизный налог на топливо – 12 млн долл. США в 2012 году, ± 75 млн долл. США в 2019 году</a:t>
            </a:r>
          </a:p>
          <a:p>
            <a:r>
              <a:rPr lang="ru-RU" dirty="0"/>
              <a:t>Таможенный сбор и пошлина на транспортные средства – 89 млн долл. США в 2012 году</a:t>
            </a:r>
            <a:endParaRPr lang="en-GB" dirty="0"/>
          </a:p>
          <a:p>
            <a:pPr lvl="2"/>
            <a:endParaRPr lang="en-GB" dirty="0"/>
          </a:p>
          <a:p>
            <a:r>
              <a:rPr lang="ru-RU" dirty="0"/>
              <a:t>Доходы от сборов с пользователей дорог, достаточные для обслуживания/ремонта</a:t>
            </a:r>
            <a:endParaRPr lang="en-GB" dirty="0"/>
          </a:p>
          <a:p>
            <a:pPr lvl="1"/>
            <a:r>
              <a:rPr lang="ru-RU" dirty="0"/>
              <a:t>Требуется воссоздание Дорожного фонда (обсуждается)</a:t>
            </a:r>
          </a:p>
          <a:p>
            <a:pPr lvl="1"/>
            <a:r>
              <a:rPr lang="ru-RU" dirty="0"/>
              <a:t>Требует выделения соответствующих сборов с пользователей дорог</a:t>
            </a:r>
            <a:endParaRPr lang="en-GB" dirty="0"/>
          </a:p>
          <a:p>
            <a:pPr lvl="1"/>
            <a:endParaRPr lang="en-GB" dirty="0"/>
          </a:p>
          <a:p>
            <a:r>
              <a:rPr lang="ru-RU" dirty="0"/>
              <a:t>Основная цель – увеличить доступное финансирование технического обслуживания/ремонта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1C287-0092-405E-83F3-943F0368E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FC21-9A4D-436F-B45E-806B2D05C2AE}" type="slidenum">
              <a:rPr lang="LID4096" smtClean="0"/>
              <a:t>14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89283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F698E-F1F7-4D71-8ABC-1ED907F2D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Интеграция – Финансирование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13A54-3DB1-4767-8CFC-8B2425E61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СУДА может поддержать Дорожный фонд</a:t>
            </a:r>
            <a:endParaRPr lang="en-GB" dirty="0"/>
          </a:p>
          <a:p>
            <a:pPr lvl="1"/>
            <a:endParaRPr lang="en-GB" dirty="0"/>
          </a:p>
          <a:p>
            <a:r>
              <a:rPr lang="ru-RU" dirty="0"/>
              <a:t>СУДА может определить бюджетные потребности Дорожного фонда</a:t>
            </a:r>
            <a:endParaRPr lang="en-GB" dirty="0"/>
          </a:p>
          <a:p>
            <a:pPr lvl="1"/>
            <a:r>
              <a:rPr lang="ru-RU" dirty="0"/>
              <a:t>Оптимальные бюджетные потребности</a:t>
            </a:r>
          </a:p>
          <a:p>
            <a:pPr lvl="1"/>
            <a:r>
              <a:rPr lang="ru-RU" dirty="0"/>
              <a:t>Влияние более низких уровней бюджета на будущее состояние дорожной сети и расходы пользователей дорог</a:t>
            </a:r>
          </a:p>
          <a:p>
            <a:pPr lvl="1"/>
            <a:r>
              <a:rPr lang="ru-RU" dirty="0"/>
              <a:t>Основа для определения подходящего уровня бюджета</a:t>
            </a:r>
          </a:p>
          <a:p>
            <a:pPr lvl="1"/>
            <a:r>
              <a:rPr lang="ru-RU" dirty="0"/>
              <a:t>Основа для определения подходящих сборов с пользователей дорог, подлежащих зачислению в Дорожный фонд</a:t>
            </a:r>
            <a:endParaRPr lang="en-GB" dirty="0"/>
          </a:p>
          <a:p>
            <a:pPr lvl="1"/>
            <a:endParaRPr lang="en-GB" dirty="0"/>
          </a:p>
          <a:p>
            <a:r>
              <a:rPr lang="ru-RU" dirty="0"/>
              <a:t>СУДА может поддержать выделение бюджета Дорожного фонда</a:t>
            </a:r>
            <a:endParaRPr lang="en-GB" dirty="0"/>
          </a:p>
          <a:p>
            <a:pPr lvl="1"/>
            <a:r>
              <a:rPr lang="ru-RU" dirty="0"/>
              <a:t>Определить наиболее подходящее распределение доступного бюджета</a:t>
            </a:r>
          </a:p>
          <a:p>
            <a:pPr lvl="1"/>
            <a:r>
              <a:rPr lang="ru-RU" dirty="0"/>
              <a:t>Поддержать годовое планирование и использование бюджета Дорожного фонда</a:t>
            </a:r>
            <a:endParaRPr lang="en-GB" dirty="0"/>
          </a:p>
          <a:p>
            <a:pPr lvl="1"/>
            <a:endParaRPr lang="en-GB" dirty="0"/>
          </a:p>
          <a:p>
            <a:pPr lvl="2"/>
            <a:endParaRPr lang="en-GB" dirty="0"/>
          </a:p>
          <a:p>
            <a:pPr lvl="1"/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F5CDE-9985-49BF-BFE2-FABE43AB3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FC21-9A4D-436F-B45E-806B2D05C2AE}" type="slidenum">
              <a:rPr lang="LID4096" smtClean="0"/>
              <a:t>15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79621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BA755-589A-42DC-97A4-6F4EBD957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Интеграция – Реализация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D25A3-D3BD-4B1F-8069-AAEB62E56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Анализ СУДА изменит предлагаемые бюджетные ассигнования</a:t>
            </a:r>
            <a:endParaRPr lang="en-GB" dirty="0"/>
          </a:p>
          <a:p>
            <a:pPr lvl="1"/>
            <a:r>
              <a:rPr lang="ru-RU" dirty="0"/>
              <a:t>Сосредоточиться на дорогах с более высокой интенсивностью движения</a:t>
            </a:r>
            <a:endParaRPr lang="LID4096" dirty="0"/>
          </a:p>
          <a:p>
            <a:pPr lvl="2"/>
            <a:r>
              <a:rPr lang="ru-RU" dirty="0"/>
              <a:t>Снизить затраты для участников дорожного движения</a:t>
            </a:r>
            <a:endParaRPr lang="en-GB" dirty="0"/>
          </a:p>
          <a:p>
            <a:pPr lvl="1"/>
            <a:r>
              <a:rPr lang="ru-RU" dirty="0"/>
              <a:t>Сосредоточиться на дорогах в хорошем/удовлетворительном состоянии</a:t>
            </a:r>
            <a:endParaRPr lang="en-GB" dirty="0"/>
          </a:p>
          <a:p>
            <a:pPr lvl="2"/>
            <a:r>
              <a:rPr lang="ru-RU" dirty="0"/>
              <a:t>Избегать дальнейшего ухудшения состояния и дорогостоящей реабилитации</a:t>
            </a:r>
            <a:endParaRPr lang="en-GB" dirty="0"/>
          </a:p>
          <a:p>
            <a:pPr lvl="2"/>
            <a:endParaRPr lang="en-GB" dirty="0"/>
          </a:p>
          <a:p>
            <a:r>
              <a:rPr lang="ru-RU" dirty="0"/>
              <a:t>Ожидается значительное увеличение объемов среднесрочного ремонта</a:t>
            </a:r>
            <a:endParaRPr lang="en-GB" dirty="0"/>
          </a:p>
          <a:p>
            <a:pPr lvl="1"/>
            <a:r>
              <a:rPr lang="ru-RU" dirty="0"/>
              <a:t>Вероятно, что в долгосрочной перспективе составит около 40-60% бюджетных ассигнований</a:t>
            </a:r>
            <a:endParaRPr lang="en-GB" dirty="0"/>
          </a:p>
          <a:p>
            <a:pPr lvl="1"/>
            <a:r>
              <a:rPr lang="ru-RU" dirty="0"/>
              <a:t>Текущий ремонт и техническое обслуживание, вероятно, останутся более или менее такими же</a:t>
            </a:r>
            <a:endParaRPr lang="en-GB" dirty="0"/>
          </a:p>
          <a:p>
            <a:pPr lvl="1"/>
            <a:endParaRPr lang="en-GB" dirty="0"/>
          </a:p>
          <a:p>
            <a:r>
              <a:rPr lang="ru-RU" dirty="0"/>
              <a:t>Создать необходимый потенциал для проведения среднесрочного ремонта</a:t>
            </a:r>
            <a:endParaRPr lang="en-GB" dirty="0"/>
          </a:p>
          <a:p>
            <a:pPr lvl="1"/>
            <a:r>
              <a:rPr lang="ru-RU" dirty="0"/>
              <a:t>Значительное увеличение объема среднесрочных ремонтов каждый год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01DFC5-1DAD-469D-9BAF-9C7A3900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FC21-9A4D-436F-B45E-806B2D05C2AE}" type="slidenum">
              <a:rPr lang="LID4096" smtClean="0"/>
              <a:t>16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15567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8D917-ED28-4799-A59F-C5DB67455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Интеграция – Реализация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AB9C2-52DB-44B2-96A8-737AB63EC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СУДА не определяет, как должны выполняться работы</a:t>
            </a:r>
            <a:endParaRPr lang="en-GB" dirty="0"/>
          </a:p>
          <a:p>
            <a:pPr lvl="1"/>
            <a:r>
              <a:rPr lang="ru-RU" dirty="0"/>
              <a:t>Определяет типы необходимого обращения</a:t>
            </a:r>
          </a:p>
          <a:p>
            <a:pPr lvl="1"/>
            <a:r>
              <a:rPr lang="ru-RU" dirty="0"/>
              <a:t>Оптимизирует типы обращения для всей сети в зависимости от доступного бюджета</a:t>
            </a:r>
            <a:endParaRPr lang="en-GB" dirty="0"/>
          </a:p>
          <a:p>
            <a:pPr lvl="1"/>
            <a:endParaRPr lang="en-GB" dirty="0"/>
          </a:p>
          <a:p>
            <a:r>
              <a:rPr lang="ru-RU" dirty="0"/>
              <a:t>Метод реализации будет определен Правительством</a:t>
            </a:r>
            <a:endParaRPr lang="en-GB" dirty="0"/>
          </a:p>
          <a:p>
            <a:pPr lvl="1"/>
            <a:r>
              <a:rPr lang="ru-RU" dirty="0"/>
              <a:t>Внутренние подразделения или подрядные компании</a:t>
            </a:r>
            <a:endParaRPr lang="en-GB" dirty="0"/>
          </a:p>
          <a:p>
            <a:pPr lvl="1"/>
            <a:endParaRPr lang="en-GB" dirty="0"/>
          </a:p>
          <a:p>
            <a:r>
              <a:rPr lang="ru-RU" dirty="0"/>
              <a:t>Повышенное внимание к среднесрочному ремонту создает новый спрос</a:t>
            </a:r>
            <a:endParaRPr lang="en-GB" dirty="0"/>
          </a:p>
          <a:p>
            <a:pPr lvl="1"/>
            <a:r>
              <a:rPr lang="ru-RU" dirty="0"/>
              <a:t>Возможность привлечь частный сектор</a:t>
            </a:r>
          </a:p>
          <a:p>
            <a:pPr lvl="1"/>
            <a:r>
              <a:rPr lang="ru-RU" dirty="0"/>
              <a:t>Подрядчики инвестируют в оборудование и развитие навыков</a:t>
            </a:r>
          </a:p>
          <a:p>
            <a:pPr lvl="1"/>
            <a:r>
              <a:rPr lang="ru-RU" dirty="0"/>
              <a:t>Не влияет на ДЭП – техобслуживание и текущий ремонт остаются прежними</a:t>
            </a:r>
            <a:endParaRPr lang="en-GB" dirty="0"/>
          </a:p>
          <a:p>
            <a:pPr lvl="1"/>
            <a:endParaRPr lang="en-GB" dirty="0"/>
          </a:p>
          <a:p>
            <a:r>
              <a:rPr lang="ru-RU" dirty="0"/>
              <a:t>Внедрить подходящие условия заключения контрактов</a:t>
            </a:r>
            <a:endParaRPr lang="en-GB" dirty="0"/>
          </a:p>
          <a:p>
            <a:pPr lvl="1"/>
            <a:r>
              <a:rPr lang="ru-RU" dirty="0"/>
              <a:t>Соответствующие договоры на среднесрочный ремонт (проектно-строительный, единовременный и др.)</a:t>
            </a:r>
          </a:p>
          <a:p>
            <a:pPr lvl="1"/>
            <a:r>
              <a:rPr lang="ru-RU" dirty="0"/>
              <a:t>Внедрение дорожных контрактов на основе результатов и эффективности (OPRC)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DB01D-B492-4C9B-8732-804B56526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FC21-9A4D-436F-B45E-806B2D05C2AE}" type="slidenum">
              <a:rPr lang="LID4096" smtClean="0"/>
              <a:t>17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14245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D4F67-EB09-403F-B399-CE14F8C36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 – Грузия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05DDD-C8DE-44AB-AC80-EE88045F6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Страновой контекст</a:t>
            </a:r>
            <a:endParaRPr lang="en-GB" sz="2000" dirty="0"/>
          </a:p>
          <a:p>
            <a:pPr lvl="1"/>
            <a:r>
              <a:rPr lang="ru-RU" sz="1600" dirty="0"/>
              <a:t>7000 км в ведении Департамента дорожного хозяйства – дороги местного значения находятся в ведении муниципалитетов</a:t>
            </a:r>
          </a:p>
          <a:p>
            <a:pPr lvl="1"/>
            <a:r>
              <a:rPr lang="ru-RU" sz="1600" dirty="0"/>
              <a:t>Вся реализация передана частному сектору (с 1999 г.)</a:t>
            </a:r>
            <a:endParaRPr lang="en-GB" sz="1600" dirty="0"/>
          </a:p>
          <a:p>
            <a:r>
              <a:rPr lang="ru-RU" sz="2000" dirty="0"/>
              <a:t>Разработка СУДА началась в 2008 году</a:t>
            </a:r>
            <a:endParaRPr lang="en-GB" sz="2000" dirty="0"/>
          </a:p>
          <a:p>
            <a:pPr lvl="1"/>
            <a:r>
              <a:rPr lang="ru-RU" sz="1600" dirty="0"/>
              <a:t>Ежегодные данные обследования дорожного покрытия, собираемые непосредственно отделом СУДА (3 сотрудника)</a:t>
            </a:r>
          </a:p>
          <a:p>
            <a:pPr lvl="1"/>
            <a:r>
              <a:rPr lang="ru-RU" sz="1600" dirty="0"/>
              <a:t>Международные дороги – ежегодно, и второстепенные дороги – каждые 2 года</a:t>
            </a:r>
          </a:p>
          <a:p>
            <a:pPr lvl="1"/>
            <a:r>
              <a:rPr lang="ru-RU" sz="1600" dirty="0"/>
              <a:t>Данные о дорожном движении, собранные подрядчиками по техническому обслуживанию (24 зоны)</a:t>
            </a:r>
          </a:p>
          <a:p>
            <a:pPr lvl="1"/>
            <a:r>
              <a:rPr lang="ru-RU" sz="1600" dirty="0"/>
              <a:t>Приобретение дополнительного оборудования – автоматизированной системы лазерного измерения трещин</a:t>
            </a:r>
          </a:p>
          <a:p>
            <a:pPr lvl="1"/>
            <a:r>
              <a:rPr lang="ru-RU" sz="1600" dirty="0"/>
              <a:t>Сбор данных в настоящее время расширяется – будет передан на аутсорсинг</a:t>
            </a:r>
            <a:endParaRPr lang="en-GB" sz="1600" dirty="0"/>
          </a:p>
          <a:p>
            <a:pPr lvl="1"/>
            <a:endParaRPr lang="en-GB" sz="1600" dirty="0"/>
          </a:p>
          <a:p>
            <a:pPr lvl="1"/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532F86-CC2D-445C-8E2D-E1DEA5439B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19" y="4998926"/>
            <a:ext cx="3011012" cy="162000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E0954D-E994-4BFC-9D2F-132D8999C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2776" y="4763566"/>
            <a:ext cx="5531224" cy="2209134"/>
          </a:xfrm>
          <a:prstGeom prst="rect">
            <a:avLst/>
          </a:prstGeom>
        </p:spPr>
      </p:pic>
      <p:sp>
        <p:nvSpPr>
          <p:cNvPr id="6" name="Rounded Rectangular Callout 6">
            <a:extLst>
              <a:ext uri="{FF2B5EF4-FFF2-40B4-BE49-F238E27FC236}">
                <a16:creationId xmlns:a16="http://schemas.microsoft.com/office/drawing/2014/main" id="{8F404E73-0E03-432E-B536-F3FF86BFD3C0}"/>
              </a:ext>
            </a:extLst>
          </p:cNvPr>
          <p:cNvSpPr/>
          <p:nvPr/>
        </p:nvSpPr>
        <p:spPr>
          <a:xfrm>
            <a:off x="56074" y="4759852"/>
            <a:ext cx="1324895" cy="640976"/>
          </a:xfrm>
          <a:prstGeom prst="wedgeRoundRectCallout">
            <a:avLst>
              <a:gd name="adj1" fmla="val -10264"/>
              <a:gd name="adj2" fmla="val 141819"/>
              <a:gd name="adj3" fmla="val 16667"/>
            </a:avLst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Лазерные профилометры </a:t>
            </a:r>
            <a:r>
              <a:rPr lang="en-US" sz="1400" dirty="0">
                <a:solidFill>
                  <a:schemeClr val="tx1"/>
                </a:solidFill>
              </a:rPr>
              <a:t>IRI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34">
            <a:extLst>
              <a:ext uri="{FF2B5EF4-FFF2-40B4-BE49-F238E27FC236}">
                <a16:creationId xmlns:a16="http://schemas.microsoft.com/office/drawing/2014/main" id="{34176402-07E1-4788-9531-27623BDD4EAA}"/>
              </a:ext>
            </a:extLst>
          </p:cNvPr>
          <p:cNvSpPr/>
          <p:nvPr/>
        </p:nvSpPr>
        <p:spPr>
          <a:xfrm>
            <a:off x="2361538" y="4930056"/>
            <a:ext cx="1816014" cy="748624"/>
          </a:xfrm>
          <a:prstGeom prst="wedgeRoundRectCallout">
            <a:avLst>
              <a:gd name="adj1" fmla="val -65578"/>
              <a:gd name="adj2" fmla="val -7819"/>
              <a:gd name="adj3" fmla="val 16667"/>
            </a:avLst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Камера с обзором 360 градусов, GPS, блок геометрии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38">
            <a:extLst>
              <a:ext uri="{FF2B5EF4-FFF2-40B4-BE49-F238E27FC236}">
                <a16:creationId xmlns:a16="http://schemas.microsoft.com/office/drawing/2014/main" id="{06C18D75-3840-4F92-A3CD-D8AD18BDABCA}"/>
              </a:ext>
            </a:extLst>
          </p:cNvPr>
          <p:cNvSpPr/>
          <p:nvPr/>
        </p:nvSpPr>
        <p:spPr>
          <a:xfrm>
            <a:off x="1457616" y="6390827"/>
            <a:ext cx="2100809" cy="467173"/>
          </a:xfrm>
          <a:prstGeom prst="wedgeRoundRectCallout">
            <a:avLst>
              <a:gd name="adj1" fmla="val 18207"/>
              <a:gd name="adj2" fmla="val -121411"/>
              <a:gd name="adj3" fmla="val 16667"/>
            </a:avLst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Прибор для измерения расстояния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069241-CD2C-477B-8555-27C0A1C4C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FC21-9A4D-436F-B45E-806B2D05C2AE}" type="slidenum">
              <a:rPr lang="LID4096" smtClean="0"/>
              <a:t>18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33659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D4F67-EB09-403F-B399-CE14F8C36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 – Грузия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05DDD-C8DE-44AB-AC80-EE88045F6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База данных </a:t>
            </a:r>
            <a:r>
              <a:rPr lang="ru-RU" sz="2000" dirty="0" err="1"/>
              <a:t>ArcGIS</a:t>
            </a:r>
            <a:r>
              <a:rPr lang="ru-RU" sz="2000" dirty="0"/>
              <a:t> для данных СУДА</a:t>
            </a:r>
            <a:endParaRPr lang="en-GB" sz="2000" dirty="0"/>
          </a:p>
          <a:p>
            <a:pPr lvl="1"/>
            <a:r>
              <a:rPr lang="ru-RU" sz="1600" dirty="0"/>
              <a:t>Управляется отделом СУДА при Департаменте дорожного </a:t>
            </a:r>
            <a:br>
              <a:rPr lang="ru-RU" sz="1600" dirty="0"/>
            </a:br>
            <a:r>
              <a:rPr lang="ru-RU" sz="1600" dirty="0"/>
              <a:t>хозяйства</a:t>
            </a:r>
          </a:p>
          <a:p>
            <a:pPr lvl="1"/>
            <a:r>
              <a:rPr lang="ru-RU" sz="1600" dirty="0"/>
              <a:t>Интеграция функциональности </a:t>
            </a:r>
            <a:r>
              <a:rPr lang="ru-RU" sz="1600" dirty="0" err="1"/>
              <a:t>iRAP</a:t>
            </a:r>
            <a:endParaRPr lang="ru-RU" sz="1600" dirty="0"/>
          </a:p>
          <a:p>
            <a:pPr lvl="1"/>
            <a:r>
              <a:rPr lang="ru-RU" sz="1600" dirty="0"/>
              <a:t>База данных в настоящее время расширяется до ESRI Enterprise Web для улучшения функциональности</a:t>
            </a:r>
            <a:endParaRPr lang="en-GB" sz="1600" dirty="0"/>
          </a:p>
          <a:p>
            <a:r>
              <a:rPr lang="ru-RU" sz="2000" dirty="0"/>
              <a:t>Ежегодный анализ программы HDM4 подразделением СУДА</a:t>
            </a:r>
            <a:endParaRPr lang="en-GB" sz="2000" dirty="0"/>
          </a:p>
          <a:p>
            <a:pPr lvl="1"/>
            <a:r>
              <a:rPr lang="ru-RU" sz="1600" dirty="0"/>
              <a:t>Дальнейшие изменения в разделе планирования – 80% годового плана в соответствии с HDM4</a:t>
            </a:r>
          </a:p>
          <a:p>
            <a:pPr lvl="1"/>
            <a:r>
              <a:rPr lang="ru-RU" sz="1600" dirty="0"/>
              <a:t>Интегрирует другие критерии и мнения из региональных офисов</a:t>
            </a:r>
          </a:p>
          <a:p>
            <a:pPr lvl="1"/>
            <a:r>
              <a:rPr lang="ru-RU" sz="1600" dirty="0"/>
              <a:t>Финансирование дорожного хозяйства из общего бюджета</a:t>
            </a:r>
          </a:p>
          <a:p>
            <a:pPr lvl="1"/>
            <a:r>
              <a:rPr lang="ru-RU" sz="1600" dirty="0"/>
              <a:t>Распределение годового бюджета в соответствии с выявленными потребностями</a:t>
            </a:r>
            <a:endParaRPr lang="en-GB" sz="1600" dirty="0"/>
          </a:p>
          <a:p>
            <a:pPr lvl="1"/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D9868F-156B-4CA5-B32D-87DFEF0659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125" y="4564850"/>
            <a:ext cx="2986492" cy="1620000"/>
          </a:xfrm>
          <a:prstGeom prst="rect">
            <a:avLst/>
          </a:prstGeom>
          <a:ln w="28575">
            <a:noFill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45F217-180A-40CC-85E6-79EBCD844A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211" y="4564850"/>
            <a:ext cx="1761844" cy="27997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019137-9055-464A-B788-6FCFC597C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64850"/>
            <a:ext cx="3704679" cy="21448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F2C1F7-2A16-456E-AD10-98F000C9B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593" y="5050134"/>
            <a:ext cx="3444185" cy="21448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4" descr="Coding interface for iRAP in ROMDAS DataView">
            <a:extLst>
              <a:ext uri="{FF2B5EF4-FFF2-40B4-BE49-F238E27FC236}">
                <a16:creationId xmlns:a16="http://schemas.microsoft.com/office/drawing/2014/main" id="{46D2B7BC-CA49-40CF-8E04-832FAD987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9557" y="22454"/>
            <a:ext cx="3275000" cy="173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E0B65A-D211-472C-96FE-82161278B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FC21-9A4D-436F-B45E-806B2D05C2AE}" type="slidenum">
              <a:rPr lang="LID4096" smtClean="0"/>
              <a:t>19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1942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51BAE72A-9117-4654-A4E2-819C55742D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163236"/>
              </p:ext>
            </p:extLst>
          </p:nvPr>
        </p:nvGraphicFramePr>
        <p:xfrm>
          <a:off x="302132" y="1421966"/>
          <a:ext cx="8562886" cy="4790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62886">
                  <a:extLst>
                    <a:ext uri="{9D8B030D-6E8A-4147-A177-3AD203B41FA5}">
                      <a16:colId xmlns:a16="http://schemas.microsoft.com/office/drawing/2014/main" val="24276423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Программа встречи</a:t>
                      </a:r>
                      <a:endParaRPr lang="LID4096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21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  <a:tabLst>
                          <a:tab pos="447675" algn="l"/>
                        </a:tabLst>
                      </a:pPr>
                      <a:r>
                        <a:rPr lang="en-GB" sz="1600" b="1" dirty="0"/>
                        <a:t>1.	</a:t>
                      </a:r>
                      <a:r>
                        <a:rPr lang="ru-RU" sz="1600" b="1" dirty="0"/>
                        <a:t>Введение в СУДА</a:t>
                      </a:r>
                      <a:endParaRPr lang="en-GB" sz="1600" b="1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Какова функция СУДА?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Как СУДА вписывается в более широкий контекст управления дорожным хозяйством?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Каковы этапы развития СУДА?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Каковы показатели Кыргызской Республики по сравнению с другими странами ЦАРЭС?</a:t>
                      </a:r>
                      <a:endParaRPr lang="en-GB" sz="1600" dirty="0"/>
                    </a:p>
                  </a:txBody>
                  <a:tcPr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04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AutoNum type="arabicPeriod" startAt="2"/>
                        <a:tabLst>
                          <a:tab pos="447675" algn="l"/>
                        </a:tabLst>
                      </a:pPr>
                      <a:r>
                        <a:rPr lang="ru-RU" sz="1600" b="1" dirty="0"/>
                        <a:t>Развитие СУДА</a:t>
                      </a:r>
                      <a:endParaRPr lang="en-GB" sz="1600" b="1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  <a:tabLst>
                          <a:tab pos="447675" algn="l"/>
                        </a:tabLst>
                      </a:pPr>
                      <a:r>
                        <a:rPr lang="ru-RU" sz="1600" dirty="0"/>
                        <a:t>Какие данные были собраны в Кыргызской Республике?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  <a:tabLst>
                          <a:tab pos="447675" algn="l"/>
                        </a:tabLst>
                      </a:pPr>
                      <a:r>
                        <a:rPr lang="ru-RU" sz="1600" dirty="0"/>
                        <a:t>Каков функционал базы данных?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  <a:tabLst>
                          <a:tab pos="447675" algn="l"/>
                        </a:tabLst>
                      </a:pPr>
                      <a:r>
                        <a:rPr lang="ru-RU" sz="1600" dirty="0"/>
                        <a:t>Как собранные данные используются для выбора и определения приоритетов?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  <a:tabLst>
                          <a:tab pos="447675" algn="l"/>
                        </a:tabLst>
                      </a:pPr>
                      <a:r>
                        <a:rPr lang="ru-RU" sz="1600" dirty="0"/>
                        <a:t>Что еще предстоит сделать для развития СУДА?</a:t>
                      </a:r>
                      <a:endParaRPr lang="en-GB" sz="1600" dirty="0"/>
                    </a:p>
                  </a:txBody>
                  <a:tcPr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657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AutoNum type="arabicPeriod" startAt="3"/>
                        <a:tabLst>
                          <a:tab pos="447675" algn="l"/>
                        </a:tabLst>
                      </a:pPr>
                      <a:r>
                        <a:rPr lang="ru-RU" sz="1600" b="1" dirty="0"/>
                        <a:t>Интеграция СУДА</a:t>
                      </a:r>
                      <a:endParaRPr lang="en-GB" sz="1600" b="1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  <a:tabLst>
                          <a:tab pos="447675" algn="l"/>
                        </a:tabLst>
                      </a:pPr>
                      <a:r>
                        <a:rPr lang="ru-RU" sz="1600" dirty="0"/>
                        <a:t>Как обеспечить соответствующую институциональную основу для работы СУДА?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  <a:tabLst>
                          <a:tab pos="447675" algn="l"/>
                        </a:tabLst>
                      </a:pPr>
                      <a:r>
                        <a:rPr lang="ru-RU" sz="1600" dirty="0"/>
                        <a:t>Как интегрировать СУДА в процедуры годового планирования и составления бюджета?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  <a:tabLst>
                          <a:tab pos="447675" algn="l"/>
                        </a:tabLst>
                      </a:pPr>
                      <a:r>
                        <a:rPr lang="ru-RU" sz="1600" dirty="0"/>
                        <a:t>Какие уровни финансирования требуются для дорожного сектора и как их можно финансировать?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  <a:tabLst>
                          <a:tab pos="447675" algn="l"/>
                        </a:tabLst>
                      </a:pPr>
                      <a:r>
                        <a:rPr lang="ru-RU" sz="1600" dirty="0"/>
                        <a:t>Как мы можем развить внутренний потенциал для реализации запланированных работ?</a:t>
                      </a:r>
                      <a:endParaRPr lang="LID4096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72607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075A3DC-0F67-4AA3-ADF7-65465C981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Программа</a:t>
            </a:r>
            <a:endParaRPr lang="LID4096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CCE9B5-6340-4EAE-92F7-FEA70B238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FC21-9A4D-436F-B45E-806B2D05C2AE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32446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9E8F7-61A0-4E2B-A308-82363E12E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cap="all" dirty="0"/>
              <a:t>р</a:t>
            </a:r>
            <a:r>
              <a:rPr lang="ru-RU" dirty="0"/>
              <a:t>азвития СУДА</a:t>
            </a:r>
            <a:r>
              <a:rPr lang="en-US" dirty="0"/>
              <a:t>: </a:t>
            </a:r>
            <a:r>
              <a:rPr lang="ru-RU" dirty="0"/>
              <a:t>Фаза 2</a:t>
            </a:r>
            <a:endParaRPr lang="LID4096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A9AF863-0064-4B30-88F7-6AEEA8800B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879123"/>
              </p:ext>
            </p:extLst>
          </p:nvPr>
        </p:nvGraphicFramePr>
        <p:xfrm>
          <a:off x="145257" y="1161584"/>
          <a:ext cx="8853486" cy="554736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099500">
                  <a:extLst>
                    <a:ext uri="{9D8B030D-6E8A-4147-A177-3AD203B41FA5}">
                      <a16:colId xmlns:a16="http://schemas.microsoft.com/office/drawing/2014/main" val="2657968443"/>
                    </a:ext>
                  </a:extLst>
                </a:gridCol>
                <a:gridCol w="6000404">
                  <a:extLst>
                    <a:ext uri="{9D8B030D-6E8A-4147-A177-3AD203B41FA5}">
                      <a16:colId xmlns:a16="http://schemas.microsoft.com/office/drawing/2014/main" val="4091871961"/>
                    </a:ext>
                  </a:extLst>
                </a:gridCol>
                <a:gridCol w="753582">
                  <a:extLst>
                    <a:ext uri="{9D8B030D-6E8A-4147-A177-3AD203B41FA5}">
                      <a16:colId xmlns:a16="http://schemas.microsoft.com/office/drawing/2014/main" val="18368592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Направление развития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Направление деятельности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Приор.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340694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Расширение сбора данных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Сбор данных о грунтовых дорогах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2-3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84685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Сбор данных о мостах и туннелях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2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52954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Измерения прочности дорожного покрытия – закупка оборудования ДПГ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3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570182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Совершенствование базы данных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Включение данных весенних и осенних обследований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93102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Включение данных о грунтовых дорогах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2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24031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Внедрение системы управления мостами/туннелями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2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237252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Улучшение модуля планирования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Выделение средств на текущее и зимнее обслуживание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79224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Алгоритмы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приоритизации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обработки грунтовых дорог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2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38048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Алгоритмы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приоритизации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обработки мостов/туннелей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2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361117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Интеграция СУДА в процессы планирования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Использование СУДА в годовом планировании и составлении бюджета – правовая база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58289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Планирование капитального/среднесрочного ремонта на центральном уровне с использованием СУДА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40695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Финансирование ДЭП/МРП в зависимости от протяженности, состояния и важности дороги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555898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Институционализация работы СУДА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Создание специального подразделения СУДА в ДДХ с квалифицированными специалистами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73912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Годовые бюджетные ассигнования на сбор ПИЦ данных о дорожных сетях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45426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Модернизация съемочного оборудования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2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200728"/>
                  </a:ext>
                </a:extLst>
              </a:tr>
              <a:tr h="426720">
                <a:tc rowSpan="2"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Соотнесение финансирования с приоритетными потребностями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Оценка потребностей в долгосрочном финансировании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2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223775"/>
                  </a:ext>
                </a:extLst>
              </a:tr>
              <a:tr h="426720">
                <a:tc vMerge="1">
                  <a:txBody>
                    <a:bodyPr/>
                    <a:lstStyle/>
                    <a:p>
                      <a:pPr algn="l"/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Определение подходящих источников финансирования для Дорожного фонда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2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739951"/>
                  </a:ext>
                </a:extLst>
              </a:tr>
              <a:tr h="90623">
                <a:tc rowSpan="2"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Усилить потенциал выполнения работ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Привлечь частный сектор к ремонту и содержанию дорог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3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91654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Внедрить подходящие варианты заключения контрактов (СГО, КОР)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3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03863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49FE3E-2EE8-4686-B628-6FFF7206F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FC21-9A4D-436F-B45E-806B2D05C2AE}" type="slidenum">
              <a:rPr lang="LID4096" smtClean="0"/>
              <a:t>20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52047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FFBF8-0427-4446-B2CF-64EE6EB3B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34" y="356249"/>
            <a:ext cx="7383566" cy="634732"/>
          </a:xfrm>
        </p:spPr>
        <p:txBody>
          <a:bodyPr>
            <a:noAutofit/>
          </a:bodyPr>
          <a:lstStyle/>
          <a:p>
            <a:r>
              <a:rPr lang="ru-RU" sz="3600" dirty="0"/>
              <a:t>Развитие СУДА в Кыргызской Республике</a:t>
            </a:r>
            <a:endParaRPr lang="LID4096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FE901-47F8-461D-8980-8FE5CBCA1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lvl="1"/>
            <a:endParaRPr lang="LID4096" dirty="0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7849A64F-3756-40A6-B022-DF99BD176D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5769181"/>
              </p:ext>
            </p:extLst>
          </p:nvPr>
        </p:nvGraphicFramePr>
        <p:xfrm>
          <a:off x="-66440" y="5497004"/>
          <a:ext cx="9102863" cy="1136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754434D-27ED-42F9-91FC-DE9ECD5F3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740606"/>
              </p:ext>
            </p:extLst>
          </p:nvPr>
        </p:nvGraphicFramePr>
        <p:xfrm>
          <a:off x="290557" y="1334583"/>
          <a:ext cx="8638290" cy="4119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79430">
                  <a:extLst>
                    <a:ext uri="{9D8B030D-6E8A-4147-A177-3AD203B41FA5}">
                      <a16:colId xmlns:a16="http://schemas.microsoft.com/office/drawing/2014/main" val="2422071854"/>
                    </a:ext>
                  </a:extLst>
                </a:gridCol>
                <a:gridCol w="2879430">
                  <a:extLst>
                    <a:ext uri="{9D8B030D-6E8A-4147-A177-3AD203B41FA5}">
                      <a16:colId xmlns:a16="http://schemas.microsoft.com/office/drawing/2014/main" val="2828655714"/>
                    </a:ext>
                  </a:extLst>
                </a:gridCol>
                <a:gridCol w="2879430">
                  <a:extLst>
                    <a:ext uri="{9D8B030D-6E8A-4147-A177-3AD203B41FA5}">
                      <a16:colId xmlns:a16="http://schemas.microsoft.com/office/drawing/2014/main" val="73916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Фаза 1: пилотирование</a:t>
                      </a:r>
                      <a:endParaRPr lang="en-GB" dirty="0"/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Фаза 2: разработка</a:t>
                      </a:r>
                      <a:endParaRPr lang="en-GB" dirty="0"/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Фаза 3: интеграция</a:t>
                      </a:r>
                      <a:endParaRPr lang="en-GB" dirty="0"/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1226125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9388" lvl="0" indent="-179388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Сбор данных для небольшой части сети</a:t>
                      </a:r>
                      <a:endParaRPr lang="en-GB" sz="1600" dirty="0"/>
                    </a:p>
                    <a:p>
                      <a:pPr marL="179388" lvl="0" indent="-179388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Простая (временная) база данных для хранения данных с ограниченным функционалом</a:t>
                      </a:r>
                      <a:endParaRPr lang="en-GB" sz="1600" dirty="0"/>
                    </a:p>
                    <a:p>
                      <a:pPr marL="179388" lvl="0" indent="-179388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Анализ данных с использованием коммерческого программного обеспечения (RONET, HDM4)</a:t>
                      </a:r>
                      <a:endParaRPr lang="en-GB" sz="1600" dirty="0"/>
                    </a:p>
                    <a:p>
                      <a:pPr marL="179388" lvl="0" indent="-179388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Часто проводится консультантами</a:t>
                      </a:r>
                      <a:endParaRPr lang="en-GB" sz="1600" dirty="0"/>
                    </a:p>
                    <a:p>
                      <a:endParaRPr lang="LID4096" dirty="0"/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marL="179388" lvl="0" indent="-17938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</a:rPr>
                        <a:t>Сбор данных для большей части дорожной сети</a:t>
                      </a:r>
                      <a:endParaRPr lang="en-GB" sz="1600" kern="1200" dirty="0">
                        <a:solidFill>
                          <a:schemeClr val="dk1"/>
                        </a:solidFill>
                      </a:endParaRPr>
                    </a:p>
                    <a:p>
                      <a:pPr marL="179388" lvl="0" indent="-17938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</a:rPr>
                        <a:t>Собственная база данных СУДА с расширенным функционалом</a:t>
                      </a:r>
                      <a:endParaRPr lang="en-GB" sz="1600" kern="1200" dirty="0">
                        <a:solidFill>
                          <a:schemeClr val="dk1"/>
                        </a:solidFill>
                      </a:endParaRPr>
                    </a:p>
                    <a:p>
                      <a:pPr marL="179388" lvl="0" indent="-17938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</a:rPr>
                        <a:t>Анализ данных с помощью встроенного модуля планирования или внешнего программного обеспечения</a:t>
                      </a:r>
                      <a:endParaRPr lang="en-GB" sz="1600" kern="1200" dirty="0">
                        <a:solidFill>
                          <a:schemeClr val="dk1"/>
                        </a:solidFill>
                      </a:endParaRPr>
                    </a:p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</a:rPr>
                        <a:t>Часто выполняется государством (или передается на аутсорсинг) при поддержке консультантов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marL="179388" lvl="0" indent="-17938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</a:rPr>
                        <a:t>Создана институциональная основа для реализации СУДА</a:t>
                      </a:r>
                      <a:endParaRPr lang="en-GB" sz="1600" kern="1200" dirty="0">
                        <a:solidFill>
                          <a:schemeClr val="dk1"/>
                        </a:solidFill>
                      </a:endParaRPr>
                    </a:p>
                    <a:p>
                      <a:pPr marL="179388" lvl="0" indent="-17938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</a:rPr>
                        <a:t>СУДА формирует основу для годового и многолетнего планирования и составления бюджета</a:t>
                      </a:r>
                      <a:endParaRPr lang="en-GB" sz="1600" kern="1200" dirty="0">
                        <a:solidFill>
                          <a:schemeClr val="dk1"/>
                        </a:solidFill>
                      </a:endParaRPr>
                    </a:p>
                    <a:p>
                      <a:pPr marL="179388" lvl="0" indent="-17938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</a:rPr>
                        <a:t>Уровни бюджета и ассигнования под влиянием анализа потребностей и приоритетов СУДА</a:t>
                      </a:r>
                      <a:endParaRPr lang="en-GB" sz="1600" kern="1200" dirty="0">
                        <a:solidFill>
                          <a:schemeClr val="dk1"/>
                        </a:solidFill>
                      </a:endParaRPr>
                    </a:p>
                    <a:p>
                      <a:pPr marL="179388" lvl="0" indent="-17938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</a:rPr>
                        <a:t>Внутренний потенциал реализации соответствует новым приоритетам</a:t>
                      </a:r>
                      <a:endParaRPr lang="en-GB" sz="1600" kern="1200" dirty="0">
                        <a:solidFill>
                          <a:schemeClr val="dk1"/>
                        </a:solidFill>
                      </a:endParaRPr>
                    </a:p>
                    <a:p>
                      <a:pPr marL="179388" lvl="0" indent="-17938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LID4096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3381936924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6F183-A0D6-471E-B4B2-5343D5386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FC21-9A4D-436F-B45E-806B2D05C2AE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22703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8D102-BA01-4502-816A-054A262B9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Текущая поддержка АБР</a:t>
            </a:r>
            <a:endParaRPr lang="LID4096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11608-8940-4D8F-BE6B-771286FED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Стадия разработки СУДА</a:t>
            </a:r>
            <a:endParaRPr lang="en-GB" dirty="0"/>
          </a:p>
          <a:p>
            <a:pPr lvl="1"/>
            <a:r>
              <a:rPr lang="ru-RU" dirty="0"/>
              <a:t>Данные собраны для 5835 км дорог с твердым покрытием в 2018/2019 гг.</a:t>
            </a:r>
          </a:p>
          <a:p>
            <a:pPr lvl="1"/>
            <a:r>
              <a:rPr lang="ru-RU" dirty="0"/>
              <a:t>Учет трафика в 231 локации</a:t>
            </a:r>
          </a:p>
          <a:p>
            <a:pPr lvl="1"/>
            <a:r>
              <a:rPr lang="ru-RU" dirty="0"/>
              <a:t>Продолжается сбор данных по оставшимся 2572 км дорог с твердым покрытием</a:t>
            </a:r>
          </a:p>
          <a:p>
            <a:pPr lvl="1"/>
            <a:r>
              <a:rPr lang="ru-RU" dirty="0"/>
              <a:t>Разработана обширная база данных, обеспечивающая хранение и доступ к данным</a:t>
            </a:r>
          </a:p>
          <a:p>
            <a:pPr lvl="1"/>
            <a:r>
              <a:rPr lang="ru-RU" dirty="0"/>
              <a:t>Модуль планирования на основе матрицы решений</a:t>
            </a:r>
          </a:p>
          <a:p>
            <a:pPr lvl="1"/>
            <a:r>
              <a:rPr lang="ru-RU" dirty="0"/>
              <a:t>Созданные мощности в </a:t>
            </a:r>
            <a:r>
              <a:rPr lang="ru-RU" dirty="0" err="1"/>
              <a:t>МТиК</a:t>
            </a:r>
            <a:r>
              <a:rPr lang="ru-RU" dirty="0"/>
              <a:t> и производственно-инновационном центре</a:t>
            </a:r>
            <a:endParaRPr lang="en-GB" dirty="0"/>
          </a:p>
          <a:p>
            <a:pPr lvl="1"/>
            <a:endParaRPr lang="en-GB" dirty="0"/>
          </a:p>
          <a:p>
            <a:r>
              <a:rPr lang="ru-RU" dirty="0"/>
              <a:t>Фаза разработки СУДА еще не завершена</a:t>
            </a:r>
            <a:endParaRPr lang="en-GB" dirty="0"/>
          </a:p>
          <a:p>
            <a:pPr lvl="1"/>
            <a:r>
              <a:rPr lang="ru-RU" dirty="0"/>
              <a:t>Данные не собираются для всей дорожной сети – грунтовые дороги, мосты, туннели</a:t>
            </a:r>
          </a:p>
          <a:p>
            <a:pPr lvl="1"/>
            <a:r>
              <a:rPr lang="ru-RU" dirty="0"/>
              <a:t>База данных еще не структурирована для нужд данных о грунтовых дорогах, мостах, туннелях</a:t>
            </a:r>
          </a:p>
          <a:p>
            <a:pPr lvl="1"/>
            <a:r>
              <a:rPr lang="ru-RU" dirty="0"/>
              <a:t>Модули анализа и планирования данных, которые еще не подходят для грунтовых дорог, мостов, туннелей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6633F-7324-4BA5-9F83-2580B29B7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FC21-9A4D-436F-B45E-806B2D05C2AE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19532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1076C-D902-486C-AB31-071B19C21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Будущая поддержка – Развитие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6043F-F309-4E1A-B64E-E16C0387F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u="sng" dirty="0"/>
              <a:t>Сбор информации</a:t>
            </a:r>
            <a:endParaRPr lang="en-GB" b="1" u="sng" dirty="0"/>
          </a:p>
          <a:p>
            <a:r>
              <a:rPr lang="ru-RU" dirty="0"/>
              <a:t>Сбор данных для остальной части сети</a:t>
            </a:r>
            <a:endParaRPr lang="en-GB" dirty="0"/>
          </a:p>
          <a:p>
            <a:pPr lvl="1"/>
            <a:r>
              <a:rPr lang="ru-RU" sz="1600" dirty="0"/>
              <a:t>Инвентаризация, состояние, данные о движении по всем грунтовым дорогам: 10 586 км</a:t>
            </a:r>
          </a:p>
          <a:p>
            <a:pPr lvl="1"/>
            <a:r>
              <a:rPr lang="ru-RU" sz="1600" dirty="0"/>
              <a:t>Потребности в данных и оборудование для обследования будут немного отличаться</a:t>
            </a:r>
          </a:p>
          <a:p>
            <a:pPr lvl="3"/>
            <a:endParaRPr lang="en-GB" sz="1200" dirty="0"/>
          </a:p>
          <a:p>
            <a:pPr lvl="3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sz="2600" dirty="0"/>
          </a:p>
          <a:p>
            <a:pPr lvl="2"/>
            <a:endParaRPr lang="en-GB" dirty="0"/>
          </a:p>
          <a:p>
            <a:r>
              <a:rPr lang="ru-RU" dirty="0"/>
              <a:t>Улучшение сбора данных</a:t>
            </a:r>
            <a:endParaRPr lang="en-GB" dirty="0"/>
          </a:p>
          <a:p>
            <a:pPr lvl="1"/>
            <a:r>
              <a:rPr lang="ru-RU" dirty="0"/>
              <a:t>Более длинный учет трафика, разное время года, постоянный учет трафика</a:t>
            </a:r>
          </a:p>
          <a:p>
            <a:pPr lvl="1"/>
            <a:r>
              <a:rPr lang="ru-RU" dirty="0"/>
              <a:t>Расширение сбора данных до мостов и туннелей</a:t>
            </a:r>
          </a:p>
          <a:p>
            <a:pPr lvl="1"/>
            <a:r>
              <a:rPr lang="ru-RU" dirty="0"/>
              <a:t>Сбор данных о прочности дорожного покрытия</a:t>
            </a:r>
            <a:endParaRPr lang="en-GB" dirty="0"/>
          </a:p>
          <a:p>
            <a:r>
              <a:rPr lang="ru-RU" b="1" dirty="0">
                <a:solidFill>
                  <a:srgbClr val="FF0000"/>
                </a:solidFill>
              </a:rPr>
              <a:t>Будьте осторожны, не расширяйте сбор данных слишком быстро!</a:t>
            </a:r>
            <a:endParaRPr lang="LID4096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14F8140-838E-48B7-BDC8-AA44A4DA8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011052"/>
              </p:ext>
            </p:extLst>
          </p:nvPr>
        </p:nvGraphicFramePr>
        <p:xfrm>
          <a:off x="367622" y="2526085"/>
          <a:ext cx="8551502" cy="1895475"/>
        </p:xfrm>
        <a:graphic>
          <a:graphicData uri="http://schemas.openxmlformats.org/drawingml/2006/table">
            <a:tbl>
              <a:tblPr firstRow="1" lastRow="1" lastCol="1">
                <a:tableStyleId>{93296810-A885-4BE3-A3E7-6D5BEEA58F35}</a:tableStyleId>
              </a:tblPr>
              <a:tblGrid>
                <a:gridCol w="1261768">
                  <a:extLst>
                    <a:ext uri="{9D8B030D-6E8A-4147-A177-3AD203B41FA5}">
                      <a16:colId xmlns:a16="http://schemas.microsoft.com/office/drawing/2014/main" val="3334318502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4234783336"/>
                    </a:ext>
                  </a:extLst>
                </a:gridCol>
                <a:gridCol w="882874">
                  <a:extLst>
                    <a:ext uri="{9D8B030D-6E8A-4147-A177-3AD203B41FA5}">
                      <a16:colId xmlns:a16="http://schemas.microsoft.com/office/drawing/2014/main" val="1911835102"/>
                    </a:ext>
                  </a:extLst>
                </a:gridCol>
                <a:gridCol w="928572">
                  <a:extLst>
                    <a:ext uri="{9D8B030D-6E8A-4147-A177-3AD203B41FA5}">
                      <a16:colId xmlns:a16="http://schemas.microsoft.com/office/drawing/2014/main" val="1532172700"/>
                    </a:ext>
                  </a:extLst>
                </a:gridCol>
                <a:gridCol w="928572">
                  <a:extLst>
                    <a:ext uri="{9D8B030D-6E8A-4147-A177-3AD203B41FA5}">
                      <a16:colId xmlns:a16="http://schemas.microsoft.com/office/drawing/2014/main" val="3527180789"/>
                    </a:ext>
                  </a:extLst>
                </a:gridCol>
                <a:gridCol w="928572">
                  <a:extLst>
                    <a:ext uri="{9D8B030D-6E8A-4147-A177-3AD203B41FA5}">
                      <a16:colId xmlns:a16="http://schemas.microsoft.com/office/drawing/2014/main" val="1391336139"/>
                    </a:ext>
                  </a:extLst>
                </a:gridCol>
                <a:gridCol w="928572">
                  <a:extLst>
                    <a:ext uri="{9D8B030D-6E8A-4147-A177-3AD203B41FA5}">
                      <a16:colId xmlns:a16="http://schemas.microsoft.com/office/drawing/2014/main" val="3085634849"/>
                    </a:ext>
                  </a:extLst>
                </a:gridCol>
                <a:gridCol w="928572">
                  <a:extLst>
                    <a:ext uri="{9D8B030D-6E8A-4147-A177-3AD203B41FA5}">
                      <a16:colId xmlns:a16="http://schemas.microsoft.com/office/drawing/2014/main" val="47293694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57331304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Класс дороги</a:t>
                      </a:r>
                      <a:endParaRPr lang="en-N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Полный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Постоянный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Оставшийся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25936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fontAlgn="t"/>
                      <a:r>
                        <a:rPr lang="en-NL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Road class</a:t>
                      </a:r>
                      <a:endParaRPr lang="en-N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Асфальто</a:t>
                      </a: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-бетон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Черный гравий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Подытог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Гравий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Грунт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Подытог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621648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Международ</a:t>
                      </a:r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924</a:t>
                      </a:r>
                    </a:p>
                  </a:txBody>
                  <a:tcPr marL="10478" marR="10478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244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33</a:t>
                      </a: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580</a:t>
                      </a:r>
                      <a:endParaRPr lang="en-N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707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71</a:t>
                      </a:r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N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10478" marR="10478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447835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Национальн</a:t>
                      </a:r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</a:t>
                      </a:r>
                    </a:p>
                  </a:txBody>
                  <a:tcPr marL="10478" marR="10478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620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620</a:t>
                      </a:r>
                      <a:endParaRPr lang="en-N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NL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030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23</a:t>
                      </a: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NL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267</a:t>
                      </a:r>
                      <a:endParaRPr lang="en-N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N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/>
                </a:tc>
                <a:extLst>
                  <a:ext uri="{0D108BD9-81ED-4DB2-BD59-A6C34878D82A}">
                    <a16:rowId xmlns:a16="http://schemas.microsoft.com/office/drawing/2014/main" val="422094843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Местная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10478" marR="10478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784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587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NL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37</a:t>
                      </a:r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N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NL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180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NL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42</a:t>
                      </a: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NL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60</a:t>
                      </a:r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N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10478" marR="10478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065348"/>
                  </a:ext>
                </a:extLst>
              </a:tr>
              <a:tr h="25200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835</a:t>
                      </a:r>
                    </a:p>
                  </a:txBody>
                  <a:tcPr marL="10478" marR="10478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NL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02</a:t>
                      </a:r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N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NL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543</a:t>
                      </a:r>
                      <a:endParaRPr lang="en-N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NL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572</a:t>
                      </a:r>
                      <a:endParaRPr lang="en-N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NL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91</a:t>
                      </a:r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N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NL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668</a:t>
                      </a:r>
                      <a:endParaRPr lang="en-N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NL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58</a:t>
                      </a:r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N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N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009745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pPr algn="l" rtl="0" fontAlgn="ctr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  <a:endParaRPr lang="en-N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  <a:endParaRPr lang="en-N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  <a:endParaRPr lang="en-N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  <a:endParaRPr lang="en-N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  <a:endParaRPr lang="en-N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  <a:endParaRPr lang="en-N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  <a:endParaRPr lang="en-N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n-N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220797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386EE5-D97C-4000-9C74-FBDC6203C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FC21-9A4D-436F-B45E-806B2D05C2AE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16448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CEE88-E1ED-42ED-B916-EC992BA73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Будущая поддержка – Развитие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2516E-3EEF-4FEF-8020-4CB63A4C8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u="sng" dirty="0"/>
              <a:t>Управление базой данных</a:t>
            </a:r>
            <a:endParaRPr lang="en-GB" b="1" u="sng" dirty="0"/>
          </a:p>
          <a:p>
            <a:r>
              <a:rPr lang="ru-RU" dirty="0"/>
              <a:t>Дальнейшее улучшение базы данных</a:t>
            </a:r>
            <a:endParaRPr lang="en-GB" dirty="0"/>
          </a:p>
          <a:p>
            <a:pPr lvl="1"/>
            <a:r>
              <a:rPr lang="ru-RU" dirty="0"/>
              <a:t>Включить типы данных для местных и грунтовых дорог</a:t>
            </a:r>
          </a:p>
          <a:p>
            <a:pPr lvl="1"/>
            <a:r>
              <a:rPr lang="ru-RU" dirty="0"/>
              <a:t>Включить типы данных для мостов и туннелей</a:t>
            </a:r>
          </a:p>
          <a:p>
            <a:pPr lvl="1"/>
            <a:r>
              <a:rPr lang="ru-RU" dirty="0"/>
              <a:t>Дальнейшее расширение существующего функционала базы данных</a:t>
            </a:r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ru-RU" b="1" u="sng" dirty="0"/>
              <a:t>Анализ данных</a:t>
            </a:r>
            <a:endParaRPr lang="en-GB" b="1" u="sng" dirty="0"/>
          </a:p>
          <a:p>
            <a:r>
              <a:rPr lang="ru-RU" dirty="0"/>
              <a:t>Разработка модуля планирования для грунтовых дорог</a:t>
            </a:r>
            <a:endParaRPr lang="en-GB" dirty="0"/>
          </a:p>
          <a:p>
            <a:pPr lvl="1"/>
            <a:r>
              <a:rPr lang="ru-RU" dirty="0"/>
              <a:t>Процедуры и пороги будут разными</a:t>
            </a:r>
          </a:p>
          <a:p>
            <a:pPr lvl="1"/>
            <a:r>
              <a:rPr lang="ru-RU" dirty="0"/>
              <a:t>Критерии приоритезации могут быть разными для дорог с низкой интенсивностью движения – в зависимости от доступности, а не экономической выгоды</a:t>
            </a:r>
            <a:endParaRPr lang="en-GB" dirty="0"/>
          </a:p>
          <a:p>
            <a:r>
              <a:rPr lang="ru-RU" dirty="0"/>
              <a:t>Разработка модулей планирования для мостов и туннелей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BF9E4-AC5D-4692-818A-F40CEBAF5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FC21-9A4D-436F-B45E-806B2D05C2AE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63114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Будущая поддержка – Интеграция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1764504" y="1183456"/>
            <a:ext cx="5614992" cy="5607556"/>
            <a:chOff x="49500" y="52979"/>
            <a:chExt cx="3355425" cy="3350956"/>
          </a:xfrm>
          <a:solidFill>
            <a:schemeClr val="accent1"/>
          </a:solidFill>
        </p:grpSpPr>
        <p:sp>
          <p:nvSpPr>
            <p:cNvPr id="11" name="Rectangle 10"/>
            <p:cNvSpPr/>
            <p:nvPr/>
          </p:nvSpPr>
          <p:spPr>
            <a:xfrm>
              <a:off x="49500" y="53835"/>
              <a:ext cx="2232000" cy="108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 b="1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Институциональная основа</a:t>
              </a:r>
              <a:endParaRPr lang="en-GB" sz="16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73535" y="2323125"/>
              <a:ext cx="2231390" cy="1079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 b="1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Реализация</a:t>
              </a:r>
              <a:endParaRPr lang="en-GB" sz="16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825" y="1171935"/>
              <a:ext cx="1080000" cy="223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 b="1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Финансирование</a:t>
              </a:r>
              <a:endParaRPr lang="en-GB" sz="16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25425" y="52979"/>
              <a:ext cx="1079500" cy="223139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 b="1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Планирование</a:t>
              </a:r>
              <a:endParaRPr lang="en-GB" sz="16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680700" y="3060282"/>
            <a:ext cx="1831784" cy="1857226"/>
            <a:chOff x="3644770" y="3735212"/>
            <a:chExt cx="1452100" cy="147687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" name="Rectangle 7"/>
            <p:cNvSpPr/>
            <p:nvPr/>
          </p:nvSpPr>
          <p:spPr>
            <a:xfrm>
              <a:off x="3644770" y="3735212"/>
              <a:ext cx="1452100" cy="435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>
                  <a:solidFill>
                    <a:schemeClr val="tx1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Сбор данных</a:t>
              </a:r>
              <a:endParaRPr lang="en-GB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644770" y="4260530"/>
              <a:ext cx="1452100" cy="435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>
                  <a:solidFill>
                    <a:schemeClr val="tx1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Управление данными</a:t>
              </a:r>
              <a:endParaRPr lang="en-GB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44770" y="4776453"/>
              <a:ext cx="1452100" cy="435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>
                  <a:solidFill>
                    <a:schemeClr val="tx1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Анализ данных</a:t>
              </a:r>
              <a:endParaRPr lang="en-GB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DEAFD3-00EE-499A-BE68-C8FE3E20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FC21-9A4D-436F-B45E-806B2D05C2AE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4693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CC41A-F22C-4328-965D-B98C59AE9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Интеграция – институциональная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E8314-445D-4391-9E2B-E9943D28B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Работа СУДА, как правило, координируется Управлением СУДА</a:t>
            </a:r>
          </a:p>
          <a:p>
            <a:pPr lvl="1"/>
            <a:r>
              <a:rPr lang="ru-RU" dirty="0"/>
              <a:t>Небольшая специализированная группа постоянных штатных сотрудников, работающих над СУДА</a:t>
            </a:r>
          </a:p>
          <a:p>
            <a:pPr lvl="1"/>
            <a:r>
              <a:rPr lang="ru-RU" dirty="0"/>
              <a:t>Не неполный рабочий день, небольшая рабочая группа</a:t>
            </a:r>
          </a:p>
          <a:p>
            <a:pPr lvl="1"/>
            <a:r>
              <a:rPr lang="ru-RU" dirty="0"/>
              <a:t>Размер зависит от размера сети, типов собираемых данных, аутсорсинга функций</a:t>
            </a:r>
            <a:endParaRPr lang="en-GB" dirty="0"/>
          </a:p>
          <a:p>
            <a:pPr lvl="1"/>
            <a:endParaRPr lang="en-GB" dirty="0"/>
          </a:p>
          <a:p>
            <a:r>
              <a:rPr lang="ru-RU" dirty="0"/>
              <a:t>Кыргызская Республика</a:t>
            </a:r>
            <a:endParaRPr lang="en-GB" dirty="0"/>
          </a:p>
          <a:p>
            <a:pPr lvl="1"/>
            <a:r>
              <a:rPr lang="ru-RU" dirty="0"/>
              <a:t>Отдел управления активами Департамента дорожного хозяйства </a:t>
            </a:r>
            <a:r>
              <a:rPr lang="ru-RU" dirty="0" err="1"/>
              <a:t>МТиК</a:t>
            </a:r>
            <a:endParaRPr lang="ru-RU" dirty="0"/>
          </a:p>
          <a:p>
            <a:pPr lvl="1"/>
            <a:r>
              <a:rPr lang="ru-RU" dirty="0"/>
              <a:t>Некоторые виды деятельности переданы производственно-инновационному центру (ПИЦ) на аутсорсинг</a:t>
            </a:r>
            <a:endParaRPr lang="en-GB" dirty="0"/>
          </a:p>
          <a:p>
            <a:pPr lvl="1"/>
            <a:endParaRPr lang="en-GB" dirty="0"/>
          </a:p>
          <a:p>
            <a:r>
              <a:rPr lang="ru-RU" dirty="0"/>
              <a:t>Вместе отвечают за работу СУДА</a:t>
            </a:r>
            <a:endParaRPr lang="en-GB" dirty="0"/>
          </a:p>
          <a:p>
            <a:pPr lvl="1"/>
            <a:r>
              <a:rPr lang="ru-RU" dirty="0"/>
              <a:t>Ежегодный сбор и обновление данных</a:t>
            </a:r>
          </a:p>
          <a:p>
            <a:pPr lvl="1"/>
            <a:r>
              <a:rPr lang="ru-RU" dirty="0"/>
              <a:t>Поддержание базы данных в рабочем состоянии и обеспечение доступа</a:t>
            </a:r>
          </a:p>
          <a:p>
            <a:pPr lvl="1"/>
            <a:r>
              <a:rPr lang="ru-RU" dirty="0"/>
              <a:t>Анализ данных как основа для годового планирования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91BA0-7118-4008-BE37-E731E209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FC21-9A4D-436F-B45E-806B2D05C2AE}" type="slidenum">
              <a:rPr lang="LID4096" smtClean="0"/>
              <a:t>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06342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E402F-9DEE-49BE-BCD5-F4485CC70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Интеграция – институциональная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D8028-F481-428B-8841-9C5C0D723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u="sng" dirty="0"/>
              <a:t>Сбор информации</a:t>
            </a:r>
            <a:endParaRPr lang="en-GB" b="1" u="sng" dirty="0"/>
          </a:p>
          <a:p>
            <a:r>
              <a:rPr lang="ru-RU" dirty="0"/>
              <a:t>В настоящее время передан производственно-инновационному центру</a:t>
            </a:r>
            <a:endParaRPr lang="en-GB" dirty="0"/>
          </a:p>
          <a:p>
            <a:pPr lvl="1"/>
            <a:r>
              <a:rPr lang="ru-RU" dirty="0"/>
              <a:t>Сбор, последующая обработка и проверка данных</a:t>
            </a:r>
            <a:endParaRPr lang="en-GB" dirty="0"/>
          </a:p>
          <a:p>
            <a:pPr lvl="3"/>
            <a:endParaRPr lang="en-GB" dirty="0"/>
          </a:p>
          <a:p>
            <a:r>
              <a:rPr lang="ru-RU" dirty="0"/>
              <a:t>Ежегодный сбор данных для части сети</a:t>
            </a:r>
            <a:endParaRPr lang="en-GB" dirty="0"/>
          </a:p>
          <a:p>
            <a:pPr lvl="1"/>
            <a:r>
              <a:rPr lang="ru-RU" dirty="0"/>
              <a:t>Все данные обновляются каждые 1-5 лет – в зависимости от класса дороги или интенсивности движения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ru-RU" dirty="0"/>
              <a:t>Годовые контракты с ПИЦ, определяющие, какие именно данные будут собираться</a:t>
            </a:r>
            <a:endParaRPr lang="en-GB" dirty="0"/>
          </a:p>
          <a:p>
            <a:pPr lvl="1"/>
            <a:r>
              <a:rPr lang="ru-RU" dirty="0"/>
              <a:t>Требуется годовой бюджет для финансирования сбора данных ПИЦ</a:t>
            </a:r>
          </a:p>
          <a:p>
            <a:pPr lvl="1"/>
            <a:r>
              <a:rPr lang="ru-RU" dirty="0"/>
              <a:t>Требуется правовая основа для типов данных, частоты сбора, заключения договора с ПИЦ</a:t>
            </a:r>
            <a:endParaRPr lang="LID4096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1451D4-A2BD-48AA-B2A1-850169F78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554942"/>
              </p:ext>
            </p:extLst>
          </p:nvPr>
        </p:nvGraphicFramePr>
        <p:xfrm>
          <a:off x="4601654" y="3312456"/>
          <a:ext cx="3929062" cy="1510665"/>
        </p:xfrm>
        <a:graphic>
          <a:graphicData uri="http://schemas.openxmlformats.org/drawingml/2006/table">
            <a:tbl>
              <a:tblPr firstRow="1" lastRow="1" bandRow="1">
                <a:tableStyleId>{93296810-A885-4BE3-A3E7-6D5BEEA58F35}</a:tableStyleId>
              </a:tblPr>
              <a:tblGrid>
                <a:gridCol w="1227600">
                  <a:extLst>
                    <a:ext uri="{9D8B030D-6E8A-4147-A177-3AD203B41FA5}">
                      <a16:colId xmlns:a16="http://schemas.microsoft.com/office/drawing/2014/main" val="4020617330"/>
                    </a:ext>
                  </a:extLst>
                </a:gridCol>
                <a:gridCol w="752400">
                  <a:extLst>
                    <a:ext uri="{9D8B030D-6E8A-4147-A177-3AD203B41FA5}">
                      <a16:colId xmlns:a16="http://schemas.microsoft.com/office/drawing/2014/main" val="2687229468"/>
                    </a:ext>
                  </a:extLst>
                </a:gridCol>
                <a:gridCol w="1091729">
                  <a:extLst>
                    <a:ext uri="{9D8B030D-6E8A-4147-A177-3AD203B41FA5}">
                      <a16:colId xmlns:a16="http://schemas.microsoft.com/office/drawing/2014/main" val="3135238322"/>
                    </a:ext>
                  </a:extLst>
                </a:gridCol>
                <a:gridCol w="857333">
                  <a:extLst>
                    <a:ext uri="{9D8B030D-6E8A-4147-A177-3AD203B41FA5}">
                      <a16:colId xmlns:a16="http://schemas.microsoft.com/office/drawing/2014/main" val="4096902519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Класс дороги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Длина (км)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Периодичность (лет)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Годовая оценка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extLst>
                  <a:ext uri="{0D108BD9-81ED-4DB2-BD59-A6C34878D82A}">
                    <a16:rowId xmlns:a16="http://schemas.microsoft.com/office/drawing/2014/main" val="23657204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 err="1">
                          <a:effectLst/>
                        </a:rPr>
                        <a:t>Междунар</a:t>
                      </a:r>
                      <a:r>
                        <a:rPr lang="ru-RU" sz="1600" u="none" strike="noStrike" dirty="0">
                          <a:effectLst/>
                        </a:rPr>
                        <a:t>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600" u="none" strike="noStrike" dirty="0">
                          <a:effectLst/>
                        </a:rPr>
                        <a:t>4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en-NL" sz="1600" u="none" strike="noStrike" dirty="0">
                          <a:effectLst/>
                        </a:rPr>
                        <a:t>216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u="none" strike="noStrike" dirty="0">
                          <a:effectLst/>
                        </a:rPr>
                        <a:t>2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10478" marR="10478" marT="9525" marB="0" anchor="b"/>
                </a:tc>
                <a:extLst>
                  <a:ext uri="{0D108BD9-81ED-4DB2-BD59-A6C34878D82A}">
                    <a16:rowId xmlns:a16="http://schemas.microsoft.com/office/drawing/2014/main" val="33929631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 err="1">
                          <a:effectLst/>
                        </a:rPr>
                        <a:t>Национальн</a:t>
                      </a:r>
                      <a:r>
                        <a:rPr lang="ru-RU" sz="1600" u="none" strike="noStrike" dirty="0">
                          <a:effectLst/>
                        </a:rPr>
                        <a:t>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600" u="none" strike="noStrike" dirty="0">
                          <a:effectLst/>
                        </a:rPr>
                        <a:t>5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en-NL" sz="1600" u="none" strike="noStrike" dirty="0">
                          <a:effectLst/>
                        </a:rPr>
                        <a:t>674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u="none" strike="noStrike" dirty="0">
                          <a:effectLst/>
                        </a:rPr>
                        <a:t>3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891</a:t>
                      </a:r>
                    </a:p>
                  </a:txBody>
                  <a:tcPr marL="10478" marR="10478" marT="9525" marB="0" anchor="b"/>
                </a:tc>
                <a:extLst>
                  <a:ext uri="{0D108BD9-81ED-4DB2-BD59-A6C34878D82A}">
                    <a16:rowId xmlns:a16="http://schemas.microsoft.com/office/drawing/2014/main" val="27468245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</a:rPr>
                        <a:t>Местная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600" u="none" strike="noStrike" dirty="0">
                          <a:effectLst/>
                        </a:rPr>
                        <a:t>9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en-NL" sz="1600" u="none" strike="noStrike" dirty="0">
                          <a:effectLst/>
                        </a:rPr>
                        <a:t>103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u="none" strike="noStrike" dirty="0">
                          <a:effectLst/>
                        </a:rPr>
                        <a:t>5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821</a:t>
                      </a:r>
                    </a:p>
                  </a:txBody>
                  <a:tcPr marL="10478" marR="10478" marT="9525" marB="0" anchor="b"/>
                </a:tc>
                <a:extLst>
                  <a:ext uri="{0D108BD9-81ED-4DB2-BD59-A6C34878D82A}">
                    <a16:rowId xmlns:a16="http://schemas.microsoft.com/office/drawing/2014/main" val="1056803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</a:rPr>
                        <a:t>Всего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600" u="none" strike="noStrike" dirty="0">
                          <a:effectLst/>
                        </a:rPr>
                        <a:t>18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en-NL" sz="1600" u="none" strike="noStrike" dirty="0">
                          <a:effectLst/>
                        </a:rPr>
                        <a:t>993</a:t>
                      </a:r>
                      <a:endParaRPr lang="en-N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820</a:t>
                      </a:r>
                    </a:p>
                  </a:txBody>
                  <a:tcPr marL="10478" marR="10478" marT="9525" marB="0" anchor="b"/>
                </a:tc>
                <a:extLst>
                  <a:ext uri="{0D108BD9-81ED-4DB2-BD59-A6C34878D82A}">
                    <a16:rowId xmlns:a16="http://schemas.microsoft.com/office/drawing/2014/main" val="66000618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9DE21B8-697E-4A43-B8FF-0D959AA9CB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85514"/>
              </p:ext>
            </p:extLst>
          </p:nvPr>
        </p:nvGraphicFramePr>
        <p:xfrm>
          <a:off x="580379" y="3312457"/>
          <a:ext cx="3701799" cy="1510665"/>
        </p:xfrm>
        <a:graphic>
          <a:graphicData uri="http://schemas.openxmlformats.org/drawingml/2006/table">
            <a:tbl>
              <a:tblPr firstRow="1" lastRow="1" bandRow="1">
                <a:tableStyleId>{93296810-A885-4BE3-A3E7-6D5BEEA58F35}</a:tableStyleId>
              </a:tblPr>
              <a:tblGrid>
                <a:gridCol w="1187646">
                  <a:extLst>
                    <a:ext uri="{9D8B030D-6E8A-4147-A177-3AD203B41FA5}">
                      <a16:colId xmlns:a16="http://schemas.microsoft.com/office/drawing/2014/main" val="671416194"/>
                    </a:ext>
                  </a:extLst>
                </a:gridCol>
                <a:gridCol w="742278">
                  <a:extLst>
                    <a:ext uri="{9D8B030D-6E8A-4147-A177-3AD203B41FA5}">
                      <a16:colId xmlns:a16="http://schemas.microsoft.com/office/drawing/2014/main" val="2670816182"/>
                    </a:ext>
                  </a:extLst>
                </a:gridCol>
                <a:gridCol w="992481">
                  <a:extLst>
                    <a:ext uri="{9D8B030D-6E8A-4147-A177-3AD203B41FA5}">
                      <a16:colId xmlns:a16="http://schemas.microsoft.com/office/drawing/2014/main" val="2003290572"/>
                    </a:ext>
                  </a:extLst>
                </a:gridCol>
                <a:gridCol w="779394">
                  <a:extLst>
                    <a:ext uri="{9D8B030D-6E8A-4147-A177-3AD203B41FA5}">
                      <a16:colId xmlns:a16="http://schemas.microsoft.com/office/drawing/2014/main" val="2846481938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Класс дороги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Длина (км)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Периодичность (лет)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Годовая оценка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57204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 err="1">
                          <a:effectLst/>
                        </a:rPr>
                        <a:t>Междунар</a:t>
                      </a:r>
                      <a:r>
                        <a:rPr lang="ru-RU" sz="1600" u="none" strike="noStrike" dirty="0">
                          <a:effectLst/>
                        </a:rPr>
                        <a:t>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600" u="none" strike="noStrike" dirty="0">
                          <a:effectLst/>
                        </a:rPr>
                        <a:t>4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en-NL" sz="1600" u="none" strike="noStrike" dirty="0">
                          <a:effectLst/>
                        </a:rPr>
                        <a:t>216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u="none" strike="noStrike" dirty="0">
                          <a:effectLst/>
                        </a:rPr>
                        <a:t>1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600" u="none" strike="noStrike" dirty="0">
                          <a:effectLst/>
                        </a:rPr>
                        <a:t>4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en-NL" sz="1600" u="none" strike="noStrike" dirty="0">
                          <a:effectLst/>
                        </a:rPr>
                        <a:t>216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29631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 err="1">
                          <a:effectLst/>
                        </a:rPr>
                        <a:t>Национальн</a:t>
                      </a:r>
                      <a:r>
                        <a:rPr lang="ru-RU" sz="1600" u="none" strike="noStrike" dirty="0">
                          <a:effectLst/>
                        </a:rPr>
                        <a:t>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600" u="none" strike="noStrike" dirty="0">
                          <a:effectLst/>
                        </a:rPr>
                        <a:t>5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en-NL" sz="1600" u="none" strike="noStrike" dirty="0">
                          <a:effectLst/>
                        </a:rPr>
                        <a:t>674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u="none" strike="noStrike" dirty="0">
                          <a:effectLst/>
                        </a:rPr>
                        <a:t>2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600" u="none" strike="noStrike" dirty="0">
                          <a:effectLst/>
                        </a:rPr>
                        <a:t>2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en-NL" sz="1600" u="none" strike="noStrike" dirty="0">
                          <a:effectLst/>
                        </a:rPr>
                        <a:t>837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68245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</a:rPr>
                        <a:t>Местная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600" u="none" strike="noStrike" dirty="0">
                          <a:effectLst/>
                        </a:rPr>
                        <a:t>9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en-NL" sz="1600" u="none" strike="noStrike" dirty="0">
                          <a:effectLst/>
                        </a:rPr>
                        <a:t>103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u="none" strike="noStrike" dirty="0">
                          <a:effectLst/>
                        </a:rPr>
                        <a:t>3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600" u="none" strike="noStrike" dirty="0">
                          <a:effectLst/>
                        </a:rPr>
                        <a:t>3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en-NL" sz="1600" u="none" strike="noStrike" dirty="0">
                          <a:effectLst/>
                        </a:rPr>
                        <a:t>034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6803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</a:rPr>
                        <a:t>Всего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600" u="none" strike="noStrike" dirty="0">
                          <a:effectLst/>
                        </a:rPr>
                        <a:t>18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en-NL" sz="1600" u="none" strike="noStrike" dirty="0">
                          <a:effectLst/>
                        </a:rPr>
                        <a:t>993</a:t>
                      </a:r>
                      <a:endParaRPr lang="en-N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600" u="none" strike="noStrike" dirty="0">
                          <a:effectLst/>
                        </a:rPr>
                        <a:t>10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en-NL" sz="1600" u="none" strike="noStrike" dirty="0">
                          <a:effectLst/>
                        </a:rPr>
                        <a:t>087</a:t>
                      </a:r>
                      <a:endParaRPr lang="en-N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0006181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F432B-F45D-40B5-ADE9-A809E338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FC21-9A4D-436F-B45E-806B2D05C2AE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11878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7446</TotalTime>
  <Words>2087</Words>
  <Application>Microsoft Office PowerPoint</Application>
  <PresentationFormat>On-screen Show (4:3)</PresentationFormat>
  <Paragraphs>415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Программа</vt:lpstr>
      <vt:lpstr>Развитие СУДА в Кыргызской Республике</vt:lpstr>
      <vt:lpstr>Текущая поддержка АБР</vt:lpstr>
      <vt:lpstr>Будущая поддержка – Развитие</vt:lpstr>
      <vt:lpstr>Будущая поддержка – Развитие</vt:lpstr>
      <vt:lpstr>Будущая поддержка – Интеграция</vt:lpstr>
      <vt:lpstr>Интеграция – институциональная</vt:lpstr>
      <vt:lpstr>Интеграция – институциональная</vt:lpstr>
      <vt:lpstr>Интеграция – институциональная</vt:lpstr>
      <vt:lpstr>Интеграция – Планирование</vt:lpstr>
      <vt:lpstr>Интеграция – Планирование</vt:lpstr>
      <vt:lpstr>Интеграция – Финансирование</vt:lpstr>
      <vt:lpstr>Интеграция – Финансирование</vt:lpstr>
      <vt:lpstr>Интеграция – Финансирование</vt:lpstr>
      <vt:lpstr>Интеграция – Реализация</vt:lpstr>
      <vt:lpstr>Интеграция – Реализация</vt:lpstr>
      <vt:lpstr>Пример – Грузия</vt:lpstr>
      <vt:lpstr>Пример – Грузия</vt:lpstr>
      <vt:lpstr>развития СУДА: Фаза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 Cartier van Dissel</dc:creator>
  <cp:lastModifiedBy>Serge Cartier van Dissel</cp:lastModifiedBy>
  <cp:revision>155</cp:revision>
  <dcterms:created xsi:type="dcterms:W3CDTF">2019-12-09T09:24:51Z</dcterms:created>
  <dcterms:modified xsi:type="dcterms:W3CDTF">2021-06-28T08:31:20Z</dcterms:modified>
</cp:coreProperties>
</file>