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6" r:id="rId3"/>
    <p:sldId id="301" r:id="rId4"/>
    <p:sldId id="286" r:id="rId5"/>
    <p:sldId id="285" r:id="rId6"/>
    <p:sldId id="287" r:id="rId7"/>
    <p:sldId id="260" r:id="rId8"/>
    <p:sldId id="278" r:id="rId9"/>
    <p:sldId id="279" r:id="rId10"/>
    <p:sldId id="280" r:id="rId11"/>
    <p:sldId id="282" r:id="rId12"/>
    <p:sldId id="305" r:id="rId13"/>
    <p:sldId id="283" r:id="rId14"/>
    <p:sldId id="302" r:id="rId15"/>
    <p:sldId id="303" r:id="rId16"/>
    <p:sldId id="284" r:id="rId17"/>
    <p:sldId id="307" r:id="rId18"/>
    <p:sldId id="308" r:id="rId19"/>
    <p:sldId id="310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6DEE7C-464C-4E67-80AF-3E1E5D181F5B}">
          <p14:sldIdLst>
            <p14:sldId id="256"/>
            <p14:sldId id="306"/>
            <p14:sldId id="301"/>
            <p14:sldId id="286"/>
            <p14:sldId id="285"/>
            <p14:sldId id="287"/>
            <p14:sldId id="260"/>
            <p14:sldId id="278"/>
            <p14:sldId id="279"/>
            <p14:sldId id="280"/>
            <p14:sldId id="282"/>
            <p14:sldId id="305"/>
            <p14:sldId id="283"/>
            <p14:sldId id="302"/>
            <p14:sldId id="303"/>
            <p14:sldId id="284"/>
            <p14:sldId id="307"/>
            <p14:sldId id="308"/>
            <p14:sldId id="310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 Cartier van Dissel" initials="SCvD" lastIdx="1" clrIdx="0">
    <p:extLst>
      <p:ext uri="{19B8F6BF-5375-455C-9EA6-DF929625EA0E}">
        <p15:presenceInfo xmlns:p15="http://schemas.microsoft.com/office/powerpoint/2012/main" userId="596173b98762d8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3CF"/>
    <a:srgbClr val="EBF1E9"/>
    <a:srgbClr val="E8F5FB"/>
    <a:srgbClr val="E0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74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-351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34560739767967E-2"/>
          <c:y val="2.509932976723573E-3"/>
          <c:w val="0.94512861916940349"/>
          <c:h val="0.757278695997574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Phase 1: Piloting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Kyrgyz Republic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E-4EAD-8D1D-772697CB05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Phase 2: Development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rgbClr val="92D050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CEE-4EAD-8D1D-772697CB05EC}"/>
              </c:ext>
            </c:extLst>
          </c:dPt>
          <c:cat>
            <c:strRef>
              <c:f>Sheet1!$A$2</c:f>
              <c:strCache>
                <c:ptCount val="1"/>
                <c:pt idx="0">
                  <c:v>Kyrgyz Republic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CEE-4EAD-8D1D-772697CB05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Phase 3: Integration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5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CCEE-4EAD-8D1D-772697CB05EC}"/>
              </c:ext>
            </c:extLst>
          </c:dPt>
          <c:cat>
            <c:strRef>
              <c:f>Sheet1!$A$2</c:f>
              <c:strCache>
                <c:ptCount val="1"/>
                <c:pt idx="0">
                  <c:v>Kyrgyz Republic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CEE-4EAD-8D1D-772697CB0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72981551"/>
        <c:axId val="1616041327"/>
      </c:barChart>
      <c:catAx>
        <c:axId val="13729815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6041327"/>
        <c:crosses val="autoZero"/>
        <c:auto val="1"/>
        <c:lblAlgn val="ctr"/>
        <c:lblOffset val="100"/>
        <c:noMultiLvlLbl val="0"/>
      </c:catAx>
      <c:valAx>
        <c:axId val="1616041327"/>
        <c:scaling>
          <c:orientation val="minMax"/>
          <c:max val="3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298155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072464859961146E-2"/>
          <c:y val="0.74132792060830521"/>
          <c:w val="0.92809164964289892"/>
          <c:h val="0.24662060536357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DF165-21EF-4F3F-BDC3-BC66644A2299}" type="datetimeFigureOut">
              <a:rPr lang="LID4096" smtClean="0"/>
              <a:t>06/28/2021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139A9-8F2A-4C78-95F3-BAA1707A5FE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469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000" y="6496280"/>
            <a:ext cx="720000" cy="360000"/>
          </a:xfrm>
          <a:prstGeom prst="rect">
            <a:avLst/>
          </a:prstGeom>
        </p:spPr>
        <p:txBody>
          <a:bodyPr/>
          <a:lstStyle/>
          <a:p>
            <a:fld id="{F177FC21-9A4D-436F-B45E-806B2D05C2A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635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000" y="6498000"/>
            <a:ext cx="720000" cy="360000"/>
          </a:xfrm>
          <a:prstGeom prst="rect">
            <a:avLst/>
          </a:prstGeom>
        </p:spPr>
        <p:txBody>
          <a:bodyPr/>
          <a:lstStyle/>
          <a:p>
            <a:fld id="{F177FC21-9A4D-436F-B45E-806B2D05C2A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88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56" y="1179321"/>
            <a:ext cx="4320000" cy="5238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282" y="1179320"/>
            <a:ext cx="4320000" cy="5238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000" y="6498000"/>
            <a:ext cx="720000" cy="360000"/>
          </a:xfrm>
          <a:prstGeom prst="rect">
            <a:avLst/>
          </a:prstGeom>
        </p:spPr>
        <p:txBody>
          <a:bodyPr/>
          <a:lstStyle/>
          <a:p>
            <a:fld id="{F177FC21-9A4D-436F-B45E-806B2D05C2A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903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4000" y="6492873"/>
            <a:ext cx="720000" cy="360000"/>
          </a:xfrm>
          <a:prstGeom prst="rect">
            <a:avLst/>
          </a:prstGeom>
        </p:spPr>
        <p:txBody>
          <a:bodyPr/>
          <a:lstStyle/>
          <a:p>
            <a:fld id="{F177FC21-9A4D-436F-B45E-806B2D05C2A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969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0434" y="365127"/>
            <a:ext cx="7383566" cy="634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57" y="1179320"/>
            <a:ext cx="8853443" cy="523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6492873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7FC21-9A4D-436F-B45E-806B2D05C2AE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914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EB2E07-6085-4AB9-BDD3-0C73A3997A98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Road Asset Management System (RAMS)</a:t>
            </a:r>
            <a:br>
              <a:rPr lang="en-GB" sz="4000" dirty="0"/>
            </a:br>
            <a:r>
              <a:rPr lang="en-GB" sz="4000" dirty="0"/>
              <a:t>in the Kyrgyz Republic</a:t>
            </a:r>
            <a:endParaRPr lang="LID4096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E4658-44DA-4DCF-82FF-DACA44E33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98592"/>
            <a:ext cx="6858000" cy="1655762"/>
          </a:xfrm>
        </p:spPr>
        <p:txBody>
          <a:bodyPr anchor="ctr"/>
          <a:lstStyle/>
          <a:p>
            <a:r>
              <a:rPr lang="en-GB" noProof="0" dirty="0"/>
              <a:t>Session 3: RAMS Integration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9203E14-89A1-476F-B5E0-610237D1246D}"/>
              </a:ext>
            </a:extLst>
          </p:cNvPr>
          <p:cNvSpPr txBox="1">
            <a:spLocks/>
          </p:cNvSpPr>
          <p:nvPr/>
        </p:nvSpPr>
        <p:spPr>
          <a:xfrm>
            <a:off x="1143000" y="5802594"/>
            <a:ext cx="6858000" cy="590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dirty="0"/>
              <a:t>Serge Cartier van Dissel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dirty="0"/>
              <a:t>June 2021</a:t>
            </a:r>
            <a:endParaRPr lang="LID4096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46710-334A-49A0-8888-2B92D4AA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041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7036-8BC2-4D18-A47D-70FCC8B8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– Institutional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79A1-A3A5-49F3-A5E1-657756521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Database management</a:t>
            </a:r>
          </a:p>
          <a:p>
            <a:r>
              <a:rPr lang="en-GB" dirty="0"/>
              <a:t>Currently data processing, validation and entry by PIC</a:t>
            </a:r>
          </a:p>
          <a:p>
            <a:r>
              <a:rPr lang="en-GB" dirty="0"/>
              <a:t>Database ownership with RMD or with PIC?</a:t>
            </a:r>
          </a:p>
          <a:p>
            <a:r>
              <a:rPr lang="en-GB" dirty="0"/>
              <a:t>Need for legal basis for ownership + responsibilities of database</a:t>
            </a:r>
          </a:p>
          <a:p>
            <a:r>
              <a:rPr lang="en-GB" dirty="0"/>
              <a:t>Need for annual budget for database operation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Data analysis</a:t>
            </a:r>
          </a:p>
          <a:p>
            <a:r>
              <a:rPr lang="en-GB" dirty="0"/>
              <a:t>Data analysis prepared by PIC? Or by RMD?</a:t>
            </a:r>
          </a:p>
          <a:p>
            <a:r>
              <a:rPr lang="en-GB" dirty="0"/>
              <a:t>Need to integrate with annual planning procedures by RMD</a:t>
            </a:r>
          </a:p>
          <a:p>
            <a:r>
              <a:rPr lang="en-GB" dirty="0"/>
              <a:t>Need for legal basis for criteria/methods used for analysis/planning</a:t>
            </a:r>
          </a:p>
          <a:p>
            <a:r>
              <a:rPr lang="en-GB" dirty="0"/>
              <a:t>Need for annual budget for data analysis and planning</a:t>
            </a:r>
          </a:p>
          <a:p>
            <a:endParaRPr lang="LID4096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C579F-4E50-4CAD-92A8-CFD7F58E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240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7F4D-3652-4BD8-AA24-B957FBBB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– Planning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C1A1-4218-4A5F-B616-F6439E01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RAMS currently not integrated into planning procedures</a:t>
            </a:r>
          </a:p>
          <a:p>
            <a:pPr lvl="1"/>
            <a:r>
              <a:rPr lang="en-GB" dirty="0"/>
              <a:t>RAMS data analysis should form basis for annual planning + budgeting</a:t>
            </a:r>
          </a:p>
          <a:p>
            <a:pPr lvl="1"/>
            <a:r>
              <a:rPr lang="en-GB" dirty="0"/>
              <a:t>May be complemented by other criteria in preparing plans</a:t>
            </a:r>
          </a:p>
          <a:p>
            <a:pPr lvl="1"/>
            <a:endParaRPr lang="en-GB" dirty="0"/>
          </a:p>
          <a:p>
            <a:r>
              <a:rPr lang="en-GB" dirty="0"/>
              <a:t>Requires scheduling of RAMS activities</a:t>
            </a:r>
          </a:p>
          <a:p>
            <a:pPr lvl="1"/>
            <a:r>
              <a:rPr lang="en-GB" dirty="0"/>
              <a:t>Data collection, processing and validation to be completed in time</a:t>
            </a:r>
          </a:p>
          <a:p>
            <a:pPr lvl="1"/>
            <a:r>
              <a:rPr lang="en-GB" dirty="0"/>
              <a:t>Take account of seasons and weather</a:t>
            </a:r>
          </a:p>
          <a:p>
            <a:pPr lvl="1"/>
            <a:r>
              <a:rPr lang="en-GB" dirty="0"/>
              <a:t>Data analysis in time for annual planning and budgeting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F603F-2B04-4F2B-B410-238A90C0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623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7F4D-3652-4BD8-AA24-B957FBBB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– Planning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C1A1-4218-4A5F-B616-F6439E01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Legal basis to use RAMS for planning + budgeting</a:t>
            </a:r>
          </a:p>
          <a:p>
            <a:pPr lvl="1"/>
            <a:r>
              <a:rPr lang="en-GB" dirty="0"/>
              <a:t>Significant change from current approach – planning by DEPs</a:t>
            </a:r>
          </a:p>
          <a:p>
            <a:pPr lvl="1"/>
            <a:r>
              <a:rPr lang="en-GB" dirty="0"/>
              <a:t>Top-down planning based on RAMS data</a:t>
            </a:r>
          </a:p>
          <a:p>
            <a:pPr lvl="1"/>
            <a:r>
              <a:rPr lang="en-GB" dirty="0"/>
              <a:t>Complemented by review of priorities by DEPs</a:t>
            </a:r>
          </a:p>
          <a:p>
            <a:pPr lvl="1"/>
            <a:r>
              <a:rPr lang="en-GB" dirty="0"/>
              <a:t>Requires change to relevant legislation</a:t>
            </a:r>
          </a:p>
          <a:p>
            <a:pPr lvl="2"/>
            <a:r>
              <a:rPr lang="en-GB" b="0" i="0" dirty="0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Resolution 162, 2017: </a:t>
            </a:r>
            <a:r>
              <a:rPr lang="ru-RU" b="0" i="0" dirty="0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Положениео порядке планирования и проведения работ по ремонту и содержанию автомобильных дорог общего пользования и дорожных сооружений в Кыргызской Республике</a:t>
            </a:r>
            <a:endParaRPr lang="en-GB" b="0" i="0" dirty="0">
              <a:solidFill>
                <a:srgbClr val="2B2B2B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GB" dirty="0">
              <a:solidFill>
                <a:srgbClr val="2B2B2B"/>
              </a:solidFill>
              <a:latin typeface="Arial" panose="020B0604020202020204" pitchFamily="34" charset="0"/>
            </a:endParaRPr>
          </a:p>
          <a:p>
            <a:r>
              <a:rPr lang="en-GB" b="0" i="0" dirty="0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Develop manuals and provide training</a:t>
            </a:r>
          </a:p>
          <a:p>
            <a:pPr lvl="1"/>
            <a:r>
              <a:rPr lang="en-GB" dirty="0">
                <a:solidFill>
                  <a:srgbClr val="2B2B2B"/>
                </a:solidFill>
                <a:latin typeface="Arial" panose="020B0604020202020204" pitchFamily="34" charset="0"/>
              </a:rPr>
              <a:t>How to use RAMS analysis in planning</a:t>
            </a:r>
          </a:p>
          <a:p>
            <a:pPr lvl="1"/>
            <a:r>
              <a:rPr lang="en-GB" b="0" i="0" dirty="0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Which additional steps after RAMS analysis are required to finalize the plan</a:t>
            </a:r>
          </a:p>
          <a:p>
            <a:pPr lvl="2"/>
            <a:r>
              <a:rPr lang="en-GB" dirty="0">
                <a:solidFill>
                  <a:srgbClr val="2B2B2B"/>
                </a:solidFill>
                <a:latin typeface="Arial" panose="020B0604020202020204" pitchFamily="34" charset="0"/>
              </a:rPr>
              <a:t>Additional criteria</a:t>
            </a:r>
          </a:p>
          <a:p>
            <a:pPr lvl="2"/>
            <a:r>
              <a:rPr lang="en-GB" b="0" i="0" dirty="0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Review by DEPs and ROs/UADs</a:t>
            </a:r>
            <a:endParaRPr lang="ru-RU" b="0" i="0" dirty="0">
              <a:solidFill>
                <a:srgbClr val="2B2B2B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81E55-154C-419E-903D-B7DDA3FA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710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88E2-30F1-4B7A-9B5A-A342F583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– Financing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1D08-F91F-42BB-AF29-6B2E1F39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1179319"/>
            <a:ext cx="8853443" cy="553524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Preliminary strategy analysis of maintenance and repair needs</a:t>
            </a:r>
          </a:p>
          <a:p>
            <a:pPr lvl="1"/>
            <a:r>
              <a:rPr lang="en-GB" dirty="0"/>
              <a:t>$70 million per year for maintenance and repair</a:t>
            </a:r>
          </a:p>
          <a:p>
            <a:pPr lvl="1"/>
            <a:r>
              <a:rPr lang="en-GB" dirty="0"/>
              <a:t>Additional $150 million per year in first 5 years for backlog (capital repair)</a:t>
            </a:r>
          </a:p>
          <a:p>
            <a:pPr lvl="3"/>
            <a:endParaRPr lang="en-GB" dirty="0"/>
          </a:p>
          <a:p>
            <a:r>
              <a:rPr lang="en-GB" dirty="0"/>
              <a:t>Actual allocation in 2018 was $27.5 million</a:t>
            </a:r>
          </a:p>
          <a:p>
            <a:pPr lvl="1"/>
            <a:r>
              <a:rPr lang="en-GB" dirty="0"/>
              <a:t>40% of long term needs (less if the backlog repairs is included)</a:t>
            </a:r>
          </a:p>
          <a:p>
            <a:pPr lvl="1"/>
            <a:r>
              <a:rPr lang="en-GB" dirty="0"/>
              <a:t>Not fully allocated to road repairs and maintenance</a:t>
            </a:r>
          </a:p>
          <a:p>
            <a:pPr lvl="2">
              <a:tabLst>
                <a:tab pos="3765550" algn="l"/>
              </a:tabLst>
            </a:pPr>
            <a:r>
              <a:rPr lang="en-GB" dirty="0"/>
              <a:t>Capital repair 	$9.7 million	35%</a:t>
            </a:r>
          </a:p>
          <a:p>
            <a:pPr lvl="2">
              <a:tabLst>
                <a:tab pos="3765550" algn="l"/>
              </a:tabLst>
            </a:pPr>
            <a:r>
              <a:rPr lang="en-GB" dirty="0"/>
              <a:t>Current repair 	$4.2 million	15%</a:t>
            </a:r>
          </a:p>
          <a:p>
            <a:pPr lvl="2">
              <a:tabLst>
                <a:tab pos="3765550" algn="l"/>
              </a:tabLst>
            </a:pPr>
            <a:r>
              <a:rPr lang="en-GB" dirty="0"/>
              <a:t>Winter maintenance 	$2.3 million	8%</a:t>
            </a:r>
          </a:p>
          <a:p>
            <a:pPr lvl="2">
              <a:tabLst>
                <a:tab pos="3765550" algn="l"/>
              </a:tabLst>
            </a:pPr>
            <a:r>
              <a:rPr lang="en-GB" dirty="0"/>
              <a:t>Summer maintenance 	$0.5 million	2%</a:t>
            </a:r>
          </a:p>
          <a:p>
            <a:pPr lvl="2">
              <a:tabLst>
                <a:tab pos="3765550" algn="l"/>
              </a:tabLst>
            </a:pPr>
            <a:r>
              <a:rPr lang="en-GB" dirty="0"/>
              <a:t>DEP buildings + equipment	$2.1 million	8%</a:t>
            </a:r>
          </a:p>
          <a:p>
            <a:pPr lvl="2">
              <a:tabLst>
                <a:tab pos="3765550" algn="l"/>
              </a:tabLst>
            </a:pPr>
            <a:r>
              <a:rPr lang="en-GB" dirty="0"/>
              <a:t>Other (services)	$7.7 million	28%</a:t>
            </a:r>
          </a:p>
          <a:p>
            <a:pPr lvl="2">
              <a:tabLst>
                <a:tab pos="3765550" algn="l"/>
              </a:tabLst>
            </a:pPr>
            <a:r>
              <a:rPr lang="en-GB" dirty="0"/>
              <a:t>Previous obligations	$1.1 million	4%</a:t>
            </a:r>
          </a:p>
          <a:p>
            <a:pPr lvl="3"/>
            <a:endParaRPr lang="en-GB" dirty="0"/>
          </a:p>
          <a:p>
            <a:r>
              <a:rPr lang="en-GB" dirty="0"/>
              <a:t>Without proper budget allocations, RAMS will have limited impact</a:t>
            </a:r>
          </a:p>
          <a:p>
            <a:pPr lvl="1"/>
            <a:r>
              <a:rPr lang="en-GB" dirty="0"/>
              <a:t>RAMS will indicate need for more funding</a:t>
            </a:r>
          </a:p>
          <a:p>
            <a:pPr lvl="1"/>
            <a:r>
              <a:rPr lang="en-GB" dirty="0"/>
              <a:t>RAMS will indicate need for different allocation of funding</a:t>
            </a:r>
          </a:p>
          <a:p>
            <a:pPr lvl="1"/>
            <a:r>
              <a:rPr lang="en-GB" dirty="0"/>
              <a:t>RAMS can show impact of budget scenarios on future network conditions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A8AB6-1088-45FD-89D8-A688FA4E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794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9282-678D-4F77-AFAA-723E69AA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– Financing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2CC1-03C7-4CA9-9F87-7A86D1EB1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1179320"/>
            <a:ext cx="8853443" cy="5418704"/>
          </a:xfrm>
        </p:spPr>
        <p:txBody>
          <a:bodyPr>
            <a:normAutofit/>
          </a:bodyPr>
          <a:lstStyle/>
          <a:p>
            <a:r>
              <a:rPr lang="en-GB" dirty="0"/>
              <a:t>Road Fund existed until 2018</a:t>
            </a:r>
          </a:p>
          <a:p>
            <a:pPr lvl="1"/>
            <a:r>
              <a:rPr lang="en-GB" dirty="0"/>
              <a:t>50% of fuel excise tax</a:t>
            </a:r>
          </a:p>
          <a:p>
            <a:pPr lvl="1"/>
            <a:r>
              <a:rPr lang="en-GB" dirty="0"/>
              <a:t>90% of vehicle registration fees (abolished)</a:t>
            </a:r>
          </a:p>
          <a:p>
            <a:pPr lvl="1"/>
            <a:r>
              <a:rPr lang="en-GB" dirty="0"/>
              <a:t>100% of oversized/overweight vehicle fees</a:t>
            </a:r>
          </a:p>
          <a:p>
            <a:pPr lvl="1"/>
            <a:r>
              <a:rPr lang="en-GB" dirty="0"/>
              <a:t>100% of toll revenues</a:t>
            </a:r>
          </a:p>
          <a:p>
            <a:pPr lvl="1"/>
            <a:r>
              <a:rPr lang="en-GB" dirty="0"/>
              <a:t>General budget allocations and development partner financing</a:t>
            </a:r>
          </a:p>
          <a:p>
            <a:pPr lvl="2"/>
            <a:endParaRPr lang="en-GB" dirty="0"/>
          </a:p>
          <a:p>
            <a:r>
              <a:rPr lang="en-GB" dirty="0"/>
              <a:t>Fuel excise tax - $12 million in 2012, ±$75 million in 2019</a:t>
            </a:r>
          </a:p>
          <a:p>
            <a:r>
              <a:rPr lang="en-GB" dirty="0"/>
              <a:t>Customs tax and duty on vehicles - $89 million in 2012</a:t>
            </a:r>
          </a:p>
          <a:p>
            <a:pPr lvl="2"/>
            <a:endParaRPr lang="en-GB" dirty="0"/>
          </a:p>
          <a:p>
            <a:r>
              <a:rPr lang="en-GB" dirty="0"/>
              <a:t>Road user charge revenues sufficient for maintenance/repair</a:t>
            </a:r>
          </a:p>
          <a:p>
            <a:pPr lvl="1"/>
            <a:r>
              <a:rPr lang="en-GB" dirty="0"/>
              <a:t>Requires re-establishment of the Road Fund (under discussion)</a:t>
            </a:r>
          </a:p>
          <a:p>
            <a:pPr lvl="1"/>
            <a:r>
              <a:rPr lang="en-GB" dirty="0"/>
              <a:t>Requires earmarking of appropriate road user charges</a:t>
            </a:r>
          </a:p>
          <a:p>
            <a:pPr lvl="1"/>
            <a:endParaRPr lang="en-GB" dirty="0"/>
          </a:p>
          <a:p>
            <a:r>
              <a:rPr lang="en-GB" dirty="0"/>
              <a:t>Main objective is to increase available maintenance/repair funding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0F9F4-B280-4CE8-83B8-BD2F3E2E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928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698E-F1F7-4D71-8ABC-1ED907F2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– Financing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3A54-3DB1-4767-8CFC-8B2425E61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RAMS can support the Road Fund</a:t>
            </a:r>
          </a:p>
          <a:p>
            <a:pPr lvl="1"/>
            <a:endParaRPr lang="en-GB" dirty="0"/>
          </a:p>
          <a:p>
            <a:r>
              <a:rPr lang="en-GB" dirty="0"/>
              <a:t>RAMS can identify budget needs of Road Fund</a:t>
            </a:r>
          </a:p>
          <a:p>
            <a:pPr lvl="1"/>
            <a:r>
              <a:rPr lang="en-GB" dirty="0"/>
              <a:t>Optimal budget needs</a:t>
            </a:r>
          </a:p>
          <a:p>
            <a:pPr lvl="1"/>
            <a:r>
              <a:rPr lang="en-GB" dirty="0"/>
              <a:t>Impact of lower budget levels on future road network conditions and road user costs</a:t>
            </a:r>
          </a:p>
          <a:p>
            <a:pPr lvl="1"/>
            <a:r>
              <a:rPr lang="en-GB" dirty="0"/>
              <a:t>Basis for determining suitable budget levels </a:t>
            </a:r>
          </a:p>
          <a:p>
            <a:pPr lvl="1"/>
            <a:r>
              <a:rPr lang="en-GB" dirty="0"/>
              <a:t>Basis for identifying suitable road user charges to be earmarked to Road Fund</a:t>
            </a:r>
          </a:p>
          <a:p>
            <a:pPr lvl="1"/>
            <a:endParaRPr lang="en-GB" dirty="0"/>
          </a:p>
          <a:p>
            <a:r>
              <a:rPr lang="en-GB" dirty="0"/>
              <a:t>RAMS can support allocation of Road Fund budget</a:t>
            </a:r>
          </a:p>
          <a:p>
            <a:pPr lvl="1"/>
            <a:r>
              <a:rPr lang="en-GB" dirty="0"/>
              <a:t>Identify most suitable allocation of available budget</a:t>
            </a:r>
          </a:p>
          <a:p>
            <a:pPr lvl="1"/>
            <a:r>
              <a:rPr lang="en-GB" dirty="0"/>
              <a:t>Support annual planning and use of Road Fund budget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79AB3-D76E-4372-8328-4E4968E2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962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A755-589A-42DC-97A4-6F4EBD95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- Implementation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25A3-D3BD-4B1F-8069-AAEB62E56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RAMS analysis will change the proposed budget allocation</a:t>
            </a:r>
          </a:p>
          <a:p>
            <a:pPr lvl="1"/>
            <a:r>
              <a:rPr lang="en-GB" dirty="0"/>
              <a:t>Focus on roads with higher traffic volumes</a:t>
            </a:r>
            <a:endParaRPr lang="LID4096" dirty="0"/>
          </a:p>
          <a:p>
            <a:pPr lvl="2"/>
            <a:r>
              <a:rPr lang="en-GB" dirty="0"/>
              <a:t>Reduce the costs for road users</a:t>
            </a:r>
          </a:p>
          <a:p>
            <a:pPr lvl="1"/>
            <a:r>
              <a:rPr lang="en-GB" dirty="0"/>
              <a:t>Focus on roads in good/fair condition</a:t>
            </a:r>
          </a:p>
          <a:p>
            <a:pPr lvl="2"/>
            <a:r>
              <a:rPr lang="en-GB" dirty="0"/>
              <a:t>Avoid further deterioration and costly rehabilitation</a:t>
            </a:r>
          </a:p>
          <a:p>
            <a:pPr lvl="2"/>
            <a:endParaRPr lang="en-GB" dirty="0"/>
          </a:p>
          <a:p>
            <a:r>
              <a:rPr lang="en-GB" dirty="0"/>
              <a:t>Significant increase in mid-term repairs expected</a:t>
            </a:r>
          </a:p>
          <a:p>
            <a:pPr lvl="1"/>
            <a:r>
              <a:rPr lang="en-GB" dirty="0"/>
              <a:t>Likely to make up around 40-60% of budget allocation in long-term</a:t>
            </a:r>
          </a:p>
          <a:p>
            <a:pPr lvl="1"/>
            <a:r>
              <a:rPr lang="en-GB" dirty="0"/>
              <a:t>Current repairs and maintenance likely to remain more or less the same</a:t>
            </a:r>
          </a:p>
          <a:p>
            <a:pPr lvl="1"/>
            <a:endParaRPr lang="en-GB" dirty="0"/>
          </a:p>
          <a:p>
            <a:r>
              <a:rPr lang="en-GB" dirty="0"/>
              <a:t>Create necessary capacity for implementing mid-term repairs</a:t>
            </a:r>
          </a:p>
          <a:p>
            <a:pPr lvl="1"/>
            <a:r>
              <a:rPr lang="en-GB" dirty="0"/>
              <a:t>Significant increase in volume of mid-term repairs each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E340B-74FC-456C-8C83-82F5B4BC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556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D917-ED28-4799-A59F-C5DB6745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- Implementation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B9C2-52DB-44B2-96A8-737AB63E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RAMS does not determine how the works should be implemented</a:t>
            </a:r>
          </a:p>
          <a:p>
            <a:pPr lvl="1"/>
            <a:r>
              <a:rPr lang="en-GB" dirty="0"/>
              <a:t>Identifies the types of treatments required</a:t>
            </a:r>
          </a:p>
          <a:p>
            <a:pPr lvl="1"/>
            <a:r>
              <a:rPr lang="en-GB" dirty="0"/>
              <a:t>Optimizes types of treatments for entire network based on available budget</a:t>
            </a:r>
          </a:p>
          <a:p>
            <a:pPr lvl="1"/>
            <a:endParaRPr lang="en-GB" dirty="0"/>
          </a:p>
          <a:p>
            <a:r>
              <a:rPr lang="en-GB" dirty="0"/>
              <a:t>Method of implementation to be determined by government</a:t>
            </a:r>
          </a:p>
          <a:p>
            <a:pPr lvl="1"/>
            <a:r>
              <a:rPr lang="en-GB" dirty="0"/>
              <a:t>In-house force account units or contracting companies</a:t>
            </a:r>
          </a:p>
          <a:p>
            <a:pPr lvl="1"/>
            <a:endParaRPr lang="en-GB" dirty="0"/>
          </a:p>
          <a:p>
            <a:r>
              <a:rPr lang="en-GB" dirty="0"/>
              <a:t>Increased focus on mid-term repairs creates a new demand </a:t>
            </a:r>
          </a:p>
          <a:p>
            <a:pPr lvl="1"/>
            <a:r>
              <a:rPr lang="en-GB" dirty="0"/>
              <a:t>Opportunity to involve private sector</a:t>
            </a:r>
          </a:p>
          <a:p>
            <a:pPr lvl="1"/>
            <a:r>
              <a:rPr lang="en-GB" dirty="0"/>
              <a:t>Contractors to invest in equipment and skill development</a:t>
            </a:r>
          </a:p>
          <a:p>
            <a:pPr lvl="1"/>
            <a:r>
              <a:rPr lang="en-GB" dirty="0"/>
              <a:t>Does not affect DEPs – maintenance and current repair to remain more the same</a:t>
            </a:r>
          </a:p>
          <a:p>
            <a:pPr lvl="1"/>
            <a:endParaRPr lang="en-GB" dirty="0"/>
          </a:p>
          <a:p>
            <a:r>
              <a:rPr lang="en-GB" dirty="0"/>
              <a:t>Introduce suitable contracting modalities</a:t>
            </a:r>
          </a:p>
          <a:p>
            <a:pPr lvl="1"/>
            <a:r>
              <a:rPr lang="en-GB" dirty="0"/>
              <a:t>Appropriate contracts for mid-term repairs (design-build, lumpsum, etc.)</a:t>
            </a:r>
          </a:p>
          <a:p>
            <a:pPr lvl="1"/>
            <a:r>
              <a:rPr lang="en-GB" dirty="0"/>
              <a:t>Introduce Output- and Performance-based Road Contracts (OPRC)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0EA6E-CE2C-41D1-AB79-70BE4936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1424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4F67-EB09-403F-B399-CE14F8C3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- Georgia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5DDD-C8DE-44AB-AC80-EE88045F6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Country context</a:t>
            </a:r>
          </a:p>
          <a:p>
            <a:pPr lvl="1"/>
            <a:r>
              <a:rPr lang="en-GB" dirty="0"/>
              <a:t>7,000 km managed by Roads Department – local roads by municipalities</a:t>
            </a:r>
          </a:p>
          <a:p>
            <a:pPr lvl="1"/>
            <a:r>
              <a:rPr lang="en-GB" dirty="0"/>
              <a:t>All implementation outsourced to private sector (since 1999)</a:t>
            </a:r>
          </a:p>
          <a:p>
            <a:r>
              <a:rPr lang="en-GB" dirty="0"/>
              <a:t>RAMS development started in 2008</a:t>
            </a:r>
          </a:p>
          <a:p>
            <a:pPr lvl="1"/>
            <a:r>
              <a:rPr lang="en-GB" dirty="0"/>
              <a:t>Annual pavement survey data collected directly by RAMS Unit (3 staff)</a:t>
            </a:r>
          </a:p>
          <a:p>
            <a:pPr lvl="1"/>
            <a:r>
              <a:rPr lang="en-GB" dirty="0"/>
              <a:t>International roads every year and secondary roads every 2 years</a:t>
            </a:r>
          </a:p>
          <a:p>
            <a:pPr lvl="1"/>
            <a:r>
              <a:rPr lang="en-GB" dirty="0"/>
              <a:t>Traffic data collected by maintenance contractors (24 zones)</a:t>
            </a:r>
          </a:p>
          <a:p>
            <a:pPr lvl="1"/>
            <a:r>
              <a:rPr lang="en-GB" dirty="0"/>
              <a:t>Purchasing additional equipment – automated laser crack measurement system</a:t>
            </a:r>
          </a:p>
          <a:p>
            <a:pPr lvl="1"/>
            <a:r>
              <a:rPr lang="en-GB" dirty="0"/>
              <a:t>Currently expanding data collection – to be outsourced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32F86-CC2D-445C-8E2D-E1DEA543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16" y="4811770"/>
            <a:ext cx="3011012" cy="1620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0954D-E994-4BFC-9D2F-132D8999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741" y="4283739"/>
            <a:ext cx="5531224" cy="2209134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8F404E73-0E03-432E-B536-F3FF86BFD3C0}"/>
              </a:ext>
            </a:extLst>
          </p:cNvPr>
          <p:cNvSpPr/>
          <p:nvPr/>
        </p:nvSpPr>
        <p:spPr>
          <a:xfrm>
            <a:off x="-7837" y="4437458"/>
            <a:ext cx="1604803" cy="748624"/>
          </a:xfrm>
          <a:prstGeom prst="wedgeRoundRectCallout">
            <a:avLst>
              <a:gd name="adj1" fmla="val -10264"/>
              <a:gd name="adj2" fmla="val 141819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IRI Laser Profilometers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34">
            <a:extLst>
              <a:ext uri="{FF2B5EF4-FFF2-40B4-BE49-F238E27FC236}">
                <a16:creationId xmlns:a16="http://schemas.microsoft.com/office/drawing/2014/main" id="{34176402-07E1-4788-9531-27623BDD4EAA}"/>
              </a:ext>
            </a:extLst>
          </p:cNvPr>
          <p:cNvSpPr/>
          <p:nvPr/>
        </p:nvSpPr>
        <p:spPr>
          <a:xfrm>
            <a:off x="2271891" y="4250302"/>
            <a:ext cx="1816014" cy="748624"/>
          </a:xfrm>
          <a:prstGeom prst="wedgeRoundRectCallout">
            <a:avLst>
              <a:gd name="adj1" fmla="val -62616"/>
              <a:gd name="adj2" fmla="val 58043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360 Degree camera, GPS, Geometry unit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38">
            <a:extLst>
              <a:ext uri="{FF2B5EF4-FFF2-40B4-BE49-F238E27FC236}">
                <a16:creationId xmlns:a16="http://schemas.microsoft.com/office/drawing/2014/main" id="{06C18D75-3840-4F92-A3CD-D8AD18BDABCA}"/>
              </a:ext>
            </a:extLst>
          </p:cNvPr>
          <p:cNvSpPr/>
          <p:nvPr/>
        </p:nvSpPr>
        <p:spPr>
          <a:xfrm>
            <a:off x="1398494" y="6311152"/>
            <a:ext cx="2100809" cy="467173"/>
          </a:xfrm>
          <a:prstGeom prst="wedgeRoundRectCallout">
            <a:avLst>
              <a:gd name="adj1" fmla="val 18207"/>
              <a:gd name="adj2" fmla="val -121411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Distance Measuring instrument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145233-D0D5-4E65-9CE7-A6A1F89B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365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4F67-EB09-403F-B399-CE14F8C3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- Georgia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5DDD-C8DE-44AB-AC80-EE88045F6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ArcGIS database for RAMS data</a:t>
            </a:r>
          </a:p>
          <a:p>
            <a:pPr lvl="1"/>
            <a:r>
              <a:rPr lang="en-GB" dirty="0"/>
              <a:t>Managed by RAMS Unit under Roads Department</a:t>
            </a:r>
          </a:p>
          <a:p>
            <a:pPr lvl="1"/>
            <a:r>
              <a:rPr lang="en-GB" dirty="0"/>
              <a:t>Integration of iRAP functionality</a:t>
            </a:r>
          </a:p>
          <a:p>
            <a:pPr lvl="1"/>
            <a:r>
              <a:rPr lang="en-GB" dirty="0"/>
              <a:t>Database currently being expanded to ESRI Enterprise Web to improve functionality</a:t>
            </a:r>
          </a:p>
          <a:p>
            <a:r>
              <a:rPr lang="en-GB" dirty="0"/>
              <a:t>HDM4 program analysis each year by RAMS Unit</a:t>
            </a:r>
          </a:p>
          <a:p>
            <a:pPr lvl="1"/>
            <a:r>
              <a:rPr lang="en-GB" dirty="0"/>
              <a:t>Further amendments in Planning Section – 80% of annual plan in line with HDM4</a:t>
            </a:r>
          </a:p>
          <a:p>
            <a:pPr lvl="1"/>
            <a:r>
              <a:rPr lang="en-GB" dirty="0"/>
              <a:t>Integrates other criteria and views from </a:t>
            </a:r>
            <a:r>
              <a:rPr lang="en-GB"/>
              <a:t>regional offices</a:t>
            </a:r>
          </a:p>
          <a:p>
            <a:pPr lvl="1"/>
            <a:r>
              <a:rPr lang="en-GB" dirty="0"/>
              <a:t>Road sector financing from general budget</a:t>
            </a:r>
          </a:p>
          <a:p>
            <a:pPr lvl="1"/>
            <a:r>
              <a:rPr lang="en-GB" dirty="0"/>
              <a:t>Annual budget allocation in line with identified needs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9868F-156B-4CA5-B32D-87DFEF065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884" y="4222378"/>
            <a:ext cx="2986492" cy="1620000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45F217-180A-40CC-85E6-79EBCD844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376" y="3970631"/>
            <a:ext cx="1761844" cy="27997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019137-9055-464A-B788-6FCFC597C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2378"/>
            <a:ext cx="3704679" cy="2144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2C1F7-2A16-456E-AD10-98F000C9B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89" y="4856621"/>
            <a:ext cx="3444185" cy="21448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Coding interface for iRAP in ROMDAS DataView">
            <a:extLst>
              <a:ext uri="{FF2B5EF4-FFF2-40B4-BE49-F238E27FC236}">
                <a16:creationId xmlns:a16="http://schemas.microsoft.com/office/drawing/2014/main" id="{46D2B7BC-CA49-40CF-8E04-832FAD98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130" y="87637"/>
            <a:ext cx="3275000" cy="17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F76C3-E280-4ADB-9D3B-32556D9A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194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3B5D-048E-445A-BC21-C4C0C495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Agenda</a:t>
            </a:r>
            <a:endParaRPr lang="LID4096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5014EB6-D485-403F-A942-C929C73CF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67015"/>
              </p:ext>
            </p:extLst>
          </p:nvPr>
        </p:nvGraphicFramePr>
        <p:xfrm>
          <a:off x="290557" y="1271495"/>
          <a:ext cx="8562886" cy="503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62886">
                  <a:extLst>
                    <a:ext uri="{9D8B030D-6E8A-4147-A177-3AD203B41FA5}">
                      <a16:colId xmlns:a16="http://schemas.microsoft.com/office/drawing/2014/main" val="2427642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Meeting Agenda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  <a:tabLst>
                          <a:tab pos="447675" algn="l"/>
                        </a:tabLst>
                      </a:pPr>
                      <a:r>
                        <a:rPr lang="en-GB" b="1" dirty="0"/>
                        <a:t>1.	RAMS introduction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What is the function of a RAMS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How does a RAMS fit into the wider context of road management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What are the phases of RAMS development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How does Kyrgyz Republic compare to other CAREC countries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4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 startAt="2"/>
                        <a:tabLst>
                          <a:tab pos="447675" algn="l"/>
                        </a:tabLst>
                      </a:pPr>
                      <a:r>
                        <a:rPr lang="en-GB" b="1" dirty="0"/>
                        <a:t>RAMS development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en-GB" dirty="0"/>
                        <a:t>What data has been collected in the Kyrgyz Republic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en-GB" dirty="0"/>
                        <a:t>What is the functionality of the database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en-GB" dirty="0"/>
                        <a:t>How is the collected data used for selecting and prioritizing treatments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en-GB" dirty="0"/>
                        <a:t>What remains to be done for the RAMS development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5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 startAt="3"/>
                        <a:tabLst>
                          <a:tab pos="447675" algn="l"/>
                        </a:tabLst>
                      </a:pPr>
                      <a:r>
                        <a:rPr lang="en-GB" b="1" dirty="0"/>
                        <a:t>RAMS integration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en-GB" dirty="0"/>
                        <a:t>How to ensure an appropriate institutional framework for RAMS operation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en-GB" dirty="0"/>
                        <a:t>How to integrate the RAMS into annual planning and budgeting procedures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en-GB" dirty="0"/>
                        <a:t>What funding levels are required for the road sector and how can these be financed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en-GB" dirty="0"/>
                        <a:t>How can we develop domestic capacity to implement the planned works</a:t>
                      </a:r>
                      <a:endParaRPr lang="LID4096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2607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9D359B-408E-41FE-8327-C03E07DA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244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E8F7-61A0-4E2B-A308-82363E12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Phase 2 RAMS development</a:t>
            </a:r>
            <a:endParaRPr lang="LID4096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9AF863-0064-4B30-88F7-6AEEA8800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381153"/>
              </p:ext>
            </p:extLst>
          </p:nvPr>
        </p:nvGraphicFramePr>
        <p:xfrm>
          <a:off x="145257" y="1349848"/>
          <a:ext cx="8853486" cy="4876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099500">
                  <a:extLst>
                    <a:ext uri="{9D8B030D-6E8A-4147-A177-3AD203B41FA5}">
                      <a16:colId xmlns:a16="http://schemas.microsoft.com/office/drawing/2014/main" val="2657968443"/>
                    </a:ext>
                  </a:extLst>
                </a:gridCol>
                <a:gridCol w="6000404">
                  <a:extLst>
                    <a:ext uri="{9D8B030D-6E8A-4147-A177-3AD203B41FA5}">
                      <a16:colId xmlns:a16="http://schemas.microsoft.com/office/drawing/2014/main" val="4091871961"/>
                    </a:ext>
                  </a:extLst>
                </a:gridCol>
                <a:gridCol w="753582">
                  <a:extLst>
                    <a:ext uri="{9D8B030D-6E8A-4147-A177-3AD203B41FA5}">
                      <a16:colId xmlns:a16="http://schemas.microsoft.com/office/drawing/2014/main" val="1836859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Area of development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Activity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Priority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4069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Expansion of data collection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Data collection for unpaved roads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2-3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468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Data collection for bridges and tunnels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5295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Pavement strength measurements – procurement of FWD equipment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3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7018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Database improvement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Incorporation of data from spring and autumn surveys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310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Incorporation of unpaved road data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2403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Incorporation of Bridge/Tunnel Management System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3725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Improvement of planning module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Funding allocation for routine and winter maintenance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922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Algorithms for prioritising treatments for unpaved roads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804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Algorithms for prioritising treatments for bridges/tunnels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36111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Integration of RAMS into planning processes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Use of RAMS in annual planning and budgeting – legal framework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828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Planning of capital/mid-term repair at central level using RAMS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069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Funding to ROs/LMUs based on road length, condition and importance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5589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Institutionalization of RAMS operation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Establishment of dedicated RAMS Unit in RMD with skilled experts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7391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Annual budget allocation for road network data collection by PIC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542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Upgrading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of survey equipment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0072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Match funding to priority needs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Assessment of long-term funding needs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237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Identification of suitable funding sources for Road Fund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3995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Strengthen works implementing capacity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Involve the private sector in road repair and maintenance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3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165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Introduce suitable contracting modalities (SLA,PBC)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3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03863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44498-7A04-42D1-84F9-8D0B77BA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204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FBF8-0427-4446-B2CF-64EE6EB3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RAMS development in Kyrgyz Republic</a:t>
            </a:r>
            <a:endParaRPr lang="LID4096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FE901-47F8-461D-8980-8FE5CBCA1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lvl="1"/>
            <a:endParaRPr lang="LID4096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849A64F-3756-40A6-B022-DF99BD176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287765"/>
              </p:ext>
            </p:extLst>
          </p:nvPr>
        </p:nvGraphicFramePr>
        <p:xfrm>
          <a:off x="-66439" y="5281844"/>
          <a:ext cx="8919882" cy="113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54434D-27ED-42F9-91FC-DE9ECD5F3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591020"/>
              </p:ext>
            </p:extLst>
          </p:nvPr>
        </p:nvGraphicFramePr>
        <p:xfrm>
          <a:off x="376518" y="1414483"/>
          <a:ext cx="8390964" cy="3632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6988">
                  <a:extLst>
                    <a:ext uri="{9D8B030D-6E8A-4147-A177-3AD203B41FA5}">
                      <a16:colId xmlns:a16="http://schemas.microsoft.com/office/drawing/2014/main" val="2422071854"/>
                    </a:ext>
                  </a:extLst>
                </a:gridCol>
                <a:gridCol w="2796988">
                  <a:extLst>
                    <a:ext uri="{9D8B030D-6E8A-4147-A177-3AD203B41FA5}">
                      <a16:colId xmlns:a16="http://schemas.microsoft.com/office/drawing/2014/main" val="2828655714"/>
                    </a:ext>
                  </a:extLst>
                </a:gridCol>
                <a:gridCol w="2796988">
                  <a:extLst>
                    <a:ext uri="{9D8B030D-6E8A-4147-A177-3AD203B41FA5}">
                      <a16:colId xmlns:a16="http://schemas.microsoft.com/office/drawing/2014/main" val="7391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Phase 1: Piloting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Phase 2: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Phase 3: 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2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Data collection for small part of the network</a:t>
                      </a: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Simple (temporary) database for data storage with limited functionality</a:t>
                      </a: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Data analysis using commercial software (RONET, HDM4)</a:t>
                      </a: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Often carried out by consultants</a:t>
                      </a:r>
                    </a:p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</a:rPr>
                        <a:t>Data collection for most of the road network</a:t>
                      </a: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</a:rPr>
                        <a:t>Proper RAMS database with extended functionality</a:t>
                      </a: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</a:rPr>
                        <a:t>Data analysis through integrated planning module or external software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</a:rPr>
                        <a:t>Often carried out by government (or outsourced) with consultant support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</a:rPr>
                        <a:t>Institutional framework established for RAMS implementation</a:t>
                      </a: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</a:rPr>
                        <a:t>RAMS forms the basis for annual and multiannual planning and budgeting</a:t>
                      </a: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</a:rPr>
                        <a:t>Budget levels and allocations influenced by RAMS analysis of needs and priorities</a:t>
                      </a: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</a:rPr>
                        <a:t>Domestic implementation capacity responds to new priorities</a:t>
                      </a:r>
                    </a:p>
                    <a:p>
                      <a:pPr marL="179388" lvl="0" indent="-1793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LID4096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936924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345A2-9930-4D48-9B65-6B86D9F7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270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D102-BA01-4502-816A-054A262B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Current ADB support</a:t>
            </a:r>
            <a:endParaRPr lang="LID4096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1608-8940-4D8F-BE6B-771286FED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RAMS development phase</a:t>
            </a:r>
          </a:p>
          <a:p>
            <a:pPr lvl="1"/>
            <a:r>
              <a:rPr lang="en-GB" dirty="0"/>
              <a:t>Data collected for 5,835 km of paved roads in 2018/2019</a:t>
            </a:r>
          </a:p>
          <a:p>
            <a:pPr lvl="1"/>
            <a:r>
              <a:rPr lang="en-GB" dirty="0"/>
              <a:t>Traffic counts in 231 locations</a:t>
            </a:r>
          </a:p>
          <a:p>
            <a:pPr lvl="1"/>
            <a:r>
              <a:rPr lang="en-GB" dirty="0"/>
              <a:t>Data collection ongoing for remaining 2,572 km of paved roads</a:t>
            </a:r>
          </a:p>
          <a:p>
            <a:pPr lvl="1"/>
            <a:r>
              <a:rPr lang="en-GB" dirty="0"/>
              <a:t>Comprehensive database developed providing storage and access to data</a:t>
            </a:r>
          </a:p>
          <a:p>
            <a:pPr lvl="1"/>
            <a:r>
              <a:rPr lang="en-GB" dirty="0"/>
              <a:t>Planning module based on decision matrix</a:t>
            </a:r>
          </a:p>
          <a:p>
            <a:pPr lvl="1"/>
            <a:r>
              <a:rPr lang="en-GB" dirty="0"/>
              <a:t>Capacities built in MOTC and Production Innovation Centre</a:t>
            </a:r>
          </a:p>
          <a:p>
            <a:pPr lvl="1"/>
            <a:endParaRPr lang="en-GB" dirty="0"/>
          </a:p>
          <a:p>
            <a:r>
              <a:rPr lang="en-GB" dirty="0"/>
              <a:t>RAMS development phase not yet complete</a:t>
            </a:r>
          </a:p>
          <a:p>
            <a:pPr lvl="1"/>
            <a:r>
              <a:rPr lang="en-GB" dirty="0"/>
              <a:t>Data not collected for entire road network – unpaved roads, bridges, tunnels</a:t>
            </a:r>
          </a:p>
          <a:p>
            <a:pPr lvl="1"/>
            <a:r>
              <a:rPr lang="en-GB" dirty="0"/>
              <a:t>Database not yet structured for data needs of unpaved roads, bridges, tunnels</a:t>
            </a:r>
          </a:p>
          <a:p>
            <a:pPr lvl="1"/>
            <a:r>
              <a:rPr lang="en-GB" dirty="0"/>
              <a:t>Data analysis and planning modules not yet suited for unpaved roads, bridges, tunnels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382A-B964-4F2D-A566-E02E7E12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953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1076C-D902-486C-AB31-071B19C2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Future support – Development  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6043F-F309-4E1A-B64E-E16C0387F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1179320"/>
            <a:ext cx="8853443" cy="5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Data Collection</a:t>
            </a:r>
          </a:p>
          <a:p>
            <a:r>
              <a:rPr lang="en-GB" dirty="0"/>
              <a:t>Collecting data for remainder of network </a:t>
            </a:r>
          </a:p>
          <a:p>
            <a:pPr lvl="1"/>
            <a:r>
              <a:rPr lang="en-GB" dirty="0"/>
              <a:t>Inventory, condition, traffic data for all unpaved roads: 10,586 km</a:t>
            </a:r>
          </a:p>
          <a:p>
            <a:pPr lvl="1"/>
            <a:r>
              <a:rPr lang="en-GB" dirty="0"/>
              <a:t>Data needs and survey equipment will be slightly different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800" dirty="0"/>
          </a:p>
          <a:p>
            <a:pPr lvl="1"/>
            <a:endParaRPr lang="en-GB" dirty="0"/>
          </a:p>
          <a:p>
            <a:r>
              <a:rPr lang="en-GB" dirty="0"/>
              <a:t>Improving data collection</a:t>
            </a:r>
          </a:p>
          <a:p>
            <a:pPr lvl="1"/>
            <a:r>
              <a:rPr lang="en-GB" dirty="0"/>
              <a:t>Longer traffic counts, different times of the year, permanent traffic counts</a:t>
            </a:r>
          </a:p>
          <a:p>
            <a:pPr lvl="1"/>
            <a:r>
              <a:rPr lang="en-GB" dirty="0"/>
              <a:t>Expanding data collection to bridges and tunnels </a:t>
            </a:r>
          </a:p>
          <a:p>
            <a:pPr lvl="1"/>
            <a:r>
              <a:rPr lang="en-GB" dirty="0"/>
              <a:t>Collecting data on pavement strength</a:t>
            </a:r>
          </a:p>
          <a:p>
            <a:r>
              <a:rPr lang="en-GB" b="1" dirty="0">
                <a:solidFill>
                  <a:srgbClr val="FF0000"/>
                </a:solidFill>
              </a:rPr>
              <a:t>Be careful not to expand the data collection too quickly!</a:t>
            </a:r>
            <a:endParaRPr lang="LID4096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4F8140-838E-48B7-BDC8-AA44A4DA8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50645"/>
              </p:ext>
            </p:extLst>
          </p:nvPr>
        </p:nvGraphicFramePr>
        <p:xfrm>
          <a:off x="367554" y="2705847"/>
          <a:ext cx="7986611" cy="1895475"/>
        </p:xfrm>
        <a:graphic>
          <a:graphicData uri="http://schemas.openxmlformats.org/drawingml/2006/table">
            <a:tbl>
              <a:tblPr firstRow="1" lastRow="1" lastCol="1">
                <a:tableStyleId>{93296810-A885-4BE3-A3E7-6D5BEEA58F35}</a:tableStyleId>
              </a:tblPr>
              <a:tblGrid>
                <a:gridCol w="1147062">
                  <a:extLst>
                    <a:ext uri="{9D8B030D-6E8A-4147-A177-3AD203B41FA5}">
                      <a16:colId xmlns:a16="http://schemas.microsoft.com/office/drawing/2014/main" val="33343185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4234783336"/>
                    </a:ext>
                  </a:extLst>
                </a:gridCol>
                <a:gridCol w="802613">
                  <a:extLst>
                    <a:ext uri="{9D8B030D-6E8A-4147-A177-3AD203B41FA5}">
                      <a16:colId xmlns:a16="http://schemas.microsoft.com/office/drawing/2014/main" val="1911835102"/>
                    </a:ext>
                  </a:extLst>
                </a:gridCol>
                <a:gridCol w="844156">
                  <a:extLst>
                    <a:ext uri="{9D8B030D-6E8A-4147-A177-3AD203B41FA5}">
                      <a16:colId xmlns:a16="http://schemas.microsoft.com/office/drawing/2014/main" val="1532172700"/>
                    </a:ext>
                  </a:extLst>
                </a:gridCol>
                <a:gridCol w="844156">
                  <a:extLst>
                    <a:ext uri="{9D8B030D-6E8A-4147-A177-3AD203B41FA5}">
                      <a16:colId xmlns:a16="http://schemas.microsoft.com/office/drawing/2014/main" val="3527180789"/>
                    </a:ext>
                  </a:extLst>
                </a:gridCol>
                <a:gridCol w="844156">
                  <a:extLst>
                    <a:ext uri="{9D8B030D-6E8A-4147-A177-3AD203B41FA5}">
                      <a16:colId xmlns:a16="http://schemas.microsoft.com/office/drawing/2014/main" val="1391336139"/>
                    </a:ext>
                  </a:extLst>
                </a:gridCol>
                <a:gridCol w="844156">
                  <a:extLst>
                    <a:ext uri="{9D8B030D-6E8A-4147-A177-3AD203B41FA5}">
                      <a16:colId xmlns:a16="http://schemas.microsoft.com/office/drawing/2014/main" val="3085634849"/>
                    </a:ext>
                  </a:extLst>
                </a:gridCol>
                <a:gridCol w="844156">
                  <a:extLst>
                    <a:ext uri="{9D8B030D-6E8A-4147-A177-3AD203B41FA5}">
                      <a16:colId xmlns:a16="http://schemas.microsoft.com/office/drawing/2014/main" val="472936942"/>
                    </a:ext>
                  </a:extLst>
                </a:gridCol>
                <a:gridCol w="844156">
                  <a:extLst>
                    <a:ext uri="{9D8B030D-6E8A-4147-A177-3AD203B41FA5}">
                      <a16:colId xmlns:a16="http://schemas.microsoft.com/office/drawing/2014/main" val="157331304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Road class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Ongoing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Remaining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2593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Road class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Asphalt Concrete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Black </a:t>
                      </a:r>
                    </a:p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Gravel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Gravel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Earth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621648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International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244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580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707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71</a:t>
                      </a: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4,216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47835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National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620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620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3,030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3,267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5,67</a:t>
                      </a: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09484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Local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784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587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1,37</a:t>
                      </a: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5,180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1,42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6,60</a:t>
                      </a: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9,103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65348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5,835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1,02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1,543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2,572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8,91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1,668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10,58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18,99</a:t>
                      </a: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0974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l" rtl="0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2079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7CF9C-FB59-4950-A7CE-11ADAA61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644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EE88-E1ED-42ED-B916-EC992BA7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Future support – Development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2516E-3EEF-4FEF-8020-4CB63A4C8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Database management</a:t>
            </a:r>
          </a:p>
          <a:p>
            <a:r>
              <a:rPr lang="en-GB" dirty="0"/>
              <a:t>Further improve the database</a:t>
            </a:r>
          </a:p>
          <a:p>
            <a:pPr lvl="1"/>
            <a:r>
              <a:rPr lang="en-GB" dirty="0"/>
              <a:t>Include data types for local + unpaved roads</a:t>
            </a:r>
          </a:p>
          <a:p>
            <a:pPr lvl="1"/>
            <a:r>
              <a:rPr lang="en-GB" dirty="0"/>
              <a:t>Include data types for bridges and tunnels</a:t>
            </a:r>
          </a:p>
          <a:p>
            <a:pPr lvl="1"/>
            <a:r>
              <a:rPr lang="en-GB" dirty="0"/>
              <a:t>Further expand existing functionality of the database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u="sng" dirty="0"/>
              <a:t>Data analysis</a:t>
            </a:r>
          </a:p>
          <a:p>
            <a:r>
              <a:rPr lang="en-GB" dirty="0"/>
              <a:t>Develop planning module for unpaved roads</a:t>
            </a:r>
          </a:p>
          <a:p>
            <a:pPr lvl="1"/>
            <a:r>
              <a:rPr lang="en-GB" dirty="0"/>
              <a:t>Treatments and thresholds will be different</a:t>
            </a:r>
          </a:p>
          <a:p>
            <a:pPr lvl="1"/>
            <a:r>
              <a:rPr lang="en-GB" dirty="0"/>
              <a:t>Prioritization criteria may be different for low volume roads – based on access rather than economic benefits</a:t>
            </a:r>
          </a:p>
          <a:p>
            <a:r>
              <a:rPr lang="en-GB" dirty="0"/>
              <a:t>Develop planning modules for bridges and tunnels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ED3C9-38AC-4669-A06C-751D5A63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6311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Future support – Integration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60434" y="1143461"/>
            <a:ext cx="5614992" cy="5607556"/>
            <a:chOff x="49500" y="52979"/>
            <a:chExt cx="3355425" cy="3350956"/>
          </a:xfrm>
          <a:solidFill>
            <a:schemeClr val="accent1"/>
          </a:solidFill>
        </p:grpSpPr>
        <p:sp>
          <p:nvSpPr>
            <p:cNvPr id="11" name="Rectangle 10"/>
            <p:cNvSpPr/>
            <p:nvPr/>
          </p:nvSpPr>
          <p:spPr>
            <a:xfrm>
              <a:off x="49500" y="53835"/>
              <a:ext cx="2232000" cy="108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Institutional Framework</a:t>
              </a:r>
              <a:endParaRPr lang="en-GB" sz="16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73535" y="2323125"/>
              <a:ext cx="2231390" cy="1079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Implementation</a:t>
              </a:r>
              <a:endParaRPr lang="en-GB" sz="1600" b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825" y="1171935"/>
              <a:ext cx="1080000" cy="223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Financing</a:t>
              </a:r>
              <a:endParaRPr lang="en-GB" sz="1600" b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25425" y="52979"/>
              <a:ext cx="1079500" cy="223139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Planning</a:t>
              </a:r>
              <a:endParaRPr lang="en-GB" sz="16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41402" y="3010487"/>
            <a:ext cx="1831784" cy="1857226"/>
            <a:chOff x="3644770" y="3735212"/>
            <a:chExt cx="1452100" cy="147687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3644770" y="3735212"/>
              <a:ext cx="1452100" cy="435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Data collection</a:t>
              </a:r>
              <a:endParaRPr lang="en-GB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44770" y="4260530"/>
              <a:ext cx="1452100" cy="435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Data management</a:t>
              </a:r>
              <a:endParaRPr lang="en-GB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44770" y="4776453"/>
              <a:ext cx="1452100" cy="435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Data analysis</a:t>
              </a:r>
              <a:endParaRPr lang="en-GB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D81951-BCF3-467B-AC80-A0907953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69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C41A-F22C-4328-965D-B98C59AE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– Institutional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8314-445D-4391-9E2B-E9943D28B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RAMS operation generally coordinated by RAMS Unit</a:t>
            </a:r>
          </a:p>
          <a:p>
            <a:pPr lvl="1"/>
            <a:r>
              <a:rPr lang="en-GB" dirty="0"/>
              <a:t>Small dedicated group of fixed, full-time staff working on the RAMS</a:t>
            </a:r>
          </a:p>
          <a:p>
            <a:pPr lvl="1"/>
            <a:r>
              <a:rPr lang="en-GB" dirty="0"/>
              <a:t>Not part-time, not large working group</a:t>
            </a:r>
          </a:p>
          <a:p>
            <a:pPr lvl="1"/>
            <a:r>
              <a:rPr lang="en-GB" dirty="0"/>
              <a:t>Size depends on size of network, types of data collected, outsourcing of functions</a:t>
            </a:r>
          </a:p>
          <a:p>
            <a:pPr lvl="1"/>
            <a:endParaRPr lang="en-GB" dirty="0"/>
          </a:p>
          <a:p>
            <a:r>
              <a:rPr lang="en-GB" dirty="0"/>
              <a:t>Kyrgyz Republic</a:t>
            </a:r>
          </a:p>
          <a:p>
            <a:pPr lvl="1"/>
            <a:r>
              <a:rPr lang="en-GB" dirty="0"/>
              <a:t>Asset Management Unit under Road Management Department of MOTC</a:t>
            </a:r>
          </a:p>
          <a:p>
            <a:pPr lvl="1"/>
            <a:r>
              <a:rPr lang="en-GB" dirty="0"/>
              <a:t>Some activities outsourced to Production Innovation Centre (PIC)</a:t>
            </a:r>
          </a:p>
          <a:p>
            <a:pPr lvl="1"/>
            <a:endParaRPr lang="en-GB" dirty="0"/>
          </a:p>
          <a:p>
            <a:r>
              <a:rPr lang="en-GB" dirty="0"/>
              <a:t>Together responsible for RAMS operation</a:t>
            </a:r>
          </a:p>
          <a:p>
            <a:pPr lvl="1"/>
            <a:r>
              <a:rPr lang="en-GB" dirty="0"/>
              <a:t>Annual data collection and updating</a:t>
            </a:r>
          </a:p>
          <a:p>
            <a:pPr lvl="1"/>
            <a:r>
              <a:rPr lang="en-GB" dirty="0"/>
              <a:t>Keeping database operational and ensuring access</a:t>
            </a:r>
          </a:p>
          <a:p>
            <a:pPr lvl="1"/>
            <a:r>
              <a:rPr lang="en-GB" dirty="0"/>
              <a:t>Analysing data as the basis for annual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32BC6-8692-4E50-9457-1607103A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634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402F-9DEE-49BE-BCD5-F4485CC7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– Institutional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8028-F481-428B-8841-9C5C0D72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Data collection</a:t>
            </a:r>
          </a:p>
          <a:p>
            <a:r>
              <a:rPr lang="en-GB" dirty="0"/>
              <a:t>Currently outsourced to Production Innovation Centre</a:t>
            </a:r>
          </a:p>
          <a:p>
            <a:pPr lvl="1"/>
            <a:r>
              <a:rPr lang="en-GB" dirty="0"/>
              <a:t>Collection, post-processing and validation of data</a:t>
            </a:r>
          </a:p>
          <a:p>
            <a:pPr lvl="2"/>
            <a:endParaRPr lang="en-GB" dirty="0"/>
          </a:p>
          <a:p>
            <a:r>
              <a:rPr lang="en-GB" dirty="0"/>
              <a:t>Annual data collection for portion of network</a:t>
            </a:r>
          </a:p>
          <a:p>
            <a:pPr lvl="1"/>
            <a:r>
              <a:rPr lang="en-GB" dirty="0"/>
              <a:t>All data updated every 1-5 years – depending on road class or traffic volume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Annual contracts with PIC defining which data will be collected</a:t>
            </a:r>
          </a:p>
          <a:p>
            <a:pPr lvl="1"/>
            <a:r>
              <a:rPr lang="en-GB" dirty="0"/>
              <a:t>Requires annual budget to finance the data collection by PIC</a:t>
            </a:r>
          </a:p>
          <a:p>
            <a:pPr lvl="1"/>
            <a:r>
              <a:rPr lang="en-GB" dirty="0"/>
              <a:t>Requires a legal basis for data types, collection frequency, contracting with PIC</a:t>
            </a:r>
          </a:p>
          <a:p>
            <a:endParaRPr lang="LID4096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1451D4-A2BD-48AA-B2A1-850169F78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84047"/>
              </p:ext>
            </p:extLst>
          </p:nvPr>
        </p:nvGraphicFramePr>
        <p:xfrm>
          <a:off x="4832601" y="3545539"/>
          <a:ext cx="3571875" cy="1510665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40206173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87229468"/>
                    </a:ext>
                  </a:extLst>
                </a:gridCol>
                <a:gridCol w="992481">
                  <a:extLst>
                    <a:ext uri="{9D8B030D-6E8A-4147-A177-3AD203B41FA5}">
                      <a16:colId xmlns:a16="http://schemas.microsoft.com/office/drawing/2014/main" val="3135238322"/>
                    </a:ext>
                  </a:extLst>
                </a:gridCol>
                <a:gridCol w="779394">
                  <a:extLst>
                    <a:ext uri="{9D8B030D-6E8A-4147-A177-3AD203B41FA5}">
                      <a16:colId xmlns:a16="http://schemas.microsoft.com/office/drawing/2014/main" val="409690251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Road class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Length 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(km)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Frequency (years)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Annual survey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5720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International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4,216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2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963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National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5,674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3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6824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Local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9,103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5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80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18,993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5,820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00061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DE21B8-697E-4A43-B8FF-0D959AA9C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54211"/>
              </p:ext>
            </p:extLst>
          </p:nvPr>
        </p:nvGraphicFramePr>
        <p:xfrm>
          <a:off x="609602" y="3545540"/>
          <a:ext cx="3701799" cy="1510665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1187646">
                  <a:extLst>
                    <a:ext uri="{9D8B030D-6E8A-4147-A177-3AD203B41FA5}">
                      <a16:colId xmlns:a16="http://schemas.microsoft.com/office/drawing/2014/main" val="671416194"/>
                    </a:ext>
                  </a:extLst>
                </a:gridCol>
                <a:gridCol w="742278">
                  <a:extLst>
                    <a:ext uri="{9D8B030D-6E8A-4147-A177-3AD203B41FA5}">
                      <a16:colId xmlns:a16="http://schemas.microsoft.com/office/drawing/2014/main" val="2670816182"/>
                    </a:ext>
                  </a:extLst>
                </a:gridCol>
                <a:gridCol w="992481">
                  <a:extLst>
                    <a:ext uri="{9D8B030D-6E8A-4147-A177-3AD203B41FA5}">
                      <a16:colId xmlns:a16="http://schemas.microsoft.com/office/drawing/2014/main" val="2003290572"/>
                    </a:ext>
                  </a:extLst>
                </a:gridCol>
                <a:gridCol w="779394">
                  <a:extLst>
                    <a:ext uri="{9D8B030D-6E8A-4147-A177-3AD203B41FA5}">
                      <a16:colId xmlns:a16="http://schemas.microsoft.com/office/drawing/2014/main" val="284648193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Road class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Length 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(km)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Frequency (years)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Annual survey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5720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International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4,216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1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>
                          <a:effectLst/>
                        </a:rPr>
                        <a:t>4,216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963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National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5,674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2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>
                          <a:effectLst/>
                        </a:rPr>
                        <a:t>2,837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6824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Local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9,103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u="none" strike="noStrike" dirty="0">
                          <a:effectLst/>
                        </a:rPr>
                        <a:t>3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>
                          <a:effectLst/>
                        </a:rPr>
                        <a:t>3,034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80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18,993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600" u="none" strike="noStrike" dirty="0">
                          <a:effectLst/>
                        </a:rPr>
                        <a:t>10,087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000618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DD74-275A-4926-BF47-D3BA62A2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FC21-9A4D-436F-B45E-806B2D05C2AE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187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7325</TotalTime>
  <Words>2012</Words>
  <Application>Microsoft Office PowerPoint</Application>
  <PresentationFormat>On-screen Show (4:3)</PresentationFormat>
  <Paragraphs>418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Agenda</vt:lpstr>
      <vt:lpstr>RAMS development in Kyrgyz Republic</vt:lpstr>
      <vt:lpstr>Current ADB support</vt:lpstr>
      <vt:lpstr>Future support – Development   </vt:lpstr>
      <vt:lpstr>Future support – Development</vt:lpstr>
      <vt:lpstr>Future support – Integration</vt:lpstr>
      <vt:lpstr>Integration – Institutional</vt:lpstr>
      <vt:lpstr>Integration – Institutional</vt:lpstr>
      <vt:lpstr>Integration – Institutional</vt:lpstr>
      <vt:lpstr>Integration – Planning</vt:lpstr>
      <vt:lpstr>Integration – Planning</vt:lpstr>
      <vt:lpstr>Integration – Financing</vt:lpstr>
      <vt:lpstr>Integration – Financing</vt:lpstr>
      <vt:lpstr>Integration – Financing</vt:lpstr>
      <vt:lpstr>Integration - Implementation</vt:lpstr>
      <vt:lpstr>Integration - Implementation</vt:lpstr>
      <vt:lpstr>Example - Georgia</vt:lpstr>
      <vt:lpstr>Example - Georgia</vt:lpstr>
      <vt:lpstr>Phase 2 RAMS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 Cartier van Dissel</dc:creator>
  <cp:lastModifiedBy>Serge Cartier van Dissel</cp:lastModifiedBy>
  <cp:revision>145</cp:revision>
  <dcterms:created xsi:type="dcterms:W3CDTF">2019-12-09T09:24:51Z</dcterms:created>
  <dcterms:modified xsi:type="dcterms:W3CDTF">2021-06-28T08:31:17Z</dcterms:modified>
</cp:coreProperties>
</file>