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73" r:id="rId5"/>
    <p:sldMasterId id="2147483702" r:id="rId6"/>
  </p:sldMasterIdLst>
  <p:notesMasterIdLst>
    <p:notesMasterId r:id="rId28"/>
  </p:notesMasterIdLst>
  <p:handoutMasterIdLst>
    <p:handoutMasterId r:id="rId29"/>
  </p:handoutMasterIdLst>
  <p:sldIdLst>
    <p:sldId id="256" r:id="rId7"/>
    <p:sldId id="306" r:id="rId8"/>
    <p:sldId id="258" r:id="rId9"/>
    <p:sldId id="279" r:id="rId10"/>
    <p:sldId id="280" r:id="rId11"/>
    <p:sldId id="261" r:id="rId12"/>
    <p:sldId id="262" r:id="rId13"/>
    <p:sldId id="263" r:id="rId14"/>
    <p:sldId id="305" r:id="rId15"/>
    <p:sldId id="265" r:id="rId16"/>
    <p:sldId id="266" r:id="rId17"/>
    <p:sldId id="267" r:id="rId18"/>
    <p:sldId id="268" r:id="rId19"/>
    <p:sldId id="307" r:id="rId20"/>
    <p:sldId id="310" r:id="rId21"/>
    <p:sldId id="308" r:id="rId22"/>
    <p:sldId id="311" r:id="rId23"/>
    <p:sldId id="312" r:id="rId24"/>
    <p:sldId id="313" r:id="rId25"/>
    <p:sldId id="309" r:id="rId26"/>
    <p:sldId id="314" r:id="rId27"/>
  </p:sldIdLst>
  <p:sldSz cx="12192000" cy="6858000"/>
  <p:notesSz cx="7010400" cy="9296400"/>
  <p:defaultTextStyle>
    <a:defPPr>
      <a:defRPr lang="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1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88" y="816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69CC8-0345-4642-893F-91854334DF6E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60FDA0-8DEF-478E-9D90-C80BD30D3F5B}">
      <dgm:prSet phldrT="[Text]" custT="1"/>
      <dgm:spPr/>
      <dgm:t>
        <a:bodyPr/>
        <a:lstStyle/>
        <a:p>
          <a:r>
            <a:rPr lang="ru" sz="2800" b="1" dirty="0"/>
            <a:t>ВАЛИДАЦИЯ ДОКУМЕНТОВ</a:t>
          </a:r>
        </a:p>
      </dgm:t>
    </dgm:pt>
    <dgm:pt modelId="{1A4FB2F4-5CFB-4E65-9623-B44D204AEF07}" type="parTrans" cxnId="{EC9EA386-E816-454E-899A-96179C2BBF08}">
      <dgm:prSet/>
      <dgm:spPr/>
      <dgm:t>
        <a:bodyPr/>
        <a:lstStyle/>
        <a:p>
          <a:endParaRPr lang="en-US"/>
        </a:p>
      </dgm:t>
    </dgm:pt>
    <dgm:pt modelId="{A34970E0-E789-442B-A24D-B06A64B737B7}" type="sibTrans" cxnId="{EC9EA386-E816-454E-899A-96179C2BBF08}">
      <dgm:prSet/>
      <dgm:spPr/>
      <dgm:t>
        <a:bodyPr/>
        <a:lstStyle/>
        <a:p>
          <a:endParaRPr lang="en-US"/>
        </a:p>
      </dgm:t>
    </dgm:pt>
    <dgm:pt modelId="{AFE13630-0E08-4994-9887-8F915588105B}">
      <dgm:prSet phldrT="[Text]"/>
      <dgm:spPr/>
      <dgm:t>
        <a:bodyPr/>
        <a:lstStyle/>
        <a:p>
          <a:r>
            <a:rPr lang="ru" sz="1900" dirty="0"/>
            <a:t>Проверка документов/ администрирования</a:t>
          </a:r>
        </a:p>
      </dgm:t>
    </dgm:pt>
    <dgm:pt modelId="{25ABE0FF-5E92-438A-B2D0-C635E054B22B}" type="parTrans" cxnId="{261A6066-7D3A-4129-95BD-87382209806A}">
      <dgm:prSet/>
      <dgm:spPr/>
      <dgm:t>
        <a:bodyPr/>
        <a:lstStyle/>
        <a:p>
          <a:endParaRPr lang="en-US"/>
        </a:p>
      </dgm:t>
    </dgm:pt>
    <dgm:pt modelId="{D851D233-50CA-4BF5-87CE-7EFFF96FD1CB}" type="sibTrans" cxnId="{261A6066-7D3A-4129-95BD-87382209806A}">
      <dgm:prSet/>
      <dgm:spPr/>
      <dgm:t>
        <a:bodyPr/>
        <a:lstStyle/>
        <a:p>
          <a:endParaRPr lang="en-US"/>
        </a:p>
      </dgm:t>
    </dgm:pt>
    <dgm:pt modelId="{D71EAE07-BF9B-4B68-8AE0-8E96B6E95E58}">
      <dgm:prSet phldrT="[Text]"/>
      <dgm:spPr/>
      <dgm:t>
        <a:bodyPr/>
        <a:lstStyle/>
        <a:p>
          <a:endParaRPr lang="en-US" sz="1900" dirty="0"/>
        </a:p>
      </dgm:t>
    </dgm:pt>
    <dgm:pt modelId="{0A370C98-937A-4DBA-84FD-5CFB57E84D02}" type="parTrans" cxnId="{CB017E71-374B-452D-B5C7-5D6692B187BE}">
      <dgm:prSet/>
      <dgm:spPr/>
      <dgm:t>
        <a:bodyPr/>
        <a:lstStyle/>
        <a:p>
          <a:endParaRPr lang="en-US"/>
        </a:p>
      </dgm:t>
    </dgm:pt>
    <dgm:pt modelId="{BAFAEBA4-EC73-4BA6-A424-D0CD2EADCDA7}" type="sibTrans" cxnId="{CB017E71-374B-452D-B5C7-5D6692B187BE}">
      <dgm:prSet/>
      <dgm:spPr/>
      <dgm:t>
        <a:bodyPr/>
        <a:lstStyle/>
        <a:p>
          <a:endParaRPr lang="en-US"/>
        </a:p>
      </dgm:t>
    </dgm:pt>
    <dgm:pt modelId="{A45A9E38-E149-4181-A5F2-3E7C85B20CF6}">
      <dgm:prSet phldrT="[Text]"/>
      <dgm:spPr>
        <a:solidFill>
          <a:schemeClr val="tx2"/>
        </a:solidFill>
      </dgm:spPr>
      <dgm:t>
        <a:bodyPr/>
        <a:lstStyle/>
        <a:p>
          <a:r>
            <a:rPr lang="ru" b="1" dirty="0"/>
            <a:t>ВАЛИДАЦИЯ НА МЕСТЕ</a:t>
          </a:r>
        </a:p>
      </dgm:t>
    </dgm:pt>
    <dgm:pt modelId="{01B752A5-EB6D-431A-9A07-229CE8D261E3}" type="parTrans" cxnId="{68791E19-A134-4D99-8A70-B26C510B1228}">
      <dgm:prSet/>
      <dgm:spPr/>
      <dgm:t>
        <a:bodyPr/>
        <a:lstStyle/>
        <a:p>
          <a:endParaRPr lang="en-US"/>
        </a:p>
      </dgm:t>
    </dgm:pt>
    <dgm:pt modelId="{8C6ED7F6-A27A-47CB-BA71-E625A8E70105}" type="sibTrans" cxnId="{68791E19-A134-4D99-8A70-B26C510B1228}">
      <dgm:prSet/>
      <dgm:spPr/>
      <dgm:t>
        <a:bodyPr/>
        <a:lstStyle/>
        <a:p>
          <a:endParaRPr lang="en-US"/>
        </a:p>
      </dgm:t>
    </dgm:pt>
    <dgm:pt modelId="{D6E75313-F4C3-42DD-8646-00D1ABD9095F}">
      <dgm:prSet phldrT="[Text]"/>
      <dgm:spPr>
        <a:solidFill>
          <a:schemeClr val="tx2"/>
        </a:solidFill>
      </dgm:spPr>
      <dgm:t>
        <a:bodyPr/>
        <a:lstStyle/>
        <a:p>
          <a:r>
            <a:rPr lang="ru" dirty="0"/>
            <a:t>Посещение помещений компании</a:t>
          </a:r>
        </a:p>
      </dgm:t>
    </dgm:pt>
    <dgm:pt modelId="{E013E101-8A9D-4BDE-B9F8-0144F67B3BA9}" type="parTrans" cxnId="{FF561121-B31A-408B-B965-DE6214B2B36A}">
      <dgm:prSet/>
      <dgm:spPr/>
      <dgm:t>
        <a:bodyPr/>
        <a:lstStyle/>
        <a:p>
          <a:endParaRPr lang="en-US"/>
        </a:p>
      </dgm:t>
    </dgm:pt>
    <dgm:pt modelId="{035A6C48-985F-49EF-B5D4-493F7B279879}" type="sibTrans" cxnId="{FF561121-B31A-408B-B965-DE6214B2B36A}">
      <dgm:prSet/>
      <dgm:spPr/>
      <dgm:t>
        <a:bodyPr/>
        <a:lstStyle/>
        <a:p>
          <a:endParaRPr lang="en-US"/>
        </a:p>
      </dgm:t>
    </dgm:pt>
    <dgm:pt modelId="{3D000924-83A6-4235-B36F-FE4E67682849}">
      <dgm:prSet phldrT="[Text]"/>
      <dgm:spPr/>
      <dgm:t>
        <a:bodyPr/>
        <a:lstStyle/>
        <a:p>
          <a:r>
            <a:rPr lang="ru" sz="1900" dirty="0"/>
            <a:t>Презентация процедура(СОП) компанией</a:t>
          </a:r>
        </a:p>
      </dgm:t>
    </dgm:pt>
    <dgm:pt modelId="{D6C31DB2-2946-4C9F-8422-2A264D0C5DF9}" type="parTrans" cxnId="{E24DADB5-78A6-478C-84D8-343FA0002714}">
      <dgm:prSet/>
      <dgm:spPr/>
      <dgm:t>
        <a:bodyPr/>
        <a:lstStyle/>
        <a:p>
          <a:endParaRPr lang="en-ID"/>
        </a:p>
      </dgm:t>
    </dgm:pt>
    <dgm:pt modelId="{1DF319AC-9FFD-4A8B-A18B-6272124C061E}" type="sibTrans" cxnId="{E24DADB5-78A6-478C-84D8-343FA0002714}">
      <dgm:prSet/>
      <dgm:spPr/>
      <dgm:t>
        <a:bodyPr/>
        <a:lstStyle/>
        <a:p>
          <a:endParaRPr lang="en-ID"/>
        </a:p>
      </dgm:t>
    </dgm:pt>
    <dgm:pt modelId="{1948AD67-BD96-401D-9F46-426D91A9646D}">
      <dgm:prSet phldrT="[Text]" custT="1"/>
      <dgm:spPr/>
      <dgm:t>
        <a:bodyPr/>
        <a:lstStyle/>
        <a:p>
          <a:r>
            <a:rPr lang="ru" sz="1900" dirty="0"/>
            <a:t>Анализ профиля компании и вся связанная информация</a:t>
          </a:r>
        </a:p>
      </dgm:t>
    </dgm:pt>
    <dgm:pt modelId="{E8C2844E-4686-4D8B-AA33-11B73164F8EB}" type="parTrans" cxnId="{5515A5E9-CC96-4C53-A7E6-EF533DA56C6A}">
      <dgm:prSet/>
      <dgm:spPr/>
      <dgm:t>
        <a:bodyPr/>
        <a:lstStyle/>
        <a:p>
          <a:endParaRPr lang="en-ID"/>
        </a:p>
      </dgm:t>
    </dgm:pt>
    <dgm:pt modelId="{C396B0A3-5897-429F-A6AB-4418CF9B43B9}" type="sibTrans" cxnId="{5515A5E9-CC96-4C53-A7E6-EF533DA56C6A}">
      <dgm:prSet/>
      <dgm:spPr/>
      <dgm:t>
        <a:bodyPr/>
        <a:lstStyle/>
        <a:p>
          <a:endParaRPr lang="en-ID"/>
        </a:p>
      </dgm:t>
    </dgm:pt>
    <dgm:pt modelId="{5BC5470E-4326-4828-B255-7169C7AC5D05}" type="pres">
      <dgm:prSet presAssocID="{33F69CC8-0345-4642-893F-91854334DF6E}" presName="Name0" presStyleCnt="0">
        <dgm:presLayoutVars>
          <dgm:dir/>
          <dgm:resizeHandles val="exact"/>
        </dgm:presLayoutVars>
      </dgm:prSet>
      <dgm:spPr/>
    </dgm:pt>
    <dgm:pt modelId="{A76FFCD4-911E-45F9-B67B-DB63AB3D14EF}" type="pres">
      <dgm:prSet presAssocID="{2260FDA0-8DEF-478E-9D90-C80BD30D3F5B}" presName="composite" presStyleCnt="0"/>
      <dgm:spPr/>
    </dgm:pt>
    <dgm:pt modelId="{16D091D0-9423-4683-B116-5336E02C570E}" type="pres">
      <dgm:prSet presAssocID="{2260FDA0-8DEF-478E-9D90-C80BD30D3F5B}" presName="imagSh" presStyleLbl="bgImgPlace1" presStyleIdx="0" presStyleCnt="2"/>
      <dgm:spPr/>
    </dgm:pt>
    <dgm:pt modelId="{85DECDFE-CCE5-4637-8EA3-90DC264338DD}" type="pres">
      <dgm:prSet presAssocID="{2260FDA0-8DEF-478E-9D90-C80BD30D3F5B}" presName="txNode" presStyleLbl="node1" presStyleIdx="0" presStyleCnt="2" custScaleX="130933" custLinFactNeighborX="10469" custLinFactNeighborY="3547">
        <dgm:presLayoutVars>
          <dgm:bulletEnabled val="1"/>
        </dgm:presLayoutVars>
      </dgm:prSet>
      <dgm:spPr/>
    </dgm:pt>
    <dgm:pt modelId="{886FA407-D91B-40E7-BAA8-5BBFC4A556ED}" type="pres">
      <dgm:prSet presAssocID="{A34970E0-E789-442B-A24D-B06A64B737B7}" presName="sibTrans" presStyleLbl="sibTrans2D1" presStyleIdx="0" presStyleCnt="1"/>
      <dgm:spPr/>
    </dgm:pt>
    <dgm:pt modelId="{8BAAD80B-8977-46D0-8AEC-862963E659E6}" type="pres">
      <dgm:prSet presAssocID="{A34970E0-E789-442B-A24D-B06A64B737B7}" presName="connTx" presStyleLbl="sibTrans2D1" presStyleIdx="0" presStyleCnt="1"/>
      <dgm:spPr/>
    </dgm:pt>
    <dgm:pt modelId="{DC122AB7-3CD4-4CAB-8BB7-9465AFFB2351}" type="pres">
      <dgm:prSet presAssocID="{A45A9E38-E149-4181-A5F2-3E7C85B20CF6}" presName="composite" presStyleCnt="0"/>
      <dgm:spPr/>
    </dgm:pt>
    <dgm:pt modelId="{808D545D-CD63-4C65-81B5-B7EB89B9C286}" type="pres">
      <dgm:prSet presAssocID="{A45A9E38-E149-4181-A5F2-3E7C85B20CF6}" presName="imagSh" presStyleLbl="bgImgPlace1" presStyleIdx="1" presStyleCnt="2" custScaleX="120200"/>
      <dgm:spPr/>
    </dgm:pt>
    <dgm:pt modelId="{A29C0822-45BC-4B3D-9306-5526BF7834AF}" type="pres">
      <dgm:prSet presAssocID="{A45A9E38-E149-4181-A5F2-3E7C85B20CF6}" presName="txNode" presStyleLbl="node1" presStyleIdx="1" presStyleCnt="2" custScaleX="128219" custLinFactNeighborX="-10935" custLinFactNeighborY="7375">
        <dgm:presLayoutVars>
          <dgm:bulletEnabled val="1"/>
        </dgm:presLayoutVars>
      </dgm:prSet>
      <dgm:spPr/>
    </dgm:pt>
  </dgm:ptLst>
  <dgm:cxnLst>
    <dgm:cxn modelId="{0BD0CD04-893C-4ECF-9623-6244FE630176}" type="presOf" srcId="{D6E75313-F4C3-42DD-8646-00D1ABD9095F}" destId="{A29C0822-45BC-4B3D-9306-5526BF7834AF}" srcOrd="0" destOrd="1" presId="urn:microsoft.com/office/officeart/2005/8/layout/hProcess10"/>
    <dgm:cxn modelId="{587E0219-04FD-403E-972E-856F37BECB43}" type="presOf" srcId="{A34970E0-E789-442B-A24D-B06A64B737B7}" destId="{886FA407-D91B-40E7-BAA8-5BBFC4A556ED}" srcOrd="0" destOrd="0" presId="urn:microsoft.com/office/officeart/2005/8/layout/hProcess10"/>
    <dgm:cxn modelId="{68791E19-A134-4D99-8A70-B26C510B1228}" srcId="{33F69CC8-0345-4642-893F-91854334DF6E}" destId="{A45A9E38-E149-4181-A5F2-3E7C85B20CF6}" srcOrd="1" destOrd="0" parTransId="{01B752A5-EB6D-431A-9A07-229CE8D261E3}" sibTransId="{8C6ED7F6-A27A-47CB-BA71-E625A8E70105}"/>
    <dgm:cxn modelId="{FF561121-B31A-408B-B965-DE6214B2B36A}" srcId="{A45A9E38-E149-4181-A5F2-3E7C85B20CF6}" destId="{D6E75313-F4C3-42DD-8646-00D1ABD9095F}" srcOrd="0" destOrd="0" parTransId="{E013E101-8A9D-4BDE-B9F8-0144F67B3BA9}" sibTransId="{035A6C48-985F-49EF-B5D4-493F7B279879}"/>
    <dgm:cxn modelId="{5F9C6822-4AEC-45AB-9990-9577EA924735}" type="presOf" srcId="{AFE13630-0E08-4994-9887-8F915588105B}" destId="{85DECDFE-CCE5-4637-8EA3-90DC264338DD}" srcOrd="0" destOrd="1" presId="urn:microsoft.com/office/officeart/2005/8/layout/hProcess10"/>
    <dgm:cxn modelId="{D74E1061-516F-416F-B5BD-3175028235A4}" type="presOf" srcId="{A45A9E38-E149-4181-A5F2-3E7C85B20CF6}" destId="{A29C0822-45BC-4B3D-9306-5526BF7834AF}" srcOrd="0" destOrd="0" presId="urn:microsoft.com/office/officeart/2005/8/layout/hProcess10"/>
    <dgm:cxn modelId="{261A6066-7D3A-4129-95BD-87382209806A}" srcId="{2260FDA0-8DEF-478E-9D90-C80BD30D3F5B}" destId="{AFE13630-0E08-4994-9887-8F915588105B}" srcOrd="0" destOrd="0" parTransId="{25ABE0FF-5E92-438A-B2D0-C635E054B22B}" sibTransId="{D851D233-50CA-4BF5-87CE-7EFFF96FD1CB}"/>
    <dgm:cxn modelId="{3E497C68-1E9D-44B5-A158-3023A00E457A}" type="presOf" srcId="{3D000924-83A6-4235-B36F-FE4E67682849}" destId="{85DECDFE-CCE5-4637-8EA3-90DC264338DD}" srcOrd="0" destOrd="2" presId="urn:microsoft.com/office/officeart/2005/8/layout/hProcess10"/>
    <dgm:cxn modelId="{CB017E71-374B-452D-B5C7-5D6692B187BE}" srcId="{2260FDA0-8DEF-478E-9D90-C80BD30D3F5B}" destId="{D71EAE07-BF9B-4B68-8AE0-8E96B6E95E58}" srcOrd="3" destOrd="0" parTransId="{0A370C98-937A-4DBA-84FD-5CFB57E84D02}" sibTransId="{BAFAEBA4-EC73-4BA6-A424-D0CD2EADCDA7}"/>
    <dgm:cxn modelId="{EC9EA386-E816-454E-899A-96179C2BBF08}" srcId="{33F69CC8-0345-4642-893F-91854334DF6E}" destId="{2260FDA0-8DEF-478E-9D90-C80BD30D3F5B}" srcOrd="0" destOrd="0" parTransId="{1A4FB2F4-5CFB-4E65-9623-B44D204AEF07}" sibTransId="{A34970E0-E789-442B-A24D-B06A64B737B7}"/>
    <dgm:cxn modelId="{9C50A8A4-EF93-4EF6-B4CD-17237217990C}" type="presOf" srcId="{33F69CC8-0345-4642-893F-91854334DF6E}" destId="{5BC5470E-4326-4828-B255-7169C7AC5D05}" srcOrd="0" destOrd="0" presId="urn:microsoft.com/office/officeart/2005/8/layout/hProcess10"/>
    <dgm:cxn modelId="{6A0FFAB1-1107-4FAE-B002-30AF03DF92B1}" type="presOf" srcId="{2260FDA0-8DEF-478E-9D90-C80BD30D3F5B}" destId="{85DECDFE-CCE5-4637-8EA3-90DC264338DD}" srcOrd="0" destOrd="0" presId="urn:microsoft.com/office/officeart/2005/8/layout/hProcess10"/>
    <dgm:cxn modelId="{E24DADB5-78A6-478C-84D8-343FA0002714}" srcId="{2260FDA0-8DEF-478E-9D90-C80BD30D3F5B}" destId="{3D000924-83A6-4235-B36F-FE4E67682849}" srcOrd="1" destOrd="0" parTransId="{D6C31DB2-2946-4C9F-8422-2A264D0C5DF9}" sibTransId="{1DF319AC-9FFD-4A8B-A18B-6272124C061E}"/>
    <dgm:cxn modelId="{AC96CBC4-0A43-44F7-8518-5AFD2EDECD76}" type="presOf" srcId="{D71EAE07-BF9B-4B68-8AE0-8E96B6E95E58}" destId="{85DECDFE-CCE5-4637-8EA3-90DC264338DD}" srcOrd="0" destOrd="4" presId="urn:microsoft.com/office/officeart/2005/8/layout/hProcess10"/>
    <dgm:cxn modelId="{B5CA55D7-BB08-4219-B783-3C0F121EBC6C}" type="presOf" srcId="{A34970E0-E789-442B-A24D-B06A64B737B7}" destId="{8BAAD80B-8977-46D0-8AEC-862963E659E6}" srcOrd="1" destOrd="0" presId="urn:microsoft.com/office/officeart/2005/8/layout/hProcess10"/>
    <dgm:cxn modelId="{5515A5E9-CC96-4C53-A7E6-EF533DA56C6A}" srcId="{2260FDA0-8DEF-478E-9D90-C80BD30D3F5B}" destId="{1948AD67-BD96-401D-9F46-426D91A9646D}" srcOrd="2" destOrd="0" parTransId="{E8C2844E-4686-4D8B-AA33-11B73164F8EB}" sibTransId="{C396B0A3-5897-429F-A6AB-4418CF9B43B9}"/>
    <dgm:cxn modelId="{ABD21EF1-1883-4B97-A245-CF50D8B66095}" type="presOf" srcId="{1948AD67-BD96-401D-9F46-426D91A9646D}" destId="{85DECDFE-CCE5-4637-8EA3-90DC264338DD}" srcOrd="0" destOrd="3" presId="urn:microsoft.com/office/officeart/2005/8/layout/hProcess10"/>
    <dgm:cxn modelId="{5432B4EF-CA3F-4C4C-93C5-695119C64B56}" type="presParOf" srcId="{5BC5470E-4326-4828-B255-7169C7AC5D05}" destId="{A76FFCD4-911E-45F9-B67B-DB63AB3D14EF}" srcOrd="0" destOrd="0" presId="urn:microsoft.com/office/officeart/2005/8/layout/hProcess10"/>
    <dgm:cxn modelId="{60778630-FED1-4AE0-8A35-971B61D1842B}" type="presParOf" srcId="{A76FFCD4-911E-45F9-B67B-DB63AB3D14EF}" destId="{16D091D0-9423-4683-B116-5336E02C570E}" srcOrd="0" destOrd="0" presId="urn:microsoft.com/office/officeart/2005/8/layout/hProcess10"/>
    <dgm:cxn modelId="{F5987D10-97B3-4917-848D-A5CAA14008FB}" type="presParOf" srcId="{A76FFCD4-911E-45F9-B67B-DB63AB3D14EF}" destId="{85DECDFE-CCE5-4637-8EA3-90DC264338DD}" srcOrd="1" destOrd="0" presId="urn:microsoft.com/office/officeart/2005/8/layout/hProcess10"/>
    <dgm:cxn modelId="{2505F6EC-0647-4272-B004-F29A2D690950}" type="presParOf" srcId="{5BC5470E-4326-4828-B255-7169C7AC5D05}" destId="{886FA407-D91B-40E7-BAA8-5BBFC4A556ED}" srcOrd="1" destOrd="0" presId="urn:microsoft.com/office/officeart/2005/8/layout/hProcess10"/>
    <dgm:cxn modelId="{A4808D23-AD97-42FF-8CE5-F5AD05201DF4}" type="presParOf" srcId="{886FA407-D91B-40E7-BAA8-5BBFC4A556ED}" destId="{8BAAD80B-8977-46D0-8AEC-862963E659E6}" srcOrd="0" destOrd="0" presId="urn:microsoft.com/office/officeart/2005/8/layout/hProcess10"/>
    <dgm:cxn modelId="{410BD0CC-A3CC-4AA8-BA74-575891CAA90C}" type="presParOf" srcId="{5BC5470E-4326-4828-B255-7169C7AC5D05}" destId="{DC122AB7-3CD4-4CAB-8BB7-9465AFFB2351}" srcOrd="2" destOrd="0" presId="urn:microsoft.com/office/officeart/2005/8/layout/hProcess10"/>
    <dgm:cxn modelId="{439E624E-C422-4083-BC57-27DD2FB9C081}" type="presParOf" srcId="{DC122AB7-3CD4-4CAB-8BB7-9465AFFB2351}" destId="{808D545D-CD63-4C65-81B5-B7EB89B9C286}" srcOrd="0" destOrd="0" presId="urn:microsoft.com/office/officeart/2005/8/layout/hProcess10"/>
    <dgm:cxn modelId="{C10506F6-46CA-4839-9CBA-C52AFB422FE3}" type="presParOf" srcId="{DC122AB7-3CD4-4CAB-8BB7-9465AFFB2351}" destId="{A29C0822-45BC-4B3D-9306-5526BF7834A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091D0-9423-4683-B116-5336E02C570E}">
      <dsp:nvSpPr>
        <dsp:cNvPr id="0" name=""/>
        <dsp:cNvSpPr/>
      </dsp:nvSpPr>
      <dsp:spPr>
        <a:xfrm>
          <a:off x="4495" y="644135"/>
          <a:ext cx="2961789" cy="296178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ECDFE-CCE5-4637-8EA3-90DC264338DD}">
      <dsp:nvSpPr>
        <dsp:cNvPr id="0" name=""/>
        <dsp:cNvSpPr/>
      </dsp:nvSpPr>
      <dsp:spPr>
        <a:xfrm>
          <a:off x="338631" y="2526263"/>
          <a:ext cx="3877959" cy="29617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800" b="1" kern="1200" dirty="0"/>
            <a:t>ВАЛИДАЦИЯ ДОКУМЕНТОВ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" sz="1900" kern="1200" dirty="0"/>
            <a:t>Проверка документов/ администрирования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" sz="1900" kern="1200" dirty="0"/>
            <a:t>Презентация процедура(СОП) компанией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" sz="1900" kern="1200" dirty="0"/>
            <a:t>Анализ профиля компании и вся связанная информация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425379" y="2613011"/>
        <a:ext cx="3704463" cy="2788293"/>
      </dsp:txXfrm>
    </dsp:sp>
    <dsp:sp modelId="{886FA407-D91B-40E7-BAA8-5BBFC4A556ED}">
      <dsp:nvSpPr>
        <dsp:cNvPr id="0" name=""/>
        <dsp:cNvSpPr/>
      </dsp:nvSpPr>
      <dsp:spPr>
        <a:xfrm>
          <a:off x="3697120" y="1769191"/>
          <a:ext cx="730835" cy="711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697120" y="1911526"/>
        <a:ext cx="517332" cy="427006"/>
      </dsp:txXfrm>
    </dsp:sp>
    <dsp:sp modelId="{808D545D-CD63-4C65-81B5-B7EB89B9C286}">
      <dsp:nvSpPr>
        <dsp:cNvPr id="0" name=""/>
        <dsp:cNvSpPr/>
      </dsp:nvSpPr>
      <dsp:spPr>
        <a:xfrm>
          <a:off x="5054386" y="644135"/>
          <a:ext cx="3560070" cy="296178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-8025738"/>
            <a:satOff val="52549"/>
            <a:lumOff val="98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C0822-45BC-4B3D-9306-5526BF7834AF}">
      <dsp:nvSpPr>
        <dsp:cNvPr id="0" name=""/>
        <dsp:cNvSpPr/>
      </dsp:nvSpPr>
      <dsp:spPr>
        <a:xfrm>
          <a:off x="5093913" y="2639640"/>
          <a:ext cx="3797576" cy="296178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4000" b="1" kern="1200" dirty="0"/>
            <a:t>ВАЛИДАЦИЯ НА МЕСТЕ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" sz="3100" kern="1200" dirty="0"/>
            <a:t>Посещение помещений компании</a:t>
          </a:r>
        </a:p>
      </dsp:txBody>
      <dsp:txXfrm>
        <a:off x="5180661" y="2726388"/>
        <a:ext cx="3624080" cy="2788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FB9C5-9F45-497E-A630-7D223F583709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03969-867C-4079-BFA3-099AAB1E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8C722-29FD-4A35-8379-A66EF14CB12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304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9">
            <a:extLst>
              <a:ext uri="{FF2B5EF4-FFF2-40B4-BE49-F238E27FC236}">
                <a16:creationId xmlns:a16="http://schemas.microsoft.com/office/drawing/2014/main" id="{9645783D-4919-4B3A-BD4A-B5C388E4C505}"/>
              </a:ext>
            </a:extLst>
          </p:cNvPr>
          <p:cNvSpPr/>
          <p:nvPr userDrawn="1"/>
        </p:nvSpPr>
        <p:spPr>
          <a:xfrm>
            <a:off x="404813" y="1076325"/>
            <a:ext cx="11382375" cy="4705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그림 개체 틀 6">
            <a:extLst>
              <a:ext uri="{FF2B5EF4-FFF2-40B4-BE49-F238E27FC236}">
                <a16:creationId xmlns:a16="http://schemas.microsoft.com/office/drawing/2014/main" id="{20C421C8-A6C9-4311-8791-41D214D3A8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5825" y="0"/>
            <a:ext cx="41080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 And Send To Back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CF78AAA-E5AC-40FA-9F66-F443EBF852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D031D3-99AE-43DC-84AD-FE84A0D77CF9}"/>
              </a:ext>
            </a:extLst>
          </p:cNvPr>
          <p:cNvGrpSpPr/>
          <p:nvPr userDrawn="1"/>
        </p:nvGrpSpPr>
        <p:grpSpPr>
          <a:xfrm>
            <a:off x="3377308" y="1775445"/>
            <a:ext cx="5437384" cy="2987474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5ADAA5F-DD98-4632-B971-9654C97D5428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78334A1-B210-4E36-927D-191714AE768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737A979-BF4B-4442-8F98-615E5C8F297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C7F6AD1-17A7-4E8E-89BB-DAA33E72D77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FE1537-4C8E-4E73-8C11-12C484E448F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5359CC-3543-4570-BC9D-0CD42876519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A4936C6-A3F3-4425-B5B0-C3269F39DA0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99C5746-3697-43F7-9135-8E4B40A4CA5D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2273B5-C391-4671-99B1-32A2AB6E832F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F7AE59E-9767-4B36-BBBA-9926DD625D5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4ADF23-7AF5-484E-8ACE-B4D0C0E4CDE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3AECA07-9269-4CB9-B260-152C432B765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1349A18-6896-4DD1-9E41-2DA11B96F0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093743" y="1944995"/>
            <a:ext cx="4040802" cy="24007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2CD2C86-D2E2-43A9-8B80-E0D93F796A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FB63D88B-9A74-4B11-93E0-B641AAF315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937746" cy="6858000"/>
          </a:xfrm>
          <a:custGeom>
            <a:avLst/>
            <a:gdLst>
              <a:gd name="connsiteX0" fmla="*/ 4721285 w 6937746"/>
              <a:gd name="connsiteY0" fmla="*/ 4641539 h 6858000"/>
              <a:gd name="connsiteX1" fmla="*/ 6937746 w 6937746"/>
              <a:gd name="connsiteY1" fmla="*/ 6858000 h 6858000"/>
              <a:gd name="connsiteX2" fmla="*/ 2504824 w 6937746"/>
              <a:gd name="connsiteY2" fmla="*/ 6858000 h 6858000"/>
              <a:gd name="connsiteX3" fmla="*/ 2376433 w 6937746"/>
              <a:gd name="connsiteY3" fmla="*/ 2296687 h 6858000"/>
              <a:gd name="connsiteX4" fmla="*/ 4602775 w 6937746"/>
              <a:gd name="connsiteY4" fmla="*/ 4523028 h 6858000"/>
              <a:gd name="connsiteX5" fmla="*/ 2376433 w 6937746"/>
              <a:gd name="connsiteY5" fmla="*/ 6749369 h 6858000"/>
              <a:gd name="connsiteX6" fmla="*/ 150091 w 6937746"/>
              <a:gd name="connsiteY6" fmla="*/ 4523027 h 6858000"/>
              <a:gd name="connsiteX7" fmla="*/ 306688 w 6937746"/>
              <a:gd name="connsiteY7" fmla="*/ 0 h 6858000"/>
              <a:gd name="connsiteX8" fmla="*/ 4436095 w 6937746"/>
              <a:gd name="connsiteY8" fmla="*/ 0 h 6858000"/>
              <a:gd name="connsiteX9" fmla="*/ 2371391 w 6937746"/>
              <a:gd name="connsiteY9" fmla="*/ 2064703 h 6858000"/>
              <a:gd name="connsiteX10" fmla="*/ 0 w 6937746"/>
              <a:gd name="connsiteY10" fmla="*/ 0 h 6858000"/>
              <a:gd name="connsiteX11" fmla="*/ 79746 w 6937746"/>
              <a:gd name="connsiteY11" fmla="*/ 0 h 6858000"/>
              <a:gd name="connsiteX12" fmla="*/ 2257922 w 6937746"/>
              <a:gd name="connsiteY12" fmla="*/ 2178176 h 6858000"/>
              <a:gd name="connsiteX13" fmla="*/ 31580 w 6937746"/>
              <a:gd name="connsiteY13" fmla="*/ 4404516 h 6858000"/>
              <a:gd name="connsiteX14" fmla="*/ 0 w 6937746"/>
              <a:gd name="connsiteY14" fmla="*/ 4372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746" h="6858000">
                <a:moveTo>
                  <a:pt x="4721285" y="4641539"/>
                </a:moveTo>
                <a:lnTo>
                  <a:pt x="6937746" y="6858000"/>
                </a:lnTo>
                <a:lnTo>
                  <a:pt x="2504824" y="6858000"/>
                </a:lnTo>
                <a:close/>
                <a:moveTo>
                  <a:pt x="2376433" y="2296687"/>
                </a:moveTo>
                <a:lnTo>
                  <a:pt x="4602775" y="4523028"/>
                </a:lnTo>
                <a:lnTo>
                  <a:pt x="2376433" y="6749369"/>
                </a:lnTo>
                <a:lnTo>
                  <a:pt x="150091" y="4523027"/>
                </a:lnTo>
                <a:close/>
                <a:moveTo>
                  <a:pt x="306688" y="0"/>
                </a:moveTo>
                <a:lnTo>
                  <a:pt x="4436095" y="0"/>
                </a:lnTo>
                <a:lnTo>
                  <a:pt x="2371391" y="2064703"/>
                </a:lnTo>
                <a:close/>
                <a:moveTo>
                  <a:pt x="0" y="0"/>
                </a:moveTo>
                <a:lnTo>
                  <a:pt x="79746" y="0"/>
                </a:lnTo>
                <a:lnTo>
                  <a:pt x="2257922" y="2178176"/>
                </a:lnTo>
                <a:lnTo>
                  <a:pt x="31580" y="4404516"/>
                </a:lnTo>
                <a:lnTo>
                  <a:pt x="0" y="43729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3922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49220"/>
            <a:ext cx="12768111" cy="9289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750E48-653A-4DE4-9C87-3EAF7B44FE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-4561"/>
            <a:ext cx="12192000" cy="68671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D77459-21DA-464D-B99F-43CE4CC4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4" y="8"/>
            <a:ext cx="8103579" cy="738627"/>
          </a:xfrm>
        </p:spPr>
        <p:txBody>
          <a:bodyPr>
            <a:normAutofit/>
          </a:bodyPr>
          <a:lstStyle>
            <a:lvl1pPr>
              <a:defRPr sz="28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9E1255-B45A-4489-AB89-E2A3F346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755" y="6492884"/>
            <a:ext cx="2743200" cy="365125"/>
          </a:xfrm>
        </p:spPr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08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3006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0875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22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464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6" y="535022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8974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D075C1DE-E117-4FA9-A867-4ED89AC25A98}"/>
              </a:ext>
            </a:extLst>
          </p:cNvPr>
          <p:cNvSpPr/>
          <p:nvPr userDrawn="1"/>
        </p:nvSpPr>
        <p:spPr>
          <a:xfrm>
            <a:off x="-1" y="1"/>
            <a:ext cx="5621868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E83DDED-D6C7-4848-B289-2830377167D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2191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7419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B2A8-6858-4904-A5AE-E33B185E34FD}" type="datetimeFigureOut">
              <a:rPr lang="en-ID" smtClean="0"/>
              <a:t>25/09/2023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C25E-E916-4F86-9B94-4675816678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746199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9303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554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88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2C0E8-4B99-4F0D-A1D3-E7FCE368F9DD}"/>
              </a:ext>
            </a:extLst>
          </p:cNvPr>
          <p:cNvSpPr/>
          <p:nvPr userDrawn="1"/>
        </p:nvSpPr>
        <p:spPr>
          <a:xfrm>
            <a:off x="912647" y="1446905"/>
            <a:ext cx="2222208" cy="43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1CAE9-891A-4836-A6D6-3E141A2E7D70}"/>
              </a:ext>
            </a:extLst>
          </p:cNvPr>
          <p:cNvSpPr/>
          <p:nvPr userDrawn="1"/>
        </p:nvSpPr>
        <p:spPr>
          <a:xfrm>
            <a:off x="912647" y="5764340"/>
            <a:ext cx="2222208" cy="64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42AA11C-10B3-495E-ACBA-12528162A4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3751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28D74-6104-4D9B-AA1D-9B4E547FAD11}"/>
              </a:ext>
            </a:extLst>
          </p:cNvPr>
          <p:cNvSpPr/>
          <p:nvPr userDrawn="1"/>
        </p:nvSpPr>
        <p:spPr>
          <a:xfrm>
            <a:off x="3626311" y="1446905"/>
            <a:ext cx="2222208" cy="43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6A9C17-C299-4FB2-9EFF-5D0FB7C10F23}"/>
              </a:ext>
            </a:extLst>
          </p:cNvPr>
          <p:cNvSpPr/>
          <p:nvPr userDrawn="1"/>
        </p:nvSpPr>
        <p:spPr>
          <a:xfrm>
            <a:off x="3626311" y="5764340"/>
            <a:ext cx="2222208" cy="64800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99F044-C2C5-4F21-9216-344DDC80B0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27415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008A6-97EC-413D-AFCA-A8259EFD7AC2}"/>
              </a:ext>
            </a:extLst>
          </p:cNvPr>
          <p:cNvSpPr/>
          <p:nvPr userDrawn="1"/>
        </p:nvSpPr>
        <p:spPr>
          <a:xfrm>
            <a:off x="6339975" y="1446905"/>
            <a:ext cx="2222208" cy="432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9FD277-0515-4336-ABA8-59026CC6C5D1}"/>
              </a:ext>
            </a:extLst>
          </p:cNvPr>
          <p:cNvSpPr/>
          <p:nvPr userDrawn="1"/>
        </p:nvSpPr>
        <p:spPr>
          <a:xfrm>
            <a:off x="6339975" y="5764340"/>
            <a:ext cx="2222208" cy="64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362633-72EA-4014-A892-D58B427B3C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079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18A0B-B7C3-4878-80D0-097C75A4AF1D}"/>
              </a:ext>
            </a:extLst>
          </p:cNvPr>
          <p:cNvSpPr/>
          <p:nvPr userDrawn="1"/>
        </p:nvSpPr>
        <p:spPr>
          <a:xfrm>
            <a:off x="9053639" y="1446905"/>
            <a:ext cx="2222208" cy="432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47B798-DEEF-4ED5-87EE-62DFE30E939B}"/>
              </a:ext>
            </a:extLst>
          </p:cNvPr>
          <p:cNvSpPr/>
          <p:nvPr userDrawn="1"/>
        </p:nvSpPr>
        <p:spPr>
          <a:xfrm>
            <a:off x="9053639" y="5764340"/>
            <a:ext cx="2222208" cy="64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0BC034-2C56-4532-8896-AA3E04F664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54743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89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75CAE889-09FB-443E-A6AB-0A244C91D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0415" y="3260972"/>
            <a:ext cx="3545443" cy="3597029"/>
          </a:xfrm>
          <a:custGeom>
            <a:avLst/>
            <a:gdLst>
              <a:gd name="connsiteX0" fmla="*/ 2696119 w 3545443"/>
              <a:gd name="connsiteY0" fmla="*/ 417 h 3597029"/>
              <a:gd name="connsiteX1" fmla="*/ 3160788 w 3545443"/>
              <a:gd name="connsiteY1" fmla="*/ 126977 h 3597029"/>
              <a:gd name="connsiteX2" fmla="*/ 3418466 w 3545443"/>
              <a:gd name="connsiteY2" fmla="*/ 1263135 h 3597029"/>
              <a:gd name="connsiteX3" fmla="*/ 1947507 w 3545443"/>
              <a:gd name="connsiteY3" fmla="*/ 3597029 h 3597029"/>
              <a:gd name="connsiteX4" fmla="*/ 0 w 3545443"/>
              <a:gd name="connsiteY4" fmla="*/ 3597029 h 3597029"/>
              <a:gd name="connsiteX5" fmla="*/ 2024630 w 3545443"/>
              <a:gd name="connsiteY5" fmla="*/ 384656 h 3597029"/>
              <a:gd name="connsiteX6" fmla="*/ 2696119 w 3545443"/>
              <a:gd name="connsiteY6" fmla="*/ 417 h 359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443" h="3597029">
                <a:moveTo>
                  <a:pt x="2696119" y="417"/>
                </a:moveTo>
                <a:cubicBezTo>
                  <a:pt x="2854708" y="-4625"/>
                  <a:pt x="3016451" y="36007"/>
                  <a:pt x="3160788" y="126977"/>
                </a:cubicBezTo>
                <a:cubicBezTo>
                  <a:pt x="3545685" y="369563"/>
                  <a:pt x="3661052" y="878237"/>
                  <a:pt x="3418466" y="1263135"/>
                </a:cubicBezTo>
                <a:lnTo>
                  <a:pt x="1947507" y="3597029"/>
                </a:lnTo>
                <a:lnTo>
                  <a:pt x="0" y="3597029"/>
                </a:lnTo>
                <a:lnTo>
                  <a:pt x="2024630" y="384656"/>
                </a:lnTo>
                <a:cubicBezTo>
                  <a:pt x="2176246" y="144095"/>
                  <a:pt x="2431803" y="8819"/>
                  <a:pt x="2696119" y="4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4F2FA883-F6FD-4B5B-B302-E611924181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99210" y="864252"/>
            <a:ext cx="5056001" cy="5993749"/>
          </a:xfrm>
          <a:custGeom>
            <a:avLst/>
            <a:gdLst>
              <a:gd name="connsiteX0" fmla="*/ 4206676 w 5056001"/>
              <a:gd name="connsiteY0" fmla="*/ 417 h 5993749"/>
              <a:gd name="connsiteX1" fmla="*/ 4671346 w 5056001"/>
              <a:gd name="connsiteY1" fmla="*/ 126977 h 5993749"/>
              <a:gd name="connsiteX2" fmla="*/ 4929025 w 5056001"/>
              <a:gd name="connsiteY2" fmla="*/ 1263136 h 5993749"/>
              <a:gd name="connsiteX3" fmla="*/ 1947509 w 5056001"/>
              <a:gd name="connsiteY3" fmla="*/ 5993749 h 5993749"/>
              <a:gd name="connsiteX4" fmla="*/ 0 w 5056001"/>
              <a:gd name="connsiteY4" fmla="*/ 5993749 h 5993749"/>
              <a:gd name="connsiteX5" fmla="*/ 3535186 w 5056001"/>
              <a:gd name="connsiteY5" fmla="*/ 384656 h 5993749"/>
              <a:gd name="connsiteX6" fmla="*/ 4206676 w 5056001"/>
              <a:gd name="connsiteY6" fmla="*/ 417 h 599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001" h="5993749">
                <a:moveTo>
                  <a:pt x="4206676" y="417"/>
                </a:moveTo>
                <a:cubicBezTo>
                  <a:pt x="4365266" y="-4625"/>
                  <a:pt x="4527009" y="36007"/>
                  <a:pt x="4671346" y="126977"/>
                </a:cubicBezTo>
                <a:cubicBezTo>
                  <a:pt x="5056243" y="369563"/>
                  <a:pt x="5171610" y="878239"/>
                  <a:pt x="4929025" y="1263136"/>
                </a:cubicBezTo>
                <a:lnTo>
                  <a:pt x="1947509" y="5993749"/>
                </a:lnTo>
                <a:lnTo>
                  <a:pt x="0" y="5993749"/>
                </a:lnTo>
                <a:lnTo>
                  <a:pt x="3535186" y="384656"/>
                </a:lnTo>
                <a:cubicBezTo>
                  <a:pt x="3686802" y="144095"/>
                  <a:pt x="3942360" y="8819"/>
                  <a:pt x="4206676" y="4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73AD964E-400C-4E06-8FBE-8E9762C3B8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26660" y="0"/>
            <a:ext cx="4865340" cy="5917560"/>
          </a:xfrm>
          <a:custGeom>
            <a:avLst/>
            <a:gdLst>
              <a:gd name="connsiteX0" fmla="*/ 3060473 w 4865340"/>
              <a:gd name="connsiteY0" fmla="*/ 0 h 5917560"/>
              <a:gd name="connsiteX1" fmla="*/ 4865340 w 4865340"/>
              <a:gd name="connsiteY1" fmla="*/ 0 h 5917560"/>
              <a:gd name="connsiteX2" fmla="*/ 4865340 w 4865340"/>
              <a:gd name="connsiteY2" fmla="*/ 201013 h 5917560"/>
              <a:gd name="connsiteX3" fmla="*/ 4805377 w 4865340"/>
              <a:gd name="connsiteY3" fmla="*/ 321464 h 5917560"/>
              <a:gd name="connsiteX4" fmla="*/ 1520814 w 4865340"/>
              <a:gd name="connsiteY4" fmla="*/ 5532904 h 5917560"/>
              <a:gd name="connsiteX5" fmla="*/ 384655 w 4865340"/>
              <a:gd name="connsiteY5" fmla="*/ 5790583 h 5917560"/>
              <a:gd name="connsiteX6" fmla="*/ 384656 w 4865340"/>
              <a:gd name="connsiteY6" fmla="*/ 5790583 h 5917560"/>
              <a:gd name="connsiteX7" fmla="*/ 126977 w 4865340"/>
              <a:gd name="connsiteY7" fmla="*/ 4654423 h 591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5340" h="5917560">
                <a:moveTo>
                  <a:pt x="3060473" y="0"/>
                </a:moveTo>
                <a:lnTo>
                  <a:pt x="4865340" y="0"/>
                </a:lnTo>
                <a:lnTo>
                  <a:pt x="4865340" y="201013"/>
                </a:lnTo>
                <a:lnTo>
                  <a:pt x="4805377" y="321464"/>
                </a:lnTo>
                <a:cubicBezTo>
                  <a:pt x="3710523" y="2058611"/>
                  <a:pt x="2615668" y="3795757"/>
                  <a:pt x="1520814" y="5532904"/>
                </a:cubicBezTo>
                <a:cubicBezTo>
                  <a:pt x="1278229" y="5917802"/>
                  <a:pt x="769553" y="6033169"/>
                  <a:pt x="384655" y="5790583"/>
                </a:cubicBezTo>
                <a:lnTo>
                  <a:pt x="384656" y="5790583"/>
                </a:lnTo>
                <a:cubicBezTo>
                  <a:pt x="-241" y="5547997"/>
                  <a:pt x="-115608" y="5039321"/>
                  <a:pt x="126977" y="4654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955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88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DE2FCDB-0731-4BEA-A913-4EDFC432F0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FD851-3A72-4C73-9989-40E955DD57B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218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5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A33BB2-BBE0-4F07-815C-F28A00D38687}"/>
              </a:ext>
            </a:extLst>
          </p:cNvPr>
          <p:cNvGrpSpPr/>
          <p:nvPr userDrawn="1"/>
        </p:nvGrpSpPr>
        <p:grpSpPr>
          <a:xfrm>
            <a:off x="659509" y="1772815"/>
            <a:ext cx="2435815" cy="4432734"/>
            <a:chOff x="4871870" y="1763729"/>
            <a:chExt cx="2448272" cy="430393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997307C-467A-433B-B44A-467F1E831005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DA52F03-F2D2-46D8-81E1-9548790C94E4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3AD0B3-4FB9-4947-B0C9-CA52F8408E16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DCEF830-CD55-44DF-8B62-047326F6DF78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E16A244-87DE-4799-B0BE-6E334CFDA5F5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ACA16D45-6400-4891-8FDD-2CEE7D01BB4F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" name="Picture Placeholder 2">
              <a:extLst>
                <a:ext uri="{FF2B5EF4-FFF2-40B4-BE49-F238E27FC236}">
                  <a16:creationId xmlns:a16="http://schemas.microsoft.com/office/drawing/2014/main" id="{2439A4BC-0CFE-449A-9C51-E3F1F6AC7F11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F6384C5A-0DC7-4DA8-8AF9-71A8DD23AF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53328" y="1"/>
            <a:ext cx="6243450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2AAC6D1E-B725-4098-AD78-3F97C0C52D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80" y="2142999"/>
            <a:ext cx="2144970" cy="362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381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19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2C0E8-4B99-4F0D-A1D3-E7FCE368F9DD}"/>
              </a:ext>
            </a:extLst>
          </p:cNvPr>
          <p:cNvSpPr/>
          <p:nvPr userDrawn="1"/>
        </p:nvSpPr>
        <p:spPr>
          <a:xfrm>
            <a:off x="912647" y="1446905"/>
            <a:ext cx="2222208" cy="43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1CAE9-891A-4836-A6D6-3E141A2E7D70}"/>
              </a:ext>
            </a:extLst>
          </p:cNvPr>
          <p:cNvSpPr/>
          <p:nvPr userDrawn="1"/>
        </p:nvSpPr>
        <p:spPr>
          <a:xfrm>
            <a:off x="912647" y="5764340"/>
            <a:ext cx="2222208" cy="64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42AA11C-10B3-495E-ACBA-12528162A4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3751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28D74-6104-4D9B-AA1D-9B4E547FAD11}"/>
              </a:ext>
            </a:extLst>
          </p:cNvPr>
          <p:cNvSpPr/>
          <p:nvPr userDrawn="1"/>
        </p:nvSpPr>
        <p:spPr>
          <a:xfrm>
            <a:off x="3626311" y="1446905"/>
            <a:ext cx="2222208" cy="43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6A9C17-C299-4FB2-9EFF-5D0FB7C10F23}"/>
              </a:ext>
            </a:extLst>
          </p:cNvPr>
          <p:cNvSpPr/>
          <p:nvPr userDrawn="1"/>
        </p:nvSpPr>
        <p:spPr>
          <a:xfrm>
            <a:off x="3626311" y="5764340"/>
            <a:ext cx="2222208" cy="64800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99F044-C2C5-4F21-9216-344DDC80B0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27415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008A6-97EC-413D-AFCA-A8259EFD7AC2}"/>
              </a:ext>
            </a:extLst>
          </p:cNvPr>
          <p:cNvSpPr/>
          <p:nvPr userDrawn="1"/>
        </p:nvSpPr>
        <p:spPr>
          <a:xfrm>
            <a:off x="6339975" y="1446905"/>
            <a:ext cx="2222208" cy="432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9FD277-0515-4336-ABA8-59026CC6C5D1}"/>
              </a:ext>
            </a:extLst>
          </p:cNvPr>
          <p:cNvSpPr/>
          <p:nvPr userDrawn="1"/>
        </p:nvSpPr>
        <p:spPr>
          <a:xfrm>
            <a:off x="6339975" y="5764340"/>
            <a:ext cx="2222208" cy="64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362633-72EA-4014-A892-D58B427B3C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079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18A0B-B7C3-4878-80D0-097C75A4AF1D}"/>
              </a:ext>
            </a:extLst>
          </p:cNvPr>
          <p:cNvSpPr/>
          <p:nvPr userDrawn="1"/>
        </p:nvSpPr>
        <p:spPr>
          <a:xfrm>
            <a:off x="9053639" y="1446905"/>
            <a:ext cx="2222208" cy="432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47B798-DEEF-4ED5-87EE-62DFE30E939B}"/>
              </a:ext>
            </a:extLst>
          </p:cNvPr>
          <p:cNvSpPr/>
          <p:nvPr userDrawn="1"/>
        </p:nvSpPr>
        <p:spPr>
          <a:xfrm>
            <a:off x="9053639" y="5764340"/>
            <a:ext cx="2222208" cy="64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0BC034-2C56-4532-8896-AA3E04F664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54743" y="1702145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9">
            <a:extLst>
              <a:ext uri="{FF2B5EF4-FFF2-40B4-BE49-F238E27FC236}">
                <a16:creationId xmlns:a16="http://schemas.microsoft.com/office/drawing/2014/main" id="{9645783D-4919-4B3A-BD4A-B5C388E4C505}"/>
              </a:ext>
            </a:extLst>
          </p:cNvPr>
          <p:cNvSpPr/>
          <p:nvPr userDrawn="1"/>
        </p:nvSpPr>
        <p:spPr>
          <a:xfrm>
            <a:off x="404813" y="1076325"/>
            <a:ext cx="11382375" cy="4705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그림 개체 틀 6">
            <a:extLst>
              <a:ext uri="{FF2B5EF4-FFF2-40B4-BE49-F238E27FC236}">
                <a16:creationId xmlns:a16="http://schemas.microsoft.com/office/drawing/2014/main" id="{20C421C8-A6C9-4311-8791-41D214D3A8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5825" y="0"/>
            <a:ext cx="41080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 And Send To Back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4289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8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CF78AAA-E5AC-40FA-9F66-F443EBF852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22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244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D031D3-99AE-43DC-84AD-FE84A0D77CF9}"/>
              </a:ext>
            </a:extLst>
          </p:cNvPr>
          <p:cNvGrpSpPr/>
          <p:nvPr userDrawn="1"/>
        </p:nvGrpSpPr>
        <p:grpSpPr>
          <a:xfrm>
            <a:off x="3377308" y="1775445"/>
            <a:ext cx="5437384" cy="2987474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5ADAA5F-DD98-4632-B971-9654C97D5428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78334A1-B210-4E36-927D-191714AE768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737A979-BF4B-4442-8F98-615E5C8F297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C7F6AD1-17A7-4E8E-89BB-DAA33E72D77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FE1537-4C8E-4E73-8C11-12C484E448F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5359CC-3543-4570-BC9D-0CD42876519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A4936C6-A3F3-4425-B5B0-C3269F39DA0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99C5746-3697-43F7-9135-8E4B40A4CA5D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2273B5-C391-4671-99B1-32A2AB6E832F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F7AE59E-9767-4B36-BBBA-9926DD625D5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4ADF23-7AF5-484E-8ACE-B4D0C0E4CDE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3AECA07-9269-4CB9-B260-152C432B765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1349A18-6896-4DD1-9E41-2DA11B96F0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093743" y="1944995"/>
            <a:ext cx="4040802" cy="24007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2CD2C86-D2E2-43A9-8B80-E0D93F796A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07256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740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946471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534871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1B2A8-6858-4904-A5AE-E33B185E34FD}" type="datetimeFigureOut">
              <a:rPr lang="en-ID" smtClean="0"/>
              <a:t>25/09/2023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C25E-E916-4F86-9B94-4675816678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49692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75CAE889-09FB-443E-A6AB-0A244C91D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0415" y="3260972"/>
            <a:ext cx="3545443" cy="3597029"/>
          </a:xfrm>
          <a:custGeom>
            <a:avLst/>
            <a:gdLst>
              <a:gd name="connsiteX0" fmla="*/ 2696119 w 3545443"/>
              <a:gd name="connsiteY0" fmla="*/ 417 h 3597029"/>
              <a:gd name="connsiteX1" fmla="*/ 3160788 w 3545443"/>
              <a:gd name="connsiteY1" fmla="*/ 126977 h 3597029"/>
              <a:gd name="connsiteX2" fmla="*/ 3418466 w 3545443"/>
              <a:gd name="connsiteY2" fmla="*/ 1263135 h 3597029"/>
              <a:gd name="connsiteX3" fmla="*/ 1947507 w 3545443"/>
              <a:gd name="connsiteY3" fmla="*/ 3597029 h 3597029"/>
              <a:gd name="connsiteX4" fmla="*/ 0 w 3545443"/>
              <a:gd name="connsiteY4" fmla="*/ 3597029 h 3597029"/>
              <a:gd name="connsiteX5" fmla="*/ 2024630 w 3545443"/>
              <a:gd name="connsiteY5" fmla="*/ 384656 h 3597029"/>
              <a:gd name="connsiteX6" fmla="*/ 2696119 w 3545443"/>
              <a:gd name="connsiteY6" fmla="*/ 417 h 359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443" h="3597029">
                <a:moveTo>
                  <a:pt x="2696119" y="417"/>
                </a:moveTo>
                <a:cubicBezTo>
                  <a:pt x="2854708" y="-4625"/>
                  <a:pt x="3016451" y="36007"/>
                  <a:pt x="3160788" y="126977"/>
                </a:cubicBezTo>
                <a:cubicBezTo>
                  <a:pt x="3545685" y="369563"/>
                  <a:pt x="3661052" y="878237"/>
                  <a:pt x="3418466" y="1263135"/>
                </a:cubicBezTo>
                <a:lnTo>
                  <a:pt x="1947507" y="3597029"/>
                </a:lnTo>
                <a:lnTo>
                  <a:pt x="0" y="3597029"/>
                </a:lnTo>
                <a:lnTo>
                  <a:pt x="2024630" y="384656"/>
                </a:lnTo>
                <a:cubicBezTo>
                  <a:pt x="2176246" y="144095"/>
                  <a:pt x="2431803" y="8819"/>
                  <a:pt x="2696119" y="4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4F2FA883-F6FD-4B5B-B302-E611924181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99210" y="864252"/>
            <a:ext cx="5056001" cy="5993749"/>
          </a:xfrm>
          <a:custGeom>
            <a:avLst/>
            <a:gdLst>
              <a:gd name="connsiteX0" fmla="*/ 4206676 w 5056001"/>
              <a:gd name="connsiteY0" fmla="*/ 417 h 5993749"/>
              <a:gd name="connsiteX1" fmla="*/ 4671346 w 5056001"/>
              <a:gd name="connsiteY1" fmla="*/ 126977 h 5993749"/>
              <a:gd name="connsiteX2" fmla="*/ 4929025 w 5056001"/>
              <a:gd name="connsiteY2" fmla="*/ 1263136 h 5993749"/>
              <a:gd name="connsiteX3" fmla="*/ 1947509 w 5056001"/>
              <a:gd name="connsiteY3" fmla="*/ 5993749 h 5993749"/>
              <a:gd name="connsiteX4" fmla="*/ 0 w 5056001"/>
              <a:gd name="connsiteY4" fmla="*/ 5993749 h 5993749"/>
              <a:gd name="connsiteX5" fmla="*/ 3535186 w 5056001"/>
              <a:gd name="connsiteY5" fmla="*/ 384656 h 5993749"/>
              <a:gd name="connsiteX6" fmla="*/ 4206676 w 5056001"/>
              <a:gd name="connsiteY6" fmla="*/ 417 h 599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001" h="5993749">
                <a:moveTo>
                  <a:pt x="4206676" y="417"/>
                </a:moveTo>
                <a:cubicBezTo>
                  <a:pt x="4365266" y="-4625"/>
                  <a:pt x="4527009" y="36007"/>
                  <a:pt x="4671346" y="126977"/>
                </a:cubicBezTo>
                <a:cubicBezTo>
                  <a:pt x="5056243" y="369563"/>
                  <a:pt x="5171610" y="878239"/>
                  <a:pt x="4929025" y="1263136"/>
                </a:cubicBezTo>
                <a:lnTo>
                  <a:pt x="1947509" y="5993749"/>
                </a:lnTo>
                <a:lnTo>
                  <a:pt x="0" y="5993749"/>
                </a:lnTo>
                <a:lnTo>
                  <a:pt x="3535186" y="384656"/>
                </a:lnTo>
                <a:cubicBezTo>
                  <a:pt x="3686802" y="144095"/>
                  <a:pt x="3942360" y="8819"/>
                  <a:pt x="4206676" y="4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73AD964E-400C-4E06-8FBE-8E9762C3B8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26660" y="0"/>
            <a:ext cx="4865340" cy="5917560"/>
          </a:xfrm>
          <a:custGeom>
            <a:avLst/>
            <a:gdLst>
              <a:gd name="connsiteX0" fmla="*/ 3060473 w 4865340"/>
              <a:gd name="connsiteY0" fmla="*/ 0 h 5917560"/>
              <a:gd name="connsiteX1" fmla="*/ 4865340 w 4865340"/>
              <a:gd name="connsiteY1" fmla="*/ 0 h 5917560"/>
              <a:gd name="connsiteX2" fmla="*/ 4865340 w 4865340"/>
              <a:gd name="connsiteY2" fmla="*/ 201013 h 5917560"/>
              <a:gd name="connsiteX3" fmla="*/ 4805377 w 4865340"/>
              <a:gd name="connsiteY3" fmla="*/ 321464 h 5917560"/>
              <a:gd name="connsiteX4" fmla="*/ 1520814 w 4865340"/>
              <a:gd name="connsiteY4" fmla="*/ 5532904 h 5917560"/>
              <a:gd name="connsiteX5" fmla="*/ 384655 w 4865340"/>
              <a:gd name="connsiteY5" fmla="*/ 5790583 h 5917560"/>
              <a:gd name="connsiteX6" fmla="*/ 384656 w 4865340"/>
              <a:gd name="connsiteY6" fmla="*/ 5790583 h 5917560"/>
              <a:gd name="connsiteX7" fmla="*/ 126977 w 4865340"/>
              <a:gd name="connsiteY7" fmla="*/ 4654423 h 591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5340" h="5917560">
                <a:moveTo>
                  <a:pt x="3060473" y="0"/>
                </a:moveTo>
                <a:lnTo>
                  <a:pt x="4865340" y="0"/>
                </a:lnTo>
                <a:lnTo>
                  <a:pt x="4865340" y="201013"/>
                </a:lnTo>
                <a:lnTo>
                  <a:pt x="4805377" y="321464"/>
                </a:lnTo>
                <a:cubicBezTo>
                  <a:pt x="3710523" y="2058611"/>
                  <a:pt x="2615668" y="3795757"/>
                  <a:pt x="1520814" y="5532904"/>
                </a:cubicBezTo>
                <a:cubicBezTo>
                  <a:pt x="1278229" y="5917802"/>
                  <a:pt x="769553" y="6033169"/>
                  <a:pt x="384655" y="5790583"/>
                </a:cubicBezTo>
                <a:lnTo>
                  <a:pt x="384656" y="5790583"/>
                </a:lnTo>
                <a:cubicBezTo>
                  <a:pt x="-241" y="5547997"/>
                  <a:pt x="-115608" y="5039321"/>
                  <a:pt x="126977" y="4654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12362" y="368884"/>
            <a:ext cx="4367275" cy="75755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217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6654" y="1125538"/>
            <a:ext cx="1811382" cy="16892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1215" y="4478369"/>
            <a:ext cx="2551610" cy="237963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79130"/>
            <a:ext cx="1811382" cy="1689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4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DE2FCDB-0731-4BEA-A913-4EDFC432F0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FD851-3A72-4C73-9989-40E955DD57B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A33BB2-BBE0-4F07-815C-F28A00D38687}"/>
              </a:ext>
            </a:extLst>
          </p:cNvPr>
          <p:cNvGrpSpPr/>
          <p:nvPr userDrawn="1"/>
        </p:nvGrpSpPr>
        <p:grpSpPr>
          <a:xfrm>
            <a:off x="659509" y="1772815"/>
            <a:ext cx="2435815" cy="4432734"/>
            <a:chOff x="4871870" y="1763729"/>
            <a:chExt cx="2448272" cy="430393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997307C-467A-433B-B44A-467F1E831005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DA52F03-F2D2-46D8-81E1-9548790C94E4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3AD0B3-4FB9-4947-B0C9-CA52F8408E16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DCEF830-CD55-44DF-8B62-047326F6DF78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E16A244-87DE-4799-B0BE-6E334CFDA5F5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ACA16D45-6400-4891-8FDD-2CEE7D01BB4F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" name="Picture Placeholder 2">
              <a:extLst>
                <a:ext uri="{FF2B5EF4-FFF2-40B4-BE49-F238E27FC236}">
                  <a16:creationId xmlns:a16="http://schemas.microsoft.com/office/drawing/2014/main" id="{2439A4BC-0CFE-449A-9C51-E3F1F6AC7F11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F6384C5A-0DC7-4DA8-8AF9-71A8DD23AF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53328" y="1"/>
            <a:ext cx="6243450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2AAC6D1E-B725-4098-AD78-3F97C0C52D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80" y="2142999"/>
            <a:ext cx="2144970" cy="362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A37B3-0867-E01A-5CC7-45782C49D8A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  <p:sldLayoutId id="2147483731" r:id="rId20"/>
    <p:sldLayoutId id="2147483732" r:id="rId21"/>
    <p:sldLayoutId id="2147483733" r:id="rId22"/>
    <p:sldLayoutId id="2147483734" r:id="rId23"/>
    <p:sldLayoutId id="2147483739" r:id="rId24"/>
    <p:sldLayoutId id="2147483740" r:id="rId25"/>
    <p:sldLayoutId id="2147483741" r:id="rId26"/>
    <p:sldLayoutId id="2147483742" r:id="rId27"/>
    <p:sldLayoutId id="2147483743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2736FE-7BA4-F626-30F9-2A6549C90D27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F81D41-D43E-AF9B-8B9D-F8811D670DA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356931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3" r:id="rId20"/>
    <p:sldLayoutId id="2147483726" r:id="rId21"/>
    <p:sldLayoutId id="2147483729" r:id="rId22"/>
    <p:sldLayoutId id="214748373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eoindonesia@customs.go.id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" t="9623" r="847" b="5768"/>
          <a:stretch/>
        </p:blipFill>
        <p:spPr>
          <a:xfrm>
            <a:off x="-1" y="-14748"/>
            <a:ext cx="12192001" cy="6872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14748"/>
            <a:ext cx="12192004" cy="6858000"/>
          </a:xfrm>
          <a:prstGeom prst="rect">
            <a:avLst/>
          </a:prstGeom>
          <a:solidFill>
            <a:srgbClr val="00206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>
          <a:solidFill>
            <a:schemeClr val="bg1">
              <a:lumMod val="95000"/>
              <a:alpha val="3000"/>
            </a:schemeClr>
          </a:solidFill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5F85F56-0140-48FB-830B-2BE78674073D}"/>
              </a:ext>
            </a:extLst>
          </p:cNvPr>
          <p:cNvSpPr txBox="1">
            <a:spLocks/>
          </p:cNvSpPr>
          <p:nvPr/>
        </p:nvSpPr>
        <p:spPr>
          <a:xfrm>
            <a:off x="5120450" y="5085872"/>
            <a:ext cx="7044247" cy="1641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Вторник, 28 сентября 2023 года</a:t>
            </a:r>
            <a:endParaRPr lang="ko-KR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294401" y="1992556"/>
            <a:ext cx="10897600" cy="1903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" altLang="ko-KR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ИНДОНЕЗИЙСКАЯ ПРОГРАММА УЭО</a:t>
            </a:r>
          </a:p>
          <a:p>
            <a:pPr algn="r"/>
            <a:r>
              <a:rPr lang="ru" altLang="ko-KR" sz="3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«ПРОЦЕСС АВТОРИЗАЦИИ»</a:t>
            </a:r>
          </a:p>
        </p:txBody>
      </p:sp>
      <p:sp>
        <p:nvSpPr>
          <p:cNvPr id="2" name="Rectangle 1"/>
          <p:cNvSpPr/>
          <p:nvPr/>
        </p:nvSpPr>
        <p:spPr>
          <a:xfrm>
            <a:off x="5230680" y="4439541"/>
            <a:ext cx="69134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АГУС СУДЖЕНДРО</a:t>
            </a: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СЕРТИФИКАЦИИ УЭО</a:t>
            </a: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ГЕНЕРАЛЬНОЕ ТАМОЖЕННОЕ И АКЦИЗНОЕ УПРАВЛЕНИЕ (</a:t>
            </a:r>
            <a:r>
              <a:rPr lang="ru-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ГТАУ</a:t>
            </a:r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56189" y="1490087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" altLang="ko-K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СЕССИЯ 3</a:t>
            </a:r>
          </a:p>
        </p:txBody>
      </p:sp>
    </p:spTree>
    <p:extLst>
      <p:ext uri="{BB962C8B-B14F-4D97-AF65-F5344CB8AC3E}">
        <p14:creationId xmlns:p14="http://schemas.microsoft.com/office/powerpoint/2010/main" val="241592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resentation by Alex Gorbunov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21" y="2260075"/>
            <a:ext cx="410677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ext Placeholder 1"/>
          <p:cNvSpPr txBox="1">
            <a:spLocks/>
          </p:cNvSpPr>
          <p:nvPr/>
        </p:nvSpPr>
        <p:spPr>
          <a:xfrm>
            <a:off x="1879287" y="-11439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КОМПАНИЕЙ ПРОЦЕДУР (СОП)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37" name="Shape 662">
            <a:extLst>
              <a:ext uri="{FF2B5EF4-FFF2-40B4-BE49-F238E27FC236}">
                <a16:creationId xmlns:a16="http://schemas.microsoft.com/office/drawing/2014/main" id="{4624E91D-D45C-4F5A-BD80-2B5EA52BE0FB}"/>
              </a:ext>
            </a:extLst>
          </p:cNvPr>
          <p:cNvSpPr txBox="1">
            <a:spLocks/>
          </p:cNvSpPr>
          <p:nvPr/>
        </p:nvSpPr>
        <p:spPr>
          <a:xfrm>
            <a:off x="0" y="853564"/>
            <a:ext cx="7764379" cy="563931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None/>
              <a:defRPr sz="2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Определение: Процесс получения полного понимания процедур,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связанных с 13 условиями и требованиями УЭО</a:t>
            </a:r>
          </a:p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Проводится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виртуально/онлайн </a:t>
            </a:r>
            <a:r>
              <a:rPr lang="ru" sz="2000" b="1" dirty="0">
                <a:solidFill>
                  <a:schemeClr val="tx2"/>
                </a:solidFill>
                <a:latin typeface="+mn-lt"/>
              </a:rPr>
              <a:t>между командой валидаторов УЭО и заявителем УЭО (индивидуально)</a:t>
            </a:r>
          </a:p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Проводится от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3 до 5 дней</a:t>
            </a:r>
            <a:r>
              <a:rPr lang="ru" sz="2000" b="1" dirty="0">
                <a:solidFill>
                  <a:schemeClr val="tx2"/>
                </a:solidFill>
                <a:latin typeface="+mn-lt"/>
              </a:rPr>
              <a:t>, в зависимости от бизнес-процесса компании</a:t>
            </a:r>
          </a:p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Механизм: каждый PIC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управления объяснит процедуру, связанную </a:t>
            </a:r>
            <a:r>
              <a:rPr lang="ru" sz="2000" b="1" dirty="0">
                <a:solidFill>
                  <a:schemeClr val="tx2"/>
                </a:solidFill>
                <a:latin typeface="+mn-lt"/>
              </a:rPr>
              <a:t>с УЭО, из условий и требований с 1 по 13, если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валидатор предоставит информацию и рекомендации </a:t>
            </a:r>
            <a:r>
              <a:rPr lang="ru" sz="2000" b="1" dirty="0">
                <a:solidFill>
                  <a:schemeClr val="tx2"/>
                </a:solidFill>
                <a:latin typeface="+mn-lt"/>
              </a:rPr>
              <a:t>(предложения/ улучшения процедуры), затем предоставит ее компании</a:t>
            </a:r>
          </a:p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Затем заявитель УЭО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должен улучшить </a:t>
            </a:r>
            <a:r>
              <a:rPr lang="ru" sz="2000" b="1" dirty="0">
                <a:solidFill>
                  <a:schemeClr val="tx2"/>
                </a:solidFill>
                <a:latin typeface="+mn-lt"/>
              </a:rPr>
              <a:t>свою процедуру и передать ее команде валидатора УЭО</a:t>
            </a:r>
          </a:p>
          <a:p>
            <a:pPr marL="800100" lvl="1" indent="-342900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" sz="2000" b="1" dirty="0">
                <a:solidFill>
                  <a:schemeClr val="tx2"/>
                </a:solidFill>
                <a:latin typeface="+mn-lt"/>
              </a:rPr>
              <a:t>Далее команда валидаторов УЭО </a:t>
            </a:r>
            <a:r>
              <a:rPr lang="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информирует о планировании валидации на месте.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76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76D86926-5F6E-4E02-95F1-B2F504EB7446}"/>
              </a:ext>
            </a:extLst>
          </p:cNvPr>
          <p:cNvSpPr/>
          <p:nvPr/>
        </p:nvSpPr>
        <p:spPr>
          <a:xfrm>
            <a:off x="11626" y="628952"/>
            <a:ext cx="10914743" cy="4552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627" y="1160703"/>
            <a:ext cx="45605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altLang="ko-KR" sz="38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Презентация </a:t>
            </a:r>
            <a:r>
              <a:rPr lang="ru" altLang="ko-KR" sz="3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стандартной операционной процедуры (</a:t>
            </a:r>
            <a:r>
              <a:rPr lang="ru" altLang="ko-KR" sz="38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СОП</a:t>
            </a:r>
            <a:r>
              <a:rPr lang="ru" altLang="ko-KR" sz="3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) и дискуссионная сессия 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015B220-3B83-4BB7-84DC-333552C32C65}"/>
              </a:ext>
            </a:extLst>
          </p:cNvPr>
          <p:cNvSpPr/>
          <p:nvPr/>
        </p:nvSpPr>
        <p:spPr>
          <a:xfrm>
            <a:off x="10510292" y="-63320"/>
            <a:ext cx="832153" cy="2501296"/>
          </a:xfrm>
          <a:prstGeom prst="frame">
            <a:avLst>
              <a:gd name="adj1" fmla="val 127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20" y="2877276"/>
            <a:ext cx="4794554" cy="29965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05" y="17439"/>
            <a:ext cx="5266909" cy="32918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03" y="4358618"/>
            <a:ext cx="4502130" cy="2481943"/>
          </a:xfrm>
          <a:prstGeom prst="rect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278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-322326" y="-89701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5000" b="1" dirty="0"/>
              <a:t>Валидация на месте</a:t>
            </a:r>
            <a:endParaRPr lang="en-ID" sz="5000" b="1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38" name="Picture 93">
            <a:extLst>
              <a:ext uri="{FF2B5EF4-FFF2-40B4-BE49-F238E27FC236}">
                <a16:creationId xmlns:a16="http://schemas.microsoft.com/office/drawing/2014/main" id="{513B2359-2721-472A-A178-7D43AD74B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E91250-C596-4C62-A6D0-3221E710709E}"/>
              </a:ext>
            </a:extLst>
          </p:cNvPr>
          <p:cNvGrpSpPr/>
          <p:nvPr/>
        </p:nvGrpSpPr>
        <p:grpSpPr>
          <a:xfrm>
            <a:off x="1028663" y="1240971"/>
            <a:ext cx="9659149" cy="5073036"/>
            <a:chOff x="389444" y="1203990"/>
            <a:chExt cx="8507736" cy="47673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78469D7-E8A6-4D6E-9DAC-BE21C0E070E5}"/>
                </a:ext>
              </a:extLst>
            </p:cNvPr>
            <p:cNvGrpSpPr/>
            <p:nvPr/>
          </p:nvGrpSpPr>
          <p:grpSpPr>
            <a:xfrm rot="18913363">
              <a:off x="1406842" y="4160912"/>
              <a:ext cx="960107" cy="960108"/>
              <a:chOff x="4316792" y="2593313"/>
              <a:chExt cx="960107" cy="960108"/>
            </a:xfrm>
          </p:grpSpPr>
          <p:sp>
            <p:nvSpPr>
              <p:cNvPr id="66" name="Teardrop 65">
                <a:extLst>
                  <a:ext uri="{FF2B5EF4-FFF2-40B4-BE49-F238E27FC236}">
                    <a16:creationId xmlns:a16="http://schemas.microsoft.com/office/drawing/2014/main" id="{E6EDC22C-679A-4742-8292-111F11F4EFF7}"/>
                  </a:ext>
                </a:extLst>
              </p:cNvPr>
              <p:cNvSpPr/>
              <p:nvPr/>
            </p:nvSpPr>
            <p:spPr>
              <a:xfrm rot="5400000">
                <a:off x="4316792" y="2593313"/>
                <a:ext cx="960107" cy="960107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7" name="Teardrop 66">
                <a:extLst>
                  <a:ext uri="{FF2B5EF4-FFF2-40B4-BE49-F238E27FC236}">
                    <a16:creationId xmlns:a16="http://schemas.microsoft.com/office/drawing/2014/main" id="{5CEB136D-FFBA-478E-B607-CCE464619754}"/>
                  </a:ext>
                </a:extLst>
              </p:cNvPr>
              <p:cNvSpPr/>
              <p:nvPr/>
            </p:nvSpPr>
            <p:spPr>
              <a:xfrm rot="16200000">
                <a:off x="4316792" y="2593314"/>
                <a:ext cx="960107" cy="960107"/>
              </a:xfrm>
              <a:prstGeom prst="teardrop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DF8F78-9348-4616-8894-676EF7F9EC16}"/>
                </a:ext>
              </a:extLst>
            </p:cNvPr>
            <p:cNvGrpSpPr/>
            <p:nvPr/>
          </p:nvGrpSpPr>
          <p:grpSpPr>
            <a:xfrm rot="18913363">
              <a:off x="1252581" y="1572546"/>
              <a:ext cx="960107" cy="960108"/>
              <a:chOff x="4316792" y="2593313"/>
              <a:chExt cx="960107" cy="960108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89565419-B4FA-4113-9DDF-D7B35C57BFF1}"/>
                  </a:ext>
                </a:extLst>
              </p:cNvPr>
              <p:cNvSpPr/>
              <p:nvPr/>
            </p:nvSpPr>
            <p:spPr>
              <a:xfrm rot="5400000">
                <a:off x="4316792" y="2593313"/>
                <a:ext cx="960107" cy="960107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5" name="Teardrop 64">
                <a:extLst>
                  <a:ext uri="{FF2B5EF4-FFF2-40B4-BE49-F238E27FC236}">
                    <a16:creationId xmlns:a16="http://schemas.microsoft.com/office/drawing/2014/main" id="{176B019D-66C8-4043-9816-BC93E4F1429F}"/>
                  </a:ext>
                </a:extLst>
              </p:cNvPr>
              <p:cNvSpPr/>
              <p:nvPr/>
            </p:nvSpPr>
            <p:spPr>
              <a:xfrm rot="16200000">
                <a:off x="4316792" y="2593314"/>
                <a:ext cx="960107" cy="960107"/>
              </a:xfrm>
              <a:prstGeom prst="teardrop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33BFAE2-33E0-4C73-A84B-264C51ED4374}"/>
                </a:ext>
              </a:extLst>
            </p:cNvPr>
            <p:cNvGrpSpPr/>
            <p:nvPr/>
          </p:nvGrpSpPr>
          <p:grpSpPr>
            <a:xfrm rot="18913363">
              <a:off x="4088776" y="1550706"/>
              <a:ext cx="960107" cy="960108"/>
              <a:chOff x="4316792" y="2593313"/>
              <a:chExt cx="960107" cy="960108"/>
            </a:xfrm>
          </p:grpSpPr>
          <p:sp>
            <p:nvSpPr>
              <p:cNvPr id="62" name="Teardrop 61">
                <a:extLst>
                  <a:ext uri="{FF2B5EF4-FFF2-40B4-BE49-F238E27FC236}">
                    <a16:creationId xmlns:a16="http://schemas.microsoft.com/office/drawing/2014/main" id="{D9A77B44-8CD1-473A-89CD-31F0E2A99957}"/>
                  </a:ext>
                </a:extLst>
              </p:cNvPr>
              <p:cNvSpPr/>
              <p:nvPr/>
            </p:nvSpPr>
            <p:spPr>
              <a:xfrm rot="5400000">
                <a:off x="4316792" y="2593313"/>
                <a:ext cx="960107" cy="960107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Teardrop 62">
                <a:extLst>
                  <a:ext uri="{FF2B5EF4-FFF2-40B4-BE49-F238E27FC236}">
                    <a16:creationId xmlns:a16="http://schemas.microsoft.com/office/drawing/2014/main" id="{5BE22F46-2899-4DD4-BD48-17DFB5E0EB0B}"/>
                  </a:ext>
                </a:extLst>
              </p:cNvPr>
              <p:cNvSpPr/>
              <p:nvPr/>
            </p:nvSpPr>
            <p:spPr>
              <a:xfrm rot="16200000">
                <a:off x="4316792" y="2593314"/>
                <a:ext cx="960107" cy="960107"/>
              </a:xfrm>
              <a:prstGeom prst="teardrop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 latinLnBrk="1"/>
                <a:endParaRPr lang="ko-KR" altLang="en-US" sz="24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8AEA83-EEAE-4C12-AEC8-5B40664CFB2E}"/>
                </a:ext>
              </a:extLst>
            </p:cNvPr>
            <p:cNvSpPr txBox="1"/>
            <p:nvPr/>
          </p:nvSpPr>
          <p:spPr>
            <a:xfrm>
              <a:off x="389444" y="2487165"/>
              <a:ext cx="2520317" cy="694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C00000"/>
                </a:buClr>
                <a:buSzPct val="120000"/>
              </a:pPr>
              <a:r>
                <a:rPr lang="ru" sz="1400" b="1" dirty="0">
                  <a:latin typeface="Century Gothic" panose="020B0502020202020204" pitchFamily="34" charset="0"/>
                </a:rPr>
                <a:t>Подготовка: </a:t>
              </a:r>
              <a:r>
                <a:rPr lang="ru-RU" sz="1400" b="1" dirty="0">
                  <a:latin typeface="Century Gothic" panose="020B0502020202020204" pitchFamily="34" charset="0"/>
                </a:rPr>
                <a:t>сводка </a:t>
              </a:r>
              <a:r>
                <a:rPr lang="ru" sz="1400" b="1" dirty="0">
                  <a:latin typeface="Century Gothic" panose="020B0502020202020204" pitchFamily="34" charset="0"/>
                </a:rPr>
                <a:t>и брифинг для валлидации на месте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E365F9-EA49-49D6-81F8-78FB4FB7E94E}"/>
                </a:ext>
              </a:extLst>
            </p:cNvPr>
            <p:cNvSpPr txBox="1"/>
            <p:nvPr/>
          </p:nvSpPr>
          <p:spPr>
            <a:xfrm>
              <a:off x="3629738" y="2648832"/>
              <a:ext cx="2216426" cy="289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" sz="1400" b="1" dirty="0">
                  <a:latin typeface="Century Gothic" panose="020B0502020202020204" pitchFamily="34" charset="0"/>
                </a:rPr>
                <a:t>Валидация на месте</a:t>
              </a:r>
              <a:endParaRPr lang="en-ID" sz="1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9436CF-82E1-4BCF-B088-D22880927B28}"/>
                </a:ext>
              </a:extLst>
            </p:cNvPr>
            <p:cNvSpPr txBox="1"/>
            <p:nvPr/>
          </p:nvSpPr>
          <p:spPr>
            <a:xfrm>
              <a:off x="6654424" y="2826538"/>
              <a:ext cx="1928479" cy="49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" sz="1400" b="1" dirty="0">
                  <a:latin typeface="Century Gothic" panose="020B0502020202020204" pitchFamily="34" charset="0"/>
                </a:rPr>
                <a:t>Подготовка отчета о валидации на месте</a:t>
              </a:r>
              <a:endParaRPr lang="en-ID" sz="1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8B9B6E-D81C-40BE-96EB-9B9AB89042DE}"/>
                </a:ext>
              </a:extLst>
            </p:cNvPr>
            <p:cNvSpPr txBox="1"/>
            <p:nvPr/>
          </p:nvSpPr>
          <p:spPr>
            <a:xfrm>
              <a:off x="6435376" y="5479644"/>
              <a:ext cx="2461804" cy="49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" sz="1400" b="1" dirty="0">
                  <a:latin typeface="Century Gothic" panose="020B0502020202020204" pitchFamily="34" charset="0"/>
                </a:rPr>
                <a:t>Представление отчета и рекомендаций</a:t>
              </a:r>
              <a:endParaRPr lang="en-ID" sz="1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91064D-42E6-4358-A501-31A11190E08D}"/>
                </a:ext>
              </a:extLst>
            </p:cNvPr>
            <p:cNvSpPr txBox="1"/>
            <p:nvPr/>
          </p:nvSpPr>
          <p:spPr>
            <a:xfrm>
              <a:off x="595795" y="5242392"/>
              <a:ext cx="2520317" cy="694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" sz="1400" b="1" dirty="0">
                  <a:latin typeface="Century Gothic" panose="020B0502020202020204" pitchFamily="34" charset="0"/>
                </a:rPr>
                <a:t>При необходимости повторная валижация на месте</a:t>
              </a:r>
              <a:endParaRPr lang="en-ID" sz="1400" dirty="0"/>
            </a:p>
          </p:txBody>
        </p:sp>
        <p:pic>
          <p:nvPicPr>
            <p:cNvPr id="50" name="Picture 4" descr="Hungky Tendra - PT. Musindo Alir Abadi">
              <a:extLst>
                <a:ext uri="{FF2B5EF4-FFF2-40B4-BE49-F238E27FC236}">
                  <a16:creationId xmlns:a16="http://schemas.microsoft.com/office/drawing/2014/main" id="{2C4E8279-64EB-4547-A581-C121F010D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83" y="1203990"/>
              <a:ext cx="1761895" cy="1132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25602D9-130D-4156-AC4E-5DDEDBC2EA8B}"/>
                </a:ext>
              </a:extLst>
            </p:cNvPr>
            <p:cNvSpPr txBox="1"/>
            <p:nvPr/>
          </p:nvSpPr>
          <p:spPr>
            <a:xfrm>
              <a:off x="3919928" y="5213311"/>
              <a:ext cx="2461805" cy="49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" sz="1400" b="1" dirty="0">
                  <a:latin typeface="Century Gothic" panose="020B0502020202020204" pitchFamily="34" charset="0"/>
                </a:rPr>
                <a:t>Выполнение рекомендаций компанией</a:t>
              </a:r>
              <a:endParaRPr lang="en-ID" sz="1400" dirty="0"/>
            </a:p>
          </p:txBody>
        </p:sp>
        <p:pic>
          <p:nvPicPr>
            <p:cNvPr id="52" name="Picture 12" descr="down arrow - SpendLogic">
              <a:extLst>
                <a:ext uri="{FF2B5EF4-FFF2-40B4-BE49-F238E27FC236}">
                  <a16:creationId xmlns:a16="http://schemas.microsoft.com/office/drawing/2014/main" id="{F15DF605-FBE9-40F8-8684-1EB18E0A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41248" y="1852047"/>
              <a:ext cx="663806" cy="136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E1CBDFA-4C74-4EDF-8BE1-51E202DB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950" y="1309027"/>
              <a:ext cx="1056716" cy="1056716"/>
            </a:xfrm>
            <a:prstGeom prst="rect">
              <a:avLst/>
            </a:prstGeom>
          </p:spPr>
        </p:pic>
        <p:pic>
          <p:nvPicPr>
            <p:cNvPr id="54" name="Picture 12" descr="down arrow - SpendLogic">
              <a:extLst>
                <a:ext uri="{FF2B5EF4-FFF2-40B4-BE49-F238E27FC236}">
                  <a16:creationId xmlns:a16="http://schemas.microsoft.com/office/drawing/2014/main" id="{2E352DB4-5458-4B38-B2F2-5E7784563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9830" y="1888576"/>
              <a:ext cx="663806" cy="136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8" descr="Index of /assets/provsu/img/logo">
              <a:extLst>
                <a:ext uri="{FF2B5EF4-FFF2-40B4-BE49-F238E27FC236}">
                  <a16:creationId xmlns:a16="http://schemas.microsoft.com/office/drawing/2014/main" id="{042A4CE3-3771-48DA-A780-2D90747B8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973" y="3723694"/>
              <a:ext cx="1269673" cy="126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2" descr="Transparent Peer Review — Publons">
              <a:extLst>
                <a:ext uri="{FF2B5EF4-FFF2-40B4-BE49-F238E27FC236}">
                  <a16:creationId xmlns:a16="http://schemas.microsoft.com/office/drawing/2014/main" id="{8C36AD05-1B28-4AC2-AE3C-84BB390A0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32" y="4075849"/>
              <a:ext cx="1215079" cy="121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0">
              <a:extLst>
                <a:ext uri="{FF2B5EF4-FFF2-40B4-BE49-F238E27FC236}">
                  <a16:creationId xmlns:a16="http://schemas.microsoft.com/office/drawing/2014/main" id="{294F5CE9-F838-4A29-984E-2030A54E1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586" y="1426671"/>
              <a:ext cx="1250167" cy="125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2" descr="down arrow - SpendLogic">
              <a:extLst>
                <a:ext uri="{FF2B5EF4-FFF2-40B4-BE49-F238E27FC236}">
                  <a16:creationId xmlns:a16="http://schemas.microsoft.com/office/drawing/2014/main" id="{D423357D-E06D-4FD5-B733-278F70432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767" y="3088149"/>
              <a:ext cx="663806" cy="136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down arrow - SpendLogic">
              <a:extLst>
                <a:ext uri="{FF2B5EF4-FFF2-40B4-BE49-F238E27FC236}">
                  <a16:creationId xmlns:a16="http://schemas.microsoft.com/office/drawing/2014/main" id="{4219D61D-4972-42FC-BCB9-9FB2A27A5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4661">
              <a:off x="6182759" y="4258800"/>
              <a:ext cx="663806" cy="136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2" descr="down arrow - SpendLogic">
              <a:extLst>
                <a:ext uri="{FF2B5EF4-FFF2-40B4-BE49-F238E27FC236}">
                  <a16:creationId xmlns:a16="http://schemas.microsoft.com/office/drawing/2014/main" id="{00369596-0FD1-4460-ABE0-BDD6F3BF2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4661">
              <a:off x="3407136" y="4160595"/>
              <a:ext cx="663806" cy="136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4" descr="Visit Icons - 233 free vector icons">
              <a:extLst>
                <a:ext uri="{FF2B5EF4-FFF2-40B4-BE49-F238E27FC236}">
                  <a16:creationId xmlns:a16="http://schemas.microsoft.com/office/drawing/2014/main" id="{46945FB5-5836-48AE-8A35-A7AF00E43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697" y="3887637"/>
              <a:ext cx="954557" cy="95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61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6EA3E4-8BF1-4D60-965F-07BCBE21C27E}"/>
              </a:ext>
            </a:extLst>
          </p:cNvPr>
          <p:cNvGrpSpPr/>
          <p:nvPr/>
        </p:nvGrpSpPr>
        <p:grpSpPr>
          <a:xfrm>
            <a:off x="386552" y="1220156"/>
            <a:ext cx="2799809" cy="4606784"/>
            <a:chOff x="433001" y="1399349"/>
            <a:chExt cx="2505075" cy="4618131"/>
          </a:xfrm>
        </p:grpSpPr>
        <p:sp>
          <p:nvSpPr>
            <p:cNvPr id="5" name="Freeform: Shape 29">
              <a:extLst>
                <a:ext uri="{FF2B5EF4-FFF2-40B4-BE49-F238E27FC236}">
                  <a16:creationId xmlns:a16="http://schemas.microsoft.com/office/drawing/2014/main" id="{98FA3CEC-9745-40A4-B8FC-418C261D1842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30">
              <a:extLst>
                <a:ext uri="{FF2B5EF4-FFF2-40B4-BE49-F238E27FC236}">
                  <a16:creationId xmlns:a16="http://schemas.microsoft.com/office/drawing/2014/main" id="{2962AC89-C39E-426E-8CF0-26305813EADF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1"/>
          <p:cNvSpPr txBox="1">
            <a:spLocks/>
          </p:cNvSpPr>
          <p:nvPr/>
        </p:nvSpPr>
        <p:spPr>
          <a:xfrm>
            <a:off x="3350054" y="-50235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ВАЛИДАЦИЯ НА МЕСТЕ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E47AB-BCEC-4385-A92F-327617B70F95}"/>
              </a:ext>
            </a:extLst>
          </p:cNvPr>
          <p:cNvSpPr/>
          <p:nvPr/>
        </p:nvSpPr>
        <p:spPr>
          <a:xfrm>
            <a:off x="3350054" y="880089"/>
            <a:ext cx="86614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C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Валидация на месте проводится для обеспечения того, чтобы условия и требования УЭО, указанные в процедурах, были реализованы в помещениях компании-заявителя, а также для обеспечения того, чтобы все риски 13 условий и требований УЭО были смягчены.</a:t>
            </a:r>
          </a:p>
          <a:p>
            <a:pPr marL="285750" indent="-285750" algn="just">
              <a:buClr>
                <a:srgbClr val="FFC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не менее 3 (трех) дней, в зависимости от бизнес-процесса, количества помещений/филиалов/заводов и типа оператора.</a:t>
            </a:r>
          </a:p>
          <a:p>
            <a:pPr marL="285750" indent="-285750" algn="just">
              <a:buClr>
                <a:srgbClr val="FFC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Результат: Команда валидатора УЭО подготовит отчет о валидации на месте, включив в него инрформацию/ предложения/рекомендации, и предоставит его заявителю УЭО.</a:t>
            </a:r>
          </a:p>
          <a:p>
            <a:pPr marL="285750" indent="-285750" algn="just">
              <a:buClr>
                <a:srgbClr val="FFC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Если улучшение было осуществлено, заявитель УЭО представит результаты улучшения и запросит дальнейшие действия у команды УЭО.</a:t>
            </a:r>
          </a:p>
          <a:p>
            <a:pPr marL="285750" indent="-285750" algn="just">
              <a:buClr>
                <a:srgbClr val="FFC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Команда УЭО примет решение, необходимо ли провести презентацию улучшений или снова провести выезд на объект.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50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A3391D-A4AD-4D94-9556-B5CA0B1E5BCF}"/>
              </a:ext>
            </a:extLst>
          </p:cNvPr>
          <p:cNvSpPr/>
          <p:nvPr/>
        </p:nvSpPr>
        <p:spPr>
          <a:xfrm>
            <a:off x="0" y="0"/>
            <a:ext cx="563154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2"/>
          <p:cNvSpPr txBox="1">
            <a:spLocks/>
          </p:cNvSpPr>
          <p:nvPr/>
        </p:nvSpPr>
        <p:spPr>
          <a:xfrm>
            <a:off x="-25574" y="981656"/>
            <a:ext cx="3031775" cy="22322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altLang="ko-KR" sz="3800" b="1" dirty="0" err="1">
                <a:solidFill>
                  <a:schemeClr val="bg1"/>
                </a:solidFill>
                <a:cs typeface="Arial" pitchFamily="34" charset="0"/>
              </a:rPr>
              <a:t>Валидация</a:t>
            </a:r>
            <a:r>
              <a:rPr lang="ru-RU" altLang="ko-KR" sz="3800" b="1" dirty="0">
                <a:solidFill>
                  <a:schemeClr val="bg1"/>
                </a:solidFill>
                <a:cs typeface="Arial" pitchFamily="34" charset="0"/>
              </a:rPr>
              <a:t> на месте</a:t>
            </a:r>
            <a:endParaRPr lang="ko-KR" altLang="en-US" sz="3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5C03E6E3-778A-49A8-9769-61B8C604BEAB}"/>
              </a:ext>
            </a:extLst>
          </p:cNvPr>
          <p:cNvSpPr/>
          <p:nvPr/>
        </p:nvSpPr>
        <p:spPr>
          <a:xfrm>
            <a:off x="1161542" y="4705882"/>
            <a:ext cx="351557" cy="32908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7276"/>
          <a:stretch>
            <a:fillRect/>
          </a:stretch>
        </p:blipFill>
        <p:spPr>
          <a:xfrm>
            <a:off x="7639150" y="545871"/>
            <a:ext cx="1980000" cy="2268000"/>
          </a:xfrm>
          <a:ln w="38100">
            <a:solidFill>
              <a:schemeClr val="tx2"/>
            </a:solidFill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r="29109"/>
          <a:stretch>
            <a:fillRect/>
          </a:stretch>
        </p:blipFill>
        <p:spPr>
          <a:xfrm>
            <a:off x="9987378" y="545871"/>
            <a:ext cx="1980000" cy="2268000"/>
          </a:xfrm>
          <a:ln w="38100">
            <a:solidFill>
              <a:schemeClr val="tx2"/>
            </a:solidFill>
          </a:ln>
        </p:spPr>
      </p:pic>
      <p:pic>
        <p:nvPicPr>
          <p:cNvPr id="35" name="Picture Placeholder 34"/>
          <p:cNvPicPr>
            <a:picLocks noGrp="1" noChangeAspect="1"/>
          </p:cNvPicPr>
          <p:nvPr>
            <p:ph type="pic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b="7027"/>
          <a:stretch>
            <a:fillRect/>
          </a:stretch>
        </p:blipFill>
        <p:spPr>
          <a:xfrm>
            <a:off x="2784404" y="545871"/>
            <a:ext cx="2059145" cy="2358657"/>
          </a:xfrm>
          <a:solidFill>
            <a:srgbClr val="0070C0"/>
          </a:solidFill>
          <a:ln w="38100">
            <a:solidFill>
              <a:schemeClr val="tx2"/>
            </a:solidFill>
          </a:ln>
        </p:spPr>
      </p:pic>
      <p:pic>
        <p:nvPicPr>
          <p:cNvPr id="33" name="Picture Placeholder 32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7276"/>
          <a:stretch>
            <a:fillRect/>
          </a:stretch>
        </p:blipFill>
        <p:spPr>
          <a:xfrm>
            <a:off x="5211777" y="3571882"/>
            <a:ext cx="1980000" cy="2268000"/>
          </a:xfrm>
          <a:ln w="38100">
            <a:solidFill>
              <a:schemeClr val="tx2"/>
            </a:solidFill>
          </a:ln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7276"/>
          <a:stretch>
            <a:fillRect/>
          </a:stretch>
        </p:blipFill>
        <p:spPr>
          <a:xfrm>
            <a:off x="5290922" y="545871"/>
            <a:ext cx="1980000" cy="2268000"/>
          </a:xfrm>
          <a:ln w="38100">
            <a:solidFill>
              <a:schemeClr val="tx2"/>
            </a:solidFill>
          </a:ln>
        </p:spPr>
      </p:pic>
      <p:pic>
        <p:nvPicPr>
          <p:cNvPr id="39" name="Picture Placeholder 38"/>
          <p:cNvPicPr>
            <a:picLocks noGrp="1" noChangeAspect="1"/>
          </p:cNvPicPr>
          <p:nvPr>
            <p:ph type="pic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>
          <a:xfrm>
            <a:off x="10066523" y="3490641"/>
            <a:ext cx="1980000" cy="2268000"/>
          </a:xfrm>
          <a:ln w="38100">
            <a:solidFill>
              <a:schemeClr val="tx2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1" y="3523279"/>
            <a:ext cx="4631058" cy="236520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45" y="3895985"/>
            <a:ext cx="2431210" cy="161979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1189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-322326" y="-89701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5000" dirty="0">
                <a:latin typeface="Bahnschrift SemiBold" panose="020B0502040204020203" pitchFamily="34" charset="0"/>
              </a:rPr>
              <a:t>Форум экспертов</a:t>
            </a:r>
            <a:endParaRPr lang="en-ID" sz="5000" dirty="0">
              <a:latin typeface="Bahnschrift SemiBold" panose="020B0502040204020203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38" name="Picture 93">
            <a:extLst>
              <a:ext uri="{FF2B5EF4-FFF2-40B4-BE49-F238E27FC236}">
                <a16:creationId xmlns:a16="http://schemas.microsoft.com/office/drawing/2014/main" id="{513B2359-2721-472A-A178-7D43AD74B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1CF57-C40C-4F8B-B7DE-0C51E448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09" y="1947158"/>
            <a:ext cx="4140391" cy="414039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468995F-1F20-4EBF-A9C2-87C7BC6393C7}"/>
              </a:ext>
            </a:extLst>
          </p:cNvPr>
          <p:cNvSpPr/>
          <p:nvPr/>
        </p:nvSpPr>
        <p:spPr>
          <a:xfrm>
            <a:off x="278977" y="1071660"/>
            <a:ext cx="751748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" sz="1900" b="1" dirty="0">
                <a:latin typeface="Century" panose="02040604050505020304" pitchFamily="18" charset="0"/>
              </a:rPr>
              <a:t>В форуме экспертов принимают </a:t>
            </a:r>
            <a:r>
              <a:rPr lang="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участие директора и региональные офисы </a:t>
            </a:r>
            <a:r>
              <a:rPr lang="ru-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ГТАУ</a:t>
            </a:r>
            <a:r>
              <a:rPr lang="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, а </a:t>
            </a:r>
            <a:r>
              <a:rPr lang="ru" sz="1900" b="1" dirty="0">
                <a:latin typeface="Century" panose="02040604050505020304" pitchFamily="18" charset="0"/>
              </a:rPr>
              <a:t>также </a:t>
            </a:r>
            <a:r>
              <a:rPr lang="ru" sz="1900" b="1" dirty="0">
                <a:solidFill>
                  <a:schemeClr val="accent3"/>
                </a:solidFill>
                <a:latin typeface="Century" panose="02040604050505020304" pitchFamily="18" charset="0"/>
              </a:rPr>
              <a:t>другие государственные веомства (</a:t>
            </a:r>
            <a:r>
              <a:rPr lang="ru-RU" sz="1900" b="1" dirty="0">
                <a:solidFill>
                  <a:schemeClr val="accent3"/>
                </a:solidFill>
                <a:latin typeface="Century" panose="02040604050505020304" pitchFamily="18" charset="0"/>
              </a:rPr>
              <a:t>ДГВ</a:t>
            </a:r>
            <a:r>
              <a:rPr lang="ru" sz="1900" b="1" dirty="0">
                <a:solidFill>
                  <a:schemeClr val="accent3"/>
                </a:solidFill>
                <a:latin typeface="Century" panose="02040604050505020304" pitchFamily="18" charset="0"/>
              </a:rPr>
              <a:t>)</a:t>
            </a:r>
            <a:r>
              <a:rPr lang="ru" sz="1900" b="1" dirty="0">
                <a:latin typeface="Century" panose="02040604050505020304" pitchFamily="18" charset="0"/>
              </a:rPr>
              <a:t>, связанные с заявителем УЭО (разрешение и лицензия), например, Министерство торговли, Министерство промышленности, Министерство окружающей среды, Управление по контролю за продуктами питания и лекарствами, Карантин и пр.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" sz="1900" b="1" dirty="0">
                <a:latin typeface="Century" panose="02040604050505020304" pitchFamily="18" charset="0"/>
              </a:rPr>
              <a:t>Форум экспертов проводится для </a:t>
            </a:r>
            <a:r>
              <a:rPr lang="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согласования результатов административных исследований и отчета о валидации на месте </a:t>
            </a:r>
            <a:r>
              <a:rPr lang="ru" sz="1900" b="1" dirty="0">
                <a:latin typeface="Century" panose="02040604050505020304" pitchFamily="18" charset="0"/>
              </a:rPr>
              <a:t>или повторной валидации на месте, а также данных и информации от внутренних и внешних сторон </a:t>
            </a:r>
            <a:r>
              <a:rPr lang="ru-RU" sz="1900" b="1" dirty="0">
                <a:latin typeface="Century" panose="02040604050505020304" pitchFamily="18" charset="0"/>
              </a:rPr>
              <a:t>ГТАУ</a:t>
            </a:r>
            <a:r>
              <a:rPr lang="ru" sz="1900" b="1" dirty="0">
                <a:latin typeface="Century" panose="020406040505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" sz="1900" b="1" dirty="0">
                <a:latin typeface="Century" panose="02040604050505020304" pitchFamily="18" charset="0"/>
              </a:rPr>
              <a:t>Если результатом форума экспертов будет согласие, </a:t>
            </a:r>
            <a:r>
              <a:rPr lang="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то будет тздан Указ </a:t>
            </a:r>
            <a:r>
              <a:rPr lang="ru-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ГТАУ</a:t>
            </a:r>
            <a:r>
              <a:rPr lang="ru" sz="1900" b="1" dirty="0">
                <a:solidFill>
                  <a:schemeClr val="accent2"/>
                </a:solidFill>
                <a:latin typeface="Century" panose="02040604050505020304" pitchFamily="18" charset="0"/>
              </a:rPr>
              <a:t> и выдан сертификат УЭО </a:t>
            </a:r>
            <a:r>
              <a:rPr lang="ru" sz="1900" b="1" dirty="0">
                <a:latin typeface="Century" panose="02040604050505020304" pitchFamily="18" charset="0"/>
              </a:rPr>
              <a:t>в качестве признания Уполномоченного экономического оператора (УЭО).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" sz="1900" b="1" dirty="0">
                <a:latin typeface="Century" panose="02040604050505020304" pitchFamily="18" charset="0"/>
              </a:rPr>
              <a:t>Если результатом форума экспертов будут рекомендации по улучшению, то эти рекомендации будут переданы компании.</a:t>
            </a:r>
          </a:p>
        </p:txBody>
      </p:sp>
      <p:sp>
        <p:nvSpPr>
          <p:cNvPr id="2" name="AutoShape 4" descr="Professional Development | Helping teachers help students">
            <a:extLst>
              <a:ext uri="{FF2B5EF4-FFF2-40B4-BE49-F238E27FC236}">
                <a16:creationId xmlns:a16="http://schemas.microsoft.com/office/drawing/2014/main" id="{D805C5AC-6A17-4A61-9413-9A53AD132F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A84366-1956-4FFF-9D01-3888EE1F9CC6}"/>
              </a:ext>
            </a:extLst>
          </p:cNvPr>
          <p:cNvSpPr/>
          <p:nvPr/>
        </p:nvSpPr>
        <p:spPr>
          <a:xfrm rot="5400000">
            <a:off x="-1286692" y="1286692"/>
            <a:ext cx="6858000" cy="42846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 b="1769"/>
          <a:stretch>
            <a:fillRect/>
          </a:stretch>
        </p:blipFill>
        <p:spPr>
          <a:xfrm>
            <a:off x="7436955" y="4088087"/>
            <a:ext cx="4293438" cy="2588484"/>
          </a:xfr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6802"/>
          <a:stretch>
            <a:fillRect/>
          </a:stretch>
        </p:blipFill>
        <p:spPr>
          <a:xfrm>
            <a:off x="4836178" y="76409"/>
            <a:ext cx="5201554" cy="3762862"/>
          </a:xfr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>
          <a:xfrm>
            <a:off x="2544238" y="4088087"/>
            <a:ext cx="4583880" cy="2575246"/>
          </a:xfr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4" name="Title 22"/>
          <p:cNvSpPr txBox="1">
            <a:spLocks/>
          </p:cNvSpPr>
          <p:nvPr/>
        </p:nvSpPr>
        <p:spPr>
          <a:xfrm>
            <a:off x="385012" y="1471048"/>
            <a:ext cx="3481136" cy="22322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altLang="ko-KR" sz="5000" b="1" dirty="0">
                <a:solidFill>
                  <a:schemeClr val="bg1"/>
                </a:solidFill>
                <a:cs typeface="Arial" pitchFamily="34" charset="0"/>
              </a:rPr>
              <a:t>Форум экспертов</a:t>
            </a:r>
            <a:endParaRPr lang="ko-KR" altLang="en-US" sz="5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9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50034" y="-35682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СЕРТИФИКАТ УЭО И УКАЗ ГД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468BA5-7082-4C48-AA20-715798728458}"/>
              </a:ext>
            </a:extLst>
          </p:cNvPr>
          <p:cNvSpPr txBox="1"/>
          <p:nvPr/>
        </p:nvSpPr>
        <p:spPr>
          <a:xfrm>
            <a:off x="1024814" y="1855223"/>
            <a:ext cx="9706541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/>
              <a:t>ГТАУ</a:t>
            </a:r>
            <a:r>
              <a:rPr lang="ru" sz="2000" b="1" dirty="0"/>
              <a:t> издал Указ </a:t>
            </a:r>
            <a:r>
              <a:rPr lang="ru-RU" sz="2000" b="1" dirty="0"/>
              <a:t>ГТАУ</a:t>
            </a:r>
            <a:r>
              <a:rPr lang="ru" sz="2000" b="1" dirty="0"/>
              <a:t> в качестве статуса признания УЭО, а также Сертификат УЭО.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ru" sz="2000" b="1" dirty="0"/>
              <a:t>Статус УЭО действителен в течение 5 лет. До истечения срока компания будет оцениваться </a:t>
            </a:r>
            <a:r>
              <a:rPr lang="ru-RU" sz="2000" b="1" dirty="0"/>
              <a:t>ГТАУ</a:t>
            </a:r>
            <a:r>
              <a:rPr lang="ru" sz="2000" b="1" dirty="0"/>
              <a:t> по всем критериям УЭО.</a:t>
            </a:r>
          </a:p>
          <a:p>
            <a:pPr marL="0" indent="0" algn="ctr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8048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Nomor Slide 2">
            <a:extLst>
              <a:ext uri="{FF2B5EF4-FFF2-40B4-BE49-F238E27FC236}">
                <a16:creationId xmlns:a16="http://schemas.microsoft.com/office/drawing/2014/main" id="{B616C53D-68AB-70D1-9233-F0372387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udul 1">
            <a:extLst>
              <a:ext uri="{FF2B5EF4-FFF2-40B4-BE49-F238E27FC236}">
                <a16:creationId xmlns:a16="http://schemas.microsoft.com/office/drawing/2014/main" id="{584F625A-35EA-D458-D35C-9CDAC8457F31}"/>
              </a:ext>
            </a:extLst>
          </p:cNvPr>
          <p:cNvSpPr txBox="1">
            <a:spLocks/>
          </p:cNvSpPr>
          <p:nvPr/>
        </p:nvSpPr>
        <p:spPr>
          <a:xfrm>
            <a:off x="1879287" y="105756"/>
            <a:ext cx="10401740" cy="738627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j-cs"/>
              </a:defRPr>
            </a:lvl1pPr>
          </a:lstStyle>
          <a:p>
            <a:r>
              <a:rPr lang="ru" sz="2900" dirty="0">
                <a:latin typeface="Perpetua Titling MT" panose="02020502060505020804" pitchFamily="18" charset="0"/>
              </a:rPr>
              <a:t>МОНИТОРИНГ И ОЦЕНКА ТАМОЖНЕЙ</a:t>
            </a:r>
            <a:endParaRPr lang="id-ID" sz="2900" dirty="0">
              <a:latin typeface="Perpetua Titling MT" panose="020205020605050208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E8886C-D1E0-42A4-86C1-7D9A76A3F914}"/>
              </a:ext>
            </a:extLst>
          </p:cNvPr>
          <p:cNvSpPr txBox="1"/>
          <p:nvPr/>
        </p:nvSpPr>
        <p:spPr>
          <a:xfrm>
            <a:off x="682181" y="89078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ДИРЕКЦИЯ</a:t>
            </a:r>
          </a:p>
          <a:p>
            <a:r>
              <a:rPr lang="ru" sz="1000" b="1" dirty="0">
                <a:solidFill>
                  <a:srgbClr val="4472C4">
                    <a:lumMod val="50000"/>
                  </a:srgbClr>
                </a:solidFill>
              </a:rPr>
              <a:t>ОБЩАЯ ТАМОЖЕННАЯ И АКЦИЗНАЯ ИНФОРМАЦИЯ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93">
            <a:extLst>
              <a:ext uri="{FF2B5EF4-FFF2-40B4-BE49-F238E27FC236}">
                <a16:creationId xmlns:a16="http://schemas.microsoft.com/office/drawing/2014/main" id="{CA6482CF-3570-4751-88E4-B04F4848F5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9078"/>
            <a:ext cx="591257" cy="5257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D8C737-A7A8-4E86-893E-A6BFB1E0486F}"/>
              </a:ext>
            </a:extLst>
          </p:cNvPr>
          <p:cNvGrpSpPr/>
          <p:nvPr/>
        </p:nvGrpSpPr>
        <p:grpSpPr>
          <a:xfrm>
            <a:off x="11256370" y="3599"/>
            <a:ext cx="935630" cy="703103"/>
            <a:chOff x="11256370" y="1"/>
            <a:chExt cx="935630" cy="7031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B9BF35-CE19-4218-B610-16F4E2ABD036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5A64D754-F7E7-4CB2-A542-91011A53C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BF697E-B249-4775-A145-034F90E9211A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896DB-02CE-4CDF-BEDE-5CD232DA149A}"/>
              </a:ext>
            </a:extLst>
          </p:cNvPr>
          <p:cNvGrpSpPr/>
          <p:nvPr/>
        </p:nvGrpSpPr>
        <p:grpSpPr>
          <a:xfrm>
            <a:off x="386552" y="938427"/>
            <a:ext cx="13550144" cy="4410297"/>
            <a:chOff x="-45752" y="1675573"/>
            <a:chExt cx="14531284" cy="4580056"/>
          </a:xfrm>
        </p:grpSpPr>
        <p:sp>
          <p:nvSpPr>
            <p:cNvPr id="14" name="직사각형 2">
              <a:extLst>
                <a:ext uri="{FF2B5EF4-FFF2-40B4-BE49-F238E27FC236}">
                  <a16:creationId xmlns:a16="http://schemas.microsoft.com/office/drawing/2014/main" id="{81729980-D549-41D6-A600-7D9536C1CD93}"/>
                </a:ext>
              </a:extLst>
            </p:cNvPr>
            <p:cNvSpPr/>
            <p:nvPr/>
          </p:nvSpPr>
          <p:spPr>
            <a:xfrm>
              <a:off x="0" y="5062569"/>
              <a:ext cx="5223849" cy="72385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3">
              <a:extLst>
                <a:ext uri="{FF2B5EF4-FFF2-40B4-BE49-F238E27FC236}">
                  <a16:creationId xmlns:a16="http://schemas.microsoft.com/office/drawing/2014/main" id="{DB6CD36C-157B-4069-B0DD-8FEAD3598039}"/>
                </a:ext>
              </a:extLst>
            </p:cNvPr>
            <p:cNvSpPr/>
            <p:nvPr/>
          </p:nvSpPr>
          <p:spPr>
            <a:xfrm>
              <a:off x="6968151" y="4798653"/>
              <a:ext cx="5223849" cy="9877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직사각형 4">
              <a:extLst>
                <a:ext uri="{FF2B5EF4-FFF2-40B4-BE49-F238E27FC236}">
                  <a16:creationId xmlns:a16="http://schemas.microsoft.com/office/drawing/2014/main" id="{D11C91DA-6073-4F7F-B09A-93F1957BF97C}"/>
                </a:ext>
              </a:extLst>
            </p:cNvPr>
            <p:cNvSpPr/>
            <p:nvPr/>
          </p:nvSpPr>
          <p:spPr>
            <a:xfrm>
              <a:off x="0" y="3291016"/>
              <a:ext cx="5223849" cy="1623052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직사각형 5">
              <a:extLst>
                <a:ext uri="{FF2B5EF4-FFF2-40B4-BE49-F238E27FC236}">
                  <a16:creationId xmlns:a16="http://schemas.microsoft.com/office/drawing/2014/main" id="{0802045E-96B9-4055-8199-67CDC88CE907}"/>
                </a:ext>
              </a:extLst>
            </p:cNvPr>
            <p:cNvSpPr/>
            <p:nvPr/>
          </p:nvSpPr>
          <p:spPr>
            <a:xfrm>
              <a:off x="6968151" y="3608690"/>
              <a:ext cx="5223849" cy="9877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6">
              <a:extLst>
                <a:ext uri="{FF2B5EF4-FFF2-40B4-BE49-F238E27FC236}">
                  <a16:creationId xmlns:a16="http://schemas.microsoft.com/office/drawing/2014/main" id="{96524187-6106-4937-9978-0BBFD7E3859E}"/>
                </a:ext>
              </a:extLst>
            </p:cNvPr>
            <p:cNvSpPr/>
            <p:nvPr/>
          </p:nvSpPr>
          <p:spPr>
            <a:xfrm>
              <a:off x="0" y="2418727"/>
              <a:ext cx="5223849" cy="691527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7">
              <a:extLst>
                <a:ext uri="{FF2B5EF4-FFF2-40B4-BE49-F238E27FC236}">
                  <a16:creationId xmlns:a16="http://schemas.microsoft.com/office/drawing/2014/main" id="{51999D23-3E9D-4BED-84F5-A807A00FF908}"/>
                </a:ext>
              </a:extLst>
            </p:cNvPr>
            <p:cNvSpPr/>
            <p:nvPr/>
          </p:nvSpPr>
          <p:spPr>
            <a:xfrm>
              <a:off x="6968151" y="2418727"/>
              <a:ext cx="5223849" cy="9877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그룹 8">
              <a:extLst>
                <a:ext uri="{FF2B5EF4-FFF2-40B4-BE49-F238E27FC236}">
                  <a16:creationId xmlns:a16="http://schemas.microsoft.com/office/drawing/2014/main" id="{B28F36BF-CD51-46DC-9C81-009654794A78}"/>
                </a:ext>
              </a:extLst>
            </p:cNvPr>
            <p:cNvGrpSpPr/>
            <p:nvPr/>
          </p:nvGrpSpPr>
          <p:grpSpPr>
            <a:xfrm>
              <a:off x="5147443" y="4334082"/>
              <a:ext cx="1907264" cy="1921547"/>
              <a:chOff x="5142367" y="1608989"/>
              <a:chExt cx="1907264" cy="192154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평행 사변형 9">
                <a:extLst>
                  <a:ext uri="{FF2B5EF4-FFF2-40B4-BE49-F238E27FC236}">
                    <a16:creationId xmlns:a16="http://schemas.microsoft.com/office/drawing/2014/main" id="{F18D202C-3DCB-402B-B489-D915FA0DAD17}"/>
                  </a:ext>
                </a:extLst>
              </p:cNvPr>
              <p:cNvSpPr/>
              <p:nvPr/>
            </p:nvSpPr>
            <p:spPr>
              <a:xfrm rot="5400000">
                <a:off x="4890696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평행 사변형 10">
                <a:extLst>
                  <a:ext uri="{FF2B5EF4-FFF2-40B4-BE49-F238E27FC236}">
                    <a16:creationId xmlns:a16="http://schemas.microsoft.com/office/drawing/2014/main" id="{FEE779E6-FE0D-4FCB-ABFE-E34EED8B8FFD}"/>
                  </a:ext>
                </a:extLst>
              </p:cNvPr>
              <p:cNvSpPr/>
              <p:nvPr/>
            </p:nvSpPr>
            <p:spPr>
              <a:xfrm rot="16200000" flipH="1">
                <a:off x="5844328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다이아몬드 11">
                <a:extLst>
                  <a:ext uri="{FF2B5EF4-FFF2-40B4-BE49-F238E27FC236}">
                    <a16:creationId xmlns:a16="http://schemas.microsoft.com/office/drawing/2014/main" id="{46687653-1843-4059-BE6E-823DEE8DD08C}"/>
                  </a:ext>
                </a:extLst>
              </p:cNvPr>
              <p:cNvSpPr/>
              <p:nvPr/>
            </p:nvSpPr>
            <p:spPr>
              <a:xfrm>
                <a:off x="5142367" y="1608989"/>
                <a:ext cx="1907264" cy="929141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그룹 12">
              <a:extLst>
                <a:ext uri="{FF2B5EF4-FFF2-40B4-BE49-F238E27FC236}">
                  <a16:creationId xmlns:a16="http://schemas.microsoft.com/office/drawing/2014/main" id="{771031A6-C722-4412-A186-0A1974270239}"/>
                </a:ext>
              </a:extLst>
            </p:cNvPr>
            <p:cNvGrpSpPr/>
            <p:nvPr/>
          </p:nvGrpSpPr>
          <p:grpSpPr>
            <a:xfrm>
              <a:off x="5147443" y="3141022"/>
              <a:ext cx="1907264" cy="1921547"/>
              <a:chOff x="5142367" y="1608989"/>
              <a:chExt cx="1907264" cy="192154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평행 사변형 13">
                <a:extLst>
                  <a:ext uri="{FF2B5EF4-FFF2-40B4-BE49-F238E27FC236}">
                    <a16:creationId xmlns:a16="http://schemas.microsoft.com/office/drawing/2014/main" id="{7D5843A8-92FD-4D1F-A7CE-1941B692D8CF}"/>
                  </a:ext>
                </a:extLst>
              </p:cNvPr>
              <p:cNvSpPr/>
              <p:nvPr/>
            </p:nvSpPr>
            <p:spPr>
              <a:xfrm rot="5400000">
                <a:off x="4890696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평행 사변형 14">
                <a:extLst>
                  <a:ext uri="{FF2B5EF4-FFF2-40B4-BE49-F238E27FC236}">
                    <a16:creationId xmlns:a16="http://schemas.microsoft.com/office/drawing/2014/main" id="{7E55E3A4-004F-473F-BD06-B225001C84F7}"/>
                  </a:ext>
                </a:extLst>
              </p:cNvPr>
              <p:cNvSpPr/>
              <p:nvPr/>
            </p:nvSpPr>
            <p:spPr>
              <a:xfrm rot="16200000" flipH="1">
                <a:off x="5844328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다이아몬드 15">
                <a:extLst>
                  <a:ext uri="{FF2B5EF4-FFF2-40B4-BE49-F238E27FC236}">
                    <a16:creationId xmlns:a16="http://schemas.microsoft.com/office/drawing/2014/main" id="{78E51B98-1BA4-4E5A-B5AB-15840D805AE0}"/>
                  </a:ext>
                </a:extLst>
              </p:cNvPr>
              <p:cNvSpPr/>
              <p:nvPr/>
            </p:nvSpPr>
            <p:spPr>
              <a:xfrm>
                <a:off x="5142367" y="1608989"/>
                <a:ext cx="1907264" cy="929141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그룹 16">
              <a:extLst>
                <a:ext uri="{FF2B5EF4-FFF2-40B4-BE49-F238E27FC236}">
                  <a16:creationId xmlns:a16="http://schemas.microsoft.com/office/drawing/2014/main" id="{510A45A4-E84E-4A3C-A6EA-0D42ECE5966C}"/>
                </a:ext>
              </a:extLst>
            </p:cNvPr>
            <p:cNvGrpSpPr/>
            <p:nvPr/>
          </p:nvGrpSpPr>
          <p:grpSpPr>
            <a:xfrm>
              <a:off x="5147443" y="1947962"/>
              <a:ext cx="1907264" cy="1921547"/>
              <a:chOff x="5142367" y="1608989"/>
              <a:chExt cx="1907264" cy="192154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평행 사변형 17">
                <a:extLst>
                  <a:ext uri="{FF2B5EF4-FFF2-40B4-BE49-F238E27FC236}">
                    <a16:creationId xmlns:a16="http://schemas.microsoft.com/office/drawing/2014/main" id="{95D2EABF-F3DA-473F-BB4C-749BA3988804}"/>
                  </a:ext>
                </a:extLst>
              </p:cNvPr>
              <p:cNvSpPr/>
              <p:nvPr/>
            </p:nvSpPr>
            <p:spPr>
              <a:xfrm rot="5400000">
                <a:off x="4890696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평행 사변형 18">
                <a:extLst>
                  <a:ext uri="{FF2B5EF4-FFF2-40B4-BE49-F238E27FC236}">
                    <a16:creationId xmlns:a16="http://schemas.microsoft.com/office/drawing/2014/main" id="{91B152B5-244C-43A1-9F59-831647827C54}"/>
                  </a:ext>
                </a:extLst>
              </p:cNvPr>
              <p:cNvSpPr/>
              <p:nvPr/>
            </p:nvSpPr>
            <p:spPr>
              <a:xfrm rot="16200000" flipH="1">
                <a:off x="5844328" y="2325233"/>
                <a:ext cx="1456974" cy="953632"/>
              </a:xfrm>
              <a:prstGeom prst="parallelogram">
                <a:avLst>
                  <a:gd name="adj" fmla="val 4814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다이아몬드 19">
                <a:extLst>
                  <a:ext uri="{FF2B5EF4-FFF2-40B4-BE49-F238E27FC236}">
                    <a16:creationId xmlns:a16="http://schemas.microsoft.com/office/drawing/2014/main" id="{CB65F24A-F699-4972-B98C-CFA7302B75A9}"/>
                  </a:ext>
                </a:extLst>
              </p:cNvPr>
              <p:cNvSpPr/>
              <p:nvPr/>
            </p:nvSpPr>
            <p:spPr>
              <a:xfrm>
                <a:off x="5142367" y="1608989"/>
                <a:ext cx="1907264" cy="929141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A143FE-A427-418A-93B4-FCA98566EA11}"/>
                </a:ext>
              </a:extLst>
            </p:cNvPr>
            <p:cNvSpPr txBox="1"/>
            <p:nvPr/>
          </p:nvSpPr>
          <p:spPr>
            <a:xfrm>
              <a:off x="4737369" y="3018236"/>
              <a:ext cx="2651346" cy="4155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" altLang="ko-KR" sz="2000" b="1" dirty="0"/>
                <a:t>ПОДРАЗДЕЛЕНИЕ</a:t>
              </a:r>
              <a:endParaRPr lang="ko-KR" altLang="en-US" sz="20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F87A6D-0585-4CE0-923E-19E4B821DDC4}"/>
                </a:ext>
              </a:extLst>
            </p:cNvPr>
            <p:cNvSpPr txBox="1"/>
            <p:nvPr/>
          </p:nvSpPr>
          <p:spPr>
            <a:xfrm>
              <a:off x="821348" y="1675573"/>
              <a:ext cx="3698544" cy="6072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" altLang="ko-KR" sz="3200" b="1" dirty="0">
                  <a:solidFill>
                    <a:schemeClr val="accent1"/>
                  </a:solidFill>
                </a:rPr>
                <a:t>МОНИТОРИНГ</a:t>
              </a:r>
              <a:endParaRPr lang="ko-KR" altLang="en-US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947604-AFE5-4309-92A4-A9EF54916994}"/>
                </a:ext>
              </a:extLst>
            </p:cNvPr>
            <p:cNvSpPr txBox="1"/>
            <p:nvPr/>
          </p:nvSpPr>
          <p:spPr>
            <a:xfrm>
              <a:off x="4813433" y="4188640"/>
              <a:ext cx="2575283" cy="4155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" altLang="ko-KR" sz="2000" b="1" dirty="0"/>
                <a:t>ДЕЯТЕЛЬНОСТЬ</a:t>
              </a:r>
              <a:endParaRPr lang="ko-KR" altLang="en-US" sz="20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07C9D6-8842-439F-A3A0-262E7079852F}"/>
                </a:ext>
              </a:extLst>
            </p:cNvPr>
            <p:cNvSpPr txBox="1"/>
            <p:nvPr/>
          </p:nvSpPr>
          <p:spPr>
            <a:xfrm>
              <a:off x="4899989" y="5335248"/>
              <a:ext cx="2575283" cy="4155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" altLang="ko-KR" sz="2000" b="1" dirty="0"/>
                <a:t>РЕЗУЛЬТАТ</a:t>
              </a:r>
              <a:endParaRPr lang="ko-KR" altLang="en-US" sz="20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48C9FC-F60C-4EDB-9F16-5745969F48FA}"/>
                </a:ext>
              </a:extLst>
            </p:cNvPr>
            <p:cNvSpPr txBox="1"/>
            <p:nvPr/>
          </p:nvSpPr>
          <p:spPr>
            <a:xfrm>
              <a:off x="25977" y="2471988"/>
              <a:ext cx="6093724" cy="767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Таможенное управление (отдел УЭО – штаб-квартира )</a:t>
              </a:r>
            </a:p>
            <a:p>
              <a:pPr marL="342900" indent="-342900"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Менеджер по работе с клиентами (региональные таможенные отделения)</a:t>
              </a:r>
              <a:endParaRPr lang="en-AU" sz="1400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18971D-2E37-4118-A095-BCACF2FC7143}"/>
                </a:ext>
              </a:extLst>
            </p:cNvPr>
            <p:cNvSpPr txBox="1"/>
            <p:nvPr/>
          </p:nvSpPr>
          <p:spPr>
            <a:xfrm>
              <a:off x="-45752" y="3381994"/>
              <a:ext cx="4636645" cy="1438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defTabSz="533400">
                <a:spcBef>
                  <a:spcPct val="0"/>
                </a:spcBef>
                <a:buFont typeface="+mj-lt"/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Изучение результатов внутренних аудитов,</a:t>
              </a:r>
            </a:p>
            <a:p>
              <a:pPr marL="342900" indent="-342900" defTabSz="533400">
                <a:spcBef>
                  <a:spcPct val="0"/>
                </a:spcBef>
                <a:buFont typeface="+mj-lt"/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Изучение значительных изменений</a:t>
              </a:r>
            </a:p>
            <a:p>
              <a:pPr marL="342900" indent="-342900" defTabSz="533400">
                <a:spcBef>
                  <a:spcPct val="0"/>
                </a:spcBef>
                <a:buFont typeface="+mj-lt"/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Сбор информации (внутренний/внешний)</a:t>
              </a:r>
            </a:p>
            <a:p>
              <a:pPr marL="342900" indent="-342900" defTabSz="533400">
                <a:spcBef>
                  <a:spcPct val="0"/>
                </a:spcBef>
                <a:buFont typeface="+mj-lt"/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Валидация на месте</a:t>
              </a:r>
            </a:p>
            <a:p>
              <a:pPr marL="342900" indent="-342900" defTabSz="533400">
                <a:spcBef>
                  <a:spcPct val="0"/>
                </a:spcBef>
                <a:buFont typeface="+mj-lt"/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Коммуникация, консультации и координация с менеджером УЭО</a:t>
              </a:r>
              <a:endParaRPr lang="en-ID" sz="1400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5CF796-DB37-4E13-9D13-83A806D47DD9}"/>
                </a:ext>
              </a:extLst>
            </p:cNvPr>
            <p:cNvSpPr txBox="1"/>
            <p:nvPr/>
          </p:nvSpPr>
          <p:spPr>
            <a:xfrm>
              <a:off x="56505" y="5094829"/>
              <a:ext cx="6093724" cy="576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Предложения/рекомендации</a:t>
              </a:r>
            </a:p>
            <a:p>
              <a:pPr marL="34290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Оценка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76D1AC-AD06-4B6A-BA07-E61C2FD8A348}"/>
                </a:ext>
              </a:extLst>
            </p:cNvPr>
            <p:cNvSpPr txBox="1"/>
            <p:nvPr/>
          </p:nvSpPr>
          <p:spPr>
            <a:xfrm>
              <a:off x="7658678" y="1690566"/>
              <a:ext cx="3455840" cy="6072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" altLang="ko-KR" sz="3200" b="1" dirty="0">
                  <a:solidFill>
                    <a:schemeClr val="accent2"/>
                  </a:solidFill>
                </a:rPr>
                <a:t>ОЦЕНКА</a:t>
              </a:r>
              <a:endParaRPr lang="ko-KR" altLang="en-US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CE6557-1D37-422C-906E-6F1536E0F035}"/>
                </a:ext>
              </a:extLst>
            </p:cNvPr>
            <p:cNvSpPr txBox="1"/>
            <p:nvPr/>
          </p:nvSpPr>
          <p:spPr>
            <a:xfrm>
              <a:off x="7535191" y="2590510"/>
              <a:ext cx="5934485" cy="6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Таможенное управление </a:t>
              </a:r>
            </a:p>
            <a:p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(отдел УЭО – штаб-квартира)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474559-AF3D-4FC2-8C01-B0B3519337C1}"/>
                </a:ext>
              </a:extLst>
            </p:cNvPr>
            <p:cNvSpPr/>
            <p:nvPr/>
          </p:nvSpPr>
          <p:spPr>
            <a:xfrm>
              <a:off x="7333526" y="3746270"/>
              <a:ext cx="7152006" cy="69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6223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Анализ результатов мониторинга</a:t>
              </a:r>
            </a:p>
            <a:p>
              <a:pPr marL="342900" indent="-342900" defTabSz="6223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Валидация на месте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E79F41-24B1-4F45-AAEA-EE545D56FE44}"/>
                </a:ext>
              </a:extLst>
            </p:cNvPr>
            <p:cNvSpPr/>
            <p:nvPr/>
          </p:nvSpPr>
          <p:spPr>
            <a:xfrm>
              <a:off x="7312653" y="4781608"/>
              <a:ext cx="6167390" cy="965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Приостановление признания УЭО</a:t>
              </a:r>
            </a:p>
            <a:p>
              <a:pPr marL="34290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Отзыв признания УЭО</a:t>
              </a:r>
            </a:p>
            <a:p>
              <a:pPr marL="342900" indent="-34290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ru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Продление статуса УЭО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48A009E-548E-471B-A5C8-912103B5C907}"/>
              </a:ext>
            </a:extLst>
          </p:cNvPr>
          <p:cNvSpPr txBox="1"/>
          <p:nvPr/>
        </p:nvSpPr>
        <p:spPr>
          <a:xfrm>
            <a:off x="1100758" y="5421715"/>
            <a:ext cx="1012685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" b="1" dirty="0"/>
              <a:t>Примечание:</a:t>
            </a:r>
          </a:p>
          <a:p>
            <a:pPr algn="ctr"/>
            <a:r>
              <a:rPr lang="ru" b="1" dirty="0"/>
              <a:t>Мониторинг и оценка проводятся, чтобы удостовериться в выполнении условий и требований, а также обязанностей УЭО.</a:t>
            </a:r>
          </a:p>
        </p:txBody>
      </p:sp>
    </p:spTree>
    <p:extLst>
      <p:ext uri="{BB962C8B-B14F-4D97-AF65-F5344CB8AC3E}">
        <p14:creationId xmlns:p14="http://schemas.microsoft.com/office/powerpoint/2010/main" val="2347402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Add Life to Your Projects with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53" y="2554189"/>
            <a:ext cx="4967295" cy="42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2557" y="-36360"/>
            <a:ext cx="5890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4400" b="1" dirty="0">
                <a:cs typeface="Aharoni" panose="02010803020104030203" pitchFamily="2" charset="-79"/>
              </a:rPr>
              <a:t>КОУЧИНГ-КЛИНИКА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75A460-200B-40A5-9173-2AE5381F9418}"/>
              </a:ext>
            </a:extLst>
          </p:cNvPr>
          <p:cNvSpPr txBox="1"/>
          <p:nvPr/>
        </p:nvSpPr>
        <p:spPr>
          <a:xfrm>
            <a:off x="682181" y="85480"/>
            <a:ext cx="1299330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УПРАВЛЕНИЕ</a:t>
            </a:r>
          </a:p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И АКЦИЗ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9" name="Rectangle 8"/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Berkas:Logo kementerian keuangan republik indonesia.png - Wikipedia bahasa  Indonesia, ensiklopedia bebas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ECCEA8-FA89-4917-B533-E3F55B2428C6}"/>
              </a:ext>
            </a:extLst>
          </p:cNvPr>
          <p:cNvSpPr txBox="1"/>
          <p:nvPr/>
        </p:nvSpPr>
        <p:spPr>
          <a:xfrm>
            <a:off x="90925" y="989636"/>
            <a:ext cx="1609538" cy="56263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ru" altLang="ko-KR" sz="2000" b="1" dirty="0">
                <a:latin typeface="Arial" pitchFamily="34" charset="0"/>
                <a:cs typeface="Arial" pitchFamily="34" charset="0"/>
              </a:rPr>
              <a:t>ПОЧЕМУ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CCEA8-FA89-4917-B533-E3F55B2428C6}"/>
              </a:ext>
            </a:extLst>
          </p:cNvPr>
          <p:cNvSpPr txBox="1"/>
          <p:nvPr/>
        </p:nvSpPr>
        <p:spPr>
          <a:xfrm>
            <a:off x="1" y="2964414"/>
            <a:ext cx="1812758" cy="56263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4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ru" altLang="ko-KR" sz="2000" b="1" dirty="0">
                <a:latin typeface="Arial" pitchFamily="34" charset="0"/>
                <a:cs typeface="Arial" pitchFamily="34" charset="0"/>
              </a:rPr>
              <a:t>ДЛЯ ЧЕГО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CCEA8-FA89-4917-B533-E3F55B2428C6}"/>
              </a:ext>
            </a:extLst>
          </p:cNvPr>
          <p:cNvSpPr txBox="1"/>
          <p:nvPr/>
        </p:nvSpPr>
        <p:spPr>
          <a:xfrm>
            <a:off x="5341544" y="968432"/>
            <a:ext cx="1460309" cy="583834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ru" altLang="ko-KR" sz="2000" b="1" dirty="0">
                <a:latin typeface="Arial" pitchFamily="34" charset="0"/>
                <a:cs typeface="Arial" pitchFamily="34" charset="0"/>
              </a:rPr>
              <a:t>КОГДА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ECCEA8-FA89-4917-B533-E3F55B2428C6}"/>
              </a:ext>
            </a:extLst>
          </p:cNvPr>
          <p:cNvSpPr txBox="1"/>
          <p:nvPr/>
        </p:nvSpPr>
        <p:spPr>
          <a:xfrm>
            <a:off x="5365517" y="3076799"/>
            <a:ext cx="1051326" cy="56263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ru" altLang="ko-KR" sz="2000" b="1" dirty="0">
                <a:latin typeface="Arial" pitchFamily="34" charset="0"/>
                <a:cs typeface="Arial" pitchFamily="34" charset="0"/>
              </a:rPr>
              <a:t>КАК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924" y="1630858"/>
            <a:ext cx="401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spcBef>
                <a:spcPts val="90"/>
              </a:spcBef>
              <a:defRPr/>
            </a:pPr>
            <a:r>
              <a:rPr lang="ru" b="1" spc="-10" dirty="0">
                <a:cs typeface="Arial"/>
              </a:rPr>
              <a:t>У Компании </a:t>
            </a:r>
            <a:r>
              <a:rPr lang="ru" b="1" spc="-1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отсутствует информация о </a:t>
            </a:r>
            <a:r>
              <a:rPr lang="ru" b="1" spc="-10" dirty="0">
                <a:cs typeface="Arial"/>
              </a:rPr>
              <a:t>Программе УЭО</a:t>
            </a:r>
            <a:endParaRPr lang="en-US" b="1" spc="-10" dirty="0"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0826" y="3654297"/>
            <a:ext cx="4719932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5080" lvl="0" indent="-342900">
              <a:spcBef>
                <a:spcPts val="90"/>
              </a:spcBef>
              <a:buFont typeface="Wingdings" panose="05000000000000000000" pitchFamily="2" charset="2"/>
              <a:buChar char="q"/>
              <a:defRPr/>
            </a:pPr>
            <a:r>
              <a:rPr lang="ru" b="1" spc="-10" dirty="0">
                <a:cs typeface="Arial"/>
              </a:rPr>
              <a:t>Оказание помощи/поддержки заявителю УЭО</a:t>
            </a:r>
            <a:endParaRPr lang="en-US" b="1" spc="-35" dirty="0">
              <a:cs typeface="Arial"/>
            </a:endParaRPr>
          </a:p>
          <a:p>
            <a:pPr marL="355600" marR="5080" lvl="0" indent="-342900">
              <a:spcBef>
                <a:spcPts val="90"/>
              </a:spcBef>
              <a:buFont typeface="Wingdings" panose="05000000000000000000" pitchFamily="2" charset="2"/>
              <a:buChar char="q"/>
              <a:defRPr/>
            </a:pPr>
            <a:r>
              <a:rPr lang="ru" b="1" spc="-35" dirty="0">
                <a:cs typeface="Arial"/>
              </a:rPr>
              <a:t>Оказание помощи компаниям УЭО в реализации программы УЭО</a:t>
            </a:r>
          </a:p>
          <a:p>
            <a:pPr marL="355600" marR="5080" lvl="0" indent="-342900">
              <a:spcBef>
                <a:spcPts val="90"/>
              </a:spcBef>
              <a:buFont typeface="Wingdings" panose="05000000000000000000" pitchFamily="2" charset="2"/>
              <a:buChar char="q"/>
              <a:defRPr/>
            </a:pPr>
            <a:r>
              <a:rPr lang="ru" b="1" spc="-35" dirty="0">
                <a:cs typeface="Arial"/>
              </a:rPr>
              <a:t>Разъяснение некоторых аспектов, не указанных в положениях Минфина/Генерального управления</a:t>
            </a:r>
          </a:p>
          <a:p>
            <a:pPr marL="355600" marR="5080" lvl="0" indent="-342900">
              <a:spcBef>
                <a:spcPts val="90"/>
              </a:spcBef>
              <a:buFont typeface="Wingdings" panose="05000000000000000000" pitchFamily="2" charset="2"/>
              <a:buChar char="q"/>
              <a:defRPr/>
            </a:pPr>
            <a:r>
              <a:rPr lang="ru" b="1" spc="-35" dirty="0">
                <a:cs typeface="Arial"/>
              </a:rPr>
              <a:t>Сделан прорыв в предоставлении услуг и информации компаниям УЭО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1544" y="1612803"/>
            <a:ext cx="4676187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440" marR="5080" lvl="0" indent="-342900">
              <a:spcBef>
                <a:spcPts val="95"/>
              </a:spcBef>
              <a:buFont typeface="Wingdings" panose="05000000000000000000" pitchFamily="2" charset="2"/>
              <a:buChar char="q"/>
              <a:defRPr/>
            </a:pPr>
            <a:r>
              <a:rPr lang="ru" b="1" i="1" spc="-10" dirty="0">
                <a:solidFill>
                  <a:schemeClr val="accent3">
                    <a:lumMod val="60000"/>
                    <a:lumOff val="40000"/>
                  </a:schemeClr>
                </a:solidFill>
                <a:cs typeface="Arial"/>
              </a:rPr>
              <a:t>До</a:t>
            </a:r>
            <a:r>
              <a:rPr lang="ru" b="1" i="1" spc="-10" dirty="0">
                <a:cs typeface="Arial"/>
              </a:rPr>
              <a:t> </a:t>
            </a:r>
            <a:r>
              <a:rPr lang="ru" b="1" spc="-10" dirty="0">
                <a:cs typeface="Arial"/>
              </a:rPr>
              <a:t>подачи заявления УЭО</a:t>
            </a:r>
            <a:endParaRPr lang="en-US" b="1" spc="-35" dirty="0">
              <a:cs typeface="Arial"/>
            </a:endParaRPr>
          </a:p>
          <a:p>
            <a:pPr marL="345440" marR="5080" lvl="0" indent="-342900">
              <a:spcBef>
                <a:spcPts val="95"/>
              </a:spcBef>
              <a:buFont typeface="Wingdings" panose="05000000000000000000" pitchFamily="2" charset="2"/>
              <a:buChar char="q"/>
              <a:defRPr/>
            </a:pPr>
            <a:r>
              <a:rPr lang="ru" b="1" i="1" spc="-35" dirty="0">
                <a:solidFill>
                  <a:schemeClr val="accent3">
                    <a:lumMod val="60000"/>
                    <a:lumOff val="40000"/>
                  </a:schemeClr>
                </a:solidFill>
                <a:cs typeface="Arial"/>
              </a:rPr>
              <a:t>После</a:t>
            </a:r>
            <a:r>
              <a:rPr lang="ru" b="1" i="1" spc="-35" dirty="0">
                <a:cs typeface="Arial"/>
              </a:rPr>
              <a:t> </a:t>
            </a:r>
            <a:r>
              <a:rPr lang="ru" b="1" spc="-10" dirty="0">
                <a:solidFill>
                  <a:schemeClr val="accent3">
                    <a:lumMod val="60000"/>
                    <a:lumOff val="40000"/>
                  </a:schemeClr>
                </a:solidFill>
                <a:cs typeface="Arial"/>
              </a:rPr>
              <a:t>подачи </a:t>
            </a:r>
            <a:r>
              <a:rPr lang="ru" b="1" spc="-10" dirty="0">
                <a:cs typeface="Arial"/>
              </a:rPr>
              <a:t>заявления УЭО </a:t>
            </a:r>
            <a:r>
              <a:rPr lang="ru" b="1" spc="-35" dirty="0">
                <a:cs typeface="Arial"/>
              </a:rPr>
              <a:t>(в процессе сертификации УЭО)</a:t>
            </a:r>
          </a:p>
          <a:p>
            <a:pPr marL="345440" marR="5080" lvl="0" indent="-342900">
              <a:spcBef>
                <a:spcPts val="95"/>
              </a:spcBef>
              <a:buFont typeface="Wingdings" panose="05000000000000000000" pitchFamily="2" charset="2"/>
              <a:buChar char="q"/>
              <a:defRPr/>
            </a:pPr>
            <a:r>
              <a:rPr lang="ru" b="1" spc="-35" dirty="0">
                <a:solidFill>
                  <a:schemeClr val="accent3">
                    <a:lumMod val="60000"/>
                    <a:lumOff val="40000"/>
                  </a:schemeClr>
                </a:solidFill>
                <a:cs typeface="Arial"/>
              </a:rPr>
              <a:t>После получения </a:t>
            </a:r>
            <a:r>
              <a:rPr lang="ru" b="1" spc="-35" dirty="0">
                <a:cs typeface="Arial"/>
              </a:rPr>
              <a:t>сертификата </a:t>
            </a:r>
            <a:r>
              <a:rPr lang="ru-RU" b="1" spc="-35" dirty="0">
                <a:cs typeface="Arial"/>
              </a:rPr>
              <a:t>УЭО</a:t>
            </a:r>
            <a:endParaRPr lang="ru" b="1" spc="-35" dirty="0"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50322" y="3941003"/>
            <a:ext cx="3517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5080" lvl="0" indent="-342900">
              <a:spcBef>
                <a:spcPts val="90"/>
              </a:spcBef>
              <a:buFont typeface="Wingdings" panose="05000000000000000000" pitchFamily="2" charset="2"/>
              <a:buChar char="q"/>
              <a:defRPr/>
            </a:pPr>
            <a:r>
              <a:rPr lang="ru" b="1" i="1" spc="-10" dirty="0">
                <a:solidFill>
                  <a:schemeClr val="accent6">
                    <a:lumMod val="40000"/>
                    <a:lumOff val="60000"/>
                  </a:schemeClr>
                </a:solidFill>
                <a:cs typeface="Arial"/>
              </a:rPr>
              <a:t>Индивидуальные </a:t>
            </a:r>
            <a:r>
              <a:rPr lang="ru" b="1" i="1" spc="-10" dirty="0">
                <a:cs typeface="Arial"/>
              </a:rPr>
              <a:t>встречи (компания – центр УЭО)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89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" t="9623" r="847" b="5768"/>
          <a:stretch/>
        </p:blipFill>
        <p:spPr>
          <a:xfrm>
            <a:off x="-1" y="-14748"/>
            <a:ext cx="12192001" cy="6872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14748"/>
            <a:ext cx="12192004" cy="6858000"/>
          </a:xfrm>
          <a:prstGeom prst="rect">
            <a:avLst/>
          </a:prstGeom>
          <a:solidFill>
            <a:srgbClr val="00206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>
          <a:solidFill>
            <a:schemeClr val="bg1">
              <a:lumMod val="95000"/>
              <a:alpha val="3000"/>
            </a:scheme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5144B1-4E73-49BE-BE7F-14FBF4F9DD92}"/>
              </a:ext>
            </a:extLst>
          </p:cNvPr>
          <p:cNvSpPr/>
          <p:nvPr/>
        </p:nvSpPr>
        <p:spPr>
          <a:xfrm>
            <a:off x="-4" y="44244"/>
            <a:ext cx="12192004" cy="6858000"/>
          </a:xfrm>
          <a:prstGeom prst="rect">
            <a:avLst/>
          </a:prstGeom>
          <a:solidFill>
            <a:srgbClr val="00206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7A75E2-E04D-4CB7-A897-2431567EB527}"/>
              </a:ext>
            </a:extLst>
          </p:cNvPr>
          <p:cNvSpPr/>
          <p:nvPr/>
        </p:nvSpPr>
        <p:spPr>
          <a:xfrm>
            <a:off x="561474" y="2125942"/>
            <a:ext cx="80824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" altLang="ko-K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АГУС СУДЖЕНДРО</a:t>
            </a: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Образование:</a:t>
            </a: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Индонезии (бакалавриат)</a:t>
            </a: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" altLang="ko-KR" sz="17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Трисакти </a:t>
            </a:r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Джакарта (степень магистра)</a:t>
            </a: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работы:</a:t>
            </a: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аудитор пост-таможенного аудита 2014-2020 гг.</a:t>
            </a:r>
          </a:p>
          <a:p>
            <a:pPr algn="r"/>
            <a:r>
              <a:rPr lang="ru" altLang="ko-KR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отдела сертификации УЭО с 2020 г. по настоящее время</a:t>
            </a:r>
          </a:p>
          <a:p>
            <a:pPr algn="r"/>
            <a:endParaRPr lang="en-US" altLang="ko-KR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B1D2A-4ECD-4F25-A79E-7CFE158F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555" y="1164324"/>
            <a:ext cx="3000794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A84366-1956-4FFF-9D01-3888EE1F9CC6}"/>
              </a:ext>
            </a:extLst>
          </p:cNvPr>
          <p:cNvSpPr/>
          <p:nvPr/>
        </p:nvSpPr>
        <p:spPr>
          <a:xfrm rot="5400000">
            <a:off x="-607422" y="607422"/>
            <a:ext cx="6858000" cy="56431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CD7869D-4360-4639-A2BD-1C06CF27DE25}"/>
              </a:ext>
            </a:extLst>
          </p:cNvPr>
          <p:cNvSpPr/>
          <p:nvPr/>
        </p:nvSpPr>
        <p:spPr>
          <a:xfrm>
            <a:off x="11066538" y="2753819"/>
            <a:ext cx="609599" cy="3963313"/>
          </a:xfrm>
          <a:custGeom>
            <a:avLst/>
            <a:gdLst>
              <a:gd name="connsiteX0" fmla="*/ 0 w 914399"/>
              <a:gd name="connsiteY0" fmla="*/ 0 h 5944970"/>
              <a:gd name="connsiteX1" fmla="*/ 914399 w 914399"/>
              <a:gd name="connsiteY1" fmla="*/ 0 h 5944970"/>
              <a:gd name="connsiteX2" fmla="*/ 914399 w 914399"/>
              <a:gd name="connsiteY2" fmla="*/ 5944970 h 5944970"/>
              <a:gd name="connsiteX3" fmla="*/ 774341 w 914399"/>
              <a:gd name="connsiteY3" fmla="*/ 5944970 h 5944970"/>
              <a:gd name="connsiteX4" fmla="*/ 774341 w 914399"/>
              <a:gd name="connsiteY4" fmla="*/ 140059 h 5944970"/>
              <a:gd name="connsiteX5" fmla="*/ 140059 w 914399"/>
              <a:gd name="connsiteY5" fmla="*/ 140059 h 5944970"/>
              <a:gd name="connsiteX6" fmla="*/ 140059 w 914399"/>
              <a:gd name="connsiteY6" fmla="*/ 5944970 h 5944970"/>
              <a:gd name="connsiteX7" fmla="*/ 0 w 914399"/>
              <a:gd name="connsiteY7" fmla="*/ 5944970 h 594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" h="5944970">
                <a:moveTo>
                  <a:pt x="0" y="0"/>
                </a:moveTo>
                <a:lnTo>
                  <a:pt x="914399" y="0"/>
                </a:lnTo>
                <a:lnTo>
                  <a:pt x="914399" y="5944970"/>
                </a:lnTo>
                <a:lnTo>
                  <a:pt x="774341" y="5944970"/>
                </a:lnTo>
                <a:lnTo>
                  <a:pt x="774341" y="140059"/>
                </a:lnTo>
                <a:lnTo>
                  <a:pt x="140059" y="140059"/>
                </a:lnTo>
                <a:lnTo>
                  <a:pt x="140059" y="5944970"/>
                </a:lnTo>
                <a:lnTo>
                  <a:pt x="0" y="5944970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직사각형 9">
            <a:extLst>
              <a:ext uri="{FF2B5EF4-FFF2-40B4-BE49-F238E27FC236}">
                <a16:creationId xmlns:a16="http://schemas.microsoft.com/office/drawing/2014/main" id="{B282BD03-A3C5-4158-AE34-243179550A49}"/>
              </a:ext>
            </a:extLst>
          </p:cNvPr>
          <p:cNvSpPr/>
          <p:nvPr/>
        </p:nvSpPr>
        <p:spPr>
          <a:xfrm>
            <a:off x="6122536" y="219980"/>
            <a:ext cx="5553601" cy="18496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lang="ru-RU" altLang="ko-KR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Коучинг</a:t>
            </a:r>
            <a:r>
              <a:rPr lang="ru-RU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-клиника</a:t>
            </a:r>
            <a:endParaRPr lang="en-US" altLang="ko-KR" sz="5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6" y="218043"/>
            <a:ext cx="5672853" cy="26766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85" y="2064145"/>
            <a:ext cx="5778137" cy="294775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4" y="4112787"/>
            <a:ext cx="5096435" cy="260434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385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gBox] - Tentang Kam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" y="13498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6"/>
          <p:cNvSpPr txBox="1"/>
          <p:nvPr/>
        </p:nvSpPr>
        <p:spPr>
          <a:xfrm>
            <a:off x="7850266" y="3533609"/>
            <a:ext cx="3124200" cy="6399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en-US" sz="2000" spc="-10" dirty="0">
              <a:latin typeface="Bahnschrift Light SemiCondensed" panose="020B0502040204020203" pitchFamily="34" charset="0"/>
              <a:cs typeface="Lucida Sans"/>
              <a:hlinkClick r:id="rId3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Bahnschrift Light SemiCondensed" panose="020B0502040204020203" pitchFamily="34" charset="0"/>
                <a:cs typeface="Lucida Sans"/>
                <a:hlinkClick r:id="rId3"/>
              </a:rPr>
              <a:t>aeoindonesia@customs.go.id</a:t>
            </a:r>
            <a:r>
              <a:rPr lang="ru" sz="2000" spc="-10" dirty="0">
                <a:latin typeface="Bahnschrift Light SemiCondensed" panose="020B0502040204020203" pitchFamily="34" charset="0"/>
                <a:cs typeface="Lucida Sans"/>
              </a:rPr>
              <a:t> </a:t>
            </a:r>
            <a:endParaRPr sz="2000" dirty="0">
              <a:latin typeface="Bahnschrift Light SemiCondensed" panose="020B0502040204020203" pitchFamily="34" charset="0"/>
              <a:cs typeface="Lucida Sans"/>
            </a:endParaRPr>
          </a:p>
        </p:txBody>
      </p:sp>
      <p:sp>
        <p:nvSpPr>
          <p:cNvPr id="6" name="object 26">
            <a:extLst>
              <a:ext uri="{FF2B5EF4-FFF2-40B4-BE49-F238E27FC236}">
                <a16:creationId xmlns:a16="http://schemas.microsoft.com/office/drawing/2014/main" id="{17398348-BAA1-424F-8FE5-7ABFE4D35EBA}"/>
              </a:ext>
            </a:extLst>
          </p:cNvPr>
          <p:cNvSpPr txBox="1"/>
          <p:nvPr/>
        </p:nvSpPr>
        <p:spPr>
          <a:xfrm>
            <a:off x="5101390" y="794229"/>
            <a:ext cx="6513094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" sz="4000" b="1" dirty="0">
                <a:latin typeface="Freestyle Script" panose="030804020302050B0404" pitchFamily="66" charset="0"/>
              </a:rPr>
              <a:t>Контактная информация</a:t>
            </a:r>
            <a:endParaRPr sz="4000" b="1" dirty="0">
              <a:latin typeface="Freestyle Script" panose="030804020302050B0404" pitchFamily="66" charset="0"/>
              <a:cs typeface="Lucida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71837E-C185-4CF9-9EEB-16C6DDCF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50" y="1800964"/>
            <a:ext cx="839716" cy="8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5053D-42B1-406D-B20D-553C6A9FEE16}"/>
              </a:ext>
            </a:extLst>
          </p:cNvPr>
          <p:cNvSpPr txBox="1"/>
          <p:nvPr/>
        </p:nvSpPr>
        <p:spPr>
          <a:xfrm>
            <a:off x="7850266" y="1482391"/>
            <a:ext cx="4038600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" sz="2000" dirty="0">
                <a:latin typeface="Arial Narrow" panose="020B0606020202030204" pitchFamily="34" charset="0"/>
              </a:rPr>
              <a:t>Центр УЭО, здание Калимантан, 1-й</a:t>
            </a:r>
            <a:r>
              <a:rPr lang="ru" sz="2000" baseline="30000" dirty="0">
                <a:latin typeface="Arial Narrow" panose="020B0606020202030204" pitchFamily="34" charset="0"/>
              </a:rPr>
              <a:t> </a:t>
            </a:r>
            <a:r>
              <a:rPr lang="ru" sz="2000" dirty="0">
                <a:latin typeface="Arial Narrow" panose="020B0606020202030204" pitchFamily="34" charset="0"/>
              </a:rPr>
              <a:t>этаж,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" sz="2000" dirty="0">
                <a:latin typeface="Arial Narrow" panose="020B0606020202030204" pitchFamily="34" charset="0"/>
              </a:rPr>
              <a:t>Штаб-квартира Генерального управления таможни и акцизных сборов</a:t>
            </a:r>
          </a:p>
          <a:p>
            <a:pPr marL="12700">
              <a:spcBef>
                <a:spcPts val="90"/>
              </a:spcBef>
            </a:pPr>
            <a:r>
              <a:rPr lang="en-US" sz="2000" dirty="0" err="1">
                <a:latin typeface="Arial Narrow" panose="020B0606020202030204" pitchFamily="34" charset="0"/>
              </a:rPr>
              <a:t>Jenderal</a:t>
            </a:r>
            <a:r>
              <a:rPr lang="en-US" sz="2000" dirty="0">
                <a:latin typeface="Arial Narrow" panose="020B0606020202030204" pitchFamily="34" charset="0"/>
              </a:rPr>
              <a:t> A </a:t>
            </a:r>
            <a:r>
              <a:rPr lang="en-US" sz="2000" dirty="0" err="1">
                <a:latin typeface="Arial Narrow" panose="020B0606020202030204" pitchFamily="34" charset="0"/>
              </a:rPr>
              <a:t>Yani</a:t>
            </a:r>
            <a:r>
              <a:rPr lang="en-US" sz="2000" dirty="0">
                <a:latin typeface="Arial Narrow" panose="020B0606020202030204" pitchFamily="34" charset="0"/>
              </a:rPr>
              <a:t> Street (By Pass) Jakarta, Indonesia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ru" sz="2000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Email Icon Black Circle Envelope transparent PNG - StickPNG">
            <a:extLst>
              <a:ext uri="{FF2B5EF4-FFF2-40B4-BE49-F238E27FC236}">
                <a16:creationId xmlns:a16="http://schemas.microsoft.com/office/drawing/2014/main" id="{0E2C73DA-A16A-4A7F-8633-7F477A8E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58" y="3727642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Black Phone PNG Image for Free">
            <a:extLst>
              <a:ext uri="{FF2B5EF4-FFF2-40B4-BE49-F238E27FC236}">
                <a16:creationId xmlns:a16="http://schemas.microsoft.com/office/drawing/2014/main" id="{5A5BD662-39F4-453B-89D7-3FE95DE0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45" y="4766027"/>
            <a:ext cx="465284" cy="6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3929C2-40E1-4DF3-8476-1A3CA623DE9A}"/>
              </a:ext>
            </a:extLst>
          </p:cNvPr>
          <p:cNvSpPr txBox="1"/>
          <p:nvPr/>
        </p:nvSpPr>
        <p:spPr>
          <a:xfrm>
            <a:off x="7850266" y="4922757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10">
              <a:lnSpc>
                <a:spcPct val="100000"/>
              </a:lnSpc>
              <a:spcBef>
                <a:spcPts val="1135"/>
              </a:spcBef>
            </a:pPr>
            <a:r>
              <a:rPr lang="ru" sz="2000" dirty="0">
                <a:latin typeface="Arial Narrow" panose="020B0606020202030204" pitchFamily="34" charset="0"/>
                <a:cs typeface="Lucida Sans"/>
              </a:rPr>
              <a:t>+62 21-4753412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41B916F7-169E-4F61-B45B-F1688011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14953"/>
            <a:ext cx="3119567" cy="131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6">
            <a:extLst>
              <a:ext uri="{FF2B5EF4-FFF2-40B4-BE49-F238E27FC236}">
                <a16:creationId xmlns:a16="http://schemas.microsoft.com/office/drawing/2014/main" id="{17398348-BAA1-424F-8FE5-7ABFE4D35EBA}"/>
              </a:ext>
            </a:extLst>
          </p:cNvPr>
          <p:cNvSpPr txBox="1"/>
          <p:nvPr/>
        </p:nvSpPr>
        <p:spPr>
          <a:xfrm>
            <a:off x="5799220" y="5672019"/>
            <a:ext cx="5454316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" sz="4800" b="1" dirty="0">
                <a:latin typeface="Freestyle Script" panose="030804020302050B0404" pitchFamily="66" charset="0"/>
              </a:rPr>
              <a:t>Спасибо!</a:t>
            </a:r>
            <a:endParaRPr sz="4800" b="1" dirty="0">
              <a:latin typeface="Freestyle Script" panose="030804020302050B0404" pitchFamily="66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31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D6B7F-DEFE-4102-AAFC-DEE967F8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047"/>
            <a:ext cx="12192000" cy="738664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ru" dirty="0">
                <a:solidFill>
                  <a:schemeClr val="bg1"/>
                </a:solidFill>
              </a:rPr>
              <a:t>БИЗНЕС-ПРОЦЕСС УЭО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2CEDA-E8D5-4DAA-B6A6-B45720DC1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3350"/>
            <a:ext cx="12192000" cy="53287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D09F81-BEAF-475F-B542-8B8392345611}"/>
              </a:ext>
            </a:extLst>
          </p:cNvPr>
          <p:cNvSpPr/>
          <p:nvPr/>
        </p:nvSpPr>
        <p:spPr>
          <a:xfrm>
            <a:off x="1" y="1208301"/>
            <a:ext cx="12191999" cy="5422198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EA86A3-5308-42F6-AF4C-DADB35680BB7}"/>
              </a:ext>
            </a:extLst>
          </p:cNvPr>
          <p:cNvGrpSpPr/>
          <p:nvPr/>
        </p:nvGrpSpPr>
        <p:grpSpPr>
          <a:xfrm>
            <a:off x="1981200" y="1024949"/>
            <a:ext cx="8734926" cy="5300870"/>
            <a:chOff x="-189388" y="1371600"/>
            <a:chExt cx="9803963" cy="53008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0B17DA-F3E5-45A9-8781-546243D8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676" y="2412168"/>
              <a:ext cx="4321213" cy="3083209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5C9ECF-2D8C-4AE3-9D23-15D92FB1C0CB}"/>
                </a:ext>
              </a:extLst>
            </p:cNvPr>
            <p:cNvGrpSpPr/>
            <p:nvPr/>
          </p:nvGrpSpPr>
          <p:grpSpPr>
            <a:xfrm>
              <a:off x="-189388" y="1371600"/>
              <a:ext cx="9803963" cy="5300870"/>
              <a:chOff x="-36988" y="1371600"/>
              <a:chExt cx="9803963" cy="5300870"/>
            </a:xfrm>
          </p:grpSpPr>
          <p:pic>
            <p:nvPicPr>
              <p:cNvPr id="11" name="Picture 11" descr="http://www.clipartbest.com/cliparts/ncE/G48/ncEG48jcA.jpeg">
                <a:extLst>
                  <a:ext uri="{FF2B5EF4-FFF2-40B4-BE49-F238E27FC236}">
                    <a16:creationId xmlns:a16="http://schemas.microsoft.com/office/drawing/2014/main" id="{4EBB96CD-D56F-46D0-8F9F-45CC53BA4C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9" t="76574" r="68467"/>
              <a:stretch/>
            </p:blipFill>
            <p:spPr bwMode="auto">
              <a:xfrm rot="8465121" flipH="1">
                <a:off x="6063433" y="5288701"/>
                <a:ext cx="2491956" cy="63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1" descr="http://www.clipartbest.com/cliparts/ncE/G48/ncEG48jcA.jpeg">
                <a:extLst>
                  <a:ext uri="{FF2B5EF4-FFF2-40B4-BE49-F238E27FC236}">
                    <a16:creationId xmlns:a16="http://schemas.microsoft.com/office/drawing/2014/main" id="{E4A32254-BBD3-424F-A35C-7FDC6FEEC0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9" t="76574" r="68467"/>
              <a:stretch/>
            </p:blipFill>
            <p:spPr bwMode="auto">
              <a:xfrm rot="13834628" flipH="1">
                <a:off x="944902" y="5217603"/>
                <a:ext cx="2273271" cy="63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1" descr="http://www.clipartbest.com/cliparts/ncE/G48/ncEG48jcA.jpeg">
                <a:extLst>
                  <a:ext uri="{FF2B5EF4-FFF2-40B4-BE49-F238E27FC236}">
                    <a16:creationId xmlns:a16="http://schemas.microsoft.com/office/drawing/2014/main" id="{A43FF307-168D-43C7-91FC-20BFDA7A8F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9" t="76574" r="68467"/>
              <a:stretch/>
            </p:blipFill>
            <p:spPr bwMode="auto">
              <a:xfrm rot="1994697" flipH="1">
                <a:off x="6027315" y="2151953"/>
                <a:ext cx="2928438" cy="63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ounded Rectangle 52">
                <a:extLst>
                  <a:ext uri="{FF2B5EF4-FFF2-40B4-BE49-F238E27FC236}">
                    <a16:creationId xmlns:a16="http://schemas.microsoft.com/office/drawing/2014/main" id="{D6E65400-B1E9-40A3-B44C-1803FA6B71EC}"/>
                  </a:ext>
                </a:extLst>
              </p:cNvPr>
              <p:cNvSpPr/>
              <p:nvPr/>
            </p:nvSpPr>
            <p:spPr>
              <a:xfrm>
                <a:off x="3608835" y="1371600"/>
                <a:ext cx="2288618" cy="531512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" sz="2100" b="1" dirty="0">
                    <a:solidFill>
                      <a:schemeClr val="tx1"/>
                    </a:solidFill>
                    <a:latin typeface="Century Gothic" pitchFamily="34" charset="0"/>
                  </a:rPr>
                  <a:t>Приложение</a:t>
                </a:r>
              </a:p>
            </p:txBody>
          </p:sp>
          <p:sp>
            <p:nvSpPr>
              <p:cNvPr id="16" name="Rounded Rectangle 53">
                <a:extLst>
                  <a:ext uri="{FF2B5EF4-FFF2-40B4-BE49-F238E27FC236}">
                    <a16:creationId xmlns:a16="http://schemas.microsoft.com/office/drawing/2014/main" id="{64049AA8-0F3C-49CC-A58A-E7A814F53C0E}"/>
                  </a:ext>
                </a:extLst>
              </p:cNvPr>
              <p:cNvSpPr/>
              <p:nvPr/>
            </p:nvSpPr>
            <p:spPr>
              <a:xfrm>
                <a:off x="-36988" y="3715020"/>
                <a:ext cx="2804804" cy="66928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" sz="2100" b="1" dirty="0">
                    <a:solidFill>
                      <a:schemeClr val="tx1"/>
                    </a:solidFill>
                    <a:latin typeface="Century Gothic" pitchFamily="34" charset="0"/>
                  </a:rPr>
                  <a:t>Развитие и СВП</a:t>
                </a:r>
              </a:p>
            </p:txBody>
          </p:sp>
          <p:sp>
            <p:nvSpPr>
              <p:cNvPr id="17" name="Rounded Rectangle 54">
                <a:extLst>
                  <a:ext uri="{FF2B5EF4-FFF2-40B4-BE49-F238E27FC236}">
                    <a16:creationId xmlns:a16="http://schemas.microsoft.com/office/drawing/2014/main" id="{60363622-6B61-44B0-80DD-E748C48EB48E}"/>
                  </a:ext>
                </a:extLst>
              </p:cNvPr>
              <p:cNvSpPr/>
              <p:nvPr/>
            </p:nvSpPr>
            <p:spPr>
              <a:xfrm>
                <a:off x="3553925" y="5985784"/>
                <a:ext cx="2517219" cy="66455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" sz="2100" b="1" dirty="0">
                    <a:solidFill>
                      <a:schemeClr val="tx1"/>
                    </a:solidFill>
                    <a:latin typeface="Century Gothic" pitchFamily="34" charset="0"/>
                  </a:rPr>
                  <a:t>Мониторинг и оценка</a:t>
                </a:r>
              </a:p>
            </p:txBody>
          </p:sp>
          <p:sp>
            <p:nvSpPr>
              <p:cNvPr id="20" name="Rounded Rectangle 57">
                <a:extLst>
                  <a:ext uri="{FF2B5EF4-FFF2-40B4-BE49-F238E27FC236}">
                    <a16:creationId xmlns:a16="http://schemas.microsoft.com/office/drawing/2014/main" id="{E55B5AD9-C7A1-460B-AE56-CB82FBE387B0}"/>
                  </a:ext>
                </a:extLst>
              </p:cNvPr>
              <p:cNvSpPr/>
              <p:nvPr/>
            </p:nvSpPr>
            <p:spPr>
              <a:xfrm>
                <a:off x="7491536" y="3715020"/>
                <a:ext cx="2275439" cy="449652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" sz="2100" b="1" dirty="0">
                    <a:solidFill>
                      <a:schemeClr val="tx1"/>
                    </a:solidFill>
                    <a:latin typeface="Century Gothic" pitchFamily="34" charset="0"/>
                  </a:rPr>
                  <a:t>Авторизация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697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64" y="1166258"/>
            <a:ext cx="354419" cy="354419"/>
          </a:xfrm>
          <a:prstGeom prst="rect">
            <a:avLst/>
          </a:prstGeom>
        </p:spPr>
      </p:pic>
      <p:pic>
        <p:nvPicPr>
          <p:cNvPr id="98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4719" y="1028988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49752" y="364069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12018" y="4139158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27456" y="2637841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2615" y="1067907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18338" y="873277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60215" y="915507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419537" y="5161390"/>
            <a:ext cx="2743200" cy="365125"/>
          </a:xfrm>
        </p:spPr>
        <p:txBody>
          <a:bodyPr/>
          <a:lstStyle/>
          <a:p>
            <a:pPr>
              <a:defRPr/>
            </a:pPr>
            <a:endParaRPr lang="id-ID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1597701" y="1764544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872145" y="2265052"/>
            <a:ext cx="184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Заявка отправлена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4072371" y="1764544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3346815" y="2265052"/>
            <a:ext cx="184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Проверка документов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6547041" y="1764544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5821485" y="2265052"/>
            <a:ext cx="1843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СОП/</a:t>
            </a:r>
          </a:p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Презентация процедуры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9021711" y="1764544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8296155" y="2265052"/>
            <a:ext cx="184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Валидация </a:t>
            </a:r>
          </a:p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на месте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 flipV="1">
            <a:off x="9217971" y="2788273"/>
            <a:ext cx="0" cy="93145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9021711" y="3930213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8296154" y="4284107"/>
            <a:ext cx="184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Форум </a:t>
            </a:r>
          </a:p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экспертов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8296154" y="6334780"/>
            <a:ext cx="184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Сертификат</a:t>
            </a:r>
          </a:p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выдан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 flipV="1">
            <a:off x="9217970" y="4807327"/>
            <a:ext cx="0" cy="93145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9021708" y="5877404"/>
            <a:ext cx="392523" cy="3855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>
            <a:off x="2182031" y="1973205"/>
            <a:ext cx="1741335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>
            <a:off x="4640309" y="1957300"/>
            <a:ext cx="1741335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>
            <a:off x="7098587" y="1935019"/>
            <a:ext cx="1741335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 flipV="1">
            <a:off x="9217970" y="1141506"/>
            <a:ext cx="0" cy="47214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24" descr="Best Scroll Arrow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68" y="842452"/>
            <a:ext cx="984965" cy="21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9204500" y="1132270"/>
            <a:ext cx="1117079" cy="9963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71408BC0-B390-470F-B07F-C24FA184293B}"/>
              </a:ext>
            </a:extLst>
          </p:cNvPr>
          <p:cNvSpPr/>
          <p:nvPr/>
        </p:nvSpPr>
        <p:spPr>
          <a:xfrm>
            <a:off x="10321579" y="949477"/>
            <a:ext cx="392523" cy="3855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F3E72E-88DB-468B-9BA9-6EDA1478259A}"/>
              </a:ext>
            </a:extLst>
          </p:cNvPr>
          <p:cNvSpPr txBox="1"/>
          <p:nvPr/>
        </p:nvSpPr>
        <p:spPr>
          <a:xfrm>
            <a:off x="8759518" y="753218"/>
            <a:ext cx="184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Улучшение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>
            <a:off x="9500683" y="1944556"/>
            <a:ext cx="1023133" cy="1274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18FD053-A5BF-4EFB-88A4-00FA8822C5FB}"/>
              </a:ext>
            </a:extLst>
          </p:cNvPr>
          <p:cNvCxnSpPr>
            <a:cxnSpLocks/>
          </p:cNvCxnSpPr>
          <p:nvPr/>
        </p:nvCxnSpPr>
        <p:spPr>
          <a:xfrm flipH="1" flipV="1">
            <a:off x="10518715" y="1528136"/>
            <a:ext cx="5101" cy="445069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81" name="Picture 93">
            <a:extLst>
              <a:ext uri="{FF2B5EF4-FFF2-40B4-BE49-F238E27FC236}">
                <a16:creationId xmlns:a16="http://schemas.microsoft.com/office/drawing/2014/main" id="{513B2359-2721-472A-A178-7D43AD74BA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C740F9C6-7DB7-4CFE-8044-F07B1D1C9050}"/>
              </a:ext>
            </a:extLst>
          </p:cNvPr>
          <p:cNvSpPr/>
          <p:nvPr/>
        </p:nvSpPr>
        <p:spPr>
          <a:xfrm>
            <a:off x="11256370" y="1"/>
            <a:ext cx="935630" cy="703103"/>
          </a:xfrm>
          <a:prstGeom prst="rect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Berkas:Logo kementerian keuangan republik indonesia.png - Wikipedia bahasa  Indonesia, ensiklopedia bebas">
            <a:extLst>
              <a:ext uri="{FF2B5EF4-FFF2-40B4-BE49-F238E27FC236}">
                <a16:creationId xmlns:a16="http://schemas.microsoft.com/office/drawing/2014/main" id="{EBD91C88-26DF-45FE-9D75-826104AD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322" y="71838"/>
            <a:ext cx="395644" cy="3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B4DBEBD-1D36-4D4C-8C69-11CBF3F4107E}"/>
              </a:ext>
            </a:extLst>
          </p:cNvPr>
          <p:cNvSpPr/>
          <p:nvPr/>
        </p:nvSpPr>
        <p:spPr>
          <a:xfrm>
            <a:off x="11256370" y="416500"/>
            <a:ext cx="9307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5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МИНИСТЕРСТВО ФИНАНСОВ</a:t>
            </a:r>
          </a:p>
          <a:p>
            <a:pPr algn="ctr"/>
            <a:r>
              <a:rPr lang="ru" sz="500" dirty="0">
                <a:solidFill>
                  <a:schemeClr val="bg1"/>
                </a:solidFill>
                <a:latin typeface="Arial Narrow" panose="020B0606020202030204" pitchFamily="34" charset="0"/>
              </a:rPr>
              <a:t>РЕСПУБЛИКА ИНДОНЕЗИЯ</a:t>
            </a:r>
          </a:p>
        </p:txBody>
      </p:sp>
      <p:sp>
        <p:nvSpPr>
          <p:cNvPr id="86" name="Text Placeholder 1"/>
          <p:cNvSpPr txBox="1">
            <a:spLocks/>
          </p:cNvSpPr>
          <p:nvPr/>
        </p:nvSpPr>
        <p:spPr>
          <a:xfrm>
            <a:off x="90924" y="0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ПРОЦЕСС АВТОРИЗАЦИИ УЭО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16" y="1307903"/>
            <a:ext cx="354419" cy="35441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77" y="1422899"/>
            <a:ext cx="354419" cy="35441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18" y="1206039"/>
            <a:ext cx="544631" cy="54463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73" y="1133083"/>
            <a:ext cx="403812" cy="40381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35" y="1120429"/>
            <a:ext cx="541893" cy="54189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668" y="4098107"/>
            <a:ext cx="633020" cy="63302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37" y="3915737"/>
            <a:ext cx="340580" cy="34058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39" y="2181849"/>
            <a:ext cx="637870" cy="637870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9735908" y="6058456"/>
            <a:ext cx="4074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УЭО</a:t>
            </a:r>
            <a:endParaRPr lang="en-US" sz="8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95" y="5887261"/>
            <a:ext cx="652667" cy="65266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90" y="872071"/>
            <a:ext cx="481048" cy="481048"/>
          </a:xfrm>
          <a:prstGeom prst="rect">
            <a:avLst/>
          </a:prstGeom>
        </p:spPr>
      </p:pic>
      <p:sp>
        <p:nvSpPr>
          <p:cNvPr id="120" name="Rounded Rectangle 5">
            <a:extLst>
              <a:ext uri="{FF2B5EF4-FFF2-40B4-BE49-F238E27FC236}">
                <a16:creationId xmlns:a16="http://schemas.microsoft.com/office/drawing/2014/main" id="{836B4970-B40F-4639-A229-8B093B7B0960}"/>
              </a:ext>
            </a:extLst>
          </p:cNvPr>
          <p:cNvSpPr/>
          <p:nvPr/>
        </p:nvSpPr>
        <p:spPr>
          <a:xfrm>
            <a:off x="3372995" y="5727439"/>
            <a:ext cx="1879525" cy="540000"/>
          </a:xfrm>
          <a:prstGeom prst="roundRect">
            <a:avLst>
              <a:gd name="adj" fmla="val 50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Смягчение и оценка рисков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4290044" y="2930601"/>
            <a:ext cx="27158" cy="269145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4307750" y="2930601"/>
            <a:ext cx="2353706" cy="269145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4338114" y="2831809"/>
            <a:ext cx="4495440" cy="279024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4290695" y="4670849"/>
            <a:ext cx="4345495" cy="96254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8" descr="Line Circle Sticker for iOS &amp; Android |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74" y="1807306"/>
            <a:ext cx="1466071" cy="14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8" descr="Line Circle Sticker for iOS &amp; Android |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96" y="1896841"/>
            <a:ext cx="1812713" cy="14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8" descr="Line Circle Sticker for iOS &amp; Android |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41" y="1949523"/>
            <a:ext cx="1375669" cy="11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" descr="Line Circle Sticker for iOS &amp; Android | GIPHY"/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17" y="4075173"/>
            <a:ext cx="1207380" cy="9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0" descr="Yes no - Free marketing icons"/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41"/>
          <a:stretch/>
        </p:blipFill>
        <p:spPr bwMode="auto">
          <a:xfrm>
            <a:off x="9318358" y="1134800"/>
            <a:ext cx="675136" cy="36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0" descr="Yes no - Free marketing icons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4"/>
          <a:stretch/>
        </p:blipFill>
        <p:spPr bwMode="auto">
          <a:xfrm>
            <a:off x="9343900" y="1485725"/>
            <a:ext cx="649594" cy="3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980" y="1310185"/>
            <a:ext cx="5549969" cy="4872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93">
            <a:extLst>
              <a:ext uri="{FF2B5EF4-FFF2-40B4-BE49-F238E27FC236}">
                <a16:creationId xmlns:a16="http://schemas.microsoft.com/office/drawing/2014/main" id="{D777E786-398C-40AE-BB41-97E2F43C53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6E75A460-200B-40A5-9173-2AE5381F9418}"/>
              </a:ext>
            </a:extLst>
          </p:cNvPr>
          <p:cNvSpPr txBox="1"/>
          <p:nvPr/>
        </p:nvSpPr>
        <p:spPr>
          <a:xfrm>
            <a:off x="682181" y="85480"/>
            <a:ext cx="1299330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2214688" y="85480"/>
            <a:ext cx="9192695" cy="465628"/>
          </a:xfrm>
        </p:spPr>
        <p:txBody>
          <a:bodyPr>
            <a:noAutofit/>
          </a:bodyPr>
          <a:lstStyle/>
          <a:p>
            <a:r>
              <a:rPr lang="ru" altLang="ko-KR" sz="3600" b="1" dirty="0">
                <a:solidFill>
                  <a:prstClr val="black"/>
                </a:solidFill>
                <a:latin typeface="Arial"/>
                <a:ea typeface="Arial Unicode MS"/>
                <a:cs typeface="Arial" pitchFamily="34" charset="0"/>
              </a:rPr>
              <a:t>СМЯГЧЕНИЕ И ОЦЕНКА РИСКОВ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0397" y="1668625"/>
            <a:ext cx="4783864" cy="41309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" sz="1200" b="1" dirty="0"/>
              <a:t>КРИТЕРИИ УЭО</a:t>
            </a:r>
          </a:p>
          <a:p>
            <a:pPr algn="ctr"/>
            <a:r>
              <a:rPr lang="ru" sz="1200" b="1" dirty="0"/>
              <a:t>СТАРНДАРТЫ НА СООТВЕТСТВИЕ ТРЕБОВАНИЯМ И БЕЗОПАСНОСТИ</a:t>
            </a:r>
          </a:p>
          <a:p>
            <a:pPr algn="ctr"/>
            <a:endParaRPr lang="en-US" sz="1200" b="1" dirty="0"/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Подтвержденное соответствие таможенным требованиям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Удовлетворительная система управления коммерческими учетными записями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Финансовая жизнеспособность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Консультации, сотрудничество и коммуникация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Образование, обучение и осведомленность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Обмен информацией, доступ и конфиденциальность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Безопасность грузов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Безопасность транспортных средств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Безопасность помещений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Кадровая безопасность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Безопасность торговых партнеров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Кризисное управление и восстановление после инцидентов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Измерение, анализ и улучшение</a:t>
            </a:r>
          </a:p>
          <a:p>
            <a:r>
              <a:rPr lang="ru" sz="1200" dirty="0"/>
              <a:t> 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836B4970-B40F-4639-A229-8B093B7B0960}"/>
              </a:ext>
            </a:extLst>
          </p:cNvPr>
          <p:cNvSpPr/>
          <p:nvPr/>
        </p:nvSpPr>
        <p:spPr>
          <a:xfrm>
            <a:off x="6223602" y="5562430"/>
            <a:ext cx="1890923" cy="540000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НАБЛЮДЕНИЕ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6A04D4A8-75C6-4787-ACBD-387A7104319F}"/>
              </a:ext>
            </a:extLst>
          </p:cNvPr>
          <p:cNvSpPr/>
          <p:nvPr/>
        </p:nvSpPr>
        <p:spPr>
          <a:xfrm>
            <a:off x="8753365" y="5624865"/>
            <a:ext cx="1545289" cy="541405"/>
          </a:xfrm>
          <a:prstGeom prst="roundRect">
            <a:avLst>
              <a:gd name="adj" fmla="val 50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ПРОВЕРКА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836467" y="918366"/>
            <a:ext cx="5982493" cy="24293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95257" y="2175292"/>
            <a:ext cx="31467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Другое государственное ведомство (</a:t>
            </a:r>
            <a:r>
              <a:rPr lang="ru-RU" sz="1200" dirty="0"/>
              <a:t>ДГВ</a:t>
            </a:r>
            <a:r>
              <a:rPr lang="ru" sz="1200" dirty="0"/>
              <a:t>)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Данные/информация от компании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/>
              <a:t>Данные/информация из открытого источника</a:t>
            </a:r>
          </a:p>
          <a:p>
            <a:pPr marL="342900" lvl="0" indent="-342900">
              <a:buFont typeface="+mj-lt"/>
              <a:buAutoNum type="arabicParenR"/>
            </a:pPr>
            <a:r>
              <a:rPr lang="ru" sz="1200" dirty="0" err="1"/>
              <a:t>И т. д</a:t>
            </a:r>
            <a:endParaRPr lang="en-US" sz="1200" dirty="0"/>
          </a:p>
          <a:p>
            <a:pPr marL="342900" lvl="0" indent="-342900">
              <a:buFont typeface="+mj-lt"/>
              <a:buAutoNum type="arabicParenR"/>
            </a:pPr>
            <a:endParaRPr lang="en-US" sz="1200" dirty="0"/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36B4970-B40F-4639-A229-8B093B7B0960}"/>
              </a:ext>
            </a:extLst>
          </p:cNvPr>
          <p:cNvSpPr/>
          <p:nvPr/>
        </p:nvSpPr>
        <p:spPr>
          <a:xfrm>
            <a:off x="5995822" y="1672597"/>
            <a:ext cx="2562800" cy="472406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ВНУТРЕННИЙ ИСТОЧНИК</a:t>
            </a:r>
          </a:p>
        </p:txBody>
      </p:sp>
      <p:sp>
        <p:nvSpPr>
          <p:cNvPr id="48" name="Rounded Rectangle 7">
            <a:extLst>
              <a:ext uri="{FF2B5EF4-FFF2-40B4-BE49-F238E27FC236}">
                <a16:creationId xmlns:a16="http://schemas.microsoft.com/office/drawing/2014/main" id="{6A04D4A8-75C6-4787-ACBD-387A7104319F}"/>
              </a:ext>
            </a:extLst>
          </p:cNvPr>
          <p:cNvSpPr/>
          <p:nvPr/>
        </p:nvSpPr>
        <p:spPr>
          <a:xfrm>
            <a:off x="8945648" y="1668624"/>
            <a:ext cx="2461735" cy="446966"/>
          </a:xfrm>
          <a:prstGeom prst="roundRect">
            <a:avLst>
              <a:gd name="adj" fmla="val 50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ВНЕШНИЙ ИСТОЧНИК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2206" y="2247159"/>
            <a:ext cx="1928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Все внутренние подразделения Главного таможенного и акцизного управления (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ГТАУ</a:t>
            </a:r>
            <a:r>
              <a:rPr lang="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2E3F72-CE37-3EAB-E9CD-AE273FFEA7D5}"/>
              </a:ext>
            </a:extLst>
          </p:cNvPr>
          <p:cNvCxnSpPr/>
          <p:nvPr/>
        </p:nvCxnSpPr>
        <p:spPr>
          <a:xfrm flipH="1">
            <a:off x="8640423" y="837500"/>
            <a:ext cx="32179" cy="2417586"/>
          </a:xfrm>
          <a:prstGeom prst="line">
            <a:avLst/>
          </a:prstGeom>
          <a:ln w="28575">
            <a:solidFill>
              <a:schemeClr val="bg1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481556" y="3961775"/>
            <a:ext cx="3538703" cy="2684685"/>
            <a:chOff x="7024664" y="4183501"/>
            <a:chExt cx="3538703" cy="2561237"/>
          </a:xfrm>
        </p:grpSpPr>
        <p:grpSp>
          <p:nvGrpSpPr>
            <p:cNvPr id="53" name="Group 52"/>
            <p:cNvGrpSpPr/>
            <p:nvPr/>
          </p:nvGrpSpPr>
          <p:grpSpPr>
            <a:xfrm>
              <a:off x="7343524" y="4197553"/>
              <a:ext cx="2900981" cy="2229679"/>
              <a:chOff x="7502454" y="4494968"/>
              <a:chExt cx="2900981" cy="2229679"/>
            </a:xfrm>
          </p:grpSpPr>
          <p:pic>
            <p:nvPicPr>
              <p:cNvPr id="2050" name="Picture 2" descr="Complimento consigli bottiglia gear animation gif cavità Di chi bagnarsi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2454" y="4494968"/>
                <a:ext cx="2900981" cy="2229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7667818" y="5148142"/>
                <a:ext cx="1236236" cy="249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" sz="1100" b="1" dirty="0"/>
                  <a:t>ИНФОРМАЦИЯ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9522984" y="5126068"/>
                <a:ext cx="658246" cy="55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" sz="800" b="1" dirty="0"/>
                  <a:t>СОП, СХЕМА ПРОЦЕССОВ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27170" y="5939696"/>
                <a:ext cx="60946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" sz="1050" b="1" dirty="0"/>
                  <a:t>EVIDE</a:t>
                </a:r>
              </a:p>
              <a:p>
                <a:pPr lvl="0" algn="ctr"/>
                <a:r>
                  <a:rPr lang="ru" sz="1050" b="1" dirty="0"/>
                  <a:t>НСЕ</a:t>
                </a:r>
              </a:p>
            </p:txBody>
          </p:sp>
        </p:grpSp>
        <p:sp>
          <p:nvSpPr>
            <p:cNvPr id="55" name="Shape 54"/>
            <p:cNvSpPr/>
            <p:nvPr/>
          </p:nvSpPr>
          <p:spPr>
            <a:xfrm>
              <a:off x="7024664" y="4183501"/>
              <a:ext cx="3538703" cy="2561237"/>
            </a:xfrm>
            <a:prstGeom prst="funnel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58" name="Picture 4" descr="Right arrow - Free arrows icon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4143" y="2834839"/>
            <a:ext cx="1396917" cy="13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Right arrow - Free arrows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69" y="3919468"/>
            <a:ext cx="1788324" cy="13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Right arrow - Free arrows icon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845" y="3884544"/>
            <a:ext cx="1109843" cy="13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/>
          <p:cNvGrpSpPr/>
          <p:nvPr/>
        </p:nvGrpSpPr>
        <p:grpSpPr>
          <a:xfrm>
            <a:off x="10471515" y="3563423"/>
            <a:ext cx="1952187" cy="1496465"/>
            <a:chOff x="10471515" y="3563423"/>
            <a:chExt cx="1952187" cy="149646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515" y="3563423"/>
              <a:ext cx="1840152" cy="1380114"/>
            </a:xfrm>
            <a:prstGeom prst="rect">
              <a:avLst/>
            </a:prstGeom>
          </p:spPr>
        </p:pic>
        <p:sp>
          <p:nvSpPr>
            <p:cNvPr id="73" name="Rounded Rectangle 7">
              <a:extLst>
                <a:ext uri="{FF2B5EF4-FFF2-40B4-BE49-F238E27FC236}">
                  <a16:creationId xmlns:a16="http://schemas.microsoft.com/office/drawing/2014/main" id="{6A04D4A8-75C6-4787-ACBD-387A7104319F}"/>
                </a:ext>
              </a:extLst>
            </p:cNvPr>
            <p:cNvSpPr/>
            <p:nvPr/>
          </p:nvSpPr>
          <p:spPr>
            <a:xfrm>
              <a:off x="10471515" y="4519888"/>
              <a:ext cx="1952187" cy="5400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СТАТУС УЭО ПРЕДОСТАВЛЕН</a:t>
              </a:r>
            </a:p>
          </p:txBody>
        </p:sp>
      </p:grp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4FB8F212-382E-457A-A131-D92AB3840C24}"/>
              </a:ext>
            </a:extLst>
          </p:cNvPr>
          <p:cNvSpPr/>
          <p:nvPr/>
        </p:nvSpPr>
        <p:spPr>
          <a:xfrm>
            <a:off x="6996629" y="6466710"/>
            <a:ext cx="2755216" cy="380685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bg1"/>
                </a:solidFill>
              </a:rPr>
              <a:t>СМЯГЧЕНИЕ РИСКОВ</a:t>
            </a:r>
          </a:p>
        </p:txBody>
      </p:sp>
      <p:sp>
        <p:nvSpPr>
          <p:cNvPr id="76" name="Rounded Rectangle 9">
            <a:extLst>
              <a:ext uri="{FF2B5EF4-FFF2-40B4-BE49-F238E27FC236}">
                <a16:creationId xmlns:a16="http://schemas.microsoft.com/office/drawing/2014/main" id="{4FB8F212-382E-457A-A131-D92AB3840C24}"/>
              </a:ext>
            </a:extLst>
          </p:cNvPr>
          <p:cNvSpPr/>
          <p:nvPr/>
        </p:nvSpPr>
        <p:spPr>
          <a:xfrm>
            <a:off x="6162682" y="975883"/>
            <a:ext cx="4955481" cy="540000"/>
          </a:xfrm>
          <a:prstGeom prst="roundRect">
            <a:avLst>
              <a:gd name="adj" fmla="val 500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ПОЛУЧЕНИЕ ДАННЫХ ДЛЯ ОЦЕНКИ РИСКОВ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4FB8F212-382E-457A-A131-D92AB3840C24}"/>
              </a:ext>
            </a:extLst>
          </p:cNvPr>
          <p:cNvSpPr/>
          <p:nvPr/>
        </p:nvSpPr>
        <p:spPr>
          <a:xfrm>
            <a:off x="6511241" y="3819764"/>
            <a:ext cx="1776818" cy="540000"/>
          </a:xfrm>
          <a:prstGeom prst="roundRect">
            <a:avLst>
              <a:gd name="adj" fmla="val 50000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ОЦЕНКА</a:t>
            </a:r>
          </a:p>
        </p:txBody>
      </p:sp>
    </p:spTree>
    <p:extLst>
      <p:ext uri="{BB962C8B-B14F-4D97-AF65-F5344CB8AC3E}">
        <p14:creationId xmlns:p14="http://schemas.microsoft.com/office/powerpoint/2010/main" val="1676738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51870" y="42740"/>
            <a:ext cx="6207885" cy="611242"/>
          </a:xfrm>
        </p:spPr>
        <p:txBody>
          <a:bodyPr>
            <a:noAutofit/>
          </a:bodyPr>
          <a:lstStyle/>
          <a:p>
            <a:pPr algn="ctr"/>
            <a:r>
              <a:rPr lang="ru" sz="4400" dirty="0">
                <a:solidFill>
                  <a:schemeClr val="tx2"/>
                </a:solidFill>
                <a:latin typeface="+mn-lt"/>
              </a:rPr>
              <a:t>ПРОВЕРКА</a:t>
            </a:r>
          </a:p>
        </p:txBody>
      </p:sp>
      <p:pic>
        <p:nvPicPr>
          <p:cNvPr id="11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2304644775"/>
              </p:ext>
            </p:extLst>
          </p:nvPr>
        </p:nvGraphicFramePr>
        <p:xfrm>
          <a:off x="1562442" y="830876"/>
          <a:ext cx="9219857" cy="6027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8612" name="Picture 4" descr="About RACK - DCS Rac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87" y="1295400"/>
            <a:ext cx="2632796" cy="192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Prevent the Unpredictable | Plan Broth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657" y="1447800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77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ho Consulting Partner | Best Zoho Implementation &amp;amp; Services - DigiHu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5314990"/>
            <a:ext cx="3786102" cy="15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9045" y="1336846"/>
            <a:ext cx="11912705" cy="5475218"/>
          </a:xfrm>
          <a:solidFill>
            <a:schemeClr val="accent4">
              <a:alpha val="9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" sz="1500" b="1" dirty="0">
                <a:solidFill>
                  <a:srgbClr val="FFC000"/>
                </a:solidFill>
              </a:rPr>
              <a:t>Понимание бизнес-процессов компании в целом и понимание ее организационной структуры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ru" sz="1500" b="1" dirty="0"/>
              <a:t>Анкета для самооценки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ru" sz="1500" b="1" dirty="0"/>
              <a:t>Организационная структура: разделение обязанностей и полномочий между отделами (бухгалтерский учет, финансы, инвентаризация, ИТ, внутренний аудит и т. д.)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ru" sz="1500" b="1" dirty="0"/>
              <a:t>Профиль компании</a:t>
            </a:r>
          </a:p>
          <a:p>
            <a:pPr marL="457200" indent="-457200">
              <a:buFont typeface="+mj-lt"/>
              <a:buAutoNum type="arabicPeriod"/>
            </a:pPr>
            <a:r>
              <a:rPr lang="ru" sz="1500" b="1" dirty="0">
                <a:solidFill>
                  <a:srgbClr val="FFC000"/>
                </a:solidFill>
              </a:rPr>
              <a:t>Понимание роли компании в цепочке поставок</a:t>
            </a:r>
          </a:p>
          <a:p>
            <a:pPr marL="1088136" lvl="2" indent="-457200">
              <a:buFont typeface="Wingdings" panose="05000000000000000000" pitchFamily="2" charset="2"/>
              <a:buChar char="q"/>
            </a:pPr>
            <a:r>
              <a:rPr lang="ru" sz="1500" b="1" dirty="0"/>
              <a:t>Стороны, участвующие в международной цепочке поставок (импортеры, экспортеры, поставщики логистических услуг (таможенный брокер; наземные, морские, воздушные, мультимодальные перевозчики; склады; консолидаторы; операторы терминалов и т. д.) и их соответствующие роли</a:t>
            </a:r>
          </a:p>
          <a:p>
            <a:pPr marL="1088136" lvl="2" indent="-457200">
              <a:buFont typeface="Wingdings" panose="05000000000000000000" pitchFamily="2" charset="2"/>
              <a:buChar char="q"/>
            </a:pPr>
            <a:r>
              <a:rPr lang="ru" sz="1500" b="1" dirty="0"/>
              <a:t>Логистический процесс, начиная с изготовления товара, упаковки, выпуска товара с завода, транспортировки и т. д. до момента импорта товара и поступления на распределительный склад)</a:t>
            </a:r>
          </a:p>
          <a:p>
            <a:pPr marL="1088136" lvl="2" indent="-457200">
              <a:buFont typeface="Wingdings" panose="05000000000000000000" pitchFamily="2" charset="2"/>
              <a:buChar char="q"/>
            </a:pPr>
            <a:r>
              <a:rPr lang="ru" sz="1500" b="1" dirty="0"/>
              <a:t>Внутренние процедуры, связанные с деятельностью в международной цепочке поставок</a:t>
            </a:r>
          </a:p>
          <a:p>
            <a:pPr marL="1088136" lvl="2" indent="-457200">
              <a:buFont typeface="Wingdings" panose="05000000000000000000" pitchFamily="2" charset="2"/>
              <a:buChar char="q"/>
            </a:pPr>
            <a:r>
              <a:rPr lang="ru" sz="1500" b="1" dirty="0"/>
              <a:t>Его роль в ассоциациях, Кадинах, группах и т. </a:t>
            </a:r>
            <a:r>
              <a:rPr lang="ru" sz="1500" b="1" dirty="0" err="1"/>
              <a:t>д.</a:t>
            </a:r>
            <a:endParaRPr lang="en-US" sz="1500" b="1" dirty="0"/>
          </a:p>
          <a:p>
            <a:pPr marL="173736" indent="-457200">
              <a:buFont typeface="+mj-lt"/>
              <a:buAutoNum type="arabicPeriod"/>
            </a:pPr>
            <a:r>
              <a:rPr lang="ru" sz="1500" b="1" dirty="0">
                <a:solidFill>
                  <a:schemeClr val="accent2">
                    <a:lumMod val="75000"/>
                  </a:schemeClr>
                </a:solidFill>
              </a:rPr>
              <a:t>Анализ профиля компании:</a:t>
            </a:r>
          </a:p>
          <a:p>
            <a:pPr marL="1143000" lvl="4" indent="-457200">
              <a:buFont typeface="Wingdings" panose="05000000000000000000" pitchFamily="2" charset="2"/>
              <a:buChar char="q"/>
            </a:pPr>
            <a:r>
              <a:rPr lang="ru" sz="1500" b="1" dirty="0"/>
              <a:t>Информация от внутренних подразделений: запросы рекомендаций от внутренних подразделений</a:t>
            </a:r>
          </a:p>
          <a:p>
            <a:pPr marL="1143000" lvl="4" indent="-457200">
              <a:buFont typeface="Wingdings" panose="05000000000000000000" pitchFamily="2" charset="2"/>
              <a:buChar char="q"/>
            </a:pPr>
            <a:r>
              <a:rPr lang="ru" sz="1500" b="1" dirty="0"/>
              <a:t>Информация от внешнего подразделения</a:t>
            </a:r>
          </a:p>
          <a:p>
            <a:pPr marL="1143000" lvl="4" indent="-457200">
              <a:buFont typeface="Wingdings" panose="05000000000000000000" pitchFamily="2" charset="2"/>
              <a:buChar char="q"/>
            </a:pPr>
            <a:r>
              <a:rPr lang="ru" sz="1500" b="1" dirty="0"/>
              <a:t>Информация из открытых источников, например, Интернет, аудированная финансовая отчетность (в случае публичных компаний), журналы, статьи и т. д.</a:t>
            </a:r>
            <a:endParaRPr lang="en-US" sz="1500" b="1" dirty="0"/>
          </a:p>
          <a:p>
            <a:pPr marL="1143000" lvl="4" indent="-457200">
              <a:buFont typeface="Wingdings" panose="05000000000000000000" pitchFamily="2" charset="2"/>
              <a:buChar char="q"/>
            </a:pPr>
            <a:r>
              <a:rPr lang="ru" sz="1500" b="1" dirty="0"/>
              <a:t>Потенциальные риски для выполнения условий и требований УЭО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76216" y="132206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" dirty="0">
                <a:solidFill>
                  <a:schemeClr val="tx2"/>
                </a:solidFill>
                <a:latin typeface="+mn-lt"/>
              </a:rPr>
              <a:t>ПРОЦЕСС ВАЛИДАЦИИ</a:t>
            </a:r>
          </a:p>
        </p:txBody>
      </p:sp>
      <p:pic>
        <p:nvPicPr>
          <p:cNvPr id="11" name="Picture 93">
            <a:extLst>
              <a:ext uri="{FF2B5EF4-FFF2-40B4-BE49-F238E27FC236}">
                <a16:creationId xmlns:a16="http://schemas.microsoft.com/office/drawing/2014/main" id="{542758C9-8BFC-49AE-A670-FD31C409D3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CDC44D-2BB9-4B95-A101-83295BBC0BB1}"/>
              </a:ext>
            </a:extLst>
          </p:cNvPr>
          <p:cNvSpPr txBox="1"/>
          <p:nvPr/>
        </p:nvSpPr>
        <p:spPr>
          <a:xfrm>
            <a:off x="682181" y="753061"/>
            <a:ext cx="1068974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" sz="1800" b="1" dirty="0"/>
              <a:t>Цель: выявить риски и подготовиться к тому, чтобы процесс валидации был эффективным и действенным</a:t>
            </a:r>
          </a:p>
        </p:txBody>
      </p:sp>
    </p:spTree>
    <p:extLst>
      <p:ext uri="{BB962C8B-B14F-4D97-AF65-F5344CB8AC3E}">
        <p14:creationId xmlns:p14="http://schemas.microsoft.com/office/powerpoint/2010/main" val="285510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2285047" y="-64981"/>
            <a:ext cx="1219200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sz="4000" dirty="0">
                <a:solidFill>
                  <a:schemeClr val="tx2"/>
                </a:solidFill>
              </a:rPr>
              <a:t>Проверка документов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217BEB7-8A76-4D64-A125-C1E189E16F94}"/>
              </a:ext>
            </a:extLst>
          </p:cNvPr>
          <p:cNvSpPr txBox="1"/>
          <p:nvPr/>
        </p:nvSpPr>
        <p:spPr>
          <a:xfrm>
            <a:off x="682181" y="85480"/>
            <a:ext cx="1197106" cy="574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altLang="id-ID" sz="1000" b="1" dirty="0">
                <a:solidFill>
                  <a:srgbClr val="4472C4">
                    <a:lumMod val="50000"/>
                  </a:srgbClr>
                </a:solidFill>
              </a:rPr>
              <a:t>ГЕНЕРАЛЬНОЕ ТАМОЖЕННОЕ И АКЦИЗНОЕ УПРАВЛЕНИЕ</a:t>
            </a:r>
            <a:endParaRPr lang="en-US" sz="10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38" name="Picture 93">
            <a:extLst>
              <a:ext uri="{FF2B5EF4-FFF2-40B4-BE49-F238E27FC236}">
                <a16:creationId xmlns:a16="http://schemas.microsoft.com/office/drawing/2014/main" id="{513B2359-2721-472A-A178-7D43AD74B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24" y="85480"/>
            <a:ext cx="591257" cy="525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CD9FE32-14EC-4D2E-BDF5-C361E09F0286}"/>
              </a:ext>
            </a:extLst>
          </p:cNvPr>
          <p:cNvGrpSpPr/>
          <p:nvPr/>
        </p:nvGrpSpPr>
        <p:grpSpPr>
          <a:xfrm>
            <a:off x="11256370" y="1"/>
            <a:ext cx="935630" cy="703103"/>
            <a:chOff x="11256370" y="1"/>
            <a:chExt cx="935630" cy="70310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40F9C6-7DB7-4CFE-8044-F07B1D1C9050}"/>
                </a:ext>
              </a:extLst>
            </p:cNvPr>
            <p:cNvSpPr/>
            <p:nvPr/>
          </p:nvSpPr>
          <p:spPr>
            <a:xfrm>
              <a:off x="11256370" y="1"/>
              <a:ext cx="935630" cy="703103"/>
            </a:xfrm>
            <a:prstGeom prst="rect">
              <a:avLst/>
            </a:prstGeom>
            <a:solidFill>
              <a:srgbClr val="002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Berkas:Logo kementerian keuangan republik indonesia.png - Wikipedia bahasa  Indonesia, ensiklopedia bebas">
              <a:extLst>
                <a:ext uri="{FF2B5EF4-FFF2-40B4-BE49-F238E27FC236}">
                  <a16:creationId xmlns:a16="http://schemas.microsoft.com/office/drawing/2014/main" id="{EBD91C88-26DF-45FE-9D75-826104AD6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322" y="71838"/>
              <a:ext cx="395644" cy="36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4DBEBD-1D36-4D4C-8C69-11CBF3F4107E}"/>
                </a:ext>
              </a:extLst>
            </p:cNvPr>
            <p:cNvSpPr/>
            <p:nvPr/>
          </p:nvSpPr>
          <p:spPr>
            <a:xfrm>
              <a:off x="11256370" y="416500"/>
              <a:ext cx="9307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" sz="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МИНИСТЕРСТВО ФИНАНСОВ</a:t>
              </a:r>
            </a:p>
            <a:p>
              <a:pPr algn="ctr"/>
              <a:r>
                <a:rPr lang="ru" sz="5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РЕСПУБЛИКА ИНДОНЕЗИЯ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009305F-9C3C-436F-9937-7CB48436DBDE}"/>
              </a:ext>
            </a:extLst>
          </p:cNvPr>
          <p:cNvGrpSpPr/>
          <p:nvPr/>
        </p:nvGrpSpPr>
        <p:grpSpPr>
          <a:xfrm>
            <a:off x="587829" y="1502229"/>
            <a:ext cx="10700517" cy="4651811"/>
            <a:chOff x="927426" y="1831477"/>
            <a:chExt cx="10360920" cy="4325944"/>
          </a:xfrm>
        </p:grpSpPr>
        <p:sp>
          <p:nvSpPr>
            <p:cNvPr id="80" name="Block Arc 79">
              <a:extLst>
                <a:ext uri="{FF2B5EF4-FFF2-40B4-BE49-F238E27FC236}">
                  <a16:creationId xmlns:a16="http://schemas.microsoft.com/office/drawing/2014/main" id="{DBB6453C-5811-4DC5-BCCF-4B73A2F14053}"/>
                </a:ext>
              </a:extLst>
            </p:cNvPr>
            <p:cNvSpPr/>
            <p:nvPr/>
          </p:nvSpPr>
          <p:spPr>
            <a:xfrm>
              <a:off x="5018798" y="2821704"/>
              <a:ext cx="2160000" cy="2160000"/>
            </a:xfrm>
            <a:prstGeom prst="blockArc">
              <a:avLst>
                <a:gd name="adj1" fmla="val 10800000"/>
                <a:gd name="adj2" fmla="val 18530"/>
                <a:gd name="adj3" fmla="val 142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1" name="Block Arc 80">
              <a:extLst>
                <a:ext uri="{FF2B5EF4-FFF2-40B4-BE49-F238E27FC236}">
                  <a16:creationId xmlns:a16="http://schemas.microsoft.com/office/drawing/2014/main" id="{ECAFA1C5-8DB1-40A1-8F59-7010F087D89A}"/>
                </a:ext>
              </a:extLst>
            </p:cNvPr>
            <p:cNvSpPr/>
            <p:nvPr/>
          </p:nvSpPr>
          <p:spPr>
            <a:xfrm>
              <a:off x="4298798" y="2101704"/>
              <a:ext cx="3600000" cy="3600000"/>
            </a:xfrm>
            <a:prstGeom prst="blockArc">
              <a:avLst>
                <a:gd name="adj1" fmla="val 14041284"/>
                <a:gd name="adj2" fmla="val 8836579"/>
                <a:gd name="adj3" fmla="val 830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B8818384-0C66-4ED5-8283-6FBFC5D45CF7}"/>
                </a:ext>
              </a:extLst>
            </p:cNvPr>
            <p:cNvSpPr/>
            <p:nvPr/>
          </p:nvSpPr>
          <p:spPr>
            <a:xfrm>
              <a:off x="4658798" y="2461704"/>
              <a:ext cx="2880000" cy="2880000"/>
            </a:xfrm>
            <a:prstGeom prst="blockArc">
              <a:avLst>
                <a:gd name="adj1" fmla="val 13129852"/>
                <a:gd name="adj2" fmla="val 5419760"/>
                <a:gd name="adj3" fmla="val 1068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1FDB8902-3089-464B-9123-863A583A2FDA}"/>
                </a:ext>
              </a:extLst>
            </p:cNvPr>
            <p:cNvSpPr/>
            <p:nvPr/>
          </p:nvSpPr>
          <p:spPr>
            <a:xfrm>
              <a:off x="5378798" y="3181704"/>
              <a:ext cx="1440000" cy="1440000"/>
            </a:xfrm>
            <a:prstGeom prst="blockArc">
              <a:avLst>
                <a:gd name="adj1" fmla="val 4048046"/>
                <a:gd name="adj2" fmla="val 13393565"/>
                <a:gd name="adj3" fmla="val 2151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4FDEAD0-FC7A-4CE1-9B19-8DFD162FCAD5}"/>
                </a:ext>
              </a:extLst>
            </p:cNvPr>
            <p:cNvCxnSpPr>
              <a:cxnSpLocks/>
            </p:cNvCxnSpPr>
            <p:nvPr/>
          </p:nvCxnSpPr>
          <p:spPr>
            <a:xfrm>
              <a:off x="927427" y="4255803"/>
              <a:ext cx="3117717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DAB755-042B-4B2F-BDE0-DE6B34BC6067}"/>
                </a:ext>
              </a:extLst>
            </p:cNvPr>
            <p:cNvCxnSpPr>
              <a:cxnSpLocks/>
              <a:endCxn id="81" idx="1"/>
            </p:cNvCxnSpPr>
            <p:nvPr/>
          </p:nvCxnSpPr>
          <p:spPr>
            <a:xfrm>
              <a:off x="4061059" y="4255803"/>
              <a:ext cx="649140" cy="538176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Donut 11">
              <a:extLst>
                <a:ext uri="{FF2B5EF4-FFF2-40B4-BE49-F238E27FC236}">
                  <a16:creationId xmlns:a16="http://schemas.microsoft.com/office/drawing/2014/main" id="{04F3B07F-DF23-4809-AD7B-A16BB9167D31}"/>
                </a:ext>
              </a:extLst>
            </p:cNvPr>
            <p:cNvSpPr/>
            <p:nvPr/>
          </p:nvSpPr>
          <p:spPr>
            <a:xfrm>
              <a:off x="10587316" y="2019522"/>
              <a:ext cx="701030" cy="701030"/>
            </a:xfrm>
            <a:prstGeom prst="donut">
              <a:avLst>
                <a:gd name="adj" fmla="val 873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69E4D2A-7600-4B73-897A-EAC430A70481}"/>
                </a:ext>
              </a:extLst>
            </p:cNvPr>
            <p:cNvCxnSpPr>
              <a:cxnSpLocks/>
            </p:cNvCxnSpPr>
            <p:nvPr/>
          </p:nvCxnSpPr>
          <p:spPr>
            <a:xfrm>
              <a:off x="8025320" y="1831477"/>
              <a:ext cx="3263026" cy="0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3E78B8B-116D-4ED1-B419-4FB9A04012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428" y="1831477"/>
              <a:ext cx="3371371" cy="0"/>
            </a:xfrm>
            <a:prstGeom prst="line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F1F6F74-0D7B-436B-B8F2-21D50001AF60}"/>
                </a:ext>
              </a:extLst>
            </p:cNvPr>
            <p:cNvCxnSpPr>
              <a:cxnSpLocks/>
            </p:cNvCxnSpPr>
            <p:nvPr/>
          </p:nvCxnSpPr>
          <p:spPr>
            <a:xfrm>
              <a:off x="8180963" y="4255803"/>
              <a:ext cx="3107383" cy="0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Donut 15">
              <a:extLst>
                <a:ext uri="{FF2B5EF4-FFF2-40B4-BE49-F238E27FC236}">
                  <a16:creationId xmlns:a16="http://schemas.microsoft.com/office/drawing/2014/main" id="{49063888-F00A-4345-AF33-355EA39EB5EB}"/>
                </a:ext>
              </a:extLst>
            </p:cNvPr>
            <p:cNvSpPr/>
            <p:nvPr/>
          </p:nvSpPr>
          <p:spPr>
            <a:xfrm>
              <a:off x="10587316" y="4351464"/>
              <a:ext cx="701030" cy="701030"/>
            </a:xfrm>
            <a:prstGeom prst="donut">
              <a:avLst>
                <a:gd name="adj" fmla="val 873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1" name="Donut 16">
              <a:extLst>
                <a:ext uri="{FF2B5EF4-FFF2-40B4-BE49-F238E27FC236}">
                  <a16:creationId xmlns:a16="http://schemas.microsoft.com/office/drawing/2014/main" id="{AC08BFEA-89AF-4E4C-8D9C-B3A076C066DC}"/>
                </a:ext>
              </a:extLst>
            </p:cNvPr>
            <p:cNvSpPr/>
            <p:nvPr/>
          </p:nvSpPr>
          <p:spPr>
            <a:xfrm>
              <a:off x="927426" y="2019522"/>
              <a:ext cx="701030" cy="701030"/>
            </a:xfrm>
            <a:prstGeom prst="donut">
              <a:avLst>
                <a:gd name="adj" fmla="val 873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2" name="Donut 17">
              <a:extLst>
                <a:ext uri="{FF2B5EF4-FFF2-40B4-BE49-F238E27FC236}">
                  <a16:creationId xmlns:a16="http://schemas.microsoft.com/office/drawing/2014/main" id="{8DB0F380-72E8-4EE2-931B-3D550FB9684A}"/>
                </a:ext>
              </a:extLst>
            </p:cNvPr>
            <p:cNvSpPr/>
            <p:nvPr/>
          </p:nvSpPr>
          <p:spPr>
            <a:xfrm>
              <a:off x="927426" y="4346862"/>
              <a:ext cx="701030" cy="701030"/>
            </a:xfrm>
            <a:prstGeom prst="donut">
              <a:avLst>
                <a:gd name="adj" fmla="val 873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ACEE5D3-44CD-4CA8-A65E-548D125565C2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>
              <a:off x="4298798" y="1831478"/>
              <a:ext cx="798122" cy="1263807"/>
            </a:xfrm>
            <a:prstGeom prst="line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EF7F074-1A66-43E2-A7C1-CA80C8C922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1816" y="1831477"/>
              <a:ext cx="1011836" cy="2065836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1E53A16-A570-4D3D-A29B-C737F15089D3}"/>
                </a:ext>
              </a:extLst>
            </p:cNvPr>
            <p:cNvCxnSpPr>
              <a:cxnSpLocks/>
              <a:stCxn id="83" idx="0"/>
            </p:cNvCxnSpPr>
            <p:nvPr/>
          </p:nvCxnSpPr>
          <p:spPr>
            <a:xfrm flipV="1">
              <a:off x="6315352" y="4255803"/>
              <a:ext cx="1865610" cy="167868"/>
            </a:xfrm>
            <a:prstGeom prst="line">
              <a:avLst/>
            </a:prstGeom>
            <a:ln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ounded Rectangle 5">
              <a:extLst>
                <a:ext uri="{FF2B5EF4-FFF2-40B4-BE49-F238E27FC236}">
                  <a16:creationId xmlns:a16="http://schemas.microsoft.com/office/drawing/2014/main" id="{047E8E48-7A7E-4FD6-B6C1-6FA46BD9ABB5}"/>
                </a:ext>
              </a:extLst>
            </p:cNvPr>
            <p:cNvSpPr/>
            <p:nvPr/>
          </p:nvSpPr>
          <p:spPr>
            <a:xfrm flipH="1">
              <a:off x="10741926" y="4536522"/>
              <a:ext cx="391682" cy="323114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7" name="Teardrop 1">
              <a:extLst>
                <a:ext uri="{FF2B5EF4-FFF2-40B4-BE49-F238E27FC236}">
                  <a16:creationId xmlns:a16="http://schemas.microsoft.com/office/drawing/2014/main" id="{3BCB1258-0D9B-4287-8096-0009ED7C9B23}"/>
                </a:ext>
              </a:extLst>
            </p:cNvPr>
            <p:cNvSpPr/>
            <p:nvPr/>
          </p:nvSpPr>
          <p:spPr>
            <a:xfrm rot="18805991">
              <a:off x="1077694" y="2168985"/>
              <a:ext cx="400494" cy="396315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130">
              <a:extLst>
                <a:ext uri="{FF2B5EF4-FFF2-40B4-BE49-F238E27FC236}">
                  <a16:creationId xmlns:a16="http://schemas.microsoft.com/office/drawing/2014/main" id="{0EED5AEC-6087-4420-8E3B-A54184B5E310}"/>
                </a:ext>
              </a:extLst>
            </p:cNvPr>
            <p:cNvSpPr/>
            <p:nvPr/>
          </p:nvSpPr>
          <p:spPr>
            <a:xfrm>
              <a:off x="10750984" y="2201925"/>
              <a:ext cx="338397" cy="339933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Block Arc 25">
              <a:extLst>
                <a:ext uri="{FF2B5EF4-FFF2-40B4-BE49-F238E27FC236}">
                  <a16:creationId xmlns:a16="http://schemas.microsoft.com/office/drawing/2014/main" id="{FB131978-5122-4B2E-818D-054E840BA0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051" y="4474845"/>
              <a:ext cx="283779" cy="409976"/>
            </a:xfrm>
            <a:custGeom>
              <a:avLst/>
              <a:gdLst/>
              <a:ahLst/>
              <a:cxnLst/>
              <a:rect l="l" t="t" r="r" b="b"/>
              <a:pathLst>
                <a:path w="2215656" h="3200962">
                  <a:moveTo>
                    <a:pt x="1107829" y="2097026"/>
                  </a:moveTo>
                  <a:cubicBezTo>
                    <a:pt x="1025315" y="2097026"/>
                    <a:pt x="958423" y="2163918"/>
                    <a:pt x="958423" y="2246432"/>
                  </a:cubicBezTo>
                  <a:cubicBezTo>
                    <a:pt x="958423" y="2302715"/>
                    <a:pt x="989546" y="2351730"/>
                    <a:pt x="1036590" y="2375275"/>
                  </a:cubicBezTo>
                  <a:lnTo>
                    <a:pt x="985422" y="2684898"/>
                  </a:lnTo>
                  <a:lnTo>
                    <a:pt x="1230236" y="2684898"/>
                  </a:lnTo>
                  <a:lnTo>
                    <a:pt x="1179068" y="2375275"/>
                  </a:lnTo>
                  <a:cubicBezTo>
                    <a:pt x="1226112" y="2351730"/>
                    <a:pt x="1257234" y="2302715"/>
                    <a:pt x="1257234" y="2246432"/>
                  </a:cubicBezTo>
                  <a:cubicBezTo>
                    <a:pt x="1257234" y="2163918"/>
                    <a:pt x="1190343" y="2097026"/>
                    <a:pt x="1107829" y="2097026"/>
                  </a:cubicBezTo>
                  <a:close/>
                  <a:moveTo>
                    <a:pt x="1102513" y="266871"/>
                  </a:moveTo>
                  <a:cubicBezTo>
                    <a:pt x="874876" y="269781"/>
                    <a:pt x="691868" y="455143"/>
                    <a:pt x="691868" y="682798"/>
                  </a:cubicBezTo>
                  <a:lnTo>
                    <a:pt x="690469" y="682798"/>
                  </a:lnTo>
                  <a:lnTo>
                    <a:pt x="690469" y="1580962"/>
                  </a:lnTo>
                  <a:lnTo>
                    <a:pt x="1525188" y="1580962"/>
                  </a:lnTo>
                  <a:lnTo>
                    <a:pt x="1525188" y="672127"/>
                  </a:lnTo>
                  <a:lnTo>
                    <a:pt x="1523654" y="672166"/>
                  </a:lnTo>
                  <a:cubicBezTo>
                    <a:pt x="1517835" y="444585"/>
                    <a:pt x="1330149" y="263961"/>
                    <a:pt x="1102513" y="266871"/>
                  </a:cubicBezTo>
                  <a:close/>
                  <a:moveTo>
                    <a:pt x="1099102" y="56"/>
                  </a:moveTo>
                  <a:cubicBezTo>
                    <a:pt x="1472767" y="-4720"/>
                    <a:pt x="1780852" y="291773"/>
                    <a:pt x="1790404" y="665346"/>
                  </a:cubicBezTo>
                  <a:lnTo>
                    <a:pt x="1742843" y="666562"/>
                  </a:lnTo>
                  <a:lnTo>
                    <a:pt x="1790627" y="666562"/>
                  </a:lnTo>
                  <a:lnTo>
                    <a:pt x="1790627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425030" y="1580962"/>
                  </a:lnTo>
                  <a:lnTo>
                    <a:pt x="425030" y="676764"/>
                  </a:lnTo>
                  <a:lnTo>
                    <a:pt x="425634" y="676764"/>
                  </a:lnTo>
                  <a:cubicBezTo>
                    <a:pt x="428273" y="305830"/>
                    <a:pt x="727452" y="4806"/>
                    <a:pt x="1099102" y="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AF931C-93EF-4E07-A016-9984F880672F}"/>
                </a:ext>
              </a:extLst>
            </p:cNvPr>
            <p:cNvSpPr txBox="1"/>
            <p:nvPr/>
          </p:nvSpPr>
          <p:spPr>
            <a:xfrm>
              <a:off x="1723178" y="1941693"/>
              <a:ext cx="2538309" cy="111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C00000"/>
                </a:buClr>
                <a:buSzPct val="150000"/>
              </a:pPr>
              <a:r>
                <a:rPr lang="ru" sz="1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Проверка документов, </a:t>
              </a:r>
              <a:r>
                <a:rPr lang="ru" sz="1800" b="1" dirty="0">
                  <a:latin typeface="Century Gothic" panose="020B0502020202020204" pitchFamily="34" charset="0"/>
                </a:rPr>
                <a:t>представленных Компанией</a:t>
              </a:r>
              <a:endParaRPr lang="en-US" sz="1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87D71C2-882F-4223-9656-72B936B99DBD}"/>
                </a:ext>
              </a:extLst>
            </p:cNvPr>
            <p:cNvSpPr txBox="1"/>
            <p:nvPr/>
          </p:nvSpPr>
          <p:spPr>
            <a:xfrm>
              <a:off x="1597936" y="4447974"/>
              <a:ext cx="2926008" cy="1373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" sz="1800" b="1" dirty="0">
                  <a:latin typeface="Century Gothic" panose="020B0502020202020204" pitchFamily="34" charset="0"/>
                </a:rPr>
                <a:t>Запрос рекомендации у </a:t>
              </a:r>
              <a:r>
                <a:rPr lang="ru" b="1" dirty="0">
                  <a:latin typeface="Century Gothic" panose="020B0502020202020204" pitchFamily="34" charset="0"/>
                </a:rPr>
                <a:t>других </a:t>
              </a:r>
              <a:r>
                <a:rPr lang="ru" sz="1800" b="1" dirty="0">
                  <a:latin typeface="Century Gothic" panose="020B0502020202020204" pitchFamily="34" charset="0"/>
                </a:rPr>
                <a:t>управлений и </a:t>
              </a:r>
              <a:r>
                <a:rPr lang="ru" sz="1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региональных </a:t>
              </a:r>
              <a:r>
                <a:rPr lang="ru" sz="1800" b="1" dirty="0">
                  <a:latin typeface="Century Gothic" panose="020B0502020202020204" pitchFamily="34" charset="0"/>
                </a:rPr>
                <a:t>таможен </a:t>
              </a:r>
              <a:r>
                <a:rPr lang="ru" sz="1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(репутация  компании за последние 2 года)</a:t>
              </a:r>
              <a:endParaRPr lang="en-ID" dirty="0">
                <a:solidFill>
                  <a:schemeClr val="tx2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324F97-43BA-4716-AD0D-D1B3F0501E4F}"/>
                </a:ext>
              </a:extLst>
            </p:cNvPr>
            <p:cNvSpPr txBox="1"/>
            <p:nvPr/>
          </p:nvSpPr>
          <p:spPr>
            <a:xfrm>
              <a:off x="7936110" y="2054602"/>
              <a:ext cx="2660264" cy="858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buClr>
                  <a:srgbClr val="C00000"/>
                </a:buClr>
                <a:buSzPct val="150000"/>
              </a:pPr>
              <a:r>
                <a:rPr lang="ru" sz="1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Отчет </a:t>
              </a:r>
              <a:r>
                <a:rPr lang="ru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о проверке документов/ администрирования</a:t>
              </a:r>
              <a:endParaRPr lang="en-US" sz="18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3E3BB8E-BBF4-4911-87E1-F64B4AF432BF}"/>
                </a:ext>
              </a:extLst>
            </p:cNvPr>
            <p:cNvSpPr txBox="1"/>
            <p:nvPr/>
          </p:nvSpPr>
          <p:spPr>
            <a:xfrm>
              <a:off x="7393093" y="4525988"/>
              <a:ext cx="3285205" cy="1631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" sz="1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Представление компанией бизнес-процессов и Стандартных операционных процедур (СОП) компании</a:t>
              </a:r>
              <a:r>
                <a:rPr lang="ru" sz="1800" b="1" dirty="0">
                  <a:latin typeface="Century Gothic" panose="020B0502020202020204" pitchFamily="34" charset="0"/>
                </a:rPr>
                <a:t> валидатору УЭО</a:t>
              </a:r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12855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CF256-5810-495C-A3E1-79843321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74" y="1142999"/>
            <a:ext cx="12244774" cy="58843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E4888A-21A3-45A1-9877-47AFB4465394}"/>
              </a:ext>
            </a:extLst>
          </p:cNvPr>
          <p:cNvCxnSpPr>
            <a:cxnSpLocks/>
          </p:cNvCxnSpPr>
          <p:nvPr/>
        </p:nvCxnSpPr>
        <p:spPr>
          <a:xfrm>
            <a:off x="-52774" y="968188"/>
            <a:ext cx="12244774" cy="0"/>
          </a:xfrm>
          <a:prstGeom prst="line">
            <a:avLst/>
          </a:prstGeom>
          <a:ln w="38100" cmpd="thinThick">
            <a:solidFill>
              <a:srgbClr val="004A82"/>
            </a:solidFill>
          </a:ln>
          <a:effectLst>
            <a:outerShdw blurRad="50800" dist="38100" dir="8100000" algn="tr" rotWithShape="0">
              <a:schemeClr val="accent2">
                <a:lumMod val="50000"/>
                <a:alpha val="40000"/>
              </a:scheme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4D56BF2-8FFE-4F56-8F91-6E3278770CBF}"/>
              </a:ext>
            </a:extLst>
          </p:cNvPr>
          <p:cNvSpPr txBox="1">
            <a:spLocks/>
          </p:cNvSpPr>
          <p:nvPr/>
        </p:nvSpPr>
        <p:spPr>
          <a:xfrm>
            <a:off x="1913384" y="112698"/>
            <a:ext cx="8933910" cy="768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ОБРАЗЕЦ ДОКУМЕНТОВ К ЗАЯВЛЕНИЮ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164">
            <a:extLst>
              <a:ext uri="{FF2B5EF4-FFF2-40B4-BE49-F238E27FC236}">
                <a16:creationId xmlns:a16="http://schemas.microsoft.com/office/drawing/2014/main" id="{CE763016-EA7F-41BD-B41E-99C006D10A7C}"/>
              </a:ext>
            </a:extLst>
          </p:cNvPr>
          <p:cNvSpPr txBox="1">
            <a:spLocks/>
          </p:cNvSpPr>
          <p:nvPr/>
        </p:nvSpPr>
        <p:spPr>
          <a:xfrm>
            <a:off x="197990" y="1004282"/>
            <a:ext cx="7265532" cy="564246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Заявление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Письмо с заявлением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Анкета самооценки</a:t>
            </a:r>
            <a:endParaRPr lang="en-US" sz="2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Организационная структура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Стандартные операционные процедуры/СОП*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Планировка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Учредительный акт и последние изменения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Отчет независимого аудитора за последние 2 года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Списки и контракты третьих лиц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Указ Генерального директора о таможенном объекте (если таковой имеется)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Сертификат УЭО из других стран (если имеется)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Другие сертификаты, такие как ISO, TAPA, регулируемый агент/известный грузоотправитель (если имеется)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" sz="2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Лицензия на ведение бизнеса</a:t>
            </a:r>
            <a:endParaRPr lang="en-US" sz="2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8" name="Picture 2" descr="Document file types – Important updates and differences | Canto">
            <a:extLst>
              <a:ext uri="{FF2B5EF4-FFF2-40B4-BE49-F238E27FC236}">
                <a16:creationId xmlns:a16="http://schemas.microsoft.com/office/drawing/2014/main" id="{1D3ABB53-DBF5-44E7-93F7-29D6744B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2"/>
          <a:stretch/>
        </p:blipFill>
        <p:spPr bwMode="auto">
          <a:xfrm>
            <a:off x="7714285" y="1333499"/>
            <a:ext cx="447771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3948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2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EA2B13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2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EA2B13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78542b1fffc4a1c84659474212e3133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EARD</TermName>
          <TermId xmlns="http://schemas.microsoft.com/office/infopath/2007/PartnerControls">285068fb-56a1-4780-9bb2-e37fa6deb6dc</TermId>
        </TermInfo>
      </Terms>
    </j78542b1fffc4a1c84659474212e3133>
    <Update_x0020_ADB_x0020_Document_x0020_Type_x0028_1_x0029_ xmlns="bfc3d794-f474-4e3b-ac9c-26d99714d35c">
      <Url xsi:nil="true"/>
      <Description xsi:nil="true"/>
    </Update_x0020_ADB_x0020_Document_x0020_Type_x0028_1_x0029_>
    <lcf76f155ced4ddcb4097134ff3c332f xmlns="bfc3d794-f474-4e3b-ac9c-26d99714d35c">
      <Terms xmlns="http://schemas.microsoft.com/office/infopath/2007/PartnerControls"/>
    </lcf76f155ced4ddcb4097134ff3c332f>
    <SharedWithUsers xmlns="cbbeafd8-838d-484f-836c-4627ed3edf10">
      <UserInfo>
        <DisplayName>Shahab Ud Din Mirza</DisplayName>
        <AccountId>2090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ADFDAB6B7C14EBB899CD562AAE01A" ma:contentTypeVersion="36" ma:contentTypeDescription="Create a new document." ma:contentTypeScope="" ma:versionID="8b7b8e3d80898aef447e07e6828087d8">
  <xsd:schema xmlns:xsd="http://www.w3.org/2001/XMLSchema" xmlns:xs="http://www.w3.org/2001/XMLSchema" xmlns:p="http://schemas.microsoft.com/office/2006/metadata/properties" xmlns:ns2="c1fdd505-2570-46c2-bd04-3e0f2d874cf5" xmlns:ns3="bfc3d794-f474-4e3b-ac9c-26d99714d35c" xmlns:ns4="cbbeafd8-838d-484f-836c-4627ed3edf10" targetNamespace="http://schemas.microsoft.com/office/2006/metadata/properties" ma:root="true" ma:fieldsID="ef744f0c290f4eec3b162fcc2462f03c" ns2:_="" ns3:_="" ns4:_="">
    <xsd:import namespace="c1fdd505-2570-46c2-bd04-3e0f2d874cf5"/>
    <xsd:import namespace="bfc3d794-f474-4e3b-ac9c-26d99714d35c"/>
    <xsd:import namespace="cbbeafd8-838d-484f-836c-4627ed3edf10"/>
    <xsd:element name="properties">
      <xsd:complexType>
        <xsd:sequence>
          <xsd:element name="documentManagement">
            <xsd:complexType>
              <xsd:all>
                <xsd:element ref="ns2:j78542b1fffc4a1c84659474212e3133" minOccurs="0"/>
                <xsd:element ref="ns3:Update_x0020_ADB_x0020_Document_x0020_Type_x0028_1_x0029_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j78542b1fffc4a1c84659474212e3133" ma:index="9" nillable="true" ma:taxonomy="true" ma:internalName="j78542b1fffc4a1c84659474212e3133" ma:taxonomyFieldName="ADBContentGroup" ma:displayName="Content Group" ma:readOnly="false" ma:default="2;#EARD|285068fb-56a1-4780-9bb2-e37fa6deb6dc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3d794-f474-4e3b-ac9c-26d99714d35c" elementFormDefault="qualified">
    <xsd:import namespace="http://schemas.microsoft.com/office/2006/documentManagement/types"/>
    <xsd:import namespace="http://schemas.microsoft.com/office/infopath/2007/PartnerControls"/>
    <xsd:element name="Update_x0020_ADB_x0020_Document_x0020_Type_x0028_1_x0029_" ma:index="10" nillable="true" ma:displayName="Update ADB Document Type" ma:internalName="Update_x0020_ADB_x0020_Document_x0020_Type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eafd8-838d-484f-836c-4627ed3edf1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E285FF-A27E-49AC-B243-936898A33E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2DB52E-D560-457E-B862-96755B4C9F1B}">
  <ds:schemaRefs>
    <ds:schemaRef ds:uri="http://schemas.microsoft.com/office/2006/metadata/properties"/>
    <ds:schemaRef ds:uri="http://schemas.microsoft.com/office/infopath/2007/PartnerControls"/>
    <ds:schemaRef ds:uri="c1fdd505-2570-46c2-bd04-3e0f2d874cf5"/>
    <ds:schemaRef ds:uri="bfc3d794-f474-4e3b-ac9c-26d99714d35c"/>
    <ds:schemaRef ds:uri="cbbeafd8-838d-484f-836c-4627ed3edf10"/>
  </ds:schemaRefs>
</ds:datastoreItem>
</file>

<file path=customXml/itemProps3.xml><?xml version="1.0" encoding="utf-8"?>
<ds:datastoreItem xmlns:ds="http://schemas.openxmlformats.org/officeDocument/2006/customXml" ds:itemID="{A13712E8-0563-4E8C-8F81-4B94BD5F50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dd505-2570-46c2-bd04-3e0f2d874cf5"/>
    <ds:schemaRef ds:uri="bfc3d794-f474-4e3b-ac9c-26d99714d35c"/>
    <ds:schemaRef ds:uri="cbbeafd8-838d-484f-836c-4627ed3edf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6038</TotalTime>
  <Words>1338</Words>
  <Application>Microsoft Office PowerPoint</Application>
  <PresentationFormat>Widescreen</PresentationFormat>
  <Paragraphs>243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Contents Slide Master</vt:lpstr>
      <vt:lpstr>Section Break Slide Master</vt:lpstr>
      <vt:lpstr>1_Contents Slide Master</vt:lpstr>
      <vt:lpstr>PowerPoint Presentation</vt:lpstr>
      <vt:lpstr>PowerPoint Presentation</vt:lpstr>
      <vt:lpstr>БИЗНЕС-ПРОЦЕСС УЭО</vt:lpstr>
      <vt:lpstr>PowerPoint Presentation</vt:lpstr>
      <vt:lpstr>СМЯГЧЕНИЕ И ОЦЕНКА РИСКОВ</vt:lpstr>
      <vt:lpstr>ПРОВЕРКА</vt:lpstr>
      <vt:lpstr>ПРОЦЕСС ВАЛИДАЦИИ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Svetlana Chirkova</cp:lastModifiedBy>
  <cp:revision>177</cp:revision>
  <cp:lastPrinted>2022-01-14T07:04:11Z</cp:lastPrinted>
  <dcterms:created xsi:type="dcterms:W3CDTF">2020-01-20T05:08:25Z</dcterms:created>
  <dcterms:modified xsi:type="dcterms:W3CDTF">2023-09-25T11:19:45Z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0x010100A34ADFDAB6B7C14EBB899CD562AAE01A</vt:lpwstr>
  </property>
  <property fmtid="{D5CDD505-2E9C-101B-9397-08002B2CF9AE}" pid="3" name="TaxCatchAll">
    <vt:lpwstr>3;#EARD|285068fb-56a1-4780-9bb2-e37fa6deb6dc;#2;#EARD|285068fb-56a1-4780-9bb2-e37fa6deb6dc;#1;#English|16ac8743-31bb-43f8-9a73-533a041667d6</vt:lpwstr>
  </property>
  <property fmtid="{D5CDD505-2E9C-101B-9397-08002B2CF9AE}" pid="4" name="h00e4aaaf4624e24a7df7f06faa038c6">
    <vt:lpwstr>English|16ac8743-31bb-43f8-9a73-533a041667d6</vt:lpwstr>
  </property>
  <property fmtid="{D5CDD505-2E9C-101B-9397-08002B2CF9AE}" pid="5" name="MediaServiceImageTags">
    <vt:lpwstr/>
  </property>
  <property fmtid="{D5CDD505-2E9C-101B-9397-08002B2CF9AE}" pid="6" name="d61536b25a8a4fedb48bb564279be82a">
    <vt:lpwstr>EARD|285068fb-56a1-4780-9bb2-e37fa6deb6dc</vt:lpwstr>
  </property>
  <property fmtid="{D5CDD505-2E9C-101B-9397-08002B2CF9AE}" pid="7" name="ADBContentGroup">
    <vt:lpwstr>2;#EARD|285068fb-56a1-4780-9bb2-e37fa6deb6dc</vt:lpwstr>
  </property>
  <property fmtid="{D5CDD505-2E9C-101B-9397-08002B2CF9AE}" pid="8" name="ADBSector">
    <vt:lpwstr/>
  </property>
  <property fmtid="{D5CDD505-2E9C-101B-9397-08002B2CF9AE}" pid="9" name="d01a0ce1b141461dbfb235a3ab729a2c">
    <vt:lpwstr/>
  </property>
  <property fmtid="{D5CDD505-2E9C-101B-9397-08002B2CF9AE}" pid="10" name="ADBDocumentSecurity">
    <vt:lpwstr/>
  </property>
  <property fmtid="{D5CDD505-2E9C-101B-9397-08002B2CF9AE}" pid="11" name="ADBDocumentLanguage">
    <vt:lpwstr>1;#English|16ac8743-31bb-43f8-9a73-533a041667d6</vt:lpwstr>
  </property>
  <property fmtid="{D5CDD505-2E9C-101B-9397-08002B2CF9AE}" pid="12" name="ADBDocumentType">
    <vt:lpwstr/>
  </property>
  <property fmtid="{D5CDD505-2E9C-101B-9397-08002B2CF9AE}" pid="13" name="ADBDepartmentOwner">
    <vt:lpwstr>3;#EARD|285068fb-56a1-4780-9bb2-e37fa6deb6dc</vt:lpwstr>
  </property>
  <property fmtid="{D5CDD505-2E9C-101B-9397-08002B2CF9AE}" pid="14" name="p030e467f78f45b4ae8f7e2c17ea4d82">
    <vt:lpwstr/>
  </property>
  <property fmtid="{D5CDD505-2E9C-101B-9397-08002B2CF9AE}" pid="15" name="a37ff23a602146d4934a49238d370ca5">
    <vt:lpwstr/>
  </property>
  <property fmtid="{D5CDD505-2E9C-101B-9397-08002B2CF9AE}" pid="16" name="k985dbdc596c44d7acaf8184f33920f0">
    <vt:lpwstr/>
  </property>
  <property fmtid="{D5CDD505-2E9C-101B-9397-08002B2CF9AE}" pid="17" name="ADBCountry">
    <vt:lpwstr/>
  </property>
  <property fmtid="{D5CDD505-2E9C-101B-9397-08002B2CF9AE}" pid="18" name="MSIP_Label_817d4574-7375-4d17-b29c-6e4c6df0fcb0_Enabled">
    <vt:lpwstr>true</vt:lpwstr>
  </property>
  <property fmtid="{D5CDD505-2E9C-101B-9397-08002B2CF9AE}" pid="19" name="MSIP_Label_817d4574-7375-4d17-b29c-6e4c6df0fcb0_SetDate">
    <vt:lpwstr>2023-09-25T02:10:32Z</vt:lpwstr>
  </property>
  <property fmtid="{D5CDD505-2E9C-101B-9397-08002B2CF9AE}" pid="20" name="MSIP_Label_817d4574-7375-4d17-b29c-6e4c6df0fcb0_Method">
    <vt:lpwstr>Standard</vt:lpwstr>
  </property>
  <property fmtid="{D5CDD505-2E9C-101B-9397-08002B2CF9AE}" pid="21" name="MSIP_Label_817d4574-7375-4d17-b29c-6e4c6df0fcb0_Name">
    <vt:lpwstr>ADB Internal</vt:lpwstr>
  </property>
  <property fmtid="{D5CDD505-2E9C-101B-9397-08002B2CF9AE}" pid="22" name="MSIP_Label_817d4574-7375-4d17-b29c-6e4c6df0fcb0_SiteId">
    <vt:lpwstr>9495d6bb-41c2-4c58-848f-92e52cf3d640</vt:lpwstr>
  </property>
  <property fmtid="{D5CDD505-2E9C-101B-9397-08002B2CF9AE}" pid="23" name="MSIP_Label_817d4574-7375-4d17-b29c-6e4c6df0fcb0_ActionId">
    <vt:lpwstr>f9363901-a10e-474b-931d-b2ff051bbd36</vt:lpwstr>
  </property>
  <property fmtid="{D5CDD505-2E9C-101B-9397-08002B2CF9AE}" pid="24" name="MSIP_Label_817d4574-7375-4d17-b29c-6e4c6df0fcb0_ContentBits">
    <vt:lpwstr>2</vt:lpwstr>
  </property>
  <property fmtid="{D5CDD505-2E9C-101B-9397-08002B2CF9AE}" pid="25" name="ClassificationContentMarkingFooterLocations">
    <vt:lpwstr>Contents Slide Master:3\Section Break Slide Master:3\1_Contents Slide Master:3</vt:lpwstr>
  </property>
  <property fmtid="{D5CDD505-2E9C-101B-9397-08002B2CF9AE}" pid="26" name="ClassificationContentMarkingFooterText">
    <vt:lpwstr>INTERNAL. This information is accessible to ADB Management and staff. It may be shared outside ADB with appropriate permission.</vt:lpwstr>
  </property>
</Properties>
</file>