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 id="2147483673" r:id="rId5"/>
    <p:sldMasterId id="2147483702" r:id="rId6"/>
  </p:sldMasterIdLst>
  <p:notesMasterIdLst>
    <p:notesMasterId r:id="rId28"/>
  </p:notesMasterIdLst>
  <p:handoutMasterIdLst>
    <p:handoutMasterId r:id="rId29"/>
  </p:handoutMasterIdLst>
  <p:sldIdLst>
    <p:sldId id="256" r:id="rId7"/>
    <p:sldId id="306" r:id="rId8"/>
    <p:sldId id="258" r:id="rId9"/>
    <p:sldId id="279" r:id="rId10"/>
    <p:sldId id="280" r:id="rId11"/>
    <p:sldId id="261" r:id="rId12"/>
    <p:sldId id="262" r:id="rId13"/>
    <p:sldId id="263" r:id="rId14"/>
    <p:sldId id="305" r:id="rId15"/>
    <p:sldId id="265" r:id="rId16"/>
    <p:sldId id="266" r:id="rId17"/>
    <p:sldId id="267" r:id="rId18"/>
    <p:sldId id="268" r:id="rId19"/>
    <p:sldId id="269" r:id="rId20"/>
    <p:sldId id="270" r:id="rId21"/>
    <p:sldId id="271" r:id="rId22"/>
    <p:sldId id="281" r:id="rId23"/>
    <p:sldId id="276" r:id="rId24"/>
    <p:sldId id="277" r:id="rId25"/>
    <p:sldId id="274" r:id="rId26"/>
    <p:sldId id="275"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FA0B4C-1260-D120-3C88-897F8B010D82}" v="1" dt="2023-09-25T11:27:45.6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279" autoAdjust="0"/>
    <p:restoredTop sz="94660"/>
  </p:normalViewPr>
  <p:slideViewPr>
    <p:cSldViewPr snapToGrid="0" showGuides="1">
      <p:cViewPr varScale="1">
        <p:scale>
          <a:sx n="54" d="100"/>
          <a:sy n="54" d="100"/>
        </p:scale>
        <p:origin x="78" y="360"/>
      </p:cViewPr>
      <p:guideLst>
        <p:guide orient="horz" pos="2064"/>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F69CC8-0345-4642-893F-91854334DF6E}" type="doc">
      <dgm:prSet loTypeId="urn:microsoft.com/office/officeart/2005/8/layout/hProcess10" loCatId="process" qsTypeId="urn:microsoft.com/office/officeart/2005/8/quickstyle/simple1" qsCatId="simple" csTypeId="urn:microsoft.com/office/officeart/2005/8/colors/colorful1" csCatId="colorful" phldr="1"/>
      <dgm:spPr/>
      <dgm:t>
        <a:bodyPr/>
        <a:lstStyle/>
        <a:p>
          <a:endParaRPr lang="en-US"/>
        </a:p>
      </dgm:t>
    </dgm:pt>
    <dgm:pt modelId="{2260FDA0-8DEF-478E-9D90-C80BD30D3F5B}">
      <dgm:prSet phldrT="[Text]" custT="1"/>
      <dgm:spPr/>
      <dgm:t>
        <a:bodyPr/>
        <a:lstStyle/>
        <a:p>
          <a:r>
            <a:rPr lang="en-US" sz="2800" b="1" dirty="0"/>
            <a:t>DOCUMENT VALIDATION</a:t>
          </a:r>
        </a:p>
      </dgm:t>
    </dgm:pt>
    <dgm:pt modelId="{1A4FB2F4-5CFB-4E65-9623-B44D204AEF07}" type="parTrans" cxnId="{EC9EA386-E816-454E-899A-96179C2BBF08}">
      <dgm:prSet/>
      <dgm:spPr/>
      <dgm:t>
        <a:bodyPr/>
        <a:lstStyle/>
        <a:p>
          <a:endParaRPr lang="en-US"/>
        </a:p>
      </dgm:t>
    </dgm:pt>
    <dgm:pt modelId="{A34970E0-E789-442B-A24D-B06A64B737B7}" type="sibTrans" cxnId="{EC9EA386-E816-454E-899A-96179C2BBF08}">
      <dgm:prSet/>
      <dgm:spPr/>
      <dgm:t>
        <a:bodyPr/>
        <a:lstStyle/>
        <a:p>
          <a:endParaRPr lang="en-US"/>
        </a:p>
      </dgm:t>
    </dgm:pt>
    <dgm:pt modelId="{AFE13630-0E08-4994-9887-8F915588105B}">
      <dgm:prSet phldrT="[Text]"/>
      <dgm:spPr/>
      <dgm:t>
        <a:bodyPr/>
        <a:lstStyle/>
        <a:p>
          <a:r>
            <a:rPr lang="en-US" sz="1900" dirty="0"/>
            <a:t>Document/Administration Checking</a:t>
          </a:r>
        </a:p>
      </dgm:t>
    </dgm:pt>
    <dgm:pt modelId="{25ABE0FF-5E92-438A-B2D0-C635E054B22B}" type="parTrans" cxnId="{261A6066-7D3A-4129-95BD-87382209806A}">
      <dgm:prSet/>
      <dgm:spPr/>
      <dgm:t>
        <a:bodyPr/>
        <a:lstStyle/>
        <a:p>
          <a:endParaRPr lang="en-US"/>
        </a:p>
      </dgm:t>
    </dgm:pt>
    <dgm:pt modelId="{D851D233-50CA-4BF5-87CE-7EFFF96FD1CB}" type="sibTrans" cxnId="{261A6066-7D3A-4129-95BD-87382209806A}">
      <dgm:prSet/>
      <dgm:spPr/>
      <dgm:t>
        <a:bodyPr/>
        <a:lstStyle/>
        <a:p>
          <a:endParaRPr lang="en-US"/>
        </a:p>
      </dgm:t>
    </dgm:pt>
    <dgm:pt modelId="{D71EAE07-BF9B-4B68-8AE0-8E96B6E95E58}">
      <dgm:prSet phldrT="[Text]"/>
      <dgm:spPr/>
      <dgm:t>
        <a:bodyPr/>
        <a:lstStyle/>
        <a:p>
          <a:endParaRPr lang="en-US" sz="1900" dirty="0"/>
        </a:p>
      </dgm:t>
    </dgm:pt>
    <dgm:pt modelId="{0A370C98-937A-4DBA-84FD-5CFB57E84D02}" type="parTrans" cxnId="{CB017E71-374B-452D-B5C7-5D6692B187BE}">
      <dgm:prSet/>
      <dgm:spPr/>
      <dgm:t>
        <a:bodyPr/>
        <a:lstStyle/>
        <a:p>
          <a:endParaRPr lang="en-US"/>
        </a:p>
      </dgm:t>
    </dgm:pt>
    <dgm:pt modelId="{BAFAEBA4-EC73-4BA6-A424-D0CD2EADCDA7}" type="sibTrans" cxnId="{CB017E71-374B-452D-B5C7-5D6692B187BE}">
      <dgm:prSet/>
      <dgm:spPr/>
      <dgm:t>
        <a:bodyPr/>
        <a:lstStyle/>
        <a:p>
          <a:endParaRPr lang="en-US"/>
        </a:p>
      </dgm:t>
    </dgm:pt>
    <dgm:pt modelId="{A45A9E38-E149-4181-A5F2-3E7C85B20CF6}">
      <dgm:prSet phldrT="[Text]"/>
      <dgm:spPr>
        <a:solidFill>
          <a:schemeClr val="tx2"/>
        </a:solidFill>
      </dgm:spPr>
      <dgm:t>
        <a:bodyPr/>
        <a:lstStyle/>
        <a:p>
          <a:r>
            <a:rPr lang="en-US" b="1" dirty="0"/>
            <a:t>ON-SITE VALIDATION</a:t>
          </a:r>
        </a:p>
      </dgm:t>
    </dgm:pt>
    <dgm:pt modelId="{01B752A5-EB6D-431A-9A07-229CE8D261E3}" type="parTrans" cxnId="{68791E19-A134-4D99-8A70-B26C510B1228}">
      <dgm:prSet/>
      <dgm:spPr/>
      <dgm:t>
        <a:bodyPr/>
        <a:lstStyle/>
        <a:p>
          <a:endParaRPr lang="en-US"/>
        </a:p>
      </dgm:t>
    </dgm:pt>
    <dgm:pt modelId="{8C6ED7F6-A27A-47CB-BA71-E625A8E70105}" type="sibTrans" cxnId="{68791E19-A134-4D99-8A70-B26C510B1228}">
      <dgm:prSet/>
      <dgm:spPr/>
      <dgm:t>
        <a:bodyPr/>
        <a:lstStyle/>
        <a:p>
          <a:endParaRPr lang="en-US"/>
        </a:p>
      </dgm:t>
    </dgm:pt>
    <dgm:pt modelId="{D6E75313-F4C3-42DD-8646-00D1ABD9095F}">
      <dgm:prSet phldrT="[Text]"/>
      <dgm:spPr>
        <a:solidFill>
          <a:schemeClr val="tx2"/>
        </a:solidFill>
      </dgm:spPr>
      <dgm:t>
        <a:bodyPr/>
        <a:lstStyle/>
        <a:p>
          <a:r>
            <a:rPr lang="en-US" dirty="0"/>
            <a:t>On-site visit to company premises </a:t>
          </a:r>
        </a:p>
      </dgm:t>
    </dgm:pt>
    <dgm:pt modelId="{E013E101-8A9D-4BDE-B9F8-0144F67B3BA9}" type="parTrans" cxnId="{FF561121-B31A-408B-B965-DE6214B2B36A}">
      <dgm:prSet/>
      <dgm:spPr/>
      <dgm:t>
        <a:bodyPr/>
        <a:lstStyle/>
        <a:p>
          <a:endParaRPr lang="en-US"/>
        </a:p>
      </dgm:t>
    </dgm:pt>
    <dgm:pt modelId="{035A6C48-985F-49EF-B5D4-493F7B279879}" type="sibTrans" cxnId="{FF561121-B31A-408B-B965-DE6214B2B36A}">
      <dgm:prSet/>
      <dgm:spPr/>
      <dgm:t>
        <a:bodyPr/>
        <a:lstStyle/>
        <a:p>
          <a:endParaRPr lang="en-US"/>
        </a:p>
      </dgm:t>
    </dgm:pt>
    <dgm:pt modelId="{3D000924-83A6-4235-B36F-FE4E67682849}">
      <dgm:prSet phldrT="[Text]"/>
      <dgm:spPr/>
      <dgm:t>
        <a:bodyPr/>
        <a:lstStyle/>
        <a:p>
          <a:r>
            <a:rPr lang="en-US" sz="1900" dirty="0"/>
            <a:t>Procedure (SOP) Presentation by company</a:t>
          </a:r>
        </a:p>
      </dgm:t>
    </dgm:pt>
    <dgm:pt modelId="{D6C31DB2-2946-4C9F-8422-2A264D0C5DF9}" type="parTrans" cxnId="{E24DADB5-78A6-478C-84D8-343FA0002714}">
      <dgm:prSet/>
      <dgm:spPr/>
      <dgm:t>
        <a:bodyPr/>
        <a:lstStyle/>
        <a:p>
          <a:endParaRPr lang="en-ID"/>
        </a:p>
      </dgm:t>
    </dgm:pt>
    <dgm:pt modelId="{1DF319AC-9FFD-4A8B-A18B-6272124C061E}" type="sibTrans" cxnId="{E24DADB5-78A6-478C-84D8-343FA0002714}">
      <dgm:prSet/>
      <dgm:spPr/>
      <dgm:t>
        <a:bodyPr/>
        <a:lstStyle/>
        <a:p>
          <a:endParaRPr lang="en-ID"/>
        </a:p>
      </dgm:t>
    </dgm:pt>
    <dgm:pt modelId="{1948AD67-BD96-401D-9F46-426D91A9646D}">
      <dgm:prSet phldrT="[Text]" custT="1"/>
      <dgm:spPr/>
      <dgm:t>
        <a:bodyPr/>
        <a:lstStyle/>
        <a:p>
          <a:r>
            <a:rPr lang="en-US" sz="1900" dirty="0"/>
            <a:t>Company profile analysis and all related information</a:t>
          </a:r>
        </a:p>
      </dgm:t>
    </dgm:pt>
    <dgm:pt modelId="{E8C2844E-4686-4D8B-AA33-11B73164F8EB}" type="parTrans" cxnId="{5515A5E9-CC96-4C53-A7E6-EF533DA56C6A}">
      <dgm:prSet/>
      <dgm:spPr/>
      <dgm:t>
        <a:bodyPr/>
        <a:lstStyle/>
        <a:p>
          <a:endParaRPr lang="en-ID"/>
        </a:p>
      </dgm:t>
    </dgm:pt>
    <dgm:pt modelId="{C396B0A3-5897-429F-A6AB-4418CF9B43B9}" type="sibTrans" cxnId="{5515A5E9-CC96-4C53-A7E6-EF533DA56C6A}">
      <dgm:prSet/>
      <dgm:spPr/>
      <dgm:t>
        <a:bodyPr/>
        <a:lstStyle/>
        <a:p>
          <a:endParaRPr lang="en-ID"/>
        </a:p>
      </dgm:t>
    </dgm:pt>
    <dgm:pt modelId="{5BC5470E-4326-4828-B255-7169C7AC5D05}" type="pres">
      <dgm:prSet presAssocID="{33F69CC8-0345-4642-893F-91854334DF6E}" presName="Name0" presStyleCnt="0">
        <dgm:presLayoutVars>
          <dgm:dir/>
          <dgm:resizeHandles val="exact"/>
        </dgm:presLayoutVars>
      </dgm:prSet>
      <dgm:spPr/>
    </dgm:pt>
    <dgm:pt modelId="{A76FFCD4-911E-45F9-B67B-DB63AB3D14EF}" type="pres">
      <dgm:prSet presAssocID="{2260FDA0-8DEF-478E-9D90-C80BD30D3F5B}" presName="composite" presStyleCnt="0"/>
      <dgm:spPr/>
    </dgm:pt>
    <dgm:pt modelId="{16D091D0-9423-4683-B116-5336E02C570E}" type="pres">
      <dgm:prSet presAssocID="{2260FDA0-8DEF-478E-9D90-C80BD30D3F5B}" presName="imagSh" presStyleLbl="bgImgPlace1" presStyleIdx="0" presStyleCnt="2"/>
      <dgm:spPr/>
    </dgm:pt>
    <dgm:pt modelId="{85DECDFE-CCE5-4637-8EA3-90DC264338DD}" type="pres">
      <dgm:prSet presAssocID="{2260FDA0-8DEF-478E-9D90-C80BD30D3F5B}" presName="txNode" presStyleLbl="node1" presStyleIdx="0" presStyleCnt="2" custLinFactNeighborX="10469" custLinFactNeighborY="3547">
        <dgm:presLayoutVars>
          <dgm:bulletEnabled val="1"/>
        </dgm:presLayoutVars>
      </dgm:prSet>
      <dgm:spPr/>
    </dgm:pt>
    <dgm:pt modelId="{886FA407-D91B-40E7-BAA8-5BBFC4A556ED}" type="pres">
      <dgm:prSet presAssocID="{A34970E0-E789-442B-A24D-B06A64B737B7}" presName="sibTrans" presStyleLbl="sibTrans2D1" presStyleIdx="0" presStyleCnt="1"/>
      <dgm:spPr/>
    </dgm:pt>
    <dgm:pt modelId="{8BAAD80B-8977-46D0-8AEC-862963E659E6}" type="pres">
      <dgm:prSet presAssocID="{A34970E0-E789-442B-A24D-B06A64B737B7}" presName="connTx" presStyleLbl="sibTrans2D1" presStyleIdx="0" presStyleCnt="1"/>
      <dgm:spPr/>
    </dgm:pt>
    <dgm:pt modelId="{DC122AB7-3CD4-4CAB-8BB7-9465AFFB2351}" type="pres">
      <dgm:prSet presAssocID="{A45A9E38-E149-4181-A5F2-3E7C85B20CF6}" presName="composite" presStyleCnt="0"/>
      <dgm:spPr/>
    </dgm:pt>
    <dgm:pt modelId="{808D545D-CD63-4C65-81B5-B7EB89B9C286}" type="pres">
      <dgm:prSet presAssocID="{A45A9E38-E149-4181-A5F2-3E7C85B20CF6}" presName="imagSh" presStyleLbl="bgImgPlace1" presStyleIdx="1" presStyleCnt="2" custScaleX="120200"/>
      <dgm:spPr/>
    </dgm:pt>
    <dgm:pt modelId="{A29C0822-45BC-4B3D-9306-5526BF7834AF}" type="pres">
      <dgm:prSet presAssocID="{A45A9E38-E149-4181-A5F2-3E7C85B20CF6}" presName="txNode" presStyleLbl="node1" presStyleIdx="1" presStyleCnt="2" custLinFactNeighborX="-10935" custLinFactNeighborY="7375">
        <dgm:presLayoutVars>
          <dgm:bulletEnabled val="1"/>
        </dgm:presLayoutVars>
      </dgm:prSet>
      <dgm:spPr/>
    </dgm:pt>
  </dgm:ptLst>
  <dgm:cxnLst>
    <dgm:cxn modelId="{0BD0CD04-893C-4ECF-9623-6244FE630176}" type="presOf" srcId="{D6E75313-F4C3-42DD-8646-00D1ABD9095F}" destId="{A29C0822-45BC-4B3D-9306-5526BF7834AF}" srcOrd="0" destOrd="1" presId="urn:microsoft.com/office/officeart/2005/8/layout/hProcess10"/>
    <dgm:cxn modelId="{587E0219-04FD-403E-972E-856F37BECB43}" type="presOf" srcId="{A34970E0-E789-442B-A24D-B06A64B737B7}" destId="{886FA407-D91B-40E7-BAA8-5BBFC4A556ED}" srcOrd="0" destOrd="0" presId="urn:microsoft.com/office/officeart/2005/8/layout/hProcess10"/>
    <dgm:cxn modelId="{68791E19-A134-4D99-8A70-B26C510B1228}" srcId="{33F69CC8-0345-4642-893F-91854334DF6E}" destId="{A45A9E38-E149-4181-A5F2-3E7C85B20CF6}" srcOrd="1" destOrd="0" parTransId="{01B752A5-EB6D-431A-9A07-229CE8D261E3}" sibTransId="{8C6ED7F6-A27A-47CB-BA71-E625A8E70105}"/>
    <dgm:cxn modelId="{FF561121-B31A-408B-B965-DE6214B2B36A}" srcId="{A45A9E38-E149-4181-A5F2-3E7C85B20CF6}" destId="{D6E75313-F4C3-42DD-8646-00D1ABD9095F}" srcOrd="0" destOrd="0" parTransId="{E013E101-8A9D-4BDE-B9F8-0144F67B3BA9}" sibTransId="{035A6C48-985F-49EF-B5D4-493F7B279879}"/>
    <dgm:cxn modelId="{5F9C6822-4AEC-45AB-9990-9577EA924735}" type="presOf" srcId="{AFE13630-0E08-4994-9887-8F915588105B}" destId="{85DECDFE-CCE5-4637-8EA3-90DC264338DD}" srcOrd="0" destOrd="1" presId="urn:microsoft.com/office/officeart/2005/8/layout/hProcess10"/>
    <dgm:cxn modelId="{D74E1061-516F-416F-B5BD-3175028235A4}" type="presOf" srcId="{A45A9E38-E149-4181-A5F2-3E7C85B20CF6}" destId="{A29C0822-45BC-4B3D-9306-5526BF7834AF}" srcOrd="0" destOrd="0" presId="urn:microsoft.com/office/officeart/2005/8/layout/hProcess10"/>
    <dgm:cxn modelId="{261A6066-7D3A-4129-95BD-87382209806A}" srcId="{2260FDA0-8DEF-478E-9D90-C80BD30D3F5B}" destId="{AFE13630-0E08-4994-9887-8F915588105B}" srcOrd="0" destOrd="0" parTransId="{25ABE0FF-5E92-438A-B2D0-C635E054B22B}" sibTransId="{D851D233-50CA-4BF5-87CE-7EFFF96FD1CB}"/>
    <dgm:cxn modelId="{3E497C68-1E9D-44B5-A158-3023A00E457A}" type="presOf" srcId="{3D000924-83A6-4235-B36F-FE4E67682849}" destId="{85DECDFE-CCE5-4637-8EA3-90DC264338DD}" srcOrd="0" destOrd="2" presId="urn:microsoft.com/office/officeart/2005/8/layout/hProcess10"/>
    <dgm:cxn modelId="{CB017E71-374B-452D-B5C7-5D6692B187BE}" srcId="{2260FDA0-8DEF-478E-9D90-C80BD30D3F5B}" destId="{D71EAE07-BF9B-4B68-8AE0-8E96B6E95E58}" srcOrd="3" destOrd="0" parTransId="{0A370C98-937A-4DBA-84FD-5CFB57E84D02}" sibTransId="{BAFAEBA4-EC73-4BA6-A424-D0CD2EADCDA7}"/>
    <dgm:cxn modelId="{EC9EA386-E816-454E-899A-96179C2BBF08}" srcId="{33F69CC8-0345-4642-893F-91854334DF6E}" destId="{2260FDA0-8DEF-478E-9D90-C80BD30D3F5B}" srcOrd="0" destOrd="0" parTransId="{1A4FB2F4-5CFB-4E65-9623-B44D204AEF07}" sibTransId="{A34970E0-E789-442B-A24D-B06A64B737B7}"/>
    <dgm:cxn modelId="{9C50A8A4-EF93-4EF6-B4CD-17237217990C}" type="presOf" srcId="{33F69CC8-0345-4642-893F-91854334DF6E}" destId="{5BC5470E-4326-4828-B255-7169C7AC5D05}" srcOrd="0" destOrd="0" presId="urn:microsoft.com/office/officeart/2005/8/layout/hProcess10"/>
    <dgm:cxn modelId="{6A0FFAB1-1107-4FAE-B002-30AF03DF92B1}" type="presOf" srcId="{2260FDA0-8DEF-478E-9D90-C80BD30D3F5B}" destId="{85DECDFE-CCE5-4637-8EA3-90DC264338DD}" srcOrd="0" destOrd="0" presId="urn:microsoft.com/office/officeart/2005/8/layout/hProcess10"/>
    <dgm:cxn modelId="{E24DADB5-78A6-478C-84D8-343FA0002714}" srcId="{2260FDA0-8DEF-478E-9D90-C80BD30D3F5B}" destId="{3D000924-83A6-4235-B36F-FE4E67682849}" srcOrd="1" destOrd="0" parTransId="{D6C31DB2-2946-4C9F-8422-2A264D0C5DF9}" sibTransId="{1DF319AC-9FFD-4A8B-A18B-6272124C061E}"/>
    <dgm:cxn modelId="{AC96CBC4-0A43-44F7-8518-5AFD2EDECD76}" type="presOf" srcId="{D71EAE07-BF9B-4B68-8AE0-8E96B6E95E58}" destId="{85DECDFE-CCE5-4637-8EA3-90DC264338DD}" srcOrd="0" destOrd="4" presId="urn:microsoft.com/office/officeart/2005/8/layout/hProcess10"/>
    <dgm:cxn modelId="{B5CA55D7-BB08-4219-B783-3C0F121EBC6C}" type="presOf" srcId="{A34970E0-E789-442B-A24D-B06A64B737B7}" destId="{8BAAD80B-8977-46D0-8AEC-862963E659E6}" srcOrd="1" destOrd="0" presId="urn:microsoft.com/office/officeart/2005/8/layout/hProcess10"/>
    <dgm:cxn modelId="{5515A5E9-CC96-4C53-A7E6-EF533DA56C6A}" srcId="{2260FDA0-8DEF-478E-9D90-C80BD30D3F5B}" destId="{1948AD67-BD96-401D-9F46-426D91A9646D}" srcOrd="2" destOrd="0" parTransId="{E8C2844E-4686-4D8B-AA33-11B73164F8EB}" sibTransId="{C396B0A3-5897-429F-A6AB-4418CF9B43B9}"/>
    <dgm:cxn modelId="{ABD21EF1-1883-4B97-A245-CF50D8B66095}" type="presOf" srcId="{1948AD67-BD96-401D-9F46-426D91A9646D}" destId="{85DECDFE-CCE5-4637-8EA3-90DC264338DD}" srcOrd="0" destOrd="3" presId="urn:microsoft.com/office/officeart/2005/8/layout/hProcess10"/>
    <dgm:cxn modelId="{5432B4EF-CA3F-4C4C-93C5-695119C64B56}" type="presParOf" srcId="{5BC5470E-4326-4828-B255-7169C7AC5D05}" destId="{A76FFCD4-911E-45F9-B67B-DB63AB3D14EF}" srcOrd="0" destOrd="0" presId="urn:microsoft.com/office/officeart/2005/8/layout/hProcess10"/>
    <dgm:cxn modelId="{60778630-FED1-4AE0-8A35-971B61D1842B}" type="presParOf" srcId="{A76FFCD4-911E-45F9-B67B-DB63AB3D14EF}" destId="{16D091D0-9423-4683-B116-5336E02C570E}" srcOrd="0" destOrd="0" presId="urn:microsoft.com/office/officeart/2005/8/layout/hProcess10"/>
    <dgm:cxn modelId="{F5987D10-97B3-4917-848D-A5CAA14008FB}" type="presParOf" srcId="{A76FFCD4-911E-45F9-B67B-DB63AB3D14EF}" destId="{85DECDFE-CCE5-4637-8EA3-90DC264338DD}" srcOrd="1" destOrd="0" presId="urn:microsoft.com/office/officeart/2005/8/layout/hProcess10"/>
    <dgm:cxn modelId="{2505F6EC-0647-4272-B004-F29A2D690950}" type="presParOf" srcId="{5BC5470E-4326-4828-B255-7169C7AC5D05}" destId="{886FA407-D91B-40E7-BAA8-5BBFC4A556ED}" srcOrd="1" destOrd="0" presId="urn:microsoft.com/office/officeart/2005/8/layout/hProcess10"/>
    <dgm:cxn modelId="{A4808D23-AD97-42FF-8CE5-F5AD05201DF4}" type="presParOf" srcId="{886FA407-D91B-40E7-BAA8-5BBFC4A556ED}" destId="{8BAAD80B-8977-46D0-8AEC-862963E659E6}" srcOrd="0" destOrd="0" presId="urn:microsoft.com/office/officeart/2005/8/layout/hProcess10"/>
    <dgm:cxn modelId="{410BD0CC-A3CC-4AA8-BA74-575891CAA90C}" type="presParOf" srcId="{5BC5470E-4326-4828-B255-7169C7AC5D05}" destId="{DC122AB7-3CD4-4CAB-8BB7-9465AFFB2351}" srcOrd="2" destOrd="0" presId="urn:microsoft.com/office/officeart/2005/8/layout/hProcess10"/>
    <dgm:cxn modelId="{439E624E-C422-4083-BC57-27DD2FB9C081}" type="presParOf" srcId="{DC122AB7-3CD4-4CAB-8BB7-9465AFFB2351}" destId="{808D545D-CD63-4C65-81B5-B7EB89B9C286}" srcOrd="0" destOrd="0" presId="urn:microsoft.com/office/officeart/2005/8/layout/hProcess10"/>
    <dgm:cxn modelId="{C10506F6-46CA-4839-9CBA-C52AFB422FE3}" type="presParOf" srcId="{DC122AB7-3CD4-4CAB-8BB7-9465AFFB2351}" destId="{A29C0822-45BC-4B3D-9306-5526BF7834AF}"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091D0-9423-4683-B116-5336E02C570E}">
      <dsp:nvSpPr>
        <dsp:cNvPr id="0" name=""/>
        <dsp:cNvSpPr/>
      </dsp:nvSpPr>
      <dsp:spPr>
        <a:xfrm>
          <a:off x="1225" y="393254"/>
          <a:ext cx="3275390" cy="3275390"/>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DECDFE-CCE5-4637-8EA3-90DC264338DD}">
      <dsp:nvSpPr>
        <dsp:cNvPr id="0" name=""/>
        <dsp:cNvSpPr/>
      </dsp:nvSpPr>
      <dsp:spPr>
        <a:xfrm>
          <a:off x="877329" y="2474666"/>
          <a:ext cx="3275390" cy="327539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DOCUMENT VALIDATION</a:t>
          </a:r>
        </a:p>
        <a:p>
          <a:pPr marL="171450" lvl="1" indent="-171450" algn="l" defTabSz="844550">
            <a:lnSpc>
              <a:spcPct val="90000"/>
            </a:lnSpc>
            <a:spcBef>
              <a:spcPct val="0"/>
            </a:spcBef>
            <a:spcAft>
              <a:spcPct val="15000"/>
            </a:spcAft>
            <a:buChar char="•"/>
          </a:pPr>
          <a:r>
            <a:rPr lang="en-US" sz="1900" kern="1200" dirty="0"/>
            <a:t>Document/Administration Checking</a:t>
          </a:r>
        </a:p>
        <a:p>
          <a:pPr marL="171450" lvl="1" indent="-171450" algn="l" defTabSz="844550">
            <a:lnSpc>
              <a:spcPct val="90000"/>
            </a:lnSpc>
            <a:spcBef>
              <a:spcPct val="0"/>
            </a:spcBef>
            <a:spcAft>
              <a:spcPct val="15000"/>
            </a:spcAft>
            <a:buChar char="•"/>
          </a:pPr>
          <a:r>
            <a:rPr lang="en-US" sz="1900" kern="1200" dirty="0"/>
            <a:t>Procedure (SOP) Presentation by company</a:t>
          </a:r>
        </a:p>
        <a:p>
          <a:pPr marL="171450" lvl="1" indent="-171450" algn="l" defTabSz="844550">
            <a:lnSpc>
              <a:spcPct val="90000"/>
            </a:lnSpc>
            <a:spcBef>
              <a:spcPct val="0"/>
            </a:spcBef>
            <a:spcAft>
              <a:spcPct val="15000"/>
            </a:spcAft>
            <a:buChar char="•"/>
          </a:pPr>
          <a:r>
            <a:rPr lang="en-US" sz="1900" kern="1200" dirty="0"/>
            <a:t>Company profile analysis and all related information</a:t>
          </a:r>
        </a:p>
        <a:p>
          <a:pPr marL="171450" lvl="1" indent="-171450" algn="l" defTabSz="844550">
            <a:lnSpc>
              <a:spcPct val="90000"/>
            </a:lnSpc>
            <a:spcBef>
              <a:spcPct val="0"/>
            </a:spcBef>
            <a:spcAft>
              <a:spcPct val="15000"/>
            </a:spcAft>
            <a:buChar char="•"/>
          </a:pPr>
          <a:endParaRPr lang="en-US" sz="1900" kern="1200" dirty="0"/>
        </a:p>
      </dsp:txBody>
      <dsp:txXfrm>
        <a:off x="973262" y="2570599"/>
        <a:ext cx="3083524" cy="3083524"/>
      </dsp:txXfrm>
    </dsp:sp>
    <dsp:sp modelId="{886FA407-D91B-40E7-BAA8-5BBFC4A556ED}">
      <dsp:nvSpPr>
        <dsp:cNvPr id="0" name=""/>
        <dsp:cNvSpPr/>
      </dsp:nvSpPr>
      <dsp:spPr>
        <a:xfrm>
          <a:off x="3907528" y="1637434"/>
          <a:ext cx="630912" cy="78703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3907528" y="1794840"/>
        <a:ext cx="441638" cy="472218"/>
      </dsp:txXfrm>
    </dsp:sp>
    <dsp:sp modelId="{808D545D-CD63-4C65-81B5-B7EB89B9C286}">
      <dsp:nvSpPr>
        <dsp:cNvPr id="0" name=""/>
        <dsp:cNvSpPr/>
      </dsp:nvSpPr>
      <dsp:spPr>
        <a:xfrm>
          <a:off x="5079223" y="393254"/>
          <a:ext cx="3937019" cy="3275390"/>
        </a:xfrm>
        <a:prstGeom prst="roundRect">
          <a:avLst>
            <a:gd name="adj" fmla="val 10000"/>
          </a:avLst>
        </a:prstGeom>
        <a:solidFill>
          <a:schemeClr val="accent1">
            <a:tint val="50000"/>
            <a:hueOff val="-8025738"/>
            <a:satOff val="52549"/>
            <a:lumOff val="98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9C0822-45BC-4B3D-9306-5526BF7834AF}">
      <dsp:nvSpPr>
        <dsp:cNvPr id="0" name=""/>
        <dsp:cNvSpPr/>
      </dsp:nvSpPr>
      <dsp:spPr>
        <a:xfrm>
          <a:off x="5585076" y="2600048"/>
          <a:ext cx="3275390" cy="3275390"/>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t>ON-SITE VALIDATION</a:t>
          </a:r>
        </a:p>
        <a:p>
          <a:pPr marL="285750" lvl="1" indent="-285750" algn="l" defTabSz="1244600">
            <a:lnSpc>
              <a:spcPct val="90000"/>
            </a:lnSpc>
            <a:spcBef>
              <a:spcPct val="0"/>
            </a:spcBef>
            <a:spcAft>
              <a:spcPct val="15000"/>
            </a:spcAft>
            <a:buChar char="•"/>
          </a:pPr>
          <a:r>
            <a:rPr lang="en-US" sz="2800" kern="1200" dirty="0"/>
            <a:t>On-site visit to company premises </a:t>
          </a:r>
        </a:p>
      </dsp:txBody>
      <dsp:txXfrm>
        <a:off x="5681009" y="2695981"/>
        <a:ext cx="3083524" cy="308352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2FFB9C5-9F45-497E-A630-7D223F583709}" type="datetimeFigureOut">
              <a:rPr lang="en-US" smtClean="0"/>
              <a:t>9/25/2023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0A03969-867C-4079-BFA3-099AAB1E0C7A}" type="slidenum">
              <a:rPr lang="en-US" smtClean="0"/>
              <a:t>‹#›</a:t>
            </a:fld>
            <a:endParaRPr lang="en-US"/>
          </a:p>
        </p:txBody>
      </p:sp>
    </p:spTree>
    <p:extLst>
      <p:ext uri="{BB962C8B-B14F-4D97-AF65-F5344CB8AC3E}">
        <p14:creationId xmlns:p14="http://schemas.microsoft.com/office/powerpoint/2010/main" val="2746016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AAAF045-FEF6-43EA-9CDC-C84FC3F85E9C}" type="datetimeFigureOut">
              <a:rPr lang="en-US" smtClean="0"/>
              <a:t>9/25/2023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5378C722-29FD-4A35-8379-A66EF14CB12C}" type="slidenum">
              <a:rPr lang="ko-KR" altLang="en-US" smtClean="0"/>
              <a:t>16</a:t>
            </a:fld>
            <a:endParaRPr lang="ko-KR" altLang="en-US"/>
          </a:p>
        </p:txBody>
      </p:sp>
    </p:spTree>
    <p:extLst>
      <p:ext uri="{BB962C8B-B14F-4D97-AF65-F5344CB8AC3E}">
        <p14:creationId xmlns:p14="http://schemas.microsoft.com/office/powerpoint/2010/main" val="1134169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직사각형 19">
            <a:extLst>
              <a:ext uri="{FF2B5EF4-FFF2-40B4-BE49-F238E27FC236}">
                <a16:creationId xmlns:a16="http://schemas.microsoft.com/office/drawing/2014/main" id="{9645783D-4919-4B3A-BD4A-B5C388E4C505}"/>
              </a:ext>
            </a:extLst>
          </p:cNvPr>
          <p:cNvSpPr/>
          <p:nvPr userDrawn="1"/>
        </p:nvSpPr>
        <p:spPr>
          <a:xfrm>
            <a:off x="404813" y="1076325"/>
            <a:ext cx="11382375" cy="47053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 name="그림 개체 틀 6">
            <a:extLst>
              <a:ext uri="{FF2B5EF4-FFF2-40B4-BE49-F238E27FC236}">
                <a16:creationId xmlns:a16="http://schemas.microsoft.com/office/drawing/2014/main" id="{20C421C8-A6C9-4311-8791-41D214D3A8B7}"/>
              </a:ext>
            </a:extLst>
          </p:cNvPr>
          <p:cNvSpPr>
            <a:spLocks noGrp="1"/>
          </p:cNvSpPr>
          <p:nvPr>
            <p:ph type="pic" sz="quarter" idx="11" hasCustomPrompt="1"/>
          </p:nvPr>
        </p:nvSpPr>
        <p:spPr>
          <a:xfrm>
            <a:off x="885825" y="0"/>
            <a:ext cx="4108099" cy="6858000"/>
          </a:xfrm>
          <a:prstGeom prst="rect">
            <a:avLst/>
          </a:prstGeom>
          <a:solidFill>
            <a:schemeClr val="bg1">
              <a:lumMod val="95000"/>
            </a:schemeClr>
          </a:solidFill>
        </p:spPr>
        <p:txBody>
          <a:bodyPr wrap="square" tIns="576000">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 And Send To Back</a:t>
            </a:r>
            <a:endParaRPr lang="ko-KR" altLang="en-US" dirty="0"/>
          </a:p>
          <a:p>
            <a:pPr marL="0" lvl="0" indent="0" algn="ctr">
              <a:buNone/>
            </a:pPr>
            <a:endParaRPr lang="ko-KR" altLang="en-US" dirty="0"/>
          </a:p>
        </p:txBody>
      </p:sp>
    </p:spTree>
    <p:extLst>
      <p:ext uri="{BB962C8B-B14F-4D97-AF65-F5344CB8AC3E}">
        <p14:creationId xmlns:p14="http://schemas.microsoft.com/office/powerpoint/2010/main" val="3918837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CCF78AAA-E5AC-40FA-9F66-F443EBF85273}"/>
              </a:ext>
            </a:extLst>
          </p:cNvPr>
          <p:cNvSpPr>
            <a:spLocks noGrp="1"/>
          </p:cNvSpPr>
          <p:nvPr>
            <p:ph type="pic" sz="quarter" idx="11" hasCustomPrompt="1"/>
          </p:nvPr>
        </p:nvSpPr>
        <p:spPr>
          <a:xfrm>
            <a:off x="0" y="0"/>
            <a:ext cx="12192000" cy="3240360"/>
          </a:xfrm>
          <a:prstGeom prst="rect">
            <a:avLst/>
          </a:prstGeom>
          <a:solidFill>
            <a:schemeClr val="bg1">
              <a:lumMod val="95000"/>
            </a:schemeClr>
          </a:solidFill>
          <a:ln w="25400">
            <a:noFill/>
          </a:ln>
          <a:effectLst/>
        </p:spPr>
        <p:txBody>
          <a:bodyPr anchor="ctr"/>
          <a:lstStyle>
            <a:lvl1pPr marL="0" indent="0" algn="ctr">
              <a:buFontTx/>
              <a:buNone/>
              <a:defRPr sz="18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750974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D031D3-99AE-43DC-84AD-FE84A0D77CF9}"/>
              </a:ext>
            </a:extLst>
          </p:cNvPr>
          <p:cNvGrpSpPr/>
          <p:nvPr userDrawn="1"/>
        </p:nvGrpSpPr>
        <p:grpSpPr>
          <a:xfrm>
            <a:off x="3377308" y="1775445"/>
            <a:ext cx="5437384" cy="2987474"/>
            <a:chOff x="-548507" y="477868"/>
            <a:chExt cx="11570449" cy="6357177"/>
          </a:xfrm>
        </p:grpSpPr>
        <p:sp>
          <p:nvSpPr>
            <p:cNvPr id="3" name="Freeform: Shape 2">
              <a:extLst>
                <a:ext uri="{FF2B5EF4-FFF2-40B4-BE49-F238E27FC236}">
                  <a16:creationId xmlns:a16="http://schemas.microsoft.com/office/drawing/2014/main" id="{75ADAA5F-DD98-4632-B971-9654C97D5428}"/>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78334A1-B210-4E36-927D-191714AE7685}"/>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5737A979-BF4B-4442-8F98-615E5C8F297D}"/>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C7F6AD1-17A7-4E8E-89BB-DAA33E72D77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49FE1537-4C8E-4E73-8C11-12C484E448F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095359CC-3543-4570-BC9D-0CD428765194}"/>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5A4936C6-A3F3-4425-B5B0-C3269F39DA09}"/>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299C5746-3697-43F7-9135-8E4B40A4CA5D}"/>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7C2273B5-C391-4671-99B1-32A2AB6E832F}"/>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DF7AE59E-9767-4B36-BBBA-9926DD625D58}"/>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24ADF23-7AF5-484E-8ACE-B4D0C0E4CDE0}"/>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Shape 9">
              <a:extLst>
                <a:ext uri="{FF2B5EF4-FFF2-40B4-BE49-F238E27FC236}">
                  <a16:creationId xmlns:a16="http://schemas.microsoft.com/office/drawing/2014/main" id="{63AECA07-9269-4CB9-B260-152C432B765E}"/>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5" name="Picture Placeholder 2">
            <a:extLst>
              <a:ext uri="{FF2B5EF4-FFF2-40B4-BE49-F238E27FC236}">
                <a16:creationId xmlns:a16="http://schemas.microsoft.com/office/drawing/2014/main" id="{81349A18-6896-4DD1-9E41-2DA11B96F0D0}"/>
              </a:ext>
            </a:extLst>
          </p:cNvPr>
          <p:cNvSpPr>
            <a:spLocks noGrp="1"/>
          </p:cNvSpPr>
          <p:nvPr>
            <p:ph type="pic" idx="12" hasCustomPrompt="1"/>
          </p:nvPr>
        </p:nvSpPr>
        <p:spPr>
          <a:xfrm>
            <a:off x="4093743" y="1944995"/>
            <a:ext cx="4040802" cy="2400719"/>
          </a:xfrm>
          <a:prstGeom prst="rect">
            <a:avLst/>
          </a:prstGeom>
          <a:solidFill>
            <a:schemeClr val="bg1">
              <a:lumMod val="95000"/>
            </a:schemeClr>
          </a:solidFill>
          <a:ln w="12700">
            <a:noFill/>
          </a:ln>
        </p:spPr>
        <p:txBody>
          <a:bodyPr anchor="ctr"/>
          <a:lstStyle>
            <a:lvl1pPr marL="0" indent="0" algn="ctr">
              <a:buNone/>
              <a:defRPr sz="16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6" name="Text Placeholder 9">
            <a:extLst>
              <a:ext uri="{FF2B5EF4-FFF2-40B4-BE49-F238E27FC236}">
                <a16:creationId xmlns:a16="http://schemas.microsoft.com/office/drawing/2014/main" id="{12CD2C86-D2E2-43A9-8B80-E0D93F796AD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64928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NG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Contents slide layout">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FB63D88B-9A74-4B11-93E0-B641AAF315EC}"/>
              </a:ext>
            </a:extLst>
          </p:cNvPr>
          <p:cNvSpPr>
            <a:spLocks noGrp="1"/>
          </p:cNvSpPr>
          <p:nvPr>
            <p:ph type="pic" sz="quarter" idx="15" hasCustomPrompt="1"/>
          </p:nvPr>
        </p:nvSpPr>
        <p:spPr>
          <a:xfrm>
            <a:off x="0" y="0"/>
            <a:ext cx="6937746" cy="6858000"/>
          </a:xfrm>
          <a:custGeom>
            <a:avLst/>
            <a:gdLst>
              <a:gd name="connsiteX0" fmla="*/ 4721285 w 6937746"/>
              <a:gd name="connsiteY0" fmla="*/ 4641539 h 6858000"/>
              <a:gd name="connsiteX1" fmla="*/ 6937746 w 6937746"/>
              <a:gd name="connsiteY1" fmla="*/ 6858000 h 6858000"/>
              <a:gd name="connsiteX2" fmla="*/ 2504824 w 6937746"/>
              <a:gd name="connsiteY2" fmla="*/ 6858000 h 6858000"/>
              <a:gd name="connsiteX3" fmla="*/ 2376433 w 6937746"/>
              <a:gd name="connsiteY3" fmla="*/ 2296687 h 6858000"/>
              <a:gd name="connsiteX4" fmla="*/ 4602775 w 6937746"/>
              <a:gd name="connsiteY4" fmla="*/ 4523028 h 6858000"/>
              <a:gd name="connsiteX5" fmla="*/ 2376433 w 6937746"/>
              <a:gd name="connsiteY5" fmla="*/ 6749369 h 6858000"/>
              <a:gd name="connsiteX6" fmla="*/ 150091 w 6937746"/>
              <a:gd name="connsiteY6" fmla="*/ 4523027 h 6858000"/>
              <a:gd name="connsiteX7" fmla="*/ 306688 w 6937746"/>
              <a:gd name="connsiteY7" fmla="*/ 0 h 6858000"/>
              <a:gd name="connsiteX8" fmla="*/ 4436095 w 6937746"/>
              <a:gd name="connsiteY8" fmla="*/ 0 h 6858000"/>
              <a:gd name="connsiteX9" fmla="*/ 2371391 w 6937746"/>
              <a:gd name="connsiteY9" fmla="*/ 2064703 h 6858000"/>
              <a:gd name="connsiteX10" fmla="*/ 0 w 6937746"/>
              <a:gd name="connsiteY10" fmla="*/ 0 h 6858000"/>
              <a:gd name="connsiteX11" fmla="*/ 79746 w 6937746"/>
              <a:gd name="connsiteY11" fmla="*/ 0 h 6858000"/>
              <a:gd name="connsiteX12" fmla="*/ 2257922 w 6937746"/>
              <a:gd name="connsiteY12" fmla="*/ 2178176 h 6858000"/>
              <a:gd name="connsiteX13" fmla="*/ 31580 w 6937746"/>
              <a:gd name="connsiteY13" fmla="*/ 4404516 h 6858000"/>
              <a:gd name="connsiteX14" fmla="*/ 0 w 6937746"/>
              <a:gd name="connsiteY14" fmla="*/ 43729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37746" h="6858000">
                <a:moveTo>
                  <a:pt x="4721285" y="4641539"/>
                </a:moveTo>
                <a:lnTo>
                  <a:pt x="6937746" y="6858000"/>
                </a:lnTo>
                <a:lnTo>
                  <a:pt x="2504824" y="6858000"/>
                </a:lnTo>
                <a:close/>
                <a:moveTo>
                  <a:pt x="2376433" y="2296687"/>
                </a:moveTo>
                <a:lnTo>
                  <a:pt x="4602775" y="4523028"/>
                </a:lnTo>
                <a:lnTo>
                  <a:pt x="2376433" y="6749369"/>
                </a:lnTo>
                <a:lnTo>
                  <a:pt x="150091" y="4523027"/>
                </a:lnTo>
                <a:close/>
                <a:moveTo>
                  <a:pt x="306688" y="0"/>
                </a:moveTo>
                <a:lnTo>
                  <a:pt x="4436095" y="0"/>
                </a:lnTo>
                <a:lnTo>
                  <a:pt x="2371391" y="2064703"/>
                </a:lnTo>
                <a:close/>
                <a:moveTo>
                  <a:pt x="0" y="0"/>
                </a:moveTo>
                <a:lnTo>
                  <a:pt x="79746" y="0"/>
                </a:lnTo>
                <a:lnTo>
                  <a:pt x="2257922" y="2178176"/>
                </a:lnTo>
                <a:lnTo>
                  <a:pt x="31580" y="4404516"/>
                </a:lnTo>
                <a:lnTo>
                  <a:pt x="0" y="4372937"/>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a:t>Place Your Picture Here</a:t>
            </a:r>
            <a:endParaRPr lang="ko-KR" altLang="en-US" dirty="0"/>
          </a:p>
        </p:txBody>
      </p:sp>
    </p:spTree>
    <p:extLst>
      <p:ext uri="{BB962C8B-B14F-4D97-AF65-F5344CB8AC3E}">
        <p14:creationId xmlns:p14="http://schemas.microsoft.com/office/powerpoint/2010/main" val="4253922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349220"/>
            <a:ext cx="12768111" cy="9289754"/>
          </a:xfrm>
          <a:prstGeom prst="rect">
            <a:avLst/>
          </a:prstGeom>
        </p:spPr>
      </p:pic>
      <p:pic>
        <p:nvPicPr>
          <p:cNvPr id="8" name="Picture 7">
            <a:extLst>
              <a:ext uri="{FF2B5EF4-FFF2-40B4-BE49-F238E27FC236}">
                <a16:creationId xmlns:a16="http://schemas.microsoft.com/office/drawing/2014/main" id="{DC750E48-653A-4DE4-9C87-3EAF7B44FE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 y="-4561"/>
            <a:ext cx="12192000" cy="6867122"/>
          </a:xfrm>
          <a:prstGeom prst="rect">
            <a:avLst/>
          </a:prstGeom>
        </p:spPr>
      </p:pic>
      <p:sp>
        <p:nvSpPr>
          <p:cNvPr id="9" name="Title 1">
            <a:extLst>
              <a:ext uri="{FF2B5EF4-FFF2-40B4-BE49-F238E27FC236}">
                <a16:creationId xmlns:a16="http://schemas.microsoft.com/office/drawing/2014/main" id="{73D77459-21DA-464D-B99F-43CE4CC4E81B}"/>
              </a:ext>
            </a:extLst>
          </p:cNvPr>
          <p:cNvSpPr>
            <a:spLocks noGrp="1"/>
          </p:cNvSpPr>
          <p:nvPr>
            <p:ph type="title"/>
          </p:nvPr>
        </p:nvSpPr>
        <p:spPr>
          <a:xfrm>
            <a:off x="213944" y="8"/>
            <a:ext cx="8103579" cy="738627"/>
          </a:xfrm>
        </p:spPr>
        <p:txBody>
          <a:bodyPr>
            <a:normAutofit/>
          </a:bodyPr>
          <a:lstStyle>
            <a:lvl1pPr>
              <a:defRPr sz="2800" b="1">
                <a:latin typeface="Roboto" pitchFamily="2" charset="0"/>
                <a:ea typeface="Roboto" pitchFamily="2" charset="0"/>
              </a:defRPr>
            </a:lvl1pPr>
          </a:lstStyle>
          <a:p>
            <a:r>
              <a:rPr lang="en-US" dirty="0"/>
              <a:t>Click to edit Master title style</a:t>
            </a:r>
            <a:endParaRPr lang="id-ID" dirty="0"/>
          </a:p>
        </p:txBody>
      </p:sp>
      <p:sp>
        <p:nvSpPr>
          <p:cNvPr id="4" name="Slide Number Placeholder 5">
            <a:extLst>
              <a:ext uri="{FF2B5EF4-FFF2-40B4-BE49-F238E27FC236}">
                <a16:creationId xmlns:a16="http://schemas.microsoft.com/office/drawing/2014/main" id="{7E9E1255-B45A-4489-AB89-E2A3F346FAB4}"/>
              </a:ext>
            </a:extLst>
          </p:cNvPr>
          <p:cNvSpPr>
            <a:spLocks noGrp="1"/>
          </p:cNvSpPr>
          <p:nvPr>
            <p:ph type="sldNum" sz="quarter" idx="12"/>
          </p:nvPr>
        </p:nvSpPr>
        <p:spPr>
          <a:xfrm>
            <a:off x="9359755" y="6492884"/>
            <a:ext cx="2743200" cy="365125"/>
          </a:xfrm>
        </p:spPr>
        <p:txBody>
          <a:bodyPr/>
          <a:lstStyle/>
          <a:p>
            <a:pPr>
              <a:defRPr/>
            </a:pPr>
            <a:fld id="{AB17B7FE-06B6-4511-902B-8E3945FB53E7}" type="slidenum">
              <a:rPr lang="id-ID" smtClean="0">
                <a:solidFill>
                  <a:prstClr val="black">
                    <a:tint val="75000"/>
                  </a:prstClr>
                </a:solidFill>
              </a:rPr>
              <a:pPr>
                <a:defRPr/>
              </a:pPr>
              <a:t>‹#›</a:t>
            </a:fld>
            <a:endParaRPr lang="id-ID">
              <a:solidFill>
                <a:prstClr val="black">
                  <a:tint val="75000"/>
                </a:prstClr>
              </a:solidFill>
            </a:endParaRPr>
          </a:p>
        </p:txBody>
      </p:sp>
    </p:spTree>
    <p:extLst>
      <p:ext uri="{BB962C8B-B14F-4D97-AF65-F5344CB8AC3E}">
        <p14:creationId xmlns:p14="http://schemas.microsoft.com/office/powerpoint/2010/main" val="3613808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2173006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Picture Placeholder 2"/>
          <p:cNvSpPr>
            <a:spLocks noGrp="1"/>
          </p:cNvSpPr>
          <p:nvPr>
            <p:ph type="pic" idx="1" hasCustomPrompt="1"/>
          </p:nvPr>
        </p:nvSpPr>
        <p:spPr>
          <a:xfrm>
            <a:off x="5215433" y="-1209"/>
            <a:ext cx="2810375" cy="5222724"/>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5" name="Picture Placeholder 2"/>
          <p:cNvSpPr>
            <a:spLocks noGrp="1"/>
          </p:cNvSpPr>
          <p:nvPr>
            <p:ph type="pic" idx="10" hasCustomPrompt="1"/>
          </p:nvPr>
        </p:nvSpPr>
        <p:spPr>
          <a:xfrm>
            <a:off x="8718247" y="1635276"/>
            <a:ext cx="2810375" cy="5222724"/>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70875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Basic Layout">
    <p:spTree>
      <p:nvGrpSpPr>
        <p:cNvPr id="1" name=""/>
        <p:cNvGrpSpPr/>
        <p:nvPr/>
      </p:nvGrpSpPr>
      <p:grpSpPr>
        <a:xfrm>
          <a:off x="0" y="0"/>
          <a:ext cx="0" cy="0"/>
          <a:chOff x="0" y="0"/>
          <a:chExt cx="0" cy="0"/>
        </a:xfrm>
      </p:grpSpPr>
      <p:sp>
        <p:nvSpPr>
          <p:cNvPr id="3" name="Rectangle 2"/>
          <p:cNvSpPr/>
          <p:nvPr userDrawn="1"/>
        </p:nvSpPr>
        <p:spPr>
          <a:xfrm>
            <a:off x="1" y="0"/>
            <a:ext cx="561594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6" name="Picture Placeholder 2"/>
          <p:cNvSpPr>
            <a:spLocks noGrp="1"/>
          </p:cNvSpPr>
          <p:nvPr>
            <p:ph type="pic" idx="10" hasCustomPrompt="1"/>
          </p:nvPr>
        </p:nvSpPr>
        <p:spPr>
          <a:xfrm>
            <a:off x="4611652" y="514559"/>
            <a:ext cx="1980000" cy="2268000"/>
          </a:xfrm>
          <a:prstGeom prst="rect">
            <a:avLst/>
          </a:prstGeom>
          <a:solidFill>
            <a:schemeClr val="bg1">
              <a:lumMod val="95000"/>
            </a:schemeClr>
          </a:solidFill>
          <a:ln w="88900">
            <a:solidFill>
              <a:schemeClr val="bg1"/>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7" name="Picture Placeholder 2"/>
          <p:cNvSpPr>
            <a:spLocks noGrp="1"/>
          </p:cNvSpPr>
          <p:nvPr>
            <p:ph type="pic" idx="11" hasCustomPrompt="1"/>
          </p:nvPr>
        </p:nvSpPr>
        <p:spPr>
          <a:xfrm>
            <a:off x="6959881" y="514559"/>
            <a:ext cx="1980000" cy="2268000"/>
          </a:xfrm>
          <a:prstGeom prst="rect">
            <a:avLst/>
          </a:prstGeom>
          <a:solidFill>
            <a:schemeClr val="bg1">
              <a:lumMod val="95000"/>
            </a:schemeClr>
          </a:solidFill>
          <a:ln w="88900">
            <a:solidFill>
              <a:schemeClr val="bg1"/>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8" name="Picture Placeholder 2"/>
          <p:cNvSpPr>
            <a:spLocks noGrp="1"/>
          </p:cNvSpPr>
          <p:nvPr>
            <p:ph type="pic" idx="12" hasCustomPrompt="1"/>
          </p:nvPr>
        </p:nvSpPr>
        <p:spPr>
          <a:xfrm>
            <a:off x="9308109" y="514559"/>
            <a:ext cx="1980000" cy="2268000"/>
          </a:xfrm>
          <a:prstGeom prst="rect">
            <a:avLst/>
          </a:prstGeom>
          <a:solidFill>
            <a:schemeClr val="bg1">
              <a:lumMod val="95000"/>
            </a:schemeClr>
          </a:solidFill>
          <a:ln w="88900">
            <a:solidFill>
              <a:schemeClr val="bg1"/>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9" name="Picture Placeholder 2"/>
          <p:cNvSpPr>
            <a:spLocks noGrp="1"/>
          </p:cNvSpPr>
          <p:nvPr>
            <p:ph type="pic" idx="13" hasCustomPrompt="1"/>
          </p:nvPr>
        </p:nvSpPr>
        <p:spPr>
          <a:xfrm>
            <a:off x="4611652" y="3540570"/>
            <a:ext cx="1980000" cy="2268000"/>
          </a:xfrm>
          <a:prstGeom prst="rect">
            <a:avLst/>
          </a:prstGeom>
          <a:solidFill>
            <a:schemeClr val="bg1">
              <a:lumMod val="95000"/>
            </a:schemeClr>
          </a:solidFill>
          <a:ln w="88900">
            <a:solidFill>
              <a:schemeClr val="bg1"/>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0" name="Picture Placeholder 2"/>
          <p:cNvSpPr>
            <a:spLocks noGrp="1"/>
          </p:cNvSpPr>
          <p:nvPr>
            <p:ph type="pic" idx="14" hasCustomPrompt="1"/>
          </p:nvPr>
        </p:nvSpPr>
        <p:spPr>
          <a:xfrm>
            <a:off x="6959881" y="3540570"/>
            <a:ext cx="1980000" cy="2268000"/>
          </a:xfrm>
          <a:prstGeom prst="rect">
            <a:avLst/>
          </a:prstGeom>
          <a:solidFill>
            <a:schemeClr val="bg1">
              <a:lumMod val="95000"/>
            </a:schemeClr>
          </a:solidFill>
          <a:ln w="88900">
            <a:solidFill>
              <a:schemeClr val="bg1"/>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1" name="Picture Placeholder 2"/>
          <p:cNvSpPr>
            <a:spLocks noGrp="1"/>
          </p:cNvSpPr>
          <p:nvPr>
            <p:ph type="pic" idx="15" hasCustomPrompt="1"/>
          </p:nvPr>
        </p:nvSpPr>
        <p:spPr>
          <a:xfrm>
            <a:off x="9308109" y="3540570"/>
            <a:ext cx="1980000" cy="2268000"/>
          </a:xfrm>
          <a:prstGeom prst="rect">
            <a:avLst/>
          </a:prstGeom>
          <a:solidFill>
            <a:schemeClr val="bg1">
              <a:lumMod val="95000"/>
            </a:schemeClr>
          </a:solidFill>
          <a:ln w="88900">
            <a:solidFill>
              <a:schemeClr val="bg1"/>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2610661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7_Images &amp; Contents Layout">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72920181-2924-4E1F-891D-E75A99509C25}"/>
              </a:ext>
            </a:extLst>
          </p:cNvPr>
          <p:cNvSpPr/>
          <p:nvPr userDrawn="1"/>
        </p:nvSpPr>
        <p:spPr>
          <a:xfrm>
            <a:off x="-1" y="0"/>
            <a:ext cx="428723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6" name="Picture Placeholder 5"/>
          <p:cNvSpPr>
            <a:spLocks noGrp="1"/>
          </p:cNvSpPr>
          <p:nvPr>
            <p:ph type="pic" sz="quarter" idx="10" hasCustomPrompt="1"/>
          </p:nvPr>
        </p:nvSpPr>
        <p:spPr>
          <a:xfrm>
            <a:off x="3205316" y="535022"/>
            <a:ext cx="3889913" cy="3542051"/>
          </a:xfrm>
          <a:prstGeom prst="rect">
            <a:avLst/>
          </a:prstGeom>
          <a:solidFill>
            <a:schemeClr val="bg1">
              <a:lumMod val="95000"/>
            </a:schemeClr>
          </a:solidFill>
          <a:ln w="88900">
            <a:solidFill>
              <a:schemeClr val="bg1"/>
            </a:solidFill>
          </a:ln>
        </p:spPr>
        <p:txBody>
          <a:bodyPr tIns="540000" anchor="ctr"/>
          <a:lstStyle>
            <a:lvl1pPr marL="0" marR="0" indent="0" algn="ctr" defTabSz="914446"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6" name="Picture Placeholder 5"/>
          <p:cNvSpPr>
            <a:spLocks noGrp="1"/>
          </p:cNvSpPr>
          <p:nvPr>
            <p:ph type="pic" sz="quarter" idx="12" hasCustomPrompt="1"/>
          </p:nvPr>
        </p:nvSpPr>
        <p:spPr>
          <a:xfrm>
            <a:off x="7244568" y="2025072"/>
            <a:ext cx="2628000" cy="2052000"/>
          </a:xfrm>
          <a:prstGeom prst="rect">
            <a:avLst/>
          </a:prstGeom>
          <a:solidFill>
            <a:schemeClr val="bg1">
              <a:lumMod val="95000"/>
            </a:schemeClr>
          </a:solidFill>
        </p:spPr>
        <p:txBody>
          <a:bodyPr tIns="360000" anchor="ctr"/>
          <a:lstStyle>
            <a:lvl1pPr marL="0" marR="0" indent="0" algn="ctr" defTabSz="914446"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p:cNvSpPr>
            <a:spLocks noGrp="1"/>
          </p:cNvSpPr>
          <p:nvPr>
            <p:ph type="pic" sz="quarter" idx="11" hasCustomPrompt="1"/>
          </p:nvPr>
        </p:nvSpPr>
        <p:spPr>
          <a:xfrm>
            <a:off x="4467228" y="4260714"/>
            <a:ext cx="2628000" cy="2052000"/>
          </a:xfrm>
          <a:prstGeom prst="rect">
            <a:avLst/>
          </a:prstGeom>
          <a:solidFill>
            <a:schemeClr val="bg1">
              <a:lumMod val="95000"/>
            </a:schemeClr>
          </a:solidFill>
        </p:spPr>
        <p:txBody>
          <a:bodyPr tIns="360000" anchor="ctr"/>
          <a:lstStyle>
            <a:lvl1pPr marL="0" marR="0" indent="0" algn="ctr" defTabSz="914446"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49640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D075C1DE-E117-4FA9-A867-4ED89AC25A98}"/>
              </a:ext>
            </a:extLst>
          </p:cNvPr>
          <p:cNvSpPr/>
          <p:nvPr userDrawn="1"/>
        </p:nvSpPr>
        <p:spPr>
          <a:xfrm>
            <a:off x="-1" y="1"/>
            <a:ext cx="5621868"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8" name="Picture Placeholder 2"/>
          <p:cNvSpPr>
            <a:spLocks noGrp="1"/>
          </p:cNvSpPr>
          <p:nvPr>
            <p:ph type="pic" idx="10" hasCustomPrompt="1"/>
          </p:nvPr>
        </p:nvSpPr>
        <p:spPr>
          <a:xfrm>
            <a:off x="4315581" y="-1"/>
            <a:ext cx="2612571" cy="437363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9" name="Picture Placeholder 2"/>
          <p:cNvSpPr>
            <a:spLocks noGrp="1"/>
          </p:cNvSpPr>
          <p:nvPr>
            <p:ph type="pic" idx="11" hasCustomPrompt="1"/>
          </p:nvPr>
        </p:nvSpPr>
        <p:spPr>
          <a:xfrm>
            <a:off x="4315581" y="4567162"/>
            <a:ext cx="7876419" cy="229083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2" name="Picture Placeholder 2">
            <a:extLst>
              <a:ext uri="{FF2B5EF4-FFF2-40B4-BE49-F238E27FC236}">
                <a16:creationId xmlns:a16="http://schemas.microsoft.com/office/drawing/2014/main" id="{CE83DDED-D6C7-4848-B289-2830377167D2}"/>
              </a:ext>
            </a:extLst>
          </p:cNvPr>
          <p:cNvSpPr>
            <a:spLocks noGrp="1"/>
          </p:cNvSpPr>
          <p:nvPr>
            <p:ph type="pic" idx="12" hasCustomPrompt="1"/>
          </p:nvPr>
        </p:nvSpPr>
        <p:spPr>
          <a:xfrm>
            <a:off x="532191" y="0"/>
            <a:ext cx="3531809"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092808090"/>
      </p:ext>
    </p:extLst>
  </p:cSld>
  <p:clrMapOvr>
    <a:masterClrMapping/>
  </p:clrMapOvr>
  <p:extLst>
    <p:ext uri="{DCECCB84-F9BA-43D5-87BE-67443E8EF086}">
      <p15:sldGuideLst xmlns:p15="http://schemas.microsoft.com/office/powerpoint/2012/main">
        <p15:guide id="1" orient="horz" pos="2160">
          <p15:clr>
            <a:srgbClr val="FBAE40"/>
          </p15:clr>
        </p15:guide>
        <p15:guide id="2" pos="25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1B2A8-6858-4904-A5AE-E33B185E34FD}" type="datetimeFigureOut">
              <a:rPr lang="en-ID" smtClean="0"/>
              <a:t>25/09/2023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7E4AC25E-E916-4F86-9B94-467581667825}" type="slidenum">
              <a:rPr lang="en-ID" smtClean="0"/>
              <a:t>‹#›</a:t>
            </a:fld>
            <a:endParaRPr lang="en-ID"/>
          </a:p>
        </p:txBody>
      </p:sp>
    </p:spTree>
    <p:extLst>
      <p:ext uri="{BB962C8B-B14F-4D97-AF65-F5344CB8AC3E}">
        <p14:creationId xmlns:p14="http://schemas.microsoft.com/office/powerpoint/2010/main" val="1194714452"/>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34322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genda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9303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554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Agenda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889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Rectangle 3">
            <a:extLst>
              <a:ext uri="{FF2B5EF4-FFF2-40B4-BE49-F238E27FC236}">
                <a16:creationId xmlns:a16="http://schemas.microsoft.com/office/drawing/2014/main" id="{2B12C0E8-4B99-4F0D-A1D3-E7FCE368F9DD}"/>
              </a:ext>
            </a:extLst>
          </p:cNvPr>
          <p:cNvSpPr/>
          <p:nvPr userDrawn="1"/>
        </p:nvSpPr>
        <p:spPr>
          <a:xfrm>
            <a:off x="912647" y="1446905"/>
            <a:ext cx="2222208" cy="4320000"/>
          </a:xfrm>
          <a:prstGeom prst="rect">
            <a:avLst/>
          </a:prstGeom>
          <a:solidFill>
            <a:schemeClr val="accent2">
              <a:lumMod val="60000"/>
              <a:lumOff val="40000"/>
            </a:scheme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Rectangle 4">
            <a:extLst>
              <a:ext uri="{FF2B5EF4-FFF2-40B4-BE49-F238E27FC236}">
                <a16:creationId xmlns:a16="http://schemas.microsoft.com/office/drawing/2014/main" id="{90E1CAE9-891A-4836-A6D6-3E141A2E7D70}"/>
              </a:ext>
            </a:extLst>
          </p:cNvPr>
          <p:cNvSpPr/>
          <p:nvPr userDrawn="1"/>
        </p:nvSpPr>
        <p:spPr>
          <a:xfrm>
            <a:off x="912647" y="5764340"/>
            <a:ext cx="2222208" cy="648000"/>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6" name="Picture Placeholder 2">
            <a:extLst>
              <a:ext uri="{FF2B5EF4-FFF2-40B4-BE49-F238E27FC236}">
                <a16:creationId xmlns:a16="http://schemas.microsoft.com/office/drawing/2014/main" id="{542AA11C-10B3-495E-ACBA-12528162A408}"/>
              </a:ext>
            </a:extLst>
          </p:cNvPr>
          <p:cNvSpPr>
            <a:spLocks noGrp="1"/>
          </p:cNvSpPr>
          <p:nvPr>
            <p:ph type="pic" sz="quarter" idx="11" hasCustomPrompt="1"/>
          </p:nvPr>
        </p:nvSpPr>
        <p:spPr>
          <a:xfrm>
            <a:off x="1213751" y="1702145"/>
            <a:ext cx="1620000" cy="1620000"/>
          </a:xfrm>
          <a:prstGeom prst="ellipse">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Your Picture Here</a:t>
            </a:r>
            <a:endParaRPr lang="ko-KR" altLang="en-US" dirty="0"/>
          </a:p>
        </p:txBody>
      </p:sp>
      <p:sp>
        <p:nvSpPr>
          <p:cNvPr id="7" name="Rectangle 6">
            <a:extLst>
              <a:ext uri="{FF2B5EF4-FFF2-40B4-BE49-F238E27FC236}">
                <a16:creationId xmlns:a16="http://schemas.microsoft.com/office/drawing/2014/main" id="{AE328D74-6104-4D9B-AA1D-9B4E547FAD11}"/>
              </a:ext>
            </a:extLst>
          </p:cNvPr>
          <p:cNvSpPr/>
          <p:nvPr userDrawn="1"/>
        </p:nvSpPr>
        <p:spPr>
          <a:xfrm>
            <a:off x="3626311" y="1446905"/>
            <a:ext cx="2222208" cy="4320000"/>
          </a:xfrm>
          <a:prstGeom prst="rect">
            <a:avLst/>
          </a:prstGeom>
          <a:solidFill>
            <a:schemeClr val="accent1">
              <a:lumMod val="60000"/>
              <a:lumOff val="40000"/>
            </a:scheme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8" name="Rectangle 7">
            <a:extLst>
              <a:ext uri="{FF2B5EF4-FFF2-40B4-BE49-F238E27FC236}">
                <a16:creationId xmlns:a16="http://schemas.microsoft.com/office/drawing/2014/main" id="{966A9C17-C299-4FB2-9EFF-5D0FB7C10F23}"/>
              </a:ext>
            </a:extLst>
          </p:cNvPr>
          <p:cNvSpPr/>
          <p:nvPr userDrawn="1"/>
        </p:nvSpPr>
        <p:spPr>
          <a:xfrm>
            <a:off x="3626311" y="5764340"/>
            <a:ext cx="2222208" cy="648000"/>
          </a:xfrm>
          <a:prstGeom prst="rect">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Picture Placeholder 2">
            <a:extLst>
              <a:ext uri="{FF2B5EF4-FFF2-40B4-BE49-F238E27FC236}">
                <a16:creationId xmlns:a16="http://schemas.microsoft.com/office/drawing/2014/main" id="{4099F044-C2C5-4F21-9216-344DDC80B0B5}"/>
              </a:ext>
            </a:extLst>
          </p:cNvPr>
          <p:cNvSpPr>
            <a:spLocks noGrp="1"/>
          </p:cNvSpPr>
          <p:nvPr>
            <p:ph type="pic" sz="quarter" idx="12" hasCustomPrompt="1"/>
          </p:nvPr>
        </p:nvSpPr>
        <p:spPr>
          <a:xfrm>
            <a:off x="3927415" y="1702145"/>
            <a:ext cx="1620000" cy="1620000"/>
          </a:xfrm>
          <a:prstGeom prst="ellipse">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Your Picture Here</a:t>
            </a:r>
            <a:endParaRPr lang="ko-KR" altLang="en-US" dirty="0"/>
          </a:p>
        </p:txBody>
      </p:sp>
      <p:sp>
        <p:nvSpPr>
          <p:cNvPr id="10" name="Rectangle 9">
            <a:extLst>
              <a:ext uri="{FF2B5EF4-FFF2-40B4-BE49-F238E27FC236}">
                <a16:creationId xmlns:a16="http://schemas.microsoft.com/office/drawing/2014/main" id="{D2A008A6-97EC-413D-AFCA-A8259EFD7AC2}"/>
              </a:ext>
            </a:extLst>
          </p:cNvPr>
          <p:cNvSpPr/>
          <p:nvPr userDrawn="1"/>
        </p:nvSpPr>
        <p:spPr>
          <a:xfrm>
            <a:off x="6339975" y="1446905"/>
            <a:ext cx="2222208" cy="4320000"/>
          </a:xfrm>
          <a:prstGeom prst="rect">
            <a:avLst/>
          </a:prstGeom>
          <a:solidFill>
            <a:schemeClr val="accent4">
              <a:lumMod val="60000"/>
              <a:lumOff val="40000"/>
            </a:scheme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1" name="Rectangle 10">
            <a:extLst>
              <a:ext uri="{FF2B5EF4-FFF2-40B4-BE49-F238E27FC236}">
                <a16:creationId xmlns:a16="http://schemas.microsoft.com/office/drawing/2014/main" id="{E69FD277-0515-4336-ABA8-59026CC6C5D1}"/>
              </a:ext>
            </a:extLst>
          </p:cNvPr>
          <p:cNvSpPr/>
          <p:nvPr userDrawn="1"/>
        </p:nvSpPr>
        <p:spPr>
          <a:xfrm>
            <a:off x="6339975" y="5764340"/>
            <a:ext cx="2222208" cy="648000"/>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2" name="Picture Placeholder 2">
            <a:extLst>
              <a:ext uri="{FF2B5EF4-FFF2-40B4-BE49-F238E27FC236}">
                <a16:creationId xmlns:a16="http://schemas.microsoft.com/office/drawing/2014/main" id="{31362633-72EA-4014-A892-D58B427B3CE2}"/>
              </a:ext>
            </a:extLst>
          </p:cNvPr>
          <p:cNvSpPr>
            <a:spLocks noGrp="1"/>
          </p:cNvSpPr>
          <p:nvPr>
            <p:ph type="pic" sz="quarter" idx="13" hasCustomPrompt="1"/>
          </p:nvPr>
        </p:nvSpPr>
        <p:spPr>
          <a:xfrm>
            <a:off x="6641079" y="1702145"/>
            <a:ext cx="1620000" cy="1620000"/>
          </a:xfrm>
          <a:prstGeom prst="ellipse">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Your Picture Here</a:t>
            </a:r>
            <a:endParaRPr lang="ko-KR" altLang="en-US" dirty="0"/>
          </a:p>
        </p:txBody>
      </p:sp>
      <p:sp>
        <p:nvSpPr>
          <p:cNvPr id="13" name="Rectangle 12">
            <a:extLst>
              <a:ext uri="{FF2B5EF4-FFF2-40B4-BE49-F238E27FC236}">
                <a16:creationId xmlns:a16="http://schemas.microsoft.com/office/drawing/2014/main" id="{4EA18A0B-B7C3-4878-80D0-097C75A4AF1D}"/>
              </a:ext>
            </a:extLst>
          </p:cNvPr>
          <p:cNvSpPr/>
          <p:nvPr userDrawn="1"/>
        </p:nvSpPr>
        <p:spPr>
          <a:xfrm>
            <a:off x="9053639" y="1446905"/>
            <a:ext cx="2222208" cy="4320000"/>
          </a:xfrm>
          <a:prstGeom prst="rect">
            <a:avLst/>
          </a:prstGeom>
          <a:solidFill>
            <a:schemeClr val="accent3">
              <a:lumMod val="60000"/>
              <a:lumOff val="40000"/>
            </a:scheme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4" name="Rectangle 13">
            <a:extLst>
              <a:ext uri="{FF2B5EF4-FFF2-40B4-BE49-F238E27FC236}">
                <a16:creationId xmlns:a16="http://schemas.microsoft.com/office/drawing/2014/main" id="{2B47B798-DEEF-4ED5-87EE-62DFE30E939B}"/>
              </a:ext>
            </a:extLst>
          </p:cNvPr>
          <p:cNvSpPr/>
          <p:nvPr userDrawn="1"/>
        </p:nvSpPr>
        <p:spPr>
          <a:xfrm>
            <a:off x="9053639" y="5764340"/>
            <a:ext cx="2222208" cy="648000"/>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5" name="Picture Placeholder 2">
            <a:extLst>
              <a:ext uri="{FF2B5EF4-FFF2-40B4-BE49-F238E27FC236}">
                <a16:creationId xmlns:a16="http://schemas.microsoft.com/office/drawing/2014/main" id="{5D0BC034-2C56-4532-8896-AA3E04F664C2}"/>
              </a:ext>
            </a:extLst>
          </p:cNvPr>
          <p:cNvSpPr>
            <a:spLocks noGrp="1"/>
          </p:cNvSpPr>
          <p:nvPr>
            <p:ph type="pic" sz="quarter" idx="14" hasCustomPrompt="1"/>
          </p:nvPr>
        </p:nvSpPr>
        <p:spPr>
          <a:xfrm>
            <a:off x="9354743" y="1702145"/>
            <a:ext cx="1620000" cy="1620000"/>
          </a:xfrm>
          <a:prstGeom prst="ellipse">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Your Picture Here</a:t>
            </a:r>
            <a:endParaRPr lang="ko-KR" altLang="en-US" dirty="0"/>
          </a:p>
        </p:txBody>
      </p:sp>
    </p:spTree>
    <p:extLst>
      <p:ext uri="{BB962C8B-B14F-4D97-AF65-F5344CB8AC3E}">
        <p14:creationId xmlns:p14="http://schemas.microsoft.com/office/powerpoint/2010/main" val="124890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75CAE889-09FB-443E-A6AB-0A244C91D81A}"/>
              </a:ext>
            </a:extLst>
          </p:cNvPr>
          <p:cNvSpPr>
            <a:spLocks noGrp="1"/>
          </p:cNvSpPr>
          <p:nvPr>
            <p:ph type="pic" sz="quarter" idx="14" hasCustomPrompt="1"/>
          </p:nvPr>
        </p:nvSpPr>
        <p:spPr>
          <a:xfrm>
            <a:off x="8430415" y="3260972"/>
            <a:ext cx="3545443" cy="3597029"/>
          </a:xfrm>
          <a:custGeom>
            <a:avLst/>
            <a:gdLst>
              <a:gd name="connsiteX0" fmla="*/ 2696119 w 3545443"/>
              <a:gd name="connsiteY0" fmla="*/ 417 h 3597029"/>
              <a:gd name="connsiteX1" fmla="*/ 3160788 w 3545443"/>
              <a:gd name="connsiteY1" fmla="*/ 126977 h 3597029"/>
              <a:gd name="connsiteX2" fmla="*/ 3418466 w 3545443"/>
              <a:gd name="connsiteY2" fmla="*/ 1263135 h 3597029"/>
              <a:gd name="connsiteX3" fmla="*/ 1947507 w 3545443"/>
              <a:gd name="connsiteY3" fmla="*/ 3597029 h 3597029"/>
              <a:gd name="connsiteX4" fmla="*/ 0 w 3545443"/>
              <a:gd name="connsiteY4" fmla="*/ 3597029 h 3597029"/>
              <a:gd name="connsiteX5" fmla="*/ 2024630 w 3545443"/>
              <a:gd name="connsiteY5" fmla="*/ 384656 h 3597029"/>
              <a:gd name="connsiteX6" fmla="*/ 2696119 w 3545443"/>
              <a:gd name="connsiteY6" fmla="*/ 417 h 359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5443" h="3597029">
                <a:moveTo>
                  <a:pt x="2696119" y="417"/>
                </a:moveTo>
                <a:cubicBezTo>
                  <a:pt x="2854708" y="-4625"/>
                  <a:pt x="3016451" y="36007"/>
                  <a:pt x="3160788" y="126977"/>
                </a:cubicBezTo>
                <a:cubicBezTo>
                  <a:pt x="3545685" y="369563"/>
                  <a:pt x="3661052" y="878237"/>
                  <a:pt x="3418466" y="1263135"/>
                </a:cubicBezTo>
                <a:lnTo>
                  <a:pt x="1947507" y="3597029"/>
                </a:lnTo>
                <a:lnTo>
                  <a:pt x="0" y="3597029"/>
                </a:lnTo>
                <a:lnTo>
                  <a:pt x="2024630" y="384656"/>
                </a:lnTo>
                <a:cubicBezTo>
                  <a:pt x="2176246" y="144095"/>
                  <a:pt x="2431803" y="8819"/>
                  <a:pt x="2696119" y="417"/>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 name="Picture Placeholder 13">
            <a:extLst>
              <a:ext uri="{FF2B5EF4-FFF2-40B4-BE49-F238E27FC236}">
                <a16:creationId xmlns:a16="http://schemas.microsoft.com/office/drawing/2014/main" id="{4F2FA883-F6FD-4B5B-B302-E61192418116}"/>
              </a:ext>
            </a:extLst>
          </p:cNvPr>
          <p:cNvSpPr>
            <a:spLocks noGrp="1"/>
          </p:cNvSpPr>
          <p:nvPr>
            <p:ph type="pic" sz="quarter" idx="15" hasCustomPrompt="1"/>
          </p:nvPr>
        </p:nvSpPr>
        <p:spPr>
          <a:xfrm>
            <a:off x="3699210" y="864252"/>
            <a:ext cx="5056001" cy="5993749"/>
          </a:xfrm>
          <a:custGeom>
            <a:avLst/>
            <a:gdLst>
              <a:gd name="connsiteX0" fmla="*/ 4206676 w 5056001"/>
              <a:gd name="connsiteY0" fmla="*/ 417 h 5993749"/>
              <a:gd name="connsiteX1" fmla="*/ 4671346 w 5056001"/>
              <a:gd name="connsiteY1" fmla="*/ 126977 h 5993749"/>
              <a:gd name="connsiteX2" fmla="*/ 4929025 w 5056001"/>
              <a:gd name="connsiteY2" fmla="*/ 1263136 h 5993749"/>
              <a:gd name="connsiteX3" fmla="*/ 1947509 w 5056001"/>
              <a:gd name="connsiteY3" fmla="*/ 5993749 h 5993749"/>
              <a:gd name="connsiteX4" fmla="*/ 0 w 5056001"/>
              <a:gd name="connsiteY4" fmla="*/ 5993749 h 5993749"/>
              <a:gd name="connsiteX5" fmla="*/ 3535186 w 5056001"/>
              <a:gd name="connsiteY5" fmla="*/ 384656 h 5993749"/>
              <a:gd name="connsiteX6" fmla="*/ 4206676 w 5056001"/>
              <a:gd name="connsiteY6" fmla="*/ 417 h 599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6001" h="5993749">
                <a:moveTo>
                  <a:pt x="4206676" y="417"/>
                </a:moveTo>
                <a:cubicBezTo>
                  <a:pt x="4365266" y="-4625"/>
                  <a:pt x="4527009" y="36007"/>
                  <a:pt x="4671346" y="126977"/>
                </a:cubicBezTo>
                <a:cubicBezTo>
                  <a:pt x="5056243" y="369563"/>
                  <a:pt x="5171610" y="878239"/>
                  <a:pt x="4929025" y="1263136"/>
                </a:cubicBezTo>
                <a:lnTo>
                  <a:pt x="1947509" y="5993749"/>
                </a:lnTo>
                <a:lnTo>
                  <a:pt x="0" y="5993749"/>
                </a:lnTo>
                <a:lnTo>
                  <a:pt x="3535186" y="384656"/>
                </a:lnTo>
                <a:cubicBezTo>
                  <a:pt x="3686802" y="144095"/>
                  <a:pt x="3942360" y="8819"/>
                  <a:pt x="4206676" y="417"/>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 name="Picture Placeholder 12">
            <a:extLst>
              <a:ext uri="{FF2B5EF4-FFF2-40B4-BE49-F238E27FC236}">
                <a16:creationId xmlns:a16="http://schemas.microsoft.com/office/drawing/2014/main" id="{73AD964E-400C-4E06-8FBE-8E9762C3B8FA}"/>
              </a:ext>
            </a:extLst>
          </p:cNvPr>
          <p:cNvSpPr>
            <a:spLocks noGrp="1"/>
          </p:cNvSpPr>
          <p:nvPr>
            <p:ph type="pic" sz="quarter" idx="16" hasCustomPrompt="1"/>
          </p:nvPr>
        </p:nvSpPr>
        <p:spPr>
          <a:xfrm>
            <a:off x="7326660" y="0"/>
            <a:ext cx="4865340" cy="5917560"/>
          </a:xfrm>
          <a:custGeom>
            <a:avLst/>
            <a:gdLst>
              <a:gd name="connsiteX0" fmla="*/ 3060473 w 4865340"/>
              <a:gd name="connsiteY0" fmla="*/ 0 h 5917560"/>
              <a:gd name="connsiteX1" fmla="*/ 4865340 w 4865340"/>
              <a:gd name="connsiteY1" fmla="*/ 0 h 5917560"/>
              <a:gd name="connsiteX2" fmla="*/ 4865340 w 4865340"/>
              <a:gd name="connsiteY2" fmla="*/ 201013 h 5917560"/>
              <a:gd name="connsiteX3" fmla="*/ 4805377 w 4865340"/>
              <a:gd name="connsiteY3" fmla="*/ 321464 h 5917560"/>
              <a:gd name="connsiteX4" fmla="*/ 1520814 w 4865340"/>
              <a:gd name="connsiteY4" fmla="*/ 5532904 h 5917560"/>
              <a:gd name="connsiteX5" fmla="*/ 384655 w 4865340"/>
              <a:gd name="connsiteY5" fmla="*/ 5790583 h 5917560"/>
              <a:gd name="connsiteX6" fmla="*/ 384656 w 4865340"/>
              <a:gd name="connsiteY6" fmla="*/ 5790583 h 5917560"/>
              <a:gd name="connsiteX7" fmla="*/ 126977 w 4865340"/>
              <a:gd name="connsiteY7" fmla="*/ 4654423 h 59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340" h="5917560">
                <a:moveTo>
                  <a:pt x="3060473" y="0"/>
                </a:moveTo>
                <a:lnTo>
                  <a:pt x="4865340" y="0"/>
                </a:lnTo>
                <a:lnTo>
                  <a:pt x="4865340" y="201013"/>
                </a:lnTo>
                <a:lnTo>
                  <a:pt x="4805377" y="321464"/>
                </a:lnTo>
                <a:cubicBezTo>
                  <a:pt x="3710523" y="2058611"/>
                  <a:pt x="2615668" y="3795757"/>
                  <a:pt x="1520814" y="5532904"/>
                </a:cubicBezTo>
                <a:cubicBezTo>
                  <a:pt x="1278229" y="5917802"/>
                  <a:pt x="769553" y="6033169"/>
                  <a:pt x="384655" y="5790583"/>
                </a:cubicBezTo>
                <a:lnTo>
                  <a:pt x="384656" y="5790583"/>
                </a:lnTo>
                <a:cubicBezTo>
                  <a:pt x="-241" y="5547997"/>
                  <a:pt x="-115608" y="5039321"/>
                  <a:pt x="126977" y="4654423"/>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34955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988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CDE2FCDB-0731-4BEA-A913-4EDFC432F0BD}"/>
              </a:ext>
            </a:extLst>
          </p:cNvPr>
          <p:cNvSpPr>
            <a:spLocks noGrp="1"/>
          </p:cNvSpPr>
          <p:nvPr>
            <p:ph type="pic" idx="13" hasCustomPrompt="1"/>
          </p:nvPr>
        </p:nvSpPr>
        <p:spPr>
          <a:xfrm>
            <a:off x="0" y="0"/>
            <a:ext cx="6096000"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3" name="Picture Placeholder 2">
            <a:extLst>
              <a:ext uri="{FF2B5EF4-FFF2-40B4-BE49-F238E27FC236}">
                <a16:creationId xmlns:a16="http://schemas.microsoft.com/office/drawing/2014/main" id="{469FD851-3A72-4C73-9989-40E955DD57B1}"/>
              </a:ext>
            </a:extLst>
          </p:cNvPr>
          <p:cNvSpPr>
            <a:spLocks noGrp="1"/>
          </p:cNvSpPr>
          <p:nvPr>
            <p:ph type="pic" idx="14" hasCustomPrompt="1"/>
          </p:nvPr>
        </p:nvSpPr>
        <p:spPr>
          <a:xfrm>
            <a:off x="6096000" y="0"/>
            <a:ext cx="6096000"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12218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35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A33BB2-BBE0-4F07-815C-F28A00D38687}"/>
              </a:ext>
            </a:extLst>
          </p:cNvPr>
          <p:cNvGrpSpPr/>
          <p:nvPr userDrawn="1"/>
        </p:nvGrpSpPr>
        <p:grpSpPr>
          <a:xfrm>
            <a:off x="659509" y="1772815"/>
            <a:ext cx="2435815" cy="4432734"/>
            <a:chOff x="4871870" y="1763729"/>
            <a:chExt cx="2448272" cy="4303935"/>
          </a:xfrm>
        </p:grpSpPr>
        <p:grpSp>
          <p:nvGrpSpPr>
            <p:cNvPr id="3" name="Group 3">
              <a:extLst>
                <a:ext uri="{FF2B5EF4-FFF2-40B4-BE49-F238E27FC236}">
                  <a16:creationId xmlns:a16="http://schemas.microsoft.com/office/drawing/2014/main" id="{0997307C-467A-433B-B44A-467F1E831005}"/>
                </a:ext>
              </a:extLst>
            </p:cNvPr>
            <p:cNvGrpSpPr/>
            <p:nvPr/>
          </p:nvGrpSpPr>
          <p:grpSpPr>
            <a:xfrm>
              <a:off x="4871870" y="1763729"/>
              <a:ext cx="2448272" cy="4303935"/>
              <a:chOff x="445712" y="1449040"/>
              <a:chExt cx="2113018" cy="3924176"/>
            </a:xfrm>
          </p:grpSpPr>
          <p:sp>
            <p:nvSpPr>
              <p:cNvPr id="5" name="Rounded Rectangle 4">
                <a:extLst>
                  <a:ext uri="{FF2B5EF4-FFF2-40B4-BE49-F238E27FC236}">
                    <a16:creationId xmlns:a16="http://schemas.microsoft.com/office/drawing/2014/main" id="{BDA52F03-F2D2-46D8-81E1-9548790C94E4}"/>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6" name="Rectangle 5">
                <a:extLst>
                  <a:ext uri="{FF2B5EF4-FFF2-40B4-BE49-F238E27FC236}">
                    <a16:creationId xmlns:a16="http://schemas.microsoft.com/office/drawing/2014/main" id="{213AD0B3-4FB9-4947-B0C9-CA52F8408E16}"/>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7" name="Group 6">
                <a:extLst>
                  <a:ext uri="{FF2B5EF4-FFF2-40B4-BE49-F238E27FC236}">
                    <a16:creationId xmlns:a16="http://schemas.microsoft.com/office/drawing/2014/main" id="{6DCEF830-CD55-44DF-8B62-047326F6DF78}"/>
                  </a:ext>
                </a:extLst>
              </p:cNvPr>
              <p:cNvGrpSpPr/>
              <p:nvPr userDrawn="1"/>
            </p:nvGrpSpPr>
            <p:grpSpPr>
              <a:xfrm>
                <a:off x="1407705" y="5045834"/>
                <a:ext cx="211967" cy="211967"/>
                <a:chOff x="1549420" y="5712364"/>
                <a:chExt cx="312583" cy="312583"/>
              </a:xfrm>
            </p:grpSpPr>
            <p:sp>
              <p:nvSpPr>
                <p:cNvPr id="8" name="Oval 7">
                  <a:extLst>
                    <a:ext uri="{FF2B5EF4-FFF2-40B4-BE49-F238E27FC236}">
                      <a16:creationId xmlns:a16="http://schemas.microsoft.com/office/drawing/2014/main" id="{EE16A244-87DE-4799-B0BE-6E334CFDA5F5}"/>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ounded Rectangle 8">
                  <a:extLst>
                    <a:ext uri="{FF2B5EF4-FFF2-40B4-BE49-F238E27FC236}">
                      <a16:creationId xmlns:a16="http://schemas.microsoft.com/office/drawing/2014/main" id="{ACA16D45-6400-4891-8FDD-2CEE7D01BB4F}"/>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4" name="Picture Placeholder 2">
              <a:extLst>
                <a:ext uri="{FF2B5EF4-FFF2-40B4-BE49-F238E27FC236}">
                  <a16:creationId xmlns:a16="http://schemas.microsoft.com/office/drawing/2014/main" id="{2439A4BC-0CFE-449A-9C51-E3F1F6AC7F11}"/>
                </a:ext>
              </a:extLst>
            </p:cNvPr>
            <p:cNvSpPr txBox="1">
              <a:spLocks/>
            </p:cNvSpPr>
            <p:nvPr/>
          </p:nvSpPr>
          <p:spPr>
            <a:xfrm>
              <a:off x="5051890" y="2223507"/>
              <a:ext cx="2088232" cy="3384376"/>
            </a:xfrm>
            <a:prstGeom prst="rect">
              <a:avLst/>
            </a:prstGeom>
            <a:solidFill>
              <a:schemeClr val="bg1">
                <a:lumMod val="95000"/>
              </a:schemeClr>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Arial"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altLang="ko-KR"/>
                <a:t>Your Picture Here</a:t>
              </a:r>
              <a:endParaRPr lang="ko-KR" altLang="en-US" dirty="0"/>
            </a:p>
          </p:txBody>
        </p:sp>
      </p:grpSp>
      <p:sp>
        <p:nvSpPr>
          <p:cNvPr id="10" name="그림 개체 틀 2">
            <a:extLst>
              <a:ext uri="{FF2B5EF4-FFF2-40B4-BE49-F238E27FC236}">
                <a16:creationId xmlns:a16="http://schemas.microsoft.com/office/drawing/2014/main" id="{F6384C5A-0DC7-4DA8-8AF9-71A8DD23AF7A}"/>
              </a:ext>
            </a:extLst>
          </p:cNvPr>
          <p:cNvSpPr>
            <a:spLocks noGrp="1"/>
          </p:cNvSpPr>
          <p:nvPr>
            <p:ph type="pic" sz="quarter" idx="10" hasCustomPrompt="1"/>
          </p:nvPr>
        </p:nvSpPr>
        <p:spPr>
          <a:xfrm>
            <a:off x="5953328" y="1"/>
            <a:ext cx="6243450" cy="6866390"/>
          </a:xfrm>
          <a:custGeom>
            <a:avLst/>
            <a:gdLst>
              <a:gd name="connsiteX0" fmla="*/ 0 w 4427984"/>
              <a:gd name="connsiteY0" fmla="*/ 0 h 6866389"/>
              <a:gd name="connsiteX1" fmla="*/ 4427984 w 4427984"/>
              <a:gd name="connsiteY1" fmla="*/ 0 h 6866389"/>
              <a:gd name="connsiteX2" fmla="*/ 4427984 w 4427984"/>
              <a:gd name="connsiteY2" fmla="*/ 6866389 h 6866389"/>
              <a:gd name="connsiteX3" fmla="*/ 0 w 4427984"/>
              <a:gd name="connsiteY3" fmla="*/ 6866389 h 6866389"/>
              <a:gd name="connsiteX4" fmla="*/ 0 w 4427984"/>
              <a:gd name="connsiteY4" fmla="*/ 0 h 6866389"/>
              <a:gd name="connsiteX0" fmla="*/ 595618 w 4427984"/>
              <a:gd name="connsiteY0" fmla="*/ 0 h 6883167"/>
              <a:gd name="connsiteX1" fmla="*/ 4427984 w 4427984"/>
              <a:gd name="connsiteY1" fmla="*/ 16778 h 6883167"/>
              <a:gd name="connsiteX2" fmla="*/ 4427984 w 4427984"/>
              <a:gd name="connsiteY2" fmla="*/ 6883167 h 6883167"/>
              <a:gd name="connsiteX3" fmla="*/ 0 w 4427984"/>
              <a:gd name="connsiteY3" fmla="*/ 6883167 h 6883167"/>
              <a:gd name="connsiteX4" fmla="*/ 595618 w 4427984"/>
              <a:gd name="connsiteY4" fmla="*/ 0 h 6883167"/>
              <a:gd name="connsiteX0" fmla="*/ 1258348 w 5090714"/>
              <a:gd name="connsiteY0" fmla="*/ 0 h 6883167"/>
              <a:gd name="connsiteX1" fmla="*/ 5090714 w 5090714"/>
              <a:gd name="connsiteY1" fmla="*/ 16778 h 6883167"/>
              <a:gd name="connsiteX2" fmla="*/ 5090714 w 5090714"/>
              <a:gd name="connsiteY2" fmla="*/ 6883167 h 6883167"/>
              <a:gd name="connsiteX3" fmla="*/ 0 w 5090714"/>
              <a:gd name="connsiteY3" fmla="*/ 6874779 h 6883167"/>
              <a:gd name="connsiteX4" fmla="*/ 1258348 w 5090714"/>
              <a:gd name="connsiteY4" fmla="*/ 0 h 6883167"/>
              <a:gd name="connsiteX0" fmla="*/ 1493240 w 5090714"/>
              <a:gd name="connsiteY0" fmla="*/ 0 h 6883167"/>
              <a:gd name="connsiteX1" fmla="*/ 5090714 w 5090714"/>
              <a:gd name="connsiteY1" fmla="*/ 16778 h 6883167"/>
              <a:gd name="connsiteX2" fmla="*/ 5090714 w 5090714"/>
              <a:gd name="connsiteY2" fmla="*/ 6883167 h 6883167"/>
              <a:gd name="connsiteX3" fmla="*/ 0 w 5090714"/>
              <a:gd name="connsiteY3" fmla="*/ 6874779 h 6883167"/>
              <a:gd name="connsiteX4" fmla="*/ 1493240 w 5090714"/>
              <a:gd name="connsiteY4" fmla="*/ 0 h 6883167"/>
              <a:gd name="connsiteX0" fmla="*/ 1459684 w 5090714"/>
              <a:gd name="connsiteY0" fmla="*/ 0 h 6866389"/>
              <a:gd name="connsiteX1" fmla="*/ 5090714 w 5090714"/>
              <a:gd name="connsiteY1" fmla="*/ 0 h 6866389"/>
              <a:gd name="connsiteX2" fmla="*/ 5090714 w 5090714"/>
              <a:gd name="connsiteY2" fmla="*/ 6866389 h 6866389"/>
              <a:gd name="connsiteX3" fmla="*/ 0 w 5090714"/>
              <a:gd name="connsiteY3" fmla="*/ 6858001 h 6866389"/>
              <a:gd name="connsiteX4" fmla="*/ 1459684 w 5090714"/>
              <a:gd name="connsiteY4" fmla="*/ 0 h 6866389"/>
              <a:gd name="connsiteX0" fmla="*/ 1711354 w 5090714"/>
              <a:gd name="connsiteY0" fmla="*/ 0 h 6874778"/>
              <a:gd name="connsiteX1" fmla="*/ 5090714 w 5090714"/>
              <a:gd name="connsiteY1" fmla="*/ 8389 h 6874778"/>
              <a:gd name="connsiteX2" fmla="*/ 5090714 w 5090714"/>
              <a:gd name="connsiteY2" fmla="*/ 6874778 h 6874778"/>
              <a:gd name="connsiteX3" fmla="*/ 0 w 5090714"/>
              <a:gd name="connsiteY3" fmla="*/ 6866390 h 6874778"/>
              <a:gd name="connsiteX4" fmla="*/ 1711354 w 5090714"/>
              <a:gd name="connsiteY4" fmla="*/ 0 h 6874778"/>
              <a:gd name="connsiteX0" fmla="*/ 1937857 w 5317217"/>
              <a:gd name="connsiteY0" fmla="*/ 0 h 6874779"/>
              <a:gd name="connsiteX1" fmla="*/ 5317217 w 5317217"/>
              <a:gd name="connsiteY1" fmla="*/ 8389 h 6874779"/>
              <a:gd name="connsiteX2" fmla="*/ 5317217 w 5317217"/>
              <a:gd name="connsiteY2" fmla="*/ 6874778 h 6874779"/>
              <a:gd name="connsiteX3" fmla="*/ 0 w 5317217"/>
              <a:gd name="connsiteY3" fmla="*/ 6874779 h 6874779"/>
              <a:gd name="connsiteX4" fmla="*/ 1937857 w 5317217"/>
              <a:gd name="connsiteY4" fmla="*/ 0 h 6874779"/>
              <a:gd name="connsiteX0" fmla="*/ 1280632 w 5317217"/>
              <a:gd name="connsiteY0" fmla="*/ 10661 h 6866390"/>
              <a:gd name="connsiteX1" fmla="*/ 5317217 w 5317217"/>
              <a:gd name="connsiteY1" fmla="*/ 0 h 6866390"/>
              <a:gd name="connsiteX2" fmla="*/ 5317217 w 5317217"/>
              <a:gd name="connsiteY2" fmla="*/ 6866389 h 6866390"/>
              <a:gd name="connsiteX3" fmla="*/ 0 w 5317217"/>
              <a:gd name="connsiteY3" fmla="*/ 6866390 h 6866390"/>
              <a:gd name="connsiteX4" fmla="*/ 1280632 w 5317217"/>
              <a:gd name="connsiteY4" fmla="*/ 10661 h 6866390"/>
              <a:gd name="connsiteX0" fmla="*/ 1280632 w 5317217"/>
              <a:gd name="connsiteY0" fmla="*/ 1136 h 6866390"/>
              <a:gd name="connsiteX1" fmla="*/ 5317217 w 5317217"/>
              <a:gd name="connsiteY1" fmla="*/ 0 h 6866390"/>
              <a:gd name="connsiteX2" fmla="*/ 5317217 w 5317217"/>
              <a:gd name="connsiteY2" fmla="*/ 6866389 h 6866390"/>
              <a:gd name="connsiteX3" fmla="*/ 0 w 5317217"/>
              <a:gd name="connsiteY3" fmla="*/ 6866390 h 6866390"/>
              <a:gd name="connsiteX4" fmla="*/ 1280632 w 5317217"/>
              <a:gd name="connsiteY4" fmla="*/ 1136 h 6866390"/>
              <a:gd name="connsiteX0" fmla="*/ 1413982 w 5450567"/>
              <a:gd name="connsiteY0" fmla="*/ 1136 h 6866390"/>
              <a:gd name="connsiteX1" fmla="*/ 5450567 w 5450567"/>
              <a:gd name="connsiteY1" fmla="*/ 0 h 6866390"/>
              <a:gd name="connsiteX2" fmla="*/ 5450567 w 5450567"/>
              <a:gd name="connsiteY2" fmla="*/ 6866389 h 6866390"/>
              <a:gd name="connsiteX3" fmla="*/ 0 w 5450567"/>
              <a:gd name="connsiteY3" fmla="*/ 6866390 h 6866390"/>
              <a:gd name="connsiteX4" fmla="*/ 1413982 w 5450567"/>
              <a:gd name="connsiteY4" fmla="*/ 1136 h 686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0567" h="6866390">
                <a:moveTo>
                  <a:pt x="1413982" y="1136"/>
                </a:moveTo>
                <a:lnTo>
                  <a:pt x="5450567" y="0"/>
                </a:lnTo>
                <a:lnTo>
                  <a:pt x="5450567" y="6866389"/>
                </a:lnTo>
                <a:lnTo>
                  <a:pt x="0" y="6866390"/>
                </a:lnTo>
                <a:lnTo>
                  <a:pt x="1413982" y="1136"/>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1" name="그림 개체 틀 2">
            <a:extLst>
              <a:ext uri="{FF2B5EF4-FFF2-40B4-BE49-F238E27FC236}">
                <a16:creationId xmlns:a16="http://schemas.microsoft.com/office/drawing/2014/main" id="{2AAC6D1E-B725-4098-AD78-3F97C0C52D5C}"/>
              </a:ext>
            </a:extLst>
          </p:cNvPr>
          <p:cNvSpPr>
            <a:spLocks noGrp="1"/>
          </p:cNvSpPr>
          <p:nvPr>
            <p:ph type="pic" sz="quarter" idx="14" hasCustomPrompt="1"/>
          </p:nvPr>
        </p:nvSpPr>
        <p:spPr>
          <a:xfrm>
            <a:off x="807780" y="2142999"/>
            <a:ext cx="2144970" cy="362818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75381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194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Rectangle 3">
            <a:extLst>
              <a:ext uri="{FF2B5EF4-FFF2-40B4-BE49-F238E27FC236}">
                <a16:creationId xmlns:a16="http://schemas.microsoft.com/office/drawing/2014/main" id="{2B12C0E8-4B99-4F0D-A1D3-E7FCE368F9DD}"/>
              </a:ext>
            </a:extLst>
          </p:cNvPr>
          <p:cNvSpPr/>
          <p:nvPr userDrawn="1"/>
        </p:nvSpPr>
        <p:spPr>
          <a:xfrm>
            <a:off x="912647" y="1446905"/>
            <a:ext cx="2222208" cy="4320000"/>
          </a:xfrm>
          <a:prstGeom prst="rect">
            <a:avLst/>
          </a:prstGeom>
          <a:solidFill>
            <a:schemeClr val="accent2">
              <a:lumMod val="60000"/>
              <a:lumOff val="40000"/>
            </a:scheme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Rectangle 4">
            <a:extLst>
              <a:ext uri="{FF2B5EF4-FFF2-40B4-BE49-F238E27FC236}">
                <a16:creationId xmlns:a16="http://schemas.microsoft.com/office/drawing/2014/main" id="{90E1CAE9-891A-4836-A6D6-3E141A2E7D70}"/>
              </a:ext>
            </a:extLst>
          </p:cNvPr>
          <p:cNvSpPr/>
          <p:nvPr userDrawn="1"/>
        </p:nvSpPr>
        <p:spPr>
          <a:xfrm>
            <a:off x="912647" y="5764340"/>
            <a:ext cx="2222208" cy="648000"/>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6" name="Picture Placeholder 2">
            <a:extLst>
              <a:ext uri="{FF2B5EF4-FFF2-40B4-BE49-F238E27FC236}">
                <a16:creationId xmlns:a16="http://schemas.microsoft.com/office/drawing/2014/main" id="{542AA11C-10B3-495E-ACBA-12528162A408}"/>
              </a:ext>
            </a:extLst>
          </p:cNvPr>
          <p:cNvSpPr>
            <a:spLocks noGrp="1"/>
          </p:cNvSpPr>
          <p:nvPr>
            <p:ph type="pic" sz="quarter" idx="11" hasCustomPrompt="1"/>
          </p:nvPr>
        </p:nvSpPr>
        <p:spPr>
          <a:xfrm>
            <a:off x="1213751" y="1702145"/>
            <a:ext cx="1620000" cy="1620000"/>
          </a:xfrm>
          <a:prstGeom prst="ellipse">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Your Picture Here</a:t>
            </a:r>
            <a:endParaRPr lang="ko-KR" altLang="en-US" dirty="0"/>
          </a:p>
        </p:txBody>
      </p:sp>
      <p:sp>
        <p:nvSpPr>
          <p:cNvPr id="7" name="Rectangle 6">
            <a:extLst>
              <a:ext uri="{FF2B5EF4-FFF2-40B4-BE49-F238E27FC236}">
                <a16:creationId xmlns:a16="http://schemas.microsoft.com/office/drawing/2014/main" id="{AE328D74-6104-4D9B-AA1D-9B4E547FAD11}"/>
              </a:ext>
            </a:extLst>
          </p:cNvPr>
          <p:cNvSpPr/>
          <p:nvPr userDrawn="1"/>
        </p:nvSpPr>
        <p:spPr>
          <a:xfrm>
            <a:off x="3626311" y="1446905"/>
            <a:ext cx="2222208" cy="4320000"/>
          </a:xfrm>
          <a:prstGeom prst="rect">
            <a:avLst/>
          </a:prstGeom>
          <a:solidFill>
            <a:schemeClr val="accent1">
              <a:lumMod val="60000"/>
              <a:lumOff val="40000"/>
            </a:scheme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8" name="Rectangle 7">
            <a:extLst>
              <a:ext uri="{FF2B5EF4-FFF2-40B4-BE49-F238E27FC236}">
                <a16:creationId xmlns:a16="http://schemas.microsoft.com/office/drawing/2014/main" id="{966A9C17-C299-4FB2-9EFF-5D0FB7C10F23}"/>
              </a:ext>
            </a:extLst>
          </p:cNvPr>
          <p:cNvSpPr/>
          <p:nvPr userDrawn="1"/>
        </p:nvSpPr>
        <p:spPr>
          <a:xfrm>
            <a:off x="3626311" y="5764340"/>
            <a:ext cx="2222208" cy="648000"/>
          </a:xfrm>
          <a:prstGeom prst="rect">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Picture Placeholder 2">
            <a:extLst>
              <a:ext uri="{FF2B5EF4-FFF2-40B4-BE49-F238E27FC236}">
                <a16:creationId xmlns:a16="http://schemas.microsoft.com/office/drawing/2014/main" id="{4099F044-C2C5-4F21-9216-344DDC80B0B5}"/>
              </a:ext>
            </a:extLst>
          </p:cNvPr>
          <p:cNvSpPr>
            <a:spLocks noGrp="1"/>
          </p:cNvSpPr>
          <p:nvPr>
            <p:ph type="pic" sz="quarter" idx="12" hasCustomPrompt="1"/>
          </p:nvPr>
        </p:nvSpPr>
        <p:spPr>
          <a:xfrm>
            <a:off x="3927415" y="1702145"/>
            <a:ext cx="1620000" cy="1620000"/>
          </a:xfrm>
          <a:prstGeom prst="ellipse">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Your Picture Here</a:t>
            </a:r>
            <a:endParaRPr lang="ko-KR" altLang="en-US" dirty="0"/>
          </a:p>
        </p:txBody>
      </p:sp>
      <p:sp>
        <p:nvSpPr>
          <p:cNvPr id="10" name="Rectangle 9">
            <a:extLst>
              <a:ext uri="{FF2B5EF4-FFF2-40B4-BE49-F238E27FC236}">
                <a16:creationId xmlns:a16="http://schemas.microsoft.com/office/drawing/2014/main" id="{D2A008A6-97EC-413D-AFCA-A8259EFD7AC2}"/>
              </a:ext>
            </a:extLst>
          </p:cNvPr>
          <p:cNvSpPr/>
          <p:nvPr userDrawn="1"/>
        </p:nvSpPr>
        <p:spPr>
          <a:xfrm>
            <a:off x="6339975" y="1446905"/>
            <a:ext cx="2222208" cy="4320000"/>
          </a:xfrm>
          <a:prstGeom prst="rect">
            <a:avLst/>
          </a:prstGeom>
          <a:solidFill>
            <a:schemeClr val="accent4">
              <a:lumMod val="60000"/>
              <a:lumOff val="40000"/>
            </a:scheme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1" name="Rectangle 10">
            <a:extLst>
              <a:ext uri="{FF2B5EF4-FFF2-40B4-BE49-F238E27FC236}">
                <a16:creationId xmlns:a16="http://schemas.microsoft.com/office/drawing/2014/main" id="{E69FD277-0515-4336-ABA8-59026CC6C5D1}"/>
              </a:ext>
            </a:extLst>
          </p:cNvPr>
          <p:cNvSpPr/>
          <p:nvPr userDrawn="1"/>
        </p:nvSpPr>
        <p:spPr>
          <a:xfrm>
            <a:off x="6339975" y="5764340"/>
            <a:ext cx="2222208" cy="648000"/>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2" name="Picture Placeholder 2">
            <a:extLst>
              <a:ext uri="{FF2B5EF4-FFF2-40B4-BE49-F238E27FC236}">
                <a16:creationId xmlns:a16="http://schemas.microsoft.com/office/drawing/2014/main" id="{31362633-72EA-4014-A892-D58B427B3CE2}"/>
              </a:ext>
            </a:extLst>
          </p:cNvPr>
          <p:cNvSpPr>
            <a:spLocks noGrp="1"/>
          </p:cNvSpPr>
          <p:nvPr>
            <p:ph type="pic" sz="quarter" idx="13" hasCustomPrompt="1"/>
          </p:nvPr>
        </p:nvSpPr>
        <p:spPr>
          <a:xfrm>
            <a:off x="6641079" y="1702145"/>
            <a:ext cx="1620000" cy="1620000"/>
          </a:xfrm>
          <a:prstGeom prst="ellipse">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Your Picture Here</a:t>
            </a:r>
            <a:endParaRPr lang="ko-KR" altLang="en-US" dirty="0"/>
          </a:p>
        </p:txBody>
      </p:sp>
      <p:sp>
        <p:nvSpPr>
          <p:cNvPr id="13" name="Rectangle 12">
            <a:extLst>
              <a:ext uri="{FF2B5EF4-FFF2-40B4-BE49-F238E27FC236}">
                <a16:creationId xmlns:a16="http://schemas.microsoft.com/office/drawing/2014/main" id="{4EA18A0B-B7C3-4878-80D0-097C75A4AF1D}"/>
              </a:ext>
            </a:extLst>
          </p:cNvPr>
          <p:cNvSpPr/>
          <p:nvPr userDrawn="1"/>
        </p:nvSpPr>
        <p:spPr>
          <a:xfrm>
            <a:off x="9053639" y="1446905"/>
            <a:ext cx="2222208" cy="4320000"/>
          </a:xfrm>
          <a:prstGeom prst="rect">
            <a:avLst/>
          </a:prstGeom>
          <a:solidFill>
            <a:schemeClr val="accent3">
              <a:lumMod val="60000"/>
              <a:lumOff val="40000"/>
            </a:scheme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4" name="Rectangle 13">
            <a:extLst>
              <a:ext uri="{FF2B5EF4-FFF2-40B4-BE49-F238E27FC236}">
                <a16:creationId xmlns:a16="http://schemas.microsoft.com/office/drawing/2014/main" id="{2B47B798-DEEF-4ED5-87EE-62DFE30E939B}"/>
              </a:ext>
            </a:extLst>
          </p:cNvPr>
          <p:cNvSpPr/>
          <p:nvPr userDrawn="1"/>
        </p:nvSpPr>
        <p:spPr>
          <a:xfrm>
            <a:off x="9053639" y="5764340"/>
            <a:ext cx="2222208" cy="648000"/>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5" name="Picture Placeholder 2">
            <a:extLst>
              <a:ext uri="{FF2B5EF4-FFF2-40B4-BE49-F238E27FC236}">
                <a16:creationId xmlns:a16="http://schemas.microsoft.com/office/drawing/2014/main" id="{5D0BC034-2C56-4532-8896-AA3E04F664C2}"/>
              </a:ext>
            </a:extLst>
          </p:cNvPr>
          <p:cNvSpPr>
            <a:spLocks noGrp="1"/>
          </p:cNvSpPr>
          <p:nvPr>
            <p:ph type="pic" sz="quarter" idx="14" hasCustomPrompt="1"/>
          </p:nvPr>
        </p:nvSpPr>
        <p:spPr>
          <a:xfrm>
            <a:off x="9354743" y="1702145"/>
            <a:ext cx="1620000" cy="1620000"/>
          </a:xfrm>
          <a:prstGeom prst="ellipse">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직사각형 19">
            <a:extLst>
              <a:ext uri="{FF2B5EF4-FFF2-40B4-BE49-F238E27FC236}">
                <a16:creationId xmlns:a16="http://schemas.microsoft.com/office/drawing/2014/main" id="{9645783D-4919-4B3A-BD4A-B5C388E4C505}"/>
              </a:ext>
            </a:extLst>
          </p:cNvPr>
          <p:cNvSpPr/>
          <p:nvPr userDrawn="1"/>
        </p:nvSpPr>
        <p:spPr>
          <a:xfrm>
            <a:off x="404813" y="1076325"/>
            <a:ext cx="11382375" cy="47053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 name="그림 개체 틀 6">
            <a:extLst>
              <a:ext uri="{FF2B5EF4-FFF2-40B4-BE49-F238E27FC236}">
                <a16:creationId xmlns:a16="http://schemas.microsoft.com/office/drawing/2014/main" id="{20C421C8-A6C9-4311-8791-41D214D3A8B7}"/>
              </a:ext>
            </a:extLst>
          </p:cNvPr>
          <p:cNvSpPr>
            <a:spLocks noGrp="1"/>
          </p:cNvSpPr>
          <p:nvPr>
            <p:ph type="pic" sz="quarter" idx="11" hasCustomPrompt="1"/>
          </p:nvPr>
        </p:nvSpPr>
        <p:spPr>
          <a:xfrm>
            <a:off x="885825" y="0"/>
            <a:ext cx="4108099" cy="6858000"/>
          </a:xfrm>
          <a:prstGeom prst="rect">
            <a:avLst/>
          </a:prstGeom>
          <a:solidFill>
            <a:schemeClr val="bg1">
              <a:lumMod val="95000"/>
            </a:schemeClr>
          </a:solidFill>
        </p:spPr>
        <p:txBody>
          <a:bodyPr wrap="square" tIns="576000">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 And Send To Back</a:t>
            </a:r>
            <a:endParaRPr lang="ko-KR" altLang="en-US" dirty="0"/>
          </a:p>
          <a:p>
            <a:pPr marL="0" lvl="0" indent="0" algn="ctr">
              <a:buNone/>
            </a:pPr>
            <a:endParaRPr lang="ko-KR" altLang="en-US" dirty="0"/>
          </a:p>
        </p:txBody>
      </p:sp>
    </p:spTree>
    <p:extLst>
      <p:ext uri="{BB962C8B-B14F-4D97-AF65-F5344CB8AC3E}">
        <p14:creationId xmlns:p14="http://schemas.microsoft.com/office/powerpoint/2010/main" val="2604289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6381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CCF78AAA-E5AC-40FA-9F66-F443EBF85273}"/>
              </a:ext>
            </a:extLst>
          </p:cNvPr>
          <p:cNvSpPr>
            <a:spLocks noGrp="1"/>
          </p:cNvSpPr>
          <p:nvPr>
            <p:ph type="pic" sz="quarter" idx="11" hasCustomPrompt="1"/>
          </p:nvPr>
        </p:nvSpPr>
        <p:spPr>
          <a:xfrm>
            <a:off x="0" y="0"/>
            <a:ext cx="12192000" cy="3240360"/>
          </a:xfrm>
          <a:prstGeom prst="rect">
            <a:avLst/>
          </a:prstGeom>
          <a:solidFill>
            <a:schemeClr val="bg1">
              <a:lumMod val="95000"/>
            </a:schemeClr>
          </a:solidFill>
          <a:ln w="25400">
            <a:noFill/>
          </a:ln>
          <a:effectLst/>
        </p:spPr>
        <p:txBody>
          <a:bodyPr anchor="ctr"/>
          <a:lstStyle>
            <a:lvl1pPr marL="0" indent="0" algn="ctr">
              <a:buFontTx/>
              <a:buNone/>
              <a:defRPr sz="18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65222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2444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D031D3-99AE-43DC-84AD-FE84A0D77CF9}"/>
              </a:ext>
            </a:extLst>
          </p:cNvPr>
          <p:cNvGrpSpPr/>
          <p:nvPr userDrawn="1"/>
        </p:nvGrpSpPr>
        <p:grpSpPr>
          <a:xfrm>
            <a:off x="3377308" y="1775445"/>
            <a:ext cx="5437384" cy="2987474"/>
            <a:chOff x="-548507" y="477868"/>
            <a:chExt cx="11570449" cy="6357177"/>
          </a:xfrm>
        </p:grpSpPr>
        <p:sp>
          <p:nvSpPr>
            <p:cNvPr id="3" name="Freeform: Shape 2">
              <a:extLst>
                <a:ext uri="{FF2B5EF4-FFF2-40B4-BE49-F238E27FC236}">
                  <a16:creationId xmlns:a16="http://schemas.microsoft.com/office/drawing/2014/main" id="{75ADAA5F-DD98-4632-B971-9654C97D5428}"/>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78334A1-B210-4E36-927D-191714AE7685}"/>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5737A979-BF4B-4442-8F98-615E5C8F297D}"/>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C7F6AD1-17A7-4E8E-89BB-DAA33E72D77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49FE1537-4C8E-4E73-8C11-12C484E448F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095359CC-3543-4570-BC9D-0CD428765194}"/>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5A4936C6-A3F3-4425-B5B0-C3269F39DA09}"/>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299C5746-3697-43F7-9135-8E4B40A4CA5D}"/>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7C2273B5-C391-4671-99B1-32A2AB6E832F}"/>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DF7AE59E-9767-4B36-BBBA-9926DD625D58}"/>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24ADF23-7AF5-484E-8ACE-B4D0C0E4CDE0}"/>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Shape 9">
              <a:extLst>
                <a:ext uri="{FF2B5EF4-FFF2-40B4-BE49-F238E27FC236}">
                  <a16:creationId xmlns:a16="http://schemas.microsoft.com/office/drawing/2014/main" id="{63AECA07-9269-4CB9-B260-152C432B765E}"/>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5" name="Picture Placeholder 2">
            <a:extLst>
              <a:ext uri="{FF2B5EF4-FFF2-40B4-BE49-F238E27FC236}">
                <a16:creationId xmlns:a16="http://schemas.microsoft.com/office/drawing/2014/main" id="{81349A18-6896-4DD1-9E41-2DA11B96F0D0}"/>
              </a:ext>
            </a:extLst>
          </p:cNvPr>
          <p:cNvSpPr>
            <a:spLocks noGrp="1"/>
          </p:cNvSpPr>
          <p:nvPr>
            <p:ph type="pic" idx="12" hasCustomPrompt="1"/>
          </p:nvPr>
        </p:nvSpPr>
        <p:spPr>
          <a:xfrm>
            <a:off x="4093743" y="1944995"/>
            <a:ext cx="4040802" cy="2400719"/>
          </a:xfrm>
          <a:prstGeom prst="rect">
            <a:avLst/>
          </a:prstGeom>
          <a:solidFill>
            <a:schemeClr val="bg1">
              <a:lumMod val="95000"/>
            </a:schemeClr>
          </a:solidFill>
          <a:ln w="12700">
            <a:noFill/>
          </a:ln>
        </p:spPr>
        <p:txBody>
          <a:bodyPr anchor="ctr"/>
          <a:lstStyle>
            <a:lvl1pPr marL="0" indent="0" algn="ctr">
              <a:buNone/>
              <a:defRPr sz="16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6" name="Text Placeholder 9">
            <a:extLst>
              <a:ext uri="{FF2B5EF4-FFF2-40B4-BE49-F238E27FC236}">
                <a16:creationId xmlns:a16="http://schemas.microsoft.com/office/drawing/2014/main" id="{12CD2C86-D2E2-43A9-8B80-E0D93F796AD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072560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0405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7405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NG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9464710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5348715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1B2A8-6858-4904-A5AE-E33B185E34FD}" type="datetimeFigureOut">
              <a:rPr lang="en-ID" smtClean="0"/>
              <a:t>25/09/2023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7E4AC25E-E916-4F86-9B94-467581667825}" type="slidenum">
              <a:rPr lang="en-ID" smtClean="0"/>
              <a:t>‹#›</a:t>
            </a:fld>
            <a:endParaRPr lang="en-ID"/>
          </a:p>
        </p:txBody>
      </p:sp>
    </p:spTree>
    <p:extLst>
      <p:ext uri="{BB962C8B-B14F-4D97-AF65-F5344CB8AC3E}">
        <p14:creationId xmlns:p14="http://schemas.microsoft.com/office/powerpoint/2010/main" val="256496922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75CAE889-09FB-443E-A6AB-0A244C91D81A}"/>
              </a:ext>
            </a:extLst>
          </p:cNvPr>
          <p:cNvSpPr>
            <a:spLocks noGrp="1"/>
          </p:cNvSpPr>
          <p:nvPr>
            <p:ph type="pic" sz="quarter" idx="14" hasCustomPrompt="1"/>
          </p:nvPr>
        </p:nvSpPr>
        <p:spPr>
          <a:xfrm>
            <a:off x="8430415" y="3260972"/>
            <a:ext cx="3545443" cy="3597029"/>
          </a:xfrm>
          <a:custGeom>
            <a:avLst/>
            <a:gdLst>
              <a:gd name="connsiteX0" fmla="*/ 2696119 w 3545443"/>
              <a:gd name="connsiteY0" fmla="*/ 417 h 3597029"/>
              <a:gd name="connsiteX1" fmla="*/ 3160788 w 3545443"/>
              <a:gd name="connsiteY1" fmla="*/ 126977 h 3597029"/>
              <a:gd name="connsiteX2" fmla="*/ 3418466 w 3545443"/>
              <a:gd name="connsiteY2" fmla="*/ 1263135 h 3597029"/>
              <a:gd name="connsiteX3" fmla="*/ 1947507 w 3545443"/>
              <a:gd name="connsiteY3" fmla="*/ 3597029 h 3597029"/>
              <a:gd name="connsiteX4" fmla="*/ 0 w 3545443"/>
              <a:gd name="connsiteY4" fmla="*/ 3597029 h 3597029"/>
              <a:gd name="connsiteX5" fmla="*/ 2024630 w 3545443"/>
              <a:gd name="connsiteY5" fmla="*/ 384656 h 3597029"/>
              <a:gd name="connsiteX6" fmla="*/ 2696119 w 3545443"/>
              <a:gd name="connsiteY6" fmla="*/ 417 h 359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5443" h="3597029">
                <a:moveTo>
                  <a:pt x="2696119" y="417"/>
                </a:moveTo>
                <a:cubicBezTo>
                  <a:pt x="2854708" y="-4625"/>
                  <a:pt x="3016451" y="36007"/>
                  <a:pt x="3160788" y="126977"/>
                </a:cubicBezTo>
                <a:cubicBezTo>
                  <a:pt x="3545685" y="369563"/>
                  <a:pt x="3661052" y="878237"/>
                  <a:pt x="3418466" y="1263135"/>
                </a:cubicBezTo>
                <a:lnTo>
                  <a:pt x="1947507" y="3597029"/>
                </a:lnTo>
                <a:lnTo>
                  <a:pt x="0" y="3597029"/>
                </a:lnTo>
                <a:lnTo>
                  <a:pt x="2024630" y="384656"/>
                </a:lnTo>
                <a:cubicBezTo>
                  <a:pt x="2176246" y="144095"/>
                  <a:pt x="2431803" y="8819"/>
                  <a:pt x="2696119" y="417"/>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 name="Picture Placeholder 13">
            <a:extLst>
              <a:ext uri="{FF2B5EF4-FFF2-40B4-BE49-F238E27FC236}">
                <a16:creationId xmlns:a16="http://schemas.microsoft.com/office/drawing/2014/main" id="{4F2FA883-F6FD-4B5B-B302-E61192418116}"/>
              </a:ext>
            </a:extLst>
          </p:cNvPr>
          <p:cNvSpPr>
            <a:spLocks noGrp="1"/>
          </p:cNvSpPr>
          <p:nvPr>
            <p:ph type="pic" sz="quarter" idx="15" hasCustomPrompt="1"/>
          </p:nvPr>
        </p:nvSpPr>
        <p:spPr>
          <a:xfrm>
            <a:off x="3699210" y="864252"/>
            <a:ext cx="5056001" cy="5993749"/>
          </a:xfrm>
          <a:custGeom>
            <a:avLst/>
            <a:gdLst>
              <a:gd name="connsiteX0" fmla="*/ 4206676 w 5056001"/>
              <a:gd name="connsiteY0" fmla="*/ 417 h 5993749"/>
              <a:gd name="connsiteX1" fmla="*/ 4671346 w 5056001"/>
              <a:gd name="connsiteY1" fmla="*/ 126977 h 5993749"/>
              <a:gd name="connsiteX2" fmla="*/ 4929025 w 5056001"/>
              <a:gd name="connsiteY2" fmla="*/ 1263136 h 5993749"/>
              <a:gd name="connsiteX3" fmla="*/ 1947509 w 5056001"/>
              <a:gd name="connsiteY3" fmla="*/ 5993749 h 5993749"/>
              <a:gd name="connsiteX4" fmla="*/ 0 w 5056001"/>
              <a:gd name="connsiteY4" fmla="*/ 5993749 h 5993749"/>
              <a:gd name="connsiteX5" fmla="*/ 3535186 w 5056001"/>
              <a:gd name="connsiteY5" fmla="*/ 384656 h 5993749"/>
              <a:gd name="connsiteX6" fmla="*/ 4206676 w 5056001"/>
              <a:gd name="connsiteY6" fmla="*/ 417 h 599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6001" h="5993749">
                <a:moveTo>
                  <a:pt x="4206676" y="417"/>
                </a:moveTo>
                <a:cubicBezTo>
                  <a:pt x="4365266" y="-4625"/>
                  <a:pt x="4527009" y="36007"/>
                  <a:pt x="4671346" y="126977"/>
                </a:cubicBezTo>
                <a:cubicBezTo>
                  <a:pt x="5056243" y="369563"/>
                  <a:pt x="5171610" y="878239"/>
                  <a:pt x="4929025" y="1263136"/>
                </a:cubicBezTo>
                <a:lnTo>
                  <a:pt x="1947509" y="5993749"/>
                </a:lnTo>
                <a:lnTo>
                  <a:pt x="0" y="5993749"/>
                </a:lnTo>
                <a:lnTo>
                  <a:pt x="3535186" y="384656"/>
                </a:lnTo>
                <a:cubicBezTo>
                  <a:pt x="3686802" y="144095"/>
                  <a:pt x="3942360" y="8819"/>
                  <a:pt x="4206676" y="417"/>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 name="Picture Placeholder 12">
            <a:extLst>
              <a:ext uri="{FF2B5EF4-FFF2-40B4-BE49-F238E27FC236}">
                <a16:creationId xmlns:a16="http://schemas.microsoft.com/office/drawing/2014/main" id="{73AD964E-400C-4E06-8FBE-8E9762C3B8FA}"/>
              </a:ext>
            </a:extLst>
          </p:cNvPr>
          <p:cNvSpPr>
            <a:spLocks noGrp="1"/>
          </p:cNvSpPr>
          <p:nvPr>
            <p:ph type="pic" sz="quarter" idx="16" hasCustomPrompt="1"/>
          </p:nvPr>
        </p:nvSpPr>
        <p:spPr>
          <a:xfrm>
            <a:off x="7326660" y="0"/>
            <a:ext cx="4865340" cy="5917560"/>
          </a:xfrm>
          <a:custGeom>
            <a:avLst/>
            <a:gdLst>
              <a:gd name="connsiteX0" fmla="*/ 3060473 w 4865340"/>
              <a:gd name="connsiteY0" fmla="*/ 0 h 5917560"/>
              <a:gd name="connsiteX1" fmla="*/ 4865340 w 4865340"/>
              <a:gd name="connsiteY1" fmla="*/ 0 h 5917560"/>
              <a:gd name="connsiteX2" fmla="*/ 4865340 w 4865340"/>
              <a:gd name="connsiteY2" fmla="*/ 201013 h 5917560"/>
              <a:gd name="connsiteX3" fmla="*/ 4805377 w 4865340"/>
              <a:gd name="connsiteY3" fmla="*/ 321464 h 5917560"/>
              <a:gd name="connsiteX4" fmla="*/ 1520814 w 4865340"/>
              <a:gd name="connsiteY4" fmla="*/ 5532904 h 5917560"/>
              <a:gd name="connsiteX5" fmla="*/ 384655 w 4865340"/>
              <a:gd name="connsiteY5" fmla="*/ 5790583 h 5917560"/>
              <a:gd name="connsiteX6" fmla="*/ 384656 w 4865340"/>
              <a:gd name="connsiteY6" fmla="*/ 5790583 h 5917560"/>
              <a:gd name="connsiteX7" fmla="*/ 126977 w 4865340"/>
              <a:gd name="connsiteY7" fmla="*/ 4654423 h 59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340" h="5917560">
                <a:moveTo>
                  <a:pt x="3060473" y="0"/>
                </a:moveTo>
                <a:lnTo>
                  <a:pt x="4865340" y="0"/>
                </a:lnTo>
                <a:lnTo>
                  <a:pt x="4865340" y="201013"/>
                </a:lnTo>
                <a:lnTo>
                  <a:pt x="4805377" y="321464"/>
                </a:lnTo>
                <a:cubicBezTo>
                  <a:pt x="3710523" y="2058611"/>
                  <a:pt x="2615668" y="3795757"/>
                  <a:pt x="1520814" y="5532904"/>
                </a:cubicBezTo>
                <a:cubicBezTo>
                  <a:pt x="1278229" y="5917802"/>
                  <a:pt x="769553" y="6033169"/>
                  <a:pt x="384655" y="5790583"/>
                </a:cubicBezTo>
                <a:lnTo>
                  <a:pt x="384656" y="5790583"/>
                </a:lnTo>
                <a:cubicBezTo>
                  <a:pt x="-241" y="5547997"/>
                  <a:pt x="-115608" y="5039321"/>
                  <a:pt x="126977" y="4654423"/>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8332950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912362" y="368884"/>
            <a:ext cx="4367275" cy="757555"/>
          </a:xfrm>
          <a:prstGeom prst="rect">
            <a:avLst/>
          </a:prstGeom>
        </p:spPr>
        <p:txBody>
          <a:bodyPr lIns="0" tIns="0" rIns="0" bIns="0"/>
          <a:lstStyle>
            <a:lvl1pPr>
              <a:defRPr sz="4800" b="1" i="0">
                <a:solidFill>
                  <a:srgbClr val="585858"/>
                </a:solidFill>
                <a:latin typeface="Arial"/>
                <a:cs typeface="Arial"/>
              </a:defRPr>
            </a:lvl1pPr>
          </a:lstStyle>
          <a:p>
            <a:endParaRPr/>
          </a:p>
        </p:txBody>
      </p:sp>
      <p:sp>
        <p:nvSpPr>
          <p:cNvPr id="3" name="Holder 3"/>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9/25/2023</a:t>
            </a:fld>
            <a:endParaRPr lang="en-US"/>
          </a:p>
        </p:txBody>
      </p:sp>
      <p:sp>
        <p:nvSpPr>
          <p:cNvPr id="5" name="Holder 5"/>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442172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a:prstGeom prst="rect">
            <a:avLst/>
          </a:prstGeom>
        </p:spPr>
        <p:txBody>
          <a:bodyPr/>
          <a:lstStyle/>
          <a:p>
            <a:r>
              <a:rPr lang="en-US" dirty="0"/>
              <a:t>Click to edit Master title style</a:t>
            </a:r>
          </a:p>
        </p:txBody>
      </p:sp>
      <p:sp>
        <p:nvSpPr>
          <p:cNvPr id="4" name="Picture Placeholder 8">
            <a:extLst>
              <a:ext uri="{FF2B5EF4-FFF2-40B4-BE49-F238E27FC236}">
                <a16:creationId xmlns:a16="http://schemas.microsoft.com/office/drawing/2014/main" id="{375A5718-5D74-4E87-80EC-F2110E5ADAE7}"/>
              </a:ext>
            </a:extLst>
          </p:cNvPr>
          <p:cNvSpPr>
            <a:spLocks noGrp="1"/>
          </p:cNvSpPr>
          <p:nvPr>
            <p:ph type="pic" sz="quarter" idx="16"/>
          </p:nvPr>
        </p:nvSpPr>
        <p:spPr>
          <a:xfrm>
            <a:off x="7316654" y="1125538"/>
            <a:ext cx="1811382" cy="168929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8621215" y="4478369"/>
            <a:ext cx="2551610" cy="237963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6096000" y="2179130"/>
            <a:ext cx="1811382" cy="1689294"/>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96119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9/25/2023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74741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CDE2FCDB-0731-4BEA-A913-4EDFC432F0BD}"/>
              </a:ext>
            </a:extLst>
          </p:cNvPr>
          <p:cNvSpPr>
            <a:spLocks noGrp="1"/>
          </p:cNvSpPr>
          <p:nvPr>
            <p:ph type="pic" idx="13" hasCustomPrompt="1"/>
          </p:nvPr>
        </p:nvSpPr>
        <p:spPr>
          <a:xfrm>
            <a:off x="0" y="0"/>
            <a:ext cx="6096000"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3" name="Picture Placeholder 2">
            <a:extLst>
              <a:ext uri="{FF2B5EF4-FFF2-40B4-BE49-F238E27FC236}">
                <a16:creationId xmlns:a16="http://schemas.microsoft.com/office/drawing/2014/main" id="{469FD851-3A72-4C73-9989-40E955DD57B1}"/>
              </a:ext>
            </a:extLst>
          </p:cNvPr>
          <p:cNvSpPr>
            <a:spLocks noGrp="1"/>
          </p:cNvSpPr>
          <p:nvPr>
            <p:ph type="pic" idx="14" hasCustomPrompt="1"/>
          </p:nvPr>
        </p:nvSpPr>
        <p:spPr>
          <a:xfrm>
            <a:off x="6096000" y="0"/>
            <a:ext cx="6096000"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19958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A33BB2-BBE0-4F07-815C-F28A00D38687}"/>
              </a:ext>
            </a:extLst>
          </p:cNvPr>
          <p:cNvGrpSpPr/>
          <p:nvPr userDrawn="1"/>
        </p:nvGrpSpPr>
        <p:grpSpPr>
          <a:xfrm>
            <a:off x="659509" y="1772815"/>
            <a:ext cx="2435815" cy="4432734"/>
            <a:chOff x="4871870" y="1763729"/>
            <a:chExt cx="2448272" cy="4303935"/>
          </a:xfrm>
        </p:grpSpPr>
        <p:grpSp>
          <p:nvGrpSpPr>
            <p:cNvPr id="3" name="Group 3">
              <a:extLst>
                <a:ext uri="{FF2B5EF4-FFF2-40B4-BE49-F238E27FC236}">
                  <a16:creationId xmlns:a16="http://schemas.microsoft.com/office/drawing/2014/main" id="{0997307C-467A-433B-B44A-467F1E831005}"/>
                </a:ext>
              </a:extLst>
            </p:cNvPr>
            <p:cNvGrpSpPr/>
            <p:nvPr/>
          </p:nvGrpSpPr>
          <p:grpSpPr>
            <a:xfrm>
              <a:off x="4871870" y="1763729"/>
              <a:ext cx="2448272" cy="4303935"/>
              <a:chOff x="445712" y="1449040"/>
              <a:chExt cx="2113018" cy="3924176"/>
            </a:xfrm>
          </p:grpSpPr>
          <p:sp>
            <p:nvSpPr>
              <p:cNvPr id="5" name="Rounded Rectangle 4">
                <a:extLst>
                  <a:ext uri="{FF2B5EF4-FFF2-40B4-BE49-F238E27FC236}">
                    <a16:creationId xmlns:a16="http://schemas.microsoft.com/office/drawing/2014/main" id="{BDA52F03-F2D2-46D8-81E1-9548790C94E4}"/>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6" name="Rectangle 5">
                <a:extLst>
                  <a:ext uri="{FF2B5EF4-FFF2-40B4-BE49-F238E27FC236}">
                    <a16:creationId xmlns:a16="http://schemas.microsoft.com/office/drawing/2014/main" id="{213AD0B3-4FB9-4947-B0C9-CA52F8408E16}"/>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7" name="Group 6">
                <a:extLst>
                  <a:ext uri="{FF2B5EF4-FFF2-40B4-BE49-F238E27FC236}">
                    <a16:creationId xmlns:a16="http://schemas.microsoft.com/office/drawing/2014/main" id="{6DCEF830-CD55-44DF-8B62-047326F6DF78}"/>
                  </a:ext>
                </a:extLst>
              </p:cNvPr>
              <p:cNvGrpSpPr/>
              <p:nvPr userDrawn="1"/>
            </p:nvGrpSpPr>
            <p:grpSpPr>
              <a:xfrm>
                <a:off x="1407705" y="5045834"/>
                <a:ext cx="211967" cy="211967"/>
                <a:chOff x="1549420" y="5712364"/>
                <a:chExt cx="312583" cy="312583"/>
              </a:xfrm>
            </p:grpSpPr>
            <p:sp>
              <p:nvSpPr>
                <p:cNvPr id="8" name="Oval 7">
                  <a:extLst>
                    <a:ext uri="{FF2B5EF4-FFF2-40B4-BE49-F238E27FC236}">
                      <a16:creationId xmlns:a16="http://schemas.microsoft.com/office/drawing/2014/main" id="{EE16A244-87DE-4799-B0BE-6E334CFDA5F5}"/>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ounded Rectangle 8">
                  <a:extLst>
                    <a:ext uri="{FF2B5EF4-FFF2-40B4-BE49-F238E27FC236}">
                      <a16:creationId xmlns:a16="http://schemas.microsoft.com/office/drawing/2014/main" id="{ACA16D45-6400-4891-8FDD-2CEE7D01BB4F}"/>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4" name="Picture Placeholder 2">
              <a:extLst>
                <a:ext uri="{FF2B5EF4-FFF2-40B4-BE49-F238E27FC236}">
                  <a16:creationId xmlns:a16="http://schemas.microsoft.com/office/drawing/2014/main" id="{2439A4BC-0CFE-449A-9C51-E3F1F6AC7F11}"/>
                </a:ext>
              </a:extLst>
            </p:cNvPr>
            <p:cNvSpPr txBox="1">
              <a:spLocks/>
            </p:cNvSpPr>
            <p:nvPr/>
          </p:nvSpPr>
          <p:spPr>
            <a:xfrm>
              <a:off x="5051890" y="2223507"/>
              <a:ext cx="2088232" cy="3384376"/>
            </a:xfrm>
            <a:prstGeom prst="rect">
              <a:avLst/>
            </a:prstGeom>
            <a:solidFill>
              <a:schemeClr val="bg1">
                <a:lumMod val="95000"/>
              </a:schemeClr>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Arial"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altLang="ko-KR"/>
                <a:t>Your Picture Here</a:t>
              </a:r>
              <a:endParaRPr lang="ko-KR" altLang="en-US" dirty="0"/>
            </a:p>
          </p:txBody>
        </p:sp>
      </p:grpSp>
      <p:sp>
        <p:nvSpPr>
          <p:cNvPr id="10" name="그림 개체 틀 2">
            <a:extLst>
              <a:ext uri="{FF2B5EF4-FFF2-40B4-BE49-F238E27FC236}">
                <a16:creationId xmlns:a16="http://schemas.microsoft.com/office/drawing/2014/main" id="{F6384C5A-0DC7-4DA8-8AF9-71A8DD23AF7A}"/>
              </a:ext>
            </a:extLst>
          </p:cNvPr>
          <p:cNvSpPr>
            <a:spLocks noGrp="1"/>
          </p:cNvSpPr>
          <p:nvPr>
            <p:ph type="pic" sz="quarter" idx="10" hasCustomPrompt="1"/>
          </p:nvPr>
        </p:nvSpPr>
        <p:spPr>
          <a:xfrm>
            <a:off x="5953328" y="1"/>
            <a:ext cx="6243450" cy="6866390"/>
          </a:xfrm>
          <a:custGeom>
            <a:avLst/>
            <a:gdLst>
              <a:gd name="connsiteX0" fmla="*/ 0 w 4427984"/>
              <a:gd name="connsiteY0" fmla="*/ 0 h 6866389"/>
              <a:gd name="connsiteX1" fmla="*/ 4427984 w 4427984"/>
              <a:gd name="connsiteY1" fmla="*/ 0 h 6866389"/>
              <a:gd name="connsiteX2" fmla="*/ 4427984 w 4427984"/>
              <a:gd name="connsiteY2" fmla="*/ 6866389 h 6866389"/>
              <a:gd name="connsiteX3" fmla="*/ 0 w 4427984"/>
              <a:gd name="connsiteY3" fmla="*/ 6866389 h 6866389"/>
              <a:gd name="connsiteX4" fmla="*/ 0 w 4427984"/>
              <a:gd name="connsiteY4" fmla="*/ 0 h 6866389"/>
              <a:gd name="connsiteX0" fmla="*/ 595618 w 4427984"/>
              <a:gd name="connsiteY0" fmla="*/ 0 h 6883167"/>
              <a:gd name="connsiteX1" fmla="*/ 4427984 w 4427984"/>
              <a:gd name="connsiteY1" fmla="*/ 16778 h 6883167"/>
              <a:gd name="connsiteX2" fmla="*/ 4427984 w 4427984"/>
              <a:gd name="connsiteY2" fmla="*/ 6883167 h 6883167"/>
              <a:gd name="connsiteX3" fmla="*/ 0 w 4427984"/>
              <a:gd name="connsiteY3" fmla="*/ 6883167 h 6883167"/>
              <a:gd name="connsiteX4" fmla="*/ 595618 w 4427984"/>
              <a:gd name="connsiteY4" fmla="*/ 0 h 6883167"/>
              <a:gd name="connsiteX0" fmla="*/ 1258348 w 5090714"/>
              <a:gd name="connsiteY0" fmla="*/ 0 h 6883167"/>
              <a:gd name="connsiteX1" fmla="*/ 5090714 w 5090714"/>
              <a:gd name="connsiteY1" fmla="*/ 16778 h 6883167"/>
              <a:gd name="connsiteX2" fmla="*/ 5090714 w 5090714"/>
              <a:gd name="connsiteY2" fmla="*/ 6883167 h 6883167"/>
              <a:gd name="connsiteX3" fmla="*/ 0 w 5090714"/>
              <a:gd name="connsiteY3" fmla="*/ 6874779 h 6883167"/>
              <a:gd name="connsiteX4" fmla="*/ 1258348 w 5090714"/>
              <a:gd name="connsiteY4" fmla="*/ 0 h 6883167"/>
              <a:gd name="connsiteX0" fmla="*/ 1493240 w 5090714"/>
              <a:gd name="connsiteY0" fmla="*/ 0 h 6883167"/>
              <a:gd name="connsiteX1" fmla="*/ 5090714 w 5090714"/>
              <a:gd name="connsiteY1" fmla="*/ 16778 h 6883167"/>
              <a:gd name="connsiteX2" fmla="*/ 5090714 w 5090714"/>
              <a:gd name="connsiteY2" fmla="*/ 6883167 h 6883167"/>
              <a:gd name="connsiteX3" fmla="*/ 0 w 5090714"/>
              <a:gd name="connsiteY3" fmla="*/ 6874779 h 6883167"/>
              <a:gd name="connsiteX4" fmla="*/ 1493240 w 5090714"/>
              <a:gd name="connsiteY4" fmla="*/ 0 h 6883167"/>
              <a:gd name="connsiteX0" fmla="*/ 1459684 w 5090714"/>
              <a:gd name="connsiteY0" fmla="*/ 0 h 6866389"/>
              <a:gd name="connsiteX1" fmla="*/ 5090714 w 5090714"/>
              <a:gd name="connsiteY1" fmla="*/ 0 h 6866389"/>
              <a:gd name="connsiteX2" fmla="*/ 5090714 w 5090714"/>
              <a:gd name="connsiteY2" fmla="*/ 6866389 h 6866389"/>
              <a:gd name="connsiteX3" fmla="*/ 0 w 5090714"/>
              <a:gd name="connsiteY3" fmla="*/ 6858001 h 6866389"/>
              <a:gd name="connsiteX4" fmla="*/ 1459684 w 5090714"/>
              <a:gd name="connsiteY4" fmla="*/ 0 h 6866389"/>
              <a:gd name="connsiteX0" fmla="*/ 1711354 w 5090714"/>
              <a:gd name="connsiteY0" fmla="*/ 0 h 6874778"/>
              <a:gd name="connsiteX1" fmla="*/ 5090714 w 5090714"/>
              <a:gd name="connsiteY1" fmla="*/ 8389 h 6874778"/>
              <a:gd name="connsiteX2" fmla="*/ 5090714 w 5090714"/>
              <a:gd name="connsiteY2" fmla="*/ 6874778 h 6874778"/>
              <a:gd name="connsiteX3" fmla="*/ 0 w 5090714"/>
              <a:gd name="connsiteY3" fmla="*/ 6866390 h 6874778"/>
              <a:gd name="connsiteX4" fmla="*/ 1711354 w 5090714"/>
              <a:gd name="connsiteY4" fmla="*/ 0 h 6874778"/>
              <a:gd name="connsiteX0" fmla="*/ 1937857 w 5317217"/>
              <a:gd name="connsiteY0" fmla="*/ 0 h 6874779"/>
              <a:gd name="connsiteX1" fmla="*/ 5317217 w 5317217"/>
              <a:gd name="connsiteY1" fmla="*/ 8389 h 6874779"/>
              <a:gd name="connsiteX2" fmla="*/ 5317217 w 5317217"/>
              <a:gd name="connsiteY2" fmla="*/ 6874778 h 6874779"/>
              <a:gd name="connsiteX3" fmla="*/ 0 w 5317217"/>
              <a:gd name="connsiteY3" fmla="*/ 6874779 h 6874779"/>
              <a:gd name="connsiteX4" fmla="*/ 1937857 w 5317217"/>
              <a:gd name="connsiteY4" fmla="*/ 0 h 6874779"/>
              <a:gd name="connsiteX0" fmla="*/ 1280632 w 5317217"/>
              <a:gd name="connsiteY0" fmla="*/ 10661 h 6866390"/>
              <a:gd name="connsiteX1" fmla="*/ 5317217 w 5317217"/>
              <a:gd name="connsiteY1" fmla="*/ 0 h 6866390"/>
              <a:gd name="connsiteX2" fmla="*/ 5317217 w 5317217"/>
              <a:gd name="connsiteY2" fmla="*/ 6866389 h 6866390"/>
              <a:gd name="connsiteX3" fmla="*/ 0 w 5317217"/>
              <a:gd name="connsiteY3" fmla="*/ 6866390 h 6866390"/>
              <a:gd name="connsiteX4" fmla="*/ 1280632 w 5317217"/>
              <a:gd name="connsiteY4" fmla="*/ 10661 h 6866390"/>
              <a:gd name="connsiteX0" fmla="*/ 1280632 w 5317217"/>
              <a:gd name="connsiteY0" fmla="*/ 1136 h 6866390"/>
              <a:gd name="connsiteX1" fmla="*/ 5317217 w 5317217"/>
              <a:gd name="connsiteY1" fmla="*/ 0 h 6866390"/>
              <a:gd name="connsiteX2" fmla="*/ 5317217 w 5317217"/>
              <a:gd name="connsiteY2" fmla="*/ 6866389 h 6866390"/>
              <a:gd name="connsiteX3" fmla="*/ 0 w 5317217"/>
              <a:gd name="connsiteY3" fmla="*/ 6866390 h 6866390"/>
              <a:gd name="connsiteX4" fmla="*/ 1280632 w 5317217"/>
              <a:gd name="connsiteY4" fmla="*/ 1136 h 6866390"/>
              <a:gd name="connsiteX0" fmla="*/ 1413982 w 5450567"/>
              <a:gd name="connsiteY0" fmla="*/ 1136 h 6866390"/>
              <a:gd name="connsiteX1" fmla="*/ 5450567 w 5450567"/>
              <a:gd name="connsiteY1" fmla="*/ 0 h 6866390"/>
              <a:gd name="connsiteX2" fmla="*/ 5450567 w 5450567"/>
              <a:gd name="connsiteY2" fmla="*/ 6866389 h 6866390"/>
              <a:gd name="connsiteX3" fmla="*/ 0 w 5450567"/>
              <a:gd name="connsiteY3" fmla="*/ 6866390 h 6866390"/>
              <a:gd name="connsiteX4" fmla="*/ 1413982 w 5450567"/>
              <a:gd name="connsiteY4" fmla="*/ 1136 h 686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0567" h="6866390">
                <a:moveTo>
                  <a:pt x="1413982" y="1136"/>
                </a:moveTo>
                <a:lnTo>
                  <a:pt x="5450567" y="0"/>
                </a:lnTo>
                <a:lnTo>
                  <a:pt x="5450567" y="6866389"/>
                </a:lnTo>
                <a:lnTo>
                  <a:pt x="0" y="6866390"/>
                </a:lnTo>
                <a:lnTo>
                  <a:pt x="1413982" y="1136"/>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1" name="그림 개체 틀 2">
            <a:extLst>
              <a:ext uri="{FF2B5EF4-FFF2-40B4-BE49-F238E27FC236}">
                <a16:creationId xmlns:a16="http://schemas.microsoft.com/office/drawing/2014/main" id="{2AAC6D1E-B725-4098-AD78-3F97C0C52D5C}"/>
              </a:ext>
            </a:extLst>
          </p:cNvPr>
          <p:cNvSpPr>
            <a:spLocks noGrp="1"/>
          </p:cNvSpPr>
          <p:nvPr>
            <p:ph type="pic" sz="quarter" idx="14" hasCustomPrompt="1"/>
          </p:nvPr>
        </p:nvSpPr>
        <p:spPr>
          <a:xfrm>
            <a:off x="807780" y="2142999"/>
            <a:ext cx="2144970" cy="362818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445283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heme" Target="../theme/theme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B3E0C7-5231-2558-4E92-AC2D1C65EEAF}"/>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ea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9" r:id="rId15"/>
    <p:sldLayoutId id="2147483688" r:id="rId16"/>
    <p:sldLayoutId id="2147483687" r:id="rId17"/>
    <p:sldLayoutId id="2147483671" r:id="rId18"/>
    <p:sldLayoutId id="2147483672"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569144-0D2F-A132-B0CD-8FE7AF43A075}"/>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ea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E25747-FCDF-6FE0-3210-331531F9B081}"/>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ea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356931980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3" r:id="rId20"/>
    <p:sldLayoutId id="2147483726" r:id="rId21"/>
    <p:sldLayoutId id="2147483729" r:id="rId22"/>
    <p:sldLayoutId id="2147483730"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gif"/><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38.gif"/><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12.png"/><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7.gif"/><Relationship Id="rId1" Type="http://schemas.openxmlformats.org/officeDocument/2006/relationships/slideLayout" Target="../slideLayouts/slideLayout21.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6.xml"/><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hyperlink" Target="mailto:aeoindonesia@customs.go.id" TargetMode="External"/><Relationship Id="rId7" Type="http://schemas.openxmlformats.org/officeDocument/2006/relationships/image" Target="../media/image65.png"/><Relationship Id="rId2" Type="http://schemas.openxmlformats.org/officeDocument/2006/relationships/image" Target="../media/image61.gif"/><Relationship Id="rId1" Type="http://schemas.openxmlformats.org/officeDocument/2006/relationships/slideLayout" Target="../slideLayouts/slideLayout2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gi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2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gif"/></Relationships>
</file>

<file path=ppt/slides/_rels/slide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2.png"/><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27.gif"/><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29.gi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gif"/><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847" t="9623" r="847" b="5768"/>
          <a:stretch/>
        </p:blipFill>
        <p:spPr>
          <a:xfrm>
            <a:off x="-1" y="-14748"/>
            <a:ext cx="12192001" cy="6872748"/>
          </a:xfrm>
          <a:prstGeom prst="rect">
            <a:avLst/>
          </a:prstGeom>
        </p:spPr>
      </p:pic>
      <p:sp>
        <p:nvSpPr>
          <p:cNvPr id="9" name="Rectangle 8"/>
          <p:cNvSpPr/>
          <p:nvPr/>
        </p:nvSpPr>
        <p:spPr>
          <a:xfrm>
            <a:off x="-2" y="14748"/>
            <a:ext cx="12192004" cy="6858000"/>
          </a:xfrm>
          <a:prstGeom prst="rect">
            <a:avLst/>
          </a:prstGeom>
          <a:solidFill>
            <a:srgbClr val="00206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Placeholder 40"/>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600" r="600"/>
          <a:stretch>
            <a:fillRect/>
          </a:stretch>
        </p:blipFill>
        <p:spPr>
          <a:solidFill>
            <a:schemeClr val="bg1">
              <a:lumMod val="95000"/>
              <a:alpha val="3000"/>
            </a:schemeClr>
          </a:solidFill>
        </p:spPr>
      </p:pic>
      <p:sp>
        <p:nvSpPr>
          <p:cNvPr id="6" name="Text Placeholder 1">
            <a:extLst>
              <a:ext uri="{FF2B5EF4-FFF2-40B4-BE49-F238E27FC236}">
                <a16:creationId xmlns:a16="http://schemas.microsoft.com/office/drawing/2014/main" id="{05F85F56-0140-48FB-830B-2BE78674073D}"/>
              </a:ext>
            </a:extLst>
          </p:cNvPr>
          <p:cNvSpPr txBox="1">
            <a:spLocks/>
          </p:cNvSpPr>
          <p:nvPr/>
        </p:nvSpPr>
        <p:spPr>
          <a:xfrm>
            <a:off x="5120450" y="5085872"/>
            <a:ext cx="7044247" cy="164144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ko-KR" sz="1600" b="1" dirty="0">
                <a:solidFill>
                  <a:schemeClr val="bg1"/>
                </a:solidFill>
                <a:latin typeface="Arial" panose="020B0604020202020204" pitchFamily="34" charset="0"/>
                <a:cs typeface="Arial" panose="020B0604020202020204" pitchFamily="34" charset="0"/>
              </a:rPr>
              <a:t>Tuesday, 28 September 2023</a:t>
            </a:r>
            <a:endParaRPr lang="ko-KR" altLang="en-US" sz="1600" b="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7" name="Text Placeholder 1"/>
          <p:cNvSpPr txBox="1">
            <a:spLocks/>
          </p:cNvSpPr>
          <p:nvPr/>
        </p:nvSpPr>
        <p:spPr>
          <a:xfrm>
            <a:off x="1294401" y="1992556"/>
            <a:ext cx="10897600" cy="190371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ko-KR" sz="3800" b="1" dirty="0">
                <a:solidFill>
                  <a:schemeClr val="bg1"/>
                </a:solidFill>
                <a:latin typeface="Arial" panose="020B0604020202020204" pitchFamily="34" charset="0"/>
                <a:cs typeface="Arial" panose="020B0604020202020204" pitchFamily="34" charset="0"/>
              </a:rPr>
              <a:t>INDONESIAN AEO PROGRAMME</a:t>
            </a:r>
          </a:p>
          <a:p>
            <a:pPr algn="r"/>
            <a:r>
              <a:rPr lang="en-US" altLang="ko-KR" sz="3800" b="1" dirty="0">
                <a:solidFill>
                  <a:schemeClr val="accent1"/>
                </a:solidFill>
                <a:latin typeface="Arial" panose="020B0604020202020204" pitchFamily="34" charset="0"/>
                <a:cs typeface="Arial" panose="020B0604020202020204" pitchFamily="34" charset="0"/>
              </a:rPr>
              <a:t>“THE AUTHORIZATION PROCESS”</a:t>
            </a:r>
          </a:p>
        </p:txBody>
      </p:sp>
      <p:sp>
        <p:nvSpPr>
          <p:cNvPr id="2" name="Rectangle 1"/>
          <p:cNvSpPr/>
          <p:nvPr/>
        </p:nvSpPr>
        <p:spPr>
          <a:xfrm>
            <a:off x="5230680" y="4439541"/>
            <a:ext cx="6913418" cy="877163"/>
          </a:xfrm>
          <a:prstGeom prst="rect">
            <a:avLst/>
          </a:prstGeom>
        </p:spPr>
        <p:txBody>
          <a:bodyPr wrap="square">
            <a:spAutoFit/>
          </a:bodyPr>
          <a:lstStyle/>
          <a:p>
            <a:pPr algn="r"/>
            <a:r>
              <a:rPr lang="en-US" altLang="ko-KR" sz="1700" b="1" dirty="0">
                <a:solidFill>
                  <a:schemeClr val="accent2">
                    <a:lumMod val="75000"/>
                  </a:schemeClr>
                </a:solidFill>
                <a:latin typeface="Arial" panose="020B0604020202020204" pitchFamily="34" charset="0"/>
                <a:cs typeface="Arial" panose="020B0604020202020204" pitchFamily="34" charset="0"/>
              </a:rPr>
              <a:t>AGUS SUJENDRO</a:t>
            </a:r>
          </a:p>
          <a:p>
            <a:pPr algn="r"/>
            <a:r>
              <a:rPr lang="en-US" altLang="ko-KR" sz="1700" b="1" dirty="0">
                <a:solidFill>
                  <a:schemeClr val="accent2">
                    <a:lumMod val="75000"/>
                  </a:schemeClr>
                </a:solidFill>
                <a:latin typeface="Arial" panose="020B0604020202020204" pitchFamily="34" charset="0"/>
                <a:cs typeface="Arial" panose="020B0604020202020204" pitchFamily="34" charset="0"/>
              </a:rPr>
              <a:t>HEAD OF AEO CERTIFICATION SECTION</a:t>
            </a:r>
          </a:p>
          <a:p>
            <a:pPr algn="r"/>
            <a:r>
              <a:rPr lang="en-US" altLang="ko-KR" sz="1700" b="1" dirty="0">
                <a:solidFill>
                  <a:schemeClr val="accent2">
                    <a:lumMod val="75000"/>
                  </a:schemeClr>
                </a:solidFill>
                <a:latin typeface="Arial" panose="020B0604020202020204" pitchFamily="34" charset="0"/>
                <a:cs typeface="Arial" panose="020B0604020202020204" pitchFamily="34" charset="0"/>
              </a:rPr>
              <a:t>DIRECTORATE GENERAL OF CUSTOMS AND EXCISE (DGCE)</a:t>
            </a:r>
            <a:endParaRPr lang="ko-KR" altLang="en-US" sz="1700" b="1" dirty="0">
              <a:solidFill>
                <a:schemeClr val="accent2">
                  <a:lumMod val="75000"/>
                </a:schemeClr>
              </a:solidFill>
              <a:latin typeface="Arial" panose="020B0604020202020204" pitchFamily="34" charset="0"/>
              <a:cs typeface="Arial" panose="020B0604020202020204" pitchFamily="34" charset="0"/>
            </a:endParaRPr>
          </a:p>
        </p:txBody>
      </p:sp>
      <p:sp>
        <p:nvSpPr>
          <p:cNvPr id="3" name="Rectangle 2"/>
          <p:cNvSpPr/>
          <p:nvPr/>
        </p:nvSpPr>
        <p:spPr>
          <a:xfrm>
            <a:off x="10259733" y="1490087"/>
            <a:ext cx="1808508" cy="461665"/>
          </a:xfrm>
          <a:prstGeom prst="rect">
            <a:avLst/>
          </a:prstGeom>
        </p:spPr>
        <p:txBody>
          <a:bodyPr wrap="none">
            <a:spAutoFit/>
          </a:bodyPr>
          <a:lstStyle/>
          <a:p>
            <a:pPr algn="r"/>
            <a:r>
              <a:rPr lang="en-US" altLang="ko-KR" sz="2400" b="1" dirty="0">
                <a:solidFill>
                  <a:srgbClr val="FFC000"/>
                </a:solidFill>
                <a:latin typeface="Arial" panose="020B0604020202020204" pitchFamily="34" charset="0"/>
                <a:cs typeface="Arial" panose="020B0604020202020204" pitchFamily="34" charset="0"/>
              </a:rPr>
              <a:t>SESSION 3</a:t>
            </a:r>
          </a:p>
        </p:txBody>
      </p:sp>
    </p:spTree>
    <p:extLst>
      <p:ext uri="{BB962C8B-B14F-4D97-AF65-F5344CB8AC3E}">
        <p14:creationId xmlns:p14="http://schemas.microsoft.com/office/powerpoint/2010/main" val="2415929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resentation by Alex Gorbunov on Dribbb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23201" y="2260075"/>
            <a:ext cx="4368799" cy="32766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AB17B7FE-06B6-4511-902B-8E3945FB53E7}" type="slidenum">
              <a:rPr lang="id-ID" smtClean="0">
                <a:solidFill>
                  <a:prstClr val="black">
                    <a:tint val="75000"/>
                  </a:prstClr>
                </a:solidFill>
              </a:rPr>
              <a:pPr>
                <a:defRPr/>
              </a:pPr>
              <a:t>10</a:t>
            </a:fld>
            <a:endParaRPr lang="id-ID">
              <a:solidFill>
                <a:prstClr val="black">
                  <a:tint val="75000"/>
                </a:prstClr>
              </a:solidFill>
            </a:endParaRPr>
          </a:p>
        </p:txBody>
      </p:sp>
      <p:sp>
        <p:nvSpPr>
          <p:cNvPr id="29" name="Text Placeholder 1"/>
          <p:cNvSpPr txBox="1">
            <a:spLocks/>
          </p:cNvSpPr>
          <p:nvPr/>
        </p:nvSpPr>
        <p:spPr>
          <a:xfrm>
            <a:off x="1879287" y="-64981"/>
            <a:ext cx="12192000" cy="76808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sz="3000" b="1" dirty="0">
                <a:latin typeface="Arial" panose="020B0604020202020204" pitchFamily="34" charset="0"/>
                <a:cs typeface="Arial" panose="020B0604020202020204" pitchFamily="34" charset="0"/>
              </a:rPr>
              <a:t>PROCEDURE (SOP) PRESENTATION BY COMPANY</a:t>
            </a:r>
            <a:endParaRPr lang="ko-KR" altLang="en-US" sz="3000" b="1" dirty="0">
              <a:latin typeface="Arial" panose="020B0604020202020204" pitchFamily="34" charset="0"/>
              <a:cs typeface="Arial" panose="020B0604020202020204" pitchFamily="34" charset="0"/>
            </a:endParaRPr>
          </a:p>
        </p:txBody>
      </p:sp>
      <p:pic>
        <p:nvPicPr>
          <p:cNvPr id="31" name="Picture 93">
            <a:extLst>
              <a:ext uri="{FF2B5EF4-FFF2-40B4-BE49-F238E27FC236}">
                <a16:creationId xmlns:a16="http://schemas.microsoft.com/office/drawing/2014/main" id="{542758C9-8BFC-49AE-A670-FD31C409D3B3}"/>
              </a:ext>
            </a:extLst>
          </p:cNvPr>
          <p:cNvPicPr>
            <a:picLocks noChangeAspect="1"/>
          </p:cNvPicPr>
          <p:nvPr/>
        </p:nvPicPr>
        <p:blipFill>
          <a:blip r:embed="rId3" cstate="print"/>
          <a:stretch>
            <a:fillRect/>
          </a:stretch>
        </p:blipFill>
        <p:spPr>
          <a:xfrm>
            <a:off x="90924" y="85480"/>
            <a:ext cx="591257" cy="525763"/>
          </a:xfrm>
          <a:prstGeom prst="rect">
            <a:avLst/>
          </a:prstGeom>
        </p:spPr>
      </p:pic>
      <p:sp>
        <p:nvSpPr>
          <p:cNvPr id="37" name="Shape 662">
            <a:extLst>
              <a:ext uri="{FF2B5EF4-FFF2-40B4-BE49-F238E27FC236}">
                <a16:creationId xmlns:a16="http://schemas.microsoft.com/office/drawing/2014/main" id="{4624E91D-D45C-4F5A-BD80-2B5EA52BE0FB}"/>
              </a:ext>
            </a:extLst>
          </p:cNvPr>
          <p:cNvSpPr txBox="1">
            <a:spLocks/>
          </p:cNvSpPr>
          <p:nvPr/>
        </p:nvSpPr>
        <p:spPr>
          <a:xfrm>
            <a:off x="0" y="1017244"/>
            <a:ext cx="7436650" cy="5363634"/>
          </a:xfrm>
          <a:prstGeom prst="rect">
            <a:avLst/>
          </a:prstGeom>
          <a:solidFill>
            <a:schemeClr val="bg1">
              <a:lumMod val="95000"/>
              <a:alpha val="73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dk2"/>
              </a:buClr>
              <a:buSzPts val="2200"/>
              <a:buFont typeface="Montserrat Light"/>
              <a:buNone/>
              <a:defRPr sz="2200" b="0" i="0" u="none" strike="noStrike" cap="none">
                <a:solidFill>
                  <a:schemeClr val="dk2"/>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chemeClr val="dk2"/>
              </a:buClr>
              <a:buSzPts val="3000"/>
              <a:buFont typeface="Montserrat Light"/>
              <a:buNone/>
              <a:defRPr sz="3000" b="0" i="0" u="none" strike="noStrike" cap="none">
                <a:solidFill>
                  <a:schemeClr val="dk2"/>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chemeClr val="dk2"/>
              </a:buClr>
              <a:buSzPts val="3000"/>
              <a:buFont typeface="Montserrat Light"/>
              <a:buNone/>
              <a:defRPr sz="3000" b="0" i="0" u="none" strike="noStrike" cap="none">
                <a:solidFill>
                  <a:schemeClr val="dk2"/>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chemeClr val="dk2"/>
              </a:buClr>
              <a:buSzPts val="3000"/>
              <a:buFont typeface="Montserrat Light"/>
              <a:buNone/>
              <a:defRPr sz="3000" b="0" i="0" u="none" strike="noStrike" cap="none">
                <a:solidFill>
                  <a:schemeClr val="dk2"/>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chemeClr val="dk2"/>
              </a:buClr>
              <a:buSzPts val="3000"/>
              <a:buFont typeface="Montserrat Light"/>
              <a:buNone/>
              <a:defRPr sz="3000" b="0" i="0" u="none" strike="noStrike" cap="none">
                <a:solidFill>
                  <a:schemeClr val="dk2"/>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chemeClr val="dk2"/>
              </a:buClr>
              <a:buSzPts val="3000"/>
              <a:buFont typeface="Montserrat Light"/>
              <a:buNone/>
              <a:defRPr sz="3000" b="0" i="0" u="none" strike="noStrike" cap="none">
                <a:solidFill>
                  <a:schemeClr val="dk2"/>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chemeClr val="dk2"/>
              </a:buClr>
              <a:buSzPts val="3000"/>
              <a:buFont typeface="Montserrat Light"/>
              <a:buNone/>
              <a:defRPr sz="3000" b="0" i="0" u="none" strike="noStrike" cap="none">
                <a:solidFill>
                  <a:schemeClr val="dk2"/>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chemeClr val="dk2"/>
              </a:buClr>
              <a:buSzPts val="3000"/>
              <a:buFont typeface="Montserrat Light"/>
              <a:buNone/>
              <a:defRPr sz="3000" b="0" i="0" u="none" strike="noStrike" cap="none">
                <a:solidFill>
                  <a:schemeClr val="dk2"/>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chemeClr val="dk2"/>
              </a:buClr>
              <a:buSzPts val="3000"/>
              <a:buFont typeface="Montserrat Light"/>
              <a:buNone/>
              <a:defRPr sz="3000" b="0" i="0" u="none" strike="noStrike" cap="none">
                <a:solidFill>
                  <a:schemeClr val="dk2"/>
                </a:solidFill>
                <a:latin typeface="Montserrat Light"/>
                <a:ea typeface="Montserrat Light"/>
                <a:cs typeface="Montserrat Light"/>
                <a:sym typeface="Montserrat Light"/>
              </a:defRPr>
            </a:lvl9pPr>
          </a:lstStyle>
          <a:p>
            <a:pPr marL="800100" lvl="1" indent="-342900" algn="just">
              <a:buClr>
                <a:srgbClr val="C00000"/>
              </a:buClr>
              <a:buSzPct val="150000"/>
              <a:buFont typeface="Wingdings" panose="05000000000000000000" pitchFamily="2" charset="2"/>
              <a:buChar char="§"/>
            </a:pPr>
            <a:r>
              <a:rPr lang="en-US" sz="2000" b="1" dirty="0">
                <a:solidFill>
                  <a:schemeClr val="tx2"/>
                </a:solidFill>
                <a:latin typeface="+mn-lt"/>
              </a:rPr>
              <a:t>Definition: Process to get comprehensive understanding about the </a:t>
            </a:r>
            <a:r>
              <a:rPr lang="en-US" sz="2000" b="1" dirty="0">
                <a:solidFill>
                  <a:schemeClr val="accent2">
                    <a:lumMod val="75000"/>
                  </a:schemeClr>
                </a:solidFill>
                <a:latin typeface="+mn-lt"/>
              </a:rPr>
              <a:t>procedures related 13 AEO condition and requirement</a:t>
            </a:r>
          </a:p>
          <a:p>
            <a:pPr marL="800100" lvl="1" indent="-342900" algn="just">
              <a:buClr>
                <a:srgbClr val="C00000"/>
              </a:buClr>
              <a:buSzPct val="150000"/>
              <a:buFont typeface="Wingdings" panose="05000000000000000000" pitchFamily="2" charset="2"/>
              <a:buChar char="§"/>
            </a:pPr>
            <a:r>
              <a:rPr lang="en-US" sz="2000" b="1" dirty="0">
                <a:solidFill>
                  <a:schemeClr val="tx2"/>
                </a:solidFill>
                <a:latin typeface="+mn-lt"/>
              </a:rPr>
              <a:t>Conduct </a:t>
            </a:r>
            <a:r>
              <a:rPr lang="en-US" sz="2000" b="1" dirty="0">
                <a:solidFill>
                  <a:schemeClr val="accent2">
                    <a:lumMod val="75000"/>
                  </a:schemeClr>
                </a:solidFill>
                <a:latin typeface="+mn-lt"/>
              </a:rPr>
              <a:t>virtually/online </a:t>
            </a:r>
            <a:r>
              <a:rPr lang="en-US" sz="2000" b="1" dirty="0">
                <a:solidFill>
                  <a:schemeClr val="tx2"/>
                </a:solidFill>
                <a:latin typeface="+mn-lt"/>
              </a:rPr>
              <a:t>between AEO validators Team and AEO Applicant (one-on-one)</a:t>
            </a:r>
          </a:p>
          <a:p>
            <a:pPr marL="800100" lvl="1" indent="-342900" algn="just">
              <a:buClr>
                <a:srgbClr val="C00000"/>
              </a:buClr>
              <a:buSzPct val="150000"/>
              <a:buFont typeface="Wingdings" panose="05000000000000000000" pitchFamily="2" charset="2"/>
              <a:buChar char="§"/>
            </a:pPr>
            <a:r>
              <a:rPr lang="en-US" sz="2000" b="1" dirty="0">
                <a:solidFill>
                  <a:schemeClr val="tx2"/>
                </a:solidFill>
                <a:latin typeface="+mn-lt"/>
              </a:rPr>
              <a:t>Held for </a:t>
            </a:r>
            <a:r>
              <a:rPr lang="en-US" sz="2000" b="1" dirty="0">
                <a:solidFill>
                  <a:schemeClr val="accent2">
                    <a:lumMod val="75000"/>
                  </a:schemeClr>
                </a:solidFill>
                <a:latin typeface="+mn-lt"/>
              </a:rPr>
              <a:t>3 – 5 days</a:t>
            </a:r>
            <a:r>
              <a:rPr lang="en-US" sz="2000" b="1" dirty="0">
                <a:solidFill>
                  <a:schemeClr val="tx2"/>
                </a:solidFill>
                <a:latin typeface="+mn-lt"/>
              </a:rPr>
              <a:t>, depending on the business process of company </a:t>
            </a:r>
          </a:p>
          <a:p>
            <a:pPr marL="800100" lvl="1" indent="-342900" algn="just">
              <a:buClr>
                <a:srgbClr val="C00000"/>
              </a:buClr>
              <a:buSzPct val="150000"/>
              <a:buFont typeface="Wingdings" panose="05000000000000000000" pitchFamily="2" charset="2"/>
              <a:buChar char="§"/>
            </a:pPr>
            <a:r>
              <a:rPr lang="en-US" sz="2000" b="1" dirty="0">
                <a:solidFill>
                  <a:schemeClr val="tx2"/>
                </a:solidFill>
                <a:latin typeface="+mn-lt"/>
              </a:rPr>
              <a:t>Mechanism : each PIC of the </a:t>
            </a:r>
            <a:r>
              <a:rPr lang="en-US" sz="2000" b="1" dirty="0">
                <a:solidFill>
                  <a:schemeClr val="accent2">
                    <a:lumMod val="75000"/>
                  </a:schemeClr>
                </a:solidFill>
                <a:latin typeface="+mn-lt"/>
              </a:rPr>
              <a:t>department will explain the procedure related </a:t>
            </a:r>
            <a:r>
              <a:rPr lang="en-US" sz="2000" b="1" dirty="0">
                <a:solidFill>
                  <a:schemeClr val="tx2"/>
                </a:solidFill>
                <a:latin typeface="+mn-lt"/>
              </a:rPr>
              <a:t>to AEO from 1- 13 condition and requirements, if the </a:t>
            </a:r>
            <a:r>
              <a:rPr lang="en-US" sz="2000" b="1" dirty="0">
                <a:solidFill>
                  <a:schemeClr val="accent2">
                    <a:lumMod val="75000"/>
                  </a:schemeClr>
                </a:solidFill>
                <a:latin typeface="+mn-lt"/>
              </a:rPr>
              <a:t>validator provides input and recommendations</a:t>
            </a:r>
            <a:r>
              <a:rPr lang="en-US" sz="2000" b="1" dirty="0">
                <a:solidFill>
                  <a:schemeClr val="tx2"/>
                </a:solidFill>
                <a:latin typeface="+mn-lt"/>
              </a:rPr>
              <a:t> (for suggestions/improvements to procedure) then deliver it to the company</a:t>
            </a:r>
          </a:p>
          <a:p>
            <a:pPr marL="800100" lvl="1" indent="-342900" algn="just">
              <a:buClr>
                <a:srgbClr val="C00000"/>
              </a:buClr>
              <a:buSzPct val="150000"/>
              <a:buFont typeface="Wingdings" panose="05000000000000000000" pitchFamily="2" charset="2"/>
              <a:buChar char="§"/>
            </a:pPr>
            <a:r>
              <a:rPr lang="en-US" sz="2000" b="1" dirty="0">
                <a:solidFill>
                  <a:schemeClr val="tx2"/>
                </a:solidFill>
                <a:latin typeface="+mn-lt"/>
              </a:rPr>
              <a:t>The AEO Applicant then </a:t>
            </a:r>
            <a:r>
              <a:rPr lang="en-US" sz="2000" b="1" dirty="0">
                <a:solidFill>
                  <a:schemeClr val="accent2">
                    <a:lumMod val="75000"/>
                  </a:schemeClr>
                </a:solidFill>
                <a:latin typeface="+mn-lt"/>
              </a:rPr>
              <a:t>have to improve </a:t>
            </a:r>
            <a:r>
              <a:rPr lang="en-US" sz="2000" b="1" dirty="0">
                <a:solidFill>
                  <a:schemeClr val="tx2"/>
                </a:solidFill>
                <a:latin typeface="+mn-lt"/>
              </a:rPr>
              <a:t>their procedure then deliver it to AEO Validator team </a:t>
            </a:r>
          </a:p>
          <a:p>
            <a:pPr marL="800100" lvl="1" indent="-342900" algn="just">
              <a:buClr>
                <a:srgbClr val="C00000"/>
              </a:buClr>
              <a:buSzPct val="150000"/>
              <a:buFont typeface="Wingdings" panose="05000000000000000000" pitchFamily="2" charset="2"/>
              <a:buChar char="§"/>
            </a:pPr>
            <a:r>
              <a:rPr lang="en-US" sz="2000" b="1" dirty="0">
                <a:solidFill>
                  <a:schemeClr val="tx2"/>
                </a:solidFill>
                <a:latin typeface="+mn-lt"/>
              </a:rPr>
              <a:t>Next, AEO Validator Team </a:t>
            </a:r>
            <a:r>
              <a:rPr lang="en-US" sz="2000" b="1" dirty="0">
                <a:solidFill>
                  <a:schemeClr val="accent2">
                    <a:lumMod val="75000"/>
                  </a:schemeClr>
                </a:solidFill>
                <a:latin typeface="+mn-lt"/>
              </a:rPr>
              <a:t>inform about on-site validation planning </a:t>
            </a:r>
          </a:p>
        </p:txBody>
      </p:sp>
      <p:sp>
        <p:nvSpPr>
          <p:cNvPr id="12" name="Title 1">
            <a:extLst>
              <a:ext uri="{FF2B5EF4-FFF2-40B4-BE49-F238E27FC236}">
                <a16:creationId xmlns:a16="http://schemas.microsoft.com/office/drawing/2014/main" id="{4217BEB7-8A76-4D64-A125-C1E189E16F94}"/>
              </a:ext>
            </a:extLst>
          </p:cNvPr>
          <p:cNvSpPr txBox="1"/>
          <p:nvPr/>
        </p:nvSpPr>
        <p:spPr>
          <a:xfrm>
            <a:off x="682181" y="85480"/>
            <a:ext cx="1197106" cy="5742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id-ID" sz="1000" b="1" dirty="0">
                <a:solidFill>
                  <a:srgbClr val="4472C4">
                    <a:lumMod val="50000"/>
                  </a:srgbClr>
                </a:solidFill>
              </a:rPr>
              <a:t>DIRECTORATE GENERAL OF CUSTOMS AND EXCISE</a:t>
            </a:r>
            <a:endParaRPr lang="en-US" sz="1000" b="1" dirty="0">
              <a:solidFill>
                <a:srgbClr val="4472C4">
                  <a:lumMod val="50000"/>
                </a:srgbClr>
              </a:solidFill>
            </a:endParaRPr>
          </a:p>
        </p:txBody>
      </p:sp>
      <p:grpSp>
        <p:nvGrpSpPr>
          <p:cNvPr id="13" name="Group 12">
            <a:extLst>
              <a:ext uri="{FF2B5EF4-FFF2-40B4-BE49-F238E27FC236}">
                <a16:creationId xmlns:a16="http://schemas.microsoft.com/office/drawing/2014/main" id="{BCD9FE32-14EC-4D2E-BDF5-C361E09F0286}"/>
              </a:ext>
            </a:extLst>
          </p:cNvPr>
          <p:cNvGrpSpPr/>
          <p:nvPr/>
        </p:nvGrpSpPr>
        <p:grpSpPr>
          <a:xfrm>
            <a:off x="11256370" y="1"/>
            <a:ext cx="935630" cy="703103"/>
            <a:chOff x="11256370" y="1"/>
            <a:chExt cx="935630" cy="703103"/>
          </a:xfrm>
        </p:grpSpPr>
        <p:sp>
          <p:nvSpPr>
            <p:cNvPr id="14" name="Rectangle 13">
              <a:extLst>
                <a:ext uri="{FF2B5EF4-FFF2-40B4-BE49-F238E27FC236}">
                  <a16:creationId xmlns:a16="http://schemas.microsoft.com/office/drawing/2014/main" id="{C740F9C6-7DB7-4CFE-8044-F07B1D1C9050}"/>
                </a:ext>
              </a:extLst>
            </p:cNvPr>
            <p:cNvSpPr/>
            <p:nvPr/>
          </p:nvSpPr>
          <p:spPr>
            <a:xfrm>
              <a:off x="11256370" y="1"/>
              <a:ext cx="935630" cy="703103"/>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Berkas:Logo kementerian keuangan republik indonesia.png - Wikipedia bahasa  Indonesia, ensiklopedia bebas">
              <a:extLst>
                <a:ext uri="{FF2B5EF4-FFF2-40B4-BE49-F238E27FC236}">
                  <a16:creationId xmlns:a16="http://schemas.microsoft.com/office/drawing/2014/main" id="{EBD91C88-26DF-45FE-9D75-826104AD6C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6322" y="71838"/>
              <a:ext cx="395644" cy="36738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B4DBEBD-1D36-4D4C-8C69-11CBF3F4107E}"/>
                </a:ext>
              </a:extLst>
            </p:cNvPr>
            <p:cNvSpPr/>
            <p:nvPr/>
          </p:nvSpPr>
          <p:spPr>
            <a:xfrm>
              <a:off x="11256370" y="416500"/>
              <a:ext cx="930782" cy="246221"/>
            </a:xfrm>
            <a:prstGeom prst="rect">
              <a:avLst/>
            </a:prstGeom>
          </p:spPr>
          <p:txBody>
            <a:bodyPr wrap="square">
              <a:spAutoFit/>
            </a:bodyPr>
            <a:lstStyle/>
            <a:p>
              <a:pPr algn="ctr"/>
              <a:r>
                <a:rPr lang="en-US" sz="500" b="1" dirty="0">
                  <a:solidFill>
                    <a:schemeClr val="bg1"/>
                  </a:solidFill>
                  <a:latin typeface="Arial Narrow" panose="020B0606020202030204" pitchFamily="34" charset="0"/>
                </a:rPr>
                <a:t>MINISTRY OF FINANCE</a:t>
              </a:r>
            </a:p>
            <a:p>
              <a:pPr algn="ctr"/>
              <a:r>
                <a:rPr lang="en-US" sz="500" dirty="0">
                  <a:solidFill>
                    <a:schemeClr val="bg1"/>
                  </a:solidFill>
                  <a:latin typeface="Arial Narrow" panose="020B0606020202030204" pitchFamily="34" charset="0"/>
                </a:rPr>
                <a:t>REPUBLIC OF INDONESIA</a:t>
              </a:r>
            </a:p>
          </p:txBody>
        </p:sp>
      </p:grpSp>
    </p:spTree>
    <p:extLst>
      <p:ext uri="{BB962C8B-B14F-4D97-AF65-F5344CB8AC3E}">
        <p14:creationId xmlns:p14="http://schemas.microsoft.com/office/powerpoint/2010/main" val="3630761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76D86926-5F6E-4E02-95F1-B2F504EB7446}"/>
              </a:ext>
            </a:extLst>
          </p:cNvPr>
          <p:cNvSpPr/>
          <p:nvPr/>
        </p:nvSpPr>
        <p:spPr>
          <a:xfrm>
            <a:off x="11626" y="628952"/>
            <a:ext cx="10914743" cy="45526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312249" y="1160703"/>
            <a:ext cx="4259925" cy="2554545"/>
          </a:xfrm>
          <a:prstGeom prst="rect">
            <a:avLst/>
          </a:prstGeom>
          <a:noFill/>
        </p:spPr>
        <p:txBody>
          <a:bodyPr wrap="square" rtlCol="0">
            <a:spAutoFit/>
          </a:bodyPr>
          <a:lstStyle/>
          <a:p>
            <a:r>
              <a:rPr lang="en-US" altLang="ko-KR" sz="4000" b="1" dirty="0" err="1">
                <a:solidFill>
                  <a:schemeClr val="bg1"/>
                </a:solidFill>
                <a:latin typeface="+mj-lt"/>
                <a:cs typeface="Arial" pitchFamily="34" charset="0"/>
              </a:rPr>
              <a:t>Standar</a:t>
            </a:r>
            <a:r>
              <a:rPr lang="en-US" altLang="ko-KR" sz="4000" b="1" dirty="0">
                <a:solidFill>
                  <a:schemeClr val="bg1"/>
                </a:solidFill>
                <a:latin typeface="+mj-lt"/>
                <a:cs typeface="Arial" pitchFamily="34" charset="0"/>
              </a:rPr>
              <a:t> Operating Procedure (</a:t>
            </a:r>
            <a:r>
              <a:rPr lang="en-US" altLang="ko-KR" sz="4000" b="1" dirty="0">
                <a:solidFill>
                  <a:schemeClr val="accent4"/>
                </a:solidFill>
                <a:latin typeface="+mj-lt"/>
                <a:cs typeface="Arial" pitchFamily="34" charset="0"/>
              </a:rPr>
              <a:t>SOP</a:t>
            </a:r>
            <a:r>
              <a:rPr lang="en-US" altLang="ko-KR" sz="4000" b="1" dirty="0">
                <a:solidFill>
                  <a:schemeClr val="bg1"/>
                </a:solidFill>
                <a:latin typeface="+mj-lt"/>
                <a:cs typeface="Arial" pitchFamily="34" charset="0"/>
              </a:rPr>
              <a:t>) </a:t>
            </a:r>
            <a:r>
              <a:rPr lang="en-US" altLang="ko-KR" sz="4000" b="1" dirty="0">
                <a:solidFill>
                  <a:schemeClr val="accent4"/>
                </a:solidFill>
                <a:latin typeface="+mj-lt"/>
                <a:cs typeface="Arial" pitchFamily="34" charset="0"/>
              </a:rPr>
              <a:t>Presentation</a:t>
            </a:r>
            <a:r>
              <a:rPr lang="en-US" altLang="ko-KR" sz="4000" b="1" dirty="0">
                <a:solidFill>
                  <a:schemeClr val="bg1"/>
                </a:solidFill>
                <a:latin typeface="+mj-lt"/>
                <a:cs typeface="Arial" pitchFamily="34" charset="0"/>
              </a:rPr>
              <a:t> and Discussion Session</a:t>
            </a:r>
          </a:p>
        </p:txBody>
      </p:sp>
      <p:sp>
        <p:nvSpPr>
          <p:cNvPr id="4" name="Frame 3">
            <a:extLst>
              <a:ext uri="{FF2B5EF4-FFF2-40B4-BE49-F238E27FC236}">
                <a16:creationId xmlns:a16="http://schemas.microsoft.com/office/drawing/2014/main" id="{6015B220-3B83-4BB7-84DC-333552C32C65}"/>
              </a:ext>
            </a:extLst>
          </p:cNvPr>
          <p:cNvSpPr/>
          <p:nvPr/>
        </p:nvSpPr>
        <p:spPr>
          <a:xfrm>
            <a:off x="10510292" y="-63320"/>
            <a:ext cx="832153" cy="2501296"/>
          </a:xfrm>
          <a:prstGeom prst="frame">
            <a:avLst>
              <a:gd name="adj1" fmla="val 127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5820" y="2877276"/>
            <a:ext cx="4794554" cy="2996596"/>
          </a:xfrm>
          <a:prstGeom prst="rect">
            <a:avLst/>
          </a:prstGeom>
          <a:ln w="76200">
            <a:solidFill>
              <a:schemeClr val="bg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405" y="17439"/>
            <a:ext cx="5266909" cy="3291818"/>
          </a:xfrm>
          <a:prstGeom prst="rect">
            <a:avLst/>
          </a:prstGeom>
          <a:ln w="76200">
            <a:solidFill>
              <a:schemeClr val="bg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2303" y="4358618"/>
            <a:ext cx="4502130" cy="2481943"/>
          </a:xfrm>
          <a:prstGeom prst="rect">
            <a:avLst/>
          </a:prstGeom>
          <a:solidFill>
            <a:srgbClr val="0070C0"/>
          </a:solidFill>
          <a:ln w="76200">
            <a:solidFill>
              <a:schemeClr val="bg1"/>
            </a:solidFill>
          </a:ln>
        </p:spPr>
      </p:pic>
    </p:spTree>
    <p:extLst>
      <p:ext uri="{BB962C8B-B14F-4D97-AF65-F5344CB8AC3E}">
        <p14:creationId xmlns:p14="http://schemas.microsoft.com/office/powerpoint/2010/main" val="632781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AB17B7FE-06B6-4511-902B-8E3945FB53E7}" type="slidenum">
              <a:rPr lang="id-ID" smtClean="0">
                <a:solidFill>
                  <a:prstClr val="black">
                    <a:tint val="75000"/>
                  </a:prstClr>
                </a:solidFill>
              </a:rPr>
              <a:pPr>
                <a:defRPr/>
              </a:pPr>
              <a:t>12</a:t>
            </a:fld>
            <a:endParaRPr lang="id-ID">
              <a:solidFill>
                <a:prstClr val="black">
                  <a:tint val="75000"/>
                </a:prstClr>
              </a:solidFill>
            </a:endParaRPr>
          </a:p>
        </p:txBody>
      </p:sp>
      <p:sp>
        <p:nvSpPr>
          <p:cNvPr id="16" name="Text Placeholder 1"/>
          <p:cNvSpPr txBox="1">
            <a:spLocks/>
          </p:cNvSpPr>
          <p:nvPr/>
        </p:nvSpPr>
        <p:spPr>
          <a:xfrm>
            <a:off x="-322326" y="-89701"/>
            <a:ext cx="12192000" cy="76808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id-ID" sz="5000" b="1" dirty="0"/>
              <a:t>On-Site Validation</a:t>
            </a:r>
            <a:endParaRPr lang="en-ID" sz="5000" b="1" dirty="0"/>
          </a:p>
        </p:txBody>
      </p:sp>
      <p:sp>
        <p:nvSpPr>
          <p:cNvPr id="37" name="Title 1">
            <a:extLst>
              <a:ext uri="{FF2B5EF4-FFF2-40B4-BE49-F238E27FC236}">
                <a16:creationId xmlns:a16="http://schemas.microsoft.com/office/drawing/2014/main" id="{4217BEB7-8A76-4D64-A125-C1E189E16F94}"/>
              </a:ext>
            </a:extLst>
          </p:cNvPr>
          <p:cNvSpPr txBox="1"/>
          <p:nvPr/>
        </p:nvSpPr>
        <p:spPr>
          <a:xfrm>
            <a:off x="682181" y="85480"/>
            <a:ext cx="1197106" cy="5742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id-ID" sz="1000" b="1" dirty="0">
                <a:solidFill>
                  <a:srgbClr val="4472C4">
                    <a:lumMod val="50000"/>
                  </a:srgbClr>
                </a:solidFill>
              </a:rPr>
              <a:t>DIRECTORATE GENERAL OF CUSTOMS AND EXCISE</a:t>
            </a:r>
            <a:endParaRPr lang="en-US" sz="1000" b="1" dirty="0">
              <a:solidFill>
                <a:srgbClr val="4472C4">
                  <a:lumMod val="50000"/>
                </a:srgbClr>
              </a:solidFill>
            </a:endParaRPr>
          </a:p>
        </p:txBody>
      </p:sp>
      <p:pic>
        <p:nvPicPr>
          <p:cNvPr id="38" name="Picture 93">
            <a:extLst>
              <a:ext uri="{FF2B5EF4-FFF2-40B4-BE49-F238E27FC236}">
                <a16:creationId xmlns:a16="http://schemas.microsoft.com/office/drawing/2014/main" id="{513B2359-2721-472A-A178-7D43AD74BA2B}"/>
              </a:ext>
            </a:extLst>
          </p:cNvPr>
          <p:cNvPicPr>
            <a:picLocks noChangeAspect="1"/>
          </p:cNvPicPr>
          <p:nvPr/>
        </p:nvPicPr>
        <p:blipFill>
          <a:blip r:embed="rId2" cstate="print"/>
          <a:stretch>
            <a:fillRect/>
          </a:stretch>
        </p:blipFill>
        <p:spPr>
          <a:xfrm>
            <a:off x="90924" y="85480"/>
            <a:ext cx="591257" cy="525763"/>
          </a:xfrm>
          <a:prstGeom prst="rect">
            <a:avLst/>
          </a:prstGeom>
        </p:spPr>
      </p:pic>
      <p:grpSp>
        <p:nvGrpSpPr>
          <p:cNvPr id="39" name="Group 38">
            <a:extLst>
              <a:ext uri="{FF2B5EF4-FFF2-40B4-BE49-F238E27FC236}">
                <a16:creationId xmlns:a16="http://schemas.microsoft.com/office/drawing/2014/main" id="{BCD9FE32-14EC-4D2E-BDF5-C361E09F0286}"/>
              </a:ext>
            </a:extLst>
          </p:cNvPr>
          <p:cNvGrpSpPr/>
          <p:nvPr/>
        </p:nvGrpSpPr>
        <p:grpSpPr>
          <a:xfrm>
            <a:off x="11256370" y="1"/>
            <a:ext cx="935630" cy="703103"/>
            <a:chOff x="11256370" y="1"/>
            <a:chExt cx="935630" cy="703103"/>
          </a:xfrm>
        </p:grpSpPr>
        <p:sp>
          <p:nvSpPr>
            <p:cNvPr id="40" name="Rectangle 39">
              <a:extLst>
                <a:ext uri="{FF2B5EF4-FFF2-40B4-BE49-F238E27FC236}">
                  <a16:creationId xmlns:a16="http://schemas.microsoft.com/office/drawing/2014/main" id="{C740F9C6-7DB7-4CFE-8044-F07B1D1C9050}"/>
                </a:ext>
              </a:extLst>
            </p:cNvPr>
            <p:cNvSpPr/>
            <p:nvPr/>
          </p:nvSpPr>
          <p:spPr>
            <a:xfrm>
              <a:off x="11256370" y="1"/>
              <a:ext cx="935630" cy="703103"/>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 descr="Berkas:Logo kementerian keuangan republik indonesia.png - Wikipedia bahasa  Indonesia, ensiklopedia bebas">
              <a:extLst>
                <a:ext uri="{FF2B5EF4-FFF2-40B4-BE49-F238E27FC236}">
                  <a16:creationId xmlns:a16="http://schemas.microsoft.com/office/drawing/2014/main" id="{EBD91C88-26DF-45FE-9D75-826104AD6C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6322" y="71838"/>
              <a:ext cx="395644" cy="367383"/>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2B4DBEBD-1D36-4D4C-8C69-11CBF3F4107E}"/>
                </a:ext>
              </a:extLst>
            </p:cNvPr>
            <p:cNvSpPr/>
            <p:nvPr/>
          </p:nvSpPr>
          <p:spPr>
            <a:xfrm>
              <a:off x="11256370" y="416500"/>
              <a:ext cx="930782" cy="246221"/>
            </a:xfrm>
            <a:prstGeom prst="rect">
              <a:avLst/>
            </a:prstGeom>
          </p:spPr>
          <p:txBody>
            <a:bodyPr wrap="square">
              <a:spAutoFit/>
            </a:bodyPr>
            <a:lstStyle/>
            <a:p>
              <a:pPr algn="ctr"/>
              <a:r>
                <a:rPr lang="en-US" sz="500" b="1" dirty="0">
                  <a:solidFill>
                    <a:schemeClr val="bg1"/>
                  </a:solidFill>
                  <a:latin typeface="Arial Narrow" panose="020B0606020202030204" pitchFamily="34" charset="0"/>
                </a:rPr>
                <a:t>MINISTRY OF FINANCE</a:t>
              </a:r>
            </a:p>
            <a:p>
              <a:pPr algn="ctr"/>
              <a:r>
                <a:rPr lang="en-US" sz="500" dirty="0">
                  <a:solidFill>
                    <a:schemeClr val="bg1"/>
                  </a:solidFill>
                  <a:latin typeface="Arial Narrow" panose="020B0606020202030204" pitchFamily="34" charset="0"/>
                </a:rPr>
                <a:t>REPUBLIC OF INDONESIA</a:t>
              </a:r>
            </a:p>
          </p:txBody>
        </p:sp>
      </p:grpSp>
      <p:grpSp>
        <p:nvGrpSpPr>
          <p:cNvPr id="35" name="Group 34">
            <a:extLst>
              <a:ext uri="{FF2B5EF4-FFF2-40B4-BE49-F238E27FC236}">
                <a16:creationId xmlns:a16="http://schemas.microsoft.com/office/drawing/2014/main" id="{0FE91250-C596-4C62-A6D0-3221E710709E}"/>
              </a:ext>
            </a:extLst>
          </p:cNvPr>
          <p:cNvGrpSpPr/>
          <p:nvPr/>
        </p:nvGrpSpPr>
        <p:grpSpPr>
          <a:xfrm>
            <a:off x="1028663" y="1240971"/>
            <a:ext cx="9659149" cy="5106585"/>
            <a:chOff x="389444" y="1203990"/>
            <a:chExt cx="8507736" cy="4798874"/>
          </a:xfrm>
        </p:grpSpPr>
        <p:grpSp>
          <p:nvGrpSpPr>
            <p:cNvPr id="36" name="Group 35">
              <a:extLst>
                <a:ext uri="{FF2B5EF4-FFF2-40B4-BE49-F238E27FC236}">
                  <a16:creationId xmlns:a16="http://schemas.microsoft.com/office/drawing/2014/main" id="{578469D7-E8A6-4D6E-9DAC-BE21C0E070E5}"/>
                </a:ext>
              </a:extLst>
            </p:cNvPr>
            <p:cNvGrpSpPr/>
            <p:nvPr/>
          </p:nvGrpSpPr>
          <p:grpSpPr>
            <a:xfrm rot="18913363">
              <a:off x="1406842" y="4160912"/>
              <a:ext cx="960107" cy="960108"/>
              <a:chOff x="4316792" y="2593313"/>
              <a:chExt cx="960107" cy="960108"/>
            </a:xfrm>
          </p:grpSpPr>
          <p:sp>
            <p:nvSpPr>
              <p:cNvPr id="66" name="Teardrop 65">
                <a:extLst>
                  <a:ext uri="{FF2B5EF4-FFF2-40B4-BE49-F238E27FC236}">
                    <a16:creationId xmlns:a16="http://schemas.microsoft.com/office/drawing/2014/main" id="{E6EDC22C-679A-4742-8292-111F11F4EFF7}"/>
                  </a:ext>
                </a:extLst>
              </p:cNvPr>
              <p:cNvSpPr/>
              <p:nvPr/>
            </p:nvSpPr>
            <p:spPr>
              <a:xfrm rot="5400000">
                <a:off x="4316792" y="2593313"/>
                <a:ext cx="960107" cy="960107"/>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ndParaRPr>
              </a:p>
            </p:txBody>
          </p:sp>
          <p:sp>
            <p:nvSpPr>
              <p:cNvPr id="67" name="Teardrop 66">
                <a:extLst>
                  <a:ext uri="{FF2B5EF4-FFF2-40B4-BE49-F238E27FC236}">
                    <a16:creationId xmlns:a16="http://schemas.microsoft.com/office/drawing/2014/main" id="{5CEB136D-FFBA-478E-B607-CCE464619754}"/>
                  </a:ext>
                </a:extLst>
              </p:cNvPr>
              <p:cNvSpPr/>
              <p:nvPr/>
            </p:nvSpPr>
            <p:spPr>
              <a:xfrm rot="16200000">
                <a:off x="4316792" y="2593314"/>
                <a:ext cx="960107" cy="960107"/>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ndParaRPr>
              </a:p>
            </p:txBody>
          </p:sp>
        </p:grpSp>
        <p:grpSp>
          <p:nvGrpSpPr>
            <p:cNvPr id="43" name="Group 42">
              <a:extLst>
                <a:ext uri="{FF2B5EF4-FFF2-40B4-BE49-F238E27FC236}">
                  <a16:creationId xmlns:a16="http://schemas.microsoft.com/office/drawing/2014/main" id="{8ADF8F78-9348-4616-8894-676EF7F9EC16}"/>
                </a:ext>
              </a:extLst>
            </p:cNvPr>
            <p:cNvGrpSpPr/>
            <p:nvPr/>
          </p:nvGrpSpPr>
          <p:grpSpPr>
            <a:xfrm rot="18913363">
              <a:off x="1252581" y="1572546"/>
              <a:ext cx="960107" cy="960108"/>
              <a:chOff x="4316792" y="2593313"/>
              <a:chExt cx="960107" cy="960108"/>
            </a:xfrm>
          </p:grpSpPr>
          <p:sp>
            <p:nvSpPr>
              <p:cNvPr id="64" name="Teardrop 63">
                <a:extLst>
                  <a:ext uri="{FF2B5EF4-FFF2-40B4-BE49-F238E27FC236}">
                    <a16:creationId xmlns:a16="http://schemas.microsoft.com/office/drawing/2014/main" id="{89565419-B4FA-4113-9DDF-D7B35C57BFF1}"/>
                  </a:ext>
                </a:extLst>
              </p:cNvPr>
              <p:cNvSpPr/>
              <p:nvPr/>
            </p:nvSpPr>
            <p:spPr>
              <a:xfrm rot="5400000">
                <a:off x="4316792" y="2593313"/>
                <a:ext cx="960107" cy="960107"/>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ndParaRPr>
              </a:p>
            </p:txBody>
          </p:sp>
          <p:sp>
            <p:nvSpPr>
              <p:cNvPr id="65" name="Teardrop 64">
                <a:extLst>
                  <a:ext uri="{FF2B5EF4-FFF2-40B4-BE49-F238E27FC236}">
                    <a16:creationId xmlns:a16="http://schemas.microsoft.com/office/drawing/2014/main" id="{176B019D-66C8-4043-9816-BC93E4F1429F}"/>
                  </a:ext>
                </a:extLst>
              </p:cNvPr>
              <p:cNvSpPr/>
              <p:nvPr/>
            </p:nvSpPr>
            <p:spPr>
              <a:xfrm rot="16200000">
                <a:off x="4316792" y="2593314"/>
                <a:ext cx="960107" cy="960107"/>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dirty="0">
                  <a:solidFill>
                    <a:prstClr val="black"/>
                  </a:solidFill>
                  <a:latin typeface="Arial"/>
                </a:endParaRPr>
              </a:p>
            </p:txBody>
          </p:sp>
        </p:grpSp>
        <p:grpSp>
          <p:nvGrpSpPr>
            <p:cNvPr id="44" name="Group 43">
              <a:extLst>
                <a:ext uri="{FF2B5EF4-FFF2-40B4-BE49-F238E27FC236}">
                  <a16:creationId xmlns:a16="http://schemas.microsoft.com/office/drawing/2014/main" id="{C33BFAE2-33E0-4C73-A84B-264C51ED4374}"/>
                </a:ext>
              </a:extLst>
            </p:cNvPr>
            <p:cNvGrpSpPr/>
            <p:nvPr/>
          </p:nvGrpSpPr>
          <p:grpSpPr>
            <a:xfrm rot="18913363">
              <a:off x="4088776" y="1550706"/>
              <a:ext cx="960107" cy="960108"/>
              <a:chOff x="4316792" y="2593313"/>
              <a:chExt cx="960107" cy="960108"/>
            </a:xfrm>
          </p:grpSpPr>
          <p:sp>
            <p:nvSpPr>
              <p:cNvPr id="62" name="Teardrop 61">
                <a:extLst>
                  <a:ext uri="{FF2B5EF4-FFF2-40B4-BE49-F238E27FC236}">
                    <a16:creationId xmlns:a16="http://schemas.microsoft.com/office/drawing/2014/main" id="{D9A77B44-8CD1-473A-89CD-31F0E2A99957}"/>
                  </a:ext>
                </a:extLst>
              </p:cNvPr>
              <p:cNvSpPr/>
              <p:nvPr/>
            </p:nvSpPr>
            <p:spPr>
              <a:xfrm rot="5400000">
                <a:off x="4316792" y="2593313"/>
                <a:ext cx="960107" cy="960107"/>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ndParaRPr>
              </a:p>
            </p:txBody>
          </p:sp>
          <p:sp>
            <p:nvSpPr>
              <p:cNvPr id="63" name="Teardrop 62">
                <a:extLst>
                  <a:ext uri="{FF2B5EF4-FFF2-40B4-BE49-F238E27FC236}">
                    <a16:creationId xmlns:a16="http://schemas.microsoft.com/office/drawing/2014/main" id="{5BE22F46-2899-4DD4-BD48-17DFB5E0EB0B}"/>
                  </a:ext>
                </a:extLst>
              </p:cNvPr>
              <p:cNvSpPr/>
              <p:nvPr/>
            </p:nvSpPr>
            <p:spPr>
              <a:xfrm rot="16200000">
                <a:off x="4316792" y="2593314"/>
                <a:ext cx="960107" cy="960107"/>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ndParaRPr>
              </a:p>
            </p:txBody>
          </p:sp>
        </p:grpSp>
        <p:sp>
          <p:nvSpPr>
            <p:cNvPr id="45" name="TextBox 44">
              <a:extLst>
                <a:ext uri="{FF2B5EF4-FFF2-40B4-BE49-F238E27FC236}">
                  <a16:creationId xmlns:a16="http://schemas.microsoft.com/office/drawing/2014/main" id="{458AEA83-EEAE-4C12-AEC8-5B40664CFB2E}"/>
                </a:ext>
              </a:extLst>
            </p:cNvPr>
            <p:cNvSpPr txBox="1"/>
            <p:nvPr/>
          </p:nvSpPr>
          <p:spPr>
            <a:xfrm>
              <a:off x="389444" y="2487165"/>
              <a:ext cx="2520317" cy="491692"/>
            </a:xfrm>
            <a:prstGeom prst="rect">
              <a:avLst/>
            </a:prstGeom>
            <a:noFill/>
          </p:spPr>
          <p:txBody>
            <a:bodyPr wrap="square">
              <a:spAutoFit/>
            </a:bodyPr>
            <a:lstStyle/>
            <a:p>
              <a:pPr algn="ctr">
                <a:buClr>
                  <a:srgbClr val="C00000"/>
                </a:buClr>
                <a:buSzPct val="120000"/>
              </a:pPr>
              <a:r>
                <a:rPr lang="en-US" sz="1400" b="1" dirty="0">
                  <a:latin typeface="Century Gothic" panose="020B0502020202020204" pitchFamily="34" charset="0"/>
                </a:rPr>
                <a:t>Preparation : </a:t>
              </a:r>
              <a:r>
                <a:rPr lang="id-ID" sz="1400" b="1" dirty="0">
                  <a:latin typeface="Century Gothic" panose="020B0502020202020204" pitchFamily="34" charset="0"/>
                </a:rPr>
                <a:t>r</a:t>
              </a:r>
              <a:r>
                <a:rPr lang="en-US" sz="1400" b="1" dirty="0" err="1">
                  <a:latin typeface="Century Gothic" panose="020B0502020202020204" pitchFamily="34" charset="0"/>
                </a:rPr>
                <a:t>undown</a:t>
              </a:r>
              <a:r>
                <a:rPr lang="en-US" sz="1400" b="1" dirty="0">
                  <a:latin typeface="Century Gothic" panose="020B0502020202020204" pitchFamily="34" charset="0"/>
                </a:rPr>
                <a:t> </a:t>
              </a:r>
              <a:r>
                <a:rPr lang="id-ID" sz="1400" b="1" dirty="0" err="1">
                  <a:latin typeface="Century Gothic" panose="020B0502020202020204" pitchFamily="34" charset="0"/>
                </a:rPr>
                <a:t>and</a:t>
              </a:r>
              <a:r>
                <a:rPr lang="id-ID" sz="1400" b="1" dirty="0">
                  <a:latin typeface="Century Gothic" panose="020B0502020202020204" pitchFamily="34" charset="0"/>
                </a:rPr>
                <a:t> </a:t>
              </a:r>
              <a:r>
                <a:rPr lang="id-ID" sz="1400" b="1" dirty="0" err="1">
                  <a:latin typeface="Century Gothic" panose="020B0502020202020204" pitchFamily="34" charset="0"/>
                </a:rPr>
                <a:t>briefing</a:t>
              </a:r>
              <a:r>
                <a:rPr lang="id-ID" sz="1400" b="1" dirty="0">
                  <a:latin typeface="Century Gothic" panose="020B0502020202020204" pitchFamily="34" charset="0"/>
                </a:rPr>
                <a:t> </a:t>
              </a:r>
              <a:r>
                <a:rPr lang="en-US" sz="1400" b="1" dirty="0">
                  <a:latin typeface="Century Gothic" panose="020B0502020202020204" pitchFamily="34" charset="0"/>
                </a:rPr>
                <a:t>for site validation</a:t>
              </a:r>
            </a:p>
          </p:txBody>
        </p:sp>
        <p:sp>
          <p:nvSpPr>
            <p:cNvPr id="46" name="TextBox 45">
              <a:extLst>
                <a:ext uri="{FF2B5EF4-FFF2-40B4-BE49-F238E27FC236}">
                  <a16:creationId xmlns:a16="http://schemas.microsoft.com/office/drawing/2014/main" id="{57E365F9-EA49-49D6-81F8-78FB4FB7E94E}"/>
                </a:ext>
              </a:extLst>
            </p:cNvPr>
            <p:cNvSpPr txBox="1"/>
            <p:nvPr/>
          </p:nvSpPr>
          <p:spPr>
            <a:xfrm>
              <a:off x="3629738" y="2648832"/>
              <a:ext cx="2216426" cy="307777"/>
            </a:xfrm>
            <a:prstGeom prst="rect">
              <a:avLst/>
            </a:prstGeom>
            <a:noFill/>
          </p:spPr>
          <p:txBody>
            <a:bodyPr wrap="square">
              <a:spAutoFit/>
            </a:bodyPr>
            <a:lstStyle/>
            <a:p>
              <a:pPr algn="ctr"/>
              <a:r>
                <a:rPr lang="id-ID" sz="1400" b="1" dirty="0">
                  <a:latin typeface="Century Gothic" panose="020B0502020202020204" pitchFamily="34" charset="0"/>
                </a:rPr>
                <a:t>On-</a:t>
              </a:r>
              <a:r>
                <a:rPr lang="id-ID" sz="1400" b="1" dirty="0" err="1">
                  <a:latin typeface="Century Gothic" panose="020B0502020202020204" pitchFamily="34" charset="0"/>
                </a:rPr>
                <a:t>Site</a:t>
              </a:r>
              <a:r>
                <a:rPr lang="id-ID" sz="1400" b="1" dirty="0">
                  <a:latin typeface="Century Gothic" panose="020B0502020202020204" pitchFamily="34" charset="0"/>
                </a:rPr>
                <a:t> </a:t>
              </a:r>
              <a:r>
                <a:rPr lang="id-ID" sz="1400" b="1" dirty="0" err="1">
                  <a:latin typeface="Century Gothic" panose="020B0502020202020204" pitchFamily="34" charset="0"/>
                </a:rPr>
                <a:t>Validation</a:t>
              </a:r>
              <a:endParaRPr lang="en-ID" sz="1400" dirty="0"/>
            </a:p>
          </p:txBody>
        </p:sp>
        <p:sp>
          <p:nvSpPr>
            <p:cNvPr id="47" name="TextBox 46">
              <a:extLst>
                <a:ext uri="{FF2B5EF4-FFF2-40B4-BE49-F238E27FC236}">
                  <a16:creationId xmlns:a16="http://schemas.microsoft.com/office/drawing/2014/main" id="{9F9436CF-82E1-4BCF-B088-D22880927B28}"/>
                </a:ext>
              </a:extLst>
            </p:cNvPr>
            <p:cNvSpPr txBox="1"/>
            <p:nvPr/>
          </p:nvSpPr>
          <p:spPr>
            <a:xfrm>
              <a:off x="6654424" y="2826538"/>
              <a:ext cx="1928479" cy="523220"/>
            </a:xfrm>
            <a:prstGeom prst="rect">
              <a:avLst/>
            </a:prstGeom>
            <a:noFill/>
          </p:spPr>
          <p:txBody>
            <a:bodyPr wrap="square">
              <a:spAutoFit/>
            </a:bodyPr>
            <a:lstStyle/>
            <a:p>
              <a:pPr algn="ctr"/>
              <a:r>
                <a:rPr lang="id-ID" sz="1400" b="1" dirty="0" err="1">
                  <a:latin typeface="Century Gothic" panose="020B0502020202020204" pitchFamily="34" charset="0"/>
                </a:rPr>
                <a:t>Arrange</a:t>
              </a:r>
              <a:r>
                <a:rPr lang="id-ID" sz="1400" b="1" dirty="0">
                  <a:latin typeface="Century Gothic" panose="020B0502020202020204" pitchFamily="34" charset="0"/>
                </a:rPr>
                <a:t> On-</a:t>
              </a:r>
              <a:r>
                <a:rPr lang="id-ID" sz="1400" b="1" dirty="0" err="1">
                  <a:latin typeface="Century Gothic" panose="020B0502020202020204" pitchFamily="34" charset="0"/>
                </a:rPr>
                <a:t>site</a:t>
              </a:r>
              <a:r>
                <a:rPr lang="id-ID" sz="1400" b="1" dirty="0">
                  <a:latin typeface="Century Gothic" panose="020B0502020202020204" pitchFamily="34" charset="0"/>
                </a:rPr>
                <a:t> </a:t>
              </a:r>
              <a:r>
                <a:rPr lang="id-ID" sz="1400" b="1" dirty="0" err="1">
                  <a:latin typeface="Century Gothic" panose="020B0502020202020204" pitchFamily="34" charset="0"/>
                </a:rPr>
                <a:t>validation</a:t>
              </a:r>
              <a:r>
                <a:rPr lang="id-ID" sz="1400" b="1" dirty="0">
                  <a:latin typeface="Century Gothic" panose="020B0502020202020204" pitchFamily="34" charset="0"/>
                </a:rPr>
                <a:t> </a:t>
              </a:r>
              <a:r>
                <a:rPr lang="id-ID" sz="1400" b="1" dirty="0" err="1">
                  <a:latin typeface="Century Gothic" panose="020B0502020202020204" pitchFamily="34" charset="0"/>
                </a:rPr>
                <a:t>report</a:t>
              </a:r>
              <a:endParaRPr lang="en-ID" sz="1400" dirty="0"/>
            </a:p>
          </p:txBody>
        </p:sp>
        <p:sp>
          <p:nvSpPr>
            <p:cNvPr id="48" name="TextBox 47">
              <a:extLst>
                <a:ext uri="{FF2B5EF4-FFF2-40B4-BE49-F238E27FC236}">
                  <a16:creationId xmlns:a16="http://schemas.microsoft.com/office/drawing/2014/main" id="{2A8B9B6E-D81C-40BE-96EB-9B9AB89042DE}"/>
                </a:ext>
              </a:extLst>
            </p:cNvPr>
            <p:cNvSpPr txBox="1"/>
            <p:nvPr/>
          </p:nvSpPr>
          <p:spPr>
            <a:xfrm>
              <a:off x="6435376" y="5479644"/>
              <a:ext cx="2461804" cy="523220"/>
            </a:xfrm>
            <a:prstGeom prst="rect">
              <a:avLst/>
            </a:prstGeom>
            <a:noFill/>
          </p:spPr>
          <p:txBody>
            <a:bodyPr wrap="square">
              <a:spAutoFit/>
            </a:bodyPr>
            <a:lstStyle/>
            <a:p>
              <a:pPr algn="ctr"/>
              <a:r>
                <a:rPr lang="id-ID" sz="1400" b="1" dirty="0" err="1">
                  <a:latin typeface="Century Gothic" panose="020B0502020202020204" pitchFamily="34" charset="0"/>
                </a:rPr>
                <a:t>Delivery</a:t>
              </a:r>
              <a:r>
                <a:rPr lang="id-ID" sz="1400" b="1" dirty="0">
                  <a:latin typeface="Century Gothic" panose="020B0502020202020204" pitchFamily="34" charset="0"/>
                </a:rPr>
                <a:t> </a:t>
              </a:r>
              <a:r>
                <a:rPr lang="id-ID" sz="1400" b="1" dirty="0" err="1">
                  <a:latin typeface="Century Gothic" panose="020B0502020202020204" pitchFamily="34" charset="0"/>
                </a:rPr>
                <a:t>of</a:t>
              </a:r>
              <a:r>
                <a:rPr lang="id-ID" sz="1400" b="1" dirty="0">
                  <a:latin typeface="Century Gothic" panose="020B0502020202020204" pitchFamily="34" charset="0"/>
                </a:rPr>
                <a:t> </a:t>
              </a:r>
              <a:r>
                <a:rPr lang="id-ID" sz="1400" b="1" dirty="0" err="1">
                  <a:latin typeface="Century Gothic" panose="020B0502020202020204" pitchFamily="34" charset="0"/>
                </a:rPr>
                <a:t>Report</a:t>
              </a:r>
              <a:r>
                <a:rPr lang="id-ID" sz="1400" b="1" dirty="0">
                  <a:latin typeface="Century Gothic" panose="020B0502020202020204" pitchFamily="34" charset="0"/>
                </a:rPr>
                <a:t> </a:t>
              </a:r>
              <a:r>
                <a:rPr lang="id-ID" sz="1400" b="1" dirty="0" err="1">
                  <a:latin typeface="Century Gothic" panose="020B0502020202020204" pitchFamily="34" charset="0"/>
                </a:rPr>
                <a:t>and</a:t>
              </a:r>
              <a:r>
                <a:rPr lang="id-ID" sz="1400" b="1" dirty="0">
                  <a:latin typeface="Century Gothic" panose="020B0502020202020204" pitchFamily="34" charset="0"/>
                </a:rPr>
                <a:t> </a:t>
              </a:r>
              <a:r>
                <a:rPr lang="id-ID" sz="1400" b="1" dirty="0" err="1">
                  <a:latin typeface="Century Gothic" panose="020B0502020202020204" pitchFamily="34" charset="0"/>
                </a:rPr>
                <a:t>Recommendations</a:t>
              </a:r>
              <a:endParaRPr lang="en-ID" sz="1400" dirty="0"/>
            </a:p>
          </p:txBody>
        </p:sp>
        <p:sp>
          <p:nvSpPr>
            <p:cNvPr id="49" name="TextBox 48">
              <a:extLst>
                <a:ext uri="{FF2B5EF4-FFF2-40B4-BE49-F238E27FC236}">
                  <a16:creationId xmlns:a16="http://schemas.microsoft.com/office/drawing/2014/main" id="{4E91064D-42E6-4358-A501-31A11190E08D}"/>
                </a:ext>
              </a:extLst>
            </p:cNvPr>
            <p:cNvSpPr txBox="1"/>
            <p:nvPr/>
          </p:nvSpPr>
          <p:spPr>
            <a:xfrm>
              <a:off x="595795" y="5242392"/>
              <a:ext cx="2520317" cy="523220"/>
            </a:xfrm>
            <a:prstGeom prst="rect">
              <a:avLst/>
            </a:prstGeom>
            <a:noFill/>
          </p:spPr>
          <p:txBody>
            <a:bodyPr wrap="square">
              <a:spAutoFit/>
            </a:bodyPr>
            <a:lstStyle/>
            <a:p>
              <a:pPr algn="ctr"/>
              <a:r>
                <a:rPr lang="id-ID" sz="1400" b="1" dirty="0">
                  <a:latin typeface="Century Gothic" panose="020B0502020202020204" pitchFamily="34" charset="0"/>
                </a:rPr>
                <a:t>If </a:t>
              </a:r>
              <a:r>
                <a:rPr lang="id-ID" sz="1400" b="1" dirty="0" err="1">
                  <a:latin typeface="Century Gothic" panose="020B0502020202020204" pitchFamily="34" charset="0"/>
                </a:rPr>
                <a:t>needed</a:t>
              </a:r>
              <a:r>
                <a:rPr lang="id-ID" sz="1400" b="1" dirty="0">
                  <a:latin typeface="Century Gothic" panose="020B0502020202020204" pitchFamily="34" charset="0"/>
                </a:rPr>
                <a:t>, </a:t>
              </a:r>
              <a:r>
                <a:rPr lang="id-ID" sz="1400" b="1" dirty="0" err="1">
                  <a:latin typeface="Century Gothic" panose="020B0502020202020204" pitchFamily="34" charset="0"/>
                </a:rPr>
                <a:t>Re</a:t>
              </a:r>
              <a:r>
                <a:rPr lang="id-ID" sz="1400" b="1" dirty="0">
                  <a:latin typeface="Century Gothic" panose="020B0502020202020204" pitchFamily="34" charset="0"/>
                </a:rPr>
                <a:t>- </a:t>
              </a:r>
              <a:r>
                <a:rPr lang="id-ID" sz="1400" b="1" dirty="0" err="1">
                  <a:latin typeface="Century Gothic" panose="020B0502020202020204" pitchFamily="34" charset="0"/>
                </a:rPr>
                <a:t>on-site</a:t>
              </a:r>
              <a:r>
                <a:rPr lang="id-ID" sz="1400" b="1" dirty="0">
                  <a:latin typeface="Century Gothic" panose="020B0502020202020204" pitchFamily="34" charset="0"/>
                </a:rPr>
                <a:t> </a:t>
              </a:r>
              <a:r>
                <a:rPr lang="id-ID" sz="1400" b="1" dirty="0" err="1">
                  <a:latin typeface="Century Gothic" panose="020B0502020202020204" pitchFamily="34" charset="0"/>
                </a:rPr>
                <a:t>Validation</a:t>
              </a:r>
              <a:endParaRPr lang="en-ID" sz="1400" dirty="0"/>
            </a:p>
          </p:txBody>
        </p:sp>
        <p:pic>
          <p:nvPicPr>
            <p:cNvPr id="50" name="Picture 4" descr="Hungky Tendra - PT. Musindo Alir Abadi">
              <a:extLst>
                <a:ext uri="{FF2B5EF4-FFF2-40B4-BE49-F238E27FC236}">
                  <a16:creationId xmlns:a16="http://schemas.microsoft.com/office/drawing/2014/main" id="{2C4E8279-64EB-4547-A581-C121F010D5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783" y="1203990"/>
              <a:ext cx="1761895" cy="1132647"/>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225602D9-130D-4156-AC4E-5DDEDBC2EA8B}"/>
                </a:ext>
              </a:extLst>
            </p:cNvPr>
            <p:cNvSpPr txBox="1"/>
            <p:nvPr/>
          </p:nvSpPr>
          <p:spPr>
            <a:xfrm>
              <a:off x="3919928" y="5213311"/>
              <a:ext cx="2461805" cy="738664"/>
            </a:xfrm>
            <a:prstGeom prst="rect">
              <a:avLst/>
            </a:prstGeom>
            <a:noFill/>
          </p:spPr>
          <p:txBody>
            <a:bodyPr wrap="square">
              <a:spAutoFit/>
            </a:bodyPr>
            <a:lstStyle/>
            <a:p>
              <a:pPr algn="ctr"/>
              <a:r>
                <a:rPr lang="id-ID" sz="1400" b="1" dirty="0" err="1">
                  <a:latin typeface="Century Gothic" panose="020B0502020202020204" pitchFamily="34" charset="0"/>
                </a:rPr>
                <a:t>Fulfillment</a:t>
              </a:r>
              <a:r>
                <a:rPr lang="id-ID" sz="1400" b="1" dirty="0">
                  <a:latin typeface="Century Gothic" panose="020B0502020202020204" pitchFamily="34" charset="0"/>
                </a:rPr>
                <a:t> </a:t>
              </a:r>
              <a:r>
                <a:rPr lang="id-ID" sz="1400" b="1" dirty="0" err="1">
                  <a:latin typeface="Century Gothic" panose="020B0502020202020204" pitchFamily="34" charset="0"/>
                </a:rPr>
                <a:t>of</a:t>
              </a:r>
              <a:r>
                <a:rPr lang="id-ID" sz="1400" b="1" dirty="0">
                  <a:latin typeface="Century Gothic" panose="020B0502020202020204" pitchFamily="34" charset="0"/>
                </a:rPr>
                <a:t> </a:t>
              </a:r>
              <a:r>
                <a:rPr lang="id-ID" sz="1400" b="1" dirty="0" err="1">
                  <a:latin typeface="Century Gothic" panose="020B0502020202020204" pitchFamily="34" charset="0"/>
                </a:rPr>
                <a:t>Recommendation</a:t>
              </a:r>
              <a:r>
                <a:rPr lang="id-ID" sz="1400" b="1" dirty="0">
                  <a:latin typeface="Century Gothic" panose="020B0502020202020204" pitchFamily="34" charset="0"/>
                </a:rPr>
                <a:t> </a:t>
              </a:r>
              <a:r>
                <a:rPr lang="id-ID" sz="1400" b="1" dirty="0" err="1">
                  <a:latin typeface="Century Gothic" panose="020B0502020202020204" pitchFamily="34" charset="0"/>
                </a:rPr>
                <a:t>by</a:t>
              </a:r>
              <a:r>
                <a:rPr lang="id-ID" sz="1400" b="1" dirty="0">
                  <a:latin typeface="Century Gothic" panose="020B0502020202020204" pitchFamily="34" charset="0"/>
                </a:rPr>
                <a:t> </a:t>
              </a:r>
              <a:r>
                <a:rPr lang="id-ID" sz="1400" b="1" dirty="0" err="1">
                  <a:latin typeface="Century Gothic" panose="020B0502020202020204" pitchFamily="34" charset="0"/>
                </a:rPr>
                <a:t>company</a:t>
              </a:r>
              <a:endParaRPr lang="en-ID" sz="1400" dirty="0"/>
            </a:p>
          </p:txBody>
        </p:sp>
        <p:pic>
          <p:nvPicPr>
            <p:cNvPr id="52" name="Picture 12" descr="down arrow - SpendLogic">
              <a:extLst>
                <a:ext uri="{FF2B5EF4-FFF2-40B4-BE49-F238E27FC236}">
                  <a16:creationId xmlns:a16="http://schemas.microsoft.com/office/drawing/2014/main" id="{F15DF605-FBE9-40F8-8684-1EB18E0AD3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3141248" y="1852047"/>
              <a:ext cx="663806" cy="13675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BE1CBDFA-4C74-4EDF-8BE1-51E202DBAA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6950" y="1309027"/>
              <a:ext cx="1056716" cy="1056716"/>
            </a:xfrm>
            <a:prstGeom prst="rect">
              <a:avLst/>
            </a:prstGeom>
          </p:spPr>
        </p:pic>
        <p:pic>
          <p:nvPicPr>
            <p:cNvPr id="54" name="Picture 12" descr="down arrow - SpendLogic">
              <a:extLst>
                <a:ext uri="{FF2B5EF4-FFF2-40B4-BE49-F238E27FC236}">
                  <a16:creationId xmlns:a16="http://schemas.microsoft.com/office/drawing/2014/main" id="{2E352DB4-5458-4B38-B2F2-5E7784563E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6049830" y="1888576"/>
              <a:ext cx="663806" cy="136759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Index of /assets/provsu/img/logo">
              <a:extLst>
                <a:ext uri="{FF2B5EF4-FFF2-40B4-BE49-F238E27FC236}">
                  <a16:creationId xmlns:a16="http://schemas.microsoft.com/office/drawing/2014/main" id="{042A4CE3-3771-48DA-A780-2D90747B8DF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62973" y="3723694"/>
              <a:ext cx="1269673" cy="126967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2" descr="Transparent Peer Review — Publons">
              <a:extLst>
                <a:ext uri="{FF2B5EF4-FFF2-40B4-BE49-F238E27FC236}">
                  <a16:creationId xmlns:a16="http://schemas.microsoft.com/office/drawing/2014/main" id="{8C36AD05-1B28-4AC2-AE3C-84BB390A06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8332" y="4075849"/>
              <a:ext cx="1215079" cy="121507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0">
              <a:extLst>
                <a:ext uri="{FF2B5EF4-FFF2-40B4-BE49-F238E27FC236}">
                  <a16:creationId xmlns:a16="http://schemas.microsoft.com/office/drawing/2014/main" id="{294F5CE9-F838-4A29-984E-2030A54E1D2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06586" y="1426671"/>
              <a:ext cx="1250167" cy="125016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down arrow - SpendLogic">
              <a:extLst>
                <a:ext uri="{FF2B5EF4-FFF2-40B4-BE49-F238E27FC236}">
                  <a16:creationId xmlns:a16="http://schemas.microsoft.com/office/drawing/2014/main" id="{D423357D-E06D-4FD5-B733-278F704320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9767" y="3088149"/>
              <a:ext cx="663806" cy="136759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2" descr="down arrow - SpendLogic">
              <a:extLst>
                <a:ext uri="{FF2B5EF4-FFF2-40B4-BE49-F238E27FC236}">
                  <a16:creationId xmlns:a16="http://schemas.microsoft.com/office/drawing/2014/main" id="{4219D61D-4972-42FC-BCB9-9FB2A27A5B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564661">
              <a:off x="6182759" y="4258800"/>
              <a:ext cx="663806" cy="136759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2" descr="down arrow - SpendLogic">
              <a:extLst>
                <a:ext uri="{FF2B5EF4-FFF2-40B4-BE49-F238E27FC236}">
                  <a16:creationId xmlns:a16="http://schemas.microsoft.com/office/drawing/2014/main" id="{00369596-0FD1-4460-ABE0-BDD6F3BF26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564661">
              <a:off x="3407136" y="4160595"/>
              <a:ext cx="663806" cy="136759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4" descr="Visit Icons - 233 free vector icons">
              <a:extLst>
                <a:ext uri="{FF2B5EF4-FFF2-40B4-BE49-F238E27FC236}">
                  <a16:creationId xmlns:a16="http://schemas.microsoft.com/office/drawing/2014/main" id="{46945FB5-5836-48AE-8A35-A7AF00E433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0697" y="3887637"/>
              <a:ext cx="954557" cy="9545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618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AB17B7FE-06B6-4511-902B-8E3945FB53E7}" type="slidenum">
              <a:rPr lang="id-ID" smtClean="0">
                <a:solidFill>
                  <a:prstClr val="black">
                    <a:tint val="75000"/>
                  </a:prstClr>
                </a:solidFill>
              </a:rPr>
              <a:pPr>
                <a:defRPr/>
              </a:pPr>
              <a:t>13</a:t>
            </a:fld>
            <a:endParaRPr lang="id-ID">
              <a:solidFill>
                <a:prstClr val="black">
                  <a:tint val="75000"/>
                </a:prstClr>
              </a:solidFill>
            </a:endParaRPr>
          </a:p>
        </p:txBody>
      </p:sp>
      <p:grpSp>
        <p:nvGrpSpPr>
          <p:cNvPr id="4" name="Group 3">
            <a:extLst>
              <a:ext uri="{FF2B5EF4-FFF2-40B4-BE49-F238E27FC236}">
                <a16:creationId xmlns:a16="http://schemas.microsoft.com/office/drawing/2014/main" id="{2C6EA3E4-8BF1-4D60-965F-07BCBE21C27E}"/>
              </a:ext>
            </a:extLst>
          </p:cNvPr>
          <p:cNvGrpSpPr/>
          <p:nvPr/>
        </p:nvGrpSpPr>
        <p:grpSpPr>
          <a:xfrm>
            <a:off x="386552" y="1220156"/>
            <a:ext cx="2799809" cy="4606784"/>
            <a:chOff x="433001" y="1399349"/>
            <a:chExt cx="2505075" cy="4618131"/>
          </a:xfrm>
        </p:grpSpPr>
        <p:sp>
          <p:nvSpPr>
            <p:cNvPr id="5" name="Freeform: Shape 29">
              <a:extLst>
                <a:ext uri="{FF2B5EF4-FFF2-40B4-BE49-F238E27FC236}">
                  <a16:creationId xmlns:a16="http://schemas.microsoft.com/office/drawing/2014/main" id="{98FA3CEC-9745-40A4-B8FC-418C261D1842}"/>
                </a:ext>
              </a:extLst>
            </p:cNvPr>
            <p:cNvSpPr/>
            <p:nvPr/>
          </p:nvSpPr>
          <p:spPr>
            <a:xfrm flipH="1">
              <a:off x="433001" y="1407380"/>
              <a:ext cx="2505075" cy="4610100"/>
            </a:xfrm>
            <a:custGeom>
              <a:avLst/>
              <a:gdLst>
                <a:gd name="connsiteX0" fmla="*/ 2506574 w 2505075"/>
                <a:gd name="connsiteY0" fmla="*/ 1319831 h 4610100"/>
                <a:gd name="connsiteX1" fmla="*/ 2419896 w 2505075"/>
                <a:gd name="connsiteY1" fmla="*/ 1597008 h 4610100"/>
                <a:gd name="connsiteX2" fmla="*/ 2297024 w 2505075"/>
                <a:gd name="connsiteY2" fmla="*/ 1953243 h 4610100"/>
                <a:gd name="connsiteX3" fmla="*/ 2223681 w 2505075"/>
                <a:gd name="connsiteY3" fmla="*/ 1977056 h 4610100"/>
                <a:gd name="connsiteX4" fmla="*/ 2181771 w 2505075"/>
                <a:gd name="connsiteY4" fmla="*/ 1967531 h 4610100"/>
                <a:gd name="connsiteX5" fmla="*/ 2192249 w 2505075"/>
                <a:gd name="connsiteY5" fmla="*/ 2057066 h 4610100"/>
                <a:gd name="connsiteX6" fmla="*/ 2197964 w 2505075"/>
                <a:gd name="connsiteY6" fmla="*/ 2281856 h 4610100"/>
                <a:gd name="connsiteX7" fmla="*/ 2174151 w 2505075"/>
                <a:gd name="connsiteY7" fmla="*/ 2359961 h 4610100"/>
                <a:gd name="connsiteX8" fmla="*/ 2148434 w 2505075"/>
                <a:gd name="connsiteY8" fmla="*/ 2443781 h 4610100"/>
                <a:gd name="connsiteX9" fmla="*/ 2158911 w 2505075"/>
                <a:gd name="connsiteY9" fmla="*/ 2773346 h 4610100"/>
                <a:gd name="connsiteX10" fmla="*/ 2195106 w 2505075"/>
                <a:gd name="connsiteY10" fmla="*/ 3105768 h 4610100"/>
                <a:gd name="connsiteX11" fmla="*/ 2199869 w 2505075"/>
                <a:gd name="connsiteY11" fmla="*/ 3123866 h 4610100"/>
                <a:gd name="connsiteX12" fmla="*/ 2271306 w 2505075"/>
                <a:gd name="connsiteY12" fmla="*/ 3309603 h 4610100"/>
                <a:gd name="connsiteX13" fmla="*/ 2389416 w 2505075"/>
                <a:gd name="connsiteY13" fmla="*/ 3806808 h 4610100"/>
                <a:gd name="connsiteX14" fmla="*/ 2400846 w 2505075"/>
                <a:gd name="connsiteY14" fmla="*/ 4025883 h 4610100"/>
                <a:gd name="connsiteX15" fmla="*/ 2428469 w 2505075"/>
                <a:gd name="connsiteY15" fmla="*/ 4251626 h 4610100"/>
                <a:gd name="connsiteX16" fmla="*/ 2451329 w 2505075"/>
                <a:gd name="connsiteY16" fmla="*/ 4492608 h 4610100"/>
                <a:gd name="connsiteX17" fmla="*/ 2413229 w 2505075"/>
                <a:gd name="connsiteY17" fmla="*/ 4541186 h 4610100"/>
                <a:gd name="connsiteX18" fmla="*/ 2241779 w 2505075"/>
                <a:gd name="connsiteY18" fmla="*/ 4529756 h 4610100"/>
                <a:gd name="connsiteX19" fmla="*/ 2136051 w 2505075"/>
                <a:gd name="connsiteY19" fmla="*/ 4560236 h 4610100"/>
                <a:gd name="connsiteX20" fmla="*/ 1966506 w 2505075"/>
                <a:gd name="connsiteY20" fmla="*/ 4604051 h 4610100"/>
                <a:gd name="connsiteX21" fmla="*/ 1729334 w 2505075"/>
                <a:gd name="connsiteY21" fmla="*/ 4564998 h 4610100"/>
                <a:gd name="connsiteX22" fmla="*/ 1660753 w 2505075"/>
                <a:gd name="connsiteY22" fmla="*/ 4506896 h 4610100"/>
                <a:gd name="connsiteX23" fmla="*/ 1734096 w 2505075"/>
                <a:gd name="connsiteY23" fmla="*/ 4407836 h 4610100"/>
                <a:gd name="connsiteX24" fmla="*/ 1886496 w 2505075"/>
                <a:gd name="connsiteY24" fmla="*/ 4358306 h 4610100"/>
                <a:gd name="connsiteX25" fmla="*/ 1980794 w 2505075"/>
                <a:gd name="connsiteY25" fmla="*/ 4264961 h 4610100"/>
                <a:gd name="connsiteX26" fmla="*/ 1989366 w 2505075"/>
                <a:gd name="connsiteY26" fmla="*/ 4249721 h 4610100"/>
                <a:gd name="connsiteX27" fmla="*/ 2080806 w 2505075"/>
                <a:gd name="connsiteY27" fmla="*/ 4107798 h 4610100"/>
                <a:gd name="connsiteX28" fmla="*/ 2096998 w 2505075"/>
                <a:gd name="connsiteY28" fmla="*/ 4062078 h 4610100"/>
                <a:gd name="connsiteX29" fmla="*/ 1957934 w 2505075"/>
                <a:gd name="connsiteY29" fmla="*/ 3826811 h 4610100"/>
                <a:gd name="connsiteX30" fmla="*/ 1895069 w 2505075"/>
                <a:gd name="connsiteY30" fmla="*/ 3535346 h 4610100"/>
                <a:gd name="connsiteX31" fmla="*/ 1867446 w 2505075"/>
                <a:gd name="connsiteY31" fmla="*/ 3420093 h 4610100"/>
                <a:gd name="connsiteX32" fmla="*/ 1754098 w 2505075"/>
                <a:gd name="connsiteY32" fmla="*/ 3091481 h 4610100"/>
                <a:gd name="connsiteX33" fmla="*/ 1736001 w 2505075"/>
                <a:gd name="connsiteY33" fmla="*/ 3229593 h 4610100"/>
                <a:gd name="connsiteX34" fmla="*/ 1749336 w 2505075"/>
                <a:gd name="connsiteY34" fmla="*/ 3292458 h 4610100"/>
                <a:gd name="connsiteX35" fmla="*/ 1694091 w 2505075"/>
                <a:gd name="connsiteY35" fmla="*/ 3704891 h 4610100"/>
                <a:gd name="connsiteX36" fmla="*/ 1691234 w 2505075"/>
                <a:gd name="connsiteY36" fmla="*/ 3723941 h 4610100"/>
                <a:gd name="connsiteX37" fmla="*/ 1696948 w 2505075"/>
                <a:gd name="connsiteY37" fmla="*/ 4043981 h 4610100"/>
                <a:gd name="connsiteX38" fmla="*/ 1709331 w 2505075"/>
                <a:gd name="connsiteY38" fmla="*/ 4361163 h 4610100"/>
                <a:gd name="connsiteX39" fmla="*/ 1676946 w 2505075"/>
                <a:gd name="connsiteY39" fmla="*/ 4403073 h 4610100"/>
                <a:gd name="connsiteX40" fmla="*/ 1531214 w 2505075"/>
                <a:gd name="connsiteY40" fmla="*/ 4415456 h 4610100"/>
                <a:gd name="connsiteX41" fmla="*/ 1507401 w 2505075"/>
                <a:gd name="connsiteY41" fmla="*/ 4398311 h 4610100"/>
                <a:gd name="connsiteX42" fmla="*/ 1443584 w 2505075"/>
                <a:gd name="connsiteY42" fmla="*/ 4370688 h 4610100"/>
                <a:gd name="connsiteX43" fmla="*/ 1330236 w 2505075"/>
                <a:gd name="connsiteY43" fmla="*/ 4422123 h 4610100"/>
                <a:gd name="connsiteX44" fmla="*/ 1224509 w 2505075"/>
                <a:gd name="connsiteY44" fmla="*/ 4439268 h 4610100"/>
                <a:gd name="connsiteX45" fmla="*/ 1021626 w 2505075"/>
                <a:gd name="connsiteY45" fmla="*/ 4407836 h 4610100"/>
                <a:gd name="connsiteX46" fmla="*/ 957808 w 2505075"/>
                <a:gd name="connsiteY46" fmla="*/ 4350686 h 4610100"/>
                <a:gd name="connsiteX47" fmla="*/ 1040676 w 2505075"/>
                <a:gd name="connsiteY47" fmla="*/ 4261151 h 4610100"/>
                <a:gd name="connsiteX48" fmla="*/ 1143546 w 2505075"/>
                <a:gd name="connsiteY48" fmla="*/ 4244958 h 4610100"/>
                <a:gd name="connsiteX49" fmla="*/ 1253084 w 2505075"/>
                <a:gd name="connsiteY49" fmla="*/ 4174473 h 4610100"/>
                <a:gd name="connsiteX50" fmla="*/ 1324521 w 2505075"/>
                <a:gd name="connsiteY50" fmla="*/ 4105893 h 4610100"/>
                <a:gd name="connsiteX51" fmla="*/ 1391196 w 2505075"/>
                <a:gd name="connsiteY51" fmla="*/ 4005881 h 4610100"/>
                <a:gd name="connsiteX52" fmla="*/ 1395006 w 2505075"/>
                <a:gd name="connsiteY52" fmla="*/ 3998261 h 4610100"/>
                <a:gd name="connsiteX53" fmla="*/ 1400721 w 2505075"/>
                <a:gd name="connsiteY53" fmla="*/ 3828716 h 4610100"/>
                <a:gd name="connsiteX54" fmla="*/ 1386434 w 2505075"/>
                <a:gd name="connsiteY54" fmla="*/ 3644883 h 4610100"/>
                <a:gd name="connsiteX55" fmla="*/ 1354048 w 2505075"/>
                <a:gd name="connsiteY55" fmla="*/ 3254358 h 4610100"/>
                <a:gd name="connsiteX56" fmla="*/ 1377861 w 2505075"/>
                <a:gd name="connsiteY56" fmla="*/ 3072431 h 4610100"/>
                <a:gd name="connsiteX57" fmla="*/ 1424534 w 2505075"/>
                <a:gd name="connsiteY57" fmla="*/ 2639996 h 4610100"/>
                <a:gd name="connsiteX58" fmla="*/ 1406436 w 2505075"/>
                <a:gd name="connsiteY58" fmla="*/ 2529506 h 4610100"/>
                <a:gd name="connsiteX59" fmla="*/ 1377861 w 2505075"/>
                <a:gd name="connsiteY59" fmla="*/ 2347578 h 4610100"/>
                <a:gd name="connsiteX60" fmla="*/ 1215936 w 2505075"/>
                <a:gd name="connsiteY60" fmla="*/ 2223753 h 4610100"/>
                <a:gd name="connsiteX61" fmla="*/ 1086396 w 2505075"/>
                <a:gd name="connsiteY61" fmla="*/ 2184701 h 4610100"/>
                <a:gd name="connsiteX62" fmla="*/ 986383 w 2505075"/>
                <a:gd name="connsiteY62" fmla="*/ 2132313 h 4610100"/>
                <a:gd name="connsiteX63" fmla="*/ 962571 w 2505075"/>
                <a:gd name="connsiteY63" fmla="*/ 2106596 h 4610100"/>
                <a:gd name="connsiteX64" fmla="*/ 943521 w 2505075"/>
                <a:gd name="connsiteY64" fmla="*/ 2053256 h 4610100"/>
                <a:gd name="connsiteX65" fmla="*/ 900658 w 2505075"/>
                <a:gd name="connsiteY65" fmla="*/ 2005631 h 4610100"/>
                <a:gd name="connsiteX66" fmla="*/ 872083 w 2505075"/>
                <a:gd name="connsiteY66" fmla="*/ 1971341 h 4610100"/>
                <a:gd name="connsiteX67" fmla="*/ 328206 w 2505075"/>
                <a:gd name="connsiteY67" fmla="*/ 1569386 h 4610100"/>
                <a:gd name="connsiteX68" fmla="*/ 57696 w 2505075"/>
                <a:gd name="connsiteY68" fmla="*/ 1357931 h 4610100"/>
                <a:gd name="connsiteX69" fmla="*/ 13881 w 2505075"/>
                <a:gd name="connsiteY69" fmla="*/ 1227438 h 4610100"/>
                <a:gd name="connsiteX70" fmla="*/ 80556 w 2505075"/>
                <a:gd name="connsiteY70" fmla="*/ 1016936 h 4610100"/>
                <a:gd name="connsiteX71" fmla="*/ 122466 w 2505075"/>
                <a:gd name="connsiteY71" fmla="*/ 955023 h 4610100"/>
                <a:gd name="connsiteX72" fmla="*/ 173901 w 2505075"/>
                <a:gd name="connsiteY72" fmla="*/ 856916 h 4610100"/>
                <a:gd name="connsiteX73" fmla="*/ 238671 w 2505075"/>
                <a:gd name="connsiteY73" fmla="*/ 852153 h 4610100"/>
                <a:gd name="connsiteX74" fmla="*/ 484416 w 2505075"/>
                <a:gd name="connsiteY74" fmla="*/ 1050273 h 4610100"/>
                <a:gd name="connsiteX75" fmla="*/ 823506 w 2505075"/>
                <a:gd name="connsiteY75" fmla="*/ 1307448 h 4610100"/>
                <a:gd name="connsiteX76" fmla="*/ 878751 w 2505075"/>
                <a:gd name="connsiteY76" fmla="*/ 1341738 h 4610100"/>
                <a:gd name="connsiteX77" fmla="*/ 903516 w 2505075"/>
                <a:gd name="connsiteY77" fmla="*/ 1341738 h 4610100"/>
                <a:gd name="connsiteX78" fmla="*/ 958761 w 2505075"/>
                <a:gd name="connsiteY78" fmla="*/ 1327451 h 4610100"/>
                <a:gd name="connsiteX79" fmla="*/ 1323569 w 2505075"/>
                <a:gd name="connsiteY79" fmla="*/ 1350311 h 4610100"/>
                <a:gd name="connsiteX80" fmla="*/ 1364526 w 2505075"/>
                <a:gd name="connsiteY80" fmla="*/ 1333166 h 4610100"/>
                <a:gd name="connsiteX81" fmla="*/ 1507401 w 2505075"/>
                <a:gd name="connsiteY81" fmla="*/ 1305543 h 4610100"/>
                <a:gd name="connsiteX82" fmla="*/ 1575028 w 2505075"/>
                <a:gd name="connsiteY82" fmla="*/ 1295066 h 4610100"/>
                <a:gd name="connsiteX83" fmla="*/ 1603603 w 2505075"/>
                <a:gd name="connsiteY83" fmla="*/ 1249346 h 4610100"/>
                <a:gd name="connsiteX84" fmla="*/ 1627416 w 2505075"/>
                <a:gd name="connsiteY84" fmla="*/ 1203626 h 4610100"/>
                <a:gd name="connsiteX85" fmla="*/ 1640751 w 2505075"/>
                <a:gd name="connsiteY85" fmla="*/ 1134093 h 4610100"/>
                <a:gd name="connsiteX86" fmla="*/ 1663611 w 2505075"/>
                <a:gd name="connsiteY86" fmla="*/ 1080753 h 4610100"/>
                <a:gd name="connsiteX87" fmla="*/ 1724571 w 2505075"/>
                <a:gd name="connsiteY87" fmla="*/ 1004553 h 4610100"/>
                <a:gd name="connsiteX88" fmla="*/ 1882686 w 2505075"/>
                <a:gd name="connsiteY88" fmla="*/ 815006 h 4610100"/>
                <a:gd name="connsiteX89" fmla="*/ 1795056 w 2505075"/>
                <a:gd name="connsiteY89" fmla="*/ 694991 h 4610100"/>
                <a:gd name="connsiteX90" fmla="*/ 1750289 w 2505075"/>
                <a:gd name="connsiteY90" fmla="*/ 562593 h 4610100"/>
                <a:gd name="connsiteX91" fmla="*/ 1640751 w 2505075"/>
                <a:gd name="connsiteY91" fmla="*/ 574023 h 4610100"/>
                <a:gd name="connsiteX92" fmla="*/ 1596936 w 2505075"/>
                <a:gd name="connsiteY92" fmla="*/ 552116 h 4610100"/>
                <a:gd name="connsiteX93" fmla="*/ 1616939 w 2505075"/>
                <a:gd name="connsiteY93" fmla="*/ 517826 h 4610100"/>
                <a:gd name="connsiteX94" fmla="*/ 1655991 w 2505075"/>
                <a:gd name="connsiteY94" fmla="*/ 376856 h 4610100"/>
                <a:gd name="connsiteX95" fmla="*/ 1740764 w 2505075"/>
                <a:gd name="connsiteY95" fmla="*/ 93963 h 4610100"/>
                <a:gd name="connsiteX96" fmla="*/ 1922691 w 2505075"/>
                <a:gd name="connsiteY96" fmla="*/ 10143 h 4610100"/>
                <a:gd name="connsiteX97" fmla="*/ 2188439 w 2505075"/>
                <a:gd name="connsiteY97" fmla="*/ 176831 h 4610100"/>
                <a:gd name="connsiteX98" fmla="*/ 2235111 w 2505075"/>
                <a:gd name="connsiteY98" fmla="*/ 248268 h 4610100"/>
                <a:gd name="connsiteX99" fmla="*/ 2247494 w 2505075"/>
                <a:gd name="connsiteY99" fmla="*/ 243506 h 4610100"/>
                <a:gd name="connsiteX100" fmla="*/ 2219871 w 2505075"/>
                <a:gd name="connsiteY100" fmla="*/ 305418 h 4610100"/>
                <a:gd name="connsiteX101" fmla="*/ 2249399 w 2505075"/>
                <a:gd name="connsiteY101" fmla="*/ 325421 h 4610100"/>
                <a:gd name="connsiteX102" fmla="*/ 2239874 w 2505075"/>
                <a:gd name="connsiteY102" fmla="*/ 371141 h 4610100"/>
                <a:gd name="connsiteX103" fmla="*/ 2223681 w 2505075"/>
                <a:gd name="connsiteY103" fmla="*/ 434958 h 4610100"/>
                <a:gd name="connsiteX104" fmla="*/ 2216061 w 2505075"/>
                <a:gd name="connsiteY104" fmla="*/ 522588 h 4610100"/>
                <a:gd name="connsiteX105" fmla="*/ 2250351 w 2505075"/>
                <a:gd name="connsiteY105" fmla="*/ 594026 h 4610100"/>
                <a:gd name="connsiteX106" fmla="*/ 2282736 w 2505075"/>
                <a:gd name="connsiteY106" fmla="*/ 631173 h 4610100"/>
                <a:gd name="connsiteX107" fmla="*/ 2335124 w 2505075"/>
                <a:gd name="connsiteY107" fmla="*/ 739758 h 4610100"/>
                <a:gd name="connsiteX108" fmla="*/ 2486571 w 2505075"/>
                <a:gd name="connsiteY108" fmla="*/ 1071228 h 4610100"/>
                <a:gd name="connsiteX109" fmla="*/ 2503716 w 2505075"/>
                <a:gd name="connsiteY109" fmla="*/ 1097898 h 4610100"/>
                <a:gd name="connsiteX110" fmla="*/ 2506574 w 2505075"/>
                <a:gd name="connsiteY110" fmla="*/ 1319831 h 4610100"/>
                <a:gd name="connsiteX111" fmla="*/ 1273086 w 2505075"/>
                <a:gd name="connsiteY111" fmla="*/ 1638918 h 4610100"/>
                <a:gd name="connsiteX112" fmla="*/ 1242606 w 2505075"/>
                <a:gd name="connsiteY112" fmla="*/ 1746551 h 4610100"/>
                <a:gd name="connsiteX113" fmla="*/ 1279753 w 2505075"/>
                <a:gd name="connsiteY113" fmla="*/ 1919906 h 4610100"/>
                <a:gd name="connsiteX114" fmla="*/ 1308328 w 2505075"/>
                <a:gd name="connsiteY114" fmla="*/ 1942766 h 4610100"/>
                <a:gd name="connsiteX115" fmla="*/ 1478826 w 2505075"/>
                <a:gd name="connsiteY115" fmla="*/ 1882758 h 4610100"/>
                <a:gd name="connsiteX116" fmla="*/ 1497876 w 2505075"/>
                <a:gd name="connsiteY116" fmla="*/ 1593198 h 4610100"/>
                <a:gd name="connsiteX117" fmla="*/ 1435964 w 2505075"/>
                <a:gd name="connsiteY117" fmla="*/ 1557956 h 4610100"/>
                <a:gd name="connsiteX118" fmla="*/ 1208316 w 2505075"/>
                <a:gd name="connsiteY118" fmla="*/ 1484613 h 4610100"/>
                <a:gd name="connsiteX119" fmla="*/ 1161644 w 2505075"/>
                <a:gd name="connsiteY119" fmla="*/ 1471278 h 4610100"/>
                <a:gd name="connsiteX120" fmla="*/ 1078776 w 2505075"/>
                <a:gd name="connsiteY120" fmla="*/ 1483661 h 4610100"/>
                <a:gd name="connsiteX121" fmla="*/ 1273086 w 2505075"/>
                <a:gd name="connsiteY121" fmla="*/ 1638918 h 4610100"/>
                <a:gd name="connsiteX122" fmla="*/ 1464539 w 2505075"/>
                <a:gd name="connsiteY122" fmla="*/ 2075163 h 4610100"/>
                <a:gd name="connsiteX123" fmla="*/ 1359764 w 2505075"/>
                <a:gd name="connsiteY123" fmla="*/ 2097071 h 4610100"/>
                <a:gd name="connsiteX124" fmla="*/ 1322616 w 2505075"/>
                <a:gd name="connsiteY124" fmla="*/ 2169461 h 4610100"/>
                <a:gd name="connsiteX125" fmla="*/ 1340714 w 2505075"/>
                <a:gd name="connsiteY125" fmla="*/ 2215181 h 4610100"/>
                <a:gd name="connsiteX126" fmla="*/ 1420723 w 2505075"/>
                <a:gd name="connsiteY126" fmla="*/ 2246613 h 4610100"/>
                <a:gd name="connsiteX127" fmla="*/ 1455014 w 2505075"/>
                <a:gd name="connsiteY127" fmla="*/ 2304716 h 4610100"/>
                <a:gd name="connsiteX128" fmla="*/ 1459776 w 2505075"/>
                <a:gd name="connsiteY128" fmla="*/ 2237088 h 4610100"/>
                <a:gd name="connsiteX129" fmla="*/ 1464539 w 2505075"/>
                <a:gd name="connsiteY129" fmla="*/ 2075163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505075" h="4610100">
                  <a:moveTo>
                    <a:pt x="2506574" y="1319831"/>
                  </a:moveTo>
                  <a:cubicBezTo>
                    <a:pt x="2448471" y="1403651"/>
                    <a:pt x="2446566" y="1500806"/>
                    <a:pt x="2419896" y="1597008"/>
                  </a:cubicBezTo>
                  <a:cubicBezTo>
                    <a:pt x="2385606" y="1717976"/>
                    <a:pt x="2339886" y="1835133"/>
                    <a:pt x="2297024" y="1953243"/>
                  </a:cubicBezTo>
                  <a:cubicBezTo>
                    <a:pt x="2284641" y="1986581"/>
                    <a:pt x="2257971" y="1996106"/>
                    <a:pt x="2223681" y="1977056"/>
                  </a:cubicBezTo>
                  <a:cubicBezTo>
                    <a:pt x="2211299" y="1970388"/>
                    <a:pt x="2195106" y="1970388"/>
                    <a:pt x="2181771" y="1967531"/>
                  </a:cubicBezTo>
                  <a:cubicBezTo>
                    <a:pt x="2185581" y="2000868"/>
                    <a:pt x="2190344" y="2028491"/>
                    <a:pt x="2192249" y="2057066"/>
                  </a:cubicBezTo>
                  <a:cubicBezTo>
                    <a:pt x="2195106" y="2132313"/>
                    <a:pt x="2198916" y="2207561"/>
                    <a:pt x="2197964" y="2281856"/>
                  </a:cubicBezTo>
                  <a:cubicBezTo>
                    <a:pt x="2197964" y="2308526"/>
                    <a:pt x="2192249" y="2344721"/>
                    <a:pt x="2174151" y="2359961"/>
                  </a:cubicBezTo>
                  <a:cubicBezTo>
                    <a:pt x="2144624" y="2385678"/>
                    <a:pt x="2147481" y="2412348"/>
                    <a:pt x="2148434" y="2443781"/>
                  </a:cubicBezTo>
                  <a:cubicBezTo>
                    <a:pt x="2152244" y="2553318"/>
                    <a:pt x="2151291" y="2663808"/>
                    <a:pt x="2158911" y="2773346"/>
                  </a:cubicBezTo>
                  <a:cubicBezTo>
                    <a:pt x="2166531" y="2884788"/>
                    <a:pt x="2182724" y="2995278"/>
                    <a:pt x="2195106" y="3105768"/>
                  </a:cubicBezTo>
                  <a:cubicBezTo>
                    <a:pt x="2196059" y="3111483"/>
                    <a:pt x="2196059" y="3120056"/>
                    <a:pt x="2199869" y="3123866"/>
                  </a:cubicBezTo>
                  <a:cubicBezTo>
                    <a:pt x="2257971" y="3172443"/>
                    <a:pt x="2257019" y="3242928"/>
                    <a:pt x="2271306" y="3309603"/>
                  </a:cubicBezTo>
                  <a:cubicBezTo>
                    <a:pt x="2307501" y="3476291"/>
                    <a:pt x="2344649" y="3642978"/>
                    <a:pt x="2389416" y="3806808"/>
                  </a:cubicBezTo>
                  <a:cubicBezTo>
                    <a:pt x="2409419" y="3881103"/>
                    <a:pt x="2395131" y="3952541"/>
                    <a:pt x="2400846" y="4025883"/>
                  </a:cubicBezTo>
                  <a:cubicBezTo>
                    <a:pt x="2406561" y="4101131"/>
                    <a:pt x="2419896" y="4176378"/>
                    <a:pt x="2428469" y="4251626"/>
                  </a:cubicBezTo>
                  <a:cubicBezTo>
                    <a:pt x="2437041" y="4331636"/>
                    <a:pt x="2442756" y="4412598"/>
                    <a:pt x="2451329" y="4492608"/>
                  </a:cubicBezTo>
                  <a:cubicBezTo>
                    <a:pt x="2454186" y="4522136"/>
                    <a:pt x="2441804" y="4536423"/>
                    <a:pt x="2413229" y="4541186"/>
                  </a:cubicBezTo>
                  <a:cubicBezTo>
                    <a:pt x="2355126" y="4551663"/>
                    <a:pt x="2300834" y="4573571"/>
                    <a:pt x="2241779" y="4529756"/>
                  </a:cubicBezTo>
                  <a:cubicBezTo>
                    <a:pt x="2222729" y="4515468"/>
                    <a:pt x="2160816" y="4536423"/>
                    <a:pt x="2136051" y="4560236"/>
                  </a:cubicBezTo>
                  <a:cubicBezTo>
                    <a:pt x="2084616" y="4609766"/>
                    <a:pt x="2023656" y="4606908"/>
                    <a:pt x="1966506" y="4604051"/>
                  </a:cubicBezTo>
                  <a:cubicBezTo>
                    <a:pt x="1886496" y="4600241"/>
                    <a:pt x="1807439" y="4582143"/>
                    <a:pt x="1729334" y="4564998"/>
                  </a:cubicBezTo>
                  <a:cubicBezTo>
                    <a:pt x="1699806" y="4558331"/>
                    <a:pt x="1658848" y="4555473"/>
                    <a:pt x="1660753" y="4506896"/>
                  </a:cubicBezTo>
                  <a:cubicBezTo>
                    <a:pt x="1662659" y="4455461"/>
                    <a:pt x="1688376" y="4422123"/>
                    <a:pt x="1734096" y="4407836"/>
                  </a:cubicBezTo>
                  <a:cubicBezTo>
                    <a:pt x="1785531" y="4392596"/>
                    <a:pt x="1840776" y="4384023"/>
                    <a:pt x="1886496" y="4358306"/>
                  </a:cubicBezTo>
                  <a:cubicBezTo>
                    <a:pt x="1923644" y="4337351"/>
                    <a:pt x="1950314" y="4297346"/>
                    <a:pt x="1980794" y="4264961"/>
                  </a:cubicBezTo>
                  <a:cubicBezTo>
                    <a:pt x="1984603" y="4261151"/>
                    <a:pt x="1985556" y="4250673"/>
                    <a:pt x="1989366" y="4249721"/>
                  </a:cubicBezTo>
                  <a:cubicBezTo>
                    <a:pt x="2067471" y="4232576"/>
                    <a:pt x="2066519" y="4164948"/>
                    <a:pt x="2080806" y="4107798"/>
                  </a:cubicBezTo>
                  <a:cubicBezTo>
                    <a:pt x="2084616" y="4092558"/>
                    <a:pt x="2091284" y="4078271"/>
                    <a:pt x="2096998" y="4062078"/>
                  </a:cubicBezTo>
                  <a:cubicBezTo>
                    <a:pt x="1999844" y="4015406"/>
                    <a:pt x="1987461" y="3912536"/>
                    <a:pt x="1957934" y="3826811"/>
                  </a:cubicBezTo>
                  <a:cubicBezTo>
                    <a:pt x="1925548" y="3733466"/>
                    <a:pt x="1915071" y="3632501"/>
                    <a:pt x="1895069" y="3535346"/>
                  </a:cubicBezTo>
                  <a:cubicBezTo>
                    <a:pt x="1886496" y="3497246"/>
                    <a:pt x="1879828" y="3458193"/>
                    <a:pt x="1867446" y="3420093"/>
                  </a:cubicBezTo>
                  <a:cubicBezTo>
                    <a:pt x="1831251" y="3311508"/>
                    <a:pt x="1793151" y="3202923"/>
                    <a:pt x="1754098" y="3091481"/>
                  </a:cubicBezTo>
                  <a:cubicBezTo>
                    <a:pt x="1722666" y="3134343"/>
                    <a:pt x="1702664" y="3176253"/>
                    <a:pt x="1736001" y="3229593"/>
                  </a:cubicBezTo>
                  <a:cubicBezTo>
                    <a:pt x="1746478" y="3246738"/>
                    <a:pt x="1752194" y="3272456"/>
                    <a:pt x="1749336" y="3292458"/>
                  </a:cubicBezTo>
                  <a:cubicBezTo>
                    <a:pt x="1732191" y="3430571"/>
                    <a:pt x="1713141" y="3567731"/>
                    <a:pt x="1694091" y="3704891"/>
                  </a:cubicBezTo>
                  <a:cubicBezTo>
                    <a:pt x="1693139" y="3711558"/>
                    <a:pt x="1690281" y="3717273"/>
                    <a:pt x="1691234" y="3723941"/>
                  </a:cubicBezTo>
                  <a:cubicBezTo>
                    <a:pt x="1693139" y="3830621"/>
                    <a:pt x="1693139" y="3937301"/>
                    <a:pt x="1696948" y="4043981"/>
                  </a:cubicBezTo>
                  <a:cubicBezTo>
                    <a:pt x="1699806" y="4149708"/>
                    <a:pt x="1704569" y="4255436"/>
                    <a:pt x="1709331" y="4361163"/>
                  </a:cubicBezTo>
                  <a:cubicBezTo>
                    <a:pt x="1710284" y="4386881"/>
                    <a:pt x="1701711" y="4401168"/>
                    <a:pt x="1676946" y="4403073"/>
                  </a:cubicBezTo>
                  <a:cubicBezTo>
                    <a:pt x="1628369" y="4407836"/>
                    <a:pt x="1579791" y="4412598"/>
                    <a:pt x="1531214" y="4415456"/>
                  </a:cubicBezTo>
                  <a:cubicBezTo>
                    <a:pt x="1523594" y="4415456"/>
                    <a:pt x="1510259" y="4405931"/>
                    <a:pt x="1507401" y="4398311"/>
                  </a:cubicBezTo>
                  <a:cubicBezTo>
                    <a:pt x="1496923" y="4363068"/>
                    <a:pt x="1470253" y="4360211"/>
                    <a:pt x="1443584" y="4370688"/>
                  </a:cubicBezTo>
                  <a:cubicBezTo>
                    <a:pt x="1404531" y="4384976"/>
                    <a:pt x="1369289" y="4408788"/>
                    <a:pt x="1330236" y="4422123"/>
                  </a:cubicBezTo>
                  <a:cubicBezTo>
                    <a:pt x="1296898" y="4433553"/>
                    <a:pt x="1259751" y="4442126"/>
                    <a:pt x="1224509" y="4439268"/>
                  </a:cubicBezTo>
                  <a:cubicBezTo>
                    <a:pt x="1155929" y="4433553"/>
                    <a:pt x="1088301" y="4423076"/>
                    <a:pt x="1021626" y="4407836"/>
                  </a:cubicBezTo>
                  <a:cubicBezTo>
                    <a:pt x="994004" y="4402121"/>
                    <a:pt x="954951" y="4395453"/>
                    <a:pt x="957808" y="4350686"/>
                  </a:cubicBezTo>
                  <a:cubicBezTo>
                    <a:pt x="960666" y="4304966"/>
                    <a:pt x="997814" y="4267818"/>
                    <a:pt x="1040676" y="4261151"/>
                  </a:cubicBezTo>
                  <a:cubicBezTo>
                    <a:pt x="1074966" y="4256388"/>
                    <a:pt x="1109256" y="4250673"/>
                    <a:pt x="1143546" y="4244958"/>
                  </a:cubicBezTo>
                  <a:cubicBezTo>
                    <a:pt x="1190219" y="4237338"/>
                    <a:pt x="1227366" y="4219241"/>
                    <a:pt x="1253084" y="4174473"/>
                  </a:cubicBezTo>
                  <a:cubicBezTo>
                    <a:pt x="1268323" y="4146851"/>
                    <a:pt x="1303566" y="4131611"/>
                    <a:pt x="1324521" y="4105893"/>
                  </a:cubicBezTo>
                  <a:cubicBezTo>
                    <a:pt x="1349286" y="4075413"/>
                    <a:pt x="1369289" y="4039218"/>
                    <a:pt x="1391196" y="4005881"/>
                  </a:cubicBezTo>
                  <a:cubicBezTo>
                    <a:pt x="1393101" y="4003023"/>
                    <a:pt x="1395959" y="3998261"/>
                    <a:pt x="1395006" y="3998261"/>
                  </a:cubicBezTo>
                  <a:cubicBezTo>
                    <a:pt x="1330236" y="3941111"/>
                    <a:pt x="1417866" y="3888723"/>
                    <a:pt x="1400721" y="3828716"/>
                  </a:cubicBezTo>
                  <a:cubicBezTo>
                    <a:pt x="1383576" y="3770613"/>
                    <a:pt x="1383576" y="3705843"/>
                    <a:pt x="1386434" y="3644883"/>
                  </a:cubicBezTo>
                  <a:cubicBezTo>
                    <a:pt x="1394053" y="3512486"/>
                    <a:pt x="1378814" y="3383898"/>
                    <a:pt x="1354048" y="3254358"/>
                  </a:cubicBezTo>
                  <a:cubicBezTo>
                    <a:pt x="1343571" y="3197208"/>
                    <a:pt x="1367384" y="3133391"/>
                    <a:pt x="1377861" y="3072431"/>
                  </a:cubicBezTo>
                  <a:cubicBezTo>
                    <a:pt x="1404531" y="2929556"/>
                    <a:pt x="1420723" y="2785728"/>
                    <a:pt x="1424534" y="2639996"/>
                  </a:cubicBezTo>
                  <a:cubicBezTo>
                    <a:pt x="1425486" y="2604753"/>
                    <a:pt x="1413103" y="2569511"/>
                    <a:pt x="1406436" y="2529506"/>
                  </a:cubicBezTo>
                  <a:cubicBezTo>
                    <a:pt x="1451203" y="2481881"/>
                    <a:pt x="1438821" y="2392346"/>
                    <a:pt x="1377861" y="2347578"/>
                  </a:cubicBezTo>
                  <a:cubicBezTo>
                    <a:pt x="1322616" y="2307573"/>
                    <a:pt x="1267371" y="2268521"/>
                    <a:pt x="1215936" y="2223753"/>
                  </a:cubicBezTo>
                  <a:cubicBezTo>
                    <a:pt x="1176884" y="2189463"/>
                    <a:pt x="1133069" y="2173271"/>
                    <a:pt x="1086396" y="2184701"/>
                  </a:cubicBezTo>
                  <a:cubicBezTo>
                    <a:pt x="1033056" y="2197083"/>
                    <a:pt x="1021626" y="2144696"/>
                    <a:pt x="986383" y="2132313"/>
                  </a:cubicBezTo>
                  <a:cubicBezTo>
                    <a:pt x="976858" y="2129456"/>
                    <a:pt x="967333" y="2117073"/>
                    <a:pt x="962571" y="2106596"/>
                  </a:cubicBezTo>
                  <a:cubicBezTo>
                    <a:pt x="954951" y="2091356"/>
                    <a:pt x="951141" y="2074211"/>
                    <a:pt x="943521" y="2053256"/>
                  </a:cubicBezTo>
                  <a:cubicBezTo>
                    <a:pt x="912089" y="2063733"/>
                    <a:pt x="887323" y="2058018"/>
                    <a:pt x="900658" y="2005631"/>
                  </a:cubicBezTo>
                  <a:cubicBezTo>
                    <a:pt x="902564" y="1997058"/>
                    <a:pt x="884466" y="1979913"/>
                    <a:pt x="872083" y="1971341"/>
                  </a:cubicBezTo>
                  <a:cubicBezTo>
                    <a:pt x="691108" y="1837038"/>
                    <a:pt x="508228" y="1703688"/>
                    <a:pt x="328206" y="1569386"/>
                  </a:cubicBezTo>
                  <a:cubicBezTo>
                    <a:pt x="231051" y="1496996"/>
                    <a:pt x="155803" y="1429368"/>
                    <a:pt x="57696" y="1357931"/>
                  </a:cubicBezTo>
                  <a:cubicBezTo>
                    <a:pt x="10071" y="1322688"/>
                    <a:pt x="-2312" y="1280778"/>
                    <a:pt x="13881" y="1227438"/>
                  </a:cubicBezTo>
                  <a:cubicBezTo>
                    <a:pt x="34836" y="1156953"/>
                    <a:pt x="55791" y="1085516"/>
                    <a:pt x="80556" y="1016936"/>
                  </a:cubicBezTo>
                  <a:cubicBezTo>
                    <a:pt x="88176" y="994076"/>
                    <a:pt x="110083" y="976931"/>
                    <a:pt x="122466" y="955023"/>
                  </a:cubicBezTo>
                  <a:cubicBezTo>
                    <a:pt x="140563" y="923591"/>
                    <a:pt x="156756" y="889301"/>
                    <a:pt x="173901" y="856916"/>
                  </a:cubicBezTo>
                  <a:cubicBezTo>
                    <a:pt x="192951" y="823578"/>
                    <a:pt x="213906" y="832151"/>
                    <a:pt x="238671" y="852153"/>
                  </a:cubicBezTo>
                  <a:cubicBezTo>
                    <a:pt x="326301" y="921686"/>
                    <a:pt x="394881" y="981693"/>
                    <a:pt x="484416" y="1050273"/>
                  </a:cubicBezTo>
                  <a:cubicBezTo>
                    <a:pt x="594906" y="1137903"/>
                    <a:pt x="709206" y="1222676"/>
                    <a:pt x="823506" y="1307448"/>
                  </a:cubicBezTo>
                  <a:cubicBezTo>
                    <a:pt x="840651" y="1320783"/>
                    <a:pt x="859701" y="1332213"/>
                    <a:pt x="878751" y="1341738"/>
                  </a:cubicBezTo>
                  <a:cubicBezTo>
                    <a:pt x="885418" y="1345548"/>
                    <a:pt x="895896" y="1343643"/>
                    <a:pt x="903516" y="1341738"/>
                  </a:cubicBezTo>
                  <a:cubicBezTo>
                    <a:pt x="922566" y="1337928"/>
                    <a:pt x="940664" y="1326498"/>
                    <a:pt x="958761" y="1327451"/>
                  </a:cubicBezTo>
                  <a:cubicBezTo>
                    <a:pt x="1080681" y="1334118"/>
                    <a:pt x="1201648" y="1343643"/>
                    <a:pt x="1323569" y="1350311"/>
                  </a:cubicBezTo>
                  <a:cubicBezTo>
                    <a:pt x="1336903" y="1351263"/>
                    <a:pt x="1351191" y="1338881"/>
                    <a:pt x="1364526" y="1333166"/>
                  </a:cubicBezTo>
                  <a:cubicBezTo>
                    <a:pt x="1410246" y="1314116"/>
                    <a:pt x="1450251" y="1278873"/>
                    <a:pt x="1507401" y="1305543"/>
                  </a:cubicBezTo>
                  <a:cubicBezTo>
                    <a:pt x="1524546" y="1314116"/>
                    <a:pt x="1555026" y="1305543"/>
                    <a:pt x="1575028" y="1295066"/>
                  </a:cubicBezTo>
                  <a:cubicBezTo>
                    <a:pt x="1588364" y="1288398"/>
                    <a:pt x="1595031" y="1265538"/>
                    <a:pt x="1603603" y="1249346"/>
                  </a:cubicBezTo>
                  <a:cubicBezTo>
                    <a:pt x="1612176" y="1234106"/>
                    <a:pt x="1622653" y="1219818"/>
                    <a:pt x="1627416" y="1203626"/>
                  </a:cubicBezTo>
                  <a:cubicBezTo>
                    <a:pt x="1634084" y="1180766"/>
                    <a:pt x="1635036" y="1156953"/>
                    <a:pt x="1640751" y="1134093"/>
                  </a:cubicBezTo>
                  <a:cubicBezTo>
                    <a:pt x="1645514" y="1115996"/>
                    <a:pt x="1652181" y="1095993"/>
                    <a:pt x="1663611" y="1080753"/>
                  </a:cubicBezTo>
                  <a:cubicBezTo>
                    <a:pt x="1681709" y="1054083"/>
                    <a:pt x="1710284" y="1033128"/>
                    <a:pt x="1724571" y="1004553"/>
                  </a:cubicBezTo>
                  <a:cubicBezTo>
                    <a:pt x="1760766" y="929306"/>
                    <a:pt x="1796961" y="855963"/>
                    <a:pt x="1882686" y="815006"/>
                  </a:cubicBezTo>
                  <a:cubicBezTo>
                    <a:pt x="1852206" y="771191"/>
                    <a:pt x="1833156" y="708326"/>
                    <a:pt x="1795056" y="694991"/>
                  </a:cubicBezTo>
                  <a:cubicBezTo>
                    <a:pt x="1712189" y="665463"/>
                    <a:pt x="1756003" y="608313"/>
                    <a:pt x="1750289" y="562593"/>
                  </a:cubicBezTo>
                  <a:cubicBezTo>
                    <a:pt x="1712189" y="567356"/>
                    <a:pt x="1676946" y="573071"/>
                    <a:pt x="1640751" y="574023"/>
                  </a:cubicBezTo>
                  <a:cubicBezTo>
                    <a:pt x="1626464" y="574023"/>
                    <a:pt x="1612176" y="559736"/>
                    <a:pt x="1596936" y="552116"/>
                  </a:cubicBezTo>
                  <a:cubicBezTo>
                    <a:pt x="1603603" y="540686"/>
                    <a:pt x="1608366" y="526398"/>
                    <a:pt x="1616939" y="517826"/>
                  </a:cubicBezTo>
                  <a:cubicBezTo>
                    <a:pt x="1657896" y="477821"/>
                    <a:pt x="1669326" y="434958"/>
                    <a:pt x="1655991" y="376856"/>
                  </a:cubicBezTo>
                  <a:cubicBezTo>
                    <a:pt x="1632178" y="269223"/>
                    <a:pt x="1644561" y="163496"/>
                    <a:pt x="1740764" y="93963"/>
                  </a:cubicBezTo>
                  <a:cubicBezTo>
                    <a:pt x="1794103" y="54911"/>
                    <a:pt x="1858873" y="24431"/>
                    <a:pt x="1922691" y="10143"/>
                  </a:cubicBezTo>
                  <a:cubicBezTo>
                    <a:pt x="2017941" y="-10812"/>
                    <a:pt x="2150339" y="81581"/>
                    <a:pt x="2188439" y="176831"/>
                  </a:cubicBezTo>
                  <a:cubicBezTo>
                    <a:pt x="2198916" y="202548"/>
                    <a:pt x="2219871" y="224456"/>
                    <a:pt x="2235111" y="248268"/>
                  </a:cubicBezTo>
                  <a:cubicBezTo>
                    <a:pt x="2238921" y="246363"/>
                    <a:pt x="2243684" y="245411"/>
                    <a:pt x="2247494" y="243506"/>
                  </a:cubicBezTo>
                  <a:cubicBezTo>
                    <a:pt x="2237969" y="265413"/>
                    <a:pt x="2228444" y="288273"/>
                    <a:pt x="2219871" y="305418"/>
                  </a:cubicBezTo>
                  <a:cubicBezTo>
                    <a:pt x="2232254" y="313991"/>
                    <a:pt x="2249399" y="318753"/>
                    <a:pt x="2249399" y="325421"/>
                  </a:cubicBezTo>
                  <a:cubicBezTo>
                    <a:pt x="2250351" y="340661"/>
                    <a:pt x="2249399" y="364473"/>
                    <a:pt x="2239874" y="371141"/>
                  </a:cubicBezTo>
                  <a:cubicBezTo>
                    <a:pt x="2212251" y="390191"/>
                    <a:pt x="2217014" y="407336"/>
                    <a:pt x="2223681" y="434958"/>
                  </a:cubicBezTo>
                  <a:cubicBezTo>
                    <a:pt x="2230349" y="462581"/>
                    <a:pt x="2222729" y="494013"/>
                    <a:pt x="2216061" y="522588"/>
                  </a:cubicBezTo>
                  <a:cubicBezTo>
                    <a:pt x="2208441" y="557831"/>
                    <a:pt x="2205584" y="583548"/>
                    <a:pt x="2250351" y="594026"/>
                  </a:cubicBezTo>
                  <a:cubicBezTo>
                    <a:pt x="2263686" y="596883"/>
                    <a:pt x="2275116" y="616886"/>
                    <a:pt x="2282736" y="631173"/>
                  </a:cubicBezTo>
                  <a:cubicBezTo>
                    <a:pt x="2301786" y="666416"/>
                    <a:pt x="2313216" y="706421"/>
                    <a:pt x="2335124" y="739758"/>
                  </a:cubicBezTo>
                  <a:cubicBezTo>
                    <a:pt x="2401799" y="845486"/>
                    <a:pt x="2458949" y="945498"/>
                    <a:pt x="2486571" y="1071228"/>
                  </a:cubicBezTo>
                  <a:cubicBezTo>
                    <a:pt x="2488476" y="1080753"/>
                    <a:pt x="2498001" y="1089326"/>
                    <a:pt x="2503716" y="1097898"/>
                  </a:cubicBezTo>
                  <a:cubicBezTo>
                    <a:pt x="2506574" y="1174098"/>
                    <a:pt x="2506574" y="1246488"/>
                    <a:pt x="2506574" y="1319831"/>
                  </a:cubicBezTo>
                  <a:close/>
                  <a:moveTo>
                    <a:pt x="1273086" y="1638918"/>
                  </a:moveTo>
                  <a:cubicBezTo>
                    <a:pt x="1260703" y="1678923"/>
                    <a:pt x="1240701" y="1713213"/>
                    <a:pt x="1242606" y="1746551"/>
                  </a:cubicBezTo>
                  <a:cubicBezTo>
                    <a:pt x="1247369" y="1804653"/>
                    <a:pt x="1264514" y="1862756"/>
                    <a:pt x="1279753" y="1919906"/>
                  </a:cubicBezTo>
                  <a:cubicBezTo>
                    <a:pt x="1282611" y="1929431"/>
                    <a:pt x="1301661" y="1944671"/>
                    <a:pt x="1308328" y="1942766"/>
                  </a:cubicBezTo>
                  <a:cubicBezTo>
                    <a:pt x="1365478" y="1924668"/>
                    <a:pt x="1420723" y="1903713"/>
                    <a:pt x="1478826" y="1882758"/>
                  </a:cubicBezTo>
                  <a:cubicBezTo>
                    <a:pt x="1432153" y="1777031"/>
                    <a:pt x="1483589" y="1684638"/>
                    <a:pt x="1497876" y="1593198"/>
                  </a:cubicBezTo>
                  <a:cubicBezTo>
                    <a:pt x="1474064" y="1579863"/>
                    <a:pt x="1451203" y="1573196"/>
                    <a:pt x="1435964" y="1557956"/>
                  </a:cubicBezTo>
                  <a:cubicBezTo>
                    <a:pt x="1372146" y="1493186"/>
                    <a:pt x="1285469" y="1505568"/>
                    <a:pt x="1208316" y="1484613"/>
                  </a:cubicBezTo>
                  <a:cubicBezTo>
                    <a:pt x="1193076" y="1480803"/>
                    <a:pt x="1176884" y="1476041"/>
                    <a:pt x="1161644" y="1471278"/>
                  </a:cubicBezTo>
                  <a:cubicBezTo>
                    <a:pt x="1133069" y="1461753"/>
                    <a:pt x="1103541" y="1450323"/>
                    <a:pt x="1078776" y="1483661"/>
                  </a:cubicBezTo>
                  <a:cubicBezTo>
                    <a:pt x="1146404" y="1537001"/>
                    <a:pt x="1211173" y="1588436"/>
                    <a:pt x="1273086" y="1638918"/>
                  </a:cubicBezTo>
                  <a:close/>
                  <a:moveTo>
                    <a:pt x="1464539" y="2075163"/>
                  </a:moveTo>
                  <a:cubicBezTo>
                    <a:pt x="1427391" y="2082783"/>
                    <a:pt x="1393101" y="2089451"/>
                    <a:pt x="1359764" y="2097071"/>
                  </a:cubicBezTo>
                  <a:cubicBezTo>
                    <a:pt x="1318806" y="2106596"/>
                    <a:pt x="1305471" y="2129456"/>
                    <a:pt x="1322616" y="2169461"/>
                  </a:cubicBezTo>
                  <a:cubicBezTo>
                    <a:pt x="1329284" y="2184701"/>
                    <a:pt x="1334998" y="2199941"/>
                    <a:pt x="1340714" y="2215181"/>
                  </a:cubicBezTo>
                  <a:cubicBezTo>
                    <a:pt x="1396911" y="2194226"/>
                    <a:pt x="1396911" y="2194226"/>
                    <a:pt x="1420723" y="2246613"/>
                  </a:cubicBezTo>
                  <a:cubicBezTo>
                    <a:pt x="1428344" y="2262806"/>
                    <a:pt x="1438821" y="2278046"/>
                    <a:pt x="1455014" y="2304716"/>
                  </a:cubicBezTo>
                  <a:cubicBezTo>
                    <a:pt x="1456919" y="2271378"/>
                    <a:pt x="1451203" y="2248518"/>
                    <a:pt x="1459776" y="2237088"/>
                  </a:cubicBezTo>
                  <a:cubicBezTo>
                    <a:pt x="1499781" y="2183748"/>
                    <a:pt x="1503591" y="2132313"/>
                    <a:pt x="1464539" y="2075163"/>
                  </a:cubicBezTo>
                  <a:close/>
                </a:path>
              </a:pathLst>
            </a:custGeom>
            <a:solidFill>
              <a:schemeClr val="tx2"/>
            </a:solidFill>
            <a:ln w="9525" cap="flat">
              <a:noFill/>
              <a:prstDash val="solid"/>
              <a:miter/>
            </a:ln>
          </p:spPr>
          <p:txBody>
            <a:bodyPr rtlCol="0" anchor="ctr"/>
            <a:lstStyle/>
            <a:p>
              <a:endParaRPr lang="en-US"/>
            </a:p>
          </p:txBody>
        </p:sp>
        <p:sp>
          <p:nvSpPr>
            <p:cNvPr id="6" name="Freeform: Shape 30">
              <a:extLst>
                <a:ext uri="{FF2B5EF4-FFF2-40B4-BE49-F238E27FC236}">
                  <a16:creationId xmlns:a16="http://schemas.microsoft.com/office/drawing/2014/main" id="{2962AC89-C39E-426E-8CF0-26305813EADF}"/>
                </a:ext>
              </a:extLst>
            </p:cNvPr>
            <p:cNvSpPr/>
            <p:nvPr/>
          </p:nvSpPr>
          <p:spPr>
            <a:xfrm flipH="1">
              <a:off x="700577" y="1399349"/>
              <a:ext cx="647458" cy="566880"/>
            </a:xfrm>
            <a:custGeom>
              <a:avLst/>
              <a:gdLst>
                <a:gd name="connsiteX0" fmla="*/ 325755 w 647458"/>
                <a:gd name="connsiteY0" fmla="*/ 3000 h 566880"/>
                <a:gd name="connsiteX1" fmla="*/ 143828 w 647458"/>
                <a:gd name="connsiteY1" fmla="*/ 86820 h 566880"/>
                <a:gd name="connsiteX2" fmla="*/ 59055 w 647458"/>
                <a:gd name="connsiteY2" fmla="*/ 369713 h 566880"/>
                <a:gd name="connsiteX3" fmla="*/ 20003 w 647458"/>
                <a:gd name="connsiteY3" fmla="*/ 510683 h 566880"/>
                <a:gd name="connsiteX4" fmla="*/ 0 w 647458"/>
                <a:gd name="connsiteY4" fmla="*/ 544973 h 566880"/>
                <a:gd name="connsiteX5" fmla="*/ 43815 w 647458"/>
                <a:gd name="connsiteY5" fmla="*/ 566880 h 566880"/>
                <a:gd name="connsiteX6" fmla="*/ 65495 w 647458"/>
                <a:gd name="connsiteY6" fmla="*/ 564618 h 566880"/>
                <a:gd name="connsiteX7" fmla="*/ 178721 w 647458"/>
                <a:gd name="connsiteY7" fmla="*/ 530129 h 566880"/>
                <a:gd name="connsiteX8" fmla="*/ 603774 w 647458"/>
                <a:gd name="connsiteY8" fmla="*/ 274215 h 566880"/>
                <a:gd name="connsiteX9" fmla="*/ 647458 w 647458"/>
                <a:gd name="connsiteY9" fmla="*/ 237555 h 566880"/>
                <a:gd name="connsiteX10" fmla="*/ 638175 w 647458"/>
                <a:gd name="connsiteY10" fmla="*/ 241125 h 566880"/>
                <a:gd name="connsiteX11" fmla="*/ 591503 w 647458"/>
                <a:gd name="connsiteY11" fmla="*/ 169688 h 566880"/>
                <a:gd name="connsiteX12" fmla="*/ 325755 w 647458"/>
                <a:gd name="connsiteY12" fmla="*/ 3000 h 56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458" h="566880">
                  <a:moveTo>
                    <a:pt x="325755" y="3000"/>
                  </a:moveTo>
                  <a:cubicBezTo>
                    <a:pt x="261937" y="17288"/>
                    <a:pt x="197167" y="47768"/>
                    <a:pt x="143828" y="86820"/>
                  </a:cubicBezTo>
                  <a:cubicBezTo>
                    <a:pt x="47625" y="156353"/>
                    <a:pt x="35242" y="262080"/>
                    <a:pt x="59055" y="369713"/>
                  </a:cubicBezTo>
                  <a:cubicBezTo>
                    <a:pt x="72390" y="427815"/>
                    <a:pt x="60960" y="470678"/>
                    <a:pt x="20003" y="510683"/>
                  </a:cubicBezTo>
                  <a:cubicBezTo>
                    <a:pt x="11430" y="519255"/>
                    <a:pt x="6667" y="533543"/>
                    <a:pt x="0" y="544973"/>
                  </a:cubicBezTo>
                  <a:cubicBezTo>
                    <a:pt x="15240" y="552593"/>
                    <a:pt x="29528" y="566880"/>
                    <a:pt x="43815" y="566880"/>
                  </a:cubicBezTo>
                  <a:lnTo>
                    <a:pt x="65495" y="564618"/>
                  </a:lnTo>
                  <a:lnTo>
                    <a:pt x="178721" y="530129"/>
                  </a:lnTo>
                  <a:cubicBezTo>
                    <a:pt x="449670" y="395635"/>
                    <a:pt x="455226" y="398414"/>
                    <a:pt x="603774" y="274215"/>
                  </a:cubicBezTo>
                  <a:lnTo>
                    <a:pt x="647458" y="237555"/>
                  </a:lnTo>
                  <a:lnTo>
                    <a:pt x="638175" y="241125"/>
                  </a:lnTo>
                  <a:cubicBezTo>
                    <a:pt x="622935" y="217313"/>
                    <a:pt x="601980" y="195405"/>
                    <a:pt x="591503" y="169688"/>
                  </a:cubicBezTo>
                  <a:cubicBezTo>
                    <a:pt x="553403" y="74438"/>
                    <a:pt x="421005" y="-17955"/>
                    <a:pt x="325755" y="3000"/>
                  </a:cubicBezTo>
                  <a:close/>
                </a:path>
              </a:pathLst>
            </a:custGeom>
            <a:solidFill>
              <a:srgbClr val="FFC000"/>
            </a:solidFill>
            <a:ln w="9525" cap="flat">
              <a:noFill/>
              <a:prstDash val="solid"/>
              <a:miter/>
            </a:ln>
          </p:spPr>
          <p:txBody>
            <a:bodyPr rtlCol="0" anchor="ctr"/>
            <a:lstStyle/>
            <a:p>
              <a:endParaRPr lang="en-US"/>
            </a:p>
          </p:txBody>
        </p:sp>
      </p:grpSp>
      <p:sp>
        <p:nvSpPr>
          <p:cNvPr id="7" name="Text Placeholder 1"/>
          <p:cNvSpPr txBox="1">
            <a:spLocks/>
          </p:cNvSpPr>
          <p:nvPr/>
        </p:nvSpPr>
        <p:spPr>
          <a:xfrm>
            <a:off x="3350054" y="-50235"/>
            <a:ext cx="12192000" cy="76808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sz="4000" b="1" dirty="0">
                <a:latin typeface="Arial" panose="020B0604020202020204" pitchFamily="34" charset="0"/>
                <a:cs typeface="Arial" panose="020B0604020202020204" pitchFamily="34" charset="0"/>
              </a:rPr>
              <a:t>ON – SITE VALIDATION</a:t>
            </a:r>
            <a:endParaRPr lang="ko-KR" altLang="en-US" sz="4000" b="1" dirty="0">
              <a:latin typeface="Arial" panose="020B0604020202020204" pitchFamily="34" charset="0"/>
              <a:cs typeface="Arial" panose="020B0604020202020204" pitchFamily="34" charset="0"/>
            </a:endParaRPr>
          </a:p>
        </p:txBody>
      </p:sp>
      <p:pic>
        <p:nvPicPr>
          <p:cNvPr id="9" name="Picture 93">
            <a:extLst>
              <a:ext uri="{FF2B5EF4-FFF2-40B4-BE49-F238E27FC236}">
                <a16:creationId xmlns:a16="http://schemas.microsoft.com/office/drawing/2014/main" id="{542758C9-8BFC-49AE-A670-FD31C409D3B3}"/>
              </a:ext>
            </a:extLst>
          </p:cNvPr>
          <p:cNvPicPr>
            <a:picLocks noChangeAspect="1"/>
          </p:cNvPicPr>
          <p:nvPr/>
        </p:nvPicPr>
        <p:blipFill>
          <a:blip r:embed="rId2" cstate="print"/>
          <a:stretch>
            <a:fillRect/>
          </a:stretch>
        </p:blipFill>
        <p:spPr>
          <a:xfrm>
            <a:off x="90924" y="85480"/>
            <a:ext cx="591257" cy="525763"/>
          </a:xfrm>
          <a:prstGeom prst="rect">
            <a:avLst/>
          </a:prstGeom>
        </p:spPr>
      </p:pic>
      <p:sp>
        <p:nvSpPr>
          <p:cNvPr id="10" name="Rectangle 9">
            <a:extLst>
              <a:ext uri="{FF2B5EF4-FFF2-40B4-BE49-F238E27FC236}">
                <a16:creationId xmlns:a16="http://schemas.microsoft.com/office/drawing/2014/main" id="{FC4E47AB-BCEC-4385-A92F-327617B70F95}"/>
              </a:ext>
            </a:extLst>
          </p:cNvPr>
          <p:cNvSpPr/>
          <p:nvPr/>
        </p:nvSpPr>
        <p:spPr>
          <a:xfrm>
            <a:off x="4012442" y="880089"/>
            <a:ext cx="7999013" cy="5016758"/>
          </a:xfrm>
          <a:prstGeom prst="rect">
            <a:avLst/>
          </a:prstGeom>
        </p:spPr>
        <p:txBody>
          <a:bodyPr wrap="square">
            <a:spAutoFit/>
          </a:bodyPr>
          <a:lstStyle/>
          <a:p>
            <a:pPr marL="285750" indent="-285750" algn="just">
              <a:buClr>
                <a:srgbClr val="FFC000"/>
              </a:buClr>
              <a:buSzPct val="120000"/>
              <a:buFont typeface="Wingdings" panose="05000000000000000000" pitchFamily="2" charset="2"/>
              <a:buChar char="Ø"/>
            </a:pPr>
            <a:r>
              <a:rPr lang="en-US" sz="2000" b="1" dirty="0">
                <a:latin typeface="Arial" panose="020B0604020202020204" pitchFamily="34" charset="0"/>
                <a:cs typeface="Arial" panose="020B0604020202020204" pitchFamily="34" charset="0"/>
              </a:rPr>
              <a:t>On-site validation conducted to ensure that the AEO condition and requirement stated in the procedures implemented in the premises of the applicant company and also to ensure all the risks 13 AEO conditions and requirements have been mitigated.</a:t>
            </a:r>
          </a:p>
          <a:p>
            <a:pPr marL="285750" indent="-285750" algn="just">
              <a:buClr>
                <a:srgbClr val="FFC000"/>
              </a:buClr>
              <a:buSzPct val="120000"/>
              <a:buFont typeface="Wingdings" panose="05000000000000000000" pitchFamily="2" charset="2"/>
              <a:buChar char="Ø"/>
            </a:pPr>
            <a:r>
              <a:rPr lang="en-US" sz="2000" b="1" dirty="0">
                <a:latin typeface="Arial" panose="020B0604020202020204" pitchFamily="34" charset="0"/>
                <a:cs typeface="Arial" panose="020B0604020202020204" pitchFamily="34" charset="0"/>
              </a:rPr>
              <a:t>Held for minimum 3 (three) days, depending on business process, number of premises/branches/factory and type of operator.</a:t>
            </a:r>
          </a:p>
          <a:p>
            <a:pPr marL="285750" indent="-285750" algn="just">
              <a:buClr>
                <a:srgbClr val="FFC000"/>
              </a:buClr>
              <a:buSzPct val="120000"/>
              <a:buFont typeface="Wingdings" panose="05000000000000000000" pitchFamily="2" charset="2"/>
              <a:buChar char="Ø"/>
            </a:pPr>
            <a:r>
              <a:rPr lang="en-US" sz="2000" b="1" dirty="0">
                <a:latin typeface="Arial" panose="020B0604020202020204" pitchFamily="34" charset="0"/>
                <a:cs typeface="Arial" panose="020B0604020202020204" pitchFamily="34" charset="0"/>
              </a:rPr>
              <a:t>Result : AEO Validator Team will make Report of On-Site Validation include Input/Suggestion/Recommendations and deliver it to AEO Applicant</a:t>
            </a:r>
          </a:p>
          <a:p>
            <a:pPr marL="285750" indent="-285750" algn="just">
              <a:buClr>
                <a:srgbClr val="FFC000"/>
              </a:buClr>
              <a:buSzPct val="120000"/>
              <a:buFont typeface="Wingdings" panose="05000000000000000000" pitchFamily="2" charset="2"/>
              <a:buChar char="Ø"/>
            </a:pPr>
            <a:r>
              <a:rPr lang="en-US" sz="2000" b="1" dirty="0">
                <a:latin typeface="Arial" panose="020B0604020202020204" pitchFamily="34" charset="0"/>
                <a:cs typeface="Arial" panose="020B0604020202020204" pitchFamily="34" charset="0"/>
              </a:rPr>
              <a:t>If the improvement has done, the AEO applicant will submit the results of improvement and request a follow-up to the AEO Team.</a:t>
            </a:r>
          </a:p>
          <a:p>
            <a:pPr marL="285750" indent="-285750" algn="just">
              <a:buClr>
                <a:srgbClr val="FFC000"/>
              </a:buClr>
              <a:buSzPct val="120000"/>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AEO Team will decide whether it is necessary to conduct presentation of improvements or conduct on-site visit again.</a:t>
            </a:r>
          </a:p>
        </p:txBody>
      </p:sp>
      <p:sp>
        <p:nvSpPr>
          <p:cNvPr id="15" name="Title 1">
            <a:extLst>
              <a:ext uri="{FF2B5EF4-FFF2-40B4-BE49-F238E27FC236}">
                <a16:creationId xmlns:a16="http://schemas.microsoft.com/office/drawing/2014/main" id="{4217BEB7-8A76-4D64-A125-C1E189E16F94}"/>
              </a:ext>
            </a:extLst>
          </p:cNvPr>
          <p:cNvSpPr txBox="1"/>
          <p:nvPr/>
        </p:nvSpPr>
        <p:spPr>
          <a:xfrm>
            <a:off x="682181" y="85480"/>
            <a:ext cx="1197106" cy="5742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id-ID" sz="1000" b="1" dirty="0">
                <a:solidFill>
                  <a:srgbClr val="4472C4">
                    <a:lumMod val="50000"/>
                  </a:srgbClr>
                </a:solidFill>
              </a:rPr>
              <a:t>DIRECTORATE GENERAL OF CUSTOMS AND EXCISE</a:t>
            </a:r>
            <a:endParaRPr lang="en-US" sz="1000" b="1" dirty="0">
              <a:solidFill>
                <a:srgbClr val="4472C4">
                  <a:lumMod val="50000"/>
                </a:srgbClr>
              </a:solidFill>
            </a:endParaRPr>
          </a:p>
        </p:txBody>
      </p:sp>
      <p:grpSp>
        <p:nvGrpSpPr>
          <p:cNvPr id="16" name="Group 15">
            <a:extLst>
              <a:ext uri="{FF2B5EF4-FFF2-40B4-BE49-F238E27FC236}">
                <a16:creationId xmlns:a16="http://schemas.microsoft.com/office/drawing/2014/main" id="{BCD9FE32-14EC-4D2E-BDF5-C361E09F0286}"/>
              </a:ext>
            </a:extLst>
          </p:cNvPr>
          <p:cNvGrpSpPr/>
          <p:nvPr/>
        </p:nvGrpSpPr>
        <p:grpSpPr>
          <a:xfrm>
            <a:off x="11256370" y="1"/>
            <a:ext cx="935630" cy="703103"/>
            <a:chOff x="11256370" y="1"/>
            <a:chExt cx="935630" cy="703103"/>
          </a:xfrm>
        </p:grpSpPr>
        <p:sp>
          <p:nvSpPr>
            <p:cNvPr id="17" name="Rectangle 16">
              <a:extLst>
                <a:ext uri="{FF2B5EF4-FFF2-40B4-BE49-F238E27FC236}">
                  <a16:creationId xmlns:a16="http://schemas.microsoft.com/office/drawing/2014/main" id="{C740F9C6-7DB7-4CFE-8044-F07B1D1C9050}"/>
                </a:ext>
              </a:extLst>
            </p:cNvPr>
            <p:cNvSpPr/>
            <p:nvPr/>
          </p:nvSpPr>
          <p:spPr>
            <a:xfrm>
              <a:off x="11256370" y="1"/>
              <a:ext cx="935630" cy="703103"/>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Berkas:Logo kementerian keuangan republik indonesia.png - Wikipedia bahasa  Indonesia, ensiklopedia bebas">
              <a:extLst>
                <a:ext uri="{FF2B5EF4-FFF2-40B4-BE49-F238E27FC236}">
                  <a16:creationId xmlns:a16="http://schemas.microsoft.com/office/drawing/2014/main" id="{EBD91C88-26DF-45FE-9D75-826104AD6C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6322" y="71838"/>
              <a:ext cx="395644" cy="36738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2B4DBEBD-1D36-4D4C-8C69-11CBF3F4107E}"/>
                </a:ext>
              </a:extLst>
            </p:cNvPr>
            <p:cNvSpPr/>
            <p:nvPr/>
          </p:nvSpPr>
          <p:spPr>
            <a:xfrm>
              <a:off x="11256370" y="416500"/>
              <a:ext cx="930782" cy="246221"/>
            </a:xfrm>
            <a:prstGeom prst="rect">
              <a:avLst/>
            </a:prstGeom>
          </p:spPr>
          <p:txBody>
            <a:bodyPr wrap="square">
              <a:spAutoFit/>
            </a:bodyPr>
            <a:lstStyle/>
            <a:p>
              <a:pPr algn="ctr"/>
              <a:r>
                <a:rPr lang="en-US" sz="500" b="1" dirty="0">
                  <a:solidFill>
                    <a:schemeClr val="bg1"/>
                  </a:solidFill>
                  <a:latin typeface="Arial Narrow" panose="020B0606020202030204" pitchFamily="34" charset="0"/>
                </a:rPr>
                <a:t>MINISTRY OF FINANCE</a:t>
              </a:r>
            </a:p>
            <a:p>
              <a:pPr algn="ctr"/>
              <a:r>
                <a:rPr lang="en-US" sz="500" dirty="0">
                  <a:solidFill>
                    <a:schemeClr val="bg1"/>
                  </a:solidFill>
                  <a:latin typeface="Arial Narrow" panose="020B0606020202030204" pitchFamily="34" charset="0"/>
                </a:rPr>
                <a:t>REPUBLIC OF INDONESIA</a:t>
              </a:r>
            </a:p>
          </p:txBody>
        </p:sp>
      </p:grpSp>
    </p:spTree>
    <p:extLst>
      <p:ext uri="{BB962C8B-B14F-4D97-AF65-F5344CB8AC3E}">
        <p14:creationId xmlns:p14="http://schemas.microsoft.com/office/powerpoint/2010/main" val="1505500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A3391D-A4AD-4D94-9556-B5CA0B1E5BCF}"/>
              </a:ext>
            </a:extLst>
          </p:cNvPr>
          <p:cNvSpPr/>
          <p:nvPr/>
        </p:nvSpPr>
        <p:spPr>
          <a:xfrm>
            <a:off x="0" y="0"/>
            <a:ext cx="5631543"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2"/>
          <p:cNvSpPr txBox="1">
            <a:spLocks/>
          </p:cNvSpPr>
          <p:nvPr/>
        </p:nvSpPr>
        <p:spPr>
          <a:xfrm>
            <a:off x="80393" y="612771"/>
            <a:ext cx="2704011" cy="2232248"/>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lnSpc>
                <a:spcPct val="90000"/>
              </a:lnSpc>
            </a:pPr>
            <a:r>
              <a:rPr lang="en-US" altLang="ko-KR" sz="4000" b="1" dirty="0">
                <a:solidFill>
                  <a:schemeClr val="bg1"/>
                </a:solidFill>
                <a:cs typeface="Arial" pitchFamily="34" charset="0"/>
              </a:rPr>
              <a:t>On-Site </a:t>
            </a:r>
          </a:p>
          <a:p>
            <a:pPr algn="l">
              <a:lnSpc>
                <a:spcPct val="90000"/>
              </a:lnSpc>
            </a:pPr>
            <a:r>
              <a:rPr lang="en-US" altLang="ko-KR" sz="4000" b="1" dirty="0">
                <a:solidFill>
                  <a:schemeClr val="bg1"/>
                </a:solidFill>
                <a:cs typeface="Arial" pitchFamily="34" charset="0"/>
              </a:rPr>
              <a:t>Validation</a:t>
            </a:r>
            <a:endParaRPr lang="ko-KR" altLang="en-US" sz="4000" b="1" dirty="0">
              <a:solidFill>
                <a:schemeClr val="bg1"/>
              </a:solidFill>
              <a:cs typeface="Arial" pitchFamily="34" charset="0"/>
            </a:endParaRPr>
          </a:p>
        </p:txBody>
      </p:sp>
      <p:sp>
        <p:nvSpPr>
          <p:cNvPr id="32" name="Rectangle 9">
            <a:extLst>
              <a:ext uri="{FF2B5EF4-FFF2-40B4-BE49-F238E27FC236}">
                <a16:creationId xmlns:a16="http://schemas.microsoft.com/office/drawing/2014/main" id="{5C03E6E3-778A-49A8-9769-61B8C604BEAB}"/>
              </a:ext>
            </a:extLst>
          </p:cNvPr>
          <p:cNvSpPr/>
          <p:nvPr/>
        </p:nvSpPr>
        <p:spPr>
          <a:xfrm>
            <a:off x="1161542" y="4705882"/>
            <a:ext cx="351557" cy="329089"/>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pic>
        <p:nvPicPr>
          <p:cNvPr id="7" name="Picture Placeholder 6"/>
          <p:cNvPicPr>
            <a:picLocks noGrp="1" noChangeAspect="1"/>
          </p:cNvPicPr>
          <p:nvPr>
            <p:ph type="pic" idx="11"/>
          </p:nvPr>
        </p:nvPicPr>
        <p:blipFill>
          <a:blip r:embed="rId2" cstate="hqprint">
            <a:extLst>
              <a:ext uri="{28A0092B-C50C-407E-A947-70E740481C1C}">
                <a14:useLocalDpi xmlns:a14="http://schemas.microsoft.com/office/drawing/2010/main" val="0"/>
              </a:ext>
            </a:extLst>
          </a:blip>
          <a:srcRect l="17276" r="17276"/>
          <a:stretch>
            <a:fillRect/>
          </a:stretch>
        </p:blipFill>
        <p:spPr>
          <a:xfrm>
            <a:off x="7639150" y="545871"/>
            <a:ext cx="1980000" cy="2268000"/>
          </a:xfrm>
          <a:ln w="38100">
            <a:solidFill>
              <a:schemeClr val="tx2"/>
            </a:solidFill>
          </a:ln>
        </p:spPr>
      </p:pic>
      <p:pic>
        <p:nvPicPr>
          <p:cNvPr id="9" name="Picture Placeholder 8"/>
          <p:cNvPicPr>
            <a:picLocks noGrp="1" noChangeAspect="1"/>
          </p:cNvPicPr>
          <p:nvPr>
            <p:ph type="pic" idx="12"/>
          </p:nvPr>
        </p:nvPicPr>
        <p:blipFill>
          <a:blip r:embed="rId3" cstate="print">
            <a:extLst>
              <a:ext uri="{28A0092B-C50C-407E-A947-70E740481C1C}">
                <a14:useLocalDpi xmlns:a14="http://schemas.microsoft.com/office/drawing/2010/main" val="0"/>
              </a:ext>
            </a:extLst>
          </a:blip>
          <a:srcRect l="29109" r="29109"/>
          <a:stretch>
            <a:fillRect/>
          </a:stretch>
        </p:blipFill>
        <p:spPr>
          <a:xfrm>
            <a:off x="9987378" y="545871"/>
            <a:ext cx="1980000" cy="2268000"/>
          </a:xfrm>
          <a:ln w="38100">
            <a:solidFill>
              <a:schemeClr val="tx2"/>
            </a:solidFill>
          </a:ln>
        </p:spPr>
      </p:pic>
      <p:pic>
        <p:nvPicPr>
          <p:cNvPr id="35" name="Picture Placeholder 34"/>
          <p:cNvPicPr>
            <a:picLocks noGrp="1" noChangeAspect="1"/>
          </p:cNvPicPr>
          <p:nvPr>
            <p:ph type="pic" idx="14"/>
          </p:nvPr>
        </p:nvPicPr>
        <p:blipFill>
          <a:blip r:embed="rId4" cstate="hqprint">
            <a:extLst>
              <a:ext uri="{28A0092B-C50C-407E-A947-70E740481C1C}">
                <a14:useLocalDpi xmlns:a14="http://schemas.microsoft.com/office/drawing/2010/main" val="0"/>
              </a:ext>
            </a:extLst>
          </a:blip>
          <a:srcRect t="7027" b="7027"/>
          <a:stretch>
            <a:fillRect/>
          </a:stretch>
        </p:blipFill>
        <p:spPr>
          <a:xfrm>
            <a:off x="2784404" y="545871"/>
            <a:ext cx="2059145" cy="2358657"/>
          </a:xfrm>
          <a:solidFill>
            <a:srgbClr val="0070C0"/>
          </a:solidFill>
          <a:ln w="38100">
            <a:solidFill>
              <a:schemeClr val="tx2"/>
            </a:solidFill>
          </a:ln>
        </p:spPr>
      </p:pic>
      <p:pic>
        <p:nvPicPr>
          <p:cNvPr id="33" name="Picture Placeholder 32"/>
          <p:cNvPicPr>
            <a:picLocks noGrp="1" noChangeAspect="1"/>
          </p:cNvPicPr>
          <p:nvPr>
            <p:ph type="pic" idx="13"/>
          </p:nvPr>
        </p:nvPicPr>
        <p:blipFill>
          <a:blip r:embed="rId5" cstate="print">
            <a:extLst>
              <a:ext uri="{28A0092B-C50C-407E-A947-70E740481C1C}">
                <a14:useLocalDpi xmlns:a14="http://schemas.microsoft.com/office/drawing/2010/main" val="0"/>
              </a:ext>
            </a:extLst>
          </a:blip>
          <a:srcRect l="17276" r="17276"/>
          <a:stretch>
            <a:fillRect/>
          </a:stretch>
        </p:blipFill>
        <p:spPr>
          <a:xfrm>
            <a:off x="5211777" y="3571882"/>
            <a:ext cx="1980000" cy="2268000"/>
          </a:xfrm>
          <a:ln w="38100">
            <a:solidFill>
              <a:schemeClr val="tx2"/>
            </a:solidFill>
          </a:ln>
        </p:spPr>
      </p:pic>
      <p:pic>
        <p:nvPicPr>
          <p:cNvPr id="5" name="Picture Placeholder 4"/>
          <p:cNvPicPr>
            <a:picLocks noGrp="1" noChangeAspect="1"/>
          </p:cNvPicPr>
          <p:nvPr>
            <p:ph type="pic" idx="10"/>
          </p:nvPr>
        </p:nvPicPr>
        <p:blipFill>
          <a:blip r:embed="rId6" cstate="hqprint">
            <a:extLst>
              <a:ext uri="{28A0092B-C50C-407E-A947-70E740481C1C}">
                <a14:useLocalDpi xmlns:a14="http://schemas.microsoft.com/office/drawing/2010/main" val="0"/>
              </a:ext>
            </a:extLst>
          </a:blip>
          <a:srcRect l="17276" r="17276"/>
          <a:stretch>
            <a:fillRect/>
          </a:stretch>
        </p:blipFill>
        <p:spPr>
          <a:xfrm>
            <a:off x="5290922" y="545871"/>
            <a:ext cx="1980000" cy="2268000"/>
          </a:xfrm>
          <a:ln w="38100">
            <a:solidFill>
              <a:schemeClr val="tx2"/>
            </a:solidFill>
          </a:ln>
        </p:spPr>
      </p:pic>
      <p:pic>
        <p:nvPicPr>
          <p:cNvPr id="39" name="Picture Placeholder 38"/>
          <p:cNvPicPr>
            <a:picLocks noGrp="1" noChangeAspect="1"/>
          </p:cNvPicPr>
          <p:nvPr>
            <p:ph type="pic" idx="15"/>
          </p:nvPr>
        </p:nvPicPr>
        <p:blipFill>
          <a:blip r:embed="rId7" cstate="print">
            <a:extLst>
              <a:ext uri="{28A0092B-C50C-407E-A947-70E740481C1C}">
                <a14:useLocalDpi xmlns:a14="http://schemas.microsoft.com/office/drawing/2010/main" val="0"/>
              </a:ext>
            </a:extLst>
          </a:blip>
          <a:srcRect l="17250" r="17250"/>
          <a:stretch>
            <a:fillRect/>
          </a:stretch>
        </p:blipFill>
        <p:spPr>
          <a:xfrm>
            <a:off x="10066523" y="3490641"/>
            <a:ext cx="1980000" cy="2268000"/>
          </a:xfrm>
          <a:ln w="38100">
            <a:solidFill>
              <a:schemeClr val="tx2"/>
            </a:solidFill>
          </a:ln>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491" y="3523279"/>
            <a:ext cx="4631058" cy="2365206"/>
          </a:xfrm>
          <a:prstGeom prst="rect">
            <a:avLst/>
          </a:prstGeom>
          <a:ln w="38100">
            <a:solidFill>
              <a:schemeClr val="tx2"/>
            </a:solidFill>
          </a:ln>
        </p:spPr>
      </p:pic>
      <p:pic>
        <p:nvPicPr>
          <p:cNvPr id="47" name="Picture 4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413545" y="3895985"/>
            <a:ext cx="2431210" cy="1619794"/>
          </a:xfrm>
          <a:prstGeom prst="rect">
            <a:avLst/>
          </a:prstGeom>
          <a:ln w="38100">
            <a:solidFill>
              <a:schemeClr val="tx2"/>
            </a:solidFill>
          </a:ln>
        </p:spPr>
      </p:pic>
    </p:spTree>
    <p:extLst>
      <p:ext uri="{BB962C8B-B14F-4D97-AF65-F5344CB8AC3E}">
        <p14:creationId xmlns:p14="http://schemas.microsoft.com/office/powerpoint/2010/main" val="3839974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AB17B7FE-06B6-4511-902B-8E3945FB53E7}" type="slidenum">
              <a:rPr lang="id-ID" smtClean="0">
                <a:solidFill>
                  <a:prstClr val="black">
                    <a:tint val="75000"/>
                  </a:prstClr>
                </a:solidFill>
              </a:rPr>
              <a:pPr>
                <a:defRPr/>
              </a:pPr>
              <a:t>15</a:t>
            </a:fld>
            <a:endParaRPr lang="id-ID">
              <a:solidFill>
                <a:prstClr val="black">
                  <a:tint val="75000"/>
                </a:prstClr>
              </a:solidFill>
            </a:endParaRPr>
          </a:p>
        </p:txBody>
      </p:sp>
      <p:sp>
        <p:nvSpPr>
          <p:cNvPr id="16" name="Text Placeholder 1"/>
          <p:cNvSpPr txBox="1">
            <a:spLocks/>
          </p:cNvSpPr>
          <p:nvPr/>
        </p:nvSpPr>
        <p:spPr>
          <a:xfrm>
            <a:off x="-322326" y="-89701"/>
            <a:ext cx="12192000" cy="76808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5000" dirty="0">
                <a:latin typeface="Bahnschrift SemiBold" panose="020B0502040204020203" pitchFamily="34" charset="0"/>
              </a:rPr>
              <a:t>Panel Forum</a:t>
            </a:r>
            <a:endParaRPr lang="en-ID" sz="5000" dirty="0">
              <a:latin typeface="Bahnschrift SemiBold" panose="020B0502040204020203" pitchFamily="34" charset="0"/>
            </a:endParaRPr>
          </a:p>
        </p:txBody>
      </p:sp>
      <p:sp>
        <p:nvSpPr>
          <p:cNvPr id="37" name="Title 1">
            <a:extLst>
              <a:ext uri="{FF2B5EF4-FFF2-40B4-BE49-F238E27FC236}">
                <a16:creationId xmlns:a16="http://schemas.microsoft.com/office/drawing/2014/main" id="{4217BEB7-8A76-4D64-A125-C1E189E16F94}"/>
              </a:ext>
            </a:extLst>
          </p:cNvPr>
          <p:cNvSpPr txBox="1"/>
          <p:nvPr/>
        </p:nvSpPr>
        <p:spPr>
          <a:xfrm>
            <a:off x="682181" y="85480"/>
            <a:ext cx="1197106" cy="5742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id-ID" sz="1000" b="1" dirty="0">
                <a:solidFill>
                  <a:srgbClr val="4472C4">
                    <a:lumMod val="50000"/>
                  </a:srgbClr>
                </a:solidFill>
              </a:rPr>
              <a:t>DIRECTORATE GENERAL OF CUSTOMS AND EXCISE</a:t>
            </a:r>
            <a:endParaRPr lang="en-US" sz="1000" b="1" dirty="0">
              <a:solidFill>
                <a:srgbClr val="4472C4">
                  <a:lumMod val="50000"/>
                </a:srgbClr>
              </a:solidFill>
            </a:endParaRPr>
          </a:p>
        </p:txBody>
      </p:sp>
      <p:pic>
        <p:nvPicPr>
          <p:cNvPr id="38" name="Picture 93">
            <a:extLst>
              <a:ext uri="{FF2B5EF4-FFF2-40B4-BE49-F238E27FC236}">
                <a16:creationId xmlns:a16="http://schemas.microsoft.com/office/drawing/2014/main" id="{513B2359-2721-472A-A178-7D43AD74BA2B}"/>
              </a:ext>
            </a:extLst>
          </p:cNvPr>
          <p:cNvPicPr>
            <a:picLocks noChangeAspect="1"/>
          </p:cNvPicPr>
          <p:nvPr/>
        </p:nvPicPr>
        <p:blipFill>
          <a:blip r:embed="rId2" cstate="print"/>
          <a:stretch>
            <a:fillRect/>
          </a:stretch>
        </p:blipFill>
        <p:spPr>
          <a:xfrm>
            <a:off x="90924" y="85480"/>
            <a:ext cx="591257" cy="525763"/>
          </a:xfrm>
          <a:prstGeom prst="rect">
            <a:avLst/>
          </a:prstGeom>
        </p:spPr>
      </p:pic>
      <p:pic>
        <p:nvPicPr>
          <p:cNvPr id="6" name="Picture 5">
            <a:extLst>
              <a:ext uri="{FF2B5EF4-FFF2-40B4-BE49-F238E27FC236}">
                <a16:creationId xmlns:a16="http://schemas.microsoft.com/office/drawing/2014/main" id="{B701CF57-C40C-4F8B-B7DE-0C51E4486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482" y="1931116"/>
            <a:ext cx="4140391" cy="4140391"/>
          </a:xfrm>
          <a:prstGeom prst="rect">
            <a:avLst/>
          </a:prstGeom>
        </p:spPr>
      </p:pic>
      <p:grpSp>
        <p:nvGrpSpPr>
          <p:cNvPr id="39" name="Group 38">
            <a:extLst>
              <a:ext uri="{FF2B5EF4-FFF2-40B4-BE49-F238E27FC236}">
                <a16:creationId xmlns:a16="http://schemas.microsoft.com/office/drawing/2014/main" id="{BCD9FE32-14EC-4D2E-BDF5-C361E09F0286}"/>
              </a:ext>
            </a:extLst>
          </p:cNvPr>
          <p:cNvGrpSpPr/>
          <p:nvPr/>
        </p:nvGrpSpPr>
        <p:grpSpPr>
          <a:xfrm>
            <a:off x="11256370" y="1"/>
            <a:ext cx="935630" cy="703103"/>
            <a:chOff x="11256370" y="1"/>
            <a:chExt cx="935630" cy="703103"/>
          </a:xfrm>
        </p:grpSpPr>
        <p:sp>
          <p:nvSpPr>
            <p:cNvPr id="40" name="Rectangle 39">
              <a:extLst>
                <a:ext uri="{FF2B5EF4-FFF2-40B4-BE49-F238E27FC236}">
                  <a16:creationId xmlns:a16="http://schemas.microsoft.com/office/drawing/2014/main" id="{C740F9C6-7DB7-4CFE-8044-F07B1D1C9050}"/>
                </a:ext>
              </a:extLst>
            </p:cNvPr>
            <p:cNvSpPr/>
            <p:nvPr/>
          </p:nvSpPr>
          <p:spPr>
            <a:xfrm>
              <a:off x="11256370" y="1"/>
              <a:ext cx="935630" cy="703103"/>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 descr="Berkas:Logo kementerian keuangan republik indonesia.png - Wikipedia bahasa  Indonesia, ensiklopedia bebas">
              <a:extLst>
                <a:ext uri="{FF2B5EF4-FFF2-40B4-BE49-F238E27FC236}">
                  <a16:creationId xmlns:a16="http://schemas.microsoft.com/office/drawing/2014/main" id="{EBD91C88-26DF-45FE-9D75-826104AD6C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6322" y="71838"/>
              <a:ext cx="395644" cy="367383"/>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2B4DBEBD-1D36-4D4C-8C69-11CBF3F4107E}"/>
                </a:ext>
              </a:extLst>
            </p:cNvPr>
            <p:cNvSpPr/>
            <p:nvPr/>
          </p:nvSpPr>
          <p:spPr>
            <a:xfrm>
              <a:off x="11256370" y="416500"/>
              <a:ext cx="930782" cy="246221"/>
            </a:xfrm>
            <a:prstGeom prst="rect">
              <a:avLst/>
            </a:prstGeom>
          </p:spPr>
          <p:txBody>
            <a:bodyPr wrap="square">
              <a:spAutoFit/>
            </a:bodyPr>
            <a:lstStyle/>
            <a:p>
              <a:pPr algn="ctr"/>
              <a:r>
                <a:rPr lang="en-US" sz="500" b="1" dirty="0">
                  <a:solidFill>
                    <a:schemeClr val="bg1"/>
                  </a:solidFill>
                  <a:latin typeface="Arial Narrow" panose="020B0606020202030204" pitchFamily="34" charset="0"/>
                </a:rPr>
                <a:t>MINISTRY OF FINANCE</a:t>
              </a:r>
            </a:p>
            <a:p>
              <a:pPr algn="ctr"/>
              <a:r>
                <a:rPr lang="en-US" sz="500" dirty="0">
                  <a:solidFill>
                    <a:schemeClr val="bg1"/>
                  </a:solidFill>
                  <a:latin typeface="Arial Narrow" panose="020B0606020202030204" pitchFamily="34" charset="0"/>
                </a:rPr>
                <a:t>REPUBLIC OF INDONESIA</a:t>
              </a:r>
            </a:p>
          </p:txBody>
        </p:sp>
      </p:grpSp>
      <p:sp>
        <p:nvSpPr>
          <p:cNvPr id="68" name="Rectangle 67">
            <a:extLst>
              <a:ext uri="{FF2B5EF4-FFF2-40B4-BE49-F238E27FC236}">
                <a16:creationId xmlns:a16="http://schemas.microsoft.com/office/drawing/2014/main" id="{0468995F-1F20-4EBF-A9C2-87C7BC6393C7}"/>
              </a:ext>
            </a:extLst>
          </p:cNvPr>
          <p:cNvSpPr/>
          <p:nvPr/>
        </p:nvSpPr>
        <p:spPr>
          <a:xfrm>
            <a:off x="278977" y="1071660"/>
            <a:ext cx="7372399" cy="4478149"/>
          </a:xfrm>
          <a:prstGeom prst="rect">
            <a:avLst/>
          </a:prstGeom>
        </p:spPr>
        <p:txBody>
          <a:bodyPr wrap="square">
            <a:spAutoFit/>
          </a:bodyPr>
          <a:lstStyle/>
          <a:p>
            <a:pPr marL="285750" indent="-285750" algn="just">
              <a:buFont typeface="Wingdings" panose="05000000000000000000" pitchFamily="2" charset="2"/>
              <a:buChar char="Ø"/>
            </a:pPr>
            <a:r>
              <a:rPr lang="en-US" sz="1900" b="1" dirty="0">
                <a:latin typeface="Century" panose="02040604050505020304" pitchFamily="18" charset="0"/>
              </a:rPr>
              <a:t>The panel forum is </a:t>
            </a:r>
            <a:r>
              <a:rPr lang="en-US" sz="1900" b="1" dirty="0">
                <a:solidFill>
                  <a:schemeClr val="accent2"/>
                </a:solidFill>
                <a:latin typeface="Century" panose="02040604050505020304" pitchFamily="18" charset="0"/>
              </a:rPr>
              <a:t>attended by Directors and Regional Office of DGCE and </a:t>
            </a:r>
            <a:r>
              <a:rPr lang="en-US" sz="1900" b="1" dirty="0">
                <a:latin typeface="Century" panose="02040604050505020304" pitchFamily="18" charset="0"/>
              </a:rPr>
              <a:t>also </a:t>
            </a:r>
            <a:r>
              <a:rPr lang="en-US" sz="1900" b="1" dirty="0">
                <a:solidFill>
                  <a:schemeClr val="accent3"/>
                </a:solidFill>
                <a:latin typeface="Century" panose="02040604050505020304" pitchFamily="18" charset="0"/>
              </a:rPr>
              <a:t>involved Other Government Agency (OGA)</a:t>
            </a:r>
            <a:r>
              <a:rPr lang="en-US" sz="1900" b="1" dirty="0">
                <a:latin typeface="Century" panose="02040604050505020304" pitchFamily="18" charset="0"/>
              </a:rPr>
              <a:t> related to the AEO applicant (permit and license) , </a:t>
            </a:r>
            <a:r>
              <a:rPr lang="en-US" sz="1900" b="1" dirty="0" err="1">
                <a:latin typeface="Century" panose="02040604050505020304" pitchFamily="18" charset="0"/>
              </a:rPr>
              <a:t>e.g</a:t>
            </a:r>
            <a:r>
              <a:rPr lang="en-US" sz="1900" b="1" dirty="0">
                <a:latin typeface="Century" panose="02040604050505020304" pitchFamily="18" charset="0"/>
              </a:rPr>
              <a:t> Ministry of Trade, Ministry of Industry,  </a:t>
            </a:r>
            <a:r>
              <a:rPr lang="en-US" sz="1900" b="1" dirty="0" err="1">
                <a:latin typeface="Century" panose="02040604050505020304" pitchFamily="18" charset="0"/>
              </a:rPr>
              <a:t>Ministryof</a:t>
            </a:r>
            <a:r>
              <a:rPr lang="en-US" sz="1900" b="1" dirty="0">
                <a:latin typeface="Century" panose="02040604050505020304" pitchFamily="18" charset="0"/>
              </a:rPr>
              <a:t> Environment, Food and Drug Authority, Quarantine, etc.</a:t>
            </a:r>
          </a:p>
          <a:p>
            <a:pPr marL="285750" indent="-285750" algn="just">
              <a:buFont typeface="Wingdings" panose="05000000000000000000" pitchFamily="2" charset="2"/>
              <a:buChar char="Ø"/>
            </a:pPr>
            <a:r>
              <a:rPr lang="en-US" sz="1900" b="1" dirty="0">
                <a:latin typeface="Century" panose="02040604050505020304" pitchFamily="18" charset="0"/>
              </a:rPr>
              <a:t>The panel forum held to </a:t>
            </a:r>
            <a:r>
              <a:rPr lang="en-US" sz="1900" b="1" dirty="0">
                <a:solidFill>
                  <a:schemeClr val="accent2"/>
                </a:solidFill>
                <a:latin typeface="Century" panose="02040604050505020304" pitchFamily="18" charset="0"/>
              </a:rPr>
              <a:t>agree on the results of administrative research and site validation report </a:t>
            </a:r>
            <a:r>
              <a:rPr lang="en-US" sz="1900" b="1" dirty="0">
                <a:latin typeface="Century" panose="02040604050505020304" pitchFamily="18" charset="0"/>
              </a:rPr>
              <a:t>or site re-validation and also the data and information from DGCE internal and external parties.</a:t>
            </a:r>
          </a:p>
          <a:p>
            <a:pPr marL="285750" indent="-285750" algn="just">
              <a:buFont typeface="Wingdings" panose="05000000000000000000" pitchFamily="2" charset="2"/>
              <a:buChar char="Ø"/>
            </a:pPr>
            <a:r>
              <a:rPr lang="en-US" sz="1900" b="1" dirty="0">
                <a:latin typeface="Century" panose="02040604050505020304" pitchFamily="18" charset="0"/>
              </a:rPr>
              <a:t>If the result of the panel forum is an agreement, a </a:t>
            </a:r>
            <a:r>
              <a:rPr lang="en-US" sz="1900" b="1" dirty="0">
                <a:solidFill>
                  <a:schemeClr val="accent2"/>
                </a:solidFill>
                <a:latin typeface="Century" panose="02040604050505020304" pitchFamily="18" charset="0"/>
              </a:rPr>
              <a:t>DGCE Decree and AEO certificate will be issued </a:t>
            </a:r>
            <a:r>
              <a:rPr lang="en-US" sz="1900" b="1" dirty="0">
                <a:latin typeface="Century" panose="02040604050505020304" pitchFamily="18" charset="0"/>
              </a:rPr>
              <a:t>as a recognition as an Authorized Economic Operator (AEO)</a:t>
            </a:r>
          </a:p>
          <a:p>
            <a:pPr marL="285750" indent="-285750" algn="just">
              <a:buFont typeface="Wingdings" panose="05000000000000000000" pitchFamily="2" charset="2"/>
              <a:buChar char="Ø"/>
            </a:pPr>
            <a:r>
              <a:rPr lang="en-US" sz="1900" b="1" dirty="0">
                <a:latin typeface="Century" panose="02040604050505020304" pitchFamily="18" charset="0"/>
              </a:rPr>
              <a:t>If the result of the panel forum are recommendations to improve, then the recommendations will be delivered to the company.</a:t>
            </a:r>
          </a:p>
        </p:txBody>
      </p:sp>
      <p:sp>
        <p:nvSpPr>
          <p:cNvPr id="2" name="AutoShape 4" descr="Professional Development | Helping teachers help students">
            <a:extLst>
              <a:ext uri="{FF2B5EF4-FFF2-40B4-BE49-F238E27FC236}">
                <a16:creationId xmlns:a16="http://schemas.microsoft.com/office/drawing/2014/main" id="{D805C5AC-6A17-4A61-9413-9A53AD132F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74803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1A84366-1956-4FFF-9D01-3888EE1F9CC6}"/>
              </a:ext>
            </a:extLst>
          </p:cNvPr>
          <p:cNvSpPr/>
          <p:nvPr/>
        </p:nvSpPr>
        <p:spPr>
          <a:xfrm rot="5400000">
            <a:off x="-1286692" y="1286692"/>
            <a:ext cx="6858000" cy="428461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1" name="Picture Placeholder 10"/>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t="1769" b="1769"/>
          <a:stretch>
            <a:fillRect/>
          </a:stretch>
        </p:blipFill>
        <p:spPr>
          <a:xfrm>
            <a:off x="7436955" y="4088087"/>
            <a:ext cx="4293438" cy="2588484"/>
          </a:xfrm>
          <a:ln w="28575">
            <a:solidFill>
              <a:schemeClr val="tx2">
                <a:lumMod val="60000"/>
                <a:lumOff val="40000"/>
              </a:schemeClr>
            </a:solidFill>
          </a:ln>
        </p:spPr>
      </p:pic>
      <p:pic>
        <p:nvPicPr>
          <p:cNvPr id="6" name="Picture Placeholder 5"/>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6802" r="6802"/>
          <a:stretch>
            <a:fillRect/>
          </a:stretch>
        </p:blipFill>
        <p:spPr>
          <a:xfrm>
            <a:off x="4836178" y="76409"/>
            <a:ext cx="5201554" cy="3762862"/>
          </a:xfrm>
          <a:ln w="28575">
            <a:solidFill>
              <a:schemeClr val="tx2">
                <a:lumMod val="60000"/>
                <a:lumOff val="40000"/>
              </a:schemeClr>
            </a:solidFill>
          </a:ln>
        </p:spPr>
      </p:pic>
      <p:pic>
        <p:nvPicPr>
          <p:cNvPr id="12" name="Picture Placeholder 11"/>
          <p:cNvPicPr>
            <a:picLocks noGrp="1" noChangeAspect="1"/>
          </p:cNvPicPr>
          <p:nvPr>
            <p:ph type="pic" sz="quarter" idx="11"/>
          </p:nvPr>
        </p:nvPicPr>
        <p:blipFill>
          <a:blip r:embed="rId5" cstate="hqprint">
            <a:extLst>
              <a:ext uri="{28A0092B-C50C-407E-A947-70E740481C1C}">
                <a14:useLocalDpi xmlns:a14="http://schemas.microsoft.com/office/drawing/2010/main" val="0"/>
              </a:ext>
            </a:extLst>
          </a:blip>
          <a:srcRect l="10001" r="10001"/>
          <a:stretch>
            <a:fillRect/>
          </a:stretch>
        </p:blipFill>
        <p:spPr>
          <a:xfrm>
            <a:off x="2544238" y="4088087"/>
            <a:ext cx="4583880" cy="2575246"/>
          </a:xfrm>
          <a:ln w="28575">
            <a:solidFill>
              <a:schemeClr val="tx2">
                <a:lumMod val="60000"/>
                <a:lumOff val="40000"/>
              </a:schemeClr>
            </a:solidFill>
          </a:ln>
        </p:spPr>
      </p:pic>
      <p:sp>
        <p:nvSpPr>
          <p:cNvPr id="24" name="Title 22"/>
          <p:cNvSpPr txBox="1">
            <a:spLocks/>
          </p:cNvSpPr>
          <p:nvPr/>
        </p:nvSpPr>
        <p:spPr>
          <a:xfrm>
            <a:off x="790302" y="1471048"/>
            <a:ext cx="2704011" cy="2232248"/>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lnSpc>
                <a:spcPct val="90000"/>
              </a:lnSpc>
            </a:pPr>
            <a:r>
              <a:rPr lang="en-US" altLang="ko-KR" sz="5400" b="1" dirty="0">
                <a:solidFill>
                  <a:schemeClr val="bg1"/>
                </a:solidFill>
                <a:cs typeface="Arial" pitchFamily="34" charset="0"/>
              </a:rPr>
              <a:t>Panel </a:t>
            </a:r>
          </a:p>
          <a:p>
            <a:pPr algn="l">
              <a:lnSpc>
                <a:spcPct val="90000"/>
              </a:lnSpc>
            </a:pPr>
            <a:r>
              <a:rPr lang="en-US" altLang="ko-KR" sz="5400" b="1" dirty="0">
                <a:solidFill>
                  <a:schemeClr val="bg1"/>
                </a:solidFill>
                <a:cs typeface="Arial" pitchFamily="34" charset="0"/>
              </a:rPr>
              <a:t>Forum</a:t>
            </a:r>
            <a:endParaRPr lang="ko-KR" altLang="en-US" sz="5400" b="1" dirty="0">
              <a:solidFill>
                <a:schemeClr val="bg1"/>
              </a:solidFill>
              <a:cs typeface="Arial" pitchFamily="34" charset="0"/>
            </a:endParaRPr>
          </a:p>
        </p:txBody>
      </p:sp>
    </p:spTree>
    <p:extLst>
      <p:ext uri="{BB962C8B-B14F-4D97-AF65-F5344CB8AC3E}">
        <p14:creationId xmlns:p14="http://schemas.microsoft.com/office/powerpoint/2010/main" val="214869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AB17B7FE-06B6-4511-902B-8E3945FB53E7}" type="slidenum">
              <a:rPr lang="id-ID" smtClean="0">
                <a:solidFill>
                  <a:prstClr val="black">
                    <a:tint val="75000"/>
                  </a:prstClr>
                </a:solidFill>
              </a:rPr>
              <a:pPr>
                <a:defRPr/>
              </a:pPr>
              <a:t>17</a:t>
            </a:fld>
            <a:endParaRPr lang="id-ID">
              <a:solidFill>
                <a:prstClr val="black">
                  <a:tint val="75000"/>
                </a:prstClr>
              </a:solidFill>
            </a:endParaRPr>
          </a:p>
        </p:txBody>
      </p:sp>
      <p:sp>
        <p:nvSpPr>
          <p:cNvPr id="7" name="Text Placeholder 1"/>
          <p:cNvSpPr txBox="1">
            <a:spLocks/>
          </p:cNvSpPr>
          <p:nvPr/>
        </p:nvSpPr>
        <p:spPr>
          <a:xfrm>
            <a:off x="250034" y="-35682"/>
            <a:ext cx="12192000" cy="76808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sz="2800" b="1" dirty="0">
                <a:latin typeface="Arial" panose="020B0604020202020204" pitchFamily="34" charset="0"/>
                <a:cs typeface="Arial" panose="020B0604020202020204" pitchFamily="34" charset="0"/>
              </a:rPr>
              <a:t>AEO CERTIFICATE AND DG DECREE</a:t>
            </a:r>
            <a:endParaRPr lang="ko-KR" altLang="en-US" sz="2800" b="1" dirty="0">
              <a:latin typeface="Arial" panose="020B0604020202020204" pitchFamily="34" charset="0"/>
              <a:cs typeface="Arial" panose="020B0604020202020204" pitchFamily="34" charset="0"/>
            </a:endParaRPr>
          </a:p>
        </p:txBody>
      </p:sp>
      <p:pic>
        <p:nvPicPr>
          <p:cNvPr id="9" name="Picture 93">
            <a:extLst>
              <a:ext uri="{FF2B5EF4-FFF2-40B4-BE49-F238E27FC236}">
                <a16:creationId xmlns:a16="http://schemas.microsoft.com/office/drawing/2014/main" id="{542758C9-8BFC-49AE-A670-FD31C409D3B3}"/>
              </a:ext>
            </a:extLst>
          </p:cNvPr>
          <p:cNvPicPr>
            <a:picLocks noChangeAspect="1"/>
          </p:cNvPicPr>
          <p:nvPr/>
        </p:nvPicPr>
        <p:blipFill>
          <a:blip r:embed="rId2" cstate="print"/>
          <a:stretch>
            <a:fillRect/>
          </a:stretch>
        </p:blipFill>
        <p:spPr>
          <a:xfrm>
            <a:off x="90924" y="85480"/>
            <a:ext cx="591257" cy="525763"/>
          </a:xfrm>
          <a:prstGeom prst="rect">
            <a:avLst/>
          </a:prstGeom>
        </p:spPr>
      </p:pic>
      <p:sp>
        <p:nvSpPr>
          <p:cNvPr id="15" name="Title 1">
            <a:extLst>
              <a:ext uri="{FF2B5EF4-FFF2-40B4-BE49-F238E27FC236}">
                <a16:creationId xmlns:a16="http://schemas.microsoft.com/office/drawing/2014/main" id="{4217BEB7-8A76-4D64-A125-C1E189E16F94}"/>
              </a:ext>
            </a:extLst>
          </p:cNvPr>
          <p:cNvSpPr txBox="1"/>
          <p:nvPr/>
        </p:nvSpPr>
        <p:spPr>
          <a:xfrm>
            <a:off x="682181" y="85480"/>
            <a:ext cx="1197106" cy="5742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id-ID" sz="1000" b="1" dirty="0">
                <a:solidFill>
                  <a:srgbClr val="4472C4">
                    <a:lumMod val="50000"/>
                  </a:srgbClr>
                </a:solidFill>
              </a:rPr>
              <a:t>DIRECTORATE GENERAL OF CUSTOMS AND EXCISE</a:t>
            </a:r>
            <a:endParaRPr lang="en-US" sz="1000" b="1" dirty="0">
              <a:solidFill>
                <a:srgbClr val="4472C4">
                  <a:lumMod val="50000"/>
                </a:srgbClr>
              </a:solidFill>
            </a:endParaRPr>
          </a:p>
        </p:txBody>
      </p:sp>
      <p:grpSp>
        <p:nvGrpSpPr>
          <p:cNvPr id="16" name="Group 15">
            <a:extLst>
              <a:ext uri="{FF2B5EF4-FFF2-40B4-BE49-F238E27FC236}">
                <a16:creationId xmlns:a16="http://schemas.microsoft.com/office/drawing/2014/main" id="{BCD9FE32-14EC-4D2E-BDF5-C361E09F0286}"/>
              </a:ext>
            </a:extLst>
          </p:cNvPr>
          <p:cNvGrpSpPr/>
          <p:nvPr/>
        </p:nvGrpSpPr>
        <p:grpSpPr>
          <a:xfrm>
            <a:off x="11256370" y="1"/>
            <a:ext cx="935630" cy="703103"/>
            <a:chOff x="11256370" y="1"/>
            <a:chExt cx="935630" cy="703103"/>
          </a:xfrm>
        </p:grpSpPr>
        <p:sp>
          <p:nvSpPr>
            <p:cNvPr id="17" name="Rectangle 16">
              <a:extLst>
                <a:ext uri="{FF2B5EF4-FFF2-40B4-BE49-F238E27FC236}">
                  <a16:creationId xmlns:a16="http://schemas.microsoft.com/office/drawing/2014/main" id="{C740F9C6-7DB7-4CFE-8044-F07B1D1C9050}"/>
                </a:ext>
              </a:extLst>
            </p:cNvPr>
            <p:cNvSpPr/>
            <p:nvPr/>
          </p:nvSpPr>
          <p:spPr>
            <a:xfrm>
              <a:off x="11256370" y="1"/>
              <a:ext cx="935630" cy="703103"/>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Berkas:Logo kementerian keuangan republik indonesia.png - Wikipedia bahasa  Indonesia, ensiklopedia bebas">
              <a:extLst>
                <a:ext uri="{FF2B5EF4-FFF2-40B4-BE49-F238E27FC236}">
                  <a16:creationId xmlns:a16="http://schemas.microsoft.com/office/drawing/2014/main" id="{EBD91C88-26DF-45FE-9D75-826104AD6C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6322" y="71838"/>
              <a:ext cx="395644" cy="36738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2B4DBEBD-1D36-4D4C-8C69-11CBF3F4107E}"/>
                </a:ext>
              </a:extLst>
            </p:cNvPr>
            <p:cNvSpPr/>
            <p:nvPr/>
          </p:nvSpPr>
          <p:spPr>
            <a:xfrm>
              <a:off x="11256370" y="416500"/>
              <a:ext cx="930782" cy="246221"/>
            </a:xfrm>
            <a:prstGeom prst="rect">
              <a:avLst/>
            </a:prstGeom>
          </p:spPr>
          <p:txBody>
            <a:bodyPr wrap="square">
              <a:spAutoFit/>
            </a:bodyPr>
            <a:lstStyle/>
            <a:p>
              <a:pPr algn="ctr"/>
              <a:r>
                <a:rPr lang="en-US" sz="500" b="1" dirty="0">
                  <a:solidFill>
                    <a:schemeClr val="bg1"/>
                  </a:solidFill>
                  <a:latin typeface="Arial Narrow" panose="020B0606020202030204" pitchFamily="34" charset="0"/>
                </a:rPr>
                <a:t>MINISTRY OF FINANCE</a:t>
              </a:r>
            </a:p>
            <a:p>
              <a:pPr algn="ctr"/>
              <a:r>
                <a:rPr lang="en-US" sz="500" dirty="0">
                  <a:solidFill>
                    <a:schemeClr val="bg1"/>
                  </a:solidFill>
                  <a:latin typeface="Arial Narrow" panose="020B0606020202030204" pitchFamily="34" charset="0"/>
                </a:rPr>
                <a:t>REPUBLIC OF INDONESIA</a:t>
              </a:r>
            </a:p>
          </p:txBody>
        </p:sp>
      </p:grpSp>
      <p:sp>
        <p:nvSpPr>
          <p:cNvPr id="20" name="TextBox 19">
            <a:extLst>
              <a:ext uri="{FF2B5EF4-FFF2-40B4-BE49-F238E27FC236}">
                <a16:creationId xmlns:a16="http://schemas.microsoft.com/office/drawing/2014/main" id="{F9468BA5-7082-4C48-AA20-715798728458}"/>
              </a:ext>
            </a:extLst>
          </p:cNvPr>
          <p:cNvSpPr txBox="1"/>
          <p:nvPr/>
        </p:nvSpPr>
        <p:spPr>
          <a:xfrm>
            <a:off x="1024814" y="1855223"/>
            <a:ext cx="9706541" cy="1938992"/>
          </a:xfrm>
          <a:prstGeom prst="rect">
            <a:avLst/>
          </a:prstGeom>
          <a:solidFill>
            <a:schemeClr val="tx2">
              <a:lumMod val="20000"/>
              <a:lumOff val="80000"/>
            </a:schemeClr>
          </a:solidFill>
          <a:ln>
            <a:solidFill>
              <a:schemeClr val="bg2">
                <a:lumMod val="90000"/>
              </a:schemeClr>
            </a:solidFill>
          </a:ln>
        </p:spPr>
        <p:txBody>
          <a:bodyPr wrap="square">
            <a:spAutoFit/>
          </a:bodyPr>
          <a:lstStyle/>
          <a:p>
            <a:pPr marL="0" indent="0" algn="ctr">
              <a:buNone/>
            </a:pPr>
            <a:r>
              <a:rPr lang="en-US" sz="2000" b="1" dirty="0"/>
              <a:t>DGCE issued DGCE Decree as AEO Recognition status and also AEO Certificate.</a:t>
            </a:r>
          </a:p>
          <a:p>
            <a:pPr marL="0" indent="0" algn="ctr">
              <a:buNone/>
            </a:pPr>
            <a:endParaRPr lang="en-US" sz="2000" b="1" dirty="0"/>
          </a:p>
          <a:p>
            <a:pPr marL="0" indent="0" algn="ctr">
              <a:buNone/>
            </a:pPr>
            <a:r>
              <a:rPr lang="en-US" sz="2000" b="1" dirty="0"/>
              <a:t>AEO Status valid for 5 years. Before expired date, company will be evaluated all of AEO criterion by DGCE</a:t>
            </a:r>
          </a:p>
          <a:p>
            <a:pPr marL="0" indent="0" algn="ctr">
              <a:buNone/>
            </a:pPr>
            <a:endParaRPr lang="en-US" sz="2000" b="1" dirty="0"/>
          </a:p>
        </p:txBody>
      </p:sp>
    </p:spTree>
    <p:extLst>
      <p:ext uri="{BB962C8B-B14F-4D97-AF65-F5344CB8AC3E}">
        <p14:creationId xmlns:p14="http://schemas.microsoft.com/office/powerpoint/2010/main" val="2543729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mpungan Nomor Slide 2">
            <a:extLst>
              <a:ext uri="{FF2B5EF4-FFF2-40B4-BE49-F238E27FC236}">
                <a16:creationId xmlns:a16="http://schemas.microsoft.com/office/drawing/2014/main" id="{B616C53D-68AB-70D1-9233-F037238778EA}"/>
              </a:ext>
            </a:extLst>
          </p:cNvPr>
          <p:cNvSpPr>
            <a:spLocks noGrp="1"/>
          </p:cNvSpPr>
          <p:nvPr>
            <p:ph type="sldNum" sz="quarter" idx="12"/>
          </p:nvPr>
        </p:nvSpPr>
        <p:spPr/>
        <p:txBody>
          <a:bodyPr/>
          <a:lstStyle/>
          <a:p>
            <a:pPr>
              <a:defRPr/>
            </a:pPr>
            <a:fld id="{AB17B7FE-06B6-4511-902B-8E3945FB53E7}" type="slidenum">
              <a:rPr lang="id-ID" smtClean="0">
                <a:solidFill>
                  <a:prstClr val="black">
                    <a:tint val="75000"/>
                  </a:prstClr>
                </a:solidFill>
              </a:rPr>
              <a:pPr>
                <a:defRPr/>
              </a:pPr>
              <a:t>18</a:t>
            </a:fld>
            <a:endParaRPr lang="id-ID">
              <a:solidFill>
                <a:prstClr val="black">
                  <a:tint val="75000"/>
                </a:prstClr>
              </a:solidFill>
            </a:endParaRPr>
          </a:p>
        </p:txBody>
      </p:sp>
      <p:sp>
        <p:nvSpPr>
          <p:cNvPr id="5" name="Judul 1">
            <a:extLst>
              <a:ext uri="{FF2B5EF4-FFF2-40B4-BE49-F238E27FC236}">
                <a16:creationId xmlns:a16="http://schemas.microsoft.com/office/drawing/2014/main" id="{584F625A-35EA-D458-D35C-9CDAC8457F31}"/>
              </a:ext>
            </a:extLst>
          </p:cNvPr>
          <p:cNvSpPr txBox="1">
            <a:spLocks/>
          </p:cNvSpPr>
          <p:nvPr/>
        </p:nvSpPr>
        <p:spPr>
          <a:xfrm>
            <a:off x="1879287" y="105756"/>
            <a:ext cx="10401740" cy="738627"/>
          </a:xfrm>
        </p:spPr>
        <p:txBody>
          <a:bodyPr>
            <a:normAutofit/>
          </a:bodyPr>
          <a:lstStyle>
            <a:lvl1pPr algn="l" defTabSz="914400" rtl="0" eaLnBrk="1" latinLnBrk="0" hangingPunct="1">
              <a:lnSpc>
                <a:spcPct val="90000"/>
              </a:lnSpc>
              <a:spcBef>
                <a:spcPct val="0"/>
              </a:spcBef>
              <a:buNone/>
              <a:defRPr sz="2800" b="1" kern="1200">
                <a:solidFill>
                  <a:schemeClr val="tx1"/>
                </a:solidFill>
                <a:latin typeface="Roboto" pitchFamily="2" charset="0"/>
                <a:ea typeface="Roboto" pitchFamily="2" charset="0"/>
                <a:cs typeface="+mj-cs"/>
              </a:defRPr>
            </a:lvl1pPr>
          </a:lstStyle>
          <a:p>
            <a:r>
              <a:rPr lang="en-US" sz="2900" dirty="0">
                <a:latin typeface="Perpetua Titling MT" panose="02020502060505020804" pitchFamily="18" charset="0"/>
              </a:rPr>
              <a:t>MONITORING AND EVALUATION BY CUSTOMS</a:t>
            </a:r>
            <a:endParaRPr lang="id-ID" sz="2900" dirty="0">
              <a:latin typeface="Perpetua Titling MT" panose="02020502060505020804" pitchFamily="18" charset="0"/>
            </a:endParaRPr>
          </a:p>
        </p:txBody>
      </p:sp>
      <p:sp>
        <p:nvSpPr>
          <p:cNvPr id="6" name="Title 1">
            <a:extLst>
              <a:ext uri="{FF2B5EF4-FFF2-40B4-BE49-F238E27FC236}">
                <a16:creationId xmlns:a16="http://schemas.microsoft.com/office/drawing/2014/main" id="{65E8886C-D1E0-42A4-86C1-7D9A76A3F914}"/>
              </a:ext>
            </a:extLst>
          </p:cNvPr>
          <p:cNvSpPr txBox="1"/>
          <p:nvPr/>
        </p:nvSpPr>
        <p:spPr>
          <a:xfrm>
            <a:off x="682181" y="89078"/>
            <a:ext cx="1197106" cy="5742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id-ID" sz="1000" b="1" dirty="0">
                <a:solidFill>
                  <a:srgbClr val="4472C4">
                    <a:lumMod val="50000"/>
                  </a:srgbClr>
                </a:solidFill>
              </a:rPr>
              <a:t>DIRECTORATE </a:t>
            </a:r>
          </a:p>
          <a:p>
            <a:r>
              <a:rPr lang="en-AU" sz="1000" b="1" dirty="0">
                <a:solidFill>
                  <a:srgbClr val="4472C4">
                    <a:lumMod val="50000"/>
                  </a:srgbClr>
                </a:solidFill>
              </a:rPr>
              <a:t>GENERAL OF CUSTOMS AND EXCISE </a:t>
            </a:r>
            <a:endParaRPr lang="en-US" sz="1000" b="1" dirty="0">
              <a:solidFill>
                <a:srgbClr val="4472C4">
                  <a:lumMod val="50000"/>
                </a:srgbClr>
              </a:solidFill>
            </a:endParaRPr>
          </a:p>
        </p:txBody>
      </p:sp>
      <p:pic>
        <p:nvPicPr>
          <p:cNvPr id="7" name="Picture 93">
            <a:extLst>
              <a:ext uri="{FF2B5EF4-FFF2-40B4-BE49-F238E27FC236}">
                <a16:creationId xmlns:a16="http://schemas.microsoft.com/office/drawing/2014/main" id="{CA6482CF-3570-4751-88E4-B04F4848F5DB}"/>
              </a:ext>
            </a:extLst>
          </p:cNvPr>
          <p:cNvPicPr>
            <a:picLocks noChangeAspect="1"/>
          </p:cNvPicPr>
          <p:nvPr/>
        </p:nvPicPr>
        <p:blipFill>
          <a:blip r:embed="rId2" cstate="print"/>
          <a:stretch>
            <a:fillRect/>
          </a:stretch>
        </p:blipFill>
        <p:spPr>
          <a:xfrm>
            <a:off x="90924" y="89078"/>
            <a:ext cx="591257" cy="525763"/>
          </a:xfrm>
          <a:prstGeom prst="rect">
            <a:avLst/>
          </a:prstGeom>
        </p:spPr>
      </p:pic>
      <p:grpSp>
        <p:nvGrpSpPr>
          <p:cNvPr id="8" name="Group 7">
            <a:extLst>
              <a:ext uri="{FF2B5EF4-FFF2-40B4-BE49-F238E27FC236}">
                <a16:creationId xmlns:a16="http://schemas.microsoft.com/office/drawing/2014/main" id="{C6D8C737-A7A8-4E86-893E-A6BFB1E0486F}"/>
              </a:ext>
            </a:extLst>
          </p:cNvPr>
          <p:cNvGrpSpPr/>
          <p:nvPr/>
        </p:nvGrpSpPr>
        <p:grpSpPr>
          <a:xfrm>
            <a:off x="11256370" y="3599"/>
            <a:ext cx="935630" cy="703103"/>
            <a:chOff x="11256370" y="1"/>
            <a:chExt cx="935630" cy="703103"/>
          </a:xfrm>
        </p:grpSpPr>
        <p:sp>
          <p:nvSpPr>
            <p:cNvPr id="9" name="Rectangle 8">
              <a:extLst>
                <a:ext uri="{FF2B5EF4-FFF2-40B4-BE49-F238E27FC236}">
                  <a16:creationId xmlns:a16="http://schemas.microsoft.com/office/drawing/2014/main" id="{ACB9BF35-CE19-4218-B610-16F4E2ABD036}"/>
                </a:ext>
              </a:extLst>
            </p:cNvPr>
            <p:cNvSpPr/>
            <p:nvPr/>
          </p:nvSpPr>
          <p:spPr>
            <a:xfrm>
              <a:off x="11256370" y="1"/>
              <a:ext cx="935630" cy="703103"/>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Berkas:Logo kementerian keuangan republik indonesia.png - Wikipedia bahasa  Indonesia, ensiklopedia bebas">
              <a:extLst>
                <a:ext uri="{FF2B5EF4-FFF2-40B4-BE49-F238E27FC236}">
                  <a16:creationId xmlns:a16="http://schemas.microsoft.com/office/drawing/2014/main" id="{5A64D754-F7E7-4CB2-A542-91011A53C5B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546322" y="71838"/>
              <a:ext cx="395644" cy="36738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7BF697E-B249-4775-A145-034F90E9211A}"/>
                </a:ext>
              </a:extLst>
            </p:cNvPr>
            <p:cNvSpPr/>
            <p:nvPr/>
          </p:nvSpPr>
          <p:spPr>
            <a:xfrm>
              <a:off x="11256370" y="416500"/>
              <a:ext cx="930782" cy="246221"/>
            </a:xfrm>
            <a:prstGeom prst="rect">
              <a:avLst/>
            </a:prstGeom>
          </p:spPr>
          <p:txBody>
            <a:bodyPr wrap="square">
              <a:spAutoFit/>
            </a:bodyPr>
            <a:lstStyle/>
            <a:p>
              <a:pPr algn="ctr"/>
              <a:r>
                <a:rPr lang="en-US" sz="500" b="1" dirty="0">
                  <a:solidFill>
                    <a:schemeClr val="bg1"/>
                  </a:solidFill>
                  <a:latin typeface="Arial Narrow" panose="020B0606020202030204" pitchFamily="34" charset="0"/>
                </a:rPr>
                <a:t>MINISTRY OF FINANCE</a:t>
              </a:r>
            </a:p>
            <a:p>
              <a:pPr algn="ctr"/>
              <a:r>
                <a:rPr lang="en-US" sz="500" dirty="0">
                  <a:solidFill>
                    <a:schemeClr val="bg1"/>
                  </a:solidFill>
                  <a:latin typeface="Arial Narrow" panose="020B0606020202030204" pitchFamily="34" charset="0"/>
                </a:rPr>
                <a:t>REPUBLIC OF INDONESIA</a:t>
              </a:r>
            </a:p>
          </p:txBody>
        </p:sp>
      </p:grpSp>
      <p:grpSp>
        <p:nvGrpSpPr>
          <p:cNvPr id="13" name="Group 12">
            <a:extLst>
              <a:ext uri="{FF2B5EF4-FFF2-40B4-BE49-F238E27FC236}">
                <a16:creationId xmlns:a16="http://schemas.microsoft.com/office/drawing/2014/main" id="{A2A896DB-02CE-4CDF-BEDE-5CD232DA149A}"/>
              </a:ext>
            </a:extLst>
          </p:cNvPr>
          <p:cNvGrpSpPr/>
          <p:nvPr/>
        </p:nvGrpSpPr>
        <p:grpSpPr>
          <a:xfrm>
            <a:off x="386552" y="938427"/>
            <a:ext cx="13550144" cy="4410297"/>
            <a:chOff x="-45752" y="1675573"/>
            <a:chExt cx="14531284" cy="4580056"/>
          </a:xfrm>
        </p:grpSpPr>
        <p:sp>
          <p:nvSpPr>
            <p:cNvPr id="14" name="직사각형 2">
              <a:extLst>
                <a:ext uri="{FF2B5EF4-FFF2-40B4-BE49-F238E27FC236}">
                  <a16:creationId xmlns:a16="http://schemas.microsoft.com/office/drawing/2014/main" id="{81729980-D549-41D6-A600-7D9536C1CD93}"/>
                </a:ext>
              </a:extLst>
            </p:cNvPr>
            <p:cNvSpPr/>
            <p:nvPr/>
          </p:nvSpPr>
          <p:spPr>
            <a:xfrm>
              <a:off x="0" y="5062569"/>
              <a:ext cx="5223849" cy="723855"/>
            </a:xfrm>
            <a:prstGeom prst="rect">
              <a:avLst/>
            </a:prstGeom>
            <a:gradFill flip="none" rotWithShape="1">
              <a:gsLst>
                <a:gs pos="0">
                  <a:schemeClr val="accent1"/>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5" name="직사각형 3">
              <a:extLst>
                <a:ext uri="{FF2B5EF4-FFF2-40B4-BE49-F238E27FC236}">
                  <a16:creationId xmlns:a16="http://schemas.microsoft.com/office/drawing/2014/main" id="{DB6CD36C-157B-4069-B0DD-8FEAD3598039}"/>
                </a:ext>
              </a:extLst>
            </p:cNvPr>
            <p:cNvSpPr/>
            <p:nvPr/>
          </p:nvSpPr>
          <p:spPr>
            <a:xfrm>
              <a:off x="6968151" y="4798653"/>
              <a:ext cx="5223849" cy="98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6" name="직사각형 4">
              <a:extLst>
                <a:ext uri="{FF2B5EF4-FFF2-40B4-BE49-F238E27FC236}">
                  <a16:creationId xmlns:a16="http://schemas.microsoft.com/office/drawing/2014/main" id="{D11C91DA-6073-4F7F-B09A-93F1957BF97C}"/>
                </a:ext>
              </a:extLst>
            </p:cNvPr>
            <p:cNvSpPr/>
            <p:nvPr/>
          </p:nvSpPr>
          <p:spPr>
            <a:xfrm>
              <a:off x="0" y="3291016"/>
              <a:ext cx="5223849" cy="1623052"/>
            </a:xfrm>
            <a:prstGeom prst="rect">
              <a:avLst/>
            </a:prstGeom>
            <a:gradFill flip="none" rotWithShape="1">
              <a:gsLst>
                <a:gs pos="0">
                  <a:schemeClr val="accent1"/>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7" name="직사각형 5">
              <a:extLst>
                <a:ext uri="{FF2B5EF4-FFF2-40B4-BE49-F238E27FC236}">
                  <a16:creationId xmlns:a16="http://schemas.microsoft.com/office/drawing/2014/main" id="{0802045E-96B9-4055-8199-67CDC88CE907}"/>
                </a:ext>
              </a:extLst>
            </p:cNvPr>
            <p:cNvSpPr/>
            <p:nvPr/>
          </p:nvSpPr>
          <p:spPr>
            <a:xfrm>
              <a:off x="6968151" y="3608690"/>
              <a:ext cx="5223849" cy="98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8" name="직사각형 6">
              <a:extLst>
                <a:ext uri="{FF2B5EF4-FFF2-40B4-BE49-F238E27FC236}">
                  <a16:creationId xmlns:a16="http://schemas.microsoft.com/office/drawing/2014/main" id="{96524187-6106-4937-9978-0BBFD7E3859E}"/>
                </a:ext>
              </a:extLst>
            </p:cNvPr>
            <p:cNvSpPr/>
            <p:nvPr/>
          </p:nvSpPr>
          <p:spPr>
            <a:xfrm>
              <a:off x="0" y="2418727"/>
              <a:ext cx="5223849" cy="691527"/>
            </a:xfrm>
            <a:prstGeom prst="rect">
              <a:avLst/>
            </a:prstGeom>
            <a:gradFill flip="none" rotWithShape="1">
              <a:gsLst>
                <a:gs pos="0">
                  <a:schemeClr val="accent1"/>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9" name="직사각형 7">
              <a:extLst>
                <a:ext uri="{FF2B5EF4-FFF2-40B4-BE49-F238E27FC236}">
                  <a16:creationId xmlns:a16="http://schemas.microsoft.com/office/drawing/2014/main" id="{51999D23-3E9D-4BED-84F5-A807A00FF908}"/>
                </a:ext>
              </a:extLst>
            </p:cNvPr>
            <p:cNvSpPr/>
            <p:nvPr/>
          </p:nvSpPr>
          <p:spPr>
            <a:xfrm>
              <a:off x="6968151" y="2418727"/>
              <a:ext cx="5223849" cy="98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nvGrpSpPr>
            <p:cNvPr id="20" name="그룹 8">
              <a:extLst>
                <a:ext uri="{FF2B5EF4-FFF2-40B4-BE49-F238E27FC236}">
                  <a16:creationId xmlns:a16="http://schemas.microsoft.com/office/drawing/2014/main" id="{B28F36BF-CD51-46DC-9C81-009654794A78}"/>
                </a:ext>
              </a:extLst>
            </p:cNvPr>
            <p:cNvGrpSpPr/>
            <p:nvPr/>
          </p:nvGrpSpPr>
          <p:grpSpPr>
            <a:xfrm>
              <a:off x="5147443" y="4334082"/>
              <a:ext cx="1907264" cy="1921547"/>
              <a:chOff x="5142367" y="1608989"/>
              <a:chExt cx="1907264" cy="1921547"/>
            </a:xfrm>
            <a:effectLst>
              <a:outerShdw blurRad="63500" sx="102000" sy="102000" algn="ctr" rotWithShape="0">
                <a:prstClr val="black">
                  <a:alpha val="40000"/>
                </a:prstClr>
              </a:outerShdw>
            </a:effectLst>
          </p:grpSpPr>
          <p:sp>
            <p:nvSpPr>
              <p:cNvPr id="40" name="평행 사변형 9">
                <a:extLst>
                  <a:ext uri="{FF2B5EF4-FFF2-40B4-BE49-F238E27FC236}">
                    <a16:creationId xmlns:a16="http://schemas.microsoft.com/office/drawing/2014/main" id="{F18D202C-3DCB-402B-B489-D915FA0DAD17}"/>
                  </a:ext>
                </a:extLst>
              </p:cNvPr>
              <p:cNvSpPr/>
              <p:nvPr/>
            </p:nvSpPr>
            <p:spPr>
              <a:xfrm rot="5400000">
                <a:off x="4890696" y="2325233"/>
                <a:ext cx="1456974" cy="953632"/>
              </a:xfrm>
              <a:prstGeom prst="parallelogram">
                <a:avLst>
                  <a:gd name="adj" fmla="val 4814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1" name="평행 사변형 10">
                <a:extLst>
                  <a:ext uri="{FF2B5EF4-FFF2-40B4-BE49-F238E27FC236}">
                    <a16:creationId xmlns:a16="http://schemas.microsoft.com/office/drawing/2014/main" id="{FEE779E6-FE0D-4FCB-ABFE-E34EED8B8FFD}"/>
                  </a:ext>
                </a:extLst>
              </p:cNvPr>
              <p:cNvSpPr/>
              <p:nvPr/>
            </p:nvSpPr>
            <p:spPr>
              <a:xfrm rot="16200000" flipH="1">
                <a:off x="5844328" y="2325233"/>
                <a:ext cx="1456974" cy="953632"/>
              </a:xfrm>
              <a:prstGeom prst="parallelogram">
                <a:avLst>
                  <a:gd name="adj" fmla="val 4814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2" name="다이아몬드 11">
                <a:extLst>
                  <a:ext uri="{FF2B5EF4-FFF2-40B4-BE49-F238E27FC236}">
                    <a16:creationId xmlns:a16="http://schemas.microsoft.com/office/drawing/2014/main" id="{46687653-1843-4059-BE6E-823DEE8DD08C}"/>
                  </a:ext>
                </a:extLst>
              </p:cNvPr>
              <p:cNvSpPr/>
              <p:nvPr/>
            </p:nvSpPr>
            <p:spPr>
              <a:xfrm>
                <a:off x="5142367" y="1608989"/>
                <a:ext cx="1907264" cy="929141"/>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21" name="그룹 12">
              <a:extLst>
                <a:ext uri="{FF2B5EF4-FFF2-40B4-BE49-F238E27FC236}">
                  <a16:creationId xmlns:a16="http://schemas.microsoft.com/office/drawing/2014/main" id="{771031A6-C722-4412-A186-0A1974270239}"/>
                </a:ext>
              </a:extLst>
            </p:cNvPr>
            <p:cNvGrpSpPr/>
            <p:nvPr/>
          </p:nvGrpSpPr>
          <p:grpSpPr>
            <a:xfrm>
              <a:off x="5147443" y="3141022"/>
              <a:ext cx="1907264" cy="1921547"/>
              <a:chOff x="5142367" y="1608989"/>
              <a:chExt cx="1907264" cy="1921547"/>
            </a:xfrm>
            <a:effectLst>
              <a:outerShdw blurRad="63500" sx="102000" sy="102000" algn="ctr" rotWithShape="0">
                <a:prstClr val="black">
                  <a:alpha val="40000"/>
                </a:prstClr>
              </a:outerShdw>
            </a:effectLst>
          </p:grpSpPr>
          <p:sp>
            <p:nvSpPr>
              <p:cNvPr id="37" name="평행 사변형 13">
                <a:extLst>
                  <a:ext uri="{FF2B5EF4-FFF2-40B4-BE49-F238E27FC236}">
                    <a16:creationId xmlns:a16="http://schemas.microsoft.com/office/drawing/2014/main" id="{7D5843A8-92FD-4D1F-A7CE-1941B692D8CF}"/>
                  </a:ext>
                </a:extLst>
              </p:cNvPr>
              <p:cNvSpPr/>
              <p:nvPr/>
            </p:nvSpPr>
            <p:spPr>
              <a:xfrm rot="5400000">
                <a:off x="4890696" y="2325233"/>
                <a:ext cx="1456974" cy="953632"/>
              </a:xfrm>
              <a:prstGeom prst="parallelogram">
                <a:avLst>
                  <a:gd name="adj" fmla="val 4814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38" name="평행 사변형 14">
                <a:extLst>
                  <a:ext uri="{FF2B5EF4-FFF2-40B4-BE49-F238E27FC236}">
                    <a16:creationId xmlns:a16="http://schemas.microsoft.com/office/drawing/2014/main" id="{7E55E3A4-004F-473F-BD06-B225001C84F7}"/>
                  </a:ext>
                </a:extLst>
              </p:cNvPr>
              <p:cNvSpPr/>
              <p:nvPr/>
            </p:nvSpPr>
            <p:spPr>
              <a:xfrm rot="16200000" flipH="1">
                <a:off x="5844328" y="2325233"/>
                <a:ext cx="1456974" cy="953632"/>
              </a:xfrm>
              <a:prstGeom prst="parallelogram">
                <a:avLst>
                  <a:gd name="adj" fmla="val 4814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9" name="다이아몬드 15">
                <a:extLst>
                  <a:ext uri="{FF2B5EF4-FFF2-40B4-BE49-F238E27FC236}">
                    <a16:creationId xmlns:a16="http://schemas.microsoft.com/office/drawing/2014/main" id="{78E51B98-1BA4-4E5A-B5AB-15840D805AE0}"/>
                  </a:ext>
                </a:extLst>
              </p:cNvPr>
              <p:cNvSpPr/>
              <p:nvPr/>
            </p:nvSpPr>
            <p:spPr>
              <a:xfrm>
                <a:off x="5142367" y="1608989"/>
                <a:ext cx="1907264" cy="929141"/>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22" name="그룹 16">
              <a:extLst>
                <a:ext uri="{FF2B5EF4-FFF2-40B4-BE49-F238E27FC236}">
                  <a16:creationId xmlns:a16="http://schemas.microsoft.com/office/drawing/2014/main" id="{510A45A4-E84E-4A3C-A6EA-0D42ECE5966C}"/>
                </a:ext>
              </a:extLst>
            </p:cNvPr>
            <p:cNvGrpSpPr/>
            <p:nvPr/>
          </p:nvGrpSpPr>
          <p:grpSpPr>
            <a:xfrm>
              <a:off x="5147443" y="1947962"/>
              <a:ext cx="1907264" cy="1921547"/>
              <a:chOff x="5142367" y="1608989"/>
              <a:chExt cx="1907264" cy="1921547"/>
            </a:xfrm>
            <a:effectLst>
              <a:outerShdw blurRad="63500" sx="102000" sy="102000" algn="ctr" rotWithShape="0">
                <a:prstClr val="black">
                  <a:alpha val="40000"/>
                </a:prstClr>
              </a:outerShdw>
            </a:effectLst>
          </p:grpSpPr>
          <p:sp>
            <p:nvSpPr>
              <p:cNvPr id="34" name="평행 사변형 17">
                <a:extLst>
                  <a:ext uri="{FF2B5EF4-FFF2-40B4-BE49-F238E27FC236}">
                    <a16:creationId xmlns:a16="http://schemas.microsoft.com/office/drawing/2014/main" id="{95D2EABF-F3DA-473F-BB4C-749BA3988804}"/>
                  </a:ext>
                </a:extLst>
              </p:cNvPr>
              <p:cNvSpPr/>
              <p:nvPr/>
            </p:nvSpPr>
            <p:spPr>
              <a:xfrm rot="5400000">
                <a:off x="4890696" y="2325233"/>
                <a:ext cx="1456974" cy="953632"/>
              </a:xfrm>
              <a:prstGeom prst="parallelogram">
                <a:avLst>
                  <a:gd name="adj" fmla="val 4814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5" name="평행 사변형 18">
                <a:extLst>
                  <a:ext uri="{FF2B5EF4-FFF2-40B4-BE49-F238E27FC236}">
                    <a16:creationId xmlns:a16="http://schemas.microsoft.com/office/drawing/2014/main" id="{91B152B5-244C-43A1-9F59-831647827C54}"/>
                  </a:ext>
                </a:extLst>
              </p:cNvPr>
              <p:cNvSpPr/>
              <p:nvPr/>
            </p:nvSpPr>
            <p:spPr>
              <a:xfrm rot="16200000" flipH="1">
                <a:off x="5844328" y="2325233"/>
                <a:ext cx="1456974" cy="953632"/>
              </a:xfrm>
              <a:prstGeom prst="parallelogram">
                <a:avLst>
                  <a:gd name="adj" fmla="val 4814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6" name="다이아몬드 19">
                <a:extLst>
                  <a:ext uri="{FF2B5EF4-FFF2-40B4-BE49-F238E27FC236}">
                    <a16:creationId xmlns:a16="http://schemas.microsoft.com/office/drawing/2014/main" id="{CB65F24A-F699-4972-B98C-CFA7302B75A9}"/>
                  </a:ext>
                </a:extLst>
              </p:cNvPr>
              <p:cNvSpPr/>
              <p:nvPr/>
            </p:nvSpPr>
            <p:spPr>
              <a:xfrm>
                <a:off x="5142367" y="1608989"/>
                <a:ext cx="1907264" cy="929141"/>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grpSp>
        <p:sp>
          <p:nvSpPr>
            <p:cNvPr id="23" name="TextBox 22">
              <a:extLst>
                <a:ext uri="{FF2B5EF4-FFF2-40B4-BE49-F238E27FC236}">
                  <a16:creationId xmlns:a16="http://schemas.microsoft.com/office/drawing/2014/main" id="{AFA143FE-A427-418A-93B4-FCA98566EA11}"/>
                </a:ext>
              </a:extLst>
            </p:cNvPr>
            <p:cNvSpPr txBox="1"/>
            <p:nvPr/>
          </p:nvSpPr>
          <p:spPr>
            <a:xfrm>
              <a:off x="4737370" y="2986274"/>
              <a:ext cx="2575283" cy="479435"/>
            </a:xfrm>
            <a:prstGeom prst="rect">
              <a:avLst/>
            </a:prstGeom>
            <a:noFill/>
          </p:spPr>
          <p:txBody>
            <a:bodyPr wrap="square" rtlCol="0" anchor="ctr">
              <a:spAutoFit/>
            </a:bodyPr>
            <a:lstStyle/>
            <a:p>
              <a:pPr algn="ctr"/>
              <a:r>
                <a:rPr lang="en-US" altLang="ko-KR" sz="2400" b="1" dirty="0"/>
                <a:t>UNIT</a:t>
              </a:r>
              <a:endParaRPr lang="ko-KR" altLang="en-US" sz="2400" b="1" dirty="0"/>
            </a:p>
          </p:txBody>
        </p:sp>
        <p:sp>
          <p:nvSpPr>
            <p:cNvPr id="24" name="TextBox 23">
              <a:extLst>
                <a:ext uri="{FF2B5EF4-FFF2-40B4-BE49-F238E27FC236}">
                  <a16:creationId xmlns:a16="http://schemas.microsoft.com/office/drawing/2014/main" id="{48F87A6D-0585-4CE0-923E-19E4B821DDC4}"/>
                </a:ext>
              </a:extLst>
            </p:cNvPr>
            <p:cNvSpPr txBox="1"/>
            <p:nvPr/>
          </p:nvSpPr>
          <p:spPr>
            <a:xfrm>
              <a:off x="821348" y="1675573"/>
              <a:ext cx="3698544" cy="607284"/>
            </a:xfrm>
            <a:prstGeom prst="rect">
              <a:avLst/>
            </a:prstGeom>
            <a:noFill/>
          </p:spPr>
          <p:txBody>
            <a:bodyPr wrap="square" rtlCol="0" anchor="ctr">
              <a:spAutoFit/>
            </a:bodyPr>
            <a:lstStyle/>
            <a:p>
              <a:pPr algn="ctr"/>
              <a:r>
                <a:rPr lang="en-US" altLang="ko-KR" sz="3200" b="1" dirty="0">
                  <a:solidFill>
                    <a:schemeClr val="accent1"/>
                  </a:solidFill>
                </a:rPr>
                <a:t>MONITORING</a:t>
              </a:r>
              <a:endParaRPr lang="ko-KR" altLang="en-US" sz="3200" b="1" dirty="0">
                <a:solidFill>
                  <a:schemeClr val="accent1"/>
                </a:solidFill>
              </a:endParaRPr>
            </a:p>
          </p:txBody>
        </p:sp>
        <p:sp>
          <p:nvSpPr>
            <p:cNvPr id="25" name="TextBox 24">
              <a:extLst>
                <a:ext uri="{FF2B5EF4-FFF2-40B4-BE49-F238E27FC236}">
                  <a16:creationId xmlns:a16="http://schemas.microsoft.com/office/drawing/2014/main" id="{65947604-AFE5-4309-92A4-A9EF54916994}"/>
                </a:ext>
              </a:extLst>
            </p:cNvPr>
            <p:cNvSpPr txBox="1"/>
            <p:nvPr/>
          </p:nvSpPr>
          <p:spPr>
            <a:xfrm>
              <a:off x="4813433" y="4156679"/>
              <a:ext cx="2575283" cy="479435"/>
            </a:xfrm>
            <a:prstGeom prst="rect">
              <a:avLst/>
            </a:prstGeom>
            <a:noFill/>
          </p:spPr>
          <p:txBody>
            <a:bodyPr wrap="square" rtlCol="0" anchor="ctr">
              <a:spAutoFit/>
            </a:bodyPr>
            <a:lstStyle/>
            <a:p>
              <a:pPr algn="ctr"/>
              <a:r>
                <a:rPr lang="en-US" altLang="ko-KR" sz="2400" b="1" dirty="0"/>
                <a:t>ACTIVITIES</a:t>
              </a:r>
              <a:endParaRPr lang="ko-KR" altLang="en-US" sz="2400" b="1" dirty="0"/>
            </a:p>
          </p:txBody>
        </p:sp>
        <p:sp>
          <p:nvSpPr>
            <p:cNvPr id="26" name="TextBox 25">
              <a:extLst>
                <a:ext uri="{FF2B5EF4-FFF2-40B4-BE49-F238E27FC236}">
                  <a16:creationId xmlns:a16="http://schemas.microsoft.com/office/drawing/2014/main" id="{0807C9D6-8842-439F-A3A0-262E7079852F}"/>
                </a:ext>
              </a:extLst>
            </p:cNvPr>
            <p:cNvSpPr txBox="1"/>
            <p:nvPr/>
          </p:nvSpPr>
          <p:spPr>
            <a:xfrm>
              <a:off x="4899989" y="5303287"/>
              <a:ext cx="2575283" cy="479435"/>
            </a:xfrm>
            <a:prstGeom prst="rect">
              <a:avLst/>
            </a:prstGeom>
            <a:noFill/>
          </p:spPr>
          <p:txBody>
            <a:bodyPr wrap="square" rtlCol="0" anchor="ctr">
              <a:spAutoFit/>
            </a:bodyPr>
            <a:lstStyle/>
            <a:p>
              <a:pPr algn="ctr"/>
              <a:r>
                <a:rPr lang="en-US" altLang="ko-KR" sz="2400" b="1" dirty="0"/>
                <a:t>RESULT</a:t>
              </a:r>
              <a:endParaRPr lang="ko-KR" altLang="en-US" sz="2400" b="1" dirty="0"/>
            </a:p>
          </p:txBody>
        </p:sp>
        <p:sp>
          <p:nvSpPr>
            <p:cNvPr id="27" name="TextBox 26">
              <a:extLst>
                <a:ext uri="{FF2B5EF4-FFF2-40B4-BE49-F238E27FC236}">
                  <a16:creationId xmlns:a16="http://schemas.microsoft.com/office/drawing/2014/main" id="{EB48C9FC-F60C-4EDB-9F16-5745969F48FA}"/>
                </a:ext>
              </a:extLst>
            </p:cNvPr>
            <p:cNvSpPr txBox="1"/>
            <p:nvPr/>
          </p:nvSpPr>
          <p:spPr>
            <a:xfrm>
              <a:off x="25977" y="2471988"/>
              <a:ext cx="6093724" cy="607284"/>
            </a:xfrm>
            <a:prstGeom prst="rect">
              <a:avLst/>
            </a:prstGeom>
            <a:noFill/>
          </p:spPr>
          <p:txBody>
            <a:bodyPr wrap="square">
              <a:spAutoFit/>
            </a:bodyPr>
            <a:lstStyle/>
            <a:p>
              <a:pPr marL="342900" indent="-342900">
                <a:buAutoNum type="arabicPeriod"/>
              </a:pPr>
              <a:r>
                <a:rPr lang="en-US" sz="1600" b="1" dirty="0">
                  <a:latin typeface="Cambria Math" panose="02040503050406030204" pitchFamily="18" charset="0"/>
                  <a:ea typeface="Cambria Math" panose="02040503050406030204" pitchFamily="18" charset="0"/>
                </a:rPr>
                <a:t>Directorate of Customs (AEO Unit – </a:t>
              </a:r>
              <a:r>
                <a:rPr lang="en-US" sz="1600" b="1" dirty="0" err="1">
                  <a:latin typeface="Cambria Math" panose="02040503050406030204" pitchFamily="18" charset="0"/>
                  <a:ea typeface="Cambria Math" panose="02040503050406030204" pitchFamily="18" charset="0"/>
                </a:rPr>
                <a:t>Headquater</a:t>
              </a:r>
              <a:r>
                <a:rPr lang="en-US" sz="1600" b="1" dirty="0">
                  <a:latin typeface="Cambria Math" panose="02040503050406030204" pitchFamily="18" charset="0"/>
                  <a:ea typeface="Cambria Math" panose="02040503050406030204" pitchFamily="18" charset="0"/>
                </a:rPr>
                <a:t>)</a:t>
              </a:r>
            </a:p>
            <a:p>
              <a:pPr marL="342900" indent="-342900">
                <a:buAutoNum type="arabicPeriod"/>
              </a:pPr>
              <a:r>
                <a:rPr lang="en-US" sz="1600" b="1" dirty="0">
                  <a:latin typeface="Cambria Math" panose="02040503050406030204" pitchFamily="18" charset="0"/>
                  <a:ea typeface="Cambria Math" panose="02040503050406030204" pitchFamily="18" charset="0"/>
                </a:rPr>
                <a:t>Client Manager (Customs Regional Offices)</a:t>
              </a:r>
              <a:endParaRPr lang="en-AU" sz="1600" b="1" dirty="0">
                <a:latin typeface="Cambria Math" panose="02040503050406030204" pitchFamily="18" charset="0"/>
                <a:ea typeface="Cambria Math" panose="02040503050406030204" pitchFamily="18" charset="0"/>
              </a:endParaRPr>
            </a:p>
          </p:txBody>
        </p:sp>
        <p:sp>
          <p:nvSpPr>
            <p:cNvPr id="28" name="TextBox 27">
              <a:extLst>
                <a:ext uri="{FF2B5EF4-FFF2-40B4-BE49-F238E27FC236}">
                  <a16:creationId xmlns:a16="http://schemas.microsoft.com/office/drawing/2014/main" id="{8518971D-2E37-4118-A095-BCACF2FC7143}"/>
                </a:ext>
              </a:extLst>
            </p:cNvPr>
            <p:cNvSpPr txBox="1"/>
            <p:nvPr/>
          </p:nvSpPr>
          <p:spPr>
            <a:xfrm>
              <a:off x="-45752" y="3381994"/>
              <a:ext cx="4636645" cy="1534193"/>
            </a:xfrm>
            <a:prstGeom prst="rect">
              <a:avLst/>
            </a:prstGeom>
            <a:noFill/>
          </p:spPr>
          <p:txBody>
            <a:bodyPr wrap="square">
              <a:spAutoFit/>
            </a:bodyPr>
            <a:lstStyle/>
            <a:p>
              <a:pPr marL="342900" indent="-342900" defTabSz="533400">
                <a:spcBef>
                  <a:spcPct val="0"/>
                </a:spcBef>
                <a:buFont typeface="+mj-lt"/>
                <a:buAutoNum type="arabicPeriod"/>
              </a:pPr>
              <a:r>
                <a:rPr lang="en-US" sz="1500" b="1" dirty="0">
                  <a:latin typeface="Cambria Math" panose="02040503050406030204" pitchFamily="18" charset="0"/>
                  <a:ea typeface="Cambria Math" panose="02040503050406030204" pitchFamily="18" charset="0"/>
                </a:rPr>
                <a:t>Research on the results of internal audits,</a:t>
              </a:r>
            </a:p>
            <a:p>
              <a:pPr marL="342900" indent="-342900" defTabSz="533400">
                <a:spcBef>
                  <a:spcPct val="0"/>
                </a:spcBef>
                <a:buFont typeface="+mj-lt"/>
                <a:buAutoNum type="arabicPeriod"/>
              </a:pPr>
              <a:r>
                <a:rPr lang="en-US" sz="1500" b="1" dirty="0">
                  <a:latin typeface="Cambria Math" panose="02040503050406030204" pitchFamily="18" charset="0"/>
                  <a:ea typeface="Cambria Math" panose="02040503050406030204" pitchFamily="18" charset="0"/>
                </a:rPr>
                <a:t>Significant Change Research</a:t>
              </a:r>
            </a:p>
            <a:p>
              <a:pPr marL="342900" indent="-342900" defTabSz="533400">
                <a:spcBef>
                  <a:spcPct val="0"/>
                </a:spcBef>
                <a:buFont typeface="+mj-lt"/>
                <a:buAutoNum type="arabicPeriod"/>
              </a:pPr>
              <a:r>
                <a:rPr lang="en-US" sz="1500" b="1" dirty="0">
                  <a:latin typeface="Cambria Math" panose="02040503050406030204" pitchFamily="18" charset="0"/>
                  <a:ea typeface="Cambria Math" panose="02040503050406030204" pitchFamily="18" charset="0"/>
                </a:rPr>
                <a:t>Information Gathering (Internal/External)</a:t>
              </a:r>
            </a:p>
            <a:p>
              <a:pPr marL="342900" indent="-342900" defTabSz="533400">
                <a:spcBef>
                  <a:spcPct val="0"/>
                </a:spcBef>
                <a:buFont typeface="+mj-lt"/>
                <a:buAutoNum type="arabicPeriod"/>
              </a:pPr>
              <a:r>
                <a:rPr lang="en-US" sz="1500" b="1" dirty="0">
                  <a:latin typeface="Cambria Math" panose="02040503050406030204" pitchFamily="18" charset="0"/>
                  <a:ea typeface="Cambria Math" panose="02040503050406030204" pitchFamily="18" charset="0"/>
                </a:rPr>
                <a:t>On-site Validation</a:t>
              </a:r>
            </a:p>
            <a:p>
              <a:pPr marL="342900" indent="-342900" defTabSz="533400">
                <a:spcBef>
                  <a:spcPct val="0"/>
                </a:spcBef>
                <a:buFont typeface="+mj-lt"/>
                <a:buAutoNum type="arabicPeriod"/>
              </a:pPr>
              <a:r>
                <a:rPr lang="en-US" sz="1500" b="1" dirty="0">
                  <a:latin typeface="Cambria Math" panose="02040503050406030204" pitchFamily="18" charset="0"/>
                  <a:ea typeface="Cambria Math" panose="02040503050406030204" pitchFamily="18" charset="0"/>
                </a:rPr>
                <a:t>Communication, consultation and coordination with Manager AEO</a:t>
              </a:r>
              <a:endParaRPr lang="en-ID" sz="1500" b="1" dirty="0">
                <a:latin typeface="Cambria Math" panose="02040503050406030204" pitchFamily="18" charset="0"/>
                <a:ea typeface="Cambria Math" panose="02040503050406030204" pitchFamily="18" charset="0"/>
              </a:endParaRPr>
            </a:p>
          </p:txBody>
        </p:sp>
        <p:sp>
          <p:nvSpPr>
            <p:cNvPr id="29" name="TextBox 28">
              <a:extLst>
                <a:ext uri="{FF2B5EF4-FFF2-40B4-BE49-F238E27FC236}">
                  <a16:creationId xmlns:a16="http://schemas.microsoft.com/office/drawing/2014/main" id="{435CF796-DB37-4E13-9D13-83A806D47DD9}"/>
                </a:ext>
              </a:extLst>
            </p:cNvPr>
            <p:cNvSpPr txBox="1"/>
            <p:nvPr/>
          </p:nvSpPr>
          <p:spPr>
            <a:xfrm>
              <a:off x="56505" y="5094829"/>
              <a:ext cx="6093724" cy="645640"/>
            </a:xfrm>
            <a:prstGeom prst="rect">
              <a:avLst/>
            </a:prstGeom>
            <a:noFill/>
          </p:spPr>
          <p:txBody>
            <a:bodyPr wrap="square">
              <a:spAutoFit/>
            </a:bodyPr>
            <a:lstStyle/>
            <a:p>
              <a:pPr marL="342900" indent="-342900" defTabSz="711200">
                <a:lnSpc>
                  <a:spcPct val="90000"/>
                </a:lnSpc>
                <a:spcBef>
                  <a:spcPct val="0"/>
                </a:spcBef>
                <a:spcAft>
                  <a:spcPct val="35000"/>
                </a:spcAft>
                <a:buAutoNum type="arabicPeriod"/>
              </a:pPr>
              <a:r>
                <a:rPr lang="en-ID" sz="1600" b="1" dirty="0">
                  <a:latin typeface="Cambria Math" panose="02040503050406030204" pitchFamily="18" charset="0"/>
                  <a:ea typeface="Cambria Math" panose="02040503050406030204" pitchFamily="18" charset="0"/>
                </a:rPr>
                <a:t>Suggestions / Recommendations</a:t>
              </a:r>
            </a:p>
            <a:p>
              <a:pPr marL="342900" indent="-342900" defTabSz="711200">
                <a:lnSpc>
                  <a:spcPct val="90000"/>
                </a:lnSpc>
                <a:spcBef>
                  <a:spcPct val="0"/>
                </a:spcBef>
                <a:spcAft>
                  <a:spcPct val="35000"/>
                </a:spcAft>
                <a:buAutoNum type="arabicPeriod"/>
              </a:pPr>
              <a:r>
                <a:rPr lang="en-ID" sz="1600" b="1" dirty="0">
                  <a:latin typeface="Cambria Math" panose="02040503050406030204" pitchFamily="18" charset="0"/>
                  <a:ea typeface="Cambria Math" panose="02040503050406030204" pitchFamily="18" charset="0"/>
                </a:rPr>
                <a:t>Evaluation</a:t>
              </a:r>
            </a:p>
          </p:txBody>
        </p:sp>
        <p:sp>
          <p:nvSpPr>
            <p:cNvPr id="30" name="TextBox 29">
              <a:extLst>
                <a:ext uri="{FF2B5EF4-FFF2-40B4-BE49-F238E27FC236}">
                  <a16:creationId xmlns:a16="http://schemas.microsoft.com/office/drawing/2014/main" id="{AC76D1AC-AD06-4B6A-BA07-E61C2FD8A348}"/>
                </a:ext>
              </a:extLst>
            </p:cNvPr>
            <p:cNvSpPr txBox="1"/>
            <p:nvPr/>
          </p:nvSpPr>
          <p:spPr>
            <a:xfrm>
              <a:off x="7658678" y="1690566"/>
              <a:ext cx="3455840" cy="607284"/>
            </a:xfrm>
            <a:prstGeom prst="rect">
              <a:avLst/>
            </a:prstGeom>
            <a:noFill/>
          </p:spPr>
          <p:txBody>
            <a:bodyPr wrap="square" rtlCol="0" anchor="ctr">
              <a:spAutoFit/>
            </a:bodyPr>
            <a:lstStyle/>
            <a:p>
              <a:pPr algn="ctr"/>
              <a:r>
                <a:rPr lang="en-US" altLang="ko-KR" sz="3200" b="1" dirty="0">
                  <a:solidFill>
                    <a:schemeClr val="accent2"/>
                  </a:solidFill>
                </a:rPr>
                <a:t>EVALUATION</a:t>
              </a:r>
              <a:endParaRPr lang="ko-KR" altLang="en-US" sz="3200" b="1" dirty="0">
                <a:solidFill>
                  <a:schemeClr val="accent2"/>
                </a:solidFill>
              </a:endParaRPr>
            </a:p>
          </p:txBody>
        </p:sp>
        <p:sp>
          <p:nvSpPr>
            <p:cNvPr id="31" name="TextBox 30">
              <a:extLst>
                <a:ext uri="{FF2B5EF4-FFF2-40B4-BE49-F238E27FC236}">
                  <a16:creationId xmlns:a16="http://schemas.microsoft.com/office/drawing/2014/main" id="{F1CE6557-1D37-422C-906E-6F1536E0F035}"/>
                </a:ext>
              </a:extLst>
            </p:cNvPr>
            <p:cNvSpPr txBox="1"/>
            <p:nvPr/>
          </p:nvSpPr>
          <p:spPr>
            <a:xfrm>
              <a:off x="7073331" y="2640607"/>
              <a:ext cx="6782936" cy="383548"/>
            </a:xfrm>
            <a:prstGeom prst="rect">
              <a:avLst/>
            </a:prstGeom>
            <a:noFill/>
          </p:spPr>
          <p:txBody>
            <a:bodyPr wrap="square">
              <a:spAutoFit/>
            </a:bodyPr>
            <a:lstStyle/>
            <a:p>
              <a:r>
                <a:rPr lang="en-US" b="1" dirty="0">
                  <a:latin typeface="Cambria Math" panose="02040503050406030204" pitchFamily="18" charset="0"/>
                  <a:ea typeface="Cambria Math" panose="02040503050406030204" pitchFamily="18" charset="0"/>
                </a:rPr>
                <a:t>Directorate of Customs (AEO Unit – </a:t>
              </a:r>
              <a:r>
                <a:rPr lang="en-US" b="1" dirty="0" err="1">
                  <a:latin typeface="Cambria Math" panose="02040503050406030204" pitchFamily="18" charset="0"/>
                  <a:ea typeface="Cambria Math" panose="02040503050406030204" pitchFamily="18" charset="0"/>
                </a:rPr>
                <a:t>Headquater</a:t>
              </a:r>
              <a:r>
                <a:rPr lang="en-US" b="1" dirty="0">
                  <a:latin typeface="Cambria Math" panose="02040503050406030204" pitchFamily="18" charset="0"/>
                  <a:ea typeface="Cambria Math" panose="02040503050406030204" pitchFamily="18" charset="0"/>
                </a:rPr>
                <a:t>)</a:t>
              </a:r>
            </a:p>
          </p:txBody>
        </p:sp>
        <p:sp>
          <p:nvSpPr>
            <p:cNvPr id="32" name="Rectangle 31">
              <a:extLst>
                <a:ext uri="{FF2B5EF4-FFF2-40B4-BE49-F238E27FC236}">
                  <a16:creationId xmlns:a16="http://schemas.microsoft.com/office/drawing/2014/main" id="{4F474559-AF3D-4FC2-8C01-B0B3519337C1}"/>
                </a:ext>
              </a:extLst>
            </p:cNvPr>
            <p:cNvSpPr/>
            <p:nvPr/>
          </p:nvSpPr>
          <p:spPr>
            <a:xfrm>
              <a:off x="7333526" y="3746270"/>
              <a:ext cx="7152006" cy="771890"/>
            </a:xfrm>
            <a:prstGeom prst="rect">
              <a:avLst/>
            </a:prstGeom>
          </p:spPr>
          <p:txBody>
            <a:bodyPr wrap="square">
              <a:spAutoFit/>
            </a:bodyPr>
            <a:lstStyle/>
            <a:p>
              <a:pPr marL="342900" indent="-342900" defTabSz="622300">
                <a:spcBef>
                  <a:spcPct val="0"/>
                </a:spcBef>
                <a:spcAft>
                  <a:spcPct val="35000"/>
                </a:spcAft>
                <a:buAutoNum type="arabicPeriod"/>
              </a:pPr>
              <a:r>
                <a:rPr lang="en-US" b="1" dirty="0">
                  <a:latin typeface="Cambria Math" panose="02040503050406030204" pitchFamily="18" charset="0"/>
                  <a:ea typeface="Cambria Math" panose="02040503050406030204" pitchFamily="18" charset="0"/>
                </a:rPr>
                <a:t>Analysis of monitoring results</a:t>
              </a:r>
            </a:p>
            <a:p>
              <a:pPr marL="342900" indent="-342900" defTabSz="622300">
                <a:spcBef>
                  <a:spcPct val="0"/>
                </a:spcBef>
                <a:spcAft>
                  <a:spcPct val="35000"/>
                </a:spcAft>
                <a:buAutoNum type="arabicPeriod"/>
              </a:pPr>
              <a:r>
                <a:rPr lang="en-US" b="1" dirty="0">
                  <a:latin typeface="Cambria Math" panose="02040503050406030204" pitchFamily="18" charset="0"/>
                  <a:ea typeface="Cambria Math" panose="02040503050406030204" pitchFamily="18" charset="0"/>
                </a:rPr>
                <a:t>On-site Validation</a:t>
              </a:r>
            </a:p>
          </p:txBody>
        </p:sp>
        <p:sp>
          <p:nvSpPr>
            <p:cNvPr id="33" name="Rectangle 32">
              <a:extLst>
                <a:ext uri="{FF2B5EF4-FFF2-40B4-BE49-F238E27FC236}">
                  <a16:creationId xmlns:a16="http://schemas.microsoft.com/office/drawing/2014/main" id="{A1E79F41-24B1-4F45-AAEA-EE545D56FE44}"/>
                </a:ext>
              </a:extLst>
            </p:cNvPr>
            <p:cNvSpPr/>
            <p:nvPr/>
          </p:nvSpPr>
          <p:spPr>
            <a:xfrm>
              <a:off x="7312653" y="4781608"/>
              <a:ext cx="6167390" cy="1073934"/>
            </a:xfrm>
            <a:prstGeom prst="rect">
              <a:avLst/>
            </a:prstGeom>
          </p:spPr>
          <p:txBody>
            <a:bodyPr wrap="square">
              <a:spAutoFit/>
            </a:bodyPr>
            <a:lstStyle/>
            <a:p>
              <a:pPr marL="342900" indent="-342900" defTabSz="711200">
                <a:lnSpc>
                  <a:spcPct val="90000"/>
                </a:lnSpc>
                <a:spcBef>
                  <a:spcPct val="0"/>
                </a:spcBef>
                <a:spcAft>
                  <a:spcPct val="35000"/>
                </a:spcAft>
                <a:buAutoNum type="arabicPeriod"/>
              </a:pPr>
              <a:r>
                <a:rPr lang="en-US" b="1" dirty="0">
                  <a:latin typeface="Cambria Math" panose="02040503050406030204" pitchFamily="18" charset="0"/>
                  <a:ea typeface="Cambria Math" panose="02040503050406030204" pitchFamily="18" charset="0"/>
                </a:rPr>
                <a:t>Suspension of AEO Recognition</a:t>
              </a:r>
            </a:p>
            <a:p>
              <a:pPr marL="342900" indent="-342900" defTabSz="711200">
                <a:lnSpc>
                  <a:spcPct val="90000"/>
                </a:lnSpc>
                <a:spcBef>
                  <a:spcPct val="0"/>
                </a:spcBef>
                <a:spcAft>
                  <a:spcPct val="35000"/>
                </a:spcAft>
                <a:buAutoNum type="arabicPeriod"/>
              </a:pPr>
              <a:r>
                <a:rPr lang="en-US" b="1" dirty="0">
                  <a:latin typeface="Cambria Math" panose="02040503050406030204" pitchFamily="18" charset="0"/>
                  <a:ea typeface="Cambria Math" panose="02040503050406030204" pitchFamily="18" charset="0"/>
                </a:rPr>
                <a:t>Revocation of AEO Recognition</a:t>
              </a:r>
            </a:p>
            <a:p>
              <a:pPr marL="342900" indent="-342900" defTabSz="711200">
                <a:lnSpc>
                  <a:spcPct val="90000"/>
                </a:lnSpc>
                <a:spcBef>
                  <a:spcPct val="0"/>
                </a:spcBef>
                <a:spcAft>
                  <a:spcPct val="35000"/>
                </a:spcAft>
                <a:buAutoNum type="arabicPeriod"/>
              </a:pPr>
              <a:r>
                <a:rPr lang="en-US" b="1" dirty="0" err="1">
                  <a:latin typeface="Cambria Math" panose="02040503050406030204" pitchFamily="18" charset="0"/>
                  <a:ea typeface="Cambria Math" panose="02040503050406030204" pitchFamily="18" charset="0"/>
                </a:rPr>
                <a:t>Extention</a:t>
              </a:r>
              <a:r>
                <a:rPr lang="en-US" b="1" dirty="0">
                  <a:latin typeface="Cambria Math" panose="02040503050406030204" pitchFamily="18" charset="0"/>
                  <a:ea typeface="Cambria Math" panose="02040503050406030204" pitchFamily="18" charset="0"/>
                </a:rPr>
                <a:t> of AEO Status</a:t>
              </a:r>
            </a:p>
          </p:txBody>
        </p:sp>
      </p:grpSp>
      <p:sp>
        <p:nvSpPr>
          <p:cNvPr id="43" name="TextBox 42">
            <a:extLst>
              <a:ext uri="{FF2B5EF4-FFF2-40B4-BE49-F238E27FC236}">
                <a16:creationId xmlns:a16="http://schemas.microsoft.com/office/drawing/2014/main" id="{048A009E-548E-471B-A5C8-912103B5C907}"/>
              </a:ext>
            </a:extLst>
          </p:cNvPr>
          <p:cNvSpPr txBox="1"/>
          <p:nvPr/>
        </p:nvSpPr>
        <p:spPr>
          <a:xfrm>
            <a:off x="1100758" y="5421715"/>
            <a:ext cx="10126856" cy="923330"/>
          </a:xfrm>
          <a:prstGeom prst="rect">
            <a:avLst/>
          </a:prstGeom>
          <a:solidFill>
            <a:schemeClr val="accent3">
              <a:lumMod val="60000"/>
              <a:lumOff val="40000"/>
            </a:schemeClr>
          </a:solidFill>
        </p:spPr>
        <p:txBody>
          <a:bodyPr wrap="square">
            <a:spAutoFit/>
          </a:bodyPr>
          <a:lstStyle/>
          <a:p>
            <a:pPr algn="ctr"/>
            <a:r>
              <a:rPr lang="en-US" b="1" dirty="0"/>
              <a:t>Note:</a:t>
            </a:r>
          </a:p>
          <a:p>
            <a:pPr algn="ctr"/>
            <a:r>
              <a:rPr lang="en-US" b="1" dirty="0"/>
              <a:t>Monitoring and Evaluation are conducted to maintain the conditions and requirements and also responsibilities as an AEO still fulfilled</a:t>
            </a:r>
          </a:p>
        </p:txBody>
      </p:sp>
    </p:spTree>
    <p:extLst>
      <p:ext uri="{BB962C8B-B14F-4D97-AF65-F5344CB8AC3E}">
        <p14:creationId xmlns:p14="http://schemas.microsoft.com/office/powerpoint/2010/main" val="1884023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AB17B7FE-06B6-4511-902B-8E3945FB53E7}" type="slidenum">
              <a:rPr lang="id-ID" smtClean="0">
                <a:solidFill>
                  <a:prstClr val="black">
                    <a:tint val="75000"/>
                  </a:prstClr>
                </a:solidFill>
              </a:rPr>
              <a:pPr>
                <a:defRPr/>
              </a:pPr>
              <a:t>19</a:t>
            </a:fld>
            <a:endParaRPr lang="id-ID">
              <a:solidFill>
                <a:prstClr val="black">
                  <a:tint val="75000"/>
                </a:prstClr>
              </a:solidFill>
            </a:endParaRPr>
          </a:p>
        </p:txBody>
      </p:sp>
      <p:pic>
        <p:nvPicPr>
          <p:cNvPr id="4" name="Picture 2" descr="Add Life to Your Projects with Animated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37053" y="2554189"/>
            <a:ext cx="4967295" cy="42480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322557" y="-36360"/>
            <a:ext cx="5293437" cy="769441"/>
          </a:xfrm>
          <a:prstGeom prst="rect">
            <a:avLst/>
          </a:prstGeom>
        </p:spPr>
        <p:txBody>
          <a:bodyPr wrap="none">
            <a:spAutoFit/>
          </a:bodyPr>
          <a:lstStyle/>
          <a:p>
            <a:r>
              <a:rPr lang="en-ID" sz="4400" b="1" dirty="0">
                <a:cs typeface="Aharoni" panose="02010803020104030203" pitchFamily="2" charset="-79"/>
              </a:rPr>
              <a:t>COACHING CLINIC</a:t>
            </a:r>
            <a:endParaRPr lang="en-US" sz="4400" b="1" dirty="0">
              <a:solidFill>
                <a:srgbClr val="FFC000"/>
              </a:solidFill>
            </a:endParaRPr>
          </a:p>
        </p:txBody>
      </p:sp>
      <p:sp>
        <p:nvSpPr>
          <p:cNvPr id="6" name="Title 1">
            <a:extLst>
              <a:ext uri="{FF2B5EF4-FFF2-40B4-BE49-F238E27FC236}">
                <a16:creationId xmlns:a16="http://schemas.microsoft.com/office/drawing/2014/main" id="{6E75A460-200B-40A5-9173-2AE5381F9418}"/>
              </a:ext>
            </a:extLst>
          </p:cNvPr>
          <p:cNvSpPr txBox="1"/>
          <p:nvPr/>
        </p:nvSpPr>
        <p:spPr>
          <a:xfrm>
            <a:off x="682181" y="85480"/>
            <a:ext cx="1299330" cy="5742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id-ID" sz="1000" b="1" dirty="0">
                <a:solidFill>
                  <a:srgbClr val="4472C4">
                    <a:lumMod val="50000"/>
                  </a:srgbClr>
                </a:solidFill>
              </a:rPr>
              <a:t>DIRECTORATE GENERAL OF CUSTOMS</a:t>
            </a:r>
          </a:p>
          <a:p>
            <a:r>
              <a:rPr lang="en-AU" altLang="id-ID" sz="1000" b="1" dirty="0">
                <a:solidFill>
                  <a:srgbClr val="4472C4">
                    <a:lumMod val="50000"/>
                  </a:srgbClr>
                </a:solidFill>
              </a:rPr>
              <a:t>AND EXCISE</a:t>
            </a:r>
            <a:endParaRPr lang="en-US" sz="1000" b="1" dirty="0">
              <a:solidFill>
                <a:srgbClr val="4472C4">
                  <a:lumMod val="50000"/>
                </a:srgbClr>
              </a:solidFill>
            </a:endParaRPr>
          </a:p>
        </p:txBody>
      </p:sp>
      <p:pic>
        <p:nvPicPr>
          <p:cNvPr id="7" name="Picture 93">
            <a:extLst>
              <a:ext uri="{FF2B5EF4-FFF2-40B4-BE49-F238E27FC236}">
                <a16:creationId xmlns:a16="http://schemas.microsoft.com/office/drawing/2014/main" id="{542758C9-8BFC-49AE-A670-FD31C409D3B3}"/>
              </a:ext>
            </a:extLst>
          </p:cNvPr>
          <p:cNvPicPr>
            <a:picLocks noChangeAspect="1"/>
          </p:cNvPicPr>
          <p:nvPr/>
        </p:nvPicPr>
        <p:blipFill>
          <a:blip r:embed="rId3" cstate="print"/>
          <a:stretch>
            <a:fillRect/>
          </a:stretch>
        </p:blipFill>
        <p:spPr>
          <a:xfrm>
            <a:off x="90924" y="85480"/>
            <a:ext cx="591257" cy="525763"/>
          </a:xfrm>
          <a:prstGeom prst="rect">
            <a:avLst/>
          </a:prstGeom>
        </p:spPr>
      </p:pic>
      <p:grpSp>
        <p:nvGrpSpPr>
          <p:cNvPr id="8" name="Group 7"/>
          <p:cNvGrpSpPr/>
          <p:nvPr/>
        </p:nvGrpSpPr>
        <p:grpSpPr>
          <a:xfrm>
            <a:off x="11256370" y="1"/>
            <a:ext cx="935630" cy="703103"/>
            <a:chOff x="11256370" y="1"/>
            <a:chExt cx="935630" cy="703103"/>
          </a:xfrm>
        </p:grpSpPr>
        <p:sp>
          <p:nvSpPr>
            <p:cNvPr id="9" name="Rectangle 8"/>
            <p:cNvSpPr/>
            <p:nvPr/>
          </p:nvSpPr>
          <p:spPr>
            <a:xfrm>
              <a:off x="11256370" y="1"/>
              <a:ext cx="935630" cy="703103"/>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Berkas:Logo kementerian keuangan republik indonesia.png - Wikipedia bahasa  Indonesia, ensiklopedia beba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546322" y="71838"/>
              <a:ext cx="395644" cy="36738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1256370" y="416500"/>
              <a:ext cx="930782" cy="246221"/>
            </a:xfrm>
            <a:prstGeom prst="rect">
              <a:avLst/>
            </a:prstGeom>
          </p:spPr>
          <p:txBody>
            <a:bodyPr wrap="square">
              <a:spAutoFit/>
            </a:bodyPr>
            <a:lstStyle/>
            <a:p>
              <a:pPr algn="ctr"/>
              <a:r>
                <a:rPr lang="en-US" sz="500" b="1" dirty="0">
                  <a:solidFill>
                    <a:schemeClr val="bg1"/>
                  </a:solidFill>
                  <a:latin typeface="Arial Narrow" panose="020B0606020202030204" pitchFamily="34" charset="0"/>
                </a:rPr>
                <a:t>MINISTRY OF FINANCE</a:t>
              </a:r>
            </a:p>
            <a:p>
              <a:pPr algn="ctr"/>
              <a:r>
                <a:rPr lang="en-US" sz="500" b="1" dirty="0">
                  <a:solidFill>
                    <a:schemeClr val="bg1"/>
                  </a:solidFill>
                  <a:latin typeface="Arial Narrow" panose="020B0606020202030204" pitchFamily="34" charset="0"/>
                </a:rPr>
                <a:t>REPUBLIC OF INDONESIA</a:t>
              </a:r>
            </a:p>
          </p:txBody>
        </p:sp>
      </p:grpSp>
      <p:sp>
        <p:nvSpPr>
          <p:cNvPr id="12" name="TextBox 11">
            <a:extLst>
              <a:ext uri="{FF2B5EF4-FFF2-40B4-BE49-F238E27FC236}">
                <a16:creationId xmlns:a16="http://schemas.microsoft.com/office/drawing/2014/main" id="{B2ECCEA8-FA89-4917-B533-E3F55B2428C6}"/>
              </a:ext>
            </a:extLst>
          </p:cNvPr>
          <p:cNvSpPr txBox="1"/>
          <p:nvPr/>
        </p:nvSpPr>
        <p:spPr>
          <a:xfrm>
            <a:off x="90925" y="959532"/>
            <a:ext cx="1064108" cy="562630"/>
          </a:xfrm>
          <a:prstGeom prst="roundRect">
            <a:avLst>
              <a:gd name="adj" fmla="val 50000"/>
            </a:avLst>
          </a:prstGeom>
          <a:solidFill>
            <a:schemeClr val="accent1">
              <a:lumMod val="60000"/>
              <a:lumOff val="40000"/>
              <a:alpha val="45000"/>
            </a:schemeClr>
          </a:solidFill>
        </p:spPr>
        <p:txBody>
          <a:bodyPr wrap="square" rtlCol="0" anchor="ctr">
            <a:spAutoFit/>
          </a:bodyPr>
          <a:lstStyle/>
          <a:p>
            <a:r>
              <a:rPr lang="en-US" altLang="ko-KR" sz="2000" b="1" dirty="0">
                <a:latin typeface="Arial" pitchFamily="34" charset="0"/>
                <a:cs typeface="Arial" pitchFamily="34" charset="0"/>
              </a:rPr>
              <a:t>WHY  </a:t>
            </a:r>
            <a:endParaRPr lang="ko-KR" altLang="en-US" sz="2000" b="1" dirty="0">
              <a:latin typeface="Arial" pitchFamily="34" charset="0"/>
              <a:cs typeface="Arial" pitchFamily="34" charset="0"/>
            </a:endParaRPr>
          </a:p>
        </p:txBody>
      </p:sp>
      <p:sp>
        <p:nvSpPr>
          <p:cNvPr id="13" name="TextBox 12">
            <a:extLst>
              <a:ext uri="{FF2B5EF4-FFF2-40B4-BE49-F238E27FC236}">
                <a16:creationId xmlns:a16="http://schemas.microsoft.com/office/drawing/2014/main" id="{B2ECCEA8-FA89-4917-B533-E3F55B2428C6}"/>
              </a:ext>
            </a:extLst>
          </p:cNvPr>
          <p:cNvSpPr txBox="1"/>
          <p:nvPr/>
        </p:nvSpPr>
        <p:spPr>
          <a:xfrm>
            <a:off x="1" y="2964414"/>
            <a:ext cx="1812758" cy="562630"/>
          </a:xfrm>
          <a:prstGeom prst="roundRect">
            <a:avLst>
              <a:gd name="adj" fmla="val 50000"/>
            </a:avLst>
          </a:prstGeom>
          <a:solidFill>
            <a:schemeClr val="accent2">
              <a:lumMod val="60000"/>
              <a:lumOff val="40000"/>
              <a:alpha val="45000"/>
            </a:schemeClr>
          </a:solidFill>
        </p:spPr>
        <p:txBody>
          <a:bodyPr wrap="square" rtlCol="0" anchor="ctr">
            <a:spAutoFit/>
          </a:bodyPr>
          <a:lstStyle/>
          <a:p>
            <a:r>
              <a:rPr lang="en-US" altLang="ko-KR" sz="2000" b="1" dirty="0">
                <a:latin typeface="Arial" pitchFamily="34" charset="0"/>
                <a:cs typeface="Arial" pitchFamily="34" charset="0"/>
              </a:rPr>
              <a:t>WHAT FOR </a:t>
            </a:r>
            <a:endParaRPr lang="ko-KR" altLang="en-US" sz="2000" b="1" dirty="0">
              <a:latin typeface="Arial" pitchFamily="34" charset="0"/>
              <a:cs typeface="Arial" pitchFamily="34" charset="0"/>
            </a:endParaRPr>
          </a:p>
        </p:txBody>
      </p:sp>
      <p:sp>
        <p:nvSpPr>
          <p:cNvPr id="14" name="TextBox 13">
            <a:extLst>
              <a:ext uri="{FF2B5EF4-FFF2-40B4-BE49-F238E27FC236}">
                <a16:creationId xmlns:a16="http://schemas.microsoft.com/office/drawing/2014/main" id="{B2ECCEA8-FA89-4917-B533-E3F55B2428C6}"/>
              </a:ext>
            </a:extLst>
          </p:cNvPr>
          <p:cNvSpPr txBox="1"/>
          <p:nvPr/>
        </p:nvSpPr>
        <p:spPr>
          <a:xfrm>
            <a:off x="5341544" y="968432"/>
            <a:ext cx="1187593" cy="562630"/>
          </a:xfrm>
          <a:prstGeom prst="roundRect">
            <a:avLst>
              <a:gd name="adj" fmla="val 50000"/>
            </a:avLst>
          </a:prstGeom>
          <a:solidFill>
            <a:schemeClr val="accent3">
              <a:lumMod val="60000"/>
              <a:lumOff val="40000"/>
              <a:alpha val="45000"/>
            </a:schemeClr>
          </a:solidFill>
        </p:spPr>
        <p:txBody>
          <a:bodyPr wrap="square" rtlCol="0" anchor="ctr">
            <a:spAutoFit/>
          </a:bodyPr>
          <a:lstStyle/>
          <a:p>
            <a:r>
              <a:rPr lang="en-US" altLang="ko-KR" sz="2000" b="1" dirty="0">
                <a:latin typeface="Arial" pitchFamily="34" charset="0"/>
                <a:cs typeface="Arial" pitchFamily="34" charset="0"/>
              </a:rPr>
              <a:t>WHEN</a:t>
            </a:r>
            <a:endParaRPr lang="ko-KR" altLang="en-US" sz="2000" b="1" dirty="0">
              <a:latin typeface="Arial" pitchFamily="34" charset="0"/>
              <a:cs typeface="Arial" pitchFamily="34" charset="0"/>
            </a:endParaRPr>
          </a:p>
        </p:txBody>
      </p:sp>
      <p:sp>
        <p:nvSpPr>
          <p:cNvPr id="15" name="TextBox 14">
            <a:extLst>
              <a:ext uri="{FF2B5EF4-FFF2-40B4-BE49-F238E27FC236}">
                <a16:creationId xmlns:a16="http://schemas.microsoft.com/office/drawing/2014/main" id="{B2ECCEA8-FA89-4917-B533-E3F55B2428C6}"/>
              </a:ext>
            </a:extLst>
          </p:cNvPr>
          <p:cNvSpPr txBox="1"/>
          <p:nvPr/>
        </p:nvSpPr>
        <p:spPr>
          <a:xfrm>
            <a:off x="5365517" y="3076799"/>
            <a:ext cx="1051326" cy="562630"/>
          </a:xfrm>
          <a:prstGeom prst="roundRect">
            <a:avLst>
              <a:gd name="adj" fmla="val 50000"/>
            </a:avLst>
          </a:prstGeom>
          <a:solidFill>
            <a:schemeClr val="accent6">
              <a:lumMod val="60000"/>
              <a:lumOff val="40000"/>
              <a:alpha val="45000"/>
            </a:schemeClr>
          </a:solidFill>
        </p:spPr>
        <p:txBody>
          <a:bodyPr wrap="square" rtlCol="0" anchor="ctr">
            <a:spAutoFit/>
          </a:bodyPr>
          <a:lstStyle/>
          <a:p>
            <a:r>
              <a:rPr lang="en-US" altLang="ko-KR" sz="2000" b="1" dirty="0">
                <a:latin typeface="Arial" pitchFamily="34" charset="0"/>
                <a:cs typeface="Arial" pitchFamily="34" charset="0"/>
              </a:rPr>
              <a:t>HOW</a:t>
            </a:r>
            <a:endParaRPr lang="ko-KR" altLang="en-US" sz="2000" b="1" dirty="0">
              <a:latin typeface="Arial" pitchFamily="34" charset="0"/>
              <a:cs typeface="Arial" pitchFamily="34" charset="0"/>
            </a:endParaRPr>
          </a:p>
        </p:txBody>
      </p:sp>
      <p:sp>
        <p:nvSpPr>
          <p:cNvPr id="16" name="Rectangle 15"/>
          <p:cNvSpPr/>
          <p:nvPr/>
        </p:nvSpPr>
        <p:spPr>
          <a:xfrm>
            <a:off x="90924" y="1630858"/>
            <a:ext cx="3732619" cy="923330"/>
          </a:xfrm>
          <a:prstGeom prst="rect">
            <a:avLst/>
          </a:prstGeom>
        </p:spPr>
        <p:txBody>
          <a:bodyPr wrap="square">
            <a:spAutoFit/>
          </a:bodyPr>
          <a:lstStyle/>
          <a:p>
            <a:pPr marL="12700" marR="5080" lvl="0">
              <a:spcBef>
                <a:spcPts val="90"/>
              </a:spcBef>
              <a:defRPr/>
            </a:pPr>
            <a:r>
              <a:rPr lang="en-US" b="1" spc="-10" dirty="0">
                <a:cs typeface="Arial"/>
              </a:rPr>
              <a:t>The Company is </a:t>
            </a:r>
            <a:r>
              <a:rPr lang="en-US" b="1" spc="-10" dirty="0">
                <a:solidFill>
                  <a:schemeClr val="accent1">
                    <a:lumMod val="60000"/>
                    <a:lumOff val="40000"/>
                  </a:schemeClr>
                </a:solidFill>
                <a:cs typeface="Arial"/>
              </a:rPr>
              <a:t>lack of information</a:t>
            </a:r>
            <a:r>
              <a:rPr lang="en-US" b="1" spc="-10" dirty="0">
                <a:cs typeface="Arial"/>
              </a:rPr>
              <a:t> about AEO </a:t>
            </a:r>
            <a:r>
              <a:rPr lang="en-US" b="1" spc="-10" dirty="0" err="1">
                <a:cs typeface="Arial"/>
              </a:rPr>
              <a:t>Programme</a:t>
            </a:r>
            <a:endParaRPr lang="en-US" b="1" spc="-10" dirty="0">
              <a:cs typeface="Arial"/>
            </a:endParaRPr>
          </a:p>
        </p:txBody>
      </p:sp>
      <p:sp>
        <p:nvSpPr>
          <p:cNvPr id="17" name="Rectangle 16"/>
          <p:cNvSpPr/>
          <p:nvPr/>
        </p:nvSpPr>
        <p:spPr>
          <a:xfrm>
            <a:off x="140826" y="3654297"/>
            <a:ext cx="4543469" cy="3177793"/>
          </a:xfrm>
          <a:prstGeom prst="rect">
            <a:avLst/>
          </a:prstGeom>
        </p:spPr>
        <p:txBody>
          <a:bodyPr wrap="square">
            <a:spAutoFit/>
          </a:bodyPr>
          <a:lstStyle/>
          <a:p>
            <a:pPr marL="355600" marR="5080" lvl="0" indent="-342900">
              <a:spcBef>
                <a:spcPts val="90"/>
              </a:spcBef>
              <a:buFont typeface="Wingdings" panose="05000000000000000000" pitchFamily="2" charset="2"/>
              <a:buChar char="q"/>
              <a:defRPr/>
            </a:pPr>
            <a:r>
              <a:rPr lang="en-US" b="1" spc="-10" dirty="0">
                <a:cs typeface="Arial"/>
              </a:rPr>
              <a:t>Providing assistance/support to the AEO applicant </a:t>
            </a:r>
            <a:endParaRPr lang="en-US" b="1" spc="-35" dirty="0">
              <a:cs typeface="Arial"/>
            </a:endParaRPr>
          </a:p>
          <a:p>
            <a:pPr marL="355600" marR="5080" lvl="0" indent="-342900">
              <a:spcBef>
                <a:spcPts val="90"/>
              </a:spcBef>
              <a:buFont typeface="Wingdings" panose="05000000000000000000" pitchFamily="2" charset="2"/>
              <a:buChar char="q"/>
              <a:defRPr/>
            </a:pPr>
            <a:r>
              <a:rPr lang="en-US" b="1" spc="-35" dirty="0">
                <a:cs typeface="Arial"/>
              </a:rPr>
              <a:t>Providing assistance to the AEO companies regarding AEO </a:t>
            </a:r>
            <a:r>
              <a:rPr lang="en-US" b="1" spc="-35" dirty="0" err="1">
                <a:cs typeface="Arial"/>
              </a:rPr>
              <a:t>programme</a:t>
            </a:r>
            <a:r>
              <a:rPr lang="en-US" b="1" spc="-35" dirty="0">
                <a:cs typeface="Arial"/>
              </a:rPr>
              <a:t> implementation </a:t>
            </a:r>
          </a:p>
          <a:p>
            <a:pPr marL="355600" marR="5080" lvl="0" indent="-342900">
              <a:spcBef>
                <a:spcPts val="90"/>
              </a:spcBef>
              <a:buFont typeface="Wingdings" panose="05000000000000000000" pitchFamily="2" charset="2"/>
              <a:buChar char="q"/>
              <a:defRPr/>
            </a:pPr>
            <a:r>
              <a:rPr lang="en-US" b="1" spc="-35" dirty="0">
                <a:cs typeface="Arial"/>
              </a:rPr>
              <a:t>Explaining some points not stated in the regulation of Ministry of Finance/Director General</a:t>
            </a:r>
          </a:p>
          <a:p>
            <a:pPr marL="355600" marR="5080" lvl="0" indent="-342900">
              <a:spcBef>
                <a:spcPts val="90"/>
              </a:spcBef>
              <a:buFont typeface="Wingdings" panose="05000000000000000000" pitchFamily="2" charset="2"/>
              <a:buChar char="q"/>
              <a:defRPr/>
            </a:pPr>
            <a:r>
              <a:rPr lang="en-US" b="1" spc="-35" dirty="0">
                <a:cs typeface="Arial"/>
              </a:rPr>
              <a:t>Breakthrough made to providing services and information to the AEO companies  </a:t>
            </a:r>
          </a:p>
        </p:txBody>
      </p:sp>
      <p:sp>
        <p:nvSpPr>
          <p:cNvPr id="18" name="Rectangle 17"/>
          <p:cNvSpPr/>
          <p:nvPr/>
        </p:nvSpPr>
        <p:spPr>
          <a:xfrm>
            <a:off x="5341544" y="1612803"/>
            <a:ext cx="4676187" cy="1225977"/>
          </a:xfrm>
          <a:prstGeom prst="rect">
            <a:avLst/>
          </a:prstGeom>
        </p:spPr>
        <p:txBody>
          <a:bodyPr wrap="square">
            <a:spAutoFit/>
          </a:bodyPr>
          <a:lstStyle/>
          <a:p>
            <a:pPr marL="345440" marR="5080" lvl="0" indent="-342900">
              <a:spcBef>
                <a:spcPts val="95"/>
              </a:spcBef>
              <a:buFont typeface="Wingdings" panose="05000000000000000000" pitchFamily="2" charset="2"/>
              <a:buChar char="q"/>
              <a:defRPr/>
            </a:pPr>
            <a:r>
              <a:rPr lang="en-US" b="1" i="1" spc="-10" dirty="0">
                <a:solidFill>
                  <a:schemeClr val="accent3">
                    <a:lumMod val="60000"/>
                    <a:lumOff val="40000"/>
                  </a:schemeClr>
                </a:solidFill>
                <a:cs typeface="Arial"/>
              </a:rPr>
              <a:t>Before</a:t>
            </a:r>
            <a:r>
              <a:rPr lang="en-US" b="1" i="1" spc="-10" dirty="0">
                <a:cs typeface="Arial"/>
              </a:rPr>
              <a:t> </a:t>
            </a:r>
            <a:r>
              <a:rPr lang="en-US" b="1" spc="-10" dirty="0">
                <a:cs typeface="Arial"/>
              </a:rPr>
              <a:t>submitting AEO application</a:t>
            </a:r>
            <a:endParaRPr lang="en-US" b="1" spc="-35" dirty="0">
              <a:cs typeface="Arial"/>
            </a:endParaRPr>
          </a:p>
          <a:p>
            <a:pPr marL="345440" marR="5080" lvl="0" indent="-342900">
              <a:spcBef>
                <a:spcPts val="95"/>
              </a:spcBef>
              <a:buFont typeface="Wingdings" panose="05000000000000000000" pitchFamily="2" charset="2"/>
              <a:buChar char="q"/>
              <a:defRPr/>
            </a:pPr>
            <a:r>
              <a:rPr lang="en-US" b="1" i="1" spc="-35" dirty="0">
                <a:solidFill>
                  <a:schemeClr val="accent3">
                    <a:lumMod val="60000"/>
                    <a:lumOff val="40000"/>
                  </a:schemeClr>
                </a:solidFill>
                <a:cs typeface="Arial"/>
              </a:rPr>
              <a:t>After</a:t>
            </a:r>
            <a:r>
              <a:rPr lang="en-US" b="1" i="1" spc="-35" dirty="0">
                <a:cs typeface="Arial"/>
              </a:rPr>
              <a:t> </a:t>
            </a:r>
            <a:r>
              <a:rPr lang="en-US" b="1" spc="-10" dirty="0">
                <a:solidFill>
                  <a:schemeClr val="accent3">
                    <a:lumMod val="60000"/>
                    <a:lumOff val="40000"/>
                  </a:schemeClr>
                </a:solidFill>
                <a:cs typeface="Arial"/>
              </a:rPr>
              <a:t>submitting</a:t>
            </a:r>
            <a:r>
              <a:rPr lang="en-US" b="1" spc="-10" dirty="0">
                <a:cs typeface="Arial"/>
              </a:rPr>
              <a:t> AEO application </a:t>
            </a:r>
            <a:r>
              <a:rPr lang="en-US" b="1" spc="-35" dirty="0">
                <a:cs typeface="Arial"/>
              </a:rPr>
              <a:t>(during AEO certification process)</a:t>
            </a:r>
          </a:p>
          <a:p>
            <a:pPr marL="345440" marR="5080" lvl="0" indent="-342900">
              <a:spcBef>
                <a:spcPts val="95"/>
              </a:spcBef>
              <a:buFont typeface="Wingdings" panose="05000000000000000000" pitchFamily="2" charset="2"/>
              <a:buChar char="q"/>
              <a:defRPr/>
            </a:pPr>
            <a:r>
              <a:rPr lang="en-US" b="1" spc="-35" dirty="0">
                <a:solidFill>
                  <a:schemeClr val="accent3">
                    <a:lumMod val="60000"/>
                    <a:lumOff val="40000"/>
                  </a:schemeClr>
                </a:solidFill>
                <a:cs typeface="Arial"/>
              </a:rPr>
              <a:t>After obtaining </a:t>
            </a:r>
            <a:r>
              <a:rPr lang="en-US" b="1" spc="-35" dirty="0">
                <a:cs typeface="Arial"/>
              </a:rPr>
              <a:t>AEO certification</a:t>
            </a:r>
          </a:p>
        </p:txBody>
      </p:sp>
      <p:sp>
        <p:nvSpPr>
          <p:cNvPr id="19" name="Rectangle 18"/>
          <p:cNvSpPr/>
          <p:nvPr/>
        </p:nvSpPr>
        <p:spPr>
          <a:xfrm>
            <a:off x="5450322" y="3941003"/>
            <a:ext cx="3517215" cy="646331"/>
          </a:xfrm>
          <a:prstGeom prst="rect">
            <a:avLst/>
          </a:prstGeom>
        </p:spPr>
        <p:txBody>
          <a:bodyPr wrap="square">
            <a:spAutoFit/>
          </a:bodyPr>
          <a:lstStyle/>
          <a:p>
            <a:pPr marL="355600" marR="5080" lvl="0" indent="-342900">
              <a:spcBef>
                <a:spcPts val="90"/>
              </a:spcBef>
              <a:buFont typeface="Wingdings" panose="05000000000000000000" pitchFamily="2" charset="2"/>
              <a:buChar char="q"/>
              <a:defRPr/>
            </a:pPr>
            <a:r>
              <a:rPr lang="en-US" b="1" i="1" spc="-10" dirty="0">
                <a:solidFill>
                  <a:schemeClr val="accent6">
                    <a:lumMod val="40000"/>
                    <a:lumOff val="60000"/>
                  </a:schemeClr>
                </a:solidFill>
                <a:cs typeface="Arial"/>
              </a:rPr>
              <a:t>One on one </a:t>
            </a:r>
            <a:r>
              <a:rPr lang="en-US" b="1" i="1" spc="-10" dirty="0">
                <a:cs typeface="Arial"/>
              </a:rPr>
              <a:t>meeting (company - AEO Center)</a:t>
            </a:r>
            <a:endParaRPr lang="en-US" dirty="0">
              <a:cs typeface="Arial"/>
            </a:endParaRPr>
          </a:p>
        </p:txBody>
      </p:sp>
    </p:spTree>
    <p:extLst>
      <p:ext uri="{BB962C8B-B14F-4D97-AF65-F5344CB8AC3E}">
        <p14:creationId xmlns:p14="http://schemas.microsoft.com/office/powerpoint/2010/main" val="1189138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847" t="9623" r="847" b="5768"/>
          <a:stretch/>
        </p:blipFill>
        <p:spPr>
          <a:xfrm>
            <a:off x="-1" y="-14748"/>
            <a:ext cx="12192001" cy="6872748"/>
          </a:xfrm>
          <a:prstGeom prst="rect">
            <a:avLst/>
          </a:prstGeom>
        </p:spPr>
      </p:pic>
      <p:sp>
        <p:nvSpPr>
          <p:cNvPr id="9" name="Rectangle 8"/>
          <p:cNvSpPr/>
          <p:nvPr/>
        </p:nvSpPr>
        <p:spPr>
          <a:xfrm>
            <a:off x="-2" y="14748"/>
            <a:ext cx="12192004" cy="6858000"/>
          </a:xfrm>
          <a:prstGeom prst="rect">
            <a:avLst/>
          </a:prstGeom>
          <a:solidFill>
            <a:srgbClr val="00206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Placeholder 40"/>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600" r="600"/>
          <a:stretch>
            <a:fillRect/>
          </a:stretch>
        </p:blipFill>
        <p:spPr>
          <a:solidFill>
            <a:schemeClr val="bg1">
              <a:lumMod val="95000"/>
              <a:alpha val="3000"/>
            </a:schemeClr>
          </a:solidFill>
        </p:spPr>
      </p:pic>
      <p:sp>
        <p:nvSpPr>
          <p:cNvPr id="10" name="Rectangle 9">
            <a:extLst>
              <a:ext uri="{FF2B5EF4-FFF2-40B4-BE49-F238E27FC236}">
                <a16:creationId xmlns:a16="http://schemas.microsoft.com/office/drawing/2014/main" id="{2D5144B1-4E73-49BE-BE7F-14FBF4F9DD92}"/>
              </a:ext>
            </a:extLst>
          </p:cNvPr>
          <p:cNvSpPr/>
          <p:nvPr/>
        </p:nvSpPr>
        <p:spPr>
          <a:xfrm>
            <a:off x="-4" y="44244"/>
            <a:ext cx="12192004" cy="6858000"/>
          </a:xfrm>
          <a:prstGeom prst="rect">
            <a:avLst/>
          </a:prstGeom>
          <a:solidFill>
            <a:srgbClr val="00206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7A75E2-E04D-4CB7-A897-2431567EB527}"/>
              </a:ext>
            </a:extLst>
          </p:cNvPr>
          <p:cNvSpPr/>
          <p:nvPr/>
        </p:nvSpPr>
        <p:spPr>
          <a:xfrm>
            <a:off x="1393786" y="2125942"/>
            <a:ext cx="6913418" cy="3662541"/>
          </a:xfrm>
          <a:prstGeom prst="rect">
            <a:avLst/>
          </a:prstGeom>
        </p:spPr>
        <p:txBody>
          <a:bodyPr wrap="square">
            <a:spAutoFit/>
          </a:bodyPr>
          <a:lstStyle/>
          <a:p>
            <a:pPr algn="r"/>
            <a:r>
              <a:rPr lang="en-US" altLang="ko-KR" sz="2800" b="1" dirty="0">
                <a:solidFill>
                  <a:schemeClr val="accent2">
                    <a:lumMod val="75000"/>
                  </a:schemeClr>
                </a:solidFill>
                <a:latin typeface="Arial" panose="020B0604020202020204" pitchFamily="34" charset="0"/>
                <a:cs typeface="Arial" panose="020B0604020202020204" pitchFamily="34" charset="0"/>
              </a:rPr>
              <a:t>AGUS SUJENDRO</a:t>
            </a:r>
          </a:p>
          <a:p>
            <a:pPr algn="r"/>
            <a:endParaRPr lang="en-US" altLang="ko-KR" sz="1700" b="1" dirty="0">
              <a:solidFill>
                <a:schemeClr val="accent2">
                  <a:lumMod val="75000"/>
                </a:schemeClr>
              </a:solidFill>
              <a:latin typeface="Arial" panose="020B0604020202020204" pitchFamily="34" charset="0"/>
              <a:cs typeface="Arial" panose="020B0604020202020204" pitchFamily="34" charset="0"/>
            </a:endParaRPr>
          </a:p>
          <a:p>
            <a:pPr algn="r"/>
            <a:endParaRPr lang="en-US" altLang="ko-KR" sz="1700" b="1" dirty="0">
              <a:solidFill>
                <a:schemeClr val="accent2">
                  <a:lumMod val="75000"/>
                </a:schemeClr>
              </a:solidFill>
              <a:latin typeface="Arial" panose="020B0604020202020204" pitchFamily="34" charset="0"/>
              <a:cs typeface="Arial" panose="020B0604020202020204" pitchFamily="34" charset="0"/>
            </a:endParaRPr>
          </a:p>
          <a:p>
            <a:pPr algn="r"/>
            <a:r>
              <a:rPr lang="en-US" altLang="ko-KR" sz="1700" b="1" dirty="0">
                <a:solidFill>
                  <a:schemeClr val="accent2">
                    <a:lumMod val="75000"/>
                  </a:schemeClr>
                </a:solidFill>
                <a:latin typeface="Arial" panose="020B0604020202020204" pitchFamily="34" charset="0"/>
                <a:cs typeface="Arial" panose="020B0604020202020204" pitchFamily="34" charset="0"/>
              </a:rPr>
              <a:t>Education background:</a:t>
            </a:r>
          </a:p>
          <a:p>
            <a:pPr algn="r"/>
            <a:r>
              <a:rPr lang="en-US" altLang="ko-KR" sz="1700" b="1" dirty="0">
                <a:solidFill>
                  <a:schemeClr val="accent2">
                    <a:lumMod val="75000"/>
                  </a:schemeClr>
                </a:solidFill>
                <a:latin typeface="Arial" panose="020B0604020202020204" pitchFamily="34" charset="0"/>
                <a:cs typeface="Arial" panose="020B0604020202020204" pitchFamily="34" charset="0"/>
              </a:rPr>
              <a:t>University of Indonesia  (Undergraduate)</a:t>
            </a:r>
          </a:p>
          <a:p>
            <a:pPr algn="r"/>
            <a:r>
              <a:rPr lang="en-US" altLang="ko-KR" sz="1700" b="1" dirty="0">
                <a:solidFill>
                  <a:schemeClr val="accent2">
                    <a:lumMod val="75000"/>
                  </a:schemeClr>
                </a:solidFill>
                <a:latin typeface="Arial" panose="020B0604020202020204" pitchFamily="34" charset="0"/>
                <a:cs typeface="Arial" panose="020B0604020202020204" pitchFamily="34" charset="0"/>
              </a:rPr>
              <a:t>University of </a:t>
            </a:r>
            <a:r>
              <a:rPr lang="en-US" altLang="ko-KR" sz="1700" b="1" dirty="0" err="1">
                <a:solidFill>
                  <a:schemeClr val="accent2">
                    <a:lumMod val="75000"/>
                  </a:schemeClr>
                </a:solidFill>
                <a:latin typeface="Arial" panose="020B0604020202020204" pitchFamily="34" charset="0"/>
                <a:cs typeface="Arial" panose="020B0604020202020204" pitchFamily="34" charset="0"/>
              </a:rPr>
              <a:t>Trisakti</a:t>
            </a:r>
            <a:r>
              <a:rPr lang="en-US" altLang="ko-KR" sz="1700" b="1" dirty="0">
                <a:solidFill>
                  <a:schemeClr val="accent2">
                    <a:lumMod val="75000"/>
                  </a:schemeClr>
                </a:solidFill>
                <a:latin typeface="Arial" panose="020B0604020202020204" pitchFamily="34" charset="0"/>
                <a:cs typeface="Arial" panose="020B0604020202020204" pitchFamily="34" charset="0"/>
              </a:rPr>
              <a:t> Jakarta (Master degree)</a:t>
            </a:r>
          </a:p>
          <a:p>
            <a:pPr algn="r"/>
            <a:endParaRPr lang="en-US" altLang="ko-KR" sz="1700" b="1" dirty="0">
              <a:solidFill>
                <a:schemeClr val="accent2">
                  <a:lumMod val="75000"/>
                </a:schemeClr>
              </a:solidFill>
              <a:latin typeface="Arial" panose="020B0604020202020204" pitchFamily="34" charset="0"/>
              <a:cs typeface="Arial" panose="020B0604020202020204" pitchFamily="34" charset="0"/>
            </a:endParaRPr>
          </a:p>
          <a:p>
            <a:pPr algn="r"/>
            <a:endParaRPr lang="en-US" altLang="ko-KR" sz="1700" b="1" dirty="0">
              <a:solidFill>
                <a:schemeClr val="accent2">
                  <a:lumMod val="75000"/>
                </a:schemeClr>
              </a:solidFill>
              <a:latin typeface="Arial" panose="020B0604020202020204" pitchFamily="34" charset="0"/>
              <a:cs typeface="Arial" panose="020B0604020202020204" pitchFamily="34" charset="0"/>
            </a:endParaRPr>
          </a:p>
          <a:p>
            <a:pPr algn="r"/>
            <a:r>
              <a:rPr lang="en-US" altLang="ko-KR" sz="1700" b="1" dirty="0">
                <a:solidFill>
                  <a:schemeClr val="accent2">
                    <a:lumMod val="75000"/>
                  </a:schemeClr>
                </a:solidFill>
                <a:latin typeface="Arial" panose="020B0604020202020204" pitchFamily="34" charset="0"/>
                <a:cs typeface="Arial" panose="020B0604020202020204" pitchFamily="34" charset="0"/>
              </a:rPr>
              <a:t>Work experiences:</a:t>
            </a:r>
          </a:p>
          <a:p>
            <a:pPr algn="r"/>
            <a:endParaRPr lang="en-US" altLang="ko-KR" sz="1700" b="1" dirty="0">
              <a:solidFill>
                <a:schemeClr val="accent2">
                  <a:lumMod val="75000"/>
                </a:schemeClr>
              </a:solidFill>
              <a:latin typeface="Arial" panose="020B0604020202020204" pitchFamily="34" charset="0"/>
              <a:cs typeface="Arial" panose="020B0604020202020204" pitchFamily="34" charset="0"/>
            </a:endParaRPr>
          </a:p>
          <a:p>
            <a:pPr algn="r"/>
            <a:r>
              <a:rPr lang="en-US" altLang="ko-KR" sz="1700" b="1" dirty="0">
                <a:solidFill>
                  <a:schemeClr val="accent2">
                    <a:lumMod val="75000"/>
                  </a:schemeClr>
                </a:solidFill>
                <a:latin typeface="Arial" panose="020B0604020202020204" pitchFamily="34" charset="0"/>
                <a:cs typeface="Arial" panose="020B0604020202020204" pitchFamily="34" charset="0"/>
              </a:rPr>
              <a:t>Senior Auditor of Post </a:t>
            </a:r>
            <a:r>
              <a:rPr lang="en-US" altLang="ko-KR" sz="1700" b="1" dirty="0" err="1">
                <a:solidFill>
                  <a:schemeClr val="accent2">
                    <a:lumMod val="75000"/>
                  </a:schemeClr>
                </a:solidFill>
                <a:latin typeface="Arial" panose="020B0604020202020204" pitchFamily="34" charset="0"/>
                <a:cs typeface="Arial" panose="020B0604020202020204" pitchFamily="34" charset="0"/>
              </a:rPr>
              <a:t>Clearence</a:t>
            </a:r>
            <a:r>
              <a:rPr lang="en-US" altLang="ko-KR" sz="1700" b="1" dirty="0">
                <a:solidFill>
                  <a:schemeClr val="accent2">
                    <a:lumMod val="75000"/>
                  </a:schemeClr>
                </a:solidFill>
                <a:latin typeface="Arial" panose="020B0604020202020204" pitchFamily="34" charset="0"/>
                <a:cs typeface="Arial" panose="020B0604020202020204" pitchFamily="34" charset="0"/>
              </a:rPr>
              <a:t> Audit 2014 to 2020</a:t>
            </a:r>
          </a:p>
          <a:p>
            <a:pPr algn="r"/>
            <a:r>
              <a:rPr lang="en-US" altLang="ko-KR" sz="1700" b="1" dirty="0">
                <a:solidFill>
                  <a:schemeClr val="accent2">
                    <a:lumMod val="75000"/>
                  </a:schemeClr>
                </a:solidFill>
                <a:latin typeface="Arial" panose="020B0604020202020204" pitchFamily="34" charset="0"/>
                <a:cs typeface="Arial" panose="020B0604020202020204" pitchFamily="34" charset="0"/>
              </a:rPr>
              <a:t>Head of AEO </a:t>
            </a:r>
            <a:r>
              <a:rPr lang="en-US" altLang="ko-KR" sz="1700" b="1" dirty="0" err="1">
                <a:solidFill>
                  <a:schemeClr val="accent2">
                    <a:lumMod val="75000"/>
                  </a:schemeClr>
                </a:solidFill>
                <a:latin typeface="Arial" panose="020B0604020202020204" pitchFamily="34" charset="0"/>
                <a:cs typeface="Arial" panose="020B0604020202020204" pitchFamily="34" charset="0"/>
              </a:rPr>
              <a:t>Certificaton</a:t>
            </a:r>
            <a:r>
              <a:rPr lang="en-US" altLang="ko-KR" sz="1700" b="1" dirty="0">
                <a:solidFill>
                  <a:schemeClr val="accent2">
                    <a:lumMod val="75000"/>
                  </a:schemeClr>
                </a:solidFill>
                <a:latin typeface="Arial" panose="020B0604020202020204" pitchFamily="34" charset="0"/>
                <a:cs typeface="Arial" panose="020B0604020202020204" pitchFamily="34" charset="0"/>
              </a:rPr>
              <a:t> 2020 to now</a:t>
            </a:r>
          </a:p>
          <a:p>
            <a:pPr algn="r"/>
            <a:endParaRPr lang="en-US" altLang="ko-KR" sz="1700" b="1" dirty="0">
              <a:solidFill>
                <a:schemeClr val="accent2">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46B1D2A-4ECD-4F25-A79E-7CFE158FB734}"/>
              </a:ext>
            </a:extLst>
          </p:cNvPr>
          <p:cNvPicPr>
            <a:picLocks noChangeAspect="1"/>
          </p:cNvPicPr>
          <p:nvPr/>
        </p:nvPicPr>
        <p:blipFill>
          <a:blip r:embed="rId4"/>
          <a:stretch>
            <a:fillRect/>
          </a:stretch>
        </p:blipFill>
        <p:spPr>
          <a:xfrm>
            <a:off x="8917555" y="1164324"/>
            <a:ext cx="3000794" cy="3810532"/>
          </a:xfrm>
          <a:prstGeom prst="rect">
            <a:avLst/>
          </a:prstGeom>
        </p:spPr>
      </p:pic>
    </p:spTree>
    <p:extLst>
      <p:ext uri="{BB962C8B-B14F-4D97-AF65-F5344CB8AC3E}">
        <p14:creationId xmlns:p14="http://schemas.microsoft.com/office/powerpoint/2010/main" val="1361919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1A84366-1956-4FFF-9D01-3888EE1F9CC6}"/>
              </a:ext>
            </a:extLst>
          </p:cNvPr>
          <p:cNvSpPr/>
          <p:nvPr/>
        </p:nvSpPr>
        <p:spPr>
          <a:xfrm rot="5400000">
            <a:off x="-607422" y="607422"/>
            <a:ext cx="6858000" cy="564315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Freeform: Shape 16">
            <a:extLst>
              <a:ext uri="{FF2B5EF4-FFF2-40B4-BE49-F238E27FC236}">
                <a16:creationId xmlns:a16="http://schemas.microsoft.com/office/drawing/2014/main" id="{FCD7869D-4360-4639-A2BD-1C06CF27DE25}"/>
              </a:ext>
            </a:extLst>
          </p:cNvPr>
          <p:cNvSpPr/>
          <p:nvPr/>
        </p:nvSpPr>
        <p:spPr>
          <a:xfrm>
            <a:off x="11066538" y="2753819"/>
            <a:ext cx="609599" cy="3963313"/>
          </a:xfrm>
          <a:custGeom>
            <a:avLst/>
            <a:gdLst>
              <a:gd name="connsiteX0" fmla="*/ 0 w 914399"/>
              <a:gd name="connsiteY0" fmla="*/ 0 h 5944970"/>
              <a:gd name="connsiteX1" fmla="*/ 914399 w 914399"/>
              <a:gd name="connsiteY1" fmla="*/ 0 h 5944970"/>
              <a:gd name="connsiteX2" fmla="*/ 914399 w 914399"/>
              <a:gd name="connsiteY2" fmla="*/ 5944970 h 5944970"/>
              <a:gd name="connsiteX3" fmla="*/ 774341 w 914399"/>
              <a:gd name="connsiteY3" fmla="*/ 5944970 h 5944970"/>
              <a:gd name="connsiteX4" fmla="*/ 774341 w 914399"/>
              <a:gd name="connsiteY4" fmla="*/ 140059 h 5944970"/>
              <a:gd name="connsiteX5" fmla="*/ 140059 w 914399"/>
              <a:gd name="connsiteY5" fmla="*/ 140059 h 5944970"/>
              <a:gd name="connsiteX6" fmla="*/ 140059 w 914399"/>
              <a:gd name="connsiteY6" fmla="*/ 5944970 h 5944970"/>
              <a:gd name="connsiteX7" fmla="*/ 0 w 914399"/>
              <a:gd name="connsiteY7" fmla="*/ 5944970 h 594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 h="5944970">
                <a:moveTo>
                  <a:pt x="0" y="0"/>
                </a:moveTo>
                <a:lnTo>
                  <a:pt x="914399" y="0"/>
                </a:lnTo>
                <a:lnTo>
                  <a:pt x="914399" y="5944970"/>
                </a:lnTo>
                <a:lnTo>
                  <a:pt x="774341" y="5944970"/>
                </a:lnTo>
                <a:lnTo>
                  <a:pt x="774341" y="140059"/>
                </a:lnTo>
                <a:lnTo>
                  <a:pt x="140059" y="140059"/>
                </a:lnTo>
                <a:lnTo>
                  <a:pt x="140059" y="5944970"/>
                </a:lnTo>
                <a:lnTo>
                  <a:pt x="0" y="5944970"/>
                </a:lnTo>
                <a:close/>
              </a:path>
            </a:pathLst>
          </a:cu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200">
              <a:solidFill>
                <a:schemeClr val="tx1"/>
              </a:solidFill>
            </a:endParaRPr>
          </a:p>
        </p:txBody>
      </p:sp>
      <p:sp>
        <p:nvSpPr>
          <p:cNvPr id="9" name="직사각형 9">
            <a:extLst>
              <a:ext uri="{FF2B5EF4-FFF2-40B4-BE49-F238E27FC236}">
                <a16:creationId xmlns:a16="http://schemas.microsoft.com/office/drawing/2014/main" id="{B282BD03-A3C5-4158-AE34-243179550A49}"/>
              </a:ext>
            </a:extLst>
          </p:cNvPr>
          <p:cNvSpPr/>
          <p:nvPr/>
        </p:nvSpPr>
        <p:spPr>
          <a:xfrm>
            <a:off x="6236529" y="0"/>
            <a:ext cx="5553601" cy="3088538"/>
          </a:xfrm>
          <a:prstGeom prst="rect">
            <a:avLst/>
          </a:prstGeom>
        </p:spPr>
        <p:txBody>
          <a:bodyPr wrap="square" anchor="ctr">
            <a:spAutoFit/>
          </a:bodyPr>
          <a:lstStyle/>
          <a:p>
            <a:pPr algn="r">
              <a:lnSpc>
                <a:spcPct val="110000"/>
              </a:lnSpc>
            </a:pPr>
            <a:r>
              <a:rPr lang="en-US" altLang="ko-KR" sz="6000" b="1" dirty="0">
                <a:solidFill>
                  <a:schemeClr val="tx1">
                    <a:lumMod val="75000"/>
                    <a:lumOff val="25000"/>
                  </a:schemeClr>
                </a:solidFill>
                <a:latin typeface="+mj-lt"/>
                <a:cs typeface="Arial" pitchFamily="34" charset="0"/>
              </a:rPr>
              <a:t>Coaching</a:t>
            </a:r>
          </a:p>
          <a:p>
            <a:pPr algn="r">
              <a:lnSpc>
                <a:spcPct val="110000"/>
              </a:lnSpc>
            </a:pPr>
            <a:r>
              <a:rPr lang="en-US" altLang="ko-KR" sz="6000" b="1" dirty="0">
                <a:solidFill>
                  <a:schemeClr val="tx1">
                    <a:lumMod val="75000"/>
                    <a:lumOff val="25000"/>
                  </a:schemeClr>
                </a:solidFill>
                <a:latin typeface="+mj-lt"/>
                <a:cs typeface="Arial" pitchFamily="34" charset="0"/>
              </a:rPr>
              <a:t> Clinic</a:t>
            </a:r>
          </a:p>
          <a:p>
            <a:pPr algn="r">
              <a:lnSpc>
                <a:spcPct val="110000"/>
              </a:lnSpc>
            </a:pPr>
            <a:endParaRPr lang="en-US" altLang="ko-KR" sz="6000" b="1" dirty="0">
              <a:solidFill>
                <a:schemeClr val="tx1">
                  <a:lumMod val="75000"/>
                  <a:lumOff val="25000"/>
                </a:schemeClr>
              </a:solidFill>
              <a:latin typeface="+mj-lt"/>
              <a:cs typeface="Arial"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856" y="218043"/>
            <a:ext cx="5672853" cy="2676644"/>
          </a:xfrm>
          <a:prstGeom prst="rect">
            <a:avLst/>
          </a:prstGeom>
          <a:ln w="76200">
            <a:solidFill>
              <a:schemeClr val="bg1"/>
            </a:solidFill>
          </a:ln>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3685" y="2064145"/>
            <a:ext cx="5778137" cy="2947753"/>
          </a:xfrm>
          <a:prstGeom prst="rect">
            <a:avLst/>
          </a:prstGeom>
          <a:ln w="76200">
            <a:solidFill>
              <a:schemeClr val="bg1"/>
            </a:solidFill>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094" y="4112787"/>
            <a:ext cx="5096435" cy="2604345"/>
          </a:xfrm>
          <a:prstGeom prst="rect">
            <a:avLst/>
          </a:prstGeom>
          <a:ln w="76200">
            <a:solidFill>
              <a:schemeClr val="bg1"/>
            </a:solidFill>
          </a:ln>
        </p:spPr>
      </p:pic>
    </p:spTree>
    <p:extLst>
      <p:ext uri="{BB962C8B-B14F-4D97-AF65-F5344CB8AC3E}">
        <p14:creationId xmlns:p14="http://schemas.microsoft.com/office/powerpoint/2010/main" val="2142464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igBox] - Tentang Kam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04" y="134989"/>
            <a:ext cx="7010400" cy="5257800"/>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26"/>
          <p:cNvSpPr txBox="1"/>
          <p:nvPr/>
        </p:nvSpPr>
        <p:spPr>
          <a:xfrm>
            <a:off x="7850266" y="3533609"/>
            <a:ext cx="3124200" cy="639919"/>
          </a:xfrm>
          <a:prstGeom prst="rect">
            <a:avLst/>
          </a:prstGeom>
        </p:spPr>
        <p:txBody>
          <a:bodyPr vert="horz" wrap="square" lIns="0" tIns="11430" rIns="0" bIns="0" rtlCol="0">
            <a:spAutoFit/>
          </a:bodyPr>
          <a:lstStyle/>
          <a:p>
            <a:pPr marL="12700">
              <a:lnSpc>
                <a:spcPct val="100000"/>
              </a:lnSpc>
              <a:spcBef>
                <a:spcPts val="90"/>
              </a:spcBef>
            </a:pPr>
            <a:endParaRPr lang="en-US" sz="2000" spc="-10" dirty="0">
              <a:latin typeface="Bahnschrift Light SemiCondensed" panose="020B0502040204020203" pitchFamily="34" charset="0"/>
              <a:cs typeface="Lucida Sans"/>
              <a:hlinkClick r:id="rId3"/>
            </a:endParaRPr>
          </a:p>
          <a:p>
            <a:pPr marL="12700">
              <a:lnSpc>
                <a:spcPct val="100000"/>
              </a:lnSpc>
              <a:spcBef>
                <a:spcPts val="90"/>
              </a:spcBef>
            </a:pPr>
            <a:r>
              <a:rPr sz="2000" spc="-10" dirty="0">
                <a:latin typeface="Bahnschrift Light SemiCondensed" panose="020B0502040204020203" pitchFamily="34" charset="0"/>
                <a:cs typeface="Lucida Sans"/>
                <a:hlinkClick r:id="rId3"/>
              </a:rPr>
              <a:t>aeoindonesia@customs.go.id</a:t>
            </a:r>
            <a:r>
              <a:rPr lang="en-US" sz="2000" spc="-10" dirty="0">
                <a:latin typeface="Bahnschrift Light SemiCondensed" panose="020B0502040204020203" pitchFamily="34" charset="0"/>
                <a:cs typeface="Lucida Sans"/>
              </a:rPr>
              <a:t> </a:t>
            </a:r>
            <a:endParaRPr sz="2000" dirty="0">
              <a:latin typeface="Bahnschrift Light SemiCondensed" panose="020B0502040204020203" pitchFamily="34" charset="0"/>
              <a:cs typeface="Lucida Sans"/>
            </a:endParaRPr>
          </a:p>
        </p:txBody>
      </p:sp>
      <p:sp>
        <p:nvSpPr>
          <p:cNvPr id="6" name="object 26">
            <a:extLst>
              <a:ext uri="{FF2B5EF4-FFF2-40B4-BE49-F238E27FC236}">
                <a16:creationId xmlns:a16="http://schemas.microsoft.com/office/drawing/2014/main" id="{17398348-BAA1-424F-8FE5-7ABFE4D35EBA}"/>
              </a:ext>
            </a:extLst>
          </p:cNvPr>
          <p:cNvSpPr txBox="1"/>
          <p:nvPr/>
        </p:nvSpPr>
        <p:spPr>
          <a:xfrm>
            <a:off x="6935866" y="1132618"/>
            <a:ext cx="4038600" cy="1119537"/>
          </a:xfrm>
          <a:prstGeom prst="rect">
            <a:avLst/>
          </a:prstGeom>
        </p:spPr>
        <p:txBody>
          <a:bodyPr vert="horz" wrap="square" lIns="0" tIns="11430" rIns="0" bIns="0" rtlCol="0">
            <a:spAutoFit/>
          </a:bodyPr>
          <a:lstStyle/>
          <a:p>
            <a:pPr marL="12700">
              <a:lnSpc>
                <a:spcPct val="100000"/>
              </a:lnSpc>
              <a:spcBef>
                <a:spcPts val="90"/>
              </a:spcBef>
            </a:pPr>
            <a:r>
              <a:rPr lang="en-US" sz="7200" b="1" dirty="0">
                <a:latin typeface="Freestyle Script" panose="030804020302050B0404" pitchFamily="66" charset="0"/>
              </a:rPr>
              <a:t>Contact Us</a:t>
            </a:r>
            <a:endParaRPr sz="7200" b="1" dirty="0">
              <a:latin typeface="Freestyle Script" panose="030804020302050B0404" pitchFamily="66" charset="0"/>
              <a:cs typeface="Lucida Sans"/>
            </a:endParaRPr>
          </a:p>
        </p:txBody>
      </p:sp>
      <p:pic>
        <p:nvPicPr>
          <p:cNvPr id="1026" name="Picture 2">
            <a:extLst>
              <a:ext uri="{FF2B5EF4-FFF2-40B4-BE49-F238E27FC236}">
                <a16:creationId xmlns:a16="http://schemas.microsoft.com/office/drawing/2014/main" id="{3171837E-C185-4CF9-9EEB-16C6DDCF60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150" y="2514418"/>
            <a:ext cx="839716" cy="8397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835053D-42B1-406D-B20D-553C6A9FEE16}"/>
              </a:ext>
            </a:extLst>
          </p:cNvPr>
          <p:cNvSpPr txBox="1"/>
          <p:nvPr/>
        </p:nvSpPr>
        <p:spPr>
          <a:xfrm>
            <a:off x="7850266" y="2303229"/>
            <a:ext cx="4038600" cy="1336263"/>
          </a:xfrm>
          <a:prstGeom prst="rect">
            <a:avLst/>
          </a:prstGeom>
          <a:noFill/>
        </p:spPr>
        <p:txBody>
          <a:bodyPr wrap="square">
            <a:spAutoFit/>
          </a:bodyPr>
          <a:lstStyle/>
          <a:p>
            <a:pPr marL="12700">
              <a:lnSpc>
                <a:spcPct val="100000"/>
              </a:lnSpc>
              <a:spcBef>
                <a:spcPts val="90"/>
              </a:spcBef>
            </a:pPr>
            <a:r>
              <a:rPr lang="en-US" sz="2000" dirty="0">
                <a:latin typeface="Arial Narrow" panose="020B0606020202030204" pitchFamily="34" charset="0"/>
              </a:rPr>
              <a:t>AEO Center, Kalimantan Building 1</a:t>
            </a:r>
            <a:r>
              <a:rPr lang="en-US" sz="2000" baseline="30000" dirty="0">
                <a:latin typeface="Arial Narrow" panose="020B0606020202030204" pitchFamily="34" charset="0"/>
              </a:rPr>
              <a:t>st</a:t>
            </a:r>
            <a:r>
              <a:rPr lang="en-US" sz="2000" dirty="0">
                <a:latin typeface="Arial Narrow" panose="020B0606020202030204" pitchFamily="34" charset="0"/>
              </a:rPr>
              <a:t> Fl, </a:t>
            </a:r>
          </a:p>
          <a:p>
            <a:pPr marL="12700">
              <a:lnSpc>
                <a:spcPct val="100000"/>
              </a:lnSpc>
              <a:spcBef>
                <a:spcPts val="90"/>
              </a:spcBef>
            </a:pPr>
            <a:r>
              <a:rPr lang="en-US" sz="2000" dirty="0" err="1">
                <a:latin typeface="Arial Narrow" panose="020B0606020202030204" pitchFamily="34" charset="0"/>
              </a:rPr>
              <a:t>Headquater</a:t>
            </a:r>
            <a:r>
              <a:rPr lang="en-US" sz="2000" dirty="0">
                <a:latin typeface="Arial Narrow" panose="020B0606020202030204" pitchFamily="34" charset="0"/>
              </a:rPr>
              <a:t> of Directorate General of Customs and Excise, </a:t>
            </a:r>
            <a:r>
              <a:rPr lang="en-US" sz="2000" dirty="0" err="1">
                <a:latin typeface="Arial Narrow" panose="020B0606020202030204" pitchFamily="34" charset="0"/>
              </a:rPr>
              <a:t>Jenderal</a:t>
            </a:r>
            <a:r>
              <a:rPr lang="en-US" sz="2000" dirty="0">
                <a:latin typeface="Arial Narrow" panose="020B0606020202030204" pitchFamily="34" charset="0"/>
              </a:rPr>
              <a:t> A </a:t>
            </a:r>
            <a:r>
              <a:rPr lang="en-US" sz="2000" dirty="0" err="1">
                <a:latin typeface="Arial Narrow" panose="020B0606020202030204" pitchFamily="34" charset="0"/>
              </a:rPr>
              <a:t>Yani</a:t>
            </a:r>
            <a:r>
              <a:rPr lang="en-US" sz="2000" dirty="0">
                <a:latin typeface="Arial Narrow" panose="020B0606020202030204" pitchFamily="34" charset="0"/>
              </a:rPr>
              <a:t> Street (By Pass) Jakarta, Indonesia</a:t>
            </a:r>
          </a:p>
        </p:txBody>
      </p:sp>
      <p:pic>
        <p:nvPicPr>
          <p:cNvPr id="1028" name="Picture 4" descr="Email Icon Black Circle Envelope transparent PNG - StickPNG">
            <a:extLst>
              <a:ext uri="{FF2B5EF4-FFF2-40B4-BE49-F238E27FC236}">
                <a16:creationId xmlns:a16="http://schemas.microsoft.com/office/drawing/2014/main" id="{0E2C73DA-A16A-4A7F-8633-7F477A8E8FB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916058" y="3727642"/>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wnload Black Phone PNG Image for Free">
            <a:extLst>
              <a:ext uri="{FF2B5EF4-FFF2-40B4-BE49-F238E27FC236}">
                <a16:creationId xmlns:a16="http://schemas.microsoft.com/office/drawing/2014/main" id="{5A5BD662-39F4-453B-89D7-3FE95DE0C3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9945" y="4766027"/>
            <a:ext cx="465284" cy="62676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B3929C2-40E1-4DF3-8476-1A3CA623DE9A}"/>
              </a:ext>
            </a:extLst>
          </p:cNvPr>
          <p:cNvSpPr txBox="1"/>
          <p:nvPr/>
        </p:nvSpPr>
        <p:spPr>
          <a:xfrm>
            <a:off x="7850266" y="4922757"/>
            <a:ext cx="6098344" cy="400110"/>
          </a:xfrm>
          <a:prstGeom prst="rect">
            <a:avLst/>
          </a:prstGeom>
          <a:noFill/>
        </p:spPr>
        <p:txBody>
          <a:bodyPr wrap="square">
            <a:spAutoFit/>
          </a:bodyPr>
          <a:lstStyle/>
          <a:p>
            <a:pPr marL="16510">
              <a:lnSpc>
                <a:spcPct val="100000"/>
              </a:lnSpc>
              <a:spcBef>
                <a:spcPts val="1135"/>
              </a:spcBef>
            </a:pPr>
            <a:r>
              <a:rPr lang="en-US" sz="2000" dirty="0">
                <a:latin typeface="Arial Narrow" panose="020B0606020202030204" pitchFamily="34" charset="0"/>
                <a:cs typeface="Lucida Sans"/>
              </a:rPr>
              <a:t>+62 21-4753412</a:t>
            </a:r>
          </a:p>
        </p:txBody>
      </p:sp>
      <p:pic>
        <p:nvPicPr>
          <p:cNvPr id="1036" name="Picture 12">
            <a:extLst>
              <a:ext uri="{FF2B5EF4-FFF2-40B4-BE49-F238E27FC236}">
                <a16:creationId xmlns:a16="http://schemas.microsoft.com/office/drawing/2014/main" id="{41B916F7-169E-4F61-B45B-F168801133D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0200" y="5014953"/>
            <a:ext cx="3119567" cy="1314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309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D6B7F-DEFE-4102-AAFC-DEE967F89B53}"/>
              </a:ext>
            </a:extLst>
          </p:cNvPr>
          <p:cNvSpPr>
            <a:spLocks noGrp="1"/>
          </p:cNvSpPr>
          <p:nvPr>
            <p:ph type="title"/>
          </p:nvPr>
        </p:nvSpPr>
        <p:spPr>
          <a:xfrm>
            <a:off x="0" y="117047"/>
            <a:ext cx="12192000" cy="738664"/>
          </a:xfrm>
          <a:solidFill>
            <a:schemeClr val="tx2"/>
          </a:solidFill>
        </p:spPr>
        <p:txBody>
          <a:bodyPr>
            <a:normAutofit fontScale="90000"/>
          </a:bodyPr>
          <a:lstStyle/>
          <a:p>
            <a:r>
              <a:rPr lang="en-ID" dirty="0">
                <a:solidFill>
                  <a:schemeClr val="bg1"/>
                </a:solidFill>
              </a:rPr>
              <a:t>BUSSINESS PROCESS OF AEO</a:t>
            </a:r>
          </a:p>
        </p:txBody>
      </p:sp>
      <p:pic>
        <p:nvPicPr>
          <p:cNvPr id="4" name="Picture 3">
            <a:extLst>
              <a:ext uri="{FF2B5EF4-FFF2-40B4-BE49-F238E27FC236}">
                <a16:creationId xmlns:a16="http://schemas.microsoft.com/office/drawing/2014/main" id="{1CB2CEDA-E8D5-4DAA-B6A6-B45720DC1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3350"/>
            <a:ext cx="12192000" cy="5328748"/>
          </a:xfrm>
          <a:prstGeom prst="rect">
            <a:avLst/>
          </a:prstGeom>
        </p:spPr>
      </p:pic>
      <p:sp>
        <p:nvSpPr>
          <p:cNvPr id="6" name="Rectangle 5">
            <a:extLst>
              <a:ext uri="{FF2B5EF4-FFF2-40B4-BE49-F238E27FC236}">
                <a16:creationId xmlns:a16="http://schemas.microsoft.com/office/drawing/2014/main" id="{88D09F81-BEAF-475F-B542-8B8392345611}"/>
              </a:ext>
            </a:extLst>
          </p:cNvPr>
          <p:cNvSpPr/>
          <p:nvPr/>
        </p:nvSpPr>
        <p:spPr>
          <a:xfrm>
            <a:off x="1" y="1208301"/>
            <a:ext cx="12191999" cy="5422198"/>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DEA86A3-5308-42F6-AF4C-DADB35680BB7}"/>
              </a:ext>
            </a:extLst>
          </p:cNvPr>
          <p:cNvGrpSpPr/>
          <p:nvPr/>
        </p:nvGrpSpPr>
        <p:grpSpPr>
          <a:xfrm>
            <a:off x="1981200" y="1024949"/>
            <a:ext cx="8683873" cy="5300870"/>
            <a:chOff x="-189388" y="1371600"/>
            <a:chExt cx="9746662" cy="5300870"/>
          </a:xfrm>
        </p:grpSpPr>
        <p:pic>
          <p:nvPicPr>
            <p:cNvPr id="8" name="Picture 7">
              <a:extLst>
                <a:ext uri="{FF2B5EF4-FFF2-40B4-BE49-F238E27FC236}">
                  <a16:creationId xmlns:a16="http://schemas.microsoft.com/office/drawing/2014/main" id="{B40B17DA-F3E5-45A9-8781-546243D80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3676" y="2412168"/>
              <a:ext cx="4321213" cy="3083209"/>
            </a:xfrm>
            <a:prstGeom prst="rect">
              <a:avLst/>
            </a:prstGeom>
            <a:effectLst>
              <a:glow>
                <a:schemeClr val="accent1">
                  <a:alpha val="40000"/>
                </a:schemeClr>
              </a:glow>
            </a:effectLst>
          </p:spPr>
        </p:pic>
        <p:grpSp>
          <p:nvGrpSpPr>
            <p:cNvPr id="9" name="Group 8">
              <a:extLst>
                <a:ext uri="{FF2B5EF4-FFF2-40B4-BE49-F238E27FC236}">
                  <a16:creationId xmlns:a16="http://schemas.microsoft.com/office/drawing/2014/main" id="{B65C9ECF-2D8C-4AE3-9D23-15D92FB1C0CB}"/>
                </a:ext>
              </a:extLst>
            </p:cNvPr>
            <p:cNvGrpSpPr/>
            <p:nvPr/>
          </p:nvGrpSpPr>
          <p:grpSpPr>
            <a:xfrm>
              <a:off x="-189388" y="1371600"/>
              <a:ext cx="9746662" cy="5300870"/>
              <a:chOff x="-36988" y="1371600"/>
              <a:chExt cx="9746662" cy="5300870"/>
            </a:xfrm>
          </p:grpSpPr>
          <p:pic>
            <p:nvPicPr>
              <p:cNvPr id="11" name="Picture 11" descr="http://www.clipartbest.com/cliparts/ncE/G48/ncEG48jcA.jpeg">
                <a:extLst>
                  <a:ext uri="{FF2B5EF4-FFF2-40B4-BE49-F238E27FC236}">
                    <a16:creationId xmlns:a16="http://schemas.microsoft.com/office/drawing/2014/main" id="{4EBB96CD-D56F-46D0-8F9F-45CC53BA4C6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69" t="76574" r="68467"/>
              <a:stretch/>
            </p:blipFill>
            <p:spPr bwMode="auto">
              <a:xfrm rot="8465121" flipH="1">
                <a:off x="6063433" y="5288701"/>
                <a:ext cx="2491956" cy="6364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http://www.clipartbest.com/cliparts/ncE/G48/ncEG48jcA.jpeg">
                <a:extLst>
                  <a:ext uri="{FF2B5EF4-FFF2-40B4-BE49-F238E27FC236}">
                    <a16:creationId xmlns:a16="http://schemas.microsoft.com/office/drawing/2014/main" id="{E4A32254-BBD3-424F-A35C-7FDC6FEEC0E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69" t="76574" r="68467"/>
              <a:stretch/>
            </p:blipFill>
            <p:spPr bwMode="auto">
              <a:xfrm rot="13834628" flipH="1">
                <a:off x="944902" y="5217603"/>
                <a:ext cx="2273271" cy="6364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http://www.clipartbest.com/cliparts/ncE/G48/ncEG48jcA.jpeg">
                <a:extLst>
                  <a:ext uri="{FF2B5EF4-FFF2-40B4-BE49-F238E27FC236}">
                    <a16:creationId xmlns:a16="http://schemas.microsoft.com/office/drawing/2014/main" id="{A43FF307-168D-43C7-91FC-20BFDA7A8F3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569" t="76574" r="68467"/>
              <a:stretch/>
            </p:blipFill>
            <p:spPr bwMode="auto">
              <a:xfrm rot="1994697" flipH="1">
                <a:off x="6027315" y="2151953"/>
                <a:ext cx="2928438" cy="636463"/>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52">
                <a:extLst>
                  <a:ext uri="{FF2B5EF4-FFF2-40B4-BE49-F238E27FC236}">
                    <a16:creationId xmlns:a16="http://schemas.microsoft.com/office/drawing/2014/main" id="{D6E65400-B1E9-40A3-B44C-1803FA6B71EC}"/>
                  </a:ext>
                </a:extLst>
              </p:cNvPr>
              <p:cNvSpPr/>
              <p:nvPr/>
            </p:nvSpPr>
            <p:spPr>
              <a:xfrm>
                <a:off x="3608835" y="1371600"/>
                <a:ext cx="2288618" cy="53151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Century Gothic" pitchFamily="34" charset="0"/>
                  </a:rPr>
                  <a:t>Application</a:t>
                </a:r>
              </a:p>
            </p:txBody>
          </p:sp>
          <p:sp>
            <p:nvSpPr>
              <p:cNvPr id="16" name="Rounded Rectangle 53">
                <a:extLst>
                  <a:ext uri="{FF2B5EF4-FFF2-40B4-BE49-F238E27FC236}">
                    <a16:creationId xmlns:a16="http://schemas.microsoft.com/office/drawing/2014/main" id="{64049AA8-0F3C-49CC-A58A-E7A814F53C0E}"/>
                  </a:ext>
                </a:extLst>
              </p:cNvPr>
              <p:cNvSpPr/>
              <p:nvPr/>
            </p:nvSpPr>
            <p:spPr>
              <a:xfrm>
                <a:off x="-36988" y="3715020"/>
                <a:ext cx="2804804" cy="66928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Century Gothic" pitchFamily="34" charset="0"/>
                  </a:rPr>
                  <a:t>Development and MRA</a:t>
                </a:r>
              </a:p>
            </p:txBody>
          </p:sp>
          <p:sp>
            <p:nvSpPr>
              <p:cNvPr id="17" name="Rounded Rectangle 54">
                <a:extLst>
                  <a:ext uri="{FF2B5EF4-FFF2-40B4-BE49-F238E27FC236}">
                    <a16:creationId xmlns:a16="http://schemas.microsoft.com/office/drawing/2014/main" id="{60363622-6B61-44B0-80DD-E748C48EB48E}"/>
                  </a:ext>
                </a:extLst>
              </p:cNvPr>
              <p:cNvSpPr/>
              <p:nvPr/>
            </p:nvSpPr>
            <p:spPr>
              <a:xfrm>
                <a:off x="3553925" y="5985784"/>
                <a:ext cx="2517219" cy="66455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Century Gothic" pitchFamily="34" charset="0"/>
                  </a:rPr>
                  <a:t>Monitoring and Evaluation</a:t>
                </a:r>
              </a:p>
            </p:txBody>
          </p:sp>
          <p:sp>
            <p:nvSpPr>
              <p:cNvPr id="20" name="Rounded Rectangle 57">
                <a:extLst>
                  <a:ext uri="{FF2B5EF4-FFF2-40B4-BE49-F238E27FC236}">
                    <a16:creationId xmlns:a16="http://schemas.microsoft.com/office/drawing/2014/main" id="{E55B5AD9-C7A1-460B-AE56-CB82FBE387B0}"/>
                  </a:ext>
                </a:extLst>
              </p:cNvPr>
              <p:cNvSpPr/>
              <p:nvPr/>
            </p:nvSpPr>
            <p:spPr>
              <a:xfrm>
                <a:off x="7491536" y="3715020"/>
                <a:ext cx="2218138" cy="53788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Century Gothic" pitchFamily="34" charset="0"/>
                  </a:rPr>
                  <a:t>Authorization</a:t>
                </a:r>
              </a:p>
            </p:txBody>
          </p:sp>
        </p:grpSp>
      </p:grpSp>
    </p:spTree>
    <p:extLst>
      <p:ext uri="{BB962C8B-B14F-4D97-AF65-F5344CB8AC3E}">
        <p14:creationId xmlns:p14="http://schemas.microsoft.com/office/powerpoint/2010/main" val="212697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65064" y="1166258"/>
            <a:ext cx="354419" cy="354419"/>
          </a:xfrm>
          <a:prstGeom prst="rect">
            <a:avLst/>
          </a:prstGeom>
        </p:spPr>
      </p:pic>
      <p:pic>
        <p:nvPicPr>
          <p:cNvPr id="98" name="Picture 24" descr="Best Scroll Arrow GIFs | Gfyc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514719" y="1028988"/>
            <a:ext cx="984965" cy="219159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4" descr="Best Scroll Arrow GIFs | Gfyc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749752" y="364069"/>
            <a:ext cx="984965" cy="219159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4" descr="Best Scroll Arrow GIFs | Gfyc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712018" y="4139158"/>
            <a:ext cx="984965" cy="219159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4" descr="Best Scroll Arrow GIFs | Gfyc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712954" y="2075356"/>
            <a:ext cx="984965" cy="219159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4" descr="Best Scroll Arrow GIFs | Gfyc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712615" y="1067907"/>
            <a:ext cx="984965" cy="219159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4" descr="Best Scroll Arrow GIFs | Gfyc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018338" y="873277"/>
            <a:ext cx="984965" cy="219159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4" descr="Best Scroll Arrow GIFs | Gfyc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560215" y="915507"/>
            <a:ext cx="984965" cy="219159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10419537" y="5161390"/>
            <a:ext cx="2743200" cy="365125"/>
          </a:xfrm>
        </p:spPr>
        <p:txBody>
          <a:bodyPr/>
          <a:lstStyle/>
          <a:p>
            <a:pPr>
              <a:defRPr/>
            </a:pPr>
            <a:endParaRPr lang="id-ID" dirty="0">
              <a:solidFill>
                <a:prstClr val="black">
                  <a:tint val="75000"/>
                </a:prstClr>
              </a:solidFill>
            </a:endParaRPr>
          </a:p>
        </p:txBody>
      </p:sp>
      <p:sp>
        <p:nvSpPr>
          <p:cNvPr id="5" name="Oval 4">
            <a:extLst>
              <a:ext uri="{FF2B5EF4-FFF2-40B4-BE49-F238E27FC236}">
                <a16:creationId xmlns:a16="http://schemas.microsoft.com/office/drawing/2014/main" id="{71408BC0-B390-470F-B07F-C24FA184293B}"/>
              </a:ext>
            </a:extLst>
          </p:cNvPr>
          <p:cNvSpPr/>
          <p:nvPr/>
        </p:nvSpPr>
        <p:spPr>
          <a:xfrm>
            <a:off x="1597701" y="1764544"/>
            <a:ext cx="392523" cy="38551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Arial" pitchFamily="34" charset="0"/>
            </a:endParaRPr>
          </a:p>
        </p:txBody>
      </p:sp>
      <p:sp>
        <p:nvSpPr>
          <p:cNvPr id="11" name="TextBox 10">
            <a:extLst>
              <a:ext uri="{FF2B5EF4-FFF2-40B4-BE49-F238E27FC236}">
                <a16:creationId xmlns:a16="http://schemas.microsoft.com/office/drawing/2014/main" id="{00F3E72E-88DB-468B-9BA9-6EDA1478259A}"/>
              </a:ext>
            </a:extLst>
          </p:cNvPr>
          <p:cNvSpPr txBox="1"/>
          <p:nvPr/>
        </p:nvSpPr>
        <p:spPr>
          <a:xfrm>
            <a:off x="872145" y="2265052"/>
            <a:ext cx="1843633" cy="523220"/>
          </a:xfrm>
          <a:prstGeom prst="rect">
            <a:avLst/>
          </a:prstGeom>
          <a:noFill/>
        </p:spPr>
        <p:txBody>
          <a:bodyPr wrap="square" rtlCol="0">
            <a:spAutoFit/>
          </a:bodyPr>
          <a:lstStyle/>
          <a:p>
            <a:pPr algn="ctr"/>
            <a:r>
              <a:rPr lang="en-US" altLang="ko-KR" sz="1400" b="1" dirty="0">
                <a:solidFill>
                  <a:schemeClr val="tx1">
                    <a:lumMod val="75000"/>
                    <a:lumOff val="25000"/>
                  </a:schemeClr>
                </a:solidFill>
                <a:cs typeface="Arial" pitchFamily="34" charset="0"/>
              </a:rPr>
              <a:t>Application Submitted</a:t>
            </a:r>
            <a:endParaRPr lang="ko-KR" altLang="en-US" sz="1400" b="1" dirty="0">
              <a:solidFill>
                <a:schemeClr val="tx1">
                  <a:lumMod val="75000"/>
                  <a:lumOff val="25000"/>
                </a:schemeClr>
              </a:solidFill>
              <a:cs typeface="Arial" pitchFamily="34" charset="0"/>
            </a:endParaRPr>
          </a:p>
        </p:txBody>
      </p:sp>
      <p:sp>
        <p:nvSpPr>
          <p:cNvPr id="25" name="Oval 24">
            <a:extLst>
              <a:ext uri="{FF2B5EF4-FFF2-40B4-BE49-F238E27FC236}">
                <a16:creationId xmlns:a16="http://schemas.microsoft.com/office/drawing/2014/main" id="{71408BC0-B390-470F-B07F-C24FA184293B}"/>
              </a:ext>
            </a:extLst>
          </p:cNvPr>
          <p:cNvSpPr/>
          <p:nvPr/>
        </p:nvSpPr>
        <p:spPr>
          <a:xfrm>
            <a:off x="4072371" y="1764544"/>
            <a:ext cx="392523" cy="38551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Arial" pitchFamily="34" charset="0"/>
            </a:endParaRPr>
          </a:p>
        </p:txBody>
      </p:sp>
      <p:sp>
        <p:nvSpPr>
          <p:cNvPr id="26" name="TextBox 25">
            <a:extLst>
              <a:ext uri="{FF2B5EF4-FFF2-40B4-BE49-F238E27FC236}">
                <a16:creationId xmlns:a16="http://schemas.microsoft.com/office/drawing/2014/main" id="{00F3E72E-88DB-468B-9BA9-6EDA1478259A}"/>
              </a:ext>
            </a:extLst>
          </p:cNvPr>
          <p:cNvSpPr txBox="1"/>
          <p:nvPr/>
        </p:nvSpPr>
        <p:spPr>
          <a:xfrm>
            <a:off x="3346815" y="2265052"/>
            <a:ext cx="1843633" cy="523220"/>
          </a:xfrm>
          <a:prstGeom prst="rect">
            <a:avLst/>
          </a:prstGeom>
          <a:noFill/>
        </p:spPr>
        <p:txBody>
          <a:bodyPr wrap="square" rtlCol="0">
            <a:spAutoFit/>
          </a:bodyPr>
          <a:lstStyle/>
          <a:p>
            <a:pPr algn="ctr"/>
            <a:r>
              <a:rPr lang="en-US" altLang="ko-KR" sz="1400" b="1" dirty="0">
                <a:solidFill>
                  <a:schemeClr val="tx1">
                    <a:lumMod val="75000"/>
                    <a:lumOff val="25000"/>
                  </a:schemeClr>
                </a:solidFill>
                <a:cs typeface="Arial" pitchFamily="34" charset="0"/>
              </a:rPr>
              <a:t>Document</a:t>
            </a:r>
          </a:p>
          <a:p>
            <a:pPr algn="ctr"/>
            <a:r>
              <a:rPr lang="en-US" altLang="ko-KR" sz="1400" b="1" dirty="0">
                <a:solidFill>
                  <a:schemeClr val="tx1">
                    <a:lumMod val="75000"/>
                    <a:lumOff val="25000"/>
                  </a:schemeClr>
                </a:solidFill>
                <a:cs typeface="Arial" pitchFamily="34" charset="0"/>
              </a:rPr>
              <a:t>Checking</a:t>
            </a:r>
            <a:endParaRPr lang="ko-KR" altLang="en-US" sz="1400" b="1" dirty="0">
              <a:solidFill>
                <a:schemeClr val="tx1">
                  <a:lumMod val="75000"/>
                  <a:lumOff val="25000"/>
                </a:schemeClr>
              </a:solidFill>
              <a:cs typeface="Arial" pitchFamily="34" charset="0"/>
            </a:endParaRPr>
          </a:p>
        </p:txBody>
      </p:sp>
      <p:sp>
        <p:nvSpPr>
          <p:cNvPr id="27" name="Oval 26">
            <a:extLst>
              <a:ext uri="{FF2B5EF4-FFF2-40B4-BE49-F238E27FC236}">
                <a16:creationId xmlns:a16="http://schemas.microsoft.com/office/drawing/2014/main" id="{71408BC0-B390-470F-B07F-C24FA184293B}"/>
              </a:ext>
            </a:extLst>
          </p:cNvPr>
          <p:cNvSpPr/>
          <p:nvPr/>
        </p:nvSpPr>
        <p:spPr>
          <a:xfrm>
            <a:off x="6547041" y="1764544"/>
            <a:ext cx="392523" cy="38551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Arial" pitchFamily="34" charset="0"/>
            </a:endParaRPr>
          </a:p>
        </p:txBody>
      </p:sp>
      <p:sp>
        <p:nvSpPr>
          <p:cNvPr id="28" name="TextBox 27">
            <a:extLst>
              <a:ext uri="{FF2B5EF4-FFF2-40B4-BE49-F238E27FC236}">
                <a16:creationId xmlns:a16="http://schemas.microsoft.com/office/drawing/2014/main" id="{00F3E72E-88DB-468B-9BA9-6EDA1478259A}"/>
              </a:ext>
            </a:extLst>
          </p:cNvPr>
          <p:cNvSpPr txBox="1"/>
          <p:nvPr/>
        </p:nvSpPr>
        <p:spPr>
          <a:xfrm>
            <a:off x="5821485" y="2265052"/>
            <a:ext cx="1843633" cy="523220"/>
          </a:xfrm>
          <a:prstGeom prst="rect">
            <a:avLst/>
          </a:prstGeom>
          <a:noFill/>
        </p:spPr>
        <p:txBody>
          <a:bodyPr wrap="square" rtlCol="0">
            <a:spAutoFit/>
          </a:bodyPr>
          <a:lstStyle/>
          <a:p>
            <a:pPr algn="ctr"/>
            <a:r>
              <a:rPr lang="en-US" altLang="ko-KR" sz="1400" b="1" dirty="0">
                <a:solidFill>
                  <a:schemeClr val="tx1">
                    <a:lumMod val="75000"/>
                    <a:lumOff val="25000"/>
                  </a:schemeClr>
                </a:solidFill>
                <a:cs typeface="Arial" pitchFamily="34" charset="0"/>
              </a:rPr>
              <a:t>SOP/Procedure</a:t>
            </a:r>
          </a:p>
          <a:p>
            <a:pPr algn="ctr"/>
            <a:r>
              <a:rPr lang="en-US" altLang="ko-KR" sz="1400" b="1" dirty="0">
                <a:solidFill>
                  <a:schemeClr val="tx1">
                    <a:lumMod val="75000"/>
                    <a:lumOff val="25000"/>
                  </a:schemeClr>
                </a:solidFill>
                <a:cs typeface="Arial" pitchFamily="34" charset="0"/>
              </a:rPr>
              <a:t>Presentation</a:t>
            </a:r>
            <a:endParaRPr lang="ko-KR" altLang="en-US" sz="1400" b="1" dirty="0">
              <a:solidFill>
                <a:schemeClr val="tx1">
                  <a:lumMod val="75000"/>
                  <a:lumOff val="25000"/>
                </a:schemeClr>
              </a:solidFill>
              <a:cs typeface="Arial" pitchFamily="34" charset="0"/>
            </a:endParaRPr>
          </a:p>
        </p:txBody>
      </p:sp>
      <p:sp>
        <p:nvSpPr>
          <p:cNvPr id="29" name="Oval 28">
            <a:extLst>
              <a:ext uri="{FF2B5EF4-FFF2-40B4-BE49-F238E27FC236}">
                <a16:creationId xmlns:a16="http://schemas.microsoft.com/office/drawing/2014/main" id="{71408BC0-B390-470F-B07F-C24FA184293B}"/>
              </a:ext>
            </a:extLst>
          </p:cNvPr>
          <p:cNvSpPr/>
          <p:nvPr/>
        </p:nvSpPr>
        <p:spPr>
          <a:xfrm>
            <a:off x="9021711" y="1764544"/>
            <a:ext cx="392523" cy="38551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Arial" pitchFamily="34" charset="0"/>
            </a:endParaRPr>
          </a:p>
        </p:txBody>
      </p:sp>
      <p:sp>
        <p:nvSpPr>
          <p:cNvPr id="30" name="TextBox 29">
            <a:extLst>
              <a:ext uri="{FF2B5EF4-FFF2-40B4-BE49-F238E27FC236}">
                <a16:creationId xmlns:a16="http://schemas.microsoft.com/office/drawing/2014/main" id="{00F3E72E-88DB-468B-9BA9-6EDA1478259A}"/>
              </a:ext>
            </a:extLst>
          </p:cNvPr>
          <p:cNvSpPr txBox="1"/>
          <p:nvPr/>
        </p:nvSpPr>
        <p:spPr>
          <a:xfrm>
            <a:off x="8296155" y="2265052"/>
            <a:ext cx="1843633" cy="523220"/>
          </a:xfrm>
          <a:prstGeom prst="rect">
            <a:avLst/>
          </a:prstGeom>
          <a:noFill/>
        </p:spPr>
        <p:txBody>
          <a:bodyPr wrap="square" rtlCol="0">
            <a:spAutoFit/>
          </a:bodyPr>
          <a:lstStyle/>
          <a:p>
            <a:pPr algn="ctr"/>
            <a:r>
              <a:rPr lang="en-US" altLang="ko-KR" sz="1400" b="1" dirty="0">
                <a:solidFill>
                  <a:schemeClr val="tx1">
                    <a:lumMod val="75000"/>
                    <a:lumOff val="25000"/>
                  </a:schemeClr>
                </a:solidFill>
                <a:cs typeface="Arial" pitchFamily="34" charset="0"/>
              </a:rPr>
              <a:t>On-Site</a:t>
            </a:r>
          </a:p>
          <a:p>
            <a:pPr algn="ctr"/>
            <a:r>
              <a:rPr lang="en-US" altLang="ko-KR" sz="1400" b="1" dirty="0">
                <a:solidFill>
                  <a:schemeClr val="tx1">
                    <a:lumMod val="75000"/>
                    <a:lumOff val="25000"/>
                  </a:schemeClr>
                </a:solidFill>
                <a:cs typeface="Arial" pitchFamily="34" charset="0"/>
              </a:rPr>
              <a:t>Validation</a:t>
            </a:r>
            <a:endParaRPr lang="ko-KR" altLang="en-US" sz="1400" b="1" dirty="0">
              <a:solidFill>
                <a:schemeClr val="tx1">
                  <a:lumMod val="75000"/>
                  <a:lumOff val="25000"/>
                </a:schemeClr>
              </a:solidFill>
              <a:cs typeface="Arial" pitchFamily="34" charset="0"/>
            </a:endParaRPr>
          </a:p>
        </p:txBody>
      </p:sp>
      <p:cxnSp>
        <p:nvCxnSpPr>
          <p:cNvPr id="33" name="Straight Arrow Connector 32">
            <a:extLst>
              <a:ext uri="{FF2B5EF4-FFF2-40B4-BE49-F238E27FC236}">
                <a16:creationId xmlns:a16="http://schemas.microsoft.com/office/drawing/2014/main" id="{718FD053-A5BF-4EFB-88A4-00FA8822C5FB}"/>
              </a:ext>
            </a:extLst>
          </p:cNvPr>
          <p:cNvCxnSpPr>
            <a:cxnSpLocks/>
          </p:cNvCxnSpPr>
          <p:nvPr/>
        </p:nvCxnSpPr>
        <p:spPr>
          <a:xfrm flipV="1">
            <a:off x="9217971" y="2788273"/>
            <a:ext cx="0" cy="931458"/>
          </a:xfrm>
          <a:prstGeom prst="straightConnector1">
            <a:avLst/>
          </a:prstGeom>
          <a:ln w="25400">
            <a:solidFill>
              <a:schemeClr val="tx1">
                <a:lumMod val="75000"/>
                <a:lumOff val="2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71408BC0-B390-470F-B07F-C24FA184293B}"/>
              </a:ext>
            </a:extLst>
          </p:cNvPr>
          <p:cNvSpPr/>
          <p:nvPr/>
        </p:nvSpPr>
        <p:spPr>
          <a:xfrm>
            <a:off x="9021711" y="3930213"/>
            <a:ext cx="392523" cy="38551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Arial" pitchFamily="34" charset="0"/>
            </a:endParaRPr>
          </a:p>
        </p:txBody>
      </p:sp>
      <p:sp>
        <p:nvSpPr>
          <p:cNvPr id="38" name="TextBox 37">
            <a:extLst>
              <a:ext uri="{FF2B5EF4-FFF2-40B4-BE49-F238E27FC236}">
                <a16:creationId xmlns:a16="http://schemas.microsoft.com/office/drawing/2014/main" id="{00F3E72E-88DB-468B-9BA9-6EDA1478259A}"/>
              </a:ext>
            </a:extLst>
          </p:cNvPr>
          <p:cNvSpPr txBox="1"/>
          <p:nvPr/>
        </p:nvSpPr>
        <p:spPr>
          <a:xfrm>
            <a:off x="8296154" y="4284107"/>
            <a:ext cx="1843633" cy="523220"/>
          </a:xfrm>
          <a:prstGeom prst="rect">
            <a:avLst/>
          </a:prstGeom>
          <a:noFill/>
        </p:spPr>
        <p:txBody>
          <a:bodyPr wrap="square" rtlCol="0">
            <a:spAutoFit/>
          </a:bodyPr>
          <a:lstStyle/>
          <a:p>
            <a:pPr algn="ctr"/>
            <a:r>
              <a:rPr lang="en-US" altLang="ko-KR" sz="1400" b="1" dirty="0">
                <a:solidFill>
                  <a:schemeClr val="tx1">
                    <a:lumMod val="75000"/>
                    <a:lumOff val="25000"/>
                  </a:schemeClr>
                </a:solidFill>
                <a:cs typeface="Arial" pitchFamily="34" charset="0"/>
              </a:rPr>
              <a:t>Panel</a:t>
            </a:r>
          </a:p>
          <a:p>
            <a:pPr algn="ctr"/>
            <a:r>
              <a:rPr lang="en-US" altLang="ko-KR" sz="1400" b="1" dirty="0">
                <a:solidFill>
                  <a:schemeClr val="tx1">
                    <a:lumMod val="75000"/>
                    <a:lumOff val="25000"/>
                  </a:schemeClr>
                </a:solidFill>
                <a:cs typeface="Arial" pitchFamily="34" charset="0"/>
              </a:rPr>
              <a:t>Forum</a:t>
            </a:r>
            <a:endParaRPr lang="ko-KR" altLang="en-US" sz="1400" b="1" dirty="0">
              <a:solidFill>
                <a:schemeClr val="tx1">
                  <a:lumMod val="75000"/>
                  <a:lumOff val="25000"/>
                </a:schemeClr>
              </a:solidFill>
              <a:cs typeface="Arial" pitchFamily="34" charset="0"/>
            </a:endParaRPr>
          </a:p>
        </p:txBody>
      </p:sp>
      <p:sp>
        <p:nvSpPr>
          <p:cNvPr id="41" name="TextBox 40">
            <a:extLst>
              <a:ext uri="{FF2B5EF4-FFF2-40B4-BE49-F238E27FC236}">
                <a16:creationId xmlns:a16="http://schemas.microsoft.com/office/drawing/2014/main" id="{00F3E72E-88DB-468B-9BA9-6EDA1478259A}"/>
              </a:ext>
            </a:extLst>
          </p:cNvPr>
          <p:cNvSpPr txBox="1"/>
          <p:nvPr/>
        </p:nvSpPr>
        <p:spPr>
          <a:xfrm>
            <a:off x="8296154" y="6334780"/>
            <a:ext cx="1843633" cy="523220"/>
          </a:xfrm>
          <a:prstGeom prst="rect">
            <a:avLst/>
          </a:prstGeom>
          <a:noFill/>
        </p:spPr>
        <p:txBody>
          <a:bodyPr wrap="square" rtlCol="0">
            <a:spAutoFit/>
          </a:bodyPr>
          <a:lstStyle/>
          <a:p>
            <a:pPr algn="ctr"/>
            <a:r>
              <a:rPr lang="en-US" altLang="ko-KR" sz="1400" b="1" dirty="0">
                <a:solidFill>
                  <a:schemeClr val="tx1">
                    <a:lumMod val="75000"/>
                    <a:lumOff val="25000"/>
                  </a:schemeClr>
                </a:solidFill>
                <a:cs typeface="Arial" pitchFamily="34" charset="0"/>
              </a:rPr>
              <a:t>Certificate</a:t>
            </a:r>
          </a:p>
          <a:p>
            <a:pPr algn="ctr"/>
            <a:r>
              <a:rPr lang="en-US" altLang="ko-KR" sz="1400" b="1" dirty="0">
                <a:solidFill>
                  <a:schemeClr val="tx1">
                    <a:lumMod val="75000"/>
                    <a:lumOff val="25000"/>
                  </a:schemeClr>
                </a:solidFill>
                <a:cs typeface="Arial" pitchFamily="34" charset="0"/>
              </a:rPr>
              <a:t>Issued</a:t>
            </a:r>
            <a:endParaRPr lang="ko-KR" altLang="en-US" sz="1400" b="1" dirty="0">
              <a:solidFill>
                <a:schemeClr val="tx1">
                  <a:lumMod val="75000"/>
                  <a:lumOff val="25000"/>
                </a:schemeClr>
              </a:solidFill>
              <a:cs typeface="Arial" pitchFamily="34" charset="0"/>
            </a:endParaRPr>
          </a:p>
        </p:txBody>
      </p:sp>
      <p:cxnSp>
        <p:nvCxnSpPr>
          <p:cNvPr id="42" name="Straight Arrow Connector 41">
            <a:extLst>
              <a:ext uri="{FF2B5EF4-FFF2-40B4-BE49-F238E27FC236}">
                <a16:creationId xmlns:a16="http://schemas.microsoft.com/office/drawing/2014/main" id="{718FD053-A5BF-4EFB-88A4-00FA8822C5FB}"/>
              </a:ext>
            </a:extLst>
          </p:cNvPr>
          <p:cNvCxnSpPr>
            <a:cxnSpLocks/>
          </p:cNvCxnSpPr>
          <p:nvPr/>
        </p:nvCxnSpPr>
        <p:spPr>
          <a:xfrm flipV="1">
            <a:off x="9217970" y="4807327"/>
            <a:ext cx="0" cy="931458"/>
          </a:xfrm>
          <a:prstGeom prst="straightConnector1">
            <a:avLst/>
          </a:prstGeom>
          <a:ln w="25400">
            <a:solidFill>
              <a:schemeClr val="tx1">
                <a:lumMod val="75000"/>
                <a:lumOff val="2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71408BC0-B390-470F-B07F-C24FA184293B}"/>
              </a:ext>
            </a:extLst>
          </p:cNvPr>
          <p:cNvSpPr/>
          <p:nvPr/>
        </p:nvSpPr>
        <p:spPr>
          <a:xfrm>
            <a:off x="9021708" y="5877404"/>
            <a:ext cx="392523" cy="38551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Arial" pitchFamily="34" charset="0"/>
            </a:endParaRPr>
          </a:p>
        </p:txBody>
      </p:sp>
      <p:cxnSp>
        <p:nvCxnSpPr>
          <p:cNvPr id="44" name="Straight Arrow Connector 43">
            <a:extLst>
              <a:ext uri="{FF2B5EF4-FFF2-40B4-BE49-F238E27FC236}">
                <a16:creationId xmlns:a16="http://schemas.microsoft.com/office/drawing/2014/main" id="{718FD053-A5BF-4EFB-88A4-00FA8822C5FB}"/>
              </a:ext>
            </a:extLst>
          </p:cNvPr>
          <p:cNvCxnSpPr>
            <a:cxnSpLocks/>
          </p:cNvCxnSpPr>
          <p:nvPr/>
        </p:nvCxnSpPr>
        <p:spPr>
          <a:xfrm>
            <a:off x="2182031" y="1973205"/>
            <a:ext cx="1741335" cy="0"/>
          </a:xfrm>
          <a:prstGeom prst="straightConnector1">
            <a:avLst/>
          </a:prstGeom>
          <a:ln w="25400">
            <a:solidFill>
              <a:schemeClr val="tx1">
                <a:lumMod val="75000"/>
                <a:lumOff val="2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18FD053-A5BF-4EFB-88A4-00FA8822C5FB}"/>
              </a:ext>
            </a:extLst>
          </p:cNvPr>
          <p:cNvCxnSpPr>
            <a:cxnSpLocks/>
          </p:cNvCxnSpPr>
          <p:nvPr/>
        </p:nvCxnSpPr>
        <p:spPr>
          <a:xfrm>
            <a:off x="4640309" y="1957300"/>
            <a:ext cx="1741335" cy="0"/>
          </a:xfrm>
          <a:prstGeom prst="straightConnector1">
            <a:avLst/>
          </a:prstGeom>
          <a:ln w="25400">
            <a:solidFill>
              <a:schemeClr val="tx1">
                <a:lumMod val="75000"/>
                <a:lumOff val="2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18FD053-A5BF-4EFB-88A4-00FA8822C5FB}"/>
              </a:ext>
            </a:extLst>
          </p:cNvPr>
          <p:cNvCxnSpPr>
            <a:cxnSpLocks/>
          </p:cNvCxnSpPr>
          <p:nvPr/>
        </p:nvCxnSpPr>
        <p:spPr>
          <a:xfrm>
            <a:off x="7098587" y="1935019"/>
            <a:ext cx="1741335" cy="0"/>
          </a:xfrm>
          <a:prstGeom prst="straightConnector1">
            <a:avLst/>
          </a:prstGeom>
          <a:ln w="25400">
            <a:solidFill>
              <a:schemeClr val="tx1">
                <a:lumMod val="75000"/>
                <a:lumOff val="2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18FD053-A5BF-4EFB-88A4-00FA8822C5FB}"/>
              </a:ext>
            </a:extLst>
          </p:cNvPr>
          <p:cNvCxnSpPr>
            <a:cxnSpLocks/>
          </p:cNvCxnSpPr>
          <p:nvPr/>
        </p:nvCxnSpPr>
        <p:spPr>
          <a:xfrm flipV="1">
            <a:off x="9217970" y="1141506"/>
            <a:ext cx="0" cy="472141"/>
          </a:xfrm>
          <a:prstGeom prst="straightConnector1">
            <a:avLst/>
          </a:prstGeom>
          <a:ln w="25400">
            <a:solidFill>
              <a:schemeClr val="tx1">
                <a:lumMod val="75000"/>
                <a:lumOff val="25000"/>
              </a:schemeClr>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101" name="Picture 24" descr="Best Scroll Arrow GIFs | Gfyc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74068" y="842452"/>
            <a:ext cx="984965" cy="2191595"/>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Straight Arrow Connector 57">
            <a:extLst>
              <a:ext uri="{FF2B5EF4-FFF2-40B4-BE49-F238E27FC236}">
                <a16:creationId xmlns:a16="http://schemas.microsoft.com/office/drawing/2014/main" id="{718FD053-A5BF-4EFB-88A4-00FA8822C5FB}"/>
              </a:ext>
            </a:extLst>
          </p:cNvPr>
          <p:cNvCxnSpPr>
            <a:cxnSpLocks/>
            <a:endCxn id="60" idx="2"/>
          </p:cNvCxnSpPr>
          <p:nvPr/>
        </p:nvCxnSpPr>
        <p:spPr>
          <a:xfrm>
            <a:off x="9204500" y="1132270"/>
            <a:ext cx="1117079" cy="9963"/>
          </a:xfrm>
          <a:prstGeom prst="straightConnector1">
            <a:avLst/>
          </a:prstGeom>
          <a:ln w="25400">
            <a:solidFill>
              <a:schemeClr val="tx1">
                <a:lumMod val="75000"/>
                <a:lumOff val="2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71408BC0-B390-470F-B07F-C24FA184293B}"/>
              </a:ext>
            </a:extLst>
          </p:cNvPr>
          <p:cNvSpPr/>
          <p:nvPr/>
        </p:nvSpPr>
        <p:spPr>
          <a:xfrm>
            <a:off x="10321579" y="949477"/>
            <a:ext cx="392523" cy="38551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Arial" pitchFamily="34" charset="0"/>
            </a:endParaRPr>
          </a:p>
        </p:txBody>
      </p:sp>
      <p:sp>
        <p:nvSpPr>
          <p:cNvPr id="61" name="TextBox 60">
            <a:extLst>
              <a:ext uri="{FF2B5EF4-FFF2-40B4-BE49-F238E27FC236}">
                <a16:creationId xmlns:a16="http://schemas.microsoft.com/office/drawing/2014/main" id="{00F3E72E-88DB-468B-9BA9-6EDA1478259A}"/>
              </a:ext>
            </a:extLst>
          </p:cNvPr>
          <p:cNvSpPr txBox="1"/>
          <p:nvPr/>
        </p:nvSpPr>
        <p:spPr>
          <a:xfrm>
            <a:off x="8759518" y="753218"/>
            <a:ext cx="1843633" cy="307777"/>
          </a:xfrm>
          <a:prstGeom prst="rect">
            <a:avLst/>
          </a:prstGeom>
          <a:noFill/>
        </p:spPr>
        <p:txBody>
          <a:bodyPr wrap="square" rtlCol="0">
            <a:spAutoFit/>
          </a:bodyPr>
          <a:lstStyle/>
          <a:p>
            <a:pPr algn="ctr"/>
            <a:r>
              <a:rPr lang="en-US" altLang="ko-KR" sz="1400" b="1" dirty="0">
                <a:solidFill>
                  <a:schemeClr val="tx1">
                    <a:lumMod val="75000"/>
                    <a:lumOff val="25000"/>
                  </a:schemeClr>
                </a:solidFill>
                <a:cs typeface="Arial" pitchFamily="34" charset="0"/>
              </a:rPr>
              <a:t>Improvement</a:t>
            </a:r>
            <a:endParaRPr lang="ko-KR" altLang="en-US" sz="1400" b="1" dirty="0">
              <a:solidFill>
                <a:schemeClr val="tx1">
                  <a:lumMod val="75000"/>
                  <a:lumOff val="25000"/>
                </a:schemeClr>
              </a:solidFill>
              <a:cs typeface="Arial" pitchFamily="34" charset="0"/>
            </a:endParaRPr>
          </a:p>
        </p:txBody>
      </p:sp>
      <p:cxnSp>
        <p:nvCxnSpPr>
          <p:cNvPr id="66" name="Straight Arrow Connector 65">
            <a:extLst>
              <a:ext uri="{FF2B5EF4-FFF2-40B4-BE49-F238E27FC236}">
                <a16:creationId xmlns:a16="http://schemas.microsoft.com/office/drawing/2014/main" id="{718FD053-A5BF-4EFB-88A4-00FA8822C5FB}"/>
              </a:ext>
            </a:extLst>
          </p:cNvPr>
          <p:cNvCxnSpPr>
            <a:cxnSpLocks/>
          </p:cNvCxnSpPr>
          <p:nvPr/>
        </p:nvCxnSpPr>
        <p:spPr>
          <a:xfrm>
            <a:off x="9500683" y="1944556"/>
            <a:ext cx="1023133" cy="12744"/>
          </a:xfrm>
          <a:prstGeom prst="straightConnector1">
            <a:avLst/>
          </a:prstGeom>
          <a:ln w="25400">
            <a:solidFill>
              <a:schemeClr val="tx1">
                <a:lumMod val="75000"/>
                <a:lumOff val="2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18FD053-A5BF-4EFB-88A4-00FA8822C5FB}"/>
              </a:ext>
            </a:extLst>
          </p:cNvPr>
          <p:cNvCxnSpPr>
            <a:cxnSpLocks/>
          </p:cNvCxnSpPr>
          <p:nvPr/>
        </p:nvCxnSpPr>
        <p:spPr>
          <a:xfrm flipH="1" flipV="1">
            <a:off x="10518715" y="1528136"/>
            <a:ext cx="5101" cy="445069"/>
          </a:xfrm>
          <a:prstGeom prst="straightConnector1">
            <a:avLst/>
          </a:prstGeom>
          <a:ln w="25400">
            <a:solidFill>
              <a:schemeClr val="tx1">
                <a:lumMod val="75000"/>
                <a:lumOff val="2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80" name="Title 1">
            <a:extLst>
              <a:ext uri="{FF2B5EF4-FFF2-40B4-BE49-F238E27FC236}">
                <a16:creationId xmlns:a16="http://schemas.microsoft.com/office/drawing/2014/main" id="{4217BEB7-8A76-4D64-A125-C1E189E16F94}"/>
              </a:ext>
            </a:extLst>
          </p:cNvPr>
          <p:cNvSpPr txBox="1"/>
          <p:nvPr/>
        </p:nvSpPr>
        <p:spPr>
          <a:xfrm>
            <a:off x="682181" y="85480"/>
            <a:ext cx="1197106" cy="5742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id-ID" sz="1000" b="1" dirty="0">
                <a:solidFill>
                  <a:srgbClr val="4472C4">
                    <a:lumMod val="50000"/>
                  </a:srgbClr>
                </a:solidFill>
              </a:rPr>
              <a:t>DIRECTORATE GENERAL OF CUSTOMS AND EXCISE</a:t>
            </a:r>
            <a:endParaRPr lang="en-US" sz="1000" b="1" dirty="0">
              <a:solidFill>
                <a:srgbClr val="4472C4">
                  <a:lumMod val="50000"/>
                </a:srgbClr>
              </a:solidFill>
            </a:endParaRPr>
          </a:p>
        </p:txBody>
      </p:sp>
      <p:pic>
        <p:nvPicPr>
          <p:cNvPr id="81" name="Picture 93">
            <a:extLst>
              <a:ext uri="{FF2B5EF4-FFF2-40B4-BE49-F238E27FC236}">
                <a16:creationId xmlns:a16="http://schemas.microsoft.com/office/drawing/2014/main" id="{513B2359-2721-472A-A178-7D43AD74BA2B}"/>
              </a:ext>
            </a:extLst>
          </p:cNvPr>
          <p:cNvPicPr>
            <a:picLocks noChangeAspect="1"/>
          </p:cNvPicPr>
          <p:nvPr/>
        </p:nvPicPr>
        <p:blipFill>
          <a:blip r:embed="rId4" cstate="print"/>
          <a:stretch>
            <a:fillRect/>
          </a:stretch>
        </p:blipFill>
        <p:spPr>
          <a:xfrm>
            <a:off x="90924" y="85480"/>
            <a:ext cx="591257" cy="525763"/>
          </a:xfrm>
          <a:prstGeom prst="rect">
            <a:avLst/>
          </a:prstGeom>
        </p:spPr>
      </p:pic>
      <p:sp>
        <p:nvSpPr>
          <p:cNvPr id="83" name="Rectangle 82">
            <a:extLst>
              <a:ext uri="{FF2B5EF4-FFF2-40B4-BE49-F238E27FC236}">
                <a16:creationId xmlns:a16="http://schemas.microsoft.com/office/drawing/2014/main" id="{C740F9C6-7DB7-4CFE-8044-F07B1D1C9050}"/>
              </a:ext>
            </a:extLst>
          </p:cNvPr>
          <p:cNvSpPr/>
          <p:nvPr/>
        </p:nvSpPr>
        <p:spPr>
          <a:xfrm>
            <a:off x="11256370" y="1"/>
            <a:ext cx="935630" cy="703103"/>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2" descr="Berkas:Logo kementerian keuangan republik indonesia.png - Wikipedia bahasa  Indonesia, ensiklopedia bebas">
            <a:extLst>
              <a:ext uri="{FF2B5EF4-FFF2-40B4-BE49-F238E27FC236}">
                <a16:creationId xmlns:a16="http://schemas.microsoft.com/office/drawing/2014/main" id="{EBD91C88-26DF-45FE-9D75-826104AD6C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46322" y="71838"/>
            <a:ext cx="395644" cy="367383"/>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2B4DBEBD-1D36-4D4C-8C69-11CBF3F4107E}"/>
              </a:ext>
            </a:extLst>
          </p:cNvPr>
          <p:cNvSpPr/>
          <p:nvPr/>
        </p:nvSpPr>
        <p:spPr>
          <a:xfrm>
            <a:off x="11256370" y="416500"/>
            <a:ext cx="930782" cy="246221"/>
          </a:xfrm>
          <a:prstGeom prst="rect">
            <a:avLst/>
          </a:prstGeom>
        </p:spPr>
        <p:txBody>
          <a:bodyPr wrap="square">
            <a:spAutoFit/>
          </a:bodyPr>
          <a:lstStyle/>
          <a:p>
            <a:pPr algn="ctr"/>
            <a:r>
              <a:rPr lang="en-US" sz="500" b="1" dirty="0">
                <a:solidFill>
                  <a:schemeClr val="bg1"/>
                </a:solidFill>
                <a:latin typeface="Arial Narrow" panose="020B0606020202030204" pitchFamily="34" charset="0"/>
              </a:rPr>
              <a:t>MINISTRY OF FINANCE</a:t>
            </a:r>
          </a:p>
          <a:p>
            <a:pPr algn="ctr"/>
            <a:r>
              <a:rPr lang="en-US" sz="500" dirty="0">
                <a:solidFill>
                  <a:schemeClr val="bg1"/>
                </a:solidFill>
                <a:latin typeface="Arial Narrow" panose="020B0606020202030204" pitchFamily="34" charset="0"/>
              </a:rPr>
              <a:t>REPUBLIC OF INDONESIA</a:t>
            </a:r>
          </a:p>
        </p:txBody>
      </p:sp>
      <p:sp>
        <p:nvSpPr>
          <p:cNvPr id="86" name="Text Placeholder 1"/>
          <p:cNvSpPr txBox="1">
            <a:spLocks/>
          </p:cNvSpPr>
          <p:nvPr/>
        </p:nvSpPr>
        <p:spPr>
          <a:xfrm>
            <a:off x="90924" y="0"/>
            <a:ext cx="12192000" cy="76808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sz="3600" b="1" dirty="0">
                <a:solidFill>
                  <a:schemeClr val="tx1">
                    <a:lumMod val="75000"/>
                    <a:lumOff val="25000"/>
                  </a:schemeClr>
                </a:solidFill>
                <a:latin typeface="+mj-lt"/>
                <a:cs typeface="Arial" pitchFamily="34" charset="0"/>
              </a:rPr>
              <a:t>AEO AUTHORISATION PROCESS</a:t>
            </a:r>
            <a:endParaRPr lang="ko-KR" altLang="en-US" sz="3600" b="1" dirty="0">
              <a:solidFill>
                <a:schemeClr val="tx1">
                  <a:lumMod val="75000"/>
                  <a:lumOff val="25000"/>
                </a:schemeClr>
              </a:solidFill>
              <a:latin typeface="+mj-lt"/>
              <a:cs typeface="Arial" pitchFamily="34" charset="0"/>
            </a:endParaRPr>
          </a:p>
        </p:txBody>
      </p:sp>
      <p:pic>
        <p:nvPicPr>
          <p:cNvPr id="104" name="Picture 10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45416" y="1307903"/>
            <a:ext cx="354419" cy="354419"/>
          </a:xfrm>
          <a:prstGeom prst="rect">
            <a:avLst/>
          </a:prstGeom>
        </p:spPr>
      </p:pic>
      <p:pic>
        <p:nvPicPr>
          <p:cNvPr id="105" name="Picture 10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60977" y="1422899"/>
            <a:ext cx="354419" cy="354419"/>
          </a:xfrm>
          <a:prstGeom prst="rect">
            <a:avLst/>
          </a:prstGeom>
        </p:spPr>
      </p:pic>
      <p:pic>
        <p:nvPicPr>
          <p:cNvPr id="107" name="Picture 10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23318" y="1206039"/>
            <a:ext cx="544631" cy="544631"/>
          </a:xfrm>
          <a:prstGeom prst="rect">
            <a:avLst/>
          </a:prstGeom>
        </p:spPr>
      </p:pic>
      <p:pic>
        <p:nvPicPr>
          <p:cNvPr id="109" name="Picture 10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357873" y="1133083"/>
            <a:ext cx="403812" cy="403812"/>
          </a:xfrm>
          <a:prstGeom prst="rect">
            <a:avLst/>
          </a:prstGeom>
        </p:spPr>
      </p:pic>
      <p:pic>
        <p:nvPicPr>
          <p:cNvPr id="111" name="Picture 110"/>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419435" y="1120429"/>
            <a:ext cx="541893" cy="541893"/>
          </a:xfrm>
          <a:prstGeom prst="rect">
            <a:avLst/>
          </a:prstGeom>
        </p:spPr>
      </p:pic>
      <p:pic>
        <p:nvPicPr>
          <p:cNvPr id="112" name="Picture 11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684668" y="4098107"/>
            <a:ext cx="633020" cy="633020"/>
          </a:xfrm>
          <a:prstGeom prst="rect">
            <a:avLst/>
          </a:prstGeom>
        </p:spPr>
      </p:pic>
      <p:pic>
        <p:nvPicPr>
          <p:cNvPr id="113" name="Picture 11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155537" y="3915737"/>
            <a:ext cx="340580" cy="340580"/>
          </a:xfrm>
          <a:prstGeom prst="rect">
            <a:avLst/>
          </a:prstGeom>
        </p:spPr>
      </p:pic>
      <p:pic>
        <p:nvPicPr>
          <p:cNvPr id="114" name="Picture 11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63039" y="2181849"/>
            <a:ext cx="637870" cy="637870"/>
          </a:xfrm>
          <a:prstGeom prst="rect">
            <a:avLst/>
          </a:prstGeom>
        </p:spPr>
      </p:pic>
      <p:sp>
        <p:nvSpPr>
          <p:cNvPr id="116" name="Rectangle 115"/>
          <p:cNvSpPr/>
          <p:nvPr/>
        </p:nvSpPr>
        <p:spPr>
          <a:xfrm>
            <a:off x="9735908" y="6058456"/>
            <a:ext cx="407484" cy="215444"/>
          </a:xfrm>
          <a:prstGeom prst="rect">
            <a:avLst/>
          </a:prstGeom>
        </p:spPr>
        <p:txBody>
          <a:bodyPr wrap="none">
            <a:spAutoFit/>
          </a:bodyPr>
          <a:lstStyle/>
          <a:p>
            <a:r>
              <a:rPr lang="en-US" altLang="ko-KR" sz="800" b="1" dirty="0">
                <a:solidFill>
                  <a:schemeClr val="tx1">
                    <a:lumMod val="85000"/>
                    <a:lumOff val="15000"/>
                  </a:schemeClr>
                </a:solidFill>
                <a:latin typeface="Arial Rounded MT Bold" panose="020F0704030504030204" pitchFamily="34" charset="0"/>
                <a:cs typeface="Arial" pitchFamily="34" charset="0"/>
              </a:rPr>
              <a:t>AEO</a:t>
            </a:r>
            <a:endParaRPr lang="en-US" sz="800" b="1" dirty="0">
              <a:solidFill>
                <a:schemeClr val="tx1">
                  <a:lumMod val="85000"/>
                  <a:lumOff val="15000"/>
                </a:schemeClr>
              </a:solidFill>
              <a:latin typeface="Arial Rounded MT Bold" panose="020F0704030504030204" pitchFamily="34" charset="0"/>
            </a:endParaRPr>
          </a:p>
        </p:txBody>
      </p:sp>
      <p:pic>
        <p:nvPicPr>
          <p:cNvPr id="117" name="Picture 116"/>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616895" y="5887261"/>
            <a:ext cx="652667" cy="652667"/>
          </a:xfrm>
          <a:prstGeom prst="rect">
            <a:avLst/>
          </a:prstGeom>
        </p:spPr>
      </p:pic>
      <p:pic>
        <p:nvPicPr>
          <p:cNvPr id="118" name="Picture 117"/>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759490" y="872071"/>
            <a:ext cx="481048" cy="481048"/>
          </a:xfrm>
          <a:prstGeom prst="rect">
            <a:avLst/>
          </a:prstGeom>
        </p:spPr>
      </p:pic>
      <p:sp>
        <p:nvSpPr>
          <p:cNvPr id="120" name="Rounded Rectangle 5">
            <a:extLst>
              <a:ext uri="{FF2B5EF4-FFF2-40B4-BE49-F238E27FC236}">
                <a16:creationId xmlns:a16="http://schemas.microsoft.com/office/drawing/2014/main" id="{836B4970-B40F-4639-A229-8B093B7B0960}"/>
              </a:ext>
            </a:extLst>
          </p:cNvPr>
          <p:cNvSpPr/>
          <p:nvPr/>
        </p:nvSpPr>
        <p:spPr>
          <a:xfrm>
            <a:off x="3372995" y="5727439"/>
            <a:ext cx="1879525" cy="540000"/>
          </a:xfrm>
          <a:prstGeom prst="roundRect">
            <a:avLst>
              <a:gd name="adj" fmla="val 50000"/>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ko-KR" sz="1200" b="1" dirty="0">
                <a:solidFill>
                  <a:schemeClr val="tx1">
                    <a:lumMod val="85000"/>
                    <a:lumOff val="15000"/>
                  </a:schemeClr>
                </a:solidFill>
              </a:rPr>
              <a:t>Risk Mitigation </a:t>
            </a:r>
          </a:p>
          <a:p>
            <a:pPr algn="ctr"/>
            <a:r>
              <a:rPr lang="en-US" altLang="ko-KR" sz="1200" b="1" dirty="0">
                <a:solidFill>
                  <a:schemeClr val="tx1">
                    <a:lumMod val="85000"/>
                    <a:lumOff val="15000"/>
                  </a:schemeClr>
                </a:solidFill>
              </a:rPr>
              <a:t>and Assessment</a:t>
            </a:r>
            <a:endParaRPr lang="ko-KR" altLang="en-US" sz="1200" b="1" dirty="0">
              <a:solidFill>
                <a:schemeClr val="tx1">
                  <a:lumMod val="85000"/>
                  <a:lumOff val="15000"/>
                </a:schemeClr>
              </a:solidFill>
            </a:endParaRPr>
          </a:p>
        </p:txBody>
      </p:sp>
      <p:cxnSp>
        <p:nvCxnSpPr>
          <p:cNvPr id="121" name="Straight Connector 120"/>
          <p:cNvCxnSpPr/>
          <p:nvPr/>
        </p:nvCxnSpPr>
        <p:spPr>
          <a:xfrm>
            <a:off x="4290044" y="2930601"/>
            <a:ext cx="27158" cy="2691450"/>
          </a:xfrm>
          <a:prstGeom prst="line">
            <a:avLst/>
          </a:prstGeom>
          <a:ln w="1905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4307750" y="2930601"/>
            <a:ext cx="2353706" cy="2691450"/>
          </a:xfrm>
          <a:prstGeom prst="line">
            <a:avLst/>
          </a:prstGeom>
          <a:ln w="1905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4338114" y="2831809"/>
            <a:ext cx="4495440" cy="2790242"/>
          </a:xfrm>
          <a:prstGeom prst="line">
            <a:avLst/>
          </a:prstGeom>
          <a:ln w="1905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4290695" y="4670849"/>
            <a:ext cx="4345495" cy="962548"/>
          </a:xfrm>
          <a:prstGeom prst="line">
            <a:avLst/>
          </a:prstGeom>
          <a:ln w="1905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039" name="Picture 8" descr="Line Circle Sticker for iOS &amp; Android | GIPHY"/>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549474" y="1784732"/>
            <a:ext cx="1466071" cy="1466071"/>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8" descr="Line Circle Sticker for iOS &amp; Android | GIPHY"/>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852405" y="1811367"/>
            <a:ext cx="1812713" cy="1466071"/>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8" descr="Line Circle Sticker for iOS &amp; Android | GIPHY"/>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478678" y="1998092"/>
            <a:ext cx="1375669" cy="1112602"/>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8" descr="Line Circle Sticker for iOS &amp; Android | GIPHY"/>
          <p:cNvPicPr>
            <a:picLocks noChangeAspect="1" noChangeArrowheads="1" noCrop="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8528528" y="4040961"/>
            <a:ext cx="1207380" cy="976495"/>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10" descr="Yes no - Free marketing icons"/>
          <p:cNvPicPr>
            <a:picLocks noChangeAspect="1" noChangeArrowheads="1"/>
          </p:cNvPicPr>
          <p:nvPr/>
        </p:nvPicPr>
        <p:blipFill rotWithShape="1">
          <a:blip r:embed="rId15" cstate="hqprint">
            <a:extLst>
              <a:ext uri="{28A0092B-C50C-407E-A947-70E740481C1C}">
                <a14:useLocalDpi xmlns:a14="http://schemas.microsoft.com/office/drawing/2010/main" val="0"/>
              </a:ext>
            </a:extLst>
          </a:blip>
          <a:srcRect b="50941"/>
          <a:stretch/>
        </p:blipFill>
        <p:spPr bwMode="auto">
          <a:xfrm>
            <a:off x="9318358" y="1169702"/>
            <a:ext cx="675136" cy="331206"/>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0" descr="Yes no - Free marketing icons"/>
          <p:cNvPicPr>
            <a:picLocks noChangeAspect="1" noChangeArrowheads="1"/>
          </p:cNvPicPr>
          <p:nvPr/>
        </p:nvPicPr>
        <p:blipFill rotWithShape="1">
          <a:blip r:embed="rId16" cstate="hqprint">
            <a:extLst>
              <a:ext uri="{28A0092B-C50C-407E-A947-70E740481C1C}">
                <a14:useLocalDpi xmlns:a14="http://schemas.microsoft.com/office/drawing/2010/main" val="0"/>
              </a:ext>
            </a:extLst>
          </a:blip>
          <a:srcRect t="49634"/>
          <a:stretch/>
        </p:blipFill>
        <p:spPr bwMode="auto">
          <a:xfrm>
            <a:off x="9343900" y="1485725"/>
            <a:ext cx="649594" cy="327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69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base">
                                        <p:cTn id="7" dur="500" fill="hold"/>
                                        <p:tgtEl>
                                          <p:spTgt spid="120"/>
                                        </p:tgtEl>
                                        <p:attrNameLst>
                                          <p:attrName>ppt_x</p:attrName>
                                        </p:attrNameLst>
                                      </p:cBhvr>
                                      <p:tavLst>
                                        <p:tav tm="0">
                                          <p:val>
                                            <p:strVal val="#ppt_x"/>
                                          </p:val>
                                        </p:tav>
                                        <p:tav tm="100000">
                                          <p:val>
                                            <p:strVal val="#ppt_x"/>
                                          </p:val>
                                        </p:tav>
                                      </p:tavLst>
                                    </p:anim>
                                    <p:anim calcmode="lin" valueType="num">
                                      <p:cBhvr additive="base">
                                        <p:cTn id="8"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1"/>
                                        </p:tgtEl>
                                        <p:attrNameLst>
                                          <p:attrName>style.visibility</p:attrName>
                                        </p:attrNameLst>
                                      </p:cBhvr>
                                      <p:to>
                                        <p:strVal val="visible"/>
                                      </p:to>
                                    </p:set>
                                    <p:animEffect transition="in" filter="barn(inVertical)">
                                      <p:cBhvr>
                                        <p:cTn id="13" dur="500"/>
                                        <p:tgtEl>
                                          <p:spTgt spid="121"/>
                                        </p:tgtEl>
                                      </p:cBhvr>
                                    </p:animEffect>
                                  </p:childTnLst>
                                </p:cTn>
                              </p:par>
                              <p:par>
                                <p:cTn id="14" presetID="16" presetClass="entr" presetSubtype="21" fill="hold" nodeType="withEffect">
                                  <p:stCondLst>
                                    <p:cond delay="0"/>
                                  </p:stCondLst>
                                  <p:childTnLst>
                                    <p:set>
                                      <p:cBhvr>
                                        <p:cTn id="15" dur="1" fill="hold">
                                          <p:stCondLst>
                                            <p:cond delay="0"/>
                                          </p:stCondLst>
                                        </p:cTn>
                                        <p:tgtEl>
                                          <p:spTgt spid="129"/>
                                        </p:tgtEl>
                                        <p:attrNameLst>
                                          <p:attrName>style.visibility</p:attrName>
                                        </p:attrNameLst>
                                      </p:cBhvr>
                                      <p:to>
                                        <p:strVal val="visible"/>
                                      </p:to>
                                    </p:set>
                                    <p:animEffect transition="in" filter="barn(inVertical)">
                                      <p:cBhvr>
                                        <p:cTn id="16" dur="500"/>
                                        <p:tgtEl>
                                          <p:spTgt spid="129"/>
                                        </p:tgtEl>
                                      </p:cBhvr>
                                    </p:animEffect>
                                  </p:childTnLst>
                                </p:cTn>
                              </p:par>
                              <p:par>
                                <p:cTn id="17" presetID="16" presetClass="entr" presetSubtype="21" fill="hold" nodeType="withEffect">
                                  <p:stCondLst>
                                    <p:cond delay="0"/>
                                  </p:stCondLst>
                                  <p:childTnLst>
                                    <p:set>
                                      <p:cBhvr>
                                        <p:cTn id="18" dur="1" fill="hold">
                                          <p:stCondLst>
                                            <p:cond delay="0"/>
                                          </p:stCondLst>
                                        </p:cTn>
                                        <p:tgtEl>
                                          <p:spTgt spid="138"/>
                                        </p:tgtEl>
                                        <p:attrNameLst>
                                          <p:attrName>style.visibility</p:attrName>
                                        </p:attrNameLst>
                                      </p:cBhvr>
                                      <p:to>
                                        <p:strVal val="visible"/>
                                      </p:to>
                                    </p:set>
                                    <p:animEffect transition="in" filter="barn(inVertical)">
                                      <p:cBhvr>
                                        <p:cTn id="19" dur="500"/>
                                        <p:tgtEl>
                                          <p:spTgt spid="138"/>
                                        </p:tgtEl>
                                      </p:cBhvr>
                                    </p:animEffect>
                                  </p:childTnLst>
                                </p:cTn>
                              </p:par>
                              <p:par>
                                <p:cTn id="20" presetID="16" presetClass="entr" presetSubtype="21" fill="hold" nodeType="with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barn(inVertic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9"/>
                                        </p:tgtEl>
                                        <p:attrNameLst>
                                          <p:attrName>style.visibility</p:attrName>
                                        </p:attrNameLst>
                                      </p:cBhvr>
                                      <p:to>
                                        <p:strVal val="visible"/>
                                      </p:to>
                                    </p:set>
                                    <p:animEffect transition="in" filter="fade">
                                      <p:cBhvr>
                                        <p:cTn id="27" dur="500"/>
                                        <p:tgtEl>
                                          <p:spTgt spid="1039"/>
                                        </p:tgtEl>
                                      </p:cBhvr>
                                    </p:animEffect>
                                  </p:childTnLst>
                                </p:cTn>
                              </p:par>
                              <p:par>
                                <p:cTn id="28" presetID="10" presetClass="entr" presetSubtype="0" fill="hold" nodeType="withEffect">
                                  <p:stCondLst>
                                    <p:cond delay="0"/>
                                  </p:stCondLst>
                                  <p:childTnLst>
                                    <p:set>
                                      <p:cBhvr>
                                        <p:cTn id="29" dur="1" fill="hold">
                                          <p:stCondLst>
                                            <p:cond delay="0"/>
                                          </p:stCondLst>
                                        </p:cTn>
                                        <p:tgtEl>
                                          <p:spTgt spid="152"/>
                                        </p:tgtEl>
                                        <p:attrNameLst>
                                          <p:attrName>style.visibility</p:attrName>
                                        </p:attrNameLst>
                                      </p:cBhvr>
                                      <p:to>
                                        <p:strVal val="visible"/>
                                      </p:to>
                                    </p:set>
                                    <p:animEffect transition="in" filter="fade">
                                      <p:cBhvr>
                                        <p:cTn id="30" dur="500"/>
                                        <p:tgtEl>
                                          <p:spTgt spid="152"/>
                                        </p:tgtEl>
                                      </p:cBhvr>
                                    </p:animEffect>
                                  </p:childTnLst>
                                </p:cTn>
                              </p:par>
                              <p:par>
                                <p:cTn id="31" presetID="10" presetClass="entr" presetSubtype="0" fill="hold" nodeType="withEffect">
                                  <p:stCondLst>
                                    <p:cond delay="0"/>
                                  </p:stCondLst>
                                  <p:childTnLst>
                                    <p:set>
                                      <p:cBhvr>
                                        <p:cTn id="32" dur="1" fill="hold">
                                          <p:stCondLst>
                                            <p:cond delay="0"/>
                                          </p:stCondLst>
                                        </p:cTn>
                                        <p:tgtEl>
                                          <p:spTgt spid="153"/>
                                        </p:tgtEl>
                                        <p:attrNameLst>
                                          <p:attrName>style.visibility</p:attrName>
                                        </p:attrNameLst>
                                      </p:cBhvr>
                                      <p:to>
                                        <p:strVal val="visible"/>
                                      </p:to>
                                    </p:set>
                                    <p:animEffect transition="in" filter="fade">
                                      <p:cBhvr>
                                        <p:cTn id="33" dur="500"/>
                                        <p:tgtEl>
                                          <p:spTgt spid="153"/>
                                        </p:tgtEl>
                                      </p:cBhvr>
                                    </p:animEffect>
                                  </p:childTnLst>
                                </p:cTn>
                              </p:par>
                              <p:par>
                                <p:cTn id="34" presetID="10" presetClass="entr" presetSubtype="0" fill="hold" nodeType="withEffect">
                                  <p:stCondLst>
                                    <p:cond delay="0"/>
                                  </p:stCondLst>
                                  <p:childTnLst>
                                    <p:set>
                                      <p:cBhvr>
                                        <p:cTn id="35" dur="1" fill="hold">
                                          <p:stCondLst>
                                            <p:cond delay="0"/>
                                          </p:stCondLst>
                                        </p:cTn>
                                        <p:tgtEl>
                                          <p:spTgt spid="154"/>
                                        </p:tgtEl>
                                        <p:attrNameLst>
                                          <p:attrName>style.visibility</p:attrName>
                                        </p:attrNameLst>
                                      </p:cBhvr>
                                      <p:to>
                                        <p:strVal val="visible"/>
                                      </p:to>
                                    </p:set>
                                    <p:animEffect transition="in" filter="fade">
                                      <p:cBhvr>
                                        <p:cTn id="36"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9980" y="1310185"/>
            <a:ext cx="5549969" cy="48722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93">
            <a:extLst>
              <a:ext uri="{FF2B5EF4-FFF2-40B4-BE49-F238E27FC236}">
                <a16:creationId xmlns:a16="http://schemas.microsoft.com/office/drawing/2014/main" id="{D777E786-398C-40AE-BB41-97E2F43C5311}"/>
              </a:ext>
            </a:extLst>
          </p:cNvPr>
          <p:cNvPicPr>
            <a:picLocks noChangeAspect="1"/>
          </p:cNvPicPr>
          <p:nvPr/>
        </p:nvPicPr>
        <p:blipFill>
          <a:blip r:embed="rId2" cstate="print"/>
          <a:stretch>
            <a:fillRect/>
          </a:stretch>
        </p:blipFill>
        <p:spPr>
          <a:xfrm>
            <a:off x="90924" y="85480"/>
            <a:ext cx="591257" cy="525763"/>
          </a:xfrm>
          <a:prstGeom prst="rect">
            <a:avLst/>
          </a:prstGeom>
        </p:spPr>
      </p:pic>
      <p:sp>
        <p:nvSpPr>
          <p:cNvPr id="38" name="Title 1">
            <a:extLst>
              <a:ext uri="{FF2B5EF4-FFF2-40B4-BE49-F238E27FC236}">
                <a16:creationId xmlns:a16="http://schemas.microsoft.com/office/drawing/2014/main" id="{6E75A460-200B-40A5-9173-2AE5381F9418}"/>
              </a:ext>
            </a:extLst>
          </p:cNvPr>
          <p:cNvSpPr txBox="1"/>
          <p:nvPr/>
        </p:nvSpPr>
        <p:spPr>
          <a:xfrm>
            <a:off x="682181" y="85480"/>
            <a:ext cx="1299330" cy="5742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id-ID" sz="1000" b="1" dirty="0">
                <a:solidFill>
                  <a:srgbClr val="4472C4">
                    <a:lumMod val="50000"/>
                  </a:srgbClr>
                </a:solidFill>
              </a:rPr>
              <a:t>DIRECTORATE GENERAL OF CUSTOMS</a:t>
            </a:r>
          </a:p>
          <a:p>
            <a:r>
              <a:rPr lang="en-AU" altLang="id-ID" sz="1000" b="1" dirty="0">
                <a:solidFill>
                  <a:srgbClr val="4472C4">
                    <a:lumMod val="50000"/>
                  </a:srgbClr>
                </a:solidFill>
              </a:rPr>
              <a:t>AND EXCISE</a:t>
            </a:r>
            <a:endParaRPr lang="en-US" sz="1000" b="1" dirty="0">
              <a:solidFill>
                <a:srgbClr val="4472C4">
                  <a:lumMod val="50000"/>
                </a:srgbClr>
              </a:solidFill>
            </a:endParaRPr>
          </a:p>
        </p:txBody>
      </p:sp>
      <p:sp>
        <p:nvSpPr>
          <p:cNvPr id="39" name="Title 3"/>
          <p:cNvSpPr>
            <a:spLocks noGrp="1"/>
          </p:cNvSpPr>
          <p:nvPr>
            <p:ph type="title"/>
          </p:nvPr>
        </p:nvSpPr>
        <p:spPr>
          <a:xfrm>
            <a:off x="2214688" y="85480"/>
            <a:ext cx="9192695" cy="465628"/>
          </a:xfrm>
        </p:spPr>
        <p:txBody>
          <a:bodyPr>
            <a:noAutofit/>
          </a:bodyPr>
          <a:lstStyle/>
          <a:p>
            <a:r>
              <a:rPr lang="en-US" altLang="ko-KR" sz="3600" b="1" dirty="0">
                <a:solidFill>
                  <a:prstClr val="black"/>
                </a:solidFill>
                <a:latin typeface="Arial"/>
                <a:ea typeface="Arial Unicode MS"/>
                <a:cs typeface="Arial" pitchFamily="34" charset="0"/>
              </a:rPr>
              <a:t>RISK MITIGATION AND ASSESSMENT</a:t>
            </a:r>
            <a:endParaRPr lang="en-US" sz="3600" dirty="0">
              <a:latin typeface="Arial" panose="020B0604020202020204" pitchFamily="34" charset="0"/>
              <a:cs typeface="Arial" panose="020B0604020202020204" pitchFamily="34" charset="0"/>
            </a:endParaRPr>
          </a:p>
        </p:txBody>
      </p:sp>
      <p:sp>
        <p:nvSpPr>
          <p:cNvPr id="40" name="Rectangle 39"/>
          <p:cNvSpPr/>
          <p:nvPr/>
        </p:nvSpPr>
        <p:spPr>
          <a:xfrm>
            <a:off x="600397" y="1668625"/>
            <a:ext cx="4783864" cy="4130956"/>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b="1" dirty="0"/>
              <a:t>AEO CRITERIA</a:t>
            </a:r>
          </a:p>
          <a:p>
            <a:pPr algn="ctr"/>
            <a:r>
              <a:rPr lang="en-US" sz="1200" b="1" dirty="0"/>
              <a:t>COMPLIANCE, SECURITY AND SAFETY STANDARDS</a:t>
            </a:r>
          </a:p>
          <a:p>
            <a:pPr algn="ctr"/>
            <a:endParaRPr lang="en-US" sz="1200" b="1" dirty="0"/>
          </a:p>
          <a:p>
            <a:pPr marL="342900" lvl="0" indent="-342900">
              <a:buFont typeface="+mj-lt"/>
              <a:buAutoNum type="arabicParenR"/>
            </a:pPr>
            <a:r>
              <a:rPr lang="en-US" sz="1200" dirty="0"/>
              <a:t>Demonstrated Compliance With Customs Requirements</a:t>
            </a:r>
          </a:p>
          <a:p>
            <a:pPr marL="342900" lvl="0" indent="-342900">
              <a:buFont typeface="+mj-lt"/>
              <a:buAutoNum type="arabicParenR"/>
            </a:pPr>
            <a:r>
              <a:rPr lang="en-US" sz="1200" dirty="0"/>
              <a:t>Satisfactory System For Management Of Commercial Records</a:t>
            </a:r>
          </a:p>
          <a:p>
            <a:pPr marL="342900" lvl="0" indent="-342900">
              <a:buFont typeface="+mj-lt"/>
              <a:buAutoNum type="arabicParenR"/>
            </a:pPr>
            <a:r>
              <a:rPr lang="en-US" sz="1200" dirty="0"/>
              <a:t>Financial Viability</a:t>
            </a:r>
          </a:p>
          <a:p>
            <a:pPr marL="342900" lvl="0" indent="-342900">
              <a:buFont typeface="+mj-lt"/>
              <a:buAutoNum type="arabicParenR"/>
            </a:pPr>
            <a:r>
              <a:rPr lang="en-US" sz="1200" dirty="0"/>
              <a:t>Consultation, Co-operation And Communication</a:t>
            </a:r>
          </a:p>
          <a:p>
            <a:pPr marL="342900" lvl="0" indent="-342900">
              <a:buFont typeface="+mj-lt"/>
              <a:buAutoNum type="arabicParenR"/>
            </a:pPr>
            <a:r>
              <a:rPr lang="en-US" sz="1200" dirty="0"/>
              <a:t>Education, Training And Awareness</a:t>
            </a:r>
          </a:p>
          <a:p>
            <a:pPr marL="342900" lvl="0" indent="-342900">
              <a:buFont typeface="+mj-lt"/>
              <a:buAutoNum type="arabicParenR"/>
            </a:pPr>
            <a:r>
              <a:rPr lang="en-US" sz="1200" dirty="0"/>
              <a:t>Information Exchange, Access And Confidentiality</a:t>
            </a:r>
          </a:p>
          <a:p>
            <a:pPr marL="342900" lvl="0" indent="-342900">
              <a:buFont typeface="+mj-lt"/>
              <a:buAutoNum type="arabicParenR"/>
            </a:pPr>
            <a:r>
              <a:rPr lang="en-US" sz="1200" dirty="0"/>
              <a:t>Cargo Security</a:t>
            </a:r>
          </a:p>
          <a:p>
            <a:pPr marL="342900" lvl="0" indent="-342900">
              <a:buFont typeface="+mj-lt"/>
              <a:buAutoNum type="arabicParenR"/>
            </a:pPr>
            <a:r>
              <a:rPr lang="en-US" sz="1200" dirty="0"/>
              <a:t>Conveyance Security</a:t>
            </a:r>
          </a:p>
          <a:p>
            <a:pPr marL="342900" lvl="0" indent="-342900">
              <a:buFont typeface="+mj-lt"/>
              <a:buAutoNum type="arabicParenR"/>
            </a:pPr>
            <a:r>
              <a:rPr lang="en-US" sz="1200" dirty="0"/>
              <a:t>Premises Security</a:t>
            </a:r>
          </a:p>
          <a:p>
            <a:pPr marL="342900" lvl="0" indent="-342900">
              <a:buFont typeface="+mj-lt"/>
              <a:buAutoNum type="arabicParenR"/>
            </a:pPr>
            <a:r>
              <a:rPr lang="en-US" sz="1200" dirty="0"/>
              <a:t>Personnel Security</a:t>
            </a:r>
          </a:p>
          <a:p>
            <a:pPr marL="342900" lvl="0" indent="-342900">
              <a:buFont typeface="+mj-lt"/>
              <a:buAutoNum type="arabicParenR"/>
            </a:pPr>
            <a:r>
              <a:rPr lang="en-US" sz="1200" dirty="0"/>
              <a:t>Trading Partner Security</a:t>
            </a:r>
          </a:p>
          <a:p>
            <a:pPr marL="342900" lvl="0" indent="-342900">
              <a:buFont typeface="+mj-lt"/>
              <a:buAutoNum type="arabicParenR"/>
            </a:pPr>
            <a:r>
              <a:rPr lang="en-US" sz="1200" dirty="0"/>
              <a:t>Crisis Management And Incident Recovery</a:t>
            </a:r>
          </a:p>
          <a:p>
            <a:pPr marL="342900" lvl="0" indent="-342900">
              <a:buFont typeface="+mj-lt"/>
              <a:buAutoNum type="arabicParenR"/>
            </a:pPr>
            <a:r>
              <a:rPr lang="en-US" sz="1200" dirty="0"/>
              <a:t>Measurement, Analysis And Improvement</a:t>
            </a:r>
          </a:p>
          <a:p>
            <a:r>
              <a:rPr lang="en-US" sz="1200" dirty="0"/>
              <a:t> </a:t>
            </a:r>
          </a:p>
        </p:txBody>
      </p:sp>
      <p:sp>
        <p:nvSpPr>
          <p:cNvPr id="43" name="Rounded Rectangle 5">
            <a:extLst>
              <a:ext uri="{FF2B5EF4-FFF2-40B4-BE49-F238E27FC236}">
                <a16:creationId xmlns:a16="http://schemas.microsoft.com/office/drawing/2014/main" id="{836B4970-B40F-4639-A229-8B093B7B0960}"/>
              </a:ext>
            </a:extLst>
          </p:cNvPr>
          <p:cNvSpPr/>
          <p:nvPr/>
        </p:nvSpPr>
        <p:spPr>
          <a:xfrm>
            <a:off x="6223602" y="5562430"/>
            <a:ext cx="1890923" cy="540000"/>
          </a:xfrm>
          <a:prstGeom prst="roundRect">
            <a:avLst>
              <a:gd name="adj" fmla="val 50000"/>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85000"/>
                    <a:lumOff val="15000"/>
                  </a:schemeClr>
                </a:solidFill>
              </a:rPr>
              <a:t>OBSERVATION</a:t>
            </a:r>
          </a:p>
        </p:txBody>
      </p:sp>
      <p:sp>
        <p:nvSpPr>
          <p:cNvPr id="44" name="Rounded Rectangle 7">
            <a:extLst>
              <a:ext uri="{FF2B5EF4-FFF2-40B4-BE49-F238E27FC236}">
                <a16:creationId xmlns:a16="http://schemas.microsoft.com/office/drawing/2014/main" id="{6A04D4A8-75C6-4787-ACBD-387A7104319F}"/>
              </a:ext>
            </a:extLst>
          </p:cNvPr>
          <p:cNvSpPr/>
          <p:nvPr/>
        </p:nvSpPr>
        <p:spPr>
          <a:xfrm>
            <a:off x="8753365" y="5624865"/>
            <a:ext cx="1545289" cy="541405"/>
          </a:xfrm>
          <a:prstGeom prst="roundRect">
            <a:avLst>
              <a:gd name="adj"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85000"/>
                    <a:lumOff val="15000"/>
                  </a:schemeClr>
                </a:solidFill>
              </a:rPr>
              <a:t>CHECKING</a:t>
            </a:r>
          </a:p>
        </p:txBody>
      </p:sp>
      <p:sp>
        <p:nvSpPr>
          <p:cNvPr id="49" name="Rectangle 48"/>
          <p:cNvSpPr/>
          <p:nvPr/>
        </p:nvSpPr>
        <p:spPr>
          <a:xfrm>
            <a:off x="5836467" y="918366"/>
            <a:ext cx="5982493" cy="24293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795257" y="2175292"/>
            <a:ext cx="2882831" cy="1015663"/>
          </a:xfrm>
          <a:prstGeom prst="rect">
            <a:avLst/>
          </a:prstGeom>
        </p:spPr>
        <p:txBody>
          <a:bodyPr wrap="square">
            <a:spAutoFit/>
          </a:bodyPr>
          <a:lstStyle/>
          <a:p>
            <a:pPr marL="342900" lvl="0" indent="-342900">
              <a:buFont typeface="+mj-lt"/>
              <a:buAutoNum type="arabicParenR"/>
            </a:pPr>
            <a:r>
              <a:rPr lang="en-US" sz="1200" dirty="0"/>
              <a:t>Other Government Agency (OGA)</a:t>
            </a:r>
          </a:p>
          <a:p>
            <a:pPr marL="342900" lvl="0" indent="-342900">
              <a:buFont typeface="+mj-lt"/>
              <a:buAutoNum type="arabicParenR"/>
            </a:pPr>
            <a:r>
              <a:rPr lang="en-US" sz="1200" dirty="0"/>
              <a:t>Data/information from company</a:t>
            </a:r>
          </a:p>
          <a:p>
            <a:pPr marL="342900" lvl="0" indent="-342900">
              <a:buFont typeface="+mj-lt"/>
              <a:buAutoNum type="arabicParenR"/>
            </a:pPr>
            <a:r>
              <a:rPr lang="en-US" sz="1200" dirty="0"/>
              <a:t>Data/information from open source</a:t>
            </a:r>
          </a:p>
          <a:p>
            <a:pPr marL="342900" lvl="0" indent="-342900">
              <a:buFont typeface="+mj-lt"/>
              <a:buAutoNum type="arabicParenR"/>
            </a:pPr>
            <a:r>
              <a:rPr lang="en-US" sz="1200" dirty="0" err="1"/>
              <a:t>Etc</a:t>
            </a:r>
            <a:endParaRPr lang="en-US" sz="1200" dirty="0"/>
          </a:p>
          <a:p>
            <a:pPr marL="342900" lvl="0" indent="-342900">
              <a:buFont typeface="+mj-lt"/>
              <a:buAutoNum type="arabicParenR"/>
            </a:pPr>
            <a:endParaRPr lang="en-US" sz="1200" dirty="0"/>
          </a:p>
        </p:txBody>
      </p:sp>
      <p:sp>
        <p:nvSpPr>
          <p:cNvPr id="47" name="Rounded Rectangle 5">
            <a:extLst>
              <a:ext uri="{FF2B5EF4-FFF2-40B4-BE49-F238E27FC236}">
                <a16:creationId xmlns:a16="http://schemas.microsoft.com/office/drawing/2014/main" id="{836B4970-B40F-4639-A229-8B093B7B0960}"/>
              </a:ext>
            </a:extLst>
          </p:cNvPr>
          <p:cNvSpPr/>
          <p:nvPr/>
        </p:nvSpPr>
        <p:spPr>
          <a:xfrm>
            <a:off x="5995822" y="1672597"/>
            <a:ext cx="2562800" cy="472406"/>
          </a:xfrm>
          <a:prstGeom prst="roundRect">
            <a:avLst>
              <a:gd name="adj" fmla="val 50000"/>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85000"/>
                    <a:lumOff val="15000"/>
                  </a:schemeClr>
                </a:solidFill>
              </a:rPr>
              <a:t>INTERNAL SOURCE</a:t>
            </a:r>
          </a:p>
        </p:txBody>
      </p:sp>
      <p:sp>
        <p:nvSpPr>
          <p:cNvPr id="48" name="Rounded Rectangle 7">
            <a:extLst>
              <a:ext uri="{FF2B5EF4-FFF2-40B4-BE49-F238E27FC236}">
                <a16:creationId xmlns:a16="http://schemas.microsoft.com/office/drawing/2014/main" id="{6A04D4A8-75C6-4787-ACBD-387A7104319F}"/>
              </a:ext>
            </a:extLst>
          </p:cNvPr>
          <p:cNvSpPr/>
          <p:nvPr/>
        </p:nvSpPr>
        <p:spPr>
          <a:xfrm>
            <a:off x="8945648" y="1668624"/>
            <a:ext cx="2461735" cy="446966"/>
          </a:xfrm>
          <a:prstGeom prst="roundRect">
            <a:avLst>
              <a:gd name="adj"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85000"/>
                    <a:lumOff val="15000"/>
                  </a:schemeClr>
                </a:solidFill>
              </a:rPr>
              <a:t>EXTERNAL SOURCE </a:t>
            </a:r>
          </a:p>
        </p:txBody>
      </p:sp>
      <p:sp>
        <p:nvSpPr>
          <p:cNvPr id="14" name="Rectangle 13"/>
          <p:cNvSpPr/>
          <p:nvPr/>
        </p:nvSpPr>
        <p:spPr>
          <a:xfrm>
            <a:off x="6272206" y="2247159"/>
            <a:ext cx="1928892" cy="830997"/>
          </a:xfrm>
          <a:prstGeom prst="rect">
            <a:avLst/>
          </a:prstGeom>
        </p:spPr>
        <p:txBody>
          <a:bodyPr wrap="square">
            <a:spAutoFit/>
          </a:bodyPr>
          <a:lstStyle/>
          <a:p>
            <a:pPr algn="ctr"/>
            <a:r>
              <a:rPr lang="en-US" sz="1200" dirty="0">
                <a:solidFill>
                  <a:schemeClr val="tx1">
                    <a:lumMod val="85000"/>
                    <a:lumOff val="15000"/>
                  </a:schemeClr>
                </a:solidFill>
              </a:rPr>
              <a:t>All Internal Unit of Directorate General of Customs and Excise (</a:t>
            </a:r>
            <a:r>
              <a:rPr lang="en-US" sz="1200" b="1" dirty="0">
                <a:solidFill>
                  <a:schemeClr val="tx1">
                    <a:lumMod val="85000"/>
                    <a:lumOff val="15000"/>
                  </a:schemeClr>
                </a:solidFill>
              </a:rPr>
              <a:t>DGCE</a:t>
            </a:r>
            <a:r>
              <a:rPr lang="en-US" sz="1200" dirty="0">
                <a:solidFill>
                  <a:schemeClr val="tx1">
                    <a:lumMod val="85000"/>
                    <a:lumOff val="15000"/>
                  </a:schemeClr>
                </a:solidFill>
              </a:rPr>
              <a:t>)</a:t>
            </a:r>
          </a:p>
        </p:txBody>
      </p:sp>
      <p:cxnSp>
        <p:nvCxnSpPr>
          <p:cNvPr id="50" name="Straight Connector 49">
            <a:extLst>
              <a:ext uri="{FF2B5EF4-FFF2-40B4-BE49-F238E27FC236}">
                <a16:creationId xmlns:a16="http://schemas.microsoft.com/office/drawing/2014/main" id="{F72E3F72-CE37-3EAB-E9CD-AE273FFEA7D5}"/>
              </a:ext>
            </a:extLst>
          </p:cNvPr>
          <p:cNvCxnSpPr/>
          <p:nvPr/>
        </p:nvCxnSpPr>
        <p:spPr>
          <a:xfrm flipH="1">
            <a:off x="8640423" y="837500"/>
            <a:ext cx="32179" cy="2417586"/>
          </a:xfrm>
          <a:prstGeom prst="line">
            <a:avLst/>
          </a:prstGeom>
          <a:ln w="28575">
            <a:solidFill>
              <a:schemeClr val="bg1">
                <a:lumMod val="50000"/>
                <a:alpha val="31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6481556" y="3961775"/>
            <a:ext cx="3538703" cy="2684685"/>
            <a:chOff x="7024664" y="4183501"/>
            <a:chExt cx="3538703" cy="2561237"/>
          </a:xfrm>
        </p:grpSpPr>
        <p:grpSp>
          <p:nvGrpSpPr>
            <p:cNvPr id="53" name="Group 52"/>
            <p:cNvGrpSpPr/>
            <p:nvPr/>
          </p:nvGrpSpPr>
          <p:grpSpPr>
            <a:xfrm>
              <a:off x="7343524" y="4197553"/>
              <a:ext cx="2900981" cy="2229679"/>
              <a:chOff x="7502454" y="4494968"/>
              <a:chExt cx="2900981" cy="2229679"/>
            </a:xfrm>
          </p:grpSpPr>
          <p:pic>
            <p:nvPicPr>
              <p:cNvPr id="2050" name="Picture 2" descr="Complimento consigli bottiglia gear animation gif cavità Di chi bagnars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02454" y="4494968"/>
                <a:ext cx="2900981" cy="2229679"/>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7915479" y="5148142"/>
                <a:ext cx="740908" cy="430887"/>
              </a:xfrm>
              <a:prstGeom prst="rect">
                <a:avLst/>
              </a:prstGeom>
            </p:spPr>
            <p:txBody>
              <a:bodyPr wrap="none">
                <a:spAutoFit/>
              </a:bodyPr>
              <a:lstStyle/>
              <a:p>
                <a:pPr lvl="0" algn="ctr"/>
                <a:r>
                  <a:rPr lang="en-US" sz="1100" b="1" dirty="0"/>
                  <a:t>INFORM</a:t>
                </a:r>
              </a:p>
              <a:p>
                <a:pPr lvl="0" algn="ctr"/>
                <a:r>
                  <a:rPr lang="en-US" sz="1100" b="1" dirty="0"/>
                  <a:t>ATION</a:t>
                </a:r>
              </a:p>
            </p:txBody>
          </p:sp>
          <p:sp>
            <p:nvSpPr>
              <p:cNvPr id="52" name="Rectangle 51"/>
              <p:cNvSpPr/>
              <p:nvPr/>
            </p:nvSpPr>
            <p:spPr>
              <a:xfrm>
                <a:off x="9522984" y="5126068"/>
                <a:ext cx="658246" cy="461665"/>
              </a:xfrm>
              <a:prstGeom prst="rect">
                <a:avLst/>
              </a:prstGeom>
            </p:spPr>
            <p:txBody>
              <a:bodyPr wrap="square">
                <a:spAutoFit/>
              </a:bodyPr>
              <a:lstStyle/>
              <a:p>
                <a:pPr lvl="0" algn="ctr"/>
                <a:r>
                  <a:rPr lang="en-US" sz="800" b="1" dirty="0"/>
                  <a:t>SOP, WI FLOW</a:t>
                </a:r>
              </a:p>
              <a:p>
                <a:pPr lvl="0" algn="ctr"/>
                <a:r>
                  <a:rPr lang="en-US" sz="800" b="1" dirty="0"/>
                  <a:t>CHART</a:t>
                </a:r>
              </a:p>
            </p:txBody>
          </p:sp>
          <p:sp>
            <p:nvSpPr>
              <p:cNvPr id="54" name="Rectangle 53"/>
              <p:cNvSpPr/>
              <p:nvPr/>
            </p:nvSpPr>
            <p:spPr>
              <a:xfrm>
                <a:off x="8927170" y="5939696"/>
                <a:ext cx="609462" cy="430887"/>
              </a:xfrm>
              <a:prstGeom prst="rect">
                <a:avLst/>
              </a:prstGeom>
            </p:spPr>
            <p:txBody>
              <a:bodyPr wrap="none">
                <a:spAutoFit/>
              </a:bodyPr>
              <a:lstStyle/>
              <a:p>
                <a:pPr lvl="0" algn="ctr"/>
                <a:r>
                  <a:rPr lang="en-US" sz="1050" b="1" dirty="0"/>
                  <a:t>EVIDE</a:t>
                </a:r>
              </a:p>
              <a:p>
                <a:pPr lvl="0" algn="ctr"/>
                <a:r>
                  <a:rPr lang="en-US" sz="1050" b="1" dirty="0"/>
                  <a:t>NCE</a:t>
                </a:r>
              </a:p>
            </p:txBody>
          </p:sp>
        </p:grpSp>
        <p:sp>
          <p:nvSpPr>
            <p:cNvPr id="55" name="Shape 54"/>
            <p:cNvSpPr/>
            <p:nvPr/>
          </p:nvSpPr>
          <p:spPr>
            <a:xfrm>
              <a:off x="7024664" y="4183501"/>
              <a:ext cx="3538703" cy="2561237"/>
            </a:xfrm>
            <a:prstGeom prst="funnel">
              <a:avLst/>
            </a:prstGeom>
            <a:ln w="76200">
              <a:solidFill>
                <a:schemeClr val="bg2">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pic>
        <p:nvPicPr>
          <p:cNvPr id="58" name="Picture 4" descr="Right arrow - Free arrows icon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5400000">
            <a:off x="7974143" y="2834839"/>
            <a:ext cx="1396917" cy="139691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Right arrow - Free arrows ic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469" y="3919468"/>
            <a:ext cx="1788324" cy="139691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Right arrow - Free arrows icon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751845" y="3884544"/>
            <a:ext cx="1109843" cy="1396918"/>
          </a:xfrm>
          <a:prstGeom prst="rect">
            <a:avLst/>
          </a:prstGeom>
          <a:noFill/>
          <a:extLst>
            <a:ext uri="{909E8E84-426E-40DD-AFC4-6F175D3DCCD1}">
              <a14:hiddenFill xmlns:a14="http://schemas.microsoft.com/office/drawing/2010/main">
                <a:solidFill>
                  <a:srgbClr val="FFFFFF"/>
                </a:solidFill>
              </a14:hiddenFill>
            </a:ext>
          </a:extLst>
        </p:spPr>
      </p:pic>
      <p:grpSp>
        <p:nvGrpSpPr>
          <p:cNvPr id="2048" name="Group 2047"/>
          <p:cNvGrpSpPr/>
          <p:nvPr/>
        </p:nvGrpSpPr>
        <p:grpSpPr>
          <a:xfrm>
            <a:off x="10471515" y="3563423"/>
            <a:ext cx="1952187" cy="1496465"/>
            <a:chOff x="10471515" y="3563423"/>
            <a:chExt cx="1952187" cy="1496465"/>
          </a:xfrm>
        </p:grpSpPr>
        <p:pic>
          <p:nvPicPr>
            <p:cNvPr id="63" name="Picture 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1515" y="3563423"/>
              <a:ext cx="1840152" cy="1380114"/>
            </a:xfrm>
            <a:prstGeom prst="rect">
              <a:avLst/>
            </a:prstGeom>
          </p:spPr>
        </p:pic>
        <p:sp>
          <p:nvSpPr>
            <p:cNvPr id="73" name="Rounded Rectangle 7">
              <a:extLst>
                <a:ext uri="{FF2B5EF4-FFF2-40B4-BE49-F238E27FC236}">
                  <a16:creationId xmlns:a16="http://schemas.microsoft.com/office/drawing/2014/main" id="{6A04D4A8-75C6-4787-ACBD-387A7104319F}"/>
                </a:ext>
              </a:extLst>
            </p:cNvPr>
            <p:cNvSpPr/>
            <p:nvPr/>
          </p:nvSpPr>
          <p:spPr>
            <a:xfrm>
              <a:off x="10471515" y="4519888"/>
              <a:ext cx="1952187" cy="54000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85000"/>
                      <a:lumOff val="15000"/>
                    </a:schemeClr>
                  </a:solidFill>
                </a:rPr>
                <a:t>AEO GRANTED</a:t>
              </a:r>
            </a:p>
          </p:txBody>
        </p:sp>
      </p:grpSp>
      <p:sp>
        <p:nvSpPr>
          <p:cNvPr id="74" name="Rounded Rectangle 9">
            <a:extLst>
              <a:ext uri="{FF2B5EF4-FFF2-40B4-BE49-F238E27FC236}">
                <a16:creationId xmlns:a16="http://schemas.microsoft.com/office/drawing/2014/main" id="{4FB8F212-382E-457A-A131-D92AB3840C24}"/>
              </a:ext>
            </a:extLst>
          </p:cNvPr>
          <p:cNvSpPr/>
          <p:nvPr/>
        </p:nvSpPr>
        <p:spPr>
          <a:xfrm>
            <a:off x="6996629" y="6466710"/>
            <a:ext cx="2755216" cy="380685"/>
          </a:xfrm>
          <a:prstGeom prst="roundRect">
            <a:avLst>
              <a:gd name="adj" fmla="val 50000"/>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RISK MITIGATION</a:t>
            </a:r>
          </a:p>
        </p:txBody>
      </p:sp>
      <p:sp>
        <p:nvSpPr>
          <p:cNvPr id="76" name="Rounded Rectangle 9">
            <a:extLst>
              <a:ext uri="{FF2B5EF4-FFF2-40B4-BE49-F238E27FC236}">
                <a16:creationId xmlns:a16="http://schemas.microsoft.com/office/drawing/2014/main" id="{4FB8F212-382E-457A-A131-D92AB3840C24}"/>
              </a:ext>
            </a:extLst>
          </p:cNvPr>
          <p:cNvSpPr/>
          <p:nvPr/>
        </p:nvSpPr>
        <p:spPr>
          <a:xfrm>
            <a:off x="6162682" y="975883"/>
            <a:ext cx="4955481" cy="540000"/>
          </a:xfrm>
          <a:prstGeom prst="roundRect">
            <a:avLst>
              <a:gd name="adj" fmla="val 50000"/>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85000"/>
                    <a:lumOff val="15000"/>
                  </a:schemeClr>
                </a:solidFill>
              </a:rPr>
              <a:t>OBTAINING DATA FOR RISK ASSESSMENT</a:t>
            </a:r>
          </a:p>
        </p:txBody>
      </p:sp>
      <p:grpSp>
        <p:nvGrpSpPr>
          <p:cNvPr id="32" name="Group 31">
            <a:extLst>
              <a:ext uri="{FF2B5EF4-FFF2-40B4-BE49-F238E27FC236}">
                <a16:creationId xmlns:a16="http://schemas.microsoft.com/office/drawing/2014/main" id="{BCD9FE32-14EC-4D2E-BDF5-C361E09F0286}"/>
              </a:ext>
            </a:extLst>
          </p:cNvPr>
          <p:cNvGrpSpPr/>
          <p:nvPr/>
        </p:nvGrpSpPr>
        <p:grpSpPr>
          <a:xfrm>
            <a:off x="11256370" y="1"/>
            <a:ext cx="935630" cy="703103"/>
            <a:chOff x="11256370" y="1"/>
            <a:chExt cx="935630" cy="703103"/>
          </a:xfrm>
        </p:grpSpPr>
        <p:sp>
          <p:nvSpPr>
            <p:cNvPr id="33" name="Rectangle 32">
              <a:extLst>
                <a:ext uri="{FF2B5EF4-FFF2-40B4-BE49-F238E27FC236}">
                  <a16:creationId xmlns:a16="http://schemas.microsoft.com/office/drawing/2014/main" id="{C740F9C6-7DB7-4CFE-8044-F07B1D1C9050}"/>
                </a:ext>
              </a:extLst>
            </p:cNvPr>
            <p:cNvSpPr/>
            <p:nvPr/>
          </p:nvSpPr>
          <p:spPr>
            <a:xfrm>
              <a:off x="11256370" y="1"/>
              <a:ext cx="935630" cy="703103"/>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descr="Berkas:Logo kementerian keuangan republik indonesia.png - Wikipedia bahasa  Indonesia, ensiklopedia bebas">
              <a:extLst>
                <a:ext uri="{FF2B5EF4-FFF2-40B4-BE49-F238E27FC236}">
                  <a16:creationId xmlns:a16="http://schemas.microsoft.com/office/drawing/2014/main" id="{EBD91C88-26DF-45FE-9D75-826104AD6C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46322" y="71838"/>
              <a:ext cx="395644" cy="36738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2B4DBEBD-1D36-4D4C-8C69-11CBF3F4107E}"/>
                </a:ext>
              </a:extLst>
            </p:cNvPr>
            <p:cNvSpPr/>
            <p:nvPr/>
          </p:nvSpPr>
          <p:spPr>
            <a:xfrm>
              <a:off x="11256370" y="416500"/>
              <a:ext cx="930782" cy="246221"/>
            </a:xfrm>
            <a:prstGeom prst="rect">
              <a:avLst/>
            </a:prstGeom>
          </p:spPr>
          <p:txBody>
            <a:bodyPr wrap="square">
              <a:spAutoFit/>
            </a:bodyPr>
            <a:lstStyle/>
            <a:p>
              <a:pPr algn="ctr"/>
              <a:r>
                <a:rPr lang="en-US" sz="500" b="1" dirty="0">
                  <a:solidFill>
                    <a:schemeClr val="bg1"/>
                  </a:solidFill>
                  <a:latin typeface="Arial Narrow" panose="020B0606020202030204" pitchFamily="34" charset="0"/>
                </a:rPr>
                <a:t>MINISTRY OF FINANCE</a:t>
              </a:r>
            </a:p>
            <a:p>
              <a:pPr algn="ctr"/>
              <a:r>
                <a:rPr lang="en-US" sz="500" dirty="0">
                  <a:solidFill>
                    <a:schemeClr val="bg1"/>
                  </a:solidFill>
                  <a:latin typeface="Arial Narrow" panose="020B0606020202030204" pitchFamily="34" charset="0"/>
                </a:rPr>
                <a:t>REPUBLIC OF INDONESIA</a:t>
              </a:r>
            </a:p>
          </p:txBody>
        </p:sp>
      </p:grpSp>
      <p:sp>
        <p:nvSpPr>
          <p:cNvPr id="45" name="Rounded Rectangle 9">
            <a:extLst>
              <a:ext uri="{FF2B5EF4-FFF2-40B4-BE49-F238E27FC236}">
                <a16:creationId xmlns:a16="http://schemas.microsoft.com/office/drawing/2014/main" id="{4FB8F212-382E-457A-A131-D92AB3840C24}"/>
              </a:ext>
            </a:extLst>
          </p:cNvPr>
          <p:cNvSpPr/>
          <p:nvPr/>
        </p:nvSpPr>
        <p:spPr>
          <a:xfrm>
            <a:off x="6511241" y="3819764"/>
            <a:ext cx="1776818" cy="540000"/>
          </a:xfrm>
          <a:prstGeom prst="roundRect">
            <a:avLst>
              <a:gd name="adj" fmla="val 50000"/>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85000"/>
                    <a:lumOff val="15000"/>
                  </a:schemeClr>
                </a:solidFill>
              </a:rPr>
              <a:t>ASSESSMENT</a:t>
            </a:r>
          </a:p>
        </p:txBody>
      </p:sp>
    </p:spTree>
    <p:extLst>
      <p:ext uri="{BB962C8B-B14F-4D97-AF65-F5344CB8AC3E}">
        <p14:creationId xmlns:p14="http://schemas.microsoft.com/office/powerpoint/2010/main" val="1676738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down)">
                                      <p:cBhvr>
                                        <p:cTn id="7" dur="500"/>
                                        <p:tgtEl>
                                          <p:spTgt spid="60"/>
                                        </p:tgtEl>
                                      </p:cBhvr>
                                    </p:animEffect>
                                  </p:childTnLst>
                                </p:cTn>
                              </p:par>
                              <p:par>
                                <p:cTn id="8" presetID="22" presetClass="entr" presetSubtype="4"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down)">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fltVal val="0"/>
                                          </p:val>
                                        </p:tav>
                                        <p:tav tm="100000">
                                          <p:val>
                                            <p:strVal val="#ppt_h"/>
                                          </p:val>
                                        </p:tav>
                                      </p:tavLst>
                                    </p:anim>
                                    <p:animEffect transition="in" filter="fade">
                                      <p:cBhvr>
                                        <p:cTn id="17" dur="500"/>
                                        <p:tgtEl>
                                          <p:spTgt spid="5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4"/>
                                        </p:tgtEl>
                                        <p:attrNameLst>
                                          <p:attrName>style.visibility</p:attrName>
                                        </p:attrNameLst>
                                      </p:cBhvr>
                                      <p:to>
                                        <p:strVal val="visible"/>
                                      </p:to>
                                    </p:set>
                                    <p:anim calcmode="lin" valueType="num">
                                      <p:cBhvr>
                                        <p:cTn id="20" dur="500" fill="hold"/>
                                        <p:tgtEl>
                                          <p:spTgt spid="74"/>
                                        </p:tgtEl>
                                        <p:attrNameLst>
                                          <p:attrName>ppt_w</p:attrName>
                                        </p:attrNameLst>
                                      </p:cBhvr>
                                      <p:tavLst>
                                        <p:tav tm="0">
                                          <p:val>
                                            <p:fltVal val="0"/>
                                          </p:val>
                                        </p:tav>
                                        <p:tav tm="100000">
                                          <p:val>
                                            <p:strVal val="#ppt_w"/>
                                          </p:val>
                                        </p:tav>
                                      </p:tavLst>
                                    </p:anim>
                                    <p:anim calcmode="lin" valueType="num">
                                      <p:cBhvr>
                                        <p:cTn id="21" dur="500" fill="hold"/>
                                        <p:tgtEl>
                                          <p:spTgt spid="74"/>
                                        </p:tgtEl>
                                        <p:attrNameLst>
                                          <p:attrName>ppt_h</p:attrName>
                                        </p:attrNameLst>
                                      </p:cBhvr>
                                      <p:tavLst>
                                        <p:tav tm="0">
                                          <p:val>
                                            <p:fltVal val="0"/>
                                          </p:val>
                                        </p:tav>
                                        <p:tav tm="100000">
                                          <p:val>
                                            <p:strVal val="#ppt_h"/>
                                          </p:val>
                                        </p:tav>
                                      </p:tavLst>
                                    </p:anim>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down)">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48"/>
                                        </p:tgtEl>
                                        <p:attrNameLst>
                                          <p:attrName>style.visibility</p:attrName>
                                        </p:attrNameLst>
                                      </p:cBhvr>
                                      <p:to>
                                        <p:strVal val="visible"/>
                                      </p:to>
                                    </p:set>
                                    <p:animEffect transition="in" filter="circle(in)">
                                      <p:cBhvr>
                                        <p:cTn id="32" dur="2000"/>
                                        <p:tgtEl>
                                          <p:spTgt spid="2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AB17B7FE-06B6-4511-902B-8E3945FB53E7}" type="slidenum">
              <a:rPr lang="id-ID" smtClean="0">
                <a:solidFill>
                  <a:prstClr val="black">
                    <a:tint val="75000"/>
                  </a:prstClr>
                </a:solidFill>
              </a:rPr>
              <a:pPr>
                <a:defRPr/>
              </a:pPr>
              <a:t>6</a:t>
            </a:fld>
            <a:endParaRPr lang="id-ID">
              <a:solidFill>
                <a:prstClr val="black">
                  <a:tint val="75000"/>
                </a:prstClr>
              </a:solidFill>
            </a:endParaRPr>
          </a:p>
        </p:txBody>
      </p:sp>
      <p:sp>
        <p:nvSpPr>
          <p:cNvPr id="9" name="Title 1"/>
          <p:cNvSpPr>
            <a:spLocks noGrp="1"/>
          </p:cNvSpPr>
          <p:nvPr>
            <p:ph type="title"/>
          </p:nvPr>
        </p:nvSpPr>
        <p:spPr>
          <a:xfrm>
            <a:off x="3151870" y="42740"/>
            <a:ext cx="6207885" cy="611242"/>
          </a:xfrm>
        </p:spPr>
        <p:txBody>
          <a:bodyPr>
            <a:noAutofit/>
          </a:bodyPr>
          <a:lstStyle/>
          <a:p>
            <a:pPr algn="ctr"/>
            <a:r>
              <a:rPr lang="en-US" sz="4400" dirty="0">
                <a:solidFill>
                  <a:schemeClr val="tx2"/>
                </a:solidFill>
                <a:latin typeface="+mn-lt"/>
              </a:rPr>
              <a:t>VALIDATION</a:t>
            </a:r>
          </a:p>
        </p:txBody>
      </p:sp>
      <p:pic>
        <p:nvPicPr>
          <p:cNvPr id="11" name="Picture 93">
            <a:extLst>
              <a:ext uri="{FF2B5EF4-FFF2-40B4-BE49-F238E27FC236}">
                <a16:creationId xmlns:a16="http://schemas.microsoft.com/office/drawing/2014/main" id="{542758C9-8BFC-49AE-A670-FD31C409D3B3}"/>
              </a:ext>
            </a:extLst>
          </p:cNvPr>
          <p:cNvPicPr>
            <a:picLocks noChangeAspect="1"/>
          </p:cNvPicPr>
          <p:nvPr/>
        </p:nvPicPr>
        <p:blipFill>
          <a:blip r:embed="rId2" cstate="print"/>
          <a:stretch>
            <a:fillRect/>
          </a:stretch>
        </p:blipFill>
        <p:spPr>
          <a:xfrm>
            <a:off x="90924" y="85480"/>
            <a:ext cx="591257" cy="525763"/>
          </a:xfrm>
          <a:prstGeom prst="rect">
            <a:avLst/>
          </a:prstGeom>
        </p:spPr>
      </p:pic>
      <p:graphicFrame>
        <p:nvGraphicFramePr>
          <p:cNvPr id="34" name="Diagram 33"/>
          <p:cNvGraphicFramePr/>
          <p:nvPr>
            <p:extLst>
              <p:ext uri="{D42A27DB-BD31-4B8C-83A1-F6EECF244321}">
                <p14:modId xmlns:p14="http://schemas.microsoft.com/office/powerpoint/2010/main" val="2406803849"/>
              </p:ext>
            </p:extLst>
          </p:nvPr>
        </p:nvGraphicFramePr>
        <p:xfrm>
          <a:off x="1562442" y="830876"/>
          <a:ext cx="9219857" cy="6027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8612" name="Picture 4" descr="About RACK - DCS Rack"/>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879287" y="1295400"/>
            <a:ext cx="2632796" cy="1920392"/>
          </a:xfrm>
          <a:prstGeom prst="rect">
            <a:avLst/>
          </a:prstGeom>
          <a:noFill/>
          <a:extLst>
            <a:ext uri="{909E8E84-426E-40DD-AFC4-6F175D3DCCD1}">
              <a14:hiddenFill xmlns:a14="http://schemas.microsoft.com/office/drawing/2010/main">
                <a:solidFill>
                  <a:srgbClr val="FFFFFF"/>
                </a:solidFill>
              </a14:hiddenFill>
            </a:ext>
          </a:extLst>
        </p:spPr>
      </p:pic>
      <p:pic>
        <p:nvPicPr>
          <p:cNvPr id="68610" name="Picture 2" descr="Prevent the Unpredictable | Plan Brother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90657" y="1447800"/>
            <a:ext cx="3333750" cy="1905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4217BEB7-8A76-4D64-A125-C1E189E16F94}"/>
              </a:ext>
            </a:extLst>
          </p:cNvPr>
          <p:cNvSpPr txBox="1"/>
          <p:nvPr/>
        </p:nvSpPr>
        <p:spPr>
          <a:xfrm>
            <a:off x="682181" y="85480"/>
            <a:ext cx="1197106" cy="5742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id-ID" sz="1000" b="1" dirty="0">
                <a:solidFill>
                  <a:srgbClr val="4472C4">
                    <a:lumMod val="50000"/>
                  </a:srgbClr>
                </a:solidFill>
              </a:rPr>
              <a:t>DIRECTORATE GENERAL OF CUSTOMS AND EXCISE</a:t>
            </a:r>
            <a:endParaRPr lang="en-US" sz="1000" b="1" dirty="0">
              <a:solidFill>
                <a:srgbClr val="4472C4">
                  <a:lumMod val="50000"/>
                </a:srgbClr>
              </a:solidFill>
            </a:endParaRPr>
          </a:p>
        </p:txBody>
      </p:sp>
      <p:grpSp>
        <p:nvGrpSpPr>
          <p:cNvPr id="14" name="Group 13">
            <a:extLst>
              <a:ext uri="{FF2B5EF4-FFF2-40B4-BE49-F238E27FC236}">
                <a16:creationId xmlns:a16="http://schemas.microsoft.com/office/drawing/2014/main" id="{BCD9FE32-14EC-4D2E-BDF5-C361E09F0286}"/>
              </a:ext>
            </a:extLst>
          </p:cNvPr>
          <p:cNvGrpSpPr/>
          <p:nvPr/>
        </p:nvGrpSpPr>
        <p:grpSpPr>
          <a:xfrm>
            <a:off x="11256370" y="1"/>
            <a:ext cx="935630" cy="703103"/>
            <a:chOff x="11256370" y="1"/>
            <a:chExt cx="935630" cy="703103"/>
          </a:xfrm>
        </p:grpSpPr>
        <p:sp>
          <p:nvSpPr>
            <p:cNvPr id="15" name="Rectangle 14">
              <a:extLst>
                <a:ext uri="{FF2B5EF4-FFF2-40B4-BE49-F238E27FC236}">
                  <a16:creationId xmlns:a16="http://schemas.microsoft.com/office/drawing/2014/main" id="{C740F9C6-7DB7-4CFE-8044-F07B1D1C9050}"/>
                </a:ext>
              </a:extLst>
            </p:cNvPr>
            <p:cNvSpPr/>
            <p:nvPr/>
          </p:nvSpPr>
          <p:spPr>
            <a:xfrm>
              <a:off x="11256370" y="1"/>
              <a:ext cx="935630" cy="703103"/>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Berkas:Logo kementerian keuangan republik indonesia.png - Wikipedia bahasa  Indonesia, ensiklopedia bebas">
              <a:extLst>
                <a:ext uri="{FF2B5EF4-FFF2-40B4-BE49-F238E27FC236}">
                  <a16:creationId xmlns:a16="http://schemas.microsoft.com/office/drawing/2014/main" id="{EBD91C88-26DF-45FE-9D75-826104AD6C1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46322" y="71838"/>
              <a:ext cx="395644" cy="36738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B4DBEBD-1D36-4D4C-8C69-11CBF3F4107E}"/>
                </a:ext>
              </a:extLst>
            </p:cNvPr>
            <p:cNvSpPr/>
            <p:nvPr/>
          </p:nvSpPr>
          <p:spPr>
            <a:xfrm>
              <a:off x="11256370" y="416500"/>
              <a:ext cx="930782" cy="246221"/>
            </a:xfrm>
            <a:prstGeom prst="rect">
              <a:avLst/>
            </a:prstGeom>
          </p:spPr>
          <p:txBody>
            <a:bodyPr wrap="square">
              <a:spAutoFit/>
            </a:bodyPr>
            <a:lstStyle/>
            <a:p>
              <a:pPr algn="ctr"/>
              <a:r>
                <a:rPr lang="en-US" sz="500" b="1" dirty="0">
                  <a:solidFill>
                    <a:schemeClr val="bg1"/>
                  </a:solidFill>
                  <a:latin typeface="Arial Narrow" panose="020B0606020202030204" pitchFamily="34" charset="0"/>
                </a:rPr>
                <a:t>MINISTRY OF FINANCE</a:t>
              </a:r>
            </a:p>
            <a:p>
              <a:pPr algn="ctr"/>
              <a:r>
                <a:rPr lang="en-US" sz="500" dirty="0">
                  <a:solidFill>
                    <a:schemeClr val="bg1"/>
                  </a:solidFill>
                  <a:latin typeface="Arial Narrow" panose="020B0606020202030204" pitchFamily="34" charset="0"/>
                </a:rPr>
                <a:t>REPUBLIC OF INDONESIA</a:t>
              </a:r>
            </a:p>
          </p:txBody>
        </p:sp>
      </p:grpSp>
    </p:spTree>
    <p:extLst>
      <p:ext uri="{BB962C8B-B14F-4D97-AF65-F5344CB8AC3E}">
        <p14:creationId xmlns:p14="http://schemas.microsoft.com/office/powerpoint/2010/main" val="4147773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oho Consulting Partner | Best Zoho Implementation &amp;amp; Services - DigiHu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01050" y="5314990"/>
            <a:ext cx="3786102" cy="156240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AB17B7FE-06B6-4511-902B-8E3945FB53E7}" type="slidenum">
              <a:rPr lang="id-ID" smtClean="0">
                <a:solidFill>
                  <a:prstClr val="black">
                    <a:tint val="75000"/>
                  </a:prstClr>
                </a:solidFill>
              </a:rPr>
              <a:pPr>
                <a:defRPr/>
              </a:pPr>
              <a:t>7</a:t>
            </a:fld>
            <a:endParaRPr lang="id-ID">
              <a:solidFill>
                <a:prstClr val="black">
                  <a:tint val="75000"/>
                </a:prstClr>
              </a:solidFill>
            </a:endParaRPr>
          </a:p>
        </p:txBody>
      </p:sp>
      <p:sp>
        <p:nvSpPr>
          <p:cNvPr id="8" name="Content Placeholder 2"/>
          <p:cNvSpPr txBox="1">
            <a:spLocks/>
          </p:cNvSpPr>
          <p:nvPr/>
        </p:nvSpPr>
        <p:spPr>
          <a:xfrm>
            <a:off x="89045" y="1336846"/>
            <a:ext cx="11912705" cy="5475218"/>
          </a:xfrm>
          <a:solidFill>
            <a:schemeClr val="accent4">
              <a:alpha val="95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1500" b="1" dirty="0">
                <a:solidFill>
                  <a:srgbClr val="FFC000"/>
                </a:solidFill>
              </a:rPr>
              <a:t>Understanding the company's business processes as a whole and understand its organizational structure</a:t>
            </a:r>
          </a:p>
          <a:p>
            <a:pPr lvl="1">
              <a:buFont typeface="Wingdings" panose="05000000000000000000" pitchFamily="2" charset="2"/>
              <a:buChar char="q"/>
            </a:pPr>
            <a:r>
              <a:rPr lang="en-US" sz="1500" b="1" dirty="0"/>
              <a:t>Self assessment Questionnaire</a:t>
            </a:r>
          </a:p>
          <a:p>
            <a:pPr lvl="1">
              <a:buFont typeface="Wingdings" panose="05000000000000000000" pitchFamily="2" charset="2"/>
              <a:buChar char="q"/>
            </a:pPr>
            <a:r>
              <a:rPr lang="en-US" sz="1500" b="1" dirty="0"/>
              <a:t>Organizational Structure: separation of responsibilities and authorities between sections (Accounting, finance, Inventory, IT, Internal Audit, etc.)</a:t>
            </a:r>
          </a:p>
          <a:p>
            <a:pPr lvl="1">
              <a:buFont typeface="Wingdings" panose="05000000000000000000" pitchFamily="2" charset="2"/>
              <a:buChar char="q"/>
            </a:pPr>
            <a:r>
              <a:rPr lang="en-US" sz="1500" b="1" dirty="0"/>
              <a:t>Company Profile</a:t>
            </a:r>
          </a:p>
          <a:p>
            <a:pPr marL="457200" indent="-457200">
              <a:buFont typeface="+mj-lt"/>
              <a:buAutoNum type="arabicPeriod"/>
            </a:pPr>
            <a:r>
              <a:rPr lang="en-US" sz="1500" b="1" dirty="0">
                <a:solidFill>
                  <a:srgbClr val="FFC000"/>
                </a:solidFill>
              </a:rPr>
              <a:t>Understanding of the company’s roles in supply chain </a:t>
            </a:r>
          </a:p>
          <a:p>
            <a:pPr marL="1088136" lvl="2" indent="-457200">
              <a:buFont typeface="Wingdings" panose="05000000000000000000" pitchFamily="2" charset="2"/>
              <a:buChar char="q"/>
            </a:pPr>
            <a:r>
              <a:rPr lang="en-US" sz="1500" b="1" dirty="0"/>
              <a:t>Parties involved in the international supply chain (importers, exporters, logistics service providers (customs broker; land, sea, air, multimodal carriers; warehousing; consolidators; terminal operators; etc.) and their respective roles</a:t>
            </a:r>
          </a:p>
          <a:p>
            <a:pPr marL="1088136" lvl="2" indent="-457200">
              <a:buFont typeface="Wingdings" panose="05000000000000000000" pitchFamily="2" charset="2"/>
              <a:buChar char="q"/>
            </a:pPr>
            <a:r>
              <a:rPr lang="en-US" sz="1500" b="1" dirty="0"/>
              <a:t>Logistics process starting from the goods being made, packing, releasing the goods from the factory, transporting, etc., until the goods are imported and enter the distribution warehouse)</a:t>
            </a:r>
          </a:p>
          <a:p>
            <a:pPr marL="1088136" lvl="2" indent="-457200">
              <a:buFont typeface="Wingdings" panose="05000000000000000000" pitchFamily="2" charset="2"/>
              <a:buChar char="q"/>
            </a:pPr>
            <a:r>
              <a:rPr lang="en-US" sz="1500" b="1" dirty="0"/>
              <a:t>Internal procedures related to activities in the international supply chain</a:t>
            </a:r>
          </a:p>
          <a:p>
            <a:pPr marL="1088136" lvl="2" indent="-457200">
              <a:buFont typeface="Wingdings" panose="05000000000000000000" pitchFamily="2" charset="2"/>
              <a:buChar char="q"/>
            </a:pPr>
            <a:r>
              <a:rPr lang="en-US" sz="1500" b="1" dirty="0"/>
              <a:t>Its role in associations, Kadin, groups </a:t>
            </a:r>
            <a:r>
              <a:rPr lang="en-US" sz="1500" b="1" dirty="0" err="1"/>
              <a:t>etc</a:t>
            </a:r>
            <a:endParaRPr lang="en-US" sz="1500" b="1" dirty="0"/>
          </a:p>
          <a:p>
            <a:pPr marL="173736" indent="-457200">
              <a:buFont typeface="+mj-lt"/>
              <a:buAutoNum type="arabicPeriod"/>
            </a:pPr>
            <a:r>
              <a:rPr lang="en-US" sz="1500" b="1" dirty="0">
                <a:solidFill>
                  <a:schemeClr val="accent2">
                    <a:lumMod val="75000"/>
                  </a:schemeClr>
                </a:solidFill>
              </a:rPr>
              <a:t>Company Profile Analysis: </a:t>
            </a:r>
          </a:p>
          <a:p>
            <a:pPr marL="1143000" lvl="4" indent="-457200">
              <a:buFont typeface="Wingdings" panose="05000000000000000000" pitchFamily="2" charset="2"/>
              <a:buChar char="q"/>
            </a:pPr>
            <a:r>
              <a:rPr lang="en-US" sz="1500" b="1" dirty="0"/>
              <a:t>Information from internal units: requests for recommendations from internal units</a:t>
            </a:r>
          </a:p>
          <a:p>
            <a:pPr marL="1143000" lvl="4" indent="-457200">
              <a:buFont typeface="Wingdings" panose="05000000000000000000" pitchFamily="2" charset="2"/>
              <a:buChar char="q"/>
            </a:pPr>
            <a:r>
              <a:rPr lang="en-US" sz="1500" b="1" dirty="0"/>
              <a:t>Information from external unit</a:t>
            </a:r>
          </a:p>
          <a:p>
            <a:pPr marL="1143000" lvl="4" indent="-457200">
              <a:buFont typeface="Wingdings" panose="05000000000000000000" pitchFamily="2" charset="2"/>
              <a:buChar char="q"/>
            </a:pPr>
            <a:r>
              <a:rPr lang="en-US" sz="1500" b="1" dirty="0"/>
              <a:t>Information from open sources, for example the internet, audited financial statements (in the case of public companies), journals, articles, </a:t>
            </a:r>
            <a:r>
              <a:rPr lang="en-US" sz="1500" b="1" dirty="0" err="1"/>
              <a:t>etc</a:t>
            </a:r>
            <a:endParaRPr lang="en-US" sz="1500" b="1" dirty="0"/>
          </a:p>
          <a:p>
            <a:pPr marL="1143000" lvl="4" indent="-457200">
              <a:buFont typeface="Wingdings" panose="05000000000000000000" pitchFamily="2" charset="2"/>
              <a:buChar char="q"/>
            </a:pPr>
            <a:r>
              <a:rPr lang="en-US" sz="1500" b="1" dirty="0"/>
              <a:t>Potential risks for fulfilling the conditions and requirements of AEO</a:t>
            </a:r>
          </a:p>
        </p:txBody>
      </p:sp>
      <p:sp>
        <p:nvSpPr>
          <p:cNvPr id="9" name="Title 1"/>
          <p:cNvSpPr>
            <a:spLocks noGrp="1"/>
          </p:cNvSpPr>
          <p:nvPr>
            <p:ph type="title"/>
          </p:nvPr>
        </p:nvSpPr>
        <p:spPr>
          <a:xfrm>
            <a:off x="1576216" y="132206"/>
            <a:ext cx="9720072" cy="1499616"/>
          </a:xfrm>
        </p:spPr>
        <p:txBody>
          <a:bodyPr>
            <a:normAutofit/>
          </a:bodyPr>
          <a:lstStyle/>
          <a:p>
            <a:pPr algn="ctr"/>
            <a:r>
              <a:rPr lang="en-US" dirty="0">
                <a:solidFill>
                  <a:schemeClr val="tx2"/>
                </a:solidFill>
                <a:latin typeface="+mn-lt"/>
              </a:rPr>
              <a:t>VALIDATION PROCESS</a:t>
            </a:r>
          </a:p>
        </p:txBody>
      </p:sp>
      <p:pic>
        <p:nvPicPr>
          <p:cNvPr id="11" name="Picture 93">
            <a:extLst>
              <a:ext uri="{FF2B5EF4-FFF2-40B4-BE49-F238E27FC236}">
                <a16:creationId xmlns:a16="http://schemas.microsoft.com/office/drawing/2014/main" id="{542758C9-8BFC-49AE-A670-FD31C409D3B3}"/>
              </a:ext>
            </a:extLst>
          </p:cNvPr>
          <p:cNvPicPr>
            <a:picLocks noChangeAspect="1"/>
          </p:cNvPicPr>
          <p:nvPr/>
        </p:nvPicPr>
        <p:blipFill>
          <a:blip r:embed="rId3" cstate="print"/>
          <a:stretch>
            <a:fillRect/>
          </a:stretch>
        </p:blipFill>
        <p:spPr>
          <a:xfrm>
            <a:off x="90924" y="85480"/>
            <a:ext cx="591257" cy="525763"/>
          </a:xfrm>
          <a:prstGeom prst="rect">
            <a:avLst/>
          </a:prstGeom>
        </p:spPr>
      </p:pic>
      <p:sp>
        <p:nvSpPr>
          <p:cNvPr id="12" name="Title 1">
            <a:extLst>
              <a:ext uri="{FF2B5EF4-FFF2-40B4-BE49-F238E27FC236}">
                <a16:creationId xmlns:a16="http://schemas.microsoft.com/office/drawing/2014/main" id="{4217BEB7-8A76-4D64-A125-C1E189E16F94}"/>
              </a:ext>
            </a:extLst>
          </p:cNvPr>
          <p:cNvSpPr txBox="1"/>
          <p:nvPr/>
        </p:nvSpPr>
        <p:spPr>
          <a:xfrm>
            <a:off x="682181" y="85480"/>
            <a:ext cx="1197106" cy="5742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id-ID" sz="1000" b="1" dirty="0">
                <a:solidFill>
                  <a:srgbClr val="4472C4">
                    <a:lumMod val="50000"/>
                  </a:srgbClr>
                </a:solidFill>
              </a:rPr>
              <a:t>DIRECTORATE GENERAL OF CUSTOMS AND EXCISE</a:t>
            </a:r>
            <a:endParaRPr lang="en-US" sz="1000" b="1" dirty="0">
              <a:solidFill>
                <a:srgbClr val="4472C4">
                  <a:lumMod val="50000"/>
                </a:srgbClr>
              </a:solidFill>
            </a:endParaRPr>
          </a:p>
        </p:txBody>
      </p:sp>
      <p:grpSp>
        <p:nvGrpSpPr>
          <p:cNvPr id="13" name="Group 12">
            <a:extLst>
              <a:ext uri="{FF2B5EF4-FFF2-40B4-BE49-F238E27FC236}">
                <a16:creationId xmlns:a16="http://schemas.microsoft.com/office/drawing/2014/main" id="{BCD9FE32-14EC-4D2E-BDF5-C361E09F0286}"/>
              </a:ext>
            </a:extLst>
          </p:cNvPr>
          <p:cNvGrpSpPr/>
          <p:nvPr/>
        </p:nvGrpSpPr>
        <p:grpSpPr>
          <a:xfrm>
            <a:off x="11256370" y="1"/>
            <a:ext cx="935630" cy="703103"/>
            <a:chOff x="11256370" y="1"/>
            <a:chExt cx="935630" cy="703103"/>
          </a:xfrm>
        </p:grpSpPr>
        <p:sp>
          <p:nvSpPr>
            <p:cNvPr id="14" name="Rectangle 13">
              <a:extLst>
                <a:ext uri="{FF2B5EF4-FFF2-40B4-BE49-F238E27FC236}">
                  <a16:creationId xmlns:a16="http://schemas.microsoft.com/office/drawing/2014/main" id="{C740F9C6-7DB7-4CFE-8044-F07B1D1C9050}"/>
                </a:ext>
              </a:extLst>
            </p:cNvPr>
            <p:cNvSpPr/>
            <p:nvPr/>
          </p:nvSpPr>
          <p:spPr>
            <a:xfrm>
              <a:off x="11256370" y="1"/>
              <a:ext cx="935630" cy="703103"/>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Berkas:Logo kementerian keuangan republik indonesia.png - Wikipedia bahasa  Indonesia, ensiklopedia bebas">
              <a:extLst>
                <a:ext uri="{FF2B5EF4-FFF2-40B4-BE49-F238E27FC236}">
                  <a16:creationId xmlns:a16="http://schemas.microsoft.com/office/drawing/2014/main" id="{EBD91C88-26DF-45FE-9D75-826104AD6C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6322" y="71838"/>
              <a:ext cx="395644" cy="36738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B4DBEBD-1D36-4D4C-8C69-11CBF3F4107E}"/>
                </a:ext>
              </a:extLst>
            </p:cNvPr>
            <p:cNvSpPr/>
            <p:nvPr/>
          </p:nvSpPr>
          <p:spPr>
            <a:xfrm>
              <a:off x="11256370" y="416500"/>
              <a:ext cx="930782" cy="246221"/>
            </a:xfrm>
            <a:prstGeom prst="rect">
              <a:avLst/>
            </a:prstGeom>
          </p:spPr>
          <p:txBody>
            <a:bodyPr wrap="square">
              <a:spAutoFit/>
            </a:bodyPr>
            <a:lstStyle/>
            <a:p>
              <a:pPr algn="ctr"/>
              <a:r>
                <a:rPr lang="en-US" sz="500" b="1" dirty="0">
                  <a:solidFill>
                    <a:schemeClr val="bg1"/>
                  </a:solidFill>
                  <a:latin typeface="Arial Narrow" panose="020B0606020202030204" pitchFamily="34" charset="0"/>
                </a:rPr>
                <a:t>MINISTRY OF FINANCE</a:t>
              </a:r>
            </a:p>
            <a:p>
              <a:pPr algn="ctr"/>
              <a:r>
                <a:rPr lang="en-US" sz="500" dirty="0">
                  <a:solidFill>
                    <a:schemeClr val="bg1"/>
                  </a:solidFill>
                  <a:latin typeface="Arial Narrow" panose="020B0606020202030204" pitchFamily="34" charset="0"/>
                </a:rPr>
                <a:t>REPUBLIC OF INDONESIA</a:t>
              </a:r>
            </a:p>
          </p:txBody>
        </p:sp>
      </p:grpSp>
      <p:sp>
        <p:nvSpPr>
          <p:cNvPr id="17" name="TextBox 16">
            <a:extLst>
              <a:ext uri="{FF2B5EF4-FFF2-40B4-BE49-F238E27FC236}">
                <a16:creationId xmlns:a16="http://schemas.microsoft.com/office/drawing/2014/main" id="{C7CDC44D-2BB9-4B95-A101-83295BBC0BB1}"/>
              </a:ext>
            </a:extLst>
          </p:cNvPr>
          <p:cNvSpPr txBox="1"/>
          <p:nvPr/>
        </p:nvSpPr>
        <p:spPr>
          <a:xfrm>
            <a:off x="895712" y="835309"/>
            <a:ext cx="10476209" cy="369332"/>
          </a:xfrm>
          <a:prstGeom prst="rect">
            <a:avLst/>
          </a:prstGeom>
          <a:solidFill>
            <a:schemeClr val="accent6">
              <a:lumMod val="40000"/>
              <a:lumOff val="60000"/>
            </a:schemeClr>
          </a:solidFill>
        </p:spPr>
        <p:txBody>
          <a:bodyPr wrap="square">
            <a:spAutoFit/>
          </a:bodyPr>
          <a:lstStyle/>
          <a:p>
            <a:pPr marL="0" indent="0">
              <a:buNone/>
            </a:pPr>
            <a:r>
              <a:rPr lang="en-US" sz="1800" b="1" dirty="0"/>
              <a:t>Purpose: to identify risks and prepare for the validation process to be effective and efficient</a:t>
            </a:r>
          </a:p>
        </p:txBody>
      </p:sp>
    </p:spTree>
    <p:extLst>
      <p:ext uri="{BB962C8B-B14F-4D97-AF65-F5344CB8AC3E}">
        <p14:creationId xmlns:p14="http://schemas.microsoft.com/office/powerpoint/2010/main" val="2855101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AB17B7FE-06B6-4511-902B-8E3945FB53E7}" type="slidenum">
              <a:rPr lang="id-ID" smtClean="0">
                <a:solidFill>
                  <a:prstClr val="black">
                    <a:tint val="75000"/>
                  </a:prstClr>
                </a:solidFill>
              </a:rPr>
              <a:pPr>
                <a:defRPr/>
              </a:pPr>
              <a:t>8</a:t>
            </a:fld>
            <a:endParaRPr lang="id-ID">
              <a:solidFill>
                <a:prstClr val="black">
                  <a:tint val="75000"/>
                </a:prstClr>
              </a:solidFill>
            </a:endParaRPr>
          </a:p>
        </p:txBody>
      </p:sp>
      <p:sp>
        <p:nvSpPr>
          <p:cNvPr id="16" name="Text Placeholder 1"/>
          <p:cNvSpPr txBox="1">
            <a:spLocks/>
          </p:cNvSpPr>
          <p:nvPr/>
        </p:nvSpPr>
        <p:spPr>
          <a:xfrm>
            <a:off x="2285047" y="-64981"/>
            <a:ext cx="12192000" cy="76808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d-ID" sz="4000" dirty="0">
                <a:solidFill>
                  <a:schemeClr val="tx2"/>
                </a:solidFill>
              </a:rPr>
              <a:t>Document Checking</a:t>
            </a:r>
            <a:endParaRPr lang="en-US" sz="4000" dirty="0">
              <a:solidFill>
                <a:schemeClr val="tx2"/>
              </a:solidFill>
            </a:endParaRPr>
          </a:p>
        </p:txBody>
      </p:sp>
      <p:sp>
        <p:nvSpPr>
          <p:cNvPr id="37" name="Title 1">
            <a:extLst>
              <a:ext uri="{FF2B5EF4-FFF2-40B4-BE49-F238E27FC236}">
                <a16:creationId xmlns:a16="http://schemas.microsoft.com/office/drawing/2014/main" id="{4217BEB7-8A76-4D64-A125-C1E189E16F94}"/>
              </a:ext>
            </a:extLst>
          </p:cNvPr>
          <p:cNvSpPr txBox="1"/>
          <p:nvPr/>
        </p:nvSpPr>
        <p:spPr>
          <a:xfrm>
            <a:off x="682181" y="85480"/>
            <a:ext cx="1197106" cy="5742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id-ID" sz="1000" b="1" dirty="0">
                <a:solidFill>
                  <a:srgbClr val="4472C4">
                    <a:lumMod val="50000"/>
                  </a:srgbClr>
                </a:solidFill>
              </a:rPr>
              <a:t>DIRECTORATE GENERAL OF CUSTOMS AND EXCISE</a:t>
            </a:r>
            <a:endParaRPr lang="en-US" sz="1000" b="1" dirty="0">
              <a:solidFill>
                <a:srgbClr val="4472C4">
                  <a:lumMod val="50000"/>
                </a:srgbClr>
              </a:solidFill>
            </a:endParaRPr>
          </a:p>
        </p:txBody>
      </p:sp>
      <p:pic>
        <p:nvPicPr>
          <p:cNvPr id="38" name="Picture 93">
            <a:extLst>
              <a:ext uri="{FF2B5EF4-FFF2-40B4-BE49-F238E27FC236}">
                <a16:creationId xmlns:a16="http://schemas.microsoft.com/office/drawing/2014/main" id="{513B2359-2721-472A-A178-7D43AD74BA2B}"/>
              </a:ext>
            </a:extLst>
          </p:cNvPr>
          <p:cNvPicPr>
            <a:picLocks noChangeAspect="1"/>
          </p:cNvPicPr>
          <p:nvPr/>
        </p:nvPicPr>
        <p:blipFill>
          <a:blip r:embed="rId2" cstate="print"/>
          <a:stretch>
            <a:fillRect/>
          </a:stretch>
        </p:blipFill>
        <p:spPr>
          <a:xfrm>
            <a:off x="90924" y="85480"/>
            <a:ext cx="591257" cy="525763"/>
          </a:xfrm>
          <a:prstGeom prst="rect">
            <a:avLst/>
          </a:prstGeom>
        </p:spPr>
      </p:pic>
      <p:grpSp>
        <p:nvGrpSpPr>
          <p:cNvPr id="39" name="Group 38">
            <a:extLst>
              <a:ext uri="{FF2B5EF4-FFF2-40B4-BE49-F238E27FC236}">
                <a16:creationId xmlns:a16="http://schemas.microsoft.com/office/drawing/2014/main" id="{BCD9FE32-14EC-4D2E-BDF5-C361E09F0286}"/>
              </a:ext>
            </a:extLst>
          </p:cNvPr>
          <p:cNvGrpSpPr/>
          <p:nvPr/>
        </p:nvGrpSpPr>
        <p:grpSpPr>
          <a:xfrm>
            <a:off x="11256370" y="1"/>
            <a:ext cx="935630" cy="703103"/>
            <a:chOff x="11256370" y="1"/>
            <a:chExt cx="935630" cy="703103"/>
          </a:xfrm>
        </p:grpSpPr>
        <p:sp>
          <p:nvSpPr>
            <p:cNvPr id="40" name="Rectangle 39">
              <a:extLst>
                <a:ext uri="{FF2B5EF4-FFF2-40B4-BE49-F238E27FC236}">
                  <a16:creationId xmlns:a16="http://schemas.microsoft.com/office/drawing/2014/main" id="{C740F9C6-7DB7-4CFE-8044-F07B1D1C9050}"/>
                </a:ext>
              </a:extLst>
            </p:cNvPr>
            <p:cNvSpPr/>
            <p:nvPr/>
          </p:nvSpPr>
          <p:spPr>
            <a:xfrm>
              <a:off x="11256370" y="1"/>
              <a:ext cx="935630" cy="703103"/>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 descr="Berkas:Logo kementerian keuangan republik indonesia.png - Wikipedia bahasa  Indonesia, ensiklopedia bebas">
              <a:extLst>
                <a:ext uri="{FF2B5EF4-FFF2-40B4-BE49-F238E27FC236}">
                  <a16:creationId xmlns:a16="http://schemas.microsoft.com/office/drawing/2014/main" id="{EBD91C88-26DF-45FE-9D75-826104AD6C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6322" y="71838"/>
              <a:ext cx="395644" cy="367383"/>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2B4DBEBD-1D36-4D4C-8C69-11CBF3F4107E}"/>
                </a:ext>
              </a:extLst>
            </p:cNvPr>
            <p:cNvSpPr/>
            <p:nvPr/>
          </p:nvSpPr>
          <p:spPr>
            <a:xfrm>
              <a:off x="11256370" y="416500"/>
              <a:ext cx="930782" cy="246221"/>
            </a:xfrm>
            <a:prstGeom prst="rect">
              <a:avLst/>
            </a:prstGeom>
          </p:spPr>
          <p:txBody>
            <a:bodyPr wrap="square">
              <a:spAutoFit/>
            </a:bodyPr>
            <a:lstStyle/>
            <a:p>
              <a:pPr algn="ctr"/>
              <a:r>
                <a:rPr lang="en-US" sz="500" b="1" dirty="0">
                  <a:solidFill>
                    <a:schemeClr val="bg1"/>
                  </a:solidFill>
                  <a:latin typeface="Arial Narrow" panose="020B0606020202030204" pitchFamily="34" charset="0"/>
                </a:rPr>
                <a:t>MINISTRY OF FINANCE</a:t>
              </a:r>
            </a:p>
            <a:p>
              <a:pPr algn="ctr"/>
              <a:r>
                <a:rPr lang="en-US" sz="500" dirty="0">
                  <a:solidFill>
                    <a:schemeClr val="bg1"/>
                  </a:solidFill>
                  <a:latin typeface="Arial Narrow" panose="020B0606020202030204" pitchFamily="34" charset="0"/>
                </a:rPr>
                <a:t>REPUBLIC OF INDONESIA</a:t>
              </a:r>
            </a:p>
          </p:txBody>
        </p:sp>
      </p:grpSp>
      <p:grpSp>
        <p:nvGrpSpPr>
          <p:cNvPr id="79" name="Group 78">
            <a:extLst>
              <a:ext uri="{FF2B5EF4-FFF2-40B4-BE49-F238E27FC236}">
                <a16:creationId xmlns:a16="http://schemas.microsoft.com/office/drawing/2014/main" id="{D009305F-9C3C-436F-9937-7CB48436DBDE}"/>
              </a:ext>
            </a:extLst>
          </p:cNvPr>
          <p:cNvGrpSpPr/>
          <p:nvPr/>
        </p:nvGrpSpPr>
        <p:grpSpPr>
          <a:xfrm>
            <a:off x="587829" y="1502229"/>
            <a:ext cx="10700517" cy="4844918"/>
            <a:chOff x="927426" y="1831477"/>
            <a:chExt cx="10360920" cy="4505524"/>
          </a:xfrm>
        </p:grpSpPr>
        <p:sp>
          <p:nvSpPr>
            <p:cNvPr id="80" name="Block Arc 79">
              <a:extLst>
                <a:ext uri="{FF2B5EF4-FFF2-40B4-BE49-F238E27FC236}">
                  <a16:creationId xmlns:a16="http://schemas.microsoft.com/office/drawing/2014/main" id="{DBB6453C-5811-4DC5-BCCF-4B73A2F14053}"/>
                </a:ext>
              </a:extLst>
            </p:cNvPr>
            <p:cNvSpPr/>
            <p:nvPr/>
          </p:nvSpPr>
          <p:spPr>
            <a:xfrm>
              <a:off x="5018798" y="2821704"/>
              <a:ext cx="2160000" cy="2160000"/>
            </a:xfrm>
            <a:prstGeom prst="blockArc">
              <a:avLst>
                <a:gd name="adj1" fmla="val 10800000"/>
                <a:gd name="adj2" fmla="val 18530"/>
                <a:gd name="adj3" fmla="val 142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1" name="Block Arc 80">
              <a:extLst>
                <a:ext uri="{FF2B5EF4-FFF2-40B4-BE49-F238E27FC236}">
                  <a16:creationId xmlns:a16="http://schemas.microsoft.com/office/drawing/2014/main" id="{ECAFA1C5-8DB1-40A1-8F59-7010F087D89A}"/>
                </a:ext>
              </a:extLst>
            </p:cNvPr>
            <p:cNvSpPr/>
            <p:nvPr/>
          </p:nvSpPr>
          <p:spPr>
            <a:xfrm>
              <a:off x="4298798" y="2101704"/>
              <a:ext cx="3600000" cy="3600000"/>
            </a:xfrm>
            <a:prstGeom prst="blockArc">
              <a:avLst>
                <a:gd name="adj1" fmla="val 14041284"/>
                <a:gd name="adj2" fmla="val 8836579"/>
                <a:gd name="adj3" fmla="val 83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2" name="Block Arc 81">
              <a:extLst>
                <a:ext uri="{FF2B5EF4-FFF2-40B4-BE49-F238E27FC236}">
                  <a16:creationId xmlns:a16="http://schemas.microsoft.com/office/drawing/2014/main" id="{B8818384-0C66-4ED5-8283-6FBFC5D45CF7}"/>
                </a:ext>
              </a:extLst>
            </p:cNvPr>
            <p:cNvSpPr/>
            <p:nvPr/>
          </p:nvSpPr>
          <p:spPr>
            <a:xfrm>
              <a:off x="4658798" y="2461704"/>
              <a:ext cx="2880000" cy="2880000"/>
            </a:xfrm>
            <a:prstGeom prst="blockArc">
              <a:avLst>
                <a:gd name="adj1" fmla="val 13129852"/>
                <a:gd name="adj2" fmla="val 5419760"/>
                <a:gd name="adj3" fmla="val 1068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3" name="Block Arc 82">
              <a:extLst>
                <a:ext uri="{FF2B5EF4-FFF2-40B4-BE49-F238E27FC236}">
                  <a16:creationId xmlns:a16="http://schemas.microsoft.com/office/drawing/2014/main" id="{1FDB8902-3089-464B-9123-863A583A2FDA}"/>
                </a:ext>
              </a:extLst>
            </p:cNvPr>
            <p:cNvSpPr/>
            <p:nvPr/>
          </p:nvSpPr>
          <p:spPr>
            <a:xfrm>
              <a:off x="5378798" y="3181704"/>
              <a:ext cx="1440000" cy="1440000"/>
            </a:xfrm>
            <a:prstGeom prst="blockArc">
              <a:avLst>
                <a:gd name="adj1" fmla="val 4048046"/>
                <a:gd name="adj2" fmla="val 13393565"/>
                <a:gd name="adj3" fmla="val 215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cxnSp>
          <p:nvCxnSpPr>
            <p:cNvPr id="84" name="Straight Connector 83">
              <a:extLst>
                <a:ext uri="{FF2B5EF4-FFF2-40B4-BE49-F238E27FC236}">
                  <a16:creationId xmlns:a16="http://schemas.microsoft.com/office/drawing/2014/main" id="{B4FDEAD0-FC7A-4CE1-9B19-8DFD162FCAD5}"/>
                </a:ext>
              </a:extLst>
            </p:cNvPr>
            <p:cNvCxnSpPr>
              <a:cxnSpLocks/>
            </p:cNvCxnSpPr>
            <p:nvPr/>
          </p:nvCxnSpPr>
          <p:spPr>
            <a:xfrm>
              <a:off x="927427" y="4255803"/>
              <a:ext cx="3117717" cy="0"/>
            </a:xfrm>
            <a:prstGeom prst="line">
              <a:avLst/>
            </a:prstGeom>
            <a:ln>
              <a:solidFill>
                <a:schemeClr val="accent4"/>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2DAB755-042B-4B2F-BDE0-DE6B34BC6067}"/>
                </a:ext>
              </a:extLst>
            </p:cNvPr>
            <p:cNvCxnSpPr>
              <a:cxnSpLocks/>
              <a:endCxn id="81" idx="1"/>
            </p:cNvCxnSpPr>
            <p:nvPr/>
          </p:nvCxnSpPr>
          <p:spPr>
            <a:xfrm>
              <a:off x="4061059" y="4255803"/>
              <a:ext cx="649140" cy="538176"/>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6" name="Donut 11">
              <a:extLst>
                <a:ext uri="{FF2B5EF4-FFF2-40B4-BE49-F238E27FC236}">
                  <a16:creationId xmlns:a16="http://schemas.microsoft.com/office/drawing/2014/main" id="{04F3B07F-DF23-4809-AD7B-A16BB9167D31}"/>
                </a:ext>
              </a:extLst>
            </p:cNvPr>
            <p:cNvSpPr/>
            <p:nvPr/>
          </p:nvSpPr>
          <p:spPr>
            <a:xfrm>
              <a:off x="10587316" y="2019522"/>
              <a:ext cx="701030" cy="701030"/>
            </a:xfrm>
            <a:prstGeom prst="donut">
              <a:avLst>
                <a:gd name="adj" fmla="val 873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cxnSp>
          <p:nvCxnSpPr>
            <p:cNvPr id="87" name="Straight Connector 86">
              <a:extLst>
                <a:ext uri="{FF2B5EF4-FFF2-40B4-BE49-F238E27FC236}">
                  <a16:creationId xmlns:a16="http://schemas.microsoft.com/office/drawing/2014/main" id="{469E4D2A-7600-4B73-897A-EAC430A70481}"/>
                </a:ext>
              </a:extLst>
            </p:cNvPr>
            <p:cNvCxnSpPr>
              <a:cxnSpLocks/>
            </p:cNvCxnSpPr>
            <p:nvPr/>
          </p:nvCxnSpPr>
          <p:spPr>
            <a:xfrm>
              <a:off x="8025320" y="1831477"/>
              <a:ext cx="3263026" cy="0"/>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3E78B8B-116D-4ED1-B419-4FB9A04012F5}"/>
                </a:ext>
              </a:extLst>
            </p:cNvPr>
            <p:cNvCxnSpPr>
              <a:cxnSpLocks/>
            </p:cNvCxnSpPr>
            <p:nvPr/>
          </p:nvCxnSpPr>
          <p:spPr>
            <a:xfrm flipH="1">
              <a:off x="927428" y="1831477"/>
              <a:ext cx="3371371" cy="0"/>
            </a:xfrm>
            <a:prstGeom prst="line">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F1F6F74-0D7B-436B-B8F2-21D50001AF60}"/>
                </a:ext>
              </a:extLst>
            </p:cNvPr>
            <p:cNvCxnSpPr>
              <a:cxnSpLocks/>
            </p:cNvCxnSpPr>
            <p:nvPr/>
          </p:nvCxnSpPr>
          <p:spPr>
            <a:xfrm>
              <a:off x="8180963" y="4255803"/>
              <a:ext cx="3107383" cy="0"/>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90" name="Donut 15">
              <a:extLst>
                <a:ext uri="{FF2B5EF4-FFF2-40B4-BE49-F238E27FC236}">
                  <a16:creationId xmlns:a16="http://schemas.microsoft.com/office/drawing/2014/main" id="{49063888-F00A-4345-AF33-355EA39EB5EB}"/>
                </a:ext>
              </a:extLst>
            </p:cNvPr>
            <p:cNvSpPr/>
            <p:nvPr/>
          </p:nvSpPr>
          <p:spPr>
            <a:xfrm>
              <a:off x="10587316" y="4351464"/>
              <a:ext cx="701030" cy="701030"/>
            </a:xfrm>
            <a:prstGeom prst="donut">
              <a:avLst>
                <a:gd name="adj" fmla="val 873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1" name="Donut 16">
              <a:extLst>
                <a:ext uri="{FF2B5EF4-FFF2-40B4-BE49-F238E27FC236}">
                  <a16:creationId xmlns:a16="http://schemas.microsoft.com/office/drawing/2014/main" id="{AC08BFEA-89AF-4E4C-8D9C-B3A076C066DC}"/>
                </a:ext>
              </a:extLst>
            </p:cNvPr>
            <p:cNvSpPr/>
            <p:nvPr/>
          </p:nvSpPr>
          <p:spPr>
            <a:xfrm>
              <a:off x="927426" y="2019522"/>
              <a:ext cx="701030" cy="701030"/>
            </a:xfrm>
            <a:prstGeom prst="donut">
              <a:avLst>
                <a:gd name="adj" fmla="val 873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2" name="Donut 17">
              <a:extLst>
                <a:ext uri="{FF2B5EF4-FFF2-40B4-BE49-F238E27FC236}">
                  <a16:creationId xmlns:a16="http://schemas.microsoft.com/office/drawing/2014/main" id="{8DB0F380-72E8-4EE2-931B-3D550FB9684A}"/>
                </a:ext>
              </a:extLst>
            </p:cNvPr>
            <p:cNvSpPr/>
            <p:nvPr/>
          </p:nvSpPr>
          <p:spPr>
            <a:xfrm>
              <a:off x="927426" y="4346862"/>
              <a:ext cx="701030" cy="701030"/>
            </a:xfrm>
            <a:prstGeom prst="donut">
              <a:avLst>
                <a:gd name="adj" fmla="val 873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cxnSp>
          <p:nvCxnSpPr>
            <p:cNvPr id="93" name="Straight Connector 92">
              <a:extLst>
                <a:ext uri="{FF2B5EF4-FFF2-40B4-BE49-F238E27FC236}">
                  <a16:creationId xmlns:a16="http://schemas.microsoft.com/office/drawing/2014/main" id="{BACEE5D3-44CD-4CA8-A65E-548D125565C2}"/>
                </a:ext>
              </a:extLst>
            </p:cNvPr>
            <p:cNvCxnSpPr>
              <a:cxnSpLocks/>
              <a:endCxn id="82" idx="0"/>
            </p:cNvCxnSpPr>
            <p:nvPr/>
          </p:nvCxnSpPr>
          <p:spPr>
            <a:xfrm>
              <a:off x="4298798" y="1831478"/>
              <a:ext cx="798122" cy="1263807"/>
            </a:xfrm>
            <a:prstGeom prst="line">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EF7F074-1A66-43E2-A7C1-CA80C8C9223C}"/>
                </a:ext>
              </a:extLst>
            </p:cNvPr>
            <p:cNvCxnSpPr>
              <a:cxnSpLocks/>
            </p:cNvCxnSpPr>
            <p:nvPr/>
          </p:nvCxnSpPr>
          <p:spPr>
            <a:xfrm flipH="1">
              <a:off x="7021816" y="1831477"/>
              <a:ext cx="1011836" cy="2065836"/>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1E53A16-A570-4D3D-A29B-C737F15089D3}"/>
                </a:ext>
              </a:extLst>
            </p:cNvPr>
            <p:cNvCxnSpPr>
              <a:cxnSpLocks/>
              <a:stCxn id="83" idx="0"/>
            </p:cNvCxnSpPr>
            <p:nvPr/>
          </p:nvCxnSpPr>
          <p:spPr>
            <a:xfrm flipV="1">
              <a:off x="6315352" y="4255803"/>
              <a:ext cx="1865610" cy="167868"/>
            </a:xfrm>
            <a:prstGeom prst="line">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6" name="Rounded Rectangle 5">
              <a:extLst>
                <a:ext uri="{FF2B5EF4-FFF2-40B4-BE49-F238E27FC236}">
                  <a16:creationId xmlns:a16="http://schemas.microsoft.com/office/drawing/2014/main" id="{047E8E48-7A7E-4FD6-B6C1-6FA46BD9ABB5}"/>
                </a:ext>
              </a:extLst>
            </p:cNvPr>
            <p:cNvSpPr/>
            <p:nvPr/>
          </p:nvSpPr>
          <p:spPr>
            <a:xfrm flipH="1">
              <a:off x="10741926" y="4536522"/>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7" name="Teardrop 1">
              <a:extLst>
                <a:ext uri="{FF2B5EF4-FFF2-40B4-BE49-F238E27FC236}">
                  <a16:creationId xmlns:a16="http://schemas.microsoft.com/office/drawing/2014/main" id="{3BCB1258-0D9B-4287-8096-0009ED7C9B23}"/>
                </a:ext>
              </a:extLst>
            </p:cNvPr>
            <p:cNvSpPr/>
            <p:nvPr/>
          </p:nvSpPr>
          <p:spPr>
            <a:xfrm rot="18805991">
              <a:off x="1077694" y="2168985"/>
              <a:ext cx="400494" cy="396315"/>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98" name="Rectangle 130">
              <a:extLst>
                <a:ext uri="{FF2B5EF4-FFF2-40B4-BE49-F238E27FC236}">
                  <a16:creationId xmlns:a16="http://schemas.microsoft.com/office/drawing/2014/main" id="{0EED5AEC-6087-4420-8E3B-A54184B5E310}"/>
                </a:ext>
              </a:extLst>
            </p:cNvPr>
            <p:cNvSpPr/>
            <p:nvPr/>
          </p:nvSpPr>
          <p:spPr>
            <a:xfrm>
              <a:off x="10750984" y="2201925"/>
              <a:ext cx="338397" cy="339933"/>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99" name="Block Arc 25">
              <a:extLst>
                <a:ext uri="{FF2B5EF4-FFF2-40B4-BE49-F238E27FC236}">
                  <a16:creationId xmlns:a16="http://schemas.microsoft.com/office/drawing/2014/main" id="{FB131978-5122-4B2E-818D-054E840BA05A}"/>
                </a:ext>
              </a:extLst>
            </p:cNvPr>
            <p:cNvSpPr>
              <a:spLocks noChangeAspect="1"/>
            </p:cNvSpPr>
            <p:nvPr/>
          </p:nvSpPr>
          <p:spPr>
            <a:xfrm>
              <a:off x="1136051" y="4474845"/>
              <a:ext cx="283779" cy="409976"/>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100" name="TextBox 99">
              <a:extLst>
                <a:ext uri="{FF2B5EF4-FFF2-40B4-BE49-F238E27FC236}">
                  <a16:creationId xmlns:a16="http://schemas.microsoft.com/office/drawing/2014/main" id="{8CAF931C-93EF-4E07-A016-9984F880672F}"/>
                </a:ext>
              </a:extLst>
            </p:cNvPr>
            <p:cNvSpPr txBox="1"/>
            <p:nvPr/>
          </p:nvSpPr>
          <p:spPr>
            <a:xfrm>
              <a:off x="1723178" y="1941693"/>
              <a:ext cx="2538309" cy="858649"/>
            </a:xfrm>
            <a:prstGeom prst="rect">
              <a:avLst/>
            </a:prstGeom>
            <a:noFill/>
          </p:spPr>
          <p:txBody>
            <a:bodyPr wrap="square">
              <a:spAutoFit/>
            </a:bodyPr>
            <a:lstStyle/>
            <a:p>
              <a:pPr>
                <a:buClr>
                  <a:srgbClr val="C00000"/>
                </a:buClr>
                <a:buSzPct val="150000"/>
              </a:pPr>
              <a:r>
                <a:rPr lang="id-ID" sz="1800" b="1" dirty="0" err="1">
                  <a:solidFill>
                    <a:schemeClr val="tx2"/>
                  </a:solidFill>
                  <a:latin typeface="Century Gothic" panose="020B0502020202020204" pitchFamily="34" charset="0"/>
                </a:rPr>
                <a:t>Document</a:t>
              </a:r>
              <a:r>
                <a:rPr lang="id-ID" sz="1800" b="1" dirty="0">
                  <a:solidFill>
                    <a:schemeClr val="tx2"/>
                  </a:solidFill>
                  <a:latin typeface="Century Gothic" panose="020B0502020202020204" pitchFamily="34" charset="0"/>
                </a:rPr>
                <a:t> </a:t>
              </a:r>
              <a:r>
                <a:rPr lang="id-ID" sz="1800" b="1" dirty="0" err="1">
                  <a:solidFill>
                    <a:schemeClr val="tx2"/>
                  </a:solidFill>
                  <a:latin typeface="Century Gothic" panose="020B0502020202020204" pitchFamily="34" charset="0"/>
                </a:rPr>
                <a:t>Checking</a:t>
              </a:r>
              <a:r>
                <a:rPr lang="id-ID" sz="1800" b="1" dirty="0">
                  <a:solidFill>
                    <a:schemeClr val="tx2"/>
                  </a:solidFill>
                  <a:latin typeface="Century Gothic" panose="020B0502020202020204" pitchFamily="34" charset="0"/>
                </a:rPr>
                <a:t> </a:t>
              </a:r>
              <a:r>
                <a:rPr lang="en-US" sz="1800" b="1" dirty="0">
                  <a:latin typeface="Century Gothic" panose="020B0502020202020204" pitchFamily="34" charset="0"/>
                </a:rPr>
                <a:t>submitted by </a:t>
              </a:r>
              <a:r>
                <a:rPr lang="id-ID" sz="1800" b="1" dirty="0">
                  <a:latin typeface="Century Gothic" panose="020B0502020202020204" pitchFamily="34" charset="0"/>
                </a:rPr>
                <a:t>Company</a:t>
              </a:r>
              <a:endParaRPr lang="en-US" sz="1800" b="1" dirty="0">
                <a:latin typeface="Century Gothic" panose="020B0502020202020204" pitchFamily="34" charset="0"/>
              </a:endParaRPr>
            </a:p>
          </p:txBody>
        </p:sp>
        <p:sp>
          <p:nvSpPr>
            <p:cNvPr id="101" name="TextBox 100">
              <a:extLst>
                <a:ext uri="{FF2B5EF4-FFF2-40B4-BE49-F238E27FC236}">
                  <a16:creationId xmlns:a16="http://schemas.microsoft.com/office/drawing/2014/main" id="{F87D71C2-882F-4223-9656-72B936B99DBD}"/>
                </a:ext>
              </a:extLst>
            </p:cNvPr>
            <p:cNvSpPr txBox="1"/>
            <p:nvPr/>
          </p:nvSpPr>
          <p:spPr>
            <a:xfrm>
              <a:off x="1597936" y="4447974"/>
              <a:ext cx="2926008" cy="1889027"/>
            </a:xfrm>
            <a:prstGeom prst="rect">
              <a:avLst/>
            </a:prstGeom>
            <a:noFill/>
          </p:spPr>
          <p:txBody>
            <a:bodyPr wrap="square">
              <a:spAutoFit/>
            </a:bodyPr>
            <a:lstStyle/>
            <a:p>
              <a:r>
                <a:rPr lang="en-US" sz="1800" b="1" dirty="0">
                  <a:latin typeface="Century Gothic" panose="020B0502020202020204" pitchFamily="34" charset="0"/>
                </a:rPr>
                <a:t>Request </a:t>
              </a:r>
              <a:r>
                <a:rPr lang="id-ID" sz="1800" b="1" dirty="0" err="1">
                  <a:latin typeface="Century Gothic" panose="020B0502020202020204" pitchFamily="34" charset="0"/>
                </a:rPr>
                <a:t>of</a:t>
              </a:r>
              <a:r>
                <a:rPr lang="id-ID" b="1" dirty="0">
                  <a:latin typeface="Century Gothic" panose="020B0502020202020204" pitchFamily="34" charset="0"/>
                </a:rPr>
                <a:t> </a:t>
              </a:r>
              <a:r>
                <a:rPr lang="en-US" sz="1800" b="1" dirty="0">
                  <a:latin typeface="Century Gothic" panose="020B0502020202020204" pitchFamily="34" charset="0"/>
                </a:rPr>
                <a:t>recommendation from </a:t>
              </a:r>
              <a:r>
                <a:rPr lang="id-ID" b="1" dirty="0" err="1">
                  <a:latin typeface="Century Gothic" panose="020B0502020202020204" pitchFamily="34" charset="0"/>
                </a:rPr>
                <a:t>o</a:t>
              </a:r>
              <a:r>
                <a:rPr lang="id-ID" sz="1800" b="1" dirty="0" err="1">
                  <a:latin typeface="Century Gothic" panose="020B0502020202020204" pitchFamily="34" charset="0"/>
                </a:rPr>
                <a:t>ther</a:t>
              </a:r>
              <a:r>
                <a:rPr lang="en-US" sz="1800" b="1" dirty="0">
                  <a:latin typeface="Century Gothic" panose="020B0502020202020204" pitchFamily="34" charset="0"/>
                </a:rPr>
                <a:t> directorates and regional </a:t>
              </a:r>
              <a:r>
                <a:rPr lang="id-ID" sz="1800" b="1" dirty="0">
                  <a:latin typeface="Century Gothic" panose="020B0502020202020204" pitchFamily="34" charset="0"/>
                </a:rPr>
                <a:t>customs </a:t>
              </a:r>
              <a:r>
                <a:rPr lang="en-US" sz="1800" b="1" dirty="0">
                  <a:latin typeface="Century Gothic" panose="020B0502020202020204" pitchFamily="34" charset="0"/>
                </a:rPr>
                <a:t>offices </a:t>
              </a:r>
              <a:r>
                <a:rPr lang="en-US" sz="1800" b="1" dirty="0">
                  <a:solidFill>
                    <a:schemeClr val="tx2"/>
                  </a:solidFill>
                  <a:latin typeface="Century Gothic" panose="020B0502020202020204" pitchFamily="34" charset="0"/>
                </a:rPr>
                <a:t>(</a:t>
              </a:r>
              <a:r>
                <a:rPr lang="id-ID" sz="1800" b="1" dirty="0" err="1">
                  <a:solidFill>
                    <a:schemeClr val="tx2"/>
                  </a:solidFill>
                  <a:latin typeface="Century Gothic" panose="020B0502020202020204" pitchFamily="34" charset="0"/>
                </a:rPr>
                <a:t>about</a:t>
              </a:r>
              <a:r>
                <a:rPr lang="id-ID" sz="1800" b="1" dirty="0">
                  <a:solidFill>
                    <a:schemeClr val="tx2"/>
                  </a:solidFill>
                  <a:latin typeface="Century Gothic" panose="020B0502020202020204" pitchFamily="34" charset="0"/>
                </a:rPr>
                <a:t> </a:t>
              </a:r>
              <a:r>
                <a:rPr lang="en-US" sz="1800" b="1" dirty="0">
                  <a:solidFill>
                    <a:schemeClr val="tx2"/>
                  </a:solidFill>
                  <a:latin typeface="Century Gothic" panose="020B0502020202020204" pitchFamily="34" charset="0"/>
                </a:rPr>
                <a:t>the company's track record</a:t>
              </a:r>
              <a:r>
                <a:rPr lang="id-ID" sz="1800" b="1" dirty="0">
                  <a:solidFill>
                    <a:schemeClr val="tx2"/>
                  </a:solidFill>
                  <a:latin typeface="Century Gothic" panose="020B0502020202020204" pitchFamily="34" charset="0"/>
                </a:rPr>
                <a:t> </a:t>
              </a:r>
              <a:r>
                <a:rPr lang="id-ID" sz="1800" b="1" dirty="0" err="1">
                  <a:solidFill>
                    <a:schemeClr val="tx2"/>
                  </a:solidFill>
                  <a:latin typeface="Century Gothic" panose="020B0502020202020204" pitchFamily="34" charset="0"/>
                </a:rPr>
                <a:t>for</a:t>
              </a:r>
              <a:r>
                <a:rPr lang="id-ID" sz="1800" b="1" dirty="0">
                  <a:solidFill>
                    <a:schemeClr val="tx2"/>
                  </a:solidFill>
                  <a:latin typeface="Century Gothic" panose="020B0502020202020204" pitchFamily="34" charset="0"/>
                </a:rPr>
                <a:t> </a:t>
              </a:r>
              <a:r>
                <a:rPr lang="en-US" sz="1800" b="1" dirty="0">
                  <a:solidFill>
                    <a:schemeClr val="tx2"/>
                  </a:solidFill>
                  <a:latin typeface="Century Gothic" panose="020B0502020202020204" pitchFamily="34" charset="0"/>
                </a:rPr>
                <a:t>the last 2 years)</a:t>
              </a:r>
              <a:endParaRPr lang="en-ID" dirty="0">
                <a:solidFill>
                  <a:schemeClr val="tx2"/>
                </a:solidFill>
              </a:endParaRPr>
            </a:p>
          </p:txBody>
        </p:sp>
        <p:sp>
          <p:nvSpPr>
            <p:cNvPr id="102" name="TextBox 101">
              <a:extLst>
                <a:ext uri="{FF2B5EF4-FFF2-40B4-BE49-F238E27FC236}">
                  <a16:creationId xmlns:a16="http://schemas.microsoft.com/office/drawing/2014/main" id="{52324F97-43BA-4716-AD0D-D1B3F0501E4F}"/>
                </a:ext>
              </a:extLst>
            </p:cNvPr>
            <p:cNvSpPr txBox="1"/>
            <p:nvPr/>
          </p:nvSpPr>
          <p:spPr>
            <a:xfrm>
              <a:off x="8136536" y="2054602"/>
              <a:ext cx="2459839" cy="858649"/>
            </a:xfrm>
            <a:prstGeom prst="rect">
              <a:avLst/>
            </a:prstGeom>
            <a:noFill/>
          </p:spPr>
          <p:txBody>
            <a:bodyPr wrap="square">
              <a:spAutoFit/>
            </a:bodyPr>
            <a:lstStyle/>
            <a:p>
              <a:pPr algn="r">
                <a:buClr>
                  <a:srgbClr val="C00000"/>
                </a:buClr>
                <a:buSzPct val="150000"/>
              </a:pPr>
              <a:r>
                <a:rPr lang="id-ID" sz="1800" b="1" dirty="0">
                  <a:latin typeface="Century Gothic" panose="020B0502020202020204" pitchFamily="34" charset="0"/>
                </a:rPr>
                <a:t>Document / Administration Checking </a:t>
              </a:r>
              <a:r>
                <a:rPr lang="id-ID" sz="1800" b="1" dirty="0">
                  <a:solidFill>
                    <a:schemeClr val="tx2"/>
                  </a:solidFill>
                  <a:latin typeface="Century Gothic" panose="020B0502020202020204" pitchFamily="34" charset="0"/>
                </a:rPr>
                <a:t>Report</a:t>
              </a:r>
              <a:endParaRPr lang="en-US" sz="1800" b="1" dirty="0">
                <a:solidFill>
                  <a:schemeClr val="tx2"/>
                </a:solidFill>
                <a:latin typeface="Century Gothic" panose="020B0502020202020204" pitchFamily="34" charset="0"/>
              </a:endParaRPr>
            </a:p>
          </p:txBody>
        </p:sp>
        <p:sp>
          <p:nvSpPr>
            <p:cNvPr id="103" name="TextBox 102">
              <a:extLst>
                <a:ext uri="{FF2B5EF4-FFF2-40B4-BE49-F238E27FC236}">
                  <a16:creationId xmlns:a16="http://schemas.microsoft.com/office/drawing/2014/main" id="{C3E3BB8E-BBF4-4911-87E1-F64B4AF432BF}"/>
                </a:ext>
              </a:extLst>
            </p:cNvPr>
            <p:cNvSpPr txBox="1"/>
            <p:nvPr/>
          </p:nvSpPr>
          <p:spPr>
            <a:xfrm>
              <a:off x="7681363" y="4406395"/>
              <a:ext cx="2828648" cy="1631433"/>
            </a:xfrm>
            <a:prstGeom prst="rect">
              <a:avLst/>
            </a:prstGeom>
            <a:noFill/>
          </p:spPr>
          <p:txBody>
            <a:bodyPr wrap="square">
              <a:spAutoFit/>
            </a:bodyPr>
            <a:lstStyle/>
            <a:p>
              <a:pPr algn="r"/>
              <a:r>
                <a:rPr lang="en-US" sz="1800" b="1" dirty="0">
                  <a:solidFill>
                    <a:schemeClr val="tx2"/>
                  </a:solidFill>
                  <a:latin typeface="Century Gothic" panose="020B0502020202020204" pitchFamily="34" charset="0"/>
                </a:rPr>
                <a:t>Presentation of business processes and Company Standard Operating Procedure (SOP) </a:t>
              </a:r>
              <a:r>
                <a:rPr lang="en-US" sz="1800" b="1" dirty="0">
                  <a:latin typeface="Century Gothic" panose="020B0502020202020204" pitchFamily="34" charset="0"/>
                </a:rPr>
                <a:t>by </a:t>
              </a:r>
              <a:r>
                <a:rPr lang="id-ID" sz="1800" b="1" dirty="0">
                  <a:latin typeface="Century Gothic" panose="020B0502020202020204" pitchFamily="34" charset="0"/>
                </a:rPr>
                <a:t>Company </a:t>
              </a:r>
              <a:r>
                <a:rPr lang="en-US" sz="1800" b="1" dirty="0">
                  <a:latin typeface="Century Gothic" panose="020B0502020202020204" pitchFamily="34" charset="0"/>
                </a:rPr>
                <a:t>to the AEO Validator</a:t>
              </a:r>
              <a:endParaRPr lang="en-ID" dirty="0"/>
            </a:p>
          </p:txBody>
        </p:sp>
      </p:grpSp>
    </p:spTree>
    <p:extLst>
      <p:ext uri="{BB962C8B-B14F-4D97-AF65-F5344CB8AC3E}">
        <p14:creationId xmlns:p14="http://schemas.microsoft.com/office/powerpoint/2010/main" val="2128557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2CF256-5810-495C-A3E1-798433214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74" y="1142999"/>
            <a:ext cx="12244774" cy="5884347"/>
          </a:xfrm>
          <a:prstGeom prst="rect">
            <a:avLst/>
          </a:prstGeom>
        </p:spPr>
      </p:pic>
      <p:cxnSp>
        <p:nvCxnSpPr>
          <p:cNvPr id="4" name="Straight Connector 3">
            <a:extLst>
              <a:ext uri="{FF2B5EF4-FFF2-40B4-BE49-F238E27FC236}">
                <a16:creationId xmlns:a16="http://schemas.microsoft.com/office/drawing/2014/main" id="{B6E4888A-21A3-45A1-9877-47AFB4465394}"/>
              </a:ext>
            </a:extLst>
          </p:cNvPr>
          <p:cNvCxnSpPr>
            <a:cxnSpLocks/>
          </p:cNvCxnSpPr>
          <p:nvPr/>
        </p:nvCxnSpPr>
        <p:spPr>
          <a:xfrm>
            <a:off x="-52774" y="968188"/>
            <a:ext cx="12244774" cy="0"/>
          </a:xfrm>
          <a:prstGeom prst="line">
            <a:avLst/>
          </a:prstGeom>
          <a:ln w="38100" cmpd="thinThick">
            <a:solidFill>
              <a:srgbClr val="004A82"/>
            </a:solidFill>
          </a:ln>
          <a:effectLst>
            <a:outerShdw blurRad="50800" dist="38100" dir="8100000" algn="tr" rotWithShape="0">
              <a:schemeClr val="accent2">
                <a:lumMod val="50000"/>
                <a:alpha val="40000"/>
              </a:schemeClr>
            </a:outerShdw>
            <a:reflection blurRad="6350" stA="50000" endA="300" endPos="550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6" name="Text Placeholder 1">
            <a:extLst>
              <a:ext uri="{FF2B5EF4-FFF2-40B4-BE49-F238E27FC236}">
                <a16:creationId xmlns:a16="http://schemas.microsoft.com/office/drawing/2014/main" id="{24D56BF2-8FFE-4F56-8F91-6E3278770CBF}"/>
              </a:ext>
            </a:extLst>
          </p:cNvPr>
          <p:cNvSpPr txBox="1">
            <a:spLocks/>
          </p:cNvSpPr>
          <p:nvPr/>
        </p:nvSpPr>
        <p:spPr>
          <a:xfrm>
            <a:off x="1913384" y="112698"/>
            <a:ext cx="8933910" cy="76808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sz="3200" b="1" dirty="0">
                <a:latin typeface="Arial" panose="020B0604020202020204" pitchFamily="34" charset="0"/>
                <a:cs typeface="Arial" panose="020B0604020202020204" pitchFamily="34" charset="0"/>
              </a:rPr>
              <a:t>SAMPLE OF APPLICATION DOCUMENT</a:t>
            </a:r>
            <a:endParaRPr lang="ko-KR" altLang="en-US" sz="3200" b="1" dirty="0">
              <a:latin typeface="Arial" panose="020B0604020202020204" pitchFamily="34" charset="0"/>
              <a:cs typeface="Arial" panose="020B0604020202020204" pitchFamily="34" charset="0"/>
            </a:endParaRPr>
          </a:p>
        </p:txBody>
      </p:sp>
      <p:sp>
        <p:nvSpPr>
          <p:cNvPr id="7" name="Shape 164">
            <a:extLst>
              <a:ext uri="{FF2B5EF4-FFF2-40B4-BE49-F238E27FC236}">
                <a16:creationId xmlns:a16="http://schemas.microsoft.com/office/drawing/2014/main" id="{CE763016-EA7F-41BD-B41E-99C006D10A7C}"/>
              </a:ext>
            </a:extLst>
          </p:cNvPr>
          <p:cNvSpPr txBox="1">
            <a:spLocks/>
          </p:cNvSpPr>
          <p:nvPr/>
        </p:nvSpPr>
        <p:spPr>
          <a:xfrm>
            <a:off x="386552" y="1200681"/>
            <a:ext cx="7048827" cy="5642460"/>
          </a:xfrm>
          <a:prstGeom prst="rect">
            <a:avLst/>
          </a:prstGeom>
        </p:spPr>
        <p:txBody>
          <a:bodyPr spcFirstLastPara="1" vert="horz" wrap="square" lIns="91425" tIns="91425" rIns="91425" bIns="91425"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0"/>
              </a:spcBef>
              <a:buAutoNum type="arabicPeriod"/>
            </a:pPr>
            <a:r>
              <a:rPr lang="en-US" sz="2200" b="1" dirty="0">
                <a:latin typeface="Yu Gothic UI" panose="020B0500000000000000" pitchFamily="34" charset="-128"/>
                <a:ea typeface="Yu Gothic UI" panose="020B0500000000000000" pitchFamily="34" charset="-128"/>
              </a:rPr>
              <a:t>Application letter</a:t>
            </a:r>
          </a:p>
          <a:p>
            <a:pPr marL="457200" indent="-457200">
              <a:spcBef>
                <a:spcPts val="0"/>
              </a:spcBef>
              <a:buAutoNum type="arabicPeriod"/>
            </a:pPr>
            <a:r>
              <a:rPr lang="en-US" sz="2200" b="1" dirty="0">
                <a:latin typeface="Yu Gothic UI" panose="020B0500000000000000" pitchFamily="34" charset="-128"/>
                <a:ea typeface="Yu Gothic UI" panose="020B0500000000000000" pitchFamily="34" charset="-128"/>
              </a:rPr>
              <a:t>Statement letter</a:t>
            </a:r>
          </a:p>
          <a:p>
            <a:pPr marL="457200" indent="-457200">
              <a:spcBef>
                <a:spcPts val="0"/>
              </a:spcBef>
              <a:buAutoNum type="arabicPeriod"/>
            </a:pPr>
            <a:r>
              <a:rPr lang="en-US" sz="2200" b="1" dirty="0">
                <a:latin typeface="Yu Gothic UI" panose="020B0500000000000000" pitchFamily="34" charset="-128"/>
                <a:ea typeface="Yu Gothic UI" panose="020B0500000000000000" pitchFamily="34" charset="-128"/>
              </a:rPr>
              <a:t>Self assessment </a:t>
            </a:r>
            <a:r>
              <a:rPr lang="en-US" sz="2200" b="1" dirty="0" err="1">
                <a:latin typeface="Yu Gothic UI" panose="020B0500000000000000" pitchFamily="34" charset="-128"/>
                <a:ea typeface="Yu Gothic UI" panose="020B0500000000000000" pitchFamily="34" charset="-128"/>
              </a:rPr>
              <a:t>questionaire</a:t>
            </a:r>
            <a:endParaRPr lang="en-US" sz="2200" b="1" dirty="0">
              <a:latin typeface="Yu Gothic UI" panose="020B0500000000000000" pitchFamily="34" charset="-128"/>
              <a:ea typeface="Yu Gothic UI" panose="020B0500000000000000" pitchFamily="34" charset="-128"/>
            </a:endParaRPr>
          </a:p>
          <a:p>
            <a:pPr marL="457200" indent="-457200">
              <a:spcBef>
                <a:spcPts val="0"/>
              </a:spcBef>
              <a:buAutoNum type="arabicPeriod"/>
            </a:pPr>
            <a:r>
              <a:rPr lang="en-US" sz="2200" b="1" dirty="0">
                <a:latin typeface="Yu Gothic UI" panose="020B0500000000000000" pitchFamily="34" charset="-128"/>
                <a:ea typeface="Yu Gothic UI" panose="020B0500000000000000" pitchFamily="34" charset="-128"/>
              </a:rPr>
              <a:t>Organizational structure</a:t>
            </a:r>
          </a:p>
          <a:p>
            <a:pPr marL="457200" indent="-457200">
              <a:spcBef>
                <a:spcPts val="0"/>
              </a:spcBef>
              <a:buAutoNum type="arabicPeriod"/>
            </a:pPr>
            <a:r>
              <a:rPr lang="en-US" sz="2200" b="1" dirty="0">
                <a:latin typeface="Yu Gothic UI" panose="020B0500000000000000" pitchFamily="34" charset="-128"/>
                <a:ea typeface="Yu Gothic UI" panose="020B0500000000000000" pitchFamily="34" charset="-128"/>
              </a:rPr>
              <a:t>Standard operating procedures/SOP*</a:t>
            </a:r>
          </a:p>
          <a:p>
            <a:pPr marL="457200" indent="-457200">
              <a:spcBef>
                <a:spcPts val="0"/>
              </a:spcBef>
              <a:buAutoNum type="arabicPeriod"/>
            </a:pPr>
            <a:r>
              <a:rPr lang="en-US" sz="2200" b="1" dirty="0">
                <a:latin typeface="Yu Gothic UI" panose="020B0500000000000000" pitchFamily="34" charset="-128"/>
                <a:ea typeface="Yu Gothic UI" panose="020B0500000000000000" pitchFamily="34" charset="-128"/>
              </a:rPr>
              <a:t>Layouts </a:t>
            </a:r>
          </a:p>
          <a:p>
            <a:pPr marL="457200" indent="-457200">
              <a:spcBef>
                <a:spcPts val="0"/>
              </a:spcBef>
              <a:buAutoNum type="arabicPeriod"/>
            </a:pPr>
            <a:r>
              <a:rPr lang="en-US" sz="2200" b="1" dirty="0">
                <a:latin typeface="Yu Gothic UI" panose="020B0500000000000000" pitchFamily="34" charset="-128"/>
                <a:ea typeface="Yu Gothic UI" panose="020B0500000000000000" pitchFamily="34" charset="-128"/>
              </a:rPr>
              <a:t>Deed of establishment and latest amendments</a:t>
            </a:r>
          </a:p>
          <a:p>
            <a:pPr marL="457200" indent="-457200">
              <a:spcBef>
                <a:spcPts val="0"/>
              </a:spcBef>
              <a:buAutoNum type="arabicPeriod"/>
            </a:pPr>
            <a:r>
              <a:rPr lang="en-US" sz="2200" b="1" dirty="0">
                <a:latin typeface="Yu Gothic UI" panose="020B0500000000000000" pitchFamily="34" charset="-128"/>
                <a:ea typeface="Yu Gothic UI" panose="020B0500000000000000" pitchFamily="34" charset="-128"/>
              </a:rPr>
              <a:t>Independent auditor's report for the last 2 years</a:t>
            </a:r>
          </a:p>
          <a:p>
            <a:pPr marL="457200" indent="-457200">
              <a:spcBef>
                <a:spcPts val="0"/>
              </a:spcBef>
              <a:buAutoNum type="arabicPeriod"/>
            </a:pPr>
            <a:r>
              <a:rPr lang="en-US" sz="2200" b="1" dirty="0">
                <a:latin typeface="Yu Gothic UI" panose="020B0500000000000000" pitchFamily="34" charset="-128"/>
                <a:ea typeface="Yu Gothic UI" panose="020B0500000000000000" pitchFamily="34" charset="-128"/>
              </a:rPr>
              <a:t>Third party lists and contracts</a:t>
            </a:r>
          </a:p>
          <a:p>
            <a:pPr marL="457200" indent="-457200">
              <a:spcBef>
                <a:spcPts val="0"/>
              </a:spcBef>
              <a:buAutoNum type="arabicPeriod"/>
            </a:pPr>
            <a:r>
              <a:rPr lang="en-US" sz="2200" b="1" dirty="0">
                <a:latin typeface="Yu Gothic UI" panose="020B0500000000000000" pitchFamily="34" charset="-128"/>
                <a:ea typeface="Yu Gothic UI" panose="020B0500000000000000" pitchFamily="34" charset="-128"/>
              </a:rPr>
              <a:t>DG Decree of customs facility (if any)</a:t>
            </a:r>
          </a:p>
          <a:p>
            <a:pPr marL="457200" indent="-457200">
              <a:spcBef>
                <a:spcPts val="0"/>
              </a:spcBef>
              <a:buAutoNum type="arabicPeriod"/>
            </a:pPr>
            <a:r>
              <a:rPr lang="en-US" sz="2200" b="1" dirty="0">
                <a:latin typeface="Yu Gothic UI" panose="020B0500000000000000" pitchFamily="34" charset="-128"/>
                <a:ea typeface="Yu Gothic UI" panose="020B0500000000000000" pitchFamily="34" charset="-128"/>
              </a:rPr>
              <a:t>AEO certificate from other countries (if any)</a:t>
            </a:r>
          </a:p>
          <a:p>
            <a:pPr marL="457200" indent="-457200">
              <a:spcBef>
                <a:spcPts val="0"/>
              </a:spcBef>
              <a:buAutoNum type="arabicPeriod"/>
            </a:pPr>
            <a:r>
              <a:rPr lang="en-US" sz="2200" b="1" dirty="0">
                <a:latin typeface="Yu Gothic UI" panose="020B0500000000000000" pitchFamily="34" charset="-128"/>
                <a:ea typeface="Yu Gothic UI" panose="020B0500000000000000" pitchFamily="34" charset="-128"/>
              </a:rPr>
              <a:t>Other certificates such as ISO,TAPA, Regulated Agent/Known Consignor (if any)</a:t>
            </a:r>
          </a:p>
          <a:p>
            <a:pPr marL="457200" indent="-457200">
              <a:spcBef>
                <a:spcPts val="0"/>
              </a:spcBef>
              <a:buAutoNum type="arabicPeriod"/>
            </a:pPr>
            <a:r>
              <a:rPr lang="en-US" sz="2200" b="1" dirty="0">
                <a:latin typeface="Yu Gothic UI" panose="020B0500000000000000" pitchFamily="34" charset="-128"/>
                <a:ea typeface="Yu Gothic UI" panose="020B0500000000000000" pitchFamily="34" charset="-128"/>
              </a:rPr>
              <a:t>License of </a:t>
            </a:r>
            <a:r>
              <a:rPr lang="en-US" sz="2200" b="1" dirty="0" err="1">
                <a:latin typeface="Yu Gothic UI" panose="020B0500000000000000" pitchFamily="34" charset="-128"/>
                <a:ea typeface="Yu Gothic UI" panose="020B0500000000000000" pitchFamily="34" charset="-128"/>
              </a:rPr>
              <a:t>Bussiness</a:t>
            </a:r>
            <a:endParaRPr lang="en-US" sz="2200" dirty="0">
              <a:latin typeface="Yu Gothic UI" panose="020B0500000000000000" pitchFamily="34" charset="-128"/>
              <a:ea typeface="Yu Gothic UI" panose="020B0500000000000000" pitchFamily="34" charset="-128"/>
            </a:endParaRPr>
          </a:p>
        </p:txBody>
      </p:sp>
      <p:pic>
        <p:nvPicPr>
          <p:cNvPr id="8" name="Picture 2" descr="Document file types – Important updates and differences | Canto">
            <a:extLst>
              <a:ext uri="{FF2B5EF4-FFF2-40B4-BE49-F238E27FC236}">
                <a16:creationId xmlns:a16="http://schemas.microsoft.com/office/drawing/2014/main" id="{1D3ABB53-DBF5-44E7-93F7-29D6744B74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8252"/>
          <a:stretch/>
        </p:blipFill>
        <p:spPr bwMode="auto">
          <a:xfrm>
            <a:off x="7486817" y="1333499"/>
            <a:ext cx="4705183" cy="422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339483"/>
      </p:ext>
    </p:extLst>
  </p:cSld>
  <p:clrMapOvr>
    <a:masterClrMapping/>
  </p:clrMapOvr>
</p:sld>
</file>

<file path=ppt/theme/theme1.xml><?xml version="1.0" encoding="utf-8"?>
<a:theme xmlns:a="http://schemas.openxmlformats.org/drawingml/2006/main" name="Contents Slide Master">
  <a:themeElements>
    <a:clrScheme name="ALLPPT-206">
      <a:dk1>
        <a:sysClr val="windowText" lastClr="000000"/>
      </a:dk1>
      <a:lt1>
        <a:sysClr val="window" lastClr="FFFFFF"/>
      </a:lt1>
      <a:dk2>
        <a:srgbClr val="44546A"/>
      </a:dk2>
      <a:lt2>
        <a:srgbClr val="E7E6E6"/>
      </a:lt2>
      <a:accent1>
        <a:srgbClr val="84CCC6"/>
      </a:accent1>
      <a:accent2>
        <a:srgbClr val="F8D45E"/>
      </a:accent2>
      <a:accent3>
        <a:srgbClr val="EA2B13"/>
      </a:accent3>
      <a:accent4>
        <a:srgbClr val="7CC8EC"/>
      </a:accent4>
      <a:accent5>
        <a:srgbClr val="525168"/>
      </a:accent5>
      <a:accent6>
        <a:srgbClr val="1A6BA5"/>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ALLPPT-404">
      <a:dk1>
        <a:sysClr val="windowText" lastClr="000000"/>
      </a:dk1>
      <a:lt1>
        <a:sysClr val="window" lastClr="FFFFFF"/>
      </a:lt1>
      <a:dk2>
        <a:srgbClr val="44546A"/>
      </a:dk2>
      <a:lt2>
        <a:srgbClr val="E7E6E6"/>
      </a:lt2>
      <a:accent1>
        <a:srgbClr val="5A9BD5"/>
      </a:accent1>
      <a:accent2>
        <a:srgbClr val="224A90"/>
      </a:accent2>
      <a:accent3>
        <a:srgbClr val="010A4F"/>
      </a:accent3>
      <a:accent4>
        <a:srgbClr val="5A9BD5"/>
      </a:accent4>
      <a:accent5>
        <a:srgbClr val="224A90"/>
      </a:accent5>
      <a:accent6>
        <a:srgbClr val="010A4F"/>
      </a:accent6>
      <a:hlink>
        <a:srgbClr val="262626"/>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s Slide Master">
  <a:themeElements>
    <a:clrScheme name="ALLPPT-206">
      <a:dk1>
        <a:sysClr val="windowText" lastClr="000000"/>
      </a:dk1>
      <a:lt1>
        <a:sysClr val="window" lastClr="FFFFFF"/>
      </a:lt1>
      <a:dk2>
        <a:srgbClr val="44546A"/>
      </a:dk2>
      <a:lt2>
        <a:srgbClr val="E7E6E6"/>
      </a:lt2>
      <a:accent1>
        <a:srgbClr val="84CCC6"/>
      </a:accent1>
      <a:accent2>
        <a:srgbClr val="F8D45E"/>
      </a:accent2>
      <a:accent3>
        <a:srgbClr val="EA2B13"/>
      </a:accent3>
      <a:accent4>
        <a:srgbClr val="7CC8EC"/>
      </a:accent4>
      <a:accent5>
        <a:srgbClr val="525168"/>
      </a:accent5>
      <a:accent6>
        <a:srgbClr val="1A6BA5"/>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j78542b1fffc4a1c84659474212e3133 xmlns="c1fdd505-2570-46c2-bd04-3e0f2d874cf5">
      <Terms xmlns="http://schemas.microsoft.com/office/infopath/2007/PartnerControls">
        <TermInfo xmlns="http://schemas.microsoft.com/office/infopath/2007/PartnerControls">
          <TermName xmlns="http://schemas.microsoft.com/office/infopath/2007/PartnerControls">EARD</TermName>
          <TermId xmlns="http://schemas.microsoft.com/office/infopath/2007/PartnerControls">285068fb-56a1-4780-9bb2-e37fa6deb6dc</TermId>
        </TermInfo>
      </Terms>
    </j78542b1fffc4a1c84659474212e3133>
    <Update_x0020_ADB_x0020_Document_x0020_Type_x0028_1_x0029_ xmlns="bfc3d794-f474-4e3b-ac9c-26d99714d35c">
      <Url xsi:nil="true"/>
      <Description xsi:nil="true"/>
    </Update_x0020_ADB_x0020_Document_x0020_Type_x0028_1_x0029_>
    <lcf76f155ced4ddcb4097134ff3c332f xmlns="bfc3d794-f474-4e3b-ac9c-26d99714d35c">
      <Terms xmlns="http://schemas.microsoft.com/office/infopath/2007/PartnerControls"/>
    </lcf76f155ced4ddcb4097134ff3c332f>
    <SharedWithUsers xmlns="cbbeafd8-838d-484f-836c-4627ed3edf10">
      <UserInfo>
        <DisplayName>Shahab Ud Din Mirza</DisplayName>
        <AccountId>2090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4ADFDAB6B7C14EBB899CD562AAE01A" ma:contentTypeVersion="36" ma:contentTypeDescription="Create a new document." ma:contentTypeScope="" ma:versionID="8b7b8e3d80898aef447e07e6828087d8">
  <xsd:schema xmlns:xsd="http://www.w3.org/2001/XMLSchema" xmlns:xs="http://www.w3.org/2001/XMLSchema" xmlns:p="http://schemas.microsoft.com/office/2006/metadata/properties" xmlns:ns2="c1fdd505-2570-46c2-bd04-3e0f2d874cf5" xmlns:ns3="bfc3d794-f474-4e3b-ac9c-26d99714d35c" xmlns:ns4="cbbeafd8-838d-484f-836c-4627ed3edf10" targetNamespace="http://schemas.microsoft.com/office/2006/metadata/properties" ma:root="true" ma:fieldsID="ef744f0c290f4eec3b162fcc2462f03c" ns2:_="" ns3:_="" ns4:_="">
    <xsd:import namespace="c1fdd505-2570-46c2-bd04-3e0f2d874cf5"/>
    <xsd:import namespace="bfc3d794-f474-4e3b-ac9c-26d99714d35c"/>
    <xsd:import namespace="cbbeafd8-838d-484f-836c-4627ed3edf10"/>
    <xsd:element name="properties">
      <xsd:complexType>
        <xsd:sequence>
          <xsd:element name="documentManagement">
            <xsd:complexType>
              <xsd:all>
                <xsd:element ref="ns2:j78542b1fffc4a1c84659474212e3133" minOccurs="0"/>
                <xsd:element ref="ns3:Update_x0020_ADB_x0020_Document_x0020_Type_x0028_1_x0029_"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j78542b1fffc4a1c84659474212e3133" ma:index="9" nillable="true" ma:taxonomy="true" ma:internalName="j78542b1fffc4a1c84659474212e3133" ma:taxonomyFieldName="ADBContentGroup" ma:displayName="Content Group" ma:readOnly="false" ma:default="2;#EARD|285068fb-56a1-4780-9bb2-e37fa6deb6dc" ma:fieldId="{378542b1-fffc-4a1c-8465-9474212e3133}" ma:taxonomyMulti="true" ma:sspId="115af50e-efb3-4a0e-b425-875ff625e09e" ma:termSetId="2a9ffbee-93a5-418b-bcdb-8d6817936e6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fc3d794-f474-4e3b-ac9c-26d99714d35c" elementFormDefault="qualified">
    <xsd:import namespace="http://schemas.microsoft.com/office/2006/documentManagement/types"/>
    <xsd:import namespace="http://schemas.microsoft.com/office/infopath/2007/PartnerControls"/>
    <xsd:element name="Update_x0020_ADB_x0020_Document_x0020_Type_x0028_1_x0029_" ma:index="10" nillable="true" ma:displayName="Update ADB Document Type" ma:internalName="Update_x0020_ADB_x0020_Document_x0020_Type_x0028_1_x0029_">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beafd8-838d-484f-836c-4627ed3edf1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4A205C-120E-4DCD-AC74-1AD7454A58AC}">
  <ds:schemaRefs>
    <ds:schemaRef ds:uri="http://schemas.microsoft.com/sharepoint/v3/contenttype/forms"/>
  </ds:schemaRefs>
</ds:datastoreItem>
</file>

<file path=customXml/itemProps2.xml><?xml version="1.0" encoding="utf-8"?>
<ds:datastoreItem xmlns:ds="http://schemas.openxmlformats.org/officeDocument/2006/customXml" ds:itemID="{7DF1FFAA-EDF2-471C-86A8-4CA33CC4AB6A}">
  <ds:schemaRefs>
    <ds:schemaRef ds:uri="http://schemas.microsoft.com/office/2006/metadata/properties"/>
    <ds:schemaRef ds:uri="http://schemas.microsoft.com/office/infopath/2007/PartnerControls"/>
    <ds:schemaRef ds:uri="c1fdd505-2570-46c2-bd04-3e0f2d874cf5"/>
    <ds:schemaRef ds:uri="bfc3d794-f474-4e3b-ac9c-26d99714d35c"/>
    <ds:schemaRef ds:uri="cbbeafd8-838d-484f-836c-4627ed3edf10"/>
  </ds:schemaRefs>
</ds:datastoreItem>
</file>

<file path=customXml/itemProps3.xml><?xml version="1.0" encoding="utf-8"?>
<ds:datastoreItem xmlns:ds="http://schemas.openxmlformats.org/officeDocument/2006/customXml" ds:itemID="{E050D0F9-BA33-4AA3-8CEA-2F767A1D4C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fdd505-2570-46c2-bd04-3e0f2d874cf5"/>
    <ds:schemaRef ds:uri="bfc3d794-f474-4e3b-ac9c-26d99714d35c"/>
    <ds:schemaRef ds:uri="cbbeafd8-838d-484f-836c-4627ed3edf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5912</TotalTime>
  <Words>1472</Words>
  <Application>Microsoft Office PowerPoint</Application>
  <PresentationFormat>Widescreen</PresentationFormat>
  <Paragraphs>248</Paragraphs>
  <Slides>21</Slides>
  <Notes>1</Notes>
  <HiddenSlides>0</HiddenSlides>
  <MMClips>0</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Contents Slide Master</vt:lpstr>
      <vt:lpstr>Section Break Slide Master</vt:lpstr>
      <vt:lpstr>1_Contents Slide Master</vt:lpstr>
      <vt:lpstr>PowerPoint Presentation</vt:lpstr>
      <vt:lpstr>PowerPoint Presentation</vt:lpstr>
      <vt:lpstr>BUSSINESS PROCESS OF AEO</vt:lpstr>
      <vt:lpstr>PowerPoint Presentation</vt:lpstr>
      <vt:lpstr>RISK MITIGATION AND ASSESSMENT</vt:lpstr>
      <vt:lpstr>VALIDATION</vt:lpstr>
      <vt:lpstr>VALIDATION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Agus Sujendro</cp:lastModifiedBy>
  <cp:revision>159</cp:revision>
  <cp:lastPrinted>2022-01-14T07:04:11Z</cp:lastPrinted>
  <dcterms:created xsi:type="dcterms:W3CDTF">2020-01-20T05:08:25Z</dcterms:created>
  <dcterms:modified xsi:type="dcterms:W3CDTF">2023-09-25T11:27:47Z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0x010100A34ADFDAB6B7C14EBB899CD562AAE01A</vt:lpwstr>
  </property>
  <property fmtid="{D5CDD505-2E9C-101B-9397-08002B2CF9AE}" pid="3" name="TaxCatchAll">
    <vt:lpwstr>3;#EARD|285068fb-56a1-4780-9bb2-e37fa6deb6dc;#2;#EARD|285068fb-56a1-4780-9bb2-e37fa6deb6dc;#1;#English|16ac8743-31bb-43f8-9a73-533a041667d6</vt:lpwstr>
  </property>
  <property fmtid="{D5CDD505-2E9C-101B-9397-08002B2CF9AE}" pid="4" name="h00e4aaaf4624e24a7df7f06faa038c6">
    <vt:lpwstr>English|16ac8743-31bb-43f8-9a73-533a041667d6</vt:lpwstr>
  </property>
  <property fmtid="{D5CDD505-2E9C-101B-9397-08002B2CF9AE}" pid="5" name="MediaServiceImageTags">
    <vt:lpwstr/>
  </property>
  <property fmtid="{D5CDD505-2E9C-101B-9397-08002B2CF9AE}" pid="6" name="d61536b25a8a4fedb48bb564279be82a">
    <vt:lpwstr>EARD|285068fb-56a1-4780-9bb2-e37fa6deb6dc</vt:lpwstr>
  </property>
  <property fmtid="{D5CDD505-2E9C-101B-9397-08002B2CF9AE}" pid="7" name="ADBContentGroup">
    <vt:lpwstr>2;#EARD|285068fb-56a1-4780-9bb2-e37fa6deb6dc</vt:lpwstr>
  </property>
  <property fmtid="{D5CDD505-2E9C-101B-9397-08002B2CF9AE}" pid="8" name="ADBSector">
    <vt:lpwstr/>
  </property>
  <property fmtid="{D5CDD505-2E9C-101B-9397-08002B2CF9AE}" pid="9" name="d01a0ce1b141461dbfb235a3ab729a2c">
    <vt:lpwstr/>
  </property>
  <property fmtid="{D5CDD505-2E9C-101B-9397-08002B2CF9AE}" pid="10" name="ADBDocumentSecurity">
    <vt:lpwstr/>
  </property>
  <property fmtid="{D5CDD505-2E9C-101B-9397-08002B2CF9AE}" pid="11" name="ADBDocumentLanguage">
    <vt:lpwstr>1;#English|16ac8743-31bb-43f8-9a73-533a041667d6</vt:lpwstr>
  </property>
  <property fmtid="{D5CDD505-2E9C-101B-9397-08002B2CF9AE}" pid="12" name="ADBDocumentType">
    <vt:lpwstr/>
  </property>
  <property fmtid="{D5CDD505-2E9C-101B-9397-08002B2CF9AE}" pid="13" name="ADBDepartmentOwner">
    <vt:lpwstr>3;#EARD|285068fb-56a1-4780-9bb2-e37fa6deb6dc</vt:lpwstr>
  </property>
  <property fmtid="{D5CDD505-2E9C-101B-9397-08002B2CF9AE}" pid="14" name="p030e467f78f45b4ae8f7e2c17ea4d82">
    <vt:lpwstr/>
  </property>
  <property fmtid="{D5CDD505-2E9C-101B-9397-08002B2CF9AE}" pid="15" name="a37ff23a602146d4934a49238d370ca5">
    <vt:lpwstr/>
  </property>
  <property fmtid="{D5CDD505-2E9C-101B-9397-08002B2CF9AE}" pid="16" name="k985dbdc596c44d7acaf8184f33920f0">
    <vt:lpwstr/>
  </property>
  <property fmtid="{D5CDD505-2E9C-101B-9397-08002B2CF9AE}" pid="17" name="ADBCountry">
    <vt:lpwstr/>
  </property>
  <property fmtid="{D5CDD505-2E9C-101B-9397-08002B2CF9AE}" pid="18" name="MSIP_Label_817d4574-7375-4d17-b29c-6e4c6df0fcb0_Enabled">
    <vt:lpwstr>true</vt:lpwstr>
  </property>
  <property fmtid="{D5CDD505-2E9C-101B-9397-08002B2CF9AE}" pid="19" name="MSIP_Label_817d4574-7375-4d17-b29c-6e4c6df0fcb0_SetDate">
    <vt:lpwstr>2023-09-25T02:48:28Z</vt:lpwstr>
  </property>
  <property fmtid="{D5CDD505-2E9C-101B-9397-08002B2CF9AE}" pid="20" name="MSIP_Label_817d4574-7375-4d17-b29c-6e4c6df0fcb0_Method">
    <vt:lpwstr>Standard</vt:lpwstr>
  </property>
  <property fmtid="{D5CDD505-2E9C-101B-9397-08002B2CF9AE}" pid="21" name="MSIP_Label_817d4574-7375-4d17-b29c-6e4c6df0fcb0_Name">
    <vt:lpwstr>ADB Internal</vt:lpwstr>
  </property>
  <property fmtid="{D5CDD505-2E9C-101B-9397-08002B2CF9AE}" pid="22" name="MSIP_Label_817d4574-7375-4d17-b29c-6e4c6df0fcb0_SiteId">
    <vt:lpwstr>9495d6bb-41c2-4c58-848f-92e52cf3d640</vt:lpwstr>
  </property>
  <property fmtid="{D5CDD505-2E9C-101B-9397-08002B2CF9AE}" pid="23" name="MSIP_Label_817d4574-7375-4d17-b29c-6e4c6df0fcb0_ActionId">
    <vt:lpwstr>7d109b01-6a09-4bc1-81ab-0235f3b4ba81</vt:lpwstr>
  </property>
  <property fmtid="{D5CDD505-2E9C-101B-9397-08002B2CF9AE}" pid="24" name="MSIP_Label_817d4574-7375-4d17-b29c-6e4c6df0fcb0_ContentBits">
    <vt:lpwstr>2</vt:lpwstr>
  </property>
  <property fmtid="{D5CDD505-2E9C-101B-9397-08002B2CF9AE}" pid="25" name="ClassificationContentMarkingFooterLocations">
    <vt:lpwstr>Contents Slide Master:3\Section Break Slide Master:3\1_Contents Slide Master:3</vt:lpwstr>
  </property>
  <property fmtid="{D5CDD505-2E9C-101B-9397-08002B2CF9AE}" pid="26" name="ClassificationContentMarkingFooterText">
    <vt:lpwstr>INTERNAL. This information is accessible to ADB Management and staff. It may be shared outside ADB with appropriate permission.</vt:lpwstr>
  </property>
</Properties>
</file>