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diagrams/data2.xml" ContentType="application/vnd.openxmlformats-officedocument.drawingml.diagramData+xml"/>
  <Override PartName="/ppt/presentation.xml" ContentType="application/vnd.openxmlformats-officedocument.presentationml.presentation.main+xml"/>
  <Override PartName="/ppt/diagrams/data1.xml" ContentType="application/vnd.openxmlformats-officedocument.drawingml.diagramData+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notesSlides/notesSlide5.xml" ContentType="application/vnd.openxmlformats-officedocument.presentationml.notesSlide+xml"/>
  <Override PartName="/ppt/slideLayouts/slideLayout16.xml" ContentType="application/vnd.openxmlformats-officedocument.presentationml.slideLayout+xml"/>
  <Override PartName="/ppt/notesSlides/notesSlide6.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diagrams/colors1.xml" ContentType="application/vnd.openxmlformats-officedocument.drawingml.diagramColors+xml"/>
  <Override PartName="/ppt/notesMasters/notesMaster1.xml" ContentType="application/vnd.openxmlformats-officedocument.presentationml.notesMaster+xml"/>
  <Override PartName="/ppt/theme/theme1.xml" ContentType="application/vnd.openxmlformats-officedocument.theme+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1"/>
  </p:notesMasterIdLst>
  <p:sldIdLst>
    <p:sldId id="259" r:id="rId2"/>
    <p:sldId id="257" r:id="rId3"/>
    <p:sldId id="669" r:id="rId4"/>
    <p:sldId id="674" r:id="rId5"/>
    <p:sldId id="685" r:id="rId6"/>
    <p:sldId id="671" r:id="rId7"/>
    <p:sldId id="675" r:id="rId8"/>
    <p:sldId id="676" r:id="rId9"/>
    <p:sldId id="262" r:id="rId10"/>
    <p:sldId id="405" r:id="rId11"/>
    <p:sldId id="401" r:id="rId12"/>
    <p:sldId id="406" r:id="rId13"/>
    <p:sldId id="679" r:id="rId14"/>
    <p:sldId id="681" r:id="rId15"/>
    <p:sldId id="680" r:id="rId16"/>
    <p:sldId id="682" r:id="rId17"/>
    <p:sldId id="683" r:id="rId18"/>
    <p:sldId id="686" r:id="rId19"/>
    <p:sldId id="684"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9A39"/>
    <a:srgbClr val="03B9F8"/>
    <a:srgbClr val="02B4F2"/>
    <a:srgbClr val="FE9202"/>
    <a:srgbClr val="E7FF01"/>
    <a:srgbClr val="1D3A00"/>
    <a:srgbClr val="5EEC3C"/>
    <a:srgbClr val="990099"/>
    <a:srgbClr val="CC0099"/>
    <a:srgbClr val="007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85613" autoAdjust="0"/>
  </p:normalViewPr>
  <p:slideViewPr>
    <p:cSldViewPr>
      <p:cViewPr varScale="1">
        <p:scale>
          <a:sx n="109" d="100"/>
          <a:sy n="109" d="100"/>
        </p:scale>
        <p:origin x="1184" y="17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03B65E-1449-4272-920D-9F3742A88C79}" type="doc">
      <dgm:prSet loTypeId="urn:microsoft.com/office/officeart/2011/layout/CircleProcess" loCatId="process" qsTypeId="urn:microsoft.com/office/officeart/2005/8/quickstyle/simple1" qsCatId="simple" csTypeId="urn:microsoft.com/office/officeart/2005/8/colors/accent4_1" csCatId="accent4" phldr="1"/>
      <dgm:spPr/>
      <dgm:t>
        <a:bodyPr/>
        <a:lstStyle/>
        <a:p>
          <a:endParaRPr lang="es-ES"/>
        </a:p>
      </dgm:t>
    </dgm:pt>
    <dgm:pt modelId="{4EE0C059-C630-4284-972A-48D08C74438F}" type="pres">
      <dgm:prSet presAssocID="{0D03B65E-1449-4272-920D-9F3742A88C79}" presName="Name0" presStyleCnt="0">
        <dgm:presLayoutVars>
          <dgm:chMax val="11"/>
          <dgm:chPref val="11"/>
          <dgm:dir/>
          <dgm:resizeHandles/>
        </dgm:presLayoutVars>
      </dgm:prSet>
      <dgm:spPr/>
    </dgm:pt>
  </dgm:ptLst>
  <dgm:cxnLst>
    <dgm:cxn modelId="{0FD8F9CF-4861-4E4E-98D4-F9BE3FB6974B}" type="presOf" srcId="{0D03B65E-1449-4272-920D-9F3742A88C79}" destId="{4EE0C059-C630-4284-972A-48D08C74438F}" srcOrd="0"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9ADC25-EB13-4C28-BA7A-43EC101C3A08}"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ES"/>
        </a:p>
      </dgm:t>
    </dgm:pt>
    <dgm:pt modelId="{ECBC0E11-3C9C-421D-A332-E433C3CC87B4}">
      <dgm:prSet phldrT="[Texto]" custT="1"/>
      <dgm:spPr/>
      <dgm:t>
        <a:bodyPr/>
        <a:lstStyle/>
        <a:p>
          <a:pPr algn="ctr">
            <a:spcAft>
              <a:spcPct val="35000"/>
            </a:spcAft>
          </a:pPr>
          <a:r>
            <a:rPr lang="en-US" sz="1400" b="1" dirty="0">
              <a:latin typeface="Arial" panose="020B0604020202020204" pitchFamily="34" charset="0"/>
              <a:cs typeface="Arial" panose="020B0604020202020204" pitchFamily="34" charset="0"/>
            </a:rPr>
            <a:t>1) TRAINING: IQA and EQA</a:t>
          </a:r>
        </a:p>
        <a:p>
          <a:pPr algn="ctr">
            <a:spcAft>
              <a:spcPts val="0"/>
            </a:spcAft>
          </a:pPr>
          <a:r>
            <a:rPr lang="en-US" sz="1400" b="1" dirty="0">
              <a:latin typeface="Arial" panose="020B0604020202020204" pitchFamily="34" charset="0"/>
              <a:cs typeface="Arial" panose="020B0604020202020204" pitchFamily="34" charset="0"/>
            </a:rPr>
            <a:t>-</a:t>
          </a:r>
          <a:r>
            <a:rPr lang="en-US" sz="1400" b="0" dirty="0">
              <a:latin typeface="Arial" panose="020B0604020202020204" pitchFamily="34" charset="0"/>
              <a:cs typeface="Arial" panose="020B0604020202020204" pitchFamily="34" charset="0"/>
            </a:rPr>
            <a:t>Regional/linguistic </a:t>
          </a:r>
          <a:r>
            <a:rPr lang="en-US" sz="1400" b="0" u="sng" dirty="0">
              <a:latin typeface="Arial" panose="020B0604020202020204" pitchFamily="34" charset="0"/>
              <a:cs typeface="Arial" panose="020B0604020202020204" pitchFamily="34" charset="0"/>
            </a:rPr>
            <a:t>training courses </a:t>
          </a:r>
          <a:r>
            <a:rPr lang="en-US" sz="1400" b="0" dirty="0">
              <a:latin typeface="Arial" panose="020B0604020202020204" pitchFamily="34" charset="0"/>
              <a:cs typeface="Arial" panose="020B0604020202020204" pitchFamily="34" charset="0"/>
            </a:rPr>
            <a:t>for institutional quality assurance, promoting PAQAF and its tools (ASG-QA) </a:t>
          </a:r>
        </a:p>
        <a:p>
          <a:pPr algn="ctr">
            <a:spcAft>
              <a:spcPts val="0"/>
            </a:spcAft>
          </a:pPr>
          <a:r>
            <a:rPr lang="en-US" sz="1400" b="0" dirty="0">
              <a:latin typeface="Arial" panose="020B0604020202020204" pitchFamily="34" charset="0"/>
              <a:cs typeface="Arial" panose="020B0604020202020204" pitchFamily="34" charset="0"/>
            </a:rPr>
            <a:t>-Training of QA agency staff  </a:t>
          </a:r>
        </a:p>
      </dgm:t>
    </dgm:pt>
    <dgm:pt modelId="{4BD7796E-57D2-4DE5-A806-13396FC4864E}" type="sibTrans" cxnId="{6C062AD0-8442-4B6E-995F-9914B9534C15}">
      <dgm:prSet/>
      <dgm:spPr/>
      <dgm:t>
        <a:bodyPr/>
        <a:lstStyle/>
        <a:p>
          <a:endParaRPr lang="es-ES" sz="1400"/>
        </a:p>
      </dgm:t>
    </dgm:pt>
    <dgm:pt modelId="{B5CA7C0C-CD05-4D5E-8C23-C0DCD27403B5}" type="parTrans" cxnId="{6C062AD0-8442-4B6E-995F-9914B9534C15}">
      <dgm:prSet/>
      <dgm:spPr/>
      <dgm:t>
        <a:bodyPr/>
        <a:lstStyle/>
        <a:p>
          <a:endParaRPr lang="es-ES" sz="1400"/>
        </a:p>
      </dgm:t>
    </dgm:pt>
    <dgm:pt modelId="{7C87EC75-C540-477E-876B-F7FC4D5B5B10}">
      <dgm:prSet phldrT="[Texto]" custT="1"/>
      <dgm:spPr/>
      <dgm:t>
        <a:bodyPr/>
        <a:lstStyle/>
        <a:p>
          <a:pPr algn="ctr">
            <a:lnSpc>
              <a:spcPct val="90000"/>
            </a:lnSpc>
            <a:spcAft>
              <a:spcPct val="35000"/>
            </a:spcAft>
          </a:pPr>
          <a:r>
            <a:rPr lang="en-US" sz="1400" b="1" dirty="0">
              <a:latin typeface="Arial" panose="020B0604020202020204" pitchFamily="34" charset="0"/>
              <a:cs typeface="Arial" panose="020B0604020202020204" pitchFamily="34" charset="0"/>
            </a:rPr>
            <a:t>2) CAPACITY BUILDING: IQA and EQA</a:t>
          </a:r>
        </a:p>
        <a:p>
          <a:pPr algn="ctr">
            <a:lnSpc>
              <a:spcPct val="100000"/>
            </a:lnSpc>
            <a:spcAft>
              <a:spcPts val="0"/>
            </a:spcAft>
          </a:pPr>
          <a:r>
            <a:rPr lang="en-US" sz="1200" b="0" dirty="0">
              <a:latin typeface="Arial" panose="020B0604020202020204" pitchFamily="34" charset="0"/>
              <a:cs typeface="Arial" panose="020B0604020202020204" pitchFamily="34" charset="0"/>
            </a:rPr>
            <a:t>-QA agency reviews/’consultancy visits’ to develop QA systems/ benchmark against the ASG-QA</a:t>
          </a:r>
        </a:p>
        <a:p>
          <a:pPr algn="ctr">
            <a:lnSpc>
              <a:spcPct val="100000"/>
            </a:lnSpc>
            <a:spcAft>
              <a:spcPts val="0"/>
            </a:spcAft>
          </a:pPr>
          <a:r>
            <a:rPr lang="en-US" sz="1200" b="0" dirty="0">
              <a:latin typeface="Arial" panose="020B0604020202020204" pitchFamily="34" charset="0"/>
              <a:cs typeface="Arial" panose="020B0604020202020204" pitchFamily="34" charset="0"/>
            </a:rPr>
            <a:t>-local dissemination projects spearheaded by QA professionals/graduates</a:t>
          </a:r>
        </a:p>
        <a:p>
          <a:pPr algn="ctr">
            <a:lnSpc>
              <a:spcPct val="100000"/>
            </a:lnSpc>
            <a:spcAft>
              <a:spcPts val="0"/>
            </a:spcAft>
          </a:pPr>
          <a:r>
            <a:rPr lang="en-US" sz="1400" b="0" dirty="0">
              <a:latin typeface="Arial" panose="020B0604020202020204" pitchFamily="34" charset="0"/>
              <a:cs typeface="Arial" panose="020B0604020202020204" pitchFamily="34" charset="0"/>
            </a:rPr>
            <a:t>-</a:t>
          </a:r>
        </a:p>
      </dgm:t>
    </dgm:pt>
    <dgm:pt modelId="{CFE0EBCC-04CB-4C97-A69C-62BFD32C8EBE}" type="sibTrans" cxnId="{E630BB8B-A173-4E86-8CEE-FA97EF05B38A}">
      <dgm:prSet/>
      <dgm:spPr/>
      <dgm:t>
        <a:bodyPr/>
        <a:lstStyle/>
        <a:p>
          <a:endParaRPr lang="es-ES" sz="1400"/>
        </a:p>
      </dgm:t>
    </dgm:pt>
    <dgm:pt modelId="{C587B1CE-4A5A-4466-B66E-7C7667D583F3}" type="parTrans" cxnId="{E630BB8B-A173-4E86-8CEE-FA97EF05B38A}">
      <dgm:prSet/>
      <dgm:spPr/>
      <dgm:t>
        <a:bodyPr/>
        <a:lstStyle/>
        <a:p>
          <a:endParaRPr lang="es-ES" sz="1400"/>
        </a:p>
      </dgm:t>
    </dgm:pt>
    <dgm:pt modelId="{FC6BFE23-AC30-4C8A-9AB1-CFD1213260D2}">
      <dgm:prSet custT="1"/>
      <dgm:spPr/>
      <dgm:t>
        <a:bodyPr/>
        <a:lstStyle/>
        <a:p>
          <a:pPr algn="ctr"/>
          <a:r>
            <a:rPr lang="en-US" sz="1400" b="1" dirty="0">
              <a:latin typeface="Arial" panose="020B0604020202020204" pitchFamily="34" charset="0"/>
              <a:cs typeface="Arial" panose="020B0604020202020204" pitchFamily="34" charset="0"/>
            </a:rPr>
            <a:t>3) POLICY support to:</a:t>
          </a:r>
        </a:p>
        <a:p>
          <a:pPr algn="ctr"/>
          <a:r>
            <a:rPr lang="en-US" sz="1400" b="0" dirty="0">
              <a:latin typeface="Arial" panose="020B0604020202020204" pitchFamily="34" charset="0"/>
              <a:cs typeface="Arial" panose="020B0604020202020204" pitchFamily="34" charset="0"/>
            </a:rPr>
            <a:t>CESA HE Cluster, Pan African Quality Assurance and Accreditation Agency, Regional integration studies, Data collection for policy making in HE</a:t>
          </a:r>
          <a:endParaRPr lang="es-ES" sz="1400" b="0" i="1" dirty="0">
            <a:latin typeface="Arial" panose="020B0604020202020204" pitchFamily="34" charset="0"/>
            <a:cs typeface="Arial" panose="020B0604020202020204" pitchFamily="34" charset="0"/>
          </a:endParaRPr>
        </a:p>
      </dgm:t>
    </dgm:pt>
    <dgm:pt modelId="{FEFAC03A-36D8-419F-B5A3-30A2B775B164}" type="sibTrans" cxnId="{2DA38E4F-B089-45FC-858F-2650E9DAE852}">
      <dgm:prSet/>
      <dgm:spPr/>
      <dgm:t>
        <a:bodyPr/>
        <a:lstStyle/>
        <a:p>
          <a:endParaRPr lang="es-ES" sz="1400"/>
        </a:p>
      </dgm:t>
    </dgm:pt>
    <dgm:pt modelId="{9164FB3F-7CC1-4EA9-B079-8AB972AFE427}" type="parTrans" cxnId="{2DA38E4F-B089-45FC-858F-2650E9DAE852}">
      <dgm:prSet/>
      <dgm:spPr/>
      <dgm:t>
        <a:bodyPr/>
        <a:lstStyle/>
        <a:p>
          <a:endParaRPr lang="es-ES" sz="1400"/>
        </a:p>
      </dgm:t>
    </dgm:pt>
    <dgm:pt modelId="{AF3A700C-BEE7-49A7-B2BD-33CE3D5972BE}" type="pres">
      <dgm:prSet presAssocID="{7E9ADC25-EB13-4C28-BA7A-43EC101C3A08}" presName="linear" presStyleCnt="0">
        <dgm:presLayoutVars>
          <dgm:dir/>
          <dgm:animLvl val="lvl"/>
          <dgm:resizeHandles val="exact"/>
        </dgm:presLayoutVars>
      </dgm:prSet>
      <dgm:spPr/>
    </dgm:pt>
    <dgm:pt modelId="{EA1DA1F1-561A-4A6F-8645-951749FD767F}" type="pres">
      <dgm:prSet presAssocID="{ECBC0E11-3C9C-421D-A332-E433C3CC87B4}" presName="parentLin" presStyleCnt="0"/>
      <dgm:spPr/>
    </dgm:pt>
    <dgm:pt modelId="{75ACEC96-5813-477E-9A77-CA67AACD6568}" type="pres">
      <dgm:prSet presAssocID="{ECBC0E11-3C9C-421D-A332-E433C3CC87B4}" presName="parentLeftMargin" presStyleLbl="node1" presStyleIdx="0" presStyleCnt="3"/>
      <dgm:spPr/>
    </dgm:pt>
    <dgm:pt modelId="{3C50A786-A91F-46EC-B1B7-77496772F58F}" type="pres">
      <dgm:prSet presAssocID="{ECBC0E11-3C9C-421D-A332-E433C3CC87B4}" presName="parentText" presStyleLbl="node1" presStyleIdx="0" presStyleCnt="3" custScaleX="142857" custScaleY="400195" custLinFactNeighborX="-19048" custLinFactNeighborY="13151">
        <dgm:presLayoutVars>
          <dgm:chMax val="0"/>
          <dgm:bulletEnabled val="1"/>
        </dgm:presLayoutVars>
      </dgm:prSet>
      <dgm:spPr/>
    </dgm:pt>
    <dgm:pt modelId="{CB07009C-64F3-43D6-A138-F07F93EADF20}" type="pres">
      <dgm:prSet presAssocID="{ECBC0E11-3C9C-421D-A332-E433C3CC87B4}" presName="negativeSpace" presStyleCnt="0"/>
      <dgm:spPr/>
    </dgm:pt>
    <dgm:pt modelId="{88D2635C-08F5-4EC6-B2F1-4D385119E6B0}" type="pres">
      <dgm:prSet presAssocID="{ECBC0E11-3C9C-421D-A332-E433C3CC87B4}" presName="childText" presStyleLbl="conFgAcc1" presStyleIdx="0" presStyleCnt="3" custLinFactNeighborX="-441" custLinFactNeighborY="-45823">
        <dgm:presLayoutVars>
          <dgm:bulletEnabled val="1"/>
        </dgm:presLayoutVars>
      </dgm:prSet>
      <dgm:spPr/>
    </dgm:pt>
    <dgm:pt modelId="{BEB26A5B-E032-44C6-BE0B-D840B2744C75}" type="pres">
      <dgm:prSet presAssocID="{4BD7796E-57D2-4DE5-A806-13396FC4864E}" presName="spaceBetweenRectangles" presStyleCnt="0"/>
      <dgm:spPr/>
    </dgm:pt>
    <dgm:pt modelId="{45012839-8347-4F2D-BD1C-F4A3F4D17869}" type="pres">
      <dgm:prSet presAssocID="{7C87EC75-C540-477E-876B-F7FC4D5B5B10}" presName="parentLin" presStyleCnt="0"/>
      <dgm:spPr/>
    </dgm:pt>
    <dgm:pt modelId="{615AABEF-2E3B-49AB-AA12-F6DA0FFB67CC}" type="pres">
      <dgm:prSet presAssocID="{7C87EC75-C540-477E-876B-F7FC4D5B5B10}" presName="parentLeftMargin" presStyleLbl="node1" presStyleIdx="0" presStyleCnt="3"/>
      <dgm:spPr/>
    </dgm:pt>
    <dgm:pt modelId="{4CD25BDC-4662-4302-A072-1E8BD69D17FC}" type="pres">
      <dgm:prSet presAssocID="{7C87EC75-C540-477E-876B-F7FC4D5B5B10}" presName="parentText" presStyleLbl="node1" presStyleIdx="1" presStyleCnt="3" custScaleX="150626" custScaleY="480568" custLinFactNeighborX="-9219" custLinFactNeighborY="7953">
        <dgm:presLayoutVars>
          <dgm:chMax val="0"/>
          <dgm:bulletEnabled val="1"/>
        </dgm:presLayoutVars>
      </dgm:prSet>
      <dgm:spPr/>
    </dgm:pt>
    <dgm:pt modelId="{373A40F1-276F-45E9-B222-9D758F5A2F14}" type="pres">
      <dgm:prSet presAssocID="{7C87EC75-C540-477E-876B-F7FC4D5B5B10}" presName="negativeSpace" presStyleCnt="0"/>
      <dgm:spPr/>
    </dgm:pt>
    <dgm:pt modelId="{3E3296C0-2E26-4BD6-80EE-EF2672D465D1}" type="pres">
      <dgm:prSet presAssocID="{7C87EC75-C540-477E-876B-F7FC4D5B5B10}" presName="childText" presStyleLbl="conFgAcc1" presStyleIdx="1" presStyleCnt="3">
        <dgm:presLayoutVars>
          <dgm:bulletEnabled val="1"/>
        </dgm:presLayoutVars>
      </dgm:prSet>
      <dgm:spPr/>
    </dgm:pt>
    <dgm:pt modelId="{6D32EEF2-91A4-4C79-9010-4376FE062B9F}" type="pres">
      <dgm:prSet presAssocID="{CFE0EBCC-04CB-4C97-A69C-62BFD32C8EBE}" presName="spaceBetweenRectangles" presStyleCnt="0"/>
      <dgm:spPr/>
    </dgm:pt>
    <dgm:pt modelId="{3EC0C4F5-E389-4A97-8F2C-2AE0CEF4BD2F}" type="pres">
      <dgm:prSet presAssocID="{FC6BFE23-AC30-4C8A-9AB1-CFD1213260D2}" presName="parentLin" presStyleCnt="0"/>
      <dgm:spPr/>
    </dgm:pt>
    <dgm:pt modelId="{80EDFBFB-086D-4DF2-81BF-9D4BE10E1341}" type="pres">
      <dgm:prSet presAssocID="{FC6BFE23-AC30-4C8A-9AB1-CFD1213260D2}" presName="parentLeftMargin" presStyleLbl="node1" presStyleIdx="1" presStyleCnt="3"/>
      <dgm:spPr/>
    </dgm:pt>
    <dgm:pt modelId="{F3ABFD94-3898-46C5-AB04-BB692E03F126}" type="pres">
      <dgm:prSet presAssocID="{FC6BFE23-AC30-4C8A-9AB1-CFD1213260D2}" presName="parentText" presStyleLbl="node1" presStyleIdx="2" presStyleCnt="3" custScaleX="142857" custScaleY="415017">
        <dgm:presLayoutVars>
          <dgm:chMax val="0"/>
          <dgm:bulletEnabled val="1"/>
        </dgm:presLayoutVars>
      </dgm:prSet>
      <dgm:spPr/>
    </dgm:pt>
    <dgm:pt modelId="{F591ADDD-5318-4F75-8981-51E5D4CB29EB}" type="pres">
      <dgm:prSet presAssocID="{FC6BFE23-AC30-4C8A-9AB1-CFD1213260D2}" presName="negativeSpace" presStyleCnt="0"/>
      <dgm:spPr/>
    </dgm:pt>
    <dgm:pt modelId="{435B3955-4FDD-4232-B79C-E60608CFBB05}" type="pres">
      <dgm:prSet presAssocID="{FC6BFE23-AC30-4C8A-9AB1-CFD1213260D2}" presName="childText" presStyleLbl="conFgAcc1" presStyleIdx="2" presStyleCnt="3">
        <dgm:presLayoutVars>
          <dgm:bulletEnabled val="1"/>
        </dgm:presLayoutVars>
      </dgm:prSet>
      <dgm:spPr/>
    </dgm:pt>
  </dgm:ptLst>
  <dgm:cxnLst>
    <dgm:cxn modelId="{67108E38-645B-4FAC-9CD3-128DDDC70B37}" type="presOf" srcId="{7E9ADC25-EB13-4C28-BA7A-43EC101C3A08}" destId="{AF3A700C-BEE7-49A7-B2BD-33CE3D5972BE}" srcOrd="0" destOrd="0" presId="urn:microsoft.com/office/officeart/2005/8/layout/list1"/>
    <dgm:cxn modelId="{2DA38E4F-B089-45FC-858F-2650E9DAE852}" srcId="{7E9ADC25-EB13-4C28-BA7A-43EC101C3A08}" destId="{FC6BFE23-AC30-4C8A-9AB1-CFD1213260D2}" srcOrd="2" destOrd="0" parTransId="{9164FB3F-7CC1-4EA9-B079-8AB972AFE427}" sibTransId="{FEFAC03A-36D8-419F-B5A3-30A2B775B164}"/>
    <dgm:cxn modelId="{11ADE456-D94A-4F6C-973C-02DB43466E11}" type="presOf" srcId="{7C87EC75-C540-477E-876B-F7FC4D5B5B10}" destId="{4CD25BDC-4662-4302-A072-1E8BD69D17FC}" srcOrd="1" destOrd="0" presId="urn:microsoft.com/office/officeart/2005/8/layout/list1"/>
    <dgm:cxn modelId="{9D503D6E-A042-4131-BEDF-BDDA6BBC9C62}" type="presOf" srcId="{ECBC0E11-3C9C-421D-A332-E433C3CC87B4}" destId="{75ACEC96-5813-477E-9A77-CA67AACD6568}" srcOrd="0" destOrd="0" presId="urn:microsoft.com/office/officeart/2005/8/layout/list1"/>
    <dgm:cxn modelId="{E630BB8B-A173-4E86-8CEE-FA97EF05B38A}" srcId="{7E9ADC25-EB13-4C28-BA7A-43EC101C3A08}" destId="{7C87EC75-C540-477E-876B-F7FC4D5B5B10}" srcOrd="1" destOrd="0" parTransId="{C587B1CE-4A5A-4466-B66E-7C7667D583F3}" sibTransId="{CFE0EBCC-04CB-4C97-A69C-62BFD32C8EBE}"/>
    <dgm:cxn modelId="{5FA82490-A2A6-428A-807D-ED6D3351130A}" type="presOf" srcId="{FC6BFE23-AC30-4C8A-9AB1-CFD1213260D2}" destId="{80EDFBFB-086D-4DF2-81BF-9D4BE10E1341}" srcOrd="0" destOrd="0" presId="urn:microsoft.com/office/officeart/2005/8/layout/list1"/>
    <dgm:cxn modelId="{74AC4296-A5B8-4C0F-9F57-D465F6C61C44}" type="presOf" srcId="{ECBC0E11-3C9C-421D-A332-E433C3CC87B4}" destId="{3C50A786-A91F-46EC-B1B7-77496772F58F}" srcOrd="1" destOrd="0" presId="urn:microsoft.com/office/officeart/2005/8/layout/list1"/>
    <dgm:cxn modelId="{6F6CBBB9-D4FF-4D68-8204-FA3339AA832F}" type="presOf" srcId="{7C87EC75-C540-477E-876B-F7FC4D5B5B10}" destId="{615AABEF-2E3B-49AB-AA12-F6DA0FFB67CC}" srcOrd="0" destOrd="0" presId="urn:microsoft.com/office/officeart/2005/8/layout/list1"/>
    <dgm:cxn modelId="{6C062AD0-8442-4B6E-995F-9914B9534C15}" srcId="{7E9ADC25-EB13-4C28-BA7A-43EC101C3A08}" destId="{ECBC0E11-3C9C-421D-A332-E433C3CC87B4}" srcOrd="0" destOrd="0" parTransId="{B5CA7C0C-CD05-4D5E-8C23-C0DCD27403B5}" sibTransId="{4BD7796E-57D2-4DE5-A806-13396FC4864E}"/>
    <dgm:cxn modelId="{885EFAFD-07E3-4DF7-A2F8-8895EF85015A}" type="presOf" srcId="{FC6BFE23-AC30-4C8A-9AB1-CFD1213260D2}" destId="{F3ABFD94-3898-46C5-AB04-BB692E03F126}" srcOrd="1" destOrd="0" presId="urn:microsoft.com/office/officeart/2005/8/layout/list1"/>
    <dgm:cxn modelId="{7865D780-2DDF-4E45-89CA-59E35322AE30}" type="presParOf" srcId="{AF3A700C-BEE7-49A7-B2BD-33CE3D5972BE}" destId="{EA1DA1F1-561A-4A6F-8645-951749FD767F}" srcOrd="0" destOrd="0" presId="urn:microsoft.com/office/officeart/2005/8/layout/list1"/>
    <dgm:cxn modelId="{AC6F9EA1-F180-411F-82CA-BDAB952447A5}" type="presParOf" srcId="{EA1DA1F1-561A-4A6F-8645-951749FD767F}" destId="{75ACEC96-5813-477E-9A77-CA67AACD6568}" srcOrd="0" destOrd="0" presId="urn:microsoft.com/office/officeart/2005/8/layout/list1"/>
    <dgm:cxn modelId="{530DAF91-D8A0-4FF6-B1A8-CC40C22436AA}" type="presParOf" srcId="{EA1DA1F1-561A-4A6F-8645-951749FD767F}" destId="{3C50A786-A91F-46EC-B1B7-77496772F58F}" srcOrd="1" destOrd="0" presId="urn:microsoft.com/office/officeart/2005/8/layout/list1"/>
    <dgm:cxn modelId="{F49E6B98-4FA7-42A6-9FFD-BE1FF445492C}" type="presParOf" srcId="{AF3A700C-BEE7-49A7-B2BD-33CE3D5972BE}" destId="{CB07009C-64F3-43D6-A138-F07F93EADF20}" srcOrd="1" destOrd="0" presId="urn:microsoft.com/office/officeart/2005/8/layout/list1"/>
    <dgm:cxn modelId="{70F6F5DF-B7B4-436A-9350-52A28563418D}" type="presParOf" srcId="{AF3A700C-BEE7-49A7-B2BD-33CE3D5972BE}" destId="{88D2635C-08F5-4EC6-B2F1-4D385119E6B0}" srcOrd="2" destOrd="0" presId="urn:microsoft.com/office/officeart/2005/8/layout/list1"/>
    <dgm:cxn modelId="{D5497F7A-93D8-4563-B552-108FE4AC540B}" type="presParOf" srcId="{AF3A700C-BEE7-49A7-B2BD-33CE3D5972BE}" destId="{BEB26A5B-E032-44C6-BE0B-D840B2744C75}" srcOrd="3" destOrd="0" presId="urn:microsoft.com/office/officeart/2005/8/layout/list1"/>
    <dgm:cxn modelId="{71CD0603-F24B-49B6-9353-8AB342989FBC}" type="presParOf" srcId="{AF3A700C-BEE7-49A7-B2BD-33CE3D5972BE}" destId="{45012839-8347-4F2D-BD1C-F4A3F4D17869}" srcOrd="4" destOrd="0" presId="urn:microsoft.com/office/officeart/2005/8/layout/list1"/>
    <dgm:cxn modelId="{87115BE6-C98C-46BA-92D3-BDCA2EB8C5DF}" type="presParOf" srcId="{45012839-8347-4F2D-BD1C-F4A3F4D17869}" destId="{615AABEF-2E3B-49AB-AA12-F6DA0FFB67CC}" srcOrd="0" destOrd="0" presId="urn:microsoft.com/office/officeart/2005/8/layout/list1"/>
    <dgm:cxn modelId="{8DB2F4E7-C1A5-4764-BEBA-36248E8484C8}" type="presParOf" srcId="{45012839-8347-4F2D-BD1C-F4A3F4D17869}" destId="{4CD25BDC-4662-4302-A072-1E8BD69D17FC}" srcOrd="1" destOrd="0" presId="urn:microsoft.com/office/officeart/2005/8/layout/list1"/>
    <dgm:cxn modelId="{2E972874-30E0-40D5-9A1B-F45422330F7B}" type="presParOf" srcId="{AF3A700C-BEE7-49A7-B2BD-33CE3D5972BE}" destId="{373A40F1-276F-45E9-B222-9D758F5A2F14}" srcOrd="5" destOrd="0" presId="urn:microsoft.com/office/officeart/2005/8/layout/list1"/>
    <dgm:cxn modelId="{D0EFE69B-2D68-41F2-9493-0B571841D336}" type="presParOf" srcId="{AF3A700C-BEE7-49A7-B2BD-33CE3D5972BE}" destId="{3E3296C0-2E26-4BD6-80EE-EF2672D465D1}" srcOrd="6" destOrd="0" presId="urn:microsoft.com/office/officeart/2005/8/layout/list1"/>
    <dgm:cxn modelId="{0F08137F-6DED-438C-87FA-4E0F8B2F57A5}" type="presParOf" srcId="{AF3A700C-BEE7-49A7-B2BD-33CE3D5972BE}" destId="{6D32EEF2-91A4-4C79-9010-4376FE062B9F}" srcOrd="7" destOrd="0" presId="urn:microsoft.com/office/officeart/2005/8/layout/list1"/>
    <dgm:cxn modelId="{3D985811-A5D6-46D8-B6D2-7080CB12CC4D}" type="presParOf" srcId="{AF3A700C-BEE7-49A7-B2BD-33CE3D5972BE}" destId="{3EC0C4F5-E389-4A97-8F2C-2AE0CEF4BD2F}" srcOrd="8" destOrd="0" presId="urn:microsoft.com/office/officeart/2005/8/layout/list1"/>
    <dgm:cxn modelId="{38C37882-BAD3-4850-8FDA-BCC3C33BFBA1}" type="presParOf" srcId="{3EC0C4F5-E389-4A97-8F2C-2AE0CEF4BD2F}" destId="{80EDFBFB-086D-4DF2-81BF-9D4BE10E1341}" srcOrd="0" destOrd="0" presId="urn:microsoft.com/office/officeart/2005/8/layout/list1"/>
    <dgm:cxn modelId="{E77CC3BB-1740-4A5E-A335-D2A8A8386652}" type="presParOf" srcId="{3EC0C4F5-E389-4A97-8F2C-2AE0CEF4BD2F}" destId="{F3ABFD94-3898-46C5-AB04-BB692E03F126}" srcOrd="1" destOrd="0" presId="urn:microsoft.com/office/officeart/2005/8/layout/list1"/>
    <dgm:cxn modelId="{F5A23297-93AC-4E75-A31D-2F1F8B0C5D3F}" type="presParOf" srcId="{AF3A700C-BEE7-49A7-B2BD-33CE3D5972BE}" destId="{F591ADDD-5318-4F75-8981-51E5D4CB29EB}" srcOrd="9" destOrd="0" presId="urn:microsoft.com/office/officeart/2005/8/layout/list1"/>
    <dgm:cxn modelId="{2A863DF0-C281-4C1C-8310-38578961F745}" type="presParOf" srcId="{AF3A700C-BEE7-49A7-B2BD-33CE3D5972BE}" destId="{435B3955-4FDD-4232-B79C-E60608CFBB0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2635C-08F5-4EC6-B2F1-4D385119E6B0}">
      <dsp:nvSpPr>
        <dsp:cNvPr id="0" name=""/>
        <dsp:cNvSpPr/>
      </dsp:nvSpPr>
      <dsp:spPr>
        <a:xfrm>
          <a:off x="0" y="846047"/>
          <a:ext cx="6715862" cy="201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50A786-A91F-46EC-B1B7-77496772F58F}">
      <dsp:nvSpPr>
        <dsp:cNvPr id="0" name=""/>
        <dsp:cNvSpPr/>
      </dsp:nvSpPr>
      <dsp:spPr>
        <a:xfrm>
          <a:off x="258823" y="69880"/>
          <a:ext cx="6394491" cy="9451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691" tIns="0" rIns="177691" bIns="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1) TRAINING: IQA and EQA</a:t>
          </a:r>
        </a:p>
        <a:p>
          <a:pPr marL="0" lvl="0" indent="0" algn="ctr" defTabSz="622300">
            <a:lnSpc>
              <a:spcPct val="90000"/>
            </a:lnSpc>
            <a:spcBef>
              <a:spcPct val="0"/>
            </a:spcBef>
            <a:spcAft>
              <a:spcPts val="0"/>
            </a:spcAft>
            <a:buNone/>
          </a:pPr>
          <a:r>
            <a:rPr lang="en-US" sz="1400" b="1" kern="1200" dirty="0">
              <a:latin typeface="Arial" panose="020B0604020202020204" pitchFamily="34" charset="0"/>
              <a:cs typeface="Arial" panose="020B0604020202020204" pitchFamily="34" charset="0"/>
            </a:rPr>
            <a:t>-</a:t>
          </a:r>
          <a:r>
            <a:rPr lang="en-US" sz="1400" b="0" kern="1200" dirty="0">
              <a:latin typeface="Arial" panose="020B0604020202020204" pitchFamily="34" charset="0"/>
              <a:cs typeface="Arial" panose="020B0604020202020204" pitchFamily="34" charset="0"/>
            </a:rPr>
            <a:t>Regional/linguistic </a:t>
          </a:r>
          <a:r>
            <a:rPr lang="en-US" sz="1400" b="0" u="sng" kern="1200" dirty="0">
              <a:latin typeface="Arial" panose="020B0604020202020204" pitchFamily="34" charset="0"/>
              <a:cs typeface="Arial" panose="020B0604020202020204" pitchFamily="34" charset="0"/>
            </a:rPr>
            <a:t>training courses </a:t>
          </a:r>
          <a:r>
            <a:rPr lang="en-US" sz="1400" b="0" kern="1200" dirty="0">
              <a:latin typeface="Arial" panose="020B0604020202020204" pitchFamily="34" charset="0"/>
              <a:cs typeface="Arial" panose="020B0604020202020204" pitchFamily="34" charset="0"/>
            </a:rPr>
            <a:t>for institutional quality assurance, promoting PAQAF and its tools (ASG-QA) </a:t>
          </a:r>
        </a:p>
        <a:p>
          <a:pPr marL="0" lvl="0" indent="0" algn="ctr" defTabSz="622300">
            <a:lnSpc>
              <a:spcPct val="90000"/>
            </a:lnSpc>
            <a:spcBef>
              <a:spcPct val="0"/>
            </a:spcBef>
            <a:spcAft>
              <a:spcPts val="0"/>
            </a:spcAft>
            <a:buNone/>
          </a:pPr>
          <a:r>
            <a:rPr lang="en-US" sz="1400" b="0" kern="1200" dirty="0">
              <a:latin typeface="Arial" panose="020B0604020202020204" pitchFamily="34" charset="0"/>
              <a:cs typeface="Arial" panose="020B0604020202020204" pitchFamily="34" charset="0"/>
            </a:rPr>
            <a:t>-Training of QA agency staff  </a:t>
          </a:r>
        </a:p>
      </dsp:txBody>
      <dsp:txXfrm>
        <a:off x="304959" y="116016"/>
        <a:ext cx="6302219" cy="852828"/>
      </dsp:txXfrm>
    </dsp:sp>
    <dsp:sp modelId="{3E3296C0-2E26-4BD6-80EE-EF2672D465D1}">
      <dsp:nvSpPr>
        <dsp:cNvPr id="0" name=""/>
        <dsp:cNvSpPr/>
      </dsp:nvSpPr>
      <dsp:spPr>
        <a:xfrm>
          <a:off x="0" y="2127472"/>
          <a:ext cx="6715862" cy="201600"/>
        </a:xfrm>
        <a:prstGeom prst="rect">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sp>
    <dsp:sp modelId="{4CD25BDC-4662-4302-A072-1E8BD69D17FC}">
      <dsp:nvSpPr>
        <dsp:cNvPr id="0" name=""/>
        <dsp:cNvSpPr/>
      </dsp:nvSpPr>
      <dsp:spPr>
        <a:xfrm>
          <a:off x="275960" y="1129425"/>
          <a:ext cx="6410317" cy="1134909"/>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691" tIns="0" rIns="177691" bIns="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2) CAPACITY BUILDING: IQA and EQA</a:t>
          </a:r>
        </a:p>
        <a:p>
          <a:pPr marL="0" lvl="0" indent="0" algn="ctr" defTabSz="622300">
            <a:lnSpc>
              <a:spcPct val="100000"/>
            </a:lnSpc>
            <a:spcBef>
              <a:spcPct val="0"/>
            </a:spcBef>
            <a:spcAft>
              <a:spcPts val="0"/>
            </a:spcAft>
            <a:buNone/>
          </a:pPr>
          <a:r>
            <a:rPr lang="en-US" sz="1200" b="0" kern="1200" dirty="0">
              <a:latin typeface="Arial" panose="020B0604020202020204" pitchFamily="34" charset="0"/>
              <a:cs typeface="Arial" panose="020B0604020202020204" pitchFamily="34" charset="0"/>
            </a:rPr>
            <a:t>-QA agency reviews/’consultancy visits’ to develop QA systems/ benchmark against the ASG-QA</a:t>
          </a:r>
        </a:p>
        <a:p>
          <a:pPr marL="0" lvl="0" indent="0" algn="ctr" defTabSz="622300">
            <a:lnSpc>
              <a:spcPct val="100000"/>
            </a:lnSpc>
            <a:spcBef>
              <a:spcPct val="0"/>
            </a:spcBef>
            <a:spcAft>
              <a:spcPts val="0"/>
            </a:spcAft>
            <a:buNone/>
          </a:pPr>
          <a:r>
            <a:rPr lang="en-US" sz="1200" b="0" kern="1200" dirty="0">
              <a:latin typeface="Arial" panose="020B0604020202020204" pitchFamily="34" charset="0"/>
              <a:cs typeface="Arial" panose="020B0604020202020204" pitchFamily="34" charset="0"/>
            </a:rPr>
            <a:t>-local dissemination projects spearheaded by QA professionals/graduates</a:t>
          </a:r>
        </a:p>
        <a:p>
          <a:pPr marL="0" lvl="0" indent="0" algn="ctr" defTabSz="622300">
            <a:lnSpc>
              <a:spcPct val="100000"/>
            </a:lnSpc>
            <a:spcBef>
              <a:spcPct val="0"/>
            </a:spcBef>
            <a:spcAft>
              <a:spcPts val="0"/>
            </a:spcAft>
            <a:buNone/>
          </a:pPr>
          <a:r>
            <a:rPr lang="en-US" sz="1400" b="0" kern="1200" dirty="0">
              <a:latin typeface="Arial" panose="020B0604020202020204" pitchFamily="34" charset="0"/>
              <a:cs typeface="Arial" panose="020B0604020202020204" pitchFamily="34" charset="0"/>
            </a:rPr>
            <a:t>-</a:t>
          </a:r>
        </a:p>
      </dsp:txBody>
      <dsp:txXfrm>
        <a:off x="331362" y="1184827"/>
        <a:ext cx="6299513" cy="1024105"/>
      </dsp:txXfrm>
    </dsp:sp>
    <dsp:sp modelId="{435B3955-4FDD-4232-B79C-E60608CFBB05}">
      <dsp:nvSpPr>
        <dsp:cNvPr id="0" name=""/>
        <dsp:cNvSpPr/>
      </dsp:nvSpPr>
      <dsp:spPr>
        <a:xfrm>
          <a:off x="0" y="3234297"/>
          <a:ext cx="6715862" cy="201600"/>
        </a:xfrm>
        <a:prstGeom prst="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sp>
    <dsp:sp modelId="{F3ABFD94-3898-46C5-AB04-BB692E03F126}">
      <dsp:nvSpPr>
        <dsp:cNvPr id="0" name=""/>
        <dsp:cNvSpPr/>
      </dsp:nvSpPr>
      <dsp:spPr>
        <a:xfrm>
          <a:off x="319724" y="2372272"/>
          <a:ext cx="6394491" cy="980104"/>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691" tIns="0" rIns="177691" bIns="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3) POLICY support to:</a:t>
          </a:r>
        </a:p>
        <a:p>
          <a:pPr marL="0" lvl="0" indent="0" algn="ctr" defTabSz="622300">
            <a:lnSpc>
              <a:spcPct val="90000"/>
            </a:lnSpc>
            <a:spcBef>
              <a:spcPct val="0"/>
            </a:spcBef>
            <a:spcAft>
              <a:spcPct val="35000"/>
            </a:spcAft>
            <a:buNone/>
          </a:pPr>
          <a:r>
            <a:rPr lang="en-US" sz="1400" b="0" kern="1200" dirty="0">
              <a:latin typeface="Arial" panose="020B0604020202020204" pitchFamily="34" charset="0"/>
              <a:cs typeface="Arial" panose="020B0604020202020204" pitchFamily="34" charset="0"/>
            </a:rPr>
            <a:t>CESA HE Cluster, Pan African Quality Assurance and Accreditation Agency, Regional integration studies, Data collection for policy making in HE</a:t>
          </a:r>
          <a:endParaRPr lang="es-ES" sz="1400" b="0" i="1" kern="1200" dirty="0">
            <a:latin typeface="Arial" panose="020B0604020202020204" pitchFamily="34" charset="0"/>
            <a:cs typeface="Arial" panose="020B0604020202020204" pitchFamily="34" charset="0"/>
          </a:endParaRPr>
        </a:p>
      </dsp:txBody>
      <dsp:txXfrm>
        <a:off x="367569" y="2420117"/>
        <a:ext cx="6298801" cy="884414"/>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5/27/22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insidehighered.com/blogs/globalhighered/towards-harmonization-higher-education-southeast-asia"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oasis.col.org/bitstream/handle/11599/1476/2002_%20COL_UNESCO_Arusha_Transcript.pdf?sequence=1&amp;isAllowed=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ES" dirty="0"/>
              <a:t>Bologna (Voluntary) versus EU regulated professions and recognition</a:t>
            </a:r>
          </a:p>
          <a:p>
            <a:endParaRPr lang="en-ES" dirty="0"/>
          </a:p>
          <a:p>
            <a:r>
              <a:rPr lang="en-ES" dirty="0"/>
              <a:t>Very distinct processes in different parts of the worlds: </a:t>
            </a:r>
            <a:r>
              <a:rPr lang="en-GB" dirty="0"/>
              <a:t>The Association of South East Asian Nations, for instance, is currently trying to establish a regional credit transfer system and harmonize </a:t>
            </a:r>
            <a:r>
              <a:rPr lang="en-GB" dirty="0">
                <a:hlinkClick r:id="rId3"/>
              </a:rPr>
              <a:t>quality assurance mechanisms</a:t>
            </a:r>
            <a:r>
              <a:rPr lang="en-GB" dirty="0"/>
              <a:t> among its member states. </a:t>
            </a:r>
            <a:endParaRPr lang="en-ES" dirty="0"/>
          </a:p>
          <a:p>
            <a:endParaRPr lang="en-ES" dirty="0"/>
          </a:p>
          <a:p>
            <a:r>
              <a:rPr lang="en-ES" dirty="0"/>
              <a:t>Soft power of EU policy dialogue and cooperation: Funding projects and initiatives that support t</a:t>
            </a:r>
            <a:r>
              <a:rPr lang="en-GB" dirty="0"/>
              <a:t>he</a:t>
            </a:r>
            <a:r>
              <a:rPr lang="en-ES" dirty="0"/>
              <a:t> development of regional HE spaces in Southeast Asia, Latin America, Northen Africa, Africa (Erasmus+ and previous programmes, SHARE, HAQAA) </a:t>
            </a:r>
          </a:p>
        </p:txBody>
      </p:sp>
      <p:sp>
        <p:nvSpPr>
          <p:cNvPr id="4" name="Slide Number Placeholder 3"/>
          <p:cNvSpPr>
            <a:spLocks noGrp="1"/>
          </p:cNvSpPr>
          <p:nvPr>
            <p:ph type="sldNum" sz="quarter" idx="5"/>
          </p:nvPr>
        </p:nvSpPr>
        <p:spPr/>
        <p:txBody>
          <a:bodyPr/>
          <a:lstStyle/>
          <a:p>
            <a:fld id="{AF533E96-F078-4B3D-A8F4-F1AF21EBC357}" type="slidenum">
              <a:rPr lang="en-US" smtClean="0"/>
              <a:t>3</a:t>
            </a:fld>
            <a:endParaRPr lang="en-US"/>
          </a:p>
        </p:txBody>
      </p:sp>
    </p:spTree>
    <p:extLst>
      <p:ext uri="{BB962C8B-B14F-4D97-AF65-F5344CB8AC3E}">
        <p14:creationId xmlns:p14="http://schemas.microsoft.com/office/powerpoint/2010/main" val="3338380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Different overlapping regions and the respective incentives, legal structures, political structures etc will influence the shape of integration processes in the HE sector: </a:t>
            </a:r>
            <a:r>
              <a:rPr lang="en-GB" dirty="0" err="1"/>
              <a:t>Asean</a:t>
            </a:r>
            <a:r>
              <a:rPr lang="en-GB" dirty="0"/>
              <a:t> (</a:t>
            </a:r>
            <a:r>
              <a:rPr lang="en-GB" dirty="0" err="1"/>
              <a:t>Asean</a:t>
            </a:r>
            <a:r>
              <a:rPr lang="en-GB" dirty="0"/>
              <a:t> +3), Asia-Pacific, etc</a:t>
            </a:r>
          </a:p>
          <a:p>
            <a:r>
              <a:rPr lang="en-GB" dirty="0"/>
              <a:t>In LA: Mercosur/</a:t>
            </a:r>
            <a:r>
              <a:rPr lang="en-GB" dirty="0" err="1"/>
              <a:t>Merocosur</a:t>
            </a:r>
            <a:r>
              <a:rPr lang="en-GB" dirty="0"/>
              <a:t> </a:t>
            </a:r>
            <a:r>
              <a:rPr lang="en-GB" dirty="0" err="1"/>
              <a:t>educativo</a:t>
            </a:r>
            <a:r>
              <a:rPr lang="en-GB" dirty="0"/>
              <a:t>, Central America (</a:t>
            </a:r>
            <a:r>
              <a:rPr lang="en-GB" dirty="0" err="1"/>
              <a:t>SiCA</a:t>
            </a:r>
            <a:r>
              <a:rPr lang="en-GB" dirty="0"/>
              <a:t>) .... </a:t>
            </a:r>
          </a:p>
          <a:p>
            <a:endParaRPr lang="en-GB" dirty="0"/>
          </a:p>
          <a:p>
            <a:r>
              <a:rPr lang="en-GB" dirty="0"/>
              <a:t>Africa is not at all uniform: complex regional landscape (sub-regions) super-posed by African Union/continental objectives. </a:t>
            </a:r>
          </a:p>
          <a:p>
            <a:endParaRPr lang="en-GB" dirty="0"/>
          </a:p>
          <a:p>
            <a:r>
              <a:rPr lang="en-GB" dirty="0"/>
              <a:t>EAC – six MS, well consolidated economic and customs union. IUCEA mandated for regional Int in the HE sector and financed by EAC (unique in Africa)- Precedent of QA harmonisation – 2017 launched common HE area. Now discussing joint accreditation </a:t>
            </a:r>
          </a:p>
          <a:p>
            <a:endParaRPr lang="en-GB" dirty="0"/>
          </a:p>
          <a:p>
            <a:r>
              <a:rPr lang="en-GB" dirty="0"/>
              <a:t>SADC: </a:t>
            </a:r>
          </a:p>
          <a:p>
            <a:endParaRPr lang="en-GB" dirty="0"/>
          </a:p>
          <a:p>
            <a:r>
              <a:rPr lang="en-GB" dirty="0"/>
              <a:t>UNESCO’s </a:t>
            </a:r>
            <a:r>
              <a:rPr lang="en-GB" dirty="0">
                <a:hlinkClick r:id="rId3"/>
              </a:rPr>
              <a:t>Arusha Convention</a:t>
            </a:r>
            <a:r>
              <a:rPr lang="en-GB" dirty="0"/>
              <a:t> on the Recognition of Qualifications in Higher Education in Africa called for the coherent evaluation and cross-border recognition of degrees across the continent as early as 1981.</a:t>
            </a:r>
            <a:endParaRPr lang="en-ES" dirty="0"/>
          </a:p>
        </p:txBody>
      </p:sp>
      <p:sp>
        <p:nvSpPr>
          <p:cNvPr id="4" name="Slide Number Placeholder 3"/>
          <p:cNvSpPr>
            <a:spLocks noGrp="1"/>
          </p:cNvSpPr>
          <p:nvPr>
            <p:ph type="sldNum" sz="quarter" idx="5"/>
          </p:nvPr>
        </p:nvSpPr>
        <p:spPr/>
        <p:txBody>
          <a:bodyPr/>
          <a:lstStyle/>
          <a:p>
            <a:fld id="{AF533E96-F078-4B3D-A8F4-F1AF21EBC357}" type="slidenum">
              <a:rPr lang="en-US" smtClean="0"/>
              <a:t>4</a:t>
            </a:fld>
            <a:endParaRPr lang="en-US"/>
          </a:p>
        </p:txBody>
      </p:sp>
    </p:spTree>
    <p:extLst>
      <p:ext uri="{BB962C8B-B14F-4D97-AF65-F5344CB8AC3E}">
        <p14:creationId xmlns:p14="http://schemas.microsoft.com/office/powerpoint/2010/main" val="274420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ES" dirty="0"/>
              <a:t>Not resourced by the AU – Different international partners and donors have helped to finance the development of/ take forward different action lines and tools, in partnership with the AUC and stakeholders. EU has been the largest partner</a:t>
            </a:r>
          </a:p>
        </p:txBody>
      </p:sp>
      <p:sp>
        <p:nvSpPr>
          <p:cNvPr id="4" name="Slide Number Placeholder 3"/>
          <p:cNvSpPr>
            <a:spLocks noGrp="1"/>
          </p:cNvSpPr>
          <p:nvPr>
            <p:ph type="sldNum" sz="quarter" idx="5"/>
          </p:nvPr>
        </p:nvSpPr>
        <p:spPr/>
        <p:txBody>
          <a:bodyPr/>
          <a:lstStyle/>
          <a:p>
            <a:fld id="{AF533E96-F078-4B3D-A8F4-F1AF21EBC357}" type="slidenum">
              <a:rPr lang="en-US" smtClean="0"/>
              <a:t>7</a:t>
            </a:fld>
            <a:endParaRPr lang="en-US"/>
          </a:p>
        </p:txBody>
      </p:sp>
    </p:spTree>
    <p:extLst>
      <p:ext uri="{BB962C8B-B14F-4D97-AF65-F5344CB8AC3E}">
        <p14:creationId xmlns:p14="http://schemas.microsoft.com/office/powerpoint/2010/main" val="4104609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11</a:t>
            </a:fld>
            <a:endParaRPr lang="en-GB"/>
          </a:p>
        </p:txBody>
      </p:sp>
    </p:spTree>
    <p:extLst>
      <p:ext uri="{BB962C8B-B14F-4D97-AF65-F5344CB8AC3E}">
        <p14:creationId xmlns:p14="http://schemas.microsoft.com/office/powerpoint/2010/main" val="2781962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CESA </a:t>
            </a:r>
            <a:r>
              <a:rPr lang="es-ES" dirty="0" err="1"/>
              <a:t>Policy</a:t>
            </a:r>
            <a:r>
              <a:rPr lang="es-ES" dirty="0"/>
              <a:t> </a:t>
            </a:r>
            <a:r>
              <a:rPr lang="es-ES" dirty="0" err="1"/>
              <a:t>Paper</a:t>
            </a:r>
            <a:r>
              <a:rPr lang="es-ES" dirty="0"/>
              <a:t> Series</a:t>
            </a:r>
          </a:p>
          <a:p>
            <a:pPr lvl="1"/>
            <a:r>
              <a:rPr lang="es-ES" dirty="0" err="1"/>
              <a:t>Research</a:t>
            </a:r>
            <a:r>
              <a:rPr lang="es-ES" dirty="0"/>
              <a:t> </a:t>
            </a:r>
            <a:r>
              <a:rPr lang="es-ES" dirty="0" err="1"/>
              <a:t>conducted</a:t>
            </a:r>
            <a:r>
              <a:rPr lang="es-ES" dirty="0"/>
              <a:t> </a:t>
            </a:r>
            <a:r>
              <a:rPr lang="es-ES" dirty="0" err="1"/>
              <a:t>by</a:t>
            </a:r>
            <a:r>
              <a:rPr lang="es-ES" dirty="0"/>
              <a:t> 5 sub-</a:t>
            </a:r>
            <a:r>
              <a:rPr lang="es-ES" dirty="0" err="1"/>
              <a:t>coordinators</a:t>
            </a:r>
            <a:r>
              <a:rPr lang="es-ES" dirty="0"/>
              <a:t> of </a:t>
            </a:r>
            <a:r>
              <a:rPr lang="es-ES" dirty="0" err="1"/>
              <a:t>the</a:t>
            </a:r>
            <a:r>
              <a:rPr lang="es-ES" dirty="0"/>
              <a:t> CESA HE </a:t>
            </a:r>
            <a:r>
              <a:rPr lang="es-ES" dirty="0" err="1"/>
              <a:t>Cluster</a:t>
            </a:r>
            <a:r>
              <a:rPr lang="es-ES" dirty="0"/>
              <a:t>, </a:t>
            </a:r>
            <a:r>
              <a:rPr lang="es-ES" dirty="0" err="1"/>
              <a:t>overseen</a:t>
            </a:r>
            <a:r>
              <a:rPr lang="es-ES" dirty="0"/>
              <a:t> </a:t>
            </a:r>
            <a:r>
              <a:rPr lang="es-ES" dirty="0" err="1"/>
              <a:t>by</a:t>
            </a:r>
            <a:r>
              <a:rPr lang="es-ES" dirty="0"/>
              <a:t> INHEA</a:t>
            </a:r>
          </a:p>
          <a:p>
            <a:r>
              <a:rPr lang="es-ES" dirty="0" err="1"/>
              <a:t>Comparative</a:t>
            </a:r>
            <a:r>
              <a:rPr lang="es-ES" dirty="0"/>
              <a:t> </a:t>
            </a:r>
            <a:r>
              <a:rPr lang="es-ES" dirty="0" err="1"/>
              <a:t>Higher</a:t>
            </a:r>
            <a:r>
              <a:rPr lang="es-ES" dirty="0"/>
              <a:t> Education Regional </a:t>
            </a:r>
            <a:r>
              <a:rPr lang="es-ES" dirty="0" err="1"/>
              <a:t>Integration</a:t>
            </a:r>
            <a:r>
              <a:rPr lang="es-ES" dirty="0"/>
              <a:t> </a:t>
            </a:r>
            <a:r>
              <a:rPr lang="es-ES" dirty="0" err="1"/>
              <a:t>Study</a:t>
            </a:r>
            <a:endParaRPr lang="es-ES" dirty="0"/>
          </a:p>
          <a:p>
            <a:pPr lvl="1"/>
            <a:r>
              <a:rPr lang="es-ES" dirty="0" err="1"/>
              <a:t>How</a:t>
            </a:r>
            <a:r>
              <a:rPr lang="es-ES" dirty="0"/>
              <a:t> do </a:t>
            </a:r>
            <a:r>
              <a:rPr lang="es-ES" dirty="0" err="1"/>
              <a:t>African</a:t>
            </a:r>
            <a:r>
              <a:rPr lang="es-ES" dirty="0"/>
              <a:t> continental </a:t>
            </a:r>
            <a:r>
              <a:rPr lang="es-ES" dirty="0" err="1"/>
              <a:t>processes</a:t>
            </a:r>
            <a:r>
              <a:rPr lang="es-ES" dirty="0"/>
              <a:t> </a:t>
            </a:r>
            <a:r>
              <a:rPr lang="es-ES" dirty="0" err="1"/>
              <a:t>for</a:t>
            </a:r>
            <a:r>
              <a:rPr lang="es-ES" dirty="0"/>
              <a:t> </a:t>
            </a:r>
            <a:r>
              <a:rPr lang="es-ES" dirty="0" err="1"/>
              <a:t>hamonisation</a:t>
            </a:r>
            <a:r>
              <a:rPr lang="es-ES" dirty="0"/>
              <a:t> relate to </a:t>
            </a:r>
            <a:r>
              <a:rPr lang="es-ES" dirty="0" err="1"/>
              <a:t>other</a:t>
            </a:r>
            <a:r>
              <a:rPr lang="es-ES" dirty="0"/>
              <a:t> </a:t>
            </a:r>
            <a:r>
              <a:rPr lang="es-ES" dirty="0" err="1"/>
              <a:t>world</a:t>
            </a:r>
            <a:r>
              <a:rPr lang="es-ES" dirty="0"/>
              <a:t> </a:t>
            </a:r>
            <a:r>
              <a:rPr lang="es-ES" dirty="0" err="1"/>
              <a:t>regions</a:t>
            </a:r>
            <a:r>
              <a:rPr lang="es-ES" dirty="0"/>
              <a:t>? </a:t>
            </a:r>
          </a:p>
          <a:p>
            <a:pPr lvl="1"/>
            <a:r>
              <a:rPr lang="es-ES" dirty="0" err="1"/>
              <a:t>Analytical</a:t>
            </a:r>
            <a:r>
              <a:rPr lang="es-ES" dirty="0"/>
              <a:t> </a:t>
            </a:r>
            <a:r>
              <a:rPr lang="es-ES" dirty="0" err="1"/>
              <a:t>framework</a:t>
            </a:r>
            <a:r>
              <a:rPr lang="es-ES" dirty="0"/>
              <a:t> </a:t>
            </a:r>
            <a:r>
              <a:rPr lang="es-ES" dirty="0" err="1"/>
              <a:t>for</a:t>
            </a:r>
            <a:r>
              <a:rPr lang="es-ES" dirty="0"/>
              <a:t> </a:t>
            </a:r>
            <a:r>
              <a:rPr lang="es-ES" dirty="0" err="1"/>
              <a:t>policy</a:t>
            </a:r>
            <a:r>
              <a:rPr lang="es-ES" dirty="0"/>
              <a:t> </a:t>
            </a:r>
            <a:r>
              <a:rPr lang="es-ES" dirty="0" err="1"/>
              <a:t>priority</a:t>
            </a:r>
            <a:r>
              <a:rPr lang="es-ES" dirty="0"/>
              <a:t> </a:t>
            </a:r>
            <a:r>
              <a:rPr lang="es-ES" dirty="0" err="1"/>
              <a:t>making</a:t>
            </a:r>
            <a:r>
              <a:rPr lang="es-ES" dirty="0"/>
              <a:t> </a:t>
            </a:r>
          </a:p>
          <a:p>
            <a:pPr lvl="1"/>
            <a:r>
              <a:rPr lang="es-ES" dirty="0"/>
              <a:t>MOOC/SOOC </a:t>
            </a:r>
            <a:r>
              <a:rPr lang="es-ES" dirty="0" err="1"/>
              <a:t>for</a:t>
            </a:r>
            <a:r>
              <a:rPr lang="es-ES" dirty="0"/>
              <a:t> </a:t>
            </a:r>
            <a:r>
              <a:rPr lang="es-ES" dirty="0" err="1"/>
              <a:t>public</a:t>
            </a:r>
            <a:r>
              <a:rPr lang="es-ES" dirty="0"/>
              <a:t> </a:t>
            </a:r>
            <a:r>
              <a:rPr lang="es-ES" dirty="0" err="1"/>
              <a:t>policy</a:t>
            </a:r>
            <a:r>
              <a:rPr lang="es-ES" dirty="0"/>
              <a:t> </a:t>
            </a:r>
            <a:r>
              <a:rPr lang="es-ES" dirty="0" err="1"/>
              <a:t>makers</a:t>
            </a:r>
            <a:endParaRPr lang="es-ES" dirty="0"/>
          </a:p>
          <a:p>
            <a:r>
              <a:rPr lang="en-ES" dirty="0">
                <a:solidFill>
                  <a:schemeClr val="bg1">
                    <a:lumMod val="50000"/>
                  </a:schemeClr>
                </a:solidFill>
              </a:rPr>
              <a:t>Technical Working Group established to support the African Union Commission and its legal department</a:t>
            </a:r>
          </a:p>
          <a:p>
            <a:r>
              <a:rPr lang="en-ES" dirty="0">
                <a:solidFill>
                  <a:schemeClr val="bg1">
                    <a:lumMod val="50000"/>
                  </a:schemeClr>
                </a:solidFill>
              </a:rPr>
              <a:t>Presentation of scenarios for the agency (mission, activities, governance model, funding..) and their feasibility</a:t>
            </a:r>
          </a:p>
          <a:p>
            <a:r>
              <a:rPr lang="en-ES" dirty="0">
                <a:solidFill>
                  <a:schemeClr val="bg1">
                    <a:lumMod val="50000"/>
                  </a:schemeClr>
                </a:solidFill>
              </a:rPr>
              <a:t>Stakeholder consultation on scenarios</a:t>
            </a:r>
          </a:p>
          <a:p>
            <a:r>
              <a:rPr lang="en-ES" dirty="0">
                <a:solidFill>
                  <a:schemeClr val="bg1">
                    <a:lumMod val="50000"/>
                  </a:schemeClr>
                </a:solidFill>
              </a:rPr>
              <a:t>Intersection with ACQF development</a:t>
            </a:r>
          </a:p>
          <a:p>
            <a:r>
              <a:rPr lang="en-ES" dirty="0">
                <a:solidFill>
                  <a:schemeClr val="bg1">
                    <a:lumMod val="50000"/>
                  </a:schemeClr>
                </a:solidFill>
              </a:rPr>
              <a:t>Advice, support and recommendations regarding statutes, legal set-up, mandate</a:t>
            </a:r>
          </a:p>
          <a:p>
            <a:pPr lvl="1"/>
            <a:endParaRPr lang="es-ES" dirty="0"/>
          </a:p>
          <a:p>
            <a:r>
              <a:rPr lang="es-ES" dirty="0" err="1"/>
              <a:t>Seed</a:t>
            </a:r>
            <a:r>
              <a:rPr lang="es-ES" dirty="0"/>
              <a:t> </a:t>
            </a:r>
            <a:r>
              <a:rPr lang="es-ES" dirty="0" err="1"/>
              <a:t>funding</a:t>
            </a:r>
            <a:r>
              <a:rPr lang="es-ES" dirty="0"/>
              <a:t> </a:t>
            </a:r>
            <a:r>
              <a:rPr lang="es-ES" dirty="0" err="1"/>
              <a:t>for</a:t>
            </a:r>
            <a:r>
              <a:rPr lang="es-ES" dirty="0"/>
              <a:t> a </a:t>
            </a:r>
            <a:r>
              <a:rPr lang="es-ES" dirty="0" err="1"/>
              <a:t>Policy</a:t>
            </a:r>
            <a:r>
              <a:rPr lang="es-ES" dirty="0"/>
              <a:t>-Data </a:t>
            </a:r>
            <a:r>
              <a:rPr lang="es-ES" dirty="0" err="1"/>
              <a:t>Unit</a:t>
            </a:r>
            <a:r>
              <a:rPr lang="es-ES" dirty="0"/>
              <a:t> to </a:t>
            </a:r>
            <a:r>
              <a:rPr lang="es-ES" dirty="0" err="1"/>
              <a:t>support</a:t>
            </a:r>
            <a:r>
              <a:rPr lang="es-ES" dirty="0"/>
              <a:t> </a:t>
            </a:r>
            <a:r>
              <a:rPr lang="es-ES" dirty="0" err="1"/>
              <a:t>the</a:t>
            </a:r>
            <a:r>
              <a:rPr lang="es-ES" dirty="0"/>
              <a:t> data </a:t>
            </a:r>
            <a:r>
              <a:rPr lang="es-ES" dirty="0" err="1"/>
              <a:t>collection</a:t>
            </a:r>
            <a:r>
              <a:rPr lang="es-ES" dirty="0"/>
              <a:t> </a:t>
            </a:r>
            <a:r>
              <a:rPr lang="es-ES" dirty="0" err="1"/>
              <a:t>effort</a:t>
            </a:r>
            <a:r>
              <a:rPr lang="es-ES" dirty="0"/>
              <a:t> to </a:t>
            </a:r>
            <a:r>
              <a:rPr lang="es-ES" dirty="0" err="1"/>
              <a:t>help</a:t>
            </a:r>
            <a:r>
              <a:rPr lang="es-ES" dirty="0"/>
              <a:t> </a:t>
            </a:r>
            <a:r>
              <a:rPr lang="es-ES" dirty="0" err="1"/>
              <a:t>assess</a:t>
            </a:r>
            <a:r>
              <a:rPr lang="es-ES" dirty="0"/>
              <a:t> CESA </a:t>
            </a:r>
            <a:r>
              <a:rPr lang="es-ES" dirty="0" err="1"/>
              <a:t>objectives</a:t>
            </a:r>
            <a:r>
              <a:rPr lang="es-ES" dirty="0"/>
              <a:t> </a:t>
            </a:r>
            <a:r>
              <a:rPr lang="es-ES" dirty="0" err="1"/>
              <a:t>related</a:t>
            </a:r>
            <a:r>
              <a:rPr lang="es-ES" dirty="0"/>
              <a:t> to HE</a:t>
            </a:r>
          </a:p>
          <a:p>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12</a:t>
            </a:fld>
            <a:endParaRPr lang="en-GB"/>
          </a:p>
        </p:txBody>
      </p:sp>
    </p:spTree>
    <p:extLst>
      <p:ext uri="{BB962C8B-B14F-4D97-AF65-F5344CB8AC3E}">
        <p14:creationId xmlns:p14="http://schemas.microsoft.com/office/powerpoint/2010/main" val="1473996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ES" dirty="0"/>
              <a:t>Europe ha sthe BFUG which drives the process, supported by the EU funding for projects, studies monitoring…It is a true Process</a:t>
            </a:r>
          </a:p>
        </p:txBody>
      </p:sp>
      <p:sp>
        <p:nvSpPr>
          <p:cNvPr id="4" name="Slide Number Placeholder 3"/>
          <p:cNvSpPr>
            <a:spLocks noGrp="1"/>
          </p:cNvSpPr>
          <p:nvPr>
            <p:ph type="sldNum" sz="quarter" idx="5"/>
          </p:nvPr>
        </p:nvSpPr>
        <p:spPr/>
        <p:txBody>
          <a:bodyPr/>
          <a:lstStyle/>
          <a:p>
            <a:fld id="{AF533E96-F078-4B3D-A8F4-F1AF21EBC357}" type="slidenum">
              <a:rPr lang="en-US" smtClean="0"/>
              <a:t>17</a:t>
            </a:fld>
            <a:endParaRPr lang="en-US"/>
          </a:p>
        </p:txBody>
      </p:sp>
    </p:spTree>
    <p:extLst>
      <p:ext uri="{BB962C8B-B14F-4D97-AF65-F5344CB8AC3E}">
        <p14:creationId xmlns:p14="http://schemas.microsoft.com/office/powerpoint/2010/main" val="10638095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1670" y="2571750"/>
            <a:ext cx="7177135" cy="1374345"/>
          </a:xfrm>
          <a:noFill/>
          <a:effectLst>
            <a:outerShdw blurRad="50800" dist="38100" dir="2700000" algn="tl" rotWithShape="0">
              <a:prstClr val="black">
                <a:alpha val="40000"/>
              </a:prstClr>
            </a:outerShdw>
          </a:effectLst>
        </p:spPr>
        <p:txBody>
          <a:bodyPr>
            <a:normAutofit/>
          </a:bodyPr>
          <a:lstStyle>
            <a:lvl1pPr algn="l">
              <a:defRPr sz="360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601670" y="1655520"/>
            <a:ext cx="7164342" cy="610821"/>
          </a:xfrm>
        </p:spPr>
        <p:txBody>
          <a:bodyPr>
            <a:normAutofit/>
          </a:bodyPr>
          <a:lstStyle>
            <a:lvl1pPr marL="0" indent="0" algn="l">
              <a:buNone/>
              <a:defRPr sz="2800" b="0" i="0">
                <a:solidFill>
                  <a:srgbClr val="00B0F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Logo&#10;&#10;Description automatically generated">
            <a:extLst>
              <a:ext uri="{FF2B5EF4-FFF2-40B4-BE49-F238E27FC236}">
                <a16:creationId xmlns:a16="http://schemas.microsoft.com/office/drawing/2014/main" id="{DE531C40-5BCC-4413-AA5C-B41B8C684C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073" y="4556915"/>
            <a:ext cx="545597" cy="545597"/>
          </a:xfrm>
          <a:prstGeom prst="rect">
            <a:avLst/>
          </a:prstGeom>
        </p:spPr>
      </p:pic>
      <p:pic>
        <p:nvPicPr>
          <p:cNvPr id="10" name="Picture 9" descr="Logo&#10;&#10;Description automatically generated">
            <a:extLst>
              <a:ext uri="{FF2B5EF4-FFF2-40B4-BE49-F238E27FC236}">
                <a16:creationId xmlns:a16="http://schemas.microsoft.com/office/drawing/2014/main" id="{3BCD3074-E865-498A-A5A2-263675CEE5B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9997" y="4544038"/>
            <a:ext cx="558475" cy="558475"/>
          </a:xfrm>
          <a:prstGeom prst="rect">
            <a:avLst/>
          </a:prstGeom>
        </p:spPr>
      </p:pic>
      <p:pic>
        <p:nvPicPr>
          <p:cNvPr id="12" name="Picture 11" descr="Logo&#10;&#10;Description automatically generated with low confidence">
            <a:extLst>
              <a:ext uri="{FF2B5EF4-FFF2-40B4-BE49-F238E27FC236}">
                <a16:creationId xmlns:a16="http://schemas.microsoft.com/office/drawing/2014/main" id="{43A11F9F-0F18-41EF-8401-07B664584F6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805" y="4542001"/>
            <a:ext cx="1437430" cy="696325"/>
          </a:xfrm>
          <a:prstGeom prst="rect">
            <a:avLst/>
          </a:prstGeom>
        </p:spPr>
      </p:pic>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CC4C6-74A2-4650-A8C1-6322713F3152}"/>
              </a:ext>
            </a:extLst>
          </p:cNvPr>
          <p:cNvSpPr>
            <a:spLocks noGrp="1"/>
          </p:cNvSpPr>
          <p:nvPr>
            <p:ph type="title"/>
          </p:nvPr>
        </p:nvSpPr>
        <p:spPr>
          <a:xfrm>
            <a:off x="793471" y="1"/>
            <a:ext cx="7106875" cy="994173"/>
          </a:xfrm>
        </p:spPr>
        <p:txBody>
          <a:bodyPr/>
          <a:lstStyle>
            <a:lvl1pPr algn="ctr">
              <a:defRPr b="1">
                <a:solidFill>
                  <a:srgbClr val="FFC000"/>
                </a:solidFill>
                <a:latin typeface="Romeal"/>
              </a:defRPr>
            </a:lvl1pPr>
          </a:lstStyle>
          <a:p>
            <a:r>
              <a:rPr lang="en-US" dirty="0"/>
              <a:t>Click to edit Master title style</a:t>
            </a:r>
            <a:endParaRPr lang="es-ES" dirty="0"/>
          </a:p>
        </p:txBody>
      </p:sp>
      <p:sp>
        <p:nvSpPr>
          <p:cNvPr id="4" name="Date Placeholder 3">
            <a:extLst>
              <a:ext uri="{FF2B5EF4-FFF2-40B4-BE49-F238E27FC236}">
                <a16:creationId xmlns:a16="http://schemas.microsoft.com/office/drawing/2014/main" id="{2DDED546-E288-4048-9B2D-233853F146C3}"/>
              </a:ext>
            </a:extLst>
          </p:cNvPr>
          <p:cNvSpPr>
            <a:spLocks noGrp="1"/>
          </p:cNvSpPr>
          <p:nvPr>
            <p:ph type="dt" sz="half" idx="10"/>
          </p:nvPr>
        </p:nvSpPr>
        <p:spPr/>
        <p:txBody>
          <a:bodyPr/>
          <a:lstStyle/>
          <a:p>
            <a:fld id="{C5A09991-3C1B-4891-94B9-ABF36646868D}" type="datetimeFigureOut">
              <a:rPr lang="es-ES" smtClean="0"/>
              <a:pPr/>
              <a:t>27/5/22</a:t>
            </a:fld>
            <a:endParaRPr lang="es-ES"/>
          </a:p>
        </p:txBody>
      </p:sp>
      <p:sp>
        <p:nvSpPr>
          <p:cNvPr id="5" name="Footer Placeholder 4">
            <a:extLst>
              <a:ext uri="{FF2B5EF4-FFF2-40B4-BE49-F238E27FC236}">
                <a16:creationId xmlns:a16="http://schemas.microsoft.com/office/drawing/2014/main" id="{8CBBA285-DA7A-45F5-977C-666FCC500E8D}"/>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52F04CA6-2439-4BD4-AE3A-9501D5FF7B20}"/>
              </a:ext>
            </a:extLst>
          </p:cNvPr>
          <p:cNvSpPr>
            <a:spLocks noGrp="1"/>
          </p:cNvSpPr>
          <p:nvPr>
            <p:ph type="sldNum" sz="quarter" idx="12"/>
          </p:nvPr>
        </p:nvSpPr>
        <p:spPr/>
        <p:txBody>
          <a:bodyPr/>
          <a:lstStyle/>
          <a:p>
            <a:fld id="{E09CFC7E-D734-45E1-A731-8873978A502A}" type="slidenum">
              <a:rPr lang="es-ES" smtClean="0"/>
              <a:pPr/>
              <a:t>‹#›</a:t>
            </a:fld>
            <a:endParaRPr lang="es-ES"/>
          </a:p>
        </p:txBody>
      </p:sp>
      <p:sp>
        <p:nvSpPr>
          <p:cNvPr id="10" name="Rectangle: Rounded Corners 9">
            <a:extLst>
              <a:ext uri="{FF2B5EF4-FFF2-40B4-BE49-F238E27FC236}">
                <a16:creationId xmlns:a16="http://schemas.microsoft.com/office/drawing/2014/main" id="{99AABF94-81DF-4C32-8443-8D9051297CCB}"/>
              </a:ext>
            </a:extLst>
          </p:cNvPr>
          <p:cNvSpPr/>
          <p:nvPr userDrawn="1"/>
        </p:nvSpPr>
        <p:spPr>
          <a:xfrm>
            <a:off x="300548" y="168334"/>
            <a:ext cx="8515099" cy="4598929"/>
          </a:xfrm>
          <a:prstGeom prst="roundRect">
            <a:avLst/>
          </a:prstGeom>
          <a:no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sz="1350" dirty="0"/>
          </a:p>
        </p:txBody>
      </p:sp>
      <p:pic>
        <p:nvPicPr>
          <p:cNvPr id="7" name="Picture 6" descr="A picture containing drawing&#10;&#10;Description automatically generated">
            <a:extLst>
              <a:ext uri="{FF2B5EF4-FFF2-40B4-BE49-F238E27FC236}">
                <a16:creationId xmlns:a16="http://schemas.microsoft.com/office/drawing/2014/main" id="{EC2EE874-11D8-45F6-98BB-B43DD26BB9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962" y="4038168"/>
            <a:ext cx="2008372" cy="1039014"/>
          </a:xfrm>
          <a:prstGeom prst="rect">
            <a:avLst/>
          </a:prstGeom>
        </p:spPr>
      </p:pic>
      <p:cxnSp>
        <p:nvCxnSpPr>
          <p:cNvPr id="11" name="Straight Arrow Connector 10">
            <a:extLst>
              <a:ext uri="{FF2B5EF4-FFF2-40B4-BE49-F238E27FC236}">
                <a16:creationId xmlns:a16="http://schemas.microsoft.com/office/drawing/2014/main" id="{12FF4863-9B40-4A7B-A464-F4A60C937823}"/>
              </a:ext>
            </a:extLst>
          </p:cNvPr>
          <p:cNvCxnSpPr/>
          <p:nvPr userDrawn="1"/>
        </p:nvCxnSpPr>
        <p:spPr>
          <a:xfrm>
            <a:off x="300548" y="3751842"/>
            <a:ext cx="0" cy="395585"/>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2" name="Straight Arrow Connector 11">
            <a:extLst>
              <a:ext uri="{FF2B5EF4-FFF2-40B4-BE49-F238E27FC236}">
                <a16:creationId xmlns:a16="http://schemas.microsoft.com/office/drawing/2014/main" id="{F5567240-A091-4694-8AA2-1D03872DC914}"/>
              </a:ext>
            </a:extLst>
          </p:cNvPr>
          <p:cNvCxnSpPr/>
          <p:nvPr userDrawn="1"/>
        </p:nvCxnSpPr>
        <p:spPr>
          <a:xfrm flipH="1">
            <a:off x="1880918" y="4767263"/>
            <a:ext cx="331943"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477062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CC4C6-74A2-4650-A8C1-6322713F3152}"/>
              </a:ext>
            </a:extLst>
          </p:cNvPr>
          <p:cNvSpPr>
            <a:spLocks noGrp="1"/>
          </p:cNvSpPr>
          <p:nvPr>
            <p:ph type="title"/>
          </p:nvPr>
        </p:nvSpPr>
        <p:spPr>
          <a:xfrm>
            <a:off x="793471" y="1"/>
            <a:ext cx="7106875" cy="994173"/>
          </a:xfrm>
        </p:spPr>
        <p:txBody>
          <a:bodyPr/>
          <a:lstStyle>
            <a:lvl1pPr algn="ctr">
              <a:defRPr b="1">
                <a:solidFill>
                  <a:srgbClr val="FFC000"/>
                </a:solidFill>
                <a:latin typeface="Romeal"/>
              </a:defRPr>
            </a:lvl1pPr>
          </a:lstStyle>
          <a:p>
            <a:r>
              <a:rPr lang="en-US" dirty="0"/>
              <a:t>Click to edit Master title style</a:t>
            </a:r>
            <a:endParaRPr lang="es-ES" dirty="0"/>
          </a:p>
        </p:txBody>
      </p:sp>
      <p:sp>
        <p:nvSpPr>
          <p:cNvPr id="4" name="Date Placeholder 3">
            <a:extLst>
              <a:ext uri="{FF2B5EF4-FFF2-40B4-BE49-F238E27FC236}">
                <a16:creationId xmlns:a16="http://schemas.microsoft.com/office/drawing/2014/main" id="{2DDED546-E288-4048-9B2D-233853F146C3}"/>
              </a:ext>
            </a:extLst>
          </p:cNvPr>
          <p:cNvSpPr>
            <a:spLocks noGrp="1"/>
          </p:cNvSpPr>
          <p:nvPr>
            <p:ph type="dt" sz="half" idx="10"/>
          </p:nvPr>
        </p:nvSpPr>
        <p:spPr/>
        <p:txBody>
          <a:bodyPr/>
          <a:lstStyle/>
          <a:p>
            <a:fld id="{C5A09991-3C1B-4891-94B9-ABF36646868D}" type="datetimeFigureOut">
              <a:rPr lang="es-ES" smtClean="0"/>
              <a:pPr/>
              <a:t>27/5/22</a:t>
            </a:fld>
            <a:endParaRPr lang="es-ES"/>
          </a:p>
        </p:txBody>
      </p:sp>
      <p:sp>
        <p:nvSpPr>
          <p:cNvPr id="5" name="Footer Placeholder 4">
            <a:extLst>
              <a:ext uri="{FF2B5EF4-FFF2-40B4-BE49-F238E27FC236}">
                <a16:creationId xmlns:a16="http://schemas.microsoft.com/office/drawing/2014/main" id="{8CBBA285-DA7A-45F5-977C-666FCC500E8D}"/>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52F04CA6-2439-4BD4-AE3A-9501D5FF7B20}"/>
              </a:ext>
            </a:extLst>
          </p:cNvPr>
          <p:cNvSpPr>
            <a:spLocks noGrp="1"/>
          </p:cNvSpPr>
          <p:nvPr>
            <p:ph type="sldNum" sz="quarter" idx="12"/>
          </p:nvPr>
        </p:nvSpPr>
        <p:spPr/>
        <p:txBody>
          <a:bodyPr/>
          <a:lstStyle/>
          <a:p>
            <a:fld id="{E09CFC7E-D734-45E1-A731-8873978A502A}" type="slidenum">
              <a:rPr lang="es-ES" smtClean="0"/>
              <a:pPr/>
              <a:t>‹#›</a:t>
            </a:fld>
            <a:endParaRPr lang="es-ES"/>
          </a:p>
        </p:txBody>
      </p:sp>
      <p:sp>
        <p:nvSpPr>
          <p:cNvPr id="10" name="Rectangle: Rounded Corners 9">
            <a:extLst>
              <a:ext uri="{FF2B5EF4-FFF2-40B4-BE49-F238E27FC236}">
                <a16:creationId xmlns:a16="http://schemas.microsoft.com/office/drawing/2014/main" id="{99AABF94-81DF-4C32-8443-8D9051297CCB}"/>
              </a:ext>
            </a:extLst>
          </p:cNvPr>
          <p:cNvSpPr/>
          <p:nvPr userDrawn="1"/>
        </p:nvSpPr>
        <p:spPr>
          <a:xfrm>
            <a:off x="300548" y="168334"/>
            <a:ext cx="8515099" cy="4598929"/>
          </a:xfrm>
          <a:prstGeom prst="roundRect">
            <a:avLst/>
          </a:prstGeom>
          <a:no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sz="1350" dirty="0"/>
          </a:p>
        </p:txBody>
      </p:sp>
      <p:pic>
        <p:nvPicPr>
          <p:cNvPr id="7" name="Picture 6" descr="A picture containing drawing&#10;&#10;Description automatically generated">
            <a:extLst>
              <a:ext uri="{FF2B5EF4-FFF2-40B4-BE49-F238E27FC236}">
                <a16:creationId xmlns:a16="http://schemas.microsoft.com/office/drawing/2014/main" id="{EC2EE874-11D8-45F6-98BB-B43DD26BB9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962" y="4038168"/>
            <a:ext cx="2008372" cy="1039014"/>
          </a:xfrm>
          <a:prstGeom prst="rect">
            <a:avLst/>
          </a:prstGeom>
        </p:spPr>
      </p:pic>
      <p:cxnSp>
        <p:nvCxnSpPr>
          <p:cNvPr id="11" name="Straight Arrow Connector 10">
            <a:extLst>
              <a:ext uri="{FF2B5EF4-FFF2-40B4-BE49-F238E27FC236}">
                <a16:creationId xmlns:a16="http://schemas.microsoft.com/office/drawing/2014/main" id="{12FF4863-9B40-4A7B-A464-F4A60C937823}"/>
              </a:ext>
            </a:extLst>
          </p:cNvPr>
          <p:cNvCxnSpPr/>
          <p:nvPr userDrawn="1"/>
        </p:nvCxnSpPr>
        <p:spPr>
          <a:xfrm>
            <a:off x="300548" y="3751842"/>
            <a:ext cx="0" cy="395585"/>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2" name="Straight Arrow Connector 11">
            <a:extLst>
              <a:ext uri="{FF2B5EF4-FFF2-40B4-BE49-F238E27FC236}">
                <a16:creationId xmlns:a16="http://schemas.microsoft.com/office/drawing/2014/main" id="{F5567240-A091-4694-8AA2-1D03872DC914}"/>
              </a:ext>
            </a:extLst>
          </p:cNvPr>
          <p:cNvCxnSpPr/>
          <p:nvPr userDrawn="1"/>
        </p:nvCxnSpPr>
        <p:spPr>
          <a:xfrm flipH="1">
            <a:off x="1880918" y="4767263"/>
            <a:ext cx="331943"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51056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CC4C6-74A2-4650-A8C1-6322713F3152}"/>
              </a:ext>
            </a:extLst>
          </p:cNvPr>
          <p:cNvSpPr>
            <a:spLocks noGrp="1"/>
          </p:cNvSpPr>
          <p:nvPr>
            <p:ph type="title"/>
          </p:nvPr>
        </p:nvSpPr>
        <p:spPr>
          <a:xfrm>
            <a:off x="793471" y="1"/>
            <a:ext cx="7106875" cy="994173"/>
          </a:xfrm>
        </p:spPr>
        <p:txBody>
          <a:bodyPr/>
          <a:lstStyle>
            <a:lvl1pPr algn="ctr">
              <a:defRPr b="1">
                <a:solidFill>
                  <a:srgbClr val="FFC000"/>
                </a:solidFill>
                <a:latin typeface="Romeal"/>
              </a:defRPr>
            </a:lvl1pPr>
          </a:lstStyle>
          <a:p>
            <a:r>
              <a:rPr lang="en-US" dirty="0"/>
              <a:t>Click to edit Master title style</a:t>
            </a:r>
            <a:endParaRPr lang="es-ES" dirty="0"/>
          </a:p>
        </p:txBody>
      </p:sp>
      <p:sp>
        <p:nvSpPr>
          <p:cNvPr id="4" name="Date Placeholder 3">
            <a:extLst>
              <a:ext uri="{FF2B5EF4-FFF2-40B4-BE49-F238E27FC236}">
                <a16:creationId xmlns:a16="http://schemas.microsoft.com/office/drawing/2014/main" id="{2DDED546-E288-4048-9B2D-233853F146C3}"/>
              </a:ext>
            </a:extLst>
          </p:cNvPr>
          <p:cNvSpPr>
            <a:spLocks noGrp="1"/>
          </p:cNvSpPr>
          <p:nvPr>
            <p:ph type="dt" sz="half" idx="10"/>
          </p:nvPr>
        </p:nvSpPr>
        <p:spPr/>
        <p:txBody>
          <a:bodyPr/>
          <a:lstStyle/>
          <a:p>
            <a:fld id="{C5A09991-3C1B-4891-94B9-ABF36646868D}" type="datetimeFigureOut">
              <a:rPr lang="es-ES" smtClean="0"/>
              <a:pPr/>
              <a:t>27/5/22</a:t>
            </a:fld>
            <a:endParaRPr lang="es-ES"/>
          </a:p>
        </p:txBody>
      </p:sp>
      <p:sp>
        <p:nvSpPr>
          <p:cNvPr id="5" name="Footer Placeholder 4">
            <a:extLst>
              <a:ext uri="{FF2B5EF4-FFF2-40B4-BE49-F238E27FC236}">
                <a16:creationId xmlns:a16="http://schemas.microsoft.com/office/drawing/2014/main" id="{8CBBA285-DA7A-45F5-977C-666FCC500E8D}"/>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52F04CA6-2439-4BD4-AE3A-9501D5FF7B20}"/>
              </a:ext>
            </a:extLst>
          </p:cNvPr>
          <p:cNvSpPr>
            <a:spLocks noGrp="1"/>
          </p:cNvSpPr>
          <p:nvPr>
            <p:ph type="sldNum" sz="quarter" idx="12"/>
          </p:nvPr>
        </p:nvSpPr>
        <p:spPr/>
        <p:txBody>
          <a:bodyPr/>
          <a:lstStyle/>
          <a:p>
            <a:fld id="{E09CFC7E-D734-45E1-A731-8873978A502A}" type="slidenum">
              <a:rPr lang="es-ES" smtClean="0"/>
              <a:pPr/>
              <a:t>‹#›</a:t>
            </a:fld>
            <a:endParaRPr lang="es-ES"/>
          </a:p>
        </p:txBody>
      </p:sp>
      <p:sp>
        <p:nvSpPr>
          <p:cNvPr id="10" name="Rectangle: Rounded Corners 9">
            <a:extLst>
              <a:ext uri="{FF2B5EF4-FFF2-40B4-BE49-F238E27FC236}">
                <a16:creationId xmlns:a16="http://schemas.microsoft.com/office/drawing/2014/main" id="{99AABF94-81DF-4C32-8443-8D9051297CCB}"/>
              </a:ext>
            </a:extLst>
          </p:cNvPr>
          <p:cNvSpPr/>
          <p:nvPr userDrawn="1"/>
        </p:nvSpPr>
        <p:spPr>
          <a:xfrm>
            <a:off x="300548" y="168334"/>
            <a:ext cx="8515099" cy="4598929"/>
          </a:xfrm>
          <a:prstGeom prst="roundRect">
            <a:avLst/>
          </a:prstGeom>
          <a:no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sz="1350" dirty="0"/>
          </a:p>
        </p:txBody>
      </p:sp>
      <p:pic>
        <p:nvPicPr>
          <p:cNvPr id="7" name="Picture 6" descr="A picture containing drawing&#10;&#10;Description automatically generated">
            <a:extLst>
              <a:ext uri="{FF2B5EF4-FFF2-40B4-BE49-F238E27FC236}">
                <a16:creationId xmlns:a16="http://schemas.microsoft.com/office/drawing/2014/main" id="{EC2EE874-11D8-45F6-98BB-B43DD26BB9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962" y="4038168"/>
            <a:ext cx="2008372" cy="1039014"/>
          </a:xfrm>
          <a:prstGeom prst="rect">
            <a:avLst/>
          </a:prstGeom>
        </p:spPr>
      </p:pic>
      <p:cxnSp>
        <p:nvCxnSpPr>
          <p:cNvPr id="11" name="Straight Arrow Connector 10">
            <a:extLst>
              <a:ext uri="{FF2B5EF4-FFF2-40B4-BE49-F238E27FC236}">
                <a16:creationId xmlns:a16="http://schemas.microsoft.com/office/drawing/2014/main" id="{12FF4863-9B40-4A7B-A464-F4A60C937823}"/>
              </a:ext>
            </a:extLst>
          </p:cNvPr>
          <p:cNvCxnSpPr/>
          <p:nvPr userDrawn="1"/>
        </p:nvCxnSpPr>
        <p:spPr>
          <a:xfrm>
            <a:off x="300548" y="3751842"/>
            <a:ext cx="0" cy="395585"/>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2" name="Straight Arrow Connector 11">
            <a:extLst>
              <a:ext uri="{FF2B5EF4-FFF2-40B4-BE49-F238E27FC236}">
                <a16:creationId xmlns:a16="http://schemas.microsoft.com/office/drawing/2014/main" id="{F5567240-A091-4694-8AA2-1D03872DC914}"/>
              </a:ext>
            </a:extLst>
          </p:cNvPr>
          <p:cNvCxnSpPr/>
          <p:nvPr userDrawn="1"/>
        </p:nvCxnSpPr>
        <p:spPr>
          <a:xfrm flipH="1">
            <a:off x="1880918" y="4767263"/>
            <a:ext cx="331943"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4007007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CC4C6-74A2-4650-A8C1-6322713F3152}"/>
              </a:ext>
            </a:extLst>
          </p:cNvPr>
          <p:cNvSpPr>
            <a:spLocks noGrp="1"/>
          </p:cNvSpPr>
          <p:nvPr>
            <p:ph type="title"/>
          </p:nvPr>
        </p:nvSpPr>
        <p:spPr>
          <a:xfrm>
            <a:off x="793471" y="1"/>
            <a:ext cx="7106875" cy="994173"/>
          </a:xfrm>
        </p:spPr>
        <p:txBody>
          <a:bodyPr/>
          <a:lstStyle>
            <a:lvl1pPr algn="ctr">
              <a:defRPr b="1">
                <a:solidFill>
                  <a:srgbClr val="FFC000"/>
                </a:solidFill>
                <a:latin typeface="Romeal"/>
              </a:defRPr>
            </a:lvl1pPr>
          </a:lstStyle>
          <a:p>
            <a:r>
              <a:rPr lang="en-US" dirty="0"/>
              <a:t>Click to edit Master title style</a:t>
            </a:r>
            <a:endParaRPr lang="es-ES" dirty="0"/>
          </a:p>
        </p:txBody>
      </p:sp>
      <p:sp>
        <p:nvSpPr>
          <p:cNvPr id="4" name="Date Placeholder 3">
            <a:extLst>
              <a:ext uri="{FF2B5EF4-FFF2-40B4-BE49-F238E27FC236}">
                <a16:creationId xmlns:a16="http://schemas.microsoft.com/office/drawing/2014/main" id="{2DDED546-E288-4048-9B2D-233853F146C3}"/>
              </a:ext>
            </a:extLst>
          </p:cNvPr>
          <p:cNvSpPr>
            <a:spLocks noGrp="1"/>
          </p:cNvSpPr>
          <p:nvPr>
            <p:ph type="dt" sz="half" idx="10"/>
          </p:nvPr>
        </p:nvSpPr>
        <p:spPr/>
        <p:txBody>
          <a:bodyPr/>
          <a:lstStyle/>
          <a:p>
            <a:fld id="{C5A09991-3C1B-4891-94B9-ABF36646868D}" type="datetimeFigureOut">
              <a:rPr lang="es-ES" smtClean="0"/>
              <a:pPr/>
              <a:t>27/5/22</a:t>
            </a:fld>
            <a:endParaRPr lang="es-ES"/>
          </a:p>
        </p:txBody>
      </p:sp>
      <p:sp>
        <p:nvSpPr>
          <p:cNvPr id="5" name="Footer Placeholder 4">
            <a:extLst>
              <a:ext uri="{FF2B5EF4-FFF2-40B4-BE49-F238E27FC236}">
                <a16:creationId xmlns:a16="http://schemas.microsoft.com/office/drawing/2014/main" id="{8CBBA285-DA7A-45F5-977C-666FCC500E8D}"/>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52F04CA6-2439-4BD4-AE3A-9501D5FF7B20}"/>
              </a:ext>
            </a:extLst>
          </p:cNvPr>
          <p:cNvSpPr>
            <a:spLocks noGrp="1"/>
          </p:cNvSpPr>
          <p:nvPr>
            <p:ph type="sldNum" sz="quarter" idx="12"/>
          </p:nvPr>
        </p:nvSpPr>
        <p:spPr/>
        <p:txBody>
          <a:bodyPr/>
          <a:lstStyle/>
          <a:p>
            <a:fld id="{E09CFC7E-D734-45E1-A731-8873978A502A}" type="slidenum">
              <a:rPr lang="es-ES" smtClean="0"/>
              <a:pPr/>
              <a:t>‹#›</a:t>
            </a:fld>
            <a:endParaRPr lang="es-ES"/>
          </a:p>
        </p:txBody>
      </p:sp>
      <p:sp>
        <p:nvSpPr>
          <p:cNvPr id="10" name="Rectangle: Rounded Corners 9">
            <a:extLst>
              <a:ext uri="{FF2B5EF4-FFF2-40B4-BE49-F238E27FC236}">
                <a16:creationId xmlns:a16="http://schemas.microsoft.com/office/drawing/2014/main" id="{99AABF94-81DF-4C32-8443-8D9051297CCB}"/>
              </a:ext>
            </a:extLst>
          </p:cNvPr>
          <p:cNvSpPr/>
          <p:nvPr userDrawn="1"/>
        </p:nvSpPr>
        <p:spPr>
          <a:xfrm>
            <a:off x="300548" y="168334"/>
            <a:ext cx="8515099" cy="4598929"/>
          </a:xfrm>
          <a:prstGeom prst="roundRect">
            <a:avLst/>
          </a:prstGeom>
          <a:no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sz="1350" dirty="0"/>
          </a:p>
        </p:txBody>
      </p:sp>
      <p:pic>
        <p:nvPicPr>
          <p:cNvPr id="7" name="Picture 6" descr="A picture containing drawing&#10;&#10;Description automatically generated">
            <a:extLst>
              <a:ext uri="{FF2B5EF4-FFF2-40B4-BE49-F238E27FC236}">
                <a16:creationId xmlns:a16="http://schemas.microsoft.com/office/drawing/2014/main" id="{EC2EE874-11D8-45F6-98BB-B43DD26BB9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962" y="4038168"/>
            <a:ext cx="2008372" cy="1039014"/>
          </a:xfrm>
          <a:prstGeom prst="rect">
            <a:avLst/>
          </a:prstGeom>
        </p:spPr>
      </p:pic>
      <p:cxnSp>
        <p:nvCxnSpPr>
          <p:cNvPr id="11" name="Straight Arrow Connector 10">
            <a:extLst>
              <a:ext uri="{FF2B5EF4-FFF2-40B4-BE49-F238E27FC236}">
                <a16:creationId xmlns:a16="http://schemas.microsoft.com/office/drawing/2014/main" id="{12FF4863-9B40-4A7B-A464-F4A60C937823}"/>
              </a:ext>
            </a:extLst>
          </p:cNvPr>
          <p:cNvCxnSpPr/>
          <p:nvPr userDrawn="1"/>
        </p:nvCxnSpPr>
        <p:spPr>
          <a:xfrm>
            <a:off x="300548" y="3751842"/>
            <a:ext cx="0" cy="395585"/>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2" name="Straight Arrow Connector 11">
            <a:extLst>
              <a:ext uri="{FF2B5EF4-FFF2-40B4-BE49-F238E27FC236}">
                <a16:creationId xmlns:a16="http://schemas.microsoft.com/office/drawing/2014/main" id="{F5567240-A091-4694-8AA2-1D03872DC914}"/>
              </a:ext>
            </a:extLst>
          </p:cNvPr>
          <p:cNvCxnSpPr/>
          <p:nvPr userDrawn="1"/>
        </p:nvCxnSpPr>
        <p:spPr>
          <a:xfrm flipH="1">
            <a:off x="1880918" y="4767263"/>
            <a:ext cx="331943"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545643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CC4C6-74A2-4650-A8C1-6322713F3152}"/>
              </a:ext>
            </a:extLst>
          </p:cNvPr>
          <p:cNvSpPr>
            <a:spLocks noGrp="1"/>
          </p:cNvSpPr>
          <p:nvPr>
            <p:ph type="title"/>
          </p:nvPr>
        </p:nvSpPr>
        <p:spPr>
          <a:xfrm>
            <a:off x="793471" y="1"/>
            <a:ext cx="7106875" cy="994173"/>
          </a:xfrm>
        </p:spPr>
        <p:txBody>
          <a:bodyPr/>
          <a:lstStyle>
            <a:lvl1pPr algn="ctr">
              <a:defRPr b="1">
                <a:solidFill>
                  <a:srgbClr val="FFC000"/>
                </a:solidFill>
                <a:latin typeface="Romeal"/>
              </a:defRPr>
            </a:lvl1pPr>
          </a:lstStyle>
          <a:p>
            <a:r>
              <a:rPr lang="en-US" dirty="0"/>
              <a:t>Click to edit Master title style</a:t>
            </a:r>
            <a:endParaRPr lang="es-ES" dirty="0"/>
          </a:p>
        </p:txBody>
      </p:sp>
      <p:sp>
        <p:nvSpPr>
          <p:cNvPr id="4" name="Date Placeholder 3">
            <a:extLst>
              <a:ext uri="{FF2B5EF4-FFF2-40B4-BE49-F238E27FC236}">
                <a16:creationId xmlns:a16="http://schemas.microsoft.com/office/drawing/2014/main" id="{2DDED546-E288-4048-9B2D-233853F146C3}"/>
              </a:ext>
            </a:extLst>
          </p:cNvPr>
          <p:cNvSpPr>
            <a:spLocks noGrp="1"/>
          </p:cNvSpPr>
          <p:nvPr>
            <p:ph type="dt" sz="half" idx="10"/>
          </p:nvPr>
        </p:nvSpPr>
        <p:spPr/>
        <p:txBody>
          <a:bodyPr/>
          <a:lstStyle/>
          <a:p>
            <a:fld id="{C5A09991-3C1B-4891-94B9-ABF36646868D}" type="datetimeFigureOut">
              <a:rPr lang="es-ES" smtClean="0"/>
              <a:pPr/>
              <a:t>27/5/22</a:t>
            </a:fld>
            <a:endParaRPr lang="es-ES"/>
          </a:p>
        </p:txBody>
      </p:sp>
      <p:sp>
        <p:nvSpPr>
          <p:cNvPr id="5" name="Footer Placeholder 4">
            <a:extLst>
              <a:ext uri="{FF2B5EF4-FFF2-40B4-BE49-F238E27FC236}">
                <a16:creationId xmlns:a16="http://schemas.microsoft.com/office/drawing/2014/main" id="{8CBBA285-DA7A-45F5-977C-666FCC500E8D}"/>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52F04CA6-2439-4BD4-AE3A-9501D5FF7B20}"/>
              </a:ext>
            </a:extLst>
          </p:cNvPr>
          <p:cNvSpPr>
            <a:spLocks noGrp="1"/>
          </p:cNvSpPr>
          <p:nvPr>
            <p:ph type="sldNum" sz="quarter" idx="12"/>
          </p:nvPr>
        </p:nvSpPr>
        <p:spPr/>
        <p:txBody>
          <a:bodyPr/>
          <a:lstStyle/>
          <a:p>
            <a:fld id="{E09CFC7E-D734-45E1-A731-8873978A502A}" type="slidenum">
              <a:rPr lang="es-ES" smtClean="0"/>
              <a:pPr/>
              <a:t>‹#›</a:t>
            </a:fld>
            <a:endParaRPr lang="es-ES"/>
          </a:p>
        </p:txBody>
      </p:sp>
      <p:sp>
        <p:nvSpPr>
          <p:cNvPr id="10" name="Rectangle: Rounded Corners 9">
            <a:extLst>
              <a:ext uri="{FF2B5EF4-FFF2-40B4-BE49-F238E27FC236}">
                <a16:creationId xmlns:a16="http://schemas.microsoft.com/office/drawing/2014/main" id="{99AABF94-81DF-4C32-8443-8D9051297CCB}"/>
              </a:ext>
            </a:extLst>
          </p:cNvPr>
          <p:cNvSpPr/>
          <p:nvPr userDrawn="1"/>
        </p:nvSpPr>
        <p:spPr>
          <a:xfrm>
            <a:off x="300548" y="168334"/>
            <a:ext cx="8515099" cy="4598929"/>
          </a:xfrm>
          <a:prstGeom prst="roundRect">
            <a:avLst/>
          </a:prstGeom>
          <a:no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sz="1350" dirty="0"/>
          </a:p>
        </p:txBody>
      </p:sp>
      <p:pic>
        <p:nvPicPr>
          <p:cNvPr id="7" name="Picture 6" descr="A picture containing drawing&#10;&#10;Description automatically generated">
            <a:extLst>
              <a:ext uri="{FF2B5EF4-FFF2-40B4-BE49-F238E27FC236}">
                <a16:creationId xmlns:a16="http://schemas.microsoft.com/office/drawing/2014/main" id="{EC2EE874-11D8-45F6-98BB-B43DD26BB9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962" y="4038168"/>
            <a:ext cx="2008372" cy="1039014"/>
          </a:xfrm>
          <a:prstGeom prst="rect">
            <a:avLst/>
          </a:prstGeom>
        </p:spPr>
      </p:pic>
      <p:cxnSp>
        <p:nvCxnSpPr>
          <p:cNvPr id="11" name="Straight Arrow Connector 10">
            <a:extLst>
              <a:ext uri="{FF2B5EF4-FFF2-40B4-BE49-F238E27FC236}">
                <a16:creationId xmlns:a16="http://schemas.microsoft.com/office/drawing/2014/main" id="{12FF4863-9B40-4A7B-A464-F4A60C937823}"/>
              </a:ext>
            </a:extLst>
          </p:cNvPr>
          <p:cNvCxnSpPr/>
          <p:nvPr userDrawn="1"/>
        </p:nvCxnSpPr>
        <p:spPr>
          <a:xfrm>
            <a:off x="300548" y="3751842"/>
            <a:ext cx="0" cy="395585"/>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2" name="Straight Arrow Connector 11">
            <a:extLst>
              <a:ext uri="{FF2B5EF4-FFF2-40B4-BE49-F238E27FC236}">
                <a16:creationId xmlns:a16="http://schemas.microsoft.com/office/drawing/2014/main" id="{F5567240-A091-4694-8AA2-1D03872DC914}"/>
              </a:ext>
            </a:extLst>
          </p:cNvPr>
          <p:cNvCxnSpPr/>
          <p:nvPr userDrawn="1"/>
        </p:nvCxnSpPr>
        <p:spPr>
          <a:xfrm flipH="1">
            <a:off x="1880918" y="4767263"/>
            <a:ext cx="331943"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770487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CC4C6-74A2-4650-A8C1-6322713F3152}"/>
              </a:ext>
            </a:extLst>
          </p:cNvPr>
          <p:cNvSpPr>
            <a:spLocks noGrp="1"/>
          </p:cNvSpPr>
          <p:nvPr>
            <p:ph type="title"/>
          </p:nvPr>
        </p:nvSpPr>
        <p:spPr>
          <a:xfrm>
            <a:off x="793471" y="1"/>
            <a:ext cx="7106875" cy="994173"/>
          </a:xfrm>
        </p:spPr>
        <p:txBody>
          <a:bodyPr/>
          <a:lstStyle>
            <a:lvl1pPr algn="ctr">
              <a:defRPr b="1">
                <a:solidFill>
                  <a:srgbClr val="FFC000"/>
                </a:solidFill>
                <a:latin typeface="Romeal"/>
              </a:defRPr>
            </a:lvl1pPr>
          </a:lstStyle>
          <a:p>
            <a:r>
              <a:rPr lang="en-US" dirty="0"/>
              <a:t>Click to edit Master title style</a:t>
            </a:r>
            <a:endParaRPr lang="es-ES" dirty="0"/>
          </a:p>
        </p:txBody>
      </p:sp>
      <p:sp>
        <p:nvSpPr>
          <p:cNvPr id="4" name="Date Placeholder 3">
            <a:extLst>
              <a:ext uri="{FF2B5EF4-FFF2-40B4-BE49-F238E27FC236}">
                <a16:creationId xmlns:a16="http://schemas.microsoft.com/office/drawing/2014/main" id="{2DDED546-E288-4048-9B2D-233853F146C3}"/>
              </a:ext>
            </a:extLst>
          </p:cNvPr>
          <p:cNvSpPr>
            <a:spLocks noGrp="1"/>
          </p:cNvSpPr>
          <p:nvPr>
            <p:ph type="dt" sz="half" idx="10"/>
          </p:nvPr>
        </p:nvSpPr>
        <p:spPr/>
        <p:txBody>
          <a:bodyPr/>
          <a:lstStyle/>
          <a:p>
            <a:fld id="{C5A09991-3C1B-4891-94B9-ABF36646868D}" type="datetimeFigureOut">
              <a:rPr lang="es-ES" smtClean="0"/>
              <a:pPr/>
              <a:t>27/5/22</a:t>
            </a:fld>
            <a:endParaRPr lang="es-ES"/>
          </a:p>
        </p:txBody>
      </p:sp>
      <p:sp>
        <p:nvSpPr>
          <p:cNvPr id="5" name="Footer Placeholder 4">
            <a:extLst>
              <a:ext uri="{FF2B5EF4-FFF2-40B4-BE49-F238E27FC236}">
                <a16:creationId xmlns:a16="http://schemas.microsoft.com/office/drawing/2014/main" id="{8CBBA285-DA7A-45F5-977C-666FCC500E8D}"/>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52F04CA6-2439-4BD4-AE3A-9501D5FF7B20}"/>
              </a:ext>
            </a:extLst>
          </p:cNvPr>
          <p:cNvSpPr>
            <a:spLocks noGrp="1"/>
          </p:cNvSpPr>
          <p:nvPr>
            <p:ph type="sldNum" sz="quarter" idx="12"/>
          </p:nvPr>
        </p:nvSpPr>
        <p:spPr/>
        <p:txBody>
          <a:bodyPr/>
          <a:lstStyle/>
          <a:p>
            <a:fld id="{E09CFC7E-D734-45E1-A731-8873978A502A}" type="slidenum">
              <a:rPr lang="es-ES" smtClean="0"/>
              <a:pPr/>
              <a:t>‹#›</a:t>
            </a:fld>
            <a:endParaRPr lang="es-ES"/>
          </a:p>
        </p:txBody>
      </p:sp>
      <p:sp>
        <p:nvSpPr>
          <p:cNvPr id="10" name="Rectangle: Rounded Corners 9">
            <a:extLst>
              <a:ext uri="{FF2B5EF4-FFF2-40B4-BE49-F238E27FC236}">
                <a16:creationId xmlns:a16="http://schemas.microsoft.com/office/drawing/2014/main" id="{99AABF94-81DF-4C32-8443-8D9051297CCB}"/>
              </a:ext>
            </a:extLst>
          </p:cNvPr>
          <p:cNvSpPr/>
          <p:nvPr userDrawn="1"/>
        </p:nvSpPr>
        <p:spPr>
          <a:xfrm>
            <a:off x="300548" y="168334"/>
            <a:ext cx="8515099" cy="4598929"/>
          </a:xfrm>
          <a:prstGeom prst="roundRect">
            <a:avLst/>
          </a:prstGeom>
          <a:no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sz="1350" dirty="0"/>
          </a:p>
        </p:txBody>
      </p:sp>
      <p:pic>
        <p:nvPicPr>
          <p:cNvPr id="7" name="Picture 6" descr="A picture containing drawing&#10;&#10;Description automatically generated">
            <a:extLst>
              <a:ext uri="{FF2B5EF4-FFF2-40B4-BE49-F238E27FC236}">
                <a16:creationId xmlns:a16="http://schemas.microsoft.com/office/drawing/2014/main" id="{EC2EE874-11D8-45F6-98BB-B43DD26BB9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962" y="4038168"/>
            <a:ext cx="2008372" cy="1039014"/>
          </a:xfrm>
          <a:prstGeom prst="rect">
            <a:avLst/>
          </a:prstGeom>
        </p:spPr>
      </p:pic>
      <p:cxnSp>
        <p:nvCxnSpPr>
          <p:cNvPr id="11" name="Straight Arrow Connector 10">
            <a:extLst>
              <a:ext uri="{FF2B5EF4-FFF2-40B4-BE49-F238E27FC236}">
                <a16:creationId xmlns:a16="http://schemas.microsoft.com/office/drawing/2014/main" id="{12FF4863-9B40-4A7B-A464-F4A60C937823}"/>
              </a:ext>
            </a:extLst>
          </p:cNvPr>
          <p:cNvCxnSpPr/>
          <p:nvPr userDrawn="1"/>
        </p:nvCxnSpPr>
        <p:spPr>
          <a:xfrm>
            <a:off x="300548" y="3751842"/>
            <a:ext cx="0" cy="395585"/>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2" name="Straight Arrow Connector 11">
            <a:extLst>
              <a:ext uri="{FF2B5EF4-FFF2-40B4-BE49-F238E27FC236}">
                <a16:creationId xmlns:a16="http://schemas.microsoft.com/office/drawing/2014/main" id="{F5567240-A091-4694-8AA2-1D03872DC914}"/>
              </a:ext>
            </a:extLst>
          </p:cNvPr>
          <p:cNvCxnSpPr/>
          <p:nvPr userDrawn="1"/>
        </p:nvCxnSpPr>
        <p:spPr>
          <a:xfrm flipH="1">
            <a:off x="1880918" y="4767263"/>
            <a:ext cx="331943"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1080561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CC4C6-74A2-4650-A8C1-6322713F3152}"/>
              </a:ext>
            </a:extLst>
          </p:cNvPr>
          <p:cNvSpPr>
            <a:spLocks noGrp="1"/>
          </p:cNvSpPr>
          <p:nvPr>
            <p:ph type="title"/>
          </p:nvPr>
        </p:nvSpPr>
        <p:spPr>
          <a:xfrm>
            <a:off x="793471" y="1"/>
            <a:ext cx="7106875" cy="994173"/>
          </a:xfrm>
        </p:spPr>
        <p:txBody>
          <a:bodyPr/>
          <a:lstStyle>
            <a:lvl1pPr algn="ctr">
              <a:defRPr b="1">
                <a:solidFill>
                  <a:srgbClr val="FFC000"/>
                </a:solidFill>
                <a:latin typeface="Romeal"/>
              </a:defRPr>
            </a:lvl1pPr>
          </a:lstStyle>
          <a:p>
            <a:r>
              <a:rPr lang="en-US" dirty="0"/>
              <a:t>Click to edit Master title style</a:t>
            </a:r>
            <a:endParaRPr lang="es-ES" dirty="0"/>
          </a:p>
        </p:txBody>
      </p:sp>
      <p:sp>
        <p:nvSpPr>
          <p:cNvPr id="4" name="Date Placeholder 3">
            <a:extLst>
              <a:ext uri="{FF2B5EF4-FFF2-40B4-BE49-F238E27FC236}">
                <a16:creationId xmlns:a16="http://schemas.microsoft.com/office/drawing/2014/main" id="{2DDED546-E288-4048-9B2D-233853F146C3}"/>
              </a:ext>
            </a:extLst>
          </p:cNvPr>
          <p:cNvSpPr>
            <a:spLocks noGrp="1"/>
          </p:cNvSpPr>
          <p:nvPr>
            <p:ph type="dt" sz="half" idx="10"/>
          </p:nvPr>
        </p:nvSpPr>
        <p:spPr/>
        <p:txBody>
          <a:bodyPr/>
          <a:lstStyle/>
          <a:p>
            <a:fld id="{C5A09991-3C1B-4891-94B9-ABF36646868D}" type="datetimeFigureOut">
              <a:rPr lang="es-ES" smtClean="0"/>
              <a:pPr/>
              <a:t>27/5/22</a:t>
            </a:fld>
            <a:endParaRPr lang="es-ES"/>
          </a:p>
        </p:txBody>
      </p:sp>
      <p:sp>
        <p:nvSpPr>
          <p:cNvPr id="5" name="Footer Placeholder 4">
            <a:extLst>
              <a:ext uri="{FF2B5EF4-FFF2-40B4-BE49-F238E27FC236}">
                <a16:creationId xmlns:a16="http://schemas.microsoft.com/office/drawing/2014/main" id="{8CBBA285-DA7A-45F5-977C-666FCC500E8D}"/>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52F04CA6-2439-4BD4-AE3A-9501D5FF7B20}"/>
              </a:ext>
            </a:extLst>
          </p:cNvPr>
          <p:cNvSpPr>
            <a:spLocks noGrp="1"/>
          </p:cNvSpPr>
          <p:nvPr>
            <p:ph type="sldNum" sz="quarter" idx="12"/>
          </p:nvPr>
        </p:nvSpPr>
        <p:spPr/>
        <p:txBody>
          <a:bodyPr/>
          <a:lstStyle/>
          <a:p>
            <a:fld id="{E09CFC7E-D734-45E1-A731-8873978A502A}" type="slidenum">
              <a:rPr lang="es-ES" smtClean="0"/>
              <a:pPr/>
              <a:t>‹#›</a:t>
            </a:fld>
            <a:endParaRPr lang="es-ES"/>
          </a:p>
        </p:txBody>
      </p:sp>
      <p:sp>
        <p:nvSpPr>
          <p:cNvPr id="10" name="Rectangle: Rounded Corners 9">
            <a:extLst>
              <a:ext uri="{FF2B5EF4-FFF2-40B4-BE49-F238E27FC236}">
                <a16:creationId xmlns:a16="http://schemas.microsoft.com/office/drawing/2014/main" id="{99AABF94-81DF-4C32-8443-8D9051297CCB}"/>
              </a:ext>
            </a:extLst>
          </p:cNvPr>
          <p:cNvSpPr/>
          <p:nvPr userDrawn="1"/>
        </p:nvSpPr>
        <p:spPr>
          <a:xfrm>
            <a:off x="300548" y="168334"/>
            <a:ext cx="8515099" cy="4598929"/>
          </a:xfrm>
          <a:prstGeom prst="roundRect">
            <a:avLst/>
          </a:prstGeom>
          <a:no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sz="1350" dirty="0"/>
          </a:p>
        </p:txBody>
      </p:sp>
      <p:pic>
        <p:nvPicPr>
          <p:cNvPr id="7" name="Picture 6" descr="A picture containing drawing&#10;&#10;Description automatically generated">
            <a:extLst>
              <a:ext uri="{FF2B5EF4-FFF2-40B4-BE49-F238E27FC236}">
                <a16:creationId xmlns:a16="http://schemas.microsoft.com/office/drawing/2014/main" id="{EC2EE874-11D8-45F6-98BB-B43DD26BB9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962" y="4038168"/>
            <a:ext cx="2008372" cy="1039014"/>
          </a:xfrm>
          <a:prstGeom prst="rect">
            <a:avLst/>
          </a:prstGeom>
        </p:spPr>
      </p:pic>
      <p:cxnSp>
        <p:nvCxnSpPr>
          <p:cNvPr id="11" name="Straight Arrow Connector 10">
            <a:extLst>
              <a:ext uri="{FF2B5EF4-FFF2-40B4-BE49-F238E27FC236}">
                <a16:creationId xmlns:a16="http://schemas.microsoft.com/office/drawing/2014/main" id="{12FF4863-9B40-4A7B-A464-F4A60C937823}"/>
              </a:ext>
            </a:extLst>
          </p:cNvPr>
          <p:cNvCxnSpPr/>
          <p:nvPr userDrawn="1"/>
        </p:nvCxnSpPr>
        <p:spPr>
          <a:xfrm>
            <a:off x="300548" y="3751842"/>
            <a:ext cx="0" cy="395585"/>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2" name="Straight Arrow Connector 11">
            <a:extLst>
              <a:ext uri="{FF2B5EF4-FFF2-40B4-BE49-F238E27FC236}">
                <a16:creationId xmlns:a16="http://schemas.microsoft.com/office/drawing/2014/main" id="{F5567240-A091-4694-8AA2-1D03872DC914}"/>
              </a:ext>
            </a:extLst>
          </p:cNvPr>
          <p:cNvCxnSpPr/>
          <p:nvPr userDrawn="1"/>
        </p:nvCxnSpPr>
        <p:spPr>
          <a:xfrm flipH="1">
            <a:off x="1880918" y="4767263"/>
            <a:ext cx="331943"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656388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66" y="1197405"/>
            <a:ext cx="8246070" cy="3664918"/>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847E726B-9D90-4860-AA11-BEC25578D0A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64471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CC4C6-74A2-4650-A8C1-6322713F3152}"/>
              </a:ext>
            </a:extLst>
          </p:cNvPr>
          <p:cNvSpPr>
            <a:spLocks noGrp="1"/>
          </p:cNvSpPr>
          <p:nvPr>
            <p:ph type="title"/>
          </p:nvPr>
        </p:nvSpPr>
        <p:spPr>
          <a:xfrm>
            <a:off x="793471" y="1"/>
            <a:ext cx="7106875" cy="994173"/>
          </a:xfrm>
        </p:spPr>
        <p:txBody>
          <a:bodyPr/>
          <a:lstStyle>
            <a:lvl1pPr algn="ctr">
              <a:defRPr b="1">
                <a:solidFill>
                  <a:srgbClr val="FFC000"/>
                </a:solidFill>
                <a:latin typeface="Romeal"/>
              </a:defRPr>
            </a:lvl1pPr>
          </a:lstStyle>
          <a:p>
            <a:r>
              <a:rPr lang="en-US" dirty="0"/>
              <a:t>Click to edit Master title style</a:t>
            </a:r>
            <a:endParaRPr lang="es-ES" dirty="0"/>
          </a:p>
        </p:txBody>
      </p:sp>
      <p:sp>
        <p:nvSpPr>
          <p:cNvPr id="4" name="Date Placeholder 3">
            <a:extLst>
              <a:ext uri="{FF2B5EF4-FFF2-40B4-BE49-F238E27FC236}">
                <a16:creationId xmlns:a16="http://schemas.microsoft.com/office/drawing/2014/main" id="{2DDED546-E288-4048-9B2D-233853F146C3}"/>
              </a:ext>
            </a:extLst>
          </p:cNvPr>
          <p:cNvSpPr>
            <a:spLocks noGrp="1"/>
          </p:cNvSpPr>
          <p:nvPr>
            <p:ph type="dt" sz="half" idx="10"/>
          </p:nvPr>
        </p:nvSpPr>
        <p:spPr/>
        <p:txBody>
          <a:bodyPr/>
          <a:lstStyle/>
          <a:p>
            <a:fld id="{C5A09991-3C1B-4891-94B9-ABF36646868D}" type="datetimeFigureOut">
              <a:rPr lang="es-ES" smtClean="0"/>
              <a:pPr/>
              <a:t>27/5/22</a:t>
            </a:fld>
            <a:endParaRPr lang="es-ES"/>
          </a:p>
        </p:txBody>
      </p:sp>
      <p:sp>
        <p:nvSpPr>
          <p:cNvPr id="5" name="Footer Placeholder 4">
            <a:extLst>
              <a:ext uri="{FF2B5EF4-FFF2-40B4-BE49-F238E27FC236}">
                <a16:creationId xmlns:a16="http://schemas.microsoft.com/office/drawing/2014/main" id="{8CBBA285-DA7A-45F5-977C-666FCC500E8D}"/>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52F04CA6-2439-4BD4-AE3A-9501D5FF7B20}"/>
              </a:ext>
            </a:extLst>
          </p:cNvPr>
          <p:cNvSpPr>
            <a:spLocks noGrp="1"/>
          </p:cNvSpPr>
          <p:nvPr>
            <p:ph type="sldNum" sz="quarter" idx="12"/>
          </p:nvPr>
        </p:nvSpPr>
        <p:spPr/>
        <p:txBody>
          <a:bodyPr/>
          <a:lstStyle/>
          <a:p>
            <a:fld id="{E09CFC7E-D734-45E1-A731-8873978A502A}" type="slidenum">
              <a:rPr lang="es-ES" smtClean="0"/>
              <a:pPr/>
              <a:t>‹#›</a:t>
            </a:fld>
            <a:endParaRPr lang="es-ES"/>
          </a:p>
        </p:txBody>
      </p:sp>
      <p:sp>
        <p:nvSpPr>
          <p:cNvPr id="10" name="Rectangle: Rounded Corners 9">
            <a:extLst>
              <a:ext uri="{FF2B5EF4-FFF2-40B4-BE49-F238E27FC236}">
                <a16:creationId xmlns:a16="http://schemas.microsoft.com/office/drawing/2014/main" id="{99AABF94-81DF-4C32-8443-8D9051297CCB}"/>
              </a:ext>
            </a:extLst>
          </p:cNvPr>
          <p:cNvSpPr/>
          <p:nvPr userDrawn="1"/>
        </p:nvSpPr>
        <p:spPr>
          <a:xfrm>
            <a:off x="300548" y="168334"/>
            <a:ext cx="8515099" cy="4598929"/>
          </a:xfrm>
          <a:prstGeom prst="roundRect">
            <a:avLst/>
          </a:prstGeom>
          <a:no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sz="1350" dirty="0"/>
          </a:p>
        </p:txBody>
      </p:sp>
      <p:pic>
        <p:nvPicPr>
          <p:cNvPr id="7" name="Picture 6" descr="A picture containing drawing&#10;&#10;Description automatically generated">
            <a:extLst>
              <a:ext uri="{FF2B5EF4-FFF2-40B4-BE49-F238E27FC236}">
                <a16:creationId xmlns:a16="http://schemas.microsoft.com/office/drawing/2014/main" id="{EC2EE874-11D8-45F6-98BB-B43DD26BB9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962" y="4038168"/>
            <a:ext cx="2008372" cy="1039014"/>
          </a:xfrm>
          <a:prstGeom prst="rect">
            <a:avLst/>
          </a:prstGeom>
        </p:spPr>
      </p:pic>
      <p:cxnSp>
        <p:nvCxnSpPr>
          <p:cNvPr id="11" name="Straight Arrow Connector 10">
            <a:extLst>
              <a:ext uri="{FF2B5EF4-FFF2-40B4-BE49-F238E27FC236}">
                <a16:creationId xmlns:a16="http://schemas.microsoft.com/office/drawing/2014/main" id="{12FF4863-9B40-4A7B-A464-F4A60C937823}"/>
              </a:ext>
            </a:extLst>
          </p:cNvPr>
          <p:cNvCxnSpPr/>
          <p:nvPr userDrawn="1"/>
        </p:nvCxnSpPr>
        <p:spPr>
          <a:xfrm>
            <a:off x="300548" y="3751842"/>
            <a:ext cx="0" cy="395585"/>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2" name="Straight Arrow Connector 11">
            <a:extLst>
              <a:ext uri="{FF2B5EF4-FFF2-40B4-BE49-F238E27FC236}">
                <a16:creationId xmlns:a16="http://schemas.microsoft.com/office/drawing/2014/main" id="{F5567240-A091-4694-8AA2-1D03872DC914}"/>
              </a:ext>
            </a:extLst>
          </p:cNvPr>
          <p:cNvCxnSpPr/>
          <p:nvPr userDrawn="1"/>
        </p:nvCxnSpPr>
        <p:spPr>
          <a:xfrm flipH="1">
            <a:off x="1880918" y="4767263"/>
            <a:ext cx="331943"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4124119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965" y="433880"/>
            <a:ext cx="7024430" cy="572644"/>
          </a:xfrm>
        </p:spPr>
        <p:txBody>
          <a:bodyPr>
            <a:normAutofit/>
          </a:bodyPr>
          <a:lstStyle>
            <a:lvl1pPr algn="l">
              <a:defRPr sz="3600">
                <a:solidFill>
                  <a:srgbClr val="00B0F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5" y="1044700"/>
            <a:ext cx="7024430" cy="3511061"/>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1670" y="128470"/>
            <a:ext cx="8093365" cy="763525"/>
          </a:xfrm>
        </p:spPr>
        <p:txBody>
          <a:bodyPr>
            <a:normAutofit/>
          </a:bodyPr>
          <a:lstStyle>
            <a:lvl1pPr algn="l">
              <a:defRPr sz="3600" baseline="0">
                <a:solidFill>
                  <a:srgbClr val="00B0F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350110"/>
            <a:ext cx="4040188"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1822507"/>
            <a:ext cx="4040188"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350110"/>
            <a:ext cx="4041775"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1822507"/>
            <a:ext cx="4041775"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pic>
        <p:nvPicPr>
          <p:cNvPr id="8" name="Picture 7" descr="Logo&#10;&#10;Description automatically generated">
            <a:extLst>
              <a:ext uri="{FF2B5EF4-FFF2-40B4-BE49-F238E27FC236}">
                <a16:creationId xmlns:a16="http://schemas.microsoft.com/office/drawing/2014/main" id="{CD60A5A7-9F09-47D4-BC9F-BB1ADA5EA237}"/>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56073" y="4556915"/>
            <a:ext cx="545597" cy="545597"/>
          </a:xfrm>
          <a:prstGeom prst="rect">
            <a:avLst/>
          </a:prstGeom>
        </p:spPr>
      </p:pic>
      <p:pic>
        <p:nvPicPr>
          <p:cNvPr id="9" name="Picture 8" descr="Logo&#10;&#10;Description automatically generated">
            <a:extLst>
              <a:ext uri="{FF2B5EF4-FFF2-40B4-BE49-F238E27FC236}">
                <a16:creationId xmlns:a16="http://schemas.microsoft.com/office/drawing/2014/main" id="{52C8A23C-685D-43C1-B988-55AA07D6BE64}"/>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729997" y="4544038"/>
            <a:ext cx="558475" cy="558475"/>
          </a:xfrm>
          <a:prstGeom prst="rect">
            <a:avLst/>
          </a:prstGeom>
        </p:spPr>
      </p:pic>
      <p:pic>
        <p:nvPicPr>
          <p:cNvPr id="10" name="Picture 9" descr="Logo&#10;&#10;Description automatically generated with low confidence">
            <a:extLst>
              <a:ext uri="{FF2B5EF4-FFF2-40B4-BE49-F238E27FC236}">
                <a16:creationId xmlns:a16="http://schemas.microsoft.com/office/drawing/2014/main" id="{B33467BE-478F-4B37-A5E8-813E9F163266}"/>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7778805" y="4542001"/>
            <a:ext cx="1437430" cy="696325"/>
          </a:xfrm>
          <a:prstGeom prst="rect">
            <a:avLst/>
          </a:prstGeom>
        </p:spPr>
      </p:pic>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3" r:id="rId15"/>
    <p:sldLayoutId id="2147483664" r:id="rId16"/>
    <p:sldLayoutId id="2147483665" r:id="rId17"/>
    <p:sldLayoutId id="2147483666" r:id="rId18"/>
    <p:sldLayoutId id="2147483667" r:id="rId19"/>
    <p:sldLayoutId id="2147483669"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hyperlink" Target="http://www.haqaa2.obsglob.org/" TargetMode="Externa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tiff"/><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618D8EA-F1CE-402D-A4F8-248FA285A6B5}"/>
              </a:ext>
            </a:extLst>
          </p:cNvPr>
          <p:cNvSpPr txBox="1">
            <a:spLocks/>
          </p:cNvSpPr>
          <p:nvPr/>
        </p:nvSpPr>
        <p:spPr>
          <a:xfrm>
            <a:off x="296260" y="1197405"/>
            <a:ext cx="8133594" cy="178659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rgbClr val="00B0F0"/>
                </a:solidFill>
                <a:effectLst>
                  <a:outerShdw blurRad="50800" dist="38100" dir="2700000" algn="tl" rotWithShape="0">
                    <a:prstClr val="black">
                      <a:alpha val="40000"/>
                    </a:prstClr>
                  </a:outerShdw>
                </a:effectLst>
                <a:latin typeface="+mj-lt"/>
                <a:ea typeface="+mj-ea"/>
                <a:cs typeface="+mj-cs"/>
              </a:defRPr>
            </a:lvl1pPr>
          </a:lstStyle>
          <a:p>
            <a:r>
              <a:rPr lang="en-US" sz="2800" dirty="0">
                <a:solidFill>
                  <a:schemeClr val="bg1"/>
                </a:solidFill>
                <a:latin typeface="Arial Black" panose="020B0A04020102020204" pitchFamily="34" charset="0"/>
              </a:rPr>
              <a:t>Regional integration in higher education: </a:t>
            </a:r>
            <a:r>
              <a:rPr lang="en-US" sz="2800" b="1" i="1" dirty="0">
                <a:solidFill>
                  <a:schemeClr val="bg1"/>
                </a:solidFill>
                <a:latin typeface="Arial Black" panose="020B0A04020102020204" pitchFamily="34" charset="0"/>
              </a:rPr>
              <a:t>Perspectives from Africa and the example of the HAQAA Initiative</a:t>
            </a:r>
          </a:p>
        </p:txBody>
      </p:sp>
      <p:sp>
        <p:nvSpPr>
          <p:cNvPr id="9" name="Subtitle 2">
            <a:extLst>
              <a:ext uri="{FF2B5EF4-FFF2-40B4-BE49-F238E27FC236}">
                <a16:creationId xmlns:a16="http://schemas.microsoft.com/office/drawing/2014/main" id="{FEA72FE8-9FBF-4530-85AF-6ABD622BB239}"/>
              </a:ext>
            </a:extLst>
          </p:cNvPr>
          <p:cNvSpPr txBox="1">
            <a:spLocks/>
          </p:cNvSpPr>
          <p:nvPr/>
        </p:nvSpPr>
        <p:spPr>
          <a:xfrm>
            <a:off x="296261" y="2877160"/>
            <a:ext cx="4275739" cy="13743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rgbClr val="00B0F0"/>
                </a:solidFill>
                <a:latin typeface="Arial" panose="020B0604020202020204" pitchFamily="34" charset="0"/>
                <a:cs typeface="Arial" panose="020B0604020202020204" pitchFamily="34" charset="0"/>
              </a:rPr>
              <a:t>Elizabeth Colucci </a:t>
            </a:r>
            <a:br>
              <a:rPr lang="en-US" sz="2000" dirty="0">
                <a:solidFill>
                  <a:srgbClr val="00B0F0"/>
                </a:solidFill>
                <a:latin typeface="Arial" panose="020B0604020202020204" pitchFamily="34" charset="0"/>
                <a:cs typeface="Arial" panose="020B0604020202020204" pitchFamily="34" charset="0"/>
              </a:rPr>
            </a:br>
            <a:r>
              <a:rPr lang="en-US" sz="2000" dirty="0">
                <a:solidFill>
                  <a:srgbClr val="00B0F0"/>
                </a:solidFill>
                <a:latin typeface="Arial" panose="020B0604020202020204" pitchFamily="34" charset="0"/>
                <a:cs typeface="Arial" panose="020B0604020202020204" pitchFamily="34" charset="0"/>
              </a:rPr>
              <a:t>Director Global Projects</a:t>
            </a:r>
            <a:br>
              <a:rPr lang="en-US" sz="2000" dirty="0">
                <a:solidFill>
                  <a:srgbClr val="00B0F0"/>
                </a:solidFill>
                <a:latin typeface="Arial" panose="020B0604020202020204" pitchFamily="34" charset="0"/>
                <a:cs typeface="Arial" panose="020B0604020202020204" pitchFamily="34" charset="0"/>
              </a:rPr>
            </a:br>
            <a:r>
              <a:rPr lang="en-US" sz="2000" dirty="0">
                <a:solidFill>
                  <a:srgbClr val="00B0F0"/>
                </a:solidFill>
                <a:latin typeface="Arial" panose="020B0604020202020204" pitchFamily="34" charset="0"/>
                <a:cs typeface="Arial" panose="020B0604020202020204" pitchFamily="34" charset="0"/>
              </a:rPr>
              <a:t>OBREAL Global </a:t>
            </a:r>
          </a:p>
        </p:txBody>
      </p:sp>
      <p:sp>
        <p:nvSpPr>
          <p:cNvPr id="11" name="Title 10">
            <a:extLst>
              <a:ext uri="{FF2B5EF4-FFF2-40B4-BE49-F238E27FC236}">
                <a16:creationId xmlns:a16="http://schemas.microsoft.com/office/drawing/2014/main" id="{83F303A0-6AF5-4C4C-9ED4-98642EE50CBD}"/>
              </a:ext>
            </a:extLst>
          </p:cNvPr>
          <p:cNvSpPr>
            <a:spLocks noGrp="1"/>
          </p:cNvSpPr>
          <p:nvPr>
            <p:ph type="title"/>
          </p:nvPr>
        </p:nvSpPr>
        <p:spPr>
          <a:xfrm>
            <a:off x="0" y="-24235"/>
            <a:ext cx="4572000" cy="916230"/>
          </a:xfrm>
        </p:spPr>
        <p:txBody>
          <a:bodyPr>
            <a:noAutofit/>
          </a:bodyPr>
          <a:lstStyle/>
          <a:p>
            <a:r>
              <a:rPr kumimoji="0" lang="en-US" sz="1050" b="1" i="0" u="none" strike="noStrike" kern="1200" cap="none" spc="0" normalizeH="0" baseline="0" noProof="0" dirty="0">
                <a:ln>
                  <a:noFill/>
                </a:ln>
                <a:effectLst/>
                <a:uLnTx/>
                <a:uFillTx/>
                <a:latin typeface="+mn-lt"/>
                <a:ea typeface="Times New Roman" panose="02020603050405020304" pitchFamily="18" charset="0"/>
              </a:rPr>
              <a:t>Strengthening Regional Cooperation on Skills Development under the CAREC Program: Key Progress, Challenges, and Opportunities for Collabora</a:t>
            </a:r>
            <a:r>
              <a:rPr kumimoji="0" lang="en-US" sz="1050" i="0" u="none" strike="noStrike" kern="1200" cap="none" spc="0" normalizeH="0" baseline="0" noProof="0" dirty="0">
                <a:ln>
                  <a:noFill/>
                </a:ln>
                <a:effectLst/>
                <a:uLnTx/>
                <a:uFillTx/>
                <a:latin typeface="Avante garde"/>
                <a:ea typeface="Times New Roman" panose="02020603050405020304" pitchFamily="18" charset="0"/>
              </a:rPr>
              <a:t>tion</a:t>
            </a:r>
            <a:br>
              <a:rPr kumimoji="0" lang="en-US" sz="1050" i="0" u="none" strike="noStrike" kern="1200" cap="none" spc="0" normalizeH="0" baseline="0" noProof="0" dirty="0">
                <a:ln>
                  <a:noFill/>
                </a:ln>
                <a:solidFill>
                  <a:schemeClr val="bg1"/>
                </a:solidFill>
                <a:effectLst/>
                <a:uLnTx/>
                <a:uFillTx/>
                <a:latin typeface="Avante garde"/>
                <a:ea typeface="Times New Roman" panose="02020603050405020304" pitchFamily="18" charset="0"/>
              </a:rPr>
            </a:br>
            <a:r>
              <a:rPr kumimoji="0" lang="en-US" sz="1000" i="0" u="none" strike="noStrike" kern="1200" cap="none" spc="0" normalizeH="0" baseline="0" noProof="0" dirty="0">
                <a:ln>
                  <a:noFill/>
                </a:ln>
                <a:solidFill>
                  <a:schemeClr val="bg1"/>
                </a:solidFill>
                <a:effectLst/>
                <a:uLnTx/>
                <a:uFillTx/>
                <a:latin typeface="Avante garde"/>
                <a:ea typeface="Times New Roman" panose="02020603050405020304" pitchFamily="18" charset="0"/>
              </a:rPr>
              <a:t>Inception Meeting and International Expert Roundtable </a:t>
            </a:r>
            <a:br>
              <a:rPr kumimoji="0" lang="en-US" sz="1000" i="0" u="none" strike="noStrike" kern="1200" cap="none" spc="0" normalizeH="0" baseline="0" noProof="0" dirty="0">
                <a:ln>
                  <a:noFill/>
                </a:ln>
                <a:solidFill>
                  <a:schemeClr val="bg1"/>
                </a:solidFill>
                <a:effectLst/>
                <a:uLnTx/>
                <a:uFillTx/>
                <a:latin typeface="Avante garde"/>
                <a:ea typeface="Times New Roman" panose="02020603050405020304" pitchFamily="18" charset="0"/>
              </a:rPr>
            </a:br>
            <a:r>
              <a:rPr kumimoji="0" lang="en-US" sz="1000" i="0" u="none" strike="noStrike" kern="1200" cap="none" spc="0" normalizeH="0" baseline="0" noProof="0" dirty="0">
                <a:ln>
                  <a:noFill/>
                </a:ln>
                <a:solidFill>
                  <a:schemeClr val="bg1"/>
                </a:solidFill>
                <a:effectLst/>
                <a:uLnTx/>
                <a:uFillTx/>
                <a:latin typeface="Avante garde"/>
                <a:ea typeface="Times New Roman" panose="02020603050405020304" pitchFamily="18" charset="0"/>
              </a:rPr>
              <a:t>30–31 May 2022, Tbilisi, Georgia</a:t>
            </a:r>
            <a:endParaRPr lang="en-US" sz="1050" dirty="0">
              <a:solidFill>
                <a:schemeClr val="bg1"/>
              </a:solidFill>
            </a:endParaRPr>
          </a:p>
        </p:txBody>
      </p:sp>
    </p:spTree>
    <p:extLst>
      <p:ext uri="{BB962C8B-B14F-4D97-AF65-F5344CB8AC3E}">
        <p14:creationId xmlns:p14="http://schemas.microsoft.com/office/powerpoint/2010/main" val="1101633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1E1241-8BE1-470E-A402-56B418995FC6}"/>
              </a:ext>
            </a:extLst>
          </p:cNvPr>
          <p:cNvSpPr>
            <a:spLocks noGrp="1"/>
          </p:cNvSpPr>
          <p:nvPr>
            <p:ph type="title"/>
          </p:nvPr>
        </p:nvSpPr>
        <p:spPr>
          <a:xfrm>
            <a:off x="1059785" y="0"/>
            <a:ext cx="4504644" cy="993681"/>
          </a:xfrm>
        </p:spPr>
        <p:txBody>
          <a:bodyPr>
            <a:normAutofit/>
          </a:bodyPr>
          <a:lstStyle/>
          <a:p>
            <a:r>
              <a:rPr lang="es-ES_tradnl" dirty="0" err="1">
                <a:solidFill>
                  <a:srgbClr val="E39A39"/>
                </a:solidFill>
              </a:rPr>
              <a:t>Impact</a:t>
            </a:r>
            <a:r>
              <a:rPr lang="es-ES_tradnl" dirty="0">
                <a:solidFill>
                  <a:srgbClr val="E39A39"/>
                </a:solidFill>
              </a:rPr>
              <a:t> of HAQAA1</a:t>
            </a:r>
            <a:endParaRPr lang="es-ES" dirty="0">
              <a:solidFill>
                <a:srgbClr val="E39A39"/>
              </a:solidFill>
            </a:endParaRPr>
          </a:p>
        </p:txBody>
      </p:sp>
      <p:sp>
        <p:nvSpPr>
          <p:cNvPr id="4" name="Content Placeholder 3">
            <a:extLst>
              <a:ext uri="{FF2B5EF4-FFF2-40B4-BE49-F238E27FC236}">
                <a16:creationId xmlns:a16="http://schemas.microsoft.com/office/drawing/2014/main" id="{A0A6FD02-D54E-4148-AD17-A4D1481DD880}"/>
              </a:ext>
            </a:extLst>
          </p:cNvPr>
          <p:cNvSpPr>
            <a:spLocks noGrp="1"/>
          </p:cNvSpPr>
          <p:nvPr>
            <p:ph idx="1"/>
          </p:nvPr>
        </p:nvSpPr>
        <p:spPr>
          <a:xfrm>
            <a:off x="3994241" y="1206559"/>
            <a:ext cx="4695825" cy="3336504"/>
          </a:xfrm>
        </p:spPr>
        <p:txBody>
          <a:bodyPr>
            <a:normAutofit lnSpcReduction="10000"/>
          </a:bodyPr>
          <a:lstStyle/>
          <a:p>
            <a:r>
              <a:rPr lang="en-GB" sz="1350" b="1" dirty="0">
                <a:solidFill>
                  <a:schemeClr val="bg1">
                    <a:lumMod val="50000"/>
                  </a:schemeClr>
                </a:solidFill>
              </a:rPr>
              <a:t>A major impulse for developing Action Lines of PAQAF</a:t>
            </a:r>
            <a:r>
              <a:rPr lang="en-GB" sz="1350" dirty="0">
                <a:solidFill>
                  <a:schemeClr val="bg1">
                    <a:lumMod val="50000"/>
                  </a:schemeClr>
                </a:solidFill>
              </a:rPr>
              <a:t>, in cooperation with African regional and national stakeholder organisations</a:t>
            </a:r>
          </a:p>
          <a:p>
            <a:r>
              <a:rPr lang="en-US" sz="1350" dirty="0">
                <a:solidFill>
                  <a:schemeClr val="bg1">
                    <a:lumMod val="50000"/>
                  </a:schemeClr>
                </a:solidFill>
              </a:rPr>
              <a:t>Emerging interest of national QA bodies to integrate expertise from other African countries  into their own external quality procedures</a:t>
            </a:r>
          </a:p>
          <a:p>
            <a:pPr lvl="0"/>
            <a:r>
              <a:rPr lang="en-US" sz="1350" dirty="0">
                <a:solidFill>
                  <a:schemeClr val="bg1">
                    <a:lumMod val="50000"/>
                  </a:schemeClr>
                </a:solidFill>
              </a:rPr>
              <a:t>Diversity of QA systems in Africa (emerging vs. established): ASG-QA can help to create a common understanding on the continent. They can also be a first reference for some emerging systems.</a:t>
            </a:r>
          </a:p>
          <a:p>
            <a:r>
              <a:rPr lang="en-GB" sz="1350" dirty="0">
                <a:solidFill>
                  <a:schemeClr val="bg1">
                    <a:lumMod val="50000"/>
                  </a:schemeClr>
                </a:solidFill>
              </a:rPr>
              <a:t>Created stronger links across regions and language groups around the topic of QA</a:t>
            </a:r>
          </a:p>
          <a:p>
            <a:r>
              <a:rPr lang="en-GB" sz="1350" dirty="0">
                <a:solidFill>
                  <a:schemeClr val="bg1">
                    <a:lumMod val="50000"/>
                  </a:schemeClr>
                </a:solidFill>
              </a:rPr>
              <a:t>Created a forum for generating </a:t>
            </a:r>
            <a:r>
              <a:rPr lang="en-GB" sz="1350" b="1" dirty="0">
                <a:solidFill>
                  <a:schemeClr val="bg1">
                    <a:lumMod val="50000"/>
                  </a:schemeClr>
                </a:solidFill>
              </a:rPr>
              <a:t>debate and understanding regarding continental objectives, and to promote the AU policy agenda</a:t>
            </a:r>
          </a:p>
          <a:p>
            <a:endParaRPr lang="en-GB" sz="1125" dirty="0">
              <a:solidFill>
                <a:srgbClr val="557929"/>
              </a:solidFill>
            </a:endParaRPr>
          </a:p>
        </p:txBody>
      </p:sp>
      <p:pic>
        <p:nvPicPr>
          <p:cNvPr id="5" name="Content Placeholder 3">
            <a:extLst>
              <a:ext uri="{FF2B5EF4-FFF2-40B4-BE49-F238E27FC236}">
                <a16:creationId xmlns:a16="http://schemas.microsoft.com/office/drawing/2014/main" id="{A11538EE-3065-DC48-A85C-6C579D6248C4}"/>
              </a:ext>
            </a:extLst>
          </p:cNvPr>
          <p:cNvPicPr>
            <a:picLocks noChangeAspect="1"/>
          </p:cNvPicPr>
          <p:nvPr/>
        </p:nvPicPr>
        <p:blipFill rotWithShape="1">
          <a:blip r:embed="rId2"/>
          <a:srcRect r="1" b="2433"/>
          <a:stretch/>
        </p:blipFill>
        <p:spPr>
          <a:xfrm>
            <a:off x="1212490" y="1227225"/>
            <a:ext cx="2252324" cy="3017520"/>
          </a:xfrm>
          <a:prstGeom prst="rect">
            <a:avLst/>
          </a:prstGeom>
          <a:ln>
            <a:solidFill>
              <a:schemeClr val="tx1"/>
            </a:solidFill>
          </a:ln>
          <a:effectLst>
            <a:softEdge rad="0"/>
          </a:effectLst>
        </p:spPr>
      </p:pic>
    </p:spTree>
    <p:extLst>
      <p:ext uri="{BB962C8B-B14F-4D97-AF65-F5344CB8AC3E}">
        <p14:creationId xmlns:p14="http://schemas.microsoft.com/office/powerpoint/2010/main" val="516713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a:extLst>
              <a:ext uri="{FF2B5EF4-FFF2-40B4-BE49-F238E27FC236}">
                <a16:creationId xmlns:a16="http://schemas.microsoft.com/office/drawing/2014/main" id="{E9C1439C-A85B-4881-977B-F6F39B26AE9E}"/>
              </a:ext>
            </a:extLst>
          </p:cNvPr>
          <p:cNvGraphicFramePr/>
          <p:nvPr/>
        </p:nvGraphicFramePr>
        <p:xfrm>
          <a:off x="2260778" y="755709"/>
          <a:ext cx="3478008" cy="2139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1E7AE3DB-4D0C-4D9A-A3F1-B1673B75E748}"/>
              </a:ext>
            </a:extLst>
          </p:cNvPr>
          <p:cNvSpPr>
            <a:spLocks noGrp="1"/>
          </p:cNvSpPr>
          <p:nvPr>
            <p:ph type="title"/>
          </p:nvPr>
        </p:nvSpPr>
        <p:spPr>
          <a:xfrm>
            <a:off x="1206928" y="-192914"/>
            <a:ext cx="7106875" cy="994173"/>
          </a:xfrm>
        </p:spPr>
        <p:txBody>
          <a:bodyPr/>
          <a:lstStyle/>
          <a:p>
            <a:r>
              <a:rPr lang="en-ES" dirty="0"/>
              <a:t>HAQAA2 Objectives (2018-22)</a:t>
            </a:r>
            <a:endParaRPr lang="es-ES" dirty="0"/>
          </a:p>
        </p:txBody>
      </p:sp>
      <p:sp>
        <p:nvSpPr>
          <p:cNvPr id="8" name="Teardrop 7">
            <a:extLst>
              <a:ext uri="{FF2B5EF4-FFF2-40B4-BE49-F238E27FC236}">
                <a16:creationId xmlns:a16="http://schemas.microsoft.com/office/drawing/2014/main" id="{4804AF9A-DA9C-429E-BC9E-AF339A590E44}"/>
              </a:ext>
            </a:extLst>
          </p:cNvPr>
          <p:cNvSpPr/>
          <p:nvPr/>
        </p:nvSpPr>
        <p:spPr>
          <a:xfrm rot="8237761">
            <a:off x="1281041" y="924404"/>
            <a:ext cx="2439480" cy="2403138"/>
          </a:xfrm>
          <a:prstGeom prst="teardrop">
            <a:avLst>
              <a:gd name="adj" fmla="val 138276"/>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grpSp>
        <p:nvGrpSpPr>
          <p:cNvPr id="9" name="Group 8">
            <a:extLst>
              <a:ext uri="{FF2B5EF4-FFF2-40B4-BE49-F238E27FC236}">
                <a16:creationId xmlns:a16="http://schemas.microsoft.com/office/drawing/2014/main" id="{10186380-1C31-4B9D-B75A-7A247BD559E2}"/>
              </a:ext>
            </a:extLst>
          </p:cNvPr>
          <p:cNvGrpSpPr/>
          <p:nvPr/>
        </p:nvGrpSpPr>
        <p:grpSpPr>
          <a:xfrm>
            <a:off x="1082756" y="1023027"/>
            <a:ext cx="2551989" cy="2212161"/>
            <a:chOff x="1776297" y="552264"/>
            <a:chExt cx="2343866" cy="2217503"/>
          </a:xfrm>
        </p:grpSpPr>
        <p:sp>
          <p:nvSpPr>
            <p:cNvPr id="10" name="Oval 9">
              <a:extLst>
                <a:ext uri="{FF2B5EF4-FFF2-40B4-BE49-F238E27FC236}">
                  <a16:creationId xmlns:a16="http://schemas.microsoft.com/office/drawing/2014/main" id="{FE8AA5C0-AC14-459F-BD46-F1AFADD20AB3}"/>
                </a:ext>
              </a:extLst>
            </p:cNvPr>
            <p:cNvSpPr/>
            <p:nvPr/>
          </p:nvSpPr>
          <p:spPr>
            <a:xfrm>
              <a:off x="1776297" y="552264"/>
              <a:ext cx="2343866" cy="2217503"/>
            </a:xfrm>
            <a:prstGeom prst="ellipse">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Oval 4">
              <a:extLst>
                <a:ext uri="{FF2B5EF4-FFF2-40B4-BE49-F238E27FC236}">
                  <a16:creationId xmlns:a16="http://schemas.microsoft.com/office/drawing/2014/main" id="{2FC1232E-C83B-43E1-8F13-6C326761F8EE}"/>
                </a:ext>
              </a:extLst>
            </p:cNvPr>
            <p:cNvSpPr txBox="1"/>
            <p:nvPr/>
          </p:nvSpPr>
          <p:spPr>
            <a:xfrm>
              <a:off x="1826606" y="1056277"/>
              <a:ext cx="2186648" cy="15335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algn="ctr" defTabSz="1333500">
                <a:lnSpc>
                  <a:spcPct val="90000"/>
                </a:lnSpc>
                <a:spcBef>
                  <a:spcPct val="0"/>
                </a:spcBef>
                <a:spcAft>
                  <a:spcPct val="35000"/>
                </a:spcAft>
              </a:pPr>
              <a:r>
                <a:rPr lang="en-US" sz="1350" b="1" i="1" dirty="0">
                  <a:solidFill>
                    <a:schemeClr val="bg1">
                      <a:lumMod val="50000"/>
                    </a:schemeClr>
                  </a:solidFill>
                  <a:latin typeface="Romeal"/>
                </a:rPr>
                <a:t>GENERAL OBJECTIVE</a:t>
              </a:r>
            </a:p>
            <a:p>
              <a:pPr algn="ctr" defTabSz="1333500">
                <a:lnSpc>
                  <a:spcPct val="90000"/>
                </a:lnSpc>
                <a:spcBef>
                  <a:spcPct val="0"/>
                </a:spcBef>
                <a:spcAft>
                  <a:spcPct val="35000"/>
                </a:spcAft>
              </a:pPr>
              <a:r>
                <a:rPr lang="fr-FR" sz="1350" dirty="0">
                  <a:solidFill>
                    <a:schemeClr val="bg1">
                      <a:lumMod val="50000"/>
                    </a:schemeClr>
                  </a:solidFill>
                  <a:latin typeface="Romeal"/>
                </a:rPr>
                <a:t>To </a:t>
              </a:r>
              <a:r>
                <a:rPr lang="fr-FR" sz="1350" dirty="0" err="1">
                  <a:solidFill>
                    <a:schemeClr val="bg1">
                      <a:lumMod val="50000"/>
                    </a:schemeClr>
                  </a:solidFill>
                  <a:latin typeface="Romeal"/>
                </a:rPr>
                <a:t>improve</a:t>
              </a:r>
              <a:r>
                <a:rPr lang="fr-FR" sz="1350" dirty="0">
                  <a:solidFill>
                    <a:schemeClr val="bg1">
                      <a:lumMod val="50000"/>
                    </a:schemeClr>
                  </a:solidFill>
                  <a:latin typeface="Romeal"/>
                </a:rPr>
                <a:t> the </a:t>
              </a:r>
              <a:r>
                <a:rPr lang="fr-FR" sz="1350" dirty="0" err="1">
                  <a:solidFill>
                    <a:schemeClr val="bg1">
                      <a:lumMod val="50000"/>
                    </a:schemeClr>
                  </a:solidFill>
                  <a:latin typeface="Romeal"/>
                </a:rPr>
                <a:t>quality</a:t>
              </a:r>
              <a:r>
                <a:rPr lang="fr-FR" sz="1350" dirty="0">
                  <a:solidFill>
                    <a:schemeClr val="bg1">
                      <a:lumMod val="50000"/>
                    </a:schemeClr>
                  </a:solidFill>
                  <a:latin typeface="Romeal"/>
                </a:rPr>
                <a:t> and harmonisation of </a:t>
              </a:r>
              <a:r>
                <a:rPr lang="fr-FR" sz="1350" dirty="0" err="1">
                  <a:solidFill>
                    <a:schemeClr val="bg1">
                      <a:lumMod val="50000"/>
                    </a:schemeClr>
                  </a:solidFill>
                  <a:latin typeface="Romeal"/>
                </a:rPr>
                <a:t>African</a:t>
              </a:r>
              <a:r>
                <a:rPr lang="fr-FR" sz="1350" dirty="0">
                  <a:solidFill>
                    <a:schemeClr val="bg1">
                      <a:lumMod val="50000"/>
                    </a:schemeClr>
                  </a:solidFill>
                  <a:latin typeface="Romeal"/>
                </a:rPr>
                <a:t> </a:t>
              </a:r>
              <a:r>
                <a:rPr lang="fr-FR" sz="1350" dirty="0" err="1">
                  <a:solidFill>
                    <a:schemeClr val="bg1">
                      <a:lumMod val="50000"/>
                    </a:schemeClr>
                  </a:solidFill>
                  <a:latin typeface="Romeal"/>
                </a:rPr>
                <a:t>higher</a:t>
              </a:r>
              <a:r>
                <a:rPr lang="fr-FR" sz="1350" dirty="0">
                  <a:solidFill>
                    <a:schemeClr val="bg1">
                      <a:lumMod val="50000"/>
                    </a:schemeClr>
                  </a:solidFill>
                  <a:latin typeface="Romeal"/>
                </a:rPr>
                <a:t> </a:t>
              </a:r>
              <a:r>
                <a:rPr lang="fr-FR" sz="1350" dirty="0" err="1">
                  <a:solidFill>
                    <a:schemeClr val="bg1">
                      <a:lumMod val="50000"/>
                    </a:schemeClr>
                  </a:solidFill>
                  <a:latin typeface="Romeal"/>
                </a:rPr>
                <a:t>education</a:t>
              </a:r>
              <a:r>
                <a:rPr lang="fr-FR" sz="1350" dirty="0">
                  <a:solidFill>
                    <a:schemeClr val="bg1">
                      <a:lumMod val="50000"/>
                    </a:schemeClr>
                  </a:solidFill>
                  <a:latin typeface="Romeal"/>
                </a:rPr>
                <a:t> and support </a:t>
              </a:r>
              <a:r>
                <a:rPr lang="fr-FR" sz="1350" dirty="0" err="1">
                  <a:solidFill>
                    <a:schemeClr val="bg1">
                      <a:lumMod val="50000"/>
                    </a:schemeClr>
                  </a:solidFill>
                  <a:latin typeface="Romeal"/>
                </a:rPr>
                <a:t>students</a:t>
              </a:r>
              <a:r>
                <a:rPr lang="fr-FR" sz="1350" dirty="0">
                  <a:solidFill>
                    <a:schemeClr val="bg1">
                      <a:lumMod val="50000"/>
                    </a:schemeClr>
                  </a:solidFill>
                  <a:latin typeface="Romeal"/>
                </a:rPr>
                <a:t>’ </a:t>
              </a:r>
              <a:r>
                <a:rPr lang="fr-FR" sz="1350" dirty="0" err="1">
                  <a:solidFill>
                    <a:schemeClr val="bg1">
                      <a:lumMod val="50000"/>
                    </a:schemeClr>
                  </a:solidFill>
                  <a:latin typeface="Romeal"/>
                </a:rPr>
                <a:t>employability</a:t>
              </a:r>
              <a:r>
                <a:rPr lang="fr-FR" sz="1350" dirty="0">
                  <a:solidFill>
                    <a:schemeClr val="bg1">
                      <a:lumMod val="50000"/>
                    </a:schemeClr>
                  </a:solidFill>
                  <a:latin typeface="Romeal"/>
                </a:rPr>
                <a:t> and </a:t>
              </a:r>
              <a:r>
                <a:rPr lang="fr-FR" sz="1350" dirty="0" err="1">
                  <a:solidFill>
                    <a:schemeClr val="bg1">
                      <a:lumMod val="50000"/>
                    </a:schemeClr>
                  </a:solidFill>
                  <a:latin typeface="Romeal"/>
                </a:rPr>
                <a:t>mobility</a:t>
              </a:r>
              <a:r>
                <a:rPr lang="fr-FR" sz="1350" dirty="0">
                  <a:solidFill>
                    <a:schemeClr val="bg1">
                      <a:lumMod val="50000"/>
                    </a:schemeClr>
                  </a:solidFill>
                  <a:latin typeface="Romeal"/>
                </a:rPr>
                <a:t> </a:t>
              </a:r>
              <a:r>
                <a:rPr lang="fr-FR" sz="1350" dirty="0" err="1">
                  <a:solidFill>
                    <a:schemeClr val="bg1">
                      <a:lumMod val="50000"/>
                    </a:schemeClr>
                  </a:solidFill>
                  <a:latin typeface="Romeal"/>
                </a:rPr>
                <a:t>across</a:t>
              </a:r>
              <a:r>
                <a:rPr lang="fr-FR" sz="1350" dirty="0">
                  <a:solidFill>
                    <a:schemeClr val="bg1">
                      <a:lumMod val="50000"/>
                    </a:schemeClr>
                  </a:solidFill>
                  <a:latin typeface="Romeal"/>
                </a:rPr>
                <a:t> the continent</a:t>
              </a:r>
              <a:r>
                <a:rPr lang="en-US" sz="1350" dirty="0">
                  <a:solidFill>
                    <a:schemeClr val="bg1">
                      <a:lumMod val="50000"/>
                    </a:schemeClr>
                  </a:solidFill>
                  <a:latin typeface="Romeal"/>
                </a:rPr>
                <a:t>. </a:t>
              </a:r>
              <a:endParaRPr lang="en-ES" sz="1350" dirty="0">
                <a:solidFill>
                  <a:schemeClr val="bg1">
                    <a:lumMod val="50000"/>
                  </a:schemeClr>
                </a:solidFill>
                <a:latin typeface="Romeal"/>
              </a:endParaRPr>
            </a:p>
            <a:p>
              <a:pPr algn="ctr" defTabSz="1333500">
                <a:lnSpc>
                  <a:spcPct val="90000"/>
                </a:lnSpc>
                <a:spcBef>
                  <a:spcPct val="0"/>
                </a:spcBef>
                <a:spcAft>
                  <a:spcPct val="35000"/>
                </a:spcAft>
              </a:pPr>
              <a:endParaRPr lang="es-ES" sz="3000" dirty="0"/>
            </a:p>
          </p:txBody>
        </p:sp>
      </p:grpSp>
      <p:sp>
        <p:nvSpPr>
          <p:cNvPr id="22" name="Right Brace 21">
            <a:extLst>
              <a:ext uri="{FF2B5EF4-FFF2-40B4-BE49-F238E27FC236}">
                <a16:creationId xmlns:a16="http://schemas.microsoft.com/office/drawing/2014/main" id="{0DB93D87-DECF-4CE4-B2EB-23B231637031}"/>
              </a:ext>
            </a:extLst>
          </p:cNvPr>
          <p:cNvSpPr/>
          <p:nvPr/>
        </p:nvSpPr>
        <p:spPr>
          <a:xfrm rot="10800000">
            <a:off x="3657774" y="1061067"/>
            <a:ext cx="345733" cy="3603485"/>
          </a:xfrm>
          <a:prstGeom prst="rightBrace">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s-ES" sz="1350"/>
          </a:p>
        </p:txBody>
      </p:sp>
      <p:grpSp>
        <p:nvGrpSpPr>
          <p:cNvPr id="18" name="Group 17">
            <a:extLst>
              <a:ext uri="{FF2B5EF4-FFF2-40B4-BE49-F238E27FC236}">
                <a16:creationId xmlns:a16="http://schemas.microsoft.com/office/drawing/2014/main" id="{C290CEBC-F1DF-402F-817F-99474B3035E3}"/>
              </a:ext>
            </a:extLst>
          </p:cNvPr>
          <p:cNvGrpSpPr/>
          <p:nvPr/>
        </p:nvGrpSpPr>
        <p:grpSpPr>
          <a:xfrm>
            <a:off x="4229263" y="853417"/>
            <a:ext cx="3671821" cy="1592279"/>
            <a:chOff x="2002031" y="576077"/>
            <a:chExt cx="3336544" cy="1767726"/>
          </a:xfrm>
        </p:grpSpPr>
        <p:sp>
          <p:nvSpPr>
            <p:cNvPr id="19" name="Oval 18">
              <a:extLst>
                <a:ext uri="{FF2B5EF4-FFF2-40B4-BE49-F238E27FC236}">
                  <a16:creationId xmlns:a16="http://schemas.microsoft.com/office/drawing/2014/main" id="{71A7B0DC-F428-4246-AA14-9D2340C459EB}"/>
                </a:ext>
              </a:extLst>
            </p:cNvPr>
            <p:cNvSpPr/>
            <p:nvPr/>
          </p:nvSpPr>
          <p:spPr>
            <a:xfrm>
              <a:off x="2002031" y="576077"/>
              <a:ext cx="3336544" cy="1767726"/>
            </a:xfrm>
            <a:prstGeom prst="ellipse">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Oval 4">
              <a:extLst>
                <a:ext uri="{FF2B5EF4-FFF2-40B4-BE49-F238E27FC236}">
                  <a16:creationId xmlns:a16="http://schemas.microsoft.com/office/drawing/2014/main" id="{FF3F460E-358D-4CFE-BB63-BBA8FB3AE8F6}"/>
                </a:ext>
              </a:extLst>
            </p:cNvPr>
            <p:cNvSpPr txBox="1"/>
            <p:nvPr/>
          </p:nvSpPr>
          <p:spPr>
            <a:xfrm>
              <a:off x="2038603" y="779761"/>
              <a:ext cx="3064808" cy="15335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a:r>
                <a:rPr lang="en-US" sz="1350" dirty="0">
                  <a:solidFill>
                    <a:schemeClr val="bg1">
                      <a:lumMod val="50000"/>
                    </a:schemeClr>
                  </a:solidFill>
                  <a:latin typeface="Romeal"/>
                </a:rPr>
                <a:t>Quality assurance culture in higher education institutions in Africa is further enhanced </a:t>
              </a:r>
              <a:endParaRPr lang="es-ES" sz="1350" dirty="0">
                <a:solidFill>
                  <a:schemeClr val="bg1">
                    <a:lumMod val="50000"/>
                  </a:schemeClr>
                </a:solidFill>
                <a:latin typeface="Romeal"/>
              </a:endParaRPr>
            </a:p>
            <a:p>
              <a:pPr algn="ctr" defTabSz="1333500">
                <a:lnSpc>
                  <a:spcPct val="90000"/>
                </a:lnSpc>
                <a:spcBef>
                  <a:spcPct val="0"/>
                </a:spcBef>
                <a:spcAft>
                  <a:spcPct val="35000"/>
                </a:spcAft>
              </a:pPr>
              <a:endParaRPr lang="es-ES" sz="3000" dirty="0"/>
            </a:p>
          </p:txBody>
        </p:sp>
      </p:grpSp>
      <p:grpSp>
        <p:nvGrpSpPr>
          <p:cNvPr id="21" name="Group 20">
            <a:extLst>
              <a:ext uri="{FF2B5EF4-FFF2-40B4-BE49-F238E27FC236}">
                <a16:creationId xmlns:a16="http://schemas.microsoft.com/office/drawing/2014/main" id="{7F35F98E-7D5D-4069-895D-B3F88A95AF67}"/>
              </a:ext>
            </a:extLst>
          </p:cNvPr>
          <p:cNvGrpSpPr/>
          <p:nvPr/>
        </p:nvGrpSpPr>
        <p:grpSpPr>
          <a:xfrm>
            <a:off x="4229262" y="1847590"/>
            <a:ext cx="3872505" cy="1933228"/>
            <a:chOff x="2002031" y="576077"/>
            <a:chExt cx="1892396" cy="1767726"/>
          </a:xfrm>
        </p:grpSpPr>
        <p:sp>
          <p:nvSpPr>
            <p:cNvPr id="23" name="Oval 22">
              <a:extLst>
                <a:ext uri="{FF2B5EF4-FFF2-40B4-BE49-F238E27FC236}">
                  <a16:creationId xmlns:a16="http://schemas.microsoft.com/office/drawing/2014/main" id="{019EAD22-9F3A-40AC-A541-1D382C07410A}"/>
                </a:ext>
              </a:extLst>
            </p:cNvPr>
            <p:cNvSpPr/>
            <p:nvPr/>
          </p:nvSpPr>
          <p:spPr>
            <a:xfrm>
              <a:off x="2002031" y="576077"/>
              <a:ext cx="1892396" cy="1767726"/>
            </a:xfrm>
            <a:prstGeom prst="ellipse">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Oval 4">
              <a:extLst>
                <a:ext uri="{FF2B5EF4-FFF2-40B4-BE49-F238E27FC236}">
                  <a16:creationId xmlns:a16="http://schemas.microsoft.com/office/drawing/2014/main" id="{C6798317-8F43-4DF9-BF5F-E0C10B795BFB}"/>
                </a:ext>
              </a:extLst>
            </p:cNvPr>
            <p:cNvSpPr txBox="1"/>
            <p:nvPr/>
          </p:nvSpPr>
          <p:spPr>
            <a:xfrm>
              <a:off x="2060691" y="885186"/>
              <a:ext cx="1833735" cy="14281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a:r>
                <a:rPr lang="en-US" sz="1350" dirty="0">
                  <a:solidFill>
                    <a:schemeClr val="bg1">
                      <a:lumMod val="50000"/>
                    </a:schemeClr>
                  </a:solidFill>
                  <a:latin typeface="Romeal"/>
                </a:rPr>
                <a:t>Capacities of quality assurance agencies to implement </a:t>
              </a:r>
              <a:r>
                <a:rPr lang="en-US" sz="1350" b="1" dirty="0">
                  <a:solidFill>
                    <a:schemeClr val="bg1">
                      <a:lumMod val="50000"/>
                    </a:schemeClr>
                  </a:solidFill>
                  <a:latin typeface="Romeal"/>
                </a:rPr>
                <a:t>African Standards and Guidelines for quality assurance (ASG-QA)  </a:t>
              </a:r>
              <a:r>
                <a:rPr lang="en-US" sz="1350" dirty="0">
                  <a:solidFill>
                    <a:schemeClr val="bg1">
                      <a:lumMod val="50000"/>
                    </a:schemeClr>
                  </a:solidFill>
                  <a:latin typeface="Romeal"/>
                </a:rPr>
                <a:t>is strengthened and cross-regional coordination are enhanced</a:t>
              </a:r>
              <a:endParaRPr lang="es-ES" sz="1350" dirty="0">
                <a:solidFill>
                  <a:schemeClr val="bg1">
                    <a:lumMod val="50000"/>
                  </a:schemeClr>
                </a:solidFill>
                <a:latin typeface="Romeal"/>
              </a:endParaRPr>
            </a:p>
            <a:p>
              <a:pPr algn="ctr" defTabSz="1333500">
                <a:lnSpc>
                  <a:spcPct val="90000"/>
                </a:lnSpc>
                <a:spcBef>
                  <a:spcPct val="0"/>
                </a:spcBef>
                <a:spcAft>
                  <a:spcPct val="35000"/>
                </a:spcAft>
              </a:pPr>
              <a:endParaRPr lang="es-ES" sz="3000" dirty="0"/>
            </a:p>
          </p:txBody>
        </p:sp>
      </p:grpSp>
      <p:grpSp>
        <p:nvGrpSpPr>
          <p:cNvPr id="25" name="Group 24">
            <a:extLst>
              <a:ext uri="{FF2B5EF4-FFF2-40B4-BE49-F238E27FC236}">
                <a16:creationId xmlns:a16="http://schemas.microsoft.com/office/drawing/2014/main" id="{36313D8A-5AF5-400B-80D6-426833678247}"/>
              </a:ext>
            </a:extLst>
          </p:cNvPr>
          <p:cNvGrpSpPr/>
          <p:nvPr/>
        </p:nvGrpSpPr>
        <p:grpSpPr>
          <a:xfrm>
            <a:off x="4269510" y="3444462"/>
            <a:ext cx="3872505" cy="1384749"/>
            <a:chOff x="2002031" y="576077"/>
            <a:chExt cx="1892396" cy="1909313"/>
          </a:xfrm>
        </p:grpSpPr>
        <p:sp>
          <p:nvSpPr>
            <p:cNvPr id="26" name="Oval 25">
              <a:extLst>
                <a:ext uri="{FF2B5EF4-FFF2-40B4-BE49-F238E27FC236}">
                  <a16:creationId xmlns:a16="http://schemas.microsoft.com/office/drawing/2014/main" id="{5AF48150-83F3-4956-AA61-1051C8D02FED}"/>
                </a:ext>
              </a:extLst>
            </p:cNvPr>
            <p:cNvSpPr/>
            <p:nvPr/>
          </p:nvSpPr>
          <p:spPr>
            <a:xfrm>
              <a:off x="2002031" y="576077"/>
              <a:ext cx="1892396" cy="1767726"/>
            </a:xfrm>
            <a:prstGeom prst="ellipse">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7" name="Oval 4">
              <a:extLst>
                <a:ext uri="{FF2B5EF4-FFF2-40B4-BE49-F238E27FC236}">
                  <a16:creationId xmlns:a16="http://schemas.microsoft.com/office/drawing/2014/main" id="{D69B01B1-5537-4A65-BE5D-B615BF01CC28}"/>
                </a:ext>
              </a:extLst>
            </p:cNvPr>
            <p:cNvSpPr txBox="1"/>
            <p:nvPr/>
          </p:nvSpPr>
          <p:spPr>
            <a:xfrm>
              <a:off x="2060691" y="885186"/>
              <a:ext cx="1825322" cy="160020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a:r>
                <a:rPr lang="en-US" sz="1350" dirty="0">
                  <a:solidFill>
                    <a:schemeClr val="bg1">
                      <a:lumMod val="50000"/>
                    </a:schemeClr>
                  </a:solidFill>
                </a:rPr>
                <a:t>Capacities of the AU in implementing the </a:t>
              </a:r>
              <a:r>
                <a:rPr lang="en-US" sz="1350" b="1" dirty="0">
                  <a:solidFill>
                    <a:schemeClr val="bg1">
                      <a:lumMod val="50000"/>
                    </a:schemeClr>
                  </a:solidFill>
                </a:rPr>
                <a:t>Pan-African Quality Assurance and Accreditation Framework (PAQAF) </a:t>
              </a:r>
              <a:r>
                <a:rPr lang="en-US" sz="1350" dirty="0">
                  <a:solidFill>
                    <a:schemeClr val="bg1">
                      <a:lumMod val="50000"/>
                    </a:schemeClr>
                  </a:solidFill>
                </a:rPr>
                <a:t>are strengthened</a:t>
              </a:r>
              <a:endParaRPr lang="es-ES" sz="1350" dirty="0">
                <a:solidFill>
                  <a:schemeClr val="bg1">
                    <a:lumMod val="50000"/>
                  </a:schemeClr>
                </a:solidFill>
              </a:endParaRPr>
            </a:p>
            <a:p>
              <a:pPr algn="ctr" defTabSz="1333500">
                <a:lnSpc>
                  <a:spcPct val="90000"/>
                </a:lnSpc>
                <a:spcBef>
                  <a:spcPct val="0"/>
                </a:spcBef>
                <a:spcAft>
                  <a:spcPct val="35000"/>
                </a:spcAft>
              </a:pPr>
              <a:endParaRPr lang="es-ES" sz="3000" dirty="0"/>
            </a:p>
          </p:txBody>
        </p:sp>
      </p:grpSp>
    </p:spTree>
    <p:extLst>
      <p:ext uri="{BB962C8B-B14F-4D97-AF65-F5344CB8AC3E}">
        <p14:creationId xmlns:p14="http://schemas.microsoft.com/office/powerpoint/2010/main" val="2172903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25701A-CED1-44A0-BD6F-A15056F36356}"/>
              </a:ext>
            </a:extLst>
          </p:cNvPr>
          <p:cNvSpPr>
            <a:spLocks noGrp="1"/>
          </p:cNvSpPr>
          <p:nvPr>
            <p:ph type="title"/>
          </p:nvPr>
        </p:nvSpPr>
        <p:spPr/>
        <p:txBody>
          <a:bodyPr/>
          <a:lstStyle/>
          <a:p>
            <a:r>
              <a:rPr lang="en-US" dirty="0"/>
              <a:t>HAQAA2: Components </a:t>
            </a:r>
            <a:endParaRPr lang="es-ES" dirty="0"/>
          </a:p>
        </p:txBody>
      </p:sp>
      <p:graphicFrame>
        <p:nvGraphicFramePr>
          <p:cNvPr id="5" name="Diagrama 3">
            <a:extLst>
              <a:ext uri="{FF2B5EF4-FFF2-40B4-BE49-F238E27FC236}">
                <a16:creationId xmlns:a16="http://schemas.microsoft.com/office/drawing/2014/main" id="{103211F3-AFA6-4D80-8CF6-932428DAE543}"/>
              </a:ext>
            </a:extLst>
          </p:cNvPr>
          <p:cNvGraphicFramePr/>
          <p:nvPr>
            <p:extLst>
              <p:ext uri="{D42A27DB-BD31-4B8C-83A1-F6EECF244321}">
                <p14:modId xmlns:p14="http://schemas.microsoft.com/office/powerpoint/2010/main" val="4000680089"/>
              </p:ext>
            </p:extLst>
          </p:nvPr>
        </p:nvGraphicFramePr>
        <p:xfrm>
          <a:off x="1214069" y="994174"/>
          <a:ext cx="6715862" cy="3474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FD8DFEC5-27E8-3FF8-B8EE-95C9C09D989B}"/>
              </a:ext>
            </a:extLst>
          </p:cNvPr>
          <p:cNvSpPr txBox="1"/>
          <p:nvPr/>
        </p:nvSpPr>
        <p:spPr>
          <a:xfrm>
            <a:off x="4788024" y="4475364"/>
            <a:ext cx="4371710" cy="369332"/>
          </a:xfrm>
          <a:prstGeom prst="rect">
            <a:avLst/>
          </a:prstGeom>
          <a:noFill/>
        </p:spPr>
        <p:txBody>
          <a:bodyPr wrap="none" rtlCol="0">
            <a:spAutoFit/>
          </a:bodyPr>
          <a:lstStyle/>
          <a:p>
            <a:r>
              <a:rPr lang="en-ES" sz="900" u="sng" dirty="0"/>
              <a:t>HARMONISATION, quality assurance and accreditation in African HE </a:t>
            </a:r>
            <a:r>
              <a:rPr lang="en-ES" sz="900" dirty="0"/>
              <a:t>= larger policy scope </a:t>
            </a:r>
            <a:endParaRPr lang="es-ES" sz="900" dirty="0"/>
          </a:p>
          <a:p>
            <a:endParaRPr lang="en-ES" sz="900" dirty="0"/>
          </a:p>
        </p:txBody>
      </p:sp>
    </p:spTree>
    <p:extLst>
      <p:ext uri="{BB962C8B-B14F-4D97-AF65-F5344CB8AC3E}">
        <p14:creationId xmlns:p14="http://schemas.microsoft.com/office/powerpoint/2010/main" val="4270670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BA6B3-A730-1B6C-1DA6-4644D915AC79}"/>
              </a:ext>
            </a:extLst>
          </p:cNvPr>
          <p:cNvSpPr>
            <a:spLocks noGrp="1"/>
          </p:cNvSpPr>
          <p:nvPr>
            <p:ph type="title"/>
          </p:nvPr>
        </p:nvSpPr>
        <p:spPr/>
        <p:txBody>
          <a:bodyPr/>
          <a:lstStyle/>
          <a:p>
            <a:r>
              <a:rPr lang="en-ES" dirty="0"/>
              <a:t>Policy Component (1)</a:t>
            </a:r>
          </a:p>
        </p:txBody>
      </p:sp>
      <p:sp>
        <p:nvSpPr>
          <p:cNvPr id="3" name="Content Placeholder 2">
            <a:extLst>
              <a:ext uri="{FF2B5EF4-FFF2-40B4-BE49-F238E27FC236}">
                <a16:creationId xmlns:a16="http://schemas.microsoft.com/office/drawing/2014/main" id="{AEF45264-1530-F692-6CBF-CCFC1C123925}"/>
              </a:ext>
            </a:extLst>
          </p:cNvPr>
          <p:cNvSpPr txBox="1">
            <a:spLocks/>
          </p:cNvSpPr>
          <p:nvPr/>
        </p:nvSpPr>
        <p:spPr>
          <a:xfrm>
            <a:off x="793471" y="1015333"/>
            <a:ext cx="7742061" cy="3600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ES" sz="2000" dirty="0"/>
              <a:t>Task-Force for the ASG-QA</a:t>
            </a:r>
          </a:p>
          <a:p>
            <a:pPr lvl="1"/>
            <a:r>
              <a:rPr lang="en-ES" sz="1800" dirty="0"/>
              <a:t>Evaluation of QA Agency review methodology</a:t>
            </a:r>
          </a:p>
          <a:p>
            <a:pPr lvl="1"/>
            <a:r>
              <a:rPr lang="en-ES" sz="1800" dirty="0"/>
              <a:t>Based on pilot agency reviews and consultancy visits in HAQAA1</a:t>
            </a:r>
          </a:p>
          <a:p>
            <a:pPr lvl="1"/>
            <a:r>
              <a:rPr lang="en-ES" sz="1800" dirty="0"/>
              <a:t>Supporting a culture of self-assessment at the level of QA agencies and systems</a:t>
            </a:r>
          </a:p>
          <a:p>
            <a:pPr lvl="1"/>
            <a:r>
              <a:rPr lang="en-ES" sz="1800" dirty="0"/>
              <a:t>Identified capacity needs in agency building and role of external assessment by African and European peers</a:t>
            </a:r>
          </a:p>
          <a:p>
            <a:r>
              <a:rPr lang="en-ES" sz="2000" dirty="0"/>
              <a:t>User’s Guide for the A</a:t>
            </a:r>
            <a:r>
              <a:rPr lang="en-GB" sz="2000" dirty="0"/>
              <a:t>SG-QA</a:t>
            </a:r>
            <a:endParaRPr lang="en-ES" sz="2000" dirty="0"/>
          </a:p>
          <a:p>
            <a:pPr marL="0" indent="0">
              <a:buNone/>
            </a:pPr>
            <a:endParaRPr lang="en-ES" dirty="0"/>
          </a:p>
        </p:txBody>
      </p:sp>
    </p:spTree>
    <p:extLst>
      <p:ext uri="{BB962C8B-B14F-4D97-AF65-F5344CB8AC3E}">
        <p14:creationId xmlns:p14="http://schemas.microsoft.com/office/powerpoint/2010/main" val="1538230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E1A01-4F49-85C1-D359-0DB7D9784212}"/>
              </a:ext>
            </a:extLst>
          </p:cNvPr>
          <p:cNvSpPr>
            <a:spLocks noGrp="1"/>
          </p:cNvSpPr>
          <p:nvPr>
            <p:ph type="title"/>
          </p:nvPr>
        </p:nvSpPr>
        <p:spPr/>
        <p:txBody>
          <a:bodyPr/>
          <a:lstStyle/>
          <a:p>
            <a:r>
              <a:rPr lang="en-ES" dirty="0"/>
              <a:t>Policy Component (2)</a:t>
            </a:r>
          </a:p>
        </p:txBody>
      </p:sp>
      <p:sp>
        <p:nvSpPr>
          <p:cNvPr id="3" name="Content Placeholder 2">
            <a:extLst>
              <a:ext uri="{FF2B5EF4-FFF2-40B4-BE49-F238E27FC236}">
                <a16:creationId xmlns:a16="http://schemas.microsoft.com/office/drawing/2014/main" id="{B9040D28-3296-57F4-640E-F18996CF87A8}"/>
              </a:ext>
            </a:extLst>
          </p:cNvPr>
          <p:cNvSpPr txBox="1">
            <a:spLocks/>
          </p:cNvSpPr>
          <p:nvPr/>
        </p:nvSpPr>
        <p:spPr>
          <a:xfrm>
            <a:off x="601670" y="995825"/>
            <a:ext cx="8093365" cy="7200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ES" sz="2400" dirty="0"/>
              <a:t>Technical Working Group to support the establishment of the Pan-African Quality Assurance and Accreditation Agency </a:t>
            </a:r>
          </a:p>
          <a:p>
            <a:pPr lvl="1"/>
            <a:r>
              <a:rPr lang="en-ES" sz="2000" dirty="0"/>
              <a:t>Progressive scenarios for establishment</a:t>
            </a:r>
          </a:p>
          <a:p>
            <a:pPr lvl="1"/>
            <a:r>
              <a:rPr lang="en-ES" sz="2000" dirty="0"/>
              <a:t>Risk assessment/feasibility</a:t>
            </a:r>
          </a:p>
          <a:p>
            <a:pPr lvl="1"/>
            <a:r>
              <a:rPr lang="en-ES" sz="2000" dirty="0"/>
              <a:t>Stakeholder Consultation (June – September 2022) </a:t>
            </a:r>
          </a:p>
          <a:p>
            <a:pPr lvl="1"/>
            <a:r>
              <a:rPr lang="en-ES" sz="2000" dirty="0"/>
              <a:t>Recommendations for AUC: Mandate, Legal path to establishment, statutes, resourcing, governance</a:t>
            </a:r>
          </a:p>
          <a:p>
            <a:endParaRPr lang="en-ES" dirty="0"/>
          </a:p>
        </p:txBody>
      </p:sp>
    </p:spTree>
    <p:extLst>
      <p:ext uri="{BB962C8B-B14F-4D97-AF65-F5344CB8AC3E}">
        <p14:creationId xmlns:p14="http://schemas.microsoft.com/office/powerpoint/2010/main" val="3706779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4F9C8-0F11-D584-A89F-8B8962CB152E}"/>
              </a:ext>
            </a:extLst>
          </p:cNvPr>
          <p:cNvSpPr>
            <a:spLocks noGrp="1"/>
          </p:cNvSpPr>
          <p:nvPr>
            <p:ph type="title"/>
          </p:nvPr>
        </p:nvSpPr>
        <p:spPr/>
        <p:txBody>
          <a:bodyPr>
            <a:noAutofit/>
          </a:bodyPr>
          <a:lstStyle/>
          <a:p>
            <a:r>
              <a:rPr lang="en-ES" sz="2800" dirty="0"/>
              <a:t>Policy Component (3): Knowledge production </a:t>
            </a:r>
          </a:p>
        </p:txBody>
      </p:sp>
      <p:sp>
        <p:nvSpPr>
          <p:cNvPr id="3" name="Content Placeholder 2">
            <a:extLst>
              <a:ext uri="{FF2B5EF4-FFF2-40B4-BE49-F238E27FC236}">
                <a16:creationId xmlns:a16="http://schemas.microsoft.com/office/drawing/2014/main" id="{8B8ADD0E-BAA0-1492-9531-4DA4A60E341C}"/>
              </a:ext>
            </a:extLst>
          </p:cNvPr>
          <p:cNvSpPr txBox="1">
            <a:spLocks/>
          </p:cNvSpPr>
          <p:nvPr/>
        </p:nvSpPr>
        <p:spPr>
          <a:xfrm>
            <a:off x="424751" y="1197405"/>
            <a:ext cx="8751368" cy="735760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ES" sz="2000" dirty="0"/>
              <a:t>Study on comparative regional integration in higher education – MOOC (2022)</a:t>
            </a:r>
          </a:p>
          <a:p>
            <a:r>
              <a:rPr lang="en-ES" sz="2000" dirty="0"/>
              <a:t>African Book Series on Higher Education – produced by CESA HE Cluster coordinators</a:t>
            </a:r>
          </a:p>
          <a:p>
            <a:pPr lvl="1"/>
            <a:r>
              <a:rPr lang="en-US" sz="1800" dirty="0" err="1"/>
              <a:t>Harmonisation</a:t>
            </a:r>
            <a:r>
              <a:rPr lang="en-US" sz="1800" dirty="0"/>
              <a:t>, quality assurance and accreditation</a:t>
            </a:r>
            <a:endParaRPr lang="en-ES" sz="1800" dirty="0"/>
          </a:p>
          <a:p>
            <a:pPr lvl="1"/>
            <a:r>
              <a:rPr lang="en-US" sz="1800" dirty="0"/>
              <a:t>Gender inclusivity, equity and diversity</a:t>
            </a:r>
            <a:endParaRPr lang="en-ES" sz="1800" dirty="0"/>
          </a:p>
          <a:p>
            <a:pPr lvl="1"/>
            <a:r>
              <a:rPr lang="en-US" sz="1800" dirty="0"/>
              <a:t>Private higher education</a:t>
            </a:r>
            <a:endParaRPr lang="en-ES" sz="1800" dirty="0"/>
          </a:p>
          <a:p>
            <a:pPr lvl="1"/>
            <a:r>
              <a:rPr lang="en-US" sz="1800" dirty="0"/>
              <a:t>Distance and online education</a:t>
            </a:r>
            <a:endParaRPr lang="en-ES" sz="1800" dirty="0"/>
          </a:p>
          <a:p>
            <a:pPr lvl="1"/>
            <a:r>
              <a:rPr lang="en-US" sz="1800" dirty="0"/>
              <a:t>Publishing and knowledge dissemination</a:t>
            </a:r>
            <a:endParaRPr lang="en-ES" sz="1800" dirty="0"/>
          </a:p>
          <a:p>
            <a:pPr lvl="1"/>
            <a:r>
              <a:rPr lang="en-US" sz="1800" dirty="0"/>
              <a:t>Curriculum, teaching and learning</a:t>
            </a:r>
            <a:endParaRPr lang="en-ES" sz="1800" dirty="0"/>
          </a:p>
          <a:p>
            <a:endParaRPr lang="en-ES" dirty="0"/>
          </a:p>
        </p:txBody>
      </p:sp>
    </p:spTree>
    <p:extLst>
      <p:ext uri="{BB962C8B-B14F-4D97-AF65-F5344CB8AC3E}">
        <p14:creationId xmlns:p14="http://schemas.microsoft.com/office/powerpoint/2010/main" val="645624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39258-941C-3AF3-ADF3-B52F5B669910}"/>
              </a:ext>
            </a:extLst>
          </p:cNvPr>
          <p:cNvSpPr>
            <a:spLocks noGrp="1"/>
          </p:cNvSpPr>
          <p:nvPr>
            <p:ph type="title"/>
          </p:nvPr>
        </p:nvSpPr>
        <p:spPr/>
        <p:txBody>
          <a:bodyPr/>
          <a:lstStyle/>
          <a:p>
            <a:r>
              <a:rPr lang="en-ES" dirty="0"/>
              <a:t>Policy Component 4: HE Data</a:t>
            </a:r>
          </a:p>
        </p:txBody>
      </p:sp>
      <p:sp>
        <p:nvSpPr>
          <p:cNvPr id="3" name="Content Placeholder 2">
            <a:extLst>
              <a:ext uri="{FF2B5EF4-FFF2-40B4-BE49-F238E27FC236}">
                <a16:creationId xmlns:a16="http://schemas.microsoft.com/office/drawing/2014/main" id="{7BCB1BD0-1803-AEC6-9420-55246D961A1A}"/>
              </a:ext>
            </a:extLst>
          </p:cNvPr>
          <p:cNvSpPr txBox="1">
            <a:spLocks/>
          </p:cNvSpPr>
          <p:nvPr/>
        </p:nvSpPr>
        <p:spPr>
          <a:xfrm>
            <a:off x="448964" y="994175"/>
            <a:ext cx="8480869" cy="2799216"/>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Responds to the need for reliable and comparative data collection in HE for policy making at different levels. </a:t>
            </a:r>
          </a:p>
          <a:p>
            <a:r>
              <a:rPr lang="en-ES" sz="2000" dirty="0"/>
              <a:t>How to assess the CESA? How to assess harmonisation? </a:t>
            </a:r>
          </a:p>
          <a:p>
            <a:pPr lvl="1"/>
            <a:r>
              <a:rPr lang="en-ES" sz="1600" dirty="0"/>
              <a:t>Comparable data that is generated from the country and regional level and up</a:t>
            </a:r>
          </a:p>
          <a:p>
            <a:r>
              <a:rPr lang="en-ES" sz="2000" dirty="0"/>
              <a:t>”Policy-Data Development Team”</a:t>
            </a:r>
          </a:p>
          <a:p>
            <a:pPr lvl="1"/>
            <a:r>
              <a:rPr lang="en-ES" sz="1600" dirty="0"/>
              <a:t>strong regional representation</a:t>
            </a:r>
          </a:p>
          <a:p>
            <a:pPr lvl="1"/>
            <a:r>
              <a:rPr lang="en-ES" sz="1600" dirty="0"/>
              <a:t>generate buy-in, map existing data sources and needs/ capacity challenges</a:t>
            </a:r>
          </a:p>
          <a:p>
            <a:pPr lvl="1"/>
            <a:r>
              <a:rPr lang="en-ES" sz="1600" dirty="0"/>
              <a:t>Propose a work plan for 2023 on, based on regional capacities and dynamics</a:t>
            </a:r>
            <a:endParaRPr lang="es-ES" sz="1600" dirty="0"/>
          </a:p>
        </p:txBody>
      </p:sp>
    </p:spTree>
    <p:extLst>
      <p:ext uri="{BB962C8B-B14F-4D97-AF65-F5344CB8AC3E}">
        <p14:creationId xmlns:p14="http://schemas.microsoft.com/office/powerpoint/2010/main" val="2876210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AD754-86CE-8388-BDB4-A45274E95D3D}"/>
              </a:ext>
            </a:extLst>
          </p:cNvPr>
          <p:cNvSpPr>
            <a:spLocks noGrp="1"/>
          </p:cNvSpPr>
          <p:nvPr>
            <p:ph type="title"/>
          </p:nvPr>
        </p:nvSpPr>
        <p:spPr/>
        <p:txBody>
          <a:bodyPr/>
          <a:lstStyle/>
          <a:p>
            <a:r>
              <a:rPr lang="en-ES" dirty="0"/>
              <a:t>Reflections</a:t>
            </a:r>
          </a:p>
        </p:txBody>
      </p:sp>
      <p:sp>
        <p:nvSpPr>
          <p:cNvPr id="3" name="Content Placeholder 2">
            <a:extLst>
              <a:ext uri="{FF2B5EF4-FFF2-40B4-BE49-F238E27FC236}">
                <a16:creationId xmlns:a16="http://schemas.microsoft.com/office/drawing/2014/main" id="{47DD237F-2B2B-D31C-14E8-C7B54CD1AE7D}"/>
              </a:ext>
            </a:extLst>
          </p:cNvPr>
          <p:cNvSpPr txBox="1">
            <a:spLocks/>
          </p:cNvSpPr>
          <p:nvPr/>
        </p:nvSpPr>
        <p:spPr>
          <a:xfrm>
            <a:off x="793471" y="1015333"/>
            <a:ext cx="7742061" cy="3600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ES" sz="2000" dirty="0"/>
              <a:t>Strengths of the African harmonisation process for HE</a:t>
            </a:r>
          </a:p>
          <a:p>
            <a:pPr lvl="1"/>
            <a:r>
              <a:rPr lang="en-ES" sz="1600" dirty="0"/>
              <a:t>Predicated on pre-existing regional dynamics</a:t>
            </a:r>
          </a:p>
          <a:p>
            <a:pPr lvl="1"/>
            <a:r>
              <a:rPr lang="en-ES" sz="1600" dirty="0"/>
              <a:t>Vibrant staleholder community that shares objectives</a:t>
            </a:r>
          </a:p>
          <a:p>
            <a:r>
              <a:rPr lang="en-ES" sz="2000" dirty="0"/>
              <a:t>Weaknessess</a:t>
            </a:r>
          </a:p>
          <a:p>
            <a:pPr lvl="1"/>
            <a:r>
              <a:rPr lang="en-ES" sz="1600" dirty="0"/>
              <a:t>Lack of articulation between regional HE spaces and protocols’/Lack of focus under ‘CESA’</a:t>
            </a:r>
          </a:p>
          <a:p>
            <a:pPr lvl="1"/>
            <a:r>
              <a:rPr lang="en-ES" sz="1600" dirty="0"/>
              <a:t>Lack of central ownership and resourcing by the AUC</a:t>
            </a:r>
          </a:p>
          <a:p>
            <a:pPr lvl="1"/>
            <a:r>
              <a:rPr lang="en-ES" sz="1600" dirty="0"/>
              <a:t>Lack of milestones and monitoring towards the development and implementation of PAQAF/ not a a structure ‘Process’ </a:t>
            </a:r>
          </a:p>
          <a:p>
            <a:pPr lvl="1"/>
            <a:r>
              <a:rPr lang="en-ES" sz="1600" dirty="0"/>
              <a:t>Donor and external partner dependent (EU Funding/HAQAA, UNESCO, France, Sweden, Germany…) </a:t>
            </a:r>
          </a:p>
        </p:txBody>
      </p:sp>
    </p:spTree>
    <p:extLst>
      <p:ext uri="{BB962C8B-B14F-4D97-AF65-F5344CB8AC3E}">
        <p14:creationId xmlns:p14="http://schemas.microsoft.com/office/powerpoint/2010/main" val="4254346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971E6-9A72-515E-3090-C8E187BCB1F1}"/>
              </a:ext>
            </a:extLst>
          </p:cNvPr>
          <p:cNvSpPr>
            <a:spLocks noGrp="1"/>
          </p:cNvSpPr>
          <p:nvPr>
            <p:ph type="title"/>
          </p:nvPr>
        </p:nvSpPr>
        <p:spPr/>
        <p:txBody>
          <a:bodyPr/>
          <a:lstStyle/>
          <a:p>
            <a:r>
              <a:rPr lang="en-ES" dirty="0"/>
              <a:t>Key documents</a:t>
            </a:r>
          </a:p>
        </p:txBody>
      </p:sp>
      <p:sp>
        <p:nvSpPr>
          <p:cNvPr id="4" name="TextBox 3">
            <a:extLst>
              <a:ext uri="{FF2B5EF4-FFF2-40B4-BE49-F238E27FC236}">
                <a16:creationId xmlns:a16="http://schemas.microsoft.com/office/drawing/2014/main" id="{1357D98D-ECBA-8067-E8A7-609DCE2EF630}"/>
              </a:ext>
            </a:extLst>
          </p:cNvPr>
          <p:cNvSpPr txBox="1"/>
          <p:nvPr/>
        </p:nvSpPr>
        <p:spPr>
          <a:xfrm>
            <a:off x="956148" y="1350110"/>
            <a:ext cx="6871725" cy="2308324"/>
          </a:xfrm>
          <a:prstGeom prst="rect">
            <a:avLst/>
          </a:prstGeom>
          <a:noFill/>
        </p:spPr>
        <p:txBody>
          <a:bodyPr wrap="square">
            <a:spAutoFit/>
          </a:bodyPr>
          <a:lstStyle/>
          <a:p>
            <a:pPr marL="285750" lvl="0" indent="-285750">
              <a:buFont typeface="Arial" panose="020B0604020202020204" pitchFamily="34" charset="0"/>
              <a:buChar char="•"/>
            </a:pPr>
            <a:r>
              <a:rPr lang="en-ZA" dirty="0"/>
              <a:t>Agenda 2063 – The Africa We Want</a:t>
            </a:r>
          </a:p>
          <a:p>
            <a:pPr marL="285750" indent="-285750">
              <a:buFont typeface="Arial" panose="020B0604020202020204" pitchFamily="34" charset="0"/>
              <a:buChar char="•"/>
            </a:pPr>
            <a:r>
              <a:rPr lang="en-US" dirty="0"/>
              <a:t>CESA 2025</a:t>
            </a:r>
          </a:p>
          <a:p>
            <a:pPr marL="285750" indent="-285750">
              <a:buFont typeface="Arial" panose="020B0604020202020204" pitchFamily="34" charset="0"/>
              <a:buChar char="•"/>
            </a:pPr>
            <a:r>
              <a:rPr lang="en-ZA" dirty="0"/>
              <a:t>Feasibility study for the PAQAF/ PAQAF document</a:t>
            </a:r>
            <a:endParaRPr lang="en-US" dirty="0"/>
          </a:p>
          <a:p>
            <a:pPr marL="285750" lvl="0" indent="-285750">
              <a:buFont typeface="Arial" panose="020B0604020202020204" pitchFamily="34" charset="0"/>
              <a:buChar char="•"/>
            </a:pPr>
            <a:r>
              <a:rPr lang="en-ZA" dirty="0"/>
              <a:t>The Addis Ababa Convention for Recognition of Studies</a:t>
            </a:r>
            <a:endParaRPr lang="en-US" dirty="0"/>
          </a:p>
          <a:p>
            <a:pPr marL="285750" lvl="0" indent="-285750">
              <a:buFont typeface="Arial" panose="020B0604020202020204" pitchFamily="34" charset="0"/>
              <a:buChar char="•"/>
            </a:pPr>
            <a:r>
              <a:rPr lang="en-ZA" dirty="0"/>
              <a:t>The African Standards and Guidelines for Quality Assurance (ASG-QA)</a:t>
            </a:r>
            <a:endParaRPr lang="en-US" dirty="0"/>
          </a:p>
          <a:p>
            <a:pPr marL="285750" lvl="0" indent="-285750">
              <a:buFont typeface="Arial" panose="020B0604020202020204" pitchFamily="34" charset="0"/>
              <a:buChar char="•"/>
            </a:pPr>
            <a:r>
              <a:rPr lang="en-ZA" dirty="0"/>
              <a:t>African Credit Transfer System proposal </a:t>
            </a:r>
          </a:p>
          <a:p>
            <a:pPr marL="285750" lvl="0" indent="-285750">
              <a:buFont typeface="Arial" panose="020B0604020202020204" pitchFamily="34" charset="0"/>
              <a:buChar char="•"/>
            </a:pPr>
            <a:r>
              <a:rPr lang="en-ZA" dirty="0"/>
              <a:t>The ACQF proposal/ feasibility study for governance  </a:t>
            </a:r>
            <a:endParaRPr lang="en-US" dirty="0"/>
          </a:p>
        </p:txBody>
      </p:sp>
    </p:spTree>
    <p:extLst>
      <p:ext uri="{BB962C8B-B14F-4D97-AF65-F5344CB8AC3E}">
        <p14:creationId xmlns:p14="http://schemas.microsoft.com/office/powerpoint/2010/main" val="3232700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0083F-F9F4-F6C0-37CA-F43164E3699A}"/>
              </a:ext>
            </a:extLst>
          </p:cNvPr>
          <p:cNvSpPr>
            <a:spLocks noGrp="1"/>
          </p:cNvSpPr>
          <p:nvPr>
            <p:ph type="title"/>
          </p:nvPr>
        </p:nvSpPr>
        <p:spPr>
          <a:xfrm>
            <a:off x="1018562" y="1808225"/>
            <a:ext cx="7106875" cy="994173"/>
          </a:xfrm>
        </p:spPr>
        <p:txBody>
          <a:bodyPr>
            <a:normAutofit fontScale="90000"/>
          </a:bodyPr>
          <a:lstStyle/>
          <a:p>
            <a:r>
              <a:rPr lang="en-ES" dirty="0"/>
              <a:t>Thank you!</a:t>
            </a:r>
            <a:br>
              <a:rPr lang="en-ES" dirty="0"/>
            </a:br>
            <a:r>
              <a:rPr lang="x-none">
                <a:solidFill>
                  <a:prstClr val="black"/>
                </a:solidFill>
                <a:latin typeface="Calibri" panose="020F0502020204030204"/>
                <a:hlinkClick r:id="rId2"/>
              </a:rPr>
              <a:t>www.haqaa2.obsglob.org/</a:t>
            </a:r>
            <a:r>
              <a:rPr lang="x-none">
                <a:solidFill>
                  <a:prstClr val="black"/>
                </a:solidFill>
                <a:latin typeface="Calibri" panose="020F0502020204030204"/>
              </a:rPr>
              <a:t> </a:t>
            </a:r>
            <a:br>
              <a:rPr lang="x-none">
                <a:solidFill>
                  <a:prstClr val="black"/>
                </a:solidFill>
                <a:latin typeface="Calibri" panose="020F0502020204030204"/>
              </a:rPr>
            </a:br>
            <a:endParaRPr lang="en-ES" dirty="0"/>
          </a:p>
        </p:txBody>
      </p:sp>
    </p:spTree>
    <p:extLst>
      <p:ext uri="{BB962C8B-B14F-4D97-AF65-F5344CB8AC3E}">
        <p14:creationId xmlns:p14="http://schemas.microsoft.com/office/powerpoint/2010/main" val="1168870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128470"/>
            <a:ext cx="8246070" cy="763525"/>
          </a:xfrm>
        </p:spPr>
        <p:txBody>
          <a:bodyPr>
            <a:normAutofit/>
          </a:bodyPr>
          <a:lstStyle/>
          <a:p>
            <a:r>
              <a:rPr lang="en-US" dirty="0">
                <a:solidFill>
                  <a:schemeClr val="bg1"/>
                </a:solidFill>
              </a:rPr>
              <a:t> Presentation in brief </a:t>
            </a:r>
          </a:p>
        </p:txBody>
      </p:sp>
      <p:sp>
        <p:nvSpPr>
          <p:cNvPr id="3" name="Content Placeholder 2"/>
          <p:cNvSpPr>
            <a:spLocks noGrp="1"/>
          </p:cNvSpPr>
          <p:nvPr>
            <p:ph idx="4294967295"/>
          </p:nvPr>
        </p:nvSpPr>
        <p:spPr>
          <a:xfrm>
            <a:off x="448966" y="1197405"/>
            <a:ext cx="8246070" cy="3664918"/>
          </a:xfrm>
        </p:spPr>
        <p:txBody>
          <a:bodyPr>
            <a:normAutofit/>
          </a:bodyPr>
          <a:lstStyle/>
          <a:p>
            <a:r>
              <a:rPr lang="en-US" sz="2400" dirty="0"/>
              <a:t>Tendencies towards regional HE areas/spaces</a:t>
            </a:r>
          </a:p>
          <a:p>
            <a:r>
              <a:rPr lang="en-US" sz="2400" dirty="0"/>
              <a:t>African context: Regional vs. continental </a:t>
            </a:r>
          </a:p>
          <a:p>
            <a:r>
              <a:rPr lang="en-US" sz="2400" dirty="0" err="1"/>
              <a:t>Harmonisation</a:t>
            </a:r>
            <a:r>
              <a:rPr lang="en-US" sz="2400" dirty="0"/>
              <a:t> in African HE: Policy trail </a:t>
            </a:r>
          </a:p>
          <a:p>
            <a:r>
              <a:rPr lang="en-US" sz="2400" dirty="0"/>
              <a:t>The Pan-African Quality Assurance and Accreditation Framework </a:t>
            </a:r>
          </a:p>
          <a:p>
            <a:r>
              <a:rPr lang="en-US" sz="2400" dirty="0"/>
              <a:t>HAQAA and its contribution </a:t>
            </a:r>
          </a:p>
          <a:p>
            <a:r>
              <a:rPr lang="en-US" sz="2400" dirty="0"/>
              <a:t>Reflections for CAREC </a:t>
            </a:r>
          </a:p>
          <a:p>
            <a:endParaRPr lang="en-US" dirty="0"/>
          </a:p>
          <a:p>
            <a:endParaRPr lang="en-US" dirty="0"/>
          </a:p>
        </p:txBody>
      </p:sp>
    </p:spTree>
    <p:extLst>
      <p:ext uri="{BB962C8B-B14F-4D97-AF65-F5344CB8AC3E}">
        <p14:creationId xmlns:p14="http://schemas.microsoft.com/office/powerpoint/2010/main" val="4103309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BE5DC-136D-403C-CFB5-287BE7B66EE8}"/>
              </a:ext>
            </a:extLst>
          </p:cNvPr>
          <p:cNvSpPr>
            <a:spLocks noGrp="1"/>
          </p:cNvSpPr>
          <p:nvPr>
            <p:ph type="title"/>
          </p:nvPr>
        </p:nvSpPr>
        <p:spPr/>
        <p:txBody>
          <a:bodyPr/>
          <a:lstStyle/>
          <a:p>
            <a:r>
              <a:rPr lang="en-ES" dirty="0"/>
              <a:t>Tendencies towards HE Areas </a:t>
            </a:r>
          </a:p>
        </p:txBody>
      </p:sp>
      <p:sp>
        <p:nvSpPr>
          <p:cNvPr id="3" name="Content Placeholder 2">
            <a:extLst>
              <a:ext uri="{FF2B5EF4-FFF2-40B4-BE49-F238E27FC236}">
                <a16:creationId xmlns:a16="http://schemas.microsoft.com/office/drawing/2014/main" id="{A634C986-BADD-E177-AE6C-C02A62FC5620}"/>
              </a:ext>
            </a:extLst>
          </p:cNvPr>
          <p:cNvSpPr txBox="1">
            <a:spLocks/>
          </p:cNvSpPr>
          <p:nvPr/>
        </p:nvSpPr>
        <p:spPr>
          <a:xfrm>
            <a:off x="625105" y="1044700"/>
            <a:ext cx="7893790" cy="3215876"/>
          </a:xfrm>
          <a:prstGeom prst="rect">
            <a:avLst/>
          </a:prstGeom>
        </p:spPr>
        <p:txBody>
          <a:bodyPr>
            <a:normAutofit fontScale="92500" lnSpcReduction="20000"/>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nl-BE" sz="1600" dirty="0"/>
              <a:t>Rooted in regional integration processes of different natures </a:t>
            </a:r>
          </a:p>
          <a:p>
            <a:pPr lvl="1"/>
            <a:r>
              <a:rPr lang="en-GB" sz="1300" i="1" dirty="0"/>
              <a:t>One of the main arguments for integration is the need for institutional strengthening in order to maximize the allocation of scarce human resources while also enhancing the capacity for regulatory and economic policy formulation (Jessen and Rodriguez 1999</a:t>
            </a:r>
            <a:r>
              <a:rPr lang="en-GB" sz="1100" i="1" dirty="0"/>
              <a:t>). </a:t>
            </a:r>
          </a:p>
          <a:p>
            <a:r>
              <a:rPr lang="en-GB" sz="1600" dirty="0"/>
              <a:t>Varying legal frameworks: Spectrum of voluntary versus </a:t>
            </a:r>
            <a:r>
              <a:rPr lang="nl-BE" sz="1600" dirty="0"/>
              <a:t>regulated</a:t>
            </a:r>
          </a:p>
          <a:p>
            <a:r>
              <a:rPr lang="nl-BE" sz="1600" dirty="0"/>
              <a:t>Tendancy towards common </a:t>
            </a:r>
            <a:r>
              <a:rPr lang="nl-BE" sz="1600" b="1" dirty="0"/>
              <a:t>objectives</a:t>
            </a:r>
            <a:r>
              <a:rPr lang="nl-BE" sz="1600" dirty="0"/>
              <a:t> (underpinning common labour markets with enhanced/pertinent skills, economic competiveness, resilient and global recognised education standards…) </a:t>
            </a:r>
          </a:p>
          <a:p>
            <a:r>
              <a:rPr lang="nl-BE" sz="1600" dirty="0"/>
              <a:t>Tendancy towards common </a:t>
            </a:r>
            <a:r>
              <a:rPr lang="nl-BE" sz="1600" b="1" dirty="0"/>
              <a:t>instruments</a:t>
            </a:r>
            <a:r>
              <a:rPr lang="nl-BE" sz="1600" dirty="0"/>
              <a:t> (for recognition and transparency of degrees, quality enhancement of education, facilitation of student and labour mobility…)</a:t>
            </a:r>
          </a:p>
          <a:p>
            <a:r>
              <a:rPr lang="nl-BE" sz="1600" dirty="0"/>
              <a:t>High degree of international peer learning since the onset of the Bologna Process</a:t>
            </a:r>
          </a:p>
          <a:p>
            <a:pPr lvl="1"/>
            <a:r>
              <a:rPr lang="nl-BE" sz="1300" dirty="0"/>
              <a:t>Each region has its distinct approach, however the European experience and tools have been highly studied, imitated and also replicated </a:t>
            </a:r>
          </a:p>
        </p:txBody>
      </p:sp>
    </p:spTree>
    <p:extLst>
      <p:ext uri="{BB962C8B-B14F-4D97-AF65-F5344CB8AC3E}">
        <p14:creationId xmlns:p14="http://schemas.microsoft.com/office/powerpoint/2010/main" val="58357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7A10E-FDE6-F1FE-B870-D892281A89A2}"/>
              </a:ext>
            </a:extLst>
          </p:cNvPr>
          <p:cNvSpPr>
            <a:spLocks noGrp="1"/>
          </p:cNvSpPr>
          <p:nvPr>
            <p:ph type="title"/>
          </p:nvPr>
        </p:nvSpPr>
        <p:spPr/>
        <p:txBody>
          <a:bodyPr>
            <a:normAutofit/>
          </a:bodyPr>
          <a:lstStyle/>
          <a:p>
            <a:r>
              <a:rPr lang="en-ES" sz="3200" dirty="0"/>
              <a:t>African Context 1: Regional dynamics</a:t>
            </a:r>
          </a:p>
        </p:txBody>
      </p:sp>
      <p:sp>
        <p:nvSpPr>
          <p:cNvPr id="5" name="Content Placeholder 2">
            <a:extLst>
              <a:ext uri="{FF2B5EF4-FFF2-40B4-BE49-F238E27FC236}">
                <a16:creationId xmlns:a16="http://schemas.microsoft.com/office/drawing/2014/main" id="{F6249259-07E5-085A-BE32-5BA5118DA60D}"/>
              </a:ext>
            </a:extLst>
          </p:cNvPr>
          <p:cNvSpPr txBox="1">
            <a:spLocks/>
          </p:cNvSpPr>
          <p:nvPr/>
        </p:nvSpPr>
        <p:spPr>
          <a:xfrm>
            <a:off x="448965" y="994174"/>
            <a:ext cx="8246070" cy="44789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BE" sz="1400" dirty="0"/>
              <a:t>East Africa Community (EAC)</a:t>
            </a:r>
          </a:p>
          <a:p>
            <a:pPr marL="992700" lvl="1">
              <a:lnSpc>
                <a:spcPct val="100000"/>
              </a:lnSpc>
              <a:spcBef>
                <a:spcPts val="0"/>
              </a:spcBef>
            </a:pPr>
            <a:r>
              <a:rPr lang="nl-BE" sz="1000" dirty="0"/>
              <a:t>EAC Common Higher Education Area</a:t>
            </a:r>
          </a:p>
          <a:p>
            <a:pPr marL="992700" lvl="1">
              <a:lnSpc>
                <a:spcPct val="100000"/>
              </a:lnSpc>
              <a:spcBef>
                <a:spcPts val="0"/>
              </a:spcBef>
            </a:pPr>
            <a:r>
              <a:rPr lang="nl-BE" sz="1000" dirty="0"/>
              <a:t>Inter-Universty Council for East Africa</a:t>
            </a:r>
          </a:p>
          <a:p>
            <a:pPr marL="992700" lvl="1">
              <a:lnSpc>
                <a:spcPct val="100000"/>
              </a:lnSpc>
              <a:spcBef>
                <a:spcPts val="0"/>
              </a:spcBef>
            </a:pPr>
            <a:r>
              <a:rPr lang="nl-BE" sz="1000" dirty="0"/>
              <a:t>QA Handbook, Qualifications Framework, Credit system </a:t>
            </a:r>
          </a:p>
          <a:p>
            <a:r>
              <a:rPr lang="nl-BE" sz="1400" dirty="0"/>
              <a:t>SADC</a:t>
            </a:r>
          </a:p>
          <a:p>
            <a:pPr lvl="1">
              <a:spcBef>
                <a:spcPts val="0"/>
              </a:spcBef>
            </a:pPr>
            <a:r>
              <a:rPr lang="nl-BE" sz="1000" dirty="0"/>
              <a:t>Protocal on Education and Training/ Education and skills development programme</a:t>
            </a:r>
          </a:p>
          <a:p>
            <a:pPr lvl="1">
              <a:spcBef>
                <a:spcPts val="0"/>
              </a:spcBef>
            </a:pPr>
            <a:r>
              <a:rPr lang="nl-BE" sz="1000" dirty="0"/>
              <a:t>Regional QF, objectives related to skills, quality, harmonisation</a:t>
            </a:r>
          </a:p>
          <a:p>
            <a:pPr lvl="1">
              <a:spcBef>
                <a:spcPts val="0"/>
              </a:spcBef>
            </a:pPr>
            <a:r>
              <a:rPr lang="nl-BE" sz="1000" dirty="0"/>
              <a:t>Lack a resourced implementation body (SARUA tries to serve that purpose)</a:t>
            </a:r>
          </a:p>
          <a:p>
            <a:pPr>
              <a:spcBef>
                <a:spcPts val="0"/>
              </a:spcBef>
            </a:pPr>
            <a:r>
              <a:rPr lang="nl-BE" sz="1400" dirty="0"/>
              <a:t>ECOWAS</a:t>
            </a:r>
          </a:p>
          <a:p>
            <a:pPr lvl="1">
              <a:spcBef>
                <a:spcPts val="0"/>
              </a:spcBef>
            </a:pPr>
            <a:r>
              <a:rPr lang="nl-BE" sz="1200" dirty="0"/>
              <a:t>P</a:t>
            </a:r>
            <a:r>
              <a:rPr lang="nl-BE" sz="1000" dirty="0"/>
              <a:t>rotocal on Education and Training – stronger focus on distance education and research capacity </a:t>
            </a:r>
          </a:p>
          <a:p>
            <a:pPr lvl="1">
              <a:spcBef>
                <a:spcPts val="0"/>
              </a:spcBef>
            </a:pPr>
            <a:r>
              <a:rPr lang="nl-BE" sz="1000" dirty="0"/>
              <a:t>Regional mobility programme</a:t>
            </a:r>
          </a:p>
          <a:p>
            <a:r>
              <a:rPr lang="nl-BE" sz="1400" dirty="0"/>
              <a:t>CAMES (African and Malagashy Council for Higher Education)</a:t>
            </a:r>
          </a:p>
          <a:p>
            <a:pPr lvl="1">
              <a:spcBef>
                <a:spcPts val="0"/>
              </a:spcBef>
            </a:pPr>
            <a:r>
              <a:rPr lang="nl-BE" sz="1000" dirty="0"/>
              <a:t>Francophone Africa/ conference by conference of ministers/funded by ministers</a:t>
            </a:r>
          </a:p>
          <a:p>
            <a:pPr lvl="1">
              <a:spcBef>
                <a:spcPts val="0"/>
              </a:spcBef>
            </a:pPr>
            <a:r>
              <a:rPr lang="nl-BE" sz="1000" dirty="0"/>
              <a:t>QA standards and guidelines, used for accreditation in across the respective countries</a:t>
            </a:r>
          </a:p>
          <a:p>
            <a:pPr lvl="1">
              <a:spcBef>
                <a:spcPts val="0"/>
              </a:spcBef>
            </a:pPr>
            <a:r>
              <a:rPr lang="nl-BE" sz="1000" dirty="0"/>
              <a:t>‘LMD’</a:t>
            </a:r>
          </a:p>
          <a:p>
            <a:r>
              <a:rPr lang="nl-BE" sz="1400" dirty="0"/>
              <a:t>Maghreb</a:t>
            </a:r>
          </a:p>
          <a:p>
            <a:endParaRPr lang="en-US" dirty="0"/>
          </a:p>
          <a:p>
            <a:endParaRPr lang="en-US" dirty="0"/>
          </a:p>
        </p:txBody>
      </p:sp>
    </p:spTree>
    <p:extLst>
      <p:ext uri="{BB962C8B-B14F-4D97-AF65-F5344CB8AC3E}">
        <p14:creationId xmlns:p14="http://schemas.microsoft.com/office/powerpoint/2010/main" val="3234752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899EFCE-9C06-7730-EDEB-D06CD9C0235A}"/>
              </a:ext>
            </a:extLst>
          </p:cNvPr>
          <p:cNvSpPr>
            <a:spLocks noGrp="1"/>
          </p:cNvSpPr>
          <p:nvPr>
            <p:ph type="title"/>
          </p:nvPr>
        </p:nvSpPr>
        <p:spPr>
          <a:xfrm>
            <a:off x="448965" y="433880"/>
            <a:ext cx="7024430" cy="572644"/>
          </a:xfrm>
        </p:spPr>
        <p:txBody>
          <a:bodyPr>
            <a:normAutofit fontScale="90000"/>
          </a:bodyPr>
          <a:lstStyle/>
          <a:p>
            <a:endParaRPr lang="en-US"/>
          </a:p>
        </p:txBody>
      </p:sp>
      <p:pic>
        <p:nvPicPr>
          <p:cNvPr id="4" name="Picture 3">
            <a:extLst>
              <a:ext uri="{FF2B5EF4-FFF2-40B4-BE49-F238E27FC236}">
                <a16:creationId xmlns:a16="http://schemas.microsoft.com/office/drawing/2014/main" id="{0A4C9110-647C-54A8-8A41-64F973EEB41A}"/>
              </a:ext>
            </a:extLst>
          </p:cNvPr>
          <p:cNvPicPr>
            <a:picLocks noChangeAspect="1"/>
          </p:cNvPicPr>
          <p:nvPr/>
        </p:nvPicPr>
        <p:blipFill>
          <a:blip r:embed="rId2"/>
          <a:stretch>
            <a:fillRect/>
          </a:stretch>
        </p:blipFill>
        <p:spPr>
          <a:xfrm>
            <a:off x="601670" y="0"/>
            <a:ext cx="8093365" cy="4555761"/>
          </a:xfrm>
          <a:prstGeom prst="rect">
            <a:avLst/>
          </a:prstGeom>
          <a:noFill/>
        </p:spPr>
      </p:pic>
    </p:spTree>
    <p:extLst>
      <p:ext uri="{BB962C8B-B14F-4D97-AF65-F5344CB8AC3E}">
        <p14:creationId xmlns:p14="http://schemas.microsoft.com/office/powerpoint/2010/main" val="1006333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9326-CA0E-1D1B-CD99-CC18F6AEB1EE}"/>
              </a:ext>
            </a:extLst>
          </p:cNvPr>
          <p:cNvSpPr>
            <a:spLocks noGrp="1"/>
          </p:cNvSpPr>
          <p:nvPr>
            <p:ph type="title"/>
          </p:nvPr>
        </p:nvSpPr>
        <p:spPr/>
        <p:txBody>
          <a:bodyPr>
            <a:normAutofit/>
          </a:bodyPr>
          <a:lstStyle/>
          <a:p>
            <a:r>
              <a:rPr lang="en-ES" sz="3200" dirty="0">
                <a:latin typeface="+mj-lt"/>
              </a:rPr>
              <a:t>African context (2): Continental policy</a:t>
            </a:r>
          </a:p>
        </p:txBody>
      </p:sp>
      <p:sp>
        <p:nvSpPr>
          <p:cNvPr id="3" name="Content Placeholder 2">
            <a:extLst>
              <a:ext uri="{FF2B5EF4-FFF2-40B4-BE49-F238E27FC236}">
                <a16:creationId xmlns:a16="http://schemas.microsoft.com/office/drawing/2014/main" id="{ECED7A43-D4AD-455B-D0BC-94091858F5DA}"/>
              </a:ext>
            </a:extLst>
          </p:cNvPr>
          <p:cNvSpPr txBox="1">
            <a:spLocks/>
          </p:cNvSpPr>
          <p:nvPr/>
        </p:nvSpPr>
        <p:spPr>
          <a:xfrm>
            <a:off x="625105" y="994174"/>
            <a:ext cx="7893790" cy="3390900"/>
          </a:xfrm>
          <a:prstGeom prst="rect">
            <a:avLst/>
          </a:prstGeom>
        </p:spPr>
        <p:txBody>
          <a:bodyPr>
            <a:normAutofit fontScale="55000" lnSpcReduction="20000"/>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nl-BE" sz="4125" dirty="0"/>
              <a:t>Agenda 2063: The Africa We Want</a:t>
            </a:r>
          </a:p>
          <a:p>
            <a:pPr lvl="1"/>
            <a:r>
              <a:rPr lang="nl-BE" sz="3525" dirty="0"/>
              <a:t>10 Year Implementation Plan</a:t>
            </a:r>
          </a:p>
          <a:p>
            <a:r>
              <a:rPr lang="nl-BE" sz="4125" dirty="0"/>
              <a:t>Continental Education Strategy for Africa (CESA 16-25) </a:t>
            </a:r>
          </a:p>
          <a:p>
            <a:pPr lvl="1"/>
            <a:r>
              <a:rPr lang="en-GB" sz="3400" dirty="0"/>
              <a:t>“Harmonized education and training systems are essential for the realization of intra-Africa mobility and academic integration through regional cooperation.”</a:t>
            </a:r>
            <a:endParaRPr lang="nl-BE" sz="3525" dirty="0"/>
          </a:p>
          <a:p>
            <a:pPr lvl="1"/>
            <a:r>
              <a:rPr lang="nl-BE" sz="3525" dirty="0"/>
              <a:t>Follow-up: CESA HE “Cluster”</a:t>
            </a:r>
          </a:p>
          <a:p>
            <a:pPr lvl="1"/>
            <a:r>
              <a:rPr lang="nl-BE" sz="3525" dirty="0"/>
              <a:t>AAU recognised as the implementing body: No funding/ lack of focused targets and monitoring </a:t>
            </a:r>
          </a:p>
          <a:p>
            <a:r>
              <a:rPr lang="nl-BE" sz="4125" dirty="0"/>
              <a:t>PAQAF: Pan-African Quality Assurance and Accreditation Framework </a:t>
            </a:r>
          </a:p>
        </p:txBody>
      </p:sp>
    </p:spTree>
    <p:extLst>
      <p:ext uri="{BB962C8B-B14F-4D97-AF65-F5344CB8AC3E}">
        <p14:creationId xmlns:p14="http://schemas.microsoft.com/office/powerpoint/2010/main" val="37672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C1815B60-7078-46BC-928F-576A4169F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9229" y="571760"/>
            <a:ext cx="1190861" cy="1138630"/>
          </a:xfrm>
          <a:prstGeom prst="rect">
            <a:avLst/>
          </a:prstGeom>
        </p:spPr>
      </p:pic>
      <p:sp>
        <p:nvSpPr>
          <p:cNvPr id="3" name="Rectangle 2">
            <a:extLst>
              <a:ext uri="{FF2B5EF4-FFF2-40B4-BE49-F238E27FC236}">
                <a16:creationId xmlns:a16="http://schemas.microsoft.com/office/drawing/2014/main" id="{0F2306E8-0A2B-494D-AFEA-2F99C6482066}"/>
              </a:ext>
            </a:extLst>
          </p:cNvPr>
          <p:cNvSpPr/>
          <p:nvPr/>
        </p:nvSpPr>
        <p:spPr>
          <a:xfrm>
            <a:off x="574495" y="1045671"/>
            <a:ext cx="490756" cy="3052158"/>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85800"/>
            <a:endParaRPr lang="es-ES" sz="1350" dirty="0">
              <a:solidFill>
                <a:prstClr val="black"/>
              </a:solidFill>
              <a:latin typeface="Calibri" panose="020F0502020204030204"/>
            </a:endParaRPr>
          </a:p>
        </p:txBody>
      </p:sp>
      <p:sp>
        <p:nvSpPr>
          <p:cNvPr id="4" name="TextBox 3">
            <a:extLst>
              <a:ext uri="{FF2B5EF4-FFF2-40B4-BE49-F238E27FC236}">
                <a16:creationId xmlns:a16="http://schemas.microsoft.com/office/drawing/2014/main" id="{0646939B-8E5C-4B41-B545-6B9459514FAE}"/>
              </a:ext>
            </a:extLst>
          </p:cNvPr>
          <p:cNvSpPr txBox="1"/>
          <p:nvPr/>
        </p:nvSpPr>
        <p:spPr>
          <a:xfrm>
            <a:off x="618582" y="888017"/>
            <a:ext cx="386106" cy="2169825"/>
          </a:xfrm>
          <a:prstGeom prst="rect">
            <a:avLst/>
          </a:prstGeom>
          <a:noFill/>
        </p:spPr>
        <p:txBody>
          <a:bodyPr wrap="square" rtlCol="0">
            <a:spAutoFit/>
          </a:bodyPr>
          <a:lstStyle/>
          <a:p>
            <a:pPr algn="ctr" defTabSz="685800"/>
            <a:r>
              <a:rPr lang="es-ES" sz="2700" dirty="0">
                <a:solidFill>
                  <a:prstClr val="black">
                    <a:lumMod val="50000"/>
                    <a:lumOff val="50000"/>
                  </a:prstClr>
                </a:solidFill>
                <a:latin typeface="Calibri" panose="020F0502020204030204"/>
              </a:rPr>
              <a:t>PAQAF</a:t>
            </a:r>
          </a:p>
        </p:txBody>
      </p:sp>
      <p:sp>
        <p:nvSpPr>
          <p:cNvPr id="7" name="Rectangle 6">
            <a:extLst>
              <a:ext uri="{FF2B5EF4-FFF2-40B4-BE49-F238E27FC236}">
                <a16:creationId xmlns:a16="http://schemas.microsoft.com/office/drawing/2014/main" id="{F628B780-FBE1-4B97-8FEF-66F361B27DE3}"/>
              </a:ext>
            </a:extLst>
          </p:cNvPr>
          <p:cNvSpPr/>
          <p:nvPr/>
        </p:nvSpPr>
        <p:spPr>
          <a:xfrm>
            <a:off x="1161480" y="1024776"/>
            <a:ext cx="5990593" cy="314068"/>
          </a:xfrm>
          <a:prstGeom prst="rect">
            <a:avLst/>
          </a:prstGeom>
          <a:solidFill>
            <a:srgbClr val="FCC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r>
              <a:rPr lang="en-US" sz="1350" dirty="0">
                <a:solidFill>
                  <a:prstClr val="white"/>
                </a:solidFill>
                <a:latin typeface="Romeal"/>
              </a:rPr>
              <a:t>African Standards and Guidelines for Quality Assurance (ASG-QA)</a:t>
            </a:r>
          </a:p>
        </p:txBody>
      </p:sp>
      <p:sp>
        <p:nvSpPr>
          <p:cNvPr id="14" name="Rectangle 13">
            <a:extLst>
              <a:ext uri="{FF2B5EF4-FFF2-40B4-BE49-F238E27FC236}">
                <a16:creationId xmlns:a16="http://schemas.microsoft.com/office/drawing/2014/main" id="{C06BE331-0B22-4C40-8976-D87FB92EBF8C}"/>
              </a:ext>
            </a:extLst>
          </p:cNvPr>
          <p:cNvSpPr/>
          <p:nvPr/>
        </p:nvSpPr>
        <p:spPr>
          <a:xfrm>
            <a:off x="1184906" y="1489170"/>
            <a:ext cx="5990592" cy="314068"/>
          </a:xfrm>
          <a:prstGeom prst="rect">
            <a:avLst/>
          </a:prstGeom>
          <a:solidFill>
            <a:srgbClr val="FCC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r>
              <a:rPr lang="en-US" sz="1350" dirty="0">
                <a:solidFill>
                  <a:prstClr val="white"/>
                </a:solidFill>
                <a:latin typeface="Romeal"/>
              </a:rPr>
              <a:t>AQRM for Institutional Evaluation/Data</a:t>
            </a:r>
          </a:p>
        </p:txBody>
      </p:sp>
      <p:sp>
        <p:nvSpPr>
          <p:cNvPr id="16" name="Rectangle 15">
            <a:extLst>
              <a:ext uri="{FF2B5EF4-FFF2-40B4-BE49-F238E27FC236}">
                <a16:creationId xmlns:a16="http://schemas.microsoft.com/office/drawing/2014/main" id="{78B9CD71-4582-4179-8E51-675497CBF2E4}"/>
              </a:ext>
            </a:extLst>
          </p:cNvPr>
          <p:cNvSpPr/>
          <p:nvPr/>
        </p:nvSpPr>
        <p:spPr>
          <a:xfrm>
            <a:off x="1184906" y="1965023"/>
            <a:ext cx="5990592" cy="314069"/>
          </a:xfrm>
          <a:prstGeom prst="rect">
            <a:avLst/>
          </a:prstGeom>
          <a:solidFill>
            <a:srgbClr val="FCC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r>
              <a:rPr lang="en-US" sz="1350" dirty="0">
                <a:solidFill>
                  <a:prstClr val="white"/>
                </a:solidFill>
                <a:latin typeface="Romeal"/>
              </a:rPr>
              <a:t>Capacity Building Trainings in Quality Assurance for National QA Agencies</a:t>
            </a:r>
          </a:p>
        </p:txBody>
      </p:sp>
      <p:sp>
        <p:nvSpPr>
          <p:cNvPr id="19" name="Rectangle 18">
            <a:extLst>
              <a:ext uri="{FF2B5EF4-FFF2-40B4-BE49-F238E27FC236}">
                <a16:creationId xmlns:a16="http://schemas.microsoft.com/office/drawing/2014/main" id="{113C3507-A868-4DD0-B158-1C36C9D60873}"/>
              </a:ext>
            </a:extLst>
          </p:cNvPr>
          <p:cNvSpPr/>
          <p:nvPr/>
        </p:nvSpPr>
        <p:spPr>
          <a:xfrm>
            <a:off x="1195539" y="2441828"/>
            <a:ext cx="5133287" cy="333894"/>
          </a:xfrm>
          <a:prstGeom prst="rect">
            <a:avLst/>
          </a:prstGeom>
          <a:solidFill>
            <a:srgbClr val="FCC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r>
              <a:rPr lang="en-US" sz="1350" dirty="0">
                <a:solidFill>
                  <a:prstClr val="white"/>
                </a:solidFill>
                <a:latin typeface="Romeal"/>
              </a:rPr>
              <a:t>African Continental Qualification Framework</a:t>
            </a:r>
          </a:p>
        </p:txBody>
      </p:sp>
      <p:sp>
        <p:nvSpPr>
          <p:cNvPr id="22" name="TextBox 21">
            <a:extLst>
              <a:ext uri="{FF2B5EF4-FFF2-40B4-BE49-F238E27FC236}">
                <a16:creationId xmlns:a16="http://schemas.microsoft.com/office/drawing/2014/main" id="{EB230140-F420-4B3F-8E69-B513F785DE4A}"/>
              </a:ext>
            </a:extLst>
          </p:cNvPr>
          <p:cNvSpPr txBox="1"/>
          <p:nvPr/>
        </p:nvSpPr>
        <p:spPr>
          <a:xfrm>
            <a:off x="6389225" y="2411999"/>
            <a:ext cx="1170411" cy="369332"/>
          </a:xfrm>
          <a:prstGeom prst="rect">
            <a:avLst/>
          </a:prstGeom>
          <a:solidFill>
            <a:schemeClr val="accent2">
              <a:lumMod val="60000"/>
              <a:lumOff val="40000"/>
            </a:schemeClr>
          </a:solidFill>
        </p:spPr>
        <p:txBody>
          <a:bodyPr wrap="square" rtlCol="0">
            <a:spAutoFit/>
          </a:bodyPr>
          <a:lstStyle/>
          <a:p>
            <a:pPr algn="ctr" defTabSz="685800"/>
            <a:r>
              <a:rPr lang="es-ES" dirty="0">
                <a:solidFill>
                  <a:prstClr val="white"/>
                </a:solidFill>
                <a:latin typeface="Romeal"/>
              </a:rPr>
              <a:t>SIFA</a:t>
            </a:r>
            <a:r>
              <a:rPr lang="es-ES" dirty="0">
                <a:solidFill>
                  <a:prstClr val="white"/>
                </a:solidFill>
                <a:latin typeface="Calibri" panose="020F0502020204030204"/>
              </a:rPr>
              <a:t> </a:t>
            </a:r>
          </a:p>
        </p:txBody>
      </p:sp>
      <p:sp>
        <p:nvSpPr>
          <p:cNvPr id="28" name="Rectangle 27">
            <a:extLst>
              <a:ext uri="{FF2B5EF4-FFF2-40B4-BE49-F238E27FC236}">
                <a16:creationId xmlns:a16="http://schemas.microsoft.com/office/drawing/2014/main" id="{7BA49F6A-BF4D-4007-9D99-416ADCCFF75B}"/>
              </a:ext>
            </a:extLst>
          </p:cNvPr>
          <p:cNvSpPr/>
          <p:nvPr/>
        </p:nvSpPr>
        <p:spPr>
          <a:xfrm>
            <a:off x="1195539" y="2906637"/>
            <a:ext cx="5133285" cy="317475"/>
          </a:xfrm>
          <a:prstGeom prst="rect">
            <a:avLst/>
          </a:prstGeom>
          <a:solidFill>
            <a:srgbClr val="FCC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r>
              <a:rPr lang="en-US" sz="1350" dirty="0">
                <a:solidFill>
                  <a:prstClr val="white"/>
                </a:solidFill>
                <a:latin typeface="Romeal"/>
              </a:rPr>
              <a:t>African Credit Accumulation and Transfer System</a:t>
            </a:r>
          </a:p>
        </p:txBody>
      </p:sp>
      <p:sp>
        <p:nvSpPr>
          <p:cNvPr id="31" name="Rectangle 30">
            <a:extLst>
              <a:ext uri="{FF2B5EF4-FFF2-40B4-BE49-F238E27FC236}">
                <a16:creationId xmlns:a16="http://schemas.microsoft.com/office/drawing/2014/main" id="{8B5616E0-FEF3-4F00-BC67-915FECC61DDC}"/>
              </a:ext>
            </a:extLst>
          </p:cNvPr>
          <p:cNvSpPr/>
          <p:nvPr/>
        </p:nvSpPr>
        <p:spPr>
          <a:xfrm>
            <a:off x="1195539" y="3324996"/>
            <a:ext cx="5143916" cy="316006"/>
          </a:xfrm>
          <a:prstGeom prst="rect">
            <a:avLst/>
          </a:prstGeom>
          <a:solidFill>
            <a:srgbClr val="FCC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r>
              <a:rPr lang="en-US" sz="1350" dirty="0">
                <a:solidFill>
                  <a:prstClr val="white"/>
                </a:solidFill>
                <a:latin typeface="Romeal"/>
              </a:rPr>
              <a:t>Addis Convention</a:t>
            </a:r>
          </a:p>
        </p:txBody>
      </p:sp>
      <p:sp>
        <p:nvSpPr>
          <p:cNvPr id="32" name="Rectangle 31">
            <a:extLst>
              <a:ext uri="{FF2B5EF4-FFF2-40B4-BE49-F238E27FC236}">
                <a16:creationId xmlns:a16="http://schemas.microsoft.com/office/drawing/2014/main" id="{044CE555-D089-4D2C-ADEA-651E5358F428}"/>
              </a:ext>
            </a:extLst>
          </p:cNvPr>
          <p:cNvSpPr/>
          <p:nvPr/>
        </p:nvSpPr>
        <p:spPr>
          <a:xfrm>
            <a:off x="1195539" y="3774739"/>
            <a:ext cx="5491669" cy="34625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100" dirty="0">
                <a:solidFill>
                  <a:prstClr val="white"/>
                </a:solidFill>
                <a:latin typeface="Romeal"/>
              </a:rPr>
              <a:t>Pan African QA and Accreditation Agency</a:t>
            </a:r>
          </a:p>
        </p:txBody>
      </p:sp>
      <p:sp>
        <p:nvSpPr>
          <p:cNvPr id="35" name="TextBox 34">
            <a:extLst>
              <a:ext uri="{FF2B5EF4-FFF2-40B4-BE49-F238E27FC236}">
                <a16:creationId xmlns:a16="http://schemas.microsoft.com/office/drawing/2014/main" id="{AE263C23-233E-4080-91C7-BBD1C8697AFD}"/>
              </a:ext>
            </a:extLst>
          </p:cNvPr>
          <p:cNvSpPr txBox="1"/>
          <p:nvPr/>
        </p:nvSpPr>
        <p:spPr>
          <a:xfrm>
            <a:off x="574495" y="4235279"/>
            <a:ext cx="6995470" cy="369332"/>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p:spPr>
        <p:txBody>
          <a:bodyPr wrap="square" rtlCol="0">
            <a:spAutoFit/>
          </a:bodyPr>
          <a:lstStyle/>
          <a:p>
            <a:pPr algn="ctr" defTabSz="685800"/>
            <a:r>
              <a:rPr lang="en-US" sz="1500" dirty="0">
                <a:solidFill>
                  <a:prstClr val="black">
                    <a:lumMod val="50000"/>
                    <a:lumOff val="50000"/>
                  </a:prstClr>
                </a:solidFill>
                <a:latin typeface="Romeal"/>
              </a:rPr>
              <a:t>First Ten-Year Implementation Plan of Agenda 2063</a:t>
            </a:r>
            <a:r>
              <a:rPr lang="es-ES" dirty="0">
                <a:solidFill>
                  <a:prstClr val="black">
                    <a:lumMod val="50000"/>
                    <a:lumOff val="50000"/>
                  </a:prstClr>
                </a:solidFill>
                <a:latin typeface="Romeal"/>
              </a:rPr>
              <a:t> </a:t>
            </a:r>
          </a:p>
        </p:txBody>
      </p:sp>
      <p:sp>
        <p:nvSpPr>
          <p:cNvPr id="23" name="TextBox 22">
            <a:extLst>
              <a:ext uri="{FF2B5EF4-FFF2-40B4-BE49-F238E27FC236}">
                <a16:creationId xmlns:a16="http://schemas.microsoft.com/office/drawing/2014/main" id="{9509C7E7-965F-EA48-BAA8-8B6EA4EC12A1}"/>
              </a:ext>
            </a:extLst>
          </p:cNvPr>
          <p:cNvSpPr txBox="1"/>
          <p:nvPr/>
        </p:nvSpPr>
        <p:spPr>
          <a:xfrm>
            <a:off x="7227156" y="965248"/>
            <a:ext cx="295498" cy="1361911"/>
          </a:xfrm>
          <a:prstGeom prst="rect">
            <a:avLst/>
          </a:prstGeom>
          <a:solidFill>
            <a:schemeClr val="accent6">
              <a:lumMod val="60000"/>
              <a:lumOff val="40000"/>
            </a:schemeClr>
          </a:solidFill>
        </p:spPr>
        <p:txBody>
          <a:bodyPr wrap="square" rtlCol="0">
            <a:spAutoFit/>
          </a:bodyPr>
          <a:lstStyle/>
          <a:p>
            <a:pPr algn="ctr" defTabSz="685800"/>
            <a:r>
              <a:rPr lang="es-ES" sz="1650" dirty="0">
                <a:solidFill>
                  <a:prstClr val="white"/>
                </a:solidFill>
                <a:latin typeface="Romeal"/>
              </a:rPr>
              <a:t>HAQAA</a:t>
            </a:r>
          </a:p>
        </p:txBody>
      </p:sp>
      <p:sp>
        <p:nvSpPr>
          <p:cNvPr id="5" name="TextBox 4">
            <a:extLst>
              <a:ext uri="{FF2B5EF4-FFF2-40B4-BE49-F238E27FC236}">
                <a16:creationId xmlns:a16="http://schemas.microsoft.com/office/drawing/2014/main" id="{0F54250E-AE0E-4541-8E34-09BE600B8385}"/>
              </a:ext>
            </a:extLst>
          </p:cNvPr>
          <p:cNvSpPr txBox="1"/>
          <p:nvPr/>
        </p:nvSpPr>
        <p:spPr>
          <a:xfrm>
            <a:off x="6771585" y="3731079"/>
            <a:ext cx="788052" cy="369332"/>
          </a:xfrm>
          <a:prstGeom prst="rect">
            <a:avLst/>
          </a:prstGeom>
          <a:solidFill>
            <a:schemeClr val="accent6">
              <a:lumMod val="40000"/>
              <a:lumOff val="60000"/>
            </a:schemeClr>
          </a:solidFill>
        </p:spPr>
        <p:txBody>
          <a:bodyPr wrap="square" rtlCol="0">
            <a:spAutoFit/>
          </a:bodyPr>
          <a:lstStyle/>
          <a:p>
            <a:pPr defTabSz="685800"/>
            <a:r>
              <a:rPr lang="x-none" dirty="0">
                <a:solidFill>
                  <a:prstClr val="black"/>
                </a:solidFill>
                <a:latin typeface="Calibri" panose="020F0502020204030204"/>
              </a:rPr>
              <a:t> </a:t>
            </a:r>
            <a:r>
              <a:rPr lang="x-none" sz="1350" dirty="0">
                <a:solidFill>
                  <a:prstClr val="white"/>
                </a:solidFill>
                <a:latin typeface="Romeal"/>
              </a:rPr>
              <a:t>HAQAA</a:t>
            </a:r>
          </a:p>
        </p:txBody>
      </p:sp>
      <p:sp>
        <p:nvSpPr>
          <p:cNvPr id="24" name="TextBox 23">
            <a:extLst>
              <a:ext uri="{FF2B5EF4-FFF2-40B4-BE49-F238E27FC236}">
                <a16:creationId xmlns:a16="http://schemas.microsoft.com/office/drawing/2014/main" id="{47960DE0-3A29-4A2B-B372-9A02DAB34B28}"/>
              </a:ext>
            </a:extLst>
          </p:cNvPr>
          <p:cNvSpPr txBox="1"/>
          <p:nvPr/>
        </p:nvSpPr>
        <p:spPr>
          <a:xfrm>
            <a:off x="6389226" y="2893393"/>
            <a:ext cx="1170411" cy="369332"/>
          </a:xfrm>
          <a:prstGeom prst="rect">
            <a:avLst/>
          </a:prstGeom>
          <a:solidFill>
            <a:schemeClr val="accent3">
              <a:lumMod val="60000"/>
              <a:lumOff val="40000"/>
            </a:schemeClr>
          </a:solidFill>
        </p:spPr>
        <p:txBody>
          <a:bodyPr wrap="square" rtlCol="0">
            <a:spAutoFit/>
          </a:bodyPr>
          <a:lstStyle/>
          <a:p>
            <a:pPr algn="ctr" defTabSz="685800"/>
            <a:r>
              <a:rPr lang="es-ES" dirty="0">
                <a:solidFill>
                  <a:prstClr val="white"/>
                </a:solidFill>
                <a:latin typeface="Romeal"/>
              </a:rPr>
              <a:t>TUNING  </a:t>
            </a:r>
          </a:p>
        </p:txBody>
      </p:sp>
      <p:sp>
        <p:nvSpPr>
          <p:cNvPr id="26" name="TextBox 25">
            <a:extLst>
              <a:ext uri="{FF2B5EF4-FFF2-40B4-BE49-F238E27FC236}">
                <a16:creationId xmlns:a16="http://schemas.microsoft.com/office/drawing/2014/main" id="{77383A02-5F05-4CD2-89C6-A863F1384620}"/>
              </a:ext>
            </a:extLst>
          </p:cNvPr>
          <p:cNvSpPr txBox="1"/>
          <p:nvPr/>
        </p:nvSpPr>
        <p:spPr>
          <a:xfrm>
            <a:off x="6399554" y="3274672"/>
            <a:ext cx="1170411" cy="369332"/>
          </a:xfrm>
          <a:prstGeom prst="rect">
            <a:avLst/>
          </a:prstGeom>
          <a:solidFill>
            <a:schemeClr val="accent5">
              <a:lumMod val="40000"/>
              <a:lumOff val="60000"/>
            </a:schemeClr>
          </a:solidFill>
        </p:spPr>
        <p:txBody>
          <a:bodyPr wrap="square" rtlCol="0">
            <a:spAutoFit/>
          </a:bodyPr>
          <a:lstStyle/>
          <a:p>
            <a:pPr algn="ctr" defTabSz="685800"/>
            <a:r>
              <a:rPr lang="es-ES" dirty="0">
                <a:solidFill>
                  <a:prstClr val="white"/>
                </a:solidFill>
                <a:latin typeface="Romeal"/>
              </a:rPr>
              <a:t>UNESCO</a:t>
            </a:r>
          </a:p>
        </p:txBody>
      </p:sp>
      <p:sp>
        <p:nvSpPr>
          <p:cNvPr id="18" name="Title 1">
            <a:extLst>
              <a:ext uri="{FF2B5EF4-FFF2-40B4-BE49-F238E27FC236}">
                <a16:creationId xmlns:a16="http://schemas.microsoft.com/office/drawing/2014/main" id="{6454307C-EFFC-1E38-621E-CA18BD38B61C}"/>
              </a:ext>
            </a:extLst>
          </p:cNvPr>
          <p:cNvSpPr>
            <a:spLocks noGrp="1"/>
          </p:cNvSpPr>
          <p:nvPr>
            <p:ph type="title"/>
          </p:nvPr>
        </p:nvSpPr>
        <p:spPr>
          <a:xfrm>
            <a:off x="793471" y="1"/>
            <a:ext cx="7106875" cy="994173"/>
          </a:xfrm>
        </p:spPr>
        <p:txBody>
          <a:bodyPr>
            <a:noAutofit/>
          </a:bodyPr>
          <a:lstStyle/>
          <a:p>
            <a:r>
              <a:rPr lang="en-ES" sz="2800" dirty="0"/>
              <a:t>Pan-African Quality Assurance and Accreditation Framework (PAQAF)</a:t>
            </a:r>
          </a:p>
        </p:txBody>
      </p:sp>
    </p:spTree>
    <p:extLst>
      <p:ext uri="{BB962C8B-B14F-4D97-AF65-F5344CB8AC3E}">
        <p14:creationId xmlns:p14="http://schemas.microsoft.com/office/powerpoint/2010/main" val="3756428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99E61-7984-4C70-BB4A-A70D78C27323}"/>
              </a:ext>
            </a:extLst>
          </p:cNvPr>
          <p:cNvSpPr>
            <a:spLocks noGrp="1"/>
          </p:cNvSpPr>
          <p:nvPr>
            <p:ph type="title"/>
          </p:nvPr>
        </p:nvSpPr>
        <p:spPr/>
        <p:txBody>
          <a:bodyPr/>
          <a:lstStyle/>
          <a:p>
            <a:r>
              <a:rPr lang="en-ES" dirty="0"/>
              <a:t>HAQAA1/2</a:t>
            </a:r>
          </a:p>
        </p:txBody>
      </p:sp>
      <p:sp>
        <p:nvSpPr>
          <p:cNvPr id="5" name="Content Placeholder 2">
            <a:extLst>
              <a:ext uri="{FF2B5EF4-FFF2-40B4-BE49-F238E27FC236}">
                <a16:creationId xmlns:a16="http://schemas.microsoft.com/office/drawing/2014/main" id="{8181B686-BAD8-F221-1BEE-F930A0E52DB2}"/>
              </a:ext>
            </a:extLst>
          </p:cNvPr>
          <p:cNvSpPr txBox="1">
            <a:spLocks/>
          </p:cNvSpPr>
          <p:nvPr/>
        </p:nvSpPr>
        <p:spPr>
          <a:xfrm>
            <a:off x="825590" y="1044700"/>
            <a:ext cx="7635250" cy="3390900"/>
          </a:xfrm>
          <a:prstGeom prst="rect">
            <a:avLst/>
          </a:prstGeom>
        </p:spPr>
        <p:txBody>
          <a:bodyPr>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BE" sz="4125" dirty="0">
                <a:solidFill>
                  <a:schemeClr val="bg1">
                    <a:lumMod val="50000"/>
                  </a:schemeClr>
                </a:solidFill>
              </a:rPr>
              <a:t>“Harmonisation, Accreditation and Quality Assurance in African HE”</a:t>
            </a:r>
          </a:p>
          <a:p>
            <a:r>
              <a:rPr lang="nl-BE" sz="4125" dirty="0">
                <a:solidFill>
                  <a:schemeClr val="bg1">
                    <a:lumMod val="50000"/>
                  </a:schemeClr>
                </a:solidFill>
              </a:rPr>
              <a:t>Preceded by a feasibility study for the PAQAF which influenced the AU’s adoption of it</a:t>
            </a:r>
          </a:p>
          <a:p>
            <a:r>
              <a:rPr lang="nl-BE" sz="4125" dirty="0">
                <a:solidFill>
                  <a:schemeClr val="bg1">
                    <a:lumMod val="50000"/>
                  </a:schemeClr>
                </a:solidFill>
              </a:rPr>
              <a:t>EU Service contracts: 2015-18/ 2019-2022</a:t>
            </a:r>
          </a:p>
          <a:p>
            <a:r>
              <a:rPr lang="nl-BE" sz="4125" dirty="0">
                <a:solidFill>
                  <a:schemeClr val="bg1">
                    <a:lumMod val="50000"/>
                  </a:schemeClr>
                </a:solidFill>
              </a:rPr>
              <a:t>Financed under the EU’s Pan-African Programme</a:t>
            </a:r>
          </a:p>
          <a:p>
            <a:pPr lvl="1"/>
            <a:r>
              <a:rPr lang="nl-BE" sz="3825" dirty="0">
                <a:solidFill>
                  <a:schemeClr val="bg1">
                    <a:lumMod val="50000"/>
                  </a:schemeClr>
                </a:solidFill>
              </a:rPr>
              <a:t>Sister initiatives: Support for the ACQF, African Student and Alumni Forum (ASAF),  VET capacity building/mobility, Intra-African mobility</a:t>
            </a:r>
          </a:p>
          <a:p>
            <a:r>
              <a:rPr lang="en-US" sz="4125" dirty="0">
                <a:solidFill>
                  <a:schemeClr val="bg1">
                    <a:lumMod val="50000"/>
                  </a:schemeClr>
                </a:solidFill>
              </a:rPr>
              <a:t>Implementing team: OBREAL Global Observatory (coordinator), AAU, DAAD, ENQA</a:t>
            </a:r>
          </a:p>
          <a:p>
            <a:r>
              <a:rPr lang="en-US" sz="4125" dirty="0">
                <a:solidFill>
                  <a:schemeClr val="bg1">
                    <a:lumMod val="50000"/>
                  </a:schemeClr>
                </a:solidFill>
              </a:rPr>
              <a:t>Supported by </a:t>
            </a:r>
            <a:r>
              <a:rPr lang="en-US" sz="4125" b="1" dirty="0">
                <a:solidFill>
                  <a:schemeClr val="bg1">
                    <a:lumMod val="50000"/>
                  </a:schemeClr>
                </a:solidFill>
              </a:rPr>
              <a:t>strategic implementing partners</a:t>
            </a:r>
          </a:p>
          <a:p>
            <a:pPr lvl="1"/>
            <a:r>
              <a:rPr lang="en-US" sz="3500" dirty="0">
                <a:solidFill>
                  <a:schemeClr val="bg1">
                    <a:lumMod val="50000"/>
                  </a:schemeClr>
                </a:solidFill>
              </a:rPr>
              <a:t>CAMES (francophone Africa), IUCEA (East Africa), NAQAAE (Egypt/Northern Africa), SARUA (SADC), CNAQ (Lusophone Africa), ANAQ-Sup (Senegal)</a:t>
            </a:r>
          </a:p>
          <a:p>
            <a:r>
              <a:rPr lang="en-US" sz="4125" dirty="0">
                <a:solidFill>
                  <a:schemeClr val="bg1">
                    <a:lumMod val="50000"/>
                  </a:schemeClr>
                </a:solidFill>
              </a:rPr>
              <a:t>Advisory Board of key regional and continental </a:t>
            </a:r>
            <a:r>
              <a:rPr lang="en-US" sz="4125" dirty="0" err="1">
                <a:solidFill>
                  <a:schemeClr val="bg1">
                    <a:lumMod val="50000"/>
                  </a:schemeClr>
                </a:solidFill>
              </a:rPr>
              <a:t>organisations</a:t>
            </a:r>
            <a:r>
              <a:rPr lang="en-US" sz="4125" dirty="0">
                <a:solidFill>
                  <a:schemeClr val="bg1">
                    <a:lumMod val="50000"/>
                  </a:schemeClr>
                </a:solidFill>
              </a:rPr>
              <a:t> (representing QA sector, regulatory bodies and HEI) </a:t>
            </a:r>
          </a:p>
        </p:txBody>
      </p:sp>
    </p:spTree>
    <p:extLst>
      <p:ext uri="{BB962C8B-B14F-4D97-AF65-F5344CB8AC3E}">
        <p14:creationId xmlns:p14="http://schemas.microsoft.com/office/powerpoint/2010/main" val="85635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33DDE8-EE86-4D2B-B5E5-71FD60E403EF}"/>
              </a:ext>
            </a:extLst>
          </p:cNvPr>
          <p:cNvPicPr>
            <a:picLocks noChangeAspect="1"/>
          </p:cNvPicPr>
          <p:nvPr/>
        </p:nvPicPr>
        <p:blipFill>
          <a:blip r:embed="rId2"/>
          <a:stretch>
            <a:fillRect/>
          </a:stretch>
        </p:blipFill>
        <p:spPr>
          <a:xfrm>
            <a:off x="4159405" y="627981"/>
            <a:ext cx="4254191" cy="4052117"/>
          </a:xfrm>
          <a:prstGeom prst="rect">
            <a:avLst/>
          </a:prstGeom>
        </p:spPr>
      </p:pic>
      <p:sp>
        <p:nvSpPr>
          <p:cNvPr id="2" name="Title 1">
            <a:extLst>
              <a:ext uri="{FF2B5EF4-FFF2-40B4-BE49-F238E27FC236}">
                <a16:creationId xmlns:a16="http://schemas.microsoft.com/office/drawing/2014/main" id="{50255B13-0AAE-4F07-BAC7-920B0F52FBB9}"/>
              </a:ext>
            </a:extLst>
          </p:cNvPr>
          <p:cNvSpPr>
            <a:spLocks noGrp="1"/>
          </p:cNvSpPr>
          <p:nvPr>
            <p:ph type="title"/>
          </p:nvPr>
        </p:nvSpPr>
        <p:spPr>
          <a:xfrm>
            <a:off x="820903" y="233173"/>
            <a:ext cx="7106875" cy="994173"/>
          </a:xfrm>
        </p:spPr>
        <p:txBody>
          <a:bodyPr>
            <a:normAutofit fontScale="90000"/>
          </a:bodyPr>
          <a:lstStyle/>
          <a:p>
            <a:r>
              <a:rPr lang="en-ES" dirty="0"/>
              <a:t>ASG-QA</a:t>
            </a:r>
            <a:br>
              <a:rPr lang="en-ES" dirty="0"/>
            </a:br>
            <a:endParaRPr lang="es-ES" dirty="0"/>
          </a:p>
        </p:txBody>
      </p:sp>
      <p:pic>
        <p:nvPicPr>
          <p:cNvPr id="3" name="Content Placeholder 3">
            <a:extLst>
              <a:ext uri="{FF2B5EF4-FFF2-40B4-BE49-F238E27FC236}">
                <a16:creationId xmlns:a16="http://schemas.microsoft.com/office/drawing/2014/main" id="{1D245086-D693-44D1-B7A1-EB576BF8FF0A}"/>
              </a:ext>
            </a:extLst>
          </p:cNvPr>
          <p:cNvPicPr>
            <a:picLocks noChangeAspect="1"/>
          </p:cNvPicPr>
          <p:nvPr/>
        </p:nvPicPr>
        <p:blipFill>
          <a:blip r:embed="rId3"/>
          <a:stretch>
            <a:fillRect/>
          </a:stretch>
        </p:blipFill>
        <p:spPr>
          <a:xfrm>
            <a:off x="996462" y="1145335"/>
            <a:ext cx="2064238" cy="2852831"/>
          </a:xfrm>
          <a:prstGeom prst="rect">
            <a:avLst/>
          </a:prstGeom>
        </p:spPr>
      </p:pic>
      <p:cxnSp>
        <p:nvCxnSpPr>
          <p:cNvPr id="5" name="Straight Arrow Connector 4">
            <a:extLst>
              <a:ext uri="{FF2B5EF4-FFF2-40B4-BE49-F238E27FC236}">
                <a16:creationId xmlns:a16="http://schemas.microsoft.com/office/drawing/2014/main" id="{6A1B3C61-5529-4A3D-A79C-8A28557D1554}"/>
              </a:ext>
            </a:extLst>
          </p:cNvPr>
          <p:cNvCxnSpPr/>
          <p:nvPr/>
        </p:nvCxnSpPr>
        <p:spPr>
          <a:xfrm>
            <a:off x="3337277" y="2660389"/>
            <a:ext cx="1037064"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9937854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ADB Project Document" ma:contentTypeID="0x010100A3BFD338C4D69F46BE33AA49AB50870100C520B00D8BB20C45814389052060F14C" ma:contentTypeVersion="21" ma:contentTypeDescription="" ma:contentTypeScope="" ma:versionID="58be340fe5619450d09685c0a5b7b67a">
  <xsd:schema xmlns:xsd="http://www.w3.org/2001/XMLSchema" xmlns:xs="http://www.w3.org/2001/XMLSchema" xmlns:p="http://schemas.microsoft.com/office/2006/metadata/properties" xmlns:ns2="c1fdd505-2570-46c2-bd04-3e0f2d874cf5" xmlns:ns3="cf371439-f430-41b1-8688-7ef6c47b85d0" xmlns:ns4="374793f7-8f2b-4177-9cc3-2a8d0cfae40f" targetNamespace="http://schemas.microsoft.com/office/2006/metadata/properties" ma:root="true" ma:fieldsID="4ba4e69ffd3f543ad970e0b458f0e8b3" ns2:_="" ns3:_="" ns4:_="">
    <xsd:import namespace="c1fdd505-2570-46c2-bd04-3e0f2d874cf5"/>
    <xsd:import namespace="cf371439-f430-41b1-8688-7ef6c47b85d0"/>
    <xsd:import namespace="374793f7-8f2b-4177-9cc3-2a8d0cfae40f"/>
    <xsd:element name="properties">
      <xsd:complexType>
        <xsd:sequence>
          <xsd:element name="documentManagement">
            <xsd:complexType>
              <xsd:all>
                <xsd:element ref="ns2:ADBDocumentDate" minOccurs="0"/>
                <xsd:element ref="ns2:ADBMonth" minOccurs="0"/>
                <xsd:element ref="ns2:ADBYear" minOccurs="0"/>
                <xsd:element ref="ns2:ADBAuthors" minOccurs="0"/>
                <xsd:element ref="ns2:ADBSourceLink" minOccurs="0"/>
                <xsd:element ref="ns2:ADBCirculatedLink" minOccurs="0"/>
                <xsd:element ref="ns2:a0d1b14b197747dfafc19f70ff45d4f6" minOccurs="0"/>
                <xsd:element ref="ns2:d01a0ce1b141461dbfb235a3ab729a2c" minOccurs="0"/>
                <xsd:element ref="ns2:TaxCatchAll" minOccurs="0"/>
                <xsd:element ref="ns2:hca2169e3b0945318411f30479ba40c8" minOccurs="0"/>
                <xsd:element ref="ns2:p030e467f78f45b4ae8f7e2c17ea4d82" minOccurs="0"/>
                <xsd:element ref="ns2:h00e4aaaf4624e24a7df7f06faa038c6" minOccurs="0"/>
                <xsd:element ref="ns2:d61536b25a8a4fedb48bb564279be82a" minOccurs="0"/>
                <xsd:element ref="ns2:j78542b1fffc4a1c84659474212e3133" minOccurs="0"/>
                <xsd:element ref="ns2:ADBDocumentTypeValue" minOccurs="0"/>
                <xsd:element ref="ns2:ia017ac09b1942648b563fe0b2b14d52" minOccurs="0"/>
                <xsd:element ref="ns2:h35d3bd3f16b4964a022bfaedf90233f" minOccurs="0"/>
                <xsd:element ref="ns2:kc098dd651dc4f4b9248417ab8ccab6f" minOccurs="0"/>
                <xsd:element ref="ns2:k985dbdc596c44d7acaf8184f33920f0" minOccurs="0"/>
                <xsd:element ref="ns3:MediaServiceMetadata" minOccurs="0"/>
                <xsd:element ref="ns3:MediaServiceFastMetadata" minOccurs="0"/>
                <xsd:element ref="ns4:SharedWithUsers" minOccurs="0"/>
                <xsd:element ref="ns4:SharedWithDetail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ADBDocumentDate" ma:index="3" nillable="true" ma:displayName="Document Date" ma:format="DateOnly" ma:internalName="ADBDocumentDate">
      <xsd:simpleType>
        <xsd:restriction base="dms:DateTime"/>
      </xsd:simpleType>
    </xsd:element>
    <xsd:element name="ADBMonth" ma:index="4" nillable="true" ma:displayName="Month" ma:format="Dropdown" ma:internalName="ADBMonth">
      <xsd:simpleType>
        <xsd:restriction base="dms:Choice">
          <xsd:enumeration value="01-Jan"/>
          <xsd:enumeration value="02-Feb"/>
          <xsd:enumeration value="03-Mar"/>
          <xsd:enumeration value="04-Apr"/>
          <xsd:enumeration value="05-May"/>
          <xsd:enumeration value="06-Jun"/>
          <xsd:enumeration value="07-Jul"/>
          <xsd:enumeration value="08-Aug"/>
          <xsd:enumeration value="09-Sep"/>
          <xsd:enumeration value="10-Oct"/>
          <xsd:enumeration value="11-Nov"/>
          <xsd:enumeration value="12-Dec"/>
        </xsd:restriction>
      </xsd:simpleType>
    </xsd:element>
    <xsd:element name="ADBYear" ma:index="5" nillable="true" ma:displayName="Year" ma:internalName="ADBYear">
      <xsd:simpleType>
        <xsd:restriction base="dms:Text">
          <xsd:maxLength value="4"/>
        </xsd:restriction>
      </xsd:simpleType>
    </xsd:element>
    <xsd:element name="ADBAuthors" ma:index="6" nillable="true" ma:displayName="Authors" ma:list="UserInfo" ma:SharePointGroup="0" ma:internalName="ADBAuthors"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DBSourceLink" ma:index="16" nillable="true" ma:displayName="Source Link" ma:format="Hyperlink" ma:internalName="ADBSourceLink">
      <xsd:complexType>
        <xsd:complexContent>
          <xsd:extension base="dms:URL">
            <xsd:sequence>
              <xsd:element name="Url" type="dms:ValidUrl" minOccurs="0" nillable="true"/>
              <xsd:element name="Description" type="xsd:string" nillable="true"/>
            </xsd:sequence>
          </xsd:extension>
        </xsd:complexContent>
      </xsd:complexType>
    </xsd:element>
    <xsd:element name="ADBCirculatedLink" ma:index="17" nillable="true" ma:displayName="Final Document Link" ma:format="Hyperlink" ma:internalName="ADBCirculatedLink">
      <xsd:complexType>
        <xsd:complexContent>
          <xsd:extension base="dms:URL">
            <xsd:sequence>
              <xsd:element name="Url" type="dms:ValidUrl" minOccurs="0" nillable="true"/>
              <xsd:element name="Description" type="xsd:string" nillable="true"/>
            </xsd:sequence>
          </xsd:extension>
        </xsd:complexContent>
      </xsd:complexType>
    </xsd:element>
    <xsd:element name="a0d1b14b197747dfafc19f70ff45d4f6" ma:index="18" nillable="true" ma:taxonomy="true" ma:internalName="a0d1b14b197747dfafc19f70ff45d4f6" ma:taxonomyFieldName="ADBProjectDocumentType" ma:displayName="ADB Project Document Type" ma:default="" ma:fieldId="{a0d1b14b-1977-47df-afc1-9f70ff45d4f6}" ma:sspId="115af50e-efb3-4a0e-b425-875ff625e09e" ma:termSetId="14b53411-9553-454e-9031-2e4b08df825b" ma:anchorId="00000000-0000-0000-0000-000000000000" ma:open="false" ma:isKeyword="false">
      <xsd:complexType>
        <xsd:sequence>
          <xsd:element ref="pc:Terms" minOccurs="0" maxOccurs="1"/>
        </xsd:sequence>
      </xsd:complexType>
    </xsd:element>
    <xsd:element name="d01a0ce1b141461dbfb235a3ab729a2c" ma:index="19" nillable="true" ma:taxonomy="true" ma:internalName="d01a0ce1b141461dbfb235a3ab729a2c" ma:taxonomyFieldName="ADBSector" ma:displayName="Sector" ma:default="" ma:fieldId="{d01a0ce1-b141-461d-bfb2-35a3ab729a2c}" ma:sspId="115af50e-efb3-4a0e-b425-875ff625e09e" ma:termSetId="bae01210-cdc5-4479-86d7-616c28c0a9b3" ma:anchorId="00000000-0000-0000-0000-000000000000" ma:open="false" ma:isKeyword="false">
      <xsd:complexType>
        <xsd:sequence>
          <xsd:element ref="pc:Terms" minOccurs="0" maxOccurs="1"/>
        </xsd:sequence>
      </xsd:complexType>
    </xsd:element>
    <xsd:element name="TaxCatchAll" ma:index="20" nillable="true" ma:displayName="Taxonomy Catch All Column" ma:hidden="true" ma:list="{386ab4f6-7bbe-4882-af96-60d4468885a4}" ma:internalName="TaxCatchAll" ma:showField="CatchAllData" ma:web="374793f7-8f2b-4177-9cc3-2a8d0cfae40f">
      <xsd:complexType>
        <xsd:complexContent>
          <xsd:extension base="dms:MultiChoiceLookup">
            <xsd:sequence>
              <xsd:element name="Value" type="dms:Lookup" maxOccurs="unbounded" minOccurs="0" nillable="true"/>
            </xsd:sequence>
          </xsd:extension>
        </xsd:complexContent>
      </xsd:complexType>
    </xsd:element>
    <xsd:element name="hca2169e3b0945318411f30479ba40c8" ma:index="21" nillable="true" ma:taxonomy="true" ma:internalName="hca2169e3b0945318411f30479ba40c8" ma:taxonomyFieldName="ADBProject" ma:displayName="Project" ma:default="" ma:fieldId="{1ca2169e-3b09-4531-8411-f30479ba40c8}" ma:sspId="115af50e-efb3-4a0e-b425-875ff625e09e" ma:termSetId="7a252312-03a3-44f4-bc5c-a08b11dfe2f6" ma:anchorId="00000000-0000-0000-0000-000000000000" ma:open="false" ma:isKeyword="false">
      <xsd:complexType>
        <xsd:sequence>
          <xsd:element ref="pc:Terms" minOccurs="0" maxOccurs="1"/>
        </xsd:sequence>
      </xsd:complexType>
    </xsd:element>
    <xsd:element name="p030e467f78f45b4ae8f7e2c17ea4d82" ma:index="22" nillable="true" ma:taxonomy="true" ma:internalName="p030e467f78f45b4ae8f7e2c17ea4d82" ma:taxonomyFieldName="ADBDocumentSecurity" ma:displayName="Document Security" ma:default="" ma:fieldId="{9030e467-f78f-45b4-ae8f-7e2c17ea4d82}" ma:sspId="115af50e-efb3-4a0e-b425-875ff625e09e" ma:termSetId="9b0b4686-afa9-4a02-bc15-8fbc99f17210" ma:anchorId="00000000-0000-0000-0000-000000000000" ma:open="false" ma:isKeyword="false">
      <xsd:complexType>
        <xsd:sequence>
          <xsd:element ref="pc:Terms" minOccurs="0" maxOccurs="1"/>
        </xsd:sequence>
      </xsd:complexType>
    </xsd:element>
    <xsd:element name="h00e4aaaf4624e24a7df7f06faa038c6" ma:index="24" nillable="true" ma:taxonomy="true" ma:internalName="h00e4aaaf4624e24a7df7f06faa038c6" ma:taxonomyFieldName="ADBDocumentLanguage" ma:displayName="Document Language" ma:default="1;#English|16ac8743-31bb-43f8-9a73-533a041667d6" ma:fieldId="{100e4aaa-f462-4e24-a7df-7f06faa038c6}" ma:sspId="115af50e-efb3-4a0e-b425-875ff625e09e" ma:termSetId="fdf74959-6eb2-4689-a0fc-b9e1ab230b09" ma:anchorId="00000000-0000-0000-0000-000000000000" ma:open="false" ma:isKeyword="false">
      <xsd:complexType>
        <xsd:sequence>
          <xsd:element ref="pc:Terms" minOccurs="0" maxOccurs="1"/>
        </xsd:sequence>
      </xsd:complexType>
    </xsd:element>
    <xsd:element name="d61536b25a8a4fedb48bb564279be82a" ma:index="27" nillable="true" ma:taxonomy="true" ma:internalName="d61536b25a8a4fedb48bb564279be82a" ma:taxonomyFieldName="ADBDepartmentOwner" ma:displayName="Department Owner" ma:default="" ma:fieldId="{d61536b2-5a8a-4fed-b48b-b564279be82a}" ma:sspId="115af50e-efb3-4a0e-b425-875ff625e09e" ma:termSetId="b965cdb6-1071-4c6a-a9a3-189d53a950d4" ma:anchorId="00000000-0000-0000-0000-000000000000" ma:open="false" ma:isKeyword="false">
      <xsd:complexType>
        <xsd:sequence>
          <xsd:element ref="pc:Terms" minOccurs="0" maxOccurs="1"/>
        </xsd:sequence>
      </xsd:complexType>
    </xsd:element>
    <xsd:element name="j78542b1fffc4a1c84659474212e3133" ma:index="31" nillable="true" ma:taxonomy="true" ma:internalName="j78542b1fffc4a1c84659474212e3133" ma:taxonomyFieldName="ADBContentGroup" ma:displayName="Content Group" ma:default="2;#CWRD|6d71ff58-4882-4388-ab5c-218969b1e9c8" ma:fieldId="{378542b1-fffc-4a1c-8465-9474212e3133}" ma:taxonomyMulti="true" ma:sspId="115af50e-efb3-4a0e-b425-875ff625e09e" ma:termSetId="2a9ffbee-93a5-418b-bcdb-8d6817936e6b" ma:anchorId="00000000-0000-0000-0000-000000000000" ma:open="false" ma:isKeyword="false">
      <xsd:complexType>
        <xsd:sequence>
          <xsd:element ref="pc:Terms" minOccurs="0" maxOccurs="1"/>
        </xsd:sequence>
      </xsd:complexType>
    </xsd:element>
    <xsd:element name="ADBDocumentTypeValue" ma:index="32" nillable="true" ma:displayName="Document Type" ma:hidden="true" ma:internalName="ADBDocumentTypeValue" ma:readOnly="false">
      <xsd:simpleType>
        <xsd:restriction base="dms:Text">
          <xsd:maxLength value="255"/>
        </xsd:restriction>
      </xsd:simpleType>
    </xsd:element>
    <xsd:element name="ia017ac09b1942648b563fe0b2b14d52" ma:index="33" nillable="true" ma:taxonomy="true" ma:internalName="ia017ac09b1942648b563fe0b2b14d52" ma:taxonomyFieldName="ADBDivision" ma:displayName="Division" ma:default="" ma:fieldId="{2a017ac0-9b19-4264-8b56-3fe0b2b14d52}" ma:sspId="115af50e-efb3-4a0e-b425-875ff625e09e" ma:termSetId="d736278f-2140-40cc-b46b-6a0ab0de2d29" ma:anchorId="00000000-0000-0000-0000-000000000000" ma:open="false" ma:isKeyword="false">
      <xsd:complexType>
        <xsd:sequence>
          <xsd:element ref="pc:Terms" minOccurs="0" maxOccurs="1"/>
        </xsd:sequence>
      </xsd:complexType>
    </xsd:element>
    <xsd:element name="h35d3bd3f16b4964a022bfaedf90233f" ma:index="34" nillable="true" ma:taxonomy="true" ma:internalName="h35d3bd3f16b4964a022bfaedf90233f" ma:taxonomyFieldName="ADBSubRegion" ma:displayName="Subregion" ma:default="" ma:fieldId="{135d3bd3-f16b-4964-a022-bfaedf90233f}" ma:taxonomyMulti="true" ma:sspId="115af50e-efb3-4a0e-b425-875ff625e09e" ma:termSetId="26887811-cbc8-440f-ae3c-476d537525b4" ma:anchorId="00000000-0000-0000-0000-000000000000" ma:open="false" ma:isKeyword="false">
      <xsd:complexType>
        <xsd:sequence>
          <xsd:element ref="pc:Terms" minOccurs="0" maxOccurs="1"/>
        </xsd:sequence>
      </xsd:complexType>
    </xsd:element>
    <xsd:element name="kc098dd651dc4f4b9248417ab8ccab6f" ma:index="36" nillable="true" ma:taxonomy="true" ma:internalName="kc098dd651dc4f4b9248417ab8ccab6f" ma:taxonomyFieldName="Segment" ma:displayName="Segment" ma:readOnly="false" ma:default="" ma:fieldId="{4c098dd6-51dc-4f4b-9248-417ab8ccab6f}" ma:sspId="115af50e-efb3-4a0e-b425-875ff625e09e" ma:termSetId="ca487498-3907-4013-84b5-72a7400220c5" ma:anchorId="00000000-0000-0000-0000-000000000000" ma:open="false" ma:isKeyword="false">
      <xsd:complexType>
        <xsd:sequence>
          <xsd:element ref="pc:Terms" minOccurs="0" maxOccurs="1"/>
        </xsd:sequence>
      </xsd:complexType>
    </xsd:element>
    <xsd:element name="k985dbdc596c44d7acaf8184f33920f0" ma:index="37" nillable="true" ma:taxonomy="true" ma:internalName="k985dbdc596c44d7acaf8184f33920f0" ma:taxonomyFieldName="ADBCountry" ma:displayName="Country" ma:default="" ma:fieldId="{4985dbdc-596c-44d7-acaf-8184f33920f0}" ma:sspId="115af50e-efb3-4a0e-b425-875ff625e09e" ma:termSetId="169202c7-46da-431e-ac86-348c41a1f49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f371439-f430-41b1-8688-7ef6c47b85d0" elementFormDefault="qualified">
    <xsd:import namespace="http://schemas.microsoft.com/office/2006/documentManagement/types"/>
    <xsd:import namespace="http://schemas.microsoft.com/office/infopath/2007/PartnerControls"/>
    <xsd:element name="MediaServiceMetadata" ma:index="38" nillable="true" ma:displayName="MediaServiceMetadata" ma:hidden="true" ma:internalName="MediaServiceMetadata" ma:readOnly="true">
      <xsd:simpleType>
        <xsd:restriction base="dms:Note"/>
      </xsd:simpleType>
    </xsd:element>
    <xsd:element name="MediaServiceFastMetadata" ma:index="39" nillable="true" ma:displayName="MediaServiceFastMetadata" ma:hidden="true" ma:internalName="MediaServiceFastMetadata" ma:readOnly="true">
      <xsd:simpleType>
        <xsd:restriction base="dms:Note"/>
      </xsd:simpleType>
    </xsd:element>
    <xsd:element name="MediaServiceAutoTags" ma:index="42" nillable="true" ma:displayName="Tags" ma:internalName="MediaServiceAutoTags" ma:readOnly="true">
      <xsd:simpleType>
        <xsd:restriction base="dms:Text"/>
      </xsd:simpleType>
    </xsd:element>
    <xsd:element name="MediaServiceOCR" ma:index="43" nillable="true" ma:displayName="Extracted Text" ma:internalName="MediaServiceOCR" ma:readOnly="true">
      <xsd:simpleType>
        <xsd:restriction base="dms:Note">
          <xsd:maxLength value="255"/>
        </xsd:restriction>
      </xsd:simpleType>
    </xsd:element>
    <xsd:element name="MediaServiceGenerationTime" ma:index="44" nillable="true" ma:displayName="MediaServiceGenerationTime" ma:hidden="true" ma:internalName="MediaServiceGenerationTime" ma:readOnly="true">
      <xsd:simpleType>
        <xsd:restriction base="dms:Text"/>
      </xsd:simpleType>
    </xsd:element>
    <xsd:element name="MediaServiceEventHashCode" ma:index="45" nillable="true" ma:displayName="MediaServiceEventHashCode" ma:hidden="true" ma:internalName="MediaServiceEventHashCode" ma:readOnly="true">
      <xsd:simpleType>
        <xsd:restriction base="dms:Text"/>
      </xsd:simpleType>
    </xsd:element>
    <xsd:element name="MediaServiceDateTaken" ma:index="46" nillable="true" ma:displayName="MediaServiceDateTaken" ma:hidden="true" ma:internalName="MediaServiceDateTaken" ma:readOnly="true">
      <xsd:simpleType>
        <xsd:restriction base="dms:Text"/>
      </xsd:simpleType>
    </xsd:element>
    <xsd:element name="MediaServiceLocation" ma:index="47" nillable="true" ma:displayName="Location" ma:internalName="MediaServiceLocation" ma:readOnly="true">
      <xsd:simpleType>
        <xsd:restriction base="dms:Text"/>
      </xsd:simpleType>
    </xsd:element>
    <xsd:element name="MediaServiceAutoKeyPoints" ma:index="48" nillable="true" ma:displayName="MediaServiceAutoKeyPoints" ma:hidden="true" ma:internalName="MediaServiceAutoKeyPoints" ma:readOnly="true">
      <xsd:simpleType>
        <xsd:restriction base="dms:Note"/>
      </xsd:simpleType>
    </xsd:element>
    <xsd:element name="MediaServiceKeyPoints" ma:index="49" nillable="true" ma:displayName="KeyPoints" ma:internalName="MediaServiceKeyPoints" ma:readOnly="true">
      <xsd:simpleType>
        <xsd:restriction base="dms:Note">
          <xsd:maxLength value="255"/>
        </xsd:restriction>
      </xsd:simpleType>
    </xsd:element>
    <xsd:element name="MediaLengthInSeconds" ma:index="50" nillable="true" ma:displayName="Length (seconds)" ma:internalName="MediaLengthInSeconds" ma:readOnly="true">
      <xsd:simpleType>
        <xsd:restriction base="dms:Unknown"/>
      </xsd:simpleType>
    </xsd:element>
    <xsd:element name="lcf76f155ced4ddcb4097134ff3c332f" ma:index="52" nillable="true" ma:taxonomy="true" ma:internalName="lcf76f155ced4ddcb4097134ff3c332f" ma:taxonomyFieldName="MediaServiceImageTags" ma:displayName="Image Tags" ma:readOnly="false" ma:fieldId="{5cf76f15-5ced-4ddc-b409-7134ff3c332f}" ma:taxonomyMulti="true" ma:sspId="115af50e-efb3-4a0e-b425-875ff625e09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74793f7-8f2b-4177-9cc3-2a8d0cfae40f" elementFormDefault="qualified">
    <xsd:import namespace="http://schemas.microsoft.com/office/2006/documentManagement/types"/>
    <xsd:import namespace="http://schemas.microsoft.com/office/infopath/2007/PartnerControls"/>
    <xsd:element name="SharedWithUsers" ma:index="4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5" ma:displayName="Content Type"/>
        <xsd:element ref="dc:title" minOccurs="0" maxOccurs="1" ma:index="1" ma:displayName="Task Nam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115af50e-efb3-4a0e-b425-875ff625e09e" ContentTypeId="0x010100A3BFD338C4D69F46BE33AA49AB5087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d61536b25a8a4fedb48bb564279be82a xmlns="c1fdd505-2570-46c2-bd04-3e0f2d874cf5">
      <Terms xmlns="http://schemas.microsoft.com/office/infopath/2007/PartnerControls">
        <TermInfo xmlns="http://schemas.microsoft.com/office/infopath/2007/PartnerControls">
          <TermName xmlns="http://schemas.microsoft.com/office/infopath/2007/PartnerControls">CWRD</TermName>
          <TermId xmlns="http://schemas.microsoft.com/office/infopath/2007/PartnerControls">6d71ff58-4882-4388-ab5c-218969b1e9c8</TermId>
        </TermInfo>
      </Terms>
    </d61536b25a8a4fedb48bb564279be82a>
    <TaxCatchAll xmlns="c1fdd505-2570-46c2-bd04-3e0f2d874cf5">
      <Value>18</Value>
      <Value>11</Value>
      <Value>4</Value>
      <Value>3</Value>
      <Value>2</Value>
      <Value>1</Value>
    </TaxCatchAll>
    <lcf76f155ced4ddcb4097134ff3c332f xmlns="cf371439-f430-41b1-8688-7ef6c47b85d0">
      <Terms xmlns="http://schemas.microsoft.com/office/infopath/2007/PartnerControls"/>
    </lcf76f155ced4ddcb4097134ff3c332f>
    <h35d3bd3f16b4964a022bfaedf90233f xmlns="c1fdd505-2570-46c2-bd04-3e0f2d874cf5">
      <Terms xmlns="http://schemas.microsoft.com/office/infopath/2007/PartnerControls">
        <TermInfo xmlns="http://schemas.microsoft.com/office/infopath/2007/PartnerControls">
          <TermName xmlns="http://schemas.microsoft.com/office/infopath/2007/PartnerControls">CAREC</TermName>
          <TermId xmlns="http://schemas.microsoft.com/office/infopath/2007/PartnerControls">815c4229-ad07-427a-8f71-a8b862b1014a</TermId>
        </TermInfo>
      </Terms>
    </h35d3bd3f16b4964a022bfaedf90233f>
    <a0d1b14b197747dfafc19f70ff45d4f6 xmlns="c1fdd505-2570-46c2-bd04-3e0f2d874cf5">
      <Terms xmlns="http://schemas.microsoft.com/office/infopath/2007/PartnerControls"/>
    </a0d1b14b197747dfafc19f70ff45d4f6>
    <h00e4aaaf4624e24a7df7f06faa038c6 xmlns="c1fdd505-2570-46c2-bd04-3e0f2d874cf5">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16ac8743-31bb-43f8-9a73-533a041667d6</TermId>
        </TermInfo>
      </Terms>
    </h00e4aaaf4624e24a7df7f06faa038c6>
    <kc098dd651dc4f4b9248417ab8ccab6f xmlns="c1fdd505-2570-46c2-bd04-3e0f2d874cf5">
      <Terms xmlns="http://schemas.microsoft.com/office/infopath/2007/PartnerControls"/>
    </kc098dd651dc4f4b9248417ab8ccab6f>
    <d01a0ce1b141461dbfb235a3ab729a2c xmlns="c1fdd505-2570-46c2-bd04-3e0f2d874cf5">
      <Terms xmlns="http://schemas.microsoft.com/office/infopath/2007/PartnerControls"/>
    </d01a0ce1b141461dbfb235a3ab729a2c>
    <hca2169e3b0945318411f30479ba40c8 xmlns="c1fdd505-2570-46c2-bd04-3e0f2d874cf5">
      <Terms xmlns="http://schemas.microsoft.com/office/infopath/2007/PartnerControls"/>
    </hca2169e3b0945318411f30479ba40c8>
    <p030e467f78f45b4ae8f7e2c17ea4d82 xmlns="c1fdd505-2570-46c2-bd04-3e0f2d874cf5">
      <Terms xmlns="http://schemas.microsoft.com/office/infopath/2007/PartnerControls"/>
    </p030e467f78f45b4ae8f7e2c17ea4d82>
    <j78542b1fffc4a1c84659474212e3133 xmlns="c1fdd505-2570-46c2-bd04-3e0f2d874cf5">
      <Terms xmlns="http://schemas.microsoft.com/office/infopath/2007/PartnerControls">
        <TermInfo xmlns="http://schemas.microsoft.com/office/infopath/2007/PartnerControls">
          <TermName xmlns="http://schemas.microsoft.com/office/infopath/2007/PartnerControls">CWRD</TermName>
          <TermId xmlns="http://schemas.microsoft.com/office/infopath/2007/PartnerControls">6d71ff58-4882-4388-ab5c-218969b1e9c8</TermId>
        </TermInfo>
      </Terms>
    </j78542b1fffc4a1c84659474212e3133>
    <k985dbdc596c44d7acaf8184f33920f0 xmlns="c1fdd505-2570-46c2-bd04-3e0f2d874cf5">
      <Terms xmlns="http://schemas.microsoft.com/office/infopath/2007/PartnerControls">
        <TermInfo xmlns="http://schemas.microsoft.com/office/infopath/2007/PartnerControls">
          <TermName xmlns="http://schemas.microsoft.com/office/infopath/2007/PartnerControls">Regional</TermName>
          <TermId xmlns="http://schemas.microsoft.com/office/infopath/2007/PartnerControls">d4cb8265-5963-4e16-b4f8-5ada18938c78</TermId>
        </TermInfo>
      </Terms>
    </k985dbdc596c44d7acaf8184f33920f0>
    <ia017ac09b1942648b563fe0b2b14d52 xmlns="c1fdd505-2570-46c2-bd04-3e0f2d874cf5">
      <Terms xmlns="http://schemas.microsoft.com/office/infopath/2007/PartnerControls">
        <TermInfo xmlns="http://schemas.microsoft.com/office/infopath/2007/PartnerControls">
          <TermName xmlns="http://schemas.microsoft.com/office/infopath/2007/PartnerControls">CWRC</TermName>
          <TermId xmlns="http://schemas.microsoft.com/office/infopath/2007/PartnerControls">ecfd6e9e-1aa8-422e-b0ee-5f69329336ed</TermId>
        </TermInfo>
      </Terms>
    </ia017ac09b1942648b563fe0b2b14d52>
    <ADBDocumentDate xmlns="c1fdd505-2570-46c2-bd04-3e0f2d874cf5" xsi:nil="true"/>
    <ADBMonth xmlns="c1fdd505-2570-46c2-bd04-3e0f2d874cf5" xsi:nil="true"/>
    <ADBYear xmlns="c1fdd505-2570-46c2-bd04-3e0f2d874cf5" xsi:nil="true"/>
    <ADBAuthors xmlns="c1fdd505-2570-46c2-bd04-3e0f2d874cf5">
      <UserInfo>
        <DisplayName/>
        <AccountId xsi:nil="true"/>
        <AccountType/>
      </UserInfo>
    </ADBAuthors>
    <ADBSourceLink xmlns="c1fdd505-2570-46c2-bd04-3e0f2d874cf5">
      <Url xsi:nil="true"/>
      <Description xsi:nil="true"/>
    </ADBSourceLink>
    <ADBDocumentTypeValue xmlns="c1fdd505-2570-46c2-bd04-3e0f2d874cf5" xsi:nil="true"/>
    <ADBCirculatedLink xmlns="c1fdd505-2570-46c2-bd04-3e0f2d874cf5">
      <Url xsi:nil="true"/>
      <Description xsi:nil="true"/>
    </ADBCirculatedLink>
  </documentManagement>
</p:properties>
</file>

<file path=customXml/itemProps1.xml><?xml version="1.0" encoding="utf-8"?>
<ds:datastoreItem xmlns:ds="http://schemas.openxmlformats.org/officeDocument/2006/customXml" ds:itemID="{BC24FD31-C2B0-46C0-AFF4-C0DD221EB5BB}"/>
</file>

<file path=customXml/itemProps2.xml><?xml version="1.0" encoding="utf-8"?>
<ds:datastoreItem xmlns:ds="http://schemas.openxmlformats.org/officeDocument/2006/customXml" ds:itemID="{13BB8E16-8AE8-4332-8478-2E23D57CF15D}"/>
</file>

<file path=customXml/itemProps3.xml><?xml version="1.0" encoding="utf-8"?>
<ds:datastoreItem xmlns:ds="http://schemas.openxmlformats.org/officeDocument/2006/customXml" ds:itemID="{5C315FBA-B125-42B2-95DE-93B1846B2583}"/>
</file>

<file path=customXml/itemProps4.xml><?xml version="1.0" encoding="utf-8"?>
<ds:datastoreItem xmlns:ds="http://schemas.openxmlformats.org/officeDocument/2006/customXml" ds:itemID="{7AFA3733-9EA9-48AD-9362-CA443881581A}"/>
</file>

<file path=docProps/app.xml><?xml version="1.0" encoding="utf-8"?>
<Properties xmlns="http://schemas.openxmlformats.org/officeDocument/2006/extended-properties" xmlns:vt="http://schemas.openxmlformats.org/officeDocument/2006/docPropsVTypes">
  <TotalTime>0</TotalTime>
  <Words>1794</Words>
  <Application>Microsoft Macintosh PowerPoint</Application>
  <PresentationFormat>On-screen Show (16:9)</PresentationFormat>
  <Paragraphs>176</Paragraphs>
  <Slides>19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Black</vt:lpstr>
      <vt:lpstr>Avante garde</vt:lpstr>
      <vt:lpstr>Calibri</vt:lpstr>
      <vt:lpstr>Romeal</vt:lpstr>
      <vt:lpstr>Office Theme</vt:lpstr>
      <vt:lpstr>Strengthening Regional Cooperation on Skills Development under the CAREC Program: Key Progress, Challenges, and Opportunities for Collaboration Inception Meeting and International Expert Roundtable  30–31 May 2022, Tbilisi, Georgia</vt:lpstr>
      <vt:lpstr> Presentation in brief </vt:lpstr>
      <vt:lpstr>Tendencies towards HE Areas </vt:lpstr>
      <vt:lpstr>African Context 1: Regional dynamics</vt:lpstr>
      <vt:lpstr>PowerPoint Presentation</vt:lpstr>
      <vt:lpstr>African context (2): Continental policy</vt:lpstr>
      <vt:lpstr>Pan-African Quality Assurance and Accreditation Framework (PAQAF)</vt:lpstr>
      <vt:lpstr>HAQAA1/2</vt:lpstr>
      <vt:lpstr>ASG-QA </vt:lpstr>
      <vt:lpstr>Impact of HAQAA1</vt:lpstr>
      <vt:lpstr>HAQAA2 Objectives (2018-22)</vt:lpstr>
      <vt:lpstr>HAQAA2: Components </vt:lpstr>
      <vt:lpstr>Policy Component (1)</vt:lpstr>
      <vt:lpstr>Policy Component (2)</vt:lpstr>
      <vt:lpstr>Policy Component (3): Knowledge production </vt:lpstr>
      <vt:lpstr>Policy Component 4: HE Data</vt:lpstr>
      <vt:lpstr>Reflections</vt:lpstr>
      <vt:lpstr>Key documents</vt:lpstr>
      <vt:lpstr>Thank you! www.haqaa2.obsglob.org/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2022-05-27T13:52:25Z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17d4574-7375-4d17-b29c-6e4c6df0fcb0_Enabled">
    <vt:lpwstr>true</vt:lpwstr>
  </property>
  <property fmtid="{D5CDD505-2E9C-101B-9397-08002B2CF9AE}" pid="3" name="MSIP_Label_817d4574-7375-4d17-b29c-6e4c6df0fcb0_SetDate">
    <vt:lpwstr>2022-05-22T15:46:09Z</vt:lpwstr>
  </property>
  <property fmtid="{D5CDD505-2E9C-101B-9397-08002B2CF9AE}" pid="4" name="MSIP_Label_817d4574-7375-4d17-b29c-6e4c6df0fcb0_Method">
    <vt:lpwstr>Standard</vt:lpwstr>
  </property>
  <property fmtid="{D5CDD505-2E9C-101B-9397-08002B2CF9AE}" pid="5" name="MSIP_Label_817d4574-7375-4d17-b29c-6e4c6df0fcb0_Name">
    <vt:lpwstr>ADB Internal</vt:lpwstr>
  </property>
  <property fmtid="{D5CDD505-2E9C-101B-9397-08002B2CF9AE}" pid="6" name="MSIP_Label_817d4574-7375-4d17-b29c-6e4c6df0fcb0_SiteId">
    <vt:lpwstr>9495d6bb-41c2-4c58-848f-92e52cf3d640</vt:lpwstr>
  </property>
  <property fmtid="{D5CDD505-2E9C-101B-9397-08002B2CF9AE}" pid="7" name="MSIP_Label_817d4574-7375-4d17-b29c-6e4c6df0fcb0_ActionId">
    <vt:lpwstr>52994b1c-c9a4-4201-a1b1-818b038f7711</vt:lpwstr>
  </property>
  <property fmtid="{D5CDD505-2E9C-101B-9397-08002B2CF9AE}" pid="8" name="MSIP_Label_817d4574-7375-4d17-b29c-6e4c6df0fcb0_ContentBits">
    <vt:lpwstr>2</vt:lpwstr>
  </property>
  <property fmtid="{D5CDD505-2E9C-101B-9397-08002B2CF9AE}" pid="9" name="MediaServiceImageTags">
    <vt:lpwstr/>
  </property>
  <property fmtid="{D5CDD505-2E9C-101B-9397-08002B2CF9AE}" pid="10" name="ContentTypeId">
    <vt:lpwstr>0x010100A3BFD338C4D69F46BE33AA49AB50870100C520B00D8BB20C45814389052060F14C</vt:lpwstr>
  </property>
  <property fmtid="{D5CDD505-2E9C-101B-9397-08002B2CF9AE}" pid="11" name="ADBProjectDocumentType">
    <vt:lpwstr/>
  </property>
  <property fmtid="{D5CDD505-2E9C-101B-9397-08002B2CF9AE}" pid="12" name="ADBProject">
    <vt:lpwstr/>
  </property>
  <property fmtid="{D5CDD505-2E9C-101B-9397-08002B2CF9AE}" pid="13" name="ADBContentGroup">
    <vt:lpwstr>2;#CWRD|6d71ff58-4882-4388-ab5c-218969b1e9c8</vt:lpwstr>
  </property>
  <property fmtid="{D5CDD505-2E9C-101B-9397-08002B2CF9AE}" pid="14" name="ADBSector">
    <vt:lpwstr/>
  </property>
  <property fmtid="{D5CDD505-2E9C-101B-9397-08002B2CF9AE}" pid="15" name="ADBDivision">
    <vt:lpwstr>4;#CWRC|ecfd6e9e-1aa8-422e-b0ee-5f69329336ed</vt:lpwstr>
  </property>
  <property fmtid="{D5CDD505-2E9C-101B-9397-08002B2CF9AE}" pid="16" name="ADBDocumentSecurity">
    <vt:lpwstr/>
  </property>
  <property fmtid="{D5CDD505-2E9C-101B-9397-08002B2CF9AE}" pid="17" name="ADBDocumentLanguage">
    <vt:lpwstr>1;#English|16ac8743-31bb-43f8-9a73-533a041667d6</vt:lpwstr>
  </property>
  <property fmtid="{D5CDD505-2E9C-101B-9397-08002B2CF9AE}" pid="18" name="ADBSubRegion">
    <vt:lpwstr>11;#CAREC|815c4229-ad07-427a-8f71-a8b862b1014a</vt:lpwstr>
  </property>
  <property fmtid="{D5CDD505-2E9C-101B-9397-08002B2CF9AE}" pid="19" name="Segment">
    <vt:lpwstr/>
  </property>
  <property fmtid="{D5CDD505-2E9C-101B-9397-08002B2CF9AE}" pid="20" name="ADBDepartmentOwner">
    <vt:lpwstr>3;#CWRD|6d71ff58-4882-4388-ab5c-218969b1e9c8</vt:lpwstr>
  </property>
  <property fmtid="{D5CDD505-2E9C-101B-9397-08002B2CF9AE}" pid="21" name="ADBCountry">
    <vt:lpwstr>18;#Regional|d4cb8265-5963-4e16-b4f8-5ada18938c78</vt:lpwstr>
  </property>
</Properties>
</file>