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harts/style1.xml" ContentType="application/vnd.ms-office.chartstyl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olors1.xml" ContentType="application/vnd.ms-office.chartcolor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6"/>
  </p:notesMasterIdLst>
  <p:sldIdLst>
    <p:sldId id="259" r:id="rId2"/>
    <p:sldId id="272" r:id="rId3"/>
    <p:sldId id="257" r:id="rId4"/>
    <p:sldId id="261" r:id="rId5"/>
    <p:sldId id="262" r:id="rId6"/>
    <p:sldId id="263" r:id="rId7"/>
    <p:sldId id="264" r:id="rId8"/>
    <p:sldId id="266" r:id="rId9"/>
    <p:sldId id="265" r:id="rId10"/>
    <p:sldId id="267" r:id="rId11"/>
    <p:sldId id="268" r:id="rId12"/>
    <p:sldId id="269" r:id="rId13"/>
    <p:sldId id="270" r:id="rId14"/>
    <p:sldId id="271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B9F8"/>
    <a:srgbClr val="02B4F2"/>
    <a:srgbClr val="FE9202"/>
    <a:srgbClr val="E7FF01"/>
    <a:srgbClr val="E39A39"/>
    <a:srgbClr val="1D3A00"/>
    <a:srgbClr val="5EEC3C"/>
    <a:srgbClr val="990099"/>
    <a:srgbClr val="CC0099"/>
    <a:srgbClr val="00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08B3D4-B1D1-47F5-8746-173AD322BC18}" v="13" dt="2022-05-26T17:19:39.5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59" autoAdjust="0"/>
    <p:restoredTop sz="94708" autoAdjust="0"/>
  </p:normalViewPr>
  <p:slideViewPr>
    <p:cSldViewPr>
      <p:cViewPr>
        <p:scale>
          <a:sx n="78" d="100"/>
          <a:sy n="78" d="100"/>
        </p:scale>
        <p:origin x="1024" y="3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E851-483B-8C6D-2DC930CFA263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E851-483B-8C6D-2DC930CFA263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0-6AAA-4603-8DC0-0CB0DAF56C1A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E851-483B-8C6D-2DC930CFA263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E851-483B-8C6D-2DC930CFA263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AA-4603-8DC0-0CB0DAF56C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Узбекистан</c:v>
                </c:pt>
                <c:pt idx="1">
                  <c:v>Туркменистан</c:v>
                </c:pt>
                <c:pt idx="3">
                  <c:v>Кыргызская Республика</c:v>
                </c:pt>
                <c:pt idx="4">
                  <c:v>Казахстан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538</c:v>
                </c:pt>
                <c:pt idx="1">
                  <c:v>268</c:v>
                </c:pt>
                <c:pt idx="3">
                  <c:v>328</c:v>
                </c:pt>
                <c:pt idx="4" formatCode="#,##0">
                  <c:v>1830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AF-400C-99D5-3717FCEAE5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5/28/2022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33E96-F078-4B3D-A8F4-F1AF21EBC35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194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2571750"/>
            <a:ext cx="7177135" cy="137434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1655520"/>
            <a:ext cx="7164342" cy="610821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00B0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DE531C40-5BCC-4413-AA5C-B41B8C684C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3" y="4556915"/>
            <a:ext cx="545597" cy="545597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3BCD3074-E865-498A-A5A2-263675CEE5B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97" y="4544038"/>
            <a:ext cx="558475" cy="558475"/>
          </a:xfrm>
          <a:prstGeom prst="rect">
            <a:avLst/>
          </a:prstGeom>
        </p:spPr>
      </p:pic>
      <p:pic>
        <p:nvPicPr>
          <p:cNvPr id="12" name="Picture 11" descr="Logo&#10;&#10;Description automatically generated with low confidence">
            <a:extLst>
              <a:ext uri="{FF2B5EF4-FFF2-40B4-BE49-F238E27FC236}">
                <a16:creationId xmlns:a16="http://schemas.microsoft.com/office/drawing/2014/main" id="{43A11F9F-0F18-41EF-8401-07B664584F6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805" y="4542001"/>
            <a:ext cx="1437430" cy="69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664918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47E726B-9D90-4860-AA11-BEC25578D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7024430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044700"/>
            <a:ext cx="7024430" cy="351106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8470"/>
            <a:ext cx="8093365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35011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1822507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35011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822507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CD60A5A7-9F09-47D4-BC9F-BB1ADA5EA23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3" y="4556915"/>
            <a:ext cx="545597" cy="545597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52C8A23C-685D-43C1-B988-55AA07D6BE6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97" y="4544038"/>
            <a:ext cx="558475" cy="558475"/>
          </a:xfrm>
          <a:prstGeom prst="rect">
            <a:avLst/>
          </a:prstGeom>
        </p:spPr>
      </p:pic>
      <p:pic>
        <p:nvPicPr>
          <p:cNvPr id="10" name="Picture 9" descr="Logo&#10;&#10;Description automatically generated with low confidence">
            <a:extLst>
              <a:ext uri="{FF2B5EF4-FFF2-40B4-BE49-F238E27FC236}">
                <a16:creationId xmlns:a16="http://schemas.microsoft.com/office/drawing/2014/main" id="{B33467BE-478F-4B37-A5E8-813E9F163266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805" y="4542001"/>
            <a:ext cx="1437430" cy="69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enr.wes.org/2015/05/bologna-inspired-education-reform-central-asi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FEA72FE8-9FBF-4530-85AF-6ABD622BB239}"/>
              </a:ext>
            </a:extLst>
          </p:cNvPr>
          <p:cNvSpPr txBox="1">
            <a:spLocks/>
          </p:cNvSpPr>
          <p:nvPr/>
        </p:nvSpPr>
        <p:spPr>
          <a:xfrm>
            <a:off x="296261" y="2983996"/>
            <a:ext cx="4275739" cy="1374345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000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Бека Таварткиладзе </a:t>
            </a:r>
          </a:p>
          <a:p>
            <a:pPr marL="0" indent="0">
              <a:buNone/>
            </a:pPr>
            <a:br>
              <a:rPr lang="ru-RU" sz="200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Старший директор, Глобальное образование и знания </a:t>
            </a:r>
          </a:p>
          <a:p>
            <a:pPr marL="0" indent="0">
              <a:buNone/>
            </a:pPr>
            <a:br>
              <a:rPr lang="ru-RU" sz="200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 Education Services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83F303A0-6AF5-4C4C-9ED4-98642EE50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4235"/>
            <a:ext cx="5182820" cy="916230"/>
          </a:xfrm>
        </p:spPr>
        <p:txBody>
          <a:bodyPr>
            <a:noAutofit/>
          </a:bodyPr>
          <a:lstStyle/>
          <a:p>
            <a:r>
              <a:rPr kumimoji="0" lang="ru-RU" sz="1050" b="1" i="0" u="none" strike="noStrike" cap="none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Times New Roman" panose="02020603050405020304" pitchFamily="18" charset="0"/>
              </a:rPr>
              <a:t>Укрепление регионального сотрудничества по развитию навыков в рамках Программы ЦАРЭС: Основные </a:t>
            </a:r>
            <a:r>
              <a:rPr kumimoji="0" lang="ru-RU" sz="1050" b="1" i="0" u="none" strike="noStrike" cap="none" normalizeH="0" baseline="0" noProof="0" dirty="0">
                <a:ln>
                  <a:noFill/>
                </a:ln>
                <a:effectLst/>
                <a:uLnTx/>
                <a:uFillTx/>
              </a:rPr>
              <a:t>достижения, вызовы и возможности сотрудничества.</a:t>
            </a:r>
            <a:br>
              <a:rPr kumimoji="0" lang="ru-RU" sz="1050" i="0" u="none" strike="noStrike" cap="none" normalizeH="0" baseline="0" noProof="0" dirty="0">
                <a:ln>
                  <a:noFill/>
                </a:ln>
                <a:effectLst/>
                <a:uLnTx/>
                <a:uFillTx/>
              </a:rPr>
            </a:br>
            <a:r>
              <a:rPr kumimoji="0" lang="ru-RU" sz="1000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ante garde"/>
                <a:ea typeface="Times New Roman" panose="02020603050405020304" pitchFamily="18" charset="0"/>
              </a:rPr>
              <a:t>Организационное совещание и круглый стол с участием международных экспертов  </a:t>
            </a:r>
            <a:br>
              <a:rPr kumimoji="0" lang="ru-RU" sz="1000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ante garde"/>
                <a:ea typeface="Times New Roman" panose="02020603050405020304" pitchFamily="18" charset="0"/>
              </a:rPr>
            </a:br>
            <a:r>
              <a:rPr kumimoji="0" lang="ru-RU" sz="1000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ante garde"/>
                <a:ea typeface="Times New Roman" panose="02020603050405020304" pitchFamily="18" charset="0"/>
              </a:rPr>
              <a:t>30–31 мая 2022, Тбилиси, Грузия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26C927E-F589-F346-8F28-70BDADF893AB}"/>
              </a:ext>
            </a:extLst>
          </p:cNvPr>
          <p:cNvSpPr txBox="1">
            <a:spLocks/>
          </p:cNvSpPr>
          <p:nvPr/>
        </p:nvSpPr>
        <p:spPr>
          <a:xfrm>
            <a:off x="296260" y="1197405"/>
            <a:ext cx="8133594" cy="17865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>
                <a:solidFill>
                  <a:schemeClr val="bg1"/>
                </a:solidFill>
                <a:latin typeface="ArialMT"/>
              </a:rPr>
              <a:t>Регион ЦАРЭС:</a:t>
            </a:r>
            <a:r>
              <a:rPr lang="ru-RU" sz="1800" b="0" i="0" u="none" strike="noStrike" baseline="0">
                <a:solidFill>
                  <a:schemeClr val="bg1"/>
                </a:solidFill>
                <a:latin typeface="ArialMT"/>
              </a:rPr>
              <a:t> Сближение с Болонским процессом 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C5C242-7FB3-7B2B-8F89-30BEDC1CF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2367" y="1350110"/>
            <a:ext cx="5726437" cy="3206805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/>
              <a:t>Параллельные системы</a:t>
            </a:r>
          </a:p>
          <a:p>
            <a:pPr lvl="1"/>
            <a:r>
              <a:rPr lang="ru-RU" sz="2400" dirty="0"/>
              <a:t>Профессиональное образование</a:t>
            </a:r>
          </a:p>
          <a:p>
            <a:endParaRPr lang="en-US" sz="2400" dirty="0"/>
          </a:p>
          <a:p>
            <a:r>
              <a:rPr lang="ru-RU" sz="2400" b="1" dirty="0"/>
              <a:t>Пост-Советская система образования</a:t>
            </a:r>
          </a:p>
          <a:p>
            <a:pPr lvl="1"/>
            <a:r>
              <a:rPr lang="ru-RU" sz="2400" dirty="0"/>
              <a:t>Реформы по меню​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ru-RU" sz="2400" b="1" dirty="0"/>
              <a:t>Введение системы кредитов</a:t>
            </a:r>
          </a:p>
          <a:p>
            <a:pPr lvl="1"/>
            <a:r>
              <a:rPr lang="ru-RU" sz="2400" dirty="0"/>
              <a:t>Отсутствие гармонизации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CFC8C2-226D-51A1-3BFD-14ED77016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896" y="18288"/>
            <a:ext cx="8229600" cy="891995"/>
          </a:xfrm>
        </p:spPr>
        <p:txBody>
          <a:bodyPr>
            <a:noAutofit/>
          </a:bodyPr>
          <a:lstStyle/>
          <a:p>
            <a:pPr algn="l">
              <a:lnSpc>
                <a:spcPts val="2900"/>
              </a:lnSpc>
            </a:pPr>
            <a:r>
              <a:rPr lang="ru-RU" sz="2500">
                <a:solidFill>
                  <a:schemeClr val="bg1"/>
                </a:solidFill>
              </a:rPr>
              <a:t>Основные вызовы сегодня и завтра</a:t>
            </a:r>
          </a:p>
        </p:txBody>
      </p:sp>
    </p:spTree>
    <p:extLst>
      <p:ext uri="{BB962C8B-B14F-4D97-AF65-F5344CB8AC3E}">
        <p14:creationId xmlns:p14="http://schemas.microsoft.com/office/powerpoint/2010/main" val="72743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BDDEF6-FF2A-DBEF-CFB4-A5C06BE3A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260" y="1044699"/>
            <a:ext cx="8551480" cy="3512215"/>
          </a:xfrm>
        </p:spPr>
        <p:txBody>
          <a:bodyPr>
            <a:normAutofit fontScale="92500" lnSpcReduction="10000"/>
          </a:bodyPr>
          <a:lstStyle/>
          <a:p>
            <a:pPr marL="228600" indent="-228600"/>
            <a:r>
              <a:rPr lang="ru-RU" sz="2600" dirty="0"/>
              <a:t>Обмен опытом реформ посредством диалога с заинтересованными сторонами за пределами Болонского региона.​</a:t>
            </a:r>
          </a:p>
          <a:p>
            <a:pPr marL="228600" indent="-228600"/>
            <a:endParaRPr lang="en-US" sz="1300" dirty="0"/>
          </a:p>
          <a:p>
            <a:pPr marL="228600" indent="-228600">
              <a:spcBef>
                <a:spcPts val="200"/>
              </a:spcBef>
            </a:pPr>
            <a:r>
              <a:rPr lang="ru-RU" sz="2600" dirty="0"/>
              <a:t>Совместное партнерство, которое ведет к взаимовыгодной деятельности в областях общих академических ценностей между государствами, соответствующими Болонскому стандарту, и странами, не соответствующими требованиям.</a:t>
            </a:r>
          </a:p>
          <a:p>
            <a:pPr marL="228600" indent="-228600">
              <a:buNone/>
            </a:pPr>
            <a:endParaRPr lang="en-US" sz="1300" dirty="0"/>
          </a:p>
          <a:p>
            <a:pPr marL="228600" indent="-228600">
              <a:spcBef>
                <a:spcPts val="200"/>
              </a:spcBef>
            </a:pPr>
            <a:r>
              <a:rPr lang="ru-RU" sz="2600" dirty="0"/>
              <a:t>Повышение привлекательности мобильности через ECTS: «обмен» и «</a:t>
            </a:r>
            <a:r>
              <a:rPr lang="ru-RU" sz="2600" dirty="0" err="1"/>
              <a:t>переводимость</a:t>
            </a:r>
            <a:r>
              <a:rPr lang="ru-RU" sz="2600" dirty="0"/>
              <a:t>». 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84ABF962-5B5E-BA46-B4AA-A7BBD522A2E4}"/>
              </a:ext>
            </a:extLst>
          </p:cNvPr>
          <p:cNvSpPr txBox="1">
            <a:spLocks/>
          </p:cNvSpPr>
          <p:nvPr/>
        </p:nvSpPr>
        <p:spPr>
          <a:xfrm>
            <a:off x="0" y="33467"/>
            <a:ext cx="8229600" cy="891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900"/>
              </a:lnSpc>
            </a:pPr>
            <a:r>
              <a:rPr lang="ru-RU" sz="2500" dirty="0">
                <a:solidFill>
                  <a:schemeClr val="bg1"/>
                </a:solidFill>
              </a:rPr>
              <a:t>Перспективы: Расширение в регионе ЦАРЭС</a:t>
            </a:r>
          </a:p>
        </p:txBody>
      </p:sp>
    </p:spTree>
    <p:extLst>
      <p:ext uri="{BB962C8B-B14F-4D97-AF65-F5344CB8AC3E}">
        <p14:creationId xmlns:p14="http://schemas.microsoft.com/office/powerpoint/2010/main" val="978704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44C4457-123D-A42A-107B-96CBC94E5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6" y="1197405"/>
            <a:ext cx="8398774" cy="366492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Учреждения и государственные ведомства должны работать в духе международного сотрудничества.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ru-RU" dirty="0"/>
              <a:t>Работа внутри стран ЦАРЭС и с другими заинтересованными сторонами для продвижения преимуществ реформ образования, вдохновленных Болонским процессом. Продвижение передового опыта и уроков, извлеченных другими регионами после подписания Болонского соглашения​.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ru-RU" dirty="0"/>
              <a:t>Поддержка полного признания квалификаций и периодов обучения (автоматическое признание).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ru-RU" dirty="0"/>
              <a:t>Разработка совместных программ в странах ЦАРЭС.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208117-EF23-F516-2880-652A9ECEF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260" y="18287"/>
            <a:ext cx="6108200" cy="873707"/>
          </a:xfrm>
        </p:spPr>
        <p:txBody>
          <a:bodyPr>
            <a:normAutofit fontScale="90000"/>
          </a:bodyPr>
          <a:lstStyle/>
          <a:p>
            <a:pPr algn="l"/>
            <a:r>
              <a:rPr lang="ru-RU" sz="2500">
                <a:solidFill>
                  <a:schemeClr val="bg1"/>
                </a:solidFill>
              </a:rPr>
              <a:t>Идеи: Региональные решения для реформы образования, вдохновленной Болонским процессом:</a:t>
            </a:r>
          </a:p>
        </p:txBody>
      </p:sp>
    </p:spTree>
    <p:extLst>
      <p:ext uri="{BB962C8B-B14F-4D97-AF65-F5344CB8AC3E}">
        <p14:creationId xmlns:p14="http://schemas.microsoft.com/office/powerpoint/2010/main" val="3232204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BAEE20-ED12-DEB0-CEF1-A6FF1C9A7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6" y="1197404"/>
            <a:ext cx="8246070" cy="3512215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Болонья, трехлетние дипломы и что это означает/означало для США​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ru-RU" dirty="0"/>
              <a:t>Одобрение инициатив ЦАРЭС/ЦАПВО через оценку дипломов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ru-RU" dirty="0"/>
              <a:t>Облегчение доступа к североамериканским учебным заведениям и рынку труда для выпускников из региона ЦАРЭС​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ru-RU" dirty="0"/>
              <a:t>Поддержка и повышение осведомленности о региональных событиях ЦАРЭС в Северной Америке с помощью различных платформ, включая вебинары, презентации и статьи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DE96CA-65B9-CD3D-5CCE-01F794214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55" y="5256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ru-RU" sz="2500" dirty="0">
                <a:solidFill>
                  <a:schemeClr val="bg1"/>
                </a:solidFill>
              </a:rPr>
              <a:t>Что можно сделать для поддержки в регионе </a:t>
            </a:r>
            <a:br>
              <a:rPr lang="ru-RU" sz="2500" dirty="0">
                <a:solidFill>
                  <a:schemeClr val="bg1"/>
                </a:solidFill>
              </a:rPr>
            </a:br>
            <a:r>
              <a:rPr lang="ru-RU" sz="2500" dirty="0">
                <a:solidFill>
                  <a:schemeClr val="bg1"/>
                </a:solidFill>
              </a:rPr>
              <a:t>процессов, воодушевленных Болонским процессом?</a:t>
            </a:r>
          </a:p>
        </p:txBody>
      </p:sp>
    </p:spTree>
    <p:extLst>
      <p:ext uri="{BB962C8B-B14F-4D97-AF65-F5344CB8AC3E}">
        <p14:creationId xmlns:p14="http://schemas.microsoft.com/office/powerpoint/2010/main" val="2127993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A4FA9-120A-8185-F5C0-9DF50B3D4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/>
              <a:t>Спасибо!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58FC6-62AF-6074-6975-9A5C70CA4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/>
              <a:t>Нужна еще информация?</a:t>
            </a:r>
          </a:p>
          <a:p>
            <a:pPr marL="0" indent="0">
              <a:buNone/>
            </a:pPr>
            <a:r>
              <a:rPr lang="ru-RU" sz="3200"/>
              <a:t>См.: wes.org</a:t>
            </a:r>
          </a:p>
        </p:txBody>
      </p:sp>
    </p:spTree>
    <p:extLst>
      <p:ext uri="{BB962C8B-B14F-4D97-AF65-F5344CB8AC3E}">
        <p14:creationId xmlns:p14="http://schemas.microsoft.com/office/powerpoint/2010/main" val="2489017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2BB8B1-37C9-ECD4-33EB-CE818923A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965" y="1502815"/>
            <a:ext cx="4040188" cy="479822"/>
          </a:xfrm>
        </p:spPr>
        <p:txBody>
          <a:bodyPr>
            <a:noAutofit/>
          </a:bodyPr>
          <a:lstStyle/>
          <a:p>
            <a:r>
              <a:rPr lang="ru-RU" sz="2800"/>
              <a:t>Наша миссия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59275D-82B8-527B-1844-18E1E6598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7851" y="1975212"/>
            <a:ext cx="3882416" cy="2276294"/>
          </a:xfrm>
        </p:spPr>
        <p:txBody>
          <a:bodyPr>
            <a:normAutofit/>
          </a:bodyPr>
          <a:lstStyle/>
          <a:p>
            <a:pPr marL="0" indent="0">
              <a:lnSpc>
                <a:spcPts val="2600"/>
              </a:lnSpc>
              <a:buNone/>
            </a:pPr>
            <a:r>
              <a:rPr lang="ru-RU" sz="2300"/>
              <a:t>Мы помогаем людям </a:t>
            </a:r>
            <a:r>
              <a:rPr lang="ru-RU" sz="2300" b="1">
                <a:solidFill>
                  <a:schemeClr val="tx2"/>
                </a:solidFill>
              </a:rPr>
              <a:t>учиться, работать, и преуспевать</a:t>
            </a:r>
            <a:r>
              <a:rPr lang="ru-RU" sz="2300"/>
              <a:t> в новых местах. Мы помогаем обществу </a:t>
            </a:r>
            <a:r>
              <a:rPr lang="ru-RU" sz="2300" b="1">
                <a:solidFill>
                  <a:schemeClr val="tx2"/>
                </a:solidFill>
              </a:rPr>
              <a:t>признавать ценность </a:t>
            </a:r>
            <a:r>
              <a:rPr lang="ru-RU" sz="2300" b="1">
                <a:solidFill>
                  <a:schemeClr val="accent1"/>
                </a:solidFill>
              </a:rPr>
              <a:t> </a:t>
            </a:r>
            <a:r>
              <a:rPr lang="ru-RU" sz="2300"/>
              <a:t>образования и опыта людей.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E338FD-4674-E9B7-604A-BFF8098162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53260" y="1502815"/>
            <a:ext cx="4041775" cy="479822"/>
          </a:xfrm>
        </p:spPr>
        <p:txBody>
          <a:bodyPr>
            <a:noAutofit/>
          </a:bodyPr>
          <a:lstStyle/>
          <a:p>
            <a:r>
              <a:rPr lang="ru-RU" sz="2800"/>
              <a:t>Наше видение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706202-70C8-122A-2D3C-D4CCC89587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29612" y="1975212"/>
            <a:ext cx="3889070" cy="2276294"/>
          </a:xfrm>
        </p:spPr>
        <p:txBody>
          <a:bodyPr>
            <a:normAutofit/>
          </a:bodyPr>
          <a:lstStyle/>
          <a:p>
            <a:pPr marL="0" indent="0">
              <a:lnSpc>
                <a:spcPts val="2600"/>
              </a:lnSpc>
              <a:buNone/>
            </a:pPr>
            <a:r>
              <a:rPr lang="ru-RU" sz="2300" b="1">
                <a:solidFill>
                  <a:schemeClr val="tx2"/>
                </a:solidFill>
              </a:rPr>
              <a:t>Каждый </a:t>
            </a:r>
            <a:r>
              <a:rPr lang="ru-RU" sz="2300"/>
              <a:t>способен применить свое образование, опыт и навыки для работы </a:t>
            </a:r>
            <a:r>
              <a:rPr lang="ru-RU" sz="2300" b="1">
                <a:solidFill>
                  <a:schemeClr val="tx2"/>
                </a:solidFill>
              </a:rPr>
              <a:t>в любой точки</a:t>
            </a:r>
            <a:r>
              <a:rPr lang="ru-RU" sz="2300"/>
              <a:t> мира.</a:t>
            </a:r>
          </a:p>
        </p:txBody>
      </p:sp>
    </p:spTree>
    <p:extLst>
      <p:ext uri="{BB962C8B-B14F-4D97-AF65-F5344CB8AC3E}">
        <p14:creationId xmlns:p14="http://schemas.microsoft.com/office/powerpoint/2010/main" val="910737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96262" y="1004049"/>
            <a:ext cx="8246070" cy="366491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3546344-91F6-CB4C-C80C-B796D14248E4}"/>
              </a:ext>
            </a:extLst>
          </p:cNvPr>
          <p:cNvCxnSpPr>
            <a:cxnSpLocks/>
            <a:stCxn id="3" idx="1"/>
          </p:cNvCxnSpPr>
          <p:nvPr/>
        </p:nvCxnSpPr>
        <p:spPr>
          <a:xfrm>
            <a:off x="296262" y="2836508"/>
            <a:ext cx="8551478" cy="1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C81AFD7-8619-0A8C-1695-E5A673FEA480}"/>
              </a:ext>
            </a:extLst>
          </p:cNvPr>
          <p:cNvSpPr txBox="1"/>
          <p:nvPr/>
        </p:nvSpPr>
        <p:spPr>
          <a:xfrm>
            <a:off x="1010610" y="3136392"/>
            <a:ext cx="1527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/>
              <a:t>1984</a:t>
            </a:r>
          </a:p>
          <a:p>
            <a:r>
              <a:rPr lang="ru-RU" sz="1100"/>
              <a:t>Проведено 4 700 оценок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6148D37-64D0-4820-DEAE-7AC86345DE22}"/>
              </a:ext>
            </a:extLst>
          </p:cNvPr>
          <p:cNvSpPr txBox="1"/>
          <p:nvPr/>
        </p:nvSpPr>
        <p:spPr>
          <a:xfrm>
            <a:off x="2665374" y="3136392"/>
            <a:ext cx="1372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/>
              <a:t>2000</a:t>
            </a:r>
          </a:p>
          <a:p>
            <a:r>
              <a:rPr lang="ru-RU" sz="1100"/>
              <a:t>WES открывает офис в Торонто, Канада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B67E11-18D5-3F06-6D27-13E957E7BC1A}"/>
              </a:ext>
            </a:extLst>
          </p:cNvPr>
          <p:cNvSpPr txBox="1"/>
          <p:nvPr/>
        </p:nvSpPr>
        <p:spPr>
          <a:xfrm>
            <a:off x="4343400" y="3136392"/>
            <a:ext cx="16797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/>
              <a:t>2013</a:t>
            </a:r>
          </a:p>
          <a:p>
            <a:r>
              <a:rPr lang="ru-RU" sz="1100"/>
              <a:t>WES становится </a:t>
            </a:r>
            <a:r>
              <a:rPr lang="ru-RU" sz="1100" b="1"/>
              <a:t>уполномоченным</a:t>
            </a:r>
            <a:r>
              <a:rPr lang="ru-RU" sz="1100"/>
              <a:t> </a:t>
            </a:r>
            <a:r>
              <a:rPr lang="ru-RU" sz="1100" b="1"/>
              <a:t>поставщиком</a:t>
            </a:r>
            <a:r>
              <a:rPr lang="ru-RU" sz="1100"/>
              <a:t> услуг по оценке образовательных документов (ECA) для иммиграции, беженцев и гражданства Канады.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19DD240-F4AD-53C4-30D7-B89390F2B658}"/>
              </a:ext>
            </a:extLst>
          </p:cNvPr>
          <p:cNvSpPr txBox="1"/>
          <p:nvPr/>
        </p:nvSpPr>
        <p:spPr>
          <a:xfrm>
            <a:off x="6007607" y="3136392"/>
            <a:ext cx="2992837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/>
              <a:t>2018</a:t>
            </a:r>
          </a:p>
          <a:p>
            <a:r>
              <a:rPr lang="ru-RU" sz="1100"/>
              <a:t>Запуск программы </a:t>
            </a:r>
            <a:r>
              <a:rPr lang="ru-RU" sz="1100" b="1"/>
              <a:t>WES Gateway в Канаде</a:t>
            </a:r>
            <a:br>
              <a:rPr lang="ru-RU" sz="1100"/>
            </a:br>
            <a:r>
              <a:rPr lang="ru-RU" sz="1100"/>
              <a:t>Программа помогает соответствующим критериям лицам, перемещенным в результате политических беспорядков, конфликтов и стихийных бедствий, получать отчеты об оценке образовательных документов, даже если верифицируемые документы недоступны.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925C623-CCBC-B445-AEBD-BD0156FE17FE}"/>
              </a:ext>
            </a:extLst>
          </p:cNvPr>
          <p:cNvGrpSpPr/>
          <p:nvPr/>
        </p:nvGrpSpPr>
        <p:grpSpPr>
          <a:xfrm>
            <a:off x="197553" y="1196697"/>
            <a:ext cx="9112762" cy="1469874"/>
            <a:chOff x="197553" y="1266490"/>
            <a:chExt cx="8950834" cy="1469874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35311D3-6A3C-BEE2-BE26-1406AF22F0E6}"/>
                </a:ext>
              </a:extLst>
            </p:cNvPr>
            <p:cNvSpPr txBox="1"/>
            <p:nvPr/>
          </p:nvSpPr>
          <p:spPr>
            <a:xfrm>
              <a:off x="197553" y="1919780"/>
              <a:ext cx="162611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/>
                <a:t>1974</a:t>
              </a:r>
            </a:p>
            <a:p>
              <a:r>
                <a:rPr lang="ru-RU" sz="1100"/>
                <a:t>Основана WES: Проведено 20 оценок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8F07641-5C92-60FC-7CF2-4A4D88B71758}"/>
                </a:ext>
              </a:extLst>
            </p:cNvPr>
            <p:cNvSpPr txBox="1"/>
            <p:nvPr/>
          </p:nvSpPr>
          <p:spPr>
            <a:xfrm>
              <a:off x="1874520" y="1382071"/>
              <a:ext cx="1676425" cy="12157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/>
                <a:t>1998</a:t>
              </a:r>
            </a:p>
            <a:p>
              <a:r>
                <a:rPr lang="ru-RU" sz="1100"/>
                <a:t>WES запускает собственную базу данных AICES (автоматическая международная система оценки дипломов).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901828-B206-4E7C-F840-B3E23A0591D7}"/>
                </a:ext>
              </a:extLst>
            </p:cNvPr>
            <p:cNvSpPr txBox="1"/>
            <p:nvPr/>
          </p:nvSpPr>
          <p:spPr>
            <a:xfrm>
              <a:off x="3519547" y="1720625"/>
              <a:ext cx="1195593" cy="87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/>
                <a:t>2012</a:t>
              </a:r>
            </a:p>
            <a:p>
              <a:r>
                <a:rPr lang="ru-RU" sz="1100"/>
                <a:t>Основан WES Global Talent Bridge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D333820-4422-6C61-C846-2AAC6A2C56E8}"/>
                </a:ext>
              </a:extLst>
            </p:cNvPr>
            <p:cNvSpPr txBox="1"/>
            <p:nvPr/>
          </p:nvSpPr>
          <p:spPr>
            <a:xfrm>
              <a:off x="4812095" y="1689924"/>
              <a:ext cx="1427814" cy="1046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/>
                <a:t>2017</a:t>
              </a:r>
            </a:p>
            <a:p>
              <a:r>
                <a:rPr lang="ru-RU" sz="1100" dirty="0"/>
                <a:t>Начата программа интеграции квалифицированных иммигрантов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D695D82-6862-030F-F4F5-F1E248B27EA2}"/>
                </a:ext>
              </a:extLst>
            </p:cNvPr>
            <p:cNvSpPr txBox="1"/>
            <p:nvPr/>
          </p:nvSpPr>
          <p:spPr>
            <a:xfrm>
              <a:off x="6106721" y="1266490"/>
              <a:ext cx="1750383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/>
                <a:t>2019</a:t>
              </a:r>
            </a:p>
            <a:p>
              <a:r>
                <a:rPr lang="ru-RU" sz="1100" dirty="0"/>
                <a:t>Создан фонд WES </a:t>
              </a:r>
              <a:r>
                <a:rPr lang="ru-RU" sz="1100" dirty="0" err="1"/>
                <a:t>Mariam</a:t>
              </a:r>
              <a:r>
                <a:rPr lang="ru-RU" sz="1100" dirty="0"/>
                <a:t> </a:t>
              </a:r>
              <a:r>
                <a:rPr lang="ru-RU" sz="1100" dirty="0" err="1"/>
                <a:t>Assefa</a:t>
              </a:r>
              <a:r>
                <a:rPr lang="ru-RU" sz="1100" dirty="0"/>
                <a:t> для поддержки лидеров и организаций, работающих над созданием инклюзивной экономики. 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E5AF0F9-5CF7-241E-CD11-0B4364C9BE38}"/>
                </a:ext>
              </a:extLst>
            </p:cNvPr>
            <p:cNvSpPr txBox="1"/>
            <p:nvPr/>
          </p:nvSpPr>
          <p:spPr>
            <a:xfrm>
              <a:off x="7736234" y="1397348"/>
              <a:ext cx="1412153" cy="12157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/>
                <a:t>2021</a:t>
              </a:r>
            </a:p>
            <a:p>
              <a:r>
                <a:rPr lang="ru-RU" sz="1100" dirty="0"/>
                <a:t>75 % документов передано в цифровом виде и проведено </a:t>
              </a:r>
              <a:r>
                <a:rPr lang="ru-RU" sz="1100" b="1" dirty="0"/>
                <a:t>486 000</a:t>
              </a:r>
              <a:r>
                <a:rPr lang="ru-RU" sz="1100" dirty="0"/>
                <a:t> оценок</a:t>
              </a:r>
            </a:p>
            <a:p>
              <a:endParaRPr lang="ru-RU" sz="1100" dirty="0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3FBCA060-07F9-1940-A3BF-7175AE46D136}"/>
              </a:ext>
            </a:extLst>
          </p:cNvPr>
          <p:cNvGrpSpPr/>
          <p:nvPr/>
        </p:nvGrpSpPr>
        <p:grpSpPr>
          <a:xfrm>
            <a:off x="300728" y="2587752"/>
            <a:ext cx="7814080" cy="502920"/>
            <a:chOff x="300728" y="2560320"/>
            <a:chExt cx="7814080" cy="566293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90C2DE6-E38B-734F-9EC6-5A603C4C5C95}"/>
                </a:ext>
              </a:extLst>
            </p:cNvPr>
            <p:cNvCxnSpPr/>
            <p:nvPr/>
          </p:nvCxnSpPr>
          <p:spPr>
            <a:xfrm flipV="1">
              <a:off x="1131625" y="2847245"/>
              <a:ext cx="0" cy="2793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7E75D0-6111-FC41-853B-5DDD3D41F64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93419" y="2847246"/>
              <a:ext cx="0" cy="2793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3BE6753-252F-A144-9AE6-69F340DB7DB1}"/>
                </a:ext>
              </a:extLst>
            </p:cNvPr>
            <p:cNvCxnSpPr/>
            <p:nvPr/>
          </p:nvCxnSpPr>
          <p:spPr>
            <a:xfrm flipV="1">
              <a:off x="4455213" y="2847245"/>
              <a:ext cx="0" cy="2793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B163E054-B166-E641-90DD-1F23139DFAF4}"/>
                </a:ext>
              </a:extLst>
            </p:cNvPr>
            <p:cNvCxnSpPr/>
            <p:nvPr/>
          </p:nvCxnSpPr>
          <p:spPr>
            <a:xfrm flipV="1">
              <a:off x="6117007" y="2847245"/>
              <a:ext cx="0" cy="2793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98DEBFB-C234-904E-B531-2B0B54B4D3A1}"/>
                </a:ext>
              </a:extLst>
            </p:cNvPr>
            <p:cNvCxnSpPr/>
            <p:nvPr/>
          </p:nvCxnSpPr>
          <p:spPr>
            <a:xfrm flipV="1">
              <a:off x="300728" y="2560320"/>
              <a:ext cx="0" cy="2834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417D9471-0ECC-3040-B222-9EFEAC910020}"/>
                </a:ext>
              </a:extLst>
            </p:cNvPr>
            <p:cNvCxnSpPr/>
            <p:nvPr/>
          </p:nvCxnSpPr>
          <p:spPr>
            <a:xfrm flipV="1">
              <a:off x="1962522" y="2560320"/>
              <a:ext cx="0" cy="2834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E9102A11-4D07-6945-A707-4D798D7F29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24316" y="2560321"/>
              <a:ext cx="0" cy="2834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9A664C7-4FDA-324A-851C-D959114B74E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86110" y="2560321"/>
              <a:ext cx="0" cy="2834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992E3392-886F-A146-A7BE-F6253D059EA0}"/>
                </a:ext>
              </a:extLst>
            </p:cNvPr>
            <p:cNvCxnSpPr/>
            <p:nvPr/>
          </p:nvCxnSpPr>
          <p:spPr>
            <a:xfrm flipV="1">
              <a:off x="6947904" y="2560320"/>
              <a:ext cx="0" cy="2834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7A5D1A0-0A90-964C-A973-65DC3EC6B000}"/>
                </a:ext>
              </a:extLst>
            </p:cNvPr>
            <p:cNvCxnSpPr/>
            <p:nvPr/>
          </p:nvCxnSpPr>
          <p:spPr>
            <a:xfrm flipV="1">
              <a:off x="8114808" y="2560320"/>
              <a:ext cx="0" cy="2834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9E9FCF8D-59B5-C644-AC4B-A41A1BD60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896" y="0"/>
            <a:ext cx="7791413" cy="944291"/>
          </a:xfrm>
        </p:spPr>
        <p:txBody>
          <a:bodyPr>
            <a:normAutofit/>
          </a:bodyPr>
          <a:lstStyle/>
          <a:p>
            <a:pPr algn="l"/>
            <a:r>
              <a:rPr lang="ru-RU" sz="2800">
                <a:solidFill>
                  <a:schemeClr val="bg1"/>
                </a:solidFill>
              </a:rPr>
              <a:t>48 лет опыта и профессионализма</a:t>
            </a: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74F25AE-773B-3ADD-8D54-58806BFCC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75" y="1350110"/>
            <a:ext cx="7635249" cy="3664918"/>
          </a:xfrm>
        </p:spPr>
        <p:txBody>
          <a:bodyPr>
            <a:normAutofit/>
          </a:bodyPr>
          <a:lstStyle/>
          <a:p>
            <a:pPr marL="228600" indent="-228600">
              <a:lnSpc>
                <a:spcPts val="26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2400"/>
              <a:t>Конвенция о признании квалификаций, относящихся к высшему образованию в Европейском регионе (Лиссабонская конвенция о признании)</a:t>
            </a:r>
          </a:p>
          <a:p>
            <a:pPr marL="228600" indent="-228600">
              <a:lnSpc>
                <a:spcPts val="2600"/>
              </a:lnSpc>
            </a:pPr>
            <a:r>
              <a:rPr lang="ru-RU" sz="2400"/>
              <a:t>Глобальная конвенция ЮНЕСКО о признании квалификаций, касающихся высшего образования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703B67-F7B2-3AD8-DCD5-5BC01B0D3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730" y="0"/>
            <a:ext cx="8229600" cy="948690"/>
          </a:xfrm>
        </p:spPr>
        <p:txBody>
          <a:bodyPr>
            <a:noAutofit/>
          </a:bodyPr>
          <a:lstStyle/>
          <a:p>
            <a:pPr algn="l">
              <a:lnSpc>
                <a:spcPts val="2900"/>
              </a:lnSpc>
            </a:pPr>
            <a:r>
              <a:rPr lang="ru-RU" sz="2500" dirty="0">
                <a:solidFill>
                  <a:schemeClr val="bg1"/>
                </a:solidFill>
              </a:rPr>
              <a:t>Международный контекст </a:t>
            </a:r>
            <a:br>
              <a:rPr lang="en-US" sz="2500" dirty="0">
                <a:solidFill>
                  <a:schemeClr val="bg1"/>
                </a:solidFill>
              </a:rPr>
            </a:br>
            <a:r>
              <a:rPr lang="ru-RU" sz="2500" dirty="0">
                <a:solidFill>
                  <a:schemeClr val="bg1"/>
                </a:solidFill>
              </a:rPr>
              <a:t>признания квалификаций</a:t>
            </a:r>
          </a:p>
        </p:txBody>
      </p:sp>
    </p:spTree>
    <p:extLst>
      <p:ext uri="{BB962C8B-B14F-4D97-AF65-F5344CB8AC3E}">
        <p14:creationId xmlns:p14="http://schemas.microsoft.com/office/powerpoint/2010/main" val="2584860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03153-22CD-26F4-79C9-03976C207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099050" cy="875668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solidFill>
                  <a:schemeClr val="bg1"/>
                </a:solidFill>
              </a:rPr>
              <a:t>Иностранные студенты в США </a:t>
            </a:r>
            <a:r>
              <a:rPr lang="ru-RU" sz="2800">
                <a:solidFill>
                  <a:schemeClr val="bg1"/>
                </a:solidFill>
              </a:rPr>
              <a:t>- ЦАПВО</a:t>
            </a: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85988B5-F469-C98C-B48D-ADF5D44172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0226552"/>
              </p:ext>
            </p:extLst>
          </p:nvPr>
        </p:nvGraphicFramePr>
        <p:xfrm>
          <a:off x="1212490" y="1176484"/>
          <a:ext cx="6385296" cy="3406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AD1FC4E-8DD3-7A65-5CAC-AA429F9D3886}"/>
              </a:ext>
            </a:extLst>
          </p:cNvPr>
          <p:cNvSpPr txBox="1"/>
          <p:nvPr/>
        </p:nvSpPr>
        <p:spPr>
          <a:xfrm>
            <a:off x="7626100" y="2510324"/>
            <a:ext cx="15270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/>
              <a:t>*Данные о IIE: Open Doors </a:t>
            </a:r>
            <a:br>
              <a:rPr lang="ru-RU" sz="1400"/>
            </a:br>
            <a:r>
              <a:rPr lang="ru-RU" sz="1400"/>
              <a:t>2020 – 2021*</a:t>
            </a:r>
          </a:p>
        </p:txBody>
      </p:sp>
    </p:spTree>
    <p:extLst>
      <p:ext uri="{BB962C8B-B14F-4D97-AF65-F5344CB8AC3E}">
        <p14:creationId xmlns:p14="http://schemas.microsoft.com/office/powerpoint/2010/main" val="2321951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968E6-12E9-A3D1-2805-50A1DF304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896" y="0"/>
            <a:ext cx="8229600" cy="948690"/>
          </a:xfrm>
        </p:spPr>
        <p:txBody>
          <a:bodyPr>
            <a:noAutofit/>
          </a:bodyPr>
          <a:lstStyle/>
          <a:p>
            <a:pPr algn="l">
              <a:lnSpc>
                <a:spcPts val="2900"/>
              </a:lnSpc>
            </a:pPr>
            <a:r>
              <a:rPr lang="ru-RU" sz="2500" dirty="0">
                <a:solidFill>
                  <a:schemeClr val="bg1"/>
                </a:solidFill>
              </a:rPr>
              <a:t>Обзор Болонского процесса:</a:t>
            </a:r>
            <a:br>
              <a:rPr lang="ru-RU" sz="2500" dirty="0">
                <a:solidFill>
                  <a:schemeClr val="bg1"/>
                </a:solidFill>
              </a:rPr>
            </a:br>
            <a:r>
              <a:rPr lang="ru-RU" sz="2500" dirty="0">
                <a:solidFill>
                  <a:schemeClr val="bg1"/>
                </a:solidFill>
              </a:rPr>
              <a:t>Как и зачем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CFE37-6A99-DBBE-1E1A-53076D9574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8738" y="1020465"/>
            <a:ext cx="3809390" cy="397033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3800" b="1" dirty="0"/>
              <a:t>Зачем?</a:t>
            </a:r>
          </a:p>
          <a:p>
            <a:pPr marL="0" indent="0">
              <a:buNone/>
            </a:pPr>
            <a:endParaRPr lang="en-US" dirty="0"/>
          </a:p>
          <a:p>
            <a:pPr marL="228600" indent="-228600">
              <a:lnSpc>
                <a:spcPct val="120000"/>
              </a:lnSpc>
            </a:pPr>
            <a:r>
              <a:rPr lang="ru-RU" sz="2900" dirty="0"/>
              <a:t>Поощрение общей системы координат, направленной на повышение внешнего признания и облегчение студенческой мобильности, а также возможностей трудоустройства.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C6350C-EC49-02BE-AC61-DAB9E3347F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36324" y="1020465"/>
            <a:ext cx="4581150" cy="412303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3800" b="1" dirty="0"/>
              <a:t>Как?</a:t>
            </a:r>
          </a:p>
          <a:p>
            <a:pPr marL="0" indent="0">
              <a:buNone/>
            </a:pPr>
            <a:endParaRPr lang="en-US" dirty="0"/>
          </a:p>
          <a:p>
            <a:pPr marL="228600" indent="-228600" rtl="0" fontAlgn="base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900" dirty="0"/>
              <a:t>Принятие системы легко читаемых и сопоставимых степеней​</a:t>
            </a:r>
          </a:p>
          <a:p>
            <a:pPr marL="228600" indent="-228600" rtl="0" fontAlgn="base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900" dirty="0"/>
              <a:t>Принятие системы, основанной на двух основных циклах: бакалавриат и магистратура.</a:t>
            </a:r>
          </a:p>
          <a:p>
            <a:pPr marL="228600" indent="-228600" rtl="0" fontAlgn="base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900" dirty="0"/>
              <a:t>Создание системы кредитов: Европейская система перевода и накопления кредитов (ECTS)</a:t>
            </a:r>
          </a:p>
          <a:p>
            <a:pPr marL="228600" indent="-228600" rtl="0" fontAlgn="base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900" dirty="0"/>
              <a:t>Поощрение мобильности и свободного перемещения студентов, исследователей, преподавателей и персонала</a:t>
            </a:r>
          </a:p>
          <a:p>
            <a:pPr marL="228600" indent="-228600" rtl="0" fontAlgn="base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900" dirty="0"/>
              <a:t>Содействие европейскому сотрудничеству в области обеспечения качества с целью разработки сопоставимых критериев и методологий.</a:t>
            </a:r>
          </a:p>
          <a:p>
            <a:pPr marL="228600" indent="-228600" rtl="0" fontAlgn="base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2900" dirty="0"/>
              <a:t>Продвижение необходимых новых измерений в высшем образовании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383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B373C45-6435-F48C-AC64-4352E8533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1197405"/>
            <a:ext cx="8551479" cy="3664920"/>
          </a:xfrm>
        </p:spPr>
        <p:txBody>
          <a:bodyPr>
            <a:noAutofit/>
          </a:bodyPr>
          <a:lstStyle/>
          <a:p>
            <a:pPr>
              <a:spcAft>
                <a:spcPts val="100"/>
              </a:spcAft>
            </a:pPr>
            <a:r>
              <a:rPr lang="ru-RU" sz="1400" dirty="0"/>
              <a:t>Создание Европейского пространства высшего образования (ЕПВО) ​</a:t>
            </a:r>
          </a:p>
          <a:p>
            <a:pPr>
              <a:spcAft>
                <a:spcPts val="100"/>
              </a:spcAft>
            </a:pPr>
            <a:r>
              <a:rPr lang="ru-RU" sz="1400" dirty="0"/>
              <a:t>Расширенное сотрудничество европейских высших учебных заведений (ВУЗов)</a:t>
            </a:r>
          </a:p>
          <a:p>
            <a:pPr>
              <a:spcAft>
                <a:spcPts val="100"/>
              </a:spcAft>
            </a:pPr>
            <a:r>
              <a:rPr lang="ru-RU" sz="1400" dirty="0"/>
              <a:t>Студенты и выпускники в Европе обладают большей мобильностью и пользуются </a:t>
            </a:r>
            <a:r>
              <a:rPr lang="ru-RU" sz="1400" b="1" dirty="0"/>
              <a:t>полным признанием своей квалификации и периодов обучения</a:t>
            </a:r>
            <a:r>
              <a:rPr lang="ru-RU" sz="1400" dirty="0"/>
              <a:t>, а также имеют больше доступа к широкому рынку труда Европы.</a:t>
            </a:r>
          </a:p>
          <a:p>
            <a:endParaRPr lang="en-US" sz="1400" dirty="0"/>
          </a:p>
          <a:p>
            <a:r>
              <a:rPr lang="ru-RU" sz="1400" b="1" dirty="0"/>
              <a:t>Болонский процесс привел к созданию нескольких замечательных инструментов:</a:t>
            </a:r>
          </a:p>
          <a:p>
            <a:pPr lvl="1"/>
            <a:r>
              <a:rPr lang="ru-RU" sz="1400" dirty="0"/>
              <a:t>Разработана единая рамка квалификаций</a:t>
            </a:r>
          </a:p>
          <a:p>
            <a:pPr lvl="1"/>
            <a:r>
              <a:rPr lang="ru-RU" sz="1400" dirty="0"/>
              <a:t>Европейская система перевода и накопления кредитов (ECTS)</a:t>
            </a:r>
          </a:p>
          <a:p>
            <a:pPr lvl="1"/>
            <a:r>
              <a:rPr lang="ru-RU" sz="1400" dirty="0"/>
              <a:t>Установлены общие принципы развития личностно-ориентированного обучения.</a:t>
            </a:r>
          </a:p>
          <a:p>
            <a:pPr lvl="1"/>
            <a:r>
              <a:rPr lang="ru-RU" sz="1400" dirty="0"/>
              <a:t>Изложены общие стандарты и руководящие принципы для обеспечения качества</a:t>
            </a:r>
          </a:p>
          <a:p>
            <a:pPr lvl="1"/>
            <a:r>
              <a:rPr lang="ru-RU" sz="1400" dirty="0"/>
              <a:t>Введен в действие единый реестр агентств по обеспечению качества</a:t>
            </a:r>
          </a:p>
          <a:p>
            <a:pPr lvl="1">
              <a:spcAft>
                <a:spcPts val="100"/>
              </a:spcAft>
            </a:pPr>
            <a:r>
              <a:rPr lang="ru-RU" sz="1400" dirty="0"/>
              <a:t>Детально описан единый подход к признанию</a:t>
            </a:r>
          </a:p>
          <a:p>
            <a:r>
              <a:rPr lang="ru-RU" sz="1400" dirty="0"/>
              <a:t>Этот процесс вдохновил другие регионы мира.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478D214-19FF-8F79-128C-1A321EC4C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896" y="0"/>
            <a:ext cx="8229600" cy="948690"/>
          </a:xfrm>
        </p:spPr>
        <p:txBody>
          <a:bodyPr>
            <a:noAutofit/>
          </a:bodyPr>
          <a:lstStyle/>
          <a:p>
            <a:pPr algn="l">
              <a:lnSpc>
                <a:spcPts val="2900"/>
              </a:lnSpc>
            </a:pPr>
            <a:r>
              <a:rPr lang="ru-RU" sz="2500">
                <a:solidFill>
                  <a:schemeClr val="bg1"/>
                </a:solidFill>
              </a:rPr>
              <a:t>Обзор Болонского процесса</a:t>
            </a:r>
            <a:br>
              <a:rPr lang="ru-RU" sz="2500">
                <a:solidFill>
                  <a:schemeClr val="bg1"/>
                </a:solidFill>
              </a:rPr>
            </a:br>
            <a:r>
              <a:rPr lang="ru-RU" sz="2500">
                <a:solidFill>
                  <a:schemeClr val="bg1"/>
                </a:solidFill>
              </a:rPr>
              <a:t>Что достигнуто? </a:t>
            </a:r>
          </a:p>
        </p:txBody>
      </p:sp>
    </p:spTree>
    <p:extLst>
      <p:ext uri="{BB962C8B-B14F-4D97-AF65-F5344CB8AC3E}">
        <p14:creationId xmlns:p14="http://schemas.microsoft.com/office/powerpoint/2010/main" val="1133082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EF23B7-A3CF-B5C2-EC11-66C345C24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Казахстан</a:t>
            </a:r>
          </a:p>
          <a:p>
            <a:pPr lvl="1"/>
            <a:r>
              <a:rPr lang="ru-RU" dirty="0"/>
              <a:t>Подписант Болонского соглашения </a:t>
            </a:r>
          </a:p>
          <a:p>
            <a:pPr>
              <a:spcBef>
                <a:spcPts val="0"/>
              </a:spcBef>
            </a:pPr>
            <a:endParaRPr lang="en-US" b="1" dirty="0"/>
          </a:p>
          <a:p>
            <a:pPr>
              <a:spcBef>
                <a:spcPts val="0"/>
              </a:spcBef>
            </a:pPr>
            <a:r>
              <a:rPr lang="ru-RU" b="1" dirty="0"/>
              <a:t>Кыргызская Республика</a:t>
            </a:r>
          </a:p>
          <a:p>
            <a:pPr lvl="1"/>
            <a:r>
              <a:rPr lang="ru-RU" dirty="0"/>
              <a:t>Не подписант Болонского соглашения, но соответствует его требованиям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ru-RU" b="1" dirty="0"/>
              <a:t>Узбекистан и Туркменистан</a:t>
            </a:r>
          </a:p>
          <a:p>
            <a:pPr lvl="1"/>
            <a:r>
              <a:rPr lang="ru-RU" dirty="0"/>
              <a:t>Не подписанты Болонского соглашения, и не соответствуют его требованиям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73A46DD6-168F-6445-9D21-0B62E4DF9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55" y="-40465"/>
            <a:ext cx="8229600" cy="948690"/>
          </a:xfrm>
        </p:spPr>
        <p:txBody>
          <a:bodyPr>
            <a:noAutofit/>
          </a:bodyPr>
          <a:lstStyle/>
          <a:p>
            <a:pPr algn="l">
              <a:lnSpc>
                <a:spcPts val="2900"/>
              </a:lnSpc>
            </a:pPr>
            <a:r>
              <a:rPr lang="ru-RU" sz="2200" dirty="0">
                <a:solidFill>
                  <a:schemeClr val="bg1"/>
                </a:solidFill>
              </a:rPr>
              <a:t>Реформа образования, вдохновленная Болонским процессом: Центральноазиатское пространство высшего образования  (ЦАПВО)</a:t>
            </a:r>
          </a:p>
        </p:txBody>
      </p:sp>
    </p:spTree>
    <p:extLst>
      <p:ext uri="{BB962C8B-B14F-4D97-AF65-F5344CB8AC3E}">
        <p14:creationId xmlns:p14="http://schemas.microsoft.com/office/powerpoint/2010/main" val="4236008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29159C9-7B55-8039-E1C4-12F9D779B1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119353"/>
              </p:ext>
            </p:extLst>
          </p:nvPr>
        </p:nvGraphicFramePr>
        <p:xfrm>
          <a:off x="907080" y="1196975"/>
          <a:ext cx="7482543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5985">
                  <a:extLst>
                    <a:ext uri="{9D8B030D-6E8A-4147-A177-3AD203B41FA5}">
                      <a16:colId xmlns:a16="http://schemas.microsoft.com/office/drawing/2014/main" val="3143989902"/>
                    </a:ext>
                  </a:extLst>
                </a:gridCol>
                <a:gridCol w="2392377">
                  <a:extLst>
                    <a:ext uri="{9D8B030D-6E8A-4147-A177-3AD203B41FA5}">
                      <a16:colId xmlns:a16="http://schemas.microsoft.com/office/drawing/2014/main" val="2517066514"/>
                    </a:ext>
                  </a:extLst>
                </a:gridCol>
                <a:gridCol w="2494181">
                  <a:extLst>
                    <a:ext uri="{9D8B030D-6E8A-4147-A177-3AD203B41FA5}">
                      <a16:colId xmlns:a16="http://schemas.microsoft.com/office/drawing/2014/main" val="3646871823"/>
                    </a:ext>
                  </a:extLst>
                </a:gridCol>
              </a:tblGrid>
              <a:tr h="593964">
                <a:tc>
                  <a:txBody>
                    <a:bodyPr/>
                    <a:lstStyle/>
                    <a:p>
                      <a:r>
                        <a:rPr lang="ru-RU"/>
                        <a:t>Страна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/>
                        <a:t>Степени бакалавра и магистра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/>
                        <a:t>Кредиты 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894319"/>
                  </a:ext>
                </a:extLst>
              </a:tr>
              <a:tr h="339408">
                <a:tc>
                  <a:txBody>
                    <a:bodyPr/>
                    <a:lstStyle/>
                    <a:p>
                      <a:r>
                        <a:rPr lang="ru-RU"/>
                        <a:t>Казахстан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410741"/>
                  </a:ext>
                </a:extLst>
              </a:tr>
              <a:tr h="339408">
                <a:tc>
                  <a:txBody>
                    <a:bodyPr/>
                    <a:lstStyle/>
                    <a:p>
                      <a:r>
                        <a:rPr lang="ru-RU" sz="1800" b="0" i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Кыргызская Республика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816499"/>
                  </a:ext>
                </a:extLst>
              </a:tr>
              <a:tr h="339408">
                <a:tc>
                  <a:txBody>
                    <a:bodyPr/>
                    <a:lstStyle/>
                    <a:p>
                      <a:r>
                        <a:rPr lang="ru-RU" sz="1800" b="0" i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Туркменистан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918467"/>
                  </a:ext>
                </a:extLst>
              </a:tr>
              <a:tr h="339408">
                <a:tc>
                  <a:txBody>
                    <a:bodyPr/>
                    <a:lstStyle/>
                    <a:p>
                      <a:r>
                        <a:rPr lang="ru-RU" sz="1800" b="0" i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Узбекистан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/>
                        <a:t>                (скоро)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948077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FCCDCD43-8C06-FDD3-7F2A-63AD7BF59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896" y="0"/>
            <a:ext cx="8229600" cy="948690"/>
          </a:xfrm>
        </p:spPr>
        <p:txBody>
          <a:bodyPr>
            <a:normAutofit/>
          </a:bodyPr>
          <a:lstStyle/>
          <a:p>
            <a:pPr algn="l">
              <a:lnSpc>
                <a:spcPts val="2900"/>
              </a:lnSpc>
            </a:pPr>
            <a:r>
              <a:rPr lang="ru-RU" sz="2500" dirty="0">
                <a:solidFill>
                  <a:schemeClr val="bg1"/>
                </a:solidFill>
              </a:rPr>
              <a:t>Реформа образования, вдохновленная </a:t>
            </a:r>
            <a:br>
              <a:rPr lang="ru-RU" sz="2500" dirty="0">
                <a:solidFill>
                  <a:schemeClr val="bg1"/>
                </a:solidFill>
              </a:rPr>
            </a:br>
            <a:r>
              <a:rPr lang="ru-RU" sz="2500" dirty="0">
                <a:solidFill>
                  <a:schemeClr val="bg1"/>
                </a:solidFill>
              </a:rPr>
              <a:t>Болонским процессом: ЦАПВО</a:t>
            </a: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E80A408F-6DAE-32C8-BBEB-ACEF461126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2574" y="1803570"/>
            <a:ext cx="458115" cy="458115"/>
          </a:xfrm>
          <a:prstGeom prst="rect">
            <a:avLst/>
          </a:prstGeom>
        </p:spPr>
      </p:pic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B1EFFDCF-806A-31F4-DFE4-3C423229B2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30227" y="1803571"/>
            <a:ext cx="458115" cy="458115"/>
          </a:xfrm>
          <a:prstGeom prst="rect">
            <a:avLst/>
          </a:prstGeom>
        </p:spPr>
      </p:pic>
      <p:pic>
        <p:nvPicPr>
          <p:cNvPr id="8" name="Graphic 7" descr="Checkmark with solid fill">
            <a:extLst>
              <a:ext uri="{FF2B5EF4-FFF2-40B4-BE49-F238E27FC236}">
                <a16:creationId xmlns:a16="http://schemas.microsoft.com/office/drawing/2014/main" id="{69B61F8C-3692-1107-E4A6-751F4EBC2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60476" y="2166374"/>
            <a:ext cx="458115" cy="458115"/>
          </a:xfrm>
          <a:prstGeom prst="rect">
            <a:avLst/>
          </a:prstGeom>
        </p:spPr>
      </p:pic>
      <p:pic>
        <p:nvPicPr>
          <p:cNvPr id="9" name="Graphic 8" descr="Checkmark with solid fill">
            <a:extLst>
              <a:ext uri="{FF2B5EF4-FFF2-40B4-BE49-F238E27FC236}">
                <a16:creationId xmlns:a16="http://schemas.microsoft.com/office/drawing/2014/main" id="{B656D288-F7E6-A085-D36F-FBED2FADE7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2574" y="2202357"/>
            <a:ext cx="458115" cy="458115"/>
          </a:xfrm>
          <a:prstGeom prst="rect">
            <a:avLst/>
          </a:prstGeom>
        </p:spPr>
      </p:pic>
      <p:pic>
        <p:nvPicPr>
          <p:cNvPr id="10" name="Graphic 9" descr="Checkmark with solid fill">
            <a:extLst>
              <a:ext uri="{FF2B5EF4-FFF2-40B4-BE49-F238E27FC236}">
                <a16:creationId xmlns:a16="http://schemas.microsoft.com/office/drawing/2014/main" id="{CCC0835C-5D1C-CA29-CF77-F861154C88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30227" y="2878307"/>
            <a:ext cx="458115" cy="45811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2F2F29F-B022-99AB-6A63-BBF650390AA4}"/>
              </a:ext>
            </a:extLst>
          </p:cNvPr>
          <p:cNvSpPr txBox="1"/>
          <p:nvPr/>
        </p:nvSpPr>
        <p:spPr>
          <a:xfrm>
            <a:off x="908910" y="3948828"/>
            <a:ext cx="6260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/>
              <a:t>Источник: </a:t>
            </a:r>
            <a:r>
              <a:rPr lang="ru-RU">
                <a:hlinkClick r:id="rId4"/>
              </a:rPr>
              <a:t>WENR</a:t>
            </a:r>
          </a:p>
        </p:txBody>
      </p:sp>
    </p:spTree>
    <p:extLst>
      <p:ext uri="{BB962C8B-B14F-4D97-AF65-F5344CB8AC3E}">
        <p14:creationId xmlns:p14="http://schemas.microsoft.com/office/powerpoint/2010/main" val="309316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DB Project Document" ma:contentTypeID="0x010100A3BFD338C4D69F46BE33AA49AB50870100C520B00D8BB20C45814389052060F14C" ma:contentTypeVersion="21" ma:contentTypeDescription="" ma:contentTypeScope="" ma:versionID="58be340fe5619450d09685c0a5b7b67a">
  <xsd:schema xmlns:xsd="http://www.w3.org/2001/XMLSchema" xmlns:xs="http://www.w3.org/2001/XMLSchema" xmlns:p="http://schemas.microsoft.com/office/2006/metadata/properties" xmlns:ns2="c1fdd505-2570-46c2-bd04-3e0f2d874cf5" xmlns:ns3="cf371439-f430-41b1-8688-7ef6c47b85d0" xmlns:ns4="374793f7-8f2b-4177-9cc3-2a8d0cfae40f" targetNamespace="http://schemas.microsoft.com/office/2006/metadata/properties" ma:root="true" ma:fieldsID="4ba4e69ffd3f543ad970e0b458f0e8b3" ns2:_="" ns3:_="" ns4:_="">
    <xsd:import namespace="c1fdd505-2570-46c2-bd04-3e0f2d874cf5"/>
    <xsd:import namespace="cf371439-f430-41b1-8688-7ef6c47b85d0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ADBDocumentDate" minOccurs="0"/>
                <xsd:element ref="ns2:ADBMonth" minOccurs="0"/>
                <xsd:element ref="ns2:ADBYear" minOccurs="0"/>
                <xsd:element ref="ns2:ADBAuthors" minOccurs="0"/>
                <xsd:element ref="ns2:ADBSourceLink" minOccurs="0"/>
                <xsd:element ref="ns2:ADBCirculatedLink" minOccurs="0"/>
                <xsd:element ref="ns2:a0d1b14b197747dfafc19f70ff45d4f6" minOccurs="0"/>
                <xsd:element ref="ns2:d01a0ce1b141461dbfb235a3ab729a2c" minOccurs="0"/>
                <xsd:element ref="ns2:TaxCatchAll" minOccurs="0"/>
                <xsd:element ref="ns2:hca2169e3b0945318411f30479ba40c8" minOccurs="0"/>
                <xsd:element ref="ns2:p030e467f78f45b4ae8f7e2c17ea4d82" minOccurs="0"/>
                <xsd:element ref="ns2:h00e4aaaf4624e24a7df7f06faa038c6" minOccurs="0"/>
                <xsd:element ref="ns2:d61536b25a8a4fedb48bb564279be82a" minOccurs="0"/>
                <xsd:element ref="ns2:j78542b1fffc4a1c84659474212e3133" minOccurs="0"/>
                <xsd:element ref="ns2:ADBDocumentTypeValue" minOccurs="0"/>
                <xsd:element ref="ns2:ia017ac09b1942648b563fe0b2b14d52" minOccurs="0"/>
                <xsd:element ref="ns2:h35d3bd3f16b4964a022bfaedf90233f" minOccurs="0"/>
                <xsd:element ref="ns2:kc098dd651dc4f4b9248417ab8ccab6f" minOccurs="0"/>
                <xsd:element ref="ns2:k985dbdc596c44d7acaf8184f33920f0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ADBDocumentDate" ma:index="3" nillable="true" ma:displayName="Document Date" ma:format="DateOnly" ma:internalName="ADBDocumentDate">
      <xsd:simpleType>
        <xsd:restriction base="dms:DateTime"/>
      </xsd:simpleType>
    </xsd:element>
    <xsd:element name="ADBMonth" ma:index="4" nillable="true" ma:displayName="Month" ma:format="Dropdown" ma:internalName="ADBMonth">
      <xsd:simpleType>
        <xsd:restriction base="dms:Choice">
          <xsd:enumeration value="01-Jan"/>
          <xsd:enumeration value="02-Feb"/>
          <xsd:enumeration value="03-Mar"/>
          <xsd:enumeration value="04-Apr"/>
          <xsd:enumeration value="05-May"/>
          <xsd:enumeration value="06-Jun"/>
          <xsd:enumeration value="07-Jul"/>
          <xsd:enumeration value="08-Aug"/>
          <xsd:enumeration value="09-Sep"/>
          <xsd:enumeration value="10-Oct"/>
          <xsd:enumeration value="11-Nov"/>
          <xsd:enumeration value="12-Dec"/>
        </xsd:restriction>
      </xsd:simpleType>
    </xsd:element>
    <xsd:element name="ADBYear" ma:index="5" nillable="true" ma:displayName="Year" ma:internalName="ADBYear">
      <xsd:simpleType>
        <xsd:restriction base="dms:Text">
          <xsd:maxLength value="4"/>
        </xsd:restriction>
      </xsd:simpleType>
    </xsd:element>
    <xsd:element name="ADBAuthors" ma:index="6" nillable="true" ma:displayName="Authors" ma:list="UserInfo" ma:SharePointGroup="0" ma:internalName="ADBAuthors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DBSourceLink" ma:index="16" nillable="true" ma:displayName="Source Link" ma:format="Hyperlink" ma:internalName="ADBSource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DBCirculatedLink" ma:index="17" nillable="true" ma:displayName="Final Document Link" ma:format="Hyperlink" ma:internalName="ADBCirculated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0d1b14b197747dfafc19f70ff45d4f6" ma:index="18" nillable="true" ma:taxonomy="true" ma:internalName="a0d1b14b197747dfafc19f70ff45d4f6" ma:taxonomyFieldName="ADBProjectDocumentType" ma:displayName="ADB Project Document Type" ma:default="" ma:fieldId="{a0d1b14b-1977-47df-afc1-9f70ff45d4f6}" ma:sspId="115af50e-efb3-4a0e-b425-875ff625e09e" ma:termSetId="14b53411-9553-454e-9031-2e4b08df825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01a0ce1b141461dbfb235a3ab729a2c" ma:index="19" nillable="true" ma:taxonomy="true" ma:internalName="d01a0ce1b141461dbfb235a3ab729a2c" ma:taxonomyFieldName="ADBSector" ma:displayName="Sector" ma:default="" ma:fieldId="{d01a0ce1-b141-461d-bfb2-35a3ab729a2c}" ma:sspId="115af50e-efb3-4a0e-b425-875ff625e09e" ma:termSetId="bae01210-cdc5-4479-86d7-616c28c0a9b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0" nillable="true" ma:displayName="Taxonomy Catch All Column" ma:hidden="true" ma:list="{386ab4f6-7bbe-4882-af96-60d4468885a4}" ma:internalName="TaxCatchAll" ma:showField="CatchAllData" ma:web="374793f7-8f2b-4177-9cc3-2a8d0cfae4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ca2169e3b0945318411f30479ba40c8" ma:index="21" nillable="true" ma:taxonomy="true" ma:internalName="hca2169e3b0945318411f30479ba40c8" ma:taxonomyFieldName="ADBProject" ma:displayName="Project" ma:default="" ma:fieldId="{1ca2169e-3b09-4531-8411-f30479ba40c8}" ma:sspId="115af50e-efb3-4a0e-b425-875ff625e09e" ma:termSetId="7a252312-03a3-44f4-bc5c-a08b11dfe2f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30e467f78f45b4ae8f7e2c17ea4d82" ma:index="22" nillable="true" ma:taxonomy="true" ma:internalName="p030e467f78f45b4ae8f7e2c17ea4d82" ma:taxonomyFieldName="ADBDocumentSecurity" ma:displayName="Document Security" ma:default="" ma:fieldId="{9030e467-f78f-45b4-ae8f-7e2c17ea4d82}" ma:sspId="115af50e-efb3-4a0e-b425-875ff625e09e" ma:termSetId="9b0b4686-afa9-4a02-bc15-8fbc99f172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00e4aaaf4624e24a7df7f06faa038c6" ma:index="24" nillable="true" ma:taxonomy="true" ma:internalName="h00e4aaaf4624e24a7df7f06faa038c6" ma:taxonomyFieldName="ADBDocumentLanguage" ma:displayName="Document Language" ma:default="1;#English|16ac8743-31bb-43f8-9a73-533a041667d6" ma:fieldId="{100e4aaa-f462-4e24-a7df-7f06faa038c6}" ma:sspId="115af50e-efb3-4a0e-b425-875ff625e09e" ma:termSetId="fdf74959-6eb2-4689-a0fc-b9e1ab230b0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61536b25a8a4fedb48bb564279be82a" ma:index="27" nillable="true" ma:taxonomy="true" ma:internalName="d61536b25a8a4fedb48bb564279be82a" ma:taxonomyFieldName="ADBDepartmentOwner" ma:displayName="Department Owner" ma:default="" ma:fieldId="{d61536b2-5a8a-4fed-b48b-b564279be82a}" ma:sspId="115af50e-efb3-4a0e-b425-875ff625e09e" ma:termSetId="b965cdb6-1071-4c6a-a9a3-189d53a950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78542b1fffc4a1c84659474212e3133" ma:index="31" nillable="true" ma:taxonomy="true" ma:internalName="j78542b1fffc4a1c84659474212e3133" ma:taxonomyFieldName="ADBContentGroup" ma:displayName="Content Group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DBDocumentTypeValue" ma:index="32" nillable="true" ma:displayName="Document Type" ma:hidden="true" ma:internalName="ADBDocumentTypeValue" ma:readOnly="false">
      <xsd:simpleType>
        <xsd:restriction base="dms:Text">
          <xsd:maxLength value="255"/>
        </xsd:restriction>
      </xsd:simpleType>
    </xsd:element>
    <xsd:element name="ia017ac09b1942648b563fe0b2b14d52" ma:index="33" nillable="true" ma:taxonomy="true" ma:internalName="ia017ac09b1942648b563fe0b2b14d52" ma:taxonomyFieldName="ADBDivision" ma:displayName="Division" ma:default="" ma:fieldId="{2a017ac0-9b19-4264-8b56-3fe0b2b14d52}" ma:sspId="115af50e-efb3-4a0e-b425-875ff625e09e" ma:termSetId="d736278f-2140-40cc-b46b-6a0ab0de2d2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35d3bd3f16b4964a022bfaedf90233f" ma:index="34" nillable="true" ma:taxonomy="true" ma:internalName="h35d3bd3f16b4964a022bfaedf90233f" ma:taxonomyFieldName="ADBSubRegion" ma:displayName="Subregion" ma:default="" ma:fieldId="{135d3bd3-f16b-4964-a022-bfaedf90233f}" ma:taxonomyMulti="true" ma:sspId="115af50e-efb3-4a0e-b425-875ff625e09e" ma:termSetId="26887811-cbc8-440f-ae3c-476d537525b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c098dd651dc4f4b9248417ab8ccab6f" ma:index="36" nillable="true" ma:taxonomy="true" ma:internalName="kc098dd651dc4f4b9248417ab8ccab6f" ma:taxonomyFieldName="Segment" ma:displayName="Segment" ma:readOnly="false" ma:default="" ma:fieldId="{4c098dd6-51dc-4f4b-9248-417ab8ccab6f}" ma:sspId="115af50e-efb3-4a0e-b425-875ff625e09e" ma:termSetId="ca487498-3907-4013-84b5-72a7400220c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985dbdc596c44d7acaf8184f33920f0" ma:index="37" nillable="true" ma:taxonomy="true" ma:internalName="k985dbdc596c44d7acaf8184f33920f0" ma:taxonomyFieldName="ADBCountry" ma:displayName="Country" ma:default="" ma:fieldId="{4985dbdc-596c-44d7-acaf-8184f33920f0}" ma:sspId="115af50e-efb3-4a0e-b425-875ff625e09e" ma:termSetId="169202c7-46da-431e-ac86-348c41a1f49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71439-f430-41b1-8688-7ef6c47b85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42" nillable="true" ma:displayName="Tags" ma:internalName="MediaServiceAutoTags" ma:readOnly="true">
      <xsd:simpleType>
        <xsd:restriction base="dms:Text"/>
      </xsd:simpleType>
    </xsd:element>
    <xsd:element name="MediaServiceOCR" ma:index="4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4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47" nillable="true" ma:displayName="Location" ma:internalName="MediaServiceLocation" ma:readOnly="true">
      <xsd:simpleType>
        <xsd:restriction base="dms:Text"/>
      </xsd:simpleType>
    </xsd:element>
    <xsd:element name="MediaServiceAutoKeyPoints" ma:index="4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5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5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4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4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5" ma:displayName="Content Type"/>
        <xsd:element ref="dc:title" minOccurs="0" maxOccurs="1" ma:index="1" ma:displayName="Task Nam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115af50e-efb3-4a0e-b425-875ff625e09e" ContentTypeId="0x010100A3BFD338C4D69F46BE33AA49AB5087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61536b25a8a4fedb48bb564279be82a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d61536b25a8a4fedb48bb564279be82a>
    <TaxCatchAll xmlns="c1fdd505-2570-46c2-bd04-3e0f2d874cf5">
      <Value>18</Value>
      <Value>11</Value>
      <Value>4</Value>
      <Value>3</Value>
      <Value>2</Value>
      <Value>1</Value>
    </TaxCatchAll>
    <lcf76f155ced4ddcb4097134ff3c332f xmlns="cf371439-f430-41b1-8688-7ef6c47b85d0">
      <Terms xmlns="http://schemas.microsoft.com/office/infopath/2007/PartnerControls"/>
    </lcf76f155ced4ddcb4097134ff3c332f>
    <h35d3bd3f16b4964a022bfaedf90233f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CAREC</TermName>
          <TermId xmlns="http://schemas.microsoft.com/office/infopath/2007/PartnerControls">815c4229-ad07-427a-8f71-a8b862b1014a</TermId>
        </TermInfo>
      </Terms>
    </h35d3bd3f16b4964a022bfaedf90233f>
    <a0d1b14b197747dfafc19f70ff45d4f6 xmlns="c1fdd505-2570-46c2-bd04-3e0f2d874cf5">
      <Terms xmlns="http://schemas.microsoft.com/office/infopath/2007/PartnerControls"/>
    </a0d1b14b197747dfafc19f70ff45d4f6>
    <h00e4aaaf4624e24a7df7f06faa038c6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16ac8743-31bb-43f8-9a73-533a041667d6</TermId>
        </TermInfo>
      </Terms>
    </h00e4aaaf4624e24a7df7f06faa038c6>
    <kc098dd651dc4f4b9248417ab8ccab6f xmlns="c1fdd505-2570-46c2-bd04-3e0f2d874cf5">
      <Terms xmlns="http://schemas.microsoft.com/office/infopath/2007/PartnerControls"/>
    </kc098dd651dc4f4b9248417ab8ccab6f>
    <d01a0ce1b141461dbfb235a3ab729a2c xmlns="c1fdd505-2570-46c2-bd04-3e0f2d874cf5">
      <Terms xmlns="http://schemas.microsoft.com/office/infopath/2007/PartnerControls"/>
    </d01a0ce1b141461dbfb235a3ab729a2c>
    <hca2169e3b0945318411f30479ba40c8 xmlns="c1fdd505-2570-46c2-bd04-3e0f2d874cf5">
      <Terms xmlns="http://schemas.microsoft.com/office/infopath/2007/PartnerControls"/>
    </hca2169e3b0945318411f30479ba40c8>
    <p030e467f78f45b4ae8f7e2c17ea4d82 xmlns="c1fdd505-2570-46c2-bd04-3e0f2d874cf5">
      <Terms xmlns="http://schemas.microsoft.com/office/infopath/2007/PartnerControls"/>
    </p030e467f78f45b4ae8f7e2c17ea4d82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k985dbdc596c44d7acaf8184f33920f0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Regional</TermName>
          <TermId xmlns="http://schemas.microsoft.com/office/infopath/2007/PartnerControls">d4cb8265-5963-4e16-b4f8-5ada18938c78</TermId>
        </TermInfo>
      </Terms>
    </k985dbdc596c44d7acaf8184f33920f0>
    <ia017ac09b1942648b563fe0b2b14d52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CWRC</TermName>
          <TermId xmlns="http://schemas.microsoft.com/office/infopath/2007/PartnerControls">ecfd6e9e-1aa8-422e-b0ee-5f69329336ed</TermId>
        </TermInfo>
      </Terms>
    </ia017ac09b1942648b563fe0b2b14d52>
    <ADBDocumentDate xmlns="c1fdd505-2570-46c2-bd04-3e0f2d874cf5" xsi:nil="true"/>
    <ADBMonth xmlns="c1fdd505-2570-46c2-bd04-3e0f2d874cf5" xsi:nil="true"/>
    <ADBYear xmlns="c1fdd505-2570-46c2-bd04-3e0f2d874cf5" xsi:nil="true"/>
    <ADBAuthors xmlns="c1fdd505-2570-46c2-bd04-3e0f2d874cf5">
      <UserInfo>
        <DisplayName/>
        <AccountId xsi:nil="true"/>
        <AccountType/>
      </UserInfo>
    </ADBAuthors>
    <ADBSourceLink xmlns="c1fdd505-2570-46c2-bd04-3e0f2d874cf5">
      <Url xsi:nil="true"/>
      <Description xsi:nil="true"/>
    </ADBSourceLink>
    <ADBDocumentTypeValue xmlns="c1fdd505-2570-46c2-bd04-3e0f2d874cf5" xsi:nil="true"/>
    <ADBCirculatedLink xmlns="c1fdd505-2570-46c2-bd04-3e0f2d874cf5">
      <Url xsi:nil="true"/>
      <Description xsi:nil="true"/>
    </ADBCirculatedLink>
  </documentManagement>
</p:properties>
</file>

<file path=customXml/itemProps1.xml><?xml version="1.0" encoding="utf-8"?>
<ds:datastoreItem xmlns:ds="http://schemas.openxmlformats.org/officeDocument/2006/customXml" ds:itemID="{888D9C5B-DF5E-4922-B990-8123A36685EC}"/>
</file>

<file path=customXml/itemProps2.xml><?xml version="1.0" encoding="utf-8"?>
<ds:datastoreItem xmlns:ds="http://schemas.openxmlformats.org/officeDocument/2006/customXml" ds:itemID="{FBFB27D6-7820-4CBF-A4D3-915ECEFA90E2}"/>
</file>

<file path=customXml/itemProps3.xml><?xml version="1.0" encoding="utf-8"?>
<ds:datastoreItem xmlns:ds="http://schemas.openxmlformats.org/officeDocument/2006/customXml" ds:itemID="{F2DA04B5-EFA9-4A40-AA11-473837E52ABA}"/>
</file>

<file path=customXml/itemProps4.xml><?xml version="1.0" encoding="utf-8"?>
<ds:datastoreItem xmlns:ds="http://schemas.openxmlformats.org/officeDocument/2006/customXml" ds:itemID="{5A2436DD-C521-4270-9EE9-375B11CA51B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817</Words>
  <Application>Microsoft Office PowerPoint</Application>
  <PresentationFormat>Экран (16:9)</PresentationFormat>
  <Paragraphs>116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ArialMT</vt:lpstr>
      <vt:lpstr>Avante garde</vt:lpstr>
      <vt:lpstr>Calibri</vt:lpstr>
      <vt:lpstr>Office Theme</vt:lpstr>
      <vt:lpstr>Укрепление регионального сотрудничества по развитию навыков в рамках Программы ЦАРЭС: Основные достижения, вызовы и возможности сотрудничества. Организационное совещание и круглый стол с участием международных экспертов   30–31 мая 2022, Тбилиси, Грузия </vt:lpstr>
      <vt:lpstr>Презентация PowerPoint</vt:lpstr>
      <vt:lpstr>48 лет опыта и профессионализма</vt:lpstr>
      <vt:lpstr>Международный контекст  признания квалификаций</vt:lpstr>
      <vt:lpstr>Иностранные студенты в США - ЦАПВО</vt:lpstr>
      <vt:lpstr>Обзор Болонского процесса: Как и зачем</vt:lpstr>
      <vt:lpstr>Обзор Болонского процесса Что достигнуто? </vt:lpstr>
      <vt:lpstr>Реформа образования, вдохновленная Болонским процессом: Центральноазиатское пространство высшего образования  (ЦАПВО)</vt:lpstr>
      <vt:lpstr>Реформа образования, вдохновленная  Болонским процессом: ЦАПВО</vt:lpstr>
      <vt:lpstr>Основные вызовы сегодня и завтра</vt:lpstr>
      <vt:lpstr>Презентация PowerPoint</vt:lpstr>
      <vt:lpstr>Идеи: Региональные решения для реформы образования, вдохновленной Болонским процессом:</vt:lpstr>
      <vt:lpstr>Что можно сделать для поддержки в регионе  процессов, воодушевленных Болонским процессом?</vt:lpstr>
      <vt:lpstr>Спасибо!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2022-05-28T11:45:54Z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7d4574-7375-4d17-b29c-6e4c6df0fcb0_Enabled">
    <vt:lpwstr>true</vt:lpwstr>
  </property>
  <property fmtid="{D5CDD505-2E9C-101B-9397-08002B2CF9AE}" pid="3" name="MSIP_Label_817d4574-7375-4d17-b29c-6e4c6df0fcb0_SetDate">
    <vt:lpwstr>2022-05-22T15:46:09Z</vt:lpwstr>
  </property>
  <property fmtid="{D5CDD505-2E9C-101B-9397-08002B2CF9AE}" pid="4" name="MSIP_Label_817d4574-7375-4d17-b29c-6e4c6df0fcb0_Method">
    <vt:lpwstr>Standard</vt:lpwstr>
  </property>
  <property fmtid="{D5CDD505-2E9C-101B-9397-08002B2CF9AE}" pid="5" name="MSIP_Label_817d4574-7375-4d17-b29c-6e4c6df0fcb0_Name">
    <vt:lpwstr>ADB Internal</vt:lpwstr>
  </property>
  <property fmtid="{D5CDD505-2E9C-101B-9397-08002B2CF9AE}" pid="6" name="MSIP_Label_817d4574-7375-4d17-b29c-6e4c6df0fcb0_SiteId">
    <vt:lpwstr>9495d6bb-41c2-4c58-848f-92e52cf3d640</vt:lpwstr>
  </property>
  <property fmtid="{D5CDD505-2E9C-101B-9397-08002B2CF9AE}" pid="7" name="MSIP_Label_817d4574-7375-4d17-b29c-6e4c6df0fcb0_ActionId">
    <vt:lpwstr>52994b1c-c9a4-4201-a1b1-818b038f7711</vt:lpwstr>
  </property>
  <property fmtid="{D5CDD505-2E9C-101B-9397-08002B2CF9AE}" pid="8" name="MSIP_Label_817d4574-7375-4d17-b29c-6e4c6df0fcb0_ContentBits">
    <vt:lpwstr>2</vt:lpwstr>
  </property>
  <property fmtid="{D5CDD505-2E9C-101B-9397-08002B2CF9AE}" pid="9" name="MediaServiceImageTags">
    <vt:lpwstr/>
  </property>
  <property fmtid="{D5CDD505-2E9C-101B-9397-08002B2CF9AE}" pid="10" name="ContentTypeId">
    <vt:lpwstr>0x010100A3BFD338C4D69F46BE33AA49AB50870100C520B00D8BB20C45814389052060F14C</vt:lpwstr>
  </property>
  <property fmtid="{D5CDD505-2E9C-101B-9397-08002B2CF9AE}" pid="11" name="ADBProjectDocumentType">
    <vt:lpwstr/>
  </property>
  <property fmtid="{D5CDD505-2E9C-101B-9397-08002B2CF9AE}" pid="12" name="ADBProject">
    <vt:lpwstr/>
  </property>
  <property fmtid="{D5CDD505-2E9C-101B-9397-08002B2CF9AE}" pid="13" name="ADBContentGroup">
    <vt:lpwstr>2;#CWRD|6d71ff58-4882-4388-ab5c-218969b1e9c8</vt:lpwstr>
  </property>
  <property fmtid="{D5CDD505-2E9C-101B-9397-08002B2CF9AE}" pid="14" name="ADBSector">
    <vt:lpwstr/>
  </property>
  <property fmtid="{D5CDD505-2E9C-101B-9397-08002B2CF9AE}" pid="15" name="ADBDivision">
    <vt:lpwstr>4;#CWRC|ecfd6e9e-1aa8-422e-b0ee-5f69329336ed</vt:lpwstr>
  </property>
  <property fmtid="{D5CDD505-2E9C-101B-9397-08002B2CF9AE}" pid="16" name="ADBDocumentSecurity">
    <vt:lpwstr/>
  </property>
  <property fmtid="{D5CDD505-2E9C-101B-9397-08002B2CF9AE}" pid="17" name="ADBDocumentLanguage">
    <vt:lpwstr>1;#English|16ac8743-31bb-43f8-9a73-533a041667d6</vt:lpwstr>
  </property>
  <property fmtid="{D5CDD505-2E9C-101B-9397-08002B2CF9AE}" pid="18" name="ADBSubRegion">
    <vt:lpwstr>11;#CAREC|815c4229-ad07-427a-8f71-a8b862b1014a</vt:lpwstr>
  </property>
  <property fmtid="{D5CDD505-2E9C-101B-9397-08002B2CF9AE}" pid="19" name="Segment">
    <vt:lpwstr/>
  </property>
  <property fmtid="{D5CDD505-2E9C-101B-9397-08002B2CF9AE}" pid="20" name="ADBDepartmentOwner">
    <vt:lpwstr>3;#CWRD|6d71ff58-4882-4388-ab5c-218969b1e9c8</vt:lpwstr>
  </property>
  <property fmtid="{D5CDD505-2E9C-101B-9397-08002B2CF9AE}" pid="21" name="ADBCountry">
    <vt:lpwstr>18;#Regional|d4cb8265-5963-4e16-b4f8-5ada18938c78</vt:lpwstr>
  </property>
</Properties>
</file>