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59" r:id="rId2"/>
    <p:sldId id="272" r:id="rId3"/>
    <p:sldId id="257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9F8"/>
    <a:srgbClr val="02B4F2"/>
    <a:srgbClr val="FE9202"/>
    <a:srgbClr val="E7FF01"/>
    <a:srgbClr val="E39A39"/>
    <a:srgbClr val="1D3A00"/>
    <a:srgbClr val="5EEC3C"/>
    <a:srgbClr val="990099"/>
    <a:srgbClr val="CC009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08B3D4-B1D1-47F5-8746-173AD322BC18}" v="13" dt="2022-05-26T17:19:39.5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9" autoAdjust="0"/>
    <p:restoredTop sz="94708" autoAdjust="0"/>
  </p:normalViewPr>
  <p:slideViewPr>
    <p:cSldViewPr>
      <p:cViewPr varScale="1">
        <p:scale>
          <a:sx n="110" d="100"/>
          <a:sy n="110" d="100"/>
        </p:scale>
        <p:origin x="96" y="4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851-483B-8C6D-2DC930CFA26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851-483B-8C6D-2DC930CFA26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0-6AAA-4603-8DC0-0CB0DAF56C1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E851-483B-8C6D-2DC930CFA26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E851-483B-8C6D-2DC930CFA263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AA-4603-8DC0-0CB0DAF56C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Uzbekistan</c:v>
                </c:pt>
                <c:pt idx="1">
                  <c:v>Turkmenistan</c:v>
                </c:pt>
                <c:pt idx="3">
                  <c:v>Kyrgyzstan</c:v>
                </c:pt>
                <c:pt idx="4">
                  <c:v>Kazakhstan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538</c:v>
                </c:pt>
                <c:pt idx="1">
                  <c:v>268</c:v>
                </c:pt>
                <c:pt idx="3">
                  <c:v>328</c:v>
                </c:pt>
                <c:pt idx="4" formatCode="#,##0">
                  <c:v>1830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AF-400C-99D5-3717FCEAE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571750"/>
            <a:ext cx="7177135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655520"/>
            <a:ext cx="7164342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E531C40-5BCC-4413-AA5C-B41B8C684C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BCD3074-E865-498A-A5A2-263675CEE5B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low confidence">
            <a:extLst>
              <a:ext uri="{FF2B5EF4-FFF2-40B4-BE49-F238E27FC236}">
                <a16:creationId xmlns:a16="http://schemas.microsoft.com/office/drawing/2014/main" id="{43A11F9F-0F18-41EF-8401-07B664584F6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66491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7E726B-9D90-4860-AA11-BEC25578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702443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044700"/>
            <a:ext cx="702443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8470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35011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82250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35011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82250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D60A5A7-9F09-47D4-BC9F-BB1ADA5EA23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52C8A23C-685D-43C1-B988-55AA07D6BE6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B33467BE-478F-4B37-A5E8-813E9F16326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nr.wes.org/2015/05/bologna-inspired-education-reform-central-as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FEA72FE8-9FBF-4530-85AF-6ABD622BB239}"/>
              </a:ext>
            </a:extLst>
          </p:cNvPr>
          <p:cNvSpPr txBox="1">
            <a:spLocks/>
          </p:cNvSpPr>
          <p:nvPr/>
        </p:nvSpPr>
        <p:spPr>
          <a:xfrm>
            <a:off x="296261" y="2983996"/>
            <a:ext cx="4275739" cy="137434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Beka Tavartkiladze </a:t>
            </a:r>
          </a:p>
          <a:p>
            <a:pPr marL="0" indent="0">
              <a:buNone/>
            </a:pPr>
            <a:b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Director, Global Education and Knowledge </a:t>
            </a:r>
          </a:p>
          <a:p>
            <a:pPr marL="0" indent="0">
              <a:buNone/>
            </a:pPr>
            <a:b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 Education Services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3F303A0-6AF5-4C4C-9ED4-98642EE50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235"/>
            <a:ext cx="4572000" cy="916230"/>
          </a:xfrm>
        </p:spPr>
        <p:txBody>
          <a:bodyPr>
            <a:noAutofit/>
          </a:bodyPr>
          <a:lstStyle/>
          <a:p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Times New Roman" panose="02020603050405020304" pitchFamily="18" charset="0"/>
              </a:rPr>
              <a:t>Strengthening Regional Cooperation on Skills Development under the CAREC Program: Key Progress, Challenges, and Opportunities for Collabora</a:t>
            </a: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tion</a:t>
            </a:r>
            <a:b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</a:b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Inception Meeting and International Expert Roundtable </a:t>
            </a:r>
            <a:b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</a:b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30–31 May 2022, Tbilisi, Georgia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26C927E-F589-F346-8F28-70BDADF893AB}"/>
              </a:ext>
            </a:extLst>
          </p:cNvPr>
          <p:cNvSpPr txBox="1">
            <a:spLocks/>
          </p:cNvSpPr>
          <p:nvPr/>
        </p:nvSpPr>
        <p:spPr>
          <a:xfrm>
            <a:off x="296260" y="1197405"/>
            <a:ext cx="8133594" cy="178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MT"/>
              </a:rPr>
              <a:t>CAREC </a:t>
            </a:r>
            <a:r>
              <a:rPr lang="en-US" sz="1800" dirty="0">
                <a:solidFill>
                  <a:schemeClr val="bg1"/>
                </a:solidFill>
                <a:latin typeface="ArialMT"/>
              </a:rPr>
              <a:t>R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MT"/>
              </a:rPr>
              <a:t>egio</a:t>
            </a:r>
            <a:r>
              <a:rPr lang="en-US" sz="1800" dirty="0">
                <a:solidFill>
                  <a:schemeClr val="bg1"/>
                </a:solidFill>
                <a:latin typeface="ArialMT"/>
              </a:rPr>
              <a:t>n: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MT"/>
              </a:rPr>
              <a:t> Convergence Towards Bologna Process 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C5C242-7FB3-7B2B-8F89-30BEDC1CF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2368" y="1350110"/>
            <a:ext cx="5039264" cy="3206805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Parallel systems</a:t>
            </a:r>
          </a:p>
          <a:p>
            <a:pPr lvl="1"/>
            <a:r>
              <a:rPr lang="en-US" sz="2400" dirty="0"/>
              <a:t>Professional Education ​</a:t>
            </a:r>
          </a:p>
          <a:p>
            <a:endParaRPr lang="en-US" sz="2400" dirty="0"/>
          </a:p>
          <a:p>
            <a:r>
              <a:rPr lang="en-US" sz="2400" b="1" dirty="0"/>
              <a:t>Post-Soviet System of Education​</a:t>
            </a:r>
          </a:p>
          <a:p>
            <a:pPr lvl="1"/>
            <a:r>
              <a:rPr lang="en-US" sz="2400" dirty="0"/>
              <a:t>Reforms a la carte​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​</a:t>
            </a:r>
            <a:r>
              <a:rPr lang="en-US" sz="2400" b="1" dirty="0"/>
              <a:t>The introduction of the credit system​</a:t>
            </a:r>
          </a:p>
          <a:p>
            <a:pPr lvl="1"/>
            <a:r>
              <a:rPr lang="en-US" sz="2400" dirty="0"/>
              <a:t>Lack of harmonization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CFC8C2-226D-51A1-3BFD-14ED77016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18288"/>
            <a:ext cx="8229600" cy="891995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en-US" sz="2500" dirty="0">
                <a:solidFill>
                  <a:schemeClr val="bg1"/>
                </a:solidFill>
              </a:rPr>
              <a:t>Key Challenges 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Now and in the Future</a:t>
            </a:r>
          </a:p>
        </p:txBody>
      </p:sp>
    </p:spTree>
    <p:extLst>
      <p:ext uri="{BB962C8B-B14F-4D97-AF65-F5344CB8AC3E}">
        <p14:creationId xmlns:p14="http://schemas.microsoft.com/office/powerpoint/2010/main" val="72743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BDDEF6-FF2A-DBEF-CFB4-A5C06BE3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199" y="1350110"/>
            <a:ext cx="7711602" cy="3054100"/>
          </a:xfrm>
        </p:spPr>
        <p:txBody>
          <a:bodyPr>
            <a:normAutofit fontScale="92500" lnSpcReduction="10000"/>
          </a:bodyPr>
          <a:lstStyle/>
          <a:p>
            <a:pPr marL="228600" indent="-228600"/>
            <a:r>
              <a:rPr lang="en-US" sz="2600" dirty="0"/>
              <a:t>Sharing reform experiences through dialogue with interested parties outside the Bologna area.​</a:t>
            </a:r>
          </a:p>
          <a:p>
            <a:pPr marL="228600" indent="-228600"/>
            <a:endParaRPr lang="en-US" sz="1300" dirty="0"/>
          </a:p>
          <a:p>
            <a:pPr marL="228600" indent="-228600">
              <a:spcBef>
                <a:spcPts val="200"/>
              </a:spcBef>
            </a:pPr>
            <a:r>
              <a:rPr lang="en-US" sz="2600" dirty="0"/>
              <a:t>Collaborative partnerships that lead to mutually beneficial activity in areas of shared academic values between Bologna-compliant states and non-compliant countries.</a:t>
            </a:r>
          </a:p>
          <a:p>
            <a:pPr marL="228600" indent="-228600">
              <a:buNone/>
            </a:pPr>
            <a:endParaRPr lang="en-US" sz="1300" dirty="0"/>
          </a:p>
          <a:p>
            <a:pPr marL="228600" indent="-228600">
              <a:spcBef>
                <a:spcPts val="200"/>
              </a:spcBef>
            </a:pPr>
            <a:r>
              <a:rPr lang="en-US" sz="2600" dirty="0"/>
              <a:t>Promoting the appeal of mobility via ECTS: “exchange” </a:t>
            </a:r>
            <a:br>
              <a:rPr lang="en-US" sz="2600" dirty="0"/>
            </a:br>
            <a:r>
              <a:rPr lang="en-US" sz="2600" dirty="0"/>
              <a:t>and “transferability.” 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84ABF962-5B5E-BA46-B4AA-A7BBD522A2E4}"/>
              </a:ext>
            </a:extLst>
          </p:cNvPr>
          <p:cNvSpPr txBox="1">
            <a:spLocks/>
          </p:cNvSpPr>
          <p:nvPr/>
        </p:nvSpPr>
        <p:spPr>
          <a:xfrm>
            <a:off x="310896" y="18288"/>
            <a:ext cx="8229600" cy="891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900"/>
              </a:lnSpc>
            </a:pPr>
            <a:r>
              <a:rPr lang="en-US" sz="2500" dirty="0">
                <a:solidFill>
                  <a:schemeClr val="bg1"/>
                </a:solidFill>
              </a:rPr>
              <a:t>Prospects: Expansion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Within the CAREC Region</a:t>
            </a:r>
          </a:p>
        </p:txBody>
      </p:sp>
    </p:spTree>
    <p:extLst>
      <p:ext uri="{BB962C8B-B14F-4D97-AF65-F5344CB8AC3E}">
        <p14:creationId xmlns:p14="http://schemas.microsoft.com/office/powerpoint/2010/main" val="978704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4C4457-123D-A42A-107B-96CBC94E5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20680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Institutions and government departments must work in a spirit of international cooperation​.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Work within CAREC states and with other stakeholders to promote the benefits Bologna-inspired education reforms. ​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Promote best practices and lessons learned with other regions since the signing of the Bologna Accords​.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Support full recognition of qualifications and periods of study (automatic recognition​).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Develop joint programs within CAREC states.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208117-EF23-F516-2880-652A9ECE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60" y="18288"/>
            <a:ext cx="5794555" cy="857250"/>
          </a:xfrm>
        </p:spPr>
        <p:txBody>
          <a:bodyPr>
            <a:normAutofit/>
          </a:bodyPr>
          <a:lstStyle/>
          <a:p>
            <a:pPr algn="l"/>
            <a:r>
              <a:rPr lang="en-US" sz="2500" dirty="0">
                <a:solidFill>
                  <a:schemeClr val="bg1"/>
                </a:solidFill>
              </a:rPr>
              <a:t>Insights: Regional Solutions to Advancing Bologna-Inspired Education Reforms</a:t>
            </a:r>
          </a:p>
        </p:txBody>
      </p:sp>
    </p:spTree>
    <p:extLst>
      <p:ext uri="{BB962C8B-B14F-4D97-AF65-F5344CB8AC3E}">
        <p14:creationId xmlns:p14="http://schemas.microsoft.com/office/powerpoint/2010/main" val="3232204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BAEE20-ED12-DEB0-CEF1-A6FF1C9A7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4"/>
            <a:ext cx="8246070" cy="351221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Bologna, three-year degrees, and what it means/meant for the U.S.​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Endorsing CAREC/CAHEA initiatives through credential evaluation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Facilitating access to North American institutions and labor market for graduates from the CAREC Region​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Supporting and raising awareness of CAREC regional developments in North America through various platforms, including webinars, presentations, and articles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DE96CA-65B9-CD3D-5CCE-01F794214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60" y="18288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2500" dirty="0">
                <a:solidFill>
                  <a:schemeClr val="bg1"/>
                </a:solidFill>
              </a:rPr>
              <a:t>What Can We Do to Support Bologna-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Inspired Processes in the Region?</a:t>
            </a:r>
          </a:p>
        </p:txBody>
      </p:sp>
    </p:spTree>
    <p:extLst>
      <p:ext uri="{BB962C8B-B14F-4D97-AF65-F5344CB8AC3E}">
        <p14:creationId xmlns:p14="http://schemas.microsoft.com/office/powerpoint/2010/main" val="212799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A4FA9-120A-8185-F5C0-9DF50B3D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58FC6-62AF-6074-6975-9A5C70CA4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Need more information?</a:t>
            </a:r>
          </a:p>
          <a:p>
            <a:pPr marL="0" indent="0">
              <a:buNone/>
            </a:pPr>
            <a:r>
              <a:rPr lang="en-US" sz="3200" dirty="0"/>
              <a:t>Visit: wes.org</a:t>
            </a:r>
          </a:p>
        </p:txBody>
      </p:sp>
    </p:spTree>
    <p:extLst>
      <p:ext uri="{BB962C8B-B14F-4D97-AF65-F5344CB8AC3E}">
        <p14:creationId xmlns:p14="http://schemas.microsoft.com/office/powerpoint/2010/main" val="248901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BB8B1-37C9-ECD4-33EB-CE818923A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965" y="1502815"/>
            <a:ext cx="4040188" cy="479822"/>
          </a:xfrm>
        </p:spPr>
        <p:txBody>
          <a:bodyPr>
            <a:noAutofit/>
          </a:bodyPr>
          <a:lstStyle/>
          <a:p>
            <a:r>
              <a:rPr lang="en-US" sz="2800" dirty="0"/>
              <a:t>Our Mission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59275D-82B8-527B-1844-18E1E6598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7851" y="1975212"/>
            <a:ext cx="3882416" cy="2276294"/>
          </a:xfrm>
        </p:spPr>
        <p:txBody>
          <a:bodyPr>
            <a:normAutofit/>
          </a:bodyPr>
          <a:lstStyle/>
          <a:p>
            <a:pPr marL="0" indent="0">
              <a:lnSpc>
                <a:spcPts val="2600"/>
              </a:lnSpc>
              <a:buNone/>
            </a:pPr>
            <a:r>
              <a:rPr lang="en-US" sz="2300" dirty="0"/>
              <a:t>We help people </a:t>
            </a:r>
            <a:r>
              <a:rPr lang="en-US" sz="2300" b="1" dirty="0">
                <a:solidFill>
                  <a:schemeClr val="tx2"/>
                </a:solidFill>
              </a:rPr>
              <a:t>learn, work, and thrive</a:t>
            </a:r>
            <a:r>
              <a:rPr lang="en-US" sz="2300" dirty="0"/>
              <a:t> in new places. We help society </a:t>
            </a:r>
            <a:r>
              <a:rPr lang="en-US" sz="2300" b="1" dirty="0">
                <a:solidFill>
                  <a:schemeClr val="tx2"/>
                </a:solidFill>
              </a:rPr>
              <a:t>recognize the value</a:t>
            </a:r>
            <a:r>
              <a:rPr lang="en-US" sz="2300" b="1" dirty="0">
                <a:solidFill>
                  <a:schemeClr val="accent1"/>
                </a:solidFill>
              </a:rPr>
              <a:t> </a:t>
            </a:r>
            <a:r>
              <a:rPr lang="en-US" sz="2300" dirty="0"/>
              <a:t>of people’s education and experience.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E338FD-4674-E9B7-604A-BFF809816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53260" y="1502815"/>
            <a:ext cx="4041775" cy="479822"/>
          </a:xfrm>
        </p:spPr>
        <p:txBody>
          <a:bodyPr>
            <a:noAutofit/>
          </a:bodyPr>
          <a:lstStyle/>
          <a:p>
            <a:r>
              <a:rPr lang="en-US" sz="2800" dirty="0"/>
              <a:t>Our Vision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706202-70C8-122A-2D3C-D4CCC8958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29612" y="1975212"/>
            <a:ext cx="3889070" cy="2276294"/>
          </a:xfrm>
        </p:spPr>
        <p:txBody>
          <a:bodyPr>
            <a:normAutofit/>
          </a:bodyPr>
          <a:lstStyle/>
          <a:p>
            <a:pPr marL="0" indent="0">
              <a:lnSpc>
                <a:spcPts val="2600"/>
              </a:lnSpc>
              <a:buNone/>
            </a:pPr>
            <a:r>
              <a:rPr lang="en-US" sz="2300" b="1" dirty="0">
                <a:solidFill>
                  <a:schemeClr val="tx2"/>
                </a:solidFill>
              </a:rPr>
              <a:t>Everyone</a:t>
            </a:r>
            <a:r>
              <a:rPr lang="en-US" sz="2300" dirty="0"/>
              <a:t> is able to put their education, experience, and skills to work </a:t>
            </a:r>
            <a:r>
              <a:rPr lang="en-US" sz="2300" b="1" dirty="0">
                <a:solidFill>
                  <a:schemeClr val="tx2"/>
                </a:solidFill>
              </a:rPr>
              <a:t>anywhere</a:t>
            </a:r>
            <a:r>
              <a:rPr lang="en-US" sz="2300" dirty="0"/>
              <a:t> in </a:t>
            </a:r>
            <a:br>
              <a:rPr lang="en-US" sz="2300" dirty="0"/>
            </a:br>
            <a:r>
              <a:rPr lang="en-US" sz="2300" dirty="0"/>
              <a:t>the world.</a:t>
            </a:r>
          </a:p>
        </p:txBody>
      </p:sp>
    </p:spTree>
    <p:extLst>
      <p:ext uri="{BB962C8B-B14F-4D97-AF65-F5344CB8AC3E}">
        <p14:creationId xmlns:p14="http://schemas.microsoft.com/office/powerpoint/2010/main" val="91073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2" y="1004049"/>
            <a:ext cx="8246070" cy="36649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3546344-91F6-CB4C-C80C-B796D14248E4}"/>
              </a:ext>
            </a:extLst>
          </p:cNvPr>
          <p:cNvCxnSpPr>
            <a:cxnSpLocks/>
            <a:stCxn id="3" idx="1"/>
          </p:cNvCxnSpPr>
          <p:nvPr/>
        </p:nvCxnSpPr>
        <p:spPr>
          <a:xfrm>
            <a:off x="296262" y="2836508"/>
            <a:ext cx="8551478" cy="1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C81AFD7-8619-0A8C-1695-E5A673FEA480}"/>
              </a:ext>
            </a:extLst>
          </p:cNvPr>
          <p:cNvSpPr txBox="1"/>
          <p:nvPr/>
        </p:nvSpPr>
        <p:spPr>
          <a:xfrm>
            <a:off x="1010610" y="3136392"/>
            <a:ext cx="1527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1984</a:t>
            </a:r>
          </a:p>
          <a:p>
            <a:r>
              <a:rPr lang="en-US" sz="1100" dirty="0"/>
              <a:t>4,700 evaluations  completed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148D37-64D0-4820-DEAE-7AC86345DE22}"/>
              </a:ext>
            </a:extLst>
          </p:cNvPr>
          <p:cNvSpPr txBox="1"/>
          <p:nvPr/>
        </p:nvSpPr>
        <p:spPr>
          <a:xfrm>
            <a:off x="2665374" y="3136392"/>
            <a:ext cx="1372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2000</a:t>
            </a:r>
          </a:p>
          <a:p>
            <a:r>
              <a:rPr lang="en-US" sz="1100" dirty="0"/>
              <a:t>WES opens an office in Toronto, Canada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B67E11-18D5-3F06-6D27-13E957E7BC1A}"/>
              </a:ext>
            </a:extLst>
          </p:cNvPr>
          <p:cNvSpPr txBox="1"/>
          <p:nvPr/>
        </p:nvSpPr>
        <p:spPr>
          <a:xfrm>
            <a:off x="4343400" y="3136392"/>
            <a:ext cx="16797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2013</a:t>
            </a:r>
          </a:p>
          <a:p>
            <a:r>
              <a:rPr lang="en-US" sz="1100" dirty="0"/>
              <a:t>WES becomes a </a:t>
            </a:r>
            <a:r>
              <a:rPr lang="en-US" sz="1100" b="1" dirty="0"/>
              <a:t>designated provider </a:t>
            </a:r>
            <a:r>
              <a:rPr lang="en-US" sz="1100" dirty="0"/>
              <a:t>of educational credential assessments (ECA) for Immigration, Refugees and Citizenship Canada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9DD240-F4AD-53C4-30D7-B89390F2B658}"/>
              </a:ext>
            </a:extLst>
          </p:cNvPr>
          <p:cNvSpPr txBox="1"/>
          <p:nvPr/>
        </p:nvSpPr>
        <p:spPr>
          <a:xfrm>
            <a:off x="6007607" y="3136392"/>
            <a:ext cx="299283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2018</a:t>
            </a:r>
          </a:p>
          <a:p>
            <a:r>
              <a:rPr lang="en-US" sz="1100" b="1" dirty="0"/>
              <a:t>Launch of WES Gateway Program in Canada</a:t>
            </a:r>
            <a:r>
              <a:rPr lang="en-US" sz="1100" dirty="0"/>
              <a:t> </a:t>
            </a:r>
            <a:br>
              <a:rPr lang="en-US" sz="1100" dirty="0"/>
            </a:br>
            <a:r>
              <a:rPr lang="en-US" sz="1100" dirty="0"/>
              <a:t>The program helps eligible individuals displaced by political unrest, conflict, and natural disasters obtain credential evaluation reports even when verifiable documents are not available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925C623-CCBC-B445-AEBD-BD0156FE17FE}"/>
              </a:ext>
            </a:extLst>
          </p:cNvPr>
          <p:cNvGrpSpPr/>
          <p:nvPr/>
        </p:nvGrpSpPr>
        <p:grpSpPr>
          <a:xfrm>
            <a:off x="197553" y="1210211"/>
            <a:ext cx="9112762" cy="1384995"/>
            <a:chOff x="197553" y="1280004"/>
            <a:chExt cx="8950834" cy="138499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35311D3-6A3C-BEE2-BE26-1406AF22F0E6}"/>
                </a:ext>
              </a:extLst>
            </p:cNvPr>
            <p:cNvSpPr txBox="1"/>
            <p:nvPr/>
          </p:nvSpPr>
          <p:spPr>
            <a:xfrm>
              <a:off x="197553" y="1919780"/>
              <a:ext cx="16261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1974</a:t>
              </a:r>
            </a:p>
            <a:p>
              <a:r>
                <a:rPr lang="en-US" sz="1100" dirty="0"/>
                <a:t>WES is founded: 20 evaluations completed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8F07641-5C92-60FC-7CF2-4A4D88B71758}"/>
                </a:ext>
              </a:extLst>
            </p:cNvPr>
            <p:cNvSpPr txBox="1"/>
            <p:nvPr/>
          </p:nvSpPr>
          <p:spPr>
            <a:xfrm>
              <a:off x="1874520" y="1382071"/>
              <a:ext cx="1676425" cy="121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1998</a:t>
              </a:r>
            </a:p>
            <a:p>
              <a:r>
                <a:rPr lang="en-US" sz="1100" dirty="0"/>
                <a:t>WES launches its proprietary database, AICES (Automatic International Credential Evaluation System)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901828-B206-4E7C-F840-B3E23A0591D7}"/>
                </a:ext>
              </a:extLst>
            </p:cNvPr>
            <p:cNvSpPr txBox="1"/>
            <p:nvPr/>
          </p:nvSpPr>
          <p:spPr>
            <a:xfrm>
              <a:off x="3519547" y="1720625"/>
              <a:ext cx="1195593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2012</a:t>
              </a:r>
            </a:p>
            <a:p>
              <a:r>
                <a:rPr lang="en-US" sz="1100" dirty="0"/>
                <a:t>WES Global Talent Bridge founded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D333820-4422-6C61-C846-2AAC6A2C56E8}"/>
                </a:ext>
              </a:extLst>
            </p:cNvPr>
            <p:cNvSpPr txBox="1"/>
            <p:nvPr/>
          </p:nvSpPr>
          <p:spPr>
            <a:xfrm>
              <a:off x="4940691" y="1689924"/>
              <a:ext cx="1173818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2017</a:t>
              </a:r>
            </a:p>
            <a:p>
              <a:r>
                <a:rPr lang="en-US" sz="1100" dirty="0"/>
                <a:t>Skilled Immigrant Integration Program begun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D695D82-6862-030F-F4F5-F1E248B27EA2}"/>
                </a:ext>
              </a:extLst>
            </p:cNvPr>
            <p:cNvSpPr txBox="1"/>
            <p:nvPr/>
          </p:nvSpPr>
          <p:spPr>
            <a:xfrm>
              <a:off x="6211463" y="1280004"/>
              <a:ext cx="156889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2019</a:t>
              </a:r>
            </a:p>
            <a:p>
              <a:r>
                <a:rPr lang="en-US" sz="1100" dirty="0"/>
                <a:t>WES Mariam Assefa Fund launched to support catalytic leaders and organizations working to build inclusive economies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E5AF0F9-5CF7-241E-CD11-0B4364C9BE38}"/>
                </a:ext>
              </a:extLst>
            </p:cNvPr>
            <p:cNvSpPr txBox="1"/>
            <p:nvPr/>
          </p:nvSpPr>
          <p:spPr>
            <a:xfrm>
              <a:off x="7736234" y="1397348"/>
              <a:ext cx="1412153" cy="121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2021</a:t>
              </a:r>
            </a:p>
            <a:p>
              <a:r>
                <a:rPr lang="en-US" sz="1100" dirty="0"/>
                <a:t>75% of documents​</a:t>
              </a:r>
            </a:p>
            <a:p>
              <a:r>
                <a:rPr lang="en-US" sz="1100" dirty="0"/>
                <a:t>transmitted digitally​ and </a:t>
              </a:r>
              <a:r>
                <a:rPr lang="en-US" sz="1100" b="1" dirty="0"/>
                <a:t>486,000</a:t>
              </a:r>
              <a:r>
                <a:rPr lang="en-US" sz="1100" dirty="0"/>
                <a:t> evaluations completed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FBCA060-07F9-1940-A3BF-7175AE46D136}"/>
              </a:ext>
            </a:extLst>
          </p:cNvPr>
          <p:cNvGrpSpPr/>
          <p:nvPr/>
        </p:nvGrpSpPr>
        <p:grpSpPr>
          <a:xfrm>
            <a:off x="300728" y="2587752"/>
            <a:ext cx="7814080" cy="502920"/>
            <a:chOff x="300728" y="2560320"/>
            <a:chExt cx="7814080" cy="566293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90C2DE6-E38B-734F-9EC6-5A603C4C5C95}"/>
                </a:ext>
              </a:extLst>
            </p:cNvPr>
            <p:cNvCxnSpPr/>
            <p:nvPr/>
          </p:nvCxnSpPr>
          <p:spPr>
            <a:xfrm flipV="1">
              <a:off x="1131625" y="2847245"/>
              <a:ext cx="0" cy="279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7E75D0-6111-FC41-853B-5DDD3D41F6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93419" y="2847246"/>
              <a:ext cx="0" cy="279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3BE6753-252F-A144-9AE6-69F340DB7DB1}"/>
                </a:ext>
              </a:extLst>
            </p:cNvPr>
            <p:cNvCxnSpPr/>
            <p:nvPr/>
          </p:nvCxnSpPr>
          <p:spPr>
            <a:xfrm flipV="1">
              <a:off x="4455213" y="2847245"/>
              <a:ext cx="0" cy="279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163E054-B166-E641-90DD-1F23139DFAF4}"/>
                </a:ext>
              </a:extLst>
            </p:cNvPr>
            <p:cNvCxnSpPr/>
            <p:nvPr/>
          </p:nvCxnSpPr>
          <p:spPr>
            <a:xfrm flipV="1">
              <a:off x="6117007" y="2847245"/>
              <a:ext cx="0" cy="279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98DEBFB-C234-904E-B531-2B0B54B4D3A1}"/>
                </a:ext>
              </a:extLst>
            </p:cNvPr>
            <p:cNvCxnSpPr/>
            <p:nvPr/>
          </p:nvCxnSpPr>
          <p:spPr>
            <a:xfrm flipV="1">
              <a:off x="300728" y="2560320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17D9471-0ECC-3040-B222-9EFEAC910020}"/>
                </a:ext>
              </a:extLst>
            </p:cNvPr>
            <p:cNvCxnSpPr/>
            <p:nvPr/>
          </p:nvCxnSpPr>
          <p:spPr>
            <a:xfrm flipV="1">
              <a:off x="1962522" y="2560320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9102A11-4D07-6945-A707-4D798D7F29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24316" y="2560321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9A664C7-4FDA-324A-851C-D959114B74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6110" y="2560321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92E3392-886F-A146-A7BE-F6253D059EA0}"/>
                </a:ext>
              </a:extLst>
            </p:cNvPr>
            <p:cNvCxnSpPr/>
            <p:nvPr/>
          </p:nvCxnSpPr>
          <p:spPr>
            <a:xfrm flipV="1">
              <a:off x="6947904" y="2560320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7A5D1A0-0A90-964C-A973-65DC3EC6B000}"/>
                </a:ext>
              </a:extLst>
            </p:cNvPr>
            <p:cNvCxnSpPr/>
            <p:nvPr/>
          </p:nvCxnSpPr>
          <p:spPr>
            <a:xfrm flipV="1">
              <a:off x="8114808" y="2560320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9E9FCF8D-59B5-C644-AC4B-A41A1BD6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7791413" cy="944291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</a:rPr>
              <a:t>48 Years of Experience and Expertise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4F25AE-773B-3ADD-8D54-58806BFCC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75" y="1350110"/>
            <a:ext cx="7635249" cy="3664918"/>
          </a:xfrm>
        </p:spPr>
        <p:txBody>
          <a:bodyPr>
            <a:normAutofit/>
          </a:bodyPr>
          <a:lstStyle/>
          <a:p>
            <a:pPr marL="228600" indent="-228600">
              <a:lnSpc>
                <a:spcPts val="26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/>
              <a:t>Convention on the Recognition of Qualifications concerning Higher Education in the European Region (Lisbon Recognition Convention)​</a:t>
            </a:r>
          </a:p>
          <a:p>
            <a:pPr marL="228600" indent="-228600">
              <a:lnSpc>
                <a:spcPts val="2600"/>
              </a:lnSpc>
            </a:pPr>
            <a:r>
              <a:rPr lang="en-US" sz="2400" dirty="0"/>
              <a:t>UNESCO Global Convention on the Recognition of Qualifications concerning Higher Education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703B67-F7B2-3AD8-DCD5-5BC01B0D3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30" y="0"/>
            <a:ext cx="8229600" cy="948690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en-US" sz="2500" dirty="0">
                <a:solidFill>
                  <a:schemeClr val="bg1"/>
                </a:solidFill>
              </a:rPr>
              <a:t>International Context of 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Qualifications Recognition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8486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03153-22CD-26F4-79C9-03976C207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099050" cy="875668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</a:rPr>
              <a:t>International Students in the U.S. - CAHEA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85988B5-F469-C98C-B48D-ADF5D44172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6092947"/>
              </p:ext>
            </p:extLst>
          </p:nvPr>
        </p:nvGraphicFramePr>
        <p:xfrm>
          <a:off x="1212490" y="1176484"/>
          <a:ext cx="6385296" cy="340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AD1FC4E-8DD3-7A65-5CAC-AA429F9D3886}"/>
              </a:ext>
            </a:extLst>
          </p:cNvPr>
          <p:cNvSpPr txBox="1"/>
          <p:nvPr/>
        </p:nvSpPr>
        <p:spPr>
          <a:xfrm>
            <a:off x="7626100" y="2510324"/>
            <a:ext cx="15270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*Data from IIE: Open Doors </a:t>
            </a:r>
            <a:br>
              <a:rPr lang="en-US" sz="1400" dirty="0"/>
            </a:br>
            <a:r>
              <a:rPr lang="en-US" sz="1400" dirty="0"/>
              <a:t>2020 – 2021*</a:t>
            </a:r>
          </a:p>
        </p:txBody>
      </p:sp>
    </p:spTree>
    <p:extLst>
      <p:ext uri="{BB962C8B-B14F-4D97-AF65-F5344CB8AC3E}">
        <p14:creationId xmlns:p14="http://schemas.microsoft.com/office/powerpoint/2010/main" val="232195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68E6-12E9-A3D1-2805-50A1DF304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8229600" cy="948690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en-US" sz="2500" dirty="0">
                <a:solidFill>
                  <a:schemeClr val="bg1"/>
                </a:solidFill>
              </a:rPr>
              <a:t>Overview of the Bologna Process: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How and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CFE37-6A99-DBBE-1E1A-53076D957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50110"/>
            <a:ext cx="3656685" cy="33944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800" b="1" dirty="0"/>
              <a:t>Why?</a:t>
            </a:r>
          </a:p>
          <a:p>
            <a:pPr marL="0" indent="0">
              <a:buNone/>
            </a:pPr>
            <a:endParaRPr lang="en-US" dirty="0"/>
          </a:p>
          <a:p>
            <a:pPr marL="228600" indent="-228600">
              <a:lnSpc>
                <a:spcPct val="120000"/>
              </a:lnSpc>
            </a:pPr>
            <a:r>
              <a:rPr lang="en-US" sz="2900" dirty="0"/>
              <a:t>Encouraging a common frame of reference, aimed at improving external recognition and facilitating student mobility as well as employability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C6350C-EC49-02BE-AC61-DAB9E3347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6590" y="1350110"/>
            <a:ext cx="4038600" cy="33944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800" b="1" dirty="0"/>
              <a:t>How?</a:t>
            </a:r>
          </a:p>
          <a:p>
            <a:pPr marL="0" indent="0">
              <a:buNone/>
            </a:pPr>
            <a:endParaRPr lang="en-US" dirty="0"/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900" dirty="0"/>
              <a:t>Adoption of a system of easily readable and comparable degrees​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900" dirty="0"/>
              <a:t>Adoption of a system essentially based on two main cycles: undergraduate and graduate.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900" dirty="0"/>
              <a:t>Establishment of a system of credits: ECTS system​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900" dirty="0"/>
              <a:t>Promotion of mobility and free movement of students, researchers, instructors, and staff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900" dirty="0"/>
              <a:t>Promotion of European cooperation in quality assurance with a view to developing comparable criteria and methodologies.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900" dirty="0"/>
              <a:t>Promotion of the necessary new dimensions in higher education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83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373C45-6435-F48C-AC64-4352E8533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00"/>
              </a:spcAft>
            </a:pPr>
            <a:r>
              <a:rPr lang="en-US" sz="1400" dirty="0"/>
              <a:t>Constructing the European Higher Education Area (EHEA)  ​</a:t>
            </a:r>
          </a:p>
          <a:p>
            <a:pPr>
              <a:spcAft>
                <a:spcPts val="100"/>
              </a:spcAft>
            </a:pPr>
            <a:r>
              <a:rPr lang="en-US" sz="1400" dirty="0"/>
              <a:t>Enhanced cooperation of European higher education institutions (HEIs)</a:t>
            </a:r>
          </a:p>
          <a:p>
            <a:pPr>
              <a:spcAft>
                <a:spcPts val="100"/>
              </a:spcAft>
            </a:pPr>
            <a:r>
              <a:rPr lang="en-US" sz="1400" dirty="0"/>
              <a:t>Students and graduates in Europe have greater mobility and enjoy the </a:t>
            </a:r>
            <a:r>
              <a:rPr lang="en-US" sz="1400" b="1" dirty="0"/>
              <a:t>full recognition of their qualifications and periods of study </a:t>
            </a:r>
            <a:r>
              <a:rPr lang="en-US" sz="1400" dirty="0"/>
              <a:t>and have greater access to the broader European labor market ​</a:t>
            </a:r>
          </a:p>
          <a:p>
            <a:endParaRPr lang="en-US" sz="1400" dirty="0"/>
          </a:p>
          <a:p>
            <a:r>
              <a:rPr lang="en-US" sz="1400" b="1" dirty="0"/>
              <a:t>The Bologna Process led to the creation of several remarkable tools:</a:t>
            </a:r>
          </a:p>
          <a:p>
            <a:pPr lvl="1"/>
            <a:r>
              <a:rPr lang="en-US" sz="1400" dirty="0"/>
              <a:t>Developed a common qualifications framework</a:t>
            </a:r>
          </a:p>
          <a:p>
            <a:pPr lvl="1"/>
            <a:r>
              <a:rPr lang="en-US" sz="1400" dirty="0"/>
              <a:t>ECTS</a:t>
            </a:r>
          </a:p>
          <a:p>
            <a:pPr lvl="1"/>
            <a:r>
              <a:rPr lang="en-US" sz="1400" dirty="0"/>
              <a:t>Established common principles for the development of student-centered learning</a:t>
            </a:r>
          </a:p>
          <a:p>
            <a:pPr lvl="1"/>
            <a:r>
              <a:rPr lang="en-US" sz="1400" dirty="0"/>
              <a:t>Set common standards and guidelines for quality assurance</a:t>
            </a:r>
          </a:p>
          <a:p>
            <a:pPr lvl="1"/>
            <a:r>
              <a:rPr lang="en-US" sz="1400" dirty="0"/>
              <a:t>Enacted a common register of quality assurance agencies</a:t>
            </a:r>
          </a:p>
          <a:p>
            <a:pPr lvl="1">
              <a:spcAft>
                <a:spcPts val="100"/>
              </a:spcAft>
            </a:pPr>
            <a:r>
              <a:rPr lang="en-US" sz="1400" dirty="0"/>
              <a:t>Detailed a common approach to recognition</a:t>
            </a:r>
          </a:p>
          <a:p>
            <a:r>
              <a:rPr lang="en-US" sz="1400" dirty="0"/>
              <a:t>The process has inspired other regions of the world.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78D214-19FF-8F79-128C-1A321EC4C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8229600" cy="948690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en-US" sz="2500" dirty="0">
                <a:solidFill>
                  <a:schemeClr val="bg1"/>
                </a:solidFill>
              </a:rPr>
              <a:t>Overview of the Bologna Process: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What Has Been Accomplished? </a:t>
            </a:r>
          </a:p>
        </p:txBody>
      </p:sp>
    </p:spTree>
    <p:extLst>
      <p:ext uri="{BB962C8B-B14F-4D97-AF65-F5344CB8AC3E}">
        <p14:creationId xmlns:p14="http://schemas.microsoft.com/office/powerpoint/2010/main" val="1133082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EF23B7-A3CF-B5C2-EC11-66C345C2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Kazakhstan</a:t>
            </a:r>
          </a:p>
          <a:p>
            <a:pPr lvl="1"/>
            <a:r>
              <a:rPr lang="en-US" dirty="0"/>
              <a:t>Bologna Signatory  </a:t>
            </a:r>
          </a:p>
          <a:p>
            <a:pPr>
              <a:spcBef>
                <a:spcPts val="0"/>
              </a:spcBef>
            </a:pPr>
            <a:endParaRPr lang="en-US" b="1" dirty="0"/>
          </a:p>
          <a:p>
            <a:pPr>
              <a:spcBef>
                <a:spcPts val="0"/>
              </a:spcBef>
            </a:pPr>
            <a:r>
              <a:rPr lang="en-US" b="1" dirty="0"/>
              <a:t>Kyrgyzstan</a:t>
            </a:r>
          </a:p>
          <a:p>
            <a:pPr lvl="1"/>
            <a:r>
              <a:rPr lang="en-US" dirty="0"/>
              <a:t>Not a Bologna signatory, but Bologna compliant​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Uzbekistan and Turkmenistan</a:t>
            </a:r>
          </a:p>
          <a:p>
            <a:pPr lvl="1"/>
            <a:r>
              <a:rPr lang="en-US" dirty="0"/>
              <a:t>Neither is a Bologna signatory, nor Bologna compliant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73A46DD6-168F-6445-9D21-0B62E4DF9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8229600" cy="948690"/>
          </a:xfrm>
        </p:spPr>
        <p:txBody>
          <a:bodyPr>
            <a:normAutofit/>
          </a:bodyPr>
          <a:lstStyle/>
          <a:p>
            <a:pPr algn="l">
              <a:lnSpc>
                <a:spcPts val="2900"/>
              </a:lnSpc>
            </a:pPr>
            <a:r>
              <a:rPr lang="en-US" sz="2500" dirty="0">
                <a:solidFill>
                  <a:schemeClr val="bg1"/>
                </a:solidFill>
              </a:rPr>
              <a:t>Bologna-Inspired 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Education Reform: CAHEA  </a:t>
            </a:r>
          </a:p>
        </p:txBody>
      </p:sp>
    </p:spTree>
    <p:extLst>
      <p:ext uri="{BB962C8B-B14F-4D97-AF65-F5344CB8AC3E}">
        <p14:creationId xmlns:p14="http://schemas.microsoft.com/office/powerpoint/2010/main" val="423600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29159C9-7B55-8039-E1C4-12F9D779B1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119353"/>
              </p:ext>
            </p:extLst>
          </p:nvPr>
        </p:nvGraphicFramePr>
        <p:xfrm>
          <a:off x="907080" y="1196975"/>
          <a:ext cx="7482543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985">
                  <a:extLst>
                    <a:ext uri="{9D8B030D-6E8A-4147-A177-3AD203B41FA5}">
                      <a16:colId xmlns:a16="http://schemas.microsoft.com/office/drawing/2014/main" val="3143989902"/>
                    </a:ext>
                  </a:extLst>
                </a:gridCol>
                <a:gridCol w="2392377">
                  <a:extLst>
                    <a:ext uri="{9D8B030D-6E8A-4147-A177-3AD203B41FA5}">
                      <a16:colId xmlns:a16="http://schemas.microsoft.com/office/drawing/2014/main" val="2517066514"/>
                    </a:ext>
                  </a:extLst>
                </a:gridCol>
                <a:gridCol w="2494181">
                  <a:extLst>
                    <a:ext uri="{9D8B030D-6E8A-4147-A177-3AD203B41FA5}">
                      <a16:colId xmlns:a16="http://schemas.microsoft.com/office/drawing/2014/main" val="3646871823"/>
                    </a:ext>
                  </a:extLst>
                </a:gridCol>
              </a:tblGrid>
              <a:tr h="593964">
                <a:tc>
                  <a:txBody>
                    <a:bodyPr/>
                    <a:lstStyle/>
                    <a:p>
                      <a:r>
                        <a:rPr lang="en-U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Bachelor’s and Master’s Degrees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ECTS 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894319"/>
                  </a:ext>
                </a:extLst>
              </a:tr>
              <a:tr h="339408">
                <a:tc>
                  <a:txBody>
                    <a:bodyPr/>
                    <a:lstStyle/>
                    <a:p>
                      <a:r>
                        <a:rPr lang="en-US" dirty="0"/>
                        <a:t>Kazakhstan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10741"/>
                  </a:ext>
                </a:extLst>
              </a:tr>
              <a:tr h="339408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Kyrgyzstan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16499"/>
                  </a:ext>
                </a:extLst>
              </a:tr>
              <a:tr h="339408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Turkmenistan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918467"/>
                  </a:ext>
                </a:extLst>
              </a:tr>
              <a:tr h="339408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Uzbekistan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   (soon)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94807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FCCDCD43-8C06-FDD3-7F2A-63AD7BF59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8229600" cy="948690"/>
          </a:xfrm>
        </p:spPr>
        <p:txBody>
          <a:bodyPr>
            <a:normAutofit/>
          </a:bodyPr>
          <a:lstStyle/>
          <a:p>
            <a:pPr algn="l">
              <a:lnSpc>
                <a:spcPts val="2900"/>
              </a:lnSpc>
            </a:pPr>
            <a:r>
              <a:rPr lang="en-US" sz="2500" dirty="0">
                <a:solidFill>
                  <a:schemeClr val="bg1"/>
                </a:solidFill>
              </a:rPr>
              <a:t>Bologna-Inspired 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Education Reform: CAHEA</a:t>
            </a: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E80A408F-6DAE-32C8-BBEB-ACEF46112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2574" y="1803570"/>
            <a:ext cx="458115" cy="458115"/>
          </a:xfrm>
          <a:prstGeom prst="rect">
            <a:avLst/>
          </a:prstGeom>
        </p:spPr>
      </p:pic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B1EFFDCF-806A-31F4-DFE4-3C423229B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30227" y="1803571"/>
            <a:ext cx="458115" cy="458115"/>
          </a:xfrm>
          <a:prstGeom prst="rect">
            <a:avLst/>
          </a:prstGeom>
        </p:spPr>
      </p:pic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69B61F8C-3692-1107-E4A6-751F4EBC2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60476" y="2166374"/>
            <a:ext cx="458115" cy="458115"/>
          </a:xfrm>
          <a:prstGeom prst="rect">
            <a:avLst/>
          </a:prstGeom>
        </p:spPr>
      </p:pic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B656D288-F7E6-A085-D36F-FBED2FADE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2574" y="2202357"/>
            <a:ext cx="458115" cy="458115"/>
          </a:xfrm>
          <a:prstGeom prst="rect">
            <a:avLst/>
          </a:prstGeom>
        </p:spPr>
      </p:pic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CCC0835C-5D1C-CA29-CF77-F861154C8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30227" y="2878307"/>
            <a:ext cx="458115" cy="45811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2F2F29F-B022-99AB-6A63-BBF650390AA4}"/>
              </a:ext>
            </a:extLst>
          </p:cNvPr>
          <p:cNvSpPr txBox="1"/>
          <p:nvPr/>
        </p:nvSpPr>
        <p:spPr>
          <a:xfrm>
            <a:off x="908910" y="3948828"/>
            <a:ext cx="6260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4"/>
              </a:rPr>
              <a:t>WENR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1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1" ma:contentTypeDescription="" ma:contentTypeScope="" ma:versionID="58be340fe5619450d09685c0a5b7b67a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4ba4e69ffd3f543ad970e0b458f0e8b3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TaxCatchAll xmlns="c1fdd505-2570-46c2-bd04-3e0f2d874cf5">
      <Value>18</Value>
      <Value>11</Value>
      <Value>4</Value>
      <Value>3</Value>
      <Value>2</Value>
      <Value>1</Value>
    </TaxCatchAll>
    <lcf76f155ced4ddcb4097134ff3c332f xmlns="cf371439-f430-41b1-8688-7ef6c47b85d0">
      <Terms xmlns="http://schemas.microsoft.com/office/infopath/2007/PartnerControls"/>
    </lcf76f155ced4ddcb4097134ff3c332f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a0d1b14b197747dfafc19f70ff45d4f6 xmlns="c1fdd505-2570-46c2-bd04-3e0f2d874cf5">
      <Terms xmlns="http://schemas.microsoft.com/office/infopath/2007/PartnerControls"/>
    </a0d1b14b197747dfafc19f70ff45d4f6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hca2169e3b0945318411f30479ba40c8 xmlns="c1fdd505-2570-46c2-bd04-3e0f2d874cf5">
      <Terms xmlns="http://schemas.microsoft.com/office/infopath/2007/PartnerControls"/>
    </hca2169e3b0945318411f30479ba40c8>
    <p030e467f78f45b4ae8f7e2c17ea4d82 xmlns="c1fdd505-2570-46c2-bd04-3e0f2d874cf5">
      <Terms xmlns="http://schemas.microsoft.com/office/infopath/2007/PartnerControls"/>
    </p030e467f78f45b4ae8f7e2c17ea4d82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ADBDocumentDate xmlns="c1fdd505-2570-46c2-bd04-3e0f2d874cf5" xsi:nil="true"/>
    <ADBMonth xmlns="c1fdd505-2570-46c2-bd04-3e0f2d874cf5" xsi:nil="true"/>
    <ADBYear xmlns="c1fdd505-2570-46c2-bd04-3e0f2d874cf5" xsi:nil="true"/>
    <ADBAuthors xmlns="c1fdd505-2570-46c2-bd04-3e0f2d874cf5">
      <UserInfo>
        <DisplayName/>
        <AccountId xsi:nil="true"/>
        <AccountType/>
      </UserInfo>
    </ADBAuthors>
    <ADBSourceLink xmlns="c1fdd505-2570-46c2-bd04-3e0f2d874cf5">
      <Url xsi:nil="true"/>
      <Description xsi:nil="true"/>
    </ADBSourceLink>
    <ADBDocumentTypeValue xmlns="c1fdd505-2570-46c2-bd04-3e0f2d874cf5" xsi:nil="true"/>
    <ADBCirculatedLink xmlns="c1fdd505-2570-46c2-bd04-3e0f2d874cf5">
      <Url xsi:nil="true"/>
      <Description xsi:nil="true"/>
    </ADBCirculatedLink>
  </documentManagement>
</p:properties>
</file>

<file path=customXml/itemProps1.xml><?xml version="1.0" encoding="utf-8"?>
<ds:datastoreItem xmlns:ds="http://schemas.openxmlformats.org/officeDocument/2006/customXml" ds:itemID="{08D23A23-26BC-4C9A-8C5F-AB3E064F18DE}"/>
</file>

<file path=customXml/itemProps2.xml><?xml version="1.0" encoding="utf-8"?>
<ds:datastoreItem xmlns:ds="http://schemas.openxmlformats.org/officeDocument/2006/customXml" ds:itemID="{DDDBC468-9262-4CB4-9536-85DD549328BF}"/>
</file>

<file path=customXml/itemProps3.xml><?xml version="1.0" encoding="utf-8"?>
<ds:datastoreItem xmlns:ds="http://schemas.openxmlformats.org/officeDocument/2006/customXml" ds:itemID="{886D128C-9243-42E0-BA53-B33399273718}"/>
</file>

<file path=customXml/itemProps4.xml><?xml version="1.0" encoding="utf-8"?>
<ds:datastoreItem xmlns:ds="http://schemas.openxmlformats.org/officeDocument/2006/customXml" ds:itemID="{B04826DA-E951-4649-B3B6-2A65DCC55CF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852</Words>
  <Application>Microsoft Office PowerPoint</Application>
  <PresentationFormat>On-screen Show (16:9)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ArialMT</vt:lpstr>
      <vt:lpstr>Avante garde</vt:lpstr>
      <vt:lpstr>Calibri</vt:lpstr>
      <vt:lpstr>Office Theme</vt:lpstr>
      <vt:lpstr>Strengthening Regional Cooperation on Skills Development under the CAREC Program: Key Progress, Challenges, and Opportunities for Collaboration Inception Meeting and International Expert Roundtable  30–31 May 2022, Tbilisi, Georgia</vt:lpstr>
      <vt:lpstr>PowerPoint Presentation</vt:lpstr>
      <vt:lpstr>48 Years of Experience and Expertise</vt:lpstr>
      <vt:lpstr>International Context of  Qualifications Recognition</vt:lpstr>
      <vt:lpstr>International Students in the U.S. - CAHEA</vt:lpstr>
      <vt:lpstr>Overview of the Bologna Process: How and Why</vt:lpstr>
      <vt:lpstr>Overview of the Bologna Process: What Has Been Accomplished? </vt:lpstr>
      <vt:lpstr>Bologna-Inspired  Education Reform: CAHEA  </vt:lpstr>
      <vt:lpstr>Bologna-Inspired  Education Reform: CAHEA</vt:lpstr>
      <vt:lpstr>Key Challenges  Now and in the Future</vt:lpstr>
      <vt:lpstr>PowerPoint Presentation</vt:lpstr>
      <vt:lpstr>Insights: Regional Solutions to Advancing Bologna-Inspired Education Reforms</vt:lpstr>
      <vt:lpstr>What Can We Do to Support Bologna- Inspired Processes in the Region?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2022-05-26T18:01:45Z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2022-05-22T15:46:09Z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52994b1c-c9a4-4201-a1b1-818b038f7711</vt:lpwstr>
  </property>
  <property fmtid="{D5CDD505-2E9C-101B-9397-08002B2CF9AE}" pid="8" name="MSIP_Label_817d4574-7375-4d17-b29c-6e4c6df0fcb0_ContentBits">
    <vt:lpwstr>2</vt:lpwstr>
  </property>
  <property fmtid="{D5CDD505-2E9C-101B-9397-08002B2CF9AE}" pid="9" name="MediaServiceImageTags">
    <vt:lpwstr/>
  </property>
  <property fmtid="{D5CDD505-2E9C-101B-9397-08002B2CF9AE}" pid="10" name="ContentTypeId">
    <vt:lpwstr>0x010100A3BFD338C4D69F46BE33AA49AB50870100C520B00D8BB20C45814389052060F14C</vt:lpwstr>
  </property>
  <property fmtid="{D5CDD505-2E9C-101B-9397-08002B2CF9AE}" pid="11" name="ADBProjectDocumentType">
    <vt:lpwstr/>
  </property>
  <property fmtid="{D5CDD505-2E9C-101B-9397-08002B2CF9AE}" pid="12" name="ADBProject">
    <vt:lpwstr/>
  </property>
  <property fmtid="{D5CDD505-2E9C-101B-9397-08002B2CF9AE}" pid="13" name="ADBContentGroup">
    <vt:lpwstr>2;#CWRD|6d71ff58-4882-4388-ab5c-218969b1e9c8</vt:lpwstr>
  </property>
  <property fmtid="{D5CDD505-2E9C-101B-9397-08002B2CF9AE}" pid="14" name="ADBSector">
    <vt:lpwstr/>
  </property>
  <property fmtid="{D5CDD505-2E9C-101B-9397-08002B2CF9AE}" pid="15" name="ADBDivision">
    <vt:lpwstr>4;#CWRC|ecfd6e9e-1aa8-422e-b0ee-5f69329336ed</vt:lpwstr>
  </property>
  <property fmtid="{D5CDD505-2E9C-101B-9397-08002B2CF9AE}" pid="16" name="ADBDocumentSecurity">
    <vt:lpwstr/>
  </property>
  <property fmtid="{D5CDD505-2E9C-101B-9397-08002B2CF9AE}" pid="17" name="ADBDocumentLanguage">
    <vt:lpwstr>1;#English|16ac8743-31bb-43f8-9a73-533a041667d6</vt:lpwstr>
  </property>
  <property fmtid="{D5CDD505-2E9C-101B-9397-08002B2CF9AE}" pid="18" name="ADBSubRegion">
    <vt:lpwstr>11;#CAREC|815c4229-ad07-427a-8f71-a8b862b1014a</vt:lpwstr>
  </property>
  <property fmtid="{D5CDD505-2E9C-101B-9397-08002B2CF9AE}" pid="19" name="Segment">
    <vt:lpwstr/>
  </property>
  <property fmtid="{D5CDD505-2E9C-101B-9397-08002B2CF9AE}" pid="20" name="ADBDepartmentOwner">
    <vt:lpwstr>3;#CWRD|6d71ff58-4882-4388-ab5c-218969b1e9c8</vt:lpwstr>
  </property>
  <property fmtid="{D5CDD505-2E9C-101B-9397-08002B2CF9AE}" pid="21" name="ADBCountry">
    <vt:lpwstr>18;#Regional|d4cb8265-5963-4e16-b4f8-5ada18938c78</vt:lpwstr>
  </property>
</Properties>
</file>