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pitchFamily="2" charset="0"/>
      <p:bold r:id="rId14"/>
    </p:embeddedFont>
    <p:embeddedFont>
      <p:font typeface="RoxboroughCF" panose="020B0604020202020204" charset="0"/>
      <p:regular r:id="rId15"/>
    </p:embeddedFont>
  </p:embeddedFontLst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366" autoAdjust="0"/>
  </p:normalViewPr>
  <p:slideViewPr>
    <p:cSldViewPr>
      <p:cViewPr varScale="1">
        <p:scale>
          <a:sx n="38" d="100"/>
          <a:sy n="38" d="100"/>
        </p:scale>
        <p:origin x="909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4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"/>
              <a:t>Объясните, что с помощью дистанционного зондирования мы видим, что земля деградирует, но не знаем, почему, а некоторые показатели мы вообще не видим, например, ветровую эрозию или утрату биоразнообразия.</a:t>
            </a:r>
          </a:p>
          <a:p>
            <a:endParaRPr lang="en-US" dirty="0"/>
          </a:p>
          <a:p>
            <a:r>
              <a:rPr lang="ru"/>
              <a:t>При планировании проектов по передаче агротехнологий (меры по адаптации или смягчению последствий) для получения каких-либо значимых результатов при моделировании требуются данные о входных данных о почве. (финансовые потребности)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ru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"/>
              <a:t>Из-за традиционного управления пастбищами и 100-летнего долгосрочного высокоинтенсивного выращивания пшеницы, в Центральной Азии в целом наблюдается стабильное снижение продуктивности с 2020 года, при этом более половины земель классифицируются как ранние признаки снижения LPD (NASA MODIS) 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ru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ru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" dirty="0"/>
              <a:t>Организации должны оценить осуществимость для принятия решений по проектам.</a:t>
            </a:r>
          </a:p>
          <a:p>
            <a:endParaRPr lang="en-US" dirty="0"/>
          </a:p>
          <a:p>
            <a:r>
              <a:rPr lang="ru" dirty="0"/>
              <a:t>Без точных (пространственных) данных ресурсы становятся несбалансированными и в конечном итоге теряются, а воздействие уменьшается.</a:t>
            </a:r>
          </a:p>
          <a:p>
            <a:endParaRPr lang="en-US" dirty="0"/>
          </a:p>
          <a:p>
            <a:r>
              <a:rPr lang="ru" dirty="0"/>
              <a:t>Ресурсы для проектов по адаптации и смягчению последствий представляют собой рынок, и организации могут не инвестировать средства из-за отсутствия данных и высокого восприятия риска. Если риск снижается, инвестиции увеличиваются.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ru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"/>
              <a:t>Для краткости пропустите зачитывание подпунктов, выделенных жирным шрифтом.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ru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lookerstudio.google.com/s/ln8ljexgYk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08310" y="-468065"/>
            <a:ext cx="13133172" cy="9726365"/>
          </a:xfrm>
          <a:custGeom>
            <a:avLst/>
            <a:gdLst/>
            <a:ahLst/>
            <a:cxnLst/>
            <a:rect l="l" t="t" r="r" b="b"/>
            <a:pathLst>
              <a:path w="13133172" h="9726365">
                <a:moveTo>
                  <a:pt x="0" y="0"/>
                </a:moveTo>
                <a:lnTo>
                  <a:pt x="13133172" y="0"/>
                </a:lnTo>
                <a:lnTo>
                  <a:pt x="13133172" y="9726365"/>
                </a:lnTo>
                <a:lnTo>
                  <a:pt x="0" y="97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1333" b="-5133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-10800000">
            <a:off x="0" y="7065308"/>
            <a:ext cx="3221692" cy="3221692"/>
          </a:xfrm>
          <a:custGeom>
            <a:avLst/>
            <a:gdLst/>
            <a:ahLst/>
            <a:cxnLst/>
            <a:rect l="l" t="t" r="r" b="b"/>
            <a:pathLst>
              <a:path w="3221692" h="3221692">
                <a:moveTo>
                  <a:pt x="0" y="0"/>
                </a:moveTo>
                <a:lnTo>
                  <a:pt x="3221692" y="0"/>
                </a:lnTo>
                <a:lnTo>
                  <a:pt x="3221692" y="3221692"/>
                </a:lnTo>
                <a:lnTo>
                  <a:pt x="0" y="3221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 rot="-8100000">
            <a:off x="-4252983" y="3307993"/>
            <a:ext cx="22404652" cy="8950886"/>
            <a:chOff x="0" y="0"/>
            <a:chExt cx="35276568" cy="140933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76569" cy="14093346"/>
            </a:xfrm>
            <a:custGeom>
              <a:avLst/>
              <a:gdLst/>
              <a:ahLst/>
              <a:cxnLst/>
              <a:rect l="l" t="t" r="r" b="b"/>
              <a:pathLst>
                <a:path w="35276569" h="14093346">
                  <a:moveTo>
                    <a:pt x="0" y="0"/>
                  </a:moveTo>
                  <a:lnTo>
                    <a:pt x="35276569" y="0"/>
                  </a:lnTo>
                  <a:lnTo>
                    <a:pt x="35276569" y="14093346"/>
                  </a:lnTo>
                  <a:lnTo>
                    <a:pt x="0" y="14093346"/>
                  </a:lnTo>
                  <a:close/>
                </a:path>
              </a:pathLst>
            </a:custGeom>
            <a:solidFill>
              <a:srgbClr val="F1EFE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3338823" y="5337823"/>
            <a:ext cx="4949177" cy="4949177"/>
          </a:xfrm>
          <a:custGeom>
            <a:avLst/>
            <a:gdLst/>
            <a:ahLst/>
            <a:cxnLst/>
            <a:rect l="l" t="t" r="r" b="b"/>
            <a:pathLst>
              <a:path w="4949177" h="4949177">
                <a:moveTo>
                  <a:pt x="0" y="0"/>
                </a:moveTo>
                <a:lnTo>
                  <a:pt x="4949177" y="0"/>
                </a:lnTo>
                <a:lnTo>
                  <a:pt x="4949177" y="4949177"/>
                </a:lnTo>
                <a:lnTo>
                  <a:pt x="0" y="49491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610846" y="2041672"/>
            <a:ext cx="4954799" cy="1833953"/>
          </a:xfrm>
          <a:custGeom>
            <a:avLst/>
            <a:gdLst/>
            <a:ahLst/>
            <a:cxnLst/>
            <a:rect l="l" t="t" r="r" b="b"/>
            <a:pathLst>
              <a:path w="4954799" h="1833953">
                <a:moveTo>
                  <a:pt x="0" y="0"/>
                </a:moveTo>
                <a:lnTo>
                  <a:pt x="4954799" y="0"/>
                </a:lnTo>
                <a:lnTo>
                  <a:pt x="4954799" y="1833952"/>
                </a:lnTo>
                <a:lnTo>
                  <a:pt x="0" y="18339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1104147" y="3103147"/>
            <a:ext cx="7183853" cy="7183853"/>
          </a:xfrm>
          <a:custGeom>
            <a:avLst/>
            <a:gdLst/>
            <a:ahLst/>
            <a:cxnLst/>
            <a:rect l="l" t="t" r="r" b="b"/>
            <a:pathLst>
              <a:path w="7183853" h="7183853">
                <a:moveTo>
                  <a:pt x="0" y="0"/>
                </a:moveTo>
                <a:lnTo>
                  <a:pt x="7183853" y="0"/>
                </a:lnTo>
                <a:lnTo>
                  <a:pt x="7183853" y="7183853"/>
                </a:lnTo>
                <a:lnTo>
                  <a:pt x="0" y="71838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108849" y="4076700"/>
            <a:ext cx="9863951" cy="133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31"/>
              </a:lnSpc>
            </a:pPr>
            <a:r>
              <a:rPr lang="ru" sz="4887" spc="781" dirty="0">
                <a:solidFill>
                  <a:srgbClr val="000005"/>
                </a:solidFill>
                <a:latin typeface="RoxboroughCF"/>
              </a:rPr>
              <a:t>Преимущества региональных почвенных базовых показателей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46050" y="8027574"/>
            <a:ext cx="2508591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" sz="1800">
                <a:solidFill>
                  <a:srgbClr val="000005"/>
                </a:solidFill>
                <a:latin typeface="Poppins"/>
              </a:rPr>
              <a:t>8.07 2024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36101" y="7755262"/>
            <a:ext cx="2941099" cy="95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ru" sz="1800" dirty="0">
                <a:solidFill>
                  <a:srgbClr val="000005"/>
                </a:solidFill>
                <a:latin typeface="Poppins"/>
              </a:rPr>
              <a:t>Алматы, Казахстан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" sz="1800" dirty="0">
                <a:solidFill>
                  <a:srgbClr val="000005"/>
                </a:solidFill>
                <a:latin typeface="Poppins"/>
              </a:rPr>
              <a:t>Рабочая группа по изменению климата ЦАРЭС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1172" y="6236725"/>
            <a:ext cx="8967228" cy="96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ru" sz="2400" spc="384" dirty="0">
                <a:solidFill>
                  <a:srgbClr val="000005"/>
                </a:solidFill>
                <a:latin typeface="Poppins"/>
              </a:rPr>
              <a:t>Программа отбора проб и испытаний почвы </a:t>
            </a:r>
            <a:br>
              <a:rPr lang="en-US" sz="2400" spc="384" dirty="0">
                <a:solidFill>
                  <a:srgbClr val="000005"/>
                </a:solidFill>
                <a:latin typeface="Poppins"/>
              </a:rPr>
            </a:br>
            <a:r>
              <a:rPr lang="ru" sz="2400" spc="384" dirty="0">
                <a:solidFill>
                  <a:srgbClr val="000005"/>
                </a:solidFill>
                <a:latin typeface="Poppins"/>
              </a:rPr>
              <a:t>для устойчивого сельского хозяйства и устойчивости к изменению климата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10846" y="7726286"/>
            <a:ext cx="2941099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ru" sz="1800">
                <a:solidFill>
                  <a:srgbClr val="000005"/>
                </a:solidFill>
                <a:latin typeface="Poppins"/>
              </a:rPr>
              <a:t>Преимущества региональных почвенных базовых показателей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59300" y="8710794"/>
            <a:ext cx="831517" cy="1354473"/>
          </a:xfrm>
          <a:custGeom>
            <a:avLst/>
            <a:gdLst/>
            <a:ahLst/>
            <a:cxnLst/>
            <a:rect l="l" t="t" r="r" b="b"/>
            <a:pathLst>
              <a:path w="831517" h="1354473">
                <a:moveTo>
                  <a:pt x="0" y="0"/>
                </a:moveTo>
                <a:lnTo>
                  <a:pt x="831517" y="0"/>
                </a:lnTo>
                <a:lnTo>
                  <a:pt x="831517" y="1354473"/>
                </a:lnTo>
                <a:lnTo>
                  <a:pt x="0" y="1354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8498957" y="1592928"/>
            <a:ext cx="9381873" cy="6250673"/>
          </a:xfrm>
          <a:custGeom>
            <a:avLst/>
            <a:gdLst/>
            <a:ahLst/>
            <a:cxnLst/>
            <a:rect l="l" t="t" r="r" b="b"/>
            <a:pathLst>
              <a:path w="9381873" h="6250673">
                <a:moveTo>
                  <a:pt x="0" y="0"/>
                </a:moveTo>
                <a:lnTo>
                  <a:pt x="9381873" y="0"/>
                </a:lnTo>
                <a:lnTo>
                  <a:pt x="9381873" y="6250672"/>
                </a:lnTo>
                <a:lnTo>
                  <a:pt x="0" y="6250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52924" y="1189060"/>
            <a:ext cx="8606580" cy="7838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Установить исходные показатели деградации почвы</a:t>
            </a:r>
          </a:p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Собрать показатели для определения причин деградации почв (водоемкость почвы, содержание азота и углерода, эрозия, биоразнообразие)</a:t>
            </a:r>
          </a:p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Определить зоны с наибольшим потенциалом смягчения последствий</a:t>
            </a:r>
          </a:p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Разработать требования к данным для инструментов передачи агротехнологий (например, </a:t>
            </a:r>
            <a:r>
              <a:rPr lang="ru-RU" sz="2499" dirty="0">
                <a:solidFill>
                  <a:srgbClr val="000000"/>
                </a:solidFill>
                <a:latin typeface="Poppins"/>
              </a:rPr>
              <a:t>Система поддержки принятия решений по трансферу агротехнологий (</a:t>
            </a:r>
            <a:r>
              <a:rPr lang="ru" sz="2499" dirty="0">
                <a:solidFill>
                  <a:srgbClr val="000000"/>
                </a:solidFill>
                <a:latin typeface="Poppins"/>
              </a:rPr>
              <a:t>DSSAT))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7200" y="366348"/>
            <a:ext cx="11225153" cy="66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7"/>
              </a:lnSpc>
            </a:pPr>
            <a:r>
              <a:rPr lang="ru" sz="4817" spc="-96" dirty="0">
                <a:solidFill>
                  <a:srgbClr val="000005"/>
                </a:solidFill>
                <a:latin typeface="RoxboroughCF"/>
              </a:rPr>
              <a:t>Задача проекта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106692" y="8018923"/>
            <a:ext cx="10320060" cy="85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ru" dirty="0" err="1">
                <a:solidFill>
                  <a:srgbClr val="000000"/>
                </a:solidFill>
                <a:latin typeface="Poppins"/>
              </a:rPr>
              <a:t>Wintex </a:t>
            </a:r>
            <a:r>
              <a:rPr lang="ru" dirty="0">
                <a:solidFill>
                  <a:srgbClr val="000000"/>
                </a:solidFill>
                <a:latin typeface="Poppins"/>
              </a:rPr>
              <a:t>30-90 см. Все почвенные институты Казахстана имеют GPS-автопробоотборники, способные каждые 90 секунд брать пробы почвы с разной глубины, даже в мерзлом грунте.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5333" y="-509334"/>
            <a:ext cx="15153408" cy="9767634"/>
          </a:xfrm>
          <a:custGeom>
            <a:avLst/>
            <a:gdLst/>
            <a:ahLst/>
            <a:cxnLst/>
            <a:rect l="l" t="t" r="r" b="b"/>
            <a:pathLst>
              <a:path w="15153408" h="9767634">
                <a:moveTo>
                  <a:pt x="0" y="0"/>
                </a:moveTo>
                <a:lnTo>
                  <a:pt x="15153408" y="0"/>
                </a:lnTo>
                <a:lnTo>
                  <a:pt x="15153408" y="9767634"/>
                </a:lnTo>
                <a:lnTo>
                  <a:pt x="0" y="9767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3519391" y="6046007"/>
            <a:ext cx="4768609" cy="2579533"/>
            <a:chOff x="0" y="0"/>
            <a:chExt cx="1255930" cy="6793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5930" cy="679383"/>
            </a:xfrm>
            <a:custGeom>
              <a:avLst/>
              <a:gdLst/>
              <a:ahLst/>
              <a:cxnLst/>
              <a:rect l="l" t="t" r="r" b="b"/>
              <a:pathLst>
                <a:path w="1255930" h="679383">
                  <a:moveTo>
                    <a:pt x="0" y="0"/>
                  </a:moveTo>
                  <a:lnTo>
                    <a:pt x="1255930" y="0"/>
                  </a:lnTo>
                  <a:lnTo>
                    <a:pt x="1255930" y="679383"/>
                  </a:lnTo>
                  <a:lnTo>
                    <a:pt x="0" y="679383"/>
                  </a:lnTo>
                  <a:close/>
                </a:path>
              </a:pathLst>
            </a:custGeom>
            <a:solidFill>
              <a:srgbClr val="42414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55930" cy="736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7259300" y="8771301"/>
            <a:ext cx="831517" cy="1354473"/>
          </a:xfrm>
          <a:custGeom>
            <a:avLst/>
            <a:gdLst/>
            <a:ahLst/>
            <a:cxnLst/>
            <a:rect l="l" t="t" r="r" b="b"/>
            <a:pathLst>
              <a:path w="831517" h="1354473">
                <a:moveTo>
                  <a:pt x="0" y="0"/>
                </a:moveTo>
                <a:lnTo>
                  <a:pt x="831517" y="0"/>
                </a:lnTo>
                <a:lnTo>
                  <a:pt x="831517" y="1354473"/>
                </a:lnTo>
                <a:lnTo>
                  <a:pt x="0" y="13544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5998" y="5450578"/>
            <a:ext cx="4968894" cy="34253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33400" y="9182100"/>
            <a:ext cx="4955638" cy="1112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480"/>
              </a:lnSpc>
              <a:spcBef>
                <a:spcPct val="0"/>
              </a:spcBef>
            </a:pPr>
            <a:r>
              <a:rPr lang="ru" sz="3200" dirty="0">
                <a:solidFill>
                  <a:srgbClr val="000000"/>
                </a:solidFill>
                <a:latin typeface="RoxboroughCF"/>
              </a:rPr>
              <a:t>Динамика продуктивности </a:t>
            </a:r>
            <a:br>
              <a:rPr lang="ru" sz="3200" dirty="0">
                <a:solidFill>
                  <a:srgbClr val="000000"/>
                </a:solidFill>
                <a:latin typeface="RoxboroughCF"/>
              </a:rPr>
            </a:br>
            <a:r>
              <a:rPr lang="ru" sz="3200" dirty="0">
                <a:solidFill>
                  <a:srgbClr val="000000"/>
                </a:solidFill>
                <a:latin typeface="RoxboroughCF"/>
              </a:rPr>
              <a:t>земли – 2023 г.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29153" y="9665939"/>
            <a:ext cx="12415847" cy="555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ru" sz="1600" dirty="0">
                <a:solidFill>
                  <a:srgbClr val="000000"/>
                </a:solidFill>
                <a:latin typeface="Poppins"/>
              </a:rPr>
              <a:t>149,06 млн га в Казахстане находятся в состоянии деградации (14,7 млн га) или первых признаков деградации (134,3 млн га).</a:t>
            </a:r>
          </a:p>
          <a:p>
            <a:pPr algn="r">
              <a:lnSpc>
                <a:spcPts val="2239"/>
              </a:lnSpc>
            </a:pPr>
            <a:r>
              <a:rPr lang="ru" sz="1600" dirty="0">
                <a:solidFill>
                  <a:srgbClr val="000000"/>
                </a:solidFill>
                <a:latin typeface="Poppins"/>
              </a:rPr>
              <a:t>Узбекистан, Кыргызстан и Таджикистан демонстрируют аналогичное долгосрочное снижение производительности.</a:t>
            </a:r>
          </a:p>
        </p:txBody>
      </p:sp>
      <p:pic>
        <p:nvPicPr>
          <p:cNvPr id="12" name="Picture 11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1CCF2220-B51D-37CA-3920-F9DD34112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546" y="103323"/>
            <a:ext cx="9342034" cy="1230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259300" y="8771301"/>
            <a:ext cx="831517" cy="1354473"/>
          </a:xfrm>
          <a:custGeom>
            <a:avLst/>
            <a:gdLst/>
            <a:ahLst/>
            <a:cxnLst/>
            <a:rect l="l" t="t" r="r" b="b"/>
            <a:pathLst>
              <a:path w="831517" h="1354473">
                <a:moveTo>
                  <a:pt x="0" y="0"/>
                </a:moveTo>
                <a:lnTo>
                  <a:pt x="831517" y="0"/>
                </a:lnTo>
                <a:lnTo>
                  <a:pt x="831517" y="1354473"/>
                </a:lnTo>
                <a:lnTo>
                  <a:pt x="0" y="1354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18169"/>
              </p:ext>
            </p:extLst>
          </p:nvPr>
        </p:nvGraphicFramePr>
        <p:xfrm>
          <a:off x="14377497" y="73356"/>
          <a:ext cx="3795965" cy="4898339"/>
        </p:xfrm>
        <a:graphic>
          <a:graphicData uri="http://schemas.openxmlformats.org/drawingml/2006/table">
            <a:tbl>
              <a:tblPr/>
              <a:tblGrid>
                <a:gridCol w="97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411">
                <a:tc>
                  <a:txBody>
                    <a:bodyPr/>
                    <a:lstStyle/>
                    <a:p>
                      <a:pPr algn="ctr">
                        <a:lnSpc>
                          <a:spcPts val="2239"/>
                        </a:lnSpc>
                        <a:defRPr/>
                      </a:pPr>
                      <a:r>
                        <a:rPr lang="en-US" sz="1599" dirty="0">
                          <a:solidFill>
                            <a:srgbClr val="FFFFFF"/>
                          </a:solidFill>
                          <a:latin typeface="Poppins Bold"/>
                        </a:rPr>
                        <a:t>ID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ru" sz="1300" dirty="0">
                          <a:solidFill>
                            <a:srgbClr val="FFFFFF"/>
                          </a:solidFill>
                          <a:latin typeface="Poppins Bold"/>
                        </a:rPr>
                        <a:t>Кол-во образцов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F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ru" sz="1300" dirty="0">
                          <a:solidFill>
                            <a:srgbClr val="FFFFFF"/>
                          </a:solidFill>
                          <a:latin typeface="Poppins Bold"/>
                        </a:rPr>
                        <a:t>км</a:t>
                      </a:r>
                      <a:r>
                        <a:rPr lang="ru" sz="1300" baseline="30000" dirty="0">
                          <a:solidFill>
                            <a:srgbClr val="FFFFFF"/>
                          </a:solidFill>
                          <a:latin typeface="Poppins Bold"/>
                        </a:rPr>
                        <a:t>2</a:t>
                      </a:r>
                      <a:r>
                        <a:rPr lang="ru" sz="1300" dirty="0">
                          <a:solidFill>
                            <a:srgbClr val="FFFFFF"/>
                          </a:solidFill>
                          <a:latin typeface="Poppins Bold"/>
                        </a:rPr>
                        <a:t> / </a:t>
                      </a:r>
                      <a:br>
                        <a:rPr lang="ru" sz="1300" dirty="0">
                          <a:solidFill>
                            <a:srgbClr val="FFFFFF"/>
                          </a:solidFill>
                          <a:latin typeface="Poppins Bold"/>
                        </a:rPr>
                      </a:br>
                      <a:r>
                        <a:rPr lang="ru" sz="1300" dirty="0">
                          <a:solidFill>
                            <a:srgbClr val="FFFFFF"/>
                          </a:solidFill>
                          <a:latin typeface="Poppins Bold"/>
                        </a:rPr>
                        <a:t>образец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AF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495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КАЗ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52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52 тыс.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443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УЗБ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9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49 тыс.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495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КГЗ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192 тыс.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495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ТЖК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>
                          <a:solidFill>
                            <a:srgbClr val="000005"/>
                          </a:solidFill>
                          <a:latin typeface="Poppins"/>
                        </a:rPr>
                        <a:t>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ru" sz="1699" dirty="0">
                          <a:solidFill>
                            <a:srgbClr val="000005"/>
                          </a:solidFill>
                          <a:latin typeface="Poppins"/>
                        </a:rPr>
                        <a:t>27,7 тыс.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28600" y="9558655"/>
            <a:ext cx="571911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ru" sz="3200" u="sng" dirty="0">
                <a:solidFill>
                  <a:srgbClr val="000000"/>
                </a:solidFill>
                <a:latin typeface="RoxboroughCF"/>
                <a:hlinkClick r:id="rId4" tooltip="https://lookerstudio.google.com/s/ln8ljexgYk4"/>
              </a:rPr>
              <a:t>Карта плотности образцов почвы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22280" y="5238278"/>
            <a:ext cx="3713320" cy="2805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ru" sz="1599" dirty="0">
                <a:solidFill>
                  <a:srgbClr val="000000"/>
                </a:solidFill>
                <a:latin typeface="Poppins"/>
              </a:rPr>
              <a:t>Соседние страны имеют гораздо более высокую плотность выборки, что поддерживает исследования в области агротехнологий и устойчивые инициативы по адаптации к изменению климата.</a:t>
            </a:r>
          </a:p>
          <a:p>
            <a:pPr algn="l"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Poppins"/>
            </a:endParaRPr>
          </a:p>
          <a:p>
            <a:pPr algn="l">
              <a:lnSpc>
                <a:spcPts val="2239"/>
              </a:lnSpc>
            </a:pPr>
            <a:r>
              <a:rPr lang="ru" sz="1599" dirty="0">
                <a:solidFill>
                  <a:srgbClr val="000000"/>
                </a:solidFill>
                <a:latin typeface="Poppins"/>
              </a:rPr>
              <a:t>Образцы в публичном доступе</a:t>
            </a:r>
            <a:br>
              <a:rPr lang="ru" sz="1599" dirty="0">
                <a:solidFill>
                  <a:srgbClr val="000000"/>
                </a:solidFill>
                <a:latin typeface="Poppins"/>
              </a:rPr>
            </a:br>
            <a:r>
              <a:rPr lang="ru" sz="1599" dirty="0">
                <a:solidFill>
                  <a:srgbClr val="000000"/>
                </a:solidFill>
                <a:latin typeface="Poppins"/>
              </a:rPr>
              <a:t>(на тыс. кв. км):</a:t>
            </a:r>
          </a:p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ru" sz="1599" dirty="0">
                <a:solidFill>
                  <a:srgbClr val="000000"/>
                </a:solidFill>
                <a:latin typeface="Poppins"/>
              </a:rPr>
              <a:t>Китай: 5, Россия: 11,5, Азербайджан: 2,9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91D1A-AE80-6B20-5828-0C51024C6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6" y="9464229"/>
            <a:ext cx="7893369" cy="708471"/>
          </a:xfrm>
          <a:prstGeom prst="rect">
            <a:avLst/>
          </a:prstGeom>
        </p:spPr>
      </p:pic>
      <p:pic>
        <p:nvPicPr>
          <p:cNvPr id="11" name="Picture 10" descr="A map of china with different colored areas&#10;&#10;Description automatically generated">
            <a:extLst>
              <a:ext uri="{FF2B5EF4-FFF2-40B4-BE49-F238E27FC236}">
                <a16:creationId xmlns:a16="http://schemas.microsoft.com/office/drawing/2014/main" id="{CC0D0676-6AC5-7C52-579E-9314ECBFA8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" y="64570"/>
            <a:ext cx="14125312" cy="93518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59300" y="8710794"/>
            <a:ext cx="831517" cy="1354473"/>
          </a:xfrm>
          <a:custGeom>
            <a:avLst/>
            <a:gdLst/>
            <a:ahLst/>
            <a:cxnLst/>
            <a:rect l="l" t="t" r="r" b="b"/>
            <a:pathLst>
              <a:path w="831517" h="1354473">
                <a:moveTo>
                  <a:pt x="0" y="0"/>
                </a:moveTo>
                <a:lnTo>
                  <a:pt x="831517" y="0"/>
                </a:lnTo>
                <a:lnTo>
                  <a:pt x="831517" y="1354473"/>
                </a:lnTo>
                <a:lnTo>
                  <a:pt x="0" y="1354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0159162" y="2443556"/>
            <a:ext cx="7649525" cy="5163429"/>
          </a:xfrm>
          <a:custGeom>
            <a:avLst/>
            <a:gdLst/>
            <a:ahLst/>
            <a:cxnLst/>
            <a:rect l="l" t="t" r="r" b="b"/>
            <a:pathLst>
              <a:path w="7649525" h="5163429">
                <a:moveTo>
                  <a:pt x="0" y="0"/>
                </a:moveTo>
                <a:lnTo>
                  <a:pt x="7649525" y="0"/>
                </a:lnTo>
                <a:lnTo>
                  <a:pt x="7649525" y="5163429"/>
                </a:lnTo>
                <a:lnTo>
                  <a:pt x="0" y="516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024209" y="2022471"/>
            <a:ext cx="9023649" cy="7042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-RU" sz="2499" dirty="0">
                <a:solidFill>
                  <a:srgbClr val="000000"/>
                </a:solidFill>
                <a:latin typeface="Poppins"/>
              </a:rPr>
              <a:t>С</a:t>
            </a:r>
            <a:r>
              <a:rPr lang="ru" sz="2499" dirty="0">
                <a:solidFill>
                  <a:srgbClr val="000000"/>
                </a:solidFill>
                <a:latin typeface="Poppins"/>
              </a:rPr>
              <a:t>мягчение последствий изменения климата</a:t>
            </a: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Финансовая потребность – углеродные кредиты</a:t>
            </a: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Экономия воды, снижение риска стихийных бедствий</a:t>
            </a:r>
          </a:p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Адаптация к изменению климата</a:t>
            </a: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Управление пастбищами</a:t>
            </a: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Практика ирригации и управления водными ресурсами</a:t>
            </a: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Засоленные почвы</a:t>
            </a: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Опустынивание, ветровая эрозия, сухие почвы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23900"/>
            <a:ext cx="14126798" cy="66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7"/>
              </a:lnSpc>
            </a:pPr>
            <a:r>
              <a:rPr lang="ru" sz="4817" spc="-96">
                <a:solidFill>
                  <a:srgbClr val="000005"/>
                </a:solidFill>
                <a:latin typeface="RoxboroughCF"/>
              </a:rPr>
              <a:t>Поддержка деятельности стран ЦАРЭС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1024" y="1612896"/>
            <a:ext cx="16961176" cy="7035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Определить пробелы, которые необходимо заполнить на основе дистанционного зондирования</a:t>
            </a:r>
          </a:p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План программы забора образцов (Алматы + Жамбылская область + возможное расширение)</a:t>
            </a:r>
          </a:p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" sz="2499" dirty="0">
                <a:solidFill>
                  <a:srgbClr val="000000"/>
                </a:solidFill>
                <a:latin typeface="Poppins"/>
              </a:rPr>
              <a:t>Сосредоточение внимания на ключевых неопределенностях в моделях DSS и финансовых последствиях:</a:t>
            </a: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 Bold"/>
              </a:rPr>
              <a:t>Структура и эрозия почвы :</a:t>
            </a:r>
            <a:r>
              <a:rPr lang="ru" sz="2499" dirty="0">
                <a:solidFill>
                  <a:srgbClr val="000000"/>
                </a:solidFill>
                <a:latin typeface="Poppins"/>
              </a:rPr>
              <a:t> текстура почвы, </a:t>
            </a:r>
            <a:r>
              <a:rPr lang="ru-RU" sz="2499" dirty="0">
                <a:solidFill>
                  <a:srgbClr val="000000"/>
                </a:solidFill>
                <a:latin typeface="Poppins"/>
              </a:rPr>
              <a:t>насыпная плотность</a:t>
            </a:r>
            <a:r>
              <a:rPr lang="ru" sz="2499" dirty="0">
                <a:solidFill>
                  <a:srgbClr val="000000"/>
                </a:solidFill>
                <a:latin typeface="Poppins"/>
              </a:rPr>
              <a:t>, </a:t>
            </a:r>
            <a:r>
              <a:rPr lang="ru-RU" sz="2499" dirty="0">
                <a:solidFill>
                  <a:srgbClr val="000000"/>
                </a:solidFill>
                <a:latin typeface="Poppins"/>
              </a:rPr>
              <a:t>фракция скелета почвы</a:t>
            </a:r>
            <a:endParaRPr lang="ru" sz="2499" dirty="0">
              <a:solidFill>
                <a:srgbClr val="000000"/>
              </a:solidFill>
              <a:latin typeface="Poppins"/>
            </a:endParaRP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 Bold"/>
              </a:rPr>
              <a:t>Динамика воды:</a:t>
            </a:r>
            <a:r>
              <a:rPr lang="ru" sz="2499" dirty="0">
                <a:solidFill>
                  <a:srgbClr val="000000"/>
                </a:solidFill>
                <a:latin typeface="Poppins"/>
              </a:rPr>
              <a:t> водоудерживающая способность, скорость фильтрации воды в почве</a:t>
            </a:r>
          </a:p>
          <a:p>
            <a:pPr marL="1079489" lvl="2" indent="-359830" algn="l">
              <a:lnSpc>
                <a:spcPts val="6249"/>
              </a:lnSpc>
              <a:buFont typeface="Arial"/>
              <a:buChar char="⚬"/>
            </a:pPr>
            <a:r>
              <a:rPr lang="ru" sz="2499" dirty="0">
                <a:solidFill>
                  <a:srgbClr val="000000"/>
                </a:solidFill>
                <a:latin typeface="Poppins Bold"/>
              </a:rPr>
              <a:t>Плодородие почвы:</a:t>
            </a:r>
            <a:r>
              <a:rPr lang="ru" sz="2499" dirty="0">
                <a:solidFill>
                  <a:srgbClr val="000000"/>
                </a:solidFill>
                <a:latin typeface="Poppins"/>
              </a:rPr>
              <a:t> </a:t>
            </a:r>
            <a:r>
              <a:rPr lang="ru-RU" sz="2499" dirty="0">
                <a:solidFill>
                  <a:srgbClr val="000000"/>
                </a:solidFill>
                <a:latin typeface="Poppins"/>
              </a:rPr>
              <a:t>почвенный органический углерод (</a:t>
            </a:r>
            <a:r>
              <a:rPr lang="ru" sz="2499" dirty="0">
                <a:solidFill>
                  <a:srgbClr val="000000"/>
                </a:solidFill>
                <a:latin typeface="Poppins"/>
              </a:rPr>
              <a:t>SOC), азот (N)</a:t>
            </a:r>
          </a:p>
          <a:p>
            <a:pPr marL="539745" lvl="1" indent="-269872" algn="l">
              <a:lnSpc>
                <a:spcPts val="6249"/>
              </a:lnSpc>
              <a:buFont typeface="Arial"/>
              <a:buChar char="•"/>
            </a:pPr>
            <a:r>
              <a:rPr lang="ru-RU" sz="2499" dirty="0">
                <a:solidFill>
                  <a:srgbClr val="000000"/>
                </a:solidFill>
                <a:latin typeface="Poppins"/>
              </a:rPr>
              <a:t>Сотрудничество с международными организациями для повторного запуска моделей после получения новых данных, что позволит давать точные рекомендации по проектам адаптации и смягчения последствий, а также использовать системы поддержки принятия решений по передаче агротехнологий (DSSAT)</a:t>
            </a:r>
            <a:endParaRPr lang="ru" sz="2499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7259300" y="8710794"/>
            <a:ext cx="831517" cy="1354473"/>
          </a:xfrm>
          <a:custGeom>
            <a:avLst/>
            <a:gdLst/>
            <a:ahLst/>
            <a:cxnLst/>
            <a:rect l="l" t="t" r="r" b="b"/>
            <a:pathLst>
              <a:path w="831517" h="1354473">
                <a:moveTo>
                  <a:pt x="0" y="0"/>
                </a:moveTo>
                <a:lnTo>
                  <a:pt x="831517" y="0"/>
                </a:lnTo>
                <a:lnTo>
                  <a:pt x="831517" y="1354473"/>
                </a:lnTo>
                <a:lnTo>
                  <a:pt x="0" y="1354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990600" y="647700"/>
            <a:ext cx="14126798" cy="66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57"/>
              </a:lnSpc>
            </a:pPr>
            <a:r>
              <a:rPr lang="ru" sz="4817" spc="-96" dirty="0">
                <a:solidFill>
                  <a:srgbClr val="000005"/>
                </a:solidFill>
                <a:latin typeface="RoxboroughCF"/>
              </a:rPr>
              <a:t>Следующие шаги в рамках проекта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4516" y="1028700"/>
            <a:ext cx="4260290" cy="1576890"/>
          </a:xfrm>
          <a:custGeom>
            <a:avLst/>
            <a:gdLst/>
            <a:ahLst/>
            <a:cxnLst/>
            <a:rect l="l" t="t" r="r" b="b"/>
            <a:pathLst>
              <a:path w="4260290" h="1576890">
                <a:moveTo>
                  <a:pt x="0" y="0"/>
                </a:moveTo>
                <a:lnTo>
                  <a:pt x="4260290" y="0"/>
                </a:lnTo>
                <a:lnTo>
                  <a:pt x="4260290" y="1576890"/>
                </a:lnTo>
                <a:lnTo>
                  <a:pt x="0" y="1576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" r="-1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0363200" y="1390015"/>
            <a:ext cx="7516986" cy="8325485"/>
            <a:chOff x="-83302" y="-477366"/>
            <a:chExt cx="10022648" cy="11100647"/>
          </a:xfrm>
        </p:grpSpPr>
        <p:sp>
          <p:nvSpPr>
            <p:cNvPr id="4" name="TextBox 4"/>
            <p:cNvSpPr txBox="1"/>
            <p:nvPr/>
          </p:nvSpPr>
          <p:spPr>
            <a:xfrm>
              <a:off x="-83302" y="-477366"/>
              <a:ext cx="9111499" cy="3887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40"/>
                </a:lnSpc>
                <a:spcBef>
                  <a:spcPct val="0"/>
                </a:spcBef>
              </a:pPr>
              <a:r>
                <a:rPr lang="ru" sz="5600" dirty="0">
                  <a:solidFill>
                    <a:srgbClr val="000005"/>
                  </a:solidFill>
                  <a:latin typeface="RoxboroughCF"/>
                </a:rPr>
                <a:t>Давайте формировать устойчивое будущее вместе</a:t>
              </a:r>
              <a:r>
                <a:rPr lang="en-US" sz="5600" dirty="0">
                  <a:solidFill>
                    <a:srgbClr val="000005"/>
                  </a:solidFill>
                  <a:latin typeface="RoxboroughCF"/>
                </a:rPr>
                <a:t>!</a:t>
              </a:r>
              <a:endParaRPr lang="ru" sz="5600" dirty="0">
                <a:solidFill>
                  <a:srgbClr val="000005"/>
                </a:solidFill>
                <a:latin typeface="RoxboroughCF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83302" y="4511522"/>
              <a:ext cx="10022648" cy="6111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11"/>
                </a:lnSpc>
              </a:pPr>
              <a:r>
                <a:rPr lang="en-US" sz="2300" dirty="0">
                  <a:solidFill>
                    <a:srgbClr val="000005"/>
                  </a:solidFill>
                  <a:latin typeface="Poppins"/>
                </a:rPr>
                <a:t>rTek</a:t>
              </a:r>
              <a:r>
                <a:rPr lang="ru" sz="2300" dirty="0">
                  <a:solidFill>
                    <a:srgbClr val="000005"/>
                  </a:solidFill>
                  <a:latin typeface="Poppins"/>
                </a:rPr>
                <a:t> (ООО «Ракурс-Тех»)</a:t>
              </a:r>
            </a:p>
            <a:p>
              <a:pPr algn="l">
                <a:lnSpc>
                  <a:spcPts val="3611"/>
                </a:lnSpc>
              </a:pPr>
              <a:r>
                <a:rPr lang="ru" sz="2300" dirty="0">
                  <a:solidFill>
                    <a:srgbClr val="000005"/>
                  </a:solidFill>
                  <a:latin typeface="Poppins"/>
                </a:rPr>
                <a:t>050051, г. Алматы, пр. Достык, 97Б</a:t>
              </a:r>
            </a:p>
            <a:p>
              <a:pPr algn="l">
                <a:lnSpc>
                  <a:spcPts val="3611"/>
                </a:lnSpc>
              </a:pPr>
              <a:r>
                <a:rPr lang="ru" sz="2300" dirty="0">
                  <a:solidFill>
                    <a:srgbClr val="000005"/>
                  </a:solidFill>
                  <a:latin typeface="Poppins"/>
                </a:rPr>
                <a:t>www.rtek.kz</a:t>
              </a:r>
            </a:p>
            <a:p>
              <a:pPr algn="l">
                <a:lnSpc>
                  <a:spcPts val="3611"/>
                </a:lnSpc>
              </a:pPr>
              <a:endParaRPr lang="en-US" sz="2300" dirty="0">
                <a:solidFill>
                  <a:srgbClr val="000005"/>
                </a:solidFill>
                <a:latin typeface="Poppins"/>
              </a:endParaRPr>
            </a:p>
            <a:p>
              <a:pPr algn="l">
                <a:lnSpc>
                  <a:spcPts val="3611"/>
                </a:lnSpc>
              </a:pPr>
              <a:r>
                <a:rPr lang="ru" sz="2300" dirty="0">
                  <a:solidFill>
                    <a:srgbClr val="000005"/>
                  </a:solidFill>
                  <a:latin typeface="Poppins"/>
                </a:rPr>
                <a:t>Отправьте нам электронное письмо о вашем проекте</a:t>
              </a:r>
            </a:p>
            <a:p>
              <a:pPr algn="l">
                <a:lnSpc>
                  <a:spcPts val="3611"/>
                </a:lnSpc>
              </a:pPr>
              <a:r>
                <a:rPr lang="ru" sz="2300" dirty="0">
                  <a:solidFill>
                    <a:srgbClr val="000005"/>
                  </a:solidFill>
                  <a:latin typeface="Poppins"/>
                </a:rPr>
                <a:t>info@rtek.kz</a:t>
              </a:r>
            </a:p>
            <a:p>
              <a:pPr algn="l">
                <a:lnSpc>
                  <a:spcPts val="3611"/>
                </a:lnSpc>
              </a:pPr>
              <a:endParaRPr lang="en-US" sz="2300" dirty="0">
                <a:solidFill>
                  <a:srgbClr val="000005"/>
                </a:solidFill>
                <a:latin typeface="Poppins"/>
              </a:endParaRPr>
            </a:p>
            <a:p>
              <a:pPr algn="l">
                <a:lnSpc>
                  <a:spcPts val="3611"/>
                </a:lnSpc>
              </a:pPr>
              <a:r>
                <a:rPr lang="ru" sz="2300" dirty="0">
                  <a:solidFill>
                    <a:srgbClr val="000005"/>
                  </a:solidFill>
                  <a:latin typeface="Poppins"/>
                </a:rPr>
                <a:t>Следите за нами в LinkedIn, чтобы быть в курсе новостей о компании:</a:t>
              </a:r>
            </a:p>
            <a:p>
              <a:pPr algn="l">
                <a:lnSpc>
                  <a:spcPts val="3611"/>
                </a:lnSpc>
              </a:pPr>
              <a:r>
                <a:rPr lang="ru" sz="2300" dirty="0">
                  <a:solidFill>
                    <a:srgbClr val="000005"/>
                  </a:solidFill>
                  <a:latin typeface="Poppins"/>
                </a:rPr>
                <a:t>www.linkedin.com/company/rakurs-tech/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81314" y="6856487"/>
            <a:ext cx="6748286" cy="2782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ru" sz="2800" dirty="0">
                <a:solidFill>
                  <a:srgbClr val="000005"/>
                </a:solidFill>
                <a:latin typeface="Poppins"/>
              </a:rPr>
              <a:t>Присоединяйтесь к нашей миссии по обеспечению устойчивого прогресса в сфере сельского хозяйства </a:t>
            </a:r>
            <a:r>
              <a:rPr lang="ru" sz="2000" dirty="0">
                <a:solidFill>
                  <a:srgbClr val="000005"/>
                </a:solidFill>
                <a:latin typeface="Poppins"/>
              </a:rPr>
              <a:t>(</a:t>
            </a:r>
            <a:r>
              <a:rPr lang="en-US" sz="2000" dirty="0">
                <a:solidFill>
                  <a:srgbClr val="000005"/>
                </a:solidFill>
                <a:latin typeface="Poppins"/>
              </a:rPr>
              <a:t>Ag &amp; AEC)</a:t>
            </a:r>
            <a:r>
              <a:rPr lang="ru-RU" sz="2800" dirty="0">
                <a:solidFill>
                  <a:srgbClr val="000005"/>
                </a:solidFill>
                <a:latin typeface="Poppins"/>
              </a:rPr>
              <a:t>.</a:t>
            </a:r>
            <a:r>
              <a:rPr lang="ru" sz="2800" dirty="0">
                <a:solidFill>
                  <a:srgbClr val="000005"/>
                </a:solidFill>
                <a:latin typeface="Poppins"/>
              </a:rPr>
              <a:t> У нас есть опыт, технологии и стремление оказывать значительное влияние. Свяжитесь с нами сегодня, чтобы узнать, как мы можем помочь вашему бизнесу.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3" ma:contentTypeDescription="" ma:contentTypeScope="" ma:versionID="0ebd2d6385fe52e47c5899819a1f009e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63489b64476799ccaef3ea3a74daba4b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lcf76f155ced4ddcb4097134ff3c332f xmlns="cf371439-f430-41b1-8688-7ef6c47b85d0">
      <Terms xmlns="http://schemas.microsoft.com/office/infopath/2007/PartnerControls"/>
    </lcf76f155ced4ddcb4097134ff3c332f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18</Value>
      <Value>11</Value>
      <Value>4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357DB33C-85F7-4F1C-80ED-B453A7C1E9D8}"/>
</file>

<file path=customXml/itemProps2.xml><?xml version="1.0" encoding="utf-8"?>
<ds:datastoreItem xmlns:ds="http://schemas.openxmlformats.org/officeDocument/2006/customXml" ds:itemID="{C8895188-7E86-4778-8C2B-AFD25654F373}"/>
</file>

<file path=customXml/itemProps3.xml><?xml version="1.0" encoding="utf-8"?>
<ds:datastoreItem xmlns:ds="http://schemas.openxmlformats.org/officeDocument/2006/customXml" ds:itemID="{F31FC4BD-FB5A-49F8-9B4D-4CCD9D9C1312}"/>
</file>

<file path=customXml/itemProps4.xml><?xml version="1.0" encoding="utf-8"?>
<ds:datastoreItem xmlns:ds="http://schemas.openxmlformats.org/officeDocument/2006/customXml" ds:itemID="{2661C0DF-8D9D-41C9-832F-FB6F0FB888E2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698</Words>
  <Application>Microsoft Office PowerPoint</Application>
  <PresentationFormat>Custom</PresentationFormat>
  <Paragraphs>83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Poppins Bold</vt:lpstr>
      <vt:lpstr>RoxboroughCF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Dosym Kydyrbayev, Stuart Bowlin, rTek - Benefits of Regional Soil Baselines</dc:title>
  <cp:lastModifiedBy>Рустам Сатаев</cp:lastModifiedBy>
  <cp:revision>8</cp:revision>
  <dcterms:created xsi:type="dcterms:W3CDTF">2006-08-16T00:00:00Z</dcterms:created>
  <dcterms:modified xsi:type="dcterms:W3CDTF">2024-07-04T11:44:54Z</dcterms:modified>
  <dc:identifier>DAGJA8pZeH4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0x010100A3BFD338C4D69F46BE33AA49AB50870100C520B00D8BB20C45814389052060F14C</vt:lpwstr>
  </property>
  <property fmtid="{D5CDD505-2E9C-101B-9397-08002B2CF9AE}" pid="3" name="MediaServiceImageTags">
    <vt:lpwstr/>
  </property>
  <property fmtid="{D5CDD505-2E9C-101B-9397-08002B2CF9AE}" pid="4" name="ADBProjectDocumentType">
    <vt:lpwstr/>
  </property>
  <property fmtid="{D5CDD505-2E9C-101B-9397-08002B2CF9AE}" pid="5" name="ADBProject">
    <vt:lpwstr/>
  </property>
  <property fmtid="{D5CDD505-2E9C-101B-9397-08002B2CF9AE}" pid="6" name="ADBContentGroup">
    <vt:lpwstr>2;#CWRD|6d71ff58-4882-4388-ab5c-218969b1e9c8</vt:lpwstr>
  </property>
  <property fmtid="{D5CDD505-2E9C-101B-9397-08002B2CF9AE}" pid="7" name="ADBDivision">
    <vt:lpwstr>4;#CWRC|ecfd6e9e-1aa8-422e-b0ee-5f69329336ed</vt:lpwstr>
  </property>
  <property fmtid="{D5CDD505-2E9C-101B-9397-08002B2CF9AE}" pid="8" name="ADBSector">
    <vt:lpwstr/>
  </property>
  <property fmtid="{D5CDD505-2E9C-101B-9397-08002B2CF9AE}" pid="9" name="ADBDocumentSecurity">
    <vt:lpwstr/>
  </property>
  <property fmtid="{D5CDD505-2E9C-101B-9397-08002B2CF9AE}" pid="10" name="ADBDocumentLanguage">
    <vt:lpwstr>1;#English|16ac8743-31bb-43f8-9a73-533a041667d6</vt:lpwstr>
  </property>
  <property fmtid="{D5CDD505-2E9C-101B-9397-08002B2CF9AE}" pid="11" name="ADBSubRegion">
    <vt:lpwstr>11;#CAREC|815c4229-ad07-427a-8f71-a8b862b1014a</vt:lpwstr>
  </property>
  <property fmtid="{D5CDD505-2E9C-101B-9397-08002B2CF9AE}" pid="12" name="Segment">
    <vt:lpwstr/>
  </property>
  <property fmtid="{D5CDD505-2E9C-101B-9397-08002B2CF9AE}" pid="13" name="ADBDepartmentOwner">
    <vt:lpwstr>3;#CWRD|6d71ff58-4882-4388-ab5c-218969b1e9c8</vt:lpwstr>
  </property>
  <property fmtid="{D5CDD505-2E9C-101B-9397-08002B2CF9AE}" pid="14" name="ADBCountry">
    <vt:lpwstr>18;#Regional|d4cb8265-5963-4e16-b4f8-5ada18938c78</vt:lpwstr>
  </property>
</Properties>
</file>