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5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5"/>
    <p:sldMasterId id="2147483747" r:id="rId6"/>
    <p:sldMasterId id="2147483760" r:id="rId7"/>
    <p:sldMasterId id="2147483774" r:id="rId8"/>
    <p:sldMasterId id="2147483786" r:id="rId9"/>
    <p:sldMasterId id="2147483648" r:id="rId10"/>
  </p:sldMasterIdLst>
  <p:notesMasterIdLst>
    <p:notesMasterId r:id="rId31"/>
  </p:notesMasterIdLst>
  <p:sldIdLst>
    <p:sldId id="1119" r:id="rId11"/>
    <p:sldId id="338" r:id="rId12"/>
    <p:sldId id="548" r:id="rId13"/>
    <p:sldId id="263" r:id="rId14"/>
    <p:sldId id="1150" r:id="rId15"/>
    <p:sldId id="1136" r:id="rId16"/>
    <p:sldId id="1155" r:id="rId17"/>
    <p:sldId id="259" r:id="rId18"/>
    <p:sldId id="1139" r:id="rId19"/>
    <p:sldId id="1134" r:id="rId20"/>
    <p:sldId id="1135" r:id="rId21"/>
    <p:sldId id="256" r:id="rId22"/>
    <p:sldId id="275" r:id="rId23"/>
    <p:sldId id="1153" r:id="rId24"/>
    <p:sldId id="1152" r:id="rId25"/>
    <p:sldId id="1158" r:id="rId26"/>
    <p:sldId id="1156" r:id="rId27"/>
    <p:sldId id="258" r:id="rId28"/>
    <p:sldId id="1154" r:id="rId29"/>
    <p:sldId id="1146" r:id="rId30"/>
  </p:sldIdLst>
  <p:sldSz cx="12192000" cy="6858000"/>
  <p:notesSz cx="6884988" cy="100187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8" userDrawn="1">
          <p15:clr>
            <a:srgbClr val="A4A3A4"/>
          </p15:clr>
        </p15:guide>
        <p15:guide id="2" pos="143" userDrawn="1">
          <p15:clr>
            <a:srgbClr val="A4A3A4"/>
          </p15:clr>
        </p15:guide>
        <p15:guide id="3" orient="horz" pos="300" userDrawn="1">
          <p15:clr>
            <a:srgbClr val="A4A3A4"/>
          </p15:clr>
        </p15:guide>
        <p15:guide id="4" pos="463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M" initials="E" lastIdx="7" clrIdx="0"/>
  <p:cmAuthor id="1" name="John Ballingall" initials="JB" lastIdx="9" clrIdx="1">
    <p:extLst>
      <p:ext uri="{19B8F6BF-5375-455C-9EA6-DF929625EA0E}">
        <p15:presenceInfo xmlns:p15="http://schemas.microsoft.com/office/powerpoint/2012/main" userId="John Ballingall" providerId="None"/>
      </p:ext>
    </p:extLst>
  </p:cmAuthor>
  <p:cmAuthor id="2" name="Mike Hensen" initials="MH" lastIdx="2" clrIdx="2">
    <p:extLst>
      <p:ext uri="{19B8F6BF-5375-455C-9EA6-DF929625EA0E}">
        <p15:presenceInfo xmlns:p15="http://schemas.microsoft.com/office/powerpoint/2012/main" userId="Mike Hens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CDD1"/>
    <a:srgbClr val="FFFFFF"/>
    <a:srgbClr val="D0DAE8"/>
    <a:srgbClr val="EA6B14"/>
    <a:srgbClr val="F4B183"/>
    <a:srgbClr val="C55A11"/>
    <a:srgbClr val="FDD1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8A4DA9-FC45-4AE6-B742-38D4EE5B7CCF}" v="4" dt="2021-02-06T09:55:34.1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668" autoAdjust="0"/>
    <p:restoredTop sz="94660"/>
  </p:normalViewPr>
  <p:slideViewPr>
    <p:cSldViewPr snapToGrid="0">
      <p:cViewPr varScale="1">
        <p:scale>
          <a:sx n="86" d="100"/>
          <a:sy n="86" d="100"/>
        </p:scale>
        <p:origin x="898" y="58"/>
      </p:cViewPr>
      <p:guideLst>
        <p:guide orient="horz" pos="2228"/>
        <p:guide pos="143"/>
        <p:guide orient="horz" pos="300"/>
        <p:guide pos="463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9" d="100"/>
        <a:sy n="4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commentAuthors" Target="commentAuthors.xml"/><Relationship Id="rId37" Type="http://schemas.microsoft.com/office/2015/10/relationships/revisionInfo" Target="revisionInfo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6.xml"/><Relationship Id="rId19" Type="http://schemas.openxmlformats.org/officeDocument/2006/relationships/slide" Target="slides/slide9.xml"/><Relationship Id="rId31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83495" cy="502675"/>
          </a:xfrm>
          <a:prstGeom prst="rect">
            <a:avLst/>
          </a:prstGeom>
        </p:spPr>
        <p:txBody>
          <a:bodyPr vert="horz" lIns="91975" tIns="45988" rIns="91975" bIns="45988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9901" y="1"/>
            <a:ext cx="2983495" cy="502675"/>
          </a:xfrm>
          <a:prstGeom prst="rect">
            <a:avLst/>
          </a:prstGeom>
        </p:spPr>
        <p:txBody>
          <a:bodyPr vert="horz" lIns="91975" tIns="45988" rIns="91975" bIns="45988" rtlCol="0"/>
          <a:lstStyle>
            <a:lvl1pPr algn="r">
              <a:defRPr sz="1200"/>
            </a:lvl1pPr>
          </a:lstStyle>
          <a:p>
            <a:fld id="{DDF46BE7-46BA-4ACB-B86E-BEB95EFA2A7C}" type="datetimeFigureOut">
              <a:rPr lang="en-NZ" smtClean="0"/>
              <a:t>9/02/2021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4125"/>
            <a:ext cx="6005512" cy="3378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75" tIns="45988" rIns="91975" bIns="45988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500" y="4821506"/>
            <a:ext cx="5507990" cy="3944868"/>
          </a:xfrm>
          <a:prstGeom prst="rect">
            <a:avLst/>
          </a:prstGeom>
        </p:spPr>
        <p:txBody>
          <a:bodyPr vert="horz" lIns="91975" tIns="45988" rIns="91975" bIns="45988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516040"/>
            <a:ext cx="2983495" cy="502675"/>
          </a:xfrm>
          <a:prstGeom prst="rect">
            <a:avLst/>
          </a:prstGeom>
        </p:spPr>
        <p:txBody>
          <a:bodyPr vert="horz" lIns="91975" tIns="45988" rIns="91975" bIns="45988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9901" y="9516040"/>
            <a:ext cx="2983495" cy="502675"/>
          </a:xfrm>
          <a:prstGeom prst="rect">
            <a:avLst/>
          </a:prstGeom>
        </p:spPr>
        <p:txBody>
          <a:bodyPr vert="horz" lIns="91975" tIns="45988" rIns="91975" bIns="45988" rtlCol="0" anchor="b"/>
          <a:lstStyle>
            <a:lvl1pPr algn="r">
              <a:defRPr sz="1200"/>
            </a:lvl1pPr>
          </a:lstStyle>
          <a:p>
            <a:fld id="{B8E7B8C7-48E6-4615-94B3-2EA715C3447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10386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35F00-8CB9-4A3E-8362-10671ED6378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26526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35F00-8CB9-4A3E-8362-10671ED6378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83001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35F00-8CB9-4A3E-8362-10671ED6378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265982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336552" y="287339"/>
            <a:ext cx="11506197" cy="6120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baseline="0"/>
            </a:lvl1pPr>
          </a:lstStyle>
          <a:p>
            <a:pPr lvl="0"/>
            <a:r>
              <a:rPr lang="en-US" noProof="0" dirty="0"/>
              <a:t>Click to add title</a:t>
            </a:r>
            <a:endParaRPr lang="en-GB" noProof="0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9696000" y="5463067"/>
            <a:ext cx="2496000" cy="606156"/>
          </a:xfrm>
          <a:prstGeom prst="rect">
            <a:avLst/>
          </a:prstGeom>
        </p:spPr>
        <p:txBody>
          <a:bodyPr rIns="180000" bIns="0" anchor="b" anchorCtr="0"/>
          <a:lstStyle>
            <a:lvl1pPr marL="0" indent="0" algn="l">
              <a:buFontTx/>
              <a:buNone/>
              <a:defRPr sz="933"/>
            </a:lvl1pPr>
            <a:lvl2pPr marL="335992" indent="0">
              <a:buFontTx/>
              <a:buNone/>
              <a:defRPr/>
            </a:lvl2pPr>
            <a:lvl3pPr marL="719982" indent="0">
              <a:buFontTx/>
              <a:buNone/>
              <a:defRPr/>
            </a:lvl3pPr>
            <a:lvl4pPr marL="1103972" indent="0">
              <a:buFontTx/>
              <a:buNone/>
              <a:defRPr/>
            </a:lvl4pPr>
            <a:lvl5pPr marL="1487963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11276" y="6543571"/>
            <a:ext cx="1441449" cy="215900"/>
          </a:xfrm>
        </p:spPr>
        <p:txBody>
          <a:bodyPr/>
          <a:lstStyle/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Page </a:t>
            </a:r>
            <a:fld id="{18D8B383-48A2-4F68-A457-302CFCBCB6D2}" type="slidenum">
              <a:rPr lang="en-GB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371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ter Title/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916800" y="1315200"/>
            <a:ext cx="8275200" cy="46656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solidFill>
                  <a:srgbClr val="FFFFFF"/>
                </a:solidFill>
              </a:rPr>
              <a:t>Page </a:t>
            </a:r>
            <a:fld id="{18D8B383-48A2-4F68-A457-302CFCBCB6D2}" type="slidenum">
              <a:rPr lang="en-GB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336552" y="287339"/>
            <a:ext cx="11506197" cy="6120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dirty="0"/>
              <a:t>Click to add title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108689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4043" y="238545"/>
            <a:ext cx="11543103" cy="61645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endParaRPr lang="de-DE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4042" y="854995"/>
            <a:ext cx="11543103" cy="336244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6"/>
          </p:nvPr>
        </p:nvSpPr>
        <p:spPr>
          <a:xfrm>
            <a:off x="9296399" y="6356351"/>
            <a:ext cx="2743200" cy="365125"/>
          </a:xfrm>
        </p:spPr>
        <p:txBody>
          <a:bodyPr/>
          <a:lstStyle>
            <a:lvl1pPr>
              <a:defRPr sz="16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fld id="{9DC1E638-3F78-4E0D-883A-B278700C48C0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105820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/>
          <p:cNvSpPr>
            <a:spLocks noGrp="1"/>
          </p:cNvSpPr>
          <p:nvPr>
            <p:ph type="body" sz="quarter" idx="11"/>
          </p:nvPr>
        </p:nvSpPr>
        <p:spPr>
          <a:xfrm>
            <a:off x="251584" y="523771"/>
            <a:ext cx="12181915" cy="349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0" tIns="36000" rIns="90000" bIns="36000">
            <a:spAutoFit/>
          </a:bodyPr>
          <a:lstStyle>
            <a:lvl1pPr>
              <a:defRPr lang="de-DE" sz="2000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pPr marL="177796" lvl="0" indent="-177796" algn="l" defTabSz="801668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de-DE" dirty="0"/>
              <a:t>Textmasterformate durch Klicken bearbeiten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290285" y="-141771"/>
            <a:ext cx="11901715" cy="749812"/>
          </a:xfrm>
          <a:prstGeom prst="rect">
            <a:avLst/>
          </a:prstGeom>
          <a:noFill/>
          <a:effectLst/>
        </p:spPr>
        <p:txBody>
          <a:bodyPr wrap="square" lIns="360000" tIns="36000" rIns="90000" bIns="36000">
            <a:sp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marL="177796" marR="0" lvl="0" indent="-177796" algn="l" defTabSz="80166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666898987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968" y="246253"/>
            <a:ext cx="10494264" cy="46697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NZ" sz="2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241536" y="6492875"/>
            <a:ext cx="2743200" cy="365125"/>
          </a:xfrm>
        </p:spPr>
        <p:txBody>
          <a:bodyPr/>
          <a:lstStyle>
            <a:lvl1pPr>
              <a:defRPr b="1"/>
            </a:lvl1pPr>
          </a:lstStyle>
          <a:p>
            <a:fld id="{64F35F00-8CB9-4A3E-8362-10671ED63783}" type="slidenum">
              <a:rPr lang="en-NZ" smtClean="0"/>
              <a:pPr/>
              <a:t>‹#›</a:t>
            </a:fld>
            <a:endParaRPr lang="en-NZ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64C0C7D-F1AD-480C-879E-3AF17F715B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3968" y="6263323"/>
            <a:ext cx="11088688" cy="412114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869946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A6733-D37C-4120-A400-4AA568CE7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036" y="229464"/>
            <a:ext cx="11358265" cy="517525"/>
          </a:xfrm>
        </p:spPr>
        <p:txBody>
          <a:bodyPr/>
          <a:lstStyle>
            <a:lvl1pPr>
              <a:defRPr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5EC252-2D14-439A-A5AE-40E87A0D86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1613334"/>
            <a:ext cx="10972800" cy="4156075"/>
          </a:xfrm>
        </p:spPr>
        <p:txBody>
          <a:bodyPr/>
          <a:lstStyle>
            <a:lvl1pPr>
              <a:defRPr sz="1467"/>
            </a:lvl1pPr>
            <a:lvl2pPr>
              <a:defRPr sz="1467"/>
            </a:lvl2pPr>
            <a:lvl3pPr>
              <a:defRPr sz="1467"/>
            </a:lvl3pPr>
            <a:lvl4pPr>
              <a:defRPr sz="1467"/>
            </a:lvl4pPr>
            <a:lvl5pPr>
              <a:defRPr sz="1467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ED0605E-698E-4679-83F2-F2BD4291BE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2874" y="6532720"/>
            <a:ext cx="863890" cy="23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008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3F7D7-3968-46A9-8B2C-7F87DDE93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339" y="1709740"/>
            <a:ext cx="10515600" cy="2319675"/>
          </a:xfrm>
        </p:spPr>
        <p:txBody>
          <a:bodyPr anchor="b"/>
          <a:lstStyle>
            <a:lvl1pPr>
              <a:defRPr sz="5333"/>
            </a:lvl1pPr>
          </a:lstStyle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418B8B-94B7-459A-923A-AA7D0AD72E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2339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189" indent="0">
              <a:buNone/>
              <a:defRPr sz="2000"/>
            </a:lvl2pPr>
            <a:lvl3pPr marL="914377" indent="0">
              <a:buNone/>
              <a:defRPr sz="18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03400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E0AC3-26B9-4922-AD59-DED78AC6F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A0FBEA-7CC7-4D95-8A10-E74B7EDB92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3349" y="1777936"/>
            <a:ext cx="5585588" cy="41560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9757C7-A28F-49C4-8137-90DB165CD9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02545" y="1779589"/>
            <a:ext cx="4906107" cy="41560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6088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C1C8A1C-E54E-4A6E-9803-C2076B068FE5}"/>
              </a:ext>
            </a:extLst>
          </p:cNvPr>
          <p:cNvSpPr/>
          <p:nvPr userDrawn="1"/>
        </p:nvSpPr>
        <p:spPr>
          <a:xfrm>
            <a:off x="0" y="6164590"/>
            <a:ext cx="12192000" cy="6918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F87FF40-52A1-40C3-8935-3FD87B877881}"/>
              </a:ext>
            </a:extLst>
          </p:cNvPr>
          <p:cNvSpPr/>
          <p:nvPr userDrawn="1"/>
        </p:nvSpPr>
        <p:spPr>
          <a:xfrm>
            <a:off x="0" y="0"/>
            <a:ext cx="12192000" cy="21155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61" y="211559"/>
            <a:ext cx="11647203" cy="689113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4861" y="1108523"/>
            <a:ext cx="11730562" cy="4921076"/>
          </a:xfrm>
        </p:spPr>
        <p:txBody>
          <a:bodyPr>
            <a:normAutofit/>
          </a:bodyPr>
          <a:lstStyle>
            <a:lvl1pPr marL="357188" indent="-357188">
              <a:buClr>
                <a:srgbClr val="002060"/>
              </a:buClr>
              <a:buSzPct val="90000"/>
              <a:buFont typeface="Wingdings" panose="05000000000000000000" pitchFamily="2" charset="2"/>
              <a:buChar char="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15963" indent="-171450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01700" indent="-185738"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862658" y="6356350"/>
            <a:ext cx="171874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97617" y="6356349"/>
            <a:ext cx="2743200" cy="365125"/>
          </a:xfrm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64F35F00-8CB9-4A3E-8362-10671ED63783}" type="slidenum">
              <a:rPr lang="en-NZ" smtClean="0"/>
              <a:pPr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4637764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3FFBE-9737-441A-AEAC-C63390286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155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17721B-1A8F-4E14-8827-5C09BCB5B3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156" y="1681163"/>
            <a:ext cx="515815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38EA4D-2008-4018-9499-CD3E94B43F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156" y="2505075"/>
            <a:ext cx="5158153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A5F84A-F92B-4620-AFA2-B531ADEFB3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55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12EFB9-B20F-45D2-8C19-4F29E6F7BF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553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207368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2385C-8AE6-4991-87D4-ED66C55CE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290745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57581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E3A69-4C30-41B8-BBCB-FAAD39C6C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153" y="457200"/>
            <a:ext cx="393113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7021EB-02C5-4A3B-BD7C-145D71C79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555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7B640B-3F76-4F6D-9341-0B7127E610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153" y="2057401"/>
            <a:ext cx="393113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52473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F2255-7A59-449E-B71B-17D2A9456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153" y="457200"/>
            <a:ext cx="393113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36276D-EAD6-4DEA-8322-CFBF1A5AE7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555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NZ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ADC18F-FC86-48E2-A431-47FEE64700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153" y="2057401"/>
            <a:ext cx="393113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48352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2D758-C0A8-46A7-AAF9-DCB547FF8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1C91D9-8EFD-40E9-A926-A68A41794D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868042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029E17-FB62-49BA-A2F2-6316AE6BA3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200" y="350840"/>
            <a:ext cx="2743200" cy="55848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5480C5-C500-4D18-9B1A-A19BA9B5F6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1" y="350840"/>
            <a:ext cx="8042031" cy="55848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821035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5D857-A8DC-4490-BC0E-B6CE9DB6E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50839"/>
            <a:ext cx="10972800" cy="5175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martArt Placeholder 2">
            <a:extLst>
              <a:ext uri="{FF2B5EF4-FFF2-40B4-BE49-F238E27FC236}">
                <a16:creationId xmlns:a16="http://schemas.microsoft.com/office/drawing/2014/main" id="{A8A5F48A-6C34-446F-8E5B-413C44C3C426}"/>
              </a:ext>
            </a:extLst>
          </p:cNvPr>
          <p:cNvSpPr>
            <a:spLocks noGrp="1"/>
          </p:cNvSpPr>
          <p:nvPr>
            <p:ph type="dgm" idx="1"/>
          </p:nvPr>
        </p:nvSpPr>
        <p:spPr>
          <a:xfrm>
            <a:off x="1582616" y="1779589"/>
            <a:ext cx="9999784" cy="4156075"/>
          </a:xfrm>
        </p:spPr>
        <p:txBody>
          <a:bodyPr/>
          <a:lstStyle/>
          <a:p>
            <a:pPr lvl="0"/>
            <a:endParaRPr lang="en-NZ" noProof="0"/>
          </a:p>
        </p:txBody>
      </p:sp>
    </p:spTree>
    <p:extLst>
      <p:ext uri="{BB962C8B-B14F-4D97-AF65-F5344CB8AC3E}">
        <p14:creationId xmlns:p14="http://schemas.microsoft.com/office/powerpoint/2010/main" val="24381753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4043" y="238543"/>
            <a:ext cx="11543103" cy="61645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endParaRPr lang="de-DE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4042" y="854995"/>
            <a:ext cx="11543103" cy="336244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436183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A6733-D37C-4120-A400-4AA568CE7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501" y="229464"/>
            <a:ext cx="10972800" cy="517525"/>
          </a:xfrm>
        </p:spPr>
        <p:txBody>
          <a:bodyPr/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5EC252-2D14-439A-A5AE-40E87A0D86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1613334"/>
            <a:ext cx="10972800" cy="4156075"/>
          </a:xfrm>
        </p:spPr>
        <p:txBody>
          <a:bodyPr/>
          <a:lstStyle>
            <a:lvl1pPr>
              <a:defRPr sz="1467"/>
            </a:lvl1pPr>
            <a:lvl2pPr>
              <a:defRPr sz="1467"/>
            </a:lvl2pPr>
            <a:lvl3pPr>
              <a:defRPr sz="1467"/>
            </a:lvl3pPr>
            <a:lvl4pPr>
              <a:defRPr sz="1467"/>
            </a:lvl4pPr>
            <a:lvl5pPr>
              <a:defRPr sz="1467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92372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35F00-8CB9-4A3E-8362-10671ED6378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245428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3F7D7-3968-46A9-8B2C-7F87DDE93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339" y="1709740"/>
            <a:ext cx="10515600" cy="2319675"/>
          </a:xfrm>
        </p:spPr>
        <p:txBody>
          <a:bodyPr anchor="b"/>
          <a:lstStyle>
            <a:lvl1pPr>
              <a:defRPr sz="5333"/>
            </a:lvl1pPr>
          </a:lstStyle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418B8B-94B7-459A-923A-AA7D0AD72E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2339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189" indent="0">
              <a:buNone/>
              <a:defRPr sz="2000"/>
            </a:lvl2pPr>
            <a:lvl3pPr marL="914377" indent="0">
              <a:buNone/>
              <a:defRPr sz="18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93695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E0AC3-26B9-4922-AD59-DED78AC6F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A0FBEA-7CC7-4D95-8A10-E74B7EDB92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3349" y="1777936"/>
            <a:ext cx="5585588" cy="41560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9757C7-A28F-49C4-8137-90DB165CD9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02545" y="1779589"/>
            <a:ext cx="4906107" cy="41560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934953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3FFBE-9737-441A-AEAC-C63390286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155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17721B-1A8F-4E14-8827-5C09BCB5B3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156" y="1681163"/>
            <a:ext cx="515815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38EA4D-2008-4018-9499-CD3E94B43F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156" y="2505075"/>
            <a:ext cx="5158153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A5F84A-F92B-4620-AFA2-B531ADEFB3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55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12EFB9-B20F-45D2-8C19-4F29E6F7BF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553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520525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2385C-8AE6-4991-87D4-ED66C55CE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744527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49790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E3A69-4C30-41B8-BBCB-FAAD39C6C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153" y="457200"/>
            <a:ext cx="393113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7021EB-02C5-4A3B-BD7C-145D71C79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555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7B640B-3F76-4F6D-9341-0B7127E610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153" y="2057401"/>
            <a:ext cx="393113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02986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F2255-7A59-449E-B71B-17D2A9456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153" y="457200"/>
            <a:ext cx="393113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36276D-EAD6-4DEA-8322-CFBF1A5AE7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555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NZ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ADC18F-FC86-48E2-A431-47FEE64700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153" y="2057401"/>
            <a:ext cx="393113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34751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2D758-C0A8-46A7-AAF9-DCB547FF8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1C91D9-8EFD-40E9-A926-A68A41794D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73083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029E17-FB62-49BA-A2F2-6316AE6BA3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200" y="350840"/>
            <a:ext cx="2743200" cy="55848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5480C5-C500-4D18-9B1A-A19BA9B5F6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1" y="350840"/>
            <a:ext cx="8042031" cy="55848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073220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5D857-A8DC-4490-BC0E-B6CE9DB6E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50839"/>
            <a:ext cx="10972800" cy="5175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martArt Placeholder 2">
            <a:extLst>
              <a:ext uri="{FF2B5EF4-FFF2-40B4-BE49-F238E27FC236}">
                <a16:creationId xmlns:a16="http://schemas.microsoft.com/office/drawing/2014/main" id="{A8A5F48A-6C34-446F-8E5B-413C44C3C426}"/>
              </a:ext>
            </a:extLst>
          </p:cNvPr>
          <p:cNvSpPr>
            <a:spLocks noGrp="1"/>
          </p:cNvSpPr>
          <p:nvPr>
            <p:ph type="dgm" idx="1"/>
          </p:nvPr>
        </p:nvSpPr>
        <p:spPr>
          <a:xfrm>
            <a:off x="1582616" y="1779589"/>
            <a:ext cx="9999784" cy="4156075"/>
          </a:xfrm>
        </p:spPr>
        <p:txBody>
          <a:bodyPr/>
          <a:lstStyle/>
          <a:p>
            <a:pPr lvl="0"/>
            <a:endParaRPr lang="en-NZ" noProof="0"/>
          </a:p>
        </p:txBody>
      </p:sp>
    </p:spTree>
    <p:extLst>
      <p:ext uri="{BB962C8B-B14F-4D97-AF65-F5344CB8AC3E}">
        <p14:creationId xmlns:p14="http://schemas.microsoft.com/office/powerpoint/2010/main" val="3526255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48493"/>
            <a:ext cx="10515600" cy="658812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66875"/>
            <a:ext cx="5181600" cy="45100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66875"/>
            <a:ext cx="5181600" cy="45100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35F00-8CB9-4A3E-8362-10671ED63783}" type="slidenum">
              <a:rPr lang="en-NZ" smtClean="0"/>
              <a:t>‹#›</a:t>
            </a:fld>
            <a:endParaRPr lang="en-NZ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0BCE78C-DCB1-4F3E-B42A-521B9345318D}"/>
              </a:ext>
            </a:extLst>
          </p:cNvPr>
          <p:cNvSpPr/>
          <p:nvPr userDrawn="1"/>
        </p:nvSpPr>
        <p:spPr>
          <a:xfrm>
            <a:off x="838200" y="209550"/>
            <a:ext cx="1704975" cy="333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dirty="0"/>
              <a:t>CASE STUDY</a:t>
            </a:r>
            <a:endParaRPr lang="en-NZ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21892EF6-BD6B-4368-9CDE-62CF6B726B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2874" y="6532720"/>
            <a:ext cx="863890" cy="23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76940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4043" y="238543"/>
            <a:ext cx="11543103" cy="61645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endParaRPr lang="de-DE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4042" y="854995"/>
            <a:ext cx="11543103" cy="336244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802407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35F00-8CB9-4A3E-8362-10671ED6378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393062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17260" y="2790605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6952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8384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74007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8261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2162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36397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457324" y="6423914"/>
            <a:ext cx="60410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59536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090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35F00-8CB9-4A3E-8362-10671ED6378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0544394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23210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83093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55216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79476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00399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48795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9108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99836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80135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952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35F00-8CB9-4A3E-8362-10671ED6378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1606513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31695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65062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75409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87058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F164-3A46-4CEE-A25C-CA523D5E42F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554112" y="410830"/>
            <a:ext cx="11097217" cy="107312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8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54111" y="942478"/>
            <a:ext cx="11097006" cy="541474"/>
          </a:xfrm>
        </p:spPr>
        <p:txBody>
          <a:bodyPr lIns="10800" anchor="t" anchorCtr="0"/>
          <a:lstStyle>
            <a:lvl1pPr marL="0" indent="0">
              <a:buNone/>
              <a:defRPr>
                <a:solidFill>
                  <a:srgbClr val="7F7F7F"/>
                </a:solidFill>
              </a:defRPr>
            </a:lvl1pPr>
          </a:lstStyle>
          <a:p>
            <a:r>
              <a:rPr lang="en-US" noProof="1">
                <a:latin typeface="Calibri Light" panose="020F0302020204030204" pitchFamily="34" charset="0"/>
              </a:rPr>
              <a:t>Enter your subheadline here</a:t>
            </a:r>
          </a:p>
        </p:txBody>
      </p:sp>
    </p:spTree>
    <p:extLst>
      <p:ext uri="{BB962C8B-B14F-4D97-AF65-F5344CB8AC3E}">
        <p14:creationId xmlns:p14="http://schemas.microsoft.com/office/powerpoint/2010/main" val="321585116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AD27B-CA86-455C-A1A0-CA09E0AD62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FA6417-2464-42D7-82EF-270733D8B2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C63826-0D36-4CC0-ACC1-8612D8498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00D8E6-98E4-4D02-BD6B-35200A62B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E5A740-90AC-4F17-9F80-BD1FC5E1F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85CB4-E22B-4F69-A2C0-2E869825A70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5674438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A532E-827F-43FB-A9C9-4178F7299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1639"/>
          </a:xfrm>
        </p:spPr>
        <p:txBody>
          <a:bodyPr>
            <a:normAutofit/>
          </a:bodyPr>
          <a:lstStyle>
            <a:lvl1pPr>
              <a:defRPr sz="28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CB2FD3-98BA-43F1-887E-1A1AE78C9E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6836"/>
            <a:ext cx="10515600" cy="505012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8AF31A-22D3-48F3-8743-AE3A4C6E0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5D7E62-359D-495F-BC84-413E8DF5C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6CF1FF-0054-470E-BF79-45EFC1914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85CB4-E22B-4F69-A2C0-2E869825A70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1895560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1EE01-A22E-4067-BE73-928BA754B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03C15A-64ED-4B83-B950-6A888E904C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5286E9-36AE-469E-80B2-C6A893C6E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2AA79E-EED6-4326-B565-CCAA26754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F5316B-F9DB-4682-9218-4A3866F81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85CB4-E22B-4F69-A2C0-2E869825A70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3481509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D3DAF-83A6-4FBE-93A8-78A7FCFDA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63D3F8-EE75-42DE-B9D5-DF8039A3F6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94A0D6-A81C-4A62-8E48-C4A1465846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00808D-8DBB-417C-A6DA-D00FE099D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42A2A4-3A10-431A-A911-F58ED63A8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62D0AE-14E0-40B4-89F0-C8FB80000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85CB4-E22B-4F69-A2C0-2E869825A70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3859747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14032-F7C3-4E0C-B8E3-57C431FBD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A66412-F91B-4CB0-B354-C5AF3CDA44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01231D-26A5-44C9-BD0D-3C37852F5F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A9231E-E3C0-48E2-8788-8B4B30227A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F310F0-056F-4C3B-B69E-AEFE980853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914BA3-5CAF-47FA-B50A-8418D8CC7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4EC08D-F8DD-4446-A37E-C94FD44AC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D76AFF-8AAA-42B5-A95D-23614C342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85CB4-E22B-4F69-A2C0-2E869825A70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37611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35F00-8CB9-4A3E-8362-10671ED6378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3601711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E0353-A8C9-4B54-AEA1-78A59508D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7417"/>
            <a:ext cx="10515600" cy="586220"/>
          </a:xfrm>
        </p:spPr>
        <p:txBody>
          <a:bodyPr>
            <a:normAutofit/>
          </a:bodyPr>
          <a:lstStyle>
            <a:lvl1pPr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E139D0-2D2D-4A3E-A8AC-17FACA19E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7A00D6-5FBB-412E-99A0-6028B8D09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5DD84F-FCF0-46B0-84B2-02C52ACBF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85CB4-E22B-4F69-A2C0-2E869825A70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1035604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8E427C-B58D-4EB2-BE39-E9457AF95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14070D-8434-46C1-A848-FAA4C41E9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4C7DDC-5EE0-44C6-BD07-550C2A3C4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85CB4-E22B-4F69-A2C0-2E869825A70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5081821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84346-A9F3-4AD7-87CE-D8C33A5BA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99B3E7-FE1A-4E73-96B7-6C6331EE96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7DACA1-9774-49E4-828A-E154B8EEFC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1A0A87-794F-416E-BDB6-A1ED5DBF0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53F2CB-7FE2-41D4-AE47-246EF1447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2C8BD5-D3F2-45BB-B801-45F3F4B30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85CB4-E22B-4F69-A2C0-2E869825A70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1515006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6F00F-40E4-4D44-9B14-AFDED5E5F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EAB316-1F31-4CEA-A248-86613F2A57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A53047-3E84-4988-9544-8437007228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D66D87-940A-4798-AE69-202668050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13774C-D45D-4C81-B59A-97E039B76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242542-AAAC-452F-BA05-F717D5DDF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85CB4-E22B-4F69-A2C0-2E869825A70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2997276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2FD15-1939-4C59-9080-C7108A7D1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896DC5-DA92-4B2B-B7CE-F40A9D9C95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D876B1-682A-4006-8C5F-33DFF59BE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482072-C3F0-44F4-92BC-16FC2EBED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DF998E-F057-468E-A70F-8D443F34A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85CB4-E22B-4F69-A2C0-2E869825A70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6220722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097D04-8CA5-493F-8254-36FF603DA3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A2B9B2-89D5-42BB-839C-BB50ED73C2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87CB94-5F5D-422F-85E9-9374C0281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859C5F-0366-433E-BE8C-2B7A58B49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AB060E-7963-4E30-B4ED-F5F76EE98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85CB4-E22B-4F69-A2C0-2E869825A70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71303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35F00-8CB9-4A3E-8362-10671ED6378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71584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35F00-8CB9-4A3E-8362-10671ED6378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97736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image" Target="../media/image2.svg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6" Type="http://schemas.openxmlformats.org/officeDocument/2006/relationships/image" Target="../media/image2.sv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image" Target="../media/image2.sv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image" Target="../media/image2.svg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F35F00-8CB9-4A3E-8362-10671ED6378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94738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745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AE46258A-36ED-4200-9FE7-21B4676F5FF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350839"/>
            <a:ext cx="109728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6755AAD4-068E-468D-B5AC-5A899E23089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712069"/>
            <a:ext cx="10972800" cy="4223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1" name="Rectangle 11">
            <a:extLst>
              <a:ext uri="{FF2B5EF4-FFF2-40B4-BE49-F238E27FC236}">
                <a16:creationId xmlns:a16="http://schemas.microsoft.com/office/drawing/2014/main" id="{119F22C5-342A-45F2-B488-FDB4703785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04247" y="6440489"/>
            <a:ext cx="470877" cy="185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ts val="1900"/>
              </a:lnSpc>
              <a:defRPr>
                <a:solidFill>
                  <a:srgbClr val="4F75A3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ts val="1900"/>
              </a:lnSpc>
              <a:defRPr>
                <a:solidFill>
                  <a:srgbClr val="4F75A3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ts val="1900"/>
              </a:lnSpc>
              <a:defRPr>
                <a:solidFill>
                  <a:srgbClr val="4F75A3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ts val="1900"/>
              </a:lnSpc>
              <a:defRPr>
                <a:solidFill>
                  <a:srgbClr val="4F75A3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ts val="1900"/>
              </a:lnSpc>
              <a:defRPr>
                <a:solidFill>
                  <a:srgbClr val="4F75A3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ts val="19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4F75A3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ts val="19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4F75A3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ts val="19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4F75A3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ts val="19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4F75A3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defRPr/>
            </a:pPr>
            <a:fld id="{94429A57-05CC-4F1F-8962-70BA931990F0}" type="slidenum">
              <a:rPr lang="fr-FR" altLang="en-US" sz="1333" smtClean="0">
                <a:solidFill>
                  <a:schemeClr val="tx1"/>
                </a:solidFill>
              </a:rPr>
              <a:pPr eaLnBrk="1" hangingPunct="1">
                <a:lnSpc>
                  <a:spcPct val="100000"/>
                </a:lnSpc>
                <a:defRPr/>
              </a:pPr>
              <a:t>‹#›</a:t>
            </a:fld>
            <a:r>
              <a:rPr lang="fr-FR" altLang="en-US" sz="1400" b="1" dirty="0">
                <a:solidFill>
                  <a:schemeClr val="accent1"/>
                </a:solidFill>
              </a:rPr>
              <a:t> </a:t>
            </a:r>
            <a:endParaRPr lang="fr-FR" altLang="en-US" sz="1333" b="1" dirty="0">
              <a:solidFill>
                <a:schemeClr val="accent1"/>
              </a:solidFill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A4CAA85-C85E-4974-9EB8-DC186E3205E8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42874" y="6532720"/>
            <a:ext cx="863890" cy="23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300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400" b="1" kern="1200">
          <a:solidFill>
            <a:srgbClr val="77777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 b="1">
          <a:solidFill>
            <a:srgbClr val="777777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 b="1">
          <a:solidFill>
            <a:srgbClr val="777777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 b="1">
          <a:solidFill>
            <a:srgbClr val="777777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 b="1">
          <a:solidFill>
            <a:srgbClr val="777777"/>
          </a:solidFill>
          <a:latin typeface="Arial" panose="020B0604020202020204" pitchFamily="34" charset="0"/>
        </a:defRPr>
      </a:lvl5pPr>
      <a:lvl6pPr marL="457189" algn="l" rtl="0" fontAlgn="base">
        <a:spcBef>
          <a:spcPct val="0"/>
        </a:spcBef>
        <a:spcAft>
          <a:spcPct val="0"/>
        </a:spcAft>
        <a:defRPr sz="1400" b="1">
          <a:solidFill>
            <a:srgbClr val="777777"/>
          </a:solidFill>
          <a:latin typeface="Arial" panose="020B0604020202020204" pitchFamily="34" charset="0"/>
        </a:defRPr>
      </a:lvl6pPr>
      <a:lvl7pPr marL="914377" algn="l" rtl="0" fontAlgn="base">
        <a:spcBef>
          <a:spcPct val="0"/>
        </a:spcBef>
        <a:spcAft>
          <a:spcPct val="0"/>
        </a:spcAft>
        <a:defRPr sz="1400" b="1">
          <a:solidFill>
            <a:srgbClr val="777777"/>
          </a:solidFill>
          <a:latin typeface="Arial" panose="020B0604020202020204" pitchFamily="34" charset="0"/>
        </a:defRPr>
      </a:lvl7pPr>
      <a:lvl8pPr marL="1371566" algn="l" rtl="0" fontAlgn="base">
        <a:spcBef>
          <a:spcPct val="0"/>
        </a:spcBef>
        <a:spcAft>
          <a:spcPct val="0"/>
        </a:spcAft>
        <a:defRPr sz="1400" b="1">
          <a:solidFill>
            <a:srgbClr val="777777"/>
          </a:solidFill>
          <a:latin typeface="Arial" panose="020B0604020202020204" pitchFamily="34" charset="0"/>
        </a:defRPr>
      </a:lvl8pPr>
      <a:lvl9pPr marL="1828754" algn="l" rtl="0" fontAlgn="base">
        <a:spcBef>
          <a:spcPct val="0"/>
        </a:spcBef>
        <a:spcAft>
          <a:spcPct val="0"/>
        </a:spcAft>
        <a:defRPr sz="1400" b="1">
          <a:solidFill>
            <a:srgbClr val="777777"/>
          </a:solidFill>
          <a:latin typeface="Arial" panose="020B0604020202020204" pitchFamily="34" charset="0"/>
        </a:defRPr>
      </a:lvl9pPr>
    </p:titleStyle>
    <p:bodyStyle>
      <a:lvl1pPr marL="215895" indent="-21589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503226" indent="-285744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33407" indent="-228594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63589" indent="-228594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93770" indent="-228594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AE46258A-36ED-4200-9FE7-21B4676F5FF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350839"/>
            <a:ext cx="109728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6755AAD4-068E-468D-B5AC-5A899E23089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712069"/>
            <a:ext cx="10972800" cy="4223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1" name="Rectangle 11">
            <a:extLst>
              <a:ext uri="{FF2B5EF4-FFF2-40B4-BE49-F238E27FC236}">
                <a16:creationId xmlns:a16="http://schemas.microsoft.com/office/drawing/2014/main" id="{119F22C5-342A-45F2-B488-FDB4703785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04247" y="6440489"/>
            <a:ext cx="470877" cy="185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ts val="1900"/>
              </a:lnSpc>
              <a:defRPr>
                <a:solidFill>
                  <a:srgbClr val="4F75A3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ts val="1900"/>
              </a:lnSpc>
              <a:defRPr>
                <a:solidFill>
                  <a:srgbClr val="4F75A3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ts val="1900"/>
              </a:lnSpc>
              <a:defRPr>
                <a:solidFill>
                  <a:srgbClr val="4F75A3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ts val="1900"/>
              </a:lnSpc>
              <a:defRPr>
                <a:solidFill>
                  <a:srgbClr val="4F75A3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ts val="1900"/>
              </a:lnSpc>
              <a:defRPr>
                <a:solidFill>
                  <a:srgbClr val="4F75A3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ts val="19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4F75A3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ts val="19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4F75A3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ts val="19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4F75A3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ts val="19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4F75A3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defRPr/>
            </a:pPr>
            <a:fld id="{94429A57-05CC-4F1F-8962-70BA931990F0}" type="slidenum">
              <a:rPr lang="fr-FR" altLang="en-US" sz="1333" smtClean="0">
                <a:solidFill>
                  <a:schemeClr val="tx1"/>
                </a:solidFill>
              </a:rPr>
              <a:pPr eaLnBrk="1" hangingPunct="1">
                <a:lnSpc>
                  <a:spcPct val="100000"/>
                </a:lnSpc>
                <a:defRPr/>
              </a:pPr>
              <a:t>‹#›</a:t>
            </a:fld>
            <a:r>
              <a:rPr lang="fr-FR" altLang="en-US" sz="1400" b="1" dirty="0">
                <a:solidFill>
                  <a:schemeClr val="accent1"/>
                </a:solidFill>
              </a:rPr>
              <a:t> </a:t>
            </a:r>
            <a:endParaRPr lang="fr-FR" altLang="en-US" sz="1333" b="1" dirty="0">
              <a:solidFill>
                <a:schemeClr val="accent1"/>
              </a:solidFill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C885EE54-9799-434F-A337-0D39D0453A1C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42874" y="6532720"/>
            <a:ext cx="863890" cy="23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453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400" b="1" kern="1200">
          <a:solidFill>
            <a:srgbClr val="77777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 b="1">
          <a:solidFill>
            <a:srgbClr val="777777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 b="1">
          <a:solidFill>
            <a:srgbClr val="777777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 b="1">
          <a:solidFill>
            <a:srgbClr val="777777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 b="1">
          <a:solidFill>
            <a:srgbClr val="777777"/>
          </a:solidFill>
          <a:latin typeface="Arial" panose="020B0604020202020204" pitchFamily="34" charset="0"/>
        </a:defRPr>
      </a:lvl5pPr>
      <a:lvl6pPr marL="457189" algn="l" rtl="0" fontAlgn="base">
        <a:spcBef>
          <a:spcPct val="0"/>
        </a:spcBef>
        <a:spcAft>
          <a:spcPct val="0"/>
        </a:spcAft>
        <a:defRPr sz="1400" b="1">
          <a:solidFill>
            <a:srgbClr val="777777"/>
          </a:solidFill>
          <a:latin typeface="Arial" panose="020B0604020202020204" pitchFamily="34" charset="0"/>
        </a:defRPr>
      </a:lvl6pPr>
      <a:lvl7pPr marL="914377" algn="l" rtl="0" fontAlgn="base">
        <a:spcBef>
          <a:spcPct val="0"/>
        </a:spcBef>
        <a:spcAft>
          <a:spcPct val="0"/>
        </a:spcAft>
        <a:defRPr sz="1400" b="1">
          <a:solidFill>
            <a:srgbClr val="777777"/>
          </a:solidFill>
          <a:latin typeface="Arial" panose="020B0604020202020204" pitchFamily="34" charset="0"/>
        </a:defRPr>
      </a:lvl7pPr>
      <a:lvl8pPr marL="1371566" algn="l" rtl="0" fontAlgn="base">
        <a:spcBef>
          <a:spcPct val="0"/>
        </a:spcBef>
        <a:spcAft>
          <a:spcPct val="0"/>
        </a:spcAft>
        <a:defRPr sz="1400" b="1">
          <a:solidFill>
            <a:srgbClr val="777777"/>
          </a:solidFill>
          <a:latin typeface="Arial" panose="020B0604020202020204" pitchFamily="34" charset="0"/>
        </a:defRPr>
      </a:lvl8pPr>
      <a:lvl9pPr marL="1828754" algn="l" rtl="0" fontAlgn="base">
        <a:spcBef>
          <a:spcPct val="0"/>
        </a:spcBef>
        <a:spcAft>
          <a:spcPct val="0"/>
        </a:spcAft>
        <a:defRPr sz="1400" b="1">
          <a:solidFill>
            <a:srgbClr val="777777"/>
          </a:solidFill>
          <a:latin typeface="Arial" panose="020B0604020202020204" pitchFamily="34" charset="0"/>
        </a:defRPr>
      </a:lvl9pPr>
    </p:titleStyle>
    <p:bodyStyle>
      <a:lvl1pPr marL="215895" indent="-21589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503226" indent="-285744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33407" indent="-228594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63589" indent="-228594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93770" indent="-228594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3024" y="6423914"/>
            <a:ext cx="61553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BBB46B7-AC7A-4AE8-81E9-5886C27E1AA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42874" y="6532720"/>
            <a:ext cx="863890" cy="23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435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hf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DC2C4672-A417-499A-BFFD-5FAF50BE3A3E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42874" y="6532720"/>
            <a:ext cx="863890" cy="23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153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</p:sldLayoutIdLst>
  <p:hf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3ECBC7-97AC-46F9-9033-E7F7B4D75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21EA94-56FB-44ED-B316-D0FB8E1116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367421-6537-4FAD-9CC0-5281B99195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B4AB09-5315-4237-9D5D-16994A1832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547464-CDA1-4EB2-95AA-344B5E0232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85CB4-E22B-4F69-A2C0-2E869825A70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20410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imon@eagleavia.com" TargetMode="External"/><Relationship Id="rId7" Type="http://schemas.openxmlformats.org/officeDocument/2006/relationships/image" Target="../media/image2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business.gov.nl/regulation/tourist-tax/" TargetMode="External"/><Relationship Id="rId3" Type="http://schemas.openxmlformats.org/officeDocument/2006/relationships/hyperlink" Target="https://www.nzherald.co.nz/nz/news/article.cfm?c_id=1&amp;objectid=12186758" TargetMode="External"/><Relationship Id="rId7" Type="http://schemas.openxmlformats.org/officeDocument/2006/relationships/hyperlink" Target="https://www.minfin.bg/en/781" TargetMode="External"/><Relationship Id="rId2" Type="http://schemas.openxmlformats.org/officeDocument/2006/relationships/hyperlink" Target="https://u.ae/en/information-and-services/visiting-and-exploring-the-uae/where-to-stay-in-the-uae/taxes-in-tourist-facilities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insider.com/countries-that-require-a-tourist-tax-2019-2#youll-also-find-a-tourist-tax-in-italy-6" TargetMode="External"/><Relationship Id="rId5" Type="http://schemas.openxmlformats.org/officeDocument/2006/relationships/hyperlink" Target="https://edition.cnn.com/travel/article/venice-tourist-tax-day-trippers/index.html" TargetMode="External"/><Relationship Id="rId10" Type="http://schemas.openxmlformats.org/officeDocument/2006/relationships/image" Target="../media/image6.png"/><Relationship Id="rId4" Type="http://schemas.openxmlformats.org/officeDocument/2006/relationships/hyperlink" Target="https://www.independent.ie/life/travel/travel-news/majorca-and-ibiza-double-tourist-tax-for-irish-holidaymakers-36869199.html" TargetMode="External"/><Relationship Id="rId9" Type="http://schemas.openxmlformats.org/officeDocument/2006/relationships/hyperlink" Target="https://www.businessinsider.com/japan-sayonara-departure-tax-2019-1?r=AU&amp;IR=T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4.xml"/><Relationship Id="rId4" Type="http://schemas.openxmlformats.org/officeDocument/2006/relationships/hyperlink" Target="https://adventure.com/tajikistan-skiing-fann-mountains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nwto.org/news/unwto-releases-a-covid-19-technical-assistance-package-for-tourism-recovery" TargetMode="External"/><Relationship Id="rId1" Type="http://schemas.openxmlformats.org/officeDocument/2006/relationships/slideLayout" Target="../slideLayouts/slideLayout5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ustralia.com/en/places/sydney-and-surrounds/guide-to-sydney.html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4.xml"/><Relationship Id="rId5" Type="http://schemas.openxmlformats.org/officeDocument/2006/relationships/image" Target="../media/image32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6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4.xml"/><Relationship Id="rId6" Type="http://schemas.openxmlformats.org/officeDocument/2006/relationships/hyperlink" Target="https://edition.cnn.com/travel/article/beautiful-mongolia/index.html" TargetMode="External"/><Relationship Id="rId5" Type="http://schemas.openxmlformats.org/officeDocument/2006/relationships/hyperlink" Target="https://againstthecompass.com/en/tajikistan-uzbekistan-border-crossing/" TargetMode="External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hyperlink" Target="https://1.bp.blogspot.com/-rXTUENHq-C8/UHfx9TWIUKI/AAAAAAAATn0/snz-Gzyemm8/s1600/turkmenistan.jpg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9.xml"/><Relationship Id="rId6" Type="http://schemas.openxmlformats.org/officeDocument/2006/relationships/hyperlink" Target="https://www.allerbon.com/wp-content/uploads/2020/02/Azerbaijan-tourism.jpg" TargetMode="External"/><Relationship Id="rId5" Type="http://schemas.openxmlformats.org/officeDocument/2006/relationships/hyperlink" Target="https://media.holidayme.com/images/Georgia/Georgia-635735869577982100.jpg" TargetMode="External"/><Relationship Id="rId4" Type="http://schemas.openxmlformats.org/officeDocument/2006/relationships/hyperlink" Target="https://webunwto.s3.eu-west-1.amazonaws.com/s3fs-public/2020-12/CE113_03_a_Current_trends_and_prospects_international_tourism_En.pdf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6.png"/><Relationship Id="rId5" Type="http://schemas.openxmlformats.org/officeDocument/2006/relationships/hyperlink" Target="https://webunwto.s3.eu-west-1.amazonaws.com/s3fs-public/2020-12/CE113_03_a_Current_trends_and_prospects_international_tourism_En.pdf" TargetMode="External"/><Relationship Id="rId4" Type="http://schemas.openxmlformats.org/officeDocument/2006/relationships/hyperlink" Target="https://aboutkazakhstan.com/blog/nature/ulytau-one-the-oldest-mountains-in-kazakhstan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jpe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.png"/><Relationship Id="rId5" Type="http://schemas.openxmlformats.org/officeDocument/2006/relationships/hyperlink" Target="https://www.unwto.org/country-profile-outbound-tourism" TargetMode="Externa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" name="Rectangle 80">
            <a:extLst>
              <a:ext uri="{FF2B5EF4-FFF2-40B4-BE49-F238E27FC236}">
                <a16:creationId xmlns:a16="http://schemas.microsoft.com/office/drawing/2014/main" id="{B0792D4F-247E-46FE-85FC-881DEFA41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FF2F58B-2235-4D50-B82B-E73C95A9973E}"/>
              </a:ext>
            </a:extLst>
          </p:cNvPr>
          <p:cNvSpPr txBox="1"/>
          <p:nvPr/>
        </p:nvSpPr>
        <p:spPr>
          <a:xfrm>
            <a:off x="294858" y="590356"/>
            <a:ext cx="5943739" cy="55448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endParaRPr lang="en-US" sz="2400" b="1" dirty="0">
              <a:solidFill>
                <a:srgbClr val="00B0F0"/>
              </a:solidFill>
            </a:endParaRPr>
          </a:p>
          <a:p>
            <a:pPr marR="0" lvl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2400" b="1" i="0" u="none" strike="noStrike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</a:rPr>
              <a:t>“</a:t>
            </a:r>
            <a:r>
              <a:rPr lang="en-US" sz="2400" b="1" i="0" dirty="0">
                <a:solidFill>
                  <a:srgbClr val="00B0F0"/>
                </a:solidFill>
                <a:effectLst/>
              </a:rPr>
              <a:t>How to Develop Air Services and Align Tourism</a:t>
            </a:r>
            <a:r>
              <a:rPr kumimoji="0" lang="en-US" sz="2400" b="1" i="0" u="none" strike="noStrike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</a:rPr>
              <a:t>”</a:t>
            </a:r>
            <a:r>
              <a:rPr kumimoji="0" lang="en-US" sz="2400" b="1" i="0" u="none" strike="noStrike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</a:rPr>
              <a:t> </a:t>
            </a:r>
            <a:endParaRPr kumimoji="0" lang="ru-RU" sz="2400" b="1" i="0" u="none" strike="noStrike" cap="none" spc="0" normalizeH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</a:endParaRPr>
          </a:p>
          <a:p>
            <a:pPr marR="0" lvl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endParaRPr lang="ru-RU" sz="2400" b="1" dirty="0"/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kumimoji="0" lang="ru-RU" sz="24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«Как развивать авиационные услуги в соответствии с потребностями развития туризма»</a:t>
            </a:r>
            <a:endParaRPr kumimoji="0" lang="en-US" sz="2400" b="1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0" marR="0" lvl="0" indent="-22860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b="1" dirty="0">
              <a:solidFill>
                <a:srgbClr val="00B0F0"/>
              </a:solidFill>
            </a:endParaRPr>
          </a:p>
          <a:p>
            <a:pPr marL="0" marR="0" lvl="0" indent="-22860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1" dirty="0">
                <a:solidFill>
                  <a:srgbClr val="00B0F0"/>
                </a:solidFill>
              </a:rPr>
              <a:t>Webinar – February 10th 2021</a:t>
            </a:r>
          </a:p>
          <a:p>
            <a:pPr marL="0" marR="0" lvl="0" indent="-22860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1" dirty="0">
                <a:solidFill>
                  <a:srgbClr val="00B0F0"/>
                </a:solidFill>
              </a:rPr>
              <a:t>CAREC Aviation</a:t>
            </a:r>
            <a:endParaRPr lang="ru-RU" b="1" dirty="0">
              <a:solidFill>
                <a:srgbClr val="00B0F0"/>
              </a:solidFill>
            </a:endParaRPr>
          </a:p>
          <a:p>
            <a:pPr marL="0" marR="0" lvl="0" indent="-22860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b="1" dirty="0"/>
          </a:p>
          <a:p>
            <a:pPr marL="0" marR="0" lvl="0" indent="-22860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800" b="1" dirty="0"/>
              <a:t>Вебинар </a:t>
            </a:r>
            <a:r>
              <a:rPr lang="en-US" sz="1800" b="1" dirty="0"/>
              <a:t> – </a:t>
            </a:r>
            <a:r>
              <a:rPr lang="ru-RU" sz="1800" b="1" dirty="0"/>
              <a:t>10 февраля 2021 г.</a:t>
            </a:r>
            <a:endParaRPr lang="en-US" sz="1800" b="1" dirty="0"/>
          </a:p>
          <a:p>
            <a:pPr marL="0" marR="0" lvl="0" indent="-22860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800" b="1" dirty="0"/>
              <a:t>Авиация в ЦАРЭС</a:t>
            </a:r>
            <a:endParaRPr kumimoji="0" lang="en-US" sz="1800" b="1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0" marR="0" lvl="0" indent="-22860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b="1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749A7284-D010-4ACB-A08A-FC3C3689B5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38597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63A9F759-2251-44C3-9295-53B029BB82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8272" y="920809"/>
            <a:ext cx="5025525" cy="5025525"/>
          </a:xfrm>
          <a:prstGeom prst="rect">
            <a:avLst/>
          </a:prstGeom>
        </p:spPr>
      </p:pic>
      <p:sp>
        <p:nvSpPr>
          <p:cNvPr id="15" name="Subtitle 5">
            <a:extLst>
              <a:ext uri="{FF2B5EF4-FFF2-40B4-BE49-F238E27FC236}">
                <a16:creationId xmlns:a16="http://schemas.microsoft.com/office/drawing/2014/main" id="{1F802926-72B3-414F-A2F3-FB45BCED73B4}"/>
              </a:ext>
            </a:extLst>
          </p:cNvPr>
          <p:cNvSpPr txBox="1">
            <a:spLocks/>
          </p:cNvSpPr>
          <p:nvPr/>
        </p:nvSpPr>
        <p:spPr>
          <a:xfrm>
            <a:off x="1006764" y="5220335"/>
            <a:ext cx="4892040" cy="14276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15895" indent="-21589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226" indent="-28574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3407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3589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3770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-22860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4D73A1"/>
              </a:buClr>
              <a:buSzTx/>
              <a:tabLst/>
              <a:defRPr/>
            </a:pPr>
            <a:endParaRPr kumimoji="0" lang="en-US" sz="1600" b="0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0" marR="0" lvl="0" indent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4D73A1"/>
              </a:buClr>
              <a:buSzTx/>
              <a:buNone/>
              <a:tabLst/>
              <a:defRPr/>
            </a:pPr>
            <a:r>
              <a:rPr kumimoji="0" lang="en-US" sz="16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Simon Russell </a:t>
            </a:r>
            <a:endParaRPr lang="en-US" sz="1600" b="1" dirty="0"/>
          </a:p>
          <a:p>
            <a:pPr marL="0" marR="0" lvl="0" indent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4D73A1"/>
              </a:buClr>
              <a:buSzTx/>
              <a:buNone/>
              <a:tabLst/>
              <a:defRPr/>
            </a:pPr>
            <a:r>
              <a:rPr kumimoji="0" lang="en-US" sz="16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International Aviation Expert, </a:t>
            </a:r>
          </a:p>
          <a:p>
            <a:pPr marL="0" marR="0" lvl="0" indent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4D73A1"/>
              </a:buClr>
              <a:buSzTx/>
              <a:buNone/>
              <a:tabLst/>
              <a:defRPr/>
            </a:pPr>
            <a:r>
              <a:rPr kumimoji="0" lang="en-US" sz="16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MD Eagle Aviation Consulting Ltd, </a:t>
            </a:r>
            <a:r>
              <a:rPr kumimoji="0" lang="en-US" sz="16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simon@eagleavia.com</a:t>
            </a:r>
            <a:r>
              <a:rPr kumimoji="0" lang="en-US" sz="16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+64 21 657 050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5EB84CA9-B9F4-4437-9BAA-0EC34CA052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751" y="78454"/>
            <a:ext cx="1173611" cy="836441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E2A55009-41CF-42A2-BC1B-282490676D3E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2874" y="6532720"/>
            <a:ext cx="863890" cy="23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842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CC957C0-D702-47CC-8827-8D6688CF03D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57240" y="613392"/>
            <a:ext cx="9521442" cy="602368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5631B90-FCAA-4F96-AD4F-0BB00ED52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925" y="220928"/>
            <a:ext cx="11029616" cy="784928"/>
          </a:xfrm>
        </p:spPr>
        <p:txBody>
          <a:bodyPr>
            <a:normAutofit fontScale="90000"/>
          </a:bodyPr>
          <a:lstStyle/>
          <a:p>
            <a:r>
              <a:rPr lang="en-GB" sz="2800" dirty="0"/>
              <a:t>Increasing average spend per visitor is a key tourism strategy</a:t>
            </a:r>
            <a:br>
              <a:rPr lang="en-GB" sz="2800" dirty="0"/>
            </a:br>
            <a:endParaRPr lang="en-NZ" sz="40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7C46E0A-2C57-4252-B62F-1719EEFC0D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8159" y="3270935"/>
            <a:ext cx="4615088" cy="461174"/>
          </a:xfrm>
        </p:spPr>
        <p:txBody>
          <a:bodyPr/>
          <a:lstStyle/>
          <a:p>
            <a:pPr marL="0" indent="0" algn="r">
              <a:buNone/>
            </a:pPr>
            <a:r>
              <a:rPr lang="en-US" sz="2000" b="1" dirty="0">
                <a:solidFill>
                  <a:srgbClr val="C00000"/>
                </a:solidFill>
              </a:rPr>
              <a:t>Average $ receipts (spend) per visitor</a:t>
            </a:r>
            <a:endParaRPr lang="en-NZ" sz="2000" b="1" dirty="0">
              <a:solidFill>
                <a:srgbClr val="C0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C6DBAD-0B7E-46CF-8813-935401E2743D}"/>
              </a:ext>
            </a:extLst>
          </p:cNvPr>
          <p:cNvSpPr txBox="1"/>
          <p:nvPr/>
        </p:nvSpPr>
        <p:spPr>
          <a:xfrm>
            <a:off x="1806267" y="6522046"/>
            <a:ext cx="32944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Source: UNWTO, WTTC, WEF – 2017/2018/2019</a:t>
            </a:r>
            <a:endParaRPr kumimoji="0" lang="en-NZ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9A52778-E92B-4DCB-8D47-9749636E5289}"/>
              </a:ext>
            </a:extLst>
          </p:cNvPr>
          <p:cNvCxnSpPr/>
          <p:nvPr/>
        </p:nvCxnSpPr>
        <p:spPr bwMode="auto">
          <a:xfrm flipV="1">
            <a:off x="4284114" y="2104937"/>
            <a:ext cx="0" cy="3054892"/>
          </a:xfrm>
          <a:prstGeom prst="line">
            <a:avLst/>
          </a:prstGeom>
          <a:noFill/>
          <a:ln w="28575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735D74B-7018-4DC0-92F3-67AB65FD51AF}"/>
              </a:ext>
            </a:extLst>
          </p:cNvPr>
          <p:cNvCxnSpPr>
            <a:cxnSpLocks/>
          </p:cNvCxnSpPr>
          <p:nvPr/>
        </p:nvCxnSpPr>
        <p:spPr bwMode="auto">
          <a:xfrm flipV="1">
            <a:off x="6960921" y="1471731"/>
            <a:ext cx="0" cy="4307001"/>
          </a:xfrm>
          <a:prstGeom prst="line">
            <a:avLst/>
          </a:prstGeom>
          <a:noFill/>
          <a:ln w="28575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1CC2F92-82BF-4D6F-87BB-DD3D7642AB0D}"/>
              </a:ext>
            </a:extLst>
          </p:cNvPr>
          <p:cNvCxnSpPr>
            <a:cxnSpLocks/>
          </p:cNvCxnSpPr>
          <p:nvPr/>
        </p:nvCxnSpPr>
        <p:spPr bwMode="auto">
          <a:xfrm flipV="1">
            <a:off x="4871850" y="1413060"/>
            <a:ext cx="0" cy="2122482"/>
          </a:xfrm>
          <a:prstGeom prst="line">
            <a:avLst/>
          </a:prstGeom>
          <a:noFill/>
          <a:ln w="28575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9C811CA1-CEBE-42BB-8540-A423E3860C6B}"/>
              </a:ext>
            </a:extLst>
          </p:cNvPr>
          <p:cNvSpPr/>
          <p:nvPr/>
        </p:nvSpPr>
        <p:spPr bwMode="auto">
          <a:xfrm>
            <a:off x="4341054" y="3122350"/>
            <a:ext cx="457818" cy="78492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90000"/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ts val="1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0" normalizeH="0" baseline="0" noProof="0">
              <a:ln>
                <a:noFill/>
              </a:ln>
              <a:solidFill>
                <a:srgbClr val="4F75A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568DE68-0DF5-4493-B6B5-C726A8FA9E32}"/>
              </a:ext>
            </a:extLst>
          </p:cNvPr>
          <p:cNvCxnSpPr>
            <a:cxnSpLocks/>
          </p:cNvCxnSpPr>
          <p:nvPr/>
        </p:nvCxnSpPr>
        <p:spPr bwMode="auto">
          <a:xfrm flipV="1">
            <a:off x="4871850" y="3751468"/>
            <a:ext cx="1" cy="879869"/>
          </a:xfrm>
          <a:prstGeom prst="line">
            <a:avLst/>
          </a:prstGeom>
          <a:noFill/>
          <a:ln w="28575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9D997CC2-0319-49A2-BF9D-FC5EF25DC9DE}"/>
              </a:ext>
            </a:extLst>
          </p:cNvPr>
          <p:cNvCxnSpPr>
            <a:cxnSpLocks/>
          </p:cNvCxnSpPr>
          <p:nvPr/>
        </p:nvCxnSpPr>
        <p:spPr bwMode="auto">
          <a:xfrm flipV="1">
            <a:off x="4882451" y="5305654"/>
            <a:ext cx="0" cy="329605"/>
          </a:xfrm>
          <a:prstGeom prst="line">
            <a:avLst/>
          </a:prstGeom>
          <a:noFill/>
          <a:ln w="28575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0AB79C19-7863-4129-8379-B89DC77382C9}"/>
              </a:ext>
            </a:extLst>
          </p:cNvPr>
          <p:cNvCxnSpPr>
            <a:cxnSpLocks/>
          </p:cNvCxnSpPr>
          <p:nvPr/>
        </p:nvCxnSpPr>
        <p:spPr bwMode="auto">
          <a:xfrm flipV="1">
            <a:off x="9001604" y="1471731"/>
            <a:ext cx="0" cy="3159606"/>
          </a:xfrm>
          <a:prstGeom prst="line">
            <a:avLst/>
          </a:prstGeom>
          <a:noFill/>
          <a:ln w="28575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93306028-4B52-4A2F-8851-14F2D252EF60}"/>
              </a:ext>
            </a:extLst>
          </p:cNvPr>
          <p:cNvCxnSpPr>
            <a:cxnSpLocks/>
          </p:cNvCxnSpPr>
          <p:nvPr/>
        </p:nvCxnSpPr>
        <p:spPr bwMode="auto">
          <a:xfrm flipV="1">
            <a:off x="5822926" y="1382042"/>
            <a:ext cx="24570" cy="3777787"/>
          </a:xfrm>
          <a:prstGeom prst="line">
            <a:avLst/>
          </a:prstGeom>
          <a:noFill/>
          <a:ln w="28575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55" name="Arrow: Right 54">
            <a:extLst>
              <a:ext uri="{FF2B5EF4-FFF2-40B4-BE49-F238E27FC236}">
                <a16:creationId xmlns:a16="http://schemas.microsoft.com/office/drawing/2014/main" id="{918DE89F-B8D1-4617-A377-5F176C9D2AA6}"/>
              </a:ext>
            </a:extLst>
          </p:cNvPr>
          <p:cNvSpPr/>
          <p:nvPr/>
        </p:nvSpPr>
        <p:spPr bwMode="auto">
          <a:xfrm>
            <a:off x="5075289" y="3112060"/>
            <a:ext cx="681082" cy="784928"/>
          </a:xfrm>
          <a:prstGeom prst="rightArrow">
            <a:avLst>
              <a:gd name="adj1" fmla="val 50000"/>
              <a:gd name="adj2" fmla="val 50000"/>
            </a:avLst>
          </a:prstGeom>
          <a:pattFill prst="pct20">
            <a:fgClr>
              <a:srgbClr val="990000"/>
            </a:fgClr>
            <a:bgClr>
              <a:schemeClr val="bg1"/>
            </a:bgClr>
          </a:pattFill>
          <a:ln>
            <a:solidFill>
              <a:srgbClr val="C00000"/>
            </a:solidFill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ts val="1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0" normalizeH="0" baseline="0" noProof="0">
              <a:ln>
                <a:noFill/>
              </a:ln>
              <a:solidFill>
                <a:srgbClr val="4F75A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7" name="Arrow: Right 56">
            <a:extLst>
              <a:ext uri="{FF2B5EF4-FFF2-40B4-BE49-F238E27FC236}">
                <a16:creationId xmlns:a16="http://schemas.microsoft.com/office/drawing/2014/main" id="{4865C5BD-6A46-4528-B6BC-8E40D4248093}"/>
              </a:ext>
            </a:extLst>
          </p:cNvPr>
          <p:cNvSpPr/>
          <p:nvPr/>
        </p:nvSpPr>
        <p:spPr bwMode="auto">
          <a:xfrm>
            <a:off x="5936093" y="3119098"/>
            <a:ext cx="967454" cy="784928"/>
          </a:xfrm>
          <a:prstGeom prst="rightArrow">
            <a:avLst>
              <a:gd name="adj1" fmla="val 50000"/>
              <a:gd name="adj2" fmla="val 50000"/>
            </a:avLst>
          </a:prstGeom>
          <a:pattFill prst="pct20">
            <a:fgClr>
              <a:srgbClr val="990000"/>
            </a:fgClr>
            <a:bgClr>
              <a:schemeClr val="bg1"/>
            </a:bgClr>
          </a:pattFill>
          <a:ln>
            <a:solidFill>
              <a:srgbClr val="C00000"/>
            </a:solidFill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ts val="1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0" normalizeH="0" baseline="0" noProof="0">
              <a:ln>
                <a:noFill/>
              </a:ln>
              <a:solidFill>
                <a:srgbClr val="4F75A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7DF7233-113C-47F2-8F04-267A43AAB0EF}"/>
              </a:ext>
            </a:extLst>
          </p:cNvPr>
          <p:cNvSpPr txBox="1"/>
          <p:nvPr/>
        </p:nvSpPr>
        <p:spPr>
          <a:xfrm>
            <a:off x="8283560" y="716985"/>
            <a:ext cx="3531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ILLUSTRATIVE SAMPLE ONLY</a:t>
            </a:r>
            <a:endParaRPr lang="en-NZ" b="1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6C0674-5616-4B74-ACB4-66EEFCAAB3E7}"/>
              </a:ext>
            </a:extLst>
          </p:cNvPr>
          <p:cNvSpPr txBox="1"/>
          <p:nvPr/>
        </p:nvSpPr>
        <p:spPr>
          <a:xfrm>
            <a:off x="1229286" y="6281154"/>
            <a:ext cx="45270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US$ visitor receipts per arrival</a:t>
            </a:r>
            <a:endParaRPr kumimoji="0" lang="en-NZ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7524DC6-676E-4B82-9BAF-A34005B409DC}"/>
              </a:ext>
            </a:extLst>
          </p:cNvPr>
          <p:cNvCxnSpPr>
            <a:cxnSpLocks/>
          </p:cNvCxnSpPr>
          <p:nvPr/>
        </p:nvCxnSpPr>
        <p:spPr bwMode="auto">
          <a:xfrm flipV="1">
            <a:off x="9001604" y="5449128"/>
            <a:ext cx="0" cy="329604"/>
          </a:xfrm>
          <a:prstGeom prst="line">
            <a:avLst/>
          </a:prstGeom>
          <a:noFill/>
          <a:ln w="28575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9" name="Title 3">
            <a:extLst>
              <a:ext uri="{FF2B5EF4-FFF2-40B4-BE49-F238E27FC236}">
                <a16:creationId xmlns:a16="http://schemas.microsoft.com/office/drawing/2014/main" id="{5A9259FC-553F-4DD6-8AE5-105E4762D15D}"/>
              </a:ext>
            </a:extLst>
          </p:cNvPr>
          <p:cNvSpPr txBox="1">
            <a:spLocks/>
          </p:cNvSpPr>
          <p:nvPr/>
        </p:nvSpPr>
        <p:spPr>
          <a:xfrm>
            <a:off x="7050894" y="1488528"/>
            <a:ext cx="4797193" cy="12691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800" dirty="0"/>
              <a:t>Повышение среднего размера расходов посетителя</a:t>
            </a:r>
          </a:p>
          <a:p>
            <a:r>
              <a:rPr lang="ru-RU" sz="1800" dirty="0"/>
              <a:t> - это ключевая туристическая стратегия</a:t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FA21C7E5-2046-4014-B633-89F163E2C308}"/>
              </a:ext>
            </a:extLst>
          </p:cNvPr>
          <p:cNvSpPr txBox="1">
            <a:spLocks/>
          </p:cNvSpPr>
          <p:nvPr/>
        </p:nvSpPr>
        <p:spPr>
          <a:xfrm>
            <a:off x="6992144" y="3666401"/>
            <a:ext cx="4615088" cy="4611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Wingdings 2" panose="05020102010507070707" pitchFamily="18" charset="2"/>
              <a:buNone/>
            </a:pPr>
            <a:r>
              <a:rPr lang="ru-RU" sz="2000" b="1">
                <a:solidFill>
                  <a:srgbClr val="C00000"/>
                </a:solidFill>
              </a:rPr>
              <a:t>Средний размер $ (расходов) посетителя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5269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63B095F5-3850-4D67-8876-3AC5176C685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8534" y="1246466"/>
            <a:ext cx="10236071" cy="4889416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6E633CA-43DE-4473-B323-8FA49D685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247" y="114699"/>
            <a:ext cx="12398401" cy="517525"/>
          </a:xfrm>
        </p:spPr>
        <p:txBody>
          <a:bodyPr/>
          <a:lstStyle/>
          <a:p>
            <a:r>
              <a:rPr lang="en-US" sz="2000" dirty="0"/>
              <a:t>Tourism strategy to increases average spend per visitor could add +$0.5-$2.5 bn p.a.</a:t>
            </a:r>
            <a:endParaRPr lang="en-NZ" sz="2000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6074727-0758-4339-8393-7D9F45F3E674}"/>
              </a:ext>
            </a:extLst>
          </p:cNvPr>
          <p:cNvSpPr/>
          <p:nvPr/>
        </p:nvSpPr>
        <p:spPr bwMode="auto">
          <a:xfrm>
            <a:off x="9153331" y="4766309"/>
            <a:ext cx="916499" cy="754147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ts val="1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0" normalizeH="0" baseline="0" noProof="0">
              <a:ln>
                <a:noFill/>
              </a:ln>
              <a:solidFill>
                <a:srgbClr val="4F75A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13B1CA-CFF5-4A0E-B043-C0AE957BFEA1}"/>
              </a:ext>
            </a:extLst>
          </p:cNvPr>
          <p:cNvSpPr txBox="1"/>
          <p:nvPr/>
        </p:nvSpPr>
        <p:spPr>
          <a:xfrm>
            <a:off x="4789118" y="6211669"/>
            <a:ext cx="399213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Миллиарды долларов США в год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US$ billions per annum</a:t>
            </a:r>
            <a:endParaRPr kumimoji="0" lang="en-NZ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B7C1C3B7-BF21-4469-830E-D3E79AF1B58C}"/>
              </a:ext>
            </a:extLst>
          </p:cNvPr>
          <p:cNvSpPr/>
          <p:nvPr/>
        </p:nvSpPr>
        <p:spPr bwMode="auto">
          <a:xfrm rot="20349583">
            <a:off x="10012344" y="4462334"/>
            <a:ext cx="683477" cy="393535"/>
          </a:xfrm>
          <a:prstGeom prst="rightArrow">
            <a:avLst/>
          </a:prstGeom>
          <a:solidFill>
            <a:srgbClr val="990000"/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ts val="1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0" normalizeH="0" baseline="0" noProof="0">
              <a:ln>
                <a:noFill/>
              </a:ln>
              <a:solidFill>
                <a:srgbClr val="4F75A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6DB95D38-BE3C-4B4E-B90A-0644BFE14AA8}"/>
              </a:ext>
            </a:extLst>
          </p:cNvPr>
          <p:cNvSpPr/>
          <p:nvPr/>
        </p:nvSpPr>
        <p:spPr bwMode="auto">
          <a:xfrm>
            <a:off x="10096386" y="1255866"/>
            <a:ext cx="573321" cy="39353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90000"/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ts val="1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0" normalizeH="0" baseline="0" noProof="0">
              <a:ln>
                <a:noFill/>
              </a:ln>
              <a:solidFill>
                <a:srgbClr val="4F75A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722D382-8781-464F-B389-F80D3FB4171E}"/>
              </a:ext>
            </a:extLst>
          </p:cNvPr>
          <p:cNvSpPr/>
          <p:nvPr/>
        </p:nvSpPr>
        <p:spPr bwMode="auto">
          <a:xfrm>
            <a:off x="10743465" y="4012163"/>
            <a:ext cx="788670" cy="754147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ts val="1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0" normalizeH="0" baseline="0" noProof="0">
              <a:ln>
                <a:noFill/>
              </a:ln>
              <a:solidFill>
                <a:srgbClr val="4F75A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88DFEA-31F0-47C8-A8A1-3ADB0F9500D5}"/>
              </a:ext>
            </a:extLst>
          </p:cNvPr>
          <p:cNvSpPr txBox="1"/>
          <p:nvPr/>
        </p:nvSpPr>
        <p:spPr>
          <a:xfrm>
            <a:off x="8439576" y="4632991"/>
            <a:ext cx="9205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z-Cyrl-AZ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Сегодня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TODAY</a:t>
            </a:r>
            <a:endParaRPr kumimoji="0" lang="en-NZ" sz="1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E2933C5-8BE7-418A-B771-584EA341AA80}"/>
              </a:ext>
            </a:extLst>
          </p:cNvPr>
          <p:cNvSpPr txBox="1"/>
          <p:nvPr/>
        </p:nvSpPr>
        <p:spPr>
          <a:xfrm>
            <a:off x="9368591" y="3886241"/>
            <a:ext cx="20400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z-Cyrl-AZ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Завтра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“TOMORROW”     	</a:t>
            </a:r>
            <a:endParaRPr kumimoji="0" lang="en-NZ" sz="1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5E9FC0-9092-468A-AE6B-355BD997027C}"/>
              </a:ext>
            </a:extLst>
          </p:cNvPr>
          <p:cNvSpPr/>
          <p:nvPr/>
        </p:nvSpPr>
        <p:spPr bwMode="auto">
          <a:xfrm>
            <a:off x="103619" y="821420"/>
            <a:ext cx="4021494" cy="2799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ts val="1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NZ" sz="1800" b="0" i="0" u="none" strike="noStrike" cap="none" normalizeH="0" baseline="0">
              <a:ln>
                <a:noFill/>
              </a:ln>
              <a:solidFill>
                <a:srgbClr val="4F75A3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2FDC5EB-2DD6-44E7-9D3E-F4DD262E2F9D}"/>
              </a:ext>
            </a:extLst>
          </p:cNvPr>
          <p:cNvSpPr/>
          <p:nvPr/>
        </p:nvSpPr>
        <p:spPr bwMode="auto">
          <a:xfrm>
            <a:off x="5042495" y="526694"/>
            <a:ext cx="4838739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ts val="1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NZ" sz="1800" b="0" i="0" u="none" strike="noStrike" cap="none" normalizeH="0" baseline="0">
              <a:ln>
                <a:noFill/>
              </a:ln>
              <a:solidFill>
                <a:srgbClr val="4F75A3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0369165-67D5-418B-AA2B-5012E6B00E11}"/>
              </a:ext>
            </a:extLst>
          </p:cNvPr>
          <p:cNvSpPr/>
          <p:nvPr/>
        </p:nvSpPr>
        <p:spPr bwMode="auto">
          <a:xfrm rot="16200000">
            <a:off x="-1559937" y="3617099"/>
            <a:ext cx="4838739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ts val="1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NZ" sz="1800" b="0" i="0" u="none" strike="noStrike" cap="none" normalizeH="0" baseline="0">
              <a:ln>
                <a:noFill/>
              </a:ln>
              <a:solidFill>
                <a:srgbClr val="4F75A3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8C5FA3-82D9-4584-B711-0F4DA1CD4E80}"/>
              </a:ext>
            </a:extLst>
          </p:cNvPr>
          <p:cNvSpPr txBox="1"/>
          <p:nvPr/>
        </p:nvSpPr>
        <p:spPr>
          <a:xfrm>
            <a:off x="472148" y="5990597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Example</a:t>
            </a:r>
            <a:endParaRPr lang="en-NZ" dirty="0">
              <a:solidFill>
                <a:srgbClr val="C0000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DEACE50-B728-4149-A60B-228733871B5B}"/>
              </a:ext>
            </a:extLst>
          </p:cNvPr>
          <p:cNvSpPr/>
          <p:nvPr/>
        </p:nvSpPr>
        <p:spPr bwMode="auto">
          <a:xfrm>
            <a:off x="1334890" y="1377052"/>
            <a:ext cx="1333665" cy="10022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ts val="1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NZ" sz="1800" b="0" i="0" u="none" strike="noStrike" cap="none" normalizeH="0" baseline="0">
              <a:ln>
                <a:noFill/>
              </a:ln>
              <a:solidFill>
                <a:srgbClr val="4F75A3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165BEAA-3F50-4A44-A507-3BD82A782A8C}"/>
              </a:ext>
            </a:extLst>
          </p:cNvPr>
          <p:cNvSpPr txBox="1"/>
          <p:nvPr/>
        </p:nvSpPr>
        <p:spPr>
          <a:xfrm>
            <a:off x="4560815" y="700543"/>
            <a:ext cx="684777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Средние расходы посетителя</a:t>
            </a:r>
            <a:r>
              <a:rPr lang="en-US" sz="1600" dirty="0"/>
              <a:t> </a:t>
            </a:r>
            <a:r>
              <a:rPr lang="ru-RU" sz="1600" dirty="0"/>
              <a:t>за посещение в долларах</a:t>
            </a:r>
            <a:endParaRPr lang="en-US" sz="1600" dirty="0"/>
          </a:p>
          <a:p>
            <a:pPr algn="ctr"/>
            <a:r>
              <a:rPr lang="en-US" sz="1600" dirty="0">
                <a:solidFill>
                  <a:srgbClr val="0070C0"/>
                </a:solidFill>
              </a:rPr>
              <a:t>Average visitor spending per visit in US$</a:t>
            </a:r>
            <a:endParaRPr lang="en-NZ" sz="1600" dirty="0">
              <a:solidFill>
                <a:srgbClr val="0070C0"/>
              </a:solidFill>
            </a:endParaRPr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E4660EC5-9B47-4181-B643-9E72EBB90ABA}"/>
              </a:ext>
            </a:extLst>
          </p:cNvPr>
          <p:cNvSpPr/>
          <p:nvPr/>
        </p:nvSpPr>
        <p:spPr bwMode="auto">
          <a:xfrm>
            <a:off x="10108897" y="5036793"/>
            <a:ext cx="683477" cy="393535"/>
          </a:xfrm>
          <a:prstGeom prst="rightArrow">
            <a:avLst/>
          </a:prstGeom>
          <a:solidFill>
            <a:srgbClr val="990000"/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ts val="1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0" normalizeH="0" baseline="0" noProof="0">
              <a:ln>
                <a:noFill/>
              </a:ln>
              <a:solidFill>
                <a:srgbClr val="4F75A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2B5AF1-B71D-416D-AA71-79E3BDAEA555}"/>
              </a:ext>
            </a:extLst>
          </p:cNvPr>
          <p:cNvSpPr/>
          <p:nvPr/>
        </p:nvSpPr>
        <p:spPr bwMode="auto">
          <a:xfrm>
            <a:off x="9157309" y="1237477"/>
            <a:ext cx="2478387" cy="402935"/>
          </a:xfrm>
          <a:prstGeom prst="rect">
            <a:avLst/>
          </a:prstGeom>
          <a:solidFill>
            <a:srgbClr val="FFFF00">
              <a:alpha val="16863"/>
            </a:srgbClr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ts val="1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0" normalizeH="0" baseline="0" noProof="0" dirty="0">
              <a:ln>
                <a:noFill/>
              </a:ln>
              <a:solidFill>
                <a:srgbClr val="4F75A3"/>
              </a:solidFill>
              <a:effectLst/>
              <a:highlight>
                <a:srgbClr val="FFFF00"/>
              </a:highligh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D977509-2587-43AC-9489-4F9A684EBD90}"/>
              </a:ext>
            </a:extLst>
          </p:cNvPr>
          <p:cNvSpPr txBox="1"/>
          <p:nvPr/>
        </p:nvSpPr>
        <p:spPr>
          <a:xfrm rot="16200000">
            <a:off x="-643911" y="3430396"/>
            <a:ext cx="356846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az-Cyrl-AZ" dirty="0"/>
              <a:t>Ежегодные посетители</a:t>
            </a:r>
            <a:endParaRPr lang="en-US" dirty="0"/>
          </a:p>
          <a:p>
            <a:pPr algn="ctr"/>
            <a:r>
              <a:rPr lang="en-US" dirty="0">
                <a:solidFill>
                  <a:srgbClr val="0070C0"/>
                </a:solidFill>
              </a:rPr>
              <a:t>Annual visitors</a:t>
            </a:r>
            <a:endParaRPr lang="en-NZ" dirty="0">
              <a:solidFill>
                <a:srgbClr val="0070C0"/>
              </a:solidFill>
            </a:endParaRPr>
          </a:p>
        </p:txBody>
      </p:sp>
      <p:sp>
        <p:nvSpPr>
          <p:cNvPr id="20" name="Title 3">
            <a:extLst>
              <a:ext uri="{FF2B5EF4-FFF2-40B4-BE49-F238E27FC236}">
                <a16:creationId xmlns:a16="http://schemas.microsoft.com/office/drawing/2014/main" id="{F33180EF-A214-4BB2-B03B-31AFBF29E18F}"/>
              </a:ext>
            </a:extLst>
          </p:cNvPr>
          <p:cNvSpPr txBox="1">
            <a:spLocks/>
          </p:cNvSpPr>
          <p:nvPr/>
        </p:nvSpPr>
        <p:spPr bwMode="auto">
          <a:xfrm>
            <a:off x="328247" y="368619"/>
            <a:ext cx="997131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777777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777777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777777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777777"/>
                </a:solidFill>
                <a:latin typeface="Arial" panose="020B0604020202020204" pitchFamily="34" charset="0"/>
              </a:defRPr>
            </a:lvl5pPr>
            <a:lvl6pPr marL="457189"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777777"/>
                </a:solidFill>
                <a:latin typeface="Arial" panose="020B0604020202020204" pitchFamily="34" charset="0"/>
              </a:defRPr>
            </a:lvl6pPr>
            <a:lvl7pPr marL="914377"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777777"/>
                </a:solidFill>
                <a:latin typeface="Arial" panose="020B0604020202020204" pitchFamily="34" charset="0"/>
              </a:defRPr>
            </a:lvl7pPr>
            <a:lvl8pPr marL="1371566"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777777"/>
                </a:solidFill>
                <a:latin typeface="Arial" panose="020B0604020202020204" pitchFamily="34" charset="0"/>
              </a:defRPr>
            </a:lvl8pPr>
            <a:lvl9pPr marL="1828754"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777777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1800" dirty="0"/>
              <a:t>Туристическая стратегия по повышению среднего размера расходов посетителя может добавить $0.5-$2.5 млрд. в год.</a:t>
            </a:r>
          </a:p>
        </p:txBody>
      </p:sp>
    </p:spTree>
    <p:extLst>
      <p:ext uri="{BB962C8B-B14F-4D97-AF65-F5344CB8AC3E}">
        <p14:creationId xmlns:p14="http://schemas.microsoft.com/office/powerpoint/2010/main" val="21190490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D60FDAE-BB50-4C62-B331-9B883B18C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013" y="-31153"/>
            <a:ext cx="10515600" cy="552031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+mn-lt"/>
              </a:rPr>
              <a:t>Tourism Development Fee Options – $5m-$25m annual potential</a:t>
            </a:r>
            <a:endParaRPr lang="en-NZ" sz="28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D3D5FB-5DCC-4B73-B573-9A668C358445}"/>
              </a:ext>
            </a:extLst>
          </p:cNvPr>
          <p:cNvSpPr txBox="1"/>
          <p:nvPr/>
        </p:nvSpPr>
        <p:spPr>
          <a:xfrm>
            <a:off x="227012" y="669781"/>
            <a:ext cx="49747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Analysis,/Benchmarking – 2019 sample</a:t>
            </a:r>
            <a:endParaRPr kumimoji="0" lang="en-NZ" sz="1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5A41168-CD0A-4908-830C-D19D52BDD2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8432911"/>
              </p:ext>
            </p:extLst>
          </p:nvPr>
        </p:nvGraphicFramePr>
        <p:xfrm>
          <a:off x="7753216" y="1968147"/>
          <a:ext cx="4049106" cy="1226820"/>
        </p:xfrm>
        <a:graphic>
          <a:graphicData uri="http://schemas.openxmlformats.org/drawingml/2006/table">
            <a:tbl>
              <a:tblPr/>
              <a:tblGrid>
                <a:gridCol w="1045681">
                  <a:extLst>
                    <a:ext uri="{9D8B030D-6E8A-4147-A177-3AD203B41FA5}">
                      <a16:colId xmlns:a16="http://schemas.microsoft.com/office/drawing/2014/main" val="582920907"/>
                    </a:ext>
                  </a:extLst>
                </a:gridCol>
                <a:gridCol w="661441">
                  <a:extLst>
                    <a:ext uri="{9D8B030D-6E8A-4147-A177-3AD203B41FA5}">
                      <a16:colId xmlns:a16="http://schemas.microsoft.com/office/drawing/2014/main" val="2790418762"/>
                    </a:ext>
                  </a:extLst>
                </a:gridCol>
                <a:gridCol w="429208">
                  <a:extLst>
                    <a:ext uri="{9D8B030D-6E8A-4147-A177-3AD203B41FA5}">
                      <a16:colId xmlns:a16="http://schemas.microsoft.com/office/drawing/2014/main" val="3392025337"/>
                    </a:ext>
                  </a:extLst>
                </a:gridCol>
                <a:gridCol w="447869">
                  <a:extLst>
                    <a:ext uri="{9D8B030D-6E8A-4147-A177-3AD203B41FA5}">
                      <a16:colId xmlns:a16="http://schemas.microsoft.com/office/drawing/2014/main" val="3674423563"/>
                    </a:ext>
                  </a:extLst>
                </a:gridCol>
                <a:gridCol w="438539">
                  <a:extLst>
                    <a:ext uri="{9D8B030D-6E8A-4147-A177-3AD203B41FA5}">
                      <a16:colId xmlns:a16="http://schemas.microsoft.com/office/drawing/2014/main" val="4278528514"/>
                    </a:ext>
                  </a:extLst>
                </a:gridCol>
                <a:gridCol w="1026368">
                  <a:extLst>
                    <a:ext uri="{9D8B030D-6E8A-4147-A177-3AD203B41FA5}">
                      <a16:colId xmlns:a16="http://schemas.microsoft.com/office/drawing/2014/main" val="3196214850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Tourism development fee - potential opportunity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Volume up to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Low rate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High rate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Average rate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Annual revenue potential US$++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974438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Low visitors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million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$3.00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$7.00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$5.00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$5,000,000.00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657261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Medium visitors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 million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$3.00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$7.00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$5.00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$12,500,000.00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998936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High visitors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million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$3.00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$7.00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$5.00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$25,000,000.00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347854"/>
                  </a:ext>
                </a:extLst>
              </a:tr>
            </a:tbl>
          </a:graphicData>
        </a:graphic>
      </p:graphicFrame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8563DE15-8ABD-4A73-8C0B-892BE3458F28}"/>
              </a:ext>
            </a:extLst>
          </p:cNvPr>
          <p:cNvSpPr/>
          <p:nvPr/>
        </p:nvSpPr>
        <p:spPr>
          <a:xfrm rot="5400000">
            <a:off x="4669433" y="3554095"/>
            <a:ext cx="4907902" cy="40931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16B0E0C-6C2E-4E02-A97C-48DF023B4591}"/>
              </a:ext>
            </a:extLst>
          </p:cNvPr>
          <p:cNvSpPr txBox="1"/>
          <p:nvPr/>
        </p:nvSpPr>
        <p:spPr>
          <a:xfrm>
            <a:off x="7608330" y="1236153"/>
            <a:ext cx="3974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Foreign Visitor tourism development fee - Potential *</a:t>
            </a:r>
            <a:endParaRPr kumimoji="0" lang="en-NZ" sz="18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6BAD93-D35F-4CEF-9002-6303D3B3461A}"/>
              </a:ext>
            </a:extLst>
          </p:cNvPr>
          <p:cNvSpPr txBox="1"/>
          <p:nvPr/>
        </p:nvSpPr>
        <p:spPr>
          <a:xfrm>
            <a:off x="7444456" y="741326"/>
            <a:ext cx="39748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 Subject to restoration of tourism volumes Post-COVID-19</a:t>
            </a:r>
            <a:endParaRPr kumimoji="0" lang="en-NZ" sz="1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660128E-C60F-493C-B7A4-3D472B82DCFE}"/>
              </a:ext>
            </a:extLst>
          </p:cNvPr>
          <p:cNvSpPr/>
          <p:nvPr/>
        </p:nvSpPr>
        <p:spPr>
          <a:xfrm>
            <a:off x="7151817" y="5445142"/>
            <a:ext cx="5476689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Sources:</a:t>
            </a:r>
            <a:r>
              <a:rPr kumimoji="0" lang="en-N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		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/>
              </a:rPr>
              <a:t>https://u.ae/en/information-and-services/visiting-and-exploring-the-uae/where-to-stay-in-the-uae/taxes-in-tourist-facilities</a:t>
            </a:r>
            <a:endParaRPr kumimoji="0" lang="en-NZ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https://www.nzherald.co.nz/nz/news/article.cfm?c_id=1&amp;objectid=12186758</a:t>
            </a:r>
            <a:endParaRPr kumimoji="0" lang="en-NZ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https://www.independent.ie/life/travel/travel-news/majorca-and-ibiza-double-tourist-tax-for-irish-holidaymakers-36869199.html</a:t>
            </a:r>
            <a:endParaRPr kumimoji="0" lang="en-NZ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/>
              </a:rPr>
              <a:t>https://edition.cnn.com/travel/article/venice-tourist-tax-day-trippers/index.html</a:t>
            </a:r>
            <a:endParaRPr kumimoji="0" lang="en-NZ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6"/>
              </a:rPr>
              <a:t>https://www.insider.com/countries-that-require-a-tourist-tax-2019-2#youll-also-find-a-tourist-tax-in-italy-6</a:t>
            </a:r>
            <a:endParaRPr kumimoji="0" lang="en-NZ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/>
              </a:rPr>
              <a:t>https://u.ae/en/information-and-services/visiting-and-exploring-the-uae/where-to-stay-in-the-uae/taxes-in-tourist-facilities</a:t>
            </a:r>
            <a:endParaRPr kumimoji="0" lang="en-NZ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7"/>
              </a:rPr>
              <a:t>https://www.minfin.bg/en/781</a:t>
            </a:r>
            <a:endParaRPr kumimoji="0" lang="en-NZ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8"/>
              </a:rPr>
              <a:t>https://business.gov.nl/regulation/tourist-tax/</a:t>
            </a:r>
            <a:endParaRPr kumimoji="0" lang="en-NZ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9"/>
              </a:rPr>
              <a:t>https://www.businessinsider.com/japan-sayonara-departure-tax-2019-1?r=AU&amp;IR=T</a:t>
            </a:r>
            <a:endParaRPr kumimoji="0" lang="en-NZ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3557CC7-3939-4650-9A62-AC4F26473DEA}"/>
              </a:ext>
            </a:extLst>
          </p:cNvPr>
          <p:cNvSpPr txBox="1"/>
          <p:nvPr/>
        </p:nvSpPr>
        <p:spPr>
          <a:xfrm>
            <a:off x="7561133" y="856859"/>
            <a:ext cx="15397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OPTIONS</a:t>
            </a:r>
            <a:endParaRPr kumimoji="0" lang="en-NZ" sz="2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0411BEE-2063-47F9-B076-3CDBA4062CC5}"/>
              </a:ext>
            </a:extLst>
          </p:cNvPr>
          <p:cNvSpPr/>
          <p:nvPr/>
        </p:nvSpPr>
        <p:spPr>
          <a:xfrm>
            <a:off x="7202418" y="2251371"/>
            <a:ext cx="4842588" cy="98973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22D54410-C19A-4756-8CD5-A262C76B0D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04247" y="6440489"/>
            <a:ext cx="470877" cy="185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ts val="1900"/>
              </a:lnSpc>
              <a:defRPr>
                <a:solidFill>
                  <a:srgbClr val="4F75A3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ts val="1900"/>
              </a:lnSpc>
              <a:defRPr>
                <a:solidFill>
                  <a:srgbClr val="4F75A3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ts val="1900"/>
              </a:lnSpc>
              <a:defRPr>
                <a:solidFill>
                  <a:srgbClr val="4F75A3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ts val="1900"/>
              </a:lnSpc>
              <a:defRPr>
                <a:solidFill>
                  <a:srgbClr val="4F75A3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ts val="1900"/>
              </a:lnSpc>
              <a:defRPr>
                <a:solidFill>
                  <a:srgbClr val="4F75A3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ts val="19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4F75A3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ts val="19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4F75A3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ts val="19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4F75A3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ts val="19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4F75A3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29A57-05CC-4F1F-8962-70BA931990F0}" type="slidenum">
              <a:rPr kumimoji="0" lang="fr-FR" altLang="en-US" sz="1333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r>
              <a:rPr kumimoji="0" lang="fr-FR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endParaRPr kumimoji="0" lang="fr-FR" altLang="en-US" sz="1333" b="1" i="0" u="none" strike="noStrike" kern="1200" cap="none" spc="0" normalizeH="0" baseline="0" noProof="0" dirty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5" name="Picture 14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DD646DA8-988E-4954-95B6-CECF2AEB0DC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13" y="6536235"/>
            <a:ext cx="941487" cy="251306"/>
          </a:xfrm>
          <a:prstGeom prst="rect">
            <a:avLst/>
          </a:prstGeom>
        </p:spPr>
      </p:pic>
      <p:sp>
        <p:nvSpPr>
          <p:cNvPr id="17" name="Title 3">
            <a:extLst>
              <a:ext uri="{FF2B5EF4-FFF2-40B4-BE49-F238E27FC236}">
                <a16:creationId xmlns:a16="http://schemas.microsoft.com/office/drawing/2014/main" id="{E1DBC28F-4463-4193-B336-7FAD093C2716}"/>
              </a:ext>
            </a:extLst>
          </p:cNvPr>
          <p:cNvSpPr txBox="1">
            <a:spLocks/>
          </p:cNvSpPr>
          <p:nvPr/>
        </p:nvSpPr>
        <p:spPr>
          <a:xfrm>
            <a:off x="227013" y="315235"/>
            <a:ext cx="11964987" cy="5520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chemeClr val="tx2"/>
                </a:solidFill>
                <a:latin typeface="+mn-lt"/>
              </a:rPr>
              <a:t>Варианты сборов на развитие туризма - годовой потенциал 5-25 млн. долл.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4B806BA-AC56-4C5E-9850-63397AC2C3E4}"/>
              </a:ext>
            </a:extLst>
          </p:cNvPr>
          <p:cNvSpPr txBox="1"/>
          <p:nvPr/>
        </p:nvSpPr>
        <p:spPr>
          <a:xfrm>
            <a:off x="9510229" y="846899"/>
            <a:ext cx="15397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cap="none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ВАРИАНТЫ</a:t>
            </a: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95D41FD6-7FFD-443C-BFA7-8AA08160B7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5327764"/>
              </p:ext>
            </p:extLst>
          </p:nvPr>
        </p:nvGraphicFramePr>
        <p:xfrm>
          <a:off x="7765791" y="3616892"/>
          <a:ext cx="4049106" cy="2042160"/>
        </p:xfrm>
        <a:graphic>
          <a:graphicData uri="http://schemas.openxmlformats.org/drawingml/2006/table">
            <a:tbl>
              <a:tblPr/>
              <a:tblGrid>
                <a:gridCol w="1045681">
                  <a:extLst>
                    <a:ext uri="{9D8B030D-6E8A-4147-A177-3AD203B41FA5}">
                      <a16:colId xmlns:a16="http://schemas.microsoft.com/office/drawing/2014/main" val="582920907"/>
                    </a:ext>
                  </a:extLst>
                </a:gridCol>
                <a:gridCol w="661441">
                  <a:extLst>
                    <a:ext uri="{9D8B030D-6E8A-4147-A177-3AD203B41FA5}">
                      <a16:colId xmlns:a16="http://schemas.microsoft.com/office/drawing/2014/main" val="2790418762"/>
                    </a:ext>
                  </a:extLst>
                </a:gridCol>
                <a:gridCol w="429208">
                  <a:extLst>
                    <a:ext uri="{9D8B030D-6E8A-4147-A177-3AD203B41FA5}">
                      <a16:colId xmlns:a16="http://schemas.microsoft.com/office/drawing/2014/main" val="3392025337"/>
                    </a:ext>
                  </a:extLst>
                </a:gridCol>
                <a:gridCol w="447869">
                  <a:extLst>
                    <a:ext uri="{9D8B030D-6E8A-4147-A177-3AD203B41FA5}">
                      <a16:colId xmlns:a16="http://schemas.microsoft.com/office/drawing/2014/main" val="3674423563"/>
                    </a:ext>
                  </a:extLst>
                </a:gridCol>
                <a:gridCol w="438539">
                  <a:extLst>
                    <a:ext uri="{9D8B030D-6E8A-4147-A177-3AD203B41FA5}">
                      <a16:colId xmlns:a16="http://schemas.microsoft.com/office/drawing/2014/main" val="4278528514"/>
                    </a:ext>
                  </a:extLst>
                </a:gridCol>
                <a:gridCol w="1026368">
                  <a:extLst>
                    <a:ext uri="{9D8B030D-6E8A-4147-A177-3AD203B41FA5}">
                      <a16:colId xmlns:a16="http://schemas.microsoft.com/office/drawing/2014/main" val="3196214850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Сборы на развитие туризма - потенциальная возможность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Объем до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Низкая ставка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Высокая ставка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Средняя ставка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Потенциальный годовой доход US$++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974438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Низкое число посетителей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1 миллион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$3.00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$7.00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$5.00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$5,000,000.00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657261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Среднее число посетителей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2,5 миллиона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$3.00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$7.00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$5.00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$12,500,000.00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998936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Высокое число посетителей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5 миллионов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$3.00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$7.00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$5.00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$25,000,000.00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347854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3D1509C6-F87A-4E3C-9D5D-1AEF0D4035AD}"/>
              </a:ext>
            </a:extLst>
          </p:cNvPr>
          <p:cNvSpPr txBox="1"/>
          <p:nvPr/>
        </p:nvSpPr>
        <p:spPr>
          <a:xfrm>
            <a:off x="7561133" y="3105834"/>
            <a:ext cx="4842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cap="none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Сбор на развитие туризма с иностранных посетителей - Потенциал*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A729FFF-47C1-4BE3-A7C1-841BCC0A8358}"/>
              </a:ext>
            </a:extLst>
          </p:cNvPr>
          <p:cNvSpPr/>
          <p:nvPr/>
        </p:nvSpPr>
        <p:spPr>
          <a:xfrm>
            <a:off x="7253177" y="4385051"/>
            <a:ext cx="4842588" cy="142991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71390B95-B73C-4D98-BB60-4586DA0E49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2676190"/>
              </p:ext>
            </p:extLst>
          </p:nvPr>
        </p:nvGraphicFramePr>
        <p:xfrm>
          <a:off x="255095" y="1053806"/>
          <a:ext cx="6490463" cy="2536296"/>
        </p:xfrm>
        <a:graphic>
          <a:graphicData uri="http://schemas.openxmlformats.org/drawingml/2006/table">
            <a:tbl>
              <a:tblPr/>
              <a:tblGrid>
                <a:gridCol w="1259627">
                  <a:extLst>
                    <a:ext uri="{9D8B030D-6E8A-4147-A177-3AD203B41FA5}">
                      <a16:colId xmlns:a16="http://schemas.microsoft.com/office/drawing/2014/main" val="1591763403"/>
                    </a:ext>
                  </a:extLst>
                </a:gridCol>
                <a:gridCol w="1919989">
                  <a:extLst>
                    <a:ext uri="{9D8B030D-6E8A-4147-A177-3AD203B41FA5}">
                      <a16:colId xmlns:a16="http://schemas.microsoft.com/office/drawing/2014/main" val="2569706916"/>
                    </a:ext>
                  </a:extLst>
                </a:gridCol>
                <a:gridCol w="891965">
                  <a:extLst>
                    <a:ext uri="{9D8B030D-6E8A-4147-A177-3AD203B41FA5}">
                      <a16:colId xmlns:a16="http://schemas.microsoft.com/office/drawing/2014/main" val="3890402724"/>
                    </a:ext>
                  </a:extLst>
                </a:gridCol>
                <a:gridCol w="922199">
                  <a:extLst>
                    <a:ext uri="{9D8B030D-6E8A-4147-A177-3AD203B41FA5}">
                      <a16:colId xmlns:a16="http://schemas.microsoft.com/office/drawing/2014/main" val="1351861423"/>
                    </a:ext>
                  </a:extLst>
                </a:gridCol>
                <a:gridCol w="1496683">
                  <a:extLst>
                    <a:ext uri="{9D8B030D-6E8A-4147-A177-3AD203B41FA5}">
                      <a16:colId xmlns:a16="http://schemas.microsoft.com/office/drawing/2014/main" val="3865038444"/>
                    </a:ext>
                  </a:extLst>
                </a:gridCol>
              </a:tblGrid>
              <a:tr h="151197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N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Tourist taxes comparison 2019</a:t>
                      </a:r>
                    </a:p>
                  </a:txBody>
                  <a:tcPr marL="5904" marR="5904" marT="59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N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04" marR="5904" marT="59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N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04" marR="5904" marT="59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N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04" marR="5904" marT="59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2335372"/>
                  </a:ext>
                </a:extLst>
              </a:tr>
              <a:tr h="151197">
                <a:tc>
                  <a:txBody>
                    <a:bodyPr/>
                    <a:lstStyle/>
                    <a:p>
                      <a:pPr algn="l" fontAlgn="b"/>
                      <a:r>
                        <a:rPr lang="en-N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City/country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Type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Low rate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High rate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Average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3317180"/>
                  </a:ext>
                </a:extLst>
              </a:tr>
              <a:tr h="297014"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Rome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0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Tourist tax/</a:t>
                      </a:r>
                      <a:r>
                        <a:rPr lang="ru-RU" sz="10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</a:rPr>
                        <a:t>Туристический налог</a:t>
                      </a:r>
                    </a:p>
                    <a:p>
                      <a:pPr algn="l" fontAlgn="b"/>
                      <a:endParaRPr lang="en-NZ" sz="1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0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€3.00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0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€7.00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0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€5.00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0694148"/>
                  </a:ext>
                </a:extLst>
              </a:tr>
              <a:tr h="172028"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Venice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0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Entrance fee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0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0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€10.00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0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€10.00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44855"/>
                  </a:ext>
                </a:extLst>
              </a:tr>
              <a:tr h="172028"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Greece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0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Tourist tax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0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€0.50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0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€4.00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0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€2.25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4143113"/>
                  </a:ext>
                </a:extLst>
              </a:tr>
              <a:tr h="172028"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Antwerp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0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Tourist tax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0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0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€2.72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0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€2.72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0198055"/>
                  </a:ext>
                </a:extLst>
              </a:tr>
              <a:tr h="172028"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Bruges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0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Tourist tax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0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0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€2.00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0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€2.00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5299186"/>
                  </a:ext>
                </a:extLst>
              </a:tr>
              <a:tr h="172028"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Bucharest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0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1% of room rate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0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€0.50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0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€1.00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0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€0.75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3727531"/>
                  </a:ext>
                </a:extLst>
              </a:tr>
              <a:tr h="172028"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New Zealand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0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Tourism infrastructure fee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0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0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$23.94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0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$23.94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6336308"/>
                  </a:ext>
                </a:extLst>
              </a:tr>
              <a:tr h="172028"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Bulgaria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0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0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$0.12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0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$1.74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0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$0.93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8734006"/>
                  </a:ext>
                </a:extLst>
              </a:tr>
              <a:tr h="172028"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Croatia 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0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Tourist tax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0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$1.22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0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$1.53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0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$1.38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0665591"/>
                  </a:ext>
                </a:extLst>
              </a:tr>
              <a:tr h="172028"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Portugal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0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Tourist tax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0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€1.50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0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€2.00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0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€1.75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6081837"/>
                  </a:ext>
                </a:extLst>
              </a:tr>
              <a:tr h="172028"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Budapest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0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Accommodation tax 4%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0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0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0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34684"/>
                  </a:ext>
                </a:extLst>
              </a:tr>
              <a:tr h="172028"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Czech Republic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0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Accommodation tax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0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€0.50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0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$0.50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0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€0.50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7139879"/>
                  </a:ext>
                </a:extLst>
              </a:tr>
            </a:tbl>
          </a:graphicData>
        </a:graphic>
      </p:graphicFrame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2BB822C8-E202-41DE-A6CD-EE920EABB5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6081238"/>
              </p:ext>
            </p:extLst>
          </p:nvPr>
        </p:nvGraphicFramePr>
        <p:xfrm>
          <a:off x="255095" y="3524945"/>
          <a:ext cx="6528640" cy="2915544"/>
        </p:xfrm>
        <a:graphic>
          <a:graphicData uri="http://schemas.openxmlformats.org/drawingml/2006/table">
            <a:tbl>
              <a:tblPr/>
              <a:tblGrid>
                <a:gridCol w="1144361">
                  <a:extLst>
                    <a:ext uri="{9D8B030D-6E8A-4147-A177-3AD203B41FA5}">
                      <a16:colId xmlns:a16="http://schemas.microsoft.com/office/drawing/2014/main" val="1591763403"/>
                    </a:ext>
                  </a:extLst>
                </a:gridCol>
                <a:gridCol w="1030252">
                  <a:extLst>
                    <a:ext uri="{9D8B030D-6E8A-4147-A177-3AD203B41FA5}">
                      <a16:colId xmlns:a16="http://schemas.microsoft.com/office/drawing/2014/main" val="2569706916"/>
                    </a:ext>
                  </a:extLst>
                </a:gridCol>
                <a:gridCol w="424251">
                  <a:extLst>
                    <a:ext uri="{9D8B030D-6E8A-4147-A177-3AD203B41FA5}">
                      <a16:colId xmlns:a16="http://schemas.microsoft.com/office/drawing/2014/main" val="55684747"/>
                    </a:ext>
                  </a:extLst>
                </a:gridCol>
                <a:gridCol w="551085">
                  <a:extLst>
                    <a:ext uri="{9D8B030D-6E8A-4147-A177-3AD203B41FA5}">
                      <a16:colId xmlns:a16="http://schemas.microsoft.com/office/drawing/2014/main" val="3890402724"/>
                    </a:ext>
                  </a:extLst>
                </a:gridCol>
                <a:gridCol w="668530">
                  <a:extLst>
                    <a:ext uri="{9D8B030D-6E8A-4147-A177-3AD203B41FA5}">
                      <a16:colId xmlns:a16="http://schemas.microsoft.com/office/drawing/2014/main" val="1351861423"/>
                    </a:ext>
                  </a:extLst>
                </a:gridCol>
                <a:gridCol w="948589">
                  <a:extLst>
                    <a:ext uri="{9D8B030D-6E8A-4147-A177-3AD203B41FA5}">
                      <a16:colId xmlns:a16="http://schemas.microsoft.com/office/drawing/2014/main" val="3865038444"/>
                    </a:ext>
                  </a:extLst>
                </a:gridCol>
                <a:gridCol w="1761572">
                  <a:extLst>
                    <a:ext uri="{9D8B030D-6E8A-4147-A177-3AD203B41FA5}">
                      <a16:colId xmlns:a16="http://schemas.microsoft.com/office/drawing/2014/main" val="1597538194"/>
                    </a:ext>
                  </a:extLst>
                </a:gridCol>
              </a:tblGrid>
              <a:tr h="114986">
                <a:tc gridSpan="2">
                  <a:txBody>
                    <a:bodyPr/>
                    <a:lstStyle/>
                    <a:p>
                      <a:pPr algn="l" fontAlgn="b"/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5904" marR="5904" marT="59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endParaRPr lang="en-NZ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04" marR="5904" marT="59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N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04" marR="5904" marT="59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N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04" marR="5904" marT="59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N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04" marR="5904" marT="59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NZ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04" marR="5904" marT="59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2335372"/>
                  </a:ext>
                </a:extLst>
              </a:tr>
              <a:tr h="225228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Город/страна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Тип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Единиц за ночь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Низкая ставка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Высокая ставка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Средний уровень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Расчет/Примечания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3317180"/>
                  </a:ext>
                </a:extLst>
              </a:tr>
              <a:tr h="133360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Рим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Туристический налог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Евро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€3.00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€7.00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€5.00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0694148"/>
                  </a:ext>
                </a:extLst>
              </a:tr>
              <a:tr h="133360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Венеция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Плата за вход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Евро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€10.00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€10.00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44855"/>
                  </a:ext>
                </a:extLst>
              </a:tr>
              <a:tr h="133360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Мадрид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нет налогов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7968375"/>
                  </a:ext>
                </a:extLst>
              </a:tr>
              <a:tr h="133360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Греция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Туристический налог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Евро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€0.50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€4.00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€2.25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4143113"/>
                  </a:ext>
                </a:extLst>
              </a:tr>
              <a:tr h="133360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Антверпен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Туристический налог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Евро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€2.72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€2.72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0198055"/>
                  </a:ext>
                </a:extLst>
              </a:tr>
              <a:tr h="133360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Брюгге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Туристический налог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Евро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€2.00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€2.00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5299186"/>
                  </a:ext>
                </a:extLst>
              </a:tr>
              <a:tr h="200730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Бухарест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1% от стоимости номера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€0.50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€1.00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€0.75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стоимость номера от 50 до 100 евро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3727531"/>
                  </a:ext>
                </a:extLst>
              </a:tr>
              <a:tr h="298722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Новая Зеландия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Сбор на инфраструктуру туризма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$23.94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$23.94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NZ$35 для иностранных посетителей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6336308"/>
                  </a:ext>
                </a:extLst>
              </a:tr>
              <a:tr h="133360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Болгария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$0.12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$1.74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$0.93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8734006"/>
                  </a:ext>
                </a:extLst>
              </a:tr>
              <a:tr h="133360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Хорватия 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Туристический налог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$1.22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$1.53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$1.38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0665591"/>
                  </a:ext>
                </a:extLst>
              </a:tr>
              <a:tr h="133360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Португалия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Туристический налог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€1.50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€2.00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€1.75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Лиссабон, Порто €2.00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6081837"/>
                  </a:ext>
                </a:extLst>
              </a:tr>
              <a:tr h="200730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Будапешт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Налог на размещение 4%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4% от дневной стоимости проживания (при стоимости 100€ за ночь = 4 евро)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34684"/>
                  </a:ext>
                </a:extLst>
              </a:tr>
              <a:tr h="261975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Чешская Республика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Налог на размещение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€0.50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$0.50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€0.50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7139879"/>
                  </a:ext>
                </a:extLst>
              </a:tr>
            </a:tbl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EFEA9353-3B7A-438D-93F7-BADDF36F906D}"/>
              </a:ext>
            </a:extLst>
          </p:cNvPr>
          <p:cNvSpPr txBox="1"/>
          <p:nvPr/>
        </p:nvSpPr>
        <p:spPr>
          <a:xfrm>
            <a:off x="227013" y="823670"/>
            <a:ext cx="49747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cap="none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Анализ/Сравнение - выборка 2019 г. </a:t>
            </a:r>
          </a:p>
        </p:txBody>
      </p:sp>
    </p:spTree>
    <p:extLst>
      <p:ext uri="{BB962C8B-B14F-4D97-AF65-F5344CB8AC3E}">
        <p14:creationId xmlns:p14="http://schemas.microsoft.com/office/powerpoint/2010/main" val="3235288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85132151-8B31-4A87-BF68-8698FD0E78F6}"/>
              </a:ext>
            </a:extLst>
          </p:cNvPr>
          <p:cNvSpPr txBox="1"/>
          <p:nvPr/>
        </p:nvSpPr>
        <p:spPr>
          <a:xfrm>
            <a:off x="8710767" y="5995095"/>
            <a:ext cx="10525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$</a:t>
            </a: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A035600-02D2-47EF-849F-4AFDA6091573}"/>
              </a:ext>
            </a:extLst>
          </p:cNvPr>
          <p:cNvSpPr txBox="1"/>
          <p:nvPr/>
        </p:nvSpPr>
        <p:spPr>
          <a:xfrm>
            <a:off x="8767065" y="5331082"/>
            <a:ext cx="1052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$</a:t>
            </a:r>
            <a:endParaRPr kumimoji="0" lang="en-N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A43061-31D3-4F29-8485-3E99EC056DA7}"/>
              </a:ext>
            </a:extLst>
          </p:cNvPr>
          <p:cNvSpPr txBox="1"/>
          <p:nvPr/>
        </p:nvSpPr>
        <p:spPr>
          <a:xfrm>
            <a:off x="8673227" y="1644350"/>
            <a:ext cx="105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$</a:t>
            </a:r>
            <a:endParaRPr kumimoji="0" lang="en-N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523A73-A64C-4EA1-BD64-EF5B9D10AD7A}"/>
              </a:ext>
            </a:extLst>
          </p:cNvPr>
          <p:cNvSpPr txBox="1"/>
          <p:nvPr/>
        </p:nvSpPr>
        <p:spPr>
          <a:xfrm>
            <a:off x="8638526" y="2289818"/>
            <a:ext cx="10525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$</a:t>
            </a: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8B6631-4BCB-4DD5-B06E-149EFD4CFE41}"/>
              </a:ext>
            </a:extLst>
          </p:cNvPr>
          <p:cNvSpPr txBox="1"/>
          <p:nvPr/>
        </p:nvSpPr>
        <p:spPr>
          <a:xfrm>
            <a:off x="8629552" y="3687867"/>
            <a:ext cx="1052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$</a:t>
            </a:r>
            <a:endParaRPr kumimoji="0" lang="en-N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7DB3DF49-E789-4C76-922D-5FF1CF11F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731" y="-70137"/>
            <a:ext cx="11358265" cy="5175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NZ" sz="2800" dirty="0">
                <a:latin typeface="+mn-lt"/>
                <a:cs typeface="+mj-cs"/>
              </a:rPr>
              <a:t>Developing an Aviation &amp; Tourism strategy and actions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291328A-6F08-43CF-BDD7-AFCDC1DDE1F5}"/>
              </a:ext>
            </a:extLst>
          </p:cNvPr>
          <p:cNvSpPr txBox="1">
            <a:spLocks/>
          </p:cNvSpPr>
          <p:nvPr/>
        </p:nvSpPr>
        <p:spPr>
          <a:xfrm>
            <a:off x="326731" y="2580695"/>
            <a:ext cx="2729335" cy="2750387"/>
          </a:xfrm>
          <a:prstGeom prst="rect">
            <a:avLst/>
          </a:prstGeom>
          <a:solidFill>
            <a:srgbClr val="0070C0"/>
          </a:solidFill>
        </p:spPr>
        <p:txBody>
          <a:bodyPr anchor="ctr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Aviation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&amp; tourism strategy</a:t>
            </a:r>
            <a:r>
              <a:rPr kumimoji="0" lang="ru-RU" sz="2800" b="0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/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cap="all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Gill Sans MT" panose="020B0502020104020203"/>
                <a:ea typeface="+mj-ea"/>
                <a:cs typeface="+mj-cs"/>
              </a:rPr>
              <a:t>Авиационная и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cap="all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Gill Sans MT" panose="020B0502020104020203"/>
                <a:ea typeface="+mj-ea"/>
                <a:cs typeface="+mj-cs"/>
              </a:rPr>
              <a:t>туристическая стратегия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j-ea"/>
              <a:cs typeface="+mj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3C23A0-5F03-4682-8386-947F77AD7500}"/>
              </a:ext>
            </a:extLst>
          </p:cNvPr>
          <p:cNvSpPr txBox="1"/>
          <p:nvPr/>
        </p:nvSpPr>
        <p:spPr>
          <a:xfrm>
            <a:off x="4019605" y="1624500"/>
            <a:ext cx="582211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.</a:t>
            </a:r>
            <a:endParaRPr kumimoji="0" lang="en-N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CC33709-CD13-4CED-85A1-796513810A0C}"/>
              </a:ext>
            </a:extLst>
          </p:cNvPr>
          <p:cNvSpPr/>
          <p:nvPr/>
        </p:nvSpPr>
        <p:spPr>
          <a:xfrm>
            <a:off x="4958442" y="1643738"/>
            <a:ext cx="2366089" cy="617626"/>
          </a:xfrm>
          <a:prstGeom prst="rect">
            <a:avLst/>
          </a:prstGeom>
          <a:solidFill>
            <a:srgbClr val="FFC000"/>
          </a:solidFill>
        </p:spPr>
        <p:txBody>
          <a:bodyPr anchor="ctr">
            <a:normAutofit fontScale="92500" lnSpcReduction="1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all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Organisation</a:t>
            </a:r>
            <a:r>
              <a:rPr kumimoji="0" lang="ru-RU" sz="2000" b="0" i="0" u="none" strike="noStrike" kern="1200" cap="all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/ </a:t>
            </a:r>
            <a:r>
              <a:rPr kumimoji="0" lang="ru-RU" sz="20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ОРГАНИЗАЦИЯ</a:t>
            </a:r>
            <a:endParaRPr kumimoji="0" lang="en-NZ" sz="2000" b="0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657E6F0-2DD9-4FF0-9B3C-DB22DC6D2D42}"/>
              </a:ext>
            </a:extLst>
          </p:cNvPr>
          <p:cNvSpPr/>
          <p:nvPr/>
        </p:nvSpPr>
        <p:spPr>
          <a:xfrm>
            <a:off x="4958442" y="2378525"/>
            <a:ext cx="2366089" cy="620486"/>
          </a:xfrm>
          <a:prstGeom prst="rect">
            <a:avLst/>
          </a:prstGeom>
          <a:solidFill>
            <a:srgbClr val="FFC000"/>
          </a:solidFill>
        </p:spPr>
        <p:txBody>
          <a:bodyPr anchor="ctr">
            <a:normAutofit fontScale="925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all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Civil aviation</a:t>
            </a:r>
            <a:r>
              <a:rPr kumimoji="0" lang="ru-RU" sz="1600" b="0" i="0" u="none" strike="noStrike" kern="1200" cap="all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/</a:t>
            </a:r>
            <a:r>
              <a:rPr kumimoji="0" lang="en-US" sz="1600" b="0" i="0" u="none" strike="noStrike" kern="1200" cap="all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ГРАЖДАНСКАЯ АВИАЦИЯ</a:t>
            </a:r>
            <a:endParaRPr kumimoji="0" lang="en-NZ" sz="1600" b="0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DAD3641-49CD-48CA-BC9B-47266B1A06E6}"/>
              </a:ext>
            </a:extLst>
          </p:cNvPr>
          <p:cNvSpPr/>
          <p:nvPr/>
        </p:nvSpPr>
        <p:spPr>
          <a:xfrm>
            <a:off x="4958442" y="4535456"/>
            <a:ext cx="2366089" cy="658477"/>
          </a:xfrm>
          <a:prstGeom prst="rect">
            <a:avLst/>
          </a:prstGeom>
          <a:solidFill>
            <a:srgbClr val="FFC000"/>
          </a:solidFill>
        </p:spPr>
        <p:txBody>
          <a:bodyPr anchor="ctr">
            <a:normAutofit fontScale="92500" lnSpcReduction="1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all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Airlines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/АВИАКОМПАНИИ</a:t>
            </a:r>
            <a:endParaRPr kumimoji="0" lang="en-NZ" sz="2000" b="0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1824CB5-0B31-4A0A-82FB-3131F21F6C0E}"/>
              </a:ext>
            </a:extLst>
          </p:cNvPr>
          <p:cNvSpPr/>
          <p:nvPr/>
        </p:nvSpPr>
        <p:spPr>
          <a:xfrm>
            <a:off x="4958442" y="5317673"/>
            <a:ext cx="2275115" cy="538204"/>
          </a:xfrm>
          <a:prstGeom prst="rect">
            <a:avLst/>
          </a:prstGeom>
          <a:solidFill>
            <a:srgbClr val="FFC000"/>
          </a:solidFill>
        </p:spPr>
        <p:txBody>
          <a:bodyPr anchor="ctr">
            <a:normAutofit fontScale="850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all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Industry data</a:t>
            </a:r>
            <a:r>
              <a:rPr kumimoji="0" lang="ru-RU" sz="2000" b="0" i="0" u="none" strike="noStrike" kern="1200" cap="all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/ </a:t>
            </a:r>
            <a:r>
              <a:rPr kumimoji="0" lang="ru-RU" sz="20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ОТРАСЛЕВЫЕ ДАННЫЕ</a:t>
            </a:r>
            <a:endParaRPr kumimoji="0" lang="en-NZ" sz="2000" b="0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8E81D1A-BC00-4218-A459-612ABACA9B07}"/>
              </a:ext>
            </a:extLst>
          </p:cNvPr>
          <p:cNvSpPr/>
          <p:nvPr/>
        </p:nvSpPr>
        <p:spPr>
          <a:xfrm>
            <a:off x="4958442" y="6052458"/>
            <a:ext cx="2275115" cy="413657"/>
          </a:xfrm>
          <a:prstGeom prst="rect">
            <a:avLst/>
          </a:prstGeom>
          <a:solidFill>
            <a:srgbClr val="FFC000"/>
          </a:solidFill>
        </p:spPr>
        <p:txBody>
          <a:bodyPr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all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Tourism</a:t>
            </a:r>
            <a:r>
              <a:rPr kumimoji="0" lang="ru-RU" sz="20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/туризм</a:t>
            </a:r>
            <a:endParaRPr kumimoji="0" lang="en-NZ" sz="2000" b="0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2B657ED-5BDA-48B5-A30D-7D84EEE8D8C5}"/>
              </a:ext>
            </a:extLst>
          </p:cNvPr>
          <p:cNvSpPr/>
          <p:nvPr/>
        </p:nvSpPr>
        <p:spPr>
          <a:xfrm>
            <a:off x="4958442" y="3848099"/>
            <a:ext cx="2366089" cy="560599"/>
          </a:xfrm>
          <a:prstGeom prst="rect">
            <a:avLst/>
          </a:prstGeom>
          <a:solidFill>
            <a:srgbClr val="FFC000"/>
          </a:solidFill>
        </p:spPr>
        <p:txBody>
          <a:bodyPr anchor="ctr">
            <a:normAutofit fontScale="925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all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Airports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/АЭРОПОРТЫ</a:t>
            </a:r>
            <a:endParaRPr kumimoji="0" lang="en-NZ" sz="2000" b="0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D238A65-929E-4A24-BA72-BF2A05078959}"/>
              </a:ext>
            </a:extLst>
          </p:cNvPr>
          <p:cNvSpPr/>
          <p:nvPr/>
        </p:nvSpPr>
        <p:spPr>
          <a:xfrm>
            <a:off x="4958442" y="3113312"/>
            <a:ext cx="2366089" cy="617902"/>
          </a:xfrm>
          <a:prstGeom prst="rect">
            <a:avLst/>
          </a:prstGeom>
          <a:solidFill>
            <a:srgbClr val="FFC000"/>
          </a:solidFill>
        </p:spPr>
        <p:txBody>
          <a:bodyPr anchor="ctr">
            <a:normAutofit fontScale="92500" lnSpcReduction="1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all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Connectivity</a:t>
            </a:r>
            <a:r>
              <a:rPr kumimoji="0" lang="ru-RU" sz="1700" b="0" i="0" u="none" strike="noStrike" kern="1200" cap="all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/ </a:t>
            </a:r>
            <a:r>
              <a:rPr kumimoji="0" lang="ru-RU" sz="20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СВЯЗАННОСТЬ</a:t>
            </a:r>
            <a:endParaRPr kumimoji="0" lang="en-NZ" sz="2000" b="0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383289F-949C-4187-A5C3-2E9ABE87791E}"/>
              </a:ext>
            </a:extLst>
          </p:cNvPr>
          <p:cNvSpPr txBox="1"/>
          <p:nvPr/>
        </p:nvSpPr>
        <p:spPr>
          <a:xfrm>
            <a:off x="4019605" y="822526"/>
            <a:ext cx="738093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										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Estimate	Govt &amp; Intl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		Strategy			   Actions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	Cost		Alignment</a:t>
            </a:r>
            <a:endParaRPr kumimoji="0" lang="en-NZ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0D03CB4C-FA7C-4996-8B63-27DD8218D32B}"/>
              </a:ext>
            </a:extLst>
          </p:cNvPr>
          <p:cNvSpPr/>
          <p:nvPr/>
        </p:nvSpPr>
        <p:spPr>
          <a:xfrm rot="5400000">
            <a:off x="2707670" y="3571778"/>
            <a:ext cx="1634176" cy="432895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15F93B6-F86C-4BA3-AE95-AE74D20B31ED}"/>
              </a:ext>
            </a:extLst>
          </p:cNvPr>
          <p:cNvSpPr txBox="1"/>
          <p:nvPr/>
        </p:nvSpPr>
        <p:spPr>
          <a:xfrm>
            <a:off x="7824839" y="1612250"/>
            <a:ext cx="689612" cy="4610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-----</a:t>
            </a:r>
          </a:p>
          <a:p>
            <a:pPr marL="285750" marR="0" lvl="0" indent="-285750" algn="l" defTabSz="457200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-----</a:t>
            </a:r>
          </a:p>
          <a:p>
            <a:pPr marL="285750" marR="0" lvl="0" indent="-285750" algn="l" defTabSz="457200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-----</a:t>
            </a:r>
          </a:p>
          <a:p>
            <a:pPr marL="285750" marR="0" lvl="0" indent="-285750" algn="l" defTabSz="457200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-----</a:t>
            </a:r>
            <a:endParaRPr kumimoji="0" lang="en-NZ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2F19C63-D5B0-4D84-A948-B7C4A1AB95DB}"/>
              </a:ext>
            </a:extLst>
          </p:cNvPr>
          <p:cNvSpPr txBox="1"/>
          <p:nvPr/>
        </p:nvSpPr>
        <p:spPr>
          <a:xfrm>
            <a:off x="7824839" y="2351950"/>
            <a:ext cx="689612" cy="4610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-----</a:t>
            </a:r>
          </a:p>
          <a:p>
            <a:pPr marL="285750" marR="0" lvl="0" indent="-285750" algn="l" defTabSz="457200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-----</a:t>
            </a:r>
          </a:p>
          <a:p>
            <a:pPr marL="285750" marR="0" lvl="0" indent="-285750" algn="l" defTabSz="457200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-----</a:t>
            </a:r>
          </a:p>
          <a:p>
            <a:pPr marL="285750" marR="0" lvl="0" indent="-285750" algn="l" defTabSz="457200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-----</a:t>
            </a:r>
            <a:endParaRPr kumimoji="0" lang="en-NZ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DC7661E-C686-42E9-8E51-22B3DDE32DBF}"/>
              </a:ext>
            </a:extLst>
          </p:cNvPr>
          <p:cNvSpPr txBox="1"/>
          <p:nvPr/>
        </p:nvSpPr>
        <p:spPr>
          <a:xfrm>
            <a:off x="7824839" y="3811554"/>
            <a:ext cx="689612" cy="4610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-----</a:t>
            </a:r>
          </a:p>
          <a:p>
            <a:pPr marL="285750" marR="0" lvl="0" indent="-285750" algn="l" defTabSz="457200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-----</a:t>
            </a:r>
          </a:p>
          <a:p>
            <a:pPr marL="285750" marR="0" lvl="0" indent="-285750" algn="l" defTabSz="457200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-----</a:t>
            </a:r>
          </a:p>
          <a:p>
            <a:pPr marL="285750" marR="0" lvl="0" indent="-285750" algn="l" defTabSz="457200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-----</a:t>
            </a:r>
            <a:endParaRPr kumimoji="0" lang="en-NZ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F72C197-62DB-4D27-A81E-2E3C41BB55D4}"/>
              </a:ext>
            </a:extLst>
          </p:cNvPr>
          <p:cNvSpPr txBox="1"/>
          <p:nvPr/>
        </p:nvSpPr>
        <p:spPr>
          <a:xfrm>
            <a:off x="7824839" y="4550885"/>
            <a:ext cx="689612" cy="4610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-----</a:t>
            </a:r>
          </a:p>
          <a:p>
            <a:pPr marL="285750" marR="0" lvl="0" indent="-285750" algn="l" defTabSz="457200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-----</a:t>
            </a:r>
          </a:p>
          <a:p>
            <a:pPr marL="285750" marR="0" lvl="0" indent="-285750" algn="l" defTabSz="457200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-----</a:t>
            </a:r>
          </a:p>
          <a:p>
            <a:pPr marL="285750" marR="0" lvl="0" indent="-285750" algn="l" defTabSz="457200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-----</a:t>
            </a:r>
            <a:endParaRPr kumimoji="0" lang="en-NZ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B5D6F9B-F157-406D-BFCD-EBE88484829E}"/>
              </a:ext>
            </a:extLst>
          </p:cNvPr>
          <p:cNvSpPr txBox="1"/>
          <p:nvPr/>
        </p:nvSpPr>
        <p:spPr>
          <a:xfrm>
            <a:off x="7824839" y="5287103"/>
            <a:ext cx="689612" cy="4610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-----</a:t>
            </a:r>
          </a:p>
          <a:p>
            <a:pPr marL="285750" marR="0" lvl="0" indent="-285750" algn="l" defTabSz="457200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-----</a:t>
            </a:r>
          </a:p>
          <a:p>
            <a:pPr marL="285750" marR="0" lvl="0" indent="-285750" algn="l" defTabSz="457200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-----</a:t>
            </a:r>
          </a:p>
          <a:p>
            <a:pPr marL="285750" marR="0" lvl="0" indent="-285750" algn="l" defTabSz="457200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-----</a:t>
            </a:r>
            <a:endParaRPr kumimoji="0" lang="en-NZ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8F7BCF7-E881-4863-89E9-E6F124E8E8EB}"/>
              </a:ext>
            </a:extLst>
          </p:cNvPr>
          <p:cNvSpPr txBox="1"/>
          <p:nvPr/>
        </p:nvSpPr>
        <p:spPr>
          <a:xfrm>
            <a:off x="7824839" y="6026161"/>
            <a:ext cx="689612" cy="4610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-----</a:t>
            </a:r>
          </a:p>
          <a:p>
            <a:pPr marL="285750" marR="0" lvl="0" indent="-285750" algn="l" defTabSz="457200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-----</a:t>
            </a:r>
          </a:p>
          <a:p>
            <a:pPr marL="285750" marR="0" lvl="0" indent="-285750" algn="l" defTabSz="457200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-----</a:t>
            </a:r>
          </a:p>
          <a:p>
            <a:pPr marL="285750" marR="0" lvl="0" indent="-285750" algn="l" defTabSz="457200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-----</a:t>
            </a:r>
            <a:endParaRPr kumimoji="0" lang="en-NZ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11EA030-97F8-46F3-9824-20614B91050F}"/>
              </a:ext>
            </a:extLst>
          </p:cNvPr>
          <p:cNvSpPr txBox="1"/>
          <p:nvPr/>
        </p:nvSpPr>
        <p:spPr>
          <a:xfrm>
            <a:off x="7824839" y="3091540"/>
            <a:ext cx="689612" cy="4610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-----</a:t>
            </a:r>
          </a:p>
          <a:p>
            <a:pPr marL="285750" marR="0" lvl="0" indent="-285750" algn="l" defTabSz="457200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-----</a:t>
            </a:r>
          </a:p>
          <a:p>
            <a:pPr marL="285750" marR="0" lvl="0" indent="-285750" algn="l" defTabSz="457200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-----</a:t>
            </a:r>
          </a:p>
          <a:p>
            <a:pPr marL="285750" marR="0" lvl="0" indent="-285750" algn="l" defTabSz="457200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-----</a:t>
            </a:r>
            <a:endParaRPr kumimoji="0" lang="en-NZ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1917154B-41C6-46D1-B3C3-5527124550F5}"/>
              </a:ext>
            </a:extLst>
          </p:cNvPr>
          <p:cNvCxnSpPr>
            <a:cxnSpLocks/>
            <a:stCxn id="14" idx="3"/>
            <a:endCxn id="30" idx="1"/>
          </p:cNvCxnSpPr>
          <p:nvPr/>
        </p:nvCxnSpPr>
        <p:spPr>
          <a:xfrm flipV="1">
            <a:off x="7324531" y="1842794"/>
            <a:ext cx="500308" cy="1097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92919EBA-5192-46D4-9FCA-99F70969E932}"/>
              </a:ext>
            </a:extLst>
          </p:cNvPr>
          <p:cNvCxnSpPr>
            <a:cxnSpLocks/>
            <a:stCxn id="26" idx="3"/>
            <a:endCxn id="42" idx="1"/>
          </p:cNvCxnSpPr>
          <p:nvPr/>
        </p:nvCxnSpPr>
        <p:spPr>
          <a:xfrm flipV="1">
            <a:off x="7324531" y="3322084"/>
            <a:ext cx="500308" cy="1001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EA37490E-6A6C-4D19-AF53-27E3FC2AD1DF}"/>
              </a:ext>
            </a:extLst>
          </p:cNvPr>
          <p:cNvCxnSpPr>
            <a:cxnSpLocks/>
            <a:stCxn id="24" idx="3"/>
            <a:endCxn id="34" idx="1"/>
          </p:cNvCxnSpPr>
          <p:nvPr/>
        </p:nvCxnSpPr>
        <p:spPr>
          <a:xfrm flipV="1">
            <a:off x="7324531" y="4042098"/>
            <a:ext cx="500308" cy="863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0281B689-561C-4F82-A48E-AB9D484B7433}"/>
              </a:ext>
            </a:extLst>
          </p:cNvPr>
          <p:cNvCxnSpPr>
            <a:cxnSpLocks/>
            <a:stCxn id="18" idx="3"/>
            <a:endCxn id="36" idx="1"/>
          </p:cNvCxnSpPr>
          <p:nvPr/>
        </p:nvCxnSpPr>
        <p:spPr>
          <a:xfrm flipV="1">
            <a:off x="7324531" y="4781429"/>
            <a:ext cx="500308" cy="832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AF6CB3A3-4C01-46CC-A8A4-801BAF2BEB81}"/>
              </a:ext>
            </a:extLst>
          </p:cNvPr>
          <p:cNvCxnSpPr>
            <a:cxnSpLocks/>
            <a:stCxn id="20" idx="3"/>
            <a:endCxn id="38" idx="1"/>
          </p:cNvCxnSpPr>
          <p:nvPr/>
        </p:nvCxnSpPr>
        <p:spPr>
          <a:xfrm flipV="1">
            <a:off x="7233557" y="5517647"/>
            <a:ext cx="591282" cy="691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43929B4C-A106-44D4-8A6D-5E2A6713F902}"/>
              </a:ext>
            </a:extLst>
          </p:cNvPr>
          <p:cNvCxnSpPr>
            <a:cxnSpLocks/>
            <a:stCxn id="22" idx="3"/>
            <a:endCxn id="40" idx="1"/>
          </p:cNvCxnSpPr>
          <p:nvPr/>
        </p:nvCxnSpPr>
        <p:spPr>
          <a:xfrm flipV="1">
            <a:off x="7233557" y="6256705"/>
            <a:ext cx="591282" cy="25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3E6F3F8C-5F8C-4907-8498-7EC44306A0FB}"/>
              </a:ext>
            </a:extLst>
          </p:cNvPr>
          <p:cNvCxnSpPr>
            <a:cxnSpLocks/>
            <a:stCxn id="16" idx="3"/>
            <a:endCxn id="32" idx="1"/>
          </p:cNvCxnSpPr>
          <p:nvPr/>
        </p:nvCxnSpPr>
        <p:spPr>
          <a:xfrm flipV="1">
            <a:off x="7324531" y="2582494"/>
            <a:ext cx="500308" cy="1062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A8864378-56C9-413A-9813-9D320A520AD0}"/>
              </a:ext>
            </a:extLst>
          </p:cNvPr>
          <p:cNvSpPr txBox="1"/>
          <p:nvPr/>
        </p:nvSpPr>
        <p:spPr>
          <a:xfrm>
            <a:off x="326731" y="971345"/>
            <a:ext cx="301755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Conceptual overview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>
                <a:solidFill>
                  <a:srgbClr val="C00000"/>
                </a:solidFill>
                <a:latin typeface="Gill Sans MT" panose="020B0502020104020203"/>
              </a:rPr>
              <a:t>ILLUSTRATIVE ONLY</a:t>
            </a:r>
            <a:endParaRPr kumimoji="0" lang="en-NZ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130E841-C56F-4ECC-952B-C2DEE9BB09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7014" y="2097131"/>
            <a:ext cx="590008" cy="518552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CB2004FC-6352-44B4-8CCD-44FADED8287D}"/>
              </a:ext>
            </a:extLst>
          </p:cNvPr>
          <p:cNvSpPr txBox="1"/>
          <p:nvPr/>
        </p:nvSpPr>
        <p:spPr>
          <a:xfrm>
            <a:off x="9725737" y="1733485"/>
            <a:ext cx="906017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anose="05020102010507070707" pitchFamily="18" charset="2"/>
              <a:buChar char="P"/>
              <a:tabLst/>
              <a:defRPr/>
            </a:pP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  <a:sym typeface="Wingdings 2" panose="05020102010507070707" pitchFamily="18" charset="2"/>
              </a:rPr>
              <a:t>   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anose="05020102010507070707" pitchFamily="18" charset="2"/>
              <a:buChar char="P"/>
              <a:tabLst/>
              <a:defRPr/>
            </a:pPr>
            <a:endParaRPr kumimoji="0" lang="en-N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  <a:sym typeface="Wingdings 2" panose="05020102010507070707" pitchFamily="18" charset="2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anose="05020102010507070707" pitchFamily="18" charset="2"/>
              <a:buChar char="P"/>
              <a:tabLst/>
              <a:defRPr/>
            </a:pP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  <a:sym typeface="Wingdings 2" panose="05020102010507070707" pitchFamily="18" charset="2"/>
              </a:rPr>
              <a:t>   </a:t>
            </a:r>
            <a:endParaRPr kumimoji="0" lang="en-N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anose="05020102010507070707" pitchFamily="18" charset="2"/>
              <a:buChar char="P"/>
              <a:tabLst/>
              <a:defRPr/>
            </a:pPr>
            <a:endParaRPr kumimoji="0" lang="en-N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  <a:sym typeface="Wingdings 2" panose="05020102010507070707" pitchFamily="18" charset="2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anose="05020102010507070707" pitchFamily="18" charset="2"/>
              <a:buChar char="P"/>
              <a:tabLst/>
              <a:defRPr/>
            </a:pPr>
            <a:endParaRPr kumimoji="0" lang="en-N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  <a:sym typeface="Wingdings 2" panose="05020102010507070707" pitchFamily="18" charset="2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anose="05020102010507070707" pitchFamily="18" charset="2"/>
              <a:buChar char="P"/>
              <a:tabLst/>
              <a:defRPr/>
            </a:pP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  <a:sym typeface="Wingdings 2" panose="05020102010507070707" pitchFamily="18" charset="2"/>
              </a:rPr>
              <a:t>   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anose="05020102010507070707" pitchFamily="18" charset="2"/>
              <a:buChar char="P"/>
              <a:tabLst/>
              <a:defRPr/>
            </a:pPr>
            <a:endParaRPr kumimoji="0" lang="en-N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  <a:sym typeface="Wingdings 2" panose="05020102010507070707" pitchFamily="18" charset="2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anose="05020102010507070707" pitchFamily="18" charset="2"/>
              <a:buChar char="P"/>
              <a:tabLst/>
              <a:defRPr/>
            </a:pPr>
            <a:endParaRPr kumimoji="0" lang="en-N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  <a:sym typeface="Wingdings 2" panose="05020102010507070707" pitchFamily="18" charset="2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anose="05020102010507070707" pitchFamily="18" charset="2"/>
              <a:buChar char="P"/>
              <a:tabLst/>
              <a:defRPr/>
            </a:pP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  <a:sym typeface="Wingdings 2" panose="05020102010507070707" pitchFamily="18" charset="2"/>
              </a:rPr>
              <a:t> 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anose="05020102010507070707" pitchFamily="18" charset="2"/>
              <a:buChar char="P"/>
              <a:tabLst/>
              <a:defRPr/>
            </a:pPr>
            <a:endParaRPr kumimoji="0" lang="en-N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  <a:sym typeface="Wingdings 2" panose="05020102010507070707" pitchFamily="18" charset="2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anose="05020102010507070707" pitchFamily="18" charset="2"/>
              <a:buChar char="P"/>
              <a:tabLst/>
              <a:defRPr/>
            </a:pP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  <a:sym typeface="Wingdings 2" panose="05020102010507070707" pitchFamily="18" charset="2"/>
              </a:rPr>
              <a:t> 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anose="05020102010507070707" pitchFamily="18" charset="2"/>
              <a:buChar char="P"/>
              <a:tabLst/>
              <a:defRPr/>
            </a:pPr>
            <a:endParaRPr kumimoji="0" lang="en-N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  <a:sym typeface="Wingdings 2" panose="05020102010507070707" pitchFamily="18" charset="2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anose="05020102010507070707" pitchFamily="18" charset="2"/>
              <a:buChar char="P"/>
              <a:tabLst/>
              <a:defRPr/>
            </a:pPr>
            <a:endParaRPr kumimoji="0" lang="en-N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  <a:sym typeface="Wingdings 2" panose="05020102010507070707" pitchFamily="18" charset="2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anose="05020102010507070707" pitchFamily="18" charset="2"/>
              <a:buChar char="P"/>
              <a:tabLst/>
              <a:defRPr/>
            </a:pP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  <a:sym typeface="Wingdings 2" panose="05020102010507070707" pitchFamily="18" charset="2"/>
              </a:rPr>
              <a:t> 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anose="05020102010507070707" pitchFamily="18" charset="2"/>
              <a:buChar char="P"/>
              <a:tabLst/>
              <a:defRPr/>
            </a:pPr>
            <a:endParaRPr kumimoji="0" lang="en-N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  <a:sym typeface="Wingdings 2" panose="05020102010507070707" pitchFamily="18" charset="2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anose="05020102010507070707" pitchFamily="18" charset="2"/>
              <a:buChar char="P"/>
              <a:tabLst/>
              <a:defRPr/>
            </a:pPr>
            <a:endParaRPr kumimoji="0" lang="en-N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  <a:sym typeface="Wingdings 2" panose="05020102010507070707" pitchFamily="18" charset="2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anose="05020102010507070707" pitchFamily="18" charset="2"/>
              <a:buChar char="P"/>
              <a:tabLst/>
              <a:defRPr/>
            </a:pP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  <a:sym typeface="Wingdings 2" panose="05020102010507070707" pitchFamily="18" charset="2"/>
              </a:rPr>
              <a:t> </a:t>
            </a:r>
            <a:endParaRPr kumimoji="0" lang="en-N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anose="05020102010507070707" pitchFamily="18" charset="2"/>
              <a:buChar char="P"/>
              <a:tabLst/>
              <a:defRPr/>
            </a:pPr>
            <a:endParaRPr kumimoji="0" lang="en-N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EA776C9-ACBA-432B-870D-C062DC70C008}"/>
              </a:ext>
            </a:extLst>
          </p:cNvPr>
          <p:cNvSpPr txBox="1"/>
          <p:nvPr/>
        </p:nvSpPr>
        <p:spPr>
          <a:xfrm>
            <a:off x="8691997" y="3177742"/>
            <a:ext cx="10525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$</a:t>
            </a:r>
            <a:endParaRPr kumimoji="0" lang="en-NZ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0133934-BE20-474C-8060-A90FE2FF13DB}"/>
              </a:ext>
            </a:extLst>
          </p:cNvPr>
          <p:cNvSpPr txBox="1"/>
          <p:nvPr/>
        </p:nvSpPr>
        <p:spPr>
          <a:xfrm>
            <a:off x="8724906" y="4627540"/>
            <a:ext cx="105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$</a:t>
            </a:r>
            <a:endParaRPr kumimoji="0" lang="en-NZ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0975350-B426-4C17-B94D-59BB4852B18C}"/>
              </a:ext>
            </a:extLst>
          </p:cNvPr>
          <p:cNvSpPr txBox="1"/>
          <p:nvPr/>
        </p:nvSpPr>
        <p:spPr>
          <a:xfrm>
            <a:off x="3718014" y="6298421"/>
            <a:ext cx="8473986" cy="6181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cap="none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Gill Sans MT" panose="020B0502020104020203"/>
                <a:ea typeface="+mn-ea"/>
                <a:cs typeface="+mn-cs"/>
              </a:rPr>
              <a:t>							</a:t>
            </a:r>
            <a:r>
              <a:rPr lang="ru-RU" dirty="0">
                <a:solidFill>
                  <a:prstClr val="black"/>
                </a:solidFill>
                <a:latin typeface="Gill Sans MT" panose="020B0502020104020203"/>
              </a:rPr>
              <a:t>                           </a:t>
            </a:r>
            <a:r>
              <a:rPr kumimoji="0" lang="ru-RU" b="1" i="0" u="none" strike="noStrike" cap="none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Gill Sans MT" panose="020B0502020104020203"/>
                <a:ea typeface="+mn-ea"/>
                <a:cs typeface="+mn-cs"/>
              </a:rPr>
              <a:t>Оценка                    </a:t>
            </a:r>
            <a:r>
              <a:rPr kumimoji="0" lang="ru-RU" b="1" i="0" u="none" strike="noStrike" cap="none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Gill Sans MT" panose="020B0502020104020203"/>
                <a:ea typeface="+mn-ea"/>
                <a:cs typeface="+mn-cs"/>
              </a:rPr>
              <a:t>Гос</a:t>
            </a:r>
            <a:r>
              <a:rPr kumimoji="0" lang="ru-RU" b="1" i="0" u="none" strike="noStrike" cap="none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Gill Sans MT" panose="020B0502020104020203"/>
                <a:ea typeface="+mn-ea"/>
                <a:cs typeface="+mn-cs"/>
              </a:rPr>
              <a:t> и Межд.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cap="none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Gill Sans MT" panose="020B0502020104020203"/>
                <a:ea typeface="+mn-ea"/>
                <a:cs typeface="+mn-cs"/>
              </a:rPr>
              <a:t>		</a:t>
            </a:r>
            <a:r>
              <a:rPr kumimoji="0" lang="ru-RU" b="1" i="0" u="none" strike="noStrike" cap="none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Gill Sans MT" panose="020B0502020104020203"/>
                <a:ea typeface="+mn-ea"/>
                <a:cs typeface="+mn-cs"/>
              </a:rPr>
              <a:t>Стратегия                           Действия    Стоимости                Координация</a:t>
            </a:r>
          </a:p>
        </p:txBody>
      </p:sp>
      <p:sp>
        <p:nvSpPr>
          <p:cNvPr id="41" name="Title 16">
            <a:extLst>
              <a:ext uri="{FF2B5EF4-FFF2-40B4-BE49-F238E27FC236}">
                <a16:creationId xmlns:a16="http://schemas.microsoft.com/office/drawing/2014/main" id="{77651B44-8679-4328-9E17-713E214F16ED}"/>
              </a:ext>
            </a:extLst>
          </p:cNvPr>
          <p:cNvSpPr txBox="1">
            <a:spLocks/>
          </p:cNvSpPr>
          <p:nvPr/>
        </p:nvSpPr>
        <p:spPr bwMode="auto">
          <a:xfrm>
            <a:off x="326731" y="305774"/>
            <a:ext cx="119954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70C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777777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777777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777777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777777"/>
                </a:solidFill>
                <a:latin typeface="Arial" panose="020B0604020202020204" pitchFamily="34" charset="0"/>
              </a:defRPr>
            </a:lvl5pPr>
            <a:lvl6pPr marL="457189"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777777"/>
                </a:solidFill>
                <a:latin typeface="Arial" panose="020B0604020202020204" pitchFamily="34" charset="0"/>
              </a:defRPr>
            </a:lvl6pPr>
            <a:lvl7pPr marL="914377"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777777"/>
                </a:solidFill>
                <a:latin typeface="Arial" panose="020B0604020202020204" pitchFamily="34" charset="0"/>
              </a:defRPr>
            </a:lvl7pPr>
            <a:lvl8pPr marL="1371566"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777777"/>
                </a:solidFill>
                <a:latin typeface="Arial" panose="020B0604020202020204" pitchFamily="34" charset="0"/>
              </a:defRPr>
            </a:lvl8pPr>
            <a:lvl9pPr marL="1828754"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777777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ru-RU" sz="2800" dirty="0">
                <a:solidFill>
                  <a:schemeClr val="tx1"/>
                </a:solidFill>
                <a:latin typeface="+mn-lt"/>
                <a:cs typeface="+mj-cs"/>
              </a:rPr>
              <a:t>Разработка авиационной и туристической стратегии и дей</a:t>
            </a:r>
            <a:r>
              <a:rPr lang="ru-RU" sz="2800" dirty="0">
                <a:latin typeface="+mn-lt"/>
                <a:cs typeface="+mj-cs"/>
              </a:rPr>
              <a:t>ствий</a:t>
            </a:r>
          </a:p>
        </p:txBody>
      </p:sp>
    </p:spTree>
    <p:extLst>
      <p:ext uri="{BB962C8B-B14F-4D97-AF65-F5344CB8AC3E}">
        <p14:creationId xmlns:p14="http://schemas.microsoft.com/office/powerpoint/2010/main" val="28104555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1BB56EB9-078F-4952-AC1F-149C7A0AE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3772EE4-ED5E-4D3A-A306-B22CF8667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601200"/>
            <a:ext cx="3703320" cy="57893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D88CBD-FE05-40A5-B9AA-6DFBC2557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280" y="944752"/>
            <a:ext cx="3259016" cy="262435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b="0" kern="1200" cap="all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TOURISM RECOVERY ASSISTANCE</a:t>
            </a:r>
            <a:r>
              <a:rPr lang="ru-RU" b="0" kern="1200" cap="all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/ </a:t>
            </a:r>
            <a:r>
              <a:rPr lang="ru-RU" cap="all" dirty="0">
                <a:solidFill>
                  <a:schemeClr val="tx1"/>
                </a:solidFill>
                <a:latin typeface="+mj-lt"/>
                <a:cs typeface="+mj-cs"/>
              </a:rPr>
              <a:t>ПОМОЩЬ В ВОССТАНОВЛЕНИИ ТУРИЗМА</a:t>
            </a:r>
            <a:br>
              <a:rPr lang="en-US" cap="all" dirty="0">
                <a:solidFill>
                  <a:schemeClr val="tx1"/>
                </a:solidFill>
                <a:latin typeface="+mj-lt"/>
                <a:cs typeface="+mj-cs"/>
              </a:rPr>
            </a:br>
            <a:endParaRPr lang="en-US" b="0" kern="1200" cap="all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10058680-D07C-4893-B2B7-91543F18A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7B42427A-0A1F-4A55-8705-D9179F1E0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E54A6FE-D8CB-48A3-900B-053D4EBD3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" name="Picture 9" descr="A person standing on a snowy mountain&#10;&#10;Description automatically generated with medium confidence">
            <a:extLst>
              <a:ext uri="{FF2B5EF4-FFF2-40B4-BE49-F238E27FC236}">
                <a16:creationId xmlns:a16="http://schemas.microsoft.com/office/drawing/2014/main" id="{82DCE970-D8F6-4309-9661-418C5A67319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1830" y="601200"/>
            <a:ext cx="7503636" cy="578936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F6513-8052-40D8-B520-FFE4DC9A2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23914"/>
            <a:ext cx="105251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fld id="{3A98EE3D-8CD1-4C3F-BD1C-C98C9596463C}" type="slidenum">
              <a:rPr lang="en-US">
                <a:solidFill>
                  <a:schemeClr val="bg1">
                    <a:lumMod val="75000"/>
                    <a:lumOff val="25000"/>
                  </a:schemeClr>
                </a:solidFill>
              </a:rPr>
              <a:pPr defTabSz="457200">
                <a:spcAft>
                  <a:spcPts val="600"/>
                </a:spcAft>
              </a:pPr>
              <a:t>14</a:t>
            </a:fld>
            <a:endParaRPr lang="en-US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EC19F5-B5C1-4A30-8EFC-FBA031814DBE}"/>
              </a:ext>
            </a:extLst>
          </p:cNvPr>
          <p:cNvSpPr txBox="1"/>
          <p:nvPr/>
        </p:nvSpPr>
        <p:spPr>
          <a:xfrm>
            <a:off x="7539471" y="5622301"/>
            <a:ext cx="4297971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Катание на лыжах в Фанских горах, Таджикистан</a:t>
            </a:r>
            <a:endParaRPr lang="en-US" sz="1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1400" b="1" dirty="0">
                <a:solidFill>
                  <a:schemeClr val="accent2"/>
                </a:solidFill>
              </a:rPr>
              <a:t>Skiing in the </a:t>
            </a:r>
            <a:r>
              <a:rPr lang="en-US" sz="1400" b="1" dirty="0" err="1">
                <a:solidFill>
                  <a:schemeClr val="accent2"/>
                </a:solidFill>
              </a:rPr>
              <a:t>Fann</a:t>
            </a:r>
            <a:r>
              <a:rPr lang="en-US" sz="1400" b="1" dirty="0">
                <a:solidFill>
                  <a:schemeClr val="accent2"/>
                </a:solidFill>
              </a:rPr>
              <a:t> mountains, Tajikistan</a:t>
            </a:r>
            <a:endParaRPr lang="en-NZ" sz="1400" b="1" dirty="0">
              <a:solidFill>
                <a:schemeClr val="accent2"/>
              </a:solidFill>
            </a:endParaRPr>
          </a:p>
        </p:txBody>
      </p:sp>
      <p:pic>
        <p:nvPicPr>
          <p:cNvPr id="8" name="Picture 7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5DB09093-95E3-4A3E-8BBE-F09F49638E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39" y="6527437"/>
            <a:ext cx="859007" cy="22929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D068890-C489-4A68-BD34-3BE03881718D}"/>
              </a:ext>
            </a:extLst>
          </p:cNvPr>
          <p:cNvSpPr txBox="1"/>
          <p:nvPr/>
        </p:nvSpPr>
        <p:spPr>
          <a:xfrm>
            <a:off x="7843312" y="604757"/>
            <a:ext cx="75349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tx2"/>
                </a:solidFill>
              </a:rPr>
              <a:t>Photo: </a:t>
            </a:r>
            <a:r>
              <a:rPr lang="en-US" sz="1050" dirty="0">
                <a:solidFill>
                  <a:schemeClr val="tx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https://adventure.com/tajikistan-skiing-fann-mountains/</a:t>
            </a:r>
            <a:r>
              <a:rPr lang="en-US" sz="1050" dirty="0">
                <a:solidFill>
                  <a:schemeClr val="tx2"/>
                </a:solidFill>
              </a:rPr>
              <a:t> </a:t>
            </a:r>
          </a:p>
          <a:p>
            <a:endParaRPr lang="en-NZ" sz="105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7161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19">
            <a:extLst>
              <a:ext uri="{FF2B5EF4-FFF2-40B4-BE49-F238E27FC236}">
                <a16:creationId xmlns:a16="http://schemas.microsoft.com/office/drawing/2014/main" id="{36B822CC-7DA9-4417-AA94-64CEB676F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883" y="849057"/>
            <a:ext cx="3703320" cy="94997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Rectangle 21">
            <a:extLst>
              <a:ext uri="{FF2B5EF4-FFF2-40B4-BE49-F238E27FC236}">
                <a16:creationId xmlns:a16="http://schemas.microsoft.com/office/drawing/2014/main" id="{AFA01E88-71CC-4FF3-9E81-51E0C32B45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883" y="1012371"/>
            <a:ext cx="3702134" cy="4202862"/>
          </a:xfrm>
          <a:prstGeom prst="rect">
            <a:avLst/>
          </a:prstGeom>
          <a:solidFill>
            <a:schemeClr val="bg1">
              <a:alpha val="95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505C0B-649E-4D1E-BA40-47CB967C4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571" y="-78862"/>
            <a:ext cx="10214772" cy="971306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TOURISM RECOVERY ASSISTANCE MODELS</a:t>
            </a:r>
            <a:r>
              <a:rPr lang="ru-RU" sz="2400" dirty="0">
                <a:solidFill>
                  <a:schemeClr val="accent1"/>
                </a:solidFill>
              </a:rPr>
              <a:t>/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МОДЕЛИ ОКАЗАНИЯ ПОМОЩИ В ВОССТАНОВЛЕНИИ ТУРИЗМА</a:t>
            </a:r>
            <a:endParaRPr lang="en-NZ" sz="240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F94E7B-DC99-401D-AA92-888244653F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870" y="2821348"/>
            <a:ext cx="5067164" cy="184868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 sz="1400" b="1" dirty="0">
                <a:solidFill>
                  <a:schemeClr val="accent1"/>
                </a:solidFill>
              </a:rPr>
              <a:t>Policies and initiatives </a:t>
            </a:r>
            <a:r>
              <a:rPr lang="en-GB" sz="1400" dirty="0">
                <a:solidFill>
                  <a:schemeClr val="accent1"/>
                </a:solidFill>
              </a:rPr>
              <a:t>to stimulate the economic recovery of tourism sector</a:t>
            </a:r>
          </a:p>
          <a:p>
            <a:pPr>
              <a:lnSpc>
                <a:spcPct val="100000"/>
              </a:lnSpc>
            </a:pPr>
            <a:r>
              <a:rPr lang="en-GB" sz="1400" dirty="0">
                <a:solidFill>
                  <a:schemeClr val="accent1"/>
                </a:solidFill>
              </a:rPr>
              <a:t>Commissioning of </a:t>
            </a:r>
            <a:r>
              <a:rPr lang="en-GB" sz="1400" b="1" dirty="0">
                <a:solidFill>
                  <a:schemeClr val="accent1"/>
                </a:solidFill>
              </a:rPr>
              <a:t>impact needs assessments </a:t>
            </a:r>
          </a:p>
          <a:p>
            <a:pPr>
              <a:lnSpc>
                <a:spcPct val="100000"/>
              </a:lnSpc>
            </a:pPr>
            <a:r>
              <a:rPr lang="en-GB" sz="1400" dirty="0">
                <a:solidFill>
                  <a:schemeClr val="accent1"/>
                </a:solidFill>
              </a:rPr>
              <a:t>Development of </a:t>
            </a:r>
            <a:r>
              <a:rPr lang="en-GB" sz="1400" b="1" dirty="0">
                <a:solidFill>
                  <a:schemeClr val="accent1"/>
                </a:solidFill>
              </a:rPr>
              <a:t>country-specific plans </a:t>
            </a:r>
            <a:r>
              <a:rPr lang="en-GB" sz="1400" dirty="0">
                <a:solidFill>
                  <a:schemeClr val="accent1"/>
                </a:solidFill>
              </a:rPr>
              <a:t>for tourism recovery</a:t>
            </a:r>
          </a:p>
          <a:p>
            <a:pPr>
              <a:lnSpc>
                <a:spcPct val="100000"/>
              </a:lnSpc>
            </a:pPr>
            <a:r>
              <a:rPr lang="en-GB" sz="1400" b="1" dirty="0">
                <a:solidFill>
                  <a:schemeClr val="accent1"/>
                </a:solidFill>
              </a:rPr>
              <a:t>Fee Waiver </a:t>
            </a:r>
            <a:r>
              <a:rPr lang="en-GB" sz="1400" dirty="0">
                <a:solidFill>
                  <a:schemeClr val="accent1"/>
                </a:solidFill>
              </a:rPr>
              <a:t>– e.g. airport landing charges</a:t>
            </a:r>
          </a:p>
          <a:p>
            <a:pPr>
              <a:lnSpc>
                <a:spcPct val="100000"/>
              </a:lnSpc>
            </a:pPr>
            <a:endParaRPr lang="en-NZ" sz="1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02190B-8BEB-4326-808F-EE54E7753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23914"/>
            <a:ext cx="105251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923D0B-C48D-4605-98D7-F785FEA03A0B}"/>
              </a:ext>
            </a:extLst>
          </p:cNvPr>
          <p:cNvSpPr txBox="1"/>
          <p:nvPr/>
        </p:nvSpPr>
        <p:spPr>
          <a:xfrm>
            <a:off x="897226" y="1270595"/>
            <a:ext cx="5198774" cy="52322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800" dirty="0">
                <a:solidFill>
                  <a:schemeClr val="accent1"/>
                </a:solidFill>
              </a:rPr>
              <a:t>PUBLIC</a:t>
            </a:r>
            <a:r>
              <a:rPr lang="ru-RU" sz="2800" dirty="0">
                <a:solidFill>
                  <a:schemeClr val="bg1"/>
                </a:solidFill>
              </a:rPr>
              <a:t>/ ГОСУДАРСТВЕННЫЕ</a:t>
            </a:r>
            <a:endParaRPr lang="en-NZ" sz="28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0DBD93-A676-4680-9FD7-90881B88EEE8}"/>
              </a:ext>
            </a:extLst>
          </p:cNvPr>
          <p:cNvSpPr txBox="1"/>
          <p:nvPr/>
        </p:nvSpPr>
        <p:spPr>
          <a:xfrm>
            <a:off x="6750449" y="1270595"/>
            <a:ext cx="4456362" cy="52322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800" dirty="0">
                <a:solidFill>
                  <a:schemeClr val="accent1"/>
                </a:solidFill>
              </a:rPr>
              <a:t>PRIVATE</a:t>
            </a:r>
            <a:r>
              <a:rPr lang="ru-RU" sz="2800" dirty="0">
                <a:solidFill>
                  <a:schemeClr val="bg1"/>
                </a:solidFill>
              </a:rPr>
              <a:t>/ ЧАСТНЫЕ</a:t>
            </a:r>
            <a:endParaRPr lang="en-NZ" sz="28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50A698-3BC4-4567-9B24-4FF844BFB163}"/>
              </a:ext>
            </a:extLst>
          </p:cNvPr>
          <p:cNvSpPr txBox="1"/>
          <p:nvPr/>
        </p:nvSpPr>
        <p:spPr>
          <a:xfrm>
            <a:off x="1408923" y="6354413"/>
            <a:ext cx="5423280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900"/>
              <a:t>Research sources:</a:t>
            </a:r>
          </a:p>
          <a:p>
            <a:pPr>
              <a:spcAft>
                <a:spcPts val="600"/>
              </a:spcAft>
            </a:pPr>
            <a:r>
              <a:rPr lang="en-US" sz="900">
                <a:solidFill>
                  <a:schemeClr val="tx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https://www.unwto.org/news/unwto-releases-a-covid-19-technical-assistance-package-for-tourism-recovery</a:t>
            </a:r>
            <a:r>
              <a:rPr lang="en-US" sz="900">
                <a:solidFill>
                  <a:schemeClr val="tx2"/>
                </a:solidFill>
              </a:rPr>
              <a:t> </a:t>
            </a:r>
            <a:endParaRPr lang="en-NZ" sz="900">
              <a:solidFill>
                <a:schemeClr val="tx2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CB583B-B328-4A07-9184-F2AC823EFBB1}"/>
              </a:ext>
            </a:extLst>
          </p:cNvPr>
          <p:cNvSpPr txBox="1"/>
          <p:nvPr/>
        </p:nvSpPr>
        <p:spPr>
          <a:xfrm>
            <a:off x="6531428" y="1932402"/>
            <a:ext cx="3711272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600" i="1"/>
            </a:lvl1pPr>
          </a:lstStyle>
          <a:p>
            <a:pPr>
              <a:spcAft>
                <a:spcPts val="600"/>
              </a:spcAft>
            </a:pPr>
            <a:r>
              <a:rPr lang="en-US" dirty="0">
                <a:solidFill>
                  <a:schemeClr val="accent1"/>
                </a:solidFill>
              </a:rPr>
              <a:t>Airlines, airports, tourism operators</a:t>
            </a:r>
            <a:endParaRPr lang="ru-RU" dirty="0">
              <a:solidFill>
                <a:schemeClr val="accent1"/>
              </a:solidFill>
            </a:endParaRPr>
          </a:p>
          <a:p>
            <a:pPr>
              <a:spcAft>
                <a:spcPts val="600"/>
              </a:spcAft>
            </a:pPr>
            <a:r>
              <a:rPr lang="ru-RU" dirty="0"/>
              <a:t>Авиалинии, аэропорты, туроператоры</a:t>
            </a:r>
            <a:endParaRPr lang="en-NZ" dirty="0"/>
          </a:p>
          <a:p>
            <a:pPr>
              <a:spcAft>
                <a:spcPts val="600"/>
              </a:spcAft>
            </a:pPr>
            <a:endParaRPr lang="en-NZ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4C8BBA-01BD-4CC3-BAB3-3B1432EBD005}"/>
              </a:ext>
            </a:extLst>
          </p:cNvPr>
          <p:cNvSpPr txBox="1"/>
          <p:nvPr/>
        </p:nvSpPr>
        <p:spPr>
          <a:xfrm>
            <a:off x="753883" y="1988207"/>
            <a:ext cx="5449697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i="1" dirty="0">
                <a:solidFill>
                  <a:schemeClr val="accent1"/>
                </a:solidFill>
              </a:rPr>
              <a:t>Government ministries, departments</a:t>
            </a:r>
            <a:endParaRPr lang="ru-RU" sz="1600" i="1" dirty="0">
              <a:solidFill>
                <a:schemeClr val="accent1"/>
              </a:solidFill>
            </a:endParaRPr>
          </a:p>
          <a:p>
            <a:pPr>
              <a:spcAft>
                <a:spcPts val="600"/>
              </a:spcAft>
            </a:pPr>
            <a:r>
              <a:rPr lang="ru-RU" sz="1600" i="1" dirty="0"/>
              <a:t>Государственные министерства, департаменты</a:t>
            </a:r>
            <a:endParaRPr lang="en-NZ" sz="1600" i="1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A61CE36-08C4-452A-BCAF-AA15BE658BCD}"/>
              </a:ext>
            </a:extLst>
          </p:cNvPr>
          <p:cNvSpPr txBox="1">
            <a:spLocks/>
          </p:cNvSpPr>
          <p:nvPr/>
        </p:nvSpPr>
        <p:spPr>
          <a:xfrm>
            <a:off x="6026538" y="2751076"/>
            <a:ext cx="5468772" cy="2379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 dirty="0">
                <a:solidFill>
                  <a:schemeClr val="accent1"/>
                </a:solidFill>
              </a:rPr>
              <a:t>Promotional marketing campaigns </a:t>
            </a:r>
            <a:r>
              <a:rPr lang="en-GB" sz="1400" dirty="0">
                <a:solidFill>
                  <a:schemeClr val="accent1"/>
                </a:solidFill>
              </a:rPr>
              <a:t>to coordinate destinational offers (alignment)</a:t>
            </a:r>
          </a:p>
          <a:p>
            <a:r>
              <a:rPr lang="en-GB" sz="1400" b="1" dirty="0">
                <a:solidFill>
                  <a:schemeClr val="accent1"/>
                </a:solidFill>
              </a:rPr>
              <a:t>Vouchers</a:t>
            </a:r>
            <a:r>
              <a:rPr lang="en-GB" sz="1400" dirty="0">
                <a:solidFill>
                  <a:schemeClr val="accent1"/>
                </a:solidFill>
              </a:rPr>
              <a:t> to stimulate product purchase (local and regional) e.g., </a:t>
            </a:r>
            <a:r>
              <a:rPr lang="en-GB" sz="1400" i="1" dirty="0">
                <a:solidFill>
                  <a:schemeClr val="accent1"/>
                </a:solidFill>
              </a:rPr>
              <a:t>“2 for 1”</a:t>
            </a:r>
          </a:p>
          <a:p>
            <a:r>
              <a:rPr lang="en-GB" sz="1400" b="1" dirty="0">
                <a:solidFill>
                  <a:schemeClr val="accent1"/>
                </a:solidFill>
              </a:rPr>
              <a:t>Waiver of change fees, Promotional pricing</a:t>
            </a:r>
            <a:r>
              <a:rPr lang="en-GB" sz="1400" dirty="0">
                <a:solidFill>
                  <a:schemeClr val="accent1"/>
                </a:solidFill>
              </a:rPr>
              <a:t>– airlines, airport, tourism operators</a:t>
            </a:r>
          </a:p>
          <a:p>
            <a:endParaRPr lang="en-GB" sz="1400" dirty="0">
              <a:solidFill>
                <a:schemeClr val="accent1"/>
              </a:solidFill>
            </a:endParaRPr>
          </a:p>
          <a:p>
            <a:endParaRPr lang="en-NZ" sz="1400" dirty="0">
              <a:solidFill>
                <a:schemeClr val="accent1"/>
              </a:solidFill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FFBDF917-66A5-4F38-A542-93C9EFAB014B}"/>
              </a:ext>
            </a:extLst>
          </p:cNvPr>
          <p:cNvSpPr txBox="1">
            <a:spLocks/>
          </p:cNvSpPr>
          <p:nvPr/>
        </p:nvSpPr>
        <p:spPr>
          <a:xfrm>
            <a:off x="377156" y="3845353"/>
            <a:ext cx="6074960" cy="30471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1600" b="1" dirty="0"/>
              <a:t>Политика и инициативы </a:t>
            </a:r>
            <a:r>
              <a:rPr lang="ru-RU" sz="1600" dirty="0"/>
              <a:t>для стимулирования экономического восстановления туристического сектора</a:t>
            </a:r>
          </a:p>
          <a:p>
            <a:pPr>
              <a:lnSpc>
                <a:spcPct val="100000"/>
              </a:lnSpc>
            </a:pPr>
            <a:r>
              <a:rPr lang="ru-RU" sz="1600" dirty="0"/>
              <a:t>Проведение </a:t>
            </a:r>
            <a:r>
              <a:rPr lang="ru-RU" sz="1600" b="1" dirty="0"/>
              <a:t>оценок потребностей и влияния</a:t>
            </a:r>
          </a:p>
          <a:p>
            <a:pPr>
              <a:lnSpc>
                <a:spcPct val="100000"/>
              </a:lnSpc>
            </a:pPr>
            <a:r>
              <a:rPr lang="ru-RU" sz="1600" dirty="0"/>
              <a:t>Разработка </a:t>
            </a:r>
            <a:r>
              <a:rPr lang="ru-RU" sz="1600" b="1" dirty="0"/>
              <a:t>страновых планов </a:t>
            </a:r>
            <a:r>
              <a:rPr lang="ru-RU" sz="1600" dirty="0"/>
              <a:t>по восстановлению туризма</a:t>
            </a:r>
          </a:p>
          <a:p>
            <a:pPr>
              <a:lnSpc>
                <a:spcPct val="100000"/>
              </a:lnSpc>
            </a:pPr>
            <a:r>
              <a:rPr lang="ru-RU" sz="1600" b="1" dirty="0"/>
              <a:t>Освобождение от уплаты сборов </a:t>
            </a:r>
            <a:r>
              <a:rPr lang="ru-RU" sz="1600" dirty="0"/>
              <a:t>- например, сборов за посадку в аэропортах</a:t>
            </a:r>
            <a:endParaRPr lang="en-NZ" sz="1600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F1979EE-A3F9-453A-B23A-9C6C24C64807}"/>
              </a:ext>
            </a:extLst>
          </p:cNvPr>
          <p:cNvSpPr txBox="1">
            <a:spLocks/>
          </p:cNvSpPr>
          <p:nvPr/>
        </p:nvSpPr>
        <p:spPr>
          <a:xfrm>
            <a:off x="6204853" y="4468776"/>
            <a:ext cx="5609991" cy="21517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/>
              <a:t>Рекламные и маркетинговые кампании </a:t>
            </a:r>
            <a:r>
              <a:rPr lang="ru-RU" sz="1600" dirty="0"/>
              <a:t>для координации предложений туристических направлений (координация)</a:t>
            </a:r>
          </a:p>
          <a:p>
            <a:r>
              <a:rPr lang="ru-RU" sz="1600" b="1" dirty="0"/>
              <a:t>Ваучеры</a:t>
            </a:r>
            <a:r>
              <a:rPr lang="ru-RU" sz="1600" dirty="0"/>
              <a:t> для стимулирования покупки продуктов (местных и региональных), например, 2 по цене 1</a:t>
            </a:r>
          </a:p>
          <a:p>
            <a:r>
              <a:rPr lang="ru-RU" sz="1600" b="1" dirty="0"/>
              <a:t>Освобождение от уплаты сборов за изменения, скидки </a:t>
            </a:r>
            <a:r>
              <a:rPr lang="ru-RU" sz="1600" dirty="0"/>
              <a:t>- авиакомпании, аэропорты, туроператоры</a:t>
            </a:r>
            <a:endParaRPr lang="en-GB" sz="1600" dirty="0"/>
          </a:p>
          <a:p>
            <a:endParaRPr lang="en-NZ" sz="1600" dirty="0"/>
          </a:p>
        </p:txBody>
      </p:sp>
    </p:spTree>
    <p:extLst>
      <p:ext uri="{BB962C8B-B14F-4D97-AF65-F5344CB8AC3E}">
        <p14:creationId xmlns:p14="http://schemas.microsoft.com/office/powerpoint/2010/main" val="3124390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ody of water with boats and buildings along it&#10;&#10;Description automatically generated with medium confidence">
            <a:extLst>
              <a:ext uri="{FF2B5EF4-FFF2-40B4-BE49-F238E27FC236}">
                <a16:creationId xmlns:a16="http://schemas.microsoft.com/office/drawing/2014/main" id="{99223EC5-28FA-46FD-90A4-332DDB6F1A3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560" y="67936"/>
            <a:ext cx="12192000" cy="685799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6B822CC-7DA9-4417-AA94-64CEB676F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234" y="4219240"/>
            <a:ext cx="11301984" cy="94997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A01E88-71CC-4FF3-9E81-51E0C32B45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234" y="4376057"/>
            <a:ext cx="11303626" cy="2034709"/>
          </a:xfrm>
          <a:prstGeom prst="rect">
            <a:avLst/>
          </a:prstGeom>
          <a:solidFill>
            <a:schemeClr val="bg1">
              <a:alpha val="95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161394-D120-4D7D-BEEC-5F13D52DF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790" y="4792191"/>
            <a:ext cx="4162989" cy="1336485"/>
          </a:xfrm>
        </p:spPr>
        <p:txBody>
          <a:bodyPr anchor="ctr">
            <a:normAutofit/>
          </a:bodyPr>
          <a:lstStyle/>
          <a:p>
            <a:r>
              <a:rPr lang="en-GB" sz="2400" dirty="0">
                <a:solidFill>
                  <a:schemeClr val="accent1"/>
                </a:solidFill>
              </a:rPr>
              <a:t>“$100 vouchers to support local economy”</a:t>
            </a:r>
            <a:endParaRPr lang="en-NZ" sz="24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3160B-5409-462D-A31E-77DC43EFD6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967" y="4613396"/>
            <a:ext cx="6828434" cy="1733626"/>
          </a:xfrm>
        </p:spPr>
        <p:txBody>
          <a:bodyPr>
            <a:normAutofit fontScale="92500"/>
          </a:bodyPr>
          <a:lstStyle/>
          <a:p>
            <a:r>
              <a:rPr lang="en-GB" sz="1600" dirty="0"/>
              <a:t>In Australia, New South Wales (NSW) Government’s “Dine &amp; Discover” scheme will rollout from January 2021</a:t>
            </a:r>
          </a:p>
          <a:p>
            <a:r>
              <a:rPr lang="en-GB" sz="1600" dirty="0"/>
              <a:t> Provides NSW residents over the age of 18 with </a:t>
            </a:r>
            <a:r>
              <a:rPr lang="en-GB" sz="1600" b="1" dirty="0"/>
              <a:t>four $25 digital vouchers.</a:t>
            </a:r>
          </a:p>
          <a:p>
            <a:r>
              <a:rPr lang="en-GB" sz="1600" dirty="0"/>
              <a:t>Vouchers can be used at participating eligible businesses and venues who are </a:t>
            </a:r>
            <a:r>
              <a:rPr lang="en-GB" sz="1600" b="1" dirty="0"/>
              <a:t>registered as COVID Safe</a:t>
            </a:r>
            <a:r>
              <a:rPr lang="en-GB" sz="1600" dirty="0"/>
              <a:t>. </a:t>
            </a:r>
            <a:endParaRPr lang="en-NZ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511E3B-D330-46CA-8AB0-8CF9111E5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6556" y="6420778"/>
            <a:ext cx="54487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US" sz="1050">
                <a:solidFill>
                  <a:schemeClr val="tx1"/>
                </a:solidFill>
              </a:rPr>
              <a:pPr>
                <a:spcAft>
                  <a:spcPts val="600"/>
                </a:spcAft>
              </a:pPr>
              <a:t>16</a:t>
            </a:fld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AE74E5-FAEF-4A0A-B618-2672B56AE0BF}"/>
              </a:ext>
            </a:extLst>
          </p:cNvPr>
          <p:cNvSpPr txBox="1"/>
          <p:nvPr/>
        </p:nvSpPr>
        <p:spPr>
          <a:xfrm>
            <a:off x="1475880" y="6638863"/>
            <a:ext cx="84747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Source: </a:t>
            </a:r>
            <a:r>
              <a:rPr lang="en-US" sz="800" dirty="0">
                <a:hlinkClick r:id="rId3"/>
              </a:rPr>
              <a:t>https://www.australia.com/en/places/sydney-and-surrounds/guide-to-sydney.html</a:t>
            </a:r>
            <a:r>
              <a:rPr lang="en-US" sz="800" dirty="0"/>
              <a:t> </a:t>
            </a:r>
            <a:endParaRPr lang="en-NZ" sz="800" dirty="0"/>
          </a:p>
          <a:p>
            <a:endParaRPr lang="en-NZ" sz="800" dirty="0"/>
          </a:p>
        </p:txBody>
      </p:sp>
      <p:pic>
        <p:nvPicPr>
          <p:cNvPr id="9" name="Picture 8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9A231875-3269-4DD3-A5E6-697FD38C2058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35" y="6606629"/>
            <a:ext cx="941730" cy="25137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FADB5DF-6002-4467-B030-F51F10B8BA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570" y="749383"/>
            <a:ext cx="1421854" cy="71388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4CE204C-A6FE-4E3A-BE62-23DD5C711F74}"/>
              </a:ext>
            </a:extLst>
          </p:cNvPr>
          <p:cNvSpPr txBox="1"/>
          <p:nvPr/>
        </p:nvSpPr>
        <p:spPr>
          <a:xfrm>
            <a:off x="108560" y="67936"/>
            <a:ext cx="25987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ПРИМЕР ИЗ ПРАКТИКИ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CASE STUDY</a:t>
            </a:r>
            <a:endParaRPr kumimoji="0" lang="en-NZ" sz="1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560FB812-5384-4F3E-BD25-419E8358FC53}"/>
              </a:ext>
            </a:extLst>
          </p:cNvPr>
          <p:cNvSpPr txBox="1">
            <a:spLocks/>
          </p:cNvSpPr>
          <p:nvPr/>
        </p:nvSpPr>
        <p:spPr>
          <a:xfrm>
            <a:off x="2109664" y="648750"/>
            <a:ext cx="3353432" cy="1336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>
                <a:solidFill>
                  <a:schemeClr val="bg1"/>
                </a:solidFill>
              </a:rPr>
              <a:t>«Ваучеры на 100 долларов на поддержку местной экономики»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1209A5E1-7109-46E8-95F5-A57CFFBA3F33}"/>
              </a:ext>
            </a:extLst>
          </p:cNvPr>
          <p:cNvSpPr txBox="1">
            <a:spLocks/>
          </p:cNvSpPr>
          <p:nvPr/>
        </p:nvSpPr>
        <p:spPr>
          <a:xfrm>
            <a:off x="5463096" y="276671"/>
            <a:ext cx="5963460" cy="2278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>
                <a:solidFill>
                  <a:schemeClr val="bg1"/>
                </a:solidFill>
              </a:rPr>
              <a:t>В Австралии правительство Нового Южного Уэльса (NSW) с января 2021 года внедряет государственную схему «Ужин и открытие»</a:t>
            </a:r>
          </a:p>
          <a:p>
            <a:r>
              <a:rPr lang="ru-RU" sz="1600" dirty="0">
                <a:solidFill>
                  <a:schemeClr val="bg1"/>
                </a:solidFill>
              </a:rPr>
              <a:t>Предоставляет резидентам NSW в возрасте старше 18 лет </a:t>
            </a:r>
            <a:r>
              <a:rPr lang="ru-RU" sz="1600" b="1" dirty="0">
                <a:solidFill>
                  <a:schemeClr val="bg1"/>
                </a:solidFill>
              </a:rPr>
              <a:t>четыре цифровых ваучера по 25 долларов</a:t>
            </a:r>
            <a:r>
              <a:rPr lang="ru-RU" sz="1600" dirty="0">
                <a:solidFill>
                  <a:schemeClr val="bg1"/>
                </a:solidFill>
              </a:rPr>
              <a:t>. </a:t>
            </a:r>
          </a:p>
          <a:p>
            <a:r>
              <a:rPr lang="ru-RU" sz="1600" dirty="0">
                <a:solidFill>
                  <a:schemeClr val="bg1"/>
                </a:solidFill>
              </a:rPr>
              <a:t>Ваучеры можно использовать в участвующих предприятиях и местах, </a:t>
            </a:r>
            <a:r>
              <a:rPr lang="ru-RU" sz="1600" b="1" dirty="0">
                <a:solidFill>
                  <a:schemeClr val="bg1"/>
                </a:solidFill>
              </a:rPr>
              <a:t>получивших статус «свободных от КОВИД»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974629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504BED40-EAF7-4E55-AFF7-2CD840EBD3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913DE9-365C-44D7-B82B-16ED4A03B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-49700"/>
            <a:ext cx="6540462" cy="1013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Safe travel applies within </a:t>
            </a:r>
            <a:r>
              <a:rPr lang="en-US" dirty="0" err="1">
                <a:solidFill>
                  <a:schemeClr val="tx2"/>
                </a:solidFill>
              </a:rPr>
              <a:t>carec</a:t>
            </a:r>
            <a:r>
              <a:rPr lang="en-US" dirty="0">
                <a:solidFill>
                  <a:schemeClr val="tx2"/>
                </a:solidFill>
              </a:rPr>
              <a:t>, as well as to &amp; from </a:t>
            </a:r>
            <a:r>
              <a:rPr lang="en-US" dirty="0" err="1">
                <a:solidFill>
                  <a:schemeClr val="tx2"/>
                </a:solidFill>
              </a:rPr>
              <a:t>carec</a:t>
            </a:r>
            <a:endParaRPr lang="en-NZ" dirty="0">
              <a:solidFill>
                <a:schemeClr val="tx2"/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367CCF1-BB1E-41CF-8499-94A870C33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66751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722EC0-2044-47A2-84C5-74EFC55E27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662" y="2074624"/>
            <a:ext cx="6986992" cy="2310647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</a:rPr>
              <a:t>Confidence in a safe travel journey is crucial within each country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</a:rPr>
              <a:t>This requires private operators to work with public on policy &amp; applicable standards, and verification of measures in place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</a:rPr>
              <a:t>National standards and education of travel operators is a role that Public can lead with Private to </a:t>
            </a:r>
            <a:r>
              <a:rPr lang="en-US" sz="1400" dirty="0" err="1">
                <a:solidFill>
                  <a:schemeClr val="tx2"/>
                </a:solidFill>
              </a:rPr>
              <a:t>harmonise</a:t>
            </a:r>
            <a:r>
              <a:rPr lang="en-US" sz="1400" dirty="0">
                <a:solidFill>
                  <a:schemeClr val="tx2"/>
                </a:solidFill>
              </a:rPr>
              <a:t> the Aviation &amp; Tourism sectors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</a:rPr>
              <a:t>Raising awareness and aligning good practice is crucial for a tourism restart – both for internally and internationally </a:t>
            </a:r>
            <a:endParaRPr lang="en-NZ" sz="1400" dirty="0">
              <a:solidFill>
                <a:schemeClr val="tx2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8ECD78F-F59B-46BD-8D54-F161E62150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68187" y="10"/>
            <a:ext cx="4623812" cy="22190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CE672C-1209-4A4C-8402-1470D60A747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71352" y="2308766"/>
            <a:ext cx="4620649" cy="223334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264CD0-3D2D-4A16-A683-53818D1C3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76780" y="6428232"/>
            <a:ext cx="54487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US">
                <a:solidFill>
                  <a:srgbClr val="F99B1C"/>
                </a:solidFill>
              </a:rPr>
              <a:pPr>
                <a:spcAft>
                  <a:spcPts val="600"/>
                </a:spcAft>
              </a:pPr>
              <a:t>17</a:t>
            </a:fld>
            <a:endParaRPr lang="en-US">
              <a:solidFill>
                <a:srgbClr val="F99B1C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BFD647D-8B66-4CC2-8B03-DD74263848C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71351" y="4631773"/>
            <a:ext cx="4620649" cy="222622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1B59498-9517-48D7-A9D4-A833B99C1628}"/>
              </a:ext>
            </a:extLst>
          </p:cNvPr>
          <p:cNvSpPr txBox="1"/>
          <p:nvPr/>
        </p:nvSpPr>
        <p:spPr>
          <a:xfrm>
            <a:off x="7690776" y="6379961"/>
            <a:ext cx="2133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800" dirty="0">
                <a:solidFill>
                  <a:schemeClr val="tx1">
                    <a:lumMod val="75000"/>
                  </a:schemeClr>
                </a:solidFill>
              </a:rPr>
              <a:t>Photo: </a:t>
            </a:r>
            <a:r>
              <a:rPr lang="en-US" sz="800" dirty="0">
                <a:solidFill>
                  <a:schemeClr val="tx1">
                    <a:lumMod val="75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https://againstthecompass.com/en/tajikistan-uzbekistan-border-crossing/</a:t>
            </a:r>
            <a:r>
              <a:rPr lang="en-US" sz="800" dirty="0">
                <a:solidFill>
                  <a:schemeClr val="tx1">
                    <a:lumMod val="75000"/>
                  </a:schemeClr>
                </a:solidFill>
              </a:rPr>
              <a:t> </a:t>
            </a:r>
            <a:endParaRPr lang="en-NZ" sz="8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641B8E9-6E88-48DD-BFA2-2A08480B6D8A}"/>
              </a:ext>
            </a:extLst>
          </p:cNvPr>
          <p:cNvSpPr txBox="1"/>
          <p:nvPr/>
        </p:nvSpPr>
        <p:spPr>
          <a:xfrm>
            <a:off x="7692727" y="1930779"/>
            <a:ext cx="45782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8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Photo: </a:t>
            </a:r>
            <a:r>
              <a:rPr lang="en-US" sz="800" dirty="0">
                <a:solidFill>
                  <a:schemeClr val="accent1">
                    <a:lumMod val="20000"/>
                    <a:lumOff val="80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https://edition.cnn.com/travel/article/beautiful-mongolia/index.html</a:t>
            </a:r>
            <a:r>
              <a:rPr lang="en-US" sz="8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endParaRPr lang="en-NZ" sz="8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5" name="Picture 14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8E2E379A-E9D8-4D0C-9ABE-3CF781FB375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09" y="6485670"/>
            <a:ext cx="1016441" cy="271313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04A2C037-2739-4F35-AE7F-D15FCC98C551}"/>
              </a:ext>
            </a:extLst>
          </p:cNvPr>
          <p:cNvSpPr txBox="1">
            <a:spLocks/>
          </p:cNvSpPr>
          <p:nvPr/>
        </p:nvSpPr>
        <p:spPr>
          <a:xfrm>
            <a:off x="972080" y="1064650"/>
            <a:ext cx="6540462" cy="1013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>
                <a:solidFill>
                  <a:schemeClr val="tx2"/>
                </a:solidFill>
              </a:rPr>
              <a:t>Безопасные поездки внутри ЦАРЭС, а также в ЦАРЭС и обратно</a:t>
            </a:r>
            <a:endParaRPr lang="en-NZ" dirty="0">
              <a:solidFill>
                <a:schemeClr val="tx2"/>
              </a:solidFill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765CDF47-0663-4032-ACA2-311964E99C16}"/>
              </a:ext>
            </a:extLst>
          </p:cNvPr>
          <p:cNvSpPr txBox="1">
            <a:spLocks/>
          </p:cNvSpPr>
          <p:nvPr/>
        </p:nvSpPr>
        <p:spPr>
          <a:xfrm>
            <a:off x="748815" y="4204338"/>
            <a:ext cx="6986992" cy="23106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2"/>
                </a:solidFill>
              </a:rPr>
              <a:t>Уверенность в безопасности поездки крайне важна для каждой страны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2"/>
                </a:solidFill>
              </a:rPr>
              <a:t>Это требует, чтобы частные операторы работали с государством над вопросами политики и применимых стандартов, и проверяли принятые меры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2"/>
                </a:solidFill>
              </a:rPr>
              <a:t>Национальные стандарты и обучение туроператоров - это роль, которую государственный сектор может выполнять с частным сектором, для гармонизации авиационного и туристического секторов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2"/>
                </a:solidFill>
              </a:rPr>
              <a:t>Повышение информированности и координация хорошей практики крайне важны для возобновления туризма - как внутри страны, так и на международном уровне</a:t>
            </a:r>
            <a:endParaRPr lang="en-NZ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8786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8" name="Rectangle 137">
            <a:extLst>
              <a:ext uri="{FF2B5EF4-FFF2-40B4-BE49-F238E27FC236}">
                <a16:creationId xmlns:a16="http://schemas.microsoft.com/office/drawing/2014/main" id="{73AD41DB-DF9F-49BC-85AE-6AB1840A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603" y="4308970"/>
            <a:ext cx="4391024" cy="1173700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 dirty="0">
                <a:solidFill>
                  <a:schemeClr val="bg1"/>
                </a:solidFill>
              </a:rPr>
              <a:t>Aviation &amp; Tourism restart opportunity</a:t>
            </a:r>
            <a:endParaRPr lang="en-US" sz="3400" b="0" i="1" dirty="0">
              <a:solidFill>
                <a:schemeClr val="bg1"/>
              </a:solidFill>
            </a:endParaRPr>
          </a:p>
        </p:txBody>
      </p:sp>
      <p:pic>
        <p:nvPicPr>
          <p:cNvPr id="4" name="Picture 3" descr="A collage of a building and a body of water&#10;&#10;Description automatically generated with low confidence">
            <a:extLst>
              <a:ext uri="{FF2B5EF4-FFF2-40B4-BE49-F238E27FC236}">
                <a16:creationId xmlns:a16="http://schemas.microsoft.com/office/drawing/2014/main" id="{85372BFF-ECCD-4FCB-B27D-58B4A08098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-1"/>
            <a:ext cx="12191980" cy="3984912"/>
          </a:xfrm>
          <a:custGeom>
            <a:avLst/>
            <a:gdLst/>
            <a:ahLst/>
            <a:cxnLst/>
            <a:rect l="l" t="t" r="r" b="b"/>
            <a:pathLst>
              <a:path w="12192000" h="3984912">
                <a:moveTo>
                  <a:pt x="0" y="0"/>
                </a:moveTo>
                <a:lnTo>
                  <a:pt x="12192000" y="0"/>
                </a:lnTo>
                <a:lnTo>
                  <a:pt x="12192000" y="566059"/>
                </a:lnTo>
                <a:lnTo>
                  <a:pt x="12192000" y="794037"/>
                </a:lnTo>
                <a:lnTo>
                  <a:pt x="12192000" y="2336800"/>
                </a:lnTo>
                <a:lnTo>
                  <a:pt x="12192000" y="2631227"/>
                </a:lnTo>
                <a:lnTo>
                  <a:pt x="12192000" y="3908712"/>
                </a:lnTo>
                <a:lnTo>
                  <a:pt x="9439275" y="3984912"/>
                </a:lnTo>
                <a:lnTo>
                  <a:pt x="5572127" y="3737262"/>
                </a:lnTo>
                <a:lnTo>
                  <a:pt x="0" y="3908712"/>
                </a:lnTo>
                <a:lnTo>
                  <a:pt x="0" y="2631227"/>
                </a:lnTo>
                <a:lnTo>
                  <a:pt x="0" y="2336800"/>
                </a:lnTo>
                <a:lnTo>
                  <a:pt x="0" y="794037"/>
                </a:lnTo>
                <a:lnTo>
                  <a:pt x="0" y="566059"/>
                </a:lnTo>
                <a:close/>
              </a:path>
            </a:pathLst>
          </a:custGeom>
        </p:spPr>
      </p:pic>
      <p:grpSp>
        <p:nvGrpSpPr>
          <p:cNvPr id="140" name="Group 139">
            <a:extLst>
              <a:ext uri="{FF2B5EF4-FFF2-40B4-BE49-F238E27FC236}">
                <a16:creationId xmlns:a16="http://schemas.microsoft.com/office/drawing/2014/main" id="{A4AE1828-51FD-4AD7-BCF6-9AF5C696CE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8542C7CD-02BE-4ADE-8D2F-DFB759D71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840A04EE-8E37-4C28-B09B-A9593A4AAB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3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8976" y="4097131"/>
            <a:ext cx="5692774" cy="11737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000" dirty="0">
                <a:solidFill>
                  <a:schemeClr val="bg1">
                    <a:alpha val="80000"/>
                  </a:schemeClr>
                </a:solidFill>
              </a:rPr>
              <a:t>Ease of booking for country experience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000" dirty="0">
                <a:solidFill>
                  <a:schemeClr val="bg1">
                    <a:alpha val="80000"/>
                  </a:schemeClr>
                </a:solidFill>
              </a:rPr>
              <a:t>Quality control of venues &amp; events – national standards for Tourism experience &amp; satisfaction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000" dirty="0">
                <a:solidFill>
                  <a:schemeClr val="bg1">
                    <a:alpha val="80000"/>
                  </a:schemeClr>
                </a:solidFill>
              </a:rPr>
              <a:t>Increasing demand for nature-based products, such as regional, rural, coastal and lake areas*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000" dirty="0">
                <a:solidFill>
                  <a:schemeClr val="bg1">
                    <a:alpha val="80000"/>
                  </a:schemeClr>
                </a:solidFill>
              </a:rPr>
              <a:t>Development of regional community initiatives promoting employment and skills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000" dirty="0">
                <a:solidFill>
                  <a:schemeClr val="bg1">
                    <a:alpha val="80000"/>
                  </a:schemeClr>
                </a:solidFill>
              </a:rPr>
              <a:t>Connectivity for domestic aviation network</a:t>
            </a:r>
            <a:endParaRPr lang="hy-AM" sz="1000" dirty="0">
              <a:solidFill>
                <a:schemeClr val="bg1">
                  <a:alpha val="8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6E366B-2A33-4E87-BCF1-0EE4912127A7}"/>
              </a:ext>
            </a:extLst>
          </p:cNvPr>
          <p:cNvSpPr txBox="1"/>
          <p:nvPr/>
        </p:nvSpPr>
        <p:spPr>
          <a:xfrm>
            <a:off x="1502229" y="6503302"/>
            <a:ext cx="734367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800">
                <a:solidFill>
                  <a:schemeClr val="tx2"/>
                </a:solidFill>
              </a:rPr>
              <a:t>*UNWTO - </a:t>
            </a:r>
            <a:r>
              <a:rPr lang="en-US" sz="800">
                <a:solidFill>
                  <a:schemeClr val="tx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https://webunwto.s3.eu-west-1.amazonaws.com/s3fs-public/2020-12/CE113_03_a_Current_trends_and_prospects_international_tourism_En.pdf</a:t>
            </a:r>
            <a:r>
              <a:rPr lang="en-US" sz="800">
                <a:solidFill>
                  <a:schemeClr val="tx2"/>
                </a:solidFill>
              </a:rPr>
              <a:t> </a:t>
            </a:r>
            <a:endParaRPr lang="en-NZ" sz="800">
              <a:solidFill>
                <a:schemeClr val="tx2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940A47-2EFD-46AE-B858-E795CF9A41BD}"/>
              </a:ext>
            </a:extLst>
          </p:cNvPr>
          <p:cNvSpPr txBox="1"/>
          <p:nvPr/>
        </p:nvSpPr>
        <p:spPr>
          <a:xfrm>
            <a:off x="8335312" y="3576270"/>
            <a:ext cx="371287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700" dirty="0"/>
              <a:t>Photo: </a:t>
            </a:r>
            <a:r>
              <a:rPr lang="en-US" sz="700" dirty="0">
                <a:hlinkClick r:id="rId5"/>
              </a:rPr>
              <a:t>https://media.holidayme.com/images/Georgia/Georgia-635735869577982100.jpg</a:t>
            </a:r>
            <a:r>
              <a:rPr lang="en-US" sz="700" dirty="0"/>
              <a:t> </a:t>
            </a:r>
            <a:endParaRPr lang="en-NZ" sz="7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613B7D-702B-4B6B-A8AC-010D5931E999}"/>
              </a:ext>
            </a:extLst>
          </p:cNvPr>
          <p:cNvSpPr txBox="1"/>
          <p:nvPr/>
        </p:nvSpPr>
        <p:spPr>
          <a:xfrm>
            <a:off x="943172" y="3506182"/>
            <a:ext cx="435739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NZ" sz="600" dirty="0"/>
              <a:t>Photo: </a:t>
            </a:r>
            <a:r>
              <a:rPr lang="en-NZ" sz="600" dirty="0">
                <a:hlinkClick r:id="rId6"/>
              </a:rPr>
              <a:t>https://www.allerbon.com/wp-content/uploads/2020/02/Azerbaijan-tourism.jpg</a:t>
            </a:r>
            <a:r>
              <a:rPr lang="en-NZ" sz="600" dirty="0"/>
              <a:t> </a:t>
            </a:r>
            <a:endParaRPr lang="en-NZ" sz="6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728D39B-2784-46C1-A871-5F1EC1E834CD}"/>
              </a:ext>
            </a:extLst>
          </p:cNvPr>
          <p:cNvSpPr txBox="1"/>
          <p:nvPr/>
        </p:nvSpPr>
        <p:spPr>
          <a:xfrm>
            <a:off x="4191000" y="0"/>
            <a:ext cx="3571812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500" dirty="0"/>
              <a:t>Photo: </a:t>
            </a:r>
            <a:r>
              <a:rPr lang="en-US" sz="500" dirty="0">
                <a:hlinkClick r:id="rId7"/>
              </a:rPr>
              <a:t>https://1.bp.blogspot.com/-rXTUENHq-C8/UHfx9TWIUKI/AAAAAAAATn0/snz-Gzyemm8/s1600/turkmenistan.jpg</a:t>
            </a:r>
            <a:r>
              <a:rPr lang="en-US" sz="500" dirty="0"/>
              <a:t> </a:t>
            </a:r>
            <a:endParaRPr lang="en-NZ" sz="50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CB53541-2A02-4D65-A406-1EA607BE45C6}"/>
              </a:ext>
            </a:extLst>
          </p:cNvPr>
          <p:cNvSpPr txBox="1">
            <a:spLocks/>
          </p:cNvSpPr>
          <p:nvPr/>
        </p:nvSpPr>
        <p:spPr bwMode="auto">
          <a:xfrm>
            <a:off x="190030" y="5321140"/>
            <a:ext cx="4391024" cy="117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777777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777777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777777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777777"/>
                </a:solidFill>
                <a:latin typeface="Arial" panose="020B0604020202020204" pitchFamily="34" charset="0"/>
              </a:defRPr>
            </a:lvl5pPr>
            <a:lvl6pPr marL="457189"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777777"/>
                </a:solidFill>
                <a:latin typeface="Arial" panose="020B0604020202020204" pitchFamily="34" charset="0"/>
              </a:defRPr>
            </a:lvl6pPr>
            <a:lvl7pPr marL="914377"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777777"/>
                </a:solidFill>
                <a:latin typeface="Arial" panose="020B0604020202020204" pitchFamily="34" charset="0"/>
              </a:defRPr>
            </a:lvl7pPr>
            <a:lvl8pPr marL="1371566"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777777"/>
                </a:solidFill>
                <a:latin typeface="Arial" panose="020B0604020202020204" pitchFamily="34" charset="0"/>
              </a:defRPr>
            </a:lvl8pPr>
            <a:lvl9pPr marL="1828754"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777777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ru-RU" sz="2800" dirty="0">
                <a:solidFill>
                  <a:schemeClr val="bg1"/>
                </a:solidFill>
              </a:rPr>
              <a:t>Возможность для перезапуска авиации и туризма</a:t>
            </a:r>
            <a:endParaRPr lang="en-US" sz="2800" b="0" i="1" dirty="0">
              <a:solidFill>
                <a:schemeClr val="bg1"/>
              </a:solidFill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034B77D-C080-4FBA-B1A3-AEF8135FB4DD}"/>
              </a:ext>
            </a:extLst>
          </p:cNvPr>
          <p:cNvSpPr txBox="1">
            <a:spLocks/>
          </p:cNvSpPr>
          <p:nvPr/>
        </p:nvSpPr>
        <p:spPr bwMode="auto">
          <a:xfrm>
            <a:off x="4705805" y="5217382"/>
            <a:ext cx="7874010" cy="117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15895" indent="-21589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226" indent="-28574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defRPr sz="14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3407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3589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defRPr sz="14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3770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4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100" dirty="0">
                <a:solidFill>
                  <a:schemeClr val="bg1">
                    <a:alpha val="80000"/>
                  </a:schemeClr>
                </a:solidFill>
              </a:rPr>
              <a:t>Легкость бронирования туристического опыта в странах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100" dirty="0">
                <a:solidFill>
                  <a:schemeClr val="bg1">
                    <a:alpha val="80000"/>
                  </a:schemeClr>
                </a:solidFill>
              </a:rPr>
              <a:t>Контроль качества мероприятий и мест их проведения - национальные стандарты туристического опыта и удовлетворенности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100" dirty="0">
                <a:solidFill>
                  <a:schemeClr val="bg1">
                    <a:alpha val="80000"/>
                  </a:schemeClr>
                </a:solidFill>
              </a:rPr>
              <a:t>Растущий спрос на природную продукцию, включая региональные, сельские, прибрежные и озерные места*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100" dirty="0">
                <a:solidFill>
                  <a:schemeClr val="bg1">
                    <a:alpha val="80000"/>
                  </a:schemeClr>
                </a:solidFill>
              </a:rPr>
              <a:t>Разработка региональных инициатив на уровне сообществ, продвигающих занятость и навыки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100" dirty="0">
                <a:solidFill>
                  <a:schemeClr val="bg1">
                    <a:alpha val="80000"/>
                  </a:schemeClr>
                </a:solidFill>
              </a:rPr>
              <a:t>Связанность для внутренней авиационной сети</a:t>
            </a:r>
            <a:endParaRPr lang="hy-AM" sz="1100" dirty="0">
              <a:solidFill>
                <a:schemeClr val="bg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5497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13BF3125-F829-42AD-9499-2E1E685739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301B0E-6A86-466C-86AF-504836192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7690" y="511262"/>
            <a:ext cx="7629025" cy="424502"/>
          </a:xfrm>
        </p:spPr>
        <p:txBody>
          <a:bodyPr>
            <a:normAutofit/>
          </a:bodyPr>
          <a:lstStyle/>
          <a:p>
            <a:r>
              <a:rPr lang="en-US" sz="2000" dirty="0"/>
              <a:t>UNWTO developing an international code of practice</a:t>
            </a:r>
            <a:endParaRPr lang="en-NZ" sz="2000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755048A-E386-4898-B0AD-98A6A29F6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A21A1F8-0202-47A2-AA30-21B1B3ED6D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8016B9E-A476-43D0-AA13-88A0A84D44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" name="Picture 9" descr="A lake with mountains in the background&#10;&#10;Description automatically generated with low confidence">
            <a:extLst>
              <a:ext uri="{FF2B5EF4-FFF2-40B4-BE49-F238E27FC236}">
                <a16:creationId xmlns:a16="http://schemas.microsoft.com/office/drawing/2014/main" id="{AF359ACB-B5D7-4D58-B017-ABC5D80814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6534" y="641102"/>
            <a:ext cx="3702877" cy="2828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53ED971-9483-4903-8433-5CD2F90E400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6534" y="3562063"/>
            <a:ext cx="3702877" cy="282850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5DA05C-9C1E-406C-9905-4CC256D4C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0637" y="1214281"/>
            <a:ext cx="7629025" cy="2007697"/>
          </a:xfrm>
        </p:spPr>
        <p:txBody>
          <a:bodyPr>
            <a:normAutofit/>
          </a:bodyPr>
          <a:lstStyle/>
          <a:p>
            <a:r>
              <a:rPr lang="en-GB" sz="1600" dirty="0"/>
              <a:t>Minimum standards and consumer rights of tourists for post COVID -19 global travel</a:t>
            </a:r>
          </a:p>
          <a:p>
            <a:pPr lvl="1"/>
            <a:r>
              <a:rPr lang="en-GB" dirty="0"/>
              <a:t>Restoring tourists’ confidence - guarantee an appropriate degree of protection  of international tourists in emergency situations</a:t>
            </a:r>
          </a:p>
          <a:p>
            <a:pPr lvl="1"/>
            <a:r>
              <a:rPr lang="en-GB" dirty="0"/>
              <a:t>Harmonizing minimum standards</a:t>
            </a:r>
          </a:p>
          <a:p>
            <a:pPr lvl="1"/>
            <a:r>
              <a:rPr lang="en-GB" dirty="0"/>
              <a:t>Providing greater clarity and legal certainty</a:t>
            </a:r>
            <a:endParaRPr lang="en-N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BEFD5A-8CAC-484A-8DCB-F5D0F8341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23914"/>
            <a:ext cx="105251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US" smtClean="0">
                <a:solidFill>
                  <a:srgbClr val="146CD0"/>
                </a:solidFill>
              </a:rPr>
              <a:pPr>
                <a:spcAft>
                  <a:spcPts val="600"/>
                </a:spcAft>
              </a:pPr>
              <a:t>19</a:t>
            </a:fld>
            <a:endParaRPr lang="en-US">
              <a:solidFill>
                <a:srgbClr val="146CD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2B844C-FD9A-4710-9813-21619AF29D30}"/>
              </a:ext>
            </a:extLst>
          </p:cNvPr>
          <p:cNvSpPr txBox="1"/>
          <p:nvPr/>
        </p:nvSpPr>
        <p:spPr>
          <a:xfrm>
            <a:off x="446534" y="5879589"/>
            <a:ext cx="26125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Photo:</a:t>
            </a:r>
            <a:r>
              <a:rPr lang="en-US" sz="800" dirty="0">
                <a:solidFill>
                  <a:schemeClr val="bg1"/>
                </a:solidFill>
              </a:rPr>
              <a:t> </a:t>
            </a:r>
            <a:r>
              <a:rPr lang="en-US" sz="800" dirty="0">
                <a:hlinkClick r:id="rId4"/>
              </a:rPr>
              <a:t>https://aboutkazakhstan.com/blog/nature/ulytau-one-the-oldest-mountains-in-kazakhstan/</a:t>
            </a:r>
            <a:r>
              <a:rPr lang="en-US" sz="800" dirty="0"/>
              <a:t> </a:t>
            </a:r>
            <a:endParaRPr lang="en-NZ" sz="800" dirty="0"/>
          </a:p>
          <a:p>
            <a:endParaRPr lang="en-NZ" sz="8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963A115-3AE3-4DB6-A7AE-18F6F0AA0DAD}"/>
              </a:ext>
            </a:extLst>
          </p:cNvPr>
          <p:cNvSpPr txBox="1"/>
          <p:nvPr/>
        </p:nvSpPr>
        <p:spPr>
          <a:xfrm>
            <a:off x="446534" y="3149709"/>
            <a:ext cx="26125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Photo: https://www.tourism.gov.pk/media_gallaries.html</a:t>
            </a:r>
            <a:endParaRPr lang="en-NZ" sz="800" dirty="0">
              <a:solidFill>
                <a:schemeClr val="bg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E43E78-EFFC-4D01-9C44-33CC0360341D}"/>
              </a:ext>
            </a:extLst>
          </p:cNvPr>
          <p:cNvSpPr txBox="1"/>
          <p:nvPr/>
        </p:nvSpPr>
        <p:spPr>
          <a:xfrm>
            <a:off x="1614197" y="6510438"/>
            <a:ext cx="863730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Source: </a:t>
            </a:r>
            <a:r>
              <a:rPr lang="en-US" sz="1000" dirty="0">
                <a:hlinkClick r:id="rId5"/>
              </a:rPr>
              <a:t>https://webunwto.s3.eu-west-1.amazonaws.com/s3fs-public/2020-12/CE113_03_a_Current_trends_and_prospects_international_tourism_En.pdf</a:t>
            </a:r>
            <a:r>
              <a:rPr lang="en-US" sz="1000" dirty="0"/>
              <a:t> </a:t>
            </a:r>
            <a:endParaRPr lang="en-NZ" sz="1000" dirty="0"/>
          </a:p>
        </p:txBody>
      </p:sp>
      <p:pic>
        <p:nvPicPr>
          <p:cNvPr id="15" name="Picture 14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895A58A2-56E7-412C-A05E-495447433E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07" y="6531662"/>
            <a:ext cx="870819" cy="23244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4AB1180-7DF3-4EA8-A574-14F609D76104}"/>
              </a:ext>
            </a:extLst>
          </p:cNvPr>
          <p:cNvSpPr txBox="1"/>
          <p:nvPr/>
        </p:nvSpPr>
        <p:spPr>
          <a:xfrm>
            <a:off x="4540643" y="4959743"/>
            <a:ext cx="68090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Alignment with global emerging trends and practices can help to position CAREC in readiness for a restart</a:t>
            </a:r>
            <a:endParaRPr lang="en-NZ" b="1" dirty="0">
              <a:solidFill>
                <a:schemeClr val="tx2"/>
              </a:solidFill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C57CF2B-BB29-4B16-AB4D-8AD65E94D2FE}"/>
              </a:ext>
            </a:extLst>
          </p:cNvPr>
          <p:cNvSpPr txBox="1">
            <a:spLocks/>
          </p:cNvSpPr>
          <p:nvPr/>
        </p:nvSpPr>
        <p:spPr>
          <a:xfrm>
            <a:off x="4397690" y="842400"/>
            <a:ext cx="7629025" cy="37305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800" b="1" dirty="0"/>
              <a:t>ЮНВТО разрабатывает международный кодекс практики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7E3215A0-CECA-453C-9C0A-10E8F8BE448B}"/>
              </a:ext>
            </a:extLst>
          </p:cNvPr>
          <p:cNvSpPr txBox="1">
            <a:spLocks/>
          </p:cNvSpPr>
          <p:nvPr/>
        </p:nvSpPr>
        <p:spPr>
          <a:xfrm>
            <a:off x="4614118" y="3059607"/>
            <a:ext cx="7629025" cy="18311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/>
              <a:t>Минимальные стандарты и права потребителей туристов во время поездок по миру в пост-</a:t>
            </a:r>
            <a:r>
              <a:rPr lang="ru-RU" sz="1600" dirty="0" err="1"/>
              <a:t>ковидный</a:t>
            </a:r>
            <a:r>
              <a:rPr lang="ru-RU" sz="1600" dirty="0"/>
              <a:t> период</a:t>
            </a:r>
          </a:p>
          <a:p>
            <a:pPr lvl="1"/>
            <a:r>
              <a:rPr lang="ru-RU" dirty="0"/>
              <a:t>Восстановление уверенности туристов - гарантия соответствующего уровня защиты международных туристов в чрезвычайных ситуациях</a:t>
            </a:r>
          </a:p>
          <a:p>
            <a:pPr lvl="1"/>
            <a:r>
              <a:rPr lang="ru-RU" dirty="0"/>
              <a:t>Гармонизация минимальных стандартов</a:t>
            </a:r>
          </a:p>
          <a:p>
            <a:pPr lvl="1"/>
            <a:r>
              <a:rPr lang="ru-RU" dirty="0"/>
              <a:t>Предоставление правовой определенности и повышение ясности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D2F67E1-1FC7-4100-AD08-63273227DBE1}"/>
              </a:ext>
            </a:extLst>
          </p:cNvPr>
          <p:cNvSpPr txBox="1"/>
          <p:nvPr/>
        </p:nvSpPr>
        <p:spPr>
          <a:xfrm>
            <a:off x="5176204" y="5556423"/>
            <a:ext cx="68090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2"/>
                </a:solidFill>
              </a:rPr>
              <a:t>Гармонизация с развивающимися глобальными трендами и практикой может помочь ЦАРЭС подготовиться к перезапуску</a:t>
            </a:r>
          </a:p>
        </p:txBody>
      </p:sp>
    </p:spTree>
    <p:extLst>
      <p:ext uri="{BB962C8B-B14F-4D97-AF65-F5344CB8AC3E}">
        <p14:creationId xmlns:p14="http://schemas.microsoft.com/office/powerpoint/2010/main" val="2274320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 vert="horz" lIns="68580" tIns="34290" rIns="68580" bIns="34290" rtlCol="0">
            <a:noAutofit/>
          </a:bodyPr>
          <a:lstStyle/>
          <a:p>
            <a:r>
              <a:rPr lang="en-NZ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 observations in developing aviation markets</a:t>
            </a:r>
            <a:br>
              <a:rPr lang="ru-RU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Общие наблюдения касательно развивающихся авиационных рынков</a:t>
            </a:r>
            <a:endParaRPr lang="en-NZ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4115" y="1576332"/>
            <a:ext cx="6264121" cy="2117864"/>
          </a:xfrm>
        </p:spPr>
        <p:txBody>
          <a:bodyPr anchor="ctr"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NZ" sz="1900" dirty="0">
                <a:solidFill>
                  <a:srgbClr val="FEFFFF"/>
                </a:solidFill>
              </a:rPr>
              <a:t>Country strategy unclear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NZ" sz="1900" dirty="0">
                <a:solidFill>
                  <a:srgbClr val="FEFFFF"/>
                </a:solidFill>
              </a:rPr>
              <a:t>High airfare prices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NZ" sz="1900" dirty="0">
                <a:solidFill>
                  <a:srgbClr val="FEFFFF"/>
                </a:solidFill>
              </a:rPr>
              <a:t>Poor flight frequency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NZ" sz="1900" dirty="0">
                <a:solidFill>
                  <a:srgbClr val="FEFFFF"/>
                </a:solidFill>
              </a:rPr>
              <a:t>Air service bilateral agreements (ASAs) not utilized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NZ" sz="1900" dirty="0">
                <a:solidFill>
                  <a:srgbClr val="FEFFFF"/>
                </a:solidFill>
              </a:rPr>
              <a:t>Tourism strategy not linked with Air Transport sector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endParaRPr lang="en-NZ" sz="1600" dirty="0">
              <a:solidFill>
                <a:srgbClr val="FEFFFF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62681C-BBB6-4488-9D81-BEEFF8565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7624" y="6175188"/>
            <a:ext cx="685800" cy="32004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4F35F00-8CB9-4A3E-8362-10671ED63783}" type="slidenum">
              <a:rPr lang="en-NZ" sz="1000" smtClean="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</a:t>
            </a:fld>
            <a:endParaRPr lang="en-NZ" sz="100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302333" y="50262"/>
            <a:ext cx="11545855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 algn="r">
              <a:lnSpc>
                <a:spcPct val="90000"/>
              </a:lnSpc>
              <a:spcBef>
                <a:spcPts val="1000"/>
              </a:spcBef>
              <a:defRPr sz="2800" b="1" i="1">
                <a:solidFill>
                  <a:srgbClr val="002060"/>
                </a:solidFill>
              </a:defRPr>
            </a:lvl1pPr>
            <a:lvl2pPr marL="715963" indent="-17145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01700" indent="-185738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9pPr>
          </a:lstStyle>
          <a:p>
            <a:r>
              <a:rPr lang="en-NZ" dirty="0">
                <a:solidFill>
                  <a:srgbClr val="00B0F0"/>
                </a:solidFill>
              </a:rPr>
              <a:t>…. Aviation policy must be set and aligned with tourism and export needs</a:t>
            </a:r>
          </a:p>
        </p:txBody>
      </p:sp>
      <p:pic>
        <p:nvPicPr>
          <p:cNvPr id="12" name="Picture 11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3DCD7B7B-1E05-4513-BB13-5A769FD3D2C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38" y="6471568"/>
            <a:ext cx="1016441" cy="271313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DB965A2-B376-45CF-B603-621D152D4DCA}"/>
              </a:ext>
            </a:extLst>
          </p:cNvPr>
          <p:cNvSpPr txBox="1">
            <a:spLocks/>
          </p:cNvSpPr>
          <p:nvPr/>
        </p:nvSpPr>
        <p:spPr>
          <a:xfrm>
            <a:off x="5143834" y="3498980"/>
            <a:ext cx="6099688" cy="3104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Неясная стратегия страны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Высокие цены на авиаперевозки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Низкая частота рейсов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Двусторонние соглашения об авиационном сообщении (ASA) не используются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Туристическая стратегия не связана со стратегией сектора авиации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en-NZ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17208BA-0C9E-41EC-8B12-8F3B61D7CC9C}"/>
              </a:ext>
            </a:extLst>
          </p:cNvPr>
          <p:cNvSpPr txBox="1"/>
          <p:nvPr/>
        </p:nvSpPr>
        <p:spPr>
          <a:xfrm>
            <a:off x="4967508" y="409906"/>
            <a:ext cx="6338797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 algn="r">
              <a:lnSpc>
                <a:spcPct val="90000"/>
              </a:lnSpc>
              <a:spcBef>
                <a:spcPts val="1000"/>
              </a:spcBef>
              <a:defRPr sz="2800" b="1" i="1">
                <a:solidFill>
                  <a:srgbClr val="002060"/>
                </a:solidFill>
              </a:defRPr>
            </a:lvl1pPr>
            <a:lvl2pPr marL="715963" indent="-17145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01700" indent="-185738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9pPr>
          </a:lstStyle>
          <a:p>
            <a:pPr>
              <a:spcBef>
                <a:spcPts val="0"/>
              </a:spcBef>
            </a:pPr>
            <a:r>
              <a:rPr lang="ru-RU" sz="2400" dirty="0"/>
              <a:t>…. Политика авиации должна</a:t>
            </a:r>
            <a:r>
              <a:rPr lang="en-US" sz="2400" dirty="0"/>
              <a:t> </a:t>
            </a:r>
            <a:r>
              <a:rPr lang="ru-RU" sz="2400" dirty="0"/>
              <a:t>определяться </a:t>
            </a:r>
          </a:p>
          <a:p>
            <a:pPr>
              <a:spcBef>
                <a:spcPts val="0"/>
              </a:spcBef>
            </a:pPr>
            <a:r>
              <a:rPr lang="ru-RU" sz="2400" dirty="0"/>
              <a:t>в соответствии с потребностями туризма и экспорта</a:t>
            </a:r>
          </a:p>
        </p:txBody>
      </p:sp>
    </p:spTree>
    <p:extLst>
      <p:ext uri="{BB962C8B-B14F-4D97-AF65-F5344CB8AC3E}">
        <p14:creationId xmlns:p14="http://schemas.microsoft.com/office/powerpoint/2010/main" val="29848932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0524398-BFB4-4C4A-8317-83B8729F9B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08D4B6A-8113-4DFB-B82E-B60CAC8E0A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822E561-F97C-4CBB-A9A6-A6BF6317B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DB82918-1BC0-4C99-9400-43C1406EC5CF}"/>
              </a:ext>
            </a:extLst>
          </p:cNvPr>
          <p:cNvSpPr/>
          <p:nvPr/>
        </p:nvSpPr>
        <p:spPr bwMode="auto">
          <a:xfrm>
            <a:off x="638620" y="2481943"/>
            <a:ext cx="11033976" cy="3338149"/>
          </a:xfrm>
          <a:prstGeom prst="rect">
            <a:avLst/>
          </a:prstGeom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defTabSz="457200" fontAlgn="base"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sz="3600" i="0" u="none" strike="noStrike" cap="all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Спасибо</a:t>
            </a:r>
            <a:r>
              <a:rPr kumimoji="0" lang="en-US" sz="3600" i="0" u="none" strike="noStrike" cap="all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kumimoji="0" lang="en-US" sz="3600" i="0" u="none" strike="noStrike" cap="all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за</a:t>
            </a:r>
            <a:r>
              <a:rPr kumimoji="0" lang="en-US" sz="3600" i="0" u="none" strike="noStrike" cap="all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kumimoji="0" lang="en-US" sz="3600" i="0" u="none" strike="noStrike" cap="all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внимание</a:t>
            </a:r>
            <a:r>
              <a:rPr kumimoji="0" lang="en-US" sz="3600" i="0" u="none" strike="noStrike" cap="all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!</a:t>
            </a:r>
          </a:p>
          <a:p>
            <a:pPr marL="0" marR="0" indent="0" defTabSz="457200" fontAlgn="base"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endParaRPr lang="en-US" sz="3600" cap="all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defTabSz="457200" fontAlgn="base">
              <a:spcBef>
                <a:spcPct val="0"/>
              </a:spcBef>
              <a:spcAft>
                <a:spcPts val="600"/>
              </a:spcAft>
            </a:pPr>
            <a:r>
              <a:rPr kumimoji="0" lang="en-US" sz="3600" i="0" u="none" strike="noStrike" cap="all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Thank you!</a:t>
            </a:r>
          </a:p>
          <a:p>
            <a:pPr marL="0" marR="0" indent="0" defTabSz="457200" fontAlgn="base"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endParaRPr kumimoji="0" lang="en-US" sz="3600" i="0" u="none" strike="noStrike" cap="all" normalizeH="0" baseline="0" dirty="0">
              <a:ln>
                <a:noFill/>
              </a:ln>
              <a:solidFill>
                <a:srgbClr val="FFFFFF"/>
              </a:solidFill>
              <a:effectLst/>
              <a:latin typeface="+mj-lt"/>
              <a:ea typeface="+mj-ea"/>
              <a:cs typeface="+mj-cs"/>
            </a:endParaRPr>
          </a:p>
          <a:p>
            <a:pPr marL="0" marR="0" indent="0" defTabSz="457200" fontAlgn="base"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endParaRPr kumimoji="0" lang="en-US" sz="3600" i="0" u="none" strike="noStrike" cap="all" normalizeH="0" baseline="0" dirty="0">
              <a:ln>
                <a:noFill/>
              </a:ln>
              <a:solidFill>
                <a:srgbClr val="FFFFFF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01B0E58-A5C8-4CDA-A2E0-35DF94E59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087384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EE519CC-F87F-420D-A661-61383D7481B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6086" y="898967"/>
            <a:ext cx="9781121" cy="50600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434" y="444844"/>
            <a:ext cx="10802864" cy="541341"/>
          </a:xfrm>
        </p:spPr>
        <p:txBody>
          <a:bodyPr>
            <a:normAutofit/>
          </a:bodyPr>
          <a:lstStyle/>
          <a:p>
            <a:r>
              <a:rPr lang="en-NZ" sz="1800" b="1" i="1" dirty="0">
                <a:solidFill>
                  <a:schemeClr val="accent1"/>
                </a:solidFill>
              </a:rPr>
              <a:t>Lower airfares and increased connectivity benefit tourism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580234" y="6421635"/>
            <a:ext cx="10766473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  <a:spcBef>
                <a:spcPts val="1000"/>
              </a:spcBef>
            </a:pPr>
            <a:r>
              <a:rPr lang="en-NZ" sz="2400" b="1" i="1" dirty="0">
                <a:solidFill>
                  <a:srgbClr val="002060"/>
                </a:solidFill>
              </a:rPr>
              <a:t>…</a:t>
            </a:r>
            <a:r>
              <a:rPr lang="en-NZ" sz="2400" b="1" i="1" dirty="0">
                <a:solidFill>
                  <a:schemeClr val="accent2"/>
                </a:solidFill>
              </a:rPr>
              <a:t>efficient growth requires Aviation Policies for market liberalisation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4C9628-6D58-4755-8279-54E7A5D3B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97617" y="6421635"/>
            <a:ext cx="2743200" cy="365125"/>
          </a:xfrm>
        </p:spPr>
        <p:txBody>
          <a:bodyPr/>
          <a:lstStyle/>
          <a:p>
            <a:fld id="{64F35F00-8CB9-4A3E-8362-10671ED63783}" type="slidenum">
              <a:rPr lang="en-NZ" smtClean="0"/>
              <a:pPr/>
              <a:t>3</a:t>
            </a:fld>
            <a:endParaRPr lang="en-NZ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8BC5BE8-2F45-4AAA-8FA0-E320902875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19" y="731100"/>
            <a:ext cx="2426844" cy="2868165"/>
          </a:xfrm>
        </p:spPr>
        <p:txBody>
          <a:bodyPr>
            <a:normAutofit/>
          </a:bodyPr>
          <a:lstStyle/>
          <a:p>
            <a:pPr marL="122764" indent="-122764"/>
            <a:r>
              <a:rPr lang="en-NZ" sz="1600" dirty="0">
                <a:solidFill>
                  <a:schemeClr val="accent2"/>
                </a:solidFill>
              </a:rPr>
              <a:t>LCC strategy and profitability focus is on new un-contested routes </a:t>
            </a:r>
          </a:p>
          <a:p>
            <a:pPr marL="122764" indent="-122764"/>
            <a:r>
              <a:rPr lang="en-NZ" sz="1600" dirty="0">
                <a:solidFill>
                  <a:schemeClr val="accent2"/>
                </a:solidFill>
              </a:rPr>
              <a:t>Real air transport costs have reduced through technology and productivity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3A84B7-A1D4-492A-BE15-2409E1434BA8}"/>
              </a:ext>
            </a:extLst>
          </p:cNvPr>
          <p:cNvSpPr txBox="1"/>
          <p:nvPr/>
        </p:nvSpPr>
        <p:spPr>
          <a:xfrm>
            <a:off x="6069041" y="1958849"/>
            <a:ext cx="242684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NZ" sz="2400" dirty="0">
                <a:solidFill>
                  <a:schemeClr val="accent2">
                    <a:lumMod val="75000"/>
                  </a:schemeClr>
                </a:solidFill>
              </a:rPr>
              <a:t>Unique city pairs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0F5813-2715-41D3-8CE0-59FCB5D6DC74}"/>
              </a:ext>
            </a:extLst>
          </p:cNvPr>
          <p:cNvSpPr txBox="1"/>
          <p:nvPr/>
        </p:nvSpPr>
        <p:spPr>
          <a:xfrm>
            <a:off x="7726905" y="3850055"/>
            <a:ext cx="3292788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NZ" sz="2400" dirty="0">
                <a:solidFill>
                  <a:schemeClr val="accent5">
                    <a:lumMod val="75000"/>
                  </a:schemeClr>
                </a:solidFill>
              </a:rPr>
              <a:t>Real cost of air transport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2B0AD2-E90E-4684-ABE9-43B09AD9ACF0}"/>
              </a:ext>
            </a:extLst>
          </p:cNvPr>
          <p:cNvSpPr txBox="1"/>
          <p:nvPr/>
        </p:nvSpPr>
        <p:spPr>
          <a:xfrm rot="16200000">
            <a:off x="1457595" y="3119814"/>
            <a:ext cx="227286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NZ" sz="1400" dirty="0">
                <a:solidFill>
                  <a:srgbClr val="FF0000"/>
                </a:solidFill>
              </a:rPr>
              <a:t>Number of unique city pairs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8409D7F-CF8F-4B2C-AC60-C4FFD0C44C8D}"/>
              </a:ext>
            </a:extLst>
          </p:cNvPr>
          <p:cNvSpPr txBox="1"/>
          <p:nvPr/>
        </p:nvSpPr>
        <p:spPr>
          <a:xfrm>
            <a:off x="4224831" y="971113"/>
            <a:ext cx="6115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2400" b="1" dirty="0">
                <a:solidFill>
                  <a:schemeClr val="accent1"/>
                </a:solidFill>
              </a:rPr>
              <a:t>Unique city pairs and real cost of air transpo</a:t>
            </a:r>
            <a:r>
              <a:rPr lang="en-NZ" sz="2400" b="1" dirty="0"/>
              <a:t>rt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E55ABFA-CCA2-4088-BE87-74695434345F}"/>
              </a:ext>
            </a:extLst>
          </p:cNvPr>
          <p:cNvSpPr txBox="1">
            <a:spLocks/>
          </p:cNvSpPr>
          <p:nvPr/>
        </p:nvSpPr>
        <p:spPr>
          <a:xfrm>
            <a:off x="451434" y="-129852"/>
            <a:ext cx="11389383" cy="54134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0000" lnSpcReduction="20000"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i="1" dirty="0"/>
              <a:t>Более низкие тарифы на авиаперевозки и более высокая связанность идут на пользу туризму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AC41037-7257-451A-90B6-E570DF1F1FB1}"/>
              </a:ext>
            </a:extLst>
          </p:cNvPr>
          <p:cNvSpPr txBox="1"/>
          <p:nvPr/>
        </p:nvSpPr>
        <p:spPr>
          <a:xfrm>
            <a:off x="3038368" y="1281423"/>
            <a:ext cx="6115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Уникальные пары городов и реальные издержки авиатранспорта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6497141-6553-406A-B307-09C676FF5D74}"/>
              </a:ext>
            </a:extLst>
          </p:cNvPr>
          <p:cNvSpPr txBox="1"/>
          <p:nvPr/>
        </p:nvSpPr>
        <p:spPr>
          <a:xfrm>
            <a:off x="4356203" y="2316338"/>
            <a:ext cx="625998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Уникальные корреспондирующие города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9F01A89-DE5C-4321-86BB-8264A94B6145}"/>
              </a:ext>
            </a:extLst>
          </p:cNvPr>
          <p:cNvSpPr txBox="1"/>
          <p:nvPr/>
        </p:nvSpPr>
        <p:spPr>
          <a:xfrm>
            <a:off x="4369636" y="4711088"/>
            <a:ext cx="531402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Реальные издержки авиатранспорта</a:t>
            </a:r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57C389F6-9F2F-483A-A7A2-9EC6420EF3A8}"/>
              </a:ext>
            </a:extLst>
          </p:cNvPr>
          <p:cNvSpPr txBox="1">
            <a:spLocks/>
          </p:cNvSpPr>
          <p:nvPr/>
        </p:nvSpPr>
        <p:spPr>
          <a:xfrm>
            <a:off x="40999" y="3143356"/>
            <a:ext cx="2514363" cy="28156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2764" indent="-122764"/>
            <a:r>
              <a:rPr lang="ru-RU" sz="1600" dirty="0"/>
              <a:t>Стратегия НБП и акцент на прибыльность новых маршрутов без высокой конкуренции </a:t>
            </a:r>
          </a:p>
          <a:p>
            <a:pPr marL="122764" indent="-122764"/>
            <a:r>
              <a:rPr lang="ru-RU" sz="1600" dirty="0"/>
              <a:t>Реальные издержки авиатранспорта снизились за счет технологий и производительности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E9CF5E1-1BAA-4EA5-9007-FAB6B193E2E2}"/>
              </a:ext>
            </a:extLst>
          </p:cNvPr>
          <p:cNvSpPr txBox="1"/>
          <p:nvPr/>
        </p:nvSpPr>
        <p:spPr>
          <a:xfrm>
            <a:off x="41000" y="6021780"/>
            <a:ext cx="11799817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  <a:spcBef>
                <a:spcPts val="1000"/>
              </a:spcBef>
            </a:pPr>
            <a:r>
              <a:rPr lang="ru-RU" sz="2400" b="1" i="1" dirty="0">
                <a:solidFill>
                  <a:srgbClr val="002060"/>
                </a:solidFill>
              </a:rPr>
              <a:t>... эффективный рост требует авиационной политики для либерализации рынка</a:t>
            </a:r>
          </a:p>
        </p:txBody>
      </p:sp>
    </p:spTree>
    <p:extLst>
      <p:ext uri="{BB962C8B-B14F-4D97-AF65-F5344CB8AC3E}">
        <p14:creationId xmlns:p14="http://schemas.microsoft.com/office/powerpoint/2010/main" val="1001727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56E47C5-47B5-40BD-80EF-0D3E0C1CDDAF}"/>
              </a:ext>
            </a:extLst>
          </p:cNvPr>
          <p:cNvSpPr/>
          <p:nvPr/>
        </p:nvSpPr>
        <p:spPr>
          <a:xfrm>
            <a:off x="476260" y="958359"/>
            <a:ext cx="11646499" cy="24706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20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D6D826-FC2C-43EB-99CE-1B9856ECD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60" y="313179"/>
            <a:ext cx="11029616" cy="697436"/>
          </a:xfrm>
        </p:spPr>
        <p:txBody>
          <a:bodyPr/>
          <a:lstStyle/>
          <a:p>
            <a:r>
              <a:rPr lang="en-US" dirty="0"/>
              <a:t>questions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C430AA-B31B-4D5A-A0CC-0934924253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260" y="958359"/>
            <a:ext cx="11553192" cy="2388523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800" b="1" dirty="0">
                <a:solidFill>
                  <a:schemeClr val="bg1"/>
                </a:solidFill>
              </a:rPr>
              <a:t>1. </a:t>
            </a:r>
            <a:r>
              <a:rPr lang="en-GB" sz="1800" b="1" dirty="0">
                <a:solidFill>
                  <a:schemeClr val="bg1"/>
                </a:solidFill>
              </a:rPr>
              <a:t>Are tourism operators prepared for national standards on COVID minimization for travellers?</a:t>
            </a:r>
          </a:p>
          <a:p>
            <a:pPr marL="781200" lvl="1" indent="-45720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+mj-lt"/>
              <a:buAutoNum type="alphaLcParenR"/>
            </a:pPr>
            <a:r>
              <a:rPr lang="ru-RU" sz="1800" dirty="0">
                <a:solidFill>
                  <a:schemeClr val="bg1"/>
                </a:solidFill>
              </a:rPr>
              <a:t>A. No			 	</a:t>
            </a:r>
            <a:endParaRPr lang="en-US" sz="1800" dirty="0">
              <a:solidFill>
                <a:schemeClr val="bg1"/>
              </a:solidFill>
            </a:endParaRPr>
          </a:p>
          <a:p>
            <a:pPr marL="781200" lvl="1" indent="-45720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+mj-lt"/>
              <a:buAutoNum type="alphaLcParenR"/>
            </a:pPr>
            <a:r>
              <a:rPr lang="ru-RU" sz="1800" dirty="0">
                <a:solidFill>
                  <a:schemeClr val="bg1"/>
                </a:solidFill>
              </a:rPr>
              <a:t>B. Some preparation</a:t>
            </a:r>
          </a:p>
          <a:p>
            <a:pPr marL="781200" lvl="1" indent="-45720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+mj-lt"/>
              <a:buAutoNum type="alphaLcParenR"/>
            </a:pPr>
            <a:r>
              <a:rPr lang="ru-RU" sz="1800" dirty="0">
                <a:solidFill>
                  <a:schemeClr val="bg1"/>
                </a:solidFill>
              </a:rPr>
              <a:t>C. Yes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bg1"/>
                </a:solidFill>
              </a:rPr>
              <a:t>2. </a:t>
            </a:r>
            <a:r>
              <a:rPr lang="en-GB" sz="1800" b="1" dirty="0">
                <a:solidFill>
                  <a:schemeClr val="bg1"/>
                </a:solidFill>
              </a:rPr>
              <a:t>Is the travel industry aware of international standards &amp; measures to restart Aviation &amp; Tourism safely</a:t>
            </a:r>
            <a:r>
              <a:rPr lang="en-US" sz="1800" b="1" dirty="0">
                <a:solidFill>
                  <a:schemeClr val="bg1"/>
                </a:solidFill>
              </a:rPr>
              <a:t>?</a:t>
            </a:r>
          </a:p>
          <a:p>
            <a:pPr marL="781200" lvl="1" indent="-45720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+mj-lt"/>
              <a:buAutoNum type="alphaLcParenR"/>
            </a:pPr>
            <a:r>
              <a:rPr lang="en-NZ" sz="1800" dirty="0">
                <a:solidFill>
                  <a:schemeClr val="bg1"/>
                </a:solidFill>
              </a:rPr>
              <a:t>No</a:t>
            </a:r>
          </a:p>
          <a:p>
            <a:pPr marL="781200" lvl="1" indent="-45720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+mj-lt"/>
              <a:buAutoNum type="alphaLcParenR"/>
            </a:pPr>
            <a:r>
              <a:rPr lang="en-NZ" sz="1800" dirty="0">
                <a:solidFill>
                  <a:schemeClr val="bg1"/>
                </a:solidFill>
              </a:rPr>
              <a:t>Some</a:t>
            </a:r>
          </a:p>
          <a:p>
            <a:pPr marL="781200" lvl="1" indent="-45720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+mj-lt"/>
              <a:buAutoNum type="alphaLcParenR"/>
            </a:pPr>
            <a:r>
              <a:rPr lang="en-NZ" sz="1800" dirty="0">
                <a:solidFill>
                  <a:schemeClr val="bg1"/>
                </a:solidFill>
              </a:rPr>
              <a:t>Yes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380EBA-5B38-4AC8-BD61-06EE54FE5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E0A1075-8D96-4E2F-A185-62B56837D962}"/>
              </a:ext>
            </a:extLst>
          </p:cNvPr>
          <p:cNvSpPr txBox="1">
            <a:spLocks/>
          </p:cNvSpPr>
          <p:nvPr/>
        </p:nvSpPr>
        <p:spPr>
          <a:xfrm>
            <a:off x="371330" y="3572693"/>
            <a:ext cx="11553192" cy="2874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ts val="14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800" b="1" dirty="0"/>
              <a:t>Готовы ли туристические операторы к национальным стандартам по минимизации воздействия COVID на путешественников?</a:t>
            </a:r>
          </a:p>
          <a:p>
            <a:pPr marL="781200" lvl="1" indent="-457200">
              <a:lnSpc>
                <a:spcPts val="1400"/>
              </a:lnSpc>
              <a:spcBef>
                <a:spcPts val="0"/>
              </a:spcBef>
              <a:buFont typeface="+mj-lt"/>
              <a:buAutoNum type="alphaLcParenR"/>
            </a:pPr>
            <a:r>
              <a:rPr lang="ru-RU" sz="1800" dirty="0"/>
              <a:t>Нет</a:t>
            </a:r>
          </a:p>
          <a:p>
            <a:pPr marL="781200" lvl="1" indent="-457200">
              <a:lnSpc>
                <a:spcPts val="1400"/>
              </a:lnSpc>
              <a:spcBef>
                <a:spcPts val="0"/>
              </a:spcBef>
              <a:buFont typeface="+mj-lt"/>
              <a:buAutoNum type="alphaLcParenR"/>
            </a:pPr>
            <a:r>
              <a:rPr lang="ru-RU" sz="1800" dirty="0"/>
              <a:t>Некоторая подготовка</a:t>
            </a:r>
          </a:p>
          <a:p>
            <a:pPr marL="781200" lvl="1" indent="-457200">
              <a:lnSpc>
                <a:spcPts val="1400"/>
              </a:lnSpc>
              <a:spcBef>
                <a:spcPts val="0"/>
              </a:spcBef>
              <a:buFont typeface="+mj-lt"/>
              <a:buAutoNum type="alphaLcParenR"/>
            </a:pPr>
            <a:r>
              <a:rPr lang="ru-RU" sz="1800" dirty="0"/>
              <a:t>Да</a:t>
            </a:r>
          </a:p>
          <a:p>
            <a:pPr marL="354013" indent="-354013">
              <a:lnSpc>
                <a:spcPts val="1400"/>
              </a:lnSpc>
              <a:spcBef>
                <a:spcPts val="0"/>
              </a:spcBef>
              <a:buFont typeface="+mj-lt"/>
              <a:buAutoNum type="arabicPeriod" startAt="2"/>
            </a:pPr>
            <a:r>
              <a:rPr lang="ru-RU" sz="1800" b="1" dirty="0"/>
              <a:t>Проинформирована ли отрасль путешествий о международных стандартах и мерах для безопасного возобновления авиаперелетов и туризма? </a:t>
            </a:r>
          </a:p>
          <a:p>
            <a:pPr marL="781200" lvl="1" indent="-457200">
              <a:lnSpc>
                <a:spcPts val="1400"/>
              </a:lnSpc>
              <a:spcBef>
                <a:spcPts val="0"/>
              </a:spcBef>
              <a:buFont typeface="+mj-lt"/>
              <a:buAutoNum type="alphaLcParenR"/>
            </a:pPr>
            <a:r>
              <a:rPr lang="ru-RU" sz="1800" dirty="0"/>
              <a:t>Нет</a:t>
            </a:r>
            <a:endParaRPr lang="en-US" sz="1800" dirty="0"/>
          </a:p>
          <a:p>
            <a:pPr marL="781200" lvl="1" indent="-457200">
              <a:lnSpc>
                <a:spcPts val="1400"/>
              </a:lnSpc>
              <a:spcBef>
                <a:spcPts val="0"/>
              </a:spcBef>
              <a:buFont typeface="+mj-lt"/>
              <a:buAutoNum type="alphaLcParenR"/>
            </a:pPr>
            <a:r>
              <a:rPr lang="ru-RU" sz="1800" dirty="0"/>
              <a:t>В некоторой степени</a:t>
            </a:r>
          </a:p>
          <a:p>
            <a:pPr marL="781200" lvl="1" indent="-457200">
              <a:lnSpc>
                <a:spcPts val="1400"/>
              </a:lnSpc>
              <a:spcBef>
                <a:spcPts val="0"/>
              </a:spcBef>
              <a:buFont typeface="+mj-lt"/>
              <a:buAutoNum type="alphaLcParenR"/>
            </a:pPr>
            <a:r>
              <a:rPr lang="ru-RU" sz="1800" dirty="0"/>
              <a:t>Да</a:t>
            </a:r>
          </a:p>
        </p:txBody>
      </p:sp>
    </p:spTree>
    <p:extLst>
      <p:ext uri="{BB962C8B-B14F-4D97-AF65-F5344CB8AC3E}">
        <p14:creationId xmlns:p14="http://schemas.microsoft.com/office/powerpoint/2010/main" val="1010053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1BC48EE-CD21-4ABA-9910-50819AE65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43" y="520830"/>
            <a:ext cx="12272164" cy="517525"/>
          </a:xfrm>
        </p:spPr>
        <p:txBody>
          <a:bodyPr vert="horz" lIns="91440" tIns="45720" rIns="91440" bIns="45720" rtlCol="0" anchor="ctr"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GB" sz="1800" dirty="0">
                <a:solidFill>
                  <a:srgbClr val="0070C0"/>
                </a:solidFill>
                <a:latin typeface="+mn-lt"/>
              </a:rPr>
              <a:t>Government strategy &amp; policy creates the ‘climate’ for Aviation and Tourism to conduct business and grow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E1D0260-BD2F-4DF5-8BF0-4E744EC13B2D}"/>
              </a:ext>
            </a:extLst>
          </p:cNvPr>
          <p:cNvSpPr txBox="1"/>
          <p:nvPr/>
        </p:nvSpPr>
        <p:spPr>
          <a:xfrm>
            <a:off x="4286882" y="1218342"/>
            <a:ext cx="22115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>
                <a:solidFill>
                  <a:srgbClr val="00B0F0"/>
                </a:solidFill>
              </a:rPr>
              <a:t>National Strategy, Policy, &amp; Actions</a:t>
            </a:r>
            <a:endParaRPr lang="en-NZ" sz="2000" b="1" i="1" dirty="0">
              <a:solidFill>
                <a:srgbClr val="00B0F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6E412DE-17A5-46DD-977A-2FC2F0954FC5}"/>
              </a:ext>
            </a:extLst>
          </p:cNvPr>
          <p:cNvSpPr txBox="1"/>
          <p:nvPr/>
        </p:nvSpPr>
        <p:spPr>
          <a:xfrm>
            <a:off x="562059" y="1151309"/>
            <a:ext cx="2211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00B0F0"/>
                </a:solidFill>
              </a:rPr>
              <a:t>Aviation</a:t>
            </a:r>
            <a:endParaRPr lang="en-NZ" sz="2800" b="1" i="1" dirty="0">
              <a:solidFill>
                <a:srgbClr val="00B0F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7487B3C-739E-425E-B1B4-0280A84F3F80}"/>
              </a:ext>
            </a:extLst>
          </p:cNvPr>
          <p:cNvSpPr txBox="1"/>
          <p:nvPr/>
        </p:nvSpPr>
        <p:spPr>
          <a:xfrm>
            <a:off x="9705507" y="1497936"/>
            <a:ext cx="2211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00B0F0"/>
                </a:solidFill>
              </a:rPr>
              <a:t>Tourism</a:t>
            </a:r>
            <a:endParaRPr lang="en-NZ" sz="2800" b="1" i="1" dirty="0">
              <a:solidFill>
                <a:srgbClr val="00B0F0"/>
              </a:solidFill>
            </a:endParaRPr>
          </a:p>
        </p:txBody>
      </p:sp>
      <p:sp>
        <p:nvSpPr>
          <p:cNvPr id="29" name="Arrow: Left-Right 28">
            <a:extLst>
              <a:ext uri="{FF2B5EF4-FFF2-40B4-BE49-F238E27FC236}">
                <a16:creationId xmlns:a16="http://schemas.microsoft.com/office/drawing/2014/main" id="{7FD5EAE5-F443-442E-83FC-CCBCF7F8D1AB}"/>
              </a:ext>
            </a:extLst>
          </p:cNvPr>
          <p:cNvSpPr/>
          <p:nvPr/>
        </p:nvSpPr>
        <p:spPr bwMode="auto">
          <a:xfrm>
            <a:off x="2733528" y="1525605"/>
            <a:ext cx="1528945" cy="279481"/>
          </a:xfrm>
          <a:prstGeom prst="left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4">
                <a:lumMod val="75000"/>
                <a:lumOff val="25000"/>
              </a:schemeClr>
            </a:solidFill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ts val="1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NZ" sz="1800" b="0" i="0" u="none" strike="noStrike" cap="none" normalizeH="0" baseline="0">
              <a:ln>
                <a:noFill/>
              </a:ln>
              <a:solidFill>
                <a:srgbClr val="4F75A3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Arrow: Left-Right 29">
            <a:extLst>
              <a:ext uri="{FF2B5EF4-FFF2-40B4-BE49-F238E27FC236}">
                <a16:creationId xmlns:a16="http://schemas.microsoft.com/office/drawing/2014/main" id="{774D5BAE-B358-4733-BFCF-7DA346E407E3}"/>
              </a:ext>
            </a:extLst>
          </p:cNvPr>
          <p:cNvSpPr/>
          <p:nvPr/>
        </p:nvSpPr>
        <p:spPr bwMode="auto">
          <a:xfrm>
            <a:off x="8547365" y="1587641"/>
            <a:ext cx="1528945" cy="279481"/>
          </a:xfrm>
          <a:prstGeom prst="left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4">
                <a:lumMod val="75000"/>
                <a:lumOff val="25000"/>
              </a:schemeClr>
            </a:solidFill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ts val="1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NZ" sz="1800" b="0" i="0" u="none" strike="noStrike" cap="none" normalizeH="0" baseline="0">
              <a:ln>
                <a:noFill/>
              </a:ln>
              <a:solidFill>
                <a:srgbClr val="4F75A3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DFD2714-CB96-4CAE-A667-E04050DA2325}"/>
              </a:ext>
            </a:extLst>
          </p:cNvPr>
          <p:cNvGrpSpPr/>
          <p:nvPr/>
        </p:nvGrpSpPr>
        <p:grpSpPr>
          <a:xfrm>
            <a:off x="306333" y="2243061"/>
            <a:ext cx="11345173" cy="4199894"/>
            <a:chOff x="321612" y="2157864"/>
            <a:chExt cx="11345173" cy="4199894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10DF0E54-CB2D-4747-9FAC-D6FC3F0CCAFF}"/>
                </a:ext>
              </a:extLst>
            </p:cNvPr>
            <p:cNvGrpSpPr/>
            <p:nvPr/>
          </p:nvGrpSpPr>
          <p:grpSpPr>
            <a:xfrm>
              <a:off x="321612" y="3503961"/>
              <a:ext cx="11266147" cy="2853797"/>
              <a:chOff x="235561" y="612946"/>
              <a:chExt cx="11266147" cy="2853797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AC98B0C-9CCE-4B43-BC51-E0478462D5B8}"/>
                  </a:ext>
                </a:extLst>
              </p:cNvPr>
              <p:cNvSpPr txBox="1"/>
              <p:nvPr/>
            </p:nvSpPr>
            <p:spPr>
              <a:xfrm>
                <a:off x="235561" y="2020193"/>
                <a:ext cx="166612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rgbClr val="0070C0"/>
                    </a:solidFill>
                  </a:rPr>
                  <a:t>Market Demand</a:t>
                </a:r>
                <a:endParaRPr lang="en-NZ" b="1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DDD4BCD-8BEE-4339-9AAE-4D5D8CD2FF22}"/>
                  </a:ext>
                </a:extLst>
              </p:cNvPr>
              <p:cNvSpPr txBox="1"/>
              <p:nvPr/>
            </p:nvSpPr>
            <p:spPr>
              <a:xfrm>
                <a:off x="1814662" y="2113813"/>
                <a:ext cx="166612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rgbClr val="0070C0"/>
                    </a:solidFill>
                  </a:rPr>
                  <a:t>Airlines</a:t>
                </a:r>
                <a:endParaRPr lang="en-NZ" b="1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DF162AE-6318-4462-9882-FFF1A83F4597}"/>
                  </a:ext>
                </a:extLst>
              </p:cNvPr>
              <p:cNvSpPr txBox="1"/>
              <p:nvPr/>
            </p:nvSpPr>
            <p:spPr>
              <a:xfrm>
                <a:off x="3197151" y="2117472"/>
                <a:ext cx="166612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rgbClr val="0070C0"/>
                    </a:solidFill>
                  </a:rPr>
                  <a:t>Airports</a:t>
                </a:r>
                <a:endParaRPr lang="en-NZ" b="1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4BE306B-9CDE-4BAC-A122-2B342F625A34}"/>
                  </a:ext>
                </a:extLst>
              </p:cNvPr>
              <p:cNvSpPr txBox="1"/>
              <p:nvPr/>
            </p:nvSpPr>
            <p:spPr>
              <a:xfrm>
                <a:off x="6119670" y="1866305"/>
                <a:ext cx="2184859" cy="1600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rgbClr val="0070C0"/>
                    </a:solidFill>
                  </a:rPr>
                  <a:t>GOVERNMENT</a:t>
                </a:r>
              </a:p>
              <a:p>
                <a:pPr algn="ctr"/>
                <a:r>
                  <a:rPr lang="en-US" sz="1600" b="1" dirty="0">
                    <a:solidFill>
                      <a:schemeClr val="tx2"/>
                    </a:solidFill>
                  </a:rPr>
                  <a:t>Economy</a:t>
                </a:r>
              </a:p>
              <a:p>
                <a:pPr algn="ctr"/>
                <a:r>
                  <a:rPr lang="en-US" sz="1600" b="1" dirty="0">
                    <a:solidFill>
                      <a:schemeClr val="tx2"/>
                    </a:solidFill>
                  </a:rPr>
                  <a:t>Tourism</a:t>
                </a:r>
              </a:p>
              <a:p>
                <a:pPr algn="ctr"/>
                <a:r>
                  <a:rPr lang="en-US" sz="1600" b="1" dirty="0">
                    <a:solidFill>
                      <a:schemeClr val="tx2"/>
                    </a:solidFill>
                  </a:rPr>
                  <a:t>Commerce</a:t>
                </a:r>
              </a:p>
              <a:p>
                <a:pPr algn="ctr"/>
                <a:r>
                  <a:rPr lang="en-US" sz="1600" b="1" dirty="0">
                    <a:solidFill>
                      <a:schemeClr val="tx2"/>
                    </a:solidFill>
                  </a:rPr>
                  <a:t>Transport</a:t>
                </a:r>
              </a:p>
              <a:p>
                <a:pPr algn="ctr"/>
                <a:r>
                  <a:rPr lang="en-US" sz="1600" b="1" dirty="0">
                    <a:solidFill>
                      <a:schemeClr val="tx2"/>
                    </a:solidFill>
                  </a:rPr>
                  <a:t>Customs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CE489F5-2808-4C1B-A734-CCDB8EC05100}"/>
                  </a:ext>
                </a:extLst>
              </p:cNvPr>
              <p:cNvSpPr txBox="1"/>
              <p:nvPr/>
            </p:nvSpPr>
            <p:spPr>
              <a:xfrm>
                <a:off x="5689188" y="612946"/>
                <a:ext cx="641522" cy="400110"/>
              </a:xfrm>
              <a:prstGeom prst="rect">
                <a:avLst/>
              </a:prstGeom>
              <a:solidFill>
                <a:srgbClr val="00B0F0"/>
              </a:solidFill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sz="1400">
                    <a:solidFill>
                      <a:srgbClr val="FFFFFF">
                        <a:lumMod val="50000"/>
                      </a:srgbClr>
                    </a:solidFill>
                    <a:latin typeface="Arial Narrow" panose="020B0606020202030204" pitchFamily="34" charset="0"/>
                  </a:defRPr>
                </a:lvl1pPr>
              </a:lstStyle>
              <a:p>
                <a:r>
                  <a:rPr lang="en-US" sz="2000" b="1" dirty="0">
                    <a:solidFill>
                      <a:schemeClr val="bg1"/>
                    </a:solidFill>
                  </a:rPr>
                  <a:t>CAA</a:t>
                </a:r>
                <a:endParaRPr lang="en-NZ" sz="2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1BFA68B-0210-4C3C-BC6C-71159C02D50B}"/>
                  </a:ext>
                </a:extLst>
              </p:cNvPr>
              <p:cNvSpPr txBox="1"/>
              <p:nvPr/>
            </p:nvSpPr>
            <p:spPr>
              <a:xfrm>
                <a:off x="8021816" y="2120829"/>
                <a:ext cx="166612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rgbClr val="0070C0"/>
                    </a:solidFill>
                  </a:rPr>
                  <a:t>Tourism</a:t>
                </a:r>
              </a:p>
              <a:p>
                <a:pPr algn="ctr"/>
                <a:r>
                  <a:rPr lang="en-US" b="1" dirty="0">
                    <a:solidFill>
                      <a:srgbClr val="0070C0"/>
                    </a:solidFill>
                  </a:rPr>
                  <a:t>Providers</a:t>
                </a:r>
                <a:endParaRPr lang="en-NZ" b="1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439B814-9A80-413B-86DF-254224109A01}"/>
                  </a:ext>
                </a:extLst>
              </p:cNvPr>
              <p:cNvSpPr txBox="1"/>
              <p:nvPr/>
            </p:nvSpPr>
            <p:spPr>
              <a:xfrm>
                <a:off x="9835581" y="1754148"/>
                <a:ext cx="1666127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rgbClr val="0070C0"/>
                    </a:solidFill>
                  </a:rPr>
                  <a:t>Tourism</a:t>
                </a:r>
              </a:p>
              <a:p>
                <a:pPr algn="ctr"/>
                <a:r>
                  <a:rPr lang="en-US" b="1" dirty="0">
                    <a:solidFill>
                      <a:srgbClr val="0070C0"/>
                    </a:solidFill>
                  </a:rPr>
                  <a:t>Attractions &amp; Services</a:t>
                </a:r>
                <a:endParaRPr lang="en-NZ" b="1" dirty="0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E6B9B100-376C-4841-82E2-8C510E3BD904}"/>
                </a:ext>
              </a:extLst>
            </p:cNvPr>
            <p:cNvGrpSpPr/>
            <p:nvPr/>
          </p:nvGrpSpPr>
          <p:grpSpPr>
            <a:xfrm>
              <a:off x="381270" y="2157864"/>
              <a:ext cx="11285515" cy="2344093"/>
              <a:chOff x="419530" y="3905475"/>
              <a:chExt cx="11285515" cy="2344093"/>
            </a:xfrm>
          </p:grpSpPr>
          <p:pic>
            <p:nvPicPr>
              <p:cNvPr id="7" name="Content Placeholder 16" descr="A close up of a sign&#10;&#10;Description automatically generated">
                <a:extLst>
                  <a:ext uri="{FF2B5EF4-FFF2-40B4-BE49-F238E27FC236}">
                    <a16:creationId xmlns:a16="http://schemas.microsoft.com/office/drawing/2014/main" id="{A72D0B9E-CF8D-4E31-AC83-3804753368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rgbClr val="4D73A1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12934" y="4488694"/>
                <a:ext cx="827172" cy="827172"/>
              </a:xfrm>
              <a:prstGeom prst="rect">
                <a:avLst/>
              </a:prstGeom>
            </p:spPr>
          </p:pic>
          <p:pic>
            <p:nvPicPr>
              <p:cNvPr id="8" name="Picture 7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9FB051F1-A0F7-446A-8C69-679E48B3E7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hqprint">
                <a:duotone>
                  <a:srgbClr val="4D73A1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86368" y="4967905"/>
                <a:ext cx="694468" cy="694468"/>
              </a:xfrm>
              <a:prstGeom prst="rect">
                <a:avLst/>
              </a:prstGeom>
            </p:spPr>
          </p:pic>
          <p:pic>
            <p:nvPicPr>
              <p:cNvPr id="9" name="Picture 8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2E789FC9-446C-4C6A-888D-437315DCBC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hqprint">
                <a:duotone>
                  <a:srgbClr val="4D73A1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34178" y="5016394"/>
                <a:ext cx="385881" cy="389097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343F9CF9-229E-4971-AFF8-EE9709D4B2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duotone>
                  <a:srgbClr val="4D73A1">
                    <a:shade val="45000"/>
                    <a:satMod val="135000"/>
                  </a:srgb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0071599" y="3905475"/>
                <a:ext cx="904453" cy="904453"/>
              </a:xfrm>
              <a:prstGeom prst="rect">
                <a:avLst/>
              </a:prstGeom>
            </p:spPr>
          </p:pic>
          <p:pic>
            <p:nvPicPr>
              <p:cNvPr id="11" name="Picture 10" descr="A close up of a sign&#10;&#10;Description automatically generated">
                <a:extLst>
                  <a:ext uri="{FF2B5EF4-FFF2-40B4-BE49-F238E27FC236}">
                    <a16:creationId xmlns:a16="http://schemas.microsoft.com/office/drawing/2014/main" id="{B3091381-DE8E-4756-8EF5-8DF78F3479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9530" y="4230937"/>
                <a:ext cx="2018631" cy="2018631"/>
              </a:xfrm>
              <a:prstGeom prst="rect">
                <a:avLst/>
              </a:prstGeom>
            </p:spPr>
          </p:pic>
          <p:pic>
            <p:nvPicPr>
              <p:cNvPr id="15" name="Picture 14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E21B9141-57C5-479F-8E1E-2835925CE6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hqprint">
                <a:duotone>
                  <a:srgbClr val="4D73A1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60026" y="5573853"/>
                <a:ext cx="672797" cy="672797"/>
              </a:xfrm>
              <a:prstGeom prst="rect">
                <a:avLst/>
              </a:prstGeom>
            </p:spPr>
          </p:pic>
          <p:pic>
            <p:nvPicPr>
              <p:cNvPr id="16" name="Picture 15" descr="A close up of a building&#10;&#10;Description automatically generated">
                <a:extLst>
                  <a:ext uri="{FF2B5EF4-FFF2-40B4-BE49-F238E27FC236}">
                    <a16:creationId xmlns:a16="http://schemas.microsoft.com/office/drawing/2014/main" id="{E3C9462B-190A-42DA-BFCF-A6412D9A3B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hqprint">
                <a:duotone>
                  <a:srgbClr val="4D73A1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12328" y="5567585"/>
                <a:ext cx="679065" cy="679065"/>
              </a:xfrm>
              <a:prstGeom prst="rect">
                <a:avLst/>
              </a:prstGeom>
            </p:spPr>
          </p:pic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F3FD6409-5BAB-4AA4-8AA4-921997E20A92}"/>
                  </a:ext>
                </a:extLst>
              </p:cNvPr>
              <p:cNvGrpSpPr/>
              <p:nvPr/>
            </p:nvGrpSpPr>
            <p:grpSpPr>
              <a:xfrm>
                <a:off x="10235002" y="4809928"/>
                <a:ext cx="1119068" cy="641699"/>
                <a:chOff x="9252214" y="2287622"/>
                <a:chExt cx="1305211" cy="790440"/>
              </a:xfrm>
            </p:grpSpPr>
            <p:pic>
              <p:nvPicPr>
                <p:cNvPr id="18" name="Picture 17" descr="A picture containing computer&#10;&#10;Description automatically generated">
                  <a:extLst>
                    <a:ext uri="{FF2B5EF4-FFF2-40B4-BE49-F238E27FC236}">
                      <a16:creationId xmlns:a16="http://schemas.microsoft.com/office/drawing/2014/main" id="{1E97A63D-32F1-476C-BE91-13B8AF765E4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hqprint">
                  <a:duotone>
                    <a:srgbClr val="4D73A1">
                      <a:shade val="45000"/>
                      <a:satMod val="135000"/>
                    </a:srgb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52214" y="2287622"/>
                  <a:ext cx="790440" cy="790440"/>
                </a:xfrm>
                <a:prstGeom prst="rect">
                  <a:avLst/>
                </a:prstGeom>
              </p:spPr>
            </p:pic>
            <p:pic>
              <p:nvPicPr>
                <p:cNvPr id="19" name="Picture 18" descr="A close up of a logo&#10;&#10;Description automatically generated">
                  <a:extLst>
                    <a:ext uri="{FF2B5EF4-FFF2-40B4-BE49-F238E27FC236}">
                      <a16:creationId xmlns:a16="http://schemas.microsoft.com/office/drawing/2014/main" id="{B748A7B1-D43C-404E-9F91-BAE4080F427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>
                  <a:duotone>
                    <a:srgbClr val="4D73A1">
                      <a:shade val="45000"/>
                      <a:satMod val="135000"/>
                    </a:srgb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841386" y="2347250"/>
                  <a:ext cx="716039" cy="716039"/>
                </a:xfrm>
                <a:prstGeom prst="rect">
                  <a:avLst/>
                </a:prstGeom>
              </p:spPr>
            </p:pic>
          </p:grpSp>
          <p:pic>
            <p:nvPicPr>
              <p:cNvPr id="23" name="Picture 22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07B15990-584C-4B26-85F8-E31737A8AA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hqprint">
                <a:duotone>
                  <a:srgbClr val="4D73A1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232823" y="5567585"/>
                <a:ext cx="472222" cy="476158"/>
              </a:xfrm>
              <a:prstGeom prst="rect">
                <a:avLst/>
              </a:prstGeom>
            </p:spPr>
          </p:pic>
          <p:pic>
            <p:nvPicPr>
              <p:cNvPr id="24" name="Picture 23" descr="A close up of a sign&#10;&#10;Description automatically generated">
                <a:extLst>
                  <a:ext uri="{FF2B5EF4-FFF2-40B4-BE49-F238E27FC236}">
                    <a16:creationId xmlns:a16="http://schemas.microsoft.com/office/drawing/2014/main" id="{FDDE2BC1-1470-4BC4-90FF-E12B5CC9BB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hqprint">
                <a:duotone>
                  <a:srgbClr val="4D73A1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2110" y="5524406"/>
                <a:ext cx="780772" cy="715200"/>
              </a:xfrm>
              <a:prstGeom prst="rect">
                <a:avLst/>
              </a:prstGeom>
            </p:spPr>
          </p:pic>
          <p:pic>
            <p:nvPicPr>
              <p:cNvPr id="25" name="Picture 24" descr="A close up of a building&#10;&#10;Description automatically generated">
                <a:extLst>
                  <a:ext uri="{FF2B5EF4-FFF2-40B4-BE49-F238E27FC236}">
                    <a16:creationId xmlns:a16="http://schemas.microsoft.com/office/drawing/2014/main" id="{AD87ED42-52DC-4B31-9599-F6FC72424E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hqprint">
                <a:duotone>
                  <a:srgbClr val="4D73A1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976052" y="4106536"/>
                <a:ext cx="502329" cy="502329"/>
              </a:xfrm>
              <a:prstGeom prst="rect">
                <a:avLst/>
              </a:prstGeom>
            </p:spPr>
          </p:pic>
        </p:grpSp>
        <p:pic>
          <p:nvPicPr>
            <p:cNvPr id="31" name="Picture 30" descr="A close up of a logo&#10;&#10;Description automatically generated">
              <a:extLst>
                <a:ext uri="{FF2B5EF4-FFF2-40B4-BE49-F238E27FC236}">
                  <a16:creationId xmlns:a16="http://schemas.microsoft.com/office/drawing/2014/main" id="{3729E7F2-174D-48A9-B4FB-7D3EAF88C0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duotone>
                <a:srgbClr val="4D73A1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9110" y="3745298"/>
              <a:ext cx="385881" cy="389097"/>
            </a:xfrm>
            <a:prstGeom prst="rect">
              <a:avLst/>
            </a:prstGeom>
          </p:spPr>
        </p:pic>
        <p:pic>
          <p:nvPicPr>
            <p:cNvPr id="32" name="Picture 31" descr="A close up of a logo&#10;&#10;Description automatically generated">
              <a:extLst>
                <a:ext uri="{FF2B5EF4-FFF2-40B4-BE49-F238E27FC236}">
                  <a16:creationId xmlns:a16="http://schemas.microsoft.com/office/drawing/2014/main" id="{E18D7833-67E2-4609-BE55-F0430EB640A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duotone>
                <a:srgbClr val="4D73A1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9741" y="3748451"/>
              <a:ext cx="385881" cy="389097"/>
            </a:xfrm>
            <a:prstGeom prst="rect">
              <a:avLst/>
            </a:prstGeom>
          </p:spPr>
        </p:pic>
        <p:pic>
          <p:nvPicPr>
            <p:cNvPr id="33" name="Picture 32" descr="A close up of a logo&#10;&#10;Description automatically generated">
              <a:extLst>
                <a:ext uri="{FF2B5EF4-FFF2-40B4-BE49-F238E27FC236}">
                  <a16:creationId xmlns:a16="http://schemas.microsoft.com/office/drawing/2014/main" id="{BC64E8EC-33CB-4527-8806-68A878904F4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duotone>
                <a:srgbClr val="4D73A1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2502" y="3268783"/>
              <a:ext cx="385881" cy="389097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548446F-8F81-4CE6-8940-E4E30C12ED5C}"/>
                </a:ext>
              </a:extLst>
            </p:cNvPr>
            <p:cNvSpPr txBox="1"/>
            <p:nvPr/>
          </p:nvSpPr>
          <p:spPr>
            <a:xfrm>
              <a:off x="6797270" y="3503961"/>
              <a:ext cx="625043" cy="400110"/>
            </a:xfrm>
            <a:prstGeom prst="rect">
              <a:avLst/>
            </a:prstGeom>
            <a:solidFill>
              <a:srgbClr val="00B0F0"/>
            </a:solidFill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400">
                  <a:solidFill>
                    <a:srgbClr val="FFFFFF">
                      <a:lumMod val="50000"/>
                    </a:srgbClr>
                  </a:solidFill>
                  <a:latin typeface="Arial Narrow" panose="020B0606020202030204" pitchFamily="34" charset="0"/>
                </a:defRPr>
              </a:lvl1pPr>
            </a:lstStyle>
            <a:p>
              <a:r>
                <a:rPr lang="en-US" sz="2000" b="1" dirty="0">
                  <a:solidFill>
                    <a:schemeClr val="bg1"/>
                  </a:solidFill>
                </a:rPr>
                <a:t>NTO</a:t>
              </a:r>
              <a:endParaRPr lang="en-NZ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A9F61919-00A4-48CE-811C-2F9D35283EE6}"/>
              </a:ext>
            </a:extLst>
          </p:cNvPr>
          <p:cNvSpPr txBox="1"/>
          <p:nvPr/>
        </p:nvSpPr>
        <p:spPr>
          <a:xfrm>
            <a:off x="5681961" y="3940308"/>
            <a:ext cx="2211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tx2"/>
                </a:solidFill>
              </a:rPr>
              <a:t>Civil	National</a:t>
            </a:r>
          </a:p>
          <a:p>
            <a:r>
              <a:rPr lang="en-US" i="1" dirty="0">
                <a:solidFill>
                  <a:schemeClr val="tx2"/>
                </a:solidFill>
              </a:rPr>
              <a:t>Aviation 	Tourism</a:t>
            </a:r>
          </a:p>
          <a:p>
            <a:r>
              <a:rPr lang="en-US" i="1" dirty="0">
                <a:solidFill>
                  <a:schemeClr val="tx2"/>
                </a:solidFill>
              </a:rPr>
              <a:t>	Office</a:t>
            </a:r>
            <a:endParaRPr lang="en-NZ" i="1" dirty="0">
              <a:solidFill>
                <a:schemeClr val="tx2"/>
              </a:solidFill>
            </a:endParaRPr>
          </a:p>
        </p:txBody>
      </p:sp>
      <p:cxnSp>
        <p:nvCxnSpPr>
          <p:cNvPr id="47" name="Connector: Elbow 46">
            <a:extLst>
              <a:ext uri="{FF2B5EF4-FFF2-40B4-BE49-F238E27FC236}">
                <a16:creationId xmlns:a16="http://schemas.microsoft.com/office/drawing/2014/main" id="{32B07173-AD73-458D-8A57-FED38ECFBEED}"/>
              </a:ext>
            </a:extLst>
          </p:cNvPr>
          <p:cNvCxnSpPr>
            <a:stCxn id="20" idx="1"/>
            <a:endCxn id="32" idx="2"/>
          </p:cNvCxnSpPr>
          <p:nvPr/>
        </p:nvCxnSpPr>
        <p:spPr bwMode="auto">
          <a:xfrm rot="10800000" flipV="1">
            <a:off x="3207404" y="3789213"/>
            <a:ext cx="2552557" cy="433532"/>
          </a:xfrm>
          <a:prstGeom prst="bentConnector4">
            <a:avLst>
              <a:gd name="adj1" fmla="val 33230"/>
              <a:gd name="adj2" fmla="val 152730"/>
            </a:avLst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1" name="Connector: Elbow 50">
            <a:extLst>
              <a:ext uri="{FF2B5EF4-FFF2-40B4-BE49-F238E27FC236}">
                <a16:creationId xmlns:a16="http://schemas.microsoft.com/office/drawing/2014/main" id="{D5115FC9-529A-48B1-A054-F59325F2CB8C}"/>
              </a:ext>
            </a:extLst>
          </p:cNvPr>
          <p:cNvCxnSpPr>
            <a:stCxn id="20" idx="1"/>
            <a:endCxn id="8" idx="2"/>
          </p:cNvCxnSpPr>
          <p:nvPr/>
        </p:nvCxnSpPr>
        <p:spPr bwMode="auto">
          <a:xfrm rot="10800000" flipV="1">
            <a:off x="4280064" y="3789213"/>
            <a:ext cx="1479897" cy="210746"/>
          </a:xfrm>
          <a:prstGeom prst="bentConnector4">
            <a:avLst>
              <a:gd name="adj1" fmla="val 57959"/>
              <a:gd name="adj2" fmla="val 208472"/>
            </a:avLst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7" name="Connector: Elbow 56">
            <a:extLst>
              <a:ext uri="{FF2B5EF4-FFF2-40B4-BE49-F238E27FC236}">
                <a16:creationId xmlns:a16="http://schemas.microsoft.com/office/drawing/2014/main" id="{6A061084-8C0E-4EB3-8BDE-DE71615FB9DD}"/>
              </a:ext>
            </a:extLst>
          </p:cNvPr>
          <p:cNvCxnSpPr>
            <a:stCxn id="36" idx="3"/>
          </p:cNvCxnSpPr>
          <p:nvPr/>
        </p:nvCxnSpPr>
        <p:spPr bwMode="auto">
          <a:xfrm flipV="1">
            <a:off x="7407034" y="3468363"/>
            <a:ext cx="994754" cy="320850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5DFD05E1-07A1-4FDD-BA1A-1F2F8F092635}"/>
              </a:ext>
            </a:extLst>
          </p:cNvPr>
          <p:cNvSpPr txBox="1"/>
          <p:nvPr/>
        </p:nvSpPr>
        <p:spPr>
          <a:xfrm>
            <a:off x="11063235" y="4377048"/>
            <a:ext cx="8242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200" i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Domestic</a:t>
            </a:r>
            <a:endParaRPr lang="en-NZ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43493543-99CB-4E11-9F0F-154733D332B7}"/>
              </a:ext>
            </a:extLst>
          </p:cNvPr>
          <p:cNvSpPr txBox="1"/>
          <p:nvPr/>
        </p:nvSpPr>
        <p:spPr>
          <a:xfrm>
            <a:off x="2491524" y="3042993"/>
            <a:ext cx="1027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solidFill>
                  <a:schemeClr val="accent1"/>
                </a:solidFill>
              </a:rPr>
              <a:t>International</a:t>
            </a:r>
            <a:endParaRPr lang="en-NZ" sz="1200" i="1" dirty="0">
              <a:solidFill>
                <a:schemeClr val="accent1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7A490A19-DE52-46EF-8441-C262DB59CA53}"/>
              </a:ext>
            </a:extLst>
          </p:cNvPr>
          <p:cNvSpPr txBox="1"/>
          <p:nvPr/>
        </p:nvSpPr>
        <p:spPr>
          <a:xfrm>
            <a:off x="9686188" y="4529142"/>
            <a:ext cx="6447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200" i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Border</a:t>
            </a:r>
            <a:endParaRPr lang="en-NZ" dirty="0"/>
          </a:p>
        </p:txBody>
      </p:sp>
      <p:pic>
        <p:nvPicPr>
          <p:cNvPr id="67" name="Picture 12">
            <a:extLst>
              <a:ext uri="{FF2B5EF4-FFF2-40B4-BE49-F238E27FC236}">
                <a16:creationId xmlns:a16="http://schemas.microsoft.com/office/drawing/2014/main" id="{C2FB3724-5662-48CB-85CB-2E104713F51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2873" y="6244273"/>
            <a:ext cx="690745" cy="518059"/>
          </a:xfrm>
          <a:prstGeom prst="rect">
            <a:avLst/>
          </a:prstGeom>
        </p:spPr>
      </p:pic>
      <p:sp>
        <p:nvSpPr>
          <p:cNvPr id="45" name="Title 3">
            <a:extLst>
              <a:ext uri="{FF2B5EF4-FFF2-40B4-BE49-F238E27FC236}">
                <a16:creationId xmlns:a16="http://schemas.microsoft.com/office/drawing/2014/main" id="{019EEA7A-6845-4FCD-83E3-300AAF6452D1}"/>
              </a:ext>
            </a:extLst>
          </p:cNvPr>
          <p:cNvSpPr txBox="1">
            <a:spLocks/>
          </p:cNvSpPr>
          <p:nvPr/>
        </p:nvSpPr>
        <p:spPr bwMode="auto">
          <a:xfrm>
            <a:off x="0" y="77212"/>
            <a:ext cx="109728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777777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777777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777777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777777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777777"/>
                </a:solidFill>
                <a:latin typeface="Arial" panose="020B0604020202020204" pitchFamily="34" charset="0"/>
              </a:defRPr>
            </a:lvl5pPr>
            <a:lvl6pPr marL="457189"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777777"/>
                </a:solidFill>
                <a:latin typeface="Arial" panose="020B0604020202020204" pitchFamily="34" charset="0"/>
              </a:defRPr>
            </a:lvl6pPr>
            <a:lvl7pPr marL="914377"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777777"/>
                </a:solidFill>
                <a:latin typeface="Arial" panose="020B0604020202020204" pitchFamily="34" charset="0"/>
              </a:defRPr>
            </a:lvl7pPr>
            <a:lvl8pPr marL="1371566"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777777"/>
                </a:solidFill>
                <a:latin typeface="Arial" panose="020B0604020202020204" pitchFamily="34" charset="0"/>
              </a:defRPr>
            </a:lvl8pPr>
            <a:lvl9pPr marL="1828754"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777777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ru-RU" sz="2000" dirty="0">
                <a:solidFill>
                  <a:schemeClr val="tx1"/>
                </a:solidFill>
                <a:latin typeface="+mn-lt"/>
              </a:rPr>
              <a:t>Государственная стратегия и политики создают «климат» для того, чтобы авиация и туризм вели бизнес и росли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3599555-3396-4F85-B3E7-4D9699FE435F}"/>
              </a:ext>
            </a:extLst>
          </p:cNvPr>
          <p:cNvSpPr txBox="1"/>
          <p:nvPr/>
        </p:nvSpPr>
        <p:spPr>
          <a:xfrm>
            <a:off x="502506" y="1518284"/>
            <a:ext cx="2211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/>
              <a:t>Авиация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ED0F2A2-336D-4C35-8717-5803F6055FB2}"/>
              </a:ext>
            </a:extLst>
          </p:cNvPr>
          <p:cNvSpPr txBox="1"/>
          <p:nvPr/>
        </p:nvSpPr>
        <p:spPr>
          <a:xfrm>
            <a:off x="6267051" y="1042456"/>
            <a:ext cx="2211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/>
              <a:t>Национальная стратегия, политика и действия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B234216-002C-4935-A323-6B204DC59B27}"/>
              </a:ext>
            </a:extLst>
          </p:cNvPr>
          <p:cNvSpPr txBox="1"/>
          <p:nvPr/>
        </p:nvSpPr>
        <p:spPr>
          <a:xfrm>
            <a:off x="9664656" y="1096586"/>
            <a:ext cx="2211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/>
              <a:t>Туризм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75E9D6B-183A-4827-BF3B-191AD4A1809C}"/>
              </a:ext>
            </a:extLst>
          </p:cNvPr>
          <p:cNvSpPr txBox="1"/>
          <p:nvPr/>
        </p:nvSpPr>
        <p:spPr>
          <a:xfrm>
            <a:off x="365991" y="5552977"/>
            <a:ext cx="1666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Рыночный спрос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1835F1D-75F3-43F9-B69C-F24308C179CC}"/>
              </a:ext>
            </a:extLst>
          </p:cNvPr>
          <p:cNvSpPr txBox="1"/>
          <p:nvPr/>
        </p:nvSpPr>
        <p:spPr>
          <a:xfrm>
            <a:off x="1754235" y="4752123"/>
            <a:ext cx="2018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Авиакомпании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6F297A5-F7E5-42B0-B801-FA88FA9F02AB}"/>
              </a:ext>
            </a:extLst>
          </p:cNvPr>
          <p:cNvSpPr txBox="1"/>
          <p:nvPr/>
        </p:nvSpPr>
        <p:spPr>
          <a:xfrm>
            <a:off x="3326191" y="5422292"/>
            <a:ext cx="1666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Аэропорты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51C7F70-008D-4148-9CA5-2388C1F29AFD}"/>
              </a:ext>
            </a:extLst>
          </p:cNvPr>
          <p:cNvSpPr txBox="1"/>
          <p:nvPr/>
        </p:nvSpPr>
        <p:spPr>
          <a:xfrm>
            <a:off x="4152835" y="4842517"/>
            <a:ext cx="247491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ПРАВИТЕЛЬСТВО</a:t>
            </a:r>
          </a:p>
          <a:p>
            <a:pPr algn="ctr"/>
            <a:r>
              <a:rPr lang="ru-RU" sz="1600" b="1" dirty="0"/>
              <a:t>Экономика</a:t>
            </a:r>
          </a:p>
          <a:p>
            <a:pPr algn="ctr"/>
            <a:r>
              <a:rPr lang="ru-RU" sz="1600" b="1" dirty="0"/>
              <a:t>Туризм</a:t>
            </a:r>
          </a:p>
          <a:p>
            <a:pPr algn="ctr"/>
            <a:r>
              <a:rPr lang="ru-RU" sz="1600" b="1" dirty="0"/>
              <a:t>Торговля</a:t>
            </a:r>
          </a:p>
          <a:p>
            <a:pPr algn="ctr"/>
            <a:r>
              <a:rPr lang="ru-RU" sz="1600" b="1" dirty="0"/>
              <a:t>Транспорт</a:t>
            </a:r>
          </a:p>
          <a:p>
            <a:pPr algn="ctr"/>
            <a:r>
              <a:rPr lang="ru-RU" sz="1600" b="1" dirty="0"/>
              <a:t>Таможня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90739A0-0AE7-4A48-857E-8CCC4D7BD178}"/>
              </a:ext>
            </a:extLst>
          </p:cNvPr>
          <p:cNvSpPr txBox="1"/>
          <p:nvPr/>
        </p:nvSpPr>
        <p:spPr>
          <a:xfrm>
            <a:off x="7907845" y="5580255"/>
            <a:ext cx="1922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Туристические</a:t>
            </a:r>
          </a:p>
          <a:p>
            <a:pPr algn="ctr"/>
            <a:r>
              <a:rPr lang="ru-RU" b="1" dirty="0"/>
              <a:t>Поставщики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D93520D-3591-4D8C-A13B-E06428C5A17A}"/>
              </a:ext>
            </a:extLst>
          </p:cNvPr>
          <p:cNvSpPr txBox="1"/>
          <p:nvPr/>
        </p:nvSpPr>
        <p:spPr>
          <a:xfrm>
            <a:off x="9810228" y="5612626"/>
            <a:ext cx="18927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Туристические </a:t>
            </a:r>
          </a:p>
          <a:p>
            <a:pPr algn="ctr"/>
            <a:r>
              <a:rPr lang="ru-RU" b="1" dirty="0"/>
              <a:t>достопримечательности и услуги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D8074E3-9C00-4C19-9320-B065F8212E19}"/>
              </a:ext>
            </a:extLst>
          </p:cNvPr>
          <p:cNvSpPr txBox="1"/>
          <p:nvPr/>
        </p:nvSpPr>
        <p:spPr>
          <a:xfrm>
            <a:off x="5078148" y="2716257"/>
            <a:ext cx="1587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/>
              <a:t>Гражданская авиация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D372F99-7B97-48D2-B11A-AED72A59347C}"/>
              </a:ext>
            </a:extLst>
          </p:cNvPr>
          <p:cNvSpPr txBox="1"/>
          <p:nvPr/>
        </p:nvSpPr>
        <p:spPr>
          <a:xfrm>
            <a:off x="6627603" y="2685849"/>
            <a:ext cx="19197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/>
              <a:t>Национальное туристическое бюро</a:t>
            </a:r>
          </a:p>
        </p:txBody>
      </p:sp>
    </p:spTree>
    <p:extLst>
      <p:ext uri="{BB962C8B-B14F-4D97-AF65-F5344CB8AC3E}">
        <p14:creationId xmlns:p14="http://schemas.microsoft.com/office/powerpoint/2010/main" val="353579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0882FC6D-C1B9-44E9-BE56-D763C094D91E}"/>
              </a:ext>
            </a:extLst>
          </p:cNvPr>
          <p:cNvGrpSpPr/>
          <p:nvPr/>
        </p:nvGrpSpPr>
        <p:grpSpPr>
          <a:xfrm>
            <a:off x="2347037" y="1639819"/>
            <a:ext cx="8981210" cy="3808098"/>
            <a:chOff x="1906052" y="1213617"/>
            <a:chExt cx="9066748" cy="4800176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CAAD961-708F-461B-95C7-CE90CC2846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906052" y="1213617"/>
              <a:ext cx="8379894" cy="4800176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47AE55B-B34E-4892-8179-DE6AFCB56850}"/>
                </a:ext>
              </a:extLst>
            </p:cNvPr>
            <p:cNvSpPr/>
            <p:nvPr/>
          </p:nvSpPr>
          <p:spPr>
            <a:xfrm>
              <a:off x="9461247" y="4478694"/>
              <a:ext cx="1511553" cy="1772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1DDC2DB-7AE5-4EA4-8B7B-8970B7B35313}"/>
              </a:ext>
            </a:extLst>
          </p:cNvPr>
          <p:cNvCxnSpPr/>
          <p:nvPr/>
        </p:nvCxnSpPr>
        <p:spPr bwMode="auto">
          <a:xfrm flipV="1">
            <a:off x="4488894" y="1555088"/>
            <a:ext cx="0" cy="3714834"/>
          </a:xfrm>
          <a:prstGeom prst="line">
            <a:avLst/>
          </a:prstGeom>
          <a:noFill/>
          <a:ln w="28575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B28CF71-D713-47AC-A098-3D2CB360341F}"/>
              </a:ext>
            </a:extLst>
          </p:cNvPr>
          <p:cNvCxnSpPr>
            <a:cxnSpLocks/>
          </p:cNvCxnSpPr>
          <p:nvPr/>
        </p:nvCxnSpPr>
        <p:spPr bwMode="auto">
          <a:xfrm flipV="1">
            <a:off x="9216954" y="1396678"/>
            <a:ext cx="0" cy="3873243"/>
          </a:xfrm>
          <a:prstGeom prst="line">
            <a:avLst/>
          </a:prstGeom>
          <a:noFill/>
          <a:ln w="28575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F132B2C6-B286-4368-8D5B-0312748F2480}"/>
              </a:ext>
            </a:extLst>
          </p:cNvPr>
          <p:cNvSpPr txBox="1"/>
          <p:nvPr/>
        </p:nvSpPr>
        <p:spPr>
          <a:xfrm>
            <a:off x="6380500" y="1420773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1,000km-3,800km</a:t>
            </a:r>
            <a:endParaRPr kumimoji="0" lang="en-NZ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31F7B4C-4B1B-408E-906D-E8561408F1FF}"/>
              </a:ext>
            </a:extLst>
          </p:cNvPr>
          <p:cNvSpPr txBox="1"/>
          <p:nvPr/>
        </p:nvSpPr>
        <p:spPr>
          <a:xfrm>
            <a:off x="6584889" y="1654787"/>
            <a:ext cx="1571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500 cities</a:t>
            </a:r>
            <a:endParaRPr kumimoji="0" lang="en-NZ" sz="24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D7D1425-3C62-45EF-A137-800347A10645}"/>
              </a:ext>
            </a:extLst>
          </p:cNvPr>
          <p:cNvSpPr/>
          <p:nvPr/>
        </p:nvSpPr>
        <p:spPr bwMode="auto">
          <a:xfrm>
            <a:off x="1906052" y="816753"/>
            <a:ext cx="2396230" cy="2647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ts val="1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0" normalizeH="0" baseline="0" noProof="0">
              <a:ln>
                <a:noFill/>
              </a:ln>
              <a:solidFill>
                <a:srgbClr val="4F75A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70C27F5-D114-4D45-96D3-1DD897130FDB}"/>
              </a:ext>
            </a:extLst>
          </p:cNvPr>
          <p:cNvSpPr txBox="1"/>
          <p:nvPr/>
        </p:nvSpPr>
        <p:spPr>
          <a:xfrm>
            <a:off x="3157638" y="2686243"/>
            <a:ext cx="1204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&lt;1,000km</a:t>
            </a:r>
            <a:endParaRPr kumimoji="0" lang="en-NZ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AFDC876-5DBF-428C-82CE-C43E8C1BE430}"/>
              </a:ext>
            </a:extLst>
          </p:cNvPr>
          <p:cNvSpPr txBox="1"/>
          <p:nvPr/>
        </p:nvSpPr>
        <p:spPr>
          <a:xfrm>
            <a:off x="2934833" y="2938436"/>
            <a:ext cx="1399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25 cities</a:t>
            </a:r>
            <a:endParaRPr kumimoji="0" lang="en-NZ" sz="24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B294109-5D64-4069-8A3E-580588B212EB}"/>
              </a:ext>
            </a:extLst>
          </p:cNvPr>
          <p:cNvSpPr/>
          <p:nvPr/>
        </p:nvSpPr>
        <p:spPr bwMode="auto">
          <a:xfrm>
            <a:off x="9463033" y="1306286"/>
            <a:ext cx="2576397" cy="10823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ts val="1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NZ" sz="1400" b="0" i="0" u="none" strike="noStrike" kern="1200" cap="none" spc="0" normalizeH="0" baseline="0" noProof="0">
              <a:ln>
                <a:noFill/>
              </a:ln>
              <a:solidFill>
                <a:srgbClr val="4F75A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CBFD493C-ED1A-4B11-902F-A9DC4513362E}"/>
              </a:ext>
            </a:extLst>
          </p:cNvPr>
          <p:cNvSpPr/>
          <p:nvPr/>
        </p:nvSpPr>
        <p:spPr bwMode="auto">
          <a:xfrm>
            <a:off x="9527868" y="1386747"/>
            <a:ext cx="419878" cy="409829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ts val="1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NZ" sz="1400" b="0" i="0" u="none" strike="noStrike" kern="1200" cap="none" spc="0" normalizeH="0" baseline="0" noProof="0">
              <a:ln>
                <a:noFill/>
              </a:ln>
              <a:solidFill>
                <a:srgbClr val="4F75A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A220C390-24D4-4B69-9454-AD58D2573602}"/>
              </a:ext>
            </a:extLst>
          </p:cNvPr>
          <p:cNvSpPr/>
          <p:nvPr/>
        </p:nvSpPr>
        <p:spPr bwMode="auto">
          <a:xfrm>
            <a:off x="9527868" y="1865702"/>
            <a:ext cx="419878" cy="409829"/>
          </a:xfrm>
          <a:prstGeom prst="ellipse">
            <a:avLst/>
          </a:prstGeom>
          <a:solidFill>
            <a:srgbClr val="F6DA72"/>
          </a:solidFill>
          <a:ln>
            <a:solidFill>
              <a:schemeClr val="bg1">
                <a:lumMod val="65000"/>
              </a:schemeClr>
            </a:solidFill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ts val="1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NZ" sz="1400" b="0" i="0" u="none" strike="noStrike" kern="1200" cap="none" spc="0" normalizeH="0" baseline="0" noProof="0">
              <a:ln>
                <a:noFill/>
              </a:ln>
              <a:solidFill>
                <a:srgbClr val="4F75A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BA93F10-1F71-469C-9975-37D9F43829E0}"/>
              </a:ext>
            </a:extLst>
          </p:cNvPr>
          <p:cNvSpPr txBox="1"/>
          <p:nvPr/>
        </p:nvSpPr>
        <p:spPr>
          <a:xfrm>
            <a:off x="9947746" y="1466353"/>
            <a:ext cx="1454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Non-stop flight</a:t>
            </a:r>
            <a:endParaRPr kumimoji="0" lang="en-NZ" sz="14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96C117F-9F51-42EA-A0A2-09E7D459133D}"/>
              </a:ext>
            </a:extLst>
          </p:cNvPr>
          <p:cNvSpPr txBox="1"/>
          <p:nvPr/>
        </p:nvSpPr>
        <p:spPr>
          <a:xfrm>
            <a:off x="9977768" y="2043086"/>
            <a:ext cx="10599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Un-served</a:t>
            </a:r>
            <a:endParaRPr kumimoji="0" lang="en-NZ" sz="14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C44CA44-FA6C-42FE-A0FD-5B0974C0750A}"/>
              </a:ext>
            </a:extLst>
          </p:cNvPr>
          <p:cNvSpPr txBox="1"/>
          <p:nvPr/>
        </p:nvSpPr>
        <p:spPr>
          <a:xfrm>
            <a:off x="3147667" y="1653225"/>
            <a:ext cx="1696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ILLUSTRATIVE ONLY</a:t>
            </a:r>
            <a:endParaRPr lang="en-NZ" sz="1600" b="1" dirty="0">
              <a:solidFill>
                <a:srgbClr val="FF0000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337FDCD-F4E7-445B-90EA-68AE8E2D0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250" y="366368"/>
            <a:ext cx="11029616" cy="118872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NEW CONNECTIVITY OFFERS RESTART OPPORTUNITIES</a:t>
            </a:r>
            <a:br>
              <a:rPr lang="en-US" dirty="0"/>
            </a:br>
            <a:endParaRPr lang="en-NZ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E3C75C9-C3AC-499E-91C7-0D231A458343}"/>
              </a:ext>
            </a:extLst>
          </p:cNvPr>
          <p:cNvSpPr txBox="1"/>
          <p:nvPr/>
        </p:nvSpPr>
        <p:spPr>
          <a:xfrm>
            <a:off x="369918" y="1042813"/>
            <a:ext cx="77862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accent2"/>
                </a:solidFill>
              </a:rPr>
              <a:t>Distance from Major city airport -  by Population catchment &gt; 250,000</a:t>
            </a:r>
            <a:endParaRPr lang="en-NZ" dirty="0">
              <a:solidFill>
                <a:schemeClr val="accent2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DCCD11C-90A4-4B4E-A274-AF3BCDF7CD28}"/>
              </a:ext>
            </a:extLst>
          </p:cNvPr>
          <p:cNvSpPr txBox="1"/>
          <p:nvPr/>
        </p:nvSpPr>
        <p:spPr>
          <a:xfrm rot="16200000">
            <a:off x="318336" y="3275111"/>
            <a:ext cx="4002249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/>
              <a:t>Population catchment &lt;30km from nearest airport</a:t>
            </a:r>
            <a:endParaRPr lang="en-NZ" sz="14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0B01031-6B15-4F28-95EE-495C609C65BC}"/>
              </a:ext>
            </a:extLst>
          </p:cNvPr>
          <p:cNvSpPr txBox="1"/>
          <p:nvPr/>
        </p:nvSpPr>
        <p:spPr>
          <a:xfrm>
            <a:off x="4250967" y="5261445"/>
            <a:ext cx="2724797" cy="215444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Distance from Origin airport</a:t>
            </a:r>
            <a:endParaRPr lang="en-NZ" sz="1400" dirty="0">
              <a:solidFill>
                <a:schemeClr val="accent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2DB1026-7551-4747-88CE-DBA5054B49AA}"/>
              </a:ext>
            </a:extLst>
          </p:cNvPr>
          <p:cNvSpPr txBox="1"/>
          <p:nvPr/>
        </p:nvSpPr>
        <p:spPr>
          <a:xfrm>
            <a:off x="1642062" y="6492845"/>
            <a:ext cx="10667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Smaller capacity aircraft support low passenger volumes post-COVID period - 2021-2024  </a:t>
            </a:r>
            <a:endParaRPr lang="en-NZ" b="1" dirty="0">
              <a:solidFill>
                <a:schemeClr val="accent2"/>
              </a:solidFill>
            </a:endParaRPr>
          </a:p>
        </p:txBody>
      </p:sp>
      <p:sp>
        <p:nvSpPr>
          <p:cNvPr id="26" name="Title 3">
            <a:extLst>
              <a:ext uri="{FF2B5EF4-FFF2-40B4-BE49-F238E27FC236}">
                <a16:creationId xmlns:a16="http://schemas.microsoft.com/office/drawing/2014/main" id="{3DF60FF0-8BE3-4BBE-B201-87BD35AD819C}"/>
              </a:ext>
            </a:extLst>
          </p:cNvPr>
          <p:cNvSpPr txBox="1">
            <a:spLocks/>
          </p:cNvSpPr>
          <p:nvPr/>
        </p:nvSpPr>
        <p:spPr>
          <a:xfrm>
            <a:off x="400582" y="-309880"/>
            <a:ext cx="11029616" cy="118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/>
              <a:t>НОВЫЕ СООБЩЕНИЯ ПРЕДЛАГАЮТ ВОЗМОЖНОСТИ ДЛЯ ПЕРЕЗАПУСКА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D0CB397-BA04-49F6-A8A5-C330CD4F4B0B}"/>
              </a:ext>
            </a:extLst>
          </p:cNvPr>
          <p:cNvSpPr txBox="1"/>
          <p:nvPr/>
        </p:nvSpPr>
        <p:spPr>
          <a:xfrm>
            <a:off x="369918" y="1331523"/>
            <a:ext cx="77862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Расстояние от крупного аэропорта - население &gt; 250,000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0597AB0-0B55-415C-A59B-2B1FD6F1AC8E}"/>
              </a:ext>
            </a:extLst>
          </p:cNvPr>
          <p:cNvSpPr txBox="1"/>
          <p:nvPr/>
        </p:nvSpPr>
        <p:spPr>
          <a:xfrm>
            <a:off x="1885967" y="5589388"/>
            <a:ext cx="2852663" cy="63859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cap="none" normalizeH="0" baseline="0" noProof="0" dirty="0">
                <a:ln>
                  <a:noFill/>
                </a:ln>
                <a:solidFill>
                  <a:srgbClr val="FFFFFF"/>
                </a:solidFill>
                <a:uLnTx/>
                <a:uFillTx/>
                <a:latin typeface="Arial"/>
                <a:ea typeface="+mn-ea"/>
                <a:cs typeface="+mn-cs"/>
              </a:rPr>
              <a:t>ТУРБОВИНТОВЫЕ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cap="none" normalizeH="0" baseline="0" noProof="0" dirty="0">
                <a:ln>
                  <a:noFill/>
                </a:ln>
                <a:solidFill>
                  <a:srgbClr val="FFFFFF"/>
                </a:solidFill>
                <a:uLnTx/>
                <a:uFillTx/>
                <a:latin typeface="Arial"/>
                <a:ea typeface="+mn-ea"/>
                <a:cs typeface="+mn-cs"/>
              </a:rPr>
              <a:t>САМОЛЕТЫ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C8B3509-DB34-4559-879C-A8F41FF8E132}"/>
              </a:ext>
            </a:extLst>
          </p:cNvPr>
          <p:cNvSpPr txBox="1"/>
          <p:nvPr/>
        </p:nvSpPr>
        <p:spPr>
          <a:xfrm>
            <a:off x="4844579" y="5581652"/>
            <a:ext cx="5021633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cap="none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uLnTx/>
                <a:uFillTx/>
                <a:latin typeface="Arial"/>
                <a:ea typeface="+mn-ea"/>
                <a:cs typeface="+mn-cs"/>
              </a:rPr>
              <a:t>УЗКОФЮЗЕЛЯЖНЫЕ РЕАКТИВНЫЕ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cap="none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uLnTx/>
                <a:uFillTx/>
                <a:latin typeface="Arial"/>
                <a:ea typeface="+mn-ea"/>
                <a:cs typeface="+mn-cs"/>
              </a:rPr>
              <a:t>САМОЛЕТЫ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505500F-0E3E-449B-A64C-5824F680134E}"/>
              </a:ext>
            </a:extLst>
          </p:cNvPr>
          <p:cNvSpPr txBox="1"/>
          <p:nvPr/>
        </p:nvSpPr>
        <p:spPr>
          <a:xfrm>
            <a:off x="7503260" y="5274930"/>
            <a:ext cx="4090415" cy="215444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r>
              <a:rPr lang="ru-RU" sz="1400" dirty="0"/>
              <a:t>Расстояние от аэропорта вылета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BE62B32-8904-4A07-BF88-97F95C49C8CB}"/>
              </a:ext>
            </a:extLst>
          </p:cNvPr>
          <p:cNvSpPr txBox="1"/>
          <p:nvPr/>
        </p:nvSpPr>
        <p:spPr>
          <a:xfrm>
            <a:off x="115022" y="6236967"/>
            <a:ext cx="12112016" cy="303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ru-RU" sz="1700" b="1" dirty="0">
                <a:solidFill>
                  <a:schemeClr val="tx2"/>
                </a:solidFill>
              </a:rPr>
              <a:t>Самолеты меньшей вместительности подходят под более низкий пассажиропоток в пост-</a:t>
            </a:r>
            <a:r>
              <a:rPr lang="ru-RU" sz="1700" b="1" dirty="0" err="1">
                <a:solidFill>
                  <a:schemeClr val="tx2"/>
                </a:solidFill>
              </a:rPr>
              <a:t>ковидный</a:t>
            </a:r>
            <a:r>
              <a:rPr lang="ru-RU" sz="1700" b="1" dirty="0">
                <a:solidFill>
                  <a:schemeClr val="tx2"/>
                </a:solidFill>
              </a:rPr>
              <a:t> период 2021-2024 гг.  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1FF60F9-9DA2-4E70-9DB8-05F217CDEBD8}"/>
              </a:ext>
            </a:extLst>
          </p:cNvPr>
          <p:cNvSpPr txBox="1"/>
          <p:nvPr/>
        </p:nvSpPr>
        <p:spPr>
          <a:xfrm>
            <a:off x="9947746" y="1277877"/>
            <a:ext cx="25954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cap="none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uLnTx/>
                <a:uFillTx/>
                <a:latin typeface="Arial"/>
                <a:ea typeface="+mn-ea"/>
                <a:cs typeface="+mn-cs"/>
              </a:rPr>
              <a:t>Беспосадочный</a:t>
            </a:r>
            <a:r>
              <a:rPr kumimoji="0" lang="en-US" sz="1400" b="1" i="0" u="none" strike="noStrike" cap="none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ru-RU" sz="1400" b="1" i="0" u="none" strike="noStrike" cap="none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uLnTx/>
                <a:uFillTx/>
                <a:latin typeface="Arial"/>
                <a:ea typeface="+mn-ea"/>
                <a:cs typeface="+mn-cs"/>
              </a:rPr>
              <a:t>рейс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DB1014B-9C29-44EA-8091-018E271E29E6}"/>
              </a:ext>
            </a:extLst>
          </p:cNvPr>
          <p:cNvSpPr txBox="1"/>
          <p:nvPr/>
        </p:nvSpPr>
        <p:spPr>
          <a:xfrm>
            <a:off x="9994299" y="1836558"/>
            <a:ext cx="1918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cap="none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uLnTx/>
                <a:uFillTx/>
                <a:latin typeface="Arial"/>
                <a:ea typeface="+mn-ea"/>
                <a:cs typeface="+mn-cs"/>
              </a:rPr>
              <a:t>Не обслуживаются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7DA4605-04B1-4147-B5DA-E774D07DAA8D}"/>
              </a:ext>
            </a:extLst>
          </p:cNvPr>
          <p:cNvSpPr txBox="1"/>
          <p:nvPr/>
        </p:nvSpPr>
        <p:spPr>
          <a:xfrm>
            <a:off x="6594482" y="1971259"/>
            <a:ext cx="1571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cap="none" normalizeH="0" baseline="0" noProof="0" dirty="0">
                <a:ln>
                  <a:noFill/>
                </a:ln>
                <a:solidFill>
                  <a:srgbClr val="C00000"/>
                </a:solidFill>
                <a:uLnTx/>
                <a:uFillTx/>
                <a:latin typeface="Arial"/>
                <a:ea typeface="+mn-ea"/>
                <a:cs typeface="+mn-cs"/>
              </a:rPr>
              <a:t>500 городов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4E21A56-F642-422A-88F0-EAC8E032F1CB}"/>
              </a:ext>
            </a:extLst>
          </p:cNvPr>
          <p:cNvSpPr txBox="1"/>
          <p:nvPr/>
        </p:nvSpPr>
        <p:spPr>
          <a:xfrm>
            <a:off x="2893170" y="3301930"/>
            <a:ext cx="1399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cap="none" normalizeH="0" baseline="0" noProof="0" dirty="0">
                <a:ln>
                  <a:noFill/>
                </a:ln>
                <a:solidFill>
                  <a:srgbClr val="C00000"/>
                </a:solidFill>
                <a:uLnTx/>
                <a:uFillTx/>
                <a:latin typeface="Arial"/>
                <a:ea typeface="+mn-ea"/>
                <a:cs typeface="+mn-cs"/>
              </a:rPr>
              <a:t>25 городов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F691457-405E-45D9-8C8A-BE4436C99E61}"/>
              </a:ext>
            </a:extLst>
          </p:cNvPr>
          <p:cNvSpPr txBox="1"/>
          <p:nvPr/>
        </p:nvSpPr>
        <p:spPr>
          <a:xfrm>
            <a:off x="7249709" y="5866223"/>
            <a:ext cx="2616503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NARROWBODY JET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7354CFF-AED0-45A3-9543-94A52B5C97F4}"/>
              </a:ext>
            </a:extLst>
          </p:cNvPr>
          <p:cNvSpPr txBox="1"/>
          <p:nvPr/>
        </p:nvSpPr>
        <p:spPr>
          <a:xfrm>
            <a:off x="3224783" y="5889429"/>
            <a:ext cx="1492716" cy="338554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TURBOPROP</a:t>
            </a:r>
          </a:p>
        </p:txBody>
      </p:sp>
    </p:spTree>
    <p:extLst>
      <p:ext uri="{BB962C8B-B14F-4D97-AF65-F5344CB8AC3E}">
        <p14:creationId xmlns:p14="http://schemas.microsoft.com/office/powerpoint/2010/main" val="3422835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950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D6296F3-2CF1-4E6A-9370-407551E6A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4773" y="634481"/>
            <a:ext cx="3361047" cy="4769436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400" dirty="0">
                <a:solidFill>
                  <a:srgbClr val="FFFFFF"/>
                </a:solidFill>
                <a:latin typeface="+mj-lt"/>
                <a:cs typeface="+mj-cs"/>
              </a:rPr>
              <a:t>Воздушные перевозки в внутренние / региональные города могут помочь в восстановлении туризма и создании рабочих мест.</a:t>
            </a:r>
            <a:br>
              <a:rPr lang="en-US" sz="2400" dirty="0">
                <a:solidFill>
                  <a:srgbClr val="FFFFFF"/>
                </a:solidFill>
                <a:latin typeface="+mj-lt"/>
                <a:cs typeface="+mj-cs"/>
              </a:rPr>
            </a:br>
            <a:br>
              <a:rPr lang="en-US" sz="2400" dirty="0">
                <a:solidFill>
                  <a:srgbClr val="FFFFFF"/>
                </a:solidFill>
                <a:latin typeface="+mj-lt"/>
                <a:cs typeface="+mj-cs"/>
              </a:rPr>
            </a:br>
            <a:r>
              <a:rPr lang="en-US" sz="2400" dirty="0">
                <a:solidFill>
                  <a:srgbClr val="00B0F0"/>
                </a:solidFill>
                <a:latin typeface="+mj-lt"/>
                <a:cs typeface="+mj-cs"/>
              </a:rPr>
              <a:t>Air services to domestic/ regional cities can assist in rebuilding tourism &amp; creating jobs</a:t>
            </a:r>
          </a:p>
        </p:txBody>
      </p:sp>
      <p:sp>
        <p:nvSpPr>
          <p:cNvPr id="14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5358CB-EEB0-420D-A012-2701FBBB91C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8160" y="1174098"/>
            <a:ext cx="7879404" cy="4837655"/>
          </a:xfrm>
          <a:prstGeom prst="rect">
            <a:avLst/>
          </a:prstGeom>
          <a:effectLst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ECA44B9-3621-4344-89ED-72F8221CAAD8}"/>
              </a:ext>
            </a:extLst>
          </p:cNvPr>
          <p:cNvSpPr txBox="1"/>
          <p:nvPr/>
        </p:nvSpPr>
        <p:spPr>
          <a:xfrm>
            <a:off x="7535276" y="985846"/>
            <a:ext cx="114949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Cyrl-AZ" sz="1400" dirty="0"/>
              <a:t>НАСЕЛЕНИЕ</a:t>
            </a:r>
            <a:r>
              <a:rPr lang="en-US" sz="1400" dirty="0"/>
              <a:t> </a:t>
            </a:r>
            <a:r>
              <a:rPr lang="en-US" sz="1200" dirty="0">
                <a:solidFill>
                  <a:schemeClr val="accent1"/>
                </a:solidFill>
              </a:rPr>
              <a:t>POPULATION</a:t>
            </a:r>
            <a:endParaRPr lang="en-NZ" sz="1400" dirty="0">
              <a:solidFill>
                <a:schemeClr val="accent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03A7CA-FE5D-4E68-96F9-67B7D370D47E}"/>
              </a:ext>
            </a:extLst>
          </p:cNvPr>
          <p:cNvSpPr txBox="1"/>
          <p:nvPr/>
        </p:nvSpPr>
        <p:spPr>
          <a:xfrm>
            <a:off x="484632" y="874926"/>
            <a:ext cx="8397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Город / Население - в пределах 100 км. От ближайшего аэропорта.</a:t>
            </a:r>
            <a:endParaRPr lang="en-NZ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2161E7-9095-442C-B8B1-25178B546C32}"/>
              </a:ext>
            </a:extLst>
          </p:cNvPr>
          <p:cNvSpPr txBox="1"/>
          <p:nvPr/>
        </p:nvSpPr>
        <p:spPr>
          <a:xfrm>
            <a:off x="555757" y="1202516"/>
            <a:ext cx="6979519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/>
                </a:solidFill>
              </a:rPr>
              <a:t>City / Population - within 100 km. From the nearest airport.</a:t>
            </a:r>
            <a:endParaRPr lang="en-NZ" dirty="0">
              <a:solidFill>
                <a:schemeClr val="accent1"/>
              </a:solidFill>
            </a:endParaRPr>
          </a:p>
        </p:txBody>
      </p:sp>
      <p:pic>
        <p:nvPicPr>
          <p:cNvPr id="11" name="Picture 10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4370637E-BF2E-4B72-946D-AF05BB24A4CB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38" y="6471568"/>
            <a:ext cx="1016441" cy="27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1747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1BB56EB9-078F-4952-AC1F-149C7A0AE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3772EE4-ED5E-4D3A-A306-B22CF8667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601200"/>
            <a:ext cx="3703320" cy="57893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Title 25">
            <a:extLst>
              <a:ext uri="{FF2B5EF4-FFF2-40B4-BE49-F238E27FC236}">
                <a16:creationId xmlns:a16="http://schemas.microsoft.com/office/drawing/2014/main" id="{FED8C976-4502-4212-9251-8BB629778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683" y="661799"/>
            <a:ext cx="3353662" cy="119611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400" dirty="0">
                <a:solidFill>
                  <a:srgbClr val="FFFFFF"/>
                </a:solidFill>
              </a:rPr>
              <a:t>Air services open up rural areas for business travel, gender equality opportunities, poverty reduction, and ease of inbound tourism itineraries</a:t>
            </a:r>
            <a:endParaRPr lang="en-NZ" sz="1400" dirty="0">
              <a:solidFill>
                <a:srgbClr val="FFFFFF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0058680-D07C-4893-B2B7-91543F18A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B42427A-0A1F-4A55-8705-D9179F1E0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E54A6FE-D8CB-48A3-900B-053D4EBD3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Content Placeholder 27">
            <a:extLst>
              <a:ext uri="{FF2B5EF4-FFF2-40B4-BE49-F238E27FC236}">
                <a16:creationId xmlns:a16="http://schemas.microsoft.com/office/drawing/2014/main" id="{7C0E5322-0CF9-4C9B-8749-45F1F3ECA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534" y="5066625"/>
            <a:ext cx="3123783" cy="1230428"/>
          </a:xfrm>
        </p:spPr>
        <p:txBody>
          <a:bodyPr anchor="t">
            <a:normAutofit/>
          </a:bodyPr>
          <a:lstStyle/>
          <a:p>
            <a:r>
              <a:rPr lang="en-US" sz="1400" dirty="0">
                <a:solidFill>
                  <a:srgbClr val="FFFFFF"/>
                </a:solidFill>
              </a:rPr>
              <a:t>Many attractions are close to domestic airports</a:t>
            </a:r>
          </a:p>
          <a:p>
            <a:r>
              <a:rPr lang="en-US" sz="1400" dirty="0">
                <a:solidFill>
                  <a:srgbClr val="FFFFFF"/>
                </a:solidFill>
              </a:rPr>
              <a:t>Business cases needed to prioritize potential  developments</a:t>
            </a:r>
          </a:p>
        </p:txBody>
      </p:sp>
      <p:pic>
        <p:nvPicPr>
          <p:cNvPr id="16" name="Content Placeholder 1">
            <a:extLst>
              <a:ext uri="{FF2B5EF4-FFF2-40B4-BE49-F238E27FC236}">
                <a16:creationId xmlns:a16="http://schemas.microsoft.com/office/drawing/2014/main" id="{6FA90BA3-A16D-4FD1-A21A-AC0CBAFAC06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1830" y="601200"/>
            <a:ext cx="7503636" cy="5789365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DFB55623-D474-4706-9B05-D1F963444F5A}"/>
              </a:ext>
            </a:extLst>
          </p:cNvPr>
          <p:cNvSpPr/>
          <p:nvPr/>
        </p:nvSpPr>
        <p:spPr bwMode="auto">
          <a:xfrm rot="20626115">
            <a:off x="4278878" y="2930598"/>
            <a:ext cx="1126949" cy="1276472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ts val="1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0" normalizeH="0" baseline="0" noProof="0">
              <a:ln>
                <a:noFill/>
              </a:ln>
              <a:solidFill>
                <a:srgbClr val="4F75A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F01DEC1-FF16-4C65-8E58-64B1EAE5A64C}"/>
              </a:ext>
            </a:extLst>
          </p:cNvPr>
          <p:cNvSpPr/>
          <p:nvPr/>
        </p:nvSpPr>
        <p:spPr bwMode="auto">
          <a:xfrm rot="21281388">
            <a:off x="7199814" y="2173098"/>
            <a:ext cx="742171" cy="483946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ts val="1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0" normalizeH="0" baseline="0" noProof="0">
              <a:ln>
                <a:noFill/>
              </a:ln>
              <a:solidFill>
                <a:srgbClr val="4F75A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38B2A07-EAE0-455B-8F99-C34BE954DA5C}"/>
              </a:ext>
            </a:extLst>
          </p:cNvPr>
          <p:cNvSpPr/>
          <p:nvPr/>
        </p:nvSpPr>
        <p:spPr bwMode="auto">
          <a:xfrm rot="20233226">
            <a:off x="10251492" y="1720108"/>
            <a:ext cx="954911" cy="483946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ts val="1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0" normalizeH="0" baseline="0" noProof="0">
              <a:ln>
                <a:noFill/>
              </a:ln>
              <a:solidFill>
                <a:srgbClr val="4F75A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C1AC25D-07C7-4AC4-A8A2-6A7BF622637C}"/>
              </a:ext>
            </a:extLst>
          </p:cNvPr>
          <p:cNvSpPr/>
          <p:nvPr/>
        </p:nvSpPr>
        <p:spPr bwMode="auto">
          <a:xfrm rot="20233226">
            <a:off x="8213684" y="1854337"/>
            <a:ext cx="494138" cy="483946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ts val="1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0" normalizeH="0" baseline="0" noProof="0">
              <a:ln>
                <a:noFill/>
              </a:ln>
              <a:solidFill>
                <a:srgbClr val="4F75A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1EE19BE-8DE0-4181-A29C-B408726F830F}"/>
              </a:ext>
            </a:extLst>
          </p:cNvPr>
          <p:cNvSpPr/>
          <p:nvPr/>
        </p:nvSpPr>
        <p:spPr bwMode="auto">
          <a:xfrm rot="20233226">
            <a:off x="8443047" y="2813461"/>
            <a:ext cx="960794" cy="623783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ts val="1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0" normalizeH="0" baseline="0" noProof="0">
              <a:ln>
                <a:noFill/>
              </a:ln>
              <a:solidFill>
                <a:srgbClr val="4F75A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3E00249F-080F-4564-A7FE-EC116EA52B75}"/>
              </a:ext>
            </a:extLst>
          </p:cNvPr>
          <p:cNvSpPr/>
          <p:nvPr/>
        </p:nvSpPr>
        <p:spPr bwMode="auto">
          <a:xfrm rot="20233226">
            <a:off x="7626679" y="4243802"/>
            <a:ext cx="1368093" cy="996185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ts val="1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0" normalizeH="0" baseline="0" noProof="0">
              <a:ln>
                <a:noFill/>
              </a:ln>
              <a:solidFill>
                <a:srgbClr val="4F75A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5798563-32E5-42C7-A892-EDCF0B061F9B}"/>
              </a:ext>
            </a:extLst>
          </p:cNvPr>
          <p:cNvSpPr/>
          <p:nvPr/>
        </p:nvSpPr>
        <p:spPr bwMode="auto">
          <a:xfrm rot="20626115">
            <a:off x="6374286" y="3185396"/>
            <a:ext cx="499824" cy="492291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ts val="1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0" normalizeH="0" baseline="0" noProof="0">
              <a:ln>
                <a:noFill/>
              </a:ln>
              <a:solidFill>
                <a:srgbClr val="4F75A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259B94A-A35C-4AB4-BD57-3291F825A07A}"/>
              </a:ext>
            </a:extLst>
          </p:cNvPr>
          <p:cNvSpPr/>
          <p:nvPr/>
        </p:nvSpPr>
        <p:spPr bwMode="auto">
          <a:xfrm rot="20626115">
            <a:off x="6889823" y="3393801"/>
            <a:ext cx="1716662" cy="966357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ts val="1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0" normalizeH="0" baseline="0" noProof="0">
              <a:ln>
                <a:noFill/>
              </a:ln>
              <a:solidFill>
                <a:srgbClr val="4F75A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A7F2E41E-EB94-4B66-8C33-99EA17135341}"/>
              </a:ext>
            </a:extLst>
          </p:cNvPr>
          <p:cNvSpPr/>
          <p:nvPr/>
        </p:nvSpPr>
        <p:spPr bwMode="auto">
          <a:xfrm rot="20626115">
            <a:off x="6281073" y="3848119"/>
            <a:ext cx="381177" cy="622311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ts val="1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0" normalizeH="0" baseline="0" noProof="0">
              <a:ln>
                <a:noFill/>
              </a:ln>
              <a:solidFill>
                <a:srgbClr val="4F75A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CF43679-B2DF-4BC8-A20F-A493882E388B}"/>
              </a:ext>
            </a:extLst>
          </p:cNvPr>
          <p:cNvSpPr txBox="1"/>
          <p:nvPr/>
        </p:nvSpPr>
        <p:spPr>
          <a:xfrm>
            <a:off x="8215467" y="6019930"/>
            <a:ext cx="2085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ILLUSTRATIVE ONLY</a:t>
            </a:r>
            <a:endParaRPr lang="en-NZ" b="1" dirty="0">
              <a:solidFill>
                <a:srgbClr val="FF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A02A8CB-4510-4B9A-8A07-73DB705B7E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5120" y="664387"/>
            <a:ext cx="4706520" cy="999831"/>
          </a:xfrm>
          <a:prstGeom prst="rect">
            <a:avLst/>
          </a:prstGeom>
        </p:spPr>
      </p:pic>
      <p:sp>
        <p:nvSpPr>
          <p:cNvPr id="21" name="Title 25">
            <a:extLst>
              <a:ext uri="{FF2B5EF4-FFF2-40B4-BE49-F238E27FC236}">
                <a16:creationId xmlns:a16="http://schemas.microsoft.com/office/drawing/2014/main" id="{34250C93-1A6A-4613-8ED4-E4F3E184651C}"/>
              </a:ext>
            </a:extLst>
          </p:cNvPr>
          <p:cNvSpPr txBox="1">
            <a:spLocks/>
          </p:cNvSpPr>
          <p:nvPr/>
        </p:nvSpPr>
        <p:spPr>
          <a:xfrm>
            <a:off x="689683" y="1739315"/>
            <a:ext cx="3353662" cy="13994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90000"/>
              </a:lnSpc>
            </a:pPr>
            <a:r>
              <a:rPr lang="ru-RU" sz="1200" dirty="0">
                <a:solidFill>
                  <a:srgbClr val="FFFFFF"/>
                </a:solidFill>
              </a:rPr>
              <a:t>Воздушное сообщение открывает сельские регионы для деловых поездок, создает возможности для гендерного равенства и </a:t>
            </a:r>
            <a:r>
              <a:rPr lang="ru-RU" sz="1400" dirty="0">
                <a:solidFill>
                  <a:srgbClr val="FFFFFF"/>
                </a:solidFill>
              </a:rPr>
              <a:t>снижения</a:t>
            </a:r>
            <a:r>
              <a:rPr lang="ru-RU" sz="1200" dirty="0">
                <a:solidFill>
                  <a:srgbClr val="FFFFFF"/>
                </a:solidFill>
              </a:rPr>
              <a:t> бедности, и облегчает поездки во въездном туризме</a:t>
            </a:r>
          </a:p>
        </p:txBody>
      </p:sp>
      <p:sp>
        <p:nvSpPr>
          <p:cNvPr id="32" name="Content Placeholder 27">
            <a:extLst>
              <a:ext uri="{FF2B5EF4-FFF2-40B4-BE49-F238E27FC236}">
                <a16:creationId xmlns:a16="http://schemas.microsoft.com/office/drawing/2014/main" id="{222AA16A-4609-4A27-9E3D-2BBEA17F5590}"/>
              </a:ext>
            </a:extLst>
          </p:cNvPr>
          <p:cNvSpPr txBox="1">
            <a:spLocks/>
          </p:cNvSpPr>
          <p:nvPr/>
        </p:nvSpPr>
        <p:spPr>
          <a:xfrm>
            <a:off x="463448" y="3536581"/>
            <a:ext cx="3123783" cy="1605101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rgbClr val="FFFFFF"/>
                </a:solidFill>
              </a:rPr>
              <a:t>Многие достопримечательности расположены вблизи внутренних аэропортов</a:t>
            </a:r>
          </a:p>
          <a:p>
            <a:r>
              <a:rPr lang="ru-RU" sz="1400" dirty="0">
                <a:solidFill>
                  <a:srgbClr val="FFFFFF"/>
                </a:solidFill>
              </a:rPr>
              <a:t>Бизнес-кейсы должны отдавать приоритетное значение потенциальным развитиям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FC9C73D-B880-4DD2-8037-71B5A30CE60F}"/>
              </a:ext>
            </a:extLst>
          </p:cNvPr>
          <p:cNvSpPr txBox="1"/>
          <p:nvPr/>
        </p:nvSpPr>
        <p:spPr>
          <a:xfrm>
            <a:off x="3886604" y="872347"/>
            <a:ext cx="30463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UNESCO World Heritage Sites</a:t>
            </a:r>
          </a:p>
          <a:p>
            <a:pPr algn="r"/>
            <a:r>
              <a:rPr lang="en-US" dirty="0">
                <a:solidFill>
                  <a:schemeClr val="bg1"/>
                </a:solidFill>
              </a:rPr>
              <a:t>Airports</a:t>
            </a:r>
            <a:endParaRPr lang="en-N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3122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0" name="Rectangle 72">
            <a:extLst>
              <a:ext uri="{FF2B5EF4-FFF2-40B4-BE49-F238E27FC236}">
                <a16:creationId xmlns:a16="http://schemas.microsoft.com/office/drawing/2014/main" id="{72018E1B-E0B9-4440-AFF3-4112E50A27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8C51DAA-C7CF-444C-8433-6FD6F757B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239" y="35785"/>
            <a:ext cx="11163323" cy="79314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Country-level alignment of tourism supply chain and development of packages for new inbound tourism markets?</a:t>
            </a:r>
          </a:p>
        </p:txBody>
      </p:sp>
      <p:pic>
        <p:nvPicPr>
          <p:cNvPr id="32" name="Picture 31" descr="A picture containing stool, game&#10;&#10;Description automatically generated">
            <a:extLst>
              <a:ext uri="{FF2B5EF4-FFF2-40B4-BE49-F238E27FC236}">
                <a16:creationId xmlns:a16="http://schemas.microsoft.com/office/drawing/2014/main" id="{D09FEA76-AB3E-4941-B1A1-444C7F876F4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847"/>
          <a:stretch/>
        </p:blipFill>
        <p:spPr>
          <a:xfrm>
            <a:off x="1740748" y="1349332"/>
            <a:ext cx="3602638" cy="4780927"/>
          </a:xfrm>
          <a:prstGeom prst="rect">
            <a:avLst/>
          </a:prstGeom>
        </p:spPr>
      </p:pic>
      <p:pic>
        <p:nvPicPr>
          <p:cNvPr id="36" name="Picture 35" descr="A close up of a logo&#10;&#10;Description automatically generated">
            <a:extLst>
              <a:ext uri="{FF2B5EF4-FFF2-40B4-BE49-F238E27FC236}">
                <a16:creationId xmlns:a16="http://schemas.microsoft.com/office/drawing/2014/main" id="{8362B200-746F-47C6-A4BD-CAC4499C096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 b="11644"/>
          <a:stretch/>
        </p:blipFill>
        <p:spPr>
          <a:xfrm>
            <a:off x="6039142" y="3971615"/>
            <a:ext cx="908970" cy="1271588"/>
          </a:xfrm>
          <a:prstGeom prst="rect">
            <a:avLst/>
          </a:prstGeom>
        </p:spPr>
      </p:pic>
      <p:pic>
        <p:nvPicPr>
          <p:cNvPr id="28" name="Picture 27" descr="A picture containing game&#10;&#10;Description automatically generated">
            <a:extLst>
              <a:ext uri="{FF2B5EF4-FFF2-40B4-BE49-F238E27FC236}">
                <a16:creationId xmlns:a16="http://schemas.microsoft.com/office/drawing/2014/main" id="{E92F796A-9A1E-4BF0-A556-4BEC8B4924A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847"/>
          <a:stretch/>
        </p:blipFill>
        <p:spPr>
          <a:xfrm>
            <a:off x="8373616" y="2481172"/>
            <a:ext cx="2220028" cy="310566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D5A6A09-C446-4267-A881-D9BFA0B56623}"/>
              </a:ext>
            </a:extLst>
          </p:cNvPr>
          <p:cNvSpPr txBox="1"/>
          <p:nvPr/>
        </p:nvSpPr>
        <p:spPr>
          <a:xfrm>
            <a:off x="2205636" y="5346847"/>
            <a:ext cx="8032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70m				13m				22m</a:t>
            </a:r>
            <a:endParaRPr lang="en-NZ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CD9595-3398-4BE8-8A9B-3CB6A4498FD5}"/>
              </a:ext>
            </a:extLst>
          </p:cNvPr>
          <p:cNvSpPr txBox="1"/>
          <p:nvPr/>
        </p:nvSpPr>
        <p:spPr>
          <a:xfrm>
            <a:off x="4027930" y="5889045"/>
            <a:ext cx="4345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/>
              <a:t>Outbound tourists 2018</a:t>
            </a:r>
            <a:endParaRPr lang="en-NZ" sz="24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C32361-948D-431B-A954-6DAC33829804}"/>
              </a:ext>
            </a:extLst>
          </p:cNvPr>
          <p:cNvSpPr txBox="1"/>
          <p:nvPr/>
        </p:nvSpPr>
        <p:spPr>
          <a:xfrm>
            <a:off x="6869893" y="6528948"/>
            <a:ext cx="412805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 Source: </a:t>
            </a:r>
            <a:r>
              <a:rPr lang="en-US" sz="1050" dirty="0">
                <a:solidFill>
                  <a:srgbClr val="0070C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https://www.unwto.org/country-profile-outbound-tourism</a:t>
            </a:r>
            <a:r>
              <a:rPr lang="en-US" sz="1050" dirty="0">
                <a:solidFill>
                  <a:srgbClr val="0070C0"/>
                </a:solidFill>
              </a:rPr>
              <a:t> </a:t>
            </a:r>
            <a:endParaRPr lang="en-NZ" sz="1050" dirty="0">
              <a:solidFill>
                <a:srgbClr val="0070C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891A87-5909-491C-944D-9F2D48966723}"/>
              </a:ext>
            </a:extLst>
          </p:cNvPr>
          <p:cNvSpPr txBox="1"/>
          <p:nvPr/>
        </p:nvSpPr>
        <p:spPr>
          <a:xfrm>
            <a:off x="3353514" y="1822919"/>
            <a:ext cx="7032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UK			Poland			Saudi Arabia</a:t>
            </a:r>
            <a:endParaRPr lang="en-NZ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62246C-01C7-4C9A-B9B5-9009FA59B6E0}"/>
              </a:ext>
            </a:extLst>
          </p:cNvPr>
          <p:cNvSpPr txBox="1"/>
          <p:nvPr/>
        </p:nvSpPr>
        <p:spPr>
          <a:xfrm>
            <a:off x="4958138" y="2351834"/>
            <a:ext cx="36215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rgbClr val="0070C0"/>
                </a:solidFill>
              </a:rPr>
              <a:t>Potential new markets?</a:t>
            </a:r>
            <a:endParaRPr lang="en-NZ" sz="2400" b="1" i="1" dirty="0">
              <a:solidFill>
                <a:srgbClr val="0070C0"/>
              </a:solidFill>
            </a:endParaRPr>
          </a:p>
        </p:txBody>
      </p:sp>
      <p:pic>
        <p:nvPicPr>
          <p:cNvPr id="13" name="Picture 12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CD88AB6E-B07C-4C70-9D3D-026BE0895E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39" y="6527437"/>
            <a:ext cx="859007" cy="229290"/>
          </a:xfrm>
          <a:prstGeom prst="rect">
            <a:avLst/>
          </a:prstGeom>
        </p:spPr>
      </p:pic>
      <p:sp>
        <p:nvSpPr>
          <p:cNvPr id="14" name="Title 3">
            <a:extLst>
              <a:ext uri="{FF2B5EF4-FFF2-40B4-BE49-F238E27FC236}">
                <a16:creationId xmlns:a16="http://schemas.microsoft.com/office/drawing/2014/main" id="{AC8946F8-4492-4BF3-9A45-C346046EAC7A}"/>
              </a:ext>
            </a:extLst>
          </p:cNvPr>
          <p:cNvSpPr txBox="1">
            <a:spLocks/>
          </p:cNvSpPr>
          <p:nvPr/>
        </p:nvSpPr>
        <p:spPr bwMode="auto">
          <a:xfrm>
            <a:off x="262238" y="561472"/>
            <a:ext cx="11163323" cy="1093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 fontScale="97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70C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777777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777777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777777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777777"/>
                </a:solidFill>
                <a:latin typeface="Arial" panose="020B0604020202020204" pitchFamily="34" charset="0"/>
              </a:defRPr>
            </a:lvl5pPr>
            <a:lvl6pPr marL="457189"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777777"/>
                </a:solidFill>
                <a:latin typeface="Arial" panose="020B0604020202020204" pitchFamily="34" charset="0"/>
              </a:defRPr>
            </a:lvl6pPr>
            <a:lvl7pPr marL="914377"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777777"/>
                </a:solidFill>
                <a:latin typeface="Arial" panose="020B0604020202020204" pitchFamily="34" charset="0"/>
              </a:defRPr>
            </a:lvl7pPr>
            <a:lvl8pPr marL="1371566"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777777"/>
                </a:solidFill>
                <a:latin typeface="Arial" panose="020B0604020202020204" pitchFamily="34" charset="0"/>
              </a:defRPr>
            </a:lvl8pPr>
            <a:lvl9pPr marL="1828754"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777777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ru-RU" sz="2800" dirty="0">
                <a:solidFill>
                  <a:schemeClr val="tx1"/>
                </a:solidFill>
                <a:latin typeface="+mj-lt"/>
                <a:cs typeface="+mj-cs"/>
              </a:rPr>
              <a:t>Координация туристических цепей поставок на уровне страны и разработка пакетов для новых рынков въездного туризма?</a:t>
            </a:r>
            <a:endParaRPr lang="en-US" sz="2800" dirty="0">
              <a:solidFill>
                <a:schemeClr val="tx1"/>
              </a:solidFill>
              <a:latin typeface="+mj-lt"/>
              <a:cs typeface="+mj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8EF4928-A088-4053-90CC-D54DF22A5086}"/>
              </a:ext>
            </a:extLst>
          </p:cNvPr>
          <p:cNvSpPr txBox="1"/>
          <p:nvPr/>
        </p:nvSpPr>
        <p:spPr>
          <a:xfrm>
            <a:off x="4878493" y="2833677"/>
            <a:ext cx="39402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>
                <a:solidFill>
                  <a:srgbClr val="0070C0"/>
                </a:solidFill>
              </a:rPr>
              <a:t>Потенциальные новые </a:t>
            </a:r>
          </a:p>
          <a:p>
            <a:r>
              <a:rPr lang="ru-RU" sz="2400" b="1" i="1" dirty="0">
                <a:solidFill>
                  <a:srgbClr val="0070C0"/>
                </a:solidFill>
              </a:rPr>
              <a:t>рынки</a:t>
            </a:r>
            <a:r>
              <a:rPr lang="en-US" sz="2400" b="1" i="1" dirty="0">
                <a:solidFill>
                  <a:srgbClr val="0070C0"/>
                </a:solidFill>
              </a:rPr>
              <a:t>?</a:t>
            </a:r>
            <a:endParaRPr lang="en-NZ" sz="2400" b="1" i="1" dirty="0">
              <a:solidFill>
                <a:srgbClr val="0070C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89AC81A-9A4D-488A-82A3-A888F968EC96}"/>
              </a:ext>
            </a:extLst>
          </p:cNvPr>
          <p:cNvSpPr txBox="1"/>
          <p:nvPr/>
        </p:nvSpPr>
        <p:spPr>
          <a:xfrm>
            <a:off x="3353514" y="1586431"/>
            <a:ext cx="7656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Великобритания</a:t>
            </a:r>
            <a:r>
              <a:rPr lang="en-US" dirty="0"/>
              <a:t>		</a:t>
            </a:r>
            <a:r>
              <a:rPr lang="ru-RU" dirty="0"/>
              <a:t>Польша</a:t>
            </a:r>
            <a:r>
              <a:rPr lang="en-US" dirty="0"/>
              <a:t>			</a:t>
            </a:r>
            <a:r>
              <a:rPr lang="ru-RU" dirty="0"/>
              <a:t>Саудовская Аравия</a:t>
            </a:r>
            <a:endParaRPr lang="en-NZ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5652A74-1367-4166-89F1-7B85402E133D}"/>
              </a:ext>
            </a:extLst>
          </p:cNvPr>
          <p:cNvSpPr txBox="1"/>
          <p:nvPr/>
        </p:nvSpPr>
        <p:spPr>
          <a:xfrm>
            <a:off x="4320784" y="6177624"/>
            <a:ext cx="4345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/>
              <a:t>Выездные туристы </a:t>
            </a:r>
            <a:r>
              <a:rPr lang="en-US" sz="2400" b="1" dirty="0"/>
              <a:t>2018</a:t>
            </a:r>
            <a:endParaRPr lang="en-NZ" sz="2400" b="1" dirty="0"/>
          </a:p>
        </p:txBody>
      </p:sp>
    </p:spTree>
    <p:extLst>
      <p:ext uri="{BB962C8B-B14F-4D97-AF65-F5344CB8AC3E}">
        <p14:creationId xmlns:p14="http://schemas.microsoft.com/office/powerpoint/2010/main" val="51528528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8BDEB817-8DAB-465F-B85F-DC7CE201DE50}" vid="{0A421327-CC1D-42C0-8499-7494C0B46FA8}"/>
    </a:ext>
  </a:extLst>
</a:theme>
</file>

<file path=ppt/theme/theme2.xml><?xml version="1.0" encoding="utf-8"?>
<a:theme xmlns:a="http://schemas.openxmlformats.org/drawingml/2006/main" name="2_Office Theme">
  <a:themeElements>
    <a:clrScheme name="Office Theme 2">
      <a:dk1>
        <a:srgbClr val="000000"/>
      </a:dk1>
      <a:lt1>
        <a:srgbClr val="FFFFFF"/>
      </a:lt1>
      <a:dk2>
        <a:srgbClr val="5C82B0"/>
      </a:dk2>
      <a:lt2>
        <a:srgbClr val="CCD7E6"/>
      </a:lt2>
      <a:accent1>
        <a:srgbClr val="4D73A1"/>
      </a:accent1>
      <a:accent2>
        <a:srgbClr val="B0C2D8"/>
      </a:accent2>
      <a:accent3>
        <a:srgbClr val="FFFFFF"/>
      </a:accent3>
      <a:accent4>
        <a:srgbClr val="000000"/>
      </a:accent4>
      <a:accent5>
        <a:srgbClr val="B2BCCD"/>
      </a:accent5>
      <a:accent6>
        <a:srgbClr val="9FB0C4"/>
      </a:accent6>
      <a:hlink>
        <a:srgbClr val="BAE8C0"/>
      </a:hlink>
      <a:folHlink>
        <a:srgbClr val="E0E6F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chemeClr val="accent2">
            <a:lumMod val="75000"/>
          </a:schemeClr>
        </a:solidFill>
        <a:ln>
          <a:solidFill>
            <a:schemeClr val="accent4">
              <a:lumMod val="75000"/>
              <a:lumOff val="25000"/>
            </a:schemeClr>
          </a:solidFill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ts val="19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>
            <a:ln>
              <a:noFill/>
            </a:ln>
            <a:solidFill>
              <a:srgbClr val="4F75A3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ts val="19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rgbClr val="4F75A3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5C82B0"/>
        </a:dk2>
        <a:lt2>
          <a:srgbClr val="CCD7E6"/>
        </a:lt2>
        <a:accent1>
          <a:srgbClr val="4D73A1"/>
        </a:accent1>
        <a:accent2>
          <a:srgbClr val="B0C2D8"/>
        </a:accent2>
        <a:accent3>
          <a:srgbClr val="FFFFFF"/>
        </a:accent3>
        <a:accent4>
          <a:srgbClr val="000000"/>
        </a:accent4>
        <a:accent5>
          <a:srgbClr val="B2BCCD"/>
        </a:accent5>
        <a:accent6>
          <a:srgbClr val="9FB0C4"/>
        </a:accent6>
        <a:hlink>
          <a:srgbClr val="BAE8C0"/>
        </a:hlink>
        <a:folHlink>
          <a:srgbClr val="E0E6F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 Theme 2">
      <a:dk1>
        <a:srgbClr val="000000"/>
      </a:dk1>
      <a:lt1>
        <a:srgbClr val="FFFFFF"/>
      </a:lt1>
      <a:dk2>
        <a:srgbClr val="5C82B0"/>
      </a:dk2>
      <a:lt2>
        <a:srgbClr val="CCD7E6"/>
      </a:lt2>
      <a:accent1>
        <a:srgbClr val="4D73A1"/>
      </a:accent1>
      <a:accent2>
        <a:srgbClr val="B0C2D8"/>
      </a:accent2>
      <a:accent3>
        <a:srgbClr val="FFFFFF"/>
      </a:accent3>
      <a:accent4>
        <a:srgbClr val="000000"/>
      </a:accent4>
      <a:accent5>
        <a:srgbClr val="B2BCCD"/>
      </a:accent5>
      <a:accent6>
        <a:srgbClr val="9FB0C4"/>
      </a:accent6>
      <a:hlink>
        <a:srgbClr val="BAE8C0"/>
      </a:hlink>
      <a:folHlink>
        <a:srgbClr val="E0E6F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ts val="19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rgbClr val="4F75A3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ts val="19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rgbClr val="4F75A3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5C82B0"/>
        </a:dk2>
        <a:lt2>
          <a:srgbClr val="CCD7E6"/>
        </a:lt2>
        <a:accent1>
          <a:srgbClr val="4D73A1"/>
        </a:accent1>
        <a:accent2>
          <a:srgbClr val="B0C2D8"/>
        </a:accent2>
        <a:accent3>
          <a:srgbClr val="FFFFFF"/>
        </a:accent3>
        <a:accent4>
          <a:srgbClr val="000000"/>
        </a:accent4>
        <a:accent5>
          <a:srgbClr val="B2BCCD"/>
        </a:accent5>
        <a:accent6>
          <a:srgbClr val="9FB0C4"/>
        </a:accent6>
        <a:hlink>
          <a:srgbClr val="BAE8C0"/>
        </a:hlink>
        <a:folHlink>
          <a:srgbClr val="E0E6F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DividendVTI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5.xml><?xml version="1.0" encoding="utf-8"?>
<a:theme xmlns:a="http://schemas.openxmlformats.org/drawingml/2006/main" name="1_DividendVTI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D8F8C2B7204841B5E6F6B7F23CBA59" ma:contentTypeVersion="42" ma:contentTypeDescription="Create a new document." ma:contentTypeScope="" ma:versionID="ee55be2027e680a0b62500e86f8ed0a7">
  <xsd:schema xmlns:xsd="http://www.w3.org/2001/XMLSchema" xmlns:xs="http://www.w3.org/2001/XMLSchema" xmlns:p="http://schemas.microsoft.com/office/2006/metadata/properties" xmlns:ns1="http://schemas.microsoft.com/sharepoint/v3" xmlns:ns2="a4a9da2b-6e79-4644-bb2a-b556bc2d250b" xmlns:ns3="4cef84be-d13d-4d81-b00a-eac6814b3f5c" targetNamespace="http://schemas.microsoft.com/office/2006/metadata/properties" ma:root="true" ma:fieldsID="d331853950cae870d9878235e97d5b09" ns1:_="" ns2:_="" ns3:_="">
    <xsd:import namespace="http://schemas.microsoft.com/sharepoint/v3"/>
    <xsd:import namespace="a4a9da2b-6e79-4644-bb2a-b556bc2d250b"/>
    <xsd:import namespace="4cef84be-d13d-4d81-b00a-eac6814b3f5c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edWithDetails" minOccurs="0"/>
                <xsd:element ref="ns1:DocumentSetDescription" minOccurs="0"/>
                <xsd:element ref="ns2:Job_x0020_No." minOccurs="0"/>
                <xsd:element ref="ns2:Links" minOccurs="0"/>
                <xsd:element ref="ns2:Client"/>
                <xsd:element ref="ns2:Project_x0020_Type"/>
                <xsd:element ref="ns2:Status"/>
                <xsd:element ref="ns2:Job_x0020_Category"/>
                <xsd:element ref="ns2:Link_x0020_to_x0020_Proposal" minOccurs="0"/>
                <xsd:element ref="ns2:Link_x0020_to_x0020_Related_x0020_2" minOccurs="0"/>
                <xsd:element ref="ns2:Link_x0020_to_x0020_Related" minOccurs="0"/>
                <xsd:element ref="ns2:Link_x0020_to_x0020_WFMax" minOccurs="0"/>
                <xsd:element ref="ns3:Job_x0020_Completed" minOccurs="0"/>
                <xsd:element ref="ns3:Job_x0020_Created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DocumentSetDescription" ma:index="13" nillable="true" ma:displayName="Description" ma:description="A brief description of the project." ma:internalName="DocumentSetDescription" ma:readOnly="false">
      <xsd:simpleType>
        <xsd:restriction base="dms:Note"/>
      </xsd:simpleType>
    </xsd:element>
    <xsd:element name="_ip_UnifiedCompliancePolicyProperties" ma:index="32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33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a9da2b-6e79-4644-bb2a-b556bc2d250b" elementFormDefault="qualified">
    <xsd:import namespace="http://schemas.microsoft.com/office/2006/documentManagement/types"/>
    <xsd:import namespace="http://schemas.microsoft.com/office/infopath/2007/PartnerControls"/>
    <xsd:element name="_dlc_DocId" ma:index="4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5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6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Job_x0020_No." ma:index="14" nillable="true" ma:displayName="Job No." ma:internalName="Job_x0020_No_x002e_">
      <xsd:simpleType>
        <xsd:restriction base="dms:Text">
          <xsd:maxLength value="255"/>
        </xsd:restriction>
      </xsd:simpleType>
    </xsd:element>
    <xsd:element name="Links" ma:index="15" nillable="true" ma:displayName="Related" ma:format="Hyperlink" ma:internalName="Links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Client" ma:index="16" ma:displayName="Client" ma:list="{ff2f405b-a035-44c4-a178-1718bfa8aa97}" ma:internalName="Client" ma:readOnly="false" ma:showField="Title" ma:web="a4a9da2b-6e79-4644-bb2a-b556bc2d250b">
      <xsd:simpleType>
        <xsd:restriction base="dms:Lookup"/>
      </xsd:simpleType>
    </xsd:element>
    <xsd:element name="Project_x0020_Type" ma:index="17" ma:displayName="Project Type" ma:list="{02d9e4bb-d6ed-480a-961d-9440d9511bca}" ma:internalName="Project_x0020_Type1" ma:readOnly="false" ma:showField="Title" ma:web="a4a9da2b-6e79-4644-bb2a-b556bc2d250b">
      <xsd:simpleType>
        <xsd:restriction base="dms:Lookup"/>
      </xsd:simpleType>
    </xsd:element>
    <xsd:element name="Status" ma:index="18" ma:displayName="Status" ma:list="{74b819d4-2584-4509-be9d-341e1d21fcbd}" ma:internalName="Status" ma:readOnly="false" ma:showField="Title" ma:web="a4a9da2b-6e79-4644-bb2a-b556bc2d250b">
      <xsd:simpleType>
        <xsd:restriction base="dms:Lookup"/>
      </xsd:simpleType>
    </xsd:element>
    <xsd:element name="Job_x0020_Category" ma:index="19" ma:displayName="Job Category" ma:list="{973fbdb0-c863-433e-9d8d-86d71a2e9171}" ma:internalName="Job_x0020_Category" ma:readOnly="false" ma:showField="Title" ma:web="a4a9da2b-6e79-4644-bb2a-b556bc2d250b">
      <xsd:simpleType>
        <xsd:restriction base="dms:Lookup"/>
      </xsd:simpleType>
    </xsd:element>
    <xsd:element name="Link_x0020_to_x0020_Proposal" ma:index="20" nillable="true" ma:displayName="Link to NZIER Library Archive" ma:format="Hyperlink" ma:internalName="Link_x0020_to_x0020_Proposal0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ink_x0020_to_x0020_Related_x0020_2" ma:index="21" nillable="true" ma:displayName="Link to Related 2" ma:format="Hyperlink" ma:internalName="Link_x0020_to_x0020_Related_x0020_2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ink_x0020_to_x0020_Related" ma:index="22" nillable="true" ma:displayName="Link to Related 1" ma:format="Hyperlink" ma:internalName="Link_x0020_to_x0020_Related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ink_x0020_to_x0020_WFMax" ma:index="23" nillable="true" ma:displayName="Link to WFMax" ma:format="Hyperlink" ma:internalName="Link_x0020_to_x0020_WFMax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astSharedByUser" ma:index="26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27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ef84be-d13d-4d81-b00a-eac6814b3f5c" elementFormDefault="qualified">
    <xsd:import namespace="http://schemas.microsoft.com/office/2006/documentManagement/types"/>
    <xsd:import namespace="http://schemas.microsoft.com/office/infopath/2007/PartnerControls"/>
    <xsd:element name="Job_x0020_Completed" ma:index="24" nillable="true" ma:displayName="Date Completed" ma:format="DateOnly" ma:internalName="Job_x0020_Completed">
      <xsd:simpleType>
        <xsd:restriction base="dms:DateTime"/>
      </xsd:simpleType>
    </xsd:element>
    <xsd:element name="Job_x0020_Created" ma:index="25" nillable="true" ma:displayName="Date Created" ma:default="[today]" ma:format="DateOnly" ma:internalName="Job_x0020_Created">
      <xsd:simpleType>
        <xsd:restriction base="dms:DateTime"/>
      </xsd:simpleType>
    </xsd:element>
    <xsd:element name="MediaServiceMetadata" ma:index="2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3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31" nillable="true" ma:displayName="MediaServiceAutoTags" ma:description="" ma:internalName="MediaServiceAutoTag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Job_x0020_Completed xmlns="4cef84be-d13d-4d81-b00a-eac6814b3f5c" xsi:nil="true"/>
    <DocumentSetDescription xmlns="http://schemas.microsoft.com/sharepoint/v3" xsi:nil="true"/>
    <Links xmlns="a4a9da2b-6e79-4644-bb2a-b556bc2d250b">
      <Url xsi:nil="true"/>
      <Description xsi:nil="true"/>
    </Links>
    <_ip_UnifiedCompliancePolicyProperties xmlns="http://schemas.microsoft.com/sharepoint/v3" xsi:nil="true"/>
    <Project_x0020_Type xmlns="a4a9da2b-6e79-4644-bb2a-b556bc2d250b">3</Project_x0020_Type>
    <Job_x0020_Category xmlns="a4a9da2b-6e79-4644-bb2a-b556bc2d250b">1</Job_x0020_Category>
    <Link_x0020_to_x0020_Proposal xmlns="a4a9da2b-6e79-4644-bb2a-b556bc2d250b">
      <Url xsi:nil="true"/>
      <Description xsi:nil="true"/>
    </Link_x0020_to_x0020_Proposal>
    <Job_x0020_No. xmlns="a4a9da2b-6e79-4644-bb2a-b556bc2d250b">12998, 12975</Job_x0020_No.>
    <Client xmlns="a4a9da2b-6e79-4644-bb2a-b556bc2d250b">39</Client>
    <Link_x0020_to_x0020_WFMax xmlns="a4a9da2b-6e79-4644-bb2a-b556bc2d250b">
      <Url xsi:nil="true"/>
      <Description xsi:nil="true"/>
    </Link_x0020_to_x0020_WFMax>
    <Job_x0020_Created xmlns="4cef84be-d13d-4d81-b00a-eac6814b3f5c">2017-11-16T11:00:00+00:00</Job_x0020_Created>
    <Status xmlns="a4a9da2b-6e79-4644-bb2a-b556bc2d250b">5</Status>
    <Link_x0020_to_x0020_Related_x0020_2 xmlns="a4a9da2b-6e79-4644-bb2a-b556bc2d250b">
      <Url xsi:nil="true"/>
      <Description xsi:nil="true"/>
    </Link_x0020_to_x0020_Related_x0020_2>
    <Link_x0020_to_x0020_Related xmlns="a4a9da2b-6e79-4644-bb2a-b556bc2d250b">
      <Url xsi:nil="true"/>
      <Description xsi:nil="true"/>
    </Link_x0020_to_x0020_Related>
    <SharedWithUsers xmlns="a4a9da2b-6e79-4644-bb2a-b556bc2d250b">
      <UserInfo>
        <DisplayName>John Ballingall</DisplayName>
        <AccountId>70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1AEC5C00-AD86-4212-B96F-8AE11ABC5F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4a9da2b-6e79-4644-bb2a-b556bc2d250b"/>
    <ds:schemaRef ds:uri="4cef84be-d13d-4d81-b00a-eac6814b3f5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33B376B-2307-4A1C-B912-87C849E5AD0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1FAEF2D-EB59-492C-A73D-00A1C91D8464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9EB805C6-89E3-48DB-AF6D-5A8909CABA16}">
  <ds:schemaRefs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4cef84be-d13d-4d81-b00a-eac6814b3f5c"/>
    <ds:schemaRef ds:uri="http://schemas.microsoft.com/office/2006/metadata/properties"/>
    <ds:schemaRef ds:uri="http://purl.org/dc/terms/"/>
    <ds:schemaRef ds:uri="a4a9da2b-6e79-4644-bb2a-b556bc2d250b"/>
    <ds:schemaRef ds:uri="http://schemas.microsoft.com/sharepoint/v3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1582</TotalTime>
  <Words>2725</Words>
  <Application>Microsoft Office PowerPoint</Application>
  <PresentationFormat>Widescreen</PresentationFormat>
  <Paragraphs>579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20</vt:i4>
      </vt:variant>
    </vt:vector>
  </HeadingPairs>
  <TitlesOfParts>
    <vt:vector size="37" baseType="lpstr">
      <vt:lpstr>Arial</vt:lpstr>
      <vt:lpstr>Arial Narrow</vt:lpstr>
      <vt:lpstr>Calibri</vt:lpstr>
      <vt:lpstr>Calibri Light</vt:lpstr>
      <vt:lpstr>Corbel</vt:lpstr>
      <vt:lpstr>Franklin Gothic Book</vt:lpstr>
      <vt:lpstr>Franklin Gothic Demi</vt:lpstr>
      <vt:lpstr>Gill Sans MT</vt:lpstr>
      <vt:lpstr>Tw Cen MT</vt:lpstr>
      <vt:lpstr>Wingdings</vt:lpstr>
      <vt:lpstr>Wingdings 2</vt:lpstr>
      <vt:lpstr>1_Office Theme</vt:lpstr>
      <vt:lpstr>2_Office Theme</vt:lpstr>
      <vt:lpstr>3_Office Theme</vt:lpstr>
      <vt:lpstr>DividendVTI</vt:lpstr>
      <vt:lpstr>1_DividendVTI</vt:lpstr>
      <vt:lpstr>Office Theme</vt:lpstr>
      <vt:lpstr>PowerPoint Presentation</vt:lpstr>
      <vt:lpstr>Common observations in developing aviation markets  Общие наблюдения касательно развивающихся авиационных рынков</vt:lpstr>
      <vt:lpstr>Lower airfares and increased connectivity benefit tourism</vt:lpstr>
      <vt:lpstr>questions</vt:lpstr>
      <vt:lpstr>Government strategy &amp; policy creates the ‘climate’ for Aviation and Tourism to conduct business and grow </vt:lpstr>
      <vt:lpstr>NEW CONNECTIVITY OFFERS RESTART OPPORTUNITIES </vt:lpstr>
      <vt:lpstr>Воздушные перевозки в внутренние / региональные города могут помочь в восстановлении туризма и создании рабочих мест.  Air services to domestic/ regional cities can assist in rebuilding tourism &amp; creating jobs</vt:lpstr>
      <vt:lpstr>Air services open up rural areas for business travel, gender equality opportunities, poverty reduction, and ease of inbound tourism itineraries</vt:lpstr>
      <vt:lpstr>Country-level alignment of tourism supply chain and development of packages for new inbound tourism markets?</vt:lpstr>
      <vt:lpstr>Increasing average spend per visitor is a key tourism strategy </vt:lpstr>
      <vt:lpstr>Tourism strategy to increases average spend per visitor could add +$0.5-$2.5 bn p.a.</vt:lpstr>
      <vt:lpstr>Tourism Development Fee Options – $5m-$25m annual potential</vt:lpstr>
      <vt:lpstr>Developing an Aviation &amp; Tourism strategy and actions</vt:lpstr>
      <vt:lpstr>TOURISM RECOVERY ASSISTANCE/ ПОМОЩЬ В ВОССТАНОВЛЕНИИ ТУРИЗМА </vt:lpstr>
      <vt:lpstr>TOURISM RECOVERY ASSISTANCE MODELS/  МОДЕЛИ ОКАЗАНИЯ ПОМОЩИ В ВОССТАНОВЛЕНИИ ТУРИЗМА</vt:lpstr>
      <vt:lpstr>“$100 vouchers to support local economy”</vt:lpstr>
      <vt:lpstr>Safe travel applies within carec, as well as to &amp; from carec</vt:lpstr>
      <vt:lpstr>Aviation &amp; Tourism restart opportunity</vt:lpstr>
      <vt:lpstr>UNWTO developing an international code of practice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 Russell</dc:creator>
  <cp:lastModifiedBy>Pilarcita Paz D. Sahilan</cp:lastModifiedBy>
  <cp:revision>20</cp:revision>
  <dcterms:created xsi:type="dcterms:W3CDTF">2021-01-04T09:03:11Z</dcterms:created>
  <dcterms:modified xsi:type="dcterms:W3CDTF">2021-02-09T04:50:51Z</dcterms:modified>
</cp:coreProperties>
</file>