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262" r:id="rId3"/>
    <p:sldId id="850" r:id="rId4"/>
    <p:sldId id="825" r:id="rId5"/>
    <p:sldId id="839" r:id="rId6"/>
    <p:sldId id="361" r:id="rId7"/>
    <p:sldId id="849" r:id="rId8"/>
    <p:sldId id="827" r:id="rId9"/>
    <p:sldId id="828" r:id="rId10"/>
    <p:sldId id="829" r:id="rId11"/>
    <p:sldId id="830" r:id="rId12"/>
    <p:sldId id="841" r:id="rId13"/>
    <p:sldId id="838" r:id="rId14"/>
    <p:sldId id="831" r:id="rId15"/>
    <p:sldId id="842" r:id="rId16"/>
    <p:sldId id="832" r:id="rId17"/>
    <p:sldId id="843" r:id="rId18"/>
    <p:sldId id="833" r:id="rId19"/>
    <p:sldId id="844" r:id="rId20"/>
    <p:sldId id="834" r:id="rId21"/>
    <p:sldId id="835" r:id="rId22"/>
    <p:sldId id="836" r:id="rId23"/>
    <p:sldId id="837" r:id="rId24"/>
    <p:sldId id="845" r:id="rId25"/>
    <p:sldId id="846" r:id="rId26"/>
    <p:sldId id="847" r:id="rId27"/>
    <p:sldId id="848" r:id="rId28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AF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80" autoAdjust="0"/>
    <p:restoredTop sz="93112"/>
  </p:normalViewPr>
  <p:slideViewPr>
    <p:cSldViewPr snapToGrid="0" snapToObjects="1">
      <p:cViewPr varScale="1">
        <p:scale>
          <a:sx n="76" d="100"/>
          <a:sy n="76" d="100"/>
        </p:scale>
        <p:origin x="28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KS\Dropbox\0-Projects\2019-KGZ%20RAMS\1-Deliverables\1-Performance%20management%20framework\Summary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ex\Documents\ADB%20Kyrgyzstan\Strategy%20Analysis\results\IRI%20Evolution%20by%20budget.xls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KS\Library\Group%20Containers\3L68KQB4HG.group.com.readdle.beta.Spark-Mac\databases\messagesData\1\10806\UAT_RIS_v1.1_2021-01-25_PIC_MOTR_combined_Admin_final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807-CA41-8D53-9DAD50899933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807-CA41-8D53-9DAD50899933}"/>
              </c:ext>
            </c:extLst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807-CA41-8D53-9DAD50899933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4807-CA41-8D53-9DAD50899933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4807-CA41-8D53-9DAD50899933}"/>
              </c:ext>
            </c:extLst>
          </c:dPt>
          <c:dPt>
            <c:idx val="5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4807-CA41-8D53-9DAD50899933}"/>
              </c:ext>
            </c:extLst>
          </c:dPt>
          <c:dPt>
            <c:idx val="6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4807-CA41-8D53-9DAD50899933}"/>
              </c:ext>
            </c:extLst>
          </c:dPt>
          <c:dPt>
            <c:idx val="7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4807-CA41-8D53-9DAD50899933}"/>
              </c:ext>
            </c:extLst>
          </c:dPt>
          <c:dPt>
            <c:idx val="8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4807-CA41-8D53-9DAD50899933}"/>
              </c:ext>
            </c:extLst>
          </c:dPt>
          <c:dPt>
            <c:idx val="9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4807-CA41-8D53-9DAD50899933}"/>
              </c:ext>
            </c:extLst>
          </c:dPt>
          <c:dPt>
            <c:idx val="1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4807-CA41-8D53-9DAD50899933}"/>
              </c:ext>
            </c:extLst>
          </c:dPt>
          <c:dPt>
            <c:idx val="11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4807-CA41-8D53-9DAD50899933}"/>
              </c:ext>
            </c:extLst>
          </c:dPt>
          <c:dPt>
            <c:idx val="12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4807-CA41-8D53-9DAD50899933}"/>
              </c:ext>
            </c:extLst>
          </c:dPt>
          <c:dPt>
            <c:idx val="13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4807-CA41-8D53-9DAD50899933}"/>
              </c:ext>
            </c:extLst>
          </c:dPt>
          <c:dPt>
            <c:idx val="14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4807-CA41-8D53-9DAD50899933}"/>
              </c:ext>
            </c:extLst>
          </c:dPt>
          <c:cat>
            <c:strRef>
              <c:f>Sheet2!$C$2:$C$16</c:f>
              <c:strCache>
                <c:ptCount val="15"/>
                <c:pt idx="0">
                  <c:v>Lane jumping</c:v>
                </c:pt>
                <c:pt idx="1">
                  <c:v>Poor overtaking</c:v>
                </c:pt>
                <c:pt idx="2">
                  <c:v>Drivers using mobile phones</c:v>
                </c:pt>
                <c:pt idx="3">
                  <c:v>Speeding</c:v>
                </c:pt>
                <c:pt idx="4">
                  <c:v>Unobservant</c:v>
                </c:pt>
                <c:pt idx="5">
                  <c:v>Tailgating</c:v>
                </c:pt>
                <c:pt idx="6">
                  <c:v>Lane hogging</c:v>
                </c:pt>
                <c:pt idx="7">
                  <c:v>Not signalling</c:v>
                </c:pt>
                <c:pt idx="8">
                  <c:v>Sudden braking</c:v>
                </c:pt>
                <c:pt idx="9">
                  <c:v>Undertaking</c:v>
                </c:pt>
                <c:pt idx="10">
                  <c:v>Road rage</c:v>
                </c:pt>
                <c:pt idx="11">
                  <c:v>Intimidation</c:v>
                </c:pt>
                <c:pt idx="12">
                  <c:v>Cargo loading</c:v>
                </c:pt>
                <c:pt idx="13">
                  <c:v>Learner drivers</c:v>
                </c:pt>
                <c:pt idx="14">
                  <c:v>Slow driving</c:v>
                </c:pt>
              </c:strCache>
            </c:strRef>
          </c:cat>
          <c:val>
            <c:numRef>
              <c:f>Sheet2!$D$2:$D$16</c:f>
              <c:numCache>
                <c:formatCode>General</c:formatCode>
                <c:ptCount val="15"/>
                <c:pt idx="0">
                  <c:v>1</c:v>
                </c:pt>
                <c:pt idx="1">
                  <c:v>1.2</c:v>
                </c:pt>
                <c:pt idx="2">
                  <c:v>1.2</c:v>
                </c:pt>
                <c:pt idx="3">
                  <c:v>1.6</c:v>
                </c:pt>
                <c:pt idx="4">
                  <c:v>1.6</c:v>
                </c:pt>
                <c:pt idx="5">
                  <c:v>1.8</c:v>
                </c:pt>
                <c:pt idx="6">
                  <c:v>2</c:v>
                </c:pt>
                <c:pt idx="7">
                  <c:v>2.2000000000000002</c:v>
                </c:pt>
                <c:pt idx="8">
                  <c:v>2.2000000000000002</c:v>
                </c:pt>
                <c:pt idx="9">
                  <c:v>2.4</c:v>
                </c:pt>
                <c:pt idx="10">
                  <c:v>2.4</c:v>
                </c:pt>
                <c:pt idx="11">
                  <c:v>2.6</c:v>
                </c:pt>
                <c:pt idx="12">
                  <c:v>2.6</c:v>
                </c:pt>
                <c:pt idx="13">
                  <c:v>3.2</c:v>
                </c:pt>
                <c:pt idx="14">
                  <c:v>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E-4807-CA41-8D53-9DAD508999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832138080"/>
        <c:axId val="832139760"/>
      </c:barChart>
      <c:catAx>
        <c:axId val="832138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1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KG"/>
          </a:p>
        </c:txPr>
        <c:crossAx val="832139760"/>
        <c:crosses val="autoZero"/>
        <c:auto val="1"/>
        <c:lblAlgn val="ctr"/>
        <c:lblOffset val="100"/>
        <c:noMultiLvlLbl val="0"/>
      </c:catAx>
      <c:valAx>
        <c:axId val="832139760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KG"/>
          </a:p>
        </c:txPr>
        <c:crossAx val="832138080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KG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800" dirty="0"/>
              <a:t>Эволюция IRI в условиях бюджетных ограничений</a:t>
            </a:r>
            <a:endParaRPr lang="en-US" sz="1800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8.3143147547140653E-2"/>
          <c:y val="0.13223341229260671"/>
          <c:w val="0.71959631102776367"/>
          <c:h val="0.76315154489592718"/>
        </c:manualLayout>
      </c:layout>
      <c:lineChart>
        <c:grouping val="standard"/>
        <c:varyColors val="0"/>
        <c:ser>
          <c:idx val="0"/>
          <c:order val="0"/>
          <c:tx>
            <c:strRef>
              <c:f>'Network Evolution Tables'!$C$5:$C$6</c:f>
              <c:strCache>
                <c:ptCount val="2"/>
                <c:pt idx="1">
                  <c:v>Do NOTHING</c:v>
                </c:pt>
              </c:strCache>
            </c:strRef>
          </c:tx>
          <c:spPr>
            <a:ln w="25400">
              <a:solidFill>
                <a:schemeClr val="tx1"/>
              </a:solidFill>
            </a:ln>
          </c:spPr>
          <c:marker>
            <c:symbol val="none"/>
          </c:marker>
          <c:cat>
            <c:numRef>
              <c:f>'Network Evolution Tables'!$B$7:$B$13</c:f>
              <c:numCache>
                <c:formatCode>General</c:formatCode>
                <c:ptCount val="7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</c:numCache>
            </c:numRef>
          </c:cat>
          <c:val>
            <c:numRef>
              <c:f>'Network Evolution Tables'!$C$7:$C$13</c:f>
              <c:numCache>
                <c:formatCode>0.0</c:formatCode>
                <c:ptCount val="7"/>
                <c:pt idx="0">
                  <c:v>5.5801503822367868</c:v>
                </c:pt>
                <c:pt idx="1">
                  <c:v>5.8819010031589194</c:v>
                </c:pt>
                <c:pt idx="2">
                  <c:v>6.1778011635910657</c:v>
                </c:pt>
                <c:pt idx="3">
                  <c:v>6.5757939035784458</c:v>
                </c:pt>
                <c:pt idx="4">
                  <c:v>7.2026111967505289</c:v>
                </c:pt>
                <c:pt idx="5">
                  <c:v>8.3698782757077428</c:v>
                </c:pt>
                <c:pt idx="6">
                  <c:v>9.5099224796057467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F9B-7D48-9905-C00521298B16}"/>
            </c:ext>
          </c:extLst>
        </c:ser>
        <c:ser>
          <c:idx val="1"/>
          <c:order val="1"/>
          <c:tx>
            <c:strRef>
              <c:f>'Network Evolution Tables'!$D$6</c:f>
              <c:strCache>
                <c:ptCount val="1"/>
                <c:pt idx="0">
                  <c:v>Budget 20%</c:v>
                </c:pt>
              </c:strCache>
            </c:strRef>
          </c:tx>
          <c:spPr>
            <a:ln w="25400"/>
          </c:spPr>
          <c:marker>
            <c:symbol val="none"/>
          </c:marker>
          <c:cat>
            <c:numRef>
              <c:f>'Network Evolution Tables'!$B$7:$B$13</c:f>
              <c:numCache>
                <c:formatCode>General</c:formatCode>
                <c:ptCount val="7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</c:numCache>
            </c:numRef>
          </c:cat>
          <c:val>
            <c:numRef>
              <c:f>'Network Evolution Tables'!$D$7:$D$13</c:f>
              <c:numCache>
                <c:formatCode>0.00</c:formatCode>
                <c:ptCount val="7"/>
                <c:pt idx="0">
                  <c:v>5.6</c:v>
                </c:pt>
                <c:pt idx="1">
                  <c:v>5.4</c:v>
                </c:pt>
                <c:pt idx="2">
                  <c:v>5.5</c:v>
                </c:pt>
                <c:pt idx="3">
                  <c:v>5.7</c:v>
                </c:pt>
                <c:pt idx="4">
                  <c:v>5.9</c:v>
                </c:pt>
                <c:pt idx="5">
                  <c:v>6.3</c:v>
                </c:pt>
                <c:pt idx="6">
                  <c:v>6.9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F9B-7D48-9905-C00521298B16}"/>
            </c:ext>
          </c:extLst>
        </c:ser>
        <c:ser>
          <c:idx val="2"/>
          <c:order val="2"/>
          <c:tx>
            <c:strRef>
              <c:f>'Network Evolution Tables'!$E$6</c:f>
              <c:strCache>
                <c:ptCount val="1"/>
                <c:pt idx="0">
                  <c:v>Budget 40%</c:v>
                </c:pt>
              </c:strCache>
            </c:strRef>
          </c:tx>
          <c:spPr>
            <a:ln w="25400"/>
          </c:spPr>
          <c:marker>
            <c:symbol val="none"/>
          </c:marker>
          <c:cat>
            <c:numRef>
              <c:f>'Network Evolution Tables'!$B$7:$B$13</c:f>
              <c:numCache>
                <c:formatCode>General</c:formatCode>
                <c:ptCount val="7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</c:numCache>
            </c:numRef>
          </c:cat>
          <c:val>
            <c:numRef>
              <c:f>'Network Evolution Tables'!$E$7:$E$13</c:f>
              <c:numCache>
                <c:formatCode>0.00</c:formatCode>
                <c:ptCount val="7"/>
                <c:pt idx="0">
                  <c:v>5.5639739801566614</c:v>
                </c:pt>
                <c:pt idx="1">
                  <c:v>5.1069077423559177</c:v>
                </c:pt>
                <c:pt idx="2">
                  <c:v>5.0665448987550148</c:v>
                </c:pt>
                <c:pt idx="3">
                  <c:v>5.0326937420994353</c:v>
                </c:pt>
                <c:pt idx="4">
                  <c:v>4.897403694911973</c:v>
                </c:pt>
                <c:pt idx="5">
                  <c:v>5.1638517586032702</c:v>
                </c:pt>
                <c:pt idx="6">
                  <c:v>5.4768676997484871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F9B-7D48-9905-C00521298B16}"/>
            </c:ext>
          </c:extLst>
        </c:ser>
        <c:ser>
          <c:idx val="3"/>
          <c:order val="3"/>
          <c:tx>
            <c:strRef>
              <c:f>'Network Evolution Tables'!$F$6</c:f>
              <c:strCache>
                <c:ptCount val="1"/>
                <c:pt idx="0">
                  <c:v>Budget 60%</c:v>
                </c:pt>
              </c:strCache>
            </c:strRef>
          </c:tx>
          <c:spPr>
            <a:ln w="25400"/>
          </c:spPr>
          <c:marker>
            <c:symbol val="none"/>
          </c:marker>
          <c:cat>
            <c:numRef>
              <c:f>'Network Evolution Tables'!$B$7:$B$13</c:f>
              <c:numCache>
                <c:formatCode>General</c:formatCode>
                <c:ptCount val="7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</c:numCache>
            </c:numRef>
          </c:cat>
          <c:val>
            <c:numRef>
              <c:f>'Network Evolution Tables'!$F$7:$F$13</c:f>
              <c:numCache>
                <c:formatCode>0.00</c:formatCode>
                <c:ptCount val="7"/>
                <c:pt idx="0">
                  <c:v>5.5572375311769644</c:v>
                </c:pt>
                <c:pt idx="1">
                  <c:v>4.8322111370791925</c:v>
                </c:pt>
                <c:pt idx="2">
                  <c:v>4.4693378837089401</c:v>
                </c:pt>
                <c:pt idx="3">
                  <c:v>4.2174315938789775</c:v>
                </c:pt>
                <c:pt idx="4">
                  <c:v>3.7975553333874204</c:v>
                </c:pt>
                <c:pt idx="5">
                  <c:v>3.9621546325109307</c:v>
                </c:pt>
                <c:pt idx="6">
                  <c:v>4.1442428937457647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F9B-7D48-9905-C00521298B16}"/>
            </c:ext>
          </c:extLst>
        </c:ser>
        <c:ser>
          <c:idx val="4"/>
          <c:order val="4"/>
          <c:tx>
            <c:strRef>
              <c:f>'Network Evolution Tables'!$G$6</c:f>
              <c:strCache>
                <c:ptCount val="1"/>
                <c:pt idx="0">
                  <c:v>Budget 80%</c:v>
                </c:pt>
              </c:strCache>
            </c:strRef>
          </c:tx>
          <c:spPr>
            <a:ln w="25400"/>
          </c:spPr>
          <c:marker>
            <c:symbol val="none"/>
          </c:marker>
          <c:cat>
            <c:numRef>
              <c:f>'Network Evolution Tables'!$B$7:$B$13</c:f>
              <c:numCache>
                <c:formatCode>General</c:formatCode>
                <c:ptCount val="7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</c:numCache>
            </c:numRef>
          </c:cat>
          <c:val>
            <c:numRef>
              <c:f>'Network Evolution Tables'!$G$7:$G$13</c:f>
              <c:numCache>
                <c:formatCode>0.0</c:formatCode>
                <c:ptCount val="7"/>
                <c:pt idx="0">
                  <c:v>5.5522562831561943</c:v>
                </c:pt>
                <c:pt idx="1">
                  <c:v>4.4915236604700945</c:v>
                </c:pt>
                <c:pt idx="2">
                  <c:v>3.6944059692273865</c:v>
                </c:pt>
                <c:pt idx="3">
                  <c:v>3.3060968926413197</c:v>
                </c:pt>
                <c:pt idx="4">
                  <c:v>2.4338141499582555</c:v>
                </c:pt>
                <c:pt idx="5">
                  <c:v>2.5182128172984055</c:v>
                </c:pt>
                <c:pt idx="6">
                  <c:v>2.6093025519965027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DF9B-7D48-9905-C00521298B16}"/>
            </c:ext>
          </c:extLst>
        </c:ser>
        <c:ser>
          <c:idx val="5"/>
          <c:order val="5"/>
          <c:tx>
            <c:strRef>
              <c:f>'Network Evolution Tables'!$H$6</c:f>
              <c:strCache>
                <c:ptCount val="1"/>
                <c:pt idx="0">
                  <c:v>Optimal Budget</c:v>
                </c:pt>
              </c:strCache>
            </c:strRef>
          </c:tx>
          <c:spPr>
            <a:ln w="25400"/>
          </c:spPr>
          <c:marker>
            <c:symbol val="none"/>
          </c:marker>
          <c:cat>
            <c:numRef>
              <c:f>'Network Evolution Tables'!$B$7:$B$13</c:f>
              <c:numCache>
                <c:formatCode>General</c:formatCode>
                <c:ptCount val="7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</c:numCache>
            </c:numRef>
          </c:cat>
          <c:val>
            <c:numRef>
              <c:f>'Network Evolution Tables'!$H$7:$H$13</c:f>
              <c:numCache>
                <c:formatCode>0.0</c:formatCode>
                <c:ptCount val="7"/>
                <c:pt idx="0">
                  <c:v>5.5522562831561943</c:v>
                </c:pt>
                <c:pt idx="1">
                  <c:v>4.0435239588267784</c:v>
                </c:pt>
                <c:pt idx="2">
                  <c:v>3.2231001614790125</c:v>
                </c:pt>
                <c:pt idx="3">
                  <c:v>3.0636280434344512</c:v>
                </c:pt>
                <c:pt idx="4">
                  <c:v>2.4309388028568968</c:v>
                </c:pt>
                <c:pt idx="5">
                  <c:v>2.5152639278919002</c:v>
                </c:pt>
                <c:pt idx="6">
                  <c:v>2.6062142986131649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DF9B-7D48-9905-C00521298B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60200544"/>
        <c:axId val="1"/>
      </c:lineChart>
      <c:catAx>
        <c:axId val="17602005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KG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800" b="1"/>
                </a:pPr>
                <a:r>
                  <a:rPr lang="fi-FI" sz="1800" b="1" dirty="0"/>
                  <a:t>IRI, </a:t>
                </a:r>
                <a:r>
                  <a:rPr lang="ru-RU" sz="1800" b="1" dirty="0"/>
                  <a:t>мм/м</a:t>
                </a:r>
                <a:endParaRPr lang="fi-FI" sz="1800" b="1" dirty="0"/>
              </a:p>
            </c:rich>
          </c:tx>
          <c:overlay val="0"/>
        </c:title>
        <c:numFmt formatCode="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KG"/>
          </a:p>
        </c:txPr>
        <c:crossAx val="17602005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9377005714600113"/>
          <c:y val="0.19489449308009912"/>
          <c:w val="0.20470914734864612"/>
          <c:h val="0.51842335774987702"/>
        </c:manualLayout>
      </c:layout>
      <c:overlay val="0"/>
      <c:txPr>
        <a:bodyPr/>
        <a:lstStyle/>
        <a:p>
          <a:pPr>
            <a:defRPr sz="14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KG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KG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v>Unsuccess (%)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graph!$I$19:$K$19</c:f>
              <c:strCache>
                <c:ptCount val="3"/>
                <c:pt idx="0">
                  <c:v>Stage 1 (PIC \data reader)</c:v>
                </c:pt>
                <c:pt idx="1">
                  <c:v>Stage 2 (PIC &amp; MoTR \ data reader)</c:v>
                </c:pt>
                <c:pt idx="2">
                  <c:v>Stage 3 (PIC &amp; MoTR \ data reader, data processor, admin)</c:v>
                </c:pt>
              </c:strCache>
            </c:strRef>
          </c:cat>
          <c:val>
            <c:numRef>
              <c:f>graph!$I$20:$K$20</c:f>
              <c:numCache>
                <c:formatCode>General</c:formatCode>
                <c:ptCount val="3"/>
                <c:pt idx="0">
                  <c:v>4.918032786885246</c:v>
                </c:pt>
                <c:pt idx="1">
                  <c:v>3.278688524590164</c:v>
                </c:pt>
                <c:pt idx="2">
                  <c:v>1.639344262295082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04-7949-9C0F-F7DE4EFE28AD}"/>
            </c:ext>
          </c:extLst>
        </c:ser>
        <c:ser>
          <c:idx val="1"/>
          <c:order val="1"/>
          <c:tx>
            <c:v>Success (%)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graph!$I$19:$K$19</c:f>
              <c:strCache>
                <c:ptCount val="3"/>
                <c:pt idx="0">
                  <c:v>Stage 1 (PIC \data reader)</c:v>
                </c:pt>
                <c:pt idx="1">
                  <c:v>Stage 2 (PIC &amp; MoTR \ data reader)</c:v>
                </c:pt>
                <c:pt idx="2">
                  <c:v>Stage 3 (PIC &amp; MoTR \ data reader, data processor, admin)</c:v>
                </c:pt>
              </c:strCache>
            </c:strRef>
          </c:cat>
          <c:val>
            <c:numRef>
              <c:f>graph!$I$22:$K$22</c:f>
              <c:numCache>
                <c:formatCode>General</c:formatCode>
                <c:ptCount val="3"/>
                <c:pt idx="0">
                  <c:v>47.540983606557376</c:v>
                </c:pt>
                <c:pt idx="1">
                  <c:v>52.459016393442624</c:v>
                </c:pt>
                <c:pt idx="2">
                  <c:v>90.163934426229503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604-7949-9C0F-F7DE4EFE28AD}"/>
            </c:ext>
          </c:extLst>
        </c:ser>
        <c:ser>
          <c:idx val="2"/>
          <c:order val="2"/>
          <c:tx>
            <c:v>Not tested (%)</c:v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graph!$I$19:$K$19</c:f>
              <c:strCache>
                <c:ptCount val="3"/>
                <c:pt idx="0">
                  <c:v>Stage 1 (PIC \data reader)</c:v>
                </c:pt>
                <c:pt idx="1">
                  <c:v>Stage 2 (PIC &amp; MoTR \ data reader)</c:v>
                </c:pt>
                <c:pt idx="2">
                  <c:v>Stage 3 (PIC &amp; MoTR \ data reader, data processor, admin)</c:v>
                </c:pt>
              </c:strCache>
            </c:strRef>
          </c:cat>
          <c:val>
            <c:numRef>
              <c:f>graph!$I$21:$K$21</c:f>
              <c:numCache>
                <c:formatCode>General</c:formatCode>
                <c:ptCount val="3"/>
                <c:pt idx="0">
                  <c:v>47.540983606557376</c:v>
                </c:pt>
                <c:pt idx="1">
                  <c:v>44.26229508196721</c:v>
                </c:pt>
                <c:pt idx="2">
                  <c:v>8.1967213114754092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604-7949-9C0F-F7DE4EFE28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28705776"/>
        <c:axId val="528702168"/>
      </c:barChart>
      <c:catAx>
        <c:axId val="5287057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28702168"/>
        <c:crosses val="autoZero"/>
        <c:auto val="1"/>
        <c:lblAlgn val="ctr"/>
        <c:lblOffset val="100"/>
        <c:noMultiLvlLbl val="0"/>
      </c:catAx>
      <c:valAx>
        <c:axId val="528702168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KG"/>
          </a:p>
        </c:txPr>
        <c:crossAx val="528705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rgbClr val="FF0000"/>
          </a:solidFill>
        </a:defRPr>
      </a:pPr>
      <a:endParaRPr lang="ru-KG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6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B1AAAA-8045-534D-8E36-9A1897D98622}" type="datetimeFigureOut">
              <a:rPr lang="fi-FI" smtClean="0"/>
              <a:t>28.6.2021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0E33A8-99AE-5B4C-B4DE-D02E617B619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4525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10F9B-B16E-FA4F-81B5-897911C379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A24AC5-2DA8-D441-B605-05394583A5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4761CC-18D3-F141-981D-1007D615D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ID4096"/>
              <a:t>29.6.2021</a:t>
            </a:r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CCF987-FF6B-9A4B-8E8B-34B328C71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8C0F1A-8A1D-B54E-BA36-42265F938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183C-1B89-5C4E-BC2A-2EB3C31B64F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65698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FA8A7-2EC7-4947-9DEA-DF9851133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10F42F-C56E-AB4A-9B1C-83C1C6657D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0C6597-C07B-BD4C-A5A2-E53E6BCF9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ID4096"/>
              <a:t>29.6.2021</a:t>
            </a:r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2125FE-E41D-9545-9552-2F909801F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8CE6C7-7D40-304D-8253-844F8CE02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183C-1B89-5C4E-BC2A-2EB3C31B64F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80771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310140B-5CA6-7D49-826A-B370645EE3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ADF6A6-CA35-E941-945E-42AD64467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074F3D-B80D-CB49-B4DF-AC442C3C4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ID4096"/>
              <a:t>29.6.2021</a:t>
            </a:r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B1F46F-7750-C742-A267-6A1FB852D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7563CB-671C-CE44-88C5-525B98389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183C-1B89-5C4E-BC2A-2EB3C31B64F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73484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F0E53-0541-5E46-B074-99863DC2C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AA3040-7AB8-1B49-97F0-5F3E175BE6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AD61AF-7DD1-C04B-8F97-68ED49EEF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ID4096"/>
              <a:t>29.6.2021</a:t>
            </a:r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D113C2-433D-C048-B0FF-E42E64625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98A48F-E719-0347-BF03-DD340835D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183C-1B89-5C4E-BC2A-2EB3C31B64F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60201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45BC1-437E-234B-97AC-F065C7620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48C9E2-4074-6B49-8B06-0ED564E530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832FD8-1F51-FA43-B4FE-4BD28CD58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ID4096"/>
              <a:t>29.6.2021</a:t>
            </a:r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4A980A-2C5D-4A4D-AF5E-C19930859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66A724-7F37-8F41-AC24-66E321BC2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183C-1B89-5C4E-BC2A-2EB3C31B64F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55908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A95F3-9F6D-224B-9E57-BA8E7DD07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A58AA6-94C9-C94B-B4AB-BB0F51D4B5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E12717-6A44-5847-9602-4F461E5282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43FCE3-4399-3E4B-A9AC-9C022AC1B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ID4096"/>
              <a:t>29.6.2021</a:t>
            </a:r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6E38F8-0C00-9B45-97A7-FD77FFA07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04F252-84C8-DB40-9D8D-5AF746D7F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183C-1B89-5C4E-BC2A-2EB3C31B64F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44125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3D0D7-56B6-8C48-B25F-873FE7AD0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643A57-5D50-C849-B24A-1697E96FCC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981542-99A0-104C-9C17-DB3C989719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BDB01B-FD35-BA46-AF7F-BDE22D3DAC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9A8548-EE33-A24E-B6F8-97B85B70B2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445585C-D3F9-094E-9D24-F29EC626F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ID4096"/>
              <a:t>29.6.2021</a:t>
            </a:r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38F186-EFDA-C645-BFF0-51038AEF9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3D143C-6ED9-F047-ACC6-F7AA54EF2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183C-1B89-5C4E-BC2A-2EB3C31B64F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14647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59C5D-C648-934B-9AD3-8606CF54B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B7F332-6BA7-994B-BD59-60D2B457D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ID4096"/>
              <a:t>29.6.2021</a:t>
            </a:r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64E256-4DDC-B941-99CB-E1D95D68F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6E3A43-9785-C14F-B9BB-A6F3D1246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183C-1B89-5C4E-BC2A-2EB3C31B64F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99641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F75120-9F3F-3848-918C-EE927EBD2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ID4096"/>
              <a:t>29.6.2021</a:t>
            </a:r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08AED5-2105-2742-8BEF-0573C850D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B26B57-D2D1-B246-909C-D8E43D9BF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183C-1B89-5C4E-BC2A-2EB3C31B64F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25051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0D915-7348-A449-ABCD-50EB9FB38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C7BAF7-F856-7F4F-BED8-9485CD724D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CCE447-7AA5-DD43-8185-C4919C578B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A1DBA1-C32B-7944-9DFD-84BCB1C31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ID4096"/>
              <a:t>29.6.2021</a:t>
            </a:r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24A85A-EADB-BA42-95F7-BFB3D2692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B9F768-0445-E044-B76C-4B039932C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183C-1B89-5C4E-BC2A-2EB3C31B64F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10233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A8A7C-B072-1A44-88A6-753328EA9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07A314B-8B1E-7A44-A6DC-C70150D2AD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05D6A8-0CDD-4147-9531-BF35AB9A6D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E9E067-7136-3E4B-8475-EC46615B2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ID4096"/>
              <a:t>29.6.2021</a:t>
            </a:r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193746-70A1-564A-BD66-2CD304986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B9055B-BEF3-0E4F-813D-A8B9BF701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183C-1B89-5C4E-BC2A-2EB3C31B64F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46560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B11466-4965-694A-9845-A38233F77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EFB216-9075-7B40-B318-A4F15E2FD5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F0EBE4-24FD-DB46-A3D9-C80743DCE9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LID4096"/>
              <a:t>29.6.2021</a:t>
            </a:r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DE32D9-13B3-A04F-B93D-522E57D84B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FD7574-CBF4-8148-89EE-4235542E24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A826183C-1B89-5C4E-BC2A-2EB3C31B64FD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87896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233C412-2562-5643-ABDF-9898301E56F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1644345-67B1-C24F-8DEF-063A711D00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0" y="2298580"/>
            <a:ext cx="10058400" cy="2387600"/>
          </a:xfrm>
        </p:spPr>
        <p:txBody>
          <a:bodyPr>
            <a:noAutofit/>
          </a:bodyPr>
          <a:lstStyle/>
          <a:p>
            <a:r>
              <a:rPr lang="ru-RU" sz="4400" b="1" dirty="0"/>
              <a:t>Разработка Системы управления дорожными активами (СУДА) в Кыргызской Республике: Фаза 1</a:t>
            </a:r>
            <a:br>
              <a:rPr lang="en-GB" sz="4400" b="1" dirty="0"/>
            </a:br>
            <a:r>
              <a:rPr lang="ru-RU" sz="4400" dirty="0"/>
              <a:t>Завершенные и текущие мероприятия </a:t>
            </a:r>
            <a:br>
              <a:rPr lang="ru-RU" sz="4400" dirty="0"/>
            </a:br>
            <a:r>
              <a:rPr lang="ru-RU" sz="4400" dirty="0"/>
              <a:t>по развитию СУДА с достижениями и остающимися пробелами</a:t>
            </a:r>
            <a:endParaRPr lang="fi-FI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469BA0-4D54-F946-864E-2001C6DFB4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6149587"/>
            <a:ext cx="9144000" cy="474785"/>
          </a:xfrm>
        </p:spPr>
        <p:txBody>
          <a:bodyPr/>
          <a:lstStyle/>
          <a:p>
            <a:r>
              <a:rPr lang="ru-RU" dirty="0" err="1"/>
              <a:t>Конста</a:t>
            </a:r>
            <a:r>
              <a:rPr lang="ru-RU" dirty="0"/>
              <a:t> </a:t>
            </a:r>
            <a:r>
              <a:rPr lang="ru-RU" dirty="0" err="1"/>
              <a:t>Сирвио</a:t>
            </a:r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FF54BE-4212-46D0-B069-C9278B581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183C-1B89-5C4E-BC2A-2EB3C31B64FD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273682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CEC3786-8808-B741-BE0D-91C082E8BC3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F8AC222-416D-8C43-A05D-F1458F93831F}"/>
              </a:ext>
            </a:extLst>
          </p:cNvPr>
          <p:cNvSpPr/>
          <p:nvPr/>
        </p:nvSpPr>
        <p:spPr>
          <a:xfrm>
            <a:off x="477545" y="400650"/>
            <a:ext cx="80340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+mj-lt"/>
              <a:buAutoNum type="romanLcPeriod" startAt="5"/>
            </a:pPr>
            <a:r>
              <a:rPr lang="ru-RU" sz="2800" b="1" dirty="0"/>
              <a:t>Руководство по сбору и управлению данными</a:t>
            </a:r>
            <a:endParaRPr lang="en-GB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924733-6BF6-5A40-BC61-51DE51E684C5}"/>
              </a:ext>
            </a:extLst>
          </p:cNvPr>
          <p:cNvSpPr txBox="1"/>
          <p:nvPr/>
        </p:nvSpPr>
        <p:spPr>
          <a:xfrm>
            <a:off x="730074" y="881440"/>
            <a:ext cx="1079896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Написано Руководство по сбору и управлению данными и составлена обновленная версия 2 (в переводе на русский язык)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Руководство включает в себя контроль качества сбора данных, сбор данных, процедуры обработки данных, информационную политику и информационные системы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Собранные данные включают в себя инвентаризацию дорог, инвентаризацию повреждений дорожного покрытия, международный индекс шероховатости, </a:t>
            </a:r>
            <a:r>
              <a:rPr lang="ru-RU" sz="2000" dirty="0" err="1"/>
              <a:t>колейность</a:t>
            </a:r>
            <a:r>
              <a:rPr lang="ru-RU" sz="2000" dirty="0"/>
              <a:t>, сопротивление заносу, несущую способность (</a:t>
            </a:r>
            <a:r>
              <a:rPr lang="ru-RU" sz="2000" dirty="0" err="1"/>
              <a:t>дефлектометр</a:t>
            </a:r>
            <a:r>
              <a:rPr lang="ru-RU" sz="2000" dirty="0"/>
              <a:t> падающего груза), трафик, аварии и текстуру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Предлагаемая частота сбора данных для дорог с твердым покрытием</a:t>
            </a:r>
            <a:endParaRPr lang="en-FI" sz="2000" dirty="0"/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421A1BFC-701C-BD4F-915A-6183CB8224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5519697"/>
              </p:ext>
            </p:extLst>
          </p:nvPr>
        </p:nvGraphicFramePr>
        <p:xfrm>
          <a:off x="151002" y="3385359"/>
          <a:ext cx="11917026" cy="3436620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2970390">
                  <a:extLst>
                    <a:ext uri="{9D8B030D-6E8A-4147-A177-3AD203B41FA5}">
                      <a16:colId xmlns:a16="http://schemas.microsoft.com/office/drawing/2014/main" val="3395511834"/>
                    </a:ext>
                  </a:extLst>
                </a:gridCol>
                <a:gridCol w="2639324">
                  <a:extLst>
                    <a:ext uri="{9D8B030D-6E8A-4147-A177-3AD203B41FA5}">
                      <a16:colId xmlns:a16="http://schemas.microsoft.com/office/drawing/2014/main" val="1776284182"/>
                    </a:ext>
                  </a:extLst>
                </a:gridCol>
                <a:gridCol w="2094116">
                  <a:extLst>
                    <a:ext uri="{9D8B030D-6E8A-4147-A177-3AD203B41FA5}">
                      <a16:colId xmlns:a16="http://schemas.microsoft.com/office/drawing/2014/main" val="2191490149"/>
                    </a:ext>
                  </a:extLst>
                </a:gridCol>
                <a:gridCol w="1797210">
                  <a:extLst>
                    <a:ext uri="{9D8B030D-6E8A-4147-A177-3AD203B41FA5}">
                      <a16:colId xmlns:a16="http://schemas.microsoft.com/office/drawing/2014/main" val="3183884739"/>
                    </a:ext>
                  </a:extLst>
                </a:gridCol>
                <a:gridCol w="2415986">
                  <a:extLst>
                    <a:ext uri="{9D8B030D-6E8A-4147-A177-3AD203B41FA5}">
                      <a16:colId xmlns:a16="http://schemas.microsoft.com/office/drawing/2014/main" val="190003548"/>
                    </a:ext>
                  </a:extLst>
                </a:gridCol>
              </a:tblGrid>
              <a:tr h="231775">
                <a:tc>
                  <a:txBody>
                    <a:bodyPr/>
                    <a:lstStyle/>
                    <a:p>
                      <a:pPr marL="22225" algn="just">
                        <a:lnSpc>
                          <a:spcPct val="107000"/>
                        </a:lnSpc>
                      </a:pPr>
                      <a:r>
                        <a:rPr lang="ru-RU" sz="1200" dirty="0">
                          <a:effectLst/>
                        </a:rPr>
                        <a:t>Тип опроса:</a:t>
                      </a:r>
                      <a:endParaRPr lang="en-FI" sz="1200" dirty="0">
                        <a:effectLst/>
                      </a:endParaRPr>
                    </a:p>
                    <a:p>
                      <a:pPr marL="22225" algn="just">
                        <a:lnSpc>
                          <a:spcPct val="107000"/>
                        </a:lnSpc>
                      </a:pPr>
                      <a:r>
                        <a:rPr lang="ru-RU" sz="1200" dirty="0">
                          <a:effectLst/>
                        </a:rPr>
                        <a:t>Асфальтированные дороги</a:t>
                      </a:r>
                      <a:endParaRPr lang="en-FI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marL="377825" algn="ctr">
                        <a:lnSpc>
                          <a:spcPct val="107000"/>
                        </a:lnSpc>
                      </a:pPr>
                      <a:r>
                        <a:rPr lang="ru-RU" sz="1200" dirty="0">
                          <a:effectLst/>
                        </a:rPr>
                        <a:t>Дороги международного значения</a:t>
                      </a:r>
                      <a:endParaRPr lang="en-FI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marL="377825" algn="ctr">
                        <a:lnSpc>
                          <a:spcPct val="107000"/>
                        </a:lnSpc>
                      </a:pPr>
                      <a:r>
                        <a:rPr lang="ru-RU" sz="1200" dirty="0">
                          <a:effectLst/>
                        </a:rPr>
                        <a:t>Дороги республиканского значения</a:t>
                      </a:r>
                      <a:endParaRPr lang="en-FI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marL="377825" algn="ctr">
                        <a:lnSpc>
                          <a:spcPct val="107000"/>
                        </a:lnSpc>
                      </a:pPr>
                      <a:r>
                        <a:rPr lang="ru-RU" sz="1200" dirty="0">
                          <a:effectLst/>
                        </a:rPr>
                        <a:t>Дороги местного значения</a:t>
                      </a:r>
                      <a:endParaRPr lang="en-FI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marL="377825" algn="just">
                        <a:lnSpc>
                          <a:spcPct val="107000"/>
                        </a:lnSpc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FI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8" marR="75438" marT="0" marB="0"/>
                </a:tc>
                <a:extLst>
                  <a:ext uri="{0D108BD9-81ED-4DB2-BD59-A6C34878D82A}">
                    <a16:rowId xmlns:a16="http://schemas.microsoft.com/office/drawing/2014/main" val="2860928409"/>
                  </a:ext>
                </a:extLst>
              </a:tr>
              <a:tr h="144145">
                <a:tc gridSpan="5">
                  <a:txBody>
                    <a:bodyPr/>
                    <a:lstStyle/>
                    <a:p>
                      <a:pPr marL="22225" algn="just">
                        <a:lnSpc>
                          <a:spcPct val="107000"/>
                        </a:lnSpc>
                      </a:pPr>
                      <a:r>
                        <a:rPr lang="ru-RU" sz="1200" dirty="0">
                          <a:effectLst/>
                        </a:rPr>
                        <a:t>Международный индекс шероховатости (</a:t>
                      </a:r>
                      <a:r>
                        <a:rPr lang="en-GB" sz="1200" dirty="0">
                          <a:effectLst/>
                        </a:rPr>
                        <a:t>IRI)</a:t>
                      </a:r>
                      <a:endParaRPr lang="en-FI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584" marR="100584" marT="0" marB="0"/>
                </a:tc>
                <a:tc hMerge="1">
                  <a:txBody>
                    <a:bodyPr/>
                    <a:lstStyle/>
                    <a:p>
                      <a:endParaRPr lang="en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4936278"/>
                  </a:ext>
                </a:extLst>
              </a:tr>
              <a:tr h="144145">
                <a:tc>
                  <a:txBody>
                    <a:bodyPr/>
                    <a:lstStyle/>
                    <a:p>
                      <a:pPr marL="22225" algn="just">
                        <a:lnSpc>
                          <a:spcPct val="107000"/>
                        </a:lnSpc>
                      </a:pPr>
                      <a:r>
                        <a:rPr lang="tg-Cyrl-TJ" sz="1200" dirty="0">
                          <a:effectLst/>
                        </a:rPr>
                        <a:t>ТРАССА</a:t>
                      </a:r>
                      <a:endParaRPr lang="en-FI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marL="377825" algn="ctr">
                        <a:lnSpc>
                          <a:spcPct val="107000"/>
                        </a:lnSpc>
                      </a:pPr>
                      <a:r>
                        <a:rPr lang="en-GB" sz="1200">
                          <a:effectLst/>
                        </a:rPr>
                        <a:t>X</a:t>
                      </a:r>
                      <a:endParaRPr lang="en-F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marL="377825" algn="ctr">
                        <a:lnSpc>
                          <a:spcPct val="107000"/>
                        </a:lnSpc>
                      </a:pPr>
                      <a:r>
                        <a:rPr lang="en-GB" sz="1200">
                          <a:effectLst/>
                        </a:rPr>
                        <a:t>X</a:t>
                      </a:r>
                      <a:endParaRPr lang="en-F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marL="377825" algn="ctr">
                        <a:lnSpc>
                          <a:spcPct val="107000"/>
                        </a:lnSpc>
                      </a:pPr>
                      <a:r>
                        <a:rPr lang="en-GB" sz="1200">
                          <a:effectLst/>
                        </a:rPr>
                        <a:t>X</a:t>
                      </a:r>
                      <a:endParaRPr lang="en-F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marL="377825" algn="ctr">
                        <a:lnSpc>
                          <a:spcPct val="107000"/>
                        </a:lnSpc>
                      </a:pPr>
                      <a:r>
                        <a:rPr lang="ru-RU" sz="1200" dirty="0">
                          <a:effectLst/>
                        </a:rPr>
                        <a:t>2 года</a:t>
                      </a:r>
                      <a:endParaRPr lang="en-FI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8" marR="75438" marT="0" marB="0"/>
                </a:tc>
                <a:extLst>
                  <a:ext uri="{0D108BD9-81ED-4DB2-BD59-A6C34878D82A}">
                    <a16:rowId xmlns:a16="http://schemas.microsoft.com/office/drawing/2014/main" val="1646009285"/>
                  </a:ext>
                </a:extLst>
              </a:tr>
              <a:tr h="144145">
                <a:tc gridSpan="5">
                  <a:txBody>
                    <a:bodyPr/>
                    <a:lstStyle/>
                    <a:p>
                      <a:pPr marL="22225" algn="just">
                        <a:lnSpc>
                          <a:spcPct val="107000"/>
                        </a:lnSpc>
                      </a:pPr>
                      <a:r>
                        <a:rPr lang="ru-RU" sz="1200" dirty="0">
                          <a:effectLst/>
                        </a:rPr>
                        <a:t>Фотографии и инвентаризация</a:t>
                      </a:r>
                      <a:endParaRPr lang="en-FI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584" marR="100584" marT="0" marB="0"/>
                </a:tc>
                <a:tc hMerge="1">
                  <a:txBody>
                    <a:bodyPr/>
                    <a:lstStyle/>
                    <a:p>
                      <a:endParaRPr lang="en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2994646"/>
                  </a:ext>
                </a:extLst>
              </a:tr>
              <a:tr h="204470">
                <a:tc>
                  <a:txBody>
                    <a:bodyPr/>
                    <a:lstStyle/>
                    <a:p>
                      <a:pPr marL="22225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g-Cyrl-TJ" sz="1200" dirty="0">
                          <a:effectLst/>
                        </a:rPr>
                        <a:t>ТРАССА</a:t>
                      </a:r>
                      <a:endParaRPr lang="en-FI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marL="377825" algn="ctr">
                        <a:lnSpc>
                          <a:spcPct val="107000"/>
                        </a:lnSpc>
                      </a:pPr>
                      <a:r>
                        <a:rPr lang="en-GB" sz="1200">
                          <a:effectLst/>
                        </a:rPr>
                        <a:t>X</a:t>
                      </a:r>
                      <a:endParaRPr lang="en-F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marL="377825" algn="ctr">
                        <a:lnSpc>
                          <a:spcPct val="107000"/>
                        </a:lnSpc>
                      </a:pPr>
                      <a:r>
                        <a:rPr lang="en-GB" sz="1200">
                          <a:effectLst/>
                        </a:rPr>
                        <a:t>X</a:t>
                      </a:r>
                      <a:endParaRPr lang="en-F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marL="377825" algn="ctr">
                        <a:lnSpc>
                          <a:spcPct val="107000"/>
                        </a:lnSpc>
                      </a:pPr>
                      <a:r>
                        <a:rPr lang="en-GB" sz="1200">
                          <a:effectLst/>
                        </a:rPr>
                        <a:t>X</a:t>
                      </a:r>
                      <a:endParaRPr lang="en-F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marL="377825" algn="ctr">
                        <a:lnSpc>
                          <a:spcPct val="107000"/>
                        </a:lnSpc>
                      </a:pPr>
                      <a:r>
                        <a:rPr lang="ru-RU" sz="1200" dirty="0">
                          <a:effectLst/>
                        </a:rPr>
                        <a:t>2 года</a:t>
                      </a:r>
                      <a:endParaRPr lang="en-FI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8" marR="75438" marT="0" marB="0"/>
                </a:tc>
                <a:extLst>
                  <a:ext uri="{0D108BD9-81ED-4DB2-BD59-A6C34878D82A}">
                    <a16:rowId xmlns:a16="http://schemas.microsoft.com/office/drawing/2014/main" val="4246270949"/>
                  </a:ext>
                </a:extLst>
              </a:tr>
              <a:tr h="204470">
                <a:tc>
                  <a:txBody>
                    <a:bodyPr/>
                    <a:lstStyle/>
                    <a:p>
                      <a:pPr marL="22225" algn="just">
                        <a:lnSpc>
                          <a:spcPct val="107000"/>
                        </a:lnSpc>
                      </a:pPr>
                      <a:r>
                        <a:rPr lang="ru-RU" sz="1200" dirty="0">
                          <a:effectLst/>
                        </a:rPr>
                        <a:t>Инвентаризация дорог</a:t>
                      </a:r>
                      <a:endParaRPr lang="en-FI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marL="377825" algn="ctr">
                        <a:lnSpc>
                          <a:spcPct val="107000"/>
                        </a:lnSpc>
                      </a:pPr>
                      <a:r>
                        <a:rPr lang="en-GB" sz="1200">
                          <a:effectLst/>
                        </a:rPr>
                        <a:t>X</a:t>
                      </a:r>
                      <a:endParaRPr lang="en-F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marL="377825" algn="ctr">
                        <a:lnSpc>
                          <a:spcPct val="107000"/>
                        </a:lnSpc>
                      </a:pPr>
                      <a:r>
                        <a:rPr lang="en-GB" sz="1200">
                          <a:effectLst/>
                        </a:rPr>
                        <a:t>X</a:t>
                      </a:r>
                      <a:endParaRPr lang="en-F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marL="377825" algn="ctr">
                        <a:lnSpc>
                          <a:spcPct val="107000"/>
                        </a:lnSpc>
                      </a:pPr>
                      <a:r>
                        <a:rPr lang="en-GB" sz="1200">
                          <a:effectLst/>
                        </a:rPr>
                        <a:t>X</a:t>
                      </a:r>
                      <a:endParaRPr lang="en-F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marL="377825" algn="ctr">
                        <a:lnSpc>
                          <a:spcPct val="107000"/>
                        </a:lnSpc>
                      </a:pPr>
                      <a:r>
                        <a:rPr lang="en-GB" sz="1200" dirty="0">
                          <a:effectLst/>
                        </a:rPr>
                        <a:t>6 </a:t>
                      </a:r>
                      <a:r>
                        <a:rPr lang="ru-RU" sz="1200" dirty="0">
                          <a:effectLst/>
                        </a:rPr>
                        <a:t>лет</a:t>
                      </a:r>
                      <a:endParaRPr lang="en-FI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8" marR="75438" marT="0" marB="0"/>
                </a:tc>
                <a:extLst>
                  <a:ext uri="{0D108BD9-81ED-4DB2-BD59-A6C34878D82A}">
                    <a16:rowId xmlns:a16="http://schemas.microsoft.com/office/drawing/2014/main" val="2848974219"/>
                  </a:ext>
                </a:extLst>
              </a:tr>
              <a:tr h="204470">
                <a:tc>
                  <a:txBody>
                    <a:bodyPr/>
                    <a:lstStyle/>
                    <a:p>
                      <a:pPr marL="22225" algn="l">
                        <a:lnSpc>
                          <a:spcPct val="107000"/>
                        </a:lnSpc>
                      </a:pPr>
                      <a:r>
                        <a:rPr lang="ru-RU" sz="1200" dirty="0">
                          <a:effectLst/>
                        </a:rPr>
                        <a:t>Инвентаризация повреждений дорожного покрытия</a:t>
                      </a:r>
                      <a:endParaRPr lang="en-FI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marL="377825" algn="ctr">
                        <a:lnSpc>
                          <a:spcPct val="107000"/>
                        </a:lnSpc>
                      </a:pPr>
                      <a:r>
                        <a:rPr lang="en-GB" sz="1200">
                          <a:effectLst/>
                        </a:rPr>
                        <a:t>X</a:t>
                      </a:r>
                      <a:endParaRPr lang="en-F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marL="377825" algn="ctr">
                        <a:lnSpc>
                          <a:spcPct val="107000"/>
                        </a:lnSpc>
                      </a:pPr>
                      <a:r>
                        <a:rPr lang="en-GB" sz="1200" dirty="0">
                          <a:effectLst/>
                        </a:rPr>
                        <a:t>X</a:t>
                      </a:r>
                      <a:endParaRPr lang="en-FI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marL="377825" algn="ctr">
                        <a:lnSpc>
                          <a:spcPct val="107000"/>
                        </a:lnSpc>
                      </a:pPr>
                      <a:r>
                        <a:rPr lang="en-GB" sz="1200">
                          <a:effectLst/>
                        </a:rPr>
                        <a:t>X</a:t>
                      </a:r>
                      <a:endParaRPr lang="en-F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marL="377825" algn="ctr">
                        <a:lnSpc>
                          <a:spcPct val="107000"/>
                        </a:lnSpc>
                      </a:pPr>
                      <a:r>
                        <a:rPr lang="ru-RU" sz="1200" dirty="0">
                          <a:effectLst/>
                        </a:rPr>
                        <a:t>2 года</a:t>
                      </a:r>
                      <a:endParaRPr lang="en-FI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8" marR="75438" marT="0" marB="0"/>
                </a:tc>
                <a:extLst>
                  <a:ext uri="{0D108BD9-81ED-4DB2-BD59-A6C34878D82A}">
                    <a16:rowId xmlns:a16="http://schemas.microsoft.com/office/drawing/2014/main" val="3890951633"/>
                  </a:ext>
                </a:extLst>
              </a:tr>
              <a:tr h="144145">
                <a:tc gridSpan="5">
                  <a:txBody>
                    <a:bodyPr/>
                    <a:lstStyle/>
                    <a:p>
                      <a:pPr marL="22225" algn="just">
                        <a:lnSpc>
                          <a:spcPct val="107000"/>
                        </a:lnSpc>
                      </a:pPr>
                      <a:r>
                        <a:rPr lang="ru-RU" sz="1200" dirty="0">
                          <a:effectLst/>
                        </a:rPr>
                        <a:t>Учет движения транспорта</a:t>
                      </a:r>
                      <a:endParaRPr lang="en-FI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584" marR="100584" marT="0" marB="0"/>
                </a:tc>
                <a:tc hMerge="1">
                  <a:txBody>
                    <a:bodyPr/>
                    <a:lstStyle/>
                    <a:p>
                      <a:endParaRPr lang="en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0644876"/>
                  </a:ext>
                </a:extLst>
              </a:tr>
              <a:tr h="144145">
                <a:tc>
                  <a:txBody>
                    <a:bodyPr/>
                    <a:lstStyle/>
                    <a:p>
                      <a:pPr marL="22225" algn="just">
                        <a:lnSpc>
                          <a:spcPct val="107000"/>
                        </a:lnSpc>
                      </a:pPr>
                      <a:r>
                        <a:rPr lang="ru-RU" sz="1200" dirty="0">
                          <a:effectLst/>
                        </a:rPr>
                        <a:t>Станции динамической система весового контроля (WIM)</a:t>
                      </a:r>
                      <a:endParaRPr lang="en-FI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marL="377825" algn="ctr">
                        <a:lnSpc>
                          <a:spcPct val="107000"/>
                        </a:lnSpc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F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marL="377825" algn="ctr">
                        <a:lnSpc>
                          <a:spcPct val="107000"/>
                        </a:lnSpc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F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marL="377825" algn="ctr">
                        <a:lnSpc>
                          <a:spcPct val="107000"/>
                        </a:lnSpc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F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marL="377825" algn="ctr">
                        <a:lnSpc>
                          <a:spcPct val="107000"/>
                        </a:lnSpc>
                      </a:pPr>
                      <a:r>
                        <a:rPr lang="ru-RU" sz="1200" dirty="0">
                          <a:effectLst/>
                        </a:rPr>
                        <a:t>Непрерывно</a:t>
                      </a:r>
                      <a:endParaRPr lang="en-FI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8" marR="75438" marT="0" marB="0"/>
                </a:tc>
                <a:extLst>
                  <a:ext uri="{0D108BD9-81ED-4DB2-BD59-A6C34878D82A}">
                    <a16:rowId xmlns:a16="http://schemas.microsoft.com/office/drawing/2014/main" val="314949521"/>
                  </a:ext>
                </a:extLst>
              </a:tr>
              <a:tr h="144145">
                <a:tc>
                  <a:txBody>
                    <a:bodyPr/>
                    <a:lstStyle/>
                    <a:p>
                      <a:pPr marL="22225" algn="just">
                        <a:lnSpc>
                          <a:spcPct val="107000"/>
                        </a:lnSpc>
                      </a:pPr>
                      <a:r>
                        <a:rPr lang="ru-RU" sz="1200" dirty="0">
                          <a:effectLst/>
                        </a:rPr>
                        <a:t>Учет с использованием радара</a:t>
                      </a:r>
                      <a:endParaRPr lang="en-FI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marL="377825" algn="ctr">
                        <a:lnSpc>
                          <a:spcPct val="107000"/>
                        </a:lnSpc>
                      </a:pPr>
                      <a:r>
                        <a:rPr lang="en-GB" sz="1200">
                          <a:effectLst/>
                        </a:rPr>
                        <a:t>X</a:t>
                      </a:r>
                      <a:endParaRPr lang="en-F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marL="377825" algn="ctr">
                        <a:lnSpc>
                          <a:spcPct val="107000"/>
                        </a:lnSpc>
                      </a:pPr>
                      <a:r>
                        <a:rPr lang="en-GB" sz="1200">
                          <a:effectLst/>
                        </a:rPr>
                        <a:t>X</a:t>
                      </a:r>
                      <a:endParaRPr lang="en-F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marL="377825" algn="ctr">
                        <a:lnSpc>
                          <a:spcPct val="107000"/>
                        </a:lnSpc>
                      </a:pPr>
                      <a:r>
                        <a:rPr lang="en-GB" sz="1200" dirty="0">
                          <a:effectLst/>
                        </a:rPr>
                        <a:t>X</a:t>
                      </a:r>
                      <a:endParaRPr lang="en-FI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marL="377825" algn="ctr">
                        <a:lnSpc>
                          <a:spcPct val="107000"/>
                        </a:lnSpc>
                      </a:pPr>
                      <a:r>
                        <a:rPr lang="ru-RU" sz="1200" dirty="0">
                          <a:effectLst/>
                        </a:rPr>
                        <a:t>3 года</a:t>
                      </a:r>
                      <a:endParaRPr lang="en-FI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8" marR="75438" marT="0" marB="0"/>
                </a:tc>
                <a:extLst>
                  <a:ext uri="{0D108BD9-81ED-4DB2-BD59-A6C34878D82A}">
                    <a16:rowId xmlns:a16="http://schemas.microsoft.com/office/drawing/2014/main" val="3629323495"/>
                  </a:ext>
                </a:extLst>
              </a:tr>
              <a:tr h="144145">
                <a:tc gridSpan="5">
                  <a:txBody>
                    <a:bodyPr/>
                    <a:lstStyle/>
                    <a:p>
                      <a:pPr marL="22225" algn="just">
                        <a:lnSpc>
                          <a:spcPct val="107000"/>
                        </a:lnSpc>
                      </a:pPr>
                      <a:r>
                        <a:rPr lang="ru-RU" sz="1200" dirty="0">
                          <a:effectLst/>
                        </a:rPr>
                        <a:t>Другое</a:t>
                      </a:r>
                      <a:endParaRPr lang="en-FI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584" marR="100584" marT="0" marB="0"/>
                </a:tc>
                <a:tc hMerge="1">
                  <a:txBody>
                    <a:bodyPr/>
                    <a:lstStyle/>
                    <a:p>
                      <a:endParaRPr lang="en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6103658"/>
                  </a:ext>
                </a:extLst>
              </a:tr>
              <a:tr h="144145">
                <a:tc>
                  <a:txBody>
                    <a:bodyPr/>
                    <a:lstStyle/>
                    <a:p>
                      <a:pPr marL="22225" algn="just">
                        <a:lnSpc>
                          <a:spcPct val="107000"/>
                        </a:lnSpc>
                      </a:pPr>
                      <a:r>
                        <a:rPr lang="ru-RU" sz="1200" dirty="0">
                          <a:effectLst/>
                        </a:rPr>
                        <a:t>Трение</a:t>
                      </a:r>
                      <a:endParaRPr lang="en-FI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marL="377825" algn="ctr">
                        <a:lnSpc>
                          <a:spcPct val="107000"/>
                        </a:lnSpc>
                      </a:pPr>
                      <a:r>
                        <a:rPr lang="en-GB" sz="1200">
                          <a:effectLst/>
                        </a:rPr>
                        <a:t>X</a:t>
                      </a:r>
                      <a:endParaRPr lang="en-F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marL="377825" algn="ctr">
                        <a:lnSpc>
                          <a:spcPct val="107000"/>
                        </a:lnSpc>
                      </a:pPr>
                      <a:r>
                        <a:rPr lang="en-GB" sz="1200">
                          <a:effectLst/>
                        </a:rPr>
                        <a:t>X</a:t>
                      </a:r>
                      <a:endParaRPr lang="en-F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marL="377825" algn="ctr">
                        <a:lnSpc>
                          <a:spcPct val="107000"/>
                        </a:lnSpc>
                      </a:pPr>
                      <a:r>
                        <a:rPr lang="en-GB" sz="1200">
                          <a:effectLst/>
                        </a:rPr>
                        <a:t>X</a:t>
                      </a:r>
                      <a:endParaRPr lang="en-F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marL="377825" algn="ctr">
                        <a:lnSpc>
                          <a:spcPct val="107000"/>
                        </a:lnSpc>
                      </a:pPr>
                      <a:r>
                        <a:rPr lang="ru-RU" sz="1200" dirty="0">
                          <a:effectLst/>
                        </a:rPr>
                        <a:t>3 года</a:t>
                      </a:r>
                      <a:endParaRPr lang="en-FI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8" marR="75438" marT="0" marB="0"/>
                </a:tc>
                <a:extLst>
                  <a:ext uri="{0D108BD9-81ED-4DB2-BD59-A6C34878D82A}">
                    <a16:rowId xmlns:a16="http://schemas.microsoft.com/office/drawing/2014/main" val="1212050176"/>
                  </a:ext>
                </a:extLst>
              </a:tr>
              <a:tr h="144145">
                <a:tc>
                  <a:txBody>
                    <a:bodyPr/>
                    <a:lstStyle/>
                    <a:p>
                      <a:pPr marL="22225" algn="just">
                        <a:lnSpc>
                          <a:spcPct val="107000"/>
                        </a:lnSpc>
                      </a:pPr>
                      <a:r>
                        <a:rPr lang="ru-RU" sz="1200" dirty="0">
                          <a:effectLst/>
                        </a:rPr>
                        <a:t>Текстура</a:t>
                      </a:r>
                      <a:endParaRPr lang="en-FI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marL="377825" algn="ctr">
                        <a:lnSpc>
                          <a:spcPct val="107000"/>
                        </a:lnSpc>
                      </a:pPr>
                      <a:r>
                        <a:rPr lang="en-GB" sz="1200">
                          <a:effectLst/>
                        </a:rPr>
                        <a:t>X</a:t>
                      </a:r>
                      <a:endParaRPr lang="en-F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marL="377825" algn="ctr">
                        <a:lnSpc>
                          <a:spcPct val="107000"/>
                        </a:lnSpc>
                      </a:pPr>
                      <a:r>
                        <a:rPr lang="en-GB" sz="1200">
                          <a:effectLst/>
                        </a:rPr>
                        <a:t>X</a:t>
                      </a:r>
                      <a:endParaRPr lang="en-F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marL="377825" algn="ctr">
                        <a:lnSpc>
                          <a:spcPct val="107000"/>
                        </a:lnSpc>
                      </a:pPr>
                      <a:r>
                        <a:rPr lang="en-GB" sz="1200">
                          <a:effectLst/>
                        </a:rPr>
                        <a:t>X</a:t>
                      </a:r>
                      <a:endParaRPr lang="en-F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marL="377825" algn="ctr">
                        <a:lnSpc>
                          <a:spcPct val="107000"/>
                        </a:lnSpc>
                      </a:pPr>
                      <a:r>
                        <a:rPr lang="ru-RU" sz="1200" dirty="0">
                          <a:effectLst/>
                        </a:rPr>
                        <a:t>3 года</a:t>
                      </a:r>
                      <a:endParaRPr lang="en-FI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8" marR="75438" marT="0" marB="0"/>
                </a:tc>
                <a:extLst>
                  <a:ext uri="{0D108BD9-81ED-4DB2-BD59-A6C34878D82A}">
                    <a16:rowId xmlns:a16="http://schemas.microsoft.com/office/drawing/2014/main" val="4044478311"/>
                  </a:ext>
                </a:extLst>
              </a:tr>
              <a:tr h="144145">
                <a:tc>
                  <a:txBody>
                    <a:bodyPr/>
                    <a:lstStyle/>
                    <a:p>
                      <a:pPr marL="22225" algn="just">
                        <a:lnSpc>
                          <a:spcPct val="107000"/>
                        </a:lnSpc>
                      </a:pPr>
                      <a:r>
                        <a:rPr lang="ru-RU" sz="1200" dirty="0">
                          <a:effectLst/>
                        </a:rPr>
                        <a:t>ДПГ</a:t>
                      </a:r>
                      <a:endParaRPr lang="en-FI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marL="377825" algn="ctr">
                        <a:lnSpc>
                          <a:spcPct val="107000"/>
                        </a:lnSpc>
                      </a:pPr>
                      <a:r>
                        <a:rPr lang="en-GB" sz="1200">
                          <a:effectLst/>
                        </a:rPr>
                        <a:t>X</a:t>
                      </a:r>
                      <a:endParaRPr lang="en-F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marL="377825" algn="ctr">
                        <a:lnSpc>
                          <a:spcPct val="107000"/>
                        </a:lnSpc>
                      </a:pPr>
                      <a:r>
                        <a:rPr lang="en-GB" sz="1200">
                          <a:effectLst/>
                        </a:rPr>
                        <a:t>X</a:t>
                      </a:r>
                      <a:endParaRPr lang="en-F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marL="377825" algn="ctr">
                        <a:lnSpc>
                          <a:spcPct val="107000"/>
                        </a:lnSpc>
                      </a:pPr>
                      <a:r>
                        <a:rPr lang="en-GB" sz="1200">
                          <a:effectLst/>
                        </a:rPr>
                        <a:t>X</a:t>
                      </a:r>
                      <a:endParaRPr lang="en-F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marL="377825" algn="ctr">
                        <a:lnSpc>
                          <a:spcPct val="107000"/>
                        </a:lnSpc>
                      </a:pPr>
                      <a:r>
                        <a:rPr lang="ru-RU" sz="1200" dirty="0">
                          <a:effectLst/>
                        </a:rPr>
                        <a:t>3 года</a:t>
                      </a:r>
                      <a:endParaRPr lang="en-FI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8" marR="75438" marT="0" marB="0"/>
                </a:tc>
                <a:extLst>
                  <a:ext uri="{0D108BD9-81ED-4DB2-BD59-A6C34878D82A}">
                    <a16:rowId xmlns:a16="http://schemas.microsoft.com/office/drawing/2014/main" val="578635193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32FB5E0-AEC0-4E11-960A-EA9222DAB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183C-1B89-5C4E-BC2A-2EB3C31B64FD}" type="slidenum">
              <a:rPr lang="fi-FI" smtClean="0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710087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CA51347-3995-414B-AB71-4C160595103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F8AC222-416D-8C43-A05D-F1458F93831F}"/>
              </a:ext>
            </a:extLst>
          </p:cNvPr>
          <p:cNvSpPr/>
          <p:nvPr/>
        </p:nvSpPr>
        <p:spPr>
          <a:xfrm>
            <a:off x="477545" y="400650"/>
            <a:ext cx="58141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+mj-lt"/>
              <a:buAutoNum type="romanLcPeriod" startAt="6"/>
            </a:pPr>
            <a:r>
              <a:rPr lang="ru-RU" sz="2800" b="1" dirty="0"/>
              <a:t>База данных дорожных активов</a:t>
            </a:r>
            <a:endParaRPr lang="en-GB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AA0BEE-7C7B-D84F-80F2-7608DBEA10CF}"/>
              </a:ext>
            </a:extLst>
          </p:cNvPr>
          <p:cNvSpPr txBox="1"/>
          <p:nvPr/>
        </p:nvSpPr>
        <p:spPr>
          <a:xfrm>
            <a:off x="1187380" y="1258945"/>
            <a:ext cx="98172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База данных дорожных активов создана на платформе с открытым исходным кодом (</a:t>
            </a:r>
            <a:r>
              <a:rPr lang="ru-RU" sz="2400" dirty="0" err="1"/>
              <a:t>PostgreSQL</a:t>
            </a:r>
            <a:r>
              <a:rPr lang="ru-RU" sz="24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База данных установлена на сервере СУДА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Собранные данные были импортированы в базу данных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Данные включают в себя систему привязки местоположения активов, инвентаризацию дорог, состояние дорог, трафик, критерии </a:t>
            </a:r>
            <a:r>
              <a:rPr lang="ru-RU" sz="2400" dirty="0" err="1"/>
              <a:t>приоритизации</a:t>
            </a:r>
            <a:r>
              <a:rPr lang="ru-RU" sz="2400" dirty="0"/>
              <a:t>, ремонтные работы и затраты, информацию о мостах из проекта JICA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База данных связана с Дорожной информационной системой, Системой планирования технического обслуживания и сетевой географической информационной системой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База данных уже используется</a:t>
            </a:r>
            <a:endParaRPr lang="en-FI" sz="2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60C1C3E-CC0B-43B8-8BF7-2356531A9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183C-1B89-5C4E-BC2A-2EB3C31B64FD}" type="slidenum">
              <a:rPr lang="fi-FI" smtClean="0"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084327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F8AC222-416D-8C43-A05D-F1458F93831F}"/>
              </a:ext>
            </a:extLst>
          </p:cNvPr>
          <p:cNvSpPr/>
          <p:nvPr/>
        </p:nvSpPr>
        <p:spPr>
          <a:xfrm>
            <a:off x="477545" y="400650"/>
            <a:ext cx="58141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+mj-lt"/>
              <a:buAutoNum type="romanLcPeriod" startAt="6"/>
            </a:pPr>
            <a:r>
              <a:rPr lang="ru-RU" sz="2800" b="1" dirty="0"/>
              <a:t>База данных дорожных активов</a:t>
            </a:r>
            <a:endParaRPr lang="en-GB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0C176E-682E-C446-87AC-A2A5936969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1297810" y="923870"/>
            <a:ext cx="9596379" cy="5699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15F16B-602C-4EFB-B6CF-10716DAEC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183C-1B89-5C4E-BC2A-2EB3C31B64FD}" type="slidenum">
              <a:rPr lang="fi-FI" smtClean="0"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725466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4F55906-C609-FB4E-B760-E6F0BF315E2C}"/>
              </a:ext>
            </a:extLst>
          </p:cNvPr>
          <p:cNvGrpSpPr/>
          <p:nvPr/>
        </p:nvGrpSpPr>
        <p:grpSpPr>
          <a:xfrm>
            <a:off x="-7571" y="218328"/>
            <a:ext cx="12199571" cy="6594717"/>
            <a:chOff x="-7571" y="218328"/>
            <a:chExt cx="12199571" cy="659471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7A9400F-9CFC-904E-96D0-6A47CFF689B9}"/>
                </a:ext>
              </a:extLst>
            </p:cNvPr>
            <p:cNvSpPr/>
            <p:nvPr/>
          </p:nvSpPr>
          <p:spPr>
            <a:xfrm>
              <a:off x="0" y="5452369"/>
              <a:ext cx="12192000" cy="82266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7AFB262-4418-5542-8543-F90C9ABD2C02}"/>
                </a:ext>
              </a:extLst>
            </p:cNvPr>
            <p:cNvSpPr/>
            <p:nvPr/>
          </p:nvSpPr>
          <p:spPr>
            <a:xfrm>
              <a:off x="0" y="3594070"/>
              <a:ext cx="12192000" cy="185829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A8CE54F-6CD2-DB4C-ADC8-253A57E734E7}"/>
                </a:ext>
              </a:extLst>
            </p:cNvPr>
            <p:cNvSpPr/>
            <p:nvPr/>
          </p:nvSpPr>
          <p:spPr>
            <a:xfrm>
              <a:off x="0" y="2786956"/>
              <a:ext cx="12192000" cy="82266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47F7A44-5F19-DD4B-8E8C-437A343C0CEC}"/>
                </a:ext>
              </a:extLst>
            </p:cNvPr>
            <p:cNvSpPr/>
            <p:nvPr/>
          </p:nvSpPr>
          <p:spPr>
            <a:xfrm>
              <a:off x="0" y="1837463"/>
              <a:ext cx="12192000" cy="93694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57D5EB7-E88F-7242-A3CF-75A222E4131F}"/>
                </a:ext>
              </a:extLst>
            </p:cNvPr>
            <p:cNvSpPr/>
            <p:nvPr/>
          </p:nvSpPr>
          <p:spPr>
            <a:xfrm>
              <a:off x="-7571" y="1058090"/>
              <a:ext cx="12192000" cy="80972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58CF79D-5AB5-5B44-BFB6-DC1C35D28078}"/>
                </a:ext>
              </a:extLst>
            </p:cNvPr>
            <p:cNvSpPr/>
            <p:nvPr/>
          </p:nvSpPr>
          <p:spPr>
            <a:xfrm>
              <a:off x="-7571" y="218328"/>
              <a:ext cx="12192000" cy="86445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137F2B8-8A8F-8A42-BCFA-77B5CFFA5FA1}"/>
                </a:ext>
              </a:extLst>
            </p:cNvPr>
            <p:cNvSpPr/>
            <p:nvPr/>
          </p:nvSpPr>
          <p:spPr>
            <a:xfrm>
              <a:off x="2781464" y="439385"/>
              <a:ext cx="3464956" cy="35338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tx1"/>
                  </a:solidFill>
                </a:rPr>
                <a:t>ТИТУЛ</a:t>
              </a:r>
              <a:endParaRPr lang="en-GB" b="1" dirty="0">
                <a:solidFill>
                  <a:schemeClr val="tx1"/>
                </a:solidFill>
              </a:endParaRPr>
            </a:p>
          </p:txBody>
        </p:sp>
        <p:sp>
          <p:nvSpPr>
            <p:cNvPr id="13" name="Folded Corner 12">
              <a:extLst>
                <a:ext uri="{FF2B5EF4-FFF2-40B4-BE49-F238E27FC236}">
                  <a16:creationId xmlns:a16="http://schemas.microsoft.com/office/drawing/2014/main" id="{06FBBA24-3989-9442-82B1-7DBD23464FBB}"/>
                </a:ext>
              </a:extLst>
            </p:cNvPr>
            <p:cNvSpPr/>
            <p:nvPr/>
          </p:nvSpPr>
          <p:spPr>
            <a:xfrm>
              <a:off x="4865913" y="1274965"/>
              <a:ext cx="1442953" cy="440824"/>
            </a:xfrm>
            <a:prstGeom prst="foldedCorner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tx1"/>
                  </a:solidFill>
                </a:rPr>
                <a:t>Фотографии</a:t>
              </a:r>
              <a:endParaRPr lang="fi-FI" b="1" dirty="0">
                <a:solidFill>
                  <a:schemeClr val="tx1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6609B2D-5488-F941-B728-61B03B08EF3B}"/>
                </a:ext>
              </a:extLst>
            </p:cNvPr>
            <p:cNvSpPr/>
            <p:nvPr/>
          </p:nvSpPr>
          <p:spPr>
            <a:xfrm>
              <a:off x="6489725" y="434482"/>
              <a:ext cx="1368153" cy="35338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 err="1">
                  <a:solidFill>
                    <a:schemeClr val="tx1"/>
                  </a:solidFill>
                </a:rPr>
                <a:t>RoadLab</a:t>
              </a:r>
              <a:endParaRPr lang="en-GB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50DBDF5-9779-D249-9BCD-936EB091C020}"/>
                </a:ext>
              </a:extLst>
            </p:cNvPr>
            <p:cNvSpPr/>
            <p:nvPr/>
          </p:nvSpPr>
          <p:spPr>
            <a:xfrm>
              <a:off x="5196700" y="2168483"/>
              <a:ext cx="1368153" cy="35338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 err="1">
                  <a:solidFill>
                    <a:schemeClr val="tx1"/>
                  </a:solidFill>
                </a:rPr>
                <a:t>Devli</a:t>
              </a:r>
              <a:endParaRPr lang="en-GB" b="1" dirty="0">
                <a:solidFill>
                  <a:schemeClr val="tx1"/>
                </a:solidFill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C94163F-1E5F-7848-8963-C3F351641B1B}"/>
                </a:ext>
              </a:extLst>
            </p:cNvPr>
            <p:cNvSpPr/>
            <p:nvPr/>
          </p:nvSpPr>
          <p:spPr>
            <a:xfrm>
              <a:off x="2781464" y="3898374"/>
              <a:ext cx="7656946" cy="35338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>
                  <a:solidFill>
                    <a:schemeClr val="tx1"/>
                  </a:solidFill>
                </a:rPr>
                <a:t>RMS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50278CD-778A-2F4F-B06A-5471C839CB99}"/>
                </a:ext>
              </a:extLst>
            </p:cNvPr>
            <p:cNvSpPr/>
            <p:nvPr/>
          </p:nvSpPr>
          <p:spPr>
            <a:xfrm>
              <a:off x="10681720" y="340239"/>
              <a:ext cx="1368153" cy="389464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>
                  <a:solidFill>
                    <a:schemeClr val="tx1"/>
                  </a:solidFill>
                </a:rPr>
                <a:t>BMS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0D942D1-ED0E-2F44-9453-6218565284E6}"/>
                </a:ext>
              </a:extLst>
            </p:cNvPr>
            <p:cNvSpPr/>
            <p:nvPr/>
          </p:nvSpPr>
          <p:spPr>
            <a:xfrm>
              <a:off x="2781464" y="4792690"/>
              <a:ext cx="1368153" cy="35338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>
                  <a:solidFill>
                    <a:schemeClr val="tx1"/>
                  </a:solidFill>
                </a:rPr>
                <a:t>HDM-4</a:t>
              </a:r>
            </a:p>
          </p:txBody>
        </p:sp>
        <p:sp>
          <p:nvSpPr>
            <p:cNvPr id="19" name="Folded Corner 18">
              <a:extLst>
                <a:ext uri="{FF2B5EF4-FFF2-40B4-BE49-F238E27FC236}">
                  <a16:creationId xmlns:a16="http://schemas.microsoft.com/office/drawing/2014/main" id="{84BA5FF4-541C-B34A-8AA7-CF84B4B3C630}"/>
                </a:ext>
              </a:extLst>
            </p:cNvPr>
            <p:cNvSpPr/>
            <p:nvPr/>
          </p:nvSpPr>
          <p:spPr>
            <a:xfrm>
              <a:off x="6868130" y="5613422"/>
              <a:ext cx="1590628" cy="498459"/>
            </a:xfrm>
            <a:prstGeom prst="foldedCorner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tx1"/>
                  </a:solidFill>
                </a:rPr>
                <a:t>Планы стратегии</a:t>
              </a:r>
              <a:endParaRPr lang="fi-FI" b="1" dirty="0">
                <a:solidFill>
                  <a:schemeClr val="tx1"/>
                </a:solidFill>
              </a:endParaRPr>
            </a:p>
          </p:txBody>
        </p:sp>
        <p:sp>
          <p:nvSpPr>
            <p:cNvPr id="20" name="Flowchart: Magnetic Disk 2">
              <a:extLst>
                <a:ext uri="{FF2B5EF4-FFF2-40B4-BE49-F238E27FC236}">
                  <a16:creationId xmlns:a16="http://schemas.microsoft.com/office/drawing/2014/main" id="{49D6019E-8396-384F-878A-BDD23D48AC77}"/>
                </a:ext>
              </a:extLst>
            </p:cNvPr>
            <p:cNvSpPr/>
            <p:nvPr/>
          </p:nvSpPr>
          <p:spPr>
            <a:xfrm>
              <a:off x="9381505" y="4558127"/>
              <a:ext cx="2196937" cy="500750"/>
            </a:xfrm>
            <a:prstGeom prst="flowChartMagneticDisk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tx1"/>
                  </a:solidFill>
                </a:rPr>
                <a:t>База данных дорожных активов</a:t>
              </a:r>
              <a:endParaRPr lang="en-GB" b="1" dirty="0">
                <a:solidFill>
                  <a:schemeClr val="tx1"/>
                </a:solidFill>
              </a:endParaRPr>
            </a:p>
          </p:txBody>
        </p:sp>
        <p:sp>
          <p:nvSpPr>
            <p:cNvPr id="21" name="Folded Corner 20">
              <a:extLst>
                <a:ext uri="{FF2B5EF4-FFF2-40B4-BE49-F238E27FC236}">
                  <a16:creationId xmlns:a16="http://schemas.microsoft.com/office/drawing/2014/main" id="{63636304-B3D4-0944-9C2E-AAC10AF6457B}"/>
                </a:ext>
              </a:extLst>
            </p:cNvPr>
            <p:cNvSpPr/>
            <p:nvPr/>
          </p:nvSpPr>
          <p:spPr>
            <a:xfrm>
              <a:off x="4273597" y="2989746"/>
              <a:ext cx="748145" cy="440824"/>
            </a:xfrm>
            <a:prstGeom prst="foldedCorner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b="1">
                  <a:solidFill>
                    <a:schemeClr val="tx1"/>
                  </a:solidFill>
                </a:rPr>
                <a:t>GPS</a:t>
              </a:r>
            </a:p>
          </p:txBody>
        </p:sp>
        <p:sp>
          <p:nvSpPr>
            <p:cNvPr id="22" name="Folded Corner 21">
              <a:extLst>
                <a:ext uri="{FF2B5EF4-FFF2-40B4-BE49-F238E27FC236}">
                  <a16:creationId xmlns:a16="http://schemas.microsoft.com/office/drawing/2014/main" id="{22B0842E-7D18-A349-8D59-76183C42728D}"/>
                </a:ext>
              </a:extLst>
            </p:cNvPr>
            <p:cNvSpPr/>
            <p:nvPr/>
          </p:nvSpPr>
          <p:spPr>
            <a:xfrm>
              <a:off x="5196699" y="2992188"/>
              <a:ext cx="748145" cy="440824"/>
            </a:xfrm>
            <a:prstGeom prst="foldedCorner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b="1">
                  <a:solidFill>
                    <a:schemeClr val="tx1"/>
                  </a:solidFill>
                </a:rPr>
                <a:t>PDI</a:t>
              </a:r>
            </a:p>
          </p:txBody>
        </p:sp>
        <p:sp>
          <p:nvSpPr>
            <p:cNvPr id="23" name="Flowchart: Magnetic Disk 2">
              <a:extLst>
                <a:ext uri="{FF2B5EF4-FFF2-40B4-BE49-F238E27FC236}">
                  <a16:creationId xmlns:a16="http://schemas.microsoft.com/office/drawing/2014/main" id="{50ADBE67-5826-B546-BE3C-A5311C83B8DB}"/>
                </a:ext>
              </a:extLst>
            </p:cNvPr>
            <p:cNvSpPr/>
            <p:nvPr/>
          </p:nvSpPr>
          <p:spPr>
            <a:xfrm>
              <a:off x="4485239" y="4643885"/>
              <a:ext cx="2280321" cy="672715"/>
            </a:xfrm>
            <a:prstGeom prst="flowChartMagneticDisk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tx1"/>
                  </a:solidFill>
                </a:rPr>
                <a:t>Файлы передачи </a:t>
              </a:r>
              <a:r>
                <a:rPr lang="en-GB" b="1" dirty="0">
                  <a:solidFill>
                    <a:schemeClr val="tx1"/>
                  </a:solidFill>
                </a:rPr>
                <a:t>HDM-4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0F8C6DB-B040-5B41-9513-2A5E272DE22D}"/>
                </a:ext>
              </a:extLst>
            </p:cNvPr>
            <p:cNvSpPr txBox="1"/>
            <p:nvPr/>
          </p:nvSpPr>
          <p:spPr>
            <a:xfrm>
              <a:off x="53108" y="420974"/>
              <a:ext cx="25414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/>
                <a:t>Полевые исследования</a:t>
              </a:r>
              <a:endParaRPr lang="fi-FI" b="1" dirty="0"/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5C936983-153B-E944-990F-2780062239FA}"/>
                </a:ext>
              </a:extLst>
            </p:cNvPr>
            <p:cNvCxnSpPr>
              <a:cxnSpLocks/>
              <a:endCxn id="13" idx="0"/>
            </p:cNvCxnSpPr>
            <p:nvPr/>
          </p:nvCxnSpPr>
          <p:spPr>
            <a:xfrm>
              <a:off x="5587389" y="790306"/>
              <a:ext cx="1" cy="484659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Folded Corner 25">
              <a:extLst>
                <a:ext uri="{FF2B5EF4-FFF2-40B4-BE49-F238E27FC236}">
                  <a16:creationId xmlns:a16="http://schemas.microsoft.com/office/drawing/2014/main" id="{06208346-76E2-E140-9B62-64148CDD5011}"/>
                </a:ext>
              </a:extLst>
            </p:cNvPr>
            <p:cNvSpPr/>
            <p:nvPr/>
          </p:nvSpPr>
          <p:spPr>
            <a:xfrm>
              <a:off x="3525452" y="2991141"/>
              <a:ext cx="748145" cy="440824"/>
            </a:xfrm>
            <a:prstGeom prst="foldedCorner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b="1">
                  <a:solidFill>
                    <a:schemeClr val="tx1"/>
                  </a:solidFill>
                </a:rPr>
                <a:t>RUT</a:t>
              </a:r>
            </a:p>
          </p:txBody>
        </p:sp>
        <p:sp>
          <p:nvSpPr>
            <p:cNvPr id="27" name="Folded Corner 26">
              <a:extLst>
                <a:ext uri="{FF2B5EF4-FFF2-40B4-BE49-F238E27FC236}">
                  <a16:creationId xmlns:a16="http://schemas.microsoft.com/office/drawing/2014/main" id="{A577E9AC-C204-A84D-847A-AB64B12855CF}"/>
                </a:ext>
              </a:extLst>
            </p:cNvPr>
            <p:cNvSpPr/>
            <p:nvPr/>
          </p:nvSpPr>
          <p:spPr>
            <a:xfrm>
              <a:off x="2781464" y="2989746"/>
              <a:ext cx="748145" cy="440824"/>
            </a:xfrm>
            <a:prstGeom prst="foldedCorner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b="1">
                  <a:solidFill>
                    <a:schemeClr val="tx1"/>
                  </a:solidFill>
                </a:rPr>
                <a:t>IRI</a:t>
              </a: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756EB674-5BB6-0E49-A5AF-F50367070C46}"/>
                </a:ext>
              </a:extLst>
            </p:cNvPr>
            <p:cNvCxnSpPr>
              <a:cxnSpLocks/>
            </p:cNvCxnSpPr>
            <p:nvPr/>
          </p:nvCxnSpPr>
          <p:spPr>
            <a:xfrm>
              <a:off x="5570772" y="1703914"/>
              <a:ext cx="0" cy="470317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61CBED7A-D3AF-C342-AA7A-5E482DFC8C9E}"/>
                </a:ext>
              </a:extLst>
            </p:cNvPr>
            <p:cNvCxnSpPr>
              <a:cxnSpLocks/>
            </p:cNvCxnSpPr>
            <p:nvPr/>
          </p:nvCxnSpPr>
          <p:spPr>
            <a:xfrm>
              <a:off x="5570772" y="2521871"/>
              <a:ext cx="0" cy="470317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AE728B0-21CD-B446-B555-FF81B27347D0}"/>
                </a:ext>
              </a:extLst>
            </p:cNvPr>
            <p:cNvSpPr txBox="1"/>
            <p:nvPr/>
          </p:nvSpPr>
          <p:spPr>
            <a:xfrm>
              <a:off x="53107" y="1166835"/>
              <a:ext cx="278999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/>
                <a:t>Файлы с изображениями </a:t>
              </a:r>
              <a:br>
                <a:rPr lang="ru-RU" b="1" dirty="0"/>
              </a:br>
              <a:r>
                <a:rPr lang="ru-RU" b="1" dirty="0"/>
                <a:t>съемки</a:t>
              </a:r>
              <a:endParaRPr lang="fi-FI" b="1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7087D69-D2BD-2D49-B380-60E1224230B1}"/>
                </a:ext>
              </a:extLst>
            </p:cNvPr>
            <p:cNvSpPr txBox="1"/>
            <p:nvPr/>
          </p:nvSpPr>
          <p:spPr>
            <a:xfrm>
              <a:off x="53107" y="2125800"/>
              <a:ext cx="18582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/>
                <a:t>Инвентаризация</a:t>
              </a:r>
              <a:endParaRPr lang="fi-FI" b="1" dirty="0"/>
            </a:p>
          </p:txBody>
        </p:sp>
        <p:sp>
          <p:nvSpPr>
            <p:cNvPr id="32" name="Folded Corner 31">
              <a:extLst>
                <a:ext uri="{FF2B5EF4-FFF2-40B4-BE49-F238E27FC236}">
                  <a16:creationId xmlns:a16="http://schemas.microsoft.com/office/drawing/2014/main" id="{2E106996-6281-F84B-9F5D-A71E3BD1FDE5}"/>
                </a:ext>
              </a:extLst>
            </p:cNvPr>
            <p:cNvSpPr/>
            <p:nvPr/>
          </p:nvSpPr>
          <p:spPr>
            <a:xfrm>
              <a:off x="5947335" y="2991146"/>
              <a:ext cx="748145" cy="440824"/>
            </a:xfrm>
            <a:prstGeom prst="foldedCorner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b="1">
                  <a:solidFill>
                    <a:schemeClr val="tx1"/>
                  </a:solidFill>
                </a:rPr>
                <a:t>RI</a:t>
              </a:r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65058C70-57C9-1643-8679-143B626D4A25}"/>
                </a:ext>
              </a:extLst>
            </p:cNvPr>
            <p:cNvCxnSpPr>
              <a:cxnSpLocks/>
            </p:cNvCxnSpPr>
            <p:nvPr/>
          </p:nvCxnSpPr>
          <p:spPr>
            <a:xfrm>
              <a:off x="5581912" y="3431970"/>
              <a:ext cx="0" cy="470317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8B98224C-7847-D942-BEB0-88D9B3E9B0A3}"/>
                </a:ext>
              </a:extLst>
            </p:cNvPr>
            <p:cNvCxnSpPr>
              <a:cxnSpLocks/>
            </p:cNvCxnSpPr>
            <p:nvPr/>
          </p:nvCxnSpPr>
          <p:spPr>
            <a:xfrm>
              <a:off x="9618911" y="4251239"/>
              <a:ext cx="0" cy="381786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EB9A695F-B3BA-CC46-9F3D-DBD47690D582}"/>
                </a:ext>
              </a:extLst>
            </p:cNvPr>
            <p:cNvCxnSpPr>
              <a:cxnSpLocks/>
              <a:endCxn id="23" idx="1"/>
            </p:cNvCxnSpPr>
            <p:nvPr/>
          </p:nvCxnSpPr>
          <p:spPr>
            <a:xfrm>
              <a:off x="5625399" y="4275168"/>
              <a:ext cx="1" cy="368717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D3DF4AE3-8787-4346-973D-E1E365C6441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149618" y="4969383"/>
              <a:ext cx="335621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Folded Corner 36">
              <a:extLst>
                <a:ext uri="{FF2B5EF4-FFF2-40B4-BE49-F238E27FC236}">
                  <a16:creationId xmlns:a16="http://schemas.microsoft.com/office/drawing/2014/main" id="{BEA68967-E088-344F-8297-8321E68A649B}"/>
                </a:ext>
              </a:extLst>
            </p:cNvPr>
            <p:cNvSpPr/>
            <p:nvPr/>
          </p:nvSpPr>
          <p:spPr>
            <a:xfrm>
              <a:off x="6882668" y="2991146"/>
              <a:ext cx="1346603" cy="440824"/>
            </a:xfrm>
            <a:prstGeom prst="foldedCorner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tx1"/>
                  </a:solidFill>
                </a:rPr>
                <a:t>Параметры</a:t>
              </a:r>
              <a:endParaRPr lang="fi-FI" b="1" dirty="0">
                <a:solidFill>
                  <a:schemeClr val="tx1"/>
                </a:solidFill>
              </a:endParaRPr>
            </a:p>
          </p:txBody>
        </p:sp>
        <p:sp>
          <p:nvSpPr>
            <p:cNvPr id="38" name="Folded Corner 37">
              <a:extLst>
                <a:ext uri="{FF2B5EF4-FFF2-40B4-BE49-F238E27FC236}">
                  <a16:creationId xmlns:a16="http://schemas.microsoft.com/office/drawing/2014/main" id="{B5C15D51-D7BB-844E-80B8-B9A18BDC55C2}"/>
                </a:ext>
              </a:extLst>
            </p:cNvPr>
            <p:cNvSpPr/>
            <p:nvPr/>
          </p:nvSpPr>
          <p:spPr>
            <a:xfrm>
              <a:off x="8565244" y="5613424"/>
              <a:ext cx="1590629" cy="498459"/>
            </a:xfrm>
            <a:prstGeom prst="foldedCorner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tx1"/>
                  </a:solidFill>
                </a:rPr>
                <a:t>Планы сети</a:t>
              </a:r>
              <a:endParaRPr lang="fi-FI" b="1" dirty="0">
                <a:solidFill>
                  <a:schemeClr val="tx1"/>
                </a:solidFill>
              </a:endParaRPr>
            </a:p>
          </p:txBody>
        </p:sp>
        <p:sp>
          <p:nvSpPr>
            <p:cNvPr id="39" name="Folded Corner 38">
              <a:extLst>
                <a:ext uri="{FF2B5EF4-FFF2-40B4-BE49-F238E27FC236}">
                  <a16:creationId xmlns:a16="http://schemas.microsoft.com/office/drawing/2014/main" id="{DB4DE3A4-3027-084C-BC7C-7F9E5D86FA91}"/>
                </a:ext>
              </a:extLst>
            </p:cNvPr>
            <p:cNvSpPr/>
            <p:nvPr/>
          </p:nvSpPr>
          <p:spPr>
            <a:xfrm>
              <a:off x="10220402" y="5613423"/>
              <a:ext cx="1590629" cy="498459"/>
            </a:xfrm>
            <a:prstGeom prst="foldedCorner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tx1"/>
                  </a:solidFill>
                </a:rPr>
                <a:t>Планы проектов</a:t>
              </a:r>
              <a:endParaRPr lang="fi-FI" b="1" dirty="0">
                <a:solidFill>
                  <a:schemeClr val="tx1"/>
                </a:solidFill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43980F27-0645-CC4A-80C8-AC5E4B80C39D}"/>
                </a:ext>
              </a:extLst>
            </p:cNvPr>
            <p:cNvSpPr txBox="1"/>
            <p:nvPr/>
          </p:nvSpPr>
          <p:spPr>
            <a:xfrm>
              <a:off x="35489" y="2893823"/>
              <a:ext cx="23796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/>
                <a:t>Файлы импорта СУДА</a:t>
              </a:r>
              <a:endParaRPr lang="fi-FI" b="1" dirty="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329328B-DDD0-B94C-B912-397CBEB0B961}"/>
                </a:ext>
              </a:extLst>
            </p:cNvPr>
            <p:cNvSpPr txBox="1"/>
            <p:nvPr/>
          </p:nvSpPr>
          <p:spPr>
            <a:xfrm>
              <a:off x="53107" y="4234886"/>
              <a:ext cx="20556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/>
                <a:t>Приложения СУДА</a:t>
              </a:r>
              <a:endParaRPr lang="fi-FI" b="1" dirty="0"/>
            </a:p>
          </p:txBody>
        </p:sp>
        <p:sp>
          <p:nvSpPr>
            <p:cNvPr id="42" name="Folded Corner 41">
              <a:extLst>
                <a:ext uri="{FF2B5EF4-FFF2-40B4-BE49-F238E27FC236}">
                  <a16:creationId xmlns:a16="http://schemas.microsoft.com/office/drawing/2014/main" id="{681A9493-1D07-5142-83D4-824B34FFE127}"/>
                </a:ext>
              </a:extLst>
            </p:cNvPr>
            <p:cNvSpPr/>
            <p:nvPr/>
          </p:nvSpPr>
          <p:spPr>
            <a:xfrm>
              <a:off x="5106486" y="5613422"/>
              <a:ext cx="1590628" cy="498459"/>
            </a:xfrm>
            <a:prstGeom prst="foldedCorner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tx1"/>
                  </a:solidFill>
                </a:rPr>
                <a:t>Отчеты</a:t>
              </a:r>
              <a:endParaRPr lang="fi-FI" b="1" dirty="0">
                <a:solidFill>
                  <a:schemeClr val="tx1"/>
                </a:solidFill>
              </a:endParaRPr>
            </a:p>
          </p:txBody>
        </p:sp>
        <p:sp>
          <p:nvSpPr>
            <p:cNvPr id="43" name="Folded Corner 42">
              <a:extLst>
                <a:ext uri="{FF2B5EF4-FFF2-40B4-BE49-F238E27FC236}">
                  <a16:creationId xmlns:a16="http://schemas.microsoft.com/office/drawing/2014/main" id="{53976C9F-5D8D-A943-9CCE-D135C574B830}"/>
                </a:ext>
              </a:extLst>
            </p:cNvPr>
            <p:cNvSpPr/>
            <p:nvPr/>
          </p:nvSpPr>
          <p:spPr>
            <a:xfrm>
              <a:off x="3392949" y="5613422"/>
              <a:ext cx="1590628" cy="498459"/>
            </a:xfrm>
            <a:prstGeom prst="foldedCorner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tx1"/>
                  </a:solidFill>
                </a:rPr>
                <a:t>Карты</a:t>
              </a:r>
              <a:endParaRPr lang="fi-FI" b="1" dirty="0">
                <a:solidFill>
                  <a:schemeClr val="tx1"/>
                </a:solidFill>
              </a:endParaRPr>
            </a:p>
          </p:txBody>
        </p:sp>
        <p:sp>
          <p:nvSpPr>
            <p:cNvPr id="44" name="Folded Corner 43">
              <a:extLst>
                <a:ext uri="{FF2B5EF4-FFF2-40B4-BE49-F238E27FC236}">
                  <a16:creationId xmlns:a16="http://schemas.microsoft.com/office/drawing/2014/main" id="{E738A2E5-48F5-2648-B373-9F20D4359989}"/>
                </a:ext>
              </a:extLst>
            </p:cNvPr>
            <p:cNvSpPr/>
            <p:nvPr/>
          </p:nvSpPr>
          <p:spPr>
            <a:xfrm>
              <a:off x="1716813" y="5613422"/>
              <a:ext cx="1590628" cy="498459"/>
            </a:xfrm>
            <a:prstGeom prst="foldedCorner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tx1"/>
                  </a:solidFill>
                </a:rPr>
                <a:t>Графики</a:t>
              </a:r>
              <a:endParaRPr lang="fi-FI" b="1" dirty="0">
                <a:solidFill>
                  <a:schemeClr val="tx1"/>
                </a:solidFill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9894048A-2B27-4F4F-98D4-1BBB50F9FB30}"/>
                </a:ext>
              </a:extLst>
            </p:cNvPr>
            <p:cNvSpPr txBox="1"/>
            <p:nvPr/>
          </p:nvSpPr>
          <p:spPr>
            <a:xfrm>
              <a:off x="22665" y="5384112"/>
              <a:ext cx="1359796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/>
                <a:t>Основные </a:t>
              </a:r>
            </a:p>
            <a:p>
              <a:r>
                <a:rPr lang="ru-RU" b="1" dirty="0"/>
                <a:t>результаты </a:t>
              </a:r>
              <a:br>
                <a:rPr lang="ru-RU" b="1" dirty="0"/>
              </a:br>
              <a:r>
                <a:rPr lang="ru-RU" b="1" dirty="0"/>
                <a:t>СУДА</a:t>
              </a:r>
              <a:endParaRPr lang="fi-FI" b="1" dirty="0"/>
            </a:p>
          </p:txBody>
        </p: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C3C25F28-2969-9C4D-A368-F146E1643FDF}"/>
                </a:ext>
              </a:extLst>
            </p:cNvPr>
            <p:cNvCxnSpPr>
              <a:cxnSpLocks/>
            </p:cNvCxnSpPr>
            <p:nvPr/>
          </p:nvCxnSpPr>
          <p:spPr>
            <a:xfrm>
              <a:off x="3134352" y="804648"/>
              <a:ext cx="0" cy="2160801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BC7CB206-C64A-5947-94A1-07F097C526DC}"/>
                </a:ext>
              </a:extLst>
            </p:cNvPr>
            <p:cNvCxnSpPr>
              <a:cxnSpLocks/>
            </p:cNvCxnSpPr>
            <p:nvPr/>
          </p:nvCxnSpPr>
          <p:spPr>
            <a:xfrm>
              <a:off x="3892393" y="804648"/>
              <a:ext cx="0" cy="2160801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B0DD8876-2C07-E94A-BADA-2663F9D2CFF6}"/>
                </a:ext>
              </a:extLst>
            </p:cNvPr>
            <p:cNvCxnSpPr>
              <a:cxnSpLocks/>
            </p:cNvCxnSpPr>
            <p:nvPr/>
          </p:nvCxnSpPr>
          <p:spPr>
            <a:xfrm>
              <a:off x="4626684" y="804648"/>
              <a:ext cx="0" cy="2160801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F76B2FC1-A43A-0547-930C-1E2EC29C11D7}"/>
                </a:ext>
              </a:extLst>
            </p:cNvPr>
            <p:cNvSpPr/>
            <p:nvPr/>
          </p:nvSpPr>
          <p:spPr>
            <a:xfrm>
              <a:off x="7973528" y="284234"/>
              <a:ext cx="2203424" cy="720281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>
                  <a:solidFill>
                    <a:schemeClr val="tx1"/>
                  </a:solidFill>
                </a:rPr>
                <a:t>Программное обеспечение для дорожного движения</a:t>
              </a:r>
              <a:endParaRPr lang="en-GB" sz="1600" b="1" dirty="0">
                <a:solidFill>
                  <a:schemeClr val="tx1"/>
                </a:solidFill>
              </a:endParaRPr>
            </a:p>
          </p:txBody>
        </p: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51DC9948-F118-794B-A785-1EA4FE5B8339}"/>
                </a:ext>
              </a:extLst>
            </p:cNvPr>
            <p:cNvCxnSpPr>
              <a:cxnSpLocks/>
              <a:stCxn id="49" idx="2"/>
            </p:cNvCxnSpPr>
            <p:nvPr/>
          </p:nvCxnSpPr>
          <p:spPr>
            <a:xfrm flipH="1">
              <a:off x="9068575" y="1004515"/>
              <a:ext cx="6665" cy="2003972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ADF13E7C-CA18-8A4A-BBC7-16E9BD774465}"/>
                </a:ext>
              </a:extLst>
            </p:cNvPr>
            <p:cNvCxnSpPr>
              <a:cxnSpLocks/>
            </p:cNvCxnSpPr>
            <p:nvPr/>
          </p:nvCxnSpPr>
          <p:spPr>
            <a:xfrm>
              <a:off x="6319937" y="3430570"/>
              <a:ext cx="0" cy="470317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Folded Corner 51">
              <a:extLst>
                <a:ext uri="{FF2B5EF4-FFF2-40B4-BE49-F238E27FC236}">
                  <a16:creationId xmlns:a16="http://schemas.microsoft.com/office/drawing/2014/main" id="{A725AEC9-33E3-244B-9228-CFFC63AA9DE6}"/>
                </a:ext>
              </a:extLst>
            </p:cNvPr>
            <p:cNvSpPr/>
            <p:nvPr/>
          </p:nvSpPr>
          <p:spPr>
            <a:xfrm>
              <a:off x="8382361" y="2989746"/>
              <a:ext cx="1346603" cy="440824"/>
            </a:xfrm>
            <a:prstGeom prst="foldedCorner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b="1" dirty="0">
                  <a:solidFill>
                    <a:schemeClr val="tx1"/>
                  </a:solidFill>
                </a:rPr>
                <a:t>Данные о дорожном движении</a:t>
              </a:r>
              <a:endParaRPr lang="fi-FI" sz="1100" b="1" dirty="0">
                <a:solidFill>
                  <a:schemeClr val="tx1"/>
                </a:solidFill>
              </a:endParaRPr>
            </a:p>
          </p:txBody>
        </p: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CB4C46FC-C27A-8441-9B5A-2CC42B549CEB}"/>
                </a:ext>
              </a:extLst>
            </p:cNvPr>
            <p:cNvCxnSpPr>
              <a:cxnSpLocks/>
            </p:cNvCxnSpPr>
            <p:nvPr/>
          </p:nvCxnSpPr>
          <p:spPr>
            <a:xfrm>
              <a:off x="11363714" y="4251239"/>
              <a:ext cx="0" cy="381786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29CADB45-9ACE-6B48-81F4-4F16E0312730}"/>
                </a:ext>
              </a:extLst>
            </p:cNvPr>
            <p:cNvCxnSpPr>
              <a:cxnSpLocks/>
            </p:cNvCxnSpPr>
            <p:nvPr/>
          </p:nvCxnSpPr>
          <p:spPr>
            <a:xfrm>
              <a:off x="4626684" y="3439986"/>
              <a:ext cx="0" cy="470317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A8EF0281-1C40-1E43-AD7C-BEA3DCBBB452}"/>
                </a:ext>
              </a:extLst>
            </p:cNvPr>
            <p:cNvCxnSpPr>
              <a:cxnSpLocks/>
            </p:cNvCxnSpPr>
            <p:nvPr/>
          </p:nvCxnSpPr>
          <p:spPr>
            <a:xfrm>
              <a:off x="3916603" y="3428057"/>
              <a:ext cx="0" cy="470317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27F5D991-EF9F-A249-81CD-4D5DF8CB7B36}"/>
                </a:ext>
              </a:extLst>
            </p:cNvPr>
            <p:cNvCxnSpPr>
              <a:cxnSpLocks/>
            </p:cNvCxnSpPr>
            <p:nvPr/>
          </p:nvCxnSpPr>
          <p:spPr>
            <a:xfrm>
              <a:off x="3134352" y="3428056"/>
              <a:ext cx="0" cy="470317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614C5B3E-8478-3645-B986-8DFB62BB55D4}"/>
                </a:ext>
              </a:extLst>
            </p:cNvPr>
            <p:cNvCxnSpPr>
              <a:cxnSpLocks/>
            </p:cNvCxnSpPr>
            <p:nvPr/>
          </p:nvCxnSpPr>
          <p:spPr>
            <a:xfrm>
              <a:off x="7551736" y="3439985"/>
              <a:ext cx="0" cy="470317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5AD03EB3-A204-6C42-9A8B-9201CD4F208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051429" y="3439985"/>
              <a:ext cx="7034" cy="441513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ADE5439B-CBBE-424A-BF4C-226CF4778AFA}"/>
                </a:ext>
              </a:extLst>
            </p:cNvPr>
            <p:cNvSpPr/>
            <p:nvPr/>
          </p:nvSpPr>
          <p:spPr>
            <a:xfrm>
              <a:off x="7210573" y="4387972"/>
              <a:ext cx="1368153" cy="35338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tx1"/>
                  </a:solidFill>
                </a:rPr>
                <a:t>ВЕБ-ГИС</a:t>
              </a:r>
              <a:endParaRPr lang="en-GB" b="1" dirty="0">
                <a:solidFill>
                  <a:schemeClr val="tx1"/>
                </a:solidFill>
              </a:endParaRPr>
            </a:p>
          </p:txBody>
        </p: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1AA33BC7-7425-4C41-B0FF-30F6356843DA}"/>
                </a:ext>
              </a:extLst>
            </p:cNvPr>
            <p:cNvCxnSpPr>
              <a:cxnSpLocks/>
              <a:stCxn id="20" idx="2"/>
              <a:endCxn id="59" idx="3"/>
            </p:cNvCxnSpPr>
            <p:nvPr/>
          </p:nvCxnSpPr>
          <p:spPr>
            <a:xfrm flipH="1" flipV="1">
              <a:off x="8578726" y="4564666"/>
              <a:ext cx="802779" cy="243836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7D9FC268-801F-2647-8B47-10E65990187A}"/>
                </a:ext>
              </a:extLst>
            </p:cNvPr>
            <p:cNvSpPr/>
            <p:nvPr/>
          </p:nvSpPr>
          <p:spPr>
            <a:xfrm>
              <a:off x="10405" y="6382944"/>
              <a:ext cx="1368153" cy="35338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tx1"/>
                  </a:solidFill>
                </a:rPr>
                <a:t>ПО</a:t>
              </a:r>
              <a:endParaRPr lang="en-GB" b="1" dirty="0">
                <a:solidFill>
                  <a:schemeClr val="tx1"/>
                </a:solidFill>
              </a:endParaRPr>
            </a:p>
          </p:txBody>
        </p:sp>
        <p:sp>
          <p:nvSpPr>
            <p:cNvPr id="62" name="Folded Corner 61">
              <a:extLst>
                <a:ext uri="{FF2B5EF4-FFF2-40B4-BE49-F238E27FC236}">
                  <a16:creationId xmlns:a16="http://schemas.microsoft.com/office/drawing/2014/main" id="{2F46D61F-83A2-DA4B-AF86-B9DCCB5D18AE}"/>
                </a:ext>
              </a:extLst>
            </p:cNvPr>
            <p:cNvSpPr/>
            <p:nvPr/>
          </p:nvSpPr>
          <p:spPr>
            <a:xfrm>
              <a:off x="1470384" y="6372221"/>
              <a:ext cx="748145" cy="440824"/>
            </a:xfrm>
            <a:prstGeom prst="foldedCorner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tx1"/>
                  </a:solidFill>
                </a:rPr>
                <a:t>Файл</a:t>
              </a:r>
              <a:endParaRPr lang="fi-FI" b="1" dirty="0">
                <a:solidFill>
                  <a:schemeClr val="tx1"/>
                </a:solidFill>
              </a:endParaRPr>
            </a:p>
          </p:txBody>
        </p:sp>
        <p:sp>
          <p:nvSpPr>
            <p:cNvPr id="63" name="Flowchart: Magnetic Disk 2">
              <a:extLst>
                <a:ext uri="{FF2B5EF4-FFF2-40B4-BE49-F238E27FC236}">
                  <a16:creationId xmlns:a16="http://schemas.microsoft.com/office/drawing/2014/main" id="{A9C9A033-38DE-B441-B8F1-F367C7F9A505}"/>
                </a:ext>
              </a:extLst>
            </p:cNvPr>
            <p:cNvSpPr/>
            <p:nvPr/>
          </p:nvSpPr>
          <p:spPr>
            <a:xfrm>
              <a:off x="2310355" y="6338826"/>
              <a:ext cx="1278377" cy="441623"/>
            </a:xfrm>
            <a:prstGeom prst="flowChartMagneticDisk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tx1"/>
                  </a:solidFill>
                </a:rPr>
                <a:t>База данных</a:t>
              </a:r>
              <a:endParaRPr lang="en-GB" b="1" dirty="0">
                <a:solidFill>
                  <a:schemeClr val="tx1"/>
                </a:solidFill>
              </a:endParaRPr>
            </a:p>
          </p:txBody>
        </p: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8B1E3883-CFB7-EA48-9129-9F1BCED08BD4}"/>
                </a:ext>
              </a:extLst>
            </p:cNvPr>
            <p:cNvCxnSpPr>
              <a:cxnSpLocks/>
            </p:cNvCxnSpPr>
            <p:nvPr/>
          </p:nvCxnSpPr>
          <p:spPr>
            <a:xfrm>
              <a:off x="6319937" y="2539251"/>
              <a:ext cx="0" cy="470317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Flowchart: Magnetic Disk 2">
              <a:extLst>
                <a:ext uri="{FF2B5EF4-FFF2-40B4-BE49-F238E27FC236}">
                  <a16:creationId xmlns:a16="http://schemas.microsoft.com/office/drawing/2014/main" id="{DC71F92D-F059-7942-820A-C188DC02700E}"/>
                </a:ext>
              </a:extLst>
            </p:cNvPr>
            <p:cNvSpPr/>
            <p:nvPr/>
          </p:nvSpPr>
          <p:spPr>
            <a:xfrm>
              <a:off x="9381504" y="5058877"/>
              <a:ext cx="2196937" cy="500750"/>
            </a:xfrm>
            <a:prstGeom prst="flowChartMagneticDisk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tx1"/>
                  </a:solidFill>
                </a:rPr>
                <a:t>База данных планирования</a:t>
              </a:r>
              <a:endParaRPr lang="en-GB" b="1" dirty="0">
                <a:solidFill>
                  <a:schemeClr val="tx1"/>
                </a:solidFill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42316733-8FBA-CE44-937C-4E151BD602B8}"/>
                </a:ext>
              </a:extLst>
            </p:cNvPr>
            <p:cNvSpPr/>
            <p:nvPr/>
          </p:nvSpPr>
          <p:spPr>
            <a:xfrm>
              <a:off x="6915423" y="4857447"/>
              <a:ext cx="2004966" cy="505259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tx1"/>
                  </a:solidFill>
                </a:rPr>
                <a:t>ВЕБ-ИНСТРУМЕНТ ПЛАНИРОВАНИЯ</a:t>
              </a:r>
              <a:endParaRPr lang="en-GB" b="1" dirty="0">
                <a:solidFill>
                  <a:schemeClr val="tx1"/>
                </a:solidFill>
              </a:endParaRPr>
            </a:p>
          </p:txBody>
        </p: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0A5F8D7A-7631-E748-98BF-0AF90E2EB25A}"/>
                </a:ext>
              </a:extLst>
            </p:cNvPr>
            <p:cNvCxnSpPr>
              <a:cxnSpLocks/>
              <a:stCxn id="65" idx="2"/>
            </p:cNvCxnSpPr>
            <p:nvPr/>
          </p:nvCxnSpPr>
          <p:spPr>
            <a:xfrm flipH="1" flipV="1">
              <a:off x="8920390" y="5095062"/>
              <a:ext cx="461114" cy="21419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BEE20C-967F-4FAD-8EEE-8528CEB71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183C-1B89-5C4E-BC2A-2EB3C31B64FD}" type="slidenum">
              <a:rPr lang="fi-FI" smtClean="0"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881928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90A08EB-20CC-CB4F-BD2B-2C464A0F2A5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F8AC222-416D-8C43-A05D-F1458F93831F}"/>
              </a:ext>
            </a:extLst>
          </p:cNvPr>
          <p:cNvSpPr/>
          <p:nvPr/>
        </p:nvSpPr>
        <p:spPr>
          <a:xfrm>
            <a:off x="477545" y="400650"/>
            <a:ext cx="64345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+mj-lt"/>
              <a:buAutoNum type="romanLcPeriod" startAt="7"/>
            </a:pPr>
            <a:r>
              <a:rPr lang="ru-RU" sz="2800" b="1" dirty="0"/>
              <a:t>Инвентаризация дорожных активов</a:t>
            </a:r>
            <a:endParaRPr lang="en-GB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476C45-838A-7E4C-B293-E3AF850BE13A}"/>
              </a:ext>
            </a:extLst>
          </p:cNvPr>
          <p:cNvSpPr txBox="1"/>
          <p:nvPr/>
        </p:nvSpPr>
        <p:spPr>
          <a:xfrm>
            <a:off x="747782" y="839495"/>
            <a:ext cx="1188586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Обследовано около 7000 километров дорог с твердым покрытием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Инвентаризация дорожных активов проведена примерно на 6 200 км обследованных дорог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И дорожная инвентаризация, и инвентаризация повреждений дорожного покрытия проводились по фотографиям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В следующих таблицах показаны пункты инвентаризации</a:t>
            </a:r>
            <a:endParaRPr lang="en-FI" sz="200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3E1D18B-55F6-E846-8AEC-370ED8A183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1420430"/>
              </p:ext>
            </p:extLst>
          </p:nvPr>
        </p:nvGraphicFramePr>
        <p:xfrm>
          <a:off x="429357" y="2584624"/>
          <a:ext cx="11444655" cy="42131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88586">
                  <a:extLst>
                    <a:ext uri="{9D8B030D-6E8A-4147-A177-3AD203B41FA5}">
                      <a16:colId xmlns:a16="http://schemas.microsoft.com/office/drawing/2014/main" val="3906576576"/>
                    </a:ext>
                  </a:extLst>
                </a:gridCol>
                <a:gridCol w="2688586">
                  <a:extLst>
                    <a:ext uri="{9D8B030D-6E8A-4147-A177-3AD203B41FA5}">
                      <a16:colId xmlns:a16="http://schemas.microsoft.com/office/drawing/2014/main" val="1435329967"/>
                    </a:ext>
                  </a:extLst>
                </a:gridCol>
                <a:gridCol w="3683816">
                  <a:extLst>
                    <a:ext uri="{9D8B030D-6E8A-4147-A177-3AD203B41FA5}">
                      <a16:colId xmlns:a16="http://schemas.microsoft.com/office/drawing/2014/main" val="1795667293"/>
                    </a:ext>
                  </a:extLst>
                </a:gridCol>
                <a:gridCol w="2383667">
                  <a:extLst>
                    <a:ext uri="{9D8B030D-6E8A-4147-A177-3AD203B41FA5}">
                      <a16:colId xmlns:a16="http://schemas.microsoft.com/office/drawing/2014/main" val="350335180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effectLst/>
                        </a:rPr>
                        <a:t>Тип инвентаризации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78" marR="10478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effectLst/>
                        </a:rPr>
                        <a:t>Дорога/проезжая часть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78" marR="10478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effectLst/>
                        </a:rPr>
                        <a:t>Пункт инвентаризации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78" marR="10478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effectLst/>
                        </a:rPr>
                        <a:t>Единица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78" marR="10478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120035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Дорожная инвентаризация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78" marR="10478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Дорога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78" marR="10478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Кол-во полос проезжей части</a:t>
                      </a:r>
                      <a:endParaRPr lang="en-GB" sz="1200" b="0" i="0" u="none" strike="noStrike" dirty="0">
                        <a:solidFill>
                          <a:srgbClr val="27272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78" marR="10478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Количество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78" marR="10478" marT="9525" marB="0" anchor="b"/>
                </a:tc>
                <a:extLst>
                  <a:ext uri="{0D108BD9-81ED-4DB2-BD59-A6C34878D82A}">
                    <a16:rowId xmlns:a16="http://schemas.microsoft.com/office/drawing/2014/main" val="347424312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Дорожная инвентаризация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78" marR="10478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Проезжая часть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78" marR="10478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Кол-во полос</a:t>
                      </a:r>
                      <a:endParaRPr lang="en-GB" sz="1200" b="0" i="0" u="none" strike="noStrike" dirty="0">
                        <a:solidFill>
                          <a:srgbClr val="27272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78" marR="10478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Количество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78" marR="10478" marT="9525" marB="0" anchor="b"/>
                </a:tc>
                <a:extLst>
                  <a:ext uri="{0D108BD9-81ED-4DB2-BD59-A6C34878D82A}">
                    <a16:rowId xmlns:a16="http://schemas.microsoft.com/office/drawing/2014/main" val="599623192"/>
                  </a:ext>
                </a:extLst>
              </a:tr>
              <a:tr h="27365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Дорожная инвентаризация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78" marR="10478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Дорога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78" marR="10478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Ландшафт</a:t>
                      </a:r>
                      <a:endParaRPr lang="en-GB" sz="1200" b="0" i="0" u="none" strike="noStrike" dirty="0">
                        <a:solidFill>
                          <a:srgbClr val="27272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78" marR="10478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Множественный выбор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78" marR="10478" marT="9525" marB="0" anchor="b"/>
                </a:tc>
                <a:extLst>
                  <a:ext uri="{0D108BD9-81ED-4DB2-BD59-A6C34878D82A}">
                    <a16:rowId xmlns:a16="http://schemas.microsoft.com/office/drawing/2014/main" val="158951384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Дорожная инвентаризация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78" marR="10478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Дорога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78" marR="10478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Использование земли</a:t>
                      </a:r>
                      <a:endParaRPr lang="en-GB" sz="1200" b="0" i="0" u="none" strike="noStrike" dirty="0">
                        <a:solidFill>
                          <a:srgbClr val="27272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78" marR="10478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Множественный выбор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78" marR="10478" marT="9525" marB="0" anchor="b"/>
                </a:tc>
                <a:extLst>
                  <a:ext uri="{0D108BD9-81ED-4DB2-BD59-A6C34878D82A}">
                    <a16:rowId xmlns:a16="http://schemas.microsoft.com/office/drawing/2014/main" val="273551040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Дорожная инвентаризация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78" marR="10478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Проезжая часть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78" marR="10478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Укажите БОТ (= базовая опорная точка)</a:t>
                      </a:r>
                      <a:endParaRPr lang="en-GB" sz="1200" b="0" i="0" u="none" strike="noStrike" dirty="0">
                        <a:solidFill>
                          <a:srgbClr val="27272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78" marR="10478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Множественный выбор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78" marR="10478" marT="9525" marB="0" anchor="b"/>
                </a:tc>
                <a:extLst>
                  <a:ext uri="{0D108BD9-81ED-4DB2-BD59-A6C34878D82A}">
                    <a16:rowId xmlns:a16="http://schemas.microsoft.com/office/drawing/2014/main" val="749479547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Дорожная инвентаризация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78" marR="10478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Проезжая часть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78" marR="10478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Тип покрытия</a:t>
                      </a:r>
                      <a:endParaRPr lang="en-GB" sz="1200" b="0" i="0" u="none" strike="noStrike" dirty="0">
                        <a:solidFill>
                          <a:srgbClr val="27272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78" marR="10478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Множественный выбор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78" marR="10478" marT="9525" marB="0" anchor="b"/>
                </a:tc>
                <a:extLst>
                  <a:ext uri="{0D108BD9-81ED-4DB2-BD59-A6C34878D82A}">
                    <a16:rowId xmlns:a16="http://schemas.microsoft.com/office/drawing/2014/main" val="972672467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Дорожная инвентаризация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78" marR="10478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Проезжая часть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78" marR="10478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Ширина проезжей части</a:t>
                      </a:r>
                      <a:endParaRPr lang="en-GB" sz="1200" b="0" i="0" u="none" strike="noStrike" dirty="0">
                        <a:solidFill>
                          <a:srgbClr val="27272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78" marR="10478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м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78" marR="10478" marT="9525" marB="0" anchor="b"/>
                </a:tc>
                <a:extLst>
                  <a:ext uri="{0D108BD9-81ED-4DB2-BD59-A6C34878D82A}">
                    <a16:rowId xmlns:a16="http://schemas.microsoft.com/office/drawing/2014/main" val="291011708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Дорожная инвентаризация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78" marR="10478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Проезжая часть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78" marR="10478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Ширина левой обочины</a:t>
                      </a:r>
                      <a:endParaRPr lang="en-GB" sz="1200" b="0" i="0" u="none" strike="noStrike" dirty="0">
                        <a:solidFill>
                          <a:srgbClr val="27272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78" marR="10478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78" marR="10478" marT="9525" marB="0" anchor="b"/>
                </a:tc>
                <a:extLst>
                  <a:ext uri="{0D108BD9-81ED-4DB2-BD59-A6C34878D82A}">
                    <a16:rowId xmlns:a16="http://schemas.microsoft.com/office/drawing/2014/main" val="324138427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Дорожная инвентаризация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78" marR="10478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Проезжая часть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78" marR="10478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Ширина правой обочины</a:t>
                      </a:r>
                      <a:endParaRPr lang="en-GB" sz="1200" b="0" i="0" u="none" strike="noStrike" dirty="0">
                        <a:solidFill>
                          <a:srgbClr val="27272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78" marR="10478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78" marR="10478" marT="9525" marB="0" anchor="b"/>
                </a:tc>
                <a:extLst>
                  <a:ext uri="{0D108BD9-81ED-4DB2-BD59-A6C34878D82A}">
                    <a16:rowId xmlns:a16="http://schemas.microsoft.com/office/drawing/2014/main" val="1656608536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Дорожная инвентаризация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78" marR="10478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Проезжая часть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78" marR="10478" marT="9525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>
                          <a:effectLst/>
                        </a:rPr>
                        <a:t>Тип покрытия левой обочины</a:t>
                      </a:r>
                      <a:endParaRPr lang="en-GB" sz="1200" b="0" i="0" u="none" strike="noStrike" dirty="0">
                        <a:solidFill>
                          <a:srgbClr val="27272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78" marR="10478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Множественный выбор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78" marR="10478" marT="9525" marB="0" anchor="b"/>
                </a:tc>
                <a:extLst>
                  <a:ext uri="{0D108BD9-81ED-4DB2-BD59-A6C34878D82A}">
                    <a16:rowId xmlns:a16="http://schemas.microsoft.com/office/drawing/2014/main" val="2495000068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Дорожная инвентаризация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78" marR="10478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Проезжая часть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78" marR="10478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Тип покрытия правой обочины</a:t>
                      </a:r>
                      <a:endParaRPr lang="en-GB" sz="1200" b="0" i="0" u="none" strike="noStrike" dirty="0">
                        <a:solidFill>
                          <a:srgbClr val="27272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78" marR="10478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Множественный выбор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78" marR="10478" marT="9525" marB="0" anchor="b"/>
                </a:tc>
                <a:extLst>
                  <a:ext uri="{0D108BD9-81ED-4DB2-BD59-A6C34878D82A}">
                    <a16:rowId xmlns:a16="http://schemas.microsoft.com/office/drawing/2014/main" val="16285818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Дорожная инвентаризация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78" marR="10478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Дорога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78" marR="10478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Средняя ширина</a:t>
                      </a:r>
                      <a:endParaRPr lang="en-GB" sz="1200" b="0" i="0" u="none" strike="noStrike" dirty="0">
                        <a:solidFill>
                          <a:srgbClr val="27272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78" marR="10478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78" marR="10478" marT="9525" marB="0" anchor="b"/>
                </a:tc>
                <a:extLst>
                  <a:ext uri="{0D108BD9-81ED-4DB2-BD59-A6C34878D82A}">
                    <a16:rowId xmlns:a16="http://schemas.microsoft.com/office/drawing/2014/main" val="217886901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Инвентаризация повреждений дорожного покрытия 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78" marR="10478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Проезжая часть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78" marR="10478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Трещины на проезжей части (площадь)</a:t>
                      </a:r>
                      <a:endParaRPr lang="en-GB" sz="1200" b="0" i="0" u="none" strike="noStrike" dirty="0">
                        <a:solidFill>
                          <a:srgbClr val="27272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78" marR="10478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м</a:t>
                      </a:r>
                      <a:r>
                        <a:rPr lang="ru-RU" sz="1200" u="none" strike="noStrike" baseline="30000" dirty="0">
                          <a:effectLst/>
                        </a:rPr>
                        <a:t>2</a:t>
                      </a:r>
                      <a:endParaRPr lang="en-GB" sz="12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78" marR="10478" marT="9525" marB="0" anchor="b"/>
                </a:tc>
                <a:extLst>
                  <a:ext uri="{0D108BD9-81ED-4DB2-BD59-A6C34878D82A}">
                    <a16:rowId xmlns:a16="http://schemas.microsoft.com/office/drawing/2014/main" val="3305791676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Инвентаризация повреждений дорожного покрытия 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78" marR="10478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Проезжая часть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78" marR="10478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Ямы на проезжей части (количество)</a:t>
                      </a:r>
                      <a:endParaRPr lang="en-GB" sz="1200" b="0" i="0" u="none" strike="noStrike" dirty="0">
                        <a:solidFill>
                          <a:srgbClr val="27272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78" marR="10478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Количество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78" marR="10478" marT="9525" marB="0" anchor="b"/>
                </a:tc>
                <a:extLst>
                  <a:ext uri="{0D108BD9-81ED-4DB2-BD59-A6C34878D82A}">
                    <a16:rowId xmlns:a16="http://schemas.microsoft.com/office/drawing/2014/main" val="205070981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Инвентаризация повреждений дорожного покрытия 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78" marR="10478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Проезжая часть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78" marR="10478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Ремонт/заплатки (площадь)</a:t>
                      </a:r>
                      <a:endParaRPr lang="en-GB" sz="1200" b="0" i="0" u="none" strike="noStrike" dirty="0">
                        <a:solidFill>
                          <a:srgbClr val="27272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78" marR="10478" marT="9525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>
                          <a:effectLst/>
                        </a:rPr>
                        <a:t>м</a:t>
                      </a:r>
                      <a:r>
                        <a:rPr lang="ru-RU" sz="1200" u="none" strike="noStrike" baseline="30000" dirty="0">
                          <a:effectLst/>
                        </a:rPr>
                        <a:t>2</a:t>
                      </a:r>
                      <a:endParaRPr lang="en-GB" sz="12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78" marR="10478" marT="9525" marB="0" anchor="b"/>
                </a:tc>
                <a:extLst>
                  <a:ext uri="{0D108BD9-81ED-4DB2-BD59-A6C34878D82A}">
                    <a16:rowId xmlns:a16="http://schemas.microsoft.com/office/drawing/2014/main" val="2736403136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Инвентаризация повреждений дорожного покрытия 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78" marR="10478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Проезжая часть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78" marR="10478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Обрыв проезжей части (площадь)</a:t>
                      </a:r>
                      <a:endParaRPr lang="en-GB" sz="1200" b="0" i="0" u="none" strike="noStrike" dirty="0">
                        <a:solidFill>
                          <a:srgbClr val="27272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78" marR="10478" marT="9525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>
                          <a:effectLst/>
                        </a:rPr>
                        <a:t>м</a:t>
                      </a:r>
                      <a:r>
                        <a:rPr lang="ru-RU" sz="1200" u="none" strike="noStrike" baseline="30000" dirty="0">
                          <a:effectLst/>
                        </a:rPr>
                        <a:t>2</a:t>
                      </a:r>
                      <a:endParaRPr lang="en-GB" sz="12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78" marR="10478" marT="9525" marB="0" anchor="b"/>
                </a:tc>
                <a:extLst>
                  <a:ext uri="{0D108BD9-81ED-4DB2-BD59-A6C34878D82A}">
                    <a16:rowId xmlns:a16="http://schemas.microsoft.com/office/drawing/2014/main" val="920207056"/>
                  </a:ext>
                </a:extLst>
              </a:tr>
            </a:tbl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482970-A147-4CCD-85A0-3E0951F94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183C-1B89-5C4E-BC2A-2EB3C31B64FD}" type="slidenum">
              <a:rPr lang="fi-FI" smtClean="0"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350861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F8AC222-416D-8C43-A05D-F1458F93831F}"/>
              </a:ext>
            </a:extLst>
          </p:cNvPr>
          <p:cNvSpPr/>
          <p:nvPr/>
        </p:nvSpPr>
        <p:spPr>
          <a:xfrm>
            <a:off x="477545" y="400650"/>
            <a:ext cx="64345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+mj-lt"/>
              <a:buAutoNum type="romanLcPeriod" startAt="7"/>
            </a:pPr>
            <a:r>
              <a:rPr lang="ru-RU" sz="2800" b="1" dirty="0"/>
              <a:t>Инвентаризация дорожных активов</a:t>
            </a:r>
            <a:endParaRPr lang="en-GB" sz="2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8265EEC-F4EF-6D45-9DB6-359DC4B8CC0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23281" y="922356"/>
            <a:ext cx="5730084" cy="287139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CDAA5F2-B54B-2341-AA89-1F20F0B1772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74113" y="3869812"/>
            <a:ext cx="5703898" cy="287100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538E805-2585-8F48-9FBA-BCBA31BEF75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223281" y="3869719"/>
            <a:ext cx="5716973" cy="287119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086A819-D3DD-024D-AA8E-30CF812BC7E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278135" y="922706"/>
            <a:ext cx="5690586" cy="2870697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0E390C-D368-45A5-8DE2-F4599539C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183C-1B89-5C4E-BC2A-2EB3C31B64FD}" type="slidenum">
              <a:rPr lang="fi-FI" smtClean="0"/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87831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2E3199A-A9FE-5045-96FD-6CB0C5E9567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F8AC222-416D-8C43-A05D-F1458F93831F}"/>
              </a:ext>
            </a:extLst>
          </p:cNvPr>
          <p:cNvSpPr/>
          <p:nvPr/>
        </p:nvSpPr>
        <p:spPr>
          <a:xfrm>
            <a:off x="477545" y="400650"/>
            <a:ext cx="107053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+mj-lt"/>
              <a:buAutoNum type="romanLcPeriod" startAt="8"/>
            </a:pPr>
            <a:r>
              <a:rPr lang="ru-RU" sz="2800" b="1" dirty="0"/>
              <a:t>Обследование/оценка состояния дорожных активов и трафика</a:t>
            </a:r>
            <a:endParaRPr lang="en-GB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A56680-61FA-6947-AE68-889FB6A574D4}"/>
              </a:ext>
            </a:extLst>
          </p:cNvPr>
          <p:cNvSpPr txBox="1"/>
          <p:nvPr/>
        </p:nvSpPr>
        <p:spPr>
          <a:xfrm>
            <a:off x="1187380" y="1250556"/>
            <a:ext cx="981724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Перед исследованиями оборудование было откалибровано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Обследовано около 7000 километров дорог с твердым покрытием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Инвентаризация повреждений дорожного покрытия была проведена примерно на 6 200 км обследованных дорог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И Дорожная инвентаризация, и Инвентаризация повреждений дорожного покрытия проводились по фотографиям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Собранные переменные состояния включают в себя: международный индекс шероховатости, </a:t>
            </a:r>
            <a:r>
              <a:rPr lang="ru-RU" sz="2000" dirty="0" err="1"/>
              <a:t>колейность</a:t>
            </a:r>
            <a:r>
              <a:rPr lang="ru-RU" sz="2000" dirty="0"/>
              <a:t>, растрескивание, выбоины, разрыв кромки, заплатки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Фотографии собирались каждые 10 метров (доступно около 700 000 фото)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Учет движения транспорта велся примерно по 230 точкам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Все данные прошли валидацию и имеют отметки времени, и большая часть данных импортирована в базу данных, видимую через веб-ГИС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FI" sz="2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7ED9D9D-7346-4F87-A5DE-189B9F15A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183C-1B89-5C4E-BC2A-2EB3C31B64FD}" type="slidenum">
              <a:rPr lang="fi-FI" smtClean="0"/>
              <a:t>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842154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F8AC222-416D-8C43-A05D-F1458F93831F}"/>
              </a:ext>
            </a:extLst>
          </p:cNvPr>
          <p:cNvSpPr/>
          <p:nvPr/>
        </p:nvSpPr>
        <p:spPr>
          <a:xfrm>
            <a:off x="477545" y="400650"/>
            <a:ext cx="64345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+mj-lt"/>
              <a:buAutoNum type="romanLcPeriod" startAt="7"/>
            </a:pPr>
            <a:r>
              <a:rPr lang="ru-RU" sz="2800" b="1" dirty="0"/>
              <a:t>Инвентаризация дорожных активов</a:t>
            </a:r>
            <a:endParaRPr lang="en-GB" sz="2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DE4503-047C-DE47-8094-BB6434EADB3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34460" y="927994"/>
            <a:ext cx="5729253" cy="285195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7159850-98A5-454C-B6B4-4CE5569A048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228289" y="926754"/>
            <a:ext cx="5746922" cy="28544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1E764B2-7F7C-7C4C-9F91-B338FC48F9F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35432" y="3841113"/>
            <a:ext cx="5727309" cy="288899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7204037-A1A4-A947-A19F-185BAC05A3B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231760" y="3841112"/>
            <a:ext cx="5739980" cy="2888997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8C035DC-2A97-469A-B477-FBBAE6D45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183C-1B89-5C4E-BC2A-2EB3C31B64FD}" type="slidenum">
              <a:rPr lang="fi-FI" smtClean="0"/>
              <a:t>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891852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ADCEAC4-9A30-ED47-9884-E0A84F13B79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F8AC222-416D-8C43-A05D-F1458F93831F}"/>
              </a:ext>
            </a:extLst>
          </p:cNvPr>
          <p:cNvSpPr/>
          <p:nvPr/>
        </p:nvSpPr>
        <p:spPr>
          <a:xfrm>
            <a:off x="485934" y="-2022"/>
            <a:ext cx="1124955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+mj-lt"/>
              <a:buAutoNum type="romanLcPeriod" startAt="9"/>
            </a:pPr>
            <a:r>
              <a:rPr lang="ru-RU" sz="2800" b="1" dirty="0"/>
              <a:t>Система поддержки принятия решений по управлению активами/</a:t>
            </a:r>
            <a:br>
              <a:rPr lang="ru-RU" sz="2800" b="1" dirty="0"/>
            </a:br>
            <a:r>
              <a:rPr lang="ru-RU" sz="2800" b="1" dirty="0"/>
              <a:t>Инструмент планирования</a:t>
            </a:r>
            <a:endParaRPr lang="en-GB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99CF30-4F80-BA4E-8648-DE70F122E5E2}"/>
              </a:ext>
            </a:extLst>
          </p:cNvPr>
          <p:cNvSpPr txBox="1"/>
          <p:nvPr/>
        </p:nvSpPr>
        <p:spPr>
          <a:xfrm>
            <a:off x="18305" y="881440"/>
            <a:ext cx="1224693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Текущий процесс планирования был пересмотрен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Были внедрены две системы планирования: HDM-4 и специализированный веб-инструмент для планирования технического обслуживания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HDM-4 предлагается для анализа стратегии каждые 3-5 лет, чтобы показать оптимальный бюджет на техническое обслуживание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Индивидуальный инструмент планирования технического обслуживания позволяет привлекать региональные офисы и местные службы технического обслуживания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Единицы планирования фактических работ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Методология планирования технического обслуживания была создана на основе индекса состояния, функционального индекса и индекса приоритета</a:t>
            </a:r>
            <a:endParaRPr lang="en-FI" dirty="0"/>
          </a:p>
        </p:txBody>
      </p:sp>
      <p:graphicFrame>
        <p:nvGraphicFramePr>
          <p:cNvPr id="6" name="Graphique 1">
            <a:extLst>
              <a:ext uri="{FF2B5EF4-FFF2-40B4-BE49-F238E27FC236}">
                <a16:creationId xmlns:a16="http://schemas.microsoft.com/office/drawing/2014/main" id="{C5F95106-2497-0345-81BA-A650583BACD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7164149"/>
              </p:ext>
            </p:extLst>
          </p:nvPr>
        </p:nvGraphicFramePr>
        <p:xfrm>
          <a:off x="3260408" y="3613558"/>
          <a:ext cx="8893211" cy="31124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5C8ABFD-1294-AB42-8ACC-2650D50176C5}"/>
              </a:ext>
            </a:extLst>
          </p:cNvPr>
          <p:cNvSpPr txBox="1"/>
          <p:nvPr/>
        </p:nvSpPr>
        <p:spPr>
          <a:xfrm>
            <a:off x="317595" y="4218526"/>
            <a:ext cx="2751106" cy="1777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Средний годовой бюджет на техническое обслуживание составляет около 100 миллионов долларов США в следующие 20 лет</a:t>
            </a:r>
            <a:endParaRPr lang="en-FI" b="1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7EBACFE-6AF8-44E3-B7CC-DB8294C647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1804" y="4253218"/>
            <a:ext cx="1242423" cy="156035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44AF017-D240-4188-9392-B279568E2CEE}"/>
              </a:ext>
            </a:extLst>
          </p:cNvPr>
          <p:cNvSpPr txBox="1"/>
          <p:nvPr/>
        </p:nvSpPr>
        <p:spPr>
          <a:xfrm>
            <a:off x="10773675" y="4026608"/>
            <a:ext cx="1472053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KG" sz="1600" b="1" dirty="0"/>
              <a:t>НИЧЕГО </a:t>
            </a:r>
            <a:br>
              <a:rPr lang="ru-RU" sz="1600" b="1" dirty="0"/>
            </a:br>
            <a:r>
              <a:rPr lang="ru-KG" sz="1600" b="1" dirty="0"/>
              <a:t>не делать</a:t>
            </a:r>
            <a:endParaRPr lang="ru-RU" sz="1600" b="1" dirty="0"/>
          </a:p>
          <a:p>
            <a:r>
              <a:rPr lang="ru-RU" sz="1600" b="1" dirty="0"/>
              <a:t>Бюджет 20%</a:t>
            </a:r>
          </a:p>
          <a:p>
            <a:r>
              <a:rPr lang="ru-RU" sz="1600" b="1" dirty="0"/>
              <a:t>Бюджет 40%</a:t>
            </a:r>
          </a:p>
          <a:p>
            <a:r>
              <a:rPr lang="ru-RU" sz="1600" b="1" dirty="0"/>
              <a:t>Бюджет 60%</a:t>
            </a:r>
          </a:p>
          <a:p>
            <a:r>
              <a:rPr lang="ru-RU" sz="1600" b="1" dirty="0"/>
              <a:t>Бюджет 80%</a:t>
            </a:r>
          </a:p>
          <a:p>
            <a:r>
              <a:rPr lang="ru-RU" sz="1600" b="1" dirty="0"/>
              <a:t>Оптимальный </a:t>
            </a:r>
            <a:br>
              <a:rPr lang="ru-RU" sz="1600" b="1" dirty="0"/>
            </a:br>
            <a:r>
              <a:rPr lang="ru-RU" sz="1600" b="1" dirty="0"/>
              <a:t>бюджет</a:t>
            </a:r>
            <a:endParaRPr lang="ru-KG" sz="1600" b="1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E94ED4F-21CB-4013-945D-C8D0AC5C6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183C-1B89-5C4E-BC2A-2EB3C31B64FD}" type="slidenum">
              <a:rPr lang="fi-FI" smtClean="0"/>
              <a:t>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545165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F8AC222-416D-8C43-A05D-F1458F93831F}"/>
              </a:ext>
            </a:extLst>
          </p:cNvPr>
          <p:cNvSpPr/>
          <p:nvPr/>
        </p:nvSpPr>
        <p:spPr>
          <a:xfrm>
            <a:off x="477545" y="23145"/>
            <a:ext cx="1124955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+mj-lt"/>
              <a:buAutoNum type="romanLcPeriod" startAt="9"/>
            </a:pPr>
            <a:r>
              <a:rPr lang="ru-RU" sz="2800" b="1" dirty="0"/>
              <a:t>Система поддержки принятия решений по управлению активами/</a:t>
            </a:r>
            <a:br>
              <a:rPr lang="ru-RU" sz="2800" b="1" dirty="0"/>
            </a:br>
            <a:r>
              <a:rPr lang="ru-RU" sz="2800" b="1" dirty="0"/>
              <a:t>Инструмент планирования</a:t>
            </a:r>
            <a:endParaRPr lang="en-GB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63717D-DA15-1443-8C2F-D3276BB3C05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692" y="1034143"/>
            <a:ext cx="12180615" cy="582385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08D2F16-9CDC-48D9-AF19-60A899C93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183C-1B89-5C4E-BC2A-2EB3C31B64FD}" type="slidenum">
              <a:rPr lang="fi-FI" smtClean="0"/>
              <a:t>19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63131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190240C-DCB6-F04A-9D26-531FE34B475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9774D32-6B8D-7148-A4D6-60C8B6A261F9}"/>
              </a:ext>
            </a:extLst>
          </p:cNvPr>
          <p:cNvSpPr txBox="1"/>
          <p:nvPr/>
        </p:nvSpPr>
        <p:spPr>
          <a:xfrm>
            <a:off x="270950" y="288177"/>
            <a:ext cx="28103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/>
              <a:t>Объем работы</a:t>
            </a:r>
            <a:endParaRPr lang="en-GB" sz="32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3D61C6-9A1D-2F47-8B30-4647DAED2B50}"/>
              </a:ext>
            </a:extLst>
          </p:cNvPr>
          <p:cNvSpPr txBox="1"/>
          <p:nvPr/>
        </p:nvSpPr>
        <p:spPr>
          <a:xfrm>
            <a:off x="2003486" y="1231820"/>
            <a:ext cx="9576789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00050" indent="-400050">
              <a:buFont typeface="+mj-lt"/>
              <a:buAutoNum type="romanLcPeriod"/>
            </a:pPr>
            <a:r>
              <a:rPr lang="ru-RU" sz="2400" b="1" dirty="0"/>
              <a:t>Управление заинтересованными сторонами</a:t>
            </a:r>
            <a:endParaRPr lang="en-GB" sz="2400" dirty="0"/>
          </a:p>
          <a:p>
            <a:pPr marL="400050" indent="-400050">
              <a:buFont typeface="+mj-lt"/>
              <a:buAutoNum type="romanLcPeriod"/>
            </a:pPr>
            <a:r>
              <a:rPr lang="ru-RU" sz="2400" b="1" dirty="0"/>
              <a:t>Обзор и анализ бизнес-процессов</a:t>
            </a:r>
            <a:endParaRPr lang="en-GB" sz="2400" dirty="0"/>
          </a:p>
          <a:p>
            <a:pPr marL="400050" indent="-400050">
              <a:buFont typeface="+mj-lt"/>
              <a:buAutoNum type="romanLcPeriod"/>
            </a:pPr>
            <a:r>
              <a:rPr lang="ru-RU" sz="2400" b="1" dirty="0"/>
              <a:t>Обзор и обновление/определение системы сетевых ссылок</a:t>
            </a:r>
            <a:endParaRPr lang="en-GB" sz="2400" dirty="0"/>
          </a:p>
          <a:p>
            <a:pPr marL="400050" indent="-400050">
              <a:buFont typeface="+mj-lt"/>
              <a:buAutoNum type="romanLcPeriod"/>
            </a:pPr>
            <a:r>
              <a:rPr lang="ru-RU" sz="2400" b="1" dirty="0"/>
              <a:t>Структура управления функционированием</a:t>
            </a:r>
            <a:endParaRPr lang="en-GB" sz="2400" dirty="0"/>
          </a:p>
          <a:p>
            <a:pPr marL="400050" indent="-400050">
              <a:buFont typeface="+mj-lt"/>
              <a:buAutoNum type="romanLcPeriod"/>
            </a:pPr>
            <a:r>
              <a:rPr lang="ru-RU" sz="2400" b="1" dirty="0"/>
              <a:t>Руководство по сбору и управлению данными</a:t>
            </a:r>
            <a:endParaRPr lang="en-GB" sz="2400" dirty="0"/>
          </a:p>
          <a:p>
            <a:pPr marL="400050" indent="-400050">
              <a:buFont typeface="+mj-lt"/>
              <a:buAutoNum type="romanLcPeriod"/>
            </a:pPr>
            <a:r>
              <a:rPr lang="ru-RU" sz="2400" b="1" dirty="0"/>
              <a:t>База данных о дорожных активах</a:t>
            </a:r>
            <a:endParaRPr lang="en-GB" sz="2400" dirty="0"/>
          </a:p>
          <a:p>
            <a:pPr marL="400050" indent="-400050">
              <a:buFont typeface="+mj-lt"/>
              <a:buAutoNum type="romanLcPeriod"/>
            </a:pPr>
            <a:r>
              <a:rPr lang="ru-RU" sz="2400" b="1" dirty="0"/>
              <a:t>Инвентаризация дорожных активов</a:t>
            </a:r>
            <a:endParaRPr lang="en-GB" sz="2400" dirty="0"/>
          </a:p>
          <a:p>
            <a:pPr marL="400050" indent="-400050">
              <a:buFont typeface="+mj-lt"/>
              <a:buAutoNum type="romanLcPeriod"/>
            </a:pPr>
            <a:r>
              <a:rPr lang="ru-RU" sz="2400" b="1" dirty="0"/>
              <a:t>Обследование/оценка состояния дорожных активов и трафика</a:t>
            </a:r>
            <a:endParaRPr lang="en-GB" sz="2400" dirty="0"/>
          </a:p>
          <a:p>
            <a:pPr marL="400050" indent="-400050">
              <a:buFont typeface="+mj-lt"/>
              <a:buAutoNum type="romanLcPeriod"/>
            </a:pPr>
            <a:r>
              <a:rPr lang="ru-RU" sz="2400" b="1" dirty="0"/>
              <a:t>Система поддержки принятия решений по управлению активами/</a:t>
            </a:r>
            <a:br>
              <a:rPr lang="ru-RU" sz="2400" b="1" dirty="0"/>
            </a:br>
            <a:r>
              <a:rPr lang="ru-RU" sz="2400" b="1" dirty="0"/>
              <a:t>Инструмент планирования</a:t>
            </a:r>
            <a:endParaRPr lang="en-GB" sz="2400" dirty="0"/>
          </a:p>
          <a:p>
            <a:pPr marL="400050" indent="-400050">
              <a:buFont typeface="+mj-lt"/>
              <a:buAutoNum type="romanLcPeriod"/>
            </a:pPr>
            <a:r>
              <a:rPr lang="ru-RU" sz="2400" b="1" dirty="0"/>
              <a:t>Проверка и приемочные испытания пользователями</a:t>
            </a:r>
            <a:endParaRPr lang="en-GB" sz="2400" dirty="0"/>
          </a:p>
          <a:p>
            <a:pPr marL="400050" indent="-400050">
              <a:buFont typeface="+mj-lt"/>
              <a:buAutoNum type="romanLcPeriod"/>
            </a:pPr>
            <a:r>
              <a:rPr lang="ru-RU" sz="2400" b="1" dirty="0"/>
              <a:t>Программа прокатных работ</a:t>
            </a:r>
            <a:endParaRPr lang="en-GB" sz="2400" dirty="0"/>
          </a:p>
          <a:p>
            <a:pPr marL="400050" indent="-400050">
              <a:buFont typeface="+mj-lt"/>
              <a:buAutoNum type="romanLcPeriod"/>
            </a:pPr>
            <a:r>
              <a:rPr lang="ru-RU" sz="2400" b="1" dirty="0"/>
              <a:t>Руководство по управлению дорожными активами</a:t>
            </a:r>
            <a:endParaRPr lang="en-GB" sz="2400" dirty="0"/>
          </a:p>
          <a:p>
            <a:pPr marL="400050" indent="-400050">
              <a:buFont typeface="+mj-lt"/>
              <a:buAutoNum type="romanLcPeriod"/>
            </a:pPr>
            <a:r>
              <a:rPr lang="ru-RU" sz="2400" b="1" dirty="0"/>
              <a:t>Обучение персонала </a:t>
            </a:r>
            <a:r>
              <a:rPr lang="ru-RU" sz="2400" b="1" dirty="0" err="1"/>
              <a:t>МТиК</a:t>
            </a:r>
            <a:r>
              <a:rPr lang="ru-RU" sz="2400" b="1" dirty="0"/>
              <a:t> и устойчивость СУДА</a:t>
            </a:r>
            <a:endParaRPr lang="en-GB" sz="2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661F91-16FA-49CE-94B9-DCE0E8385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183C-1B89-5C4E-BC2A-2EB3C31B64FD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350757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4BC7F2F-F024-CF4A-9158-8A367EA3060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F8AC222-416D-8C43-A05D-F1458F93831F}"/>
              </a:ext>
            </a:extLst>
          </p:cNvPr>
          <p:cNvSpPr/>
          <p:nvPr/>
        </p:nvSpPr>
        <p:spPr>
          <a:xfrm>
            <a:off x="477545" y="400650"/>
            <a:ext cx="90971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+mj-lt"/>
              <a:buAutoNum type="romanLcPeriod" startAt="10"/>
            </a:pPr>
            <a:r>
              <a:rPr lang="ru-RU" sz="2800" b="1" dirty="0"/>
              <a:t>Проверка и приемочные испытания пользователями</a:t>
            </a:r>
            <a:endParaRPr lang="en-GB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C57FEB-58AA-7345-AFBF-A1AE8FD6EBE0}"/>
              </a:ext>
            </a:extLst>
          </p:cNvPr>
          <p:cNvSpPr txBox="1"/>
          <p:nvPr/>
        </p:nvSpPr>
        <p:spPr>
          <a:xfrm>
            <a:off x="1187380" y="1250556"/>
            <a:ext cx="9817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Были проведены приемочные испытания пользователями и внесены изменения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Проект отчета УАТ подготовлен и переводится на русский язык</a:t>
            </a:r>
            <a:endParaRPr lang="en-FI" sz="2000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EA02F65-F476-407A-A942-478260FE180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8575096"/>
              </p:ext>
            </p:extLst>
          </p:nvPr>
        </p:nvGraphicFramePr>
        <p:xfrm>
          <a:off x="2572866" y="1959511"/>
          <a:ext cx="6691713" cy="36038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53D51454-8804-4D14-984E-CFC6610E8DCD}"/>
              </a:ext>
            </a:extLst>
          </p:cNvPr>
          <p:cNvSpPr txBox="1"/>
          <p:nvPr/>
        </p:nvSpPr>
        <p:spPr>
          <a:xfrm>
            <a:off x="3267058" y="5310125"/>
            <a:ext cx="176538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KG" sz="1400" b="1" dirty="0"/>
              <a:t>Фаза 1 (</a:t>
            </a:r>
            <a:r>
              <a:rPr lang="ru-RU" sz="1400" b="1" dirty="0"/>
              <a:t>ПИЦ</a:t>
            </a:r>
            <a:r>
              <a:rPr lang="ru-KG" sz="1400" b="1" dirty="0"/>
              <a:t>\считыватель данных)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25EC7A4-B5CB-4735-B87F-44AA3C2B371B}"/>
              </a:ext>
            </a:extLst>
          </p:cNvPr>
          <p:cNvSpPr txBox="1"/>
          <p:nvPr/>
        </p:nvSpPr>
        <p:spPr>
          <a:xfrm>
            <a:off x="5298594" y="5311523"/>
            <a:ext cx="176538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/>
              <a:t>Фаза 2 (ПИЦ и </a:t>
            </a:r>
            <a:r>
              <a:rPr lang="ru-RU" sz="1400" b="1" dirty="0" err="1"/>
              <a:t>MoTR</a:t>
            </a:r>
            <a:r>
              <a:rPr lang="ru-RU" sz="1400" b="1" dirty="0"/>
              <a:t>\считыватель данных)</a:t>
            </a:r>
            <a:endParaRPr lang="ru-KG" sz="14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700B64-D65C-4DAC-AA25-8EE3D4D3147A}"/>
              </a:ext>
            </a:extLst>
          </p:cNvPr>
          <p:cNvSpPr txBox="1"/>
          <p:nvPr/>
        </p:nvSpPr>
        <p:spPr>
          <a:xfrm>
            <a:off x="6833181" y="5312921"/>
            <a:ext cx="284317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/>
              <a:t>Фаза 3 (ПИЦ и </a:t>
            </a:r>
            <a:r>
              <a:rPr lang="ru-RU" sz="1400" b="1" dirty="0" err="1"/>
              <a:t>MoTR</a:t>
            </a:r>
            <a:r>
              <a:rPr lang="ru-RU" sz="1400" b="1" dirty="0"/>
              <a:t>\считыватель данных, обработчик данных, администратор)</a:t>
            </a:r>
            <a:endParaRPr lang="ru-KG" sz="1400" b="1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74EDA23-FCDE-46B6-B229-D7AF80717D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9021" y="6236002"/>
            <a:ext cx="223437" cy="22189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0FC8E91-BBF4-49B0-AB5C-75277835F6F2}"/>
              </a:ext>
            </a:extLst>
          </p:cNvPr>
          <p:cNvSpPr txBox="1"/>
          <p:nvPr/>
        </p:nvSpPr>
        <p:spPr>
          <a:xfrm>
            <a:off x="3973132" y="6192368"/>
            <a:ext cx="176538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/>
              <a:t>Неудача (%)</a:t>
            </a:r>
            <a:endParaRPr lang="ru-KG" sz="14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F852920-27BB-42AA-AA39-6E42B2C54082}"/>
              </a:ext>
            </a:extLst>
          </p:cNvPr>
          <p:cNvSpPr txBox="1"/>
          <p:nvPr/>
        </p:nvSpPr>
        <p:spPr>
          <a:xfrm>
            <a:off x="5736220" y="6210544"/>
            <a:ext cx="176538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/>
              <a:t>Успех (%)</a:t>
            </a:r>
            <a:endParaRPr lang="ru-KG" sz="14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4A09BE1-DCB6-4D84-A4FC-0F1CE39A1E7F}"/>
              </a:ext>
            </a:extLst>
          </p:cNvPr>
          <p:cNvSpPr txBox="1"/>
          <p:nvPr/>
        </p:nvSpPr>
        <p:spPr>
          <a:xfrm>
            <a:off x="7323139" y="6220331"/>
            <a:ext cx="176538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/>
              <a:t>Не проверено (%)</a:t>
            </a:r>
            <a:endParaRPr lang="ru-KG" sz="1400" b="1" dirty="0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F0019553-9E11-4618-A092-B46137ECB5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71784" y="6229205"/>
            <a:ext cx="258531" cy="238332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409F6F0-11EA-44E6-BED6-BE0E2B79AC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88075" y="6238476"/>
            <a:ext cx="247324" cy="23657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E7F94F-62F0-4B16-94B3-2F551D337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183C-1B89-5C4E-BC2A-2EB3C31B64FD}" type="slidenum">
              <a:rPr lang="fi-FI" smtClean="0"/>
              <a:t>20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962762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2F1E93C-8806-3E44-83CB-77F24FFFCC2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F8AC222-416D-8C43-A05D-F1458F93831F}"/>
              </a:ext>
            </a:extLst>
          </p:cNvPr>
          <p:cNvSpPr/>
          <p:nvPr/>
        </p:nvSpPr>
        <p:spPr>
          <a:xfrm>
            <a:off x="477545" y="400650"/>
            <a:ext cx="54718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+mj-lt"/>
              <a:buAutoNum type="romanLcPeriod" startAt="11"/>
            </a:pPr>
            <a:r>
              <a:rPr lang="ru-RU" sz="2800" b="1" dirty="0"/>
              <a:t>Скользящая программа работ</a:t>
            </a:r>
            <a:endParaRPr lang="en-GB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79B15B-0747-634A-8A85-39780E7F26A9}"/>
              </a:ext>
            </a:extLst>
          </p:cNvPr>
          <p:cNvSpPr txBox="1"/>
          <p:nvPr/>
        </p:nvSpPr>
        <p:spPr>
          <a:xfrm>
            <a:off x="1178991" y="1250556"/>
            <a:ext cx="1057086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Проведен предварительный анализ стратегии</a:t>
            </a:r>
            <a:endParaRPr lang="en-FI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Автоматически создаваемые работы по техническому обслуживанию доступны из базы данных</a:t>
            </a:r>
            <a:endParaRPr lang="en-FI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Консультант создаст предлагаемую программу работ с комплексными работами в соответствии с бюджетными сценариями в июне-сентябре, обновит анализ стратегии и задокументирует процесс и результаты</a:t>
            </a:r>
            <a:endParaRPr lang="en-FI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FI" sz="2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DB10A36-1677-4B5B-8260-CB6CFC8F8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183C-1B89-5C4E-BC2A-2EB3C31B64FD}" type="slidenum">
              <a:rPr lang="fi-FI" smtClean="0"/>
              <a:t>21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703362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5567336-AEE0-F048-932E-53878EBD296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F8AC222-416D-8C43-A05D-F1458F93831F}"/>
              </a:ext>
            </a:extLst>
          </p:cNvPr>
          <p:cNvSpPr/>
          <p:nvPr/>
        </p:nvSpPr>
        <p:spPr>
          <a:xfrm>
            <a:off x="477545" y="400650"/>
            <a:ext cx="88277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+mj-lt"/>
              <a:buAutoNum type="romanLcPeriod" startAt="12"/>
            </a:pPr>
            <a:r>
              <a:rPr lang="ru-RU" sz="2800" b="1" dirty="0"/>
              <a:t>Руководство по управлению дорожными активами</a:t>
            </a:r>
            <a:endParaRPr lang="en-GB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81CAE8-1383-8F48-9726-17131583F259}"/>
              </a:ext>
            </a:extLst>
          </p:cNvPr>
          <p:cNvSpPr txBox="1"/>
          <p:nvPr/>
        </p:nvSpPr>
        <p:spPr>
          <a:xfrm>
            <a:off x="956577" y="1250556"/>
            <a:ext cx="1079896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Руководство по управлению дорожными активами находится на стадии подготовки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Это должно быть самое важное руководство для </a:t>
            </a:r>
            <a:r>
              <a:rPr lang="ru-RU" sz="2000" dirty="0" err="1"/>
              <a:t>МТиК</a:t>
            </a:r>
            <a:r>
              <a:rPr lang="ru-RU" sz="2000" dirty="0"/>
              <a:t>, касающееся управления дорожными активами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Руководство будет включать в себя следующее:</a:t>
            </a:r>
            <a:endParaRPr lang="en-FI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FI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2000" dirty="0"/>
              <a:t>Международные тенденции в управлении дорожными активами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2000" dirty="0"/>
              <a:t>Предлагаемые будущие шаги по развитию в Кыргызской Республике, связанные с УДА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2000" dirty="0"/>
              <a:t>Роли и обязанности </a:t>
            </a:r>
            <a:r>
              <a:rPr lang="ru-RU" sz="2000" dirty="0" err="1"/>
              <a:t>МТиК</a:t>
            </a:r>
            <a:r>
              <a:rPr lang="ru-RU" sz="2000" dirty="0"/>
              <a:t> и ПИЦ, региональных офисов и местных отделов технического обслуживания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2000" dirty="0"/>
              <a:t>Обеспечение ресурсов отдела оперативной памяти в </a:t>
            </a:r>
            <a:r>
              <a:rPr lang="ru-RU" sz="2000" dirty="0" err="1"/>
              <a:t>МТиК</a:t>
            </a:r>
            <a:endParaRPr lang="ru-RU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2000" dirty="0"/>
              <a:t>Текущее состояние бизнес-процессов УДА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2000" dirty="0"/>
              <a:t>Предлагаемые бизнес-процессы УДА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2000" dirty="0"/>
              <a:t>Доступная информация и информационные системы для принятия решений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2000" dirty="0"/>
              <a:t>Политика, стратегия и цели УДА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2000" dirty="0"/>
              <a:t>Структура управления эффективностью и ключевые показатели эффективности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2000" dirty="0"/>
              <a:t>Краткое изложение 5-летней программы работ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FA3E02-0512-4641-9672-7AFF2494B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183C-1B89-5C4E-BC2A-2EB3C31B64FD}" type="slidenum">
              <a:rPr lang="fi-FI" smtClean="0"/>
              <a:t>22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241441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6CBFD4E-6E08-1943-B3A7-7885FA56661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F8AC222-416D-8C43-A05D-F1458F93831F}"/>
              </a:ext>
            </a:extLst>
          </p:cNvPr>
          <p:cNvSpPr/>
          <p:nvPr/>
        </p:nvSpPr>
        <p:spPr>
          <a:xfrm>
            <a:off x="477545" y="400650"/>
            <a:ext cx="83102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+mj-lt"/>
              <a:buAutoNum type="romanLcPeriod" startAt="13"/>
            </a:pPr>
            <a:r>
              <a:rPr lang="ru-RU" sz="2800" b="1" dirty="0"/>
              <a:t>Обучение персонала </a:t>
            </a:r>
            <a:r>
              <a:rPr lang="ru-RU" sz="2800" b="1" dirty="0" err="1"/>
              <a:t>МТиК</a:t>
            </a:r>
            <a:r>
              <a:rPr lang="ru-RU" sz="2800" b="1" dirty="0"/>
              <a:t> и устойчивость СУДА</a:t>
            </a:r>
            <a:endParaRPr lang="en-GB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62E87B-A2BF-664A-AEF0-4B5D5B05C13D}"/>
              </a:ext>
            </a:extLst>
          </p:cNvPr>
          <p:cNvSpPr txBox="1"/>
          <p:nvPr/>
        </p:nvSpPr>
        <p:spPr>
          <a:xfrm>
            <a:off x="1296437" y="1250556"/>
            <a:ext cx="981724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Было проведено несколько тренингов, семинаров, аудиторных занятий, онлайн-тренингов и практических занятий (на рабочем месте), в том числе:</a:t>
            </a:r>
            <a:endParaRPr lang="en-FI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FI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2000" dirty="0"/>
              <a:t>Обучение планированию технического обслуживания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2000" dirty="0"/>
              <a:t>Обучение HDM-4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2000" dirty="0"/>
              <a:t>Обучение UAT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2000" dirty="0"/>
              <a:t>Обучение работе с инструментами планирования технического обслуживания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2000" dirty="0"/>
              <a:t>Обучение системе дорожной информации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2000" dirty="0"/>
              <a:t>Обучение сбору данных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2000" dirty="0"/>
              <a:t>Обучение инвентаризации дорожных и тротуарных повреждений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2000" dirty="0"/>
              <a:t>Обучение подсчету дорожного движения</a:t>
            </a:r>
            <a:endParaRPr lang="en-FI" sz="2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9E1E10B-A313-4C35-9E1D-2A54A672C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183C-1B89-5C4E-BC2A-2EB3C31B64FD}" type="slidenum">
              <a:rPr lang="fi-FI" smtClean="0"/>
              <a:t>23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627784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233C412-2562-5643-ABDF-9898301E56F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1644345-67B1-C24F-8DEF-063A711D00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80994"/>
            <a:ext cx="9144000" cy="2387600"/>
          </a:xfrm>
        </p:spPr>
        <p:txBody>
          <a:bodyPr>
            <a:noAutofit/>
          </a:bodyPr>
          <a:lstStyle/>
          <a:p>
            <a:r>
              <a:rPr lang="ru-RU" sz="4400" b="1" dirty="0"/>
              <a:t>Разработка СУДА </a:t>
            </a:r>
            <a:br>
              <a:rPr lang="ru-RU" sz="4400" b="1" dirty="0"/>
            </a:br>
            <a:r>
              <a:rPr lang="ru-RU" sz="4400" b="1" dirty="0"/>
              <a:t>в Кыргызской Республике: Фаза 2</a:t>
            </a:r>
            <a:br>
              <a:rPr lang="en-GB" sz="4400" b="1" dirty="0"/>
            </a:br>
            <a:br>
              <a:rPr lang="en-GB" sz="4400" b="1" dirty="0"/>
            </a:br>
            <a:r>
              <a:rPr lang="ru-RU" sz="4400" b="1" dirty="0"/>
              <a:t>Потребности, выявленные в фазе 1</a:t>
            </a:r>
            <a:endParaRPr lang="fi-FI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469BA0-4D54-F946-864E-2001C6DFB4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6157976"/>
            <a:ext cx="9144000" cy="474785"/>
          </a:xfrm>
        </p:spPr>
        <p:txBody>
          <a:bodyPr/>
          <a:lstStyle/>
          <a:p>
            <a:r>
              <a:rPr lang="ru-RU" dirty="0" err="1"/>
              <a:t>Конста</a:t>
            </a:r>
            <a:r>
              <a:rPr lang="ru-RU" dirty="0"/>
              <a:t> </a:t>
            </a:r>
            <a:r>
              <a:rPr lang="ru-RU" dirty="0" err="1"/>
              <a:t>Сирвио</a:t>
            </a:r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24EDD8-ECAB-4306-A5F3-216EBE964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183C-1B89-5C4E-BC2A-2EB3C31B64FD}" type="slidenum">
              <a:rPr lang="fi-FI" smtClean="0"/>
              <a:t>24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934721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1CEB142-3353-3645-8D87-E1D07F9BDAD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F4B385-D806-7C42-A8E1-3B13536C1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/>
              <a:t>Сбор дополнительных данных</a:t>
            </a:r>
            <a:endParaRPr lang="en-FI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388FFA-DDFE-8C40-AC8C-AC325190C9E3}"/>
              </a:ext>
            </a:extLst>
          </p:cNvPr>
          <p:cNvSpPr txBox="1"/>
          <p:nvPr/>
        </p:nvSpPr>
        <p:spPr>
          <a:xfrm>
            <a:off x="1005672" y="1844380"/>
            <a:ext cx="1057086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ru-RU" sz="20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Сбор данных по всем грунтовым дорогам</a:t>
            </a: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ru-RU" sz="20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Методология планирования содержания грунтовых дорог</a:t>
            </a: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ru-RU" sz="20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Полный осмотр мостов</a:t>
            </a: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ru-RU" sz="20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Инспекции коллекторов</a:t>
            </a: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ru-RU" sz="20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Обследование прочности дорожного покрытия (</a:t>
            </a:r>
            <a:r>
              <a:rPr lang="ru-RU" sz="2000" b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дефлектометр</a:t>
            </a:r>
            <a:r>
              <a:rPr lang="ru-RU" sz="20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падающего груза)</a:t>
            </a: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ru-RU" sz="20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Разработка осенних и весенних визуальных проверок или общий сбор данных, связанных с СУДА, для поддержки систематического подхода и сохранения всех данных проверок в центральной базе данных о дорожных активах</a:t>
            </a: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endParaRPr lang="en-FI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403C53-B9EB-4425-8F97-3AB4CD59B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183C-1B89-5C4E-BC2A-2EB3C31B64FD}" type="slidenum">
              <a:rPr lang="fi-FI" smtClean="0"/>
              <a:t>25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980518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94F9339-50F1-B74C-8663-7DFA290F7D2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F4B385-D806-7C42-A8E1-3B13536C1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Институциональное усиление</a:t>
            </a:r>
            <a:endParaRPr lang="en-FI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388FFA-DDFE-8C40-AC8C-AC325190C9E3}"/>
              </a:ext>
            </a:extLst>
          </p:cNvPr>
          <p:cNvSpPr txBox="1"/>
          <p:nvPr/>
        </p:nvSpPr>
        <p:spPr>
          <a:xfrm>
            <a:off x="1005672" y="1844380"/>
            <a:ext cx="1057086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ru-RU" sz="20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Расширение сотрудничества с университетами</a:t>
            </a: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ru-RU" sz="20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Увеличение участия частного сектора в содержании дорог</a:t>
            </a: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ru-RU" sz="20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Объединение локальных обслуживающих подразделений</a:t>
            </a: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ru-RU" sz="20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Укрепление региональных офисов</a:t>
            </a: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ru-RU" sz="20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Правила определения выделяемого финансирования на текущий и зимний ремонт</a:t>
            </a: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ru-RU" sz="20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Рекомендации по участию заинтересованных сторон в различных процессах планирования</a:t>
            </a: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ru-RU" sz="20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Правила определения выделяемого финансирования для региональных офисов</a:t>
            </a: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ru-RU" sz="20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Усиление фактического содержания грунтовых дорог</a:t>
            </a: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ru-RU" sz="20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Дальнейшая интеграция СУДА в процесс принятия решений и планирования</a:t>
            </a: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ru-RU" sz="2000" b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МТиК</a:t>
            </a:r>
            <a:r>
              <a:rPr lang="ru-RU" sz="20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совместно с </a:t>
            </a:r>
            <a:r>
              <a:rPr lang="ru-RU" sz="2000" b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Finnroad</a:t>
            </a:r>
            <a:r>
              <a:rPr lang="ru-RU" sz="20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работает над правовой базой для СУДА</a:t>
            </a:r>
            <a:endParaRPr lang="en-FI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47E439-F367-4392-91EB-34AEEA884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183C-1B89-5C4E-BC2A-2EB3C31B64FD}" type="slidenum">
              <a:rPr lang="fi-FI" smtClean="0"/>
              <a:t>26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54248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9E1254F-5E7B-8741-8368-F943EC2FA3A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F4B385-D806-7C42-A8E1-3B13536C1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Инструменты и оборудование</a:t>
            </a:r>
            <a:endParaRPr lang="en-FI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388FFA-DDFE-8C40-AC8C-AC325190C9E3}"/>
              </a:ext>
            </a:extLst>
          </p:cNvPr>
          <p:cNvSpPr txBox="1"/>
          <p:nvPr/>
        </p:nvSpPr>
        <p:spPr>
          <a:xfrm>
            <a:off x="1005672" y="1844380"/>
            <a:ext cx="1057086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Отражение принятого решения о текущем и зимнем планировании технического обслуживания в веб-инструменте планирования технического обслуживания</a:t>
            </a: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Поиск должного уровня детализации при планировании на уровне сети и надзоре за работами по техническому обслуживанию</a:t>
            </a: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Рациональное количество и использование надлежащего оборудования для обслуживания</a:t>
            </a: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Внедрение и закупка ДПГ</a:t>
            </a: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Внедрение полной BMS вместо простой базы данных о мостах</a:t>
            </a: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Модернизация геодезического оборудования в составе ПИЦ</a:t>
            </a: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Дальнейшее совершенствование веб-инструмента планирования технического обслуживания с завершением работ и мониторингом</a:t>
            </a: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endParaRPr lang="en-FI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4162BA6-3D31-4D78-8D58-7CF76AC88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183C-1B89-5C4E-BC2A-2EB3C31B64FD}" type="slidenum">
              <a:rPr lang="fi-FI" smtClean="0"/>
              <a:t>27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71514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190240C-DCB6-F04A-9D26-531FE34B475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9774D32-6B8D-7148-A4D6-60C8B6A261F9}"/>
              </a:ext>
            </a:extLst>
          </p:cNvPr>
          <p:cNvSpPr txBox="1"/>
          <p:nvPr/>
        </p:nvSpPr>
        <p:spPr>
          <a:xfrm>
            <a:off x="270950" y="288177"/>
            <a:ext cx="39400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/>
              <a:t>Главные достижения</a:t>
            </a:r>
            <a:endParaRPr lang="en-GB" sz="32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8A7D48-C5CD-174B-98AA-5647D4FB6AC4}"/>
              </a:ext>
            </a:extLst>
          </p:cNvPr>
          <p:cNvSpPr txBox="1"/>
          <p:nvPr/>
        </p:nvSpPr>
        <p:spPr>
          <a:xfrm>
            <a:off x="1471301" y="2070020"/>
            <a:ext cx="1010244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400" b="1" dirty="0"/>
              <a:t>Приобретены сервер, компьютеры, радарные счетчики трафика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1" dirty="0"/>
              <a:t>Сбор данных о состоянии дороги и дорожном движении (7000 км) </a:t>
            </a:r>
            <a:br>
              <a:rPr lang="ru-RU" sz="2400" b="1" dirty="0"/>
            </a:br>
            <a:r>
              <a:rPr lang="ru-RU" sz="2400" b="1" dirty="0"/>
              <a:t>с помощью счетчиков «Трасса» и радаров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1" dirty="0"/>
              <a:t>Создана база данных по дорогам и информационная система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1" dirty="0"/>
              <a:t>Внедрение веб-системы планирования технического обслуживания и </a:t>
            </a:r>
            <a:br>
              <a:rPr lang="ru-RU" sz="2400" b="1" dirty="0"/>
            </a:br>
            <a:r>
              <a:rPr lang="ru-RU" sz="2400" b="1" dirty="0"/>
              <a:t>географической информационной системы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1" dirty="0"/>
              <a:t>Выполнен первоначальный анализ и планирование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1" dirty="0"/>
              <a:t>Проведено обучение</a:t>
            </a:r>
            <a:endParaRPr lang="en-GB" sz="2400" b="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9354C81-5038-47D4-B3A7-77B051F19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183C-1B89-5C4E-BC2A-2EB3C31B64FD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32790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D790A9E-2FE3-5A46-A1E5-D2793551E1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4C7A8A9-2A9B-7A4E-9758-BC7BA82C3B9E}"/>
              </a:ext>
            </a:extLst>
          </p:cNvPr>
          <p:cNvSpPr/>
          <p:nvPr/>
        </p:nvSpPr>
        <p:spPr>
          <a:xfrm>
            <a:off x="477545" y="400650"/>
            <a:ext cx="75380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00050" indent="-400050">
              <a:buFont typeface="+mj-lt"/>
              <a:buAutoNum type="romanLcPeriod"/>
            </a:pPr>
            <a:r>
              <a:rPr lang="ru-RU" sz="2800" b="1" dirty="0"/>
              <a:t>Управление заинтересованными сторонами</a:t>
            </a:r>
            <a:endParaRPr lang="en-GB" sz="2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5630EE-1EF5-9D46-A307-C1325ADB807C}"/>
              </a:ext>
            </a:extLst>
          </p:cNvPr>
          <p:cNvSpPr txBox="1"/>
          <p:nvPr/>
        </p:nvSpPr>
        <p:spPr>
          <a:xfrm>
            <a:off x="278490" y="879869"/>
            <a:ext cx="1187886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Создан первоначальный план управления заинтересованными сторонами</a:t>
            </a:r>
            <a:endParaRPr lang="en-FI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Проект СУДА был представлен различным заинтересованным сторонам, включая следующие семинары:</a:t>
            </a:r>
            <a:endParaRPr lang="en-FI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2400" dirty="0"/>
              <a:t>Семинар заинтересованных сторон 13.12.2018</a:t>
            </a:r>
            <a:endParaRPr lang="en-FI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2400" dirty="0"/>
              <a:t>Заключительный семинар JICA по BMS и катастрофам, 13.03.2019</a:t>
            </a:r>
            <a:endParaRPr lang="en-FI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2400" dirty="0"/>
              <a:t>Университетская мастерская КГУСТА, 18.04.2019</a:t>
            </a:r>
            <a:endParaRPr lang="en-FI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FI" sz="2400" dirty="0"/>
              <a:t>29.11.2019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2400" dirty="0"/>
              <a:t>Пилотный тренинг по планированию технического обслуживания для местных ремонтных подразделений, 12.12.2019</a:t>
            </a:r>
            <a:endParaRPr lang="en-FI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FI" sz="2400" dirty="0"/>
              <a:t>20.12.2019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2400" dirty="0"/>
              <a:t>Обучение местного подразделения технического обслуживания, май-июнь 2021 г.</a:t>
            </a:r>
            <a:endParaRPr lang="en-FI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Были проведены тренинги для ПИЦ, </a:t>
            </a:r>
            <a:r>
              <a:rPr lang="ru-RU" sz="2400" dirty="0" err="1"/>
              <a:t>МТиК</a:t>
            </a:r>
            <a:r>
              <a:rPr lang="ru-RU" sz="2400" dirty="0"/>
              <a:t>, ДЭП, МРП, КГУСТА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Университет КГУСТА принимает активное участие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Подготовлена анкета для заинтересованных сторон участников дорожного движения и получены ответы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План распространения проекта находится на стадии подготовки</a:t>
            </a:r>
            <a:endParaRPr lang="en-FI" sz="2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D481A1-0B66-4BD0-A618-A1E6F46DD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183C-1B89-5C4E-BC2A-2EB3C31B64FD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0835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901A6A2-57C3-2B46-A8CE-CB50E588C3B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F8AC222-416D-8C43-A05D-F1458F93831F}"/>
              </a:ext>
            </a:extLst>
          </p:cNvPr>
          <p:cNvSpPr/>
          <p:nvPr/>
        </p:nvSpPr>
        <p:spPr>
          <a:xfrm>
            <a:off x="477545" y="400650"/>
            <a:ext cx="60834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+mj-lt"/>
              <a:buAutoNum type="romanLcPeriod" startAt="2"/>
            </a:pPr>
            <a:r>
              <a:rPr lang="ru-RU" sz="2800" b="1" dirty="0"/>
              <a:t>Обзор и анализ бизнес-процессов</a:t>
            </a:r>
            <a:endParaRPr lang="en-GB" sz="2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C22AEC-EC66-2A48-84E7-4DC2A09AB80F}"/>
              </a:ext>
            </a:extLst>
          </p:cNvPr>
          <p:cNvSpPr txBox="1"/>
          <p:nvPr/>
        </p:nvSpPr>
        <p:spPr>
          <a:xfrm>
            <a:off x="27549" y="1235316"/>
            <a:ext cx="1210508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 настоящее время отсутствуют процессы долгосрочного и среднесрочного планирования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Региональный уровень должен быть усилен соглашением о гарантированном уровне обслуживания (СГО) между </a:t>
            </a:r>
            <a:r>
              <a:rPr lang="ru-RU" dirty="0" err="1"/>
              <a:t>МТиК</a:t>
            </a:r>
            <a:r>
              <a:rPr lang="ru-RU" dirty="0"/>
              <a:t> и ДЭП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Планирование периодического технического обслуживания и реабилитации должно осуществляться на региональном уровне + уровне министерства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Планирование текущего и зимнего технического обслуживания можно полностью осуществлять на уровне местного подразделения технического обслуживания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Критерии выделения финансирования региональным офисам и местным отделениям технического обслуживания должны создаваться на основе протяженности, состояния и важности дорожной сети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Детальный надзор за уровнем рутинных работ по техническому обслуживанию на уровне министерства не требуется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Сбор данных (за исключением визуальных весенних и осенних проверок со стороны МРП для планирования планового технического обслуживания) должен осуществляться централизованно в ПИЦ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Должен быть годовой бюджет для управления СУДА (включая сбор данных)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Следует увеличить финансирование на содержание дорог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Сбор некоторых данных должен происходить каждый год (для поддержания работоспособности ПИЦ и СУДА).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Подразделение СУДА должно быть усилено ресурсами и соответствующими специалистами (планирование дорог, планирование мостов, ГИС, программное обеспечение и системы)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Программное обеспечение и данные СУДА должны использоваться в качестве основного источника данных и инструмента планирования дорожной сети</a:t>
            </a:r>
            <a:endParaRPr lang="en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A7900F-85A5-44EE-BCB6-9E559E1DD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183C-1B89-5C4E-BC2A-2EB3C31B64FD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40670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iisikulmio 6">
            <a:extLst>
              <a:ext uri="{FF2B5EF4-FFF2-40B4-BE49-F238E27FC236}">
                <a16:creationId xmlns:a16="http://schemas.microsoft.com/office/drawing/2014/main" id="{3090402B-096D-5447-9E14-565E70594D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945" y="1189573"/>
            <a:ext cx="8813925" cy="760571"/>
          </a:xfrm>
          <a:prstGeom prst="homePlate">
            <a:avLst>
              <a:gd name="adj" fmla="val 50002"/>
            </a:avLst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1600" b="1" dirty="0">
                <a:latin typeface="+mn-lt"/>
                <a:ea typeface="+mn-ea"/>
              </a:rPr>
              <a:t>Планирование инвестиций в дороги и мосты</a:t>
            </a:r>
            <a:endParaRPr lang="en-GB" sz="1600" b="1" dirty="0">
              <a:latin typeface="+mn-lt"/>
              <a:ea typeface="+mn-ea"/>
            </a:endParaRPr>
          </a:p>
        </p:txBody>
      </p:sp>
      <p:sp>
        <p:nvSpPr>
          <p:cNvPr id="7" name="Viisikulmio 6">
            <a:extLst>
              <a:ext uri="{FF2B5EF4-FFF2-40B4-BE49-F238E27FC236}">
                <a16:creationId xmlns:a16="http://schemas.microsoft.com/office/drawing/2014/main" id="{5D026B10-F0EF-9942-8AE1-3B72D1074E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946" y="2125684"/>
            <a:ext cx="5346330" cy="759160"/>
          </a:xfrm>
          <a:prstGeom prst="homePlate">
            <a:avLst>
              <a:gd name="adj" fmla="val 50002"/>
            </a:avLst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t"/>
          <a:lstStyle/>
          <a:p>
            <a:pPr algn="ctr">
              <a:defRPr/>
            </a:pPr>
            <a:r>
              <a:rPr lang="ru-RU" sz="1600" b="1" dirty="0">
                <a:latin typeface="+mn-lt"/>
                <a:ea typeface="+mn-ea"/>
              </a:rPr>
              <a:t>Планирование периодического ремонта дорог</a:t>
            </a:r>
            <a:endParaRPr lang="en-GB" sz="1600" b="1" dirty="0">
              <a:latin typeface="+mn-lt"/>
              <a:ea typeface="+mn-ea"/>
            </a:endParaRPr>
          </a:p>
        </p:txBody>
      </p:sp>
      <p:sp>
        <p:nvSpPr>
          <p:cNvPr id="8" name="Viisikulmio 6">
            <a:extLst>
              <a:ext uri="{FF2B5EF4-FFF2-40B4-BE49-F238E27FC236}">
                <a16:creationId xmlns:a16="http://schemas.microsoft.com/office/drawing/2014/main" id="{D3A93193-51A1-744D-AF97-A6A6A48A1F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2587" y="2140923"/>
            <a:ext cx="3453283" cy="757049"/>
          </a:xfrm>
          <a:prstGeom prst="homePlate">
            <a:avLst>
              <a:gd name="adj" fmla="val 50002"/>
            </a:avLst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t"/>
          <a:lstStyle/>
          <a:p>
            <a:pPr algn="ctr">
              <a:defRPr/>
            </a:pPr>
            <a:r>
              <a:rPr lang="ru-RU" sz="1600" b="1" dirty="0">
                <a:latin typeface="+mn-lt"/>
                <a:ea typeface="+mn-ea"/>
              </a:rPr>
              <a:t>Планирование текущего ремонта дорог</a:t>
            </a:r>
            <a:endParaRPr lang="en-GB" sz="1600" b="1" dirty="0">
              <a:latin typeface="+mn-lt"/>
              <a:ea typeface="+mn-ea"/>
            </a:endParaRPr>
          </a:p>
        </p:txBody>
      </p:sp>
      <p:sp>
        <p:nvSpPr>
          <p:cNvPr id="9" name="Viisikulmio 6">
            <a:extLst>
              <a:ext uri="{FF2B5EF4-FFF2-40B4-BE49-F238E27FC236}">
                <a16:creationId xmlns:a16="http://schemas.microsoft.com/office/drawing/2014/main" id="{0274A2B7-098D-DD45-99C7-4AD40D1C6E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945" y="3058271"/>
            <a:ext cx="5360641" cy="782335"/>
          </a:xfrm>
          <a:prstGeom prst="homePlate">
            <a:avLst>
              <a:gd name="adj" fmla="val 50002"/>
            </a:avLst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t"/>
          <a:lstStyle/>
          <a:p>
            <a:pPr algn="ctr">
              <a:defRPr/>
            </a:pPr>
            <a:r>
              <a:rPr lang="ru-RU" sz="1600" b="1" dirty="0">
                <a:latin typeface="+mn-lt"/>
                <a:ea typeface="+mn-ea"/>
              </a:rPr>
              <a:t>Планирование ремонта мостов и туннелей</a:t>
            </a:r>
            <a:endParaRPr lang="en-GB" sz="1600" b="1" dirty="0">
              <a:latin typeface="+mn-lt"/>
              <a:ea typeface="+mn-ea"/>
            </a:endParaRPr>
          </a:p>
        </p:txBody>
      </p:sp>
      <p:sp>
        <p:nvSpPr>
          <p:cNvPr id="10" name="Viisikulmio 6">
            <a:extLst>
              <a:ext uri="{FF2B5EF4-FFF2-40B4-BE49-F238E27FC236}">
                <a16:creationId xmlns:a16="http://schemas.microsoft.com/office/drawing/2014/main" id="{3CC04944-D94C-EC45-9C60-C5D7C0AD34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6897" y="3058271"/>
            <a:ext cx="3438974" cy="782335"/>
          </a:xfrm>
          <a:prstGeom prst="homePlate">
            <a:avLst>
              <a:gd name="adj" fmla="val 50002"/>
            </a:avLst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1600" b="1" dirty="0">
                <a:latin typeface="+mn-lt"/>
                <a:ea typeface="+mn-ea"/>
              </a:rPr>
              <a:t>Планирование текущего ремонта мостов и туннелей</a:t>
            </a:r>
            <a:endParaRPr lang="en-GB" sz="1600" b="1" dirty="0">
              <a:latin typeface="+mn-lt"/>
              <a:ea typeface="+mn-ea"/>
            </a:endParaRPr>
          </a:p>
        </p:txBody>
      </p:sp>
      <p:sp>
        <p:nvSpPr>
          <p:cNvPr id="11" name="Viisikulmio 6">
            <a:extLst>
              <a:ext uri="{FF2B5EF4-FFF2-40B4-BE49-F238E27FC236}">
                <a16:creationId xmlns:a16="http://schemas.microsoft.com/office/drawing/2014/main" id="{504D0E3A-C2DA-2D41-B17B-936A75E18E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945" y="2469012"/>
            <a:ext cx="1712481" cy="413720"/>
          </a:xfrm>
          <a:prstGeom prst="homePlate">
            <a:avLst>
              <a:gd name="adj" fmla="val 50002"/>
            </a:avLst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1400" dirty="0">
                <a:latin typeface="+mn-lt"/>
                <a:ea typeface="+mn-ea"/>
              </a:rPr>
              <a:t>Стратегический анализ</a:t>
            </a:r>
            <a:endParaRPr lang="en-GB" sz="1400" dirty="0">
              <a:latin typeface="+mn-lt"/>
              <a:ea typeface="+mn-ea"/>
            </a:endParaRPr>
          </a:p>
        </p:txBody>
      </p:sp>
      <p:sp>
        <p:nvSpPr>
          <p:cNvPr id="12" name="Viisikulmio 6">
            <a:extLst>
              <a:ext uri="{FF2B5EF4-FFF2-40B4-BE49-F238E27FC236}">
                <a16:creationId xmlns:a16="http://schemas.microsoft.com/office/drawing/2014/main" id="{A97B5F8C-2C7A-8F4B-9ED8-477F73C54E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4426" y="2469012"/>
            <a:ext cx="1733797" cy="413720"/>
          </a:xfrm>
          <a:prstGeom prst="homePlate">
            <a:avLst>
              <a:gd name="adj" fmla="val 50002"/>
            </a:avLst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1100" dirty="0">
                <a:latin typeface="+mn-lt"/>
                <a:ea typeface="+mn-ea"/>
              </a:rPr>
              <a:t>Составление трехлетней программы</a:t>
            </a:r>
            <a:endParaRPr lang="en-GB" sz="1100" dirty="0">
              <a:latin typeface="+mn-lt"/>
              <a:ea typeface="+mn-ea"/>
            </a:endParaRPr>
          </a:p>
        </p:txBody>
      </p:sp>
      <p:sp>
        <p:nvSpPr>
          <p:cNvPr id="13" name="Viisikulmio 6">
            <a:extLst>
              <a:ext uri="{FF2B5EF4-FFF2-40B4-BE49-F238E27FC236}">
                <a16:creationId xmlns:a16="http://schemas.microsoft.com/office/drawing/2014/main" id="{0A7E34D6-FEE3-044A-AA0C-35D68E6C9D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4408" y="2469012"/>
            <a:ext cx="1698172" cy="413720"/>
          </a:xfrm>
          <a:prstGeom prst="homePlate">
            <a:avLst>
              <a:gd name="adj" fmla="val 50002"/>
            </a:avLst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1200" dirty="0">
                <a:latin typeface="+mn-lt"/>
                <a:ea typeface="+mn-ea"/>
              </a:rPr>
              <a:t>Составление годичной программы</a:t>
            </a:r>
            <a:endParaRPr lang="en-GB" sz="1200" dirty="0">
              <a:latin typeface="+mn-lt"/>
              <a:ea typeface="+mn-ea"/>
            </a:endParaRPr>
          </a:p>
        </p:txBody>
      </p:sp>
      <p:sp>
        <p:nvSpPr>
          <p:cNvPr id="14" name="Viisikulmio 6">
            <a:extLst>
              <a:ext uri="{FF2B5EF4-FFF2-40B4-BE49-F238E27FC236}">
                <a16:creationId xmlns:a16="http://schemas.microsoft.com/office/drawing/2014/main" id="{784CE718-C835-DA49-9C16-AD6F9B152F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2586" y="2469012"/>
            <a:ext cx="1600733" cy="413720"/>
          </a:xfrm>
          <a:prstGeom prst="homePlate">
            <a:avLst>
              <a:gd name="adj" fmla="val 50002"/>
            </a:avLst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1200" dirty="0">
                <a:latin typeface="+mn-lt"/>
                <a:ea typeface="+mn-ea"/>
              </a:rPr>
              <a:t>Зимнее плановое обслуживание</a:t>
            </a:r>
            <a:endParaRPr lang="en-GB" sz="1200" dirty="0">
              <a:latin typeface="+mn-lt"/>
              <a:ea typeface="+mn-ea"/>
            </a:endParaRPr>
          </a:p>
        </p:txBody>
      </p:sp>
      <p:sp>
        <p:nvSpPr>
          <p:cNvPr id="15" name="Viisikulmio 6">
            <a:extLst>
              <a:ext uri="{FF2B5EF4-FFF2-40B4-BE49-F238E27FC236}">
                <a16:creationId xmlns:a16="http://schemas.microsoft.com/office/drawing/2014/main" id="{C517B9F5-555C-314A-B3D3-2D4EC2631A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5195" y="2469012"/>
            <a:ext cx="1656756" cy="413720"/>
          </a:xfrm>
          <a:prstGeom prst="homePlate">
            <a:avLst>
              <a:gd name="adj" fmla="val 50002"/>
            </a:avLst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1400" dirty="0">
                <a:latin typeface="+mn-lt"/>
                <a:ea typeface="+mn-ea"/>
              </a:rPr>
              <a:t>Летнее плановое обслуживание</a:t>
            </a:r>
            <a:endParaRPr lang="en-GB" sz="1400" dirty="0">
              <a:latin typeface="+mn-lt"/>
              <a:ea typeface="+mn-ea"/>
            </a:endParaRPr>
          </a:p>
        </p:txBody>
      </p:sp>
      <p:sp>
        <p:nvSpPr>
          <p:cNvPr id="16" name="Viisikulmio 6">
            <a:extLst>
              <a:ext uri="{FF2B5EF4-FFF2-40B4-BE49-F238E27FC236}">
                <a16:creationId xmlns:a16="http://schemas.microsoft.com/office/drawing/2014/main" id="{CF0A21F5-A8B3-D84D-97AA-F3C111EA4C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4426" y="3426886"/>
            <a:ext cx="1733797" cy="413720"/>
          </a:xfrm>
          <a:prstGeom prst="homePlate">
            <a:avLst>
              <a:gd name="adj" fmla="val 50002"/>
            </a:avLst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1400" dirty="0">
                <a:latin typeface="+mn-lt"/>
                <a:ea typeface="+mn-ea"/>
              </a:rPr>
              <a:t>Среднесрочное планирование</a:t>
            </a:r>
            <a:endParaRPr lang="en-GB" sz="1400" dirty="0">
              <a:latin typeface="+mn-lt"/>
              <a:ea typeface="+mn-ea"/>
            </a:endParaRPr>
          </a:p>
        </p:txBody>
      </p:sp>
      <p:sp>
        <p:nvSpPr>
          <p:cNvPr id="17" name="Viisikulmio 6">
            <a:extLst>
              <a:ext uri="{FF2B5EF4-FFF2-40B4-BE49-F238E27FC236}">
                <a16:creationId xmlns:a16="http://schemas.microsoft.com/office/drawing/2014/main" id="{0BABF6C5-B7C6-1543-9EE9-ADB3D32383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4408" y="3426886"/>
            <a:ext cx="1698171" cy="413720"/>
          </a:xfrm>
          <a:prstGeom prst="homePlate">
            <a:avLst>
              <a:gd name="adj" fmla="val 50002"/>
            </a:avLst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1050" dirty="0">
                <a:latin typeface="+mn-lt"/>
                <a:ea typeface="+mn-ea"/>
              </a:rPr>
              <a:t>Краткосрочное планирование (годовое)</a:t>
            </a:r>
            <a:endParaRPr lang="en-GB" sz="1050" dirty="0">
              <a:latin typeface="+mn-lt"/>
              <a:ea typeface="+mn-ea"/>
            </a:endParaRPr>
          </a:p>
        </p:txBody>
      </p:sp>
      <p:sp>
        <p:nvSpPr>
          <p:cNvPr id="18" name="Viisikulmio 6">
            <a:extLst>
              <a:ext uri="{FF2B5EF4-FFF2-40B4-BE49-F238E27FC236}">
                <a16:creationId xmlns:a16="http://schemas.microsoft.com/office/drawing/2014/main" id="{9F71B349-F91A-774E-9318-55BC6BE93D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65870" y="1189573"/>
            <a:ext cx="1626920" cy="2651033"/>
          </a:xfrm>
          <a:prstGeom prst="homePlate">
            <a:avLst>
              <a:gd name="adj" fmla="val 50002"/>
            </a:avLst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1200" b="1" dirty="0">
                <a:latin typeface="+mn-lt"/>
                <a:ea typeface="+mn-ea"/>
              </a:rPr>
              <a:t>Распределение бюджетных ассигнований</a:t>
            </a:r>
            <a:endParaRPr lang="en-GB" sz="1200" b="1" dirty="0">
              <a:latin typeface="+mn-lt"/>
              <a:ea typeface="+mn-ea"/>
            </a:endParaRPr>
          </a:p>
        </p:txBody>
      </p:sp>
      <p:sp>
        <p:nvSpPr>
          <p:cNvPr id="19" name="Viisikulmio 6">
            <a:extLst>
              <a:ext uri="{FF2B5EF4-FFF2-40B4-BE49-F238E27FC236}">
                <a16:creationId xmlns:a16="http://schemas.microsoft.com/office/drawing/2014/main" id="{F4218171-C0E5-1245-820F-E9B77C2B53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92789" y="1189573"/>
            <a:ext cx="1605603" cy="2651033"/>
          </a:xfrm>
          <a:prstGeom prst="homePlate">
            <a:avLst>
              <a:gd name="adj" fmla="val 50002"/>
            </a:avLst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1200" b="1" dirty="0">
                <a:latin typeface="+mn-lt"/>
                <a:ea typeface="+mn-ea"/>
              </a:rPr>
              <a:t>Распределение бюджета</a:t>
            </a:r>
            <a:endParaRPr lang="en-GB" sz="1200" b="1" dirty="0">
              <a:latin typeface="+mn-lt"/>
              <a:ea typeface="+mn-ea"/>
            </a:endParaRPr>
          </a:p>
        </p:txBody>
      </p:sp>
      <p:sp>
        <p:nvSpPr>
          <p:cNvPr id="20" name="Viisikulmio 8">
            <a:extLst>
              <a:ext uri="{FF2B5EF4-FFF2-40B4-BE49-F238E27FC236}">
                <a16:creationId xmlns:a16="http://schemas.microsoft.com/office/drawing/2014/main" id="{D3F55F38-04A5-284D-AFFF-2264D7CBB9E0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2036175" y="4618207"/>
            <a:ext cx="2023513" cy="468312"/>
          </a:xfrm>
          <a:prstGeom prst="homePlate">
            <a:avLst>
              <a:gd name="adj" fmla="val 50011"/>
            </a:avLst>
          </a:prstGeom>
          <a:solidFill>
            <a:srgbClr val="FAC09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1600" b="1" dirty="0">
                <a:latin typeface="+mn-lt"/>
                <a:ea typeface="+mn-ea"/>
              </a:rPr>
              <a:t>Сбор и управление данными</a:t>
            </a:r>
            <a:endParaRPr lang="fi-FI" sz="1600" b="1" dirty="0">
              <a:latin typeface="+mn-lt"/>
              <a:ea typeface="+mn-ea"/>
            </a:endParaRPr>
          </a:p>
        </p:txBody>
      </p:sp>
      <p:sp>
        <p:nvSpPr>
          <p:cNvPr id="21" name="Viisikulmio 8">
            <a:extLst>
              <a:ext uri="{FF2B5EF4-FFF2-40B4-BE49-F238E27FC236}">
                <a16:creationId xmlns:a16="http://schemas.microsoft.com/office/drawing/2014/main" id="{C32789AD-7191-6148-8E7A-891838B79CB5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4173275" y="4618207"/>
            <a:ext cx="2023513" cy="468312"/>
          </a:xfrm>
          <a:prstGeom prst="homePlate">
            <a:avLst>
              <a:gd name="adj" fmla="val 50011"/>
            </a:avLst>
          </a:prstGeom>
          <a:solidFill>
            <a:srgbClr val="FAC09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1600" b="1" dirty="0">
                <a:latin typeface="+mn-lt"/>
                <a:ea typeface="+mn-ea"/>
              </a:rPr>
              <a:t>Наращивание потенциала</a:t>
            </a:r>
            <a:endParaRPr lang="fi-FI" sz="1600" b="1" dirty="0">
              <a:latin typeface="+mn-lt"/>
              <a:ea typeface="+mn-ea"/>
            </a:endParaRPr>
          </a:p>
        </p:txBody>
      </p:sp>
      <p:sp>
        <p:nvSpPr>
          <p:cNvPr id="22" name="Viisikulmio 8">
            <a:extLst>
              <a:ext uri="{FF2B5EF4-FFF2-40B4-BE49-F238E27FC236}">
                <a16:creationId xmlns:a16="http://schemas.microsoft.com/office/drawing/2014/main" id="{BBF3DF88-F49A-7B4A-A5C9-7ECCD2F845E2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6310375" y="4618208"/>
            <a:ext cx="2023513" cy="468312"/>
          </a:xfrm>
          <a:prstGeom prst="homePlate">
            <a:avLst>
              <a:gd name="adj" fmla="val 50011"/>
            </a:avLst>
          </a:prstGeom>
          <a:solidFill>
            <a:srgbClr val="FAC09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1600" b="1" dirty="0">
                <a:latin typeface="+mn-lt"/>
                <a:ea typeface="+mn-ea"/>
              </a:rPr>
              <a:t>Гарантия качества</a:t>
            </a:r>
            <a:endParaRPr lang="fi-FI" sz="1600" b="1" dirty="0">
              <a:latin typeface="+mn-lt"/>
              <a:ea typeface="+mn-ea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8CD0BD6-EABF-8A41-9268-CCCADEBA3D82}"/>
              </a:ext>
            </a:extLst>
          </p:cNvPr>
          <p:cNvSpPr/>
          <p:nvPr/>
        </p:nvSpPr>
        <p:spPr>
          <a:xfrm>
            <a:off x="151945" y="1189573"/>
            <a:ext cx="12020263" cy="265103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4" name="Viisikulmio 8">
            <a:extLst>
              <a:ext uri="{FF2B5EF4-FFF2-40B4-BE49-F238E27FC236}">
                <a16:creationId xmlns:a16="http://schemas.microsoft.com/office/drawing/2014/main" id="{407FDE4F-DD74-7A47-B371-4AAED6739BE5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8346298" y="4662621"/>
            <a:ext cx="2225864" cy="623323"/>
          </a:xfrm>
          <a:prstGeom prst="homePlate">
            <a:avLst>
              <a:gd name="adj" fmla="val 50011"/>
            </a:avLst>
          </a:prstGeom>
          <a:solidFill>
            <a:srgbClr val="FAC09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1400" b="1" dirty="0">
                <a:latin typeface="+mn-lt"/>
                <a:ea typeface="+mn-ea"/>
              </a:rPr>
              <a:t>Управление производительностью</a:t>
            </a:r>
            <a:endParaRPr lang="fi-FI" sz="1400" b="1" dirty="0">
              <a:latin typeface="+mn-lt"/>
              <a:ea typeface="+mn-ea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B4F9079-39E1-6945-A54D-C69C9A940EE6}"/>
              </a:ext>
            </a:extLst>
          </p:cNvPr>
          <p:cNvSpPr/>
          <p:nvPr/>
        </p:nvSpPr>
        <p:spPr>
          <a:xfrm>
            <a:off x="477545" y="400650"/>
            <a:ext cx="60834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+mj-lt"/>
              <a:buAutoNum type="romanLcPeriod" startAt="2"/>
            </a:pPr>
            <a:r>
              <a:rPr lang="ru-RU" sz="2800" b="1" dirty="0"/>
              <a:t>Обзор и анализ бизнес-процессов</a:t>
            </a:r>
            <a:endParaRPr lang="en-GB" sz="28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663D423-7293-4B57-97F6-425861A74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183C-1B89-5C4E-BC2A-2EB3C31B64FD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35001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59">
            <a:extLst>
              <a:ext uri="{FF2B5EF4-FFF2-40B4-BE49-F238E27FC236}">
                <a16:creationId xmlns:a16="http://schemas.microsoft.com/office/drawing/2014/main" id="{480D4500-FBBB-C843-9AB2-7DD986A18B60}"/>
              </a:ext>
            </a:extLst>
          </p:cNvPr>
          <p:cNvSpPr/>
          <p:nvPr/>
        </p:nvSpPr>
        <p:spPr>
          <a:xfrm>
            <a:off x="2551455" y="4563938"/>
            <a:ext cx="9180710" cy="1262559"/>
          </a:xfrm>
          <a:prstGeom prst="rect">
            <a:avLst/>
          </a:prstGeom>
          <a:solidFill>
            <a:srgbClr val="DBEEF4"/>
          </a:solidFill>
          <a:ln>
            <a:headEnd type="none"/>
            <a:tailEnd type="triangl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Suorakulmio 60">
            <a:extLst>
              <a:ext uri="{FF2B5EF4-FFF2-40B4-BE49-F238E27FC236}">
                <a16:creationId xmlns:a16="http://schemas.microsoft.com/office/drawing/2014/main" id="{CFF8B86C-79EB-264A-95AC-16AB7239A9E3}"/>
              </a:ext>
            </a:extLst>
          </p:cNvPr>
          <p:cNvSpPr/>
          <p:nvPr/>
        </p:nvSpPr>
        <p:spPr>
          <a:xfrm>
            <a:off x="2551454" y="3346856"/>
            <a:ext cx="9180711" cy="1179003"/>
          </a:xfrm>
          <a:prstGeom prst="rect">
            <a:avLst/>
          </a:prstGeom>
          <a:solidFill>
            <a:srgbClr val="DBEEF4"/>
          </a:solidFill>
          <a:ln>
            <a:headEnd type="none"/>
            <a:tailEnd type="triangl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Suorakulmio 58">
            <a:extLst>
              <a:ext uri="{FF2B5EF4-FFF2-40B4-BE49-F238E27FC236}">
                <a16:creationId xmlns:a16="http://schemas.microsoft.com/office/drawing/2014/main" id="{B3C133CC-FFD9-BD4B-986D-459D50F23A5B}"/>
              </a:ext>
            </a:extLst>
          </p:cNvPr>
          <p:cNvSpPr/>
          <p:nvPr/>
        </p:nvSpPr>
        <p:spPr>
          <a:xfrm>
            <a:off x="2573566" y="1046649"/>
            <a:ext cx="9158711" cy="1068001"/>
          </a:xfrm>
          <a:prstGeom prst="rect">
            <a:avLst/>
          </a:prstGeom>
          <a:solidFill>
            <a:srgbClr val="DBEEF4"/>
          </a:solidFill>
          <a:ln>
            <a:headEnd type="none"/>
            <a:tailEnd type="triangl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102EF4DC-679B-BA42-85B6-9CF9F8DFA932}"/>
              </a:ext>
            </a:extLst>
          </p:cNvPr>
          <p:cNvSpPr txBox="1"/>
          <p:nvPr/>
        </p:nvSpPr>
        <p:spPr>
          <a:xfrm>
            <a:off x="7713976" y="479948"/>
            <a:ext cx="4087979" cy="461665"/>
          </a:xfrm>
          <a:prstGeom prst="rect">
            <a:avLst/>
          </a:prstGeom>
          <a:noFill/>
          <a:ln>
            <a:solidFill>
              <a:schemeClr val="tx1"/>
            </a:solidFill>
            <a:headEnd type="none"/>
            <a:tailEnd type="triangle"/>
          </a:ln>
        </p:spPr>
        <p:txBody>
          <a:bodyPr wrap="none" rtlCol="0">
            <a:spAutoFit/>
          </a:bodyPr>
          <a:lstStyle/>
          <a:p>
            <a:r>
              <a:rPr lang="ru-RU" sz="2400" dirty="0"/>
              <a:t>Планирование обслуживания</a:t>
            </a:r>
            <a:endParaRPr lang="en-GB" sz="2400" dirty="0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A61EC217-35E9-594D-AD85-7D3EFC309772}"/>
              </a:ext>
            </a:extLst>
          </p:cNvPr>
          <p:cNvSpPr txBox="1"/>
          <p:nvPr/>
        </p:nvSpPr>
        <p:spPr>
          <a:xfrm rot="16200000">
            <a:off x="2193703" y="4745376"/>
            <a:ext cx="9054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200"/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F95E498D-D83D-FF43-B91E-3AF5269469C8}"/>
              </a:ext>
            </a:extLst>
          </p:cNvPr>
          <p:cNvSpPr txBox="1"/>
          <p:nvPr/>
        </p:nvSpPr>
        <p:spPr>
          <a:xfrm>
            <a:off x="3698617" y="1198216"/>
            <a:ext cx="1846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1000" dirty="0"/>
          </a:p>
        </p:txBody>
      </p:sp>
      <p:sp>
        <p:nvSpPr>
          <p:cNvPr id="10" name="Tekstiruutu 10">
            <a:extLst>
              <a:ext uri="{FF2B5EF4-FFF2-40B4-BE49-F238E27FC236}">
                <a16:creationId xmlns:a16="http://schemas.microsoft.com/office/drawing/2014/main" id="{365FFDDF-D3EE-1B42-AD0E-BFD57AB6F41D}"/>
              </a:ext>
            </a:extLst>
          </p:cNvPr>
          <p:cNvSpPr txBox="1"/>
          <p:nvPr/>
        </p:nvSpPr>
        <p:spPr>
          <a:xfrm rot="16200000">
            <a:off x="2094816" y="3851592"/>
            <a:ext cx="1236359" cy="276999"/>
          </a:xfrm>
          <a:prstGeom prst="rect">
            <a:avLst/>
          </a:prstGeom>
          <a:noFill/>
          <a:ln>
            <a:solidFill>
              <a:schemeClr val="tx1"/>
            </a:solidFill>
            <a:headEnd type="none"/>
            <a:tailEnd type="triangle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УАД</a:t>
            </a:r>
            <a:endParaRPr lang="en-GB" sz="1200" dirty="0"/>
          </a:p>
        </p:txBody>
      </p:sp>
      <p:sp>
        <p:nvSpPr>
          <p:cNvPr id="11" name="Tekstiruutu 11">
            <a:extLst>
              <a:ext uri="{FF2B5EF4-FFF2-40B4-BE49-F238E27FC236}">
                <a16:creationId xmlns:a16="http://schemas.microsoft.com/office/drawing/2014/main" id="{9DC4D30C-956E-8F4A-8CF3-2C13B24B28DA}"/>
              </a:ext>
            </a:extLst>
          </p:cNvPr>
          <p:cNvSpPr txBox="1"/>
          <p:nvPr/>
        </p:nvSpPr>
        <p:spPr>
          <a:xfrm rot="16200000">
            <a:off x="2207159" y="1446720"/>
            <a:ext cx="1039335" cy="276999"/>
          </a:xfrm>
          <a:prstGeom prst="rect">
            <a:avLst/>
          </a:prstGeom>
          <a:noFill/>
          <a:ln>
            <a:solidFill>
              <a:schemeClr val="tx1"/>
            </a:solidFill>
            <a:headEnd type="none"/>
            <a:tailEnd type="triangle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dirty="0" err="1"/>
              <a:t>МТиК</a:t>
            </a:r>
            <a:r>
              <a:rPr lang="ru-RU" sz="1200" dirty="0"/>
              <a:t>/УДХ</a:t>
            </a:r>
            <a:endParaRPr lang="en-GB" sz="1200" dirty="0"/>
          </a:p>
        </p:txBody>
      </p:sp>
      <p:sp>
        <p:nvSpPr>
          <p:cNvPr id="12" name="Tekstiruutu 12">
            <a:extLst>
              <a:ext uri="{FF2B5EF4-FFF2-40B4-BE49-F238E27FC236}">
                <a16:creationId xmlns:a16="http://schemas.microsoft.com/office/drawing/2014/main" id="{0A5BE6A6-C73C-334A-B681-73F6C2AD1027}"/>
              </a:ext>
            </a:extLst>
          </p:cNvPr>
          <p:cNvSpPr txBox="1"/>
          <p:nvPr/>
        </p:nvSpPr>
        <p:spPr>
          <a:xfrm rot="16200000">
            <a:off x="2072017" y="5069191"/>
            <a:ext cx="1258916" cy="277001"/>
          </a:xfrm>
          <a:prstGeom prst="rect">
            <a:avLst/>
          </a:prstGeom>
          <a:noFill/>
          <a:ln>
            <a:solidFill>
              <a:schemeClr val="tx1"/>
            </a:solidFill>
            <a:headEnd type="none"/>
            <a:tailEnd type="triangle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ДЭУ/ДЭП</a:t>
            </a:r>
            <a:endParaRPr lang="en-GB" sz="1200" dirty="0"/>
          </a:p>
        </p:txBody>
      </p:sp>
      <p:sp>
        <p:nvSpPr>
          <p:cNvPr id="13" name="Vastakkaisista kulmista leikattu suorakulmio 20">
            <a:extLst>
              <a:ext uri="{FF2B5EF4-FFF2-40B4-BE49-F238E27FC236}">
                <a16:creationId xmlns:a16="http://schemas.microsoft.com/office/drawing/2014/main" id="{907B1F8C-6A69-1E47-B7F4-750873B7D894}"/>
              </a:ext>
            </a:extLst>
          </p:cNvPr>
          <p:cNvSpPr/>
          <p:nvPr/>
        </p:nvSpPr>
        <p:spPr>
          <a:xfrm>
            <a:off x="3032758" y="1114052"/>
            <a:ext cx="1516383" cy="914400"/>
          </a:xfrm>
          <a:prstGeom prst="snip2Diag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rgbClr val="000000"/>
                </a:solidFill>
              </a:rPr>
              <a:t>Просьба ко всем ДЭП и УАД подготовить предложение по формированию титульного листа</a:t>
            </a:r>
            <a:endParaRPr lang="en-GB" sz="1000" dirty="0">
              <a:solidFill>
                <a:srgbClr val="000000"/>
              </a:solidFill>
            </a:endParaRPr>
          </a:p>
        </p:txBody>
      </p:sp>
      <p:sp>
        <p:nvSpPr>
          <p:cNvPr id="14" name="Suorakulmio 59">
            <a:extLst>
              <a:ext uri="{FF2B5EF4-FFF2-40B4-BE49-F238E27FC236}">
                <a16:creationId xmlns:a16="http://schemas.microsoft.com/office/drawing/2014/main" id="{712258F4-31B1-AF4F-859D-3B1DD747C89C}"/>
              </a:ext>
            </a:extLst>
          </p:cNvPr>
          <p:cNvSpPr/>
          <p:nvPr/>
        </p:nvSpPr>
        <p:spPr>
          <a:xfrm>
            <a:off x="2551567" y="2143263"/>
            <a:ext cx="9180710" cy="1179003"/>
          </a:xfrm>
          <a:prstGeom prst="rect">
            <a:avLst/>
          </a:prstGeom>
          <a:solidFill>
            <a:srgbClr val="DBEEF4"/>
          </a:solidFill>
          <a:ln>
            <a:headEnd type="none"/>
            <a:tailEnd type="triangl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Tekstiruutu 11">
            <a:extLst>
              <a:ext uri="{FF2B5EF4-FFF2-40B4-BE49-F238E27FC236}">
                <a16:creationId xmlns:a16="http://schemas.microsoft.com/office/drawing/2014/main" id="{E7CCA314-AA0A-8B4C-897A-DD363A0587F8}"/>
              </a:ext>
            </a:extLst>
          </p:cNvPr>
          <p:cNvSpPr txBox="1"/>
          <p:nvPr/>
        </p:nvSpPr>
        <p:spPr>
          <a:xfrm rot="16200000">
            <a:off x="2137254" y="2592140"/>
            <a:ext cx="1153791" cy="276999"/>
          </a:xfrm>
          <a:prstGeom prst="rect">
            <a:avLst/>
          </a:prstGeom>
          <a:noFill/>
          <a:ln>
            <a:solidFill>
              <a:schemeClr val="tx1"/>
            </a:solidFill>
            <a:headEnd type="none"/>
            <a:tailEnd type="triangle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dirty="0" err="1"/>
              <a:t>МТиК</a:t>
            </a:r>
            <a:r>
              <a:rPr lang="ru-RU" sz="1200" dirty="0"/>
              <a:t>/</a:t>
            </a:r>
            <a:r>
              <a:rPr lang="ru-RU" sz="1200" dirty="0" err="1"/>
              <a:t>ООКиПР</a:t>
            </a:r>
            <a:endParaRPr lang="en-GB" sz="1200" dirty="0"/>
          </a:p>
        </p:txBody>
      </p:sp>
      <p:sp>
        <p:nvSpPr>
          <p:cNvPr id="16" name="Vastakkaisista kulmista leikattu suorakulmio 20">
            <a:extLst>
              <a:ext uri="{FF2B5EF4-FFF2-40B4-BE49-F238E27FC236}">
                <a16:creationId xmlns:a16="http://schemas.microsoft.com/office/drawing/2014/main" id="{7FB6C38A-BB56-9B42-A6AD-6F7B4BA207F2}"/>
              </a:ext>
            </a:extLst>
          </p:cNvPr>
          <p:cNvSpPr/>
          <p:nvPr/>
        </p:nvSpPr>
        <p:spPr>
          <a:xfrm>
            <a:off x="3194798" y="3552560"/>
            <a:ext cx="1085339" cy="652417"/>
          </a:xfrm>
          <a:prstGeom prst="snip2Diag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rgbClr val="000000"/>
                </a:solidFill>
              </a:rPr>
              <a:t>Запрос предложений от ДЭУ</a:t>
            </a:r>
            <a:endParaRPr lang="en-GB" sz="1000" dirty="0">
              <a:solidFill>
                <a:srgbClr val="000000"/>
              </a:solidFill>
            </a:endParaRPr>
          </a:p>
        </p:txBody>
      </p:sp>
      <p:sp>
        <p:nvSpPr>
          <p:cNvPr id="17" name="Vastakkaisista kulmista leikattu suorakulmio 20">
            <a:extLst>
              <a:ext uri="{FF2B5EF4-FFF2-40B4-BE49-F238E27FC236}">
                <a16:creationId xmlns:a16="http://schemas.microsoft.com/office/drawing/2014/main" id="{A927774B-FAB0-DF42-B818-08A2A499BA62}"/>
              </a:ext>
            </a:extLst>
          </p:cNvPr>
          <p:cNvSpPr/>
          <p:nvPr/>
        </p:nvSpPr>
        <p:spPr>
          <a:xfrm>
            <a:off x="5017889" y="2247522"/>
            <a:ext cx="1516383" cy="914400"/>
          </a:xfrm>
          <a:prstGeom prst="snip2Diag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rgbClr val="000000"/>
                </a:solidFill>
              </a:rPr>
              <a:t>Составление сводного списка на основе предложений</a:t>
            </a:r>
            <a:endParaRPr lang="en-GB" sz="1000" dirty="0">
              <a:solidFill>
                <a:srgbClr val="000000"/>
              </a:solidFill>
            </a:endParaRPr>
          </a:p>
        </p:txBody>
      </p:sp>
      <p:sp>
        <p:nvSpPr>
          <p:cNvPr id="18" name="Vastakkaisista kulmista leikattu suorakulmio 20">
            <a:extLst>
              <a:ext uri="{FF2B5EF4-FFF2-40B4-BE49-F238E27FC236}">
                <a16:creationId xmlns:a16="http://schemas.microsoft.com/office/drawing/2014/main" id="{4C5DEEB7-758F-9748-8CA6-A5679C9A1BEE}"/>
              </a:ext>
            </a:extLst>
          </p:cNvPr>
          <p:cNvSpPr/>
          <p:nvPr/>
        </p:nvSpPr>
        <p:spPr>
          <a:xfrm>
            <a:off x="6824922" y="2273439"/>
            <a:ext cx="1516383" cy="914400"/>
          </a:xfrm>
          <a:prstGeom prst="snip2Diag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rgbClr val="000000"/>
                </a:solidFill>
              </a:rPr>
              <a:t>Внесение изменений на основе результатов анализа входящих запросов</a:t>
            </a:r>
            <a:endParaRPr lang="en-GB" sz="1000" dirty="0">
              <a:solidFill>
                <a:srgbClr val="000000"/>
              </a:solidFill>
            </a:endParaRPr>
          </a:p>
        </p:txBody>
      </p:sp>
      <p:sp>
        <p:nvSpPr>
          <p:cNvPr id="19" name="Vastakkaisista kulmista leikattu suorakulmio 20">
            <a:extLst>
              <a:ext uri="{FF2B5EF4-FFF2-40B4-BE49-F238E27FC236}">
                <a16:creationId xmlns:a16="http://schemas.microsoft.com/office/drawing/2014/main" id="{810622C7-FA0E-B94F-A825-253950BD98DA}"/>
              </a:ext>
            </a:extLst>
          </p:cNvPr>
          <p:cNvSpPr/>
          <p:nvPr/>
        </p:nvSpPr>
        <p:spPr>
          <a:xfrm>
            <a:off x="8631955" y="2273439"/>
            <a:ext cx="1259307" cy="914400"/>
          </a:xfrm>
          <a:prstGeom prst="snip2Diag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rgbClr val="000000"/>
                </a:solidFill>
              </a:rPr>
              <a:t>Обсуждение окончательного предложения</a:t>
            </a:r>
            <a:endParaRPr lang="en-GB" sz="1000" dirty="0">
              <a:solidFill>
                <a:srgbClr val="000000"/>
              </a:solidFill>
            </a:endParaRPr>
          </a:p>
        </p:txBody>
      </p:sp>
      <p:sp>
        <p:nvSpPr>
          <p:cNvPr id="20" name="Vastakkaisista kulmista leikattu suorakulmio 20">
            <a:extLst>
              <a:ext uri="{FF2B5EF4-FFF2-40B4-BE49-F238E27FC236}">
                <a16:creationId xmlns:a16="http://schemas.microsoft.com/office/drawing/2014/main" id="{3B84D574-D9E9-9F49-8B2D-A872462C5C11}"/>
              </a:ext>
            </a:extLst>
          </p:cNvPr>
          <p:cNvSpPr/>
          <p:nvPr/>
        </p:nvSpPr>
        <p:spPr>
          <a:xfrm>
            <a:off x="9228724" y="3507487"/>
            <a:ext cx="1058619" cy="761120"/>
          </a:xfrm>
          <a:prstGeom prst="snip2Diag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rgbClr val="000000"/>
                </a:solidFill>
              </a:rPr>
              <a:t>Участие в обсуждениях</a:t>
            </a:r>
            <a:endParaRPr lang="en-GB" sz="1000" dirty="0">
              <a:solidFill>
                <a:srgbClr val="000000"/>
              </a:solidFill>
            </a:endParaRPr>
          </a:p>
        </p:txBody>
      </p:sp>
      <p:sp>
        <p:nvSpPr>
          <p:cNvPr id="21" name="Vastakkaisista kulmista leikattu suorakulmio 20">
            <a:extLst>
              <a:ext uri="{FF2B5EF4-FFF2-40B4-BE49-F238E27FC236}">
                <a16:creationId xmlns:a16="http://schemas.microsoft.com/office/drawing/2014/main" id="{454ED420-8A90-2448-AEB9-86650CD93569}"/>
              </a:ext>
            </a:extLst>
          </p:cNvPr>
          <p:cNvSpPr/>
          <p:nvPr/>
        </p:nvSpPr>
        <p:spPr>
          <a:xfrm>
            <a:off x="8413744" y="4792345"/>
            <a:ext cx="1058619" cy="761120"/>
          </a:xfrm>
          <a:prstGeom prst="snip2Diag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rgbClr val="000000"/>
                </a:solidFill>
              </a:rPr>
              <a:t>Участие в обсуждениях</a:t>
            </a:r>
            <a:endParaRPr lang="en-GB" sz="1000" dirty="0">
              <a:solidFill>
                <a:srgbClr val="000000"/>
              </a:solidFill>
            </a:endParaRPr>
          </a:p>
        </p:txBody>
      </p:sp>
      <p:sp>
        <p:nvSpPr>
          <p:cNvPr id="22" name="Vastakkaisista kulmista leikattu suorakulmio 20">
            <a:extLst>
              <a:ext uri="{FF2B5EF4-FFF2-40B4-BE49-F238E27FC236}">
                <a16:creationId xmlns:a16="http://schemas.microsoft.com/office/drawing/2014/main" id="{B8E20AA2-3923-8445-B23D-BB1BEEE92D0B}"/>
              </a:ext>
            </a:extLst>
          </p:cNvPr>
          <p:cNvSpPr/>
          <p:nvPr/>
        </p:nvSpPr>
        <p:spPr>
          <a:xfrm>
            <a:off x="10181912" y="2247522"/>
            <a:ext cx="1259307" cy="914400"/>
          </a:xfrm>
          <a:prstGeom prst="snip2Diag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rgbClr val="000000"/>
                </a:solidFill>
              </a:rPr>
              <a:t>Окончательный вариант титульного листа</a:t>
            </a:r>
            <a:endParaRPr lang="en-GB" sz="1000" dirty="0">
              <a:solidFill>
                <a:srgbClr val="000000"/>
              </a:solidFill>
            </a:endParaRPr>
          </a:p>
        </p:txBody>
      </p:sp>
      <p:sp>
        <p:nvSpPr>
          <p:cNvPr id="23" name="Vastakkaisista kulmista leikattu suorakulmio 20">
            <a:extLst>
              <a:ext uri="{FF2B5EF4-FFF2-40B4-BE49-F238E27FC236}">
                <a16:creationId xmlns:a16="http://schemas.microsoft.com/office/drawing/2014/main" id="{D32CB935-AC77-5245-A856-CE0F900D7E0A}"/>
              </a:ext>
            </a:extLst>
          </p:cNvPr>
          <p:cNvSpPr/>
          <p:nvPr/>
        </p:nvSpPr>
        <p:spPr>
          <a:xfrm>
            <a:off x="10278680" y="1294573"/>
            <a:ext cx="950596" cy="553358"/>
          </a:xfrm>
          <a:prstGeom prst="snip2Diag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rgbClr val="000000"/>
                </a:solidFill>
              </a:rPr>
              <a:t>Одобрение</a:t>
            </a:r>
            <a:endParaRPr lang="en-GB" sz="1000" dirty="0">
              <a:solidFill>
                <a:srgbClr val="000000"/>
              </a:solidFill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5D9B388-E53B-6D47-A3D1-731FF87DC0A0}"/>
              </a:ext>
            </a:extLst>
          </p:cNvPr>
          <p:cNvCxnSpPr>
            <a:cxnSpLocks/>
          </p:cNvCxnSpPr>
          <p:nvPr/>
        </p:nvCxnSpPr>
        <p:spPr>
          <a:xfrm>
            <a:off x="4172320" y="5134787"/>
            <a:ext cx="88231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7093B85-59C9-844F-8567-D34E9F03AF83}"/>
              </a:ext>
            </a:extLst>
          </p:cNvPr>
          <p:cNvCxnSpPr>
            <a:cxnSpLocks/>
          </p:cNvCxnSpPr>
          <p:nvPr/>
        </p:nvCxnSpPr>
        <p:spPr>
          <a:xfrm>
            <a:off x="6533864" y="2704722"/>
            <a:ext cx="33056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29B9211-C0A2-BC41-9F1E-34BDA2896A37}"/>
              </a:ext>
            </a:extLst>
          </p:cNvPr>
          <p:cNvCxnSpPr>
            <a:cxnSpLocks/>
          </p:cNvCxnSpPr>
          <p:nvPr/>
        </p:nvCxnSpPr>
        <p:spPr>
          <a:xfrm>
            <a:off x="8341305" y="2755564"/>
            <a:ext cx="33056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768594D-3AAC-9B40-8444-88ECD3D38258}"/>
              </a:ext>
            </a:extLst>
          </p:cNvPr>
          <p:cNvCxnSpPr>
            <a:cxnSpLocks/>
          </p:cNvCxnSpPr>
          <p:nvPr/>
        </p:nvCxnSpPr>
        <p:spPr>
          <a:xfrm>
            <a:off x="9891262" y="2759468"/>
            <a:ext cx="33056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FA5CDD5-C59E-114D-9555-451EA45BF76D}"/>
              </a:ext>
            </a:extLst>
          </p:cNvPr>
          <p:cNvCxnSpPr>
            <a:cxnSpLocks/>
          </p:cNvCxnSpPr>
          <p:nvPr/>
        </p:nvCxnSpPr>
        <p:spPr>
          <a:xfrm flipV="1">
            <a:off x="10813294" y="1799167"/>
            <a:ext cx="1" cy="47427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02ECC45-4839-E548-8E16-E07CC3679CAB}"/>
              </a:ext>
            </a:extLst>
          </p:cNvPr>
          <p:cNvCxnSpPr>
            <a:cxnSpLocks/>
          </p:cNvCxnSpPr>
          <p:nvPr/>
        </p:nvCxnSpPr>
        <p:spPr>
          <a:xfrm flipV="1">
            <a:off x="8915734" y="3187840"/>
            <a:ext cx="0" cy="160450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A2464651-F5A0-1646-A102-755A9136E5DA}"/>
              </a:ext>
            </a:extLst>
          </p:cNvPr>
          <p:cNvCxnSpPr>
            <a:cxnSpLocks/>
          </p:cNvCxnSpPr>
          <p:nvPr/>
        </p:nvCxnSpPr>
        <p:spPr>
          <a:xfrm flipV="1">
            <a:off x="9588274" y="3185176"/>
            <a:ext cx="0" cy="32231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8FB52F98-0892-9043-9155-FD44A5AAFC5D}"/>
              </a:ext>
            </a:extLst>
          </p:cNvPr>
          <p:cNvCxnSpPr>
            <a:cxnSpLocks/>
          </p:cNvCxnSpPr>
          <p:nvPr/>
        </p:nvCxnSpPr>
        <p:spPr>
          <a:xfrm>
            <a:off x="3698617" y="2036303"/>
            <a:ext cx="0" cy="151625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C3722D5B-CEF3-C84E-BA0E-3E51A218F739}"/>
              </a:ext>
            </a:extLst>
          </p:cNvPr>
          <p:cNvCxnSpPr>
            <a:cxnSpLocks/>
          </p:cNvCxnSpPr>
          <p:nvPr/>
        </p:nvCxnSpPr>
        <p:spPr>
          <a:xfrm flipV="1">
            <a:off x="5904618" y="3161922"/>
            <a:ext cx="0" cy="80597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Vastakkaisista kulmista leikattu suorakulmio 20">
            <a:extLst>
              <a:ext uri="{FF2B5EF4-FFF2-40B4-BE49-F238E27FC236}">
                <a16:creationId xmlns:a16="http://schemas.microsoft.com/office/drawing/2014/main" id="{1037EF8E-4969-5B46-9446-36C28DD87EF4}"/>
              </a:ext>
            </a:extLst>
          </p:cNvPr>
          <p:cNvSpPr/>
          <p:nvPr/>
        </p:nvSpPr>
        <p:spPr>
          <a:xfrm>
            <a:off x="3136315" y="4800189"/>
            <a:ext cx="1085339" cy="652417"/>
          </a:xfrm>
          <a:prstGeom prst="snip2Diag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rgbClr val="000000"/>
                </a:solidFill>
              </a:rPr>
              <a:t>Подготовка предложений</a:t>
            </a:r>
            <a:endParaRPr lang="en-GB" sz="1000" dirty="0">
              <a:solidFill>
                <a:srgbClr val="000000"/>
              </a:solidFill>
            </a:endParaRP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9DFD3B74-D24F-3943-9A6C-183FE9F1EE94}"/>
              </a:ext>
            </a:extLst>
          </p:cNvPr>
          <p:cNvCxnSpPr>
            <a:cxnSpLocks/>
          </p:cNvCxnSpPr>
          <p:nvPr/>
        </p:nvCxnSpPr>
        <p:spPr>
          <a:xfrm>
            <a:off x="3716965" y="4228134"/>
            <a:ext cx="0" cy="59545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5" name="Vastakkaisista kulmista leikattu suorakulmio 20">
            <a:extLst>
              <a:ext uri="{FF2B5EF4-FFF2-40B4-BE49-F238E27FC236}">
                <a16:creationId xmlns:a16="http://schemas.microsoft.com/office/drawing/2014/main" id="{C8F038D5-4440-634B-A6EF-8D7AF5AE1DC3}"/>
              </a:ext>
            </a:extLst>
          </p:cNvPr>
          <p:cNvSpPr/>
          <p:nvPr/>
        </p:nvSpPr>
        <p:spPr>
          <a:xfrm>
            <a:off x="4336525" y="3552560"/>
            <a:ext cx="1312062" cy="830681"/>
          </a:xfrm>
          <a:prstGeom prst="snip2Diag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rgbClr val="000000"/>
                </a:solidFill>
              </a:rPr>
              <a:t>Сбор предложений от ДЭУ и внесение предложений в УДХ</a:t>
            </a:r>
            <a:endParaRPr lang="en-GB" sz="1000" dirty="0">
              <a:solidFill>
                <a:srgbClr val="000000"/>
              </a:solidFill>
            </a:endParaRP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AF6AE7B2-DFBC-5B4C-8285-2DA242F07F89}"/>
              </a:ext>
            </a:extLst>
          </p:cNvPr>
          <p:cNvCxnSpPr>
            <a:cxnSpLocks/>
          </p:cNvCxnSpPr>
          <p:nvPr/>
        </p:nvCxnSpPr>
        <p:spPr>
          <a:xfrm flipV="1">
            <a:off x="5023117" y="4383242"/>
            <a:ext cx="0" cy="75154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56008CDF-B833-254A-8BBE-A0E220615814}"/>
              </a:ext>
            </a:extLst>
          </p:cNvPr>
          <p:cNvCxnSpPr>
            <a:cxnSpLocks/>
          </p:cNvCxnSpPr>
          <p:nvPr/>
        </p:nvCxnSpPr>
        <p:spPr>
          <a:xfrm>
            <a:off x="5648587" y="3990091"/>
            <a:ext cx="25603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Vastakkaisista kulmista leikattu suorakulmio 20">
            <a:extLst>
              <a:ext uri="{FF2B5EF4-FFF2-40B4-BE49-F238E27FC236}">
                <a16:creationId xmlns:a16="http://schemas.microsoft.com/office/drawing/2014/main" id="{13E07CEF-4621-284D-977D-C816928A4048}"/>
              </a:ext>
            </a:extLst>
          </p:cNvPr>
          <p:cNvSpPr/>
          <p:nvPr/>
        </p:nvSpPr>
        <p:spPr>
          <a:xfrm>
            <a:off x="8597412" y="1176738"/>
            <a:ext cx="1058619" cy="761120"/>
          </a:xfrm>
          <a:prstGeom prst="snip2Diag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rgbClr val="000000"/>
                </a:solidFill>
              </a:rPr>
              <a:t>Участие в обсуждениях</a:t>
            </a:r>
            <a:endParaRPr lang="en-GB" sz="1000" dirty="0">
              <a:solidFill>
                <a:srgbClr val="000000"/>
              </a:solidFill>
            </a:endParaRP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6904C348-8803-794A-8605-2E9927FC5E76}"/>
              </a:ext>
            </a:extLst>
          </p:cNvPr>
          <p:cNvCxnSpPr>
            <a:cxnSpLocks/>
          </p:cNvCxnSpPr>
          <p:nvPr/>
        </p:nvCxnSpPr>
        <p:spPr>
          <a:xfrm>
            <a:off x="9186533" y="1937858"/>
            <a:ext cx="0" cy="33686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5CEDBFFA-C6B6-C542-A41A-0F09416478D3}"/>
              </a:ext>
            </a:extLst>
          </p:cNvPr>
          <p:cNvSpPr/>
          <p:nvPr/>
        </p:nvSpPr>
        <p:spPr>
          <a:xfrm>
            <a:off x="2573567" y="5837150"/>
            <a:ext cx="9158598" cy="4065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FI" dirty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	Октябрь – ноябрь</a:t>
            </a:r>
            <a:r>
              <a:rPr lang="en-FI" dirty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						Декабрь</a:t>
            </a:r>
            <a:endParaRPr lang="en-FI" dirty="0">
              <a:solidFill>
                <a:schemeClr val="tx1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A5AD54A-B319-3747-8E61-5FE3086E56C8}"/>
              </a:ext>
            </a:extLst>
          </p:cNvPr>
          <p:cNvSpPr/>
          <p:nvPr/>
        </p:nvSpPr>
        <p:spPr>
          <a:xfrm>
            <a:off x="477545" y="400650"/>
            <a:ext cx="60834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+mj-lt"/>
              <a:buAutoNum type="romanLcPeriod" startAt="2"/>
            </a:pPr>
            <a:r>
              <a:rPr lang="ru-RU" sz="2800" b="1" dirty="0"/>
              <a:t>Обзор и анализ бизнес-процессов</a:t>
            </a:r>
            <a:endParaRPr lang="en-GB" sz="28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222A255-3CCC-43BA-B93F-F1E91D508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183C-1B89-5C4E-BC2A-2EB3C31B64FD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965944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668600C-808F-9545-B42F-0F16ACEEBD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7328" y="2209800"/>
            <a:ext cx="8775700" cy="46482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F8AC222-416D-8C43-A05D-F1458F93831F}"/>
              </a:ext>
            </a:extLst>
          </p:cNvPr>
          <p:cNvSpPr/>
          <p:nvPr/>
        </p:nvSpPr>
        <p:spPr>
          <a:xfrm>
            <a:off x="477545" y="400650"/>
            <a:ext cx="101610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+mj-lt"/>
              <a:buAutoNum type="romanLcPeriod" startAt="3"/>
            </a:pPr>
            <a:r>
              <a:rPr lang="ru-RU" sz="2800" b="1" dirty="0"/>
              <a:t>Обзор и обновление/определение системы сетевых ссылок</a:t>
            </a:r>
            <a:endParaRPr lang="en-GB" sz="2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7D6A32-F39B-534D-98D8-9C0E452D2AAD}"/>
              </a:ext>
            </a:extLst>
          </p:cNvPr>
          <p:cNvSpPr txBox="1"/>
          <p:nvPr/>
        </p:nvSpPr>
        <p:spPr>
          <a:xfrm>
            <a:off x="1187380" y="1141499"/>
            <a:ext cx="1044191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Новая ALRS основана как на дорогах, так и на отдельных участках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Дороги включают участки с начальной и конечной точками в контрольных опорных точках (на перекрестках)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Исправлены начальные и конечные точки дороги, так как раньше они могли начинаться из центра села без четкого указания точной начальной точки</a:t>
            </a:r>
            <a:endParaRPr lang="en-FI" sz="2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5AC2D6-7AE2-4CBF-9159-D845D9E5C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183C-1B89-5C4E-BC2A-2EB3C31B64FD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220454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F8AC222-416D-8C43-A05D-F1458F93831F}"/>
              </a:ext>
            </a:extLst>
          </p:cNvPr>
          <p:cNvSpPr/>
          <p:nvPr/>
        </p:nvSpPr>
        <p:spPr>
          <a:xfrm>
            <a:off x="477545" y="400650"/>
            <a:ext cx="69706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+mj-lt"/>
              <a:buAutoNum type="romanLcPeriod" startAt="4"/>
            </a:pPr>
            <a:r>
              <a:rPr lang="ru-RU" sz="2800" b="1" dirty="0"/>
              <a:t>Структура управления эффективностью</a:t>
            </a:r>
            <a:endParaRPr lang="en-GB" sz="2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F3AF4C-D7EF-224A-AE52-995EF6E814EB}"/>
              </a:ext>
            </a:extLst>
          </p:cNvPr>
          <p:cNvSpPr txBox="1"/>
          <p:nvPr/>
        </p:nvSpPr>
        <p:spPr>
          <a:xfrm>
            <a:off x="746425" y="979248"/>
            <a:ext cx="11731116" cy="1324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Первоначальная структура создана, но сейчас обновляется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Был проведен опрос заинтересованных сторон и получены ответы, касающиеся ожиданий </a:t>
            </a:r>
            <a:r>
              <a:rPr lang="ru-RU" sz="2000" dirty="0" err="1"/>
              <a:t>МТиК</a:t>
            </a:r>
            <a:endParaRPr lang="ru-R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Предварительные результаты показывают, что от </a:t>
            </a:r>
            <a:r>
              <a:rPr lang="ru-RU" sz="2000" dirty="0" err="1"/>
              <a:t>МТиК</a:t>
            </a:r>
            <a:r>
              <a:rPr lang="ru-RU" sz="2000" dirty="0"/>
              <a:t> ожидается повышение активности транспортного сообщения, улучшение управления дорогами и повышение безопасности дорог</a:t>
            </a:r>
            <a:endParaRPr lang="en-FI" sz="2000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94CB2C79-C60F-7742-889B-06D3373841A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3321574"/>
              </p:ext>
            </p:extLst>
          </p:nvPr>
        </p:nvGraphicFramePr>
        <p:xfrm>
          <a:off x="2448943" y="2450885"/>
          <a:ext cx="9284799" cy="41850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06758553-2094-2B43-BE57-D9530B7ECD7A}"/>
              </a:ext>
            </a:extLst>
          </p:cNvPr>
          <p:cNvSpPr/>
          <p:nvPr/>
        </p:nvSpPr>
        <p:spPr>
          <a:xfrm>
            <a:off x="292251" y="4031497"/>
            <a:ext cx="19420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1-Очень большая </a:t>
            </a:r>
            <a:br>
              <a:rPr lang="ru-RU" dirty="0"/>
            </a:br>
            <a:r>
              <a:rPr lang="ru-RU" dirty="0"/>
              <a:t>проблема</a:t>
            </a:r>
            <a:endParaRPr lang="en-FI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5012663-831C-EF4C-8B45-300ED285B771}"/>
              </a:ext>
            </a:extLst>
          </p:cNvPr>
          <p:cNvSpPr/>
          <p:nvPr/>
        </p:nvSpPr>
        <p:spPr>
          <a:xfrm>
            <a:off x="126244" y="2499241"/>
            <a:ext cx="24202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5-Совсем не проблема</a:t>
            </a:r>
            <a:endParaRPr lang="en-FI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4829507-6AC2-F843-969E-E8BF3C3E065C}"/>
              </a:ext>
            </a:extLst>
          </p:cNvPr>
          <p:cNvSpPr/>
          <p:nvPr/>
        </p:nvSpPr>
        <p:spPr>
          <a:xfrm>
            <a:off x="-182488" y="5989635"/>
            <a:ext cx="29014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/>
              <a:t>Самые большие проблемы </a:t>
            </a:r>
            <a:br>
              <a:rPr lang="ru-RU" dirty="0"/>
            </a:br>
            <a:r>
              <a:rPr lang="ru-RU" dirty="0"/>
              <a:t>с безопасностью</a:t>
            </a:r>
            <a:endParaRPr lang="en-FI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DD9BD45-A602-9647-9652-E8A627FC2C09}"/>
              </a:ext>
            </a:extLst>
          </p:cNvPr>
          <p:cNvCxnSpPr>
            <a:stCxn id="10" idx="3"/>
          </p:cNvCxnSpPr>
          <p:nvPr/>
        </p:nvCxnSpPr>
        <p:spPr>
          <a:xfrm flipV="1">
            <a:off x="2718947" y="5967047"/>
            <a:ext cx="258715" cy="34575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9A702345-33F1-4599-BA94-AFBF80CA67C2}"/>
              </a:ext>
            </a:extLst>
          </p:cNvPr>
          <p:cNvSpPr txBox="1"/>
          <p:nvPr/>
        </p:nvSpPr>
        <p:spPr>
          <a:xfrm rot="16200000">
            <a:off x="6348934" y="1466798"/>
            <a:ext cx="1806698" cy="837152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/>
            <a:r>
              <a:rPr lang="ru-KG" sz="1050" dirty="0"/>
              <a:t>Смена полос без </a:t>
            </a:r>
            <a:br>
              <a:rPr lang="ru-RU" sz="1050" dirty="0"/>
            </a:br>
            <a:r>
              <a:rPr lang="ru-KG" sz="1050" dirty="0"/>
              <a:t>предупреждения</a:t>
            </a:r>
          </a:p>
          <a:p>
            <a:pPr algn="r"/>
            <a:endParaRPr lang="ru-RU" sz="1050" dirty="0"/>
          </a:p>
          <a:p>
            <a:pPr algn="r"/>
            <a:endParaRPr lang="ru-RU" sz="1050" dirty="0"/>
          </a:p>
          <a:p>
            <a:pPr algn="r"/>
            <a:r>
              <a:rPr lang="ru-KG" sz="1050" dirty="0"/>
              <a:t>Плохой обгон</a:t>
            </a:r>
            <a:endParaRPr lang="ru-RU" sz="1050" dirty="0"/>
          </a:p>
          <a:p>
            <a:pPr algn="r"/>
            <a:endParaRPr lang="ru-RU" sz="1050" dirty="0"/>
          </a:p>
          <a:p>
            <a:pPr algn="r"/>
            <a:endParaRPr lang="ru-KG" sz="1050" dirty="0"/>
          </a:p>
          <a:p>
            <a:pPr algn="r"/>
            <a:r>
              <a:rPr lang="ru-KG" sz="1050" dirty="0"/>
              <a:t>Водители, пользующиеся </a:t>
            </a:r>
            <a:br>
              <a:rPr lang="ru-RU" sz="1050" dirty="0"/>
            </a:br>
            <a:r>
              <a:rPr lang="ru-KG" sz="1050" dirty="0"/>
              <a:t>мобильными телефонами</a:t>
            </a:r>
            <a:endParaRPr lang="ru-RU" sz="1050" dirty="0"/>
          </a:p>
          <a:p>
            <a:pPr algn="r"/>
            <a:endParaRPr lang="ru-RU" sz="1050" dirty="0"/>
          </a:p>
          <a:p>
            <a:pPr algn="r"/>
            <a:endParaRPr lang="ru-KG" sz="1050" dirty="0"/>
          </a:p>
          <a:p>
            <a:pPr algn="r"/>
            <a:r>
              <a:rPr lang="ru-KG" sz="1050" dirty="0"/>
              <a:t>Превышение скорости</a:t>
            </a:r>
            <a:endParaRPr lang="ru-RU" sz="1050" dirty="0"/>
          </a:p>
          <a:p>
            <a:pPr algn="r"/>
            <a:endParaRPr lang="ru-RU" sz="1050" dirty="0"/>
          </a:p>
          <a:p>
            <a:pPr algn="r"/>
            <a:endParaRPr lang="ru-RU" sz="1050" dirty="0"/>
          </a:p>
          <a:p>
            <a:pPr algn="r"/>
            <a:endParaRPr lang="ru-KG" sz="1050" dirty="0"/>
          </a:p>
          <a:p>
            <a:pPr algn="r"/>
            <a:r>
              <a:rPr lang="ru-KG" sz="1050" dirty="0"/>
              <a:t>Несоблюдение правил</a:t>
            </a:r>
            <a:endParaRPr lang="ru-RU" sz="1050" dirty="0"/>
          </a:p>
          <a:p>
            <a:pPr algn="r"/>
            <a:endParaRPr lang="ru-RU" sz="1050" dirty="0"/>
          </a:p>
          <a:p>
            <a:pPr algn="r"/>
            <a:r>
              <a:rPr lang="ru-KG" sz="1050" dirty="0"/>
              <a:t>Несоблюдение </a:t>
            </a:r>
            <a:br>
              <a:rPr lang="ru-RU" sz="1050" dirty="0"/>
            </a:br>
            <a:r>
              <a:rPr lang="ru-KG" sz="1050" dirty="0"/>
              <a:t>безопасной дистанции </a:t>
            </a:r>
            <a:br>
              <a:rPr lang="ru-RU" sz="1050" dirty="0"/>
            </a:br>
            <a:r>
              <a:rPr lang="ru-KG" sz="1050" dirty="0"/>
              <a:t>до движущегося впереди </a:t>
            </a:r>
            <a:br>
              <a:rPr lang="ru-RU" sz="1050" dirty="0"/>
            </a:br>
            <a:r>
              <a:rPr lang="ru-KG" sz="1050" dirty="0"/>
              <a:t>транспортного средства</a:t>
            </a:r>
            <a:endParaRPr lang="ru-RU" sz="1050" dirty="0"/>
          </a:p>
          <a:p>
            <a:pPr algn="r"/>
            <a:endParaRPr lang="ru-KG" sz="1050" dirty="0"/>
          </a:p>
          <a:p>
            <a:pPr algn="r"/>
            <a:r>
              <a:rPr lang="ru-KG" sz="1050" dirty="0"/>
              <a:t>Помехи движению </a:t>
            </a:r>
            <a:br>
              <a:rPr lang="ru-RU" sz="1050" dirty="0"/>
            </a:br>
            <a:r>
              <a:rPr lang="ru-KG" sz="1050" dirty="0"/>
              <a:t>автотранспорта на полосе</a:t>
            </a:r>
            <a:endParaRPr lang="ru-RU" sz="1050" dirty="0"/>
          </a:p>
          <a:p>
            <a:pPr algn="r"/>
            <a:endParaRPr lang="ru-RU" sz="1050" dirty="0"/>
          </a:p>
          <a:p>
            <a:pPr algn="r"/>
            <a:endParaRPr lang="ru-KG" sz="1050" dirty="0"/>
          </a:p>
          <a:p>
            <a:pPr algn="r"/>
            <a:r>
              <a:rPr lang="ru-KG" sz="1050" dirty="0"/>
              <a:t>Неиспользование сигналов</a:t>
            </a:r>
            <a:endParaRPr lang="ru-RU" sz="1050" dirty="0"/>
          </a:p>
          <a:p>
            <a:pPr algn="r"/>
            <a:endParaRPr lang="ru-RU" sz="1050" dirty="0"/>
          </a:p>
          <a:p>
            <a:pPr algn="r"/>
            <a:endParaRPr lang="ru-KG" sz="1600" dirty="0"/>
          </a:p>
          <a:p>
            <a:pPr algn="r"/>
            <a:r>
              <a:rPr lang="ru-KG" sz="1050" dirty="0"/>
              <a:t>Внезапное торможение</a:t>
            </a:r>
            <a:endParaRPr lang="ru-RU" sz="1050" dirty="0"/>
          </a:p>
          <a:p>
            <a:pPr algn="r"/>
            <a:endParaRPr lang="ru-RU" sz="1050" dirty="0"/>
          </a:p>
          <a:p>
            <a:pPr algn="r"/>
            <a:endParaRPr lang="ru-KG" sz="1400" dirty="0"/>
          </a:p>
          <a:p>
            <a:pPr algn="r"/>
            <a:r>
              <a:rPr lang="ru-KG" sz="1050" dirty="0"/>
              <a:t>Обгон с левой стороны</a:t>
            </a:r>
            <a:endParaRPr lang="ru-RU" sz="1050" dirty="0"/>
          </a:p>
          <a:p>
            <a:pPr algn="r"/>
            <a:endParaRPr lang="ru-RU" sz="1050" dirty="0"/>
          </a:p>
          <a:p>
            <a:pPr algn="r"/>
            <a:endParaRPr lang="ru-KG" sz="1050" dirty="0"/>
          </a:p>
          <a:p>
            <a:pPr algn="r"/>
            <a:r>
              <a:rPr lang="ru-KG" sz="1050" dirty="0"/>
              <a:t>Агрессивное поведение </a:t>
            </a:r>
            <a:br>
              <a:rPr lang="ru-RU" sz="1050" dirty="0"/>
            </a:br>
            <a:r>
              <a:rPr lang="ru-KG" sz="1050" dirty="0"/>
              <a:t>на дороге</a:t>
            </a:r>
            <a:endParaRPr lang="ru-RU" sz="1050" dirty="0"/>
          </a:p>
          <a:p>
            <a:pPr algn="r"/>
            <a:endParaRPr lang="ru-RU" sz="1050" dirty="0"/>
          </a:p>
          <a:p>
            <a:pPr algn="r"/>
            <a:endParaRPr lang="ru-KG" sz="1400" dirty="0"/>
          </a:p>
          <a:p>
            <a:pPr algn="r"/>
            <a:r>
              <a:rPr lang="ru-KG" sz="1050" dirty="0"/>
              <a:t>Запугивание</a:t>
            </a:r>
            <a:endParaRPr lang="ru-RU" sz="1050" dirty="0"/>
          </a:p>
          <a:p>
            <a:pPr algn="r"/>
            <a:endParaRPr lang="ru-RU" sz="1050" dirty="0"/>
          </a:p>
          <a:p>
            <a:pPr algn="r"/>
            <a:endParaRPr lang="ru-KG" sz="1600" dirty="0"/>
          </a:p>
          <a:p>
            <a:pPr algn="r"/>
            <a:r>
              <a:rPr lang="ru-KG" sz="1050" dirty="0"/>
              <a:t>Погрузка груза</a:t>
            </a:r>
            <a:endParaRPr lang="ru-RU" sz="1050" dirty="0"/>
          </a:p>
          <a:p>
            <a:pPr algn="r"/>
            <a:endParaRPr lang="ru-RU" sz="1050" dirty="0"/>
          </a:p>
          <a:p>
            <a:pPr algn="r"/>
            <a:endParaRPr lang="ru-KG" sz="1600" dirty="0"/>
          </a:p>
          <a:p>
            <a:pPr algn="r"/>
            <a:r>
              <a:rPr lang="ru-KG" sz="1050" dirty="0"/>
              <a:t>Водители-ученики</a:t>
            </a:r>
            <a:endParaRPr lang="ru-RU" sz="1050" dirty="0"/>
          </a:p>
          <a:p>
            <a:pPr algn="r"/>
            <a:endParaRPr lang="ru-RU" sz="1200" dirty="0"/>
          </a:p>
          <a:p>
            <a:pPr algn="r"/>
            <a:endParaRPr lang="ru-KG" sz="1050" dirty="0"/>
          </a:p>
          <a:p>
            <a:pPr algn="r"/>
            <a:r>
              <a:rPr lang="ru-KG" sz="1050" dirty="0"/>
              <a:t>Медленное вождение</a:t>
            </a:r>
          </a:p>
        </p:txBody>
      </p:sp>
      <p:sp>
        <p:nvSpPr>
          <p:cNvPr id="14" name="Oval 8">
            <a:extLst>
              <a:ext uri="{FF2B5EF4-FFF2-40B4-BE49-F238E27FC236}">
                <a16:creationId xmlns:a16="http://schemas.microsoft.com/office/drawing/2014/main" id="{EF467EBC-F611-4B7E-B962-B3812C6D41C0}"/>
              </a:ext>
            </a:extLst>
          </p:cNvPr>
          <p:cNvSpPr/>
          <p:nvPr/>
        </p:nvSpPr>
        <p:spPr>
          <a:xfrm>
            <a:off x="2743200" y="2868573"/>
            <a:ext cx="3153508" cy="398942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6DA335-55CA-44AC-A858-72D1940F1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183C-1B89-5C4E-BC2A-2EB3C31B64FD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499142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888</TotalTime>
  <Words>2070</Words>
  <Application>Microsoft Office PowerPoint</Application>
  <PresentationFormat>Широкоэкранный</PresentationFormat>
  <Paragraphs>440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Symbol</vt:lpstr>
      <vt:lpstr>Times New Roman</vt:lpstr>
      <vt:lpstr>Office Theme</vt:lpstr>
      <vt:lpstr>Разработка Системы управления дорожными активами (СУДА) в Кыргызской Республике: Фаза 1 Завершенные и текущие мероприятия  по развитию СУДА с достижениями и остающимися пробелами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Разработка СУДА  в Кыргызской Республике: Фаза 2  Потребности, выявленные в фазе 1</vt:lpstr>
      <vt:lpstr>Сбор дополнительных данных</vt:lpstr>
      <vt:lpstr>Институциональное усиление</vt:lpstr>
      <vt:lpstr>Инструменты и оборудование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of RAMS project with RAMS components</dc:title>
  <dc:creator>Microsoft Office User</dc:creator>
  <cp:lastModifiedBy>solomonchik@mail.ru</cp:lastModifiedBy>
  <cp:revision>70</cp:revision>
  <dcterms:created xsi:type="dcterms:W3CDTF">2019-04-18T11:15:22Z</dcterms:created>
  <dcterms:modified xsi:type="dcterms:W3CDTF">2021-06-28T16:08:01Z</dcterms:modified>
</cp:coreProperties>
</file>