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850" r:id="rId4"/>
    <p:sldId id="825" r:id="rId5"/>
    <p:sldId id="839" r:id="rId6"/>
    <p:sldId id="361" r:id="rId7"/>
    <p:sldId id="849" r:id="rId8"/>
    <p:sldId id="827" r:id="rId9"/>
    <p:sldId id="828" r:id="rId10"/>
    <p:sldId id="829" r:id="rId11"/>
    <p:sldId id="830" r:id="rId12"/>
    <p:sldId id="841" r:id="rId13"/>
    <p:sldId id="838" r:id="rId14"/>
    <p:sldId id="831" r:id="rId15"/>
    <p:sldId id="842" r:id="rId16"/>
    <p:sldId id="832" r:id="rId17"/>
    <p:sldId id="843" r:id="rId18"/>
    <p:sldId id="833" r:id="rId19"/>
    <p:sldId id="844" r:id="rId20"/>
    <p:sldId id="834" r:id="rId21"/>
    <p:sldId id="835" r:id="rId22"/>
    <p:sldId id="836" r:id="rId23"/>
    <p:sldId id="837" r:id="rId24"/>
    <p:sldId id="845" r:id="rId25"/>
    <p:sldId id="846" r:id="rId26"/>
    <p:sldId id="847" r:id="rId27"/>
    <p:sldId id="848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/>
    <p:restoredTop sz="93112"/>
  </p:normalViewPr>
  <p:slideViewPr>
    <p:cSldViewPr snapToGrid="0" snapToObjects="1">
      <p:cViewPr varScale="1">
        <p:scale>
          <a:sx n="112" d="100"/>
          <a:sy n="11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S\Dropbox\0-Projects\2019-KGZ%20RAMS\1-Deliverables\1-Performance%20management%20framework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ADB%20Kyrgyzstan\Strategy%20Analysis\results\IRI%20Evolution%20by%20budget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S\Library\Group%20Containers\3L68KQB4HG.group.com.readdle.beta.Spark-Mac\databases\messagesData\1\10806\UAT_RIS_v1.1_2021-01-25_PIC_MOTR_combined_Admin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07-CA41-8D53-9DAD5089993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7-CA41-8D53-9DAD5089993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07-CA41-8D53-9DAD5089993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07-CA41-8D53-9DAD5089993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07-CA41-8D53-9DAD5089993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07-CA41-8D53-9DAD5089993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07-CA41-8D53-9DAD5089993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07-CA41-8D53-9DAD5089993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807-CA41-8D53-9DAD5089993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807-CA41-8D53-9DAD5089993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807-CA41-8D53-9DAD50899933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807-CA41-8D53-9DAD50899933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807-CA41-8D53-9DAD50899933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807-CA41-8D53-9DAD50899933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807-CA41-8D53-9DAD50899933}"/>
              </c:ext>
            </c:extLst>
          </c:dPt>
          <c:cat>
            <c:strRef>
              <c:f>Sheet2!$C$2:$C$16</c:f>
              <c:strCache>
                <c:ptCount val="15"/>
                <c:pt idx="0">
                  <c:v>Lane jumping</c:v>
                </c:pt>
                <c:pt idx="1">
                  <c:v>Poor overtaking</c:v>
                </c:pt>
                <c:pt idx="2">
                  <c:v>Drivers using mobile phones</c:v>
                </c:pt>
                <c:pt idx="3">
                  <c:v>Speeding</c:v>
                </c:pt>
                <c:pt idx="4">
                  <c:v>Unobservant</c:v>
                </c:pt>
                <c:pt idx="5">
                  <c:v>Tailgating</c:v>
                </c:pt>
                <c:pt idx="6">
                  <c:v>Lane hogging</c:v>
                </c:pt>
                <c:pt idx="7">
                  <c:v>Not signalling</c:v>
                </c:pt>
                <c:pt idx="8">
                  <c:v>Sudden braking</c:v>
                </c:pt>
                <c:pt idx="9">
                  <c:v>Undertaking</c:v>
                </c:pt>
                <c:pt idx="10">
                  <c:v>Road rage</c:v>
                </c:pt>
                <c:pt idx="11">
                  <c:v>Intimidation</c:v>
                </c:pt>
                <c:pt idx="12">
                  <c:v>Cargo loading</c:v>
                </c:pt>
                <c:pt idx="13">
                  <c:v>Learner drivers</c:v>
                </c:pt>
                <c:pt idx="14">
                  <c:v>Slow driving</c:v>
                </c:pt>
              </c:strCache>
            </c:strRef>
          </c:cat>
          <c:val>
            <c:numRef>
              <c:f>Sheet2!$D$2:$D$16</c:f>
              <c:numCache>
                <c:formatCode>General</c:formatCode>
                <c:ptCount val="15"/>
                <c:pt idx="0">
                  <c:v>1</c:v>
                </c:pt>
                <c:pt idx="1">
                  <c:v>1.2</c:v>
                </c:pt>
                <c:pt idx="2">
                  <c:v>1.2</c:v>
                </c:pt>
                <c:pt idx="3">
                  <c:v>1.6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2.4</c:v>
                </c:pt>
                <c:pt idx="10">
                  <c:v>2.4</c:v>
                </c:pt>
                <c:pt idx="11">
                  <c:v>2.6</c:v>
                </c:pt>
                <c:pt idx="12">
                  <c:v>2.6</c:v>
                </c:pt>
                <c:pt idx="13">
                  <c:v>3.2</c:v>
                </c:pt>
                <c:pt idx="1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807-CA41-8D53-9DAD50899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32138080"/>
        <c:axId val="832139760"/>
      </c:barChart>
      <c:catAx>
        <c:axId val="83213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32139760"/>
        <c:crosses val="autoZero"/>
        <c:auto val="1"/>
        <c:lblAlgn val="ctr"/>
        <c:lblOffset val="100"/>
        <c:noMultiLvlLbl val="0"/>
      </c:catAx>
      <c:valAx>
        <c:axId val="8321397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321380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/>
              <a:t>Evolution of IRI under Budget Constraints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3143147547140653E-2"/>
          <c:y val="0.13223341229260671"/>
          <c:w val="0.71959631102776367"/>
          <c:h val="0.76315154489592718"/>
        </c:manualLayout>
      </c:layout>
      <c:lineChart>
        <c:grouping val="standard"/>
        <c:varyColors val="0"/>
        <c:ser>
          <c:idx val="0"/>
          <c:order val="0"/>
          <c:tx>
            <c:strRef>
              <c:f>'Network Evolution Tables'!$C$5:$C$6</c:f>
              <c:strCache>
                <c:ptCount val="2"/>
                <c:pt idx="1">
                  <c:v>Do NOTHING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Tables'!$C$7:$C$13</c:f>
              <c:numCache>
                <c:formatCode>0.0</c:formatCode>
                <c:ptCount val="7"/>
                <c:pt idx="0">
                  <c:v>5.5801503822367868</c:v>
                </c:pt>
                <c:pt idx="1">
                  <c:v>5.8819010031589194</c:v>
                </c:pt>
                <c:pt idx="2">
                  <c:v>6.1778011635910657</c:v>
                </c:pt>
                <c:pt idx="3">
                  <c:v>6.5757939035784458</c:v>
                </c:pt>
                <c:pt idx="4">
                  <c:v>7.2026111967505289</c:v>
                </c:pt>
                <c:pt idx="5">
                  <c:v>8.3698782757077428</c:v>
                </c:pt>
                <c:pt idx="6">
                  <c:v>9.5099224796057467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9B-7D48-9905-C00521298B16}"/>
            </c:ext>
          </c:extLst>
        </c:ser>
        <c:ser>
          <c:idx val="1"/>
          <c:order val="1"/>
          <c:tx>
            <c:strRef>
              <c:f>'Network Evolution Tables'!$D$6</c:f>
              <c:strCache>
                <c:ptCount val="1"/>
                <c:pt idx="0">
                  <c:v>Budget 20%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Tables'!$D$7:$D$13</c:f>
              <c:numCache>
                <c:formatCode>0.00</c:formatCode>
                <c:ptCount val="7"/>
                <c:pt idx="0">
                  <c:v>5.6</c:v>
                </c:pt>
                <c:pt idx="1">
                  <c:v>5.4</c:v>
                </c:pt>
                <c:pt idx="2">
                  <c:v>5.5</c:v>
                </c:pt>
                <c:pt idx="3">
                  <c:v>5.7</c:v>
                </c:pt>
                <c:pt idx="4">
                  <c:v>5.9</c:v>
                </c:pt>
                <c:pt idx="5">
                  <c:v>6.3</c:v>
                </c:pt>
                <c:pt idx="6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9B-7D48-9905-C00521298B16}"/>
            </c:ext>
          </c:extLst>
        </c:ser>
        <c:ser>
          <c:idx val="2"/>
          <c:order val="2"/>
          <c:tx>
            <c:strRef>
              <c:f>'Network Evolution Tables'!$E$6</c:f>
              <c:strCache>
                <c:ptCount val="1"/>
                <c:pt idx="0">
                  <c:v>Budget 40%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Tables'!$E$7:$E$13</c:f>
              <c:numCache>
                <c:formatCode>0.00</c:formatCode>
                <c:ptCount val="7"/>
                <c:pt idx="0">
                  <c:v>5.5639739801566614</c:v>
                </c:pt>
                <c:pt idx="1">
                  <c:v>5.1069077423559177</c:v>
                </c:pt>
                <c:pt idx="2">
                  <c:v>5.0665448987550148</c:v>
                </c:pt>
                <c:pt idx="3">
                  <c:v>5.0326937420994353</c:v>
                </c:pt>
                <c:pt idx="4">
                  <c:v>4.897403694911973</c:v>
                </c:pt>
                <c:pt idx="5">
                  <c:v>5.1638517586032702</c:v>
                </c:pt>
                <c:pt idx="6">
                  <c:v>5.4768676997484871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9B-7D48-9905-C00521298B16}"/>
            </c:ext>
          </c:extLst>
        </c:ser>
        <c:ser>
          <c:idx val="3"/>
          <c:order val="3"/>
          <c:tx>
            <c:strRef>
              <c:f>'Network Evolution Tables'!$F$6</c:f>
              <c:strCache>
                <c:ptCount val="1"/>
                <c:pt idx="0">
                  <c:v>Budget 60%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Tables'!$F$7:$F$13</c:f>
              <c:numCache>
                <c:formatCode>0.00</c:formatCode>
                <c:ptCount val="7"/>
                <c:pt idx="0">
                  <c:v>5.5572375311769644</c:v>
                </c:pt>
                <c:pt idx="1">
                  <c:v>4.8322111370791925</c:v>
                </c:pt>
                <c:pt idx="2">
                  <c:v>4.4693378837089401</c:v>
                </c:pt>
                <c:pt idx="3">
                  <c:v>4.2174315938789775</c:v>
                </c:pt>
                <c:pt idx="4">
                  <c:v>3.7975553333874204</c:v>
                </c:pt>
                <c:pt idx="5">
                  <c:v>3.9621546325109307</c:v>
                </c:pt>
                <c:pt idx="6">
                  <c:v>4.1442428937457647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9B-7D48-9905-C00521298B16}"/>
            </c:ext>
          </c:extLst>
        </c:ser>
        <c:ser>
          <c:idx val="4"/>
          <c:order val="4"/>
          <c:tx>
            <c:strRef>
              <c:f>'Network Evolution Tables'!$G$6</c:f>
              <c:strCache>
                <c:ptCount val="1"/>
                <c:pt idx="0">
                  <c:v>Budget 80%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Tables'!$G$7:$G$13</c:f>
              <c:numCache>
                <c:formatCode>0.0</c:formatCode>
                <c:ptCount val="7"/>
                <c:pt idx="0">
                  <c:v>5.5522562831561943</c:v>
                </c:pt>
                <c:pt idx="1">
                  <c:v>4.4915236604700945</c:v>
                </c:pt>
                <c:pt idx="2">
                  <c:v>3.6944059692273865</c:v>
                </c:pt>
                <c:pt idx="3">
                  <c:v>3.3060968926413197</c:v>
                </c:pt>
                <c:pt idx="4">
                  <c:v>2.4338141499582555</c:v>
                </c:pt>
                <c:pt idx="5">
                  <c:v>2.5182128172984055</c:v>
                </c:pt>
                <c:pt idx="6">
                  <c:v>2.6093025519965027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9B-7D48-9905-C00521298B16}"/>
            </c:ext>
          </c:extLst>
        </c:ser>
        <c:ser>
          <c:idx val="5"/>
          <c:order val="5"/>
          <c:tx>
            <c:strRef>
              <c:f>'Network Evolution Tables'!$H$6</c:f>
              <c:strCache>
                <c:ptCount val="1"/>
                <c:pt idx="0">
                  <c:v>Optimal Budget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Tables'!$H$7:$H$13</c:f>
              <c:numCache>
                <c:formatCode>0.0</c:formatCode>
                <c:ptCount val="7"/>
                <c:pt idx="0">
                  <c:v>5.5522562831561943</c:v>
                </c:pt>
                <c:pt idx="1">
                  <c:v>4.0435239588267784</c:v>
                </c:pt>
                <c:pt idx="2">
                  <c:v>3.2231001614790125</c:v>
                </c:pt>
                <c:pt idx="3">
                  <c:v>3.0636280434344512</c:v>
                </c:pt>
                <c:pt idx="4">
                  <c:v>2.4309388028568968</c:v>
                </c:pt>
                <c:pt idx="5">
                  <c:v>2.5152639278919002</c:v>
                </c:pt>
                <c:pt idx="6">
                  <c:v>2.6062142986131649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9B-7D48-9905-C00521298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0200544"/>
        <c:axId val="1"/>
      </c:lineChart>
      <c:catAx>
        <c:axId val="17602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ID4096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fi-FI" sz="1800" b="1" dirty="0"/>
                  <a:t>IRI,</a:t>
                </a:r>
                <a:r>
                  <a:rPr lang="fi-FI" sz="1800" b="1" baseline="0" dirty="0"/>
                  <a:t> mm/m</a:t>
                </a:r>
                <a:endParaRPr lang="fi-FI" sz="1800" b="1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ID4096"/>
          </a:p>
        </c:txPr>
        <c:crossAx val="176020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7005714600113"/>
          <c:y val="0.19489449308009912"/>
          <c:w val="0.20470914734864612"/>
          <c:h val="0.5184233577498770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ID4096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ID4096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Unsuccess (%)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graph!$I$19:$K$19</c:f>
              <c:strCache>
                <c:ptCount val="3"/>
                <c:pt idx="0">
                  <c:v>Stage 1 (PIC \data reader)</c:v>
                </c:pt>
                <c:pt idx="1">
                  <c:v>Stage 2 (PIC &amp; MoTR \ data reader)</c:v>
                </c:pt>
                <c:pt idx="2">
                  <c:v>Stage 3 (PIC &amp; MoTR \ data reader, data processor, admin)</c:v>
                </c:pt>
              </c:strCache>
            </c:strRef>
          </c:cat>
          <c:val>
            <c:numRef>
              <c:f>graph!$I$20:$K$20</c:f>
              <c:numCache>
                <c:formatCode>General</c:formatCode>
                <c:ptCount val="3"/>
                <c:pt idx="0">
                  <c:v>4.918032786885246</c:v>
                </c:pt>
                <c:pt idx="1">
                  <c:v>3.278688524590164</c:v>
                </c:pt>
                <c:pt idx="2">
                  <c:v>1.639344262295082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4-7949-9C0F-F7DE4EFE28AD}"/>
            </c:ext>
          </c:extLst>
        </c:ser>
        <c:ser>
          <c:idx val="1"/>
          <c:order val="1"/>
          <c:tx>
            <c:v>Success (%)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graph!$I$19:$K$19</c:f>
              <c:strCache>
                <c:ptCount val="3"/>
                <c:pt idx="0">
                  <c:v>Stage 1 (PIC \data reader)</c:v>
                </c:pt>
                <c:pt idx="1">
                  <c:v>Stage 2 (PIC &amp; MoTR \ data reader)</c:v>
                </c:pt>
                <c:pt idx="2">
                  <c:v>Stage 3 (PIC &amp; MoTR \ data reader, data processor, admin)</c:v>
                </c:pt>
              </c:strCache>
            </c:strRef>
          </c:cat>
          <c:val>
            <c:numRef>
              <c:f>graph!$I$22:$K$22</c:f>
              <c:numCache>
                <c:formatCode>General</c:formatCode>
                <c:ptCount val="3"/>
                <c:pt idx="0">
                  <c:v>47.540983606557376</c:v>
                </c:pt>
                <c:pt idx="1">
                  <c:v>52.459016393442624</c:v>
                </c:pt>
                <c:pt idx="2">
                  <c:v>90.163934426229503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4-7949-9C0F-F7DE4EFE28AD}"/>
            </c:ext>
          </c:extLst>
        </c:ser>
        <c:ser>
          <c:idx val="2"/>
          <c:order val="2"/>
          <c:tx>
            <c:v>Not tested (%)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graph!$I$19:$K$19</c:f>
              <c:strCache>
                <c:ptCount val="3"/>
                <c:pt idx="0">
                  <c:v>Stage 1 (PIC \data reader)</c:v>
                </c:pt>
                <c:pt idx="1">
                  <c:v>Stage 2 (PIC &amp; MoTR \ data reader)</c:v>
                </c:pt>
                <c:pt idx="2">
                  <c:v>Stage 3 (PIC &amp; MoTR \ data reader, data processor, admin)</c:v>
                </c:pt>
              </c:strCache>
            </c:strRef>
          </c:cat>
          <c:val>
            <c:numRef>
              <c:f>graph!$I$21:$K$21</c:f>
              <c:numCache>
                <c:formatCode>General</c:formatCode>
                <c:ptCount val="3"/>
                <c:pt idx="0">
                  <c:v>47.540983606557376</c:v>
                </c:pt>
                <c:pt idx="1">
                  <c:v>44.26229508196721</c:v>
                </c:pt>
                <c:pt idx="2">
                  <c:v>8.1967213114754092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4-7949-9C0F-F7DE4EFE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705776"/>
        <c:axId val="528702168"/>
      </c:barChart>
      <c:catAx>
        <c:axId val="52870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28702168"/>
        <c:crosses val="autoZero"/>
        <c:auto val="1"/>
        <c:lblAlgn val="ctr"/>
        <c:lblOffset val="100"/>
        <c:noMultiLvlLbl val="0"/>
      </c:catAx>
      <c:valAx>
        <c:axId val="5287021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52870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FF0000"/>
          </a:solidFill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AAAA-8045-534D-8E36-9A1897D98622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33A8-99AE-5B4C-B4DE-D02E617B61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2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0F9B-B16E-FA4F-81B5-897911C37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24AC5-2DA8-D441-B605-05394583A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761CC-18D3-F141-981D-1007D615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CF987-FF6B-9A4B-8E8B-34B328C7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0F1A-8A1D-B54E-BA36-42265F9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6183C-1B89-5C4E-BC2A-2EB3C31B64F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69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A8A7-2EC7-4947-9DEA-DF985113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0F42F-C56E-AB4A-9B1C-83C1C6657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6597-C07B-BD4C-A5A2-E53E6BCF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25FE-E41D-9545-9552-2F909801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CE6C7-7D40-304D-8253-844F8CE0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7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0140B-5CA6-7D49-826A-B370645EE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F6A6-CA35-E941-945E-42AD64467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74F3D-B80D-CB49-B4DF-AC442C3C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F46F-7750-C742-A267-6A1FB85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63CB-671C-CE44-88C5-525B9838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48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0E53-0541-5E46-B074-99863DC2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3040-7AB8-1B49-97F0-5F3E175B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61AF-7DD1-C04B-8F97-68ED49EE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13C2-433D-C048-B0FF-E42E6462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A48F-E719-0347-BF03-DD340835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6183C-1B89-5C4E-BC2A-2EB3C31B64F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20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5BC1-437E-234B-97AC-F065C762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8C9E2-4074-6B49-8B06-0ED564E53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2FD8-1F51-FA43-B4FE-4BD28CD5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980A-2C5D-4A4D-AF5E-C199308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A724-7F37-8F41-AC24-66E321BC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90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95F3-9F6D-224B-9E57-BA8E7DD0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8AA6-94C9-C94B-B4AB-BB0F51D4B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12717-6A44-5847-9602-4F461E528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3FCE3-4399-3E4B-A9AC-9C022AC1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E38F8-0C00-9B45-97A7-FD77FFA0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4F252-84C8-DB40-9D8D-5AF746D7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12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D0D7-56B6-8C48-B25F-873FE7AD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43A57-5D50-C849-B24A-1697E96FC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81542-99A0-104C-9C17-DB3C9897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DB01B-FD35-BA46-AF7F-BDE22D3DA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A8548-EE33-A24E-B6F8-97B85B70B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5585C-D3F9-094E-9D24-F29EC626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8F186-EFDA-C645-BFF0-51038AEF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D143C-6ED9-F047-ACC6-F7AA54EF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64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9C5D-C648-934B-9AD3-8606CF54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7F332-6BA7-994B-BD59-60D2B457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E256-4DDC-B941-99CB-E1D95D68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E3A43-9785-C14F-B9BB-A6F3D124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6183C-1B89-5C4E-BC2A-2EB3C31B64F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6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75120-9F3F-3848-918C-EE927EBD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8AED5-2105-2742-8BEF-0573C850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26B57-D2D1-B246-909C-D8E43D9B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6183C-1B89-5C4E-BC2A-2EB3C31B64F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05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D915-7348-A449-ABCD-50EB9FB3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BAF7-F856-7F4F-BED8-9485CD72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CE447-7AA5-DD43-8185-C4919C578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1DBA1-C32B-7944-9DFD-84BCB1C3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A85A-EADB-BA42-95F7-BFB3D269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F768-0445-E044-B76C-4B039932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2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8A7C-B072-1A44-88A6-753328E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A314B-8B1E-7A44-A6DC-C70150D2A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D6A8-0CDD-4147-9531-BF35AB9A6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9E067-7136-3E4B-8475-EC46615B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3746-70A1-564A-BD66-2CD30498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9055B-BEF3-0E4F-813D-A8B9BF70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56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11466-4965-694A-9845-A38233F7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FB216-9075-7B40-B318-A4F15E2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EBE4-24FD-DB46-A3D9-C80743DCE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32D9-13B3-A04F-B93D-522E57D8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574-CBF4-8148-89EE-4235542E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26183C-1B89-5C4E-BC2A-2EB3C31B64F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8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3C412-2562-5643-ABDF-9898301E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44345-67B1-C24F-8DEF-063A711D0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780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b="1" dirty="0"/>
              <a:t>RAMS development in Kyrgyz Republic</a:t>
            </a:r>
            <a:r>
              <a:rPr lang="en-GB" sz="4400" dirty="0"/>
              <a:t> </a:t>
            </a:r>
            <a:r>
              <a:rPr lang="en-GB" sz="4400" b="1" dirty="0"/>
              <a:t>Phase 1</a:t>
            </a:r>
            <a:br>
              <a:rPr lang="en-GB" sz="4400" b="1" dirty="0"/>
            </a:br>
            <a:r>
              <a:rPr lang="en-GB" sz="4400" b="1" dirty="0"/>
              <a:t>C</a:t>
            </a:r>
            <a:r>
              <a:rPr lang="en-GB" sz="4400" dirty="0"/>
              <a:t>ompleted and ongoing RAMS development activities with achievements and remaining gaps</a:t>
            </a:r>
            <a:endParaRPr lang="fi-FI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69BA0-4D54-F946-864E-2001C6DF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9587"/>
            <a:ext cx="9144000" cy="474785"/>
          </a:xfrm>
        </p:spPr>
        <p:txBody>
          <a:bodyPr/>
          <a:lstStyle/>
          <a:p>
            <a:r>
              <a:rPr lang="fi-FI" dirty="0"/>
              <a:t>Konsta Sirvio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0E2D7-C7B1-480B-9BA3-904D104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36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EC3786-8808-B741-BE0D-91C082E8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706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5"/>
            </a:pPr>
            <a:r>
              <a:rPr lang="en-GB" sz="2800" b="1" dirty="0"/>
              <a:t>Data Collection and Management Manual 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24733-6BF6-5A40-BC61-51DE51E684C5}"/>
              </a:ext>
            </a:extLst>
          </p:cNvPr>
          <p:cNvSpPr txBox="1"/>
          <p:nvPr/>
        </p:nvSpPr>
        <p:spPr>
          <a:xfrm>
            <a:off x="1187380" y="1250556"/>
            <a:ext cx="9817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Data Collection and Management Manual has been written and an updated version 2 compiled (under translation to Russian)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manual includes Data Collection Quality Control, Data Collection, Data Processing Procedures, Information Policy and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collected data includes Road Inventory, Pavement Distress Inventory, International Roughness Index, Rutting, Skid Resistance, Bearing Capacity (Falling Weight Deflectometer), Traffic, Accidents and Texture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proposed data collection frequencies for paved roads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21A1BFC-701C-BD4F-915A-6183CB822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86468"/>
              </p:ext>
            </p:extLst>
          </p:nvPr>
        </p:nvGraphicFramePr>
        <p:xfrm>
          <a:off x="1312985" y="3897088"/>
          <a:ext cx="9308123" cy="28668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20105">
                  <a:extLst>
                    <a:ext uri="{9D8B030D-6E8A-4147-A177-3AD203B41FA5}">
                      <a16:colId xmlns:a16="http://schemas.microsoft.com/office/drawing/2014/main" val="3395511834"/>
                    </a:ext>
                  </a:extLst>
                </a:gridCol>
                <a:gridCol w="2061517">
                  <a:extLst>
                    <a:ext uri="{9D8B030D-6E8A-4147-A177-3AD203B41FA5}">
                      <a16:colId xmlns:a16="http://schemas.microsoft.com/office/drawing/2014/main" val="1776284182"/>
                    </a:ext>
                  </a:extLst>
                </a:gridCol>
                <a:gridCol w="1635667">
                  <a:extLst>
                    <a:ext uri="{9D8B030D-6E8A-4147-A177-3AD203B41FA5}">
                      <a16:colId xmlns:a16="http://schemas.microsoft.com/office/drawing/2014/main" val="2191490149"/>
                    </a:ext>
                  </a:extLst>
                </a:gridCol>
                <a:gridCol w="1403761">
                  <a:extLst>
                    <a:ext uri="{9D8B030D-6E8A-4147-A177-3AD203B41FA5}">
                      <a16:colId xmlns:a16="http://schemas.microsoft.com/office/drawing/2014/main" val="3183884739"/>
                    </a:ext>
                  </a:extLst>
                </a:gridCol>
                <a:gridCol w="1887073">
                  <a:extLst>
                    <a:ext uri="{9D8B030D-6E8A-4147-A177-3AD203B41FA5}">
                      <a16:colId xmlns:a16="http://schemas.microsoft.com/office/drawing/2014/main" val="190003548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Survey type:</a:t>
                      </a:r>
                      <a:endParaRPr lang="en-FI" sz="1200">
                        <a:effectLst/>
                      </a:endParaRPr>
                    </a:p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Paved Roads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International Roads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National Roads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Local Roads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928409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International Roughness Index (IRI)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3627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TRASSA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009285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Photos and inventory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94646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TRASSA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270949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Road Inventory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974219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Pavement Distress Inventory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951633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Traffic counting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64487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WIM stations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Continuous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4952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Radar counting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323495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Others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0365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Friction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05017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Texture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 years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47831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FWD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3 years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63519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6DC78-C543-4EA7-888D-6C9D7E0A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00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A51347-3995-414B-AB71-4C160595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3966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6"/>
            </a:pPr>
            <a:r>
              <a:rPr lang="en-GB" sz="2800" b="1" dirty="0"/>
              <a:t>Road Asset Database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A0BEE-7C7B-D84F-80F2-7608DBEA10CF}"/>
              </a:ext>
            </a:extLst>
          </p:cNvPr>
          <p:cNvSpPr txBox="1"/>
          <p:nvPr/>
        </p:nvSpPr>
        <p:spPr>
          <a:xfrm>
            <a:off x="1187380" y="1250556"/>
            <a:ext cx="9817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 Asset Database has been created in Open Source platform (PostgreSQL)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database is installed in the RAMS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collected data has been imported in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data includes Asset Location Referencing System, road inventory, road condition, traffic, prioritisation criteria, maintenance works and costs, Bridge information from JICA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database is in connection with Road Information System, Maintenance Planning System and web-based Geographic Information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database is in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526E9-49E9-4ADB-86FB-1809BC2F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43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3966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6"/>
            </a:pPr>
            <a:r>
              <a:rPr lang="en-GB" sz="2800" b="1" dirty="0"/>
              <a:t>Road Asset Database 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C176E-682E-C446-87AC-A2A59369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297810" y="923870"/>
            <a:ext cx="9596379" cy="569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3D75F-27DF-4BFF-98CD-18FF6680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54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F55906-C609-FB4E-B760-E6F0BF315E2C}"/>
              </a:ext>
            </a:extLst>
          </p:cNvPr>
          <p:cNvGrpSpPr/>
          <p:nvPr/>
        </p:nvGrpSpPr>
        <p:grpSpPr>
          <a:xfrm>
            <a:off x="-7571" y="218328"/>
            <a:ext cx="12199571" cy="6594717"/>
            <a:chOff x="-7571" y="218328"/>
            <a:chExt cx="12199571" cy="659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A9400F-9CFC-904E-96D0-6A47CFF689B9}"/>
                </a:ext>
              </a:extLst>
            </p:cNvPr>
            <p:cNvSpPr/>
            <p:nvPr/>
          </p:nvSpPr>
          <p:spPr>
            <a:xfrm>
              <a:off x="0" y="5452369"/>
              <a:ext cx="12192000" cy="822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AFB262-4418-5542-8543-F90C9ABD2C02}"/>
                </a:ext>
              </a:extLst>
            </p:cNvPr>
            <p:cNvSpPr/>
            <p:nvPr/>
          </p:nvSpPr>
          <p:spPr>
            <a:xfrm>
              <a:off x="0" y="3594070"/>
              <a:ext cx="12192000" cy="18582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8CE54F-6CD2-DB4C-ADC8-253A57E734E7}"/>
                </a:ext>
              </a:extLst>
            </p:cNvPr>
            <p:cNvSpPr/>
            <p:nvPr/>
          </p:nvSpPr>
          <p:spPr>
            <a:xfrm>
              <a:off x="0" y="2786956"/>
              <a:ext cx="12192000" cy="822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7F7A44-5F19-DD4B-8E8C-437A343C0CEC}"/>
                </a:ext>
              </a:extLst>
            </p:cNvPr>
            <p:cNvSpPr/>
            <p:nvPr/>
          </p:nvSpPr>
          <p:spPr>
            <a:xfrm>
              <a:off x="0" y="1837463"/>
              <a:ext cx="12192000" cy="9369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7D5EB7-E88F-7242-A3CF-75A222E4131F}"/>
                </a:ext>
              </a:extLst>
            </p:cNvPr>
            <p:cNvSpPr/>
            <p:nvPr/>
          </p:nvSpPr>
          <p:spPr>
            <a:xfrm>
              <a:off x="-7571" y="1058090"/>
              <a:ext cx="12192000" cy="8097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8CF79D-5AB5-5B44-BFB6-DC1C35D28078}"/>
                </a:ext>
              </a:extLst>
            </p:cNvPr>
            <p:cNvSpPr/>
            <p:nvPr/>
          </p:nvSpPr>
          <p:spPr>
            <a:xfrm>
              <a:off x="-7571" y="218328"/>
              <a:ext cx="12192000" cy="8644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7F2B8-8A8F-8A42-BCFA-77B5CFFA5FA1}"/>
                </a:ext>
              </a:extLst>
            </p:cNvPr>
            <p:cNvSpPr/>
            <p:nvPr/>
          </p:nvSpPr>
          <p:spPr>
            <a:xfrm>
              <a:off x="2781464" y="439385"/>
              <a:ext cx="3464956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TITUL</a:t>
              </a:r>
            </a:p>
          </p:txBody>
        </p:sp>
        <p:sp>
          <p:nvSpPr>
            <p:cNvPr id="13" name="Folded Corner 12">
              <a:extLst>
                <a:ext uri="{FF2B5EF4-FFF2-40B4-BE49-F238E27FC236}">
                  <a16:creationId xmlns:a16="http://schemas.microsoft.com/office/drawing/2014/main" id="{06FBBA24-3989-9442-82B1-7DBD23464FBB}"/>
                </a:ext>
              </a:extLst>
            </p:cNvPr>
            <p:cNvSpPr/>
            <p:nvPr/>
          </p:nvSpPr>
          <p:spPr>
            <a:xfrm>
              <a:off x="5094611" y="1274965"/>
              <a:ext cx="985556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Photos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609B2D-5488-F941-B728-61B03B08EF3B}"/>
                </a:ext>
              </a:extLst>
            </p:cNvPr>
            <p:cNvSpPr/>
            <p:nvPr/>
          </p:nvSpPr>
          <p:spPr>
            <a:xfrm>
              <a:off x="6607171" y="451260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err="1">
                  <a:solidFill>
                    <a:schemeClr val="tx1"/>
                  </a:solidFill>
                </a:rPr>
                <a:t>RoadLab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DBDF5-9779-D249-9BCD-936EB091C020}"/>
                </a:ext>
              </a:extLst>
            </p:cNvPr>
            <p:cNvSpPr/>
            <p:nvPr/>
          </p:nvSpPr>
          <p:spPr>
            <a:xfrm>
              <a:off x="5196700" y="2168483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err="1">
                  <a:solidFill>
                    <a:schemeClr val="tx1"/>
                  </a:solidFill>
                </a:rPr>
                <a:t>Devli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94163F-1E5F-7848-8963-C3F351641B1B}"/>
                </a:ext>
              </a:extLst>
            </p:cNvPr>
            <p:cNvSpPr/>
            <p:nvPr/>
          </p:nvSpPr>
          <p:spPr>
            <a:xfrm>
              <a:off x="2781464" y="3898374"/>
              <a:ext cx="7656946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RMS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278CD-778A-2F4F-B06A-5471C839CB99}"/>
                </a:ext>
              </a:extLst>
            </p:cNvPr>
            <p:cNvSpPr/>
            <p:nvPr/>
          </p:nvSpPr>
          <p:spPr>
            <a:xfrm>
              <a:off x="10681720" y="340239"/>
              <a:ext cx="1368153" cy="3894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BMS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D942D1-ED0E-2F44-9453-6218565284E6}"/>
                </a:ext>
              </a:extLst>
            </p:cNvPr>
            <p:cNvSpPr/>
            <p:nvPr/>
          </p:nvSpPr>
          <p:spPr>
            <a:xfrm>
              <a:off x="2781464" y="4792690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HDM-4</a:t>
              </a:r>
            </a:p>
          </p:txBody>
        </p:sp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84BA5FF4-541C-B34A-8AA7-CF84B4B3C630}"/>
                </a:ext>
              </a:extLst>
            </p:cNvPr>
            <p:cNvSpPr/>
            <p:nvPr/>
          </p:nvSpPr>
          <p:spPr>
            <a:xfrm>
              <a:off x="6868130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Strategy</a:t>
              </a:r>
              <a:r>
                <a:rPr lang="fi-FI" b="1">
                  <a:solidFill>
                    <a:schemeClr val="tx1"/>
                  </a:solidFill>
                </a:rPr>
                <a:t> </a:t>
              </a:r>
              <a:r>
                <a:rPr lang="fi-FI" b="1" err="1">
                  <a:solidFill>
                    <a:schemeClr val="tx1"/>
                  </a:solidFill>
                </a:rPr>
                <a:t>plans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20" name="Flowchart: Magnetic Disk 2">
              <a:extLst>
                <a:ext uri="{FF2B5EF4-FFF2-40B4-BE49-F238E27FC236}">
                  <a16:creationId xmlns:a16="http://schemas.microsoft.com/office/drawing/2014/main" id="{49D6019E-8396-384F-878A-BDD23D48AC77}"/>
                </a:ext>
              </a:extLst>
            </p:cNvPr>
            <p:cNvSpPr/>
            <p:nvPr/>
          </p:nvSpPr>
          <p:spPr>
            <a:xfrm>
              <a:off x="9381505" y="4558127"/>
              <a:ext cx="2196937" cy="500750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Road Asset Database</a:t>
              </a:r>
            </a:p>
          </p:txBody>
        </p:sp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63636304-B3D4-0944-9C2E-AAC10AF6457B}"/>
                </a:ext>
              </a:extLst>
            </p:cNvPr>
            <p:cNvSpPr/>
            <p:nvPr/>
          </p:nvSpPr>
          <p:spPr>
            <a:xfrm>
              <a:off x="4273597" y="2989746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GPS</a:t>
              </a:r>
            </a:p>
          </p:txBody>
        </p:sp>
        <p:sp>
          <p:nvSpPr>
            <p:cNvPr id="22" name="Folded Corner 21">
              <a:extLst>
                <a:ext uri="{FF2B5EF4-FFF2-40B4-BE49-F238E27FC236}">
                  <a16:creationId xmlns:a16="http://schemas.microsoft.com/office/drawing/2014/main" id="{22B0842E-7D18-A349-8D59-76183C42728D}"/>
                </a:ext>
              </a:extLst>
            </p:cNvPr>
            <p:cNvSpPr/>
            <p:nvPr/>
          </p:nvSpPr>
          <p:spPr>
            <a:xfrm>
              <a:off x="5196699" y="2992188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PDI</a:t>
              </a:r>
            </a:p>
          </p:txBody>
        </p:sp>
        <p:sp>
          <p:nvSpPr>
            <p:cNvPr id="23" name="Flowchart: Magnetic Disk 2">
              <a:extLst>
                <a:ext uri="{FF2B5EF4-FFF2-40B4-BE49-F238E27FC236}">
                  <a16:creationId xmlns:a16="http://schemas.microsoft.com/office/drawing/2014/main" id="{50ADBE67-5826-B546-BE3C-A5311C83B8DB}"/>
                </a:ext>
              </a:extLst>
            </p:cNvPr>
            <p:cNvSpPr/>
            <p:nvPr/>
          </p:nvSpPr>
          <p:spPr>
            <a:xfrm>
              <a:off x="4485239" y="4643885"/>
              <a:ext cx="2280321" cy="672715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HDM-4 transfer files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F8C6DB-B040-5B41-9513-2A5E272DE22D}"/>
                </a:ext>
              </a:extLst>
            </p:cNvPr>
            <p:cNvSpPr txBox="1"/>
            <p:nvPr/>
          </p:nvSpPr>
          <p:spPr>
            <a:xfrm>
              <a:off x="53108" y="420974"/>
              <a:ext cx="1412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err="1"/>
                <a:t>Field</a:t>
              </a:r>
              <a:r>
                <a:rPr lang="fi-FI" b="1"/>
                <a:t> </a:t>
              </a:r>
              <a:r>
                <a:rPr lang="fi-FI" b="1" err="1"/>
                <a:t>surveys</a:t>
              </a:r>
              <a:endParaRPr lang="fi-FI" b="1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C936983-153B-E944-990F-2780062239FA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5587389" y="790306"/>
              <a:ext cx="0" cy="4846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lded Corner 25">
              <a:extLst>
                <a:ext uri="{FF2B5EF4-FFF2-40B4-BE49-F238E27FC236}">
                  <a16:creationId xmlns:a16="http://schemas.microsoft.com/office/drawing/2014/main" id="{06208346-76E2-E140-9B62-64148CDD5011}"/>
                </a:ext>
              </a:extLst>
            </p:cNvPr>
            <p:cNvSpPr/>
            <p:nvPr/>
          </p:nvSpPr>
          <p:spPr>
            <a:xfrm>
              <a:off x="3525452" y="2991141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RUT</a:t>
              </a:r>
            </a:p>
          </p:txBody>
        </p:sp>
        <p:sp>
          <p:nvSpPr>
            <p:cNvPr id="27" name="Folded Corner 26">
              <a:extLst>
                <a:ext uri="{FF2B5EF4-FFF2-40B4-BE49-F238E27FC236}">
                  <a16:creationId xmlns:a16="http://schemas.microsoft.com/office/drawing/2014/main" id="{A577E9AC-C204-A84D-847A-AB64B12855CF}"/>
                </a:ext>
              </a:extLst>
            </p:cNvPr>
            <p:cNvSpPr/>
            <p:nvPr/>
          </p:nvSpPr>
          <p:spPr>
            <a:xfrm>
              <a:off x="2781464" y="2989746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IRI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6EB674-5BB6-0E49-A5AF-F50367070C46}"/>
                </a:ext>
              </a:extLst>
            </p:cNvPr>
            <p:cNvCxnSpPr>
              <a:cxnSpLocks/>
            </p:cNvCxnSpPr>
            <p:nvPr/>
          </p:nvCxnSpPr>
          <p:spPr>
            <a:xfrm>
              <a:off x="5570772" y="1703914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1CBED7A-D3AF-C342-AA7A-5E482DFC8C9E}"/>
                </a:ext>
              </a:extLst>
            </p:cNvPr>
            <p:cNvCxnSpPr>
              <a:cxnSpLocks/>
            </p:cNvCxnSpPr>
            <p:nvPr/>
          </p:nvCxnSpPr>
          <p:spPr>
            <a:xfrm>
              <a:off x="5570772" y="2521871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728B0-21CD-B446-B555-FF81B27347D0}"/>
                </a:ext>
              </a:extLst>
            </p:cNvPr>
            <p:cNvSpPr txBox="1"/>
            <p:nvPr/>
          </p:nvSpPr>
          <p:spPr>
            <a:xfrm>
              <a:off x="53107" y="1166835"/>
              <a:ext cx="120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err="1"/>
                <a:t>Survey</a:t>
              </a:r>
              <a:endParaRPr lang="fi-FI" b="1"/>
            </a:p>
            <a:p>
              <a:r>
                <a:rPr lang="fi-FI" b="1"/>
                <a:t>image </a:t>
              </a:r>
              <a:r>
                <a:rPr lang="fi-FI" b="1" err="1"/>
                <a:t>files</a:t>
              </a:r>
              <a:endParaRPr lang="fi-FI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087D69-D2BD-2D49-B380-60E1224230B1}"/>
                </a:ext>
              </a:extLst>
            </p:cNvPr>
            <p:cNvSpPr txBox="1"/>
            <p:nvPr/>
          </p:nvSpPr>
          <p:spPr>
            <a:xfrm>
              <a:off x="53107" y="2125800"/>
              <a:ext cx="1102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/>
                <a:t>Inventory</a:t>
              </a:r>
            </a:p>
          </p:txBody>
        </p:sp>
        <p:sp>
          <p:nvSpPr>
            <p:cNvPr id="32" name="Folded Corner 31">
              <a:extLst>
                <a:ext uri="{FF2B5EF4-FFF2-40B4-BE49-F238E27FC236}">
                  <a16:creationId xmlns:a16="http://schemas.microsoft.com/office/drawing/2014/main" id="{2E106996-6281-F84B-9F5D-A71E3BD1FDE5}"/>
                </a:ext>
              </a:extLst>
            </p:cNvPr>
            <p:cNvSpPr/>
            <p:nvPr/>
          </p:nvSpPr>
          <p:spPr>
            <a:xfrm>
              <a:off x="5947335" y="2991146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RI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5058C70-57C9-1643-8679-143B626D4A25}"/>
                </a:ext>
              </a:extLst>
            </p:cNvPr>
            <p:cNvCxnSpPr>
              <a:cxnSpLocks/>
            </p:cNvCxnSpPr>
            <p:nvPr/>
          </p:nvCxnSpPr>
          <p:spPr>
            <a:xfrm>
              <a:off x="5581912" y="3431970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B98224C-7847-D942-BEB0-88D9B3E9B0A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11" y="4251239"/>
              <a:ext cx="0" cy="3817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9A695F-B3BA-CC46-9F3D-DBD47690D582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5625399" y="4275168"/>
              <a:ext cx="1" cy="3687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3DF4AE3-8787-4346-973D-E1E365C64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9618" y="4969383"/>
              <a:ext cx="3356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lded Corner 36">
              <a:extLst>
                <a:ext uri="{FF2B5EF4-FFF2-40B4-BE49-F238E27FC236}">
                  <a16:creationId xmlns:a16="http://schemas.microsoft.com/office/drawing/2014/main" id="{BEA68967-E088-344F-8297-8321E68A649B}"/>
                </a:ext>
              </a:extLst>
            </p:cNvPr>
            <p:cNvSpPr/>
            <p:nvPr/>
          </p:nvSpPr>
          <p:spPr>
            <a:xfrm>
              <a:off x="6882668" y="2991146"/>
              <a:ext cx="1346603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Parameters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38" name="Folded Corner 37">
              <a:extLst>
                <a:ext uri="{FF2B5EF4-FFF2-40B4-BE49-F238E27FC236}">
                  <a16:creationId xmlns:a16="http://schemas.microsoft.com/office/drawing/2014/main" id="{B5C15D51-D7BB-844E-80B8-B9A18BDC55C2}"/>
                </a:ext>
              </a:extLst>
            </p:cNvPr>
            <p:cNvSpPr/>
            <p:nvPr/>
          </p:nvSpPr>
          <p:spPr>
            <a:xfrm>
              <a:off x="8565244" y="5613424"/>
              <a:ext cx="1590629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Network </a:t>
              </a:r>
              <a:r>
                <a:rPr lang="fi-FI" b="1" err="1">
                  <a:solidFill>
                    <a:schemeClr val="tx1"/>
                  </a:solidFill>
                </a:rPr>
                <a:t>plans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39" name="Folded Corner 38">
              <a:extLst>
                <a:ext uri="{FF2B5EF4-FFF2-40B4-BE49-F238E27FC236}">
                  <a16:creationId xmlns:a16="http://schemas.microsoft.com/office/drawing/2014/main" id="{DB4DE3A4-3027-084C-BC7C-7F9E5D86FA91}"/>
                </a:ext>
              </a:extLst>
            </p:cNvPr>
            <p:cNvSpPr/>
            <p:nvPr/>
          </p:nvSpPr>
          <p:spPr>
            <a:xfrm>
              <a:off x="10220402" y="5613423"/>
              <a:ext cx="1590629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Project </a:t>
              </a:r>
              <a:r>
                <a:rPr lang="fi-FI" b="1" err="1">
                  <a:solidFill>
                    <a:schemeClr val="tx1"/>
                  </a:solidFill>
                </a:rPr>
                <a:t>plans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980F27-0645-CC4A-80C8-AC5E4B80C39D}"/>
                </a:ext>
              </a:extLst>
            </p:cNvPr>
            <p:cNvSpPr txBox="1"/>
            <p:nvPr/>
          </p:nvSpPr>
          <p:spPr>
            <a:xfrm>
              <a:off x="35489" y="2893823"/>
              <a:ext cx="12827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/>
                <a:t>RAMS</a:t>
              </a:r>
            </a:p>
            <a:p>
              <a:r>
                <a:rPr lang="fi-FI" b="1"/>
                <a:t>import </a:t>
              </a:r>
              <a:r>
                <a:rPr lang="fi-FI" b="1" err="1"/>
                <a:t>files</a:t>
              </a:r>
              <a:endParaRPr lang="fi-FI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29328B-DDD0-B94C-B912-397CBEB0B961}"/>
                </a:ext>
              </a:extLst>
            </p:cNvPr>
            <p:cNvSpPr txBox="1"/>
            <p:nvPr/>
          </p:nvSpPr>
          <p:spPr>
            <a:xfrm>
              <a:off x="53107" y="4234886"/>
              <a:ext cx="13385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/>
                <a:t>RAMS</a:t>
              </a:r>
            </a:p>
            <a:p>
              <a:r>
                <a:rPr lang="fi-FI" b="1" err="1"/>
                <a:t>applications</a:t>
              </a:r>
              <a:endParaRPr lang="fi-FI" b="1"/>
            </a:p>
          </p:txBody>
        </p:sp>
        <p:sp>
          <p:nvSpPr>
            <p:cNvPr id="42" name="Folded Corner 41">
              <a:extLst>
                <a:ext uri="{FF2B5EF4-FFF2-40B4-BE49-F238E27FC236}">
                  <a16:creationId xmlns:a16="http://schemas.microsoft.com/office/drawing/2014/main" id="{681A9493-1D07-5142-83D4-824B34FFE127}"/>
                </a:ext>
              </a:extLst>
            </p:cNvPr>
            <p:cNvSpPr/>
            <p:nvPr/>
          </p:nvSpPr>
          <p:spPr>
            <a:xfrm>
              <a:off x="5106486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Reports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43" name="Folded Corner 42">
              <a:extLst>
                <a:ext uri="{FF2B5EF4-FFF2-40B4-BE49-F238E27FC236}">
                  <a16:creationId xmlns:a16="http://schemas.microsoft.com/office/drawing/2014/main" id="{53976C9F-5D8D-A943-9CCE-D135C574B830}"/>
                </a:ext>
              </a:extLst>
            </p:cNvPr>
            <p:cNvSpPr/>
            <p:nvPr/>
          </p:nvSpPr>
          <p:spPr>
            <a:xfrm>
              <a:off x="3392949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Maps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44" name="Folded Corner 43">
              <a:extLst>
                <a:ext uri="{FF2B5EF4-FFF2-40B4-BE49-F238E27FC236}">
                  <a16:creationId xmlns:a16="http://schemas.microsoft.com/office/drawing/2014/main" id="{E738A2E5-48F5-2648-B373-9F20D4359989}"/>
                </a:ext>
              </a:extLst>
            </p:cNvPr>
            <p:cNvSpPr/>
            <p:nvPr/>
          </p:nvSpPr>
          <p:spPr>
            <a:xfrm>
              <a:off x="1716813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Graphs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94048A-2B27-4F4F-98D4-1BBB50F9FB30}"/>
                </a:ext>
              </a:extLst>
            </p:cNvPr>
            <p:cNvSpPr txBox="1"/>
            <p:nvPr/>
          </p:nvSpPr>
          <p:spPr>
            <a:xfrm>
              <a:off x="22665" y="5560281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/>
                <a:t>Main RAMS</a:t>
              </a:r>
            </a:p>
            <a:p>
              <a:r>
                <a:rPr lang="fi-FI" b="1" err="1"/>
                <a:t>outputs</a:t>
              </a:r>
              <a:endParaRPr lang="fi-FI" b="1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3C25F28-2969-9C4D-A368-F146E1643FDF}"/>
                </a:ext>
              </a:extLst>
            </p:cNvPr>
            <p:cNvCxnSpPr>
              <a:cxnSpLocks/>
            </p:cNvCxnSpPr>
            <p:nvPr/>
          </p:nvCxnSpPr>
          <p:spPr>
            <a:xfrm>
              <a:off x="3134352" y="804648"/>
              <a:ext cx="0" cy="2160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C7CB206-C64A-5947-94A1-07F097C526DC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93" y="804648"/>
              <a:ext cx="0" cy="2160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0DD8876-2C07-E94A-BADA-2663F9D2CFF6}"/>
                </a:ext>
              </a:extLst>
            </p:cNvPr>
            <p:cNvCxnSpPr>
              <a:cxnSpLocks/>
            </p:cNvCxnSpPr>
            <p:nvPr/>
          </p:nvCxnSpPr>
          <p:spPr>
            <a:xfrm>
              <a:off x="4626684" y="804648"/>
              <a:ext cx="0" cy="2160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6B2FC1-A43A-0547-930C-1E2EC29C11D7}"/>
                </a:ext>
              </a:extLst>
            </p:cNvPr>
            <p:cNvSpPr/>
            <p:nvPr/>
          </p:nvSpPr>
          <p:spPr>
            <a:xfrm>
              <a:off x="8374386" y="340239"/>
              <a:ext cx="1368153" cy="5411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Traffic</a:t>
              </a:r>
            </a:p>
            <a:p>
              <a:pPr algn="ctr"/>
              <a:r>
                <a:rPr lang="en-GB" b="1">
                  <a:solidFill>
                    <a:schemeClr val="tx1"/>
                  </a:solidFill>
                </a:rPr>
                <a:t>software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DC9948-F118-794B-A785-1EA4FE5B8339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H="1">
              <a:off x="9051791" y="881397"/>
              <a:ext cx="6672" cy="20935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DF13E7C-CA18-8A4A-BBC7-16E9BD774465}"/>
                </a:ext>
              </a:extLst>
            </p:cNvPr>
            <p:cNvCxnSpPr>
              <a:cxnSpLocks/>
            </p:cNvCxnSpPr>
            <p:nvPr/>
          </p:nvCxnSpPr>
          <p:spPr>
            <a:xfrm>
              <a:off x="6319937" y="3430570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lded Corner 51">
              <a:extLst>
                <a:ext uri="{FF2B5EF4-FFF2-40B4-BE49-F238E27FC236}">
                  <a16:creationId xmlns:a16="http://schemas.microsoft.com/office/drawing/2014/main" id="{A725AEC9-33E3-244B-9228-CFFC63AA9DE6}"/>
                </a:ext>
              </a:extLst>
            </p:cNvPr>
            <p:cNvSpPr/>
            <p:nvPr/>
          </p:nvSpPr>
          <p:spPr>
            <a:xfrm>
              <a:off x="8382361" y="2989746"/>
              <a:ext cx="1346603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Traffic</a:t>
              </a:r>
              <a:r>
                <a:rPr lang="fi-FI" b="1">
                  <a:solidFill>
                    <a:schemeClr val="tx1"/>
                  </a:solidFill>
                </a:rPr>
                <a:t> data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B4C46FC-C27A-8441-9B5A-2CC42B549CEB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714" y="4251239"/>
              <a:ext cx="0" cy="3817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9CADB45-9ACE-6B48-81F4-4F16E0312730}"/>
                </a:ext>
              </a:extLst>
            </p:cNvPr>
            <p:cNvCxnSpPr>
              <a:cxnSpLocks/>
            </p:cNvCxnSpPr>
            <p:nvPr/>
          </p:nvCxnSpPr>
          <p:spPr>
            <a:xfrm>
              <a:off x="4626684" y="3439986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8EF0281-1C40-1E43-AD7C-BEA3DCBBB452}"/>
                </a:ext>
              </a:extLst>
            </p:cNvPr>
            <p:cNvCxnSpPr>
              <a:cxnSpLocks/>
            </p:cNvCxnSpPr>
            <p:nvPr/>
          </p:nvCxnSpPr>
          <p:spPr>
            <a:xfrm>
              <a:off x="3916603" y="3428057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7F5D991-EF9F-A249-81CD-4D5DF8CB7B36}"/>
                </a:ext>
              </a:extLst>
            </p:cNvPr>
            <p:cNvCxnSpPr>
              <a:cxnSpLocks/>
            </p:cNvCxnSpPr>
            <p:nvPr/>
          </p:nvCxnSpPr>
          <p:spPr>
            <a:xfrm>
              <a:off x="3134352" y="3428056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14C5B3E-8478-3645-B986-8DFB62BB55D4}"/>
                </a:ext>
              </a:extLst>
            </p:cNvPr>
            <p:cNvCxnSpPr>
              <a:cxnSpLocks/>
            </p:cNvCxnSpPr>
            <p:nvPr/>
          </p:nvCxnSpPr>
          <p:spPr>
            <a:xfrm>
              <a:off x="7551736" y="3439985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D03EB3-A204-6C42-9A8B-9201CD4F2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429" y="3439985"/>
              <a:ext cx="7034" cy="44151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DE5439B-CBBE-424A-BF4C-226CF4778AFA}"/>
                </a:ext>
              </a:extLst>
            </p:cNvPr>
            <p:cNvSpPr/>
            <p:nvPr/>
          </p:nvSpPr>
          <p:spPr>
            <a:xfrm>
              <a:off x="7210573" y="4387972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WEB GIS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AA33BC7-7425-4C41-B0FF-30F6356843DA}"/>
                </a:ext>
              </a:extLst>
            </p:cNvPr>
            <p:cNvCxnSpPr>
              <a:cxnSpLocks/>
              <a:stCxn id="20" idx="2"/>
              <a:endCxn id="59" idx="3"/>
            </p:cNvCxnSpPr>
            <p:nvPr/>
          </p:nvCxnSpPr>
          <p:spPr>
            <a:xfrm flipH="1" flipV="1">
              <a:off x="8578726" y="4564666"/>
              <a:ext cx="802779" cy="2438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D9FC268-801F-2647-8B47-10E65990187A}"/>
                </a:ext>
              </a:extLst>
            </p:cNvPr>
            <p:cNvSpPr/>
            <p:nvPr/>
          </p:nvSpPr>
          <p:spPr>
            <a:xfrm>
              <a:off x="10405" y="6382944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Software</a:t>
              </a:r>
            </a:p>
          </p:txBody>
        </p:sp>
        <p:sp>
          <p:nvSpPr>
            <p:cNvPr id="62" name="Folded Corner 61">
              <a:extLst>
                <a:ext uri="{FF2B5EF4-FFF2-40B4-BE49-F238E27FC236}">
                  <a16:creationId xmlns:a16="http://schemas.microsoft.com/office/drawing/2014/main" id="{2F46D61F-83A2-DA4B-AF86-B9DCCB5D18AE}"/>
                </a:ext>
              </a:extLst>
            </p:cNvPr>
            <p:cNvSpPr/>
            <p:nvPr/>
          </p:nvSpPr>
          <p:spPr>
            <a:xfrm>
              <a:off x="1470384" y="6372221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err="1">
                  <a:solidFill>
                    <a:schemeClr val="tx1"/>
                  </a:solidFill>
                </a:rPr>
                <a:t>File</a:t>
              </a:r>
              <a:endParaRPr lang="fi-FI" b="1">
                <a:solidFill>
                  <a:schemeClr val="tx1"/>
                </a:solidFill>
              </a:endParaRPr>
            </a:p>
          </p:txBody>
        </p:sp>
        <p:sp>
          <p:nvSpPr>
            <p:cNvPr id="63" name="Flowchart: Magnetic Disk 2">
              <a:extLst>
                <a:ext uri="{FF2B5EF4-FFF2-40B4-BE49-F238E27FC236}">
                  <a16:creationId xmlns:a16="http://schemas.microsoft.com/office/drawing/2014/main" id="{A9C9A033-38DE-B441-B8F1-F367C7F9A505}"/>
                </a:ext>
              </a:extLst>
            </p:cNvPr>
            <p:cNvSpPr/>
            <p:nvPr/>
          </p:nvSpPr>
          <p:spPr>
            <a:xfrm>
              <a:off x="2310355" y="6338826"/>
              <a:ext cx="1278377" cy="441623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Database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B1E3883-CFB7-EA48-9129-9F1BCED08BD4}"/>
                </a:ext>
              </a:extLst>
            </p:cNvPr>
            <p:cNvCxnSpPr>
              <a:cxnSpLocks/>
            </p:cNvCxnSpPr>
            <p:nvPr/>
          </p:nvCxnSpPr>
          <p:spPr>
            <a:xfrm>
              <a:off x="6319937" y="2539251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Magnetic Disk 2">
              <a:extLst>
                <a:ext uri="{FF2B5EF4-FFF2-40B4-BE49-F238E27FC236}">
                  <a16:creationId xmlns:a16="http://schemas.microsoft.com/office/drawing/2014/main" id="{DC71F92D-F059-7942-820A-C188DC02700E}"/>
                </a:ext>
              </a:extLst>
            </p:cNvPr>
            <p:cNvSpPr/>
            <p:nvPr/>
          </p:nvSpPr>
          <p:spPr>
            <a:xfrm>
              <a:off x="9381504" y="5058877"/>
              <a:ext cx="2196937" cy="500750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Planning Database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2316733-8FBA-CE44-937C-4E151BD602B8}"/>
                </a:ext>
              </a:extLst>
            </p:cNvPr>
            <p:cNvSpPr/>
            <p:nvPr/>
          </p:nvSpPr>
          <p:spPr>
            <a:xfrm>
              <a:off x="6915423" y="4857447"/>
              <a:ext cx="2004966" cy="5052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WEB-BASED PLANNING TOOL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A5F8D7A-7631-E748-98BF-0AF90E2EB25A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H="1" flipV="1">
              <a:off x="8920390" y="5095062"/>
              <a:ext cx="461114" cy="214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880B1-115A-4BA3-93E7-25B17F99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19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A08EB-20CC-CB4F-BD2B-2C464A0F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400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en-GB" sz="2800" b="1" dirty="0"/>
              <a:t>Road Asset Inventory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76C45-838A-7E4C-B293-E3AF850BE13A}"/>
              </a:ext>
            </a:extLst>
          </p:cNvPr>
          <p:cNvSpPr txBox="1"/>
          <p:nvPr/>
        </p:nvSpPr>
        <p:spPr>
          <a:xfrm>
            <a:off x="1187380" y="1250556"/>
            <a:ext cx="10805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Approximately 7 000 kilometres of paved roads have been surveyed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 asset inventory has been conducted on approximately 6 200 kilometres of the surveyed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Both Road Inventory and Pavement Distress Inventory have been conducted from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following tables show the inventory items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E1D18B-55F6-E846-8AEC-370ED8A18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14834"/>
              </p:ext>
            </p:extLst>
          </p:nvPr>
        </p:nvGraphicFramePr>
        <p:xfrm>
          <a:off x="949569" y="2777571"/>
          <a:ext cx="10404232" cy="3839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4169">
                  <a:extLst>
                    <a:ext uri="{9D8B030D-6E8A-4147-A177-3AD203B41FA5}">
                      <a16:colId xmlns:a16="http://schemas.microsoft.com/office/drawing/2014/main" val="3906576576"/>
                    </a:ext>
                  </a:extLst>
                </a:gridCol>
                <a:gridCol w="2444169">
                  <a:extLst>
                    <a:ext uri="{9D8B030D-6E8A-4147-A177-3AD203B41FA5}">
                      <a16:colId xmlns:a16="http://schemas.microsoft.com/office/drawing/2014/main" val="1435329967"/>
                    </a:ext>
                  </a:extLst>
                </a:gridCol>
                <a:gridCol w="3348924">
                  <a:extLst>
                    <a:ext uri="{9D8B030D-6E8A-4147-A177-3AD203B41FA5}">
                      <a16:colId xmlns:a16="http://schemas.microsoft.com/office/drawing/2014/main" val="1795667293"/>
                    </a:ext>
                  </a:extLst>
                </a:gridCol>
                <a:gridCol w="2166970">
                  <a:extLst>
                    <a:ext uri="{9D8B030D-6E8A-4147-A177-3AD203B41FA5}">
                      <a16:colId xmlns:a16="http://schemas.microsoft.com/office/drawing/2014/main" val="35033518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Inventory type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Road / carriageway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Inventory item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003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Road inventory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Number of carriageways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2431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Number of lanes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623192"/>
                  </a:ext>
                </a:extLst>
              </a:tr>
              <a:tr h="273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Road inventory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Road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Terrain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Multiple choice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95138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Land use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Multiple choice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5104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Specify LRP(=Location reference point)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Multiple choice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94795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Surface type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Multiple choice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6724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Width of pavement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1170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Width of Left Shoulder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13842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Width of Right Shoulder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6085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Left Shoulder Pavement Type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Multiple choice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5000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Right Shoulder Pavement Type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Multiple choice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58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Road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Median width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869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Pavement Distress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Cracking (area)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57916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Pavement Distress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Potholes (number)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No.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7098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Pavement Distress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Repairs/Patches (area)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64031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Pavement Distress Inventory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Carriageway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Edge Break (area)</a:t>
                      </a:r>
                      <a:endParaRPr lang="en-GB" sz="1400" b="0" i="0" u="none" strike="noStrike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020705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D1138-BD0D-4EC2-A30D-7DD0945D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08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400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en-GB" sz="2800" b="1" dirty="0"/>
              <a:t>Road Asset Inventory 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65EEC-F4EF-6D45-9DB6-359DC4B8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23281" y="922356"/>
            <a:ext cx="5730084" cy="2871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AA5F2-B54B-2341-AA89-1F20F0B1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113" y="3869812"/>
            <a:ext cx="5703898" cy="2871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8E805-2585-8F48-9FBA-BCBA31BE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23281" y="3869719"/>
            <a:ext cx="5716973" cy="2871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6A819-D3DD-024D-AA8E-30CF812BC7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135" y="922706"/>
            <a:ext cx="5690586" cy="28706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61D5D-766A-4EAE-9147-AA971F00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78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3199A-A9FE-5045-96FD-6CB0C5E9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8838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8"/>
            </a:pPr>
            <a:r>
              <a:rPr lang="en-GB" sz="2800" b="1" dirty="0"/>
              <a:t>Road Asset Condition and Traffic Survey / Assessment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56680-61FA-6947-AE68-889FB6A574D4}"/>
              </a:ext>
            </a:extLst>
          </p:cNvPr>
          <p:cNvSpPr txBox="1"/>
          <p:nvPr/>
        </p:nvSpPr>
        <p:spPr>
          <a:xfrm>
            <a:off x="1187380" y="1250556"/>
            <a:ext cx="9817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equipment were calibrated prior to the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Approximately 7 000 kilometres of paved roads have been surveyed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Pavement Distress Inventory has been conducted on around 6 200 kilometres of the surveyed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Both Road Inventory and Pavement Distress Inventory have been conducted from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collected condition variables include: International Roughness Index, Rutting, Cracking, Potholes, Edge break, Patches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Photos have been collected every 10 metres (around 7 00 000 photos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Traffic counting has been conducted on around 230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All the data has been validated and time-stamped and most of the data is imported in the database visible through the web-GIS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31262-5F6B-4D7E-9952-65C8A6DC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21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400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en-GB" sz="2800" b="1" dirty="0"/>
              <a:t>Road Asset Inventory 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E4503-047C-DE47-8094-BB6434EA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460" y="927994"/>
            <a:ext cx="5729253" cy="2851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159850-98A5-454C-B6B4-4CE5569A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28289" y="926754"/>
            <a:ext cx="5746922" cy="285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764B2-7F7C-7C4C-9F91-B338FC48F9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432" y="3841113"/>
            <a:ext cx="5727309" cy="2888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204037-A1A4-A947-A19F-185BAC05A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1760" y="3841112"/>
            <a:ext cx="5739980" cy="288899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76154C-366A-4BB5-B17F-907BACF9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18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DCEAC4-9A30-ED47-9884-E0A84F13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9803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9"/>
            </a:pPr>
            <a:r>
              <a:rPr lang="en-GB" sz="2800" b="1" dirty="0"/>
              <a:t>Asset Management Decision Support System / Planning Tool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9CF30-4F80-BA4E-8648-DE70F122E5E2}"/>
              </a:ext>
            </a:extLst>
          </p:cNvPr>
          <p:cNvSpPr txBox="1"/>
          <p:nvPr/>
        </p:nvSpPr>
        <p:spPr>
          <a:xfrm>
            <a:off x="1187380" y="1250556"/>
            <a:ext cx="11133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current planning process has been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Two planning systems have been introduced: HDM-4 and tailor-made web-based Maintenance Planning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HDM-4 is proposed for Strategy Analysis every 3-5 years to show the optimal maintenance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Tailor-made maintenance planning tool allows engaging the Regional Offices and Local Maintenance Units to planning of the actual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maintenance planning methodology was created based on Condition Index, Functional Index and Priority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graphicFrame>
        <p:nvGraphicFramePr>
          <p:cNvPr id="6" name="Graphique 1">
            <a:extLst>
              <a:ext uri="{FF2B5EF4-FFF2-40B4-BE49-F238E27FC236}">
                <a16:creationId xmlns:a16="http://schemas.microsoft.com/office/drawing/2014/main" id="{C5F95106-2497-0345-81BA-A650583BA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242147"/>
              </p:ext>
            </p:extLst>
          </p:nvPr>
        </p:nvGraphicFramePr>
        <p:xfrm>
          <a:off x="3184907" y="3429000"/>
          <a:ext cx="8893211" cy="311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C8ABFD-1294-AB42-8ACC-2650D50176C5}"/>
              </a:ext>
            </a:extLst>
          </p:cNvPr>
          <p:cNvSpPr txBox="1"/>
          <p:nvPr/>
        </p:nvSpPr>
        <p:spPr>
          <a:xfrm>
            <a:off x="753627" y="4162565"/>
            <a:ext cx="1879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dirty="0"/>
              <a:t>Average annual maintenance budget is around 100 MUSD in the next 20 years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6274D1-8618-4840-A76E-CAEF3ED3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51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9803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9"/>
            </a:pPr>
            <a:r>
              <a:rPr lang="en-GB" sz="2800" b="1" dirty="0"/>
              <a:t>Asset Management Decision Support System / Planning Tool 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3717D-DA15-1443-8C2F-D3276BB3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92" y="1034143"/>
            <a:ext cx="12180615" cy="58238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4897B-27E7-4F97-8DCD-97DE9338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1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0240C-DCB6-F04A-9D26-531FE34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74D32-6B8D-7148-A4D6-60C8B6A261F9}"/>
              </a:ext>
            </a:extLst>
          </p:cNvPr>
          <p:cNvSpPr txBox="1"/>
          <p:nvPr/>
        </p:nvSpPr>
        <p:spPr>
          <a:xfrm>
            <a:off x="270950" y="288177"/>
            <a:ext cx="265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Scope of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D61C6-9A1D-2F47-8B30-4647DAED2B50}"/>
              </a:ext>
            </a:extLst>
          </p:cNvPr>
          <p:cNvSpPr txBox="1"/>
          <p:nvPr/>
        </p:nvSpPr>
        <p:spPr>
          <a:xfrm>
            <a:off x="2902369" y="1582340"/>
            <a:ext cx="833715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Stakeholder Management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Business Process Review and Analysis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Review and Update/Define Network Referencing System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Performance Management Framework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Data Collection and Management Manual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Road Asset Database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Road Asset Inventory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Road Asset Condition and Traffic Survey / Assessment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Asset Management Decision Support System / Planning Tool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Verification and User Acceptance Testing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Rolling Works Program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Road Asset Management Manual 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en-GB" sz="2400" b="1" dirty="0"/>
              <a:t>Training MOTC Staff and Sustainability of RAMS </a:t>
            </a:r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B2B2-1919-4DC5-A247-74436234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07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BC7F2F-F024-CF4A-9158-8A367EA3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89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0"/>
            </a:pPr>
            <a:r>
              <a:rPr lang="en-GB" sz="2800" b="1" dirty="0"/>
              <a:t>Verification and User Acceptance Testing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57FEB-58AA-7345-AFBF-A1AE8FD6EBE0}"/>
              </a:ext>
            </a:extLst>
          </p:cNvPr>
          <p:cNvSpPr txBox="1"/>
          <p:nvPr/>
        </p:nvSpPr>
        <p:spPr>
          <a:xfrm>
            <a:off x="1187380" y="1250556"/>
            <a:ext cx="981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User Acceptance Testing was conducted and changes have been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UAT draft report has been prepared and being translated to Russian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A02F65-F476-407A-A942-478260FE1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535188"/>
              </p:ext>
            </p:extLst>
          </p:nvPr>
        </p:nvGraphicFramePr>
        <p:xfrm>
          <a:off x="2572866" y="2261515"/>
          <a:ext cx="6691713" cy="36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AC988-7422-4162-8829-7A3602A0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27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F1E93C-8806-3E44-83CB-77F24FFF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4233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1"/>
            </a:pPr>
            <a:r>
              <a:rPr lang="en-GB" sz="2800" b="1" dirty="0"/>
              <a:t>Rolling Works Program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B15B-0747-634A-8A85-39780E7F26A9}"/>
              </a:ext>
            </a:extLst>
          </p:cNvPr>
          <p:cNvSpPr txBox="1"/>
          <p:nvPr/>
        </p:nvSpPr>
        <p:spPr>
          <a:xfrm>
            <a:off x="1187380" y="1250556"/>
            <a:ext cx="10570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 preliminary strategy analysis has been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automatically created maintenance works are available from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Consultant will create a proposed Works Program with packaged works under budget scenarios in June-September, update the strategy analysis and document the process and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B71F3-DF12-4183-B473-F461F192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336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567336-AEE0-F048-932E-53878EBD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5793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2"/>
            </a:pPr>
            <a:r>
              <a:rPr lang="en-GB" sz="2800" b="1" dirty="0"/>
              <a:t>Road Asset Management Manual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1CAE8-1383-8F48-9726-17131583F259}"/>
              </a:ext>
            </a:extLst>
          </p:cNvPr>
          <p:cNvSpPr txBox="1"/>
          <p:nvPr/>
        </p:nvSpPr>
        <p:spPr>
          <a:xfrm>
            <a:off x="1187380" y="1250556"/>
            <a:ext cx="9817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 Asset Management Manual is under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It should be the most important guiding manual for MOTC concerning Road 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Manual will include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International trends in Road Asset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Proposed future development steps in the Kyrgyz Republic related to 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Roles and responsibilities of MOTC &amp; PIC &amp; Regional Offices &amp; Local Maintenance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Resourcing of the RAM Department in MOTC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Current status of the RAM business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Proposed RAM business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Available information and information systems for decision-making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RAM policy, strategy and 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Performance management framework and KPIs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Summary of the 5-years Works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ADDCA-489E-4E30-8983-C751BEDD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14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CBFD4E-6E08-1943-B3A7-7885FA56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7929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3"/>
            </a:pPr>
            <a:r>
              <a:rPr lang="en-GB" sz="2800" b="1" dirty="0"/>
              <a:t>Training MOTC Staff and Sustainability of RAMS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2E87B-A2BF-664A-AEF0-4B5D5B05C13D}"/>
              </a:ext>
            </a:extLst>
          </p:cNvPr>
          <p:cNvSpPr txBox="1"/>
          <p:nvPr/>
        </p:nvSpPr>
        <p:spPr>
          <a:xfrm>
            <a:off x="1187380" y="1250556"/>
            <a:ext cx="9817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Several workshops, seminars, class-room training, online training and hands-on (on-the-job) training have been conducted including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Maintenance Planning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HDM-4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UAT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Maintenance Planning tool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Road Information System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Data collection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Road and Pavement Distress Inventory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Traffic Counting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13CB7-101E-4820-85AE-69AD12CB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77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3C412-2562-5643-ABDF-9898301E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44345-67B1-C24F-8DEF-063A711D0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0994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b="1" dirty="0"/>
              <a:t>RAMS development in Kyrgyz Republic</a:t>
            </a:r>
            <a:r>
              <a:rPr lang="en-GB" sz="4400" dirty="0"/>
              <a:t> </a:t>
            </a:r>
            <a:r>
              <a:rPr lang="en-GB" sz="4400" b="1" dirty="0"/>
              <a:t>Phase 2</a:t>
            </a:r>
            <a:br>
              <a:rPr lang="en-GB" sz="4400" b="1" dirty="0"/>
            </a:br>
            <a:br>
              <a:rPr lang="en-GB" sz="4400" b="1" dirty="0"/>
            </a:br>
            <a:r>
              <a:rPr lang="en-GB" sz="4400" b="1" dirty="0"/>
              <a:t>Identified needs during Phase 1</a:t>
            </a:r>
            <a:endParaRPr lang="fi-FI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69BA0-4D54-F946-864E-2001C6DF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9587"/>
            <a:ext cx="9144000" cy="474785"/>
          </a:xfrm>
        </p:spPr>
        <p:txBody>
          <a:bodyPr/>
          <a:lstStyle/>
          <a:p>
            <a:r>
              <a:rPr lang="fi-FI" dirty="0"/>
              <a:t>Konsta Sirvio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B86CF-84DA-412F-AE0B-B52425A0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47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CEB142-3353-3645-8D87-E1D07F9B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B385-D806-7C42-A8E1-3B13536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Additional data collection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8FFA-DDFE-8C40-AC8C-AC325190C9E3}"/>
              </a:ext>
            </a:extLst>
          </p:cNvPr>
          <p:cNvSpPr txBox="1"/>
          <p:nvPr/>
        </p:nvSpPr>
        <p:spPr>
          <a:xfrm>
            <a:off x="1005672" y="1844380"/>
            <a:ext cx="10570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collection for all the unpaved roads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Methodology for maintenance planning of unpaved roads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 bridge inspections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Culvert inspections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Pavement strength surveys (Falling Weight Deflectometer)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of the Autumn and Spring visual inspections or overall RAMS-related data collection to support a systematic approach and that all the inspection data would be stored in the central road asset database</a:t>
            </a:r>
            <a:endParaRPr lang="en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FD1EC-3DB3-4858-A033-777D7117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05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F9339-50F1-B74C-8663-7DFA290F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B385-D806-7C42-A8E1-3B13536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Institutional strengthening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8FFA-DDFE-8C40-AC8C-AC325190C9E3}"/>
              </a:ext>
            </a:extLst>
          </p:cNvPr>
          <p:cNvSpPr txBox="1"/>
          <p:nvPr/>
        </p:nvSpPr>
        <p:spPr>
          <a:xfrm>
            <a:off x="1005672" y="1844380"/>
            <a:ext cx="10570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 university cooperation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 private sector participation in the road maintenance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Merging local maintenance units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 the Regional Offices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Rules for defining the allocated funding for routine and winter maintenance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 for stakeholders’ participation in different planning processes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Rules for defining the allocated funding for Regional Offices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Strengthening of the actual maintenance of the unpaved roads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integration of RAMS in decision-making and planning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MOTC in cooperation with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Finnroad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is working on the legal framework for RAMS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8BCA7-9822-4544-9D07-98537E9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1254F-5E7B-8741-8368-F943EC2F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B385-D806-7C42-A8E1-3B13536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Tools and Equipment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8FFA-DDFE-8C40-AC8C-AC325190C9E3}"/>
              </a:ext>
            </a:extLst>
          </p:cNvPr>
          <p:cNvSpPr txBox="1"/>
          <p:nvPr/>
        </p:nvSpPr>
        <p:spPr>
          <a:xfrm>
            <a:off x="1005672" y="1844380"/>
            <a:ext cx="10570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 of the decided routine and winter maintenance planning to the web-based maintenance planning tool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 the proper level of details in network level planning and supervision for maintenance works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Rational number and use of proper maintenance equipment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and procurement of FWD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of full BMS instead of the mere bridge database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Upgrade of the survey equipment within PIC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FI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 improvement of the web-based maintenance planning tool with works completion and monitoring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54A68-D706-41AF-85AF-8DC4A205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5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0240C-DCB6-F04A-9D26-531FE34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74D32-6B8D-7148-A4D6-60C8B6A261F9}"/>
              </a:ext>
            </a:extLst>
          </p:cNvPr>
          <p:cNvSpPr txBox="1"/>
          <p:nvPr/>
        </p:nvSpPr>
        <p:spPr>
          <a:xfrm>
            <a:off x="270950" y="288177"/>
            <a:ext cx="3563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Main Achievements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A7D48-C5CD-174B-98AA-5647D4FB6AC4}"/>
              </a:ext>
            </a:extLst>
          </p:cNvPr>
          <p:cNvSpPr txBox="1"/>
          <p:nvPr/>
        </p:nvSpPr>
        <p:spPr>
          <a:xfrm>
            <a:off x="2902369" y="1582340"/>
            <a:ext cx="8739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Server, computers, radar traffic counters procured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Road condition and traffic data collected (7 000 km) with Trassa</a:t>
            </a:r>
            <a:br>
              <a:rPr lang="en-GB" sz="2400" b="1" dirty="0"/>
            </a:br>
            <a:r>
              <a:rPr lang="en-GB" sz="2400" b="1" dirty="0"/>
              <a:t>and radar counters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Road database and information system created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Web-based maintenance planning system and Geographic</a:t>
            </a:r>
            <a:br>
              <a:rPr lang="en-GB" sz="2400" b="1" dirty="0"/>
            </a:br>
            <a:r>
              <a:rPr lang="en-GB" sz="2400" b="1" dirty="0"/>
              <a:t>Information System implemented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Initial analysis and planning done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Training conducted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69B7C-02F2-4697-A49C-27B9F8E1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79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90A9E-2FE3-5A46-A1E5-D2793551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C7A8A9-2A9B-7A4E-9758-BC7BA82C3B9E}"/>
              </a:ext>
            </a:extLst>
          </p:cNvPr>
          <p:cNvSpPr/>
          <p:nvPr/>
        </p:nvSpPr>
        <p:spPr>
          <a:xfrm>
            <a:off x="477545" y="400650"/>
            <a:ext cx="453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GB" sz="2800" b="1" dirty="0"/>
              <a:t>Stakeholder Management 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630EE-1EF5-9D46-A307-C1325ADB807C}"/>
              </a:ext>
            </a:extLst>
          </p:cNvPr>
          <p:cNvSpPr txBox="1"/>
          <p:nvPr/>
        </p:nvSpPr>
        <p:spPr>
          <a:xfrm>
            <a:off x="1187380" y="1250556"/>
            <a:ext cx="9817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Initial Stakeholder Management Plan was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RAMS project has been presented to various stakeholders including the following seminars: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Stakeholder seminar 13.12.2018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JICA final seminar for BMS and disasters, 13.03.2019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KCUSTA university workshop, 18.04.2019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29.11.2019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Maintenance planning pilot training for Local Maintenance Units, 12.12.2019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20.12.2019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000" dirty="0"/>
              <a:t>Local Maintenance Unit training, May-June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Trainings have been given to PIC, MOTC, RO, LMU, KCUSTA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KCUSTA university has been actively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 user stakeholder questionnaire has been prepared and answers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Dissemination plan of the project is under preparation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591E5-4D7F-4D47-9DC9-C10D3334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1A6A2-57C3-2B46-A8CE-CB50E588C3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44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en-GB" sz="2800" b="1" dirty="0"/>
              <a:t>Business Process Review and Analysis 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22AEC-EC66-2A48-84E7-4DC2A09AB80F}"/>
              </a:ext>
            </a:extLst>
          </p:cNvPr>
          <p:cNvSpPr txBox="1"/>
          <p:nvPr/>
        </p:nvSpPr>
        <p:spPr>
          <a:xfrm>
            <a:off x="1187380" y="1250556"/>
            <a:ext cx="1100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Long-term and medium-term planning processes are currently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Regional level should be strengthened with SLA between MOTC and 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Periodic maintenance and rehabilitation planning should be done at regional + ministry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Routine and winter maintenance planning can be done completely at the local maintenance unit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Criteria for allocating funding to regional offices and local maintenance units should be created based on the road network length, condition and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Detailed routine maintenance work level supervision is not needed at the ministry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Data collection (excluding visual spring and autumn inspections by LMU for routine maintenance planning) should be kept centralised at 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There should be annual budget for management of RAMS (including data collection)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 maintenance funding should be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Some data collection should take place every year (to keep PIC and RAMS operational)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 RAMS unit should be strengthened with resources and right experts (road planning, bridge planning, GIS, software and systems)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RAMS software and data should be utilised as the main road network data source and planning tool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7EEF7-BF9C-4971-89A8-D10EF80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67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isikulmio 6">
            <a:extLst>
              <a:ext uri="{FF2B5EF4-FFF2-40B4-BE49-F238E27FC236}">
                <a16:creationId xmlns:a16="http://schemas.microsoft.com/office/drawing/2014/main" id="{3090402B-096D-5447-9E14-565E70594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5" y="1189573"/>
            <a:ext cx="8813925" cy="760571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Road and bridge investment planning</a:t>
            </a:r>
          </a:p>
        </p:txBody>
      </p:sp>
      <p:sp>
        <p:nvSpPr>
          <p:cNvPr id="7" name="Viisikulmio 6">
            <a:extLst>
              <a:ext uri="{FF2B5EF4-FFF2-40B4-BE49-F238E27FC236}">
                <a16:creationId xmlns:a16="http://schemas.microsoft.com/office/drawing/2014/main" id="{5D026B10-F0EF-9942-8AE1-3B72D107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6" y="2125684"/>
            <a:ext cx="5346330" cy="759160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Periodic road maintenance planning</a:t>
            </a:r>
          </a:p>
        </p:txBody>
      </p:sp>
      <p:sp>
        <p:nvSpPr>
          <p:cNvPr id="8" name="Viisikulmio 6">
            <a:extLst>
              <a:ext uri="{FF2B5EF4-FFF2-40B4-BE49-F238E27FC236}">
                <a16:creationId xmlns:a16="http://schemas.microsoft.com/office/drawing/2014/main" id="{D3A93193-51A1-744D-AF97-A6A6A48A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87" y="2125683"/>
            <a:ext cx="3453283" cy="757049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Routine road maintenance planning</a:t>
            </a:r>
          </a:p>
        </p:txBody>
      </p:sp>
      <p:sp>
        <p:nvSpPr>
          <p:cNvPr id="9" name="Viisikulmio 6">
            <a:extLst>
              <a:ext uri="{FF2B5EF4-FFF2-40B4-BE49-F238E27FC236}">
                <a16:creationId xmlns:a16="http://schemas.microsoft.com/office/drawing/2014/main" id="{0274A2B7-098D-DD45-99C7-4AD40D1C6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5" y="3058271"/>
            <a:ext cx="5360641" cy="782335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Bridge and tunnel repair planning</a:t>
            </a:r>
          </a:p>
        </p:txBody>
      </p:sp>
      <p:sp>
        <p:nvSpPr>
          <p:cNvPr id="10" name="Viisikulmio 6">
            <a:extLst>
              <a:ext uri="{FF2B5EF4-FFF2-40B4-BE49-F238E27FC236}">
                <a16:creationId xmlns:a16="http://schemas.microsoft.com/office/drawing/2014/main" id="{3CC04944-D94C-EC45-9C60-C5D7C0AD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897" y="3058271"/>
            <a:ext cx="3438974" cy="782335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Bridge and tunnel routine maintenance  planning</a:t>
            </a:r>
          </a:p>
        </p:txBody>
      </p:sp>
      <p:sp>
        <p:nvSpPr>
          <p:cNvPr id="11" name="Viisikulmio 6">
            <a:extLst>
              <a:ext uri="{FF2B5EF4-FFF2-40B4-BE49-F238E27FC236}">
                <a16:creationId xmlns:a16="http://schemas.microsoft.com/office/drawing/2014/main" id="{504D0E3A-C2DA-2D41-B17B-936A75E1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5" y="2469012"/>
            <a:ext cx="1712481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Strategy Analysis</a:t>
            </a:r>
          </a:p>
        </p:txBody>
      </p:sp>
      <p:sp>
        <p:nvSpPr>
          <p:cNvPr id="12" name="Viisikulmio 6">
            <a:extLst>
              <a:ext uri="{FF2B5EF4-FFF2-40B4-BE49-F238E27FC236}">
                <a16:creationId xmlns:a16="http://schemas.microsoft.com/office/drawing/2014/main" id="{A97B5F8C-2C7A-8F4B-9ED8-477F73C5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426" y="2469012"/>
            <a:ext cx="1733797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Three-Year Programming</a:t>
            </a:r>
          </a:p>
        </p:txBody>
      </p:sp>
      <p:sp>
        <p:nvSpPr>
          <p:cNvPr id="13" name="Viisikulmio 6">
            <a:extLst>
              <a:ext uri="{FF2B5EF4-FFF2-40B4-BE49-F238E27FC236}">
                <a16:creationId xmlns:a16="http://schemas.microsoft.com/office/drawing/2014/main" id="{0A7E34D6-FEE3-044A-AA0C-35D68E6C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08" y="2469012"/>
            <a:ext cx="1698172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Annual Programming</a:t>
            </a:r>
          </a:p>
        </p:txBody>
      </p:sp>
      <p:sp>
        <p:nvSpPr>
          <p:cNvPr id="14" name="Viisikulmio 6">
            <a:extLst>
              <a:ext uri="{FF2B5EF4-FFF2-40B4-BE49-F238E27FC236}">
                <a16:creationId xmlns:a16="http://schemas.microsoft.com/office/drawing/2014/main" id="{784CE718-C835-DA49-9C16-AD6F9B15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86" y="2469012"/>
            <a:ext cx="1600733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Winter routine maintenance</a:t>
            </a:r>
          </a:p>
        </p:txBody>
      </p:sp>
      <p:sp>
        <p:nvSpPr>
          <p:cNvPr id="15" name="Viisikulmio 6">
            <a:extLst>
              <a:ext uri="{FF2B5EF4-FFF2-40B4-BE49-F238E27FC236}">
                <a16:creationId xmlns:a16="http://schemas.microsoft.com/office/drawing/2014/main" id="{C517B9F5-555C-314A-B3D3-2D4EC263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195" y="2469012"/>
            <a:ext cx="1656756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Summer routine maintenance</a:t>
            </a:r>
          </a:p>
        </p:txBody>
      </p:sp>
      <p:sp>
        <p:nvSpPr>
          <p:cNvPr id="16" name="Viisikulmio 6">
            <a:extLst>
              <a:ext uri="{FF2B5EF4-FFF2-40B4-BE49-F238E27FC236}">
                <a16:creationId xmlns:a16="http://schemas.microsoft.com/office/drawing/2014/main" id="{CF0A21F5-A8B3-D84D-97AA-F3C111EA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426" y="3426886"/>
            <a:ext cx="1733797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Medium-term Planning</a:t>
            </a:r>
          </a:p>
        </p:txBody>
      </p:sp>
      <p:sp>
        <p:nvSpPr>
          <p:cNvPr id="17" name="Viisikulmio 6">
            <a:extLst>
              <a:ext uri="{FF2B5EF4-FFF2-40B4-BE49-F238E27FC236}">
                <a16:creationId xmlns:a16="http://schemas.microsoft.com/office/drawing/2014/main" id="{0BABF6C5-B7C6-1543-9EE9-ADB3D323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08" y="3426886"/>
            <a:ext cx="1698171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+mn-lt"/>
                <a:ea typeface="+mn-ea"/>
              </a:rPr>
              <a:t>Short-term Planning (Annual)</a:t>
            </a:r>
          </a:p>
        </p:txBody>
      </p:sp>
      <p:sp>
        <p:nvSpPr>
          <p:cNvPr id="18" name="Viisikulmio 6">
            <a:extLst>
              <a:ext uri="{FF2B5EF4-FFF2-40B4-BE49-F238E27FC236}">
                <a16:creationId xmlns:a16="http://schemas.microsoft.com/office/drawing/2014/main" id="{9F71B349-F91A-774E-9318-55BC6BE9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870" y="1189573"/>
            <a:ext cx="1626920" cy="2651033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Budget</a:t>
            </a:r>
          </a:p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allocation</a:t>
            </a:r>
          </a:p>
        </p:txBody>
      </p:sp>
      <p:sp>
        <p:nvSpPr>
          <p:cNvPr id="19" name="Viisikulmio 6">
            <a:extLst>
              <a:ext uri="{FF2B5EF4-FFF2-40B4-BE49-F238E27FC236}">
                <a16:creationId xmlns:a16="http://schemas.microsoft.com/office/drawing/2014/main" id="{F4218171-C0E5-1245-820F-E9B77C2B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2789" y="1189573"/>
            <a:ext cx="1605603" cy="2651033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Budget</a:t>
            </a:r>
          </a:p>
          <a:p>
            <a:pPr algn="ctr">
              <a:defRPr/>
            </a:pPr>
            <a:r>
              <a:rPr lang="en-GB" sz="1600" b="1" dirty="0">
                <a:latin typeface="+mn-lt"/>
                <a:ea typeface="+mn-ea"/>
              </a:rPr>
              <a:t>distribution</a:t>
            </a:r>
          </a:p>
        </p:txBody>
      </p:sp>
      <p:sp>
        <p:nvSpPr>
          <p:cNvPr id="20" name="Viisikulmio 8">
            <a:extLst>
              <a:ext uri="{FF2B5EF4-FFF2-40B4-BE49-F238E27FC236}">
                <a16:creationId xmlns:a16="http://schemas.microsoft.com/office/drawing/2014/main" id="{D3F55F38-04A5-284D-AFFF-2264D7CBB9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36175" y="4618207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i-FI" sz="1600" b="1" dirty="0">
                <a:latin typeface="+mn-lt"/>
                <a:ea typeface="+mn-ea"/>
              </a:rPr>
              <a:t>Data </a:t>
            </a:r>
            <a:r>
              <a:rPr lang="fi-FI" sz="1600" b="1" dirty="0" err="1">
                <a:latin typeface="+mn-lt"/>
                <a:ea typeface="+mn-ea"/>
              </a:rPr>
              <a:t>collection</a:t>
            </a:r>
            <a:r>
              <a:rPr lang="fi-FI" sz="1600" b="1" dirty="0">
                <a:latin typeface="+mn-lt"/>
                <a:ea typeface="+mn-ea"/>
              </a:rPr>
              <a:t> and </a:t>
            </a:r>
            <a:r>
              <a:rPr lang="fi-FI" sz="1600" b="1" dirty="0" err="1">
                <a:latin typeface="+mn-lt"/>
                <a:ea typeface="+mn-ea"/>
              </a:rPr>
              <a:t>managment</a:t>
            </a:r>
            <a:endParaRPr lang="fi-FI" sz="1600" b="1" dirty="0">
              <a:latin typeface="+mn-lt"/>
              <a:ea typeface="+mn-ea"/>
            </a:endParaRPr>
          </a:p>
        </p:txBody>
      </p:sp>
      <p:sp>
        <p:nvSpPr>
          <p:cNvPr id="21" name="Viisikulmio 8">
            <a:extLst>
              <a:ext uri="{FF2B5EF4-FFF2-40B4-BE49-F238E27FC236}">
                <a16:creationId xmlns:a16="http://schemas.microsoft.com/office/drawing/2014/main" id="{C32789AD-7191-6148-8E7A-891838B79C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73275" y="4618207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latin typeface="+mn-lt"/>
                <a:ea typeface="+mn-ea"/>
              </a:rPr>
              <a:t>Capacity</a:t>
            </a:r>
            <a:r>
              <a:rPr lang="fi-FI" sz="1600" b="1" dirty="0">
                <a:latin typeface="+mn-lt"/>
                <a:ea typeface="+mn-ea"/>
              </a:rPr>
              <a:t> </a:t>
            </a:r>
            <a:r>
              <a:rPr lang="fi-FI" sz="1600" b="1" dirty="0" err="1">
                <a:latin typeface="+mn-lt"/>
                <a:ea typeface="+mn-ea"/>
              </a:rPr>
              <a:t>building</a:t>
            </a:r>
            <a:endParaRPr lang="fi-FI" sz="1600" b="1" dirty="0">
              <a:latin typeface="+mn-lt"/>
              <a:ea typeface="+mn-ea"/>
            </a:endParaRPr>
          </a:p>
        </p:txBody>
      </p:sp>
      <p:sp>
        <p:nvSpPr>
          <p:cNvPr id="22" name="Viisikulmio 8">
            <a:extLst>
              <a:ext uri="{FF2B5EF4-FFF2-40B4-BE49-F238E27FC236}">
                <a16:creationId xmlns:a16="http://schemas.microsoft.com/office/drawing/2014/main" id="{BBF3DF88-F49A-7B4A-A5C9-7ECCD2F845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10375" y="4618208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latin typeface="+mn-lt"/>
                <a:ea typeface="+mn-ea"/>
              </a:rPr>
              <a:t>Quality</a:t>
            </a:r>
            <a:r>
              <a:rPr lang="fi-FI" sz="1600" b="1" dirty="0">
                <a:latin typeface="+mn-lt"/>
                <a:ea typeface="+mn-ea"/>
              </a:rPr>
              <a:t> Assurance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D0BD6-EABF-8A41-9268-CCCADEBA3D82}"/>
              </a:ext>
            </a:extLst>
          </p:cNvPr>
          <p:cNvSpPr/>
          <p:nvPr/>
        </p:nvSpPr>
        <p:spPr>
          <a:xfrm>
            <a:off x="151945" y="1189573"/>
            <a:ext cx="12020263" cy="2651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Viisikulmio 8">
            <a:extLst>
              <a:ext uri="{FF2B5EF4-FFF2-40B4-BE49-F238E27FC236}">
                <a16:creationId xmlns:a16="http://schemas.microsoft.com/office/drawing/2014/main" id="{407FDE4F-DD74-7A47-B371-4AAED6739BE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47474" y="4618206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i-FI" sz="1600" b="1" dirty="0">
                <a:latin typeface="+mn-lt"/>
                <a:ea typeface="+mn-ea"/>
              </a:rPr>
              <a:t>Performance Management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4F9079-39E1-6945-A54D-C69C9A940EE6}"/>
              </a:ext>
            </a:extLst>
          </p:cNvPr>
          <p:cNvSpPr/>
          <p:nvPr/>
        </p:nvSpPr>
        <p:spPr>
          <a:xfrm>
            <a:off x="477545" y="400650"/>
            <a:ext cx="644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en-GB" sz="2800" b="1" dirty="0"/>
              <a:t>Business Process Review and Analysis 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835FA-E653-46EC-B032-E3949C5F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59">
            <a:extLst>
              <a:ext uri="{FF2B5EF4-FFF2-40B4-BE49-F238E27FC236}">
                <a16:creationId xmlns:a16="http://schemas.microsoft.com/office/drawing/2014/main" id="{480D4500-FBBB-C843-9AB2-7DD986A18B60}"/>
              </a:ext>
            </a:extLst>
          </p:cNvPr>
          <p:cNvSpPr/>
          <p:nvPr/>
        </p:nvSpPr>
        <p:spPr>
          <a:xfrm>
            <a:off x="2551455" y="4563938"/>
            <a:ext cx="9180710" cy="1262559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uorakulmio 60">
            <a:extLst>
              <a:ext uri="{FF2B5EF4-FFF2-40B4-BE49-F238E27FC236}">
                <a16:creationId xmlns:a16="http://schemas.microsoft.com/office/drawing/2014/main" id="{CFF8B86C-79EB-264A-95AC-16AB7239A9E3}"/>
              </a:ext>
            </a:extLst>
          </p:cNvPr>
          <p:cNvSpPr/>
          <p:nvPr/>
        </p:nvSpPr>
        <p:spPr>
          <a:xfrm>
            <a:off x="2551454" y="3346856"/>
            <a:ext cx="9180711" cy="1179003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uorakulmio 58">
            <a:extLst>
              <a:ext uri="{FF2B5EF4-FFF2-40B4-BE49-F238E27FC236}">
                <a16:creationId xmlns:a16="http://schemas.microsoft.com/office/drawing/2014/main" id="{B3C133CC-FFD9-BD4B-986D-459D50F23A5B}"/>
              </a:ext>
            </a:extLst>
          </p:cNvPr>
          <p:cNvSpPr/>
          <p:nvPr/>
        </p:nvSpPr>
        <p:spPr>
          <a:xfrm>
            <a:off x="2573566" y="1046649"/>
            <a:ext cx="9158711" cy="1068001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02EF4DC-679B-BA42-85B6-9CF9F8DFA932}"/>
              </a:ext>
            </a:extLst>
          </p:cNvPr>
          <p:cNvSpPr txBox="1"/>
          <p:nvPr/>
        </p:nvSpPr>
        <p:spPr>
          <a:xfrm>
            <a:off x="8445496" y="479948"/>
            <a:ext cx="3286669" cy="461665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Planning of maintenance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61EC217-35E9-594D-AD85-7D3EFC309772}"/>
              </a:ext>
            </a:extLst>
          </p:cNvPr>
          <p:cNvSpPr txBox="1"/>
          <p:nvPr/>
        </p:nvSpPr>
        <p:spPr>
          <a:xfrm rot="16200000">
            <a:off x="2193703" y="4745376"/>
            <a:ext cx="90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E498D-D83D-FF43-B91E-3AF5269469C8}"/>
              </a:ext>
            </a:extLst>
          </p:cNvPr>
          <p:cNvSpPr txBox="1"/>
          <p:nvPr/>
        </p:nvSpPr>
        <p:spPr>
          <a:xfrm>
            <a:off x="3698617" y="1198216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00" dirty="0"/>
          </a:p>
        </p:txBody>
      </p:sp>
      <p:sp>
        <p:nvSpPr>
          <p:cNvPr id="10" name="Tekstiruutu 10">
            <a:extLst>
              <a:ext uri="{FF2B5EF4-FFF2-40B4-BE49-F238E27FC236}">
                <a16:creationId xmlns:a16="http://schemas.microsoft.com/office/drawing/2014/main" id="{365FFDDF-D3EE-1B42-AD0E-BFD57AB6F41D}"/>
              </a:ext>
            </a:extLst>
          </p:cNvPr>
          <p:cNvSpPr txBox="1"/>
          <p:nvPr/>
        </p:nvSpPr>
        <p:spPr>
          <a:xfrm rot="16200000">
            <a:off x="2094816" y="3851592"/>
            <a:ext cx="1236359" cy="276999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UAD</a:t>
            </a:r>
          </a:p>
        </p:txBody>
      </p:sp>
      <p:sp>
        <p:nvSpPr>
          <p:cNvPr id="11" name="Tekstiruutu 11">
            <a:extLst>
              <a:ext uri="{FF2B5EF4-FFF2-40B4-BE49-F238E27FC236}">
                <a16:creationId xmlns:a16="http://schemas.microsoft.com/office/drawing/2014/main" id="{9DC4D30C-956E-8F4A-8CF3-2C13B24B28DA}"/>
              </a:ext>
            </a:extLst>
          </p:cNvPr>
          <p:cNvSpPr txBox="1"/>
          <p:nvPr/>
        </p:nvSpPr>
        <p:spPr>
          <a:xfrm rot="16200000">
            <a:off x="2207159" y="1446720"/>
            <a:ext cx="1039335" cy="276999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MOTC/DDH</a:t>
            </a:r>
          </a:p>
        </p:txBody>
      </p:sp>
      <p:sp>
        <p:nvSpPr>
          <p:cNvPr id="12" name="Tekstiruutu 12">
            <a:extLst>
              <a:ext uri="{FF2B5EF4-FFF2-40B4-BE49-F238E27FC236}">
                <a16:creationId xmlns:a16="http://schemas.microsoft.com/office/drawing/2014/main" id="{0A5BE6A6-C73C-334A-B681-73F6C2AD1027}"/>
              </a:ext>
            </a:extLst>
          </p:cNvPr>
          <p:cNvSpPr txBox="1"/>
          <p:nvPr/>
        </p:nvSpPr>
        <p:spPr>
          <a:xfrm rot="16200000">
            <a:off x="2072017" y="5069191"/>
            <a:ext cx="1258916" cy="277001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DEU/RO</a:t>
            </a:r>
          </a:p>
        </p:txBody>
      </p:sp>
      <p:sp>
        <p:nvSpPr>
          <p:cNvPr id="13" name="Vastakkaisista kulmista leikattu suorakulmio 20">
            <a:extLst>
              <a:ext uri="{FF2B5EF4-FFF2-40B4-BE49-F238E27FC236}">
                <a16:creationId xmlns:a16="http://schemas.microsoft.com/office/drawing/2014/main" id="{907B1F8C-6A69-1E47-B7F4-750873B7D894}"/>
              </a:ext>
            </a:extLst>
          </p:cNvPr>
          <p:cNvSpPr/>
          <p:nvPr/>
        </p:nvSpPr>
        <p:spPr>
          <a:xfrm>
            <a:off x="3032758" y="1114052"/>
            <a:ext cx="1516383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Request to all ROs and UADs to prepare proposal for the formation on title list</a:t>
            </a:r>
          </a:p>
        </p:txBody>
      </p:sp>
      <p:sp>
        <p:nvSpPr>
          <p:cNvPr id="14" name="Suorakulmio 59">
            <a:extLst>
              <a:ext uri="{FF2B5EF4-FFF2-40B4-BE49-F238E27FC236}">
                <a16:creationId xmlns:a16="http://schemas.microsoft.com/office/drawing/2014/main" id="{712258F4-31B1-AF4F-859D-3B1DD747C89C}"/>
              </a:ext>
            </a:extLst>
          </p:cNvPr>
          <p:cNvSpPr/>
          <p:nvPr/>
        </p:nvSpPr>
        <p:spPr>
          <a:xfrm>
            <a:off x="2551567" y="2143263"/>
            <a:ext cx="9180710" cy="1179003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kstiruutu 11">
            <a:extLst>
              <a:ext uri="{FF2B5EF4-FFF2-40B4-BE49-F238E27FC236}">
                <a16:creationId xmlns:a16="http://schemas.microsoft.com/office/drawing/2014/main" id="{E7CCA314-AA0A-8B4C-897A-DD363A0587F8}"/>
              </a:ext>
            </a:extLst>
          </p:cNvPr>
          <p:cNvSpPr txBox="1"/>
          <p:nvPr/>
        </p:nvSpPr>
        <p:spPr>
          <a:xfrm rot="16200000">
            <a:off x="2137254" y="2592140"/>
            <a:ext cx="1153791" cy="276999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MOTC/</a:t>
            </a:r>
            <a:r>
              <a:rPr lang="en-GB" sz="1200" dirty="0" err="1"/>
              <a:t>OOKiPR</a:t>
            </a:r>
            <a:endParaRPr lang="en-GB" sz="1200" dirty="0"/>
          </a:p>
        </p:txBody>
      </p:sp>
      <p:sp>
        <p:nvSpPr>
          <p:cNvPr id="16" name="Vastakkaisista kulmista leikattu suorakulmio 20">
            <a:extLst>
              <a:ext uri="{FF2B5EF4-FFF2-40B4-BE49-F238E27FC236}">
                <a16:creationId xmlns:a16="http://schemas.microsoft.com/office/drawing/2014/main" id="{7FB6C38A-BB56-9B42-A6AD-6F7B4BA207F2}"/>
              </a:ext>
            </a:extLst>
          </p:cNvPr>
          <p:cNvSpPr/>
          <p:nvPr/>
        </p:nvSpPr>
        <p:spPr>
          <a:xfrm>
            <a:off x="3244131" y="3552560"/>
            <a:ext cx="986672" cy="652417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Request proposals from DEUs</a:t>
            </a:r>
          </a:p>
        </p:txBody>
      </p:sp>
      <p:sp>
        <p:nvSpPr>
          <p:cNvPr id="17" name="Vastakkaisista kulmista leikattu suorakulmio 20">
            <a:extLst>
              <a:ext uri="{FF2B5EF4-FFF2-40B4-BE49-F238E27FC236}">
                <a16:creationId xmlns:a16="http://schemas.microsoft.com/office/drawing/2014/main" id="{A927774B-FAB0-DF42-B818-08A2A499BA62}"/>
              </a:ext>
            </a:extLst>
          </p:cNvPr>
          <p:cNvSpPr/>
          <p:nvPr/>
        </p:nvSpPr>
        <p:spPr>
          <a:xfrm>
            <a:off x="5017889" y="2247522"/>
            <a:ext cx="1516383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Preparing a consolidated list on the basis of proposals</a:t>
            </a:r>
          </a:p>
        </p:txBody>
      </p:sp>
      <p:sp>
        <p:nvSpPr>
          <p:cNvPr id="18" name="Vastakkaisista kulmista leikattu suorakulmio 20">
            <a:extLst>
              <a:ext uri="{FF2B5EF4-FFF2-40B4-BE49-F238E27FC236}">
                <a16:creationId xmlns:a16="http://schemas.microsoft.com/office/drawing/2014/main" id="{4C5DEEB7-758F-9748-8CA6-A5679C9A1BEE}"/>
              </a:ext>
            </a:extLst>
          </p:cNvPr>
          <p:cNvSpPr/>
          <p:nvPr/>
        </p:nvSpPr>
        <p:spPr>
          <a:xfrm>
            <a:off x="6824922" y="2273439"/>
            <a:ext cx="1516383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Making changes based on the results of the analysis of incoming requests</a:t>
            </a:r>
          </a:p>
        </p:txBody>
      </p:sp>
      <p:sp>
        <p:nvSpPr>
          <p:cNvPr id="19" name="Vastakkaisista kulmista leikattu suorakulmio 20">
            <a:extLst>
              <a:ext uri="{FF2B5EF4-FFF2-40B4-BE49-F238E27FC236}">
                <a16:creationId xmlns:a16="http://schemas.microsoft.com/office/drawing/2014/main" id="{810622C7-FA0E-B94F-A825-253950BD98DA}"/>
              </a:ext>
            </a:extLst>
          </p:cNvPr>
          <p:cNvSpPr/>
          <p:nvPr/>
        </p:nvSpPr>
        <p:spPr>
          <a:xfrm>
            <a:off x="8631955" y="2273439"/>
            <a:ext cx="1259307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Discussions about the final proposal</a:t>
            </a:r>
          </a:p>
        </p:txBody>
      </p:sp>
      <p:sp>
        <p:nvSpPr>
          <p:cNvPr id="20" name="Vastakkaisista kulmista leikattu suorakulmio 20">
            <a:extLst>
              <a:ext uri="{FF2B5EF4-FFF2-40B4-BE49-F238E27FC236}">
                <a16:creationId xmlns:a16="http://schemas.microsoft.com/office/drawing/2014/main" id="{3B84D574-D9E9-9F49-8B2D-A872462C5C11}"/>
              </a:ext>
            </a:extLst>
          </p:cNvPr>
          <p:cNvSpPr/>
          <p:nvPr/>
        </p:nvSpPr>
        <p:spPr>
          <a:xfrm>
            <a:off x="9228724" y="3507487"/>
            <a:ext cx="1058619" cy="76112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Participating in discussions</a:t>
            </a:r>
          </a:p>
        </p:txBody>
      </p:sp>
      <p:sp>
        <p:nvSpPr>
          <p:cNvPr id="21" name="Vastakkaisista kulmista leikattu suorakulmio 20">
            <a:extLst>
              <a:ext uri="{FF2B5EF4-FFF2-40B4-BE49-F238E27FC236}">
                <a16:creationId xmlns:a16="http://schemas.microsoft.com/office/drawing/2014/main" id="{454ED420-8A90-2448-AEB9-86650CD93569}"/>
              </a:ext>
            </a:extLst>
          </p:cNvPr>
          <p:cNvSpPr/>
          <p:nvPr/>
        </p:nvSpPr>
        <p:spPr>
          <a:xfrm>
            <a:off x="8413744" y="4792345"/>
            <a:ext cx="1058619" cy="76112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Participating in discussions</a:t>
            </a:r>
          </a:p>
        </p:txBody>
      </p:sp>
      <p:sp>
        <p:nvSpPr>
          <p:cNvPr id="22" name="Vastakkaisista kulmista leikattu suorakulmio 20">
            <a:extLst>
              <a:ext uri="{FF2B5EF4-FFF2-40B4-BE49-F238E27FC236}">
                <a16:creationId xmlns:a16="http://schemas.microsoft.com/office/drawing/2014/main" id="{B8E20AA2-3923-8445-B23D-BB1BEEE92D0B}"/>
              </a:ext>
            </a:extLst>
          </p:cNvPr>
          <p:cNvSpPr/>
          <p:nvPr/>
        </p:nvSpPr>
        <p:spPr>
          <a:xfrm>
            <a:off x="10181912" y="2247522"/>
            <a:ext cx="1259307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The final Title List</a:t>
            </a:r>
          </a:p>
        </p:txBody>
      </p:sp>
      <p:sp>
        <p:nvSpPr>
          <p:cNvPr id="23" name="Vastakkaisista kulmista leikattu suorakulmio 20">
            <a:extLst>
              <a:ext uri="{FF2B5EF4-FFF2-40B4-BE49-F238E27FC236}">
                <a16:creationId xmlns:a16="http://schemas.microsoft.com/office/drawing/2014/main" id="{D32CB935-AC77-5245-A856-CE0F900D7E0A}"/>
              </a:ext>
            </a:extLst>
          </p:cNvPr>
          <p:cNvSpPr/>
          <p:nvPr/>
        </p:nvSpPr>
        <p:spPr>
          <a:xfrm>
            <a:off x="10321889" y="1294573"/>
            <a:ext cx="864178" cy="553358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Approval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D9B388-E53B-6D47-A3D1-731FF87DC0A0}"/>
              </a:ext>
            </a:extLst>
          </p:cNvPr>
          <p:cNvCxnSpPr>
            <a:cxnSpLocks/>
          </p:cNvCxnSpPr>
          <p:nvPr/>
        </p:nvCxnSpPr>
        <p:spPr>
          <a:xfrm>
            <a:off x="4172320" y="5134787"/>
            <a:ext cx="8823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093B85-59C9-844F-8567-D34E9F03AF83}"/>
              </a:ext>
            </a:extLst>
          </p:cNvPr>
          <p:cNvCxnSpPr>
            <a:cxnSpLocks/>
          </p:cNvCxnSpPr>
          <p:nvPr/>
        </p:nvCxnSpPr>
        <p:spPr>
          <a:xfrm>
            <a:off x="6533864" y="2704722"/>
            <a:ext cx="330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9B9211-C0A2-BC41-9F1E-34BDA2896A37}"/>
              </a:ext>
            </a:extLst>
          </p:cNvPr>
          <p:cNvCxnSpPr>
            <a:cxnSpLocks/>
          </p:cNvCxnSpPr>
          <p:nvPr/>
        </p:nvCxnSpPr>
        <p:spPr>
          <a:xfrm>
            <a:off x="8341305" y="2755564"/>
            <a:ext cx="330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68594D-3AAC-9B40-8444-88ECD3D38258}"/>
              </a:ext>
            </a:extLst>
          </p:cNvPr>
          <p:cNvCxnSpPr>
            <a:cxnSpLocks/>
          </p:cNvCxnSpPr>
          <p:nvPr/>
        </p:nvCxnSpPr>
        <p:spPr>
          <a:xfrm>
            <a:off x="9891262" y="2759468"/>
            <a:ext cx="330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A5CDD5-C59E-114D-9555-451EA45BF76D}"/>
              </a:ext>
            </a:extLst>
          </p:cNvPr>
          <p:cNvCxnSpPr>
            <a:cxnSpLocks/>
          </p:cNvCxnSpPr>
          <p:nvPr/>
        </p:nvCxnSpPr>
        <p:spPr>
          <a:xfrm flipV="1">
            <a:off x="10813294" y="1799167"/>
            <a:ext cx="1" cy="474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2ECC45-4839-E548-8E16-E07CC3679CAB}"/>
              </a:ext>
            </a:extLst>
          </p:cNvPr>
          <p:cNvCxnSpPr>
            <a:cxnSpLocks/>
          </p:cNvCxnSpPr>
          <p:nvPr/>
        </p:nvCxnSpPr>
        <p:spPr>
          <a:xfrm flipV="1">
            <a:off x="8915734" y="3187840"/>
            <a:ext cx="0" cy="1604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464651-F5A0-1646-A102-755A9136E5DA}"/>
              </a:ext>
            </a:extLst>
          </p:cNvPr>
          <p:cNvCxnSpPr>
            <a:cxnSpLocks/>
          </p:cNvCxnSpPr>
          <p:nvPr/>
        </p:nvCxnSpPr>
        <p:spPr>
          <a:xfrm flipV="1">
            <a:off x="9588274" y="3185176"/>
            <a:ext cx="0" cy="322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B52F98-0892-9043-9155-FD44A5AAFC5D}"/>
              </a:ext>
            </a:extLst>
          </p:cNvPr>
          <p:cNvCxnSpPr>
            <a:cxnSpLocks/>
          </p:cNvCxnSpPr>
          <p:nvPr/>
        </p:nvCxnSpPr>
        <p:spPr>
          <a:xfrm>
            <a:off x="3698617" y="2036303"/>
            <a:ext cx="0" cy="1516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722D5B-CEF3-C84E-BA0E-3E51A218F739}"/>
              </a:ext>
            </a:extLst>
          </p:cNvPr>
          <p:cNvCxnSpPr>
            <a:cxnSpLocks/>
          </p:cNvCxnSpPr>
          <p:nvPr/>
        </p:nvCxnSpPr>
        <p:spPr>
          <a:xfrm flipV="1">
            <a:off x="5904618" y="3161922"/>
            <a:ext cx="0" cy="80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Vastakkaisista kulmista leikattu suorakulmio 20">
            <a:extLst>
              <a:ext uri="{FF2B5EF4-FFF2-40B4-BE49-F238E27FC236}">
                <a16:creationId xmlns:a16="http://schemas.microsoft.com/office/drawing/2014/main" id="{1037EF8E-4969-5B46-9446-36C28DD87EF4}"/>
              </a:ext>
            </a:extLst>
          </p:cNvPr>
          <p:cNvSpPr/>
          <p:nvPr/>
        </p:nvSpPr>
        <p:spPr>
          <a:xfrm>
            <a:off x="3185648" y="4800189"/>
            <a:ext cx="986672" cy="652417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Preparing the proposals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FD3B74-D24F-3943-9A6C-183FE9F1EE94}"/>
              </a:ext>
            </a:extLst>
          </p:cNvPr>
          <p:cNvCxnSpPr>
            <a:cxnSpLocks/>
          </p:cNvCxnSpPr>
          <p:nvPr/>
        </p:nvCxnSpPr>
        <p:spPr>
          <a:xfrm>
            <a:off x="3716965" y="4228134"/>
            <a:ext cx="0" cy="595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Vastakkaisista kulmista leikattu suorakulmio 20">
            <a:extLst>
              <a:ext uri="{FF2B5EF4-FFF2-40B4-BE49-F238E27FC236}">
                <a16:creationId xmlns:a16="http://schemas.microsoft.com/office/drawing/2014/main" id="{C8F038D5-4440-634B-A6EF-8D7AF5AE1DC3}"/>
              </a:ext>
            </a:extLst>
          </p:cNvPr>
          <p:cNvSpPr/>
          <p:nvPr/>
        </p:nvSpPr>
        <p:spPr>
          <a:xfrm>
            <a:off x="4336525" y="3552560"/>
            <a:ext cx="1312062" cy="830681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Collecting the proposals from DEUs and proposing to DDH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6AE7B2-DFBC-5B4C-8285-2DA242F07F89}"/>
              </a:ext>
            </a:extLst>
          </p:cNvPr>
          <p:cNvCxnSpPr>
            <a:cxnSpLocks/>
          </p:cNvCxnSpPr>
          <p:nvPr/>
        </p:nvCxnSpPr>
        <p:spPr>
          <a:xfrm flipV="1">
            <a:off x="5023117" y="4383242"/>
            <a:ext cx="0" cy="751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008CDF-B833-254A-8BBE-A0E220615814}"/>
              </a:ext>
            </a:extLst>
          </p:cNvPr>
          <p:cNvCxnSpPr>
            <a:cxnSpLocks/>
          </p:cNvCxnSpPr>
          <p:nvPr/>
        </p:nvCxnSpPr>
        <p:spPr>
          <a:xfrm>
            <a:off x="5648587" y="3990091"/>
            <a:ext cx="2560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Vastakkaisista kulmista leikattu suorakulmio 20">
            <a:extLst>
              <a:ext uri="{FF2B5EF4-FFF2-40B4-BE49-F238E27FC236}">
                <a16:creationId xmlns:a16="http://schemas.microsoft.com/office/drawing/2014/main" id="{13E07CEF-4621-284D-977D-C816928A4048}"/>
              </a:ext>
            </a:extLst>
          </p:cNvPr>
          <p:cNvSpPr/>
          <p:nvPr/>
        </p:nvSpPr>
        <p:spPr>
          <a:xfrm>
            <a:off x="8597412" y="1176738"/>
            <a:ext cx="1058619" cy="76112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Participating in discussions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04C348-8803-794A-8605-2E9927FC5E76}"/>
              </a:ext>
            </a:extLst>
          </p:cNvPr>
          <p:cNvCxnSpPr>
            <a:cxnSpLocks/>
          </p:cNvCxnSpPr>
          <p:nvPr/>
        </p:nvCxnSpPr>
        <p:spPr>
          <a:xfrm>
            <a:off x="9186533" y="1937858"/>
            <a:ext cx="0" cy="336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CEDBFFA-C6B6-C542-A41A-0F09416478D3}"/>
              </a:ext>
            </a:extLst>
          </p:cNvPr>
          <p:cNvSpPr/>
          <p:nvPr/>
        </p:nvSpPr>
        <p:spPr>
          <a:xfrm>
            <a:off x="2573567" y="5837150"/>
            <a:ext cx="9158598" cy="406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dirty="0">
                <a:solidFill>
                  <a:schemeClr val="tx1"/>
                </a:solidFill>
              </a:rPr>
              <a:t>             October - November                                                                                          December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AD54A-B319-3747-8E61-5FE3086E56C8}"/>
              </a:ext>
            </a:extLst>
          </p:cNvPr>
          <p:cNvSpPr/>
          <p:nvPr/>
        </p:nvSpPr>
        <p:spPr>
          <a:xfrm>
            <a:off x="477545" y="400650"/>
            <a:ext cx="644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en-GB" sz="2800" b="1" dirty="0"/>
              <a:t>Business Process Review and Analysis 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63E54-7962-4DBD-97BE-31FF8CCC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59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8600C-808F-9545-B42F-0F16ACEE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28" y="2209800"/>
            <a:ext cx="8775700" cy="464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9252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3"/>
            </a:pPr>
            <a:r>
              <a:rPr lang="en-GB" sz="2800" b="1" dirty="0"/>
              <a:t>Review and Update/Define Network Referencing System 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D6A32-F39B-534D-98D8-9C0E452D2AAD}"/>
              </a:ext>
            </a:extLst>
          </p:cNvPr>
          <p:cNvSpPr txBox="1"/>
          <p:nvPr/>
        </p:nvSpPr>
        <p:spPr>
          <a:xfrm>
            <a:off x="1187380" y="1250556"/>
            <a:ext cx="10441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new ALRS is based both on roads and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Roads include sections with starting and ending points at Location Reference Points (junctions)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Road start and end points have been fixed as before they could start from a middle of a village without clear indication of the exact starting point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7812-689F-4722-BC13-6C8EC662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04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61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4"/>
            </a:pPr>
            <a:r>
              <a:rPr lang="en-GB" sz="2800" b="1" dirty="0"/>
              <a:t>Performance Management Framework 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3AF4C-D7EF-224A-AE52-995EF6E814EB}"/>
              </a:ext>
            </a:extLst>
          </p:cNvPr>
          <p:cNvSpPr txBox="1"/>
          <p:nvPr/>
        </p:nvSpPr>
        <p:spPr>
          <a:xfrm>
            <a:off x="1187379" y="1133326"/>
            <a:ext cx="1066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An initial framework has been created, but it is being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A stakeholder questionnaire was done and answers received related to MOTC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000" dirty="0"/>
              <a:t>The preliminary results show that more active commnunication, road management and safer roads are expected from MOTC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CB2C79-C60F-7742-889B-06D337384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321574"/>
              </p:ext>
            </p:extLst>
          </p:nvPr>
        </p:nvGraphicFramePr>
        <p:xfrm>
          <a:off x="2448943" y="2450885"/>
          <a:ext cx="9284799" cy="418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758553-2094-2B43-BE57-D9530B7ECD7A}"/>
              </a:ext>
            </a:extLst>
          </p:cNvPr>
          <p:cNvSpPr/>
          <p:nvPr/>
        </p:nvSpPr>
        <p:spPr>
          <a:xfrm>
            <a:off x="292251" y="4031497"/>
            <a:ext cx="197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FI" dirty="0"/>
              <a:t>1-Very big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12663-831C-EF4C-8B45-300ED285B771}"/>
              </a:ext>
            </a:extLst>
          </p:cNvPr>
          <p:cNvSpPr/>
          <p:nvPr/>
        </p:nvSpPr>
        <p:spPr>
          <a:xfrm>
            <a:off x="126244" y="2499241"/>
            <a:ext cx="23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FI" dirty="0"/>
              <a:t>5-Not a problem at all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567DF4-7B20-5C47-B21A-B338918336E0}"/>
              </a:ext>
            </a:extLst>
          </p:cNvPr>
          <p:cNvSpPr/>
          <p:nvPr/>
        </p:nvSpPr>
        <p:spPr>
          <a:xfrm>
            <a:off x="2743200" y="2868573"/>
            <a:ext cx="3153508" cy="39894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29507-6AC2-F843-969E-E8BF3C3E065C}"/>
              </a:ext>
            </a:extLst>
          </p:cNvPr>
          <p:cNvSpPr/>
          <p:nvPr/>
        </p:nvSpPr>
        <p:spPr>
          <a:xfrm>
            <a:off x="234645" y="5989635"/>
            <a:ext cx="2067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FI" dirty="0"/>
              <a:t>Biggest experienced</a:t>
            </a:r>
          </a:p>
          <a:p>
            <a:pPr algn="ctr"/>
            <a:r>
              <a:rPr lang="en-FI" dirty="0"/>
              <a:t>safety problems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D9BD45-A602-9647-9652-E8A627FC2C09}"/>
              </a:ext>
            </a:extLst>
          </p:cNvPr>
          <p:cNvCxnSpPr>
            <a:stCxn id="10" idx="3"/>
          </p:cNvCxnSpPr>
          <p:nvPr/>
        </p:nvCxnSpPr>
        <p:spPr>
          <a:xfrm flipV="1">
            <a:off x="2301814" y="5967046"/>
            <a:ext cx="675848" cy="345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C90BB-076F-4D65-B7DA-E4A599F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1930</Words>
  <Application>Microsoft Office PowerPoint</Application>
  <PresentationFormat>Widescreen</PresentationFormat>
  <Paragraphs>392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Office Theme</vt:lpstr>
      <vt:lpstr>RAMS development in Kyrgyz Republic Phase 1 Completed and ongoing RAMS development activities with achievements and remaining gaps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RAMS development in Kyrgyz Republic Phase 2  Identified needs during Phase 1</vt:lpstr>
      <vt:lpstr>Additional data collection</vt:lpstr>
      <vt:lpstr>Institutional strengthening</vt:lpstr>
      <vt:lpstr>Tools and Equipment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RAMS project with RAMS components</dc:title>
  <dc:creator>Microsoft Office User</dc:creator>
  <cp:lastModifiedBy>Serge Cartier van Dissel</cp:lastModifiedBy>
  <cp:revision>58</cp:revision>
  <dcterms:created xsi:type="dcterms:W3CDTF">2019-04-18T11:15:22Z</dcterms:created>
  <dcterms:modified xsi:type="dcterms:W3CDTF">2021-06-28T08:28:29Z</dcterms:modified>
</cp:coreProperties>
</file>