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5"/>
    <p:sldMasterId id="2147483760" r:id="rId6"/>
    <p:sldMasterId id="2147483774" r:id="rId7"/>
    <p:sldMasterId id="2147483786" r:id="rId8"/>
    <p:sldMasterId id="2147483648" r:id="rId9"/>
  </p:sldMasterIdLst>
  <p:notesMasterIdLst>
    <p:notesMasterId r:id="rId29"/>
  </p:notesMasterIdLst>
  <p:sldIdLst>
    <p:sldId id="1119" r:id="rId10"/>
    <p:sldId id="493" r:id="rId11"/>
    <p:sldId id="263" r:id="rId12"/>
    <p:sldId id="338" r:id="rId13"/>
    <p:sldId id="1100" r:id="rId14"/>
    <p:sldId id="1136" r:id="rId15"/>
    <p:sldId id="1150" r:id="rId16"/>
    <p:sldId id="1137" r:id="rId17"/>
    <p:sldId id="1154" r:id="rId18"/>
    <p:sldId id="261" r:id="rId19"/>
    <p:sldId id="1149" r:id="rId20"/>
    <p:sldId id="1153" r:id="rId21"/>
    <p:sldId id="1147" r:id="rId22"/>
    <p:sldId id="899" r:id="rId23"/>
    <p:sldId id="1138" r:id="rId24"/>
    <p:sldId id="289" r:id="rId25"/>
    <p:sldId id="290" r:id="rId26"/>
    <p:sldId id="1106" r:id="rId27"/>
    <p:sldId id="1146" r:id="rId28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4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" initials="E" lastIdx="7" clrIdx="0"/>
  <p:cmAuthor id="1" name="John Ballingall" initials="JB" lastIdx="9" clrIdx="1">
    <p:extLst>
      <p:ext uri="{19B8F6BF-5375-455C-9EA6-DF929625EA0E}">
        <p15:presenceInfo xmlns:p15="http://schemas.microsoft.com/office/powerpoint/2012/main" userId="John Ballingall" providerId="None"/>
      </p:ext>
    </p:extLst>
  </p:cmAuthor>
  <p:cmAuthor id="2" name="Mike Hensen" initials="MH" lastIdx="2" clrIdx="2">
    <p:extLst>
      <p:ext uri="{19B8F6BF-5375-455C-9EA6-DF929625EA0E}">
        <p15:presenceInfo xmlns:p15="http://schemas.microsoft.com/office/powerpoint/2012/main" userId="Mike H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FA"/>
    <a:srgbClr val="8AE2A7"/>
    <a:srgbClr val="9BD1AC"/>
    <a:srgbClr val="FFFFFF"/>
    <a:srgbClr val="D0DAE8"/>
    <a:srgbClr val="EA6B14"/>
    <a:srgbClr val="F4B183"/>
    <a:srgbClr val="C55A11"/>
    <a:srgbClr val="FD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847CE-3A44-48F0-ABEE-7392C0184868}" v="3" dt="2021-01-17T09:30:29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45" autoAdjust="0"/>
    <p:restoredTop sz="94660"/>
  </p:normalViewPr>
  <p:slideViewPr>
    <p:cSldViewPr snapToGrid="0">
      <p:cViewPr>
        <p:scale>
          <a:sx n="75" d="100"/>
          <a:sy n="75" d="100"/>
        </p:scale>
        <p:origin x="712" y="80"/>
      </p:cViewPr>
      <p:guideLst>
        <p:guide orient="horz" pos="2228"/>
        <p:guide pos="143"/>
        <p:guide orient="horz" pos="30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1" y="1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r">
              <a:defRPr sz="1200"/>
            </a:lvl1pPr>
          </a:lstStyle>
          <a:p>
            <a:fld id="{DDF46BE7-46BA-4ACB-B86E-BEB95EFA2A7C}" type="datetimeFigureOut">
              <a:rPr lang="en-NZ" smtClean="0"/>
              <a:t>21/01/2021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5512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8" rIns="91975" bIns="4598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4821506"/>
            <a:ext cx="5507990" cy="3944868"/>
          </a:xfrm>
          <a:prstGeom prst="rect">
            <a:avLst/>
          </a:prstGeom>
        </p:spPr>
        <p:txBody>
          <a:bodyPr vert="horz" lIns="91975" tIns="45988" rIns="91975" bIns="459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1" y="9516040"/>
            <a:ext cx="2983495" cy="502675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r">
              <a:defRPr sz="1200"/>
            </a:lvl1pPr>
          </a:lstStyle>
          <a:p>
            <a:fld id="{B8E7B8C7-48E6-4615-94B3-2EA715C344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3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229464"/>
            <a:ext cx="11358265" cy="51752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D0605E-698E-4679-83F2-F2BD4291B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21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243817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61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33-D37C-4120-A400-4AA568C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01" y="229464"/>
            <a:ext cx="10972800" cy="51752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C252-2D14-439A-A5AE-40E87A0D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13334"/>
            <a:ext cx="10972800" cy="4156075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37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6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349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205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445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97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2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7D7-3968-46A9-8B2C-7F87DDE9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40"/>
            <a:ext cx="10515600" cy="2319675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8B8B-94B7-459A-923A-AA7D0AD7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4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7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29E17-FB62-49BA-A2F2-6316AE6B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50840"/>
            <a:ext cx="2743200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0C5-C500-4D18-9B1A-A19BA9B5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350840"/>
            <a:ext cx="8042031" cy="5584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32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D857-A8DC-4490-BC0E-B6CE9DB6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839"/>
            <a:ext cx="10972800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8A5F48A-6C34-446F-8E5B-413C44C3C426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582616" y="1779589"/>
            <a:ext cx="9999784" cy="4156075"/>
          </a:xfrm>
        </p:spPr>
        <p:txBody>
          <a:bodyPr/>
          <a:lstStyle/>
          <a:p>
            <a:pPr lvl="0"/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352625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5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24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F00-8CB9-4A3E-8362-10671ED637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30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60" y="2790605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38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40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AC3-26B9-4922-AD59-DED78AC6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FBEA-7CC7-4D95-8A10-E74B7EDB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349" y="1777936"/>
            <a:ext cx="5585588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57C7-A28F-49C4-8137-90DB165C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45" y="1779589"/>
            <a:ext cx="4906107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88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63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7324" y="6423914"/>
            <a:ext cx="60410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9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90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0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5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3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FFBE-9737-441A-AEAC-C633902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7721B-1A8F-4E14-8827-5C09BCB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EA4D-2008-4018-9499-CD3E94B4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6" y="2505075"/>
            <a:ext cx="51581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5F84A-F92B-4620-AFA2-B531ADEF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2EFB9-B20F-45D2-8C19-4F29E6F7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073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8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1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2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6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50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5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0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2" y="410830"/>
            <a:ext cx="11097217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11" y="942478"/>
            <a:ext cx="1109700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15851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D27B-CA86-455C-A1A0-CA09E0AD6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A6417-2464-42D7-82EF-270733D8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3826-0D36-4CC0-ACC1-8612D849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D8E6-98E4-4D02-BD6B-35200A62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A740-90AC-4F17-9F80-BD1FC5E1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7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85C-8AE6-4991-87D4-ED66C55C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074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532E-827F-43FB-A9C9-4178F729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2FD3-98BA-43F1-887E-1A1AE78C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836"/>
            <a:ext cx="10515600" cy="50501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F31A-22D3-48F3-8743-AE3A4C6E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7E62-359D-495F-BC84-413E8DF5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F1FF-0054-470E-BF79-45EFC191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955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EE01-A22E-4067-BE73-928BA754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C15A-64ED-4B83-B950-6A888E90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286E9-36AE-469E-80B2-C6A893C6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A79E-EED6-4326-B565-CCAA267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316B-F9DB-4682-9218-4A3866F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481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3DAF-83A6-4FBE-93A8-78A7FCFD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D3F8-EE75-42DE-B9D5-DF8039A3F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4A0D6-A81C-4A62-8E48-C4A146584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0808D-8DBB-417C-A6DA-D00FE099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A2A4-3A10-431A-A911-F58ED63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2D0AE-14E0-40B4-89F0-C8FB800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8597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4032-F7C3-4E0C-B8E3-57C431FB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66412-F91B-4CB0-B354-C5AF3CDA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1231D-26A5-44C9-BD0D-3C37852F5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9231E-E3C0-48E2-8788-8B4B30227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310F0-056F-4C3B-B69E-AEFE98085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14BA3-5CAF-47FA-B50A-8418D8CC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EC08D-F8DD-4446-A37E-C94FD44A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76AFF-8AAA-42B5-A95D-23614C34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611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0353-A8C9-4B54-AEA1-78A59508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586220"/>
          </a:xfrm>
        </p:spPr>
        <p:txBody>
          <a:bodyPr>
            <a:normAutofit/>
          </a:bodyPr>
          <a:lstStyle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139D0-2D2D-4A3E-A8AC-17FACA19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A00D6-5FBB-412E-99A0-6028B8D0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DD84F-FCF0-46B0-84B2-02C52ACB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356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E427C-B58D-4EB2-BE39-E9457AF9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4070D-8434-46C1-A848-FAA4C41E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7DDC-5EE0-44C6-BD07-550C2A3C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818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4346-A9F3-4AD7-87CE-D8C33A5B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B3E7-FE1A-4E73-96B7-6C6331EE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DACA1-9774-49E4-828A-E154B8EE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A0A87-794F-416E-BDB6-A1ED5DBF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F2CB-7FE2-41D4-AE47-246EF144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C8BD5-D3F2-45BB-B801-45F3F4B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150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F00F-40E4-4D44-9B14-AFDED5E5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B316-1F31-4CEA-A248-86613F2A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53047-3E84-4988-9544-84370072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66D87-940A-4798-AE69-2026680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3774C-D45D-4C81-B59A-97E039B7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42542-AAAC-452F-BA05-F717D5DD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72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FD15-1939-4C59-9080-C7108A7D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96DC5-DA92-4B2B-B7CE-F40A9D9C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876B1-682A-4006-8C5F-33DFF59B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2072-C3F0-44F4-92BC-16FC2EBE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998E-F057-468E-A70F-8D443F34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207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97D04-8CA5-493F-8254-36FF603D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2B9B2-89D5-42BB-839C-BB50ED73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7CB94-5F5D-422F-85E9-9374C028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9C5F-0366-433E-BE8C-2B7A58B4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060E-7963-4E30-B4ED-F5F76EE9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30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5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A69-4C30-41B8-BBCB-FAAD39C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21EB-02C5-4A3B-BD7C-145D71C7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B640B-3F76-4F6D-9341-0B7127E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4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2255-7A59-449E-B71B-17D2A945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276D-EAD6-4DEA-8322-CFBF1A5A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C18F-FC86-48E2-A431-47FEE6470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1"/>
            <a:ext cx="39311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8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D758-C0A8-46A7-AAF9-DCB547F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91D9-8EFD-40E9-A926-A68A4179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80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4CAA85-C85E-4974-9EB8-DC186E3205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6258A-36ED-4200-9FE7-21B4676F5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0839"/>
            <a:ext cx="1097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55AAD4-068E-468D-B5AC-5A899E230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12069"/>
            <a:ext cx="10972800" cy="4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119F22C5-342A-45F2-B488-FDB47037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85EE54-9799-434F-A337-0D39D0453A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1400" b="1">
          <a:solidFill>
            <a:srgbClr val="777777"/>
          </a:solidFill>
          <a:latin typeface="Arial" panose="020B0604020202020204" pitchFamily="34" charset="0"/>
        </a:defRPr>
      </a:lvl9pPr>
    </p:titleStyle>
    <p:bodyStyle>
      <a:lvl1pPr marL="215895" indent="-21589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26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3407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9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70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4" y="6423914"/>
            <a:ext cx="6155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BB46B7-AC7A-4AE8-81E9-5886C27E1A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C4672-A417-499A-BFFD-5FAF50BE3A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ECBC7-97AC-46F9-9033-E7F7B4D7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EA94-56FB-44ED-B316-D0FB8E11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7421-6537-4FAD-9CC0-5281B9919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B09-5315-4237-9D5D-16994A183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7464-CDA1-4EB2-95AA-344B5E02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5CB4-E22B-4F69-A2C0-2E869825A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041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imon@eagleavia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ahoo.com/korean-air-over-troubled-asiana-041436726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travelnewseurope.com/Air-Travel/IATA-announces-digital-health-passport-pla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hyperlink" Target="https://www.biometricupdate.com/202011/iata-plans-trial-of-biometric-health-travel-pass-to-ease-border-reopening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cao.int/Meetings/atconf6/Documents/WorkingPapers/ATConf6-wp050_en.pdf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62CD5-8733-466E-B280-36D30337B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7" r="-2" b="-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F2F58B-2235-4D50-B82B-E73C95A9973E}"/>
              </a:ext>
            </a:extLst>
          </p:cNvPr>
          <p:cNvSpPr txBox="1"/>
          <p:nvPr/>
        </p:nvSpPr>
        <p:spPr>
          <a:xfrm>
            <a:off x="4659966" y="4248695"/>
            <a:ext cx="6929529" cy="255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 b="1" dirty="0"/>
          </a:p>
          <a:p>
            <a:pPr marR="0" lvl="0" algn="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3600" b="1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Государственно-частное сотрудничество – авиация и туризм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800" b="1" dirty="0"/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/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 №1 – январь 2021 года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Авиация ЦАРЭС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endParaRPr lang="ru-RU" sz="1600" b="1" dirty="0"/>
          </a:p>
          <a:p>
            <a:pPr marR="0" lvl="0" algn="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ru-RU" sz="1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	</a:t>
            </a:r>
            <a:r>
              <a:rPr lang="en-US" sz="1600" b="1" dirty="0"/>
              <a:t> CAREC Aviation</a:t>
            </a:r>
            <a:endParaRPr kumimoji="0" lang="en-US" sz="1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A55009-41CF-42A2-BC1B-282490676D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AD304-89D0-4914-BC2E-9A0A36520EF2}"/>
              </a:ext>
            </a:extLst>
          </p:cNvPr>
          <p:cNvSpPr txBox="1"/>
          <p:nvPr/>
        </p:nvSpPr>
        <p:spPr>
          <a:xfrm>
            <a:off x="4719344" y="4283888"/>
            <a:ext cx="58341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700" dirty="0"/>
              <a:t>http://www.kazakhstan-tourist.isd.kz/page.php?page_id=116&amp;gallery_id=109&amp;lang=2&amp;image=968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2F37F-9B14-4DD6-B906-3608B4EF0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500" y="5427971"/>
            <a:ext cx="1111874" cy="1111874"/>
          </a:xfrm>
          <a:prstGeom prst="rect">
            <a:avLst/>
          </a:prstGeom>
        </p:spPr>
      </p:pic>
      <p:sp>
        <p:nvSpPr>
          <p:cNvPr id="12" name="Subtitle 5">
            <a:extLst>
              <a:ext uri="{FF2B5EF4-FFF2-40B4-BE49-F238E27FC236}">
                <a16:creationId xmlns:a16="http://schemas.microsoft.com/office/drawing/2014/main" id="{CBB50914-0EFF-497C-B005-95DF366CD525}"/>
              </a:ext>
            </a:extLst>
          </p:cNvPr>
          <p:cNvSpPr txBox="1">
            <a:spLocks/>
          </p:cNvSpPr>
          <p:nvPr/>
        </p:nvSpPr>
        <p:spPr>
          <a:xfrm>
            <a:off x="135946" y="5100771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5895" indent="-2158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26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40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358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37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ru-RU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Саймон Рассел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ru-RU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Международный эксперт по авиации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MD Eagle Aviation Consulting Ltd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D73A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simon@eagleavia.com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+64 21 657 050</a:t>
            </a:r>
          </a:p>
        </p:txBody>
      </p:sp>
    </p:spTree>
    <p:extLst>
      <p:ext uri="{BB962C8B-B14F-4D97-AF65-F5344CB8AC3E}">
        <p14:creationId xmlns:p14="http://schemas.microsoft.com/office/powerpoint/2010/main" val="2704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6B8B4-B3EE-47AD-9E68-69BEE76A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5" y="363268"/>
            <a:ext cx="7633893" cy="1013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 окончания пандемии </a:t>
            </a:r>
            <a:r>
              <a:rPr lang="en-GB" dirty="0"/>
              <a:t>COVID…</a:t>
            </a:r>
            <a:br>
              <a:rPr lang="en-GB" dirty="0"/>
            </a:br>
            <a:r>
              <a:rPr lang="ru-RU" b="1" dirty="0"/>
              <a:t>КОНСОЛИДАЦИЯ АВИАЦИОННОЙ индустрии</a:t>
            </a:r>
            <a:endParaRPr lang="en-NZ" b="1" dirty="0">
              <a:solidFill>
                <a:schemeClr val="tx2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0347-141E-4C90-B520-F4D808E1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6" y="1206154"/>
            <a:ext cx="7528234" cy="519428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Korean Air </a:t>
            </a:r>
            <a:r>
              <a:rPr lang="ru-RU" sz="2400" dirty="0"/>
              <a:t>купит проблемную </a:t>
            </a:r>
            <a:r>
              <a:rPr lang="en-GB" sz="2400" dirty="0"/>
              <a:t>Asiana Airlines </a:t>
            </a:r>
            <a:r>
              <a:rPr lang="ru-RU" sz="2400" dirty="0"/>
              <a:t>за 1,6 млрд долларов США</a:t>
            </a:r>
            <a:endParaRPr lang="en-GB" sz="2400" dirty="0"/>
          </a:p>
          <a:p>
            <a:r>
              <a:rPr lang="ru-RU" sz="2400" dirty="0"/>
              <a:t>Консолидация в глобальном авиационном секторе, опустошенном пандемией коронавируса – бывшие соперники теперь объединяются</a:t>
            </a:r>
            <a:endParaRPr lang="en-GB" sz="2400" dirty="0"/>
          </a:p>
          <a:p>
            <a:r>
              <a:rPr lang="ru-RU" sz="2400" dirty="0"/>
              <a:t>Стабилизирует южнокорейскую авиационную промышленность, страдающую из-за пандемии COVID-19</a:t>
            </a:r>
            <a:endParaRPr lang="en-GB" sz="2400" dirty="0"/>
          </a:p>
          <a:p>
            <a:r>
              <a:rPr lang="ru-RU" sz="2400" dirty="0"/>
              <a:t>В сделку входят дочерние компании </a:t>
            </a:r>
            <a:r>
              <a:rPr lang="ru-RU" sz="2400" dirty="0" err="1"/>
              <a:t>Asiana</a:t>
            </a:r>
            <a:r>
              <a:rPr lang="ru-RU" sz="2400" dirty="0"/>
              <a:t> – лоукостеры </a:t>
            </a:r>
            <a:r>
              <a:rPr lang="ru-RU" sz="2400" dirty="0" err="1"/>
              <a:t>Air</a:t>
            </a:r>
            <a:r>
              <a:rPr lang="ru-RU" sz="2400" dirty="0"/>
              <a:t> </a:t>
            </a:r>
            <a:r>
              <a:rPr lang="ru-RU" sz="2400" dirty="0" err="1"/>
              <a:t>Seoul</a:t>
            </a:r>
            <a:r>
              <a:rPr lang="ru-RU" sz="2400" dirty="0"/>
              <a:t> и </a:t>
            </a:r>
            <a:r>
              <a:rPr lang="ru-RU" sz="2400" dirty="0" err="1"/>
              <a:t>Air</a:t>
            </a:r>
            <a:r>
              <a:rPr lang="ru-RU" sz="2400" dirty="0"/>
              <a:t> </a:t>
            </a:r>
            <a:r>
              <a:rPr lang="ru-RU" sz="2400" dirty="0" err="1"/>
              <a:t>Busan</a:t>
            </a:r>
            <a:endParaRPr lang="en-GB" sz="2400" dirty="0"/>
          </a:p>
          <a:p>
            <a:r>
              <a:rPr lang="ru-RU" sz="2400" dirty="0"/>
              <a:t>«… Реструктуризация отечественного авиационного рынка для повышения его конкурентоспособности неизбежна» – заявила </a:t>
            </a:r>
            <a:r>
              <a:rPr lang="ru-RU" sz="2400" dirty="0" err="1"/>
              <a:t>Korean</a:t>
            </a:r>
            <a:r>
              <a:rPr lang="ru-RU" sz="2400" dirty="0"/>
              <a:t> </a:t>
            </a:r>
            <a:r>
              <a:rPr lang="ru-RU" sz="2400" dirty="0" err="1"/>
              <a:t>Air</a:t>
            </a:r>
            <a:r>
              <a:rPr lang="ru-RU" sz="2400" dirty="0"/>
              <a:t>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CA247-9FEB-4C76-8BF2-6096AFCD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r="27465"/>
          <a:stretch/>
        </p:blipFill>
        <p:spPr>
          <a:xfrm>
            <a:off x="7521283" y="-9929"/>
            <a:ext cx="467071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5A07D-2AE0-4587-A3F6-2159EA667A56}"/>
              </a:ext>
            </a:extLst>
          </p:cNvPr>
          <p:cNvSpPr txBox="1"/>
          <p:nvPr/>
        </p:nvSpPr>
        <p:spPr>
          <a:xfrm>
            <a:off x="376055" y="71499"/>
            <a:ext cx="29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ПРИМЕР ИЗ ПРАКТИКИ №1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469F0-47B0-4284-A758-D01C6878CFCD}"/>
              </a:ext>
            </a:extLst>
          </p:cNvPr>
          <p:cNvSpPr txBox="1"/>
          <p:nvPr/>
        </p:nvSpPr>
        <p:spPr>
          <a:xfrm>
            <a:off x="1115201" y="6565666"/>
            <a:ext cx="4851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Источник</a:t>
            </a: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: </a:t>
            </a: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3"/>
              </a:rPr>
              <a:t>https://news.yahoo.com/korean-air-over-troubled-asiana-041436726.html</a:t>
            </a: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5E8EC8-0F39-4AC0-8317-69145483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904" y="6486335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803E0C9-A57C-41A2-B8AC-E92FB03B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BFE30E2-BB9E-4894-9079-374F6BD3A18E}"/>
              </a:ext>
            </a:extLst>
          </p:cNvPr>
          <p:cNvSpPr/>
          <p:nvPr/>
        </p:nvSpPr>
        <p:spPr>
          <a:xfrm>
            <a:off x="5999007" y="5973149"/>
            <a:ext cx="6077866" cy="81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Вывод: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консолидация и рационализация авиакомпаний после окончания пандемии COVID для максимального повышения эффективности и сохранения авиасообщения со странами</a:t>
            </a:r>
          </a:p>
        </p:txBody>
      </p:sp>
    </p:spTree>
    <p:extLst>
      <p:ext uri="{BB962C8B-B14F-4D97-AF65-F5344CB8AC3E}">
        <p14:creationId xmlns:p14="http://schemas.microsoft.com/office/powerpoint/2010/main" val="281830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889F9-D66F-459F-BE0F-406442BE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95" y="1205917"/>
            <a:ext cx="4633912" cy="338275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8A03E-8554-43C2-9A1F-2DBB1D15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53" y="4616016"/>
            <a:ext cx="4039455" cy="979567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ABA7967D-56F5-4756-B184-B16F7327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4429A57-05CC-4F1F-8962-70BA931990F0}" type="slidenum">
              <a:rPr kumimoji="0" lang="fr-FR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en-US" sz="1333" b="1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F1FC3-0C7E-4202-ADB3-98D16836F699}"/>
              </a:ext>
            </a:extLst>
          </p:cNvPr>
          <p:cNvSpPr/>
          <p:nvPr/>
        </p:nvSpPr>
        <p:spPr>
          <a:xfrm>
            <a:off x="480474" y="5823753"/>
            <a:ext cx="11671039" cy="55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Вывод: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Совместное предприятие с эффективными возможностями управления и операциями, а также со скоростью начала осуществления деятельности проверенным авиаперевозчиком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63A824D-148E-446F-BB8C-2342ED1C3D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73" y="6493737"/>
            <a:ext cx="819718" cy="2188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8379F0-6DC5-41CD-B74D-C1790DD550AA}"/>
              </a:ext>
            </a:extLst>
          </p:cNvPr>
          <p:cNvSpPr txBox="1"/>
          <p:nvPr/>
        </p:nvSpPr>
        <p:spPr>
          <a:xfrm>
            <a:off x="376055" y="71499"/>
            <a:ext cx="29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ПРИМЕР ИЗ ПРАКТИКИ №2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2DB785-A391-4AF7-AD2B-F7E7726A72BA}"/>
              </a:ext>
            </a:extLst>
          </p:cNvPr>
          <p:cNvSpPr txBox="1">
            <a:spLocks/>
          </p:cNvSpPr>
          <p:nvPr/>
        </p:nvSpPr>
        <p:spPr>
          <a:xfrm>
            <a:off x="364068" y="181923"/>
            <a:ext cx="8998595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2"/>
                </a:solidFill>
              </a:rPr>
              <a:t>ИНВЕСТИЦИОННАЯ МОДЕЛЬ с участием государства и авиакомпаний – ИНОСТРАННОЕ руководство </a:t>
            </a:r>
            <a:r>
              <a:rPr lang="ru-RU" sz="2000" b="1" dirty="0" err="1">
                <a:solidFill>
                  <a:schemeClr val="tx2"/>
                </a:solidFill>
              </a:rPr>
              <a:t>АВИАКОМПАНИй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6B291F-F128-41A5-AC99-AE6307106F5F}"/>
              </a:ext>
            </a:extLst>
          </p:cNvPr>
          <p:cNvSpPr txBox="1">
            <a:spLocks/>
          </p:cNvSpPr>
          <p:nvPr/>
        </p:nvSpPr>
        <p:spPr>
          <a:xfrm>
            <a:off x="94789" y="1154769"/>
            <a:ext cx="7913957" cy="475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51% в собственности народа Албании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ru-RU" sz="2400" dirty="0">
                <a:solidFill>
                  <a:schemeClr val="tx2"/>
                </a:solidFill>
              </a:rPr>
              <a:t>10% - государственное инвестиционное управление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ru-RU" sz="2400" dirty="0">
                <a:solidFill>
                  <a:schemeClr val="tx2"/>
                </a:solidFill>
              </a:rPr>
              <a:t>41% - албанские национальные организации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49% - иностранное руководство (</a:t>
            </a:r>
            <a:r>
              <a:rPr lang="ru-RU" sz="2800" dirty="0" err="1">
                <a:solidFill>
                  <a:schemeClr val="tx2"/>
                </a:solidFill>
              </a:rPr>
              <a:t>Turkish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Airlines</a:t>
            </a:r>
            <a:r>
              <a:rPr lang="ru-RU" sz="2800" dirty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2 самолета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До 8 направлений (пауза на время пандемии COVID)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Дата основания: 2019 год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Нет внутренних маршрутов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D118-24D5-468B-B9BA-F777BAD4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29" y="1137712"/>
            <a:ext cx="7789928" cy="4954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</a:rPr>
              <a:t>До 100 самолетов за 15 лет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</a:rPr>
              <a:t>Начало деятельности в первой половине 2021 года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</a:rPr>
              <a:t>«Привлечение большего количества посетителей из более широкой группы городов Индии, Саудовской Аравии, Европы и Африки»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</a:rPr>
              <a:t>Государственная доля в размере 51% через «</a:t>
            </a:r>
            <a:r>
              <a:rPr lang="ru-RU" sz="2800" dirty="0" err="1">
                <a:solidFill>
                  <a:schemeClr val="tx2"/>
                </a:solidFill>
              </a:rPr>
              <a:t>Abu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Dhabi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Development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Holdings</a:t>
            </a:r>
            <a:r>
              <a:rPr lang="ru-RU" sz="2800" dirty="0">
                <a:solidFill>
                  <a:schemeClr val="tx2"/>
                </a:solidFill>
              </a:rPr>
              <a:t>» (ADQ)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</a:rPr>
              <a:t>Статус национальной авиакомпании ОАЭ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BA7967D-56F5-4756-B184-B16F7327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4429A57-05CC-4F1F-8962-70BA931990F0}" type="slidenum">
              <a:rPr kumimoji="0" lang="fr-FR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fr-F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en-US" sz="1333" b="1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F1FC3-0C7E-4202-ADB3-98D16836F699}"/>
              </a:ext>
            </a:extLst>
          </p:cNvPr>
          <p:cNvSpPr/>
          <p:nvPr/>
        </p:nvSpPr>
        <p:spPr>
          <a:xfrm>
            <a:off x="1428368" y="6168662"/>
            <a:ext cx="9587406" cy="598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Вывод: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Национальная инвестиционная модель с проверенным иностранным руководством авиакомпаний и статусом национальной авиакомпании для привлечения посетителей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189B-5477-4A0E-9C9C-27A4EBE7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59" y="295124"/>
            <a:ext cx="8498874" cy="1013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27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7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собственности / ОПЕРАЦИОННАЯ МОДЕЛЬ </a:t>
            </a:r>
            <a:r>
              <a:rPr lang="ru-RU" sz="2700" b="1" kern="12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КОНСОРЦИУМа</a:t>
            </a:r>
            <a:r>
              <a:rPr lang="ru-RU" sz="27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 экспертами из </a:t>
            </a:r>
            <a:r>
              <a:rPr lang="ru-RU" sz="2700" b="1" kern="12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АВИАКОМПАНИй</a:t>
            </a:r>
            <a:r>
              <a:rPr lang="ru-RU" sz="27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GB" sz="24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4552C-B81B-4A87-820C-3BF2044A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22"/>
          <a:stretch/>
        </p:blipFill>
        <p:spPr>
          <a:xfrm>
            <a:off x="7844422" y="1505334"/>
            <a:ext cx="4254759" cy="43948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60AD75-9716-4175-9565-32231EA22869}"/>
              </a:ext>
            </a:extLst>
          </p:cNvPr>
          <p:cNvSpPr txBox="1"/>
          <p:nvPr/>
        </p:nvSpPr>
        <p:spPr>
          <a:xfrm>
            <a:off x="10100905" y="1074862"/>
            <a:ext cx="209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wizzair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Abu Dhabi</a:t>
            </a:r>
            <a:endParaRPr lang="en-NZ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9FD48-5C00-40CA-9AEA-2F19C4A10DF9}"/>
              </a:ext>
            </a:extLst>
          </p:cNvPr>
          <p:cNvSpPr txBox="1"/>
          <p:nvPr/>
        </p:nvSpPr>
        <p:spPr>
          <a:xfrm>
            <a:off x="376055" y="71499"/>
            <a:ext cx="29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ПРИМЕР ИЗ ПРАКТИКИ №3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D8746-52A3-4FB1-812E-3EEDAC353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9" b="9381"/>
          <a:stretch/>
        </p:blipFill>
        <p:spPr>
          <a:xfrm>
            <a:off x="1716832" y="1797353"/>
            <a:ext cx="9563878" cy="4425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4D846-7D4F-4C21-9D30-2DE4F3FEF182}"/>
              </a:ext>
            </a:extLst>
          </p:cNvPr>
          <p:cNvSpPr txBox="1"/>
          <p:nvPr/>
        </p:nvSpPr>
        <p:spPr>
          <a:xfrm>
            <a:off x="748808" y="2523774"/>
            <a:ext cx="830677" cy="362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6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</a:p>
          <a:p>
            <a:pPr marL="0" marR="0" lvl="0" indent="0" algn="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540B3-4F7D-4DB7-A718-FE3F79FAA61A}"/>
              </a:ext>
            </a:extLst>
          </p:cNvPr>
          <p:cNvSpPr/>
          <p:nvPr/>
        </p:nvSpPr>
        <p:spPr bwMode="auto">
          <a:xfrm>
            <a:off x="190241" y="2022658"/>
            <a:ext cx="1526591" cy="396759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FB87E-FB3E-43D1-9F3B-91EECC879CAC}"/>
              </a:ext>
            </a:extLst>
          </p:cNvPr>
          <p:cNvSpPr txBox="1"/>
          <p:nvPr/>
        </p:nvSpPr>
        <p:spPr>
          <a:xfrm>
            <a:off x="7733530" y="1519603"/>
            <a:ext cx="435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Дальность полетов: от 145 км до 1045 км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6C41D0-116A-4206-8DDB-CB97824B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4" y="761642"/>
            <a:ext cx="9253189" cy="461665"/>
          </a:xfrm>
        </p:spPr>
        <p:txBody>
          <a:bodyPr>
            <a:noAutofit/>
          </a:bodyPr>
          <a:lstStyle/>
          <a:p>
            <a:r>
              <a:rPr lang="ru-RU" sz="2000" b="1" dirty="0"/>
              <a:t>приватизированная национальная авиакомпания с частыми рейсами турбовинтовыми самолетами в малые города</a:t>
            </a:r>
            <a:endParaRPr lang="en-NZ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6BFAF-1253-4F0A-AB9E-3BEFB5670AFC}"/>
              </a:ext>
            </a:extLst>
          </p:cNvPr>
          <p:cNvSpPr/>
          <p:nvPr/>
        </p:nvSpPr>
        <p:spPr bwMode="auto">
          <a:xfrm>
            <a:off x="2724538" y="3041780"/>
            <a:ext cx="9343637" cy="211804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AA1B2-7CE2-41A2-A9C1-C5805227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52" y="48251"/>
            <a:ext cx="2640511" cy="1507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94AFD-8786-4F3F-BE87-6C9A07E4FF69}"/>
              </a:ext>
            </a:extLst>
          </p:cNvPr>
          <p:cNvSpPr txBox="1"/>
          <p:nvPr/>
        </p:nvSpPr>
        <p:spPr>
          <a:xfrm>
            <a:off x="9125338" y="1448935"/>
            <a:ext cx="29428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00" dirty="0">
                <a:solidFill>
                  <a:schemeClr val="bg2"/>
                </a:solidFill>
              </a:rPr>
              <a:t>Picture https://samchui.com/2018/11/12/air-new-zealand-and-atr-investigating-hybrid-aircraft/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8FEA9-1488-455D-9926-14D328A332F0}"/>
              </a:ext>
            </a:extLst>
          </p:cNvPr>
          <p:cNvSpPr txBox="1"/>
          <p:nvPr/>
        </p:nvSpPr>
        <p:spPr>
          <a:xfrm>
            <a:off x="10703295" y="3073908"/>
            <a:ext cx="14390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48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самолетов </a:t>
            </a:r>
            <a:r>
              <a:rPr lang="en-US" sz="1600" dirty="0">
                <a:solidFill>
                  <a:srgbClr val="C00000"/>
                </a:solidFill>
              </a:rPr>
              <a:t>ATR </a:t>
            </a:r>
            <a:r>
              <a:rPr lang="ru-RU" sz="1600" dirty="0">
                <a:solidFill>
                  <a:srgbClr val="C00000"/>
                </a:solidFill>
              </a:rPr>
              <a:t>и</a:t>
            </a:r>
            <a:r>
              <a:rPr lang="en-US" sz="1600" dirty="0">
                <a:solidFill>
                  <a:srgbClr val="C00000"/>
                </a:solidFill>
              </a:rPr>
              <a:t> Dash-8</a:t>
            </a:r>
          </a:p>
          <a:p>
            <a:pPr marL="85725" indent="-85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50%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воздушного парка</a:t>
            </a:r>
            <a:endParaRPr lang="en-NZ" sz="1600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2B5980-ED95-4742-AB0C-75228176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43" y="6426623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z="1100" smtClean="0"/>
              <a:t>13</a:t>
            </a:fld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033D70-A9C1-4D8A-95CC-71C168BF18F2}"/>
              </a:ext>
            </a:extLst>
          </p:cNvPr>
          <p:cNvSpPr txBox="1"/>
          <p:nvPr/>
        </p:nvSpPr>
        <p:spPr>
          <a:xfrm>
            <a:off x="94517" y="5934692"/>
            <a:ext cx="372191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C00000"/>
                </a:solidFill>
              </a:rPr>
              <a:t>ИЛЛЮСТРАЦИЯ – по состоянию на февраль 2020 г.</a:t>
            </a:r>
            <a:endParaRPr lang="en-NZ" sz="1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B5E9E-3B16-4C6C-A8CB-B544E8FCF08A}"/>
              </a:ext>
            </a:extLst>
          </p:cNvPr>
          <p:cNvSpPr txBox="1"/>
          <p:nvPr/>
        </p:nvSpPr>
        <p:spPr>
          <a:xfrm>
            <a:off x="376055" y="71499"/>
            <a:ext cx="29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ПРИМЕР ИЗ ПРАКТИКИ №4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99BA7-8DD2-4392-A024-C70D26FAF31E}"/>
              </a:ext>
            </a:extLst>
          </p:cNvPr>
          <p:cNvSpPr txBox="1"/>
          <p:nvPr/>
        </p:nvSpPr>
        <p:spPr>
          <a:xfrm>
            <a:off x="159496" y="1973182"/>
            <a:ext cx="1520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Численность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населения</a:t>
            </a: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F69F6-8DB7-43A4-8029-ADDC375E7E3C}"/>
              </a:ext>
            </a:extLst>
          </p:cNvPr>
          <p:cNvSpPr txBox="1"/>
          <p:nvPr/>
        </p:nvSpPr>
        <p:spPr>
          <a:xfrm>
            <a:off x="2689395" y="2081343"/>
            <a:ext cx="8122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Понедельник       Вторник               Среда                 Четверг             Пятница            Суббота            Воскресенье</a:t>
            </a:r>
            <a:endParaRPr lang="en-N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B918307-F143-4526-8D52-721660643A44}"/>
              </a:ext>
            </a:extLst>
          </p:cNvPr>
          <p:cNvSpPr txBox="1">
            <a:spLocks/>
          </p:cNvSpPr>
          <p:nvPr/>
        </p:nvSpPr>
        <p:spPr>
          <a:xfrm>
            <a:off x="1285646" y="6306440"/>
            <a:ext cx="10839010" cy="514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ru-RU" sz="1600" b="1" dirty="0">
                <a:solidFill>
                  <a:prstClr val="white"/>
                </a:solidFill>
                <a:latin typeface="Franklin Gothic Book" panose="020B0502020104020203"/>
              </a:rPr>
              <a:t>Вывод: </a:t>
            </a:r>
            <a:r>
              <a:rPr lang="ru-RU" sz="1600" dirty="0">
                <a:solidFill>
                  <a:prstClr val="white"/>
                </a:solidFill>
                <a:latin typeface="Franklin Gothic Book" panose="020B0502020104020203"/>
              </a:rPr>
              <a:t>Доступные авиабилеты, сочетание реактивных и турбовинтовых самолетов с высоким коэффициентом загрузки способствуют созданию высокорентабельной сети маршрутов в Новой Зеландии (население: 5 миллионов).</a:t>
            </a:r>
          </a:p>
        </p:txBody>
      </p:sp>
    </p:spTree>
    <p:extLst>
      <p:ext uri="{BB962C8B-B14F-4D97-AF65-F5344CB8AC3E}">
        <p14:creationId xmlns:p14="http://schemas.microsoft.com/office/powerpoint/2010/main" val="25643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F98EE-73BF-4FEB-918D-7EE01B96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58" y="419311"/>
            <a:ext cx="4248592" cy="28399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АВИАЦИЯ И ТУРИЗМ – ВОЗМОЖНОСТИ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ТРЕБОВАНИЯ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92499C-4A8D-4C5F-BB15-481480232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2" r="17583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D04B6-9107-47DC-8CB4-342C3AF2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31D259A-9A7A-4964-A006-4292E87D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456D1-B284-4772-96E9-938A2C79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9" y="726755"/>
            <a:ext cx="11029616" cy="627940"/>
          </a:xfrm>
        </p:spPr>
        <p:txBody>
          <a:bodyPr>
            <a:noAutofit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ПРОДВИЖЕНИЕ НА УРОВНЕ СТРАНЫ ГОСУДАРСТВЕННЫМ И ЧАСТНЫМ СЕКТОРАМИ </a:t>
            </a:r>
            <a:r>
              <a:rPr lang="ru-RU" sz="2400" b="1" dirty="0" err="1"/>
              <a:t>НЕОБХОДИМо</a:t>
            </a:r>
            <a:r>
              <a:rPr lang="ru-RU" sz="2400" b="1" dirty="0"/>
              <a:t> для </a:t>
            </a:r>
            <a:r>
              <a:rPr lang="ru-RU" sz="2400" b="1" dirty="0" err="1"/>
              <a:t>ПЕРЕЗАГРУЗки</a:t>
            </a:r>
            <a:r>
              <a:rPr lang="ru-RU" sz="2400" b="1" dirty="0"/>
              <a:t> </a:t>
            </a:r>
            <a:r>
              <a:rPr lang="ru-RU" sz="2400" b="1" dirty="0" err="1"/>
              <a:t>ВЪЕЗДа</a:t>
            </a:r>
            <a:r>
              <a:rPr lang="ru-RU" sz="2400" b="1" dirty="0"/>
              <a:t> ПОСЕТИТЕЛЕЙ</a:t>
            </a:r>
            <a:endParaRPr lang="en-NZ" sz="2400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AB1D505-9DB7-4F7D-B81E-B32FAD006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011771" y="1811224"/>
            <a:ext cx="4798282" cy="3633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97D06C-78AD-4A65-BC4D-A51E49FF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799" y="4987631"/>
            <a:ext cx="3270723" cy="1556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9A648A-7364-4C79-8AAF-A3050845B5C8}"/>
              </a:ext>
            </a:extLst>
          </p:cNvPr>
          <p:cNvSpPr txBox="1"/>
          <p:nvPr/>
        </p:nvSpPr>
        <p:spPr>
          <a:xfrm>
            <a:off x="170541" y="1847461"/>
            <a:ext cx="6978940" cy="31164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Конкуренция за направления очень высока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Спрос очень чувствителен к цене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наличие авиасообщения, и частота рейсов очень важны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Новые, менее освоенные, рынки извлекают выгоду из туристических пакетов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b="1" dirty="0">
                <a:solidFill>
                  <a:srgbClr val="4D73A1"/>
                </a:solidFill>
                <a:latin typeface="Arial"/>
              </a:rPr>
              <a:t>Важно продвижение на страновом уровне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2FC77-D01F-423E-ABF1-E80F90B7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2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3123-5112-4B0A-BBC5-654056D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42" y="573046"/>
            <a:ext cx="11285992" cy="11887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b="1" dirty="0"/>
              <a:t>Быстро меняющийся ландшафт процессов требует быстрых, адаптируемых, но надежных возможностей для участия в глобальном передвижении путешественников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2432F-24B2-4969-BEB0-8FC8C45B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2" y="2682202"/>
            <a:ext cx="6764108" cy="377098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70D58C7-B141-4AC9-B93F-1F9D8854FBC8}"/>
              </a:ext>
            </a:extLst>
          </p:cNvPr>
          <p:cNvSpPr/>
          <p:nvPr/>
        </p:nvSpPr>
        <p:spPr>
          <a:xfrm rot="5400000">
            <a:off x="7003167" y="4453165"/>
            <a:ext cx="2018630" cy="602118"/>
          </a:xfrm>
          <a:prstGeom prst="triangl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45B23-7AC0-41A6-A235-A66A90C724C7}"/>
              </a:ext>
            </a:extLst>
          </p:cNvPr>
          <p:cNvSpPr txBox="1"/>
          <p:nvPr/>
        </p:nvSpPr>
        <p:spPr>
          <a:xfrm>
            <a:off x="1279653" y="6528704"/>
            <a:ext cx="1294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Source: 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https://www.businesstravelnewseurope.com/Air-Travel/IATA-announces-digital-health-passport-plan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– 23 November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https://www.biometricupdate.com/202011/iata-plans-trial-of-biometric-health-travel-pass-to-ease-border-reopenings</a:t>
            </a:r>
            <a:r>
              <a:rPr kumimoji="0" lang="en-NZ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1330B7-892B-46E0-B117-B8DB56030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863" y="4049611"/>
            <a:ext cx="1496476" cy="152218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0FBDFA1-9113-4345-B4B8-6ED71994F5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40" y="3801387"/>
            <a:ext cx="2018631" cy="20186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BC853-345C-4FBE-8608-427D7ADC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200" smtClean="0"/>
              <a:t>16</a:t>
            </a:fld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EB326-82D7-4825-8733-2E89EC6DFDDA}"/>
              </a:ext>
            </a:extLst>
          </p:cNvPr>
          <p:cNvSpPr txBox="1"/>
          <p:nvPr/>
        </p:nvSpPr>
        <p:spPr>
          <a:xfrm>
            <a:off x="8132859" y="3232181"/>
            <a:ext cx="4394256" cy="3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ИСКЛЮЧИТЕЛЬНО В КАЧЕСТВЕ ПРИМЕРА</a:t>
            </a:r>
            <a:endParaRPr lang="en-NZ" sz="16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8F23F-8B93-4519-9AF9-2E0299DBE89A}"/>
              </a:ext>
            </a:extLst>
          </p:cNvPr>
          <p:cNvSpPr txBox="1"/>
          <p:nvPr/>
        </p:nvSpPr>
        <p:spPr>
          <a:xfrm>
            <a:off x="300392" y="1989613"/>
            <a:ext cx="701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«IATA ОБЪЯВЛЯЕТ ПЛАН </a:t>
            </a:r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ЦИФРОВых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ПРОПУСКов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ЗДОРОВЬЯ»</a:t>
            </a:r>
            <a:r>
              <a:rPr lang="en-US" b="1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br>
              <a:rPr lang="ru-RU" b="1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БИОМЕТРИЧЕСКИЙ БЕСКОНТАКТНЫЙ ПРОПУСК</a:t>
            </a:r>
            <a:endParaRPr lang="en-US" b="1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F30DE-CD94-4271-A244-76453C8B2043}"/>
              </a:ext>
            </a:extLst>
          </p:cNvPr>
          <p:cNvSpPr txBox="1"/>
          <p:nvPr/>
        </p:nvSpPr>
        <p:spPr>
          <a:xfrm>
            <a:off x="5151161" y="2655455"/>
            <a:ext cx="701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«… В случае успеха, запуск в первом квартале 2021 года»</a:t>
            </a:r>
            <a:endParaRPr kumimoji="0" lang="en-NZ" b="0" i="1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D50F9-DAEE-42A9-9CEC-C05691D3E616}"/>
              </a:ext>
            </a:extLst>
          </p:cNvPr>
          <p:cNvSpPr txBox="1"/>
          <p:nvPr/>
        </p:nvSpPr>
        <p:spPr>
          <a:xfrm>
            <a:off x="7557470" y="5869133"/>
            <a:ext cx="302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В КАЧЕСТВЕ ИЛЛЮСТРАЦИИ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CFAC76-ED42-4AA6-BFCF-BDD46E7669C8}"/>
              </a:ext>
            </a:extLst>
          </p:cNvPr>
          <p:cNvSpPr txBox="1"/>
          <p:nvPr/>
        </p:nvSpPr>
        <p:spPr>
          <a:xfrm>
            <a:off x="6981642" y="7778416"/>
            <a:ext cx="1847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1943FA"/>
                </a:solidFill>
                <a:latin typeface="arial" panose="020B0604020202020204" pitchFamily="34" charset="0"/>
              </a:rPr>
              <a:t>Автопроверка </a:t>
            </a:r>
            <a:r>
              <a:rPr lang="en-US" sz="1100" b="1" dirty="0" err="1">
                <a:solidFill>
                  <a:srgbClr val="1943FA"/>
                </a:solidFill>
                <a:latin typeface="arial" panose="020B0604020202020204" pitchFamily="34" charset="0"/>
              </a:rPr>
              <a:t>TimaTic</a:t>
            </a:r>
            <a:endParaRPr kumimoji="0" lang="en-NZ" sz="1100" b="1" u="none" strike="noStrike" kern="1200" cap="none" spc="0" normalizeH="0" baseline="0" noProof="0" dirty="0">
              <a:ln>
                <a:noFill/>
              </a:ln>
              <a:solidFill>
                <a:srgbClr val="1943FA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216BBF-96D6-4DBB-BE5B-0891C4E79E5D}"/>
              </a:ext>
            </a:extLst>
          </p:cNvPr>
          <p:cNvSpPr txBox="1"/>
          <p:nvPr/>
        </p:nvSpPr>
        <p:spPr>
          <a:xfrm>
            <a:off x="6185398" y="3331782"/>
            <a:ext cx="138841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Авиакомпания</a:t>
            </a:r>
            <a:endParaRPr kumimoji="0" lang="en-NZ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C08CBF-D894-4996-8B62-2E9A00E66F3D}"/>
              </a:ext>
            </a:extLst>
          </p:cNvPr>
          <p:cNvSpPr txBox="1"/>
          <p:nvPr/>
        </p:nvSpPr>
        <p:spPr>
          <a:xfrm>
            <a:off x="6212746" y="3856717"/>
            <a:ext cx="114745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Пограничный контроль</a:t>
            </a:r>
            <a:endParaRPr kumimoji="0" lang="en-NZ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73E020-07AE-4362-BE8D-95BE72B99363}"/>
              </a:ext>
            </a:extLst>
          </p:cNvPr>
          <p:cNvSpPr txBox="1"/>
          <p:nvPr/>
        </p:nvSpPr>
        <p:spPr>
          <a:xfrm>
            <a:off x="2085830" y="3272511"/>
            <a:ext cx="1527260" cy="323165"/>
          </a:xfrm>
          <a:prstGeom prst="rect">
            <a:avLst/>
          </a:prstGeom>
          <a:solidFill>
            <a:srgbClr val="1943FA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Бесконтактные поездки</a:t>
            </a:r>
            <a:endParaRPr kumimoji="0" lang="en-NZ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2A4F0E-4726-4C0D-8B32-357CD97A95A7}"/>
              </a:ext>
            </a:extLst>
          </p:cNvPr>
          <p:cNvSpPr txBox="1"/>
          <p:nvPr/>
        </p:nvSpPr>
        <p:spPr>
          <a:xfrm>
            <a:off x="4676636" y="4661041"/>
            <a:ext cx="1527260" cy="323165"/>
          </a:xfrm>
          <a:prstGeom prst="rect">
            <a:avLst/>
          </a:prstGeom>
          <a:solidFill>
            <a:srgbClr val="1943FA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Автопроверка </a:t>
            </a:r>
            <a:r>
              <a:rPr kumimoji="0" lang="en-GB" sz="105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TimaTic</a:t>
            </a:r>
            <a:endParaRPr kumimoji="0" lang="en-NZ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7FEB30-F758-48F8-AB35-85A9D78283CE}"/>
              </a:ext>
            </a:extLst>
          </p:cNvPr>
          <p:cNvSpPr txBox="1"/>
          <p:nvPr/>
        </p:nvSpPr>
        <p:spPr>
          <a:xfrm>
            <a:off x="4077191" y="5838684"/>
            <a:ext cx="1388418" cy="323165"/>
          </a:xfrm>
          <a:prstGeom prst="rect">
            <a:avLst/>
          </a:prstGeom>
          <a:solidFill>
            <a:srgbClr val="1943FA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Лабораторная верификация</a:t>
            </a:r>
            <a:endParaRPr kumimoji="0" lang="en-NZ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31857B-B6FB-46DF-91A1-20ECAEC98656}"/>
              </a:ext>
            </a:extLst>
          </p:cNvPr>
          <p:cNvSpPr txBox="1"/>
          <p:nvPr/>
        </p:nvSpPr>
        <p:spPr>
          <a:xfrm>
            <a:off x="673585" y="5847149"/>
            <a:ext cx="1388418" cy="323165"/>
          </a:xfrm>
          <a:prstGeom prst="rect">
            <a:avLst/>
          </a:prstGeom>
          <a:solidFill>
            <a:srgbClr val="1943FA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Лабораторный реестр</a:t>
            </a:r>
            <a:endParaRPr kumimoji="0" lang="en-NZ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971ADE-F9A8-4AF5-B23C-DECFE331BF64}"/>
              </a:ext>
            </a:extLst>
          </p:cNvPr>
          <p:cNvSpPr txBox="1"/>
          <p:nvPr/>
        </p:nvSpPr>
        <p:spPr>
          <a:xfrm>
            <a:off x="558353" y="4179216"/>
            <a:ext cx="1043139" cy="323165"/>
          </a:xfrm>
          <a:prstGeom prst="rect">
            <a:avLst/>
          </a:prstGeom>
          <a:solidFill>
            <a:srgbClr val="1943FA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Лабораторное приложение</a:t>
            </a:r>
            <a:endParaRPr kumimoji="0" lang="en-NZ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78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CA4A-3515-4D40-A932-783D4A6F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7" y="290887"/>
            <a:ext cx="11811410" cy="988332"/>
          </a:xfrm>
        </p:spPr>
        <p:txBody>
          <a:bodyPr>
            <a:normAutofit/>
          </a:bodyPr>
          <a:lstStyle/>
          <a:p>
            <a:r>
              <a:rPr lang="ru-RU" sz="2400" b="1" dirty="0"/>
              <a:t>ЗАИНТЕРЕСОВАННЫЕ СТОРОНЫ в правительстве И </a:t>
            </a:r>
            <a:r>
              <a:rPr lang="ru-RU" sz="2400" b="1" dirty="0" err="1"/>
              <a:t>АВИАЦИОННой</a:t>
            </a:r>
            <a:r>
              <a:rPr lang="ru-RU" sz="2400" b="1" dirty="0"/>
              <a:t> отрасли ОПРЕДЕЛЯЮТ СПРОС И ПРЕДЛОЖЕНИЕ ПОТЕНЦИАЛА</a:t>
            </a:r>
            <a:endParaRPr lang="en-NZ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606D-5C08-4799-9D78-94637AD7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200" smtClean="0"/>
              <a:t>17</a:t>
            </a:fld>
            <a:endParaRPr lang="en-US" sz="12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262395B-A105-4679-A619-5917BF227697}"/>
              </a:ext>
            </a:extLst>
          </p:cNvPr>
          <p:cNvSpPr/>
          <p:nvPr/>
        </p:nvSpPr>
        <p:spPr>
          <a:xfrm>
            <a:off x="3385544" y="4428378"/>
            <a:ext cx="6579909" cy="19159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4BB22-4DF4-4B01-88C0-70F36538518C}"/>
              </a:ext>
            </a:extLst>
          </p:cNvPr>
          <p:cNvSpPr txBox="1"/>
          <p:nvPr/>
        </p:nvSpPr>
        <p:spPr>
          <a:xfrm>
            <a:off x="5332786" y="4748447"/>
            <a:ext cx="269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Пограничный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контроль </a:t>
            </a:r>
          </a:p>
          <a:p>
            <a:pPr algn="ctr"/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B4F34597-106B-4F0C-9EFF-27CF8F97E354}"/>
              </a:ext>
            </a:extLst>
          </p:cNvPr>
          <p:cNvSpPr/>
          <p:nvPr/>
        </p:nvSpPr>
        <p:spPr>
          <a:xfrm rot="10800000">
            <a:off x="4045786" y="5284815"/>
            <a:ext cx="5238092" cy="537327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AE30-0211-4401-AFA7-AB97BD573631}"/>
              </a:ext>
            </a:extLst>
          </p:cNvPr>
          <p:cNvSpPr txBox="1"/>
          <p:nvPr/>
        </p:nvSpPr>
        <p:spPr>
          <a:xfrm>
            <a:off x="5317237" y="5412125"/>
            <a:ext cx="274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Утвержденный список стран </a:t>
            </a:r>
          </a:p>
          <a:p>
            <a:pPr algn="ctr"/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417D6-9CDF-423C-A059-6AF8CF04209E}"/>
              </a:ext>
            </a:extLst>
          </p:cNvPr>
          <p:cNvSpPr txBox="1"/>
          <p:nvPr/>
        </p:nvSpPr>
        <p:spPr>
          <a:xfrm>
            <a:off x="3533753" y="6012435"/>
            <a:ext cx="642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Здравоохранение  Транспорт  Таможня  Иммиграция Полиция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B802E949-0D00-4A40-8519-E9E4F1ED08B2}"/>
              </a:ext>
            </a:extLst>
          </p:cNvPr>
          <p:cNvSpPr/>
          <p:nvPr/>
        </p:nvSpPr>
        <p:spPr>
          <a:xfrm>
            <a:off x="2090057" y="2253638"/>
            <a:ext cx="9324943" cy="18274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Flowchart: Manual Operation 26">
            <a:extLst>
              <a:ext uri="{FF2B5EF4-FFF2-40B4-BE49-F238E27FC236}">
                <a16:creationId xmlns:a16="http://schemas.microsoft.com/office/drawing/2014/main" id="{30FCC19C-A722-4772-8E97-D064CA4F778E}"/>
              </a:ext>
            </a:extLst>
          </p:cNvPr>
          <p:cNvSpPr/>
          <p:nvPr/>
        </p:nvSpPr>
        <p:spPr>
          <a:xfrm rot="10800000">
            <a:off x="2153427" y="2806504"/>
            <a:ext cx="9187005" cy="356350"/>
          </a:xfrm>
          <a:prstGeom prst="flowChartManualOpe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68887-EBD2-4619-B009-C37517E13DD7}"/>
              </a:ext>
            </a:extLst>
          </p:cNvPr>
          <p:cNvSpPr txBox="1"/>
          <p:nvPr/>
        </p:nvSpPr>
        <p:spPr>
          <a:xfrm>
            <a:off x="4369619" y="2838413"/>
            <a:ext cx="4641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Профили путешественников, бронирование авиабилетов</a:t>
            </a:r>
            <a:endParaRPr lang="en-NZ" sz="1400" dirty="0"/>
          </a:p>
        </p:txBody>
      </p:sp>
      <p:sp>
        <p:nvSpPr>
          <p:cNvPr id="23" name="Flowchart: Manual Operation 22">
            <a:extLst>
              <a:ext uri="{FF2B5EF4-FFF2-40B4-BE49-F238E27FC236}">
                <a16:creationId xmlns:a16="http://schemas.microsoft.com/office/drawing/2014/main" id="{2ABEA16E-F6A4-4260-ABDF-25B3C7E8F149}"/>
              </a:ext>
            </a:extLst>
          </p:cNvPr>
          <p:cNvSpPr/>
          <p:nvPr/>
        </p:nvSpPr>
        <p:spPr>
          <a:xfrm rot="10800000">
            <a:off x="4215527" y="2550103"/>
            <a:ext cx="5074614" cy="226664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284EE7-AB07-4679-906A-758E21815EBF}"/>
              </a:ext>
            </a:extLst>
          </p:cNvPr>
          <p:cNvSpPr txBox="1"/>
          <p:nvPr/>
        </p:nvSpPr>
        <p:spPr>
          <a:xfrm>
            <a:off x="4051976" y="2524851"/>
            <a:ext cx="5367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Иностранные гос. нормы / политика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7298FC-51FF-4A7E-A58F-E3F304065DF8}"/>
              </a:ext>
            </a:extLst>
          </p:cNvPr>
          <p:cNvCxnSpPr>
            <a:cxnSpLocks/>
          </p:cNvCxnSpPr>
          <p:nvPr/>
        </p:nvCxnSpPr>
        <p:spPr>
          <a:xfrm flipH="1">
            <a:off x="5497841" y="2368710"/>
            <a:ext cx="54066" cy="35298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37DFFF-F4BF-4356-ADA2-5B6DCD3A931C}"/>
              </a:ext>
            </a:extLst>
          </p:cNvPr>
          <p:cNvCxnSpPr>
            <a:cxnSpLocks/>
          </p:cNvCxnSpPr>
          <p:nvPr/>
        </p:nvCxnSpPr>
        <p:spPr>
          <a:xfrm>
            <a:off x="7384385" y="2368710"/>
            <a:ext cx="0" cy="30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01C805-C728-4850-B26A-2C0DF87146FA}"/>
              </a:ext>
            </a:extLst>
          </p:cNvPr>
          <p:cNvCxnSpPr>
            <a:cxnSpLocks/>
          </p:cNvCxnSpPr>
          <p:nvPr/>
        </p:nvCxnSpPr>
        <p:spPr>
          <a:xfrm>
            <a:off x="6506775" y="2404876"/>
            <a:ext cx="0" cy="349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7F2C388F-BBC6-43B3-B9FF-8826CDB6D35B}"/>
              </a:ext>
            </a:extLst>
          </p:cNvPr>
          <p:cNvSpPr/>
          <p:nvPr/>
        </p:nvSpPr>
        <p:spPr>
          <a:xfrm>
            <a:off x="6352952" y="3744088"/>
            <a:ext cx="724574" cy="1012251"/>
          </a:xfrm>
          <a:prstGeom prst="upDownArrow">
            <a:avLst/>
          </a:prstGeom>
          <a:gradFill>
            <a:gsLst>
              <a:gs pos="25000">
                <a:schemeClr val="accent4">
                  <a:lumMod val="75000"/>
                </a:schemeClr>
              </a:gs>
              <a:gs pos="83000">
                <a:srgbClr val="C00000"/>
              </a:gs>
              <a:gs pos="51000">
                <a:srgbClr val="FFC000"/>
              </a:gs>
            </a:gsLst>
            <a:lin ang="1080000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ABA1F5F-ACC0-4560-9A4B-2C9A453CC36B}"/>
              </a:ext>
            </a:extLst>
          </p:cNvPr>
          <p:cNvSpPr/>
          <p:nvPr/>
        </p:nvSpPr>
        <p:spPr>
          <a:xfrm>
            <a:off x="9094998" y="4383115"/>
            <a:ext cx="2933018" cy="1277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Разрешения на въезд через границу</a:t>
            </a:r>
          </a:p>
          <a:p>
            <a:pPr algn="ctr"/>
            <a:r>
              <a:rPr lang="ru-RU" dirty="0"/>
              <a:t>Доступные места в авиакомпании</a:t>
            </a:r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3924CD28-BB92-40B7-9FB7-9BBE6D2EE356}"/>
              </a:ext>
            </a:extLst>
          </p:cNvPr>
          <p:cNvSpPr/>
          <p:nvPr/>
        </p:nvSpPr>
        <p:spPr>
          <a:xfrm rot="16200000">
            <a:off x="8288403" y="4227639"/>
            <a:ext cx="309630" cy="1205130"/>
          </a:xfrm>
          <a:prstGeom prst="upDownArrow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5CE131DB-CAA7-46A5-9345-4EE9748E4605}"/>
              </a:ext>
            </a:extLst>
          </p:cNvPr>
          <p:cNvSpPr/>
          <p:nvPr/>
        </p:nvSpPr>
        <p:spPr>
          <a:xfrm rot="16200000">
            <a:off x="4633928" y="4259776"/>
            <a:ext cx="309630" cy="1192928"/>
          </a:xfrm>
          <a:prstGeom prst="upDownArrow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C0A336-00DF-434F-A971-2B5F3B2E8A8D}"/>
              </a:ext>
            </a:extLst>
          </p:cNvPr>
          <p:cNvSpPr/>
          <p:nvPr/>
        </p:nvSpPr>
        <p:spPr>
          <a:xfrm>
            <a:off x="1202587" y="4324609"/>
            <a:ext cx="2748667" cy="1277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Утвержденные правительственные квоты и пассажирский спрос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3D4816-1FC9-4F06-854A-51A80FA96A5B}"/>
              </a:ext>
            </a:extLst>
          </p:cNvPr>
          <p:cNvSpPr txBox="1"/>
          <p:nvPr/>
        </p:nvSpPr>
        <p:spPr>
          <a:xfrm>
            <a:off x="443290" y="58489"/>
            <a:ext cx="53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ГЛОБАЛЬНОЕ СОГЛАСОВАНИЕ И ОПТИМИЗАЦИЯ</a:t>
            </a:r>
            <a:endParaRPr lang="en-NZ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2281FA-EB58-4DC7-B9DF-724963CB4652}"/>
              </a:ext>
            </a:extLst>
          </p:cNvPr>
          <p:cNvSpPr txBox="1"/>
          <p:nvPr/>
        </p:nvSpPr>
        <p:spPr>
          <a:xfrm>
            <a:off x="8367464" y="6536751"/>
            <a:ext cx="302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В КАЧЕСТВЕ ИЛЛЮСТРАЦИИ</a:t>
            </a:r>
            <a:endParaRPr lang="en-NZ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C94E2-5C55-4087-87CD-E710DF05F21C}"/>
              </a:ext>
            </a:extLst>
          </p:cNvPr>
          <p:cNvSpPr/>
          <p:nvPr/>
        </p:nvSpPr>
        <p:spPr>
          <a:xfrm rot="16200000">
            <a:off x="-283119" y="4982874"/>
            <a:ext cx="2031862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NATIONAL/ PUBLIC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6905A-FF88-451F-AB3E-90D20A3E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41" y="1162798"/>
            <a:ext cx="2315192" cy="672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FE709E-54B2-45C8-BAB1-BF78B93C0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3" y="1255815"/>
            <a:ext cx="1367685" cy="114438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1BC2594-EDD1-44D5-A881-43C07225B79E}"/>
              </a:ext>
            </a:extLst>
          </p:cNvPr>
          <p:cNvSpPr/>
          <p:nvPr/>
        </p:nvSpPr>
        <p:spPr>
          <a:xfrm rot="16200000">
            <a:off x="-474996" y="2512844"/>
            <a:ext cx="2457277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GLOBAL/ PRIVATE</a:t>
            </a:r>
            <a:endParaRPr lang="en-N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0AA7E-06AB-42BC-B54B-ECCA250D46F9}"/>
              </a:ext>
            </a:extLst>
          </p:cNvPr>
          <p:cNvSpPr txBox="1"/>
          <p:nvPr/>
        </p:nvSpPr>
        <p:spPr>
          <a:xfrm>
            <a:off x="4954024" y="6289745"/>
            <a:ext cx="35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/>
              <a:t>Государственные министерства</a:t>
            </a:r>
            <a:endParaRPr lang="en-NZ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4A8124-D1E4-47DA-B637-413D7D2D6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80" y="1350572"/>
            <a:ext cx="1307542" cy="87710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90AB2F7-1E67-4268-B893-ED8F8963779C}"/>
              </a:ext>
            </a:extLst>
          </p:cNvPr>
          <p:cNvSpPr txBox="1"/>
          <p:nvPr/>
        </p:nvSpPr>
        <p:spPr>
          <a:xfrm>
            <a:off x="4501975" y="2270635"/>
            <a:ext cx="443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Глобальный</a:t>
            </a:r>
            <a:endParaRPr lang="en-NZ" sz="1400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F79FDD46-2A2E-47D3-8554-3D3AA979F28F}"/>
              </a:ext>
            </a:extLst>
          </p:cNvPr>
          <p:cNvSpPr/>
          <p:nvPr/>
        </p:nvSpPr>
        <p:spPr>
          <a:xfrm rot="16200000">
            <a:off x="-292684" y="4980896"/>
            <a:ext cx="2031862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НАЦ.</a:t>
            </a:r>
            <a:r>
              <a:rPr lang="en-US" dirty="0"/>
              <a:t>/ </a:t>
            </a:r>
            <a:r>
              <a:rPr lang="ru-RU" dirty="0"/>
              <a:t>ГОСУДАР.</a:t>
            </a:r>
            <a:endParaRPr lang="en-NZ" dirty="0"/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12964E51-6776-4637-9CE7-C1030BD8196A}"/>
              </a:ext>
            </a:extLst>
          </p:cNvPr>
          <p:cNvSpPr/>
          <p:nvPr/>
        </p:nvSpPr>
        <p:spPr>
          <a:xfrm rot="16200000">
            <a:off x="-484559" y="2510866"/>
            <a:ext cx="2457277" cy="548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ГЛОБАЛ.</a:t>
            </a:r>
            <a:r>
              <a:rPr lang="en-US" dirty="0"/>
              <a:t>/ </a:t>
            </a:r>
            <a:r>
              <a:rPr lang="ru-RU" dirty="0"/>
              <a:t>ЧАСТНЫЙ</a:t>
            </a:r>
            <a:endParaRPr lang="en-NZ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3C3890-FE46-4535-B3DC-1917EF2B8393}"/>
              </a:ext>
            </a:extLst>
          </p:cNvPr>
          <p:cNvSpPr txBox="1"/>
          <p:nvPr/>
        </p:nvSpPr>
        <p:spPr>
          <a:xfrm>
            <a:off x="8508196" y="3765499"/>
            <a:ext cx="3888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ru-RU" sz="3600" dirty="0">
                <a:solidFill>
                  <a:srgbClr val="C00000"/>
                </a:solidFill>
              </a:rPr>
              <a:t>ПРЕДЛОЖЕНИЕ</a:t>
            </a:r>
            <a:endParaRPr lang="en-NZ" sz="3200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4112A8-C0BE-4AE4-B2C2-7DB6DFBAD462}"/>
              </a:ext>
            </a:extLst>
          </p:cNvPr>
          <p:cNvSpPr txBox="1"/>
          <p:nvPr/>
        </p:nvSpPr>
        <p:spPr>
          <a:xfrm>
            <a:off x="1281931" y="3699876"/>
            <a:ext cx="261098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СПРОС</a:t>
            </a:r>
            <a:endParaRPr lang="en-NZ" sz="2800" b="1" dirty="0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2CBFA-5B94-4F1C-BFA1-F0BFAB0F85B9}"/>
              </a:ext>
            </a:extLst>
          </p:cNvPr>
          <p:cNvSpPr txBox="1"/>
          <p:nvPr/>
        </p:nvSpPr>
        <p:spPr>
          <a:xfrm>
            <a:off x="3814573" y="4017148"/>
            <a:ext cx="273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Можно путешествовать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ДА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ru-RU" b="1" dirty="0">
                <a:solidFill>
                  <a:srgbClr val="C00000"/>
                </a:solidFill>
              </a:rPr>
              <a:t>НЕТ</a:t>
            </a:r>
            <a:endParaRPr lang="en-NZ" b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27DC2-B840-4C8B-90B1-D78974558A6D}"/>
              </a:ext>
            </a:extLst>
          </p:cNvPr>
          <p:cNvSpPr txBox="1"/>
          <p:nvPr/>
        </p:nvSpPr>
        <p:spPr>
          <a:xfrm>
            <a:off x="1088364" y="2487464"/>
            <a:ext cx="1292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Политика</a:t>
            </a:r>
            <a:endParaRPr lang="en-US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Процесс</a:t>
            </a:r>
            <a:endParaRPr lang="en-US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Системы</a:t>
            </a:r>
            <a:endParaRPr lang="en-NZ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E95AC-7923-46E9-865B-9690813A37EA}"/>
              </a:ext>
            </a:extLst>
          </p:cNvPr>
          <p:cNvSpPr txBox="1"/>
          <p:nvPr/>
        </p:nvSpPr>
        <p:spPr>
          <a:xfrm>
            <a:off x="2635704" y="3204198"/>
            <a:ext cx="817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Системы бронирования авиабилетов / контроля вылетов, </a:t>
            </a:r>
            <a:br>
              <a:rPr lang="ru-RU" sz="1600" dirty="0"/>
            </a:br>
            <a:r>
              <a:rPr lang="en-US" sz="1600" dirty="0"/>
              <a:t>TIMATIC, EDIFACT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74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DB08581-279A-478B-83DD-945E4CB3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E40D98-2DD7-4DBC-9170-584D5BA2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F5A787-B406-4A79-B561-57041C4B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207FA-9BA2-4602-B840-13C818B3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38" y="594733"/>
            <a:ext cx="7032916" cy="540289"/>
          </a:xfrm>
        </p:spPr>
        <p:txBody>
          <a:bodyPr anchor="ctr">
            <a:normAutofit fontScale="90000"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ДАЛЬНЕЙШИЕ ШАГИ</a:t>
            </a:r>
            <a:endParaRPr lang="en-NZ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B9FE1-0A5F-40E2-A03E-A70A373D2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69999"/>
            <a:ext cx="7473732" cy="545422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FF"/>
                </a:solidFill>
              </a:rPr>
              <a:t>Скорость подготовки к изменениям важна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ru-RU" sz="1600" dirty="0">
                <a:solidFill>
                  <a:srgbClr val="FFFFFF"/>
                </a:solidFill>
              </a:rPr>
              <a:t>Руководящие органы авиации выступают за упрощение пересечения границ</a:t>
            </a:r>
            <a:endParaRPr lang="en-US" sz="1600" dirty="0">
              <a:solidFill>
                <a:srgbClr val="FFFFFF"/>
              </a:solidFill>
            </a:endParaRPr>
          </a:p>
          <a:p>
            <a:pPr lvl="1"/>
            <a:r>
              <a:rPr lang="ru-RU" sz="1600" dirty="0">
                <a:solidFill>
                  <a:srgbClr val="FFFFFF"/>
                </a:solidFill>
              </a:rPr>
              <a:t>Многие производители вакцин уже запускают производство вакцин</a:t>
            </a:r>
            <a:endParaRPr lang="en-NZ" sz="1600" dirty="0">
              <a:solidFill>
                <a:srgbClr val="FFFFFF"/>
              </a:solidFill>
            </a:endParaRPr>
          </a:p>
          <a:p>
            <a:pPr lvl="1"/>
            <a:r>
              <a:rPr lang="ru-RU" sz="1600" dirty="0">
                <a:solidFill>
                  <a:srgbClr val="FFFFFF"/>
                </a:solidFill>
              </a:rPr>
              <a:t>Крупные авиакомпании предлагают электронную сертификацию e-</a:t>
            </a:r>
            <a:r>
              <a:rPr lang="ru-RU" sz="1600" dirty="0" err="1">
                <a:solidFill>
                  <a:srgbClr val="FFFFFF"/>
                </a:solidFill>
              </a:rPr>
              <a:t>Border</a:t>
            </a:r>
            <a:r>
              <a:rPr lang="ru-RU" sz="1600" dirty="0">
                <a:solidFill>
                  <a:srgbClr val="FFFFFF"/>
                </a:solidFill>
              </a:rPr>
              <a:t> для вакцинированных путешественников</a:t>
            </a:r>
            <a:endParaRPr lang="en-NZ" sz="1600" dirty="0">
              <a:solidFill>
                <a:srgbClr val="FFFFFF"/>
              </a:solidFill>
            </a:endParaRPr>
          </a:p>
          <a:p>
            <a:pPr lvl="1"/>
            <a:r>
              <a:rPr lang="ru-RU" sz="1600" dirty="0">
                <a:solidFill>
                  <a:srgbClr val="FFFFFF"/>
                </a:solidFill>
              </a:rPr>
              <a:t>Щадящие туристические зоны (туристические зоны со смягченным карантинным режимом) неизбежны и будут быстро меняться</a:t>
            </a:r>
            <a:endParaRPr lang="en-NZ" sz="1600" dirty="0">
              <a:solidFill>
                <a:srgbClr val="FFFFFF"/>
              </a:solidFill>
            </a:endParaRPr>
          </a:p>
          <a:p>
            <a:r>
              <a:rPr lang="ru-RU" sz="1800" dirty="0">
                <a:solidFill>
                  <a:srgbClr val="FFFFFF"/>
                </a:solidFill>
              </a:rPr>
              <a:t>Имеется лишь ограниченное время для изменения стратегии воздушного транспорта, повышения эффективности и адаптации к новым нормам после окончания пандемии COVID</a:t>
            </a:r>
            <a:endParaRPr lang="en-NZ" sz="1800" dirty="0">
              <a:solidFill>
                <a:srgbClr val="FFFFFF"/>
              </a:solidFill>
            </a:endParaRPr>
          </a:p>
          <a:p>
            <a:r>
              <a:rPr lang="ru-RU" sz="1800" dirty="0">
                <a:solidFill>
                  <a:srgbClr val="FFFFFF"/>
                </a:solidFill>
              </a:rPr>
              <a:t>Рынки меняются, и стратегия и политика страны могут способствовать восстановлению и росту секторов</a:t>
            </a:r>
            <a:endParaRPr lang="en-NZ" sz="1800" dirty="0">
              <a:solidFill>
                <a:srgbClr val="FFFFFF"/>
              </a:solidFill>
            </a:endParaRPr>
          </a:p>
          <a:p>
            <a:r>
              <a:rPr lang="ru-RU" sz="1800" dirty="0">
                <a:solidFill>
                  <a:srgbClr val="FFFFFF"/>
                </a:solidFill>
              </a:rPr>
              <a:t>Четкая стратегия и согласованность имеют решающее значение – </a:t>
            </a: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как на уровне государственного, так и частного сектора</a:t>
            </a:r>
            <a:endParaRPr lang="en-NZ" sz="1800" dirty="0">
              <a:solidFill>
                <a:srgbClr val="FFFFFF"/>
              </a:solidFill>
            </a:endParaRPr>
          </a:p>
        </p:txBody>
      </p:sp>
      <p:pic>
        <p:nvPicPr>
          <p:cNvPr id="9" name="Graphic 8" descr="Airplane">
            <a:extLst>
              <a:ext uri="{FF2B5EF4-FFF2-40B4-BE49-F238E27FC236}">
                <a16:creationId xmlns:a16="http://schemas.microsoft.com/office/drawing/2014/main" id="{9574A2F2-B24B-473B-8FCB-DDC5FDFC5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651" y="3197981"/>
            <a:ext cx="2802466" cy="28024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F37A-9C3A-442F-9F0A-26872EF7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C1129F9-6057-4B35-8574-1FB292110C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876" y="6516240"/>
            <a:ext cx="979130" cy="261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047C2-0801-49D4-B7A2-1DCC26E1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128" y="1105888"/>
            <a:ext cx="1496476" cy="15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B82918-1BC0-4C99-9400-43C1406EC5CF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87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52C4F-0F0A-4CA6-A8D1-1D796698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96" y="1053749"/>
            <a:ext cx="3803163" cy="4608003"/>
          </a:xfrm>
        </p:spPr>
        <p:txBody>
          <a:bodyPr anchor="ctr"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ОТРАСЛИ АВИАЦИИ И ТУРИЗМА – </a:t>
            </a: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ПРОБЛЕМЫ</a:t>
            </a:r>
            <a:endParaRPr lang="en-NZ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1CBA9E-1508-44EE-BFF6-D24E61FF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22" y="582013"/>
            <a:ext cx="7218282" cy="61247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Организационная структура авиации – на каких моделях можно поучиться?</a:t>
            </a:r>
            <a:endParaRPr lang="en-US" sz="2800" b="1" dirty="0"/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Национальная авиакомпания – какие варианты можно рассмотреть?</a:t>
            </a:r>
            <a:endParaRPr lang="en-US" sz="2800" b="1" dirty="0"/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Региональные и внутренние авиалинии – как можно было бы обеспечить воздушное сообщение между большими/малыми городами?</a:t>
            </a:r>
            <a:endParaRPr lang="en-US" sz="2800" b="1" dirty="0"/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/>
              <a:t>Как мировая отрасль путешествий готовится к авиации и туризму в период после COVID?</a:t>
            </a:r>
            <a:endParaRPr lang="en-US" sz="2800" b="1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99953B6-7F11-419F-9480-4343E62EA001}"/>
              </a:ext>
            </a:extLst>
          </p:cNvPr>
          <p:cNvSpPr txBox="1">
            <a:spLocks/>
          </p:cNvSpPr>
          <p:nvPr/>
        </p:nvSpPr>
        <p:spPr>
          <a:xfrm>
            <a:off x="9146170" y="64466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64F35F00-8CB9-4A3E-8362-10671ED63783}" type="slidenum">
              <a:rPr lang="en-NZ" sz="1400" smtClean="0"/>
              <a:pPr algn="r">
                <a:spcAft>
                  <a:spcPts val="600"/>
                </a:spcAft>
              </a:pPr>
              <a:t>2</a:t>
            </a:fld>
            <a:endParaRPr lang="en-NZ" sz="14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B13C77-6C86-4366-8907-B2634333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D826-FC2C-43EB-99CE-1B9856EC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10" y="464653"/>
            <a:ext cx="11029616" cy="697436"/>
          </a:xfrm>
        </p:spPr>
        <p:txBody>
          <a:bodyPr>
            <a:normAutofit/>
          </a:bodyPr>
          <a:lstStyle/>
          <a:p>
            <a:r>
              <a:rPr lang="ru-RU" b="1" dirty="0"/>
              <a:t>ВОПРОСЫ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30AA-B31B-4D5A-A0CC-09349242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8305"/>
            <a:ext cx="11029615" cy="43051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Насколько подготовлены секторы авиации и туризма к </a:t>
            </a:r>
            <a:r>
              <a:rPr lang="ru-RU" sz="2400" b="1" u="sng" dirty="0"/>
              <a:t>новому</a:t>
            </a:r>
            <a:r>
              <a:rPr lang="ru-RU" sz="2400" b="1" dirty="0"/>
              <a:t> перезапуску? </a:t>
            </a:r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Не подготовлены</a:t>
            </a:r>
            <a:endParaRPr lang="en-NZ" sz="2100" dirty="0"/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Немного подготовлены</a:t>
            </a:r>
            <a:endParaRPr lang="en-NZ" sz="2100" dirty="0"/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Полностью подготовлены и готовы</a:t>
            </a:r>
            <a:endParaRPr lang="en-NZ" sz="2100" dirty="0"/>
          </a:p>
          <a:p>
            <a:pPr marL="457200" indent="-457200">
              <a:buFont typeface="+mj-lt"/>
              <a:buAutoNum type="alphaLcParenR"/>
            </a:pPr>
            <a:endParaRPr lang="en-NZ" sz="2400" dirty="0"/>
          </a:p>
          <a:p>
            <a:pPr marL="457200" indent="-457200">
              <a:buFont typeface="+mj-lt"/>
              <a:buAutoNum type="arabicPeriod" startAt="2"/>
            </a:pPr>
            <a:r>
              <a:rPr lang="ru-RU" sz="2400" b="1" dirty="0"/>
              <a:t>Насколько государство поддерживает секторы авиации и туризма?</a:t>
            </a:r>
            <a:endParaRPr lang="en-US" sz="2400" b="1" dirty="0"/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Небольшая поддержка</a:t>
            </a:r>
            <a:endParaRPr lang="en-NZ" sz="2100" dirty="0"/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Некоторая поддержка</a:t>
            </a:r>
            <a:endParaRPr lang="en-NZ" sz="2100" dirty="0"/>
          </a:p>
          <a:p>
            <a:pPr marL="781200" lvl="1" indent="-457200">
              <a:buFont typeface="+mj-lt"/>
              <a:buAutoNum type="alphaLcParenR"/>
            </a:pPr>
            <a:r>
              <a:rPr lang="ru-RU" sz="2100" dirty="0"/>
              <a:t>Всесторонняя и активная поддержка</a:t>
            </a:r>
            <a:endParaRPr lang="en-NZ" sz="2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80EBA-5B38-4AC8-BD61-06EE54FE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23914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5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88" y="766099"/>
            <a:ext cx="4099987" cy="5017067"/>
          </a:xfrm>
        </p:spPr>
        <p:txBody>
          <a:bodyPr vert="horz" lIns="68580" tIns="34290" rIns="68580" bIns="34290" rtlCol="0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Общие наблюдения на развивающихся авиационных рынках</a:t>
            </a:r>
            <a:endParaRPr lang="en-NZ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638" y="1374129"/>
            <a:ext cx="6543714" cy="5244901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Страновая стратегия неясна</a:t>
            </a:r>
            <a:endParaRPr lang="en-NZ" sz="3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цены на авиабилеты</a:t>
            </a:r>
            <a:endParaRPr lang="en-NZ" sz="3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частота авиарейсов</a:t>
            </a:r>
            <a:endParaRPr lang="en-NZ" sz="3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Двусторонние соглашения о воздушном сообщении (ASA) используются не полностью</a:t>
            </a:r>
            <a:endParaRPr lang="en-NZ" sz="3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3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туризма не привязана к сектору воздушного транспорта</a:t>
            </a:r>
            <a:endParaRPr lang="en-NZ" sz="3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2681C-BBB6-4488-9D81-BEEFF85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93" y="6265950"/>
            <a:ext cx="685800" cy="3200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64F35F00-8CB9-4A3E-8362-10671ED63783}" type="slidenum">
              <a:rPr lang="en-NZ" sz="1333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NZ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00050" y="-17427"/>
            <a:ext cx="130181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lnSpc>
                <a:spcPct val="90000"/>
              </a:lnSpc>
              <a:spcBef>
                <a:spcPts val="1000"/>
              </a:spcBef>
              <a:defRPr sz="2800" b="1" i="1">
                <a:solidFill>
                  <a:srgbClr val="002060"/>
                </a:solidFill>
              </a:defRPr>
            </a:lvl1pPr>
            <a:lvl2pPr marL="715963" indent="-17145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1700" indent="-185738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algn="ctr"/>
            <a:r>
              <a:rPr lang="ru-RU" sz="1800" i="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anose="020B0604020202020204" pitchFamily="34" charset="0"/>
              </a:rPr>
              <a:t>АВИАЦИОННАЯ ПОЛИТИКА ДОЛЖНА БЫТЬ ОПРЕДЕЛЕНА И </a:t>
            </a:r>
            <a:r>
              <a:rPr lang="ru-RU" sz="1800" i="0" cap="all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anose="020B0604020202020204" pitchFamily="34" charset="0"/>
              </a:rPr>
              <a:t>СОГЛАСована</a:t>
            </a:r>
            <a:r>
              <a:rPr lang="ru-RU" sz="1800" i="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anose="020B0604020202020204" pitchFamily="34" charset="0"/>
              </a:rPr>
              <a:t> С ПОТРЕБНОСТЯМИ ТУРИЗМА И ЭКСПОРТА</a:t>
            </a:r>
            <a:endParaRPr lang="en-US" sz="1800" i="0" cap="all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82DEEE-8348-40E0-837E-B223E2B9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8EE2B-52BC-43C4-BFBB-78D5A711CC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11530" y="3606245"/>
            <a:ext cx="5251256" cy="24691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200" b="1" dirty="0"/>
              <a:t>ПРИМЕРЫ «СООБЩЕСТВА ИНТЕРЕСОВ»</a:t>
            </a:r>
            <a:endParaRPr lang="en-GB" sz="1200" b="1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ANCOM – </a:t>
            </a:r>
            <a:r>
              <a:rPr lang="ru-RU" sz="1000" dirty="0"/>
              <a:t>Боливия, Колумбия, Эквадор и Перу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ASEAN – </a:t>
            </a:r>
            <a:r>
              <a:rPr lang="ru-RU" sz="1000" dirty="0"/>
              <a:t>10 стран-членов, либерализация</a:t>
            </a:r>
            <a:r>
              <a:rPr lang="en-US" sz="1000" dirty="0"/>
              <a:t> </a:t>
            </a:r>
            <a:r>
              <a:rPr lang="ru-RU" sz="1000" dirty="0"/>
              <a:t>продолжается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SAM – </a:t>
            </a:r>
            <a:r>
              <a:rPr lang="ru-RU" sz="1000" dirty="0"/>
              <a:t>Австралия и Новая Зеландия, Открытое небо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MALIAT – </a:t>
            </a:r>
            <a:r>
              <a:rPr lang="ru-RU" sz="1000" dirty="0"/>
              <a:t>Сингапур, Перу, Чили, Новая Зеландия и др.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CARICOM – </a:t>
            </a:r>
            <a:r>
              <a:rPr lang="ru-RU" sz="1000" dirty="0"/>
              <a:t>20 стран Карибского бассейна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ECAA – </a:t>
            </a:r>
            <a:r>
              <a:rPr lang="ru-RU" sz="1000" dirty="0"/>
              <a:t>Европейское общее авиационное пространство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00" dirty="0"/>
              <a:t>EEC – </a:t>
            </a:r>
            <a:r>
              <a:rPr lang="ru-RU" sz="1000" dirty="0"/>
              <a:t>Евразийский экономический союз</a:t>
            </a:r>
            <a:endParaRPr lang="en-GB" sz="10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</a:rPr>
              <a:t>ЦАРЭС</a:t>
            </a:r>
            <a:r>
              <a:rPr lang="en-GB" sz="1200" b="1" dirty="0">
                <a:solidFill>
                  <a:srgbClr val="C00000"/>
                </a:solidFill>
              </a:rPr>
              <a:t> – </a:t>
            </a:r>
            <a:r>
              <a:rPr lang="ru-RU" sz="1200" b="1" dirty="0">
                <a:solidFill>
                  <a:srgbClr val="C00000"/>
                </a:solidFill>
              </a:rPr>
              <a:t>Центральноазиатское региональное экономическое сотрудничество</a:t>
            </a:r>
            <a:endParaRPr lang="en-GB" sz="1200" b="1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1000" dirty="0"/>
              <a:t>Решение Ямусукро - постепенная либерализация </a:t>
            </a:r>
            <a:r>
              <a:rPr lang="ru-RU" sz="1000" dirty="0" err="1"/>
              <a:t>внутриафриканских</a:t>
            </a:r>
            <a:r>
              <a:rPr lang="ru-RU" sz="1000" dirty="0"/>
              <a:t> авиатранспортных услуг</a:t>
            </a:r>
            <a:endParaRPr lang="en-NZ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97E10-5A81-4565-80B4-1A49560A7E83}"/>
              </a:ext>
            </a:extLst>
          </p:cNvPr>
          <p:cNvSpPr txBox="1"/>
          <p:nvPr/>
        </p:nvSpPr>
        <p:spPr>
          <a:xfrm>
            <a:off x="1462971" y="6668075"/>
            <a:ext cx="72362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ru-RU" sz="900" dirty="0"/>
              <a:t>Источник: рабочий документ ИКАО за 2013 год.</a:t>
            </a:r>
            <a:r>
              <a:rPr lang="en-US" sz="900" dirty="0"/>
              <a:t>_</a:t>
            </a:r>
            <a:r>
              <a:rPr lang="en-NZ" sz="900" dirty="0">
                <a:hlinkClick r:id="rId2"/>
              </a:rPr>
              <a:t>https://www.icao.int/Meetings/atconf6/Documents/WorkingPapers/ATConf6-wp050_en.pdf</a:t>
            </a:r>
            <a:endParaRPr lang="en-NZ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DF7FA-9460-4830-B9B4-AC00C6051232}"/>
              </a:ext>
            </a:extLst>
          </p:cNvPr>
          <p:cNvGrpSpPr/>
          <p:nvPr/>
        </p:nvGrpSpPr>
        <p:grpSpPr>
          <a:xfrm>
            <a:off x="6448218" y="1214027"/>
            <a:ext cx="4956240" cy="2322923"/>
            <a:chOff x="6448218" y="1214027"/>
            <a:chExt cx="4956240" cy="23229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F6F12A-5D4C-4C47-B937-9FC05125A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8218" y="1214027"/>
              <a:ext cx="4629563" cy="2322923"/>
            </a:xfrm>
            <a:prstGeom prst="rect">
              <a:avLst/>
            </a:prstGeom>
            <a:solidFill>
              <a:srgbClr val="EA6B14">
                <a:alpha val="58000"/>
              </a:srgbClr>
            </a:solidFill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B3644-F582-4983-BF44-AC1510B22069}"/>
                </a:ext>
              </a:extLst>
            </p:cNvPr>
            <p:cNvSpPr/>
            <p:nvPr/>
          </p:nvSpPr>
          <p:spPr>
            <a:xfrm>
              <a:off x="9982200" y="2743200"/>
              <a:ext cx="999931" cy="685800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SAM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C4C127-BDA0-449E-8971-B990D09A487E}"/>
                </a:ext>
              </a:extLst>
            </p:cNvPr>
            <p:cNvSpPr/>
            <p:nvPr/>
          </p:nvSpPr>
          <p:spPr>
            <a:xfrm>
              <a:off x="9596152" y="2290681"/>
              <a:ext cx="772096" cy="546263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ASEAN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EB0220-4273-4BE7-B47A-740195B570FF}"/>
                </a:ext>
              </a:extLst>
            </p:cNvPr>
            <p:cNvSpPr/>
            <p:nvPr/>
          </p:nvSpPr>
          <p:spPr>
            <a:xfrm>
              <a:off x="6448218" y="2554302"/>
              <a:ext cx="1082364" cy="874697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MALIAT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102F78-93BA-4188-B06F-33555B7BCF84}"/>
                </a:ext>
              </a:extLst>
            </p:cNvPr>
            <p:cNvSpPr/>
            <p:nvPr/>
          </p:nvSpPr>
          <p:spPr>
            <a:xfrm>
              <a:off x="7205183" y="2093205"/>
              <a:ext cx="880187" cy="417656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CARICOM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DC8A05-5116-420A-AB72-F95B5A8CE401}"/>
                </a:ext>
              </a:extLst>
            </p:cNvPr>
            <p:cNvSpPr/>
            <p:nvPr/>
          </p:nvSpPr>
          <p:spPr>
            <a:xfrm>
              <a:off x="8322905" y="1666874"/>
              <a:ext cx="727789" cy="382277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ECAA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577FC3-80C0-456B-83F1-FA8643F0D56D}"/>
                </a:ext>
              </a:extLst>
            </p:cNvPr>
            <p:cNvSpPr/>
            <p:nvPr/>
          </p:nvSpPr>
          <p:spPr>
            <a:xfrm rot="21162971">
              <a:off x="8820350" y="1468030"/>
              <a:ext cx="1406984" cy="462800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EEC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268B31-C05F-4907-93D6-C53E06F76874}"/>
                </a:ext>
              </a:extLst>
            </p:cNvPr>
            <p:cNvSpPr/>
            <p:nvPr/>
          </p:nvSpPr>
          <p:spPr>
            <a:xfrm>
              <a:off x="7287209" y="2446351"/>
              <a:ext cx="519392" cy="630044"/>
            </a:xfrm>
            <a:prstGeom prst="ellipse">
              <a:avLst/>
            </a:prstGeom>
            <a:solidFill>
              <a:srgbClr val="EB7C31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AN-COM</a:t>
              </a:r>
              <a:endParaRPr lang="en-NZ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3D9C5B-D99D-4E79-AE86-915B94943429}"/>
                </a:ext>
              </a:extLst>
            </p:cNvPr>
            <p:cNvSpPr txBox="1"/>
            <p:nvPr/>
          </p:nvSpPr>
          <p:spPr>
            <a:xfrm>
              <a:off x="10594621" y="2070885"/>
              <a:ext cx="809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C00000"/>
                  </a:solidFill>
                </a:rPr>
                <a:t>Примеры</a:t>
              </a:r>
              <a:endParaRPr lang="en-NZ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8AD246-171C-4E3E-B9AC-7F639BD1A1BD}"/>
              </a:ext>
            </a:extLst>
          </p:cNvPr>
          <p:cNvSpPr txBox="1"/>
          <p:nvPr/>
        </p:nvSpPr>
        <p:spPr>
          <a:xfrm>
            <a:off x="1467643" y="6380058"/>
            <a:ext cx="9655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…сотрудничество в сфере авиаперевозок ЦАРЭС – это возможность после окончания пандемии COVID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FEEE4ED-8D79-4E99-8318-9445F287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247" y="6440489"/>
            <a:ext cx="47087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900"/>
              </a:lnSpc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4F75A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94429A57-05CC-4F1F-8962-70BA931990F0}" type="slidenum">
              <a:rPr lang="fr-FR" altLang="en-US" sz="1333" smtClean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defRPr/>
              </a:pPr>
              <a:t>5</a:t>
            </a:fld>
            <a:r>
              <a:rPr lang="fr-FR" altLang="en-US" sz="1400" b="1" dirty="0">
                <a:solidFill>
                  <a:schemeClr val="accent1"/>
                </a:solidFill>
              </a:rPr>
              <a:t> </a:t>
            </a:r>
            <a:endParaRPr lang="fr-FR" altLang="en-US" sz="1333" b="1" dirty="0">
              <a:solidFill>
                <a:schemeClr val="accent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05D597-855B-4BC1-8421-18AF3925FC66}"/>
              </a:ext>
            </a:extLst>
          </p:cNvPr>
          <p:cNvSpPr/>
          <p:nvPr/>
        </p:nvSpPr>
        <p:spPr>
          <a:xfrm rot="21162971">
            <a:off x="8888230" y="1867334"/>
            <a:ext cx="1325153" cy="347987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ЦАРЭС</a:t>
            </a:r>
            <a:endParaRPr lang="en-NZ" b="1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C6EDE63-AF1D-4450-95F6-A2E1947CF5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395F9-2343-4954-AA0D-1E2EC434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04" y="297230"/>
            <a:ext cx="1141801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b="1" dirty="0"/>
              <a:t>МАКСИМИЗАЦИЯ РЕГИОНАЛЬНЫХ СОГЛАШЕНИЙ</a:t>
            </a:r>
            <a:br>
              <a:rPr lang="en-NZ" sz="1600" b="1" dirty="0"/>
            </a:br>
            <a:r>
              <a:rPr lang="ru-RU" sz="2400" b="1" dirty="0">
                <a:latin typeface="+mn-lt"/>
                <a:cs typeface="Arial" panose="020B0604020202020204" pitchFamily="34" charset="0"/>
              </a:rPr>
              <a:t>АВИАЦИОННЫЕ БЛОКИ ДЛЯ РЕГИОНАЛЬНОГО СОТРУДНИЧЕСТВА</a:t>
            </a:r>
            <a:endParaRPr lang="en-NZ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A56245-3E02-4C08-BD88-038D5EDF2762}"/>
              </a:ext>
            </a:extLst>
          </p:cNvPr>
          <p:cNvSpPr/>
          <p:nvPr/>
        </p:nvSpPr>
        <p:spPr>
          <a:xfrm>
            <a:off x="8144293" y="2167010"/>
            <a:ext cx="1313707" cy="685800"/>
          </a:xfrm>
          <a:prstGeom prst="ellipse">
            <a:avLst/>
          </a:prstGeom>
          <a:solidFill>
            <a:srgbClr val="EB7C31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Ямусукро</a:t>
            </a:r>
            <a:endParaRPr lang="en-NZ" sz="1200" b="1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0A3D4D-0CA4-47E3-BD61-676075D6FBA2}"/>
              </a:ext>
            </a:extLst>
          </p:cNvPr>
          <p:cNvSpPr txBox="1">
            <a:spLocks/>
          </p:cNvSpPr>
          <p:nvPr/>
        </p:nvSpPr>
        <p:spPr>
          <a:xfrm>
            <a:off x="420640" y="-388619"/>
            <a:ext cx="1141801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NZ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32A713-A153-40A3-8C01-15ED461F0573}"/>
              </a:ext>
            </a:extLst>
          </p:cNvPr>
          <p:cNvSpPr txBox="1">
            <a:spLocks/>
          </p:cNvSpPr>
          <p:nvPr/>
        </p:nvSpPr>
        <p:spPr>
          <a:xfrm>
            <a:off x="95980" y="2060674"/>
            <a:ext cx="6680772" cy="40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000" dirty="0"/>
              <a:t>Среди государств </a:t>
            </a:r>
            <a:r>
              <a:rPr lang="ru-RU" sz="2000" b="1" dirty="0"/>
              <a:t>по-прежнему распространены</a:t>
            </a:r>
            <a:r>
              <a:rPr lang="ru-RU" sz="2000" dirty="0"/>
              <a:t> национальные ограничения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Однако существуют явные </a:t>
            </a:r>
            <a:r>
              <a:rPr lang="ru-RU" sz="2000" b="1" dirty="0"/>
              <a:t>исключения из либеральных режимов собственности и контроля</a:t>
            </a:r>
            <a:r>
              <a:rPr lang="ru-RU" sz="2000" dirty="0"/>
              <a:t> – </a:t>
            </a:r>
            <a:br>
              <a:rPr lang="en-US" sz="2000" dirty="0"/>
            </a:br>
            <a:r>
              <a:rPr lang="ru-RU" sz="2000" dirty="0"/>
              <a:t>в основном, </a:t>
            </a:r>
            <a:r>
              <a:rPr lang="ru-RU" sz="2000" b="1" dirty="0"/>
              <a:t>на региональном уровне</a:t>
            </a:r>
            <a:endParaRPr lang="en-GB" sz="2000" b="1" dirty="0"/>
          </a:p>
          <a:p>
            <a:pPr>
              <a:lnSpc>
                <a:spcPct val="120000"/>
              </a:lnSpc>
            </a:pPr>
            <a:r>
              <a:rPr lang="ru-RU" sz="2000" dirty="0"/>
              <a:t>Постепенная либерализация региональных блоков позволяет государствам применять </a:t>
            </a:r>
            <a:r>
              <a:rPr lang="ru-RU" sz="2000" b="1" dirty="0"/>
              <a:t>управляемую конкуренцию</a:t>
            </a:r>
            <a:r>
              <a:rPr lang="ru-RU" sz="2000" dirty="0"/>
              <a:t> для защиты своих авиакомпаний, поскольку рынки открыты для конкуренции (</a:t>
            </a:r>
            <a:r>
              <a:rPr lang="ru-RU" sz="2000" b="1" dirty="0"/>
              <a:t>«открытое небо»</a:t>
            </a:r>
            <a:r>
              <a:rPr lang="ru-RU" sz="2000" dirty="0"/>
              <a:t>)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ru-RU" sz="2000" dirty="0"/>
              <a:t>Интегрированные рынки воздушного транспорта обычно представляют собой </a:t>
            </a:r>
            <a:r>
              <a:rPr lang="ru-RU" sz="2000" b="1" dirty="0"/>
              <a:t>«сообщество интересов» </a:t>
            </a:r>
            <a:r>
              <a:rPr lang="en-GB" sz="2000" baseline="30000" dirty="0"/>
              <a:t>1 </a:t>
            </a:r>
          </a:p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GB" sz="2000" baseline="30000" dirty="0"/>
              <a:t>      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71114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82FC6D-C1B9-44E9-BE56-D763C094D91E}"/>
              </a:ext>
            </a:extLst>
          </p:cNvPr>
          <p:cNvGrpSpPr/>
          <p:nvPr/>
        </p:nvGrpSpPr>
        <p:grpSpPr>
          <a:xfrm>
            <a:off x="2280950" y="1396677"/>
            <a:ext cx="8323677" cy="4228873"/>
            <a:chOff x="1906052" y="1213617"/>
            <a:chExt cx="9066748" cy="48001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AAD961-708F-461B-95C7-CE90CC284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67"/>
            <a:stretch/>
          </p:blipFill>
          <p:spPr>
            <a:xfrm>
              <a:off x="1906052" y="1213617"/>
              <a:ext cx="8379894" cy="48001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7AE55B-B34E-4892-8179-DE6AFCB56850}"/>
                </a:ext>
              </a:extLst>
            </p:cNvPr>
            <p:cNvSpPr/>
            <p:nvPr/>
          </p:nvSpPr>
          <p:spPr>
            <a:xfrm>
              <a:off x="9461247" y="4478694"/>
              <a:ext cx="1511553" cy="177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DDC2DB-7AE5-4EA4-8B7B-8970B7B35313}"/>
              </a:ext>
            </a:extLst>
          </p:cNvPr>
          <p:cNvCxnSpPr/>
          <p:nvPr/>
        </p:nvCxnSpPr>
        <p:spPr bwMode="auto">
          <a:xfrm flipV="1">
            <a:off x="4488894" y="1555088"/>
            <a:ext cx="0" cy="371483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28CF71-D713-47AC-A098-3D2CB360341F}"/>
              </a:ext>
            </a:extLst>
          </p:cNvPr>
          <p:cNvCxnSpPr>
            <a:cxnSpLocks/>
          </p:cNvCxnSpPr>
          <p:nvPr/>
        </p:nvCxnSpPr>
        <p:spPr bwMode="auto">
          <a:xfrm flipV="1">
            <a:off x="9216954" y="1396678"/>
            <a:ext cx="0" cy="387324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32B2C6-B286-4368-8D5B-0312748F2480}"/>
              </a:ext>
            </a:extLst>
          </p:cNvPr>
          <p:cNvSpPr txBox="1"/>
          <p:nvPr/>
        </p:nvSpPr>
        <p:spPr>
          <a:xfrm>
            <a:off x="6380500" y="1420773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км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F7B4C-4B1B-408E-906D-E8561408F1FF}"/>
              </a:ext>
            </a:extLst>
          </p:cNvPr>
          <p:cNvSpPr txBox="1"/>
          <p:nvPr/>
        </p:nvSpPr>
        <p:spPr>
          <a:xfrm>
            <a:off x="6490000" y="1715169"/>
            <a:ext cx="203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городов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7D1425-3C62-45EF-A137-800347A10645}"/>
              </a:ext>
            </a:extLst>
          </p:cNvPr>
          <p:cNvSpPr/>
          <p:nvPr/>
        </p:nvSpPr>
        <p:spPr bwMode="auto">
          <a:xfrm>
            <a:off x="1906052" y="816753"/>
            <a:ext cx="2396230" cy="26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C27F5-D114-4D45-96D3-1DD897130FDB}"/>
              </a:ext>
            </a:extLst>
          </p:cNvPr>
          <p:cNvSpPr txBox="1"/>
          <p:nvPr/>
        </p:nvSpPr>
        <p:spPr>
          <a:xfrm>
            <a:off x="3157638" y="2686243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км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DC876-5DBF-428C-82CE-C43E8C1BE430}"/>
              </a:ext>
            </a:extLst>
          </p:cNvPr>
          <p:cNvSpPr txBox="1"/>
          <p:nvPr/>
        </p:nvSpPr>
        <p:spPr>
          <a:xfrm>
            <a:off x="2546644" y="2938436"/>
            <a:ext cx="186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городов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54CFF-AED0-45A3-9543-94A52B5C97F4}"/>
              </a:ext>
            </a:extLst>
          </p:cNvPr>
          <p:cNvSpPr txBox="1"/>
          <p:nvPr/>
        </p:nvSpPr>
        <p:spPr>
          <a:xfrm>
            <a:off x="2394450" y="5641659"/>
            <a:ext cx="1781632" cy="646331"/>
          </a:xfrm>
          <a:prstGeom prst="rect">
            <a:avLst/>
          </a:prstGeom>
          <a:solidFill>
            <a:schemeClr val="tx2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Воздушные суда с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турбовинтовыми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двигателями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91457-405E-45D9-8C8A-BE4436C99E61}"/>
              </a:ext>
            </a:extLst>
          </p:cNvPr>
          <p:cNvSpPr txBox="1"/>
          <p:nvPr/>
        </p:nvSpPr>
        <p:spPr>
          <a:xfrm>
            <a:off x="4203788" y="5640255"/>
            <a:ext cx="50216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Узкофюзеляжные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воздушные суда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4CA44-FA6C-42FE-A0FD-5B0974C0750A}"/>
              </a:ext>
            </a:extLst>
          </p:cNvPr>
          <p:cNvSpPr txBox="1"/>
          <p:nvPr/>
        </p:nvSpPr>
        <p:spPr>
          <a:xfrm>
            <a:off x="2415125" y="1678184"/>
            <a:ext cx="330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В КАЧЕСТВЕ ИЛЛЮСТРАЦИИ</a:t>
            </a:r>
          </a:p>
          <a:p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7FDCD-F4E7-445B-90EA-68AE8E2D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8" y="178433"/>
            <a:ext cx="12132578" cy="11887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НОВАЯ связанность ПРЕДЛАГАЕТ ВОЗМОЖНОСТИ для ПЕРЕЗАГРУЗКИ</a:t>
            </a:r>
            <a:br>
              <a:rPr lang="en-US" dirty="0"/>
            </a:br>
            <a:endParaRPr lang="en-N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3C75C9-C3AC-499E-91C7-0D231A458343}"/>
              </a:ext>
            </a:extLst>
          </p:cNvPr>
          <p:cNvSpPr txBox="1"/>
          <p:nvPr/>
        </p:nvSpPr>
        <p:spPr>
          <a:xfrm>
            <a:off x="340929" y="988955"/>
            <a:ext cx="9421345" cy="485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Расстояние от аэропорта в большом городе – по охвату населения&gt; 250 000 человек</a:t>
            </a:r>
            <a:endParaRPr lang="en-N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CD11C-90A4-4B4E-A274-AF3BCDF7CD28}"/>
              </a:ext>
            </a:extLst>
          </p:cNvPr>
          <p:cNvSpPr txBox="1"/>
          <p:nvPr/>
        </p:nvSpPr>
        <p:spPr>
          <a:xfrm rot="16200000">
            <a:off x="264058" y="3275111"/>
            <a:ext cx="41108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Охват населения &lt;30 км от ближайшего аэропорта</a:t>
            </a:r>
            <a:endParaRPr lang="en-N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01031-6B15-4F28-95EE-495C609C65BC}"/>
              </a:ext>
            </a:extLst>
          </p:cNvPr>
          <p:cNvSpPr txBox="1"/>
          <p:nvPr/>
        </p:nvSpPr>
        <p:spPr>
          <a:xfrm>
            <a:off x="2272393" y="5418442"/>
            <a:ext cx="7774169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ru-RU" sz="1400" dirty="0"/>
              <a:t>Расстояние от аэропорта отправления</a:t>
            </a:r>
            <a:endParaRPr lang="en-NZ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B1026-7551-4747-88CE-DBA5054B49AA}"/>
              </a:ext>
            </a:extLst>
          </p:cNvPr>
          <p:cNvSpPr txBox="1"/>
          <p:nvPr/>
        </p:nvSpPr>
        <p:spPr>
          <a:xfrm>
            <a:off x="-61475" y="6209319"/>
            <a:ext cx="1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Самолеты меньшей вместимости поддерживают низкие пассажиропотоки в период после COVID - 2021-2024 гг.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A23BFB-2601-4140-82EB-860B606B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53" y="6386807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42">
            <a:extLst>
              <a:ext uri="{FF2B5EF4-FFF2-40B4-BE49-F238E27FC236}">
                <a16:creationId xmlns:a16="http://schemas.microsoft.com/office/drawing/2014/main" id="{C6DF5285-8885-4185-A048-428BAD55B9E9}"/>
              </a:ext>
            </a:extLst>
          </p:cNvPr>
          <p:cNvSpPr/>
          <p:nvPr/>
        </p:nvSpPr>
        <p:spPr bwMode="auto">
          <a:xfrm>
            <a:off x="100163" y="1458686"/>
            <a:ext cx="1938285" cy="1082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36">
            <a:extLst>
              <a:ext uri="{FF2B5EF4-FFF2-40B4-BE49-F238E27FC236}">
                <a16:creationId xmlns:a16="http://schemas.microsoft.com/office/drawing/2014/main" id="{DD697EDC-750B-452C-94C4-E06F7B6030D8}"/>
              </a:ext>
            </a:extLst>
          </p:cNvPr>
          <p:cNvSpPr/>
          <p:nvPr/>
        </p:nvSpPr>
        <p:spPr bwMode="auto">
          <a:xfrm>
            <a:off x="140573" y="1572828"/>
            <a:ext cx="419878" cy="40982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849F42A7-FF26-4881-98DA-591699A6B2A7}"/>
              </a:ext>
            </a:extLst>
          </p:cNvPr>
          <p:cNvSpPr/>
          <p:nvPr/>
        </p:nvSpPr>
        <p:spPr bwMode="auto">
          <a:xfrm>
            <a:off x="140573" y="2050851"/>
            <a:ext cx="419878" cy="409829"/>
          </a:xfrm>
          <a:prstGeom prst="ellipse">
            <a:avLst/>
          </a:prstGeom>
          <a:solidFill>
            <a:srgbClr val="F6DA72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DAE6EF-49F8-4758-BDC9-BAAABA60DD32}"/>
              </a:ext>
            </a:extLst>
          </p:cNvPr>
          <p:cNvSpPr txBox="1"/>
          <p:nvPr/>
        </p:nvSpPr>
        <p:spPr>
          <a:xfrm>
            <a:off x="512951" y="1515450"/>
            <a:ext cx="167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Беспосадочный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перелет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6CB2FE-0F75-4109-A533-2B51E41C68DF}"/>
              </a:ext>
            </a:extLst>
          </p:cNvPr>
          <p:cNvSpPr txBox="1"/>
          <p:nvPr/>
        </p:nvSpPr>
        <p:spPr>
          <a:xfrm>
            <a:off x="528083" y="1984225"/>
            <a:ext cx="1545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обслуживается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B2B60-754C-43D8-ADFB-B39D74121A5B}"/>
              </a:ext>
            </a:extLst>
          </p:cNvPr>
          <p:cNvSpPr/>
          <p:nvPr/>
        </p:nvSpPr>
        <p:spPr bwMode="auto">
          <a:xfrm>
            <a:off x="5508246" y="2553007"/>
            <a:ext cx="2848204" cy="411852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C48EE-CD21-4ABA-9910-50819AE6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35" y="334023"/>
            <a:ext cx="11029616" cy="118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hangingPunct="1"/>
            <a:r>
              <a:rPr lang="ru-RU" sz="25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ПРАВИТЕЛЬСТВЕННАЯ СТРАТЕГИЯ И ПОЛИТИКА СОЗДАЮТ «КЛИМАТ» ДЛЯ АВИАЦИИ И ТУРИЗМА ДЛЯ ВЕДЕНИЯ БИЗНЕСА И РАЗВИТИЯ</a:t>
            </a:r>
            <a:endParaRPr lang="en-NZ" sz="25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D0260-BD2F-4DF5-8BF0-4E744EC13B2D}"/>
              </a:ext>
            </a:extLst>
          </p:cNvPr>
          <p:cNvSpPr txBox="1"/>
          <p:nvPr/>
        </p:nvSpPr>
        <p:spPr>
          <a:xfrm>
            <a:off x="5211370" y="1722613"/>
            <a:ext cx="350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стратегия, политика и действия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412DE-17A5-46DD-977A-2FC2F0954FC5}"/>
              </a:ext>
            </a:extLst>
          </p:cNvPr>
          <p:cNvSpPr txBox="1"/>
          <p:nvPr/>
        </p:nvSpPr>
        <p:spPr>
          <a:xfrm>
            <a:off x="1740350" y="1859771"/>
            <a:ext cx="22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Авиация</a:t>
            </a:r>
            <a:endParaRPr lang="en-NZ" sz="2800" b="1" i="1" dirty="0">
              <a:solidFill>
                <a:srgbClr val="00B0F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87B3C-739E-425E-B1B4-0280A84F3F80}"/>
              </a:ext>
            </a:extLst>
          </p:cNvPr>
          <p:cNvSpPr txBox="1"/>
          <p:nvPr/>
        </p:nvSpPr>
        <p:spPr>
          <a:xfrm>
            <a:off x="9488362" y="1890173"/>
            <a:ext cx="201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7FD5EAE5-F443-442E-83FC-CCBCF7F8D1AB}"/>
              </a:ext>
            </a:extLst>
          </p:cNvPr>
          <p:cNvSpPr/>
          <p:nvPr/>
        </p:nvSpPr>
        <p:spPr bwMode="auto">
          <a:xfrm>
            <a:off x="3992080" y="2077665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774D5BAE-B358-4733-BFCF-7DA346E407E3}"/>
              </a:ext>
            </a:extLst>
          </p:cNvPr>
          <p:cNvSpPr/>
          <p:nvPr/>
        </p:nvSpPr>
        <p:spPr bwMode="auto">
          <a:xfrm>
            <a:off x="8327918" y="2090963"/>
            <a:ext cx="1528945" cy="27948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normalizeH="0" baseline="0">
              <a:ln>
                <a:noFill/>
              </a:ln>
              <a:solidFill>
                <a:srgbClr val="4F75A3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FD2714-CB96-4CAE-A667-E04050DA2325}"/>
              </a:ext>
            </a:extLst>
          </p:cNvPr>
          <p:cNvGrpSpPr/>
          <p:nvPr/>
        </p:nvGrpSpPr>
        <p:grpSpPr>
          <a:xfrm>
            <a:off x="640850" y="3156348"/>
            <a:ext cx="11617325" cy="3378022"/>
            <a:chOff x="381270" y="2993323"/>
            <a:chExt cx="11617325" cy="33780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DF0E54-CB2D-4747-9FAC-D6FC3F0CCAFF}"/>
                </a:ext>
              </a:extLst>
            </p:cNvPr>
            <p:cNvGrpSpPr/>
            <p:nvPr/>
          </p:nvGrpSpPr>
          <p:grpSpPr>
            <a:xfrm>
              <a:off x="580892" y="2993323"/>
              <a:ext cx="11417703" cy="3378022"/>
              <a:chOff x="494841" y="102308"/>
              <a:chExt cx="11417703" cy="337802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E306B-9CDE-4BAC-A122-2B342F625A34}"/>
                  </a:ext>
                </a:extLst>
              </p:cNvPr>
              <p:cNvSpPr txBox="1"/>
              <p:nvPr/>
            </p:nvSpPr>
            <p:spPr>
              <a:xfrm>
                <a:off x="5161552" y="2064558"/>
                <a:ext cx="2908048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70C0"/>
                    </a:solidFill>
                  </a:rPr>
                  <a:t>ГОСУДАРСТВО</a:t>
                </a:r>
                <a:endParaRPr lang="en-US" sz="1600" b="1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ru-RU" sz="1400" b="1" dirty="0">
                    <a:solidFill>
                      <a:schemeClr val="tx2"/>
                    </a:solidFill>
                  </a:rPr>
                  <a:t>Экономика</a:t>
                </a:r>
                <a:endParaRPr lang="en-US" sz="14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ru-RU" sz="1400" b="1" dirty="0">
                    <a:solidFill>
                      <a:schemeClr val="tx2"/>
                    </a:solidFill>
                  </a:rPr>
                  <a:t>Туризм</a:t>
                </a:r>
                <a:endParaRPr lang="en-US" sz="14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ru-RU" sz="1400" b="1" dirty="0">
                    <a:solidFill>
                      <a:schemeClr val="tx2"/>
                    </a:solidFill>
                  </a:rPr>
                  <a:t>Торговля</a:t>
                </a:r>
                <a:endParaRPr lang="en-US" sz="14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ru-RU" sz="1400" b="1" dirty="0">
                    <a:solidFill>
                      <a:schemeClr val="tx2"/>
                    </a:solidFill>
                  </a:rPr>
                  <a:t>Транспорт</a:t>
                </a:r>
                <a:endParaRPr lang="en-US" sz="14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ru-RU" sz="1400" b="1" dirty="0">
                    <a:solidFill>
                      <a:schemeClr val="tx2"/>
                    </a:solidFill>
                  </a:rPr>
                  <a:t>Таможня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489F5-2808-4C1B-A734-CCDB8EC05100}"/>
                  </a:ext>
                </a:extLst>
              </p:cNvPr>
              <p:cNvSpPr txBox="1"/>
              <p:nvPr/>
            </p:nvSpPr>
            <p:spPr>
              <a:xfrm>
                <a:off x="5689188" y="102308"/>
                <a:ext cx="641522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rgbClr val="FFFFFF">
                        <a:lumMod val="50000"/>
                      </a:srgbClr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en-US" sz="2000" b="1" dirty="0">
                    <a:solidFill>
                      <a:schemeClr val="tx2"/>
                    </a:solidFill>
                  </a:rPr>
                  <a:t>CAA</a:t>
                </a:r>
                <a:endParaRPr lang="en-NZ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DD372D-A584-4B2F-97DB-CEE420C4B958}"/>
                  </a:ext>
                </a:extLst>
              </p:cNvPr>
              <p:cNvSpPr txBox="1"/>
              <p:nvPr/>
            </p:nvSpPr>
            <p:spPr>
              <a:xfrm>
                <a:off x="1800810" y="924305"/>
                <a:ext cx="166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</a:rPr>
                  <a:t>Авиалинии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F60486-D8F1-43B9-A4B2-072EB75A4215}"/>
                  </a:ext>
                </a:extLst>
              </p:cNvPr>
              <p:cNvSpPr txBox="1"/>
              <p:nvPr/>
            </p:nvSpPr>
            <p:spPr>
              <a:xfrm>
                <a:off x="494841" y="890055"/>
                <a:ext cx="1666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</a:rPr>
                  <a:t>Рыночный спрос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345ECF-A578-433B-9038-F3401D320FB2}"/>
                  </a:ext>
                </a:extLst>
              </p:cNvPr>
              <p:cNvSpPr txBox="1"/>
              <p:nvPr/>
            </p:nvSpPr>
            <p:spPr>
              <a:xfrm>
                <a:off x="3380328" y="946070"/>
                <a:ext cx="1376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</a:rPr>
                  <a:t>Аэропорты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DA7314-3AA3-48C4-A4D1-E254C001D586}"/>
                  </a:ext>
                </a:extLst>
              </p:cNvPr>
              <p:cNvSpPr txBox="1"/>
              <p:nvPr/>
            </p:nvSpPr>
            <p:spPr>
              <a:xfrm>
                <a:off x="7868644" y="111917"/>
                <a:ext cx="20160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</a:rPr>
                  <a:t>Поставщики туристических услуг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5F2E8A-BB8F-47EF-B2E3-92E09F6A91B8}"/>
                  </a:ext>
                </a:extLst>
              </p:cNvPr>
              <p:cNvSpPr txBox="1"/>
              <p:nvPr/>
            </p:nvSpPr>
            <p:spPr>
              <a:xfrm>
                <a:off x="9701024" y="106245"/>
                <a:ext cx="2211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</a:rPr>
                  <a:t>Туристические </a:t>
                </a:r>
                <a:r>
                  <a:rPr lang="ru-RU" b="1" dirty="0" err="1">
                    <a:solidFill>
                      <a:srgbClr val="0070C0"/>
                    </a:solidFill>
                  </a:rPr>
                  <a:t>достопримечатель</a:t>
                </a:r>
                <a:r>
                  <a:rPr lang="ru-RU" b="1" dirty="0">
                    <a:solidFill>
                      <a:srgbClr val="0070C0"/>
                    </a:solidFill>
                  </a:rPr>
                  <a:t>- </a:t>
                </a:r>
                <a:r>
                  <a:rPr lang="ru-RU" b="1" dirty="0" err="1">
                    <a:solidFill>
                      <a:srgbClr val="0070C0"/>
                    </a:solidFill>
                  </a:rPr>
                  <a:t>ности</a:t>
                </a:r>
                <a:r>
                  <a:rPr lang="ru-RU" b="1" dirty="0">
                    <a:solidFill>
                      <a:srgbClr val="0070C0"/>
                    </a:solidFill>
                  </a:rPr>
                  <a:t> и услуги</a:t>
                </a:r>
                <a:endParaRPr lang="en-NZ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B9B100-376C-4841-82E2-8C510E3BD904}"/>
                </a:ext>
              </a:extLst>
            </p:cNvPr>
            <p:cNvGrpSpPr/>
            <p:nvPr/>
          </p:nvGrpSpPr>
          <p:grpSpPr>
            <a:xfrm>
              <a:off x="381270" y="3846901"/>
              <a:ext cx="11184923" cy="2222596"/>
              <a:chOff x="419530" y="5594512"/>
              <a:chExt cx="11184923" cy="2222596"/>
            </a:xfrm>
          </p:grpSpPr>
          <p:pic>
            <p:nvPicPr>
              <p:cNvPr id="7" name="Content Placeholder 1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A72D0B9E-CF8D-4E31-AC83-380475336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7314" y="5594512"/>
                <a:ext cx="827172" cy="827172"/>
              </a:xfrm>
              <a:prstGeom prst="rect">
                <a:avLst/>
              </a:prstGeom>
            </p:spPr>
          </p:pic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FB051F1-A0F7-446A-8C69-679E48B3E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2613" y="6369195"/>
                <a:ext cx="694468" cy="694468"/>
              </a:xfrm>
              <a:prstGeom prst="rect">
                <a:avLst/>
              </a:prstGeom>
            </p:spPr>
          </p:pic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E789FC9-446C-4C6A-888D-437315DCB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3545" y="6251427"/>
                <a:ext cx="385881" cy="38909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43F9CF9-229E-4971-AFF8-EE9709D4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4D73A1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721961" y="6669186"/>
                <a:ext cx="904453" cy="904453"/>
              </a:xfrm>
              <a:prstGeom prst="rect">
                <a:avLst/>
              </a:prstGeom>
            </p:spPr>
          </p:pic>
          <p:pic>
            <p:nvPicPr>
              <p:cNvPr id="11" name="Picture 1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B3091381-DE8E-4756-8EF5-8DF78F347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30" y="5798477"/>
                <a:ext cx="2018631" cy="2018631"/>
              </a:xfrm>
              <a:prstGeom prst="rect">
                <a:avLst/>
              </a:prstGeom>
            </p:spPr>
          </p:pic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21B9141-57C5-479F-8E1E-2835925CE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5334" y="5764477"/>
                <a:ext cx="672797" cy="672797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1E97A63D-32F1-476C-BE91-13B8AF765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6742" y="5828557"/>
                <a:ext cx="677711" cy="641699"/>
              </a:xfrm>
              <a:prstGeom prst="rect">
                <a:avLst/>
              </a:prstGeom>
            </p:spPr>
          </p:pic>
          <p:pic>
            <p:nvPicPr>
              <p:cNvPr id="23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7B15990-584C-4B26-85F8-E31737A8A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433" y="5746344"/>
                <a:ext cx="647595" cy="652993"/>
              </a:xfrm>
              <a:prstGeom prst="rect">
                <a:avLst/>
              </a:prstGeom>
            </p:spPr>
          </p:pic>
          <p:pic>
            <p:nvPicPr>
              <p:cNvPr id="24" name="Picture 2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DDE2BC1-1470-4BC4-90FF-E12B5CC9B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178" y="6773500"/>
                <a:ext cx="780772" cy="7152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uilding&#10;&#10;Description automatically generated">
                <a:extLst>
                  <a:ext uri="{FF2B5EF4-FFF2-40B4-BE49-F238E27FC236}">
                    <a16:creationId xmlns:a16="http://schemas.microsoft.com/office/drawing/2014/main" id="{AD87ED42-52DC-4B31-9599-F6FC72424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duotone>
                  <a:srgbClr val="4D73A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3364" y="6804576"/>
                <a:ext cx="502329" cy="502329"/>
              </a:xfrm>
              <a:prstGeom prst="rect">
                <a:avLst/>
              </a:prstGeom>
            </p:spPr>
          </p:pic>
        </p:grp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3729E7F2-174D-48A9-B4FB-7D3EAF88C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477" y="4980331"/>
              <a:ext cx="385881" cy="389097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E18D7833-67E2-4609-BE55-F0430EB6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108" y="4983484"/>
              <a:ext cx="385881" cy="389097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BC64E8EC-33CB-4527-8806-68A87890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rgbClr val="4D73A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869" y="4503816"/>
              <a:ext cx="385881" cy="38909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48446F-8F81-4CE6-8940-E4E30C12ED5C}"/>
                </a:ext>
              </a:extLst>
            </p:cNvPr>
            <p:cNvSpPr txBox="1"/>
            <p:nvPr/>
          </p:nvSpPr>
          <p:spPr>
            <a:xfrm>
              <a:off x="6797270" y="2993323"/>
              <a:ext cx="625043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FFFFFF">
                      <a:lumMod val="50000"/>
                    </a:srgb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</a:rPr>
                <a:t>NTO</a:t>
              </a:r>
              <a:endParaRPr lang="en-NZ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F61919-00A4-48CE-811C-2F9D35283EE6}"/>
              </a:ext>
            </a:extLst>
          </p:cNvPr>
          <p:cNvSpPr txBox="1"/>
          <p:nvPr/>
        </p:nvSpPr>
        <p:spPr>
          <a:xfrm>
            <a:off x="4638659" y="3614374"/>
            <a:ext cx="221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/>
              <a:t>Управление гражданской</a:t>
            </a:r>
            <a:br>
              <a:rPr lang="ru-RU" sz="1600" b="1" i="1" dirty="0"/>
            </a:br>
            <a:r>
              <a:rPr lang="ru-RU" sz="1600" b="1" i="1" dirty="0"/>
              <a:t>авиации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52141-C670-402F-A279-CFBCA17688B4}"/>
              </a:ext>
            </a:extLst>
          </p:cNvPr>
          <p:cNvSpPr txBox="1"/>
          <p:nvPr/>
        </p:nvSpPr>
        <p:spPr>
          <a:xfrm>
            <a:off x="1794749" y="2532299"/>
            <a:ext cx="1886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ЧАСТНЫЙ СЕКТОР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98F364-9EF6-4284-AEDB-D41B6FECDEC8}"/>
              </a:ext>
            </a:extLst>
          </p:cNvPr>
          <p:cNvSpPr txBox="1"/>
          <p:nvPr/>
        </p:nvSpPr>
        <p:spPr>
          <a:xfrm>
            <a:off x="8298182" y="2512072"/>
            <a:ext cx="3972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ЧАСТНЫЙ / ГОСУДАРСТВЕННЫЙ СЕКТОР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66C9B0-5E12-4663-8FC8-029086106823}"/>
              </a:ext>
            </a:extLst>
          </p:cNvPr>
          <p:cNvSpPr txBox="1"/>
          <p:nvPr/>
        </p:nvSpPr>
        <p:spPr>
          <a:xfrm>
            <a:off x="5490360" y="2556047"/>
            <a:ext cx="289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СЕКТОР</a:t>
            </a:r>
          </a:p>
        </p:txBody>
      </p:sp>
      <p:sp>
        <p:nvSpPr>
          <p:cNvPr id="52" name="Slide Number Placeholder 12">
            <a:extLst>
              <a:ext uri="{FF2B5EF4-FFF2-40B4-BE49-F238E27FC236}">
                <a16:creationId xmlns:a16="http://schemas.microsoft.com/office/drawing/2014/main" id="{5D0EEB5A-87C7-498B-A744-88974FC9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53" y="6386807"/>
            <a:ext cx="1052510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FCE8AE-218E-4EB0-8771-0D22D20BDBD7}"/>
              </a:ext>
            </a:extLst>
          </p:cNvPr>
          <p:cNvSpPr txBox="1"/>
          <p:nvPr/>
        </p:nvSpPr>
        <p:spPr>
          <a:xfrm>
            <a:off x="6892987" y="3624272"/>
            <a:ext cx="221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Национальное управление </a:t>
            </a:r>
            <a:br>
              <a:rPr lang="ru-RU" sz="1600" b="1" i="1" dirty="0"/>
            </a:br>
            <a:r>
              <a:rPr lang="ru-RU" sz="1600" b="1" i="1" dirty="0"/>
              <a:t>туризма</a:t>
            </a:r>
            <a:endParaRPr lang="en-US" sz="1600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EFA93B-60B0-49C9-A793-672463D3ADFA}"/>
              </a:ext>
            </a:extLst>
          </p:cNvPr>
          <p:cNvSpPr txBox="1"/>
          <p:nvPr/>
        </p:nvSpPr>
        <p:spPr>
          <a:xfrm>
            <a:off x="2313147" y="4365750"/>
            <a:ext cx="126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chemeClr val="accent1"/>
                </a:solidFill>
              </a:rPr>
              <a:t>международные</a:t>
            </a:r>
            <a:endParaRPr lang="en-NZ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01A1E6-4057-4FC1-8274-8A62F6F14D7A}"/>
              </a:ext>
            </a:extLst>
          </p:cNvPr>
          <p:cNvSpPr/>
          <p:nvPr/>
        </p:nvSpPr>
        <p:spPr bwMode="auto">
          <a:xfrm>
            <a:off x="8522862" y="2176368"/>
            <a:ext cx="2440508" cy="4383523"/>
          </a:xfrm>
          <a:prstGeom prst="rect">
            <a:avLst/>
          </a:prstGeom>
          <a:solidFill>
            <a:srgbClr val="8AE2A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8E2E3-E609-40FD-A762-4DBC3A34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48" y="321921"/>
            <a:ext cx="13345836" cy="1188720"/>
          </a:xfrm>
        </p:spPr>
        <p:txBody>
          <a:bodyPr/>
          <a:lstStyle/>
          <a:p>
            <a:r>
              <a:rPr lang="ru-RU" sz="2800" b="1" dirty="0"/>
              <a:t>СОГЛАСОВАНИЕ ВАЖН</a:t>
            </a:r>
            <a:r>
              <a:rPr lang="ru-RU" sz="2800" b="1" i="1" dirty="0"/>
              <a:t>О</a:t>
            </a:r>
            <a:r>
              <a:rPr lang="ru-RU" sz="2800" b="1" dirty="0"/>
              <a:t> ДЛЯ АВИАЦИОННОГО И ТУРИСТИЧЕСКОГО СЕКТОРОВ</a:t>
            </a:r>
            <a:endParaRPr lang="en-NZ" sz="2800" b="1" dirty="0"/>
          </a:p>
        </p:txBody>
      </p:sp>
      <p:pic>
        <p:nvPicPr>
          <p:cNvPr id="17" name="Content Placeholder 16" descr="A close up of a sign&#10;&#10;Description automatically generated">
            <a:extLst>
              <a:ext uri="{FF2B5EF4-FFF2-40B4-BE49-F238E27FC236}">
                <a16:creationId xmlns:a16="http://schemas.microsoft.com/office/drawing/2014/main" id="{CB68785C-AE7E-4C8C-A05E-9228D2593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71" y="4318142"/>
            <a:ext cx="981725" cy="98172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E8A1F39-5186-43CA-A5D3-FED6BC1A5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48" y="3443855"/>
            <a:ext cx="694468" cy="69446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A7BEB9-F606-469D-BCCA-3A6073550E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8" y="2471431"/>
            <a:ext cx="683613" cy="68931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E16AB48-0C8B-4ECC-8A54-AD1F0924248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" y="2501598"/>
            <a:ext cx="2184859" cy="218485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AD72CD5-35CE-4195-9AFE-B3EB5A3FEC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0966" y="4686457"/>
            <a:ext cx="721698" cy="721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EAE591-52CC-4979-A2A9-7783537D5F31}"/>
              </a:ext>
            </a:extLst>
          </p:cNvPr>
          <p:cNvSpPr txBox="1"/>
          <p:nvPr/>
        </p:nvSpPr>
        <p:spPr>
          <a:xfrm>
            <a:off x="35292" y="2072641"/>
            <a:ext cx="2367659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Рыночный спрос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B34781-08D4-45F3-ADE1-69C1C85BED72}"/>
              </a:ext>
            </a:extLst>
          </p:cNvPr>
          <p:cNvCxnSpPr/>
          <p:nvPr/>
        </p:nvCxnSpPr>
        <p:spPr bwMode="auto">
          <a:xfrm>
            <a:off x="2548710" y="1810139"/>
            <a:ext cx="1" cy="4592975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0B5B0C41-5C5A-4AEF-BFD5-0F046D374E04}"/>
              </a:ext>
            </a:extLst>
          </p:cNvPr>
          <p:cNvSpPr/>
          <p:nvPr/>
        </p:nvSpPr>
        <p:spPr bwMode="auto">
          <a:xfrm>
            <a:off x="6179268" y="3078867"/>
            <a:ext cx="1977418" cy="2537643"/>
          </a:xfrm>
          <a:prstGeom prst="homePlate">
            <a:avLst>
              <a:gd name="adj" fmla="val 95098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FF87722-3F40-489D-9BAB-B220C8708B4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5908" y="2408368"/>
            <a:ext cx="761275" cy="7612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4D6609E-720A-4101-9A87-D485704EBD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4D73A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36971" y="5552814"/>
            <a:ext cx="904453" cy="904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21836A0-593D-4F20-853B-E0D31529EFE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4D73A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627318" y="5558273"/>
            <a:ext cx="904453" cy="904453"/>
          </a:xfrm>
          <a:prstGeom prst="rect">
            <a:avLst/>
          </a:prstGeom>
        </p:spPr>
      </p:pic>
      <p:pic>
        <p:nvPicPr>
          <p:cNvPr id="60" name="Content Placeholder 16" descr="A close up of a sign&#10;&#10;Description automatically generated">
            <a:extLst>
              <a:ext uri="{FF2B5EF4-FFF2-40B4-BE49-F238E27FC236}">
                <a16:creationId xmlns:a16="http://schemas.microsoft.com/office/drawing/2014/main" id="{F57DB1EB-BF20-425F-AFE1-0E26BDE1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9244" y="4390489"/>
            <a:ext cx="827172" cy="8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014C22A5-ED2C-45BB-A768-968551C74B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87" y="3427135"/>
            <a:ext cx="694468" cy="69446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A395EEA7-4E4F-4839-A1F7-A0F9E775C6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84" y="2502763"/>
            <a:ext cx="621466" cy="626646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3800063E-70A4-435D-81A0-69136B1AE7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D73A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8485" y="4591829"/>
            <a:ext cx="721698" cy="7216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E4FF4B0-1802-453F-AD4F-5636E32F8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637" y="2495178"/>
            <a:ext cx="692068" cy="69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42CCD16-B848-4F3F-A9A5-4A804A5E8D0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01963" y="5620612"/>
            <a:ext cx="904453" cy="904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0BD996C-5EDA-4575-A28B-F8584D8019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17108" y="5616510"/>
            <a:ext cx="904453" cy="904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91AFE71-7C9B-4109-BECF-0C5277A8F951}"/>
              </a:ext>
            </a:extLst>
          </p:cNvPr>
          <p:cNvSpPr/>
          <p:nvPr/>
        </p:nvSpPr>
        <p:spPr bwMode="auto">
          <a:xfrm>
            <a:off x="3241937" y="2134156"/>
            <a:ext cx="2440508" cy="4386807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4F75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5B011-B830-4D74-8513-71E5D971213A}"/>
              </a:ext>
            </a:extLst>
          </p:cNvPr>
          <p:cNvSpPr txBox="1"/>
          <p:nvPr/>
        </p:nvSpPr>
        <p:spPr>
          <a:xfrm>
            <a:off x="4228284" y="284461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15243-E272-4B1D-9F83-502C399BE616}"/>
              </a:ext>
            </a:extLst>
          </p:cNvPr>
          <p:cNvSpPr txBox="1"/>
          <p:nvPr/>
        </p:nvSpPr>
        <p:spPr>
          <a:xfrm>
            <a:off x="4218304" y="408353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F1609A-C9E4-4260-B842-EB2B671AABB6}"/>
              </a:ext>
            </a:extLst>
          </p:cNvPr>
          <p:cNvSpPr txBox="1"/>
          <p:nvPr/>
        </p:nvSpPr>
        <p:spPr>
          <a:xfrm>
            <a:off x="4225396" y="503179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FE297-B727-4A7C-B494-B911F78A177E}"/>
              </a:ext>
            </a:extLst>
          </p:cNvPr>
          <p:cNvSpPr txBox="1"/>
          <p:nvPr/>
        </p:nvSpPr>
        <p:spPr>
          <a:xfrm>
            <a:off x="9413015" y="2706208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68EBA-91CC-4FB0-8DB2-6A9F603805EF}"/>
              </a:ext>
            </a:extLst>
          </p:cNvPr>
          <p:cNvSpPr txBox="1"/>
          <p:nvPr/>
        </p:nvSpPr>
        <p:spPr>
          <a:xfrm>
            <a:off x="9417219" y="402345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5B07C-B973-409B-8022-BD1A638E312F}"/>
              </a:ext>
            </a:extLst>
          </p:cNvPr>
          <p:cNvSpPr txBox="1"/>
          <p:nvPr/>
        </p:nvSpPr>
        <p:spPr>
          <a:xfrm>
            <a:off x="9419862" y="494079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A9D3565-5F73-4A91-B500-9F07B757F44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5" y="3373414"/>
            <a:ext cx="2184859" cy="218485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346A1B-72BA-4EE8-8164-6E05EA2B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333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sz="1333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5A8EC9-A0CB-4158-9AAA-E1C5E51CF6C4}"/>
              </a:ext>
            </a:extLst>
          </p:cNvPr>
          <p:cNvSpPr txBox="1"/>
          <p:nvPr/>
        </p:nvSpPr>
        <p:spPr>
          <a:xfrm>
            <a:off x="3598435" y="1420777"/>
            <a:ext cx="179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Разрозненное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предложение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C0FE9-F0CA-49EF-935F-53942BA9BAC4}"/>
              </a:ext>
            </a:extLst>
          </p:cNvPr>
          <p:cNvSpPr txBox="1"/>
          <p:nvPr/>
        </p:nvSpPr>
        <p:spPr>
          <a:xfrm>
            <a:off x="8494025" y="1430672"/>
            <a:ext cx="261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Скоординированное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D73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предложение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4D73A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509F49-DF6F-483F-A9E7-EBD86A846B6A}"/>
              </a:ext>
            </a:extLst>
          </p:cNvPr>
          <p:cNvSpPr txBox="1"/>
          <p:nvPr/>
        </p:nvSpPr>
        <p:spPr>
          <a:xfrm rot="19056302">
            <a:off x="2334692" y="1869683"/>
            <a:ext cx="143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СЕГОДНЯ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7422B1-9588-4FB4-A65E-3CD2FC05DFA2}"/>
              </a:ext>
            </a:extLst>
          </p:cNvPr>
          <p:cNvSpPr txBox="1"/>
          <p:nvPr/>
        </p:nvSpPr>
        <p:spPr>
          <a:xfrm rot="19056302">
            <a:off x="7616823" y="1974583"/>
            <a:ext cx="119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ЗАВТРА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4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D938-DDEC-46D6-BE42-2349C0B1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57" y="508187"/>
            <a:ext cx="3703319" cy="14626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ГОСУДАРСТВЕННОЕ / ЧАСТНОЕ ПАРТНЕРСТВО</a:t>
            </a:r>
            <a:br>
              <a:rPr lang="ru-RU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24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примеры из практики</a:t>
            </a:r>
            <a:endParaRPr lang="en-US" sz="2400" b="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B25F5-096A-4F9F-A4DF-E6892C2A54FC}"/>
              </a:ext>
            </a:extLst>
          </p:cNvPr>
          <p:cNvSpPr txBox="1"/>
          <p:nvPr/>
        </p:nvSpPr>
        <p:spPr>
          <a:xfrm>
            <a:off x="419846" y="2109750"/>
            <a:ext cx="3826175" cy="4443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КОНСОЛИДАЦИЯ АВИАПРОМЫШЛЕННОСТИ ПОСЛЕ окончания ПАНДЕМИИ </a:t>
            </a:r>
            <a:r>
              <a:rPr lang="en-US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МОДЕЛЬ ПРАВИТЕЛЬСТВА И </a:t>
            </a:r>
            <a:r>
              <a:rPr lang="ru-RU" sz="16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АВИАКОМПАНИй</a:t>
            </a: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ИНОСТРАННОЕ РУКОВОДСТВО </a:t>
            </a:r>
            <a:r>
              <a:rPr lang="ru-RU" sz="16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АВИАКОМПАНИй</a:t>
            </a:r>
            <a:endParaRPr lang="en-US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собственности / ОПЕРАЦИОННАЯ МОДЕЛЬ </a:t>
            </a:r>
            <a:r>
              <a:rPr lang="ru-RU" sz="16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КОНСОРЦИУМа</a:t>
            </a: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экспертами из </a:t>
            </a:r>
            <a:r>
              <a:rPr lang="ru-RU" sz="160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АВИАКОМПАНИй</a:t>
            </a:r>
            <a:endParaRPr lang="en-US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ПРИВАТИЗИРОВАННАЯ НАЦИОНАЛЬНАЯ АВИАКОМПАНИЯ – частые рейсы НА турбовинтовых самолетах в МАЛЫЕ ГОРОДА в пределах региона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CCD724B1-7EC4-469A-A349-1CBFBE49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15741" b="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9E710-C46B-480E-8A05-182F1BCC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70D0BA6-9770-46BB-85EC-ADD2D187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>
            <a:lumMod val="75000"/>
          </a:schemeClr>
        </a:solidFill>
        <a:ln>
          <a:solidFill>
            <a:schemeClr val="accent4">
              <a:lumMod val="75000"/>
              <a:lumOff val="25000"/>
            </a:schemeClr>
          </a:solidFill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 2">
      <a:dk1>
        <a:srgbClr val="000000"/>
      </a:dk1>
      <a:lt1>
        <a:srgbClr val="FFFFFF"/>
      </a:lt1>
      <a:dk2>
        <a:srgbClr val="5C82B0"/>
      </a:dk2>
      <a:lt2>
        <a:srgbClr val="CCD7E6"/>
      </a:lt2>
      <a:accent1>
        <a:srgbClr val="4D73A1"/>
      </a:accent1>
      <a:accent2>
        <a:srgbClr val="B0C2D8"/>
      </a:accent2>
      <a:accent3>
        <a:srgbClr val="FFFFFF"/>
      </a:accent3>
      <a:accent4>
        <a:srgbClr val="000000"/>
      </a:accent4>
      <a:accent5>
        <a:srgbClr val="B2BCCD"/>
      </a:accent5>
      <a:accent6>
        <a:srgbClr val="9FB0C4"/>
      </a:accent6>
      <a:hlink>
        <a:srgbClr val="BAE8C0"/>
      </a:hlink>
      <a:folHlink>
        <a:srgbClr val="E0E6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9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4F75A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C82B0"/>
        </a:dk2>
        <a:lt2>
          <a:srgbClr val="CCD7E6"/>
        </a:lt2>
        <a:accent1>
          <a:srgbClr val="4D73A1"/>
        </a:accent1>
        <a:accent2>
          <a:srgbClr val="B0C2D8"/>
        </a:accent2>
        <a:accent3>
          <a:srgbClr val="FFFFFF"/>
        </a:accent3>
        <a:accent4>
          <a:srgbClr val="000000"/>
        </a:accent4>
        <a:accent5>
          <a:srgbClr val="B2BCCD"/>
        </a:accent5>
        <a:accent6>
          <a:srgbClr val="9FB0C4"/>
        </a:accent6>
        <a:hlink>
          <a:srgbClr val="BAE8C0"/>
        </a:hlink>
        <a:folHlink>
          <a:srgbClr val="E0E6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F8C2B7204841B5E6F6B7F23CBA59" ma:contentTypeVersion="42" ma:contentTypeDescription="Create a new document." ma:contentTypeScope="" ma:versionID="ee55be2027e680a0b62500e86f8ed0a7">
  <xsd:schema xmlns:xsd="http://www.w3.org/2001/XMLSchema" xmlns:xs="http://www.w3.org/2001/XMLSchema" xmlns:p="http://schemas.microsoft.com/office/2006/metadata/properties" xmlns:ns1="http://schemas.microsoft.com/sharepoint/v3" xmlns:ns2="a4a9da2b-6e79-4644-bb2a-b556bc2d250b" xmlns:ns3="4cef84be-d13d-4d81-b00a-eac6814b3f5c" targetNamespace="http://schemas.microsoft.com/office/2006/metadata/properties" ma:root="true" ma:fieldsID="d331853950cae870d9878235e97d5b09" ns1:_="" ns2:_="" ns3:_="">
    <xsd:import namespace="http://schemas.microsoft.com/sharepoint/v3"/>
    <xsd:import namespace="a4a9da2b-6e79-4644-bb2a-b556bc2d250b"/>
    <xsd:import namespace="4cef84be-d13d-4d81-b00a-eac6814b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1:DocumentSetDescription" minOccurs="0"/>
                <xsd:element ref="ns2:Job_x0020_No." minOccurs="0"/>
                <xsd:element ref="ns2:Links" minOccurs="0"/>
                <xsd:element ref="ns2:Client"/>
                <xsd:element ref="ns2:Project_x0020_Type"/>
                <xsd:element ref="ns2:Status"/>
                <xsd:element ref="ns2:Job_x0020_Category"/>
                <xsd:element ref="ns2:Link_x0020_to_x0020_Proposal" minOccurs="0"/>
                <xsd:element ref="ns2:Link_x0020_to_x0020_Related_x0020_2" minOccurs="0"/>
                <xsd:element ref="ns2:Link_x0020_to_x0020_Related" minOccurs="0"/>
                <xsd:element ref="ns2:Link_x0020_to_x0020_WFMax" minOccurs="0"/>
                <xsd:element ref="ns3:Job_x0020_Completed" minOccurs="0"/>
                <xsd:element ref="ns3:Job_x0020_Create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3" nillable="true" ma:displayName="Description" ma:description="A brief description of the project." ma:internalName="DocumentSetDescription" ma:readOnly="false">
      <xsd:simpleType>
        <xsd:restriction base="dms:Note"/>
      </xsd:simpleType>
    </xsd:element>
    <xsd:element name="_ip_UnifiedCompliancePolicyProperties" ma:index="3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9da2b-6e79-4644-bb2a-b556bc2d250b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Job_x0020_No." ma:index="14" nillable="true" ma:displayName="Job No." ma:internalName="Job_x0020_No_x002e_">
      <xsd:simpleType>
        <xsd:restriction base="dms:Text">
          <xsd:maxLength value="255"/>
        </xsd:restriction>
      </xsd:simpleType>
    </xsd:element>
    <xsd:element name="Links" ma:index="15" nillable="true" ma:displayName="Related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lient" ma:index="16" ma:displayName="Client" ma:list="{ff2f405b-a035-44c4-a178-1718bfa8aa97}" ma:internalName="Client" ma:readOnly="false" ma:showField="Title" ma:web="a4a9da2b-6e79-4644-bb2a-b556bc2d250b">
      <xsd:simpleType>
        <xsd:restriction base="dms:Lookup"/>
      </xsd:simpleType>
    </xsd:element>
    <xsd:element name="Project_x0020_Type" ma:index="17" ma:displayName="Project Type" ma:list="{02d9e4bb-d6ed-480a-961d-9440d9511bca}" ma:internalName="Project_x0020_Type1" ma:readOnly="false" ma:showField="Title" ma:web="a4a9da2b-6e79-4644-bb2a-b556bc2d250b">
      <xsd:simpleType>
        <xsd:restriction base="dms:Lookup"/>
      </xsd:simpleType>
    </xsd:element>
    <xsd:element name="Status" ma:index="18" ma:displayName="Status" ma:list="{74b819d4-2584-4509-be9d-341e1d21fcbd}" ma:internalName="Status" ma:readOnly="false" ma:showField="Title" ma:web="a4a9da2b-6e79-4644-bb2a-b556bc2d250b">
      <xsd:simpleType>
        <xsd:restriction base="dms:Lookup"/>
      </xsd:simpleType>
    </xsd:element>
    <xsd:element name="Job_x0020_Category" ma:index="19" ma:displayName="Job Category" ma:list="{973fbdb0-c863-433e-9d8d-86d71a2e9171}" ma:internalName="Job_x0020_Category" ma:readOnly="false" ma:showField="Title" ma:web="a4a9da2b-6e79-4644-bb2a-b556bc2d250b">
      <xsd:simpleType>
        <xsd:restriction base="dms:Lookup"/>
      </xsd:simpleType>
    </xsd:element>
    <xsd:element name="Link_x0020_to_x0020_Proposal" ma:index="20" nillable="true" ma:displayName="Link to NZIER Library Archive" ma:format="Hyperlink" ma:internalName="Link_x0020_to_x0020_Proposal0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_x0020_2" ma:index="21" nillable="true" ma:displayName="Link to Related 2" ma:format="Hyperlink" ma:internalName="Link_x0020_to_x0020_Related_x0020_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Related" ma:index="22" nillable="true" ma:displayName="Link to Related 1" ma:format="Hyperlink" ma:internalName="Link_x0020_to_x0020_Relate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_x0020_to_x0020_WFMax" ma:index="23" nillable="true" ma:displayName="Link to WFMax" ma:format="Hyperlink" ma:internalName="Link_x0020_to_x0020_WFMax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SharedByUser" ma:index="2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f84be-d13d-4d81-b00a-eac6814b3f5c" elementFormDefault="qualified">
    <xsd:import namespace="http://schemas.microsoft.com/office/2006/documentManagement/types"/>
    <xsd:import namespace="http://schemas.microsoft.com/office/infopath/2007/PartnerControls"/>
    <xsd:element name="Job_x0020_Completed" ma:index="24" nillable="true" ma:displayName="Date Completed" ma:format="DateOnly" ma:internalName="Job_x0020_Completed">
      <xsd:simpleType>
        <xsd:restriction base="dms:DateTime"/>
      </xsd:simpleType>
    </xsd:element>
    <xsd:element name="Job_x0020_Created" ma:index="25" nillable="true" ma:displayName="Date Created" ma:default="[today]" ma:format="DateOnly" ma:internalName="Job_x0020_Created">
      <xsd:simpleType>
        <xsd:restriction base="dms:DateTime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Job_x0020_Completed xmlns="4cef84be-d13d-4d81-b00a-eac6814b3f5c" xsi:nil="true"/>
    <DocumentSetDescription xmlns="http://schemas.microsoft.com/sharepoint/v3" xsi:nil="true"/>
    <Links xmlns="a4a9da2b-6e79-4644-bb2a-b556bc2d250b">
      <Url xsi:nil="true"/>
      <Description xsi:nil="true"/>
    </Links>
    <_ip_UnifiedCompliancePolicyProperties xmlns="http://schemas.microsoft.com/sharepoint/v3" xsi:nil="true"/>
    <Project_x0020_Type xmlns="a4a9da2b-6e79-4644-bb2a-b556bc2d250b">3</Project_x0020_Type>
    <Job_x0020_Category xmlns="a4a9da2b-6e79-4644-bb2a-b556bc2d250b">1</Job_x0020_Category>
    <Link_x0020_to_x0020_Proposal xmlns="a4a9da2b-6e79-4644-bb2a-b556bc2d250b">
      <Url xsi:nil="true"/>
      <Description xsi:nil="true"/>
    </Link_x0020_to_x0020_Proposal>
    <Job_x0020_No. xmlns="a4a9da2b-6e79-4644-bb2a-b556bc2d250b">12998, 12975</Job_x0020_No.>
    <Client xmlns="a4a9da2b-6e79-4644-bb2a-b556bc2d250b">39</Client>
    <Link_x0020_to_x0020_WFMax xmlns="a4a9da2b-6e79-4644-bb2a-b556bc2d250b">
      <Url xsi:nil="true"/>
      <Description xsi:nil="true"/>
    </Link_x0020_to_x0020_WFMax>
    <Job_x0020_Created xmlns="4cef84be-d13d-4d81-b00a-eac6814b3f5c">2017-11-16T11:00:00+00:00</Job_x0020_Created>
    <Status xmlns="a4a9da2b-6e79-4644-bb2a-b556bc2d250b">5</Status>
    <Link_x0020_to_x0020_Related_x0020_2 xmlns="a4a9da2b-6e79-4644-bb2a-b556bc2d250b">
      <Url xsi:nil="true"/>
      <Description xsi:nil="true"/>
    </Link_x0020_to_x0020_Related_x0020_2>
    <Link_x0020_to_x0020_Related xmlns="a4a9da2b-6e79-4644-bb2a-b556bc2d250b">
      <Url xsi:nil="true"/>
      <Description xsi:nil="true"/>
    </Link_x0020_to_x0020_Related>
    <SharedWithUsers xmlns="a4a9da2b-6e79-4644-bb2a-b556bc2d250b">
      <UserInfo>
        <DisplayName>John Ballingall</DisplayName>
        <AccountId>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EC5C00-AD86-4212-B96F-8AE11ABC5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9da2b-6e79-4644-bb2a-b556bc2d250b"/>
    <ds:schemaRef ds:uri="4cef84be-d13d-4d81-b00a-eac6814b3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B805C6-89E3-48DB-AF6D-5A8909CABA16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4cef84be-d13d-4d81-b00a-eac6814b3f5c"/>
    <ds:schemaRef ds:uri="a4a9da2b-6e79-4644-bb2a-b556bc2d250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3B376B-2307-4A1C-B912-87C849E5AD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FAEF2D-EB59-492C-A73D-00A1C91D846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1388</Words>
  <Application>Microsoft Office PowerPoint</Application>
  <PresentationFormat>Широкоэкранный</PresentationFormat>
  <Paragraphs>264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Arial</vt:lpstr>
      <vt:lpstr>Arial Narrow</vt:lpstr>
      <vt:lpstr>Calibri</vt:lpstr>
      <vt:lpstr>Calibri Light</vt:lpstr>
      <vt:lpstr>Corbel</vt:lpstr>
      <vt:lpstr>Franklin Gothic Book</vt:lpstr>
      <vt:lpstr>Franklin Gothic Demi</vt:lpstr>
      <vt:lpstr>Gill Sans MT</vt:lpstr>
      <vt:lpstr>Tw Cen MT</vt:lpstr>
      <vt:lpstr>Wingdings 2</vt:lpstr>
      <vt:lpstr>2_Office Theme</vt:lpstr>
      <vt:lpstr>3_Office Theme</vt:lpstr>
      <vt:lpstr>DividendVTI</vt:lpstr>
      <vt:lpstr>1_DividendVTI</vt:lpstr>
      <vt:lpstr>Office Theme</vt:lpstr>
      <vt:lpstr>Презентация PowerPoint</vt:lpstr>
      <vt:lpstr>ОТРАСЛИ АВИАЦИИ И ТУРИЗМА – ОСНОВНЫЕ ПРОБЛЕМЫ</vt:lpstr>
      <vt:lpstr>ВОПРОСЫ</vt:lpstr>
      <vt:lpstr>Общие наблюдения на развивающихся авиационных рынках</vt:lpstr>
      <vt:lpstr>МАКСИМИЗАЦИЯ РЕГИОНАЛЬНЫХ СОГЛАШЕНИЙ АВИАЦИОННЫЕ БЛОКИ ДЛЯ РЕГИОНАЛЬНОГО СОТРУДНИЧЕСТВА</vt:lpstr>
      <vt:lpstr>НОВАЯ связанность ПРЕДЛАГАЕТ ВОЗМОЖНОСТИ для ПЕРЕЗАГРУЗКИ </vt:lpstr>
      <vt:lpstr>ПРАВИТЕЛЬСТВЕННАЯ СТРАТЕГИЯ И ПОЛИТИКА СОЗДАЮТ «КЛИМАТ» ДЛЯ АВИАЦИИ И ТУРИЗМА ДЛЯ ВЕДЕНИЯ БИЗНЕСА И РАЗВИТИЯ</vt:lpstr>
      <vt:lpstr>СОГЛАСОВАНИЕ ВАЖНО ДЛЯ АВИАЦИОННОГО И ТУРИСТИЧЕСКОГО СЕКТОРОВ</vt:lpstr>
      <vt:lpstr>ГОСУДАРСТВЕННОЕ / ЧАСТНОЕ ПАРТНЕРСТВО  примеры из практики</vt:lpstr>
      <vt:lpstr>ПОСЛЕ окончания пандемии COVID… КОНСОЛИДАЦИЯ АВИАЦИОННОЙ индустрии</vt:lpstr>
      <vt:lpstr>Презентация PowerPoint</vt:lpstr>
      <vt:lpstr> Модель собственности / ОПЕРАЦИОННАЯ МОДЕЛЬ КОНСОРЦИУМа С экспертами из АВИАКОМПАНИй </vt:lpstr>
      <vt:lpstr>приватизированная национальная авиакомпания с частыми рейсами турбовинтовыми самолетами в малые города</vt:lpstr>
      <vt:lpstr>АВИАЦИЯ И ТУРИЗМ – ВОЗМОЖНОСТИ  И ТРЕБОВАНИЯ</vt:lpstr>
      <vt:lpstr>   ПРОДВИЖЕНИЕ НА УРОВНЕ СТРАНЫ ГОСУДАРСТВЕННЫМ И ЧАСТНЫМ СЕКТОРАМИ НЕОБХОДИМо для ПЕРЕЗАГРУЗки ВЪЕЗДа ПОСЕТИТЕЛЕЙ</vt:lpstr>
      <vt:lpstr>Быстро меняющийся ландшафт процессов требует быстрых, адаптируемых, но надежных возможностей для участия в глобальном передвижении путешественников</vt:lpstr>
      <vt:lpstr>ЗАИНТЕРЕСОВАННЫЕ СТОРОНЫ в правительстве И АВИАЦИОННой отрасли ОПРЕДЕЛЯЮТ СПРОС И ПРЕДЛОЖЕНИЕ ПОТЕНЦИАЛА</vt:lpstr>
      <vt:lpstr>ДАЛЬНЕЙШИЕ ШАГИ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Russell</dc:creator>
  <cp:lastModifiedBy>solomonchik@mail.ru</cp:lastModifiedBy>
  <cp:revision>91</cp:revision>
  <dcterms:created xsi:type="dcterms:W3CDTF">2021-01-04T09:03:11Z</dcterms:created>
  <dcterms:modified xsi:type="dcterms:W3CDTF">2021-01-21T17:38:49Z</dcterms:modified>
</cp:coreProperties>
</file>