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heme/theme1.xml" ContentType="application/vnd.openxmlformats-officedocument.theme+xml"/>
  <Override PartName="/ppt/theme/theme2.xml" ContentType="application/vnd.openxmlformats-officedocument.theme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0" r:id="rId4"/>
    <p:sldId id="262" r:id="rId5"/>
    <p:sldId id="267" r:id="rId6"/>
    <p:sldId id="266" r:id="rId7"/>
    <p:sldId id="26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Relationship Id="rId14" Type="http://schemas.openxmlformats.org/officeDocument/2006/relationships/image" Target="../media/image17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Relationship Id="rId14" Type="http://schemas.openxmlformats.org/officeDocument/2006/relationships/image" Target="../media/image1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29D7E7-E43D-4CD0-9411-C1B223F2D00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B7F6C84-E260-4862-9E22-2906E611234F}">
      <dgm:prSet/>
      <dgm:spPr/>
      <dgm:t>
        <a:bodyPr/>
        <a:lstStyle/>
        <a:p>
          <a:r>
            <a:rPr lang="ru-RU" dirty="1"/>
            <a:t>Платформа электронного обучения</a:t>
          </a:r>
          <a:r>
            <a:rPr lang="ru-RU" dirty="1"/>
            <a:t> </a:t>
          </a:r>
        </a:p>
      </dgm:t>
    </dgm:pt>
    <dgm:pt modelId="{E3B22D56-E76B-4A68-A676-66F3A245DDFB}" type="parTrans" cxnId="{644D9596-5DAC-4E54-A8E5-054D3134CEC1}">
      <dgm:prSet/>
      <dgm:spPr/>
      <dgm:t>
        <a:bodyPr/>
        <a:lstStyle/>
        <a:p>
          <a:endParaRPr lang="en-US"/>
        </a:p>
      </dgm:t>
    </dgm:pt>
    <dgm:pt modelId="{B6ADE1D2-F9D0-41F6-A1B9-FDD6AA389EBA}" type="sibTrans" cxnId="{644D9596-5DAC-4E54-A8E5-054D3134CEC1}">
      <dgm:prSet/>
      <dgm:spPr/>
      <dgm:t>
        <a:bodyPr/>
        <a:lstStyle/>
        <a:p>
          <a:endParaRPr lang="en-US"/>
        </a:p>
      </dgm:t>
    </dgm:pt>
    <dgm:pt modelId="{201ECA89-7534-4163-B057-C3B3542A2C5F}">
      <dgm:prSet/>
      <dgm:spPr/>
      <dgm:t>
        <a:bodyPr/>
        <a:lstStyle/>
        <a:p>
          <a:r>
            <a:rPr lang="ru-RU" dirty="1"/>
            <a:t>Мероприятия по наращиванию потенциала</a:t>
          </a:r>
          <a:r>
            <a:rPr lang="ru-RU" dirty="1"/>
            <a:t> </a:t>
          </a:r>
        </a:p>
      </dgm:t>
    </dgm:pt>
    <dgm:pt modelId="{F7E6B5DF-9D6A-49F3-B5A6-B8A1E43203E9}" type="parTrans" cxnId="{D38690B6-F389-4488-92A8-D3EB6A2AB87E}">
      <dgm:prSet/>
      <dgm:spPr/>
      <dgm:t>
        <a:bodyPr/>
        <a:lstStyle/>
        <a:p>
          <a:endParaRPr lang="en-US"/>
        </a:p>
      </dgm:t>
    </dgm:pt>
    <dgm:pt modelId="{EB16392D-F67A-437F-8B9C-8A319A4A478C}" type="sibTrans" cxnId="{D38690B6-F389-4488-92A8-D3EB6A2AB87E}">
      <dgm:prSet/>
      <dgm:spPr/>
      <dgm:t>
        <a:bodyPr/>
        <a:lstStyle/>
        <a:p>
          <a:endParaRPr lang="en-US"/>
        </a:p>
      </dgm:t>
    </dgm:pt>
    <dgm:pt modelId="{C4462808-9ECF-4C4E-BC52-F71DD88498A6}">
      <dgm:prSet/>
      <dgm:spPr/>
      <dgm:t>
        <a:bodyPr/>
        <a:lstStyle/>
        <a:p>
          <a:r>
            <a:rPr lang="ru-RU" dirty="1"/>
            <a:t>Программа тренингов для тренеров</a:t>
          </a:r>
          <a:r>
            <a:rPr lang="ru-RU" dirty="1"/>
            <a:t> </a:t>
          </a:r>
        </a:p>
      </dgm:t>
    </dgm:pt>
    <dgm:pt modelId="{CC91E715-E04F-4A03-B4D3-2CF4662CCD14}" type="parTrans" cxnId="{0A06D7E4-EA1A-4AF0-A20F-8D10CCCAA656}">
      <dgm:prSet/>
      <dgm:spPr/>
      <dgm:t>
        <a:bodyPr/>
        <a:lstStyle/>
        <a:p>
          <a:endParaRPr lang="en-US"/>
        </a:p>
      </dgm:t>
    </dgm:pt>
    <dgm:pt modelId="{78693C32-EAB5-4FDD-84FD-8F04ABD4CE9D}" type="sibTrans" cxnId="{0A06D7E4-EA1A-4AF0-A20F-8D10CCCAA656}">
      <dgm:prSet/>
      <dgm:spPr/>
      <dgm:t>
        <a:bodyPr/>
        <a:lstStyle/>
        <a:p>
          <a:endParaRPr lang="en-US"/>
        </a:p>
      </dgm:t>
    </dgm:pt>
    <dgm:pt modelId="{8FDC3916-36E5-451E-94BF-1080DD4F57E3}">
      <dgm:prSet/>
      <dgm:spPr/>
      <dgm:t>
        <a:bodyPr/>
        <a:lstStyle/>
        <a:p>
          <a:r>
            <a:rPr lang="ru-RU" dirty="1"/>
            <a:t>Экспертные круглые столы</a:t>
          </a:r>
          <a:r>
            <a:rPr lang="ru-RU" dirty="1"/>
            <a:t> </a:t>
          </a:r>
        </a:p>
      </dgm:t>
    </dgm:pt>
    <dgm:pt modelId="{01207C59-EFCC-4C94-8709-B349BDC8BD6D}" type="parTrans" cxnId="{CC4FFE43-F925-4D76-BA28-C7158F7946DE}">
      <dgm:prSet/>
      <dgm:spPr/>
      <dgm:t>
        <a:bodyPr/>
        <a:lstStyle/>
        <a:p>
          <a:endParaRPr lang="en-US"/>
        </a:p>
      </dgm:t>
    </dgm:pt>
    <dgm:pt modelId="{C900CF49-59E0-47B8-84D0-88C0F4FA4152}" type="sibTrans" cxnId="{CC4FFE43-F925-4D76-BA28-C7158F7946DE}">
      <dgm:prSet/>
      <dgm:spPr/>
      <dgm:t>
        <a:bodyPr/>
        <a:lstStyle/>
        <a:p>
          <a:endParaRPr lang="en-US"/>
        </a:p>
      </dgm:t>
    </dgm:pt>
    <dgm:pt modelId="{3B3ABB12-C45A-4194-BBD5-B20285F67F73}">
      <dgm:prSet/>
      <dgm:spPr/>
      <dgm:t>
        <a:bodyPr/>
        <a:lstStyle/>
        <a:p>
          <a:r>
            <a:rPr lang="ru-RU" dirty="1"/>
            <a:t>Увеличение количества обучаемых</a:t>
          </a:r>
          <a:r>
            <a:rPr lang="ru-RU" dirty="1"/>
            <a:t> </a:t>
          </a:r>
        </a:p>
      </dgm:t>
    </dgm:pt>
    <dgm:pt modelId="{A1690715-95F7-4425-AEEE-65B23B6A3C25}" type="parTrans" cxnId="{C15BFD07-BF67-48B2-BC50-43E3DC449C1A}">
      <dgm:prSet/>
      <dgm:spPr/>
      <dgm:t>
        <a:bodyPr/>
        <a:lstStyle/>
        <a:p>
          <a:endParaRPr lang="en-US"/>
        </a:p>
      </dgm:t>
    </dgm:pt>
    <dgm:pt modelId="{28EA5FC4-FA56-4BDF-9372-6F06DA194CAD}" type="sibTrans" cxnId="{C15BFD07-BF67-48B2-BC50-43E3DC449C1A}">
      <dgm:prSet/>
      <dgm:spPr/>
      <dgm:t>
        <a:bodyPr/>
        <a:lstStyle/>
        <a:p>
          <a:endParaRPr lang="en-US"/>
        </a:p>
      </dgm:t>
    </dgm:pt>
    <dgm:pt modelId="{3E411B98-CBE1-4F83-A74D-3E709B9E3F14}">
      <dgm:prSet/>
      <dgm:spPr/>
      <dgm:t>
        <a:bodyPr/>
        <a:lstStyle/>
        <a:p>
          <a:r>
            <a:rPr lang="ru-RU" dirty="1"/>
            <a:t>Доступность видеороликов для учебных мероприятий</a:t>
          </a:r>
          <a:r>
            <a:rPr lang="ru-RU" dirty="1"/>
            <a:t> </a:t>
          </a:r>
        </a:p>
      </dgm:t>
    </dgm:pt>
    <dgm:pt modelId="{35BB8185-2965-4976-A187-BE280B5C13E4}" type="parTrans" cxnId="{0AAF2712-CA76-4167-BDF4-BC7A69E3C462}">
      <dgm:prSet/>
      <dgm:spPr/>
      <dgm:t>
        <a:bodyPr/>
        <a:lstStyle/>
        <a:p>
          <a:endParaRPr lang="en-US"/>
        </a:p>
      </dgm:t>
    </dgm:pt>
    <dgm:pt modelId="{3B43349B-AE4E-4A27-90CC-F11C4945245E}" type="sibTrans" cxnId="{0AAF2712-CA76-4167-BDF4-BC7A69E3C462}">
      <dgm:prSet/>
      <dgm:spPr/>
      <dgm:t>
        <a:bodyPr/>
        <a:lstStyle/>
        <a:p>
          <a:endParaRPr lang="en-US"/>
        </a:p>
      </dgm:t>
    </dgm:pt>
    <dgm:pt modelId="{903C8BC6-24F5-4DAC-90FB-8C93DD0D5AFA}" type="pres">
      <dgm:prSet presAssocID="{4929D7E7-E43D-4CD0-9411-C1B223F2D004}" presName="linear" presStyleCnt="0">
        <dgm:presLayoutVars>
          <dgm:animLvl val="lvl"/>
          <dgm:resizeHandles val="exact"/>
        </dgm:presLayoutVars>
      </dgm:prSet>
      <dgm:spPr/>
    </dgm:pt>
    <dgm:pt modelId="{2F8CBBF6-A7C5-4B56-BD45-670E97926696}" type="pres">
      <dgm:prSet presAssocID="{9B7F6C84-E260-4862-9E22-2906E611234F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68A102AD-DA56-4747-A1E1-06DB891EFE19}" type="pres">
      <dgm:prSet presAssocID="{B6ADE1D2-F9D0-41F6-A1B9-FDD6AA389EBA}" presName="spacer" presStyleCnt="0"/>
      <dgm:spPr/>
    </dgm:pt>
    <dgm:pt modelId="{1817656D-D785-41A4-BF2F-A600FAE56166}" type="pres">
      <dgm:prSet presAssocID="{201ECA89-7534-4163-B057-C3B3542A2C5F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2DD09A51-0369-49CC-B67E-EE6E1651BB50}" type="pres">
      <dgm:prSet presAssocID="{EB16392D-F67A-437F-8B9C-8A319A4A478C}" presName="spacer" presStyleCnt="0"/>
      <dgm:spPr/>
    </dgm:pt>
    <dgm:pt modelId="{A798FABF-CC64-4795-84F7-BCA58487F5C0}" type="pres">
      <dgm:prSet presAssocID="{C4462808-9ECF-4C4E-BC52-F71DD88498A6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CA47943B-6717-4554-B978-CC6561AB0376}" type="pres">
      <dgm:prSet presAssocID="{78693C32-EAB5-4FDD-84FD-8F04ABD4CE9D}" presName="spacer" presStyleCnt="0"/>
      <dgm:spPr/>
    </dgm:pt>
    <dgm:pt modelId="{D370E59E-60CD-4A7D-A89F-690D3C1D2CCF}" type="pres">
      <dgm:prSet presAssocID="{8FDC3916-36E5-451E-94BF-1080DD4F57E3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AB6B3A30-B8AB-48DB-88AD-F968CC3A125F}" type="pres">
      <dgm:prSet presAssocID="{C900CF49-59E0-47B8-84D0-88C0F4FA4152}" presName="spacer" presStyleCnt="0"/>
      <dgm:spPr/>
    </dgm:pt>
    <dgm:pt modelId="{F356490C-FE6C-4B80-9791-F1DCEC846084}" type="pres">
      <dgm:prSet presAssocID="{3B3ABB12-C45A-4194-BBD5-B20285F67F73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DD41DB09-1DD9-4122-83A9-993F570C531F}" type="pres">
      <dgm:prSet presAssocID="{28EA5FC4-FA56-4BDF-9372-6F06DA194CAD}" presName="spacer" presStyleCnt="0"/>
      <dgm:spPr/>
    </dgm:pt>
    <dgm:pt modelId="{C836F7EA-BD2B-4BAE-8493-E01C2D0728AB}" type="pres">
      <dgm:prSet presAssocID="{3E411B98-CBE1-4F83-A74D-3E709B9E3F14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C15BFD07-BF67-48B2-BC50-43E3DC449C1A}" srcId="{4929D7E7-E43D-4CD0-9411-C1B223F2D004}" destId="{3B3ABB12-C45A-4194-BBD5-B20285F67F73}" srcOrd="4" destOrd="0" parTransId="{A1690715-95F7-4425-AEEE-65B23B6A3C25}" sibTransId="{28EA5FC4-FA56-4BDF-9372-6F06DA194CAD}"/>
    <dgm:cxn modelId="{0AAF2712-CA76-4167-BDF4-BC7A69E3C462}" srcId="{4929D7E7-E43D-4CD0-9411-C1B223F2D004}" destId="{3E411B98-CBE1-4F83-A74D-3E709B9E3F14}" srcOrd="5" destOrd="0" parTransId="{35BB8185-2965-4976-A187-BE280B5C13E4}" sibTransId="{3B43349B-AE4E-4A27-90CC-F11C4945245E}"/>
    <dgm:cxn modelId="{80094A18-72DB-444C-BA07-9238B191183C}" type="presOf" srcId="{3B3ABB12-C45A-4194-BBD5-B20285F67F73}" destId="{F356490C-FE6C-4B80-9791-F1DCEC846084}" srcOrd="0" destOrd="0" presId="urn:microsoft.com/office/officeart/2005/8/layout/vList2"/>
    <dgm:cxn modelId="{CC4FFE43-F925-4D76-BA28-C7158F7946DE}" srcId="{4929D7E7-E43D-4CD0-9411-C1B223F2D004}" destId="{8FDC3916-36E5-451E-94BF-1080DD4F57E3}" srcOrd="3" destOrd="0" parTransId="{01207C59-EFCC-4C94-8709-B349BDC8BD6D}" sibTransId="{C900CF49-59E0-47B8-84D0-88C0F4FA4152}"/>
    <dgm:cxn modelId="{8310BB48-2F4A-4DF4-8885-037B5E468A06}" type="presOf" srcId="{201ECA89-7534-4163-B057-C3B3542A2C5F}" destId="{1817656D-D785-41A4-BF2F-A600FAE56166}" srcOrd="0" destOrd="0" presId="urn:microsoft.com/office/officeart/2005/8/layout/vList2"/>
    <dgm:cxn modelId="{644D9596-5DAC-4E54-A8E5-054D3134CEC1}" srcId="{4929D7E7-E43D-4CD0-9411-C1B223F2D004}" destId="{9B7F6C84-E260-4862-9E22-2906E611234F}" srcOrd="0" destOrd="0" parTransId="{E3B22D56-E76B-4A68-A676-66F3A245DDFB}" sibTransId="{B6ADE1D2-F9D0-41F6-A1B9-FDD6AA389EBA}"/>
    <dgm:cxn modelId="{ABFD6B9D-CA85-439C-8283-026155F4CB35}" type="presOf" srcId="{C4462808-9ECF-4C4E-BC52-F71DD88498A6}" destId="{A798FABF-CC64-4795-84F7-BCA58487F5C0}" srcOrd="0" destOrd="0" presId="urn:microsoft.com/office/officeart/2005/8/layout/vList2"/>
    <dgm:cxn modelId="{63F352B5-4984-4093-970A-E7658D755616}" type="presOf" srcId="{8FDC3916-36E5-451E-94BF-1080DD4F57E3}" destId="{D370E59E-60CD-4A7D-A89F-690D3C1D2CCF}" srcOrd="0" destOrd="0" presId="urn:microsoft.com/office/officeart/2005/8/layout/vList2"/>
    <dgm:cxn modelId="{D38690B6-F389-4488-92A8-D3EB6A2AB87E}" srcId="{4929D7E7-E43D-4CD0-9411-C1B223F2D004}" destId="{201ECA89-7534-4163-B057-C3B3542A2C5F}" srcOrd="1" destOrd="0" parTransId="{F7E6B5DF-9D6A-49F3-B5A6-B8A1E43203E9}" sibTransId="{EB16392D-F67A-437F-8B9C-8A319A4A478C}"/>
    <dgm:cxn modelId="{69FCB7E4-3B0A-438E-B11F-74D39C4698EA}" type="presOf" srcId="{4929D7E7-E43D-4CD0-9411-C1B223F2D004}" destId="{903C8BC6-24F5-4DAC-90FB-8C93DD0D5AFA}" srcOrd="0" destOrd="0" presId="urn:microsoft.com/office/officeart/2005/8/layout/vList2"/>
    <dgm:cxn modelId="{0A06D7E4-EA1A-4AF0-A20F-8D10CCCAA656}" srcId="{4929D7E7-E43D-4CD0-9411-C1B223F2D004}" destId="{C4462808-9ECF-4C4E-BC52-F71DD88498A6}" srcOrd="2" destOrd="0" parTransId="{CC91E715-E04F-4A03-B4D3-2CF4662CCD14}" sibTransId="{78693C32-EAB5-4FDD-84FD-8F04ABD4CE9D}"/>
    <dgm:cxn modelId="{535490EA-AE95-455B-A6F3-770B9E339602}" type="presOf" srcId="{9B7F6C84-E260-4862-9E22-2906E611234F}" destId="{2F8CBBF6-A7C5-4B56-BD45-670E97926696}" srcOrd="0" destOrd="0" presId="urn:microsoft.com/office/officeart/2005/8/layout/vList2"/>
    <dgm:cxn modelId="{C683DEEC-B94C-4A30-A8AE-09CA9462D014}" type="presOf" srcId="{3E411B98-CBE1-4F83-A74D-3E709B9E3F14}" destId="{C836F7EA-BD2B-4BAE-8493-E01C2D0728AB}" srcOrd="0" destOrd="0" presId="urn:microsoft.com/office/officeart/2005/8/layout/vList2"/>
    <dgm:cxn modelId="{73E3D9FD-8CAB-4C5D-B860-871B3C5F31CC}" type="presParOf" srcId="{903C8BC6-24F5-4DAC-90FB-8C93DD0D5AFA}" destId="{2F8CBBF6-A7C5-4B56-BD45-670E97926696}" srcOrd="0" destOrd="0" presId="urn:microsoft.com/office/officeart/2005/8/layout/vList2"/>
    <dgm:cxn modelId="{3C80DCBF-040B-40DC-9114-C9CBD887E998}" type="presParOf" srcId="{903C8BC6-24F5-4DAC-90FB-8C93DD0D5AFA}" destId="{68A102AD-DA56-4747-A1E1-06DB891EFE19}" srcOrd="1" destOrd="0" presId="urn:microsoft.com/office/officeart/2005/8/layout/vList2"/>
    <dgm:cxn modelId="{D3ED12C4-A7A7-4CD6-958B-1BD39264806C}" type="presParOf" srcId="{903C8BC6-24F5-4DAC-90FB-8C93DD0D5AFA}" destId="{1817656D-D785-41A4-BF2F-A600FAE56166}" srcOrd="2" destOrd="0" presId="urn:microsoft.com/office/officeart/2005/8/layout/vList2"/>
    <dgm:cxn modelId="{EDFE16A4-E6BC-4327-B90F-B9FFE1EA1041}" type="presParOf" srcId="{903C8BC6-24F5-4DAC-90FB-8C93DD0D5AFA}" destId="{2DD09A51-0369-49CC-B67E-EE6E1651BB50}" srcOrd="3" destOrd="0" presId="urn:microsoft.com/office/officeart/2005/8/layout/vList2"/>
    <dgm:cxn modelId="{F2C9EEF7-5EF2-411A-A341-01F9D97D28E9}" type="presParOf" srcId="{903C8BC6-24F5-4DAC-90FB-8C93DD0D5AFA}" destId="{A798FABF-CC64-4795-84F7-BCA58487F5C0}" srcOrd="4" destOrd="0" presId="urn:microsoft.com/office/officeart/2005/8/layout/vList2"/>
    <dgm:cxn modelId="{5521B21A-BC7C-4EF6-923D-52FC1407F8E5}" type="presParOf" srcId="{903C8BC6-24F5-4DAC-90FB-8C93DD0D5AFA}" destId="{CA47943B-6717-4554-B978-CC6561AB0376}" srcOrd="5" destOrd="0" presId="urn:microsoft.com/office/officeart/2005/8/layout/vList2"/>
    <dgm:cxn modelId="{3ADA4295-1DAD-4CCC-A505-7F7582ADABD7}" type="presParOf" srcId="{903C8BC6-24F5-4DAC-90FB-8C93DD0D5AFA}" destId="{D370E59E-60CD-4A7D-A89F-690D3C1D2CCF}" srcOrd="6" destOrd="0" presId="urn:microsoft.com/office/officeart/2005/8/layout/vList2"/>
    <dgm:cxn modelId="{0E3E860C-F3AC-42DB-88F1-BD9A59387A06}" type="presParOf" srcId="{903C8BC6-24F5-4DAC-90FB-8C93DD0D5AFA}" destId="{AB6B3A30-B8AB-48DB-88AD-F968CC3A125F}" srcOrd="7" destOrd="0" presId="urn:microsoft.com/office/officeart/2005/8/layout/vList2"/>
    <dgm:cxn modelId="{31315314-57CB-4935-8F0C-5B931B11E614}" type="presParOf" srcId="{903C8BC6-24F5-4DAC-90FB-8C93DD0D5AFA}" destId="{F356490C-FE6C-4B80-9791-F1DCEC846084}" srcOrd="8" destOrd="0" presId="urn:microsoft.com/office/officeart/2005/8/layout/vList2"/>
    <dgm:cxn modelId="{88C01A88-112F-4727-B577-2CF49AAA447E}" type="presParOf" srcId="{903C8BC6-24F5-4DAC-90FB-8C93DD0D5AFA}" destId="{DD41DB09-1DD9-4122-83A9-993F570C531F}" srcOrd="9" destOrd="0" presId="urn:microsoft.com/office/officeart/2005/8/layout/vList2"/>
    <dgm:cxn modelId="{7EA8B194-B76A-4B1E-BA0C-42A52EEB426D}" type="presParOf" srcId="{903C8BC6-24F5-4DAC-90FB-8C93DD0D5AFA}" destId="{C836F7EA-BD2B-4BAE-8493-E01C2D0728AB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0F68CF-6B1F-460C-96AD-8635009E90DD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004B72-2904-4008-97EE-23D00714895C}">
      <dgm:prSet/>
      <dgm:spPr/>
      <dgm:t>
        <a:bodyPr/>
        <a:lstStyle/>
        <a:p>
          <a:pPr>
            <a:lnSpc>
              <a:spcPct val="100000"/>
            </a:lnSpc>
          </a:pPr>
          <a:r>
            <a:rPr lang="ru-RU" dirty="1"/>
            <a:t>Обновленная стратегия ИЦ 2020</a:t>
          </a:r>
        </a:p>
      </dgm:t>
    </dgm:pt>
    <dgm:pt modelId="{DB83D406-2851-4562-9F53-BBC5F0947F9E}" type="parTrans" cxnId="{1E2EB942-F711-4D80-8977-4BC580CD101C}">
      <dgm:prSet/>
      <dgm:spPr/>
      <dgm:t>
        <a:bodyPr/>
        <a:lstStyle/>
        <a:p>
          <a:endParaRPr lang="en-US"/>
        </a:p>
      </dgm:t>
    </dgm:pt>
    <dgm:pt modelId="{71FD436B-7865-497A-8971-19EF1867224C}" type="sibTrans" cxnId="{1E2EB942-F711-4D80-8977-4BC580CD101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3804D60-C7DC-4DF8-BAB6-83A77AE8B80E}">
      <dgm:prSet/>
      <dgm:spPr/>
      <dgm:t>
        <a:bodyPr/>
        <a:lstStyle/>
        <a:p>
          <a:pPr>
            <a:lnSpc>
              <a:spcPct val="100000"/>
            </a:lnSpc>
          </a:pPr>
          <a:r>
            <a:rPr lang="ru-RU" dirty="1"/>
            <a:t>Предложение о реструктуризации Консультативного совета</a:t>
          </a:r>
          <a:r>
            <a:rPr lang="ru-RU" dirty="1"/>
            <a:t> </a:t>
          </a:r>
        </a:p>
      </dgm:t>
    </dgm:pt>
    <dgm:pt modelId="{21EC99FB-A129-40B3-B2DA-77796B1D3CB8}" type="parTrans" cxnId="{F817D565-0F8A-45C9-B900-B35AD20460BB}">
      <dgm:prSet/>
      <dgm:spPr/>
      <dgm:t>
        <a:bodyPr/>
        <a:lstStyle/>
        <a:p>
          <a:endParaRPr lang="en-US"/>
        </a:p>
      </dgm:t>
    </dgm:pt>
    <dgm:pt modelId="{9580DA5F-B583-4908-971F-ECBE19ED3ADF}" type="sibTrans" cxnId="{F817D565-0F8A-45C9-B900-B35AD20460B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7383E33-CEA3-4E98-A782-26B2044344A7}">
      <dgm:prSet/>
      <dgm:spPr/>
      <dgm:t>
        <a:bodyPr/>
        <a:lstStyle/>
        <a:p>
          <a:pPr>
            <a:lnSpc>
              <a:spcPct val="100000"/>
            </a:lnSpc>
          </a:pPr>
          <a:r>
            <a:rPr lang="ru-RU" dirty="1"/>
            <a:t>Стратегия финансовой устойчивости и мобилизации ресурсов</a:t>
          </a:r>
          <a:r>
            <a:rPr lang="ru-RU" dirty="1"/>
            <a:t> </a:t>
          </a:r>
        </a:p>
      </dgm:t>
    </dgm:pt>
    <dgm:pt modelId="{FA26DC53-4B50-4FCC-A501-A735DBC98281}" type="parTrans" cxnId="{666C8654-1710-4C2C-9DD0-6DE752318E77}">
      <dgm:prSet/>
      <dgm:spPr/>
      <dgm:t>
        <a:bodyPr/>
        <a:lstStyle/>
        <a:p>
          <a:endParaRPr lang="en-US"/>
        </a:p>
      </dgm:t>
    </dgm:pt>
    <dgm:pt modelId="{114166BA-6BBC-45C4-80BF-F20B1085741E}" type="sibTrans" cxnId="{666C8654-1710-4C2C-9DD0-6DE752318E7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5B08E9D-F5DF-4034-AEF1-80CB382C2539}">
      <dgm:prSet/>
      <dgm:spPr/>
      <dgm:t>
        <a:bodyPr/>
        <a:lstStyle/>
        <a:p>
          <a:pPr>
            <a:lnSpc>
              <a:spcPct val="100000"/>
            </a:lnSpc>
          </a:pPr>
          <a:r>
            <a:rPr lang="ru-RU" dirty="1" b="1"/>
            <a:t>МоВ с принимающим городом и постоянный кампус ИЦ</a:t>
          </a:r>
          <a:r>
            <a:rPr lang="ru-RU" dirty="1"/>
            <a:t> </a:t>
          </a:r>
        </a:p>
      </dgm:t>
    </dgm:pt>
    <dgm:pt modelId="{E82C425F-CAD9-4DBF-A107-82583A29FFDB}" type="parTrans" cxnId="{243E16A4-7A9F-4962-966C-7D22CAED221E}">
      <dgm:prSet/>
      <dgm:spPr/>
      <dgm:t>
        <a:bodyPr/>
        <a:lstStyle/>
        <a:p>
          <a:endParaRPr lang="en-US"/>
        </a:p>
      </dgm:t>
    </dgm:pt>
    <dgm:pt modelId="{2CC8A7E1-2B5D-4FCC-83AB-BE782E6BCB5B}" type="sibTrans" cxnId="{243E16A4-7A9F-4962-966C-7D22CAED221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3EA36E6-0406-4E00-8578-472E870698F0}">
      <dgm:prSet/>
      <dgm:spPr/>
      <dgm:t>
        <a:bodyPr/>
        <a:lstStyle/>
        <a:p>
          <a:pPr>
            <a:lnSpc>
              <a:spcPct val="100000"/>
            </a:lnSpc>
          </a:pPr>
          <a:r>
            <a:rPr lang="ru-RU" dirty="1"/>
            <a:t>Запланировано два заседания Управляющего совета (июль и декабрь)</a:t>
          </a:r>
          <a:r>
            <a:rPr lang="ru-RU" dirty="1"/>
            <a:t> </a:t>
          </a:r>
        </a:p>
      </dgm:t>
    </dgm:pt>
    <dgm:pt modelId="{A1A26A58-312C-45E5-9ACE-817EE79E5332}" type="parTrans" cxnId="{0832F1FC-F789-46E7-BC21-303C121B06FC}">
      <dgm:prSet/>
      <dgm:spPr/>
      <dgm:t>
        <a:bodyPr/>
        <a:lstStyle/>
        <a:p>
          <a:endParaRPr lang="en-US"/>
        </a:p>
      </dgm:t>
    </dgm:pt>
    <dgm:pt modelId="{83BCFC19-713B-4326-8696-436D39DD3A34}" type="sibTrans" cxnId="{0832F1FC-F789-46E7-BC21-303C121B06F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973908D-249E-459B-9EBF-D460DA22134E}">
      <dgm:prSet/>
      <dgm:spPr/>
      <dgm:t>
        <a:bodyPr/>
        <a:lstStyle/>
        <a:p>
          <a:pPr>
            <a:lnSpc>
              <a:spcPct val="100000"/>
            </a:lnSpc>
          </a:pPr>
          <a:r>
            <a:rPr lang="ru-RU" dirty="1"/>
            <a:t>Виртуальный диалог САЦЦ (март 2021 г.)</a:t>
          </a:r>
          <a:r>
            <a:rPr lang="ru-RU" dirty="1"/>
            <a:t> </a:t>
          </a:r>
        </a:p>
      </dgm:t>
    </dgm:pt>
    <dgm:pt modelId="{BD6C886D-BA99-409C-B2A1-43B8825046A3}" type="parTrans" cxnId="{E17D0974-55B8-4D62-A208-8C67ED1C4090}">
      <dgm:prSet/>
      <dgm:spPr/>
      <dgm:t>
        <a:bodyPr/>
        <a:lstStyle/>
        <a:p>
          <a:endParaRPr lang="en-US"/>
        </a:p>
      </dgm:t>
    </dgm:pt>
    <dgm:pt modelId="{0479C0A2-439A-4140-A113-975AADF4EC9C}" type="sibTrans" cxnId="{E17D0974-55B8-4D62-A208-8C67ED1C4090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DF27352-8F57-48B0-A212-BADE2C5F3E0A}">
      <dgm:prSet/>
      <dgm:spPr/>
      <dgm:t>
        <a:bodyPr/>
        <a:lstStyle/>
        <a:p>
          <a:pPr>
            <a:lnSpc>
              <a:spcPct val="100000"/>
            </a:lnSpc>
          </a:pPr>
          <a:r>
            <a:rPr lang="ru-RU" dirty="1"/>
            <a:t>На октябрь 2021 г. запланирован CTTF</a:t>
          </a:r>
          <a:r>
            <a:rPr lang="ru-RU" dirty="1"/>
            <a:t> </a:t>
          </a:r>
        </a:p>
      </dgm:t>
    </dgm:pt>
    <dgm:pt modelId="{44E1BF1E-143E-4513-9725-5008B51D3582}" type="parTrans" cxnId="{466389B0-CB46-4AE8-BF5C-798E16406125}">
      <dgm:prSet/>
      <dgm:spPr/>
      <dgm:t>
        <a:bodyPr/>
        <a:lstStyle/>
        <a:p>
          <a:endParaRPr lang="en-US"/>
        </a:p>
      </dgm:t>
    </dgm:pt>
    <dgm:pt modelId="{02035DD0-4AD9-4BDE-B8E1-010333187644}" type="sibTrans" cxnId="{466389B0-CB46-4AE8-BF5C-798E16406125}">
      <dgm:prSet/>
      <dgm:spPr/>
      <dgm:t>
        <a:bodyPr/>
        <a:lstStyle/>
        <a:p>
          <a:endParaRPr lang="en-US"/>
        </a:p>
      </dgm:t>
    </dgm:pt>
    <dgm:pt modelId="{17F7C8DC-D862-46CD-8C17-A82779760C3D}" type="pres">
      <dgm:prSet presAssocID="{170F68CF-6B1F-460C-96AD-8635009E90DD}" presName="root" presStyleCnt="0">
        <dgm:presLayoutVars>
          <dgm:dir/>
          <dgm:resizeHandles val="exact"/>
        </dgm:presLayoutVars>
      </dgm:prSet>
      <dgm:spPr/>
    </dgm:pt>
    <dgm:pt modelId="{60E7855C-5706-40A9-9A6E-5901B7374D23}" type="pres">
      <dgm:prSet presAssocID="{170F68CF-6B1F-460C-96AD-8635009E90DD}" presName="container" presStyleCnt="0">
        <dgm:presLayoutVars>
          <dgm:dir/>
          <dgm:resizeHandles val="exact"/>
        </dgm:presLayoutVars>
      </dgm:prSet>
      <dgm:spPr/>
    </dgm:pt>
    <dgm:pt modelId="{69FA0F38-6228-4CD0-BEA3-0C4314C305F7}" type="pres">
      <dgm:prSet presAssocID="{A5004B72-2904-4008-97EE-23D00714895C}" presName="compNode" presStyleCnt="0"/>
      <dgm:spPr/>
    </dgm:pt>
    <dgm:pt modelId="{5775826B-404D-4DA2-B089-6C2607E24F72}" type="pres">
      <dgm:prSet presAssocID="{A5004B72-2904-4008-97EE-23D00714895C}" presName="iconBgRect" presStyleLbl="bgShp" presStyleIdx="0" presStyleCnt="7"/>
      <dgm:spPr/>
    </dgm:pt>
    <dgm:pt modelId="{BAEAA2F7-44CE-4895-9AD7-97232FA3246F}" type="pres">
      <dgm:prSet presAssocID="{A5004B72-2904-4008-97EE-23D00714895C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7E751061-A4A2-477E-AE7C-5BDB481A1648}" type="pres">
      <dgm:prSet presAssocID="{A5004B72-2904-4008-97EE-23D00714895C}" presName="spaceRect" presStyleCnt="0"/>
      <dgm:spPr/>
    </dgm:pt>
    <dgm:pt modelId="{BD5A0652-EB15-488D-97E8-97F77341814B}" type="pres">
      <dgm:prSet presAssocID="{A5004B72-2904-4008-97EE-23D00714895C}" presName="textRect" presStyleLbl="revTx" presStyleIdx="0" presStyleCnt="7">
        <dgm:presLayoutVars>
          <dgm:chMax val="1"/>
          <dgm:chPref val="1"/>
        </dgm:presLayoutVars>
      </dgm:prSet>
      <dgm:spPr/>
    </dgm:pt>
    <dgm:pt modelId="{77539A97-78F5-42F0-9BDE-98D464AE6374}" type="pres">
      <dgm:prSet presAssocID="{71FD436B-7865-497A-8971-19EF1867224C}" presName="sibTrans" presStyleLbl="sibTrans2D1" presStyleIdx="0" presStyleCnt="0"/>
      <dgm:spPr/>
    </dgm:pt>
    <dgm:pt modelId="{705CBB62-DEE1-45B0-926F-2F72E3331ADD}" type="pres">
      <dgm:prSet presAssocID="{33804D60-C7DC-4DF8-BAB6-83A77AE8B80E}" presName="compNode" presStyleCnt="0"/>
      <dgm:spPr/>
    </dgm:pt>
    <dgm:pt modelId="{C4C7E536-1755-4324-8286-BD41CD87FCF9}" type="pres">
      <dgm:prSet presAssocID="{33804D60-C7DC-4DF8-BAB6-83A77AE8B80E}" presName="iconBgRect" presStyleLbl="bgShp" presStyleIdx="1" presStyleCnt="7"/>
      <dgm:spPr/>
    </dgm:pt>
    <dgm:pt modelId="{B4F083D8-2374-4767-AB82-85B9A3FE97D9}" type="pres">
      <dgm:prSet presAssocID="{33804D60-C7DC-4DF8-BAB6-83A77AE8B80E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1E50F2E2-8C55-4095-A985-1D50886F5094}" type="pres">
      <dgm:prSet presAssocID="{33804D60-C7DC-4DF8-BAB6-83A77AE8B80E}" presName="spaceRect" presStyleCnt="0"/>
      <dgm:spPr/>
    </dgm:pt>
    <dgm:pt modelId="{9576E55F-61B8-4D57-8424-F7FC24B17DFD}" type="pres">
      <dgm:prSet presAssocID="{33804D60-C7DC-4DF8-BAB6-83A77AE8B80E}" presName="textRect" presStyleLbl="revTx" presStyleIdx="1" presStyleCnt="7">
        <dgm:presLayoutVars>
          <dgm:chMax val="1"/>
          <dgm:chPref val="1"/>
        </dgm:presLayoutVars>
      </dgm:prSet>
      <dgm:spPr/>
    </dgm:pt>
    <dgm:pt modelId="{870F8349-6038-4DFE-950F-E52D7145FAB3}" type="pres">
      <dgm:prSet presAssocID="{9580DA5F-B583-4908-971F-ECBE19ED3ADF}" presName="sibTrans" presStyleLbl="sibTrans2D1" presStyleIdx="0" presStyleCnt="0"/>
      <dgm:spPr/>
    </dgm:pt>
    <dgm:pt modelId="{A60DDB8E-8157-48A8-9CD4-65774B54057C}" type="pres">
      <dgm:prSet presAssocID="{57383E33-CEA3-4E98-A782-26B2044344A7}" presName="compNode" presStyleCnt="0"/>
      <dgm:spPr/>
    </dgm:pt>
    <dgm:pt modelId="{A4CAD2F0-9F2A-4819-B80E-402F7FBDED05}" type="pres">
      <dgm:prSet presAssocID="{57383E33-CEA3-4E98-A782-26B2044344A7}" presName="iconBgRect" presStyleLbl="bgShp" presStyleIdx="2" presStyleCnt="7"/>
      <dgm:spPr/>
    </dgm:pt>
    <dgm:pt modelId="{7615AF4B-7225-4B6E-8490-C50C03F643EC}" type="pres">
      <dgm:prSet presAssocID="{57383E33-CEA3-4E98-A782-26B2044344A7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6DEA7F0F-EA8E-4DDD-AE77-9E13EC9023A1}" type="pres">
      <dgm:prSet presAssocID="{57383E33-CEA3-4E98-A782-26B2044344A7}" presName="spaceRect" presStyleCnt="0"/>
      <dgm:spPr/>
    </dgm:pt>
    <dgm:pt modelId="{621CD0F8-C9E9-4010-97BE-14E3DEE2DE07}" type="pres">
      <dgm:prSet presAssocID="{57383E33-CEA3-4E98-A782-26B2044344A7}" presName="textRect" presStyleLbl="revTx" presStyleIdx="2" presStyleCnt="7">
        <dgm:presLayoutVars>
          <dgm:chMax val="1"/>
          <dgm:chPref val="1"/>
        </dgm:presLayoutVars>
      </dgm:prSet>
      <dgm:spPr/>
    </dgm:pt>
    <dgm:pt modelId="{0ED32B6B-D239-4DA5-86DF-16A1269D0A70}" type="pres">
      <dgm:prSet presAssocID="{114166BA-6BBC-45C4-80BF-F20B1085741E}" presName="sibTrans" presStyleLbl="sibTrans2D1" presStyleIdx="0" presStyleCnt="0"/>
      <dgm:spPr/>
    </dgm:pt>
    <dgm:pt modelId="{EAC9AC7F-3D48-4A42-ABCB-256A961F42D2}" type="pres">
      <dgm:prSet presAssocID="{85B08E9D-F5DF-4034-AEF1-80CB382C2539}" presName="compNode" presStyleCnt="0"/>
      <dgm:spPr/>
    </dgm:pt>
    <dgm:pt modelId="{2DEB1836-9D6D-4978-8605-0662B40A25B7}" type="pres">
      <dgm:prSet presAssocID="{85B08E9D-F5DF-4034-AEF1-80CB382C2539}" presName="iconBgRect" presStyleLbl="bgShp" presStyleIdx="3" presStyleCnt="7"/>
      <dgm:spPr/>
    </dgm:pt>
    <dgm:pt modelId="{AECD25BE-BCE3-42A6-9583-2B80D1831AC2}" type="pres">
      <dgm:prSet presAssocID="{85B08E9D-F5DF-4034-AEF1-80CB382C2539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ity"/>
        </a:ext>
      </dgm:extLst>
    </dgm:pt>
    <dgm:pt modelId="{B12D73FD-F101-4CEA-9049-7B9DD26BCB67}" type="pres">
      <dgm:prSet presAssocID="{85B08E9D-F5DF-4034-AEF1-80CB382C2539}" presName="spaceRect" presStyleCnt="0"/>
      <dgm:spPr/>
    </dgm:pt>
    <dgm:pt modelId="{623256A0-DAB1-4296-BE48-2F17C095B160}" type="pres">
      <dgm:prSet presAssocID="{85B08E9D-F5DF-4034-AEF1-80CB382C2539}" presName="textRect" presStyleLbl="revTx" presStyleIdx="3" presStyleCnt="7">
        <dgm:presLayoutVars>
          <dgm:chMax val="1"/>
          <dgm:chPref val="1"/>
        </dgm:presLayoutVars>
      </dgm:prSet>
      <dgm:spPr/>
    </dgm:pt>
    <dgm:pt modelId="{904BF436-DDDD-40EF-A3F7-BF9B3CDE66B4}" type="pres">
      <dgm:prSet presAssocID="{2CC8A7E1-2B5D-4FCC-83AB-BE782E6BCB5B}" presName="sibTrans" presStyleLbl="sibTrans2D1" presStyleIdx="0" presStyleCnt="0"/>
      <dgm:spPr/>
    </dgm:pt>
    <dgm:pt modelId="{C21F8CDC-7F03-47E2-AAED-CBB4E34DF0ED}" type="pres">
      <dgm:prSet presAssocID="{63EA36E6-0406-4E00-8578-472E870698F0}" presName="compNode" presStyleCnt="0"/>
      <dgm:spPr/>
    </dgm:pt>
    <dgm:pt modelId="{EBCBBA7F-D17C-4995-B5D8-BD91A52A15A2}" type="pres">
      <dgm:prSet presAssocID="{63EA36E6-0406-4E00-8578-472E870698F0}" presName="iconBgRect" presStyleLbl="bgShp" presStyleIdx="4" presStyleCnt="7"/>
      <dgm:spPr/>
    </dgm:pt>
    <dgm:pt modelId="{27304FF9-9C88-4FC7-8FE3-23A4396EAF3D}" type="pres">
      <dgm:prSet presAssocID="{63EA36E6-0406-4E00-8578-472E870698F0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CF6C2CF1-9876-41AC-975D-206A685D0F78}" type="pres">
      <dgm:prSet presAssocID="{63EA36E6-0406-4E00-8578-472E870698F0}" presName="spaceRect" presStyleCnt="0"/>
      <dgm:spPr/>
    </dgm:pt>
    <dgm:pt modelId="{CEF89F44-1830-411C-9E90-AA1045E10444}" type="pres">
      <dgm:prSet presAssocID="{63EA36E6-0406-4E00-8578-472E870698F0}" presName="textRect" presStyleLbl="revTx" presStyleIdx="4" presStyleCnt="7">
        <dgm:presLayoutVars>
          <dgm:chMax val="1"/>
          <dgm:chPref val="1"/>
        </dgm:presLayoutVars>
      </dgm:prSet>
      <dgm:spPr/>
    </dgm:pt>
    <dgm:pt modelId="{83BF6CA2-7398-4FA0-9F00-1F7B803BEACB}" type="pres">
      <dgm:prSet presAssocID="{83BCFC19-713B-4326-8696-436D39DD3A34}" presName="sibTrans" presStyleLbl="sibTrans2D1" presStyleIdx="0" presStyleCnt="0"/>
      <dgm:spPr/>
    </dgm:pt>
    <dgm:pt modelId="{C9E4DBB8-4155-4CFE-B671-8F0A2796CDDC}" type="pres">
      <dgm:prSet presAssocID="{F973908D-249E-459B-9EBF-D460DA22134E}" presName="compNode" presStyleCnt="0"/>
      <dgm:spPr/>
    </dgm:pt>
    <dgm:pt modelId="{76652739-A9C6-4549-BF44-C3DA826EF51A}" type="pres">
      <dgm:prSet presAssocID="{F973908D-249E-459B-9EBF-D460DA22134E}" presName="iconBgRect" presStyleLbl="bgShp" presStyleIdx="5" presStyleCnt="7"/>
      <dgm:spPr/>
    </dgm:pt>
    <dgm:pt modelId="{01EB15E1-D18E-41ED-8027-83D2E380B0C0}" type="pres">
      <dgm:prSet presAssocID="{F973908D-249E-459B-9EBF-D460DA22134E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B121B46B-D3EA-4D5E-84CC-C1D2071B28B3}" type="pres">
      <dgm:prSet presAssocID="{F973908D-249E-459B-9EBF-D460DA22134E}" presName="spaceRect" presStyleCnt="0"/>
      <dgm:spPr/>
    </dgm:pt>
    <dgm:pt modelId="{5FFE4C37-5414-48EA-B53A-02453D411938}" type="pres">
      <dgm:prSet presAssocID="{F973908D-249E-459B-9EBF-D460DA22134E}" presName="textRect" presStyleLbl="revTx" presStyleIdx="5" presStyleCnt="7">
        <dgm:presLayoutVars>
          <dgm:chMax val="1"/>
          <dgm:chPref val="1"/>
        </dgm:presLayoutVars>
      </dgm:prSet>
      <dgm:spPr/>
    </dgm:pt>
    <dgm:pt modelId="{6B949D30-F26C-4FD4-8971-FC1E680BF163}" type="pres">
      <dgm:prSet presAssocID="{0479C0A2-439A-4140-A113-975AADF4EC9C}" presName="sibTrans" presStyleLbl="sibTrans2D1" presStyleIdx="0" presStyleCnt="0"/>
      <dgm:spPr/>
    </dgm:pt>
    <dgm:pt modelId="{6A9141B6-A40C-4F59-8474-F6435F8D8A69}" type="pres">
      <dgm:prSet presAssocID="{7DF27352-8F57-48B0-A212-BADE2C5F3E0A}" presName="compNode" presStyleCnt="0"/>
      <dgm:spPr/>
    </dgm:pt>
    <dgm:pt modelId="{19AF35CC-6281-4797-A373-542A94E4F2D5}" type="pres">
      <dgm:prSet presAssocID="{7DF27352-8F57-48B0-A212-BADE2C5F3E0A}" presName="iconBgRect" presStyleLbl="bgShp" presStyleIdx="6" presStyleCnt="7"/>
      <dgm:spPr/>
    </dgm:pt>
    <dgm:pt modelId="{4B522691-BF84-4BF0-ACD7-0518E7A05EA6}" type="pres">
      <dgm:prSet presAssocID="{7DF27352-8F57-48B0-A212-BADE2C5F3E0A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1B8D21E1-F204-4D9D-B26B-42B7A6A23E29}" type="pres">
      <dgm:prSet presAssocID="{7DF27352-8F57-48B0-A212-BADE2C5F3E0A}" presName="spaceRect" presStyleCnt="0"/>
      <dgm:spPr/>
    </dgm:pt>
    <dgm:pt modelId="{898EF09D-9942-4AF3-8E15-530387AD999D}" type="pres">
      <dgm:prSet presAssocID="{7DF27352-8F57-48B0-A212-BADE2C5F3E0A}" presName="textRect" presStyleLbl="revTx" presStyleIdx="6" presStyleCnt="7">
        <dgm:presLayoutVars>
          <dgm:chMax val="1"/>
          <dgm:chPref val="1"/>
        </dgm:presLayoutVars>
      </dgm:prSet>
      <dgm:spPr/>
    </dgm:pt>
  </dgm:ptLst>
  <dgm:cxnLst>
    <dgm:cxn modelId="{7645031F-32D3-49F0-91EE-945FEE642E7C}" type="presOf" srcId="{2CC8A7E1-2B5D-4FCC-83AB-BE782E6BCB5B}" destId="{904BF436-DDDD-40EF-A3F7-BF9B3CDE66B4}" srcOrd="0" destOrd="0" presId="urn:microsoft.com/office/officeart/2018/2/layout/IconCircleList"/>
    <dgm:cxn modelId="{330CB726-90C1-4342-81D0-AC3150C39040}" type="presOf" srcId="{33804D60-C7DC-4DF8-BAB6-83A77AE8B80E}" destId="{9576E55F-61B8-4D57-8424-F7FC24B17DFD}" srcOrd="0" destOrd="0" presId="urn:microsoft.com/office/officeart/2018/2/layout/IconCircleList"/>
    <dgm:cxn modelId="{749C823A-F536-4BF7-9A7D-4933F3677E45}" type="presOf" srcId="{71FD436B-7865-497A-8971-19EF1867224C}" destId="{77539A97-78F5-42F0-9BDE-98D464AE6374}" srcOrd="0" destOrd="0" presId="urn:microsoft.com/office/officeart/2018/2/layout/IconCircleList"/>
    <dgm:cxn modelId="{1E2EB942-F711-4D80-8977-4BC580CD101C}" srcId="{170F68CF-6B1F-460C-96AD-8635009E90DD}" destId="{A5004B72-2904-4008-97EE-23D00714895C}" srcOrd="0" destOrd="0" parTransId="{DB83D406-2851-4562-9F53-BBC5F0947F9E}" sibTransId="{71FD436B-7865-497A-8971-19EF1867224C}"/>
    <dgm:cxn modelId="{F817D565-0F8A-45C9-B900-B35AD20460BB}" srcId="{170F68CF-6B1F-460C-96AD-8635009E90DD}" destId="{33804D60-C7DC-4DF8-BAB6-83A77AE8B80E}" srcOrd="1" destOrd="0" parTransId="{21EC99FB-A129-40B3-B2DA-77796B1D3CB8}" sibTransId="{9580DA5F-B583-4908-971F-ECBE19ED3ADF}"/>
    <dgm:cxn modelId="{C3DCC84C-3800-4A9A-874B-39043CB2D2E4}" type="presOf" srcId="{F973908D-249E-459B-9EBF-D460DA22134E}" destId="{5FFE4C37-5414-48EA-B53A-02453D411938}" srcOrd="0" destOrd="0" presId="urn:microsoft.com/office/officeart/2018/2/layout/IconCircleList"/>
    <dgm:cxn modelId="{E17D0974-55B8-4D62-A208-8C67ED1C4090}" srcId="{170F68CF-6B1F-460C-96AD-8635009E90DD}" destId="{F973908D-249E-459B-9EBF-D460DA22134E}" srcOrd="5" destOrd="0" parTransId="{BD6C886D-BA99-409C-B2A1-43B8825046A3}" sibTransId="{0479C0A2-439A-4140-A113-975AADF4EC9C}"/>
    <dgm:cxn modelId="{51085374-EB5E-4F4C-99B4-B2D9D34A600C}" type="presOf" srcId="{83BCFC19-713B-4326-8696-436D39DD3A34}" destId="{83BF6CA2-7398-4FA0-9F00-1F7B803BEACB}" srcOrd="0" destOrd="0" presId="urn:microsoft.com/office/officeart/2018/2/layout/IconCircleList"/>
    <dgm:cxn modelId="{666C8654-1710-4C2C-9DD0-6DE752318E77}" srcId="{170F68CF-6B1F-460C-96AD-8635009E90DD}" destId="{57383E33-CEA3-4E98-A782-26B2044344A7}" srcOrd="2" destOrd="0" parTransId="{FA26DC53-4B50-4FCC-A501-A735DBC98281}" sibTransId="{114166BA-6BBC-45C4-80BF-F20B1085741E}"/>
    <dgm:cxn modelId="{B0DB577B-1C3E-4013-BCC7-ACB4B7B364BB}" type="presOf" srcId="{A5004B72-2904-4008-97EE-23D00714895C}" destId="{BD5A0652-EB15-488D-97E8-97F77341814B}" srcOrd="0" destOrd="0" presId="urn:microsoft.com/office/officeart/2018/2/layout/IconCircleList"/>
    <dgm:cxn modelId="{08348589-69F3-4E84-9530-ECF70837D7E2}" type="presOf" srcId="{170F68CF-6B1F-460C-96AD-8635009E90DD}" destId="{17F7C8DC-D862-46CD-8C17-A82779760C3D}" srcOrd="0" destOrd="0" presId="urn:microsoft.com/office/officeart/2018/2/layout/IconCircleList"/>
    <dgm:cxn modelId="{BC03AD9D-86F1-44CF-A761-9F4FA668FEAB}" type="presOf" srcId="{63EA36E6-0406-4E00-8578-472E870698F0}" destId="{CEF89F44-1830-411C-9E90-AA1045E10444}" srcOrd="0" destOrd="0" presId="urn:microsoft.com/office/officeart/2018/2/layout/IconCircleList"/>
    <dgm:cxn modelId="{243E16A4-7A9F-4962-966C-7D22CAED221E}" srcId="{170F68CF-6B1F-460C-96AD-8635009E90DD}" destId="{85B08E9D-F5DF-4034-AEF1-80CB382C2539}" srcOrd="3" destOrd="0" parTransId="{E82C425F-CAD9-4DBF-A107-82583A29FFDB}" sibTransId="{2CC8A7E1-2B5D-4FCC-83AB-BE782E6BCB5B}"/>
    <dgm:cxn modelId="{3F4D45A9-2A6C-4AC3-8BFD-E0F799053E27}" type="presOf" srcId="{85B08E9D-F5DF-4034-AEF1-80CB382C2539}" destId="{623256A0-DAB1-4296-BE48-2F17C095B160}" srcOrd="0" destOrd="0" presId="urn:microsoft.com/office/officeart/2018/2/layout/IconCircleList"/>
    <dgm:cxn modelId="{05B184B0-411C-43C8-A46A-371A93EEBBC3}" type="presOf" srcId="{57383E33-CEA3-4E98-A782-26B2044344A7}" destId="{621CD0F8-C9E9-4010-97BE-14E3DEE2DE07}" srcOrd="0" destOrd="0" presId="urn:microsoft.com/office/officeart/2018/2/layout/IconCircleList"/>
    <dgm:cxn modelId="{466389B0-CB46-4AE8-BF5C-798E16406125}" srcId="{170F68CF-6B1F-460C-96AD-8635009E90DD}" destId="{7DF27352-8F57-48B0-A212-BADE2C5F3E0A}" srcOrd="6" destOrd="0" parTransId="{44E1BF1E-143E-4513-9725-5008B51D3582}" sibTransId="{02035DD0-4AD9-4BDE-B8E1-010333187644}"/>
    <dgm:cxn modelId="{8B3562BE-E2BA-4BE4-AADD-7FEF84475576}" type="presOf" srcId="{114166BA-6BBC-45C4-80BF-F20B1085741E}" destId="{0ED32B6B-D239-4DA5-86DF-16A1269D0A70}" srcOrd="0" destOrd="0" presId="urn:microsoft.com/office/officeart/2018/2/layout/IconCircleList"/>
    <dgm:cxn modelId="{23C94EBE-4AF0-49DE-A53F-7130F60439BC}" type="presOf" srcId="{7DF27352-8F57-48B0-A212-BADE2C5F3E0A}" destId="{898EF09D-9942-4AF3-8E15-530387AD999D}" srcOrd="0" destOrd="0" presId="urn:microsoft.com/office/officeart/2018/2/layout/IconCircleList"/>
    <dgm:cxn modelId="{CF5F85C9-7264-4E38-8B21-01F65F17F778}" type="presOf" srcId="{9580DA5F-B583-4908-971F-ECBE19ED3ADF}" destId="{870F8349-6038-4DFE-950F-E52D7145FAB3}" srcOrd="0" destOrd="0" presId="urn:microsoft.com/office/officeart/2018/2/layout/IconCircleList"/>
    <dgm:cxn modelId="{187AFEDC-00FA-4EFC-86EF-6CD2B62CAD92}" type="presOf" srcId="{0479C0A2-439A-4140-A113-975AADF4EC9C}" destId="{6B949D30-F26C-4FD4-8971-FC1E680BF163}" srcOrd="0" destOrd="0" presId="urn:microsoft.com/office/officeart/2018/2/layout/IconCircleList"/>
    <dgm:cxn modelId="{0832F1FC-F789-46E7-BC21-303C121B06FC}" srcId="{170F68CF-6B1F-460C-96AD-8635009E90DD}" destId="{63EA36E6-0406-4E00-8578-472E870698F0}" srcOrd="4" destOrd="0" parTransId="{A1A26A58-312C-45E5-9ACE-817EE79E5332}" sibTransId="{83BCFC19-713B-4326-8696-436D39DD3A34}"/>
    <dgm:cxn modelId="{2C90BAC1-B0FF-4368-B69F-6DE2E5DEADBD}" type="presParOf" srcId="{17F7C8DC-D862-46CD-8C17-A82779760C3D}" destId="{60E7855C-5706-40A9-9A6E-5901B7374D23}" srcOrd="0" destOrd="0" presId="urn:microsoft.com/office/officeart/2018/2/layout/IconCircleList"/>
    <dgm:cxn modelId="{6CCD3416-706B-4BD7-8EB8-CB65E11E9BE8}" type="presParOf" srcId="{60E7855C-5706-40A9-9A6E-5901B7374D23}" destId="{69FA0F38-6228-4CD0-BEA3-0C4314C305F7}" srcOrd="0" destOrd="0" presId="urn:microsoft.com/office/officeart/2018/2/layout/IconCircleList"/>
    <dgm:cxn modelId="{124D4071-D34F-43F9-904B-33D04249B3D9}" type="presParOf" srcId="{69FA0F38-6228-4CD0-BEA3-0C4314C305F7}" destId="{5775826B-404D-4DA2-B089-6C2607E24F72}" srcOrd="0" destOrd="0" presId="urn:microsoft.com/office/officeart/2018/2/layout/IconCircleList"/>
    <dgm:cxn modelId="{A93E8723-8D87-4AF3-BFF0-143FCA4C525E}" type="presParOf" srcId="{69FA0F38-6228-4CD0-BEA3-0C4314C305F7}" destId="{BAEAA2F7-44CE-4895-9AD7-97232FA3246F}" srcOrd="1" destOrd="0" presId="urn:microsoft.com/office/officeart/2018/2/layout/IconCircleList"/>
    <dgm:cxn modelId="{7BF0A78F-BCC2-4E63-88B8-CAEDBC459E9F}" type="presParOf" srcId="{69FA0F38-6228-4CD0-BEA3-0C4314C305F7}" destId="{7E751061-A4A2-477E-AE7C-5BDB481A1648}" srcOrd="2" destOrd="0" presId="urn:microsoft.com/office/officeart/2018/2/layout/IconCircleList"/>
    <dgm:cxn modelId="{892C8A34-BF32-4D0E-915B-F8CC54459565}" type="presParOf" srcId="{69FA0F38-6228-4CD0-BEA3-0C4314C305F7}" destId="{BD5A0652-EB15-488D-97E8-97F77341814B}" srcOrd="3" destOrd="0" presId="urn:microsoft.com/office/officeart/2018/2/layout/IconCircleList"/>
    <dgm:cxn modelId="{3EF73E2A-001D-4891-BA31-0176A222C0B6}" type="presParOf" srcId="{60E7855C-5706-40A9-9A6E-5901B7374D23}" destId="{77539A97-78F5-42F0-9BDE-98D464AE6374}" srcOrd="1" destOrd="0" presId="urn:microsoft.com/office/officeart/2018/2/layout/IconCircleList"/>
    <dgm:cxn modelId="{2A2CAB4F-C27A-4110-81DD-C6926B545836}" type="presParOf" srcId="{60E7855C-5706-40A9-9A6E-5901B7374D23}" destId="{705CBB62-DEE1-45B0-926F-2F72E3331ADD}" srcOrd="2" destOrd="0" presId="urn:microsoft.com/office/officeart/2018/2/layout/IconCircleList"/>
    <dgm:cxn modelId="{0BABF224-72F9-4CC8-9FB9-6C44A0767526}" type="presParOf" srcId="{705CBB62-DEE1-45B0-926F-2F72E3331ADD}" destId="{C4C7E536-1755-4324-8286-BD41CD87FCF9}" srcOrd="0" destOrd="0" presId="urn:microsoft.com/office/officeart/2018/2/layout/IconCircleList"/>
    <dgm:cxn modelId="{88FD094D-4293-4B79-AF36-6ABA313E9131}" type="presParOf" srcId="{705CBB62-DEE1-45B0-926F-2F72E3331ADD}" destId="{B4F083D8-2374-4767-AB82-85B9A3FE97D9}" srcOrd="1" destOrd="0" presId="urn:microsoft.com/office/officeart/2018/2/layout/IconCircleList"/>
    <dgm:cxn modelId="{B572AA0D-4419-4E06-9BC4-B96D03BD9968}" type="presParOf" srcId="{705CBB62-DEE1-45B0-926F-2F72E3331ADD}" destId="{1E50F2E2-8C55-4095-A985-1D50886F5094}" srcOrd="2" destOrd="0" presId="urn:microsoft.com/office/officeart/2018/2/layout/IconCircleList"/>
    <dgm:cxn modelId="{C24582D8-67CD-4067-A216-72C0646CF664}" type="presParOf" srcId="{705CBB62-DEE1-45B0-926F-2F72E3331ADD}" destId="{9576E55F-61B8-4D57-8424-F7FC24B17DFD}" srcOrd="3" destOrd="0" presId="urn:microsoft.com/office/officeart/2018/2/layout/IconCircleList"/>
    <dgm:cxn modelId="{02FB92B1-62BC-4D17-87D0-7980230FD098}" type="presParOf" srcId="{60E7855C-5706-40A9-9A6E-5901B7374D23}" destId="{870F8349-6038-4DFE-950F-E52D7145FAB3}" srcOrd="3" destOrd="0" presId="urn:microsoft.com/office/officeart/2018/2/layout/IconCircleList"/>
    <dgm:cxn modelId="{A927B161-F466-4AFA-9F56-BAE71A7C2EAC}" type="presParOf" srcId="{60E7855C-5706-40A9-9A6E-5901B7374D23}" destId="{A60DDB8E-8157-48A8-9CD4-65774B54057C}" srcOrd="4" destOrd="0" presId="urn:microsoft.com/office/officeart/2018/2/layout/IconCircleList"/>
    <dgm:cxn modelId="{B494AE7B-AC0F-42DB-B34F-AB6BF70DE13E}" type="presParOf" srcId="{A60DDB8E-8157-48A8-9CD4-65774B54057C}" destId="{A4CAD2F0-9F2A-4819-B80E-402F7FBDED05}" srcOrd="0" destOrd="0" presId="urn:microsoft.com/office/officeart/2018/2/layout/IconCircleList"/>
    <dgm:cxn modelId="{1E86AFE4-D2BB-461E-A065-52FA79A4EE8E}" type="presParOf" srcId="{A60DDB8E-8157-48A8-9CD4-65774B54057C}" destId="{7615AF4B-7225-4B6E-8490-C50C03F643EC}" srcOrd="1" destOrd="0" presId="urn:microsoft.com/office/officeart/2018/2/layout/IconCircleList"/>
    <dgm:cxn modelId="{03EDE1FC-F395-45ED-8FAC-3F72098B82A0}" type="presParOf" srcId="{A60DDB8E-8157-48A8-9CD4-65774B54057C}" destId="{6DEA7F0F-EA8E-4DDD-AE77-9E13EC9023A1}" srcOrd="2" destOrd="0" presId="urn:microsoft.com/office/officeart/2018/2/layout/IconCircleList"/>
    <dgm:cxn modelId="{52F3EA13-8A3E-4020-9E47-25CB08C314A2}" type="presParOf" srcId="{A60DDB8E-8157-48A8-9CD4-65774B54057C}" destId="{621CD0F8-C9E9-4010-97BE-14E3DEE2DE07}" srcOrd="3" destOrd="0" presId="urn:microsoft.com/office/officeart/2018/2/layout/IconCircleList"/>
    <dgm:cxn modelId="{9D5AEB60-6EB4-498F-9CA2-B318E67CEA2B}" type="presParOf" srcId="{60E7855C-5706-40A9-9A6E-5901B7374D23}" destId="{0ED32B6B-D239-4DA5-86DF-16A1269D0A70}" srcOrd="5" destOrd="0" presId="urn:microsoft.com/office/officeart/2018/2/layout/IconCircleList"/>
    <dgm:cxn modelId="{CC695FE9-A910-4734-9480-2221A1A6B755}" type="presParOf" srcId="{60E7855C-5706-40A9-9A6E-5901B7374D23}" destId="{EAC9AC7F-3D48-4A42-ABCB-256A961F42D2}" srcOrd="6" destOrd="0" presId="urn:microsoft.com/office/officeart/2018/2/layout/IconCircleList"/>
    <dgm:cxn modelId="{B8733765-0AAD-4DEB-9E55-742E1D9C96E2}" type="presParOf" srcId="{EAC9AC7F-3D48-4A42-ABCB-256A961F42D2}" destId="{2DEB1836-9D6D-4978-8605-0662B40A25B7}" srcOrd="0" destOrd="0" presId="urn:microsoft.com/office/officeart/2018/2/layout/IconCircleList"/>
    <dgm:cxn modelId="{CC90DF39-1F13-4852-A350-17F1C03D1B56}" type="presParOf" srcId="{EAC9AC7F-3D48-4A42-ABCB-256A961F42D2}" destId="{AECD25BE-BCE3-42A6-9583-2B80D1831AC2}" srcOrd="1" destOrd="0" presId="urn:microsoft.com/office/officeart/2018/2/layout/IconCircleList"/>
    <dgm:cxn modelId="{7A86F9CE-11BC-4C99-BB09-23B185A60AC0}" type="presParOf" srcId="{EAC9AC7F-3D48-4A42-ABCB-256A961F42D2}" destId="{B12D73FD-F101-4CEA-9049-7B9DD26BCB67}" srcOrd="2" destOrd="0" presId="urn:microsoft.com/office/officeart/2018/2/layout/IconCircleList"/>
    <dgm:cxn modelId="{E5D7965C-FE5D-4B38-8A09-65DFCDCA6284}" type="presParOf" srcId="{EAC9AC7F-3D48-4A42-ABCB-256A961F42D2}" destId="{623256A0-DAB1-4296-BE48-2F17C095B160}" srcOrd="3" destOrd="0" presId="urn:microsoft.com/office/officeart/2018/2/layout/IconCircleList"/>
    <dgm:cxn modelId="{9EAB3372-BB19-48F5-AF6B-E51C8218F828}" type="presParOf" srcId="{60E7855C-5706-40A9-9A6E-5901B7374D23}" destId="{904BF436-DDDD-40EF-A3F7-BF9B3CDE66B4}" srcOrd="7" destOrd="0" presId="urn:microsoft.com/office/officeart/2018/2/layout/IconCircleList"/>
    <dgm:cxn modelId="{38665601-6A5B-4648-ADB2-89932CF3651D}" type="presParOf" srcId="{60E7855C-5706-40A9-9A6E-5901B7374D23}" destId="{C21F8CDC-7F03-47E2-AAED-CBB4E34DF0ED}" srcOrd="8" destOrd="0" presId="urn:microsoft.com/office/officeart/2018/2/layout/IconCircleList"/>
    <dgm:cxn modelId="{729CEF5D-B51C-40D0-B9A8-8989CD172876}" type="presParOf" srcId="{C21F8CDC-7F03-47E2-AAED-CBB4E34DF0ED}" destId="{EBCBBA7F-D17C-4995-B5D8-BD91A52A15A2}" srcOrd="0" destOrd="0" presId="urn:microsoft.com/office/officeart/2018/2/layout/IconCircleList"/>
    <dgm:cxn modelId="{7C08E180-29A8-4B7E-957D-908CC1CF4E64}" type="presParOf" srcId="{C21F8CDC-7F03-47E2-AAED-CBB4E34DF0ED}" destId="{27304FF9-9C88-4FC7-8FE3-23A4396EAF3D}" srcOrd="1" destOrd="0" presId="urn:microsoft.com/office/officeart/2018/2/layout/IconCircleList"/>
    <dgm:cxn modelId="{DC5C3FA2-C2A2-4D8C-98F1-2AB1286A1176}" type="presParOf" srcId="{C21F8CDC-7F03-47E2-AAED-CBB4E34DF0ED}" destId="{CF6C2CF1-9876-41AC-975D-206A685D0F78}" srcOrd="2" destOrd="0" presId="urn:microsoft.com/office/officeart/2018/2/layout/IconCircleList"/>
    <dgm:cxn modelId="{F78B2F5B-0DD1-45B5-930D-236238BD4E1D}" type="presParOf" srcId="{C21F8CDC-7F03-47E2-AAED-CBB4E34DF0ED}" destId="{CEF89F44-1830-411C-9E90-AA1045E10444}" srcOrd="3" destOrd="0" presId="urn:microsoft.com/office/officeart/2018/2/layout/IconCircleList"/>
    <dgm:cxn modelId="{2720569E-4BA6-4C8E-AF16-97BB183BD36E}" type="presParOf" srcId="{60E7855C-5706-40A9-9A6E-5901B7374D23}" destId="{83BF6CA2-7398-4FA0-9F00-1F7B803BEACB}" srcOrd="9" destOrd="0" presId="urn:microsoft.com/office/officeart/2018/2/layout/IconCircleList"/>
    <dgm:cxn modelId="{C2A9EBA7-F202-44E7-8C74-ED5C49190205}" type="presParOf" srcId="{60E7855C-5706-40A9-9A6E-5901B7374D23}" destId="{C9E4DBB8-4155-4CFE-B671-8F0A2796CDDC}" srcOrd="10" destOrd="0" presId="urn:microsoft.com/office/officeart/2018/2/layout/IconCircleList"/>
    <dgm:cxn modelId="{577DB49B-C287-4E63-8642-8A7AAE5FD257}" type="presParOf" srcId="{C9E4DBB8-4155-4CFE-B671-8F0A2796CDDC}" destId="{76652739-A9C6-4549-BF44-C3DA826EF51A}" srcOrd="0" destOrd="0" presId="urn:microsoft.com/office/officeart/2018/2/layout/IconCircleList"/>
    <dgm:cxn modelId="{430D98BB-4E20-4F95-A0C6-A2BCC0558134}" type="presParOf" srcId="{C9E4DBB8-4155-4CFE-B671-8F0A2796CDDC}" destId="{01EB15E1-D18E-41ED-8027-83D2E380B0C0}" srcOrd="1" destOrd="0" presId="urn:microsoft.com/office/officeart/2018/2/layout/IconCircleList"/>
    <dgm:cxn modelId="{914CBDFC-70ED-4809-911D-E347FE3EB253}" type="presParOf" srcId="{C9E4DBB8-4155-4CFE-B671-8F0A2796CDDC}" destId="{B121B46B-D3EA-4D5E-84CC-C1D2071B28B3}" srcOrd="2" destOrd="0" presId="urn:microsoft.com/office/officeart/2018/2/layout/IconCircleList"/>
    <dgm:cxn modelId="{BB3FC150-9697-471C-9A61-0E2B89A1293D}" type="presParOf" srcId="{C9E4DBB8-4155-4CFE-B671-8F0A2796CDDC}" destId="{5FFE4C37-5414-48EA-B53A-02453D411938}" srcOrd="3" destOrd="0" presId="urn:microsoft.com/office/officeart/2018/2/layout/IconCircleList"/>
    <dgm:cxn modelId="{DC980229-C7FE-4B06-82EC-E6E5AE25F7B9}" type="presParOf" srcId="{60E7855C-5706-40A9-9A6E-5901B7374D23}" destId="{6B949D30-F26C-4FD4-8971-FC1E680BF163}" srcOrd="11" destOrd="0" presId="urn:microsoft.com/office/officeart/2018/2/layout/IconCircleList"/>
    <dgm:cxn modelId="{E1E590D4-49C8-457B-A18E-68528B1A236D}" type="presParOf" srcId="{60E7855C-5706-40A9-9A6E-5901B7374D23}" destId="{6A9141B6-A40C-4F59-8474-F6435F8D8A69}" srcOrd="12" destOrd="0" presId="urn:microsoft.com/office/officeart/2018/2/layout/IconCircleList"/>
    <dgm:cxn modelId="{EE979A39-15C9-4979-8D9D-D08200F4381A}" type="presParOf" srcId="{6A9141B6-A40C-4F59-8474-F6435F8D8A69}" destId="{19AF35CC-6281-4797-A373-542A94E4F2D5}" srcOrd="0" destOrd="0" presId="urn:microsoft.com/office/officeart/2018/2/layout/IconCircleList"/>
    <dgm:cxn modelId="{2A621B0E-9808-44B8-8FD6-C94D4DB48223}" type="presParOf" srcId="{6A9141B6-A40C-4F59-8474-F6435F8D8A69}" destId="{4B522691-BF84-4BF0-ACD7-0518E7A05EA6}" srcOrd="1" destOrd="0" presId="urn:microsoft.com/office/officeart/2018/2/layout/IconCircleList"/>
    <dgm:cxn modelId="{AD5BDDAA-79F9-4B35-8729-0DF8CC6FB8A3}" type="presParOf" srcId="{6A9141B6-A40C-4F59-8474-F6435F8D8A69}" destId="{1B8D21E1-F204-4D9D-B26B-42B7A6A23E29}" srcOrd="2" destOrd="0" presId="urn:microsoft.com/office/officeart/2018/2/layout/IconCircleList"/>
    <dgm:cxn modelId="{6CD5BCB3-3C4F-43F9-8F1C-1D954832C76F}" type="presParOf" srcId="{6A9141B6-A40C-4F59-8474-F6435F8D8A69}" destId="{898EF09D-9942-4AF3-8E15-530387AD999D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8CBBF6-A7C5-4B56-BD45-670E97926696}">
      <dsp:nvSpPr>
        <dsp:cNvPr id="0" name=""/>
        <dsp:cNvSpPr/>
      </dsp:nvSpPr>
      <dsp:spPr>
        <a:xfrm>
          <a:off x="0" y="38484"/>
          <a:ext cx="1051560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E-Learning Platform </a:t>
          </a:r>
        </a:p>
      </dsp:txBody>
      <dsp:txXfrm>
        <a:off x="31613" y="70097"/>
        <a:ext cx="10452374" cy="584369"/>
      </dsp:txXfrm>
    </dsp:sp>
    <dsp:sp modelId="{1817656D-D785-41A4-BF2F-A600FAE56166}">
      <dsp:nvSpPr>
        <dsp:cNvPr id="0" name=""/>
        <dsp:cNvSpPr/>
      </dsp:nvSpPr>
      <dsp:spPr>
        <a:xfrm>
          <a:off x="0" y="763839"/>
          <a:ext cx="1051560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Capacity Building Events </a:t>
          </a:r>
        </a:p>
      </dsp:txBody>
      <dsp:txXfrm>
        <a:off x="31613" y="795452"/>
        <a:ext cx="10452374" cy="584369"/>
      </dsp:txXfrm>
    </dsp:sp>
    <dsp:sp modelId="{A798FABF-CC64-4795-84F7-BCA58487F5C0}">
      <dsp:nvSpPr>
        <dsp:cNvPr id="0" name=""/>
        <dsp:cNvSpPr/>
      </dsp:nvSpPr>
      <dsp:spPr>
        <a:xfrm>
          <a:off x="0" y="1489194"/>
          <a:ext cx="1051560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Training of Trainers program </a:t>
          </a:r>
        </a:p>
      </dsp:txBody>
      <dsp:txXfrm>
        <a:off x="31613" y="1520807"/>
        <a:ext cx="10452374" cy="584369"/>
      </dsp:txXfrm>
    </dsp:sp>
    <dsp:sp modelId="{D370E59E-60CD-4A7D-A89F-690D3C1D2CCF}">
      <dsp:nvSpPr>
        <dsp:cNvPr id="0" name=""/>
        <dsp:cNvSpPr/>
      </dsp:nvSpPr>
      <dsp:spPr>
        <a:xfrm>
          <a:off x="0" y="2214549"/>
          <a:ext cx="1051560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Expert Roundtables </a:t>
          </a:r>
        </a:p>
      </dsp:txBody>
      <dsp:txXfrm>
        <a:off x="31613" y="2246162"/>
        <a:ext cx="10452374" cy="584369"/>
      </dsp:txXfrm>
    </dsp:sp>
    <dsp:sp modelId="{F356490C-FE6C-4B80-9791-F1DCEC846084}">
      <dsp:nvSpPr>
        <dsp:cNvPr id="0" name=""/>
        <dsp:cNvSpPr/>
      </dsp:nvSpPr>
      <dsp:spPr>
        <a:xfrm>
          <a:off x="0" y="2939904"/>
          <a:ext cx="1051560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Increase in number of trainees </a:t>
          </a:r>
        </a:p>
      </dsp:txBody>
      <dsp:txXfrm>
        <a:off x="31613" y="2971517"/>
        <a:ext cx="10452374" cy="584369"/>
      </dsp:txXfrm>
    </dsp:sp>
    <dsp:sp modelId="{C836F7EA-BD2B-4BAE-8493-E01C2D0728AB}">
      <dsp:nvSpPr>
        <dsp:cNvPr id="0" name=""/>
        <dsp:cNvSpPr/>
      </dsp:nvSpPr>
      <dsp:spPr>
        <a:xfrm>
          <a:off x="0" y="3665259"/>
          <a:ext cx="1051560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Availability of Videos of Training  Events </a:t>
          </a:r>
        </a:p>
      </dsp:txBody>
      <dsp:txXfrm>
        <a:off x="31613" y="3696872"/>
        <a:ext cx="10452374" cy="5843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75826B-404D-4DA2-B089-6C2607E24F72}">
      <dsp:nvSpPr>
        <dsp:cNvPr id="0" name=""/>
        <dsp:cNvSpPr/>
      </dsp:nvSpPr>
      <dsp:spPr>
        <a:xfrm>
          <a:off x="82613" y="90072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EAA2F7-44CE-4895-9AD7-97232FA3246F}">
      <dsp:nvSpPr>
        <dsp:cNvPr id="0" name=""/>
        <dsp:cNvSpPr/>
      </dsp:nvSpPr>
      <dsp:spPr>
        <a:xfrm>
          <a:off x="271034" y="278494"/>
          <a:ext cx="520402" cy="52040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5A0652-EB15-488D-97E8-97F77341814B}">
      <dsp:nvSpPr>
        <dsp:cNvPr id="0" name=""/>
        <dsp:cNvSpPr/>
      </dsp:nvSpPr>
      <dsp:spPr>
        <a:xfrm>
          <a:off x="1172126" y="9007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CI’s Updated Strategy 2020</a:t>
          </a:r>
        </a:p>
      </dsp:txBody>
      <dsp:txXfrm>
        <a:off x="1172126" y="90072"/>
        <a:ext cx="2114937" cy="897246"/>
      </dsp:txXfrm>
    </dsp:sp>
    <dsp:sp modelId="{C4C7E536-1755-4324-8286-BD41CD87FCF9}">
      <dsp:nvSpPr>
        <dsp:cNvPr id="0" name=""/>
        <dsp:cNvSpPr/>
      </dsp:nvSpPr>
      <dsp:spPr>
        <a:xfrm>
          <a:off x="3655575" y="90072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F083D8-2374-4767-AB82-85B9A3FE97D9}">
      <dsp:nvSpPr>
        <dsp:cNvPr id="0" name=""/>
        <dsp:cNvSpPr/>
      </dsp:nvSpPr>
      <dsp:spPr>
        <a:xfrm>
          <a:off x="3843996" y="278494"/>
          <a:ext cx="520402" cy="52040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76E55F-61B8-4D57-8424-F7FC24B17DFD}">
      <dsp:nvSpPr>
        <dsp:cNvPr id="0" name=""/>
        <dsp:cNvSpPr/>
      </dsp:nvSpPr>
      <dsp:spPr>
        <a:xfrm>
          <a:off x="4745088" y="9007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Proposal on revamping Advisory Council </a:t>
          </a:r>
        </a:p>
      </dsp:txBody>
      <dsp:txXfrm>
        <a:off x="4745088" y="90072"/>
        <a:ext cx="2114937" cy="897246"/>
      </dsp:txXfrm>
    </dsp:sp>
    <dsp:sp modelId="{A4CAD2F0-9F2A-4819-B80E-402F7FBDED05}">
      <dsp:nvSpPr>
        <dsp:cNvPr id="0" name=""/>
        <dsp:cNvSpPr/>
      </dsp:nvSpPr>
      <dsp:spPr>
        <a:xfrm>
          <a:off x="7228536" y="90072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15AF4B-7225-4B6E-8490-C50C03F643EC}">
      <dsp:nvSpPr>
        <dsp:cNvPr id="0" name=""/>
        <dsp:cNvSpPr/>
      </dsp:nvSpPr>
      <dsp:spPr>
        <a:xfrm>
          <a:off x="7416958" y="278494"/>
          <a:ext cx="520402" cy="52040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1CD0F8-C9E9-4010-97BE-14E3DEE2DE07}">
      <dsp:nvSpPr>
        <dsp:cNvPr id="0" name=""/>
        <dsp:cNvSpPr/>
      </dsp:nvSpPr>
      <dsp:spPr>
        <a:xfrm>
          <a:off x="8318049" y="9007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Financial Sustainability and Resource Mobilization Strategy </a:t>
          </a:r>
        </a:p>
      </dsp:txBody>
      <dsp:txXfrm>
        <a:off x="8318049" y="90072"/>
        <a:ext cx="2114937" cy="897246"/>
      </dsp:txXfrm>
    </dsp:sp>
    <dsp:sp modelId="{2DEB1836-9D6D-4978-8605-0662B40A25B7}">
      <dsp:nvSpPr>
        <dsp:cNvPr id="0" name=""/>
        <dsp:cNvSpPr/>
      </dsp:nvSpPr>
      <dsp:spPr>
        <a:xfrm>
          <a:off x="82613" y="1727045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CD25BE-BCE3-42A6-9583-2B80D1831AC2}">
      <dsp:nvSpPr>
        <dsp:cNvPr id="0" name=""/>
        <dsp:cNvSpPr/>
      </dsp:nvSpPr>
      <dsp:spPr>
        <a:xfrm>
          <a:off x="271034" y="1915467"/>
          <a:ext cx="520402" cy="52040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3256A0-DAB1-4296-BE48-2F17C095B160}">
      <dsp:nvSpPr>
        <dsp:cNvPr id="0" name=""/>
        <dsp:cNvSpPr/>
      </dsp:nvSpPr>
      <dsp:spPr>
        <a:xfrm>
          <a:off x="1172126" y="1727045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Host City MoU and CI’s Permanent Campus </a:t>
          </a:r>
        </a:p>
      </dsp:txBody>
      <dsp:txXfrm>
        <a:off x="1172126" y="1727045"/>
        <a:ext cx="2114937" cy="897246"/>
      </dsp:txXfrm>
    </dsp:sp>
    <dsp:sp modelId="{EBCBBA7F-D17C-4995-B5D8-BD91A52A15A2}">
      <dsp:nvSpPr>
        <dsp:cNvPr id="0" name=""/>
        <dsp:cNvSpPr/>
      </dsp:nvSpPr>
      <dsp:spPr>
        <a:xfrm>
          <a:off x="3655575" y="1727045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304FF9-9C88-4FC7-8FE3-23A4396EAF3D}">
      <dsp:nvSpPr>
        <dsp:cNvPr id="0" name=""/>
        <dsp:cNvSpPr/>
      </dsp:nvSpPr>
      <dsp:spPr>
        <a:xfrm>
          <a:off x="3843996" y="1915467"/>
          <a:ext cx="520402" cy="52040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F89F44-1830-411C-9E90-AA1045E10444}">
      <dsp:nvSpPr>
        <dsp:cNvPr id="0" name=""/>
        <dsp:cNvSpPr/>
      </dsp:nvSpPr>
      <dsp:spPr>
        <a:xfrm>
          <a:off x="4745088" y="1727045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Two Governing Council Meetings Planned (July and December) </a:t>
          </a:r>
        </a:p>
      </dsp:txBody>
      <dsp:txXfrm>
        <a:off x="4745088" y="1727045"/>
        <a:ext cx="2114937" cy="897246"/>
      </dsp:txXfrm>
    </dsp:sp>
    <dsp:sp modelId="{76652739-A9C6-4549-BF44-C3DA826EF51A}">
      <dsp:nvSpPr>
        <dsp:cNvPr id="0" name=""/>
        <dsp:cNvSpPr/>
      </dsp:nvSpPr>
      <dsp:spPr>
        <a:xfrm>
          <a:off x="7228536" y="1727045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EB15E1-D18E-41ED-8027-83D2E380B0C0}">
      <dsp:nvSpPr>
        <dsp:cNvPr id="0" name=""/>
        <dsp:cNvSpPr/>
      </dsp:nvSpPr>
      <dsp:spPr>
        <a:xfrm>
          <a:off x="7416958" y="1915467"/>
          <a:ext cx="520402" cy="520402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FE4C37-5414-48EA-B53A-02453D411938}">
      <dsp:nvSpPr>
        <dsp:cNvPr id="0" name=""/>
        <dsp:cNvSpPr/>
      </dsp:nvSpPr>
      <dsp:spPr>
        <a:xfrm>
          <a:off x="8318049" y="1727045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CTTN Virtual Dialogue (March 2021) </a:t>
          </a:r>
        </a:p>
      </dsp:txBody>
      <dsp:txXfrm>
        <a:off x="8318049" y="1727045"/>
        <a:ext cx="2114937" cy="897246"/>
      </dsp:txXfrm>
    </dsp:sp>
    <dsp:sp modelId="{19AF35CC-6281-4797-A373-542A94E4F2D5}">
      <dsp:nvSpPr>
        <dsp:cNvPr id="0" name=""/>
        <dsp:cNvSpPr/>
      </dsp:nvSpPr>
      <dsp:spPr>
        <a:xfrm>
          <a:off x="82613" y="3364019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522691-BF84-4BF0-ACD7-0518E7A05EA6}">
      <dsp:nvSpPr>
        <dsp:cNvPr id="0" name=""/>
        <dsp:cNvSpPr/>
      </dsp:nvSpPr>
      <dsp:spPr>
        <a:xfrm>
          <a:off x="271034" y="3552441"/>
          <a:ext cx="520402" cy="520402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8EF09D-9942-4AF3-8E15-530387AD999D}">
      <dsp:nvSpPr>
        <dsp:cNvPr id="0" name=""/>
        <dsp:cNvSpPr/>
      </dsp:nvSpPr>
      <dsp:spPr>
        <a:xfrm>
          <a:off x="1172126" y="336401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CTTF planned for October 2021 </a:t>
          </a:r>
        </a:p>
      </dsp:txBody>
      <dsp:txXfrm>
        <a:off x="1172126" y="3364019"/>
        <a:ext cx="2114937" cy="897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7E717-D613-4D91-8D49-BCD00ADFF971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0616A-94FD-4F70-A907-695606012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29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553CF-2783-4CAF-9C73-F8B8382B73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9B9DE2-860B-482B-BB91-93A5AE4165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DFD61-C440-448D-B263-8B2C55B85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1F44-679C-41F5-8AEC-1D302D73718E}" type="datetime1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C14B6-9769-4236-83ED-8C8B1F79B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E687C-F59B-4162-B9FF-3E4976432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562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ECDFC-DBAA-4344-B6DD-4910CD41E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65EC15-7CEE-47DB-A0F0-5384F7635C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BFA66A-6DAB-41CD-A5C7-1CEC5A5AA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1E088-808B-4A85-B29D-9C95A3EA8B05}" type="datetime1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E262F-AB65-4C56-8646-456FEF414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436AF8-A45C-4581-9AFB-041A09829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34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CCE1EF-609E-42A4-ABCB-724C7601FE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EA7EF3-0AB6-45F1-851C-62FCF2D87E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0D30C-9EAC-4A4E-9EC2-B661AF87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26B4-7048-4549-A5C1-108CC69B765E}" type="datetime1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82A49-CAF4-47EA-8BE9-AC0A07A9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48E14-F53C-4F50-8E99-7ECAE9E50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1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FB175-229C-4A1A-80B7-19B7FD205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08E1E-6287-4FEA-8659-8B4AB59AA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60C7B3-F0DA-4CB5-B8C8-B0CC5D326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DA626-4257-4CEB-9F27-BB8BB83D153C}" type="datetime1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76AC5-FCBC-4448-A977-B2A308C0E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824B4-4802-47B4-9582-3CEC8EE98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99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D1535-84B7-4077-8E01-87516768E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3AEE10-1676-43F5-A1AB-A659E3142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80ED9-83BD-45E0-B99F-4551436FD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108FA-3BEB-47C1-8C05-FDF7637921FA}" type="datetime1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7860F0-3E2F-4C45-9561-74548B6E6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39CB1-B769-4BB1-8255-B104AA2EA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59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99250-1067-4D0B-B495-2E9CF2584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6DEBA-C50F-411D-8BCF-62703A476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8EC945-9FBA-46B6-B68A-002716F24D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CBB07E-E88C-453B-9528-ADA2046B6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ABCB-650B-4DC6-9374-9376FFDEC4C3}" type="datetime1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2E0967-37B7-4A63-82F3-54216CFF0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22530A-3E0B-4C30-8369-34E41ED49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16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3F2FB-3103-4DFE-B537-987A3FFE8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555F08-C5F3-4319-BCBA-16DBB3F82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99D80-00D5-4F89-AA76-CDADA6B364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14EE07-0D61-4399-82E7-32DDDFBA90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7602FC-1C6A-41A8-9566-3FC21ECED6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66A615-643B-42AC-8117-E7F208F12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AD22-01AA-43D9-B114-316587F61E02}" type="datetime1">
              <a:rPr lang="en-US" smtClean="0"/>
              <a:t>6/24/2021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6B4269-B8FA-45E6-A51B-6FD327ADB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722D5B-CA2A-4528-9F65-6FF4087FA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864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93139-115B-4CA7-9C02-5E8541C4F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8C18DD-EDF8-4DF9-B290-061F52953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C18A-4C39-4488-9B4E-75DBB428D53D}" type="datetime1">
              <a:rPr lang="en-US" smtClean="0"/>
              <a:t>6/24/2021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5784C9-A7BD-44CC-9768-FF95AAFBE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ECA6E1-ECC6-4B62-BD91-3EEE1E0A2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29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5C18E0-464C-4B71-9513-2138A79FB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4E9F9-49F0-416C-AFC1-13ADF0F9C805}" type="datetime1">
              <a:rPr lang="en-US" smtClean="0"/>
              <a:t>6/24/2021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D60E68-D512-4A81-ACC8-FD4DB7A2D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D51D12-75DD-4EA3-B491-B431D01D5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168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37C7F-26CB-40C2-A3FF-9227641C4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2BD00-9B68-40EB-8C2B-D0ECADC1B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98182F-0C53-4332-BC9E-C1E8BFBC19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B1EF87-F93F-4B0C-8EA5-6681E0ABD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C4AB-6AFA-40A8-B8A3-D6DE0618AD8F}" type="datetime1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DEC9C2-C6E8-444E-BFBA-9B0C39B84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26D6FE-6DD3-4B38-AF4E-0A4375FE2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021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7DD93-C55E-4516-9FAC-FA7A953B7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287CFF-91AB-4929-BF15-60B12C1275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A29A3E-262D-4D6B-B9D5-B1FF5FCA92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E3AA19-DAF3-48FB-8815-F0C2FF2B9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F72A-8E47-4816-B7AD-D7D7758A0705}" type="datetime1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67976D-9117-4BFB-8CA3-F7D4D6198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A9B87A-A6FC-4BED-891B-478A41498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852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F7DE53-C5DC-41B0-B865-A27A31A19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81EA9E-2B18-443B-9568-1FCC0D27D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C74D84-F376-4D1F-A7A6-8164C92EBB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A1EDE-5D58-4DDB-8DF0-38BA620D3B2C}" type="datetime1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938A3A-CCFF-4685-B801-AA6CCC329A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www.carecinstitute.org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59F90-9B83-4943-B1D6-F6346FD0D7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034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64EEF0D6-2D1F-491D-AC56-0F0F95A316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3AD75A-50E1-4C7F-A702-47C99E9A87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643467"/>
            <a:ext cx="3779520" cy="3569241"/>
          </a:xfrm>
        </p:spPr>
        <p:txBody>
          <a:bodyPr>
            <a:normAutofit/>
          </a:bodyPr>
          <a:lstStyle/>
          <a:p>
            <a:pPr algn="l"/>
            <a:r>
              <a:rPr lang="ru-RU" dirty="1" sz="4600"/>
              <a:t>План работ Института ЦАРЭС и основные события</a:t>
            </a:r>
            <a:r>
              <a:rPr lang="ru-RU" dirty="1" sz="460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B58299-E8F8-43FB-9EC6-8EE8983165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631161"/>
            <a:ext cx="3779520" cy="1569486"/>
          </a:xfrm>
        </p:spPr>
        <p:txBody>
          <a:bodyPr>
            <a:normAutofit/>
          </a:bodyPr>
          <a:lstStyle/>
          <a:p>
            <a:pPr algn="l"/>
            <a:r>
              <a:rPr lang="ru-RU" dirty="1" sz="1500" b="1"/>
              <a:t>Презентация на виртуальном Заседании высокопоставленных официальных лиц ЦАРЭС</a:t>
            </a:r>
          </a:p>
          <a:p>
            <a:pPr algn="l"/>
            <a:r>
              <a:rPr lang="ru-RU" dirty="1" sz="1500" b="1"/>
              <a:t>Докладчик:</a:t>
            </a:r>
            <a:r>
              <a:rPr lang="ru-RU" dirty="1" sz="1500" b="1"/>
              <a:t> </a:t>
            </a:r>
          </a:p>
          <a:p>
            <a:pPr algn="l"/>
            <a:r>
              <a:rPr lang="ru-RU" dirty="1" sz="1500" b="1"/>
              <a:t>Сайед Шакил Шах</a:t>
            </a:r>
            <a:r>
              <a:rPr lang="ru-RU" dirty="1" sz="1500" b="1"/>
              <a:t> </a:t>
            </a:r>
          </a:p>
          <a:p>
            <a:pPr algn="l"/>
            <a:r>
              <a:rPr lang="ru-RU" dirty="1" sz="1500" b="1"/>
              <a:t>Директор</a:t>
            </a:r>
            <a:r>
              <a:rPr lang="ru-RU" dirty="1" sz="1500" b="1"/>
              <a:t> </a:t>
            </a:r>
          </a:p>
        </p:txBody>
      </p:sp>
      <p:pic>
        <p:nvPicPr>
          <p:cNvPr id="35" name="Billede 7" descr="Et billede, der indeholder udendørs, himmel, bygning, sne&#10;&#10;Automatisk genereret beskrivelse">
            <a:extLst>
              <a:ext uri="{FF2B5EF4-FFF2-40B4-BE49-F238E27FC236}">
                <a16:creationId xmlns:a16="http://schemas.microsoft.com/office/drawing/2014/main" id="{AD7E39FE-0361-42A7-A240-72F07B6A12EF}"/>
              </a:ext>
            </a:extLst>
          </p:cNvPr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52" r="36715"/>
          <a:stretch/>
        </p:blipFill>
        <p:spPr bwMode="auto">
          <a:xfrm>
            <a:off x="4688495" y="-2"/>
            <a:ext cx="3285713" cy="6858000"/>
          </a:xfrm>
          <a:custGeom>
            <a:avLst/>
            <a:gdLst/>
            <a:ahLst/>
            <a:cxnLst/>
            <a:rect l="l" t="t" r="r" b="b"/>
            <a:pathLst>
              <a:path w="3285713" h="6858000">
                <a:moveTo>
                  <a:pt x="16970" y="0"/>
                </a:moveTo>
                <a:lnTo>
                  <a:pt x="3269111" y="0"/>
                </a:lnTo>
                <a:lnTo>
                  <a:pt x="3265544" y="140686"/>
                </a:lnTo>
                <a:cubicBezTo>
                  <a:pt x="3266106" y="312749"/>
                  <a:pt x="3278516" y="484544"/>
                  <a:pt x="3276399" y="655695"/>
                </a:cubicBezTo>
                <a:cubicBezTo>
                  <a:pt x="3275270" y="750938"/>
                  <a:pt x="3254102" y="845927"/>
                  <a:pt x="3258053" y="941424"/>
                </a:cubicBezTo>
                <a:cubicBezTo>
                  <a:pt x="3269625" y="1230836"/>
                  <a:pt x="3265815" y="1520375"/>
                  <a:pt x="3280916" y="1809660"/>
                </a:cubicBezTo>
                <a:cubicBezTo>
                  <a:pt x="3290682" y="1950657"/>
                  <a:pt x="3285530" y="2092164"/>
                  <a:pt x="3265533" y="2232285"/>
                </a:cubicBezTo>
                <a:cubicBezTo>
                  <a:pt x="3248879" y="2337306"/>
                  <a:pt x="3259182" y="2443217"/>
                  <a:pt x="3266238" y="2548746"/>
                </a:cubicBezTo>
                <a:cubicBezTo>
                  <a:pt x="3274847" y="2676498"/>
                  <a:pt x="3279504" y="2804125"/>
                  <a:pt x="3265391" y="2932131"/>
                </a:cubicBezTo>
                <a:cubicBezTo>
                  <a:pt x="3255231" y="3023183"/>
                  <a:pt x="3264686" y="3114743"/>
                  <a:pt x="3270331" y="3206050"/>
                </a:cubicBezTo>
                <a:cubicBezTo>
                  <a:pt x="3277669" y="3301343"/>
                  <a:pt x="3277669" y="3396993"/>
                  <a:pt x="3270331" y="3492287"/>
                </a:cubicBezTo>
                <a:cubicBezTo>
                  <a:pt x="3262965" y="3579403"/>
                  <a:pt x="3264715" y="3666937"/>
                  <a:pt x="3275553" y="3753761"/>
                </a:cubicBezTo>
                <a:cubicBezTo>
                  <a:pt x="3287407" y="3855353"/>
                  <a:pt x="3278234" y="3956946"/>
                  <a:pt x="3269625" y="4058539"/>
                </a:cubicBezTo>
                <a:cubicBezTo>
                  <a:pt x="3254243" y="4237342"/>
                  <a:pt x="3261158" y="4416017"/>
                  <a:pt x="3272448" y="4594439"/>
                </a:cubicBezTo>
                <a:cubicBezTo>
                  <a:pt x="3279674" y="4717278"/>
                  <a:pt x="3275708" y="4840446"/>
                  <a:pt x="3260594" y="4962713"/>
                </a:cubicBezTo>
                <a:cubicBezTo>
                  <a:pt x="3257912" y="4987031"/>
                  <a:pt x="3256818" y="5011382"/>
                  <a:pt x="3256271" y="5035748"/>
                </a:cubicBezTo>
                <a:lnTo>
                  <a:pt x="3255961" y="5057561"/>
                </a:lnTo>
                <a:lnTo>
                  <a:pt x="3252009" y="5100947"/>
                </a:lnTo>
                <a:lnTo>
                  <a:pt x="3255359" y="5173266"/>
                </a:lnTo>
                <a:lnTo>
                  <a:pt x="3255007" y="5180867"/>
                </a:lnTo>
                <a:lnTo>
                  <a:pt x="3260282" y="5238783"/>
                </a:lnTo>
                <a:lnTo>
                  <a:pt x="3271301" y="5440455"/>
                </a:lnTo>
                <a:cubicBezTo>
                  <a:pt x="3272550" y="5528263"/>
                  <a:pt x="3270254" y="5616112"/>
                  <a:pt x="3264404" y="5703831"/>
                </a:cubicBezTo>
                <a:cubicBezTo>
                  <a:pt x="3255795" y="5865363"/>
                  <a:pt x="3264686" y="6026641"/>
                  <a:pt x="3275130" y="6188047"/>
                </a:cubicBezTo>
                <a:cubicBezTo>
                  <a:pt x="3287548" y="6379930"/>
                  <a:pt x="3267791" y="6571686"/>
                  <a:pt x="3264827" y="6763568"/>
                </a:cubicBezTo>
                <a:cubicBezTo>
                  <a:pt x="3264545" y="6780776"/>
                  <a:pt x="3265603" y="6798015"/>
                  <a:pt x="3266909" y="6815254"/>
                </a:cubicBezTo>
                <a:lnTo>
                  <a:pt x="3269857" y="6858000"/>
                </a:lnTo>
                <a:lnTo>
                  <a:pt x="15795" y="6858000"/>
                </a:lnTo>
                <a:lnTo>
                  <a:pt x="11716" y="6584216"/>
                </a:lnTo>
                <a:cubicBezTo>
                  <a:pt x="9693" y="6488368"/>
                  <a:pt x="8801" y="6392585"/>
                  <a:pt x="14216" y="6297024"/>
                </a:cubicBezTo>
                <a:cubicBezTo>
                  <a:pt x="20970" y="6178401"/>
                  <a:pt x="19695" y="6058378"/>
                  <a:pt x="14981" y="5940264"/>
                </a:cubicBezTo>
                <a:cubicBezTo>
                  <a:pt x="10266" y="5822153"/>
                  <a:pt x="3896" y="5703912"/>
                  <a:pt x="14981" y="5585799"/>
                </a:cubicBezTo>
                <a:cubicBezTo>
                  <a:pt x="23136" y="5483192"/>
                  <a:pt x="25047" y="5380177"/>
                  <a:pt x="20714" y="5277330"/>
                </a:cubicBezTo>
                <a:cubicBezTo>
                  <a:pt x="15745" y="5098058"/>
                  <a:pt x="6063" y="4918659"/>
                  <a:pt x="16637" y="4739386"/>
                </a:cubicBezTo>
                <a:cubicBezTo>
                  <a:pt x="32819" y="4468249"/>
                  <a:pt x="23136" y="4197366"/>
                  <a:pt x="10394" y="3926484"/>
                </a:cubicBezTo>
                <a:cubicBezTo>
                  <a:pt x="1475" y="3741096"/>
                  <a:pt x="-5915" y="3555837"/>
                  <a:pt x="6827" y="3370449"/>
                </a:cubicBezTo>
                <a:cubicBezTo>
                  <a:pt x="19822" y="3179328"/>
                  <a:pt x="35749" y="2988333"/>
                  <a:pt x="25939" y="2796448"/>
                </a:cubicBezTo>
                <a:cubicBezTo>
                  <a:pt x="19568" y="2674258"/>
                  <a:pt x="7463" y="2552194"/>
                  <a:pt x="15364" y="2429877"/>
                </a:cubicBezTo>
                <a:cubicBezTo>
                  <a:pt x="21696" y="2301584"/>
                  <a:pt x="19861" y="2173023"/>
                  <a:pt x="9885" y="2044959"/>
                </a:cubicBezTo>
                <a:cubicBezTo>
                  <a:pt x="4151" y="1980959"/>
                  <a:pt x="4151" y="1916564"/>
                  <a:pt x="9885" y="1852564"/>
                </a:cubicBezTo>
                <a:cubicBezTo>
                  <a:pt x="26168" y="1696405"/>
                  <a:pt x="30423" y="1539214"/>
                  <a:pt x="22626" y="1382405"/>
                </a:cubicBezTo>
                <a:cubicBezTo>
                  <a:pt x="18166" y="1264292"/>
                  <a:pt x="10394" y="1146307"/>
                  <a:pt x="15872" y="1027940"/>
                </a:cubicBezTo>
                <a:cubicBezTo>
                  <a:pt x="22370" y="889440"/>
                  <a:pt x="27340" y="750814"/>
                  <a:pt x="20970" y="612314"/>
                </a:cubicBezTo>
                <a:cubicBezTo>
                  <a:pt x="14267" y="463706"/>
                  <a:pt x="15452" y="314847"/>
                  <a:pt x="24536" y="166365"/>
                </a:cubicBezTo>
                <a:close/>
              </a:path>
            </a:pathLst>
          </a:cu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4BA3D92-DAF0-46D0-9DAB-AB826B6CED0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90" r="371" b="-1"/>
          <a:stretch/>
        </p:blipFill>
        <p:spPr>
          <a:xfrm>
            <a:off x="8165645" y="3"/>
            <a:ext cx="4026354" cy="4194731"/>
          </a:xfrm>
          <a:custGeom>
            <a:avLst/>
            <a:gdLst/>
            <a:ahLst/>
            <a:cxnLst/>
            <a:rect l="l" t="t" r="r" b="b"/>
            <a:pathLst>
              <a:path w="4026354" h="4194731">
                <a:moveTo>
                  <a:pt x="23605" y="0"/>
                </a:moveTo>
                <a:lnTo>
                  <a:pt x="4026354" y="0"/>
                </a:lnTo>
                <a:lnTo>
                  <a:pt x="4026354" y="4174564"/>
                </a:lnTo>
                <a:lnTo>
                  <a:pt x="3905945" y="4162010"/>
                </a:lnTo>
                <a:cubicBezTo>
                  <a:pt x="3861284" y="4160178"/>
                  <a:pt x="3816513" y="4161154"/>
                  <a:pt x="3771885" y="4164948"/>
                </a:cubicBezTo>
                <a:cubicBezTo>
                  <a:pt x="3541871" y="4179705"/>
                  <a:pt x="3311601" y="4173044"/>
                  <a:pt x="3081586" y="4176309"/>
                </a:cubicBezTo>
                <a:cubicBezTo>
                  <a:pt x="2773880" y="4180750"/>
                  <a:pt x="2466429" y="4169388"/>
                  <a:pt x="2158851" y="4168344"/>
                </a:cubicBezTo>
                <a:cubicBezTo>
                  <a:pt x="2095807" y="4168083"/>
                  <a:pt x="2032508" y="4171478"/>
                  <a:pt x="1969719" y="4176701"/>
                </a:cubicBezTo>
                <a:cubicBezTo>
                  <a:pt x="1882731" y="4183754"/>
                  <a:pt x="1796889" y="4174873"/>
                  <a:pt x="1710666" y="4166515"/>
                </a:cubicBezTo>
                <a:cubicBezTo>
                  <a:pt x="1606738" y="4156460"/>
                  <a:pt x="1503066" y="4165340"/>
                  <a:pt x="1399776" y="4176963"/>
                </a:cubicBezTo>
                <a:cubicBezTo>
                  <a:pt x="1222450" y="4196539"/>
                  <a:pt x="1043788" y="4199947"/>
                  <a:pt x="865876" y="4187149"/>
                </a:cubicBezTo>
                <a:cubicBezTo>
                  <a:pt x="669356" y="4173436"/>
                  <a:pt x="472966" y="4175918"/>
                  <a:pt x="276446" y="4176963"/>
                </a:cubicBezTo>
                <a:lnTo>
                  <a:pt x="21362" y="4176292"/>
                </a:lnTo>
                <a:lnTo>
                  <a:pt x="14458" y="4122289"/>
                </a:lnTo>
                <a:cubicBezTo>
                  <a:pt x="3338" y="4042652"/>
                  <a:pt x="-1375" y="3962394"/>
                  <a:pt x="346" y="3882149"/>
                </a:cubicBezTo>
                <a:cubicBezTo>
                  <a:pt x="205" y="3686075"/>
                  <a:pt x="9942" y="3490382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1"/>
                  <a:pt x="30264" y="2835999"/>
                </a:cubicBezTo>
                <a:cubicBezTo>
                  <a:pt x="47622" y="2740756"/>
                  <a:pt x="39860" y="2645512"/>
                  <a:pt x="33510" y="2550269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8" y="288533"/>
                </a:cubicBezTo>
                <a:close/>
              </a:path>
            </a:pathLst>
          </a:custGeom>
        </p:spPr>
      </p:pic>
      <p:sp>
        <p:nvSpPr>
          <p:cNvPr id="57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4409267"/>
            <a:ext cx="3383280" cy="18288"/>
          </a:xfrm>
          <a:custGeom>
            <a:avLst/>
            <a:gdLst>
              <a:gd name="connsiteX0" fmla="*/ 0 w 3383280"/>
              <a:gd name="connsiteY0" fmla="*/ 0 h 18288"/>
              <a:gd name="connsiteX1" fmla="*/ 676656 w 3383280"/>
              <a:gd name="connsiteY1" fmla="*/ 0 h 18288"/>
              <a:gd name="connsiteX2" fmla="*/ 1319479 w 3383280"/>
              <a:gd name="connsiteY2" fmla="*/ 0 h 18288"/>
              <a:gd name="connsiteX3" fmla="*/ 1962302 w 3383280"/>
              <a:gd name="connsiteY3" fmla="*/ 0 h 18288"/>
              <a:gd name="connsiteX4" fmla="*/ 2706624 w 3383280"/>
              <a:gd name="connsiteY4" fmla="*/ 0 h 18288"/>
              <a:gd name="connsiteX5" fmla="*/ 3383280 w 3383280"/>
              <a:gd name="connsiteY5" fmla="*/ 0 h 18288"/>
              <a:gd name="connsiteX6" fmla="*/ 3383280 w 3383280"/>
              <a:gd name="connsiteY6" fmla="*/ 18288 h 18288"/>
              <a:gd name="connsiteX7" fmla="*/ 2706624 w 3383280"/>
              <a:gd name="connsiteY7" fmla="*/ 18288 h 18288"/>
              <a:gd name="connsiteX8" fmla="*/ 2131466 w 3383280"/>
              <a:gd name="connsiteY8" fmla="*/ 18288 h 18288"/>
              <a:gd name="connsiteX9" fmla="*/ 1488643 w 3383280"/>
              <a:gd name="connsiteY9" fmla="*/ 18288 h 18288"/>
              <a:gd name="connsiteX10" fmla="*/ 845820 w 3383280"/>
              <a:gd name="connsiteY10" fmla="*/ 18288 h 18288"/>
              <a:gd name="connsiteX11" fmla="*/ 0 w 3383280"/>
              <a:gd name="connsiteY11" fmla="*/ 18288 h 18288"/>
              <a:gd name="connsiteX12" fmla="*/ 0 w 338328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383280" h="18288" fill="none" extrusionOk="0">
                <a:moveTo>
                  <a:pt x="0" y="0"/>
                </a:moveTo>
                <a:cubicBezTo>
                  <a:pt x="237173" y="2829"/>
                  <a:pt x="403433" y="9167"/>
                  <a:pt x="676656" y="0"/>
                </a:cubicBezTo>
                <a:cubicBezTo>
                  <a:pt x="949879" y="-9167"/>
                  <a:pt x="1103389" y="-19890"/>
                  <a:pt x="1319479" y="0"/>
                </a:cubicBezTo>
                <a:cubicBezTo>
                  <a:pt x="1535569" y="19890"/>
                  <a:pt x="1682672" y="-17352"/>
                  <a:pt x="1962302" y="0"/>
                </a:cubicBezTo>
                <a:cubicBezTo>
                  <a:pt x="2241932" y="17352"/>
                  <a:pt x="2522200" y="-30059"/>
                  <a:pt x="2706624" y="0"/>
                </a:cubicBezTo>
                <a:cubicBezTo>
                  <a:pt x="2891048" y="30059"/>
                  <a:pt x="3045365" y="-14656"/>
                  <a:pt x="3383280" y="0"/>
                </a:cubicBezTo>
                <a:cubicBezTo>
                  <a:pt x="3382846" y="7551"/>
                  <a:pt x="3382813" y="9822"/>
                  <a:pt x="3383280" y="18288"/>
                </a:cubicBezTo>
                <a:cubicBezTo>
                  <a:pt x="3053377" y="3328"/>
                  <a:pt x="2851947" y="-13486"/>
                  <a:pt x="2706624" y="18288"/>
                </a:cubicBezTo>
                <a:cubicBezTo>
                  <a:pt x="2561301" y="50062"/>
                  <a:pt x="2276448" y="-4069"/>
                  <a:pt x="2131466" y="18288"/>
                </a:cubicBezTo>
                <a:cubicBezTo>
                  <a:pt x="1986484" y="40645"/>
                  <a:pt x="1793482" y="35971"/>
                  <a:pt x="1488643" y="18288"/>
                </a:cubicBezTo>
                <a:cubicBezTo>
                  <a:pt x="1183804" y="605"/>
                  <a:pt x="1165655" y="13056"/>
                  <a:pt x="845820" y="18288"/>
                </a:cubicBezTo>
                <a:cubicBezTo>
                  <a:pt x="525985" y="23520"/>
                  <a:pt x="359281" y="20906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383280" h="18288" stroke="0" extrusionOk="0">
                <a:moveTo>
                  <a:pt x="0" y="0"/>
                </a:moveTo>
                <a:cubicBezTo>
                  <a:pt x="268344" y="9609"/>
                  <a:pt x="438266" y="25094"/>
                  <a:pt x="608990" y="0"/>
                </a:cubicBezTo>
                <a:cubicBezTo>
                  <a:pt x="779714" y="-25094"/>
                  <a:pt x="1051156" y="12077"/>
                  <a:pt x="1353312" y="0"/>
                </a:cubicBezTo>
                <a:cubicBezTo>
                  <a:pt x="1655468" y="-12077"/>
                  <a:pt x="1744944" y="15185"/>
                  <a:pt x="1928470" y="0"/>
                </a:cubicBezTo>
                <a:cubicBezTo>
                  <a:pt x="2111996" y="-15185"/>
                  <a:pt x="2262421" y="-9753"/>
                  <a:pt x="2503627" y="0"/>
                </a:cubicBezTo>
                <a:cubicBezTo>
                  <a:pt x="2744833" y="9753"/>
                  <a:pt x="3026048" y="-23784"/>
                  <a:pt x="3383280" y="0"/>
                </a:cubicBezTo>
                <a:cubicBezTo>
                  <a:pt x="3383198" y="4406"/>
                  <a:pt x="3383191" y="9982"/>
                  <a:pt x="3383280" y="18288"/>
                </a:cubicBezTo>
                <a:cubicBezTo>
                  <a:pt x="3162586" y="20850"/>
                  <a:pt x="2901132" y="28452"/>
                  <a:pt x="2740457" y="18288"/>
                </a:cubicBezTo>
                <a:cubicBezTo>
                  <a:pt x="2579782" y="8124"/>
                  <a:pt x="2388638" y="-13238"/>
                  <a:pt x="2097634" y="18288"/>
                </a:cubicBezTo>
                <a:cubicBezTo>
                  <a:pt x="1806630" y="49814"/>
                  <a:pt x="1687248" y="-8161"/>
                  <a:pt x="1454810" y="18288"/>
                </a:cubicBezTo>
                <a:cubicBezTo>
                  <a:pt x="1222372" y="44737"/>
                  <a:pt x="872924" y="37554"/>
                  <a:pt x="710489" y="18288"/>
                </a:cubicBezTo>
                <a:cubicBezTo>
                  <a:pt x="548054" y="-978"/>
                  <a:pt x="151263" y="49891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7" name="Picture Placeholder 3" descr="Open book on table, blurred shelves of books in background">
            <a:extLst>
              <a:ext uri="{FF2B5EF4-FFF2-40B4-BE49-F238E27FC236}">
                <a16:creationId xmlns:a16="http://schemas.microsoft.com/office/drawing/2014/main" id="{3EC1A61A-6FB4-4899-9042-BCEBE3FD3E3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17" r="-1" b="-1"/>
          <a:stretch/>
        </p:blipFill>
        <p:spPr>
          <a:xfrm>
            <a:off x="8182768" y="4362938"/>
            <a:ext cx="4009232" cy="2495062"/>
          </a:xfrm>
          <a:custGeom>
            <a:avLst/>
            <a:gdLst/>
            <a:ahLst/>
            <a:cxnLst/>
            <a:rect l="l" t="t" r="r" b="b"/>
            <a:pathLst>
              <a:path w="4009232" h="2495062">
                <a:moveTo>
                  <a:pt x="2357618" y="4"/>
                </a:moveTo>
                <a:cubicBezTo>
                  <a:pt x="2402184" y="-78"/>
                  <a:pt x="2446761" y="1163"/>
                  <a:pt x="2491337" y="4428"/>
                </a:cubicBezTo>
                <a:cubicBezTo>
                  <a:pt x="2641421" y="17813"/>
                  <a:pt x="2792204" y="21079"/>
                  <a:pt x="2942707" y="14222"/>
                </a:cubicBezTo>
                <a:cubicBezTo>
                  <a:pt x="3063650" y="5694"/>
                  <a:pt x="3184962" y="4206"/>
                  <a:pt x="3306070" y="9782"/>
                </a:cubicBezTo>
                <a:cubicBezTo>
                  <a:pt x="3418912" y="16442"/>
                  <a:pt x="3531755" y="23233"/>
                  <a:pt x="3644979" y="19315"/>
                </a:cubicBezTo>
                <a:cubicBezTo>
                  <a:pt x="3690065" y="17748"/>
                  <a:pt x="3734514" y="15789"/>
                  <a:pt x="3779218" y="13177"/>
                </a:cubicBezTo>
                <a:cubicBezTo>
                  <a:pt x="3820337" y="9619"/>
                  <a:pt x="3861567" y="7938"/>
                  <a:pt x="3902788" y="8133"/>
                </a:cubicBezTo>
                <a:lnTo>
                  <a:pt x="4009232" y="13493"/>
                </a:lnTo>
                <a:lnTo>
                  <a:pt x="4009232" y="2495062"/>
                </a:lnTo>
                <a:lnTo>
                  <a:pt x="6243" y="2495062"/>
                </a:lnTo>
                <a:lnTo>
                  <a:pt x="25280" y="2123536"/>
                </a:lnTo>
                <a:cubicBezTo>
                  <a:pt x="28243" y="1879841"/>
                  <a:pt x="36288" y="1635638"/>
                  <a:pt x="11167" y="1392705"/>
                </a:cubicBezTo>
                <a:cubicBezTo>
                  <a:pt x="-5908" y="1228125"/>
                  <a:pt x="865" y="1064307"/>
                  <a:pt x="3970" y="899855"/>
                </a:cubicBezTo>
                <a:cubicBezTo>
                  <a:pt x="7498" y="715082"/>
                  <a:pt x="5805" y="530184"/>
                  <a:pt x="5805" y="345412"/>
                </a:cubicBezTo>
                <a:cubicBezTo>
                  <a:pt x="5522" y="265027"/>
                  <a:pt x="10321" y="185150"/>
                  <a:pt x="18506" y="105145"/>
                </a:cubicBezTo>
                <a:cubicBezTo>
                  <a:pt x="21435" y="76128"/>
                  <a:pt x="22749" y="47150"/>
                  <a:pt x="22780" y="18221"/>
                </a:cubicBezTo>
                <a:lnTo>
                  <a:pt x="22508" y="11325"/>
                </a:lnTo>
                <a:lnTo>
                  <a:pt x="119228" y="7824"/>
                </a:lnTo>
                <a:cubicBezTo>
                  <a:pt x="263604" y="-156"/>
                  <a:pt x="408364" y="3162"/>
                  <a:pt x="552257" y="17748"/>
                </a:cubicBezTo>
                <a:cubicBezTo>
                  <a:pt x="654057" y="25440"/>
                  <a:pt x="756316" y="24213"/>
                  <a:pt x="857924" y="14092"/>
                </a:cubicBezTo>
                <a:cubicBezTo>
                  <a:pt x="1044382" y="-1710"/>
                  <a:pt x="1230457" y="10958"/>
                  <a:pt x="1416533" y="21666"/>
                </a:cubicBezTo>
                <a:cubicBezTo>
                  <a:pt x="1596750" y="32113"/>
                  <a:pt x="1776839" y="24408"/>
                  <a:pt x="1957056" y="17487"/>
                </a:cubicBezTo>
                <a:cubicBezTo>
                  <a:pt x="2090308" y="12394"/>
                  <a:pt x="2223918" y="249"/>
                  <a:pt x="2357618" y="4"/>
                </a:cubicBezTo>
                <a:close/>
              </a:path>
            </a:pathLst>
          </a:cu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ECAF34-C37A-46B2-BD53-B9306A0B2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1"/>
              <a:t>www.carecinstitute.org</a:t>
            </a:r>
            <a:r>
              <a:rPr lang="ru-RU" dirty="1"/>
              <a:t>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46473-D730-42CB-A333-34E4751C7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1</a:t>
            </a:fld>
          </a:p>
        </p:txBody>
      </p:sp>
    </p:spTree>
    <p:extLst>
      <p:ext uri="{BB962C8B-B14F-4D97-AF65-F5344CB8AC3E}">
        <p14:creationId xmlns:p14="http://schemas.microsoft.com/office/powerpoint/2010/main" val="1188244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78C502-2A63-4DA4-BCC5-AB4965006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ru-RU" dirty="1" b="1" sz="5400"/>
              <a:t>Исследования</a:t>
            </a:r>
            <a:r>
              <a:rPr lang="ru-RU" dirty="1" sz="5400"/>
              <a:t> 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A6305-F9A4-4634-9DC8-219153A89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dirty="1" sz="2000" b="1" i="1">
                <a:latin typeface="Calibri" panose="020F0502020204030204" pitchFamily="34" charset="0"/>
                <a:ea typeface="DengXian" panose="020B0503020204020204" pitchFamily="2" charset="-122"/>
                <a:cs typeface="Calibri" panose="020F0502020204030204" pitchFamily="34" charset="0"/>
              </a:rPr>
              <a:t>Исследовательская конференция «КОВИД-19 и потенциал экономического восстановления».</a:t>
            </a:r>
            <a:r>
              <a:rPr lang="ru-RU" dirty="1" sz="2000" b="1" i="1">
                <a:latin typeface="Calibri" panose="020F0502020204030204" pitchFamily="34" charset="0"/>
                <a:ea typeface="DengXian" panose="020B0503020204020204" pitchFamily="2" charset="-122"/>
                <a:cs typeface="Calibri" panose="020F0502020204030204" pitchFamily="34" charset="0"/>
              </a:rPr>
              <a:t> </a:t>
            </a:r>
            <a:r>
              <a:rPr lang="ru-RU" dirty="1" sz="2000" b="1" i="1">
                <a:latin typeface="Calibri" panose="020F0502020204030204" pitchFamily="34" charset="0"/>
                <a:ea typeface="DengXian" panose="020B0503020204020204" pitchFamily="2" charset="-122"/>
                <a:cs typeface="Calibri" panose="020F0502020204030204" pitchFamily="34" charset="0"/>
              </a:rPr>
              <a:t>Март 2021</a:t>
            </a:r>
            <a:r>
              <a:rPr lang="ru-RU" dirty="1" sz="2000" b="1" i="1">
                <a:latin typeface="Calibri" panose="020F0502020204030204" pitchFamily="34" charset="0"/>
                <a:ea typeface="DengXian" panose="020B0503020204020204" pitchFamily="2" charset="-122"/>
                <a:cs typeface="Calibri" panose="020F0502020204030204" pitchFamily="34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u-RU" dirty="1" sz="2000" b="1" i="1">
                <a:latin typeface="Calibri body"/>
                <a:ea typeface="DengXian" panose="020B0503020204020204" pitchFamily="2" charset="-122"/>
                <a:cs typeface="Calibri" panose="020F0502020204030204" pitchFamily="34" charset="0"/>
              </a:rPr>
              <a:t>Кластер экономической и финансовой стабильности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1" sz="1500">
                <a:latin typeface="Calibri body"/>
                <a:ea typeface="DengXian" panose="02010600030101010101" pitchFamily="2" charset="-122"/>
              </a:rPr>
              <a:t>1.</a:t>
            </a:r>
            <a:r>
              <a:rPr lang="ru-RU" dirty="1" sz="1500">
                <a:latin typeface="Calibri body"/>
                <a:ea typeface="DengXian" panose="02010600030101010101" pitchFamily="2" charset="-122"/>
              </a:rPr>
              <a:t>  </a:t>
            </a:r>
            <a:r>
              <a:rPr lang="ru-RU" dirty="1" b="1" i="1" sz="1500">
                <a:latin typeface="Calibri body"/>
                <a:ea typeface="DengXian" panose="02010600030101010101" pitchFamily="2" charset="-122"/>
              </a:rPr>
              <a:t>Финансовая инклюзивность в регионе ЦАРЭС:</a:t>
            </a:r>
            <a:r>
              <a:rPr lang="ru-RU" dirty="1" b="1" i="1" sz="1500">
                <a:latin typeface="Calibri body"/>
                <a:ea typeface="DengXian" panose="02010600030101010101" pitchFamily="2" charset="-122"/>
              </a:rPr>
              <a:t> </a:t>
            </a:r>
            <a:r>
              <a:rPr lang="ru-RU" dirty="1" b="1" i="1" sz="1500">
                <a:latin typeface="Calibri body"/>
                <a:ea typeface="DengXian" panose="02010600030101010101" pitchFamily="2" charset="-122"/>
              </a:rPr>
              <a:t>продвижение финансовых технологий для удовлетворения нерешенных потребностей в области торговли</a:t>
            </a:r>
            <a:r>
              <a:rPr lang="ru-RU" dirty="1" b="1" i="1" sz="1500">
                <a:latin typeface="Calibri body"/>
                <a:ea typeface="DengXian" panose="02010600030101010101" pitchFamily="2" charset="-122"/>
              </a:rPr>
              <a:t>  </a:t>
            </a:r>
          </a:p>
          <a:p>
            <a:pPr marL="0" indent="0">
              <a:buNone/>
            </a:pPr>
            <a:r>
              <a:rPr lang="ru-RU" dirty="1" i="1" sz="1500" b="1">
                <a:latin typeface="Calibri body"/>
                <a:ea typeface="DengXian" panose="02010600030101010101" pitchFamily="2" charset="-122"/>
              </a:rPr>
              <a:t> </a:t>
            </a:r>
            <a:r>
              <a:rPr lang="ru-RU" dirty="1" i="1" sz="1500" b="1">
                <a:latin typeface="Calibri body"/>
                <a:ea typeface="DengXian" panose="02010600030101010101" pitchFamily="2" charset="-122"/>
              </a:rPr>
              <a:t>2.</a:t>
            </a:r>
            <a:r>
              <a:rPr lang="ru-RU" dirty="1" i="1" sz="1500" b="1">
                <a:latin typeface="Calibri body"/>
                <a:ea typeface="DengXian" panose="02010600030101010101" pitchFamily="2" charset="-122"/>
              </a:rPr>
              <a:t> </a:t>
            </a:r>
            <a:r>
              <a:rPr lang="ru-RU" dirty="1" sz="1500" b="1">
                <a:latin typeface="Calibri body"/>
                <a:ea typeface="DengXian" panose="02010600030101010101" pitchFamily="2" charset="-122"/>
              </a:rPr>
              <a:t>Финансовая инклюзивность и финтек в ЦАРЭС:</a:t>
            </a:r>
            <a:r>
              <a:rPr lang="ru-RU" dirty="1" sz="1500" b="1">
                <a:latin typeface="Calibri body"/>
                <a:ea typeface="DengXian" panose="02010600030101010101" pitchFamily="2" charset="-122"/>
              </a:rPr>
              <a:t> </a:t>
            </a:r>
            <a:r>
              <a:rPr lang="ru-RU" dirty="1" sz="1500" b="1">
                <a:latin typeface="Calibri body"/>
                <a:ea typeface="DengXian" panose="02010600030101010101" pitchFamily="2" charset="-122"/>
              </a:rPr>
              <a:t>ограничения и перспективы</a:t>
            </a:r>
          </a:p>
          <a:p>
            <a:pPr marL="0" indent="0">
              <a:buNone/>
            </a:pPr>
            <a:r>
              <a:rPr lang="ru-RU" dirty="1" i="1" sz="1500" b="1">
                <a:latin typeface="Calibri body"/>
                <a:ea typeface="DengXian" panose="02010600030101010101" pitchFamily="2" charset="-122"/>
              </a:rPr>
              <a:t> </a:t>
            </a:r>
            <a:r>
              <a:rPr lang="ru-RU" dirty="1" i="1" sz="1500" b="1">
                <a:latin typeface="Calibri body"/>
                <a:ea typeface="DengXian" panose="02010600030101010101" pitchFamily="2" charset="-122"/>
              </a:rPr>
              <a:t>3.</a:t>
            </a:r>
            <a:r>
              <a:rPr lang="ru-RU" dirty="1" i="1" sz="1500" b="1">
                <a:latin typeface="Calibri body"/>
                <a:ea typeface="DengXian" panose="02010600030101010101" pitchFamily="2" charset="-122"/>
              </a:rPr>
              <a:t> </a:t>
            </a:r>
            <a:r>
              <a:rPr lang="ru-RU" dirty="1" sz="1500" b="1">
                <a:latin typeface="Calibri body"/>
                <a:ea typeface="DengXian" panose="02010600030101010101" pitchFamily="2" charset="-122"/>
              </a:rPr>
              <a:t>Долговая и финансовая устойчивость в регионе ЦАРЭС</a:t>
            </a:r>
          </a:p>
          <a:p>
            <a:pPr marL="0" indent="0">
              <a:buNone/>
            </a:pPr>
            <a:endParaRPr lang="en-US" sz="1500" dirty="0">
              <a:effectLst/>
              <a:latin typeface="Calibri body"/>
              <a:ea typeface="DengXian" panose="02010600030101010101" pitchFamily="2" charset="-122"/>
            </a:endParaRPr>
          </a:p>
          <a:p>
            <a:r>
              <a:rPr lang="ru-RU" dirty="1" sz="2000" b="1" i="1">
                <a:latin typeface="Calibri body"/>
                <a:ea typeface="DengXian" panose="02010600030101010101" pitchFamily="2" charset="-122"/>
              </a:rPr>
              <a:t>Кластер торговли, туризма и экономических коридоров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1" i="1" sz="1500" b="1">
                <a:latin typeface="Calibri" panose="020F0502020204030204" pitchFamily="34" charset="0"/>
                <a:ea typeface="DengXian" panose="02010600030101010101" pitchFamily="2" charset="-122"/>
              </a:rPr>
              <a:t>  </a:t>
            </a:r>
            <a:r>
              <a:rPr lang="ru-RU" dirty="1" sz="1500" b="1">
                <a:latin typeface="Calibri" panose="020F0502020204030204" pitchFamily="34" charset="0"/>
                <a:ea typeface="DengXian" panose="02010600030101010101" pitchFamily="2" charset="-122"/>
              </a:rPr>
              <a:t>Рамочная структура для развития электронной коммерции в ЦАРЭС - акцент на развитии инфраструктуры - Фаза II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1" sz="1500" b="1">
                <a:latin typeface="Calibri" panose="020F0502020204030204" pitchFamily="34" charset="0"/>
                <a:ea typeface="DengXian" panose="02010600030101010101" pitchFamily="2" charset="-122"/>
              </a:rPr>
              <a:t>Разработка рамочной структуры для взаимного признания и электронного обмена фитосанитарными сертификатами в ЦАРЭС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1" sz="1500" b="1">
                <a:latin typeface="Calibri" panose="020F0502020204030204" pitchFamily="34" charset="0"/>
                <a:ea typeface="DengXian" panose="02010600030101010101" pitchFamily="2" charset="-122"/>
              </a:rPr>
              <a:t>Торговля Пакистана с Центральной Азией - глава в книге Оксфордского издательства</a:t>
            </a:r>
            <a:r>
              <a:rPr lang="ru-RU" dirty="1" sz="1500" b="1"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1" sz="1500" b="1">
                <a:latin typeface="Calibri" panose="020F0502020204030204" pitchFamily="34" charset="0"/>
                <a:ea typeface="DengXian" panose="02010600030101010101" pitchFamily="2" charset="-122"/>
              </a:rPr>
              <a:t>КОВИД-19 и туристический сектор в регионе ЦАРЭС:</a:t>
            </a:r>
            <a:r>
              <a:rPr lang="ru-RU" dirty="1" sz="1500" b="1"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r>
              <a:rPr lang="ru-RU" dirty="1" sz="1500" b="1">
                <a:latin typeface="Calibri" panose="020F0502020204030204" pitchFamily="34" charset="0"/>
                <a:ea typeface="DengXian" panose="02010600030101010101" pitchFamily="2" charset="-122"/>
              </a:rPr>
              <a:t>Использование технологий в продвижении безопасных туристических направлений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1" sz="1500" b="1">
                <a:latin typeface="Calibri" panose="020F0502020204030204" pitchFamily="34" charset="0"/>
                <a:ea typeface="DengXian" panose="02010600030101010101" pitchFamily="2" charset="-122"/>
              </a:rPr>
              <a:t>Разработка соглашений о свободной торговле (ССТ) для региона ЦАРЭС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1" sz="1500" b="1">
                <a:latin typeface="Calibri" panose="020F0502020204030204" pitchFamily="34" charset="0"/>
                <a:ea typeface="DengXian" panose="02010600030101010101" pitchFamily="2" charset="-122"/>
              </a:rPr>
              <a:t>Цифровой ЦАРЭС:</a:t>
            </a:r>
            <a:r>
              <a:rPr lang="ru-RU" dirty="1" sz="1500" b="1"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r>
              <a:rPr lang="ru-RU" dirty="1" b="1" sz="1500">
                <a:latin typeface="Calibri" panose="020F0502020204030204" pitchFamily="34" charset="0"/>
                <a:ea typeface="DengXian" panose="02010600030101010101" pitchFamily="2" charset="-122"/>
              </a:rPr>
              <a:t>Анализ пробелов </a:t>
            </a:r>
            <a:r>
              <a:rPr lang="ru-RU" dirty="1" i="1" sz="1500" b="1">
                <a:latin typeface="Calibri" panose="020F0502020204030204" pitchFamily="34" charset="0"/>
                <a:ea typeface="DengXian" panose="02010600030101010101" pitchFamily="2" charset="-122"/>
              </a:rPr>
              <a:t>     </a:t>
            </a:r>
          </a:p>
          <a:p>
            <a:pPr marL="0" indent="0">
              <a:buNone/>
            </a:pPr>
            <a:endParaRPr lang="en-US" sz="1500" dirty="0">
              <a:effectLst/>
              <a:latin typeface="Calibri body"/>
              <a:ea typeface="DengXian" panose="02010600030101010101" pitchFamily="2" charset="-122"/>
            </a:endParaRPr>
          </a:p>
          <a:p>
            <a:pPr marL="0" indent="0">
              <a:buNone/>
            </a:pPr>
            <a:endParaRPr lang="en-US" sz="1500" i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F91691-8033-49DC-9F29-A8968C6C5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1"/>
              <a:t>www.carecinstitute.org</a:t>
            </a:r>
            <a:r>
              <a:rPr lang="ru-RU" dirty="1"/>
              <a:t>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FC9067-6B15-4122-BBA6-381754B82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2</a:t>
            </a:fld>
          </a:p>
        </p:txBody>
      </p:sp>
    </p:spTree>
    <p:extLst>
      <p:ext uri="{BB962C8B-B14F-4D97-AF65-F5344CB8AC3E}">
        <p14:creationId xmlns:p14="http://schemas.microsoft.com/office/powerpoint/2010/main" val="3976469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5EC3E-986A-4257-A610-1402A3F49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ru-RU" dirty="1" sz="5400" b="1"/>
              <a:t>Исследования</a:t>
            </a:r>
            <a:r>
              <a:rPr lang="ru-RU" dirty="1" sz="5400" b="1"/>
              <a:t> 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74ADA-6869-43AD-8AAB-A94432091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7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u-RU" dirty="1" sz="2000" b="1" i="1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Кластер инфраструктуры и экономической связанности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ru-RU" dirty="1" sz="1700" b="1">
                <a:latin typeface="Calibri" panose="020F0502020204030204" pitchFamily="34" charset="0"/>
                <a:ea typeface="DengXian" panose="02010600030101010101" pitchFamily="2" charset="-122"/>
              </a:rPr>
              <a:t>Инфраструктура в Центральной Азии и на Кавказе - глава книги для проекта ИАБР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 startAt="3"/>
            </a:pPr>
            <a:r>
              <a:rPr lang="ru-RU" dirty="1" sz="1700" b="1">
                <a:latin typeface="Calibri" panose="020F0502020204030204" pitchFamily="34" charset="0"/>
                <a:ea typeface="DengXian" panose="02010600030101010101" pitchFamily="2" charset="-122"/>
              </a:rPr>
              <a:t>Устойчивый путь к энергетической безопасности в регионе ЦАРЭС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7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u-RU" dirty="1" sz="2000" b="1" i="1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Кластер сельского хозяйства и водных ресурсов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dirty="1" b="1" sz="170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Диалог и информационные платформы для сотрудничества в области сельского хозяйства и водных ресурсов в регионе ЦАРЭС</a:t>
            </a:r>
            <a:r>
              <a:rPr lang="ru-RU" dirty="1" sz="170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 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ru-RU" dirty="1" b="1" sz="1700">
                <a:latin typeface="Calibri" panose="020F0502020204030204" pitchFamily="34" charset="0"/>
                <a:ea typeface="DengXian" panose="02010600030101010101" pitchFamily="2" charset="-122"/>
              </a:rPr>
              <a:t>Исследования конкретных примеров и анализ технологических инноваций и распространения ценных сельскохозяйственных культур в регионе ЦАРЭС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ru-RU" dirty="1" sz="1700" b="1">
                <a:latin typeface="Calibri" panose="020F0502020204030204" pitchFamily="34" charset="0"/>
                <a:ea typeface="DengXian" panose="02010600030101010101" pitchFamily="2" charset="-122"/>
              </a:rPr>
              <a:t>Региональная климатическая уязвимость в ЦАРЭС и перспективы регионального сотрудничества.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ru-RU" dirty="1" sz="1700" b="1">
                <a:latin typeface="Calibri" panose="020F0502020204030204" pitchFamily="34" charset="0"/>
                <a:ea typeface="DengXian" panose="02010600030101010101" pitchFamily="2" charset="-122"/>
              </a:rPr>
              <a:t>Изучение миграции и развития:</a:t>
            </a:r>
            <a:r>
              <a:rPr lang="ru-RU" dirty="1" sz="1700" b="1"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r>
              <a:rPr lang="ru-RU" dirty="1" b="1" sz="1700">
                <a:latin typeface="Calibri" panose="020F0502020204030204" pitchFamily="34" charset="0"/>
                <a:ea typeface="DengXian" panose="02010600030101010101" pitchFamily="2" charset="-122"/>
              </a:rPr>
              <a:t>роль местных властей в Центральной Азии</a:t>
            </a:r>
          </a:p>
          <a:p>
            <a:r>
              <a:rPr lang="ru-RU" dirty="1" sz="2000" b="1" i="1"/>
              <a:t>Человеческое развитие</a:t>
            </a:r>
            <a:r>
              <a:rPr lang="ru-RU" dirty="1" sz="2000" b="1" i="1"/>
              <a:t> </a:t>
            </a:r>
          </a:p>
          <a:p>
            <a:pPr marL="342900" indent="-342900">
              <a:buAutoNum type="arabicPeriod"/>
            </a:pPr>
            <a:r>
              <a:rPr lang="ru-RU" dirty="1" sz="1700" b="1">
                <a:latin typeface="Calibri" panose="020F0502020204030204" pitchFamily="34" charset="0"/>
                <a:ea typeface="DengXian" panose="02010600030101010101" pitchFamily="2" charset="-122"/>
              </a:rPr>
              <a:t>Изучение миграции и развития:</a:t>
            </a:r>
            <a:r>
              <a:rPr lang="ru-RU" dirty="1" sz="1700" b="1"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r>
              <a:rPr lang="ru-RU" dirty="1" b="1" sz="1700">
                <a:latin typeface="Calibri" panose="020F0502020204030204" pitchFamily="34" charset="0"/>
                <a:ea typeface="DengXian" panose="02010600030101010101" pitchFamily="2" charset="-122"/>
              </a:rPr>
              <a:t>роль местных властей в Центральной Азии</a:t>
            </a:r>
          </a:p>
          <a:p>
            <a:pPr marL="342900" indent="-342900">
              <a:buAutoNum type="arabicPeriod"/>
            </a:pPr>
            <a:r>
              <a:rPr lang="ru-RU" dirty="1" b="1" sz="1700"/>
              <a:t>Развитие устойчивых систем водоснабжения и санитарии в сельской местности в регионе ЦАРЭС с акцентом на Китай, Монголию, Таджикистан и Узбекистан</a:t>
            </a:r>
          </a:p>
          <a:p>
            <a:pPr marL="0" indent="0">
              <a:buNone/>
            </a:pPr>
            <a:endParaRPr lang="en-US" sz="1700" b="1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7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US" sz="17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93E053-B1AE-4C27-8AA2-0F6C4FA82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1"/>
              <a:t>www.carecinstitute.org</a:t>
            </a:r>
            <a:r>
              <a:rPr lang="ru-RU" dirty="1"/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FB4009-B88D-4766-855A-0103FE4F4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3</a:t>
            </a:fld>
          </a:p>
        </p:txBody>
      </p:sp>
    </p:spTree>
    <p:extLst>
      <p:ext uri="{BB962C8B-B14F-4D97-AF65-F5344CB8AC3E}">
        <p14:creationId xmlns:p14="http://schemas.microsoft.com/office/powerpoint/2010/main" val="3700687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6887D-EF0F-4E66-B1BD-B38FC0221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1" b="1"/>
              <a:t>Наращивание потенциала</a:t>
            </a:r>
            <a:r>
              <a:rPr lang="ru-RU" dirty="1" b="1"/>
              <a:t>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2059141-047D-45A6-B53C-746CD0FFE89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D76BEF-F571-4043-AE3D-48186D2EA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1"/>
              <a:t>www.carecinstitute.org</a:t>
            </a:r>
            <a:r>
              <a:rPr lang="ru-RU" dirty="1"/>
              <a:t>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4CDBDE-5FDC-4946-BBF3-2E6BA24F1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4</a:t>
            </a:fld>
          </a:p>
        </p:txBody>
      </p:sp>
    </p:spTree>
    <p:extLst>
      <p:ext uri="{BB962C8B-B14F-4D97-AF65-F5344CB8AC3E}">
        <p14:creationId xmlns:p14="http://schemas.microsoft.com/office/powerpoint/2010/main" val="2012664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B41012-533A-41C8-9900-1591A0E76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ru-RU" dirty="1" sz="4000" b="1">
                <a:solidFill>
                  <a:srgbClr val="FFFFFF"/>
                </a:solidFill>
              </a:rPr>
              <a:t>Макроэкономический анализ и Индекс региональной интеграции ЦАРЭС (ИРИЦ) и усиление деятельности по распространению информации</a:t>
            </a:r>
            <a:r>
              <a:rPr lang="ru-RU" dirty="1" sz="4000" b="1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4E4D9-A657-458B-B788-25DF28295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177170"/>
            <a:ext cx="9708995" cy="4179180"/>
          </a:xfrm>
        </p:spPr>
        <p:txBody>
          <a:bodyPr anchor="ctr">
            <a:normAutofit fontScale="25000" lnSpcReduction="20000"/>
          </a:bodyPr>
          <a:lstStyle/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ru-RU" dirty="1" sz="7200" b="1"/>
              <a:t>Макроэкономический анализ и ИРИЦ</a:t>
            </a:r>
          </a:p>
          <a:p>
            <a:r>
              <a:rPr lang="ru-RU" dirty="1" sz="6400"/>
              <a:t>ИРИЦ обновлен с учетом последних данных</a:t>
            </a:r>
            <a:r>
              <a:rPr lang="ru-RU" dirty="1" sz="6400"/>
              <a:t> </a:t>
            </a:r>
          </a:p>
          <a:p>
            <a:r>
              <a:rPr lang="ru-RU" dirty="1" sz="6400"/>
              <a:t> </a:t>
            </a:r>
            <a:r>
              <a:rPr lang="ru-RU" dirty="1" sz="6400"/>
              <a:t>Квартальный отчет о состоянии экономики как регулярный продукт</a:t>
            </a:r>
            <a:r>
              <a:rPr lang="ru-RU" dirty="1" sz="6400"/>
              <a:t> </a:t>
            </a:r>
          </a:p>
          <a:p>
            <a:r>
              <a:rPr lang="ru-RU" dirty="1" sz="6400"/>
              <a:t>Экономические бюллетени</a:t>
            </a:r>
            <a:r>
              <a:rPr lang="ru-RU" dirty="1" sz="6400"/>
              <a:t> </a:t>
            </a:r>
          </a:p>
          <a:p>
            <a:r>
              <a:rPr lang="ru-RU" dirty="1" sz="6400"/>
              <a:t>Устойчивое развитие в Азии и мире:</a:t>
            </a:r>
            <a:r>
              <a:rPr lang="ru-RU" dirty="1" sz="6400"/>
              <a:t> </a:t>
            </a:r>
            <a:r>
              <a:rPr lang="ru-RU" dirty="1" sz="6400"/>
              <a:t>На пути к устойчивому восстановлению в быстро меняющемся мире - глава под авторством ИЦ в отчете Боаоского форума 2021</a:t>
            </a:r>
          </a:p>
          <a:p>
            <a:r>
              <a:rPr lang="ru-RU" dirty="1" sz="8000"/>
              <a:t>Распространение информации</a:t>
            </a:r>
            <a:r>
              <a:rPr lang="ru-RU" dirty="1" sz="8000"/>
              <a:t> </a:t>
            </a:r>
          </a:p>
          <a:p>
            <a:r>
              <a:rPr lang="ru-RU" dirty="1" sz="6400"/>
              <a:t>13 адаптаций продуктов в области знаний, опубликованных в Блоге АБР по развитию в Азии</a:t>
            </a:r>
          </a:p>
          <a:p>
            <a:r>
              <a:rPr lang="ru-RU" dirty="1" sz="6400"/>
              <a:t> </a:t>
            </a:r>
            <a:r>
              <a:rPr lang="ru-RU" dirty="1" sz="6400"/>
              <a:t>Вклад в Форум экономистов АБР и концепцию ТРАСЕКА 2030</a:t>
            </a:r>
            <a:r>
              <a:rPr lang="ru-RU" dirty="1" sz="6400"/>
              <a:t> </a:t>
            </a:r>
          </a:p>
          <a:p>
            <a:r>
              <a:rPr lang="ru-RU" dirty="1" sz="6400"/>
              <a:t>Освещение мероприятий/отчетов в 60 СМИ в 8 странах</a:t>
            </a:r>
            <a:r>
              <a:rPr lang="ru-RU" dirty="1" sz="6400"/>
              <a:t> </a:t>
            </a:r>
          </a:p>
          <a:p>
            <a:r>
              <a:rPr lang="ru-RU" dirty="1" sz="6400"/>
              <a:t>Перевод 17 продуктов в области знаний на русский язык</a:t>
            </a:r>
            <a:r>
              <a:rPr lang="ru-RU" dirty="1" sz="6400"/>
              <a:t> </a:t>
            </a:r>
          </a:p>
          <a:p>
            <a:endParaRPr lang="en-US" sz="6400" dirty="0"/>
          </a:p>
          <a:p>
            <a:pPr marL="0" indent="0">
              <a:buNone/>
            </a:pPr>
            <a:endParaRPr lang="en-US" sz="6400" dirty="0"/>
          </a:p>
          <a:p>
            <a:endParaRPr lang="en-US" sz="6400" dirty="0"/>
          </a:p>
          <a:p>
            <a:pPr marL="0" indent="0">
              <a:buNone/>
            </a:pPr>
            <a:endParaRPr lang="en-US" sz="2400" dirty="0"/>
          </a:p>
          <a:p>
            <a:endParaRPr lang="en-US" sz="1600" b="1" dirty="0"/>
          </a:p>
          <a:p>
            <a:endParaRPr lang="en-US" sz="16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B0A4C7-18D6-499D-9722-12161957F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1"/>
              <a:t>www.carecinstitute.org</a:t>
            </a:r>
            <a:r>
              <a:rPr lang="ru-RU" dirty="1"/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381DAC-35C1-4902-974D-BE787D9BB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5</a:t>
            </a:fld>
          </a:p>
        </p:txBody>
      </p:sp>
    </p:spTree>
    <p:extLst>
      <p:ext uri="{BB962C8B-B14F-4D97-AF65-F5344CB8AC3E}">
        <p14:creationId xmlns:p14="http://schemas.microsoft.com/office/powerpoint/2010/main" val="1187690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11869-1BDA-454B-9685-C46183828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1" b="1"/>
              <a:t>Институциональное развитие</a:t>
            </a:r>
            <a:r>
              <a:rPr lang="ru-RU" dirty="1" b="1"/>
              <a:t> 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C2DD93B-2224-4A73-ADAC-515BB8E6221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E8C395-7AEF-4E59-BDC2-08806438F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1"/>
              <a:t>www.carecinstitute.org</a:t>
            </a:r>
            <a:r>
              <a:rPr lang="ru-RU" dirty="1"/>
              <a:t>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12A3E9-B894-4A67-A15D-3CD59F20C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6</a:t>
            </a:fld>
          </a:p>
        </p:txBody>
      </p:sp>
    </p:spTree>
    <p:extLst>
      <p:ext uri="{BB962C8B-B14F-4D97-AF65-F5344CB8AC3E}">
        <p14:creationId xmlns:p14="http://schemas.microsoft.com/office/powerpoint/2010/main" val="88179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A169D286-F4D7-4C8B-A6BD-D05384C7F1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6">
            <a:extLst>
              <a:ext uri="{FF2B5EF4-FFF2-40B4-BE49-F238E27FC236}">
                <a16:creationId xmlns:a16="http://schemas.microsoft.com/office/drawing/2014/main" id="{39E8235E-135E-4261-8F54-2B316E493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610728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Freeform 7">
            <a:extLst>
              <a:ext uri="{FF2B5EF4-FFF2-40B4-BE49-F238E27FC236}">
                <a16:creationId xmlns:a16="http://schemas.microsoft.com/office/drawing/2014/main" id="{D4ED8EC3-4D57-4620-93CE-4E6661F09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343079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" name="Freeform: Shape 140">
            <a:extLst>
              <a:ext uri="{FF2B5EF4-FFF2-40B4-BE49-F238E27FC236}">
                <a16:creationId xmlns:a16="http://schemas.microsoft.com/office/drawing/2014/main" id="{83BCB34A-2F40-4F41-8488-A134C1C155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5" y="340424"/>
            <a:ext cx="4630139" cy="5265795"/>
          </a:xfrm>
          <a:custGeom>
            <a:avLst/>
            <a:gdLst>
              <a:gd name="connsiteX0" fmla="*/ 0 w 4630139"/>
              <a:gd name="connsiteY0" fmla="*/ 0 h 5265795"/>
              <a:gd name="connsiteX1" fmla="*/ 4630139 w 4630139"/>
              <a:gd name="connsiteY1" fmla="*/ 0 h 5265795"/>
              <a:gd name="connsiteX2" fmla="*/ 4630139 w 4630139"/>
              <a:gd name="connsiteY2" fmla="*/ 5265795 h 5265795"/>
              <a:gd name="connsiteX3" fmla="*/ 0 w 4630139"/>
              <a:gd name="connsiteY3" fmla="*/ 5265795 h 5265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0139" h="5265795">
                <a:moveTo>
                  <a:pt x="0" y="0"/>
                </a:moveTo>
                <a:lnTo>
                  <a:pt x="4630139" y="0"/>
                </a:lnTo>
                <a:lnTo>
                  <a:pt x="4630139" y="5265795"/>
                </a:lnTo>
                <a:lnTo>
                  <a:pt x="0" y="526579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7D2579E-4230-4F41-9904-9DC89B2236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90" r="371" b="-1"/>
          <a:stretch/>
        </p:blipFill>
        <p:spPr>
          <a:xfrm>
            <a:off x="637376" y="1238959"/>
            <a:ext cx="3343202" cy="3482989"/>
          </a:xfrm>
          <a:prstGeom prst="rect">
            <a:avLst/>
          </a:prstGeom>
        </p:spPr>
      </p:pic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F78382DC-4207-465E-B379-1E16448AA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1780" y="1071563"/>
            <a:ext cx="7290218" cy="5242298"/>
          </a:xfrm>
          <a:custGeom>
            <a:avLst/>
            <a:gdLst>
              <a:gd name="connsiteX0" fmla="*/ 0 w 7290218"/>
              <a:gd name="connsiteY0" fmla="*/ 0 h 5242298"/>
              <a:gd name="connsiteX1" fmla="*/ 7290218 w 7290218"/>
              <a:gd name="connsiteY1" fmla="*/ 0 h 5242298"/>
              <a:gd name="connsiteX2" fmla="*/ 7290218 w 7290218"/>
              <a:gd name="connsiteY2" fmla="*/ 5242298 h 5242298"/>
              <a:gd name="connsiteX3" fmla="*/ 0 w 7290218"/>
              <a:gd name="connsiteY3" fmla="*/ 5242298 h 5242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90218" h="5242298">
                <a:moveTo>
                  <a:pt x="0" y="0"/>
                </a:moveTo>
                <a:lnTo>
                  <a:pt x="7290218" y="0"/>
                </a:lnTo>
                <a:lnTo>
                  <a:pt x="7290218" y="5242298"/>
                </a:lnTo>
                <a:lnTo>
                  <a:pt x="0" y="524229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How To Write A Thank You Note In Five Easy Steps">
            <a:extLst>
              <a:ext uri="{FF2B5EF4-FFF2-40B4-BE49-F238E27FC236}">
                <a16:creationId xmlns:a16="http://schemas.microsoft.com/office/drawing/2014/main" id="{91E7E508-2AFE-476D-BEB1-035B02354D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45244" y="2007143"/>
            <a:ext cx="6020730" cy="3382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1BC9B5C-F1B6-46A9-A331-ED1FEB1E7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1"/>
              <a:t>www.carecinstitute.org</a:t>
            </a:r>
            <a:r>
              <a:rPr lang="ru-RU" dirty="1"/>
              <a:t>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A3D77C-8248-4FCF-A1F7-6F57026BD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7</a:t>
            </a:fld>
          </a:p>
        </p:txBody>
      </p:sp>
    </p:spTree>
    <p:extLst>
      <p:ext uri="{BB962C8B-B14F-4D97-AF65-F5344CB8AC3E}">
        <p14:creationId xmlns:p14="http://schemas.microsoft.com/office/powerpoint/2010/main" val="1710523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AA3A95C900D4F913CDF9D468A1D4F" ma:contentTypeVersion="36" ma:contentTypeDescription="Create a new document." ma:contentTypeScope="" ma:versionID="2661f2ea1bc8690c31c96fb236969cbb">
  <xsd:schema xmlns:xsd="http://www.w3.org/2001/XMLSchema" xmlns:xs="http://www.w3.org/2001/XMLSchema" xmlns:p="http://schemas.microsoft.com/office/2006/metadata/properties" xmlns:ns2="c1fdd505-2570-46c2-bd04-3e0f2d874cf5" xmlns:ns3="503a8e5b-f025-4d7b-b30b-6bbfaca6c044" xmlns:ns4="374793f7-8f2b-4177-9cc3-2a8d0cfae40f" targetNamespace="http://schemas.microsoft.com/office/2006/metadata/properties" ma:root="true" ma:fieldsID="8dd45b6a45d7882422137533b14742d6" ns2:_="" ns3:_="" ns4:_="">
    <xsd:import namespace="c1fdd505-2570-46c2-bd04-3e0f2d874cf5"/>
    <xsd:import namespace="503a8e5b-f025-4d7b-b30b-6bbfaca6c044"/>
    <xsd:import namespace="374793f7-8f2b-4177-9cc3-2a8d0cfae40f"/>
    <xsd:element name="properties">
      <xsd:complexType>
        <xsd:sequence>
          <xsd:element name="documentManagement">
            <xsd:complexType>
              <xsd:all>
                <xsd:element ref="ns2:j78542b1fffc4a1c84659474212e3133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TaxKeywordTaxHTField" minOccurs="0"/>
                <xsd:element ref="ns3:MediaServiceAutoKeyPoints" minOccurs="0"/>
                <xsd:element ref="ns3:MediaServiceKeyPoints" minOccurs="0"/>
                <xsd:element ref="ns3:_Flow_SignoffStatu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j78542b1fffc4a1c84659474212e3133" ma:index="9" nillable="true" ma:taxonomy="true" ma:internalName="j78542b1fffc4a1c84659474212e3133" ma:taxonomyFieldName="ADBContentGroup" ma:displayName="Content Group" ma:readOnly="false" ma:default="2;#CWRD|6d71ff58-4882-4388-ab5c-218969b1e9c8" ma:fieldId="{378542b1-fffc-4a1c-8465-9474212e3133}" ma:taxonomyMulti="true" ma:sspId="115af50e-efb3-4a0e-b425-875ff625e09e" ma:termSetId="2a9ffbee-93a5-418b-bcdb-8d6817936e6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3a8e5b-f025-4d7b-b30b-6bbfaca6c0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6" nillable="true" ma:displayName="Sign-off status" ma:internalName="Sign_x002d_off_x0020_status">
      <xsd:simpleType>
        <xsd:restriction base="dms:Text"/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4793f7-8f2b-4177-9cc3-2a8d0cfae40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KeywordTaxHTField" ma:index="23" nillable="true" ma:taxonomy="true" ma:internalName="TaxKeywordTaxHTField" ma:taxonomyFieldName="TaxKeyword" ma:displayName="Enterprise Keywords" ma:fieldId="{23f27201-bee3-471e-b2e7-b64fd8b7ca38}" ma:taxonomyMulti="true" ma:sspId="115af50e-efb3-4a0e-b425-875ff625e09e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78542b1fffc4a1c84659474212e3133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j78542b1fffc4a1c84659474212e3133>
    <TaxKeywordTaxHTField xmlns="374793f7-8f2b-4177-9cc3-2a8d0cfae40f">
      <Terms xmlns="http://schemas.microsoft.com/office/infopath/2007/PartnerControls"/>
    </TaxKeywordTaxHTField>
    <_Flow_SignoffStatus xmlns="503a8e5b-f025-4d7b-b30b-6bbfaca6c044" xsi:nil="true"/>
  </documentManagement>
</p:properties>
</file>

<file path=customXml/itemProps1.xml><?xml version="1.0" encoding="utf-8"?>
<ds:datastoreItem xmlns:ds="http://schemas.openxmlformats.org/officeDocument/2006/customXml" ds:itemID="{6274CA0A-5F48-4444-94E8-0BB2532C1FD2}"/>
</file>

<file path=customXml/itemProps2.xml><?xml version="1.0" encoding="utf-8"?>
<ds:datastoreItem xmlns:ds="http://schemas.openxmlformats.org/officeDocument/2006/customXml" ds:itemID="{E3AD6C55-AF54-4688-8430-5C47848DE04E}"/>
</file>

<file path=customXml/itemProps3.xml><?xml version="1.0" encoding="utf-8"?>
<ds:datastoreItem xmlns:ds="http://schemas.openxmlformats.org/officeDocument/2006/customXml" ds:itemID="{DE118516-3325-46BD-91F3-3A3BBAAD4464}"/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488</Words>
  <Application>Microsoft Office PowerPoint</Application>
  <PresentationFormat>Widescreen</PresentationFormat>
  <Paragraphs>94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body</vt:lpstr>
      <vt:lpstr>Calibri Light</vt:lpstr>
      <vt:lpstr>Office Theme</vt:lpstr>
      <vt:lpstr>CAREC Institute Work Plan and Key Highlights </vt:lpstr>
      <vt:lpstr>Research </vt:lpstr>
      <vt:lpstr>Research </vt:lpstr>
      <vt:lpstr>Capacity Building </vt:lpstr>
      <vt:lpstr>Macro-Economic Analysis and CAREC Regional Integration Index (CRII) and Enhanced Outreach </vt:lpstr>
      <vt:lpstr>Institutional Development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CAREC Institute Work Plan and Key Highlights </dc:title>
  <dc:creator>Syed Shakeel Shah</dc:creator>
  <cp:lastModifiedBy>Syed Shakeel Shah</cp:lastModifiedBy>
  <cp:revision>21</cp:revision>
  <dcterms:created xsi:type="dcterms:W3CDTF">2021-06-02T15:58:58Z</dcterms:created>
  <dcterms:modified xsi:type="dcterms:W3CDTF">2021-06-24T04:25:59Z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0x010100BADAA3A95C900D4F913CDF9D468A1D4F</vt:lpwstr>
  </property>
  <property fmtid="{D5CDD505-2E9C-101B-9397-08002B2CF9AE}" pid="3" name="TaxCatchAll">
    <vt:lpwstr>2;#CWRD;#1;#English</vt:lpwstr>
  </property>
  <property fmtid="{D5CDD505-2E9C-101B-9397-08002B2CF9AE}" pid="4" name="h00e4aaaf4624e24a7df7f06faa038c6">
    <vt:lpwstr>English|16ac8743-31bb-43f8-9a73-533a041667d6</vt:lpwstr>
  </property>
</Properties>
</file>