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9" r:id="rId2"/>
    <p:sldId id="257" r:id="rId3"/>
    <p:sldId id="260" r:id="rId4"/>
    <p:sldId id="261" r:id="rId5"/>
    <p:sldId id="262" r:id="rId6"/>
    <p:sldId id="263" r:id="rId7"/>
    <p:sldId id="265" r:id="rId8"/>
    <p:sldId id="266" r:id="rId9"/>
    <p:sldId id="264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B9F8"/>
    <a:srgbClr val="02B4F2"/>
    <a:srgbClr val="FE9202"/>
    <a:srgbClr val="E7FF01"/>
    <a:srgbClr val="E39A39"/>
    <a:srgbClr val="1D3A00"/>
    <a:srgbClr val="5EEC3C"/>
    <a:srgbClr val="990099"/>
    <a:srgbClr val="CC0099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99F84F-E958-4E90-B87D-40E4885DA7BB}" v="19" dt="2022-05-29T16:19:38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92" autoAdjust="0"/>
  </p:normalViewPr>
  <p:slideViewPr>
    <p:cSldViewPr>
      <p:cViewPr varScale="1">
        <p:scale>
          <a:sx n="53" d="100"/>
          <a:sy n="53" d="100"/>
        </p:scale>
        <p:origin x="32" y="4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1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571750"/>
            <a:ext cx="7177135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655520"/>
            <a:ext cx="7164342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E531C40-5BCC-4413-AA5C-B41B8C684C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BCD3074-E865-498A-A5A2-263675CEE5B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low confidence">
            <a:extLst>
              <a:ext uri="{FF2B5EF4-FFF2-40B4-BE49-F238E27FC236}">
                <a16:creationId xmlns:a16="http://schemas.microsoft.com/office/drawing/2014/main" id="{43A11F9F-0F18-41EF-8401-07B664584F6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66491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7E726B-9D90-4860-AA11-BEC25578D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702443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044700"/>
            <a:ext cx="702443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8470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35011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82250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35011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82250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D60A5A7-9F09-47D4-BC9F-BB1ADA5EA23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52C8A23C-685D-43C1-B988-55AA07D6BE6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0" name="Picture 9" descr="Logo&#10;&#10;Description automatically generated with low confidence">
            <a:extLst>
              <a:ext uri="{FF2B5EF4-FFF2-40B4-BE49-F238E27FC236}">
                <a16:creationId xmlns:a16="http://schemas.microsoft.com/office/drawing/2014/main" id="{B33467BE-478F-4B37-A5E8-813E9F16326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618D8EA-F1CE-402D-A4F8-248FA285A6B5}"/>
              </a:ext>
            </a:extLst>
          </p:cNvPr>
          <p:cNvSpPr txBox="1">
            <a:spLocks/>
          </p:cNvSpPr>
          <p:nvPr/>
        </p:nvSpPr>
        <p:spPr>
          <a:xfrm>
            <a:off x="296260" y="1197405"/>
            <a:ext cx="8133594" cy="1786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Приоритеты АБР в секторе образования: Другие проекты в регионе ЦАРЭС и за его пределами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EA72FE8-9FBF-4530-85AF-6ABD622BB239}"/>
              </a:ext>
            </a:extLst>
          </p:cNvPr>
          <p:cNvSpPr txBox="1">
            <a:spLocks/>
          </p:cNvSpPr>
          <p:nvPr/>
        </p:nvSpPr>
        <p:spPr>
          <a:xfrm>
            <a:off x="305133" y="2973911"/>
            <a:ext cx="4275739" cy="137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Синь Лонг</a:t>
            </a:r>
            <a:br>
              <a:rPr lang="ru-RU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Старший специалист по социальному сектору</a:t>
            </a:r>
            <a:br>
              <a:rPr lang="ru-RU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Азиатский банк развития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3F303A0-6AF5-4C4C-9ED4-98642EE50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24235"/>
            <a:ext cx="5182821" cy="916230"/>
          </a:xfrm>
        </p:spPr>
        <p:txBody>
          <a:bodyPr>
            <a:noAutofit/>
          </a:bodyPr>
          <a:lstStyle/>
          <a:p>
            <a:r>
              <a:rPr kumimoji="0" lang="ru-RU" sz="105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Times New Roman" panose="02020603050405020304" pitchFamily="18" charset="0"/>
              </a:rPr>
              <a:t>Укрепление регионального сотрудничества по развитию навыков в рамках Программы ЦАРЭС: Основные </a:t>
            </a:r>
            <a:r>
              <a:rPr kumimoji="0" lang="ru-RU" sz="1050" b="1" i="0" u="none" strike="noStrike" cap="none" normalizeH="0" baseline="0" noProof="0" dirty="0">
                <a:ln>
                  <a:noFill/>
                </a:ln>
                <a:effectLst/>
                <a:uLnTx/>
                <a:uFillTx/>
              </a:rPr>
              <a:t>достижения, вызовы и возможности сотрудничества.</a:t>
            </a:r>
            <a:br>
              <a:rPr kumimoji="0" lang="ru-RU" sz="1050" i="0" u="none" strike="noStrike" cap="none" normalizeH="0" baseline="0" noProof="0" dirty="0">
                <a:ln>
                  <a:noFill/>
                </a:ln>
                <a:effectLst/>
                <a:uLnTx/>
                <a:uFillTx/>
              </a:rPr>
            </a:br>
            <a:r>
              <a:rPr kumimoji="0" lang="ru-RU" sz="10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Организационное совещание и круглый стол с участием международных экспертов  </a:t>
            </a:r>
            <a:br>
              <a:rPr kumimoji="0" lang="ru-RU" sz="10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</a:br>
            <a:r>
              <a:rPr kumimoji="0" lang="ru-RU" sz="10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30–31 мая 2022, Тбилиси, Грузия 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Autofit/>
          </a:bodyPr>
          <a:lstStyle/>
          <a:p>
            <a:r>
              <a:rPr lang="ru-RU" sz="3600">
                <a:solidFill>
                  <a:schemeClr val="bg1"/>
                </a:solidFill>
              </a:rPr>
              <a:t>Предлагаемые области регионального сотрудничества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6" y="1197405"/>
            <a:ext cx="8246070" cy="366491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ru-RU"/>
              <a:t>Спасибо!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59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/>
          </a:bodyPr>
          <a:lstStyle/>
          <a:p>
            <a:r>
              <a:rPr lang="ru-RU">
                <a:solidFill>
                  <a:schemeClr val="bg1"/>
                </a:solidFill>
              </a:rPr>
              <a:t>Согласование стратегий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0530" y="891995"/>
            <a:ext cx="9162300" cy="351799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500" b="1" u="sng" dirty="0"/>
              <a:t>Стратегия АБР 2030</a:t>
            </a:r>
          </a:p>
          <a:p>
            <a:pPr>
              <a:spcBef>
                <a:spcPts val="0"/>
              </a:spcBef>
            </a:pPr>
            <a:r>
              <a:rPr lang="ru-RU" sz="1500" dirty="0"/>
              <a:t>ОП1: Борьба с сохраняющейся бедностью и сокращение неравенства</a:t>
            </a:r>
          </a:p>
          <a:p>
            <a:pPr lvl="1">
              <a:spcBef>
                <a:spcPts val="0"/>
              </a:spcBef>
            </a:pPr>
            <a:r>
              <a:rPr lang="ru-RU" sz="1500" dirty="0"/>
              <a:t>1.1 Повышение качества образовательных услуг</a:t>
            </a:r>
          </a:p>
          <a:p>
            <a:pPr lvl="1">
              <a:spcBef>
                <a:spcPts val="0"/>
              </a:spcBef>
            </a:pPr>
            <a:r>
              <a:rPr lang="ru-RU" sz="1500" dirty="0"/>
              <a:t>1.2. Создание рабочих мест</a:t>
            </a:r>
          </a:p>
          <a:p>
            <a:pPr>
              <a:spcBef>
                <a:spcPts val="0"/>
              </a:spcBef>
            </a:pPr>
            <a:r>
              <a:rPr lang="ru-RU" sz="1500" dirty="0"/>
              <a:t>ОП2: Гендерное равенство и расширение прав и возможностей женщин</a:t>
            </a:r>
          </a:p>
          <a:p>
            <a:pPr lvl="1">
              <a:spcBef>
                <a:spcPts val="0"/>
              </a:spcBef>
            </a:pPr>
            <a:r>
              <a:rPr lang="ru-RU" sz="1500" dirty="0"/>
              <a:t>2.1 Создание квалифицированных рабочих мест для женщин</a:t>
            </a:r>
          </a:p>
          <a:p>
            <a:pPr lvl="1">
              <a:spcBef>
                <a:spcPts val="0"/>
              </a:spcBef>
            </a:pPr>
            <a:r>
              <a:rPr lang="ru-RU" sz="1500" dirty="0"/>
              <a:t>2.2 Женщины и девушки, получающие среднее и высшее образование и/или иное обучение</a:t>
            </a:r>
          </a:p>
          <a:p>
            <a:pPr>
              <a:spcBef>
                <a:spcPts val="0"/>
              </a:spcBef>
            </a:pPr>
            <a:r>
              <a:rPr lang="ru-RU" sz="1500" dirty="0"/>
              <a:t>OП3: Борьба с изменением климата и устойчивость к стихийным бедствиям</a:t>
            </a:r>
          </a:p>
          <a:p>
            <a:pPr>
              <a:spcBef>
                <a:spcPts val="0"/>
              </a:spcBef>
            </a:pPr>
            <a:r>
              <a:rPr lang="ru-RU" sz="1500" dirty="0"/>
              <a:t>OП5: Развитие сельских районов и продовольственная безопасность</a:t>
            </a:r>
          </a:p>
          <a:p>
            <a:pPr lvl="1">
              <a:spcBef>
                <a:spcPts val="0"/>
              </a:spcBef>
            </a:pPr>
            <a:r>
              <a:rPr lang="ru-RU" sz="1500" dirty="0"/>
              <a:t>5.1 Увеличение инвестиций в сельские районы (улучшение образовательных услуг в сельской местности)</a:t>
            </a:r>
          </a:p>
          <a:p>
            <a:pPr>
              <a:spcBef>
                <a:spcPts val="0"/>
              </a:spcBef>
            </a:pPr>
            <a:r>
              <a:rPr lang="ru-RU" sz="1500" dirty="0"/>
              <a:t>OП6: Укрепление управления и институционального потенциала</a:t>
            </a:r>
          </a:p>
          <a:p>
            <a:pPr>
              <a:spcBef>
                <a:spcPts val="0"/>
              </a:spcBef>
            </a:pPr>
            <a:r>
              <a:rPr lang="ru-RU" sz="1500" dirty="0"/>
              <a:t>OП7: Региональное сотрудничество и интеграция</a:t>
            </a:r>
          </a:p>
          <a:p>
            <a:pPr lvl="1">
              <a:spcBef>
                <a:spcPts val="0"/>
              </a:spcBef>
            </a:pPr>
            <a:r>
              <a:rPr lang="ru-RU" sz="1500" dirty="0"/>
              <a:t>7.3 Региональные общественные блага (улучшение региональных образовательных услуг)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500" b="1" u="sng" dirty="0"/>
              <a:t>Стратегии странового партнерства</a:t>
            </a:r>
          </a:p>
          <a:p>
            <a:pPr>
              <a:spcBef>
                <a:spcPts val="0"/>
              </a:spcBef>
            </a:pPr>
            <a:r>
              <a:rPr lang="ru-RU" sz="1500" dirty="0"/>
              <a:t>Диверсификация экономики</a:t>
            </a:r>
          </a:p>
          <a:p>
            <a:pPr>
              <a:spcBef>
                <a:spcPts val="0"/>
              </a:spcBef>
            </a:pPr>
            <a:r>
              <a:rPr lang="ru-RU" sz="1500" dirty="0"/>
              <a:t>Развитие человеческого капитала</a:t>
            </a: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50" y="128470"/>
            <a:ext cx="8856890" cy="76352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Актуальные  навыки и навыки будущего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6260" y="1044700"/>
            <a:ext cx="8246070" cy="3664918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/>
              <a:t>Анализ пробелов в навыках:</a:t>
            </a:r>
          </a:p>
          <a:p>
            <a:pPr lvl="1"/>
            <a:r>
              <a:rPr lang="ru-RU" sz="2400" dirty="0"/>
              <a:t>Многие страны начали мониторинг и оценку рынка труда</a:t>
            </a:r>
          </a:p>
          <a:p>
            <a:pPr lvl="1"/>
            <a:r>
              <a:rPr lang="ru-RU" sz="2400" dirty="0"/>
              <a:t>Анализ пробелов в навыках требует укрепления потенциала</a:t>
            </a:r>
          </a:p>
          <a:p>
            <a:pPr lvl="1"/>
            <a:r>
              <a:rPr lang="ru-RU" sz="2400" dirty="0"/>
              <a:t>Результаты для руководства планированием развития навыков</a:t>
            </a:r>
          </a:p>
          <a:p>
            <a:pPr lvl="1"/>
            <a:r>
              <a:rPr lang="ru-RU" sz="2400" dirty="0"/>
              <a:t>Необходим динамический мониторинг рынка труда и отчетность</a:t>
            </a:r>
          </a:p>
          <a:p>
            <a:r>
              <a:rPr lang="ru-RU" sz="2400" dirty="0"/>
              <a:t>Индустрия 4.0</a:t>
            </a:r>
          </a:p>
          <a:p>
            <a:pPr lvl="1"/>
            <a:r>
              <a:rPr lang="ru-RU" sz="2400" dirty="0"/>
              <a:t>Региональная техническая помощь АБР (RETA) для отдельных стран (АЗБ, ПАК, УЗБ) в отдельных отраслях (строительство, текстиль, сельское хозяйство, ИТ)</a:t>
            </a:r>
          </a:p>
          <a:p>
            <a:pPr lvl="1"/>
            <a:r>
              <a:rPr lang="ru-RU" sz="2400" dirty="0"/>
              <a:t>Региональное сотрудничество в целях развития передовых навыков для удовлетворения потребности в передовых навыках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02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48" y="128470"/>
            <a:ext cx="8246070" cy="76352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Инклюзивность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2612" y="1044700"/>
            <a:ext cx="8398775" cy="3817625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Гендерные вопросы</a:t>
            </a:r>
          </a:p>
          <a:p>
            <a:pPr lvl="1"/>
            <a:r>
              <a:rPr lang="ru-RU" dirty="0"/>
              <a:t>Участие в рабочей силе (Ж меньше, чем M)</a:t>
            </a:r>
          </a:p>
          <a:p>
            <a:pPr lvl="1"/>
            <a:r>
              <a:rPr lang="ru-RU" dirty="0"/>
              <a:t>Гендерная предвзятость при выборе обучения, высшего образования и карьеры (традиционное против нетрадиционного)</a:t>
            </a:r>
          </a:p>
          <a:p>
            <a:pPr lvl="1"/>
            <a:r>
              <a:rPr lang="ru-RU" dirty="0"/>
              <a:t>Факторы, препятствующие выходу женщин на рынок труда (например, отсутствие дошкольного образования для детей младшего возраста, отсутствие гибких рабочих мест, позволяющих работать из дома)</a:t>
            </a:r>
          </a:p>
          <a:p>
            <a:r>
              <a:rPr lang="ru-RU" b="1" dirty="0"/>
              <a:t>Уязвимые слои населения</a:t>
            </a:r>
          </a:p>
          <a:p>
            <a:pPr lvl="1"/>
            <a:r>
              <a:rPr lang="ru-RU" dirty="0"/>
              <a:t>Нуждающиеся, люди с ограниченными возможностями и т.д.</a:t>
            </a:r>
          </a:p>
          <a:p>
            <a:r>
              <a:rPr lang="ru-RU" b="1" dirty="0"/>
              <a:t>Изменение климата и устойчивость к стихийным бедствиям</a:t>
            </a:r>
          </a:p>
          <a:p>
            <a:pPr lvl="1"/>
            <a:r>
              <a:rPr lang="ru-RU" dirty="0"/>
              <a:t>Возобновляемая энергия, энергосберегающие объекты, здания, устойчивые к стихийным бедствиям</a:t>
            </a:r>
          </a:p>
          <a:p>
            <a:pPr lvl="1"/>
            <a:r>
              <a:rPr lang="ru-RU" dirty="0"/>
              <a:t>Выявление населения, уязвимого к изменению климата и стихийным бедствиям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24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14560" y="0"/>
            <a:ext cx="8246070" cy="76352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Направления работы по RETA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5" y="1044700"/>
            <a:ext cx="8398775" cy="397033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Рынок труда</a:t>
            </a:r>
            <a:r>
              <a:rPr lang="ru-RU" dirty="0"/>
              <a:t>: наращивание потенциала в области мониторинга, анализа и отчетности, обследование и оценка пробелов в навыках, служба занятости, ИСРТ, миграционная служба</a:t>
            </a:r>
          </a:p>
          <a:p>
            <a:r>
              <a:rPr lang="ru-RU" b="1" dirty="0"/>
              <a:t>Развитие навыков</a:t>
            </a:r>
            <a:r>
              <a:rPr lang="ru-RU" dirty="0"/>
              <a:t>: повышение квалификации и переквалификация, сотрудничество с отраслями и частным сектором, компетентностное обучение, оценка, повышение квалификации учителей, предпринимательство и межличностные навыки, международное институциональное сотрудничество, индустрия 4.0</a:t>
            </a:r>
          </a:p>
          <a:p>
            <a:r>
              <a:rPr lang="ru-RU" b="1" dirty="0"/>
              <a:t>Высшее образование: </a:t>
            </a:r>
            <a:r>
              <a:rPr lang="ru-RU" dirty="0"/>
              <a:t>Начальная педагогическая подготовка (STEM), связывание знаний (STEM) с решениями из реального мира, связь с общим образованием</a:t>
            </a:r>
          </a:p>
          <a:p>
            <a:r>
              <a:rPr lang="ru-RU" b="1" dirty="0"/>
              <a:t>Образовательные технологии</a:t>
            </a:r>
            <a:r>
              <a:rPr lang="ru-RU" dirty="0"/>
              <a:t>: платформа электронного обучения, ИСУО, повышение квалификации учителей в использовании образовательных технологий.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78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2" y="96984"/>
            <a:ext cx="9009595" cy="76352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Операции в секторе образования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6260" y="1044700"/>
            <a:ext cx="8246070" cy="36649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E736FC4-6C9B-4936-AEFB-3539A525E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60893"/>
              </p:ext>
            </p:extLst>
          </p:nvPr>
        </p:nvGraphicFramePr>
        <p:xfrm>
          <a:off x="296261" y="1044701"/>
          <a:ext cx="8704183" cy="35206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6027">
                  <a:extLst>
                    <a:ext uri="{9D8B030D-6E8A-4147-A177-3AD203B41FA5}">
                      <a16:colId xmlns:a16="http://schemas.microsoft.com/office/drawing/2014/main" val="1836305730"/>
                    </a:ext>
                  </a:extLst>
                </a:gridCol>
                <a:gridCol w="2144456">
                  <a:extLst>
                    <a:ext uri="{9D8B030D-6E8A-4147-A177-3AD203B41FA5}">
                      <a16:colId xmlns:a16="http://schemas.microsoft.com/office/drawing/2014/main" val="3742096931"/>
                    </a:ext>
                  </a:extLst>
                </a:gridCol>
                <a:gridCol w="3834029">
                  <a:extLst>
                    <a:ext uri="{9D8B030D-6E8A-4147-A177-3AD203B41FA5}">
                      <a16:colId xmlns:a16="http://schemas.microsoft.com/office/drawing/2014/main" val="731774466"/>
                    </a:ext>
                  </a:extLst>
                </a:gridCol>
                <a:gridCol w="1299671">
                  <a:extLst>
                    <a:ext uri="{9D8B030D-6E8A-4147-A177-3AD203B41FA5}">
                      <a16:colId xmlns:a16="http://schemas.microsoft.com/office/drawing/2014/main" val="2214490422"/>
                    </a:ext>
                  </a:extLst>
                </a:gridCol>
              </a:tblGrid>
              <a:tr h="435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Страны ЦАРЭС (охваченные CWSS)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Текущие операции в секторе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Компоненты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Период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0628951"/>
                  </a:ext>
                </a:extLst>
              </a:tr>
              <a:tr h="880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Афганистан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Проект по устойчивому предоставлению основных услуг (поддержка афганского народа)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Повышение продовольственной безопасности; непрерывное предоставление основных медицинских услуг; стабильный доступ к начальному и среднему образованию; укрепление потенциала мониторинга и реализации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2022- 2023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263070"/>
                  </a:ext>
                </a:extLst>
              </a:tr>
              <a:tr h="880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Азербайджан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Программа развития отрасли «Модернизация профессионального образования и обучения для диверсификации экономики»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Запланировано одобрение в 2023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269670"/>
                  </a:ext>
                </a:extLst>
              </a:tr>
              <a:tr h="880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Грузия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Программа развития отрасли «Современные навыки для лучших рабочих мест»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Повышение качества и актуальности ТиПО в приоритетных секторах экономики; расширение доступа к системе ТиПО и ее инклюзивности ; укрепление институциональной базы за счет расширения частного участия в ТиПО.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2020- 2026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224466"/>
                  </a:ext>
                </a:extLst>
              </a:tr>
              <a:tr h="4353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Кыргызская Республика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Программа развития отрасли «Школьная реформа»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Запланировано одобрение в 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6573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84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ru-RU">
                <a:solidFill>
                  <a:schemeClr val="bg1"/>
                </a:solidFill>
              </a:rPr>
              <a:t>Операции в секторе образования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6260" y="1044700"/>
            <a:ext cx="8246070" cy="36649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805A0FA-7E11-446D-BC2B-9E962C928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544782"/>
              </p:ext>
            </p:extLst>
          </p:nvPr>
        </p:nvGraphicFramePr>
        <p:xfrm>
          <a:off x="296260" y="1044700"/>
          <a:ext cx="8551479" cy="3512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009">
                  <a:extLst>
                    <a:ext uri="{9D8B030D-6E8A-4147-A177-3AD203B41FA5}">
                      <a16:colId xmlns:a16="http://schemas.microsoft.com/office/drawing/2014/main" val="821432057"/>
                    </a:ext>
                  </a:extLst>
                </a:gridCol>
                <a:gridCol w="2106834">
                  <a:extLst>
                    <a:ext uri="{9D8B030D-6E8A-4147-A177-3AD203B41FA5}">
                      <a16:colId xmlns:a16="http://schemas.microsoft.com/office/drawing/2014/main" val="3752756099"/>
                    </a:ext>
                  </a:extLst>
                </a:gridCol>
                <a:gridCol w="3766766">
                  <a:extLst>
                    <a:ext uri="{9D8B030D-6E8A-4147-A177-3AD203B41FA5}">
                      <a16:colId xmlns:a16="http://schemas.microsoft.com/office/drawing/2014/main" val="521776082"/>
                    </a:ext>
                  </a:extLst>
                </a:gridCol>
                <a:gridCol w="1276870">
                  <a:extLst>
                    <a:ext uri="{9D8B030D-6E8A-4147-A177-3AD203B41FA5}">
                      <a16:colId xmlns:a16="http://schemas.microsoft.com/office/drawing/2014/main" val="4003749576"/>
                    </a:ext>
                  </a:extLst>
                </a:gridCol>
              </a:tblGrid>
              <a:tr h="431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Страны ЦАРЭС (охваченные CWSS)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100">
                          <a:effectLst/>
                        </a:rPr>
                        <a:t>Текущие операции в секторе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Компоненты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Период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915829"/>
                  </a:ext>
                </a:extLst>
              </a:tr>
              <a:tr h="308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Пакистан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>
                          <a:effectLst/>
                        </a:rPr>
                        <a:t>Проект повышения качества среднего образования провинции Синд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>
                          <a:effectLst/>
                        </a:rPr>
                        <a:t>Программа развития комплексной социальной защиты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>
                          <a:effectLst/>
                        </a:rPr>
                        <a:t>Проект развития навыков в Пенджабе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Строительство и эксплуатация новых блоков средних школ по программе EMO (Организации управления образованием);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Повышение преподавательского потенциала по пяти ключевым предметам (английский язык, математика, биология, химия и физика); совершенствование системы экзаменов в среднем образовании.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Укрепление институционального потенциала в области социальной защиты и устойчивости к изменению климата; повышение доступа к начальному и среднему образованию для детей и подростков из бедных семей; расширение доступа к медицинским услугам и продуктам питания для женщин, девочек-подростков и детей из бедных семей.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2020- 2025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2022- 2025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Запланировано одобрение в 2023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351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33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ru-RU">
                <a:solidFill>
                  <a:schemeClr val="bg1"/>
                </a:solidFill>
              </a:rPr>
              <a:t>Операции в секторе образования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6260" y="1044700"/>
            <a:ext cx="8246070" cy="36649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81C09B3-844F-4372-8594-B38E3D195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26697"/>
              </p:ext>
            </p:extLst>
          </p:nvPr>
        </p:nvGraphicFramePr>
        <p:xfrm>
          <a:off x="296260" y="1044700"/>
          <a:ext cx="8551480" cy="3512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009">
                  <a:extLst>
                    <a:ext uri="{9D8B030D-6E8A-4147-A177-3AD203B41FA5}">
                      <a16:colId xmlns:a16="http://schemas.microsoft.com/office/drawing/2014/main" val="1315220341"/>
                    </a:ext>
                  </a:extLst>
                </a:gridCol>
                <a:gridCol w="2106836">
                  <a:extLst>
                    <a:ext uri="{9D8B030D-6E8A-4147-A177-3AD203B41FA5}">
                      <a16:colId xmlns:a16="http://schemas.microsoft.com/office/drawing/2014/main" val="3772646755"/>
                    </a:ext>
                  </a:extLst>
                </a:gridCol>
                <a:gridCol w="3766765">
                  <a:extLst>
                    <a:ext uri="{9D8B030D-6E8A-4147-A177-3AD203B41FA5}">
                      <a16:colId xmlns:a16="http://schemas.microsoft.com/office/drawing/2014/main" val="1590081767"/>
                    </a:ext>
                  </a:extLst>
                </a:gridCol>
                <a:gridCol w="1276870">
                  <a:extLst>
                    <a:ext uri="{9D8B030D-6E8A-4147-A177-3AD203B41FA5}">
                      <a16:colId xmlns:a16="http://schemas.microsoft.com/office/drawing/2014/main" val="4182950709"/>
                    </a:ext>
                  </a:extLst>
                </a:gridCol>
              </a:tblGrid>
              <a:tr h="349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Страны ЦАРЭС (охваченные CWSS)</a:t>
                      </a: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Текущие операции в секторе образования</a:t>
                      </a: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Компоненты</a:t>
                      </a: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Период</a:t>
                      </a:r>
                    </a:p>
                  </a:txBody>
                  <a:tcPr marL="65311" marR="65311" marT="0" marB="0"/>
                </a:tc>
                <a:extLst>
                  <a:ext uri="{0D108BD9-81ED-4DB2-BD59-A6C34878D82A}">
                    <a16:rowId xmlns:a16="http://schemas.microsoft.com/office/drawing/2014/main" val="763109608"/>
                  </a:ext>
                </a:extLst>
              </a:tr>
              <a:tr h="17581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Таджикистан</a:t>
                      </a: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>
                          <a:effectLst/>
                        </a:rPr>
                        <a:t>Проект по укреплению ТиПО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>
                          <a:effectLst/>
                        </a:rPr>
                        <a:t>Проект по улучшению навыков для трудоустройства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>
                          <a:effectLst/>
                        </a:rPr>
                        <a:t>Проект по совершенствованию преподавания STEM для среднего образования</a:t>
                      </a: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Модернизация методологии системы ТиПО; модернизация объектов физического обучения; улучшение доступа к качественным программам; укрепление руководства и управления.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Предоставление более инклюзивной и целенаправленной поддержки миграции; расширение доступа к государственным службам занятости и повышение их значимости; усиление планирования и управления службами миграции и занятости.</a:t>
                      </a: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2015-2022 (завершился)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2020- 2025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Запланировано одобрение в 2023</a:t>
                      </a:r>
                    </a:p>
                  </a:txBody>
                  <a:tcPr marL="65311" marR="65311" marT="0" marB="0"/>
                </a:tc>
                <a:extLst>
                  <a:ext uri="{0D108BD9-81ED-4DB2-BD59-A6C34878D82A}">
                    <a16:rowId xmlns:a16="http://schemas.microsoft.com/office/drawing/2014/main" val="2948429613"/>
                  </a:ext>
                </a:extLst>
              </a:tr>
              <a:tr h="14049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Узбекистан</a:t>
                      </a: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>
                          <a:effectLst/>
                        </a:rPr>
                        <a:t>Проект «Развитие навыков для современной экономики»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>
                          <a:effectLst/>
                        </a:rPr>
                        <a:t>Проект по укреплению STEM для среднего образования</a:t>
                      </a: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Повышение качества услуг по трудоустройству и развитию рабочей силы; повышение качества и актуальности развития навыков; укрепление руководства и управления сектором.</a:t>
                      </a: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2021- 2026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Запланировано одобрение в 2023</a:t>
                      </a:r>
                    </a:p>
                  </a:txBody>
                  <a:tcPr marL="65311" marR="65311" marT="0" marB="0"/>
                </a:tc>
                <a:extLst>
                  <a:ext uri="{0D108BD9-81ED-4DB2-BD59-A6C34878D82A}">
                    <a16:rowId xmlns:a16="http://schemas.microsoft.com/office/drawing/2014/main" val="40599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600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Autofit/>
          </a:bodyPr>
          <a:lstStyle/>
          <a:p>
            <a:r>
              <a:rPr lang="ru-RU" sz="3600">
                <a:solidFill>
                  <a:schemeClr val="bg1"/>
                </a:solidFill>
              </a:rPr>
              <a:t>Предлагаемые области регионального сотрудничества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6" y="1197405"/>
            <a:ext cx="8246070" cy="3664918"/>
          </a:xfrm>
        </p:spPr>
        <p:txBody>
          <a:bodyPr>
            <a:normAutofit fontScale="85000" lnSpcReduction="20000"/>
          </a:bodyPr>
          <a:lstStyle/>
          <a:p>
            <a:r>
              <a:rPr lang="ru-RU"/>
              <a:t>Оценка рынка труда и наращивание потенциала</a:t>
            </a:r>
          </a:p>
          <a:p>
            <a:r>
              <a:rPr lang="ru-RU"/>
              <a:t>Стандарты компетенций для профессий</a:t>
            </a:r>
          </a:p>
          <a:p>
            <a:r>
              <a:rPr lang="ru-RU"/>
              <a:t>Развитие учителей</a:t>
            </a:r>
          </a:p>
          <a:p>
            <a:r>
              <a:rPr lang="ru-RU"/>
              <a:t>Оценка и сертификация</a:t>
            </a:r>
          </a:p>
          <a:p>
            <a:r>
              <a:rPr lang="ru-RU"/>
              <a:t>Центры передового опыта в области повышения квалификации</a:t>
            </a:r>
          </a:p>
          <a:p>
            <a:r>
              <a:rPr lang="ru-RU"/>
              <a:t>Индустрия 4.0</a:t>
            </a:r>
          </a:p>
          <a:p>
            <a:r>
              <a:rPr lang="ru-RU"/>
              <a:t>Программы электронного обучения</a:t>
            </a:r>
          </a:p>
          <a:p>
            <a:r>
              <a:rPr lang="ru-RU"/>
              <a:t>Миграционные услуги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51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1" ma:contentTypeDescription="" ma:contentTypeScope="" ma:versionID="58be340fe5619450d09685c0a5b7b67a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4ba4e69ffd3f543ad970e0b458f0e8b3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TaxCatchAll xmlns="c1fdd505-2570-46c2-bd04-3e0f2d874cf5">
      <Value>18</Value>
      <Value>11</Value>
      <Value>4</Value>
      <Value>3</Value>
      <Value>2</Value>
      <Value>1</Value>
    </TaxCatchAll>
    <lcf76f155ced4ddcb4097134ff3c332f xmlns="cf371439-f430-41b1-8688-7ef6c47b85d0">
      <Terms xmlns="http://schemas.microsoft.com/office/infopath/2007/PartnerControls"/>
    </lcf76f155ced4ddcb4097134ff3c332f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a0d1b14b197747dfafc19f70ff45d4f6 xmlns="c1fdd505-2570-46c2-bd04-3e0f2d874cf5">
      <Terms xmlns="http://schemas.microsoft.com/office/infopath/2007/PartnerControls"/>
    </a0d1b14b197747dfafc19f70ff45d4f6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hca2169e3b0945318411f30479ba40c8 xmlns="c1fdd505-2570-46c2-bd04-3e0f2d874cf5">
      <Terms xmlns="http://schemas.microsoft.com/office/infopath/2007/PartnerControls"/>
    </hca2169e3b0945318411f30479ba40c8>
    <p030e467f78f45b4ae8f7e2c17ea4d82 xmlns="c1fdd505-2570-46c2-bd04-3e0f2d874cf5">
      <Terms xmlns="http://schemas.microsoft.com/office/infopath/2007/PartnerControls"/>
    </p030e467f78f45b4ae8f7e2c17ea4d82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ADBDocumentDate xmlns="c1fdd505-2570-46c2-bd04-3e0f2d874cf5" xsi:nil="true"/>
    <ADBMonth xmlns="c1fdd505-2570-46c2-bd04-3e0f2d874cf5" xsi:nil="true"/>
    <ADBYear xmlns="c1fdd505-2570-46c2-bd04-3e0f2d874cf5" xsi:nil="true"/>
    <ADBAuthors xmlns="c1fdd505-2570-46c2-bd04-3e0f2d874cf5">
      <UserInfo>
        <DisplayName/>
        <AccountId xsi:nil="true"/>
        <AccountType/>
      </UserInfo>
    </ADBAuthors>
    <ADBSourceLink xmlns="c1fdd505-2570-46c2-bd04-3e0f2d874cf5">
      <Url xsi:nil="true"/>
      <Description xsi:nil="true"/>
    </ADBSourceLink>
    <ADBDocumentTypeValue xmlns="c1fdd505-2570-46c2-bd04-3e0f2d874cf5" xsi:nil="true"/>
    <ADBCirculatedLink xmlns="c1fdd505-2570-46c2-bd04-3e0f2d874cf5">
      <Url xsi:nil="true"/>
      <Description xsi:nil="true"/>
    </ADBCirculatedLink>
  </documentManagement>
</p:properties>
</file>

<file path=customXml/itemProps1.xml><?xml version="1.0" encoding="utf-8"?>
<ds:datastoreItem xmlns:ds="http://schemas.openxmlformats.org/officeDocument/2006/customXml" ds:itemID="{A33DFDA3-9CDF-4DEA-8970-6429FD4B6A22}"/>
</file>

<file path=customXml/itemProps2.xml><?xml version="1.0" encoding="utf-8"?>
<ds:datastoreItem xmlns:ds="http://schemas.openxmlformats.org/officeDocument/2006/customXml" ds:itemID="{00F652B8-95CC-43BA-9C0F-035723F9720D}"/>
</file>

<file path=customXml/itemProps3.xml><?xml version="1.0" encoding="utf-8"?>
<ds:datastoreItem xmlns:ds="http://schemas.openxmlformats.org/officeDocument/2006/customXml" ds:itemID="{83B651E6-8C3E-47F2-BF4C-9F641EB45DB3}"/>
</file>

<file path=customXml/itemProps4.xml><?xml version="1.0" encoding="utf-8"?>
<ds:datastoreItem xmlns:ds="http://schemas.openxmlformats.org/officeDocument/2006/customXml" ds:itemID="{5D725100-E1AE-4615-B264-43CF005C3AD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953</Words>
  <Application>Microsoft Office PowerPoint</Application>
  <PresentationFormat>Экран (16:9)</PresentationFormat>
  <Paragraphs>149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Avante garde</vt:lpstr>
      <vt:lpstr>Calibri</vt:lpstr>
      <vt:lpstr>Symbol</vt:lpstr>
      <vt:lpstr>Office Theme</vt:lpstr>
      <vt:lpstr>Укрепление регионального сотрудничества по развитию навыков в рамках Программы ЦАРЭС: Основные достижения, вызовы и возможности сотрудничества. Организационное совещание и круглый стол с участием международных экспертов   30–31 мая 2022, Тбилиси, Грузия </vt:lpstr>
      <vt:lpstr>Согласование стратегий</vt:lpstr>
      <vt:lpstr>Актуальные  навыки и навыки будущего</vt:lpstr>
      <vt:lpstr>Инклюзивность</vt:lpstr>
      <vt:lpstr>Направления работы по RETA</vt:lpstr>
      <vt:lpstr>Операции в секторе образования (1)</vt:lpstr>
      <vt:lpstr>Операции в секторе образования (2)</vt:lpstr>
      <vt:lpstr>Операции в секторе образования (3)</vt:lpstr>
      <vt:lpstr>Предлагаемые области регионального сотрудничества</vt:lpstr>
      <vt:lpstr>Предлагаемые области регионального сотрудничества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2022-05-29T19:17:40Z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2022-05-22T15:46:09Z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52994b1c-c9a4-4201-a1b1-818b038f7711</vt:lpwstr>
  </property>
  <property fmtid="{D5CDD505-2E9C-101B-9397-08002B2CF9AE}" pid="8" name="MSIP_Label_817d4574-7375-4d17-b29c-6e4c6df0fcb0_ContentBits">
    <vt:lpwstr>2</vt:lpwstr>
  </property>
  <property fmtid="{D5CDD505-2E9C-101B-9397-08002B2CF9AE}" pid="9" name="MediaServiceImageTags">
    <vt:lpwstr/>
  </property>
  <property fmtid="{D5CDD505-2E9C-101B-9397-08002B2CF9AE}" pid="10" name="ContentTypeId">
    <vt:lpwstr>0x010100A3BFD338C4D69F46BE33AA49AB50870100C520B00D8BB20C45814389052060F14C</vt:lpwstr>
  </property>
  <property fmtid="{D5CDD505-2E9C-101B-9397-08002B2CF9AE}" pid="11" name="ADBProjectDocumentType">
    <vt:lpwstr/>
  </property>
  <property fmtid="{D5CDD505-2E9C-101B-9397-08002B2CF9AE}" pid="12" name="ADBProject">
    <vt:lpwstr/>
  </property>
  <property fmtid="{D5CDD505-2E9C-101B-9397-08002B2CF9AE}" pid="13" name="ADBContentGroup">
    <vt:lpwstr>2;#CWRD|6d71ff58-4882-4388-ab5c-218969b1e9c8</vt:lpwstr>
  </property>
  <property fmtid="{D5CDD505-2E9C-101B-9397-08002B2CF9AE}" pid="14" name="ADBSector">
    <vt:lpwstr/>
  </property>
  <property fmtid="{D5CDD505-2E9C-101B-9397-08002B2CF9AE}" pid="15" name="ADBDivision">
    <vt:lpwstr>4;#CWRC|ecfd6e9e-1aa8-422e-b0ee-5f69329336ed</vt:lpwstr>
  </property>
  <property fmtid="{D5CDD505-2E9C-101B-9397-08002B2CF9AE}" pid="16" name="ADBDocumentSecurity">
    <vt:lpwstr/>
  </property>
  <property fmtid="{D5CDD505-2E9C-101B-9397-08002B2CF9AE}" pid="17" name="ADBDocumentLanguage">
    <vt:lpwstr>1;#English|16ac8743-31bb-43f8-9a73-533a041667d6</vt:lpwstr>
  </property>
  <property fmtid="{D5CDD505-2E9C-101B-9397-08002B2CF9AE}" pid="18" name="ADBSubRegion">
    <vt:lpwstr>11;#CAREC|815c4229-ad07-427a-8f71-a8b862b1014a</vt:lpwstr>
  </property>
  <property fmtid="{D5CDD505-2E9C-101B-9397-08002B2CF9AE}" pid="19" name="Segment">
    <vt:lpwstr/>
  </property>
  <property fmtid="{D5CDD505-2E9C-101B-9397-08002B2CF9AE}" pid="20" name="ADBDepartmentOwner">
    <vt:lpwstr>3;#CWRD|6d71ff58-4882-4388-ab5c-218969b1e9c8</vt:lpwstr>
  </property>
  <property fmtid="{D5CDD505-2E9C-101B-9397-08002B2CF9AE}" pid="21" name="ADBCountry">
    <vt:lpwstr>18;#Regional|d4cb8265-5963-4e16-b4f8-5ada18938c78</vt:lpwstr>
  </property>
</Properties>
</file>