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sldIdLst>
    <p:sldId id="259" r:id="rId2"/>
    <p:sldId id="257" r:id="rId3"/>
    <p:sldId id="260" r:id="rId4"/>
    <p:sldId id="261" r:id="rId5"/>
    <p:sldId id="262" r:id="rId6"/>
    <p:sldId id="263" r:id="rId7"/>
    <p:sldId id="265" r:id="rId8"/>
    <p:sldId id="266" r:id="rId9"/>
    <p:sldId id="264" r:id="rId10"/>
    <p:sldId id="267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B9F8"/>
    <a:srgbClr val="02B4F2"/>
    <a:srgbClr val="FE9202"/>
    <a:srgbClr val="E7FF01"/>
    <a:srgbClr val="E39A39"/>
    <a:srgbClr val="1D3A00"/>
    <a:srgbClr val="5EEC3C"/>
    <a:srgbClr val="990099"/>
    <a:srgbClr val="CC0099"/>
    <a:srgbClr val="007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99F84F-E958-4E90-B87D-40E4885DA7BB}" v="19" dt="2022-05-29T16:19:38.5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 autoAdjust="0"/>
    <p:restoredTop sz="94692" autoAdjust="0"/>
  </p:normalViewPr>
  <p:slideViewPr>
    <p:cSldViewPr>
      <p:cViewPr varScale="1">
        <p:scale>
          <a:sx n="53" d="100"/>
          <a:sy n="53" d="100"/>
        </p:scale>
        <p:origin x="32" y="4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533E96-F078-4B3D-A8F4-F1AF21EBC3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116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2571750"/>
            <a:ext cx="7177135" cy="137434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defRPr sz="36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1655520"/>
            <a:ext cx="7164342" cy="610821"/>
          </a:xfrm>
        </p:spPr>
        <p:txBody>
          <a:bodyPr>
            <a:normAutofit/>
          </a:bodyPr>
          <a:lstStyle>
            <a:lvl1pPr marL="0" indent="0" algn="l">
              <a:buNone/>
              <a:defRPr sz="2800" b="0" i="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E531C40-5BCC-4413-AA5C-B41B8C684CC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3" y="4556915"/>
            <a:ext cx="545597" cy="545597"/>
          </a:xfrm>
          <a:prstGeom prst="rect">
            <a:avLst/>
          </a:prstGeom>
        </p:spPr>
      </p:pic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3BCD3074-E865-498A-A5A2-263675CEE5B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97" y="4544038"/>
            <a:ext cx="558475" cy="558475"/>
          </a:xfrm>
          <a:prstGeom prst="rect">
            <a:avLst/>
          </a:prstGeom>
        </p:spPr>
      </p:pic>
      <p:pic>
        <p:nvPicPr>
          <p:cNvPr id="12" name="Picture 11" descr="Logo&#10;&#10;Description automatically generated with low confidence">
            <a:extLst>
              <a:ext uri="{FF2B5EF4-FFF2-40B4-BE49-F238E27FC236}">
                <a16:creationId xmlns:a16="http://schemas.microsoft.com/office/drawing/2014/main" id="{43A11F9F-0F18-41EF-8401-07B664584F6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805" y="4542001"/>
            <a:ext cx="1437430" cy="69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664918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47E726B-9D90-4860-AA11-BEC25578D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7024430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044700"/>
            <a:ext cx="7024430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128470"/>
            <a:ext cx="8093365" cy="763525"/>
          </a:xfrm>
        </p:spPr>
        <p:txBody>
          <a:bodyPr>
            <a:normAutofit/>
          </a:bodyPr>
          <a:lstStyle>
            <a:lvl1pPr algn="l">
              <a:defRPr sz="3600" baseline="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35011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1822507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35011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1822507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tx1"/>
                </a:solidFill>
              </a:defRPr>
            </a:lvl2pPr>
            <a:lvl3pPr algn="ctr">
              <a:defRPr sz="1800">
                <a:solidFill>
                  <a:schemeClr val="tx1"/>
                </a:solidFill>
              </a:defRPr>
            </a:lvl3pPr>
            <a:lvl4pPr algn="ctr">
              <a:defRPr sz="1600">
                <a:solidFill>
                  <a:schemeClr val="tx1"/>
                </a:solidFill>
              </a:defRPr>
            </a:lvl4pPr>
            <a:lvl5pPr algn="ctr"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CD60A5A7-9F09-47D4-BC9F-BB1ADA5EA23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73" y="4556915"/>
            <a:ext cx="545597" cy="545597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52C8A23C-685D-43C1-B988-55AA07D6BE64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997" y="4544038"/>
            <a:ext cx="558475" cy="558475"/>
          </a:xfrm>
          <a:prstGeom prst="rect">
            <a:avLst/>
          </a:prstGeom>
        </p:spPr>
      </p:pic>
      <p:pic>
        <p:nvPicPr>
          <p:cNvPr id="10" name="Picture 9" descr="Logo&#10;&#10;Description automatically generated with low confidence">
            <a:extLst>
              <a:ext uri="{FF2B5EF4-FFF2-40B4-BE49-F238E27FC236}">
                <a16:creationId xmlns:a16="http://schemas.microsoft.com/office/drawing/2014/main" id="{B33467BE-478F-4B37-A5E8-813E9F163266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8805" y="4542001"/>
            <a:ext cx="1437430" cy="69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7618D8EA-F1CE-402D-A4F8-248FA285A6B5}"/>
              </a:ext>
            </a:extLst>
          </p:cNvPr>
          <p:cNvSpPr txBox="1">
            <a:spLocks/>
          </p:cNvSpPr>
          <p:nvPr/>
        </p:nvSpPr>
        <p:spPr>
          <a:xfrm>
            <a:off x="296260" y="1197405"/>
            <a:ext cx="8133594" cy="17865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>
                <a:solidFill>
                  <a:schemeClr val="bg1"/>
                </a:solidFill>
                <a:effectLst/>
                <a:latin typeface="Arial Black" panose="020B0A04020102020204" pitchFamily="34" charset="0"/>
              </a:rPr>
              <a:t>Приоритеты АБР в секторе образования: Другие проекты в регионе ЦАРЭС и за его пределами</a:t>
            </a: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FEA72FE8-9FBF-4530-85AF-6ABD622BB239}"/>
              </a:ext>
            </a:extLst>
          </p:cNvPr>
          <p:cNvSpPr txBox="1">
            <a:spLocks/>
          </p:cNvSpPr>
          <p:nvPr/>
        </p:nvSpPr>
        <p:spPr>
          <a:xfrm>
            <a:off x="305133" y="2973911"/>
            <a:ext cx="4275739" cy="137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Синь Лонг</a:t>
            </a:r>
            <a:br>
              <a:rPr lang="ru-RU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Старший специалист по социальному сектору</a:t>
            </a:r>
            <a:br>
              <a:rPr lang="ru-RU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Азиатский банк развития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3F303A0-6AF5-4C4C-9ED4-98642EE50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-24235"/>
            <a:ext cx="5182821" cy="916230"/>
          </a:xfrm>
        </p:spPr>
        <p:txBody>
          <a:bodyPr>
            <a:noAutofit/>
          </a:bodyPr>
          <a:lstStyle/>
          <a:p>
            <a:r>
              <a:rPr kumimoji="0" lang="ru-RU" sz="1050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Times New Roman" panose="02020603050405020304" pitchFamily="18" charset="0"/>
              </a:rPr>
              <a:t>Укрепление регионального сотрудничества по развитию навыков в рамках Программы ЦАРЭС: Основные </a:t>
            </a:r>
            <a:r>
              <a:rPr kumimoji="0" lang="ru-RU" sz="1050" b="1" i="0" u="none" strike="noStrike" cap="none" normalizeH="0" baseline="0" noProof="0" dirty="0">
                <a:ln>
                  <a:noFill/>
                </a:ln>
                <a:effectLst/>
                <a:uLnTx/>
                <a:uFillTx/>
              </a:rPr>
              <a:t>достижения, вызовы и возможности сотрудничества.</a:t>
            </a:r>
            <a:br>
              <a:rPr kumimoji="0" lang="ru-RU" sz="1050" i="0" u="none" strike="noStrike" cap="none" normalizeH="0" baseline="0" noProof="0" dirty="0">
                <a:ln>
                  <a:noFill/>
                </a:ln>
                <a:effectLst/>
                <a:uLnTx/>
                <a:uFillTx/>
              </a:rPr>
            </a:br>
            <a:r>
              <a:rPr kumimoji="0" lang="ru-RU" sz="1000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ante garde"/>
                <a:ea typeface="Times New Roman" panose="02020603050405020304" pitchFamily="18" charset="0"/>
              </a:rPr>
              <a:t>Организационное совещание и круглый стол с участием международных экспертов  </a:t>
            </a:r>
            <a:br>
              <a:rPr kumimoji="0" lang="ru-RU" sz="1000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ante garde"/>
                <a:ea typeface="Times New Roman" panose="02020603050405020304" pitchFamily="18" charset="0"/>
              </a:rPr>
            </a:br>
            <a:r>
              <a:rPr kumimoji="0" lang="ru-RU" sz="1000" i="0" u="none" strike="noStrike" cap="none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vante garde"/>
                <a:ea typeface="Times New Roman" panose="02020603050405020304" pitchFamily="18" charset="0"/>
              </a:rPr>
              <a:t>30–31 мая 2022, Тбилиси, Грузия </a:t>
            </a:r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0" cy="763525"/>
          </a:xfrm>
        </p:spPr>
        <p:txBody>
          <a:bodyPr>
            <a:noAutofit/>
          </a:bodyPr>
          <a:lstStyle/>
          <a:p>
            <a:r>
              <a:rPr lang="ru-RU" sz="3600">
                <a:solidFill>
                  <a:schemeClr val="bg1"/>
                </a:solidFill>
              </a:rPr>
              <a:t>Предлагаемые области регионального сотрудничества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8966" y="1197405"/>
            <a:ext cx="8246070" cy="3664918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ru-RU"/>
              <a:t>Спасибо!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599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0" cy="763525"/>
          </a:xfrm>
        </p:spPr>
        <p:txBody>
          <a:bodyPr>
            <a:normAutofit/>
          </a:bodyPr>
          <a:lstStyle/>
          <a:p>
            <a:r>
              <a:rPr lang="ru-RU">
                <a:solidFill>
                  <a:schemeClr val="bg1"/>
                </a:solidFill>
              </a:rPr>
              <a:t>Согласование стратегий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80530" y="891995"/>
            <a:ext cx="9162300" cy="3517995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500" b="1" u="sng" dirty="0"/>
              <a:t>Стратегия АБР 2030</a:t>
            </a:r>
          </a:p>
          <a:p>
            <a:pPr>
              <a:spcBef>
                <a:spcPts val="0"/>
              </a:spcBef>
            </a:pPr>
            <a:r>
              <a:rPr lang="ru-RU" sz="1500" dirty="0"/>
              <a:t>ОП1: Борьба с сохраняющейся бедностью и сокращение неравенства</a:t>
            </a:r>
          </a:p>
          <a:p>
            <a:pPr lvl="1">
              <a:spcBef>
                <a:spcPts val="0"/>
              </a:spcBef>
            </a:pPr>
            <a:r>
              <a:rPr lang="ru-RU" sz="1500" dirty="0"/>
              <a:t>1.1 Повышение качества образовательных услуг</a:t>
            </a:r>
          </a:p>
          <a:p>
            <a:pPr lvl="1">
              <a:spcBef>
                <a:spcPts val="0"/>
              </a:spcBef>
            </a:pPr>
            <a:r>
              <a:rPr lang="ru-RU" sz="1500" dirty="0"/>
              <a:t>1.2. Создание рабочих мест</a:t>
            </a:r>
          </a:p>
          <a:p>
            <a:pPr>
              <a:spcBef>
                <a:spcPts val="0"/>
              </a:spcBef>
            </a:pPr>
            <a:r>
              <a:rPr lang="ru-RU" sz="1500" dirty="0"/>
              <a:t>ОП2: Гендерное равенство и расширение прав и возможностей женщин</a:t>
            </a:r>
          </a:p>
          <a:p>
            <a:pPr lvl="1">
              <a:spcBef>
                <a:spcPts val="0"/>
              </a:spcBef>
            </a:pPr>
            <a:r>
              <a:rPr lang="ru-RU" sz="1500" dirty="0"/>
              <a:t>2.1 Создание квалифицированных рабочих мест для женщин</a:t>
            </a:r>
          </a:p>
          <a:p>
            <a:pPr lvl="1">
              <a:spcBef>
                <a:spcPts val="0"/>
              </a:spcBef>
            </a:pPr>
            <a:r>
              <a:rPr lang="ru-RU" sz="1500" dirty="0"/>
              <a:t>2.2 Женщины и девушки, получающие среднее и высшее образование и/или иное обучение</a:t>
            </a:r>
          </a:p>
          <a:p>
            <a:pPr>
              <a:spcBef>
                <a:spcPts val="0"/>
              </a:spcBef>
            </a:pPr>
            <a:r>
              <a:rPr lang="ru-RU" sz="1500" dirty="0"/>
              <a:t>OП3: Борьба с изменением климата и устойчивость к стихийным бедствиям</a:t>
            </a:r>
          </a:p>
          <a:p>
            <a:pPr>
              <a:spcBef>
                <a:spcPts val="0"/>
              </a:spcBef>
            </a:pPr>
            <a:r>
              <a:rPr lang="ru-RU" sz="1500" dirty="0"/>
              <a:t>OП5: Развитие сельских районов и продовольственная безопасность</a:t>
            </a:r>
          </a:p>
          <a:p>
            <a:pPr lvl="1">
              <a:spcBef>
                <a:spcPts val="0"/>
              </a:spcBef>
            </a:pPr>
            <a:r>
              <a:rPr lang="ru-RU" sz="1500" dirty="0"/>
              <a:t>5.1 Увеличение инвестиций в сельские районы (улучшение образовательных услуг в сельской местности)</a:t>
            </a:r>
          </a:p>
          <a:p>
            <a:pPr>
              <a:spcBef>
                <a:spcPts val="0"/>
              </a:spcBef>
            </a:pPr>
            <a:r>
              <a:rPr lang="ru-RU" sz="1500" dirty="0"/>
              <a:t>OП6: Укрепление управления и институционального потенциала</a:t>
            </a:r>
          </a:p>
          <a:p>
            <a:pPr>
              <a:spcBef>
                <a:spcPts val="0"/>
              </a:spcBef>
            </a:pPr>
            <a:r>
              <a:rPr lang="ru-RU" sz="1500" dirty="0"/>
              <a:t>OП7: Региональное сотрудничество и интеграция</a:t>
            </a:r>
          </a:p>
          <a:p>
            <a:pPr lvl="1">
              <a:spcBef>
                <a:spcPts val="0"/>
              </a:spcBef>
            </a:pPr>
            <a:r>
              <a:rPr lang="ru-RU" sz="1500" dirty="0"/>
              <a:t>7.3 Региональные общественные блага (улучшение региональных образовательных услуг)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500" b="1" u="sng" dirty="0"/>
              <a:t>Стратегии странового партнерства</a:t>
            </a:r>
          </a:p>
          <a:p>
            <a:pPr>
              <a:spcBef>
                <a:spcPts val="0"/>
              </a:spcBef>
            </a:pPr>
            <a:r>
              <a:rPr lang="ru-RU" sz="1500" dirty="0"/>
              <a:t>Диверсификация экономики</a:t>
            </a:r>
          </a:p>
          <a:p>
            <a:pPr>
              <a:spcBef>
                <a:spcPts val="0"/>
              </a:spcBef>
            </a:pPr>
            <a:r>
              <a:rPr lang="ru-RU" sz="1500" dirty="0"/>
              <a:t>Развитие человеческого капитала</a:t>
            </a: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9150" y="128470"/>
            <a:ext cx="8856890" cy="76352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bg1"/>
                </a:solidFill>
              </a:rPr>
              <a:t>Актуальные  навыки и навыки будущего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96260" y="1044700"/>
            <a:ext cx="8246070" cy="3664918"/>
          </a:xfrm>
        </p:spPr>
        <p:txBody>
          <a:bodyPr>
            <a:normAutofit fontScale="85000" lnSpcReduction="10000"/>
          </a:bodyPr>
          <a:lstStyle/>
          <a:p>
            <a:r>
              <a:rPr lang="ru-RU" sz="2400" dirty="0"/>
              <a:t>Анализ пробелов в навыках:</a:t>
            </a:r>
          </a:p>
          <a:p>
            <a:pPr lvl="1"/>
            <a:r>
              <a:rPr lang="ru-RU" sz="2400" dirty="0"/>
              <a:t>Многие страны начали мониторинг и оценку рынка труда</a:t>
            </a:r>
          </a:p>
          <a:p>
            <a:pPr lvl="1"/>
            <a:r>
              <a:rPr lang="ru-RU" sz="2400" dirty="0"/>
              <a:t>Анализ пробелов в навыках требует укрепления потенциала</a:t>
            </a:r>
          </a:p>
          <a:p>
            <a:pPr lvl="1"/>
            <a:r>
              <a:rPr lang="ru-RU" sz="2400" dirty="0"/>
              <a:t>Результаты для руководства планированием развития навыков</a:t>
            </a:r>
          </a:p>
          <a:p>
            <a:pPr lvl="1"/>
            <a:r>
              <a:rPr lang="ru-RU" sz="2400" dirty="0"/>
              <a:t>Необходим динамический мониторинг рынка труда и отчетность</a:t>
            </a:r>
          </a:p>
          <a:p>
            <a:r>
              <a:rPr lang="ru-RU" sz="2400" dirty="0"/>
              <a:t>Индустрия 4.0</a:t>
            </a:r>
          </a:p>
          <a:p>
            <a:pPr lvl="1"/>
            <a:r>
              <a:rPr lang="ru-RU" sz="2400" dirty="0"/>
              <a:t>Региональная техническая помощь АБР (RETA) для отдельных стран (АЗБ, ПАК, УЗБ) в отдельных отраслях (строительство, текстиль, сельское хозяйство, ИТ)</a:t>
            </a:r>
          </a:p>
          <a:p>
            <a:pPr lvl="1"/>
            <a:r>
              <a:rPr lang="ru-RU" sz="2400" dirty="0"/>
              <a:t>Региональное сотрудничество в целях развития передовых навыков для удовлетворения потребности в передовых навыках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802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48" y="128470"/>
            <a:ext cx="8246070" cy="76352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Инклюзивность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72612" y="1044700"/>
            <a:ext cx="8398775" cy="3817625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Гендерные вопросы</a:t>
            </a:r>
          </a:p>
          <a:p>
            <a:pPr lvl="1"/>
            <a:r>
              <a:rPr lang="ru-RU" dirty="0"/>
              <a:t>Участие в рабочей силе (Ж меньше, чем M)</a:t>
            </a:r>
          </a:p>
          <a:p>
            <a:pPr lvl="1"/>
            <a:r>
              <a:rPr lang="ru-RU" dirty="0"/>
              <a:t>Гендерная предвзятость при выборе обучения, высшего образования и карьеры (традиционное против нетрадиционного)</a:t>
            </a:r>
          </a:p>
          <a:p>
            <a:pPr lvl="1"/>
            <a:r>
              <a:rPr lang="ru-RU" dirty="0"/>
              <a:t>Факторы, препятствующие выходу женщин на рынок труда (например, отсутствие дошкольного образования для детей младшего возраста, отсутствие гибких рабочих мест, позволяющих работать из дома)</a:t>
            </a:r>
          </a:p>
          <a:p>
            <a:r>
              <a:rPr lang="ru-RU" b="1" dirty="0"/>
              <a:t>Уязвимые слои населения</a:t>
            </a:r>
          </a:p>
          <a:p>
            <a:pPr lvl="1"/>
            <a:r>
              <a:rPr lang="ru-RU" dirty="0"/>
              <a:t>Нуждающиеся, люди с ограниченными возможностями и т.д.</a:t>
            </a:r>
          </a:p>
          <a:p>
            <a:r>
              <a:rPr lang="ru-RU" b="1" dirty="0"/>
              <a:t>Изменение климата и устойчивость к стихийным бедствиям</a:t>
            </a:r>
          </a:p>
          <a:p>
            <a:pPr lvl="1"/>
            <a:r>
              <a:rPr lang="ru-RU" dirty="0"/>
              <a:t>Возобновляемая энергия, энергосберегающие объекты, здания, устойчивые к стихийным бедствиям</a:t>
            </a:r>
          </a:p>
          <a:p>
            <a:pPr lvl="1"/>
            <a:r>
              <a:rPr lang="ru-RU" dirty="0"/>
              <a:t>Выявление населения, уязвимого к изменению климата и стихийным бедствиям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243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314560" y="0"/>
            <a:ext cx="8246070" cy="76352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Направления работы по RETA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8965" y="1044700"/>
            <a:ext cx="8398775" cy="397033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Рынок труда</a:t>
            </a:r>
            <a:r>
              <a:rPr lang="ru-RU" dirty="0"/>
              <a:t>: наращивание потенциала в области мониторинга, анализа и отчетности, обследование и оценка пробелов в навыках, служба занятости, ИСРТ, миграционная служба</a:t>
            </a:r>
          </a:p>
          <a:p>
            <a:r>
              <a:rPr lang="ru-RU" b="1" dirty="0"/>
              <a:t>Развитие навыков</a:t>
            </a:r>
            <a:r>
              <a:rPr lang="ru-RU" dirty="0"/>
              <a:t>: повышение квалификации и переквалификация, сотрудничество с отраслями и частным сектором, компетентностное обучение, оценка, повышение квалификации учителей, предпринимательство и межличностные навыки, международное институциональное сотрудничество, индустрия 4.0</a:t>
            </a:r>
          </a:p>
          <a:p>
            <a:r>
              <a:rPr lang="ru-RU" b="1" dirty="0"/>
              <a:t>Высшее образование: </a:t>
            </a:r>
            <a:r>
              <a:rPr lang="ru-RU" dirty="0"/>
              <a:t>Начальная педагогическая подготовка (STEM), связывание знаний (STEM) с решениями из реального мира, связь с общим образованием</a:t>
            </a:r>
          </a:p>
          <a:p>
            <a:r>
              <a:rPr lang="ru-RU" b="1" dirty="0"/>
              <a:t>Образовательные технологии</a:t>
            </a:r>
            <a:r>
              <a:rPr lang="ru-RU" dirty="0"/>
              <a:t>: платформа электронного обучения, ИСУО, повышение квалификации учителей в использовании образовательных технологий.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784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02" y="96984"/>
            <a:ext cx="9009595" cy="763525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Операции в секторе образования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96260" y="1044700"/>
            <a:ext cx="8246070" cy="366491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E736FC4-6C9B-4936-AEFB-3539A525EC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160893"/>
              </p:ext>
            </p:extLst>
          </p:nvPr>
        </p:nvGraphicFramePr>
        <p:xfrm>
          <a:off x="296261" y="1044701"/>
          <a:ext cx="8704183" cy="35206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6027">
                  <a:extLst>
                    <a:ext uri="{9D8B030D-6E8A-4147-A177-3AD203B41FA5}">
                      <a16:colId xmlns:a16="http://schemas.microsoft.com/office/drawing/2014/main" val="1836305730"/>
                    </a:ext>
                  </a:extLst>
                </a:gridCol>
                <a:gridCol w="2144456">
                  <a:extLst>
                    <a:ext uri="{9D8B030D-6E8A-4147-A177-3AD203B41FA5}">
                      <a16:colId xmlns:a16="http://schemas.microsoft.com/office/drawing/2014/main" val="3742096931"/>
                    </a:ext>
                  </a:extLst>
                </a:gridCol>
                <a:gridCol w="3834029">
                  <a:extLst>
                    <a:ext uri="{9D8B030D-6E8A-4147-A177-3AD203B41FA5}">
                      <a16:colId xmlns:a16="http://schemas.microsoft.com/office/drawing/2014/main" val="731774466"/>
                    </a:ext>
                  </a:extLst>
                </a:gridCol>
                <a:gridCol w="1299671">
                  <a:extLst>
                    <a:ext uri="{9D8B030D-6E8A-4147-A177-3AD203B41FA5}">
                      <a16:colId xmlns:a16="http://schemas.microsoft.com/office/drawing/2014/main" val="2214490422"/>
                    </a:ext>
                  </a:extLst>
                </a:gridCol>
              </a:tblGrid>
              <a:tr h="43533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Страны ЦАРЭС (охваченные CWSS)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Текущие операции в секторе образования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Компоненты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Период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0628951"/>
                  </a:ext>
                </a:extLst>
              </a:tr>
              <a:tr h="880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Афганистан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Проект по устойчивому предоставлению основных услуг (поддержка афганского народа)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Повышение продовольственной безопасности; непрерывное предоставление основных медицинских услуг; стабильный доступ к начальному и среднему образованию; укрепление потенциала мониторинга и реализации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2022- 2023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47263070"/>
                  </a:ext>
                </a:extLst>
              </a:tr>
              <a:tr h="880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Азербайджан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Программа развития отрасли «Модернизация профессионального образования и обучения для диверсификации экономики»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Запланировано одобрение в 2023 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2269670"/>
                  </a:ext>
                </a:extLst>
              </a:tr>
              <a:tr h="88051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Грузия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Программа развития отрасли «Современные навыки для лучших рабочих мест»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Повышение качества и актуальности ТиПО в приоритетных секторах экономики; расширение доступа к системе ТиПО и ее инклюзивности ; укрепление институциональной базы за счет расширения частного участия в ТиПО.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2020- 2026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1224466"/>
                  </a:ext>
                </a:extLst>
              </a:tr>
              <a:tr h="43533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Кыргызская Республика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Программа развития отрасли «Школьная реформа»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Запланировано одобрение в 2022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565734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68481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0" cy="763525"/>
          </a:xfrm>
        </p:spPr>
        <p:txBody>
          <a:bodyPr>
            <a:normAutofit fontScale="90000"/>
          </a:bodyPr>
          <a:lstStyle/>
          <a:p>
            <a:r>
              <a:rPr lang="ru-RU">
                <a:solidFill>
                  <a:schemeClr val="bg1"/>
                </a:solidFill>
              </a:rPr>
              <a:t>Операции в секторе образования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96260" y="1044700"/>
            <a:ext cx="8246070" cy="366491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805A0FA-7E11-446D-BC2B-9E962C9286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7544782"/>
              </p:ext>
            </p:extLst>
          </p:nvPr>
        </p:nvGraphicFramePr>
        <p:xfrm>
          <a:off x="296260" y="1044700"/>
          <a:ext cx="8551479" cy="3512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1009">
                  <a:extLst>
                    <a:ext uri="{9D8B030D-6E8A-4147-A177-3AD203B41FA5}">
                      <a16:colId xmlns:a16="http://schemas.microsoft.com/office/drawing/2014/main" val="821432057"/>
                    </a:ext>
                  </a:extLst>
                </a:gridCol>
                <a:gridCol w="2106834">
                  <a:extLst>
                    <a:ext uri="{9D8B030D-6E8A-4147-A177-3AD203B41FA5}">
                      <a16:colId xmlns:a16="http://schemas.microsoft.com/office/drawing/2014/main" val="3752756099"/>
                    </a:ext>
                  </a:extLst>
                </a:gridCol>
                <a:gridCol w="3766766">
                  <a:extLst>
                    <a:ext uri="{9D8B030D-6E8A-4147-A177-3AD203B41FA5}">
                      <a16:colId xmlns:a16="http://schemas.microsoft.com/office/drawing/2014/main" val="521776082"/>
                    </a:ext>
                  </a:extLst>
                </a:gridCol>
                <a:gridCol w="1276870">
                  <a:extLst>
                    <a:ext uri="{9D8B030D-6E8A-4147-A177-3AD203B41FA5}">
                      <a16:colId xmlns:a16="http://schemas.microsoft.com/office/drawing/2014/main" val="4003749576"/>
                    </a:ext>
                  </a:extLst>
                </a:gridCol>
              </a:tblGrid>
              <a:tr h="4317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Страны ЦАРЭС (охваченные CWSS)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ru-RU" sz="1100">
                          <a:effectLst/>
                        </a:rPr>
                        <a:t>Текущие операции в секторе образования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Компоненты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Период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82915829"/>
                  </a:ext>
                </a:extLst>
              </a:tr>
              <a:tr h="308051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Пакистан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>
                          <a:effectLst/>
                        </a:rPr>
                        <a:t>Проект повышения качества среднего образования провинции Синд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>
                          <a:effectLst/>
                        </a:rPr>
                        <a:t>Программа развития комплексной социальной защиты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100">
                          <a:effectLst/>
                        </a:rPr>
                        <a:t>Проект развития навыков в Пенджабе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Строительство и эксплуатация новых блоков средних школ по программе EMO (Организации управления образованием);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Повышение преподавательского потенциала по пяти ключевым предметам (английский язык, математика, биология, химия и физика); совершенствование системы экзаменов в среднем образовании.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Укрепление институционального потенциала в области социальной защиты и устойчивости к изменению климата; повышение доступа к начальному и среднему образованию для детей и подростков из бедных семей; расширение доступа к медицинским услугам и продуктам питания для женщин, девочек-подростков и детей из бедных семей.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2020- 2025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2022- 2025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Запланировано одобрение в 2023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1351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0337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0" cy="763525"/>
          </a:xfrm>
        </p:spPr>
        <p:txBody>
          <a:bodyPr>
            <a:normAutofit fontScale="90000"/>
          </a:bodyPr>
          <a:lstStyle/>
          <a:p>
            <a:r>
              <a:rPr lang="ru-RU">
                <a:solidFill>
                  <a:schemeClr val="bg1"/>
                </a:solidFill>
              </a:rPr>
              <a:t>Операции в секторе образования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96260" y="1044700"/>
            <a:ext cx="8246070" cy="366491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81C09B3-844F-4372-8594-B38E3D195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726697"/>
              </p:ext>
            </p:extLst>
          </p:nvPr>
        </p:nvGraphicFramePr>
        <p:xfrm>
          <a:off x="296260" y="1044700"/>
          <a:ext cx="8551480" cy="35122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1009">
                  <a:extLst>
                    <a:ext uri="{9D8B030D-6E8A-4147-A177-3AD203B41FA5}">
                      <a16:colId xmlns:a16="http://schemas.microsoft.com/office/drawing/2014/main" val="1315220341"/>
                    </a:ext>
                  </a:extLst>
                </a:gridCol>
                <a:gridCol w="2106836">
                  <a:extLst>
                    <a:ext uri="{9D8B030D-6E8A-4147-A177-3AD203B41FA5}">
                      <a16:colId xmlns:a16="http://schemas.microsoft.com/office/drawing/2014/main" val="3772646755"/>
                    </a:ext>
                  </a:extLst>
                </a:gridCol>
                <a:gridCol w="3766765">
                  <a:extLst>
                    <a:ext uri="{9D8B030D-6E8A-4147-A177-3AD203B41FA5}">
                      <a16:colId xmlns:a16="http://schemas.microsoft.com/office/drawing/2014/main" val="1590081767"/>
                    </a:ext>
                  </a:extLst>
                </a:gridCol>
                <a:gridCol w="1276870">
                  <a:extLst>
                    <a:ext uri="{9D8B030D-6E8A-4147-A177-3AD203B41FA5}">
                      <a16:colId xmlns:a16="http://schemas.microsoft.com/office/drawing/2014/main" val="4182950709"/>
                    </a:ext>
                  </a:extLst>
                </a:gridCol>
              </a:tblGrid>
              <a:tr h="34918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Страны ЦАРЭС (охваченные CWSS)</a:t>
                      </a:r>
                    </a:p>
                  </a:txBody>
                  <a:tcPr marL="65311" marR="65311" marT="0" marB="0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Текущие операции в секторе образования</a:t>
                      </a:r>
                    </a:p>
                  </a:txBody>
                  <a:tcPr marL="65311" marR="653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Компоненты</a:t>
                      </a:r>
                    </a:p>
                  </a:txBody>
                  <a:tcPr marL="65311" marR="6531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Период</a:t>
                      </a:r>
                    </a:p>
                  </a:txBody>
                  <a:tcPr marL="65311" marR="65311" marT="0" marB="0"/>
                </a:tc>
                <a:extLst>
                  <a:ext uri="{0D108BD9-81ED-4DB2-BD59-A6C34878D82A}">
                    <a16:rowId xmlns:a16="http://schemas.microsoft.com/office/drawing/2014/main" val="763109608"/>
                  </a:ext>
                </a:extLst>
              </a:tr>
              <a:tr h="175810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Таджикистан</a:t>
                      </a:r>
                    </a:p>
                  </a:txBody>
                  <a:tcPr marL="65311" marR="65311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>
                          <a:effectLst/>
                        </a:rPr>
                        <a:t>Проект по укреплению ТиПО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>
                          <a:effectLst/>
                        </a:rPr>
                        <a:t>Проект по улучшению навыков для трудоустройства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>
                          <a:effectLst/>
                        </a:rPr>
                        <a:t>Проект по совершенствованию преподавания STEM для среднего образования</a:t>
                      </a:r>
                    </a:p>
                  </a:txBody>
                  <a:tcPr marL="65311" marR="653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Модернизация методологии системы ТиПО; модернизация объектов физического обучения; улучшение доступа к качественным программам; укрепление руководства и управления.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Предоставление более инклюзивной и целенаправленной поддержки миграции; расширение доступа к государственным службам занятости и повышение их значимости; усиление планирования и управления службами миграции и занятости.</a:t>
                      </a:r>
                    </a:p>
                  </a:txBody>
                  <a:tcPr marL="65311" marR="653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2015-2022 (завершился)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2020- 2025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Запланировано одобрение в 2023</a:t>
                      </a:r>
                    </a:p>
                  </a:txBody>
                  <a:tcPr marL="65311" marR="65311" marT="0" marB="0"/>
                </a:tc>
                <a:extLst>
                  <a:ext uri="{0D108BD9-81ED-4DB2-BD59-A6C34878D82A}">
                    <a16:rowId xmlns:a16="http://schemas.microsoft.com/office/drawing/2014/main" val="2948429613"/>
                  </a:ext>
                </a:extLst>
              </a:tr>
              <a:tr h="140492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Узбекистан</a:t>
                      </a:r>
                    </a:p>
                  </a:txBody>
                  <a:tcPr marL="65311" marR="65311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>
                          <a:effectLst/>
                        </a:rPr>
                        <a:t>Проект «Развитие навыков для современной экономики»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</a:rPr>
                        <a:t> </a:t>
                      </a:r>
                    </a:p>
                    <a:p>
                      <a:pPr marL="342900" marR="0" lvl="0" indent="-3429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ru-RU" sz="1000">
                          <a:effectLst/>
                        </a:rPr>
                        <a:t>Проект по укреплению STEM для среднего образования</a:t>
                      </a:r>
                    </a:p>
                  </a:txBody>
                  <a:tcPr marL="65311" marR="653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Повышение качества услуг по трудоустройству и развитию рабочей силы; повышение качества и актуальности развития навыков; укрепление руководства и управления сектором.</a:t>
                      </a:r>
                    </a:p>
                  </a:txBody>
                  <a:tcPr marL="65311" marR="65311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2021- 2026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Запланировано одобрение в 2023</a:t>
                      </a:r>
                    </a:p>
                  </a:txBody>
                  <a:tcPr marL="65311" marR="65311" marT="0" marB="0"/>
                </a:tc>
                <a:extLst>
                  <a:ext uri="{0D108BD9-81ED-4DB2-BD59-A6C34878D82A}">
                    <a16:rowId xmlns:a16="http://schemas.microsoft.com/office/drawing/2014/main" val="405991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2600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8470"/>
            <a:ext cx="8246070" cy="763525"/>
          </a:xfrm>
        </p:spPr>
        <p:txBody>
          <a:bodyPr>
            <a:noAutofit/>
          </a:bodyPr>
          <a:lstStyle/>
          <a:p>
            <a:r>
              <a:rPr lang="ru-RU" sz="3600">
                <a:solidFill>
                  <a:schemeClr val="bg1"/>
                </a:solidFill>
              </a:rPr>
              <a:t>Предлагаемые области регионального сотрудничества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48966" y="1197405"/>
            <a:ext cx="8246070" cy="3664918"/>
          </a:xfrm>
        </p:spPr>
        <p:txBody>
          <a:bodyPr>
            <a:normAutofit fontScale="85000" lnSpcReduction="20000"/>
          </a:bodyPr>
          <a:lstStyle/>
          <a:p>
            <a:r>
              <a:rPr lang="ru-RU"/>
              <a:t>Оценка рынка труда и наращивание потенциала</a:t>
            </a:r>
          </a:p>
          <a:p>
            <a:r>
              <a:rPr lang="ru-RU"/>
              <a:t>Стандарты компетенций для профессий</a:t>
            </a:r>
          </a:p>
          <a:p>
            <a:r>
              <a:rPr lang="ru-RU"/>
              <a:t>Развитие учителей</a:t>
            </a:r>
          </a:p>
          <a:p>
            <a:r>
              <a:rPr lang="ru-RU"/>
              <a:t>Оценка и сертификация</a:t>
            </a:r>
          </a:p>
          <a:p>
            <a:r>
              <a:rPr lang="ru-RU"/>
              <a:t>Центры передового опыта в области повышения квалификации</a:t>
            </a:r>
          </a:p>
          <a:p>
            <a:r>
              <a:rPr lang="ru-RU"/>
              <a:t>Индустрия 4.0</a:t>
            </a:r>
          </a:p>
          <a:p>
            <a:r>
              <a:rPr lang="ru-RU"/>
              <a:t>Программы электронного обучения</a:t>
            </a:r>
          </a:p>
          <a:p>
            <a:r>
              <a:rPr lang="ru-RU"/>
              <a:t>Миграционные услуги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051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DB Project Document" ma:contentTypeID="0x010100A3BFD338C4D69F46BE33AA49AB50870100C520B00D8BB20C45814389052060F14C" ma:contentTypeVersion="21" ma:contentTypeDescription="" ma:contentTypeScope="" ma:versionID="58be340fe5619450d09685c0a5b7b67a">
  <xsd:schema xmlns:xsd="http://www.w3.org/2001/XMLSchema" xmlns:xs="http://www.w3.org/2001/XMLSchema" xmlns:p="http://schemas.microsoft.com/office/2006/metadata/properties" xmlns:ns2="c1fdd505-2570-46c2-bd04-3e0f2d874cf5" xmlns:ns3="cf371439-f430-41b1-8688-7ef6c47b85d0" xmlns:ns4="374793f7-8f2b-4177-9cc3-2a8d0cfae40f" targetNamespace="http://schemas.microsoft.com/office/2006/metadata/properties" ma:root="true" ma:fieldsID="4ba4e69ffd3f543ad970e0b458f0e8b3" ns2:_="" ns3:_="" ns4:_="">
    <xsd:import namespace="c1fdd505-2570-46c2-bd04-3e0f2d874cf5"/>
    <xsd:import namespace="cf371439-f430-41b1-8688-7ef6c47b85d0"/>
    <xsd:import namespace="374793f7-8f2b-4177-9cc3-2a8d0cfae40f"/>
    <xsd:element name="properties">
      <xsd:complexType>
        <xsd:sequence>
          <xsd:element name="documentManagement">
            <xsd:complexType>
              <xsd:all>
                <xsd:element ref="ns2:ADBDocumentDate" minOccurs="0"/>
                <xsd:element ref="ns2:ADBMonth" minOccurs="0"/>
                <xsd:element ref="ns2:ADBYear" minOccurs="0"/>
                <xsd:element ref="ns2:ADBAuthors" minOccurs="0"/>
                <xsd:element ref="ns2:ADBSourceLink" minOccurs="0"/>
                <xsd:element ref="ns2:ADBCirculatedLink" minOccurs="0"/>
                <xsd:element ref="ns2:a0d1b14b197747dfafc19f70ff45d4f6" minOccurs="0"/>
                <xsd:element ref="ns2:d01a0ce1b141461dbfb235a3ab729a2c" minOccurs="0"/>
                <xsd:element ref="ns2:TaxCatchAll" minOccurs="0"/>
                <xsd:element ref="ns2:hca2169e3b0945318411f30479ba40c8" minOccurs="0"/>
                <xsd:element ref="ns2:p030e467f78f45b4ae8f7e2c17ea4d82" minOccurs="0"/>
                <xsd:element ref="ns2:h00e4aaaf4624e24a7df7f06faa038c6" minOccurs="0"/>
                <xsd:element ref="ns2:d61536b25a8a4fedb48bb564279be82a" minOccurs="0"/>
                <xsd:element ref="ns2:j78542b1fffc4a1c84659474212e3133" minOccurs="0"/>
                <xsd:element ref="ns2:ADBDocumentTypeValue" minOccurs="0"/>
                <xsd:element ref="ns2:ia017ac09b1942648b563fe0b2b14d52" minOccurs="0"/>
                <xsd:element ref="ns2:h35d3bd3f16b4964a022bfaedf90233f" minOccurs="0"/>
                <xsd:element ref="ns2:kc098dd651dc4f4b9248417ab8ccab6f" minOccurs="0"/>
                <xsd:element ref="ns2:k985dbdc596c44d7acaf8184f33920f0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fdd505-2570-46c2-bd04-3e0f2d874cf5" elementFormDefault="qualified">
    <xsd:import namespace="http://schemas.microsoft.com/office/2006/documentManagement/types"/>
    <xsd:import namespace="http://schemas.microsoft.com/office/infopath/2007/PartnerControls"/>
    <xsd:element name="ADBDocumentDate" ma:index="3" nillable="true" ma:displayName="Document Date" ma:format="DateOnly" ma:internalName="ADBDocumentDate">
      <xsd:simpleType>
        <xsd:restriction base="dms:DateTime"/>
      </xsd:simpleType>
    </xsd:element>
    <xsd:element name="ADBMonth" ma:index="4" nillable="true" ma:displayName="Month" ma:format="Dropdown" ma:internalName="ADBMonth">
      <xsd:simpleType>
        <xsd:restriction base="dms:Choice">
          <xsd:enumeration value="01-Jan"/>
          <xsd:enumeration value="02-Feb"/>
          <xsd:enumeration value="03-Mar"/>
          <xsd:enumeration value="04-Apr"/>
          <xsd:enumeration value="05-May"/>
          <xsd:enumeration value="06-Jun"/>
          <xsd:enumeration value="07-Jul"/>
          <xsd:enumeration value="08-Aug"/>
          <xsd:enumeration value="09-Sep"/>
          <xsd:enumeration value="10-Oct"/>
          <xsd:enumeration value="11-Nov"/>
          <xsd:enumeration value="12-Dec"/>
        </xsd:restriction>
      </xsd:simpleType>
    </xsd:element>
    <xsd:element name="ADBYear" ma:index="5" nillable="true" ma:displayName="Year" ma:internalName="ADBYear">
      <xsd:simpleType>
        <xsd:restriction base="dms:Text">
          <xsd:maxLength value="4"/>
        </xsd:restriction>
      </xsd:simpleType>
    </xsd:element>
    <xsd:element name="ADBAuthors" ma:index="6" nillable="true" ma:displayName="Authors" ma:list="UserInfo" ma:SharePointGroup="0" ma:internalName="ADBAuthors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DBSourceLink" ma:index="16" nillable="true" ma:displayName="Source Link" ma:format="Hyperlink" ma:internalName="ADBSource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DBCirculatedLink" ma:index="17" nillable="true" ma:displayName="Final Document Link" ma:format="Hyperlink" ma:internalName="ADBCirculatedLink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a0d1b14b197747dfafc19f70ff45d4f6" ma:index="18" nillable="true" ma:taxonomy="true" ma:internalName="a0d1b14b197747dfafc19f70ff45d4f6" ma:taxonomyFieldName="ADBProjectDocumentType" ma:displayName="ADB Project Document Type" ma:default="" ma:fieldId="{a0d1b14b-1977-47df-afc1-9f70ff45d4f6}" ma:sspId="115af50e-efb3-4a0e-b425-875ff625e09e" ma:termSetId="14b53411-9553-454e-9031-2e4b08df825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01a0ce1b141461dbfb235a3ab729a2c" ma:index="19" nillable="true" ma:taxonomy="true" ma:internalName="d01a0ce1b141461dbfb235a3ab729a2c" ma:taxonomyFieldName="ADBSector" ma:displayName="Sector" ma:default="" ma:fieldId="{d01a0ce1-b141-461d-bfb2-35a3ab729a2c}" ma:sspId="115af50e-efb3-4a0e-b425-875ff625e09e" ma:termSetId="bae01210-cdc5-4479-86d7-616c28c0a9b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0" nillable="true" ma:displayName="Taxonomy Catch All Column" ma:hidden="true" ma:list="{386ab4f6-7bbe-4882-af96-60d4468885a4}" ma:internalName="TaxCatchAll" ma:showField="CatchAllData" ma:web="374793f7-8f2b-4177-9cc3-2a8d0cfae40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hca2169e3b0945318411f30479ba40c8" ma:index="21" nillable="true" ma:taxonomy="true" ma:internalName="hca2169e3b0945318411f30479ba40c8" ma:taxonomyFieldName="ADBProject" ma:displayName="Project" ma:default="" ma:fieldId="{1ca2169e-3b09-4531-8411-f30479ba40c8}" ma:sspId="115af50e-efb3-4a0e-b425-875ff625e09e" ma:termSetId="7a252312-03a3-44f4-bc5c-a08b11dfe2f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030e467f78f45b4ae8f7e2c17ea4d82" ma:index="22" nillable="true" ma:taxonomy="true" ma:internalName="p030e467f78f45b4ae8f7e2c17ea4d82" ma:taxonomyFieldName="ADBDocumentSecurity" ma:displayName="Document Security" ma:default="" ma:fieldId="{9030e467-f78f-45b4-ae8f-7e2c17ea4d82}" ma:sspId="115af50e-efb3-4a0e-b425-875ff625e09e" ma:termSetId="9b0b4686-afa9-4a02-bc15-8fbc99f1721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00e4aaaf4624e24a7df7f06faa038c6" ma:index="24" nillable="true" ma:taxonomy="true" ma:internalName="h00e4aaaf4624e24a7df7f06faa038c6" ma:taxonomyFieldName="ADBDocumentLanguage" ma:displayName="Document Language" ma:default="1;#English|16ac8743-31bb-43f8-9a73-533a041667d6" ma:fieldId="{100e4aaa-f462-4e24-a7df-7f06faa038c6}" ma:sspId="115af50e-efb3-4a0e-b425-875ff625e09e" ma:termSetId="fdf74959-6eb2-4689-a0fc-b9e1ab230b0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d61536b25a8a4fedb48bb564279be82a" ma:index="27" nillable="true" ma:taxonomy="true" ma:internalName="d61536b25a8a4fedb48bb564279be82a" ma:taxonomyFieldName="ADBDepartmentOwner" ma:displayName="Department Owner" ma:default="" ma:fieldId="{d61536b2-5a8a-4fed-b48b-b564279be82a}" ma:sspId="115af50e-efb3-4a0e-b425-875ff625e09e" ma:termSetId="b965cdb6-1071-4c6a-a9a3-189d53a950d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78542b1fffc4a1c84659474212e3133" ma:index="31" nillable="true" ma:taxonomy="true" ma:internalName="j78542b1fffc4a1c84659474212e3133" ma:taxonomyFieldName="ADBContentGroup" ma:displayName="Content Group" ma:default="2;#CWRD|6d71ff58-4882-4388-ab5c-218969b1e9c8" ma:fieldId="{378542b1-fffc-4a1c-8465-9474212e3133}" ma:taxonomyMulti="true" ma:sspId="115af50e-efb3-4a0e-b425-875ff625e09e" ma:termSetId="2a9ffbee-93a5-418b-bcdb-8d6817936e6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DBDocumentTypeValue" ma:index="32" nillable="true" ma:displayName="Document Type" ma:hidden="true" ma:internalName="ADBDocumentTypeValue" ma:readOnly="false">
      <xsd:simpleType>
        <xsd:restriction base="dms:Text">
          <xsd:maxLength value="255"/>
        </xsd:restriction>
      </xsd:simpleType>
    </xsd:element>
    <xsd:element name="ia017ac09b1942648b563fe0b2b14d52" ma:index="33" nillable="true" ma:taxonomy="true" ma:internalName="ia017ac09b1942648b563fe0b2b14d52" ma:taxonomyFieldName="ADBDivision" ma:displayName="Division" ma:default="" ma:fieldId="{2a017ac0-9b19-4264-8b56-3fe0b2b14d52}" ma:sspId="115af50e-efb3-4a0e-b425-875ff625e09e" ma:termSetId="d736278f-2140-40cc-b46b-6a0ab0de2d2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35d3bd3f16b4964a022bfaedf90233f" ma:index="34" nillable="true" ma:taxonomy="true" ma:internalName="h35d3bd3f16b4964a022bfaedf90233f" ma:taxonomyFieldName="ADBSubRegion" ma:displayName="Subregion" ma:default="" ma:fieldId="{135d3bd3-f16b-4964-a022-bfaedf90233f}" ma:taxonomyMulti="true" ma:sspId="115af50e-efb3-4a0e-b425-875ff625e09e" ma:termSetId="26887811-cbc8-440f-ae3c-476d537525b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c098dd651dc4f4b9248417ab8ccab6f" ma:index="36" nillable="true" ma:taxonomy="true" ma:internalName="kc098dd651dc4f4b9248417ab8ccab6f" ma:taxonomyFieldName="Segment" ma:displayName="Segment" ma:readOnly="false" ma:default="" ma:fieldId="{4c098dd6-51dc-4f4b-9248-417ab8ccab6f}" ma:sspId="115af50e-efb3-4a0e-b425-875ff625e09e" ma:termSetId="ca487498-3907-4013-84b5-72a7400220c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985dbdc596c44d7acaf8184f33920f0" ma:index="37" nillable="true" ma:taxonomy="true" ma:internalName="k985dbdc596c44d7acaf8184f33920f0" ma:taxonomyFieldName="ADBCountry" ma:displayName="Country" ma:default="" ma:fieldId="{4985dbdc-596c-44d7-acaf-8184f33920f0}" ma:sspId="115af50e-efb3-4a0e-b425-875ff625e09e" ma:termSetId="169202c7-46da-431e-ac86-348c41a1f49b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71439-f430-41b1-8688-7ef6c47b85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3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3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42" nillable="true" ma:displayName="Tags" ma:internalName="MediaServiceAutoTags" ma:readOnly="true">
      <xsd:simpleType>
        <xsd:restriction base="dms:Text"/>
      </xsd:simpleType>
    </xsd:element>
    <xsd:element name="MediaServiceOCR" ma:index="4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4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4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47" nillable="true" ma:displayName="Location" ma:internalName="MediaServiceLocation" ma:readOnly="true">
      <xsd:simpleType>
        <xsd:restriction base="dms:Text"/>
      </xsd:simpleType>
    </xsd:element>
    <xsd:element name="MediaServiceAutoKeyPoints" ma:index="4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5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52" nillable="true" ma:taxonomy="true" ma:internalName="lcf76f155ced4ddcb4097134ff3c332f" ma:taxonomyFieldName="MediaServiceImageTags" ma:displayName="Image Tags" ma:readOnly="false" ma:fieldId="{5cf76f15-5ced-4ddc-b409-7134ff3c332f}" ma:taxonomyMulti="true" ma:sspId="115af50e-efb3-4a0e-b425-875ff625e09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93f7-8f2b-4177-9cc3-2a8d0cfae40f" elementFormDefault="qualified">
    <xsd:import namespace="http://schemas.microsoft.com/office/2006/documentManagement/types"/>
    <xsd:import namespace="http://schemas.microsoft.com/office/infopath/2007/PartnerControls"/>
    <xsd:element name="SharedWithUsers" ma:index="4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4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5" ma:displayName="Content Type"/>
        <xsd:element ref="dc:title" minOccurs="0" maxOccurs="1" ma:index="1" ma:displayName="Task Nam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haredContentType xmlns="Microsoft.SharePoint.Taxonomy.ContentTypeSync" SourceId="115af50e-efb3-4a0e-b425-875ff625e09e" ContentTypeId="0x010100A3BFD338C4D69F46BE33AA49AB5087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61536b25a8a4fedb48bb564279be82a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d61536b25a8a4fedb48bb564279be82a>
    <TaxCatchAll xmlns="c1fdd505-2570-46c2-bd04-3e0f2d874cf5">
      <Value>18</Value>
      <Value>11</Value>
      <Value>4</Value>
      <Value>3</Value>
      <Value>2</Value>
      <Value>1</Value>
    </TaxCatchAll>
    <lcf76f155ced4ddcb4097134ff3c332f xmlns="cf371439-f430-41b1-8688-7ef6c47b85d0">
      <Terms xmlns="http://schemas.microsoft.com/office/infopath/2007/PartnerControls"/>
    </lcf76f155ced4ddcb4097134ff3c332f>
    <h35d3bd3f16b4964a022bfaedf90233f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CAREC</TermName>
          <TermId xmlns="http://schemas.microsoft.com/office/infopath/2007/PartnerControls">815c4229-ad07-427a-8f71-a8b862b1014a</TermId>
        </TermInfo>
      </Terms>
    </h35d3bd3f16b4964a022bfaedf90233f>
    <a0d1b14b197747dfafc19f70ff45d4f6 xmlns="c1fdd505-2570-46c2-bd04-3e0f2d874cf5">
      <Terms xmlns="http://schemas.microsoft.com/office/infopath/2007/PartnerControls"/>
    </a0d1b14b197747dfafc19f70ff45d4f6>
    <h00e4aaaf4624e24a7df7f06faa038c6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English</TermName>
          <TermId xmlns="http://schemas.microsoft.com/office/infopath/2007/PartnerControls">16ac8743-31bb-43f8-9a73-533a041667d6</TermId>
        </TermInfo>
      </Terms>
    </h00e4aaaf4624e24a7df7f06faa038c6>
    <kc098dd651dc4f4b9248417ab8ccab6f xmlns="c1fdd505-2570-46c2-bd04-3e0f2d874cf5">
      <Terms xmlns="http://schemas.microsoft.com/office/infopath/2007/PartnerControls"/>
    </kc098dd651dc4f4b9248417ab8ccab6f>
    <d01a0ce1b141461dbfb235a3ab729a2c xmlns="c1fdd505-2570-46c2-bd04-3e0f2d874cf5">
      <Terms xmlns="http://schemas.microsoft.com/office/infopath/2007/PartnerControls"/>
    </d01a0ce1b141461dbfb235a3ab729a2c>
    <hca2169e3b0945318411f30479ba40c8 xmlns="c1fdd505-2570-46c2-bd04-3e0f2d874cf5">
      <Terms xmlns="http://schemas.microsoft.com/office/infopath/2007/PartnerControls"/>
    </hca2169e3b0945318411f30479ba40c8>
    <p030e467f78f45b4ae8f7e2c17ea4d82 xmlns="c1fdd505-2570-46c2-bd04-3e0f2d874cf5">
      <Terms xmlns="http://schemas.microsoft.com/office/infopath/2007/PartnerControls"/>
    </p030e467f78f45b4ae8f7e2c17ea4d82>
    <j78542b1fffc4a1c84659474212e3133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CWRD</TermName>
          <TermId xmlns="http://schemas.microsoft.com/office/infopath/2007/PartnerControls">6d71ff58-4882-4388-ab5c-218969b1e9c8</TermId>
        </TermInfo>
      </Terms>
    </j78542b1fffc4a1c84659474212e3133>
    <k985dbdc596c44d7acaf8184f33920f0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Regional</TermName>
          <TermId xmlns="http://schemas.microsoft.com/office/infopath/2007/PartnerControls">d4cb8265-5963-4e16-b4f8-5ada18938c78</TermId>
        </TermInfo>
      </Terms>
    </k985dbdc596c44d7acaf8184f33920f0>
    <ia017ac09b1942648b563fe0b2b14d52 xmlns="c1fdd505-2570-46c2-bd04-3e0f2d874cf5">
      <Terms xmlns="http://schemas.microsoft.com/office/infopath/2007/PartnerControls">
        <TermInfo xmlns="http://schemas.microsoft.com/office/infopath/2007/PartnerControls">
          <TermName xmlns="http://schemas.microsoft.com/office/infopath/2007/PartnerControls">CWRC</TermName>
          <TermId xmlns="http://schemas.microsoft.com/office/infopath/2007/PartnerControls">ecfd6e9e-1aa8-422e-b0ee-5f69329336ed</TermId>
        </TermInfo>
      </Terms>
    </ia017ac09b1942648b563fe0b2b14d52>
    <ADBDocumentDate xmlns="c1fdd505-2570-46c2-bd04-3e0f2d874cf5" xsi:nil="true"/>
    <ADBMonth xmlns="c1fdd505-2570-46c2-bd04-3e0f2d874cf5" xsi:nil="true"/>
    <ADBYear xmlns="c1fdd505-2570-46c2-bd04-3e0f2d874cf5" xsi:nil="true"/>
    <ADBAuthors xmlns="c1fdd505-2570-46c2-bd04-3e0f2d874cf5">
      <UserInfo>
        <DisplayName/>
        <AccountId xsi:nil="true"/>
        <AccountType/>
      </UserInfo>
    </ADBAuthors>
    <ADBSourceLink xmlns="c1fdd505-2570-46c2-bd04-3e0f2d874cf5">
      <Url xsi:nil="true"/>
      <Description xsi:nil="true"/>
    </ADBSourceLink>
    <ADBDocumentTypeValue xmlns="c1fdd505-2570-46c2-bd04-3e0f2d874cf5" xsi:nil="true"/>
    <ADBCirculatedLink xmlns="c1fdd505-2570-46c2-bd04-3e0f2d874cf5">
      <Url xsi:nil="true"/>
      <Description xsi:nil="true"/>
    </ADBCirculatedLink>
  </documentManagement>
</p:properties>
</file>

<file path=customXml/itemProps1.xml><?xml version="1.0" encoding="utf-8"?>
<ds:datastoreItem xmlns:ds="http://schemas.openxmlformats.org/officeDocument/2006/customXml" ds:itemID="{A33DFDA3-9CDF-4DEA-8970-6429FD4B6A22}"/>
</file>

<file path=customXml/itemProps2.xml><?xml version="1.0" encoding="utf-8"?>
<ds:datastoreItem xmlns:ds="http://schemas.openxmlformats.org/officeDocument/2006/customXml" ds:itemID="{00F652B8-95CC-43BA-9C0F-035723F9720D}"/>
</file>

<file path=customXml/itemProps3.xml><?xml version="1.0" encoding="utf-8"?>
<ds:datastoreItem xmlns:ds="http://schemas.openxmlformats.org/officeDocument/2006/customXml" ds:itemID="{83B651E6-8C3E-47F2-BF4C-9F641EB45DB3}"/>
</file>

<file path=customXml/itemProps4.xml><?xml version="1.0" encoding="utf-8"?>
<ds:datastoreItem xmlns:ds="http://schemas.openxmlformats.org/officeDocument/2006/customXml" ds:itemID="{5D725100-E1AE-4615-B264-43CF005C3AD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953</Words>
  <Application>Microsoft Office PowerPoint</Application>
  <PresentationFormat>Экран (16:9)</PresentationFormat>
  <Paragraphs>149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Avante garde</vt:lpstr>
      <vt:lpstr>Calibri</vt:lpstr>
      <vt:lpstr>Symbol</vt:lpstr>
      <vt:lpstr>Office Theme</vt:lpstr>
      <vt:lpstr>Укрепление регионального сотрудничества по развитию навыков в рамках Программы ЦАРЭС: Основные достижения, вызовы и возможности сотрудничества. Организационное совещание и круглый стол с участием международных экспертов   30–31 мая 2022, Тбилиси, Грузия </vt:lpstr>
      <vt:lpstr>Согласование стратегий</vt:lpstr>
      <vt:lpstr>Актуальные  навыки и навыки будущего</vt:lpstr>
      <vt:lpstr>Инклюзивность</vt:lpstr>
      <vt:lpstr>Направления работы по RETA</vt:lpstr>
      <vt:lpstr>Операции в секторе образования (1)</vt:lpstr>
      <vt:lpstr>Операции в секторе образования (2)</vt:lpstr>
      <vt:lpstr>Операции в секторе образования (3)</vt:lpstr>
      <vt:lpstr>Предлагаемые области регионального сотрудничества</vt:lpstr>
      <vt:lpstr>Предлагаемые области регионального сотрудничества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2022-05-29T19:17:40Z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17d4574-7375-4d17-b29c-6e4c6df0fcb0_Enabled">
    <vt:lpwstr>true</vt:lpwstr>
  </property>
  <property fmtid="{D5CDD505-2E9C-101B-9397-08002B2CF9AE}" pid="3" name="MSIP_Label_817d4574-7375-4d17-b29c-6e4c6df0fcb0_SetDate">
    <vt:lpwstr>2022-05-22T15:46:09Z</vt:lpwstr>
  </property>
  <property fmtid="{D5CDD505-2E9C-101B-9397-08002B2CF9AE}" pid="4" name="MSIP_Label_817d4574-7375-4d17-b29c-6e4c6df0fcb0_Method">
    <vt:lpwstr>Standard</vt:lpwstr>
  </property>
  <property fmtid="{D5CDD505-2E9C-101B-9397-08002B2CF9AE}" pid="5" name="MSIP_Label_817d4574-7375-4d17-b29c-6e4c6df0fcb0_Name">
    <vt:lpwstr>ADB Internal</vt:lpwstr>
  </property>
  <property fmtid="{D5CDD505-2E9C-101B-9397-08002B2CF9AE}" pid="6" name="MSIP_Label_817d4574-7375-4d17-b29c-6e4c6df0fcb0_SiteId">
    <vt:lpwstr>9495d6bb-41c2-4c58-848f-92e52cf3d640</vt:lpwstr>
  </property>
  <property fmtid="{D5CDD505-2E9C-101B-9397-08002B2CF9AE}" pid="7" name="MSIP_Label_817d4574-7375-4d17-b29c-6e4c6df0fcb0_ActionId">
    <vt:lpwstr>52994b1c-c9a4-4201-a1b1-818b038f7711</vt:lpwstr>
  </property>
  <property fmtid="{D5CDD505-2E9C-101B-9397-08002B2CF9AE}" pid="8" name="MSIP_Label_817d4574-7375-4d17-b29c-6e4c6df0fcb0_ContentBits">
    <vt:lpwstr>2</vt:lpwstr>
  </property>
  <property fmtid="{D5CDD505-2E9C-101B-9397-08002B2CF9AE}" pid="9" name="MediaServiceImageTags">
    <vt:lpwstr/>
  </property>
  <property fmtid="{D5CDD505-2E9C-101B-9397-08002B2CF9AE}" pid="10" name="ContentTypeId">
    <vt:lpwstr>0x010100A3BFD338C4D69F46BE33AA49AB50870100C520B00D8BB20C45814389052060F14C</vt:lpwstr>
  </property>
  <property fmtid="{D5CDD505-2E9C-101B-9397-08002B2CF9AE}" pid="11" name="ADBProjectDocumentType">
    <vt:lpwstr/>
  </property>
  <property fmtid="{D5CDD505-2E9C-101B-9397-08002B2CF9AE}" pid="12" name="ADBProject">
    <vt:lpwstr/>
  </property>
  <property fmtid="{D5CDD505-2E9C-101B-9397-08002B2CF9AE}" pid="13" name="ADBContentGroup">
    <vt:lpwstr>2;#CWRD|6d71ff58-4882-4388-ab5c-218969b1e9c8</vt:lpwstr>
  </property>
  <property fmtid="{D5CDD505-2E9C-101B-9397-08002B2CF9AE}" pid="14" name="ADBSector">
    <vt:lpwstr/>
  </property>
  <property fmtid="{D5CDD505-2E9C-101B-9397-08002B2CF9AE}" pid="15" name="ADBDivision">
    <vt:lpwstr>4;#CWRC|ecfd6e9e-1aa8-422e-b0ee-5f69329336ed</vt:lpwstr>
  </property>
  <property fmtid="{D5CDD505-2E9C-101B-9397-08002B2CF9AE}" pid="16" name="ADBDocumentSecurity">
    <vt:lpwstr/>
  </property>
  <property fmtid="{D5CDD505-2E9C-101B-9397-08002B2CF9AE}" pid="17" name="ADBDocumentLanguage">
    <vt:lpwstr>1;#English|16ac8743-31bb-43f8-9a73-533a041667d6</vt:lpwstr>
  </property>
  <property fmtid="{D5CDD505-2E9C-101B-9397-08002B2CF9AE}" pid="18" name="ADBSubRegion">
    <vt:lpwstr>11;#CAREC|815c4229-ad07-427a-8f71-a8b862b1014a</vt:lpwstr>
  </property>
  <property fmtid="{D5CDD505-2E9C-101B-9397-08002B2CF9AE}" pid="19" name="Segment">
    <vt:lpwstr/>
  </property>
  <property fmtid="{D5CDD505-2E9C-101B-9397-08002B2CF9AE}" pid="20" name="ADBDepartmentOwner">
    <vt:lpwstr>3;#CWRD|6d71ff58-4882-4388-ab5c-218969b1e9c8</vt:lpwstr>
  </property>
  <property fmtid="{D5CDD505-2E9C-101B-9397-08002B2CF9AE}" pid="21" name="ADBCountry">
    <vt:lpwstr>18;#Regional|d4cb8265-5963-4e16-b4f8-5ada18938c78</vt:lpwstr>
  </property>
</Properties>
</file>