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16"/>
  </p:notesMasterIdLst>
  <p:sldIdLst>
    <p:sldId id="259" r:id="rId6"/>
    <p:sldId id="257" r:id="rId7"/>
    <p:sldId id="260" r:id="rId8"/>
    <p:sldId id="261" r:id="rId9"/>
    <p:sldId id="262" r:id="rId10"/>
    <p:sldId id="263" r:id="rId11"/>
    <p:sldId id="265" r:id="rId12"/>
    <p:sldId id="266" r:id="rId13"/>
    <p:sldId id="264" r:id="rId14"/>
    <p:sldId id="26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9F8"/>
    <a:srgbClr val="02B4F2"/>
    <a:srgbClr val="FE9202"/>
    <a:srgbClr val="E7FF01"/>
    <a:srgbClr val="E39A39"/>
    <a:srgbClr val="1D3A00"/>
    <a:srgbClr val="5EEC3C"/>
    <a:srgbClr val="990099"/>
    <a:srgbClr val="CC009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9F84F-E958-4E90-B87D-40E4885DA7BB}" v="19" dt="2022-05-29T16:19:38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92" autoAdjust="0"/>
  </p:normalViewPr>
  <p:slideViewPr>
    <p:cSldViewPr>
      <p:cViewPr varScale="1">
        <p:scale>
          <a:sx n="112" d="100"/>
          <a:sy n="112" d="100"/>
        </p:scale>
        <p:origin x="180" y="4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31/05/2022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571750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655520"/>
            <a:ext cx="7164342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E531C40-5BCC-4413-AA5C-B41B8C684C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BCD3074-E865-498A-A5A2-263675CEE5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43A11F9F-0F18-41EF-8401-07B664584F6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66491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7E726B-9D90-4860-AA11-BEC25578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702443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44700"/>
            <a:ext cx="7024430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847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35011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82250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35011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82250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CD60A5A7-9F09-47D4-BC9F-BB1ADA5EA23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3" y="4556915"/>
            <a:ext cx="545597" cy="545597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52C8A23C-685D-43C1-B988-55AA07D6BE6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7" y="4544038"/>
            <a:ext cx="558475" cy="558475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B33467BE-478F-4B37-A5E8-813E9F16326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05" y="4542001"/>
            <a:ext cx="1437430" cy="696325"/>
          </a:xfrm>
          <a:prstGeom prst="rect">
            <a:avLst/>
          </a:prstGeom>
        </p:spPr>
      </p:pic>
      <p:sp>
        <p:nvSpPr>
          <p:cNvPr id="4" name="MSIPCMContentMarking" descr="{&quot;HashCode&quot;:418872913,&quot;Placement&quot;:&quot;Footer&quot;,&quot;Top&quot;:385.68866,&quot;Left&quot;:0.0,&quot;SlideWidth&quot;:720,&quot;SlideHeight&quot;:405}">
            <a:extLst>
              <a:ext uri="{FF2B5EF4-FFF2-40B4-BE49-F238E27FC236}">
                <a16:creationId xmlns:a16="http://schemas.microsoft.com/office/drawing/2014/main" id="{3B22144A-24E6-8405-CFB3-188E2F281FD6}"/>
              </a:ext>
            </a:extLst>
          </p:cNvPr>
          <p:cNvSpPr txBox="1"/>
          <p:nvPr userDrawn="1"/>
        </p:nvSpPr>
        <p:spPr>
          <a:xfrm>
            <a:off x="0" y="4898246"/>
            <a:ext cx="6534359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618D8EA-F1CE-402D-A4F8-248FA285A6B5}"/>
              </a:ext>
            </a:extLst>
          </p:cNvPr>
          <p:cNvSpPr txBox="1">
            <a:spLocks/>
          </p:cNvSpPr>
          <p:nvPr/>
        </p:nvSpPr>
        <p:spPr>
          <a:xfrm>
            <a:off x="296260" y="1197405"/>
            <a:ext cx="8133594" cy="178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  <a:effectLst/>
                <a:latin typeface="Arial Black" panose="020B0A04020102020204" pitchFamily="34" charset="0"/>
              </a:rPr>
              <a:t>ADB Priorities in the Education Sector: Other Projects in the CAREC Region and Beyond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A72FE8-9FBF-4530-85AF-6ABD622BB239}"/>
              </a:ext>
            </a:extLst>
          </p:cNvPr>
          <p:cNvSpPr txBox="1">
            <a:spLocks/>
          </p:cNvSpPr>
          <p:nvPr/>
        </p:nvSpPr>
        <p:spPr>
          <a:xfrm>
            <a:off x="305133" y="2973911"/>
            <a:ext cx="4275739" cy="13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Long</a:t>
            </a:r>
            <a:b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Social Sector Specialist</a:t>
            </a:r>
            <a:b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Asian </a:t>
            </a:r>
            <a:r>
              <a:rPr lang="en-US" sz="20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Bank</a:t>
            </a:r>
            <a:endParaRPr lang="en-US" sz="2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F303A0-6AF5-4C4C-9ED4-98642EE50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235"/>
            <a:ext cx="4572000" cy="916230"/>
          </a:xfrm>
        </p:spPr>
        <p:txBody>
          <a:bodyPr>
            <a:noAutofit/>
          </a:bodyPr>
          <a:lstStyle/>
          <a:p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Times New Roman" panose="02020603050405020304" pitchFamily="18" charset="0"/>
              </a:rPr>
              <a:t>Strengthening Regional Cooperation on Skills Development under the CAREC Program: Key Progress, Challenges, and Opportunities for Collabora</a:t>
            </a: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tion</a:t>
            </a:r>
            <a:b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Inception Meeting and International Expert Roundtable </a:t>
            </a:r>
            <a:b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</a:b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ante garde"/>
                <a:ea typeface="Times New Roman" panose="02020603050405020304" pitchFamily="18" charset="0"/>
              </a:rPr>
              <a:t>30–31 May 2022, Tbilisi, Georgia</a:t>
            </a:r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Proposed Areas for Regional Cooperation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9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Strategic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07080" y="886215"/>
            <a:ext cx="8246070" cy="397611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u="sng" dirty="0"/>
              <a:t>ADB Strategy 2030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OP1: Addressing remaining poverty and reducing inequalities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1.1 Improved education services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1.2 Job generated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OP2: Gender equality and women’s empowerment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2.1 Skilled jobs for women created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2.2 Women and girls completing secondary and tertiary education, and/or other training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OP3: Tackling climate change and disaster resilience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OP5: Rural development and food security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5.1 Increased rural investment (education services improved in rural areas)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OP6: Strengthening governance and institutional capacity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OP7: Regional cooperation and integration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7.3 Regional public goods (improve 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regional education services)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u="sng" dirty="0"/>
              <a:t>Country Partnership Strategies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Economic diversification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Human capital development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Relevant Skills and Forthcoming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Skills gap analysis:</a:t>
            </a:r>
          </a:p>
          <a:p>
            <a:pPr lvl="1"/>
            <a:r>
              <a:rPr lang="en-US" sz="2400" dirty="0"/>
              <a:t>Many countries started labor market monitoring and assessment</a:t>
            </a:r>
          </a:p>
          <a:p>
            <a:pPr lvl="1"/>
            <a:r>
              <a:rPr lang="en-US" sz="2400" dirty="0"/>
              <a:t>Skills gap analysis needs capacity strengthening</a:t>
            </a:r>
          </a:p>
          <a:p>
            <a:pPr lvl="1"/>
            <a:r>
              <a:rPr lang="en-US" sz="2400" dirty="0"/>
              <a:t>Results for guiding the planning for skills development</a:t>
            </a:r>
          </a:p>
          <a:p>
            <a:pPr lvl="1"/>
            <a:r>
              <a:rPr lang="en-US" sz="2400" dirty="0"/>
              <a:t>Dynamic labor market monitoring and reporting is needed</a:t>
            </a:r>
          </a:p>
          <a:p>
            <a:r>
              <a:rPr lang="en-US" sz="2400" dirty="0"/>
              <a:t>Industry 4.0</a:t>
            </a:r>
          </a:p>
          <a:p>
            <a:pPr lvl="1"/>
            <a:r>
              <a:rPr lang="en-US" sz="2400" dirty="0"/>
              <a:t>ADB RETA for selected countries (AZB, PAK, UZB) in selected trades (construction, textiles, agriculture, IT)</a:t>
            </a:r>
          </a:p>
          <a:p>
            <a:pPr lvl="1"/>
            <a:r>
              <a:rPr lang="en-US" sz="2400" dirty="0"/>
              <a:t>Regional cooperation for developing advanced skills for catching up with the advanced skills need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0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Inclusiveness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Gender</a:t>
            </a:r>
          </a:p>
          <a:p>
            <a:pPr lvl="1"/>
            <a:r>
              <a:rPr lang="en-US" dirty="0"/>
              <a:t>Labor force participation (F lower than M)</a:t>
            </a:r>
          </a:p>
          <a:p>
            <a:pPr lvl="1"/>
            <a:r>
              <a:rPr lang="en-US" dirty="0"/>
              <a:t>Gender bias in selecting training, tertiary education, and career (traditional VS non-traditional)</a:t>
            </a:r>
          </a:p>
          <a:p>
            <a:pPr lvl="1"/>
            <a:r>
              <a:rPr lang="en-US" dirty="0"/>
              <a:t>Constraints for women to join labor market (e.g. lack of preschool education for young children, lack of flexible jobs allowing work from home)</a:t>
            </a:r>
          </a:p>
          <a:p>
            <a:r>
              <a:rPr lang="en-US" b="1" dirty="0"/>
              <a:t>Vulnerable people</a:t>
            </a:r>
          </a:p>
          <a:p>
            <a:pPr lvl="1"/>
            <a:r>
              <a:rPr lang="en-US" dirty="0"/>
              <a:t>Poor people, people with disabilities, etc.</a:t>
            </a:r>
          </a:p>
          <a:p>
            <a:r>
              <a:rPr lang="en-US" b="1" dirty="0"/>
              <a:t>Climate change and disaster resilience</a:t>
            </a:r>
          </a:p>
          <a:p>
            <a:pPr lvl="1"/>
            <a:r>
              <a:rPr lang="en-US" dirty="0"/>
              <a:t>Renewable energy, energy saving facilities, disaster resilient buildings</a:t>
            </a:r>
          </a:p>
          <a:p>
            <a:pPr lvl="1"/>
            <a:r>
              <a:rPr lang="en-US" dirty="0"/>
              <a:t>Identify population vulnerable to climate change and disaster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24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Focus Areas related to RETA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Labor market: </a:t>
            </a:r>
            <a:r>
              <a:rPr lang="en-US" dirty="0"/>
              <a:t>capacity building on monitoring, analysis and reporting, skills gap survey and assessment, employment service, LMIS, migration service</a:t>
            </a:r>
          </a:p>
          <a:p>
            <a:r>
              <a:rPr lang="en-US" b="1" dirty="0"/>
              <a:t>Skills development: </a:t>
            </a:r>
            <a:r>
              <a:rPr lang="en-US" dirty="0"/>
              <a:t>skilling and reskilling, collaboration with industries and private sector, competency-based training, assessment, teacher development, entrepreneurship and soft skills, international institutional cooperation, industry 4.0</a:t>
            </a:r>
          </a:p>
          <a:p>
            <a:r>
              <a:rPr lang="en-US" b="1" dirty="0"/>
              <a:t>Tertiary education: </a:t>
            </a:r>
            <a:r>
              <a:rPr lang="en-US" dirty="0"/>
              <a:t>Pre-service teacher development (STEM), linking (STEM) knowledges to real world solutions, linkage with general education</a:t>
            </a:r>
          </a:p>
          <a:p>
            <a:r>
              <a:rPr lang="en-US" b="1" dirty="0"/>
              <a:t>Education technology: </a:t>
            </a:r>
            <a:r>
              <a:rPr lang="en-US" dirty="0"/>
              <a:t>e-learning platform, EMIS, teacher capacity building in using </a:t>
            </a:r>
            <a:r>
              <a:rPr lang="en-US" dirty="0" err="1"/>
              <a:t>edu</a:t>
            </a:r>
            <a:r>
              <a:rPr lang="en-US" dirty="0"/>
              <a:t> tech.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78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Operations in Education Sector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E736FC4-6C9B-4936-AEFB-3539A525E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86497"/>
              </p:ext>
            </p:extLst>
          </p:nvPr>
        </p:nvGraphicFramePr>
        <p:xfrm>
          <a:off x="296261" y="1044701"/>
          <a:ext cx="8704183" cy="3512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6027">
                  <a:extLst>
                    <a:ext uri="{9D8B030D-6E8A-4147-A177-3AD203B41FA5}">
                      <a16:colId xmlns:a16="http://schemas.microsoft.com/office/drawing/2014/main" val="1836305730"/>
                    </a:ext>
                  </a:extLst>
                </a:gridCol>
                <a:gridCol w="2144456">
                  <a:extLst>
                    <a:ext uri="{9D8B030D-6E8A-4147-A177-3AD203B41FA5}">
                      <a16:colId xmlns:a16="http://schemas.microsoft.com/office/drawing/2014/main" val="3742096931"/>
                    </a:ext>
                  </a:extLst>
                </a:gridCol>
                <a:gridCol w="3834029">
                  <a:extLst>
                    <a:ext uri="{9D8B030D-6E8A-4147-A177-3AD203B41FA5}">
                      <a16:colId xmlns:a16="http://schemas.microsoft.com/office/drawing/2014/main" val="731774466"/>
                    </a:ext>
                  </a:extLst>
                </a:gridCol>
                <a:gridCol w="1299671">
                  <a:extLst>
                    <a:ext uri="{9D8B030D-6E8A-4147-A177-3AD203B41FA5}">
                      <a16:colId xmlns:a16="http://schemas.microsoft.com/office/drawing/2014/main" val="2214490422"/>
                    </a:ext>
                  </a:extLst>
                </a:gridCol>
              </a:tblGrid>
              <a:tr h="4353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CAREC Countries (covered by CWSS)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Current Education Sector Operations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Components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Period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628951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Afghanistan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Sustaining Essential Services Delivery Project (Support for Afghan People)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Food security enhanced; Delivery of core health services continued; Access to primary and secondary education sustained; Monitoring and implementation capacity strengthened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2022-2023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263070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Azerbaijan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Modernizing Vocational Education and Training for Economic Diversification Sector Development Program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Planned for approval in 2023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69670"/>
                  </a:ext>
                </a:extLst>
              </a:tr>
              <a:tr h="880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Georgia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Modern Skills for Better Jobs Sector Development Program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Quality and relevance of VET in priority economic sectors improved; Access to, and inclusiveness of, VET system increased; Institutional framework strengthened through increased private participation in VET.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2020-2026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224466"/>
                  </a:ext>
                </a:extLst>
              </a:tr>
              <a:tr h="4353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Kyrgyz Republic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School Reform Sector Development Program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Planned for approval in 2022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657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84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Operations in Education Sector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05A0FA-7E11-446D-BC2B-9E962C928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18282"/>
              </p:ext>
            </p:extLst>
          </p:nvPr>
        </p:nvGraphicFramePr>
        <p:xfrm>
          <a:off x="296260" y="1044700"/>
          <a:ext cx="8551479" cy="351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009">
                  <a:extLst>
                    <a:ext uri="{9D8B030D-6E8A-4147-A177-3AD203B41FA5}">
                      <a16:colId xmlns:a16="http://schemas.microsoft.com/office/drawing/2014/main" val="821432057"/>
                    </a:ext>
                  </a:extLst>
                </a:gridCol>
                <a:gridCol w="2106834">
                  <a:extLst>
                    <a:ext uri="{9D8B030D-6E8A-4147-A177-3AD203B41FA5}">
                      <a16:colId xmlns:a16="http://schemas.microsoft.com/office/drawing/2014/main" val="3752756099"/>
                    </a:ext>
                  </a:extLst>
                </a:gridCol>
                <a:gridCol w="3766766">
                  <a:extLst>
                    <a:ext uri="{9D8B030D-6E8A-4147-A177-3AD203B41FA5}">
                      <a16:colId xmlns:a16="http://schemas.microsoft.com/office/drawing/2014/main" val="521776082"/>
                    </a:ext>
                  </a:extLst>
                </a:gridCol>
                <a:gridCol w="1276870">
                  <a:extLst>
                    <a:ext uri="{9D8B030D-6E8A-4147-A177-3AD203B41FA5}">
                      <a16:colId xmlns:a16="http://schemas.microsoft.com/office/drawing/2014/main" val="4003749576"/>
                    </a:ext>
                  </a:extLst>
                </a:gridCol>
              </a:tblGrid>
              <a:tr h="431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CAREC Countries (covered by CWSS)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100" dirty="0">
                          <a:effectLst/>
                        </a:rPr>
                        <a:t>Current Education Sector Operations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Components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Period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915829"/>
                  </a:ext>
                </a:extLst>
              </a:tr>
              <a:tr h="3080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Pakistan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Sindh Secondary Education Improvement Project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Integrated Social Protection Development Program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Punjab Skills Development Project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secondary school blocks constructed, and operated under EMO (education management organizations) program;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Teaching capacity in five key subjects (English, mathematics, biology, chemistry, and physics) improved; Secondary education examination system strengthened.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Institutional capacity for social protection and climate resilience strengthened; Access to primary and secondary education improved for children and adolescents of poor families; Access to health services and nutrition supplies enhanced for women, adolescent girls, and children of poor families.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2020-2025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2022-2025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Planned for approval in 2023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35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33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Operations in Education Sector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6260" y="1044700"/>
            <a:ext cx="8246070" cy="366491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81C09B3-844F-4372-8594-B38E3D195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26697"/>
              </p:ext>
            </p:extLst>
          </p:nvPr>
        </p:nvGraphicFramePr>
        <p:xfrm>
          <a:off x="296260" y="1044700"/>
          <a:ext cx="8551480" cy="351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009">
                  <a:extLst>
                    <a:ext uri="{9D8B030D-6E8A-4147-A177-3AD203B41FA5}">
                      <a16:colId xmlns:a16="http://schemas.microsoft.com/office/drawing/2014/main" val="1315220341"/>
                    </a:ext>
                  </a:extLst>
                </a:gridCol>
                <a:gridCol w="2106836">
                  <a:extLst>
                    <a:ext uri="{9D8B030D-6E8A-4147-A177-3AD203B41FA5}">
                      <a16:colId xmlns:a16="http://schemas.microsoft.com/office/drawing/2014/main" val="3772646755"/>
                    </a:ext>
                  </a:extLst>
                </a:gridCol>
                <a:gridCol w="3766765">
                  <a:extLst>
                    <a:ext uri="{9D8B030D-6E8A-4147-A177-3AD203B41FA5}">
                      <a16:colId xmlns:a16="http://schemas.microsoft.com/office/drawing/2014/main" val="1590081767"/>
                    </a:ext>
                  </a:extLst>
                </a:gridCol>
                <a:gridCol w="1276870">
                  <a:extLst>
                    <a:ext uri="{9D8B030D-6E8A-4147-A177-3AD203B41FA5}">
                      <a16:colId xmlns:a16="http://schemas.microsoft.com/office/drawing/2014/main" val="4182950709"/>
                    </a:ext>
                  </a:extLst>
                </a:gridCol>
              </a:tblGrid>
              <a:tr h="349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CAREC Countries (covered by CWSS)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Current Education Sector Operations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Components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Period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763109608"/>
                  </a:ext>
                </a:extLst>
              </a:tr>
              <a:tr h="17581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Tajikistan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effectLst/>
                        </a:rPr>
                        <a:t>Strengthening TVET Project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effectLst/>
                        </a:rPr>
                        <a:t>Skills for Employability Enhancement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effectLst/>
                        </a:rPr>
                        <a:t>Improving STEM Secondary Education Project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TVET system methodology modernized; Physical learning facilities upgraded; Access to quality programs improved; Governance and management strengthened.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More inclusive and targeted migration support provided; Access to and relevance of public employment services enhanced; Planning and management of migration and employment services strengthened.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2015-2022 (completed)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2020-2025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Planned for approval in 2023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2948429613"/>
                  </a:ext>
                </a:extLst>
              </a:tr>
              <a:tr h="14049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Uzbekistan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effectLst/>
                        </a:rPr>
                        <a:t>Skills Development for a Modern Economy Project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effectLst/>
                        </a:rPr>
                        <a:t>Strengthening STEM in Secondary Education Project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Employment and workforce development services improved; Quality and relevance of skills development enhanced; Sector governance and management strengthened.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2021-2026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Planned for approval in 2023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311" marR="65311" marT="0" marB="0"/>
                </a:tc>
                <a:extLst>
                  <a:ext uri="{0D108BD9-81ED-4DB2-BD59-A6C34878D82A}">
                    <a16:rowId xmlns:a16="http://schemas.microsoft.com/office/drawing/2014/main" val="4059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00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763525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Proposed Areas for Regional Cooperation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197405"/>
            <a:ext cx="8246070" cy="36649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Labor market assessment and capacity building</a:t>
            </a:r>
          </a:p>
          <a:p>
            <a:r>
              <a:rPr lang="en-US" dirty="0"/>
              <a:t>Competency standards for occupations</a:t>
            </a:r>
          </a:p>
          <a:p>
            <a:r>
              <a:rPr lang="en-US" dirty="0"/>
              <a:t>Teacher development</a:t>
            </a:r>
          </a:p>
          <a:p>
            <a:r>
              <a:rPr lang="en-US" dirty="0"/>
              <a:t>Assessment and certification</a:t>
            </a:r>
          </a:p>
          <a:p>
            <a:r>
              <a:rPr lang="en-US" dirty="0"/>
              <a:t>Centers of excellence in skills development</a:t>
            </a:r>
          </a:p>
          <a:p>
            <a:r>
              <a:rPr lang="en-US" dirty="0"/>
              <a:t>Industry 4.0</a:t>
            </a:r>
          </a:p>
          <a:p>
            <a:r>
              <a:rPr lang="en-US" dirty="0"/>
              <a:t>E-learning programs</a:t>
            </a:r>
          </a:p>
          <a:p>
            <a:r>
              <a:rPr lang="en-US" dirty="0"/>
              <a:t>Migration services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5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1" ma:contentTypeDescription="" ma:contentTypeScope="" ma:versionID="58be340fe5619450d09685c0a5b7b67a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4ba4e69ffd3f543ad970e0b458f0e8b3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TaxCatchAll xmlns="c1fdd505-2570-46c2-bd04-3e0f2d874cf5">
      <Value>18</Value>
      <Value>11</Value>
      <Value>4</Value>
      <Value>3</Value>
      <Value>2</Value>
      <Value>1</Value>
    </TaxCatchAll>
    <lcf76f155ced4ddcb4097134ff3c332f xmlns="cf371439-f430-41b1-8688-7ef6c47b85d0">
      <Terms xmlns="http://schemas.microsoft.com/office/infopath/2007/PartnerControls"/>
    </lcf76f155ced4ddcb4097134ff3c332f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a0d1b14b197747dfafc19f70ff45d4f6 xmlns="c1fdd505-2570-46c2-bd04-3e0f2d874cf5">
      <Terms xmlns="http://schemas.microsoft.com/office/infopath/2007/PartnerControls"/>
    </a0d1b14b197747dfafc19f70ff45d4f6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hca2169e3b0945318411f30479ba40c8 xmlns="c1fdd505-2570-46c2-bd04-3e0f2d874cf5">
      <Terms xmlns="http://schemas.microsoft.com/office/infopath/2007/PartnerControls"/>
    </hca2169e3b0945318411f30479ba40c8>
    <p030e467f78f45b4ae8f7e2c17ea4d82 xmlns="c1fdd505-2570-46c2-bd04-3e0f2d874cf5">
      <Terms xmlns="http://schemas.microsoft.com/office/infopath/2007/PartnerControls"/>
    </p030e467f78f45b4ae8f7e2c17ea4d82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ADBDocumentDate xmlns="c1fdd505-2570-46c2-bd04-3e0f2d874cf5" xsi:nil="true"/>
    <ADBMonth xmlns="c1fdd505-2570-46c2-bd04-3e0f2d874cf5" xsi:nil="true"/>
    <ADBYear xmlns="c1fdd505-2570-46c2-bd04-3e0f2d874cf5" xsi:nil="true"/>
    <ADBAuthors xmlns="c1fdd505-2570-46c2-bd04-3e0f2d874cf5">
      <UserInfo>
        <DisplayName/>
        <AccountId xsi:nil="true"/>
        <AccountType/>
      </UserInfo>
    </ADBAuthors>
    <ADBSourceLink xmlns="c1fdd505-2570-46c2-bd04-3e0f2d874cf5">
      <Url xsi:nil="true"/>
      <Description xsi:nil="true"/>
    </ADBSourceLink>
    <ADBDocumentTypeValue xmlns="c1fdd505-2570-46c2-bd04-3e0f2d874cf5" xsi:nil="true"/>
    <ADBCirculatedLink xmlns="c1fdd505-2570-46c2-bd04-3e0f2d874cf5">
      <Url xsi:nil="true"/>
      <Description xsi:nil="true"/>
    </ADBCirculatedLink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C4D78-A18B-489E-A712-66E8FCCC5DC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0F060DD-C574-40B4-B06E-9908D6199E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fdd505-2570-46c2-bd04-3e0f2d874cf5"/>
    <ds:schemaRef ds:uri="cf371439-f430-41b1-8688-7ef6c47b85d0"/>
    <ds:schemaRef ds:uri="374793f7-8f2b-4177-9cc3-2a8d0cfae4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24CF32-2AAE-4AA0-B6A2-DC7BDB273858}">
  <ds:schemaRefs>
    <ds:schemaRef ds:uri="http://schemas.microsoft.com/office/2006/metadata/properties"/>
    <ds:schemaRef ds:uri="http://schemas.microsoft.com/office/infopath/2007/PartnerControls"/>
    <ds:schemaRef ds:uri="c1fdd505-2570-46c2-bd04-3e0f2d874cf5"/>
    <ds:schemaRef ds:uri="cf371439-f430-41b1-8688-7ef6c47b85d0"/>
  </ds:schemaRefs>
</ds:datastoreItem>
</file>

<file path=customXml/itemProps4.xml><?xml version="1.0" encoding="utf-8"?>
<ds:datastoreItem xmlns:ds="http://schemas.openxmlformats.org/officeDocument/2006/customXml" ds:itemID="{FDFEE68D-B504-4FAC-B1FF-A89C84BC62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901</Words>
  <Application>Microsoft Office PowerPoint</Application>
  <PresentationFormat>On-screen Show (16:9)</PresentationFormat>
  <Paragraphs>149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Avante garde</vt:lpstr>
      <vt:lpstr>Calibri</vt:lpstr>
      <vt:lpstr>Symbol</vt:lpstr>
      <vt:lpstr>Office Theme</vt:lpstr>
      <vt:lpstr>Strengthening Regional Cooperation on Skills Development under the CAREC Program: Key Progress, Challenges, and Opportunities for Collaboration Inception Meeting and International Expert Roundtable  30–31 May 2022, Tbilisi, Georgia</vt:lpstr>
      <vt:lpstr>Strategic Alignment</vt:lpstr>
      <vt:lpstr>Relevant Skills and Forthcoming Skills</vt:lpstr>
      <vt:lpstr>Inclusiveness</vt:lpstr>
      <vt:lpstr>Focus Areas related to RETA</vt:lpstr>
      <vt:lpstr>Operations in Education Sector (1)</vt:lpstr>
      <vt:lpstr>Operations in Education Sector (2)</vt:lpstr>
      <vt:lpstr>Operations in Education Sector (3)</vt:lpstr>
      <vt:lpstr>Proposed Areas for Regional Cooperation</vt:lpstr>
      <vt:lpstr>Proposed Areas for Regional Cooperation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2022-05-31T12:07:15Z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2022-05-22T15:46:09Z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52994b1c-c9a4-4201-a1b1-818b038f7711</vt:lpwstr>
  </property>
  <property fmtid="{D5CDD505-2E9C-101B-9397-08002B2CF9AE}" pid="8" name="MSIP_Label_817d4574-7375-4d17-b29c-6e4c6df0fcb0_ContentBits">
    <vt:lpwstr>2</vt:lpwstr>
  </property>
  <property fmtid="{D5CDD505-2E9C-101B-9397-08002B2CF9AE}" pid="9" name="MediaServiceImageTags">
    <vt:lpwstr/>
  </property>
  <property fmtid="{D5CDD505-2E9C-101B-9397-08002B2CF9AE}" pid="10" name="ContentTypeId">
    <vt:lpwstr>0x010100A3BFD338C4D69F46BE33AA49AB50870100C520B00D8BB20C45814389052060F14C</vt:lpwstr>
  </property>
  <property fmtid="{D5CDD505-2E9C-101B-9397-08002B2CF9AE}" pid="11" name="ADBProjectDocumentType">
    <vt:lpwstr/>
  </property>
  <property fmtid="{D5CDD505-2E9C-101B-9397-08002B2CF9AE}" pid="12" name="ADBProject">
    <vt:lpwstr/>
  </property>
  <property fmtid="{D5CDD505-2E9C-101B-9397-08002B2CF9AE}" pid="13" name="ADBContentGroup">
    <vt:lpwstr>2;#CWRD|6d71ff58-4882-4388-ab5c-218969b1e9c8</vt:lpwstr>
  </property>
  <property fmtid="{D5CDD505-2E9C-101B-9397-08002B2CF9AE}" pid="14" name="ADBSector">
    <vt:lpwstr/>
  </property>
  <property fmtid="{D5CDD505-2E9C-101B-9397-08002B2CF9AE}" pid="15" name="ADBDivision">
    <vt:lpwstr>4;#CWRC|ecfd6e9e-1aa8-422e-b0ee-5f69329336ed</vt:lpwstr>
  </property>
  <property fmtid="{D5CDD505-2E9C-101B-9397-08002B2CF9AE}" pid="16" name="ADBDocumentSecurity">
    <vt:lpwstr/>
  </property>
  <property fmtid="{D5CDD505-2E9C-101B-9397-08002B2CF9AE}" pid="17" name="ADBDocumentLanguage">
    <vt:lpwstr>1;#English|16ac8743-31bb-43f8-9a73-533a041667d6</vt:lpwstr>
  </property>
  <property fmtid="{D5CDD505-2E9C-101B-9397-08002B2CF9AE}" pid="18" name="ADBSubRegion">
    <vt:lpwstr>11;#CAREC|815c4229-ad07-427a-8f71-a8b862b1014a</vt:lpwstr>
  </property>
  <property fmtid="{D5CDD505-2E9C-101B-9397-08002B2CF9AE}" pid="19" name="Segment">
    <vt:lpwstr/>
  </property>
  <property fmtid="{D5CDD505-2E9C-101B-9397-08002B2CF9AE}" pid="20" name="ADBDepartmentOwner">
    <vt:lpwstr>3;#CWRD|6d71ff58-4882-4388-ab5c-218969b1e9c8</vt:lpwstr>
  </property>
  <property fmtid="{D5CDD505-2E9C-101B-9397-08002B2CF9AE}" pid="21" name="ADBCountry">
    <vt:lpwstr>18;#Regional|d4cb8265-5963-4e16-b4f8-5ada18938c78</vt:lpwstr>
  </property>
</Properties>
</file>