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7"/>
  </p:notesMasterIdLst>
  <p:sldIdLst>
    <p:sldId id="259" r:id="rId2"/>
    <p:sldId id="257" r:id="rId3"/>
    <p:sldId id="260" r:id="rId4"/>
    <p:sldId id="261" r:id="rId5"/>
    <p:sldId id="262" r:id="rId6"/>
    <p:sldId id="264" r:id="rId7"/>
    <p:sldId id="265" r:id="rId8"/>
    <p:sldId id="267" r:id="rId9"/>
    <p:sldId id="268" r:id="rId10"/>
    <p:sldId id="269" r:id="rId11"/>
    <p:sldId id="271" r:id="rId12"/>
    <p:sldId id="270" r:id="rId13"/>
    <p:sldId id="272" r:id="rId14"/>
    <p:sldId id="266" r:id="rId15"/>
    <p:sldId id="273" r:id="rId1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B4F2"/>
    <a:srgbClr val="03B9F8"/>
    <a:srgbClr val="FE9202"/>
    <a:srgbClr val="E7FF01"/>
    <a:srgbClr val="E39A39"/>
    <a:srgbClr val="1D3A00"/>
    <a:srgbClr val="5EEC3C"/>
    <a:srgbClr val="990099"/>
    <a:srgbClr val="CC0099"/>
    <a:srgbClr val="007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725" autoAdjust="0"/>
  </p:normalViewPr>
  <p:slideViewPr>
    <p:cSldViewPr>
      <p:cViewPr varScale="1">
        <p:scale>
          <a:sx n="153" d="100"/>
          <a:sy n="153" d="100"/>
        </p:scale>
        <p:origin x="658" y="8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customXml" Target="../customXml/item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18E60-4300-4729-A0D7-6AB984C3922D}" type="datetimeFigureOut">
              <a:rPr lang="en-US" smtClean="0"/>
              <a:t>24/05/2022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533E96-F078-4B3D-A8F4-F1AF21EBC357}" type="slidenum">
              <a:rPr lang="en-US" smtClean="0"/>
              <a:t>‹#›</a:t>
            </a:fld>
            <a:endParaRPr lang="en-US"/>
          </a:p>
        </p:txBody>
      </p:sp>
    </p:spTree>
    <p:extLst>
      <p:ext uri="{BB962C8B-B14F-4D97-AF65-F5344CB8AC3E}">
        <p14:creationId xmlns:p14="http://schemas.microsoft.com/office/powerpoint/2010/main" val="284430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1670" y="2571750"/>
            <a:ext cx="7177135" cy="1374345"/>
          </a:xfrm>
          <a:noFill/>
          <a:effectLst>
            <a:outerShdw blurRad="50800" dist="38100" dir="2700000" algn="tl" rotWithShape="0">
              <a:prstClr val="black">
                <a:alpha val="40000"/>
              </a:prstClr>
            </a:outerShdw>
          </a:effectLst>
        </p:spPr>
        <p:txBody>
          <a:bodyPr>
            <a:normAutofit/>
          </a:bodyPr>
          <a:lstStyle>
            <a:lvl1pPr algn="l">
              <a:defRPr sz="360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601670" y="1655520"/>
            <a:ext cx="7164342" cy="610821"/>
          </a:xfrm>
        </p:spPr>
        <p:txBody>
          <a:bodyPr>
            <a:normAutofit/>
          </a:bodyPr>
          <a:lstStyle>
            <a:lvl1pPr marL="0" indent="0" algn="l">
              <a:buNone/>
              <a:defRPr sz="2800" b="0" i="0">
                <a:solidFill>
                  <a:srgbClr val="00B0F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descr="Logo&#10;&#10;Description automatically generated">
            <a:extLst>
              <a:ext uri="{FF2B5EF4-FFF2-40B4-BE49-F238E27FC236}">
                <a16:creationId xmlns:a16="http://schemas.microsoft.com/office/drawing/2014/main" id="{DE531C40-5BCC-4413-AA5C-B41B8C684C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073" y="4556915"/>
            <a:ext cx="545597" cy="545597"/>
          </a:xfrm>
          <a:prstGeom prst="rect">
            <a:avLst/>
          </a:prstGeom>
        </p:spPr>
      </p:pic>
      <p:pic>
        <p:nvPicPr>
          <p:cNvPr id="10" name="Picture 9" descr="Logo&#10;&#10;Description automatically generated">
            <a:extLst>
              <a:ext uri="{FF2B5EF4-FFF2-40B4-BE49-F238E27FC236}">
                <a16:creationId xmlns:a16="http://schemas.microsoft.com/office/drawing/2014/main" id="{3BCD3074-E865-498A-A5A2-263675CEE5B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9997" y="4544038"/>
            <a:ext cx="558475" cy="558475"/>
          </a:xfrm>
          <a:prstGeom prst="rect">
            <a:avLst/>
          </a:prstGeom>
        </p:spPr>
      </p:pic>
      <p:pic>
        <p:nvPicPr>
          <p:cNvPr id="12" name="Picture 11" descr="Logo&#10;&#10;Description automatically generated with low confidence">
            <a:extLst>
              <a:ext uri="{FF2B5EF4-FFF2-40B4-BE49-F238E27FC236}">
                <a16:creationId xmlns:a16="http://schemas.microsoft.com/office/drawing/2014/main" id="{43A11F9F-0F18-41EF-8401-07B664584F6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778805" y="4542001"/>
            <a:ext cx="1437430" cy="696325"/>
          </a:xfrm>
          <a:prstGeom prst="rect">
            <a:avLst/>
          </a:prstGeom>
        </p:spPr>
      </p:pic>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E:\websites\free-power-point-templates\2012\logos.png">
            <a:extLst>
              <a:ext uri="{FF2B5EF4-FFF2-40B4-BE49-F238E27FC236}">
                <a16:creationId xmlns:a16="http://schemas.microsoft.com/office/drawing/2014/main" id="{08B89D22-1D6E-450B-881F-4D2A4C527F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808475" y="2326213"/>
            <a:ext cx="1463784" cy="52696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66" y="1197405"/>
            <a:ext cx="8246070" cy="3664918"/>
          </a:xfrm>
        </p:spPr>
        <p:txBody>
          <a:bodyPr/>
          <a:lstStyle>
            <a:lvl1pPr algn="l">
              <a:defRPr sz="2800">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847E726B-9D90-4860-AA11-BEC25578D0A5}"/>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965" y="433880"/>
            <a:ext cx="7024430" cy="572644"/>
          </a:xfrm>
        </p:spPr>
        <p:txBody>
          <a:bodyPr>
            <a:normAutofit/>
          </a:bodyPr>
          <a:lstStyle>
            <a:lvl1pPr algn="l">
              <a:defRPr sz="3600">
                <a:solidFill>
                  <a:srgbClr val="00B0F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48965" y="1044700"/>
            <a:ext cx="7024430" cy="3511061"/>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1670" y="128470"/>
            <a:ext cx="8093365" cy="763525"/>
          </a:xfrm>
        </p:spPr>
        <p:txBody>
          <a:bodyPr>
            <a:normAutofit/>
          </a:bodyPr>
          <a:lstStyle>
            <a:lvl1pPr algn="l">
              <a:defRPr sz="3600" baseline="0">
                <a:solidFill>
                  <a:srgbClr val="00B0F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536879" y="1350110"/>
            <a:ext cx="4040188" cy="479822"/>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36879" y="1822507"/>
            <a:ext cx="4040188" cy="2276294"/>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72000" y="1350110"/>
            <a:ext cx="4041775" cy="479822"/>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0" y="1822507"/>
            <a:ext cx="4041775" cy="2276294"/>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11E867DF-3DCA-4725-94F0-F2B6BD747A82}"/>
              </a:ext>
            </a:extLst>
          </p:cNvPr>
          <p:cNvSpPr txBox="1"/>
          <p:nvPr userDrawn="1"/>
        </p:nvSpPr>
        <p:spPr>
          <a:xfrm>
            <a:off x="-9150" y="5213747"/>
            <a:ext cx="8389625" cy="523220"/>
          </a:xfrm>
          <a:prstGeom prst="rect">
            <a:avLst/>
          </a:prstGeom>
          <a:noFill/>
        </p:spPr>
        <p:txBody>
          <a:bodyPr wrap="square" rtlCol="0">
            <a:spAutoFit/>
          </a:bodyPr>
          <a:lstStyle/>
          <a:p>
            <a:r>
              <a:rPr lang="en-US" sz="1400" dirty="0">
                <a:solidFill>
                  <a:schemeClr val="bg1">
                    <a:lumMod val="65000"/>
                  </a:schemeClr>
                </a:solidFill>
              </a:rPr>
              <a:t>This presentation uses a free template provided by FPPT.com</a:t>
            </a:r>
          </a:p>
          <a:p>
            <a:r>
              <a:rPr lang="en-US" sz="1400" dirty="0">
                <a:solidFill>
                  <a:schemeClr val="bg1">
                    <a:lumMod val="65000"/>
                  </a:schemeClr>
                </a:solidFill>
              </a:rPr>
              <a:t>www.free-power-point-templates.com</a:t>
            </a:r>
          </a:p>
        </p:txBody>
      </p:sp>
      <p:pic>
        <p:nvPicPr>
          <p:cNvPr id="8" name="Picture 7" descr="Logo&#10;&#10;Description automatically generated">
            <a:extLst>
              <a:ext uri="{FF2B5EF4-FFF2-40B4-BE49-F238E27FC236}">
                <a16:creationId xmlns:a16="http://schemas.microsoft.com/office/drawing/2014/main" id="{CD60A5A7-9F09-47D4-BC9F-BB1ADA5EA23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073" y="4556915"/>
            <a:ext cx="545597" cy="545597"/>
          </a:xfrm>
          <a:prstGeom prst="rect">
            <a:avLst/>
          </a:prstGeom>
        </p:spPr>
      </p:pic>
      <p:pic>
        <p:nvPicPr>
          <p:cNvPr id="9" name="Picture 8" descr="Logo&#10;&#10;Description automatically generated">
            <a:extLst>
              <a:ext uri="{FF2B5EF4-FFF2-40B4-BE49-F238E27FC236}">
                <a16:creationId xmlns:a16="http://schemas.microsoft.com/office/drawing/2014/main" id="{52C8A23C-685D-43C1-B988-55AA07D6BE6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29997" y="4544038"/>
            <a:ext cx="558475" cy="558475"/>
          </a:xfrm>
          <a:prstGeom prst="rect">
            <a:avLst/>
          </a:prstGeom>
        </p:spPr>
      </p:pic>
      <p:pic>
        <p:nvPicPr>
          <p:cNvPr id="10" name="Picture 9" descr="Logo&#10;&#10;Description automatically generated with low confidence">
            <a:extLst>
              <a:ext uri="{FF2B5EF4-FFF2-40B4-BE49-F238E27FC236}">
                <a16:creationId xmlns:a16="http://schemas.microsoft.com/office/drawing/2014/main" id="{B33467BE-478F-4B37-A5E8-813E9F16326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778805" y="4542001"/>
            <a:ext cx="1437430" cy="696325"/>
          </a:xfrm>
          <a:prstGeom prst="rect">
            <a:avLst/>
          </a:prstGeom>
        </p:spPr>
      </p:pic>
      <p:sp>
        <p:nvSpPr>
          <p:cNvPr id="4" name="MSIPCMContentMarking" descr="{&quot;HashCode&quot;:418872913,&quot;Placement&quot;:&quot;Footer&quot;,&quot;Top&quot;:385.68866,&quot;Left&quot;:0.0,&quot;SlideWidth&quot;:720,&quot;SlideHeight&quot;:405}">
            <a:extLst>
              <a:ext uri="{FF2B5EF4-FFF2-40B4-BE49-F238E27FC236}">
                <a16:creationId xmlns:a16="http://schemas.microsoft.com/office/drawing/2014/main" id="{4E649670-FC46-499E-A8BC-EE3FDAB1A5F8}"/>
              </a:ext>
            </a:extLst>
          </p:cNvPr>
          <p:cNvSpPr txBox="1"/>
          <p:nvPr userDrawn="1"/>
        </p:nvSpPr>
        <p:spPr>
          <a:xfrm>
            <a:off x="0" y="4898246"/>
            <a:ext cx="6534359" cy="245254"/>
          </a:xfrm>
          <a:prstGeom prst="rect">
            <a:avLst/>
          </a:prstGeom>
          <a:noFill/>
        </p:spPr>
        <p:txBody>
          <a:bodyPr vert="horz" wrap="square" lIns="0" tIns="0" rIns="0" bIns="0" rtlCol="0" anchor="ctr" anchorCtr="1">
            <a:spAutoFit/>
          </a:bodyPr>
          <a:lstStyle/>
          <a:p>
            <a:pPr algn="l">
              <a:spcBef>
                <a:spcPts val="0"/>
              </a:spcBef>
              <a:spcAft>
                <a:spcPts val="0"/>
              </a:spcAft>
            </a:pPr>
            <a:r>
              <a:rPr lang="en-US" sz="900">
                <a:solidFill>
                  <a:srgbClr val="000000"/>
                </a:solidFill>
                <a:latin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ww.pngall.com/jobs-png"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politicsandgovernance.blogspot.com/2010/06/functions-of-government.html" TargetMode="External"/><Relationship Id="rId2" Type="http://schemas.openxmlformats.org/officeDocument/2006/relationships/image" Target="../media/image10.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18D8EA-F1CE-402D-A4F8-248FA285A6B5}"/>
              </a:ext>
            </a:extLst>
          </p:cNvPr>
          <p:cNvSpPr txBox="1">
            <a:spLocks/>
          </p:cNvSpPr>
          <p:nvPr/>
        </p:nvSpPr>
        <p:spPr>
          <a:xfrm>
            <a:off x="296260" y="1197405"/>
            <a:ext cx="8133594" cy="1786591"/>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kern="1200">
                <a:solidFill>
                  <a:srgbClr val="00B0F0"/>
                </a:solidFill>
                <a:effectLst>
                  <a:outerShdw blurRad="50800" dist="38100" dir="2700000" algn="tl" rotWithShape="0">
                    <a:prstClr val="black">
                      <a:alpha val="40000"/>
                    </a:prstClr>
                  </a:outerShdw>
                </a:effectLst>
                <a:latin typeface="+mj-lt"/>
                <a:ea typeface="+mj-ea"/>
                <a:cs typeface="+mj-cs"/>
              </a:defRPr>
            </a:lvl1pPr>
          </a:lstStyle>
          <a:p>
            <a:r>
              <a:rPr lang="en-US" sz="3200" dirty="0">
                <a:solidFill>
                  <a:schemeClr val="bg1"/>
                </a:solidFill>
                <a:latin typeface="Arial Black" panose="020B0A04020102020204" pitchFamily="34" charset="0"/>
              </a:rPr>
              <a:t>RETA 6806: </a:t>
            </a:r>
          </a:p>
          <a:p>
            <a:r>
              <a:rPr lang="en-US" sz="4400" dirty="0">
                <a:solidFill>
                  <a:schemeClr val="bg1"/>
                </a:solidFill>
                <a:latin typeface="Arial Black" panose="020B0A04020102020204" pitchFamily="34" charset="0"/>
              </a:rPr>
              <a:t>Project Overview</a:t>
            </a:r>
          </a:p>
        </p:txBody>
      </p:sp>
      <p:sp>
        <p:nvSpPr>
          <p:cNvPr id="9" name="Subtitle 2">
            <a:extLst>
              <a:ext uri="{FF2B5EF4-FFF2-40B4-BE49-F238E27FC236}">
                <a16:creationId xmlns:a16="http://schemas.microsoft.com/office/drawing/2014/main" id="{FEA72FE8-9FBF-4530-85AF-6ABD622BB239}"/>
              </a:ext>
            </a:extLst>
          </p:cNvPr>
          <p:cNvSpPr txBox="1">
            <a:spLocks/>
          </p:cNvSpPr>
          <p:nvPr/>
        </p:nvSpPr>
        <p:spPr>
          <a:xfrm>
            <a:off x="296260" y="2877160"/>
            <a:ext cx="4275739" cy="137434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a:solidFill>
                  <a:srgbClr val="00B0F0"/>
                </a:solidFill>
              </a:rPr>
              <a:t>Guntur Sugiyarto</a:t>
            </a:r>
            <a:br>
              <a:rPr lang="en-US" sz="2000" dirty="0">
                <a:solidFill>
                  <a:srgbClr val="00B0F0"/>
                </a:solidFill>
              </a:rPr>
            </a:br>
            <a:r>
              <a:rPr lang="en-US" sz="2000" dirty="0">
                <a:solidFill>
                  <a:srgbClr val="00B0F0"/>
                </a:solidFill>
              </a:rPr>
              <a:t>Principal Economist</a:t>
            </a:r>
            <a:br>
              <a:rPr lang="en-US" sz="2000" dirty="0">
                <a:solidFill>
                  <a:srgbClr val="00B0F0"/>
                </a:solidFill>
              </a:rPr>
            </a:br>
            <a:r>
              <a:rPr lang="en-US" sz="2000" dirty="0">
                <a:solidFill>
                  <a:srgbClr val="00B0F0"/>
                </a:solidFill>
              </a:rPr>
              <a:t>Regional Cooperation and Operations Coordination Division, CWRC, ADB</a:t>
            </a:r>
          </a:p>
        </p:txBody>
      </p:sp>
      <p:sp>
        <p:nvSpPr>
          <p:cNvPr id="11" name="Title 10">
            <a:extLst>
              <a:ext uri="{FF2B5EF4-FFF2-40B4-BE49-F238E27FC236}">
                <a16:creationId xmlns:a16="http://schemas.microsoft.com/office/drawing/2014/main" id="{83F303A0-6AF5-4C4C-9ED4-98642EE50CBD}"/>
              </a:ext>
            </a:extLst>
          </p:cNvPr>
          <p:cNvSpPr>
            <a:spLocks noGrp="1"/>
          </p:cNvSpPr>
          <p:nvPr>
            <p:ph type="title"/>
          </p:nvPr>
        </p:nvSpPr>
        <p:spPr>
          <a:xfrm>
            <a:off x="0" y="-24235"/>
            <a:ext cx="4572000" cy="916230"/>
          </a:xfrm>
        </p:spPr>
        <p:txBody>
          <a:bodyPr>
            <a:noAutofit/>
          </a:bodyPr>
          <a:lstStyle/>
          <a:p>
            <a:r>
              <a:rPr kumimoji="0" lang="en-US" sz="1050" b="1" i="0" u="none" strike="noStrike" kern="1200" cap="none" spc="0" normalizeH="0" baseline="0" noProof="0" dirty="0">
                <a:ln>
                  <a:noFill/>
                </a:ln>
                <a:effectLst/>
                <a:uLnTx/>
                <a:uFillTx/>
                <a:latin typeface="+mn-lt"/>
                <a:ea typeface="Times New Roman" panose="02020603050405020304" pitchFamily="18" charset="0"/>
              </a:rPr>
              <a:t>Strengthening Regional Cooperation on Skills Development under the CAREC Program: Key Progress, Challenges, and Opportunities for Collabora</a:t>
            </a:r>
            <a:r>
              <a:rPr kumimoji="0" lang="en-US" sz="1050" i="0" u="none" strike="noStrike" kern="1200" cap="none" spc="0" normalizeH="0" baseline="0" noProof="0" dirty="0">
                <a:ln>
                  <a:noFill/>
                </a:ln>
                <a:effectLst/>
                <a:uLnTx/>
                <a:uFillTx/>
                <a:latin typeface="Avante garde"/>
                <a:ea typeface="Times New Roman" panose="02020603050405020304" pitchFamily="18" charset="0"/>
              </a:rPr>
              <a:t>tion</a:t>
            </a:r>
            <a:br>
              <a:rPr kumimoji="0" lang="en-US" sz="1050" i="0" u="none" strike="noStrike" kern="1200" cap="none" spc="0" normalizeH="0" baseline="0" noProof="0" dirty="0">
                <a:ln>
                  <a:noFill/>
                </a:ln>
                <a:solidFill>
                  <a:schemeClr val="bg1"/>
                </a:solidFill>
                <a:effectLst/>
                <a:uLnTx/>
                <a:uFillTx/>
                <a:latin typeface="Avante garde"/>
                <a:ea typeface="Times New Roman" panose="02020603050405020304" pitchFamily="18" charset="0"/>
              </a:rPr>
            </a:br>
            <a:r>
              <a:rPr kumimoji="0" lang="en-US" sz="1000" i="0" u="none" strike="noStrike" kern="1200" cap="none" spc="0" normalizeH="0" baseline="0" noProof="0" dirty="0">
                <a:ln>
                  <a:noFill/>
                </a:ln>
                <a:solidFill>
                  <a:schemeClr val="bg1"/>
                </a:solidFill>
                <a:effectLst/>
                <a:uLnTx/>
                <a:uFillTx/>
                <a:latin typeface="Avante garde"/>
                <a:ea typeface="Times New Roman" panose="02020603050405020304" pitchFamily="18" charset="0"/>
              </a:rPr>
              <a:t>Inception Meeting and International Expert Roundtable </a:t>
            </a:r>
            <a:br>
              <a:rPr kumimoji="0" lang="en-US" sz="1000" i="0" u="none" strike="noStrike" kern="1200" cap="none" spc="0" normalizeH="0" baseline="0" noProof="0" dirty="0">
                <a:ln>
                  <a:noFill/>
                </a:ln>
                <a:solidFill>
                  <a:schemeClr val="bg1"/>
                </a:solidFill>
                <a:effectLst/>
                <a:uLnTx/>
                <a:uFillTx/>
                <a:latin typeface="Avante garde"/>
                <a:ea typeface="Times New Roman" panose="02020603050405020304" pitchFamily="18" charset="0"/>
              </a:rPr>
            </a:br>
            <a:r>
              <a:rPr kumimoji="0" lang="en-US" sz="1000" i="0" u="none" strike="noStrike" kern="1200" cap="none" spc="0" normalizeH="0" baseline="0" noProof="0" dirty="0">
                <a:ln>
                  <a:noFill/>
                </a:ln>
                <a:solidFill>
                  <a:schemeClr val="bg1"/>
                </a:solidFill>
                <a:effectLst/>
                <a:uLnTx/>
                <a:uFillTx/>
                <a:latin typeface="Avante garde"/>
                <a:ea typeface="Times New Roman" panose="02020603050405020304" pitchFamily="18" charset="0"/>
              </a:rPr>
              <a:t>30–31 May 2022, Tbilisi, Georgia</a:t>
            </a:r>
            <a:endParaRPr lang="en-US" sz="1050" dirty="0">
              <a:solidFill>
                <a:schemeClr val="bg1"/>
              </a:solidFill>
            </a:endParaRPr>
          </a:p>
        </p:txBody>
      </p:sp>
    </p:spTree>
    <p:extLst>
      <p:ext uri="{BB962C8B-B14F-4D97-AF65-F5344CB8AC3E}">
        <p14:creationId xmlns:p14="http://schemas.microsoft.com/office/powerpoint/2010/main" val="1101633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D89DCB-A8C0-43D1-AD78-2C7E1B96383A}"/>
              </a:ext>
            </a:extLst>
          </p:cNvPr>
          <p:cNvSpPr>
            <a:spLocks noGrp="1"/>
          </p:cNvSpPr>
          <p:nvPr>
            <p:ph idx="1"/>
          </p:nvPr>
        </p:nvSpPr>
        <p:spPr>
          <a:xfrm>
            <a:off x="1059785" y="1075320"/>
            <a:ext cx="7482545" cy="3634299"/>
          </a:xfrm>
        </p:spPr>
        <p:txBody>
          <a:bodyPr>
            <a:normAutofit/>
          </a:bodyPr>
          <a:lstStyle/>
          <a:p>
            <a:pPr marL="0" indent="0">
              <a:buNone/>
            </a:pPr>
            <a:r>
              <a:rPr lang="en-US" b="1" dirty="0">
                <a:solidFill>
                  <a:srgbClr val="03B9F8"/>
                </a:solidFill>
              </a:rPr>
              <a:t>Output 4: </a:t>
            </a:r>
            <a:r>
              <a:rPr lang="en-US" dirty="0">
                <a:solidFill>
                  <a:srgbClr val="03B9F8"/>
                </a:solidFill>
              </a:rPr>
              <a:t>Labor market database and information system developed</a:t>
            </a:r>
          </a:p>
          <a:p>
            <a:pPr>
              <a:buBlip>
                <a:blip r:embed="rId2">
                  <a:extLst>
                    <a:ext uri="{837473B0-CC2E-450A-ABE3-18F120FF3D39}">
                      <a1611:picAttrSrcUrl xmlns:a1611="http://schemas.microsoft.com/office/drawing/2016/11/main" r:id="rId3"/>
                    </a:ext>
                  </a:extLst>
                </a:blip>
              </a:buBlip>
            </a:pPr>
            <a:r>
              <a:rPr lang="en-US" sz="1800" b="0" i="0" u="none" strike="noStrike" baseline="0" dirty="0">
                <a:solidFill>
                  <a:srgbClr val="000000"/>
                </a:solidFill>
                <a:latin typeface="Helvetica" panose="020B0604020202020204" pitchFamily="34" charset="0"/>
              </a:rPr>
              <a:t>facilitate regular and comprehensive assessments on job and labor market issues including on social protection and skill mobility to contribute to the evidence-based decision-making process by providing key labor market information and labor characteristics across countries.</a:t>
            </a:r>
            <a:endParaRPr lang="en-US" sz="3600" dirty="0"/>
          </a:p>
        </p:txBody>
      </p:sp>
      <p:sp>
        <p:nvSpPr>
          <p:cNvPr id="3" name="Title 2">
            <a:extLst>
              <a:ext uri="{FF2B5EF4-FFF2-40B4-BE49-F238E27FC236}">
                <a16:creationId xmlns:a16="http://schemas.microsoft.com/office/drawing/2014/main" id="{9C1237F8-3B04-4BBA-8CB7-7C0EC4B288AD}"/>
              </a:ext>
            </a:extLst>
          </p:cNvPr>
          <p:cNvSpPr>
            <a:spLocks noGrp="1"/>
          </p:cNvSpPr>
          <p:nvPr>
            <p:ph type="title"/>
          </p:nvPr>
        </p:nvSpPr>
        <p:spPr/>
        <p:txBody>
          <a:bodyPr/>
          <a:lstStyle/>
          <a:p>
            <a:r>
              <a:rPr lang="en-US" dirty="0"/>
              <a:t>Outputs, Methods, and Activities</a:t>
            </a:r>
          </a:p>
        </p:txBody>
      </p:sp>
    </p:spTree>
    <p:extLst>
      <p:ext uri="{BB962C8B-B14F-4D97-AF65-F5344CB8AC3E}">
        <p14:creationId xmlns:p14="http://schemas.microsoft.com/office/powerpoint/2010/main" val="1191289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A30D51-29E9-4C68-9D8F-03DD0B81C4CB}"/>
              </a:ext>
            </a:extLst>
          </p:cNvPr>
          <p:cNvSpPr>
            <a:spLocks noGrp="1"/>
          </p:cNvSpPr>
          <p:nvPr>
            <p:ph type="title"/>
          </p:nvPr>
        </p:nvSpPr>
        <p:spPr/>
        <p:txBody>
          <a:bodyPr/>
          <a:lstStyle/>
          <a:p>
            <a:r>
              <a:rPr lang="en-US" dirty="0"/>
              <a:t>Milestones</a:t>
            </a:r>
          </a:p>
        </p:txBody>
      </p:sp>
      <p:graphicFrame>
        <p:nvGraphicFramePr>
          <p:cNvPr id="7" name="Table 7">
            <a:extLst>
              <a:ext uri="{FF2B5EF4-FFF2-40B4-BE49-F238E27FC236}">
                <a16:creationId xmlns:a16="http://schemas.microsoft.com/office/drawing/2014/main" id="{1E041F51-6E58-4BA0-BD0D-B6745FD82929}"/>
              </a:ext>
            </a:extLst>
          </p:cNvPr>
          <p:cNvGraphicFramePr>
            <a:graphicFrameLocks noGrp="1"/>
          </p:cNvGraphicFramePr>
          <p:nvPr>
            <p:ph idx="1"/>
            <p:extLst>
              <p:ext uri="{D42A27DB-BD31-4B8C-83A1-F6EECF244321}">
                <p14:modId xmlns:p14="http://schemas.microsoft.com/office/powerpoint/2010/main" val="471245594"/>
              </p:ext>
            </p:extLst>
          </p:nvPr>
        </p:nvGraphicFramePr>
        <p:xfrm>
          <a:off x="601670" y="1197405"/>
          <a:ext cx="7482545" cy="3220890"/>
        </p:xfrm>
        <a:graphic>
          <a:graphicData uri="http://schemas.openxmlformats.org/drawingml/2006/table">
            <a:tbl>
              <a:tblPr firstRow="1" bandRow="1">
                <a:tableStyleId>{5C22544A-7EE6-4342-B048-85BDC9FD1C3A}</a:tableStyleId>
              </a:tblPr>
              <a:tblGrid>
                <a:gridCol w="5344675">
                  <a:extLst>
                    <a:ext uri="{9D8B030D-6E8A-4147-A177-3AD203B41FA5}">
                      <a16:colId xmlns:a16="http://schemas.microsoft.com/office/drawing/2014/main" val="4151652538"/>
                    </a:ext>
                  </a:extLst>
                </a:gridCol>
                <a:gridCol w="2137870">
                  <a:extLst>
                    <a:ext uri="{9D8B030D-6E8A-4147-A177-3AD203B41FA5}">
                      <a16:colId xmlns:a16="http://schemas.microsoft.com/office/drawing/2014/main" val="2236272614"/>
                    </a:ext>
                  </a:extLst>
                </a:gridCol>
              </a:tblGrid>
              <a:tr h="460864">
                <a:tc>
                  <a:txBody>
                    <a:bodyPr/>
                    <a:lstStyle/>
                    <a:p>
                      <a:pPr algn="ctr" fontAlgn="b"/>
                      <a:r>
                        <a:rPr lang="en-US" sz="2800" b="0" i="0" u="none" strike="noStrike" dirty="0">
                          <a:solidFill>
                            <a:schemeClr val="bg1"/>
                          </a:solidFill>
                          <a:effectLst/>
                          <a:latin typeface="Calibri" panose="020F0502020204030204" pitchFamily="34" charset="0"/>
                        </a:rPr>
                        <a:t>Activity</a:t>
                      </a:r>
                    </a:p>
                  </a:txBody>
                  <a:tcPr marL="7620" marR="7620" marT="7620" marB="0" anchor="ctr"/>
                </a:tc>
                <a:tc>
                  <a:txBody>
                    <a:bodyPr/>
                    <a:lstStyle/>
                    <a:p>
                      <a:pPr algn="ctr" fontAlgn="b"/>
                      <a:r>
                        <a:rPr lang="en-US" sz="2800" b="0" i="0" u="none" strike="noStrike" dirty="0">
                          <a:solidFill>
                            <a:schemeClr val="bg1"/>
                          </a:solidFill>
                          <a:effectLst/>
                          <a:latin typeface="Calibri" panose="020F0502020204030204" pitchFamily="34" charset="0"/>
                        </a:rPr>
                        <a:t>Milestones</a:t>
                      </a:r>
                    </a:p>
                  </a:txBody>
                  <a:tcPr marL="7620" marR="7620" marT="7620" marB="0" anchor="ctr"/>
                </a:tc>
                <a:extLst>
                  <a:ext uri="{0D108BD9-81ED-4DB2-BD59-A6C34878D82A}">
                    <a16:rowId xmlns:a16="http://schemas.microsoft.com/office/drawing/2014/main" val="971520108"/>
                  </a:ext>
                </a:extLst>
              </a:tr>
              <a:tr h="686593">
                <a:tc>
                  <a:txBody>
                    <a:bodyPr/>
                    <a:lstStyle/>
                    <a:p>
                      <a:pPr algn="l" fontAlgn="b"/>
                      <a:r>
                        <a:rPr lang="en-US" sz="1800" b="0" i="0" u="none" strike="noStrike" dirty="0">
                          <a:solidFill>
                            <a:srgbClr val="000000"/>
                          </a:solidFill>
                          <a:effectLst/>
                          <a:latin typeface="Calibri" panose="020F0502020204030204" pitchFamily="34" charset="0"/>
                        </a:rPr>
                        <a:t>1. Standardization and harmonization in higher education strengthened</a:t>
                      </a:r>
                    </a:p>
                  </a:txBody>
                  <a:tcPr marL="7620" marR="7620" marT="7620" marB="0" anchor="b"/>
                </a:tc>
                <a:tc>
                  <a:txBody>
                    <a:bodyPr/>
                    <a:lstStyle/>
                    <a:p>
                      <a:pPr algn="ctr" fontAlgn="b"/>
                      <a:r>
                        <a:rPr lang="en-US" sz="1800" b="0" i="0" u="none" strike="noStrike" dirty="0">
                          <a:solidFill>
                            <a:srgbClr val="000000"/>
                          </a:solidFill>
                          <a:effectLst/>
                          <a:latin typeface="Calibri" panose="020F0502020204030204" pitchFamily="34" charset="0"/>
                        </a:rPr>
                        <a:t>Q3 2022–Q2 2024</a:t>
                      </a:r>
                    </a:p>
                  </a:txBody>
                  <a:tcPr marL="7620" marR="7620" marT="7620" marB="0" anchor="ctr"/>
                </a:tc>
                <a:extLst>
                  <a:ext uri="{0D108BD9-81ED-4DB2-BD59-A6C34878D82A}">
                    <a16:rowId xmlns:a16="http://schemas.microsoft.com/office/drawing/2014/main" val="3971613788"/>
                  </a:ext>
                </a:extLst>
              </a:tr>
              <a:tr h="686593">
                <a:tc>
                  <a:txBody>
                    <a:bodyPr/>
                    <a:lstStyle/>
                    <a:p>
                      <a:pPr marL="800100" lvl="1" indent="-342900" algn="l" fontAlgn="b"/>
                      <a:r>
                        <a:rPr lang="en-US" sz="1800" b="0" i="0" u="none" strike="noStrike" dirty="0">
                          <a:solidFill>
                            <a:srgbClr val="000000"/>
                          </a:solidFill>
                          <a:effectLst/>
                          <a:latin typeface="Calibri" panose="020F0502020204030204" pitchFamily="34" charset="0"/>
                        </a:rPr>
                        <a:t>1.1 Collaborate with top universities, including from Japan, for various programs</a:t>
                      </a:r>
                    </a:p>
                  </a:txBody>
                  <a:tcPr marL="7620" marR="7620" marT="7620" marB="0" anchor="b"/>
                </a:tc>
                <a:tc>
                  <a:txBody>
                    <a:bodyPr/>
                    <a:lstStyle/>
                    <a:p>
                      <a:pPr algn="ctr" fontAlgn="b"/>
                      <a:r>
                        <a:rPr lang="en-US" sz="1800" b="0" i="0" u="none" strike="noStrike" dirty="0">
                          <a:solidFill>
                            <a:srgbClr val="000000"/>
                          </a:solidFill>
                          <a:effectLst/>
                          <a:latin typeface="Calibri" panose="020F0502020204030204" pitchFamily="34" charset="0"/>
                        </a:rPr>
                        <a:t>Q3 2022–Q1 2024</a:t>
                      </a:r>
                    </a:p>
                  </a:txBody>
                  <a:tcPr marL="7620" marR="7620" marT="7620" marB="0" anchor="ctr"/>
                </a:tc>
                <a:extLst>
                  <a:ext uri="{0D108BD9-81ED-4DB2-BD59-A6C34878D82A}">
                    <a16:rowId xmlns:a16="http://schemas.microsoft.com/office/drawing/2014/main" val="1361588640"/>
                  </a:ext>
                </a:extLst>
              </a:tr>
              <a:tr h="686593">
                <a:tc>
                  <a:txBody>
                    <a:bodyPr/>
                    <a:lstStyle/>
                    <a:p>
                      <a:pPr marL="800100" lvl="1" indent="-342900" algn="l" fontAlgn="b"/>
                      <a:r>
                        <a:rPr lang="en-US" sz="1800" b="0" i="0" u="none" strike="noStrike" dirty="0">
                          <a:solidFill>
                            <a:srgbClr val="000000"/>
                          </a:solidFill>
                          <a:effectLst/>
                          <a:latin typeface="Calibri" panose="020F0502020204030204" pitchFamily="34" charset="0"/>
                        </a:rPr>
                        <a:t>1.2 Establish an interagency working group on higher education standardization and harmonization</a:t>
                      </a:r>
                    </a:p>
                  </a:txBody>
                  <a:tcPr marL="7620" marR="7620" marT="7620" marB="0" anchor="b"/>
                </a:tc>
                <a:tc>
                  <a:txBody>
                    <a:bodyPr/>
                    <a:lstStyle/>
                    <a:p>
                      <a:pPr algn="ctr" fontAlgn="b"/>
                      <a:r>
                        <a:rPr lang="en-US" sz="1800" b="0" i="0" u="none" strike="noStrike" dirty="0">
                          <a:solidFill>
                            <a:srgbClr val="000000"/>
                          </a:solidFill>
                          <a:effectLst/>
                          <a:latin typeface="Calibri" panose="020F0502020204030204" pitchFamily="34" charset="0"/>
                        </a:rPr>
                        <a:t>Q4 2022–Q4 2022</a:t>
                      </a:r>
                    </a:p>
                  </a:txBody>
                  <a:tcPr marL="7620" marR="7620" marT="7620" marB="0" anchor="ctr"/>
                </a:tc>
                <a:extLst>
                  <a:ext uri="{0D108BD9-81ED-4DB2-BD59-A6C34878D82A}">
                    <a16:rowId xmlns:a16="http://schemas.microsoft.com/office/drawing/2014/main" val="1124594032"/>
                  </a:ext>
                </a:extLst>
              </a:tr>
              <a:tr h="380752">
                <a:tc>
                  <a:txBody>
                    <a:bodyPr/>
                    <a:lstStyle/>
                    <a:p>
                      <a:pPr marL="800100" lvl="1" indent="-342900" algn="l" fontAlgn="b"/>
                      <a:r>
                        <a:rPr lang="en-US" sz="1800" b="0" i="0" u="none" strike="noStrike" dirty="0">
                          <a:solidFill>
                            <a:srgbClr val="000000"/>
                          </a:solidFill>
                          <a:effectLst/>
                          <a:latin typeface="Calibri" panose="020F0502020204030204" pitchFamily="34" charset="0"/>
                        </a:rPr>
                        <a:t>1.3 Initiate the establishment of the university network in the CAREC region </a:t>
                      </a:r>
                    </a:p>
                  </a:txBody>
                  <a:tcPr marL="7620" marR="7620" marT="7620" marB="0" anchor="b"/>
                </a:tc>
                <a:tc>
                  <a:txBody>
                    <a:bodyPr/>
                    <a:lstStyle/>
                    <a:p>
                      <a:pPr marL="0" indent="0" algn="ctr"/>
                      <a:r>
                        <a:rPr lang="en-US" sz="1800" b="0" i="0" u="none" strike="noStrike" dirty="0">
                          <a:solidFill>
                            <a:srgbClr val="000000"/>
                          </a:solidFill>
                          <a:effectLst/>
                          <a:latin typeface="Calibri" panose="020F0502020204030204" pitchFamily="34" charset="0"/>
                        </a:rPr>
                        <a:t>Q4 2022–Q4 2023</a:t>
                      </a:r>
                      <a:endParaRPr lang="en-US" sz="1800" dirty="0"/>
                    </a:p>
                  </a:txBody>
                  <a:tcPr anchor="ctr"/>
                </a:tc>
                <a:extLst>
                  <a:ext uri="{0D108BD9-81ED-4DB2-BD59-A6C34878D82A}">
                    <a16:rowId xmlns:a16="http://schemas.microsoft.com/office/drawing/2014/main" val="496590871"/>
                  </a:ext>
                </a:extLst>
              </a:tr>
            </a:tbl>
          </a:graphicData>
        </a:graphic>
      </p:graphicFrame>
    </p:spTree>
    <p:extLst>
      <p:ext uri="{BB962C8B-B14F-4D97-AF65-F5344CB8AC3E}">
        <p14:creationId xmlns:p14="http://schemas.microsoft.com/office/powerpoint/2010/main" val="3389005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A30D51-29E9-4C68-9D8F-03DD0B81C4CB}"/>
              </a:ext>
            </a:extLst>
          </p:cNvPr>
          <p:cNvSpPr>
            <a:spLocks noGrp="1"/>
          </p:cNvSpPr>
          <p:nvPr>
            <p:ph type="title"/>
          </p:nvPr>
        </p:nvSpPr>
        <p:spPr/>
        <p:txBody>
          <a:bodyPr/>
          <a:lstStyle/>
          <a:p>
            <a:endParaRPr lang="en-US"/>
          </a:p>
        </p:txBody>
      </p:sp>
      <p:graphicFrame>
        <p:nvGraphicFramePr>
          <p:cNvPr id="7" name="Table 7">
            <a:extLst>
              <a:ext uri="{FF2B5EF4-FFF2-40B4-BE49-F238E27FC236}">
                <a16:creationId xmlns:a16="http://schemas.microsoft.com/office/drawing/2014/main" id="{1E041F51-6E58-4BA0-BD0D-B6745FD82929}"/>
              </a:ext>
            </a:extLst>
          </p:cNvPr>
          <p:cNvGraphicFramePr>
            <a:graphicFrameLocks noGrp="1"/>
          </p:cNvGraphicFramePr>
          <p:nvPr>
            <p:ph idx="1"/>
            <p:extLst>
              <p:ext uri="{D42A27DB-BD31-4B8C-83A1-F6EECF244321}">
                <p14:modId xmlns:p14="http://schemas.microsoft.com/office/powerpoint/2010/main" val="1134567899"/>
              </p:ext>
            </p:extLst>
          </p:nvPr>
        </p:nvGraphicFramePr>
        <p:xfrm>
          <a:off x="601670" y="1063229"/>
          <a:ext cx="7482545" cy="3206805"/>
        </p:xfrm>
        <a:graphic>
          <a:graphicData uri="http://schemas.openxmlformats.org/drawingml/2006/table">
            <a:tbl>
              <a:tblPr firstRow="1" bandRow="1">
                <a:tableStyleId>{5C22544A-7EE6-4342-B048-85BDC9FD1C3A}</a:tableStyleId>
              </a:tblPr>
              <a:tblGrid>
                <a:gridCol w="5497381">
                  <a:extLst>
                    <a:ext uri="{9D8B030D-6E8A-4147-A177-3AD203B41FA5}">
                      <a16:colId xmlns:a16="http://schemas.microsoft.com/office/drawing/2014/main" val="4151652538"/>
                    </a:ext>
                  </a:extLst>
                </a:gridCol>
                <a:gridCol w="1985164">
                  <a:extLst>
                    <a:ext uri="{9D8B030D-6E8A-4147-A177-3AD203B41FA5}">
                      <a16:colId xmlns:a16="http://schemas.microsoft.com/office/drawing/2014/main" val="2236272614"/>
                    </a:ext>
                  </a:extLst>
                </a:gridCol>
              </a:tblGrid>
              <a:tr h="447964">
                <a:tc>
                  <a:txBody>
                    <a:bodyPr/>
                    <a:lstStyle/>
                    <a:p>
                      <a:pPr algn="ctr" fontAlgn="b"/>
                      <a:r>
                        <a:rPr lang="en-US" sz="2800" b="0" i="0" u="none" strike="noStrike" dirty="0">
                          <a:solidFill>
                            <a:schemeClr val="bg1"/>
                          </a:solidFill>
                          <a:effectLst/>
                          <a:latin typeface="Calibri" panose="020F0502020204030204" pitchFamily="34" charset="0"/>
                        </a:rPr>
                        <a:t>Activity</a:t>
                      </a:r>
                    </a:p>
                  </a:txBody>
                  <a:tcPr marL="7620" marR="7620" marT="7620" marB="0" anchor="b"/>
                </a:tc>
                <a:tc>
                  <a:txBody>
                    <a:bodyPr/>
                    <a:lstStyle/>
                    <a:p>
                      <a:pPr algn="ctr" fontAlgn="b"/>
                      <a:r>
                        <a:rPr lang="en-US" sz="2800" b="0" i="0" u="none" strike="noStrike" dirty="0">
                          <a:solidFill>
                            <a:schemeClr val="bg1"/>
                          </a:solidFill>
                          <a:effectLst/>
                          <a:latin typeface="Calibri" panose="020F0502020204030204" pitchFamily="34" charset="0"/>
                        </a:rPr>
                        <a:t>Milestones</a:t>
                      </a:r>
                    </a:p>
                  </a:txBody>
                  <a:tcPr marL="7620" marR="7620" marT="7620" marB="0" anchor="b"/>
                </a:tc>
                <a:extLst>
                  <a:ext uri="{0D108BD9-81ED-4DB2-BD59-A6C34878D82A}">
                    <a16:rowId xmlns:a16="http://schemas.microsoft.com/office/drawing/2014/main" val="971520108"/>
                  </a:ext>
                </a:extLst>
              </a:tr>
              <a:tr h="668017">
                <a:tc>
                  <a:txBody>
                    <a:bodyPr/>
                    <a:lstStyle/>
                    <a:p>
                      <a:pPr algn="l" fontAlgn="b"/>
                      <a:r>
                        <a:rPr lang="en-US" sz="1800" b="0" i="0" u="none" strike="noStrike" dirty="0">
                          <a:solidFill>
                            <a:srgbClr val="000000"/>
                          </a:solidFill>
                          <a:effectLst/>
                          <a:latin typeface="Calibri" panose="020F0502020204030204" pitchFamily="34" charset="0"/>
                        </a:rPr>
                        <a:t>2. Standardization and harmonization in technical and vocational education and training strengthened</a:t>
                      </a:r>
                    </a:p>
                  </a:txBody>
                  <a:tcPr marL="7620" marR="7620" marT="7620" marB="0" anchor="b"/>
                </a:tc>
                <a:tc>
                  <a:txBody>
                    <a:bodyPr/>
                    <a:lstStyle/>
                    <a:p>
                      <a:pPr algn="ctr" fontAlgn="b"/>
                      <a:r>
                        <a:rPr lang="en-US" sz="1800" b="0" i="0" u="none" strike="noStrike" dirty="0">
                          <a:solidFill>
                            <a:srgbClr val="000000"/>
                          </a:solidFill>
                          <a:effectLst/>
                          <a:latin typeface="Calibri" panose="020F0502020204030204" pitchFamily="34" charset="0"/>
                        </a:rPr>
                        <a:t>Q3 2022–Q2 2024</a:t>
                      </a:r>
                    </a:p>
                  </a:txBody>
                  <a:tcPr marL="7620" marR="7620" marT="7620" marB="0" anchor="ctr"/>
                </a:tc>
                <a:extLst>
                  <a:ext uri="{0D108BD9-81ED-4DB2-BD59-A6C34878D82A}">
                    <a16:rowId xmlns:a16="http://schemas.microsoft.com/office/drawing/2014/main" val="3971613788"/>
                  </a:ext>
                </a:extLst>
              </a:tr>
              <a:tr h="570686">
                <a:tc>
                  <a:txBody>
                    <a:bodyPr/>
                    <a:lstStyle/>
                    <a:p>
                      <a:pPr marL="800100" indent="-339725" algn="l" fontAlgn="b"/>
                      <a:r>
                        <a:rPr lang="en-US" sz="1800" b="0" i="0" u="none" strike="noStrike" dirty="0">
                          <a:solidFill>
                            <a:srgbClr val="000000"/>
                          </a:solidFill>
                          <a:effectLst/>
                          <a:latin typeface="Calibri" panose="020F0502020204030204" pitchFamily="34" charset="0"/>
                        </a:rPr>
                        <a:t>2.1 Develop toolboxes for tourism professionals and another selected occupation</a:t>
                      </a:r>
                    </a:p>
                  </a:txBody>
                  <a:tcPr marL="7620" marR="7620" marT="7620" marB="0" anchor="b"/>
                </a:tc>
                <a:tc>
                  <a:txBody>
                    <a:bodyPr/>
                    <a:lstStyle/>
                    <a:p>
                      <a:pPr algn="ctr" fontAlgn="b"/>
                      <a:r>
                        <a:rPr lang="en-US" sz="1800" b="0" i="0" u="none" strike="noStrike" dirty="0">
                          <a:solidFill>
                            <a:srgbClr val="000000"/>
                          </a:solidFill>
                          <a:effectLst/>
                          <a:latin typeface="Calibri" panose="020F0502020204030204" pitchFamily="34" charset="0"/>
                        </a:rPr>
                        <a:t>Q1 2023–Q1 2024</a:t>
                      </a:r>
                    </a:p>
                  </a:txBody>
                  <a:tcPr marL="7620" marR="7620" marT="7620" marB="0" anchor="ctr"/>
                </a:tc>
                <a:extLst>
                  <a:ext uri="{0D108BD9-81ED-4DB2-BD59-A6C34878D82A}">
                    <a16:rowId xmlns:a16="http://schemas.microsoft.com/office/drawing/2014/main" val="1361588640"/>
                  </a:ext>
                </a:extLst>
              </a:tr>
              <a:tr h="852121">
                <a:tc>
                  <a:txBody>
                    <a:bodyPr/>
                    <a:lstStyle/>
                    <a:p>
                      <a:pPr marL="744538" indent="-284163" algn="l" fontAlgn="b"/>
                      <a:r>
                        <a:rPr lang="en-US" sz="1800" b="0" i="0" u="none" strike="noStrike" dirty="0">
                          <a:solidFill>
                            <a:srgbClr val="000000"/>
                          </a:solidFill>
                          <a:effectLst/>
                          <a:latin typeface="Calibri" panose="020F0502020204030204" pitchFamily="34" charset="0"/>
                        </a:rPr>
                        <a:t>2.2 Establish TVET institutions networks and bilateral and/or regional standardization system for a selected occupation</a:t>
                      </a:r>
                    </a:p>
                  </a:txBody>
                  <a:tcPr marL="7620" marR="7620" marT="7620" marB="0" anchor="b"/>
                </a:tc>
                <a:tc>
                  <a:txBody>
                    <a:bodyPr/>
                    <a:lstStyle/>
                    <a:p>
                      <a:pPr algn="ctr" fontAlgn="b"/>
                      <a:r>
                        <a:rPr lang="en-US" sz="1800" b="0" i="0" u="none" strike="noStrike" dirty="0">
                          <a:solidFill>
                            <a:srgbClr val="000000"/>
                          </a:solidFill>
                          <a:effectLst/>
                          <a:latin typeface="Calibri" panose="020F0502020204030204" pitchFamily="34" charset="0"/>
                        </a:rPr>
                        <a:t>Q4 2022–Q4 2024</a:t>
                      </a:r>
                    </a:p>
                  </a:txBody>
                  <a:tcPr marL="7620" marR="7620" marT="7620" marB="0" anchor="ctr"/>
                </a:tc>
                <a:extLst>
                  <a:ext uri="{0D108BD9-81ED-4DB2-BD59-A6C34878D82A}">
                    <a16:rowId xmlns:a16="http://schemas.microsoft.com/office/drawing/2014/main" val="1124594032"/>
                  </a:ext>
                </a:extLst>
              </a:tr>
              <a:tr h="668017">
                <a:tc>
                  <a:txBody>
                    <a:bodyPr/>
                    <a:lstStyle/>
                    <a:p>
                      <a:pPr marL="744538" indent="-284163" algn="l" fontAlgn="b"/>
                      <a:r>
                        <a:rPr lang="en-US" sz="1800" b="0" i="0" u="none" strike="noStrike" dirty="0">
                          <a:solidFill>
                            <a:srgbClr val="000000"/>
                          </a:solidFill>
                          <a:effectLst/>
                          <a:latin typeface="Calibri" panose="020F0502020204030204" pitchFamily="34" charset="0"/>
                        </a:rPr>
                        <a:t>2.3 Undertake institutional arrangements through a bilateral and/or regional framework agreement</a:t>
                      </a:r>
                    </a:p>
                  </a:txBody>
                  <a:tcPr marL="7620" marR="7620" marT="7620" marB="0" anchor="b"/>
                </a:tc>
                <a:tc>
                  <a:txBody>
                    <a:bodyPr/>
                    <a:lstStyle/>
                    <a:p>
                      <a:pPr marL="0" indent="0" algn="ctr"/>
                      <a:r>
                        <a:rPr lang="en-US" sz="1800" b="0" i="0" u="none" strike="noStrike" dirty="0">
                          <a:solidFill>
                            <a:srgbClr val="000000"/>
                          </a:solidFill>
                          <a:effectLst/>
                          <a:latin typeface="Calibri" panose="020F0502020204030204" pitchFamily="34" charset="0"/>
                        </a:rPr>
                        <a:t>Q4 2022–Q4 2023</a:t>
                      </a:r>
                      <a:endParaRPr lang="en-US" sz="1800" dirty="0"/>
                    </a:p>
                  </a:txBody>
                  <a:tcPr anchor="ctr"/>
                </a:tc>
                <a:extLst>
                  <a:ext uri="{0D108BD9-81ED-4DB2-BD59-A6C34878D82A}">
                    <a16:rowId xmlns:a16="http://schemas.microsoft.com/office/drawing/2014/main" val="496590871"/>
                  </a:ext>
                </a:extLst>
              </a:tr>
            </a:tbl>
          </a:graphicData>
        </a:graphic>
      </p:graphicFrame>
    </p:spTree>
    <p:extLst>
      <p:ext uri="{BB962C8B-B14F-4D97-AF65-F5344CB8AC3E}">
        <p14:creationId xmlns:p14="http://schemas.microsoft.com/office/powerpoint/2010/main" val="1172514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A30D51-29E9-4C68-9D8F-03DD0B81C4CB}"/>
              </a:ext>
            </a:extLst>
          </p:cNvPr>
          <p:cNvSpPr>
            <a:spLocks noGrp="1"/>
          </p:cNvSpPr>
          <p:nvPr>
            <p:ph type="title"/>
          </p:nvPr>
        </p:nvSpPr>
        <p:spPr/>
        <p:txBody>
          <a:bodyPr/>
          <a:lstStyle/>
          <a:p>
            <a:endParaRPr lang="en-US"/>
          </a:p>
        </p:txBody>
      </p:sp>
      <p:graphicFrame>
        <p:nvGraphicFramePr>
          <p:cNvPr id="7" name="Table 7">
            <a:extLst>
              <a:ext uri="{FF2B5EF4-FFF2-40B4-BE49-F238E27FC236}">
                <a16:creationId xmlns:a16="http://schemas.microsoft.com/office/drawing/2014/main" id="{1E041F51-6E58-4BA0-BD0D-B6745FD82929}"/>
              </a:ext>
            </a:extLst>
          </p:cNvPr>
          <p:cNvGraphicFramePr>
            <a:graphicFrameLocks noGrp="1"/>
          </p:cNvGraphicFramePr>
          <p:nvPr>
            <p:ph idx="1"/>
            <p:extLst>
              <p:ext uri="{D42A27DB-BD31-4B8C-83A1-F6EECF244321}">
                <p14:modId xmlns:p14="http://schemas.microsoft.com/office/powerpoint/2010/main" val="4009576882"/>
              </p:ext>
            </p:extLst>
          </p:nvPr>
        </p:nvGraphicFramePr>
        <p:xfrm>
          <a:off x="601670" y="1044700"/>
          <a:ext cx="7482247" cy="3359510"/>
        </p:xfrm>
        <a:graphic>
          <a:graphicData uri="http://schemas.openxmlformats.org/drawingml/2006/table">
            <a:tbl>
              <a:tblPr firstRow="1" bandRow="1">
                <a:tableStyleId>{5C22544A-7EE6-4342-B048-85BDC9FD1C3A}</a:tableStyleId>
              </a:tblPr>
              <a:tblGrid>
                <a:gridCol w="5497082">
                  <a:extLst>
                    <a:ext uri="{9D8B030D-6E8A-4147-A177-3AD203B41FA5}">
                      <a16:colId xmlns:a16="http://schemas.microsoft.com/office/drawing/2014/main" val="4151652538"/>
                    </a:ext>
                  </a:extLst>
                </a:gridCol>
                <a:gridCol w="1985165">
                  <a:extLst>
                    <a:ext uri="{9D8B030D-6E8A-4147-A177-3AD203B41FA5}">
                      <a16:colId xmlns:a16="http://schemas.microsoft.com/office/drawing/2014/main" val="2236272614"/>
                    </a:ext>
                  </a:extLst>
                </a:gridCol>
              </a:tblGrid>
              <a:tr h="490218">
                <a:tc>
                  <a:txBody>
                    <a:bodyPr/>
                    <a:lstStyle/>
                    <a:p>
                      <a:pPr algn="ctr" fontAlgn="b"/>
                      <a:r>
                        <a:rPr lang="en-US" sz="2800" b="0" i="0" u="none" strike="noStrike" dirty="0">
                          <a:solidFill>
                            <a:schemeClr val="bg1"/>
                          </a:solidFill>
                          <a:effectLst/>
                          <a:latin typeface="Calibri" panose="020F0502020204030204" pitchFamily="34" charset="0"/>
                        </a:rPr>
                        <a:t>Activity</a:t>
                      </a:r>
                    </a:p>
                  </a:txBody>
                  <a:tcPr marL="7620" marR="7620" marT="7620" marB="0" anchor="b"/>
                </a:tc>
                <a:tc>
                  <a:txBody>
                    <a:bodyPr/>
                    <a:lstStyle/>
                    <a:p>
                      <a:pPr algn="ctr" fontAlgn="b"/>
                      <a:r>
                        <a:rPr lang="en-US" sz="2800" b="0" i="0" u="none" strike="noStrike" dirty="0">
                          <a:solidFill>
                            <a:schemeClr val="bg1"/>
                          </a:solidFill>
                          <a:effectLst/>
                          <a:latin typeface="Calibri" panose="020F0502020204030204" pitchFamily="34" charset="0"/>
                        </a:rPr>
                        <a:t>Milestones</a:t>
                      </a:r>
                    </a:p>
                  </a:txBody>
                  <a:tcPr marL="7620" marR="7620" marT="7620" marB="0" anchor="b"/>
                </a:tc>
                <a:extLst>
                  <a:ext uri="{0D108BD9-81ED-4DB2-BD59-A6C34878D82A}">
                    <a16:rowId xmlns:a16="http://schemas.microsoft.com/office/drawing/2014/main" val="971520108"/>
                  </a:ext>
                </a:extLst>
              </a:tr>
              <a:tr h="389057">
                <a:tc>
                  <a:txBody>
                    <a:bodyPr/>
                    <a:lstStyle/>
                    <a:p>
                      <a:pPr algn="l" fontAlgn="b"/>
                      <a:r>
                        <a:rPr lang="en-US" sz="1600" b="0" i="0" u="none" strike="noStrike" dirty="0">
                          <a:solidFill>
                            <a:srgbClr val="000000"/>
                          </a:solidFill>
                          <a:effectLst/>
                          <a:latin typeface="Calibri" panose="020F0502020204030204" pitchFamily="34" charset="0"/>
                        </a:rPr>
                        <a:t>3. Governance and regulation of recruitment systems improved</a:t>
                      </a:r>
                    </a:p>
                  </a:txBody>
                  <a:tcPr marL="7620" marR="7620" marT="7620" marB="0" anchor="b"/>
                </a:tc>
                <a:tc>
                  <a:txBody>
                    <a:bodyPr/>
                    <a:lstStyle/>
                    <a:p>
                      <a:pPr algn="ctr" fontAlgn="b"/>
                      <a:r>
                        <a:rPr lang="en-US" sz="1800" b="0" i="0" u="none" strike="noStrike" dirty="0">
                          <a:solidFill>
                            <a:srgbClr val="000000"/>
                          </a:solidFill>
                          <a:effectLst/>
                          <a:latin typeface="Calibri" panose="020F0502020204030204" pitchFamily="34" charset="0"/>
                        </a:rPr>
                        <a:t>Q4 2022–Q2 2024</a:t>
                      </a:r>
                    </a:p>
                  </a:txBody>
                  <a:tcPr marL="7620" marR="7620" marT="7620" marB="0" anchor="ctr"/>
                </a:tc>
                <a:extLst>
                  <a:ext uri="{0D108BD9-81ED-4DB2-BD59-A6C34878D82A}">
                    <a16:rowId xmlns:a16="http://schemas.microsoft.com/office/drawing/2014/main" val="3971613788"/>
                  </a:ext>
                </a:extLst>
              </a:tr>
              <a:tr h="1045589">
                <a:tc>
                  <a:txBody>
                    <a:bodyPr/>
                    <a:lstStyle/>
                    <a:p>
                      <a:pPr marL="800100" indent="-339725" algn="l" fontAlgn="b"/>
                      <a:r>
                        <a:rPr lang="en-US" sz="1600" b="0" i="0" u="none" strike="noStrike" dirty="0">
                          <a:solidFill>
                            <a:srgbClr val="000000"/>
                          </a:solidFill>
                          <a:effectLst/>
                          <a:latin typeface="Calibri" panose="020F0502020204030204" pitchFamily="34" charset="0"/>
                        </a:rPr>
                        <a:t>3.1 Assess laws and regulations governing the private recruitment agency, government-to-government and business-to-business schemes, including highlighting some case studies for their improvement going forward</a:t>
                      </a:r>
                    </a:p>
                  </a:txBody>
                  <a:tcPr marL="7620" marR="7620" marT="7620" marB="0" anchor="b"/>
                </a:tc>
                <a:tc>
                  <a:txBody>
                    <a:bodyPr/>
                    <a:lstStyle/>
                    <a:p>
                      <a:pPr algn="ctr" fontAlgn="b"/>
                      <a:r>
                        <a:rPr lang="en-US" sz="1800" b="0" i="0" u="none" strike="noStrike" dirty="0">
                          <a:solidFill>
                            <a:srgbClr val="000000"/>
                          </a:solidFill>
                          <a:effectLst/>
                          <a:latin typeface="Calibri" panose="020F0502020204030204" pitchFamily="34" charset="0"/>
                        </a:rPr>
                        <a:t>Q4 2022–Q2 2024</a:t>
                      </a:r>
                    </a:p>
                  </a:txBody>
                  <a:tcPr marL="7620" marR="7620" marT="7620" marB="0" anchor="ctr"/>
                </a:tc>
                <a:extLst>
                  <a:ext uri="{0D108BD9-81ED-4DB2-BD59-A6C34878D82A}">
                    <a16:rowId xmlns:a16="http://schemas.microsoft.com/office/drawing/2014/main" val="1361588640"/>
                  </a:ext>
                </a:extLst>
              </a:tr>
              <a:tr h="389057">
                <a:tc>
                  <a:txBody>
                    <a:bodyPr/>
                    <a:lstStyle/>
                    <a:p>
                      <a:pPr algn="l" fontAlgn="b"/>
                      <a:r>
                        <a:rPr lang="en-US" sz="1600" b="0" i="0" u="none" strike="noStrike" dirty="0">
                          <a:solidFill>
                            <a:srgbClr val="000000"/>
                          </a:solidFill>
                          <a:effectLst/>
                          <a:latin typeface="Calibri" panose="020F0502020204030204" pitchFamily="34" charset="0"/>
                        </a:rPr>
                        <a:t>4. Labor market database and information system developed</a:t>
                      </a:r>
                    </a:p>
                  </a:txBody>
                  <a:tcPr marL="7620" marR="7620" marT="7620" marB="0" anchor="b"/>
                </a:tc>
                <a:tc>
                  <a:txBody>
                    <a:bodyPr/>
                    <a:lstStyle/>
                    <a:p>
                      <a:pPr algn="ctr" fontAlgn="b"/>
                      <a:r>
                        <a:rPr lang="en-US" sz="1800" b="0" i="0" u="none" strike="noStrike" dirty="0">
                          <a:solidFill>
                            <a:srgbClr val="000000"/>
                          </a:solidFill>
                          <a:effectLst/>
                          <a:latin typeface="Calibri" panose="020F0502020204030204" pitchFamily="34" charset="0"/>
                        </a:rPr>
                        <a:t>Q4 2022–Q4 2024</a:t>
                      </a:r>
                    </a:p>
                  </a:txBody>
                  <a:tcPr marL="7620" marR="7620" marT="7620" marB="0" anchor="ctr"/>
                </a:tc>
                <a:extLst>
                  <a:ext uri="{0D108BD9-81ED-4DB2-BD59-A6C34878D82A}">
                    <a16:rowId xmlns:a16="http://schemas.microsoft.com/office/drawing/2014/main" val="1124594032"/>
                  </a:ext>
                </a:extLst>
              </a:tr>
              <a:tr h="1045589">
                <a:tc>
                  <a:txBody>
                    <a:bodyPr/>
                    <a:lstStyle/>
                    <a:p>
                      <a:pPr marL="800100" indent="-339725" algn="l" fontAlgn="b"/>
                      <a:r>
                        <a:rPr lang="en-US" sz="1600" b="0" i="0" u="none" strike="noStrike" dirty="0">
                          <a:solidFill>
                            <a:srgbClr val="000000"/>
                          </a:solidFill>
                          <a:effectLst/>
                          <a:latin typeface="Calibri" panose="020F0502020204030204" pitchFamily="34" charset="0"/>
                        </a:rPr>
                        <a:t>4.1 Conduct comprehensive assessments or policy analyses on the job and labor market in the region covering labor market and mobility, recruitment policies, and social protection</a:t>
                      </a:r>
                    </a:p>
                  </a:txBody>
                  <a:tcPr marL="7620" marR="7620" marT="7620" marB="0" anchor="b"/>
                </a:tc>
                <a:tc>
                  <a:txBody>
                    <a:bodyPr/>
                    <a:lstStyle/>
                    <a:p>
                      <a:pPr marL="0" indent="0" algn="ctr"/>
                      <a:r>
                        <a:rPr lang="en-US" sz="1800" b="0" i="0" u="none" strike="noStrike" dirty="0">
                          <a:solidFill>
                            <a:srgbClr val="000000"/>
                          </a:solidFill>
                          <a:effectLst/>
                          <a:latin typeface="Calibri" panose="020F0502020204030204" pitchFamily="34" charset="0"/>
                        </a:rPr>
                        <a:t>Q4 2022–Q4 2024</a:t>
                      </a:r>
                      <a:endParaRPr lang="en-US" sz="1800" dirty="0"/>
                    </a:p>
                  </a:txBody>
                  <a:tcPr anchor="ctr"/>
                </a:tc>
                <a:extLst>
                  <a:ext uri="{0D108BD9-81ED-4DB2-BD59-A6C34878D82A}">
                    <a16:rowId xmlns:a16="http://schemas.microsoft.com/office/drawing/2014/main" val="496590871"/>
                  </a:ext>
                </a:extLst>
              </a:tr>
            </a:tbl>
          </a:graphicData>
        </a:graphic>
      </p:graphicFrame>
    </p:spTree>
    <p:extLst>
      <p:ext uri="{BB962C8B-B14F-4D97-AF65-F5344CB8AC3E}">
        <p14:creationId xmlns:p14="http://schemas.microsoft.com/office/powerpoint/2010/main" val="908328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127159-A12B-47DA-BCB5-2A06E52D342A}"/>
              </a:ext>
            </a:extLst>
          </p:cNvPr>
          <p:cNvSpPr>
            <a:spLocks noGrp="1"/>
          </p:cNvSpPr>
          <p:nvPr>
            <p:ph idx="1"/>
          </p:nvPr>
        </p:nvSpPr>
        <p:spPr/>
        <p:txBody>
          <a:bodyPr>
            <a:normAutofit fontScale="70000" lnSpcReduction="20000"/>
          </a:bodyPr>
          <a:lstStyle/>
          <a:p>
            <a:r>
              <a:rPr lang="en-US" dirty="0"/>
              <a:t>Conduct call for papers for collaborative research across universities in the CAREC region on key topics of: (i). making the economy more resilience and inclusive (i.e., recovering better and stronger from pandemic) and (ii). improving the overall migration system to better utilize the CAREC workforce.</a:t>
            </a:r>
          </a:p>
          <a:p>
            <a:r>
              <a:rPr lang="en-US" dirty="0"/>
              <a:t>Creation of cross-country interagency working group comprising of women and men professionals in higher education standardization and harmonization</a:t>
            </a:r>
          </a:p>
          <a:p>
            <a:r>
              <a:rPr lang="en-US" dirty="0"/>
              <a:t>Prepare bilateral and/or regional framework on higher education standardization and harmonization prepared</a:t>
            </a:r>
          </a:p>
          <a:p>
            <a:r>
              <a:rPr lang="en-US" dirty="0"/>
              <a:t>Prepare MOU/agreement between two or more regional universities for degree, faculty or student exchange and/or qualification standardization program. </a:t>
            </a:r>
          </a:p>
          <a:p>
            <a:endParaRPr lang="en-US" dirty="0"/>
          </a:p>
        </p:txBody>
      </p:sp>
      <p:sp>
        <p:nvSpPr>
          <p:cNvPr id="3" name="Title 2">
            <a:extLst>
              <a:ext uri="{FF2B5EF4-FFF2-40B4-BE49-F238E27FC236}">
                <a16:creationId xmlns:a16="http://schemas.microsoft.com/office/drawing/2014/main" id="{FC75B901-D5F4-4F96-92B5-3EFE9AA2F8A7}"/>
              </a:ext>
            </a:extLst>
          </p:cNvPr>
          <p:cNvSpPr>
            <a:spLocks noGrp="1"/>
          </p:cNvSpPr>
          <p:nvPr>
            <p:ph type="title"/>
          </p:nvPr>
        </p:nvSpPr>
        <p:spPr/>
        <p:txBody>
          <a:bodyPr/>
          <a:lstStyle/>
          <a:p>
            <a:r>
              <a:rPr lang="en-US" dirty="0"/>
              <a:t>Next Steps</a:t>
            </a:r>
          </a:p>
        </p:txBody>
      </p:sp>
    </p:spTree>
    <p:extLst>
      <p:ext uri="{BB962C8B-B14F-4D97-AF65-F5344CB8AC3E}">
        <p14:creationId xmlns:p14="http://schemas.microsoft.com/office/powerpoint/2010/main" val="263259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127159-A12B-47DA-BCB5-2A06E52D342A}"/>
              </a:ext>
            </a:extLst>
          </p:cNvPr>
          <p:cNvSpPr>
            <a:spLocks noGrp="1"/>
          </p:cNvSpPr>
          <p:nvPr>
            <p:ph idx="1"/>
          </p:nvPr>
        </p:nvSpPr>
        <p:spPr>
          <a:xfrm>
            <a:off x="448965" y="1502815"/>
            <a:ext cx="8246070" cy="2137870"/>
          </a:xfrm>
        </p:spPr>
        <p:txBody>
          <a:bodyPr>
            <a:normAutofit/>
          </a:bodyPr>
          <a:lstStyle/>
          <a:p>
            <a:pPr marL="0" indent="0" algn="ctr">
              <a:buNone/>
            </a:pPr>
            <a:r>
              <a:rPr lang="en-US" sz="6000" dirty="0"/>
              <a:t>Thank you!</a:t>
            </a:r>
          </a:p>
        </p:txBody>
      </p:sp>
      <p:sp>
        <p:nvSpPr>
          <p:cNvPr id="3" name="Title 2">
            <a:extLst>
              <a:ext uri="{FF2B5EF4-FFF2-40B4-BE49-F238E27FC236}">
                <a16:creationId xmlns:a16="http://schemas.microsoft.com/office/drawing/2014/main" id="{FC75B901-D5F4-4F96-92B5-3EFE9AA2F8A7}"/>
              </a:ext>
            </a:extLst>
          </p:cNvPr>
          <p:cNvSpPr>
            <a:spLocks noGrp="1"/>
          </p:cNvSpPr>
          <p:nvPr>
            <p:ph type="title"/>
          </p:nvPr>
        </p:nvSpPr>
        <p:spPr/>
        <p:txBody>
          <a:bodyPr/>
          <a:lstStyle/>
          <a:p>
            <a:r>
              <a:rPr lang="en-US" dirty="0"/>
              <a:t>  </a:t>
            </a:r>
          </a:p>
        </p:txBody>
      </p:sp>
    </p:spTree>
    <p:extLst>
      <p:ext uri="{BB962C8B-B14F-4D97-AF65-F5344CB8AC3E}">
        <p14:creationId xmlns:p14="http://schemas.microsoft.com/office/powerpoint/2010/main" val="211937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5"/>
          </a:xfrm>
        </p:spPr>
        <p:txBody>
          <a:bodyPr>
            <a:normAutofit/>
          </a:bodyPr>
          <a:lstStyle/>
          <a:p>
            <a:r>
              <a:rPr lang="en-US" dirty="0">
                <a:solidFill>
                  <a:schemeClr val="bg1"/>
                </a:solidFill>
              </a:rPr>
              <a:t>Presentation Outline</a:t>
            </a:r>
            <a:endParaRPr lang="en-US" b="1" dirty="0">
              <a:solidFill>
                <a:schemeClr val="bg1"/>
              </a:solidFill>
            </a:endParaRPr>
          </a:p>
        </p:txBody>
      </p:sp>
      <p:sp>
        <p:nvSpPr>
          <p:cNvPr id="3" name="Content Placeholder 2"/>
          <p:cNvSpPr>
            <a:spLocks noGrp="1"/>
          </p:cNvSpPr>
          <p:nvPr>
            <p:ph idx="4294967295"/>
          </p:nvPr>
        </p:nvSpPr>
        <p:spPr>
          <a:xfrm>
            <a:off x="448965" y="1044700"/>
            <a:ext cx="8246070" cy="3664918"/>
          </a:xfrm>
        </p:spPr>
        <p:txBody>
          <a:bodyPr>
            <a:normAutofit lnSpcReduction="10000"/>
          </a:bodyPr>
          <a:lstStyle/>
          <a:p>
            <a:r>
              <a:rPr lang="en-US" altLang="en-US" dirty="0"/>
              <a:t>Background</a:t>
            </a:r>
          </a:p>
          <a:p>
            <a:r>
              <a:rPr lang="en-US" altLang="en-US" dirty="0"/>
              <a:t>The Technical Assistance (TA)</a:t>
            </a:r>
          </a:p>
          <a:p>
            <a:pPr lvl="1"/>
            <a:r>
              <a:rPr lang="en-US" altLang="en-US" dirty="0"/>
              <a:t>Objectives</a:t>
            </a:r>
          </a:p>
          <a:p>
            <a:pPr lvl="1"/>
            <a:r>
              <a:rPr lang="en-US" altLang="en-US" dirty="0"/>
              <a:t>Impact and Outcome</a:t>
            </a:r>
          </a:p>
          <a:p>
            <a:pPr lvl="1"/>
            <a:r>
              <a:rPr lang="en-US" altLang="en-US" dirty="0"/>
              <a:t>Key Activities</a:t>
            </a:r>
          </a:p>
          <a:p>
            <a:pPr lvl="1"/>
            <a:r>
              <a:rPr lang="en-US" altLang="en-US" dirty="0"/>
              <a:t>Milestones</a:t>
            </a:r>
          </a:p>
          <a:p>
            <a:pPr lvl="1"/>
            <a:r>
              <a:rPr lang="en-US" altLang="en-US" dirty="0"/>
              <a:t>Next steps</a:t>
            </a:r>
          </a:p>
          <a:p>
            <a:pPr lvl="1"/>
            <a:endParaRPr lang="en-US" altLang="en-US" dirty="0"/>
          </a:p>
          <a:p>
            <a:endParaRPr lang="en-US" dirty="0"/>
          </a:p>
        </p:txBody>
      </p:sp>
    </p:spTree>
    <p:extLst>
      <p:ext uri="{BB962C8B-B14F-4D97-AF65-F5344CB8AC3E}">
        <p14:creationId xmlns:p14="http://schemas.microsoft.com/office/powerpoint/2010/main" val="4103309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8C75D8-7CB8-48B2-8F50-AE33662A5FA3}"/>
              </a:ext>
            </a:extLst>
          </p:cNvPr>
          <p:cNvSpPr>
            <a:spLocks noGrp="1"/>
          </p:cNvSpPr>
          <p:nvPr>
            <p:ph idx="1"/>
          </p:nvPr>
        </p:nvSpPr>
        <p:spPr/>
        <p:txBody>
          <a:bodyPr>
            <a:normAutofit fontScale="92500" lnSpcReduction="20000"/>
          </a:bodyPr>
          <a:lstStyle/>
          <a:p>
            <a:r>
              <a:rPr lang="en-US" dirty="0"/>
              <a:t>Part of the Human Development cluster: CAREC 2030 strategic framework.</a:t>
            </a:r>
          </a:p>
          <a:p>
            <a:r>
              <a:rPr lang="en-US" dirty="0"/>
              <a:t>A direct follow-up to the recommendations of the 2019 scoping study the CAREC Secretariat recommending a phased approach: </a:t>
            </a:r>
          </a:p>
          <a:p>
            <a:pPr lvl="2"/>
            <a:r>
              <a:rPr lang="en-US" dirty="0"/>
              <a:t>Short term: establishing of regional expert groups on improving quality standards and harmonization, academic and skill mobility, and labor market information.</a:t>
            </a:r>
          </a:p>
          <a:p>
            <a:pPr lvl="2"/>
            <a:r>
              <a:rPr lang="en-US" dirty="0"/>
              <a:t>Long term: forming sector committee and a strategic framework for regional cooperation and investment financing. </a:t>
            </a:r>
            <a:endParaRPr lang="en-NL" dirty="0"/>
          </a:p>
          <a:p>
            <a:pPr marL="0" indent="0">
              <a:buNone/>
            </a:pPr>
            <a:endParaRPr lang="en-US" sz="2400" dirty="0"/>
          </a:p>
        </p:txBody>
      </p:sp>
      <p:sp>
        <p:nvSpPr>
          <p:cNvPr id="3" name="Title 2">
            <a:extLst>
              <a:ext uri="{FF2B5EF4-FFF2-40B4-BE49-F238E27FC236}">
                <a16:creationId xmlns:a16="http://schemas.microsoft.com/office/drawing/2014/main" id="{8CEE9B07-A8F4-488C-B417-244B735826E0}"/>
              </a:ext>
            </a:extLst>
          </p:cNvPr>
          <p:cNvSpPr>
            <a:spLocks noGrp="1"/>
          </p:cNvSpPr>
          <p:nvPr>
            <p:ph type="title"/>
          </p:nvPr>
        </p:nvSpPr>
        <p:spPr/>
        <p:txBody>
          <a:bodyPr/>
          <a:lstStyle/>
          <a:p>
            <a:r>
              <a:rPr lang="en-US" dirty="0">
                <a:solidFill>
                  <a:schemeClr val="bg1"/>
                </a:solidFill>
              </a:rPr>
              <a:t>Background</a:t>
            </a:r>
          </a:p>
        </p:txBody>
      </p:sp>
    </p:spTree>
    <p:extLst>
      <p:ext uri="{BB962C8B-B14F-4D97-AF65-F5344CB8AC3E}">
        <p14:creationId xmlns:p14="http://schemas.microsoft.com/office/powerpoint/2010/main" val="1000399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929780-EB5E-43B6-81D4-C99B85A106A8}"/>
              </a:ext>
            </a:extLst>
          </p:cNvPr>
          <p:cNvSpPr>
            <a:spLocks noGrp="1"/>
          </p:cNvSpPr>
          <p:nvPr>
            <p:ph idx="1"/>
          </p:nvPr>
        </p:nvSpPr>
        <p:spPr>
          <a:xfrm>
            <a:off x="440730" y="1063229"/>
            <a:ext cx="8246070" cy="3664918"/>
          </a:xfrm>
        </p:spPr>
        <p:txBody>
          <a:bodyPr>
            <a:normAutofit/>
          </a:bodyPr>
          <a:lstStyle/>
          <a:p>
            <a:r>
              <a:rPr lang="en-US" sz="1800" dirty="0">
                <a:solidFill>
                  <a:srgbClr val="000000"/>
                </a:solidFill>
                <a:latin typeface="Arial" panose="020B0604020202020204" pitchFamily="34" charset="0"/>
              </a:rPr>
              <a:t>I</a:t>
            </a:r>
            <a:r>
              <a:rPr lang="en-US" sz="1800" b="0" i="0" u="none" strike="noStrike" baseline="0" dirty="0">
                <a:solidFill>
                  <a:srgbClr val="000000"/>
                </a:solidFill>
                <a:latin typeface="Arial" panose="020B0604020202020204" pitchFamily="34" charset="0"/>
              </a:rPr>
              <a:t>ncreasing job disruptions as countries move closer to Industry 4.0. </a:t>
            </a:r>
          </a:p>
          <a:p>
            <a:r>
              <a:rPr lang="en-US" sz="1800" b="0" i="0" u="none" strike="noStrike" baseline="0" dirty="0">
                <a:solidFill>
                  <a:srgbClr val="000000"/>
                </a:solidFill>
                <a:latin typeface="Arial" panose="020B0604020202020204" pitchFamily="34" charset="0"/>
              </a:rPr>
              <a:t>Covid-19 pandemic’s long-term effects on the labor market as tens of millions of jobs lost worldwide to never return again</a:t>
            </a:r>
            <a:r>
              <a:rPr lang="en-US" sz="1800" dirty="0">
                <a:solidFill>
                  <a:srgbClr val="000000"/>
                </a:solidFill>
                <a:latin typeface="Arial" panose="020B0604020202020204" pitchFamily="34" charset="0"/>
              </a:rPr>
              <a:t>, </a:t>
            </a:r>
            <a:r>
              <a:rPr lang="en-US" sz="1800" b="0" i="0" u="none" strike="noStrike" baseline="0" dirty="0">
                <a:solidFill>
                  <a:srgbClr val="000000"/>
                </a:solidFill>
                <a:latin typeface="Arial" panose="020B0604020202020204" pitchFamily="34" charset="0"/>
              </a:rPr>
              <a:t>fundamentally changing the way many of us work</a:t>
            </a:r>
          </a:p>
          <a:p>
            <a:r>
              <a:rPr lang="en-US" sz="1800" b="0" i="0" u="none" strike="noStrike" baseline="0" dirty="0">
                <a:solidFill>
                  <a:srgbClr val="000000"/>
                </a:solidFill>
                <a:latin typeface="Arial" panose="020B0604020202020204" pitchFamily="34" charset="0"/>
              </a:rPr>
              <a:t>Need to ensure the competitiveness of CAREC member countries </a:t>
            </a:r>
            <a:r>
              <a:rPr lang="en-US" sz="1800" dirty="0">
                <a:solidFill>
                  <a:srgbClr val="000000"/>
                </a:solidFill>
                <a:latin typeface="Arial" panose="020B0604020202020204" pitchFamily="34" charset="0"/>
              </a:rPr>
              <a:t>via </a:t>
            </a:r>
            <a:r>
              <a:rPr lang="en-US" sz="1800" b="0" i="0" u="none" strike="noStrike" baseline="0" dirty="0">
                <a:solidFill>
                  <a:srgbClr val="000000"/>
                </a:solidFill>
                <a:latin typeface="Arial" panose="020B0604020202020204" pitchFamily="34" charset="0"/>
              </a:rPr>
              <a:t>improving labor force quality</a:t>
            </a:r>
          </a:p>
          <a:p>
            <a:r>
              <a:rPr lang="en-US" sz="1800" dirty="0">
                <a:solidFill>
                  <a:srgbClr val="000000"/>
                </a:solidFill>
                <a:latin typeface="Arial" panose="020B0604020202020204" pitchFamily="34" charset="0"/>
              </a:rPr>
              <a:t>Risk </a:t>
            </a:r>
            <a:r>
              <a:rPr lang="en-US" sz="1800" b="0" i="0" u="none" strike="noStrike" baseline="0" dirty="0">
                <a:solidFill>
                  <a:srgbClr val="000000"/>
                </a:solidFill>
                <a:latin typeface="Arial" panose="020B0604020202020204" pitchFamily="34" charset="0"/>
              </a:rPr>
              <a:t>of being left behind as its talented workforce leave permanently to work elsewhere</a:t>
            </a:r>
            <a:r>
              <a:rPr lang="en-US" sz="1800" dirty="0">
                <a:solidFill>
                  <a:srgbClr val="000000"/>
                </a:solidFill>
                <a:latin typeface="Arial" panose="020B0604020202020204" pitchFamily="34" charset="0"/>
              </a:rPr>
              <a:t> </a:t>
            </a:r>
          </a:p>
          <a:p>
            <a:r>
              <a:rPr lang="en-US" sz="1800" b="0" i="0" u="none" strike="noStrike" baseline="0" dirty="0">
                <a:solidFill>
                  <a:srgbClr val="000000"/>
                </a:solidFill>
                <a:latin typeface="Arial" panose="020B0604020202020204" pitchFamily="34" charset="0"/>
              </a:rPr>
              <a:t>A proactive regional policy aimed at improving the labor force quality and facilitating skill mobility to support circulation and recognition of skills could mitigate this risk.</a:t>
            </a:r>
            <a:endParaRPr lang="en-US" dirty="0"/>
          </a:p>
        </p:txBody>
      </p:sp>
      <p:sp>
        <p:nvSpPr>
          <p:cNvPr id="3" name="Title 2">
            <a:extLst>
              <a:ext uri="{FF2B5EF4-FFF2-40B4-BE49-F238E27FC236}">
                <a16:creationId xmlns:a16="http://schemas.microsoft.com/office/drawing/2014/main" id="{FFB6DE5B-F15E-45AF-92EA-FD4E71403EEB}"/>
              </a:ext>
            </a:extLst>
          </p:cNvPr>
          <p:cNvSpPr>
            <a:spLocks noGrp="1"/>
          </p:cNvSpPr>
          <p:nvPr>
            <p:ph type="title"/>
          </p:nvPr>
        </p:nvSpPr>
        <p:spPr/>
        <p:txBody>
          <a:bodyPr>
            <a:normAutofit/>
          </a:bodyPr>
          <a:lstStyle/>
          <a:p>
            <a:r>
              <a:rPr lang="en-US" dirty="0">
                <a:solidFill>
                  <a:schemeClr val="bg1"/>
                </a:solidFill>
              </a:rPr>
              <a:t>Rationale of the TA</a:t>
            </a:r>
          </a:p>
        </p:txBody>
      </p:sp>
    </p:spTree>
    <p:extLst>
      <p:ext uri="{BB962C8B-B14F-4D97-AF65-F5344CB8AC3E}">
        <p14:creationId xmlns:p14="http://schemas.microsoft.com/office/powerpoint/2010/main" val="295199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63F1BB-854E-4B96-B75C-E7655E7A3651}"/>
              </a:ext>
            </a:extLst>
          </p:cNvPr>
          <p:cNvSpPr>
            <a:spLocks noGrp="1"/>
          </p:cNvSpPr>
          <p:nvPr>
            <p:ph idx="1"/>
          </p:nvPr>
        </p:nvSpPr>
        <p:spPr/>
        <p:txBody>
          <a:bodyPr/>
          <a:lstStyle/>
          <a:p>
            <a:pPr marL="0" indent="0">
              <a:buNone/>
            </a:pPr>
            <a:r>
              <a:rPr lang="en-US" sz="1800" dirty="0">
                <a:effectLst/>
                <a:latin typeface="Arial" panose="020B0604020202020204" pitchFamily="34" charset="0"/>
                <a:ea typeface="MS Mincho" panose="02020609040205080304" pitchFamily="49" charset="-128"/>
                <a:cs typeface="Arial" panose="020B0604020202020204" pitchFamily="34" charset="0"/>
              </a:rPr>
              <a:t>The TA will improve four key areas of: </a:t>
            </a:r>
          </a:p>
          <a:p>
            <a:pPr marL="800100">
              <a:buFont typeface="Wingdings" panose="05000000000000000000" pitchFamily="2" charset="2"/>
              <a:buChar char="Ø"/>
            </a:pPr>
            <a:r>
              <a:rPr lang="en-US" sz="1800" dirty="0">
                <a:effectLst/>
                <a:latin typeface="Arial" panose="020B0604020202020204" pitchFamily="34" charset="0"/>
                <a:ea typeface="MS Mincho" panose="02020609040205080304" pitchFamily="49" charset="-128"/>
                <a:cs typeface="Arial" panose="020B0604020202020204" pitchFamily="34" charset="0"/>
              </a:rPr>
              <a:t>standardization and harmonization in higher education, </a:t>
            </a:r>
          </a:p>
          <a:p>
            <a:pPr marL="800100">
              <a:buFont typeface="Wingdings" panose="05000000000000000000" pitchFamily="2" charset="2"/>
              <a:buChar char="Ø"/>
            </a:pPr>
            <a:r>
              <a:rPr lang="en-US" sz="1800" dirty="0">
                <a:effectLst/>
                <a:latin typeface="Arial" panose="020B0604020202020204" pitchFamily="34" charset="0"/>
                <a:ea typeface="MS Mincho" panose="02020609040205080304" pitchFamily="49" charset="-128"/>
                <a:cs typeface="Arial" panose="020B0604020202020204" pitchFamily="34" charset="0"/>
              </a:rPr>
              <a:t>standardization and harmonization in TVET, </a:t>
            </a:r>
          </a:p>
          <a:p>
            <a:pPr marL="800100">
              <a:buFont typeface="Wingdings" panose="05000000000000000000" pitchFamily="2" charset="2"/>
              <a:buChar char="Ø"/>
            </a:pPr>
            <a:r>
              <a:rPr lang="en-US" sz="1800" dirty="0">
                <a:effectLst/>
                <a:latin typeface="Arial" panose="020B0604020202020204" pitchFamily="34" charset="0"/>
                <a:ea typeface="MS Mincho" panose="02020609040205080304" pitchFamily="49" charset="-128"/>
                <a:cs typeface="Arial" panose="020B0604020202020204" pitchFamily="34" charset="0"/>
              </a:rPr>
              <a:t>governance and regulation of recruitment systems, and </a:t>
            </a:r>
          </a:p>
          <a:p>
            <a:pPr marL="800100">
              <a:buFont typeface="Wingdings" panose="05000000000000000000" pitchFamily="2" charset="2"/>
              <a:buChar char="Ø"/>
            </a:pPr>
            <a:r>
              <a:rPr lang="en-US" sz="1800" dirty="0">
                <a:effectLst/>
                <a:latin typeface="Arial" panose="020B0604020202020204" pitchFamily="34" charset="0"/>
                <a:ea typeface="MS Mincho" panose="02020609040205080304" pitchFamily="49" charset="-128"/>
                <a:cs typeface="Arial" panose="020B0604020202020204" pitchFamily="34" charset="0"/>
              </a:rPr>
              <a:t>development of labor market database and information system. </a:t>
            </a:r>
          </a:p>
          <a:p>
            <a:pPr marL="0" indent="0">
              <a:buNone/>
            </a:pPr>
            <a:r>
              <a:rPr lang="en-US" sz="1800" dirty="0">
                <a:effectLst/>
                <a:latin typeface="Arial" panose="020B0604020202020204" pitchFamily="34" charset="0"/>
                <a:ea typeface="MS Mincho" panose="02020609040205080304" pitchFamily="49" charset="-128"/>
                <a:cs typeface="Arial" panose="020B0604020202020204" pitchFamily="34" charset="0"/>
              </a:rPr>
              <a:t>The TA’s main focus is to improve </a:t>
            </a:r>
            <a:r>
              <a:rPr lang="en-US" sz="1800" b="1" dirty="0">
                <a:effectLst/>
                <a:latin typeface="Arial" panose="020B0604020202020204" pitchFamily="34" charset="0"/>
                <a:ea typeface="MS Mincho" panose="02020609040205080304" pitchFamily="49" charset="-128"/>
                <a:cs typeface="Arial" panose="020B0604020202020204" pitchFamily="34" charset="0"/>
              </a:rPr>
              <a:t>systems and governances at the country and regional levels</a:t>
            </a:r>
            <a:r>
              <a:rPr lang="en-US" sz="1800" dirty="0">
                <a:effectLst/>
                <a:latin typeface="Arial" panose="020B0604020202020204" pitchFamily="34" charset="0"/>
                <a:ea typeface="MS Mincho" panose="02020609040205080304" pitchFamily="49" charset="-128"/>
                <a:cs typeface="Arial" panose="020B0604020202020204" pitchFamily="34" charset="0"/>
              </a:rPr>
              <a:t>, considering global best practices, the countries’ diverse backgrounds, and geographical context, as well as the countries’ agendas, key stakeholders’ requests from the previous consultations, and other previous and ongoing initiatives to ensure strong buy-in and synergy while </a:t>
            </a:r>
            <a:r>
              <a:rPr lang="en-US" sz="1800" dirty="0">
                <a:effectLst/>
                <a:latin typeface="Arial" panose="020B0604020202020204" pitchFamily="34" charset="0"/>
                <a:ea typeface="MS Mincho" panose="02020609040205080304" pitchFamily="49" charset="-128"/>
                <a:cs typeface="Times New Roman" panose="02020603050405020304" pitchFamily="18" charset="0"/>
              </a:rPr>
              <a:t>avoiding duplication. </a:t>
            </a:r>
          </a:p>
          <a:p>
            <a:endParaRPr lang="en-US" dirty="0"/>
          </a:p>
        </p:txBody>
      </p:sp>
      <p:sp>
        <p:nvSpPr>
          <p:cNvPr id="3" name="Title 2">
            <a:extLst>
              <a:ext uri="{FF2B5EF4-FFF2-40B4-BE49-F238E27FC236}">
                <a16:creationId xmlns:a16="http://schemas.microsoft.com/office/drawing/2014/main" id="{23A661E9-415C-4F8E-8766-FE7D75EFDC63}"/>
              </a:ext>
            </a:extLst>
          </p:cNvPr>
          <p:cNvSpPr>
            <a:spLocks noGrp="1"/>
          </p:cNvSpPr>
          <p:nvPr>
            <p:ph type="title"/>
          </p:nvPr>
        </p:nvSpPr>
        <p:spPr/>
        <p:txBody>
          <a:bodyPr/>
          <a:lstStyle/>
          <a:p>
            <a:r>
              <a:rPr lang="en-US" altLang="en-US" dirty="0">
                <a:solidFill>
                  <a:schemeClr val="bg1"/>
                </a:solidFill>
              </a:rPr>
              <a:t>Objectives</a:t>
            </a:r>
            <a:endParaRPr lang="en-US" dirty="0"/>
          </a:p>
        </p:txBody>
      </p:sp>
    </p:spTree>
    <p:extLst>
      <p:ext uri="{BB962C8B-B14F-4D97-AF65-F5344CB8AC3E}">
        <p14:creationId xmlns:p14="http://schemas.microsoft.com/office/powerpoint/2010/main" val="4096781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96725A-F3C8-4419-AD80-305585B9AA7C}"/>
              </a:ext>
            </a:extLst>
          </p:cNvPr>
          <p:cNvSpPr>
            <a:spLocks noGrp="1"/>
          </p:cNvSpPr>
          <p:nvPr>
            <p:ph type="title"/>
          </p:nvPr>
        </p:nvSpPr>
        <p:spPr/>
        <p:txBody>
          <a:bodyPr/>
          <a:lstStyle/>
          <a:p>
            <a:r>
              <a:rPr lang="en-US" dirty="0"/>
              <a:t>Impact and Outcome</a:t>
            </a:r>
          </a:p>
        </p:txBody>
      </p:sp>
      <p:grpSp>
        <p:nvGrpSpPr>
          <p:cNvPr id="14" name="Group 13">
            <a:extLst>
              <a:ext uri="{FF2B5EF4-FFF2-40B4-BE49-F238E27FC236}">
                <a16:creationId xmlns:a16="http://schemas.microsoft.com/office/drawing/2014/main" id="{FEB96F96-089C-452E-8CA2-3E202D44A4ED}"/>
              </a:ext>
            </a:extLst>
          </p:cNvPr>
          <p:cNvGrpSpPr/>
          <p:nvPr/>
        </p:nvGrpSpPr>
        <p:grpSpPr>
          <a:xfrm>
            <a:off x="601670" y="1197405"/>
            <a:ext cx="8226386" cy="3054100"/>
            <a:chOff x="549613" y="1600200"/>
            <a:chExt cx="8226386" cy="4331242"/>
          </a:xfrm>
        </p:grpSpPr>
        <p:sp>
          <p:nvSpPr>
            <p:cNvPr id="15" name="Freeform: Shape 14">
              <a:extLst>
                <a:ext uri="{FF2B5EF4-FFF2-40B4-BE49-F238E27FC236}">
                  <a16:creationId xmlns:a16="http://schemas.microsoft.com/office/drawing/2014/main" id="{54929E02-F5E1-4C9F-823C-2B44E056B4A3}"/>
                </a:ext>
              </a:extLst>
            </p:cNvPr>
            <p:cNvSpPr/>
            <p:nvPr/>
          </p:nvSpPr>
          <p:spPr>
            <a:xfrm>
              <a:off x="549613" y="1600200"/>
              <a:ext cx="3762570" cy="1267200"/>
            </a:xfrm>
            <a:custGeom>
              <a:avLst/>
              <a:gdLst>
                <a:gd name="connsiteX0" fmla="*/ 0 w 3762570"/>
                <a:gd name="connsiteY0" fmla="*/ 0 h 1267200"/>
                <a:gd name="connsiteX1" fmla="*/ 3762570 w 3762570"/>
                <a:gd name="connsiteY1" fmla="*/ 0 h 1267200"/>
                <a:gd name="connsiteX2" fmla="*/ 3762570 w 3762570"/>
                <a:gd name="connsiteY2" fmla="*/ 1267200 h 1267200"/>
                <a:gd name="connsiteX3" fmla="*/ 0 w 3762570"/>
                <a:gd name="connsiteY3" fmla="*/ 1267200 h 1267200"/>
                <a:gd name="connsiteX4" fmla="*/ 0 w 3762570"/>
                <a:gd name="connsiteY4" fmla="*/ 0 h 126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570" h="1267200">
                  <a:moveTo>
                    <a:pt x="0" y="0"/>
                  </a:moveTo>
                  <a:lnTo>
                    <a:pt x="3762570" y="0"/>
                  </a:lnTo>
                  <a:lnTo>
                    <a:pt x="3762570" y="1267200"/>
                  </a:lnTo>
                  <a:lnTo>
                    <a:pt x="0" y="1267200"/>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u="none" kern="1200" dirty="0"/>
                <a:t>Impact</a:t>
              </a:r>
            </a:p>
          </p:txBody>
        </p:sp>
        <p:sp>
          <p:nvSpPr>
            <p:cNvPr id="16" name="Freeform: Shape 15">
              <a:extLst>
                <a:ext uri="{FF2B5EF4-FFF2-40B4-BE49-F238E27FC236}">
                  <a16:creationId xmlns:a16="http://schemas.microsoft.com/office/drawing/2014/main" id="{C577181B-52AC-4965-BBC2-B7FAA4FB6A69}"/>
                </a:ext>
              </a:extLst>
            </p:cNvPr>
            <p:cNvSpPr/>
            <p:nvPr/>
          </p:nvSpPr>
          <p:spPr>
            <a:xfrm>
              <a:off x="552825" y="2800508"/>
              <a:ext cx="3762570" cy="3130934"/>
            </a:xfrm>
            <a:custGeom>
              <a:avLst/>
              <a:gdLst>
                <a:gd name="connsiteX0" fmla="*/ 0 w 3762570"/>
                <a:gd name="connsiteY0" fmla="*/ 0 h 3130934"/>
                <a:gd name="connsiteX1" fmla="*/ 3762570 w 3762570"/>
                <a:gd name="connsiteY1" fmla="*/ 0 h 3130934"/>
                <a:gd name="connsiteX2" fmla="*/ 3762570 w 3762570"/>
                <a:gd name="connsiteY2" fmla="*/ 3130934 h 3130934"/>
                <a:gd name="connsiteX3" fmla="*/ 0 w 3762570"/>
                <a:gd name="connsiteY3" fmla="*/ 3130934 h 3130934"/>
                <a:gd name="connsiteX4" fmla="*/ 0 w 3762570"/>
                <a:gd name="connsiteY4" fmla="*/ 0 h 3130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570" h="3130934">
                  <a:moveTo>
                    <a:pt x="0" y="0"/>
                  </a:moveTo>
                  <a:lnTo>
                    <a:pt x="3762570" y="0"/>
                  </a:lnTo>
                  <a:lnTo>
                    <a:pt x="3762570" y="3130934"/>
                  </a:lnTo>
                  <a:lnTo>
                    <a:pt x="0" y="3130934"/>
                  </a:lnTo>
                  <a:lnTo>
                    <a:pt x="0" y="0"/>
                  </a:lnTo>
                  <a:close/>
                </a:path>
              </a:pathLst>
            </a:custGeom>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000" kern="1200" dirty="0">
                  <a:latin typeface="+mj-lt"/>
                </a:rPr>
                <a:t>Human development improved through increased quality, mobility, and productivity of the labor force of the CAREC countries</a:t>
              </a:r>
            </a:p>
          </p:txBody>
        </p:sp>
        <p:sp>
          <p:nvSpPr>
            <p:cNvPr id="17" name="Freeform: Shape 16">
              <a:extLst>
                <a:ext uri="{FF2B5EF4-FFF2-40B4-BE49-F238E27FC236}">
                  <a16:creationId xmlns:a16="http://schemas.microsoft.com/office/drawing/2014/main" id="{0B2B6D6C-D3B8-4B0C-8083-A2B314DCD857}"/>
                </a:ext>
              </a:extLst>
            </p:cNvPr>
            <p:cNvSpPr/>
            <p:nvPr/>
          </p:nvSpPr>
          <p:spPr>
            <a:xfrm>
              <a:off x="4805957" y="1600200"/>
              <a:ext cx="3970042" cy="1267200"/>
            </a:xfrm>
            <a:custGeom>
              <a:avLst/>
              <a:gdLst>
                <a:gd name="connsiteX0" fmla="*/ 0 w 3970042"/>
                <a:gd name="connsiteY0" fmla="*/ 0 h 1267200"/>
                <a:gd name="connsiteX1" fmla="*/ 3970042 w 3970042"/>
                <a:gd name="connsiteY1" fmla="*/ 0 h 1267200"/>
                <a:gd name="connsiteX2" fmla="*/ 3970042 w 3970042"/>
                <a:gd name="connsiteY2" fmla="*/ 1267200 h 1267200"/>
                <a:gd name="connsiteX3" fmla="*/ 0 w 3970042"/>
                <a:gd name="connsiteY3" fmla="*/ 1267200 h 1267200"/>
                <a:gd name="connsiteX4" fmla="*/ 0 w 3970042"/>
                <a:gd name="connsiteY4" fmla="*/ 0 h 126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042" h="1267200">
                  <a:moveTo>
                    <a:pt x="0" y="0"/>
                  </a:moveTo>
                  <a:lnTo>
                    <a:pt x="3970042" y="0"/>
                  </a:lnTo>
                  <a:lnTo>
                    <a:pt x="3970042" y="1267200"/>
                  </a:lnTo>
                  <a:lnTo>
                    <a:pt x="0" y="1267200"/>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u="none" kern="1200" dirty="0"/>
                <a:t>Outcome</a:t>
              </a:r>
            </a:p>
          </p:txBody>
        </p:sp>
        <p:sp>
          <p:nvSpPr>
            <p:cNvPr id="18" name="Freeform: Shape 17">
              <a:extLst>
                <a:ext uri="{FF2B5EF4-FFF2-40B4-BE49-F238E27FC236}">
                  <a16:creationId xmlns:a16="http://schemas.microsoft.com/office/drawing/2014/main" id="{FD67C662-CC83-42FA-811C-CAFC606B9667}"/>
                </a:ext>
              </a:extLst>
            </p:cNvPr>
            <p:cNvSpPr/>
            <p:nvPr/>
          </p:nvSpPr>
          <p:spPr>
            <a:xfrm>
              <a:off x="4805957" y="2828401"/>
              <a:ext cx="3970042" cy="3093744"/>
            </a:xfrm>
            <a:custGeom>
              <a:avLst/>
              <a:gdLst>
                <a:gd name="connsiteX0" fmla="*/ 0 w 3970042"/>
                <a:gd name="connsiteY0" fmla="*/ 0 h 3093744"/>
                <a:gd name="connsiteX1" fmla="*/ 3970042 w 3970042"/>
                <a:gd name="connsiteY1" fmla="*/ 0 h 3093744"/>
                <a:gd name="connsiteX2" fmla="*/ 3970042 w 3970042"/>
                <a:gd name="connsiteY2" fmla="*/ 3093744 h 3093744"/>
                <a:gd name="connsiteX3" fmla="*/ 0 w 3970042"/>
                <a:gd name="connsiteY3" fmla="*/ 3093744 h 3093744"/>
                <a:gd name="connsiteX4" fmla="*/ 0 w 3970042"/>
                <a:gd name="connsiteY4" fmla="*/ 0 h 3093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042" h="3093744">
                  <a:moveTo>
                    <a:pt x="0" y="0"/>
                  </a:moveTo>
                  <a:lnTo>
                    <a:pt x="3970042" y="0"/>
                  </a:lnTo>
                  <a:lnTo>
                    <a:pt x="3970042" y="3093744"/>
                  </a:lnTo>
                  <a:lnTo>
                    <a:pt x="0" y="3093744"/>
                  </a:lnTo>
                  <a:lnTo>
                    <a:pt x="0" y="0"/>
                  </a:lnTo>
                  <a:close/>
                </a:path>
              </a:pathLst>
            </a:custGeom>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000" kern="1200" dirty="0">
                  <a:latin typeface="+mj-lt"/>
                </a:rPr>
                <a:t>Regional cooperation and integration in the CAREC region strengthened through better utilization and allocation of human resources, in line with the CAREC 2030 Strategy and Strategy 2030 Operational Plan</a:t>
              </a:r>
            </a:p>
            <a:p>
              <a:pPr marL="228600" lvl="1" indent="-228600" algn="l" defTabSz="977900">
                <a:lnSpc>
                  <a:spcPct val="90000"/>
                </a:lnSpc>
                <a:spcBef>
                  <a:spcPct val="0"/>
                </a:spcBef>
                <a:spcAft>
                  <a:spcPct val="15000"/>
                </a:spcAft>
                <a:buChar char="•"/>
              </a:pPr>
              <a:endParaRPr lang="en-US" sz="2000" kern="1200" dirty="0">
                <a:solidFill>
                  <a:schemeClr val="accent1">
                    <a:lumMod val="75000"/>
                  </a:schemeClr>
                </a:solidFill>
              </a:endParaRPr>
            </a:p>
          </p:txBody>
        </p:sp>
      </p:grpSp>
    </p:spTree>
    <p:extLst>
      <p:ext uri="{BB962C8B-B14F-4D97-AF65-F5344CB8AC3E}">
        <p14:creationId xmlns:p14="http://schemas.microsoft.com/office/powerpoint/2010/main" val="3466324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D89DCB-A8C0-43D1-AD78-2C7E1B96383A}"/>
              </a:ext>
            </a:extLst>
          </p:cNvPr>
          <p:cNvSpPr>
            <a:spLocks noGrp="1"/>
          </p:cNvSpPr>
          <p:nvPr>
            <p:ph idx="1"/>
          </p:nvPr>
        </p:nvSpPr>
        <p:spPr>
          <a:xfrm>
            <a:off x="339938" y="1197405"/>
            <a:ext cx="8398776" cy="2595985"/>
          </a:xfrm>
        </p:spPr>
        <p:txBody>
          <a:bodyPr>
            <a:normAutofit fontScale="77500" lnSpcReduction="20000"/>
          </a:bodyPr>
          <a:lstStyle/>
          <a:p>
            <a:pPr marL="0" indent="0">
              <a:buNone/>
            </a:pPr>
            <a:r>
              <a:rPr lang="en-US" sz="3600" b="1" dirty="0">
                <a:solidFill>
                  <a:srgbClr val="03B9F8"/>
                </a:solidFill>
              </a:rPr>
              <a:t>Output 1: </a:t>
            </a:r>
            <a:r>
              <a:rPr lang="en-US" sz="3600" dirty="0">
                <a:solidFill>
                  <a:srgbClr val="03B9F8"/>
                </a:solidFill>
              </a:rPr>
              <a:t>Standardization and harmonization in higher education strengthened</a:t>
            </a:r>
          </a:p>
          <a:p>
            <a:pPr marL="858838" lvl="1" indent="-401638">
              <a:buBlip>
                <a:blip r:embed="rId2"/>
              </a:buBlip>
            </a:pPr>
            <a:r>
              <a:rPr lang="en-US" sz="2300" dirty="0"/>
              <a:t>collaboration between universities in the CAREC region and top leading universities in Japan and/or the rest of the world; </a:t>
            </a:r>
          </a:p>
          <a:p>
            <a:pPr marL="858838" lvl="1" indent="-398463">
              <a:buBlip>
                <a:blip r:embed="rId2"/>
              </a:buBlip>
            </a:pPr>
            <a:r>
              <a:rPr lang="en-US" sz="2300" dirty="0"/>
              <a:t>establishing a cross-country interagency working group comprising of women and men professionals in higher education; and </a:t>
            </a:r>
          </a:p>
          <a:p>
            <a:pPr marL="858838" lvl="1" indent="-401638">
              <a:buBlip>
                <a:blip r:embed="rId2"/>
              </a:buBlip>
            </a:pPr>
            <a:r>
              <a:rPr lang="en-US" sz="2300" dirty="0"/>
              <a:t>developing bilateral and/or regional higher education standardization and harmonization frameworks.</a:t>
            </a:r>
          </a:p>
          <a:p>
            <a:pPr marL="858838" lvl="1" indent="-401638">
              <a:buBlip>
                <a:blip r:embed="rId2"/>
              </a:buBlip>
            </a:pPr>
            <a:r>
              <a:rPr lang="en-US" sz="2300" dirty="0"/>
              <a:t>setting up a regional university network initiative;</a:t>
            </a:r>
          </a:p>
        </p:txBody>
      </p:sp>
      <p:sp>
        <p:nvSpPr>
          <p:cNvPr id="3" name="Title 2">
            <a:extLst>
              <a:ext uri="{FF2B5EF4-FFF2-40B4-BE49-F238E27FC236}">
                <a16:creationId xmlns:a16="http://schemas.microsoft.com/office/drawing/2014/main" id="{9C1237F8-3B04-4BBA-8CB7-7C0EC4B288AD}"/>
              </a:ext>
            </a:extLst>
          </p:cNvPr>
          <p:cNvSpPr>
            <a:spLocks noGrp="1"/>
          </p:cNvSpPr>
          <p:nvPr>
            <p:ph type="title"/>
          </p:nvPr>
        </p:nvSpPr>
        <p:spPr/>
        <p:txBody>
          <a:bodyPr/>
          <a:lstStyle/>
          <a:p>
            <a:r>
              <a:rPr lang="en-US" dirty="0"/>
              <a:t>Outputs, Methods, and Activities</a:t>
            </a:r>
          </a:p>
        </p:txBody>
      </p:sp>
    </p:spTree>
    <p:extLst>
      <p:ext uri="{BB962C8B-B14F-4D97-AF65-F5344CB8AC3E}">
        <p14:creationId xmlns:p14="http://schemas.microsoft.com/office/powerpoint/2010/main" val="954408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D89DCB-A8C0-43D1-AD78-2C7E1B96383A}"/>
              </a:ext>
            </a:extLst>
          </p:cNvPr>
          <p:cNvSpPr>
            <a:spLocks noGrp="1"/>
          </p:cNvSpPr>
          <p:nvPr>
            <p:ph idx="1"/>
          </p:nvPr>
        </p:nvSpPr>
        <p:spPr>
          <a:xfrm>
            <a:off x="448965" y="1075320"/>
            <a:ext cx="8237835" cy="3481595"/>
          </a:xfrm>
        </p:spPr>
        <p:txBody>
          <a:bodyPr>
            <a:normAutofit fontScale="40000" lnSpcReduction="20000"/>
          </a:bodyPr>
          <a:lstStyle/>
          <a:p>
            <a:pPr marL="0" indent="0">
              <a:buNone/>
            </a:pPr>
            <a:r>
              <a:rPr lang="en-US" sz="7000" b="1" dirty="0">
                <a:solidFill>
                  <a:srgbClr val="03B9F8"/>
                </a:solidFill>
              </a:rPr>
              <a:t>Output 2: </a:t>
            </a:r>
            <a:r>
              <a:rPr lang="en-US" sz="7000" dirty="0">
                <a:solidFill>
                  <a:srgbClr val="03B9F8"/>
                </a:solidFill>
              </a:rPr>
              <a:t>Standardization and harmonization in TVET strengthened</a:t>
            </a:r>
          </a:p>
          <a:p>
            <a:pPr>
              <a:buBlip>
                <a:blip r:embed="rId2"/>
              </a:buBlip>
            </a:pPr>
            <a:r>
              <a:rPr lang="en-US" sz="4500" dirty="0"/>
              <a:t>collaborations with Japanese and/or top global leading institutions, including through encouraging faculty, student, and trainee exchanges comprising both women and men, and incorporating distance learning; </a:t>
            </a:r>
          </a:p>
          <a:p>
            <a:pPr>
              <a:buBlip>
                <a:blip r:embed="rId2"/>
              </a:buBlip>
            </a:pPr>
            <a:r>
              <a:rPr lang="en-US" sz="4500" dirty="0"/>
              <a:t>a toolbox of training manuals for specific occupations such as tourism professionals and other occupations favoring women; </a:t>
            </a:r>
          </a:p>
          <a:p>
            <a:pPr>
              <a:buBlip>
                <a:blip r:embed="rId2"/>
              </a:buBlip>
            </a:pPr>
            <a:r>
              <a:rPr lang="en-US" sz="4500" dirty="0"/>
              <a:t>cross-country interagency working group comprising of women and men professionals in TVET;</a:t>
            </a:r>
          </a:p>
          <a:p>
            <a:pPr>
              <a:buBlip>
                <a:blip r:embed="rId2"/>
              </a:buBlip>
            </a:pPr>
            <a:r>
              <a:rPr lang="en-US" sz="4500" dirty="0"/>
              <a:t>bilateral and/or regional TVET standardization and harmonization frameworks; and </a:t>
            </a:r>
          </a:p>
          <a:p>
            <a:pPr>
              <a:buBlip>
                <a:blip r:embed="rId2"/>
              </a:buBlip>
            </a:pPr>
            <a:r>
              <a:rPr lang="en-US" sz="4500" dirty="0"/>
              <a:t>bilateral and/or regional agreements for institutional collaborations for selected occupations</a:t>
            </a:r>
          </a:p>
        </p:txBody>
      </p:sp>
      <p:sp>
        <p:nvSpPr>
          <p:cNvPr id="3" name="Title 2">
            <a:extLst>
              <a:ext uri="{FF2B5EF4-FFF2-40B4-BE49-F238E27FC236}">
                <a16:creationId xmlns:a16="http://schemas.microsoft.com/office/drawing/2014/main" id="{9C1237F8-3B04-4BBA-8CB7-7C0EC4B288AD}"/>
              </a:ext>
            </a:extLst>
          </p:cNvPr>
          <p:cNvSpPr>
            <a:spLocks noGrp="1"/>
          </p:cNvSpPr>
          <p:nvPr>
            <p:ph type="title"/>
          </p:nvPr>
        </p:nvSpPr>
        <p:spPr/>
        <p:txBody>
          <a:bodyPr/>
          <a:lstStyle/>
          <a:p>
            <a:r>
              <a:rPr lang="en-US" dirty="0"/>
              <a:t>Outputs, Methods, and Activities</a:t>
            </a:r>
          </a:p>
        </p:txBody>
      </p:sp>
    </p:spTree>
    <p:extLst>
      <p:ext uri="{BB962C8B-B14F-4D97-AF65-F5344CB8AC3E}">
        <p14:creationId xmlns:p14="http://schemas.microsoft.com/office/powerpoint/2010/main" val="2315754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D89DCB-A8C0-43D1-AD78-2C7E1B96383A}"/>
              </a:ext>
            </a:extLst>
          </p:cNvPr>
          <p:cNvSpPr>
            <a:spLocks noGrp="1"/>
          </p:cNvSpPr>
          <p:nvPr>
            <p:ph idx="1"/>
          </p:nvPr>
        </p:nvSpPr>
        <p:spPr>
          <a:xfrm>
            <a:off x="296260" y="1075320"/>
            <a:ext cx="8551480" cy="3634299"/>
          </a:xfrm>
        </p:spPr>
        <p:txBody>
          <a:bodyPr>
            <a:normAutofit/>
          </a:bodyPr>
          <a:lstStyle/>
          <a:p>
            <a:pPr marL="0" indent="0">
              <a:buNone/>
            </a:pPr>
            <a:r>
              <a:rPr lang="en-US" b="1" dirty="0">
                <a:solidFill>
                  <a:srgbClr val="03B9F8"/>
                </a:solidFill>
              </a:rPr>
              <a:t>Output 3: </a:t>
            </a:r>
            <a:r>
              <a:rPr lang="en-US" dirty="0">
                <a:solidFill>
                  <a:srgbClr val="03B9F8"/>
                </a:solidFill>
              </a:rPr>
              <a:t>Governance and regulation of recruitment systems improved</a:t>
            </a:r>
          </a:p>
          <a:p>
            <a:pPr algn="l">
              <a:buBlip>
                <a:blip r:embed="rId2">
                  <a:extLst>
                    <a:ext uri="{837473B0-CC2E-450A-ABE3-18F120FF3D39}">
                      <a1611:picAttrSrcUrl xmlns:a1611="http://schemas.microsoft.com/office/drawing/2016/11/main" r:id="rId3"/>
                    </a:ext>
                  </a:extLst>
                </a:blip>
              </a:buBlip>
            </a:pPr>
            <a:r>
              <a:rPr lang="en-US" sz="1800" b="0" i="0" u="none" strike="noStrike" baseline="0" dirty="0">
                <a:solidFill>
                  <a:srgbClr val="000000"/>
                </a:solidFill>
                <a:latin typeface="Helvetica" panose="020B0604020202020204" pitchFamily="34" charset="0"/>
              </a:rPr>
              <a:t>conduct comprehensive assessments of the cross-border recruitment rules and regulations of the private recruitment agencies, government-to-government, and business-to-business schemes for more efficient and transparent labor mobility in the region.</a:t>
            </a:r>
            <a:endParaRPr lang="en-US" sz="3600" dirty="0"/>
          </a:p>
        </p:txBody>
      </p:sp>
      <p:sp>
        <p:nvSpPr>
          <p:cNvPr id="3" name="Title 2">
            <a:extLst>
              <a:ext uri="{FF2B5EF4-FFF2-40B4-BE49-F238E27FC236}">
                <a16:creationId xmlns:a16="http://schemas.microsoft.com/office/drawing/2014/main" id="{9C1237F8-3B04-4BBA-8CB7-7C0EC4B288AD}"/>
              </a:ext>
            </a:extLst>
          </p:cNvPr>
          <p:cNvSpPr>
            <a:spLocks noGrp="1"/>
          </p:cNvSpPr>
          <p:nvPr>
            <p:ph type="title"/>
          </p:nvPr>
        </p:nvSpPr>
        <p:spPr/>
        <p:txBody>
          <a:bodyPr/>
          <a:lstStyle/>
          <a:p>
            <a:r>
              <a:rPr lang="en-US" dirty="0"/>
              <a:t>Outputs, Methods, and Activities</a:t>
            </a:r>
          </a:p>
        </p:txBody>
      </p:sp>
    </p:spTree>
    <p:extLst>
      <p:ext uri="{BB962C8B-B14F-4D97-AF65-F5344CB8AC3E}">
        <p14:creationId xmlns:p14="http://schemas.microsoft.com/office/powerpoint/2010/main" val="7463371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ADB Project Document" ma:contentTypeID="0x010100A3BFD338C4D69F46BE33AA49AB50870100C520B00D8BB20C45814389052060F14C" ma:contentTypeVersion="21" ma:contentTypeDescription="" ma:contentTypeScope="" ma:versionID="58be340fe5619450d09685c0a5b7b67a">
  <xsd:schema xmlns:xsd="http://www.w3.org/2001/XMLSchema" xmlns:xs="http://www.w3.org/2001/XMLSchema" xmlns:p="http://schemas.microsoft.com/office/2006/metadata/properties" xmlns:ns2="c1fdd505-2570-46c2-bd04-3e0f2d874cf5" xmlns:ns3="cf371439-f430-41b1-8688-7ef6c47b85d0" xmlns:ns4="374793f7-8f2b-4177-9cc3-2a8d0cfae40f" targetNamespace="http://schemas.microsoft.com/office/2006/metadata/properties" ma:root="true" ma:fieldsID="4ba4e69ffd3f543ad970e0b458f0e8b3" ns2:_="" ns3:_="" ns4:_="">
    <xsd:import namespace="c1fdd505-2570-46c2-bd04-3e0f2d874cf5"/>
    <xsd:import namespace="cf371439-f430-41b1-8688-7ef6c47b85d0"/>
    <xsd:import namespace="374793f7-8f2b-4177-9cc3-2a8d0cfae40f"/>
    <xsd:element name="properties">
      <xsd:complexType>
        <xsd:sequence>
          <xsd:element name="documentManagement">
            <xsd:complexType>
              <xsd:all>
                <xsd:element ref="ns2:ADBDocumentDate" minOccurs="0"/>
                <xsd:element ref="ns2:ADBMonth" minOccurs="0"/>
                <xsd:element ref="ns2:ADBYear" minOccurs="0"/>
                <xsd:element ref="ns2:ADBAuthors" minOccurs="0"/>
                <xsd:element ref="ns2:ADBSourceLink" minOccurs="0"/>
                <xsd:element ref="ns2:ADBCirculatedLink" minOccurs="0"/>
                <xsd:element ref="ns2:a0d1b14b197747dfafc19f70ff45d4f6" minOccurs="0"/>
                <xsd:element ref="ns2:d01a0ce1b141461dbfb235a3ab729a2c" minOccurs="0"/>
                <xsd:element ref="ns2:TaxCatchAll" minOccurs="0"/>
                <xsd:element ref="ns2:hca2169e3b0945318411f30479ba40c8" minOccurs="0"/>
                <xsd:element ref="ns2:p030e467f78f45b4ae8f7e2c17ea4d82" minOccurs="0"/>
                <xsd:element ref="ns2:h00e4aaaf4624e24a7df7f06faa038c6" minOccurs="0"/>
                <xsd:element ref="ns2:d61536b25a8a4fedb48bb564279be82a" minOccurs="0"/>
                <xsd:element ref="ns2:j78542b1fffc4a1c84659474212e3133" minOccurs="0"/>
                <xsd:element ref="ns2:ADBDocumentTypeValue" minOccurs="0"/>
                <xsd:element ref="ns2:ia017ac09b1942648b563fe0b2b14d52" minOccurs="0"/>
                <xsd:element ref="ns2:h35d3bd3f16b4964a022bfaedf90233f" minOccurs="0"/>
                <xsd:element ref="ns2:kc098dd651dc4f4b9248417ab8ccab6f" minOccurs="0"/>
                <xsd:element ref="ns2:k985dbdc596c44d7acaf8184f33920f0"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fdd505-2570-46c2-bd04-3e0f2d874cf5" elementFormDefault="qualified">
    <xsd:import namespace="http://schemas.microsoft.com/office/2006/documentManagement/types"/>
    <xsd:import namespace="http://schemas.microsoft.com/office/infopath/2007/PartnerControls"/>
    <xsd:element name="ADBDocumentDate" ma:index="3" nillable="true" ma:displayName="Document Date" ma:format="DateOnly" ma:internalName="ADBDocumentDate">
      <xsd:simpleType>
        <xsd:restriction base="dms:DateTime"/>
      </xsd:simpleType>
    </xsd:element>
    <xsd:element name="ADBMonth" ma:index="4" nillable="true" ma:displayName="Month" ma:format="Dropdown" ma:internalName="ADBMonth">
      <xsd:simpleType>
        <xsd:restriction base="dms:Choice">
          <xsd:enumeration value="01-Jan"/>
          <xsd:enumeration value="02-Feb"/>
          <xsd:enumeration value="03-Mar"/>
          <xsd:enumeration value="04-Apr"/>
          <xsd:enumeration value="05-May"/>
          <xsd:enumeration value="06-Jun"/>
          <xsd:enumeration value="07-Jul"/>
          <xsd:enumeration value="08-Aug"/>
          <xsd:enumeration value="09-Sep"/>
          <xsd:enumeration value="10-Oct"/>
          <xsd:enumeration value="11-Nov"/>
          <xsd:enumeration value="12-Dec"/>
        </xsd:restriction>
      </xsd:simpleType>
    </xsd:element>
    <xsd:element name="ADBYear" ma:index="5" nillable="true" ma:displayName="Year" ma:internalName="ADBYear">
      <xsd:simpleType>
        <xsd:restriction base="dms:Text">
          <xsd:maxLength value="4"/>
        </xsd:restriction>
      </xsd:simpleType>
    </xsd:element>
    <xsd:element name="ADBAuthors" ma:index="6" nillable="true" ma:displayName="Authors" ma:list="UserInfo" ma:SharePointGroup="0" ma:internalName="ADBAuthors"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DBSourceLink" ma:index="16" nillable="true" ma:displayName="Source Link" ma:format="Hyperlink" ma:internalName="ADBSourceLink">
      <xsd:complexType>
        <xsd:complexContent>
          <xsd:extension base="dms:URL">
            <xsd:sequence>
              <xsd:element name="Url" type="dms:ValidUrl" minOccurs="0" nillable="true"/>
              <xsd:element name="Description" type="xsd:string" nillable="true"/>
            </xsd:sequence>
          </xsd:extension>
        </xsd:complexContent>
      </xsd:complexType>
    </xsd:element>
    <xsd:element name="ADBCirculatedLink" ma:index="17" nillable="true" ma:displayName="Final Document Link" ma:format="Hyperlink" ma:internalName="ADBCirculatedLink">
      <xsd:complexType>
        <xsd:complexContent>
          <xsd:extension base="dms:URL">
            <xsd:sequence>
              <xsd:element name="Url" type="dms:ValidUrl" minOccurs="0" nillable="true"/>
              <xsd:element name="Description" type="xsd:string" nillable="true"/>
            </xsd:sequence>
          </xsd:extension>
        </xsd:complexContent>
      </xsd:complexType>
    </xsd:element>
    <xsd:element name="a0d1b14b197747dfafc19f70ff45d4f6" ma:index="18" nillable="true" ma:taxonomy="true" ma:internalName="a0d1b14b197747dfafc19f70ff45d4f6" ma:taxonomyFieldName="ADBProjectDocumentType" ma:displayName="ADB Project Document Type" ma:default="" ma:fieldId="{a0d1b14b-1977-47df-afc1-9f70ff45d4f6}" ma:sspId="115af50e-efb3-4a0e-b425-875ff625e09e" ma:termSetId="14b53411-9553-454e-9031-2e4b08df825b" ma:anchorId="00000000-0000-0000-0000-000000000000" ma:open="false" ma:isKeyword="false">
      <xsd:complexType>
        <xsd:sequence>
          <xsd:element ref="pc:Terms" minOccurs="0" maxOccurs="1"/>
        </xsd:sequence>
      </xsd:complexType>
    </xsd:element>
    <xsd:element name="d01a0ce1b141461dbfb235a3ab729a2c" ma:index="19" nillable="true" ma:taxonomy="true" ma:internalName="d01a0ce1b141461dbfb235a3ab729a2c" ma:taxonomyFieldName="ADBSector" ma:displayName="Sector" ma:default="" ma:fieldId="{d01a0ce1-b141-461d-bfb2-35a3ab729a2c}" ma:sspId="115af50e-efb3-4a0e-b425-875ff625e09e" ma:termSetId="bae01210-cdc5-4479-86d7-616c28c0a9b3" ma:anchorId="00000000-0000-0000-0000-000000000000" ma:open="false" ma:isKeyword="false">
      <xsd:complexType>
        <xsd:sequence>
          <xsd:element ref="pc:Terms" minOccurs="0" maxOccurs="1"/>
        </xsd:sequence>
      </xsd:complexType>
    </xsd:element>
    <xsd:element name="TaxCatchAll" ma:index="20" nillable="true" ma:displayName="Taxonomy Catch All Column" ma:hidden="true" ma:list="{386ab4f6-7bbe-4882-af96-60d4468885a4}" ma:internalName="TaxCatchAll" ma:showField="CatchAllData" ma:web="374793f7-8f2b-4177-9cc3-2a8d0cfae40f">
      <xsd:complexType>
        <xsd:complexContent>
          <xsd:extension base="dms:MultiChoiceLookup">
            <xsd:sequence>
              <xsd:element name="Value" type="dms:Lookup" maxOccurs="unbounded" minOccurs="0" nillable="true"/>
            </xsd:sequence>
          </xsd:extension>
        </xsd:complexContent>
      </xsd:complexType>
    </xsd:element>
    <xsd:element name="hca2169e3b0945318411f30479ba40c8" ma:index="21" nillable="true" ma:taxonomy="true" ma:internalName="hca2169e3b0945318411f30479ba40c8" ma:taxonomyFieldName="ADBProject" ma:displayName="Project" ma:default="" ma:fieldId="{1ca2169e-3b09-4531-8411-f30479ba40c8}" ma:sspId="115af50e-efb3-4a0e-b425-875ff625e09e" ma:termSetId="7a252312-03a3-44f4-bc5c-a08b11dfe2f6" ma:anchorId="00000000-0000-0000-0000-000000000000" ma:open="false" ma:isKeyword="false">
      <xsd:complexType>
        <xsd:sequence>
          <xsd:element ref="pc:Terms" minOccurs="0" maxOccurs="1"/>
        </xsd:sequence>
      </xsd:complexType>
    </xsd:element>
    <xsd:element name="p030e467f78f45b4ae8f7e2c17ea4d82" ma:index="22" nillable="true" ma:taxonomy="true" ma:internalName="p030e467f78f45b4ae8f7e2c17ea4d82" ma:taxonomyFieldName="ADBDocumentSecurity" ma:displayName="Document Security" ma:default="" ma:fieldId="{9030e467-f78f-45b4-ae8f-7e2c17ea4d82}" ma:sspId="115af50e-efb3-4a0e-b425-875ff625e09e" ma:termSetId="9b0b4686-afa9-4a02-bc15-8fbc99f17210" ma:anchorId="00000000-0000-0000-0000-000000000000" ma:open="false" ma:isKeyword="false">
      <xsd:complexType>
        <xsd:sequence>
          <xsd:element ref="pc:Terms" minOccurs="0" maxOccurs="1"/>
        </xsd:sequence>
      </xsd:complexType>
    </xsd:element>
    <xsd:element name="h00e4aaaf4624e24a7df7f06faa038c6" ma:index="24" nillable="true" ma:taxonomy="true" ma:internalName="h00e4aaaf4624e24a7df7f06faa038c6" ma:taxonomyFieldName="ADBDocumentLanguage" ma:displayName="Document Language" ma:default="1;#English|16ac8743-31bb-43f8-9a73-533a041667d6" ma:fieldId="{100e4aaa-f462-4e24-a7df-7f06faa038c6}" ma:sspId="115af50e-efb3-4a0e-b425-875ff625e09e" ma:termSetId="fdf74959-6eb2-4689-a0fc-b9e1ab230b09" ma:anchorId="00000000-0000-0000-0000-000000000000" ma:open="false" ma:isKeyword="false">
      <xsd:complexType>
        <xsd:sequence>
          <xsd:element ref="pc:Terms" minOccurs="0" maxOccurs="1"/>
        </xsd:sequence>
      </xsd:complexType>
    </xsd:element>
    <xsd:element name="d61536b25a8a4fedb48bb564279be82a" ma:index="27" nillable="true" ma:taxonomy="true" ma:internalName="d61536b25a8a4fedb48bb564279be82a" ma:taxonomyFieldName="ADBDepartmentOwner" ma:displayName="Department Owner" ma:default="" ma:fieldId="{d61536b2-5a8a-4fed-b48b-b564279be82a}" ma:sspId="115af50e-efb3-4a0e-b425-875ff625e09e" ma:termSetId="b965cdb6-1071-4c6a-a9a3-189d53a950d4" ma:anchorId="00000000-0000-0000-0000-000000000000" ma:open="false" ma:isKeyword="false">
      <xsd:complexType>
        <xsd:sequence>
          <xsd:element ref="pc:Terms" minOccurs="0" maxOccurs="1"/>
        </xsd:sequence>
      </xsd:complexType>
    </xsd:element>
    <xsd:element name="j78542b1fffc4a1c84659474212e3133" ma:index="31" nillable="true" ma:taxonomy="true" ma:internalName="j78542b1fffc4a1c84659474212e3133" ma:taxonomyFieldName="ADBContentGroup" ma:displayName="Content Group" ma:default="2;#CWRD|6d71ff58-4882-4388-ab5c-218969b1e9c8" ma:fieldId="{378542b1-fffc-4a1c-8465-9474212e3133}" ma:taxonomyMulti="true" ma:sspId="115af50e-efb3-4a0e-b425-875ff625e09e" ma:termSetId="2a9ffbee-93a5-418b-bcdb-8d6817936e6b" ma:anchorId="00000000-0000-0000-0000-000000000000" ma:open="false" ma:isKeyword="false">
      <xsd:complexType>
        <xsd:sequence>
          <xsd:element ref="pc:Terms" minOccurs="0" maxOccurs="1"/>
        </xsd:sequence>
      </xsd:complexType>
    </xsd:element>
    <xsd:element name="ADBDocumentTypeValue" ma:index="32" nillable="true" ma:displayName="Document Type" ma:hidden="true" ma:internalName="ADBDocumentTypeValue" ma:readOnly="false">
      <xsd:simpleType>
        <xsd:restriction base="dms:Text">
          <xsd:maxLength value="255"/>
        </xsd:restriction>
      </xsd:simpleType>
    </xsd:element>
    <xsd:element name="ia017ac09b1942648b563fe0b2b14d52" ma:index="33" nillable="true" ma:taxonomy="true" ma:internalName="ia017ac09b1942648b563fe0b2b14d52" ma:taxonomyFieldName="ADBDivision" ma:displayName="Division" ma:default="" ma:fieldId="{2a017ac0-9b19-4264-8b56-3fe0b2b14d52}" ma:sspId="115af50e-efb3-4a0e-b425-875ff625e09e" ma:termSetId="d736278f-2140-40cc-b46b-6a0ab0de2d29" ma:anchorId="00000000-0000-0000-0000-000000000000" ma:open="false" ma:isKeyword="false">
      <xsd:complexType>
        <xsd:sequence>
          <xsd:element ref="pc:Terms" minOccurs="0" maxOccurs="1"/>
        </xsd:sequence>
      </xsd:complexType>
    </xsd:element>
    <xsd:element name="h35d3bd3f16b4964a022bfaedf90233f" ma:index="34" nillable="true" ma:taxonomy="true" ma:internalName="h35d3bd3f16b4964a022bfaedf90233f" ma:taxonomyFieldName="ADBSubRegion" ma:displayName="Subregion" ma:default="" ma:fieldId="{135d3bd3-f16b-4964-a022-bfaedf90233f}" ma:taxonomyMulti="true" ma:sspId="115af50e-efb3-4a0e-b425-875ff625e09e" ma:termSetId="26887811-cbc8-440f-ae3c-476d537525b4" ma:anchorId="00000000-0000-0000-0000-000000000000" ma:open="false" ma:isKeyword="false">
      <xsd:complexType>
        <xsd:sequence>
          <xsd:element ref="pc:Terms" minOccurs="0" maxOccurs="1"/>
        </xsd:sequence>
      </xsd:complexType>
    </xsd:element>
    <xsd:element name="kc098dd651dc4f4b9248417ab8ccab6f" ma:index="36" nillable="true" ma:taxonomy="true" ma:internalName="kc098dd651dc4f4b9248417ab8ccab6f" ma:taxonomyFieldName="Segment" ma:displayName="Segment" ma:readOnly="false" ma:default="" ma:fieldId="{4c098dd6-51dc-4f4b-9248-417ab8ccab6f}" ma:sspId="115af50e-efb3-4a0e-b425-875ff625e09e" ma:termSetId="ca487498-3907-4013-84b5-72a7400220c5" ma:anchorId="00000000-0000-0000-0000-000000000000" ma:open="false" ma:isKeyword="false">
      <xsd:complexType>
        <xsd:sequence>
          <xsd:element ref="pc:Terms" minOccurs="0" maxOccurs="1"/>
        </xsd:sequence>
      </xsd:complexType>
    </xsd:element>
    <xsd:element name="k985dbdc596c44d7acaf8184f33920f0" ma:index="37" nillable="true" ma:taxonomy="true" ma:internalName="k985dbdc596c44d7acaf8184f33920f0" ma:taxonomyFieldName="ADBCountry" ma:displayName="Country" ma:default="" ma:fieldId="{4985dbdc-596c-44d7-acaf-8184f33920f0}" ma:sspId="115af50e-efb3-4a0e-b425-875ff625e09e" ma:termSetId="169202c7-46da-431e-ac86-348c41a1f49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f371439-f430-41b1-8688-7ef6c47b85d0" elementFormDefault="qualified">
    <xsd:import namespace="http://schemas.microsoft.com/office/2006/documentManagement/types"/>
    <xsd:import namespace="http://schemas.microsoft.com/office/infopath/2007/PartnerControls"/>
    <xsd:element name="MediaServiceMetadata" ma:index="38" nillable="true" ma:displayName="MediaServiceMetadata" ma:hidden="true" ma:internalName="MediaServiceMetadata" ma:readOnly="true">
      <xsd:simpleType>
        <xsd:restriction base="dms:Note"/>
      </xsd:simpleType>
    </xsd:element>
    <xsd:element name="MediaServiceFastMetadata" ma:index="39" nillable="true" ma:displayName="MediaServiceFastMetadata" ma:hidden="true" ma:internalName="MediaServiceFastMetadata" ma:readOnly="true">
      <xsd:simpleType>
        <xsd:restriction base="dms:Note"/>
      </xsd:simpleType>
    </xsd:element>
    <xsd:element name="MediaServiceAutoTags" ma:index="42" nillable="true" ma:displayName="Tags" ma:internalName="MediaServiceAutoTags" ma:readOnly="true">
      <xsd:simpleType>
        <xsd:restriction base="dms:Text"/>
      </xsd:simpleType>
    </xsd:element>
    <xsd:element name="MediaServiceOCR" ma:index="43" nillable="true" ma:displayName="Extracted Text" ma:internalName="MediaServiceOCR" ma:readOnly="true">
      <xsd:simpleType>
        <xsd:restriction base="dms:Note">
          <xsd:maxLength value="255"/>
        </xsd:restriction>
      </xsd:simpleType>
    </xsd:element>
    <xsd:element name="MediaServiceGenerationTime" ma:index="44" nillable="true" ma:displayName="MediaServiceGenerationTime" ma:hidden="true" ma:internalName="MediaServiceGenerationTime" ma:readOnly="true">
      <xsd:simpleType>
        <xsd:restriction base="dms:Text"/>
      </xsd:simpleType>
    </xsd:element>
    <xsd:element name="MediaServiceEventHashCode" ma:index="45" nillable="true" ma:displayName="MediaServiceEventHashCode" ma:hidden="true" ma:internalName="MediaServiceEventHashCode" ma:readOnly="true">
      <xsd:simpleType>
        <xsd:restriction base="dms:Text"/>
      </xsd:simpleType>
    </xsd:element>
    <xsd:element name="MediaServiceDateTaken" ma:index="46" nillable="true" ma:displayName="MediaServiceDateTaken" ma:hidden="true" ma:internalName="MediaServiceDateTaken" ma:readOnly="true">
      <xsd:simpleType>
        <xsd:restriction base="dms:Text"/>
      </xsd:simpleType>
    </xsd:element>
    <xsd:element name="MediaServiceLocation" ma:index="47" nillable="true" ma:displayName="Location" ma:internalName="MediaServiceLocation" ma:readOnly="true">
      <xsd:simpleType>
        <xsd:restriction base="dms:Text"/>
      </xsd:simpleType>
    </xsd:element>
    <xsd:element name="MediaServiceAutoKeyPoints" ma:index="48" nillable="true" ma:displayName="MediaServiceAutoKeyPoints" ma:hidden="true" ma:internalName="MediaServiceAutoKeyPoints" ma:readOnly="true">
      <xsd:simpleType>
        <xsd:restriction base="dms:Note"/>
      </xsd:simpleType>
    </xsd:element>
    <xsd:element name="MediaServiceKeyPoints" ma:index="49" nillable="true" ma:displayName="KeyPoints" ma:internalName="MediaServiceKeyPoints" ma:readOnly="true">
      <xsd:simpleType>
        <xsd:restriction base="dms:Note">
          <xsd:maxLength value="255"/>
        </xsd:restriction>
      </xsd:simpleType>
    </xsd:element>
    <xsd:element name="MediaLengthInSeconds" ma:index="50" nillable="true" ma:displayName="Length (seconds)" ma:internalName="MediaLengthInSeconds" ma:readOnly="true">
      <xsd:simpleType>
        <xsd:restriction base="dms:Unknown"/>
      </xsd:simpleType>
    </xsd:element>
    <xsd:element name="lcf76f155ced4ddcb4097134ff3c332f" ma:index="52" nillable="true" ma:taxonomy="true" ma:internalName="lcf76f155ced4ddcb4097134ff3c332f" ma:taxonomyFieldName="MediaServiceImageTags" ma:displayName="Image Tags" ma:readOnly="false" ma:fieldId="{5cf76f15-5ced-4ddc-b409-7134ff3c332f}" ma:taxonomyMulti="true" ma:sspId="115af50e-efb3-4a0e-b425-875ff625e09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74793f7-8f2b-4177-9cc3-2a8d0cfae40f" elementFormDefault="qualified">
    <xsd:import namespace="http://schemas.microsoft.com/office/2006/documentManagement/types"/>
    <xsd:import namespace="http://schemas.microsoft.com/office/infopath/2007/PartnerControls"/>
    <xsd:element name="SharedWithUsers" ma:index="4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5" ma:displayName="Content Type"/>
        <xsd:element ref="dc:title" minOccurs="0" maxOccurs="1" ma:index="1" ma:displayName="Task Nam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115af50e-efb3-4a0e-b425-875ff625e09e" ContentTypeId="0x010100A3BFD338C4D69F46BE33AA49AB5087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d61536b25a8a4fedb48bb564279be82a xmlns="c1fdd505-2570-46c2-bd04-3e0f2d874cf5">
      <Terms xmlns="http://schemas.microsoft.com/office/infopath/2007/PartnerControls">
        <TermInfo xmlns="http://schemas.microsoft.com/office/infopath/2007/PartnerControls">
          <TermName xmlns="http://schemas.microsoft.com/office/infopath/2007/PartnerControls">CWRD</TermName>
          <TermId xmlns="http://schemas.microsoft.com/office/infopath/2007/PartnerControls">6d71ff58-4882-4388-ab5c-218969b1e9c8</TermId>
        </TermInfo>
      </Terms>
    </d61536b25a8a4fedb48bb564279be82a>
    <TaxCatchAll xmlns="c1fdd505-2570-46c2-bd04-3e0f2d874cf5">
      <Value>18</Value>
      <Value>11</Value>
      <Value>4</Value>
      <Value>3</Value>
      <Value>2</Value>
      <Value>1</Value>
    </TaxCatchAll>
    <lcf76f155ced4ddcb4097134ff3c332f xmlns="cf371439-f430-41b1-8688-7ef6c47b85d0">
      <Terms xmlns="http://schemas.microsoft.com/office/infopath/2007/PartnerControls"/>
    </lcf76f155ced4ddcb4097134ff3c332f>
    <h35d3bd3f16b4964a022bfaedf90233f xmlns="c1fdd505-2570-46c2-bd04-3e0f2d874cf5">
      <Terms xmlns="http://schemas.microsoft.com/office/infopath/2007/PartnerControls">
        <TermInfo xmlns="http://schemas.microsoft.com/office/infopath/2007/PartnerControls">
          <TermName xmlns="http://schemas.microsoft.com/office/infopath/2007/PartnerControls">CAREC</TermName>
          <TermId xmlns="http://schemas.microsoft.com/office/infopath/2007/PartnerControls">815c4229-ad07-427a-8f71-a8b862b1014a</TermId>
        </TermInfo>
      </Terms>
    </h35d3bd3f16b4964a022bfaedf90233f>
    <a0d1b14b197747dfafc19f70ff45d4f6 xmlns="c1fdd505-2570-46c2-bd04-3e0f2d874cf5">
      <Terms xmlns="http://schemas.microsoft.com/office/infopath/2007/PartnerControls"/>
    </a0d1b14b197747dfafc19f70ff45d4f6>
    <h00e4aaaf4624e24a7df7f06faa038c6 xmlns="c1fdd505-2570-46c2-bd04-3e0f2d874cf5">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16ac8743-31bb-43f8-9a73-533a041667d6</TermId>
        </TermInfo>
      </Terms>
    </h00e4aaaf4624e24a7df7f06faa038c6>
    <kc098dd651dc4f4b9248417ab8ccab6f xmlns="c1fdd505-2570-46c2-bd04-3e0f2d874cf5">
      <Terms xmlns="http://schemas.microsoft.com/office/infopath/2007/PartnerControls"/>
    </kc098dd651dc4f4b9248417ab8ccab6f>
    <d01a0ce1b141461dbfb235a3ab729a2c xmlns="c1fdd505-2570-46c2-bd04-3e0f2d874cf5">
      <Terms xmlns="http://schemas.microsoft.com/office/infopath/2007/PartnerControls"/>
    </d01a0ce1b141461dbfb235a3ab729a2c>
    <hca2169e3b0945318411f30479ba40c8 xmlns="c1fdd505-2570-46c2-bd04-3e0f2d874cf5">
      <Terms xmlns="http://schemas.microsoft.com/office/infopath/2007/PartnerControls"/>
    </hca2169e3b0945318411f30479ba40c8>
    <p030e467f78f45b4ae8f7e2c17ea4d82 xmlns="c1fdd505-2570-46c2-bd04-3e0f2d874cf5">
      <Terms xmlns="http://schemas.microsoft.com/office/infopath/2007/PartnerControls"/>
    </p030e467f78f45b4ae8f7e2c17ea4d82>
    <j78542b1fffc4a1c84659474212e3133 xmlns="c1fdd505-2570-46c2-bd04-3e0f2d874cf5">
      <Terms xmlns="http://schemas.microsoft.com/office/infopath/2007/PartnerControls">
        <TermInfo xmlns="http://schemas.microsoft.com/office/infopath/2007/PartnerControls">
          <TermName xmlns="http://schemas.microsoft.com/office/infopath/2007/PartnerControls">CWRD</TermName>
          <TermId xmlns="http://schemas.microsoft.com/office/infopath/2007/PartnerControls">6d71ff58-4882-4388-ab5c-218969b1e9c8</TermId>
        </TermInfo>
      </Terms>
    </j78542b1fffc4a1c84659474212e3133>
    <k985dbdc596c44d7acaf8184f33920f0 xmlns="c1fdd505-2570-46c2-bd04-3e0f2d874cf5">
      <Terms xmlns="http://schemas.microsoft.com/office/infopath/2007/PartnerControls">
        <TermInfo xmlns="http://schemas.microsoft.com/office/infopath/2007/PartnerControls">
          <TermName xmlns="http://schemas.microsoft.com/office/infopath/2007/PartnerControls">Regional</TermName>
          <TermId xmlns="http://schemas.microsoft.com/office/infopath/2007/PartnerControls">d4cb8265-5963-4e16-b4f8-5ada18938c78</TermId>
        </TermInfo>
      </Terms>
    </k985dbdc596c44d7acaf8184f33920f0>
    <ia017ac09b1942648b563fe0b2b14d52 xmlns="c1fdd505-2570-46c2-bd04-3e0f2d874cf5">
      <Terms xmlns="http://schemas.microsoft.com/office/infopath/2007/PartnerControls">
        <TermInfo xmlns="http://schemas.microsoft.com/office/infopath/2007/PartnerControls">
          <TermName xmlns="http://schemas.microsoft.com/office/infopath/2007/PartnerControls">CWRC</TermName>
          <TermId xmlns="http://schemas.microsoft.com/office/infopath/2007/PartnerControls">ecfd6e9e-1aa8-422e-b0ee-5f69329336ed</TermId>
        </TermInfo>
      </Terms>
    </ia017ac09b1942648b563fe0b2b14d52>
    <ADBDocumentDate xmlns="c1fdd505-2570-46c2-bd04-3e0f2d874cf5" xsi:nil="true"/>
    <ADBMonth xmlns="c1fdd505-2570-46c2-bd04-3e0f2d874cf5" xsi:nil="true"/>
    <ADBYear xmlns="c1fdd505-2570-46c2-bd04-3e0f2d874cf5" xsi:nil="true"/>
    <ADBAuthors xmlns="c1fdd505-2570-46c2-bd04-3e0f2d874cf5">
      <UserInfo>
        <DisplayName/>
        <AccountId xsi:nil="true"/>
        <AccountType/>
      </UserInfo>
    </ADBAuthors>
    <ADBSourceLink xmlns="c1fdd505-2570-46c2-bd04-3e0f2d874cf5">
      <Url xsi:nil="true"/>
      <Description xsi:nil="true"/>
    </ADBSourceLink>
    <ADBDocumentTypeValue xmlns="c1fdd505-2570-46c2-bd04-3e0f2d874cf5" xsi:nil="true"/>
    <ADBCirculatedLink xmlns="c1fdd505-2570-46c2-bd04-3e0f2d874cf5">
      <Url xsi:nil="true"/>
      <Description xsi:nil="true"/>
    </ADBCirculatedLink>
  </documentManagement>
</p:properties>
</file>

<file path=customXml/itemProps1.xml><?xml version="1.0" encoding="utf-8"?>
<ds:datastoreItem xmlns:ds="http://schemas.openxmlformats.org/officeDocument/2006/customXml" ds:itemID="{2F613550-FA32-4923-AD9C-F5934E7CAC5C}"/>
</file>

<file path=customXml/itemProps2.xml><?xml version="1.0" encoding="utf-8"?>
<ds:datastoreItem xmlns:ds="http://schemas.openxmlformats.org/officeDocument/2006/customXml" ds:itemID="{B7418121-A519-4FBF-A7F3-4299FDE31EFD}"/>
</file>

<file path=customXml/itemProps3.xml><?xml version="1.0" encoding="utf-8"?>
<ds:datastoreItem xmlns:ds="http://schemas.openxmlformats.org/officeDocument/2006/customXml" ds:itemID="{ABD1C207-C49F-45D7-A8A5-8CCCDBF60603}"/>
</file>

<file path=customXml/itemProps4.xml><?xml version="1.0" encoding="utf-8"?>
<ds:datastoreItem xmlns:ds="http://schemas.openxmlformats.org/officeDocument/2006/customXml" ds:itemID="{B0CEFA62-4E24-46B1-8D32-44A754015569}"/>
</file>

<file path=docProps/app.xml><?xml version="1.0" encoding="utf-8"?>
<Properties xmlns="http://schemas.openxmlformats.org/officeDocument/2006/extended-properties" xmlns:vt="http://schemas.openxmlformats.org/officeDocument/2006/docPropsVTypes">
  <TotalTime>0</TotalTime>
  <Words>1041</Words>
  <Application>Microsoft Office PowerPoint</Application>
  <PresentationFormat>On-screen Show (16:9)</PresentationFormat>
  <Paragraphs>92</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Arial Black</vt:lpstr>
      <vt:lpstr>Avante garde</vt:lpstr>
      <vt:lpstr>Calibri</vt:lpstr>
      <vt:lpstr>Helvetica</vt:lpstr>
      <vt:lpstr>Wingdings</vt:lpstr>
      <vt:lpstr>Office Theme</vt:lpstr>
      <vt:lpstr>Strengthening Regional Cooperation on Skills Development under the CAREC Program: Key Progress, Challenges, and Opportunities for Collaboration Inception Meeting and International Expert Roundtable  30–31 May 2022, Tbilisi, Georgia</vt:lpstr>
      <vt:lpstr>Presentation Outline</vt:lpstr>
      <vt:lpstr>Background</vt:lpstr>
      <vt:lpstr>Rationale of the TA</vt:lpstr>
      <vt:lpstr>Objectives</vt:lpstr>
      <vt:lpstr>Impact and Outcome</vt:lpstr>
      <vt:lpstr>Outputs, Methods, and Activities</vt:lpstr>
      <vt:lpstr>Outputs, Methods, and Activities</vt:lpstr>
      <vt:lpstr>Outputs, Methods, and Activities</vt:lpstr>
      <vt:lpstr>Outputs, Methods, and Activities</vt:lpstr>
      <vt:lpstr>Milestones</vt:lpstr>
      <vt:lpstr>PowerPoint Presentation</vt:lpstr>
      <vt:lpstr>PowerPoint Presentation</vt:lpstr>
      <vt:lpstr>Next Steps</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2017-08-01T15:40:51Z</dcterms:created>
  <dcterms:modified xsi:type="dcterms:W3CDTF">2022-05-24T02:12:18Z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17d4574-7375-4d17-b29c-6e4c6df0fcb0_Enabled">
    <vt:lpwstr>true</vt:lpwstr>
  </property>
  <property fmtid="{D5CDD505-2E9C-101B-9397-08002B2CF9AE}" pid="3" name="MSIP_Label_817d4574-7375-4d17-b29c-6e4c6df0fcb0_SetDate">
    <vt:lpwstr>2022-05-22T15:46:09Z</vt:lpwstr>
  </property>
  <property fmtid="{D5CDD505-2E9C-101B-9397-08002B2CF9AE}" pid="4" name="MSIP_Label_817d4574-7375-4d17-b29c-6e4c6df0fcb0_Method">
    <vt:lpwstr>Standard</vt:lpwstr>
  </property>
  <property fmtid="{D5CDD505-2E9C-101B-9397-08002B2CF9AE}" pid="5" name="MSIP_Label_817d4574-7375-4d17-b29c-6e4c6df0fcb0_Name">
    <vt:lpwstr>ADB Internal</vt:lpwstr>
  </property>
  <property fmtid="{D5CDD505-2E9C-101B-9397-08002B2CF9AE}" pid="6" name="MSIP_Label_817d4574-7375-4d17-b29c-6e4c6df0fcb0_SiteId">
    <vt:lpwstr>9495d6bb-41c2-4c58-848f-92e52cf3d640</vt:lpwstr>
  </property>
  <property fmtid="{D5CDD505-2E9C-101B-9397-08002B2CF9AE}" pid="7" name="MSIP_Label_817d4574-7375-4d17-b29c-6e4c6df0fcb0_ActionId">
    <vt:lpwstr>52994b1c-c9a4-4201-a1b1-818b038f7711</vt:lpwstr>
  </property>
  <property fmtid="{D5CDD505-2E9C-101B-9397-08002B2CF9AE}" pid="8" name="MSIP_Label_817d4574-7375-4d17-b29c-6e4c6df0fcb0_ContentBits">
    <vt:lpwstr>2</vt:lpwstr>
  </property>
  <property fmtid="{D5CDD505-2E9C-101B-9397-08002B2CF9AE}" pid="9" name="MediaServiceImageTags">
    <vt:lpwstr/>
  </property>
  <property fmtid="{D5CDD505-2E9C-101B-9397-08002B2CF9AE}" pid="10" name="ContentTypeId">
    <vt:lpwstr>0x010100A3BFD338C4D69F46BE33AA49AB50870100C520B00D8BB20C45814389052060F14C</vt:lpwstr>
  </property>
  <property fmtid="{D5CDD505-2E9C-101B-9397-08002B2CF9AE}" pid="11" name="ADBProjectDocumentType">
    <vt:lpwstr/>
  </property>
  <property fmtid="{D5CDD505-2E9C-101B-9397-08002B2CF9AE}" pid="12" name="ADBProject">
    <vt:lpwstr/>
  </property>
  <property fmtid="{D5CDD505-2E9C-101B-9397-08002B2CF9AE}" pid="13" name="ADBContentGroup">
    <vt:lpwstr>2;#CWRD|6d71ff58-4882-4388-ab5c-218969b1e9c8</vt:lpwstr>
  </property>
  <property fmtid="{D5CDD505-2E9C-101B-9397-08002B2CF9AE}" pid="14" name="ADBSector">
    <vt:lpwstr/>
  </property>
  <property fmtid="{D5CDD505-2E9C-101B-9397-08002B2CF9AE}" pid="15" name="ADBDivision">
    <vt:lpwstr>4;#CWRC|ecfd6e9e-1aa8-422e-b0ee-5f69329336ed</vt:lpwstr>
  </property>
  <property fmtid="{D5CDD505-2E9C-101B-9397-08002B2CF9AE}" pid="16" name="ADBDocumentSecurity">
    <vt:lpwstr/>
  </property>
  <property fmtid="{D5CDD505-2E9C-101B-9397-08002B2CF9AE}" pid="17" name="ADBDocumentLanguage">
    <vt:lpwstr>1;#English|16ac8743-31bb-43f8-9a73-533a041667d6</vt:lpwstr>
  </property>
  <property fmtid="{D5CDD505-2E9C-101B-9397-08002B2CF9AE}" pid="18" name="ADBSubRegion">
    <vt:lpwstr>11;#CAREC|815c4229-ad07-427a-8f71-a8b862b1014a</vt:lpwstr>
  </property>
  <property fmtid="{D5CDD505-2E9C-101B-9397-08002B2CF9AE}" pid="19" name="Segment">
    <vt:lpwstr/>
  </property>
  <property fmtid="{D5CDD505-2E9C-101B-9397-08002B2CF9AE}" pid="20" name="ADBDepartmentOwner">
    <vt:lpwstr>3;#CWRD|6d71ff58-4882-4388-ab5c-218969b1e9c8</vt:lpwstr>
  </property>
  <property fmtid="{D5CDD505-2E9C-101B-9397-08002B2CF9AE}" pid="21" name="ADBCountry">
    <vt:lpwstr>18;#Regional|d4cb8265-5963-4e16-b4f8-5ada18938c78</vt:lpwstr>
  </property>
</Properties>
</file>