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48"/>
  </p:notesMasterIdLst>
  <p:sldIdLst>
    <p:sldId id="256" r:id="rId5"/>
    <p:sldId id="481" r:id="rId6"/>
    <p:sldId id="364" r:id="rId7"/>
    <p:sldId id="604" r:id="rId8"/>
    <p:sldId id="605" r:id="rId9"/>
    <p:sldId id="606" r:id="rId10"/>
    <p:sldId id="607" r:id="rId11"/>
    <p:sldId id="402" r:id="rId12"/>
    <p:sldId id="375" r:id="rId13"/>
    <p:sldId id="608" r:id="rId14"/>
    <p:sldId id="397" r:id="rId15"/>
    <p:sldId id="369" r:id="rId16"/>
    <p:sldId id="383" r:id="rId17"/>
    <p:sldId id="370" r:id="rId18"/>
    <p:sldId id="365" r:id="rId19"/>
    <p:sldId id="384" r:id="rId20"/>
    <p:sldId id="385" r:id="rId21"/>
    <p:sldId id="386" r:id="rId22"/>
    <p:sldId id="387" r:id="rId23"/>
    <p:sldId id="371" r:id="rId24"/>
    <p:sldId id="374" r:id="rId25"/>
    <p:sldId id="388" r:id="rId26"/>
    <p:sldId id="368" r:id="rId27"/>
    <p:sldId id="389" r:id="rId28"/>
    <p:sldId id="586" r:id="rId29"/>
    <p:sldId id="587" r:id="rId30"/>
    <p:sldId id="382" r:id="rId31"/>
    <p:sldId id="591" r:id="rId32"/>
    <p:sldId id="592" r:id="rId33"/>
    <p:sldId id="391" r:id="rId34"/>
    <p:sldId id="392" r:id="rId35"/>
    <p:sldId id="594" r:id="rId36"/>
    <p:sldId id="390" r:id="rId37"/>
    <p:sldId id="589" r:id="rId38"/>
    <p:sldId id="393" r:id="rId39"/>
    <p:sldId id="394" r:id="rId40"/>
    <p:sldId id="396" r:id="rId41"/>
    <p:sldId id="398" r:id="rId42"/>
    <p:sldId id="503" r:id="rId43"/>
    <p:sldId id="376" r:id="rId44"/>
    <p:sldId id="399" r:id="rId45"/>
    <p:sldId id="504" r:id="rId46"/>
    <p:sldId id="479" r:id="rId47"/>
  </p:sldIdLst>
  <p:sldSz cx="12192000" cy="6858000"/>
  <p:notesSz cx="6858000" cy="9144000"/>
  <p:defaultTextStyle>
    <a:defPPr>
      <a:defRPr lang="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60474D-7875-46E8-A56B-3C62FAA7CF00}">
          <p14:sldIdLst>
            <p14:sldId id="256"/>
            <p14:sldId id="481"/>
            <p14:sldId id="364"/>
            <p14:sldId id="604"/>
            <p14:sldId id="605"/>
            <p14:sldId id="606"/>
            <p14:sldId id="607"/>
            <p14:sldId id="402"/>
            <p14:sldId id="375"/>
            <p14:sldId id="608"/>
            <p14:sldId id="397"/>
            <p14:sldId id="369"/>
            <p14:sldId id="383"/>
            <p14:sldId id="370"/>
            <p14:sldId id="365"/>
            <p14:sldId id="384"/>
            <p14:sldId id="385"/>
            <p14:sldId id="386"/>
            <p14:sldId id="387"/>
            <p14:sldId id="371"/>
            <p14:sldId id="374"/>
            <p14:sldId id="388"/>
            <p14:sldId id="368"/>
            <p14:sldId id="389"/>
            <p14:sldId id="586"/>
            <p14:sldId id="587"/>
            <p14:sldId id="382"/>
            <p14:sldId id="591"/>
            <p14:sldId id="592"/>
            <p14:sldId id="391"/>
            <p14:sldId id="392"/>
            <p14:sldId id="594"/>
            <p14:sldId id="390"/>
            <p14:sldId id="589"/>
            <p14:sldId id="393"/>
            <p14:sldId id="394"/>
            <p14:sldId id="396"/>
            <p14:sldId id="398"/>
            <p14:sldId id="503"/>
            <p14:sldId id="376"/>
            <p14:sldId id="399"/>
            <p14:sldId id="504"/>
            <p14:sldId id="4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FF9A27-8B83-1DCB-AA7C-9F3C2CD1B32E}" name="Yannis Fourniadis" initials="YF" userId="a654a82f841d5a43" providerId="Windows Live"/>
  <p188:author id="{677E8238-370D-B8A9-7FDA-C8260F97BC6B}" name="Steven J. Goldfinch" initials="SG" userId="S::sgoldfinch@adb.org::f9283f83-e459-4a49-ae25-45467d1e0e5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inda Hewitt" initials="BH" lastIdx="1" clrIdx="0">
    <p:extLst>
      <p:ext uri="{19B8F6BF-5375-455C-9EA6-DF929625EA0E}">
        <p15:presenceInfo xmlns:p15="http://schemas.microsoft.com/office/powerpoint/2012/main" userId="S::bhewitt@adb.org::3e7c90d6-6b05-4fd2-a76d-1db12f299220" providerId="AD"/>
      </p:ext>
    </p:extLst>
  </p:cmAuthor>
  <p:cmAuthor id="2" name="Mattia Amadio" initials="MA" lastIdx="7" clrIdx="1">
    <p:extLst>
      <p:ext uri="{19B8F6BF-5375-455C-9EA6-DF929625EA0E}">
        <p15:presenceInfo xmlns:p15="http://schemas.microsoft.com/office/powerpoint/2012/main" userId="99c6418accc67d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E15120"/>
    <a:srgbClr val="39AAD5"/>
    <a:srgbClr val="F6B400"/>
    <a:srgbClr val="CDF5E8"/>
    <a:srgbClr val="31C562"/>
    <a:srgbClr val="DD6B47"/>
    <a:srgbClr val="FFC000"/>
    <a:srgbClr val="00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339" autoAdjust="0"/>
  </p:normalViewPr>
  <p:slideViewPr>
    <p:cSldViewPr snapToGrid="0">
      <p:cViewPr varScale="1">
        <p:scale>
          <a:sx n="60" d="100"/>
          <a:sy n="60" d="100"/>
        </p:scale>
        <p:origin x="36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0E353-F8A3-4A68-89A5-A5AE3628F65A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1667A-962A-415F-B5ED-4CF5F7077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1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7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8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9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33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04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21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0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14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81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7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19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84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97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2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21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93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6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23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90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32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4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78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02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804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68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657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239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64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48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48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78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94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5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86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83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54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7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667A-962A-415F-B5ED-4CF5F7077CB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7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9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3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6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3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9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76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5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9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1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July 10,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1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July 10,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A6A69-EBFF-16FF-9B96-DF1E8373CD7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0397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F794D0-2982-490E-88DA-93D489750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0DBCE-91BA-4426-A47C-C58B7E2E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2" b="31598"/>
          <a:stretch/>
        </p:blipFill>
        <p:spPr>
          <a:xfrm>
            <a:off x="-2" y="10"/>
            <a:ext cx="12192002" cy="44610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D24A3D-F07A-44A9-BE55-5576292E1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441C9-FD2D-4031-B5C5-67478196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4463553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F09AEC-6E6E-418F-9974-8730F1B2B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9D3989-3E00-4727-914E-959DFE8F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7C445-60DB-4C60-837D-3A55E430B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1014" y="1429657"/>
            <a:ext cx="9778034" cy="1171556"/>
          </a:xfrm>
        </p:spPr>
        <p:txBody>
          <a:bodyPr>
            <a:normAutofit fontScale="90000"/>
          </a:bodyPr>
          <a:lstStyle/>
          <a:p>
            <a:pPr algn="l"/>
            <a:r>
              <a:rPr lang="ru" sz="2400" dirty="0">
                <a:solidFill>
                  <a:srgbClr val="002060"/>
                </a:solidFill>
              </a:rPr>
              <a:t>ДОПОЛНИТЕЛЬНАЯ ПОЛЬЗА ЦАРЭС </a:t>
            </a:r>
            <a:br>
              <a:rPr lang="ru" sz="2400" dirty="0">
                <a:solidFill>
                  <a:srgbClr val="002060"/>
                </a:solidFill>
              </a:rPr>
            </a:br>
            <a:r>
              <a:rPr lang="ru" sz="2400" dirty="0">
                <a:solidFill>
                  <a:srgbClr val="002060"/>
                </a:solidFill>
              </a:rPr>
              <a:t>для региональных </a:t>
            </a:r>
            <a:br>
              <a:rPr lang="ru" sz="2400" dirty="0">
                <a:solidFill>
                  <a:srgbClr val="002060"/>
                </a:solidFill>
              </a:rPr>
            </a:br>
            <a:r>
              <a:rPr lang="ru" sz="2400" dirty="0">
                <a:solidFill>
                  <a:srgbClr val="002060"/>
                </a:solidFill>
              </a:rPr>
              <a:t>инвестиционных проектов</a:t>
            </a:r>
            <a:br>
              <a:rPr lang="en-US" sz="2400" dirty="0">
                <a:solidFill>
                  <a:srgbClr val="00B0F0"/>
                </a:solidFill>
              </a:rPr>
            </a:br>
            <a:br>
              <a:rPr lang="en-US" sz="2400" dirty="0">
                <a:solidFill>
                  <a:srgbClr val="00B0F0"/>
                </a:solidFill>
              </a:rPr>
            </a:br>
            <a:r>
              <a:rPr lang="ru" sz="2400" i="1" dirty="0">
                <a:solidFill>
                  <a:srgbClr val="00B0F0"/>
                </a:solidFill>
              </a:rPr>
              <a:t>Узбекистан: Пилотный проект – проверка рисков генерального плана </a:t>
            </a:r>
            <a:r>
              <a:rPr lang="ru" sz="2400" i="1" dirty="0" err="1">
                <a:solidFill>
                  <a:srgbClr val="00B0F0"/>
                </a:solidFill>
              </a:rPr>
              <a:t>Кашкадарьинской области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BEB3-2857-4EF5-AD3F-686FA7499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6982" y="6320660"/>
            <a:ext cx="9647830" cy="896315"/>
          </a:xfrm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ru" sz="2400" dirty="0">
                <a:solidFill>
                  <a:schemeClr val="bg1"/>
                </a:solidFill>
              </a:rPr>
              <a:t>8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159671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33678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246256" y="550494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Климатические индексы – среднегодовое количество осадков в зависимости от изменения температуры.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5FB37-D5AA-3CEB-3796-9B5E4C52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969" y="1138774"/>
            <a:ext cx="6332809" cy="5262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13E4C-1078-3927-176F-C23816DCC392}"/>
              </a:ext>
            </a:extLst>
          </p:cNvPr>
          <p:cNvSpPr txBox="1"/>
          <p:nvPr/>
        </p:nvSpPr>
        <p:spPr>
          <a:xfrm>
            <a:off x="1093408" y="1194786"/>
            <a:ext cx="9874120" cy="2241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3.3.2 </a:t>
            </a:r>
            <a:r>
              <a:rPr lang="ru-RU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ru-RU" sz="1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Среднегодовое количество осадков в зависимости от изменения температуры</a:t>
            </a:r>
            <a:endParaRPr lang="en-US" sz="1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Для получения прогнозируемых данных в этом отчете использовался ансамбль климатических моделей. Каждый член ансамбля представляет собой возможный результат будущего климата. Упрощенное представление вероятных будущих климатических условий можно проиллюстрировать с помощью двумерной диаграммы рассеяния, на которой среднегодовое изменение количества осадков отображается в зависимости от среднегодового изменения температуры для каждого члена модельного ансамбля. На рисунке 2 это показано для проектной территории. Его цель – дать представление о неопределенностях, связанных с прогнозируемыми движущими переменными (среднее количество осадков и температура). Показанный будущий период соответствует наиболее отдаленному расчетному периоду жизни подсекторов, включенных в этот проект (но не позднее конца века, поскольку инструмент не включает прогнозы после 2100 года).</a:t>
            </a:r>
            <a:endParaRPr lang="en-US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Рисунок 2. Прогнозируемое среднегодовое количество осадков и изменения температуры для местоположения №1. Каждая точка представляет собой член ансамбля климатических моделей за период, соответствующий расчетному сроку службы подсектора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Прогнозируемые изменения климатических показателей</a:t>
            </a:r>
            <a:endParaRPr lang="en-US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1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33678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583525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Долгосрочное изменение климата – Средняя приземная температура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5B57-70FD-F047-3399-23ADC15CD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037" y="1054459"/>
            <a:ext cx="9464626" cy="5323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FBB6AB-8F50-15DC-91F2-4E543989E023}"/>
              </a:ext>
            </a:extLst>
          </p:cNvPr>
          <p:cNvSpPr txBox="1"/>
          <p:nvPr/>
        </p:nvSpPr>
        <p:spPr>
          <a:xfrm>
            <a:off x="1245808" y="1036290"/>
            <a:ext cx="9874120" cy="480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Рисунок 11. Месячная температура за исторический базисный период и будущая аномалия в течение расчетного срока службы проекта по сравнению с историческим периодом 1981-2010 гг.</a:t>
            </a:r>
            <a:endParaRPr lang="en-US" sz="7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F8CD1-17E3-D980-D658-910203482AAA}"/>
              </a:ext>
            </a:extLst>
          </p:cNvPr>
          <p:cNvSpPr txBox="1"/>
          <p:nvPr/>
        </p:nvSpPr>
        <p:spPr>
          <a:xfrm>
            <a:off x="1763449" y="1490442"/>
            <a:ext cx="4187591" cy="7130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Прогноз климатологии средней температуры на 2060-2079 гг.</a:t>
            </a:r>
            <a:endParaRPr lang="en-US" sz="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Кашкадарья, Узбекистан; (Учетный период: 1995–2014 гг.), </a:t>
            </a:r>
            <a:r>
              <a:rPr lang="en-US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SSP</a:t>
            </a: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5-8.5,</a:t>
            </a:r>
            <a:endParaRPr lang="en-US" sz="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Мультимодельный ансамбль</a:t>
            </a:r>
            <a:endParaRPr lang="en-US" sz="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9915E-F87F-4EE1-B05B-95B88CF0307F}"/>
              </a:ext>
            </a:extLst>
          </p:cNvPr>
          <p:cNvSpPr txBox="1"/>
          <p:nvPr/>
        </p:nvSpPr>
        <p:spPr>
          <a:xfrm>
            <a:off x="6031581" y="1478250"/>
            <a:ext cx="4606350" cy="7130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Прогнозируемая аномалия средней температуры на 2060-2079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Кашкадарья, Узбекистан; (Учетный период: 1995–2014 гг.), SSP5-8.5,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ru-RU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Мультимодельный ансамбль</a:t>
            </a:r>
          </a:p>
        </p:txBody>
      </p:sp>
    </p:spTree>
    <p:extLst>
      <p:ext uri="{BB962C8B-B14F-4D97-AF65-F5344CB8AC3E}">
        <p14:creationId xmlns:p14="http://schemas.microsoft.com/office/powerpoint/2010/main" val="267426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Резюме проверки климата и рисков стихийных бедствий</a:t>
            </a:r>
            <a:endParaRPr lang="en-US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095B8-143F-E630-624C-E0B5CC3E88F5}"/>
              </a:ext>
            </a:extLst>
          </p:cNvPr>
          <p:cNvSpPr txBox="1"/>
          <p:nvPr/>
        </p:nvSpPr>
        <p:spPr>
          <a:xfrm>
            <a:off x="272374" y="669007"/>
            <a:ext cx="727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Общий рейтинг проекта по климату и риску стихийных бедствий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A28DF-458E-B315-189A-2D2E3667A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74" y="1142518"/>
            <a:ext cx="8251636" cy="51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Резюме проверки климата и рисков стихийных бедствий</a:t>
            </a:r>
            <a:endParaRPr lang="en-US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095B8-143F-E630-624C-E0B5CC3E88F5}"/>
              </a:ext>
            </a:extLst>
          </p:cNvPr>
          <p:cNvSpPr txBox="1"/>
          <p:nvPr/>
        </p:nvSpPr>
        <p:spPr>
          <a:xfrm>
            <a:off x="337696" y="669007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Сводная информация о рейтингах риска изменения климата и стихийных бедствий по подсекторам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820C6-23B5-0CA4-ADEE-45459F5A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1" y="1589540"/>
            <a:ext cx="10845938" cy="44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Резюме проверки климата и рисков стихийных бедствий</a:t>
            </a:r>
            <a:endParaRPr lang="en-US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095B8-143F-E630-624C-E0B5CC3E88F5}"/>
              </a:ext>
            </a:extLst>
          </p:cNvPr>
          <p:cNvSpPr txBox="1"/>
          <p:nvPr/>
        </p:nvSpPr>
        <p:spPr>
          <a:xfrm>
            <a:off x="337696" y="642112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Оценка рисков второго этапа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7FCD7-843C-71E8-C5D1-79EDFEAD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8" y="1516057"/>
            <a:ext cx="10901723" cy="45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8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624182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риска геофизических опасностей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FBCEE-15A6-BCCA-0DF0-172C36870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213" y="989799"/>
            <a:ext cx="8877572" cy="53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624182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риска геофизических опасностей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A78B-FC90-7E8B-ABC9-E43939B8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68" y="997771"/>
            <a:ext cx="8853665" cy="53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624182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рисков климатических опасностей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A0DF8-7E88-DFCA-367F-A44809B8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44" y="608195"/>
            <a:ext cx="6343401" cy="57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7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624182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рисков климатических опасностей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0F25E-8971-98C4-7765-BD6F7055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577" y="666354"/>
            <a:ext cx="6343401" cy="56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4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624182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рисков климатических опасностей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81529-F4C7-C9FC-9709-01396DF3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121" y="662804"/>
            <a:ext cx="6367308" cy="56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6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E34F25FB-E3E4-AA9C-5360-9116811FFADA}"/>
              </a:ext>
            </a:extLst>
          </p:cNvPr>
          <p:cNvSpPr txBox="1"/>
          <p:nvPr/>
        </p:nvSpPr>
        <p:spPr>
          <a:xfrm>
            <a:off x="416855" y="120607"/>
            <a:ext cx="11089335" cy="801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44"/>
              </a:lnSpc>
            </a:pPr>
            <a:r>
              <a:rPr lang="ru" sz="3000" b="1" dirty="0">
                <a:solidFill>
                  <a:srgbClr val="0070C0"/>
                </a:solidFill>
                <a:latin typeface="+mj-lt"/>
              </a:rPr>
              <a:t>TA-9414: Поддержка принятия решений по адаптации для климатически устойчивых инвестиций в Узбекистане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E1894F5-3919-ECC8-AC09-65670F3B785C}"/>
              </a:ext>
            </a:extLst>
          </p:cNvPr>
          <p:cNvSpPr txBox="1"/>
          <p:nvPr/>
        </p:nvSpPr>
        <p:spPr>
          <a:xfrm>
            <a:off x="280418" y="529418"/>
            <a:ext cx="4008493" cy="511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922"/>
              </a:lnSpc>
            </a:pPr>
            <a:r>
              <a:rPr lang="ru" sz="1800" b="1" dirty="0">
                <a:latin typeface="+mj-lt"/>
                <a:cs typeface="Arial"/>
              </a:rPr>
              <a:t>Краткое содержание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ACEEC26-A9C5-8230-3AB4-A1A49BB4D3D3}"/>
              </a:ext>
            </a:extLst>
          </p:cNvPr>
          <p:cNvSpPr txBox="1"/>
          <p:nvPr/>
        </p:nvSpPr>
        <p:spPr>
          <a:xfrm>
            <a:off x="6206677" y="483074"/>
            <a:ext cx="4670780" cy="823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922"/>
              </a:lnSpc>
            </a:pPr>
            <a:r>
              <a:rPr lang="ru" sz="1800" b="1">
                <a:latin typeface="+mj-lt"/>
                <a:cs typeface="Arial"/>
              </a:rPr>
              <a:t>Практические результаты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31DCF3F9-F728-7398-ECFA-AB538AD4C97D}"/>
              </a:ext>
            </a:extLst>
          </p:cNvPr>
          <p:cNvSpPr/>
          <p:nvPr/>
        </p:nvSpPr>
        <p:spPr>
          <a:xfrm rot="5400000">
            <a:off x="3477501" y="3744223"/>
            <a:ext cx="463296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DF84F79-4585-5F39-32CD-3A45877A04EB}"/>
              </a:ext>
            </a:extLst>
          </p:cNvPr>
          <p:cNvSpPr txBox="1"/>
          <p:nvPr/>
        </p:nvSpPr>
        <p:spPr>
          <a:xfrm>
            <a:off x="559037" y="1426982"/>
            <a:ext cx="4998719" cy="5300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Начало работы в июле 2021 г.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Ключевая заинтересованная сторона:</a:t>
            </a:r>
          </a:p>
          <a:p>
            <a:pPr marL="533427" lvl="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Министерство экономики и финансов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Сосредоточенность на сельском хозяйстве, водном и транспортном секторах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Август-сентябрь 2021 г.: консультации с заинтересованными сторонами.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14 июля 2022 г.: Семинар по использованию информации о климате и рисках стихийных бедствий.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1–2 декабря 2022 г.: Консультативная миссия.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11–14 апреля 2023 г.: Распространение результатов оценки первого этапа, консультации и семинар по наращиванию потенциала.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r>
              <a:rPr lang="ru" sz="1400" dirty="0">
                <a:solidFill>
                  <a:srgbClr val="000000"/>
                </a:solidFill>
                <a:latin typeface="+mj-lt"/>
              </a:rPr>
              <a:t>23–26 октября 2023 г.: Распространение результатов оценки второго этапа, консультации и наращивание потенциала.</a:t>
            </a:r>
          </a:p>
          <a:p>
            <a:pPr marL="228611" indent="-228611">
              <a:lnSpc>
                <a:spcPts val="2559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E1C2D8E-40A1-3577-7DC4-ECD88197E7EF}"/>
              </a:ext>
            </a:extLst>
          </p:cNvPr>
          <p:cNvSpPr txBox="1"/>
          <p:nvPr/>
        </p:nvSpPr>
        <p:spPr>
          <a:xfrm>
            <a:off x="6083808" y="1472702"/>
            <a:ext cx="5498591" cy="2181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756" lvl="1" indent="-304815">
              <a:lnSpc>
                <a:spcPts val="1867"/>
              </a:lnSpc>
              <a:buFont typeface="+mj-lt"/>
              <a:buAutoNum type="arabicPeriod"/>
            </a:pPr>
            <a:r>
              <a:rPr lang="ru" sz="1400" dirty="0">
                <a:solidFill>
                  <a:srgbClr val="000000"/>
                </a:solidFill>
                <a:latin typeface="+mj-lt"/>
                <a:cs typeface="Poppins" pitchFamily="2" charset="77"/>
              </a:rPr>
              <a:t>Консультации и оценка потребностей и наличия климатических, природных опасностей, экологических и других социально-экономических данных – </a:t>
            </a:r>
            <a:r>
              <a:rPr lang="ru" sz="1400" b="1" u="sng" dirty="0">
                <a:solidFill>
                  <a:srgbClr val="000000"/>
                </a:solidFill>
                <a:latin typeface="+mj-lt"/>
                <a:cs typeface="Poppins" pitchFamily="2" charset="77"/>
              </a:rPr>
              <a:t>завершено</a:t>
            </a:r>
          </a:p>
          <a:p>
            <a:pPr marL="448756" lvl="1" indent="-304815">
              <a:lnSpc>
                <a:spcPts val="1867"/>
              </a:lnSpc>
              <a:buFont typeface="+mj-lt"/>
              <a:buAutoNum type="arabicPeriod"/>
            </a:pPr>
            <a:endParaRPr lang="en-US" sz="1400" b="1" u="sng" dirty="0">
              <a:solidFill>
                <a:srgbClr val="000000"/>
              </a:solidFill>
              <a:latin typeface="+mj-lt"/>
              <a:cs typeface="Poppins" pitchFamily="2" charset="77"/>
            </a:endParaRPr>
          </a:p>
          <a:p>
            <a:pPr marL="448756" lvl="1" indent="-304815">
              <a:lnSpc>
                <a:spcPts val="1867"/>
              </a:lnSpc>
              <a:buFont typeface="+mj-lt"/>
              <a:buAutoNum type="arabicPeriod"/>
            </a:pPr>
            <a:r>
              <a:rPr lang="ru" sz="1400" dirty="0">
                <a:solidFill>
                  <a:srgbClr val="000000"/>
                </a:solidFill>
                <a:latin typeface="+mj-lt"/>
                <a:cs typeface="Poppins" pitchFamily="2" charset="77"/>
              </a:rPr>
              <a:t>Наращивание потенциала для повышения осведомленности о применении информации о климате и рисках стихийных бедствий – </a:t>
            </a:r>
            <a:r>
              <a:rPr lang="ru" sz="1400" b="1" u="sng" dirty="0">
                <a:solidFill>
                  <a:srgbClr val="000000"/>
                </a:solidFill>
                <a:latin typeface="+mj-lt"/>
                <a:cs typeface="Poppins" pitchFamily="2" charset="77"/>
              </a:rPr>
              <a:t>завершено</a:t>
            </a:r>
          </a:p>
          <a:p>
            <a:pPr marL="448756" lvl="1" indent="-304815">
              <a:lnSpc>
                <a:spcPts val="1867"/>
              </a:lnSpc>
              <a:buFont typeface="+mj-lt"/>
              <a:buAutoNum type="arabicPeriod"/>
            </a:pPr>
            <a:endParaRPr lang="en-US" sz="1400" b="1" u="sng" dirty="0">
              <a:solidFill>
                <a:srgbClr val="000000"/>
              </a:solidFill>
              <a:latin typeface="+mj-lt"/>
              <a:cs typeface="Poppins" pitchFamily="2" charset="77"/>
            </a:endParaRPr>
          </a:p>
          <a:p>
            <a:pPr marL="448756" lvl="1" indent="-304815">
              <a:lnSpc>
                <a:spcPts val="1867"/>
              </a:lnSpc>
              <a:buFont typeface="+mj-lt"/>
              <a:buAutoNum type="arabicPeriod"/>
            </a:pPr>
            <a:r>
              <a:rPr lang="ru" sz="1400" dirty="0">
                <a:solidFill>
                  <a:srgbClr val="000000"/>
                </a:solidFill>
                <a:latin typeface="+mj-lt"/>
                <a:cs typeface="Poppins" pitchFamily="2" charset="77"/>
              </a:rPr>
              <a:t>Разработка инструментов для конкретных стран – </a:t>
            </a:r>
            <a:r>
              <a:rPr lang="ru" sz="1400" b="1" u="sng" dirty="0">
                <a:solidFill>
                  <a:srgbClr val="000000"/>
                </a:solidFill>
                <a:latin typeface="+mj-lt"/>
                <a:cs typeface="Poppins" pitchFamily="2" charset="77"/>
              </a:rPr>
              <a:t>завершено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43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722797"/>
            <a:ext cx="660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Подверженность опасностям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9564D-377D-9BC5-F294-E40CCFED4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4" y="1306486"/>
            <a:ext cx="4515543" cy="1418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656598-19B0-0C80-213F-F233487F7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101" y="1269652"/>
            <a:ext cx="7490951" cy="49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11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722797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уязвимостей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C2403-AEDD-9738-5983-72470A5D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28" y="4224013"/>
            <a:ext cx="8844902" cy="1884693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FCFBBA6-B8DC-CF8F-AE43-B5559575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84" y="1315668"/>
            <a:ext cx="10076033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Уязвимость связана с физическими, социальными, экономическими и экологическими условиями сообщества, источниками средств к существованию или физическими активами, а также с его склонностью подвергаться негативному воздействию опасного природного явления. Рейтинги уязвимости определены в Таблице 19.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целом существует хорошее соответствие между рейтингами уязвимости, предоставленными ответственными агентствами, и рейтингами уязвимости, присвоенными в отчете о проверке рисков на первом этапе, основанном на обзоре литературы и экспертном заключении. Это соглашение обеспечивает уверенность как в способности ответственных ведомств оценить уязвимость приоритетных секторов к климатическим и геофизическим опасностям, так и в рейтингах уязвимости, присвоенных (на основе анализа литературы и экспертных заключений) на первом этапе скрининга рисков.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Уязвимость подсекторов проекта к геофизическим и климатическим опасностям представлена в Таблицах 20-22.</a:t>
            </a:r>
            <a:endParaRPr kumimoji="0" lang="ru-RU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77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Рейтинг риска, подверженности опасностям и уязвимости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BE13E-D0F0-5C7B-C209-E0C4F816C940}"/>
              </a:ext>
            </a:extLst>
          </p:cNvPr>
          <p:cNvSpPr txBox="1"/>
          <p:nvPr/>
        </p:nvSpPr>
        <p:spPr>
          <a:xfrm>
            <a:off x="337696" y="722797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уязвимостей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0CBA2-5F05-357C-0540-79C37CF4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850" y="539496"/>
            <a:ext cx="6375636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0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Геофизические опасности – Землетрясение</a:t>
            </a:r>
          </a:p>
        </p:txBody>
      </p:sp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CECD8779-18C6-5F0F-2236-EA00FC5BA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66" y="1136206"/>
            <a:ext cx="7378405" cy="5152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5325B-EA32-FE00-97D8-0B99A10B9B53}"/>
              </a:ext>
            </a:extLst>
          </p:cNvPr>
          <p:cNvSpPr txBox="1"/>
          <p:nvPr/>
        </p:nvSpPr>
        <p:spPr>
          <a:xfrm>
            <a:off x="7841304" y="3597820"/>
            <a:ext cx="753175" cy="245791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ВЫСОКОЕ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50618-54EF-76BE-AEAB-C558A1F4FB2D}"/>
              </a:ext>
            </a:extLst>
          </p:cNvPr>
          <p:cNvSpPr txBox="1"/>
          <p:nvPr/>
        </p:nvSpPr>
        <p:spPr>
          <a:xfrm>
            <a:off x="7836249" y="3969390"/>
            <a:ext cx="753175" cy="245791"/>
          </a:xfrm>
          <a:prstGeom prst="rect">
            <a:avLst/>
          </a:prstGeom>
          <a:solidFill>
            <a:srgbClr val="CCCC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СРЕДНЕЕ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E023B-6627-9200-CE8B-F4D38D4E87F6}"/>
              </a:ext>
            </a:extLst>
          </p:cNvPr>
          <p:cNvSpPr txBox="1"/>
          <p:nvPr/>
        </p:nvSpPr>
        <p:spPr>
          <a:xfrm>
            <a:off x="7843685" y="4357903"/>
            <a:ext cx="753175" cy="223446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НИЗКОЕ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776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51077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Геофизические опасности – Землетрясение</a:t>
            </a:r>
          </a:p>
        </p:txBody>
      </p:sp>
      <p:pic>
        <p:nvPicPr>
          <p:cNvPr id="7" name="Picture 6" descr="A map of a mountain&#10;&#10;Description automatically generated">
            <a:extLst>
              <a:ext uri="{FF2B5EF4-FFF2-40B4-BE49-F238E27FC236}">
                <a16:creationId xmlns:a16="http://schemas.microsoft.com/office/drawing/2014/main" id="{962520E9-C4EB-BE0F-6FA0-4B4F52E3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68" y="1000360"/>
            <a:ext cx="10076033" cy="5369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AB9C27-5359-9D8C-1F8F-1A71E1165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3" y="4240224"/>
            <a:ext cx="6224076" cy="18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51077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Геофизические опасности – Землетрясение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3721748-20B9-109B-EAEC-D18A51D3E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44" y="1559995"/>
            <a:ext cx="4047824" cy="192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рисунке 5 и в таблице 25 представлены землетрясения магнитудой более 4,0, произошедшие в Кашкадарьинской области в период с 1960 по 2023 год. Информация предоставлена Институтом сейсмологии Академии наук (Республиканский центр сейсмопрогностического мониторинга при МЧС).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map with red dots&#10;&#10;Description automatically generated">
            <a:extLst>
              <a:ext uri="{FF2B5EF4-FFF2-40B4-BE49-F238E27FC236}">
                <a16:creationId xmlns:a16="http://schemas.microsoft.com/office/drawing/2014/main" id="{B709DD00-89F4-D04B-2344-97CB8F40E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2" y="941012"/>
            <a:ext cx="7273284" cy="54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6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51077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Геофизические опасности – Землетрясение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8EC09-5653-7635-78C3-68C9571D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350" y="1611521"/>
            <a:ext cx="9437780" cy="42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91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Геофизические опасности – Сейсмические оползни</a:t>
            </a:r>
          </a:p>
        </p:txBody>
      </p:sp>
      <p:pic>
        <p:nvPicPr>
          <p:cNvPr id="9" name="Picture 8" descr="A map of different colors&#10;&#10;Description automatically generated">
            <a:extLst>
              <a:ext uri="{FF2B5EF4-FFF2-40B4-BE49-F238E27FC236}">
                <a16:creationId xmlns:a16="http://schemas.microsoft.com/office/drawing/2014/main" id="{358812D7-D68A-DFAA-27D7-559109DC9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25" y="980757"/>
            <a:ext cx="7739787" cy="5396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F7FCCA-1803-49AB-F4DD-054F9B0B9778}"/>
              </a:ext>
            </a:extLst>
          </p:cNvPr>
          <p:cNvSpPr txBox="1"/>
          <p:nvPr/>
        </p:nvSpPr>
        <p:spPr>
          <a:xfrm>
            <a:off x="7976506" y="986370"/>
            <a:ext cx="2600165" cy="28253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СЕЙСМИЧЕСКИЙ</a:t>
            </a:r>
            <a:br>
              <a:rPr lang="ru-RU" dirty="0"/>
            </a:br>
            <a:r>
              <a:rPr lang="en-US" dirty="0"/>
              <a:t>ОПОЛЗЕНЬ</a:t>
            </a:r>
          </a:p>
          <a:p>
            <a:r>
              <a:rPr lang="en-US" dirty="0"/>
              <a:t>Уровень</a:t>
            </a:r>
            <a:r>
              <a:rPr lang="ru-RU" dirty="0"/>
              <a:t> </a:t>
            </a:r>
            <a:r>
              <a:rPr lang="en-US" dirty="0"/>
              <a:t>опасности</a:t>
            </a:r>
          </a:p>
          <a:p>
            <a:endParaRPr lang="ru-RU" dirty="0"/>
          </a:p>
          <a:p>
            <a:r>
              <a:rPr lang="en-US" dirty="0"/>
              <a:t>Частота</a:t>
            </a:r>
            <a:r>
              <a:rPr lang="ru-RU" dirty="0"/>
              <a:t> </a:t>
            </a:r>
            <a:r>
              <a:rPr lang="en-US" dirty="0"/>
              <a:t>возникновения</a:t>
            </a:r>
            <a:r>
              <a:rPr lang="ru-RU" dirty="0"/>
              <a:t> </a:t>
            </a:r>
            <a:r>
              <a:rPr lang="en-US" dirty="0"/>
              <a:t>значительного оползня</a:t>
            </a:r>
            <a:r>
              <a:rPr lang="ru-RU" dirty="0"/>
              <a:t> </a:t>
            </a:r>
            <a:r>
              <a:rPr lang="en-US" dirty="0"/>
              <a:t>на км2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3B0112-6066-539A-230E-C7BE69FA5168}"/>
              </a:ext>
            </a:extLst>
          </p:cNvPr>
          <p:cNvSpPr txBox="1"/>
          <p:nvPr/>
        </p:nvSpPr>
        <p:spPr>
          <a:xfrm>
            <a:off x="7920552" y="4158554"/>
            <a:ext cx="753175" cy="27037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ВЫСОКОЕ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88146-793F-5AF1-BD9F-E893AE74888B}"/>
              </a:ext>
            </a:extLst>
          </p:cNvPr>
          <p:cNvSpPr txBox="1"/>
          <p:nvPr/>
        </p:nvSpPr>
        <p:spPr>
          <a:xfrm>
            <a:off x="7915497" y="4548412"/>
            <a:ext cx="753175" cy="270370"/>
          </a:xfrm>
          <a:prstGeom prst="rect">
            <a:avLst/>
          </a:prstGeom>
          <a:solidFill>
            <a:srgbClr val="CCCC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СРЕДНЕЕ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6538B-78DA-8341-E399-B727A648D1B9}"/>
              </a:ext>
            </a:extLst>
          </p:cNvPr>
          <p:cNvSpPr txBox="1"/>
          <p:nvPr/>
        </p:nvSpPr>
        <p:spPr>
          <a:xfrm>
            <a:off x="7922933" y="4938043"/>
            <a:ext cx="753175" cy="24579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НИЗКОЕ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7714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66270" y="645802"/>
            <a:ext cx="1159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Оползни, произошедшие на территории Кашкадарьинской области в 2019-2022 годах (информация предоставлена Государственной службой по мониторингу опасных геологических процессов)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D6A18-6BF9-4EC3-C401-BDE34F202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7" y="1385361"/>
            <a:ext cx="10820846" cy="48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FF02E-AA28-FF1E-839F-DD9A20B6EDF1}"/>
              </a:ext>
            </a:extLst>
          </p:cNvPr>
          <p:cNvSpPr txBox="1"/>
          <p:nvPr/>
        </p:nvSpPr>
        <p:spPr>
          <a:xfrm>
            <a:off x="1162419" y="1576519"/>
            <a:ext cx="9672565" cy="467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Ценная информация была предоставлена примерно по 100 оползням, зарегистрированным в Кашкадарьинской области в период с 2019 по 2022 годы. Инвентаризация содержит большое количество данных о разнообразных событиях: от небольших камнепадов (объемами менее 10 м</a:t>
            </a:r>
            <a:r>
              <a:rPr lang="ru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до крупных глыбовых оползней и селей (объемами в несколько тысяч кубических метров).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Фактор, провоцирующий оползни (например, осадки, сейсмические тряски, деятельность человека), не указан.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Некоторые термины, относящиеся к оползням, использованные в инвентаризации (например, «трещина», «дренаж»), не ясны. На момент написания ответственным учреждениям был направлен запрос на разъяснение необходимости редактирования каталога оползней с использованием международно признанных терминов, касающихся типов оползней (например, камнепад, вращательное разрушение, поступательное разрушение, блок-оползень и т. д.).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Никакой информации о факторах подверженности оползням, таких как мощность покрывающего слоя почвы или тип подстилающей геологии, не предоставляется. Эта информация может иметь диагностическую ценность при оценке мест вероятных будущих оползней.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539CB-97B2-478F-1537-11E3B40CAA7B}"/>
              </a:ext>
            </a:extLst>
          </p:cNvPr>
          <p:cNvSpPr txBox="1"/>
          <p:nvPr/>
        </p:nvSpPr>
        <p:spPr>
          <a:xfrm>
            <a:off x="366270" y="645802"/>
            <a:ext cx="1159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Оползни, произошедшие на территории Кашкадарьинской области в 2019-2022 годах (информация предоставлена Государственной службой по мониторингу опасных геологических процессов)</a:t>
            </a:r>
          </a:p>
        </p:txBody>
      </p:sp>
    </p:spTree>
    <p:extLst>
      <p:ext uri="{BB962C8B-B14F-4D97-AF65-F5344CB8AC3E}">
        <p14:creationId xmlns:p14="http://schemas.microsoft.com/office/powerpoint/2010/main" val="340649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5390"/>
            <a:ext cx="11726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rgbClr val="0070C0"/>
                </a:solidFill>
              </a:rPr>
              <a:t>Резюме скрининга климатических рисков и рисков стихийных бедствий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095B8-143F-E630-624C-E0B5CC3E88F5}"/>
              </a:ext>
            </a:extLst>
          </p:cNvPr>
          <p:cNvSpPr txBox="1"/>
          <p:nvPr/>
        </p:nvSpPr>
        <p:spPr>
          <a:xfrm>
            <a:off x="337696" y="1152167"/>
            <a:ext cx="568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Проверка рисков для генерального плана </a:t>
            </a:r>
            <a:r>
              <a:rPr lang="ru" sz="2000" err="1">
                <a:solidFill>
                  <a:srgbClr val="0070C0"/>
                </a:solidFill>
              </a:rPr>
              <a:t>Кашкадарьинской области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1300-B45B-E32A-477C-3F96D4E82072}"/>
              </a:ext>
            </a:extLst>
          </p:cNvPr>
          <p:cNvSpPr txBox="1"/>
          <p:nvPr/>
        </p:nvSpPr>
        <p:spPr>
          <a:xfrm>
            <a:off x="6237000" y="1188302"/>
            <a:ext cx="5792140" cy="50679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" sz="1600" b="1" dirty="0">
                <a:latin typeface="Gill Sans Nova"/>
                <a:ea typeface="Arial" panose="020B0604020202020204" pitchFamily="34" charset="0"/>
                <a:cs typeface="Arial"/>
              </a:rPr>
              <a:t>Двухэтапный подход к проверке рисков</a:t>
            </a:r>
            <a:endParaRPr lang="en-US" sz="1600" b="1" dirty="0">
              <a:effectLst/>
              <a:latin typeface="Gill Sans Nova"/>
              <a:ea typeface="Arial" panose="020B0604020202020204" pitchFamily="34" charset="0"/>
              <a:cs typeface="Arial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Первый этап: использование шаблона отчета и данных из глобальных наборов данных, как в инструменте проверки рисков, разрабатываемом АБР.</a:t>
            </a:r>
          </a:p>
          <a:p>
            <a:pPr marL="742950" lvl="1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  <a:sym typeface="Wingdings" panose="05000000000000000000" pitchFamily="2" charset="2"/>
              </a:rPr>
              <a:t>Результат: отчет подготовлен в апреле 2023 года.</a:t>
            </a:r>
            <a:endParaRPr lang="en-US" sz="1600" dirty="0">
              <a:latin typeface="Gill Sans Nova"/>
              <a:ea typeface="Arial" panose="020B0604020202020204" pitchFamily="34" charset="0"/>
              <a:cs typeface="Arial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Второй этап: пересмотренный отчет о скрининге с дополнительными или дополняющими местными данными, предоставленными Министерством экологии и заинтересованными сторонами.</a:t>
            </a:r>
          </a:p>
          <a:p>
            <a:pPr marL="742950" lvl="1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Данные предоставлены летом 2023 г.ода</a:t>
            </a:r>
          </a:p>
          <a:p>
            <a:pPr marL="742950" lvl="1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Результат: отчет </a:t>
            </a: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  <a:sym typeface="Wingdings" panose="05000000000000000000" pitchFamily="2" charset="2"/>
              </a:rPr>
              <a:t>подготовлен </a:t>
            </a: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в декабре 2023 года.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Оба этапа поддерживаются наращиванием потенциала.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Gill Sans Nova"/>
              <a:ea typeface="Arial" panose="020B0604020202020204" pitchFamily="34" charset="0"/>
              <a:cs typeface="Arial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Статус/следующие шаги:</a:t>
            </a:r>
          </a:p>
          <a:p>
            <a:pPr marL="742950" lvl="1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Представлен отчет второго этапа</a:t>
            </a:r>
          </a:p>
          <a:p>
            <a:pPr marL="742950" lvl="1" indent="-28575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" sz="1600" dirty="0">
                <a:latin typeface="Gill Sans Nova"/>
                <a:ea typeface="Arial" panose="020B0604020202020204" pitchFamily="34" charset="0"/>
                <a:cs typeface="Arial"/>
              </a:rPr>
              <a:t>Наращивание потенциала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EFA03F-9099-C017-33D2-A8C2CED0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96" y="2076406"/>
            <a:ext cx="5792141" cy="412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61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Климатические опасности – оползни, вызванные дождями</a:t>
            </a:r>
          </a:p>
        </p:txBody>
      </p:sp>
      <p:pic>
        <p:nvPicPr>
          <p:cNvPr id="10" name="Picture 9" descr="A map of different colors&#10;&#10;Description automatically generated">
            <a:extLst>
              <a:ext uri="{FF2B5EF4-FFF2-40B4-BE49-F238E27FC236}">
                <a16:creationId xmlns:a16="http://schemas.microsoft.com/office/drawing/2014/main" id="{3C2223BE-BCEB-CF86-5C57-A88583B65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80" y="1072198"/>
            <a:ext cx="7363305" cy="5152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67E95B-EE1D-CEFA-3AC5-15CB48010D0F}"/>
              </a:ext>
            </a:extLst>
          </p:cNvPr>
          <p:cNvSpPr txBox="1"/>
          <p:nvPr/>
        </p:nvSpPr>
        <p:spPr>
          <a:xfrm>
            <a:off x="7665610" y="1114386"/>
            <a:ext cx="2600165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ДОЖДЕВОЙ</a:t>
            </a:r>
            <a:br>
              <a:rPr lang="ru-RU" dirty="0"/>
            </a:br>
            <a:r>
              <a:rPr lang="en-US" dirty="0"/>
              <a:t>ОПОЛЗЕНЬ</a:t>
            </a:r>
          </a:p>
          <a:p>
            <a:r>
              <a:rPr lang="en-US" dirty="0"/>
              <a:t>Уровень</a:t>
            </a:r>
            <a:r>
              <a:rPr lang="ru-RU" dirty="0"/>
              <a:t> </a:t>
            </a:r>
            <a:r>
              <a:rPr lang="en-US" dirty="0"/>
              <a:t>опасности</a:t>
            </a:r>
          </a:p>
          <a:p>
            <a:endParaRPr lang="ru-RU" dirty="0"/>
          </a:p>
          <a:p>
            <a:r>
              <a:rPr lang="en-US" dirty="0"/>
              <a:t>Частота</a:t>
            </a:r>
            <a:r>
              <a:rPr lang="ru-RU" dirty="0"/>
              <a:t> </a:t>
            </a:r>
            <a:r>
              <a:rPr lang="en-US" dirty="0"/>
              <a:t>возникновения</a:t>
            </a:r>
            <a:r>
              <a:rPr lang="ru-RU" dirty="0"/>
              <a:t> </a:t>
            </a:r>
            <a:r>
              <a:rPr lang="en-US" dirty="0"/>
              <a:t>значительного оползня</a:t>
            </a:r>
            <a:r>
              <a:rPr lang="ru-RU" dirty="0"/>
              <a:t> </a:t>
            </a:r>
            <a:r>
              <a:rPr lang="en-US" dirty="0"/>
              <a:t>на км2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5A221-B190-6ABE-56AA-4BC008868498}"/>
              </a:ext>
            </a:extLst>
          </p:cNvPr>
          <p:cNvSpPr txBox="1"/>
          <p:nvPr/>
        </p:nvSpPr>
        <p:spPr>
          <a:xfrm>
            <a:off x="7609656" y="4277426"/>
            <a:ext cx="753175" cy="27037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ВЫСОКОЕ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80587-A2C3-7B99-9C31-86A7AF4EDCF3}"/>
              </a:ext>
            </a:extLst>
          </p:cNvPr>
          <p:cNvSpPr txBox="1"/>
          <p:nvPr/>
        </p:nvSpPr>
        <p:spPr>
          <a:xfrm>
            <a:off x="7604601" y="4639852"/>
            <a:ext cx="753175" cy="270370"/>
          </a:xfrm>
          <a:prstGeom prst="rect">
            <a:avLst/>
          </a:prstGeom>
          <a:solidFill>
            <a:srgbClr val="CCCC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СРЕДНЕЕ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EA2F9-1E19-84E4-EF0C-A3BE7C709FC2}"/>
              </a:ext>
            </a:extLst>
          </p:cNvPr>
          <p:cNvSpPr txBox="1"/>
          <p:nvPr/>
        </p:nvSpPr>
        <p:spPr>
          <a:xfrm>
            <a:off x="7612037" y="4992907"/>
            <a:ext cx="753175" cy="24579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НИЗКОЕ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4751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Климатические опасности – оползни, вызванные дождями</a:t>
            </a:r>
          </a:p>
        </p:txBody>
      </p:sp>
      <p:pic>
        <p:nvPicPr>
          <p:cNvPr id="9" name="Picture 8" descr="A map with a blue star&#10;&#10;Description automatically generated">
            <a:extLst>
              <a:ext uri="{FF2B5EF4-FFF2-40B4-BE49-F238E27FC236}">
                <a16:creationId xmlns:a16="http://schemas.microsoft.com/office/drawing/2014/main" id="{EEA8DC1F-586E-D776-AF24-4B6532795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7" y="1089550"/>
            <a:ext cx="7195915" cy="4437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B048A0-87C8-AE96-9A3F-04697EA29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2" y="3925990"/>
            <a:ext cx="6199956" cy="24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42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Мониторинг оползней в Кашкадарьинской области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113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Информация, предоставленная Государственной службой по мониторингу опасных геологических процессов МЧС, Центром гидрометеорологической службы [Узгидромет])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D4385-3EF2-5AE7-56D4-A2C3337E4AD9}"/>
              </a:ext>
            </a:extLst>
          </p:cNvPr>
          <p:cNvSpPr txBox="1"/>
          <p:nvPr/>
        </p:nvSpPr>
        <p:spPr>
          <a:xfrm>
            <a:off x="548008" y="1595414"/>
            <a:ext cx="11282804" cy="456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сделать следующие комментарии: 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Информация подтверждает, что ответственные органы (Госслужба по мониторингу опасных геологических процессов, МЧС, Центр гидрометеорологической службы [Узгидромет]) собирают данные о возникновении оползней и их воздействии на дороги, каналы и жилые дома в Китобском, Шахрисабзском и Яккабогском районах Кашкадарьинской области.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Воздействие оползней было нанесено на карту вдоль пострадавших объектов, при этом были определены конкретные участки автомагистралей и каналов, где оползни могут блокировать дорожное движение или навигацию по каналам.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инженерно-геологических наблюдений оформляются в виде документа, фиксирующего наблюдаемые явления оползней; обобщающего затронутые активы и предлагающего меры по смягчению последствий (например, содержание придорожных канав, установку предупреждающих знаков).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Неясно, делают ли ответственные ведомства следующее: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Собирают ли они информацию о мониторинге оползней в цифровой системе (электронную таблицу, базу данных), а также в какой степени они используют ГИС для хранения, анализа и обмена информацией.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Прилагают ли они усилия для того, чтобы соотнести частоту оползней с факторами восприимчивости к оползням (например, подстилающая геология, толщина покрывающего слоя почвы, градиент склона) и провоцирующими факторами (например, осадки, сейсмические сотрясения, деятельность человека), чтобы оценить опасность и риск оползней..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Сравнивают ли они эффективность различных вариантов смягчения последствий (например, систем раннего оповещения, структурных мер, неструктурных мер) для снижения риска оползней для пострадавших активов и сообществ.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момент написания ответственным органам был направлен запрос о разъяснении вышеуказанных вопросов.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53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mountain range&#10;&#10;Description automatically generated">
            <a:extLst>
              <a:ext uri="{FF2B5EF4-FFF2-40B4-BE49-F238E27FC236}">
                <a16:creationId xmlns:a16="http://schemas.microsoft.com/office/drawing/2014/main" id="{0A5DBC9A-D53A-3D57-2FE1-3DAF73AD3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92" y="1191070"/>
            <a:ext cx="7359881" cy="5152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Климатические опасности – речные наводнения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AABC6-5D11-E006-6FA7-CAB09F7C96A7}"/>
              </a:ext>
            </a:extLst>
          </p:cNvPr>
          <p:cNvSpPr txBox="1"/>
          <p:nvPr/>
        </p:nvSpPr>
        <p:spPr>
          <a:xfrm>
            <a:off x="7930786" y="1132674"/>
            <a:ext cx="2600165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РАЗЛИВ РЕК</a:t>
            </a:r>
            <a:endParaRPr lang="en-US" dirty="0"/>
          </a:p>
          <a:p>
            <a:r>
              <a:rPr lang="ru-RU" dirty="0"/>
              <a:t>Период возврата</a:t>
            </a:r>
          </a:p>
          <a:p>
            <a:r>
              <a:rPr lang="ru-RU" dirty="0"/>
              <a:t>  100 лет</a:t>
            </a:r>
            <a:endParaRPr lang="en-US" dirty="0"/>
          </a:p>
          <a:p>
            <a:endParaRPr lang="ru-RU" sz="1400" dirty="0"/>
          </a:p>
          <a:p>
            <a:r>
              <a:rPr lang="ru-RU" dirty="0"/>
              <a:t>Уровень опасности</a:t>
            </a:r>
          </a:p>
          <a:p>
            <a:endParaRPr lang="ru-RU" sz="1200" dirty="0"/>
          </a:p>
          <a:p>
            <a:r>
              <a:rPr lang="ru-RU" dirty="0"/>
              <a:t>Глубина воды</a:t>
            </a:r>
          </a:p>
          <a:p>
            <a:r>
              <a:rPr lang="en-US" dirty="0"/>
              <a:t>[</a:t>
            </a:r>
            <a:r>
              <a:rPr lang="ru-RU" dirty="0"/>
              <a:t>м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910E8-B50D-39E7-3C84-9C1973EA0794}"/>
              </a:ext>
            </a:extLst>
          </p:cNvPr>
          <p:cNvSpPr txBox="1"/>
          <p:nvPr/>
        </p:nvSpPr>
        <p:spPr>
          <a:xfrm>
            <a:off x="7902264" y="3454466"/>
            <a:ext cx="753175" cy="27037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ВЫСОКОЕ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50F73-1462-A661-D60E-BD9DC040081A}"/>
              </a:ext>
            </a:extLst>
          </p:cNvPr>
          <p:cNvSpPr txBox="1"/>
          <p:nvPr/>
        </p:nvSpPr>
        <p:spPr>
          <a:xfrm>
            <a:off x="7897209" y="3816892"/>
            <a:ext cx="753175" cy="270370"/>
          </a:xfrm>
          <a:prstGeom prst="rect">
            <a:avLst/>
          </a:prstGeom>
          <a:solidFill>
            <a:srgbClr val="CCCC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СРЕДНЕЕ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0E59-D6FD-0BAD-6111-829DF51E228B}"/>
              </a:ext>
            </a:extLst>
          </p:cNvPr>
          <p:cNvSpPr txBox="1"/>
          <p:nvPr/>
        </p:nvSpPr>
        <p:spPr>
          <a:xfrm>
            <a:off x="7904645" y="4169947"/>
            <a:ext cx="753175" cy="24579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НИЗКОЕ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0245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Климатические опасности – Разлив рек (речные наводнения)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BAB3F27-B94D-2C66-265F-F38E5233A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96" y="1882572"/>
            <a:ext cx="3224654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Наводнения, произошедшие в Кашкадарьинской области с 1987 года. Об этом сообщает Центр гидрометеорологической службы (Узгидромет).</a:t>
            </a: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map of a mountainous area&#10;&#10;Description automatically generated">
            <a:extLst>
              <a:ext uri="{FF2B5EF4-FFF2-40B4-BE49-F238E27FC236}">
                <a16:creationId xmlns:a16="http://schemas.microsoft.com/office/drawing/2014/main" id="{5C3461F6-3E62-8B7C-4695-E70E4C917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91" y="1017334"/>
            <a:ext cx="7254202" cy="5152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D3451-38E8-A416-5AC4-7340576EA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27" y="3239550"/>
            <a:ext cx="4691866" cy="29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F85AF9-418C-A091-6156-10DBC8FEE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565" y="1121005"/>
            <a:ext cx="386453" cy="44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96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Климатические опасности – Засуха в сельскохозяйственных районах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503D7125-4645-4EFB-A96C-1A39576A4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93" y="963138"/>
            <a:ext cx="7865744" cy="5426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3B3E4-591A-6A87-ADCF-B7DA75131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74" y="1286513"/>
            <a:ext cx="622387" cy="71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F2C70-FCBA-F36A-1386-6BB11DDB5003}"/>
              </a:ext>
            </a:extLst>
          </p:cNvPr>
          <p:cNvSpPr txBox="1"/>
          <p:nvPr/>
        </p:nvSpPr>
        <p:spPr>
          <a:xfrm>
            <a:off x="7838256" y="4094546"/>
            <a:ext cx="753175" cy="27037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ВЫСОКОЕ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7A2CD-AAB2-D20D-3B4A-CB06291EBD4C}"/>
              </a:ext>
            </a:extLst>
          </p:cNvPr>
          <p:cNvSpPr txBox="1"/>
          <p:nvPr/>
        </p:nvSpPr>
        <p:spPr>
          <a:xfrm>
            <a:off x="7833201" y="4466116"/>
            <a:ext cx="753175" cy="270370"/>
          </a:xfrm>
          <a:prstGeom prst="rect">
            <a:avLst/>
          </a:prstGeom>
          <a:solidFill>
            <a:srgbClr val="CCCC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СРЕДНЕЕ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0AAC6-3278-7047-F5DC-F333A5C1B32A}"/>
              </a:ext>
            </a:extLst>
          </p:cNvPr>
          <p:cNvSpPr txBox="1"/>
          <p:nvPr/>
        </p:nvSpPr>
        <p:spPr>
          <a:xfrm>
            <a:off x="7840637" y="4837459"/>
            <a:ext cx="753175" cy="24579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НИЗКОЕ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1545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different colored areas&#10;&#10;Description automatically generated">
            <a:extLst>
              <a:ext uri="{FF2B5EF4-FFF2-40B4-BE49-F238E27FC236}">
                <a16:creationId xmlns:a16="http://schemas.microsoft.com/office/drawing/2014/main" id="{CB584265-A82C-DFC0-F2D3-0C6AAAED8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11" y="1036145"/>
            <a:ext cx="7419187" cy="5344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232094" y="638389"/>
            <a:ext cx="1038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Климатические опасности – </a:t>
            </a:r>
            <a:r>
              <a:rPr lang="ru-RU" sz="2000" dirty="0">
                <a:solidFill>
                  <a:srgbClr val="0070C0"/>
                </a:solidFill>
              </a:rPr>
              <a:t>Периоды</a:t>
            </a:r>
            <a:r>
              <a:rPr lang="ru" sz="2000" dirty="0">
                <a:solidFill>
                  <a:srgbClr val="0070C0"/>
                </a:solidFill>
              </a:rPr>
              <a:t> высокой температуры (тепловые волны)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88CAD-7748-4016-3E08-2C5154D74247}"/>
              </a:ext>
            </a:extLst>
          </p:cNvPr>
          <p:cNvSpPr txBox="1"/>
          <p:nvPr/>
        </p:nvSpPr>
        <p:spPr>
          <a:xfrm>
            <a:off x="8127816" y="3021650"/>
            <a:ext cx="753175" cy="27037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ВЫСОКОЕ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5D97B3-8483-2659-C1BF-D61EA776D2F6}"/>
              </a:ext>
            </a:extLst>
          </p:cNvPr>
          <p:cNvSpPr txBox="1"/>
          <p:nvPr/>
        </p:nvSpPr>
        <p:spPr>
          <a:xfrm>
            <a:off x="8122761" y="3393220"/>
            <a:ext cx="753175" cy="270370"/>
          </a:xfrm>
          <a:prstGeom prst="rect">
            <a:avLst/>
          </a:prstGeom>
          <a:solidFill>
            <a:srgbClr val="CCCC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СРЕДНЕЕ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C393A-1C87-7099-7972-11462CD38D0D}"/>
              </a:ext>
            </a:extLst>
          </p:cNvPr>
          <p:cNvSpPr txBox="1"/>
          <p:nvPr/>
        </p:nvSpPr>
        <p:spPr>
          <a:xfrm>
            <a:off x="8130197" y="3773707"/>
            <a:ext cx="753175" cy="24579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/>
              <a:t>НИЗКОЕ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60B0C-CA91-6BCC-9991-B681D6C7CF2D}"/>
              </a:ext>
            </a:extLst>
          </p:cNvPr>
          <p:cNvSpPr txBox="1"/>
          <p:nvPr/>
        </p:nvSpPr>
        <p:spPr>
          <a:xfrm>
            <a:off x="8176991" y="1162380"/>
            <a:ext cx="2363786" cy="17604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ТЕПЛОВЫЕ ВОЛНЫ</a:t>
            </a:r>
          </a:p>
          <a:p>
            <a:r>
              <a:rPr lang="ru-RU" sz="1600" dirty="0"/>
              <a:t>Уровень опасности</a:t>
            </a:r>
          </a:p>
          <a:p>
            <a:endParaRPr lang="ru-RU" sz="1600" dirty="0"/>
          </a:p>
          <a:p>
            <a:r>
              <a:rPr lang="ru-RU" sz="1600" dirty="0"/>
              <a:t>Т</a:t>
            </a:r>
            <a:r>
              <a:rPr lang="en-US" sz="1600" dirty="0"/>
              <a:t>емпература увлажнённого термометра</a:t>
            </a:r>
            <a:endParaRPr lang="ru-RU" sz="1600" dirty="0"/>
          </a:p>
          <a:p>
            <a:r>
              <a:rPr lang="en-US" sz="1600" dirty="0"/>
              <a:t>[</a:t>
            </a:r>
            <a:r>
              <a:rPr lang="en-US" sz="16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°C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41374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Долгосрочное изменение климата – Средняя приземная температура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7CC7D49-CD31-3F74-307E-D54B607BB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951"/>
            <a:ext cx="12192000" cy="45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1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Подробная информация об опасностях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638389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Долгосрочное изменение климата – Дефицит воды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37B2830D-43A0-9283-9BFF-45605FB7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0" y="1112692"/>
            <a:ext cx="10076033" cy="5272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8BCF3-FD4D-DC50-278D-A706BA5A58BE}"/>
              </a:ext>
            </a:extLst>
          </p:cNvPr>
          <p:cNvSpPr txBox="1"/>
          <p:nvPr/>
        </p:nvSpPr>
        <p:spPr>
          <a:xfrm>
            <a:off x="1365529" y="1420358"/>
            <a:ext cx="3806902" cy="58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Стресс, вызванный недостатком воды</a:t>
            </a:r>
          </a:p>
          <a:p>
            <a:pPr algn="ctr"/>
            <a:r>
              <a:rPr lang="ru-RU" sz="1200" b="1" dirty="0"/>
              <a:t>(превышение потребления над предложением)</a:t>
            </a:r>
          </a:p>
          <a:p>
            <a:pPr algn="ctr"/>
            <a:r>
              <a:rPr lang="ru-RU" sz="1200" dirty="0"/>
              <a:t>Базовый уровень (1960-2014 гг.)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5E3D0-0379-779C-FCDE-AEB976A91DF1}"/>
              </a:ext>
            </a:extLst>
          </p:cNvPr>
          <p:cNvSpPr txBox="1"/>
          <p:nvPr/>
        </p:nvSpPr>
        <p:spPr>
          <a:xfrm>
            <a:off x="5879617" y="1419256"/>
            <a:ext cx="3806902" cy="587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Стресс, вызванный недостатком воды</a:t>
            </a:r>
          </a:p>
          <a:p>
            <a:pPr algn="ctr"/>
            <a:r>
              <a:rPr lang="ru-RU" sz="1200" b="1" dirty="0"/>
              <a:t>(превышение потребления над предложением)</a:t>
            </a:r>
          </a:p>
          <a:p>
            <a:pPr algn="ctr"/>
            <a:r>
              <a:rPr lang="ru-RU" sz="1200" dirty="0"/>
              <a:t>Прогноз (</a:t>
            </a:r>
            <a:r>
              <a:rPr lang="en-US" sz="1200" dirty="0"/>
              <a:t>RCP 85? </a:t>
            </a:r>
            <a:r>
              <a:rPr lang="ru-RU" sz="1200" dirty="0"/>
              <a:t>204</a:t>
            </a:r>
            <a:r>
              <a:rPr lang="en-US" sz="1200" dirty="0"/>
              <a:t>0</a:t>
            </a:r>
            <a:r>
              <a:rPr lang="ru-RU" sz="1200" dirty="0"/>
              <a:t> г.)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0195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D6B96C-910F-466A-9547-6F10F3C2BB0D}"/>
              </a:ext>
            </a:extLst>
          </p:cNvPr>
          <p:cNvSpPr txBox="1"/>
          <p:nvPr/>
        </p:nvSpPr>
        <p:spPr>
          <a:xfrm>
            <a:off x="386477" y="44933"/>
            <a:ext cx="1061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600" b="1">
                <a:solidFill>
                  <a:schemeClr val="accent1"/>
                </a:solidFill>
              </a:rPr>
              <a:t>Варианты устойчивости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387CC-44C4-618C-57C8-4E7CE9920A13}"/>
              </a:ext>
            </a:extLst>
          </p:cNvPr>
          <p:cNvSpPr txBox="1"/>
          <p:nvPr/>
        </p:nvSpPr>
        <p:spPr>
          <a:xfrm>
            <a:off x="395621" y="725251"/>
            <a:ext cx="114149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dirty="0"/>
              <a:t>Устойчивость – это способность стран, сообществ, предприятий и домохозяйств сопротивляться, поглощать и восстанавливаться после стихийных бедствий, не ставя под угрозу свое устойчивое социально-экономическое развитие.</a:t>
            </a:r>
          </a:p>
          <a:p>
            <a:endParaRPr lang="en-GB" dirty="0"/>
          </a:p>
          <a:p>
            <a:r>
              <a:rPr lang="ru" dirty="0"/>
              <a:t>Варианты повышения устойчивости включают меры, вмешательства и политику, направленные как на инфраструктуру, так и на социально-экономические аспекты.</a:t>
            </a:r>
          </a:p>
          <a:p>
            <a:endParaRPr lang="en-GB" dirty="0"/>
          </a:p>
          <a:p>
            <a:r>
              <a:rPr lang="ru" dirty="0"/>
              <a:t>Устойчивость инфраструктуры </a:t>
            </a:r>
            <a:r>
              <a:rPr lang="en-US" dirty="0"/>
              <a:t>– </a:t>
            </a:r>
            <a:r>
              <a:rPr lang="ru" dirty="0"/>
              <a:t>это способность инфраструктурных систем противостоять, поглощать, адаптироваться и восстанавливаться после опасностей, которым они подвергаются, а также смягчать воздействие таких событий на пользователей, обслуживаемых системами. Оно включает в себя устойчивость пользователей как к текущим, так и к изменившимся (в результате развития, изменения климата или других факторов) условиям.</a:t>
            </a:r>
          </a:p>
          <a:p>
            <a:endParaRPr lang="en-GB" dirty="0"/>
          </a:p>
          <a:p>
            <a:r>
              <a:rPr lang="ru" dirty="0"/>
              <a:t>Решения по обеспечению устойчивости могут включать инвестиции (инженерные вмешательства, природные решения, основы пространственного планирования), операционные изменения и передачу рисков. Инвестиции в устойчивость инфраструктуры до того, как произойдет геофизическая или климатическая катастрофа, могут снизить дорогостоящий ущерб и потери в случае катастрофы и обеспечить дополнительные выгоды.</a:t>
            </a:r>
          </a:p>
          <a:p>
            <a:endParaRPr lang="en-GB" dirty="0"/>
          </a:p>
          <a:p>
            <a:r>
              <a:rPr lang="ru" dirty="0"/>
              <a:t>Варианты устойчивости приоритетного жилищного сектора; в этом разделе представлены мосты (важные элементы обеспечения транспортировки сельскохозяйственной продукции в рамках продовольственной безопасности) и сооружения защиты от наводнений (часто защищающие ценные сельскохозяйственные земли).</a:t>
            </a:r>
          </a:p>
        </p:txBody>
      </p:sp>
    </p:spTree>
    <p:extLst>
      <p:ext uri="{BB962C8B-B14F-4D97-AF65-F5344CB8AC3E}">
        <p14:creationId xmlns:p14="http://schemas.microsoft.com/office/powerpoint/2010/main" val="80639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45284" y="-75604"/>
            <a:ext cx="117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chemeClr val="accent1"/>
                </a:solidFill>
              </a:rPr>
              <a:t>Данные, предоставленные Министерством экологии и заинтересованными сторонами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246636" y="821269"/>
            <a:ext cx="11606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600">
                <a:solidFill>
                  <a:srgbClr val="0070C0"/>
                </a:solidFill>
              </a:rPr>
              <a:t>Карты опасностей и реестры прошлых опасных явлений для геофизических и климатических опасностей, затрагивающих приоритетные районы и Кашкадарью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CFBE0F0-473D-4178-F38F-FD45F57C5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55" y="1186665"/>
            <a:ext cx="11726467" cy="248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5010" tIns="177744" rIns="9144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Был сделан запрос на предоставление карт и перечней геофизических и климатических опасностей, которые затрагивают приоритетные районы и Кашкадарьинскую область в целом. Ответственным агентствам будут полезны списки землетрясений и наводнений. Эта информация была занесена в ГИС и были составлены карты.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Запрос информации не дал никаких сведений (в виде карт или перечней событий) об остальных климатических и геофизических опасностях. К ним относятся климатические опасности (засуха, нехватка воды, периоды жары, приземные температуры), которые, как показал текущий анализ рисков, представляют собой высокий риск для рассматриваемых секторов экономики.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Неясно, не собирается ли эта информация ответственными ведомствами; находится ли информация в формате, который нельзя передать в цифровом виде; или существует ли информация, но ответственное учреждение отказалось ее раскрыть. На момент написания ответственным органам был направлен запрос на разъяснение недостающей информации об опасностях.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675ABA-C600-0C63-8D41-4A595BD3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23" y="3660709"/>
            <a:ext cx="7367842" cy="28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92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-12042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Варианты устойчивости</a:t>
            </a:r>
            <a:endParaRPr lang="en-US" sz="3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E21E2-0030-EC67-F62D-516B31D6C335}"/>
              </a:ext>
            </a:extLst>
          </p:cNvPr>
          <p:cNvSpPr txBox="1"/>
          <p:nvPr/>
        </p:nvSpPr>
        <p:spPr>
          <a:xfrm>
            <a:off x="337696" y="473797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Сельскохозяйственное производство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A790322-DACD-399E-25D4-2335D98A3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49950"/>
              </p:ext>
            </p:extLst>
          </p:nvPr>
        </p:nvGraphicFramePr>
        <p:xfrm>
          <a:off x="23284" y="889149"/>
          <a:ext cx="12135657" cy="5784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9267">
                  <a:extLst>
                    <a:ext uri="{9D8B030D-6E8A-4147-A177-3AD203B41FA5}">
                      <a16:colId xmlns:a16="http://schemas.microsoft.com/office/drawing/2014/main" val="3987715787"/>
                    </a:ext>
                  </a:extLst>
                </a:gridCol>
                <a:gridCol w="6129159">
                  <a:extLst>
                    <a:ext uri="{9D8B030D-6E8A-4147-A177-3AD203B41FA5}">
                      <a16:colId xmlns:a16="http://schemas.microsoft.com/office/drawing/2014/main" val="4115016898"/>
                    </a:ext>
                  </a:extLst>
                </a:gridCol>
                <a:gridCol w="1697231">
                  <a:extLst>
                    <a:ext uri="{9D8B030D-6E8A-4147-A177-3AD203B41FA5}">
                      <a16:colId xmlns:a16="http://schemas.microsoft.com/office/drawing/2014/main" val="1473428990"/>
                    </a:ext>
                  </a:extLst>
                </a:gridCol>
              </a:tblGrid>
              <a:tr h="32245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Вариант устойчивости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8" marR="6818" marT="512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Сопутствующая опасность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Категория устойчивости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extLst>
                  <a:ext uri="{0D108BD9-81ED-4DB2-BD59-A6C34878D82A}">
                    <a16:rowId xmlns:a16="http://schemas.microsoft.com/office/drawing/2014/main" val="1571851885"/>
                  </a:ext>
                </a:extLst>
              </a:tr>
              <a:tr h="3525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Изменения в управлении лесными массивами (например, содействие облесению и предотвращение обезлесения)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Оползень (воздействие на сельскохозяйственные ресурсы, снятие верхнего слоя почвы, перекрытие рек)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Институты и управление - Политика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extLst>
                  <a:ext uri="{0D108BD9-81ED-4DB2-BD59-A6C34878D82A}">
                    <a16:rowId xmlns:a16="http://schemas.microsoft.com/office/drawing/2014/main" val="382003734"/>
                  </a:ext>
                </a:extLst>
              </a:tr>
              <a:tr h="50994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 dirty="0">
                          <a:effectLst/>
                        </a:rPr>
                        <a:t>Застраховаться от воздействия оползней на сельскохозяйственное производство и рентабельность, чтобы избежать заброшенности сельскохозяйственных угодий.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Оползень (прямое воздействие (например, потеря сельскохозяйственных угодий) и косвенное воздействие (повреждение сельской транспортной сети и перерыв в производстве)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Финансирование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extLst>
                  <a:ext uri="{0D108BD9-81ED-4DB2-BD59-A6C34878D82A}">
                    <a16:rowId xmlns:a16="http://schemas.microsoft.com/office/drawing/2014/main" val="48879199"/>
                  </a:ext>
                </a:extLst>
              </a:tr>
              <a:tr h="79476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Семинары по наращиванию потенциала с фермерами. Развитие/продвижение сетей фермеров и фермерских организаций на региональном уровне для обмена информацией и опытом.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 dirty="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 dirty="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</a:p>
                  </a:txBody>
                  <a:tcPr marL="71001" marR="71001" marT="11570" marB="115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Наращивание потенциала фермеров в области климатически оптимизированного сельского хозяйства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extLst>
                  <a:ext uri="{0D108BD9-81ED-4DB2-BD59-A6C34878D82A}">
                    <a16:rowId xmlns:a16="http://schemas.microsoft.com/office/drawing/2014/main" val="2967967464"/>
                  </a:ext>
                </a:extLst>
              </a:tr>
              <a:tr h="79476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 dirty="0">
                          <a:effectLst/>
                        </a:rPr>
                        <a:t>Демонстрационные фермы, фермерские полевые школы/</a:t>
                      </a:r>
                      <a:br>
                        <a:rPr lang="en-US" sz="900" kern="100" dirty="0">
                          <a:effectLst/>
                        </a:rPr>
                      </a:br>
                      <a:r>
                        <a:rPr lang="ru" sz="900" kern="100" dirty="0">
                          <a:effectLst/>
                        </a:rPr>
                        <a:t>фермерские дискуссионные группы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Наращивание потенциала фермеров в области климатически оптимизированного сельского хозяйства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extLst>
                  <a:ext uri="{0D108BD9-81ED-4DB2-BD59-A6C34878D82A}">
                    <a16:rowId xmlns:a16="http://schemas.microsoft.com/office/drawing/2014/main" val="984235099"/>
                  </a:ext>
                </a:extLst>
              </a:tr>
              <a:tr h="79476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Использование мультимедиа для распространения информации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Наращивание потенциала фермеров в области климатически оптимизированного сельского хозяйства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9562" marB="9562" anchor="ctr"/>
                </a:tc>
                <a:extLst>
                  <a:ext uri="{0D108BD9-81ED-4DB2-BD59-A6C34878D82A}">
                    <a16:rowId xmlns:a16="http://schemas.microsoft.com/office/drawing/2014/main" val="1564722972"/>
                  </a:ext>
                </a:extLst>
              </a:tr>
              <a:tr h="66738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Разнообразная система, включающая выращивание сельскохозяйственных культур (однолетние и многолетние), животноводство, лесное хозяйство и рыбоводство (аквакультура), обеспечивающее разнообразие производства и доходов.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 dirty="0">
                          <a:effectLst/>
                        </a:rPr>
                        <a:t>Интегрированные системы</a:t>
                      </a:r>
                    </a:p>
                  </a:txBody>
                  <a:tcPr marL="71001" marR="71001" marT="11570" marB="11570" anchor="ctr"/>
                </a:tc>
                <a:extLst>
                  <a:ext uri="{0D108BD9-81ED-4DB2-BD59-A6C34878D82A}">
                    <a16:rowId xmlns:a16="http://schemas.microsoft.com/office/drawing/2014/main" val="938255520"/>
                  </a:ext>
                </a:extLst>
              </a:tr>
              <a:tr h="3525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Интеграция методов управления почвенными и водными ресурсами (включая сбор и хранение воды)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Интегрированные системы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extLst>
                  <a:ext uri="{0D108BD9-81ED-4DB2-BD59-A6C34878D82A}">
                    <a16:rowId xmlns:a16="http://schemas.microsoft.com/office/drawing/2014/main" val="2994558682"/>
                  </a:ext>
                </a:extLst>
              </a:tr>
              <a:tr h="22909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Управление потоками отходов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Интегрированные системы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extLst>
                  <a:ext uri="{0D108BD9-81ED-4DB2-BD59-A6C34878D82A}">
                    <a16:rowId xmlns:a16="http://schemas.microsoft.com/office/drawing/2014/main" val="624661974"/>
                  </a:ext>
                </a:extLst>
              </a:tr>
              <a:tr h="3525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>
                          <a:effectLst/>
                        </a:rPr>
                        <a:t>Устойчивые поставки бытового топлива для приготовления пищи и отопления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Интегрированные системы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extLst>
                  <a:ext uri="{0D108BD9-81ED-4DB2-BD59-A6C34878D82A}">
                    <a16:rowId xmlns:a16="http://schemas.microsoft.com/office/drawing/2014/main" val="1321957456"/>
                  </a:ext>
                </a:extLst>
              </a:tr>
              <a:tr h="35250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900" kern="100" dirty="0">
                          <a:effectLst/>
                        </a:rPr>
                        <a:t>Переработка и маркетинг для обеспечения продовольственной безопасности</a:t>
                      </a:r>
                      <a:endParaRPr lang="en-GB" sz="9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27" marR="32727" marT="24588" marB="24588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Климатические опасности (множественные)</a:t>
                      </a: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Воздействие: влияние на продуктивность почвы и воды и, следовательно, на урожайность, доходы и средства к существованию фермеров.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Интегрированные системы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46" marR="64546" marT="12727" marB="12727" anchor="ctr"/>
                </a:tc>
                <a:extLst>
                  <a:ext uri="{0D108BD9-81ED-4DB2-BD59-A6C34878D82A}">
                    <a16:rowId xmlns:a16="http://schemas.microsoft.com/office/drawing/2014/main" val="2101254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57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0E21E2-0030-EC67-F62D-516B31D6C335}"/>
              </a:ext>
            </a:extLst>
          </p:cNvPr>
          <p:cNvSpPr txBox="1"/>
          <p:nvPr/>
        </p:nvSpPr>
        <p:spPr>
          <a:xfrm>
            <a:off x="337696" y="468875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Автомобильный транспорт (пригородный)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FB3FCE-7C52-FC09-E230-8A6844596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20395"/>
              </p:ext>
            </p:extLst>
          </p:nvPr>
        </p:nvGraphicFramePr>
        <p:xfrm>
          <a:off x="55568" y="814122"/>
          <a:ext cx="12084149" cy="5923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269">
                  <a:extLst>
                    <a:ext uri="{9D8B030D-6E8A-4147-A177-3AD203B41FA5}">
                      <a16:colId xmlns:a16="http://schemas.microsoft.com/office/drawing/2014/main" val="90663484"/>
                    </a:ext>
                  </a:extLst>
                </a:gridCol>
                <a:gridCol w="4507911">
                  <a:extLst>
                    <a:ext uri="{9D8B030D-6E8A-4147-A177-3AD203B41FA5}">
                      <a16:colId xmlns:a16="http://schemas.microsoft.com/office/drawing/2014/main" val="1299734983"/>
                    </a:ext>
                  </a:extLst>
                </a:gridCol>
                <a:gridCol w="2371969">
                  <a:extLst>
                    <a:ext uri="{9D8B030D-6E8A-4147-A177-3AD203B41FA5}">
                      <a16:colId xmlns:a16="http://schemas.microsoft.com/office/drawing/2014/main" val="3955337807"/>
                    </a:ext>
                  </a:extLst>
                </a:gridCol>
              </a:tblGrid>
              <a:tr h="26519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Вариант устойчивости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61" marR="5361" marT="487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Сопутствующая опасность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Категория устойчивости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1080139707"/>
                  </a:ext>
                </a:extLst>
              </a:tr>
              <a:tr h="42488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Структурные меры, такие как укрепление насыпей; уменьшение крутизны срезанных откосов и склонов холмов; возведение подпорных стенок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Оползень (размыв почв вокруг дорожной инфраструктуры усугубляется увеличением оползней, селей и камнепадов в результате оползней)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 dirty="0">
                          <a:effectLst/>
                        </a:rPr>
                        <a:t>Инфраструктура – серая инфраструктура</a:t>
                      </a: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2675105659"/>
                  </a:ext>
                </a:extLst>
              </a:tr>
              <a:tr h="6204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Защита от обрушения мостов, водопропускных труб и насыпей с помощью конструктивных мер (например, закрепление опор на свайных фундаментах, усиление фундаментов бетоном, армирование земляных насыпей)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Оползень (увеличение нагрузки на элементы дороги за счет увеличения количества мусора, что потенциально может привести к их обрушению)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Инфраструктура – серая инфраструктура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10007" marB="10007" anchor="ctr"/>
                </a:tc>
                <a:extLst>
                  <a:ext uri="{0D108BD9-81ED-4DB2-BD59-A6C34878D82A}">
                    <a16:rowId xmlns:a16="http://schemas.microsoft.com/office/drawing/2014/main" val="4019318328"/>
                  </a:ext>
                </a:extLst>
              </a:tr>
              <a:tr h="6204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Включение соображений изменения климата (данные, прогнозы, неопределенность) в практику планирования, проектирования, управления, эксплуатации и технического обслуживания транспортных систем.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Оползень (обломки приводят к перекрытию дорог, риск для участников дорожного движения и пешеходов, перерыв в производстве)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Институты и управление – Управление и планирование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3529049290"/>
                  </a:ext>
                </a:extLst>
              </a:tr>
              <a:tr h="101167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Структурное и геотехническое проектирование компонентов дороги (например, мостов, туннелей, водопропускных труб, насыпей и выемок) в соответствии с передовой практикой и сейсмоустойчивыми инженерными стандартами; требуют более высоких стандартов проектирования для ключевых компонентов (например, крупных переходов через реки)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 dirty="0">
                          <a:effectLst/>
                        </a:rPr>
                        <a:t>Землетрясения (сейсмические сотрясения)</a:t>
                      </a:r>
                    </a:p>
                  </a:txBody>
                  <a:tcPr marL="50747" marR="50747" marT="9097" marB="909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Институты и управление – Политика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1466401448"/>
                  </a:ext>
                </a:extLst>
              </a:tr>
              <a:tr h="81607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Инициировать исследования для оценки затрат и выгод от модификации существующих компонентов дороги (мосты, насыпи), чтобы сделать их более устойчивыми; Разработать схему страхования; Резервные фонды для удовлетворения потребностей после стихийного бедствия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Землетрясения (сейсмические сотрясения)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10007" marB="100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Финансирование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1798516630"/>
                  </a:ext>
                </a:extLst>
              </a:tr>
              <a:tr h="6204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План экстренного реагирования на случай землетрясений (например, альтернативные пути эвакуации, системы раннего предупреждения, службы экстренной помощи, возможности реагирования)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Землетрясения (сейсмические сотрясения)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10007" marB="100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Институты и управление – Управление и планирование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4062062573"/>
                  </a:ext>
                </a:extLst>
              </a:tr>
              <a:tr h="6204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Укрепить конструкции мостов, подверженные риску (например, опоры, устои, колонны, фундаменты) для защиты от размыва (например, каменной наброски); Поднять конструкцию моста (уровень настила, сваи)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Наводнение (наводнение может ускорить размыв опорных конструкций дорог и мостов (например, фундаментов, опор), отрицательно влияя на их структурную целостность)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 dirty="0">
                          <a:effectLst/>
                        </a:rPr>
                        <a:t>Инфраструктура – серая инфраструктура</a:t>
                      </a:r>
                    </a:p>
                  </a:txBody>
                  <a:tcPr marL="50747" marR="50747" marT="9097" marB="9097" anchor="ctr"/>
                </a:tc>
                <a:extLst>
                  <a:ext uri="{0D108BD9-81ED-4DB2-BD59-A6C34878D82A}">
                    <a16:rowId xmlns:a16="http://schemas.microsoft.com/office/drawing/2014/main" val="3551510099"/>
                  </a:ext>
                </a:extLst>
              </a:tr>
              <a:tr h="81607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>
                          <a:effectLst/>
                        </a:rPr>
                        <a:t>Защитить от обрушения (например, закрепить опоры на свайных фундаментах, укрепить фундаменты бетоном); Укрепить сыпучие основания и земляные грунты (с использованием искусственных или натуральных цементов); Укрепление насыпей (например, геосетками)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31" marR="25731" marT="23392" marB="2339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050" kern="100" dirty="0">
                          <a:effectLst/>
                        </a:rPr>
                        <a:t>Наводнение (насыщение тротуаров, материалов земляного полотна и насыпей, которое может вызвать нестабильность дорожной насыпи и отрицательно повлиять на структурную целостность дорог, мостов и туннелей)</a:t>
                      </a:r>
                      <a:endParaRPr lang="en-GB" sz="105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9097" marB="9097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" sz="1100" kern="100" dirty="0">
                          <a:effectLst/>
                        </a:rPr>
                        <a:t>Инфраструктура – серая инфраструктура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47" marR="50747" marT="10007" marB="10007" anchor="ctr"/>
                </a:tc>
                <a:extLst>
                  <a:ext uri="{0D108BD9-81ED-4DB2-BD59-A6C34878D82A}">
                    <a16:rowId xmlns:a16="http://schemas.microsoft.com/office/drawing/2014/main" val="38208681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3CC469-7864-8EC1-0BE4-9E32EB990FBB}"/>
              </a:ext>
            </a:extLst>
          </p:cNvPr>
          <p:cNvSpPr txBox="1"/>
          <p:nvPr/>
        </p:nvSpPr>
        <p:spPr>
          <a:xfrm>
            <a:off x="226996" y="-12042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chemeClr val="accent1"/>
                </a:solidFill>
              </a:rPr>
              <a:t>Варианты устойчивости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43157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D6B96C-910F-466A-9547-6F10F3C2BB0D}"/>
              </a:ext>
            </a:extLst>
          </p:cNvPr>
          <p:cNvSpPr txBox="1"/>
          <p:nvPr/>
        </p:nvSpPr>
        <p:spPr>
          <a:xfrm>
            <a:off x="85869" y="-83106"/>
            <a:ext cx="12015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200" b="1" dirty="0">
                <a:solidFill>
                  <a:schemeClr val="accent1"/>
                </a:solidFill>
              </a:rPr>
              <a:t>Руководство АБР по передовой практике проектирования климатически устойчивой инфраструктуры: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ru" sz="3200" b="1" dirty="0">
                <a:solidFill>
                  <a:schemeClr val="accent1"/>
                </a:solidFill>
              </a:rPr>
              <a:t>База данных вариантов адаптации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48189-C059-924D-D26C-108C8793135A}"/>
              </a:ext>
            </a:extLst>
          </p:cNvPr>
          <p:cNvSpPr txBox="1"/>
          <p:nvPr/>
        </p:nvSpPr>
        <p:spPr>
          <a:xfrm>
            <a:off x="72592" y="6414225"/>
            <a:ext cx="114149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500"/>
              <a:t>База данных вариантов устойчивости к геофизическим опасностям в настоящее время находится в разработке.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E10C2-E6F0-4D2C-461E-C9A9E7911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" y="1470004"/>
            <a:ext cx="12031708" cy="48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10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0DBCE-91BA-4426-A47C-C58B7E2E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2" b="31598"/>
          <a:stretch/>
        </p:blipFill>
        <p:spPr>
          <a:xfrm>
            <a:off x="-2" y="10"/>
            <a:ext cx="12192002" cy="4461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7C445-60DB-4C60-837D-3A55E430B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982" y="4370339"/>
            <a:ext cx="9778034" cy="1171556"/>
          </a:xfrm>
        </p:spPr>
        <p:txBody>
          <a:bodyPr>
            <a:normAutofit/>
          </a:bodyPr>
          <a:lstStyle/>
          <a:p>
            <a:pPr algn="l"/>
            <a:r>
              <a:rPr lang="ru" sz="2400">
                <a:solidFill>
                  <a:schemeClr val="bg1"/>
                </a:solidFill>
              </a:rPr>
              <a:t>Генеральный план Кашкадарьинской области – оценка рисков на первом этапе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BEB3-2857-4EF5-AD3F-686FA7499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6982" y="5659764"/>
            <a:ext cx="9647830" cy="896315"/>
          </a:xfrm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ru" sz="2400">
                <a:solidFill>
                  <a:schemeClr val="bg1"/>
                </a:solidFill>
              </a:rPr>
              <a:t>апрель 2023 г.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B9B9DA-978F-313A-4DA1-57F228767E1B}"/>
              </a:ext>
            </a:extLst>
          </p:cNvPr>
          <p:cNvSpPr txBox="1">
            <a:spLocks/>
          </p:cNvSpPr>
          <p:nvPr/>
        </p:nvSpPr>
        <p:spPr>
          <a:xfrm>
            <a:off x="887852" y="2943970"/>
            <a:ext cx="9966960" cy="28527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dirty="0"/>
              <a:t>СПАСИБО</a:t>
            </a:r>
            <a:r>
              <a:rPr lang="en-US" dirty="0"/>
              <a:t> </a:t>
            </a:r>
            <a:r>
              <a:rPr lang="ru-RU" dirty="0"/>
              <a:t>за внимание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98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337696" y="784693"/>
            <a:ext cx="85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Рейтинги уязвимости приоритетных подотраслей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C5633-DB59-2DB7-277B-66C66393F986}"/>
              </a:ext>
            </a:extLst>
          </p:cNvPr>
          <p:cNvSpPr txBox="1"/>
          <p:nvPr/>
        </p:nvSpPr>
        <p:spPr>
          <a:xfrm>
            <a:off x="336391" y="1114463"/>
            <a:ext cx="1137533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 сделан запрос информации об уязвимости приоритетных подсекторов к опасностям и долгосрочным климатическим тенденциям в контексте Узбекистана. Имеется хорошее соответствие между рейтингами уязвимости, предоставленными ответственными агентствами, и рейтингами уязвимости, присвоенными в отчете о проверке рисков этапа 1 на основе обзора литературы и экспертных заключений. Это соглашение обеспечивает уверенность как в способности ответственных агентств оценить уязвимость приоритетных секторов к климатическим и геофизическим опасностям, так и в рейтингах уязвимости, присвоенных на этапе проверки рисков 1.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29D8-F211-8B9B-F4E9-01CF2D3063C5}"/>
              </a:ext>
            </a:extLst>
          </p:cNvPr>
          <p:cNvSpPr txBox="1"/>
          <p:nvPr/>
        </p:nvSpPr>
        <p:spPr>
          <a:xfrm>
            <a:off x="516284" y="5656245"/>
            <a:ext cx="112228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" sz="13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Случаев присвоения ответственными агентствами более высоких рейтингов уязвимости по сравнению с рейтингами, присвоенными на основе анализа литературы и экспертных заключений, не зарегистрировано. В таких случаях рейтинг уязвимости, использованный при оценке Этапа 2, был бы более высоким, присвоенным ответственным агентством.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7C503-23F3-E70B-09A2-39F4E40B93A6}"/>
              </a:ext>
            </a:extLst>
          </p:cNvPr>
          <p:cNvSpPr txBox="1"/>
          <p:nvPr/>
        </p:nvSpPr>
        <p:spPr>
          <a:xfrm>
            <a:off x="245284" y="-75604"/>
            <a:ext cx="117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chemeClr val="accent1"/>
                </a:solidFill>
              </a:rPr>
              <a:t>Данные, предоставленные Министерством экологии и заинтересованными сторонами</a:t>
            </a:r>
            <a:endParaRPr lang="en-US" sz="3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169EDF-3D48-2637-31B0-D68BB176D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24" y="2252754"/>
            <a:ext cx="8970063" cy="335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9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223136" y="755737"/>
            <a:ext cx="1217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>
                <a:solidFill>
                  <a:srgbClr val="0070C0"/>
                </a:solidFill>
              </a:rPr>
              <a:t>Данные о потерях от прошлых стихийных бедствий в трех приоритетных районах и Кашкадарьинской области в целом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EA657EB-FAA6-6D6F-EE2E-F850BA9E6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" y="1248602"/>
            <a:ext cx="407887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Был сделан запрос информации для инвентаризации потерь от прошлых стихийных бедствий в трех приоритетных районах и Кашкадарьинской области в целом.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Можно сделать следующие комментарии:</a:t>
            </a:r>
            <a:endParaRPr lang="en-GB" altLang="en-US" sz="1300" dirty="0"/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Зарегистрированные потери были получены от оползней, наводнений и сильных ветров, произошедших в период с 2012 по 2020 годы.</a:t>
            </a: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Данные свидетельствуют о том, что регион несет потери от стихийных бедствий с высокой частотой (до нескольких стихийных бедствий в год). Эти потери подтверждают высокий риск, которому подвергается транспортная инфраструктура, здания и население от климатических и геофизических опасностей.</a:t>
            </a: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Зарегистрированные потери варьируются от относительно небольших (повреждения фруктовых деревьев) до относительно серьезных (несколько погибших и раненых).</a:t>
            </a: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Никаких данных об ущербе от засухи, жары, нехватки воды или землетрясений предоставлено не было.</a:t>
            </a:r>
            <a:endParaRPr kumimoji="0" lang="en-GB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32027-E77A-3356-3B05-62A0704F2378}"/>
              </a:ext>
            </a:extLst>
          </p:cNvPr>
          <p:cNvSpPr txBox="1"/>
          <p:nvPr/>
        </p:nvSpPr>
        <p:spPr>
          <a:xfrm>
            <a:off x="245284" y="-75604"/>
            <a:ext cx="117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chemeClr val="accent1"/>
                </a:solidFill>
              </a:rPr>
              <a:t>Данные, предоставленные Министерством экологии и заинтересованными сторонами</a:t>
            </a:r>
            <a:endParaRPr lang="en-US" sz="3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758DE-921E-7084-4081-99964A3E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35402"/>
            <a:ext cx="8006270" cy="47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5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7F188-630D-FB32-7F47-9D91DA51E7EC}"/>
              </a:ext>
            </a:extLst>
          </p:cNvPr>
          <p:cNvSpPr txBox="1"/>
          <p:nvPr/>
        </p:nvSpPr>
        <p:spPr>
          <a:xfrm>
            <a:off x="237112" y="766405"/>
            <a:ext cx="11526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 dirty="0">
                <a:solidFill>
                  <a:srgbClr val="0070C0"/>
                </a:solidFill>
              </a:rPr>
              <a:t>Варианты устойчивости (варианты снижения риска стихийных бедствий и адаптации к изменению климата), принятые для приоритетных секторов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17887-669F-A3B3-2DF5-58E1C0124CC9}"/>
              </a:ext>
            </a:extLst>
          </p:cNvPr>
          <p:cNvSpPr txBox="1"/>
          <p:nvPr/>
        </p:nvSpPr>
        <p:spPr>
          <a:xfrm>
            <a:off x="128696" y="1456013"/>
            <a:ext cx="404096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 сделан запрос на информацию о вариантах устойчивости (варианты снижения риска стихийных бедствий и адаптации к изменению климата), обычно адаптированных в Узбекистане для рассматриваемых приоритетных секторов.</a:t>
            </a:r>
          </a:p>
          <a:p>
            <a:pPr lvl="0" algn="just"/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Были предложены варианты повышения устойчивости, связанные со снижением риска оползней для транспортного сектора и снижением риска наводнений для жилищного сектора.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Варианты повышения устойчивости (отвод паводковых вод от дорожного покрытия; подпорные стены для предотвращения камнепадов; укрепление берегов рек) могут снизить риск для инфраструктуры и зданий от оползней и наводнений.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Никакой подтверждающей информации по вариантам обеспечения устойчивости (например, инженерных чертежей, спецификаций, примеров завершенных работ) предоставлено не было.</a:t>
            </a:r>
            <a:endParaRPr lang="en-GB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F5B26-BB35-DDD2-3298-75D4B8D1BA8E}"/>
              </a:ext>
            </a:extLst>
          </p:cNvPr>
          <p:cNvSpPr txBox="1"/>
          <p:nvPr/>
        </p:nvSpPr>
        <p:spPr>
          <a:xfrm>
            <a:off x="245284" y="-75604"/>
            <a:ext cx="117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chemeClr val="accent1"/>
                </a:solidFill>
              </a:rPr>
              <a:t>Данные, предоставленные Министерством экологии и заинтересованными сторонами</a:t>
            </a:r>
            <a:endParaRPr lang="en-US" sz="3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9330D-404E-F8B8-B37B-DE0D096B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402" y="1494735"/>
            <a:ext cx="7857133" cy="48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1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>
                <a:solidFill>
                  <a:srgbClr val="0070C0"/>
                </a:solidFill>
              </a:rPr>
              <a:t>Резюме проверки климата и рисков стихийных бедствий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095B8-143F-E630-624C-E0B5CC3E88F5}"/>
              </a:ext>
            </a:extLst>
          </p:cNvPr>
          <p:cNvSpPr txBox="1"/>
          <p:nvPr/>
        </p:nvSpPr>
        <p:spPr>
          <a:xfrm>
            <a:off x="337696" y="603527"/>
            <a:ext cx="568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000">
                <a:solidFill>
                  <a:srgbClr val="0070C0"/>
                </a:solidFill>
              </a:rPr>
              <a:t>Обзор подхода/Методология оценки рисков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666E4FA-448D-9862-1870-7F7AC4950572}"/>
              </a:ext>
            </a:extLst>
          </p:cNvPr>
          <p:cNvSpPr/>
          <p:nvPr/>
        </p:nvSpPr>
        <p:spPr>
          <a:xfrm>
            <a:off x="7572282" y="4261701"/>
            <a:ext cx="1428750" cy="1886914"/>
          </a:xfrm>
          <a:prstGeom prst="rightArrow">
            <a:avLst>
              <a:gd name="adj1" fmla="val 57893"/>
              <a:gd name="adj2" fmla="val 62000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1300-B45B-E32A-477C-3F96D4E82072}"/>
              </a:ext>
            </a:extLst>
          </p:cNvPr>
          <p:cNvSpPr txBox="1"/>
          <p:nvPr/>
        </p:nvSpPr>
        <p:spPr>
          <a:xfrm>
            <a:off x="4136595" y="1586370"/>
            <a:ext cx="8039304" cy="26836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Gill Sans Nova"/>
                <a:ea typeface="Arial" panose="020B0604020202020204" pitchFamily="34" charset="0"/>
                <a:cs typeface="Arial"/>
              </a:rPr>
              <a:t>R – </a:t>
            </a:r>
            <a:r>
              <a:rPr lang="ru" sz="1800" b="1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Риск:</a:t>
            </a:r>
            <a:r>
              <a:rPr lang="ru" b="1" dirty="0">
                <a:latin typeface="Gill Sans Nova"/>
                <a:ea typeface="Arial" panose="020B0604020202020204" pitchFamily="34" charset="0"/>
                <a:cs typeface="Arial"/>
              </a:rPr>
              <a:t> </a:t>
            </a:r>
            <a:r>
              <a:rPr lang="ru" dirty="0">
                <a:latin typeface="Gill Sans Nova"/>
                <a:ea typeface="Arial" panose="020B0604020202020204" pitchFamily="34" charset="0"/>
                <a:cs typeface="Arial"/>
              </a:rPr>
              <a:t>потенциальные </a:t>
            </a:r>
            <a:r>
              <a:rPr lang="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потери, вызванные опасными природными явлениями, связанными с незащищенными элементами</a:t>
            </a:r>
            <a:endParaRPr lang="en-US" b="1" dirty="0">
              <a:latin typeface="Gill Sans Nova"/>
              <a:ea typeface="Arial" panose="020B0604020202020204" pitchFamily="34" charset="0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Gill Sans Nova"/>
                <a:ea typeface="Arial" panose="020B0604020202020204" pitchFamily="34" charset="0"/>
                <a:cs typeface="Arial"/>
              </a:rPr>
              <a:t>H – </a:t>
            </a:r>
            <a:r>
              <a:rPr lang="ru" sz="1800" b="1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Опасность:</a:t>
            </a:r>
            <a:r>
              <a:rPr lang="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 физические явления, которые могут оказ</a:t>
            </a:r>
            <a:r>
              <a:rPr lang="ru-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ыв</a:t>
            </a:r>
            <a:r>
              <a:rPr lang="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ать воздействие на людей и имущество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E – </a:t>
            </a:r>
            <a:r>
              <a:rPr lang="ru" sz="1800" b="1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Воздействие:</a:t>
            </a:r>
            <a:r>
              <a:rPr lang="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 местонахождение людей, имущества,</a:t>
            </a:r>
            <a:r>
              <a:rPr lang="ru" dirty="0">
                <a:latin typeface="Gill Sans Nova"/>
                <a:ea typeface="Arial" panose="020B0604020202020204" pitchFamily="34" charset="0"/>
                <a:cs typeface="Arial"/>
              </a:rPr>
              <a:t> деятельности в связи </a:t>
            </a:r>
            <a:r>
              <a:rPr lang="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с опасностями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V – </a:t>
            </a:r>
            <a:r>
              <a:rPr lang="ru" sz="1800" b="1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Уязвимость:</a:t>
            </a:r>
            <a:r>
              <a:rPr lang="ru" sz="1800" dirty="0">
                <a:effectLst/>
                <a:latin typeface="Gill Sans Nova"/>
                <a:ea typeface="Arial" panose="020B0604020202020204" pitchFamily="34" charset="0"/>
                <a:cs typeface="Arial"/>
              </a:rPr>
              <a:t> условия, определяющие степень восприимчивости к </a:t>
            </a:r>
            <a:r>
              <a:rPr lang="ru" dirty="0">
                <a:latin typeface="Gill Sans Nova"/>
                <a:ea typeface="Arial" panose="020B0604020202020204" pitchFamily="34" charset="0"/>
                <a:cs typeface="Arial"/>
              </a:rPr>
              <a:t>воздействию опасности</a:t>
            </a:r>
            <a:endParaRPr lang="en-US" sz="1800" dirty="0">
              <a:effectLst/>
              <a:latin typeface="Gill Sans Nova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4D9E10-14A4-3B2F-E3B8-7FCBCCCB7FF0}"/>
              </a:ext>
            </a:extLst>
          </p:cNvPr>
          <p:cNvGrpSpPr/>
          <p:nvPr/>
        </p:nvGrpSpPr>
        <p:grpSpPr>
          <a:xfrm>
            <a:off x="137578" y="1492185"/>
            <a:ext cx="4143170" cy="3901725"/>
            <a:chOff x="578436" y="1272124"/>
            <a:chExt cx="3702312" cy="3486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1293F9-D202-0793-2CFB-104D16B634D8}"/>
                </a:ext>
              </a:extLst>
            </p:cNvPr>
            <p:cNvGrpSpPr/>
            <p:nvPr/>
          </p:nvGrpSpPr>
          <p:grpSpPr>
            <a:xfrm>
              <a:off x="578436" y="1272124"/>
              <a:ext cx="3702312" cy="3486558"/>
              <a:chOff x="578436" y="1272124"/>
              <a:chExt cx="3702312" cy="348655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B50EAA1-D930-34E7-BC41-235343422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436" y="1272124"/>
                <a:ext cx="3702312" cy="3486558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E2544BB-E6A7-D4BA-5CA0-24371CC0F319}"/>
                  </a:ext>
                </a:extLst>
              </p:cNvPr>
              <p:cNvSpPr/>
              <p:nvPr/>
            </p:nvSpPr>
            <p:spPr>
              <a:xfrm>
                <a:off x="1775791" y="2103837"/>
                <a:ext cx="1199322" cy="1199322"/>
              </a:xfrm>
              <a:prstGeom prst="ellipse">
                <a:avLst/>
              </a:prstGeom>
              <a:solidFill>
                <a:srgbClr val="DADB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FBE4E5-AF28-FD68-32AE-F57CFF8F6230}"/>
                </a:ext>
              </a:extLst>
            </p:cNvPr>
            <p:cNvSpPr txBox="1"/>
            <p:nvPr/>
          </p:nvSpPr>
          <p:spPr>
            <a:xfrm>
              <a:off x="1679713" y="2479987"/>
              <a:ext cx="1391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" sz="1200" b="1">
                  <a:solidFill>
                    <a:srgbClr val="252322"/>
                  </a:solidFill>
                </a:rPr>
                <a:t>КЛИМАТ И РИСК БЕДСТВИЙ</a:t>
              </a:r>
              <a:endParaRPr lang="en-GB" sz="1200" b="1" dirty="0">
                <a:solidFill>
                  <a:srgbClr val="252322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30083B4-2E67-6499-ECC8-CC3180C5A9E7}"/>
              </a:ext>
            </a:extLst>
          </p:cNvPr>
          <p:cNvSpPr txBox="1"/>
          <p:nvPr/>
        </p:nvSpPr>
        <p:spPr>
          <a:xfrm>
            <a:off x="-172788" y="991712"/>
            <a:ext cx="12348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" dirty="0"/>
              <a:t>Риск, возникающий в результате геофизических и климатических опасностей, определяется следующим образом: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21D60-05C8-9D9B-1B89-8D5294E0A33C}"/>
              </a:ext>
            </a:extLst>
          </p:cNvPr>
          <p:cNvSpPr txBox="1"/>
          <p:nvPr/>
        </p:nvSpPr>
        <p:spPr>
          <a:xfrm>
            <a:off x="6062326" y="1310561"/>
            <a:ext cx="3805679" cy="364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" b="1" i="1" dirty="0">
                <a:cs typeface="Arial" panose="020B0604020202020204" pitchFamily="34" charset="0"/>
              </a:rPr>
              <a:t>R = f(H, E, V)</a:t>
            </a:r>
            <a:r>
              <a:rPr lang="ru" b="1" dirty="0">
                <a:cs typeface="Arial" panose="020B0604020202020204" pitchFamily="34" charset="0"/>
              </a:rPr>
              <a:t>   </a:t>
            </a:r>
            <a:r>
              <a:rPr lang="ru" dirty="0">
                <a:cs typeface="Arial" panose="020B0604020202020204" pitchFamily="34" charset="0"/>
              </a:rPr>
              <a:t>или    </a:t>
            </a:r>
            <a:r>
              <a:rPr lang="ru" b="1" i="1" dirty="0">
                <a:cs typeface="Arial" panose="020B0604020202020204" pitchFamily="34" charset="0"/>
              </a:rPr>
              <a:t>R = H x E x V</a:t>
            </a:r>
            <a:endParaRPr lang="en-GB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FE3CA-B297-20A3-6E66-49236DC1E6AD}"/>
              </a:ext>
            </a:extLst>
          </p:cNvPr>
          <p:cNvSpPr txBox="1"/>
          <p:nvPr/>
        </p:nvSpPr>
        <p:spPr>
          <a:xfrm>
            <a:off x="61377" y="6361936"/>
            <a:ext cx="53322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" sz="1400" b="1" dirty="0"/>
              <a:t>Примечание:</a:t>
            </a:r>
            <a:r>
              <a:rPr lang="ru" sz="1400" dirty="0"/>
              <a:t> В терминологии МГЭИК </a:t>
            </a:r>
            <a:r>
              <a:rPr lang="ru" sz="1400" i="1" dirty="0"/>
              <a:t>уязвимость </a:t>
            </a:r>
            <a:r>
              <a:rPr lang="ru" sz="1400" dirty="0"/>
              <a:t>называется </a:t>
            </a:r>
            <a:r>
              <a:rPr lang="ru" sz="1400" i="1" dirty="0"/>
              <a:t>чувствительностью.</a:t>
            </a:r>
            <a:endParaRPr lang="ru" sz="14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E2EDAE8-3C1A-F16B-3CCC-2869F9F54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844"/>
              </p:ext>
            </p:extLst>
          </p:nvPr>
        </p:nvGraphicFramePr>
        <p:xfrm>
          <a:off x="4825024" y="4266883"/>
          <a:ext cx="7046519" cy="2052420"/>
        </p:xfrm>
        <a:graphic>
          <a:graphicData uri="http://schemas.openxmlformats.org/drawingml/2006/table">
            <a:tbl>
              <a:tblPr/>
              <a:tblGrid>
                <a:gridCol w="268917">
                  <a:extLst>
                    <a:ext uri="{9D8B030D-6E8A-4147-A177-3AD203B41FA5}">
                      <a16:colId xmlns:a16="http://schemas.microsoft.com/office/drawing/2014/main" val="2108000336"/>
                    </a:ext>
                  </a:extLst>
                </a:gridCol>
                <a:gridCol w="216970">
                  <a:extLst>
                    <a:ext uri="{9D8B030D-6E8A-4147-A177-3AD203B41FA5}">
                      <a16:colId xmlns:a16="http://schemas.microsoft.com/office/drawing/2014/main" val="3811290782"/>
                    </a:ext>
                  </a:extLst>
                </a:gridCol>
                <a:gridCol w="724354">
                  <a:extLst>
                    <a:ext uri="{9D8B030D-6E8A-4147-A177-3AD203B41FA5}">
                      <a16:colId xmlns:a16="http://schemas.microsoft.com/office/drawing/2014/main" val="256420102"/>
                    </a:ext>
                  </a:extLst>
                </a:gridCol>
                <a:gridCol w="724354">
                  <a:extLst>
                    <a:ext uri="{9D8B030D-6E8A-4147-A177-3AD203B41FA5}">
                      <a16:colId xmlns:a16="http://schemas.microsoft.com/office/drawing/2014/main" val="4279909805"/>
                    </a:ext>
                  </a:extLst>
                </a:gridCol>
                <a:gridCol w="724354">
                  <a:extLst>
                    <a:ext uri="{9D8B030D-6E8A-4147-A177-3AD203B41FA5}">
                      <a16:colId xmlns:a16="http://schemas.microsoft.com/office/drawing/2014/main" val="3071080174"/>
                    </a:ext>
                  </a:extLst>
                </a:gridCol>
                <a:gridCol w="1587139">
                  <a:extLst>
                    <a:ext uri="{9D8B030D-6E8A-4147-A177-3AD203B41FA5}">
                      <a16:colId xmlns:a16="http://schemas.microsoft.com/office/drawing/2014/main" val="4114465331"/>
                    </a:ext>
                  </a:extLst>
                </a:gridCol>
                <a:gridCol w="2800431">
                  <a:extLst>
                    <a:ext uri="{9D8B030D-6E8A-4147-A177-3AD203B41FA5}">
                      <a16:colId xmlns:a16="http://schemas.microsoft.com/office/drawing/2014/main" val="2732814280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Тип опасности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ru" sz="1400" b="1" i="1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Единая оценка риска для всего проекта, отражающая максимальное количество критериев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Оценка риска проекта и дальнейшие шаги</a:t>
                      </a:r>
                      <a:r>
                        <a:rPr lang="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1012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H1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1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ru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 опасности объединены в оценку риска </a:t>
                      </a:r>
                      <a:r>
                        <a:rPr lang="ru" sz="1400" b="0" i="1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</a:t>
                      </a:r>
                      <a:r>
                        <a:rPr lang="ru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для каждого вида деятельности </a:t>
                      </a:r>
                      <a:r>
                        <a:rPr lang="ru" sz="1400" b="0" i="1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</a:t>
                      </a:r>
                      <a:r>
                        <a:rPr lang="ru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 периода </a:t>
                      </a:r>
                      <a:r>
                        <a:rPr lang="ru" sz="1400" b="0" i="1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</a:t>
                      </a:r>
                      <a:r>
                        <a:rPr lang="ru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</a:p>
                    <a:p>
                      <a:pPr algn="l" fontAlgn="ctr"/>
                      <a:r>
                        <a:rPr lang="ru" sz="1400" b="1" i="1" u="none" strike="noStrike" noProof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</a:t>
                      </a:r>
                      <a:r>
                        <a:rPr lang="ru" sz="1400" b="1" i="1" u="none" strike="noStrike" baseline="-25000" noProof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a,t </a:t>
                      </a:r>
                      <a:r>
                        <a:rPr lang="ru" sz="1400" b="1" i="1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 f(H1, H2, H3, ..)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502450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Подсектор проекта</a:t>
                      </a:r>
                    </a:p>
                  </a:txBody>
                  <a:tcPr marL="7620" marR="7620" marT="7620" marB="0" vert="vert27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С1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5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Высокий риск</a:t>
                      </a:r>
                      <a:r>
                        <a:rPr lang="ru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ru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Легкий или детальный CRA/DRA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59683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5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Умеренный риск </a:t>
                      </a:r>
                      <a:r>
                        <a:rPr lang="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Легкий или подробный CRA/DRA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218916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56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Низкий риск </a:t>
                      </a:r>
                      <a:r>
                        <a:rPr lang="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Окончание процесса скрининга ИЛИ легкое CRA/DRA, если это рекомендовано экспертным заключением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C5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5767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2C6D4E1-4530-815A-9934-D57EC8EFDAB0}"/>
              </a:ext>
            </a:extLst>
          </p:cNvPr>
          <p:cNvSpPr txBox="1"/>
          <p:nvPr/>
        </p:nvSpPr>
        <p:spPr>
          <a:xfrm rot="2991651">
            <a:off x="2646742" y="2195672"/>
            <a:ext cx="1253707" cy="338554"/>
          </a:xfrm>
          <a:prstGeom prst="rect">
            <a:avLst/>
          </a:prstGeom>
          <a:solidFill>
            <a:srgbClr val="F6B4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" sz="1600" dirty="0"/>
              <a:t>Уязвимость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54BE67-7B47-8EE4-370F-BF70A57325CB}"/>
              </a:ext>
            </a:extLst>
          </p:cNvPr>
          <p:cNvSpPr txBox="1"/>
          <p:nvPr/>
        </p:nvSpPr>
        <p:spPr>
          <a:xfrm rot="18244562">
            <a:off x="303421" y="2299245"/>
            <a:ext cx="1516986" cy="297927"/>
          </a:xfrm>
          <a:prstGeom prst="rect">
            <a:avLst/>
          </a:prstGeom>
          <a:solidFill>
            <a:srgbClr val="39AAD5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" sz="1600" dirty="0"/>
              <a:t>Подверженность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47ED2-7036-9670-8ED6-1A9EEE468358}"/>
              </a:ext>
            </a:extLst>
          </p:cNvPr>
          <p:cNvSpPr txBox="1"/>
          <p:nvPr/>
        </p:nvSpPr>
        <p:spPr>
          <a:xfrm>
            <a:off x="1443373" y="3850677"/>
            <a:ext cx="1421990" cy="861774"/>
          </a:xfrm>
          <a:prstGeom prst="rect">
            <a:avLst/>
          </a:prstGeom>
          <a:solidFill>
            <a:srgbClr val="E15120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" sz="1400" dirty="0"/>
              <a:t>Геофизические и гидмрометеоро-логические 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276150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ED53E-074D-C124-EB7F-569B60C239E2}"/>
              </a:ext>
            </a:extLst>
          </p:cNvPr>
          <p:cNvSpPr txBox="1"/>
          <p:nvPr/>
        </p:nvSpPr>
        <p:spPr>
          <a:xfrm>
            <a:off x="226996" y="106830"/>
            <a:ext cx="11726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3000" b="1" dirty="0">
                <a:solidFill>
                  <a:schemeClr val="accent1"/>
                </a:solidFill>
              </a:rPr>
              <a:t>Информация о проекте</a:t>
            </a:r>
            <a:endParaRPr lang="en-US" sz="3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8A14F-BD84-FB5B-B7E3-A6D94FC59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4666"/>
            <a:ext cx="6023454" cy="5084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8AF0EC-158F-C720-C2C1-88E45953D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40" y="1189384"/>
            <a:ext cx="5373725" cy="37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6476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Blue">
      <a:dk1>
        <a:srgbClr val="000000"/>
      </a:dk1>
      <a:lt1>
        <a:srgbClr val="FFFFFF"/>
      </a:lt1>
      <a:dk2>
        <a:srgbClr val="153A63"/>
      </a:dk2>
      <a:lt2>
        <a:srgbClr val="DBEFF9"/>
      </a:lt2>
      <a:accent1>
        <a:srgbClr val="0F6FC6"/>
      </a:accent1>
      <a:accent2>
        <a:srgbClr val="009DD9"/>
      </a:accent2>
      <a:accent3>
        <a:srgbClr val="09B8C0"/>
      </a:accent3>
      <a:accent4>
        <a:srgbClr val="0EBC8C"/>
      </a:accent4>
      <a:accent5>
        <a:srgbClr val="71B959"/>
      </a:accent5>
      <a:accent6>
        <a:srgbClr val="96B042"/>
      </a:accent6>
      <a:hlink>
        <a:srgbClr val="C37400"/>
      </a:hlink>
      <a:folHlink>
        <a:srgbClr val="4F9085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DB Project Document" ma:contentTypeID="0x010100A3BFD338C4D69F46BE33AA49AB50870100C520B00D8BB20C45814389052060F14C" ma:contentTypeVersion="23" ma:contentTypeDescription="" ma:contentTypeScope="" ma:versionID="0ebd2d6385fe52e47c5899819a1f009e">
  <xsd:schema xmlns:xsd="http://www.w3.org/2001/XMLSchema" xmlns:xs="http://www.w3.org/2001/XMLSchema" xmlns:p="http://schemas.microsoft.com/office/2006/metadata/properties" xmlns:ns2="c1fdd505-2570-46c2-bd04-3e0f2d874cf5" xmlns:ns3="cf371439-f430-41b1-8688-7ef6c47b85d0" xmlns:ns4="374793f7-8f2b-4177-9cc3-2a8d0cfae40f" targetNamespace="http://schemas.microsoft.com/office/2006/metadata/properties" ma:root="true" ma:fieldsID="63489b64476799ccaef3ea3a74daba4b" ns2:_="" ns3:_="" ns4:_="">
    <xsd:import namespace="c1fdd505-2570-46c2-bd04-3e0f2d874cf5"/>
    <xsd:import namespace="cf371439-f430-41b1-8688-7ef6c47b85d0"/>
    <xsd:import namespace="374793f7-8f2b-4177-9cc3-2a8d0cfae40f"/>
    <xsd:element name="properties">
      <xsd:complexType>
        <xsd:sequence>
          <xsd:element name="documentManagement">
            <xsd:complexType>
              <xsd:all>
                <xsd:element ref="ns2:ADBDocumentDate" minOccurs="0"/>
                <xsd:element ref="ns2:ADBMonth" minOccurs="0"/>
                <xsd:element ref="ns2:ADBYear" minOccurs="0"/>
                <xsd:element ref="ns2:ADBAuthors" minOccurs="0"/>
                <xsd:element ref="ns2:ADBSourceLink" minOccurs="0"/>
                <xsd:element ref="ns2:ADBCirculatedLink" minOccurs="0"/>
                <xsd:element ref="ns2:a0d1b14b197747dfafc19f70ff45d4f6" minOccurs="0"/>
                <xsd:element ref="ns2:d01a0ce1b141461dbfb235a3ab729a2c" minOccurs="0"/>
                <xsd:element ref="ns2:TaxCatchAll" minOccurs="0"/>
                <xsd:element ref="ns2:hca2169e3b0945318411f30479ba40c8" minOccurs="0"/>
                <xsd:element ref="ns2:p030e467f78f45b4ae8f7e2c17ea4d82" minOccurs="0"/>
                <xsd:element ref="ns2:h00e4aaaf4624e24a7df7f06faa038c6" minOccurs="0"/>
                <xsd:element ref="ns2:d61536b25a8a4fedb48bb564279be82a" minOccurs="0"/>
                <xsd:element ref="ns2:j78542b1fffc4a1c84659474212e3133" minOccurs="0"/>
                <xsd:element ref="ns2:ADBDocumentTypeValue" minOccurs="0"/>
                <xsd:element ref="ns2:ia017ac09b1942648b563fe0b2b14d52" minOccurs="0"/>
                <xsd:element ref="ns2:h35d3bd3f16b4964a022bfaedf90233f" minOccurs="0"/>
                <xsd:element ref="ns2:kc098dd651dc4f4b9248417ab8ccab6f" minOccurs="0"/>
                <xsd:element ref="ns2:k985dbdc596c44d7acaf8184f33920f0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ADBDocumentDate" ma:index="3" nillable="true" ma:displayName="Document Date" ma:format="DateOnly" ma:internalName="ADBDocumentDate">
      <xsd:simpleType>
        <xsd:restriction base="dms:DateTime"/>
      </xsd:simpleType>
    </xsd:element>
    <xsd:element name="ADBMonth" ma:index="4" nillable="true" ma:displayName="Month" ma:format="Dropdown" ma:internalName="ADBMonth">
      <xsd:simpleType>
        <xsd:restriction base="dms:Choice">
          <xsd:enumeration value="01-Jan"/>
          <xsd:enumeration value="02-Feb"/>
          <xsd:enumeration value="03-Mar"/>
          <xsd:enumeration value="04-Apr"/>
          <xsd:enumeration value="05-May"/>
          <xsd:enumeration value="06-Jun"/>
          <xsd:enumeration value="07-Jul"/>
          <xsd:enumeration value="08-Aug"/>
          <xsd:enumeration value="09-Sep"/>
          <xsd:enumeration value="10-Oct"/>
          <xsd:enumeration value="11-Nov"/>
          <xsd:enumeration value="12-Dec"/>
        </xsd:restriction>
      </xsd:simpleType>
    </xsd:element>
    <xsd:element name="ADBYear" ma:index="5" nillable="true" ma:displayName="Year" ma:internalName="ADBYear">
      <xsd:simpleType>
        <xsd:restriction base="dms:Text">
          <xsd:maxLength value="4"/>
        </xsd:restriction>
      </xsd:simpleType>
    </xsd:element>
    <xsd:element name="ADBAuthors" ma:index="6" nillable="true" ma:displayName="Authors" ma:list="UserInfo" ma:SharePointGroup="0" ma:internalName="ADBAuth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BSourceLink" ma:index="16" nillable="true" ma:displayName="Source Link" ma:format="Hyperlink" ma:internalName="ADBSourc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DBCirculatedLink" ma:index="17" nillable="true" ma:displayName="Final Document Link" ma:format="Hyperlink" ma:internalName="ADBCircu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0d1b14b197747dfafc19f70ff45d4f6" ma:index="18" nillable="true" ma:taxonomy="true" ma:internalName="a0d1b14b197747dfafc19f70ff45d4f6" ma:taxonomyFieldName="ADBProjectDocumentType" ma:displayName="ADB Project Document Type" ma:default="" ma:fieldId="{a0d1b14b-1977-47df-afc1-9f70ff45d4f6}" ma:sspId="115af50e-efb3-4a0e-b425-875ff625e09e" ma:termSetId="14b53411-9553-454e-9031-2e4b08df825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1a0ce1b141461dbfb235a3ab729a2c" ma:index="19" nillable="true" ma:taxonomy="true" ma:internalName="d01a0ce1b141461dbfb235a3ab729a2c" ma:taxonomyFieldName="ADBSector" ma:displayName="Sector" ma:default="" ma:fieldId="{d01a0ce1-b141-461d-bfb2-35a3ab729a2c}" ma:sspId="115af50e-efb3-4a0e-b425-875ff625e09e" ma:termSetId="bae01210-cdc5-4479-86d7-616c28c0a9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386ab4f6-7bbe-4882-af96-60d4468885a4}" ma:internalName="TaxCatchAll" ma:showField="CatchAllData" ma:web="374793f7-8f2b-4177-9cc3-2a8d0cfae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ca2169e3b0945318411f30479ba40c8" ma:index="21" nillable="true" ma:taxonomy="true" ma:internalName="hca2169e3b0945318411f30479ba40c8" ma:taxonomyFieldName="ADBProject" ma:displayName="Project" ma:default="" ma:fieldId="{1ca2169e-3b09-4531-8411-f30479ba40c8}" ma:sspId="115af50e-efb3-4a0e-b425-875ff625e09e" ma:termSetId="7a252312-03a3-44f4-bc5c-a08b11dfe2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30e467f78f45b4ae8f7e2c17ea4d82" ma:index="22" nillable="true" ma:taxonomy="true" ma:internalName="p030e467f78f45b4ae8f7e2c17ea4d82" ma:taxonomyFieldName="ADBDocumentSecurity" ma:displayName="Document Security" ma:default="" ma:fieldId="{9030e467-f78f-45b4-ae8f-7e2c17ea4d82}" ma:sspId="115af50e-efb3-4a0e-b425-875ff625e09e" ma:termSetId="9b0b4686-afa9-4a02-bc15-8fbc99f172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0e4aaaf4624e24a7df7f06faa038c6" ma:index="24" nillable="true" ma:taxonomy="true" ma:internalName="h00e4aaaf4624e24a7df7f06faa038c6" ma:taxonomyFieldName="ADBDocumentLanguage" ma:displayName="Document Language" ma:default="1;#English|16ac8743-31bb-43f8-9a73-533a041667d6" ma:fieldId="{100e4aaa-f462-4e24-a7df-7f06faa038c6}" ma:sspId="115af50e-efb3-4a0e-b425-875ff625e09e" ma:termSetId="fdf74959-6eb2-4689-a0fc-b9e1ab230b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1536b25a8a4fedb48bb564279be82a" ma:index="27" nillable="true" ma:taxonomy="true" ma:internalName="d61536b25a8a4fedb48bb564279be82a" ma:taxonomyFieldName="ADBDepartmentOwner" ma:displayName="Department Owner" ma:default="" ma:fieldId="{d61536b2-5a8a-4fed-b48b-b564279be82a}" ma:sspId="115af50e-efb3-4a0e-b425-875ff625e09e" ma:termSetId="b965cdb6-1071-4c6a-a9a3-189d53a950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78542b1fffc4a1c84659474212e3133" ma:index="31" nillable="true" ma:taxonomy="true" ma:internalName="j78542b1fffc4a1c84659474212e3133" ma:taxonomyFieldName="ADBContentGroup" ma:displayName="Content Group" ma:default="2;#CWRD|6d71ff58-4882-4388-ab5c-218969b1e9c8" ma:fieldId="{378542b1-fffc-4a1c-8465-9474212e3133}" ma:taxonomyMulti="true" ma:sspId="115af50e-efb3-4a0e-b425-875ff625e09e" ma:termSetId="2a9ffbee-93a5-418b-bcdb-8d6817936e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BDocumentTypeValue" ma:index="32" nillable="true" ma:displayName="Document Type" ma:hidden="true" ma:internalName="ADBDocumentTypeValue" ma:readOnly="false">
      <xsd:simpleType>
        <xsd:restriction base="dms:Text">
          <xsd:maxLength value="255"/>
        </xsd:restriction>
      </xsd:simpleType>
    </xsd:element>
    <xsd:element name="ia017ac09b1942648b563fe0b2b14d52" ma:index="33" nillable="true" ma:taxonomy="true" ma:internalName="ia017ac09b1942648b563fe0b2b14d52" ma:taxonomyFieldName="ADBDivision" ma:displayName="Division" ma:default="" ma:fieldId="{2a017ac0-9b19-4264-8b56-3fe0b2b14d52}" ma:sspId="115af50e-efb3-4a0e-b425-875ff625e09e" ma:termSetId="d736278f-2140-40cc-b46b-6a0ab0de2d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35d3bd3f16b4964a022bfaedf90233f" ma:index="34" nillable="true" ma:taxonomy="true" ma:internalName="h35d3bd3f16b4964a022bfaedf90233f" ma:taxonomyFieldName="ADBSubRegion" ma:displayName="Subregion" ma:default="" ma:fieldId="{135d3bd3-f16b-4964-a022-bfaedf90233f}" ma:taxonomyMulti="true" ma:sspId="115af50e-efb3-4a0e-b425-875ff625e09e" ma:termSetId="26887811-cbc8-440f-ae3c-476d537525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098dd651dc4f4b9248417ab8ccab6f" ma:index="36" nillable="true" ma:taxonomy="true" ma:internalName="kc098dd651dc4f4b9248417ab8ccab6f" ma:taxonomyFieldName="Segment" ma:displayName="Segment" ma:readOnly="false" ma:default="" ma:fieldId="{4c098dd6-51dc-4f4b-9248-417ab8ccab6f}" ma:sspId="115af50e-efb3-4a0e-b425-875ff625e09e" ma:termSetId="ca487498-3907-4013-84b5-72a740022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985dbdc596c44d7acaf8184f33920f0" ma:index="37" nillable="true" ma:taxonomy="true" ma:internalName="k985dbdc596c44d7acaf8184f33920f0" ma:taxonomyFieldName="ADBCountry" ma:displayName="Country" ma:default="" ma:fieldId="{4985dbdc-596c-44d7-acaf-8184f33920f0}" ma:sspId="115af50e-efb3-4a0e-b425-875ff625e09e" ma:termSetId="169202c7-46da-431e-ac86-348c41a1f49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71439-f430-41b1-8688-7ef6c47b8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42" nillable="true" ma:displayName="Tags" ma:internalName="MediaServiceAutoTags" ma:readOnly="true">
      <xsd:simpleType>
        <xsd:restriction base="dms:Text"/>
      </xsd:simpleType>
    </xsd:element>
    <xsd:element name="MediaServiceOCR" ma:index="4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ServiceAutoKeyPoints" ma:index="4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5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5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793f7-8f2b-4177-9cc3-2a8d0cfae40f" elementFormDefault="qualified">
    <xsd:import namespace="http://schemas.microsoft.com/office/2006/documentManagement/types"/>
    <xsd:import namespace="http://schemas.microsoft.com/office/infopath/2007/PartnerControls"/>
    <xsd:element name="SharedWithUsers" ma:index="4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5" ma:displayName="Content Type"/>
        <xsd:element ref="dc:title" minOccurs="0" maxOccurs="1" ma:index="1" ma:displayName="Task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BDocumentDate xmlns="c1fdd505-2570-46c2-bd04-3e0f2d874cf5" xsi:nil="true"/>
    <ADBMonth xmlns="c1fdd505-2570-46c2-bd04-3e0f2d874cf5" xsi:nil="true"/>
    <hca2169e3b0945318411f30479ba40c8 xmlns="c1fdd505-2570-46c2-bd04-3e0f2d874cf5">
      <Terms xmlns="http://schemas.microsoft.com/office/infopath/2007/PartnerControls"/>
    </hca2169e3b0945318411f30479ba40c8>
    <a0d1b14b197747dfafc19f70ff45d4f6 xmlns="c1fdd505-2570-46c2-bd04-3e0f2d874cf5">
      <Terms xmlns="http://schemas.microsoft.com/office/infopath/2007/PartnerControls"/>
    </a0d1b14b197747dfafc19f70ff45d4f6>
    <j78542b1fffc4a1c84659474212e3133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SDCC</TermName>
          <TermId xmlns="http://schemas.microsoft.com/office/infopath/2007/PartnerControls">5aaa5968-0b17-43f6-85ce-71d3f4ca97a7</TermId>
        </TermInfo>
      </Terms>
    </j78542b1fffc4a1c84659474212e3133>
    <ia017ac09b1942648b563fe0b2b14d52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CWRC</TermName>
          <TermId xmlns="http://schemas.microsoft.com/office/infopath/2007/PartnerControls">ecfd6e9e-1aa8-422e-b0ee-5f69329336ed</TermId>
        </TermInfo>
      </Terms>
    </ia017ac09b1942648b563fe0b2b14d52>
    <lcf76f155ced4ddcb4097134ff3c332f xmlns="cf371439-f430-41b1-8688-7ef6c47b85d0">
      <Terms xmlns="http://schemas.microsoft.com/office/infopath/2007/PartnerControls"/>
    </lcf76f155ced4ddcb4097134ff3c332f>
    <ADBYear xmlns="c1fdd505-2570-46c2-bd04-3e0f2d874cf5" xsi:nil="true"/>
    <ADBAuthors xmlns="c1fdd505-2570-46c2-bd04-3e0f2d874cf5">
      <UserInfo>
        <DisplayName/>
        <AccountId xsi:nil="true"/>
        <AccountType/>
      </UserInfo>
    </ADBAuthors>
    <p030e467f78f45b4ae8f7e2c17ea4d82 xmlns="c1fdd505-2570-46c2-bd04-3e0f2d874cf5">
      <Terms xmlns="http://schemas.microsoft.com/office/infopath/2007/PartnerControls"/>
    </p030e467f78f45b4ae8f7e2c17ea4d82>
    <h35d3bd3f16b4964a022bfaedf90233f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CAREC</TermName>
          <TermId xmlns="http://schemas.microsoft.com/office/infopath/2007/PartnerControls">815c4229-ad07-427a-8f71-a8b862b1014a</TermId>
        </TermInfo>
      </Terms>
    </h35d3bd3f16b4964a022bfaedf90233f>
    <k985dbdc596c44d7acaf8184f33920f0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Regional</TermName>
          <TermId xmlns="http://schemas.microsoft.com/office/infopath/2007/PartnerControls">d4cb8265-5963-4e16-b4f8-5ada18938c78</TermId>
        </TermInfo>
      </Terms>
    </k985dbdc596c44d7acaf8184f33920f0>
    <ADBSourceLink xmlns="c1fdd505-2570-46c2-bd04-3e0f2d874cf5">
      <Url xsi:nil="true"/>
      <Description xsi:nil="true"/>
    </ADBSourceLink>
    <h00e4aaaf4624e24a7df7f06faa038c6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16ac8743-31bb-43f8-9a73-533a041667d6</TermId>
        </TermInfo>
      </Terms>
    </h00e4aaaf4624e24a7df7f06faa038c6>
    <kc098dd651dc4f4b9248417ab8ccab6f xmlns="c1fdd505-2570-46c2-bd04-3e0f2d874cf5">
      <Terms xmlns="http://schemas.microsoft.com/office/infopath/2007/PartnerControls"/>
    </kc098dd651dc4f4b9248417ab8ccab6f>
    <d01a0ce1b141461dbfb235a3ab729a2c xmlns="c1fdd505-2570-46c2-bd04-3e0f2d874cf5">
      <Terms xmlns="http://schemas.microsoft.com/office/infopath/2007/PartnerControls"/>
    </d01a0ce1b141461dbfb235a3ab729a2c>
    <ADBDocumentTypeValue xmlns="c1fdd505-2570-46c2-bd04-3e0f2d874cf5" xsi:nil="true"/>
    <d61536b25a8a4fedb48bb564279be82a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CWRD</TermName>
          <TermId xmlns="http://schemas.microsoft.com/office/infopath/2007/PartnerControls">6d71ff58-4882-4388-ab5c-218969b1e9c8</TermId>
        </TermInfo>
      </Terms>
    </d61536b25a8a4fedb48bb564279be82a>
    <ADBCirculatedLink xmlns="c1fdd505-2570-46c2-bd04-3e0f2d874cf5">
      <Url xsi:nil="true"/>
      <Description xsi:nil="true"/>
    </ADBCirculatedLink>
    <TaxCatchAll xmlns="c1fdd505-2570-46c2-bd04-3e0f2d874cf5">
      <Value>81</Value>
      <Value>18</Value>
      <Value>11</Value>
      <Value>4</Value>
      <Value>3</Value>
      <Value>1</Value>
    </TaxCatchAll>
  </documentManagement>
</p:properties>
</file>

<file path=customXml/item4.xml><?xml version="1.0" encoding="utf-8"?>
<?mso-contentType ?>
<SharedContentType xmlns="Microsoft.SharePoint.Taxonomy.ContentTypeSync" SourceId="115af50e-efb3-4a0e-b425-875ff625e09e" ContentTypeId="0x010100A3BFD338C4D69F46BE33AA49AB508701" PreviousValue="false"/>
</file>

<file path=customXml/itemProps1.xml><?xml version="1.0" encoding="utf-8"?>
<ds:datastoreItem xmlns:ds="http://schemas.openxmlformats.org/officeDocument/2006/customXml" ds:itemID="{B9FA33E4-6D36-4759-8F33-9204E2CD10B3}"/>
</file>

<file path=customXml/itemProps2.xml><?xml version="1.0" encoding="utf-8"?>
<ds:datastoreItem xmlns:ds="http://schemas.openxmlformats.org/officeDocument/2006/customXml" ds:itemID="{9AAD1933-8FAC-429B-9441-F1227A9697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855D82-5AC0-4180-AF5C-577A5464B01D}">
  <ds:schemaRefs>
    <ds:schemaRef ds:uri="65a258a0-ead0-4b64-abb6-01ca3f434ce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f112e80-40df-4709-85b9-de8e053927a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647A285-CFF0-4303-A28B-D9A636766F28}"/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3313</Words>
  <Application>Microsoft Office PowerPoint</Application>
  <PresentationFormat>Widescreen</PresentationFormat>
  <Paragraphs>336</Paragraphs>
  <Slides>43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Aptos</vt:lpstr>
      <vt:lpstr>Arial</vt:lpstr>
      <vt:lpstr>Calibri</vt:lpstr>
      <vt:lpstr>Courier New</vt:lpstr>
      <vt:lpstr>Gill Sans Nova</vt:lpstr>
      <vt:lpstr>Roboto</vt:lpstr>
      <vt:lpstr>Symbol</vt:lpstr>
      <vt:lpstr>Times New Roman</vt:lpstr>
      <vt:lpstr>Wingdings</vt:lpstr>
      <vt:lpstr>GradientRiseVTI</vt:lpstr>
      <vt:lpstr>ДОПОЛНИТЕЛЬНАЯ ПОЛЬЗА ЦАРЭС  для региональных  инвестиционных проектов  Узбекистан: Пилотный проект – проверка рисков генерального плана Кашкадарьинской области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Генеральный план Кашкадарьинской области – оценка рисков на первом этапе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+ DISASTER RISK SCREENING + ASSESSMENT TOOL UPDATE</dc:title>
  <dc:creator>Belinda Hewitt</dc:creator>
  <cp:lastModifiedBy>Рустам Сатаев</cp:lastModifiedBy>
  <cp:revision>73</cp:revision>
  <dcterms:created xsi:type="dcterms:W3CDTF">2021-02-08T22:52:18Z</dcterms:created>
  <dcterms:modified xsi:type="dcterms:W3CDTF">2024-07-10T08:59:01Z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0x010100A3BFD338C4D69F46BE33AA49AB50870100C520B00D8BB20C45814389052060F14C</vt:lpwstr>
  </property>
  <property fmtid="{D5CDD505-2E9C-101B-9397-08002B2CF9AE}" pid="3" name="ce5a4fae9a7d4e3d9d782ef76d38f19e">
    <vt:lpwstr>Climate Change and Disaster Risk Management|68d6d109-9dc5-45be-901b-3292e30865a3</vt:lpwstr>
  </property>
  <property fmtid="{D5CDD505-2E9C-101B-9397-08002B2CF9AE}" pid="4" name="h00e4aaaf4624e24a7df7f06faa038c6">
    <vt:lpwstr>English|16ac8743-31bb-43f8-9a73-533a041667d6</vt:lpwstr>
  </property>
  <property fmtid="{D5CDD505-2E9C-101B-9397-08002B2CF9AE}" pid="5" name="p030e467f78f45b4ae8f7e2c17ea4d82">
    <vt:lpwstr/>
  </property>
  <property fmtid="{D5CDD505-2E9C-101B-9397-08002B2CF9AE}" pid="6" name="ADBContentGroup">
    <vt:lpwstr>81;#SDCC|5aaa5968-0b17-43f6-85ce-71d3f4ca97a7</vt:lpwstr>
  </property>
  <property fmtid="{D5CDD505-2E9C-101B-9397-08002B2CF9AE}" pid="7" name="d61536b25a8a4fedb48bb564279be82a">
    <vt:lpwstr/>
  </property>
  <property fmtid="{D5CDD505-2E9C-101B-9397-08002B2CF9AE}" pid="8" name="Focus Area">
    <vt:lpwstr>5;#Climate Change and Disaster Risk Management|68d6d109-9dc5-45be-901b-3292e30865a3</vt:lpwstr>
  </property>
  <property fmtid="{D5CDD505-2E9C-101B-9397-08002B2CF9AE}" pid="9" name="ADBCountry">
    <vt:lpwstr>18;#Regional|d4cb8265-5963-4e16-b4f8-5ada18938c78</vt:lpwstr>
  </property>
  <property fmtid="{D5CDD505-2E9C-101B-9397-08002B2CF9AE}" pid="10" name="ADBSector">
    <vt:lpwstr/>
  </property>
  <property fmtid="{D5CDD505-2E9C-101B-9397-08002B2CF9AE}" pid="11" name="d01a0ce1b141461dbfb235a3ab729a2c">
    <vt:lpwstr/>
  </property>
  <property fmtid="{D5CDD505-2E9C-101B-9397-08002B2CF9AE}" pid="12" name="ADBDocumentType">
    <vt:lpwstr/>
  </property>
  <property fmtid="{D5CDD505-2E9C-101B-9397-08002B2CF9AE}" pid="13" name="ADBCountryDocumentType">
    <vt:lpwstr/>
  </property>
  <property fmtid="{D5CDD505-2E9C-101B-9397-08002B2CF9AE}" pid="14" name="ADBDocumentLanguage">
    <vt:lpwstr>1;#English|16ac8743-31bb-43f8-9a73-533a041667d6</vt:lpwstr>
  </property>
  <property fmtid="{D5CDD505-2E9C-101B-9397-08002B2CF9AE}" pid="15" name="k985dbdc596c44d7acaf8184f33920f0">
    <vt:lpwstr/>
  </property>
  <property fmtid="{D5CDD505-2E9C-101B-9397-08002B2CF9AE}" pid="16" name="ADBDocumentSecurity">
    <vt:lpwstr/>
  </property>
  <property fmtid="{D5CDD505-2E9C-101B-9397-08002B2CF9AE}" pid="17" name="a0d1b14b197747dfafc19f70ff45d4f6">
    <vt:lpwstr/>
  </property>
  <property fmtid="{D5CDD505-2E9C-101B-9397-08002B2CF9AE}" pid="18" name="ADBDepartmentOwner">
    <vt:lpwstr>3;#CWRD|6d71ff58-4882-4388-ab5c-218969b1e9c8</vt:lpwstr>
  </property>
  <property fmtid="{D5CDD505-2E9C-101B-9397-08002B2CF9AE}" pid="19" name="TaxCatchAll">
    <vt:lpwstr>5;#Climate Change and Disaster Risk Management|68d6d109-9dc5-45be-901b-3292e30865a3;#2;#SDCC|5aaa5968-0b17-43f6-85ce-71d3f4ca97a7;#1;#English|16ac8743-31bb-43f8-9a73-533a041667d6</vt:lpwstr>
  </property>
  <property fmtid="{D5CDD505-2E9C-101B-9397-08002B2CF9AE}" pid="20" name="ADBProjectDocumentType">
    <vt:lpwstr/>
  </property>
  <property fmtid="{D5CDD505-2E9C-101B-9397-08002B2CF9AE}" pid="21" name="de77c5b4d20d4bdeb0b6d09350193e53">
    <vt:lpwstr/>
  </property>
  <property fmtid="{D5CDD505-2E9C-101B-9397-08002B2CF9AE}" pid="22" name="a37ff23a602146d4934a49238d370ca5">
    <vt:lpwstr/>
  </property>
  <property fmtid="{D5CDD505-2E9C-101B-9397-08002B2CF9AE}" pid="23" name="ADBProject">
    <vt:lpwstr/>
  </property>
  <property fmtid="{D5CDD505-2E9C-101B-9397-08002B2CF9AE}" pid="24" name="hca2169e3b0945318411f30479ba40c8">
    <vt:lpwstr/>
  </property>
  <property fmtid="{D5CDD505-2E9C-101B-9397-08002B2CF9AE}" pid="25" name="MediaServiceImageTags">
    <vt:lpwstr/>
  </property>
  <property fmtid="{D5CDD505-2E9C-101B-9397-08002B2CF9AE}" pid="26" name="MSIP_Label_817d4574-7375-4d17-b29c-6e4c6df0fcb0_SetDate">
    <vt:lpwstr>2022-07-14T01:22:30Z</vt:lpwstr>
  </property>
  <property fmtid="{D5CDD505-2E9C-101B-9397-08002B2CF9AE}" pid="27" name="MSIP_Label_817d4574-7375-4d17-b29c-6e4c6df0fcb0_Method">
    <vt:lpwstr>Standard</vt:lpwstr>
  </property>
  <property fmtid="{D5CDD505-2E9C-101B-9397-08002B2CF9AE}" pid="28" name="MSIP_Label_817d4574-7375-4d17-b29c-6e4c6df0fcb0_ActionId">
    <vt:lpwstr>695fd4ff-1d92-4e8d-ac80-37b37828d512</vt:lpwstr>
  </property>
  <property fmtid="{D5CDD505-2E9C-101B-9397-08002B2CF9AE}" pid="29" name="MSIP_Label_817d4574-7375-4d17-b29c-6e4c6df0fcb0_SiteId">
    <vt:lpwstr>9495d6bb-41c2-4c58-848f-92e52cf3d640</vt:lpwstr>
  </property>
  <property fmtid="{D5CDD505-2E9C-101B-9397-08002B2CF9AE}" pid="30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31" name="MSIP_Label_817d4574-7375-4d17-b29c-6e4c6df0fcb0_ContentBits">
    <vt:lpwstr>2</vt:lpwstr>
  </property>
  <property fmtid="{D5CDD505-2E9C-101B-9397-08002B2CF9AE}" pid="32" name="MSIP_Label_817d4574-7375-4d17-b29c-6e4c6df0fcb0_Name">
    <vt:lpwstr>ADB Internal</vt:lpwstr>
  </property>
  <property fmtid="{D5CDD505-2E9C-101B-9397-08002B2CF9AE}" pid="33" name="ClassificationContentMarkingFooterLocations">
    <vt:lpwstr>GradientRiseVTI:9</vt:lpwstr>
  </property>
  <property fmtid="{D5CDD505-2E9C-101B-9397-08002B2CF9AE}" pid="34" name="MSIP_Label_817d4574-7375-4d17-b29c-6e4c6df0fcb0_Enabled">
    <vt:lpwstr>true</vt:lpwstr>
  </property>
  <property fmtid="{D5CDD505-2E9C-101B-9397-08002B2CF9AE}" pid="35" name="ADBSubRegion">
    <vt:lpwstr>11;#CAREC|815c4229-ad07-427a-8f71-a8b862b1014a</vt:lpwstr>
  </property>
  <property fmtid="{D5CDD505-2E9C-101B-9397-08002B2CF9AE}" pid="36" name="Segment">
    <vt:lpwstr/>
  </property>
  <property fmtid="{D5CDD505-2E9C-101B-9397-08002B2CF9AE}" pid="37" name="ADBDivision">
    <vt:lpwstr>4;#CWRC|ecfd6e9e-1aa8-422e-b0ee-5f69329336ed</vt:lpwstr>
  </property>
</Properties>
</file>