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Layouts/slideLayout8.xml" ContentType="application/vnd.openxmlformats-officedocument.presentationml.slideLayout+xml"/>
  <Override PartName="/ppt/notesSlides/notesSlide30.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40.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13.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notesSlides/notesSlide21.xml" ContentType="application/vnd.openxmlformats-officedocument.presentationml.notesSlide+xml"/>
  <Override PartName="/ppt/notesSlides/notesSlide4.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36.xml" ContentType="application/vnd.openxmlformats-officedocument.presentationml.notesSlide+xml"/>
  <Override PartName="/ppt/notesSlides/notesSlide8.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48"/>
  </p:notesMasterIdLst>
  <p:sldIdLst>
    <p:sldId id="256" r:id="rId5"/>
    <p:sldId id="481" r:id="rId6"/>
    <p:sldId id="364" r:id="rId7"/>
    <p:sldId id="604" r:id="rId8"/>
    <p:sldId id="605" r:id="rId9"/>
    <p:sldId id="606" r:id="rId10"/>
    <p:sldId id="607" r:id="rId11"/>
    <p:sldId id="402" r:id="rId12"/>
    <p:sldId id="375" r:id="rId13"/>
    <p:sldId id="608" r:id="rId14"/>
    <p:sldId id="397" r:id="rId15"/>
    <p:sldId id="369" r:id="rId16"/>
    <p:sldId id="383" r:id="rId17"/>
    <p:sldId id="370" r:id="rId18"/>
    <p:sldId id="365" r:id="rId19"/>
    <p:sldId id="384" r:id="rId20"/>
    <p:sldId id="385" r:id="rId21"/>
    <p:sldId id="386" r:id="rId22"/>
    <p:sldId id="387" r:id="rId23"/>
    <p:sldId id="371" r:id="rId24"/>
    <p:sldId id="374" r:id="rId25"/>
    <p:sldId id="388" r:id="rId26"/>
    <p:sldId id="368" r:id="rId27"/>
    <p:sldId id="389" r:id="rId28"/>
    <p:sldId id="586" r:id="rId29"/>
    <p:sldId id="587" r:id="rId30"/>
    <p:sldId id="382" r:id="rId31"/>
    <p:sldId id="591" r:id="rId32"/>
    <p:sldId id="592" r:id="rId33"/>
    <p:sldId id="391" r:id="rId34"/>
    <p:sldId id="392" r:id="rId35"/>
    <p:sldId id="594" r:id="rId36"/>
    <p:sldId id="390" r:id="rId37"/>
    <p:sldId id="589" r:id="rId38"/>
    <p:sldId id="393" r:id="rId39"/>
    <p:sldId id="394" r:id="rId40"/>
    <p:sldId id="396" r:id="rId41"/>
    <p:sldId id="398" r:id="rId42"/>
    <p:sldId id="503" r:id="rId43"/>
    <p:sldId id="376" r:id="rId44"/>
    <p:sldId id="399" r:id="rId45"/>
    <p:sldId id="504" r:id="rId46"/>
    <p:sldId id="47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60474D-7875-46E8-A56B-3C62FAA7CF00}">
          <p14:sldIdLst>
            <p14:sldId id="256"/>
            <p14:sldId id="481"/>
            <p14:sldId id="364"/>
            <p14:sldId id="604"/>
            <p14:sldId id="605"/>
            <p14:sldId id="606"/>
            <p14:sldId id="607"/>
            <p14:sldId id="402"/>
            <p14:sldId id="375"/>
            <p14:sldId id="608"/>
            <p14:sldId id="397"/>
            <p14:sldId id="369"/>
            <p14:sldId id="383"/>
            <p14:sldId id="370"/>
            <p14:sldId id="365"/>
            <p14:sldId id="384"/>
            <p14:sldId id="385"/>
            <p14:sldId id="386"/>
            <p14:sldId id="387"/>
            <p14:sldId id="371"/>
            <p14:sldId id="374"/>
            <p14:sldId id="388"/>
            <p14:sldId id="368"/>
            <p14:sldId id="389"/>
            <p14:sldId id="586"/>
            <p14:sldId id="587"/>
            <p14:sldId id="382"/>
            <p14:sldId id="591"/>
            <p14:sldId id="592"/>
            <p14:sldId id="391"/>
            <p14:sldId id="392"/>
            <p14:sldId id="594"/>
            <p14:sldId id="390"/>
            <p14:sldId id="589"/>
            <p14:sldId id="393"/>
            <p14:sldId id="394"/>
            <p14:sldId id="396"/>
            <p14:sldId id="398"/>
            <p14:sldId id="503"/>
            <p14:sldId id="376"/>
            <p14:sldId id="399"/>
            <p14:sldId id="504"/>
            <p14:sldId id="4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FF9A27-8B83-1DCB-AA7C-9F3C2CD1B32E}" name="Yannis Fourniadis" initials="YF" userId="a654a82f841d5a43" providerId="Windows Live"/>
  <p188:author id="{677E8238-370D-B8A9-7FDA-C8260F97BC6B}" name="Steven J. Goldfinch" initials="SG" userId="S::sgoldfinch@adb.org::f9283f83-e459-4a49-ae25-45467d1e0e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linda Hewitt" initials="BH" lastIdx="1" clrIdx="0">
    <p:extLst>
      <p:ext uri="{19B8F6BF-5375-455C-9EA6-DF929625EA0E}">
        <p15:presenceInfo xmlns:p15="http://schemas.microsoft.com/office/powerpoint/2012/main" userId="S::bhewitt@adb.org::3e7c90d6-6b05-4fd2-a76d-1db12f299220" providerId="AD"/>
      </p:ext>
    </p:extLst>
  </p:cmAuthor>
  <p:cmAuthor id="2" name="Mattia Amadio" initials="MA" lastIdx="7" clrIdx="1">
    <p:extLst>
      <p:ext uri="{19B8F6BF-5375-455C-9EA6-DF929625EA0E}">
        <p15:presenceInfo xmlns:p15="http://schemas.microsoft.com/office/powerpoint/2012/main" userId="99c6418accc67dc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5E8"/>
    <a:srgbClr val="31C562"/>
    <a:srgbClr val="F6B400"/>
    <a:srgbClr val="DD6B47"/>
    <a:srgbClr val="FFC000"/>
    <a:srgbClr val="000000"/>
    <a:srgbClr val="FF66FF"/>
    <a:srgbClr val="FFA143"/>
    <a:srgbClr val="F8D7CD"/>
    <a:srgbClr val="FCE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0E353-F8A3-4A68-89A5-A5AE3628F65A}" type="datetimeFigureOut">
              <a:rPr lang="en-US" smtClean="0"/>
              <a:t>08/07/2024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1667A-962A-415F-B5ED-4CF5F7077CB5}" type="slidenum">
              <a:rPr lang="en-US" smtClean="0"/>
              <a:t>‹#›</a:t>
            </a:fld>
            <a:endParaRPr lang="en-US"/>
          </a:p>
        </p:txBody>
      </p:sp>
    </p:spTree>
    <p:extLst>
      <p:ext uri="{BB962C8B-B14F-4D97-AF65-F5344CB8AC3E}">
        <p14:creationId xmlns:p14="http://schemas.microsoft.com/office/powerpoint/2010/main" val="2879711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a:t>
            </a:fld>
            <a:endParaRPr lang="en-US"/>
          </a:p>
        </p:txBody>
      </p:sp>
    </p:spTree>
    <p:extLst>
      <p:ext uri="{BB962C8B-B14F-4D97-AF65-F5344CB8AC3E}">
        <p14:creationId xmlns:p14="http://schemas.microsoft.com/office/powerpoint/2010/main" val="28052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12</a:t>
            </a:fld>
            <a:endParaRPr lang="en-US"/>
          </a:p>
        </p:txBody>
      </p:sp>
    </p:spTree>
    <p:extLst>
      <p:ext uri="{BB962C8B-B14F-4D97-AF65-F5344CB8AC3E}">
        <p14:creationId xmlns:p14="http://schemas.microsoft.com/office/powerpoint/2010/main" val="315803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13</a:t>
            </a:fld>
            <a:endParaRPr lang="en-US"/>
          </a:p>
        </p:txBody>
      </p:sp>
    </p:spTree>
    <p:extLst>
      <p:ext uri="{BB962C8B-B14F-4D97-AF65-F5344CB8AC3E}">
        <p14:creationId xmlns:p14="http://schemas.microsoft.com/office/powerpoint/2010/main" val="166228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14</a:t>
            </a:fld>
            <a:endParaRPr lang="en-US"/>
          </a:p>
        </p:txBody>
      </p:sp>
    </p:spTree>
    <p:extLst>
      <p:ext uri="{BB962C8B-B14F-4D97-AF65-F5344CB8AC3E}">
        <p14:creationId xmlns:p14="http://schemas.microsoft.com/office/powerpoint/2010/main" val="357149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15</a:t>
            </a:fld>
            <a:endParaRPr lang="en-US"/>
          </a:p>
        </p:txBody>
      </p:sp>
    </p:spTree>
    <p:extLst>
      <p:ext uri="{BB962C8B-B14F-4D97-AF65-F5344CB8AC3E}">
        <p14:creationId xmlns:p14="http://schemas.microsoft.com/office/powerpoint/2010/main" val="2898933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16</a:t>
            </a:fld>
            <a:endParaRPr lang="en-US"/>
          </a:p>
        </p:txBody>
      </p:sp>
    </p:spTree>
    <p:extLst>
      <p:ext uri="{BB962C8B-B14F-4D97-AF65-F5344CB8AC3E}">
        <p14:creationId xmlns:p14="http://schemas.microsoft.com/office/powerpoint/2010/main" val="2169004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17</a:t>
            </a:fld>
            <a:endParaRPr lang="en-US"/>
          </a:p>
        </p:txBody>
      </p:sp>
    </p:spTree>
    <p:extLst>
      <p:ext uri="{BB962C8B-B14F-4D97-AF65-F5344CB8AC3E}">
        <p14:creationId xmlns:p14="http://schemas.microsoft.com/office/powerpoint/2010/main" val="1593221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18</a:t>
            </a:fld>
            <a:endParaRPr lang="en-US"/>
          </a:p>
        </p:txBody>
      </p:sp>
    </p:spTree>
    <p:extLst>
      <p:ext uri="{BB962C8B-B14F-4D97-AF65-F5344CB8AC3E}">
        <p14:creationId xmlns:p14="http://schemas.microsoft.com/office/powerpoint/2010/main" val="385790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19</a:t>
            </a:fld>
            <a:endParaRPr lang="en-US"/>
          </a:p>
        </p:txBody>
      </p:sp>
    </p:spTree>
    <p:extLst>
      <p:ext uri="{BB962C8B-B14F-4D97-AF65-F5344CB8AC3E}">
        <p14:creationId xmlns:p14="http://schemas.microsoft.com/office/powerpoint/2010/main" val="2986914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20</a:t>
            </a:fld>
            <a:endParaRPr lang="en-US"/>
          </a:p>
        </p:txBody>
      </p:sp>
    </p:spTree>
    <p:extLst>
      <p:ext uri="{BB962C8B-B14F-4D97-AF65-F5344CB8AC3E}">
        <p14:creationId xmlns:p14="http://schemas.microsoft.com/office/powerpoint/2010/main" val="140798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21</a:t>
            </a:fld>
            <a:endParaRPr lang="en-US"/>
          </a:p>
        </p:txBody>
      </p:sp>
    </p:spTree>
    <p:extLst>
      <p:ext uri="{BB962C8B-B14F-4D97-AF65-F5344CB8AC3E}">
        <p14:creationId xmlns:p14="http://schemas.microsoft.com/office/powerpoint/2010/main" val="110217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4</a:t>
            </a:fld>
            <a:endParaRPr lang="en-US"/>
          </a:p>
        </p:txBody>
      </p:sp>
    </p:spTree>
    <p:extLst>
      <p:ext uri="{BB962C8B-B14F-4D97-AF65-F5344CB8AC3E}">
        <p14:creationId xmlns:p14="http://schemas.microsoft.com/office/powerpoint/2010/main" val="1566919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22</a:t>
            </a:fld>
            <a:endParaRPr lang="en-US"/>
          </a:p>
        </p:txBody>
      </p:sp>
    </p:spTree>
    <p:extLst>
      <p:ext uri="{BB962C8B-B14F-4D97-AF65-F5344CB8AC3E}">
        <p14:creationId xmlns:p14="http://schemas.microsoft.com/office/powerpoint/2010/main" val="1903284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23</a:t>
            </a:fld>
            <a:endParaRPr lang="en-US"/>
          </a:p>
        </p:txBody>
      </p:sp>
    </p:spTree>
    <p:extLst>
      <p:ext uri="{BB962C8B-B14F-4D97-AF65-F5344CB8AC3E}">
        <p14:creationId xmlns:p14="http://schemas.microsoft.com/office/powerpoint/2010/main" val="2458797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24</a:t>
            </a:fld>
            <a:endParaRPr lang="en-US"/>
          </a:p>
        </p:txBody>
      </p:sp>
    </p:spTree>
    <p:extLst>
      <p:ext uri="{BB962C8B-B14F-4D97-AF65-F5344CB8AC3E}">
        <p14:creationId xmlns:p14="http://schemas.microsoft.com/office/powerpoint/2010/main" val="378922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25</a:t>
            </a:fld>
            <a:endParaRPr lang="en-US"/>
          </a:p>
        </p:txBody>
      </p:sp>
    </p:spTree>
    <p:extLst>
      <p:ext uri="{BB962C8B-B14F-4D97-AF65-F5344CB8AC3E}">
        <p14:creationId xmlns:p14="http://schemas.microsoft.com/office/powerpoint/2010/main" val="1530321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26</a:t>
            </a:fld>
            <a:endParaRPr lang="en-US"/>
          </a:p>
        </p:txBody>
      </p:sp>
    </p:spTree>
    <p:extLst>
      <p:ext uri="{BB962C8B-B14F-4D97-AF65-F5344CB8AC3E}">
        <p14:creationId xmlns:p14="http://schemas.microsoft.com/office/powerpoint/2010/main" val="2565993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27</a:t>
            </a:fld>
            <a:endParaRPr lang="en-US"/>
          </a:p>
        </p:txBody>
      </p:sp>
    </p:spTree>
    <p:extLst>
      <p:ext uri="{BB962C8B-B14F-4D97-AF65-F5344CB8AC3E}">
        <p14:creationId xmlns:p14="http://schemas.microsoft.com/office/powerpoint/2010/main" val="105316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28</a:t>
            </a:fld>
            <a:endParaRPr lang="en-US"/>
          </a:p>
        </p:txBody>
      </p:sp>
    </p:spTree>
    <p:extLst>
      <p:ext uri="{BB962C8B-B14F-4D97-AF65-F5344CB8AC3E}">
        <p14:creationId xmlns:p14="http://schemas.microsoft.com/office/powerpoint/2010/main" val="345152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29</a:t>
            </a:fld>
            <a:endParaRPr lang="en-US"/>
          </a:p>
        </p:txBody>
      </p:sp>
    </p:spTree>
    <p:extLst>
      <p:ext uri="{BB962C8B-B14F-4D97-AF65-F5344CB8AC3E}">
        <p14:creationId xmlns:p14="http://schemas.microsoft.com/office/powerpoint/2010/main" val="204982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30</a:t>
            </a:fld>
            <a:endParaRPr lang="en-US"/>
          </a:p>
        </p:txBody>
      </p:sp>
    </p:spTree>
    <p:extLst>
      <p:ext uri="{BB962C8B-B14F-4D97-AF65-F5344CB8AC3E}">
        <p14:creationId xmlns:p14="http://schemas.microsoft.com/office/powerpoint/2010/main" val="2204290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31</a:t>
            </a:fld>
            <a:endParaRPr lang="en-US"/>
          </a:p>
        </p:txBody>
      </p:sp>
    </p:spTree>
    <p:extLst>
      <p:ext uri="{BB962C8B-B14F-4D97-AF65-F5344CB8AC3E}">
        <p14:creationId xmlns:p14="http://schemas.microsoft.com/office/powerpoint/2010/main" val="183653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5</a:t>
            </a:fld>
            <a:endParaRPr lang="en-US"/>
          </a:p>
        </p:txBody>
      </p:sp>
    </p:spTree>
    <p:extLst>
      <p:ext uri="{BB962C8B-B14F-4D97-AF65-F5344CB8AC3E}">
        <p14:creationId xmlns:p14="http://schemas.microsoft.com/office/powerpoint/2010/main" val="228854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32</a:t>
            </a:fld>
            <a:endParaRPr lang="en-US"/>
          </a:p>
        </p:txBody>
      </p:sp>
    </p:spTree>
    <p:extLst>
      <p:ext uri="{BB962C8B-B14F-4D97-AF65-F5344CB8AC3E}">
        <p14:creationId xmlns:p14="http://schemas.microsoft.com/office/powerpoint/2010/main" val="2968378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33</a:t>
            </a:fld>
            <a:endParaRPr lang="en-US"/>
          </a:p>
        </p:txBody>
      </p:sp>
    </p:spTree>
    <p:extLst>
      <p:ext uri="{BB962C8B-B14F-4D97-AF65-F5344CB8AC3E}">
        <p14:creationId xmlns:p14="http://schemas.microsoft.com/office/powerpoint/2010/main" val="3261902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34</a:t>
            </a:fld>
            <a:endParaRPr lang="en-US"/>
          </a:p>
        </p:txBody>
      </p:sp>
    </p:spTree>
    <p:extLst>
      <p:ext uri="{BB962C8B-B14F-4D97-AF65-F5344CB8AC3E}">
        <p14:creationId xmlns:p14="http://schemas.microsoft.com/office/powerpoint/2010/main" val="570780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35</a:t>
            </a:fld>
            <a:endParaRPr lang="en-US"/>
          </a:p>
        </p:txBody>
      </p:sp>
    </p:spTree>
    <p:extLst>
      <p:ext uri="{BB962C8B-B14F-4D97-AF65-F5344CB8AC3E}">
        <p14:creationId xmlns:p14="http://schemas.microsoft.com/office/powerpoint/2010/main" val="2766568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36</a:t>
            </a:fld>
            <a:endParaRPr lang="en-US"/>
          </a:p>
        </p:txBody>
      </p:sp>
    </p:spTree>
    <p:extLst>
      <p:ext uri="{BB962C8B-B14F-4D97-AF65-F5344CB8AC3E}">
        <p14:creationId xmlns:p14="http://schemas.microsoft.com/office/powerpoint/2010/main" val="1583065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37</a:t>
            </a:fld>
            <a:endParaRPr lang="en-US"/>
          </a:p>
        </p:txBody>
      </p:sp>
    </p:spTree>
    <p:extLst>
      <p:ext uri="{BB962C8B-B14F-4D97-AF65-F5344CB8AC3E}">
        <p14:creationId xmlns:p14="http://schemas.microsoft.com/office/powerpoint/2010/main" val="2295323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38</a:t>
            </a:fld>
            <a:endParaRPr lang="en-US"/>
          </a:p>
        </p:txBody>
      </p:sp>
    </p:spTree>
    <p:extLst>
      <p:ext uri="{BB962C8B-B14F-4D97-AF65-F5344CB8AC3E}">
        <p14:creationId xmlns:p14="http://schemas.microsoft.com/office/powerpoint/2010/main" val="3691964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F1667A-962A-415F-B5ED-4CF5F7077CB5}" type="slidenum">
              <a:rPr lang="en-US" smtClean="0"/>
              <a:t>39</a:t>
            </a:fld>
            <a:endParaRPr lang="en-US"/>
          </a:p>
        </p:txBody>
      </p:sp>
    </p:spTree>
    <p:extLst>
      <p:ext uri="{BB962C8B-B14F-4D97-AF65-F5344CB8AC3E}">
        <p14:creationId xmlns:p14="http://schemas.microsoft.com/office/powerpoint/2010/main" val="2445748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40</a:t>
            </a:fld>
            <a:endParaRPr lang="en-US"/>
          </a:p>
        </p:txBody>
      </p:sp>
    </p:spTree>
    <p:extLst>
      <p:ext uri="{BB962C8B-B14F-4D97-AF65-F5344CB8AC3E}">
        <p14:creationId xmlns:p14="http://schemas.microsoft.com/office/powerpoint/2010/main" val="4096948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41</a:t>
            </a:fld>
            <a:endParaRPr lang="en-US"/>
          </a:p>
        </p:txBody>
      </p:sp>
    </p:spTree>
    <p:extLst>
      <p:ext uri="{BB962C8B-B14F-4D97-AF65-F5344CB8AC3E}">
        <p14:creationId xmlns:p14="http://schemas.microsoft.com/office/powerpoint/2010/main" val="1342278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6</a:t>
            </a:fld>
            <a:endParaRPr lang="en-US"/>
          </a:p>
        </p:txBody>
      </p:sp>
    </p:spTree>
    <p:extLst>
      <p:ext uri="{BB962C8B-B14F-4D97-AF65-F5344CB8AC3E}">
        <p14:creationId xmlns:p14="http://schemas.microsoft.com/office/powerpoint/2010/main" val="40132945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err="1"/>
              <a:t>This</a:t>
            </a:r>
            <a:r>
              <a:rPr lang="it-IT"/>
              <a:t> step of the </a:t>
            </a:r>
            <a:r>
              <a:rPr lang="it-IT" err="1"/>
              <a:t>analysis</a:t>
            </a:r>
            <a:r>
              <a:rPr lang="it-IT"/>
              <a:t> </a:t>
            </a:r>
            <a:r>
              <a:rPr lang="it-IT" err="1"/>
              <a:t>produces</a:t>
            </a:r>
            <a:r>
              <a:rPr lang="it-IT"/>
              <a:t> information on the status of </a:t>
            </a:r>
            <a:r>
              <a:rPr lang="it-IT" err="1"/>
              <a:t>geophysical</a:t>
            </a:r>
            <a:r>
              <a:rPr lang="it-IT"/>
              <a:t> and </a:t>
            </a:r>
            <a:r>
              <a:rPr lang="it-IT" err="1"/>
              <a:t>climate</a:t>
            </a:r>
            <a:r>
              <a:rPr lang="it-IT"/>
              <a:t> risk (</a:t>
            </a:r>
            <a:r>
              <a:rPr lang="it-IT" err="1"/>
              <a:t>hustorical</a:t>
            </a:r>
            <a:r>
              <a:rPr lang="it-IT"/>
              <a:t> </a:t>
            </a:r>
            <a:r>
              <a:rPr lang="it-IT" err="1"/>
              <a:t>reference</a:t>
            </a:r>
            <a:r>
              <a:rPr lang="it-IT"/>
              <a:t>: baseline) and </a:t>
            </a:r>
            <a:r>
              <a:rPr lang="it-IT" err="1"/>
              <a:t>projection</a:t>
            </a:r>
            <a:r>
              <a:rPr lang="it-IT"/>
              <a:t> of </a:t>
            </a:r>
            <a:r>
              <a:rPr lang="it-IT" err="1"/>
              <a:t>changes</a:t>
            </a:r>
            <a:r>
              <a:rPr lang="it-IT"/>
              <a:t> for </a:t>
            </a:r>
            <a:r>
              <a:rPr lang="it-IT" err="1"/>
              <a:t>different</a:t>
            </a:r>
            <a:r>
              <a:rPr lang="it-IT"/>
              <a:t> time </a:t>
            </a:r>
            <a:r>
              <a:rPr lang="it-IT" err="1"/>
              <a:t>horizons</a:t>
            </a:r>
            <a:r>
              <a:rPr lang="it-IT"/>
              <a:t> (</a:t>
            </a:r>
            <a:r>
              <a:rPr lang="it-IT" err="1"/>
              <a:t>according</a:t>
            </a:r>
            <a:r>
              <a:rPr lang="it-IT"/>
              <a:t> to project </a:t>
            </a:r>
            <a:r>
              <a:rPr lang="it-IT" err="1"/>
              <a:t>lifetime</a:t>
            </a:r>
            <a:r>
              <a:rPr lang="it-IT"/>
              <a:t>).</a:t>
            </a:r>
          </a:p>
          <a:p>
            <a:r>
              <a:rPr lang="it-IT"/>
              <a:t>Baseline </a:t>
            </a:r>
            <a:r>
              <a:rPr lang="it-IT" err="1"/>
              <a:t>reference</a:t>
            </a:r>
            <a:r>
              <a:rPr lang="it-IT"/>
              <a:t> </a:t>
            </a:r>
            <a:r>
              <a:rPr lang="it-IT" err="1"/>
              <a:t>period</a:t>
            </a:r>
            <a:r>
              <a:rPr lang="it-IT"/>
              <a:t> </a:t>
            </a:r>
            <a:r>
              <a:rPr lang="it-IT" err="1"/>
              <a:t>is</a:t>
            </a:r>
            <a:r>
              <a:rPr lang="it-IT"/>
              <a:t> </a:t>
            </a:r>
            <a:r>
              <a:rPr lang="it-IT" err="1"/>
              <a:t>widely</a:t>
            </a:r>
            <a:r>
              <a:rPr lang="it-IT"/>
              <a:t> diverse </a:t>
            </a:r>
            <a:r>
              <a:rPr lang="it-IT" err="1"/>
              <a:t>among</a:t>
            </a:r>
            <a:r>
              <a:rPr lang="it-IT"/>
              <a:t> </a:t>
            </a:r>
            <a:r>
              <a:rPr lang="it-IT" err="1"/>
              <a:t>different</a:t>
            </a:r>
            <a:r>
              <a:rPr lang="it-IT"/>
              <a:t> models.</a:t>
            </a:r>
            <a:endParaRPr lang="en-GB"/>
          </a:p>
        </p:txBody>
      </p:sp>
      <p:sp>
        <p:nvSpPr>
          <p:cNvPr id="4" name="Slide Number Placeholder 3"/>
          <p:cNvSpPr>
            <a:spLocks noGrp="1"/>
          </p:cNvSpPr>
          <p:nvPr>
            <p:ph type="sldNum" sz="quarter" idx="5"/>
          </p:nvPr>
        </p:nvSpPr>
        <p:spPr/>
        <p:txBody>
          <a:bodyPr/>
          <a:lstStyle/>
          <a:p>
            <a:fld id="{10F1667A-962A-415F-B5ED-4CF5F7077CB5}" type="slidenum">
              <a:rPr lang="en-US" smtClean="0"/>
              <a:t>42</a:t>
            </a:fld>
            <a:endParaRPr lang="en-US"/>
          </a:p>
        </p:txBody>
      </p:sp>
    </p:spTree>
    <p:extLst>
      <p:ext uri="{BB962C8B-B14F-4D97-AF65-F5344CB8AC3E}">
        <p14:creationId xmlns:p14="http://schemas.microsoft.com/office/powerpoint/2010/main" val="86615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7</a:t>
            </a:fld>
            <a:endParaRPr lang="en-US"/>
          </a:p>
        </p:txBody>
      </p:sp>
    </p:spTree>
    <p:extLst>
      <p:ext uri="{BB962C8B-B14F-4D97-AF65-F5344CB8AC3E}">
        <p14:creationId xmlns:p14="http://schemas.microsoft.com/office/powerpoint/2010/main" val="196548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8</a:t>
            </a:fld>
            <a:endParaRPr lang="en-US"/>
          </a:p>
        </p:txBody>
      </p:sp>
    </p:spTree>
    <p:extLst>
      <p:ext uri="{BB962C8B-B14F-4D97-AF65-F5344CB8AC3E}">
        <p14:creationId xmlns:p14="http://schemas.microsoft.com/office/powerpoint/2010/main" val="241578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9</a:t>
            </a:fld>
            <a:endParaRPr lang="en-US"/>
          </a:p>
        </p:txBody>
      </p:sp>
    </p:spTree>
    <p:extLst>
      <p:ext uri="{BB962C8B-B14F-4D97-AF65-F5344CB8AC3E}">
        <p14:creationId xmlns:p14="http://schemas.microsoft.com/office/powerpoint/2010/main" val="3508554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10</a:t>
            </a:fld>
            <a:endParaRPr lang="en-US"/>
          </a:p>
        </p:txBody>
      </p:sp>
    </p:spTree>
    <p:extLst>
      <p:ext uri="{BB962C8B-B14F-4D97-AF65-F5344CB8AC3E}">
        <p14:creationId xmlns:p14="http://schemas.microsoft.com/office/powerpoint/2010/main" val="219687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F1667A-962A-415F-B5ED-4CF5F7077CB5}" type="slidenum">
              <a:rPr lang="en-US" smtClean="0"/>
              <a:t>11</a:t>
            </a:fld>
            <a:endParaRPr lang="en-US"/>
          </a:p>
        </p:txBody>
      </p:sp>
    </p:spTree>
    <p:extLst>
      <p:ext uri="{BB962C8B-B14F-4D97-AF65-F5344CB8AC3E}">
        <p14:creationId xmlns:p14="http://schemas.microsoft.com/office/powerpoint/2010/main" val="2439878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July 8,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2537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July 8,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80249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July 8,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71632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July 8,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82456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July 8,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8403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July 8,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0139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July 8,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376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July 8,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04250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July 8,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60294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July 8,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75614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July 8,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2941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Monday, July 8, 2024</a:t>
            </a:fld>
            <a:endParaRPr lang="en-US" cap="all"/>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a:p>
        </p:txBody>
      </p:sp>
      <p:sp>
        <p:nvSpPr>
          <p:cNvPr id="9" name="TextBox 8">
            <a:extLst>
              <a:ext uri="{FF2B5EF4-FFF2-40B4-BE49-F238E27FC236}">
                <a16:creationId xmlns:a16="http://schemas.microsoft.com/office/drawing/2014/main" id="{161A6A69-EBFF-16FF-9B96-DF1E8373CD79}"/>
              </a:ext>
            </a:extLst>
          </p:cNvPr>
          <p:cNvSpPr txBox="1"/>
          <p:nvPr>
            <p:extLst>
              <p:ext uri="{1162E1C5-73C7-4A58-AE30-91384D911F3F}">
                <p184:classification xmlns:p184="http://schemas.microsoft.com/office/powerpoint/2018/4/main" val="ftr"/>
              </p:ext>
            </p:extLst>
          </p:nvPr>
        </p:nvSpPr>
        <p:spPr>
          <a:xfrm>
            <a:off x="0" y="67208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0397818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10DBCE-91BA-4426-A47C-C58B7E2E1778}"/>
              </a:ext>
            </a:extLst>
          </p:cNvPr>
          <p:cNvPicPr>
            <a:picLocks noChangeAspect="1"/>
          </p:cNvPicPr>
          <p:nvPr/>
        </p:nvPicPr>
        <p:blipFill rotWithShape="1">
          <a:blip r:embed="rId2"/>
          <a:srcRect t="31812" b="31598"/>
          <a:stretch/>
        </p:blipFill>
        <p:spPr>
          <a:xfrm>
            <a:off x="-2" y="10"/>
            <a:ext cx="12192002" cy="4461036"/>
          </a:xfrm>
          <a:prstGeom prst="rect">
            <a:avLst/>
          </a:prstGeom>
        </p:spPr>
      </p:pic>
      <p:sp>
        <p:nvSpPr>
          <p:cNvPr id="11" name="Rectangle 10">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77C445-60DB-4C60-837D-3A55E430BD69}"/>
              </a:ext>
            </a:extLst>
          </p:cNvPr>
          <p:cNvSpPr>
            <a:spLocks noGrp="1"/>
          </p:cNvSpPr>
          <p:nvPr>
            <p:ph type="ctrTitle"/>
          </p:nvPr>
        </p:nvSpPr>
        <p:spPr>
          <a:xfrm>
            <a:off x="1551014" y="1429657"/>
            <a:ext cx="9778034" cy="1171556"/>
          </a:xfrm>
        </p:spPr>
        <p:txBody>
          <a:bodyPr>
            <a:normAutofit fontScale="90000"/>
          </a:bodyPr>
          <a:lstStyle/>
          <a:p>
            <a:pPr algn="l"/>
            <a:r>
              <a:rPr lang="en-US" sz="2400" dirty="0">
                <a:solidFill>
                  <a:srgbClr val="002060"/>
                </a:solidFill>
              </a:rPr>
              <a:t>CAREC Value ADDITION to regional investment projects</a:t>
            </a:r>
            <a:br>
              <a:rPr lang="en-US" sz="2400" dirty="0">
                <a:solidFill>
                  <a:srgbClr val="00B0F0"/>
                </a:solidFill>
              </a:rPr>
            </a:br>
            <a:br>
              <a:rPr lang="en-US" sz="2400" dirty="0">
                <a:solidFill>
                  <a:srgbClr val="00B0F0"/>
                </a:solidFill>
              </a:rPr>
            </a:br>
            <a:r>
              <a:rPr lang="en-US" sz="2400" i="1" dirty="0">
                <a:solidFill>
                  <a:srgbClr val="00B0F0"/>
                </a:solidFill>
              </a:rPr>
              <a:t>Uzbekistan: Pilot project-</a:t>
            </a:r>
            <a:r>
              <a:rPr lang="en-US" sz="2400" i="1" dirty="0" err="1">
                <a:solidFill>
                  <a:srgbClr val="00B0F0"/>
                </a:solidFill>
              </a:rPr>
              <a:t>Kashkadarya</a:t>
            </a:r>
            <a:r>
              <a:rPr lang="en-US" sz="2400" i="1" dirty="0">
                <a:solidFill>
                  <a:srgbClr val="00B0F0"/>
                </a:solidFill>
              </a:rPr>
              <a:t> masterplan risk screening</a:t>
            </a:r>
          </a:p>
        </p:txBody>
      </p:sp>
      <p:sp>
        <p:nvSpPr>
          <p:cNvPr id="3" name="Subtitle 2">
            <a:extLst>
              <a:ext uri="{FF2B5EF4-FFF2-40B4-BE49-F238E27FC236}">
                <a16:creationId xmlns:a16="http://schemas.microsoft.com/office/drawing/2014/main" id="{3598BEB3-2857-4EF5-AD3F-686FA7499040}"/>
              </a:ext>
            </a:extLst>
          </p:cNvPr>
          <p:cNvSpPr>
            <a:spLocks noGrp="1"/>
          </p:cNvSpPr>
          <p:nvPr>
            <p:ph type="subTitle" idx="1"/>
          </p:nvPr>
        </p:nvSpPr>
        <p:spPr>
          <a:xfrm>
            <a:off x="1206982" y="6320660"/>
            <a:ext cx="9647830" cy="896315"/>
          </a:xfrm>
        </p:spPr>
        <p:txBody>
          <a:bodyPr vert="horz" lIns="0" tIns="0" rIns="0" bIns="0" rtlCol="0" anchor="t">
            <a:normAutofit/>
          </a:bodyPr>
          <a:lstStyle/>
          <a:p>
            <a:pPr algn="l"/>
            <a:r>
              <a:rPr lang="en-US" sz="2400" dirty="0">
                <a:solidFill>
                  <a:schemeClr val="bg1"/>
                </a:solidFill>
              </a:rPr>
              <a:t>8 July 2024</a:t>
            </a:r>
          </a:p>
        </p:txBody>
      </p:sp>
    </p:spTree>
    <p:extLst>
      <p:ext uri="{BB962C8B-B14F-4D97-AF65-F5344CB8AC3E}">
        <p14:creationId xmlns:p14="http://schemas.microsoft.com/office/powerpoint/2010/main" val="215967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651078"/>
            <a:ext cx="8582186" cy="400110"/>
          </a:xfrm>
          <a:prstGeom prst="rect">
            <a:avLst/>
          </a:prstGeom>
          <a:noFill/>
        </p:spPr>
        <p:txBody>
          <a:bodyPr wrap="square" rtlCol="0">
            <a:spAutoFit/>
          </a:bodyPr>
          <a:lstStyle/>
          <a:p>
            <a:r>
              <a:rPr lang="en-GB" sz="2000">
                <a:solidFill>
                  <a:srgbClr val="0070C0"/>
                </a:solidFill>
              </a:rPr>
              <a:t>Climate indices – Mean annual precipitation versus temperature change</a:t>
            </a:r>
          </a:p>
        </p:txBody>
      </p:sp>
      <p:pic>
        <p:nvPicPr>
          <p:cNvPr id="5" name="Picture 4">
            <a:extLst>
              <a:ext uri="{FF2B5EF4-FFF2-40B4-BE49-F238E27FC236}">
                <a16:creationId xmlns:a16="http://schemas.microsoft.com/office/drawing/2014/main" id="{EBB5FB37-D5AA-3CEB-3796-9B5E4C5252E7}"/>
              </a:ext>
            </a:extLst>
          </p:cNvPr>
          <p:cNvPicPr>
            <a:picLocks noChangeAspect="1"/>
          </p:cNvPicPr>
          <p:nvPr/>
        </p:nvPicPr>
        <p:blipFill>
          <a:blip r:embed="rId3"/>
          <a:stretch>
            <a:fillRect/>
          </a:stretch>
        </p:blipFill>
        <p:spPr>
          <a:xfrm>
            <a:off x="3575777" y="1111342"/>
            <a:ext cx="6332809" cy="5262564"/>
          </a:xfrm>
          <a:prstGeom prst="rect">
            <a:avLst/>
          </a:prstGeom>
        </p:spPr>
      </p:pic>
    </p:spTree>
    <p:extLst>
      <p:ext uri="{BB962C8B-B14F-4D97-AF65-F5344CB8AC3E}">
        <p14:creationId xmlns:p14="http://schemas.microsoft.com/office/powerpoint/2010/main" val="46391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Long-term climate change – Mean surface temperature</a:t>
            </a:r>
          </a:p>
        </p:txBody>
      </p:sp>
      <p:pic>
        <p:nvPicPr>
          <p:cNvPr id="5" name="Picture 4">
            <a:extLst>
              <a:ext uri="{FF2B5EF4-FFF2-40B4-BE49-F238E27FC236}">
                <a16:creationId xmlns:a16="http://schemas.microsoft.com/office/drawing/2014/main" id="{A96A5B57-70FD-F047-3399-23ADC15CD803}"/>
              </a:ext>
            </a:extLst>
          </p:cNvPr>
          <p:cNvPicPr>
            <a:picLocks noChangeAspect="1"/>
          </p:cNvPicPr>
          <p:nvPr/>
        </p:nvPicPr>
        <p:blipFill>
          <a:blip r:embed="rId3"/>
          <a:stretch>
            <a:fillRect/>
          </a:stretch>
        </p:blipFill>
        <p:spPr>
          <a:xfrm>
            <a:off x="1480037" y="1054459"/>
            <a:ext cx="9464626" cy="5323852"/>
          </a:xfrm>
          <a:prstGeom prst="rect">
            <a:avLst/>
          </a:prstGeom>
        </p:spPr>
      </p:pic>
    </p:spTree>
    <p:extLst>
      <p:ext uri="{BB962C8B-B14F-4D97-AF65-F5344CB8AC3E}">
        <p14:creationId xmlns:p14="http://schemas.microsoft.com/office/powerpoint/2010/main" val="267426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Climate and Disaster Risk Screening Summary</a:t>
            </a:r>
            <a:endParaRPr lang="en-US" sz="3000" b="1"/>
          </a:p>
        </p:txBody>
      </p:sp>
      <p:sp>
        <p:nvSpPr>
          <p:cNvPr id="6" name="TextBox 5">
            <a:extLst>
              <a:ext uri="{FF2B5EF4-FFF2-40B4-BE49-F238E27FC236}">
                <a16:creationId xmlns:a16="http://schemas.microsoft.com/office/drawing/2014/main" id="{5C0095B8-143F-E630-624C-E0B5CC3E88F5}"/>
              </a:ext>
            </a:extLst>
          </p:cNvPr>
          <p:cNvSpPr txBox="1"/>
          <p:nvPr/>
        </p:nvSpPr>
        <p:spPr>
          <a:xfrm>
            <a:off x="337696" y="669007"/>
            <a:ext cx="6609951" cy="400110"/>
          </a:xfrm>
          <a:prstGeom prst="rect">
            <a:avLst/>
          </a:prstGeom>
          <a:noFill/>
        </p:spPr>
        <p:txBody>
          <a:bodyPr wrap="square" rtlCol="0">
            <a:spAutoFit/>
          </a:bodyPr>
          <a:lstStyle/>
          <a:p>
            <a:r>
              <a:rPr lang="en-GB" sz="2000">
                <a:solidFill>
                  <a:srgbClr val="0070C0"/>
                </a:solidFill>
              </a:rPr>
              <a:t>Overall project climate and disaster risk rating</a:t>
            </a:r>
          </a:p>
        </p:txBody>
      </p:sp>
      <p:pic>
        <p:nvPicPr>
          <p:cNvPr id="3" name="Picture 2">
            <a:extLst>
              <a:ext uri="{FF2B5EF4-FFF2-40B4-BE49-F238E27FC236}">
                <a16:creationId xmlns:a16="http://schemas.microsoft.com/office/drawing/2014/main" id="{99D67B06-38CD-1DD6-F44D-2038EF6A2983}"/>
              </a:ext>
            </a:extLst>
          </p:cNvPr>
          <p:cNvPicPr>
            <a:picLocks noChangeAspect="1"/>
          </p:cNvPicPr>
          <p:nvPr/>
        </p:nvPicPr>
        <p:blipFill>
          <a:blip r:embed="rId3"/>
          <a:stretch>
            <a:fillRect/>
          </a:stretch>
        </p:blipFill>
        <p:spPr>
          <a:xfrm>
            <a:off x="1729068" y="1289523"/>
            <a:ext cx="8580344" cy="4851761"/>
          </a:xfrm>
          <a:prstGeom prst="rect">
            <a:avLst/>
          </a:prstGeom>
        </p:spPr>
      </p:pic>
    </p:spTree>
    <p:extLst>
      <p:ext uri="{BB962C8B-B14F-4D97-AF65-F5344CB8AC3E}">
        <p14:creationId xmlns:p14="http://schemas.microsoft.com/office/powerpoint/2010/main" val="20740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Climate and Disaster Risk Screening Summary</a:t>
            </a:r>
            <a:endParaRPr lang="en-US" sz="3000" b="1"/>
          </a:p>
        </p:txBody>
      </p:sp>
      <p:sp>
        <p:nvSpPr>
          <p:cNvPr id="6" name="TextBox 5">
            <a:extLst>
              <a:ext uri="{FF2B5EF4-FFF2-40B4-BE49-F238E27FC236}">
                <a16:creationId xmlns:a16="http://schemas.microsoft.com/office/drawing/2014/main" id="{5C0095B8-143F-E630-624C-E0B5CC3E88F5}"/>
              </a:ext>
            </a:extLst>
          </p:cNvPr>
          <p:cNvSpPr txBox="1"/>
          <p:nvPr/>
        </p:nvSpPr>
        <p:spPr>
          <a:xfrm>
            <a:off x="337696" y="669007"/>
            <a:ext cx="6609951" cy="400110"/>
          </a:xfrm>
          <a:prstGeom prst="rect">
            <a:avLst/>
          </a:prstGeom>
          <a:noFill/>
        </p:spPr>
        <p:txBody>
          <a:bodyPr wrap="square" rtlCol="0">
            <a:spAutoFit/>
          </a:bodyPr>
          <a:lstStyle/>
          <a:p>
            <a:r>
              <a:rPr lang="en-GB" sz="2000">
                <a:solidFill>
                  <a:srgbClr val="0070C0"/>
                </a:solidFill>
              </a:rPr>
              <a:t>Summary of climate and disaster risk ratings by subsector</a:t>
            </a:r>
          </a:p>
        </p:txBody>
      </p:sp>
      <p:pic>
        <p:nvPicPr>
          <p:cNvPr id="7" name="Picture 6">
            <a:extLst>
              <a:ext uri="{FF2B5EF4-FFF2-40B4-BE49-F238E27FC236}">
                <a16:creationId xmlns:a16="http://schemas.microsoft.com/office/drawing/2014/main" id="{226A86E9-D03B-108F-6C8E-7531A2CBF752}"/>
              </a:ext>
            </a:extLst>
          </p:cNvPr>
          <p:cNvPicPr>
            <a:picLocks noChangeAspect="1"/>
          </p:cNvPicPr>
          <p:nvPr/>
        </p:nvPicPr>
        <p:blipFill>
          <a:blip r:embed="rId3"/>
          <a:stretch>
            <a:fillRect/>
          </a:stretch>
        </p:blipFill>
        <p:spPr>
          <a:xfrm>
            <a:off x="1793440" y="2207615"/>
            <a:ext cx="8965888" cy="2772855"/>
          </a:xfrm>
          <a:prstGeom prst="rect">
            <a:avLst/>
          </a:prstGeom>
        </p:spPr>
      </p:pic>
    </p:spTree>
    <p:extLst>
      <p:ext uri="{BB962C8B-B14F-4D97-AF65-F5344CB8AC3E}">
        <p14:creationId xmlns:p14="http://schemas.microsoft.com/office/powerpoint/2010/main" val="354775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Climate and Disaster Risk Screening Summary</a:t>
            </a:r>
            <a:endParaRPr lang="en-US" sz="3000" b="1"/>
          </a:p>
        </p:txBody>
      </p:sp>
      <p:sp>
        <p:nvSpPr>
          <p:cNvPr id="6" name="TextBox 5">
            <a:extLst>
              <a:ext uri="{FF2B5EF4-FFF2-40B4-BE49-F238E27FC236}">
                <a16:creationId xmlns:a16="http://schemas.microsoft.com/office/drawing/2014/main" id="{5C0095B8-143F-E630-624C-E0B5CC3E88F5}"/>
              </a:ext>
            </a:extLst>
          </p:cNvPr>
          <p:cNvSpPr txBox="1"/>
          <p:nvPr/>
        </p:nvSpPr>
        <p:spPr>
          <a:xfrm>
            <a:off x="337696" y="642112"/>
            <a:ext cx="6609951" cy="400110"/>
          </a:xfrm>
          <a:prstGeom prst="rect">
            <a:avLst/>
          </a:prstGeom>
          <a:noFill/>
        </p:spPr>
        <p:txBody>
          <a:bodyPr wrap="square" rtlCol="0">
            <a:spAutoFit/>
          </a:bodyPr>
          <a:lstStyle/>
          <a:p>
            <a:r>
              <a:rPr lang="en-GB" sz="2000">
                <a:solidFill>
                  <a:srgbClr val="0070C0"/>
                </a:solidFill>
              </a:rPr>
              <a:t>Second-stage risk assessment</a:t>
            </a:r>
          </a:p>
        </p:txBody>
      </p:sp>
      <p:pic>
        <p:nvPicPr>
          <p:cNvPr id="3" name="Picture 2">
            <a:extLst>
              <a:ext uri="{FF2B5EF4-FFF2-40B4-BE49-F238E27FC236}">
                <a16:creationId xmlns:a16="http://schemas.microsoft.com/office/drawing/2014/main" id="{461CA659-C56A-E647-F382-DEFDA74AB2B5}"/>
              </a:ext>
            </a:extLst>
          </p:cNvPr>
          <p:cNvPicPr>
            <a:picLocks noChangeAspect="1"/>
          </p:cNvPicPr>
          <p:nvPr/>
        </p:nvPicPr>
        <p:blipFill>
          <a:blip r:embed="rId3"/>
          <a:stretch>
            <a:fillRect/>
          </a:stretch>
        </p:blipFill>
        <p:spPr>
          <a:xfrm>
            <a:off x="2080652" y="1966708"/>
            <a:ext cx="8030696" cy="2924583"/>
          </a:xfrm>
          <a:prstGeom prst="rect">
            <a:avLst/>
          </a:prstGeom>
        </p:spPr>
      </p:pic>
    </p:spTree>
    <p:extLst>
      <p:ext uri="{BB962C8B-B14F-4D97-AF65-F5344CB8AC3E}">
        <p14:creationId xmlns:p14="http://schemas.microsoft.com/office/powerpoint/2010/main" val="4198898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624182"/>
            <a:ext cx="6609951" cy="400110"/>
          </a:xfrm>
          <a:prstGeom prst="rect">
            <a:avLst/>
          </a:prstGeom>
          <a:noFill/>
        </p:spPr>
        <p:txBody>
          <a:bodyPr wrap="square" rtlCol="0">
            <a:spAutoFit/>
          </a:bodyPr>
          <a:lstStyle/>
          <a:p>
            <a:r>
              <a:rPr lang="en-GB" sz="2000">
                <a:solidFill>
                  <a:srgbClr val="0070C0"/>
                </a:solidFill>
              </a:rPr>
              <a:t>Risk ratings from geophysical hazards</a:t>
            </a:r>
          </a:p>
        </p:txBody>
      </p:sp>
      <p:pic>
        <p:nvPicPr>
          <p:cNvPr id="7" name="Picture 6">
            <a:extLst>
              <a:ext uri="{FF2B5EF4-FFF2-40B4-BE49-F238E27FC236}">
                <a16:creationId xmlns:a16="http://schemas.microsoft.com/office/drawing/2014/main" id="{D371A72F-ADC4-7201-B1DB-757E9B3EE222}"/>
              </a:ext>
            </a:extLst>
          </p:cNvPr>
          <p:cNvPicPr>
            <a:picLocks noChangeAspect="1"/>
          </p:cNvPicPr>
          <p:nvPr/>
        </p:nvPicPr>
        <p:blipFill>
          <a:blip r:embed="rId3"/>
          <a:stretch>
            <a:fillRect/>
          </a:stretch>
        </p:blipFill>
        <p:spPr>
          <a:xfrm>
            <a:off x="1676400" y="1076397"/>
            <a:ext cx="9472612" cy="5196098"/>
          </a:xfrm>
          <a:prstGeom prst="rect">
            <a:avLst/>
          </a:prstGeom>
        </p:spPr>
      </p:pic>
    </p:spTree>
    <p:extLst>
      <p:ext uri="{BB962C8B-B14F-4D97-AF65-F5344CB8AC3E}">
        <p14:creationId xmlns:p14="http://schemas.microsoft.com/office/powerpoint/2010/main" val="3899684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624182"/>
            <a:ext cx="6609951" cy="400110"/>
          </a:xfrm>
          <a:prstGeom prst="rect">
            <a:avLst/>
          </a:prstGeom>
          <a:noFill/>
        </p:spPr>
        <p:txBody>
          <a:bodyPr wrap="square" rtlCol="0">
            <a:spAutoFit/>
          </a:bodyPr>
          <a:lstStyle/>
          <a:p>
            <a:r>
              <a:rPr lang="en-GB" sz="2000">
                <a:solidFill>
                  <a:srgbClr val="0070C0"/>
                </a:solidFill>
              </a:rPr>
              <a:t>Risk ratings from geophysical hazards</a:t>
            </a:r>
          </a:p>
        </p:txBody>
      </p:sp>
      <p:pic>
        <p:nvPicPr>
          <p:cNvPr id="6" name="Picture 5">
            <a:extLst>
              <a:ext uri="{FF2B5EF4-FFF2-40B4-BE49-F238E27FC236}">
                <a16:creationId xmlns:a16="http://schemas.microsoft.com/office/drawing/2014/main" id="{6F0F460E-D5A4-EBEA-0E15-3CE39C8A6ADB}"/>
              </a:ext>
            </a:extLst>
          </p:cNvPr>
          <p:cNvPicPr>
            <a:picLocks noChangeAspect="1"/>
          </p:cNvPicPr>
          <p:nvPr/>
        </p:nvPicPr>
        <p:blipFill>
          <a:blip r:embed="rId3"/>
          <a:stretch>
            <a:fillRect/>
          </a:stretch>
        </p:blipFill>
        <p:spPr>
          <a:xfrm>
            <a:off x="1650686" y="1102659"/>
            <a:ext cx="9505784" cy="5217461"/>
          </a:xfrm>
          <a:prstGeom prst="rect">
            <a:avLst/>
          </a:prstGeom>
        </p:spPr>
      </p:pic>
    </p:spTree>
    <p:extLst>
      <p:ext uri="{BB962C8B-B14F-4D97-AF65-F5344CB8AC3E}">
        <p14:creationId xmlns:p14="http://schemas.microsoft.com/office/powerpoint/2010/main" val="35817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624182"/>
            <a:ext cx="6609951" cy="400110"/>
          </a:xfrm>
          <a:prstGeom prst="rect">
            <a:avLst/>
          </a:prstGeom>
          <a:noFill/>
        </p:spPr>
        <p:txBody>
          <a:bodyPr wrap="square" rtlCol="0">
            <a:spAutoFit/>
          </a:bodyPr>
          <a:lstStyle/>
          <a:p>
            <a:r>
              <a:rPr lang="en-GB" sz="2000">
                <a:solidFill>
                  <a:srgbClr val="0070C0"/>
                </a:solidFill>
              </a:rPr>
              <a:t>Risk ratings from climate hazards</a:t>
            </a:r>
          </a:p>
        </p:txBody>
      </p:sp>
      <p:pic>
        <p:nvPicPr>
          <p:cNvPr id="5" name="Picture 4">
            <a:extLst>
              <a:ext uri="{FF2B5EF4-FFF2-40B4-BE49-F238E27FC236}">
                <a16:creationId xmlns:a16="http://schemas.microsoft.com/office/drawing/2014/main" id="{2787EE2C-8252-C0F6-AEBB-E8E61C6E4FF0}"/>
              </a:ext>
            </a:extLst>
          </p:cNvPr>
          <p:cNvPicPr>
            <a:picLocks noChangeAspect="1"/>
          </p:cNvPicPr>
          <p:nvPr/>
        </p:nvPicPr>
        <p:blipFill>
          <a:blip r:embed="rId3"/>
          <a:stretch>
            <a:fillRect/>
          </a:stretch>
        </p:blipFill>
        <p:spPr>
          <a:xfrm>
            <a:off x="4751294" y="734056"/>
            <a:ext cx="6750419" cy="5643351"/>
          </a:xfrm>
          <a:prstGeom prst="rect">
            <a:avLst/>
          </a:prstGeom>
        </p:spPr>
      </p:pic>
    </p:spTree>
    <p:extLst>
      <p:ext uri="{BB962C8B-B14F-4D97-AF65-F5344CB8AC3E}">
        <p14:creationId xmlns:p14="http://schemas.microsoft.com/office/powerpoint/2010/main" val="1652774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624182"/>
            <a:ext cx="6609951" cy="400110"/>
          </a:xfrm>
          <a:prstGeom prst="rect">
            <a:avLst/>
          </a:prstGeom>
          <a:noFill/>
        </p:spPr>
        <p:txBody>
          <a:bodyPr wrap="square" rtlCol="0">
            <a:spAutoFit/>
          </a:bodyPr>
          <a:lstStyle/>
          <a:p>
            <a:r>
              <a:rPr lang="en-GB" sz="2000">
                <a:solidFill>
                  <a:srgbClr val="0070C0"/>
                </a:solidFill>
              </a:rPr>
              <a:t>Risk ratings from climate hazards</a:t>
            </a:r>
          </a:p>
        </p:txBody>
      </p:sp>
      <p:pic>
        <p:nvPicPr>
          <p:cNvPr id="6" name="Picture 5">
            <a:extLst>
              <a:ext uri="{FF2B5EF4-FFF2-40B4-BE49-F238E27FC236}">
                <a16:creationId xmlns:a16="http://schemas.microsoft.com/office/drawing/2014/main" id="{F859BB52-1557-5BC7-17C6-6D880AEE9BF7}"/>
              </a:ext>
            </a:extLst>
          </p:cNvPr>
          <p:cNvPicPr>
            <a:picLocks noChangeAspect="1"/>
          </p:cNvPicPr>
          <p:nvPr/>
        </p:nvPicPr>
        <p:blipFill>
          <a:blip r:embed="rId3"/>
          <a:stretch>
            <a:fillRect/>
          </a:stretch>
        </p:blipFill>
        <p:spPr>
          <a:xfrm>
            <a:off x="4387011" y="660827"/>
            <a:ext cx="6820472" cy="5704147"/>
          </a:xfrm>
          <a:prstGeom prst="rect">
            <a:avLst/>
          </a:prstGeom>
        </p:spPr>
      </p:pic>
    </p:spTree>
    <p:extLst>
      <p:ext uri="{BB962C8B-B14F-4D97-AF65-F5344CB8AC3E}">
        <p14:creationId xmlns:p14="http://schemas.microsoft.com/office/powerpoint/2010/main" val="162014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624182"/>
            <a:ext cx="6609951" cy="400110"/>
          </a:xfrm>
          <a:prstGeom prst="rect">
            <a:avLst/>
          </a:prstGeom>
          <a:noFill/>
        </p:spPr>
        <p:txBody>
          <a:bodyPr wrap="square" rtlCol="0">
            <a:spAutoFit/>
          </a:bodyPr>
          <a:lstStyle/>
          <a:p>
            <a:r>
              <a:rPr lang="en-GB" sz="2000">
                <a:solidFill>
                  <a:srgbClr val="0070C0"/>
                </a:solidFill>
              </a:rPr>
              <a:t>Risk ratings from climate hazards</a:t>
            </a:r>
          </a:p>
        </p:txBody>
      </p:sp>
      <p:pic>
        <p:nvPicPr>
          <p:cNvPr id="5" name="Picture 4">
            <a:extLst>
              <a:ext uri="{FF2B5EF4-FFF2-40B4-BE49-F238E27FC236}">
                <a16:creationId xmlns:a16="http://schemas.microsoft.com/office/drawing/2014/main" id="{C1887F9A-55CD-5190-4D9D-94C8497B0D74}"/>
              </a:ext>
            </a:extLst>
          </p:cNvPr>
          <p:cNvPicPr>
            <a:picLocks noChangeAspect="1"/>
          </p:cNvPicPr>
          <p:nvPr/>
        </p:nvPicPr>
        <p:blipFill>
          <a:blip r:embed="rId3"/>
          <a:stretch>
            <a:fillRect/>
          </a:stretch>
        </p:blipFill>
        <p:spPr>
          <a:xfrm>
            <a:off x="4894729" y="718832"/>
            <a:ext cx="6758521" cy="5645591"/>
          </a:xfrm>
          <a:prstGeom prst="rect">
            <a:avLst/>
          </a:prstGeom>
        </p:spPr>
      </p:pic>
    </p:spTree>
    <p:extLst>
      <p:ext uri="{BB962C8B-B14F-4D97-AF65-F5344CB8AC3E}">
        <p14:creationId xmlns:p14="http://schemas.microsoft.com/office/powerpoint/2010/main" val="3499266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E34F25FB-E3E4-AA9C-5360-9116811FFADA}"/>
              </a:ext>
            </a:extLst>
          </p:cNvPr>
          <p:cNvSpPr txBox="1"/>
          <p:nvPr/>
        </p:nvSpPr>
        <p:spPr>
          <a:xfrm>
            <a:off x="416856" y="294343"/>
            <a:ext cx="9462250" cy="8016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3144"/>
              </a:lnSpc>
            </a:pPr>
            <a:r>
              <a:rPr lang="en-US" sz="3000" b="1">
                <a:solidFill>
                  <a:srgbClr val="0070C0"/>
                </a:solidFill>
                <a:latin typeface="+mj-lt"/>
              </a:rPr>
              <a:t>TA-9414: Supporting Adaptation Decision Making for Climate Resilient Investments in Uzbekistan</a:t>
            </a:r>
          </a:p>
        </p:txBody>
      </p:sp>
      <p:sp>
        <p:nvSpPr>
          <p:cNvPr id="3" name="TextBox 5">
            <a:extLst>
              <a:ext uri="{FF2B5EF4-FFF2-40B4-BE49-F238E27FC236}">
                <a16:creationId xmlns:a16="http://schemas.microsoft.com/office/drawing/2014/main" id="{9E1894F5-3919-ECC8-AC09-65670F3B785C}"/>
              </a:ext>
            </a:extLst>
          </p:cNvPr>
          <p:cNvSpPr txBox="1"/>
          <p:nvPr/>
        </p:nvSpPr>
        <p:spPr>
          <a:xfrm>
            <a:off x="280418" y="1068290"/>
            <a:ext cx="4008493" cy="8234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7922"/>
              </a:lnSpc>
            </a:pPr>
            <a:r>
              <a:rPr lang="en-US" sz="1800" b="1">
                <a:latin typeface="+mj-lt"/>
                <a:cs typeface="Arial"/>
              </a:rPr>
              <a:t>Summary</a:t>
            </a:r>
          </a:p>
        </p:txBody>
      </p:sp>
      <p:sp>
        <p:nvSpPr>
          <p:cNvPr id="4" name="TextBox 6">
            <a:extLst>
              <a:ext uri="{FF2B5EF4-FFF2-40B4-BE49-F238E27FC236}">
                <a16:creationId xmlns:a16="http://schemas.microsoft.com/office/drawing/2014/main" id="{0ACEEC26-A9C5-8230-3AB4-A1A49BB4D3D3}"/>
              </a:ext>
            </a:extLst>
          </p:cNvPr>
          <p:cNvSpPr txBox="1"/>
          <p:nvPr/>
        </p:nvSpPr>
        <p:spPr>
          <a:xfrm>
            <a:off x="6206677" y="1068290"/>
            <a:ext cx="4670780" cy="8234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7922"/>
              </a:lnSpc>
            </a:pPr>
            <a:r>
              <a:rPr lang="en-US" sz="1800" b="1">
                <a:latin typeface="+mj-lt"/>
                <a:cs typeface="Arial"/>
              </a:rPr>
              <a:t>Deliverables</a:t>
            </a:r>
          </a:p>
        </p:txBody>
      </p:sp>
      <p:sp>
        <p:nvSpPr>
          <p:cNvPr id="5" name="AutoShape 7">
            <a:extLst>
              <a:ext uri="{FF2B5EF4-FFF2-40B4-BE49-F238E27FC236}">
                <a16:creationId xmlns:a16="http://schemas.microsoft.com/office/drawing/2014/main" id="{31DCF3F9-F728-7398-ECFA-AB538AD4C97D}"/>
              </a:ext>
            </a:extLst>
          </p:cNvPr>
          <p:cNvSpPr/>
          <p:nvPr/>
        </p:nvSpPr>
        <p:spPr>
          <a:xfrm rot="5400000">
            <a:off x="3477501" y="3744223"/>
            <a:ext cx="4632960" cy="0"/>
          </a:xfrm>
          <a:prstGeom prst="line">
            <a:avLst/>
          </a:prstGeom>
          <a:ln w="19050" cap="flat">
            <a:solidFill>
              <a:srgbClr val="000000"/>
            </a:solidFill>
            <a:prstDash val="solid"/>
            <a:headEnd type="none" w="sm" len="sm"/>
            <a:tailEnd type="none" w="sm" len="sm"/>
          </a:ln>
        </p:spPr>
        <p:txBody>
          <a:bodyPr/>
          <a:lstStyle/>
          <a:p>
            <a:endParaRPr lang="en-GB">
              <a:latin typeface="+mj-lt"/>
            </a:endParaRPr>
          </a:p>
        </p:txBody>
      </p:sp>
      <p:sp>
        <p:nvSpPr>
          <p:cNvPr id="6" name="TextBox 8">
            <a:extLst>
              <a:ext uri="{FF2B5EF4-FFF2-40B4-BE49-F238E27FC236}">
                <a16:creationId xmlns:a16="http://schemas.microsoft.com/office/drawing/2014/main" id="{7DF84F79-4585-5F39-32CD-3A45877A04EB}"/>
              </a:ext>
            </a:extLst>
          </p:cNvPr>
          <p:cNvSpPr txBox="1"/>
          <p:nvPr/>
        </p:nvSpPr>
        <p:spPr>
          <a:xfrm>
            <a:off x="623045" y="1993910"/>
            <a:ext cx="4998719" cy="42989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28611" indent="-228611">
              <a:lnSpc>
                <a:spcPts val="2559"/>
              </a:lnSpc>
              <a:buFont typeface="Arial" panose="020B0604020202020204" pitchFamily="34" charset="0"/>
              <a:buChar char="•"/>
            </a:pPr>
            <a:r>
              <a:rPr lang="en-US" sz="1400">
                <a:solidFill>
                  <a:srgbClr val="000000"/>
                </a:solidFill>
                <a:latin typeface="+mj-lt"/>
              </a:rPr>
              <a:t>Commenced in July 2021</a:t>
            </a:r>
          </a:p>
          <a:p>
            <a:pPr marL="228611" indent="-228611">
              <a:lnSpc>
                <a:spcPts val="2559"/>
              </a:lnSpc>
              <a:buFont typeface="Arial" panose="020B0604020202020204" pitchFamily="34" charset="0"/>
              <a:buChar char="•"/>
            </a:pPr>
            <a:r>
              <a:rPr lang="en-US" sz="1400">
                <a:solidFill>
                  <a:srgbClr val="000000"/>
                </a:solidFill>
                <a:latin typeface="+mj-lt"/>
              </a:rPr>
              <a:t>Key stakeholder:</a:t>
            </a:r>
          </a:p>
          <a:p>
            <a:pPr marL="533427" lvl="1" indent="-228611">
              <a:lnSpc>
                <a:spcPts val="2559"/>
              </a:lnSpc>
              <a:buFont typeface="Arial" panose="020B0604020202020204" pitchFamily="34" charset="0"/>
              <a:buChar char="•"/>
            </a:pPr>
            <a:r>
              <a:rPr lang="en-US" sz="1400">
                <a:solidFill>
                  <a:srgbClr val="000000"/>
                </a:solidFill>
                <a:latin typeface="+mj-lt"/>
              </a:rPr>
              <a:t>Ministry of Economy and Finance </a:t>
            </a:r>
          </a:p>
          <a:p>
            <a:pPr marL="228611" indent="-228611">
              <a:lnSpc>
                <a:spcPts val="2559"/>
              </a:lnSpc>
              <a:buFont typeface="Arial" panose="020B0604020202020204" pitchFamily="34" charset="0"/>
              <a:buChar char="•"/>
            </a:pPr>
            <a:r>
              <a:rPr lang="en-US" sz="1400">
                <a:solidFill>
                  <a:srgbClr val="000000"/>
                </a:solidFill>
                <a:latin typeface="+mj-lt"/>
              </a:rPr>
              <a:t>Focus on agriculture, water, and transport sectors</a:t>
            </a:r>
          </a:p>
          <a:p>
            <a:pPr marL="228611" indent="-228611">
              <a:lnSpc>
                <a:spcPts val="2559"/>
              </a:lnSpc>
              <a:buFont typeface="Arial" panose="020B0604020202020204" pitchFamily="34" charset="0"/>
              <a:buChar char="•"/>
            </a:pPr>
            <a:r>
              <a:rPr lang="en-US" sz="1400">
                <a:solidFill>
                  <a:srgbClr val="000000"/>
                </a:solidFill>
                <a:latin typeface="+mj-lt"/>
              </a:rPr>
              <a:t>Aug-Sep 2021: Stakeholder consultations</a:t>
            </a:r>
          </a:p>
          <a:p>
            <a:pPr marL="228611" indent="-228611">
              <a:lnSpc>
                <a:spcPts val="2559"/>
              </a:lnSpc>
              <a:buFont typeface="Arial" panose="020B0604020202020204" pitchFamily="34" charset="0"/>
              <a:buChar char="•"/>
            </a:pPr>
            <a:r>
              <a:rPr lang="en-US" sz="1400">
                <a:solidFill>
                  <a:srgbClr val="000000"/>
                </a:solidFill>
                <a:latin typeface="+mj-lt"/>
              </a:rPr>
              <a:t>14 July 2022: Workshop on Using Climate and Disaster Risk Information</a:t>
            </a:r>
          </a:p>
          <a:p>
            <a:pPr marL="228611" indent="-228611">
              <a:lnSpc>
                <a:spcPts val="2559"/>
              </a:lnSpc>
              <a:buFont typeface="Arial" panose="020B0604020202020204" pitchFamily="34" charset="0"/>
              <a:buChar char="•"/>
            </a:pPr>
            <a:r>
              <a:rPr lang="en-US" sz="1400">
                <a:solidFill>
                  <a:srgbClr val="000000"/>
                </a:solidFill>
                <a:latin typeface="+mj-lt"/>
              </a:rPr>
              <a:t>1-2 December 2022: Consultation mission</a:t>
            </a:r>
          </a:p>
          <a:p>
            <a:pPr marL="228611" indent="-228611">
              <a:lnSpc>
                <a:spcPts val="2559"/>
              </a:lnSpc>
              <a:buFont typeface="Arial" panose="020B0604020202020204" pitchFamily="34" charset="0"/>
              <a:buChar char="•"/>
            </a:pPr>
            <a:r>
              <a:rPr lang="en-US" sz="1400">
                <a:solidFill>
                  <a:srgbClr val="000000"/>
                </a:solidFill>
                <a:latin typeface="+mj-lt"/>
              </a:rPr>
              <a:t>11-14 April 2023: Dissemination of first-stage assessment, consultations, and capacity building workshop</a:t>
            </a:r>
          </a:p>
          <a:p>
            <a:pPr marL="228611" indent="-228611">
              <a:lnSpc>
                <a:spcPts val="2559"/>
              </a:lnSpc>
              <a:buFont typeface="Arial" panose="020B0604020202020204" pitchFamily="34" charset="0"/>
              <a:buChar char="•"/>
            </a:pPr>
            <a:r>
              <a:rPr lang="en-US" sz="1400">
                <a:solidFill>
                  <a:srgbClr val="000000"/>
                </a:solidFill>
                <a:latin typeface="+mj-lt"/>
              </a:rPr>
              <a:t>23-26 October 2023: Dissemination of second-stage assessment, consultations, and capacity building</a:t>
            </a:r>
          </a:p>
          <a:p>
            <a:pPr marL="228611" indent="-228611">
              <a:lnSpc>
                <a:spcPts val="2559"/>
              </a:lnSpc>
              <a:buFont typeface="Arial" panose="020B0604020202020204" pitchFamily="34" charset="0"/>
              <a:buChar char="•"/>
            </a:pPr>
            <a:endParaRPr lang="en-US" sz="1400">
              <a:solidFill>
                <a:srgbClr val="000000"/>
              </a:solidFill>
              <a:latin typeface="+mj-lt"/>
            </a:endParaRPr>
          </a:p>
        </p:txBody>
      </p:sp>
      <p:sp>
        <p:nvSpPr>
          <p:cNvPr id="7" name="TextBox 8">
            <a:extLst>
              <a:ext uri="{FF2B5EF4-FFF2-40B4-BE49-F238E27FC236}">
                <a16:creationId xmlns:a16="http://schemas.microsoft.com/office/drawing/2014/main" id="{7E1C2D8E-40A1-3577-7DC4-ECD88197E7EF}"/>
              </a:ext>
            </a:extLst>
          </p:cNvPr>
          <p:cNvSpPr txBox="1"/>
          <p:nvPr/>
        </p:nvSpPr>
        <p:spPr>
          <a:xfrm>
            <a:off x="6507480" y="1993910"/>
            <a:ext cx="4998719" cy="19354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48756" lvl="1" indent="-304815">
              <a:lnSpc>
                <a:spcPts val="1867"/>
              </a:lnSpc>
              <a:buFont typeface="+mj-lt"/>
              <a:buAutoNum type="arabicPeriod"/>
            </a:pPr>
            <a:r>
              <a:rPr lang="en-US" sz="1400" dirty="0">
                <a:solidFill>
                  <a:srgbClr val="000000"/>
                </a:solidFill>
                <a:latin typeface="+mj-lt"/>
                <a:cs typeface="Poppins" pitchFamily="2" charset="77"/>
              </a:rPr>
              <a:t>Consultations and assessment of climate, natural hazards, environmental and other socioeconomic data needs and availability - </a:t>
            </a:r>
            <a:r>
              <a:rPr lang="en-US" sz="1400" b="1" u="sng" dirty="0">
                <a:solidFill>
                  <a:srgbClr val="000000"/>
                </a:solidFill>
                <a:latin typeface="+mj-lt"/>
                <a:cs typeface="Poppins" pitchFamily="2" charset="77"/>
              </a:rPr>
              <a:t>completed</a:t>
            </a:r>
          </a:p>
          <a:p>
            <a:pPr marL="448756" lvl="1" indent="-304815">
              <a:lnSpc>
                <a:spcPts val="1867"/>
              </a:lnSpc>
              <a:buFont typeface="+mj-lt"/>
              <a:buAutoNum type="arabicPeriod"/>
            </a:pPr>
            <a:endParaRPr lang="en-US" sz="1400" b="1" u="sng" dirty="0">
              <a:solidFill>
                <a:srgbClr val="000000"/>
              </a:solidFill>
              <a:latin typeface="+mj-lt"/>
              <a:cs typeface="Poppins" pitchFamily="2" charset="77"/>
            </a:endParaRPr>
          </a:p>
          <a:p>
            <a:pPr marL="448756" lvl="1" indent="-304815">
              <a:lnSpc>
                <a:spcPts val="1867"/>
              </a:lnSpc>
              <a:buFont typeface="+mj-lt"/>
              <a:buAutoNum type="arabicPeriod"/>
            </a:pPr>
            <a:r>
              <a:rPr lang="en-US" sz="1400" dirty="0">
                <a:solidFill>
                  <a:srgbClr val="000000"/>
                </a:solidFill>
                <a:latin typeface="+mj-lt"/>
                <a:cs typeface="Poppins" pitchFamily="2" charset="77"/>
              </a:rPr>
              <a:t>Capacity building to enhance awareness on the application of climate and disaster risk information - </a:t>
            </a:r>
            <a:r>
              <a:rPr lang="en-US" sz="1400" b="1" u="sng" dirty="0">
                <a:solidFill>
                  <a:srgbClr val="000000"/>
                </a:solidFill>
                <a:latin typeface="+mj-lt"/>
                <a:cs typeface="Poppins" pitchFamily="2" charset="77"/>
              </a:rPr>
              <a:t>completed</a:t>
            </a:r>
          </a:p>
          <a:p>
            <a:pPr marL="448756" lvl="1" indent="-304815">
              <a:lnSpc>
                <a:spcPts val="1867"/>
              </a:lnSpc>
              <a:buFont typeface="+mj-lt"/>
              <a:buAutoNum type="arabicPeriod"/>
            </a:pPr>
            <a:endParaRPr lang="en-US" sz="1400" b="1" u="sng" dirty="0">
              <a:solidFill>
                <a:srgbClr val="000000"/>
              </a:solidFill>
              <a:latin typeface="+mj-lt"/>
              <a:cs typeface="Poppins" pitchFamily="2" charset="77"/>
            </a:endParaRPr>
          </a:p>
          <a:p>
            <a:pPr marL="448756" lvl="1" indent="-304815">
              <a:lnSpc>
                <a:spcPts val="1867"/>
              </a:lnSpc>
              <a:buFont typeface="+mj-lt"/>
              <a:buAutoNum type="arabicPeriod"/>
            </a:pPr>
            <a:r>
              <a:rPr lang="en-US" sz="1400" dirty="0">
                <a:solidFill>
                  <a:srgbClr val="000000"/>
                </a:solidFill>
                <a:latin typeface="+mj-lt"/>
                <a:cs typeface="Poppins" pitchFamily="2" charset="77"/>
              </a:rPr>
              <a:t>Development of country-specific tools – </a:t>
            </a:r>
            <a:r>
              <a:rPr lang="en-US" sz="1400" b="1" u="sng" dirty="0">
                <a:solidFill>
                  <a:srgbClr val="000000"/>
                </a:solidFill>
                <a:latin typeface="+mj-lt"/>
                <a:cs typeface="Poppins" pitchFamily="2" charset="77"/>
              </a:rPr>
              <a:t>completed</a:t>
            </a:r>
            <a:endParaRPr lang="en-US" sz="1400" dirty="0">
              <a:solidFill>
                <a:srgbClr val="000000"/>
              </a:solidFill>
              <a:latin typeface="+mj-lt"/>
            </a:endParaRPr>
          </a:p>
        </p:txBody>
      </p:sp>
    </p:spTree>
    <p:extLst>
      <p:ext uri="{BB962C8B-B14F-4D97-AF65-F5344CB8AC3E}">
        <p14:creationId xmlns:p14="http://schemas.microsoft.com/office/powerpoint/2010/main" val="2759436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722797"/>
            <a:ext cx="6609951" cy="400110"/>
          </a:xfrm>
          <a:prstGeom prst="rect">
            <a:avLst/>
          </a:prstGeom>
          <a:noFill/>
        </p:spPr>
        <p:txBody>
          <a:bodyPr wrap="square" rtlCol="0">
            <a:spAutoFit/>
          </a:bodyPr>
          <a:lstStyle/>
          <a:p>
            <a:r>
              <a:rPr lang="en-GB" sz="2000">
                <a:solidFill>
                  <a:srgbClr val="0070C0"/>
                </a:solidFill>
              </a:rPr>
              <a:t>Exposure to hazards</a:t>
            </a:r>
          </a:p>
        </p:txBody>
      </p:sp>
      <p:pic>
        <p:nvPicPr>
          <p:cNvPr id="7" name="Picture 6">
            <a:extLst>
              <a:ext uri="{FF2B5EF4-FFF2-40B4-BE49-F238E27FC236}">
                <a16:creationId xmlns:a16="http://schemas.microsoft.com/office/drawing/2014/main" id="{56FEFCCA-A440-1742-D9A7-505C4012DA86}"/>
              </a:ext>
            </a:extLst>
          </p:cNvPr>
          <p:cNvPicPr>
            <a:picLocks noChangeAspect="1"/>
          </p:cNvPicPr>
          <p:nvPr/>
        </p:nvPicPr>
        <p:blipFill rotWithShape="1">
          <a:blip r:embed="rId3"/>
          <a:srcRect t="38415" r="18466"/>
          <a:stretch/>
        </p:blipFill>
        <p:spPr>
          <a:xfrm>
            <a:off x="172027" y="1167732"/>
            <a:ext cx="4813114" cy="1102660"/>
          </a:xfrm>
          <a:prstGeom prst="rect">
            <a:avLst/>
          </a:prstGeom>
        </p:spPr>
      </p:pic>
      <p:pic>
        <p:nvPicPr>
          <p:cNvPr id="9" name="Picture 8">
            <a:extLst>
              <a:ext uri="{FF2B5EF4-FFF2-40B4-BE49-F238E27FC236}">
                <a16:creationId xmlns:a16="http://schemas.microsoft.com/office/drawing/2014/main" id="{D9693BB6-6631-91F0-2277-7B36BDF031CF}"/>
              </a:ext>
            </a:extLst>
          </p:cNvPr>
          <p:cNvPicPr>
            <a:picLocks noChangeAspect="1"/>
          </p:cNvPicPr>
          <p:nvPr/>
        </p:nvPicPr>
        <p:blipFill>
          <a:blip r:embed="rId4"/>
          <a:stretch>
            <a:fillRect/>
          </a:stretch>
        </p:blipFill>
        <p:spPr>
          <a:xfrm>
            <a:off x="5040110" y="1353482"/>
            <a:ext cx="6979863" cy="5032189"/>
          </a:xfrm>
          <a:prstGeom prst="rect">
            <a:avLst/>
          </a:prstGeom>
        </p:spPr>
      </p:pic>
    </p:spTree>
    <p:extLst>
      <p:ext uri="{BB962C8B-B14F-4D97-AF65-F5344CB8AC3E}">
        <p14:creationId xmlns:p14="http://schemas.microsoft.com/office/powerpoint/2010/main" val="4004111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722797"/>
            <a:ext cx="8582186" cy="400110"/>
          </a:xfrm>
          <a:prstGeom prst="rect">
            <a:avLst/>
          </a:prstGeom>
          <a:noFill/>
        </p:spPr>
        <p:txBody>
          <a:bodyPr wrap="square" rtlCol="0">
            <a:spAutoFit/>
          </a:bodyPr>
          <a:lstStyle/>
          <a:p>
            <a:r>
              <a:rPr lang="en-GB" sz="2000">
                <a:solidFill>
                  <a:srgbClr val="0070C0"/>
                </a:solidFill>
              </a:rPr>
              <a:t>Vulnerability ratings</a:t>
            </a:r>
          </a:p>
        </p:txBody>
      </p:sp>
      <p:pic>
        <p:nvPicPr>
          <p:cNvPr id="5" name="Picture 4">
            <a:extLst>
              <a:ext uri="{FF2B5EF4-FFF2-40B4-BE49-F238E27FC236}">
                <a16:creationId xmlns:a16="http://schemas.microsoft.com/office/drawing/2014/main" id="{1A1F9A76-FF4F-09D6-6A12-14BC830DDD0C}"/>
              </a:ext>
            </a:extLst>
          </p:cNvPr>
          <p:cNvPicPr>
            <a:picLocks noChangeAspect="1"/>
          </p:cNvPicPr>
          <p:nvPr/>
        </p:nvPicPr>
        <p:blipFill>
          <a:blip r:embed="rId3"/>
          <a:stretch>
            <a:fillRect/>
          </a:stretch>
        </p:blipFill>
        <p:spPr>
          <a:xfrm>
            <a:off x="1992792" y="1367729"/>
            <a:ext cx="8206416" cy="4367363"/>
          </a:xfrm>
          <a:prstGeom prst="rect">
            <a:avLst/>
          </a:prstGeom>
        </p:spPr>
      </p:pic>
    </p:spTree>
    <p:extLst>
      <p:ext uri="{BB962C8B-B14F-4D97-AF65-F5344CB8AC3E}">
        <p14:creationId xmlns:p14="http://schemas.microsoft.com/office/powerpoint/2010/main" val="2725377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Risk, exposure to hazard and vulnerability ratings</a:t>
            </a:r>
            <a:endParaRPr lang="en-US" sz="3000" b="1"/>
          </a:p>
        </p:txBody>
      </p:sp>
      <p:sp>
        <p:nvSpPr>
          <p:cNvPr id="2" name="TextBox 1">
            <a:extLst>
              <a:ext uri="{FF2B5EF4-FFF2-40B4-BE49-F238E27FC236}">
                <a16:creationId xmlns:a16="http://schemas.microsoft.com/office/drawing/2014/main" id="{B02BE13E-D0F0-5C7B-C209-E0C4F816C940}"/>
              </a:ext>
            </a:extLst>
          </p:cNvPr>
          <p:cNvSpPr txBox="1"/>
          <p:nvPr/>
        </p:nvSpPr>
        <p:spPr>
          <a:xfrm>
            <a:off x="337696" y="722797"/>
            <a:ext cx="8582186" cy="400110"/>
          </a:xfrm>
          <a:prstGeom prst="rect">
            <a:avLst/>
          </a:prstGeom>
          <a:noFill/>
        </p:spPr>
        <p:txBody>
          <a:bodyPr wrap="square" rtlCol="0">
            <a:spAutoFit/>
          </a:bodyPr>
          <a:lstStyle/>
          <a:p>
            <a:r>
              <a:rPr lang="en-GB" sz="2000">
                <a:solidFill>
                  <a:srgbClr val="0070C0"/>
                </a:solidFill>
              </a:rPr>
              <a:t>Vulnerability ratings</a:t>
            </a:r>
          </a:p>
        </p:txBody>
      </p:sp>
      <p:pic>
        <p:nvPicPr>
          <p:cNvPr id="5" name="Picture 4">
            <a:extLst>
              <a:ext uri="{FF2B5EF4-FFF2-40B4-BE49-F238E27FC236}">
                <a16:creationId xmlns:a16="http://schemas.microsoft.com/office/drawing/2014/main" id="{98A70385-FE52-5EFB-9612-DCFB87F4BE36}"/>
              </a:ext>
            </a:extLst>
          </p:cNvPr>
          <p:cNvPicPr>
            <a:picLocks noChangeAspect="1"/>
          </p:cNvPicPr>
          <p:nvPr/>
        </p:nvPicPr>
        <p:blipFill>
          <a:blip r:embed="rId3"/>
          <a:stretch>
            <a:fillRect/>
          </a:stretch>
        </p:blipFill>
        <p:spPr>
          <a:xfrm>
            <a:off x="3065930" y="680719"/>
            <a:ext cx="8019412" cy="5662325"/>
          </a:xfrm>
          <a:prstGeom prst="rect">
            <a:avLst/>
          </a:prstGeom>
        </p:spPr>
      </p:pic>
    </p:spTree>
    <p:extLst>
      <p:ext uri="{BB962C8B-B14F-4D97-AF65-F5344CB8AC3E}">
        <p14:creationId xmlns:p14="http://schemas.microsoft.com/office/powerpoint/2010/main" val="2365760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Geophysical hazards – Earthquake </a:t>
            </a:r>
          </a:p>
        </p:txBody>
      </p:sp>
      <p:pic>
        <p:nvPicPr>
          <p:cNvPr id="5" name="Picture 4">
            <a:extLst>
              <a:ext uri="{FF2B5EF4-FFF2-40B4-BE49-F238E27FC236}">
                <a16:creationId xmlns:a16="http://schemas.microsoft.com/office/drawing/2014/main" id="{D42C416C-FA10-E6AE-2F82-E8E2BCF61C52}"/>
              </a:ext>
            </a:extLst>
          </p:cNvPr>
          <p:cNvPicPr>
            <a:picLocks noChangeAspect="1"/>
          </p:cNvPicPr>
          <p:nvPr/>
        </p:nvPicPr>
        <p:blipFill rotWithShape="1">
          <a:blip r:embed="rId3"/>
          <a:srcRect t="4990"/>
          <a:stretch/>
        </p:blipFill>
        <p:spPr>
          <a:xfrm>
            <a:off x="2278966" y="1030008"/>
            <a:ext cx="7638757" cy="5334548"/>
          </a:xfrm>
          <a:prstGeom prst="rect">
            <a:avLst/>
          </a:prstGeom>
        </p:spPr>
      </p:pic>
    </p:spTree>
    <p:extLst>
      <p:ext uri="{BB962C8B-B14F-4D97-AF65-F5344CB8AC3E}">
        <p14:creationId xmlns:p14="http://schemas.microsoft.com/office/powerpoint/2010/main" val="163776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51077"/>
            <a:ext cx="8582186" cy="400110"/>
          </a:xfrm>
          <a:prstGeom prst="rect">
            <a:avLst/>
          </a:prstGeom>
          <a:noFill/>
        </p:spPr>
        <p:txBody>
          <a:bodyPr wrap="square" rtlCol="0">
            <a:spAutoFit/>
          </a:bodyPr>
          <a:lstStyle/>
          <a:p>
            <a:r>
              <a:rPr lang="en-GB" sz="2000">
                <a:solidFill>
                  <a:srgbClr val="0070C0"/>
                </a:solidFill>
              </a:rPr>
              <a:t>Geophysical hazards – Earthquake </a:t>
            </a:r>
          </a:p>
        </p:txBody>
      </p:sp>
      <p:pic>
        <p:nvPicPr>
          <p:cNvPr id="8" name="Picture 7">
            <a:extLst>
              <a:ext uri="{FF2B5EF4-FFF2-40B4-BE49-F238E27FC236}">
                <a16:creationId xmlns:a16="http://schemas.microsoft.com/office/drawing/2014/main" id="{1E4F8F7C-DFBD-DD1C-9D5F-E5FF188ED018}"/>
              </a:ext>
            </a:extLst>
          </p:cNvPr>
          <p:cNvPicPr>
            <a:picLocks noChangeAspect="1"/>
          </p:cNvPicPr>
          <p:nvPr/>
        </p:nvPicPr>
        <p:blipFill>
          <a:blip r:embed="rId3"/>
          <a:stretch>
            <a:fillRect/>
          </a:stretch>
        </p:blipFill>
        <p:spPr>
          <a:xfrm>
            <a:off x="2186033" y="1120588"/>
            <a:ext cx="9919284" cy="5283287"/>
          </a:xfrm>
          <a:prstGeom prst="rect">
            <a:avLst/>
          </a:prstGeom>
        </p:spPr>
      </p:pic>
      <p:pic>
        <p:nvPicPr>
          <p:cNvPr id="10" name="Picture 9">
            <a:extLst>
              <a:ext uri="{FF2B5EF4-FFF2-40B4-BE49-F238E27FC236}">
                <a16:creationId xmlns:a16="http://schemas.microsoft.com/office/drawing/2014/main" id="{4A066939-38B2-6C52-E01C-6EFF0D451C92}"/>
              </a:ext>
            </a:extLst>
          </p:cNvPr>
          <p:cNvPicPr>
            <a:picLocks noChangeAspect="1"/>
          </p:cNvPicPr>
          <p:nvPr/>
        </p:nvPicPr>
        <p:blipFill>
          <a:blip r:embed="rId4"/>
          <a:stretch>
            <a:fillRect/>
          </a:stretch>
        </p:blipFill>
        <p:spPr>
          <a:xfrm>
            <a:off x="89645" y="3657601"/>
            <a:ext cx="5641209" cy="1948686"/>
          </a:xfrm>
          <a:prstGeom prst="rect">
            <a:avLst/>
          </a:prstGeom>
        </p:spPr>
      </p:pic>
    </p:spTree>
    <p:extLst>
      <p:ext uri="{BB962C8B-B14F-4D97-AF65-F5344CB8AC3E}">
        <p14:creationId xmlns:p14="http://schemas.microsoft.com/office/powerpoint/2010/main" val="3769204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51077"/>
            <a:ext cx="8582186" cy="400110"/>
          </a:xfrm>
          <a:prstGeom prst="rect">
            <a:avLst/>
          </a:prstGeom>
          <a:noFill/>
        </p:spPr>
        <p:txBody>
          <a:bodyPr wrap="square" rtlCol="0">
            <a:spAutoFit/>
          </a:bodyPr>
          <a:lstStyle/>
          <a:p>
            <a:r>
              <a:rPr lang="en-GB" sz="2000">
                <a:solidFill>
                  <a:srgbClr val="0070C0"/>
                </a:solidFill>
              </a:rPr>
              <a:t>Geophysical hazards – Earthquake </a:t>
            </a:r>
          </a:p>
        </p:txBody>
      </p:sp>
      <p:pic>
        <p:nvPicPr>
          <p:cNvPr id="3" name="Picture 2">
            <a:extLst>
              <a:ext uri="{FF2B5EF4-FFF2-40B4-BE49-F238E27FC236}">
                <a16:creationId xmlns:a16="http://schemas.microsoft.com/office/drawing/2014/main" id="{EEDFE590-6F57-F365-1EFD-3F15BBB43F58}"/>
              </a:ext>
            </a:extLst>
          </p:cNvPr>
          <p:cNvPicPr>
            <a:picLocks noChangeAspect="1"/>
          </p:cNvPicPr>
          <p:nvPr/>
        </p:nvPicPr>
        <p:blipFill rotWithShape="1">
          <a:blip r:embed="rId3"/>
          <a:srcRect b="1154"/>
          <a:stretch/>
        </p:blipFill>
        <p:spPr>
          <a:xfrm>
            <a:off x="4465320" y="1051187"/>
            <a:ext cx="7010400" cy="5240274"/>
          </a:xfrm>
          <a:prstGeom prst="rect">
            <a:avLst/>
          </a:prstGeom>
        </p:spPr>
      </p:pic>
      <p:sp>
        <p:nvSpPr>
          <p:cNvPr id="5" name="Rectangle 1">
            <a:extLst>
              <a:ext uri="{FF2B5EF4-FFF2-40B4-BE49-F238E27FC236}">
                <a16:creationId xmlns:a16="http://schemas.microsoft.com/office/drawing/2014/main" id="{43721748-20B9-109B-EAEC-D18A51D3E3D3}"/>
              </a:ext>
            </a:extLst>
          </p:cNvPr>
          <p:cNvSpPr>
            <a:spLocks noChangeArrowheads="1"/>
          </p:cNvSpPr>
          <p:nvPr/>
        </p:nvSpPr>
        <p:spPr bwMode="auto">
          <a:xfrm>
            <a:off x="226996" y="1559995"/>
            <a:ext cx="4047824" cy="192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ts val="18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Figure 5</a:t>
            </a:r>
            <a:r>
              <a:rPr kumimoji="0" lang="en-GB"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and </a:t>
            </a:r>
            <a:r>
              <a:rPr kumimoji="0" lang="nl-NL"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Table 25</a:t>
            </a:r>
            <a:r>
              <a:rPr kumimoji="0" lang="en-GB"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present earthquakes of magnitude greater than 4.0 that occurred in the Kashkadarya region between 1960 and 2023. This information was provided by the Institute of Seismology of the Academy of Sciences (Republican Center for Seismoprognostic Monitoring under the Ministry of Emergency Situations).</a:t>
            </a:r>
            <a:endParaRPr kumimoji="0" lang="en-GB" altLang="en-US"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94536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51077"/>
            <a:ext cx="8582186" cy="400110"/>
          </a:xfrm>
          <a:prstGeom prst="rect">
            <a:avLst/>
          </a:prstGeom>
          <a:noFill/>
        </p:spPr>
        <p:txBody>
          <a:bodyPr wrap="square" rtlCol="0">
            <a:spAutoFit/>
          </a:bodyPr>
          <a:lstStyle/>
          <a:p>
            <a:r>
              <a:rPr lang="en-GB" sz="2000">
                <a:solidFill>
                  <a:srgbClr val="0070C0"/>
                </a:solidFill>
              </a:rPr>
              <a:t>Geophysical hazards – Earthquake </a:t>
            </a:r>
          </a:p>
        </p:txBody>
      </p:sp>
      <p:pic>
        <p:nvPicPr>
          <p:cNvPr id="6" name="Picture 5">
            <a:extLst>
              <a:ext uri="{FF2B5EF4-FFF2-40B4-BE49-F238E27FC236}">
                <a16:creationId xmlns:a16="http://schemas.microsoft.com/office/drawing/2014/main" id="{E83D0E84-A081-7B73-E44E-84006CFEFAE7}"/>
              </a:ext>
            </a:extLst>
          </p:cNvPr>
          <p:cNvPicPr>
            <a:picLocks noChangeAspect="1"/>
          </p:cNvPicPr>
          <p:nvPr/>
        </p:nvPicPr>
        <p:blipFill>
          <a:blip r:embed="rId3"/>
          <a:stretch>
            <a:fillRect/>
          </a:stretch>
        </p:blipFill>
        <p:spPr>
          <a:xfrm>
            <a:off x="2490787" y="1595434"/>
            <a:ext cx="7528316" cy="3810000"/>
          </a:xfrm>
          <a:prstGeom prst="rect">
            <a:avLst/>
          </a:prstGeom>
        </p:spPr>
      </p:pic>
    </p:spTree>
    <p:extLst>
      <p:ext uri="{BB962C8B-B14F-4D97-AF65-F5344CB8AC3E}">
        <p14:creationId xmlns:p14="http://schemas.microsoft.com/office/powerpoint/2010/main" val="178339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Geophysical hazards – Seismic-induced landslides </a:t>
            </a:r>
          </a:p>
        </p:txBody>
      </p:sp>
      <p:pic>
        <p:nvPicPr>
          <p:cNvPr id="5" name="Picture 4">
            <a:extLst>
              <a:ext uri="{FF2B5EF4-FFF2-40B4-BE49-F238E27FC236}">
                <a16:creationId xmlns:a16="http://schemas.microsoft.com/office/drawing/2014/main" id="{39F26B99-52CE-DEEF-6797-704AB1C76948}"/>
              </a:ext>
            </a:extLst>
          </p:cNvPr>
          <p:cNvPicPr>
            <a:picLocks noChangeAspect="1"/>
          </p:cNvPicPr>
          <p:nvPr/>
        </p:nvPicPr>
        <p:blipFill>
          <a:blip r:embed="rId3"/>
          <a:stretch>
            <a:fillRect/>
          </a:stretch>
        </p:blipFill>
        <p:spPr>
          <a:xfrm>
            <a:off x="2616590" y="1038499"/>
            <a:ext cx="7648434" cy="5329784"/>
          </a:xfrm>
          <a:prstGeom prst="rect">
            <a:avLst/>
          </a:prstGeom>
        </p:spPr>
      </p:pic>
    </p:spTree>
    <p:extLst>
      <p:ext uri="{BB962C8B-B14F-4D97-AF65-F5344CB8AC3E}">
        <p14:creationId xmlns:p14="http://schemas.microsoft.com/office/powerpoint/2010/main" val="2947714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66270" y="645802"/>
            <a:ext cx="11598733" cy="707886"/>
          </a:xfrm>
          <a:prstGeom prst="rect">
            <a:avLst/>
          </a:prstGeom>
          <a:noFill/>
        </p:spPr>
        <p:txBody>
          <a:bodyPr wrap="square" rtlCol="0">
            <a:spAutoFit/>
          </a:bodyPr>
          <a:lstStyle/>
          <a:p>
            <a:r>
              <a:rPr lang="en-GB" sz="2000">
                <a:solidFill>
                  <a:srgbClr val="0070C0"/>
                </a:solidFill>
              </a:rPr>
              <a:t>Landsides that occurred in the Kashkadarya region between 2019 and 2022 (information provided by the Monitoring of Hazardous Geological Processes State Service)</a:t>
            </a:r>
          </a:p>
        </p:txBody>
      </p:sp>
      <p:pic>
        <p:nvPicPr>
          <p:cNvPr id="13" name="Picture 12">
            <a:extLst>
              <a:ext uri="{FF2B5EF4-FFF2-40B4-BE49-F238E27FC236}">
                <a16:creationId xmlns:a16="http://schemas.microsoft.com/office/drawing/2014/main" id="{C50FC9D4-B19A-8E72-9A5C-4001A8083B49}"/>
              </a:ext>
            </a:extLst>
          </p:cNvPr>
          <p:cNvPicPr>
            <a:picLocks noChangeAspect="1"/>
          </p:cNvPicPr>
          <p:nvPr/>
        </p:nvPicPr>
        <p:blipFill rotWithShape="1">
          <a:blip r:embed="rId3"/>
          <a:srcRect t="545" b="1"/>
          <a:stretch/>
        </p:blipFill>
        <p:spPr>
          <a:xfrm>
            <a:off x="1043015" y="1381124"/>
            <a:ext cx="9584979" cy="4999787"/>
          </a:xfrm>
          <a:prstGeom prst="rect">
            <a:avLst/>
          </a:prstGeom>
        </p:spPr>
      </p:pic>
    </p:spTree>
    <p:extLst>
      <p:ext uri="{BB962C8B-B14F-4D97-AF65-F5344CB8AC3E}">
        <p14:creationId xmlns:p14="http://schemas.microsoft.com/office/powerpoint/2010/main" val="3658095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66270" y="645802"/>
            <a:ext cx="11598733" cy="707886"/>
          </a:xfrm>
          <a:prstGeom prst="rect">
            <a:avLst/>
          </a:prstGeom>
          <a:noFill/>
        </p:spPr>
        <p:txBody>
          <a:bodyPr wrap="square" rtlCol="0">
            <a:spAutoFit/>
          </a:bodyPr>
          <a:lstStyle/>
          <a:p>
            <a:r>
              <a:rPr lang="en-GB" sz="2000">
                <a:solidFill>
                  <a:srgbClr val="0070C0"/>
                </a:solidFill>
              </a:rPr>
              <a:t>Landsides that occurred in the Kashkadarya region between 2019 and 2022 (information provided by the Monitoring of Hazardous Geological Processes State Service)</a:t>
            </a:r>
          </a:p>
        </p:txBody>
      </p:sp>
      <p:sp>
        <p:nvSpPr>
          <p:cNvPr id="5" name="TextBox 4">
            <a:extLst>
              <a:ext uri="{FF2B5EF4-FFF2-40B4-BE49-F238E27FC236}">
                <a16:creationId xmlns:a16="http://schemas.microsoft.com/office/drawing/2014/main" id="{DD2FF02E-AA28-FF1E-839F-DD9A20B6EDF1}"/>
              </a:ext>
            </a:extLst>
          </p:cNvPr>
          <p:cNvSpPr txBox="1"/>
          <p:nvPr/>
        </p:nvSpPr>
        <p:spPr>
          <a:xfrm>
            <a:off x="1809750" y="2124075"/>
            <a:ext cx="7993855" cy="3318665"/>
          </a:xfrm>
          <a:prstGeom prst="rect">
            <a:avLst/>
          </a:prstGeom>
          <a:noFill/>
        </p:spPr>
        <p:txBody>
          <a:bodyPr wrap="square">
            <a:spAutoFit/>
          </a:bodyPr>
          <a:lstStyle/>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Valuable information was provided for around 100 landslide events recorded in the Kashkadarya region between 2019 and 2022. The inventory contains a large variety of events, from small rockfalls (with volumes less than 10m</a:t>
            </a:r>
            <a:r>
              <a:rPr lang="en-GB" sz="1300" baseline="30000">
                <a:effectLst/>
                <a:latin typeface="Arial" panose="020B0604020202020204" pitchFamily="34" charset="0"/>
                <a:ea typeface="Times New Roman" panose="02020603050405020304" pitchFamily="18" charset="0"/>
                <a:cs typeface="Arial" panose="020B0604020202020204" pitchFamily="34" charset="0"/>
              </a:rPr>
              <a:t>3</a:t>
            </a:r>
            <a:r>
              <a:rPr lang="en-GB" sz="1300">
                <a:effectLst/>
                <a:latin typeface="Arial" panose="020B0604020202020204" pitchFamily="34" charset="0"/>
                <a:ea typeface="Times New Roman" panose="02020603050405020304" pitchFamily="18" charset="0"/>
                <a:cs typeface="Arial" panose="020B0604020202020204" pitchFamily="34" charset="0"/>
              </a:rPr>
              <a:t>) to large block slides and mudflows (with volumes of several thousand cubic meters). </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The triggering factor (e.g., rainfall, seismic shaking, human activities) of the landslide events is not provided.</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Certain landslide type terms used in the inventory (e.g., “crack”, “drain”) are not clear. At the time of writing, a request for clarification had been issued to the responsible agencies to edit the landslide catalogue to use internationally recognisable landslide type terms (e.g., rockfall, rotational failure, translational failure, block slide etc.).</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No information is provided on the landslide susceptibility factors such as the thickness of soil overburden or the underlying geology type. That information could prove of diagnostic value in assessing locations of likely future landslide events. </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49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rgbClr val="0070C0"/>
                </a:solidFill>
              </a:rPr>
              <a:t>Climate and Disaster Risk Screening Summary</a:t>
            </a:r>
            <a:endParaRPr lang="en-US" sz="3000" b="1">
              <a:solidFill>
                <a:srgbClr val="0070C0"/>
              </a:solidFill>
            </a:endParaRPr>
          </a:p>
        </p:txBody>
      </p:sp>
      <p:sp>
        <p:nvSpPr>
          <p:cNvPr id="6" name="TextBox 5">
            <a:extLst>
              <a:ext uri="{FF2B5EF4-FFF2-40B4-BE49-F238E27FC236}">
                <a16:creationId xmlns:a16="http://schemas.microsoft.com/office/drawing/2014/main" id="{5C0095B8-143F-E630-624C-E0B5CC3E88F5}"/>
              </a:ext>
            </a:extLst>
          </p:cNvPr>
          <p:cNvSpPr txBox="1"/>
          <p:nvPr/>
        </p:nvSpPr>
        <p:spPr>
          <a:xfrm>
            <a:off x="337696" y="603527"/>
            <a:ext cx="5681441" cy="400110"/>
          </a:xfrm>
          <a:prstGeom prst="rect">
            <a:avLst/>
          </a:prstGeom>
          <a:noFill/>
        </p:spPr>
        <p:txBody>
          <a:bodyPr wrap="square" rtlCol="0">
            <a:spAutoFit/>
          </a:bodyPr>
          <a:lstStyle/>
          <a:p>
            <a:r>
              <a:rPr lang="en-GB" sz="2000">
                <a:solidFill>
                  <a:srgbClr val="0070C0"/>
                </a:solidFill>
              </a:rPr>
              <a:t>Risk screening for </a:t>
            </a:r>
            <a:r>
              <a:rPr lang="en-GB" sz="2000" err="1">
                <a:solidFill>
                  <a:srgbClr val="0070C0"/>
                </a:solidFill>
              </a:rPr>
              <a:t>Kashkadarya</a:t>
            </a:r>
            <a:r>
              <a:rPr lang="en-GB" sz="2000">
                <a:solidFill>
                  <a:srgbClr val="0070C0"/>
                </a:solidFill>
              </a:rPr>
              <a:t> Masterplan</a:t>
            </a:r>
          </a:p>
        </p:txBody>
      </p:sp>
      <p:sp>
        <p:nvSpPr>
          <p:cNvPr id="3" name="TextBox 2">
            <a:extLst>
              <a:ext uri="{FF2B5EF4-FFF2-40B4-BE49-F238E27FC236}">
                <a16:creationId xmlns:a16="http://schemas.microsoft.com/office/drawing/2014/main" id="{2C6D1300-B45B-E32A-477C-3F96D4E82072}"/>
              </a:ext>
            </a:extLst>
          </p:cNvPr>
          <p:cNvSpPr txBox="1"/>
          <p:nvPr/>
        </p:nvSpPr>
        <p:spPr>
          <a:xfrm>
            <a:off x="6429024" y="941414"/>
            <a:ext cx="5535980" cy="4804457"/>
          </a:xfrm>
          <a:prstGeom prst="rect">
            <a:avLst/>
          </a:prstGeom>
          <a:noFill/>
        </p:spPr>
        <p:txBody>
          <a:bodyPr wrap="square" lIns="91440" tIns="45720" rIns="91440" bIns="45720" anchor="t">
            <a:spAutoFit/>
          </a:bodyPr>
          <a:lstStyle/>
          <a:p>
            <a:pPr algn="just">
              <a:lnSpc>
                <a:spcPct val="107000"/>
              </a:lnSpc>
              <a:spcAft>
                <a:spcPts val="600"/>
              </a:spcAft>
            </a:pPr>
            <a:r>
              <a:rPr lang="en-US" sz="1600" b="1">
                <a:latin typeface="Gill Sans Nova"/>
                <a:ea typeface="Arial" panose="020B0604020202020204" pitchFamily="34" charset="0"/>
                <a:cs typeface="Arial"/>
              </a:rPr>
              <a:t>Two-stage approach to risk screening</a:t>
            </a:r>
            <a:endParaRPr lang="en-US" sz="1600" b="1">
              <a:effectLst/>
              <a:latin typeface="Gill Sans Nova"/>
              <a:ea typeface="Arial" panose="020B0604020202020204" pitchFamily="34" charset="0"/>
              <a:cs typeface="Arial"/>
            </a:endParaRPr>
          </a:p>
          <a:p>
            <a:pPr marL="285750"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First-stage: using report template and data from global datasets, as in the risk screening tool being developed by ADB</a:t>
            </a:r>
          </a:p>
          <a:p>
            <a:pPr marL="742950" lvl="1"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sym typeface="Wingdings" panose="05000000000000000000" pitchFamily="2" charset="2"/>
              </a:rPr>
              <a:t>Output: report issued in April 2023</a:t>
            </a:r>
            <a:endParaRPr lang="en-US" sz="1600">
              <a:latin typeface="Gill Sans Nova"/>
              <a:ea typeface="Arial" panose="020B0604020202020204" pitchFamily="34" charset="0"/>
              <a:cs typeface="Arial"/>
            </a:endParaRPr>
          </a:p>
          <a:p>
            <a:pPr marL="285750"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Second-stage: revised screening report with supplementary or complementary local data, provided by </a:t>
            </a:r>
            <a:r>
              <a:rPr lang="en-US" sz="1600" err="1">
                <a:latin typeface="Gill Sans Nova"/>
                <a:ea typeface="Arial" panose="020B0604020202020204" pitchFamily="34" charset="0"/>
                <a:cs typeface="Arial"/>
              </a:rPr>
              <a:t>MoE</a:t>
            </a:r>
            <a:r>
              <a:rPr lang="en-US" sz="1600">
                <a:latin typeface="Gill Sans Nova"/>
                <a:ea typeface="Arial" panose="020B0604020202020204" pitchFamily="34" charset="0"/>
                <a:cs typeface="Arial"/>
              </a:rPr>
              <a:t> and stakeholders</a:t>
            </a:r>
          </a:p>
          <a:p>
            <a:pPr marL="742950" lvl="1"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Data provided in Summer 2023</a:t>
            </a:r>
          </a:p>
          <a:p>
            <a:pPr marL="742950" lvl="1"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Output: report issued in December 2023</a:t>
            </a:r>
          </a:p>
          <a:p>
            <a:pPr marL="285750"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Both stages supported with capacity building</a:t>
            </a:r>
          </a:p>
          <a:p>
            <a:pPr marL="285750" indent="-285750" algn="just">
              <a:lnSpc>
                <a:spcPct val="107000"/>
              </a:lnSpc>
              <a:spcAft>
                <a:spcPts val="600"/>
              </a:spcAft>
              <a:buFont typeface="Wingdings" panose="05000000000000000000" pitchFamily="2" charset="2"/>
              <a:buChar char="Ø"/>
            </a:pPr>
            <a:endParaRPr lang="en-US" sz="1600">
              <a:latin typeface="Gill Sans Nova"/>
              <a:ea typeface="Arial" panose="020B0604020202020204" pitchFamily="34" charset="0"/>
              <a:cs typeface="Arial"/>
            </a:endParaRPr>
          </a:p>
          <a:p>
            <a:pPr marL="285750"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Status/next steps:</a:t>
            </a:r>
          </a:p>
          <a:p>
            <a:pPr marL="742950" lvl="1"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Second-stage report delivered</a:t>
            </a:r>
          </a:p>
          <a:p>
            <a:pPr marL="742950" lvl="1" indent="-285750" algn="just">
              <a:lnSpc>
                <a:spcPct val="107000"/>
              </a:lnSpc>
              <a:spcAft>
                <a:spcPts val="600"/>
              </a:spcAft>
              <a:buFont typeface="Wingdings" panose="05000000000000000000" pitchFamily="2" charset="2"/>
              <a:buChar char="Ø"/>
            </a:pPr>
            <a:r>
              <a:rPr lang="en-US" sz="1600">
                <a:latin typeface="Gill Sans Nova"/>
                <a:ea typeface="Arial" panose="020B0604020202020204" pitchFamily="34" charset="0"/>
                <a:cs typeface="Arial"/>
              </a:rPr>
              <a:t>Capacity building</a:t>
            </a:r>
          </a:p>
        </p:txBody>
      </p:sp>
      <p:pic>
        <p:nvPicPr>
          <p:cNvPr id="16" name="Picture 15">
            <a:extLst>
              <a:ext uri="{FF2B5EF4-FFF2-40B4-BE49-F238E27FC236}">
                <a16:creationId xmlns:a16="http://schemas.microsoft.com/office/drawing/2014/main" id="{52EFA03F-9099-C017-33D2-A8C2CED09140}"/>
              </a:ext>
            </a:extLst>
          </p:cNvPr>
          <p:cNvPicPr>
            <a:picLocks noChangeAspect="1"/>
          </p:cNvPicPr>
          <p:nvPr/>
        </p:nvPicPr>
        <p:blipFill>
          <a:blip r:embed="rId3"/>
          <a:stretch>
            <a:fillRect/>
          </a:stretch>
        </p:blipFill>
        <p:spPr>
          <a:xfrm>
            <a:off x="226996" y="1500334"/>
            <a:ext cx="5792141" cy="4125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761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Climate hazards – Rainfall-induced landslides </a:t>
            </a:r>
          </a:p>
        </p:txBody>
      </p:sp>
      <p:pic>
        <p:nvPicPr>
          <p:cNvPr id="6" name="Picture 5">
            <a:extLst>
              <a:ext uri="{FF2B5EF4-FFF2-40B4-BE49-F238E27FC236}">
                <a16:creationId xmlns:a16="http://schemas.microsoft.com/office/drawing/2014/main" id="{4328365A-E768-174B-8B63-E8653ADB32DA}"/>
              </a:ext>
            </a:extLst>
          </p:cNvPr>
          <p:cNvPicPr>
            <a:picLocks noChangeAspect="1"/>
          </p:cNvPicPr>
          <p:nvPr/>
        </p:nvPicPr>
        <p:blipFill>
          <a:blip r:embed="rId3"/>
          <a:stretch>
            <a:fillRect/>
          </a:stretch>
        </p:blipFill>
        <p:spPr>
          <a:xfrm>
            <a:off x="1951380" y="1122047"/>
            <a:ext cx="7491439" cy="5240317"/>
          </a:xfrm>
          <a:prstGeom prst="rect">
            <a:avLst/>
          </a:prstGeom>
        </p:spPr>
      </p:pic>
    </p:spTree>
    <p:extLst>
      <p:ext uri="{BB962C8B-B14F-4D97-AF65-F5344CB8AC3E}">
        <p14:creationId xmlns:p14="http://schemas.microsoft.com/office/powerpoint/2010/main" val="1304751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Climate hazards – Rainfall-induced landslides </a:t>
            </a:r>
          </a:p>
        </p:txBody>
      </p:sp>
      <p:pic>
        <p:nvPicPr>
          <p:cNvPr id="5" name="Picture 4">
            <a:extLst>
              <a:ext uri="{FF2B5EF4-FFF2-40B4-BE49-F238E27FC236}">
                <a16:creationId xmlns:a16="http://schemas.microsoft.com/office/drawing/2014/main" id="{69B74D4F-00FC-A778-FB90-23BC334F8F35}"/>
              </a:ext>
            </a:extLst>
          </p:cNvPr>
          <p:cNvPicPr>
            <a:picLocks noChangeAspect="1"/>
          </p:cNvPicPr>
          <p:nvPr/>
        </p:nvPicPr>
        <p:blipFill>
          <a:blip r:embed="rId3"/>
          <a:stretch>
            <a:fillRect/>
          </a:stretch>
        </p:blipFill>
        <p:spPr>
          <a:xfrm>
            <a:off x="4803870" y="1038499"/>
            <a:ext cx="7269067" cy="4479058"/>
          </a:xfrm>
          <a:prstGeom prst="rect">
            <a:avLst/>
          </a:prstGeom>
        </p:spPr>
      </p:pic>
      <p:pic>
        <p:nvPicPr>
          <p:cNvPr id="8" name="Picture 7">
            <a:extLst>
              <a:ext uri="{FF2B5EF4-FFF2-40B4-BE49-F238E27FC236}">
                <a16:creationId xmlns:a16="http://schemas.microsoft.com/office/drawing/2014/main" id="{77C7B7A3-4E3E-39A8-8FEC-99E0503B25D2}"/>
              </a:ext>
            </a:extLst>
          </p:cNvPr>
          <p:cNvPicPr>
            <a:picLocks noChangeAspect="1"/>
          </p:cNvPicPr>
          <p:nvPr/>
        </p:nvPicPr>
        <p:blipFill>
          <a:blip r:embed="rId4"/>
          <a:stretch>
            <a:fillRect/>
          </a:stretch>
        </p:blipFill>
        <p:spPr>
          <a:xfrm>
            <a:off x="50717" y="4467225"/>
            <a:ext cx="6163278" cy="1915055"/>
          </a:xfrm>
          <a:prstGeom prst="rect">
            <a:avLst/>
          </a:prstGeom>
        </p:spPr>
      </p:pic>
    </p:spTree>
    <p:extLst>
      <p:ext uri="{BB962C8B-B14F-4D97-AF65-F5344CB8AC3E}">
        <p14:creationId xmlns:p14="http://schemas.microsoft.com/office/powerpoint/2010/main" val="3636842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Landslide monitoring in the Kashkadarya region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11387579" cy="707886"/>
          </a:xfrm>
          <a:prstGeom prst="rect">
            <a:avLst/>
          </a:prstGeom>
          <a:noFill/>
        </p:spPr>
        <p:txBody>
          <a:bodyPr wrap="square" rtlCol="0">
            <a:spAutoFit/>
          </a:bodyPr>
          <a:lstStyle/>
          <a:p>
            <a:r>
              <a:rPr lang="en-GB" sz="2000">
                <a:solidFill>
                  <a:srgbClr val="0070C0"/>
                </a:solidFill>
              </a:rPr>
              <a:t>Information provided by State Service for Monitoring of Hazardous Geological Processes, Ministry of Emergency Situations, Hydrometeorological Service Center [UzHydromet])</a:t>
            </a:r>
          </a:p>
        </p:txBody>
      </p:sp>
      <p:sp>
        <p:nvSpPr>
          <p:cNvPr id="5" name="TextBox 4">
            <a:extLst>
              <a:ext uri="{FF2B5EF4-FFF2-40B4-BE49-F238E27FC236}">
                <a16:creationId xmlns:a16="http://schemas.microsoft.com/office/drawing/2014/main" id="{F3BD4385-3EF2-5AE7-56D4-A2C3337E4AD9}"/>
              </a:ext>
            </a:extLst>
          </p:cNvPr>
          <p:cNvSpPr txBox="1"/>
          <p:nvPr/>
        </p:nvSpPr>
        <p:spPr>
          <a:xfrm>
            <a:off x="337696" y="1595414"/>
            <a:ext cx="11282804" cy="4318939"/>
          </a:xfrm>
          <a:prstGeom prst="rect">
            <a:avLst/>
          </a:prstGeom>
          <a:noFill/>
        </p:spPr>
        <p:txBody>
          <a:bodyPr wrap="square">
            <a:spAutoFit/>
          </a:bodyPr>
          <a:lstStyle/>
          <a:p>
            <a:pPr algn="just">
              <a:lnSpc>
                <a:spcPct val="125000"/>
              </a:lnSpc>
            </a:pPr>
            <a:r>
              <a:rPr lang="nl-NL" sz="1300">
                <a:effectLst/>
                <a:latin typeface="Arial" panose="020B0604020202020204" pitchFamily="34" charset="0"/>
                <a:ea typeface="Times New Roman" panose="02020603050405020304" pitchFamily="18" charset="0"/>
                <a:cs typeface="Times New Roman" panose="02020603050405020304" pitchFamily="18" charset="0"/>
              </a:rPr>
              <a:t>The following comments </a:t>
            </a:r>
            <a:r>
              <a:rPr lang="en-GB" sz="1300">
                <a:effectLst/>
                <a:latin typeface="Arial" panose="020B0604020202020204" pitchFamily="34" charset="0"/>
                <a:ea typeface="Times New Roman" panose="02020603050405020304" pitchFamily="18" charset="0"/>
                <a:cs typeface="Arial" panose="020B0604020202020204" pitchFamily="34" charset="0"/>
              </a:rPr>
              <a:t>can be made:</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The information confirms that the responsible agencies (Monitoring of Hazardous Geological Processes State Service, Ministry of Emergency Situations, Hydrometeorological Service Center [UzHydromet]) are collecting data on the occurrence of  landslides and their impact on roads, canals and households in the Kitob, Shahrisabz and Yakkabog districts of the Kashkadarya region.</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The impact of landslides has been mapped along affected assets, with specific sections of highways and canals been identified where landslides can block road traffic or canal navigation.</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The findings of the engineering geological observations are captured in document format, which records the observed landslide occurrences; summarises the affected assets; and proposes mitigation measures (e.g., maintenance of roadside ditches, installation of warning signs)</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It is not clear whether the responsible agencies:</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25000"/>
              </a:lnSpc>
              <a:buFont typeface="Courier New" panose="02070309020205020404" pitchFamily="49" charset="0"/>
              <a:buChar char="o"/>
            </a:pPr>
            <a:r>
              <a:rPr lang="en-GB" sz="1300">
                <a:effectLst/>
                <a:latin typeface="Arial" panose="020B0604020202020204" pitchFamily="34" charset="0"/>
                <a:ea typeface="Times New Roman" panose="02020603050405020304" pitchFamily="18" charset="0"/>
                <a:cs typeface="Arial" panose="020B0604020202020204" pitchFamily="34" charset="0"/>
              </a:rPr>
              <a:t>Capture the landslide monitoring information in a digital system (spreadsheet, database), and to what extent they use GIS to store, analyse and share the information. </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25000"/>
              </a:lnSpc>
              <a:buFont typeface="Courier New" panose="02070309020205020404" pitchFamily="49" charset="0"/>
              <a:buChar char="o"/>
            </a:pPr>
            <a:r>
              <a:rPr lang="en-GB" sz="1300">
                <a:effectLst/>
                <a:latin typeface="Arial" panose="020B0604020202020204" pitchFamily="34" charset="0"/>
                <a:ea typeface="Times New Roman" panose="02020603050405020304" pitchFamily="18" charset="0"/>
                <a:cs typeface="Arial" panose="020B0604020202020204" pitchFamily="34" charset="0"/>
              </a:rPr>
              <a:t>Are making efforts to correlate the incidence of landslides with landslide susceptibility factors (e.g., underlying geology, thickness of soil overburden, slope gradient) and triggering factors (e.g., rainfall, seismic shaking, human activities), in order to assess landslide hazard and risk.</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lnSpc>
                <a:spcPct val="125000"/>
              </a:lnSpc>
              <a:buFont typeface="Courier New" panose="02070309020205020404" pitchFamily="49" charset="0"/>
              <a:buChar char="o"/>
            </a:pPr>
            <a:r>
              <a:rPr lang="en-GB" sz="1300">
                <a:effectLst/>
                <a:latin typeface="Arial" panose="020B0604020202020204" pitchFamily="34" charset="0"/>
                <a:ea typeface="Times New Roman" panose="02020603050405020304" pitchFamily="18" charset="0"/>
                <a:cs typeface="Arial" panose="020B0604020202020204" pitchFamily="34" charset="0"/>
              </a:rPr>
              <a:t>Are comparing the effectiveness of different mitigation options (e.g., early warning systems, structural measures, non-structural measures) to reduce risk from landslides to the affected assets and communities. </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buFont typeface="Symbol" panose="05050102010706020507" pitchFamily="18" charset="2"/>
              <a:buChar char=""/>
            </a:pPr>
            <a:r>
              <a:rPr lang="en-GB" sz="1300">
                <a:effectLst/>
                <a:latin typeface="Arial" panose="020B0604020202020204" pitchFamily="34" charset="0"/>
                <a:ea typeface="Times New Roman" panose="02020603050405020304" pitchFamily="18" charset="0"/>
                <a:cs typeface="Arial" panose="020B0604020202020204" pitchFamily="34" charset="0"/>
              </a:rPr>
              <a:t>At the time of writing, a request for clarification had been issued to the responsible agencies to clarify the above matters.</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55539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Climate hazards – River floods</a:t>
            </a:r>
          </a:p>
        </p:txBody>
      </p:sp>
      <p:pic>
        <p:nvPicPr>
          <p:cNvPr id="6" name="Picture 5">
            <a:extLst>
              <a:ext uri="{FF2B5EF4-FFF2-40B4-BE49-F238E27FC236}">
                <a16:creationId xmlns:a16="http://schemas.microsoft.com/office/drawing/2014/main" id="{55B97DBB-4F08-7298-BC47-A3EB8122B101}"/>
              </a:ext>
            </a:extLst>
          </p:cNvPr>
          <p:cNvPicPr>
            <a:picLocks noChangeAspect="1"/>
          </p:cNvPicPr>
          <p:nvPr/>
        </p:nvPicPr>
        <p:blipFill>
          <a:blip r:embed="rId3"/>
          <a:stretch>
            <a:fillRect/>
          </a:stretch>
        </p:blipFill>
        <p:spPr>
          <a:xfrm>
            <a:off x="2407807" y="1150183"/>
            <a:ext cx="7480243" cy="5241069"/>
          </a:xfrm>
          <a:prstGeom prst="rect">
            <a:avLst/>
          </a:prstGeom>
        </p:spPr>
      </p:pic>
    </p:spTree>
    <p:extLst>
      <p:ext uri="{BB962C8B-B14F-4D97-AF65-F5344CB8AC3E}">
        <p14:creationId xmlns:p14="http://schemas.microsoft.com/office/powerpoint/2010/main" val="3220245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Climate hazards – River floods</a:t>
            </a:r>
          </a:p>
        </p:txBody>
      </p:sp>
      <p:sp>
        <p:nvSpPr>
          <p:cNvPr id="3" name="Rectangle 1">
            <a:extLst>
              <a:ext uri="{FF2B5EF4-FFF2-40B4-BE49-F238E27FC236}">
                <a16:creationId xmlns:a16="http://schemas.microsoft.com/office/drawing/2014/main" id="{1BAB3F27-B94D-2C66-265F-F38E5233A33B}"/>
              </a:ext>
            </a:extLst>
          </p:cNvPr>
          <p:cNvSpPr>
            <a:spLocks noChangeArrowheads="1"/>
          </p:cNvSpPr>
          <p:nvPr/>
        </p:nvSpPr>
        <p:spPr bwMode="auto">
          <a:xfrm>
            <a:off x="337696" y="1882572"/>
            <a:ext cx="3224654"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Floods that occurred in the Kashkadarya region since 1987. This information has been provided by the Hydrometeorological Service Center (UzHydromet).</a:t>
            </a:r>
            <a:endParaRPr kumimoji="0" lang="en-GB" altLang="en-US" sz="1300"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F6559FC1-CEEA-53AF-388D-0FE1C0ED7B77}"/>
              </a:ext>
            </a:extLst>
          </p:cNvPr>
          <p:cNvPicPr>
            <a:picLocks noChangeAspect="1"/>
          </p:cNvPicPr>
          <p:nvPr/>
        </p:nvPicPr>
        <p:blipFill rotWithShape="1">
          <a:blip r:embed="rId3"/>
          <a:srcRect t="3027"/>
          <a:stretch/>
        </p:blipFill>
        <p:spPr>
          <a:xfrm>
            <a:off x="5019084" y="1014578"/>
            <a:ext cx="7172916" cy="5095661"/>
          </a:xfrm>
          <a:prstGeom prst="rect">
            <a:avLst/>
          </a:prstGeom>
        </p:spPr>
      </p:pic>
      <p:pic>
        <p:nvPicPr>
          <p:cNvPr id="9" name="Picture 8">
            <a:extLst>
              <a:ext uri="{FF2B5EF4-FFF2-40B4-BE49-F238E27FC236}">
                <a16:creationId xmlns:a16="http://schemas.microsoft.com/office/drawing/2014/main" id="{E95BCB36-6148-517A-1DD0-AA98AAED7BCE}"/>
              </a:ext>
            </a:extLst>
          </p:cNvPr>
          <p:cNvPicPr>
            <a:picLocks noChangeAspect="1"/>
          </p:cNvPicPr>
          <p:nvPr/>
        </p:nvPicPr>
        <p:blipFill>
          <a:blip r:embed="rId4"/>
          <a:stretch>
            <a:fillRect/>
          </a:stretch>
        </p:blipFill>
        <p:spPr>
          <a:xfrm>
            <a:off x="142022" y="3320848"/>
            <a:ext cx="4797358" cy="2632064"/>
          </a:xfrm>
          <a:prstGeom prst="rect">
            <a:avLst/>
          </a:prstGeom>
        </p:spPr>
      </p:pic>
    </p:spTree>
    <p:extLst>
      <p:ext uri="{BB962C8B-B14F-4D97-AF65-F5344CB8AC3E}">
        <p14:creationId xmlns:p14="http://schemas.microsoft.com/office/powerpoint/2010/main" val="2986096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Climate hazards – Agricultural drought</a:t>
            </a:r>
          </a:p>
        </p:txBody>
      </p:sp>
      <p:pic>
        <p:nvPicPr>
          <p:cNvPr id="5" name="Picture 4">
            <a:extLst>
              <a:ext uri="{FF2B5EF4-FFF2-40B4-BE49-F238E27FC236}">
                <a16:creationId xmlns:a16="http://schemas.microsoft.com/office/drawing/2014/main" id="{92F8EE37-E6F2-7DBB-CDCC-4AD56667B0CE}"/>
              </a:ext>
            </a:extLst>
          </p:cNvPr>
          <p:cNvPicPr>
            <a:picLocks noChangeAspect="1"/>
          </p:cNvPicPr>
          <p:nvPr/>
        </p:nvPicPr>
        <p:blipFill>
          <a:blip r:embed="rId3"/>
          <a:stretch>
            <a:fillRect/>
          </a:stretch>
        </p:blipFill>
        <p:spPr>
          <a:xfrm>
            <a:off x="2600150" y="1096111"/>
            <a:ext cx="7627063" cy="5262924"/>
          </a:xfrm>
          <a:prstGeom prst="rect">
            <a:avLst/>
          </a:prstGeom>
        </p:spPr>
      </p:pic>
    </p:spTree>
    <p:extLst>
      <p:ext uri="{BB962C8B-B14F-4D97-AF65-F5344CB8AC3E}">
        <p14:creationId xmlns:p14="http://schemas.microsoft.com/office/powerpoint/2010/main" val="711545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Climate hazards – Heat wave</a:t>
            </a:r>
          </a:p>
        </p:txBody>
      </p:sp>
      <p:pic>
        <p:nvPicPr>
          <p:cNvPr id="6" name="Picture 5">
            <a:extLst>
              <a:ext uri="{FF2B5EF4-FFF2-40B4-BE49-F238E27FC236}">
                <a16:creationId xmlns:a16="http://schemas.microsoft.com/office/drawing/2014/main" id="{4F43C20A-DB09-F9B9-1560-4D608DB2A7FA}"/>
              </a:ext>
            </a:extLst>
          </p:cNvPr>
          <p:cNvPicPr>
            <a:picLocks noChangeAspect="1"/>
          </p:cNvPicPr>
          <p:nvPr/>
        </p:nvPicPr>
        <p:blipFill>
          <a:blip r:embed="rId3"/>
          <a:stretch>
            <a:fillRect/>
          </a:stretch>
        </p:blipFill>
        <p:spPr>
          <a:xfrm>
            <a:off x="3067087" y="1036145"/>
            <a:ext cx="7385207" cy="5319009"/>
          </a:xfrm>
          <a:prstGeom prst="rect">
            <a:avLst/>
          </a:prstGeom>
        </p:spPr>
      </p:pic>
    </p:spTree>
    <p:extLst>
      <p:ext uri="{BB962C8B-B14F-4D97-AF65-F5344CB8AC3E}">
        <p14:creationId xmlns:p14="http://schemas.microsoft.com/office/powerpoint/2010/main" val="2941374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Long-term climate change – Mean surface temperature</a:t>
            </a:r>
          </a:p>
        </p:txBody>
      </p:sp>
      <p:pic>
        <p:nvPicPr>
          <p:cNvPr id="6" name="Picture 5">
            <a:extLst>
              <a:ext uri="{FF2B5EF4-FFF2-40B4-BE49-F238E27FC236}">
                <a16:creationId xmlns:a16="http://schemas.microsoft.com/office/drawing/2014/main" id="{16867FF3-3FD2-BA40-F74E-9E21DC313301}"/>
              </a:ext>
            </a:extLst>
          </p:cNvPr>
          <p:cNvPicPr>
            <a:picLocks noChangeAspect="1"/>
          </p:cNvPicPr>
          <p:nvPr/>
        </p:nvPicPr>
        <p:blipFill>
          <a:blip r:embed="rId3"/>
          <a:stretch>
            <a:fillRect/>
          </a:stretch>
        </p:blipFill>
        <p:spPr>
          <a:xfrm>
            <a:off x="86318" y="1161592"/>
            <a:ext cx="12021088" cy="4451418"/>
          </a:xfrm>
          <a:prstGeom prst="rect">
            <a:avLst/>
          </a:prstGeom>
        </p:spPr>
      </p:pic>
    </p:spTree>
    <p:extLst>
      <p:ext uri="{BB962C8B-B14F-4D97-AF65-F5344CB8AC3E}">
        <p14:creationId xmlns:p14="http://schemas.microsoft.com/office/powerpoint/2010/main" val="156751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Detailed hazard information</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Long-term climate change – Water scarcity</a:t>
            </a:r>
          </a:p>
        </p:txBody>
      </p:sp>
      <p:pic>
        <p:nvPicPr>
          <p:cNvPr id="6" name="Picture 5">
            <a:extLst>
              <a:ext uri="{FF2B5EF4-FFF2-40B4-BE49-F238E27FC236}">
                <a16:creationId xmlns:a16="http://schemas.microsoft.com/office/drawing/2014/main" id="{7EBEBDCD-E0A9-BA26-9C07-70CF6DDD149B}"/>
              </a:ext>
            </a:extLst>
          </p:cNvPr>
          <p:cNvPicPr>
            <a:picLocks noChangeAspect="1"/>
          </p:cNvPicPr>
          <p:nvPr/>
        </p:nvPicPr>
        <p:blipFill>
          <a:blip r:embed="rId3"/>
          <a:stretch>
            <a:fillRect/>
          </a:stretch>
        </p:blipFill>
        <p:spPr>
          <a:xfrm>
            <a:off x="1111347" y="1096372"/>
            <a:ext cx="10076424" cy="5271895"/>
          </a:xfrm>
          <a:prstGeom prst="rect">
            <a:avLst/>
          </a:prstGeom>
        </p:spPr>
      </p:pic>
    </p:spTree>
    <p:extLst>
      <p:ext uri="{BB962C8B-B14F-4D97-AF65-F5344CB8AC3E}">
        <p14:creationId xmlns:p14="http://schemas.microsoft.com/office/powerpoint/2010/main" val="248019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D6B96C-910F-466A-9547-6F10F3C2BB0D}"/>
              </a:ext>
            </a:extLst>
          </p:cNvPr>
          <p:cNvSpPr txBox="1"/>
          <p:nvPr/>
        </p:nvSpPr>
        <p:spPr>
          <a:xfrm>
            <a:off x="386477" y="44933"/>
            <a:ext cx="10611468" cy="646331"/>
          </a:xfrm>
          <a:prstGeom prst="rect">
            <a:avLst/>
          </a:prstGeom>
          <a:noFill/>
        </p:spPr>
        <p:txBody>
          <a:bodyPr wrap="square" rtlCol="0">
            <a:spAutoFit/>
          </a:bodyPr>
          <a:lstStyle/>
          <a:p>
            <a:r>
              <a:rPr lang="en-US" sz="3600" b="1">
                <a:solidFill>
                  <a:schemeClr val="accent1"/>
                </a:solidFill>
              </a:rPr>
              <a:t>Resilience options</a:t>
            </a:r>
          </a:p>
        </p:txBody>
      </p:sp>
      <p:sp>
        <p:nvSpPr>
          <p:cNvPr id="4" name="TextBox 3">
            <a:extLst>
              <a:ext uri="{FF2B5EF4-FFF2-40B4-BE49-F238E27FC236}">
                <a16:creationId xmlns:a16="http://schemas.microsoft.com/office/drawing/2014/main" id="{92A387CC-44C4-618C-57C8-4E7CE9920A13}"/>
              </a:ext>
            </a:extLst>
          </p:cNvPr>
          <p:cNvSpPr txBox="1"/>
          <p:nvPr/>
        </p:nvSpPr>
        <p:spPr>
          <a:xfrm>
            <a:off x="386477" y="889843"/>
            <a:ext cx="11414998" cy="4801314"/>
          </a:xfrm>
          <a:prstGeom prst="rect">
            <a:avLst/>
          </a:prstGeom>
          <a:noFill/>
        </p:spPr>
        <p:txBody>
          <a:bodyPr wrap="square">
            <a:spAutoFit/>
          </a:bodyPr>
          <a:lstStyle/>
          <a:p>
            <a:r>
              <a:rPr lang="en-GB"/>
              <a:t>Resilience is the ability of countries, communities, businesses, and households to resist, absorb and recover from natural hazard events, without jeopardizing their sustained socioeconomic advancement and development.</a:t>
            </a:r>
          </a:p>
          <a:p>
            <a:endParaRPr lang="en-GB"/>
          </a:p>
          <a:p>
            <a:r>
              <a:rPr lang="en-GB"/>
              <a:t>Resilience options include measures, interventions and policies that target infrastructure, and those that target socio-economic aspects. </a:t>
            </a:r>
          </a:p>
          <a:p>
            <a:endParaRPr lang="en-GB"/>
          </a:p>
          <a:p>
            <a:r>
              <a:rPr lang="en-GB"/>
              <a:t>Infrastructure resilience is the ability of infrastructure systems to resist, absorb, accommodate, and recover from hazards to which they are exposed—and to mitigate the impact of such events on the users served by the systems.  It includes the resilience of users under both current and changed (by development, climate change, or other factors) conditions.</a:t>
            </a:r>
          </a:p>
          <a:p>
            <a:endParaRPr lang="en-GB"/>
          </a:p>
          <a:p>
            <a:r>
              <a:rPr lang="en-GB"/>
              <a:t>Resilience solutions can include investments (engineering interventions, nature-based solutions, spatial planning frameworks), operational changes and risk transfer. Investing in infrastructure resilience before a geophysical or climate disaster occurs can reduce costly damage and losses in the event of a disaster and provide additional benefits.</a:t>
            </a:r>
          </a:p>
          <a:p>
            <a:endParaRPr lang="en-GB"/>
          </a:p>
          <a:p>
            <a:r>
              <a:rPr lang="en-GB"/>
              <a:t>Resilience options for the housing priority sector; for bridges (important elements to ensure transportation of agricultural produce as part of food security) and for flood protection structures (often protecting valuable agricultural land) are presented in this section.</a:t>
            </a:r>
          </a:p>
        </p:txBody>
      </p:sp>
    </p:spTree>
    <p:extLst>
      <p:ext uri="{BB962C8B-B14F-4D97-AF65-F5344CB8AC3E}">
        <p14:creationId xmlns:p14="http://schemas.microsoft.com/office/powerpoint/2010/main" val="80639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Data provided by </a:t>
            </a:r>
            <a:r>
              <a:rPr lang="en-GB" sz="3000" b="1" err="1">
                <a:solidFill>
                  <a:schemeClr val="accent1"/>
                </a:solidFill>
              </a:rPr>
              <a:t>MoE</a:t>
            </a:r>
            <a:r>
              <a:rPr lang="en-GB" sz="3000" b="1">
                <a:solidFill>
                  <a:schemeClr val="accent1"/>
                </a:solidFill>
              </a:rPr>
              <a:t> and stakeholders</a:t>
            </a:r>
            <a:endParaRPr lang="en-US" sz="3000" b="1"/>
          </a:p>
        </p:txBody>
      </p:sp>
      <p:sp>
        <p:nvSpPr>
          <p:cNvPr id="2" name="TextBox 1">
            <a:extLst>
              <a:ext uri="{FF2B5EF4-FFF2-40B4-BE49-F238E27FC236}">
                <a16:creationId xmlns:a16="http://schemas.microsoft.com/office/drawing/2014/main" id="{0357F188-630D-FB32-7F47-9D91DA51E7EC}"/>
              </a:ext>
            </a:extLst>
          </p:cNvPr>
          <p:cNvSpPr txBox="1"/>
          <p:nvPr/>
        </p:nvSpPr>
        <p:spPr>
          <a:xfrm>
            <a:off x="347220" y="638389"/>
            <a:ext cx="11606243" cy="338554"/>
          </a:xfrm>
          <a:prstGeom prst="rect">
            <a:avLst/>
          </a:prstGeom>
          <a:noFill/>
        </p:spPr>
        <p:txBody>
          <a:bodyPr wrap="square" rtlCol="0">
            <a:spAutoFit/>
          </a:bodyPr>
          <a:lstStyle/>
          <a:p>
            <a:r>
              <a:rPr lang="en-GB" sz="1600">
                <a:solidFill>
                  <a:srgbClr val="0070C0"/>
                </a:solidFill>
              </a:rPr>
              <a:t>Hazard maps and inventories of past hazard events for geophysical and climate hazards that affect the priority districts and Kashkadarya</a:t>
            </a:r>
          </a:p>
        </p:txBody>
      </p:sp>
      <p:pic>
        <p:nvPicPr>
          <p:cNvPr id="6" name="Picture 5">
            <a:extLst>
              <a:ext uri="{FF2B5EF4-FFF2-40B4-BE49-F238E27FC236}">
                <a16:creationId xmlns:a16="http://schemas.microsoft.com/office/drawing/2014/main" id="{62E13BBF-FAFE-2377-1F03-8958BC5CA9F1}"/>
              </a:ext>
            </a:extLst>
          </p:cNvPr>
          <p:cNvPicPr>
            <a:picLocks noChangeAspect="1"/>
          </p:cNvPicPr>
          <p:nvPr/>
        </p:nvPicPr>
        <p:blipFill rotWithShape="1">
          <a:blip r:embed="rId3"/>
          <a:srcRect t="823"/>
          <a:stretch/>
        </p:blipFill>
        <p:spPr>
          <a:xfrm>
            <a:off x="2238810" y="3297315"/>
            <a:ext cx="7941509" cy="2854571"/>
          </a:xfrm>
          <a:prstGeom prst="rect">
            <a:avLst/>
          </a:prstGeom>
        </p:spPr>
      </p:pic>
      <p:sp>
        <p:nvSpPr>
          <p:cNvPr id="3" name="Rectangle 3">
            <a:extLst>
              <a:ext uri="{FF2B5EF4-FFF2-40B4-BE49-F238E27FC236}">
                <a16:creationId xmlns:a16="http://schemas.microsoft.com/office/drawing/2014/main" id="{FCFBE0F0-473D-4178-F38F-FD45F57C5DB3}"/>
              </a:ext>
            </a:extLst>
          </p:cNvPr>
          <p:cNvSpPr>
            <a:spLocks noChangeArrowheads="1"/>
          </p:cNvSpPr>
          <p:nvPr/>
        </p:nvSpPr>
        <p:spPr bwMode="auto">
          <a:xfrm>
            <a:off x="226995" y="939220"/>
            <a:ext cx="11726467" cy="228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5010" tIns="177744" rIns="9144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kumimoji="0" lang="en-GB" altLang="en-US" sz="13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A request for information was made for maps and inventories of geophysical and climate hazards that affect the priority districts and the wider Kashkadarya region. The responsible agencies useful lists of earthquake and flood events. This information was plotted in GIS and maps were produced.</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3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The request for information did not yield any information (in the form of maps or inventories of events) for the remaining climate and geophysical hazards. These include climate hazards (drought, water scarcity, heat waves, surface temperatures) that the present risk screening has shown to pose high risks to the economy sectors under consideration.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300" b="0" i="0" u="none" strike="noStrike" cap="none" normalizeH="0" baseline="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It is not clear whether this information is not collected by the responsible agencies; whether the information is in a format that cannot be shared digitally; or whether the information exists but the responsible agency declined to share it. At the time of writing, a request for clarification had been issued to the responsible agencies on the missing hazard information.</a:t>
            </a:r>
          </a:p>
        </p:txBody>
      </p:sp>
    </p:spTree>
    <p:extLst>
      <p:ext uri="{BB962C8B-B14F-4D97-AF65-F5344CB8AC3E}">
        <p14:creationId xmlns:p14="http://schemas.microsoft.com/office/powerpoint/2010/main" val="1377392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Resilience options</a:t>
            </a:r>
            <a:endParaRPr lang="en-US" sz="3000" b="1"/>
          </a:p>
        </p:txBody>
      </p:sp>
      <p:sp>
        <p:nvSpPr>
          <p:cNvPr id="2" name="TextBox 1">
            <a:extLst>
              <a:ext uri="{FF2B5EF4-FFF2-40B4-BE49-F238E27FC236}">
                <a16:creationId xmlns:a16="http://schemas.microsoft.com/office/drawing/2014/main" id="{970E21E2-0030-EC67-F62D-516B31D6C335}"/>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Agricultural production</a:t>
            </a:r>
          </a:p>
        </p:txBody>
      </p:sp>
      <p:graphicFrame>
        <p:nvGraphicFramePr>
          <p:cNvPr id="3" name="Table 2">
            <a:extLst>
              <a:ext uri="{FF2B5EF4-FFF2-40B4-BE49-F238E27FC236}">
                <a16:creationId xmlns:a16="http://schemas.microsoft.com/office/drawing/2014/main" id="{1A790322-DACD-399E-25D4-2335D98A36CF}"/>
              </a:ext>
            </a:extLst>
          </p:cNvPr>
          <p:cNvGraphicFramePr>
            <a:graphicFrameLocks noGrp="1"/>
          </p:cNvGraphicFramePr>
          <p:nvPr>
            <p:extLst>
              <p:ext uri="{D42A27DB-BD31-4B8C-83A1-F6EECF244321}">
                <p14:modId xmlns:p14="http://schemas.microsoft.com/office/powerpoint/2010/main" val="370128155"/>
              </p:ext>
            </p:extLst>
          </p:nvPr>
        </p:nvGraphicFramePr>
        <p:xfrm>
          <a:off x="14140" y="1072337"/>
          <a:ext cx="12135656" cy="4555834"/>
        </p:xfrm>
        <a:graphic>
          <a:graphicData uri="http://schemas.openxmlformats.org/drawingml/2006/table">
            <a:tbl>
              <a:tblPr firstRow="1" bandRow="1">
                <a:tableStyleId>{5C22544A-7EE6-4342-B048-85BDC9FD1C3A}</a:tableStyleId>
              </a:tblPr>
              <a:tblGrid>
                <a:gridCol w="4309266">
                  <a:extLst>
                    <a:ext uri="{9D8B030D-6E8A-4147-A177-3AD203B41FA5}">
                      <a16:colId xmlns:a16="http://schemas.microsoft.com/office/drawing/2014/main" val="3987715787"/>
                    </a:ext>
                  </a:extLst>
                </a:gridCol>
                <a:gridCol w="6129159">
                  <a:extLst>
                    <a:ext uri="{9D8B030D-6E8A-4147-A177-3AD203B41FA5}">
                      <a16:colId xmlns:a16="http://schemas.microsoft.com/office/drawing/2014/main" val="4115016898"/>
                    </a:ext>
                  </a:extLst>
                </a:gridCol>
                <a:gridCol w="1697231">
                  <a:extLst>
                    <a:ext uri="{9D8B030D-6E8A-4147-A177-3AD203B41FA5}">
                      <a16:colId xmlns:a16="http://schemas.microsoft.com/office/drawing/2014/main" val="1473428990"/>
                    </a:ext>
                  </a:extLst>
                </a:gridCol>
              </a:tblGrid>
              <a:tr h="227206">
                <a:tc>
                  <a:txBody>
                    <a:bodyPr/>
                    <a:lstStyle/>
                    <a:p>
                      <a:pPr algn="ctr">
                        <a:lnSpc>
                          <a:spcPct val="125000"/>
                        </a:lnSpc>
                      </a:pPr>
                      <a:r>
                        <a:rPr lang="en-GB" sz="1100" kern="100">
                          <a:effectLst/>
                        </a:rPr>
                        <a:t>Resilience option</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818" marR="6818" marT="6818" marB="0" anchor="ctr"/>
                </a:tc>
                <a:tc>
                  <a:txBody>
                    <a:bodyPr/>
                    <a:lstStyle/>
                    <a:p>
                      <a:pPr algn="ctr">
                        <a:lnSpc>
                          <a:spcPct val="125000"/>
                        </a:lnSpc>
                      </a:pPr>
                      <a:r>
                        <a:rPr lang="en-GB" sz="1100" kern="100">
                          <a:effectLst/>
                        </a:rPr>
                        <a:t>Related hazard</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a:txBody>
                    <a:bodyPr/>
                    <a:lstStyle/>
                    <a:p>
                      <a:pPr algn="ctr">
                        <a:lnSpc>
                          <a:spcPct val="125000"/>
                        </a:lnSpc>
                      </a:pPr>
                      <a:r>
                        <a:rPr lang="en-GB" sz="1100" kern="100">
                          <a:effectLst/>
                        </a:rPr>
                        <a:t>Resilience category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1571851885"/>
                  </a:ext>
                </a:extLst>
              </a:tr>
              <a:tr h="289852">
                <a:tc>
                  <a:txBody>
                    <a:bodyPr/>
                    <a:lstStyle/>
                    <a:p>
                      <a:pPr algn="ctr">
                        <a:lnSpc>
                          <a:spcPct val="125000"/>
                        </a:lnSpc>
                      </a:pPr>
                      <a:r>
                        <a:rPr lang="en-GB" sz="1100" kern="100">
                          <a:effectLst/>
                        </a:rPr>
                        <a:t>Change in woodland management (e.g., promoting afforestation and avoiding deforestation)</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a:txBody>
                    <a:bodyPr/>
                    <a:lstStyle/>
                    <a:p>
                      <a:pPr algn="ctr">
                        <a:lnSpc>
                          <a:spcPct val="125000"/>
                        </a:lnSpc>
                      </a:pPr>
                      <a:r>
                        <a:rPr lang="en-GB" sz="1100" kern="100">
                          <a:effectLst/>
                        </a:rPr>
                        <a:t>Landslide (impact on agricultural resources, removal of topsoil, blocking of rivers)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a:txBody>
                    <a:bodyPr/>
                    <a:lstStyle/>
                    <a:p>
                      <a:pPr algn="ctr">
                        <a:lnSpc>
                          <a:spcPct val="125000"/>
                        </a:lnSpc>
                      </a:pPr>
                      <a:r>
                        <a:rPr lang="en-GB" sz="1100" kern="100">
                          <a:effectLst/>
                        </a:rPr>
                        <a:t>Institutions and governance - Policy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382003734"/>
                  </a:ext>
                </a:extLst>
              </a:tr>
              <a:tr h="316834">
                <a:tc>
                  <a:txBody>
                    <a:bodyPr/>
                    <a:lstStyle/>
                    <a:p>
                      <a:pPr algn="ctr">
                        <a:lnSpc>
                          <a:spcPct val="125000"/>
                        </a:lnSpc>
                      </a:pPr>
                      <a:r>
                        <a:rPr lang="en-GB" sz="1100" kern="100">
                          <a:effectLst/>
                        </a:rPr>
                        <a:t>Insure against impact of landslides to agricultural production and profitability, to avoid farmland abandonment</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a:txBody>
                    <a:bodyPr/>
                    <a:lstStyle/>
                    <a:p>
                      <a:pPr algn="ctr">
                        <a:lnSpc>
                          <a:spcPct val="125000"/>
                        </a:lnSpc>
                      </a:pPr>
                      <a:r>
                        <a:rPr lang="en-GB" sz="1100" kern="100">
                          <a:effectLst/>
                        </a:rPr>
                        <a:t>Landslide (direct impacts, (e.g., loss of farmland) and indirect impacts (damage to rural transport network and business interruption)</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a:txBody>
                    <a:bodyPr/>
                    <a:lstStyle/>
                    <a:p>
                      <a:pPr algn="ctr">
                        <a:lnSpc>
                          <a:spcPct val="125000"/>
                        </a:lnSpc>
                      </a:pPr>
                      <a:r>
                        <a:rPr lang="en-GB" sz="1100" kern="100">
                          <a:effectLst/>
                        </a:rPr>
                        <a:t>Financing</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48879199"/>
                  </a:ext>
                </a:extLst>
              </a:tr>
              <a:tr h="419307">
                <a:tc>
                  <a:txBody>
                    <a:bodyPr/>
                    <a:lstStyle/>
                    <a:p>
                      <a:pPr algn="ctr">
                        <a:lnSpc>
                          <a:spcPct val="125000"/>
                        </a:lnSpc>
                      </a:pPr>
                      <a:r>
                        <a:rPr lang="en-GB" sz="1100" kern="100">
                          <a:effectLst/>
                        </a:rPr>
                        <a:t>Capacity building workshops with farmers, Develop/promote networks of farmers and farmers' organizations at regional level for exchange of information and experiences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rowSpan="8">
                  <a:txBody>
                    <a:bodyPr/>
                    <a:lstStyle/>
                    <a:p>
                      <a:pPr algn="ctr">
                        <a:lnSpc>
                          <a:spcPct val="125000"/>
                        </a:lnSpc>
                      </a:pPr>
                      <a:r>
                        <a:rPr lang="en-GB" sz="1100" kern="100" dirty="0">
                          <a:effectLst/>
                        </a:rPr>
                        <a:t>Climate hazards (multiple) </a:t>
                      </a:r>
                    </a:p>
                    <a:p>
                      <a:pPr algn="ctr">
                        <a:lnSpc>
                          <a:spcPct val="125000"/>
                        </a:lnSpc>
                      </a:pPr>
                      <a:r>
                        <a:rPr lang="en-GB" sz="1100" kern="100" dirty="0">
                          <a:effectLst/>
                        </a:rPr>
                        <a:t>Impact: affecting soil and water productivity, and thus yield, income and livelihoods of farmers</a:t>
                      </a:r>
                    </a:p>
                  </a:txBody>
                  <a:tcPr marL="64546" marR="64546" marT="12727" marB="12727" anchor="ctr"/>
                </a:tc>
                <a:tc>
                  <a:txBody>
                    <a:bodyPr/>
                    <a:lstStyle/>
                    <a:p>
                      <a:pPr algn="ctr">
                        <a:lnSpc>
                          <a:spcPct val="125000"/>
                        </a:lnSpc>
                      </a:pPr>
                      <a:r>
                        <a:rPr lang="en-GB" sz="1100" kern="100">
                          <a:effectLst/>
                        </a:rPr>
                        <a:t>Farmer capacity building on climate smart agriculture</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2967967464"/>
                  </a:ext>
                </a:extLst>
              </a:tr>
              <a:tr h="394596">
                <a:tc>
                  <a:txBody>
                    <a:bodyPr/>
                    <a:lstStyle/>
                    <a:p>
                      <a:pPr algn="ctr">
                        <a:lnSpc>
                          <a:spcPct val="125000"/>
                        </a:lnSpc>
                      </a:pPr>
                      <a:r>
                        <a:rPr lang="en-GB" sz="1100" kern="100">
                          <a:effectLst/>
                        </a:rPr>
                        <a:t>Demonstrations farms, Farmer field schools/farmer discussion groups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a:effectLst/>
                        </a:rPr>
                        <a:t>Climate hazards (multiple) </a:t>
                      </a:r>
                    </a:p>
                    <a:p>
                      <a:pPr algn="ctr">
                        <a:lnSpc>
                          <a:spcPct val="125000"/>
                        </a:lnSpc>
                      </a:pPr>
                      <a:r>
                        <a:rPr lang="en-GB" sz="1100" kern="100">
                          <a:effectLst/>
                        </a:rPr>
                        <a:t>Impact: affecting soil and water productivity, and thus yield, income and livelihoods of farmers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a:txBody>
                    <a:bodyPr/>
                    <a:lstStyle/>
                    <a:p>
                      <a:pPr algn="ctr">
                        <a:lnSpc>
                          <a:spcPct val="125000"/>
                        </a:lnSpc>
                      </a:pPr>
                      <a:r>
                        <a:rPr lang="en-GB" sz="1100" kern="100">
                          <a:effectLst/>
                        </a:rPr>
                        <a:t>Farmer capacity building on climate smart agriculture</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984235099"/>
                  </a:ext>
                </a:extLst>
              </a:tr>
              <a:tr h="394596">
                <a:tc>
                  <a:txBody>
                    <a:bodyPr/>
                    <a:lstStyle/>
                    <a:p>
                      <a:pPr algn="ctr">
                        <a:lnSpc>
                          <a:spcPct val="125000"/>
                        </a:lnSpc>
                      </a:pPr>
                      <a:r>
                        <a:rPr lang="nl-NL" sz="1100" kern="100">
                          <a:effectLst/>
                        </a:rPr>
                        <a:t>Use of multi-media to disseminate information</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a:effectLst/>
                        </a:rPr>
                        <a:t>Climate hazards (multiple) </a:t>
                      </a:r>
                    </a:p>
                    <a:p>
                      <a:pPr algn="ctr">
                        <a:lnSpc>
                          <a:spcPct val="125000"/>
                        </a:lnSpc>
                      </a:pPr>
                      <a:r>
                        <a:rPr lang="en-GB" sz="1100" kern="100">
                          <a:effectLst/>
                        </a:rPr>
                        <a:t>Impact: affecting soil and water productivity, and thus yield, income and livelihoods of farmers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a:txBody>
                    <a:bodyPr/>
                    <a:lstStyle/>
                    <a:p>
                      <a:pPr algn="ctr">
                        <a:lnSpc>
                          <a:spcPct val="125000"/>
                        </a:lnSpc>
                      </a:pPr>
                      <a:r>
                        <a:rPr lang="en-GB" sz="1100" kern="100">
                          <a:effectLst/>
                        </a:rPr>
                        <a:t>Farmer capacity building on climate smart agriculture</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1564722972"/>
                  </a:ext>
                </a:extLst>
              </a:tr>
              <a:tr h="419307">
                <a:tc>
                  <a:txBody>
                    <a:bodyPr/>
                    <a:lstStyle/>
                    <a:p>
                      <a:pPr algn="ctr">
                        <a:lnSpc>
                          <a:spcPct val="125000"/>
                        </a:lnSpc>
                      </a:pPr>
                      <a:r>
                        <a:rPr lang="en-GB" sz="1100" kern="100">
                          <a:effectLst/>
                        </a:rPr>
                        <a:t>Diverse system including crops (annual and perennial), livestock, forestry, and fish (aquaculture), providing production and income diversity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a:effectLst/>
                        </a:rPr>
                        <a:t>Climate hazards (multiple) </a:t>
                      </a:r>
                    </a:p>
                    <a:p>
                      <a:pPr algn="ctr">
                        <a:lnSpc>
                          <a:spcPct val="125000"/>
                        </a:lnSpc>
                      </a:pPr>
                      <a:r>
                        <a:rPr lang="en-GB" sz="1100" kern="100">
                          <a:effectLst/>
                        </a:rPr>
                        <a:t>Impact: affecting soil and water productivity, and thus yield, income and livelihoods of farmers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rowSpan="5">
                  <a:txBody>
                    <a:bodyPr/>
                    <a:lstStyle/>
                    <a:p>
                      <a:pPr algn="ctr">
                        <a:lnSpc>
                          <a:spcPct val="125000"/>
                        </a:lnSpc>
                      </a:pPr>
                      <a:r>
                        <a:rPr lang="nl-NL" sz="1100" kern="100" dirty="0">
                          <a:effectLst/>
                        </a:rPr>
                        <a:t>Integrated systems</a:t>
                      </a:r>
                    </a:p>
                  </a:txBody>
                  <a:tcPr marL="64546" marR="64546" marT="12727" marB="12727" anchor="ctr"/>
                </a:tc>
                <a:extLst>
                  <a:ext uri="{0D108BD9-81ED-4DB2-BD59-A6C34878D82A}">
                    <a16:rowId xmlns:a16="http://schemas.microsoft.com/office/drawing/2014/main" val="938255520"/>
                  </a:ext>
                </a:extLst>
              </a:tr>
              <a:tr h="304923">
                <a:tc>
                  <a:txBody>
                    <a:bodyPr/>
                    <a:lstStyle/>
                    <a:p>
                      <a:pPr algn="ctr">
                        <a:lnSpc>
                          <a:spcPct val="125000"/>
                        </a:lnSpc>
                      </a:pPr>
                      <a:r>
                        <a:rPr lang="en-GB" sz="1100" kern="100">
                          <a:effectLst/>
                        </a:rPr>
                        <a:t>Integration of soil and water management practices (including water harvesting and storage)</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a:effectLst/>
                        </a:rPr>
                        <a:t>Climate hazards (multiple) </a:t>
                      </a:r>
                    </a:p>
                    <a:p>
                      <a:pPr algn="ctr">
                        <a:lnSpc>
                          <a:spcPct val="125000"/>
                        </a:lnSpc>
                      </a:pPr>
                      <a:r>
                        <a:rPr lang="en-GB" sz="1100" kern="100">
                          <a:effectLst/>
                        </a:rPr>
                        <a:t>Impact: affecting soil and water productivity, and thus yield, income and livelihoods of farmers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vMerge="1">
                  <a:txBody>
                    <a:bodyPr/>
                    <a:lstStyle/>
                    <a:p>
                      <a:pPr algn="ctr">
                        <a:lnSpc>
                          <a:spcPct val="125000"/>
                        </a:lnSpc>
                      </a:pPr>
                      <a:r>
                        <a:rPr lang="nl-NL" sz="1100" kern="100" dirty="0">
                          <a:effectLst/>
                        </a:rPr>
                        <a:t>Integrated systems</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2994558682"/>
                  </a:ext>
                </a:extLst>
              </a:tr>
              <a:tr h="304923">
                <a:tc>
                  <a:txBody>
                    <a:bodyPr/>
                    <a:lstStyle/>
                    <a:p>
                      <a:pPr algn="ctr">
                        <a:lnSpc>
                          <a:spcPct val="125000"/>
                        </a:lnSpc>
                      </a:pPr>
                      <a:r>
                        <a:rPr lang="nl-NL" sz="1100" kern="100">
                          <a:effectLst/>
                        </a:rPr>
                        <a:t>Management of waste streams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a:effectLst/>
                        </a:rPr>
                        <a:t>Climate hazards (multiple) </a:t>
                      </a:r>
                    </a:p>
                    <a:p>
                      <a:pPr algn="ctr">
                        <a:lnSpc>
                          <a:spcPct val="125000"/>
                        </a:lnSpc>
                      </a:pPr>
                      <a:r>
                        <a:rPr lang="en-GB" sz="1100" kern="100">
                          <a:effectLst/>
                        </a:rPr>
                        <a:t>Impact: affecting soil and water productivity, and thus yield, income and livelihoods of farmers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vMerge="1">
                  <a:txBody>
                    <a:bodyPr/>
                    <a:lstStyle/>
                    <a:p>
                      <a:pPr algn="ctr">
                        <a:lnSpc>
                          <a:spcPct val="125000"/>
                        </a:lnSpc>
                      </a:pPr>
                      <a:r>
                        <a:rPr lang="nl-NL" sz="1100" kern="100" dirty="0">
                          <a:effectLst/>
                        </a:rPr>
                        <a:t>Integrated systems</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624661974"/>
                  </a:ext>
                </a:extLst>
              </a:tr>
              <a:tr h="304923">
                <a:tc>
                  <a:txBody>
                    <a:bodyPr/>
                    <a:lstStyle/>
                    <a:p>
                      <a:pPr algn="ctr">
                        <a:lnSpc>
                          <a:spcPct val="125000"/>
                        </a:lnSpc>
                      </a:pPr>
                      <a:r>
                        <a:rPr lang="en-GB" sz="1100" kern="100">
                          <a:effectLst/>
                        </a:rPr>
                        <a:t>Sustainable household fuel supplies for cooking and heating</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a:effectLst/>
                        </a:rPr>
                        <a:t>Climate hazards (multiple) </a:t>
                      </a:r>
                    </a:p>
                    <a:p>
                      <a:pPr algn="ctr">
                        <a:lnSpc>
                          <a:spcPct val="125000"/>
                        </a:lnSpc>
                      </a:pPr>
                      <a:r>
                        <a:rPr lang="en-GB" sz="1100" kern="100">
                          <a:effectLst/>
                        </a:rPr>
                        <a:t>Impact: affecting soil and water productivity, and thus yield, income and livelihoods of farmers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vMerge="1">
                  <a:txBody>
                    <a:bodyPr/>
                    <a:lstStyle/>
                    <a:p>
                      <a:pPr algn="ctr">
                        <a:lnSpc>
                          <a:spcPct val="125000"/>
                        </a:lnSpc>
                      </a:pPr>
                      <a:r>
                        <a:rPr lang="nl-NL" sz="1100" kern="100" dirty="0">
                          <a:effectLst/>
                        </a:rPr>
                        <a:t>Integrated systems</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1321957456"/>
                  </a:ext>
                </a:extLst>
              </a:tr>
              <a:tr h="304923">
                <a:tc>
                  <a:txBody>
                    <a:bodyPr/>
                    <a:lstStyle/>
                    <a:p>
                      <a:pPr algn="ctr">
                        <a:lnSpc>
                          <a:spcPct val="125000"/>
                        </a:lnSpc>
                      </a:pPr>
                      <a:r>
                        <a:rPr lang="en-GB" sz="1100" kern="100">
                          <a:effectLst/>
                        </a:rPr>
                        <a:t>Processing and marketing to ensure food security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32727" marR="32727" marT="32727" marB="32727" anchor="ctr"/>
                </a:tc>
                <a:tc vMerge="1">
                  <a:txBody>
                    <a:bodyPr/>
                    <a:lstStyle/>
                    <a:p>
                      <a:pPr algn="ctr">
                        <a:lnSpc>
                          <a:spcPct val="125000"/>
                        </a:lnSpc>
                      </a:pPr>
                      <a:r>
                        <a:rPr lang="en-GB" sz="1100" kern="100" dirty="0">
                          <a:effectLst/>
                        </a:rPr>
                        <a:t>Climate hazards (multiple) </a:t>
                      </a:r>
                    </a:p>
                    <a:p>
                      <a:pPr algn="ctr">
                        <a:lnSpc>
                          <a:spcPct val="125000"/>
                        </a:lnSpc>
                      </a:pPr>
                      <a:r>
                        <a:rPr lang="en-GB" sz="1100" kern="100" dirty="0">
                          <a:effectLst/>
                        </a:rPr>
                        <a:t>Impact: affecting soil and water productivity, and thus yield, income and livelihoods of farmers</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tc vMerge="1">
                  <a:txBody>
                    <a:bodyPr/>
                    <a:lstStyle/>
                    <a:p>
                      <a:pPr algn="ctr">
                        <a:lnSpc>
                          <a:spcPct val="125000"/>
                        </a:lnSpc>
                      </a:pPr>
                      <a:r>
                        <a:rPr lang="nl-NL" sz="1100" kern="100" dirty="0">
                          <a:effectLst/>
                        </a:rPr>
                        <a:t>Integrated systems</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4546" marR="64546" marT="12727" marB="12727" anchor="ctr"/>
                </a:tc>
                <a:extLst>
                  <a:ext uri="{0D108BD9-81ED-4DB2-BD59-A6C34878D82A}">
                    <a16:rowId xmlns:a16="http://schemas.microsoft.com/office/drawing/2014/main" val="2101254592"/>
                  </a:ext>
                </a:extLst>
              </a:tr>
            </a:tbl>
          </a:graphicData>
        </a:graphic>
      </p:graphicFrame>
    </p:spTree>
    <p:extLst>
      <p:ext uri="{BB962C8B-B14F-4D97-AF65-F5344CB8AC3E}">
        <p14:creationId xmlns:p14="http://schemas.microsoft.com/office/powerpoint/2010/main" val="117857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Resilience options</a:t>
            </a:r>
            <a:endParaRPr lang="en-US" sz="3000" b="1"/>
          </a:p>
        </p:txBody>
      </p:sp>
      <p:sp>
        <p:nvSpPr>
          <p:cNvPr id="2" name="TextBox 1">
            <a:extLst>
              <a:ext uri="{FF2B5EF4-FFF2-40B4-BE49-F238E27FC236}">
                <a16:creationId xmlns:a16="http://schemas.microsoft.com/office/drawing/2014/main" id="{970E21E2-0030-EC67-F62D-516B31D6C335}"/>
              </a:ext>
            </a:extLst>
          </p:cNvPr>
          <p:cNvSpPr txBox="1"/>
          <p:nvPr/>
        </p:nvSpPr>
        <p:spPr>
          <a:xfrm>
            <a:off x="337696" y="624323"/>
            <a:ext cx="8582186" cy="400110"/>
          </a:xfrm>
          <a:prstGeom prst="rect">
            <a:avLst/>
          </a:prstGeom>
          <a:noFill/>
        </p:spPr>
        <p:txBody>
          <a:bodyPr wrap="square" rtlCol="0">
            <a:spAutoFit/>
          </a:bodyPr>
          <a:lstStyle/>
          <a:p>
            <a:r>
              <a:rPr lang="en-GB" sz="2000">
                <a:solidFill>
                  <a:srgbClr val="0070C0"/>
                </a:solidFill>
              </a:rPr>
              <a:t>Road transport (non-urban)</a:t>
            </a:r>
          </a:p>
        </p:txBody>
      </p:sp>
      <p:graphicFrame>
        <p:nvGraphicFramePr>
          <p:cNvPr id="3" name="Table 2">
            <a:extLst>
              <a:ext uri="{FF2B5EF4-FFF2-40B4-BE49-F238E27FC236}">
                <a16:creationId xmlns:a16="http://schemas.microsoft.com/office/drawing/2014/main" id="{C1FB3FCE-7C52-FC09-E230-8A6844596C5A}"/>
              </a:ext>
            </a:extLst>
          </p:cNvPr>
          <p:cNvGraphicFramePr>
            <a:graphicFrameLocks noGrp="1"/>
          </p:cNvGraphicFramePr>
          <p:nvPr>
            <p:extLst>
              <p:ext uri="{D42A27DB-BD31-4B8C-83A1-F6EECF244321}">
                <p14:modId xmlns:p14="http://schemas.microsoft.com/office/powerpoint/2010/main" val="2394343067"/>
              </p:ext>
            </p:extLst>
          </p:nvPr>
        </p:nvGraphicFramePr>
        <p:xfrm>
          <a:off x="28136" y="1093913"/>
          <a:ext cx="12084149" cy="4763874"/>
        </p:xfrm>
        <a:graphic>
          <a:graphicData uri="http://schemas.openxmlformats.org/drawingml/2006/table">
            <a:tbl>
              <a:tblPr firstRow="1" bandRow="1">
                <a:tableStyleId>{5C22544A-7EE6-4342-B048-85BDC9FD1C3A}</a:tableStyleId>
              </a:tblPr>
              <a:tblGrid>
                <a:gridCol w="5204269">
                  <a:extLst>
                    <a:ext uri="{9D8B030D-6E8A-4147-A177-3AD203B41FA5}">
                      <a16:colId xmlns:a16="http://schemas.microsoft.com/office/drawing/2014/main" val="90663484"/>
                    </a:ext>
                  </a:extLst>
                </a:gridCol>
                <a:gridCol w="4507911">
                  <a:extLst>
                    <a:ext uri="{9D8B030D-6E8A-4147-A177-3AD203B41FA5}">
                      <a16:colId xmlns:a16="http://schemas.microsoft.com/office/drawing/2014/main" val="1299734983"/>
                    </a:ext>
                  </a:extLst>
                </a:gridCol>
                <a:gridCol w="2371969">
                  <a:extLst>
                    <a:ext uri="{9D8B030D-6E8A-4147-A177-3AD203B41FA5}">
                      <a16:colId xmlns:a16="http://schemas.microsoft.com/office/drawing/2014/main" val="3955337807"/>
                    </a:ext>
                  </a:extLst>
                </a:gridCol>
              </a:tblGrid>
              <a:tr h="284114">
                <a:tc>
                  <a:txBody>
                    <a:bodyPr/>
                    <a:lstStyle/>
                    <a:p>
                      <a:pPr algn="ctr">
                        <a:lnSpc>
                          <a:spcPct val="125000"/>
                        </a:lnSpc>
                      </a:pPr>
                      <a:r>
                        <a:rPr lang="en-GB" sz="1100" kern="100">
                          <a:effectLst/>
                        </a:rPr>
                        <a:t>Resilience option</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361" marR="5361" marT="5361" marB="0" anchor="ctr"/>
                </a:tc>
                <a:tc>
                  <a:txBody>
                    <a:bodyPr/>
                    <a:lstStyle/>
                    <a:p>
                      <a:pPr algn="ctr">
                        <a:lnSpc>
                          <a:spcPct val="125000"/>
                        </a:lnSpc>
                      </a:pPr>
                      <a:r>
                        <a:rPr lang="en-GB" sz="1100" kern="100">
                          <a:effectLst/>
                        </a:rPr>
                        <a:t>Related hazard</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a:txBody>
                    <a:bodyPr/>
                    <a:lstStyle/>
                    <a:p>
                      <a:pPr algn="ctr">
                        <a:lnSpc>
                          <a:spcPct val="125000"/>
                        </a:lnSpc>
                      </a:pPr>
                      <a:r>
                        <a:rPr lang="en-GB" sz="1100" kern="100">
                          <a:effectLst/>
                        </a:rPr>
                        <a:t>Resilience category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1080139707"/>
                  </a:ext>
                </a:extLst>
              </a:tr>
              <a:tr h="234939">
                <a:tc>
                  <a:txBody>
                    <a:bodyPr/>
                    <a:lstStyle/>
                    <a:p>
                      <a:pPr algn="ctr">
                        <a:lnSpc>
                          <a:spcPct val="125000"/>
                        </a:lnSpc>
                      </a:pPr>
                      <a:r>
                        <a:rPr lang="en-GB" sz="1100" kern="100">
                          <a:effectLst/>
                        </a:rPr>
                        <a:t>Structural measures such as strengthening embankments; reducing the gradient of cut slopes and hill slopes; constructing retaining walls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a:txBody>
                    <a:bodyPr/>
                    <a:lstStyle/>
                    <a:p>
                      <a:pPr algn="ctr">
                        <a:lnSpc>
                          <a:spcPct val="125000"/>
                        </a:lnSpc>
                      </a:pPr>
                      <a:r>
                        <a:rPr lang="en-GB" sz="1100" kern="100">
                          <a:effectLst/>
                        </a:rPr>
                        <a:t>Landslide (scouring of soils around road infrastructure is compounded by increased debris slides, debris flows and rock falls from landslides)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rowSpan="2">
                  <a:txBody>
                    <a:bodyPr/>
                    <a:lstStyle/>
                    <a:p>
                      <a:pPr algn="ctr">
                        <a:lnSpc>
                          <a:spcPct val="125000"/>
                        </a:lnSpc>
                      </a:pPr>
                      <a:r>
                        <a:rPr lang="en-GB" sz="1100" kern="100" dirty="0">
                          <a:effectLst/>
                        </a:rPr>
                        <a:t>Infrastructure – Grey infrastructure</a:t>
                      </a:r>
                    </a:p>
                  </a:txBody>
                  <a:tcPr marL="50747" marR="50747" marT="10007" marB="10007" anchor="ctr"/>
                </a:tc>
                <a:extLst>
                  <a:ext uri="{0D108BD9-81ED-4DB2-BD59-A6C34878D82A}">
                    <a16:rowId xmlns:a16="http://schemas.microsoft.com/office/drawing/2014/main" val="2675105659"/>
                  </a:ext>
                </a:extLst>
              </a:tr>
              <a:tr h="234939">
                <a:tc>
                  <a:txBody>
                    <a:bodyPr/>
                    <a:lstStyle/>
                    <a:p>
                      <a:pPr algn="ctr">
                        <a:lnSpc>
                          <a:spcPct val="125000"/>
                        </a:lnSpc>
                      </a:pPr>
                      <a:r>
                        <a:rPr lang="en-GB" sz="1100" kern="100">
                          <a:effectLst/>
                        </a:rPr>
                        <a:t>Protect against collapse of bridges, culverts, and embankments through structural measures (e.g., anchored abutments to piled foundations, strengthening foundations with concrete; reinforced earth embankment)</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a:txBody>
                    <a:bodyPr/>
                    <a:lstStyle/>
                    <a:p>
                      <a:pPr algn="ctr">
                        <a:lnSpc>
                          <a:spcPct val="125000"/>
                        </a:lnSpc>
                      </a:pPr>
                      <a:r>
                        <a:rPr lang="en-GB" sz="1100" kern="100">
                          <a:effectLst/>
                        </a:rPr>
                        <a:t>Landslide (increase of loads on road components through increased debris, potentially causing their collapse)</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vMerge="1">
                  <a:txBody>
                    <a:bodyPr/>
                    <a:lstStyle/>
                    <a:p>
                      <a:pPr algn="ctr">
                        <a:lnSpc>
                          <a:spcPct val="125000"/>
                        </a:lnSpc>
                      </a:pPr>
                      <a:r>
                        <a:rPr lang="en-GB" sz="1100" kern="100" dirty="0">
                          <a:effectLst/>
                        </a:rPr>
                        <a:t>Infrastructure – Grey infrastructure</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4019318328"/>
                  </a:ext>
                </a:extLst>
              </a:tr>
              <a:tr h="234939">
                <a:tc>
                  <a:txBody>
                    <a:bodyPr/>
                    <a:lstStyle/>
                    <a:p>
                      <a:pPr algn="ctr">
                        <a:lnSpc>
                          <a:spcPct val="125000"/>
                        </a:lnSpc>
                      </a:pPr>
                      <a:r>
                        <a:rPr lang="en-GB" sz="1100" kern="100">
                          <a:effectLst/>
                        </a:rPr>
                        <a:t>Incorporating climate change considerations (data, projections, uncertainty) into transport systems' planning, design, management, operations and maintenance practices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a:txBody>
                    <a:bodyPr/>
                    <a:lstStyle/>
                    <a:p>
                      <a:pPr algn="ctr">
                        <a:lnSpc>
                          <a:spcPct val="125000"/>
                        </a:lnSpc>
                      </a:pPr>
                      <a:r>
                        <a:rPr lang="en-GB" sz="1100" kern="100">
                          <a:effectLst/>
                        </a:rPr>
                        <a:t>Landslide (debris leading to road closures, risk to road users and pedestrians, business interruption)</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a:txBody>
                    <a:bodyPr/>
                    <a:lstStyle/>
                    <a:p>
                      <a:pPr algn="ctr">
                        <a:lnSpc>
                          <a:spcPct val="125000"/>
                        </a:lnSpc>
                      </a:pPr>
                      <a:r>
                        <a:rPr lang="en-GB" sz="1100" kern="100">
                          <a:effectLst/>
                        </a:rPr>
                        <a:t>Institutions and governance – Management and planning</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3529049290"/>
                  </a:ext>
                </a:extLst>
              </a:tr>
              <a:tr h="331430">
                <a:tc>
                  <a:txBody>
                    <a:bodyPr/>
                    <a:lstStyle/>
                    <a:p>
                      <a:pPr algn="ctr">
                        <a:lnSpc>
                          <a:spcPct val="125000"/>
                        </a:lnSpc>
                      </a:pPr>
                      <a:r>
                        <a:rPr lang="en-GB" sz="1100" kern="100">
                          <a:effectLst/>
                        </a:rPr>
                        <a:t>Structural and geotechnical design of road components (e.g., bridges, tunnels, culverts, embankments and cuttings) to best-practice, seismic-resilient engineering standards; require higher design standards for key components (e.g., major river crossings)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rowSpan="3">
                  <a:txBody>
                    <a:bodyPr/>
                    <a:lstStyle/>
                    <a:p>
                      <a:pPr algn="ctr">
                        <a:lnSpc>
                          <a:spcPct val="125000"/>
                        </a:lnSpc>
                      </a:pPr>
                      <a:r>
                        <a:rPr lang="en-GB" sz="1100" kern="100" dirty="0">
                          <a:effectLst/>
                        </a:rPr>
                        <a:t>Earthquakes (seismic shaking)</a:t>
                      </a:r>
                    </a:p>
                  </a:txBody>
                  <a:tcPr marL="50747" marR="50747" marT="10007" marB="10007" anchor="ctr"/>
                </a:tc>
                <a:tc>
                  <a:txBody>
                    <a:bodyPr/>
                    <a:lstStyle/>
                    <a:p>
                      <a:pPr algn="ctr">
                        <a:lnSpc>
                          <a:spcPct val="125000"/>
                        </a:lnSpc>
                      </a:pPr>
                      <a:r>
                        <a:rPr lang="en-GB" sz="1100" kern="100">
                          <a:effectLst/>
                        </a:rPr>
                        <a:t>Institutions and governance – Policy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1466401448"/>
                  </a:ext>
                </a:extLst>
              </a:tr>
              <a:tr h="234939">
                <a:tc>
                  <a:txBody>
                    <a:bodyPr/>
                    <a:lstStyle/>
                    <a:p>
                      <a:pPr algn="ctr">
                        <a:lnSpc>
                          <a:spcPct val="125000"/>
                        </a:lnSpc>
                      </a:pPr>
                      <a:r>
                        <a:rPr lang="en-GB" sz="1100" kern="100">
                          <a:effectLst/>
                        </a:rPr>
                        <a:t>Initiate studies to evaluate the costs and benefits of modifying existing road components (bridges, embankments) to be more resilient; Develop insurance scheme; Contingency funds for addressing post-disaster needs </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vMerge="1">
                  <a:txBody>
                    <a:bodyPr/>
                    <a:lstStyle/>
                    <a:p>
                      <a:pPr algn="ctr">
                        <a:lnSpc>
                          <a:spcPct val="125000"/>
                        </a:lnSpc>
                      </a:pPr>
                      <a:r>
                        <a:rPr lang="en-GB" sz="1100" kern="100" dirty="0">
                          <a:effectLst/>
                        </a:rPr>
                        <a:t>Earthquakes (seismic shaking)</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a:txBody>
                    <a:bodyPr/>
                    <a:lstStyle/>
                    <a:p>
                      <a:pPr algn="ctr">
                        <a:lnSpc>
                          <a:spcPct val="125000"/>
                        </a:lnSpc>
                      </a:pPr>
                      <a:r>
                        <a:rPr lang="en-GB" sz="1100" kern="100">
                          <a:effectLst/>
                        </a:rPr>
                        <a:t>Financing</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1798516630"/>
                  </a:ext>
                </a:extLst>
              </a:tr>
              <a:tr h="234939">
                <a:tc>
                  <a:txBody>
                    <a:bodyPr/>
                    <a:lstStyle/>
                    <a:p>
                      <a:pPr algn="ctr">
                        <a:lnSpc>
                          <a:spcPct val="125000"/>
                        </a:lnSpc>
                      </a:pPr>
                      <a:r>
                        <a:rPr lang="en-GB" sz="1100" kern="100">
                          <a:effectLst/>
                        </a:rPr>
                        <a:t>Plan for emergency response in case earthquakes (e.g. alternative or evacuation routes, early warning systems, emergency services, responsive capacities)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vMerge="1">
                  <a:txBody>
                    <a:bodyPr/>
                    <a:lstStyle/>
                    <a:p>
                      <a:pPr algn="ctr">
                        <a:lnSpc>
                          <a:spcPct val="125000"/>
                        </a:lnSpc>
                      </a:pPr>
                      <a:r>
                        <a:rPr lang="en-GB" sz="1100" kern="100" dirty="0">
                          <a:effectLst/>
                        </a:rPr>
                        <a:t>Earthquakes (seismic shaking)</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a:txBody>
                    <a:bodyPr/>
                    <a:lstStyle/>
                    <a:p>
                      <a:pPr algn="ctr">
                        <a:lnSpc>
                          <a:spcPct val="125000"/>
                        </a:lnSpc>
                      </a:pPr>
                      <a:r>
                        <a:rPr lang="en-GB" sz="1100" kern="100">
                          <a:effectLst/>
                        </a:rPr>
                        <a:t>Institutions and governance – Management and planning</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4062062573"/>
                  </a:ext>
                </a:extLst>
              </a:tr>
              <a:tr h="234939">
                <a:tc>
                  <a:txBody>
                    <a:bodyPr/>
                    <a:lstStyle/>
                    <a:p>
                      <a:pPr algn="ctr">
                        <a:lnSpc>
                          <a:spcPct val="125000"/>
                        </a:lnSpc>
                      </a:pPr>
                      <a:r>
                        <a:rPr lang="en-GB" sz="1100" kern="100">
                          <a:effectLst/>
                        </a:rPr>
                        <a:t>Reinforce at-risk bridge structures (e.g. piers,  abutments, columns, foundations) to protect against scouring (e.g. rip-rap); Elevate bridge structure (deck level, piles)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a:txBody>
                    <a:bodyPr/>
                    <a:lstStyle/>
                    <a:p>
                      <a:pPr algn="ctr">
                        <a:lnSpc>
                          <a:spcPct val="125000"/>
                        </a:lnSpc>
                      </a:pPr>
                      <a:r>
                        <a:rPr lang="en-GB" sz="1100" kern="100">
                          <a:effectLst/>
                        </a:rPr>
                        <a:t>Flood (flooding can accelerate scouring of road and bridge support structures (e.g. foundations, piers), negatively impacting their structural integrity)</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rowSpan="2">
                  <a:txBody>
                    <a:bodyPr/>
                    <a:lstStyle/>
                    <a:p>
                      <a:pPr algn="ctr">
                        <a:lnSpc>
                          <a:spcPct val="125000"/>
                        </a:lnSpc>
                      </a:pPr>
                      <a:r>
                        <a:rPr lang="en-GB" sz="1100" kern="100" dirty="0">
                          <a:effectLst/>
                        </a:rPr>
                        <a:t>Infrastructure – Grey infrastructure</a:t>
                      </a:r>
                    </a:p>
                  </a:txBody>
                  <a:tcPr marL="50747" marR="50747" marT="10007" marB="10007" anchor="ctr"/>
                </a:tc>
                <a:extLst>
                  <a:ext uri="{0D108BD9-81ED-4DB2-BD59-A6C34878D82A}">
                    <a16:rowId xmlns:a16="http://schemas.microsoft.com/office/drawing/2014/main" val="3551510099"/>
                  </a:ext>
                </a:extLst>
              </a:tr>
              <a:tr h="331430">
                <a:tc>
                  <a:txBody>
                    <a:bodyPr/>
                    <a:lstStyle/>
                    <a:p>
                      <a:pPr algn="ctr">
                        <a:lnSpc>
                          <a:spcPct val="125000"/>
                        </a:lnSpc>
                      </a:pPr>
                      <a:r>
                        <a:rPr lang="en-GB" sz="1100" kern="100">
                          <a:effectLst/>
                        </a:rPr>
                        <a:t>Protect against collapse (e.g. anchored abutments to piled foundations, strengthening foundations with concrete); Strengthen granular bases and subgrade soils (using artificial or natural cements); Strengthening embankments (e.g., with geogrids)</a:t>
                      </a:r>
                      <a:endParaRPr lang="en-GB" sz="1100" kern="100">
                        <a:effectLst/>
                        <a:latin typeface="Arial" panose="020B0604020202020204" pitchFamily="34" charset="0"/>
                        <a:ea typeface="Times New Roman" panose="02020603050405020304" pitchFamily="18" charset="0"/>
                        <a:cs typeface="Times New Roman" panose="02020603050405020304" pitchFamily="18" charset="0"/>
                      </a:endParaRPr>
                    </a:p>
                  </a:txBody>
                  <a:tcPr marL="25731" marR="25731" marT="25731" marB="25731" anchor="ctr"/>
                </a:tc>
                <a:tc>
                  <a:txBody>
                    <a:bodyPr/>
                    <a:lstStyle/>
                    <a:p>
                      <a:pPr algn="ctr">
                        <a:lnSpc>
                          <a:spcPct val="125000"/>
                        </a:lnSpc>
                      </a:pPr>
                      <a:r>
                        <a:rPr lang="en-GB" sz="1100" kern="100" dirty="0">
                          <a:effectLst/>
                        </a:rPr>
                        <a:t>Flooding (saturation of pavements, subgrade materials, and embankments, which can cause road embankment instability, and can negatively affect the structural integrity of roads, bridges and tunnels)</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tc vMerge="1">
                  <a:txBody>
                    <a:bodyPr/>
                    <a:lstStyle/>
                    <a:p>
                      <a:pPr algn="ctr">
                        <a:lnSpc>
                          <a:spcPct val="125000"/>
                        </a:lnSpc>
                      </a:pPr>
                      <a:r>
                        <a:rPr lang="en-GB" sz="1100" kern="100" dirty="0">
                          <a:effectLst/>
                        </a:rPr>
                        <a:t>Infrastructure – Grey infrastructure</a:t>
                      </a:r>
                      <a:endParaRPr lang="en-GB" sz="1100" kern="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0747" marR="50747" marT="10007" marB="10007" anchor="ctr"/>
                </a:tc>
                <a:extLst>
                  <a:ext uri="{0D108BD9-81ED-4DB2-BD59-A6C34878D82A}">
                    <a16:rowId xmlns:a16="http://schemas.microsoft.com/office/drawing/2014/main" val="3820868181"/>
                  </a:ext>
                </a:extLst>
              </a:tr>
            </a:tbl>
          </a:graphicData>
        </a:graphic>
      </p:graphicFrame>
    </p:spTree>
    <p:extLst>
      <p:ext uri="{BB962C8B-B14F-4D97-AF65-F5344CB8AC3E}">
        <p14:creationId xmlns:p14="http://schemas.microsoft.com/office/powerpoint/2010/main" val="343157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D6B96C-910F-466A-9547-6F10F3C2BB0D}"/>
              </a:ext>
            </a:extLst>
          </p:cNvPr>
          <p:cNvSpPr txBox="1"/>
          <p:nvPr/>
        </p:nvSpPr>
        <p:spPr>
          <a:xfrm>
            <a:off x="293251" y="35408"/>
            <a:ext cx="10422374" cy="1077218"/>
          </a:xfrm>
          <a:prstGeom prst="rect">
            <a:avLst/>
          </a:prstGeom>
          <a:noFill/>
        </p:spPr>
        <p:txBody>
          <a:bodyPr wrap="square" rtlCol="0">
            <a:spAutoFit/>
          </a:bodyPr>
          <a:lstStyle/>
          <a:p>
            <a:r>
              <a:rPr lang="en-US" sz="3200" b="1" dirty="0">
                <a:solidFill>
                  <a:schemeClr val="accent1"/>
                </a:solidFill>
              </a:rPr>
              <a:t>ADB’s Good Practice Guidance for Climate-resilient Infrastructure Design: Adaptation Options Database</a:t>
            </a:r>
          </a:p>
        </p:txBody>
      </p:sp>
      <p:pic>
        <p:nvPicPr>
          <p:cNvPr id="6" name="Picture 5">
            <a:extLst>
              <a:ext uri="{FF2B5EF4-FFF2-40B4-BE49-F238E27FC236}">
                <a16:creationId xmlns:a16="http://schemas.microsoft.com/office/drawing/2014/main" id="{0D2B95A0-C0A0-42A4-0D24-764C8D8C89D6}"/>
              </a:ext>
            </a:extLst>
          </p:cNvPr>
          <p:cNvPicPr>
            <a:picLocks noChangeAspect="1"/>
          </p:cNvPicPr>
          <p:nvPr/>
        </p:nvPicPr>
        <p:blipFill>
          <a:blip r:embed="rId3"/>
          <a:stretch>
            <a:fillRect/>
          </a:stretch>
        </p:blipFill>
        <p:spPr>
          <a:xfrm>
            <a:off x="69659" y="1131676"/>
            <a:ext cx="12031708" cy="4898032"/>
          </a:xfrm>
          <a:prstGeom prst="rect">
            <a:avLst/>
          </a:prstGeom>
        </p:spPr>
      </p:pic>
      <p:sp>
        <p:nvSpPr>
          <p:cNvPr id="9" name="TextBox 8">
            <a:extLst>
              <a:ext uri="{FF2B5EF4-FFF2-40B4-BE49-F238E27FC236}">
                <a16:creationId xmlns:a16="http://schemas.microsoft.com/office/drawing/2014/main" id="{79948189-C059-924D-D26C-108C8793135A}"/>
              </a:ext>
            </a:extLst>
          </p:cNvPr>
          <p:cNvSpPr txBox="1"/>
          <p:nvPr/>
        </p:nvSpPr>
        <p:spPr>
          <a:xfrm>
            <a:off x="127456" y="6075897"/>
            <a:ext cx="11414998" cy="323165"/>
          </a:xfrm>
          <a:prstGeom prst="rect">
            <a:avLst/>
          </a:prstGeom>
          <a:noFill/>
        </p:spPr>
        <p:txBody>
          <a:bodyPr wrap="square">
            <a:spAutoFit/>
          </a:bodyPr>
          <a:lstStyle/>
          <a:p>
            <a:r>
              <a:rPr lang="en-GB" sz="1500"/>
              <a:t>A database of resilience options against geophysical hazards is currently in development</a:t>
            </a:r>
          </a:p>
        </p:txBody>
      </p:sp>
    </p:spTree>
    <p:extLst>
      <p:ext uri="{BB962C8B-B14F-4D97-AF65-F5344CB8AC3E}">
        <p14:creationId xmlns:p14="http://schemas.microsoft.com/office/powerpoint/2010/main" val="2381610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10DBCE-91BA-4426-A47C-C58B7E2E1778}"/>
              </a:ext>
            </a:extLst>
          </p:cNvPr>
          <p:cNvPicPr>
            <a:picLocks noChangeAspect="1"/>
          </p:cNvPicPr>
          <p:nvPr/>
        </p:nvPicPr>
        <p:blipFill rotWithShape="1">
          <a:blip r:embed="rId2"/>
          <a:srcRect t="31812" b="31598"/>
          <a:stretch/>
        </p:blipFill>
        <p:spPr>
          <a:xfrm>
            <a:off x="-2" y="10"/>
            <a:ext cx="12192002" cy="4461036"/>
          </a:xfrm>
          <a:prstGeom prst="rect">
            <a:avLst/>
          </a:prstGeom>
        </p:spPr>
      </p:pic>
      <p:sp>
        <p:nvSpPr>
          <p:cNvPr id="2" name="Title 1">
            <a:extLst>
              <a:ext uri="{FF2B5EF4-FFF2-40B4-BE49-F238E27FC236}">
                <a16:creationId xmlns:a16="http://schemas.microsoft.com/office/drawing/2014/main" id="{2677C445-60DB-4C60-837D-3A55E430BD69}"/>
              </a:ext>
            </a:extLst>
          </p:cNvPr>
          <p:cNvSpPr>
            <a:spLocks noGrp="1"/>
          </p:cNvSpPr>
          <p:nvPr>
            <p:ph type="ctrTitle"/>
          </p:nvPr>
        </p:nvSpPr>
        <p:spPr>
          <a:xfrm>
            <a:off x="1206982" y="4370339"/>
            <a:ext cx="9778034" cy="1171556"/>
          </a:xfrm>
        </p:spPr>
        <p:txBody>
          <a:bodyPr>
            <a:normAutofit/>
          </a:bodyPr>
          <a:lstStyle/>
          <a:p>
            <a:pPr algn="l"/>
            <a:r>
              <a:rPr lang="en-US" sz="2400">
                <a:solidFill>
                  <a:schemeClr val="bg1"/>
                </a:solidFill>
              </a:rPr>
              <a:t>Kashkadarya masterplan – first-stage risk assessment</a:t>
            </a:r>
          </a:p>
        </p:txBody>
      </p:sp>
      <p:sp>
        <p:nvSpPr>
          <p:cNvPr id="3" name="Subtitle 2">
            <a:extLst>
              <a:ext uri="{FF2B5EF4-FFF2-40B4-BE49-F238E27FC236}">
                <a16:creationId xmlns:a16="http://schemas.microsoft.com/office/drawing/2014/main" id="{3598BEB3-2857-4EF5-AD3F-686FA7499040}"/>
              </a:ext>
            </a:extLst>
          </p:cNvPr>
          <p:cNvSpPr>
            <a:spLocks noGrp="1"/>
          </p:cNvSpPr>
          <p:nvPr>
            <p:ph type="subTitle" idx="1"/>
          </p:nvPr>
        </p:nvSpPr>
        <p:spPr>
          <a:xfrm>
            <a:off x="1206982" y="5659764"/>
            <a:ext cx="9647830" cy="896315"/>
          </a:xfrm>
        </p:spPr>
        <p:txBody>
          <a:bodyPr vert="horz" lIns="0" tIns="0" rIns="0" bIns="0" rtlCol="0" anchor="t">
            <a:normAutofit/>
          </a:bodyPr>
          <a:lstStyle/>
          <a:p>
            <a:pPr algn="l"/>
            <a:r>
              <a:rPr lang="en-US" sz="2400">
                <a:solidFill>
                  <a:schemeClr val="bg1"/>
                </a:solidFill>
              </a:rPr>
              <a:t>April 2023</a:t>
            </a:r>
          </a:p>
        </p:txBody>
      </p:sp>
      <p:sp>
        <p:nvSpPr>
          <p:cNvPr id="5" name="Title 1">
            <a:extLst>
              <a:ext uri="{FF2B5EF4-FFF2-40B4-BE49-F238E27FC236}">
                <a16:creationId xmlns:a16="http://schemas.microsoft.com/office/drawing/2014/main" id="{06B9B9DA-978F-313A-4DA1-57F228767E1B}"/>
              </a:ext>
            </a:extLst>
          </p:cNvPr>
          <p:cNvSpPr txBox="1">
            <a:spLocks/>
          </p:cNvSpPr>
          <p:nvPr/>
        </p:nvSpPr>
        <p:spPr>
          <a:xfrm>
            <a:off x="887852" y="2943970"/>
            <a:ext cx="9966960" cy="2852737"/>
          </a:xfrm>
          <a:prstGeom prst="rect">
            <a:avLst/>
          </a:prstGeom>
        </p:spPr>
        <p:txBody>
          <a:bodyPr vert="horz" lIns="0" tIns="0" rIns="0" bIns="0" rtlCol="0" anchor="b">
            <a:noAutofit/>
          </a:bodyPr>
          <a:lstStyle>
            <a:lvl1pPr algn="ctr" defTabSz="914400" rtl="0" eaLnBrk="1" latinLnBrk="0" hangingPunct="1">
              <a:lnSpc>
                <a:spcPct val="100000"/>
              </a:lnSpc>
              <a:spcBef>
                <a:spcPct val="0"/>
              </a:spcBef>
              <a:buNone/>
              <a:defRPr sz="4000" b="1" i="0" kern="1200" cap="all" spc="750" baseline="0">
                <a:solidFill>
                  <a:schemeClr val="tx1"/>
                </a:solidFill>
                <a:latin typeface="+mj-lt"/>
                <a:ea typeface="+mj-ea"/>
                <a:cs typeface="+mj-cs"/>
              </a:defRPr>
            </a:lvl1pPr>
          </a:lstStyle>
          <a:p>
            <a:r>
              <a:rPr lang="en-US"/>
              <a:t>THANK YOU</a:t>
            </a:r>
            <a:endParaRPr lang="en-GB"/>
          </a:p>
        </p:txBody>
      </p:sp>
    </p:spTree>
    <p:extLst>
      <p:ext uri="{BB962C8B-B14F-4D97-AF65-F5344CB8AC3E}">
        <p14:creationId xmlns:p14="http://schemas.microsoft.com/office/powerpoint/2010/main" val="107198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Data provided by </a:t>
            </a:r>
            <a:r>
              <a:rPr lang="en-GB" sz="3000" b="1" err="1">
                <a:solidFill>
                  <a:schemeClr val="accent1"/>
                </a:solidFill>
              </a:rPr>
              <a:t>MoE</a:t>
            </a:r>
            <a:r>
              <a:rPr lang="en-GB" sz="3000" b="1">
                <a:solidFill>
                  <a:schemeClr val="accent1"/>
                </a:solidFill>
              </a:rPr>
              <a:t> and stakeholders</a:t>
            </a:r>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8582186" cy="400110"/>
          </a:xfrm>
          <a:prstGeom prst="rect">
            <a:avLst/>
          </a:prstGeom>
          <a:noFill/>
        </p:spPr>
        <p:txBody>
          <a:bodyPr wrap="square" rtlCol="0">
            <a:spAutoFit/>
          </a:bodyPr>
          <a:lstStyle/>
          <a:p>
            <a:r>
              <a:rPr lang="en-GB" sz="2000">
                <a:solidFill>
                  <a:srgbClr val="0070C0"/>
                </a:solidFill>
              </a:rPr>
              <a:t>Vulnerability ratings of priority subsectors</a:t>
            </a:r>
          </a:p>
        </p:txBody>
      </p:sp>
      <p:pic>
        <p:nvPicPr>
          <p:cNvPr id="5" name="Picture 4">
            <a:extLst>
              <a:ext uri="{FF2B5EF4-FFF2-40B4-BE49-F238E27FC236}">
                <a16:creationId xmlns:a16="http://schemas.microsoft.com/office/drawing/2014/main" id="{BA2BC286-0A32-0D11-5CF2-92EF03AF97E4}"/>
              </a:ext>
            </a:extLst>
          </p:cNvPr>
          <p:cNvPicPr>
            <a:picLocks noChangeAspect="1"/>
          </p:cNvPicPr>
          <p:nvPr/>
        </p:nvPicPr>
        <p:blipFill rotWithShape="1">
          <a:blip r:embed="rId3"/>
          <a:srcRect t="314"/>
          <a:stretch/>
        </p:blipFill>
        <p:spPr>
          <a:xfrm>
            <a:off x="1669117" y="1986552"/>
            <a:ext cx="9220183" cy="3559740"/>
          </a:xfrm>
          <a:prstGeom prst="rect">
            <a:avLst/>
          </a:prstGeom>
        </p:spPr>
      </p:pic>
      <p:sp>
        <p:nvSpPr>
          <p:cNvPr id="6" name="TextBox 5">
            <a:extLst>
              <a:ext uri="{FF2B5EF4-FFF2-40B4-BE49-F238E27FC236}">
                <a16:creationId xmlns:a16="http://schemas.microsoft.com/office/drawing/2014/main" id="{71BC5633-DB59-2DB7-277B-66C66393F986}"/>
              </a:ext>
            </a:extLst>
          </p:cNvPr>
          <p:cNvSpPr txBox="1"/>
          <p:nvPr/>
        </p:nvSpPr>
        <p:spPr>
          <a:xfrm>
            <a:off x="363823" y="1050455"/>
            <a:ext cx="11375333" cy="892552"/>
          </a:xfrm>
          <a:prstGeom prst="rect">
            <a:avLst/>
          </a:prstGeom>
          <a:noFill/>
        </p:spPr>
        <p:txBody>
          <a:bodyPr wrap="square">
            <a:spAutoFit/>
          </a:bodyPr>
          <a:lstStyle/>
          <a:p>
            <a:pPr lvl="0" algn="just"/>
            <a:r>
              <a:rPr lang="en-GB" sz="1300">
                <a:effectLst/>
                <a:latin typeface="Arial" panose="020B0604020202020204" pitchFamily="34" charset="0"/>
                <a:ea typeface="Times New Roman" panose="02020603050405020304" pitchFamily="18" charset="0"/>
                <a:cs typeface="Arial" panose="020B0604020202020204" pitchFamily="34" charset="0"/>
              </a:rPr>
              <a:t>A request for information was made for the vulnerability of priority subsectors to hazards and long-term climate trends in the context of Uzbekistan. There is good agreement between the vulnerability ratings provided by the responsible agencies and the vulnerability ratings assigned in the Stage 1 risk screening report based on literature review and expert judgement. This agreement provides confidence both in the capacity of the responsible agencies to asset the vulnerability of the priority sectors to climate and geophysical hazards, and in the vulnerability ratings assigned in the Stage 1 risk screening.</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3C29D8-F211-8B9B-F4E9-01CF2D3063C5}"/>
              </a:ext>
            </a:extLst>
          </p:cNvPr>
          <p:cNvSpPr txBox="1"/>
          <p:nvPr/>
        </p:nvSpPr>
        <p:spPr>
          <a:xfrm>
            <a:off x="516284" y="5619669"/>
            <a:ext cx="11222872" cy="692497"/>
          </a:xfrm>
          <a:prstGeom prst="rect">
            <a:avLst/>
          </a:prstGeom>
          <a:noFill/>
        </p:spPr>
        <p:txBody>
          <a:bodyPr wrap="square">
            <a:spAutoFit/>
          </a:bodyPr>
          <a:lstStyle/>
          <a:p>
            <a:pPr lvl="0" algn="just"/>
            <a:r>
              <a:rPr lang="en-GB" sz="1300">
                <a:effectLst/>
                <a:latin typeface="Arial" panose="020B0604020202020204" pitchFamily="34" charset="0"/>
                <a:ea typeface="Times New Roman" panose="02020603050405020304" pitchFamily="18" charset="0"/>
                <a:cs typeface="Arial" panose="020B0604020202020204" pitchFamily="34" charset="0"/>
              </a:rPr>
              <a:t>There are no cases of higher vulnerability ratings been assigned by the responsible agencies, compared to the ratings assigned on the basis of literature review and expert judgement. In such cases, the vulnerability rating used in the Stage 2 assessment would have been the higher one, assigned by the responsible agency.</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99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Data provided by </a:t>
            </a:r>
            <a:r>
              <a:rPr lang="en-GB" sz="3000" b="1" err="1">
                <a:solidFill>
                  <a:schemeClr val="accent1"/>
                </a:solidFill>
              </a:rPr>
              <a:t>MoE</a:t>
            </a:r>
            <a:r>
              <a:rPr lang="en-GB" sz="3000" b="1">
                <a:solidFill>
                  <a:schemeClr val="accent1"/>
                </a:solidFill>
              </a:rPr>
              <a:t> and stakeholders</a:t>
            </a:r>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00289"/>
            <a:ext cx="11069444" cy="400110"/>
          </a:xfrm>
          <a:prstGeom prst="rect">
            <a:avLst/>
          </a:prstGeom>
          <a:noFill/>
        </p:spPr>
        <p:txBody>
          <a:bodyPr wrap="square" rtlCol="0">
            <a:spAutoFit/>
          </a:bodyPr>
          <a:lstStyle/>
          <a:p>
            <a:r>
              <a:rPr lang="en-GB" sz="2000">
                <a:solidFill>
                  <a:srgbClr val="0070C0"/>
                </a:solidFill>
              </a:rPr>
              <a:t>Records of losses from past disasters in the three priority districts and the wider Kashkadarya region</a:t>
            </a:r>
          </a:p>
        </p:txBody>
      </p:sp>
      <p:pic>
        <p:nvPicPr>
          <p:cNvPr id="9" name="Picture 8">
            <a:extLst>
              <a:ext uri="{FF2B5EF4-FFF2-40B4-BE49-F238E27FC236}">
                <a16:creationId xmlns:a16="http://schemas.microsoft.com/office/drawing/2014/main" id="{3175E068-1678-C7EE-5879-77C7FE7837A5}"/>
              </a:ext>
            </a:extLst>
          </p:cNvPr>
          <p:cNvPicPr>
            <a:picLocks noChangeAspect="1"/>
          </p:cNvPicPr>
          <p:nvPr/>
        </p:nvPicPr>
        <p:blipFill>
          <a:blip r:embed="rId3"/>
          <a:stretch>
            <a:fillRect/>
          </a:stretch>
        </p:blipFill>
        <p:spPr>
          <a:xfrm>
            <a:off x="4172652" y="1295400"/>
            <a:ext cx="7917294" cy="5005856"/>
          </a:xfrm>
          <a:prstGeom prst="rect">
            <a:avLst/>
          </a:prstGeom>
        </p:spPr>
      </p:pic>
      <p:sp>
        <p:nvSpPr>
          <p:cNvPr id="3" name="Rectangle 1">
            <a:extLst>
              <a:ext uri="{FF2B5EF4-FFF2-40B4-BE49-F238E27FC236}">
                <a16:creationId xmlns:a16="http://schemas.microsoft.com/office/drawing/2014/main" id="{9EA657EB-FAA6-6D6F-EE2E-F850BA9E6A9C}"/>
              </a:ext>
            </a:extLst>
          </p:cNvPr>
          <p:cNvSpPr>
            <a:spLocks noChangeArrowheads="1"/>
          </p:cNvSpPr>
          <p:nvPr/>
        </p:nvSpPr>
        <p:spPr bwMode="auto">
          <a:xfrm>
            <a:off x="127365" y="1357216"/>
            <a:ext cx="371121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 request for information was made for an inventory of losses from past disasters in the three priority districts and the wider Kashkadarya region.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following comments can be made:</a:t>
            </a:r>
            <a:endParaRPr lang="en-GB" altLang="en-US" sz="1300" dirty="0"/>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Recorded losses were provided from landslides, floods and strong winds that occurred between 2012 and 2020.</a:t>
            </a:r>
            <a:endParaRPr kumimoji="0" lang="en-GB" altLang="en-US" sz="13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data suggest that the region experiences losses from disasters with high frequency (up to several disasters in a given year). These losses confirm the high risk faced by transport infrastructure, buildings and populations from climate and geophysical hazards.</a:t>
            </a:r>
            <a:endParaRPr kumimoji="0" lang="en-GB" altLang="en-US" sz="13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The recorded losses range from relatively minor (damage to fruit trees) to relatively severe (several dead and injured).</a:t>
            </a:r>
            <a:endParaRPr kumimoji="0" lang="en-GB" altLang="en-US" sz="1300" b="0" i="0" u="none" strike="noStrike" cap="none" normalizeH="0" baseline="0" dirty="0">
              <a:ln>
                <a:noFill/>
              </a:ln>
              <a:solidFill>
                <a:schemeClr val="tx1"/>
              </a:solidFill>
              <a:effectLst/>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13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No records of losses from drought, heatwave, water scarcity or earthquakes were provided.</a:t>
            </a:r>
            <a:endParaRPr kumimoji="0" lang="en-GB" altLang="en-US" sz="13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524653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Data provided by </a:t>
            </a:r>
            <a:r>
              <a:rPr lang="en-GB" sz="3000" b="1" err="1">
                <a:solidFill>
                  <a:schemeClr val="accent1"/>
                </a:solidFill>
              </a:rPr>
              <a:t>MoE</a:t>
            </a:r>
            <a:r>
              <a:rPr lang="en-GB" sz="3000" b="1">
                <a:solidFill>
                  <a:schemeClr val="accent1"/>
                </a:solidFill>
              </a:rPr>
              <a:t> and stakeholders</a:t>
            </a:r>
          </a:p>
        </p:txBody>
      </p:sp>
      <p:sp>
        <p:nvSpPr>
          <p:cNvPr id="2" name="TextBox 1">
            <a:extLst>
              <a:ext uri="{FF2B5EF4-FFF2-40B4-BE49-F238E27FC236}">
                <a16:creationId xmlns:a16="http://schemas.microsoft.com/office/drawing/2014/main" id="{0357F188-630D-FB32-7F47-9D91DA51E7EC}"/>
              </a:ext>
            </a:extLst>
          </p:cNvPr>
          <p:cNvSpPr txBox="1"/>
          <p:nvPr/>
        </p:nvSpPr>
        <p:spPr>
          <a:xfrm>
            <a:off x="337696" y="638389"/>
            <a:ext cx="11526644" cy="400110"/>
          </a:xfrm>
          <a:prstGeom prst="rect">
            <a:avLst/>
          </a:prstGeom>
          <a:noFill/>
        </p:spPr>
        <p:txBody>
          <a:bodyPr wrap="square" rtlCol="0">
            <a:spAutoFit/>
          </a:bodyPr>
          <a:lstStyle/>
          <a:p>
            <a:r>
              <a:rPr lang="en-GB" sz="2000">
                <a:solidFill>
                  <a:srgbClr val="0070C0"/>
                </a:solidFill>
              </a:rPr>
              <a:t>Resilience options (disaster risk reduction and climate adaptation options) adopted for the priority sectors</a:t>
            </a:r>
          </a:p>
        </p:txBody>
      </p:sp>
      <p:sp>
        <p:nvSpPr>
          <p:cNvPr id="5" name="TextBox 4">
            <a:extLst>
              <a:ext uri="{FF2B5EF4-FFF2-40B4-BE49-F238E27FC236}">
                <a16:creationId xmlns:a16="http://schemas.microsoft.com/office/drawing/2014/main" id="{8D117887-669F-A3B3-2DF5-58E1C0124CC9}"/>
              </a:ext>
            </a:extLst>
          </p:cNvPr>
          <p:cNvSpPr txBox="1"/>
          <p:nvPr/>
        </p:nvSpPr>
        <p:spPr>
          <a:xfrm>
            <a:off x="55544" y="1538309"/>
            <a:ext cx="3563955" cy="4093428"/>
          </a:xfrm>
          <a:prstGeom prst="rect">
            <a:avLst/>
          </a:prstGeom>
          <a:noFill/>
        </p:spPr>
        <p:txBody>
          <a:bodyPr wrap="square">
            <a:spAutoFit/>
          </a:bodyPr>
          <a:lstStyle/>
          <a:p>
            <a:pPr lvl="0" algn="just"/>
            <a:r>
              <a:rPr lang="en-GB" sz="1300" dirty="0">
                <a:effectLst/>
                <a:latin typeface="Arial" panose="020B0604020202020204" pitchFamily="34" charset="0"/>
                <a:ea typeface="Times New Roman" panose="02020603050405020304" pitchFamily="18" charset="0"/>
                <a:cs typeface="Arial" panose="020B0604020202020204" pitchFamily="34" charset="0"/>
              </a:rPr>
              <a:t>A request for information was made for resilience options (disaster risk reduction and climate adaptation options) commonly adapted in Uzbekistan for the priority sectors under consideration</a:t>
            </a:r>
          </a:p>
          <a:p>
            <a:pPr lvl="0" algn="just"/>
            <a:endParaRPr lang="en-GB" sz="1300" dirty="0">
              <a:effectLst/>
              <a:latin typeface="Arial" panose="020B0604020202020204" pitchFamily="34" charset="0"/>
              <a:ea typeface="Times New Roman" panose="02020603050405020304" pitchFamily="18" charset="0"/>
              <a:cs typeface="Arial" panose="020B0604020202020204" pitchFamily="34" charset="0"/>
            </a:endParaRPr>
          </a:p>
          <a:p>
            <a:pPr marL="285750" lvl="0" indent="-285750" algn="just">
              <a:buFont typeface="Arial" panose="020B0604020202020204" pitchFamily="34" charset="0"/>
              <a:buChar char="•"/>
            </a:pPr>
            <a:r>
              <a:rPr lang="en-GB" sz="1300" dirty="0">
                <a:effectLst/>
                <a:latin typeface="Arial" panose="020B0604020202020204" pitchFamily="34" charset="0"/>
                <a:ea typeface="Times New Roman" panose="02020603050405020304" pitchFamily="18" charset="0"/>
                <a:cs typeface="Arial" panose="020B0604020202020204" pitchFamily="34" charset="0"/>
              </a:rPr>
              <a:t>Resilience options were provided related to mitigation of landslide risk for the transport sector, and mitigation of flood risk for the housing sector.</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n-GB" sz="1300" dirty="0">
                <a:effectLst/>
                <a:latin typeface="Arial" panose="020B0604020202020204" pitchFamily="34" charset="0"/>
                <a:ea typeface="Times New Roman" panose="02020603050405020304" pitchFamily="18" charset="0"/>
                <a:cs typeface="Arial" panose="020B0604020202020204" pitchFamily="34" charset="0"/>
              </a:rPr>
              <a:t>The resilience options (diverting of flood waters away from the pavement; retaining walls to retain rock falls; strengthening of riverbanks) can mitigate risk to infrastructure and buildings from landslide and flood events.</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n-GB" sz="1300" dirty="0">
                <a:effectLst/>
                <a:latin typeface="Arial" panose="020B0604020202020204" pitchFamily="34" charset="0"/>
                <a:ea typeface="Times New Roman" panose="02020603050405020304" pitchFamily="18" charset="0"/>
                <a:cs typeface="Arial" panose="020B0604020202020204" pitchFamily="34" charset="0"/>
              </a:rPr>
              <a:t>No supporting information for the resilience options (e.g., engineering drawings, specifications, examples of completed works) was provided.</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94E497A-44A5-7310-3A96-C648CE6503BA}"/>
              </a:ext>
            </a:extLst>
          </p:cNvPr>
          <p:cNvPicPr>
            <a:picLocks noChangeAspect="1"/>
          </p:cNvPicPr>
          <p:nvPr/>
        </p:nvPicPr>
        <p:blipFill rotWithShape="1">
          <a:blip r:embed="rId3"/>
          <a:srcRect t="794" b="-1"/>
          <a:stretch/>
        </p:blipFill>
        <p:spPr>
          <a:xfrm>
            <a:off x="3874329" y="1427183"/>
            <a:ext cx="8162767" cy="4614717"/>
          </a:xfrm>
          <a:prstGeom prst="rect">
            <a:avLst/>
          </a:prstGeom>
        </p:spPr>
      </p:pic>
    </p:spTree>
    <p:extLst>
      <p:ext uri="{BB962C8B-B14F-4D97-AF65-F5344CB8AC3E}">
        <p14:creationId xmlns:p14="http://schemas.microsoft.com/office/powerpoint/2010/main" val="545613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rgbClr val="0070C0"/>
                </a:solidFill>
              </a:rPr>
              <a:t>Climate and Disaster Risk Screening Summary</a:t>
            </a:r>
            <a:endParaRPr lang="en-US" sz="3000" b="1">
              <a:solidFill>
                <a:srgbClr val="0070C0"/>
              </a:solidFill>
            </a:endParaRPr>
          </a:p>
        </p:txBody>
      </p:sp>
      <p:sp>
        <p:nvSpPr>
          <p:cNvPr id="6" name="TextBox 5">
            <a:extLst>
              <a:ext uri="{FF2B5EF4-FFF2-40B4-BE49-F238E27FC236}">
                <a16:creationId xmlns:a16="http://schemas.microsoft.com/office/drawing/2014/main" id="{5C0095B8-143F-E630-624C-E0B5CC3E88F5}"/>
              </a:ext>
            </a:extLst>
          </p:cNvPr>
          <p:cNvSpPr txBox="1"/>
          <p:nvPr/>
        </p:nvSpPr>
        <p:spPr>
          <a:xfrm>
            <a:off x="337696" y="603527"/>
            <a:ext cx="5681441" cy="400110"/>
          </a:xfrm>
          <a:prstGeom prst="rect">
            <a:avLst/>
          </a:prstGeom>
          <a:noFill/>
        </p:spPr>
        <p:txBody>
          <a:bodyPr wrap="square" rtlCol="0">
            <a:spAutoFit/>
          </a:bodyPr>
          <a:lstStyle/>
          <a:p>
            <a:r>
              <a:rPr lang="en-GB" sz="2000">
                <a:solidFill>
                  <a:srgbClr val="0070C0"/>
                </a:solidFill>
              </a:rPr>
              <a:t>Approach overview / Risk assessment methodology</a:t>
            </a:r>
          </a:p>
        </p:txBody>
      </p:sp>
      <p:sp>
        <p:nvSpPr>
          <p:cNvPr id="2" name="Arrow: Right 1">
            <a:extLst>
              <a:ext uri="{FF2B5EF4-FFF2-40B4-BE49-F238E27FC236}">
                <a16:creationId xmlns:a16="http://schemas.microsoft.com/office/drawing/2014/main" id="{4666E4FA-448D-9862-1870-7F7AC4950572}"/>
              </a:ext>
            </a:extLst>
          </p:cNvPr>
          <p:cNvSpPr/>
          <p:nvPr/>
        </p:nvSpPr>
        <p:spPr>
          <a:xfrm>
            <a:off x="7572282" y="4261701"/>
            <a:ext cx="1428750" cy="1886914"/>
          </a:xfrm>
          <a:prstGeom prst="rightArrow">
            <a:avLst>
              <a:gd name="adj1" fmla="val 57893"/>
              <a:gd name="adj2" fmla="val 62000"/>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C6D1300-B45B-E32A-477C-3F96D4E82072}"/>
              </a:ext>
            </a:extLst>
          </p:cNvPr>
          <p:cNvSpPr txBox="1"/>
          <p:nvPr/>
        </p:nvSpPr>
        <p:spPr>
          <a:xfrm>
            <a:off x="4401771" y="2098434"/>
            <a:ext cx="7667401" cy="1794530"/>
          </a:xfrm>
          <a:prstGeom prst="rect">
            <a:avLst/>
          </a:prstGeom>
          <a:noFill/>
        </p:spPr>
        <p:txBody>
          <a:bodyPr wrap="square" lIns="91440" tIns="45720" rIns="91440" bIns="45720" anchor="t">
            <a:spAutoFit/>
          </a:bodyPr>
          <a:lstStyle/>
          <a:p>
            <a:pPr marL="285750" indent="-285750" algn="just">
              <a:lnSpc>
                <a:spcPct val="107000"/>
              </a:lnSpc>
              <a:spcAft>
                <a:spcPts val="600"/>
              </a:spcAft>
              <a:buFont typeface="Wingdings" panose="05000000000000000000" pitchFamily="2" charset="2"/>
              <a:buChar char="Ø"/>
            </a:pPr>
            <a:r>
              <a:rPr lang="en-US" sz="1800" b="1">
                <a:effectLst/>
                <a:latin typeface="Gill Sans Nova"/>
                <a:ea typeface="Arial" panose="020B0604020202020204" pitchFamily="34" charset="0"/>
                <a:cs typeface="Arial"/>
              </a:rPr>
              <a:t>R</a:t>
            </a:r>
            <a:r>
              <a:rPr lang="en-US" sz="1800">
                <a:effectLst/>
                <a:latin typeface="Gill Sans Nova"/>
                <a:ea typeface="Arial" panose="020B0604020202020204" pitchFamily="34" charset="0"/>
                <a:cs typeface="Arial"/>
              </a:rPr>
              <a:t>isk: </a:t>
            </a:r>
            <a:r>
              <a:rPr lang="en-US">
                <a:latin typeface="Gill Sans Nova"/>
                <a:ea typeface="Arial" panose="020B0604020202020204" pitchFamily="34" charset="0"/>
                <a:cs typeface="Arial"/>
              </a:rPr>
              <a:t>potential </a:t>
            </a:r>
            <a:r>
              <a:rPr lang="en-US" sz="1800">
                <a:effectLst/>
                <a:latin typeface="Gill Sans Nova"/>
                <a:ea typeface="Arial" panose="020B0604020202020204" pitchFamily="34" charset="0"/>
                <a:cs typeface="Arial"/>
              </a:rPr>
              <a:t>losses triggered by natural hazards over exposed elements.</a:t>
            </a:r>
            <a:endParaRPr lang="en-US" b="1">
              <a:latin typeface="Gill Sans Nova"/>
              <a:ea typeface="Arial" panose="020B0604020202020204" pitchFamily="34" charset="0"/>
              <a:cs typeface="Arial"/>
            </a:endParaRPr>
          </a:p>
          <a:p>
            <a:pPr marL="285750" indent="-285750" algn="just">
              <a:lnSpc>
                <a:spcPct val="107000"/>
              </a:lnSpc>
              <a:spcAft>
                <a:spcPts val="600"/>
              </a:spcAft>
              <a:buFont typeface="Wingdings" panose="05000000000000000000" pitchFamily="2" charset="2"/>
              <a:buChar char="Ø"/>
            </a:pPr>
            <a:r>
              <a:rPr lang="en-US" sz="1800" b="1">
                <a:effectLst/>
                <a:latin typeface="Gill Sans Nova"/>
                <a:ea typeface="Arial" panose="020B0604020202020204" pitchFamily="34" charset="0"/>
                <a:cs typeface="Arial"/>
              </a:rPr>
              <a:t>H</a:t>
            </a:r>
            <a:r>
              <a:rPr lang="en-US" sz="1800">
                <a:effectLst/>
                <a:latin typeface="Gill Sans Nova"/>
                <a:ea typeface="Arial" panose="020B0604020202020204" pitchFamily="34" charset="0"/>
                <a:cs typeface="Arial"/>
              </a:rPr>
              <a:t>azard: physical phenomena that can cause impact on people and property.</a:t>
            </a:r>
          </a:p>
          <a:p>
            <a:pPr marL="285750" indent="-285750" algn="just">
              <a:lnSpc>
                <a:spcPct val="107000"/>
              </a:lnSpc>
              <a:spcAft>
                <a:spcPts val="600"/>
              </a:spcAft>
              <a:buFont typeface="Wingdings" panose="05000000000000000000" pitchFamily="2" charset="2"/>
              <a:buChar char="Ø"/>
            </a:pPr>
            <a:r>
              <a:rPr lang="en-US" sz="1800" b="1">
                <a:effectLst/>
                <a:latin typeface="Gill Sans Nova"/>
                <a:ea typeface="Arial" panose="020B0604020202020204" pitchFamily="34" charset="0"/>
                <a:cs typeface="Arial"/>
              </a:rPr>
              <a:t>E</a:t>
            </a:r>
            <a:r>
              <a:rPr lang="en-US" sz="1800">
                <a:effectLst/>
                <a:latin typeface="Gill Sans Nova"/>
                <a:ea typeface="Arial" panose="020B0604020202020204" pitchFamily="34" charset="0"/>
                <a:cs typeface="Arial"/>
              </a:rPr>
              <a:t>xposure: location of people, properti</a:t>
            </a:r>
            <a:r>
              <a:rPr lang="en-US">
                <a:latin typeface="Gill Sans Nova"/>
                <a:ea typeface="Arial" panose="020B0604020202020204" pitchFamily="34" charset="0"/>
                <a:cs typeface="Arial"/>
              </a:rPr>
              <a:t>es, activities in relation </a:t>
            </a:r>
            <a:r>
              <a:rPr lang="en-US" sz="1800">
                <a:effectLst/>
                <a:latin typeface="Gill Sans Nova"/>
                <a:ea typeface="Arial" panose="020B0604020202020204" pitchFamily="34" charset="0"/>
                <a:cs typeface="Arial"/>
              </a:rPr>
              <a:t>to hazards.</a:t>
            </a:r>
          </a:p>
          <a:p>
            <a:pPr marL="285750" indent="-285750" algn="just">
              <a:lnSpc>
                <a:spcPct val="107000"/>
              </a:lnSpc>
              <a:spcAft>
                <a:spcPts val="600"/>
              </a:spcAft>
              <a:buFont typeface="Wingdings" panose="05000000000000000000" pitchFamily="2" charset="2"/>
              <a:buChar char="Ø"/>
            </a:pPr>
            <a:r>
              <a:rPr lang="en-US" sz="1800" b="1">
                <a:effectLst/>
                <a:latin typeface="Gill Sans Nova"/>
                <a:ea typeface="Arial" panose="020B0604020202020204" pitchFamily="34" charset="0"/>
                <a:cs typeface="Arial"/>
              </a:rPr>
              <a:t>V</a:t>
            </a:r>
            <a:r>
              <a:rPr lang="en-US" sz="1800">
                <a:effectLst/>
                <a:latin typeface="Gill Sans Nova"/>
                <a:ea typeface="Arial" panose="020B0604020202020204" pitchFamily="34" charset="0"/>
                <a:cs typeface="Arial"/>
              </a:rPr>
              <a:t>ulnerability: conditions determining the degree of susceptibility to suffe</a:t>
            </a:r>
            <a:r>
              <a:rPr lang="en-US">
                <a:latin typeface="Gill Sans Nova"/>
                <a:ea typeface="Arial" panose="020B0604020202020204" pitchFamily="34" charset="0"/>
                <a:cs typeface="Arial"/>
              </a:rPr>
              <a:t>r impacts from an hazard.</a:t>
            </a:r>
            <a:endParaRPr lang="en-US" sz="1800">
              <a:effectLst/>
              <a:latin typeface="Gill Sans Nova"/>
              <a:ea typeface="Calibri" panose="020F0502020204030204" pitchFamily="34" charset="0"/>
              <a:cs typeface="Arial"/>
            </a:endParaRPr>
          </a:p>
        </p:txBody>
      </p:sp>
      <p:grpSp>
        <p:nvGrpSpPr>
          <p:cNvPr id="5" name="Group 4">
            <a:extLst>
              <a:ext uri="{FF2B5EF4-FFF2-40B4-BE49-F238E27FC236}">
                <a16:creationId xmlns:a16="http://schemas.microsoft.com/office/drawing/2014/main" id="{524D9E10-14A4-3B2F-E3B8-7FCBCCCB7FF0}"/>
              </a:ext>
            </a:extLst>
          </p:cNvPr>
          <p:cNvGrpSpPr/>
          <p:nvPr/>
        </p:nvGrpSpPr>
        <p:grpSpPr>
          <a:xfrm>
            <a:off x="137578" y="1492185"/>
            <a:ext cx="4143170" cy="3901725"/>
            <a:chOff x="578436" y="1272124"/>
            <a:chExt cx="3702312" cy="3486558"/>
          </a:xfrm>
        </p:grpSpPr>
        <p:grpSp>
          <p:nvGrpSpPr>
            <p:cNvPr id="7" name="Group 6">
              <a:extLst>
                <a:ext uri="{FF2B5EF4-FFF2-40B4-BE49-F238E27FC236}">
                  <a16:creationId xmlns:a16="http://schemas.microsoft.com/office/drawing/2014/main" id="{801293F9-D202-0793-2CFB-104D16B634D8}"/>
                </a:ext>
              </a:extLst>
            </p:cNvPr>
            <p:cNvGrpSpPr/>
            <p:nvPr/>
          </p:nvGrpSpPr>
          <p:grpSpPr>
            <a:xfrm>
              <a:off x="578436" y="1272124"/>
              <a:ext cx="3702312" cy="3486558"/>
              <a:chOff x="578436" y="1272124"/>
              <a:chExt cx="3702312" cy="3486558"/>
            </a:xfrm>
          </p:grpSpPr>
          <p:pic>
            <p:nvPicPr>
              <p:cNvPr id="9" name="Picture 8">
                <a:extLst>
                  <a:ext uri="{FF2B5EF4-FFF2-40B4-BE49-F238E27FC236}">
                    <a16:creationId xmlns:a16="http://schemas.microsoft.com/office/drawing/2014/main" id="{8B50EAA1-D930-34E7-BC41-235343422888}"/>
                  </a:ext>
                </a:extLst>
              </p:cNvPr>
              <p:cNvPicPr>
                <a:picLocks noChangeAspect="1"/>
              </p:cNvPicPr>
              <p:nvPr/>
            </p:nvPicPr>
            <p:blipFill>
              <a:blip r:embed="rId3"/>
              <a:stretch>
                <a:fillRect/>
              </a:stretch>
            </p:blipFill>
            <p:spPr>
              <a:xfrm>
                <a:off x="578436" y="1272124"/>
                <a:ext cx="3702312" cy="3486558"/>
              </a:xfrm>
              <a:prstGeom prst="rect">
                <a:avLst/>
              </a:prstGeom>
            </p:spPr>
          </p:pic>
          <p:sp>
            <p:nvSpPr>
              <p:cNvPr id="10" name="Oval 9">
                <a:extLst>
                  <a:ext uri="{FF2B5EF4-FFF2-40B4-BE49-F238E27FC236}">
                    <a16:creationId xmlns:a16="http://schemas.microsoft.com/office/drawing/2014/main" id="{FE2544BB-E6A7-D4BA-5CA0-24371CC0F319}"/>
                  </a:ext>
                </a:extLst>
              </p:cNvPr>
              <p:cNvSpPr/>
              <p:nvPr/>
            </p:nvSpPr>
            <p:spPr>
              <a:xfrm>
                <a:off x="1775791" y="2103837"/>
                <a:ext cx="1199322" cy="1199322"/>
              </a:xfrm>
              <a:prstGeom prst="ellipse">
                <a:avLst/>
              </a:prstGeom>
              <a:solidFill>
                <a:srgbClr val="DAD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30FBE4E5-AF28-FD68-32AE-F57CFF8F6230}"/>
                </a:ext>
              </a:extLst>
            </p:cNvPr>
            <p:cNvSpPr txBox="1"/>
            <p:nvPr/>
          </p:nvSpPr>
          <p:spPr>
            <a:xfrm>
              <a:off x="1679713" y="2479987"/>
              <a:ext cx="1391477" cy="461665"/>
            </a:xfrm>
            <a:prstGeom prst="rect">
              <a:avLst/>
            </a:prstGeom>
            <a:noFill/>
          </p:spPr>
          <p:txBody>
            <a:bodyPr wrap="square" rtlCol="0">
              <a:spAutoFit/>
            </a:bodyPr>
            <a:lstStyle/>
            <a:p>
              <a:pPr algn="ctr"/>
              <a:r>
                <a:rPr lang="it-IT" sz="1200" b="1">
                  <a:solidFill>
                    <a:srgbClr val="252322"/>
                  </a:solidFill>
                </a:rPr>
                <a:t>CLIMATE AND DISASTER RISK</a:t>
              </a:r>
              <a:endParaRPr lang="en-GB" sz="1200" b="1">
                <a:solidFill>
                  <a:srgbClr val="252322"/>
                </a:solidFill>
              </a:endParaRPr>
            </a:p>
          </p:txBody>
        </p:sp>
      </p:grpSp>
      <p:sp>
        <p:nvSpPr>
          <p:cNvPr id="11" name="TextBox 10">
            <a:extLst>
              <a:ext uri="{FF2B5EF4-FFF2-40B4-BE49-F238E27FC236}">
                <a16:creationId xmlns:a16="http://schemas.microsoft.com/office/drawing/2014/main" id="{930083B4-2E67-6499-ECC8-CC3180C5A9E7}"/>
              </a:ext>
            </a:extLst>
          </p:cNvPr>
          <p:cNvSpPr txBox="1"/>
          <p:nvPr/>
        </p:nvSpPr>
        <p:spPr>
          <a:xfrm>
            <a:off x="4497349" y="1156304"/>
            <a:ext cx="63368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Risk originating from geophysical and climate hazards is defined as:</a:t>
            </a:r>
          </a:p>
        </p:txBody>
      </p:sp>
      <p:sp>
        <p:nvSpPr>
          <p:cNvPr id="12" name="TextBox 11">
            <a:extLst>
              <a:ext uri="{FF2B5EF4-FFF2-40B4-BE49-F238E27FC236}">
                <a16:creationId xmlns:a16="http://schemas.microsoft.com/office/drawing/2014/main" id="{A8121D60-05C8-9D9B-1B89-8D5294E0A33C}"/>
              </a:ext>
            </a:extLst>
          </p:cNvPr>
          <p:cNvSpPr txBox="1"/>
          <p:nvPr/>
        </p:nvSpPr>
        <p:spPr>
          <a:xfrm>
            <a:off x="6217023" y="1608726"/>
            <a:ext cx="3459708" cy="646331"/>
          </a:xfrm>
          <a:prstGeom prst="rect">
            <a:avLst/>
          </a:prstGeom>
          <a:noFill/>
        </p:spPr>
        <p:txBody>
          <a:bodyPr wrap="square">
            <a:spAutoFit/>
          </a:bodyPr>
          <a:lstStyle/>
          <a:p>
            <a:pPr algn="ctr"/>
            <a:r>
              <a:rPr lang="en-US" b="1" i="1">
                <a:cs typeface="Arial" panose="020B0604020202020204" pitchFamily="34" charset="0"/>
              </a:rPr>
              <a:t>R = f(H, E, V)</a:t>
            </a:r>
            <a:r>
              <a:rPr lang="en-US" b="1">
                <a:cs typeface="Arial" panose="020B0604020202020204" pitchFamily="34" charset="0"/>
              </a:rPr>
              <a:t>   </a:t>
            </a:r>
            <a:r>
              <a:rPr lang="en-US">
                <a:cs typeface="Arial" panose="020B0604020202020204" pitchFamily="34" charset="0"/>
              </a:rPr>
              <a:t>or   </a:t>
            </a:r>
            <a:r>
              <a:rPr lang="en-US" b="1" i="1">
                <a:cs typeface="Arial" panose="020B0604020202020204" pitchFamily="34" charset="0"/>
              </a:rPr>
              <a:t>R = H x E x V</a:t>
            </a:r>
            <a:endParaRPr lang="en-GB" b="1" i="1"/>
          </a:p>
        </p:txBody>
      </p:sp>
      <p:sp>
        <p:nvSpPr>
          <p:cNvPr id="13" name="TextBox 12">
            <a:extLst>
              <a:ext uri="{FF2B5EF4-FFF2-40B4-BE49-F238E27FC236}">
                <a16:creationId xmlns:a16="http://schemas.microsoft.com/office/drawing/2014/main" id="{430FE3CA-B297-20A3-6E66-49236DC1E6AD}"/>
              </a:ext>
            </a:extLst>
          </p:cNvPr>
          <p:cNvSpPr txBox="1"/>
          <p:nvPr/>
        </p:nvSpPr>
        <p:spPr>
          <a:xfrm>
            <a:off x="61377" y="6361936"/>
            <a:ext cx="53322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t>NB</a:t>
            </a:r>
            <a:r>
              <a:rPr lang="en-GB" sz="1400"/>
              <a:t>: In IPCC terminology, </a:t>
            </a:r>
            <a:r>
              <a:rPr lang="en-GB" sz="1400" i="1"/>
              <a:t>vulnerability</a:t>
            </a:r>
            <a:r>
              <a:rPr lang="en-GB" sz="1400"/>
              <a:t> is referred to as </a:t>
            </a:r>
            <a:r>
              <a:rPr lang="en-GB" sz="1400" i="1"/>
              <a:t>sensitivity</a:t>
            </a:r>
            <a:r>
              <a:rPr lang="en-GB" sz="1400"/>
              <a:t>.</a:t>
            </a:r>
          </a:p>
        </p:txBody>
      </p:sp>
      <p:graphicFrame>
        <p:nvGraphicFramePr>
          <p:cNvPr id="14" name="Table 13">
            <a:extLst>
              <a:ext uri="{FF2B5EF4-FFF2-40B4-BE49-F238E27FC236}">
                <a16:creationId xmlns:a16="http://schemas.microsoft.com/office/drawing/2014/main" id="{8E2EDAE8-3C1A-F16B-3CCC-2869F9F54FF9}"/>
              </a:ext>
            </a:extLst>
          </p:cNvPr>
          <p:cNvGraphicFramePr>
            <a:graphicFrameLocks noGrp="1"/>
          </p:cNvGraphicFramePr>
          <p:nvPr/>
        </p:nvGraphicFramePr>
        <p:xfrm>
          <a:off x="5007904" y="4157155"/>
          <a:ext cx="6603227" cy="2052420"/>
        </p:xfrm>
        <a:graphic>
          <a:graphicData uri="http://schemas.openxmlformats.org/drawingml/2006/table">
            <a:tbl>
              <a:tblPr/>
              <a:tblGrid>
                <a:gridCol w="252000">
                  <a:extLst>
                    <a:ext uri="{9D8B030D-6E8A-4147-A177-3AD203B41FA5}">
                      <a16:colId xmlns:a16="http://schemas.microsoft.com/office/drawing/2014/main" val="2108000336"/>
                    </a:ext>
                  </a:extLst>
                </a:gridCol>
                <a:gridCol w="203321">
                  <a:extLst>
                    <a:ext uri="{9D8B030D-6E8A-4147-A177-3AD203B41FA5}">
                      <a16:colId xmlns:a16="http://schemas.microsoft.com/office/drawing/2014/main" val="3811290782"/>
                    </a:ext>
                  </a:extLst>
                </a:gridCol>
                <a:gridCol w="678785">
                  <a:extLst>
                    <a:ext uri="{9D8B030D-6E8A-4147-A177-3AD203B41FA5}">
                      <a16:colId xmlns:a16="http://schemas.microsoft.com/office/drawing/2014/main" val="256420102"/>
                    </a:ext>
                  </a:extLst>
                </a:gridCol>
                <a:gridCol w="678785">
                  <a:extLst>
                    <a:ext uri="{9D8B030D-6E8A-4147-A177-3AD203B41FA5}">
                      <a16:colId xmlns:a16="http://schemas.microsoft.com/office/drawing/2014/main" val="4279909805"/>
                    </a:ext>
                  </a:extLst>
                </a:gridCol>
                <a:gridCol w="678785">
                  <a:extLst>
                    <a:ext uri="{9D8B030D-6E8A-4147-A177-3AD203B41FA5}">
                      <a16:colId xmlns:a16="http://schemas.microsoft.com/office/drawing/2014/main" val="3071080174"/>
                    </a:ext>
                  </a:extLst>
                </a:gridCol>
                <a:gridCol w="1487293">
                  <a:extLst>
                    <a:ext uri="{9D8B030D-6E8A-4147-A177-3AD203B41FA5}">
                      <a16:colId xmlns:a16="http://schemas.microsoft.com/office/drawing/2014/main" val="4114465331"/>
                    </a:ext>
                  </a:extLst>
                </a:gridCol>
                <a:gridCol w="2624258">
                  <a:extLst>
                    <a:ext uri="{9D8B030D-6E8A-4147-A177-3AD203B41FA5}">
                      <a16:colId xmlns:a16="http://schemas.microsoft.com/office/drawing/2014/main" val="2732814280"/>
                    </a:ext>
                  </a:extLst>
                </a:gridCol>
              </a:tblGrid>
              <a:tr h="216000">
                <a:tc>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fontAlgn="ctr"/>
                      <a:endParaRPr lang="en-GB" sz="1000" b="1" i="0" u="none" strike="noStrike">
                        <a:solidFill>
                          <a:srgbClr val="000000"/>
                        </a:solidFill>
                        <a:effectLst/>
                        <a:latin typeface="Arial" panose="020B0604020202020204" pitchFamily="34" charset="0"/>
                      </a:endParaRPr>
                    </a:p>
                  </a:txBody>
                  <a:tcPr marL="7620" marR="7620" marT="7620" marB="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r>
                        <a:rPr lang="en-US" sz="1000" b="1" i="0" u="none" strike="noStrike">
                          <a:solidFill>
                            <a:schemeClr val="bg1"/>
                          </a:solidFill>
                          <a:effectLst/>
                          <a:latin typeface="Arial" panose="020B0604020202020204" pitchFamily="34" charset="0"/>
                        </a:rPr>
                        <a:t>Hazard type</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hMerge="1">
                  <a:txBody>
                    <a:bodyPr/>
                    <a:lstStyle/>
                    <a:p>
                      <a:endParaRPr lang="en-GB"/>
                    </a:p>
                  </a:txBody>
                  <a:tcPr/>
                </a:tc>
                <a:tc hMerge="1">
                  <a:txBody>
                    <a:bodyPr/>
                    <a:lstStyle/>
                    <a:p>
                      <a:endParaRPr lang="en-GB"/>
                    </a:p>
                  </a:txBody>
                  <a:tcPr/>
                </a:tc>
                <a:tc rowSpan="5">
                  <a:txBody>
                    <a:bodyPr/>
                    <a:lstStyle/>
                    <a:p>
                      <a:pPr algn="ctr" fontAlgn="ctr">
                        <a:spcAft>
                          <a:spcPts val="600"/>
                        </a:spcAft>
                      </a:pPr>
                      <a:r>
                        <a:rPr lang="en-US" sz="1400" b="1" i="1" u="none" strike="noStrike" noProof="0">
                          <a:solidFill>
                            <a:srgbClr val="000000"/>
                          </a:solidFill>
                          <a:effectLst/>
                          <a:latin typeface="Calibri" panose="020F0502020204030204" pitchFamily="34" charset="0"/>
                        </a:rPr>
                        <a:t>Single Risk score for the whole project reflecting max criteria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rowSpan="2">
                  <a:txBody>
                    <a:bodyPr/>
                    <a:lstStyle/>
                    <a:p>
                      <a:pPr algn="ctr" fontAlgn="ctr"/>
                      <a:r>
                        <a:rPr lang="en-GB" sz="1100" b="1" i="0" u="none" strike="noStrike">
                          <a:solidFill>
                            <a:schemeClr val="bg1"/>
                          </a:solidFill>
                          <a:effectLst/>
                          <a:latin typeface="Arial" panose="020B0604020202020204" pitchFamily="34" charset="0"/>
                        </a:rPr>
                        <a:t>Project Risk rating and Next Steps</a:t>
                      </a:r>
                      <a:r>
                        <a:rPr lang="en-GB" sz="1200" b="0" i="0" u="none" strike="noStrike">
                          <a:solidFill>
                            <a:srgbClr val="000000"/>
                          </a:solidFill>
                          <a:effectLst/>
                          <a:latin typeface="Calibri" panose="020F0502020204030204" pitchFamily="34" charset="0"/>
                        </a:rPr>
                        <a:t> </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571101264"/>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7620" marR="7620" marT="762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GB"/>
                    </a:p>
                  </a:txBody>
                  <a:tcP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fontAlgn="ctr"/>
                      <a:r>
                        <a:rPr lang="en-US" sz="1000" b="1" i="0" u="none" strike="noStrike">
                          <a:solidFill>
                            <a:srgbClr val="000000"/>
                          </a:solidFill>
                          <a:effectLst/>
                          <a:latin typeface="Arial" panose="020B0604020202020204" pitchFamily="34" charset="0"/>
                        </a:rPr>
                        <a:t>H1</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C99"/>
                    </a:solidFill>
                  </a:tcPr>
                </a:tc>
                <a:tc>
                  <a:txBody>
                    <a:bodyPr/>
                    <a:lstStyle/>
                    <a:p>
                      <a:pPr algn="ctr" fontAlgn="ctr"/>
                      <a:r>
                        <a:rPr lang="en-US" sz="1000" b="1" i="0" u="none" strike="noStrike">
                          <a:solidFill>
                            <a:srgbClr val="000000"/>
                          </a:solidFill>
                          <a:effectLst/>
                          <a:latin typeface="Arial" panose="020B0604020202020204" pitchFamily="34" charset="0"/>
                        </a:rPr>
                        <a:t>H2</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A143"/>
                    </a:solidFill>
                  </a:tcPr>
                </a:tc>
                <a:tc>
                  <a:txBody>
                    <a:bodyPr/>
                    <a:lstStyle/>
                    <a:p>
                      <a:pPr algn="ctr" fontAlgn="ctr"/>
                      <a:r>
                        <a:rPr lang="en-US" sz="1000" b="1" i="0" u="none" strike="noStrike">
                          <a:solidFill>
                            <a:srgbClr val="000000"/>
                          </a:solidFill>
                          <a:effectLst/>
                          <a:latin typeface="Arial" panose="020B0604020202020204" pitchFamily="34" charset="0"/>
                        </a:rPr>
                        <a:t>H3</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C99"/>
                    </a:solidFill>
                  </a:tcPr>
                </a:tc>
                <a:tc vMerge="1">
                  <a:txBody>
                    <a:bodyPr/>
                    <a:lstStyle/>
                    <a:p>
                      <a:pPr algn="l" fontAlgn="ctr"/>
                      <a:r>
                        <a:rPr lang="en-US" sz="1400" b="0" i="0" u="none" strike="noStrike" noProof="0">
                          <a:solidFill>
                            <a:srgbClr val="000000"/>
                          </a:solidFill>
                          <a:effectLst/>
                          <a:latin typeface="Calibri" panose="020F0502020204030204" pitchFamily="34" charset="0"/>
                        </a:rPr>
                        <a:t>All hazards combined into Risk score </a:t>
                      </a:r>
                      <a:r>
                        <a:rPr lang="en-US" sz="1400" b="0" i="1" u="none" strike="noStrike" noProof="0">
                          <a:solidFill>
                            <a:srgbClr val="000000"/>
                          </a:solidFill>
                          <a:effectLst/>
                          <a:latin typeface="Calibri" panose="020F0502020204030204" pitchFamily="34" charset="0"/>
                        </a:rPr>
                        <a:t>R</a:t>
                      </a:r>
                      <a:r>
                        <a:rPr lang="en-US" sz="1400" b="0" i="0" u="none" strike="noStrike" noProof="0">
                          <a:solidFill>
                            <a:srgbClr val="000000"/>
                          </a:solidFill>
                          <a:effectLst/>
                          <a:latin typeface="Calibri" panose="020F0502020204030204" pitchFamily="34" charset="0"/>
                        </a:rPr>
                        <a:t> for each activity </a:t>
                      </a:r>
                      <a:r>
                        <a:rPr lang="en-US" sz="1400" b="0" i="1" u="none" strike="noStrike" noProof="0">
                          <a:solidFill>
                            <a:srgbClr val="000000"/>
                          </a:solidFill>
                          <a:effectLst/>
                          <a:latin typeface="Calibri" panose="020F0502020204030204" pitchFamily="34" charset="0"/>
                        </a:rPr>
                        <a:t>a</a:t>
                      </a:r>
                      <a:r>
                        <a:rPr lang="en-US" sz="1400" b="0" i="0" u="none" strike="noStrike" noProof="0">
                          <a:solidFill>
                            <a:srgbClr val="000000"/>
                          </a:solidFill>
                          <a:effectLst/>
                          <a:latin typeface="Calibri" panose="020F0502020204030204" pitchFamily="34" charset="0"/>
                        </a:rPr>
                        <a:t> and period </a:t>
                      </a:r>
                      <a:r>
                        <a:rPr lang="en-US" sz="1400" b="0" i="1" u="none" strike="noStrike" noProof="0">
                          <a:solidFill>
                            <a:srgbClr val="000000"/>
                          </a:solidFill>
                          <a:effectLst/>
                          <a:latin typeface="Calibri" panose="020F0502020204030204" pitchFamily="34" charset="0"/>
                        </a:rPr>
                        <a:t>t</a:t>
                      </a:r>
                      <a:r>
                        <a:rPr lang="en-US" sz="1400" b="0" i="0" u="none" strike="noStrike" noProof="0">
                          <a:solidFill>
                            <a:srgbClr val="000000"/>
                          </a:solidFill>
                          <a:effectLst/>
                          <a:latin typeface="Calibri" panose="020F0502020204030204" pitchFamily="34" charset="0"/>
                        </a:rPr>
                        <a:t>:</a:t>
                      </a:r>
                    </a:p>
                    <a:p>
                      <a:pPr algn="l" fontAlgn="ctr"/>
                      <a:r>
                        <a:rPr lang="en-US" sz="1400" b="1" i="1" u="none" strike="noStrike" noProof="0" err="1">
                          <a:solidFill>
                            <a:srgbClr val="000000"/>
                          </a:solidFill>
                          <a:effectLst/>
                          <a:latin typeface="Calibri" panose="020F0502020204030204" pitchFamily="34" charset="0"/>
                        </a:rPr>
                        <a:t>R</a:t>
                      </a:r>
                      <a:r>
                        <a:rPr lang="en-US" sz="1400" b="1" i="1" u="none" strike="noStrike" baseline="-25000" noProof="0" err="1">
                          <a:solidFill>
                            <a:srgbClr val="000000"/>
                          </a:solidFill>
                          <a:effectLst/>
                          <a:latin typeface="Calibri" panose="020F0502020204030204" pitchFamily="34" charset="0"/>
                        </a:rPr>
                        <a:t>a,t</a:t>
                      </a:r>
                      <a:r>
                        <a:rPr lang="en-US" sz="1400" b="1" i="1" u="none" strike="noStrike" noProof="0">
                          <a:solidFill>
                            <a:srgbClr val="000000"/>
                          </a:solidFill>
                          <a:effectLst/>
                          <a:latin typeface="Calibri" panose="020F0502020204030204" pitchFamily="34" charset="0"/>
                        </a:rPr>
                        <a:t> = f(H1, H2, H3,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vMerge="1">
                  <a:txBody>
                    <a:bodyPr/>
                    <a:lstStyle/>
                    <a:p>
                      <a:pPr algn="l" fontAlgn="ctr"/>
                      <a:r>
                        <a:rPr lang="en-GB" sz="1100" b="0" i="0" u="none" strike="noStrike">
                          <a:solidFill>
                            <a:srgbClr val="000000"/>
                          </a:solidFill>
                          <a:effectLst/>
                          <a:latin typeface="Calibri" panose="020F0502020204030204" pitchFamily="34" charset="0"/>
                        </a:rPr>
                        <a:t> </a:t>
                      </a:r>
                    </a:p>
                  </a:txBody>
                  <a:tcPr marL="7620" marR="7620" marT="7620" marB="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49502450"/>
                  </a:ext>
                </a:extLst>
              </a:tr>
              <a:tr h="548640">
                <a:tc rowSpan="3">
                  <a:txBody>
                    <a:bodyPr/>
                    <a:lstStyle/>
                    <a:p>
                      <a:pPr algn="ctr" fontAlgn="ctr"/>
                      <a:r>
                        <a:rPr lang="en-GB" sz="1100" b="1" i="0" u="none" strike="noStrike">
                          <a:solidFill>
                            <a:schemeClr val="bg1"/>
                          </a:solidFill>
                          <a:effectLst/>
                          <a:latin typeface="Arial" panose="020B0604020202020204" pitchFamily="34" charset="0"/>
                        </a:rPr>
                        <a:t>Project sub-sector</a:t>
                      </a:r>
                    </a:p>
                  </a:txBody>
                  <a:tcPr marL="7620" marR="7620" marT="7620" marB="0" vert="vert27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ctr"/>
                      <a:r>
                        <a:rPr lang="en-US" sz="1000" b="1" i="0" u="none" strike="noStrike">
                          <a:solidFill>
                            <a:srgbClr val="000000"/>
                          </a:solidFill>
                          <a:effectLst/>
                          <a:latin typeface="Arial" panose="020B0604020202020204" pitchFamily="34" charset="0"/>
                        </a:rPr>
                        <a:t>S1</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fontAlgn="ctr"/>
                      <a:r>
                        <a:rPr lang="en-GB" sz="1400" b="1" i="0" u="none" strike="noStrike">
                          <a:solidFill>
                            <a:schemeClr val="bg1"/>
                          </a:solidFill>
                          <a:effectLst/>
                          <a:latin typeface="+mj-lt"/>
                        </a:rPr>
                        <a:t>L</a:t>
                      </a:r>
                      <a:endParaRPr lang="en-US" sz="1400" b="1" i="0" u="none" strike="noStrike">
                        <a:solidFill>
                          <a:schemeClr val="bg1"/>
                        </a:solidFill>
                        <a:effectLst/>
                        <a:latin typeface="+mj-lt"/>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1C562"/>
                    </a:solidFill>
                  </a:tcPr>
                </a:tc>
                <a:tc>
                  <a:txBody>
                    <a:bodyPr/>
                    <a:lstStyle/>
                    <a:p>
                      <a:pPr algn="ctr" fontAlgn="ctr"/>
                      <a:r>
                        <a:rPr lang="en-US" sz="1400" b="1" i="0" u="none" strike="noStrike">
                          <a:solidFill>
                            <a:schemeClr val="bg1"/>
                          </a:solidFill>
                          <a:effectLst/>
                          <a:latin typeface="+mn-lt"/>
                        </a:rPr>
                        <a:t>H</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fontAlgn="ctr"/>
                      <a:r>
                        <a:rPr lang="en-US" sz="1400" b="1" i="0" u="none" strike="noStrike">
                          <a:solidFill>
                            <a:schemeClr val="bg1"/>
                          </a:solidFill>
                          <a:effectLst/>
                          <a:latin typeface="+mn-lt"/>
                        </a:rPr>
                        <a:t>M</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vMerge="1">
                  <a:txBody>
                    <a:bodyPr/>
                    <a:lstStyle/>
                    <a:p>
                      <a:pPr algn="l" fontAlgn="ctr"/>
                      <a:endParaRPr lang="en-GB" sz="1000" b="0" i="0" u="none" strike="noStrike">
                        <a:solidFill>
                          <a:schemeClr val="tx1"/>
                        </a:solidFill>
                        <a:effectLst/>
                        <a:latin typeface="Arial" panose="020B0604020202020204" pitchFamily="34" charset="0"/>
                      </a:endParaRP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l" fontAlgn="ctr"/>
                      <a:r>
                        <a:rPr lang="en-GB" sz="1000" b="1" i="0" u="none" strike="noStrike">
                          <a:solidFill>
                            <a:schemeClr val="bg1"/>
                          </a:solidFill>
                          <a:effectLst/>
                          <a:latin typeface="Arial" panose="020B0604020202020204" pitchFamily="34" charset="0"/>
                        </a:rPr>
                        <a:t>High risk</a:t>
                      </a:r>
                      <a:r>
                        <a:rPr lang="en-GB" sz="1000" b="0" i="0" u="none" strike="noStrike">
                          <a:solidFill>
                            <a:schemeClr val="bg1"/>
                          </a:solidFill>
                          <a:effectLst/>
                          <a:latin typeface="Arial" panose="020B0604020202020204" pitchFamily="34" charset="0"/>
                        </a:rPr>
                        <a:t> </a:t>
                      </a:r>
                      <a:r>
                        <a:rPr lang="en-GB" sz="1000" b="1" i="0" u="none" strike="noStrike">
                          <a:solidFill>
                            <a:schemeClr val="bg1"/>
                          </a:solidFill>
                          <a:effectLst/>
                          <a:latin typeface="Arial" panose="020B0604020202020204" pitchFamily="34" charset="0"/>
                          <a:sym typeface="Wingdings" panose="05000000000000000000" pitchFamily="2" charset="2"/>
                        </a:rPr>
                        <a:t></a:t>
                      </a:r>
                      <a:r>
                        <a:rPr lang="en-GB" sz="1000" b="0" i="0" u="none" strike="noStrike">
                          <a:solidFill>
                            <a:schemeClr val="bg1"/>
                          </a:solidFill>
                          <a:effectLst/>
                          <a:latin typeface="Arial" panose="020B0604020202020204" pitchFamily="34" charset="0"/>
                        </a:rPr>
                        <a:t> Light-touch or detailed CRA/DRA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3127596830"/>
                  </a:ext>
                </a:extLst>
              </a:tr>
              <a:tr h="548640">
                <a:tc vMerge="1">
                  <a:txBody>
                    <a:bodyPr/>
                    <a:lstStyle/>
                    <a:p>
                      <a:endParaRPr lang="en-GB"/>
                    </a:p>
                  </a:txBody>
                  <a:tcPr/>
                </a:tc>
                <a:tc>
                  <a:txBody>
                    <a:bodyPr/>
                    <a:lstStyle/>
                    <a:p>
                      <a:pPr algn="ctr" fontAlgn="ctr"/>
                      <a:r>
                        <a:rPr lang="en-US" sz="1000" b="1" i="0" u="none" strike="noStrike">
                          <a:solidFill>
                            <a:srgbClr val="000000"/>
                          </a:solidFill>
                          <a:effectLst/>
                          <a:latin typeface="Arial" panose="020B0604020202020204" pitchFamily="34" charset="0"/>
                        </a:rPr>
                        <a:t>S2</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algn="ctr" fontAlgn="ctr"/>
                      <a:r>
                        <a:rPr lang="it-IT" sz="1400" b="1" i="0" u="none" strike="noStrike">
                          <a:solidFill>
                            <a:schemeClr val="bg1"/>
                          </a:solidFill>
                          <a:effectLst/>
                          <a:latin typeface="+mj-lt"/>
                        </a:rPr>
                        <a:t>L</a:t>
                      </a:r>
                      <a:endParaRPr lang="en-US" sz="1400" b="1" i="0" u="none" strike="noStrike">
                        <a:solidFill>
                          <a:schemeClr val="bg1"/>
                        </a:solidFill>
                        <a:effectLst/>
                        <a:latin typeface="+mj-lt"/>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1C562"/>
                    </a:solidFill>
                  </a:tcPr>
                </a:tc>
                <a:tc>
                  <a:txBody>
                    <a:bodyPr/>
                    <a:lstStyle/>
                    <a:p>
                      <a:pPr algn="ctr" fontAlgn="ctr"/>
                      <a:r>
                        <a:rPr lang="en-US" sz="1400" b="1" i="0" u="none" strike="noStrike">
                          <a:solidFill>
                            <a:schemeClr val="bg1"/>
                          </a:solidFill>
                          <a:effectLst/>
                          <a:latin typeface="+mn-lt"/>
                        </a:rPr>
                        <a:t>M</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fontAlgn="ctr"/>
                      <a:r>
                        <a:rPr lang="en-US" sz="1400" b="1" i="0" u="none" strike="noStrike">
                          <a:solidFill>
                            <a:schemeClr val="bg1"/>
                          </a:solidFill>
                          <a:effectLst/>
                          <a:latin typeface="+mn-lt"/>
                        </a:rPr>
                        <a:t>H</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vMerge="1">
                  <a:txBody>
                    <a:bodyPr/>
                    <a:lstStyle/>
                    <a:p>
                      <a:pPr algn="l" fontAlgn="ctr"/>
                      <a:endParaRPr lang="en-US" sz="1000" b="0" i="0" u="none" strike="noStrike">
                        <a:solidFill>
                          <a:schemeClr val="bg1"/>
                        </a:solidFill>
                        <a:effectLst/>
                        <a:latin typeface="Arial" panose="020B0604020202020204" pitchFamily="34" charset="0"/>
                      </a:endParaRP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l" fontAlgn="ctr"/>
                      <a:r>
                        <a:rPr lang="en-US" sz="1000" b="1" i="0" u="none" strike="noStrike">
                          <a:solidFill>
                            <a:schemeClr val="bg1"/>
                          </a:solidFill>
                          <a:effectLst/>
                          <a:latin typeface="Arial" panose="020B0604020202020204" pitchFamily="34" charset="0"/>
                        </a:rPr>
                        <a:t>Moderate risk </a:t>
                      </a:r>
                      <a:r>
                        <a:rPr lang="en-GB" sz="1000" b="1" i="0" u="none" strike="noStrike">
                          <a:solidFill>
                            <a:schemeClr val="bg1"/>
                          </a:solidFill>
                          <a:effectLst/>
                          <a:latin typeface="Arial" panose="020B0604020202020204" pitchFamily="34" charset="0"/>
                          <a:sym typeface="Wingdings" panose="05000000000000000000" pitchFamily="2" charset="2"/>
                        </a:rPr>
                        <a:t></a:t>
                      </a:r>
                      <a:r>
                        <a:rPr lang="en-US" sz="1000" b="0" i="0" u="none" strike="noStrike">
                          <a:solidFill>
                            <a:schemeClr val="bg1"/>
                          </a:solidFill>
                          <a:effectLst/>
                          <a:latin typeface="Arial" panose="020B0604020202020204" pitchFamily="34" charset="0"/>
                        </a:rPr>
                        <a:t> Light-touch or detailed CRA/DRA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6B400"/>
                    </a:solidFill>
                  </a:tcPr>
                </a:tc>
                <a:extLst>
                  <a:ext uri="{0D108BD9-81ED-4DB2-BD59-A6C34878D82A}">
                    <a16:rowId xmlns:a16="http://schemas.microsoft.com/office/drawing/2014/main" val="2304218916"/>
                  </a:ext>
                </a:extLst>
              </a:tr>
              <a:tr h="548640">
                <a:tc vMerge="1">
                  <a:txBody>
                    <a:bodyPr/>
                    <a:lstStyle/>
                    <a:p>
                      <a:endParaRPr lang="en-GB"/>
                    </a:p>
                  </a:txBody>
                  <a:tcPr/>
                </a:tc>
                <a:tc>
                  <a:txBody>
                    <a:bodyPr/>
                    <a:lstStyle/>
                    <a:p>
                      <a:pPr algn="ctr" fontAlgn="ctr"/>
                      <a:r>
                        <a:rPr lang="en-US" sz="1000" b="1" i="0" u="none" strike="noStrike">
                          <a:solidFill>
                            <a:srgbClr val="000000"/>
                          </a:solidFill>
                          <a:effectLst/>
                          <a:latin typeface="Arial" panose="020B0604020202020204" pitchFamily="34" charset="0"/>
                        </a:rPr>
                        <a:t>S3</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it-IT" sz="1400" b="1" i="0" u="none" strike="noStrike" kern="1200">
                          <a:solidFill>
                            <a:schemeClr val="bg1"/>
                          </a:solidFill>
                          <a:effectLst/>
                          <a:latin typeface="+mj-lt"/>
                          <a:ea typeface="+mn-ea"/>
                          <a:cs typeface="+mn-cs"/>
                        </a:rPr>
                        <a:t>H</a:t>
                      </a:r>
                      <a:endParaRPr lang="en-US" sz="1400" b="1" i="0" u="none" strike="noStrike" kern="1200">
                        <a:solidFill>
                          <a:schemeClr val="bg1"/>
                        </a:solidFill>
                        <a:effectLst/>
                        <a:latin typeface="+mj-lt"/>
                        <a:ea typeface="+mn-ea"/>
                        <a:cs typeface="+mn-cs"/>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marL="0" algn="ctr" defTabSz="914400" rtl="0" eaLnBrk="1" fontAlgn="ctr" latinLnBrk="0" hangingPunct="1"/>
                      <a:r>
                        <a:rPr lang="en-US" sz="1400" b="1" i="0" u="none" strike="noStrike" kern="1200">
                          <a:solidFill>
                            <a:schemeClr val="bg1"/>
                          </a:solidFill>
                          <a:effectLst/>
                          <a:latin typeface="+mj-lt"/>
                          <a:ea typeface="+mn-ea"/>
                          <a:cs typeface="+mn-cs"/>
                        </a:rPr>
                        <a:t>M</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fontAlgn="ctr"/>
                      <a:r>
                        <a:rPr lang="en-US" sz="1400" b="1" i="0" u="none" strike="noStrike">
                          <a:solidFill>
                            <a:schemeClr val="bg1"/>
                          </a:solidFill>
                          <a:effectLst/>
                          <a:latin typeface="+mn-lt"/>
                        </a:rPr>
                        <a:t>L</a:t>
                      </a: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1C562"/>
                    </a:solidFill>
                  </a:tcPr>
                </a:tc>
                <a:tc vMerge="1">
                  <a:txBody>
                    <a:bodyPr/>
                    <a:lstStyle/>
                    <a:p>
                      <a:pPr algn="l" fontAlgn="ctr"/>
                      <a:endParaRPr lang="en-GB" sz="1000" b="0" i="0" u="none" strike="noStrike">
                        <a:solidFill>
                          <a:schemeClr val="bg1"/>
                        </a:solidFill>
                        <a:effectLst/>
                        <a:latin typeface="Arial" panose="020B0604020202020204" pitchFamily="34" charset="0"/>
                      </a:endParaRPr>
                    </a:p>
                  </a:txBody>
                  <a:tcPr marL="7620" marR="7620" marT="762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gn="l" fontAlgn="ctr"/>
                      <a:r>
                        <a:rPr lang="en-GB" sz="1000" b="1" i="0" u="none" strike="noStrike">
                          <a:solidFill>
                            <a:schemeClr val="bg1"/>
                          </a:solidFill>
                          <a:effectLst/>
                          <a:latin typeface="Arial" panose="020B0604020202020204" pitchFamily="34" charset="0"/>
                        </a:rPr>
                        <a:t>Low risk </a:t>
                      </a:r>
                      <a:r>
                        <a:rPr lang="en-GB" sz="1000" b="1" i="0" u="none" strike="noStrike">
                          <a:solidFill>
                            <a:schemeClr val="bg1"/>
                          </a:solidFill>
                          <a:effectLst/>
                          <a:latin typeface="Arial" panose="020B0604020202020204" pitchFamily="34" charset="0"/>
                          <a:sym typeface="Wingdings" panose="05000000000000000000" pitchFamily="2" charset="2"/>
                        </a:rPr>
                        <a:t></a:t>
                      </a:r>
                      <a:r>
                        <a:rPr lang="en-GB" sz="1000" b="0" i="0" u="none" strike="noStrike">
                          <a:solidFill>
                            <a:schemeClr val="bg1"/>
                          </a:solidFill>
                          <a:effectLst/>
                          <a:latin typeface="Arial" panose="020B0604020202020204" pitchFamily="34" charset="0"/>
                        </a:rPr>
                        <a:t> End of screening process OR light-touch CRA/DRA if recommended by expert judgment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31C562"/>
                    </a:solidFill>
                  </a:tcPr>
                </a:tc>
                <a:extLst>
                  <a:ext uri="{0D108BD9-81ED-4DB2-BD59-A6C34878D82A}">
                    <a16:rowId xmlns:a16="http://schemas.microsoft.com/office/drawing/2014/main" val="301857671"/>
                  </a:ext>
                </a:extLst>
              </a:tr>
            </a:tbl>
          </a:graphicData>
        </a:graphic>
      </p:graphicFrame>
    </p:spTree>
    <p:extLst>
      <p:ext uri="{BB962C8B-B14F-4D97-AF65-F5344CB8AC3E}">
        <p14:creationId xmlns:p14="http://schemas.microsoft.com/office/powerpoint/2010/main" val="2761509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ED53E-074D-C124-EB7F-569B60C239E2}"/>
              </a:ext>
            </a:extLst>
          </p:cNvPr>
          <p:cNvSpPr txBox="1"/>
          <p:nvPr/>
        </p:nvSpPr>
        <p:spPr>
          <a:xfrm>
            <a:off x="226996" y="106830"/>
            <a:ext cx="11726468" cy="553998"/>
          </a:xfrm>
          <a:prstGeom prst="rect">
            <a:avLst/>
          </a:prstGeom>
          <a:noFill/>
        </p:spPr>
        <p:txBody>
          <a:bodyPr wrap="square" rtlCol="0">
            <a:spAutoFit/>
          </a:bodyPr>
          <a:lstStyle/>
          <a:p>
            <a:r>
              <a:rPr lang="en-GB" sz="3000" b="1">
                <a:solidFill>
                  <a:schemeClr val="accent1"/>
                </a:solidFill>
              </a:rPr>
              <a:t>Project information</a:t>
            </a:r>
            <a:endParaRPr lang="en-US" sz="3000" b="1"/>
          </a:p>
        </p:txBody>
      </p:sp>
      <p:pic>
        <p:nvPicPr>
          <p:cNvPr id="7" name="Picture 6">
            <a:extLst>
              <a:ext uri="{FF2B5EF4-FFF2-40B4-BE49-F238E27FC236}">
                <a16:creationId xmlns:a16="http://schemas.microsoft.com/office/drawing/2014/main" id="{18D80961-0384-D1F6-EE6A-FAAC5B4327D3}"/>
              </a:ext>
            </a:extLst>
          </p:cNvPr>
          <p:cNvPicPr>
            <a:picLocks noChangeAspect="1"/>
          </p:cNvPicPr>
          <p:nvPr/>
        </p:nvPicPr>
        <p:blipFill>
          <a:blip r:embed="rId3"/>
          <a:stretch>
            <a:fillRect/>
          </a:stretch>
        </p:blipFill>
        <p:spPr>
          <a:xfrm>
            <a:off x="148758" y="1306049"/>
            <a:ext cx="5679600" cy="3377830"/>
          </a:xfrm>
          <a:prstGeom prst="rect">
            <a:avLst/>
          </a:prstGeom>
        </p:spPr>
      </p:pic>
      <p:pic>
        <p:nvPicPr>
          <p:cNvPr id="9" name="Picture 8">
            <a:extLst>
              <a:ext uri="{FF2B5EF4-FFF2-40B4-BE49-F238E27FC236}">
                <a16:creationId xmlns:a16="http://schemas.microsoft.com/office/drawing/2014/main" id="{9D58A14F-BD84-FB5B-B7E3-A6D94FC59EB9}"/>
              </a:ext>
            </a:extLst>
          </p:cNvPr>
          <p:cNvPicPr>
            <a:picLocks noChangeAspect="1"/>
          </p:cNvPicPr>
          <p:nvPr/>
        </p:nvPicPr>
        <p:blipFill>
          <a:blip r:embed="rId4"/>
          <a:stretch>
            <a:fillRect/>
          </a:stretch>
        </p:blipFill>
        <p:spPr>
          <a:xfrm>
            <a:off x="6096000" y="584666"/>
            <a:ext cx="6023454" cy="5084405"/>
          </a:xfrm>
          <a:prstGeom prst="rect">
            <a:avLst/>
          </a:prstGeom>
        </p:spPr>
      </p:pic>
    </p:spTree>
    <p:extLst>
      <p:ext uri="{BB962C8B-B14F-4D97-AF65-F5344CB8AC3E}">
        <p14:creationId xmlns:p14="http://schemas.microsoft.com/office/powerpoint/2010/main" val="1356964764"/>
      </p:ext>
    </p:extLst>
  </p:cSld>
  <p:clrMapOvr>
    <a:masterClrMapping/>
  </p:clrMapOvr>
</p:sld>
</file>

<file path=ppt/theme/theme1.xml><?xml version="1.0" encoding="utf-8"?>
<a:theme xmlns:a="http://schemas.openxmlformats.org/drawingml/2006/main" name="GradientRiseVTI">
  <a:themeElements>
    <a:clrScheme name="Blue">
      <a:dk1>
        <a:srgbClr val="000000"/>
      </a:dk1>
      <a:lt1>
        <a:srgbClr val="FFFFFF"/>
      </a:lt1>
      <a:dk2>
        <a:srgbClr val="153A63"/>
      </a:dk2>
      <a:lt2>
        <a:srgbClr val="DBEFF9"/>
      </a:lt2>
      <a:accent1>
        <a:srgbClr val="0F6FC6"/>
      </a:accent1>
      <a:accent2>
        <a:srgbClr val="009DD9"/>
      </a:accent2>
      <a:accent3>
        <a:srgbClr val="09B8C0"/>
      </a:accent3>
      <a:accent4>
        <a:srgbClr val="0EBC8C"/>
      </a:accent4>
      <a:accent5>
        <a:srgbClr val="71B959"/>
      </a:accent5>
      <a:accent6>
        <a:srgbClr val="96B042"/>
      </a:accent6>
      <a:hlink>
        <a:srgbClr val="C37400"/>
      </a:hlink>
      <a:folHlink>
        <a:srgbClr val="4F9085"/>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DBDocumentDate xmlns="c1fdd505-2570-46c2-bd04-3e0f2d874cf5" xsi:nil="true"/>
    <ADBMonth xmlns="c1fdd505-2570-46c2-bd04-3e0f2d874cf5" xsi:nil="true"/>
    <hca2169e3b0945318411f30479ba40c8 xmlns="c1fdd505-2570-46c2-bd04-3e0f2d874cf5">
      <Terms xmlns="http://schemas.microsoft.com/office/infopath/2007/PartnerControls"/>
    </hca2169e3b0945318411f30479ba40c8>
    <a0d1b14b197747dfafc19f70ff45d4f6 xmlns="c1fdd505-2570-46c2-bd04-3e0f2d874cf5">
      <Terms xmlns="http://schemas.microsoft.com/office/infopath/2007/PartnerControls"/>
    </a0d1b14b197747dfafc19f70ff45d4f6>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SDCC</TermName>
          <TermId xmlns="http://schemas.microsoft.com/office/infopath/2007/PartnerControls">5aaa5968-0b17-43f6-85ce-71d3f4ca97a7</TermId>
        </TermInfo>
      </Terms>
    </j78542b1fffc4a1c84659474212e3133>
    <ia017ac09b1942648b563fe0b2b14d52 xmlns="c1fdd505-2570-46c2-bd04-3e0f2d874cf5">
      <Terms xmlns="http://schemas.microsoft.com/office/infopath/2007/PartnerControls">
        <TermInfo xmlns="http://schemas.microsoft.com/office/infopath/2007/PartnerControls">
          <TermName xmlns="http://schemas.microsoft.com/office/infopath/2007/PartnerControls">CWRC</TermName>
          <TermId xmlns="http://schemas.microsoft.com/office/infopath/2007/PartnerControls">ecfd6e9e-1aa8-422e-b0ee-5f69329336ed</TermId>
        </TermInfo>
      </Terms>
    </ia017ac09b1942648b563fe0b2b14d52>
    <lcf76f155ced4ddcb4097134ff3c332f xmlns="cf371439-f430-41b1-8688-7ef6c47b85d0">
      <Terms xmlns="http://schemas.microsoft.com/office/infopath/2007/PartnerControls"/>
    </lcf76f155ced4ddcb4097134ff3c332f>
    <ADBYear xmlns="c1fdd505-2570-46c2-bd04-3e0f2d874cf5" xsi:nil="true"/>
    <ADBAuthors xmlns="c1fdd505-2570-46c2-bd04-3e0f2d874cf5">
      <UserInfo>
        <DisplayName/>
        <AccountId xsi:nil="true"/>
        <AccountType/>
      </UserInfo>
    </ADBAuthors>
    <p030e467f78f45b4ae8f7e2c17ea4d82 xmlns="c1fdd505-2570-46c2-bd04-3e0f2d874cf5">
      <Terms xmlns="http://schemas.microsoft.com/office/infopath/2007/PartnerControls"/>
    </p030e467f78f45b4ae8f7e2c17ea4d82>
    <h35d3bd3f16b4964a022bfaedf90233f xmlns="c1fdd505-2570-46c2-bd04-3e0f2d874cf5">
      <Terms xmlns="http://schemas.microsoft.com/office/infopath/2007/PartnerControls">
        <TermInfo xmlns="http://schemas.microsoft.com/office/infopath/2007/PartnerControls">
          <TermName xmlns="http://schemas.microsoft.com/office/infopath/2007/PartnerControls">CAREC</TermName>
          <TermId xmlns="http://schemas.microsoft.com/office/infopath/2007/PartnerControls">815c4229-ad07-427a-8f71-a8b862b1014a</TermId>
        </TermInfo>
      </Terms>
    </h35d3bd3f16b4964a022bfaedf90233f>
    <k985dbdc596c44d7acaf8184f33920f0 xmlns="c1fdd505-2570-46c2-bd04-3e0f2d874cf5">
      <Terms xmlns="http://schemas.microsoft.com/office/infopath/2007/PartnerControls">
        <TermInfo xmlns="http://schemas.microsoft.com/office/infopath/2007/PartnerControls">
          <TermName xmlns="http://schemas.microsoft.com/office/infopath/2007/PartnerControls">Regional</TermName>
          <TermId xmlns="http://schemas.microsoft.com/office/infopath/2007/PartnerControls">d4cb8265-5963-4e16-b4f8-5ada18938c78</TermId>
        </TermInfo>
      </Terms>
    </k985dbdc596c44d7acaf8184f33920f0>
    <ADBSourceLink xmlns="c1fdd505-2570-46c2-bd04-3e0f2d874cf5">
      <Url xsi:nil="true"/>
      <Description xsi:nil="true"/>
    </ADBSourceLink>
    <h00e4aaaf4624e24a7df7f06faa038c6 xmlns="c1fdd505-2570-46c2-bd04-3e0f2d874cf5">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16ac8743-31bb-43f8-9a73-533a041667d6</TermId>
        </TermInfo>
      </Terms>
    </h00e4aaaf4624e24a7df7f06faa038c6>
    <kc098dd651dc4f4b9248417ab8ccab6f xmlns="c1fdd505-2570-46c2-bd04-3e0f2d874cf5">
      <Terms xmlns="http://schemas.microsoft.com/office/infopath/2007/PartnerControls"/>
    </kc098dd651dc4f4b9248417ab8ccab6f>
    <d01a0ce1b141461dbfb235a3ab729a2c xmlns="c1fdd505-2570-46c2-bd04-3e0f2d874cf5">
      <Terms xmlns="http://schemas.microsoft.com/office/infopath/2007/PartnerControls"/>
    </d01a0ce1b141461dbfb235a3ab729a2c>
    <ADBDocumentTypeValue xmlns="c1fdd505-2570-46c2-bd04-3e0f2d874cf5" xsi:nil="true"/>
    <d61536b25a8a4fedb48bb564279be82a xmlns="c1fdd505-2570-46c2-bd04-3e0f2d874cf5">
      <Terms xmlns="http://schemas.microsoft.com/office/infopath/2007/PartnerControls">
        <TermInfo xmlns="http://schemas.microsoft.com/office/infopath/2007/PartnerControls">
          <TermName xmlns="http://schemas.microsoft.com/office/infopath/2007/PartnerControls">CWRD</TermName>
          <TermId xmlns="http://schemas.microsoft.com/office/infopath/2007/PartnerControls">6d71ff58-4882-4388-ab5c-218969b1e9c8</TermId>
        </TermInfo>
      </Terms>
    </d61536b25a8a4fedb48bb564279be82a>
    <ADBCirculatedLink xmlns="c1fdd505-2570-46c2-bd04-3e0f2d874cf5">
      <Url xsi:nil="true"/>
      <Description xsi:nil="true"/>
    </ADBCirculatedLink>
    <TaxCatchAll xmlns="c1fdd505-2570-46c2-bd04-3e0f2d874cf5">
      <Value>81</Value>
      <Value>18</Value>
      <Value>11</Value>
      <Value>4</Value>
      <Value>3</Value>
      <Value>1</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ADB Project Document" ma:contentTypeID="0x010100A3BFD338C4D69F46BE33AA49AB50870100C520B00D8BB20C45814389052060F14C" ma:contentTypeVersion="23" ma:contentTypeDescription="" ma:contentTypeScope="" ma:versionID="0ebd2d6385fe52e47c5899819a1f009e">
  <xsd:schema xmlns:xsd="http://www.w3.org/2001/XMLSchema" xmlns:xs="http://www.w3.org/2001/XMLSchema" xmlns:p="http://schemas.microsoft.com/office/2006/metadata/properties" xmlns:ns2="c1fdd505-2570-46c2-bd04-3e0f2d874cf5" xmlns:ns3="cf371439-f430-41b1-8688-7ef6c47b85d0" xmlns:ns4="374793f7-8f2b-4177-9cc3-2a8d0cfae40f" targetNamespace="http://schemas.microsoft.com/office/2006/metadata/properties" ma:root="true" ma:fieldsID="63489b64476799ccaef3ea3a74daba4b" ns2:_="" ns3:_="" ns4:_="">
    <xsd:import namespace="c1fdd505-2570-46c2-bd04-3e0f2d874cf5"/>
    <xsd:import namespace="cf371439-f430-41b1-8688-7ef6c47b85d0"/>
    <xsd:import namespace="374793f7-8f2b-4177-9cc3-2a8d0cfae40f"/>
    <xsd:element name="properties">
      <xsd:complexType>
        <xsd:sequence>
          <xsd:element name="documentManagement">
            <xsd:complexType>
              <xsd:all>
                <xsd:element ref="ns2:ADBDocumentDate" minOccurs="0"/>
                <xsd:element ref="ns2:ADBMonth" minOccurs="0"/>
                <xsd:element ref="ns2:ADBYear" minOccurs="0"/>
                <xsd:element ref="ns2:ADBAuthors" minOccurs="0"/>
                <xsd:element ref="ns2:ADBSourceLink" minOccurs="0"/>
                <xsd:element ref="ns2:ADBCirculatedLink" minOccurs="0"/>
                <xsd:element ref="ns2:a0d1b14b197747dfafc19f70ff45d4f6" minOccurs="0"/>
                <xsd:element ref="ns2:d01a0ce1b141461dbfb235a3ab729a2c" minOccurs="0"/>
                <xsd:element ref="ns2:TaxCatchAll" minOccurs="0"/>
                <xsd:element ref="ns2:hca2169e3b0945318411f30479ba40c8" minOccurs="0"/>
                <xsd:element ref="ns2:p030e467f78f45b4ae8f7e2c17ea4d82" minOccurs="0"/>
                <xsd:element ref="ns2:h00e4aaaf4624e24a7df7f06faa038c6" minOccurs="0"/>
                <xsd:element ref="ns2:d61536b25a8a4fedb48bb564279be82a" minOccurs="0"/>
                <xsd:element ref="ns2:j78542b1fffc4a1c84659474212e3133" minOccurs="0"/>
                <xsd:element ref="ns2:ADBDocumentTypeValue" minOccurs="0"/>
                <xsd:element ref="ns2:ia017ac09b1942648b563fe0b2b14d52" minOccurs="0"/>
                <xsd:element ref="ns2:h35d3bd3f16b4964a022bfaedf90233f" minOccurs="0"/>
                <xsd:element ref="ns2:kc098dd651dc4f4b9248417ab8ccab6f" minOccurs="0"/>
                <xsd:element ref="ns2:k985dbdc596c44d7acaf8184f33920f0"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ADBDocumentDate" ma:index="3" nillable="true" ma:displayName="Document Date" ma:format="DateOnly" ma:internalName="ADBDocumentDate">
      <xsd:simpleType>
        <xsd:restriction base="dms:DateTime"/>
      </xsd:simpleType>
    </xsd:element>
    <xsd:element name="ADBMonth" ma:index="4" nillable="true" ma:displayName="Month" ma:format="Dropdown" ma:internalName="ADBMonth">
      <xsd:simpleType>
        <xsd:restriction base="dms:Choice">
          <xsd:enumeration value="01-Jan"/>
          <xsd:enumeration value="02-Feb"/>
          <xsd:enumeration value="03-Mar"/>
          <xsd:enumeration value="04-Apr"/>
          <xsd:enumeration value="05-May"/>
          <xsd:enumeration value="06-Jun"/>
          <xsd:enumeration value="07-Jul"/>
          <xsd:enumeration value="08-Aug"/>
          <xsd:enumeration value="09-Sep"/>
          <xsd:enumeration value="10-Oct"/>
          <xsd:enumeration value="11-Nov"/>
          <xsd:enumeration value="12-Dec"/>
        </xsd:restriction>
      </xsd:simpleType>
    </xsd:element>
    <xsd:element name="ADBYear" ma:index="5" nillable="true" ma:displayName="Year" ma:internalName="ADBYear">
      <xsd:simpleType>
        <xsd:restriction base="dms:Text">
          <xsd:maxLength value="4"/>
        </xsd:restriction>
      </xsd:simpleType>
    </xsd:element>
    <xsd:element name="ADBAuthors" ma:index="6" nillable="true" ma:displayName="Authors" ma:list="UserInfo" ma:SharePointGroup="0" ma:internalName="ADBAuthors"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DBSourceLink" ma:index="16" nillable="true" ma:displayName="Source Link" ma:format="Hyperlink" ma:internalName="ADBSourceLink">
      <xsd:complexType>
        <xsd:complexContent>
          <xsd:extension base="dms:URL">
            <xsd:sequence>
              <xsd:element name="Url" type="dms:ValidUrl" minOccurs="0" nillable="true"/>
              <xsd:element name="Description" type="xsd:string" nillable="true"/>
            </xsd:sequence>
          </xsd:extension>
        </xsd:complexContent>
      </xsd:complexType>
    </xsd:element>
    <xsd:element name="ADBCirculatedLink" ma:index="17" nillable="true" ma:displayName="Final Document Link" ma:format="Hyperlink" ma:internalName="ADBCirculatedLink">
      <xsd:complexType>
        <xsd:complexContent>
          <xsd:extension base="dms:URL">
            <xsd:sequence>
              <xsd:element name="Url" type="dms:ValidUrl" minOccurs="0" nillable="true"/>
              <xsd:element name="Description" type="xsd:string" nillable="true"/>
            </xsd:sequence>
          </xsd:extension>
        </xsd:complexContent>
      </xsd:complexType>
    </xsd:element>
    <xsd:element name="a0d1b14b197747dfafc19f70ff45d4f6" ma:index="18" nillable="true" ma:taxonomy="true" ma:internalName="a0d1b14b197747dfafc19f70ff45d4f6" ma:taxonomyFieldName="ADBProjectDocumentType" ma:displayName="ADB Project Document Type" ma:default="" ma:fieldId="{a0d1b14b-1977-47df-afc1-9f70ff45d4f6}" ma:sspId="115af50e-efb3-4a0e-b425-875ff625e09e" ma:termSetId="14b53411-9553-454e-9031-2e4b08df825b" ma:anchorId="00000000-0000-0000-0000-000000000000" ma:open="false" ma:isKeyword="false">
      <xsd:complexType>
        <xsd:sequence>
          <xsd:element ref="pc:Terms" minOccurs="0" maxOccurs="1"/>
        </xsd:sequence>
      </xsd:complexType>
    </xsd:element>
    <xsd:element name="d01a0ce1b141461dbfb235a3ab729a2c" ma:index="19" nillable="true" ma:taxonomy="true" ma:internalName="d01a0ce1b141461dbfb235a3ab729a2c" ma:taxonomyFieldName="ADBSector" ma:displayName="Sector" ma:default="" ma:fieldId="{d01a0ce1-b141-461d-bfb2-35a3ab729a2c}" ma:sspId="115af50e-efb3-4a0e-b425-875ff625e09e" ma:termSetId="bae01210-cdc5-4479-86d7-616c28c0a9b3" ma:anchorId="00000000-0000-0000-0000-000000000000" ma:open="false" ma:isKeyword="false">
      <xsd:complexType>
        <xsd:sequence>
          <xsd:element ref="pc:Terms" minOccurs="0" maxOccurs="1"/>
        </xsd:sequence>
      </xsd:complexType>
    </xsd:element>
    <xsd:element name="TaxCatchAll" ma:index="20" nillable="true" ma:displayName="Taxonomy Catch All Column" ma:hidden="true" ma:list="{386ab4f6-7bbe-4882-af96-60d4468885a4}" ma:internalName="TaxCatchAll" ma:showField="CatchAllData" ma:web="374793f7-8f2b-4177-9cc3-2a8d0cfae40f">
      <xsd:complexType>
        <xsd:complexContent>
          <xsd:extension base="dms:MultiChoiceLookup">
            <xsd:sequence>
              <xsd:element name="Value" type="dms:Lookup" maxOccurs="unbounded" minOccurs="0" nillable="true"/>
            </xsd:sequence>
          </xsd:extension>
        </xsd:complexContent>
      </xsd:complexType>
    </xsd:element>
    <xsd:element name="hca2169e3b0945318411f30479ba40c8" ma:index="21" nillable="true" ma:taxonomy="true" ma:internalName="hca2169e3b0945318411f30479ba40c8" ma:taxonomyFieldName="ADBProject" ma:displayName="Project" ma:default="" ma:fieldId="{1ca2169e-3b09-4531-8411-f30479ba40c8}" ma:sspId="115af50e-efb3-4a0e-b425-875ff625e09e" ma:termSetId="7a252312-03a3-44f4-bc5c-a08b11dfe2f6" ma:anchorId="00000000-0000-0000-0000-000000000000" ma:open="false" ma:isKeyword="false">
      <xsd:complexType>
        <xsd:sequence>
          <xsd:element ref="pc:Terms" minOccurs="0" maxOccurs="1"/>
        </xsd:sequence>
      </xsd:complexType>
    </xsd:element>
    <xsd:element name="p030e467f78f45b4ae8f7e2c17ea4d82" ma:index="22" nillable="true" ma:taxonomy="true" ma:internalName="p030e467f78f45b4ae8f7e2c17ea4d82" ma:taxonomyFieldName="ADBDocumentSecurity" ma:displayName="Document Security" ma:default="" ma:fieldId="{9030e467-f78f-45b4-ae8f-7e2c17ea4d82}" ma:sspId="115af50e-efb3-4a0e-b425-875ff625e09e" ma:termSetId="9b0b4686-afa9-4a02-bc15-8fbc99f17210" ma:anchorId="00000000-0000-0000-0000-000000000000" ma:open="false" ma:isKeyword="false">
      <xsd:complexType>
        <xsd:sequence>
          <xsd:element ref="pc:Terms" minOccurs="0" maxOccurs="1"/>
        </xsd:sequence>
      </xsd:complexType>
    </xsd:element>
    <xsd:element name="h00e4aaaf4624e24a7df7f06faa038c6" ma:index="24" nillable="true" ma:taxonomy="true" ma:internalName="h00e4aaaf4624e24a7df7f06faa038c6" ma:taxonomyFieldName="ADBDocumentLanguage" ma:displayName="Document Language" ma:default="1;#English|16ac8743-31bb-43f8-9a73-533a041667d6" ma:fieldId="{100e4aaa-f462-4e24-a7df-7f06faa038c6}" ma:sspId="115af50e-efb3-4a0e-b425-875ff625e09e" ma:termSetId="fdf74959-6eb2-4689-a0fc-b9e1ab230b09" ma:anchorId="00000000-0000-0000-0000-000000000000" ma:open="false" ma:isKeyword="false">
      <xsd:complexType>
        <xsd:sequence>
          <xsd:element ref="pc:Terms" minOccurs="0" maxOccurs="1"/>
        </xsd:sequence>
      </xsd:complexType>
    </xsd:element>
    <xsd:element name="d61536b25a8a4fedb48bb564279be82a" ma:index="27" nillable="true" ma:taxonomy="true" ma:internalName="d61536b25a8a4fedb48bb564279be82a" ma:taxonomyFieldName="ADBDepartmentOwner" ma:displayName="Department Owner" ma:default="" ma:fieldId="{d61536b2-5a8a-4fed-b48b-b564279be82a}" ma:sspId="115af50e-efb3-4a0e-b425-875ff625e09e" ma:termSetId="b965cdb6-1071-4c6a-a9a3-189d53a950d4" ma:anchorId="00000000-0000-0000-0000-000000000000" ma:open="false" ma:isKeyword="false">
      <xsd:complexType>
        <xsd:sequence>
          <xsd:element ref="pc:Terms" minOccurs="0" maxOccurs="1"/>
        </xsd:sequence>
      </xsd:complexType>
    </xsd:element>
    <xsd:element name="j78542b1fffc4a1c84659474212e3133" ma:index="31" nillable="true" ma:taxonomy="true" ma:internalName="j78542b1fffc4a1c84659474212e3133" ma:taxonomyFieldName="ADBContentGroup" ma:displayName="Content Group" ma:default="2;#CWRD|6d71ff58-4882-4388-ab5c-218969b1e9c8"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element name="ADBDocumentTypeValue" ma:index="32" nillable="true" ma:displayName="Document Type" ma:hidden="true" ma:internalName="ADBDocumentTypeValue" ma:readOnly="false">
      <xsd:simpleType>
        <xsd:restriction base="dms:Text">
          <xsd:maxLength value="255"/>
        </xsd:restriction>
      </xsd:simpleType>
    </xsd:element>
    <xsd:element name="ia017ac09b1942648b563fe0b2b14d52" ma:index="33" nillable="true" ma:taxonomy="true" ma:internalName="ia017ac09b1942648b563fe0b2b14d52" ma:taxonomyFieldName="ADBDivision" ma:displayName="Division" ma:default="" ma:fieldId="{2a017ac0-9b19-4264-8b56-3fe0b2b14d52}" ma:sspId="115af50e-efb3-4a0e-b425-875ff625e09e" ma:termSetId="d736278f-2140-40cc-b46b-6a0ab0de2d29" ma:anchorId="00000000-0000-0000-0000-000000000000" ma:open="false" ma:isKeyword="false">
      <xsd:complexType>
        <xsd:sequence>
          <xsd:element ref="pc:Terms" minOccurs="0" maxOccurs="1"/>
        </xsd:sequence>
      </xsd:complexType>
    </xsd:element>
    <xsd:element name="h35d3bd3f16b4964a022bfaedf90233f" ma:index="34" nillable="true" ma:taxonomy="true" ma:internalName="h35d3bd3f16b4964a022bfaedf90233f" ma:taxonomyFieldName="ADBSubRegion" ma:displayName="Subregion" ma:default="" ma:fieldId="{135d3bd3-f16b-4964-a022-bfaedf90233f}" ma:taxonomyMulti="true" ma:sspId="115af50e-efb3-4a0e-b425-875ff625e09e" ma:termSetId="26887811-cbc8-440f-ae3c-476d537525b4" ma:anchorId="00000000-0000-0000-0000-000000000000" ma:open="false" ma:isKeyword="false">
      <xsd:complexType>
        <xsd:sequence>
          <xsd:element ref="pc:Terms" minOccurs="0" maxOccurs="1"/>
        </xsd:sequence>
      </xsd:complexType>
    </xsd:element>
    <xsd:element name="kc098dd651dc4f4b9248417ab8ccab6f" ma:index="36" nillable="true" ma:taxonomy="true" ma:internalName="kc098dd651dc4f4b9248417ab8ccab6f" ma:taxonomyFieldName="Segment" ma:displayName="Segment" ma:readOnly="false" ma:default="" ma:fieldId="{4c098dd6-51dc-4f4b-9248-417ab8ccab6f}" ma:sspId="115af50e-efb3-4a0e-b425-875ff625e09e" ma:termSetId="ca487498-3907-4013-84b5-72a7400220c5" ma:anchorId="00000000-0000-0000-0000-000000000000" ma:open="false" ma:isKeyword="false">
      <xsd:complexType>
        <xsd:sequence>
          <xsd:element ref="pc:Terms" minOccurs="0" maxOccurs="1"/>
        </xsd:sequence>
      </xsd:complexType>
    </xsd:element>
    <xsd:element name="k985dbdc596c44d7acaf8184f33920f0" ma:index="37" nillable="true" ma:taxonomy="true" ma:internalName="k985dbdc596c44d7acaf8184f33920f0" ma:taxonomyFieldName="ADBCountry" ma:displayName="Country" ma:default="" ma:fieldId="{4985dbdc-596c-44d7-acaf-8184f33920f0}" ma:sspId="115af50e-efb3-4a0e-b425-875ff625e09e" ma:termSetId="169202c7-46da-431e-ac86-348c41a1f49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71439-f430-41b1-8688-7ef6c47b85d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AutoTags" ma:index="42" nillable="true" ma:displayName="Tags" ma:internalName="MediaServiceAutoTags" ma:readOnly="true">
      <xsd:simpleType>
        <xsd:restriction base="dms:Text"/>
      </xsd:simpleType>
    </xsd:element>
    <xsd:element name="MediaServiceOCR" ma:index="43" nillable="true" ma:displayName="Extracted Text" ma:internalName="MediaServiceOCR" ma:readOnly="true">
      <xsd:simpleType>
        <xsd:restriction base="dms:Note">
          <xsd:maxLength value="255"/>
        </xsd:restriction>
      </xsd:simpleType>
    </xsd:element>
    <xsd:element name="MediaServiceGenerationTime" ma:index="44" nillable="true" ma:displayName="MediaServiceGenerationTime" ma:hidden="true" ma:internalName="MediaServiceGenerationTime" ma:readOnly="true">
      <xsd:simpleType>
        <xsd:restriction base="dms:Text"/>
      </xsd:simpleType>
    </xsd:element>
    <xsd:element name="MediaServiceEventHashCode" ma:index="45" nillable="true" ma:displayName="MediaServiceEventHashCode" ma:hidden="true" ma:internalName="MediaServiceEventHashCode" ma:readOnly="true">
      <xsd:simpleType>
        <xsd:restriction base="dms:Text"/>
      </xsd:simpleType>
    </xsd:element>
    <xsd:element name="MediaServiceDateTaken" ma:index="46" nillable="true" ma:displayName="MediaServiceDateTaken" ma:hidden="true" ma:internalName="MediaServiceDateTaken" ma:readOnly="true">
      <xsd:simpleType>
        <xsd:restriction base="dms:Text"/>
      </xsd:simpleType>
    </xsd:element>
    <xsd:element name="MediaServiceLocation" ma:index="47" nillable="true" ma:displayName="Location" ma:internalName="MediaServiceLocation" ma:readOnly="true">
      <xsd:simpleType>
        <xsd:restriction base="dms:Text"/>
      </xsd:simpleType>
    </xsd:element>
    <xsd:element name="MediaServiceAutoKeyPoints" ma:index="48" nillable="true" ma:displayName="MediaServiceAutoKeyPoints" ma:hidden="true" ma:internalName="MediaServiceAutoKeyPoints" ma:readOnly="true">
      <xsd:simpleType>
        <xsd:restriction base="dms:Note"/>
      </xsd:simpleType>
    </xsd:element>
    <xsd:element name="MediaServiceKeyPoints" ma:index="49" nillable="true" ma:displayName="KeyPoints" ma:internalName="MediaServiceKeyPoints" ma:readOnly="true">
      <xsd:simpleType>
        <xsd:restriction base="dms:Note">
          <xsd:maxLength value="255"/>
        </xsd:restriction>
      </xsd:simpleType>
    </xsd:element>
    <xsd:element name="MediaLengthInSeconds" ma:index="50" nillable="true" ma:displayName="Length (seconds)" ma:internalName="MediaLengthInSeconds" ma:readOnly="true">
      <xsd:simpleType>
        <xsd:restriction base="dms:Unknown"/>
      </xsd:simpleType>
    </xsd:element>
    <xsd:element name="lcf76f155ced4ddcb4097134ff3c332f" ma:index="5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element name="MediaServiceSearchProperties" ma:index="5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4793f7-8f2b-4177-9cc3-2a8d0cfae40f"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1"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115af50e-efb3-4a0e-b425-875ff625e09e" ContentTypeId="0x010100A3BFD338C4D69F46BE33AA49AB508701" PreviousValue="false"/>
</file>

<file path=customXml/itemProps1.xml><?xml version="1.0" encoding="utf-8"?>
<ds:datastoreItem xmlns:ds="http://schemas.openxmlformats.org/officeDocument/2006/customXml" ds:itemID="{9AAD1933-8FAC-429B-9441-F1227A9697E4}">
  <ds:schemaRefs>
    <ds:schemaRef ds:uri="http://schemas.microsoft.com/sharepoint/v3/contenttype/forms"/>
  </ds:schemaRefs>
</ds:datastoreItem>
</file>

<file path=customXml/itemProps2.xml><?xml version="1.0" encoding="utf-8"?>
<ds:datastoreItem xmlns:ds="http://schemas.openxmlformats.org/officeDocument/2006/customXml" ds:itemID="{01855D82-5AC0-4180-AF5C-577A5464B01D}">
  <ds:schemaRefs>
    <ds:schemaRef ds:uri="65a258a0-ead0-4b64-abb6-01ca3f434cef"/>
    <ds:schemaRef ds:uri="http://purl.org/dc/terms/"/>
    <ds:schemaRef ds:uri="http://schemas.openxmlformats.org/package/2006/metadata/core-properties"/>
    <ds:schemaRef ds:uri="http://schemas.microsoft.com/office/2006/documentManagement/types"/>
    <ds:schemaRef ds:uri="bf112e80-40df-4709-85b9-de8e053927a6"/>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3F25046-2BFF-493C-89CA-7FFD5110BC02}"/>
</file>

<file path=customXml/itemProps4.xml><?xml version="1.0" encoding="utf-8"?>
<ds:datastoreItem xmlns:ds="http://schemas.openxmlformats.org/officeDocument/2006/customXml" ds:itemID="{2EABADE1-A488-4F1D-B990-08C1C9F71647}"/>
</file>

<file path=docProps/app.xml><?xml version="1.0" encoding="utf-8"?>
<Properties xmlns="http://schemas.openxmlformats.org/officeDocument/2006/extended-properties" xmlns:vt="http://schemas.openxmlformats.org/officeDocument/2006/docPropsVTypes">
  <TotalTime>229</TotalTime>
  <Words>2953</Words>
  <Application>Microsoft Office PowerPoint</Application>
  <PresentationFormat>Widescreen</PresentationFormat>
  <Paragraphs>272</Paragraphs>
  <Slides>43</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Courier New</vt:lpstr>
      <vt:lpstr>Gill Sans Nova</vt:lpstr>
      <vt:lpstr>Symbol</vt:lpstr>
      <vt:lpstr>Times New Roman</vt:lpstr>
      <vt:lpstr>Wingdings</vt:lpstr>
      <vt:lpstr>GradientRiseVTI</vt:lpstr>
      <vt:lpstr>CAREC Value ADDITION to regional investment projects  Uzbekistan: Pilot project-Kashkadarya masterplan risk screening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Kashkadarya masterplan – first-stage risk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 DISASTER RISK SCREENING + ASSESSMENT TOOL UPDATE</dc:title>
  <dc:creator>Belinda Hewitt</dc:creator>
  <cp:lastModifiedBy>Begzod M. Djalilov</cp:lastModifiedBy>
  <cp:revision>9</cp:revision>
  <dcterms:created xsi:type="dcterms:W3CDTF">2021-02-08T22:52:18Z</dcterms:created>
  <dcterms:modified xsi:type="dcterms:W3CDTF">2024-07-08T08:12:31Z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0x010100A3BFD338C4D69F46BE33AA49AB50870100C520B00D8BB20C45814389052060F14C</vt:lpwstr>
  </property>
  <property fmtid="{D5CDD505-2E9C-101B-9397-08002B2CF9AE}" pid="3" name="ce5a4fae9a7d4e3d9d782ef76d38f19e">
    <vt:lpwstr>Climate Change and Disaster Risk Management|68d6d109-9dc5-45be-901b-3292e30865a3</vt:lpwstr>
  </property>
  <property fmtid="{D5CDD505-2E9C-101B-9397-08002B2CF9AE}" pid="4" name="h00e4aaaf4624e24a7df7f06faa038c6">
    <vt:lpwstr>English|16ac8743-31bb-43f8-9a73-533a041667d6</vt:lpwstr>
  </property>
  <property fmtid="{D5CDD505-2E9C-101B-9397-08002B2CF9AE}" pid="5" name="p030e467f78f45b4ae8f7e2c17ea4d82">
    <vt:lpwstr/>
  </property>
  <property fmtid="{D5CDD505-2E9C-101B-9397-08002B2CF9AE}" pid="6" name="ADBContentGroup">
    <vt:lpwstr>81;#SDCC|5aaa5968-0b17-43f6-85ce-71d3f4ca97a7</vt:lpwstr>
  </property>
  <property fmtid="{D5CDD505-2E9C-101B-9397-08002B2CF9AE}" pid="7" name="d61536b25a8a4fedb48bb564279be82a">
    <vt:lpwstr/>
  </property>
  <property fmtid="{D5CDD505-2E9C-101B-9397-08002B2CF9AE}" pid="8" name="Focus Area">
    <vt:lpwstr>5;#Climate Change and Disaster Risk Management|68d6d109-9dc5-45be-901b-3292e30865a3</vt:lpwstr>
  </property>
  <property fmtid="{D5CDD505-2E9C-101B-9397-08002B2CF9AE}" pid="9" name="ADBCountry">
    <vt:lpwstr>18;#Regional|d4cb8265-5963-4e16-b4f8-5ada18938c78</vt:lpwstr>
  </property>
  <property fmtid="{D5CDD505-2E9C-101B-9397-08002B2CF9AE}" pid="10" name="ADBSector">
    <vt:lpwstr/>
  </property>
  <property fmtid="{D5CDD505-2E9C-101B-9397-08002B2CF9AE}" pid="11" name="d01a0ce1b141461dbfb235a3ab729a2c">
    <vt:lpwstr/>
  </property>
  <property fmtid="{D5CDD505-2E9C-101B-9397-08002B2CF9AE}" pid="12" name="ADBDocumentType">
    <vt:lpwstr/>
  </property>
  <property fmtid="{D5CDD505-2E9C-101B-9397-08002B2CF9AE}" pid="13" name="ADBCountryDocumentType">
    <vt:lpwstr/>
  </property>
  <property fmtid="{D5CDD505-2E9C-101B-9397-08002B2CF9AE}" pid="14" name="ADBDocumentLanguage">
    <vt:lpwstr>1;#English|16ac8743-31bb-43f8-9a73-533a041667d6</vt:lpwstr>
  </property>
  <property fmtid="{D5CDD505-2E9C-101B-9397-08002B2CF9AE}" pid="15" name="k985dbdc596c44d7acaf8184f33920f0">
    <vt:lpwstr/>
  </property>
  <property fmtid="{D5CDD505-2E9C-101B-9397-08002B2CF9AE}" pid="16" name="ADBDocumentSecurity">
    <vt:lpwstr/>
  </property>
  <property fmtid="{D5CDD505-2E9C-101B-9397-08002B2CF9AE}" pid="17" name="a0d1b14b197747dfafc19f70ff45d4f6">
    <vt:lpwstr/>
  </property>
  <property fmtid="{D5CDD505-2E9C-101B-9397-08002B2CF9AE}" pid="18" name="ADBDepartmentOwner">
    <vt:lpwstr>3;#CWRD|6d71ff58-4882-4388-ab5c-218969b1e9c8</vt:lpwstr>
  </property>
  <property fmtid="{D5CDD505-2E9C-101B-9397-08002B2CF9AE}" pid="19" name="TaxCatchAll">
    <vt:lpwstr>5;#Climate Change and Disaster Risk Management|68d6d109-9dc5-45be-901b-3292e30865a3;#2;#SDCC|5aaa5968-0b17-43f6-85ce-71d3f4ca97a7;#1;#English|16ac8743-31bb-43f8-9a73-533a041667d6</vt:lpwstr>
  </property>
  <property fmtid="{D5CDD505-2E9C-101B-9397-08002B2CF9AE}" pid="20" name="ADBProjectDocumentType">
    <vt:lpwstr/>
  </property>
  <property fmtid="{D5CDD505-2E9C-101B-9397-08002B2CF9AE}" pid="21" name="de77c5b4d20d4bdeb0b6d09350193e53">
    <vt:lpwstr/>
  </property>
  <property fmtid="{D5CDD505-2E9C-101B-9397-08002B2CF9AE}" pid="22" name="a37ff23a602146d4934a49238d370ca5">
    <vt:lpwstr/>
  </property>
  <property fmtid="{D5CDD505-2E9C-101B-9397-08002B2CF9AE}" pid="23" name="ADBProject">
    <vt:lpwstr/>
  </property>
  <property fmtid="{D5CDD505-2E9C-101B-9397-08002B2CF9AE}" pid="24" name="hca2169e3b0945318411f30479ba40c8">
    <vt:lpwstr/>
  </property>
  <property fmtid="{D5CDD505-2E9C-101B-9397-08002B2CF9AE}" pid="25" name="MediaServiceImageTags">
    <vt:lpwstr/>
  </property>
  <property fmtid="{D5CDD505-2E9C-101B-9397-08002B2CF9AE}" pid="26" name="MSIP_Label_817d4574-7375-4d17-b29c-6e4c6df0fcb0_SetDate">
    <vt:lpwstr>2022-07-14T01:22:30Z</vt:lpwstr>
  </property>
  <property fmtid="{D5CDD505-2E9C-101B-9397-08002B2CF9AE}" pid="27" name="MSIP_Label_817d4574-7375-4d17-b29c-6e4c6df0fcb0_Method">
    <vt:lpwstr>Standard</vt:lpwstr>
  </property>
  <property fmtid="{D5CDD505-2E9C-101B-9397-08002B2CF9AE}" pid="28" name="MSIP_Label_817d4574-7375-4d17-b29c-6e4c6df0fcb0_ActionId">
    <vt:lpwstr>695fd4ff-1d92-4e8d-ac80-37b37828d512</vt:lpwstr>
  </property>
  <property fmtid="{D5CDD505-2E9C-101B-9397-08002B2CF9AE}" pid="29" name="MSIP_Label_817d4574-7375-4d17-b29c-6e4c6df0fcb0_SiteId">
    <vt:lpwstr>9495d6bb-41c2-4c58-848f-92e52cf3d640</vt:lpwstr>
  </property>
  <property fmtid="{D5CDD505-2E9C-101B-9397-08002B2CF9AE}" pid="30" name="ClassificationContentMarkingFooterText">
    <vt:lpwstr>INTERNAL. This information is accessible to ADB Management and staff. It may be shared outside ADB with appropriate permission.</vt:lpwstr>
  </property>
  <property fmtid="{D5CDD505-2E9C-101B-9397-08002B2CF9AE}" pid="31" name="MSIP_Label_817d4574-7375-4d17-b29c-6e4c6df0fcb0_ContentBits">
    <vt:lpwstr>2</vt:lpwstr>
  </property>
  <property fmtid="{D5CDD505-2E9C-101B-9397-08002B2CF9AE}" pid="32" name="MSIP_Label_817d4574-7375-4d17-b29c-6e4c6df0fcb0_Name">
    <vt:lpwstr>ADB Internal</vt:lpwstr>
  </property>
  <property fmtid="{D5CDD505-2E9C-101B-9397-08002B2CF9AE}" pid="33" name="ClassificationContentMarkingFooterLocations">
    <vt:lpwstr>GradientRiseVTI:9</vt:lpwstr>
  </property>
  <property fmtid="{D5CDD505-2E9C-101B-9397-08002B2CF9AE}" pid="34" name="MSIP_Label_817d4574-7375-4d17-b29c-6e4c6df0fcb0_Enabled">
    <vt:lpwstr>true</vt:lpwstr>
  </property>
  <property fmtid="{D5CDD505-2E9C-101B-9397-08002B2CF9AE}" pid="35" name="ADBSubRegion">
    <vt:lpwstr>11;#CAREC|815c4229-ad07-427a-8f71-a8b862b1014a</vt:lpwstr>
  </property>
  <property fmtid="{D5CDD505-2E9C-101B-9397-08002B2CF9AE}" pid="36" name="Segment">
    <vt:lpwstr/>
  </property>
  <property fmtid="{D5CDD505-2E9C-101B-9397-08002B2CF9AE}" pid="37" name="ADBDivision">
    <vt:lpwstr>4;#CWRC|ecfd6e9e-1aa8-422e-b0ee-5f69329336ed</vt:lpwstr>
  </property>
</Properties>
</file>