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782" r:id="rId5"/>
    <p:sldId id="78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 Pich Hatda" initials="APH" lastIdx="2" clrIdx="0"/>
  <p:cmAuthor id="2" name="Palakorn Chanbanyong" initials="PC" lastIdx="4" clrIdx="1"/>
  <p:cmAuthor id="3" name="Jim Winpenny" initials="JW" lastIdx="3" clrIdx="2">
    <p:extLst>
      <p:ext uri="{19B8F6BF-5375-455C-9EA6-DF929625EA0E}">
        <p15:presenceInfo xmlns:p15="http://schemas.microsoft.com/office/powerpoint/2012/main" userId="ff5802a245095a6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2F5597"/>
    <a:srgbClr val="BCB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8" autoAdjust="0"/>
    <p:restoredTop sz="95606" autoAdjust="0"/>
  </p:normalViewPr>
  <p:slideViewPr>
    <p:cSldViewPr snapToGrid="0">
      <p:cViewPr varScale="1">
        <p:scale>
          <a:sx n="78" d="100"/>
          <a:sy n="78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6416"/>
    </p:cViewPr>
  </p:sorterViewPr>
  <p:notesViewPr>
    <p:cSldViewPr snapToGrid="0">
      <p:cViewPr varScale="1">
        <p:scale>
          <a:sx n="46" d="100"/>
          <a:sy n="46" d="100"/>
        </p:scale>
        <p:origin x="272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1525187-A3F7-4E27-939E-16F9F2F19A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71A201-2031-4BB6-B4BA-116EFCAF1E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BF107-FBC3-4FD8-8AF6-2820C93144E4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DA991-74F1-4498-A00A-A0894C13BE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3A805-854A-4DA3-95AF-C81323589C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199F6-CA63-4EEA-AEC9-EBFAC7EB0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19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8FE92-3308-438B-95D4-F4568E8AD156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EB5EA-B11E-4017-8A4E-111A6CD70F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5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Photo sources: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J Bird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Water Resources Management in Uzbekistan, OSCE 2018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V Sokolov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7EB5EA-B11E-4017-8A4E-111A6CD70F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8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EDD81-0008-449C-A05B-8E4037F00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945" y="723161"/>
            <a:ext cx="9144000" cy="1715239"/>
          </a:xfrm>
          <a:prstGeom prst="rect">
            <a:avLst/>
          </a:prstGeom>
        </p:spPr>
        <p:txBody>
          <a:bodyPr anchor="t" anchorCtr="0"/>
          <a:lstStyle>
            <a:lvl1pPr algn="l">
              <a:defRPr sz="6000" b="1">
                <a:solidFill>
                  <a:srgbClr val="2F55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93E9E1-BD51-40A0-95AE-3A543B22F5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1945" y="2795752"/>
            <a:ext cx="9144000" cy="746234"/>
          </a:xfrm>
        </p:spPr>
        <p:txBody>
          <a:bodyPr/>
          <a:lstStyle>
            <a:lvl1pPr marL="0" indent="0" algn="l">
              <a:buNone/>
              <a:defRPr sz="2400" b="1" i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of workshop</a:t>
            </a:r>
            <a:br>
              <a:rPr lang="en-US" dirty="0"/>
            </a:br>
            <a:r>
              <a:rPr lang="en-US" dirty="0"/>
              <a:t>Time and Location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88010-D084-4CB6-A6A2-4904028B11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82B17-7B0D-462E-AFCC-EE07D66F7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C1AB9-0914-465C-AB9C-4468DF4A9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C:\Users\huonglien\AppData\Local\Microsoft\Windows\INetCache\Content.Word\MRC logo Blue.png">
            <a:extLst>
              <a:ext uri="{FF2B5EF4-FFF2-40B4-BE49-F238E27FC236}">
                <a16:creationId xmlns:a16="http://schemas.microsoft.com/office/drawing/2014/main" id="{B72E674A-D7A2-47D6-ADE8-AFE8148A98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51700" y="310498"/>
            <a:ext cx="1847098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F92DD1-D22C-4998-96B2-02A9578744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94960"/>
            <a:ext cx="1219200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26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370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632347-B569-485A-A493-0FFE8FACCC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196A91-947E-4D16-9E72-00E8E612E7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01846"/>
            <a:ext cx="12192000" cy="290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4475EA-56CD-4264-BC06-6D01C9C9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08E190-1FD2-4127-B50F-F705FF8EF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8209AC-6528-4F06-AA61-3C9080CC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988F72-22EC-44FD-8672-8E9A57447634}"/>
              </a:ext>
            </a:extLst>
          </p:cNvPr>
          <p:cNvSpPr/>
          <p:nvPr userDrawn="1"/>
        </p:nvSpPr>
        <p:spPr>
          <a:xfrm>
            <a:off x="0" y="2753082"/>
            <a:ext cx="12192000" cy="2048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cap="all" dirty="0">
                <a:solidFill>
                  <a:schemeClr val="bg1"/>
                </a:solidFill>
              </a:rPr>
              <a:t>heading</a:t>
            </a:r>
            <a:endParaRPr lang="en-US" sz="4400" b="1" cap="all" dirty="0">
              <a:solidFill>
                <a:schemeClr val="bg1"/>
              </a:solidFill>
            </a:endParaRPr>
          </a:p>
        </p:txBody>
      </p:sp>
      <p:pic>
        <p:nvPicPr>
          <p:cNvPr id="8" name="Picture 7" descr="C:\Users\huonglien\AppData\Local\Microsoft\Windows\INetCache\Content.Word\MRC logo Blue.png">
            <a:extLst>
              <a:ext uri="{FF2B5EF4-FFF2-40B4-BE49-F238E27FC236}">
                <a16:creationId xmlns:a16="http://schemas.microsoft.com/office/drawing/2014/main" id="{2D5D38AD-C4EA-4357-B4E5-624A9BF686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95112" y="310498"/>
            <a:ext cx="1303685" cy="1290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7170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175E3-3463-4424-A1F5-143151728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1456"/>
            <a:ext cx="10515600" cy="5062866"/>
          </a:xfrm>
        </p:spPr>
        <p:txBody>
          <a:bodyPr>
            <a:noAutofit/>
          </a:bodyPr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94411-4DFF-43C8-BD75-ED04A6D0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7021" y="6310312"/>
            <a:ext cx="5615354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r>
              <a:rPr lang="en-US" dirty="0"/>
              <a:t>ADB TA 9977-REG CAREC – Developing the Water Pillar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2C387D-76F5-49BA-A273-FEAFA6F9EEE1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54F2CD6-E9FE-45BF-B1FF-C743EA50D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965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38292-4F46-4CC6-B2DA-324E5EDE0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08690"/>
            <a:ext cx="5181600" cy="4968273"/>
          </a:xfrm>
        </p:spPr>
        <p:txBody>
          <a:bodyPr/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4B45C-DEA7-4917-A9EA-B69C26D3B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08690"/>
            <a:ext cx="5181600" cy="4968273"/>
          </a:xfrm>
        </p:spPr>
        <p:txBody>
          <a:bodyPr/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605F1-A98B-4053-8207-ACBC2C3C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A073E-53D7-43E6-AC25-EE2848DBC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07317-D271-4A13-8BDA-70041778A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FB7D31-BD49-4F3F-8803-9C434D6FA21E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641D0DE-5E75-471E-8122-2B36CCB1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24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70820-98C6-43E1-A394-A37AA59FD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85864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2F559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A8970-DF0A-45D3-A6CD-9AFAD4E94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09776"/>
            <a:ext cx="5157787" cy="4179887"/>
          </a:xfrm>
        </p:spPr>
        <p:txBody>
          <a:bodyPr>
            <a:noAutofit/>
          </a:bodyPr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42AF7E-F201-4046-843B-3054232E28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85864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2F559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50BD97-3967-44E9-A7EA-F2DE6D0AD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09776"/>
            <a:ext cx="5183188" cy="4179887"/>
          </a:xfrm>
        </p:spPr>
        <p:txBody>
          <a:bodyPr>
            <a:noAutofit/>
          </a:bodyPr>
          <a:lstStyle>
            <a:lvl1pPr>
              <a:buClr>
                <a:srgbClr val="2F5597"/>
              </a:buClr>
              <a:defRPr/>
            </a:lvl1pPr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C7BCCD-A5DF-4574-AE6A-7479DD6B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05508D-3A80-4F87-9E6A-50F98B9AC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66BE44-F538-4636-A8B6-4311E216C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1EFC04-7CDC-4954-98F8-D06DE2AB919E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83A4452-37EC-4B8F-A8E7-71BCF782D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264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D20CE-C660-42A7-B785-4B00BD91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062F06-27FF-4342-8B3D-C8D656A8F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0B2FB-3C60-4B66-8E30-86BD670D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2DBA3F-F022-4EC3-831B-066C87E5ECFE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1294304-5010-4036-B4F5-6FE19AB1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30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CA80-CEDC-45B5-B6DD-F144414E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30014"/>
            <a:ext cx="3932237" cy="102738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92AAF-3EDD-481A-80FB-1D4CAA85A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2F5597"/>
              </a:buClr>
              <a:defRPr sz="3200"/>
            </a:lvl1pPr>
            <a:lvl2pPr>
              <a:buClr>
                <a:srgbClr val="2F5597"/>
              </a:buClr>
              <a:defRPr sz="2800"/>
            </a:lvl2pPr>
            <a:lvl3pPr>
              <a:buClr>
                <a:srgbClr val="2F5597"/>
              </a:buClr>
              <a:defRPr sz="2400"/>
            </a:lvl3pPr>
            <a:lvl4pPr>
              <a:buClr>
                <a:srgbClr val="2F5597"/>
              </a:buClr>
              <a:defRPr sz="2000"/>
            </a:lvl4pPr>
            <a:lvl5pPr>
              <a:buClr>
                <a:srgbClr val="2F5597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9D3DC-7DDF-4F95-849D-2887DE958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1BAC2-1CAE-4CA5-AB21-47ECB065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636CD-AC2C-489D-81C9-D7E05E6E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C1AA4-BD05-476D-A254-C18E11105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59BDC1-B3B0-4286-AB8F-FB028EFF888C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C76CE0F-B7C1-4913-8259-733A2A7BD261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150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08B73-7743-4A7C-9CDF-CB9B44C4E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4B9EF5-EABA-46AA-8EF2-446FDE83EE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6254C-FDA1-4281-8BC1-8FE2A0583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61923-2844-404F-A403-FA324ADE36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50FBF-22F0-4751-A8B4-2B9639843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AE3CB-A31D-4B45-A5A1-3982487C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28789F-B97A-4C73-93B2-CEF827D5C6C4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689DD53-4821-4C5F-A503-0E54EDE44246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740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36A5A-D5A8-43EA-8C6A-85B5E47F9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56138"/>
            <a:ext cx="10515600" cy="5020825"/>
          </a:xfrm>
        </p:spPr>
        <p:txBody>
          <a:bodyPr vert="eaVert"/>
          <a:lstStyle>
            <a:lvl2pPr>
              <a:buClr>
                <a:srgbClr val="2F5597"/>
              </a:buClr>
              <a:defRPr/>
            </a:lvl2pPr>
            <a:lvl3pPr>
              <a:buClr>
                <a:srgbClr val="2F5597"/>
              </a:buClr>
              <a:defRPr/>
            </a:lvl3pPr>
            <a:lvl4pPr>
              <a:buClr>
                <a:srgbClr val="2F5597"/>
              </a:buClr>
              <a:defRPr/>
            </a:lvl4pPr>
            <a:lvl5pPr>
              <a:buClr>
                <a:srgbClr val="2F5597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D1DF0-5264-4897-AF4B-24ACF219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EB448-734A-481B-ADB4-757B56D2C9D1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ED132-BB2A-40F8-A3DC-206DADA9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D0678-299D-45A5-A662-BF9CDB46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6E087-1B00-4CCC-BA02-324B409D98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21CC3C-6C1E-4E5D-8FB5-7BDD68684AF2}"/>
              </a:ext>
            </a:extLst>
          </p:cNvPr>
          <p:cNvSpPr/>
          <p:nvPr userDrawn="1"/>
        </p:nvSpPr>
        <p:spPr>
          <a:xfrm>
            <a:off x="0" y="322064"/>
            <a:ext cx="113823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365760"/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B621EFC-61DD-4CDB-BE0E-47D02CF26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27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0038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47AF8-0A97-4653-B1C0-76341C016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EAE96A-205F-403B-8DE1-B6D26C72E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67021" y="6310312"/>
            <a:ext cx="5615354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r>
              <a:rPr lang="en-US" dirty="0"/>
              <a:t>ADB TA 9977-REG:  CAREC – Developing the Water Pillar</a:t>
            </a:r>
          </a:p>
        </p:txBody>
      </p:sp>
    </p:spTree>
    <p:extLst>
      <p:ext uri="{BB962C8B-B14F-4D97-AF65-F5344CB8AC3E}">
        <p14:creationId xmlns:p14="http://schemas.microsoft.com/office/powerpoint/2010/main" val="11180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0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F21670-3BD1-43A1-9640-4335C085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Развитие Водного компонента ЦАРЭС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1411B-8B0E-43A7-BB1B-3F7E59A7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18144" y="6334864"/>
            <a:ext cx="5457607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r>
              <a:rPr lang="ru-RU" sz="1600"/>
              <a:t>ТП АБР 9977-REG:  ЦАРЭС - развитие водного компонента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4C2029-3F26-4CA5-9515-00433F460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581" y="5885188"/>
            <a:ext cx="1109170" cy="8881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BFC8B7-7F57-4109-8D16-8ABB0503B1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4534" y="5926753"/>
            <a:ext cx="769737" cy="773236"/>
          </a:xfrm>
          <a:prstGeom prst="rect">
            <a:avLst/>
          </a:prstGeom>
        </p:spPr>
      </p:pic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38C6CD3E-F699-4797-8BF7-EA78B3A57AF1}"/>
              </a:ext>
            </a:extLst>
          </p:cNvPr>
          <p:cNvSpPr txBox="1">
            <a:spLocks/>
          </p:cNvSpPr>
          <p:nvPr/>
        </p:nvSpPr>
        <p:spPr>
          <a:xfrm>
            <a:off x="388175" y="1084881"/>
            <a:ext cx="9177518" cy="4945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F559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10000"/>
              </a:lnSpc>
              <a:buNone/>
            </a:pPr>
            <a:r>
              <a:rPr lang="ru-RU" sz="1600" b="0" i="1" u="none" strike="noStrike" baseline="0" dirty="0"/>
              <a:t>«ЦАРЭС 2030 ... роль честного брокера для содействия дискуссиям и диалогу по водным вопросам и определения дальнейших шагов». </a:t>
            </a:r>
            <a:r>
              <a:rPr lang="ru-RU" sz="1600" dirty="0"/>
              <a:t>Стратегия ЦАРЭС до 2030 г.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/>
              <a:t> Изначально фокус на 5 республиках Центральной Азии с последующим включением всех членов ЦАРЭС.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/>
              <a:t> Вода является сквозной темой и для других секторов - состыковка с деятельностью в области энергетики, сельского хозяйства, градостроительства, экологии и туристического сектора. 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/>
              <a:t> Повышение продуктивности и эффективности водных ресурсов - меняющиеся требования, изменения климата и вызовы в области устойчивости.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/>
              <a:t> Отталкиваться от имеющихся инициатив - межправительственные организации, двусторонние отношения и региональные программы. 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/>
              <a:t> Поддержка в области политики, совместные инвестиции, проекты по генерированию знаний и наращиванию потенциала как часть долгосрочной программы партнерства.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2400" dirty="0"/>
              <a:t>Фокус на </a:t>
            </a:r>
            <a:r>
              <a:rPr lang="ru-RU" sz="2400" b="1" dirty="0"/>
              <a:t>климатической стойкости, устойчивости и совместном наращивании потенциала</a:t>
            </a:r>
          </a:p>
        </p:txBody>
      </p:sp>
      <p:pic>
        <p:nvPicPr>
          <p:cNvPr id="10" name="Picture 9" descr="A lake surrounded by mountains&#10;&#10;Description automatically generated with low confidence">
            <a:extLst>
              <a:ext uri="{FF2B5EF4-FFF2-40B4-BE49-F238E27FC236}">
                <a16:creationId xmlns:a16="http://schemas.microsoft.com/office/drawing/2014/main" id="{94E62350-B744-4184-AE14-EF461298CE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112" y="1077256"/>
            <a:ext cx="2501347" cy="18760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64820E-E9E3-4A4C-92BE-3A3456E72C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48427" y="5152768"/>
            <a:ext cx="2486991" cy="1644436"/>
          </a:xfrm>
          <a:prstGeom prst="rect">
            <a:avLst/>
          </a:prstGeom>
        </p:spPr>
      </p:pic>
      <p:pic>
        <p:nvPicPr>
          <p:cNvPr id="13" name="Picture 12" descr="A picture containing text, mountain, sky, outdoor&#10;&#10;Description automatically generated">
            <a:extLst>
              <a:ext uri="{FF2B5EF4-FFF2-40B4-BE49-F238E27FC236}">
                <a16:creationId xmlns:a16="http://schemas.microsoft.com/office/drawing/2014/main" id="{2057A504-A280-40EA-875C-11728CF34A8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65693" y="3243301"/>
            <a:ext cx="2478767" cy="153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85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2E4EA0-5A7D-4275-9D08-1AB47C031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/>
              <a:t>Сроки проведения предварительного исследования для стран Центральной Азии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B08CEAB-E601-4B7D-91D8-3D3DE3E83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409694"/>
              </p:ext>
            </p:extLst>
          </p:nvPr>
        </p:nvGraphicFramePr>
        <p:xfrm>
          <a:off x="359225" y="1219205"/>
          <a:ext cx="11059886" cy="5164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9602">
                  <a:extLst>
                    <a:ext uri="{9D8B030D-6E8A-4147-A177-3AD203B41FA5}">
                      <a16:colId xmlns:a16="http://schemas.microsoft.com/office/drawing/2014/main" val="879257165"/>
                    </a:ext>
                  </a:extLst>
                </a:gridCol>
                <a:gridCol w="8070284">
                  <a:extLst>
                    <a:ext uri="{9D8B030D-6E8A-4147-A177-3AD203B41FA5}">
                      <a16:colId xmlns:a16="http://schemas.microsoft.com/office/drawing/2014/main" val="3880508199"/>
                    </a:ext>
                  </a:extLst>
                </a:gridCol>
              </a:tblGrid>
              <a:tr h="227094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93588"/>
                  </a:ext>
                </a:extLst>
              </a:tr>
              <a:tr h="480476">
                <a:tc>
                  <a:txBody>
                    <a:bodyPr/>
                    <a:lstStyle/>
                    <a:p>
                      <a:r>
                        <a:rPr lang="ru-RU" sz="1600"/>
                        <a:t>Ноябрь 2020 - февраль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Исследование документации и литературы; консультации с заинтересованными сторонами и региональными партнерами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298227"/>
                  </a:ext>
                </a:extLst>
              </a:tr>
              <a:tr h="681283">
                <a:tc>
                  <a:txBody>
                    <a:bodyPr/>
                    <a:lstStyle/>
                    <a:p>
                      <a:r>
                        <a:rPr lang="ru-RU" sz="1600" b="0"/>
                        <a:t>Март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/>
                        <a:t>Национальные консультации со страновыми координаторами </a:t>
                      </a:r>
                    </a:p>
                    <a:p>
                      <a:r>
                        <a:rPr lang="ru-RU" sz="1600" b="0"/>
                        <a:t>Разработка трех тематических документов - климат, экономика, право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639218"/>
                  </a:ext>
                </a:extLst>
              </a:tr>
              <a:tr h="733860">
                <a:tc>
                  <a:txBody>
                    <a:bodyPr/>
                    <a:lstStyle/>
                    <a:p>
                      <a:r>
                        <a:rPr lang="ru-RU" sz="1600" b="0"/>
                        <a:t>16 апреля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/>
                        <a:t>Первый раунд региональных консультаций</a:t>
                      </a:r>
                      <a:r>
                        <a:rPr lang="ru-RU" sz="1600"/>
                        <a:t> по предварительным результатам и предложение по рамочной структуре водного компонента со страновыми координаторами и прочими региональными партнерами.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4152"/>
                  </a:ext>
                </a:extLst>
              </a:tr>
              <a:tr h="973263">
                <a:tc>
                  <a:txBody>
                    <a:bodyPr/>
                    <a:lstStyle/>
                    <a:p>
                      <a:r>
                        <a:rPr lang="ru-RU" sz="1600"/>
                        <a:t>Конец июня - середина июля 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/>
                        <a:t>Обзор проекта отчета о предварительном исследовании</a:t>
                      </a:r>
                      <a:r>
                        <a:rPr lang="ru-RU" sz="1600"/>
                        <a:t> со стороны национальных агентств, межправительственных органов и партнеров по развитию</a:t>
                      </a:r>
                    </a:p>
                    <a:p>
                      <a:r>
                        <a:rPr lang="ru-RU" sz="1600" b="1"/>
                        <a:t>Национальные консультации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923694"/>
                  </a:ext>
                </a:extLst>
              </a:tr>
              <a:tr h="394712">
                <a:tc>
                  <a:txBody>
                    <a:bodyPr/>
                    <a:lstStyle/>
                    <a:p>
                      <a:r>
                        <a:rPr lang="ru-RU" sz="1600"/>
                        <a:t>Конец июля 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Предоставление итогового Отчета о предварительном исследовании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578648"/>
                  </a:ext>
                </a:extLst>
              </a:tr>
              <a:tr h="394712">
                <a:tc>
                  <a:txBody>
                    <a:bodyPr/>
                    <a:lstStyle/>
                    <a:p>
                      <a:r>
                        <a:rPr lang="ru-RU" sz="1600"/>
                        <a:t>Август 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/>
                        <a:t>Второй раунд региональных консультаций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877149"/>
                  </a:ext>
                </a:extLst>
              </a:tr>
              <a:tr h="512428">
                <a:tc>
                  <a:txBody>
                    <a:bodyPr/>
                    <a:lstStyle/>
                    <a:p>
                      <a:r>
                        <a:rPr lang="ru-RU" sz="1600"/>
                        <a:t>Сентябрь - октябрь 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/>
                        <a:t>Разработка концептуальных документов для отобранных приоритетных мероприятий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785821"/>
                  </a:ext>
                </a:extLst>
              </a:tr>
              <a:tr h="394712">
                <a:tc>
                  <a:txBody>
                    <a:bodyPr/>
                    <a:lstStyle/>
                    <a:p>
                      <a:r>
                        <a:rPr lang="ru-RU" sz="1600"/>
                        <a:t>Ноябрь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Предварительное исследование является ключевым отчетным документом для годовой Министерской конференции ЦАРЭС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58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957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6" ma:contentTypeDescription="Create a new document." ma:contentTypeScope="" ma:versionID="2661f2ea1bc8690c31c96fb236969cbb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8dd45b6a45d7882422137533b14742d6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812012-59DB-4F2B-9E2D-6154212033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FE0D75-2CEE-41E3-9B0B-56B908A9CD83}">
  <ds:schemaRefs>
    <ds:schemaRef ds:uri="http://purl.org/dc/terms/"/>
    <ds:schemaRef ds:uri="c1fdd505-2570-46c2-bd04-3e0f2d874cf5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74793f7-8f2b-4177-9cc3-2a8d0cfae40f"/>
    <ds:schemaRef ds:uri="http://purl.org/dc/elements/1.1/"/>
    <ds:schemaRef ds:uri="503a8e5b-f025-4d7b-b30b-6bbfaca6c044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562FC08-B500-4982-B716-B3641BD086A8}"/>
</file>

<file path=docProps/app.xml><?xml version="1.0" encoding="utf-8"?>
<Properties xmlns="http://schemas.openxmlformats.org/officeDocument/2006/extended-properties" xmlns:vt="http://schemas.openxmlformats.org/officeDocument/2006/docPropsVTypes">
  <TotalTime>24329</TotalTime>
  <Words>301</Words>
  <Application>Microsoft Office PowerPoint</Application>
  <PresentationFormat>Widescreen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Развитие Водного компонента ЦАРЭС</vt:lpstr>
      <vt:lpstr>Сроки проведения предварительного исследования для стран Центральной Азии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Thi Huong Lien</dc:creator>
  <cp:lastModifiedBy>Evgeny Sinelschikov</cp:lastModifiedBy>
  <cp:revision>1200</cp:revision>
  <dcterms:created xsi:type="dcterms:W3CDTF">2017-06-16T03:50:59Z</dcterms:created>
  <dcterms:modified xsi:type="dcterms:W3CDTF">2021-06-21T04:41:41Z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0x010100BADAA3A95C900D4F913CDF9D468A1D4F</vt:lpwstr>
  </property>
  <property fmtid="{D5CDD505-2E9C-101B-9397-08002B2CF9AE}" pid="3" name="TaxCatchAll">
    <vt:lpwstr>2;#CWRD|6d71ff58-4882-4388-ab5c-218969b1e9c8;#1;#English|16ac8743-31bb-43f8-9a73-533a041667d6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TaxKeyword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DocumentLanguage">
    <vt:lpwstr>1;#English|16ac8743-31bb-43f8-9a73-533a041667d6</vt:lpwstr>
  </property>
</Properties>
</file>