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782" r:id="rId5"/>
    <p:sldId id="78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 Pich Hatda" initials="APH" lastIdx="2" clrIdx="0"/>
  <p:cmAuthor id="2" name="Palakorn Chanbanyong" initials="PC" lastIdx="4" clrIdx="1"/>
  <p:cmAuthor id="3" name="Jim Winpenny" initials="JW" lastIdx="3" clrIdx="2">
    <p:extLst>
      <p:ext uri="{19B8F6BF-5375-455C-9EA6-DF929625EA0E}">
        <p15:presenceInfo xmlns:p15="http://schemas.microsoft.com/office/powerpoint/2012/main" userId="ff5802a245095a6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2F5597"/>
    <a:srgbClr val="BCB1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38" autoAdjust="0"/>
    <p:restoredTop sz="95606" autoAdjust="0"/>
  </p:normalViewPr>
  <p:slideViewPr>
    <p:cSldViewPr snapToGrid="0">
      <p:cViewPr varScale="1">
        <p:scale>
          <a:sx n="70" d="100"/>
          <a:sy n="70" d="100"/>
        </p:scale>
        <p:origin x="468" y="7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16416"/>
    </p:cViewPr>
  </p:sorterViewPr>
  <p:notesViewPr>
    <p:cSldViewPr snapToGrid="0">
      <p:cViewPr varScale="1">
        <p:scale>
          <a:sx n="46" d="100"/>
          <a:sy n="46" d="100"/>
        </p:scale>
        <p:origin x="2728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01525187-A3F7-4E27-939E-16F9F2F19AC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971A201-2031-4BB6-B4BA-116EFCAF1E7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FBF107-FBC3-4FD8-8AF6-2820C93144E4}" type="datetimeFigureOut">
              <a:rPr lang="en-US" smtClean="0"/>
              <a:t>6/21/2021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12DA991-74F1-4498-A00A-A0894C13BE9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743A805-854A-4DA3-95AF-C81323589C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6199F6-CA63-4EEA-AEC9-EBFAC7EB0F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819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B8FE92-3308-438B-95D4-F4568E8AD156}" type="datetimeFigureOut">
              <a:rPr lang="en-US" smtClean="0"/>
              <a:t>6/21/2021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7EB5EA-B11E-4017-8A4E-111A6CD70F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359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Photo sources: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J Bird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Water Resources Management in Uzbekistan, OSCE 2018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V Sokolov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7EB5EA-B11E-4017-8A4E-111A6CD70FD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582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EEDD81-0008-449C-A05B-8E4037F00A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1945" y="723161"/>
            <a:ext cx="9144000" cy="1715239"/>
          </a:xfrm>
          <a:prstGeom prst="rect">
            <a:avLst/>
          </a:prstGeom>
        </p:spPr>
        <p:txBody>
          <a:bodyPr anchor="t" anchorCtr="0"/>
          <a:lstStyle>
            <a:lvl1pPr algn="l">
              <a:defRPr sz="6000" b="1">
                <a:solidFill>
                  <a:srgbClr val="2F55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D93E9E1-BD51-40A0-95AE-3A543B22F56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51945" y="2795752"/>
            <a:ext cx="9144000" cy="746234"/>
          </a:xfrm>
        </p:spPr>
        <p:txBody>
          <a:bodyPr/>
          <a:lstStyle>
            <a:lvl1pPr marL="0" indent="0" algn="l">
              <a:buNone/>
              <a:defRPr sz="2400" b="1" i="1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Name of workshop</a:t>
            </a:r>
            <a:br>
              <a:rPr lang="en-US" dirty="0"/>
            </a:br>
            <a:r>
              <a:rPr lang="en-US" dirty="0"/>
              <a:t>Time and Location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9D88010-D084-4CB6-A6A2-4904028B11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7EB448-734A-481B-ADB4-757B56D2C9D1}" type="datetimeFigureOut">
              <a:rPr lang="en-US" smtClean="0"/>
              <a:t>6/21/2021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4382B17-7B0D-462E-AFCC-EE07D66F7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F2C1AB9-0914-465C-AB9C-4468DF4A9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26E087-1B00-4CCC-BA02-324B409D981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C:\Users\huonglien\AppData\Local\Microsoft\Windows\INetCache\Content.Word\MRC logo Blue.png">
            <a:extLst>
              <a:ext uri="{FF2B5EF4-FFF2-40B4-BE49-F238E27FC236}">
                <a16:creationId xmlns:a16="http://schemas.microsoft.com/office/drawing/2014/main" xmlns="" id="{B72E674A-D7A2-47D6-ADE8-AFE8148A981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051700" y="310498"/>
            <a:ext cx="1847098" cy="1828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66F92DD1-D22C-4998-96B2-02A9578744C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394960"/>
            <a:ext cx="12192000" cy="1463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266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3709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DD632347-B569-485A-A493-0FFE8FACCCB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26E087-1B00-4CCC-BA02-324B409D981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36196A91-947E-4D16-9E72-00E8E612E7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801846"/>
            <a:ext cx="12192000" cy="2900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95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BB4475EA-56CD-4264-BC06-6D01C9C904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7EB448-734A-481B-ADB4-757B56D2C9D1}" type="datetimeFigureOut">
              <a:rPr lang="en-US" smtClean="0"/>
              <a:t>6/21/2021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D08E190-1FD2-4127-B50F-F705FF8EF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08209AC-6528-4F06-AA61-3C9080CC0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26E087-1B00-4CCC-BA02-324B409D981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E6988F72-22EC-44FD-8672-8E9A57447634}"/>
              </a:ext>
            </a:extLst>
          </p:cNvPr>
          <p:cNvSpPr/>
          <p:nvPr userDrawn="1"/>
        </p:nvSpPr>
        <p:spPr>
          <a:xfrm>
            <a:off x="0" y="2753082"/>
            <a:ext cx="12192000" cy="204871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cap="all" dirty="0">
                <a:solidFill>
                  <a:schemeClr val="bg1"/>
                </a:solidFill>
              </a:rPr>
              <a:t>heading</a:t>
            </a:r>
            <a:endParaRPr lang="en-US" sz="4400" b="1" cap="all" dirty="0">
              <a:solidFill>
                <a:schemeClr val="bg1"/>
              </a:solidFill>
            </a:endParaRPr>
          </a:p>
        </p:txBody>
      </p:sp>
      <p:pic>
        <p:nvPicPr>
          <p:cNvPr id="8" name="Picture 7" descr="C:\Users\huonglien\AppData\Local\Microsoft\Windows\INetCache\Content.Word\MRC logo Blue.png">
            <a:extLst>
              <a:ext uri="{FF2B5EF4-FFF2-40B4-BE49-F238E27FC236}">
                <a16:creationId xmlns:a16="http://schemas.microsoft.com/office/drawing/2014/main" xmlns="" id="{2D5D38AD-C4EA-4357-B4E5-624A9BF686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595112" y="310498"/>
            <a:ext cx="1303685" cy="12907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47170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A175E3-3463-4424-A1F5-143151728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11456"/>
            <a:ext cx="10515600" cy="5062866"/>
          </a:xfrm>
        </p:spPr>
        <p:txBody>
          <a:bodyPr>
            <a:noAutofit/>
          </a:bodyPr>
          <a:lstStyle>
            <a:lvl1pPr>
              <a:buClr>
                <a:srgbClr val="2F5597"/>
              </a:buClr>
              <a:defRPr/>
            </a:lvl1pPr>
            <a:lvl2pPr>
              <a:buClr>
                <a:srgbClr val="2F5597"/>
              </a:buClr>
              <a:defRPr/>
            </a:lvl2pPr>
            <a:lvl3pPr>
              <a:buClr>
                <a:srgbClr val="2F5597"/>
              </a:buClr>
              <a:defRPr/>
            </a:lvl3pPr>
            <a:lvl4pPr>
              <a:buClr>
                <a:srgbClr val="2F5597"/>
              </a:buClr>
              <a:defRPr/>
            </a:lvl4pPr>
            <a:lvl5pPr>
              <a:buClr>
                <a:srgbClr val="2F5597"/>
              </a:buCl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B394411-4DFF-43C8-BD75-ED04A6D0E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67021" y="6310312"/>
            <a:ext cx="5615354" cy="365125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r>
              <a:rPr lang="en-US" dirty="0"/>
              <a:t>ADB TA 9977-REG CAREC – Developing the Water Pillar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5C2C387D-76F5-49BA-A273-FEAFA6F9EEE1}"/>
              </a:ext>
            </a:extLst>
          </p:cNvPr>
          <p:cNvSpPr/>
          <p:nvPr userDrawn="1"/>
        </p:nvSpPr>
        <p:spPr>
          <a:xfrm>
            <a:off x="0" y="322064"/>
            <a:ext cx="11382375" cy="64633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indent="365760"/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354F2CD6-E9FE-45BF-B1FF-C743EA50D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3270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69658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1038292-4F46-4CC6-B2DA-324E5EDE06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208690"/>
            <a:ext cx="5181600" cy="4968273"/>
          </a:xfrm>
        </p:spPr>
        <p:txBody>
          <a:bodyPr/>
          <a:lstStyle>
            <a:lvl1pPr>
              <a:buClr>
                <a:srgbClr val="2F5597"/>
              </a:buClr>
              <a:defRPr/>
            </a:lvl1pPr>
            <a:lvl2pPr>
              <a:buClr>
                <a:srgbClr val="2F5597"/>
              </a:buClr>
              <a:defRPr/>
            </a:lvl2pPr>
            <a:lvl3pPr>
              <a:buClr>
                <a:srgbClr val="2F5597"/>
              </a:buClr>
              <a:defRPr/>
            </a:lvl3pPr>
            <a:lvl4pPr>
              <a:buClr>
                <a:srgbClr val="2F5597"/>
              </a:buClr>
              <a:defRPr/>
            </a:lvl4pPr>
            <a:lvl5pPr>
              <a:buClr>
                <a:srgbClr val="2F5597"/>
              </a:buCl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544B45C-DEA7-4917-A9EA-B69C26D3BF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208690"/>
            <a:ext cx="5181600" cy="4968273"/>
          </a:xfrm>
        </p:spPr>
        <p:txBody>
          <a:bodyPr/>
          <a:lstStyle>
            <a:lvl1pPr>
              <a:buClr>
                <a:srgbClr val="2F5597"/>
              </a:buClr>
              <a:defRPr/>
            </a:lvl1pPr>
            <a:lvl2pPr>
              <a:buClr>
                <a:srgbClr val="2F5597"/>
              </a:buClr>
              <a:defRPr/>
            </a:lvl2pPr>
            <a:lvl3pPr>
              <a:buClr>
                <a:srgbClr val="2F5597"/>
              </a:buClr>
              <a:defRPr/>
            </a:lvl3pPr>
            <a:lvl4pPr>
              <a:buClr>
                <a:srgbClr val="2F5597"/>
              </a:buClr>
              <a:defRPr/>
            </a:lvl4pPr>
            <a:lvl5pPr>
              <a:buClr>
                <a:srgbClr val="2F5597"/>
              </a:buCl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34605F1-A98B-4053-8207-ACBC2C3C7D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7EB448-734A-481B-ADB4-757B56D2C9D1}" type="datetimeFigureOut">
              <a:rPr lang="en-US" smtClean="0"/>
              <a:t>6/21/2021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09A073E-53D7-43E6-AC25-EE2848DBC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D507317-D271-4A13-8BDA-70041778A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26E087-1B00-4CCC-BA02-324B409D981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D9FB7D31-BD49-4F3F-8803-9C434D6FA21E}"/>
              </a:ext>
            </a:extLst>
          </p:cNvPr>
          <p:cNvSpPr/>
          <p:nvPr userDrawn="1"/>
        </p:nvSpPr>
        <p:spPr>
          <a:xfrm>
            <a:off x="0" y="322064"/>
            <a:ext cx="11382375" cy="64633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indent="365760"/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7641D0DE-5E75-471E-8122-2B36CCB1E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3270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243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3270820-98C6-43E1-A394-A37AA59FDE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185864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rgbClr val="2F5597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3FA8970-DF0A-45D3-A6CD-9AFAD4E94D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009776"/>
            <a:ext cx="5157787" cy="4179887"/>
          </a:xfrm>
        </p:spPr>
        <p:txBody>
          <a:bodyPr>
            <a:noAutofit/>
          </a:bodyPr>
          <a:lstStyle>
            <a:lvl1pPr>
              <a:buClr>
                <a:srgbClr val="2F5597"/>
              </a:buClr>
              <a:defRPr/>
            </a:lvl1pPr>
            <a:lvl2pPr>
              <a:buClr>
                <a:srgbClr val="2F5597"/>
              </a:buClr>
              <a:defRPr/>
            </a:lvl2pPr>
            <a:lvl3pPr>
              <a:buClr>
                <a:srgbClr val="2F5597"/>
              </a:buClr>
              <a:defRPr/>
            </a:lvl3pPr>
            <a:lvl4pPr>
              <a:buClr>
                <a:srgbClr val="2F5597"/>
              </a:buClr>
              <a:defRPr/>
            </a:lvl4pPr>
            <a:lvl5pPr>
              <a:buClr>
                <a:srgbClr val="2F5597"/>
              </a:buCl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DE42AF7E-F201-4046-843B-3054232E28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185864"/>
            <a:ext cx="5183188" cy="823912"/>
          </a:xfrm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rgbClr val="2F5597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950BD97-3967-44E9-A7EA-F2DE6D0AD4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009776"/>
            <a:ext cx="5183188" cy="4179887"/>
          </a:xfrm>
        </p:spPr>
        <p:txBody>
          <a:bodyPr>
            <a:noAutofit/>
          </a:bodyPr>
          <a:lstStyle>
            <a:lvl1pPr>
              <a:buClr>
                <a:srgbClr val="2F5597"/>
              </a:buClr>
              <a:defRPr/>
            </a:lvl1pPr>
            <a:lvl2pPr>
              <a:buClr>
                <a:srgbClr val="2F5597"/>
              </a:buClr>
              <a:defRPr/>
            </a:lvl2pPr>
            <a:lvl3pPr>
              <a:buClr>
                <a:srgbClr val="2F5597"/>
              </a:buClr>
              <a:defRPr/>
            </a:lvl3pPr>
            <a:lvl4pPr>
              <a:buClr>
                <a:srgbClr val="2F5597"/>
              </a:buClr>
              <a:defRPr/>
            </a:lvl4pPr>
            <a:lvl5pPr>
              <a:buClr>
                <a:srgbClr val="2F5597"/>
              </a:buCl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62C7BCCD-A5DF-4574-AE6A-7479DD6B49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7EB448-734A-481B-ADB4-757B56D2C9D1}" type="datetimeFigureOut">
              <a:rPr lang="en-US" smtClean="0"/>
              <a:t>6/21/2021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E805508D-3A80-4F87-9E6A-50F98B9AC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366BE44-F538-4636-A8B6-4311E216C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26E087-1B00-4CCC-BA02-324B409D981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B1EFC04-7CDC-4954-98F8-D06DE2AB919E}"/>
              </a:ext>
            </a:extLst>
          </p:cNvPr>
          <p:cNvSpPr/>
          <p:nvPr userDrawn="1"/>
        </p:nvSpPr>
        <p:spPr>
          <a:xfrm>
            <a:off x="0" y="322064"/>
            <a:ext cx="11382375" cy="64633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indent="365760"/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E83A4452-37EC-4B8F-A8E7-71BCF782D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3270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12645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08D20CE-C660-42A7-B785-4B00BD9108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7EB448-734A-481B-ADB4-757B56D2C9D1}" type="datetimeFigureOut">
              <a:rPr lang="en-US" smtClean="0"/>
              <a:t>6/21/2021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C4062F06-27FF-4342-8B3D-C8D656A8F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1E0B2FB-3C60-4B66-8E30-86BD670D1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26E087-1B00-4CCC-BA02-324B409D981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922DBA3F-F022-4EC3-831B-066C87E5ECFE}"/>
              </a:ext>
            </a:extLst>
          </p:cNvPr>
          <p:cNvSpPr/>
          <p:nvPr userDrawn="1"/>
        </p:nvSpPr>
        <p:spPr>
          <a:xfrm>
            <a:off x="0" y="322064"/>
            <a:ext cx="11382375" cy="64633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indent="365760"/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31294304-5010-4036-B4F5-6FE19AB17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3270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7303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78CA80-CEDC-45B5-B6DD-F144414E1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30014"/>
            <a:ext cx="3932237" cy="1027386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5D92AAF-3EDD-481A-80FB-1D4CAA85AF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buClr>
                <a:srgbClr val="2F5597"/>
              </a:buClr>
              <a:defRPr sz="3200"/>
            </a:lvl1pPr>
            <a:lvl2pPr>
              <a:buClr>
                <a:srgbClr val="2F5597"/>
              </a:buClr>
              <a:defRPr sz="2800"/>
            </a:lvl2pPr>
            <a:lvl3pPr>
              <a:buClr>
                <a:srgbClr val="2F5597"/>
              </a:buClr>
              <a:defRPr sz="2400"/>
            </a:lvl3pPr>
            <a:lvl4pPr>
              <a:buClr>
                <a:srgbClr val="2F5597"/>
              </a:buClr>
              <a:defRPr sz="2000"/>
            </a:lvl4pPr>
            <a:lvl5pPr>
              <a:buClr>
                <a:srgbClr val="2F5597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E19D3DC-7DDF-4F95-849D-2887DE9582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BB1BAC2-1CAE-4CA5-AB21-47ECB0650B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7EB448-734A-481B-ADB4-757B56D2C9D1}" type="datetimeFigureOut">
              <a:rPr lang="en-US" smtClean="0"/>
              <a:t>6/21/2021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00636CD-AC2C-489D-81C9-D7E05E6E4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11C1AA4-BD05-476D-A254-C18E11105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26E087-1B00-4CCC-BA02-324B409D981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CD59BDC1-B3B0-4286-AB8F-FB028EFF888C}"/>
              </a:ext>
            </a:extLst>
          </p:cNvPr>
          <p:cNvSpPr/>
          <p:nvPr userDrawn="1"/>
        </p:nvSpPr>
        <p:spPr>
          <a:xfrm>
            <a:off x="0" y="322064"/>
            <a:ext cx="11382375" cy="64633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indent="365760"/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AC76CE0F-B7C1-4913-8259-733A2A7BD261}"/>
              </a:ext>
            </a:extLst>
          </p:cNvPr>
          <p:cNvSpPr txBox="1">
            <a:spLocks/>
          </p:cNvSpPr>
          <p:nvPr userDrawn="1"/>
        </p:nvSpPr>
        <p:spPr>
          <a:xfrm>
            <a:off x="838200" y="365125"/>
            <a:ext cx="10515600" cy="6032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81501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308B73-7743-4A7C-9CDF-CB9B44C4E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54B9EF5-EABA-46AA-8EF2-446FDE83EE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9C6254C-FDA1-4281-8BC1-8FE2A05831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CF61923-2844-404F-A403-FA324ADE36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7EB448-734A-481B-ADB4-757B56D2C9D1}" type="datetimeFigureOut">
              <a:rPr lang="en-US" smtClean="0"/>
              <a:t>6/21/2021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F850FBF-22F0-4751-A8B4-2B9639843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9AAE3CB-A31D-4B45-A5A1-3982487C2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26E087-1B00-4CCC-BA02-324B409D981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2128789F-B97A-4C73-93B2-CEF827D5C6C4}"/>
              </a:ext>
            </a:extLst>
          </p:cNvPr>
          <p:cNvSpPr/>
          <p:nvPr userDrawn="1"/>
        </p:nvSpPr>
        <p:spPr>
          <a:xfrm>
            <a:off x="0" y="322064"/>
            <a:ext cx="11382375" cy="64633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indent="365760"/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B689DD53-4821-4C5F-A503-0E54EDE44246}"/>
              </a:ext>
            </a:extLst>
          </p:cNvPr>
          <p:cNvSpPr txBox="1">
            <a:spLocks/>
          </p:cNvSpPr>
          <p:nvPr userDrawn="1"/>
        </p:nvSpPr>
        <p:spPr>
          <a:xfrm>
            <a:off x="838200" y="365125"/>
            <a:ext cx="10515600" cy="6032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07408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3336A5A-D5A8-43EA-8C6A-85B5E47F99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156138"/>
            <a:ext cx="10515600" cy="5020825"/>
          </a:xfrm>
        </p:spPr>
        <p:txBody>
          <a:bodyPr vert="eaVert"/>
          <a:lstStyle>
            <a:lvl2pPr>
              <a:buClr>
                <a:srgbClr val="2F5597"/>
              </a:buClr>
              <a:defRPr/>
            </a:lvl2pPr>
            <a:lvl3pPr>
              <a:buClr>
                <a:srgbClr val="2F5597"/>
              </a:buClr>
              <a:defRPr/>
            </a:lvl3pPr>
            <a:lvl4pPr>
              <a:buClr>
                <a:srgbClr val="2F5597"/>
              </a:buClr>
              <a:defRPr/>
            </a:lvl4pPr>
            <a:lvl5pPr>
              <a:buClr>
                <a:srgbClr val="2F5597"/>
              </a:buCl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93D1DF0-5264-4897-AF4B-24ACF219C3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7EB448-734A-481B-ADB4-757B56D2C9D1}" type="datetimeFigureOut">
              <a:rPr lang="en-US" smtClean="0"/>
              <a:t>6/21/2021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C4ED132-BB2A-40F8-A3DC-206DADA90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7AD0678-299D-45A5-A662-BF9CDB461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26E087-1B00-4CCC-BA02-324B409D981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9221CC3C-6C1E-4E5D-8FB5-7BDD68684AF2}"/>
              </a:ext>
            </a:extLst>
          </p:cNvPr>
          <p:cNvSpPr/>
          <p:nvPr userDrawn="1"/>
        </p:nvSpPr>
        <p:spPr>
          <a:xfrm>
            <a:off x="0" y="322064"/>
            <a:ext cx="11382375" cy="64633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indent="365760"/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7B621EFC-61DD-4CDB-BE0E-47D02CF26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3270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00380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CE47AF8-0A97-4653-B1C0-76341C016B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45EAE96A-205F-403B-8DE1-B6D26C72E8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67021" y="6310312"/>
            <a:ext cx="5615354" cy="365125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r>
              <a:rPr lang="en-US" dirty="0"/>
              <a:t>ADB TA 9977-REG:  CAREC – Developing the Water Pillar</a:t>
            </a:r>
          </a:p>
        </p:txBody>
      </p:sp>
    </p:spTree>
    <p:extLst>
      <p:ext uri="{BB962C8B-B14F-4D97-AF65-F5344CB8AC3E}">
        <p14:creationId xmlns:p14="http://schemas.microsoft.com/office/powerpoint/2010/main" val="111801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0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60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61F21670-3BD1-43A1-9640-4335C0852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Developing the CAREC Water Pillar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DF1411B-8B0E-43A7-BB1B-3F7E59A77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18144" y="6334864"/>
            <a:ext cx="5457607" cy="365125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r>
              <a:rPr lang="en-US" sz="1600" dirty="0"/>
              <a:t>ADB TA 9977-REG:  CAREC – Developing the Water Pillar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684C2029-3F26-4CA5-9515-00433F4600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581" y="5885188"/>
            <a:ext cx="1109170" cy="88817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C5BFC8B7-7F57-4109-8D16-8ABB0503B1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4534" y="5926753"/>
            <a:ext cx="769737" cy="773236"/>
          </a:xfrm>
          <a:prstGeom prst="rect">
            <a:avLst/>
          </a:prstGeom>
        </p:spPr>
      </p:pic>
      <p:sp>
        <p:nvSpPr>
          <p:cNvPr id="14" name="Content Placeholder 1">
            <a:extLst>
              <a:ext uri="{FF2B5EF4-FFF2-40B4-BE49-F238E27FC236}">
                <a16:creationId xmlns:a16="http://schemas.microsoft.com/office/drawing/2014/main" xmlns="" id="{38C6CD3E-F699-4797-8BF7-EA78B3A57AF1}"/>
              </a:ext>
            </a:extLst>
          </p:cNvPr>
          <p:cNvSpPr txBox="1">
            <a:spLocks/>
          </p:cNvSpPr>
          <p:nvPr/>
        </p:nvSpPr>
        <p:spPr>
          <a:xfrm>
            <a:off x="388175" y="1084881"/>
            <a:ext cx="9177518" cy="49458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2F5597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F5597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F5597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F5597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F5597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lnSpc>
                <a:spcPct val="110000"/>
              </a:lnSpc>
              <a:buNone/>
            </a:pPr>
            <a:r>
              <a:rPr lang="en-GB" sz="1800" b="0" i="1" u="none" strike="noStrike" baseline="0" dirty="0"/>
              <a:t>“CAREC 2030 ..honest broker role, to promote discussion and dialogue on water issues to chart the way forward.” </a:t>
            </a:r>
            <a:r>
              <a:rPr lang="en-US" sz="1800" dirty="0"/>
              <a:t>CAREC Strategy 2030</a:t>
            </a:r>
          </a:p>
          <a:p>
            <a:pPr>
              <a:lnSpc>
                <a:spcPct val="110000"/>
              </a:lnSpc>
              <a:buFont typeface="Wingdings" pitchFamily="2" charset="2"/>
              <a:buChar char="q"/>
            </a:pPr>
            <a:r>
              <a:rPr lang="en-GB" sz="1800" dirty="0"/>
              <a:t> Initial focus on 5 Central Asian republics – later expansion to all CAREC members.</a:t>
            </a:r>
          </a:p>
          <a:p>
            <a:pPr>
              <a:lnSpc>
                <a:spcPct val="110000"/>
              </a:lnSpc>
              <a:buFont typeface="Wingdings" pitchFamily="2" charset="2"/>
              <a:buChar char="q"/>
            </a:pPr>
            <a:r>
              <a:rPr lang="en-GB" sz="1800" dirty="0"/>
              <a:t> Water cross cutting – consistent with developments in energy, agriculture, urban development, environment and tourism sectors. </a:t>
            </a:r>
          </a:p>
          <a:p>
            <a:pPr>
              <a:lnSpc>
                <a:spcPct val="110000"/>
              </a:lnSpc>
              <a:buFont typeface="Wingdings" pitchFamily="2" charset="2"/>
              <a:buChar char="q"/>
            </a:pPr>
            <a:r>
              <a:rPr lang="en-GB" sz="1800" dirty="0"/>
              <a:t> Increased water productivity and efficiency - changing demands, climate change and sustainability challenges.</a:t>
            </a:r>
          </a:p>
          <a:p>
            <a:pPr>
              <a:lnSpc>
                <a:spcPct val="110000"/>
              </a:lnSpc>
              <a:buFont typeface="Wingdings" pitchFamily="2" charset="2"/>
              <a:buChar char="q"/>
            </a:pPr>
            <a:r>
              <a:rPr lang="en-GB" sz="1800" dirty="0"/>
              <a:t> Build on existing initiatives - inter-governmental organizations, bilateral agreements, and regional programs. </a:t>
            </a:r>
          </a:p>
          <a:p>
            <a:pPr>
              <a:lnSpc>
                <a:spcPct val="110000"/>
              </a:lnSpc>
              <a:buFont typeface="Wingdings" pitchFamily="2" charset="2"/>
              <a:buChar char="q"/>
            </a:pPr>
            <a:r>
              <a:rPr lang="en-GB" sz="1800" dirty="0"/>
              <a:t> Policy support, joint investments, knowledge generation and capacity development under  long-term partnership program.</a:t>
            </a:r>
          </a:p>
          <a:p>
            <a:pPr>
              <a:lnSpc>
                <a:spcPct val="110000"/>
              </a:lnSpc>
              <a:buFont typeface="Wingdings" pitchFamily="2" charset="2"/>
              <a:buChar char="q"/>
            </a:pPr>
            <a:r>
              <a:rPr lang="en-GB" sz="1800" dirty="0"/>
              <a:t>Focus on </a:t>
            </a:r>
            <a:r>
              <a:rPr lang="en-GB" sz="2000" b="1" dirty="0"/>
              <a:t>climate resilience, sustainability and joint capacity building</a:t>
            </a:r>
          </a:p>
        </p:txBody>
      </p:sp>
      <p:pic>
        <p:nvPicPr>
          <p:cNvPr id="10" name="Picture 9" descr="A lake surrounded by mountains&#10;&#10;Description automatically generated with low confidence">
            <a:extLst>
              <a:ext uri="{FF2B5EF4-FFF2-40B4-BE49-F238E27FC236}">
                <a16:creationId xmlns:a16="http://schemas.microsoft.com/office/drawing/2014/main" xmlns="" id="{94E62350-B744-4184-AE14-EF461298CEF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3112" y="1077256"/>
            <a:ext cx="2501347" cy="187601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F964820E-E9E3-4A4C-92BE-3A3456E72C8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548427" y="5152768"/>
            <a:ext cx="2486991" cy="1644436"/>
          </a:xfrm>
          <a:prstGeom prst="rect">
            <a:avLst/>
          </a:prstGeom>
        </p:spPr>
      </p:pic>
      <p:pic>
        <p:nvPicPr>
          <p:cNvPr id="13" name="Picture 12" descr="A picture containing text, mountain, sky, outdoor&#10;&#10;Description automatically generated">
            <a:extLst>
              <a:ext uri="{FF2B5EF4-FFF2-40B4-BE49-F238E27FC236}">
                <a16:creationId xmlns:a16="http://schemas.microsoft.com/office/drawing/2014/main" xmlns="" id="{2057A504-A280-40EA-875C-11728CF34A80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65693" y="3243301"/>
            <a:ext cx="2478767" cy="1538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851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8D2E4EA0-5A7D-4275-9D08-1AB47C031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Timeline for Scoping Study for Central Asian Countries</a:t>
            </a: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DB08CEAB-E601-4B7D-91D8-3D3DE3E837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2214325"/>
              </p:ext>
            </p:extLst>
          </p:nvPr>
        </p:nvGraphicFramePr>
        <p:xfrm>
          <a:off x="359225" y="1219205"/>
          <a:ext cx="11059886" cy="4792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9602">
                  <a:extLst>
                    <a:ext uri="{9D8B030D-6E8A-4147-A177-3AD203B41FA5}">
                      <a16:colId xmlns:a16="http://schemas.microsoft.com/office/drawing/2014/main" xmlns="" val="879257165"/>
                    </a:ext>
                  </a:extLst>
                </a:gridCol>
                <a:gridCol w="8070284">
                  <a:extLst>
                    <a:ext uri="{9D8B030D-6E8A-4147-A177-3AD203B41FA5}">
                      <a16:colId xmlns:a16="http://schemas.microsoft.com/office/drawing/2014/main" xmlns="" val="3880508199"/>
                    </a:ext>
                  </a:extLst>
                </a:gridCol>
              </a:tblGrid>
              <a:tr h="227094"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0093588"/>
                  </a:ext>
                </a:extLst>
              </a:tr>
              <a:tr h="480476">
                <a:tc>
                  <a:txBody>
                    <a:bodyPr/>
                    <a:lstStyle/>
                    <a:p>
                      <a:r>
                        <a:rPr lang="en-GB" dirty="0"/>
                        <a:t>Nov 2020-Feb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Desk study and literature review; stakeholder consultations with regional partners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92298227"/>
                  </a:ext>
                </a:extLst>
              </a:tr>
              <a:tr h="681283">
                <a:tc>
                  <a:txBody>
                    <a:bodyPr/>
                    <a:lstStyle/>
                    <a:p>
                      <a:r>
                        <a:rPr lang="en-GB" b="0" dirty="0"/>
                        <a:t>March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/>
                        <a:t>National consultations with country focal points </a:t>
                      </a:r>
                    </a:p>
                    <a:p>
                      <a:r>
                        <a:rPr lang="en-GB" b="0" dirty="0"/>
                        <a:t>Drafting of 3 thematic papers – climate, economics, legal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74639218"/>
                  </a:ext>
                </a:extLst>
              </a:tr>
              <a:tr h="733860">
                <a:tc>
                  <a:txBody>
                    <a:bodyPr/>
                    <a:lstStyle/>
                    <a:p>
                      <a:r>
                        <a:rPr lang="en-GB" b="0" dirty="0"/>
                        <a:t>16 Apr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First regional consultation </a:t>
                      </a:r>
                      <a:r>
                        <a:rPr lang="en-GB" dirty="0"/>
                        <a:t>on preliminary findings and proposal for the Water Pillar framework  with country </a:t>
                      </a:r>
                      <a:r>
                        <a:rPr lang="en-GB" dirty="0" err="1"/>
                        <a:t>focals</a:t>
                      </a:r>
                      <a:r>
                        <a:rPr lang="en-GB" dirty="0"/>
                        <a:t> and other </a:t>
                      </a:r>
                      <a:r>
                        <a:rPr lang="en-GB"/>
                        <a:t>regional partners.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7924152"/>
                  </a:ext>
                </a:extLst>
              </a:tr>
              <a:tr h="973263">
                <a:tc>
                  <a:txBody>
                    <a:bodyPr/>
                    <a:lstStyle/>
                    <a:p>
                      <a:r>
                        <a:rPr lang="en-GB"/>
                        <a:t>Late June-mid July </a:t>
                      </a:r>
                      <a:r>
                        <a:rPr lang="en-GB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Review draft Scoping Study Report </a:t>
                      </a:r>
                      <a:r>
                        <a:rPr lang="en-GB" dirty="0"/>
                        <a:t>by national agencies, inter-governmental bodies and development partners</a:t>
                      </a:r>
                    </a:p>
                    <a:p>
                      <a:r>
                        <a:rPr lang="en-GB" b="1" dirty="0"/>
                        <a:t>National consultations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45923694"/>
                  </a:ext>
                </a:extLst>
              </a:tr>
              <a:tr h="394712">
                <a:tc>
                  <a:txBody>
                    <a:bodyPr/>
                    <a:lstStyle/>
                    <a:p>
                      <a:r>
                        <a:rPr lang="en-GB" dirty="0"/>
                        <a:t>End-July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Submission final Scoping Study Report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44578648"/>
                  </a:ext>
                </a:extLst>
              </a:tr>
              <a:tr h="394712">
                <a:tc>
                  <a:txBody>
                    <a:bodyPr/>
                    <a:lstStyle/>
                    <a:p>
                      <a:r>
                        <a:rPr lang="en-GB" dirty="0"/>
                        <a:t>Aug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Second regional consultation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62877149"/>
                  </a:ext>
                </a:extLst>
              </a:tr>
              <a:tr h="512428">
                <a:tc>
                  <a:txBody>
                    <a:bodyPr/>
                    <a:lstStyle/>
                    <a:p>
                      <a:r>
                        <a:rPr lang="en-GB" dirty="0"/>
                        <a:t>Sept-Oct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Development of concept papers for selected </a:t>
                      </a:r>
                      <a:r>
                        <a:rPr lang="en-GB"/>
                        <a:t>priority activities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85785821"/>
                  </a:ext>
                </a:extLst>
              </a:tr>
              <a:tr h="394712">
                <a:tc>
                  <a:txBody>
                    <a:bodyPr/>
                    <a:lstStyle/>
                    <a:p>
                      <a:r>
                        <a:rPr lang="en-GB" dirty="0"/>
                        <a:t>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Scoping Study is a key deliverable</a:t>
                      </a:r>
                      <a:r>
                        <a:rPr lang="en-GB" baseline="0" dirty="0"/>
                        <a:t> a</a:t>
                      </a:r>
                      <a:r>
                        <a:rPr lang="en-GB" dirty="0"/>
                        <a:t>t the annual CAREC Ministerial Conference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3858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4957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DAA3A95C900D4F913CDF9D468A1D4F" ma:contentTypeVersion="36" ma:contentTypeDescription="Create a new document." ma:contentTypeScope="" ma:versionID="2661f2ea1bc8690c31c96fb236969cbb">
  <xsd:schema xmlns:xsd="http://www.w3.org/2001/XMLSchema" xmlns:xs="http://www.w3.org/2001/XMLSchema" xmlns:p="http://schemas.microsoft.com/office/2006/metadata/properties" xmlns:ns2="c1fdd505-2570-46c2-bd04-3e0f2d874cf5" xmlns:ns3="503a8e5b-f025-4d7b-b30b-6bbfaca6c044" xmlns:ns4="374793f7-8f2b-4177-9cc3-2a8d0cfae40f" targetNamespace="http://schemas.microsoft.com/office/2006/metadata/properties" ma:root="true" ma:fieldsID="8dd45b6a45d7882422137533b14742d6" ns2:_="" ns3:_="" ns4:_="">
    <xsd:import namespace="c1fdd505-2570-46c2-bd04-3e0f2d874cf5"/>
    <xsd:import namespace="503a8e5b-f025-4d7b-b30b-6bbfaca6c044"/>
    <xsd:import namespace="374793f7-8f2b-4177-9cc3-2a8d0cfae40f"/>
    <xsd:element name="properties">
      <xsd:complexType>
        <xsd:sequence>
          <xsd:element name="documentManagement">
            <xsd:complexType>
              <xsd:all>
                <xsd:element ref="ns2:j78542b1fffc4a1c84659474212e3133" minOccurs="0"/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4:TaxKeywordTaxHTField" minOccurs="0"/>
                <xsd:element ref="ns3:MediaServiceAutoKeyPoints" minOccurs="0"/>
                <xsd:element ref="ns3:MediaServiceKeyPoints" minOccurs="0"/>
                <xsd:element ref="ns3:_Flow_SignoffStatu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dd505-2570-46c2-bd04-3e0f2d874cf5" elementFormDefault="qualified">
    <xsd:import namespace="http://schemas.microsoft.com/office/2006/documentManagement/types"/>
    <xsd:import namespace="http://schemas.microsoft.com/office/infopath/2007/PartnerControls"/>
    <xsd:element name="j78542b1fffc4a1c84659474212e3133" ma:index="9" nillable="true" ma:taxonomy="true" ma:internalName="j78542b1fffc4a1c84659474212e3133" ma:taxonomyFieldName="ADBContentGroup" ma:displayName="Content Group" ma:readOnly="false" ma:default="2;#CWRD|6d71ff58-4882-4388-ab5c-218969b1e9c8" ma:fieldId="{378542b1-fffc-4a1c-8465-9474212e3133}" ma:taxonomyMulti="true" ma:sspId="115af50e-efb3-4a0e-b425-875ff625e09e" ma:termSetId="2a9ffbee-93a5-418b-bcdb-8d6817936e6b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3a8e5b-f025-4d7b-b30b-6bbfaca6c0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Flow_SignoffStatus" ma:index="26" nillable="true" ma:displayName="Sign-off status" ma:internalName="Sign_x002d_off_x0020_status">
      <xsd:simpleType>
        <xsd:restriction base="dms:Text"/>
      </xsd:simpleType>
    </xsd:element>
    <xsd:element name="MediaLengthInSeconds" ma:index="2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4793f7-8f2b-4177-9cc3-2a8d0cfae40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KeywordTaxHTField" ma:index="23" nillable="true" ma:taxonomy="true" ma:internalName="TaxKeywordTaxHTField" ma:taxonomyFieldName="TaxKeyword" ma:displayName="Enterprise Keywords" ma:fieldId="{23f27201-bee3-471e-b2e7-b64fd8b7ca38}" ma:taxonomyMulti="true" ma:sspId="115af50e-efb3-4a0e-b425-875ff625e09e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78542b1fffc4a1c84659474212e3133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CWRD</TermName>
          <TermId xmlns="http://schemas.microsoft.com/office/infopath/2007/PartnerControls">6d71ff58-4882-4388-ab5c-218969b1e9c8</TermId>
        </TermInfo>
      </Terms>
    </j78542b1fffc4a1c84659474212e3133>
    <TaxKeywordTaxHTField xmlns="374793f7-8f2b-4177-9cc3-2a8d0cfae40f">
      <Terms xmlns="http://schemas.microsoft.com/office/infopath/2007/PartnerControls"/>
    </TaxKeywordTaxHTField>
    <_Flow_SignoffStatus xmlns="503a8e5b-f025-4d7b-b30b-6bbfaca6c04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447FD71-742F-4C96-BF7B-43B4F0F7C041}"/>
</file>

<file path=customXml/itemProps2.xml><?xml version="1.0" encoding="utf-8"?>
<ds:datastoreItem xmlns:ds="http://schemas.openxmlformats.org/officeDocument/2006/customXml" ds:itemID="{76FE0D75-2CEE-41E3-9B0B-56B908A9CD83}">
  <ds:schemaRefs>
    <ds:schemaRef ds:uri="http://purl.org/dc/terms/"/>
    <ds:schemaRef ds:uri="c1fdd505-2570-46c2-bd04-3e0f2d874cf5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374793f7-8f2b-4177-9cc3-2a8d0cfae40f"/>
    <ds:schemaRef ds:uri="http://purl.org/dc/elements/1.1/"/>
    <ds:schemaRef ds:uri="503a8e5b-f025-4d7b-b30b-6bbfaca6c044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5812012-59DB-4F2B-9E2D-61542120331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24329</TotalTime>
  <Words>272</Words>
  <Application>Microsoft Office PowerPoint</Application>
  <PresentationFormat>Widescreen</PresentationFormat>
  <Paragraphs>33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Developing the CAREC Water Pillar</vt:lpstr>
      <vt:lpstr>Timeline for Scoping Study for Central Asian Countries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 Thi Huong Lien</dc:creator>
  <cp:lastModifiedBy>Admin</cp:lastModifiedBy>
  <cp:revision>1199</cp:revision>
  <dcterms:created xsi:type="dcterms:W3CDTF">2017-06-16T03:50:59Z</dcterms:created>
  <dcterms:modified xsi:type="dcterms:W3CDTF">2021-06-21T02:15:26Z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0x010100BADAA3A95C900D4F913CDF9D468A1D4F</vt:lpwstr>
  </property>
  <property fmtid="{D5CDD505-2E9C-101B-9397-08002B2CF9AE}" pid="3" name="TaxCatchAll">
    <vt:lpwstr>2;#CWRD|6d71ff58-4882-4388-ab5c-218969b1e9c8;#1;#English|16ac8743-31bb-43f8-9a73-533a041667d6</vt:lpwstr>
  </property>
  <property fmtid="{D5CDD505-2E9C-101B-9397-08002B2CF9AE}" pid="4" name="h00e4aaaf4624e24a7df7f06faa038c6">
    <vt:lpwstr>English|16ac8743-31bb-43f8-9a73-533a041667d6</vt:lpwstr>
  </property>
  <property fmtid="{D5CDD505-2E9C-101B-9397-08002B2CF9AE}" pid="5" name="TaxKeyword">
    <vt:lpwstr/>
  </property>
  <property fmtid="{D5CDD505-2E9C-101B-9397-08002B2CF9AE}" pid="6" name="ADBContentGroup">
    <vt:lpwstr>2;#CWRD|6d71ff58-4882-4388-ab5c-218969b1e9c8</vt:lpwstr>
  </property>
  <property fmtid="{D5CDD505-2E9C-101B-9397-08002B2CF9AE}" pid="7" name="ADBDocumentLanguage">
    <vt:lpwstr>1;#English|16ac8743-31bb-43f8-9a73-533a041667d6</vt:lpwstr>
  </property>
</Properties>
</file>