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3" r:id="rId5"/>
  </p:sldMasterIdLst>
  <p:notesMasterIdLst>
    <p:notesMasterId r:id="rId10"/>
  </p:notesMasterIdLst>
  <p:sldIdLst>
    <p:sldId id="256" r:id="rId6"/>
    <p:sldId id="4225" r:id="rId7"/>
    <p:sldId id="4223" r:id="rId8"/>
    <p:sldId id="4224" r:id="rId9"/>
  </p:sldIdLst>
  <p:sldSz cx="12192000" cy="6858000"/>
  <p:notesSz cx="6858000" cy="9144000"/>
  <p:defaultTextStyle>
    <a:defPPr>
      <a:defRPr lang="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1B37AE9-EEFB-9F4B-DEA6-FBDFFCD6FC35}" name="Carmen Maria Garcia Perez" initials="CG" userId="S::cgarciaperez@adb.org::9c97a273-694c-487f-bc77-cb7dfef6b93d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teo Mode" initials="MM" lastIdx="1" clrIdx="0">
    <p:extLst>
      <p:ext uri="{19B8F6BF-5375-455C-9EA6-DF929625EA0E}">
        <p15:presenceInfo xmlns:p15="http://schemas.microsoft.com/office/powerpoint/2012/main" userId="Matteo Mode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5F5F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2160"/>
        <p:guide pos="3840"/>
      </p:guideLst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commentAuthors" Target="commentAuthors.xml"/><Relationship Id="rId5" Type="http://schemas.openxmlformats.org/officeDocument/2006/relationships/slideMaster" Target="slideMasters/slideMaster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4C3FCC2-4E7A-4671-AA79-177CB194E449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01C38D-F26D-4167-83EF-8774BC62D54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60506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11144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3216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49198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A01C38D-F26D-4167-83EF-8774BC62D54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287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94556-2269-44E1-A51D-ADFFD4839D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C304E03-8D07-43EC-AF8D-F1EA0DE941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C1CB4A-C840-47D9-8AB9-B4F05C721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3F59-7275-4BC6-8026-70F4D8DBEB21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D2524F-F747-4C39-BD10-6CE9666204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5EE705F-769C-4FC6-8E92-48DD1B86C5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2DEE-5254-4F8A-8103-3B2314C1314F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00C446E-682D-4E03-9FCF-4DA554A7A157}"/>
              </a:ext>
            </a:extLst>
          </p:cNvPr>
          <p:cNvSpPr/>
          <p:nvPr userDrawn="1"/>
        </p:nvSpPr>
        <p:spPr bwMode="blackWhite">
          <a:xfrm>
            <a:off x="254950" y="262784"/>
            <a:ext cx="11682101" cy="633243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338D4D7-3BFF-4566-A4FE-0DE0B4E5CE3B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8" r="13926" b="71478"/>
          <a:stretch/>
        </p:blipFill>
        <p:spPr>
          <a:xfrm>
            <a:off x="342899" y="4546601"/>
            <a:ext cx="11715751" cy="2025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5555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3AC510-D3E3-4FE4-A713-4F80F8A396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356F81-BDA2-4C5B-8D28-D60540EA2F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A8B400-8808-4C25-A56B-746C16686D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0673B6-D07A-432D-87CC-F6296B8AC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C2E2D-78CD-448E-9EF2-BC7997A35A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29194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1E05F7E-B203-403E-A12B-40790352B1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2B8F7F6-1139-4FEC-9013-49FD816155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14E73D-384F-4AF2-A364-9979F1541A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E115897-E2DD-4699-B936-FDC21121F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F4D8FC-07FE-434C-969A-01BDFED0A3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3342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B673-4507-4B72-871E-00189078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604211"/>
            <a:ext cx="10983131" cy="4572752"/>
          </a:xfrm>
        </p:spPr>
        <p:txBody>
          <a:bodyPr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Title 8">
            <a:extLst>
              <a:ext uri="{FF2B5EF4-FFF2-40B4-BE49-F238E27FC236}">
                <a16:creationId xmlns:a16="http://schemas.microsoft.com/office/drawing/2014/main" id="{FB8AB91F-D739-4DD5-859B-B16B125BECF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71034064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345A2570-7517-4576-B836-E4E6D3E743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59B673-4507-4B72-871E-0018907875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4433" y="1604211"/>
            <a:ext cx="10983131" cy="4572752"/>
          </a:xfrm>
        </p:spPr>
        <p:txBody>
          <a:bodyPr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0E770BB0-A521-41C6-A0AE-BEE679D2AD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046577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>
            <a:extLst>
              <a:ext uri="{FF2B5EF4-FFF2-40B4-BE49-F238E27FC236}">
                <a16:creationId xmlns:a16="http://schemas.microsoft.com/office/drawing/2014/main" id="{5F89203F-46EF-44A2-956A-7FF6AF93BE7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D1D47175-944E-463B-ABBB-06669A4739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0862" y="1507068"/>
            <a:ext cx="3192379" cy="4669896"/>
          </a:xfrm>
        </p:spPr>
        <p:txBody>
          <a:bodyPr anchor="ctr"/>
          <a:lstStyle>
            <a:lvl1pPr marL="0" indent="0" algn="l">
              <a:lnSpc>
                <a:spcPct val="150000"/>
              </a:lnSpc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 algn="l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A40725B0-0DB7-41CE-9C4C-39E8D0F6325E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395537" y="1507068"/>
            <a:ext cx="7143905" cy="4669896"/>
          </a:xfrm>
        </p:spPr>
        <p:txBody>
          <a:bodyPr anchor="ctr"/>
          <a:lstStyle>
            <a:lvl1pPr marL="0" indent="0">
              <a:spcAft>
                <a:spcPts val="1200"/>
              </a:spcAft>
              <a:buSzPct val="25000"/>
              <a:buFont typeface="Segoe UI" panose="020B0502040204020203" pitchFamily="34" charset="0"/>
              <a:buChar char=" "/>
              <a:defRPr sz="1200"/>
            </a:lvl1pPr>
            <a:lvl2pPr marL="401638" indent="7938">
              <a:spcBef>
                <a:spcPts val="600"/>
              </a:spcBef>
              <a:spcAft>
                <a:spcPts val="1200"/>
              </a:spcAft>
              <a:buFont typeface="Segoe UI" panose="020B0502040204020203" pitchFamily="34" charset="0"/>
              <a:buChar char=" "/>
              <a:defRPr sz="1200"/>
            </a:lvl2pPr>
            <a:lvl3pPr marL="1143000" indent="-228600">
              <a:buFont typeface="Segoe UI" panose="020B0502040204020203" pitchFamily="34" charset="0"/>
              <a:buChar char=" "/>
              <a:defRPr/>
            </a:lvl3pPr>
            <a:lvl4pPr marL="1600200" indent="-228600">
              <a:buFont typeface="Segoe UI" panose="020B0502040204020203" pitchFamily="34" charset="0"/>
              <a:buChar char=" "/>
              <a:defRPr/>
            </a:lvl4pPr>
            <a:lvl5pPr marL="2057400" indent="-228600">
              <a:buFont typeface="Segoe UI" panose="020B0502040204020203" pitchFamily="34" charset="0"/>
              <a:buChar char=" 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</p:txBody>
      </p:sp>
      <p:sp>
        <p:nvSpPr>
          <p:cNvPr id="11" name="Title 10">
            <a:extLst>
              <a:ext uri="{FF2B5EF4-FFF2-40B4-BE49-F238E27FC236}">
                <a16:creationId xmlns:a16="http://schemas.microsoft.com/office/drawing/2014/main" id="{F9E63483-559C-4A6F-B04F-D6C56A3CC0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49444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4951" y="262784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" name="Rectangle 9"/>
          <p:cNvSpPr/>
          <p:nvPr userDrawn="1"/>
        </p:nvSpPr>
        <p:spPr bwMode="blackWhite">
          <a:xfrm>
            <a:off x="254950" y="262784"/>
            <a:ext cx="11682101" cy="20726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1208" y="1536192"/>
            <a:ext cx="6876288" cy="640080"/>
          </a:xfrm>
        </p:spPr>
        <p:txBody>
          <a:bodyPr>
            <a:normAutofit/>
          </a:bodyPr>
          <a:lstStyle>
            <a:lvl1pPr>
              <a:defRPr sz="36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>
          <a:xfrm>
            <a:off x="539496" y="2560320"/>
            <a:ext cx="9445752" cy="3977640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sz="2400" smtClean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</a:defRPr>
            </a:lvl1pPr>
            <a:lvl2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lang="en-US" sz="1200" dirty="0" smtClean="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lang="en-US" sz="1200" dirty="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marL="0" lvl="0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Click to edit Master text styles</a:t>
            </a:r>
          </a:p>
          <a:p>
            <a:pPr marL="0" lvl="1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Second level</a:t>
            </a:r>
          </a:p>
          <a:p>
            <a:pPr marL="0" lvl="2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Third level</a:t>
            </a:r>
          </a:p>
          <a:p>
            <a:pPr marL="0" lvl="3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Fourth level</a:t>
            </a:r>
          </a:p>
          <a:p>
            <a:pPr marL="0" lvl="4" indent="0">
              <a:lnSpc>
                <a:spcPct val="150000"/>
              </a:lnSpc>
              <a:spcBef>
                <a:spcPts val="1000"/>
              </a:spcBef>
              <a:spcAft>
                <a:spcPts val="1200"/>
              </a:spcAft>
              <a:buNone/>
            </a:pPr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69782844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itle 3">
            <a:extLst>
              <a:ext uri="{FF2B5EF4-FFF2-40B4-BE49-F238E27FC236}">
                <a16:creationId xmlns:a16="http://schemas.microsoft.com/office/drawing/2014/main" id="{0017C897-2775-4930-B0BE-BEB7245323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48158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EE5776-1EDF-4E29-A0E7-77BFAF0D66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3BAFFB-EE92-430F-8D7E-362D8B2A2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D8E554-A94A-480B-BE9B-443247381B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3F59-7275-4BC6-8026-70F4D8DBEB21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44AD3F-8E9C-4898-AABC-B8095BFB2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A64F21-611E-4283-9951-DC95C65FE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2DEE-5254-4F8A-8103-3B2314C1314F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4CC4A63-9A65-4302-B333-85FAF807643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3"/>
          <a:stretch/>
        </p:blipFill>
        <p:spPr>
          <a:xfrm>
            <a:off x="269032" y="4801396"/>
            <a:ext cx="11653936" cy="17862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75365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6551B8-A283-4FB6-B8D6-ACC9A42D72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AD53344-CA4B-4CD9-A28B-FACD9D6358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FC0B93-6C2D-470F-A636-A779BE439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C529ED-D6E5-4686-91D9-6D28336AA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B53CD6-4AF7-4307-8896-E0B54EB831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45248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ABBDC1-CD15-45BB-B33D-4FBB2B8416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A2254E-C03A-4C3C-B707-92E5202BB01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F9BB19-8D42-42F1-9078-CAEDA2F8FE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C3E48D4-295C-436F-8CE3-BFB79E14E4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619005-30C3-4623-8962-FE951CAA73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008868-A6AA-4C75-BFAA-16C458740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5476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BE277B-D7B1-408B-83D5-A67C6BC921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840701D-CA9B-4EA4-AE1B-199C983CB95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D881027-5E65-4681-9AA4-65875978AF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54B4A06-375B-4769-8F25-6B7CEED5B8D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29F649E-91A5-4039-8409-56B1D09D10A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6AADE87-0B92-4870-BF78-FD487FD5A2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5C9400F-E743-4A99-93AA-1F0A4B3F4C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2D1D690-C5DD-4505-BEBE-F9CF5C0D0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0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B7F45E-5D9F-46E0-9710-DE6F315016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65598E8-E51F-4277-B4AC-E20F18BDA1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3F59-7275-4BC6-8026-70F4D8DBEB21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7AB3393-783A-49EC-ACEB-336238BF1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61F0CEA-84D5-4FF8-A64B-E2B0521C0A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2DEE-5254-4F8A-8103-3B2314C1314F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ED5692E-5EA0-49FA-AAB1-A47B673E4738}"/>
              </a:ext>
            </a:extLst>
          </p:cNvPr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14B030A-3B1F-44EB-98CE-2FF08B2D646C}"/>
              </a:ext>
            </a:extLst>
          </p:cNvPr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5138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975E2F3-BA2D-4EEA-9B2B-545E3C5A81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3D3F59-7275-4BC6-8026-70F4D8DBEB21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2F933DC-54A4-46DF-86B3-5543A3980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BEEA33-D1C7-4788-BC2F-BBA1FCBBF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7C2DEE-5254-4F8A-8103-3B2314C1314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8037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9CA1F7-E823-4A46-BC39-F3C9754DF7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757551-A2DC-4B37-B9D4-A39F0DE16C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363CE6-5D7E-413C-AC2C-2F0A03EB35D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62AB3D-585C-49A4-91C3-9C50EFA304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1C122C-DED2-4F57-A1CA-C7361EAEE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3EEB56-BE08-4864-AD02-FF14080594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2158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E10A19-D673-4D59-8C88-60491737CB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C76375-E3A8-436B-B13B-775138E32FA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41E5AD7-1CDC-4F5A-8ABC-6B789624B7F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145561D-4FD2-4C46-BC10-8AE5C519D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44E560-77BF-4D1A-B6E7-CD55CE12B1B8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1703D5-FC7B-4501-81C8-BBB449B729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3EE920C-0BD5-4A65-AC6A-CE98CA4D1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4086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1DB43536-FC68-4AC7-8450-664321A17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9387ED7-8AC3-4ED6-B694-EF6639BF36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3670262-86EB-437C-87C4-871408A621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44E560-77BF-4D1A-B6E7-CD55CE12B1B8}" type="datetimeFigureOut">
              <a:rPr lang="en-US" smtClean="0"/>
              <a:t>7/10/2024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046587-5872-496F-9F95-D33AE103ECC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123C86-D56C-4E0A-B83A-4DF2A3AAAF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59379A-16E2-4C4A-96D0-A52C442257E7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47B4D61-FB6B-4908-9883-10B18417C1F6}"/>
              </a:ext>
            </a:extLst>
          </p:cNvPr>
          <p:cNvSpPr/>
          <p:nvPr userDrawn="1"/>
        </p:nvSpPr>
        <p:spPr>
          <a:xfrm>
            <a:off x="256032" y="265176"/>
            <a:ext cx="11683049" cy="6332433"/>
          </a:xfrm>
          <a:prstGeom prst="rect">
            <a:avLst/>
          </a:prstGeom>
          <a:solidFill>
            <a:srgbClr val="F5F5F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endParaRPr lang="en-US" sz="1800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649A47D4-9B0C-4606-BAC5-18692F59A96F}"/>
              </a:ext>
            </a:extLst>
          </p:cNvPr>
          <p:cNvCxnSpPr/>
          <p:nvPr userDrawn="1"/>
        </p:nvCxnSpPr>
        <p:spPr>
          <a:xfrm>
            <a:off x="604434" y="1196392"/>
            <a:ext cx="10983132" cy="0"/>
          </a:xfrm>
          <a:prstGeom prst="line">
            <a:avLst/>
          </a:prstGeom>
          <a:ln w="25400"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679F2DB7-F679-F116-F02C-7A154E5615A4}"/>
              </a:ext>
            </a:extLst>
          </p:cNvPr>
          <p:cNvSpPr txBox="1"/>
          <p:nvPr>
            <p:extLst>
              <p:ext uri="{1162E1C5-73C7-4A58-AE30-91384D911F3F}">
                <p184:classification xmlns:p184="http://schemas.microsoft.com/office/powerpoint/2018/4/main" val="ftr"/>
              </p:ext>
            </p:extLst>
          </p:nvPr>
        </p:nvSpPr>
        <p:spPr>
          <a:xfrm>
            <a:off x="3379788" y="6672580"/>
            <a:ext cx="5454650" cy="121920"/>
          </a:xfrm>
          <a:prstGeom prst="rect">
            <a:avLst/>
          </a:prstGeom>
        </p:spPr>
        <p:txBody>
          <a:bodyPr horzOverflow="overflow" lIns="0" tIns="0" rIns="0" bIns="0">
            <a:spAutoFit/>
          </a:bodyPr>
          <a:lstStyle/>
          <a:p>
            <a:pPr algn="l"/>
            <a:r>
              <a:rPr lang="en-US" sz="80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INTERNAL. This information is accessible to ADB Management and staff. It may be shared outside ADB with appropriate permission.</a:t>
            </a:r>
          </a:p>
        </p:txBody>
      </p:sp>
    </p:spTree>
    <p:extLst>
      <p:ext uri="{BB962C8B-B14F-4D97-AF65-F5344CB8AC3E}">
        <p14:creationId xmlns:p14="http://schemas.microsoft.com/office/powerpoint/2010/main" val="1337905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  <p:sldLayoutId id="2147483705" r:id="rId2"/>
    <p:sldLayoutId id="2147483706" r:id="rId3"/>
    <p:sldLayoutId id="2147483707" r:id="rId4"/>
    <p:sldLayoutId id="2147483708" r:id="rId5"/>
    <p:sldLayoutId id="2147483709" r:id="rId6"/>
    <p:sldLayoutId id="2147483710" r:id="rId7"/>
    <p:sldLayoutId id="2147483711" r:id="rId8"/>
    <p:sldLayoutId id="2147483712" r:id="rId9"/>
    <p:sldLayoutId id="2147483713" r:id="rId10"/>
    <p:sldLayoutId id="2147483714" r:id="rId11"/>
    <p:sldLayoutId id="2147483650" r:id="rId12"/>
    <p:sldLayoutId id="2147483663" r:id="rId13"/>
    <p:sldLayoutId id="2147483652" r:id="rId14"/>
    <p:sldLayoutId id="2147483660" r:id="rId15"/>
    <p:sldLayoutId id="2147483662" r:id="rId16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A tree with a half of the same tree&#10;&#10;Description automatically generated">
            <a:extLst>
              <a:ext uri="{FF2B5EF4-FFF2-40B4-BE49-F238E27FC236}">
                <a16:creationId xmlns:a16="http://schemas.microsoft.com/office/drawing/2014/main" id="{25607B15-472D-44B9-BC24-FB2128DDC4C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9" r="1" b="1"/>
          <a:stretch/>
        </p:blipFill>
        <p:spPr>
          <a:xfrm>
            <a:off x="265175" y="301368"/>
            <a:ext cx="11658600" cy="3445548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00E53CA5-7DA4-4F65-8189-0A2A8F19E9DE}"/>
              </a:ext>
            </a:extLst>
          </p:cNvPr>
          <p:cNvSpPr txBox="1"/>
          <p:nvPr/>
        </p:nvSpPr>
        <p:spPr>
          <a:xfrm>
            <a:off x="3048778" y="3244334"/>
            <a:ext cx="6097554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b="0" i="0">
                <a:solidFill>
                  <a:srgbClr val="000000"/>
                </a:solidFill>
                <a:effectLst/>
                <a:latin typeface="Times New Roman" panose="02020603050405020304" pitchFamily="18" charset="0"/>
              </a:rPr>
              <a:t> </a:t>
            </a:r>
            <a:endParaRPr lang="en-US"/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D02F8AF5-CE9F-481E-A27E-D6E3FC84E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3106" y="3998022"/>
            <a:ext cx="11651411" cy="1325563"/>
          </a:xfrm>
        </p:spPr>
        <p:txBody>
          <a:bodyPr>
            <a:noAutofit/>
          </a:bodyPr>
          <a:lstStyle/>
          <a:p>
            <a:pPr algn="ctr"/>
            <a:r>
              <a:rPr lang="en-US" sz="36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Subgroup 3 Proposal</a:t>
            </a:r>
            <a:br>
              <a:rPr lang="en-US" sz="360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3600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Kyrgyz Republic, Tajikistan, Turkmenistan, Uzbekistan</a:t>
            </a:r>
          </a:p>
        </p:txBody>
      </p:sp>
      <p:sp>
        <p:nvSpPr>
          <p:cNvPr id="18" name="Subtitle 2">
            <a:extLst>
              <a:ext uri="{FF2B5EF4-FFF2-40B4-BE49-F238E27FC236}">
                <a16:creationId xmlns:a16="http://schemas.microsoft.com/office/drawing/2014/main" id="{60964E6D-3677-405F-A09E-78DCEEA7EB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483238"/>
            <a:ext cx="10515600" cy="905206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CAREC WGCC 2</a:t>
            </a:r>
            <a:r>
              <a:rPr lang="en-US" sz="2000" baseline="30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nd</a:t>
            </a:r>
            <a:r>
              <a:rPr lang="en-US" sz="2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Virtual Meeting – 8 July 2024</a:t>
            </a:r>
          </a:p>
        </p:txBody>
      </p:sp>
    </p:spTree>
    <p:extLst>
      <p:ext uri="{BB962C8B-B14F-4D97-AF65-F5344CB8AC3E}">
        <p14:creationId xmlns:p14="http://schemas.microsoft.com/office/powerpoint/2010/main" val="29975803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5289" y="341780"/>
            <a:ext cx="10969943" cy="711081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Project Name and Geographic Focus</a:t>
            </a: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902368" y="1456141"/>
            <a:ext cx="10407316" cy="526297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fontAlgn="base"/>
            <a:r>
              <a:rPr lang="en-US" sz="2800" b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Project Name:</a:t>
            </a:r>
          </a:p>
          <a:p>
            <a:pPr fontAlgn="base"/>
            <a:r>
              <a:rPr lang="en-US" sz="28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Glaciers and Water Resources: Risk Assessment, Monitoring and Forecasting</a:t>
            </a:r>
          </a:p>
          <a:p>
            <a:pPr fontAlgn="base"/>
            <a:endParaRPr lang="en-US" sz="280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  <a:p>
            <a:pPr fontAlgn="base"/>
            <a:r>
              <a:rPr lang="en-US" sz="2800" b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The project is presented by:</a:t>
            </a:r>
          </a:p>
          <a:p>
            <a:r>
              <a:rPr lang="en-US" sz="280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+mn-lt"/>
                <a:cs typeface="+mn-lt"/>
              </a:rPr>
              <a:t>Qurbonzoda</a:t>
            </a:r>
            <a:r>
              <a:rPr lang="en-US" sz="28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+mn-lt"/>
                <a:cs typeface="+mn-lt"/>
              </a:rPr>
              <a:t> Abdullo Habibullo and </a:t>
            </a:r>
            <a:r>
              <a:rPr lang="en-US" sz="280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+mn-lt"/>
                <a:cs typeface="+mn-lt"/>
              </a:rPr>
              <a:t>Turakul</a:t>
            </a:r>
            <a:r>
              <a:rPr lang="en-US" sz="28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ea typeface="+mn-lt"/>
                <a:cs typeface="+mn-lt"/>
              </a:rPr>
              <a:t> Murodov, Committee for Environmental Protection under the Government of the Republic of Tajikistan; and </a:t>
            </a:r>
            <a:r>
              <a:rPr lang="en-US" sz="280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Kajarov</a:t>
            </a:r>
            <a:r>
              <a:rPr lang="en-US" sz="28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 </a:t>
            </a:r>
            <a:r>
              <a:rPr lang="en-US" sz="2800" err="1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Allanazar</a:t>
            </a:r>
            <a:r>
              <a:rPr lang="en-US" sz="28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, Ministry of Environmental Protection of Turkmenistan</a:t>
            </a:r>
            <a:endParaRPr lang="en-US" sz="280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Calibri"/>
            </a:endParaRPr>
          </a:p>
          <a:p>
            <a:pPr fontAlgn="base"/>
            <a:endParaRPr lang="en-US" sz="2800">
              <a:solidFill>
                <a:schemeClr val="tx1">
                  <a:lumMod val="50000"/>
                  <a:lumOff val="50000"/>
                </a:schemeClr>
              </a:solidFill>
              <a:latin typeface="Arial"/>
              <a:cs typeface="Arial"/>
            </a:endParaRPr>
          </a:p>
          <a:p>
            <a:pPr fontAlgn="base"/>
            <a:r>
              <a:rPr lang="en-US" sz="2800" b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Proposed by:</a:t>
            </a:r>
          </a:p>
          <a:p>
            <a:pPr fontAlgn="base"/>
            <a:r>
              <a:rPr lang="en-US" sz="2800">
                <a:solidFill>
                  <a:schemeClr val="tx1">
                    <a:lumMod val="50000"/>
                    <a:lumOff val="50000"/>
                  </a:schemeClr>
                </a:solidFill>
                <a:latin typeface="Arial"/>
                <a:cs typeface="Arial"/>
              </a:rPr>
              <a:t>Kyrgyzstan, Tajikistan, Turkmenistan, Uzbekistan</a:t>
            </a:r>
            <a:endParaRPr lang="en-US" sz="280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664498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r>
              <a:rPr lang="en-US" sz="3600" i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Project Description</a:t>
            </a:r>
            <a:endParaRPr lang="en-US" sz="36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527619" y="1237080"/>
            <a:ext cx="11448048" cy="4647426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r>
              <a:rPr lang="en-US" sz="2800" b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Project Location / Geographic Focus</a:t>
            </a:r>
          </a:p>
          <a:p>
            <a:r>
              <a:rPr lang="en-US" sz="2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Regional, Central Asian countries</a:t>
            </a:r>
          </a:p>
          <a:p>
            <a:endParaRPr lang="en-US" sz="20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>
                <a:solidFill>
                  <a:schemeClr val="tx1">
                    <a:lumMod val="65000"/>
                    <a:lumOff val="35000"/>
                  </a:schemeClr>
                </a:solidFill>
                <a:latin typeface="Arial"/>
                <a:cs typeface="Arial"/>
              </a:rPr>
              <a:t>Main characteristics of the project</a:t>
            </a:r>
          </a:p>
          <a:p>
            <a:endParaRPr lang="en-US" sz="2000">
              <a:solidFill>
                <a:schemeClr val="tx1">
                  <a:lumMod val="65000"/>
                  <a:lumOff val="35000"/>
                </a:schemeClr>
              </a:solidFill>
              <a:latin typeface="Arial"/>
              <a:cs typeface="Arial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sz="2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Strengthening the adaptive capacity of Central Asian countries to climate impacts via glaciers’ risk assessment, monitoring and forecasting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2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Creation of a Regional Atlas of Dangerous Transboundary Exogenous Geodynamic Processes, including natural hazards (GLOFs, mudflows, landslides, avalanches, dust storms and droughts) via a GIS platform</a:t>
            </a:r>
          </a:p>
          <a:p>
            <a:pPr marL="514350" indent="-514350">
              <a:buFontTx/>
              <a:buAutoNum type="arabicPeriod"/>
            </a:pPr>
            <a:r>
              <a:rPr lang="en-US" sz="2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Climate finance for adaptation, technologies and best practices demonstration for water resources, land and forest management, agricultural production</a:t>
            </a:r>
          </a:p>
          <a:p>
            <a:pPr marL="514350" indent="-514350">
              <a:buFontTx/>
              <a:buAutoNum type="arabicPeriod"/>
            </a:pPr>
            <a:r>
              <a:rPr lang="en-US" sz="2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cooperation and stakeholders inclusion, capacity strengthening of </a:t>
            </a:r>
            <a:r>
              <a:rPr lang="en-US" sz="2000" err="1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hydromets</a:t>
            </a:r>
            <a:r>
              <a:rPr lang="en-US" sz="20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(technical equipment, training);</a:t>
            </a:r>
          </a:p>
        </p:txBody>
      </p:sp>
    </p:spTree>
    <p:extLst>
      <p:ext uri="{BB962C8B-B14F-4D97-AF65-F5344CB8AC3E}">
        <p14:creationId xmlns:p14="http://schemas.microsoft.com/office/powerpoint/2010/main" val="2129228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164A99C1-B9FD-4A36-B591-6B3168F188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7121" y="390420"/>
            <a:ext cx="10969943" cy="711081"/>
          </a:xfrm>
        </p:spPr>
        <p:txBody>
          <a:bodyPr>
            <a:normAutofit/>
          </a:bodyPr>
          <a:lstStyle/>
          <a:p>
            <a:r>
              <a:rPr lang="en-US" sz="36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Why is it important as a CAREC project?</a:t>
            </a:r>
            <a:endParaRPr lang="en-US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2" name="Picture 2">
            <a:extLst>
              <a:ext uri="{FF2B5EF4-FFF2-40B4-BE49-F238E27FC236}">
                <a16:creationId xmlns:a16="http://schemas.microsoft.com/office/drawing/2014/main" id="{A1CBE27A-A0DD-49EA-BF9A-907E75609A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18528" y="359303"/>
            <a:ext cx="755643" cy="7024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6" name="TextBox 75">
            <a:extLst>
              <a:ext uri="{FF2B5EF4-FFF2-40B4-BE49-F238E27FC236}">
                <a16:creationId xmlns:a16="http://schemas.microsoft.com/office/drawing/2014/main" id="{597B1140-3BC5-455C-AACF-D0D71169CCD0}"/>
              </a:ext>
            </a:extLst>
          </p:cNvPr>
          <p:cNvSpPr txBox="1"/>
          <p:nvPr/>
        </p:nvSpPr>
        <p:spPr>
          <a:xfrm>
            <a:off x="902368" y="1456141"/>
            <a:ext cx="10407316" cy="3785652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L="457200" indent="-457200" fontAlgn="base">
              <a:buFont typeface="+mj-lt"/>
              <a:buAutoNum type="arabicPeriod"/>
            </a:pPr>
            <a:r>
              <a:rPr lang="en-US" sz="24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 assessment of the water resources and application of a unified approach to glacier monitoring and disaster risk forecasting, and use of innovative technologies international best practices, in Central Asia;</a:t>
            </a:r>
          </a:p>
          <a:p>
            <a:pPr marL="457200" indent="-457200" fontAlgn="base">
              <a:buFont typeface="+mj-lt"/>
              <a:buAutoNum type="arabicPeriod"/>
            </a:pPr>
            <a:endParaRPr lang="en-US" sz="24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fontAlgn="base">
              <a:buFont typeface="+mj-lt"/>
              <a:buAutoNum type="arabicPeriod"/>
            </a:pPr>
            <a:r>
              <a:rPr lang="en-US" sz="24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Improved drought risk assessment to identify most vulnerable areas and develop adaptation plans (drought is a regional problem, the experience gained in one country could be replicated in another).</a:t>
            </a:r>
          </a:p>
          <a:p>
            <a:pPr marL="514350" indent="-514350">
              <a:buAutoNum type="arabicPeriod"/>
            </a:pPr>
            <a:endParaRPr lang="en-US" sz="24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AutoNum type="arabicPeriod"/>
            </a:pPr>
            <a:r>
              <a:rPr lang="en-US" sz="2400">
                <a:solidFill>
                  <a:schemeClr val="tx1">
                    <a:lumMod val="65000"/>
                    <a:lumOff val="3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Improved cooperation between countries on climate data exchange.</a:t>
            </a:r>
          </a:p>
          <a:p>
            <a:pPr marL="514350" indent="-514350">
              <a:buAutoNum type="arabicPeriod"/>
            </a:pPr>
            <a:endParaRPr lang="en-US" sz="240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9428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DB Project Document" ma:contentTypeID="0x010100A3BFD338C4D69F46BE33AA49AB50870100C520B00D8BB20C45814389052060F14C" ma:contentTypeVersion="23" ma:contentTypeDescription="" ma:contentTypeScope="" ma:versionID="0ebd2d6385fe52e47c5899819a1f009e">
  <xsd:schema xmlns:xsd="http://www.w3.org/2001/XMLSchema" xmlns:xs="http://www.w3.org/2001/XMLSchema" xmlns:p="http://schemas.microsoft.com/office/2006/metadata/properties" xmlns:ns2="c1fdd505-2570-46c2-bd04-3e0f2d874cf5" xmlns:ns3="cf371439-f430-41b1-8688-7ef6c47b85d0" xmlns:ns4="374793f7-8f2b-4177-9cc3-2a8d0cfae40f" targetNamespace="http://schemas.microsoft.com/office/2006/metadata/properties" ma:root="true" ma:fieldsID="63489b64476799ccaef3ea3a74daba4b" ns2:_="" ns3:_="" ns4:_="">
    <xsd:import namespace="c1fdd505-2570-46c2-bd04-3e0f2d874cf5"/>
    <xsd:import namespace="cf371439-f430-41b1-8688-7ef6c47b85d0"/>
    <xsd:import namespace="374793f7-8f2b-4177-9cc3-2a8d0cfae40f"/>
    <xsd:element name="properties">
      <xsd:complexType>
        <xsd:sequence>
          <xsd:element name="documentManagement">
            <xsd:complexType>
              <xsd:all>
                <xsd:element ref="ns2:ADBDocumentDate" minOccurs="0"/>
                <xsd:element ref="ns2:ADBMonth" minOccurs="0"/>
                <xsd:element ref="ns2:ADBYear" minOccurs="0"/>
                <xsd:element ref="ns2:ADBAuthors" minOccurs="0"/>
                <xsd:element ref="ns2:ADBSourceLink" minOccurs="0"/>
                <xsd:element ref="ns2:ADBCirculatedLink" minOccurs="0"/>
                <xsd:element ref="ns2:a0d1b14b197747dfafc19f70ff45d4f6" minOccurs="0"/>
                <xsd:element ref="ns2:d01a0ce1b141461dbfb235a3ab729a2c" minOccurs="0"/>
                <xsd:element ref="ns2:TaxCatchAll" minOccurs="0"/>
                <xsd:element ref="ns2:hca2169e3b0945318411f30479ba40c8" minOccurs="0"/>
                <xsd:element ref="ns2:p030e467f78f45b4ae8f7e2c17ea4d82" minOccurs="0"/>
                <xsd:element ref="ns2:h00e4aaaf4624e24a7df7f06faa038c6" minOccurs="0"/>
                <xsd:element ref="ns2:d61536b25a8a4fedb48bb564279be82a" minOccurs="0"/>
                <xsd:element ref="ns2:j78542b1fffc4a1c84659474212e3133" minOccurs="0"/>
                <xsd:element ref="ns2:ADBDocumentTypeValue" minOccurs="0"/>
                <xsd:element ref="ns2:ia017ac09b1942648b563fe0b2b14d52" minOccurs="0"/>
                <xsd:element ref="ns2:h35d3bd3f16b4964a022bfaedf90233f" minOccurs="0"/>
                <xsd:element ref="ns2:kc098dd651dc4f4b9248417ab8ccab6f" minOccurs="0"/>
                <xsd:element ref="ns2:k985dbdc596c44d7acaf8184f33920f0" minOccurs="0"/>
                <xsd:element ref="ns3:MediaServiceMetadata" minOccurs="0"/>
                <xsd:element ref="ns3:MediaServiceFastMetadata" minOccurs="0"/>
                <xsd:element ref="ns4:SharedWithUsers" minOccurs="0"/>
                <xsd:element ref="ns4:SharedWithDetails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lcf76f155ced4ddcb4097134ff3c332f" minOccurs="0"/>
                <xsd:element ref="ns3:MediaServiceObjectDetectorVersions" minOccurs="0"/>
                <xsd:element ref="ns3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1fdd505-2570-46c2-bd04-3e0f2d874cf5" elementFormDefault="qualified">
    <xsd:import namespace="http://schemas.microsoft.com/office/2006/documentManagement/types"/>
    <xsd:import namespace="http://schemas.microsoft.com/office/infopath/2007/PartnerControls"/>
    <xsd:element name="ADBDocumentDate" ma:index="3" nillable="true" ma:displayName="Document Date" ma:format="DateOnly" ma:internalName="ADBDocumentDate">
      <xsd:simpleType>
        <xsd:restriction base="dms:DateTime"/>
      </xsd:simpleType>
    </xsd:element>
    <xsd:element name="ADBMonth" ma:index="4" nillable="true" ma:displayName="Month" ma:format="Dropdown" ma:internalName="ADBMonth">
      <xsd:simpleType>
        <xsd:restriction base="dms:Choice">
          <xsd:enumeration value="01-Jan"/>
          <xsd:enumeration value="02-Feb"/>
          <xsd:enumeration value="03-Mar"/>
          <xsd:enumeration value="04-Apr"/>
          <xsd:enumeration value="05-May"/>
          <xsd:enumeration value="06-Jun"/>
          <xsd:enumeration value="07-Jul"/>
          <xsd:enumeration value="08-Aug"/>
          <xsd:enumeration value="09-Sep"/>
          <xsd:enumeration value="10-Oct"/>
          <xsd:enumeration value="11-Nov"/>
          <xsd:enumeration value="12-Dec"/>
        </xsd:restriction>
      </xsd:simpleType>
    </xsd:element>
    <xsd:element name="ADBYear" ma:index="5" nillable="true" ma:displayName="Year" ma:internalName="ADBYear">
      <xsd:simpleType>
        <xsd:restriction base="dms:Text">
          <xsd:maxLength value="4"/>
        </xsd:restriction>
      </xsd:simpleType>
    </xsd:element>
    <xsd:element name="ADBAuthors" ma:index="6" nillable="true" ma:displayName="Authors" ma:list="UserInfo" ma:SharePointGroup="0" ma:internalName="ADBAuthors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DBSourceLink" ma:index="16" nillable="true" ma:displayName="Source Link" ma:format="Hyperlink" ma:internalName="ADBSource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DBCirculatedLink" ma:index="17" nillable="true" ma:displayName="Final Document Link" ma:format="Hyperlink" ma:internalName="ADBCirculatedLink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a0d1b14b197747dfafc19f70ff45d4f6" ma:index="18" nillable="true" ma:taxonomy="true" ma:internalName="a0d1b14b197747dfafc19f70ff45d4f6" ma:taxonomyFieldName="ADBProjectDocumentType" ma:displayName="ADB Project Document Type" ma:default="" ma:fieldId="{a0d1b14b-1977-47df-afc1-9f70ff45d4f6}" ma:sspId="115af50e-efb3-4a0e-b425-875ff625e09e" ma:termSetId="14b53411-9553-454e-9031-2e4b08df825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01a0ce1b141461dbfb235a3ab729a2c" ma:index="19" nillable="true" ma:taxonomy="true" ma:internalName="d01a0ce1b141461dbfb235a3ab729a2c" ma:taxonomyFieldName="ADBSector" ma:displayName="Sector" ma:default="" ma:fieldId="{d01a0ce1-b141-461d-bfb2-35a3ab729a2c}" ma:sspId="115af50e-efb3-4a0e-b425-875ff625e09e" ma:termSetId="bae01210-cdc5-4479-86d7-616c28c0a9b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20" nillable="true" ma:displayName="Taxonomy Catch All Column" ma:hidden="true" ma:list="{386ab4f6-7bbe-4882-af96-60d4468885a4}" ma:internalName="TaxCatchAll" ma:showField="CatchAllData" ma:web="374793f7-8f2b-4177-9cc3-2a8d0cfae40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hca2169e3b0945318411f30479ba40c8" ma:index="21" nillable="true" ma:taxonomy="true" ma:internalName="hca2169e3b0945318411f30479ba40c8" ma:taxonomyFieldName="ADBProject" ma:displayName="Project" ma:default="" ma:fieldId="{1ca2169e-3b09-4531-8411-f30479ba40c8}" ma:sspId="115af50e-efb3-4a0e-b425-875ff625e09e" ma:termSetId="7a252312-03a3-44f4-bc5c-a08b11dfe2f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p030e467f78f45b4ae8f7e2c17ea4d82" ma:index="22" nillable="true" ma:taxonomy="true" ma:internalName="p030e467f78f45b4ae8f7e2c17ea4d82" ma:taxonomyFieldName="ADBDocumentSecurity" ma:displayName="Document Security" ma:default="" ma:fieldId="{9030e467-f78f-45b4-ae8f-7e2c17ea4d82}" ma:sspId="115af50e-efb3-4a0e-b425-875ff625e09e" ma:termSetId="9b0b4686-afa9-4a02-bc15-8fbc99f1721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00e4aaaf4624e24a7df7f06faa038c6" ma:index="24" nillable="true" ma:taxonomy="true" ma:internalName="h00e4aaaf4624e24a7df7f06faa038c6" ma:taxonomyFieldName="ADBDocumentLanguage" ma:displayName="Document Language" ma:default="1;#English|16ac8743-31bb-43f8-9a73-533a041667d6" ma:fieldId="{100e4aaa-f462-4e24-a7df-7f06faa038c6}" ma:sspId="115af50e-efb3-4a0e-b425-875ff625e09e" ma:termSetId="fdf74959-6eb2-4689-a0fc-b9e1ab230b0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61536b25a8a4fedb48bb564279be82a" ma:index="27" nillable="true" ma:taxonomy="true" ma:internalName="d61536b25a8a4fedb48bb564279be82a" ma:taxonomyFieldName="ADBDepartmentOwner" ma:displayName="Department Owner" ma:default="" ma:fieldId="{d61536b2-5a8a-4fed-b48b-b564279be82a}" ma:sspId="115af50e-efb3-4a0e-b425-875ff625e09e" ma:termSetId="b965cdb6-1071-4c6a-a9a3-189d53a950d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j78542b1fffc4a1c84659474212e3133" ma:index="31" nillable="true" ma:taxonomy="true" ma:internalName="j78542b1fffc4a1c84659474212e3133" ma:taxonomyFieldName="ADBContentGroup" ma:displayName="Content Group" ma:default="2;#CWRD|6d71ff58-4882-4388-ab5c-218969b1e9c8" ma:fieldId="{378542b1-fffc-4a1c-8465-9474212e3133}" ma:taxonomyMulti="true" ma:sspId="115af50e-efb3-4a0e-b425-875ff625e09e" ma:termSetId="2a9ffbee-93a5-418b-bcdb-8d6817936e6b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DBDocumentTypeValue" ma:index="32" nillable="true" ma:displayName="Document Type" ma:hidden="true" ma:internalName="ADBDocumentTypeValue" ma:readOnly="false">
      <xsd:simpleType>
        <xsd:restriction base="dms:Text">
          <xsd:maxLength value="255"/>
        </xsd:restriction>
      </xsd:simpleType>
    </xsd:element>
    <xsd:element name="ia017ac09b1942648b563fe0b2b14d52" ma:index="33" nillable="true" ma:taxonomy="true" ma:internalName="ia017ac09b1942648b563fe0b2b14d52" ma:taxonomyFieldName="ADBDivision" ma:displayName="Division" ma:default="" ma:fieldId="{2a017ac0-9b19-4264-8b56-3fe0b2b14d52}" ma:sspId="115af50e-efb3-4a0e-b425-875ff625e09e" ma:termSetId="d736278f-2140-40cc-b46b-6a0ab0de2d2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h35d3bd3f16b4964a022bfaedf90233f" ma:index="34" nillable="true" ma:taxonomy="true" ma:internalName="h35d3bd3f16b4964a022bfaedf90233f" ma:taxonomyFieldName="ADBSubRegion" ma:displayName="Subregion" ma:default="" ma:fieldId="{135d3bd3-f16b-4964-a022-bfaedf90233f}" ma:taxonomyMulti="true" ma:sspId="115af50e-efb3-4a0e-b425-875ff625e09e" ma:termSetId="26887811-cbc8-440f-ae3c-476d537525b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c098dd651dc4f4b9248417ab8ccab6f" ma:index="36" nillable="true" ma:taxonomy="true" ma:internalName="kc098dd651dc4f4b9248417ab8ccab6f" ma:taxonomyFieldName="Segment" ma:displayName="Segment" ma:readOnly="false" ma:default="" ma:fieldId="{4c098dd6-51dc-4f4b-9248-417ab8ccab6f}" ma:sspId="115af50e-efb3-4a0e-b425-875ff625e09e" ma:termSetId="ca487498-3907-4013-84b5-72a7400220c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985dbdc596c44d7acaf8184f33920f0" ma:index="37" nillable="true" ma:taxonomy="true" ma:internalName="k985dbdc596c44d7acaf8184f33920f0" ma:taxonomyFieldName="ADBCountry" ma:displayName="Country" ma:default="" ma:fieldId="{4985dbdc-596c-44d7-acaf-8184f33920f0}" ma:sspId="115af50e-efb3-4a0e-b425-875ff625e09e" ma:termSetId="169202c7-46da-431e-ac86-348c41a1f49b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371439-f430-41b1-8688-7ef6c47b85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3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3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42" nillable="true" ma:displayName="Tags" ma:internalName="MediaServiceAutoTags" ma:readOnly="true">
      <xsd:simpleType>
        <xsd:restriction base="dms:Text"/>
      </xsd:simpleType>
    </xsd:element>
    <xsd:element name="MediaServiceOCR" ma:index="4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4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4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46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47" nillable="true" ma:displayName="Location" ma:internalName="MediaServiceLocation" ma:readOnly="true">
      <xsd:simpleType>
        <xsd:restriction base="dms:Text"/>
      </xsd:simpleType>
    </xsd:element>
    <xsd:element name="MediaServiceAutoKeyPoints" ma:index="4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4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5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52" nillable="true" ma:taxonomy="true" ma:internalName="lcf76f155ced4ddcb4097134ff3c332f" ma:taxonomyFieldName="MediaServiceImageTags" ma:displayName="Image Tags" ma:readOnly="false" ma:fieldId="{5cf76f15-5ced-4ddc-b409-7134ff3c332f}" ma:taxonomyMulti="true" ma:sspId="115af50e-efb3-4a0e-b425-875ff625e09e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5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54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374793f7-8f2b-4177-9cc3-2a8d0cfae40f" elementFormDefault="qualified">
    <xsd:import namespace="http://schemas.microsoft.com/office/2006/documentManagement/types"/>
    <xsd:import namespace="http://schemas.microsoft.com/office/infopath/2007/PartnerControls"/>
    <xsd:element name="SharedWithUsers" ma:index="4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4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35" ma:displayName="Content Type"/>
        <xsd:element ref="dc:title" minOccurs="0" maxOccurs="1" ma:index="1" ma:displayName="Task Nam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115af50e-efb3-4a0e-b425-875ff625e09e" ContentTypeId="0x010100A3BFD338C4D69F46BE33AA49AB508701" PreviousValue="false"/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DBDocumentDate xmlns="c1fdd505-2570-46c2-bd04-3e0f2d874cf5" xsi:nil="true"/>
    <ADBMonth xmlns="c1fdd505-2570-46c2-bd04-3e0f2d874cf5" xsi:nil="true"/>
    <hca2169e3b0945318411f30479ba40c8 xmlns="c1fdd505-2570-46c2-bd04-3e0f2d874cf5">
      <Terms xmlns="http://schemas.microsoft.com/office/infopath/2007/PartnerControls"/>
    </hca2169e3b0945318411f30479ba40c8>
    <a0d1b14b197747dfafc19f70ff45d4f6 xmlns="c1fdd505-2570-46c2-bd04-3e0f2d874cf5">
      <Terms xmlns="http://schemas.microsoft.com/office/infopath/2007/PartnerControls"/>
    </a0d1b14b197747dfafc19f70ff45d4f6>
    <j78542b1fffc4a1c84659474212e3133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j78542b1fffc4a1c84659474212e3133>
    <ia017ac09b1942648b563fe0b2b14d52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CWRC</TermName>
          <TermId xmlns="http://schemas.microsoft.com/office/infopath/2007/PartnerControls">ecfd6e9e-1aa8-422e-b0ee-5f69329336ed</TermId>
        </TermInfo>
      </Terms>
    </ia017ac09b1942648b563fe0b2b14d52>
    <lcf76f155ced4ddcb4097134ff3c332f xmlns="cf371439-f430-41b1-8688-7ef6c47b85d0">
      <Terms xmlns="http://schemas.microsoft.com/office/infopath/2007/PartnerControls"/>
    </lcf76f155ced4ddcb4097134ff3c332f>
    <ADBYear xmlns="c1fdd505-2570-46c2-bd04-3e0f2d874cf5" xsi:nil="true"/>
    <ADBAuthors xmlns="c1fdd505-2570-46c2-bd04-3e0f2d874cf5">
      <UserInfo>
        <DisplayName/>
        <AccountId xsi:nil="true"/>
        <AccountType/>
      </UserInfo>
    </ADBAuthors>
    <p030e467f78f45b4ae8f7e2c17ea4d82 xmlns="c1fdd505-2570-46c2-bd04-3e0f2d874cf5">
      <Terms xmlns="http://schemas.microsoft.com/office/infopath/2007/PartnerControls"/>
    </p030e467f78f45b4ae8f7e2c17ea4d82>
    <h35d3bd3f16b4964a022bfaedf90233f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CAREC</TermName>
          <TermId xmlns="http://schemas.microsoft.com/office/infopath/2007/PartnerControls">815c4229-ad07-427a-8f71-a8b862b1014a</TermId>
        </TermInfo>
      </Terms>
    </h35d3bd3f16b4964a022bfaedf90233f>
    <k985dbdc596c44d7acaf8184f33920f0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Regional</TermName>
          <TermId xmlns="http://schemas.microsoft.com/office/infopath/2007/PartnerControls">d4cb8265-5963-4e16-b4f8-5ada18938c78</TermId>
        </TermInfo>
      </Terms>
    </k985dbdc596c44d7acaf8184f33920f0>
    <ADBSourceLink xmlns="c1fdd505-2570-46c2-bd04-3e0f2d874cf5">
      <Url xsi:nil="true"/>
      <Description xsi:nil="true"/>
    </ADBSourceLink>
    <h00e4aaaf4624e24a7df7f06faa038c6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English</TermName>
          <TermId xmlns="http://schemas.microsoft.com/office/infopath/2007/PartnerControls">16ac8743-31bb-43f8-9a73-533a041667d6</TermId>
        </TermInfo>
      </Terms>
    </h00e4aaaf4624e24a7df7f06faa038c6>
    <kc098dd651dc4f4b9248417ab8ccab6f xmlns="c1fdd505-2570-46c2-bd04-3e0f2d874cf5">
      <Terms xmlns="http://schemas.microsoft.com/office/infopath/2007/PartnerControls"/>
    </kc098dd651dc4f4b9248417ab8ccab6f>
    <d01a0ce1b141461dbfb235a3ab729a2c xmlns="c1fdd505-2570-46c2-bd04-3e0f2d874cf5">
      <Terms xmlns="http://schemas.microsoft.com/office/infopath/2007/PartnerControls"/>
    </d01a0ce1b141461dbfb235a3ab729a2c>
    <ADBDocumentTypeValue xmlns="c1fdd505-2570-46c2-bd04-3e0f2d874cf5" xsi:nil="true"/>
    <d61536b25a8a4fedb48bb564279be82a xmlns="c1fdd505-2570-46c2-bd04-3e0f2d874cf5">
      <Terms xmlns="http://schemas.microsoft.com/office/infopath/2007/PartnerControls">
        <TermInfo xmlns="http://schemas.microsoft.com/office/infopath/2007/PartnerControls">
          <TermName xmlns="http://schemas.microsoft.com/office/infopath/2007/PartnerControls">CWRD</TermName>
          <TermId xmlns="http://schemas.microsoft.com/office/infopath/2007/PartnerControls">6d71ff58-4882-4388-ab5c-218969b1e9c8</TermId>
        </TermInfo>
      </Terms>
    </d61536b25a8a4fedb48bb564279be82a>
    <ADBCirculatedLink xmlns="c1fdd505-2570-46c2-bd04-3e0f2d874cf5">
      <Url xsi:nil="true"/>
      <Description xsi:nil="true"/>
    </ADBCirculatedLink>
    <TaxCatchAll xmlns="c1fdd505-2570-46c2-bd04-3e0f2d874cf5">
      <Value>18</Value>
      <Value>11</Value>
      <Value>4</Value>
      <Value>3</Value>
      <Value>2</Value>
      <Value>1</Value>
    </TaxCatchAll>
  </documentManagement>
</p:properties>
</file>

<file path=customXml/itemProps1.xml><?xml version="1.0" encoding="utf-8"?>
<ds:datastoreItem xmlns:ds="http://schemas.openxmlformats.org/officeDocument/2006/customXml" ds:itemID="{54063E3B-8E53-4337-8BA4-BA02F8E36F07}">
  <ds:schemaRefs>
    <ds:schemaRef ds:uri="374793f7-8f2b-4177-9cc3-2a8d0cfae40f"/>
    <ds:schemaRef ds:uri="c1fdd505-2570-46c2-bd04-3e0f2d874cf5"/>
    <ds:schemaRef ds:uri="cf371439-f430-41b1-8688-7ef6c47b85d0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196AA48C-1C2A-44CD-AF96-86A0E4D897FE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9B47756E-EFE2-4AAC-BE1F-557CD13FCB59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697ACC99-FCF2-44B2-8C5A-C06CD8676411}">
  <ds:schemaRefs>
    <ds:schemaRef ds:uri="374793f7-8f2b-4177-9cc3-2a8d0cfae40f"/>
    <ds:schemaRef ds:uri="c1fdd505-2570-46c2-bd04-3e0f2d874cf5"/>
    <ds:schemaRef ds:uri="cf371439-f430-41b1-8688-7ef6c47b85d0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Application>Microsoft Office PowerPoint</Application>
  <PresentationFormat>Widescreen</PresentationFormat>
  <Slides>4</Slides>
  <Notes>4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Subgroup 3 Proposal Kyrgyz Republic, Tajikistan, Turkmenistan, Uzbekistan</vt:lpstr>
      <vt:lpstr>Project Name and Geographic Focus</vt:lpstr>
      <vt:lpstr>Project Description</vt:lpstr>
      <vt:lpstr>Why is it important as a CAREC project?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Youth and climate change: impacts, actions and perspectives</dc:title>
  <dc:creator>Matteo Mode</dc:creator>
  <cp:revision>1</cp:revision>
  <dcterms:created xsi:type="dcterms:W3CDTF">2023-11-15T10:56:13Z</dcterms:created>
  <dcterms:modified xsi:type="dcterms:W3CDTF">2024-07-10T15:59:35Z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0x010100A3BFD338C4D69F46BE33AA49AB50870100C520B00D8BB20C45814389052060F14C</vt:lpwstr>
  </property>
  <property fmtid="{D5CDD505-2E9C-101B-9397-08002B2CF9AE}" pid="3" name="MediaServiceImageTags">
    <vt:lpwstr/>
  </property>
  <property fmtid="{D5CDD505-2E9C-101B-9397-08002B2CF9AE}" pid="4" name="ADBProjectDocumentType">
    <vt:lpwstr/>
  </property>
  <property fmtid="{D5CDD505-2E9C-101B-9397-08002B2CF9AE}" pid="5" name="ADBProject">
    <vt:lpwstr/>
  </property>
  <property fmtid="{D5CDD505-2E9C-101B-9397-08002B2CF9AE}" pid="6" name="ADBContentGroup">
    <vt:lpwstr>2;#CWRD|6d71ff58-4882-4388-ab5c-218969b1e9c8</vt:lpwstr>
  </property>
  <property fmtid="{D5CDD505-2E9C-101B-9397-08002B2CF9AE}" pid="7" name="ADBDivision">
    <vt:lpwstr>4;#CWRC|ecfd6e9e-1aa8-422e-b0ee-5f69329336ed</vt:lpwstr>
  </property>
  <property fmtid="{D5CDD505-2E9C-101B-9397-08002B2CF9AE}" pid="8" name="ADBSector">
    <vt:lpwstr/>
  </property>
  <property fmtid="{D5CDD505-2E9C-101B-9397-08002B2CF9AE}" pid="9" name="ADBDocumentSecurity">
    <vt:lpwstr/>
  </property>
  <property fmtid="{D5CDD505-2E9C-101B-9397-08002B2CF9AE}" pid="10" name="ADBDocumentLanguage">
    <vt:lpwstr>1;#English|16ac8743-31bb-43f8-9a73-533a041667d6</vt:lpwstr>
  </property>
  <property fmtid="{D5CDD505-2E9C-101B-9397-08002B2CF9AE}" pid="11" name="ADBSubRegion">
    <vt:lpwstr>11;#CAREC|815c4229-ad07-427a-8f71-a8b862b1014a</vt:lpwstr>
  </property>
  <property fmtid="{D5CDD505-2E9C-101B-9397-08002B2CF9AE}" pid="12" name="Segment">
    <vt:lpwstr/>
  </property>
  <property fmtid="{D5CDD505-2E9C-101B-9397-08002B2CF9AE}" pid="13" name="ADBDepartmentOwner">
    <vt:lpwstr>3;#CWRD|6d71ff58-4882-4388-ab5c-218969b1e9c8</vt:lpwstr>
  </property>
  <property fmtid="{D5CDD505-2E9C-101B-9397-08002B2CF9AE}" pid="14" name="ADBCountry">
    <vt:lpwstr>18;#Regional|d4cb8265-5963-4e16-b4f8-5ada18938c78</vt:lpwstr>
  </property>
  <property fmtid="{D5CDD505-2E9C-101B-9397-08002B2CF9AE}" pid="15" name="MSIP_Label_817d4574-7375-4d17-b29c-6e4c6df0fcb0_Enabled">
    <vt:lpwstr>true</vt:lpwstr>
  </property>
  <property fmtid="{D5CDD505-2E9C-101B-9397-08002B2CF9AE}" pid="16" name="MSIP_Label_817d4574-7375-4d17-b29c-6e4c6df0fcb0_SetDate">
    <vt:lpwstr>2024-06-12T18:10:16Z</vt:lpwstr>
  </property>
  <property fmtid="{D5CDD505-2E9C-101B-9397-08002B2CF9AE}" pid="17" name="MSIP_Label_817d4574-7375-4d17-b29c-6e4c6df0fcb0_Method">
    <vt:lpwstr>Standard</vt:lpwstr>
  </property>
  <property fmtid="{D5CDD505-2E9C-101B-9397-08002B2CF9AE}" pid="18" name="MSIP_Label_817d4574-7375-4d17-b29c-6e4c6df0fcb0_Name">
    <vt:lpwstr>ADB Internal</vt:lpwstr>
  </property>
  <property fmtid="{D5CDD505-2E9C-101B-9397-08002B2CF9AE}" pid="19" name="MSIP_Label_817d4574-7375-4d17-b29c-6e4c6df0fcb0_SiteId">
    <vt:lpwstr>9495d6bb-41c2-4c58-848f-92e52cf3d640</vt:lpwstr>
  </property>
  <property fmtid="{D5CDD505-2E9C-101B-9397-08002B2CF9AE}" pid="20" name="MSIP_Label_817d4574-7375-4d17-b29c-6e4c6df0fcb0_ActionId">
    <vt:lpwstr>447822e9-0736-4356-aeb3-b845adad69a7</vt:lpwstr>
  </property>
  <property fmtid="{D5CDD505-2E9C-101B-9397-08002B2CF9AE}" pid="21" name="MSIP_Label_817d4574-7375-4d17-b29c-6e4c6df0fcb0_ContentBits">
    <vt:lpwstr>2</vt:lpwstr>
  </property>
  <property fmtid="{D5CDD505-2E9C-101B-9397-08002B2CF9AE}" pid="22" name="ClassificationContentMarkingFooterLocations">
    <vt:lpwstr>Office Theme:10</vt:lpwstr>
  </property>
  <property fmtid="{D5CDD505-2E9C-101B-9397-08002B2CF9AE}" pid="23" name="ClassificationContentMarkingFooterText">
    <vt:lpwstr>INTERNAL. This information is accessible to ADB Management and staff. It may be shared outside ADB with appropriate permission.</vt:lpwstr>
  </property>
</Properties>
</file>