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1.xml" ContentType="application/vnd.openxmlformats-officedocument.presentationml.slide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60A5"/>
    <a:srgbClr val="2842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984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9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1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10" Type="http://schemas.openxmlformats.org/officeDocument/2006/relationships/customXml" Target="../customXml/item3.xml"/><Relationship Id="rId4" Type="http://schemas.openxmlformats.org/officeDocument/2006/relationships/viewProps" Target="viewProps.xml"/><Relationship Id="rId9" Type="http://schemas.openxmlformats.org/officeDocument/2006/relationships/customXml" Target="../customXml/item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Irene S. De Roma" userId="7803c3d1-a259-4045-8115-018032819c78" providerId="ADAL" clId="{4A685C43-F049-4E6E-9A39-A82049BB7DE2}"/>
    <pc:docChg chg="custSel modSld">
      <pc:chgData name="Irene S. De Roma" userId="7803c3d1-a259-4045-8115-018032819c78" providerId="ADAL" clId="{4A685C43-F049-4E6E-9A39-A82049BB7DE2}" dt="2021-06-04T08:31:01.013" v="62" actId="20577"/>
      <pc:docMkLst>
        <pc:docMk/>
      </pc:docMkLst>
      <pc:sldChg chg="modSp mod">
        <pc:chgData name="Irene S. De Roma" userId="7803c3d1-a259-4045-8115-018032819c78" providerId="ADAL" clId="{4A685C43-F049-4E6E-9A39-A82049BB7DE2}" dt="2021-06-04T08:31:01.013" v="62" actId="20577"/>
        <pc:sldMkLst>
          <pc:docMk/>
          <pc:sldMk cId="2302764244" sldId="257"/>
        </pc:sldMkLst>
        <pc:spChg chg="mod">
          <ac:chgData name="Irene S. De Roma" userId="7803c3d1-a259-4045-8115-018032819c78" providerId="ADAL" clId="{4A685C43-F049-4E6E-9A39-A82049BB7DE2}" dt="2021-06-04T08:31:01.013" v="62" actId="20577"/>
          <ac:spMkLst>
            <pc:docMk/>
            <pc:sldMk cId="2302764244" sldId="257"/>
            <ac:spMk id="3" creationId="{223B6C30-6A76-4258-BB1B-8B94C0943CA3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D99BC6-066B-4652-B798-85CFD65DD2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6DE2C0-CF99-45A9-83C4-3546345CA5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8BEF5E-9F24-48F3-8347-D1AE8ABCB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73983A-35B3-46E4-BDB6-16A3545F04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C0F3B7-61D5-4E91-B6A5-9CDF124E14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4438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B547D-9158-4DFE-83E6-7E5BFC6806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82082A8-28BD-4D8E-981E-C3F00C61D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4FDCD1-A16A-4150-B607-B724E3D082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43443F-E3D6-4EA1-804E-D1D09C56B3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F7E2B3-991D-477D-85BF-58F5A999B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78076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DF8DC90-DA14-41E8-9B0B-15E96F8634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DEFD46-4570-4500-AD16-B98891CA51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15B3FA-1B0D-42BD-9F3A-65FD9931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0EF10E-419D-4771-97FE-3F2F252639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DE8E83-2FC5-4550-BC79-EE4F041510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937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57C0EE-6943-4921-919B-E709EFE7A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DBDE926-5164-45FB-A693-31545EF3F8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5679199-09F6-4690-AD01-888CFD915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0C24472-30FA-441E-A5C9-1F5B6B384C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642C04-472A-44EB-982A-2AE92A8633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44809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9DAE6D-15CD-4025-B61E-D0467BE75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BBCA9F-818D-4053-8E78-7EBE5F9F32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E0A784-2D39-4CB9-AFCF-DDF6CD40F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4F7235-E726-4107-B98B-AE15EBA10A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86DFCE-1708-4B07-9095-0A189D3C3F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611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495642-CB75-404D-9445-23145B7C64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3BF9F7-E6C2-40C7-87F1-A5C400EB5C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E1517F-8FDE-4345-A71C-FAB5C180D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81B34E-B8FB-4658-A7FF-F967F0360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199671-214D-42B8-B172-E14334967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EAFE111-3C57-436F-8936-515AB47502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8551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BA8246-E657-4C66-8E58-1406F1F4F8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181EC8-FF27-4FAA-A252-2A98C2B17F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BB27A3C-2548-4AF3-AF14-7DD4281963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8CEBA35-1C0F-4101-80D9-EC35EFF23F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A56921B-FE9A-423F-AF53-3E85F604AFB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67B27A7-21C7-41C0-B74B-57491885C4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C0A7BCA-5D89-44A9-9A61-FABD8090FD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42D2E69-6AD1-4E9B-BF4A-9515D149B5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6126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2E9D01-8038-4527-B38D-9664ADD842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CEA5CF4-FA13-4CBA-B3F5-DAEC3F0343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31BD96C-4999-4DF1-951E-78DA0E7826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61D992E-B469-4C70-8C46-25C8FDA56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167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4AB97CE-9400-4671-BD7C-CFA221FA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39852E-7710-49E2-B81C-C5B19E2D4B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0960A6-702A-4C30-BB6A-08AD5FA51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774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7EED6-754C-4A23-B916-A0D74F6321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A6D4A6-D2CC-4C53-AE5B-E2E5F735AA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71516CC-9A3C-4EEA-BB72-CD0B6A532F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48051BF-BEAD-46EA-B349-9980B53B08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C455A7-CD15-4223-9017-C645DB597A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44CF85-F709-4EF8-9C93-FBE68A7A6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933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A6C5AF-F1C5-4332-B83C-947C81567A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06F4BAF-74CE-4B63-82FC-6E792AABD7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043CCAE-9929-4775-B1CF-2F09863175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A687AC-7321-4DE0-9089-4EC113FCD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103BCE-423D-4059-896D-528AA0179BB2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0D2403-3676-466F-BA90-D97F30260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34A053-8F8D-43EE-BA34-1E7941333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69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868392B-AD74-4034-B655-5CB7749A4E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F05F6F-CBDF-4365-892E-EB1821261B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7C65F8-F962-4ABD-B077-A09E87E2AE1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103BCE-423D-4059-896D-528AA0179BB2}" type="datetimeFigureOut">
              <a:rPr lang="en-US" smtClean="0"/>
              <a:t>6/5/2021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0C4A68-2FDC-429D-83B1-B4CE12B693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12F373-7DC1-4A3E-9CAF-B866DE1196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DF7D4F-1288-4DC6-8E91-C0BA5EC81F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58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A66743A-67FF-4AF8-976A-77B8CA6F3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915" y="321078"/>
            <a:ext cx="3201366" cy="3858735"/>
          </a:xfrm>
        </p:spPr>
        <p:txBody>
          <a:bodyPr anchor="b">
            <a:noAutofit/>
          </a:bodyPr>
          <a:lstStyle/>
          <a:p>
            <a:pPr algn="r"/>
            <a:r>
              <a:rPr lang="ru-RU" sz="1800" b="1" dirty="0"/>
              <a:t>Инструмент содействия региональным инфраструктурным проектам ЦАРЭС (ИСРИП)</a:t>
            </a:r>
            <a:br>
              <a:rPr lang="ru-RU" sz="1800" b="1" dirty="0"/>
            </a:br>
            <a:br>
              <a:rPr lang="ru-RU" sz="1800" b="1" dirty="0"/>
            </a:br>
            <a:r>
              <a:rPr lang="ru-RU" sz="1800" b="1" i="1" dirty="0"/>
              <a:t>ЦАРЭС 2030 продолжит работу над развитием региональной инфраструктуры в соответствии с призывом ЦУР о создании надежной и устойчивой инфраструктуры, включая региональную и трансграничную инфраструктуру.</a:t>
            </a:r>
            <a:br>
              <a:rPr lang="ru-RU" sz="800" b="1" i="1" dirty="0">
                <a:solidFill>
                  <a:schemeClr val="accent1">
                    <a:lumMod val="40000"/>
                    <a:lumOff val="60000"/>
                  </a:schemeClr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ru-RU" sz="800" b="1" i="1" dirty="0">
              <a:solidFill>
                <a:schemeClr val="accent1">
                  <a:lumMod val="40000"/>
                  <a:lumOff val="60000"/>
                </a:schemeClr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3B6C30-6A76-4258-BB1B-8B94C0943C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05728" y="235131"/>
            <a:ext cx="7971971" cy="6622863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ru-RU" sz="1400" b="1" u="sng" dirty="0">
                <a:solidFill>
                  <a:srgbClr val="3960A5"/>
                </a:solidFill>
              </a:rPr>
              <a:t>Логика ИСРИП ЦАРЭС</a:t>
            </a:r>
          </a:p>
          <a:p>
            <a:r>
              <a:rPr lang="ru-RU" sz="1400" dirty="0">
                <a:ea typeface="Calibri" panose="020F0502020204030204" pitchFamily="34" charset="0"/>
                <a:cs typeface="Arial" panose="020B0604020202020204" pitchFamily="34" charset="0"/>
              </a:rPr>
              <a:t>Решение трудностей региональных инфраструктурных проектов ЦАРЭС, включая расширение разрыва в инфраструктурном финансировании, недостаточный потенциал, нехватка готовых к инвестициям проектов, ограниченное частное финансирование и не диверсифицированные источники финансирования и т.д. </a:t>
            </a:r>
          </a:p>
          <a:p>
            <a:pPr marL="0" indent="0">
              <a:buNone/>
            </a:pPr>
            <a:r>
              <a:rPr lang="ru-RU" sz="1400" b="1" u="sng" dirty="0">
                <a:solidFill>
                  <a:srgbClr val="3960A5"/>
                </a:solidFill>
              </a:rPr>
              <a:t>Задачи</a:t>
            </a:r>
          </a:p>
          <a:p>
            <a:r>
              <a:rPr lang="ru-RU" sz="1400" dirty="0"/>
              <a:t>Выделенный инструмент финансирования, созданный для поддержки правительств ЦАРЭС в области подготовки проектов и их готовности, а также в области изначального дизайна и в сфере применения соответствующих финансовых решений на фоне продвижения обмена знаниями и развития потенциала</a:t>
            </a:r>
          </a:p>
          <a:p>
            <a:pPr marL="0" indent="0">
              <a:buNone/>
            </a:pPr>
            <a:r>
              <a:rPr lang="ru-RU" sz="1400" b="1" u="sng" dirty="0">
                <a:solidFill>
                  <a:srgbClr val="3960A5"/>
                </a:solidFill>
              </a:rPr>
              <a:t>Прогресс и следующие шаги</a:t>
            </a:r>
          </a:p>
          <a:p>
            <a:r>
              <a:rPr lang="ru-RU" sz="1400" dirty="0"/>
              <a:t>Малая техническая помощь, которая была одобрена в сентябре 2020 г., текущая подготовительная работа для ИСРИП ЦАРЭС в виде проведения исследований для поддержки подготовки инструмента и удовлетворения критериев его создания</a:t>
            </a:r>
          </a:p>
          <a:p>
            <a:r>
              <a:rPr lang="ru-RU" sz="1400" b="1" dirty="0"/>
              <a:t>Инструмент транзакционной ТП</a:t>
            </a:r>
            <a:r>
              <a:rPr lang="ru-RU" sz="1400" dirty="0"/>
              <a:t> (для утверждения в 2021 году) для предоставления финансирования для подготовки региональных инвестиционных проектов в ЦАРЭС и наращивания институционального потенциала</a:t>
            </a:r>
          </a:p>
          <a:p>
            <a:r>
              <a:rPr lang="ru-RU" sz="1400" b="1" dirty="0"/>
              <a:t>Консультации с заинтересованными сторонами (с июля 2021 г. и далее)</a:t>
            </a:r>
            <a:r>
              <a:rPr lang="ru-RU" sz="1400" dirty="0"/>
              <a:t> - правительства государств-членов ЦАРЭС и прочие заинтересованные стороны будут участвовать в консультациях по проекту концепции ИСРИП ЦАРЭС</a:t>
            </a:r>
          </a:p>
          <a:p>
            <a:r>
              <a:rPr lang="ru-RU" sz="1400" b="1" dirty="0"/>
              <a:t>Консультации с заинтересованными сторонами (с июля 2021 г. и далее)</a:t>
            </a:r>
            <a:r>
              <a:rPr lang="ru-RU" sz="1400" dirty="0"/>
              <a:t> - многосторонние и двусторонние партнеры по развитию будут приглашены к участию в Инструменте путем предоставления технической и финансовой поддержки</a:t>
            </a:r>
          </a:p>
          <a:p>
            <a:r>
              <a:rPr lang="ru-RU" sz="1400" dirty="0"/>
              <a:t>Странам ЦАРЭС также может быть предложено внести свой вклад в Инструмент</a:t>
            </a:r>
          </a:p>
          <a:p>
            <a:pPr marL="0" indent="0">
              <a:buNone/>
            </a:pPr>
            <a:r>
              <a:rPr lang="ru-RU" sz="1400" b="1" u="sng" dirty="0">
                <a:solidFill>
                  <a:srgbClr val="3960A5"/>
                </a:solidFill>
              </a:rPr>
              <a:t>Отчетные документы к Министерской конференции</a:t>
            </a:r>
          </a:p>
          <a:p>
            <a:r>
              <a:rPr lang="ru-RU" sz="1400" dirty="0"/>
              <a:t>Технический отчет и концепция ИСРИП ЦАРЭС</a:t>
            </a:r>
          </a:p>
          <a:p>
            <a:endParaRPr lang="en-US" sz="1400" b="1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BE27FC3-70B4-4CFB-AFB0-7EF14B6ED4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3993" y="4019982"/>
            <a:ext cx="3549829" cy="2763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27642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DAA3A95C900D4F913CDF9D468A1D4F" ma:contentTypeVersion="36" ma:contentTypeDescription="Create a new document." ma:contentTypeScope="" ma:versionID="2661f2ea1bc8690c31c96fb236969cbb">
  <xsd:schema xmlns:xsd="http://www.w3.org/2001/XMLSchema" xmlns:xs="http://www.w3.org/2001/XMLSchema" xmlns:p="http://schemas.microsoft.com/office/2006/metadata/properties" xmlns:ns2="c1fdd505-2570-46c2-bd04-3e0f2d874cf5" xmlns:ns3="503a8e5b-f025-4d7b-b30b-6bbfaca6c044" xmlns:ns4="374793f7-8f2b-4177-9cc3-2a8d0cfae40f" targetNamespace="http://schemas.microsoft.com/office/2006/metadata/properties" ma:root="true" ma:fieldsID="8dd45b6a45d7882422137533b14742d6" ns2:_="" ns3:_="" ns4:_="">
    <xsd:import namespace="c1fdd505-2570-46c2-bd04-3e0f2d874cf5"/>
    <xsd:import namespace="503a8e5b-f025-4d7b-b30b-6bbfaca6c044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j78542b1fffc4a1c84659474212e3133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Location" minOccurs="0"/>
                <xsd:element ref="ns3:MediaServiceGenerationTime" minOccurs="0"/>
                <xsd:element ref="ns3:MediaServiceEventHashCode" minOccurs="0"/>
                <xsd:element ref="ns4:TaxKeywordTaxHTField" minOccurs="0"/>
                <xsd:element ref="ns3:MediaServiceAutoKeyPoints" minOccurs="0"/>
                <xsd:element ref="ns3:MediaServiceKeyPoints" minOccurs="0"/>
                <xsd:element ref="ns3:_Flow_SignoffStatu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j78542b1fffc4a1c84659474212e3133" ma:index="9" nillable="true" ma:taxonomy="true" ma:internalName="j78542b1fffc4a1c84659474212e3133" ma:taxonomyFieldName="ADBContentGroup" ma:displayName="Content Group" ma:readOnly="false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03a8e5b-f025-4d7b-b30b-6bbfaca6c0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7" nillable="true" ma:displayName="Tags" ma:internalName="MediaServiceAutoTags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2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Flow_SignoffStatus" ma:index="26" nillable="true" ma:displayName="Sign-off status" ma:internalName="Sign_x002d_off_x0020_status">
      <xsd:simpleType>
        <xsd:restriction base="dms:Text"/>
      </xsd:simpleType>
    </xsd:element>
    <xsd:element name="MediaLengthInSeconds" ma:index="27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KeywordTaxHTField" ma:index="23" nillable="true" ma:taxonomy="true" ma:internalName="TaxKeywordTaxHTField" ma:taxonomyFieldName="TaxKeyword" ma:displayName="Enterprise Keywords" ma:fieldId="{23f27201-bee3-471e-b2e7-b64fd8b7ca38}" ma:taxonomyMulti="true" ma:sspId="115af50e-efb3-4a0e-b425-875ff625e09e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TaxKeywordTaxHTField xmlns="374793f7-8f2b-4177-9cc3-2a8d0cfae40f">
      <Terms xmlns="http://schemas.microsoft.com/office/infopath/2007/PartnerControls"/>
    </TaxKeywordTaxHTField>
    <_Flow_SignoffStatus xmlns="503a8e5b-f025-4d7b-b30b-6bbfaca6c044" xsi:nil="true"/>
  </documentManagement>
</p:properties>
</file>

<file path=customXml/itemProps1.xml><?xml version="1.0" encoding="utf-8"?>
<ds:datastoreItem xmlns:ds="http://schemas.openxmlformats.org/officeDocument/2006/customXml" ds:itemID="{116546AB-24A2-46F9-AB8A-E96CFE32EE7F}"/>
</file>

<file path=customXml/itemProps2.xml><?xml version="1.0" encoding="utf-8"?>
<ds:datastoreItem xmlns:ds="http://schemas.openxmlformats.org/officeDocument/2006/customXml" ds:itemID="{1894A19D-B269-438D-967F-D8BD059A048B}"/>
</file>

<file path=customXml/itemProps3.xml><?xml version="1.0" encoding="utf-8"?>
<ds:datastoreItem xmlns:ds="http://schemas.openxmlformats.org/officeDocument/2006/customXml" ds:itemID="{E87D4EEA-C287-4BB9-9B4A-51AFD64F5A8B}"/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259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Инструмент содействия региональным инфраструктурным проектам ЦАРЭС (ИСРИП)  ЦАРЭС 2030 продолжит работу над развитием региональной инфраструктуры в соответствии с призывом ЦУР о создании надежной и устойчивой инфраструктуры, включая региональную и трансграничную инфраструктуру.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CAREC Regional Infrastructure Projects Enabling Facility</dc:title>
  <dc:creator>Irene S. De Roma</dc:creator>
  <cp:lastModifiedBy>Evgeny Sinelschikov</cp:lastModifiedBy>
  <cp:revision>22</cp:revision>
  <dcterms:created xsi:type="dcterms:W3CDTF">2021-06-03T07:51:58Z</dcterms:created>
  <dcterms:modified xsi:type="dcterms:W3CDTF">2021-06-05T15:22:49Z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0x010100BADAA3A95C900D4F913CDF9D468A1D4F</vt:lpwstr>
  </property>
  <property fmtid="{D5CDD505-2E9C-101B-9397-08002B2CF9AE}" pid="3" name="TaxCatchAll">
    <vt:lpwstr>2;#CWRD;#1;#English</vt:lpwstr>
  </property>
  <property fmtid="{D5CDD505-2E9C-101B-9397-08002B2CF9AE}" pid="4" name="h00e4aaaf4624e24a7df7f06faa038c6">
    <vt:lpwstr>English|16ac8743-31bb-43f8-9a73-533a041667d6</vt:lpwstr>
  </property>
  <property fmtid="{D5CDD505-2E9C-101B-9397-08002B2CF9AE}" pid="5" name="ADBContentGroup">
    <vt:lpwstr>2;#CWRD|6d71ff58-4882-4388-ab5c-218969b1e9c8</vt:lpwstr>
  </property>
</Properties>
</file>