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60A5"/>
    <a:srgbClr val="2842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84" autoAdjust="0"/>
    <p:restoredTop sz="94660"/>
  </p:normalViewPr>
  <p:slideViewPr>
    <p:cSldViewPr snapToGrid="0">
      <p:cViewPr varScale="1">
        <p:scale>
          <a:sx n="110" d="100"/>
          <a:sy n="110" d="100"/>
        </p:scale>
        <p:origin x="9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ene S. De Roma" userId="7803c3d1-a259-4045-8115-018032819c78" providerId="ADAL" clId="{4A685C43-F049-4E6E-9A39-A82049BB7DE2}"/>
    <pc:docChg chg="custSel modSld">
      <pc:chgData name="Irene S. De Roma" userId="7803c3d1-a259-4045-8115-018032819c78" providerId="ADAL" clId="{4A685C43-F049-4E6E-9A39-A82049BB7DE2}" dt="2021-06-04T08:31:01.013" v="62" actId="20577"/>
      <pc:docMkLst>
        <pc:docMk/>
      </pc:docMkLst>
      <pc:sldChg chg="modSp mod">
        <pc:chgData name="Irene S. De Roma" userId="7803c3d1-a259-4045-8115-018032819c78" providerId="ADAL" clId="{4A685C43-F049-4E6E-9A39-A82049BB7DE2}" dt="2021-06-04T08:31:01.013" v="62" actId="20577"/>
        <pc:sldMkLst>
          <pc:docMk/>
          <pc:sldMk cId="2302764244" sldId="257"/>
        </pc:sldMkLst>
        <pc:spChg chg="mod">
          <ac:chgData name="Irene S. De Roma" userId="7803c3d1-a259-4045-8115-018032819c78" providerId="ADAL" clId="{4A685C43-F049-4E6E-9A39-A82049BB7DE2}" dt="2021-06-04T08:31:01.013" v="62" actId="20577"/>
          <ac:spMkLst>
            <pc:docMk/>
            <pc:sldMk cId="2302764244" sldId="257"/>
            <ac:spMk id="3" creationId="{223B6C30-6A76-4258-BB1B-8B94C0943CA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9BC6-066B-4652-B798-85CFD65DD2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6DE2C0-CF99-45A9-83C4-3546345CA5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8BEF5E-9F24-48F3-8347-D1AE8ABCB771}"/>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5" name="Footer Placeholder 4">
            <a:extLst>
              <a:ext uri="{FF2B5EF4-FFF2-40B4-BE49-F238E27FC236}">
                <a16:creationId xmlns:a16="http://schemas.microsoft.com/office/drawing/2014/main" id="{8A73983A-35B3-46E4-BDB6-16A3545F04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0F3B7-61D5-4E91-B6A5-9CDF124E14D2}"/>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266944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B547D-9158-4DFE-83E6-7E5BFC6806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2082A8-28BD-4D8E-981E-C3F00C61D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4FDCD1-A16A-4150-B607-B724E3D08211}"/>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5" name="Footer Placeholder 4">
            <a:extLst>
              <a:ext uri="{FF2B5EF4-FFF2-40B4-BE49-F238E27FC236}">
                <a16:creationId xmlns:a16="http://schemas.microsoft.com/office/drawing/2014/main" id="{0B43443F-E3D6-4EA1-804E-D1D09C56B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7E2B3-991D-477D-85BF-58F5A999B8C0}"/>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84780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8DC90-DA14-41E8-9B0B-15E96F8634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DEFD46-4570-4500-AD16-B98891CA51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5B3FA-1B0D-42BD-9F3A-65FD9931D02D}"/>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5" name="Footer Placeholder 4">
            <a:extLst>
              <a:ext uri="{FF2B5EF4-FFF2-40B4-BE49-F238E27FC236}">
                <a16:creationId xmlns:a16="http://schemas.microsoft.com/office/drawing/2014/main" id="{BB0EF10E-419D-4771-97FE-3F2F252639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E8E83-2FC5-4550-BC79-EE4F041510EB}"/>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400693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7C0EE-6943-4921-919B-E709EFE7A0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BDE926-5164-45FB-A693-31545EF3F8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679199-09F6-4690-AD01-888CFD915341}"/>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5" name="Footer Placeholder 4">
            <a:extLst>
              <a:ext uri="{FF2B5EF4-FFF2-40B4-BE49-F238E27FC236}">
                <a16:creationId xmlns:a16="http://schemas.microsoft.com/office/drawing/2014/main" id="{90C24472-30FA-441E-A5C9-1F5B6B384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42C04-472A-44EB-982A-2AE92A86339E}"/>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294480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DAE6D-15CD-4025-B61E-D0467BE75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BBCA9F-818D-4053-8E78-7EBE5F9F32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E0A784-2D39-4CB9-AFCF-DDF6CD40F729}"/>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5" name="Footer Placeholder 4">
            <a:extLst>
              <a:ext uri="{FF2B5EF4-FFF2-40B4-BE49-F238E27FC236}">
                <a16:creationId xmlns:a16="http://schemas.microsoft.com/office/drawing/2014/main" id="{944F7235-E726-4107-B98B-AE15EBA10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86DFCE-1708-4B07-9095-0A189D3C3F90}"/>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244061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5642-CB75-404D-9445-23145B7C64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3BF9F7-E6C2-40C7-87F1-A5C400EB5C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E1517F-8FDE-4345-A71C-FAB5C180DF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81B34E-B8FB-4658-A7FF-F967F036081A}"/>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6" name="Footer Placeholder 5">
            <a:extLst>
              <a:ext uri="{FF2B5EF4-FFF2-40B4-BE49-F238E27FC236}">
                <a16:creationId xmlns:a16="http://schemas.microsoft.com/office/drawing/2014/main" id="{27199671-214D-42B8-B172-E14334967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AFE111-3C57-436F-8936-515AB47502D5}"/>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395885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A8246-E657-4C66-8E58-1406F1F4F8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181EC8-FF27-4FAA-A252-2A98C2B17F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B27A3C-2548-4AF3-AF14-7DD4281963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CEBA35-1C0F-4101-80D9-EC35EFF23F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56921B-FE9A-423F-AF53-3E85F604AF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7B27A7-21C7-41C0-B74B-57491885C4BD}"/>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8" name="Footer Placeholder 7">
            <a:extLst>
              <a:ext uri="{FF2B5EF4-FFF2-40B4-BE49-F238E27FC236}">
                <a16:creationId xmlns:a16="http://schemas.microsoft.com/office/drawing/2014/main" id="{8C0A7BCA-5D89-44A9-9A61-FABD8090FD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2D2E69-6AD1-4E9B-BF4A-9515D149B58F}"/>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364561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E9D01-8038-4527-B38D-9664ADD84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EA5CF4-FA13-4CBA-B3F5-DAEC3F034341}"/>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4" name="Footer Placeholder 3">
            <a:extLst>
              <a:ext uri="{FF2B5EF4-FFF2-40B4-BE49-F238E27FC236}">
                <a16:creationId xmlns:a16="http://schemas.microsoft.com/office/drawing/2014/main" id="{F31BD96C-4999-4DF1-951E-78DA0E7826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1D992E-B469-4C70-8C46-25C8FDA568A1}"/>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262541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AB97CE-9400-4671-BD7C-CFA221FA7FAC}"/>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3" name="Footer Placeholder 2">
            <a:extLst>
              <a:ext uri="{FF2B5EF4-FFF2-40B4-BE49-F238E27FC236}">
                <a16:creationId xmlns:a16="http://schemas.microsoft.com/office/drawing/2014/main" id="{7F39852E-7710-49E2-B81C-C5B19E2D4B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0960A6-702A-4C30-BB6A-08AD5FA51BDB}"/>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60277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7EED6-754C-4A23-B916-A0D74F6321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A6D4A6-D2CC-4C53-AE5B-E2E5F735AA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1516CC-9A3C-4EEA-BB72-CD0B6A532F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8051BF-BEAD-46EA-B349-9980B53B0877}"/>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6" name="Footer Placeholder 5">
            <a:extLst>
              <a:ext uri="{FF2B5EF4-FFF2-40B4-BE49-F238E27FC236}">
                <a16:creationId xmlns:a16="http://schemas.microsoft.com/office/drawing/2014/main" id="{9EC455A7-CD15-4223-9017-C645DB597A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44CF85-F709-4EF8-9C93-FBE68A7A634D}"/>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43893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6C5AF-F1C5-4332-B83C-947C81567A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6F4BAF-74CE-4B63-82FC-6E792AABD7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43CCAE-9929-4775-B1CF-2F0986317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A687AC-7321-4DE0-9089-4EC113FCD83A}"/>
              </a:ext>
            </a:extLst>
          </p:cNvPr>
          <p:cNvSpPr>
            <a:spLocks noGrp="1"/>
          </p:cNvSpPr>
          <p:nvPr>
            <p:ph type="dt" sz="half" idx="10"/>
          </p:nvPr>
        </p:nvSpPr>
        <p:spPr/>
        <p:txBody>
          <a:bodyPr/>
          <a:lstStyle/>
          <a:p>
            <a:fld id="{E7103BCE-423D-4059-896D-528AA0179BB2}" type="datetimeFigureOut">
              <a:rPr lang="en-US" smtClean="0"/>
              <a:t>04/06/2021</a:t>
            </a:fld>
            <a:endParaRPr lang="en-US"/>
          </a:p>
        </p:txBody>
      </p:sp>
      <p:sp>
        <p:nvSpPr>
          <p:cNvPr id="6" name="Footer Placeholder 5">
            <a:extLst>
              <a:ext uri="{FF2B5EF4-FFF2-40B4-BE49-F238E27FC236}">
                <a16:creationId xmlns:a16="http://schemas.microsoft.com/office/drawing/2014/main" id="{440D2403-3676-466F-BA90-D97F30260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34A053-8F8D-43EE-BA34-1E7941333204}"/>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52690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68392B-AD74-4034-B655-5CB7749A4E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F05F6F-CBDF-4365-892E-EB1821261B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C65F8-F962-4ABD-B077-A09E87E2AE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03BCE-423D-4059-896D-528AA0179BB2}" type="datetimeFigureOut">
              <a:rPr lang="en-US" smtClean="0"/>
              <a:t>04/06/2021</a:t>
            </a:fld>
            <a:endParaRPr lang="en-US"/>
          </a:p>
        </p:txBody>
      </p:sp>
      <p:sp>
        <p:nvSpPr>
          <p:cNvPr id="5" name="Footer Placeholder 4">
            <a:extLst>
              <a:ext uri="{FF2B5EF4-FFF2-40B4-BE49-F238E27FC236}">
                <a16:creationId xmlns:a16="http://schemas.microsoft.com/office/drawing/2014/main" id="{C60C4A68-2FDC-429D-83B1-B4CE12B693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2F373-7DC1-4A3E-9CAF-B866DE1196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F7D4F-1288-4DC6-8E91-C0BA5EC81FBB}" type="slidenum">
              <a:rPr lang="en-US" smtClean="0"/>
              <a:t>‹#›</a:t>
            </a:fld>
            <a:endParaRPr lang="en-US"/>
          </a:p>
        </p:txBody>
      </p:sp>
    </p:spTree>
    <p:extLst>
      <p:ext uri="{BB962C8B-B14F-4D97-AF65-F5344CB8AC3E}">
        <p14:creationId xmlns:p14="http://schemas.microsoft.com/office/powerpoint/2010/main" val="999758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66743A-67FF-4AF8-976A-77B8CA6F3CF0}"/>
              </a:ext>
            </a:extLst>
          </p:cNvPr>
          <p:cNvSpPr>
            <a:spLocks noGrp="1"/>
          </p:cNvSpPr>
          <p:nvPr>
            <p:ph type="title"/>
          </p:nvPr>
        </p:nvSpPr>
        <p:spPr>
          <a:xfrm>
            <a:off x="256915" y="321078"/>
            <a:ext cx="3201366" cy="3858735"/>
          </a:xfrm>
        </p:spPr>
        <p:txBody>
          <a:bodyPr anchor="b">
            <a:noAutofit/>
          </a:bodyPr>
          <a:lstStyle/>
          <a:p>
            <a:pPr algn="r"/>
            <a:r>
              <a:rPr lang="en-US" sz="3500" b="1" dirty="0">
                <a:solidFill>
                  <a:srgbClr val="FFFFFF"/>
                </a:solidFill>
              </a:rPr>
              <a:t>CAREC Regional Infrastructure Projects Enabling Facility (RIPEF)</a:t>
            </a:r>
            <a:br>
              <a:rPr lang="en-US" sz="3500" b="1" dirty="0">
                <a:solidFill>
                  <a:srgbClr val="FFFFFF"/>
                </a:solidFill>
              </a:rPr>
            </a:br>
            <a:br>
              <a:rPr lang="en-US" sz="1800" b="1" dirty="0">
                <a:solidFill>
                  <a:srgbClr val="FFFFFF"/>
                </a:solidFill>
              </a:rPr>
            </a:br>
            <a:r>
              <a:rPr lang="en-US" sz="1500" b="1" i="1" dirty="0">
                <a:solidFill>
                  <a:schemeClr val="accent1">
                    <a:lumMod val="40000"/>
                    <a:lumOff val="60000"/>
                  </a:schemeClr>
                </a:solidFill>
                <a:effectLst/>
                <a:ea typeface="Calibri" panose="020F0502020204030204" pitchFamily="34" charset="0"/>
                <a:cs typeface="Times New Roman" panose="02020603050405020304" pitchFamily="18" charset="0"/>
              </a:rPr>
              <a:t>CAREC 2030 will continue to advance the regional infrastructure agenda, in line with the SDGs’ call for reliable and sustainable infrastructure, including regional and cross border infrastructure.</a:t>
            </a:r>
            <a:br>
              <a:rPr lang="en-US" sz="1500" b="1" i="1" dirty="0">
                <a:solidFill>
                  <a:schemeClr val="accent1">
                    <a:lumMod val="40000"/>
                    <a:lumOff val="60000"/>
                  </a:schemeClr>
                </a:solidFill>
                <a:effectLst/>
                <a:ea typeface="Calibri" panose="020F0502020204030204" pitchFamily="34" charset="0"/>
                <a:cs typeface="Times New Roman" panose="02020603050405020304" pitchFamily="18" charset="0"/>
              </a:rPr>
            </a:br>
            <a:endParaRPr lang="en-US" sz="1500" b="1" dirty="0">
              <a:solidFill>
                <a:schemeClr val="accent1">
                  <a:lumMod val="40000"/>
                  <a:lumOff val="60000"/>
                </a:schemeClr>
              </a:solidFill>
            </a:endParaRPr>
          </a:p>
        </p:txBody>
      </p:sp>
      <p:sp>
        <p:nvSpPr>
          <p:cNvPr id="3" name="Content Placeholder 2">
            <a:extLst>
              <a:ext uri="{FF2B5EF4-FFF2-40B4-BE49-F238E27FC236}">
                <a16:creationId xmlns:a16="http://schemas.microsoft.com/office/drawing/2014/main" id="{223B6C30-6A76-4258-BB1B-8B94C0943CA3}"/>
              </a:ext>
            </a:extLst>
          </p:cNvPr>
          <p:cNvSpPr>
            <a:spLocks noGrp="1"/>
          </p:cNvSpPr>
          <p:nvPr>
            <p:ph idx="1"/>
          </p:nvPr>
        </p:nvSpPr>
        <p:spPr>
          <a:xfrm>
            <a:off x="4105728" y="235131"/>
            <a:ext cx="7971971" cy="6622863"/>
          </a:xfrm>
        </p:spPr>
        <p:txBody>
          <a:bodyPr anchor="ctr">
            <a:normAutofit fontScale="92500"/>
          </a:bodyPr>
          <a:lstStyle/>
          <a:p>
            <a:pPr marL="0" indent="0">
              <a:buNone/>
            </a:pPr>
            <a:r>
              <a:rPr lang="en-US" sz="1800" b="1" u="sng" dirty="0">
                <a:solidFill>
                  <a:srgbClr val="3960A5"/>
                </a:solidFill>
              </a:rPr>
              <a:t>CAREC RIPEF Rationale</a:t>
            </a:r>
          </a:p>
          <a:p>
            <a:r>
              <a:rPr lang="en-US" sz="1800" u="none" strike="noStrike" dirty="0">
                <a:effectLst/>
                <a:ea typeface="Calibri" panose="020F0502020204030204" pitchFamily="34" charset="0"/>
                <a:cs typeface="Arial" panose="020B0604020202020204" pitchFamily="34" charset="0"/>
              </a:rPr>
              <a:t>Addressing challenges for CAREC regional </a:t>
            </a:r>
            <a:r>
              <a:rPr lang="en-US" sz="1800" dirty="0">
                <a:ea typeface="Calibri" panose="020F0502020204030204" pitchFamily="34" charset="0"/>
                <a:cs typeface="Arial" panose="020B0604020202020204" pitchFamily="34" charset="0"/>
              </a:rPr>
              <a:t>infrastructure projects: w</a:t>
            </a:r>
            <a:r>
              <a:rPr lang="en-US" sz="1800" u="none" strike="noStrike" dirty="0">
                <a:effectLst/>
                <a:ea typeface="Calibri" panose="020F0502020204030204" pitchFamily="34" charset="0"/>
                <a:cs typeface="Arial" panose="020B0604020202020204" pitchFamily="34" charset="0"/>
              </a:rPr>
              <a:t>idening infrastructure financing gap, inadequate capacity, lack of investment ready projects, constrained private </a:t>
            </a:r>
            <a:r>
              <a:rPr lang="en-US" sz="1800" dirty="0">
                <a:ea typeface="Calibri" panose="020F0502020204030204" pitchFamily="34" charset="0"/>
                <a:cs typeface="Arial" panose="020B0604020202020204" pitchFamily="34" charset="0"/>
              </a:rPr>
              <a:t>sector financing and undiversified financing sources, etc. </a:t>
            </a:r>
            <a:endParaRPr lang="en-US" sz="1800" u="none" strike="noStrike" dirty="0">
              <a:effectLst/>
              <a:ea typeface="Times New Roman" panose="02020603050405020304" pitchFamily="18" charset="0"/>
              <a:cs typeface="Times New Roman" panose="02020603050405020304" pitchFamily="18" charset="0"/>
            </a:endParaRPr>
          </a:p>
          <a:p>
            <a:pPr marL="0" indent="0">
              <a:buNone/>
            </a:pPr>
            <a:r>
              <a:rPr lang="en-US" sz="1800" b="1" u="sng" dirty="0">
                <a:solidFill>
                  <a:srgbClr val="3960A5"/>
                </a:solidFill>
              </a:rPr>
              <a:t>Objectives</a:t>
            </a:r>
          </a:p>
          <a:p>
            <a:r>
              <a:rPr lang="en-US" sz="1800" dirty="0"/>
              <a:t>A dedicated financing facility created to support CAREC </a:t>
            </a:r>
            <a:r>
              <a:rPr lang="en-US" sz="1800" dirty="0">
                <a:effectLst/>
                <a:ea typeface="Times New Roman" panose="02020603050405020304" pitchFamily="18" charset="0"/>
              </a:rPr>
              <a:t>governments in project preparation and readiness, initial design, and </a:t>
            </a:r>
            <a:r>
              <a:rPr lang="en-US" sz="1800" dirty="0">
                <a:effectLst/>
                <a:ea typeface="Arial" panose="020B0604020202020204" pitchFamily="34" charset="0"/>
              </a:rPr>
              <a:t>in application of appropriate financial solutions</a:t>
            </a:r>
            <a:r>
              <a:rPr lang="en-US" sz="1800" dirty="0">
                <a:effectLst/>
                <a:ea typeface="Times New Roman" panose="02020603050405020304" pitchFamily="18" charset="0"/>
              </a:rPr>
              <a:t> while promoting knowledge exchange and capacity development</a:t>
            </a:r>
            <a:endParaRPr lang="en-US" sz="1800" b="1" dirty="0"/>
          </a:p>
          <a:p>
            <a:pPr marL="0" indent="0">
              <a:buNone/>
            </a:pPr>
            <a:r>
              <a:rPr lang="en-US" sz="1800" b="1" u="sng" dirty="0">
                <a:solidFill>
                  <a:srgbClr val="3960A5"/>
                </a:solidFill>
              </a:rPr>
              <a:t>Progress and Next Steps</a:t>
            </a:r>
          </a:p>
          <a:p>
            <a:r>
              <a:rPr lang="en-US" sz="1800" b="1" dirty="0"/>
              <a:t>Small-scale Technical Assistance </a:t>
            </a:r>
            <a:r>
              <a:rPr lang="en-US" sz="1800" dirty="0"/>
              <a:t>(approved in Sept 2020) – ongoing groundwork for the CAREC RIPEF, i.e., undertake studies to help prepare the Facility and meet requirements for establishment</a:t>
            </a:r>
          </a:p>
          <a:p>
            <a:r>
              <a:rPr lang="en-US" sz="1800" b="1" dirty="0"/>
              <a:t>Transaction TA Facility </a:t>
            </a:r>
            <a:r>
              <a:rPr lang="en-US" sz="1800" dirty="0"/>
              <a:t>(for 2021 approval) – to  provide project preparation funding for regional infrastructure projects in CAREC and improving institutional capacity</a:t>
            </a:r>
          </a:p>
          <a:p>
            <a:r>
              <a:rPr lang="en-US" sz="1800" b="1" dirty="0"/>
              <a:t>Stakeholder consultation (July 2021 onwards) </a:t>
            </a:r>
            <a:r>
              <a:rPr lang="en-US" sz="1800" dirty="0"/>
              <a:t>– governments of CAREC member countries and other stakeholders will be consulted on the draft CAREC RIPEF concept</a:t>
            </a:r>
          </a:p>
          <a:p>
            <a:r>
              <a:rPr lang="en-US" sz="1800" b="1" dirty="0"/>
              <a:t>Development partners consultation (July 2021 onwards) </a:t>
            </a:r>
            <a:r>
              <a:rPr lang="en-US" sz="1800" dirty="0"/>
              <a:t>- multilateral and bilateral development partners will be invited to participate in the Facility by providing technical and financial support</a:t>
            </a:r>
          </a:p>
          <a:p>
            <a:r>
              <a:rPr lang="en-US" sz="1800" dirty="0"/>
              <a:t>CAREC countries may also be requested to contribute to the Facility</a:t>
            </a:r>
          </a:p>
          <a:p>
            <a:pPr marL="0" indent="0">
              <a:buNone/>
            </a:pPr>
            <a:r>
              <a:rPr lang="en-US" sz="1800" b="1" u="sng" dirty="0">
                <a:solidFill>
                  <a:srgbClr val="3960A5"/>
                </a:solidFill>
              </a:rPr>
              <a:t>Deliverables for the Ministerial Conference</a:t>
            </a:r>
          </a:p>
          <a:p>
            <a:r>
              <a:rPr lang="en-US" sz="1800" dirty="0"/>
              <a:t>Technical report and CAREC RIPEF concept</a:t>
            </a:r>
          </a:p>
          <a:p>
            <a:endParaRPr lang="en-US" sz="1800" b="1" dirty="0"/>
          </a:p>
        </p:txBody>
      </p:sp>
      <p:pic>
        <p:nvPicPr>
          <p:cNvPr id="5" name="Picture 4">
            <a:extLst>
              <a:ext uri="{FF2B5EF4-FFF2-40B4-BE49-F238E27FC236}">
                <a16:creationId xmlns:a16="http://schemas.microsoft.com/office/drawing/2014/main" id="{5BE27FC3-70B4-4CFB-AFB0-7EF14B6ED45C}"/>
              </a:ext>
            </a:extLst>
          </p:cNvPr>
          <p:cNvPicPr>
            <a:picLocks noChangeAspect="1"/>
          </p:cNvPicPr>
          <p:nvPr/>
        </p:nvPicPr>
        <p:blipFill>
          <a:blip r:embed="rId2"/>
          <a:stretch>
            <a:fillRect/>
          </a:stretch>
        </p:blipFill>
        <p:spPr>
          <a:xfrm>
            <a:off x="243992" y="3976440"/>
            <a:ext cx="3549829" cy="2763855"/>
          </a:xfrm>
          <a:prstGeom prst="rect">
            <a:avLst/>
          </a:prstGeom>
        </p:spPr>
      </p:pic>
    </p:spTree>
    <p:extLst>
      <p:ext uri="{BB962C8B-B14F-4D97-AF65-F5344CB8AC3E}">
        <p14:creationId xmlns:p14="http://schemas.microsoft.com/office/powerpoint/2010/main" val="2302764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DAA3A95C900D4F913CDF9D468A1D4F" ma:contentTypeVersion="36" ma:contentTypeDescription="Create a new document." ma:contentTypeScope="" ma:versionID="2661f2ea1bc8690c31c96fb236969cbb">
  <xsd:schema xmlns:xsd="http://www.w3.org/2001/XMLSchema" xmlns:xs="http://www.w3.org/2001/XMLSchema" xmlns:p="http://schemas.microsoft.com/office/2006/metadata/properties" xmlns:ns2="c1fdd505-2570-46c2-bd04-3e0f2d874cf5" xmlns:ns3="503a8e5b-f025-4d7b-b30b-6bbfaca6c044" xmlns:ns4="374793f7-8f2b-4177-9cc3-2a8d0cfae40f" targetNamespace="http://schemas.microsoft.com/office/2006/metadata/properties" ma:root="true" ma:fieldsID="8dd45b6a45d7882422137533b14742d6" ns2:_="" ns3:_="" ns4:_="">
    <xsd:import namespace="c1fdd505-2570-46c2-bd04-3e0f2d874cf5"/>
    <xsd:import namespace="503a8e5b-f025-4d7b-b30b-6bbfaca6c044"/>
    <xsd:import namespace="374793f7-8f2b-4177-9cc3-2a8d0cfae40f"/>
    <xsd:element name="properties">
      <xsd:complexType>
        <xsd:sequence>
          <xsd:element name="documentManagement">
            <xsd:complexType>
              <xsd:all>
                <xsd:element ref="ns2:j78542b1fffc4a1c84659474212e3133" minOccurs="0"/>
                <xsd:element ref="ns3:MediaServiceMetadata" minOccurs="0"/>
                <xsd:element ref="ns3:MediaServiceFastMetadata" minOccurs="0"/>
                <xsd:element ref="ns4:SharedWithUsers" minOccurs="0"/>
                <xsd:element ref="ns4:SharedWithDetails"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TaxKeywordTaxHTField" minOccurs="0"/>
                <xsd:element ref="ns3:MediaServiceAutoKeyPoints" minOccurs="0"/>
                <xsd:element ref="ns3:MediaServiceKeyPoints" minOccurs="0"/>
                <xsd:element ref="ns3:_Flow_SignoffStatu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j78542b1fffc4a1c84659474212e3133" ma:index="9" nillable="true" ma:taxonomy="true" ma:internalName="j78542b1fffc4a1c84659474212e3133" ma:taxonomyFieldName="ADBContentGroup" ma:displayName="Content Group" ma:readOnly="false" ma:default="2;#CWRD|6d71ff58-4882-4388-ab5c-218969b1e9c8" ma:fieldId="{378542b1-fffc-4a1c-8465-9474212e3133}" ma:taxonomyMulti="true" ma:sspId="115af50e-efb3-4a0e-b425-875ff625e09e" ma:termSetId="2a9ffbee-93a5-418b-bcdb-8d6817936e6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3a8e5b-f025-4d7b-b30b-6bbfaca6c04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_Flow_SignoffStatus" ma:index="26" nillable="true" ma:displayName="Sign-off status" ma:internalName="Sign_x002d_off_x0020_status">
      <xsd:simpleType>
        <xsd:restriction base="dms:Text"/>
      </xsd:simpleType>
    </xsd:element>
    <xsd:element name="MediaLengthInSeconds" ma:index="2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4793f7-8f2b-4177-9cc3-2a8d0cfae40f"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KeywordTaxHTField" ma:index="23" nillable="true" ma:taxonomy="true" ma:internalName="TaxKeywordTaxHTField" ma:taxonomyFieldName="TaxKeyword" ma:displayName="Enterprise Keywords" ma:fieldId="{23f27201-bee3-471e-b2e7-b64fd8b7ca38}" ma:taxonomyMulti="true" ma:sspId="115af50e-efb3-4a0e-b425-875ff625e09e"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j78542b1fffc4a1c84659474212e3133 xmlns="c1fdd505-2570-46c2-bd04-3e0f2d874cf5">
      <Terms xmlns="http://schemas.microsoft.com/office/infopath/2007/PartnerControls">
        <TermInfo xmlns="http://schemas.microsoft.com/office/infopath/2007/PartnerControls">
          <TermName xmlns="http://schemas.microsoft.com/office/infopath/2007/PartnerControls">CWRD</TermName>
          <TermId xmlns="http://schemas.microsoft.com/office/infopath/2007/PartnerControls">6d71ff58-4882-4388-ab5c-218969b1e9c8</TermId>
        </TermInfo>
      </Terms>
    </j78542b1fffc4a1c84659474212e3133>
    <TaxKeywordTaxHTField xmlns="374793f7-8f2b-4177-9cc3-2a8d0cfae40f">
      <Terms xmlns="http://schemas.microsoft.com/office/infopath/2007/PartnerControls"/>
    </TaxKeywordTaxHTField>
    <_Flow_SignoffStatus xmlns="503a8e5b-f025-4d7b-b30b-6bbfaca6c044" xsi:nil="true"/>
    <SharedWithUsers xmlns="374793f7-8f2b-4177-9cc3-2a8d0cfae40f">
      <UserInfo>
        <DisplayName>Safdar Parvez</DisplayName>
        <AccountId>111</AccountId>
        <AccountType/>
      </UserInfo>
      <UserInfo>
        <DisplayName>Saad Abdullah Paracha</DisplayName>
        <AccountId>492</AccountId>
        <AccountType/>
      </UserInfo>
      <UserInfo>
        <DisplayName>Alzeus R. Alzate</DisplayName>
        <AccountId>677</AccountId>
        <AccountType/>
      </UserInfo>
      <UserInfo>
        <DisplayName>Licel D. Calderon-Tanquintic</DisplayName>
        <AccountId>103</AccountId>
        <AccountType/>
      </UserInfo>
      <UserInfo>
        <DisplayName>Irene S. De Roma</DisplayName>
        <AccountId>100</AccountId>
        <AccountType/>
      </UserInfo>
      <UserInfo>
        <DisplayName>Mary Ann Magadia</DisplayName>
        <AccountId>2252</AccountId>
        <AccountType/>
      </UserInfo>
      <UserInfo>
        <DisplayName>Jennifer Lapis</DisplayName>
        <AccountId>123</AccountId>
        <AccountType/>
      </UserInfo>
    </SharedWithUsers>
  </documentManagement>
</p:properties>
</file>

<file path=customXml/itemProps1.xml><?xml version="1.0" encoding="utf-8"?>
<ds:datastoreItem xmlns:ds="http://schemas.openxmlformats.org/officeDocument/2006/customXml" ds:itemID="{144C3D25-1ED8-4A20-BCBD-0566BF46D5DF}"/>
</file>

<file path=customXml/itemProps2.xml><?xml version="1.0" encoding="utf-8"?>
<ds:datastoreItem xmlns:ds="http://schemas.openxmlformats.org/officeDocument/2006/customXml" ds:itemID="{6F492579-C0F1-452C-9E48-6E1FFC51E040}"/>
</file>

<file path=customXml/itemProps3.xml><?xml version="1.0" encoding="utf-8"?>
<ds:datastoreItem xmlns:ds="http://schemas.openxmlformats.org/officeDocument/2006/customXml" ds:itemID="{2487BA09-CED2-457E-AE6C-BAA5F291437A}"/>
</file>

<file path=docProps/app.xml><?xml version="1.0" encoding="utf-8"?>
<Properties xmlns="http://schemas.openxmlformats.org/officeDocument/2006/extended-properties" xmlns:vt="http://schemas.openxmlformats.org/officeDocument/2006/docPropsVTypes">
  <TotalTime>150</TotalTime>
  <Words>248</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CAREC Regional Infrastructure Projects Enabling Facility (RIPEF)  CAREC 2030 will continue to advance the regional infrastructure agenda, in line with the SDGs’ call for reliable and sustainable infrastructure, including regional and cross border infrastructure.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CAREC Regional Infrastructure Projects Enabling Facility</dc:title>
  <dc:creator>Irene S. De Roma</dc:creator>
  <cp:lastModifiedBy>Irene S. De Roma</cp:lastModifiedBy>
  <cp:revision>21</cp:revision>
  <dcterms:created xsi:type="dcterms:W3CDTF">2021-06-03T07:51:58Z</dcterms:created>
  <dcterms:modified xsi:type="dcterms:W3CDTF">2021-06-04T08:31:10Z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0x010100BADAA3A95C900D4F913CDF9D468A1D4F</vt:lpwstr>
  </property>
  <property fmtid="{D5CDD505-2E9C-101B-9397-08002B2CF9AE}" pid="3" name="TaxCatchAll">
    <vt:lpwstr>2;#CWRD|6d71ff58-4882-4388-ab5c-218969b1e9c8;#1;#English|16ac8743-31bb-43f8-9a73-533a041667d6</vt:lpwstr>
  </property>
  <property fmtid="{D5CDD505-2E9C-101B-9397-08002B2CF9AE}" pid="4" name="h00e4aaaf4624e24a7df7f06faa038c6">
    <vt:lpwstr>English|16ac8743-31bb-43f8-9a73-533a041667d6</vt:lpwstr>
  </property>
  <property fmtid="{D5CDD505-2E9C-101B-9397-08002B2CF9AE}" pid="5" name="TaxKeyword">
    <vt:lpwstr/>
  </property>
  <property fmtid="{D5CDD505-2E9C-101B-9397-08002B2CF9AE}" pid="6" name="ADBCountry">
    <vt:lpwstr/>
  </property>
  <property fmtid="{D5CDD505-2E9C-101B-9397-08002B2CF9AE}" pid="7" name="d61536b25a8a4fedb48bb564279be82a">
    <vt:lpwstr/>
  </property>
  <property fmtid="{D5CDD505-2E9C-101B-9397-08002B2CF9AE}" pid="8" name="ADBCountryDocumentType">
    <vt:lpwstr/>
  </property>
  <property fmtid="{D5CDD505-2E9C-101B-9397-08002B2CF9AE}" pid="9" name="ADBProjectDocumentType">
    <vt:lpwstr/>
  </property>
  <property fmtid="{D5CDD505-2E9C-101B-9397-08002B2CF9AE}" pid="10" name="ADBProject">
    <vt:lpwstr/>
  </property>
  <property fmtid="{D5CDD505-2E9C-101B-9397-08002B2CF9AE}" pid="11" name="a0d1b14b197747dfafc19f70ff45d4f6">
    <vt:lpwstr/>
  </property>
  <property fmtid="{D5CDD505-2E9C-101B-9397-08002B2CF9AE}" pid="12" name="ADBContentGroup">
    <vt:lpwstr>2;#CWRD|6d71ff58-4882-4388-ab5c-218969b1e9c8</vt:lpwstr>
  </property>
  <property fmtid="{D5CDD505-2E9C-101B-9397-08002B2CF9AE}" pid="13" name="ADBSector">
    <vt:lpwstr/>
  </property>
  <property fmtid="{D5CDD505-2E9C-101B-9397-08002B2CF9AE}" pid="14" name="de77c5b4d20d4bdeb0b6d09350193e53">
    <vt:lpwstr/>
  </property>
  <property fmtid="{D5CDD505-2E9C-101B-9397-08002B2CF9AE}" pid="15" name="d01a0ce1b141461dbfb235a3ab729a2c">
    <vt:lpwstr/>
  </property>
  <property fmtid="{D5CDD505-2E9C-101B-9397-08002B2CF9AE}" pid="16" name="ADBDocumentSecurity">
    <vt:lpwstr/>
  </property>
  <property fmtid="{D5CDD505-2E9C-101B-9397-08002B2CF9AE}" pid="17" name="ADBDocumentLanguage">
    <vt:lpwstr>1;#English|16ac8743-31bb-43f8-9a73-533a041667d6</vt:lpwstr>
  </property>
  <property fmtid="{D5CDD505-2E9C-101B-9397-08002B2CF9AE}" pid="18" name="hca2169e3b0945318411f30479ba40c8">
    <vt:lpwstr/>
  </property>
  <property fmtid="{D5CDD505-2E9C-101B-9397-08002B2CF9AE}" pid="19" name="ADBDepartmentOwner">
    <vt:lpwstr/>
  </property>
  <property fmtid="{D5CDD505-2E9C-101B-9397-08002B2CF9AE}" pid="20" name="p030e467f78f45b4ae8f7e2c17ea4d82">
    <vt:lpwstr/>
  </property>
  <property fmtid="{D5CDD505-2E9C-101B-9397-08002B2CF9AE}" pid="21" name="k985dbdc596c44d7acaf8184f33920f0">
    <vt:lpwstr/>
  </property>
</Properties>
</file>