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8"/>
  </p:notesMasterIdLst>
  <p:sldIdLst>
    <p:sldId id="256" r:id="rId6"/>
    <p:sldId id="4225" r:id="rId7"/>
    <p:sldId id="4223" r:id="rId8"/>
    <p:sldId id="4224" r:id="rId9"/>
    <p:sldId id="4226" r:id="rId10"/>
    <p:sldId id="4227" r:id="rId11"/>
    <p:sldId id="4228" r:id="rId12"/>
    <p:sldId id="4229" r:id="rId13"/>
    <p:sldId id="4230" r:id="rId14"/>
    <p:sldId id="4231" r:id="rId15"/>
    <p:sldId id="4232" r:id="rId16"/>
    <p:sldId id="4233" r:id="rId17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446EDC-A202-35F6-1076-E65074017E42}" v="3" dt="2024-07-01T23:27:01.229"/>
    <p1510:client id="{A206CE7C-0868-4968-BDCC-2CAE8313F4BC}" v="18" dt="2024-07-02T08:09:37.797"/>
    <p1510:client id="{D101FD3F-0768-1B3A-B11A-3C0064650278}" v="279" dt="2024-07-01T13:32:24.830"/>
    <p1510:client id="{DB0446F9-B51D-4978-E654-DB32BC3C071E}" v="186" dt="2024-07-02T08:01:53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 snapToGrid="0">
      <p:cViewPr varScale="1">
        <p:scale>
          <a:sx n="87" d="100"/>
          <a:sy n="87" d="100"/>
        </p:scale>
        <p:origin x="38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eo Mode'" userId="S::mmode.consultant@adb.org::6e3ea8e5-b00a-4313-a3ba-2f0a76ca1ea7" providerId="AD" clId="Web-{DB0446F9-B51D-4978-E654-DB32BC3C071E}"/>
    <pc:docChg chg="modSld">
      <pc:chgData name="Matteo Mode'" userId="S::mmode.consultant@adb.org::6e3ea8e5-b00a-4313-a3ba-2f0a76ca1ea7" providerId="AD" clId="Web-{DB0446F9-B51D-4978-E654-DB32BC3C071E}" dt="2024-07-02T08:01:50.782" v="98" actId="20577"/>
      <pc:docMkLst>
        <pc:docMk/>
      </pc:docMkLst>
      <pc:sldChg chg="modSp">
        <pc:chgData name="Matteo Mode'" userId="S::mmode.consultant@adb.org::6e3ea8e5-b00a-4313-a3ba-2f0a76ca1ea7" providerId="AD" clId="Web-{DB0446F9-B51D-4978-E654-DB32BC3C071E}" dt="2024-07-02T07:57:48.476" v="23" actId="20577"/>
        <pc:sldMkLst>
          <pc:docMk/>
          <pc:sldMk cId="2997580326" sldId="256"/>
        </pc:sldMkLst>
        <pc:spChg chg="mod">
          <ac:chgData name="Matteo Mode'" userId="S::mmode.consultant@adb.org::6e3ea8e5-b00a-4313-a3ba-2f0a76ca1ea7" providerId="AD" clId="Web-{DB0446F9-B51D-4978-E654-DB32BC3C071E}" dt="2024-07-02T07:57:48.476" v="23" actId="20577"/>
          <ac:spMkLst>
            <pc:docMk/>
            <pc:sldMk cId="2997580326" sldId="256"/>
            <ac:spMk id="2" creationId="{15EF8D61-9318-4DC8-A868-2B1BFDD2B2C0}"/>
          </ac:spMkLst>
        </pc:spChg>
      </pc:sldChg>
      <pc:sldChg chg="modSp">
        <pc:chgData name="Matteo Mode'" userId="S::mmode.consultant@adb.org::6e3ea8e5-b00a-4313-a3ba-2f0a76ca1ea7" providerId="AD" clId="Web-{DB0446F9-B51D-4978-E654-DB32BC3C071E}" dt="2024-07-02T08:01:28.546" v="90" actId="20577"/>
        <pc:sldMkLst>
          <pc:docMk/>
          <pc:sldMk cId="2129228857" sldId="4223"/>
        </pc:sldMkLst>
        <pc:spChg chg="mod">
          <ac:chgData name="Matteo Mode'" userId="S::mmode.consultant@adb.org::6e3ea8e5-b00a-4313-a3ba-2f0a76ca1ea7" providerId="AD" clId="Web-{DB0446F9-B51D-4978-E654-DB32BC3C071E}" dt="2024-07-02T08:01:28.546" v="90" actId="20577"/>
          <ac:spMkLst>
            <pc:docMk/>
            <pc:sldMk cId="2129228857" sldId="4223"/>
            <ac:spMk id="76" creationId="{597B1140-3BC5-455C-AACF-D0D71169CCD0}"/>
          </ac:spMkLst>
        </pc:spChg>
      </pc:sldChg>
      <pc:sldChg chg="modSp">
        <pc:chgData name="Matteo Mode'" userId="S::mmode.consultant@adb.org::6e3ea8e5-b00a-4313-a3ba-2f0a76ca1ea7" providerId="AD" clId="Web-{DB0446F9-B51D-4978-E654-DB32BC3C071E}" dt="2024-07-02T08:01:50.782" v="98" actId="20577"/>
        <pc:sldMkLst>
          <pc:docMk/>
          <pc:sldMk cId="2966449843" sldId="4225"/>
        </pc:sldMkLst>
        <pc:spChg chg="mod">
          <ac:chgData name="Matteo Mode'" userId="S::mmode.consultant@adb.org::6e3ea8e5-b00a-4313-a3ba-2f0a76ca1ea7" providerId="AD" clId="Web-{DB0446F9-B51D-4978-E654-DB32BC3C071E}" dt="2024-07-02T08:01:50.782" v="98" actId="20577"/>
          <ac:spMkLst>
            <pc:docMk/>
            <pc:sldMk cId="2966449843" sldId="4225"/>
            <ac:spMk id="76" creationId="{597B1140-3BC5-455C-AACF-D0D71169CCD0}"/>
          </ac:spMkLst>
        </pc:spChg>
      </pc:sldChg>
    </pc:docChg>
  </pc:docChgLst>
  <pc:docChgLst>
    <pc:chgData name="Carmen Maria Garcia Perez" userId="S::cgarciaperez@adb.org::9c97a273-694c-487f-bc77-cb7dfef6b93d" providerId="AD" clId="Web-{A206CE7C-0868-4968-BDCC-2CAE8313F4BC}"/>
    <pc:docChg chg="modSld">
      <pc:chgData name="Carmen Maria Garcia Perez" userId="S::cgarciaperez@adb.org::9c97a273-694c-487f-bc77-cb7dfef6b93d" providerId="AD" clId="Web-{A206CE7C-0868-4968-BDCC-2CAE8313F4BC}" dt="2024-07-02T08:09:32.500" v="7" actId="20577"/>
      <pc:docMkLst>
        <pc:docMk/>
      </pc:docMkLst>
      <pc:sldChg chg="modSp">
        <pc:chgData name="Carmen Maria Garcia Perez" userId="S::cgarciaperez@adb.org::9c97a273-694c-487f-bc77-cb7dfef6b93d" providerId="AD" clId="Web-{A206CE7C-0868-4968-BDCC-2CAE8313F4BC}" dt="2024-07-02T08:09:32.500" v="7" actId="20577"/>
        <pc:sldMkLst>
          <pc:docMk/>
          <pc:sldMk cId="2966449843" sldId="4225"/>
        </pc:sldMkLst>
        <pc:spChg chg="mod">
          <ac:chgData name="Carmen Maria Garcia Perez" userId="S::cgarciaperez@adb.org::9c97a273-694c-487f-bc77-cb7dfef6b93d" providerId="AD" clId="Web-{A206CE7C-0868-4968-BDCC-2CAE8313F4BC}" dt="2024-07-02T08:09:32.500" v="7" actId="20577"/>
          <ac:spMkLst>
            <pc:docMk/>
            <pc:sldMk cId="2966449843" sldId="4225"/>
            <ac:spMk id="76" creationId="{597B1140-3BC5-455C-AACF-D0D71169CC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15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30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6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2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7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03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56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31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41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5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kk-K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Предложение </a:t>
            </a:r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Подгруппы 2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Пакистан совместно с Монголией и КНР 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ru" sz="3600" b="1" dirty="0">
                <a:latin typeface="Arial"/>
                <a:cs typeface="Arial"/>
              </a:rPr>
              <a:t>(Предложение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2-е виртуальное заседание РГК ЦАРЭС – 8 июля 2024 г.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проекта </a:t>
            </a:r>
            <a:r>
              <a:rPr lang="ru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географический фокус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704696" cy="526297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ru" sz="2800" b="1" dirty="0">
                <a:solidFill>
                  <a:srgbClr val="000000"/>
                </a:solidFill>
                <a:latin typeface="Arial"/>
                <a:cs typeface="Arial"/>
              </a:rPr>
              <a:t>Название проекта</a:t>
            </a:r>
            <a:r>
              <a:rPr lang="ru" sz="28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pPr fontAlgn="base"/>
            <a:endParaRPr 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" sz="2800" i="1" dirty="0">
                <a:latin typeface="Arial" panose="020B0604020202020204" pitchFamily="34" charset="0"/>
                <a:cs typeface="Arial" panose="020B0604020202020204" pitchFamily="34" charset="0"/>
              </a:rPr>
              <a:t>Наращивание регионального потенциала для оценки климатических рисков и планирования климатически устойчивой инфраструктуры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</a:p>
          <a:p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Д-р Мажар Хаят (Пакистан)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от</a:t>
            </a:r>
          </a:p>
          <a:p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Пакистан совместно с Монголией и КНР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3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Описание 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711211" y="1317596"/>
            <a:ext cx="11162959" cy="541686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Местоположение проекта/географический фокус</a:t>
            </a:r>
          </a:p>
          <a:p>
            <a:pPr algn="just"/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фокус в рамках ЦАРЭС с участием Пакистана, Монголии и Китайской Народной Республики (КНР).</a:t>
            </a:r>
          </a:p>
          <a:p>
            <a:pPr marL="285750" indent="-28575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rgbClr val="000000"/>
                </a:solidFill>
                <a:latin typeface="Arial"/>
                <a:cs typeface="Arial"/>
              </a:rPr>
              <a:t>Основные характеристики проекта</a:t>
            </a:r>
          </a:p>
          <a:p>
            <a:r>
              <a:rPr lang="ru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Наращивание потенциала: </a:t>
            </a:r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расширение технических возможностей для оценки климатических рисков.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Планирование инфраструктуры: </a:t>
            </a:r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стратегий климатически устойчивой инфраструктуры.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Трансграничное сотрудничество: </a:t>
            </a:r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содействие обмену знаниями и сотрудничеству между государствами-членами ЦАРЭС.</a:t>
            </a:r>
          </a:p>
        </p:txBody>
      </p:sp>
    </p:spTree>
    <p:extLst>
      <p:ext uri="{BB962C8B-B14F-4D97-AF65-F5344CB8AC3E}">
        <p14:creationId xmlns:p14="http://schemas.microsoft.com/office/powerpoint/2010/main" val="73880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 это важно в качестве проекта ЦАРЭС?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1095668" cy="526297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A. Региональное сотрудничество: </a:t>
            </a:r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способствует региональному сотрудничеству и обмену знаниями между странами-членами ЦАРЭС.</a:t>
            </a:r>
          </a:p>
          <a:p>
            <a:pPr algn="just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B. Устойчивость к изменению климата: </a:t>
            </a:r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решаются неотложные климатические проблемы посредством комплексной оценки рисков и планирования инфраструктуры.</a:t>
            </a:r>
          </a:p>
          <a:p>
            <a:pPr algn="just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C. Устойчивое развитие: </a:t>
            </a:r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соответствует цели ЦАРЭС по содействию устойчивому развитию и климатической устойчивости в Центральной Азии.</a:t>
            </a:r>
          </a:p>
          <a:p>
            <a:pPr algn="just"/>
            <a:r>
              <a:rPr lang="ru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975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проекта </a:t>
            </a:r>
            <a:r>
              <a:rPr lang="ru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географический фокус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704696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ru" sz="2800" b="1" dirty="0">
                <a:solidFill>
                  <a:srgbClr val="000000"/>
                </a:solidFill>
                <a:latin typeface="Arial"/>
                <a:cs typeface="Arial"/>
              </a:rPr>
              <a:t>Название проекта</a:t>
            </a:r>
            <a:r>
              <a:rPr lang="ru" sz="28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pPr fontAlgn="base"/>
            <a:endParaRPr 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" sz="2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проект по </a:t>
            </a:r>
            <a:r>
              <a:rPr lang="ru" sz="2800" i="1" dirty="0">
                <a:latin typeface="Arial" panose="020B0604020202020204" pitchFamily="34" charset="0"/>
                <a:cs typeface="Arial" panose="020B0604020202020204" pitchFamily="34" charset="0"/>
              </a:rPr>
              <a:t>повышению устойчивости к изменению климата и производительности сельского хозяйства за счет доступа к финансовым ресурсам и интеграции технологий</a:t>
            </a:r>
          </a:p>
          <a:p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езентация</a:t>
            </a:r>
          </a:p>
          <a:p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Д-р Мажар Хаят (Пакистан)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от</a:t>
            </a:r>
          </a:p>
          <a:p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Пакистан совместно с Монголией и КНР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Описание 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232294" y="1132618"/>
            <a:ext cx="11374770" cy="550920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Местоположение проекта/географический фокус</a:t>
            </a:r>
          </a:p>
          <a:p>
            <a:pPr algn="just"/>
            <a:r>
              <a:rPr lang="ru" sz="22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фокус в рамках ЦАРЭС с участием Пакистана, Монголии и Китайской Народной Республики (КНР).</a:t>
            </a:r>
          </a:p>
          <a:p>
            <a:pPr marL="285750" indent="-285750">
              <a:buFont typeface="Arial,Sans-Serif"/>
              <a:buChar char="•"/>
            </a:pPr>
            <a:endParaRPr lang="en-US" sz="1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rgbClr val="000000"/>
                </a:solidFill>
                <a:latin typeface="Arial"/>
                <a:cs typeface="Arial"/>
              </a:rPr>
              <a:t>Основные характеристики проекта</a:t>
            </a:r>
            <a:r>
              <a:rPr lang="ru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" sz="2200" dirty="0">
                <a:latin typeface="Arial" panose="020B0604020202020204" pitchFamily="34" charset="0"/>
                <a:cs typeface="Arial" panose="020B0604020202020204" pitchFamily="34" charset="0"/>
              </a:rPr>
              <a:t>Расширение доступа мелких фермеров к кредитам для внедрения климатически оптимизированных сельскохозяйственных технологий и приобретения необходимых ресурсов.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" sz="2200" dirty="0">
                <a:latin typeface="Arial" panose="020B0604020202020204" pitchFamily="34" charset="0"/>
                <a:cs typeface="Arial" panose="020B0604020202020204" pitchFamily="34" charset="0"/>
              </a:rPr>
              <a:t>Реструктуризация существующих финансовых инструментов для стимулирования диверсификации сельскохозяйственных культур, повышения продуктивности воды и улучшения управления земельными ресурсами.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" sz="2200" dirty="0">
                <a:latin typeface="Arial" panose="020B0604020202020204" pitchFamily="34" charset="0"/>
                <a:cs typeface="Arial" panose="020B0604020202020204" pitchFamily="34" charset="0"/>
              </a:rPr>
              <a:t>Содействие доступу к имеющимся климатически устойчивым технологиям, оборудованию и сельскохозяйственным культурам за счет наращивания потенциала и механизмов поддержки.</a:t>
            </a:r>
            <a:endParaRPr lang="en-US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 это важно в качестве проекта ЦАРЭС?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514520" y="1132618"/>
            <a:ext cx="11162959" cy="61863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ru" sz="2400" b="1" dirty="0">
                <a:latin typeface="Arial" panose="020B0604020202020204" pitchFamily="34" charset="0"/>
                <a:cs typeface="Arial" panose="020B0604020202020204" pitchFamily="34" charset="0"/>
              </a:rPr>
              <a:t>A. Общие климатические выгоды: </a:t>
            </a: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проект способствует повышению устойчивости к изменению климата и производительности сельского хозяйства, что имеет решающее значение для адаптации к изменению климата. Выгоды носят региональный характер и направлены на решение общих проблем, с которыми сталкиваются мелкие фермеры в Пакистане, Монголии и КНР.</a:t>
            </a:r>
          </a:p>
          <a:p>
            <a:pPr algn="just"/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ru" sz="2400" b="1" dirty="0">
                <a:latin typeface="Arial" panose="020B0604020202020204" pitchFamily="34" charset="0"/>
                <a:cs typeface="Arial" panose="020B0604020202020204" pitchFamily="34" charset="0"/>
              </a:rPr>
              <a:t>B. Устойчивость к адаптации: </a:t>
            </a: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повышается способность мелких фермеров противостоять климатическим потрясениям и стрессам за счет внедрения климатически оптимизированных технологий и практик.</a:t>
            </a:r>
          </a:p>
          <a:p>
            <a:pPr algn="just"/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ru" sz="2400" b="1" dirty="0">
                <a:latin typeface="Arial" panose="020B0604020202020204" pitchFamily="34" charset="0"/>
                <a:cs typeface="Arial" panose="020B0604020202020204" pitchFamily="34" charset="0"/>
              </a:rPr>
              <a:t>C. Потенциал митигации: </a:t>
            </a: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поощряются устойчивые методы ведения сельского хозяйства, которые способствуют снижению воздействия на окружающую среду и улучшению управления ресурсами, поддерживая региональные климатические цели.</a:t>
            </a:r>
          </a:p>
          <a:p>
            <a:pPr marL="514350" indent="-514350" algn="just" fontAlgn="base">
              <a:buFont typeface="+mj-lt"/>
              <a:buAutoNum type="arabicPeriod"/>
            </a:pPr>
            <a:endParaRPr lang="en-US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Предложение Подгруппы 2 </a:t>
            </a:r>
            <a:b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Пакистан совместно с Монголией и КНР 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ru" sz="3600" b="1" dirty="0">
                <a:latin typeface="Arial"/>
                <a:cs typeface="Arial"/>
              </a:rPr>
              <a:t>(Предложение 2)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2-е виртуальное заседание РГК ЦАРЭС – 8 июля 2024 г.</a:t>
            </a:r>
          </a:p>
        </p:txBody>
      </p:sp>
    </p:spTree>
    <p:extLst>
      <p:ext uri="{BB962C8B-B14F-4D97-AF65-F5344CB8AC3E}">
        <p14:creationId xmlns:p14="http://schemas.microsoft.com/office/powerpoint/2010/main" val="150413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проекта </a:t>
            </a:r>
            <a:r>
              <a:rPr lang="ru" sz="36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географический фокус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704696" cy="526297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ru" sz="2800" b="1" dirty="0">
                <a:solidFill>
                  <a:srgbClr val="000000"/>
                </a:solidFill>
                <a:latin typeface="Arial"/>
                <a:cs typeface="Arial"/>
              </a:rPr>
              <a:t>Название проекта</a:t>
            </a:r>
            <a:r>
              <a:rPr lang="ru" sz="28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</a:p>
          <a:p>
            <a:pPr fontAlgn="base"/>
            <a:endParaRPr 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" sz="2800" i="1" dirty="0">
                <a:latin typeface="Arial" panose="020B0604020202020204" pitchFamily="34" charset="0"/>
                <a:cs typeface="Arial" panose="020B0604020202020204" pitchFamily="34" charset="0"/>
              </a:rPr>
              <a:t>Повышение устойчивости здравоохранения к тепловым волнам за счет комплексных стратегий адаптации к изменению климата</a:t>
            </a:r>
          </a:p>
          <a:p>
            <a:pPr algn="just"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</a:t>
            </a:r>
          </a:p>
          <a:p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Д-р Мажар Хаят (Пакистан)</a:t>
            </a:r>
          </a:p>
          <a:p>
            <a:endParaRPr 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от</a:t>
            </a:r>
          </a:p>
          <a:p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Пакистан совместно с Монголией и КНР</a:t>
            </a:r>
          </a:p>
          <a:p>
            <a:pPr fontAlgn="base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3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Описание 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504415" y="1132618"/>
            <a:ext cx="11102649" cy="52322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Местоположение проекта/географический фокус</a:t>
            </a:r>
          </a:p>
          <a:p>
            <a:pPr algn="just"/>
            <a:r>
              <a:rPr lang="ru" sz="25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фокус в рамках ЦАРЭС с участием Пакистана, Монголии и Китайской Народной Республики (КНР).</a:t>
            </a:r>
          </a:p>
          <a:p>
            <a:pPr marL="285750" indent="-285750">
              <a:buFont typeface="Arial,Sans-Serif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" sz="2800" b="1" dirty="0">
                <a:solidFill>
                  <a:srgbClr val="000000"/>
                </a:solidFill>
                <a:latin typeface="Arial"/>
                <a:cs typeface="Arial"/>
              </a:rPr>
              <a:t>Основные характеристики проекта</a:t>
            </a:r>
            <a:r>
              <a:rPr lang="ru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" sz="2500" dirty="0">
                <a:latin typeface="Arial" panose="020B0604020202020204" pitchFamily="34" charset="0"/>
                <a:cs typeface="Arial" panose="020B0604020202020204" pitchFamily="34" charset="0"/>
              </a:rPr>
              <a:t>Разрабо</a:t>
            </a:r>
            <a:r>
              <a:rPr lang="ru-RU" sz="2500" dirty="0" err="1">
                <a:latin typeface="Arial" panose="020B0604020202020204" pitchFamily="34" charset="0"/>
                <a:cs typeface="Arial" panose="020B0604020202020204" pitchFamily="34" charset="0"/>
              </a:rPr>
              <a:t>тка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sz="2500" dirty="0">
                <a:latin typeface="Arial" panose="020B0604020202020204" pitchFamily="34" charset="0"/>
                <a:cs typeface="Arial" panose="020B0604020202020204" pitchFamily="34" charset="0"/>
              </a:rPr>
              <a:t>и внедрение системы раннего предупреждения и планов действий по смягчению последствий тепловых волн на уязвимые группы населения.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" sz="2500" dirty="0">
                <a:latin typeface="Arial" panose="020B0604020202020204" pitchFamily="34" charset="0"/>
                <a:cs typeface="Arial" panose="020B0604020202020204" pitchFamily="34" charset="0"/>
              </a:rPr>
              <a:t>Укрепление инфраструктуры и услуг здравоохранения для борьбы с болезнями, связанными с жарой, и повысить устойчивость общества.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" sz="2500" dirty="0">
                <a:latin typeface="Arial" panose="020B0604020202020204" pitchFamily="34" charset="0"/>
                <a:cs typeface="Arial" panose="020B0604020202020204" pitchFamily="34" charset="0"/>
              </a:rPr>
              <a:t>Содействие повышению осведомленности и просвещению общественности по вопросам готовности к тепловым волнам и адаптивному поведению.</a:t>
            </a:r>
          </a:p>
        </p:txBody>
      </p:sp>
    </p:spTree>
    <p:extLst>
      <p:ext uri="{BB962C8B-B14F-4D97-AF65-F5344CB8AC3E}">
        <p14:creationId xmlns:p14="http://schemas.microsoft.com/office/powerpoint/2010/main" val="75236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 это важно в качестве проекта ЦАРЭС?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326080" y="1224592"/>
            <a:ext cx="11539839" cy="523220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lvl="0" algn="just"/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A. Общие климатические выгоды: </a:t>
            </a: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проект направлен на решение </a:t>
            </a:r>
            <a:r>
              <a:rPr lang="ru" sz="2300" dirty="0">
                <a:latin typeface="Arial" panose="020B0604020202020204" pitchFamily="34" charset="0"/>
                <a:cs typeface="Arial" panose="020B0604020202020204" pitchFamily="34" charset="0"/>
              </a:rPr>
              <a:t>общей проблемы тепловых волн, которые становятся все более частыми и серьезными из-за изменения климата и затрагивают многие страны ЦАРЭС. Выгоды носят региональный характер и обеспечивают единый подход к управлению рисками аномальной жары и повышению устойчивости общественного здравоохранения.</a:t>
            </a:r>
          </a:p>
          <a:p>
            <a:pPr lvl="0" algn="just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B. Устойчивость к адаптации: </a:t>
            </a:r>
            <a:r>
              <a:rPr lang="kk-KZ" sz="23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" sz="2300" dirty="0">
                <a:latin typeface="Arial" panose="020B0604020202020204" pitchFamily="34" charset="0"/>
                <a:cs typeface="Arial" panose="020B0604020202020204" pitchFamily="34" charset="0"/>
              </a:rPr>
              <a:t>овышается способность систем здравоохранения и сообществ реагировать на тепловые волны и восстанавливаться после них, снижая смертность и заболеваемость, связанные с жарой.</a:t>
            </a:r>
          </a:p>
          <a:p>
            <a:pPr lvl="0" algn="just"/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" sz="2800" b="1" dirty="0">
                <a:latin typeface="Arial" panose="020B0604020202020204" pitchFamily="34" charset="0"/>
                <a:cs typeface="Arial" panose="020B0604020202020204" pitchFamily="34" charset="0"/>
              </a:rPr>
              <a:t>C. Потенциал митигации: </a:t>
            </a:r>
            <a:r>
              <a:rPr lang="ru" sz="2300" dirty="0">
                <a:latin typeface="Arial" panose="020B0604020202020204" pitchFamily="34" charset="0"/>
                <a:cs typeface="Arial" panose="020B0604020202020204" pitchFamily="34" charset="0"/>
              </a:rPr>
              <a:t>способствует устойчивому городскому планированию и зеленой инфраструктуре для сокращения тепловых островов в городах и повышения общей устойчивости к изменению климата.</a:t>
            </a:r>
            <a:endParaRPr lang="en-US" sz="2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7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Предложение Подгруппы 2 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Пакистан совместно с Монголией и КНР </a:t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ru" sz="3600" b="1" dirty="0">
                <a:latin typeface="Arial"/>
                <a:cs typeface="Arial"/>
              </a:rPr>
              <a:t>(Предложение 3)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2-е виртуальное заседание РГК ЦАРЭС – 8 июля 2024 г.</a:t>
            </a:r>
          </a:p>
        </p:txBody>
      </p:sp>
    </p:spTree>
    <p:extLst>
      <p:ext uri="{BB962C8B-B14F-4D97-AF65-F5344CB8AC3E}">
        <p14:creationId xmlns:p14="http://schemas.microsoft.com/office/powerpoint/2010/main" val="125383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7ACC99-FCF2-44B2-8C5A-C06CD8676411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c1fdd505-2570-46c2-bd04-3e0f2d874cf5"/>
    <ds:schemaRef ds:uri="http://schemas.openxmlformats.org/package/2006/metadata/core-properties"/>
    <ds:schemaRef ds:uri="374793f7-8f2b-4177-9cc3-2a8d0cfae40f"/>
    <ds:schemaRef ds:uri="cf371439-f430-41b1-8688-7ef6c47b85d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718</Words>
  <Application>Microsoft Office PowerPoint</Application>
  <PresentationFormat>Широкоэкранный</PresentationFormat>
  <Paragraphs>94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Arial,Sans-Serif</vt:lpstr>
      <vt:lpstr>Calibri</vt:lpstr>
      <vt:lpstr>Calibri Light</vt:lpstr>
      <vt:lpstr>Segoe UI</vt:lpstr>
      <vt:lpstr>Office Theme</vt:lpstr>
      <vt:lpstr>Предложение Подгруппы 2 Пакистан совместно с Монголией и КНР  (Предложение 1)</vt:lpstr>
      <vt:lpstr>Название проекта и географический фокус</vt:lpstr>
      <vt:lpstr>Описание </vt:lpstr>
      <vt:lpstr>Почему это важно в качестве проекта ЦАРЭС?</vt:lpstr>
      <vt:lpstr>Предложение Подгруппы 2  Пакистан совместно с Монголией и КНР  (Предложение 2)</vt:lpstr>
      <vt:lpstr>Название проекта и географический фокус</vt:lpstr>
      <vt:lpstr>Описание </vt:lpstr>
      <vt:lpstr>Почему это важно в качестве проекта ЦАРЭС?</vt:lpstr>
      <vt:lpstr>Предложение Подгруппы 2   Пакистан совместно с Монголией и КНР  (Предложение 3)</vt:lpstr>
      <vt:lpstr>Название проекта и географический фокус</vt:lpstr>
      <vt:lpstr>Описание </vt:lpstr>
      <vt:lpstr>Почему это важно в качестве проекта ЦАРЭС?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lastModifiedBy>Janna Ustemirova</cp:lastModifiedBy>
  <cp:revision>18</cp:revision>
  <dcterms:created xsi:type="dcterms:W3CDTF">2023-11-15T10:56:13Z</dcterms:created>
  <dcterms:modified xsi:type="dcterms:W3CDTF">2024-07-08T04:58:12Z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