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5"/>
  </p:sldMasterIdLst>
  <p:notesMasterIdLst>
    <p:notesMasterId r:id="rId18"/>
  </p:notesMasterIdLst>
  <p:sldIdLst>
    <p:sldId id="256" r:id="rId6"/>
    <p:sldId id="4225" r:id="rId7"/>
    <p:sldId id="4223" r:id="rId8"/>
    <p:sldId id="4224" r:id="rId9"/>
    <p:sldId id="4226" r:id="rId10"/>
    <p:sldId id="4227" r:id="rId11"/>
    <p:sldId id="4228" r:id="rId12"/>
    <p:sldId id="4229" r:id="rId13"/>
    <p:sldId id="4230" r:id="rId14"/>
    <p:sldId id="4231" r:id="rId15"/>
    <p:sldId id="4232" r:id="rId16"/>
    <p:sldId id="4233" r:id="rId17"/>
  </p:sldIdLst>
  <p:sldSz cx="12192000" cy="6858000"/>
  <p:notesSz cx="6858000" cy="9144000"/>
  <p:defaultTextStyle>
    <a:defPPr>
      <a:defRPr lang="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1B37AE9-EEFB-9F4B-DEA6-FBDFFCD6FC35}" name="Carmen Maria Garcia Perez" initials="CG" userId="S::cgarciaperez@adb.org::9c97a273-694c-487f-bc77-cb7dfef6b93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eo Mode" initials="MM" lastIdx="1" clrIdx="0">
    <p:extLst>
      <p:ext uri="{19B8F6BF-5375-455C-9EA6-DF929625EA0E}">
        <p15:presenceInfo xmlns:p15="http://schemas.microsoft.com/office/powerpoint/2012/main" userId="Matteo Mod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446EDC-A202-35F6-1076-E65074017E42}" v="3" dt="2024-07-01T23:27:01.229"/>
    <p1510:client id="{A206CE7C-0868-4968-BDCC-2CAE8313F4BC}" v="18" dt="2024-07-02T08:09:37.797"/>
    <p1510:client id="{D101FD3F-0768-1B3A-B11A-3C0064650278}" v="279" dt="2024-07-01T13:32:24.830"/>
    <p1510:client id="{DB0446F9-B51D-4978-E654-DB32BC3C071E}" v="186" dt="2024-07-02T08:01:53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eo Mode'" userId="S::mmode.consultant@adb.org::6e3ea8e5-b00a-4313-a3ba-2f0a76ca1ea7" providerId="AD" clId="Web-{DB0446F9-B51D-4978-E654-DB32BC3C071E}"/>
    <pc:docChg chg="modSld">
      <pc:chgData name="Matteo Mode'" userId="S::mmode.consultant@adb.org::6e3ea8e5-b00a-4313-a3ba-2f0a76ca1ea7" providerId="AD" clId="Web-{DB0446F9-B51D-4978-E654-DB32BC3C071E}" dt="2024-07-02T08:01:50.782" v="98" actId="20577"/>
      <pc:docMkLst>
        <pc:docMk/>
      </pc:docMkLst>
      <pc:sldChg chg="modSp">
        <pc:chgData name="Matteo Mode'" userId="S::mmode.consultant@adb.org::6e3ea8e5-b00a-4313-a3ba-2f0a76ca1ea7" providerId="AD" clId="Web-{DB0446F9-B51D-4978-E654-DB32BC3C071E}" dt="2024-07-02T07:57:48.476" v="23" actId="20577"/>
        <pc:sldMkLst>
          <pc:docMk/>
          <pc:sldMk cId="2997580326" sldId="256"/>
        </pc:sldMkLst>
        <pc:spChg chg="mod">
          <ac:chgData name="Matteo Mode'" userId="S::mmode.consultant@adb.org::6e3ea8e5-b00a-4313-a3ba-2f0a76ca1ea7" providerId="AD" clId="Web-{DB0446F9-B51D-4978-E654-DB32BC3C071E}" dt="2024-07-02T07:57:48.476" v="23" actId="20577"/>
          <ac:spMkLst>
            <pc:docMk/>
            <pc:sldMk cId="2997580326" sldId="256"/>
            <ac:spMk id="2" creationId="{15EF8D61-9318-4DC8-A868-2B1BFDD2B2C0}"/>
          </ac:spMkLst>
        </pc:spChg>
      </pc:sldChg>
      <pc:sldChg chg="modSp">
        <pc:chgData name="Matteo Mode'" userId="S::mmode.consultant@adb.org::6e3ea8e5-b00a-4313-a3ba-2f0a76ca1ea7" providerId="AD" clId="Web-{DB0446F9-B51D-4978-E654-DB32BC3C071E}" dt="2024-07-02T08:01:28.546" v="90" actId="20577"/>
        <pc:sldMkLst>
          <pc:docMk/>
          <pc:sldMk cId="2129228857" sldId="4223"/>
        </pc:sldMkLst>
        <pc:spChg chg="mod">
          <ac:chgData name="Matteo Mode'" userId="S::mmode.consultant@adb.org::6e3ea8e5-b00a-4313-a3ba-2f0a76ca1ea7" providerId="AD" clId="Web-{DB0446F9-B51D-4978-E654-DB32BC3C071E}" dt="2024-07-02T08:01:28.546" v="90" actId="20577"/>
          <ac:spMkLst>
            <pc:docMk/>
            <pc:sldMk cId="2129228857" sldId="4223"/>
            <ac:spMk id="76" creationId="{597B1140-3BC5-455C-AACF-D0D71169CCD0}"/>
          </ac:spMkLst>
        </pc:spChg>
      </pc:sldChg>
      <pc:sldChg chg="modSp">
        <pc:chgData name="Matteo Mode'" userId="S::mmode.consultant@adb.org::6e3ea8e5-b00a-4313-a3ba-2f0a76ca1ea7" providerId="AD" clId="Web-{DB0446F9-B51D-4978-E654-DB32BC3C071E}" dt="2024-07-02T08:01:50.782" v="98" actId="20577"/>
        <pc:sldMkLst>
          <pc:docMk/>
          <pc:sldMk cId="2966449843" sldId="4225"/>
        </pc:sldMkLst>
        <pc:spChg chg="mod">
          <ac:chgData name="Matteo Mode'" userId="S::mmode.consultant@adb.org::6e3ea8e5-b00a-4313-a3ba-2f0a76ca1ea7" providerId="AD" clId="Web-{DB0446F9-B51D-4978-E654-DB32BC3C071E}" dt="2024-07-02T08:01:50.782" v="98" actId="20577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  <pc:docChgLst>
    <pc:chgData name="Carmen Maria Garcia Perez" userId="S::cgarciaperez@adb.org::9c97a273-694c-487f-bc77-cb7dfef6b93d" providerId="AD" clId="Web-{A206CE7C-0868-4968-BDCC-2CAE8313F4BC}"/>
    <pc:docChg chg="modSld">
      <pc:chgData name="Carmen Maria Garcia Perez" userId="S::cgarciaperez@adb.org::9c97a273-694c-487f-bc77-cb7dfef6b93d" providerId="AD" clId="Web-{A206CE7C-0868-4968-BDCC-2CAE8313F4BC}" dt="2024-07-02T08:09:32.500" v="7" actId="20577"/>
      <pc:docMkLst>
        <pc:docMk/>
      </pc:docMkLst>
      <pc:sldChg chg="modSp">
        <pc:chgData name="Carmen Maria Garcia Perez" userId="S::cgarciaperez@adb.org::9c97a273-694c-487f-bc77-cb7dfef6b93d" providerId="AD" clId="Web-{A206CE7C-0868-4968-BDCC-2CAE8313F4BC}" dt="2024-07-02T08:09:32.500" v="7" actId="20577"/>
        <pc:sldMkLst>
          <pc:docMk/>
          <pc:sldMk cId="2966449843" sldId="4225"/>
        </pc:sldMkLst>
        <pc:spChg chg="mod">
          <ac:chgData name="Carmen Maria Garcia Perez" userId="S::cgarciaperez@adb.org::9c97a273-694c-487f-bc77-cb7dfef6b93d" providerId="AD" clId="Web-{A206CE7C-0868-4968-BDCC-2CAE8313F4BC}" dt="2024-07-02T08:09:32.500" v="7" actId="20577"/>
          <ac:spMkLst>
            <pc:docMk/>
            <pc:sldMk cId="2966449843" sldId="4225"/>
            <ac:spMk id="76" creationId="{597B1140-3BC5-455C-AACF-D0D71169CC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FCC2-4E7A-4671-AA79-177CB194E449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1C38D-F26D-4167-83EF-8774BC62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50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14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156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30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67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21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19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7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1032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3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418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01C38D-F26D-4167-83EF-8774BC62D5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53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556-2269-44E1-A51D-ADFFD4839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04E03-8D07-43EC-AF8D-F1EA0DE9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1CB4A-C840-47D9-8AB9-B4F05C721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2524F-F747-4C39-BD10-6CE96662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E705F-769C-4FC6-8E92-48DD1B86C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0C446E-682D-4E03-9FCF-4DA554A7A157}"/>
              </a:ext>
            </a:extLst>
          </p:cNvPr>
          <p:cNvSpPr/>
          <p:nvPr userDrawn="1"/>
        </p:nvSpPr>
        <p:spPr bwMode="blackWhite">
          <a:xfrm>
            <a:off x="254950" y="262784"/>
            <a:ext cx="11682101" cy="63324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8D4D7-3BFF-4566-A4FE-0DE0B4E5CE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8" r="13926" b="71478"/>
          <a:stretch/>
        </p:blipFill>
        <p:spPr>
          <a:xfrm>
            <a:off x="342899" y="4546601"/>
            <a:ext cx="11715751" cy="202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55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AC510-D3E3-4FE4-A713-4F80F8A39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356F81-BDA2-4C5B-8D28-D60540EA2F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B400-8808-4C25-A56B-746C16686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673B6-D07A-432D-87CC-F6296B8A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C2E2D-78CD-448E-9EF2-BC7997A35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919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E05F7E-B203-403E-A12B-40790352B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8F7F6-1139-4FEC-9013-49FD816155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4E73D-384F-4AF2-A364-9979F154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15897-E2DD-4699-B936-FDC21121F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4D8FC-07FE-434C-969A-01BDFED0A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3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B8AB91F-D739-4DD5-859B-B16B125BE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0340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45A2570-7517-4576-B836-E4E6D3E74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9B673-4507-4B72-871E-001890787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433" y="1604211"/>
            <a:ext cx="10983131" cy="4572752"/>
          </a:xfrm>
        </p:spPr>
        <p:txBody>
          <a:bodyPr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770BB0-A521-41C6-A0AE-BEE679D2A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4657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F89203F-46EF-44A2-956A-7FF6AF93BE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1D47175-944E-463B-ABBB-06669A473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0862" y="1507068"/>
            <a:ext cx="3192379" cy="4669896"/>
          </a:xfrm>
        </p:spPr>
        <p:txBody>
          <a:bodyPr anchor="ctr"/>
          <a:lstStyle>
            <a:lvl1pPr marL="0" indent="0" algn="l">
              <a:lnSpc>
                <a:spcPct val="150000"/>
              </a:lnSpc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 algn="l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40725B0-0DB7-41CE-9C4C-39E8D0F6325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395537" y="1507068"/>
            <a:ext cx="7143905" cy="4669896"/>
          </a:xfrm>
        </p:spPr>
        <p:txBody>
          <a:bodyPr anchor="ctr"/>
          <a:lstStyle>
            <a:lvl1pPr marL="0" indent="0">
              <a:spcAft>
                <a:spcPts val="1200"/>
              </a:spcAft>
              <a:buSzPct val="25000"/>
              <a:buFont typeface="Segoe UI" panose="020B0502040204020203" pitchFamily="34" charset="0"/>
              <a:buChar char=" "/>
              <a:defRPr sz="1200"/>
            </a:lvl1pPr>
            <a:lvl2pPr marL="401638" indent="7938">
              <a:spcBef>
                <a:spcPts val="600"/>
              </a:spcBef>
              <a:spcAft>
                <a:spcPts val="1200"/>
              </a:spcAft>
              <a:buFont typeface="Segoe UI" panose="020B0502040204020203" pitchFamily="34" charset="0"/>
              <a:buChar char=" "/>
              <a:defRPr sz="1200"/>
            </a:lvl2pPr>
            <a:lvl3pPr marL="1143000" indent="-228600">
              <a:buFont typeface="Segoe UI" panose="020B0502040204020203" pitchFamily="34" charset="0"/>
              <a:buChar char=" "/>
              <a:defRPr/>
            </a:lvl3pPr>
            <a:lvl4pPr marL="1600200" indent="-228600">
              <a:buFont typeface="Segoe UI" panose="020B0502040204020203" pitchFamily="34" charset="0"/>
              <a:buChar char=" "/>
              <a:defRPr/>
            </a:lvl4pPr>
            <a:lvl5pPr marL="2057400" indent="-228600">
              <a:buFont typeface="Segoe UI" panose="020B0502040204020203" pitchFamily="34" charset="0"/>
              <a:buChar char=" 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F9E63483-559C-4A6F-B04F-D6C56A3CC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49444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4951" y="262784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 userDrawn="1"/>
        </p:nvSpPr>
        <p:spPr bwMode="blackWhite">
          <a:xfrm>
            <a:off x="254950" y="262784"/>
            <a:ext cx="11682101" cy="20726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8" y="1536192"/>
            <a:ext cx="6876288" cy="64008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39496" y="2560320"/>
            <a:ext cx="9445752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78284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0017C897-2775-4930-B0BE-BEB724532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815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E5776-1EDF-4E29-A0E7-77BFAF0D6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AFFB-EE92-430F-8D7E-362D8B2A2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8E554-A94A-480B-BE9B-443247381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4AD3F-8E9C-4898-AABC-B8095BFB2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64F21-611E-4283-9951-DC95C65F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4CC4A63-9A65-4302-B333-85FAF80764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"/>
          <a:stretch/>
        </p:blipFill>
        <p:spPr>
          <a:xfrm>
            <a:off x="269032" y="4801396"/>
            <a:ext cx="11653936" cy="178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53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51B8-A283-4FB6-B8D6-ACC9A42D7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53344-CA4B-4CD9-A28B-FACD9D635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C0B93-6C2D-470F-A636-A779BE439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C529ED-D6E5-4686-91D9-6D28336AA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53CD6-4AF7-4307-8896-E0B54EB8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2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BBDC1-CD15-45BB-B33D-4FBB2B841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2254E-C03A-4C3C-B707-92E5202BB0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F9BB19-8D42-42F1-9078-CAEDA2F8F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E48D4-295C-436F-8CE3-BFB79E14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619005-30C3-4623-8962-FE951CAA7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08868-A6AA-4C75-BFAA-16C458740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4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E277B-D7B1-408B-83D5-A67C6BC92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0701D-CA9B-4EA4-AE1B-199C983CB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881027-5E65-4681-9AA4-65875978A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B4A06-375B-4769-8F25-6B7CEED5B8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9F649E-91A5-4039-8409-56B1D09D1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AADE87-0B92-4870-BF78-FD487FD5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C9400F-E743-4A99-93AA-1F0A4B3F4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1D690-C5DD-4505-BEBE-F9CF5C0D0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F45E-5D9F-46E0-9710-DE6F31501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5598E8-E51F-4277-B4AC-E20F18BD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AB3393-783A-49EC-ACEB-336238BF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1F0CEA-84D5-4FF8-A64B-E2B0521C0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D5692E-5EA0-49FA-AAB1-A47B673E4738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14B030A-3B1F-44EB-98CE-2FF08B2D646C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13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75E2F3-BA2D-4EEA-9B2B-545E3C5A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3F59-7275-4BC6-8026-70F4D8DBEB21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F933DC-54A4-46DF-86B3-5543A3980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EEA33-D1C7-4788-BC2F-BBA1FCBBF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C2DEE-5254-4F8A-8103-3B2314C13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0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1F7-E823-4A46-BC39-F3C9754DF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57551-A2DC-4B37-B9D4-A39F0DE1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363CE6-5D7E-413C-AC2C-2F0A03EB35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62AB3D-585C-49A4-91C3-9C50EFA3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C122C-DED2-4F57-A1CA-C7361EAE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EEB56-BE08-4864-AD02-FF140805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10A19-D673-4D59-8C88-60491737C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C76375-E3A8-436B-B13B-775138E3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E5AD7-1CDC-4F5A-8ABC-6B789624B7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5561D-4FD2-4C46-BC10-8AE5C519D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1703D5-FC7B-4501-81C8-BBB449B7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EE920C-0BD5-4A65-AC6A-CE98CA4D1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40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B43536-FC68-4AC7-8450-664321A1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87ED7-8AC3-4ED6-B694-EF6639BF3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70262-86EB-437C-87C4-871408A621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4E560-77BF-4D1A-B6E7-CD55CE12B1B8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46587-5872-496F-9F95-D33AE103EC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23C86-D56C-4E0A-B83A-4DF2A3AAAF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9379A-16E2-4C4A-96D0-A52C442257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7B4D61-FB6B-4908-9883-10B18417C1F6}"/>
              </a:ext>
            </a:extLst>
          </p:cNvPr>
          <p:cNvSpPr/>
          <p:nvPr userDrawn="1"/>
        </p:nvSpPr>
        <p:spPr>
          <a:xfrm>
            <a:off x="256032" y="26517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49A47D4-9B0C-4606-BAC5-18692F59A96F}"/>
              </a:ext>
            </a:extLst>
          </p:cNvPr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79F2DB7-F679-F116-F02C-7A154E5615A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3379788" y="6672580"/>
            <a:ext cx="5454650" cy="12192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8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INTERNAL. This information is accessible to ADB Management and staff. It may be shared outside ADB with appropriate permission.</a:t>
            </a:r>
          </a:p>
        </p:txBody>
      </p:sp>
    </p:spTree>
    <p:extLst>
      <p:ext uri="{BB962C8B-B14F-4D97-AF65-F5344CB8AC3E}">
        <p14:creationId xmlns:p14="http://schemas.microsoft.com/office/powerpoint/2010/main" val="133790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650" r:id="rId12"/>
    <p:sldLayoutId id="2147483663" r:id="rId13"/>
    <p:sldLayoutId id="2147483652" r:id="rId14"/>
    <p:sldLayoutId id="2147483660" r:id="rId15"/>
    <p:sldLayoutId id="2147483662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kk-KZ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Предложение </a:t>
            </a:r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Подгруппы 2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Пакистан совместно с Монголией и КНР 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ru" sz="3600" b="1" dirty="0">
                <a:latin typeface="Arial"/>
                <a:cs typeface="Arial"/>
              </a:rPr>
              <a:t>(Предложение 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виртуальное заседание РГК ЦАРЭС –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2997580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 </a:t>
            </a:r>
            <a:r>
              <a:rPr lang="ru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географический фокус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Название проекта</a:t>
            </a:r>
            <a:r>
              <a:rPr lang="ru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" sz="2800" i="1" dirty="0">
                <a:latin typeface="Arial" panose="020B0604020202020204" pitchFamily="34" charset="0"/>
                <a:cs typeface="Arial" panose="020B0604020202020204" pitchFamily="34" charset="0"/>
              </a:rPr>
              <a:t>Наращивание регионального потенциала для оценки климатических рисков и планирования климатически устойчивой инфраструктуры</a:t>
            </a:r>
          </a:p>
          <a:p>
            <a:pPr algn="just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</a:p>
          <a:p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Мажар Хаят (Пакистан)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от</a:t>
            </a:r>
          </a:p>
          <a:p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Пакистан совместно с Монголией и КНР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737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711211" y="1317596"/>
            <a:ext cx="11162959" cy="5416868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Местоположение проекта/географический фокус</a:t>
            </a:r>
          </a:p>
          <a:p>
            <a:pPr algn="just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фокус в рамках ЦАРЭС с участием Пакистана, Монголии и Китайской Народной Республики (КНР).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Основные характеристики проекта</a:t>
            </a:r>
          </a:p>
          <a:p>
            <a:r>
              <a:rPr lang="ru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Наращивание потенциала: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технических возможностей для оценки климатических рисков.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Планирование инфраструктуры: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разработка стратегий климатически устойчивой инфраструктуры.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Трансграничное сотрудничество: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обмену знаниями и сотрудничеству между государствами-членами ЦАРЭС.</a:t>
            </a:r>
          </a:p>
        </p:txBody>
      </p:sp>
    </p:spTree>
    <p:extLst>
      <p:ext uri="{BB962C8B-B14F-4D97-AF65-F5344CB8AC3E}">
        <p14:creationId xmlns:p14="http://schemas.microsoft.com/office/powerpoint/2010/main" val="73880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это важно в качестве проекта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1095668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A. Региональное сотрудничество: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способствует региональному сотрудничеству и обмену знаниями между странами-членами ЦАРЭС.</a:t>
            </a:r>
          </a:p>
          <a:p>
            <a:pPr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B. Устойчивость к изменению климата: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решаются неотложные климатические проблемы посредством комплексной оценки рисков и планирования инфраструктуры.</a:t>
            </a:r>
          </a:p>
          <a:p>
            <a:pPr algn="just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C. Устойчивое развитие: </a:t>
            </a:r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соответствует цели ЦАРЭС по содействию устойчивому развитию и климатической устойчивости в Центральной Азии.</a:t>
            </a:r>
          </a:p>
          <a:p>
            <a:pPr algn="just"/>
            <a:r>
              <a:rPr lang="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975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 </a:t>
            </a:r>
            <a:r>
              <a:rPr lang="ru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географический фокус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569386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Название проекта</a:t>
            </a:r>
            <a:r>
              <a:rPr lang="ru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" sz="2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проект по </a:t>
            </a:r>
            <a:r>
              <a:rPr lang="ru" sz="2800" i="1" dirty="0">
                <a:latin typeface="Arial" panose="020B0604020202020204" pitchFamily="34" charset="0"/>
                <a:cs typeface="Arial" panose="020B0604020202020204" pitchFamily="34" charset="0"/>
              </a:rPr>
              <a:t>повышению устойчивости к изменению климата и производительности сельского хозяйства за счет доступа к финансовым ресурсам и интеграции технологий</a:t>
            </a:r>
          </a:p>
          <a:p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езентация</a:t>
            </a:r>
          </a:p>
          <a:p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Мажар Хаят (Пакистан)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от</a:t>
            </a:r>
          </a:p>
          <a:p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Пакистан совместно с Монголией и КНР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44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232294" y="1132618"/>
            <a:ext cx="11374770" cy="550920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Местоположение проекта/географический фокус</a:t>
            </a:r>
          </a:p>
          <a:p>
            <a:pPr algn="just"/>
            <a:r>
              <a:rPr lang="ru" sz="22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фокус в рамках ЦАРЭС с участием Пакистана, Монголии и Китайской Народной Республики (КНР).</a:t>
            </a:r>
          </a:p>
          <a:p>
            <a:pPr marL="285750" indent="-285750">
              <a:buFont typeface="Arial,Sans-Serif"/>
              <a:buChar char="•"/>
            </a:pPr>
            <a:endParaRPr lang="en-US" sz="1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Основные характеристики проекта</a:t>
            </a:r>
            <a:r>
              <a:rPr lang="ru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200" dirty="0">
                <a:latin typeface="Arial" panose="020B0604020202020204" pitchFamily="34" charset="0"/>
                <a:cs typeface="Arial" panose="020B0604020202020204" pitchFamily="34" charset="0"/>
              </a:rPr>
              <a:t>Расширение доступа мелких фермеров к кредитам для внедрения климатически оптимизированных сельскохозяйственных технологий и приобретения необходимых ресурсов.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200" dirty="0">
                <a:latin typeface="Arial" panose="020B0604020202020204" pitchFamily="34" charset="0"/>
                <a:cs typeface="Arial" panose="020B0604020202020204" pitchFamily="34" charset="0"/>
              </a:rPr>
              <a:t>Реструктуризация существующих финансовых инструментов для стимулирования диверсификации сельскохозяйственных культур, повышения продуктивности воды и улучшения управления земельными ресурсами.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" sz="22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доступу к имеющимся климатически устойчивым технологиям, оборудованию и сельскохозяйственным культурам за счет наращивания потенциала и механизмов поддержки.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228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это важно в качестве проекта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14520" y="1132618"/>
            <a:ext cx="11162959" cy="618630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ru" sz="2400" b="1" dirty="0">
                <a:latin typeface="Arial" panose="020B0604020202020204" pitchFamily="34" charset="0"/>
                <a:cs typeface="Arial" panose="020B0604020202020204" pitchFamily="34" charset="0"/>
              </a:rPr>
              <a:t>A. Общие климатические выгоды: 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проект способствует повышению устойчивости к изменению климата и производительности сельского хозяйства, что имеет решающее значение для адаптации к изменению климата. Выгоды носят региональный характер и направлены на решение общих проблем, с которыми сталкиваются мелкие фермеры в Пакистане, Монголии и КНР.</a:t>
            </a:r>
          </a:p>
          <a:p>
            <a:pPr algn="just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just"/>
            <a:r>
              <a:rPr lang="ru" sz="2400" b="1" dirty="0">
                <a:latin typeface="Arial" panose="020B0604020202020204" pitchFamily="34" charset="0"/>
                <a:cs typeface="Arial" panose="020B0604020202020204" pitchFamily="34" charset="0"/>
              </a:rPr>
              <a:t>B. Устойчивость к адаптации: 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повышается способность мелких фермеров противостоять климатическим потрясениям и стрессам за счет внедрения климатически оптимизированных технологий и практик.</a:t>
            </a:r>
          </a:p>
          <a:p>
            <a:pPr algn="just"/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just"/>
            <a:r>
              <a:rPr lang="ru" sz="2400" b="1" dirty="0">
                <a:latin typeface="Arial" panose="020B0604020202020204" pitchFamily="34" charset="0"/>
                <a:cs typeface="Arial" panose="020B0604020202020204" pitchFamily="34" charset="0"/>
              </a:rPr>
              <a:t>C. Потенциал митигации: 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поощряются устойчивые методы ведения сельского хозяйства, которые способствуют снижению воздействия на окружающую среду и улучшению управления ресурсами, поддерживая региональные климатические цели.</a:t>
            </a:r>
          </a:p>
          <a:p>
            <a:pPr marL="514350" indent="-514350" algn="just" fontAlgn="base">
              <a:buFont typeface="+mj-lt"/>
              <a:buAutoNum type="arabicPeriod"/>
            </a:pP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Предложение Подгруппы 2 </a:t>
            </a:r>
            <a:b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Пакистан совместно с Монголией и КНР 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ru" sz="3600" b="1" dirty="0">
                <a:latin typeface="Arial"/>
                <a:cs typeface="Arial"/>
              </a:rPr>
              <a:t>(Предложение 2)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виртуальное заседание РГК ЦАРЭС –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150413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проекта </a:t>
            </a:r>
            <a:r>
              <a:rPr lang="ru" sz="3600" i="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 географический фокус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902368" y="1456141"/>
            <a:ext cx="10704696" cy="526297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Название проекта</a:t>
            </a:r>
            <a:r>
              <a:rPr lang="ru" sz="2800" b="1" i="0" dirty="0">
                <a:solidFill>
                  <a:srgbClr val="000000"/>
                </a:solidFill>
                <a:effectLst/>
                <a:latin typeface="Arial"/>
                <a:cs typeface="Arial"/>
              </a:rPr>
              <a:t> </a:t>
            </a:r>
          </a:p>
          <a:p>
            <a:pPr fontAlgn="base"/>
            <a:endParaRPr lang="en-US" sz="2800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" sz="2800" i="1" dirty="0">
                <a:latin typeface="Arial" panose="020B0604020202020204" pitchFamily="34" charset="0"/>
                <a:cs typeface="Arial" panose="020B0604020202020204" pitchFamily="34" charset="0"/>
              </a:rPr>
              <a:t>Повышение устойчивости здравоохранения к тепловым волнам за счет комплексных стратегий адаптации к изменению климата</a:t>
            </a:r>
          </a:p>
          <a:p>
            <a:pPr algn="just"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</a:p>
          <a:p>
            <a:r>
              <a:rPr lang="ru" sz="2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Д-р Мажар Хаят (Пакистан)</a:t>
            </a:r>
          </a:p>
          <a:p>
            <a:endParaRPr lang="en-US" sz="2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Предложение от</a:t>
            </a:r>
          </a:p>
          <a:p>
            <a:r>
              <a:rPr lang="ru" sz="2800" dirty="0">
                <a:solidFill>
                  <a:srgbClr val="000000"/>
                </a:solidFill>
                <a:latin typeface="Arial"/>
                <a:cs typeface="Arial"/>
              </a:rPr>
              <a:t>Пакистан совместно с Монголией и КНР</a:t>
            </a:r>
          </a:p>
          <a:p>
            <a:pPr fontAlgn="base"/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734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i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Описание </a:t>
            </a:r>
            <a:endParaRPr lang="en-US" sz="360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504415" y="1132618"/>
            <a:ext cx="11102649" cy="52322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ru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Местоположение проекта/географический фокус</a:t>
            </a:r>
          </a:p>
          <a:p>
            <a:pPr algn="just"/>
            <a:r>
              <a:rPr lang="ru" sz="2500" dirty="0">
                <a:latin typeface="Arial" panose="020B0604020202020204" pitchFamily="34" charset="0"/>
                <a:cs typeface="Arial" panose="020B0604020202020204" pitchFamily="34" charset="0"/>
              </a:rPr>
              <a:t>Региональный фокус в рамках ЦАРЭС с участием Пакистана, Монголии и Китайской Народной Республики (КНР).</a:t>
            </a:r>
          </a:p>
          <a:p>
            <a:pPr marL="285750" indent="-285750">
              <a:buFont typeface="Arial,Sans-Serif"/>
              <a:buChar char="•"/>
            </a:pPr>
            <a:endParaRPr lang="en-US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" sz="2800" b="1" dirty="0">
                <a:solidFill>
                  <a:srgbClr val="000000"/>
                </a:solidFill>
                <a:latin typeface="Arial"/>
                <a:cs typeface="Arial"/>
              </a:rPr>
              <a:t>Основные характеристики проекта</a:t>
            </a:r>
            <a:r>
              <a:rPr lang="ru" dirty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" sz="2500" dirty="0">
                <a:latin typeface="Arial" panose="020B0604020202020204" pitchFamily="34" charset="0"/>
                <a:cs typeface="Arial" panose="020B0604020202020204" pitchFamily="34" charset="0"/>
              </a:rPr>
              <a:t>Разрабо</a:t>
            </a:r>
            <a:r>
              <a:rPr lang="ru-RU" sz="2500" dirty="0" err="1">
                <a:latin typeface="Arial" panose="020B0604020202020204" pitchFamily="34" charset="0"/>
                <a:cs typeface="Arial" panose="020B0604020202020204" pitchFamily="34" charset="0"/>
              </a:rPr>
              <a:t>тка</a:t>
            </a:r>
            <a:r>
              <a:rPr lang="ru-RU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" sz="2500" dirty="0">
                <a:latin typeface="Arial" panose="020B0604020202020204" pitchFamily="34" charset="0"/>
                <a:cs typeface="Arial" panose="020B0604020202020204" pitchFamily="34" charset="0"/>
              </a:rPr>
              <a:t>и внедрение системы раннего предупреждения и планов действий по смягчению последствий тепловых волн на уязвимые группы населения.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" sz="2500" dirty="0">
                <a:latin typeface="Arial" panose="020B0604020202020204" pitchFamily="34" charset="0"/>
                <a:cs typeface="Arial" panose="020B0604020202020204" pitchFamily="34" charset="0"/>
              </a:rPr>
              <a:t>Укрепление инфраструктуры и услуг здравоохранения для борьбы с болезнями, связанными с жарой, и повысить устойчивость общества.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" sz="2500" dirty="0">
                <a:latin typeface="Arial" panose="020B0604020202020204" pitchFamily="34" charset="0"/>
                <a:cs typeface="Arial" panose="020B0604020202020204" pitchFamily="34" charset="0"/>
              </a:rPr>
              <a:t>Содействие повышению осведомленности и просвещению общественности по вопросам готовности к тепловым волнам и адаптивному поведению.</a:t>
            </a:r>
          </a:p>
        </p:txBody>
      </p:sp>
    </p:spTree>
    <p:extLst>
      <p:ext uri="{BB962C8B-B14F-4D97-AF65-F5344CB8AC3E}">
        <p14:creationId xmlns:p14="http://schemas.microsoft.com/office/powerpoint/2010/main" val="752369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64A99C1-B9FD-4A36-B591-6B3168F18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121" y="390420"/>
            <a:ext cx="10969943" cy="711081"/>
          </a:xfrm>
        </p:spPr>
        <p:txBody>
          <a:bodyPr>
            <a:normAutofit/>
          </a:bodyPr>
          <a:lstStyle/>
          <a:p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 это важно в качестве проекта ЦАРЭС?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2" name="Picture 2">
            <a:extLst>
              <a:ext uri="{FF2B5EF4-FFF2-40B4-BE49-F238E27FC236}">
                <a16:creationId xmlns:a16="http://schemas.microsoft.com/office/drawing/2014/main" id="{A1CBE27A-A0DD-49EA-BF9A-907E75609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8528" y="359303"/>
            <a:ext cx="755643" cy="702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6" name="TextBox 75">
            <a:extLst>
              <a:ext uri="{FF2B5EF4-FFF2-40B4-BE49-F238E27FC236}">
                <a16:creationId xmlns:a16="http://schemas.microsoft.com/office/drawing/2014/main" id="{597B1140-3BC5-455C-AACF-D0D71169CCD0}"/>
              </a:ext>
            </a:extLst>
          </p:cNvPr>
          <p:cNvSpPr txBox="1"/>
          <p:nvPr/>
        </p:nvSpPr>
        <p:spPr>
          <a:xfrm>
            <a:off x="326080" y="1224592"/>
            <a:ext cx="11539839" cy="523220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A. Общие климатические выгоды: </a:t>
            </a:r>
            <a:r>
              <a:rPr lang="ru" sz="2400" dirty="0">
                <a:latin typeface="Arial" panose="020B0604020202020204" pitchFamily="34" charset="0"/>
                <a:cs typeface="Arial" panose="020B0604020202020204" pitchFamily="34" charset="0"/>
              </a:rPr>
              <a:t>проект направлен на решение </a:t>
            </a:r>
            <a:r>
              <a:rPr lang="ru" sz="2300" dirty="0">
                <a:latin typeface="Arial" panose="020B0604020202020204" pitchFamily="34" charset="0"/>
                <a:cs typeface="Arial" panose="020B0604020202020204" pitchFamily="34" charset="0"/>
              </a:rPr>
              <a:t>общей проблемы тепловых волн, которые становятся все более частыми и серьезными из-за изменения климата и затрагивают многие страны ЦАРЭС. Выгоды носят региональный характер и обеспечивают единый подход к управлению рисками аномальной жары и повышению устойчивости общественного здравоохранения.</a:t>
            </a:r>
          </a:p>
          <a:p>
            <a:pPr lvl="0" algn="just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B. Устойчивость к адаптации: </a:t>
            </a:r>
            <a:r>
              <a:rPr lang="kk-KZ" sz="23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" sz="2300" dirty="0">
                <a:latin typeface="Arial" panose="020B0604020202020204" pitchFamily="34" charset="0"/>
                <a:cs typeface="Arial" panose="020B0604020202020204" pitchFamily="34" charset="0"/>
              </a:rPr>
              <a:t>овышается способность систем здравоохранения и сообществ реагировать на тепловые волны и восстанавливаться после них, снижая смертность и заболеваемость, связанные с жарой.</a:t>
            </a:r>
          </a:p>
          <a:p>
            <a:pPr lvl="0" algn="just"/>
            <a:endParaRPr lang="en-US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ru" sz="2800" b="1" dirty="0">
                <a:latin typeface="Arial" panose="020B0604020202020204" pitchFamily="34" charset="0"/>
                <a:cs typeface="Arial" panose="020B0604020202020204" pitchFamily="34" charset="0"/>
              </a:rPr>
              <a:t>C. Потенциал митигации: </a:t>
            </a:r>
            <a:r>
              <a:rPr lang="ru" sz="2300" dirty="0">
                <a:latin typeface="Arial" panose="020B0604020202020204" pitchFamily="34" charset="0"/>
                <a:cs typeface="Arial" panose="020B0604020202020204" pitchFamily="34" charset="0"/>
              </a:rPr>
              <a:t>способствует устойчивому городскому планированию и зеленой инфраструктуре для сокращения тепловых островов в городах и повышения общей устойчивости к изменению климата.</a:t>
            </a:r>
            <a:endParaRPr lang="en-US" sz="2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571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tree with a half of the same tree&#10;&#10;Description automatically generated">
            <a:extLst>
              <a:ext uri="{FF2B5EF4-FFF2-40B4-BE49-F238E27FC236}">
                <a16:creationId xmlns:a16="http://schemas.microsoft.com/office/drawing/2014/main" id="{25607B15-472D-44B9-BC24-FB2128DDC4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9" r="1" b="1"/>
          <a:stretch/>
        </p:blipFill>
        <p:spPr>
          <a:xfrm>
            <a:off x="265175" y="301368"/>
            <a:ext cx="11658600" cy="344554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5EF8D61-9318-4DC8-A868-2B1BFDD2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9802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Предложение Подгруппы 2 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Пакистан совместно с Монголией и КНР </a:t>
            </a:r>
            <a:b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</a:br>
            <a:r>
              <a:rPr lang="ru" sz="3600" b="1" dirty="0">
                <a:latin typeface="Arial"/>
                <a:cs typeface="Arial"/>
              </a:rPr>
              <a:t>(Предложение 3)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22DE6-C2BE-4B53-BC28-C43EBD005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83238"/>
            <a:ext cx="10515600" cy="905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2-е виртуальное заседание РГК ЦАРЭС – 8 июля 2024 г.</a:t>
            </a:r>
          </a:p>
        </p:txBody>
      </p:sp>
    </p:spTree>
    <p:extLst>
      <p:ext uri="{BB962C8B-B14F-4D97-AF65-F5344CB8AC3E}">
        <p14:creationId xmlns:p14="http://schemas.microsoft.com/office/powerpoint/2010/main" val="125383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DBDocumentDate xmlns="c1fdd505-2570-46c2-bd04-3e0f2d874cf5" xsi:nil="true"/>
    <ADBMonth xmlns="c1fdd505-2570-46c2-bd04-3e0f2d874cf5" xsi:nil="true"/>
    <hca2169e3b0945318411f30479ba40c8 xmlns="c1fdd505-2570-46c2-bd04-3e0f2d874cf5">
      <Terms xmlns="http://schemas.microsoft.com/office/infopath/2007/PartnerControls"/>
    </hca2169e3b0945318411f30479ba40c8>
    <a0d1b14b197747dfafc19f70ff45d4f6 xmlns="c1fdd505-2570-46c2-bd04-3e0f2d874cf5">
      <Terms xmlns="http://schemas.microsoft.com/office/infopath/2007/PartnerControls"/>
    </a0d1b14b197747dfafc19f70ff45d4f6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lcf76f155ced4ddcb4097134ff3c332f xmlns="cf371439-f430-41b1-8688-7ef6c47b85d0">
      <Terms xmlns="http://schemas.microsoft.com/office/infopath/2007/PartnerControls"/>
    </lcf76f155ced4ddcb4097134ff3c332f>
    <ADBYear xmlns="c1fdd505-2570-46c2-bd04-3e0f2d874cf5" xsi:nil="true"/>
    <ADBAuthors xmlns="c1fdd505-2570-46c2-bd04-3e0f2d874cf5">
      <UserInfo>
        <DisplayName/>
        <AccountId xsi:nil="true"/>
        <AccountType/>
      </UserInfo>
    </ADBAuthors>
    <p030e467f78f45b4ae8f7e2c17ea4d82 xmlns="c1fdd505-2570-46c2-bd04-3e0f2d874cf5">
      <Terms xmlns="http://schemas.microsoft.com/office/infopath/2007/PartnerControls"/>
    </p030e467f78f45b4ae8f7e2c17ea4d82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ADBSourceLink xmlns="c1fdd505-2570-46c2-bd04-3e0f2d874cf5">
      <Url xsi:nil="true"/>
      <Description xsi:nil="true"/>
    </ADBSourceLink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ADBDocumentTypeValue xmlns="c1fdd505-2570-46c2-bd04-3e0f2d874cf5" xsi:nil="true"/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ADBCirculatedLink xmlns="c1fdd505-2570-46c2-bd04-3e0f2d874cf5">
      <Url xsi:nil="true"/>
      <Description xsi:nil="true"/>
    </ADBCirculatedLink>
    <TaxCatchAll xmlns="c1fdd505-2570-46c2-bd04-3e0f2d874cf5">
      <Value>18</Value>
      <Value>11</Value>
      <Value>4</Value>
      <Value>3</Value>
      <Value>2</Value>
      <Value>1</Value>
    </TaxCatchAl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3" ma:contentTypeDescription="" ma:contentTypeScope="" ma:versionID="0ebd2d6385fe52e47c5899819a1f009e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63489b64476799ccaef3ea3a74daba4b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5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5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7ACC99-FCF2-44B2-8C5A-C06CD867641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  <ds:schemaRef ds:uri="c1fdd505-2570-46c2-bd04-3e0f2d874cf5"/>
    <ds:schemaRef ds:uri="http://schemas.openxmlformats.org/package/2006/metadata/core-properties"/>
    <ds:schemaRef ds:uri="374793f7-8f2b-4177-9cc3-2a8d0cfae40f"/>
    <ds:schemaRef ds:uri="cf371439-f430-41b1-8688-7ef6c47b85d0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47756E-EFE2-4AAC-BE1F-557CD13FCB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6AA48C-1C2A-44CD-AF96-86A0E4D897FE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54063E3B-8E53-4337-8BA4-BA02F8E36F07}">
  <ds:schemaRefs>
    <ds:schemaRef ds:uri="374793f7-8f2b-4177-9cc3-2a8d0cfae40f"/>
    <ds:schemaRef ds:uri="c1fdd505-2570-46c2-bd04-3e0f2d874cf5"/>
    <ds:schemaRef ds:uri="cf371439-f430-41b1-8688-7ef6c47b85d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718</Words>
  <Application>Microsoft Office PowerPoint</Application>
  <PresentationFormat>Широкоэкранный</PresentationFormat>
  <Paragraphs>94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Arial,Sans-Serif</vt:lpstr>
      <vt:lpstr>Calibri</vt:lpstr>
      <vt:lpstr>Calibri Light</vt:lpstr>
      <vt:lpstr>Segoe UI</vt:lpstr>
      <vt:lpstr>Office Theme</vt:lpstr>
      <vt:lpstr>Предложение Подгруппы 2 Пакистан совместно с Монголией и КНР  (Предложение 1)</vt:lpstr>
      <vt:lpstr>Название проекта и географический фокус</vt:lpstr>
      <vt:lpstr>Описание </vt:lpstr>
      <vt:lpstr>Почему это важно в качестве проекта ЦАРЭС?</vt:lpstr>
      <vt:lpstr>Предложение Подгруппы 2  Пакистан совместно с Монголией и КНР  (Предложение 2)</vt:lpstr>
      <vt:lpstr>Название проекта и географический фокус</vt:lpstr>
      <vt:lpstr>Описание </vt:lpstr>
      <vt:lpstr>Почему это важно в качестве проекта ЦАРЭС?</vt:lpstr>
      <vt:lpstr>Предложение Подгруппы 2   Пакистан совместно с Монголией и КНР  (Предложение 3)</vt:lpstr>
      <vt:lpstr>Название проекта и географический фокус</vt:lpstr>
      <vt:lpstr>Описание </vt:lpstr>
      <vt:lpstr>Почему это важно в качестве проекта ЦАРЭС?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Youth and climate change: impacts, actions and perspectives</dc:title>
  <dc:creator>Matteo Mode</dc:creator>
  <cp:lastModifiedBy>Janna Ustemirova</cp:lastModifiedBy>
  <cp:revision>18</cp:revision>
  <dcterms:created xsi:type="dcterms:W3CDTF">2023-11-15T10:56:13Z</dcterms:created>
  <dcterms:modified xsi:type="dcterms:W3CDTF">2024-07-08T04:58:12Z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0x010100A3BFD338C4D69F46BE33AA49AB50870100C520B00D8BB20C45814389052060F14C</vt:lpwstr>
  </property>
  <property fmtid="{D5CDD505-2E9C-101B-9397-08002B2CF9AE}" pid="3" name="MediaServiceImageTags">
    <vt:lpwstr/>
  </property>
  <property fmtid="{D5CDD505-2E9C-101B-9397-08002B2CF9AE}" pid="4" name="ADBProjectDocumentType">
    <vt:lpwstr/>
  </property>
  <property fmtid="{D5CDD505-2E9C-101B-9397-08002B2CF9AE}" pid="5" name="ADBProject">
    <vt:lpwstr/>
  </property>
  <property fmtid="{D5CDD505-2E9C-101B-9397-08002B2CF9AE}" pid="6" name="ADBContentGroup">
    <vt:lpwstr>2;#CWRD|6d71ff58-4882-4388-ab5c-218969b1e9c8</vt:lpwstr>
  </property>
  <property fmtid="{D5CDD505-2E9C-101B-9397-08002B2CF9AE}" pid="7" name="ADBDivision">
    <vt:lpwstr>4;#CWRC|ecfd6e9e-1aa8-422e-b0ee-5f69329336ed</vt:lpwstr>
  </property>
  <property fmtid="{D5CDD505-2E9C-101B-9397-08002B2CF9AE}" pid="8" name="ADBSector">
    <vt:lpwstr/>
  </property>
  <property fmtid="{D5CDD505-2E9C-101B-9397-08002B2CF9AE}" pid="9" name="ADBDocumentSecurity">
    <vt:lpwstr/>
  </property>
  <property fmtid="{D5CDD505-2E9C-101B-9397-08002B2CF9AE}" pid="10" name="ADBDocumentLanguage">
    <vt:lpwstr>1;#English|16ac8743-31bb-43f8-9a73-533a041667d6</vt:lpwstr>
  </property>
  <property fmtid="{D5CDD505-2E9C-101B-9397-08002B2CF9AE}" pid="11" name="ADBSubRegion">
    <vt:lpwstr>11;#CAREC|815c4229-ad07-427a-8f71-a8b862b1014a</vt:lpwstr>
  </property>
  <property fmtid="{D5CDD505-2E9C-101B-9397-08002B2CF9AE}" pid="12" name="Segment">
    <vt:lpwstr/>
  </property>
  <property fmtid="{D5CDD505-2E9C-101B-9397-08002B2CF9AE}" pid="13" name="ADBDepartmentOwner">
    <vt:lpwstr>3;#CWRD|6d71ff58-4882-4388-ab5c-218969b1e9c8</vt:lpwstr>
  </property>
  <property fmtid="{D5CDD505-2E9C-101B-9397-08002B2CF9AE}" pid="14" name="ADBCountry">
    <vt:lpwstr>18;#Regional|d4cb8265-5963-4e16-b4f8-5ada18938c78</vt:lpwstr>
  </property>
  <property fmtid="{D5CDD505-2E9C-101B-9397-08002B2CF9AE}" pid="15" name="MSIP_Label_817d4574-7375-4d17-b29c-6e4c6df0fcb0_Enabled">
    <vt:lpwstr>true</vt:lpwstr>
  </property>
  <property fmtid="{D5CDD505-2E9C-101B-9397-08002B2CF9AE}" pid="16" name="MSIP_Label_817d4574-7375-4d17-b29c-6e4c6df0fcb0_SetDate">
    <vt:lpwstr>2024-06-12T18:10:16Z</vt:lpwstr>
  </property>
  <property fmtid="{D5CDD505-2E9C-101B-9397-08002B2CF9AE}" pid="17" name="MSIP_Label_817d4574-7375-4d17-b29c-6e4c6df0fcb0_Method">
    <vt:lpwstr>Standard</vt:lpwstr>
  </property>
  <property fmtid="{D5CDD505-2E9C-101B-9397-08002B2CF9AE}" pid="18" name="MSIP_Label_817d4574-7375-4d17-b29c-6e4c6df0fcb0_Name">
    <vt:lpwstr>ADB Internal</vt:lpwstr>
  </property>
  <property fmtid="{D5CDD505-2E9C-101B-9397-08002B2CF9AE}" pid="19" name="MSIP_Label_817d4574-7375-4d17-b29c-6e4c6df0fcb0_SiteId">
    <vt:lpwstr>9495d6bb-41c2-4c58-848f-92e52cf3d640</vt:lpwstr>
  </property>
  <property fmtid="{D5CDD505-2E9C-101B-9397-08002B2CF9AE}" pid="20" name="MSIP_Label_817d4574-7375-4d17-b29c-6e4c6df0fcb0_ActionId">
    <vt:lpwstr>447822e9-0736-4356-aeb3-b845adad69a7</vt:lpwstr>
  </property>
  <property fmtid="{D5CDD505-2E9C-101B-9397-08002B2CF9AE}" pid="21" name="MSIP_Label_817d4574-7375-4d17-b29c-6e4c6df0fcb0_ContentBits">
    <vt:lpwstr>2</vt:lpwstr>
  </property>
  <property fmtid="{D5CDD505-2E9C-101B-9397-08002B2CF9AE}" pid="22" name="ClassificationContentMarkingFooterLocations">
    <vt:lpwstr>Office Theme:10</vt:lpwstr>
  </property>
  <property fmtid="{D5CDD505-2E9C-101B-9397-08002B2CF9AE}" pid="23" name="ClassificationContentMarkingFooterText">
    <vt:lpwstr>INTERNAL. This information is accessible to ADB Management and staff. It may be shared outside ADB with appropriate permission.</vt:lpwstr>
  </property>
</Properties>
</file>