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DE75"/>
    <a:srgbClr val="CCECFF"/>
    <a:srgbClr val="CCFFCC"/>
    <a:srgbClr val="CCFFFF"/>
    <a:srgbClr val="FFFFFF"/>
    <a:srgbClr val="6699FF"/>
    <a:srgbClr val="0A8DDE"/>
    <a:srgbClr val="7C96A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0F6FAC-57F8-41F5-BA83-653FA16723B9}" v="5" dt="2021-06-07T21:41:44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802" autoAdjust="0"/>
  </p:normalViewPr>
  <p:slideViewPr>
    <p:cSldViewPr snapToGrid="0">
      <p:cViewPr varScale="1">
        <p:scale>
          <a:sx n="76" d="100"/>
          <a:sy n="76" d="100"/>
        </p:scale>
        <p:origin x="188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shal Aditya Potluri" userId="8fd07f0d-dfb6-43dd-a807-29fa9d704512" providerId="ADAL" clId="{7C0F6FAC-57F8-41F5-BA83-653FA16723B9}"/>
    <pc:docChg chg="undo custSel addSld delSld modSld">
      <pc:chgData name="Vishal Aditya Potluri" userId="8fd07f0d-dfb6-43dd-a807-29fa9d704512" providerId="ADAL" clId="{7C0F6FAC-57F8-41F5-BA83-653FA16723B9}" dt="2021-06-07T21:47:11.720" v="19" actId="20577"/>
      <pc:docMkLst>
        <pc:docMk/>
      </pc:docMkLst>
      <pc:sldChg chg="modSp mod modAnim">
        <pc:chgData name="Vishal Aditya Potluri" userId="8fd07f0d-dfb6-43dd-a807-29fa9d704512" providerId="ADAL" clId="{7C0F6FAC-57F8-41F5-BA83-653FA16723B9}" dt="2021-06-07T21:46:35.392" v="15" actId="1076"/>
        <pc:sldMkLst>
          <pc:docMk/>
          <pc:sldMk cId="1193137763" sldId="257"/>
        </pc:sldMkLst>
        <pc:spChg chg="mod">
          <ac:chgData name="Vishal Aditya Potluri" userId="8fd07f0d-dfb6-43dd-a807-29fa9d704512" providerId="ADAL" clId="{7C0F6FAC-57F8-41F5-BA83-653FA16723B9}" dt="2021-06-07T21:46:14.220" v="12" actId="14100"/>
          <ac:spMkLst>
            <pc:docMk/>
            <pc:sldMk cId="1193137763" sldId="257"/>
            <ac:spMk id="3" creationId="{E80D3F24-BD5B-4A57-A409-4E9B4B418DFB}"/>
          </ac:spMkLst>
        </pc:spChg>
        <pc:spChg chg="mod">
          <ac:chgData name="Vishal Aditya Potluri" userId="8fd07f0d-dfb6-43dd-a807-29fa9d704512" providerId="ADAL" clId="{7C0F6FAC-57F8-41F5-BA83-653FA16723B9}" dt="2021-06-07T21:46:25.781" v="14" actId="1076"/>
          <ac:spMkLst>
            <pc:docMk/>
            <pc:sldMk cId="1193137763" sldId="257"/>
            <ac:spMk id="10" creationId="{6DCCA69C-DA85-4955-9CA7-CD2FB0BFCA48}"/>
          </ac:spMkLst>
        </pc:spChg>
        <pc:grpChg chg="mod">
          <ac:chgData name="Vishal Aditya Potluri" userId="8fd07f0d-dfb6-43dd-a807-29fa9d704512" providerId="ADAL" clId="{7C0F6FAC-57F8-41F5-BA83-653FA16723B9}" dt="2021-06-07T21:46:35.392" v="15" actId="1076"/>
          <ac:grpSpMkLst>
            <pc:docMk/>
            <pc:sldMk cId="1193137763" sldId="257"/>
            <ac:grpSpMk id="11" creationId="{0811E1FD-5DBE-4812-AB2A-A68243DA86FB}"/>
          </ac:grpSpMkLst>
        </pc:grpChg>
      </pc:sldChg>
      <pc:sldChg chg="del">
        <pc:chgData name="Vishal Aditya Potluri" userId="8fd07f0d-dfb6-43dd-a807-29fa9d704512" providerId="ADAL" clId="{7C0F6FAC-57F8-41F5-BA83-653FA16723B9}" dt="2021-06-07T21:45:55.161" v="9" actId="47"/>
        <pc:sldMkLst>
          <pc:docMk/>
          <pc:sldMk cId="497266266" sldId="258"/>
        </pc:sldMkLst>
      </pc:sldChg>
      <pc:sldChg chg="del">
        <pc:chgData name="Vishal Aditya Potluri" userId="8fd07f0d-dfb6-43dd-a807-29fa9d704512" providerId="ADAL" clId="{7C0F6FAC-57F8-41F5-BA83-653FA16723B9}" dt="2021-06-07T21:45:54.051" v="8" actId="47"/>
        <pc:sldMkLst>
          <pc:docMk/>
          <pc:sldMk cId="1408487773" sldId="260"/>
        </pc:sldMkLst>
      </pc:sldChg>
      <pc:sldChg chg="add del">
        <pc:chgData name="Vishal Aditya Potluri" userId="8fd07f0d-dfb6-43dd-a807-29fa9d704512" providerId="ADAL" clId="{7C0F6FAC-57F8-41F5-BA83-653FA16723B9}" dt="2021-06-07T21:45:57.226" v="11" actId="47"/>
        <pc:sldMkLst>
          <pc:docMk/>
          <pc:sldMk cId="2629668153" sldId="261"/>
        </pc:sldMkLst>
      </pc:sldChg>
      <pc:sldChg chg="del">
        <pc:chgData name="Vishal Aditya Potluri" userId="8fd07f0d-dfb6-43dd-a807-29fa9d704512" providerId="ADAL" clId="{7C0F6FAC-57F8-41F5-BA83-653FA16723B9}" dt="2021-06-07T21:45:55.440" v="10" actId="47"/>
        <pc:sldMkLst>
          <pc:docMk/>
          <pc:sldMk cId="1287347144" sldId="262"/>
        </pc:sldMkLst>
      </pc:sldChg>
      <pc:sldChg chg="modSp mod modAnim">
        <pc:chgData name="Vishal Aditya Potluri" userId="8fd07f0d-dfb6-43dd-a807-29fa9d704512" providerId="ADAL" clId="{7C0F6FAC-57F8-41F5-BA83-653FA16723B9}" dt="2021-06-07T21:47:11.720" v="19" actId="20577"/>
        <pc:sldMkLst>
          <pc:docMk/>
          <pc:sldMk cId="4004011299" sldId="263"/>
        </pc:sldMkLst>
        <pc:spChg chg="mod">
          <ac:chgData name="Vishal Aditya Potluri" userId="8fd07f0d-dfb6-43dd-a807-29fa9d704512" providerId="ADAL" clId="{7C0F6FAC-57F8-41F5-BA83-653FA16723B9}" dt="2021-06-07T21:42:06.826" v="5" actId="1076"/>
          <ac:spMkLst>
            <pc:docMk/>
            <pc:sldMk cId="4004011299" sldId="263"/>
            <ac:spMk id="38" creationId="{16D94219-53A4-4494-99C1-53BB42ECE315}"/>
          </ac:spMkLst>
        </pc:spChg>
        <pc:spChg chg="mod">
          <ac:chgData name="Vishal Aditya Potluri" userId="8fd07f0d-dfb6-43dd-a807-29fa9d704512" providerId="ADAL" clId="{7C0F6FAC-57F8-41F5-BA83-653FA16723B9}" dt="2021-06-07T21:47:06.633" v="17" actId="1076"/>
          <ac:spMkLst>
            <pc:docMk/>
            <pc:sldMk cId="4004011299" sldId="263"/>
            <ac:spMk id="49" creationId="{D642571B-9789-4F16-8EBE-9D90325F8DB1}"/>
          </ac:spMkLst>
        </pc:spChg>
        <pc:spChg chg="mod">
          <ac:chgData name="Vishal Aditya Potluri" userId="8fd07f0d-dfb6-43dd-a807-29fa9d704512" providerId="ADAL" clId="{7C0F6FAC-57F8-41F5-BA83-653FA16723B9}" dt="2021-06-07T21:46:59.102" v="16" actId="1076"/>
          <ac:spMkLst>
            <pc:docMk/>
            <pc:sldMk cId="4004011299" sldId="263"/>
            <ac:spMk id="52" creationId="{9E407C9B-57DF-4A88-8C41-06B9B794639C}"/>
          </ac:spMkLst>
        </pc:spChg>
        <pc:spChg chg="mod">
          <ac:chgData name="Vishal Aditya Potluri" userId="8fd07f0d-dfb6-43dd-a807-29fa9d704512" providerId="ADAL" clId="{7C0F6FAC-57F8-41F5-BA83-653FA16723B9}" dt="2021-06-07T21:47:11.720" v="19" actId="20577"/>
          <ac:spMkLst>
            <pc:docMk/>
            <pc:sldMk cId="4004011299" sldId="263"/>
            <ac:spMk id="53" creationId="{C13C9416-DF69-4AE5-800C-74E772EAC4C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9143B5-7900-4DCA-9F0B-9EE5A9F447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9C21EE-89D9-4EA8-8265-162C2E01C0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FDB0B-E169-497D-A2D5-344E312C1122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F1F73-F15D-4FC6-9220-DB2C570BCF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BB4A7-0E53-4978-8577-DA90165F05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25F61-5A72-4CD8-BBC9-3257D65094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2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B819D-B14E-4116-B648-16C8167B32E8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2248A-CA01-4965-A1AA-81E4259C7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71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3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1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4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3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40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74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61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30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84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9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9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5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0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3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7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4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4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2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1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96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3BAC-862A-4F22-812F-710289E5234D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21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  <p:sldLayoutId id="214748393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" name="Rectangle 7">
            <a:extLst>
              <a:ext uri="{FF2B5EF4-FFF2-40B4-BE49-F238E27FC236}">
                <a16:creationId xmlns:a16="http://schemas.microsoft.com/office/drawing/2014/main" id="{7A070EAD-1DCD-4F3D-BA84-799B891A0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3E4C48-3421-4B60-B013-0D0EA8F24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0362" y="760415"/>
            <a:ext cx="8739187" cy="3027360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FFC000"/>
                </a:solidFill>
              </a:rPr>
              <a:t>ЦАРЭС</a:t>
            </a:r>
            <a:br>
              <a:rPr lang="en-US" sz="5400" dirty="0">
                <a:solidFill>
                  <a:srgbClr val="FFFFFF"/>
                </a:solidFill>
              </a:rPr>
            </a:br>
            <a:r>
              <a:rPr lang="ru-RU" sz="5400" dirty="0">
                <a:solidFill>
                  <a:srgbClr val="FFFFFF"/>
                </a:solidFill>
              </a:rPr>
              <a:t>ЦИФРОВАЯ СТРАТЕГИЯ 2030</a:t>
            </a:r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21E74-4F1D-4E60-8210-5C2175990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3961" y="4149725"/>
            <a:ext cx="7539989" cy="11080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b="1" dirty="0">
                <a:solidFill>
                  <a:srgbClr val="FFFFFF"/>
                </a:solidFill>
              </a:rPr>
              <a:t>ПРЕДСТАВЛЕНА НА ВИРТУАЛЬНОМ ЗАСЕДАНИИ ВЫСОКОПОСТАВЛЕННЫХ ОФИЦИАЛЬНЫХ ЛИЦ ЦАРЭС</a:t>
            </a:r>
            <a:endParaRPr lang="en-US" b="1" dirty="0">
              <a:solidFill>
                <a:srgbClr val="FFFFFF"/>
              </a:solidFill>
            </a:endParaRP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rgbClr val="FFFFFF"/>
                </a:solidFill>
              </a:rPr>
              <a:t>30 ИЮНЯ 2021 г.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23" name="Group 9">
            <a:extLst>
              <a:ext uri="{FF2B5EF4-FFF2-40B4-BE49-F238E27FC236}">
                <a16:creationId xmlns:a16="http://schemas.microsoft.com/office/drawing/2014/main" id="{DE471E13-6104-4637-8A8F-B545529B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>
                  <a:alpha val="60000"/>
                </a:schemeClr>
              </a:gs>
              <a:gs pos="100000">
                <a:schemeClr val="bg2">
                  <a:lumMod val="60000"/>
                  <a:lumOff val="40000"/>
                  <a:alpha val="80000"/>
                </a:schemeClr>
              </a:gs>
            </a:gsLst>
            <a:lin ang="5400000" scaled="0"/>
            <a:tileRect/>
          </a:gra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802F412D-6781-427D-AB79-09FD610CCE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4" name="Freeform 6">
              <a:extLst>
                <a:ext uri="{FF2B5EF4-FFF2-40B4-BE49-F238E27FC236}">
                  <a16:creationId xmlns:a16="http://schemas.microsoft.com/office/drawing/2014/main" id="{8471B962-D824-43CE-B5DD-704B305B2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D60EBD3-FA75-460B-AFBD-3F234A0CA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Rectangle 8">
              <a:extLst>
                <a:ext uri="{FF2B5EF4-FFF2-40B4-BE49-F238E27FC236}">
                  <a16:creationId xmlns:a16="http://schemas.microsoft.com/office/drawing/2014/main" id="{D0791244-FBF2-49D9-BDBC-E2E58C86B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FEE4C4B1-195C-40F5-A78F-2EB7ED6E6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22766AF8-3850-41E4-80D0-321D9A13D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8834F8EE-AB04-42FE-AE7B-3E9C6ACA0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C86BB534-4617-4275-908E-357CF2246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6DEB58B-8D28-4BE9-9CA9-F4B3A083B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5A772BC-4720-4EC2-AD61-A7B74E915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0D6B27E-FAC5-4267-80A9-DE4D2E02B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1F39FA83-D8C8-4CE3-9C62-10375FD04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E09B4CF3-A51F-4787-81FE-F5C79BA42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6695CB35-74E4-43C0-89F5-9FDA59B3A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5450CE-FB13-4C46-825F-5BB191703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E80AA0B2-7FE7-4B75-AC25-E0F6C0FE4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E81F7C1-AD8F-41A0-91A8-E05F66CB0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4E8A538-9FFA-4C76-BCE2-D54F56A11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C412824-3CBA-4E74-B2FD-936EA70486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E28DC1F0-74FF-4D97-BD4D-FD42DE4AC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7CEC4FA-6FD3-4ABF-BF98-94E7947A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D4E61DA7-BFA9-48AF-BD6F-EBB15C235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57164D6A-1DD9-43AE-878F-A413DC26F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4949EBA6-53D9-4F2D-91DB-EA7AE260F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0AFEA5FA-F759-441C-A0BC-7EDC79A6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5B913AE0-5DC8-4244-8C26-ED97F834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A87DB58A-25D2-46F1-85E3-06F964D01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E7AE8209-F3E7-4ACA-98D0-90B282A14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1CED7927-A7C7-444A-A8F3-6348852AE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8BEDF90-F9A6-4DE4-94B6-43E416039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36540D5F-1C77-438A-BF12-56455C472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52FC779A-BC55-40AC-8FFD-E014F8C05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63E42DE5-DC0E-4043-8A35-20C53074A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41581FA6-993A-4899-ADF1-0A83A623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33C4FDB9-01D2-4CB0-BFED-216CAC7EB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34E715AB-2B68-41C4-A61F-02C413F24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D3861C35-D060-408D-9871-4DA2D0547B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B4F4F38F-33FE-48A0-986D-FB771F18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50FCFC8E-2DC3-4F27-9E02-196830E78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3A6EE414-1500-4144-B453-BA950E510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0C1A9D8A-5515-4C84-AE17-A6D512438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E8E7C8C7-FE85-4C8F-960C-3748511E0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33DF2ED7-F601-4A9F-AA50-822ED85D5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FEDB3A05-6FDD-4E87-B800-8F99752444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AD6225C0-E391-49D5-9A7B-57C5ED60E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B814B458-45E5-451C-9CBD-027E3776A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59167140-9A0D-4FE7-8E37-2CD613011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2D38B213-991B-495D-8886-04CAD44C7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67C1C3DA-3972-4D98-9D9E-390461B28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972F8941-61DB-48E1-B9C1-E73247056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857B495F-5C9B-435F-8D39-45CC57471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B607428B-B7C9-4017-84F8-19C9B2134A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A20C5139-2108-4F5E-B892-64F1D8605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C2A51623-F2F3-4584-93F5-598E56A5F4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713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32"/>
    </mc:Choice>
    <mc:Fallback xmlns="">
      <p:transition spd="slow" advTm="19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DBFB6E-CD60-4D26-B006-61D846226721}"/>
              </a:ext>
            </a:extLst>
          </p:cNvPr>
          <p:cNvSpPr txBox="1">
            <a:spLocks/>
          </p:cNvSpPr>
          <p:nvPr/>
        </p:nvSpPr>
        <p:spPr>
          <a:xfrm>
            <a:off x="2305" y="34506"/>
            <a:ext cx="12189695" cy="448351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Видение заключается в формировании </a:t>
            </a:r>
            <a:r>
              <a:rPr lang="ru-RU" b="1" u="sng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общего цифрового пространства ЦАРЭС</a:t>
            </a:r>
            <a:endParaRPr lang="en-US" b="1" u="sng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</a:t>
            </a:r>
            <a:r>
              <a:rPr lang="en-GB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1800" dirty="0"/>
              <a:t>Цифровая трансформация в регионе ЦАРЭС: обзор текущего состояния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1800" dirty="0"/>
              <a:t>Рамки цифровой стратегии для ЦАРЭС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1800" dirty="0"/>
              <a:t>Цифровая ЦАРЭС 2030: движение к региональной стратегии цифровой трансформации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1800" dirty="0"/>
              <a:t>Улучшение цифровых услуг для региона посредством сотрудничества по разработке инновационных цифровых решений – использование основ для кластеров ЦАРЭС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1800" dirty="0"/>
              <a:t>Реализация цифровой стратегии ЦАРЭС 2030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1800" dirty="0"/>
              <a:t>Заключение: получение цифровых дивидендов от региональных цифровых партнерств для стран ЦАРЭС</a:t>
            </a:r>
            <a:endParaRPr lang="en-GB" sz="2800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pic>
        <p:nvPicPr>
          <p:cNvPr id="13" name="Picture 2" descr="CAREC Program">
            <a:extLst>
              <a:ext uri="{FF2B5EF4-FFF2-40B4-BE49-F238E27FC236}">
                <a16:creationId xmlns:a16="http://schemas.microsoft.com/office/drawing/2014/main" id="{5F4FD07C-4BE3-4778-A13D-CC5D3294A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199" y="34506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2AD4601-8152-422F-85D0-847F2AC95CD5}"/>
              </a:ext>
            </a:extLst>
          </p:cNvPr>
          <p:cNvSpPr txBox="1">
            <a:spLocks/>
          </p:cNvSpPr>
          <p:nvPr/>
        </p:nvSpPr>
        <p:spPr>
          <a:xfrm>
            <a:off x="1423255" y="4403547"/>
            <a:ext cx="9543597" cy="26039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ru-RU" b="1" dirty="0">
                <a:solidFill>
                  <a:srgbClr val="FF9933"/>
                </a:solidFill>
              </a:rPr>
              <a:t>Методология</a:t>
            </a:r>
            <a:r>
              <a:rPr lang="en-US" dirty="0">
                <a:solidFill>
                  <a:srgbClr val="FF9933"/>
                </a:solidFill>
              </a:rPr>
              <a:t>:</a:t>
            </a:r>
            <a:endParaRPr lang="en-GB" sz="2000" dirty="0"/>
          </a:p>
          <a:p>
            <a:pPr>
              <a:lnSpc>
                <a:spcPct val="150000"/>
              </a:lnSpc>
            </a:pPr>
            <a:r>
              <a:rPr lang="ru-RU" sz="1800" dirty="0"/>
              <a:t>Сочетание </a:t>
            </a:r>
            <a:r>
              <a:rPr lang="ru-RU" sz="1800" dirty="0">
                <a:solidFill>
                  <a:srgbClr val="FF9933"/>
                </a:solidFill>
              </a:rPr>
              <a:t>первичного</a:t>
            </a:r>
            <a:r>
              <a:rPr lang="en-GB" sz="1800" dirty="0">
                <a:solidFill>
                  <a:srgbClr val="FF9933"/>
                </a:solidFill>
              </a:rPr>
              <a:t> </a:t>
            </a:r>
            <a:r>
              <a:rPr lang="ru-RU" sz="1800" dirty="0"/>
              <a:t>и </a:t>
            </a:r>
            <a:r>
              <a:rPr lang="ru-RU" sz="1800" dirty="0">
                <a:solidFill>
                  <a:srgbClr val="FF9933"/>
                </a:solidFill>
              </a:rPr>
              <a:t>вторичного исследования</a:t>
            </a:r>
            <a:r>
              <a:rPr lang="en-GB" sz="1800" dirty="0">
                <a:solidFill>
                  <a:srgbClr val="FF9933"/>
                </a:solidFill>
              </a:rPr>
              <a:t> </a:t>
            </a:r>
            <a:r>
              <a:rPr lang="ru-RU" sz="1800" dirty="0"/>
              <a:t>и </a:t>
            </a:r>
            <a:r>
              <a:rPr lang="ru-RU" sz="1800" dirty="0">
                <a:solidFill>
                  <a:srgbClr val="FF9933"/>
                </a:solidFill>
              </a:rPr>
              <a:t>консультаций</a:t>
            </a:r>
            <a:endParaRPr lang="ru-RU" sz="1800" dirty="0"/>
          </a:p>
          <a:p>
            <a:pPr>
              <a:lnSpc>
                <a:spcPct val="150000"/>
              </a:lnSpc>
            </a:pPr>
            <a:r>
              <a:rPr lang="ru-RU" sz="1800" dirty="0"/>
              <a:t>Партнерство с </a:t>
            </a:r>
            <a:r>
              <a:rPr lang="ru-RU" sz="1800" dirty="0">
                <a:solidFill>
                  <a:srgbClr val="FF9933"/>
                </a:solidFill>
              </a:rPr>
              <a:t>Экономической и социальной комиссией ООН для Азии и Тихого океана</a:t>
            </a:r>
            <a:r>
              <a:rPr lang="en-GB" sz="1800" dirty="0">
                <a:solidFill>
                  <a:srgbClr val="FF9933"/>
                </a:solidFill>
              </a:rPr>
              <a:t> </a:t>
            </a:r>
            <a:r>
              <a:rPr lang="ru-RU" sz="1800" dirty="0"/>
              <a:t>(ЭСКАТО ООН) и </a:t>
            </a:r>
            <a:r>
              <a:rPr lang="ru-RU" sz="1800" dirty="0">
                <a:solidFill>
                  <a:srgbClr val="FF9933"/>
                </a:solidFill>
              </a:rPr>
              <a:t>Институтом ЦАРЭС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9313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"/>
    </mc:Choice>
    <mc:Fallback xmlns=""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AREC Program">
            <a:extLst>
              <a:ext uri="{FF2B5EF4-FFF2-40B4-BE49-F238E27FC236}">
                <a16:creationId xmlns:a16="http://schemas.microsoft.com/office/drawing/2014/main" id="{7A418192-A97C-47C3-B1A3-7E9C1DAF5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012" y="0"/>
            <a:ext cx="1046988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ontent Placeholder 3">
            <a:extLst>
              <a:ext uri="{FF2B5EF4-FFF2-40B4-BE49-F238E27FC236}">
                <a16:creationId xmlns:a16="http://schemas.microsoft.com/office/drawing/2014/main" id="{1015C9AC-FE27-4760-9203-9CE4E1F19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724" y="198631"/>
            <a:ext cx="10535406" cy="2429124"/>
          </a:xfrm>
        </p:spPr>
        <p:txBody>
          <a:bodyPr>
            <a:normAutofit fontScale="85000" lnSpcReduction="10000"/>
          </a:bodyPr>
          <a:lstStyle/>
          <a:p>
            <a:pPr marL="114300" indent="0" algn="ctr">
              <a:buNone/>
            </a:pPr>
            <a:r>
              <a:rPr lang="ru-RU" sz="3300" u="sng" cap="all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  <a:t>РЕЗУЛЬТАТ</a:t>
            </a:r>
            <a:r>
              <a:rPr lang="en-GB" sz="3300" cap="all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300" b="1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  <a:t>региональная цифровая экономика </a:t>
            </a:r>
            <a:br>
              <a:rPr lang="ru-RU" sz="3300" b="1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</a:br>
            <a:r>
              <a:rPr lang="ru-RU" sz="3300" b="1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  <a:t>на основе данных</a:t>
            </a:r>
            <a:endParaRPr lang="en-GB" sz="3300" b="1" dirty="0">
              <a:solidFill>
                <a:srgbClr val="FF9933"/>
              </a:solidFill>
              <a:latin typeface="+mj-lt"/>
              <a:ea typeface="+mj-ea"/>
              <a:cs typeface="+mj-cs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Надежные и удобные цифровые услуги на основе данных</a:t>
            </a:r>
            <a:endParaRPr lang="en-GB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Безопасные, масштабируемые и функционально совместимые цифровые платформы</a:t>
            </a:r>
            <a:endParaRPr lang="en-GB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Высокоскоростной широкополосный доступ</a:t>
            </a:r>
            <a:endParaRPr lang="en-GB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D66C7D80-B985-4761-A108-029D3CEFE796}"/>
              </a:ext>
            </a:extLst>
          </p:cNvPr>
          <p:cNvSpPr txBox="1">
            <a:spLocks/>
          </p:cNvSpPr>
          <p:nvPr/>
        </p:nvSpPr>
        <p:spPr>
          <a:xfrm>
            <a:off x="2705992" y="2516979"/>
            <a:ext cx="6739729" cy="791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u="sng" dirty="0">
                <a:solidFill>
                  <a:srgbClr val="FF9933"/>
                </a:solidFill>
              </a:rPr>
              <a:t>СЛЕДУЮЩИЕ ШАГИ И СРОКИ</a:t>
            </a:r>
            <a:endParaRPr lang="en-US" u="sng" dirty="0">
              <a:solidFill>
                <a:srgbClr val="FF9933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D28BF1D-7A58-47A2-9087-E5033CD71CEB}"/>
              </a:ext>
            </a:extLst>
          </p:cNvPr>
          <p:cNvGrpSpPr/>
          <p:nvPr/>
        </p:nvGrpSpPr>
        <p:grpSpPr>
          <a:xfrm>
            <a:off x="865477" y="3103660"/>
            <a:ext cx="11180478" cy="3540603"/>
            <a:chOff x="1121328" y="3103659"/>
            <a:chExt cx="11180478" cy="3540603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0133D55-0957-4E3F-9671-89E7E36ACEFB}"/>
                </a:ext>
              </a:extLst>
            </p:cNvPr>
            <p:cNvGrpSpPr/>
            <p:nvPr/>
          </p:nvGrpSpPr>
          <p:grpSpPr>
            <a:xfrm>
              <a:off x="1121328" y="3103659"/>
              <a:ext cx="10740472" cy="3540603"/>
              <a:chOff x="1121328" y="3103659"/>
              <a:chExt cx="10740472" cy="3540603"/>
            </a:xfrm>
          </p:grpSpPr>
          <p:sp>
            <p:nvSpPr>
              <p:cNvPr id="42" name="Arrow: Notched Right 41">
                <a:extLst>
                  <a:ext uri="{FF2B5EF4-FFF2-40B4-BE49-F238E27FC236}">
                    <a16:creationId xmlns:a16="http://schemas.microsoft.com/office/drawing/2014/main" id="{F6003307-9B37-4656-BA9A-F1C89F60D32B}"/>
                  </a:ext>
                </a:extLst>
              </p:cNvPr>
              <p:cNvSpPr/>
              <p:nvPr/>
            </p:nvSpPr>
            <p:spPr>
              <a:xfrm>
                <a:off x="1244600" y="4168268"/>
                <a:ext cx="10617200" cy="1419479"/>
              </a:xfrm>
              <a:prstGeom prst="notchedRightArrow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6641160-56F9-4C1C-9AD0-06E52B8A4CD6}"/>
                  </a:ext>
                </a:extLst>
              </p:cNvPr>
              <p:cNvSpPr/>
              <p:nvPr/>
            </p:nvSpPr>
            <p:spPr>
              <a:xfrm>
                <a:off x="1121328" y="3103659"/>
                <a:ext cx="1490431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kern="1200" dirty="0"/>
                  <a:t>Май:</a:t>
                </a:r>
                <a:r>
                  <a:rPr lang="en-GB" sz="1600" kern="1200" dirty="0"/>
                  <a:t> </a:t>
                </a:r>
                <a:r>
                  <a:rPr lang="ru-RU" sz="1600" b="1" kern="1200" dirty="0"/>
                  <a:t>Опубликован общий план стратегии</a:t>
                </a:r>
                <a:endParaRPr lang="en-US" sz="1600" b="1" kern="1200" dirty="0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27981A97-294E-4687-9037-446A8897C1E3}"/>
                  </a:ext>
                </a:extLst>
              </p:cNvPr>
              <p:cNvSpPr/>
              <p:nvPr/>
            </p:nvSpPr>
            <p:spPr>
              <a:xfrm>
                <a:off x="1689109" y="4700573"/>
                <a:ext cx="354869" cy="35486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E8C317C1-3A93-4B3A-9955-C9EB15BEBD15}"/>
                  </a:ext>
                </a:extLst>
              </p:cNvPr>
              <p:cNvSpPr/>
              <p:nvPr/>
            </p:nvSpPr>
            <p:spPr>
              <a:xfrm>
                <a:off x="1944551" y="5224783"/>
                <a:ext cx="1783257" cy="1419479"/>
              </a:xfrm>
              <a:custGeom>
                <a:avLst/>
                <a:gdLst>
                  <a:gd name="connsiteX0" fmla="*/ 0 w 1783257"/>
                  <a:gd name="connsiteY0" fmla="*/ 0 h 1419479"/>
                  <a:gd name="connsiteX1" fmla="*/ 1783257 w 1783257"/>
                  <a:gd name="connsiteY1" fmla="*/ 0 h 1419479"/>
                  <a:gd name="connsiteX2" fmla="*/ 1783257 w 1783257"/>
                  <a:gd name="connsiteY2" fmla="*/ 1419479 h 1419479"/>
                  <a:gd name="connsiteX3" fmla="*/ 0 w 1783257"/>
                  <a:gd name="connsiteY3" fmla="*/ 1419479 h 1419479"/>
                  <a:gd name="connsiteX4" fmla="*/ 0 w 1783257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3257" h="1419479">
                    <a:moveTo>
                      <a:pt x="0" y="0"/>
                    </a:moveTo>
                    <a:lnTo>
                      <a:pt x="1783257" y="0"/>
                    </a:lnTo>
                    <a:lnTo>
                      <a:pt x="1783257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kern="1200" dirty="0"/>
                  <a:t>Июнь:</a:t>
                </a:r>
                <a:endParaRPr lang="en-GB" sz="1600" kern="1200" dirty="0"/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b="1" kern="1200" dirty="0"/>
                  <a:t>Получены ответы на Вопросник №1</a:t>
                </a:r>
                <a:endParaRPr lang="en-GB" sz="1600" b="1" kern="1200" dirty="0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22713392-2383-4357-9DC1-AD6EBBA075DA}"/>
                  </a:ext>
                </a:extLst>
              </p:cNvPr>
              <p:cNvSpPr/>
              <p:nvPr/>
            </p:nvSpPr>
            <p:spPr>
              <a:xfrm>
                <a:off x="2627589" y="4700573"/>
                <a:ext cx="354869" cy="35486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A4354D9D-2541-4021-BFA7-215FD2633424}"/>
                  </a:ext>
                </a:extLst>
              </p:cNvPr>
              <p:cNvSpPr/>
              <p:nvPr/>
            </p:nvSpPr>
            <p:spPr>
              <a:xfrm>
                <a:off x="2967377" y="3340283"/>
                <a:ext cx="1564952" cy="1094138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kern="1200" dirty="0"/>
                  <a:t>Июнь:</a:t>
                </a:r>
                <a:endParaRPr lang="en-GB" sz="1600" kern="1200" dirty="0"/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b="1" kern="1200" dirty="0"/>
                  <a:t>1-й раунд консультаций</a:t>
                </a:r>
                <a:endParaRPr lang="en-GB" sz="1600" b="1" kern="1200" dirty="0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2688A5B-13A7-4579-AE40-80EADB3946A8}"/>
                  </a:ext>
                </a:extLst>
              </p:cNvPr>
              <p:cNvSpPr/>
              <p:nvPr/>
            </p:nvSpPr>
            <p:spPr>
              <a:xfrm>
                <a:off x="3550373" y="4700573"/>
                <a:ext cx="354869" cy="35486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D642571B-9789-4F16-8EBE-9D90325F8DB1}"/>
                  </a:ext>
                </a:extLst>
              </p:cNvPr>
              <p:cNvSpPr/>
              <p:nvPr/>
            </p:nvSpPr>
            <p:spPr>
              <a:xfrm>
                <a:off x="5302807" y="3487722"/>
                <a:ext cx="1639474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kern="1200" dirty="0">
                    <a:solidFill>
                      <a:srgbClr val="C00000"/>
                    </a:solidFill>
                  </a:rPr>
                  <a:t>Июль:</a:t>
                </a:r>
                <a:endParaRPr lang="en-GB" sz="1600" kern="1200" dirty="0">
                  <a:solidFill>
                    <a:srgbClr val="C00000"/>
                  </a:solidFill>
                </a:endParaRP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b="1" kern="1200" dirty="0">
                    <a:solidFill>
                      <a:srgbClr val="C00000"/>
                    </a:solidFill>
                  </a:rPr>
                  <a:t>Вторичные исследования</a:t>
                </a:r>
                <a:endParaRPr lang="en-GB" sz="1600" b="1" kern="1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DD5470F2-58EA-4DCA-A77C-26ABCF85778A}"/>
                  </a:ext>
                </a:extLst>
              </p:cNvPr>
              <p:cNvSpPr/>
              <p:nvPr/>
            </p:nvSpPr>
            <p:spPr>
              <a:xfrm>
                <a:off x="5991265" y="4694897"/>
                <a:ext cx="354869" cy="338158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9FA00E87-553B-4C32-B72B-AA89A4E5E75C}"/>
                  </a:ext>
                </a:extLst>
              </p:cNvPr>
              <p:cNvSpPr/>
              <p:nvPr/>
            </p:nvSpPr>
            <p:spPr>
              <a:xfrm>
                <a:off x="6534626" y="5026017"/>
                <a:ext cx="1755265" cy="1173123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kern="1200" dirty="0">
                    <a:solidFill>
                      <a:srgbClr val="C00000"/>
                    </a:solidFill>
                  </a:rPr>
                  <a:t>Июль/август:</a:t>
                </a:r>
                <a:endParaRPr lang="en-GB" sz="1600" kern="1200" dirty="0">
                  <a:solidFill>
                    <a:srgbClr val="C00000"/>
                  </a:solidFill>
                </a:endParaRP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b="1" dirty="0">
                    <a:solidFill>
                      <a:srgbClr val="C00000"/>
                    </a:solidFill>
                  </a:rPr>
                  <a:t>2-й раунд консультаций</a:t>
                </a:r>
                <a:endParaRPr lang="en-GB" sz="1600" b="1" kern="1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9E407C9B-57DF-4A88-8C41-06B9B794639C}"/>
                  </a:ext>
                </a:extLst>
              </p:cNvPr>
              <p:cNvSpPr/>
              <p:nvPr/>
            </p:nvSpPr>
            <p:spPr>
              <a:xfrm>
                <a:off x="7223026" y="4695587"/>
                <a:ext cx="354869" cy="354869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C13C9416-DF69-4AE5-800C-74E772EAC4C7}"/>
                  </a:ext>
                </a:extLst>
              </p:cNvPr>
              <p:cNvSpPr/>
              <p:nvPr/>
            </p:nvSpPr>
            <p:spPr>
              <a:xfrm>
                <a:off x="7389559" y="3390894"/>
                <a:ext cx="2322496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kern="1200" dirty="0">
                    <a:solidFill>
                      <a:srgbClr val="C00000"/>
                    </a:solidFill>
                  </a:rPr>
                  <a:t>Конец августа:</a:t>
                </a:r>
                <a:endParaRPr lang="en-GB" sz="1600" kern="1200" dirty="0">
                  <a:solidFill>
                    <a:srgbClr val="C00000"/>
                  </a:solidFill>
                </a:endParaRP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b="1" kern="1200" dirty="0">
                    <a:solidFill>
                      <a:srgbClr val="C00000"/>
                    </a:solidFill>
                  </a:rPr>
                  <a:t>Опубликован первый вариант стратегии для комментариев</a:t>
                </a:r>
                <a:endParaRPr lang="en-GB" sz="1600" b="1" kern="1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F3A7EB8D-E6D7-46B5-B20A-46F0C18B54E2}"/>
                  </a:ext>
                </a:extLst>
              </p:cNvPr>
              <p:cNvSpPr/>
              <p:nvPr/>
            </p:nvSpPr>
            <p:spPr>
              <a:xfrm>
                <a:off x="8505134" y="4691117"/>
                <a:ext cx="354869" cy="354869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99B7A31-38D9-47D7-84DC-7DF66EAFF86D}"/>
                  </a:ext>
                </a:extLst>
              </p:cNvPr>
              <p:cNvSpPr/>
              <p:nvPr/>
            </p:nvSpPr>
            <p:spPr>
              <a:xfrm>
                <a:off x="8677787" y="4786005"/>
                <a:ext cx="2484845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kern="1200" dirty="0">
                    <a:solidFill>
                      <a:srgbClr val="C00000"/>
                    </a:solidFill>
                  </a:rPr>
                  <a:t>Середина октября:</a:t>
                </a:r>
                <a:endParaRPr lang="ru-RU" sz="1600" dirty="0">
                  <a:solidFill>
                    <a:srgbClr val="C00000"/>
                  </a:solidFill>
                </a:endParaRP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1600" b="1" kern="1200" dirty="0">
                    <a:solidFill>
                      <a:srgbClr val="C00000"/>
                    </a:solidFill>
                  </a:rPr>
                  <a:t>Опубликован итоговый вариант стратегии</a:t>
                </a:r>
                <a:endParaRPr lang="en-GB" sz="1600" b="1" kern="1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0EAE962-A832-42AB-A13A-5E72EE4322E2}"/>
                  </a:ext>
                </a:extLst>
              </p:cNvPr>
              <p:cNvSpPr/>
              <p:nvPr/>
            </p:nvSpPr>
            <p:spPr>
              <a:xfrm>
                <a:off x="9782109" y="4686541"/>
                <a:ext cx="354869" cy="354869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270E916-0374-4623-91D0-B659391D8B47}"/>
                </a:ext>
              </a:extLst>
            </p:cNvPr>
            <p:cNvSpPr/>
            <p:nvPr/>
          </p:nvSpPr>
          <p:spPr>
            <a:xfrm>
              <a:off x="11095099" y="4726483"/>
              <a:ext cx="354869" cy="354869"/>
            </a:xfrm>
            <a:prstGeom prst="ellipse">
              <a:avLst/>
            </a:prstGeom>
            <a:solidFill>
              <a:srgbClr val="FFDE7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6D94219-53A4-4494-99C1-53BB42ECE315}"/>
                </a:ext>
              </a:extLst>
            </p:cNvPr>
            <p:cNvSpPr/>
            <p:nvPr/>
          </p:nvSpPr>
          <p:spPr>
            <a:xfrm>
              <a:off x="9979310" y="3391311"/>
              <a:ext cx="2322496" cy="1419479"/>
            </a:xfrm>
            <a:custGeom>
              <a:avLst/>
              <a:gdLst>
                <a:gd name="connsiteX0" fmla="*/ 0 w 1231761"/>
                <a:gd name="connsiteY0" fmla="*/ 0 h 1419479"/>
                <a:gd name="connsiteX1" fmla="*/ 1231761 w 1231761"/>
                <a:gd name="connsiteY1" fmla="*/ 0 h 1419479"/>
                <a:gd name="connsiteX2" fmla="*/ 1231761 w 1231761"/>
                <a:gd name="connsiteY2" fmla="*/ 1419479 h 1419479"/>
                <a:gd name="connsiteX3" fmla="*/ 0 w 1231761"/>
                <a:gd name="connsiteY3" fmla="*/ 1419479 h 1419479"/>
                <a:gd name="connsiteX4" fmla="*/ 0 w 1231761"/>
                <a:gd name="connsiteY4" fmla="*/ 0 h 1419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761" h="1419479">
                  <a:moveTo>
                    <a:pt x="0" y="0"/>
                  </a:moveTo>
                  <a:lnTo>
                    <a:pt x="1231761" y="0"/>
                  </a:lnTo>
                  <a:lnTo>
                    <a:pt x="1231761" y="1419479"/>
                  </a:lnTo>
                  <a:lnTo>
                    <a:pt x="0" y="14194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C00000"/>
                  </a:solidFill>
                </a:rPr>
                <a:t>Ноябрь:</a:t>
              </a:r>
              <a:endParaRPr lang="en-GB" sz="1600" kern="1200" dirty="0">
                <a:solidFill>
                  <a:srgbClr val="C00000"/>
                </a:solidFill>
              </a:endParaRP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b="1" kern="1200" dirty="0">
                  <a:solidFill>
                    <a:srgbClr val="C00000"/>
                  </a:solidFill>
                </a:rPr>
                <a:t>Одобрение Стратегии на 20-й Министерской конференции</a:t>
              </a:r>
              <a:endParaRPr lang="en-GB" sz="1600" b="1" kern="1200" dirty="0">
                <a:solidFill>
                  <a:srgbClr val="C00000"/>
                </a:solidFill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75B13BA-36B4-4DEB-ACCC-14C04C11709B}"/>
                </a:ext>
              </a:extLst>
            </p:cNvPr>
            <p:cNvCxnSpPr/>
            <p:nvPr/>
          </p:nvCxnSpPr>
          <p:spPr>
            <a:xfrm>
              <a:off x="4824321" y="4496945"/>
              <a:ext cx="0" cy="752151"/>
            </a:xfrm>
            <a:prstGeom prst="line">
              <a:avLst/>
            </a:prstGeom>
            <a:ln w="381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65FBCD9-0223-4F98-BB50-68901C1EB208}"/>
                </a:ext>
              </a:extLst>
            </p:cNvPr>
            <p:cNvSpPr/>
            <p:nvPr/>
          </p:nvSpPr>
          <p:spPr>
            <a:xfrm>
              <a:off x="4646887" y="4695587"/>
              <a:ext cx="354869" cy="354869"/>
            </a:xfrm>
            <a:prstGeom prst="ellipse">
              <a:avLst/>
            </a:prstGeom>
            <a:solidFill>
              <a:srgbClr val="FFDE7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126028-6BDC-42AD-BEE3-458AFACC42C3}"/>
                </a:ext>
              </a:extLst>
            </p:cNvPr>
            <p:cNvSpPr/>
            <p:nvPr/>
          </p:nvSpPr>
          <p:spPr>
            <a:xfrm>
              <a:off x="3742327" y="5213688"/>
              <a:ext cx="2182139" cy="1419479"/>
            </a:xfrm>
            <a:custGeom>
              <a:avLst/>
              <a:gdLst>
                <a:gd name="connsiteX0" fmla="*/ 0 w 1231761"/>
                <a:gd name="connsiteY0" fmla="*/ 0 h 1419479"/>
                <a:gd name="connsiteX1" fmla="*/ 1231761 w 1231761"/>
                <a:gd name="connsiteY1" fmla="*/ 0 h 1419479"/>
                <a:gd name="connsiteX2" fmla="*/ 1231761 w 1231761"/>
                <a:gd name="connsiteY2" fmla="*/ 1419479 h 1419479"/>
                <a:gd name="connsiteX3" fmla="*/ 0 w 1231761"/>
                <a:gd name="connsiteY3" fmla="*/ 1419479 h 1419479"/>
                <a:gd name="connsiteX4" fmla="*/ 0 w 1231761"/>
                <a:gd name="connsiteY4" fmla="*/ 0 h 1419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761" h="1419479">
                  <a:moveTo>
                    <a:pt x="0" y="0"/>
                  </a:moveTo>
                  <a:lnTo>
                    <a:pt x="1231761" y="0"/>
                  </a:lnTo>
                  <a:lnTo>
                    <a:pt x="1231761" y="1419479"/>
                  </a:lnTo>
                  <a:lnTo>
                    <a:pt x="0" y="14194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C00000"/>
                  </a:solidFill>
                </a:rPr>
                <a:t>Конец июня:</a:t>
              </a:r>
              <a:endParaRPr lang="en-GB" sz="1600" kern="1200" dirty="0">
                <a:solidFill>
                  <a:srgbClr val="C00000"/>
                </a:solidFill>
              </a:endParaRP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b="1" kern="1200" dirty="0">
                  <a:solidFill>
                    <a:srgbClr val="C00000"/>
                  </a:solidFill>
                </a:rPr>
                <a:t>Заседание высокопоставленных официальных лиц</a:t>
              </a:r>
              <a:endParaRPr lang="en-GB" sz="1600" b="1" kern="12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401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ustom 9">
      <a:dk1>
        <a:sysClr val="windowText" lastClr="000000"/>
      </a:dk1>
      <a:lt1>
        <a:sysClr val="window" lastClr="FFFFFF"/>
      </a:lt1>
      <a:dk2>
        <a:srgbClr val="E4EAEC"/>
      </a:dk2>
      <a:lt2>
        <a:srgbClr val="E4EAEC"/>
      </a:lt2>
      <a:accent1>
        <a:srgbClr val="E4EAEC"/>
      </a:accent1>
      <a:accent2>
        <a:srgbClr val="E4EAEC"/>
      </a:accent2>
      <a:accent3>
        <a:srgbClr val="E4EAEC"/>
      </a:accent3>
      <a:accent4>
        <a:srgbClr val="E4EAEC"/>
      </a:accent4>
      <a:accent5>
        <a:srgbClr val="E4EAEC"/>
      </a:accent5>
      <a:accent6>
        <a:srgbClr val="E4EAEC"/>
      </a:accent6>
      <a:hlink>
        <a:srgbClr val="E4EAEC"/>
      </a:hlink>
      <a:folHlink>
        <a:srgbClr val="E4EAE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Props1.xml><?xml version="1.0" encoding="utf-8"?>
<ds:datastoreItem xmlns:ds="http://schemas.openxmlformats.org/officeDocument/2006/customXml" ds:itemID="{842D905D-31C5-4A50-928C-67A0AA841FAE}"/>
</file>

<file path=customXml/itemProps2.xml><?xml version="1.0" encoding="utf-8"?>
<ds:datastoreItem xmlns:ds="http://schemas.openxmlformats.org/officeDocument/2006/customXml" ds:itemID="{49C58F8D-F3F9-48AF-AAFB-18F593C8E70F}"/>
</file>

<file path=customXml/itemProps3.xml><?xml version="1.0" encoding="utf-8"?>
<ds:datastoreItem xmlns:ds="http://schemas.openxmlformats.org/officeDocument/2006/customXml" ds:itemID="{0BFAD748-F4E7-4592-9CAB-3C7E712FB355}"/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6250</TotalTime>
  <Words>212</Words>
  <Application>Microsoft Office PowerPoint</Application>
  <PresentationFormat>Широкоэкранный</PresentationFormat>
  <Paragraphs>40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Circuit</vt:lpstr>
      <vt:lpstr>ЦАРЭС ЦИФРОВАЯ СТРАТЕГИЯ 2030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asya rudkovskaya</dc:creator>
  <cp:lastModifiedBy>solomonchik@mail.ru</cp:lastModifiedBy>
  <cp:revision>23</cp:revision>
  <dcterms:created xsi:type="dcterms:W3CDTF">2021-05-25T12:32:20Z</dcterms:created>
  <dcterms:modified xsi:type="dcterms:W3CDTF">2021-06-28T02:04:00Z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</Properties>
</file>