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DE75"/>
    <a:srgbClr val="CCECFF"/>
    <a:srgbClr val="CCFFCC"/>
    <a:srgbClr val="CCFFFF"/>
    <a:srgbClr val="FFFFFF"/>
    <a:srgbClr val="6699FF"/>
    <a:srgbClr val="0A8DDE"/>
    <a:srgbClr val="7C96A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0F6FAC-57F8-41F5-BA83-653FA16723B9}" v="120" dt="2021-06-23T23:10:59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72638" autoAdjust="0"/>
  </p:normalViewPr>
  <p:slideViewPr>
    <p:cSldViewPr snapToGrid="0">
      <p:cViewPr varScale="1">
        <p:scale>
          <a:sx n="65" d="100"/>
          <a:sy n="65" d="100"/>
        </p:scale>
        <p:origin x="843" y="2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shal Aditya Potluri" userId="8fd07f0d-dfb6-43dd-a807-29fa9d704512" providerId="ADAL" clId="{7C0F6FAC-57F8-41F5-BA83-653FA16723B9}"/>
    <pc:docChg chg="undo custSel addSld delSld modSld">
      <pc:chgData name="Vishal Aditya Potluri" userId="8fd07f0d-dfb6-43dd-a807-29fa9d704512" providerId="ADAL" clId="{7C0F6FAC-57F8-41F5-BA83-653FA16723B9}" dt="2021-06-23T23:10:59.503" v="148" actId="113"/>
      <pc:docMkLst>
        <pc:docMk/>
      </pc:docMkLst>
      <pc:sldChg chg="addSp delSp modSp mod delAnim modAnim">
        <pc:chgData name="Vishal Aditya Potluri" userId="8fd07f0d-dfb6-43dd-a807-29fa9d704512" providerId="ADAL" clId="{7C0F6FAC-57F8-41F5-BA83-653FA16723B9}" dt="2021-06-23T23:10:59.503" v="148" actId="113"/>
        <pc:sldMkLst>
          <pc:docMk/>
          <pc:sldMk cId="1193137763" sldId="257"/>
        </pc:sldMkLst>
        <pc:spChg chg="del">
          <ac:chgData name="Vishal Aditya Potluri" userId="8fd07f0d-dfb6-43dd-a807-29fa9d704512" providerId="ADAL" clId="{7C0F6FAC-57F8-41F5-BA83-653FA16723B9}" dt="2021-06-21T03:43:59.395" v="117" actId="478"/>
          <ac:spMkLst>
            <pc:docMk/>
            <pc:sldMk cId="1193137763" sldId="257"/>
            <ac:spMk id="2" creationId="{F958EFCC-D1B5-49CA-9D6D-794E22D6AE72}"/>
          </ac:spMkLst>
        </pc:spChg>
        <pc:spChg chg="mod">
          <ac:chgData name="Vishal Aditya Potluri" userId="8fd07f0d-dfb6-43dd-a807-29fa9d704512" providerId="ADAL" clId="{7C0F6FAC-57F8-41F5-BA83-653FA16723B9}" dt="2021-06-23T23:10:56.874" v="147" actId="113"/>
          <ac:spMkLst>
            <pc:docMk/>
            <pc:sldMk cId="1193137763" sldId="257"/>
            <ac:spMk id="3" creationId="{E80D3F24-BD5B-4A57-A409-4E9B4B418DFB}"/>
          </ac:spMkLst>
        </pc:spChg>
        <pc:spChg chg="add del mod">
          <ac:chgData name="Vishal Aditya Potluri" userId="8fd07f0d-dfb6-43dd-a807-29fa9d704512" providerId="ADAL" clId="{7C0F6FAC-57F8-41F5-BA83-653FA16723B9}" dt="2021-06-21T03:44:02.298" v="118" actId="478"/>
          <ac:spMkLst>
            <pc:docMk/>
            <pc:sldMk cId="1193137763" sldId="257"/>
            <ac:spMk id="5" creationId="{D7B568C5-5C54-4511-B6F4-1A4F1C819B95}"/>
          </ac:spMkLst>
        </pc:spChg>
        <pc:spChg chg="del">
          <ac:chgData name="Vishal Aditya Potluri" userId="8fd07f0d-dfb6-43dd-a807-29fa9d704512" providerId="ADAL" clId="{7C0F6FAC-57F8-41F5-BA83-653FA16723B9}" dt="2021-06-21T03:40:47.662" v="20" actId="478"/>
          <ac:spMkLst>
            <pc:docMk/>
            <pc:sldMk cId="1193137763" sldId="257"/>
            <ac:spMk id="7" creationId="{4CC2F20E-40FE-4384-BB0F-C316AA6C6655}"/>
          </ac:spMkLst>
        </pc:spChg>
        <pc:spChg chg="mod">
          <ac:chgData name="Vishal Aditya Potluri" userId="8fd07f0d-dfb6-43dd-a807-29fa9d704512" providerId="ADAL" clId="{7C0F6FAC-57F8-41F5-BA83-653FA16723B9}" dt="2021-06-07T21:46:25.781" v="14" actId="1076"/>
          <ac:spMkLst>
            <pc:docMk/>
            <pc:sldMk cId="1193137763" sldId="257"/>
            <ac:spMk id="10" creationId="{6DCCA69C-DA85-4955-9CA7-CD2FB0BFCA48}"/>
          </ac:spMkLst>
        </pc:spChg>
        <pc:spChg chg="mod">
          <ac:chgData name="Vishal Aditya Potluri" userId="8fd07f0d-dfb6-43dd-a807-29fa9d704512" providerId="ADAL" clId="{7C0F6FAC-57F8-41F5-BA83-653FA16723B9}" dt="2021-06-21T03:42:39.061" v="94" actId="21"/>
          <ac:spMkLst>
            <pc:docMk/>
            <pc:sldMk cId="1193137763" sldId="257"/>
            <ac:spMk id="35" creationId="{A9EBDEC3-6ACB-42AC-B506-7A82F7DF29CA}"/>
          </ac:spMkLst>
        </pc:spChg>
        <pc:spChg chg="mod">
          <ac:chgData name="Vishal Aditya Potluri" userId="8fd07f0d-dfb6-43dd-a807-29fa9d704512" providerId="ADAL" clId="{7C0F6FAC-57F8-41F5-BA83-653FA16723B9}" dt="2021-06-23T23:10:59.503" v="148" actId="113"/>
          <ac:spMkLst>
            <pc:docMk/>
            <pc:sldMk cId="1193137763" sldId="257"/>
            <ac:spMk id="36" creationId="{A4D0B6C0-B1DF-4064-9182-F887D9939147}"/>
          </ac:spMkLst>
        </pc:spChg>
        <pc:grpChg chg="del mod">
          <ac:chgData name="Vishal Aditya Potluri" userId="8fd07f0d-dfb6-43dd-a807-29fa9d704512" providerId="ADAL" clId="{7C0F6FAC-57F8-41F5-BA83-653FA16723B9}" dt="2021-06-21T03:40:50.930" v="21" actId="478"/>
          <ac:grpSpMkLst>
            <pc:docMk/>
            <pc:sldMk cId="1193137763" sldId="257"/>
            <ac:grpSpMk id="11" creationId="{0811E1FD-5DBE-4812-AB2A-A68243DA86FB}"/>
          </ac:grpSpMkLst>
        </pc:grpChg>
      </pc:sldChg>
      <pc:sldChg chg="del">
        <pc:chgData name="Vishal Aditya Potluri" userId="8fd07f0d-dfb6-43dd-a807-29fa9d704512" providerId="ADAL" clId="{7C0F6FAC-57F8-41F5-BA83-653FA16723B9}" dt="2021-06-07T21:45:55.161" v="9" actId="47"/>
        <pc:sldMkLst>
          <pc:docMk/>
          <pc:sldMk cId="497266266" sldId="258"/>
        </pc:sldMkLst>
      </pc:sldChg>
      <pc:sldChg chg="del">
        <pc:chgData name="Vishal Aditya Potluri" userId="8fd07f0d-dfb6-43dd-a807-29fa9d704512" providerId="ADAL" clId="{7C0F6FAC-57F8-41F5-BA83-653FA16723B9}" dt="2021-06-07T21:45:54.051" v="8" actId="47"/>
        <pc:sldMkLst>
          <pc:docMk/>
          <pc:sldMk cId="1408487773" sldId="260"/>
        </pc:sldMkLst>
      </pc:sldChg>
      <pc:sldChg chg="add del">
        <pc:chgData name="Vishal Aditya Potluri" userId="8fd07f0d-dfb6-43dd-a807-29fa9d704512" providerId="ADAL" clId="{7C0F6FAC-57F8-41F5-BA83-653FA16723B9}" dt="2021-06-07T21:45:57.226" v="11" actId="47"/>
        <pc:sldMkLst>
          <pc:docMk/>
          <pc:sldMk cId="2629668153" sldId="261"/>
        </pc:sldMkLst>
      </pc:sldChg>
      <pc:sldChg chg="del">
        <pc:chgData name="Vishal Aditya Potluri" userId="8fd07f0d-dfb6-43dd-a807-29fa9d704512" providerId="ADAL" clId="{7C0F6FAC-57F8-41F5-BA83-653FA16723B9}" dt="2021-06-07T21:45:55.440" v="10" actId="47"/>
        <pc:sldMkLst>
          <pc:docMk/>
          <pc:sldMk cId="1287347144" sldId="262"/>
        </pc:sldMkLst>
      </pc:sldChg>
      <pc:sldChg chg="modSp mod modAnim">
        <pc:chgData name="Vishal Aditya Potluri" userId="8fd07f0d-dfb6-43dd-a807-29fa9d704512" providerId="ADAL" clId="{7C0F6FAC-57F8-41F5-BA83-653FA16723B9}" dt="2021-06-07T21:47:11.720" v="19" actId="20577"/>
        <pc:sldMkLst>
          <pc:docMk/>
          <pc:sldMk cId="4004011299" sldId="263"/>
        </pc:sldMkLst>
        <pc:spChg chg="mod">
          <ac:chgData name="Vishal Aditya Potluri" userId="8fd07f0d-dfb6-43dd-a807-29fa9d704512" providerId="ADAL" clId="{7C0F6FAC-57F8-41F5-BA83-653FA16723B9}" dt="2021-06-07T21:42:06.826" v="5" actId="1076"/>
          <ac:spMkLst>
            <pc:docMk/>
            <pc:sldMk cId="4004011299" sldId="263"/>
            <ac:spMk id="38" creationId="{16D94219-53A4-4494-99C1-53BB42ECE315}"/>
          </ac:spMkLst>
        </pc:spChg>
        <pc:spChg chg="mod">
          <ac:chgData name="Vishal Aditya Potluri" userId="8fd07f0d-dfb6-43dd-a807-29fa9d704512" providerId="ADAL" clId="{7C0F6FAC-57F8-41F5-BA83-653FA16723B9}" dt="2021-06-07T21:47:06.633" v="17" actId="1076"/>
          <ac:spMkLst>
            <pc:docMk/>
            <pc:sldMk cId="4004011299" sldId="263"/>
            <ac:spMk id="49" creationId="{D642571B-9789-4F16-8EBE-9D90325F8DB1}"/>
          </ac:spMkLst>
        </pc:spChg>
        <pc:spChg chg="mod">
          <ac:chgData name="Vishal Aditya Potluri" userId="8fd07f0d-dfb6-43dd-a807-29fa9d704512" providerId="ADAL" clId="{7C0F6FAC-57F8-41F5-BA83-653FA16723B9}" dt="2021-06-07T21:46:59.102" v="16" actId="1076"/>
          <ac:spMkLst>
            <pc:docMk/>
            <pc:sldMk cId="4004011299" sldId="263"/>
            <ac:spMk id="52" creationId="{9E407C9B-57DF-4A88-8C41-06B9B794639C}"/>
          </ac:spMkLst>
        </pc:spChg>
        <pc:spChg chg="mod">
          <ac:chgData name="Vishal Aditya Potluri" userId="8fd07f0d-dfb6-43dd-a807-29fa9d704512" providerId="ADAL" clId="{7C0F6FAC-57F8-41F5-BA83-653FA16723B9}" dt="2021-06-07T21:47:11.720" v="19" actId="20577"/>
          <ac:spMkLst>
            <pc:docMk/>
            <pc:sldMk cId="4004011299" sldId="263"/>
            <ac:spMk id="53" creationId="{C13C9416-DF69-4AE5-800C-74E772EAC4C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9143B5-7900-4DCA-9F0B-9EE5A9F447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9C21EE-89D9-4EA8-8265-162C2E01C0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FDB0B-E169-497D-A2D5-344E312C1122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F1F73-F15D-4FC6-9220-DB2C570BCF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BB4A7-0E53-4978-8577-DA90165F05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25F61-5A72-4CD8-BBC9-3257D65094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2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B819D-B14E-4116-B648-16C8167B32E8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2248A-CA01-4965-A1AA-81E4259C76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71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3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2248A-CA01-4965-A1AA-81E4259C76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1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4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3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40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74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61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30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84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9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9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5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0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3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7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4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4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2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1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96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3BAC-862A-4F22-812F-710289E5234D}" type="datetimeFigureOut">
              <a:rPr lang="en-US" smtClean="0"/>
              <a:t>23/06/2021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996C9-8F93-4B05-8A22-7CA207F70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21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  <p:sldLayoutId id="214748393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" name="Rectangle 7">
            <a:extLst>
              <a:ext uri="{FF2B5EF4-FFF2-40B4-BE49-F238E27FC236}">
                <a16:creationId xmlns:a16="http://schemas.microsoft.com/office/drawing/2014/main" id="{7A070EAD-1DCD-4F3D-BA84-799B891A0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3E4C48-3421-4B60-B013-0D0EA8F24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8476" y="760415"/>
            <a:ext cx="8739187" cy="302736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CAREC</a:t>
            </a:r>
            <a:r>
              <a:rPr lang="en-US" sz="5400" dirty="0">
                <a:solidFill>
                  <a:srgbClr val="FFFFFF"/>
                </a:solidFill>
              </a:rPr>
              <a:t> </a:t>
            </a:r>
            <a:br>
              <a:rPr lang="en-US" sz="5400" dirty="0">
                <a:solidFill>
                  <a:srgbClr val="FFFFFF"/>
                </a:solidFill>
              </a:rPr>
            </a:br>
            <a:r>
              <a:rPr lang="en-US" sz="5400" dirty="0">
                <a:solidFill>
                  <a:srgbClr val="FFFFFF"/>
                </a:solidFill>
              </a:rPr>
              <a:t>DIGITAL STRATEGY 2030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21E74-4F1D-4E60-8210-5C2175990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3961" y="4149725"/>
            <a:ext cx="7539989" cy="110807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FFFFFF"/>
                </a:solidFill>
              </a:rPr>
              <a:t>Presented at the CAREC Virtual Senior Officials’ Meeting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FFFFF"/>
                </a:solidFill>
              </a:rPr>
              <a:t>30</a:t>
            </a:r>
            <a:r>
              <a:rPr lang="en-US" baseline="30000" dirty="0">
                <a:solidFill>
                  <a:srgbClr val="FFFFFF"/>
                </a:solidFill>
              </a:rPr>
              <a:t>th</a:t>
            </a:r>
            <a:r>
              <a:rPr lang="en-US" dirty="0">
                <a:solidFill>
                  <a:srgbClr val="FFFFFF"/>
                </a:solidFill>
              </a:rPr>
              <a:t> June 2021</a:t>
            </a:r>
          </a:p>
        </p:txBody>
      </p:sp>
      <p:grpSp>
        <p:nvGrpSpPr>
          <p:cNvPr id="123" name="Group 9">
            <a:extLst>
              <a:ext uri="{FF2B5EF4-FFF2-40B4-BE49-F238E27FC236}">
                <a16:creationId xmlns:a16="http://schemas.microsoft.com/office/drawing/2014/main" id="{DE471E13-6104-4637-8A8F-B545529B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>
                  <a:alpha val="60000"/>
                </a:schemeClr>
              </a:gs>
              <a:gs pos="100000">
                <a:schemeClr val="bg2">
                  <a:lumMod val="60000"/>
                  <a:lumOff val="40000"/>
                  <a:alpha val="80000"/>
                </a:schemeClr>
              </a:gs>
            </a:gsLst>
            <a:lin ang="5400000" scaled="0"/>
            <a:tileRect/>
          </a:gra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802F412D-6781-427D-AB79-09FD610CCE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4" name="Freeform 6">
              <a:extLst>
                <a:ext uri="{FF2B5EF4-FFF2-40B4-BE49-F238E27FC236}">
                  <a16:creationId xmlns:a16="http://schemas.microsoft.com/office/drawing/2014/main" id="{8471B962-D824-43CE-B5DD-704B305B2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D60EBD3-FA75-460B-AFBD-3F234A0CA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Rectangle 8">
              <a:extLst>
                <a:ext uri="{FF2B5EF4-FFF2-40B4-BE49-F238E27FC236}">
                  <a16:creationId xmlns:a16="http://schemas.microsoft.com/office/drawing/2014/main" id="{D0791244-FBF2-49D9-BDBC-E2E58C86B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FEE4C4B1-195C-40F5-A78F-2EB7ED6E6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22766AF8-3850-41E4-80D0-321D9A13D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8834F8EE-AB04-42FE-AE7B-3E9C6ACA0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C86BB534-4617-4275-908E-357CF2246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6DEB58B-8D28-4BE9-9CA9-F4B3A083B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5A772BC-4720-4EC2-AD61-A7B74E915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0D6B27E-FAC5-4267-80A9-DE4D2E02B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1F39FA83-D8C8-4CE3-9C62-10375FD04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E09B4CF3-A51F-4787-81FE-F5C79BA42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6695CB35-74E4-43C0-89F5-9FDA59B3A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5450CE-FB13-4C46-825F-5BB191703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E80AA0B2-7FE7-4B75-AC25-E0F6C0FE4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E81F7C1-AD8F-41A0-91A8-E05F66CB0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4E8A538-9FFA-4C76-BCE2-D54F56A11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C412824-3CBA-4E74-B2FD-936EA70486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E28DC1F0-74FF-4D97-BD4D-FD42DE4AC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7CEC4FA-6FD3-4ABF-BF98-94E7947A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D4E61DA7-BFA9-48AF-BD6F-EBB15C235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57164D6A-1DD9-43AE-878F-A413DC26F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4949EBA6-53D9-4F2D-91DB-EA7AE260F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0AFEA5FA-F759-441C-A0BC-7EDC79A6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5B913AE0-5DC8-4244-8C26-ED97F834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A87DB58A-25D2-46F1-85E3-06F964D01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E7AE8209-F3E7-4ACA-98D0-90B282A14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1CED7927-A7C7-444A-A8F3-6348852AE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8BEDF90-F9A6-4DE4-94B6-43E416039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36540D5F-1C77-438A-BF12-56455C472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52FC779A-BC55-40AC-8FFD-E014F8C05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63E42DE5-DC0E-4043-8A35-20C53074A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41581FA6-993A-4899-ADF1-0A83A623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33C4FDB9-01D2-4CB0-BFED-216CAC7EB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34E715AB-2B68-41C4-A61F-02C413F24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D3861C35-D060-408D-9871-4DA2D0547B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B4F4F38F-33FE-48A0-986D-FB771F18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50FCFC8E-2DC3-4F27-9E02-196830E78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3A6EE414-1500-4144-B453-BA950E510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0C1A9D8A-5515-4C84-AE17-A6D512438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E8E7C8C7-FE85-4C8F-960C-3748511E0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33DF2ED7-F601-4A9F-AA50-822ED85D5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FEDB3A05-6FDD-4E87-B800-8F99752444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AD6225C0-E391-49D5-9A7B-57C5ED60E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B814B458-45E5-451C-9CBD-027E3776A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59167140-9A0D-4FE7-8E37-2CD613011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2D38B213-991B-495D-8886-04CAD44C7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67C1C3DA-3972-4D98-9D9E-390461B28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972F8941-61DB-48E1-B9C1-E73247056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857B495F-5C9B-435F-8D39-45CC57471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B607428B-B7C9-4017-84F8-19C9B2134A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A20C5139-2108-4F5E-B892-64F1D8605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C2A51623-F2F3-4584-93F5-598E56A5F4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713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32"/>
    </mc:Choice>
    <mc:Fallback xmlns="">
      <p:transition spd="slow" advTm="19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F24-BD5B-4A57-A409-4E9B4B418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5013" y="0"/>
            <a:ext cx="9617983" cy="4483510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99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vision is </a:t>
            </a:r>
            <a:r>
              <a:rPr lang="en-GB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dirty="0">
                <a:solidFill>
                  <a:srgbClr val="FF99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create a </a:t>
            </a:r>
            <a:r>
              <a:rPr lang="en-GB" b="1" u="sng" dirty="0">
                <a:solidFill>
                  <a:srgbClr val="FF99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CAREC Digital Space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</a:t>
            </a:r>
            <a:r>
              <a:rPr lang="en-GB" dirty="0">
                <a:solidFill>
                  <a:srgbClr val="FF99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en-US" sz="1800" dirty="0"/>
              <a:t>Digital Transformation in the CAREC region: current state overview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en-US" sz="1800" dirty="0"/>
              <a:t>The Digital Strategy Framework for CAREC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en-US" sz="1800" dirty="0"/>
              <a:t>Digital CAREC 2030: towards a regional digital transformation strategy 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en-US" sz="1800" dirty="0"/>
              <a:t>Improving Digital Services for the Region through cooperation on developing innovative Digital Solutions—Leveraging the Foundations for CAREC Clusters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en-US" sz="1800" dirty="0"/>
              <a:t>Implementing the Digital CAREC 2030 strategy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en-US" sz="1800" dirty="0"/>
              <a:t>Conclusion: Gaining Digital Dividends from regional digital partnerships for CAREC countries</a:t>
            </a:r>
          </a:p>
          <a:p>
            <a:pPr marL="0" indent="0">
              <a:buNone/>
            </a:pPr>
            <a:endParaRPr lang="en-GB" sz="2800" dirty="0">
              <a:solidFill>
                <a:srgbClr val="FF99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1026" name="Picture 2" descr="CAREC Program">
            <a:extLst>
              <a:ext uri="{FF2B5EF4-FFF2-40B4-BE49-F238E27FC236}">
                <a16:creationId xmlns:a16="http://schemas.microsoft.com/office/drawing/2014/main" id="{B32BD628-0CE9-4D6D-8676-9CBD947F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958" y="0"/>
            <a:ext cx="1046042" cy="10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A9EBDEC3-6ACB-42AC-B506-7A82F7DF29CA}"/>
              </a:ext>
            </a:extLst>
          </p:cNvPr>
          <p:cNvSpPr txBox="1">
            <a:spLocks/>
          </p:cNvSpPr>
          <p:nvPr/>
        </p:nvSpPr>
        <p:spPr>
          <a:xfrm>
            <a:off x="1607574" y="3197104"/>
            <a:ext cx="6848751" cy="648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u="sng" dirty="0">
              <a:solidFill>
                <a:srgbClr val="FF9933"/>
              </a:solidFill>
            </a:endParaRP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A4D0B6C0-B1DF-4064-9182-F887D9939147}"/>
              </a:ext>
            </a:extLst>
          </p:cNvPr>
          <p:cNvSpPr txBox="1">
            <a:spLocks/>
          </p:cNvSpPr>
          <p:nvPr/>
        </p:nvSpPr>
        <p:spPr>
          <a:xfrm>
            <a:off x="1475014" y="4218039"/>
            <a:ext cx="9543597" cy="26039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FF9933"/>
                </a:solidFill>
              </a:rPr>
              <a:t>Methodology</a:t>
            </a:r>
            <a:r>
              <a:rPr lang="en-US" dirty="0">
                <a:solidFill>
                  <a:srgbClr val="FF9933"/>
                </a:solidFill>
              </a:rPr>
              <a:t>:</a:t>
            </a:r>
            <a:endParaRPr lang="en-GB" sz="2000" dirty="0"/>
          </a:p>
          <a:p>
            <a:pPr>
              <a:lnSpc>
                <a:spcPct val="150000"/>
              </a:lnSpc>
            </a:pPr>
            <a:r>
              <a:rPr lang="en-GB" sz="1800" dirty="0"/>
              <a:t>Combination of </a:t>
            </a:r>
            <a:r>
              <a:rPr lang="en-GB" sz="1800" dirty="0">
                <a:solidFill>
                  <a:srgbClr val="FF9933"/>
                </a:solidFill>
              </a:rPr>
              <a:t>primary</a:t>
            </a:r>
            <a:r>
              <a:rPr lang="en-GB" sz="1800" dirty="0"/>
              <a:t> and </a:t>
            </a:r>
            <a:r>
              <a:rPr lang="en-GB" sz="1800" dirty="0">
                <a:solidFill>
                  <a:srgbClr val="FF9933"/>
                </a:solidFill>
              </a:rPr>
              <a:t>secondary</a:t>
            </a:r>
            <a:r>
              <a:rPr lang="en-GB" sz="1800" dirty="0"/>
              <a:t> </a:t>
            </a:r>
            <a:r>
              <a:rPr lang="en-GB" sz="1800" dirty="0">
                <a:solidFill>
                  <a:srgbClr val="FF9933"/>
                </a:solidFill>
              </a:rPr>
              <a:t>research</a:t>
            </a:r>
            <a:r>
              <a:rPr lang="en-GB" sz="1800" dirty="0"/>
              <a:t> and </a:t>
            </a:r>
            <a:r>
              <a:rPr lang="en-GB" sz="1800" dirty="0">
                <a:solidFill>
                  <a:srgbClr val="FF9933"/>
                </a:solidFill>
              </a:rPr>
              <a:t>consultations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Partnership with</a:t>
            </a:r>
            <a:r>
              <a:rPr lang="en-GB" sz="1800" dirty="0"/>
              <a:t> the </a:t>
            </a:r>
            <a:r>
              <a:rPr lang="en-GB" sz="1800" dirty="0">
                <a:solidFill>
                  <a:srgbClr val="FF9933"/>
                </a:solidFill>
              </a:rPr>
              <a:t>United Nations Economic and Social Commission for Asia and the Pacific</a:t>
            </a:r>
            <a:r>
              <a:rPr lang="en-GB" sz="1800" dirty="0"/>
              <a:t> (UNESCAP) and the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FF9933"/>
                </a:solidFill>
              </a:rPr>
              <a:t>CAREC Institute</a:t>
            </a:r>
          </a:p>
        </p:txBody>
      </p:sp>
    </p:spTree>
    <p:extLst>
      <p:ext uri="{BB962C8B-B14F-4D97-AF65-F5344CB8AC3E}">
        <p14:creationId xmlns:p14="http://schemas.microsoft.com/office/powerpoint/2010/main" val="119313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"/>
    </mc:Choice>
    <mc:Fallback xmlns="">
      <p:transition spd="slow" advTm="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AREC Program">
            <a:extLst>
              <a:ext uri="{FF2B5EF4-FFF2-40B4-BE49-F238E27FC236}">
                <a16:creationId xmlns:a16="http://schemas.microsoft.com/office/drawing/2014/main" id="{7A418192-A97C-47C3-B1A3-7E9C1DAF5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012" y="0"/>
            <a:ext cx="1046988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ontent Placeholder 3">
            <a:extLst>
              <a:ext uri="{FF2B5EF4-FFF2-40B4-BE49-F238E27FC236}">
                <a16:creationId xmlns:a16="http://schemas.microsoft.com/office/drawing/2014/main" id="{1015C9AC-FE27-4760-9203-9CE4E1F19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1606" y="299299"/>
            <a:ext cx="9577642" cy="242912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GB" sz="3300" u="sng" cap="all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  <a:t>OUTCOME</a:t>
            </a:r>
            <a:r>
              <a:rPr lang="en-GB" sz="3300" cap="all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GB" sz="3300" b="1" dirty="0">
                <a:solidFill>
                  <a:srgbClr val="FF9933"/>
                </a:solidFill>
                <a:latin typeface="+mj-lt"/>
                <a:ea typeface="+mj-ea"/>
                <a:cs typeface="+mj-cs"/>
              </a:rPr>
              <a:t>A Data-driven Regional Digital Economy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Trusted, user-friendly, data-driven digital services 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Secure, scalable and interoperable digital platforms 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speed broadband</a:t>
            </a:r>
          </a:p>
          <a:p>
            <a:pPr lvl="1">
              <a:buSzPct val="100000"/>
            </a:pPr>
            <a:endParaRPr lang="en-GB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D66C7D80-B985-4761-A108-029D3CEFE796}"/>
              </a:ext>
            </a:extLst>
          </p:cNvPr>
          <p:cNvSpPr txBox="1">
            <a:spLocks/>
          </p:cNvSpPr>
          <p:nvPr/>
        </p:nvSpPr>
        <p:spPr>
          <a:xfrm>
            <a:off x="3820864" y="2676370"/>
            <a:ext cx="5063658" cy="791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solidFill>
                  <a:srgbClr val="FF9933"/>
                </a:solidFill>
              </a:rPr>
              <a:t>NEXT STEPS and TIMELINE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D28BF1D-7A58-47A2-9087-E5033CD71CEB}"/>
              </a:ext>
            </a:extLst>
          </p:cNvPr>
          <p:cNvGrpSpPr/>
          <p:nvPr/>
        </p:nvGrpSpPr>
        <p:grpSpPr>
          <a:xfrm>
            <a:off x="988749" y="3103660"/>
            <a:ext cx="10617200" cy="3588231"/>
            <a:chOff x="1244600" y="3103659"/>
            <a:chExt cx="10617200" cy="3588231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0133D55-0957-4E3F-9671-89E7E36ACEFB}"/>
                </a:ext>
              </a:extLst>
            </p:cNvPr>
            <p:cNvGrpSpPr/>
            <p:nvPr/>
          </p:nvGrpSpPr>
          <p:grpSpPr>
            <a:xfrm>
              <a:off x="1244600" y="3103659"/>
              <a:ext cx="10617200" cy="3540603"/>
              <a:chOff x="1244600" y="3103659"/>
              <a:chExt cx="10617200" cy="3540603"/>
            </a:xfrm>
          </p:grpSpPr>
          <p:sp>
            <p:nvSpPr>
              <p:cNvPr id="42" name="Arrow: Notched Right 41">
                <a:extLst>
                  <a:ext uri="{FF2B5EF4-FFF2-40B4-BE49-F238E27FC236}">
                    <a16:creationId xmlns:a16="http://schemas.microsoft.com/office/drawing/2014/main" id="{F6003307-9B37-4656-BA9A-F1C89F60D32B}"/>
                  </a:ext>
                </a:extLst>
              </p:cNvPr>
              <p:cNvSpPr/>
              <p:nvPr/>
            </p:nvSpPr>
            <p:spPr>
              <a:xfrm>
                <a:off x="1244600" y="4168268"/>
                <a:ext cx="10617200" cy="1419479"/>
              </a:xfrm>
              <a:prstGeom prst="notchedRightArrow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6641160-56F9-4C1C-9AD0-06E52B8A4CD6}"/>
                  </a:ext>
                </a:extLst>
              </p:cNvPr>
              <p:cNvSpPr/>
              <p:nvPr/>
            </p:nvSpPr>
            <p:spPr>
              <a:xfrm>
                <a:off x="1250663" y="3103659"/>
                <a:ext cx="1231761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kern="1200" dirty="0"/>
                  <a:t>May: </a:t>
                </a:r>
                <a:r>
                  <a:rPr lang="en-GB" sz="1600" b="1" kern="1200" dirty="0"/>
                  <a:t>Strategy outline shared</a:t>
                </a:r>
                <a:endParaRPr lang="en-US" sz="1600" b="1" kern="1200" dirty="0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27981A97-294E-4687-9037-446A8897C1E3}"/>
                  </a:ext>
                </a:extLst>
              </p:cNvPr>
              <p:cNvSpPr/>
              <p:nvPr/>
            </p:nvSpPr>
            <p:spPr>
              <a:xfrm>
                <a:off x="1689109" y="4700573"/>
                <a:ext cx="354869" cy="35486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E8C317C1-3A93-4B3A-9955-C9EB15BEBD15}"/>
                  </a:ext>
                </a:extLst>
              </p:cNvPr>
              <p:cNvSpPr/>
              <p:nvPr/>
            </p:nvSpPr>
            <p:spPr>
              <a:xfrm>
                <a:off x="1944551" y="5224783"/>
                <a:ext cx="1783257" cy="1419479"/>
              </a:xfrm>
              <a:custGeom>
                <a:avLst/>
                <a:gdLst>
                  <a:gd name="connsiteX0" fmla="*/ 0 w 1783257"/>
                  <a:gd name="connsiteY0" fmla="*/ 0 h 1419479"/>
                  <a:gd name="connsiteX1" fmla="*/ 1783257 w 1783257"/>
                  <a:gd name="connsiteY1" fmla="*/ 0 h 1419479"/>
                  <a:gd name="connsiteX2" fmla="*/ 1783257 w 1783257"/>
                  <a:gd name="connsiteY2" fmla="*/ 1419479 h 1419479"/>
                  <a:gd name="connsiteX3" fmla="*/ 0 w 1783257"/>
                  <a:gd name="connsiteY3" fmla="*/ 1419479 h 1419479"/>
                  <a:gd name="connsiteX4" fmla="*/ 0 w 1783257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3257" h="1419479">
                    <a:moveTo>
                      <a:pt x="0" y="0"/>
                    </a:moveTo>
                    <a:lnTo>
                      <a:pt x="1783257" y="0"/>
                    </a:lnTo>
                    <a:lnTo>
                      <a:pt x="1783257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kern="1200" dirty="0"/>
                  <a:t>June: </a:t>
                </a: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b="1" kern="1200" dirty="0"/>
                  <a:t>Responses received to Questionnaire 1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22713392-2383-4357-9DC1-AD6EBBA075DA}"/>
                  </a:ext>
                </a:extLst>
              </p:cNvPr>
              <p:cNvSpPr/>
              <p:nvPr/>
            </p:nvSpPr>
            <p:spPr>
              <a:xfrm>
                <a:off x="2627589" y="4700573"/>
                <a:ext cx="354869" cy="35486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A4354D9D-2541-4021-BFA7-215FD2633424}"/>
                  </a:ext>
                </a:extLst>
              </p:cNvPr>
              <p:cNvSpPr/>
              <p:nvPr/>
            </p:nvSpPr>
            <p:spPr>
              <a:xfrm>
                <a:off x="3103179" y="3340283"/>
                <a:ext cx="1293349" cy="1094138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kern="1200" dirty="0"/>
                  <a:t>June: </a:t>
                </a: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b="1" kern="1200" dirty="0"/>
                  <a:t>1</a:t>
                </a:r>
                <a:r>
                  <a:rPr lang="en-GB" sz="1600" b="1" kern="1200" baseline="30000" dirty="0"/>
                  <a:t>st</a:t>
                </a:r>
                <a:r>
                  <a:rPr lang="en-GB" sz="1600" b="1" kern="1200" dirty="0"/>
                  <a:t> round of consultation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2688A5B-13A7-4579-AE40-80EADB3946A8}"/>
                  </a:ext>
                </a:extLst>
              </p:cNvPr>
              <p:cNvSpPr/>
              <p:nvPr/>
            </p:nvSpPr>
            <p:spPr>
              <a:xfrm>
                <a:off x="3550373" y="4700573"/>
                <a:ext cx="354869" cy="35486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D642571B-9789-4F16-8EBE-9D90325F8DB1}"/>
                  </a:ext>
                </a:extLst>
              </p:cNvPr>
              <p:cNvSpPr/>
              <p:nvPr/>
            </p:nvSpPr>
            <p:spPr>
              <a:xfrm>
                <a:off x="5506664" y="3428999"/>
                <a:ext cx="1231761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kern="1200" dirty="0">
                    <a:solidFill>
                      <a:srgbClr val="C00000"/>
                    </a:solidFill>
                  </a:rPr>
                  <a:t>July:</a:t>
                </a: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b="1" kern="1200" dirty="0">
                    <a:solidFill>
                      <a:srgbClr val="C00000"/>
                    </a:solidFill>
                  </a:rPr>
                  <a:t>Secondary research</a:t>
                </a: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DD5470F2-58EA-4DCA-A77C-26ABCF85778A}"/>
                  </a:ext>
                </a:extLst>
              </p:cNvPr>
              <p:cNvSpPr/>
              <p:nvPr/>
            </p:nvSpPr>
            <p:spPr>
              <a:xfrm>
                <a:off x="5991265" y="4694897"/>
                <a:ext cx="354869" cy="338158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9FA00E87-553B-4C32-B72B-AA89A4E5E75C}"/>
                  </a:ext>
                </a:extLst>
              </p:cNvPr>
              <p:cNvSpPr/>
              <p:nvPr/>
            </p:nvSpPr>
            <p:spPr>
              <a:xfrm>
                <a:off x="6761269" y="4894450"/>
                <a:ext cx="1318756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kern="1200" dirty="0">
                    <a:solidFill>
                      <a:srgbClr val="C00000"/>
                    </a:solidFill>
                  </a:rPr>
                  <a:t>July/August:</a:t>
                </a: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b="1" dirty="0">
                    <a:solidFill>
                      <a:srgbClr val="C00000"/>
                    </a:solidFill>
                  </a:rPr>
                  <a:t>2</a:t>
                </a:r>
                <a:r>
                  <a:rPr lang="en-GB" sz="1600" b="1" baseline="30000" dirty="0">
                    <a:solidFill>
                      <a:srgbClr val="C00000"/>
                    </a:solidFill>
                  </a:rPr>
                  <a:t>nd</a:t>
                </a:r>
                <a:r>
                  <a:rPr lang="en-GB" sz="1600" b="1" dirty="0">
                    <a:solidFill>
                      <a:srgbClr val="C00000"/>
                    </a:solidFill>
                  </a:rPr>
                  <a:t> </a:t>
                </a:r>
                <a:r>
                  <a:rPr lang="en-GB" sz="1600" b="1" kern="1200" dirty="0">
                    <a:solidFill>
                      <a:srgbClr val="C00000"/>
                    </a:solidFill>
                  </a:rPr>
                  <a:t>round of consultation</a:t>
                </a: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9E407C9B-57DF-4A88-8C41-06B9B794639C}"/>
                  </a:ext>
                </a:extLst>
              </p:cNvPr>
              <p:cNvSpPr/>
              <p:nvPr/>
            </p:nvSpPr>
            <p:spPr>
              <a:xfrm>
                <a:off x="7223026" y="4695587"/>
                <a:ext cx="354869" cy="354869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C13C9416-DF69-4AE5-800C-74E772EAC4C7}"/>
                  </a:ext>
                </a:extLst>
              </p:cNvPr>
              <p:cNvSpPr/>
              <p:nvPr/>
            </p:nvSpPr>
            <p:spPr>
              <a:xfrm>
                <a:off x="7925440" y="3307004"/>
                <a:ext cx="1586295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kern="1200" dirty="0">
                    <a:solidFill>
                      <a:srgbClr val="C00000"/>
                    </a:solidFill>
                  </a:rPr>
                  <a:t>End August: </a:t>
                </a:r>
              </a:p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b="1" kern="1200">
                    <a:solidFill>
                      <a:srgbClr val="C00000"/>
                    </a:solidFill>
                  </a:rPr>
                  <a:t>First draft </a:t>
                </a:r>
                <a:r>
                  <a:rPr lang="en-GB" sz="1600" b="1" kern="1200" dirty="0">
                    <a:solidFill>
                      <a:srgbClr val="C00000"/>
                    </a:solidFill>
                  </a:rPr>
                  <a:t>shared for comments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F3A7EB8D-E6D7-46B5-B20A-46F0C18B54E2}"/>
                  </a:ext>
                </a:extLst>
              </p:cNvPr>
              <p:cNvSpPr/>
              <p:nvPr/>
            </p:nvSpPr>
            <p:spPr>
              <a:xfrm>
                <a:off x="8505134" y="4691117"/>
                <a:ext cx="354869" cy="354869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99B7A31-38D9-47D7-84DC-7DF66EAFF86D}"/>
                  </a:ext>
                </a:extLst>
              </p:cNvPr>
              <p:cNvSpPr/>
              <p:nvPr/>
            </p:nvSpPr>
            <p:spPr>
              <a:xfrm>
                <a:off x="9140373" y="4844728"/>
                <a:ext cx="1542894" cy="1419479"/>
              </a:xfrm>
              <a:custGeom>
                <a:avLst/>
                <a:gdLst>
                  <a:gd name="connsiteX0" fmla="*/ 0 w 1231761"/>
                  <a:gd name="connsiteY0" fmla="*/ 0 h 1419479"/>
                  <a:gd name="connsiteX1" fmla="*/ 1231761 w 1231761"/>
                  <a:gd name="connsiteY1" fmla="*/ 0 h 1419479"/>
                  <a:gd name="connsiteX2" fmla="*/ 1231761 w 1231761"/>
                  <a:gd name="connsiteY2" fmla="*/ 1419479 h 1419479"/>
                  <a:gd name="connsiteX3" fmla="*/ 0 w 1231761"/>
                  <a:gd name="connsiteY3" fmla="*/ 1419479 h 1419479"/>
                  <a:gd name="connsiteX4" fmla="*/ 0 w 1231761"/>
                  <a:gd name="connsiteY4" fmla="*/ 0 h 1419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1761" h="1419479">
                    <a:moveTo>
                      <a:pt x="0" y="0"/>
                    </a:moveTo>
                    <a:lnTo>
                      <a:pt x="1231761" y="0"/>
                    </a:lnTo>
                    <a:lnTo>
                      <a:pt x="1231761" y="1419479"/>
                    </a:lnTo>
                    <a:lnTo>
                      <a:pt x="0" y="141947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b" anchorCtr="0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600" kern="1200" dirty="0">
                    <a:solidFill>
                      <a:srgbClr val="C00000"/>
                    </a:solidFill>
                  </a:rPr>
                  <a:t>Mid October: </a:t>
                </a:r>
                <a:r>
                  <a:rPr lang="en-GB" sz="1600" b="1" kern="1200" dirty="0">
                    <a:solidFill>
                      <a:srgbClr val="C00000"/>
                    </a:solidFill>
                  </a:rPr>
                  <a:t>Final draft shared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0EAE962-A832-42AB-A13A-5E72EE4322E2}"/>
                  </a:ext>
                </a:extLst>
              </p:cNvPr>
              <p:cNvSpPr/>
              <p:nvPr/>
            </p:nvSpPr>
            <p:spPr>
              <a:xfrm>
                <a:off x="9782109" y="4686541"/>
                <a:ext cx="354869" cy="354869"/>
              </a:xfrm>
              <a:prstGeom prst="ellipse">
                <a:avLst/>
              </a:prstGeom>
              <a:solidFill>
                <a:srgbClr val="FFDE75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270E916-0374-4623-91D0-B659391D8B47}"/>
                </a:ext>
              </a:extLst>
            </p:cNvPr>
            <p:cNvSpPr/>
            <p:nvPr/>
          </p:nvSpPr>
          <p:spPr>
            <a:xfrm>
              <a:off x="11095099" y="4726483"/>
              <a:ext cx="354869" cy="354869"/>
            </a:xfrm>
            <a:prstGeom prst="ellipse">
              <a:avLst/>
            </a:prstGeom>
            <a:solidFill>
              <a:srgbClr val="FFDE7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6D94219-53A4-4494-99C1-53BB42ECE315}"/>
                </a:ext>
              </a:extLst>
            </p:cNvPr>
            <p:cNvSpPr/>
            <p:nvPr/>
          </p:nvSpPr>
          <p:spPr>
            <a:xfrm>
              <a:off x="10263521" y="3332588"/>
              <a:ext cx="1586295" cy="1419479"/>
            </a:xfrm>
            <a:custGeom>
              <a:avLst/>
              <a:gdLst>
                <a:gd name="connsiteX0" fmla="*/ 0 w 1231761"/>
                <a:gd name="connsiteY0" fmla="*/ 0 h 1419479"/>
                <a:gd name="connsiteX1" fmla="*/ 1231761 w 1231761"/>
                <a:gd name="connsiteY1" fmla="*/ 0 h 1419479"/>
                <a:gd name="connsiteX2" fmla="*/ 1231761 w 1231761"/>
                <a:gd name="connsiteY2" fmla="*/ 1419479 h 1419479"/>
                <a:gd name="connsiteX3" fmla="*/ 0 w 1231761"/>
                <a:gd name="connsiteY3" fmla="*/ 1419479 h 1419479"/>
                <a:gd name="connsiteX4" fmla="*/ 0 w 1231761"/>
                <a:gd name="connsiteY4" fmla="*/ 0 h 1419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761" h="1419479">
                  <a:moveTo>
                    <a:pt x="0" y="0"/>
                  </a:moveTo>
                  <a:lnTo>
                    <a:pt x="1231761" y="0"/>
                  </a:lnTo>
                  <a:lnTo>
                    <a:pt x="1231761" y="1419479"/>
                  </a:lnTo>
                  <a:lnTo>
                    <a:pt x="0" y="14194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 dirty="0">
                  <a:solidFill>
                    <a:srgbClr val="C00000"/>
                  </a:solidFill>
                </a:rPr>
                <a:t>November:  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dirty="0">
                  <a:solidFill>
                    <a:srgbClr val="C00000"/>
                  </a:solidFill>
                </a:rPr>
                <a:t>Endorsement at 20</a:t>
              </a:r>
              <a:r>
                <a:rPr lang="en-GB" sz="1600" b="1" kern="1200" baseline="30000" dirty="0">
                  <a:solidFill>
                    <a:srgbClr val="C00000"/>
                  </a:solidFill>
                </a:rPr>
                <a:t>th</a:t>
              </a:r>
              <a:r>
                <a:rPr lang="en-GB" sz="1600" b="1" kern="1200" dirty="0">
                  <a:solidFill>
                    <a:srgbClr val="C00000"/>
                  </a:solidFill>
                </a:rPr>
                <a:t> Ministeria</a:t>
              </a:r>
              <a:r>
                <a:rPr lang="en-GB" sz="1600" b="1" dirty="0">
                  <a:solidFill>
                    <a:srgbClr val="C00000"/>
                  </a:solidFill>
                </a:rPr>
                <a:t>l Conference</a:t>
              </a:r>
              <a:endParaRPr lang="en-GB" sz="1600" b="1" kern="1200" dirty="0">
                <a:solidFill>
                  <a:srgbClr val="C00000"/>
                </a:solidFill>
              </a:endParaRP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75B13BA-36B4-4DEB-ACCC-14C04C11709B}"/>
                </a:ext>
              </a:extLst>
            </p:cNvPr>
            <p:cNvCxnSpPr/>
            <p:nvPr/>
          </p:nvCxnSpPr>
          <p:spPr>
            <a:xfrm>
              <a:off x="4824321" y="4496945"/>
              <a:ext cx="0" cy="752151"/>
            </a:xfrm>
            <a:prstGeom prst="line">
              <a:avLst/>
            </a:prstGeom>
            <a:ln w="381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65FBCD9-0223-4F98-BB50-68901C1EB208}"/>
                </a:ext>
              </a:extLst>
            </p:cNvPr>
            <p:cNvSpPr/>
            <p:nvPr/>
          </p:nvSpPr>
          <p:spPr>
            <a:xfrm>
              <a:off x="4646887" y="4695587"/>
              <a:ext cx="354869" cy="354869"/>
            </a:xfrm>
            <a:prstGeom prst="ellipse">
              <a:avLst/>
            </a:prstGeom>
            <a:solidFill>
              <a:srgbClr val="FFDE7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126028-6BDC-42AD-BEE3-458AFACC42C3}"/>
                </a:ext>
              </a:extLst>
            </p:cNvPr>
            <p:cNvSpPr/>
            <p:nvPr/>
          </p:nvSpPr>
          <p:spPr>
            <a:xfrm>
              <a:off x="4259461" y="5272411"/>
              <a:ext cx="1231761" cy="1419479"/>
            </a:xfrm>
            <a:custGeom>
              <a:avLst/>
              <a:gdLst>
                <a:gd name="connsiteX0" fmla="*/ 0 w 1231761"/>
                <a:gd name="connsiteY0" fmla="*/ 0 h 1419479"/>
                <a:gd name="connsiteX1" fmla="*/ 1231761 w 1231761"/>
                <a:gd name="connsiteY1" fmla="*/ 0 h 1419479"/>
                <a:gd name="connsiteX2" fmla="*/ 1231761 w 1231761"/>
                <a:gd name="connsiteY2" fmla="*/ 1419479 h 1419479"/>
                <a:gd name="connsiteX3" fmla="*/ 0 w 1231761"/>
                <a:gd name="connsiteY3" fmla="*/ 1419479 h 1419479"/>
                <a:gd name="connsiteX4" fmla="*/ 0 w 1231761"/>
                <a:gd name="connsiteY4" fmla="*/ 0 h 1419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761" h="1419479">
                  <a:moveTo>
                    <a:pt x="0" y="0"/>
                  </a:moveTo>
                  <a:lnTo>
                    <a:pt x="1231761" y="0"/>
                  </a:lnTo>
                  <a:lnTo>
                    <a:pt x="1231761" y="1419479"/>
                  </a:lnTo>
                  <a:lnTo>
                    <a:pt x="0" y="14194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 dirty="0">
                  <a:solidFill>
                    <a:srgbClr val="C00000"/>
                  </a:solidFill>
                </a:rPr>
                <a:t>End June: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dirty="0">
                  <a:solidFill>
                    <a:srgbClr val="C00000"/>
                  </a:solidFill>
                </a:rPr>
                <a:t>Senior Officials’ Meeting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401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ustom 9">
      <a:dk1>
        <a:sysClr val="windowText" lastClr="000000"/>
      </a:dk1>
      <a:lt1>
        <a:sysClr val="window" lastClr="FFFFFF"/>
      </a:lt1>
      <a:dk2>
        <a:srgbClr val="E4EAEC"/>
      </a:dk2>
      <a:lt2>
        <a:srgbClr val="E4EAEC"/>
      </a:lt2>
      <a:accent1>
        <a:srgbClr val="E4EAEC"/>
      </a:accent1>
      <a:accent2>
        <a:srgbClr val="E4EAEC"/>
      </a:accent2>
      <a:accent3>
        <a:srgbClr val="E4EAEC"/>
      </a:accent3>
      <a:accent4>
        <a:srgbClr val="E4EAEC"/>
      </a:accent4>
      <a:accent5>
        <a:srgbClr val="E4EAEC"/>
      </a:accent5>
      <a:accent6>
        <a:srgbClr val="E4EAEC"/>
      </a:accent6>
      <a:hlink>
        <a:srgbClr val="E4EAEC"/>
      </a:hlink>
      <a:folHlink>
        <a:srgbClr val="E4EAE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Props1.xml><?xml version="1.0" encoding="utf-8"?>
<ds:datastoreItem xmlns:ds="http://schemas.openxmlformats.org/officeDocument/2006/customXml" ds:itemID="{D29BA52F-8598-44BA-9E9A-CA8FE6E27F1A}"/>
</file>

<file path=customXml/itemProps2.xml><?xml version="1.0" encoding="utf-8"?>
<ds:datastoreItem xmlns:ds="http://schemas.openxmlformats.org/officeDocument/2006/customXml" ds:itemID="{D2D8D5A3-5EAC-48EF-B21F-241D8290E2FA}"/>
</file>

<file path=customXml/itemProps3.xml><?xml version="1.0" encoding="utf-8"?>
<ds:datastoreItem xmlns:ds="http://schemas.openxmlformats.org/officeDocument/2006/customXml" ds:itemID="{63DF3DAE-935F-48F1-8985-E947638B75A1}"/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6293</TotalTime>
  <Words>213</Words>
  <Application>Microsoft Office PowerPoint</Application>
  <PresentationFormat>Widescreen</PresentationFormat>
  <Paragraphs>40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Circuit</vt:lpstr>
      <vt:lpstr>CAREC  DIGITAL STRATEGY 2030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asya rudkovskaya</dc:creator>
  <cp:lastModifiedBy>Vishal Aditya Potluri</cp:lastModifiedBy>
  <cp:revision>20</cp:revision>
  <dcterms:created xsi:type="dcterms:W3CDTF">2021-05-25T12:32:20Z</dcterms:created>
  <dcterms:modified xsi:type="dcterms:W3CDTF">2021-06-23T23:10:59Z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</Properties>
</file>