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5"/>
  </p:sldMasterIdLst>
  <p:notesMasterIdLst>
    <p:notesMasterId r:id="rId13"/>
  </p:notesMasterIdLst>
  <p:sldIdLst>
    <p:sldId id="256" r:id="rId6"/>
    <p:sldId id="4225" r:id="rId7"/>
    <p:sldId id="4223" r:id="rId8"/>
    <p:sldId id="4224" r:id="rId9"/>
    <p:sldId id="4227" r:id="rId10"/>
    <p:sldId id="4226" r:id="rId11"/>
    <p:sldId id="422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B37AE9-EEFB-9F4B-DEA6-FBDFFCD6FC35}" name="Carmen Maria Garcia Perez" initials="CG" userId="S::cgarciaperez@adb.org::9c97a273-694c-487f-bc77-cb7dfef6b93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eo Mode" initials="MM" lastIdx="1" clrIdx="0">
    <p:extLst>
      <p:ext uri="{19B8F6BF-5375-455C-9EA6-DF929625EA0E}">
        <p15:presenceInfo xmlns:p15="http://schemas.microsoft.com/office/powerpoint/2012/main" userId="Matteo Mo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906" autoAdjust="0"/>
  </p:normalViewPr>
  <p:slideViewPr>
    <p:cSldViewPr snapToGrid="0">
      <p:cViewPr varScale="1">
        <p:scale>
          <a:sx n="48" d="100"/>
          <a:sy n="48" d="100"/>
        </p:scale>
        <p:origin x="53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eo Mode'" userId="6e3ea8e5-b00a-4313-a3ba-2f0a76ca1ea7" providerId="ADAL" clId="{E3CE287B-6033-439D-9454-E1ADF6889EC3}"/>
    <pc:docChg chg="modSld">
      <pc:chgData name="Matteo Mode'" userId="6e3ea8e5-b00a-4313-a3ba-2f0a76ca1ea7" providerId="ADAL" clId="{E3CE287B-6033-439D-9454-E1ADF6889EC3}" dt="2024-07-08T14:25:56.242" v="122" actId="20577"/>
      <pc:docMkLst>
        <pc:docMk/>
      </pc:docMkLst>
      <pc:sldChg chg="modSp mod">
        <pc:chgData name="Matteo Mode'" userId="6e3ea8e5-b00a-4313-a3ba-2f0a76ca1ea7" providerId="ADAL" clId="{E3CE287B-6033-439D-9454-E1ADF6889EC3}" dt="2024-07-08T14:25:20.069" v="117" actId="20577"/>
        <pc:sldMkLst>
          <pc:docMk/>
          <pc:sldMk cId="2129228857" sldId="4223"/>
        </pc:sldMkLst>
        <pc:spChg chg="mod">
          <ac:chgData name="Matteo Mode'" userId="6e3ea8e5-b00a-4313-a3ba-2f0a76ca1ea7" providerId="ADAL" clId="{E3CE287B-6033-439D-9454-E1ADF6889EC3}" dt="2024-07-08T14:25:20.069" v="117" actId="20577"/>
          <ac:spMkLst>
            <pc:docMk/>
            <pc:sldMk cId="2129228857" sldId="4223"/>
            <ac:spMk id="76" creationId="{597B1140-3BC5-455C-AACF-D0D71169CCD0}"/>
          </ac:spMkLst>
        </pc:spChg>
      </pc:sldChg>
      <pc:sldChg chg="modSp mod">
        <pc:chgData name="Matteo Mode'" userId="6e3ea8e5-b00a-4313-a3ba-2f0a76ca1ea7" providerId="ADAL" clId="{E3CE287B-6033-439D-9454-E1ADF6889EC3}" dt="2024-07-08T14:25:56.242" v="122" actId="20577"/>
        <pc:sldMkLst>
          <pc:docMk/>
          <pc:sldMk cId="83942833" sldId="4224"/>
        </pc:sldMkLst>
        <pc:spChg chg="mod">
          <ac:chgData name="Matteo Mode'" userId="6e3ea8e5-b00a-4313-a3ba-2f0a76ca1ea7" providerId="ADAL" clId="{E3CE287B-6033-439D-9454-E1ADF6889EC3}" dt="2024-07-08T14:25:56.242" v="122" actId="20577"/>
          <ac:spMkLst>
            <pc:docMk/>
            <pc:sldMk cId="83942833" sldId="4224"/>
            <ac:spMk id="76" creationId="{597B1140-3BC5-455C-AACF-D0D71169CCD0}"/>
          </ac:spMkLst>
        </pc:spChg>
      </pc:sldChg>
      <pc:sldChg chg="modSp mod">
        <pc:chgData name="Matteo Mode'" userId="6e3ea8e5-b00a-4313-a3ba-2f0a76ca1ea7" providerId="ADAL" clId="{E3CE287B-6033-439D-9454-E1ADF6889EC3}" dt="2024-07-08T14:21:56.541" v="29" actId="6549"/>
        <pc:sldMkLst>
          <pc:docMk/>
          <pc:sldMk cId="2966449843" sldId="4225"/>
        </pc:sldMkLst>
        <pc:spChg chg="mod">
          <ac:chgData name="Matteo Mode'" userId="6e3ea8e5-b00a-4313-a3ba-2f0a76ca1ea7" providerId="ADAL" clId="{E3CE287B-6033-439D-9454-E1ADF6889EC3}" dt="2024-07-08T14:21:56.541" v="29" actId="6549"/>
          <ac:spMkLst>
            <pc:docMk/>
            <pc:sldMk cId="2966449843" sldId="4225"/>
            <ac:spMk id="76" creationId="{597B1140-3BC5-455C-AACF-D0D71169CC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14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2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19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87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87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51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94556-2269-44E1-A51D-ADFFD4839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04E03-8D07-43EC-AF8D-F1EA0DE9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1CB4A-C840-47D9-8AB9-B4F05C72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2524F-F747-4C39-BD10-6CE96662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705F-769C-4FC6-8E92-48DD1B86C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0C446E-682D-4E03-9FCF-4DA554A7A157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38D4D7-3BFF-4566-A4FE-0DE0B4E5CE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5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AC510-D3E3-4FE4-A713-4F80F8A3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56F81-BDA2-4C5B-8D28-D60540EA2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8B400-8808-4C25-A56B-746C1668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73B6-D07A-432D-87CC-F6296B8A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C2E2D-78CD-448E-9EF2-BC7997A3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9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E05F7E-B203-403E-A12B-40790352B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8F7F6-1139-4FEC-9013-49FD81615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4E73D-384F-4AF2-A364-9979F1541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15897-E2DD-4699-B936-FDC21121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4D8FC-07FE-434C-969A-01BDFED0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334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E5776-1EDF-4E29-A0E7-77BFAF0D6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AFFB-EE92-430F-8D7E-362D8B2A2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E554-A94A-480B-BE9B-44324738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4AD3F-8E9C-4898-AABC-B8095BFB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64F21-611E-4283-9951-DC95C65F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CC4A63-9A65-4302-B333-85FAF8076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3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51B8-A283-4FB6-B8D6-ACC9A42D7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53344-CA4B-4CD9-A28B-FACD9D635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C0B93-6C2D-470F-A636-A779BE43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29ED-D6E5-4686-91D9-6D28336A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53CD6-4AF7-4307-8896-E0B54EB8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2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BBDC1-CD15-45BB-B33D-4FBB2B84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2254E-C03A-4C3C-B707-92E5202BB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9BB19-8D42-42F1-9078-CAEDA2F8F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E48D4-295C-436F-8CE3-BFB79E14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19005-30C3-4623-8962-FE951CAA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08868-A6AA-4C75-BFAA-16C45874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5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E277B-D7B1-408B-83D5-A67C6BC9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0701D-CA9B-4EA4-AE1B-199C983CB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81027-5E65-4681-9AA4-65875978A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B4A06-375B-4769-8F25-6B7CEED5B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F649E-91A5-4039-8409-56B1D09D1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AADE87-0B92-4870-BF78-FD487FD5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9400F-E743-4A99-93AA-1F0A4B3F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D1D690-C5DD-4505-BEBE-F9CF5C0D0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7F45E-5D9F-46E0-9710-DE6F315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5598E8-E51F-4277-B4AC-E20F18BD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B3393-783A-49EC-ACEB-336238BF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F0CEA-84D5-4FF8-A64B-E2B0521C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D5692E-5EA0-49FA-AAB1-A47B673E4738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4B030A-3B1F-44EB-98CE-2FF08B2D646C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1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5E2F3-BA2D-4EEA-9B2B-545E3C5A8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F933DC-54A4-46DF-86B3-5543A398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EEA33-D1C7-4788-BC2F-BBA1FCBB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0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1F7-E823-4A46-BC39-F3C9754DF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57551-A2DC-4B37-B9D4-A39F0DE1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63CE6-5D7E-413C-AC2C-2F0A03EB3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2AB3D-585C-49A4-91C3-9C50EFA3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C122C-DED2-4F57-A1CA-C7361EAE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EEB56-BE08-4864-AD02-FF140805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2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10A19-D673-4D59-8C88-60491737C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76375-E3A8-436B-B13B-775138E32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E5AD7-1CDC-4F5A-8ABC-6B789624B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5561D-4FD2-4C46-BC10-8AE5C519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703D5-FC7B-4501-81C8-BBB449B72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E920C-0BD5-4A65-AC6A-CE98CA4D1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40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B43536-FC68-4AC7-8450-664321A1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87ED7-8AC3-4ED6-B694-EF6639BF3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70262-86EB-437C-87C4-871408A62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08-Jul-24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46587-5872-496F-9F95-D33AE103E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23C86-D56C-4E0A-B83A-4DF2A3AAA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B4D61-FB6B-4908-9883-10B18417C1F6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9A47D4-9B0C-4606-BAC5-18692F59A96F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79F2DB7-F679-F116-F02C-7A154E5615A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379788" y="6672580"/>
            <a:ext cx="54546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13379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650" r:id="rId12"/>
    <p:sldLayoutId id="2147483663" r:id="rId13"/>
    <p:sldLayoutId id="2147483652" r:id="rId14"/>
    <p:sldLayoutId id="2147483660" r:id="rId15"/>
    <p:sldLayoutId id="214748366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&#10;&#10;Description automatically generated">
            <a:extLst>
              <a:ext uri="{FF2B5EF4-FFF2-40B4-BE49-F238E27FC236}">
                <a16:creationId xmlns:a16="http://schemas.microsoft.com/office/drawing/2014/main" id="{25607B15-472D-44B9-BC24-FB2128DD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r="1" b="1"/>
          <a:stretch/>
        </p:blipFill>
        <p:spPr>
          <a:xfrm>
            <a:off x="265175" y="301368"/>
            <a:ext cx="11658600" cy="34455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80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Subgroup 1 Proposal</a:t>
            </a:r>
            <a:b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Azerbaijan, Georgia, Kazakhstan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3238"/>
            <a:ext cx="10515600" cy="90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CAREC WGCC 2</a:t>
            </a:r>
            <a:r>
              <a:rPr lang="en-US" sz="20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Virtual Meeting – 8 July 2024</a:t>
            </a:r>
          </a:p>
        </p:txBody>
      </p:sp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Name</a:t>
            </a:r>
            <a:r>
              <a: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Geographic Focus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48320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en-US" sz="2800" b="1" dirty="0">
                <a:solidFill>
                  <a:srgbClr val="000000"/>
                </a:solidFill>
                <a:latin typeface="Arial"/>
                <a:cs typeface="Arial"/>
              </a:rPr>
              <a:t>Project Name</a:t>
            </a:r>
            <a:endParaRPr lang="en-US" sz="1800" i="1" u="sng" dirty="0"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fontAlgn="base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CAREC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Regional Early Warning Platform for data, information and knowledge sharing</a:t>
            </a:r>
          </a:p>
          <a:p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Kakha Lomashvili, Ministry of Environmental Protection and Agriculture of Georgia, and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Aynur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Mutallimova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Ministry of Ecology and Natural Resources</a:t>
            </a:r>
          </a:p>
          <a:p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by: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Azerbaijan, Georgia, Kazakhstan</a:t>
            </a:r>
          </a:p>
        </p:txBody>
      </p:sp>
    </p:spTree>
    <p:extLst>
      <p:ext uri="{BB962C8B-B14F-4D97-AF65-F5344CB8AC3E}">
        <p14:creationId xmlns:p14="http://schemas.microsoft.com/office/powerpoint/2010/main" val="2966449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Description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355934" y="1456141"/>
            <a:ext cx="11448048" cy="507831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Location / Geographic Focus 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Main Features 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Platform for sharing data, knowledge, experience share insights for the development of Early-Warning Systems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common challenges and risks as basis for the development of regional future common approach and policy about the development of EWS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centralized hub for monitoring and disseminating early warning information including potential new directions that existing national Early-Warning Systems do not cover (heatwaves, droughts)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initiative/declaration for the establishment of the EWS platform ahead of COP 29; Azerbaijan’s commitment and readiness to host the CAREC EW Center.</a:t>
            </a:r>
          </a:p>
        </p:txBody>
      </p:sp>
    </p:spTree>
    <p:extLst>
      <p:ext uri="{BB962C8B-B14F-4D97-AF65-F5344CB8AC3E}">
        <p14:creationId xmlns:p14="http://schemas.microsoft.com/office/powerpoint/2010/main" val="212922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it important as a CAREC project?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569386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514350" indent="-514350" algn="just" fontAlgn="base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Platform where region states can share their approaches and steps, as well as share challenges they faced and how these challenges were overcome in the developing of National Early-Warning Systems</a:t>
            </a:r>
          </a:p>
          <a:p>
            <a:pPr marL="514350" indent="-514350" algn="just" fontAlgn="base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 fontAlgn="base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instrument with necessary technical and financial backing to expand existing National 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Early-Warning Systems</a:t>
            </a:r>
          </a:p>
          <a:p>
            <a:pPr marL="514350" indent="-514350" algn="just" fontAlgn="base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 fontAlgn="base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preparedness for climate change, strengthen cooperation between CAREC countries, capacity building, knowledge enhancement </a:t>
            </a:r>
          </a:p>
          <a:p>
            <a:pPr marL="514350" indent="-514350" algn="just" fontAlgn="base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base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2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Name</a:t>
            </a:r>
            <a:r>
              <a: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Geographic Focus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48320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en-US" sz="2800" b="1" dirty="0">
                <a:solidFill>
                  <a:srgbClr val="000000"/>
                </a:solidFill>
                <a:latin typeface="Arial"/>
                <a:cs typeface="Arial"/>
              </a:rPr>
              <a:t>Project Name</a:t>
            </a:r>
            <a:endParaRPr lang="en-US" sz="1800" i="1" u="sng" dirty="0"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fontAlgn="base"/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CAREC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Regional Policy on Adaptation of Mountainous Eco-systems</a:t>
            </a:r>
          </a:p>
          <a:p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Kakha Lomashvili, Ministry of Environmental Protection and Agriculture of Georgia</a:t>
            </a:r>
          </a:p>
          <a:p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by: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Azerbaijan, Georgia, Kazakhstan</a:t>
            </a:r>
          </a:p>
          <a:p>
            <a:pPr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026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US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Description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892342" y="1456141"/>
            <a:ext cx="10407316" cy="538609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Location / Geographic Focus 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</a:p>
          <a:p>
            <a:pPr marL="285750" indent="-285750">
              <a:buFont typeface="Arial,Sans-Serif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Main Features </a:t>
            </a:r>
          </a:p>
          <a:p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common challenges and risks;</a:t>
            </a:r>
          </a:p>
          <a:p>
            <a:pPr marL="514350" indent="-514350" fontAlgn="base"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areas for technical assistance and researches/studies and based on gained information/analysis, the development of common policy or at least specific regional activities.</a:t>
            </a:r>
          </a:p>
          <a:p>
            <a:pPr marL="514350" indent="-514350" fontAlgn="base">
              <a:buFont typeface="Calibri Light" panose="020F0302020204030204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base">
              <a:buFont typeface="Calibri Light" panose="020F0302020204030204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64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it important as a CAREC project?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48320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fontAlgn="base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all CAREC members are mountainous countries and climate change adaptation is one of organizations' priority directions, common policy on the Adaptation of Mountainous Eco-systems could be beneficial for everyone;</a:t>
            </a:r>
          </a:p>
          <a:p>
            <a:pPr marL="514350" indent="-514350" algn="just" fontAlgn="base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 fontAlgn="base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Potentially, the best case scenario, development of common CAREC Mountainous Eco-systems Adaptation Policy. If not possible, the development of region-wide projects to promote adaptation of Mountainous Eco-systems. </a:t>
            </a:r>
          </a:p>
          <a:p>
            <a:pPr marL="514350" indent="-514350" fontAlgn="base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38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BDocumentDate xmlns="c1fdd505-2570-46c2-bd04-3e0f2d874cf5" xsi:nil="true"/>
    <ADBMonth xmlns="c1fdd505-2570-46c2-bd04-3e0f2d874cf5" xsi:nil="true"/>
    <hca2169e3b0945318411f30479ba40c8 xmlns="c1fdd505-2570-46c2-bd04-3e0f2d874cf5">
      <Terms xmlns="http://schemas.microsoft.com/office/infopath/2007/PartnerControls"/>
    </hca2169e3b0945318411f30479ba40c8>
    <a0d1b14b197747dfafc19f70ff45d4f6 xmlns="c1fdd505-2570-46c2-bd04-3e0f2d874cf5">
      <Terms xmlns="http://schemas.microsoft.com/office/infopath/2007/PartnerControls"/>
    </a0d1b14b197747dfafc19f70ff45d4f6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lcf76f155ced4ddcb4097134ff3c332f xmlns="cf371439-f430-41b1-8688-7ef6c47b85d0">
      <Terms xmlns="http://schemas.microsoft.com/office/infopath/2007/PartnerControls"/>
    </lcf76f155ced4ddcb4097134ff3c332f>
    <ADBYear xmlns="c1fdd505-2570-46c2-bd04-3e0f2d874cf5" xsi:nil="true"/>
    <ADBAuthors xmlns="c1fdd505-2570-46c2-bd04-3e0f2d874cf5">
      <UserInfo>
        <DisplayName/>
        <AccountId xsi:nil="true"/>
        <AccountType/>
      </UserInfo>
    </ADBAuthors>
    <p030e467f78f45b4ae8f7e2c17ea4d82 xmlns="c1fdd505-2570-46c2-bd04-3e0f2d874cf5">
      <Terms xmlns="http://schemas.microsoft.com/office/infopath/2007/PartnerControls"/>
    </p030e467f78f45b4ae8f7e2c17ea4d82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ADBSourceLink xmlns="c1fdd505-2570-46c2-bd04-3e0f2d874cf5">
      <Url xsi:nil="true"/>
      <Description xsi:nil="true"/>
    </ADBSourceLink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ADBDocumentTypeValue xmlns="c1fdd505-2570-46c2-bd04-3e0f2d874cf5" xsi:nil="true"/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ADBCirculatedLink xmlns="c1fdd505-2570-46c2-bd04-3e0f2d874cf5">
      <Url xsi:nil="true"/>
      <Description xsi:nil="true"/>
    </ADBCirculatedLink>
    <TaxCatchAll xmlns="c1fdd505-2570-46c2-bd04-3e0f2d874cf5">
      <Value>18</Value>
      <Value>11</Value>
      <Value>4</Value>
      <Value>3</Value>
      <Value>2</Value>
      <Value>1</Value>
    </TaxCatchAl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3" ma:contentTypeDescription="" ma:contentTypeScope="" ma:versionID="0ebd2d6385fe52e47c5899819a1f009e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63489b64476799ccaef3ea3a74daba4b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5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5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6AA48C-1C2A-44CD-AF96-86A0E4D897FE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9B47756E-EFE2-4AAC-BE1F-557CD13FCB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7ACC99-FCF2-44B2-8C5A-C06CD8676411}">
  <ds:schemaRefs>
    <ds:schemaRef ds:uri="cf371439-f430-41b1-8688-7ef6c47b85d0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374793f7-8f2b-4177-9cc3-2a8d0cfae40f"/>
    <ds:schemaRef ds:uri="http://purl.org/dc/dcmitype/"/>
    <ds:schemaRef ds:uri="http://schemas.openxmlformats.org/package/2006/metadata/core-properties"/>
    <ds:schemaRef ds:uri="c1fdd505-2570-46c2-bd04-3e0f2d874cf5"/>
  </ds:schemaRefs>
</ds:datastoreItem>
</file>

<file path=customXml/itemProps4.xml><?xml version="1.0" encoding="utf-8"?>
<ds:datastoreItem xmlns:ds="http://schemas.openxmlformats.org/officeDocument/2006/customXml" ds:itemID="{54063E3B-8E53-4337-8BA4-BA02F8E36F07}">
  <ds:schemaRefs>
    <ds:schemaRef ds:uri="374793f7-8f2b-4177-9cc3-2a8d0cfae40f"/>
    <ds:schemaRef ds:uri="c1fdd505-2570-46c2-bd04-3e0f2d874cf5"/>
    <ds:schemaRef ds:uri="cf371439-f430-41b1-8688-7ef6c47b85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3801</TotalTime>
  <Words>408</Words>
  <Application>Microsoft Office PowerPoint</Application>
  <PresentationFormat>Widescreen</PresentationFormat>
  <Paragraphs>56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Arial,Sans-Serif</vt:lpstr>
      <vt:lpstr>Calibri</vt:lpstr>
      <vt:lpstr>Calibri Light</vt:lpstr>
      <vt:lpstr>Segoe UI</vt:lpstr>
      <vt:lpstr>Office Theme</vt:lpstr>
      <vt:lpstr>Subgroup 1 Proposal Azerbaijan, Georgia, Kazakhstan</vt:lpstr>
      <vt:lpstr>Project Name and Geographic Focus</vt:lpstr>
      <vt:lpstr>Project Description</vt:lpstr>
      <vt:lpstr>Why is it important as a CAREC project?</vt:lpstr>
      <vt:lpstr>Project Name and Geographic Focus</vt:lpstr>
      <vt:lpstr>Project Description</vt:lpstr>
      <vt:lpstr>Why is it important as a CAREC project?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and climate change: impacts, actions and perspectives</dc:title>
  <dc:creator>Matteo Mode</dc:creator>
  <cp:lastModifiedBy>Matteo Mode'</cp:lastModifiedBy>
  <cp:revision>87</cp:revision>
  <dcterms:created xsi:type="dcterms:W3CDTF">2023-11-15T10:56:13Z</dcterms:created>
  <dcterms:modified xsi:type="dcterms:W3CDTF">2024-07-08T14:26:01Z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0x010100A3BFD338C4D69F46BE33AA49AB50870100C520B00D8BB20C45814389052060F14C</vt:lpwstr>
  </property>
  <property fmtid="{D5CDD505-2E9C-101B-9397-08002B2CF9AE}" pid="3" name="MediaServiceImageTags">
    <vt:lpwstr/>
  </property>
  <property fmtid="{D5CDD505-2E9C-101B-9397-08002B2CF9AE}" pid="4" name="ADBProjectDocumentType">
    <vt:lpwstr/>
  </property>
  <property fmtid="{D5CDD505-2E9C-101B-9397-08002B2CF9AE}" pid="5" name="ADBProject">
    <vt:lpwstr/>
  </property>
  <property fmtid="{D5CDD505-2E9C-101B-9397-08002B2CF9AE}" pid="6" name="ADBContentGroup">
    <vt:lpwstr>2;#CWRD|6d71ff58-4882-4388-ab5c-218969b1e9c8</vt:lpwstr>
  </property>
  <property fmtid="{D5CDD505-2E9C-101B-9397-08002B2CF9AE}" pid="7" name="ADBDivision">
    <vt:lpwstr>4;#CWRC|ecfd6e9e-1aa8-422e-b0ee-5f69329336ed</vt:lpwstr>
  </property>
  <property fmtid="{D5CDD505-2E9C-101B-9397-08002B2CF9AE}" pid="8" name="ADBSector">
    <vt:lpwstr/>
  </property>
  <property fmtid="{D5CDD505-2E9C-101B-9397-08002B2CF9AE}" pid="9" name="ADBDocumentSecurity">
    <vt:lpwstr/>
  </property>
  <property fmtid="{D5CDD505-2E9C-101B-9397-08002B2CF9AE}" pid="10" name="ADBDocumentLanguage">
    <vt:lpwstr>1;#English|16ac8743-31bb-43f8-9a73-533a041667d6</vt:lpwstr>
  </property>
  <property fmtid="{D5CDD505-2E9C-101B-9397-08002B2CF9AE}" pid="11" name="ADBSubRegion">
    <vt:lpwstr>11;#CAREC|815c4229-ad07-427a-8f71-a8b862b1014a</vt:lpwstr>
  </property>
  <property fmtid="{D5CDD505-2E9C-101B-9397-08002B2CF9AE}" pid="12" name="Segment">
    <vt:lpwstr/>
  </property>
  <property fmtid="{D5CDD505-2E9C-101B-9397-08002B2CF9AE}" pid="13" name="ADBDepartmentOwner">
    <vt:lpwstr>3;#CWRD|6d71ff58-4882-4388-ab5c-218969b1e9c8</vt:lpwstr>
  </property>
  <property fmtid="{D5CDD505-2E9C-101B-9397-08002B2CF9AE}" pid="14" name="ADBCountry">
    <vt:lpwstr>18;#Regional|d4cb8265-5963-4e16-b4f8-5ada18938c78</vt:lpwstr>
  </property>
  <property fmtid="{D5CDD505-2E9C-101B-9397-08002B2CF9AE}" pid="15" name="MSIP_Label_817d4574-7375-4d17-b29c-6e4c6df0fcb0_Enabled">
    <vt:lpwstr>true</vt:lpwstr>
  </property>
  <property fmtid="{D5CDD505-2E9C-101B-9397-08002B2CF9AE}" pid="16" name="MSIP_Label_817d4574-7375-4d17-b29c-6e4c6df0fcb0_SetDate">
    <vt:lpwstr>2024-06-12T18:10:16Z</vt:lpwstr>
  </property>
  <property fmtid="{D5CDD505-2E9C-101B-9397-08002B2CF9AE}" pid="17" name="MSIP_Label_817d4574-7375-4d17-b29c-6e4c6df0fcb0_Method">
    <vt:lpwstr>Standard</vt:lpwstr>
  </property>
  <property fmtid="{D5CDD505-2E9C-101B-9397-08002B2CF9AE}" pid="18" name="MSIP_Label_817d4574-7375-4d17-b29c-6e4c6df0fcb0_Name">
    <vt:lpwstr>ADB Internal</vt:lpwstr>
  </property>
  <property fmtid="{D5CDD505-2E9C-101B-9397-08002B2CF9AE}" pid="19" name="MSIP_Label_817d4574-7375-4d17-b29c-6e4c6df0fcb0_SiteId">
    <vt:lpwstr>9495d6bb-41c2-4c58-848f-92e52cf3d640</vt:lpwstr>
  </property>
  <property fmtid="{D5CDD505-2E9C-101B-9397-08002B2CF9AE}" pid="20" name="MSIP_Label_817d4574-7375-4d17-b29c-6e4c6df0fcb0_ActionId">
    <vt:lpwstr>447822e9-0736-4356-aeb3-b845adad69a7</vt:lpwstr>
  </property>
  <property fmtid="{D5CDD505-2E9C-101B-9397-08002B2CF9AE}" pid="21" name="MSIP_Label_817d4574-7375-4d17-b29c-6e4c6df0fcb0_ContentBits">
    <vt:lpwstr>2</vt:lpwstr>
  </property>
  <property fmtid="{D5CDD505-2E9C-101B-9397-08002B2CF9AE}" pid="22" name="ClassificationContentMarkingFooterLocations">
    <vt:lpwstr>Office Theme:10</vt:lpwstr>
  </property>
  <property fmtid="{D5CDD505-2E9C-101B-9397-08002B2CF9AE}" pid="23" name="ClassificationContentMarkingFooterText">
    <vt:lpwstr>INTERNAL. This information is accessible to ADB Management and staff. It may be shared outside ADB with appropriate permission.</vt:lpwstr>
  </property>
</Properties>
</file>