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60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60C859-D145-4BF4-AE60-F2E6BEB2E00C}" v="1" dt="2021-06-15T07:26:22.3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4802" autoAdjust="0"/>
  </p:normalViewPr>
  <p:slideViewPr>
    <p:cSldViewPr snapToGrid="0">
      <p:cViewPr varScale="1">
        <p:scale>
          <a:sx n="66" d="100"/>
          <a:sy n="66" d="100"/>
        </p:scale>
        <p:origin x="52" y="2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FA879B-A50F-46E0-A682-DB0B42875156}" type="datetimeFigureOut">
              <a:rPr lang="en-US" smtClean="0"/>
              <a:t>6/16/2021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FD0A0-1C1E-4CFE-9026-48B54AA447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699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EEDB2D-4A8F-454A-85D0-2E3EFB3F36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9D01388-AFCE-4604-9A25-C18403119D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5C29C7-CE78-42AD-8A17-1803150D4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EF5D-AEE4-4E8F-B0E6-BB30BDD5E339}" type="datetime1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268A5A-1E54-458E-B300-40BC4F743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213080-65DF-4F86-9670-D3A98301D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9721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719D97-5C8A-46F1-89C1-5832EC8E3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95244E7-9DF4-4CB6-827D-ABC2433154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367223-742C-4534-A888-2525FD2D9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149A9-86AD-4BF0-B688-BB5AC9A4259A}" type="datetime1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3E76-40B4-4E3A-BE12-36DDC95A5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443F33-61CA-49DE-9F78-AE5324D0D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344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4035B32-E05B-4CDD-829B-D2FE4F8231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6E4DB27-EA82-420D-B005-9409A25B7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36F76A3-FCC5-4166-9C1F-9E682E1C7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65D00-1F14-4608-A5FB-2950D6525740}" type="datetime1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093CA4-3975-45A8-BA56-01F982E79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7780DD-1E12-452C-95A9-32EA18761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6419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2A466C-6AFC-4FA8-ACB7-2E6168F68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536F1A-363A-46DF-85E8-B0502BA595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D5B322-A672-4CB2-9BE1-56287D1E2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8AD99-1553-4B7E-ABF5-668690EF6257}" type="datetime1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6E0325-7334-41B2-BCC7-5C7CDCA1B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9728BA-8F19-49FF-B229-452293230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0639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34FCCE-384F-4CD9-88D8-F6ADE8B51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4E6988-9403-4A19-82D4-CCFA83125E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464D17-5F6C-4C6C-BC43-39FD7FF12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FB1A5-602F-47BE-BD6C-2B6D4206A5F3}" type="datetime1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440E26-B71C-4FE6-AFDF-0CAF4A470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F60889-8981-4939-9E50-EB5737A6D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8167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687E56-FA6D-4A1A-89C9-90CF4D354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4CD59B5-DBE3-4789-8EF8-F6B46380E1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C41A549-B6B6-4ABC-81DA-8C0743EB54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F494E66-E9E2-4645-9527-70A77D582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8F220-79EC-4E99-8332-42AC56DD83DD}" type="datetime1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A2B3B18-0F16-41D3-A61B-269331E5A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C049DD0-C4FE-407A-A866-E30FCBA6C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584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5CE527-8306-4131-8E04-E6676AEA8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8995E99-4789-44F1-8224-8367790159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586339F-8E7A-46C7-A985-7A51ADAC4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55F8326-BE27-470E-A574-77EC0110CF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D306B8B-65B1-4116-B04D-5B86744890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2B02883-E8A7-4A9B-B512-26E73788E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37D09-3F9C-4A21-B4F1-54F6BB0B04E3}" type="datetime1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2052292-7ADB-4EC0-A203-5E5213414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309D87E-DBD4-47EE-823C-BBEB05BB0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19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3A6FE1-7B08-476C-B53C-1D5B7D50A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B1BA239-A4F4-4EEC-8F75-F6CCA64D1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18BF4-7197-408C-91D6-3DEE1132A515}" type="datetime1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7191BF3-63D4-4CEB-95A7-831AE97FE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1DA805A-21BE-4180-BD7A-D36AA846B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427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F6BE8A1-2E1C-4F31-8498-B102818AA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EFE09-0C67-4438-B512-60926FDF3C10}" type="datetime1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915F812-B4D1-4141-90BB-40B4F5E48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A0EBE9B-EEE0-413B-8C27-FCD7D3C9D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890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D8AF29-F940-40EE-B8E3-B87B9AC58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704EF1C-137A-437A-A259-11186D12A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A28D8B3-C24A-4373-9C00-77FAB9D87F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25B4C18-AE9F-4110-9F86-45D9CAC27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BA10-0AEC-4401-89B2-59A7D5353191}" type="datetime1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1509011-B951-4901-AA80-0292E379B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16DA6A3-7457-4018-A97E-AF57F00C5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651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B6FE50-D463-4185-9042-53D45B031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45C6C01-654C-4C68-B53E-A488A90F9F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D54EC0E-374C-481C-B514-2175061F16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BB972E3-7F3A-4522-841C-F1312047C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651C-7A33-4B3F-8E69-B6A8D7380B6F}" type="datetime1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5CDCF60-D8A0-4297-9E60-F4E1377AC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FB04BF8-C42D-4110-843A-1FDB0A513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8007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20E6944-5237-4E28-A7DB-401601C41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FD56DA4-77F5-4DF1-BD13-12BE0B35F4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65EE30-8ABF-493D-BBC1-49873E9648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F9861-7A5B-4F18-B597-81645C4D827C}" type="datetime1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EE66C8-271E-472A-8B22-7CE9A9FE77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207C33-8896-4A07-9F51-1AA08D4E31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316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13AFF7-106B-4735-A482-D3BE5C9052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35" y="3100769"/>
            <a:ext cx="12207666" cy="1577084"/>
          </a:xfrm>
        </p:spPr>
        <p:txBody>
          <a:bodyPr>
            <a:normAutofit/>
          </a:bodyPr>
          <a:lstStyle/>
          <a:p>
            <a:r>
              <a:rPr kumimoji="1" lang="ru-RU" altLang="ja-JP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ОБЗОР ЭФФЕКТИВНОСТИ РАЗВИТИЯ (</a:t>
            </a:r>
            <a:r>
              <a:rPr kumimoji="1" lang="ru-RU" altLang="ja-JP" sz="4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ОЭфР</a:t>
            </a:r>
            <a:r>
              <a:rPr kumimoji="1" lang="ru-RU" altLang="ja-JP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(2017-2020 гг.)</a:t>
            </a:r>
            <a:endParaRPr kumimoji="1" lang="ja-JP" altLang="en-US" sz="48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6429145-A894-4E64-B295-034B549AED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5813" y="6254936"/>
            <a:ext cx="9380374" cy="327488"/>
          </a:xfrm>
        </p:spPr>
        <p:txBody>
          <a:bodyPr>
            <a:normAutofit lnSpcReduction="10000"/>
          </a:bodyPr>
          <a:lstStyle/>
          <a:p>
            <a:pPr algn="r"/>
            <a:r>
              <a:rPr lang="ru-RU" altLang="ja-JP" sz="18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Дата</a:t>
            </a:r>
            <a:r>
              <a:rPr lang="en-US" altLang="ja-JP" sz="18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30 </a:t>
            </a:r>
            <a:r>
              <a:rPr lang="ru-RU" altLang="ja-JP" sz="18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июня </a:t>
            </a:r>
            <a:r>
              <a:rPr lang="en-US" altLang="ja-JP" sz="18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r>
              <a:rPr lang="ru-RU" altLang="ja-JP" sz="18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г.</a:t>
            </a:r>
            <a:endParaRPr kumimoji="1" lang="en-US" altLang="ja-JP" sz="1800" i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5B54EA-1699-4FBB-9C88-4B06360683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pic>
        <p:nvPicPr>
          <p:cNvPr id="1028" name="Picture 30">
            <a:extLst>
              <a:ext uri="{FF2B5EF4-FFF2-40B4-BE49-F238E27FC236}">
                <a16:creationId xmlns:a16="http://schemas.microsoft.com/office/drawing/2014/main" id="{6773F5FE-74FB-4E7C-B757-57AB42AC31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3382" y="5889108"/>
            <a:ext cx="749300" cy="74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3" descr="C:\Users\R8T\Documents\CAREC 2030 for DER\CAREC 2030 cover folder\CAREC 2030_nov22_cover Folder\Links\NEW temp CAREC LOGO_sept 2017.png">
            <a:extLst>
              <a:ext uri="{FF2B5EF4-FFF2-40B4-BE49-F238E27FC236}">
                <a16:creationId xmlns:a16="http://schemas.microsoft.com/office/drawing/2014/main" id="{5BEDCBAA-B87C-464F-8FF8-18F60017BB3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322" y="807528"/>
            <a:ext cx="1635356" cy="15770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6816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4B03BC-9E83-4ED9-89C7-8727AA7CE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661" y="17559"/>
            <a:ext cx="11312046" cy="963529"/>
          </a:xfrm>
        </p:spPr>
        <p:txBody>
          <a:bodyPr>
            <a:normAutofit/>
          </a:bodyPr>
          <a:lstStyle/>
          <a:p>
            <a:r>
              <a:rPr lang="ru-RU" altLang="ja-JP" sz="3000" dirty="0">
                <a:latin typeface="Arial" panose="020B0604020202020204" pitchFamily="34" charset="0"/>
                <a:cs typeface="Arial" panose="020B0604020202020204" pitchFamily="34" charset="0"/>
              </a:rPr>
              <a:t>Обзор эффективности развития ЦАРЭС за 2017-2020 гг.</a:t>
            </a:r>
            <a:endParaRPr kumimoji="1" lang="ja-JP" alt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B55CE90-39E4-4FE7-AA30-62A734B8C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547" y="965956"/>
            <a:ext cx="11567160" cy="5626917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>
                <a:effectLst/>
                <a:latin typeface="Arial" panose="020B0604020202020204" pitchFamily="34" charset="0"/>
                <a:ea typeface="IdealSans-Light"/>
                <a:cs typeface="Times New Roman" panose="02020603050405020304" pitchFamily="18" charset="0"/>
              </a:rPr>
              <a:t>Справка:</a:t>
            </a:r>
            <a:endParaRPr lang="en-US" sz="1800" b="1" dirty="0">
              <a:effectLst/>
              <a:latin typeface="Arial" panose="020B0604020202020204" pitchFamily="34" charset="0"/>
              <a:ea typeface="IdealSans-Light"/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</a:pP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Стратегия ЦАРЭС 2030 была одобрена на 16-й Министерской конференции (МК) в 2017 году</a:t>
            </a:r>
          </a:p>
          <a:p>
            <a:pPr marL="0">
              <a:lnSpc>
                <a:spcPct val="107000"/>
              </a:lnSpc>
              <a:spcBef>
                <a:spcPts val="0"/>
              </a:spcBef>
            </a:pP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Обзор эффективности развития (</a:t>
            </a:r>
            <a:r>
              <a:rPr lang="ru-RU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ОЭфР</a:t>
            </a: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будет проводиться каждые 3 года</a:t>
            </a:r>
          </a:p>
          <a:p>
            <a:pPr marL="0">
              <a:lnSpc>
                <a:spcPct val="107000"/>
              </a:lnSpc>
              <a:spcBef>
                <a:spcPts val="0"/>
              </a:spcBef>
            </a:pP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Первый </a:t>
            </a:r>
            <a:r>
              <a:rPr lang="ru-RU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ОЭфР</a:t>
            </a: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охватывает период с 2017 по 2020 гг.</a:t>
            </a:r>
          </a:p>
          <a:p>
            <a:pPr marL="0">
              <a:lnSpc>
                <a:spcPct val="107000"/>
              </a:lnSpc>
              <a:spcBef>
                <a:spcPts val="0"/>
              </a:spcBef>
            </a:pP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Акцент на обучение, постоянное совершенствование и будущее направление программы ЦАРЭС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ru-RU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Охват</a:t>
            </a:r>
            <a:endParaRPr lang="en-US" sz="1800" dirty="0">
              <a:effectLst/>
              <a:latin typeface="Arial" panose="020B0604020202020204" pitchFamily="34" charset="0"/>
              <a:ea typeface="IdealSans-Light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 относительно Матрицы результатов программы (МРП) ЦАРЭС, одобренной на МК ЦАРЭС в 2020 году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Прогресс по каждому кластеру в достижении целей ЦАРЭС 2030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операционных кластеров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Институциональные механизмы программы ЦАРЭС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Общие методы</a:t>
            </a:r>
            <a:endParaRPr lang="en-US" sz="1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Ключевые критерии обзора: </a:t>
            </a:r>
            <a:r>
              <a:rPr lang="ru-RU" sz="1800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актуальность, прогресс и процесс</a:t>
            </a:r>
            <a:r>
              <a:rPr lang="ru-RU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 основе пяти критериев оценки Комитета содействия развитию (КСР) ОЭСР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Оценка: </a:t>
            </a:r>
            <a:r>
              <a:rPr lang="ru-RU" sz="18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«Все ли кластеры находятся на верном пути»</a:t>
            </a:r>
            <a:r>
              <a:rPr lang="ru-RU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Источники информации: 1) данные относительно МРП; 2) вторичные источники; и 3) интервью и опросы</a:t>
            </a:r>
            <a:endParaRPr lang="en-US" sz="1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A9FA69-DE7D-4151-99AD-44DCB67AB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6344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B55CE90-39E4-4FE7-AA30-62A734B8C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675" y="875208"/>
            <a:ext cx="11299337" cy="5180966"/>
          </a:xfrm>
        </p:spPr>
        <p:txBody>
          <a:bodyPr>
            <a:normAutofit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>
                <a:effectLst/>
                <a:latin typeface="Arial" panose="020B0604020202020204" pitchFamily="34" charset="0"/>
                <a:ea typeface="IdealSans-Light"/>
                <a:cs typeface="Times New Roman" panose="02020603050405020304" pitchFamily="18" charset="0"/>
              </a:rPr>
              <a:t>Вопросы для рассмотрения</a:t>
            </a:r>
            <a:endParaRPr lang="en-US" sz="1800" b="1" dirty="0">
              <a:effectLst/>
              <a:latin typeface="Arial" panose="020B0604020202020204" pitchFamily="34" charset="0"/>
              <a:ea typeface="IdealSans-Light"/>
              <a:cs typeface="Times New Roman" panose="02020603050405020304" pitchFamily="18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Потребности и тенденции развития региона ЦАРЭС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Углубленный анализ каждого кластера и сектора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Воздействие пандемии COVID-19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Кластеры, охватываемые ЦАРЭС 2030 (например, водные ресурсы и сельское хозяйство, человеческое развитие)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Уникальные примеры и передовой опыт из портфеля ЦАРЭС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Деятельность и прогресс Института ЦАРЭС как информационного подразделения программы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Сквозные темы (ИКТ, учет гендерной проблематики и смягчение последствий изменения климата)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Извлеченные уроки и рекомендации для информирования процесса принятия решений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>
                <a:effectLst/>
                <a:latin typeface="Arial" panose="020B0604020202020204" pitchFamily="34" charset="0"/>
                <a:ea typeface="IdealSans-Light"/>
                <a:cs typeface="Times New Roman" panose="02020603050405020304" pitchFamily="18" charset="0"/>
              </a:rPr>
              <a:t>Следующие шаги</a:t>
            </a:r>
            <a:endParaRPr lang="en-US" sz="1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A9FA69-DE7D-4151-99AD-44DCB67AB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3</a:t>
            </a:fld>
            <a:endParaRPr kumimoji="1" lang="ja-JP" alt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10ECE0F-3005-4069-8A25-A467A5390C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307523"/>
              </p:ext>
            </p:extLst>
          </p:nvPr>
        </p:nvGraphicFramePr>
        <p:xfrm>
          <a:off x="537575" y="4572344"/>
          <a:ext cx="11189687" cy="1783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899471">
                  <a:extLst>
                    <a:ext uri="{9D8B030D-6E8A-4147-A177-3AD203B41FA5}">
                      <a16:colId xmlns:a16="http://schemas.microsoft.com/office/drawing/2014/main" val="640227901"/>
                    </a:ext>
                  </a:extLst>
                </a:gridCol>
                <a:gridCol w="4290216">
                  <a:extLst>
                    <a:ext uri="{9D8B030D-6E8A-4147-A177-3AD203B41FA5}">
                      <a16:colId xmlns:a16="http://schemas.microsoft.com/office/drawing/2014/main" val="21159447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kern="0" spc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Действие</a:t>
                      </a:r>
                      <a:endParaRPr lang="en-US" sz="1600" kern="0" spc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ru-RU" sz="1600" kern="0" spc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График</a:t>
                      </a:r>
                      <a:endParaRPr lang="en-US" sz="1600" kern="0" spc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00584" marR="100584"/>
                </a:tc>
                <a:extLst>
                  <a:ext uri="{0D108BD9-81ED-4DB2-BD59-A6C34878D82A}">
                    <a16:rowId xmlns:a16="http://schemas.microsoft.com/office/drawing/2014/main" val="909232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kern="0" spc="0" baseline="0" dirty="0">
                          <a:latin typeface="Arial" panose="020B0604020202020204" pitchFamily="34" charset="0"/>
                        </a:rPr>
                        <a:t>Распространение анкеты</a:t>
                      </a:r>
                      <a:endParaRPr lang="en-US" sz="1600" kern="0" spc="0" baseline="0" dirty="0">
                        <a:latin typeface="Arial" panose="020B0604020202020204" pitchFamily="34" charset="0"/>
                      </a:endParaRP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ru-RU" sz="1600" kern="0" spc="0" baseline="0" dirty="0">
                          <a:latin typeface="Arial" panose="020B0604020202020204" pitchFamily="34" charset="0"/>
                        </a:rPr>
                        <a:t>К концу июня 2021 года</a:t>
                      </a:r>
                      <a:endParaRPr lang="en-US" sz="1600" kern="0" spc="0" baseline="0" dirty="0">
                        <a:latin typeface="Arial" panose="020B0604020202020204" pitchFamily="34" charset="0"/>
                      </a:endParaRPr>
                    </a:p>
                  </a:txBody>
                  <a:tcPr marL="100584" marR="100584"/>
                </a:tc>
                <a:extLst>
                  <a:ext uri="{0D108BD9-81ED-4DB2-BD59-A6C34878D82A}">
                    <a16:rowId xmlns:a16="http://schemas.microsoft.com/office/drawing/2014/main" val="2121122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kern="0" spc="0" baseline="0" dirty="0">
                          <a:latin typeface="Arial" panose="020B0604020202020204" pitchFamily="34" charset="0"/>
                        </a:rPr>
                        <a:t>Консультации с заинтересованными сторонами</a:t>
                      </a:r>
                      <a:endParaRPr lang="en-US" sz="1600" kern="0" spc="0" baseline="0" dirty="0">
                        <a:latin typeface="Arial" panose="020B0604020202020204" pitchFamily="34" charset="0"/>
                      </a:endParaRP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ru-RU" sz="1600" kern="0" spc="0" baseline="0" dirty="0">
                          <a:latin typeface="Arial" panose="020B0604020202020204" pitchFamily="34" charset="0"/>
                        </a:rPr>
                        <a:t>Июнь 2021 г. – сентябрь 2021 г.</a:t>
                      </a:r>
                      <a:endParaRPr lang="en-US" sz="1600" kern="0" spc="0" baseline="0" dirty="0">
                        <a:latin typeface="Arial" panose="020B0604020202020204" pitchFamily="34" charset="0"/>
                      </a:endParaRPr>
                    </a:p>
                  </a:txBody>
                  <a:tcPr marL="100584" marR="100584"/>
                </a:tc>
                <a:extLst>
                  <a:ext uri="{0D108BD9-81ED-4DB2-BD59-A6C34878D82A}">
                    <a16:rowId xmlns:a16="http://schemas.microsoft.com/office/drawing/2014/main" val="3050659345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ru-RU" sz="1600" kern="0" spc="0" baseline="0" dirty="0">
                          <a:latin typeface="Arial" panose="020B0604020202020204" pitchFamily="34" charset="0"/>
                        </a:rPr>
                        <a:t>Окончательная подача </a:t>
                      </a:r>
                      <a:r>
                        <a:rPr lang="ru-RU" sz="1600" kern="0" spc="0" baseline="0" dirty="0" err="1">
                          <a:latin typeface="Arial" panose="020B0604020202020204" pitchFamily="34" charset="0"/>
                        </a:rPr>
                        <a:t>ОЭфР</a:t>
                      </a:r>
                      <a:endParaRPr lang="en-US" sz="1600" kern="0" spc="0" baseline="0" dirty="0">
                        <a:latin typeface="Arial" panose="020B0604020202020204" pitchFamily="34" charset="0"/>
                      </a:endParaRP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ru-RU" sz="1600" kern="0" spc="0" baseline="0" dirty="0">
                          <a:latin typeface="Arial" panose="020B0604020202020204" pitchFamily="34" charset="0"/>
                        </a:rPr>
                        <a:t>К концу октября 2021 года</a:t>
                      </a:r>
                      <a:endParaRPr lang="en-US" sz="1600" kern="0" spc="0" baseline="0" dirty="0">
                        <a:latin typeface="Arial" panose="020B0604020202020204" pitchFamily="34" charset="0"/>
                      </a:endParaRPr>
                    </a:p>
                  </a:txBody>
                  <a:tcPr marL="100584" marR="100584"/>
                </a:tc>
                <a:extLst>
                  <a:ext uri="{0D108BD9-81ED-4DB2-BD59-A6C34878D82A}">
                    <a16:rowId xmlns:a16="http://schemas.microsoft.com/office/drawing/2014/main" val="1197030985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ru-RU" sz="1600" kern="0" spc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Презентация результатов (ориентировочно, на 20-й МК ЦАРЭС)</a:t>
                      </a:r>
                      <a:endParaRPr lang="en-US" sz="1600" kern="0" spc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ru-RU" sz="1600" kern="0" spc="0" baseline="0" dirty="0">
                          <a:latin typeface="Arial" panose="020B0604020202020204" pitchFamily="34" charset="0"/>
                        </a:rPr>
                        <a:t>Ноябрь 2021 года</a:t>
                      </a:r>
                      <a:endParaRPr lang="en-US" sz="1600" kern="0" spc="0" baseline="0" dirty="0">
                        <a:latin typeface="Arial" panose="020B0604020202020204" pitchFamily="34" charset="0"/>
                      </a:endParaRPr>
                    </a:p>
                  </a:txBody>
                  <a:tcPr marL="100584" marR="100584"/>
                </a:tc>
                <a:extLst>
                  <a:ext uri="{0D108BD9-81ED-4DB2-BD59-A6C34878D82A}">
                    <a16:rowId xmlns:a16="http://schemas.microsoft.com/office/drawing/2014/main" val="3777734695"/>
                  </a:ext>
                </a:extLst>
              </a:tr>
            </a:tbl>
          </a:graphicData>
        </a:graphic>
      </p:graphicFrame>
      <p:sp>
        <p:nvSpPr>
          <p:cNvPr id="8" name="タイトル 1">
            <a:extLst>
              <a:ext uri="{FF2B5EF4-FFF2-40B4-BE49-F238E27FC236}">
                <a16:creationId xmlns:a16="http://schemas.microsoft.com/office/drawing/2014/main" id="{11469FD9-7608-42F0-8838-1D73BB997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9819" y="7936"/>
            <a:ext cx="12443251" cy="963529"/>
          </a:xfrm>
        </p:spPr>
        <p:txBody>
          <a:bodyPr>
            <a:normAutofit/>
          </a:bodyPr>
          <a:lstStyle/>
          <a:p>
            <a:pPr algn="ctr"/>
            <a:r>
              <a:rPr lang="ru-RU" altLang="ja-JP" sz="3000" dirty="0">
                <a:latin typeface="Arial" panose="020B0604020202020204" pitchFamily="34" charset="0"/>
                <a:cs typeface="Arial" panose="020B0604020202020204" pitchFamily="34" charset="0"/>
              </a:rPr>
              <a:t>Обзор эффективности развития ЦАРЭС за 2017-2020 гг. (</a:t>
            </a:r>
            <a:r>
              <a:rPr lang="ru-RU" altLang="ja-JP" sz="3000" dirty="0" err="1">
                <a:latin typeface="Arial" panose="020B0604020202020204" pitchFamily="34" charset="0"/>
                <a:cs typeface="Arial" panose="020B0604020202020204" pitchFamily="34" charset="0"/>
              </a:rPr>
              <a:t>прод</a:t>
            </a:r>
            <a:r>
              <a:rPr lang="ru-RU" altLang="ja-JP" sz="3000" dirty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kumimoji="1" lang="ja-JP" alt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531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DAA3A95C900D4F913CDF9D468A1D4F" ma:contentTypeVersion="36" ma:contentTypeDescription="Create a new document." ma:contentTypeScope="" ma:versionID="2661f2ea1bc8690c31c96fb236969cbb">
  <xsd:schema xmlns:xsd="http://www.w3.org/2001/XMLSchema" xmlns:xs="http://www.w3.org/2001/XMLSchema" xmlns:p="http://schemas.microsoft.com/office/2006/metadata/properties" xmlns:ns2="c1fdd505-2570-46c2-bd04-3e0f2d874cf5" xmlns:ns3="503a8e5b-f025-4d7b-b30b-6bbfaca6c044" xmlns:ns4="374793f7-8f2b-4177-9cc3-2a8d0cfae40f" targetNamespace="http://schemas.microsoft.com/office/2006/metadata/properties" ma:root="true" ma:fieldsID="8dd45b6a45d7882422137533b14742d6" ns2:_="" ns3:_="" ns4:_="">
    <xsd:import namespace="c1fdd505-2570-46c2-bd04-3e0f2d874cf5"/>
    <xsd:import namespace="503a8e5b-f025-4d7b-b30b-6bbfaca6c044"/>
    <xsd:import namespace="374793f7-8f2b-4177-9cc3-2a8d0cfae40f"/>
    <xsd:element name="properties">
      <xsd:complexType>
        <xsd:sequence>
          <xsd:element name="documentManagement">
            <xsd:complexType>
              <xsd:all>
                <xsd:element ref="ns2:j78542b1fffc4a1c84659474212e3133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TaxKeywordTaxHTField" minOccurs="0"/>
                <xsd:element ref="ns3:MediaServiceAutoKeyPoints" minOccurs="0"/>
                <xsd:element ref="ns3:MediaServiceKeyPoints" minOccurs="0"/>
                <xsd:element ref="ns3:_Flow_SignoffStatu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j78542b1fffc4a1c84659474212e3133" ma:index="9" nillable="true" ma:taxonomy="true" ma:internalName="j78542b1fffc4a1c84659474212e3133" ma:taxonomyFieldName="ADBContentGroup" ma:displayName="Content Group" ma:readOnly="false" ma:default="2;#CWRD|6d71ff58-4882-4388-ab5c-218969b1e9c8" ma:fieldId="{378542b1-fffc-4a1c-8465-9474212e3133}" ma:taxonomyMulti="true" ma:sspId="115af50e-efb3-4a0e-b425-875ff625e09e" ma:termSetId="2a9ffbee-93a5-418b-bcdb-8d6817936e6b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3a8e5b-f025-4d7b-b30b-6bbfaca6c0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Flow_SignoffStatus" ma:index="26" nillable="true" ma:displayName="Sign-off status" ma:internalName="Sign_x002d_off_x0020_status">
      <xsd:simpleType>
        <xsd:restriction base="dms:Text"/>
      </xsd:simpleType>
    </xsd:element>
    <xsd:element name="MediaLengthInSeconds" ma:index="2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4793f7-8f2b-4177-9cc3-2a8d0cfae40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KeywordTaxHTField" ma:index="23" nillable="true" ma:taxonomy="true" ma:internalName="TaxKeywordTaxHTField" ma:taxonomyFieldName="TaxKeyword" ma:displayName="Enterprise Keywords" ma:fieldId="{23f27201-bee3-471e-b2e7-b64fd8b7ca38}" ma:taxonomyMulti="true" ma:sspId="115af50e-efb3-4a0e-b425-875ff625e09e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78542b1fffc4a1c84659474212e3133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CWRD</TermName>
          <TermId xmlns="http://schemas.microsoft.com/office/infopath/2007/PartnerControls">6d71ff58-4882-4388-ab5c-218969b1e9c8</TermId>
        </TermInfo>
      </Terms>
    </j78542b1fffc4a1c84659474212e3133>
    <TaxKeywordTaxHTField xmlns="374793f7-8f2b-4177-9cc3-2a8d0cfae40f">
      <Terms xmlns="http://schemas.microsoft.com/office/infopath/2007/PartnerControls"/>
    </TaxKeywordTaxHTField>
    <_Flow_SignoffStatus xmlns="503a8e5b-f025-4d7b-b30b-6bbfaca6c044" xsi:nil="true"/>
  </documentManagement>
</p:properties>
</file>

<file path=customXml/itemProps1.xml><?xml version="1.0" encoding="utf-8"?>
<ds:datastoreItem xmlns:ds="http://schemas.openxmlformats.org/officeDocument/2006/customXml" ds:itemID="{761282FF-52C3-495B-B16E-52D0B99F31B4}"/>
</file>

<file path=customXml/itemProps2.xml><?xml version="1.0" encoding="utf-8"?>
<ds:datastoreItem xmlns:ds="http://schemas.openxmlformats.org/officeDocument/2006/customXml" ds:itemID="{E88EE0E2-5373-4D99-BBF7-021FF24D822D}"/>
</file>

<file path=customXml/itemProps3.xml><?xml version="1.0" encoding="utf-8"?>
<ds:datastoreItem xmlns:ds="http://schemas.openxmlformats.org/officeDocument/2006/customXml" ds:itemID="{F865803E-6C17-4083-92F7-9872E6AD3CB1}"/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295</Words>
  <Application>Microsoft Office PowerPoint</Application>
  <PresentationFormat>Широкоэкранный</PresentationFormat>
  <Paragraphs>43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Office テーマ</vt:lpstr>
      <vt:lpstr>ОБЗОР ЭФФЕКТИВНОСТИ РАЗВИТИЯ (ОЭфР) (2017-2020 гг.)</vt:lpstr>
      <vt:lpstr>Обзор эффективности развития ЦАРЭС за 2017-2020 гг.</vt:lpstr>
      <vt:lpstr>Обзор эффективности развития ЦАРЭС за 2017-2020 гг. (прод.)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ОБЗОР ЭФФЕКТИВНОСТИ РАЗВИТИЯ (ОЭфР) (2017-2020 гг.)</dc:title>
  <cp:lastModifiedBy>solomonchik@mail.ru</cp:lastModifiedBy>
  <cp:revision>1</cp:revision>
  <dcterms:created xsi:type="dcterms:W3CDTF">2021-06-09T08:18:55Z</dcterms:created>
  <dcterms:modified xsi:type="dcterms:W3CDTF">2021-06-16T08:38:06Z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0x010100BADAA3A95C900D4F913CDF9D468A1D4F</vt:lpwstr>
  </property>
  <property fmtid="{D5CDD505-2E9C-101B-9397-08002B2CF9AE}" pid="3" name="TaxCatchAll">
    <vt:lpwstr>2;#CWRD;#1;#English</vt:lpwstr>
  </property>
  <property fmtid="{D5CDD505-2E9C-101B-9397-08002B2CF9AE}" pid="4" name="h00e4aaaf4624e24a7df7f06faa038c6">
    <vt:lpwstr>English|16ac8743-31bb-43f8-9a73-533a041667d6</vt:lpwstr>
  </property>
  <property fmtid="{D5CDD505-2E9C-101B-9397-08002B2CF9AE}" pid="5" name="ADBContentGroup">
    <vt:lpwstr>2;#CWRD|6d71ff58-4882-4388-ab5c-218969b1e9c8</vt:lpwstr>
  </property>
</Properties>
</file>