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0C859-D145-4BF4-AE60-F2E6BEB2E00C}" v="1" dt="2021-06-15T07:26:22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79B-A50F-46E0-A682-DB0B42875156}" type="datetimeFigureOut">
              <a:rPr lang="en-US" smtClean="0"/>
              <a:t>16/06/2021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D0A0-1C1E-4CFE-9026-48B54AA447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EDB2D-4A8F-454A-85D0-2E3EFB3F36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D01388-AFCE-4604-9A25-C18403119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C29C7-CE78-42AD-8A17-1803150D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F5D-AEE4-4E8F-B0E6-BB30BDD5E339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268A5A-1E54-458E-B300-40BC4F74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213080-65DF-4F86-9670-D3A98301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72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19D97-5C8A-46F1-89C1-5832EC8E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5244E7-9DF4-4CB6-827D-ABC243315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367223-742C-4534-A888-2525FD2D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49A9-86AD-4BF0-B688-BB5AC9A4259A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3E76-40B4-4E3A-BE12-36DDC95A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443F33-61CA-49DE-9F78-AE5324D0D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34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4035B32-E05B-4CDD-829B-D2FE4F823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E4DB27-EA82-420D-B005-9409A25B7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6F76A3-FCC5-4166-9C1F-9E682E1C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5D00-1F14-4608-A5FB-2950D6525740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093CA4-3975-45A8-BA56-01F982E7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780DD-1E12-452C-95A9-32EA1876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1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A466C-6AFC-4FA8-ACB7-2E6168F6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536F1A-363A-46DF-85E8-B0502BA5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D5B322-A672-4CB2-9BE1-56287D1E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AD99-1553-4B7E-ABF5-668690EF6257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6E0325-7334-41B2-BCC7-5C7CDCA1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9728BA-8F19-49FF-B229-45229323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63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4FCCE-384F-4CD9-88D8-F6ADE8B51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4E6988-9403-4A19-82D4-CCFA83125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464D17-5F6C-4C6C-BC43-39FD7FF1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B1A5-602F-47BE-BD6C-2B6D4206A5F3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440E26-B71C-4FE6-AFDF-0CAF4A47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60889-8981-4939-9E50-EB5737A6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16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87E56-FA6D-4A1A-89C9-90CF4D354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CD59B5-DBE3-4789-8EF8-F6B46380E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41A549-B6B6-4ABC-81DA-8C0743EB5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4E66-E9E2-4645-9527-70A77D58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8F220-79EC-4E99-8332-42AC56DD83DD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2B3B18-0F16-41D3-A61B-269331E5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049DD0-C4FE-407A-A866-E30FCBA6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8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CE527-8306-4131-8E04-E6676AEA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995E99-4789-44F1-8224-836779015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86339F-8E7A-46C7-A985-7A51ADAC4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F8326-BE27-470E-A574-77EC0110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306B8B-65B1-4116-B04D-5B8674489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B02883-E8A7-4A9B-B512-26E73788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7D09-3F9C-4A21-B4F1-54F6BB0B04E3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052292-7ADB-4EC0-A203-5E521341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09D87E-DBD4-47EE-823C-BBEB05BB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A6FE1-7B08-476C-B53C-1D5B7D50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1BA239-A4F4-4EEC-8F75-F6CCA64D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8BF4-7197-408C-91D6-3DEE1132A515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191BF3-63D4-4CEB-95A7-831AE97F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DA805A-21BE-4180-BD7A-D36AA846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2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6BE8A1-2E1C-4F31-8498-B102818A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E09-0C67-4438-B512-60926FDF3C10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15F812-B4D1-4141-90BB-40B4F5E4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0EBE9B-EEE0-413B-8C27-FCD7D3C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89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D8AF29-F940-40EE-B8E3-B87B9AC58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04EF1C-137A-437A-A259-11186D12A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28D8B3-C24A-4373-9C00-77FAB9D87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5B4C18-AE9F-4110-9F86-45D9CAC2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BA10-0AEC-4401-89B2-59A7D5353191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509011-B951-4901-AA80-0292E379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6DA6A3-7457-4018-A97E-AF57F00C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51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6FE50-D463-4185-9042-53D45B03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5C6C01-654C-4C68-B53E-A488A90F9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54EC0E-374C-481C-B514-2175061F1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B972E3-7F3A-4522-841C-F1312047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651C-7A33-4B3F-8E69-B6A8D7380B6F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CDCF60-D8A0-4297-9E60-F4E1377A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B04BF8-C42D-4110-843A-1FDB0A51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0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0E6944-5237-4E28-A7DB-401601C4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D56DA4-77F5-4DF1-BD13-12BE0B35F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5EE30-8ABF-493D-BBC1-49873E964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9861-7A5B-4F18-B597-81645C4D827C}" type="datetime1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E66C8-271E-472A-8B22-7CE9A9FE7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207C33-8896-4A07-9F51-1AA08D4E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D0B6-8B2F-46AA-872F-7FCF6D0BA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3AFF7-106B-4735-A482-D3BE5C905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804" y="3100769"/>
            <a:ext cx="11097878" cy="1577084"/>
          </a:xfrm>
        </p:spPr>
        <p:txBody>
          <a:bodyPr>
            <a:normAutofit fontScale="90000"/>
          </a:bodyPr>
          <a:lstStyle/>
          <a:p>
            <a:r>
              <a:rPr kumimoji="1" lang="en-US" altLang="ja-JP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EFFECTIVENESS REVIEW (</a:t>
            </a:r>
            <a:r>
              <a:rPr kumimoji="1" lang="en-US" altLang="ja-JP" sz="4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DEfR</a:t>
            </a:r>
            <a:r>
              <a:rPr kumimoji="1" lang="en-US" altLang="ja-JP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kumimoji="1" lang="en-US" altLang="ja-JP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1" lang="en-US" altLang="ja-JP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(2017-2020)</a:t>
            </a:r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429145-A894-4E64-B295-034B549AE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813" y="6254936"/>
            <a:ext cx="9380374" cy="327488"/>
          </a:xfrm>
        </p:spPr>
        <p:txBody>
          <a:bodyPr>
            <a:normAutofit lnSpcReduction="10000"/>
          </a:bodyPr>
          <a:lstStyle/>
          <a:p>
            <a:pPr algn="r"/>
            <a:r>
              <a:rPr lang="en-US" altLang="ja-JP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30 June 2021</a:t>
            </a:r>
            <a:endParaRPr kumimoji="1" lang="en-US" altLang="ja-JP" sz="18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5B54EA-1699-4FBB-9C88-4B0636068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28" name="Picture 30">
            <a:extLst>
              <a:ext uri="{FF2B5EF4-FFF2-40B4-BE49-F238E27FC236}">
                <a16:creationId xmlns:a16="http://schemas.microsoft.com/office/drawing/2014/main" id="{6773F5FE-74FB-4E7C-B757-57AB42AC3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382" y="5889108"/>
            <a:ext cx="74930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3" descr="C:\Users\R8T\Documents\CAREC 2030 for DER\CAREC 2030 cover folder\CAREC 2030_nov22_cover Folder\Links\NEW temp CAREC LOGO_sept 2017.png">
            <a:extLst>
              <a:ext uri="{FF2B5EF4-FFF2-40B4-BE49-F238E27FC236}">
                <a16:creationId xmlns:a16="http://schemas.microsoft.com/office/drawing/2014/main" id="{5BEDCBAA-B87C-464F-8FF8-18F60017BB3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322" y="807528"/>
            <a:ext cx="1635356" cy="15770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68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rmAutofit/>
          </a:bodyPr>
          <a:lstStyle/>
          <a:p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CAREC Development Effectiveness Review 2017-2020</a:t>
            </a:r>
            <a:endParaRPr kumimoji="1" lang="ja-JP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5115379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Background: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CAREC 2030 endorsed at 16</a:t>
            </a:r>
            <a:r>
              <a:rPr lang="en-US" sz="1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Ministerial Conference (MC) in 2017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Effectiveness Review (DEfR) to take place every 3 years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First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DEfR to cover period 2017-2020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Emphasis on learning, continuous improvement and future direction of CAREC program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Scope</a:t>
            </a:r>
            <a:endParaRPr lang="en-US" sz="1800" dirty="0">
              <a:effectLst/>
              <a:latin typeface="Arial" panose="020B0604020202020204" pitchFamily="34" charset="0"/>
              <a:ea typeface="IdealSans-Light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against CAREC Program Results Framework (PRF) endorsed at CAREC MC in 2020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 of each cluster towards achieving objectives of CAREC 2030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operational clusters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Institutional arrangements of the CAREC program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Methods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review criteria: </a:t>
            </a:r>
            <a:r>
              <a:rPr lang="en-US" sz="18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Relevance, progress and process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based on five OECD-DAC evaluation criteria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Assessment: “</a:t>
            </a:r>
            <a:r>
              <a:rPr lang="en-US" sz="1800" i="1" dirty="0">
                <a:latin typeface="Arial" panose="020B0604020202020204" pitchFamily="34" charset="0"/>
              </a:rPr>
              <a:t>Wheth</a:t>
            </a: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 each cluster is </a:t>
            </a:r>
            <a:r>
              <a:rPr lang="en-US" sz="1800" i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 track.”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sources: 1) Data against PRF, 2) secondary sources and 3) interview and surveys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34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B03BC-9E83-4ED9-89C7-8727AA7C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44" y="277442"/>
            <a:ext cx="11312046" cy="963529"/>
          </a:xfrm>
        </p:spPr>
        <p:txBody>
          <a:bodyPr>
            <a:noAutofit/>
          </a:bodyPr>
          <a:lstStyle/>
          <a:p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CAREC Development Effectiveness Review 2017-2020 (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cont.</a:t>
            </a:r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5CE90-39E4-4FE7-AA30-62A734B8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5180966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Considerations for review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 and development trends of CAREC region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n-depth analysis of each cluster and sector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COVID-19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Clusters being scoped out under CAREC 2030 (e.g. water and agriculture, human development)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Unique examples &amp; good practices from CAREC portfolio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 and progress of the CAREC Institute as knowledge arm of the program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Cross-cutting themes (ICT, gender mainstreaming and climate change mitigation)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Lessons learned and recommendations to inform decision-making process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IdealSans-Light"/>
                <a:cs typeface="Times New Roman" panose="02020603050405020304" pitchFamily="18" charset="0"/>
              </a:rPr>
              <a:t>Next steps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9FA69-DE7D-4151-99AD-44DCB67AB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D0B6-8B2F-46AA-872F-7FCF6D0BA5C6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10ECE0F-3005-4069-8A25-A467A5390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39062"/>
              </p:ext>
            </p:extLst>
          </p:nvPr>
        </p:nvGraphicFramePr>
        <p:xfrm>
          <a:off x="940317" y="4716728"/>
          <a:ext cx="10172442" cy="178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72246">
                  <a:extLst>
                    <a:ext uri="{9D8B030D-6E8A-4147-A177-3AD203B41FA5}">
                      <a16:colId xmlns:a16="http://schemas.microsoft.com/office/drawing/2014/main" val="640227901"/>
                    </a:ext>
                  </a:extLst>
                </a:gridCol>
                <a:gridCol w="3900196">
                  <a:extLst>
                    <a:ext uri="{9D8B030D-6E8A-4147-A177-3AD203B41FA5}">
                      <a16:colId xmlns:a16="http://schemas.microsoft.com/office/drawing/2014/main" val="2115944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23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Circulation of questionnaire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By the end of June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22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Consultation with stakeholders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June 2021 – September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65934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dirty="0"/>
                        <a:t>Final submission of DEfR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By the end of October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03098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Presentation on Findings (Tentatively at 20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CAREC MC)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November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734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53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  <SharedWithUsers xmlns="374793f7-8f2b-4177-9cc3-2a8d0cfae40f">
      <UserInfo>
        <DisplayName>Safdar Parvez</DisplayName>
        <AccountId>111</AccountId>
        <AccountType/>
      </UserInfo>
      <UserInfo>
        <DisplayName>Saad Abdullah Paracha</DisplayName>
        <AccountId>492</AccountId>
        <AccountType/>
      </UserInfo>
      <UserInfo>
        <DisplayName>Alzeus R. Alzate</DisplayName>
        <AccountId>677</AccountId>
        <AccountType/>
      </UserInfo>
      <UserInfo>
        <DisplayName>Licel D. Calderon-Tanquintic</DisplayName>
        <AccountId>103</AccountId>
        <AccountType/>
      </UserInfo>
      <UserInfo>
        <DisplayName>Irene S. De Roma</DisplayName>
        <AccountId>100</AccountId>
        <AccountType/>
      </UserInfo>
      <UserInfo>
        <DisplayName>Mary Ann Magadia</DisplayName>
        <AccountId>2252</AccountId>
        <AccountType/>
      </UserInfo>
      <UserInfo>
        <DisplayName>Jennifer Lapis</DisplayName>
        <AccountId>123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01598E7-6F6B-44E4-AE59-2592478BDACB}"/>
</file>

<file path=customXml/itemProps2.xml><?xml version="1.0" encoding="utf-8"?>
<ds:datastoreItem xmlns:ds="http://schemas.openxmlformats.org/officeDocument/2006/customXml" ds:itemID="{F2CE56AD-8EFE-4559-8987-97C78A446E28}"/>
</file>

<file path=customXml/itemProps3.xml><?xml version="1.0" encoding="utf-8"?>
<ds:datastoreItem xmlns:ds="http://schemas.openxmlformats.org/officeDocument/2006/customXml" ds:itemID="{6DD70CD4-5E02-4B1C-B3DA-ED6A7A544D19}"/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278</Words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Office テーマ</vt:lpstr>
      <vt:lpstr>DEVELOPMENT EFFECTIVENESS REVIEW (DEfR) (2017-2020)</vt:lpstr>
      <vt:lpstr>CAREC Development Effectiveness Review 2017-2020</vt:lpstr>
      <vt:lpstr>CAREC Development Effectiveness Review 2017-2020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2021-06-09T08:18:55Z</dcterms:created>
  <dcterms:modified xsi:type="dcterms:W3CDTF">2021-06-16T02:34:23Z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2;#CWRD|6d71ff58-4882-4388-ab5c-218969b1e9c8;#1;#English|16ac8743-31bb-43f8-9a73-533a041667d6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TaxKeyword">
    <vt:lpwstr/>
  </property>
  <property fmtid="{D5CDD505-2E9C-101B-9397-08002B2CF9AE}" pid="6" name="k985dbdc596c44d7acaf8184f33920f0">
    <vt:lpwstr/>
  </property>
  <property fmtid="{D5CDD505-2E9C-101B-9397-08002B2CF9AE}" pid="7" name="ADBCountry">
    <vt:lpwstr/>
  </property>
  <property fmtid="{D5CDD505-2E9C-101B-9397-08002B2CF9AE}" pid="8" name="d61536b25a8a4fedb48bb564279be82a">
    <vt:lpwstr/>
  </property>
  <property fmtid="{D5CDD505-2E9C-101B-9397-08002B2CF9AE}" pid="9" name="ADBCountryDocumentType">
    <vt:lpwstr/>
  </property>
  <property fmtid="{D5CDD505-2E9C-101B-9397-08002B2CF9AE}" pid="10" name="ADBProjectDocumentType">
    <vt:lpwstr/>
  </property>
  <property fmtid="{D5CDD505-2E9C-101B-9397-08002B2CF9AE}" pid="11" name="ADBProject">
    <vt:lpwstr/>
  </property>
  <property fmtid="{D5CDD505-2E9C-101B-9397-08002B2CF9AE}" pid="12" name="a0d1b14b197747dfafc19f70ff45d4f6">
    <vt:lpwstr/>
  </property>
  <property fmtid="{D5CDD505-2E9C-101B-9397-08002B2CF9AE}" pid="13" name="ADBContentGroup">
    <vt:lpwstr>2;#CWRD|6d71ff58-4882-4388-ab5c-218969b1e9c8</vt:lpwstr>
  </property>
  <property fmtid="{D5CDD505-2E9C-101B-9397-08002B2CF9AE}" pid="14" name="ADBSector">
    <vt:lpwstr/>
  </property>
  <property fmtid="{D5CDD505-2E9C-101B-9397-08002B2CF9AE}" pid="15" name="de77c5b4d20d4bdeb0b6d09350193e53">
    <vt:lpwstr/>
  </property>
  <property fmtid="{D5CDD505-2E9C-101B-9397-08002B2CF9AE}" pid="16" name="d01a0ce1b141461dbfb235a3ab729a2c">
    <vt:lpwstr/>
  </property>
  <property fmtid="{D5CDD505-2E9C-101B-9397-08002B2CF9AE}" pid="17" name="ADBDocumentSecurity">
    <vt:lpwstr/>
  </property>
  <property fmtid="{D5CDD505-2E9C-101B-9397-08002B2CF9AE}" pid="18" name="ADBDocumentLanguage">
    <vt:lpwstr>1;#English|16ac8743-31bb-43f8-9a73-533a041667d6</vt:lpwstr>
  </property>
  <property fmtid="{D5CDD505-2E9C-101B-9397-08002B2CF9AE}" pid="19" name="hca2169e3b0945318411f30479ba40c8">
    <vt:lpwstr/>
  </property>
  <property fmtid="{D5CDD505-2E9C-101B-9397-08002B2CF9AE}" pid="20" name="ADBDepartmentOwner">
    <vt:lpwstr/>
  </property>
  <property fmtid="{D5CDD505-2E9C-101B-9397-08002B2CF9AE}" pid="21" name="p030e467f78f45b4ae8f7e2c17ea4d82">
    <vt:lpwstr/>
  </property>
</Properties>
</file>