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8"/>
  </p:notesMasterIdLst>
  <p:handoutMasterIdLst>
    <p:handoutMasterId r:id="rId29"/>
  </p:handoutMasterIdLst>
  <p:sldIdLst>
    <p:sldId id="533" r:id="rId2"/>
    <p:sldId id="534" r:id="rId3"/>
    <p:sldId id="579" r:id="rId4"/>
    <p:sldId id="570" r:id="rId5"/>
    <p:sldId id="568" r:id="rId6"/>
    <p:sldId id="569" r:id="rId7"/>
    <p:sldId id="585" r:id="rId8"/>
    <p:sldId id="586" r:id="rId9"/>
    <p:sldId id="571" r:id="rId10"/>
    <p:sldId id="576" r:id="rId11"/>
    <p:sldId id="580" r:id="rId12"/>
    <p:sldId id="577" r:id="rId13"/>
    <p:sldId id="582" r:id="rId14"/>
    <p:sldId id="583" r:id="rId15"/>
    <p:sldId id="584" r:id="rId16"/>
    <p:sldId id="590" r:id="rId17"/>
    <p:sldId id="591" r:id="rId18"/>
    <p:sldId id="588" r:id="rId19"/>
    <p:sldId id="566" r:id="rId20"/>
    <p:sldId id="572" r:id="rId21"/>
    <p:sldId id="573" r:id="rId22"/>
    <p:sldId id="589" r:id="rId23"/>
    <p:sldId id="574" r:id="rId24"/>
    <p:sldId id="578" r:id="rId25"/>
    <p:sldId id="565" r:id="rId26"/>
    <p:sldId id="536" r:id="rId27"/>
  </p:sldIdLst>
  <p:sldSz cx="12188825" cy="6858000"/>
  <p:notesSz cx="6858000" cy="9144000"/>
  <p:defaultTextStyle>
    <a:defPPr>
      <a:defRPr lang="en-US"/>
    </a:defPPr>
    <a:lvl1pPr algn="l" rtl="0" fontAlgn="base">
      <a:spcBef>
        <a:spcPct val="0"/>
      </a:spcBef>
      <a:spcAft>
        <a:spcPct val="0"/>
      </a:spcAft>
      <a:defRPr kern="1200">
        <a:solidFill>
          <a:schemeClr val="tx1"/>
        </a:solidFill>
        <a:latin typeface="HelveticaNeueLT Pro 55 Roman" charset="0"/>
        <a:ea typeface="ＭＳ Ｐゴシック" charset="-128"/>
        <a:cs typeface="+mn-cs"/>
      </a:defRPr>
    </a:lvl1pPr>
    <a:lvl2pPr marL="609493" algn="l" rtl="0" fontAlgn="base">
      <a:spcBef>
        <a:spcPct val="0"/>
      </a:spcBef>
      <a:spcAft>
        <a:spcPct val="0"/>
      </a:spcAft>
      <a:defRPr kern="1200">
        <a:solidFill>
          <a:schemeClr val="tx1"/>
        </a:solidFill>
        <a:latin typeface="HelveticaNeueLT Pro 55 Roman" charset="0"/>
        <a:ea typeface="ＭＳ Ｐゴシック" charset="-128"/>
        <a:cs typeface="+mn-cs"/>
      </a:defRPr>
    </a:lvl2pPr>
    <a:lvl3pPr marL="1218987" algn="l" rtl="0" fontAlgn="base">
      <a:spcBef>
        <a:spcPct val="0"/>
      </a:spcBef>
      <a:spcAft>
        <a:spcPct val="0"/>
      </a:spcAft>
      <a:defRPr kern="1200">
        <a:solidFill>
          <a:schemeClr val="tx1"/>
        </a:solidFill>
        <a:latin typeface="HelveticaNeueLT Pro 55 Roman" charset="0"/>
        <a:ea typeface="ＭＳ Ｐゴシック" charset="-128"/>
        <a:cs typeface="+mn-cs"/>
      </a:defRPr>
    </a:lvl3pPr>
    <a:lvl4pPr marL="1828480" algn="l" rtl="0" fontAlgn="base">
      <a:spcBef>
        <a:spcPct val="0"/>
      </a:spcBef>
      <a:spcAft>
        <a:spcPct val="0"/>
      </a:spcAft>
      <a:defRPr kern="1200">
        <a:solidFill>
          <a:schemeClr val="tx1"/>
        </a:solidFill>
        <a:latin typeface="HelveticaNeueLT Pro 55 Roman" charset="0"/>
        <a:ea typeface="ＭＳ Ｐゴシック" charset="-128"/>
        <a:cs typeface="+mn-cs"/>
      </a:defRPr>
    </a:lvl4pPr>
    <a:lvl5pPr marL="2437973" algn="l" rtl="0" fontAlgn="base">
      <a:spcBef>
        <a:spcPct val="0"/>
      </a:spcBef>
      <a:spcAft>
        <a:spcPct val="0"/>
      </a:spcAft>
      <a:defRPr kern="1200">
        <a:solidFill>
          <a:schemeClr val="tx1"/>
        </a:solidFill>
        <a:latin typeface="HelveticaNeueLT Pro 55 Roman" charset="0"/>
        <a:ea typeface="ＭＳ Ｐゴシック" charset="-128"/>
        <a:cs typeface="+mn-cs"/>
      </a:defRPr>
    </a:lvl5pPr>
    <a:lvl6pPr marL="3047467" algn="l" defTabSz="1218987" rtl="0" eaLnBrk="1" latinLnBrk="0" hangingPunct="1">
      <a:defRPr kern="1200">
        <a:solidFill>
          <a:schemeClr val="tx1"/>
        </a:solidFill>
        <a:latin typeface="HelveticaNeueLT Pro 55 Roman" charset="0"/>
        <a:ea typeface="ＭＳ Ｐゴシック" charset="-128"/>
        <a:cs typeface="+mn-cs"/>
      </a:defRPr>
    </a:lvl6pPr>
    <a:lvl7pPr marL="3656960" algn="l" defTabSz="1218987" rtl="0" eaLnBrk="1" latinLnBrk="0" hangingPunct="1">
      <a:defRPr kern="1200">
        <a:solidFill>
          <a:schemeClr val="tx1"/>
        </a:solidFill>
        <a:latin typeface="HelveticaNeueLT Pro 55 Roman" charset="0"/>
        <a:ea typeface="ＭＳ Ｐゴシック" charset="-128"/>
        <a:cs typeface="+mn-cs"/>
      </a:defRPr>
    </a:lvl7pPr>
    <a:lvl8pPr marL="4266453" algn="l" defTabSz="1218987" rtl="0" eaLnBrk="1" latinLnBrk="0" hangingPunct="1">
      <a:defRPr kern="1200">
        <a:solidFill>
          <a:schemeClr val="tx1"/>
        </a:solidFill>
        <a:latin typeface="HelveticaNeueLT Pro 55 Roman" charset="0"/>
        <a:ea typeface="ＭＳ Ｐゴシック" charset="-128"/>
        <a:cs typeface="+mn-cs"/>
      </a:defRPr>
    </a:lvl8pPr>
    <a:lvl9pPr marL="4875947" algn="l" defTabSz="1218987" rtl="0" eaLnBrk="1" latinLnBrk="0" hangingPunct="1">
      <a:defRPr kern="1200">
        <a:solidFill>
          <a:schemeClr val="tx1"/>
        </a:solidFill>
        <a:latin typeface="HelveticaNeueLT Pro 55 Roman" charset="0"/>
        <a:ea typeface="ＭＳ Ｐゴシック" charset="-128"/>
        <a:cs typeface="+mn-cs"/>
      </a:defRPr>
    </a:lvl9pPr>
  </p:defaultTextStyle>
  <p:extLst>
    <p:ext uri="{EFAFB233-063F-42B5-8137-9DF3F51BA10A}">
      <p15:sldGuideLst xmlns:p15="http://schemas.microsoft.com/office/powerpoint/2012/main">
        <p15:guide id="1" orient="horz" pos="4020" userDrawn="1">
          <p15:clr>
            <a:srgbClr val="A4A3A4"/>
          </p15:clr>
        </p15:guide>
        <p15:guide id="2" pos="7354" userDrawn="1">
          <p15:clr>
            <a:srgbClr val="A4A3A4"/>
          </p15:clr>
        </p15:guide>
        <p15:guide id="3" orient="horz" pos="232" userDrawn="1">
          <p15:clr>
            <a:srgbClr val="A4A3A4"/>
          </p15:clr>
        </p15:guide>
        <p15:guide id="4" pos="417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e Griffi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46C3E1"/>
    <a:srgbClr val="000000"/>
    <a:srgbClr val="F6F5F5"/>
    <a:srgbClr val="FFFFC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7043" autoAdjust="0"/>
    <p:restoredTop sz="95777" autoAdjust="0"/>
  </p:normalViewPr>
  <p:slideViewPr>
    <p:cSldViewPr snapToGrid="0">
      <p:cViewPr varScale="1">
        <p:scale>
          <a:sx n="52" d="100"/>
          <a:sy n="52" d="100"/>
        </p:scale>
        <p:origin x="24" y="440"/>
      </p:cViewPr>
      <p:guideLst>
        <p:guide orient="horz" pos="4020"/>
        <p:guide pos="7354"/>
        <p:guide orient="horz" pos="232"/>
        <p:guide pos="4179"/>
      </p:guideLst>
    </p:cSldViewPr>
  </p:slideViewPr>
  <p:notesTextViewPr>
    <p:cViewPr>
      <p:scale>
        <a:sx n="3" d="2"/>
        <a:sy n="3" d="2"/>
      </p:scale>
      <p:origin x="0" y="0"/>
    </p:cViewPr>
  </p:notesTextViewPr>
  <p:sorterViewPr>
    <p:cViewPr>
      <p:scale>
        <a:sx n="60" d="100"/>
        <a:sy n="60" d="100"/>
      </p:scale>
      <p:origin x="0" y="-2728"/>
    </p:cViewPr>
  </p:sorterViewPr>
  <p:notesViewPr>
    <p:cSldViewPr snapToGrid="0">
      <p:cViewPr varScale="1">
        <p:scale>
          <a:sx n="85" d="100"/>
          <a:sy n="85" d="100"/>
        </p:scale>
        <p:origin x="2720" y="1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7F4A4E1E-AE9C-A143-ABAD-5D391E7CFCE1}" type="datetimeFigureOut">
              <a:rPr lang="en-US" altLang="en-US"/>
              <a:pPr/>
              <a:t>2/5/2021</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0C392FC3-D82C-EB4F-8C81-8965466BD8C0}" type="slidenum">
              <a:rPr lang="en-US" altLang="en-US"/>
              <a:pPr/>
              <a:t>‹#›</a:t>
            </a:fld>
            <a:endParaRPr lang="en-US" altLang="en-US"/>
          </a:p>
        </p:txBody>
      </p:sp>
    </p:spTree>
    <p:extLst>
      <p:ext uri="{BB962C8B-B14F-4D97-AF65-F5344CB8AC3E}">
        <p14:creationId xmlns:p14="http://schemas.microsoft.com/office/powerpoint/2010/main" val="15964215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4BE86FFC-B97E-FA45-9938-FB42098B5E8B}" type="datetimeFigureOut">
              <a:rPr lang="en-US" altLang="en-US"/>
              <a:pPr/>
              <a:t>2/5/2021</a:t>
            </a:fld>
            <a:endParaRPr lang="en-US" alt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D1F7B10B-2CA8-0D4D-AA1C-2A87D62C2A9E}" type="slidenum">
              <a:rPr lang="en-US" altLang="en-US"/>
              <a:pPr/>
              <a:t>‹#›</a:t>
            </a:fld>
            <a:endParaRPr lang="en-US" altLang="en-US"/>
          </a:p>
        </p:txBody>
      </p:sp>
    </p:spTree>
    <p:extLst>
      <p:ext uri="{BB962C8B-B14F-4D97-AF65-F5344CB8AC3E}">
        <p14:creationId xmlns:p14="http://schemas.microsoft.com/office/powerpoint/2010/main" val="18692886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F7B10B-2CA8-0D4D-AA1C-2A87D62C2A9E}" type="slidenum">
              <a:rPr lang="en-US" altLang="en-US" smtClean="0"/>
              <a:pPr/>
              <a:t>24</a:t>
            </a:fld>
            <a:endParaRPr lang="en-US" altLang="en-US"/>
          </a:p>
        </p:txBody>
      </p:sp>
    </p:spTree>
    <p:extLst>
      <p:ext uri="{BB962C8B-B14F-4D97-AF65-F5344CB8AC3E}">
        <p14:creationId xmlns:p14="http://schemas.microsoft.com/office/powerpoint/2010/main" val="3987376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tiff"/><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tif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tif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COVER - Imag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srcRect b="19313"/>
          <a:stretch/>
        </p:blipFill>
        <p:spPr>
          <a:xfrm>
            <a:off x="-1" y="1252038"/>
            <a:ext cx="12188824" cy="5287999"/>
          </a:xfrm>
          <a:prstGeom prst="rect">
            <a:avLst/>
          </a:prstGeom>
        </p:spPr>
      </p:pic>
      <p:sp>
        <p:nvSpPr>
          <p:cNvPr id="2" name="Title 1"/>
          <p:cNvSpPr>
            <a:spLocks noGrp="1"/>
          </p:cNvSpPr>
          <p:nvPr>
            <p:ph type="ctrTitle" hasCustomPrompt="1"/>
          </p:nvPr>
        </p:nvSpPr>
        <p:spPr>
          <a:xfrm>
            <a:off x="1096146" y="4651032"/>
            <a:ext cx="10239885" cy="697731"/>
          </a:xfrm>
        </p:spPr>
        <p:txBody>
          <a:bodyPr anchor="b"/>
          <a:lstStyle>
            <a:lvl1pPr algn="ctr">
              <a:defRPr sz="4400" b="0" i="0" baseline="0">
                <a:latin typeface="Baskerville" charset="0"/>
                <a:ea typeface="Baskerville" charset="0"/>
                <a:cs typeface="Baskerville" charset="0"/>
              </a:defRPr>
            </a:lvl1pPr>
          </a:lstStyle>
          <a:p>
            <a:r>
              <a:rPr lang="en-US" dirty="0"/>
              <a:t>Click to add title</a:t>
            </a:r>
          </a:p>
        </p:txBody>
      </p:sp>
      <p:sp>
        <p:nvSpPr>
          <p:cNvPr id="3" name="Subtitle 2"/>
          <p:cNvSpPr>
            <a:spLocks noGrp="1"/>
          </p:cNvSpPr>
          <p:nvPr>
            <p:ph type="subTitle" idx="1" hasCustomPrompt="1"/>
          </p:nvPr>
        </p:nvSpPr>
        <p:spPr>
          <a:xfrm>
            <a:off x="1096146" y="5816338"/>
            <a:ext cx="10239884" cy="593650"/>
          </a:xfrm>
        </p:spPr>
        <p:txBody>
          <a:bodyPr>
            <a:normAutofit/>
          </a:bodyPr>
          <a:lstStyle>
            <a:lvl1pPr marL="0" indent="0" algn="ctr">
              <a:lnSpc>
                <a:spcPts val="3333"/>
              </a:lnSpc>
              <a:spcBef>
                <a:spcPts val="0"/>
              </a:spcBef>
              <a:buNone/>
              <a:defRPr sz="2399" b="0" i="0" baseline="0">
                <a:solidFill>
                  <a:schemeClr val="accent6"/>
                </a:solidFill>
                <a:latin typeface="Baskerville" charset="0"/>
                <a:ea typeface="Baskerville" charset="0"/>
                <a:cs typeface="Baskerville" charset="0"/>
              </a:defRPr>
            </a:lvl1pPr>
            <a:lvl2pPr marL="609448" indent="0" algn="ctr">
              <a:buNone/>
              <a:defRPr>
                <a:solidFill>
                  <a:schemeClr val="tx1">
                    <a:tint val="75000"/>
                  </a:schemeClr>
                </a:solidFill>
              </a:defRPr>
            </a:lvl2pPr>
            <a:lvl3pPr marL="1218895" indent="0" algn="ctr">
              <a:buNone/>
              <a:defRPr>
                <a:solidFill>
                  <a:schemeClr val="tx1">
                    <a:tint val="75000"/>
                  </a:schemeClr>
                </a:solidFill>
              </a:defRPr>
            </a:lvl3pPr>
            <a:lvl4pPr marL="1828343" indent="0" algn="ctr">
              <a:buNone/>
              <a:defRPr>
                <a:solidFill>
                  <a:schemeClr val="tx1">
                    <a:tint val="75000"/>
                  </a:schemeClr>
                </a:solidFill>
              </a:defRPr>
            </a:lvl4pPr>
            <a:lvl5pPr marL="2437790" indent="0" algn="ctr">
              <a:buNone/>
              <a:defRPr>
                <a:solidFill>
                  <a:schemeClr val="tx1">
                    <a:tint val="75000"/>
                  </a:schemeClr>
                </a:solidFill>
              </a:defRPr>
            </a:lvl5pPr>
            <a:lvl6pPr marL="3047238" indent="0" algn="ctr">
              <a:buNone/>
              <a:defRPr>
                <a:solidFill>
                  <a:schemeClr val="tx1">
                    <a:tint val="75000"/>
                  </a:schemeClr>
                </a:solidFill>
              </a:defRPr>
            </a:lvl6pPr>
            <a:lvl7pPr marL="3656686" indent="0" algn="ctr">
              <a:buNone/>
              <a:defRPr>
                <a:solidFill>
                  <a:schemeClr val="tx1">
                    <a:tint val="75000"/>
                  </a:schemeClr>
                </a:solidFill>
              </a:defRPr>
            </a:lvl7pPr>
            <a:lvl8pPr marL="4266133" indent="0" algn="ctr">
              <a:buNone/>
              <a:defRPr>
                <a:solidFill>
                  <a:schemeClr val="tx1">
                    <a:tint val="75000"/>
                  </a:schemeClr>
                </a:solidFill>
              </a:defRPr>
            </a:lvl8pPr>
            <a:lvl9pPr marL="4875581" indent="0" algn="ctr">
              <a:buNone/>
              <a:defRPr>
                <a:solidFill>
                  <a:schemeClr val="tx1">
                    <a:tint val="75000"/>
                  </a:schemeClr>
                </a:solidFill>
              </a:defRPr>
            </a:lvl9pPr>
          </a:lstStyle>
          <a:p>
            <a:r>
              <a:rPr lang="en-US" dirty="0"/>
              <a:t>Click to add subtitle</a:t>
            </a:r>
          </a:p>
        </p:txBody>
      </p:sp>
      <p:pic>
        <p:nvPicPr>
          <p:cNvPr id="9" name="Picture 8"/>
          <p:cNvPicPr>
            <a:picLocks noChangeAspect="1"/>
          </p:cNvPicPr>
          <p:nvPr userDrawn="1"/>
        </p:nvPicPr>
        <p:blipFill>
          <a:blip r:embed="rId3"/>
          <a:stretch>
            <a:fillRect/>
          </a:stretch>
        </p:blipFill>
        <p:spPr>
          <a:xfrm flipV="1">
            <a:off x="3541853" y="5572505"/>
            <a:ext cx="5289631" cy="69908"/>
          </a:xfrm>
          <a:prstGeom prst="rect">
            <a:avLst/>
          </a:prstGeom>
        </p:spPr>
      </p:pic>
      <p:pic>
        <p:nvPicPr>
          <p:cNvPr id="10" name="Picture 9"/>
          <p:cNvPicPr>
            <a:picLocks noChangeAspect="1"/>
          </p:cNvPicPr>
          <p:nvPr userDrawn="1"/>
        </p:nvPicPr>
        <p:blipFill>
          <a:blip r:embed="rId4"/>
          <a:stretch>
            <a:fillRect/>
          </a:stretch>
        </p:blipFill>
        <p:spPr>
          <a:xfrm>
            <a:off x="4793145" y="3176069"/>
            <a:ext cx="2915336" cy="773982"/>
          </a:xfrm>
          <a:prstGeom prst="rect">
            <a:avLst/>
          </a:prstGeom>
        </p:spPr>
      </p:pic>
      <p:pic>
        <p:nvPicPr>
          <p:cNvPr id="15" name="Picture 14">
            <a:extLst>
              <a:ext uri="{FF2B5EF4-FFF2-40B4-BE49-F238E27FC236}">
                <a16:creationId xmlns:a16="http://schemas.microsoft.com/office/drawing/2014/main" id="{C8E06F5C-8FAC-4743-A275-FFE9DC1A551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88826" cy="7099300"/>
          </a:xfrm>
          <a:prstGeom prst="rect">
            <a:avLst/>
          </a:prstGeom>
        </p:spPr>
      </p:pic>
    </p:spTree>
    <p:extLst>
      <p:ext uri="{BB962C8B-B14F-4D97-AF65-F5344CB8AC3E}">
        <p14:creationId xmlns:p14="http://schemas.microsoft.com/office/powerpoint/2010/main" val="3553912296"/>
      </p:ext>
    </p:extLst>
  </p:cSld>
  <p:clrMapOvr>
    <a:masterClrMapping/>
  </p:clrMapOvr>
  <p:transition spd="med">
    <p:fade/>
  </p:transition>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 y="0"/>
            <a:ext cx="12188825" cy="1470152"/>
          </a:xfrm>
          <a:prstGeom prst="rect">
            <a:avLst/>
          </a:prstGeom>
        </p:spPr>
      </p:pic>
      <p:sp>
        <p:nvSpPr>
          <p:cNvPr id="12" name="Title Placeholder 1"/>
          <p:cNvSpPr>
            <a:spLocks noGrp="1"/>
          </p:cNvSpPr>
          <p:nvPr>
            <p:ph type="title" hasCustomPrompt="1"/>
          </p:nvPr>
        </p:nvSpPr>
        <p:spPr bwMode="auto">
          <a:xfrm>
            <a:off x="580191" y="363137"/>
            <a:ext cx="8865561" cy="65914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defRPr>
                <a:solidFill>
                  <a:schemeClr val="bg1"/>
                </a:solidFill>
              </a:defRPr>
            </a:lvl1pPr>
          </a:lstStyle>
          <a:p>
            <a:pPr lvl="0"/>
            <a:r>
              <a:rPr lang="en-US" altLang="en-US" dirty="0"/>
              <a:t>Click to add title</a:t>
            </a:r>
          </a:p>
        </p:txBody>
      </p:sp>
      <p:sp>
        <p:nvSpPr>
          <p:cNvPr id="14" name="Slide Number Placeholder 7"/>
          <p:cNvSpPr txBox="1">
            <a:spLocks/>
          </p:cNvSpPr>
          <p:nvPr userDrawn="1"/>
        </p:nvSpPr>
        <p:spPr>
          <a:xfrm>
            <a:off x="318895" y="6400801"/>
            <a:ext cx="289117" cy="243414"/>
          </a:xfrm>
          <a:prstGeom prst="rect">
            <a:avLst/>
          </a:prstGeom>
        </p:spPr>
        <p:txBody>
          <a:bodyPr vert="horz" wrap="square" lIns="0" tIns="0" rIns="0" bIns="0" numCol="1" anchor="ctr" anchorCtr="0" compatLnSpc="1">
            <a:prstTxWarp prst="textNoShape">
              <a:avLst/>
            </a:prstTxWarp>
          </a:bodyPr>
          <a:lstStyle>
            <a:defPPr>
              <a:defRPr lang="en-US"/>
            </a:defPPr>
            <a:lvl1pPr algn="l" rtl="0" fontAlgn="base">
              <a:spcBef>
                <a:spcPct val="0"/>
              </a:spcBef>
              <a:spcAft>
                <a:spcPct val="0"/>
              </a:spcAft>
              <a:defRPr sz="800" kern="1200">
                <a:solidFill>
                  <a:schemeClr val="accent6"/>
                </a:solidFill>
                <a:latin typeface="Open Sans" charset="0"/>
                <a:ea typeface="Open Sans" charset="0"/>
                <a:cs typeface="Open Sans" charset="0"/>
              </a:defRPr>
            </a:lvl1pPr>
            <a:lvl2pPr marL="609493" algn="l" rtl="0" fontAlgn="base">
              <a:spcBef>
                <a:spcPct val="0"/>
              </a:spcBef>
              <a:spcAft>
                <a:spcPct val="0"/>
              </a:spcAft>
              <a:defRPr kern="1200">
                <a:solidFill>
                  <a:schemeClr val="tx1"/>
                </a:solidFill>
                <a:latin typeface="HelveticaNeueLT Pro 55 Roman" charset="0"/>
                <a:ea typeface="ＭＳ Ｐゴシック" charset="-128"/>
                <a:cs typeface="+mn-cs"/>
              </a:defRPr>
            </a:lvl2pPr>
            <a:lvl3pPr marL="1218987" algn="l" rtl="0" fontAlgn="base">
              <a:spcBef>
                <a:spcPct val="0"/>
              </a:spcBef>
              <a:spcAft>
                <a:spcPct val="0"/>
              </a:spcAft>
              <a:defRPr kern="1200">
                <a:solidFill>
                  <a:schemeClr val="tx1"/>
                </a:solidFill>
                <a:latin typeface="HelveticaNeueLT Pro 55 Roman" charset="0"/>
                <a:ea typeface="ＭＳ Ｐゴシック" charset="-128"/>
                <a:cs typeface="+mn-cs"/>
              </a:defRPr>
            </a:lvl3pPr>
            <a:lvl4pPr marL="1828480" algn="l" rtl="0" fontAlgn="base">
              <a:spcBef>
                <a:spcPct val="0"/>
              </a:spcBef>
              <a:spcAft>
                <a:spcPct val="0"/>
              </a:spcAft>
              <a:defRPr kern="1200">
                <a:solidFill>
                  <a:schemeClr val="tx1"/>
                </a:solidFill>
                <a:latin typeface="HelveticaNeueLT Pro 55 Roman" charset="0"/>
                <a:ea typeface="ＭＳ Ｐゴシック" charset="-128"/>
                <a:cs typeface="+mn-cs"/>
              </a:defRPr>
            </a:lvl4pPr>
            <a:lvl5pPr marL="2437973" algn="l" rtl="0" fontAlgn="base">
              <a:spcBef>
                <a:spcPct val="0"/>
              </a:spcBef>
              <a:spcAft>
                <a:spcPct val="0"/>
              </a:spcAft>
              <a:defRPr kern="1200">
                <a:solidFill>
                  <a:schemeClr val="tx1"/>
                </a:solidFill>
                <a:latin typeface="HelveticaNeueLT Pro 55 Roman" charset="0"/>
                <a:ea typeface="ＭＳ Ｐゴシック" charset="-128"/>
                <a:cs typeface="+mn-cs"/>
              </a:defRPr>
            </a:lvl5pPr>
            <a:lvl6pPr marL="3047467" algn="l" defTabSz="1218987" rtl="0" eaLnBrk="1" latinLnBrk="0" hangingPunct="1">
              <a:defRPr kern="1200">
                <a:solidFill>
                  <a:schemeClr val="tx1"/>
                </a:solidFill>
                <a:latin typeface="HelveticaNeueLT Pro 55 Roman" charset="0"/>
                <a:ea typeface="ＭＳ Ｐゴシック" charset="-128"/>
                <a:cs typeface="+mn-cs"/>
              </a:defRPr>
            </a:lvl6pPr>
            <a:lvl7pPr marL="3656960" algn="l" defTabSz="1218987" rtl="0" eaLnBrk="1" latinLnBrk="0" hangingPunct="1">
              <a:defRPr kern="1200">
                <a:solidFill>
                  <a:schemeClr val="tx1"/>
                </a:solidFill>
                <a:latin typeface="HelveticaNeueLT Pro 55 Roman" charset="0"/>
                <a:ea typeface="ＭＳ Ｐゴシック" charset="-128"/>
                <a:cs typeface="+mn-cs"/>
              </a:defRPr>
            </a:lvl7pPr>
            <a:lvl8pPr marL="4266453" algn="l" defTabSz="1218987" rtl="0" eaLnBrk="1" latinLnBrk="0" hangingPunct="1">
              <a:defRPr kern="1200">
                <a:solidFill>
                  <a:schemeClr val="tx1"/>
                </a:solidFill>
                <a:latin typeface="HelveticaNeueLT Pro 55 Roman" charset="0"/>
                <a:ea typeface="ＭＳ Ｐゴシック" charset="-128"/>
                <a:cs typeface="+mn-cs"/>
              </a:defRPr>
            </a:lvl8pPr>
            <a:lvl9pPr marL="4875947" algn="l" defTabSz="1218987" rtl="0" eaLnBrk="1" latinLnBrk="0" hangingPunct="1">
              <a:defRPr kern="1200">
                <a:solidFill>
                  <a:schemeClr val="tx1"/>
                </a:solidFill>
                <a:latin typeface="HelveticaNeueLT Pro 55 Roman" charset="0"/>
                <a:ea typeface="ＭＳ Ｐゴシック" charset="-128"/>
                <a:cs typeface="+mn-cs"/>
              </a:defRPr>
            </a:lvl9pPr>
          </a:lstStyle>
          <a:p>
            <a:fld id="{F933393C-D36C-EF49-8616-9B2A742D223A}" type="slidenum">
              <a:rPr lang="en-US" altLang="en-US" smtClean="0"/>
              <a:pPr/>
              <a:t>‹#›</a:t>
            </a:fld>
            <a:endParaRPr lang="en-US" altLang="en-US" dirty="0"/>
          </a:p>
        </p:txBody>
      </p:sp>
      <p:pic>
        <p:nvPicPr>
          <p:cNvPr id="4" name="Picture 3"/>
          <p:cNvPicPr>
            <a:picLocks noChangeAspect="1"/>
          </p:cNvPicPr>
          <p:nvPr userDrawn="1"/>
        </p:nvPicPr>
        <p:blipFill>
          <a:blip r:embed="rId3"/>
          <a:stretch>
            <a:fillRect/>
          </a:stretch>
        </p:blipFill>
        <p:spPr>
          <a:xfrm>
            <a:off x="9521890" y="383879"/>
            <a:ext cx="2159000" cy="571500"/>
          </a:xfrm>
          <a:prstGeom prst="rect">
            <a:avLst/>
          </a:prstGeom>
        </p:spPr>
      </p:pic>
      <p:sp>
        <p:nvSpPr>
          <p:cNvPr id="7" name="Subtitle 2"/>
          <p:cNvSpPr>
            <a:spLocks noGrp="1"/>
          </p:cNvSpPr>
          <p:nvPr>
            <p:ph type="subTitle" idx="1" hasCustomPrompt="1"/>
          </p:nvPr>
        </p:nvSpPr>
        <p:spPr>
          <a:xfrm>
            <a:off x="608012" y="1724179"/>
            <a:ext cx="5318226" cy="4560873"/>
          </a:xfrm>
        </p:spPr>
        <p:txBody>
          <a:bodyPr/>
          <a:lstStyle>
            <a:lvl1pPr marL="3600" indent="0">
              <a:lnSpc>
                <a:spcPct val="120000"/>
              </a:lnSpc>
              <a:spcBef>
                <a:spcPts val="400"/>
              </a:spcBef>
              <a:buFont typeface="Arial" charset="0"/>
              <a:buNone/>
              <a:defRPr sz="1800"/>
            </a:lvl1pPr>
            <a:lvl2pPr marL="3600" indent="0">
              <a:defRPr sz="1600"/>
            </a:lvl2pPr>
            <a:lvl6pPr>
              <a:defRPr sz="1600">
                <a:latin typeface="Baskerville" charset="0"/>
                <a:ea typeface="Baskerville" charset="0"/>
                <a:cs typeface="Baskerville" charset="0"/>
              </a:defRPr>
            </a:lvl6pPr>
          </a:lstStyle>
          <a:p>
            <a:r>
              <a:rPr lang="en-US" dirty="0"/>
              <a:t>We provide a range of research, analysis, scoping, training, planning and strategy services, specifically tailored for the aviation industry</a:t>
            </a:r>
          </a:p>
        </p:txBody>
      </p:sp>
    </p:spTree>
    <p:extLst>
      <p:ext uri="{BB962C8B-B14F-4D97-AF65-F5344CB8AC3E}">
        <p14:creationId xmlns:p14="http://schemas.microsoft.com/office/powerpoint/2010/main" val="13715127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sp>
        <p:nvSpPr>
          <p:cNvPr id="12" name="Title Placeholder 1"/>
          <p:cNvSpPr>
            <a:spLocks noGrp="1"/>
          </p:cNvSpPr>
          <p:nvPr>
            <p:ph type="title" hasCustomPrompt="1"/>
          </p:nvPr>
        </p:nvSpPr>
        <p:spPr bwMode="auto">
          <a:xfrm>
            <a:off x="580191" y="363137"/>
            <a:ext cx="8865561" cy="65914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a:t>Click to add title</a:t>
            </a:r>
          </a:p>
        </p:txBody>
      </p:sp>
      <p:sp>
        <p:nvSpPr>
          <p:cNvPr id="14" name="Slide Number Placeholder 7"/>
          <p:cNvSpPr txBox="1">
            <a:spLocks/>
          </p:cNvSpPr>
          <p:nvPr userDrawn="1"/>
        </p:nvSpPr>
        <p:spPr>
          <a:xfrm>
            <a:off x="318895" y="6400801"/>
            <a:ext cx="289117" cy="243414"/>
          </a:xfrm>
          <a:prstGeom prst="rect">
            <a:avLst/>
          </a:prstGeom>
        </p:spPr>
        <p:txBody>
          <a:bodyPr vert="horz" wrap="square" lIns="0" tIns="0" rIns="0" bIns="0" numCol="1" anchor="ctr" anchorCtr="0" compatLnSpc="1">
            <a:prstTxWarp prst="textNoShape">
              <a:avLst/>
            </a:prstTxWarp>
          </a:bodyPr>
          <a:lstStyle>
            <a:defPPr>
              <a:defRPr lang="en-US"/>
            </a:defPPr>
            <a:lvl1pPr algn="l" rtl="0" fontAlgn="base">
              <a:spcBef>
                <a:spcPct val="0"/>
              </a:spcBef>
              <a:spcAft>
                <a:spcPct val="0"/>
              </a:spcAft>
              <a:defRPr sz="800" kern="1200">
                <a:solidFill>
                  <a:schemeClr val="accent6"/>
                </a:solidFill>
                <a:latin typeface="Open Sans" charset="0"/>
                <a:ea typeface="Open Sans" charset="0"/>
                <a:cs typeface="Open Sans" charset="0"/>
              </a:defRPr>
            </a:lvl1pPr>
            <a:lvl2pPr marL="609493" algn="l" rtl="0" fontAlgn="base">
              <a:spcBef>
                <a:spcPct val="0"/>
              </a:spcBef>
              <a:spcAft>
                <a:spcPct val="0"/>
              </a:spcAft>
              <a:defRPr kern="1200">
                <a:solidFill>
                  <a:schemeClr val="tx1"/>
                </a:solidFill>
                <a:latin typeface="HelveticaNeueLT Pro 55 Roman" charset="0"/>
                <a:ea typeface="ＭＳ Ｐゴシック" charset="-128"/>
                <a:cs typeface="+mn-cs"/>
              </a:defRPr>
            </a:lvl2pPr>
            <a:lvl3pPr marL="1218987" algn="l" rtl="0" fontAlgn="base">
              <a:spcBef>
                <a:spcPct val="0"/>
              </a:spcBef>
              <a:spcAft>
                <a:spcPct val="0"/>
              </a:spcAft>
              <a:defRPr kern="1200">
                <a:solidFill>
                  <a:schemeClr val="tx1"/>
                </a:solidFill>
                <a:latin typeface="HelveticaNeueLT Pro 55 Roman" charset="0"/>
                <a:ea typeface="ＭＳ Ｐゴシック" charset="-128"/>
                <a:cs typeface="+mn-cs"/>
              </a:defRPr>
            </a:lvl3pPr>
            <a:lvl4pPr marL="1828480" algn="l" rtl="0" fontAlgn="base">
              <a:spcBef>
                <a:spcPct val="0"/>
              </a:spcBef>
              <a:spcAft>
                <a:spcPct val="0"/>
              </a:spcAft>
              <a:defRPr kern="1200">
                <a:solidFill>
                  <a:schemeClr val="tx1"/>
                </a:solidFill>
                <a:latin typeface="HelveticaNeueLT Pro 55 Roman" charset="0"/>
                <a:ea typeface="ＭＳ Ｐゴシック" charset="-128"/>
                <a:cs typeface="+mn-cs"/>
              </a:defRPr>
            </a:lvl4pPr>
            <a:lvl5pPr marL="2437973" algn="l" rtl="0" fontAlgn="base">
              <a:spcBef>
                <a:spcPct val="0"/>
              </a:spcBef>
              <a:spcAft>
                <a:spcPct val="0"/>
              </a:spcAft>
              <a:defRPr kern="1200">
                <a:solidFill>
                  <a:schemeClr val="tx1"/>
                </a:solidFill>
                <a:latin typeface="HelveticaNeueLT Pro 55 Roman" charset="0"/>
                <a:ea typeface="ＭＳ Ｐゴシック" charset="-128"/>
                <a:cs typeface="+mn-cs"/>
              </a:defRPr>
            </a:lvl5pPr>
            <a:lvl6pPr marL="3047467" algn="l" defTabSz="1218987" rtl="0" eaLnBrk="1" latinLnBrk="0" hangingPunct="1">
              <a:defRPr kern="1200">
                <a:solidFill>
                  <a:schemeClr val="tx1"/>
                </a:solidFill>
                <a:latin typeface="HelveticaNeueLT Pro 55 Roman" charset="0"/>
                <a:ea typeface="ＭＳ Ｐゴシック" charset="-128"/>
                <a:cs typeface="+mn-cs"/>
              </a:defRPr>
            </a:lvl6pPr>
            <a:lvl7pPr marL="3656960" algn="l" defTabSz="1218987" rtl="0" eaLnBrk="1" latinLnBrk="0" hangingPunct="1">
              <a:defRPr kern="1200">
                <a:solidFill>
                  <a:schemeClr val="tx1"/>
                </a:solidFill>
                <a:latin typeface="HelveticaNeueLT Pro 55 Roman" charset="0"/>
                <a:ea typeface="ＭＳ Ｐゴシック" charset="-128"/>
                <a:cs typeface="+mn-cs"/>
              </a:defRPr>
            </a:lvl7pPr>
            <a:lvl8pPr marL="4266453" algn="l" defTabSz="1218987" rtl="0" eaLnBrk="1" latinLnBrk="0" hangingPunct="1">
              <a:defRPr kern="1200">
                <a:solidFill>
                  <a:schemeClr val="tx1"/>
                </a:solidFill>
                <a:latin typeface="HelveticaNeueLT Pro 55 Roman" charset="0"/>
                <a:ea typeface="ＭＳ Ｐゴシック" charset="-128"/>
                <a:cs typeface="+mn-cs"/>
              </a:defRPr>
            </a:lvl8pPr>
            <a:lvl9pPr marL="4875947" algn="l" defTabSz="1218987" rtl="0" eaLnBrk="1" latinLnBrk="0" hangingPunct="1">
              <a:defRPr kern="1200">
                <a:solidFill>
                  <a:schemeClr val="tx1"/>
                </a:solidFill>
                <a:latin typeface="HelveticaNeueLT Pro 55 Roman" charset="0"/>
                <a:ea typeface="ＭＳ Ｐゴシック" charset="-128"/>
                <a:cs typeface="+mn-cs"/>
              </a:defRPr>
            </a:lvl9pPr>
          </a:lstStyle>
          <a:p>
            <a:fld id="{F933393C-D36C-EF49-8616-9B2A742D223A}" type="slidenum">
              <a:rPr lang="en-US" altLang="en-US" smtClean="0"/>
              <a:pPr/>
              <a:t>‹#›</a:t>
            </a:fld>
            <a:endParaRPr lang="en-US" altLang="en-US" dirty="0"/>
          </a:p>
        </p:txBody>
      </p:sp>
      <p:sp>
        <p:nvSpPr>
          <p:cNvPr id="16" name="Subtitle 2"/>
          <p:cNvSpPr>
            <a:spLocks noGrp="1"/>
          </p:cNvSpPr>
          <p:nvPr>
            <p:ph type="subTitle" idx="1" hasCustomPrompt="1"/>
          </p:nvPr>
        </p:nvSpPr>
        <p:spPr>
          <a:xfrm>
            <a:off x="608012" y="1724179"/>
            <a:ext cx="5318226" cy="4560873"/>
          </a:xfrm>
        </p:spPr>
        <p:txBody>
          <a:bodyPr/>
          <a:lstStyle>
            <a:lvl1pPr marL="3600" indent="0">
              <a:spcBef>
                <a:spcPts val="400"/>
              </a:spcBef>
              <a:buFont typeface="Arial" charset="0"/>
              <a:buNone/>
              <a:defRPr sz="1800"/>
            </a:lvl1pPr>
            <a:lvl2pPr>
              <a:defRPr sz="1600"/>
            </a:lvl2pPr>
            <a:lvl6pPr>
              <a:defRPr sz="1600">
                <a:latin typeface="Baskerville" charset="0"/>
                <a:ea typeface="Baskerville" charset="0"/>
                <a:cs typeface="Baskerville" charset="0"/>
              </a:defRPr>
            </a:lvl6pPr>
          </a:lstStyle>
          <a:p>
            <a:r>
              <a:rPr lang="en-US" dirty="0"/>
              <a:t>We provide a range of research, analysis, scoping, training, planning and strategy services, specifically tailored for the aviation industry</a:t>
            </a:r>
          </a:p>
        </p:txBody>
      </p:sp>
      <p:cxnSp>
        <p:nvCxnSpPr>
          <p:cNvPr id="6" name="Straight Connector 5"/>
          <p:cNvCxnSpPr/>
          <p:nvPr userDrawn="1"/>
        </p:nvCxnSpPr>
        <p:spPr>
          <a:xfrm>
            <a:off x="601771" y="1264927"/>
            <a:ext cx="11038541"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a:stretch>
            <a:fillRect/>
          </a:stretch>
        </p:blipFill>
        <p:spPr>
          <a:xfrm>
            <a:off x="9518904" y="382781"/>
            <a:ext cx="2156786" cy="572598"/>
          </a:xfrm>
          <a:prstGeom prst="rect">
            <a:avLst/>
          </a:prstGeom>
        </p:spPr>
      </p:pic>
    </p:spTree>
    <p:extLst>
      <p:ext uri="{BB962C8B-B14F-4D97-AF65-F5344CB8AC3E}">
        <p14:creationId xmlns:p14="http://schemas.microsoft.com/office/powerpoint/2010/main" val="35539122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6_COVER - Im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1" y="-11575"/>
            <a:ext cx="12188825" cy="4062942"/>
          </a:xfrm>
          <a:prstGeom prst="rect">
            <a:avLst/>
          </a:prstGeom>
        </p:spPr>
      </p:pic>
      <p:pic>
        <p:nvPicPr>
          <p:cNvPr id="7" name="Picture 6"/>
          <p:cNvPicPr>
            <a:picLocks noChangeAspect="1"/>
          </p:cNvPicPr>
          <p:nvPr userDrawn="1"/>
        </p:nvPicPr>
        <p:blipFill rotWithShape="1">
          <a:blip r:embed="rId3"/>
          <a:srcRect b="18909"/>
          <a:stretch/>
        </p:blipFill>
        <p:spPr>
          <a:xfrm>
            <a:off x="-1" y="1564214"/>
            <a:ext cx="12188825" cy="5311148"/>
          </a:xfrm>
          <a:prstGeom prst="rect">
            <a:avLst/>
          </a:prstGeom>
        </p:spPr>
      </p:pic>
      <p:sp>
        <p:nvSpPr>
          <p:cNvPr id="2" name="Title 1"/>
          <p:cNvSpPr>
            <a:spLocks noGrp="1"/>
          </p:cNvSpPr>
          <p:nvPr>
            <p:ph type="ctrTitle" hasCustomPrompt="1"/>
          </p:nvPr>
        </p:nvSpPr>
        <p:spPr>
          <a:xfrm>
            <a:off x="1096146" y="4651032"/>
            <a:ext cx="10239885" cy="697731"/>
          </a:xfrm>
        </p:spPr>
        <p:txBody>
          <a:bodyPr anchor="b"/>
          <a:lstStyle>
            <a:lvl1pPr algn="ctr">
              <a:defRPr sz="4400" b="0" i="0" baseline="0">
                <a:solidFill>
                  <a:schemeClr val="bg1"/>
                </a:solidFill>
                <a:latin typeface="Baskerville" charset="0"/>
                <a:ea typeface="Baskerville" charset="0"/>
                <a:cs typeface="Baskerville" charset="0"/>
              </a:defRPr>
            </a:lvl1pPr>
          </a:lstStyle>
          <a:p>
            <a:r>
              <a:rPr lang="en-US" dirty="0"/>
              <a:t>Click to add title</a:t>
            </a:r>
          </a:p>
        </p:txBody>
      </p:sp>
      <p:sp>
        <p:nvSpPr>
          <p:cNvPr id="3" name="Subtitle 2"/>
          <p:cNvSpPr>
            <a:spLocks noGrp="1"/>
          </p:cNvSpPr>
          <p:nvPr>
            <p:ph type="subTitle" idx="1" hasCustomPrompt="1"/>
          </p:nvPr>
        </p:nvSpPr>
        <p:spPr>
          <a:xfrm>
            <a:off x="1096146" y="5816338"/>
            <a:ext cx="10239884" cy="593650"/>
          </a:xfrm>
        </p:spPr>
        <p:txBody>
          <a:bodyPr>
            <a:normAutofit/>
          </a:bodyPr>
          <a:lstStyle>
            <a:lvl1pPr marL="0" indent="0" algn="ctr">
              <a:lnSpc>
                <a:spcPts val="3333"/>
              </a:lnSpc>
              <a:spcBef>
                <a:spcPts val="0"/>
              </a:spcBef>
              <a:buNone/>
              <a:defRPr sz="2399" b="0" i="0" baseline="0">
                <a:solidFill>
                  <a:schemeClr val="bg1">
                    <a:lumMod val="95000"/>
                  </a:schemeClr>
                </a:solidFill>
                <a:latin typeface="Baskerville" charset="0"/>
                <a:ea typeface="Baskerville" charset="0"/>
                <a:cs typeface="Baskerville" charset="0"/>
              </a:defRPr>
            </a:lvl1pPr>
            <a:lvl2pPr marL="609448" indent="0" algn="ctr">
              <a:buNone/>
              <a:defRPr>
                <a:solidFill>
                  <a:schemeClr val="tx1">
                    <a:tint val="75000"/>
                  </a:schemeClr>
                </a:solidFill>
              </a:defRPr>
            </a:lvl2pPr>
            <a:lvl3pPr marL="1218895" indent="0" algn="ctr">
              <a:buNone/>
              <a:defRPr>
                <a:solidFill>
                  <a:schemeClr val="tx1">
                    <a:tint val="75000"/>
                  </a:schemeClr>
                </a:solidFill>
              </a:defRPr>
            </a:lvl3pPr>
            <a:lvl4pPr marL="1828343" indent="0" algn="ctr">
              <a:buNone/>
              <a:defRPr>
                <a:solidFill>
                  <a:schemeClr val="tx1">
                    <a:tint val="75000"/>
                  </a:schemeClr>
                </a:solidFill>
              </a:defRPr>
            </a:lvl4pPr>
            <a:lvl5pPr marL="2437790" indent="0" algn="ctr">
              <a:buNone/>
              <a:defRPr>
                <a:solidFill>
                  <a:schemeClr val="tx1">
                    <a:tint val="75000"/>
                  </a:schemeClr>
                </a:solidFill>
              </a:defRPr>
            </a:lvl5pPr>
            <a:lvl6pPr marL="3047238" indent="0" algn="ctr">
              <a:buNone/>
              <a:defRPr>
                <a:solidFill>
                  <a:schemeClr val="tx1">
                    <a:tint val="75000"/>
                  </a:schemeClr>
                </a:solidFill>
              </a:defRPr>
            </a:lvl6pPr>
            <a:lvl7pPr marL="3656686" indent="0" algn="ctr">
              <a:buNone/>
              <a:defRPr>
                <a:solidFill>
                  <a:schemeClr val="tx1">
                    <a:tint val="75000"/>
                  </a:schemeClr>
                </a:solidFill>
              </a:defRPr>
            </a:lvl7pPr>
            <a:lvl8pPr marL="4266133" indent="0" algn="ctr">
              <a:buNone/>
              <a:defRPr>
                <a:solidFill>
                  <a:schemeClr val="tx1">
                    <a:tint val="75000"/>
                  </a:schemeClr>
                </a:solidFill>
              </a:defRPr>
            </a:lvl8pPr>
            <a:lvl9pPr marL="4875581" indent="0" algn="ctr">
              <a:buNone/>
              <a:defRPr>
                <a:solidFill>
                  <a:schemeClr val="tx1">
                    <a:tint val="75000"/>
                  </a:schemeClr>
                </a:solidFill>
              </a:defRPr>
            </a:lvl9pPr>
          </a:lstStyle>
          <a:p>
            <a:r>
              <a:rPr lang="en-US" dirty="0"/>
              <a:t>Click to add subtitle</a:t>
            </a:r>
          </a:p>
        </p:txBody>
      </p:sp>
      <p:pic>
        <p:nvPicPr>
          <p:cNvPr id="9" name="Picture 8"/>
          <p:cNvPicPr>
            <a:picLocks noChangeAspect="1"/>
          </p:cNvPicPr>
          <p:nvPr userDrawn="1"/>
        </p:nvPicPr>
        <p:blipFill>
          <a:blip r:embed="rId4"/>
          <a:stretch>
            <a:fillRect/>
          </a:stretch>
        </p:blipFill>
        <p:spPr>
          <a:xfrm flipV="1">
            <a:off x="3541853" y="5572505"/>
            <a:ext cx="5289631" cy="69908"/>
          </a:xfrm>
          <a:prstGeom prst="rect">
            <a:avLst/>
          </a:prstGeom>
        </p:spPr>
      </p:pic>
      <p:pic>
        <p:nvPicPr>
          <p:cNvPr id="8" name="Picture 7"/>
          <p:cNvPicPr>
            <a:picLocks noChangeAspect="1"/>
          </p:cNvPicPr>
          <p:nvPr userDrawn="1"/>
        </p:nvPicPr>
        <p:blipFill>
          <a:blip r:embed="rId5"/>
          <a:stretch>
            <a:fillRect/>
          </a:stretch>
        </p:blipFill>
        <p:spPr>
          <a:xfrm>
            <a:off x="4781571" y="3176070"/>
            <a:ext cx="2947069" cy="780106"/>
          </a:xfrm>
          <a:prstGeom prst="rect">
            <a:avLst/>
          </a:prstGeom>
        </p:spPr>
      </p:pic>
    </p:spTree>
    <p:extLst>
      <p:ext uri="{BB962C8B-B14F-4D97-AF65-F5344CB8AC3E}">
        <p14:creationId xmlns:p14="http://schemas.microsoft.com/office/powerpoint/2010/main" val="1521824701"/>
      </p:ext>
    </p:extLst>
  </p:cSld>
  <p:clrMapOvr>
    <a:masterClrMapping/>
  </p:clrMapOvr>
  <p:transition spd="med">
    <p:fade/>
  </p:transition>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3_COVER - Imag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srcRect t="15954"/>
          <a:stretch/>
        </p:blipFill>
        <p:spPr>
          <a:xfrm>
            <a:off x="-1" y="-11576"/>
            <a:ext cx="12188825" cy="3414763"/>
          </a:xfrm>
          <a:prstGeom prst="rect">
            <a:avLst/>
          </a:prstGeom>
        </p:spPr>
      </p:pic>
      <p:pic>
        <p:nvPicPr>
          <p:cNvPr id="6" name="Picture 5"/>
          <p:cNvPicPr>
            <a:picLocks noChangeAspect="1"/>
          </p:cNvPicPr>
          <p:nvPr userDrawn="1"/>
        </p:nvPicPr>
        <p:blipFill rotWithShape="1">
          <a:blip r:embed="rId3"/>
          <a:srcRect b="19313"/>
          <a:stretch/>
        </p:blipFill>
        <p:spPr>
          <a:xfrm flipH="1">
            <a:off x="0" y="1564214"/>
            <a:ext cx="12188825" cy="5287999"/>
          </a:xfrm>
          <a:prstGeom prst="rect">
            <a:avLst/>
          </a:prstGeom>
        </p:spPr>
      </p:pic>
      <p:sp>
        <p:nvSpPr>
          <p:cNvPr id="2" name="Title 1"/>
          <p:cNvSpPr>
            <a:spLocks noGrp="1"/>
          </p:cNvSpPr>
          <p:nvPr>
            <p:ph type="ctrTitle" hasCustomPrompt="1"/>
          </p:nvPr>
        </p:nvSpPr>
        <p:spPr>
          <a:xfrm>
            <a:off x="610009" y="4477417"/>
            <a:ext cx="10239885" cy="697731"/>
          </a:xfrm>
        </p:spPr>
        <p:txBody>
          <a:bodyPr anchor="b"/>
          <a:lstStyle>
            <a:lvl1pPr algn="l">
              <a:defRPr sz="4400" b="0" i="0" baseline="0">
                <a:latin typeface="Baskerville" charset="0"/>
                <a:ea typeface="Baskerville" charset="0"/>
                <a:cs typeface="Baskerville" charset="0"/>
              </a:defRPr>
            </a:lvl1pPr>
          </a:lstStyle>
          <a:p>
            <a:r>
              <a:rPr lang="en-US" dirty="0"/>
              <a:t>Click to add title</a:t>
            </a:r>
          </a:p>
        </p:txBody>
      </p:sp>
      <p:sp>
        <p:nvSpPr>
          <p:cNvPr id="3" name="Subtitle 2"/>
          <p:cNvSpPr>
            <a:spLocks noGrp="1"/>
          </p:cNvSpPr>
          <p:nvPr>
            <p:ph type="subTitle" idx="1" hasCustomPrompt="1"/>
          </p:nvPr>
        </p:nvSpPr>
        <p:spPr>
          <a:xfrm>
            <a:off x="610009" y="5642723"/>
            <a:ext cx="10239884" cy="593650"/>
          </a:xfrm>
        </p:spPr>
        <p:txBody>
          <a:bodyPr>
            <a:normAutofit/>
          </a:bodyPr>
          <a:lstStyle>
            <a:lvl1pPr marL="0" indent="0" algn="l">
              <a:lnSpc>
                <a:spcPts val="3333"/>
              </a:lnSpc>
              <a:spcBef>
                <a:spcPts val="0"/>
              </a:spcBef>
              <a:buNone/>
              <a:defRPr sz="2399" b="0" i="0" baseline="0">
                <a:solidFill>
                  <a:schemeClr val="accent6"/>
                </a:solidFill>
                <a:latin typeface="Baskerville" charset="0"/>
                <a:ea typeface="Baskerville" charset="0"/>
                <a:cs typeface="Baskerville" charset="0"/>
              </a:defRPr>
            </a:lvl1pPr>
            <a:lvl2pPr marL="609448" indent="0" algn="ctr">
              <a:buNone/>
              <a:defRPr>
                <a:solidFill>
                  <a:schemeClr val="tx1">
                    <a:tint val="75000"/>
                  </a:schemeClr>
                </a:solidFill>
              </a:defRPr>
            </a:lvl2pPr>
            <a:lvl3pPr marL="1218895" indent="0" algn="ctr">
              <a:buNone/>
              <a:defRPr>
                <a:solidFill>
                  <a:schemeClr val="tx1">
                    <a:tint val="75000"/>
                  </a:schemeClr>
                </a:solidFill>
              </a:defRPr>
            </a:lvl3pPr>
            <a:lvl4pPr marL="1828343" indent="0" algn="ctr">
              <a:buNone/>
              <a:defRPr>
                <a:solidFill>
                  <a:schemeClr val="tx1">
                    <a:tint val="75000"/>
                  </a:schemeClr>
                </a:solidFill>
              </a:defRPr>
            </a:lvl4pPr>
            <a:lvl5pPr marL="2437790" indent="0" algn="ctr">
              <a:buNone/>
              <a:defRPr>
                <a:solidFill>
                  <a:schemeClr val="tx1">
                    <a:tint val="75000"/>
                  </a:schemeClr>
                </a:solidFill>
              </a:defRPr>
            </a:lvl5pPr>
            <a:lvl6pPr marL="3047238" indent="0" algn="ctr">
              <a:buNone/>
              <a:defRPr>
                <a:solidFill>
                  <a:schemeClr val="tx1">
                    <a:tint val="75000"/>
                  </a:schemeClr>
                </a:solidFill>
              </a:defRPr>
            </a:lvl6pPr>
            <a:lvl7pPr marL="3656686" indent="0" algn="ctr">
              <a:buNone/>
              <a:defRPr>
                <a:solidFill>
                  <a:schemeClr val="tx1">
                    <a:tint val="75000"/>
                  </a:schemeClr>
                </a:solidFill>
              </a:defRPr>
            </a:lvl7pPr>
            <a:lvl8pPr marL="4266133" indent="0" algn="ctr">
              <a:buNone/>
              <a:defRPr>
                <a:solidFill>
                  <a:schemeClr val="tx1">
                    <a:tint val="75000"/>
                  </a:schemeClr>
                </a:solidFill>
              </a:defRPr>
            </a:lvl8pPr>
            <a:lvl9pPr marL="4875581" indent="0" algn="ctr">
              <a:buNone/>
              <a:defRPr>
                <a:solidFill>
                  <a:schemeClr val="tx1">
                    <a:tint val="75000"/>
                  </a:schemeClr>
                </a:solidFill>
              </a:defRPr>
            </a:lvl9pPr>
          </a:lstStyle>
          <a:p>
            <a:r>
              <a:rPr lang="en-US" dirty="0"/>
              <a:t>Click to add subtitle</a:t>
            </a:r>
          </a:p>
        </p:txBody>
      </p:sp>
      <p:pic>
        <p:nvPicPr>
          <p:cNvPr id="10" name="Picture 9"/>
          <p:cNvPicPr>
            <a:picLocks noChangeAspect="1"/>
          </p:cNvPicPr>
          <p:nvPr userDrawn="1"/>
        </p:nvPicPr>
        <p:blipFill>
          <a:blip r:embed="rId4"/>
          <a:stretch>
            <a:fillRect/>
          </a:stretch>
        </p:blipFill>
        <p:spPr>
          <a:xfrm>
            <a:off x="591534" y="2858247"/>
            <a:ext cx="3332283" cy="884676"/>
          </a:xfrm>
          <a:prstGeom prst="rect">
            <a:avLst/>
          </a:prstGeom>
        </p:spPr>
      </p:pic>
      <p:cxnSp>
        <p:nvCxnSpPr>
          <p:cNvPr id="7" name="Straight Connector 6"/>
          <p:cNvCxnSpPr/>
          <p:nvPr userDrawn="1"/>
        </p:nvCxnSpPr>
        <p:spPr>
          <a:xfrm>
            <a:off x="610009" y="5420499"/>
            <a:ext cx="5289631"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8272392"/>
      </p:ext>
    </p:extLst>
  </p:cSld>
  <p:clrMapOvr>
    <a:masterClrMapping/>
  </p:clrMapOvr>
  <p:transition spd="med">
    <p:fade/>
  </p:transition>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4_COVER - Imag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srcRect t="14529"/>
          <a:stretch/>
        </p:blipFill>
        <p:spPr>
          <a:xfrm>
            <a:off x="-1" y="-34725"/>
            <a:ext cx="12188825" cy="3472633"/>
          </a:xfrm>
          <a:prstGeom prst="rect">
            <a:avLst/>
          </a:prstGeom>
        </p:spPr>
      </p:pic>
      <p:pic>
        <p:nvPicPr>
          <p:cNvPr id="8" name="Picture 7"/>
          <p:cNvPicPr>
            <a:picLocks noChangeAspect="1"/>
          </p:cNvPicPr>
          <p:nvPr userDrawn="1"/>
        </p:nvPicPr>
        <p:blipFill rotWithShape="1">
          <a:blip r:embed="rId3"/>
          <a:srcRect b="18909"/>
          <a:stretch/>
        </p:blipFill>
        <p:spPr>
          <a:xfrm flipH="1">
            <a:off x="0" y="1564214"/>
            <a:ext cx="12188824" cy="5311148"/>
          </a:xfrm>
          <a:prstGeom prst="rect">
            <a:avLst/>
          </a:prstGeom>
        </p:spPr>
      </p:pic>
      <p:sp>
        <p:nvSpPr>
          <p:cNvPr id="2" name="Title 1"/>
          <p:cNvSpPr>
            <a:spLocks noGrp="1"/>
          </p:cNvSpPr>
          <p:nvPr>
            <p:ph type="ctrTitle" hasCustomPrompt="1"/>
          </p:nvPr>
        </p:nvSpPr>
        <p:spPr>
          <a:xfrm>
            <a:off x="610009" y="4477417"/>
            <a:ext cx="10239885" cy="697731"/>
          </a:xfrm>
        </p:spPr>
        <p:txBody>
          <a:bodyPr anchor="b"/>
          <a:lstStyle>
            <a:lvl1pPr algn="l">
              <a:defRPr sz="4400" b="0" i="0" baseline="0">
                <a:solidFill>
                  <a:schemeClr val="bg1"/>
                </a:solidFill>
                <a:latin typeface="Baskerville" charset="0"/>
                <a:ea typeface="Baskerville" charset="0"/>
                <a:cs typeface="Baskerville" charset="0"/>
              </a:defRPr>
            </a:lvl1pPr>
          </a:lstStyle>
          <a:p>
            <a:r>
              <a:rPr lang="en-US" dirty="0"/>
              <a:t>Click to add title</a:t>
            </a:r>
          </a:p>
        </p:txBody>
      </p:sp>
      <p:sp>
        <p:nvSpPr>
          <p:cNvPr id="3" name="Subtitle 2"/>
          <p:cNvSpPr>
            <a:spLocks noGrp="1"/>
          </p:cNvSpPr>
          <p:nvPr>
            <p:ph type="subTitle" idx="1" hasCustomPrompt="1"/>
          </p:nvPr>
        </p:nvSpPr>
        <p:spPr>
          <a:xfrm>
            <a:off x="610009" y="5642723"/>
            <a:ext cx="10239884" cy="593650"/>
          </a:xfrm>
        </p:spPr>
        <p:txBody>
          <a:bodyPr>
            <a:normAutofit/>
          </a:bodyPr>
          <a:lstStyle>
            <a:lvl1pPr marL="0" indent="0" algn="l">
              <a:lnSpc>
                <a:spcPts val="3333"/>
              </a:lnSpc>
              <a:spcBef>
                <a:spcPts val="0"/>
              </a:spcBef>
              <a:buNone/>
              <a:defRPr sz="2399" b="0" i="0" baseline="0">
                <a:solidFill>
                  <a:schemeClr val="bg1">
                    <a:lumMod val="95000"/>
                  </a:schemeClr>
                </a:solidFill>
                <a:latin typeface="Baskerville" charset="0"/>
                <a:ea typeface="Baskerville" charset="0"/>
                <a:cs typeface="Baskerville" charset="0"/>
              </a:defRPr>
            </a:lvl1pPr>
            <a:lvl2pPr marL="609448" indent="0" algn="ctr">
              <a:buNone/>
              <a:defRPr>
                <a:solidFill>
                  <a:schemeClr val="tx1">
                    <a:tint val="75000"/>
                  </a:schemeClr>
                </a:solidFill>
              </a:defRPr>
            </a:lvl2pPr>
            <a:lvl3pPr marL="1218895" indent="0" algn="ctr">
              <a:buNone/>
              <a:defRPr>
                <a:solidFill>
                  <a:schemeClr val="tx1">
                    <a:tint val="75000"/>
                  </a:schemeClr>
                </a:solidFill>
              </a:defRPr>
            </a:lvl3pPr>
            <a:lvl4pPr marL="1828343" indent="0" algn="ctr">
              <a:buNone/>
              <a:defRPr>
                <a:solidFill>
                  <a:schemeClr val="tx1">
                    <a:tint val="75000"/>
                  </a:schemeClr>
                </a:solidFill>
              </a:defRPr>
            </a:lvl4pPr>
            <a:lvl5pPr marL="2437790" indent="0" algn="ctr">
              <a:buNone/>
              <a:defRPr>
                <a:solidFill>
                  <a:schemeClr val="tx1">
                    <a:tint val="75000"/>
                  </a:schemeClr>
                </a:solidFill>
              </a:defRPr>
            </a:lvl5pPr>
            <a:lvl6pPr marL="3047238" indent="0" algn="ctr">
              <a:buNone/>
              <a:defRPr>
                <a:solidFill>
                  <a:schemeClr val="tx1">
                    <a:tint val="75000"/>
                  </a:schemeClr>
                </a:solidFill>
              </a:defRPr>
            </a:lvl6pPr>
            <a:lvl7pPr marL="3656686" indent="0" algn="ctr">
              <a:buNone/>
              <a:defRPr>
                <a:solidFill>
                  <a:schemeClr val="tx1">
                    <a:tint val="75000"/>
                  </a:schemeClr>
                </a:solidFill>
              </a:defRPr>
            </a:lvl7pPr>
            <a:lvl8pPr marL="4266133" indent="0" algn="ctr">
              <a:buNone/>
              <a:defRPr>
                <a:solidFill>
                  <a:schemeClr val="tx1">
                    <a:tint val="75000"/>
                  </a:schemeClr>
                </a:solidFill>
              </a:defRPr>
            </a:lvl8pPr>
            <a:lvl9pPr marL="4875581" indent="0" algn="ctr">
              <a:buNone/>
              <a:defRPr>
                <a:solidFill>
                  <a:schemeClr val="tx1">
                    <a:tint val="75000"/>
                  </a:schemeClr>
                </a:solidFill>
              </a:defRPr>
            </a:lvl9pPr>
          </a:lstStyle>
          <a:p>
            <a:r>
              <a:rPr lang="en-US" dirty="0"/>
              <a:t>Click to add subtitle</a:t>
            </a:r>
          </a:p>
        </p:txBody>
      </p:sp>
      <p:pic>
        <p:nvPicPr>
          <p:cNvPr id="9" name="Picture 8"/>
          <p:cNvPicPr>
            <a:picLocks noChangeAspect="1"/>
          </p:cNvPicPr>
          <p:nvPr userDrawn="1"/>
        </p:nvPicPr>
        <p:blipFill>
          <a:blip r:embed="rId4"/>
          <a:stretch>
            <a:fillRect/>
          </a:stretch>
        </p:blipFill>
        <p:spPr>
          <a:xfrm>
            <a:off x="590784" y="2858247"/>
            <a:ext cx="3342113" cy="884676"/>
          </a:xfrm>
          <a:prstGeom prst="rect">
            <a:avLst/>
          </a:prstGeom>
        </p:spPr>
      </p:pic>
      <p:cxnSp>
        <p:nvCxnSpPr>
          <p:cNvPr id="7" name="Straight Connector 6"/>
          <p:cNvCxnSpPr/>
          <p:nvPr userDrawn="1"/>
        </p:nvCxnSpPr>
        <p:spPr>
          <a:xfrm>
            <a:off x="610009" y="5420499"/>
            <a:ext cx="5289631"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3626632"/>
      </p:ext>
    </p:extLst>
  </p:cSld>
  <p:clrMapOvr>
    <a:masterClrMapping/>
  </p:clrMapOvr>
  <p:transition spd="med">
    <p:fade/>
  </p:transition>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4732693" y="1142020"/>
            <a:ext cx="2991336" cy="794160"/>
          </a:xfrm>
          <a:prstGeom prst="rect">
            <a:avLst/>
          </a:prstGeom>
        </p:spPr>
      </p:pic>
      <p:sp>
        <p:nvSpPr>
          <p:cNvPr id="8" name="Title 39"/>
          <p:cNvSpPr txBox="1">
            <a:spLocks/>
          </p:cNvSpPr>
          <p:nvPr userDrawn="1"/>
        </p:nvSpPr>
        <p:spPr>
          <a:xfrm>
            <a:off x="0" y="2226815"/>
            <a:ext cx="12188825" cy="555624"/>
          </a:xfrm>
          <a:prstGeom prst="rect">
            <a:avLst/>
          </a:prstGeom>
        </p:spPr>
        <p:txBody>
          <a:bodyPr anchor="ctr"/>
          <a:lstStyle>
            <a:lvl1pPr algn="l" defTabSz="457200" rtl="0" eaLnBrk="1" latinLnBrk="0" hangingPunct="1">
              <a:spcBef>
                <a:spcPct val="0"/>
              </a:spcBef>
              <a:buNone/>
              <a:defRPr sz="4400" kern="1200">
                <a:solidFill>
                  <a:schemeClr val="tx1"/>
                </a:solidFill>
                <a:latin typeface="+mj-lt"/>
                <a:ea typeface="+mj-ea"/>
                <a:cs typeface="+mj-cs"/>
              </a:defRPr>
            </a:lvl1pPr>
          </a:lstStyle>
          <a:p>
            <a:pPr algn="ctr"/>
            <a:r>
              <a:rPr lang="en-US" sz="1600" dirty="0" err="1">
                <a:solidFill>
                  <a:schemeClr val="bg1">
                    <a:lumMod val="50000"/>
                  </a:schemeClr>
                </a:solidFill>
                <a:latin typeface="Baskerville" charset="0"/>
                <a:ea typeface="Baskerville" charset="0"/>
                <a:cs typeface="Baskerville" charset="0"/>
              </a:rPr>
              <a:t>sobieaviation.com</a:t>
            </a:r>
            <a:endParaRPr lang="en-US" sz="1600" dirty="0">
              <a:solidFill>
                <a:schemeClr val="bg1">
                  <a:lumMod val="50000"/>
                </a:schemeClr>
              </a:solidFill>
              <a:latin typeface="Baskerville" charset="0"/>
              <a:ea typeface="Baskerville" charset="0"/>
              <a:cs typeface="Baskerville" charset="0"/>
            </a:endParaRPr>
          </a:p>
        </p:txBody>
      </p:sp>
      <p:sp>
        <p:nvSpPr>
          <p:cNvPr id="13" name="Slide Number Placeholder 3"/>
          <p:cNvSpPr txBox="1">
            <a:spLocks/>
          </p:cNvSpPr>
          <p:nvPr userDrawn="1"/>
        </p:nvSpPr>
        <p:spPr>
          <a:xfrm>
            <a:off x="318894" y="6400801"/>
            <a:ext cx="289117" cy="243414"/>
          </a:xfrm>
          <a:prstGeom prst="rect">
            <a:avLst/>
          </a:prstGeom>
        </p:spPr>
        <p:txBody>
          <a:bodyPr vert="horz" wrap="square" lIns="0" tIns="0" rIns="0" bIns="0" numCol="1" anchor="ctr" anchorCtr="0" compatLnSpc="1">
            <a:prstTxWarp prst="textNoShape">
              <a:avLst/>
            </a:prstTxWarp>
          </a:bodyPr>
          <a:lstStyle>
            <a:defPPr>
              <a:defRPr lang="en-US"/>
            </a:defPPr>
            <a:lvl1pPr algn="l" rtl="0" fontAlgn="base">
              <a:spcBef>
                <a:spcPct val="0"/>
              </a:spcBef>
              <a:spcAft>
                <a:spcPct val="0"/>
              </a:spcAft>
              <a:defRPr sz="800" kern="1200">
                <a:solidFill>
                  <a:schemeClr val="bg1"/>
                </a:solidFill>
                <a:latin typeface="Open Sans" charset="0"/>
                <a:ea typeface="Open Sans" charset="0"/>
                <a:cs typeface="Open Sans" charset="0"/>
              </a:defRPr>
            </a:lvl1pPr>
            <a:lvl2pPr marL="609493" algn="l" rtl="0" fontAlgn="base">
              <a:spcBef>
                <a:spcPct val="0"/>
              </a:spcBef>
              <a:spcAft>
                <a:spcPct val="0"/>
              </a:spcAft>
              <a:defRPr kern="1200">
                <a:solidFill>
                  <a:schemeClr val="tx1"/>
                </a:solidFill>
                <a:latin typeface="HelveticaNeueLT Pro 55 Roman" charset="0"/>
                <a:ea typeface="ＭＳ Ｐゴシック" charset="-128"/>
                <a:cs typeface="+mn-cs"/>
              </a:defRPr>
            </a:lvl2pPr>
            <a:lvl3pPr marL="1218987" algn="l" rtl="0" fontAlgn="base">
              <a:spcBef>
                <a:spcPct val="0"/>
              </a:spcBef>
              <a:spcAft>
                <a:spcPct val="0"/>
              </a:spcAft>
              <a:defRPr kern="1200">
                <a:solidFill>
                  <a:schemeClr val="tx1"/>
                </a:solidFill>
                <a:latin typeface="HelveticaNeueLT Pro 55 Roman" charset="0"/>
                <a:ea typeface="ＭＳ Ｐゴシック" charset="-128"/>
                <a:cs typeface="+mn-cs"/>
              </a:defRPr>
            </a:lvl3pPr>
            <a:lvl4pPr marL="1828480" algn="l" rtl="0" fontAlgn="base">
              <a:spcBef>
                <a:spcPct val="0"/>
              </a:spcBef>
              <a:spcAft>
                <a:spcPct val="0"/>
              </a:spcAft>
              <a:defRPr kern="1200">
                <a:solidFill>
                  <a:schemeClr val="tx1"/>
                </a:solidFill>
                <a:latin typeface="HelveticaNeueLT Pro 55 Roman" charset="0"/>
                <a:ea typeface="ＭＳ Ｐゴシック" charset="-128"/>
                <a:cs typeface="+mn-cs"/>
              </a:defRPr>
            </a:lvl4pPr>
            <a:lvl5pPr marL="2437973" algn="l" rtl="0" fontAlgn="base">
              <a:spcBef>
                <a:spcPct val="0"/>
              </a:spcBef>
              <a:spcAft>
                <a:spcPct val="0"/>
              </a:spcAft>
              <a:defRPr kern="1200">
                <a:solidFill>
                  <a:schemeClr val="tx1"/>
                </a:solidFill>
                <a:latin typeface="HelveticaNeueLT Pro 55 Roman" charset="0"/>
                <a:ea typeface="ＭＳ Ｐゴシック" charset="-128"/>
                <a:cs typeface="+mn-cs"/>
              </a:defRPr>
            </a:lvl5pPr>
            <a:lvl6pPr marL="3047467" algn="l" defTabSz="1218987" rtl="0" eaLnBrk="1" latinLnBrk="0" hangingPunct="1">
              <a:defRPr kern="1200">
                <a:solidFill>
                  <a:schemeClr val="tx1"/>
                </a:solidFill>
                <a:latin typeface="HelveticaNeueLT Pro 55 Roman" charset="0"/>
                <a:ea typeface="ＭＳ Ｐゴシック" charset="-128"/>
                <a:cs typeface="+mn-cs"/>
              </a:defRPr>
            </a:lvl6pPr>
            <a:lvl7pPr marL="3656960" algn="l" defTabSz="1218987" rtl="0" eaLnBrk="1" latinLnBrk="0" hangingPunct="1">
              <a:defRPr kern="1200">
                <a:solidFill>
                  <a:schemeClr val="tx1"/>
                </a:solidFill>
                <a:latin typeface="HelveticaNeueLT Pro 55 Roman" charset="0"/>
                <a:ea typeface="ＭＳ Ｐゴシック" charset="-128"/>
                <a:cs typeface="+mn-cs"/>
              </a:defRPr>
            </a:lvl7pPr>
            <a:lvl8pPr marL="4266453" algn="l" defTabSz="1218987" rtl="0" eaLnBrk="1" latinLnBrk="0" hangingPunct="1">
              <a:defRPr kern="1200">
                <a:solidFill>
                  <a:schemeClr val="tx1"/>
                </a:solidFill>
                <a:latin typeface="HelveticaNeueLT Pro 55 Roman" charset="0"/>
                <a:ea typeface="ＭＳ Ｐゴシック" charset="-128"/>
                <a:cs typeface="+mn-cs"/>
              </a:defRPr>
            </a:lvl8pPr>
            <a:lvl9pPr marL="4875947" algn="l" defTabSz="1218987" rtl="0" eaLnBrk="1" latinLnBrk="0" hangingPunct="1">
              <a:defRPr kern="1200">
                <a:solidFill>
                  <a:schemeClr val="tx1"/>
                </a:solidFill>
                <a:latin typeface="HelveticaNeueLT Pro 55 Roman" charset="0"/>
                <a:ea typeface="ＭＳ Ｐゴシック" charset="-128"/>
                <a:cs typeface="+mn-cs"/>
              </a:defRPr>
            </a:lvl9pPr>
          </a:lstStyle>
          <a:p>
            <a:fld id="{8802A068-CDB4-3049-AF38-82F214E18B2A}" type="slidenum">
              <a:rPr lang="en-US" altLang="en-US" smtClean="0">
                <a:solidFill>
                  <a:srgbClr val="3B3E43"/>
                </a:solidFill>
              </a:rPr>
              <a:pPr/>
              <a:t>‹#›</a:t>
            </a:fld>
            <a:endParaRPr lang="en-US" altLang="en-US" dirty="0">
              <a:solidFill>
                <a:srgbClr val="3B3E43"/>
              </a:solidFill>
            </a:endParaRPr>
          </a:p>
        </p:txBody>
      </p:sp>
      <p:pic>
        <p:nvPicPr>
          <p:cNvPr id="7" name="Picture 6"/>
          <p:cNvPicPr>
            <a:picLocks noChangeAspect="1"/>
          </p:cNvPicPr>
          <p:nvPr userDrawn="1"/>
        </p:nvPicPr>
        <p:blipFill rotWithShape="1">
          <a:blip r:embed="rId3"/>
          <a:srcRect t="-421" b="11253"/>
          <a:stretch/>
        </p:blipFill>
        <p:spPr>
          <a:xfrm>
            <a:off x="-1" y="3235124"/>
            <a:ext cx="12188825" cy="3622876"/>
          </a:xfrm>
          <a:prstGeom prst="rect">
            <a:avLst/>
          </a:prstGeom>
        </p:spPr>
      </p:pic>
    </p:spTree>
    <p:extLst>
      <p:ext uri="{BB962C8B-B14F-4D97-AF65-F5344CB8AC3E}">
        <p14:creationId xmlns:p14="http://schemas.microsoft.com/office/powerpoint/2010/main" val="31344835"/>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Title Placeholder 1"/>
          <p:cNvSpPr>
            <a:spLocks noGrp="1"/>
          </p:cNvSpPr>
          <p:nvPr>
            <p:ph type="title"/>
          </p:nvPr>
        </p:nvSpPr>
        <p:spPr bwMode="auto">
          <a:xfrm>
            <a:off x="580191" y="289984"/>
            <a:ext cx="11215412" cy="109643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a:t>Click to edit Master title style</a:t>
            </a:r>
          </a:p>
        </p:txBody>
      </p:sp>
      <p:sp>
        <p:nvSpPr>
          <p:cNvPr id="1029" name="Text Placeholder 2"/>
          <p:cNvSpPr>
            <a:spLocks noGrp="1"/>
          </p:cNvSpPr>
          <p:nvPr>
            <p:ph type="body" idx="1"/>
          </p:nvPr>
        </p:nvSpPr>
        <p:spPr bwMode="auto">
          <a:xfrm>
            <a:off x="1096148" y="1477433"/>
            <a:ext cx="10605971" cy="4633384"/>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err="1"/>
              <a:t>Fith</a:t>
            </a:r>
            <a:r>
              <a:rPr lang="en-US" altLang="en-US" dirty="0"/>
              <a:t> level</a:t>
            </a:r>
          </a:p>
          <a:p>
            <a:pPr lvl="3"/>
            <a:endParaRPr lang="en-US" altLang="en-US" dirty="0"/>
          </a:p>
          <a:p>
            <a:pPr lvl="3"/>
            <a:endParaRPr lang="en-US" altLang="en-US" dirty="0"/>
          </a:p>
          <a:p>
            <a:pPr lvl="4"/>
            <a:endParaRPr lang="en-US" altLang="en-US" dirty="0"/>
          </a:p>
          <a:p>
            <a:pPr lvl="4"/>
            <a:endParaRPr lang="en-US" altLang="en-US" dirty="0"/>
          </a:p>
        </p:txBody>
      </p:sp>
      <p:sp>
        <p:nvSpPr>
          <p:cNvPr id="5" name="Slide Number Placeholder 7"/>
          <p:cNvSpPr txBox="1">
            <a:spLocks/>
          </p:cNvSpPr>
          <p:nvPr userDrawn="1"/>
        </p:nvSpPr>
        <p:spPr>
          <a:xfrm>
            <a:off x="318895" y="6400801"/>
            <a:ext cx="289117" cy="243414"/>
          </a:xfrm>
          <a:prstGeom prst="rect">
            <a:avLst/>
          </a:prstGeom>
        </p:spPr>
        <p:txBody>
          <a:bodyPr vert="horz" wrap="square" lIns="0" tIns="0" rIns="0" bIns="0" numCol="1" anchor="ctr" anchorCtr="0" compatLnSpc="1">
            <a:prstTxWarp prst="textNoShape">
              <a:avLst/>
            </a:prstTxWarp>
          </a:bodyPr>
          <a:lstStyle>
            <a:defPPr>
              <a:defRPr lang="en-US"/>
            </a:defPPr>
            <a:lvl1pPr algn="l" rtl="0" fontAlgn="base">
              <a:spcBef>
                <a:spcPct val="0"/>
              </a:spcBef>
              <a:spcAft>
                <a:spcPct val="0"/>
              </a:spcAft>
              <a:defRPr sz="800" kern="1200">
                <a:solidFill>
                  <a:schemeClr val="accent6"/>
                </a:solidFill>
                <a:latin typeface="Open Sans" charset="0"/>
                <a:ea typeface="Open Sans" charset="0"/>
                <a:cs typeface="Open Sans" charset="0"/>
              </a:defRPr>
            </a:lvl1pPr>
            <a:lvl2pPr marL="609493" algn="l" rtl="0" fontAlgn="base">
              <a:spcBef>
                <a:spcPct val="0"/>
              </a:spcBef>
              <a:spcAft>
                <a:spcPct val="0"/>
              </a:spcAft>
              <a:defRPr kern="1200">
                <a:solidFill>
                  <a:schemeClr val="tx1"/>
                </a:solidFill>
                <a:latin typeface="HelveticaNeueLT Pro 55 Roman" charset="0"/>
                <a:ea typeface="ＭＳ Ｐゴシック" charset="-128"/>
                <a:cs typeface="+mn-cs"/>
              </a:defRPr>
            </a:lvl2pPr>
            <a:lvl3pPr marL="1218987" algn="l" rtl="0" fontAlgn="base">
              <a:spcBef>
                <a:spcPct val="0"/>
              </a:spcBef>
              <a:spcAft>
                <a:spcPct val="0"/>
              </a:spcAft>
              <a:defRPr kern="1200">
                <a:solidFill>
                  <a:schemeClr val="tx1"/>
                </a:solidFill>
                <a:latin typeface="HelveticaNeueLT Pro 55 Roman" charset="0"/>
                <a:ea typeface="ＭＳ Ｐゴシック" charset="-128"/>
                <a:cs typeface="+mn-cs"/>
              </a:defRPr>
            </a:lvl3pPr>
            <a:lvl4pPr marL="1828480" algn="l" rtl="0" fontAlgn="base">
              <a:spcBef>
                <a:spcPct val="0"/>
              </a:spcBef>
              <a:spcAft>
                <a:spcPct val="0"/>
              </a:spcAft>
              <a:defRPr kern="1200">
                <a:solidFill>
                  <a:schemeClr val="tx1"/>
                </a:solidFill>
                <a:latin typeface="HelveticaNeueLT Pro 55 Roman" charset="0"/>
                <a:ea typeface="ＭＳ Ｐゴシック" charset="-128"/>
                <a:cs typeface="+mn-cs"/>
              </a:defRPr>
            </a:lvl4pPr>
            <a:lvl5pPr marL="2437973" algn="l" rtl="0" fontAlgn="base">
              <a:spcBef>
                <a:spcPct val="0"/>
              </a:spcBef>
              <a:spcAft>
                <a:spcPct val="0"/>
              </a:spcAft>
              <a:defRPr kern="1200">
                <a:solidFill>
                  <a:schemeClr val="tx1"/>
                </a:solidFill>
                <a:latin typeface="HelveticaNeueLT Pro 55 Roman" charset="0"/>
                <a:ea typeface="ＭＳ Ｐゴシック" charset="-128"/>
                <a:cs typeface="+mn-cs"/>
              </a:defRPr>
            </a:lvl5pPr>
            <a:lvl6pPr marL="3047467" algn="l" defTabSz="1218987" rtl="0" eaLnBrk="1" latinLnBrk="0" hangingPunct="1">
              <a:defRPr kern="1200">
                <a:solidFill>
                  <a:schemeClr val="tx1"/>
                </a:solidFill>
                <a:latin typeface="HelveticaNeueLT Pro 55 Roman" charset="0"/>
                <a:ea typeface="ＭＳ Ｐゴシック" charset="-128"/>
                <a:cs typeface="+mn-cs"/>
              </a:defRPr>
            </a:lvl6pPr>
            <a:lvl7pPr marL="3656960" algn="l" defTabSz="1218987" rtl="0" eaLnBrk="1" latinLnBrk="0" hangingPunct="1">
              <a:defRPr kern="1200">
                <a:solidFill>
                  <a:schemeClr val="tx1"/>
                </a:solidFill>
                <a:latin typeface="HelveticaNeueLT Pro 55 Roman" charset="0"/>
                <a:ea typeface="ＭＳ Ｐゴシック" charset="-128"/>
                <a:cs typeface="+mn-cs"/>
              </a:defRPr>
            </a:lvl7pPr>
            <a:lvl8pPr marL="4266453" algn="l" defTabSz="1218987" rtl="0" eaLnBrk="1" latinLnBrk="0" hangingPunct="1">
              <a:defRPr kern="1200">
                <a:solidFill>
                  <a:schemeClr val="tx1"/>
                </a:solidFill>
                <a:latin typeface="HelveticaNeueLT Pro 55 Roman" charset="0"/>
                <a:ea typeface="ＭＳ Ｐゴシック" charset="-128"/>
                <a:cs typeface="+mn-cs"/>
              </a:defRPr>
            </a:lvl8pPr>
            <a:lvl9pPr marL="4875947" algn="l" defTabSz="1218987" rtl="0" eaLnBrk="1" latinLnBrk="0" hangingPunct="1">
              <a:defRPr kern="1200">
                <a:solidFill>
                  <a:schemeClr val="tx1"/>
                </a:solidFill>
                <a:latin typeface="HelveticaNeueLT Pro 55 Roman" charset="0"/>
                <a:ea typeface="ＭＳ Ｐゴシック" charset="-128"/>
                <a:cs typeface="+mn-cs"/>
              </a:defRPr>
            </a:lvl9pPr>
          </a:lstStyle>
          <a:p>
            <a:fld id="{F933393C-D36C-EF49-8616-9B2A742D223A}"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84372" r:id="rId1"/>
    <p:sldLayoutId id="2147484375" r:id="rId2"/>
    <p:sldLayoutId id="2147484371" r:id="rId3"/>
    <p:sldLayoutId id="2147484376" r:id="rId4"/>
    <p:sldLayoutId id="2147484373" r:id="rId5"/>
    <p:sldLayoutId id="2147484377" r:id="rId6"/>
    <p:sldLayoutId id="2147484354" r:id="rId7"/>
  </p:sldLayoutIdLst>
  <p:transition spd="med">
    <p:fade/>
  </p:transition>
  <p:hf hdr="0" ftr="0" dt="0"/>
  <p:txStyles>
    <p:titleStyle>
      <a:lvl1pPr algn="l" rtl="0" eaLnBrk="1" fontAlgn="base" hangingPunct="1">
        <a:lnSpc>
          <a:spcPts val="4266"/>
        </a:lnSpc>
        <a:spcBef>
          <a:spcPct val="0"/>
        </a:spcBef>
        <a:spcAft>
          <a:spcPct val="0"/>
        </a:spcAft>
        <a:defRPr sz="4000" b="0" i="0" kern="1200">
          <a:solidFill>
            <a:schemeClr val="tx2"/>
          </a:solidFill>
          <a:effectLst/>
          <a:latin typeface="Baskerville" charset="0"/>
          <a:ea typeface="Baskerville" charset="0"/>
          <a:cs typeface="Baskerville" charset="0"/>
        </a:defRPr>
      </a:lvl1pPr>
      <a:lvl2pPr algn="l" rtl="0" eaLnBrk="1" fontAlgn="base" hangingPunct="1">
        <a:lnSpc>
          <a:spcPts val="4266"/>
        </a:lnSpc>
        <a:spcBef>
          <a:spcPct val="0"/>
        </a:spcBef>
        <a:spcAft>
          <a:spcPct val="0"/>
        </a:spcAft>
        <a:defRPr sz="4266">
          <a:solidFill>
            <a:srgbClr val="46C3E1"/>
          </a:solidFill>
          <a:latin typeface="HelveticaNeueLT Pro 55 Roman" charset="0"/>
          <a:ea typeface="ＭＳ Ｐゴシック" charset="0"/>
          <a:cs typeface="ＭＳ Ｐゴシック" charset="0"/>
        </a:defRPr>
      </a:lvl2pPr>
      <a:lvl3pPr algn="l" rtl="0" eaLnBrk="1" fontAlgn="base" hangingPunct="1">
        <a:lnSpc>
          <a:spcPts val="4266"/>
        </a:lnSpc>
        <a:spcBef>
          <a:spcPct val="0"/>
        </a:spcBef>
        <a:spcAft>
          <a:spcPct val="0"/>
        </a:spcAft>
        <a:defRPr sz="4266">
          <a:solidFill>
            <a:srgbClr val="46C3E1"/>
          </a:solidFill>
          <a:latin typeface="HelveticaNeueLT Pro 55 Roman" charset="0"/>
          <a:ea typeface="ＭＳ Ｐゴシック" charset="0"/>
          <a:cs typeface="ＭＳ Ｐゴシック" charset="0"/>
        </a:defRPr>
      </a:lvl3pPr>
      <a:lvl4pPr algn="l" rtl="0" eaLnBrk="1" fontAlgn="base" hangingPunct="1">
        <a:lnSpc>
          <a:spcPts val="4266"/>
        </a:lnSpc>
        <a:spcBef>
          <a:spcPct val="0"/>
        </a:spcBef>
        <a:spcAft>
          <a:spcPct val="0"/>
        </a:spcAft>
        <a:defRPr sz="4266">
          <a:solidFill>
            <a:srgbClr val="46C3E1"/>
          </a:solidFill>
          <a:latin typeface="HelveticaNeueLT Pro 55 Roman" charset="0"/>
          <a:ea typeface="ＭＳ Ｐゴシック" charset="0"/>
          <a:cs typeface="ＭＳ Ｐゴシック" charset="0"/>
        </a:defRPr>
      </a:lvl4pPr>
      <a:lvl5pPr algn="l" rtl="0" eaLnBrk="1" fontAlgn="base" hangingPunct="1">
        <a:lnSpc>
          <a:spcPts val="4266"/>
        </a:lnSpc>
        <a:spcBef>
          <a:spcPct val="0"/>
        </a:spcBef>
        <a:spcAft>
          <a:spcPct val="0"/>
        </a:spcAft>
        <a:defRPr sz="4266">
          <a:solidFill>
            <a:srgbClr val="46C3E1"/>
          </a:solidFill>
          <a:latin typeface="HelveticaNeueLT Pro 55 Roman" charset="0"/>
          <a:ea typeface="ＭＳ Ｐゴシック" charset="0"/>
          <a:cs typeface="ＭＳ Ｐゴシック" charset="0"/>
        </a:defRPr>
      </a:lvl5pPr>
      <a:lvl6pPr marL="609448" algn="l" rtl="0" eaLnBrk="1" fontAlgn="base" hangingPunct="1">
        <a:lnSpc>
          <a:spcPts val="4266"/>
        </a:lnSpc>
        <a:spcBef>
          <a:spcPct val="0"/>
        </a:spcBef>
        <a:spcAft>
          <a:spcPct val="0"/>
        </a:spcAft>
        <a:defRPr sz="4266">
          <a:solidFill>
            <a:srgbClr val="46C3E1"/>
          </a:solidFill>
          <a:latin typeface="HelveticaNeueLT Pro 55 Roman" charset="0"/>
          <a:ea typeface="ＭＳ Ｐゴシック" charset="0"/>
          <a:cs typeface="ＭＳ Ｐゴシック" charset="0"/>
        </a:defRPr>
      </a:lvl6pPr>
      <a:lvl7pPr marL="1218895" algn="l" rtl="0" eaLnBrk="1" fontAlgn="base" hangingPunct="1">
        <a:lnSpc>
          <a:spcPts val="4266"/>
        </a:lnSpc>
        <a:spcBef>
          <a:spcPct val="0"/>
        </a:spcBef>
        <a:spcAft>
          <a:spcPct val="0"/>
        </a:spcAft>
        <a:defRPr sz="4266">
          <a:solidFill>
            <a:srgbClr val="46C3E1"/>
          </a:solidFill>
          <a:latin typeface="HelveticaNeueLT Pro 55 Roman" charset="0"/>
          <a:ea typeface="ＭＳ Ｐゴシック" charset="0"/>
          <a:cs typeface="ＭＳ Ｐゴシック" charset="0"/>
        </a:defRPr>
      </a:lvl7pPr>
      <a:lvl8pPr marL="1828343" algn="l" rtl="0" eaLnBrk="1" fontAlgn="base" hangingPunct="1">
        <a:lnSpc>
          <a:spcPts val="4266"/>
        </a:lnSpc>
        <a:spcBef>
          <a:spcPct val="0"/>
        </a:spcBef>
        <a:spcAft>
          <a:spcPct val="0"/>
        </a:spcAft>
        <a:defRPr sz="4266">
          <a:solidFill>
            <a:srgbClr val="46C3E1"/>
          </a:solidFill>
          <a:latin typeface="HelveticaNeueLT Pro 55 Roman" charset="0"/>
          <a:ea typeface="ＭＳ Ｐゴシック" charset="0"/>
          <a:cs typeface="ＭＳ Ｐゴシック" charset="0"/>
        </a:defRPr>
      </a:lvl8pPr>
      <a:lvl9pPr marL="2437790" algn="l" rtl="0" eaLnBrk="1" fontAlgn="base" hangingPunct="1">
        <a:lnSpc>
          <a:spcPts val="4266"/>
        </a:lnSpc>
        <a:spcBef>
          <a:spcPct val="0"/>
        </a:spcBef>
        <a:spcAft>
          <a:spcPct val="0"/>
        </a:spcAft>
        <a:defRPr sz="4266">
          <a:solidFill>
            <a:srgbClr val="46C3E1"/>
          </a:solidFill>
          <a:latin typeface="HelveticaNeueLT Pro 55 Roman" charset="0"/>
          <a:ea typeface="ＭＳ Ｐゴシック" charset="0"/>
          <a:cs typeface="ＭＳ Ｐゴシック" charset="0"/>
        </a:defRPr>
      </a:lvl9pPr>
    </p:titleStyle>
    <p:bodyStyle>
      <a:lvl1pPr marL="457086" indent="-457086" algn="l" rtl="0" eaLnBrk="1" fontAlgn="base" hangingPunct="1">
        <a:lnSpc>
          <a:spcPct val="120000"/>
        </a:lnSpc>
        <a:spcBef>
          <a:spcPts val="1600"/>
        </a:spcBef>
        <a:spcAft>
          <a:spcPct val="0"/>
        </a:spcAft>
        <a:buFont typeface="Arial" charset="0"/>
        <a:defRPr sz="2666" kern="1200">
          <a:solidFill>
            <a:schemeClr val="tx1"/>
          </a:solidFill>
          <a:latin typeface="Baskerville" charset="0"/>
          <a:ea typeface="Baskerville" charset="0"/>
          <a:cs typeface="Baskerville" charset="0"/>
        </a:defRPr>
      </a:lvl1pPr>
      <a:lvl2pPr marL="238125" indent="-238125" algn="l" rtl="0" eaLnBrk="1" fontAlgn="base" hangingPunct="1">
        <a:lnSpc>
          <a:spcPct val="120000"/>
        </a:lnSpc>
        <a:spcBef>
          <a:spcPts val="800"/>
        </a:spcBef>
        <a:spcAft>
          <a:spcPct val="0"/>
        </a:spcAft>
        <a:buClr>
          <a:srgbClr val="266571"/>
        </a:buClr>
        <a:buFont typeface="Arial" charset="0"/>
        <a:buChar char="•"/>
        <a:tabLst/>
        <a:defRPr sz="1600" kern="1200">
          <a:solidFill>
            <a:schemeClr val="tx1"/>
          </a:solidFill>
          <a:latin typeface="Baskerville" charset="0"/>
          <a:ea typeface="Baskerville" charset="0"/>
          <a:cs typeface="Baskerville" charset="0"/>
        </a:defRPr>
      </a:lvl2pPr>
      <a:lvl3pPr marL="461963" indent="-228600" algn="l" rtl="0" eaLnBrk="1" fontAlgn="base" hangingPunct="1">
        <a:lnSpc>
          <a:spcPct val="120000"/>
        </a:lnSpc>
        <a:spcBef>
          <a:spcPts val="800"/>
        </a:spcBef>
        <a:spcAft>
          <a:spcPct val="0"/>
        </a:spcAft>
        <a:buClr>
          <a:srgbClr val="266571"/>
        </a:buClr>
        <a:buFont typeface="Arial" charset="0"/>
        <a:buChar char="•"/>
        <a:tabLst/>
        <a:defRPr sz="1600" kern="1200">
          <a:solidFill>
            <a:schemeClr val="tx1"/>
          </a:solidFill>
          <a:latin typeface="Baskerville" charset="0"/>
          <a:ea typeface="Baskerville" charset="0"/>
          <a:cs typeface="Baskerville" charset="0"/>
        </a:defRPr>
      </a:lvl3pPr>
      <a:lvl4pPr marL="744538" indent="-285750" algn="l" rtl="0" eaLnBrk="1" fontAlgn="base" hangingPunct="1">
        <a:lnSpc>
          <a:spcPct val="120000"/>
        </a:lnSpc>
        <a:spcBef>
          <a:spcPts val="400"/>
        </a:spcBef>
        <a:spcAft>
          <a:spcPct val="0"/>
        </a:spcAft>
        <a:buClr>
          <a:srgbClr val="266571"/>
        </a:buClr>
        <a:buFont typeface="Arial" charset="0"/>
        <a:buChar char="•"/>
        <a:tabLst/>
        <a:defRPr sz="1600" kern="1200" baseline="0">
          <a:solidFill>
            <a:schemeClr val="tx1"/>
          </a:solidFill>
          <a:latin typeface="Baskerville" charset="0"/>
          <a:ea typeface="Baskerville" charset="0"/>
          <a:cs typeface="Baskerville" charset="0"/>
        </a:defRPr>
      </a:lvl4pPr>
      <a:lvl5pPr marL="913714" indent="-304724" algn="l" rtl="0" eaLnBrk="1" fontAlgn="base" hangingPunct="1">
        <a:spcBef>
          <a:spcPct val="20000"/>
        </a:spcBef>
        <a:spcAft>
          <a:spcPct val="0"/>
        </a:spcAft>
        <a:buClr>
          <a:srgbClr val="266571"/>
        </a:buClr>
        <a:buFont typeface="Arial" charset="0"/>
        <a:buChar char="»"/>
        <a:defRPr sz="1600" kern="1200">
          <a:solidFill>
            <a:schemeClr val="tx1"/>
          </a:solidFill>
          <a:latin typeface="Baskerville" charset="0"/>
          <a:ea typeface="Baskerville" charset="0"/>
          <a:cs typeface="Baskerville" charset="0"/>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9">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4.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5.png"/><Relationship Id="rId9" Type="http://schemas.openxmlformats.org/officeDocument/2006/relationships/image" Target="../media/image21.pn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02024" y="395416"/>
            <a:ext cx="11187952" cy="866225"/>
          </a:xfrm>
        </p:spPr>
        <p:txBody>
          <a:bodyPr/>
          <a:lstStyle/>
          <a:p>
            <a:r>
              <a:rPr lang="az-Cyrl-AZ" dirty="0">
                <a:solidFill>
                  <a:schemeClr val="bg2"/>
                </a:solidFill>
                <a:latin typeface="+mn-lt"/>
              </a:rPr>
              <a:t>Воздушный проездной “Шелковый путь”: </a:t>
            </a:r>
            <a:br>
              <a:rPr lang="az-Cyrl-AZ" sz="5400" dirty="0">
                <a:solidFill>
                  <a:schemeClr val="bg2"/>
                </a:solidFill>
                <a:latin typeface="+mn-lt"/>
              </a:rPr>
            </a:br>
            <a:r>
              <a:rPr lang="az-Cyrl-AZ" dirty="0">
                <a:solidFill>
                  <a:schemeClr val="bg2"/>
                </a:solidFill>
                <a:latin typeface="+mn-lt"/>
              </a:rPr>
              <a:t>Предложение ЦАРЭС </a:t>
            </a:r>
            <a:endParaRPr lang="az-Cyrl-AZ" sz="5400" dirty="0">
              <a:solidFill>
                <a:schemeClr val="bg2"/>
              </a:solidFill>
              <a:latin typeface="+mn-lt"/>
            </a:endParaRPr>
          </a:p>
        </p:txBody>
      </p:sp>
      <p:sp>
        <p:nvSpPr>
          <p:cNvPr id="3" name="Subtitle 2"/>
          <p:cNvSpPr>
            <a:spLocks noGrp="1"/>
          </p:cNvSpPr>
          <p:nvPr>
            <p:ph type="subTitle" idx="1"/>
          </p:nvPr>
        </p:nvSpPr>
        <p:spPr>
          <a:xfrm>
            <a:off x="5721177" y="1421027"/>
            <a:ext cx="6252519" cy="864973"/>
          </a:xfrm>
        </p:spPr>
        <p:txBody>
          <a:bodyPr>
            <a:normAutofit/>
          </a:bodyPr>
          <a:lstStyle/>
          <a:p>
            <a:r>
              <a:rPr lang="ru-RU" sz="2800" dirty="0">
                <a:solidFill>
                  <a:schemeClr val="accent3"/>
                </a:solidFill>
                <a:latin typeface="+mn-lt"/>
              </a:rPr>
              <a:t>Вебинар по авиации и туризму ЦАРЭС,</a:t>
            </a:r>
          </a:p>
          <a:p>
            <a:r>
              <a:rPr lang="ru-RU" sz="2800" dirty="0">
                <a:solidFill>
                  <a:schemeClr val="accent3"/>
                </a:solidFill>
                <a:latin typeface="+mn-lt"/>
              </a:rPr>
              <a:t>10 февраля 2021 г.</a:t>
            </a:r>
            <a:endParaRPr lang="en-US" sz="2800" dirty="0">
              <a:solidFill>
                <a:schemeClr val="accent3"/>
              </a:solidFill>
              <a:latin typeface="+mn-lt"/>
            </a:endParaRPr>
          </a:p>
        </p:txBody>
      </p:sp>
      <p:pic>
        <p:nvPicPr>
          <p:cNvPr id="4" name="Picture 3">
            <a:extLst>
              <a:ext uri="{FF2B5EF4-FFF2-40B4-BE49-F238E27FC236}">
                <a16:creationId xmlns:a16="http://schemas.microsoft.com/office/drawing/2014/main" id="{274013AF-2C31-CE44-87A9-12EE083D6C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9893" y="6030409"/>
            <a:ext cx="1898931" cy="1070621"/>
          </a:xfrm>
          <a:prstGeom prst="rect">
            <a:avLst/>
          </a:prstGeom>
        </p:spPr>
      </p:pic>
      <p:sp>
        <p:nvSpPr>
          <p:cNvPr id="5" name="TextBox 4">
            <a:extLst>
              <a:ext uri="{FF2B5EF4-FFF2-40B4-BE49-F238E27FC236}">
                <a16:creationId xmlns:a16="http://schemas.microsoft.com/office/drawing/2014/main" id="{ECD6050D-5BCC-5444-BE64-A5E56E274009}"/>
              </a:ext>
            </a:extLst>
          </p:cNvPr>
          <p:cNvSpPr txBox="1"/>
          <p:nvPr/>
        </p:nvSpPr>
        <p:spPr>
          <a:xfrm>
            <a:off x="46959" y="2903836"/>
            <a:ext cx="4675799" cy="1200329"/>
          </a:xfrm>
          <a:prstGeom prst="rect">
            <a:avLst/>
          </a:prstGeom>
          <a:noFill/>
        </p:spPr>
        <p:txBody>
          <a:bodyPr wrap="square" rtlCol="0">
            <a:spAutoFit/>
          </a:bodyPr>
          <a:lstStyle/>
          <a:p>
            <a:r>
              <a:rPr lang="ru-RU" sz="2400" dirty="0" err="1">
                <a:solidFill>
                  <a:srgbClr val="FF0000"/>
                </a:solidFill>
                <a:latin typeface="+mn-lt"/>
                <a:ea typeface="Open Sans" charset="0"/>
                <a:cs typeface="Open Sans" charset="0"/>
              </a:rPr>
              <a:t>Брэндан</a:t>
            </a:r>
            <a:r>
              <a:rPr lang="ru-RU" sz="2400" dirty="0">
                <a:solidFill>
                  <a:srgbClr val="FF0000"/>
                </a:solidFill>
                <a:latin typeface="+mn-lt"/>
                <a:ea typeface="Open Sans" charset="0"/>
                <a:cs typeface="Open Sans" charset="0"/>
              </a:rPr>
              <a:t> </a:t>
            </a:r>
            <a:r>
              <a:rPr lang="ru-RU" sz="2400" dirty="0" err="1">
                <a:solidFill>
                  <a:srgbClr val="FF0000"/>
                </a:solidFill>
                <a:latin typeface="+mn-lt"/>
                <a:ea typeface="Open Sans" charset="0"/>
                <a:cs typeface="Open Sans" charset="0"/>
              </a:rPr>
              <a:t>Соби</a:t>
            </a:r>
            <a:endParaRPr lang="ru-RU" sz="2400" dirty="0">
              <a:solidFill>
                <a:srgbClr val="FF0000"/>
              </a:solidFill>
              <a:latin typeface="+mn-lt"/>
              <a:ea typeface="Open Sans" charset="0"/>
              <a:cs typeface="Open Sans" charset="0"/>
            </a:endParaRPr>
          </a:p>
          <a:p>
            <a:r>
              <a:rPr lang="ru-RU" sz="2400" dirty="0">
                <a:solidFill>
                  <a:srgbClr val="FF0000"/>
                </a:solidFill>
                <a:latin typeface="+mn-lt"/>
                <a:ea typeface="Open Sans" charset="0"/>
                <a:cs typeface="Open Sans" charset="0"/>
              </a:rPr>
              <a:t>Старший специалист по авиации ЦАРЭС</a:t>
            </a:r>
            <a:endParaRPr lang="en-US" sz="2400" dirty="0">
              <a:solidFill>
                <a:srgbClr val="FF0000"/>
              </a:solidFill>
              <a:latin typeface="+mn-lt"/>
              <a:ea typeface="Open Sans" charset="0"/>
              <a:cs typeface="Open Sans" charset="0"/>
            </a:endParaRPr>
          </a:p>
        </p:txBody>
      </p:sp>
    </p:spTree>
    <p:extLst>
      <p:ext uri="{BB962C8B-B14F-4D97-AF65-F5344CB8AC3E}">
        <p14:creationId xmlns:p14="http://schemas.microsoft.com/office/powerpoint/2010/main" val="551630255"/>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71" y="125757"/>
            <a:ext cx="10047153" cy="848657"/>
          </a:xfrm>
        </p:spPr>
        <p:txBody>
          <a:bodyPr/>
          <a:lstStyle/>
          <a:p>
            <a:r>
              <a:rPr lang="ru-RU" sz="6000" dirty="0">
                <a:latin typeface="+mn-lt"/>
              </a:rPr>
              <a:t>Что в него входит…</a:t>
            </a:r>
            <a:br>
              <a:rPr lang="ru-RU" sz="6000" dirty="0">
                <a:latin typeface="+mn-lt"/>
              </a:rPr>
            </a:br>
            <a:r>
              <a:rPr lang="ru-RU" sz="6000" dirty="0">
                <a:latin typeface="+mn-lt"/>
              </a:rPr>
              <a:t>Международное сообщение</a:t>
            </a:r>
            <a:endParaRPr lang="en-US" sz="6000" dirty="0">
              <a:latin typeface="+mn-lt"/>
            </a:endParaRPr>
          </a:p>
        </p:txBody>
      </p:sp>
      <p:sp>
        <p:nvSpPr>
          <p:cNvPr id="3" name="Subtitle 2"/>
          <p:cNvSpPr>
            <a:spLocks noGrp="1"/>
          </p:cNvSpPr>
          <p:nvPr>
            <p:ph type="subTitle" idx="1"/>
          </p:nvPr>
        </p:nvSpPr>
        <p:spPr>
          <a:xfrm>
            <a:off x="77894" y="1379734"/>
            <a:ext cx="12061503" cy="626842"/>
          </a:xfrm>
        </p:spPr>
        <p:txBody>
          <a:bodyPr/>
          <a:lstStyle/>
          <a:p>
            <a:pPr algn="ctr"/>
            <a:r>
              <a:rPr lang="ru-RU" sz="2800" dirty="0">
                <a:solidFill>
                  <a:srgbClr val="FF0000"/>
                </a:solidFill>
                <a:latin typeface="+mn-lt"/>
              </a:rPr>
              <a:t>23 международных маршрута в рамках ЦАРЭС (без Китая) от 8 авиакомпаний</a:t>
            </a:r>
            <a:endParaRPr lang="en-US" sz="2800" dirty="0">
              <a:solidFill>
                <a:srgbClr val="FF0000"/>
              </a:solidFill>
            </a:endParaRPr>
          </a:p>
        </p:txBody>
      </p:sp>
      <p:pic>
        <p:nvPicPr>
          <p:cNvPr id="11" name="Picture 10">
            <a:extLst>
              <a:ext uri="{FF2B5EF4-FFF2-40B4-BE49-F238E27FC236}">
                <a16:creationId xmlns:a16="http://schemas.microsoft.com/office/drawing/2014/main" id="{82580B7D-B11B-724F-A0C8-ABF5AC4640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5597" y="2047398"/>
            <a:ext cx="9741291" cy="4269250"/>
          </a:xfrm>
          <a:prstGeom prst="rect">
            <a:avLst/>
          </a:prstGeom>
        </p:spPr>
      </p:pic>
      <p:sp>
        <p:nvSpPr>
          <p:cNvPr id="13" name="TextBox 12">
            <a:extLst>
              <a:ext uri="{FF2B5EF4-FFF2-40B4-BE49-F238E27FC236}">
                <a16:creationId xmlns:a16="http://schemas.microsoft.com/office/drawing/2014/main" id="{C9882108-7A40-6145-8948-9D0B5A6D8F43}"/>
              </a:ext>
            </a:extLst>
          </p:cNvPr>
          <p:cNvSpPr txBox="1"/>
          <p:nvPr/>
        </p:nvSpPr>
        <p:spPr>
          <a:xfrm>
            <a:off x="1730653" y="6341362"/>
            <a:ext cx="9135391" cy="584775"/>
          </a:xfrm>
          <a:prstGeom prst="rect">
            <a:avLst/>
          </a:prstGeom>
          <a:noFill/>
        </p:spPr>
        <p:txBody>
          <a:bodyPr wrap="square" rtlCol="0">
            <a:spAutoFit/>
          </a:bodyPr>
          <a:lstStyle/>
          <a:p>
            <a:r>
              <a:rPr lang="ru-RU" sz="1600" dirty="0">
                <a:latin typeface="+mn-lt"/>
                <a:ea typeface="Open Sans" charset="0"/>
                <a:cs typeface="Open Sans" charset="0"/>
              </a:rPr>
              <a:t>Источник: </a:t>
            </a:r>
            <a:r>
              <a:rPr lang="ru-RU" sz="1600" i="1" dirty="0">
                <a:latin typeface="+mn-lt"/>
                <a:ea typeface="Open Sans" charset="0"/>
                <a:cs typeface="Open Sans" charset="0"/>
              </a:rPr>
              <a:t>Воздушный проездной “Шелковый путь”: Предложение ЦАРЭС</a:t>
            </a:r>
          </a:p>
          <a:p>
            <a:r>
              <a:rPr lang="ru-RU" sz="1600" dirty="0">
                <a:latin typeface="+mn-lt"/>
                <a:ea typeface="Open Sans" charset="0"/>
                <a:cs typeface="Open Sans" charset="0"/>
              </a:rPr>
              <a:t>Примечания: на основе графиков OAG до пандемии COVID; * </a:t>
            </a:r>
            <a:r>
              <a:rPr lang="ru-RU" sz="1600" dirty="0" err="1">
                <a:latin typeface="+mn-lt"/>
                <a:ea typeface="Open Sans" charset="0"/>
                <a:cs typeface="Open Sans" charset="0"/>
              </a:rPr>
              <a:t>Buta</a:t>
            </a:r>
            <a:r>
              <a:rPr lang="ru-RU" sz="1600" dirty="0">
                <a:latin typeface="+mn-lt"/>
                <a:ea typeface="Open Sans" charset="0"/>
                <a:cs typeface="Open Sans" charset="0"/>
              </a:rPr>
              <a:t> является подразделением AZAL</a:t>
            </a:r>
            <a:endParaRPr lang="en-US" sz="1600" dirty="0">
              <a:latin typeface="+mn-lt"/>
              <a:ea typeface="Open Sans" charset="0"/>
              <a:cs typeface="Open Sans" charset="0"/>
            </a:endParaRPr>
          </a:p>
        </p:txBody>
      </p:sp>
    </p:spTree>
    <p:extLst>
      <p:ext uri="{BB962C8B-B14F-4D97-AF65-F5344CB8AC3E}">
        <p14:creationId xmlns:p14="http://schemas.microsoft.com/office/powerpoint/2010/main" val="194559858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803" y="112616"/>
            <a:ext cx="9769361" cy="686613"/>
          </a:xfrm>
        </p:spPr>
        <p:txBody>
          <a:bodyPr/>
          <a:lstStyle/>
          <a:p>
            <a:r>
              <a:rPr lang="ru-RU" sz="6000" dirty="0">
                <a:latin typeface="+mn-lt"/>
              </a:rPr>
              <a:t>Что в него входит…</a:t>
            </a:r>
            <a:br>
              <a:rPr lang="ru-RU" sz="6000" dirty="0">
                <a:latin typeface="+mn-lt"/>
              </a:rPr>
            </a:br>
            <a:r>
              <a:rPr lang="ru-RU" sz="6000" dirty="0">
                <a:latin typeface="+mn-lt"/>
              </a:rPr>
              <a:t>Внутреннее сообщение</a:t>
            </a:r>
            <a:endParaRPr lang="en-US" sz="6000" dirty="0">
              <a:latin typeface="+mn-lt"/>
            </a:endParaRPr>
          </a:p>
        </p:txBody>
      </p:sp>
      <p:sp>
        <p:nvSpPr>
          <p:cNvPr id="3" name="Subtitle 2"/>
          <p:cNvSpPr>
            <a:spLocks noGrp="1"/>
          </p:cNvSpPr>
          <p:nvPr>
            <p:ph type="subTitle" idx="1"/>
          </p:nvPr>
        </p:nvSpPr>
        <p:spPr>
          <a:xfrm>
            <a:off x="6465772" y="1563365"/>
            <a:ext cx="5634708" cy="1990845"/>
          </a:xfrm>
        </p:spPr>
        <p:txBody>
          <a:bodyPr/>
          <a:lstStyle/>
          <a:p>
            <a:r>
              <a:rPr lang="ru-RU" sz="3200" dirty="0">
                <a:solidFill>
                  <a:srgbClr val="FF0000"/>
                </a:solidFill>
                <a:latin typeface="+mn-lt"/>
              </a:rPr>
              <a:t>В ЦАРЭС есть 20 авиакомпаний, осуществляющих внутренние рейсы (за исключением Китая).</a:t>
            </a:r>
            <a:endParaRPr lang="en-US" sz="3200" dirty="0">
              <a:solidFill>
                <a:srgbClr val="FF0000"/>
              </a:solidFill>
              <a:latin typeface="+mn-lt"/>
            </a:endParaRPr>
          </a:p>
        </p:txBody>
      </p:sp>
      <p:sp>
        <p:nvSpPr>
          <p:cNvPr id="13" name="TextBox 12">
            <a:extLst>
              <a:ext uri="{FF2B5EF4-FFF2-40B4-BE49-F238E27FC236}">
                <a16:creationId xmlns:a16="http://schemas.microsoft.com/office/drawing/2014/main" id="{C9882108-7A40-6145-8948-9D0B5A6D8F43}"/>
              </a:ext>
            </a:extLst>
          </p:cNvPr>
          <p:cNvSpPr txBox="1"/>
          <p:nvPr/>
        </p:nvSpPr>
        <p:spPr>
          <a:xfrm>
            <a:off x="6325064" y="4904380"/>
            <a:ext cx="5561532" cy="1815882"/>
          </a:xfrm>
          <a:prstGeom prst="rect">
            <a:avLst/>
          </a:prstGeom>
          <a:noFill/>
        </p:spPr>
        <p:txBody>
          <a:bodyPr wrap="square" rtlCol="0">
            <a:spAutoFit/>
          </a:bodyPr>
          <a:lstStyle/>
          <a:p>
            <a:r>
              <a:rPr lang="ru-RU" sz="1600" dirty="0">
                <a:latin typeface="+mn-lt"/>
                <a:ea typeface="Open Sans" charset="0"/>
                <a:cs typeface="Open Sans" charset="0"/>
              </a:rPr>
              <a:t>Источник: </a:t>
            </a:r>
            <a:r>
              <a:rPr lang="ru-RU" sz="1600" i="1" dirty="0">
                <a:latin typeface="+mn-lt"/>
                <a:ea typeface="Open Sans" charset="0"/>
                <a:cs typeface="Open Sans" charset="0"/>
              </a:rPr>
              <a:t>Воздушный проездной “Шелковый путь”: предложение ЦАРЭС</a:t>
            </a:r>
            <a:endParaRPr lang="en-US" sz="1600" i="1" dirty="0">
              <a:latin typeface="+mn-lt"/>
              <a:ea typeface="Open Sans" charset="0"/>
              <a:cs typeface="Open Sans" charset="0"/>
            </a:endParaRPr>
          </a:p>
          <a:p>
            <a:endParaRPr lang="en-US" sz="1600" dirty="0">
              <a:latin typeface="+mn-lt"/>
              <a:ea typeface="Open Sans" charset="0"/>
              <a:cs typeface="Open Sans" charset="0"/>
            </a:endParaRPr>
          </a:p>
          <a:p>
            <a:r>
              <a:rPr lang="ru-RU" sz="1600" dirty="0">
                <a:latin typeface="+mn-lt"/>
                <a:ea typeface="Open Sans" charset="0"/>
                <a:cs typeface="Open Sans" charset="0"/>
              </a:rPr>
              <a:t>Примечания: на основе расписаний OAG до пандемии COVID</a:t>
            </a:r>
          </a:p>
          <a:p>
            <a:r>
              <a:rPr lang="ru-RU" sz="1600" dirty="0">
                <a:latin typeface="+mn-lt"/>
                <a:ea typeface="Open Sans" charset="0"/>
                <a:cs typeface="Open Sans" charset="0"/>
              </a:rPr>
              <a:t>* </a:t>
            </a:r>
            <a:r>
              <a:rPr lang="ru-RU" sz="1600" dirty="0" err="1">
                <a:latin typeface="+mn-lt"/>
                <a:ea typeface="Open Sans" charset="0"/>
                <a:cs typeface="Open Sans" charset="0"/>
              </a:rPr>
              <a:t>Buta</a:t>
            </a:r>
            <a:r>
              <a:rPr lang="ru-RU" sz="1600" dirty="0">
                <a:latin typeface="+mn-lt"/>
                <a:ea typeface="Open Sans" charset="0"/>
                <a:cs typeface="Open Sans" charset="0"/>
              </a:rPr>
              <a:t> является подразделением AZAL</a:t>
            </a:r>
          </a:p>
          <a:p>
            <a:r>
              <a:rPr lang="ru-RU" sz="1600" dirty="0">
                <a:latin typeface="+mn-lt"/>
                <a:ea typeface="Open Sans" charset="0"/>
                <a:cs typeface="Open Sans" charset="0"/>
              </a:rPr>
              <a:t>* </a:t>
            </a:r>
            <a:r>
              <a:rPr lang="ru-RU" sz="1600" dirty="0" err="1">
                <a:latin typeface="+mn-lt"/>
                <a:ea typeface="Open Sans" charset="0"/>
                <a:cs typeface="Open Sans" charset="0"/>
              </a:rPr>
              <a:t>FlyArystan</a:t>
            </a:r>
            <a:r>
              <a:rPr lang="ru-RU" sz="1600" dirty="0">
                <a:latin typeface="+mn-lt"/>
                <a:ea typeface="Open Sans" charset="0"/>
                <a:cs typeface="Open Sans" charset="0"/>
              </a:rPr>
              <a:t> – подразделение авиакомпании «Эйр Астана».</a:t>
            </a:r>
          </a:p>
          <a:p>
            <a:r>
              <a:rPr lang="ru-RU" sz="1600" dirty="0">
                <a:latin typeface="+mn-lt"/>
                <a:ea typeface="Open Sans" charset="0"/>
                <a:cs typeface="Open Sans" charset="0"/>
              </a:rPr>
              <a:t>^ </a:t>
            </a:r>
            <a:r>
              <a:rPr lang="ru-RU" sz="1600" dirty="0" err="1">
                <a:latin typeface="+mn-lt"/>
                <a:ea typeface="Open Sans" charset="0"/>
                <a:cs typeface="Open Sans" charset="0"/>
              </a:rPr>
              <a:t>AirSial</a:t>
            </a:r>
            <a:r>
              <a:rPr lang="ru-RU" sz="1600" dirty="0">
                <a:latin typeface="+mn-lt"/>
                <a:ea typeface="Open Sans" charset="0"/>
                <a:cs typeface="Open Sans" charset="0"/>
              </a:rPr>
              <a:t> приступила к работе в декабре 2020 г.</a:t>
            </a:r>
            <a:endParaRPr lang="en-US" sz="1600" dirty="0">
              <a:latin typeface="+mn-lt"/>
              <a:ea typeface="Open Sans" charset="0"/>
              <a:cs typeface="Open Sans" charset="0"/>
            </a:endParaRPr>
          </a:p>
        </p:txBody>
      </p:sp>
      <p:pic>
        <p:nvPicPr>
          <p:cNvPr id="10" name="Picture 9">
            <a:extLst>
              <a:ext uri="{FF2B5EF4-FFF2-40B4-BE49-F238E27FC236}">
                <a16:creationId xmlns:a16="http://schemas.microsoft.com/office/drawing/2014/main" id="{D4765D6F-BF05-EF41-97AB-AE5E794C47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287" y="1400537"/>
            <a:ext cx="5914662" cy="3738623"/>
          </a:xfrm>
          <a:prstGeom prst="rect">
            <a:avLst/>
          </a:prstGeom>
        </p:spPr>
      </p:pic>
      <p:pic>
        <p:nvPicPr>
          <p:cNvPr id="14" name="Picture 13">
            <a:extLst>
              <a:ext uri="{FF2B5EF4-FFF2-40B4-BE49-F238E27FC236}">
                <a16:creationId xmlns:a16="http://schemas.microsoft.com/office/drawing/2014/main" id="{F294EE6C-3B5A-C647-B47E-55D85954A9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03" y="5139160"/>
            <a:ext cx="5906146" cy="1776352"/>
          </a:xfrm>
          <a:prstGeom prst="rect">
            <a:avLst/>
          </a:prstGeom>
        </p:spPr>
      </p:pic>
    </p:spTree>
    <p:extLst>
      <p:ext uri="{BB962C8B-B14F-4D97-AF65-F5344CB8AC3E}">
        <p14:creationId xmlns:p14="http://schemas.microsoft.com/office/powerpoint/2010/main" val="8046929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108" y="150471"/>
            <a:ext cx="10796866" cy="848657"/>
          </a:xfrm>
        </p:spPr>
        <p:txBody>
          <a:bodyPr/>
          <a:lstStyle/>
          <a:p>
            <a:r>
              <a:rPr lang="ru-RU" sz="5400" dirty="0">
                <a:latin typeface="+mn-lt"/>
              </a:rPr>
              <a:t>Что это включает в себя…</a:t>
            </a:r>
            <a:br>
              <a:rPr lang="en-US" sz="5400" dirty="0">
                <a:latin typeface="+mn-lt"/>
              </a:rPr>
            </a:br>
            <a:r>
              <a:rPr lang="ru-RU" sz="5400" dirty="0">
                <a:latin typeface="+mn-lt"/>
              </a:rPr>
              <a:t>Синьцзян и Внутреннюю Монголию</a:t>
            </a:r>
            <a:endParaRPr lang="en-US" sz="5400" dirty="0">
              <a:latin typeface="+mn-lt"/>
            </a:endParaRPr>
          </a:p>
        </p:txBody>
      </p:sp>
      <p:sp>
        <p:nvSpPr>
          <p:cNvPr id="3" name="Subtitle 2"/>
          <p:cNvSpPr>
            <a:spLocks noGrp="1"/>
          </p:cNvSpPr>
          <p:nvPr>
            <p:ph type="subTitle" idx="1"/>
          </p:nvPr>
        </p:nvSpPr>
        <p:spPr>
          <a:xfrm>
            <a:off x="145325" y="1458096"/>
            <a:ext cx="11989011" cy="5165124"/>
          </a:xfrm>
        </p:spPr>
        <p:txBody>
          <a:bodyPr/>
          <a:lstStyle/>
          <a:p>
            <a:pPr marL="346500" indent="-342900">
              <a:lnSpc>
                <a:spcPct val="100000"/>
              </a:lnSpc>
              <a:buFont typeface="Arial" panose="020B0604020202020204" pitchFamily="34" charset="0"/>
              <a:buChar char="•"/>
            </a:pPr>
            <a:r>
              <a:rPr lang="ru-RU" sz="2400" dirty="0">
                <a:latin typeface="+mn-lt"/>
              </a:rPr>
              <a:t>Все страны ЦАРЭС, кроме Монголии, имеют прямые рейсы с Урумчи в Синьцзяне.</a:t>
            </a:r>
          </a:p>
          <a:p>
            <a:pPr marL="346500" indent="-342900">
              <a:lnSpc>
                <a:spcPct val="100000"/>
              </a:lnSpc>
              <a:buFont typeface="Arial" panose="020B0604020202020204" pitchFamily="34" charset="0"/>
              <a:buChar char="•"/>
            </a:pPr>
            <a:r>
              <a:rPr lang="ru-RU" sz="2400" dirty="0">
                <a:latin typeface="+mn-lt"/>
              </a:rPr>
              <a:t>Монголия имеет прямое авиасообщение с тремя городами Внутренней Монголии.</a:t>
            </a:r>
          </a:p>
          <a:p>
            <a:pPr marL="346500" indent="-342900">
              <a:lnSpc>
                <a:spcPct val="100000"/>
              </a:lnSpc>
              <a:buFont typeface="Arial" panose="020B0604020202020204" pitchFamily="34" charset="0"/>
              <a:buChar char="•"/>
            </a:pPr>
            <a:r>
              <a:rPr lang="ru-RU" sz="2400" dirty="0">
                <a:latin typeface="+mn-lt"/>
              </a:rPr>
              <a:t>У </a:t>
            </a:r>
            <a:r>
              <a:rPr lang="ru-RU" sz="2400" dirty="0" err="1">
                <a:latin typeface="+mn-lt"/>
              </a:rPr>
              <a:t>China</a:t>
            </a:r>
            <a:r>
              <a:rPr lang="ru-RU" sz="2400" dirty="0">
                <a:latin typeface="+mn-lt"/>
              </a:rPr>
              <a:t> </a:t>
            </a:r>
            <a:r>
              <a:rPr lang="ru-RU" sz="2400" dirty="0" err="1">
                <a:latin typeface="+mn-lt"/>
              </a:rPr>
              <a:t>Southern</a:t>
            </a:r>
            <a:r>
              <a:rPr lang="ru-RU" sz="2400" dirty="0">
                <a:latin typeface="+mn-lt"/>
              </a:rPr>
              <a:t> есть 10 маршрутов, соединяющих Урумчи с другими странами ЦАРЭС – в общей сложности, 33 рейса в неделю до пандемии COVID-19.</a:t>
            </a:r>
          </a:p>
          <a:p>
            <a:pPr marL="346500" indent="-342900">
              <a:lnSpc>
                <a:spcPct val="100000"/>
              </a:lnSpc>
              <a:buFont typeface="Arial" panose="020B0604020202020204" pitchFamily="34" charset="0"/>
              <a:buChar char="•"/>
            </a:pPr>
            <a:r>
              <a:rPr lang="ru-RU" sz="2400" dirty="0">
                <a:latin typeface="+mn-lt"/>
              </a:rPr>
              <a:t>Четыре другие авиакомпании ЦАРЭС (Эйр Астана, Ариана Афган, Сомон Эйр, Узбекские авиалинии) также осуществляют авиасообщение с Урумчи – в общей сложности, 14 еженедельных рейсов (до пандемии COVID-19).</a:t>
            </a:r>
          </a:p>
          <a:p>
            <a:pPr marL="346500" indent="-342900">
              <a:lnSpc>
                <a:spcPct val="100000"/>
              </a:lnSpc>
              <a:buFont typeface="Arial" panose="020B0604020202020204" pitchFamily="34" charset="0"/>
              <a:buChar char="•"/>
            </a:pPr>
            <a:r>
              <a:rPr lang="ru-RU" sz="2400" dirty="0" err="1">
                <a:latin typeface="+mn-lt"/>
              </a:rPr>
              <a:t>Air</a:t>
            </a:r>
            <a:r>
              <a:rPr lang="ru-RU" sz="2400" dirty="0">
                <a:latin typeface="+mn-lt"/>
              </a:rPr>
              <a:t> </a:t>
            </a:r>
            <a:r>
              <a:rPr lang="ru-RU" sz="2400" dirty="0" err="1">
                <a:latin typeface="+mn-lt"/>
              </a:rPr>
              <a:t>China</a:t>
            </a:r>
            <a:r>
              <a:rPr lang="ru-RU" sz="2400" dirty="0">
                <a:latin typeface="+mn-lt"/>
              </a:rPr>
              <a:t>, </a:t>
            </a:r>
            <a:r>
              <a:rPr lang="ru-RU" sz="2400" dirty="0" err="1">
                <a:latin typeface="+mn-lt"/>
              </a:rPr>
              <a:t>AeroMongolia</a:t>
            </a:r>
            <a:r>
              <a:rPr lang="ru-RU" sz="2400" dirty="0">
                <a:latin typeface="+mn-lt"/>
              </a:rPr>
              <a:t> и </a:t>
            </a:r>
            <a:r>
              <a:rPr lang="ru-RU" sz="2400" dirty="0" err="1">
                <a:latin typeface="+mn-lt"/>
              </a:rPr>
              <a:t>Hunnu</a:t>
            </a:r>
            <a:r>
              <a:rPr lang="ru-RU" sz="2400" dirty="0">
                <a:latin typeface="+mn-lt"/>
              </a:rPr>
              <a:t> </a:t>
            </a:r>
            <a:r>
              <a:rPr lang="ru-RU" sz="2400" dirty="0" err="1">
                <a:latin typeface="+mn-lt"/>
              </a:rPr>
              <a:t>Air</a:t>
            </a:r>
            <a:r>
              <a:rPr lang="ru-RU" sz="2400" dirty="0">
                <a:latin typeface="+mn-lt"/>
              </a:rPr>
              <a:t> соединяют Монголию с Внутренней Монголией, осуществляя, в совокупности, 10 рейсов в неделю (до пандемии COVID-19).</a:t>
            </a:r>
          </a:p>
          <a:p>
            <a:pPr marL="346500" indent="-342900">
              <a:lnSpc>
                <a:spcPct val="100000"/>
              </a:lnSpc>
              <a:buFont typeface="Arial" panose="020B0604020202020204" pitchFamily="34" charset="0"/>
              <a:buChar char="•"/>
            </a:pPr>
            <a:r>
              <a:rPr lang="ru-RU" sz="2400" dirty="0">
                <a:latin typeface="+mn-lt"/>
              </a:rPr>
              <a:t>Также можно рассмотреть внутреннее авиасообщение в Синьцзяне (СУАР) и Внутренней Монголии – в каждом регионе имеется около 20 аэропортов. В то время как у нескольких других китайских авиакомпаний имеется внутреннее авиасообщение с этими регионами, </a:t>
            </a:r>
            <a:r>
              <a:rPr lang="ru-RU" sz="2400" dirty="0" err="1">
                <a:latin typeface="+mn-lt"/>
              </a:rPr>
              <a:t>Air</a:t>
            </a:r>
            <a:r>
              <a:rPr lang="ru-RU" sz="2400" dirty="0">
                <a:latin typeface="+mn-lt"/>
              </a:rPr>
              <a:t> </a:t>
            </a:r>
            <a:r>
              <a:rPr lang="ru-RU" sz="2400" dirty="0" err="1">
                <a:latin typeface="+mn-lt"/>
              </a:rPr>
              <a:t>China</a:t>
            </a:r>
            <a:r>
              <a:rPr lang="ru-RU" sz="2400" dirty="0">
                <a:latin typeface="+mn-lt"/>
              </a:rPr>
              <a:t> является крупнейшей авиакомпанией во Внутренней Монголии, а </a:t>
            </a:r>
            <a:r>
              <a:rPr lang="ru-RU" sz="2400" dirty="0" err="1">
                <a:latin typeface="+mn-lt"/>
              </a:rPr>
              <a:t>China</a:t>
            </a:r>
            <a:r>
              <a:rPr lang="ru-RU" sz="2400" dirty="0">
                <a:latin typeface="+mn-lt"/>
              </a:rPr>
              <a:t> </a:t>
            </a:r>
            <a:r>
              <a:rPr lang="ru-RU" sz="2400" dirty="0" err="1">
                <a:latin typeface="+mn-lt"/>
              </a:rPr>
              <a:t>Southern</a:t>
            </a:r>
            <a:r>
              <a:rPr lang="ru-RU" sz="2400" dirty="0">
                <a:latin typeface="+mn-lt"/>
              </a:rPr>
              <a:t> – в СУАР.</a:t>
            </a:r>
            <a:endParaRPr lang="en-PH" sz="2400" dirty="0">
              <a:latin typeface="+mn-lt"/>
            </a:endParaRPr>
          </a:p>
        </p:txBody>
      </p:sp>
    </p:spTree>
    <p:extLst>
      <p:ext uri="{BB962C8B-B14F-4D97-AF65-F5344CB8AC3E}">
        <p14:creationId xmlns:p14="http://schemas.microsoft.com/office/powerpoint/2010/main" val="604249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254" y="89469"/>
            <a:ext cx="11876553" cy="860232"/>
          </a:xfrm>
        </p:spPr>
        <p:txBody>
          <a:bodyPr/>
          <a:lstStyle/>
          <a:p>
            <a:r>
              <a:rPr lang="ru-RU" sz="4800" dirty="0">
                <a:latin typeface="+mn-lt"/>
              </a:rPr>
              <a:t>Зачем нужен воздушный проездной </a:t>
            </a:r>
            <a:br>
              <a:rPr lang="en-US" sz="4800" dirty="0">
                <a:latin typeface="+mn-lt"/>
              </a:rPr>
            </a:br>
            <a:r>
              <a:rPr lang="ru-RU" sz="4800" dirty="0">
                <a:latin typeface="+mn-lt"/>
              </a:rPr>
              <a:t>для ЦАРЭС… Международное сообщение</a:t>
            </a:r>
            <a:endParaRPr lang="en-US" sz="4800" dirty="0">
              <a:latin typeface="+mn-lt"/>
            </a:endParaRPr>
          </a:p>
        </p:txBody>
      </p:sp>
      <p:sp>
        <p:nvSpPr>
          <p:cNvPr id="3" name="Subtitle 2"/>
          <p:cNvSpPr>
            <a:spLocks noGrp="1"/>
          </p:cNvSpPr>
          <p:nvPr>
            <p:ph type="subTitle" idx="1"/>
          </p:nvPr>
        </p:nvSpPr>
        <p:spPr>
          <a:xfrm>
            <a:off x="120608" y="1519880"/>
            <a:ext cx="12001371" cy="5165124"/>
          </a:xfrm>
        </p:spPr>
        <p:txBody>
          <a:bodyPr/>
          <a:lstStyle/>
          <a:p>
            <a:pPr marL="346500" indent="-342900">
              <a:lnSpc>
                <a:spcPct val="100000"/>
              </a:lnSpc>
              <a:buFont typeface="Arial" panose="020B0604020202020204" pitchFamily="34" charset="0"/>
              <a:buChar char="•"/>
            </a:pPr>
            <a:r>
              <a:rPr lang="ru-RU" sz="2500" dirty="0">
                <a:latin typeface="+mn-lt"/>
              </a:rPr>
              <a:t>В то время как в рамках ЦАРЭС имеется 37 международных маршрутов (включая Синьцзян и Внутреннюю Монголию), до пандемии COVID-19 лишь по восьми из них осуществлялось ежедневное сообщение, и у более чем половины этих маршрутов было по три рейса в неделю или меньше.</a:t>
            </a:r>
          </a:p>
          <a:p>
            <a:pPr marL="346500" indent="-342900">
              <a:lnSpc>
                <a:spcPct val="100000"/>
              </a:lnSpc>
              <a:buFont typeface="Arial" panose="020B0604020202020204" pitchFamily="34" charset="0"/>
              <a:buChar char="•"/>
            </a:pPr>
            <a:r>
              <a:rPr lang="ru-RU" sz="2500" dirty="0">
                <a:latin typeface="+mn-lt"/>
              </a:rPr>
              <a:t>Воздушный проездной мог бы помочь поддержке более частых рейсов, что упростит для посетителей поездки по маршрутам между несколькими странами.</a:t>
            </a:r>
          </a:p>
          <a:p>
            <a:pPr marL="346500" indent="-342900">
              <a:lnSpc>
                <a:spcPct val="100000"/>
              </a:lnSpc>
              <a:buFont typeface="Arial" panose="020B0604020202020204" pitchFamily="34" charset="0"/>
              <a:buChar char="•"/>
            </a:pPr>
            <a:r>
              <a:rPr lang="ru-RU" sz="2500" dirty="0">
                <a:latin typeface="+mn-lt"/>
              </a:rPr>
              <a:t>Воздушный проездной также может помочь открытию новых международных маршрутов в рамках ЦАРЭС, позволяя посетителям комбинировать направления, которые в настоящее время сложно комбинировать, поскольку они включают в себя обходные и дорогостоящие сочетания рейсов.</a:t>
            </a:r>
          </a:p>
          <a:p>
            <a:pPr marL="346500" indent="-342900">
              <a:lnSpc>
                <a:spcPct val="100000"/>
              </a:lnSpc>
              <a:buFont typeface="Arial" panose="020B0604020202020204" pitchFamily="34" charset="0"/>
              <a:buChar char="•"/>
            </a:pPr>
            <a:r>
              <a:rPr lang="ru-RU" sz="2500" dirty="0">
                <a:latin typeface="+mn-lt"/>
              </a:rPr>
              <a:t>Новые международные маршруты и увеличение частоты на существующих маршрутах также помогут облегчить туризм внутри ЦАРЭС – еще один сегмент рынка с большим потенциалом роста, как обсуждалось на предыдущем вебинаре.</a:t>
            </a:r>
            <a:endParaRPr lang="en-US" sz="2500" dirty="0"/>
          </a:p>
        </p:txBody>
      </p:sp>
    </p:spTree>
    <p:extLst>
      <p:ext uri="{BB962C8B-B14F-4D97-AF65-F5344CB8AC3E}">
        <p14:creationId xmlns:p14="http://schemas.microsoft.com/office/powerpoint/2010/main" val="16163647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31820" y="1855916"/>
            <a:ext cx="11494741" cy="4249325"/>
          </a:xfrm>
        </p:spPr>
        <p:txBody>
          <a:bodyPr/>
          <a:lstStyle/>
          <a:p>
            <a:pPr marL="346500" indent="-342900">
              <a:buFont typeface="Arial" panose="020B0604020202020204" pitchFamily="34" charset="0"/>
              <a:buChar char="•"/>
            </a:pPr>
            <a:endParaRPr lang="en-PH" sz="2400" dirty="0">
              <a:latin typeface="+mn-lt"/>
            </a:endParaRPr>
          </a:p>
          <a:p>
            <a:endParaRPr lang="en-US" dirty="0"/>
          </a:p>
        </p:txBody>
      </p:sp>
      <p:pic>
        <p:nvPicPr>
          <p:cNvPr id="5" name="Picture 4">
            <a:extLst>
              <a:ext uri="{FF2B5EF4-FFF2-40B4-BE49-F238E27FC236}">
                <a16:creationId xmlns:a16="http://schemas.microsoft.com/office/drawing/2014/main" id="{DDE69332-B50C-3248-BC75-D6469EE30A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079" y="2124436"/>
            <a:ext cx="10792060" cy="4279855"/>
          </a:xfrm>
          <a:prstGeom prst="rect">
            <a:avLst/>
          </a:prstGeom>
        </p:spPr>
      </p:pic>
      <p:sp>
        <p:nvSpPr>
          <p:cNvPr id="6" name="TextBox 5">
            <a:extLst>
              <a:ext uri="{FF2B5EF4-FFF2-40B4-BE49-F238E27FC236}">
                <a16:creationId xmlns:a16="http://schemas.microsoft.com/office/drawing/2014/main" id="{04CA15D8-2570-EA4A-9F05-290E5E43F63B}"/>
              </a:ext>
            </a:extLst>
          </p:cNvPr>
          <p:cNvSpPr txBox="1"/>
          <p:nvPr/>
        </p:nvSpPr>
        <p:spPr>
          <a:xfrm>
            <a:off x="256533" y="1341881"/>
            <a:ext cx="11700471" cy="830997"/>
          </a:xfrm>
          <a:prstGeom prst="rect">
            <a:avLst/>
          </a:prstGeom>
          <a:noFill/>
        </p:spPr>
        <p:txBody>
          <a:bodyPr wrap="square" rtlCol="0">
            <a:spAutoFit/>
          </a:bodyPr>
          <a:lstStyle/>
          <a:p>
            <a:pPr algn="r"/>
            <a:r>
              <a:rPr lang="ru-RU" sz="2400" b="1" dirty="0">
                <a:solidFill>
                  <a:srgbClr val="FF0000"/>
                </a:solidFill>
                <a:latin typeface="+mn-lt"/>
                <a:ea typeface="Open Sans" charset="0"/>
                <a:cs typeface="Open Sans" charset="0"/>
              </a:rPr>
              <a:t>Еженедельное количество посадочных мест в одну сторону для всех пар стран ЦАРЭС (за исключением Китая)</a:t>
            </a:r>
            <a:endParaRPr lang="en-US" sz="2400" b="1" dirty="0">
              <a:solidFill>
                <a:srgbClr val="FF0000"/>
              </a:solidFill>
              <a:latin typeface="+mn-lt"/>
              <a:ea typeface="Open Sans" charset="0"/>
              <a:cs typeface="Open Sans" charset="0"/>
            </a:endParaRPr>
          </a:p>
        </p:txBody>
      </p:sp>
      <p:sp>
        <p:nvSpPr>
          <p:cNvPr id="8" name="TextBox 7">
            <a:extLst>
              <a:ext uri="{FF2B5EF4-FFF2-40B4-BE49-F238E27FC236}">
                <a16:creationId xmlns:a16="http://schemas.microsoft.com/office/drawing/2014/main" id="{AD1372C5-DD95-6B4B-A2A8-5E044B4DEAAB}"/>
              </a:ext>
            </a:extLst>
          </p:cNvPr>
          <p:cNvSpPr txBox="1"/>
          <p:nvPr/>
        </p:nvSpPr>
        <p:spPr>
          <a:xfrm>
            <a:off x="2453384" y="6359781"/>
            <a:ext cx="8591875" cy="584775"/>
          </a:xfrm>
          <a:prstGeom prst="rect">
            <a:avLst/>
          </a:prstGeom>
          <a:noFill/>
        </p:spPr>
        <p:txBody>
          <a:bodyPr wrap="square" rtlCol="0">
            <a:spAutoFit/>
          </a:bodyPr>
          <a:lstStyle/>
          <a:p>
            <a:r>
              <a:rPr lang="ru-RU" sz="1600" dirty="0">
                <a:latin typeface="+mn-lt"/>
                <a:ea typeface="Open Sans" charset="0"/>
                <a:cs typeface="Open Sans" charset="0"/>
              </a:rPr>
              <a:t>Источник: Источник: Воздушный проездной “Шелковый путь”: предложение ЦАРЭС</a:t>
            </a:r>
            <a:r>
              <a:rPr lang="en-US" sz="1600" dirty="0">
                <a:latin typeface="+mn-lt"/>
                <a:ea typeface="Open Sans" charset="0"/>
                <a:cs typeface="Open Sans" charset="0"/>
              </a:rPr>
              <a:t> </a:t>
            </a:r>
            <a:br>
              <a:rPr lang="en-US" sz="1600" dirty="0">
                <a:latin typeface="+mn-lt"/>
                <a:ea typeface="Open Sans" charset="0"/>
                <a:cs typeface="Open Sans" charset="0"/>
              </a:rPr>
            </a:br>
            <a:r>
              <a:rPr lang="ru-RU" sz="1600" dirty="0">
                <a:latin typeface="+mn-lt"/>
                <a:ea typeface="Open Sans" charset="0"/>
                <a:cs typeface="Open Sans" charset="0"/>
              </a:rPr>
              <a:t>Примечание: на основе расписаний OAG до пандемии COVID</a:t>
            </a:r>
            <a:endParaRPr lang="en-US" dirty="0">
              <a:latin typeface="Open Sans" charset="0"/>
              <a:ea typeface="Open Sans" charset="0"/>
              <a:cs typeface="Open Sans" charset="0"/>
            </a:endParaRPr>
          </a:p>
        </p:txBody>
      </p:sp>
      <p:sp>
        <p:nvSpPr>
          <p:cNvPr id="9" name="Title 1">
            <a:extLst>
              <a:ext uri="{FF2B5EF4-FFF2-40B4-BE49-F238E27FC236}">
                <a16:creationId xmlns:a16="http://schemas.microsoft.com/office/drawing/2014/main" id="{4D43C880-1C6B-44AC-AC2B-8FECBE92B045}"/>
              </a:ext>
            </a:extLst>
          </p:cNvPr>
          <p:cNvSpPr>
            <a:spLocks noGrp="1"/>
          </p:cNvSpPr>
          <p:nvPr>
            <p:ph type="title"/>
          </p:nvPr>
        </p:nvSpPr>
        <p:spPr>
          <a:xfrm>
            <a:off x="103254" y="89469"/>
            <a:ext cx="11876553" cy="860232"/>
          </a:xfrm>
        </p:spPr>
        <p:txBody>
          <a:bodyPr/>
          <a:lstStyle/>
          <a:p>
            <a:r>
              <a:rPr lang="ru-RU" sz="4800" dirty="0">
                <a:latin typeface="+mn-lt"/>
              </a:rPr>
              <a:t>Зачем нужен воздушный проездной </a:t>
            </a:r>
            <a:br>
              <a:rPr lang="en-US" sz="4800" dirty="0">
                <a:latin typeface="+mn-lt"/>
              </a:rPr>
            </a:br>
            <a:r>
              <a:rPr lang="ru-RU" sz="4800" dirty="0">
                <a:latin typeface="+mn-lt"/>
              </a:rPr>
              <a:t>для ЦАРЭС… Международное сообщение</a:t>
            </a:r>
            <a:endParaRPr lang="en-US" sz="4800" dirty="0">
              <a:latin typeface="+mn-lt"/>
            </a:endParaRPr>
          </a:p>
        </p:txBody>
      </p:sp>
    </p:spTree>
    <p:extLst>
      <p:ext uri="{BB962C8B-B14F-4D97-AF65-F5344CB8AC3E}">
        <p14:creationId xmlns:p14="http://schemas.microsoft.com/office/powerpoint/2010/main" val="25993347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31820" y="1581665"/>
            <a:ext cx="11494741" cy="4674257"/>
          </a:xfrm>
        </p:spPr>
        <p:txBody>
          <a:bodyPr/>
          <a:lstStyle/>
          <a:p>
            <a:pPr marL="346500" indent="-342900">
              <a:buFont typeface="Arial" panose="020B0604020202020204" pitchFamily="34" charset="0"/>
              <a:buChar char="•"/>
            </a:pPr>
            <a:endParaRPr lang="en-PH" sz="2400" dirty="0">
              <a:latin typeface="+mn-lt"/>
            </a:endParaRPr>
          </a:p>
          <a:p>
            <a:endParaRPr lang="en-US" dirty="0"/>
          </a:p>
        </p:txBody>
      </p:sp>
      <p:sp>
        <p:nvSpPr>
          <p:cNvPr id="6" name="TextBox 5">
            <a:extLst>
              <a:ext uri="{FF2B5EF4-FFF2-40B4-BE49-F238E27FC236}">
                <a16:creationId xmlns:a16="http://schemas.microsoft.com/office/drawing/2014/main" id="{04CA15D8-2570-EA4A-9F05-290E5E43F63B}"/>
              </a:ext>
            </a:extLst>
          </p:cNvPr>
          <p:cNvSpPr txBox="1"/>
          <p:nvPr/>
        </p:nvSpPr>
        <p:spPr>
          <a:xfrm>
            <a:off x="34111" y="1277229"/>
            <a:ext cx="11284990" cy="461665"/>
          </a:xfrm>
          <a:prstGeom prst="rect">
            <a:avLst/>
          </a:prstGeom>
          <a:noFill/>
        </p:spPr>
        <p:txBody>
          <a:bodyPr wrap="square" rtlCol="0">
            <a:spAutoFit/>
          </a:bodyPr>
          <a:lstStyle/>
          <a:p>
            <a:r>
              <a:rPr lang="ru-RU" sz="2400" b="1" dirty="0">
                <a:solidFill>
                  <a:srgbClr val="FF0000"/>
                </a:solidFill>
                <a:latin typeface="+mn-lt"/>
                <a:ea typeface="Open Sans" charset="0"/>
                <a:cs typeface="Open Sans" charset="0"/>
              </a:rPr>
              <a:t>Примеры необслуживаемых маршрутов в ЦАРЭС</a:t>
            </a:r>
            <a:endParaRPr lang="en-US" sz="2400" b="1" dirty="0">
              <a:latin typeface="+mn-lt"/>
              <a:ea typeface="Open Sans" charset="0"/>
              <a:cs typeface="Open Sans" charset="0"/>
            </a:endParaRPr>
          </a:p>
        </p:txBody>
      </p:sp>
      <p:sp>
        <p:nvSpPr>
          <p:cNvPr id="8" name="TextBox 7">
            <a:extLst>
              <a:ext uri="{FF2B5EF4-FFF2-40B4-BE49-F238E27FC236}">
                <a16:creationId xmlns:a16="http://schemas.microsoft.com/office/drawing/2014/main" id="{AD1372C5-DD95-6B4B-A2A8-5E044B4DEAAB}"/>
              </a:ext>
            </a:extLst>
          </p:cNvPr>
          <p:cNvSpPr txBox="1"/>
          <p:nvPr/>
        </p:nvSpPr>
        <p:spPr>
          <a:xfrm>
            <a:off x="6337835" y="1691628"/>
            <a:ext cx="5844809" cy="5293757"/>
          </a:xfrm>
          <a:prstGeom prst="rect">
            <a:avLst/>
          </a:prstGeom>
          <a:noFill/>
        </p:spPr>
        <p:txBody>
          <a:bodyPr wrap="square" rtlCol="0">
            <a:spAutoFit/>
          </a:bodyPr>
          <a:lstStyle/>
          <a:p>
            <a:pPr algn="just"/>
            <a:r>
              <a:rPr lang="ru-RU" sz="2000" dirty="0">
                <a:latin typeface="+mn-lt"/>
              </a:rPr>
              <a:t>«Воздушный проездной “Шелковый путь” – одна из нескольких потенциальных инициатив ЦАРЭС, направленных на ускорение восстановления регионального международного сообщения в рамках ЦАРЭС и создание основы для быстрого роста в следующие несколько лет».</a:t>
            </a:r>
            <a:endParaRPr lang="en-SG" sz="2000" dirty="0">
              <a:latin typeface="+mn-lt"/>
            </a:endParaRPr>
          </a:p>
          <a:p>
            <a:pPr algn="just"/>
            <a:endParaRPr lang="en-SG" sz="2000" dirty="0">
              <a:latin typeface="+mn-lt"/>
            </a:endParaRPr>
          </a:p>
          <a:p>
            <a:pPr algn="just"/>
            <a:r>
              <a:rPr lang="ru-RU" sz="2000" dirty="0">
                <a:latin typeface="+mn-lt"/>
              </a:rPr>
              <a:t>«К 2030 году ЦАРЭС стремится утроить количество международных рейсов в рамках ЦАРЭС и наладить беспосадочные рейсы между всеми странами ЦАРЭС. Воздушный проездной “Шелковый путь” мог бы помочь ЦАРЭС в достижении этой цели, являющейся частью авиационной составляющей Транспортной стратегии ЦАРЭС 2030, а также аналогичных целей для туризма в рамках Стратегии ЦАРЭС 2030.</a:t>
            </a:r>
            <a:endParaRPr lang="en-SG" sz="2000" dirty="0">
              <a:latin typeface="+mn-lt"/>
            </a:endParaRPr>
          </a:p>
          <a:p>
            <a:pPr algn="just"/>
            <a:endParaRPr lang="en-US" sz="1600" dirty="0" err="1">
              <a:latin typeface="Open Sans" charset="0"/>
              <a:ea typeface="Open Sans" charset="0"/>
              <a:cs typeface="Open Sans" charset="0"/>
            </a:endParaRPr>
          </a:p>
        </p:txBody>
      </p:sp>
      <p:sp>
        <p:nvSpPr>
          <p:cNvPr id="4" name="TextBox 3">
            <a:extLst>
              <a:ext uri="{FF2B5EF4-FFF2-40B4-BE49-F238E27FC236}">
                <a16:creationId xmlns:a16="http://schemas.microsoft.com/office/drawing/2014/main" id="{8394AD5F-604E-5344-999C-43A71146DF3D}"/>
              </a:ext>
            </a:extLst>
          </p:cNvPr>
          <p:cNvSpPr txBox="1"/>
          <p:nvPr/>
        </p:nvSpPr>
        <p:spPr>
          <a:xfrm>
            <a:off x="231820" y="6565612"/>
            <a:ext cx="10475792" cy="307777"/>
          </a:xfrm>
          <a:prstGeom prst="rect">
            <a:avLst/>
          </a:prstGeom>
          <a:noFill/>
        </p:spPr>
        <p:txBody>
          <a:bodyPr wrap="square" rtlCol="0">
            <a:spAutoFit/>
          </a:bodyPr>
          <a:lstStyle/>
          <a:p>
            <a:r>
              <a:rPr lang="ru-RU" sz="1400" dirty="0">
                <a:latin typeface="+mn-lt"/>
                <a:ea typeface="Open Sans" charset="0"/>
                <a:cs typeface="Open Sans" charset="0"/>
              </a:rPr>
              <a:t>Источники: Воздействие COVID-19 на авиацию и туризм ЦАРЭС и Воздушный проезд по Шелковому пути: предложение ЦАРЭС</a:t>
            </a:r>
            <a:endParaRPr lang="en-US" sz="1400" i="1" dirty="0">
              <a:latin typeface="+mn-lt"/>
              <a:ea typeface="Open Sans" charset="0"/>
              <a:cs typeface="Open Sans" charset="0"/>
            </a:endParaRPr>
          </a:p>
        </p:txBody>
      </p:sp>
      <p:pic>
        <p:nvPicPr>
          <p:cNvPr id="9" name="Picture 8">
            <a:extLst>
              <a:ext uri="{FF2B5EF4-FFF2-40B4-BE49-F238E27FC236}">
                <a16:creationId xmlns:a16="http://schemas.microsoft.com/office/drawing/2014/main" id="{1117FBDF-82CC-4341-B13D-38C0A40B4D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39" y="1699053"/>
            <a:ext cx="6283095" cy="4866559"/>
          </a:xfrm>
          <a:prstGeom prst="rect">
            <a:avLst/>
          </a:prstGeom>
        </p:spPr>
      </p:pic>
      <p:sp>
        <p:nvSpPr>
          <p:cNvPr id="10" name="Title 1">
            <a:extLst>
              <a:ext uri="{FF2B5EF4-FFF2-40B4-BE49-F238E27FC236}">
                <a16:creationId xmlns:a16="http://schemas.microsoft.com/office/drawing/2014/main" id="{BC3E2862-9C6F-418C-B6A1-BE1AF5AB6424}"/>
              </a:ext>
            </a:extLst>
          </p:cNvPr>
          <p:cNvSpPr>
            <a:spLocks noGrp="1"/>
          </p:cNvSpPr>
          <p:nvPr>
            <p:ph type="title"/>
          </p:nvPr>
        </p:nvSpPr>
        <p:spPr>
          <a:xfrm>
            <a:off x="103254" y="89469"/>
            <a:ext cx="11876553" cy="860232"/>
          </a:xfrm>
        </p:spPr>
        <p:txBody>
          <a:bodyPr/>
          <a:lstStyle/>
          <a:p>
            <a:r>
              <a:rPr lang="ru-RU" sz="4800" dirty="0">
                <a:latin typeface="+mn-lt"/>
              </a:rPr>
              <a:t>Зачем нужен воздушный проездной </a:t>
            </a:r>
            <a:br>
              <a:rPr lang="en-US" sz="4800" dirty="0">
                <a:latin typeface="+mn-lt"/>
              </a:rPr>
            </a:br>
            <a:r>
              <a:rPr lang="ru-RU" sz="4800" dirty="0">
                <a:latin typeface="+mn-lt"/>
              </a:rPr>
              <a:t>для ЦАРЭС… Международное сообщение</a:t>
            </a:r>
            <a:endParaRPr lang="en-US" sz="4800" dirty="0">
              <a:latin typeface="+mn-lt"/>
            </a:endParaRPr>
          </a:p>
        </p:txBody>
      </p:sp>
    </p:spTree>
    <p:extLst>
      <p:ext uri="{BB962C8B-B14F-4D97-AF65-F5344CB8AC3E}">
        <p14:creationId xmlns:p14="http://schemas.microsoft.com/office/powerpoint/2010/main" val="38392825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z="6000" b="1" dirty="0">
                <a:latin typeface="+mn-lt"/>
              </a:rPr>
              <a:t>БЛИЦ-ОПРОС</a:t>
            </a:r>
            <a:endParaRPr lang="en-US" sz="6000" b="1" dirty="0">
              <a:latin typeface="+mn-lt"/>
            </a:endParaRPr>
          </a:p>
        </p:txBody>
      </p:sp>
      <p:sp>
        <p:nvSpPr>
          <p:cNvPr id="3" name="Subtitle 2"/>
          <p:cNvSpPr>
            <a:spLocks noGrp="1"/>
          </p:cNvSpPr>
          <p:nvPr>
            <p:ph type="subTitle" idx="1"/>
          </p:nvPr>
        </p:nvSpPr>
        <p:spPr>
          <a:xfrm>
            <a:off x="608012" y="1724179"/>
            <a:ext cx="10945556" cy="4948470"/>
          </a:xfrm>
        </p:spPr>
        <p:txBody>
          <a:bodyPr/>
          <a:lstStyle/>
          <a:p>
            <a:r>
              <a:rPr lang="ru-RU" sz="3600" dirty="0">
                <a:latin typeface="+mn-lt"/>
              </a:rPr>
              <a:t>Сколько объектов наследия ЮНЕСКО имеется в ЦАРЭС (за исключением Китая)?</a:t>
            </a:r>
            <a:endParaRPr lang="en-US" sz="3600" dirty="0">
              <a:latin typeface="+mn-lt"/>
            </a:endParaRPr>
          </a:p>
          <a:p>
            <a:endParaRPr lang="en-US" sz="3600" dirty="0">
              <a:latin typeface="+mn-lt"/>
            </a:endParaRPr>
          </a:p>
          <a:p>
            <a:r>
              <a:rPr lang="en-US" sz="3600" dirty="0">
                <a:latin typeface="+mn-lt"/>
              </a:rPr>
              <a:t>A) 19</a:t>
            </a:r>
          </a:p>
          <a:p>
            <a:r>
              <a:rPr lang="en-US" sz="3600" dirty="0">
                <a:latin typeface="+mn-lt"/>
              </a:rPr>
              <a:t>B) 28</a:t>
            </a:r>
            <a:br>
              <a:rPr lang="en-US" sz="3600" dirty="0">
                <a:latin typeface="+mn-lt"/>
              </a:rPr>
            </a:br>
            <a:r>
              <a:rPr lang="en-US" sz="3600" dirty="0">
                <a:latin typeface="+mn-lt"/>
              </a:rPr>
              <a:t>C) 37 </a:t>
            </a:r>
          </a:p>
          <a:p>
            <a:r>
              <a:rPr lang="en-US" sz="3600" dirty="0">
                <a:latin typeface="+mn-lt"/>
              </a:rPr>
              <a:t>D) 46 </a:t>
            </a:r>
          </a:p>
        </p:txBody>
      </p:sp>
    </p:spTree>
    <p:extLst>
      <p:ext uri="{BB962C8B-B14F-4D97-AF65-F5344CB8AC3E}">
        <p14:creationId xmlns:p14="http://schemas.microsoft.com/office/powerpoint/2010/main" val="34142173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z="6000" b="1" dirty="0">
                <a:latin typeface="+mn-lt"/>
              </a:rPr>
              <a:t>БЛИЦ-ОПРОС… Ответ</a:t>
            </a:r>
            <a:endParaRPr lang="en-US" sz="6000" b="1" dirty="0">
              <a:latin typeface="+mn-lt"/>
            </a:endParaRPr>
          </a:p>
        </p:txBody>
      </p:sp>
      <p:sp>
        <p:nvSpPr>
          <p:cNvPr id="3" name="Subtitle 2"/>
          <p:cNvSpPr>
            <a:spLocks noGrp="1"/>
          </p:cNvSpPr>
          <p:nvPr>
            <p:ph type="subTitle" idx="1"/>
          </p:nvPr>
        </p:nvSpPr>
        <p:spPr>
          <a:xfrm>
            <a:off x="184772" y="1292332"/>
            <a:ext cx="11917553" cy="474898"/>
          </a:xfrm>
        </p:spPr>
        <p:txBody>
          <a:bodyPr/>
          <a:lstStyle/>
          <a:p>
            <a:pPr algn="ctr"/>
            <a:r>
              <a:rPr lang="ru-RU" sz="2400" b="1" dirty="0">
                <a:solidFill>
                  <a:srgbClr val="FF0000"/>
                </a:solidFill>
                <a:latin typeface="+mn-lt"/>
                <a:ea typeface="Open Sans" charset="0"/>
                <a:cs typeface="Open Sans" charset="0"/>
              </a:rPr>
              <a:t>Количество объектов наследия ЮНЕСКО в ЦАРЭС по странам (за исключением Китая)</a:t>
            </a:r>
            <a:endParaRPr lang="en-US" sz="3200" b="1" dirty="0">
              <a:latin typeface="+mn-lt"/>
              <a:ea typeface="Open Sans" charset="0"/>
              <a:cs typeface="Open Sans" charset="0"/>
            </a:endParaRPr>
          </a:p>
        </p:txBody>
      </p:sp>
      <p:sp>
        <p:nvSpPr>
          <p:cNvPr id="6" name="TextBox 5">
            <a:extLst>
              <a:ext uri="{FF2B5EF4-FFF2-40B4-BE49-F238E27FC236}">
                <a16:creationId xmlns:a16="http://schemas.microsoft.com/office/drawing/2014/main" id="{22BFBC23-76EF-1140-87B2-A3AD61374A20}"/>
              </a:ext>
            </a:extLst>
          </p:cNvPr>
          <p:cNvSpPr txBox="1"/>
          <p:nvPr/>
        </p:nvSpPr>
        <p:spPr>
          <a:xfrm>
            <a:off x="8648924" y="5891993"/>
            <a:ext cx="3501342" cy="890263"/>
          </a:xfrm>
          <a:prstGeom prst="rect">
            <a:avLst/>
          </a:prstGeom>
          <a:noFill/>
        </p:spPr>
        <p:txBody>
          <a:bodyPr wrap="square" rtlCol="0">
            <a:spAutoFit/>
          </a:bodyPr>
          <a:lstStyle/>
          <a:p>
            <a:r>
              <a:rPr lang="ru-RU" sz="1600" dirty="0">
                <a:latin typeface="+mn-lt"/>
                <a:ea typeface="Open Sans" charset="0"/>
                <a:cs typeface="Open Sans" charset="0"/>
              </a:rPr>
              <a:t>Источник: Воздушный проездной “Шелковый путь”: предложение ЦАРЭС (на основе данных ЮНЕСКО)</a:t>
            </a:r>
            <a:endParaRPr lang="en-US" dirty="0">
              <a:latin typeface="+mn-lt"/>
              <a:ea typeface="Open Sans" charset="0"/>
              <a:cs typeface="Open Sans" charset="0"/>
            </a:endParaRPr>
          </a:p>
        </p:txBody>
      </p:sp>
      <p:sp>
        <p:nvSpPr>
          <p:cNvPr id="8" name="TextBox 7">
            <a:extLst>
              <a:ext uri="{FF2B5EF4-FFF2-40B4-BE49-F238E27FC236}">
                <a16:creationId xmlns:a16="http://schemas.microsoft.com/office/drawing/2014/main" id="{FF940363-AC9F-374D-9475-D930AC0F5302}"/>
              </a:ext>
            </a:extLst>
          </p:cNvPr>
          <p:cNvSpPr txBox="1"/>
          <p:nvPr/>
        </p:nvSpPr>
        <p:spPr>
          <a:xfrm>
            <a:off x="7935751" y="1825361"/>
            <a:ext cx="4236106" cy="3816429"/>
          </a:xfrm>
          <a:prstGeom prst="rect">
            <a:avLst/>
          </a:prstGeom>
          <a:noFill/>
        </p:spPr>
        <p:txBody>
          <a:bodyPr wrap="square" rtlCol="0">
            <a:spAutoFit/>
          </a:bodyPr>
          <a:lstStyle/>
          <a:p>
            <a:r>
              <a:rPr lang="ru-RU" sz="2200" dirty="0">
                <a:latin typeface="+mn-lt"/>
              </a:rPr>
              <a:t>«Внутреннее воздушное сообщение имеет решающее значение для облегчения путешествий между объектами наследия ЮНЕСКО и другими туристическими объектами Шелкового пути внутри страны. Многие из этих объектов обслуживаются небольшими аэропортами, обслуживающими только внутренние рейсы»</a:t>
            </a:r>
            <a:endParaRPr lang="en-SG" sz="2200" dirty="0">
              <a:latin typeface="+mn-lt"/>
            </a:endParaRPr>
          </a:p>
        </p:txBody>
      </p:sp>
      <p:pic>
        <p:nvPicPr>
          <p:cNvPr id="5" name="Picture 4">
            <a:extLst>
              <a:ext uri="{FF2B5EF4-FFF2-40B4-BE49-F238E27FC236}">
                <a16:creationId xmlns:a16="http://schemas.microsoft.com/office/drawing/2014/main" id="{7FDBB654-78DD-9A4B-A6E6-12C0FA3BB8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570" y="1893908"/>
            <a:ext cx="7581900" cy="2514600"/>
          </a:xfrm>
          <a:prstGeom prst="rect">
            <a:avLst/>
          </a:prstGeom>
        </p:spPr>
      </p:pic>
      <p:pic>
        <p:nvPicPr>
          <p:cNvPr id="10" name="Picture 9">
            <a:extLst>
              <a:ext uri="{FF2B5EF4-FFF2-40B4-BE49-F238E27FC236}">
                <a16:creationId xmlns:a16="http://schemas.microsoft.com/office/drawing/2014/main" id="{AF35FDFF-B499-0442-966D-B721CA8444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970" y="4408508"/>
            <a:ext cx="7556500" cy="1866900"/>
          </a:xfrm>
          <a:prstGeom prst="rect">
            <a:avLst/>
          </a:prstGeom>
        </p:spPr>
      </p:pic>
    </p:spTree>
    <p:extLst>
      <p:ext uri="{BB962C8B-B14F-4D97-AF65-F5344CB8AC3E}">
        <p14:creationId xmlns:p14="http://schemas.microsoft.com/office/powerpoint/2010/main" val="20092097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76" y="64755"/>
            <a:ext cx="9815333" cy="860232"/>
          </a:xfrm>
        </p:spPr>
        <p:txBody>
          <a:bodyPr/>
          <a:lstStyle/>
          <a:p>
            <a:r>
              <a:rPr lang="ru-RU" sz="4800" dirty="0">
                <a:latin typeface="+mn-lt"/>
              </a:rPr>
              <a:t>Зачем нужен воздушный проездной </a:t>
            </a:r>
            <a:br>
              <a:rPr lang="en-US" sz="4800" dirty="0">
                <a:latin typeface="+mn-lt"/>
              </a:rPr>
            </a:br>
            <a:r>
              <a:rPr lang="ru-RU" sz="4800" dirty="0">
                <a:latin typeface="+mn-lt"/>
              </a:rPr>
              <a:t>для ЦАРЭС… Внутреннее сообщение</a:t>
            </a:r>
            <a:br>
              <a:rPr lang="ru-RU" sz="4800" dirty="0">
                <a:latin typeface="+mn-lt"/>
              </a:rPr>
            </a:br>
            <a:endParaRPr lang="en-US" sz="4800" dirty="0">
              <a:latin typeface="+mn-lt"/>
            </a:endParaRPr>
          </a:p>
        </p:txBody>
      </p:sp>
      <p:sp>
        <p:nvSpPr>
          <p:cNvPr id="3" name="Subtitle 2"/>
          <p:cNvSpPr>
            <a:spLocks noGrp="1"/>
          </p:cNvSpPr>
          <p:nvPr>
            <p:ph type="subTitle" idx="1"/>
          </p:nvPr>
        </p:nvSpPr>
        <p:spPr>
          <a:xfrm>
            <a:off x="231820" y="1581665"/>
            <a:ext cx="11494741" cy="4674257"/>
          </a:xfrm>
        </p:spPr>
        <p:txBody>
          <a:bodyPr/>
          <a:lstStyle/>
          <a:p>
            <a:pPr marL="346500" indent="-342900">
              <a:buFont typeface="Arial" panose="020B0604020202020204" pitchFamily="34" charset="0"/>
              <a:buChar char="•"/>
            </a:pPr>
            <a:endParaRPr lang="en-PH" sz="2400" dirty="0">
              <a:latin typeface="+mn-lt"/>
            </a:endParaRPr>
          </a:p>
          <a:p>
            <a:endParaRPr lang="en-US" dirty="0"/>
          </a:p>
        </p:txBody>
      </p:sp>
      <p:sp>
        <p:nvSpPr>
          <p:cNvPr id="6" name="TextBox 5">
            <a:extLst>
              <a:ext uri="{FF2B5EF4-FFF2-40B4-BE49-F238E27FC236}">
                <a16:creationId xmlns:a16="http://schemas.microsoft.com/office/drawing/2014/main" id="{04CA15D8-2570-EA4A-9F05-290E5E43F63B}"/>
              </a:ext>
            </a:extLst>
          </p:cNvPr>
          <p:cNvSpPr txBox="1"/>
          <p:nvPr/>
        </p:nvSpPr>
        <p:spPr>
          <a:xfrm>
            <a:off x="182392" y="1329524"/>
            <a:ext cx="11331289" cy="954107"/>
          </a:xfrm>
          <a:prstGeom prst="rect">
            <a:avLst/>
          </a:prstGeom>
          <a:noFill/>
        </p:spPr>
        <p:txBody>
          <a:bodyPr wrap="square" rtlCol="0">
            <a:spAutoFit/>
          </a:bodyPr>
          <a:lstStyle/>
          <a:p>
            <a:r>
              <a:rPr lang="ru-RU" sz="2800" b="1" dirty="0">
                <a:solidFill>
                  <a:srgbClr val="FF0000"/>
                </a:solidFill>
                <a:latin typeface="+mn-lt"/>
                <a:ea typeface="Open Sans" charset="0"/>
                <a:cs typeface="Open Sans" charset="0"/>
              </a:rPr>
              <a:t>Составление выборки маршрутов внутреннего воздушного туризма ЦАРЭС</a:t>
            </a:r>
            <a:endParaRPr lang="en-US" sz="2800" b="1" dirty="0">
              <a:latin typeface="+mn-lt"/>
              <a:ea typeface="Open Sans" charset="0"/>
              <a:cs typeface="Open Sans" charset="0"/>
            </a:endParaRPr>
          </a:p>
        </p:txBody>
      </p:sp>
      <p:pic>
        <p:nvPicPr>
          <p:cNvPr id="5" name="Picture 4">
            <a:extLst>
              <a:ext uri="{FF2B5EF4-FFF2-40B4-BE49-F238E27FC236}">
                <a16:creationId xmlns:a16="http://schemas.microsoft.com/office/drawing/2014/main" id="{087C144F-EC5F-9142-A289-CFFFC9181F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819" y="1860234"/>
            <a:ext cx="7812585" cy="4518764"/>
          </a:xfrm>
          <a:prstGeom prst="rect">
            <a:avLst/>
          </a:prstGeom>
        </p:spPr>
      </p:pic>
      <p:sp>
        <p:nvSpPr>
          <p:cNvPr id="7" name="TextBox 6">
            <a:extLst>
              <a:ext uri="{FF2B5EF4-FFF2-40B4-BE49-F238E27FC236}">
                <a16:creationId xmlns:a16="http://schemas.microsoft.com/office/drawing/2014/main" id="{131B2BF6-F1F0-814B-81A6-1D45475B4E8B}"/>
              </a:ext>
            </a:extLst>
          </p:cNvPr>
          <p:cNvSpPr txBox="1"/>
          <p:nvPr/>
        </p:nvSpPr>
        <p:spPr>
          <a:xfrm>
            <a:off x="8081475" y="1834610"/>
            <a:ext cx="4108182" cy="4708981"/>
          </a:xfrm>
          <a:prstGeom prst="rect">
            <a:avLst/>
          </a:prstGeom>
          <a:noFill/>
        </p:spPr>
        <p:txBody>
          <a:bodyPr wrap="square" rtlCol="0">
            <a:spAutoFit/>
          </a:bodyPr>
          <a:lstStyle/>
          <a:p>
            <a:pPr algn="just"/>
            <a:r>
              <a:rPr lang="ru-RU" sz="2000" dirty="0">
                <a:latin typeface="+mn-lt"/>
              </a:rPr>
              <a:t>«Одна из целей авиационной программы ЦАРЭС заключается в улучшении как внутреннего, так и международного авиасообщения с туристическими объектами. Для многих перспективных направлений Шелкового пути возможны только внутренние рейсы – по крайней мере, в обозримом будущем – из-за небольшого размера аэропортов и отсутствия достаточных объемов перевозок для обоснования инвестиций в международные объекты»</a:t>
            </a:r>
            <a:endParaRPr lang="en-SG" sz="2000" dirty="0">
              <a:latin typeface="+mn-lt"/>
            </a:endParaRPr>
          </a:p>
        </p:txBody>
      </p:sp>
      <p:sp>
        <p:nvSpPr>
          <p:cNvPr id="9" name="TextBox 8">
            <a:extLst>
              <a:ext uri="{FF2B5EF4-FFF2-40B4-BE49-F238E27FC236}">
                <a16:creationId xmlns:a16="http://schemas.microsoft.com/office/drawing/2014/main" id="{BB8EBE44-22E9-544A-88E8-54C135897FED}"/>
              </a:ext>
            </a:extLst>
          </p:cNvPr>
          <p:cNvSpPr txBox="1"/>
          <p:nvPr/>
        </p:nvSpPr>
        <p:spPr>
          <a:xfrm>
            <a:off x="223973" y="6329570"/>
            <a:ext cx="10922787" cy="584775"/>
          </a:xfrm>
          <a:prstGeom prst="rect">
            <a:avLst/>
          </a:prstGeom>
          <a:noFill/>
        </p:spPr>
        <p:txBody>
          <a:bodyPr wrap="square" rtlCol="0">
            <a:spAutoFit/>
          </a:bodyPr>
          <a:lstStyle/>
          <a:p>
            <a:r>
              <a:rPr lang="ru-RU" sz="1600" dirty="0">
                <a:latin typeface="+mn-lt"/>
                <a:ea typeface="Open Sans" charset="0"/>
                <a:cs typeface="Open Sans" charset="0"/>
              </a:rPr>
              <a:t>Источник: Примечание к предложению ЦАРЭС «Воздушный проездной “Шелковый путь”» </a:t>
            </a:r>
            <a:br>
              <a:rPr lang="en-US" sz="1600" dirty="0">
                <a:latin typeface="+mn-lt"/>
                <a:ea typeface="Open Sans" charset="0"/>
                <a:cs typeface="Open Sans" charset="0"/>
              </a:rPr>
            </a:br>
            <a:r>
              <a:rPr lang="ru-RU" sz="1600" dirty="0">
                <a:latin typeface="+mn-lt"/>
                <a:ea typeface="Open Sans" charset="0"/>
                <a:cs typeface="Open Sans" charset="0"/>
              </a:rPr>
              <a:t>на основе расписаний OAG до пандемии COVID</a:t>
            </a:r>
            <a:endParaRPr lang="en-US" sz="1600" dirty="0">
              <a:latin typeface="+mn-lt"/>
              <a:ea typeface="Open Sans" charset="0"/>
              <a:cs typeface="Open Sans" charset="0"/>
            </a:endParaRPr>
          </a:p>
        </p:txBody>
      </p:sp>
    </p:spTree>
    <p:extLst>
      <p:ext uri="{BB962C8B-B14F-4D97-AF65-F5344CB8AC3E}">
        <p14:creationId xmlns:p14="http://schemas.microsoft.com/office/powerpoint/2010/main" val="41985129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321" y="140712"/>
            <a:ext cx="8185865" cy="659140"/>
          </a:xfrm>
        </p:spPr>
        <p:txBody>
          <a:bodyPr/>
          <a:lstStyle/>
          <a:p>
            <a:r>
              <a:rPr lang="ru-RU" sz="6000" dirty="0">
                <a:latin typeface="+mn-lt"/>
              </a:rPr>
              <a:t>Примеры других </a:t>
            </a:r>
            <a:br>
              <a:rPr lang="en-US" sz="6000" dirty="0">
                <a:latin typeface="+mn-lt"/>
              </a:rPr>
            </a:br>
            <a:r>
              <a:rPr lang="ru-RU" sz="6000" dirty="0">
                <a:latin typeface="+mn-lt"/>
              </a:rPr>
              <a:t>воздушных проездных</a:t>
            </a:r>
            <a:endParaRPr lang="en-US" sz="6000" dirty="0">
              <a:latin typeface="+mn-lt"/>
            </a:endParaRPr>
          </a:p>
        </p:txBody>
      </p:sp>
      <p:sp>
        <p:nvSpPr>
          <p:cNvPr id="3" name="Subtitle 2"/>
          <p:cNvSpPr>
            <a:spLocks noGrp="1"/>
          </p:cNvSpPr>
          <p:nvPr>
            <p:ph type="subTitle" idx="1"/>
          </p:nvPr>
        </p:nvSpPr>
        <p:spPr>
          <a:xfrm>
            <a:off x="175415" y="1463886"/>
            <a:ext cx="11920130" cy="5299954"/>
          </a:xfrm>
        </p:spPr>
        <p:txBody>
          <a:bodyPr/>
          <a:lstStyle/>
          <a:p>
            <a:pPr marL="342900" indent="-342900">
              <a:buFont typeface="Arial" panose="020B0604020202020204" pitchFamily="34" charset="0"/>
              <a:buChar char="•"/>
            </a:pPr>
            <a:r>
              <a:rPr lang="ru-RU" sz="2000" dirty="0" err="1">
                <a:latin typeface="+mn-lt"/>
              </a:rPr>
              <a:t>Discover</a:t>
            </a:r>
            <a:r>
              <a:rPr lang="ru-RU" sz="2000" dirty="0">
                <a:latin typeface="+mn-lt"/>
              </a:rPr>
              <a:t> </a:t>
            </a:r>
            <a:r>
              <a:rPr lang="ru-RU" sz="2000" dirty="0" err="1">
                <a:latin typeface="+mn-lt"/>
              </a:rPr>
              <a:t>Airpass</a:t>
            </a:r>
            <a:r>
              <a:rPr lang="ru-RU" sz="2000" dirty="0">
                <a:latin typeface="+mn-lt"/>
              </a:rPr>
              <a:t>: охватывает рейсы авиакомпаний </a:t>
            </a:r>
            <a:r>
              <a:rPr lang="ru-RU" sz="2000" dirty="0" err="1">
                <a:latin typeface="+mn-lt"/>
              </a:rPr>
              <a:t>Bangkok</a:t>
            </a:r>
            <a:r>
              <a:rPr lang="ru-RU" sz="2000" dirty="0">
                <a:latin typeface="+mn-lt"/>
              </a:rPr>
              <a:t> </a:t>
            </a:r>
            <a:r>
              <a:rPr lang="ru-RU" sz="2000" dirty="0" err="1">
                <a:latin typeface="+mn-lt"/>
              </a:rPr>
              <a:t>Airways</a:t>
            </a:r>
            <a:r>
              <a:rPr lang="ru-RU" sz="2000" dirty="0">
                <a:latin typeface="+mn-lt"/>
              </a:rPr>
              <a:t> и </a:t>
            </a:r>
            <a:r>
              <a:rPr lang="ru-RU" sz="2000" dirty="0" err="1">
                <a:latin typeface="+mn-lt"/>
              </a:rPr>
              <a:t>Lao</a:t>
            </a:r>
            <a:r>
              <a:rPr lang="ru-RU" sz="2000" dirty="0">
                <a:latin typeface="+mn-lt"/>
              </a:rPr>
              <a:t> </a:t>
            </a:r>
            <a:r>
              <a:rPr lang="ru-RU" sz="2000" dirty="0" err="1">
                <a:latin typeface="+mn-lt"/>
              </a:rPr>
              <a:t>Airlines</a:t>
            </a:r>
            <a:r>
              <a:rPr lang="ru-RU" sz="2000" dirty="0">
                <a:latin typeface="+mn-lt"/>
              </a:rPr>
              <a:t> (а ранее – </a:t>
            </a:r>
            <a:r>
              <a:rPr lang="ru-RU" sz="2000" dirty="0" err="1">
                <a:latin typeface="+mn-lt"/>
              </a:rPr>
              <a:t>Berjaya</a:t>
            </a:r>
            <a:r>
              <a:rPr lang="ru-RU" sz="2000" dirty="0">
                <a:latin typeface="+mn-lt"/>
              </a:rPr>
              <a:t> </a:t>
            </a:r>
            <a:r>
              <a:rPr lang="ru-RU" sz="2000" dirty="0" err="1">
                <a:latin typeface="+mn-lt"/>
              </a:rPr>
              <a:t>Air</a:t>
            </a:r>
            <a:r>
              <a:rPr lang="ru-RU" sz="2000" dirty="0">
                <a:latin typeface="+mn-lt"/>
              </a:rPr>
              <a:t> и </a:t>
            </a:r>
            <a:r>
              <a:rPr lang="ru-RU" sz="2000" dirty="0" err="1">
                <a:latin typeface="+mn-lt"/>
              </a:rPr>
              <a:t>Siem</a:t>
            </a:r>
            <a:r>
              <a:rPr lang="ru-RU" sz="2000" dirty="0">
                <a:latin typeface="+mn-lt"/>
              </a:rPr>
              <a:t> </a:t>
            </a:r>
            <a:r>
              <a:rPr lang="ru-RU" sz="2000" dirty="0" err="1">
                <a:latin typeface="+mn-lt"/>
              </a:rPr>
              <a:t>Reap</a:t>
            </a:r>
            <a:r>
              <a:rPr lang="ru-RU" sz="2000" dirty="0">
                <a:latin typeface="+mn-lt"/>
              </a:rPr>
              <a:t> </a:t>
            </a:r>
            <a:r>
              <a:rPr lang="ru-RU" sz="2000" dirty="0" err="1">
                <a:latin typeface="+mn-lt"/>
              </a:rPr>
              <a:t>Airways</a:t>
            </a:r>
            <a:r>
              <a:rPr lang="ru-RU" sz="2000" dirty="0">
                <a:latin typeface="+mn-lt"/>
              </a:rPr>
              <a:t>) в Юго-Восточной Азии</a:t>
            </a:r>
          </a:p>
          <a:p>
            <a:pPr marL="342900" indent="-342900">
              <a:buFont typeface="Arial" panose="020B0604020202020204" pitchFamily="34" charset="0"/>
              <a:buChar char="•"/>
            </a:pPr>
            <a:r>
              <a:rPr lang="ru-RU" sz="2000" dirty="0" err="1">
                <a:latin typeface="+mn-lt"/>
              </a:rPr>
              <a:t>Discover</a:t>
            </a:r>
            <a:r>
              <a:rPr lang="ru-RU" sz="2000" dirty="0">
                <a:latin typeface="+mn-lt"/>
              </a:rPr>
              <a:t> </a:t>
            </a:r>
            <a:r>
              <a:rPr lang="ru-RU" sz="2000" dirty="0" err="1">
                <a:latin typeface="+mn-lt"/>
              </a:rPr>
              <a:t>South</a:t>
            </a:r>
            <a:r>
              <a:rPr lang="ru-RU" sz="2000" dirty="0">
                <a:latin typeface="+mn-lt"/>
              </a:rPr>
              <a:t> </a:t>
            </a:r>
            <a:r>
              <a:rPr lang="ru-RU" sz="2000" dirty="0" err="1">
                <a:latin typeface="+mn-lt"/>
              </a:rPr>
              <a:t>Pacific</a:t>
            </a:r>
            <a:r>
              <a:rPr lang="ru-RU" sz="2000" dirty="0">
                <a:latin typeface="+mn-lt"/>
              </a:rPr>
              <a:t> </a:t>
            </a:r>
            <a:r>
              <a:rPr lang="ru-RU" sz="2000" dirty="0" err="1">
                <a:latin typeface="+mn-lt"/>
              </a:rPr>
              <a:t>Pass</a:t>
            </a:r>
            <a:r>
              <a:rPr lang="ru-RU" sz="2000" dirty="0">
                <a:latin typeface="+mn-lt"/>
              </a:rPr>
              <a:t>: охватывал рейсы авиакомпаний </a:t>
            </a:r>
            <a:r>
              <a:rPr lang="ru-RU" sz="2000" dirty="0" err="1">
                <a:latin typeface="+mn-lt"/>
              </a:rPr>
              <a:t>Aircalin</a:t>
            </a:r>
            <a:r>
              <a:rPr lang="ru-RU" sz="2000" dirty="0">
                <a:latin typeface="+mn-lt"/>
              </a:rPr>
              <a:t>, </a:t>
            </a:r>
            <a:r>
              <a:rPr lang="ru-RU" sz="2000" dirty="0" err="1">
                <a:latin typeface="+mn-lt"/>
              </a:rPr>
              <a:t>Air</a:t>
            </a:r>
            <a:r>
              <a:rPr lang="ru-RU" sz="2000" dirty="0">
                <a:latin typeface="+mn-lt"/>
              </a:rPr>
              <a:t> </a:t>
            </a:r>
            <a:r>
              <a:rPr lang="ru-RU" sz="2000" dirty="0" err="1">
                <a:latin typeface="+mn-lt"/>
              </a:rPr>
              <a:t>Vanuatu</a:t>
            </a:r>
            <a:r>
              <a:rPr lang="ru-RU" sz="2000" dirty="0">
                <a:latin typeface="+mn-lt"/>
              </a:rPr>
              <a:t>, </a:t>
            </a:r>
            <a:r>
              <a:rPr lang="ru-RU" sz="2000" dirty="0" err="1">
                <a:latin typeface="+mn-lt"/>
              </a:rPr>
              <a:t>Air</a:t>
            </a:r>
            <a:r>
              <a:rPr lang="ru-RU" sz="2000" dirty="0">
                <a:latin typeface="+mn-lt"/>
              </a:rPr>
              <a:t> </a:t>
            </a:r>
            <a:r>
              <a:rPr lang="ru-RU" sz="2000" dirty="0" err="1">
                <a:latin typeface="+mn-lt"/>
              </a:rPr>
              <a:t>Niugini</a:t>
            </a:r>
            <a:r>
              <a:rPr lang="ru-RU" sz="2000" dirty="0">
                <a:latin typeface="+mn-lt"/>
              </a:rPr>
              <a:t> и </a:t>
            </a:r>
            <a:r>
              <a:rPr lang="ru-RU" sz="2000" dirty="0" err="1">
                <a:latin typeface="+mn-lt"/>
              </a:rPr>
              <a:t>Solomon</a:t>
            </a:r>
            <a:r>
              <a:rPr lang="ru-RU" sz="2000" dirty="0">
                <a:latin typeface="+mn-lt"/>
              </a:rPr>
              <a:t> </a:t>
            </a:r>
            <a:r>
              <a:rPr lang="ru-RU" sz="2000" dirty="0" err="1">
                <a:latin typeface="+mn-lt"/>
              </a:rPr>
              <a:t>Airlines</a:t>
            </a:r>
            <a:r>
              <a:rPr lang="ru-RU" sz="2000" dirty="0">
                <a:latin typeface="+mn-lt"/>
              </a:rPr>
              <a:t> в южной части Тихого океана</a:t>
            </a:r>
          </a:p>
          <a:p>
            <a:pPr marL="342900" indent="-342900">
              <a:buFont typeface="Arial" panose="020B0604020202020204" pitchFamily="34" charset="0"/>
              <a:buChar char="•"/>
            </a:pPr>
            <a:r>
              <a:rPr lang="ru-RU" sz="2000" dirty="0">
                <a:latin typeface="+mn-lt"/>
              </a:rPr>
              <a:t>Воздушный проездной ASEAN </a:t>
            </a:r>
            <a:r>
              <a:rPr lang="ru-RU" sz="2000" dirty="0" err="1">
                <a:latin typeface="+mn-lt"/>
              </a:rPr>
              <a:t>Air</a:t>
            </a:r>
            <a:r>
              <a:rPr lang="ru-RU" sz="2000" dirty="0">
                <a:latin typeface="+mn-lt"/>
              </a:rPr>
              <a:t> </a:t>
            </a:r>
            <a:r>
              <a:rPr lang="ru-RU" sz="2000" dirty="0" err="1">
                <a:latin typeface="+mn-lt"/>
              </a:rPr>
              <a:t>Pass</a:t>
            </a:r>
            <a:r>
              <a:rPr lang="ru-RU" sz="2000" dirty="0">
                <a:latin typeface="+mn-lt"/>
              </a:rPr>
              <a:t>: охватывал международные рейсы семи авиаперевозчиков в Юго-Восточной Азии</a:t>
            </a:r>
          </a:p>
          <a:p>
            <a:pPr marL="342900" indent="-342900">
              <a:buFont typeface="Arial" panose="020B0604020202020204" pitchFamily="34" charset="0"/>
              <a:buChar char="•"/>
            </a:pPr>
            <a:r>
              <a:rPr lang="ru-RU" sz="2000" dirty="0">
                <a:latin typeface="+mn-lt"/>
              </a:rPr>
              <a:t>Воздушный проездной </a:t>
            </a:r>
            <a:r>
              <a:rPr lang="ru-RU" sz="2000" dirty="0" err="1">
                <a:latin typeface="+mn-lt"/>
              </a:rPr>
              <a:t>AirAsia</a:t>
            </a:r>
            <a:r>
              <a:rPr lang="ru-RU" sz="2000" dirty="0">
                <a:latin typeface="+mn-lt"/>
              </a:rPr>
              <a:t> ASEAN </a:t>
            </a:r>
            <a:r>
              <a:rPr lang="ru-RU" sz="2000" dirty="0" err="1">
                <a:latin typeface="+mn-lt"/>
              </a:rPr>
              <a:t>Pass</a:t>
            </a:r>
            <a:r>
              <a:rPr lang="ru-RU" sz="2000" dirty="0">
                <a:latin typeface="+mn-lt"/>
              </a:rPr>
              <a:t>: охватывал рейсы всех авиакомпаний под брендом </a:t>
            </a:r>
            <a:r>
              <a:rPr lang="ru-RU" sz="2000" dirty="0" err="1">
                <a:latin typeface="+mn-lt"/>
              </a:rPr>
              <a:t>AirAsia</a:t>
            </a:r>
            <a:r>
              <a:rPr lang="ru-RU" sz="2000" dirty="0">
                <a:latin typeface="+mn-lt"/>
              </a:rPr>
              <a:t> в Юго-Восточной Азии</a:t>
            </a:r>
          </a:p>
          <a:p>
            <a:pPr marL="342900" indent="-342900">
              <a:buFont typeface="Arial" panose="020B0604020202020204" pitchFamily="34" charset="0"/>
              <a:buChar char="•"/>
            </a:pPr>
            <a:r>
              <a:rPr lang="ru-RU" sz="2000" dirty="0">
                <a:latin typeface="+mn-lt"/>
              </a:rPr>
              <a:t>Воздушные проездные </a:t>
            </a:r>
            <a:r>
              <a:rPr lang="ru-RU" sz="2000" dirty="0" err="1">
                <a:latin typeface="+mn-lt"/>
              </a:rPr>
              <a:t>Alliance</a:t>
            </a:r>
            <a:r>
              <a:rPr lang="ru-RU" sz="2000" dirty="0">
                <a:latin typeface="+mn-lt"/>
              </a:rPr>
              <a:t> </a:t>
            </a:r>
            <a:r>
              <a:rPr lang="ru-RU" sz="2000" dirty="0" err="1">
                <a:latin typeface="+mn-lt"/>
              </a:rPr>
              <a:t>Air</a:t>
            </a:r>
            <a:r>
              <a:rPr lang="ru-RU" sz="2000" dirty="0">
                <a:latin typeface="+mn-lt"/>
              </a:rPr>
              <a:t> </a:t>
            </a:r>
            <a:r>
              <a:rPr lang="ru-RU" sz="2000" dirty="0" err="1">
                <a:latin typeface="+mn-lt"/>
              </a:rPr>
              <a:t>Passes</a:t>
            </a:r>
            <a:r>
              <a:rPr lang="ru-RU" sz="2000" dirty="0">
                <a:latin typeface="+mn-lt"/>
              </a:rPr>
              <a:t>: охватывали рейсы участников </a:t>
            </a:r>
            <a:r>
              <a:rPr lang="ru-RU" sz="2000" dirty="0" err="1">
                <a:latin typeface="+mn-lt"/>
              </a:rPr>
              <a:t>oneworld</a:t>
            </a:r>
            <a:r>
              <a:rPr lang="ru-RU" sz="2000" dirty="0">
                <a:latin typeface="+mn-lt"/>
              </a:rPr>
              <a:t>, </a:t>
            </a:r>
            <a:r>
              <a:rPr lang="ru-RU" sz="2000" dirty="0" err="1">
                <a:latin typeface="+mn-lt"/>
              </a:rPr>
              <a:t>SkyTeam</a:t>
            </a:r>
            <a:r>
              <a:rPr lang="ru-RU" sz="2000" dirty="0">
                <a:latin typeface="+mn-lt"/>
              </a:rPr>
              <a:t> или </a:t>
            </a:r>
            <a:r>
              <a:rPr lang="ru-RU" sz="2000" dirty="0" err="1">
                <a:latin typeface="+mn-lt"/>
              </a:rPr>
              <a:t>Star</a:t>
            </a:r>
            <a:r>
              <a:rPr lang="ru-RU" sz="2000" dirty="0">
                <a:latin typeface="+mn-lt"/>
              </a:rPr>
              <a:t> в определенные регионы (Африка, Азия, Европа, Ближний Восток, Северная Америка, Латинская Америка или южная часть Тихого океана) и на внутренних рынках (например, Япония или Россия)</a:t>
            </a:r>
          </a:p>
          <a:p>
            <a:pPr marL="342900" indent="-342900">
              <a:buFont typeface="Arial" panose="020B0604020202020204" pitchFamily="34" charset="0"/>
              <a:buChar char="•"/>
            </a:pPr>
            <a:r>
              <a:rPr lang="ru-RU" sz="2000" dirty="0">
                <a:latin typeface="+mn-lt"/>
              </a:rPr>
              <a:t>Индивидуальные воздушные проездные отдельных авиакомпаний – охватывали или охватывают внутренние поездки при покупке вместе с международным билетом. Примеры: Аргентина, Австралия, Бразилия, Япония, Казахстан и Новая Зеландия.</a:t>
            </a:r>
            <a:endParaRPr lang="en-US" sz="1600" dirty="0"/>
          </a:p>
        </p:txBody>
      </p:sp>
    </p:spTree>
    <p:extLst>
      <p:ext uri="{BB962C8B-B14F-4D97-AF65-F5344CB8AC3E}">
        <p14:creationId xmlns:p14="http://schemas.microsoft.com/office/powerpoint/2010/main" val="19241936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6608" y="363137"/>
            <a:ext cx="8809144" cy="659140"/>
          </a:xfrm>
        </p:spPr>
        <p:txBody>
          <a:bodyPr/>
          <a:lstStyle/>
          <a:p>
            <a:r>
              <a:rPr lang="ru-RU" sz="6000" dirty="0">
                <a:latin typeface="+mn-lt"/>
              </a:rPr>
              <a:t>Введение</a:t>
            </a:r>
            <a:endParaRPr lang="en-US" sz="6000" dirty="0">
              <a:latin typeface="+mn-lt"/>
            </a:endParaRPr>
          </a:p>
        </p:txBody>
      </p:sp>
      <p:sp>
        <p:nvSpPr>
          <p:cNvPr id="3" name="Subtitle 2"/>
          <p:cNvSpPr>
            <a:spLocks noGrp="1"/>
          </p:cNvSpPr>
          <p:nvPr>
            <p:ph type="subTitle" idx="1"/>
          </p:nvPr>
        </p:nvSpPr>
        <p:spPr>
          <a:xfrm>
            <a:off x="132963" y="1606379"/>
            <a:ext cx="11957006" cy="5165124"/>
          </a:xfrm>
        </p:spPr>
        <p:txBody>
          <a:bodyPr/>
          <a:lstStyle/>
          <a:p>
            <a:pPr marL="346500" indent="-342900">
              <a:buFont typeface="Arial" panose="020B0604020202020204" pitchFamily="34" charset="0"/>
              <a:buChar char="•"/>
            </a:pPr>
            <a:r>
              <a:rPr lang="ru-RU" sz="2000" dirty="0">
                <a:latin typeface="+mn-lt"/>
                <a:cs typeface="Al Bayan Plain" pitchFamily="2" charset="-78"/>
              </a:rPr>
              <a:t>В начале 2020 года, перед началом пандемии, АБР решил изучить возможную схему воздушного проезда для содействия развитию туризма и воздушного сообщения в рамках ЦАРЭС.</a:t>
            </a:r>
          </a:p>
          <a:p>
            <a:pPr marL="346500" indent="-342900">
              <a:buFont typeface="Arial" panose="020B0604020202020204" pitchFamily="34" charset="0"/>
              <a:buChar char="•"/>
            </a:pPr>
            <a:r>
              <a:rPr lang="ru-RU" sz="2000" dirty="0">
                <a:latin typeface="+mn-lt"/>
                <a:cs typeface="Al Bayan Plain" pitchFamily="2" charset="-78"/>
              </a:rPr>
              <a:t>В это исследование были включены все 11 стран-членов ЦАРЭС (автономные регионы Внутренняя Монголия и Синьцзян от Китая).</a:t>
            </a:r>
          </a:p>
          <a:p>
            <a:pPr marL="346500" indent="-342900">
              <a:buFont typeface="Arial" panose="020B0604020202020204" pitchFamily="34" charset="0"/>
              <a:buChar char="•"/>
            </a:pPr>
            <a:r>
              <a:rPr lang="ru-RU" sz="2000" dirty="0">
                <a:latin typeface="+mn-lt"/>
                <a:cs typeface="Al Bayan Plain" pitchFamily="2" charset="-78"/>
              </a:rPr>
              <a:t>30-страничное исследование/предложение было завершено в августе и предназначено для оценки потенциального интереса со стороны заинтересованных сторон, включая правительства (авиационные и туристические ведомства), авиакомпании и туристических операторов.</a:t>
            </a:r>
          </a:p>
          <a:p>
            <a:pPr marL="346500" indent="-342900">
              <a:buFont typeface="Arial" panose="020B0604020202020204" pitchFamily="34" charset="0"/>
              <a:buChar char="•"/>
            </a:pPr>
            <a:r>
              <a:rPr lang="ru-RU" sz="2000" dirty="0">
                <a:latin typeface="+mn-lt"/>
                <a:cs typeface="Al Bayan Plain" pitchFamily="2" charset="-78"/>
              </a:rPr>
              <a:t>В настоящее время мы собираем отзывы заинтересованных сторон и хотели бы знать, будут ли авиакомпании заинтересованы в этой концепции, прежде чем принимать решение о дальнейших шагах.</a:t>
            </a:r>
          </a:p>
          <a:p>
            <a:pPr marL="346500" indent="-342900">
              <a:buFont typeface="Arial" panose="020B0604020202020204" pitchFamily="34" charset="0"/>
              <a:buChar char="•"/>
            </a:pPr>
            <a:r>
              <a:rPr lang="ru-RU" sz="2000" dirty="0">
                <a:latin typeface="+mn-lt"/>
                <a:cs typeface="Al Bayan Plain" pitchFamily="2" charset="-78"/>
              </a:rPr>
              <a:t>Хотя улучшение воздушного сообщения и является ключевым компонентом стратегии ЦАРЭС в области авиации и туризма, воздушный проездной – лишь одна из потенциальных инициатив для поддержки этой цели</a:t>
            </a:r>
          </a:p>
          <a:p>
            <a:pPr marL="346500" indent="-342900">
              <a:buFont typeface="Arial" panose="020B0604020202020204" pitchFamily="34" charset="0"/>
              <a:buChar char="•"/>
            </a:pPr>
            <a:r>
              <a:rPr lang="ru-RU" sz="2000" dirty="0">
                <a:latin typeface="+mn-lt"/>
                <a:cs typeface="Al Bayan Plain" pitchFamily="2" charset="-78"/>
              </a:rPr>
              <a:t>Мы открыты для рассмотрения и потенциального изучения других предложений</a:t>
            </a:r>
            <a:endParaRPr lang="en-US" sz="2000" dirty="0">
              <a:latin typeface="+mn-lt"/>
              <a:cs typeface="Al Bayan Plain" pitchFamily="2" charset="-78"/>
            </a:endParaRPr>
          </a:p>
        </p:txBody>
      </p:sp>
    </p:spTree>
    <p:extLst>
      <p:ext uri="{BB962C8B-B14F-4D97-AF65-F5344CB8AC3E}">
        <p14:creationId xmlns:p14="http://schemas.microsoft.com/office/powerpoint/2010/main" val="8692829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030" y="140715"/>
            <a:ext cx="8185865" cy="659140"/>
          </a:xfrm>
        </p:spPr>
        <p:txBody>
          <a:bodyPr/>
          <a:lstStyle/>
          <a:p>
            <a:r>
              <a:rPr lang="ru-RU" sz="6000" dirty="0">
                <a:latin typeface="+mn-lt"/>
              </a:rPr>
              <a:t>Неудачи предыдущих воздушных проездных</a:t>
            </a:r>
            <a:endParaRPr lang="en-US" sz="6000" dirty="0">
              <a:latin typeface="+mn-lt"/>
            </a:endParaRPr>
          </a:p>
        </p:txBody>
      </p:sp>
      <p:sp>
        <p:nvSpPr>
          <p:cNvPr id="3" name="Subtitle 2"/>
          <p:cNvSpPr>
            <a:spLocks noGrp="1"/>
          </p:cNvSpPr>
          <p:nvPr>
            <p:ph type="subTitle" idx="1"/>
          </p:nvPr>
        </p:nvSpPr>
        <p:spPr>
          <a:xfrm>
            <a:off x="120608" y="1544594"/>
            <a:ext cx="12013727" cy="5165124"/>
          </a:xfrm>
        </p:spPr>
        <p:txBody>
          <a:bodyPr/>
          <a:lstStyle/>
          <a:p>
            <a:pPr marL="342900" indent="-342900">
              <a:buFont typeface="Arial" panose="020B0604020202020204" pitchFamily="34" charset="0"/>
              <a:buChar char="•"/>
            </a:pPr>
            <a:r>
              <a:rPr lang="ru-RU" sz="2100" dirty="0">
                <a:latin typeface="+mn-lt"/>
              </a:rPr>
              <a:t>Воздушные проездные существуют уже более трех десятилетий и используются для облегчения путешествий по регионам</a:t>
            </a:r>
          </a:p>
          <a:p>
            <a:pPr marL="342900" indent="-342900">
              <a:buFont typeface="Arial" panose="020B0604020202020204" pitchFamily="34" charset="0"/>
              <a:buChar char="•"/>
            </a:pPr>
            <a:r>
              <a:rPr lang="ru-RU" sz="2100" dirty="0">
                <a:latin typeface="+mn-lt"/>
              </a:rPr>
              <a:t>Однако сегодня вряд ли еще продаются какие-либо воздушные проездные; от большинства из них отказались задолго до COVID-19</a:t>
            </a:r>
          </a:p>
          <a:p>
            <a:pPr marL="342900" indent="-342900">
              <a:buFont typeface="Arial" panose="020B0604020202020204" pitchFamily="34" charset="0"/>
              <a:buChar char="•"/>
            </a:pPr>
            <a:r>
              <a:rPr lang="ru-RU" sz="2100" dirty="0">
                <a:latin typeface="+mn-lt"/>
              </a:rPr>
              <a:t>Общая проблема авиакомпаний заключалась в маркетинге, поскольку они не занимались активным продвижением воздушных проездных, а потребители не знали о существовании проездных.</a:t>
            </a:r>
          </a:p>
          <a:p>
            <a:pPr marL="342900" indent="-342900">
              <a:buFont typeface="Arial" panose="020B0604020202020204" pitchFamily="34" charset="0"/>
              <a:buChar char="•"/>
            </a:pPr>
            <a:r>
              <a:rPr lang="ru-RU" sz="2100" dirty="0">
                <a:latin typeface="+mn-lt"/>
              </a:rPr>
              <a:t>Еще одна проблема заключалась в слабом участии авиакомпаний, поскольку участвующие авиакомпании часто не регистрировали тарифы на авиабилеты или не предоставляли достаточное количество мест в соответствии с кодом тарифа «воздушный проездной»</a:t>
            </a:r>
          </a:p>
          <a:p>
            <a:pPr marL="342900" indent="-342900">
              <a:buFont typeface="Arial" panose="020B0604020202020204" pitchFamily="34" charset="0"/>
              <a:buChar char="•"/>
            </a:pPr>
            <a:r>
              <a:rPr lang="ru-RU" sz="2100" dirty="0">
                <a:latin typeface="+mn-lt"/>
              </a:rPr>
              <a:t>Тарифы на воздушные проездные во многих случаях были выше, чем тарифы по отдельным секторам, что не стимулировало покупку пакетов воздушных проездных.</a:t>
            </a:r>
          </a:p>
          <a:p>
            <a:pPr marL="342900" indent="-342900">
              <a:buFont typeface="Arial" panose="020B0604020202020204" pitchFamily="34" charset="0"/>
              <a:buChar char="•"/>
            </a:pPr>
            <a:r>
              <a:rPr lang="ru-RU" sz="2100" dirty="0">
                <a:latin typeface="+mn-lt"/>
              </a:rPr>
              <a:t>Воздушные проездные традиционно не благоприятствовали групповым поездкам из-за ограниченного количества посадочных мест.</a:t>
            </a:r>
            <a:endParaRPr lang="en-US" sz="2100" dirty="0"/>
          </a:p>
        </p:txBody>
      </p:sp>
    </p:spTree>
    <p:extLst>
      <p:ext uri="{BB962C8B-B14F-4D97-AF65-F5344CB8AC3E}">
        <p14:creationId xmlns:p14="http://schemas.microsoft.com/office/powerpoint/2010/main" val="33430764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693" y="153068"/>
            <a:ext cx="5591055" cy="659140"/>
          </a:xfrm>
        </p:spPr>
        <p:txBody>
          <a:bodyPr/>
          <a:lstStyle/>
          <a:p>
            <a:r>
              <a:rPr lang="ru-RU" sz="6000" dirty="0">
                <a:latin typeface="+mn-lt"/>
              </a:rPr>
              <a:t>Потенциальные преимущества</a:t>
            </a:r>
            <a:endParaRPr lang="en-US" sz="6000" dirty="0">
              <a:latin typeface="+mn-lt"/>
            </a:endParaRPr>
          </a:p>
        </p:txBody>
      </p:sp>
      <p:sp>
        <p:nvSpPr>
          <p:cNvPr id="5" name="TextBox 4">
            <a:extLst>
              <a:ext uri="{FF2B5EF4-FFF2-40B4-BE49-F238E27FC236}">
                <a16:creationId xmlns:a16="http://schemas.microsoft.com/office/drawing/2014/main" id="{F4DEFA1D-6FC3-FA46-BA0D-211D5CDCD2C5}"/>
              </a:ext>
            </a:extLst>
          </p:cNvPr>
          <p:cNvSpPr txBox="1"/>
          <p:nvPr/>
        </p:nvSpPr>
        <p:spPr>
          <a:xfrm>
            <a:off x="5176252" y="6506880"/>
            <a:ext cx="6990429" cy="338554"/>
          </a:xfrm>
          <a:prstGeom prst="rect">
            <a:avLst/>
          </a:prstGeom>
          <a:noFill/>
        </p:spPr>
        <p:txBody>
          <a:bodyPr wrap="square" rtlCol="0">
            <a:spAutoFit/>
          </a:bodyPr>
          <a:lstStyle/>
          <a:p>
            <a:pPr algn="r"/>
            <a:r>
              <a:rPr lang="ru-RU" sz="1600" dirty="0">
                <a:latin typeface="+mn-lt"/>
                <a:ea typeface="Open Sans" charset="0"/>
                <a:cs typeface="Open Sans" charset="0"/>
              </a:rPr>
              <a:t>Источник: Воздушный проездной “Шелковый путь”: предложение ЦАРЭС</a:t>
            </a:r>
            <a:endParaRPr lang="en-US" sz="1600" i="1" dirty="0">
              <a:latin typeface="+mn-lt"/>
              <a:ea typeface="Open Sans" charset="0"/>
              <a:cs typeface="Open Sans" charset="0"/>
            </a:endParaRPr>
          </a:p>
        </p:txBody>
      </p:sp>
      <p:pic>
        <p:nvPicPr>
          <p:cNvPr id="6" name="Picture 5">
            <a:extLst>
              <a:ext uri="{FF2B5EF4-FFF2-40B4-BE49-F238E27FC236}">
                <a16:creationId xmlns:a16="http://schemas.microsoft.com/office/drawing/2014/main" id="{775E62E1-ED05-1641-89FD-65919DC87B2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7000"/>
                    </a14:imgEffect>
                    <a14:imgEffect>
                      <a14:brightnessContrast contrast="-5000"/>
                    </a14:imgEffect>
                  </a14:imgLayer>
                </a14:imgProps>
              </a:ext>
              <a:ext uri="{28A0092B-C50C-407E-A947-70E740481C1C}">
                <a14:useLocalDpi xmlns:a14="http://schemas.microsoft.com/office/drawing/2010/main" val="0"/>
              </a:ext>
            </a:extLst>
          </a:blip>
          <a:stretch>
            <a:fillRect/>
          </a:stretch>
        </p:blipFill>
        <p:spPr>
          <a:xfrm>
            <a:off x="0" y="5968314"/>
            <a:ext cx="1908025" cy="889686"/>
          </a:xfrm>
          <a:prstGeom prst="rect">
            <a:avLst/>
          </a:prstGeom>
        </p:spPr>
      </p:pic>
      <p:sp>
        <p:nvSpPr>
          <p:cNvPr id="8" name="Subtitle 2">
            <a:extLst>
              <a:ext uri="{FF2B5EF4-FFF2-40B4-BE49-F238E27FC236}">
                <a16:creationId xmlns:a16="http://schemas.microsoft.com/office/drawing/2014/main" id="{9109D724-05DE-4C0B-8465-E29089D95EAE}"/>
              </a:ext>
            </a:extLst>
          </p:cNvPr>
          <p:cNvSpPr>
            <a:spLocks noGrp="1"/>
          </p:cNvSpPr>
          <p:nvPr>
            <p:ph type="subTitle" idx="1"/>
          </p:nvPr>
        </p:nvSpPr>
        <p:spPr>
          <a:xfrm>
            <a:off x="516030" y="1487818"/>
            <a:ext cx="11383534" cy="3935392"/>
          </a:xfrm>
        </p:spPr>
        <p:txBody>
          <a:bodyPr/>
          <a:lstStyle/>
          <a:p>
            <a:pPr marL="346500" lvl="0" indent="-342900">
              <a:lnSpc>
                <a:spcPct val="100000"/>
              </a:lnSpc>
              <a:buFont typeface="+mj-lt"/>
              <a:buAutoNum type="arabicPeriod"/>
            </a:pPr>
            <a:r>
              <a:rPr lang="ru-RU" sz="2300" dirty="0">
                <a:latin typeface="+mn-lt"/>
              </a:rPr>
              <a:t>Стимулирует рост посещаемости за счет облегчения поездок между странами ЦАРЭС</a:t>
            </a:r>
          </a:p>
          <a:p>
            <a:pPr marL="346500" lvl="0" indent="-342900">
              <a:lnSpc>
                <a:spcPct val="100000"/>
              </a:lnSpc>
              <a:buFont typeface="+mj-lt"/>
              <a:buAutoNum type="arabicPeriod"/>
            </a:pPr>
            <a:r>
              <a:rPr lang="ru-RU" sz="2300" dirty="0">
                <a:latin typeface="+mn-lt"/>
              </a:rPr>
              <a:t>Стимулирует рост посещаемости за счет снижения цен на авиабилеты между пунктами назначения, расположенными вдоль Шелкового пути</a:t>
            </a:r>
          </a:p>
          <a:p>
            <a:pPr marL="346500" lvl="0" indent="-342900">
              <a:lnSpc>
                <a:spcPct val="100000"/>
              </a:lnSpc>
              <a:buFont typeface="+mj-lt"/>
              <a:buAutoNum type="arabicPeriod"/>
            </a:pPr>
            <a:r>
              <a:rPr lang="ru-RU" sz="2300" dirty="0">
                <a:latin typeface="+mn-lt"/>
              </a:rPr>
              <a:t>Увеличивает среднее количество посещаемых стран, что приведет к увеличению общих расходов туристов</a:t>
            </a:r>
          </a:p>
          <a:p>
            <a:pPr marL="346500" lvl="0" indent="-342900">
              <a:lnSpc>
                <a:spcPct val="100000"/>
              </a:lnSpc>
              <a:buFont typeface="+mj-lt"/>
              <a:buAutoNum type="arabicPeriod"/>
            </a:pPr>
            <a:r>
              <a:rPr lang="ru-RU" sz="2300" dirty="0">
                <a:latin typeface="+mn-lt"/>
              </a:rPr>
              <a:t>Повышает привлекательность ЦАРЭС в качестве туристического направления по сравнению с другими регионами</a:t>
            </a:r>
          </a:p>
          <a:p>
            <a:pPr marL="346500" lvl="0" indent="-342900">
              <a:lnSpc>
                <a:spcPct val="100000"/>
              </a:lnSpc>
              <a:buFont typeface="+mj-lt"/>
              <a:buAutoNum type="arabicPeriod"/>
            </a:pPr>
            <a:r>
              <a:rPr lang="ru-RU" sz="2300" dirty="0">
                <a:latin typeface="+mn-lt"/>
              </a:rPr>
              <a:t>Помогает авиакомпаниям улучшить свой оборот, узнаваемость бренда и продажи за пределами ЦАРЭС</a:t>
            </a:r>
          </a:p>
          <a:p>
            <a:pPr marL="346500" lvl="0" indent="-342900">
              <a:lnSpc>
                <a:spcPct val="100000"/>
              </a:lnSpc>
              <a:buFont typeface="+mj-lt"/>
              <a:buAutoNum type="arabicPeriod"/>
            </a:pPr>
            <a:r>
              <a:rPr lang="ru-RU" sz="2300" dirty="0">
                <a:latin typeface="+mn-lt"/>
              </a:rPr>
              <a:t>Стимулирует рост числа пассажиров, что приведет к увеличению частоты рейсов на существующих маршрутах</a:t>
            </a:r>
          </a:p>
          <a:p>
            <a:pPr marL="346500" lvl="0" indent="-342900">
              <a:lnSpc>
                <a:spcPct val="100000"/>
              </a:lnSpc>
              <a:buFont typeface="+mj-lt"/>
              <a:buAutoNum type="arabicPeriod"/>
            </a:pPr>
            <a:r>
              <a:rPr lang="ru-RU" sz="2300" dirty="0">
                <a:latin typeface="+mn-lt"/>
              </a:rPr>
              <a:t>Создает достаточный спрос для поддержки новых беспосадочных маршрутов в ЦАРЭС</a:t>
            </a:r>
          </a:p>
          <a:p>
            <a:pPr marL="346500" lvl="0" indent="-342900">
              <a:lnSpc>
                <a:spcPct val="100000"/>
              </a:lnSpc>
              <a:buFont typeface="+mj-lt"/>
              <a:buAutoNum type="arabicPeriod"/>
            </a:pPr>
            <a:r>
              <a:rPr lang="ru-RU" sz="2300" dirty="0">
                <a:latin typeface="+mn-lt"/>
              </a:rPr>
              <a:t>Создает достаточный спрос для поддержки новых внутренних аэропортов рядом с туристическими направлениями</a:t>
            </a:r>
            <a:endParaRPr lang="en-US" sz="2300" dirty="0">
              <a:latin typeface="+mn-lt"/>
            </a:endParaRPr>
          </a:p>
        </p:txBody>
      </p:sp>
    </p:spTree>
    <p:extLst>
      <p:ext uri="{BB962C8B-B14F-4D97-AF65-F5344CB8AC3E}">
        <p14:creationId xmlns:p14="http://schemas.microsoft.com/office/powerpoint/2010/main" val="18122623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8EC87C-D62D-454F-9682-8C11F3355D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68314"/>
            <a:ext cx="1908025" cy="889686"/>
          </a:xfrm>
          <a:prstGeom prst="rect">
            <a:avLst/>
          </a:prstGeom>
        </p:spPr>
      </p:pic>
      <p:sp>
        <p:nvSpPr>
          <p:cNvPr id="8" name="Title 1">
            <a:extLst>
              <a:ext uri="{FF2B5EF4-FFF2-40B4-BE49-F238E27FC236}">
                <a16:creationId xmlns:a16="http://schemas.microsoft.com/office/drawing/2014/main" id="{8D2AD81D-F525-4B95-8E60-4B1B4F372F98}"/>
              </a:ext>
            </a:extLst>
          </p:cNvPr>
          <p:cNvSpPr>
            <a:spLocks noGrp="1"/>
          </p:cNvSpPr>
          <p:nvPr>
            <p:ph type="title"/>
          </p:nvPr>
        </p:nvSpPr>
        <p:spPr>
          <a:xfrm>
            <a:off x="518693" y="153068"/>
            <a:ext cx="5591055" cy="659140"/>
          </a:xfrm>
        </p:spPr>
        <p:txBody>
          <a:bodyPr/>
          <a:lstStyle/>
          <a:p>
            <a:r>
              <a:rPr lang="ru-RU" sz="6000" dirty="0">
                <a:latin typeface="+mn-lt"/>
              </a:rPr>
              <a:t>Потенциальные преимущества</a:t>
            </a:r>
            <a:endParaRPr lang="en-US" sz="6000" dirty="0">
              <a:latin typeface="+mn-lt"/>
            </a:endParaRPr>
          </a:p>
        </p:txBody>
      </p:sp>
      <p:sp>
        <p:nvSpPr>
          <p:cNvPr id="9" name="TextBox 8">
            <a:extLst>
              <a:ext uri="{FF2B5EF4-FFF2-40B4-BE49-F238E27FC236}">
                <a16:creationId xmlns:a16="http://schemas.microsoft.com/office/drawing/2014/main" id="{420B472D-33E9-45C5-B226-A4ADBE76D424}"/>
              </a:ext>
            </a:extLst>
          </p:cNvPr>
          <p:cNvSpPr txBox="1"/>
          <p:nvPr/>
        </p:nvSpPr>
        <p:spPr>
          <a:xfrm>
            <a:off x="5176252" y="6506880"/>
            <a:ext cx="6990429" cy="338554"/>
          </a:xfrm>
          <a:prstGeom prst="rect">
            <a:avLst/>
          </a:prstGeom>
          <a:noFill/>
        </p:spPr>
        <p:txBody>
          <a:bodyPr wrap="square" rtlCol="0">
            <a:spAutoFit/>
          </a:bodyPr>
          <a:lstStyle/>
          <a:p>
            <a:pPr algn="r"/>
            <a:r>
              <a:rPr lang="ru-RU" sz="1600" dirty="0">
                <a:latin typeface="+mn-lt"/>
                <a:ea typeface="Open Sans" charset="0"/>
                <a:cs typeface="Open Sans" charset="0"/>
              </a:rPr>
              <a:t>Источник: Воздушный проездной “Шелковый путь”: предложение ЦАРЭС</a:t>
            </a:r>
            <a:endParaRPr lang="en-US" sz="1600" i="1" dirty="0">
              <a:latin typeface="+mn-lt"/>
              <a:ea typeface="Open Sans" charset="0"/>
              <a:cs typeface="Open Sans" charset="0"/>
            </a:endParaRPr>
          </a:p>
        </p:txBody>
      </p:sp>
      <p:sp>
        <p:nvSpPr>
          <p:cNvPr id="12" name="Subtitle 2">
            <a:extLst>
              <a:ext uri="{FF2B5EF4-FFF2-40B4-BE49-F238E27FC236}">
                <a16:creationId xmlns:a16="http://schemas.microsoft.com/office/drawing/2014/main" id="{A4905455-0222-42A4-B054-3073F0337945}"/>
              </a:ext>
            </a:extLst>
          </p:cNvPr>
          <p:cNvSpPr>
            <a:spLocks noGrp="1"/>
          </p:cNvSpPr>
          <p:nvPr>
            <p:ph type="subTitle" idx="1"/>
          </p:nvPr>
        </p:nvSpPr>
        <p:spPr>
          <a:xfrm>
            <a:off x="95896" y="1388962"/>
            <a:ext cx="12130000" cy="5357827"/>
          </a:xfrm>
        </p:spPr>
        <p:txBody>
          <a:bodyPr/>
          <a:lstStyle/>
          <a:p>
            <a:pPr marL="346500" lvl="0" indent="-342900">
              <a:lnSpc>
                <a:spcPct val="100000"/>
              </a:lnSpc>
              <a:buFont typeface="+mj-lt"/>
              <a:buAutoNum type="arabicPeriod" startAt="9"/>
            </a:pPr>
            <a:r>
              <a:rPr lang="ru-RU" sz="2400" dirty="0">
                <a:latin typeface="+mn-lt"/>
              </a:rPr>
              <a:t>Сокращает среднее время в пути между туристическими направлениями Шелкового пути</a:t>
            </a:r>
          </a:p>
          <a:p>
            <a:pPr marL="346500" lvl="0" indent="-342900">
              <a:lnSpc>
                <a:spcPct val="100000"/>
              </a:lnSpc>
              <a:buFont typeface="+mj-lt"/>
              <a:buAutoNum type="arabicPeriod" startAt="9"/>
            </a:pPr>
            <a:r>
              <a:rPr lang="ru-RU" sz="2400" dirty="0">
                <a:latin typeface="+mn-lt"/>
              </a:rPr>
              <a:t>Дает возможность большему количеству пар стран в ЦАРЭС иметь прямое авиасообщение</a:t>
            </a:r>
          </a:p>
          <a:p>
            <a:pPr marL="346500" lvl="0" indent="-342900">
              <a:lnSpc>
                <a:spcPct val="100000"/>
              </a:lnSpc>
              <a:buFont typeface="+mj-lt"/>
              <a:buAutoNum type="arabicPeriod" startAt="9"/>
            </a:pPr>
            <a:r>
              <a:rPr lang="ru-RU" sz="2400" dirty="0">
                <a:latin typeface="+mn-lt"/>
              </a:rPr>
              <a:t>Содействует партнерству между авиакомпаниями, включая потенциальные договоренности о код-шеринге (совместной коммерческой эксплуатации авиарейсов)</a:t>
            </a:r>
          </a:p>
          <a:p>
            <a:pPr marL="346500" lvl="0" indent="-342900">
              <a:lnSpc>
                <a:spcPct val="100000"/>
              </a:lnSpc>
              <a:buFont typeface="+mj-lt"/>
              <a:buAutoNum type="arabicPeriod" startAt="9"/>
            </a:pPr>
            <a:r>
              <a:rPr lang="ru-RU" sz="2400" dirty="0">
                <a:latin typeface="+mn-lt"/>
              </a:rPr>
              <a:t>Содействует партнерству между органами управления по туризму</a:t>
            </a:r>
          </a:p>
          <a:p>
            <a:pPr marL="346500" lvl="0" indent="-342900">
              <a:lnSpc>
                <a:spcPct val="100000"/>
              </a:lnSpc>
              <a:buFont typeface="+mj-lt"/>
              <a:buAutoNum type="arabicPeriod" startAt="9"/>
            </a:pPr>
            <a:r>
              <a:rPr lang="ru-RU" sz="2400" dirty="0">
                <a:latin typeface="+mn-lt"/>
              </a:rPr>
              <a:t>Содействует партнерству между авиакомпаниями и железнодорожными операторами</a:t>
            </a:r>
          </a:p>
          <a:p>
            <a:pPr marL="346500" lvl="0" indent="-342900">
              <a:lnSpc>
                <a:spcPct val="100000"/>
              </a:lnSpc>
              <a:buFont typeface="+mj-lt"/>
              <a:buAutoNum type="arabicPeriod" startAt="9"/>
            </a:pPr>
            <a:r>
              <a:rPr lang="ru-RU" sz="2400" dirty="0">
                <a:latin typeface="+mn-lt"/>
              </a:rPr>
              <a:t>Содействует распространению политики безвизового режима</a:t>
            </a:r>
          </a:p>
          <a:p>
            <a:pPr marL="346500" lvl="0" indent="-342900">
              <a:lnSpc>
                <a:spcPct val="100000"/>
              </a:lnSpc>
              <a:buFont typeface="+mj-lt"/>
              <a:buAutoNum type="arabicPeriod" startAt="9"/>
            </a:pPr>
            <a:r>
              <a:rPr lang="ru-RU" sz="2400" dirty="0">
                <a:latin typeface="+mn-lt"/>
              </a:rPr>
              <a:t>Дает авиакомпаниям ЦАРЭС возможность лучше конкурировать с иностранными авиакомпаниями</a:t>
            </a:r>
          </a:p>
          <a:p>
            <a:pPr marL="346500" lvl="0" indent="-342900">
              <a:lnSpc>
                <a:spcPct val="100000"/>
              </a:lnSpc>
              <a:buFont typeface="+mj-lt"/>
              <a:buAutoNum type="arabicPeriod" startAt="9"/>
            </a:pPr>
            <a:r>
              <a:rPr lang="ru-RU" sz="2400" dirty="0">
                <a:latin typeface="+mn-lt"/>
              </a:rPr>
              <a:t>Помогает открывать новые выездные рынки (страны-источники выездного туризма) в сочетании с другими региональными инициативами</a:t>
            </a:r>
          </a:p>
          <a:p>
            <a:pPr marL="346500" lvl="0" indent="-342900">
              <a:lnSpc>
                <a:spcPct val="100000"/>
              </a:lnSpc>
              <a:buFont typeface="+mj-lt"/>
              <a:buAutoNum type="arabicPeriod" startAt="9"/>
            </a:pPr>
            <a:r>
              <a:rPr lang="ru-RU" sz="2400" dirty="0">
                <a:latin typeface="+mn-lt"/>
              </a:rPr>
              <a:t>Помогает авиационному и туристическому секторам восстановиться после пандемии COVID-19</a:t>
            </a:r>
            <a:endParaRPr lang="en-US" dirty="0">
              <a:latin typeface="+mn-lt"/>
            </a:endParaRPr>
          </a:p>
        </p:txBody>
      </p:sp>
    </p:spTree>
    <p:extLst>
      <p:ext uri="{BB962C8B-B14F-4D97-AF65-F5344CB8AC3E}">
        <p14:creationId xmlns:p14="http://schemas.microsoft.com/office/powerpoint/2010/main" val="27150258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512" y="350780"/>
            <a:ext cx="9004452" cy="659140"/>
          </a:xfrm>
        </p:spPr>
        <p:txBody>
          <a:bodyPr/>
          <a:lstStyle/>
          <a:p>
            <a:r>
              <a:rPr lang="ru-RU" sz="6000" dirty="0">
                <a:latin typeface="+mn-lt"/>
              </a:rPr>
              <a:t>Возможные трудности</a:t>
            </a:r>
            <a:endParaRPr lang="en-US" sz="6000" dirty="0">
              <a:latin typeface="+mn-lt"/>
            </a:endParaRPr>
          </a:p>
        </p:txBody>
      </p:sp>
      <p:sp>
        <p:nvSpPr>
          <p:cNvPr id="3" name="Subtitle 2"/>
          <p:cNvSpPr>
            <a:spLocks noGrp="1"/>
          </p:cNvSpPr>
          <p:nvPr>
            <p:ph type="subTitle" idx="1"/>
          </p:nvPr>
        </p:nvSpPr>
        <p:spPr>
          <a:xfrm>
            <a:off x="26584" y="1355020"/>
            <a:ext cx="12162241" cy="5404126"/>
          </a:xfrm>
        </p:spPr>
        <p:txBody>
          <a:bodyPr/>
          <a:lstStyle/>
          <a:p>
            <a:pPr marL="346500" lvl="0" indent="-342900">
              <a:lnSpc>
                <a:spcPct val="100000"/>
              </a:lnSpc>
              <a:buFont typeface="+mj-lt"/>
              <a:buAutoNum type="arabicPeriod"/>
            </a:pPr>
            <a:r>
              <a:rPr lang="ru-RU" sz="2000" dirty="0">
                <a:latin typeface="+mn-lt"/>
              </a:rPr>
              <a:t>Возможная высокая стоимость поставки технологии для поддержки воздушного проездного</a:t>
            </a:r>
          </a:p>
          <a:p>
            <a:pPr marL="346500" lvl="0" indent="-342900">
              <a:lnSpc>
                <a:spcPct val="100000"/>
              </a:lnSpc>
              <a:buFont typeface="+mj-lt"/>
              <a:buAutoNum type="arabicPeriod"/>
            </a:pPr>
            <a:r>
              <a:rPr lang="ru-RU" sz="2000" dirty="0">
                <a:latin typeface="+mn-lt"/>
              </a:rPr>
              <a:t>Возможное нежелание авиакомпаний участвовать в работе с воздушным проездным</a:t>
            </a:r>
          </a:p>
          <a:p>
            <a:pPr marL="346500" lvl="0" indent="-342900">
              <a:lnSpc>
                <a:spcPct val="100000"/>
              </a:lnSpc>
              <a:buFont typeface="+mj-lt"/>
              <a:buAutoNum type="arabicPeriod"/>
            </a:pPr>
            <a:r>
              <a:rPr lang="ru-RU" sz="2000" dirty="0">
                <a:latin typeface="+mn-lt"/>
              </a:rPr>
              <a:t>Отсутствие соглашений о совместной эксплуатации авиалиний между авиакомпаниями, снижающее потенциальные продажи</a:t>
            </a:r>
          </a:p>
          <a:p>
            <a:pPr marL="346500" lvl="0" indent="-342900">
              <a:lnSpc>
                <a:spcPct val="100000"/>
              </a:lnSpc>
              <a:buFont typeface="+mj-lt"/>
              <a:buAutoNum type="arabicPeriod"/>
            </a:pPr>
            <a:r>
              <a:rPr lang="ru-RU" sz="2000" dirty="0">
                <a:latin typeface="+mn-lt"/>
              </a:rPr>
              <a:t>Количество посадочных мест с воздушным проездным может быть ограничено, что будет снижать привлекательность воздушного проездного</a:t>
            </a:r>
          </a:p>
          <a:p>
            <a:pPr marL="346500" lvl="0" indent="-342900">
              <a:lnSpc>
                <a:spcPct val="100000"/>
              </a:lnSpc>
              <a:buFont typeface="+mj-lt"/>
              <a:buAutoNum type="arabicPeriod"/>
            </a:pPr>
            <a:r>
              <a:rPr lang="ru-RU" sz="2000" dirty="0">
                <a:latin typeface="+mn-lt"/>
              </a:rPr>
              <a:t>Воздушные проездные обычно не подходят для групповых поездок – большого и важного сегмента</a:t>
            </a:r>
          </a:p>
          <a:p>
            <a:pPr marL="346500" lvl="0" indent="-342900">
              <a:lnSpc>
                <a:spcPct val="100000"/>
              </a:lnSpc>
              <a:buFont typeface="+mj-lt"/>
              <a:buAutoNum type="arabicPeriod"/>
            </a:pPr>
            <a:r>
              <a:rPr lang="ru-RU" sz="2000" dirty="0">
                <a:latin typeface="+mn-lt"/>
              </a:rPr>
              <a:t>Воздушные проездные не подходят для краткосрочных туристов – очень большого сегмента</a:t>
            </a:r>
          </a:p>
          <a:p>
            <a:pPr marL="346500" lvl="0" indent="-342900">
              <a:lnSpc>
                <a:spcPct val="100000"/>
              </a:lnSpc>
              <a:buFont typeface="+mj-lt"/>
              <a:buAutoNum type="arabicPeriod"/>
            </a:pPr>
            <a:r>
              <a:rPr lang="ru-RU" sz="2000" dirty="0">
                <a:latin typeface="+mn-lt"/>
              </a:rPr>
              <a:t>Тарифы в рамках воздушного проездного могут оказаться выше тарифов, доступных по другим каналам</a:t>
            </a:r>
          </a:p>
          <a:p>
            <a:pPr marL="346500" lvl="0" indent="-342900">
              <a:lnSpc>
                <a:spcPct val="100000"/>
              </a:lnSpc>
              <a:buFont typeface="+mj-lt"/>
              <a:buAutoNum type="arabicPeriod"/>
            </a:pPr>
            <a:r>
              <a:rPr lang="ru-RU" sz="2000" dirty="0">
                <a:latin typeface="+mn-lt"/>
              </a:rPr>
              <a:t>Железнодорожные операторы могут оказаться не в состоянии участвовать в этой инициативе, что снизит привлекательность воздушного проездного</a:t>
            </a:r>
          </a:p>
          <a:p>
            <a:pPr marL="346500" lvl="0" indent="-342900">
              <a:lnSpc>
                <a:spcPct val="100000"/>
              </a:lnSpc>
              <a:buFont typeface="+mj-lt"/>
              <a:buAutoNum type="arabicPeriod"/>
            </a:pPr>
            <a:r>
              <a:rPr lang="ru-RU" sz="2000" dirty="0">
                <a:latin typeface="+mn-lt"/>
              </a:rPr>
              <a:t>Визовые ограничения с некоторыми странами затрудняют обслуживание маршрутов с несколькими остановками</a:t>
            </a:r>
          </a:p>
          <a:p>
            <a:pPr marL="346500" lvl="0" indent="-342900">
              <a:lnSpc>
                <a:spcPct val="100000"/>
              </a:lnSpc>
              <a:buFont typeface="+mj-lt"/>
              <a:buAutoNum type="arabicPeriod"/>
            </a:pPr>
            <a:r>
              <a:rPr lang="ru-RU" sz="2000" dirty="0">
                <a:latin typeface="+mn-lt"/>
              </a:rPr>
              <a:t>Рост лоукостеров в будущем может снизить привлекательность воздушного проездного</a:t>
            </a:r>
          </a:p>
          <a:p>
            <a:pPr marL="346500" lvl="0" indent="-342900">
              <a:lnSpc>
                <a:spcPct val="100000"/>
              </a:lnSpc>
              <a:buFont typeface="+mj-lt"/>
              <a:buAutoNum type="arabicPeriod"/>
            </a:pPr>
            <a:r>
              <a:rPr lang="ru-RU" sz="2000" dirty="0">
                <a:latin typeface="+mn-lt"/>
              </a:rPr>
              <a:t>Ограниченные продажи воздушных проездных могут затруднить поддержание программы</a:t>
            </a:r>
          </a:p>
          <a:p>
            <a:pPr marL="346500" lvl="0" indent="-342900">
              <a:lnSpc>
                <a:spcPct val="100000"/>
              </a:lnSpc>
              <a:buFont typeface="+mj-lt"/>
              <a:buAutoNum type="arabicPeriod"/>
            </a:pPr>
            <a:r>
              <a:rPr lang="ru-RU" sz="2000" dirty="0">
                <a:latin typeface="+mn-lt"/>
              </a:rPr>
              <a:t>Ограниченные продажи воздушных проездных могут затруднить обоснование первоначальных инвестиций</a:t>
            </a:r>
            <a:endParaRPr lang="en-US" sz="1600" dirty="0"/>
          </a:p>
        </p:txBody>
      </p:sp>
    </p:spTree>
    <p:extLst>
      <p:ext uri="{BB962C8B-B14F-4D97-AF65-F5344CB8AC3E}">
        <p14:creationId xmlns:p14="http://schemas.microsoft.com/office/powerpoint/2010/main" val="10732657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820" y="148124"/>
            <a:ext cx="9815333" cy="813933"/>
          </a:xfrm>
        </p:spPr>
        <p:txBody>
          <a:bodyPr/>
          <a:lstStyle/>
          <a:p>
            <a:r>
              <a:rPr lang="ru-RU" sz="6000" dirty="0">
                <a:latin typeface="+mn-lt"/>
              </a:rPr>
              <a:t>Пример вопросов от авиакомпании ЦАРЭС</a:t>
            </a:r>
            <a:endParaRPr lang="en-US" sz="6000" dirty="0">
              <a:latin typeface="+mn-lt"/>
            </a:endParaRPr>
          </a:p>
        </p:txBody>
      </p:sp>
      <p:sp>
        <p:nvSpPr>
          <p:cNvPr id="3" name="Subtitle 2"/>
          <p:cNvSpPr>
            <a:spLocks noGrp="1"/>
          </p:cNvSpPr>
          <p:nvPr>
            <p:ph type="subTitle" idx="1"/>
          </p:nvPr>
        </p:nvSpPr>
        <p:spPr>
          <a:xfrm>
            <a:off x="287963" y="1451529"/>
            <a:ext cx="11809305" cy="5369402"/>
          </a:xfrm>
        </p:spPr>
        <p:txBody>
          <a:bodyPr/>
          <a:lstStyle/>
          <a:p>
            <a:pPr>
              <a:lnSpc>
                <a:spcPct val="100000"/>
              </a:lnSpc>
            </a:pPr>
            <a:r>
              <a:rPr lang="ru-RU" dirty="0">
                <a:solidFill>
                  <a:srgbClr val="FF0000"/>
                </a:solidFill>
                <a:latin typeface="+mn-lt"/>
              </a:rPr>
              <a:t>Вопрос: Какую роль в воздушном проездном «Шелковый путь» будут играть более мелкие авиакомпании в странах ЦАРЭС?</a:t>
            </a:r>
            <a:endParaRPr lang="en-SG" dirty="0">
              <a:solidFill>
                <a:srgbClr val="FF0000"/>
              </a:solidFill>
              <a:latin typeface="+mn-lt"/>
            </a:endParaRPr>
          </a:p>
          <a:p>
            <a:pPr>
              <a:lnSpc>
                <a:spcPct val="100000"/>
              </a:lnSpc>
            </a:pPr>
            <a:r>
              <a:rPr lang="ru-RU" dirty="0">
                <a:latin typeface="+mn-lt"/>
              </a:rPr>
              <a:t>Ответ: Небольшие авиакомпании будут играть важную роль. Большинство авиакомпаний в странах ЦАРЭС являются небольшим, и именно эти авиакомпании обеспечивают критически важную связанность. Многие из этих авиакомпаний малоизвестны за пределами ЦАРЭС, и воздушный проездной может способствовать расширению их возможностей осуществлять продажи своих услуг за пределами региона.</a:t>
            </a:r>
            <a:endParaRPr lang="en-SG" dirty="0">
              <a:latin typeface="+mn-lt"/>
            </a:endParaRPr>
          </a:p>
          <a:p>
            <a:pPr>
              <a:lnSpc>
                <a:spcPct val="100000"/>
              </a:lnSpc>
            </a:pPr>
            <a:r>
              <a:rPr lang="ru-RU" dirty="0">
                <a:solidFill>
                  <a:srgbClr val="FF0000"/>
                </a:solidFill>
                <a:latin typeface="+mn-lt"/>
              </a:rPr>
              <a:t>Вопрос: Безвизовый режим играет важную роль для воздушного проездного «Шелковый путь», так как это будет стимулировать туристов. В некоторых странах все еще существуют препятствия для получения визы, которые не позволяют использовать маршруты с несколькими остановками.</a:t>
            </a:r>
            <a:endParaRPr lang="en-SG" dirty="0">
              <a:solidFill>
                <a:srgbClr val="FF0000"/>
              </a:solidFill>
              <a:latin typeface="+mn-lt"/>
            </a:endParaRPr>
          </a:p>
          <a:p>
            <a:pPr>
              <a:lnSpc>
                <a:spcPct val="100000"/>
              </a:lnSpc>
            </a:pPr>
            <a:r>
              <a:rPr lang="ru-RU" dirty="0">
                <a:latin typeface="+mn-lt"/>
              </a:rPr>
              <a:t>Ответ: ЦАРЭС продолжает выступать за безвизовую политику, поскольку это будет способствовать развитию туризма. Мы надеемся, что визовые барьеры будут и дальше сниматься, и это будет способствовать дальнейшему облегчению путешествий по региону, включая маршруты с несколькими остановками, способствуя, тем самым, внедрению воздушного проездного.</a:t>
            </a:r>
            <a:endParaRPr lang="en-SG" dirty="0">
              <a:latin typeface="+mn-lt"/>
            </a:endParaRPr>
          </a:p>
          <a:p>
            <a:pPr>
              <a:lnSpc>
                <a:spcPct val="100000"/>
              </a:lnSpc>
            </a:pPr>
            <a:r>
              <a:rPr lang="ru-RU" dirty="0">
                <a:solidFill>
                  <a:srgbClr val="FF0000"/>
                </a:solidFill>
                <a:latin typeface="+mn-lt"/>
              </a:rPr>
              <a:t>Вопрос: Кто будет нести расходы на разработку нового технологического решения? Будет ли это авиакомпания или туристическое ведомство?</a:t>
            </a:r>
            <a:endParaRPr lang="en-SG" dirty="0">
              <a:solidFill>
                <a:srgbClr val="FF0000"/>
              </a:solidFill>
              <a:latin typeface="+mn-lt"/>
            </a:endParaRPr>
          </a:p>
          <a:p>
            <a:pPr>
              <a:lnSpc>
                <a:spcPct val="100000"/>
              </a:lnSpc>
            </a:pPr>
            <a:r>
              <a:rPr lang="ru-RU" dirty="0">
                <a:latin typeface="+mn-lt"/>
              </a:rPr>
              <a:t>Ответ: Идея должна заключаться в покрытии затрат на разработку технологий, поскольку мы признаем, что авиакомпании не смогут покрывать эти расходы или, скорее всего, не стали бы поддерживать это предложение, если бы их попросили покрыть эти расходы. Как конкретно будет финансироваться воздушный проездной – мы обсудим на более позднем этапе.</a:t>
            </a:r>
            <a:endParaRPr lang="en-US" sz="1400" dirty="0"/>
          </a:p>
        </p:txBody>
      </p:sp>
    </p:spTree>
    <p:extLst>
      <p:ext uri="{BB962C8B-B14F-4D97-AF65-F5344CB8AC3E}">
        <p14:creationId xmlns:p14="http://schemas.microsoft.com/office/powerpoint/2010/main" val="8553736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859" y="338423"/>
            <a:ext cx="4781075" cy="659140"/>
          </a:xfrm>
        </p:spPr>
        <p:txBody>
          <a:bodyPr/>
          <a:lstStyle/>
          <a:p>
            <a:r>
              <a:rPr lang="ru-RU" sz="6000" dirty="0">
                <a:latin typeface="+mn-lt"/>
              </a:rPr>
              <a:t>Заключение</a:t>
            </a:r>
            <a:endParaRPr lang="en-US" sz="6000" dirty="0">
              <a:latin typeface="+mn-lt"/>
            </a:endParaRPr>
          </a:p>
        </p:txBody>
      </p:sp>
      <p:sp>
        <p:nvSpPr>
          <p:cNvPr id="3" name="Subtitle 2"/>
          <p:cNvSpPr>
            <a:spLocks noGrp="1"/>
          </p:cNvSpPr>
          <p:nvPr>
            <p:ph type="subTitle" idx="1"/>
          </p:nvPr>
        </p:nvSpPr>
        <p:spPr>
          <a:xfrm>
            <a:off x="268892" y="1520976"/>
            <a:ext cx="11711688" cy="5003391"/>
          </a:xfrm>
        </p:spPr>
        <p:txBody>
          <a:bodyPr/>
          <a:lstStyle/>
          <a:p>
            <a:pPr marL="346500" indent="-342900">
              <a:buFont typeface="Arial" panose="020B0604020202020204" pitchFamily="34" charset="0"/>
              <a:buChar char="•"/>
            </a:pPr>
            <a:r>
              <a:rPr lang="ru-RU" sz="2000" dirty="0">
                <a:latin typeface="+mn-lt"/>
              </a:rPr>
              <a:t>Несмотря на то, что в других регионах воздушные проездные не преуспели, сейчас доступны новые технологические возможности, которые упрощают и решают некоторые из фундаментальных проблем.</a:t>
            </a:r>
            <a:endParaRPr lang="en-US" sz="2000" dirty="0">
              <a:latin typeface="+mn-lt"/>
            </a:endParaRPr>
          </a:p>
          <a:p>
            <a:pPr marL="346500" indent="-342900">
              <a:buFont typeface="Arial" panose="020B0604020202020204" pitchFamily="34" charset="0"/>
              <a:buChar char="•"/>
            </a:pPr>
            <a:r>
              <a:rPr lang="ru-RU" sz="2000" dirty="0">
                <a:latin typeface="+mn-lt"/>
              </a:rPr>
              <a:t>ЦАРЭС – уникальный рынок с несколькими небольшими авиакомпаниями, и международные маршруты в рамках ЦАРЭС не обслуживаются ни одним лоукостером, что делает воздушный проездной более подходящим для региона ЦАРЭС, нежели для других регионов</a:t>
            </a:r>
            <a:r>
              <a:rPr lang="en-US" sz="2000" dirty="0">
                <a:latin typeface="+mn-lt"/>
              </a:rPr>
              <a:t>.</a:t>
            </a:r>
          </a:p>
          <a:p>
            <a:pPr marL="346500" indent="-342900">
              <a:buFont typeface="Arial" panose="020B0604020202020204" pitchFamily="34" charset="0"/>
              <a:buChar char="•"/>
            </a:pPr>
            <a:r>
              <a:rPr lang="ru-RU" sz="2000" dirty="0">
                <a:latin typeface="+mn-lt"/>
              </a:rPr>
              <a:t>Ни одна из авиакомпаний ЦАРЭС (за исключением Китая) не входит в глобальные альянсы, и между авиакомпаниями нет код-шеринга (совместной коммерческой эксплуатации авиарейсов), что повышает привлекательность воздушного проездного, поскольку он может открыть новую эру партнерства</a:t>
            </a:r>
            <a:r>
              <a:rPr lang="en-US" sz="2000" dirty="0">
                <a:latin typeface="+mn-lt"/>
              </a:rPr>
              <a:t>.</a:t>
            </a:r>
          </a:p>
          <a:p>
            <a:pPr marL="346500" indent="-342900">
              <a:buFont typeface="Arial" panose="020B0604020202020204" pitchFamily="34" charset="0"/>
              <a:buChar char="•"/>
            </a:pPr>
            <a:r>
              <a:rPr lang="ru-RU" sz="2000" dirty="0">
                <a:latin typeface="+mn-lt"/>
              </a:rPr>
              <a:t>Тем не менее, существует много проблем, и ЦАРЭС нуждается в вашей поддержке для продолжения работы – пожалуйста, прочтите и рассмотрите предложение, включая дополнение с изложением вариантов новых технологий.</a:t>
            </a:r>
            <a:endParaRPr lang="en-US" sz="2000" dirty="0">
              <a:latin typeface="+mn-lt"/>
            </a:endParaRPr>
          </a:p>
          <a:p>
            <a:pPr marL="346500" indent="-342900">
              <a:buFont typeface="Arial" panose="020B0604020202020204" pitchFamily="34" charset="0"/>
              <a:buChar char="•"/>
            </a:pPr>
            <a:r>
              <a:rPr lang="ru-RU" sz="2000" dirty="0">
                <a:solidFill>
                  <a:srgbClr val="FF0000"/>
                </a:solidFill>
                <a:latin typeface="+mn-lt"/>
              </a:rPr>
              <a:t>Пожалуйста, задавайте вопросы и оставляйте свои отзывы</a:t>
            </a:r>
            <a:r>
              <a:rPr lang="en-US" sz="2000" dirty="0">
                <a:solidFill>
                  <a:srgbClr val="FF0000"/>
                </a:solidFill>
                <a:latin typeface="+mn-lt"/>
              </a:rPr>
              <a:t> </a:t>
            </a:r>
            <a:r>
              <a:rPr lang="en-US" sz="2000" dirty="0">
                <a:latin typeface="+mn-lt"/>
              </a:rPr>
              <a:t>–</a:t>
            </a:r>
            <a:r>
              <a:rPr lang="en-US" sz="2000" dirty="0">
                <a:solidFill>
                  <a:srgbClr val="FF0000"/>
                </a:solidFill>
                <a:latin typeface="+mn-lt"/>
              </a:rPr>
              <a:t> </a:t>
            </a:r>
            <a:r>
              <a:rPr lang="ru-RU" sz="2000" dirty="0">
                <a:latin typeface="+mn-lt"/>
              </a:rPr>
              <a:t>как во время сессии вопросов и ответов сегодня, так и на следующем вебинаре, который состоится 10 марта, а также связываясь с нами напрямую</a:t>
            </a:r>
            <a:endParaRPr lang="en-US" sz="2000" dirty="0">
              <a:latin typeface="+mn-lt"/>
            </a:endParaRPr>
          </a:p>
        </p:txBody>
      </p:sp>
      <p:sp>
        <p:nvSpPr>
          <p:cNvPr id="8" name="TextBox 7">
            <a:extLst>
              <a:ext uri="{FF2B5EF4-FFF2-40B4-BE49-F238E27FC236}">
                <a16:creationId xmlns:a16="http://schemas.microsoft.com/office/drawing/2014/main" id="{4E7BABB2-60E8-1746-A372-40162E6CD976}"/>
              </a:ext>
            </a:extLst>
          </p:cNvPr>
          <p:cNvSpPr txBox="1"/>
          <p:nvPr/>
        </p:nvSpPr>
        <p:spPr>
          <a:xfrm>
            <a:off x="13310884" y="1779373"/>
            <a:ext cx="45719" cy="4524315"/>
          </a:xfrm>
          <a:prstGeom prst="rect">
            <a:avLst/>
          </a:prstGeom>
          <a:noFill/>
        </p:spPr>
        <p:txBody>
          <a:bodyPr wrap="square" rtlCol="0">
            <a:spAutoFit/>
          </a:bodyPr>
          <a:lstStyle/>
          <a:p>
            <a:r>
              <a:rPr lang="en-US" sz="1600" dirty="0">
                <a:solidFill>
                  <a:schemeClr val="bg2"/>
                </a:solidFill>
                <a:latin typeface="+mn-lt"/>
                <a:ea typeface="Open Sans" charset="0"/>
                <a:cs typeface="Open Sans" charset="0"/>
              </a:rPr>
              <a:t>Azerbaijan Airlines</a:t>
            </a:r>
          </a:p>
        </p:txBody>
      </p:sp>
    </p:spTree>
    <p:extLst>
      <p:ext uri="{BB962C8B-B14F-4D97-AF65-F5344CB8AC3E}">
        <p14:creationId xmlns:p14="http://schemas.microsoft.com/office/powerpoint/2010/main" val="30597061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E56312-2520-D647-AED5-2DB43D2F7EB2}"/>
              </a:ext>
            </a:extLst>
          </p:cNvPr>
          <p:cNvSpPr txBox="1"/>
          <p:nvPr/>
        </p:nvSpPr>
        <p:spPr>
          <a:xfrm>
            <a:off x="222422" y="0"/>
            <a:ext cx="11966403" cy="1107996"/>
          </a:xfrm>
          <a:prstGeom prst="rect">
            <a:avLst/>
          </a:prstGeom>
          <a:noFill/>
        </p:spPr>
        <p:txBody>
          <a:bodyPr wrap="square" rtlCol="0">
            <a:spAutoFit/>
          </a:bodyPr>
          <a:lstStyle/>
          <a:p>
            <a:r>
              <a:rPr lang="en-US" sz="6600" b="1" dirty="0">
                <a:solidFill>
                  <a:schemeClr val="accent4"/>
                </a:solidFill>
                <a:latin typeface="+mn-lt"/>
                <a:ea typeface="Open Sans" charset="0"/>
                <a:cs typeface="Open Sans" charset="0"/>
              </a:rPr>
              <a:t>Thank you!      </a:t>
            </a:r>
            <a:r>
              <a:rPr lang="az-Cyrl-AZ" sz="6600" dirty="0">
                <a:solidFill>
                  <a:srgbClr val="FF0000"/>
                </a:solidFill>
                <a:latin typeface="+mn-lt"/>
              </a:rPr>
              <a:t>Большое Спасибо</a:t>
            </a:r>
            <a:r>
              <a:rPr lang="en-US" sz="6600" dirty="0">
                <a:solidFill>
                  <a:srgbClr val="FF0000"/>
                </a:solidFill>
                <a:latin typeface="+mn-lt"/>
              </a:rPr>
              <a:t>!</a:t>
            </a:r>
            <a:endParaRPr lang="en-US" sz="6600" b="1" dirty="0">
              <a:solidFill>
                <a:srgbClr val="FF0000"/>
              </a:solidFill>
              <a:latin typeface="+mn-lt"/>
              <a:ea typeface="Open Sans" charset="0"/>
              <a:cs typeface="Open Sans" charset="0"/>
            </a:endParaRPr>
          </a:p>
        </p:txBody>
      </p:sp>
      <p:sp>
        <p:nvSpPr>
          <p:cNvPr id="3" name="TextBox 2">
            <a:extLst>
              <a:ext uri="{FF2B5EF4-FFF2-40B4-BE49-F238E27FC236}">
                <a16:creationId xmlns:a16="http://schemas.microsoft.com/office/drawing/2014/main" id="{8E51A050-AE7D-F54F-850C-8B5AF6F62306}"/>
              </a:ext>
            </a:extLst>
          </p:cNvPr>
          <p:cNvSpPr txBox="1"/>
          <p:nvPr/>
        </p:nvSpPr>
        <p:spPr>
          <a:xfrm>
            <a:off x="4423719" y="2767914"/>
            <a:ext cx="3447535" cy="400110"/>
          </a:xfrm>
          <a:prstGeom prst="rect">
            <a:avLst/>
          </a:prstGeom>
          <a:noFill/>
        </p:spPr>
        <p:txBody>
          <a:bodyPr wrap="square" rtlCol="0">
            <a:spAutoFit/>
          </a:bodyPr>
          <a:lstStyle/>
          <a:p>
            <a:r>
              <a:rPr lang="en-US" sz="2000" dirty="0" err="1">
                <a:latin typeface="+mn-lt"/>
                <a:ea typeface="Open Sans" charset="0"/>
                <a:cs typeface="Open Sans" charset="0"/>
              </a:rPr>
              <a:t>brendan@sobieaviation.com</a:t>
            </a:r>
            <a:endParaRPr lang="en-US" sz="2000" dirty="0">
              <a:latin typeface="+mn-lt"/>
              <a:ea typeface="Open Sans" charset="0"/>
              <a:cs typeface="Open Sans" charset="0"/>
            </a:endParaRPr>
          </a:p>
        </p:txBody>
      </p:sp>
    </p:spTree>
    <p:extLst>
      <p:ext uri="{BB962C8B-B14F-4D97-AF65-F5344CB8AC3E}">
        <p14:creationId xmlns:p14="http://schemas.microsoft.com/office/powerpoint/2010/main" val="1146485952"/>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570" y="140711"/>
            <a:ext cx="7404641" cy="659140"/>
          </a:xfrm>
        </p:spPr>
        <p:txBody>
          <a:bodyPr/>
          <a:lstStyle/>
          <a:p>
            <a:r>
              <a:rPr lang="ru-RU" sz="6000" dirty="0">
                <a:latin typeface="+mn-lt"/>
              </a:rPr>
              <a:t>Что такое воздушный проездной?</a:t>
            </a:r>
            <a:endParaRPr lang="en-US" sz="6000" dirty="0">
              <a:latin typeface="+mn-lt"/>
            </a:endParaRPr>
          </a:p>
        </p:txBody>
      </p:sp>
      <p:sp>
        <p:nvSpPr>
          <p:cNvPr id="3" name="Subtitle 2"/>
          <p:cNvSpPr>
            <a:spLocks noGrp="1"/>
          </p:cNvSpPr>
          <p:nvPr>
            <p:ph type="subTitle" idx="1"/>
          </p:nvPr>
        </p:nvSpPr>
        <p:spPr>
          <a:xfrm>
            <a:off x="305962" y="1631093"/>
            <a:ext cx="11494741" cy="5165124"/>
          </a:xfrm>
        </p:spPr>
        <p:txBody>
          <a:bodyPr/>
          <a:lstStyle/>
          <a:p>
            <a:pPr marL="346500" indent="-342900">
              <a:buFont typeface="Arial" panose="020B0604020202020204" pitchFamily="34" charset="0"/>
              <a:buChar char="•"/>
            </a:pPr>
            <a:r>
              <a:rPr lang="ru-RU" sz="2000" dirty="0">
                <a:latin typeface="+mn-lt"/>
                <a:cs typeface="Al Bayan Plain" pitchFamily="2" charset="-78"/>
              </a:rPr>
              <a:t>Блок из нескольких рейсов в одну сторону в пределах определенной страны или региона, который продается со скидкой.</a:t>
            </a:r>
          </a:p>
          <a:p>
            <a:pPr marL="346500" indent="-342900">
              <a:buFont typeface="Arial" panose="020B0604020202020204" pitchFamily="34" charset="0"/>
              <a:buChar char="•"/>
            </a:pPr>
            <a:r>
              <a:rPr lang="ru-RU" sz="2000" dirty="0">
                <a:latin typeface="+mn-lt"/>
                <a:cs typeface="Al Bayan Plain" pitchFamily="2" charset="-78"/>
              </a:rPr>
              <a:t>Воздушные проездные обычно продаются туристам, планирующим маршрут с несколькими остановками, и поощряют объединение посещения нескольких пунктов назначения за один отпуск.</a:t>
            </a:r>
          </a:p>
          <a:p>
            <a:pPr marL="346500" indent="-342900">
              <a:buFont typeface="Arial" panose="020B0604020202020204" pitchFamily="34" charset="0"/>
              <a:buChar char="•"/>
            </a:pPr>
            <a:r>
              <a:rPr lang="ru-RU" sz="2000" dirty="0">
                <a:latin typeface="+mn-lt"/>
                <a:cs typeface="Al Bayan Plain" pitchFamily="2" charset="-78"/>
              </a:rPr>
              <a:t>Воздушные проездные иногда продаются только вместе с международными авиабилетами из страны происхождения посетителя, но это вовсе не обязательно, и проездные также могут предлагаться после того, как посетитель прибудет на первую остановку за время своего отпуска.</a:t>
            </a:r>
          </a:p>
          <a:p>
            <a:pPr marL="346500" indent="-342900">
              <a:buFont typeface="Arial" panose="020B0604020202020204" pitchFamily="34" charset="0"/>
              <a:buChar char="•"/>
            </a:pPr>
            <a:r>
              <a:rPr lang="ru-RU" sz="2000" dirty="0">
                <a:latin typeface="+mn-lt"/>
                <a:cs typeface="Al Bayan Plain" pitchFamily="2" charset="-78"/>
              </a:rPr>
              <a:t>Воздушные проездные обычно предлагают полеты несколькими авиакомпаниями – чем больше авиакомпаний, тем лучше, поскольку это повышает привлекательность проездного.</a:t>
            </a:r>
          </a:p>
          <a:p>
            <a:pPr marL="346500" indent="-342900">
              <a:buFont typeface="Arial" panose="020B0604020202020204" pitchFamily="34" charset="0"/>
              <a:buChar char="•"/>
            </a:pPr>
            <a:r>
              <a:rPr lang="ru-RU" sz="2000" dirty="0">
                <a:latin typeface="+mn-lt"/>
                <a:cs typeface="Al Bayan Plain" pitchFamily="2" charset="-78"/>
              </a:rPr>
              <a:t>Цены на воздушные проездные устанавливаются для каждого сектора и стимулируют вовлечение большего количества секторов, предлагая более дешевые цены при приобретении большего количества секторов – обычно требуется минимум три или четыре сектора, а максимум может достигать 15.</a:t>
            </a:r>
            <a:endParaRPr lang="en-US" sz="1600" dirty="0"/>
          </a:p>
        </p:txBody>
      </p:sp>
    </p:spTree>
    <p:extLst>
      <p:ext uri="{BB962C8B-B14F-4D97-AF65-F5344CB8AC3E}">
        <p14:creationId xmlns:p14="http://schemas.microsoft.com/office/powerpoint/2010/main" val="29784186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115" y="151721"/>
            <a:ext cx="8923030" cy="767634"/>
          </a:xfrm>
        </p:spPr>
        <p:txBody>
          <a:bodyPr/>
          <a:lstStyle/>
          <a:p>
            <a:r>
              <a:rPr lang="ru-RU" sz="6000" dirty="0">
                <a:latin typeface="+mn-lt"/>
              </a:rPr>
              <a:t>Зачем нужен Воздушный проездной ЦАРЭС?</a:t>
            </a:r>
            <a:endParaRPr lang="en-US" sz="6000" dirty="0">
              <a:latin typeface="+mn-lt"/>
            </a:endParaRPr>
          </a:p>
        </p:txBody>
      </p:sp>
      <p:sp>
        <p:nvSpPr>
          <p:cNvPr id="3" name="Subtitle 2"/>
          <p:cNvSpPr>
            <a:spLocks noGrp="1"/>
          </p:cNvSpPr>
          <p:nvPr>
            <p:ph type="subTitle" idx="1"/>
          </p:nvPr>
        </p:nvSpPr>
        <p:spPr>
          <a:xfrm>
            <a:off x="182392" y="1581665"/>
            <a:ext cx="11875299" cy="5165124"/>
          </a:xfrm>
        </p:spPr>
        <p:txBody>
          <a:bodyPr/>
          <a:lstStyle/>
          <a:p>
            <a:pPr marL="346500" indent="-342900">
              <a:buFont typeface="Arial" panose="020B0604020202020204" pitchFamily="34" charset="0"/>
              <a:buChar char="•"/>
            </a:pPr>
            <a:r>
              <a:rPr lang="ru-RU" sz="2000" dirty="0">
                <a:latin typeface="+mn-lt"/>
              </a:rPr>
              <a:t>Воздушный проездной будет стимулировать поездки в пределах ЦАРЭС и остановки в нескольких странах, увеличивая количество посетителей и поездок между странами ЦАРЭС.</a:t>
            </a:r>
          </a:p>
          <a:p>
            <a:pPr marL="346500" indent="-342900">
              <a:buFont typeface="Arial" panose="020B0604020202020204" pitchFamily="34" charset="0"/>
              <a:buChar char="•"/>
            </a:pPr>
            <a:r>
              <a:rPr lang="ru-RU" sz="2000" dirty="0">
                <a:latin typeface="+mn-lt"/>
              </a:rPr>
              <a:t>Воздушный проездной может способствовать восстановлению авиации и туризма в </a:t>
            </a:r>
            <a:r>
              <a:rPr lang="ru-RU" sz="2000" dirty="0" err="1">
                <a:latin typeface="+mn-lt"/>
              </a:rPr>
              <a:t>постпандемических</a:t>
            </a:r>
            <a:r>
              <a:rPr lang="ru-RU" sz="2000" dirty="0">
                <a:latin typeface="+mn-lt"/>
              </a:rPr>
              <a:t> условиях за счет увеличения объемов перевозок в ЦАРЭС.</a:t>
            </a:r>
          </a:p>
          <a:p>
            <a:pPr marL="346500" indent="-342900">
              <a:buFont typeface="Arial" panose="020B0604020202020204" pitchFamily="34" charset="0"/>
              <a:buChar char="•"/>
            </a:pPr>
            <a:r>
              <a:rPr lang="ru-RU" sz="2000" dirty="0">
                <a:latin typeface="+mn-lt"/>
              </a:rPr>
              <a:t>Более значительные объемы перевозок поможет поддержать запуск новых маршрутов, соединяющих ЦАРЭС – особенно между объектами наследия ЮНЕСКО. Это поможет улучшить взаимосвязанность внутри ЦАРЭС, которая на данный момент является серьезным препятствием для развития туризма и воздушных перевозок в регионе.</a:t>
            </a:r>
          </a:p>
          <a:p>
            <a:pPr marL="346500" indent="-342900">
              <a:buFont typeface="Arial" panose="020B0604020202020204" pitchFamily="34" charset="0"/>
              <a:buChar char="•"/>
            </a:pPr>
            <a:r>
              <a:rPr lang="ru-RU" sz="2000" dirty="0">
                <a:latin typeface="+mn-lt"/>
              </a:rPr>
              <a:t>Более значительные объемы перевозок также будут поддерживать учащение рейсов на существующих маршрутах. Отсутствие ежедневных рейсов на маршрутах, соединяющих города ЦАРЭС, является серьезным препятствием для туризма и экономического роста.</a:t>
            </a:r>
          </a:p>
          <a:p>
            <a:pPr marL="346500" indent="-342900">
              <a:buFont typeface="Arial" panose="020B0604020202020204" pitchFamily="34" charset="0"/>
              <a:buChar char="•"/>
            </a:pPr>
            <a:r>
              <a:rPr lang="ru-RU" sz="2000" dirty="0">
                <a:latin typeface="+mn-lt"/>
              </a:rPr>
              <a:t>Воздушный проездной будет способствовать развитию партнерских отношений между авиакомпаниями ЦАРЭС</a:t>
            </a:r>
            <a:endParaRPr lang="en-US" sz="1600" dirty="0"/>
          </a:p>
        </p:txBody>
      </p:sp>
    </p:spTree>
    <p:extLst>
      <p:ext uri="{BB962C8B-B14F-4D97-AF65-F5344CB8AC3E}">
        <p14:creationId xmlns:p14="http://schemas.microsoft.com/office/powerpoint/2010/main" val="28365170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287" y="324091"/>
            <a:ext cx="8469966" cy="698185"/>
          </a:xfrm>
        </p:spPr>
        <p:txBody>
          <a:bodyPr/>
          <a:lstStyle/>
          <a:p>
            <a:r>
              <a:rPr lang="ru-RU" sz="6000" dirty="0">
                <a:latin typeface="+mn-lt"/>
              </a:rPr>
              <a:t>Как бы это выглядело?</a:t>
            </a:r>
            <a:endParaRPr lang="en-US" sz="6000" dirty="0">
              <a:latin typeface="+mn-lt"/>
            </a:endParaRPr>
          </a:p>
        </p:txBody>
      </p:sp>
      <p:sp>
        <p:nvSpPr>
          <p:cNvPr id="6" name="TextBox 5">
            <a:extLst>
              <a:ext uri="{FF2B5EF4-FFF2-40B4-BE49-F238E27FC236}">
                <a16:creationId xmlns:a16="http://schemas.microsoft.com/office/drawing/2014/main" id="{10EAC61A-E05D-7344-8EEA-E3CE0473FB18}"/>
              </a:ext>
            </a:extLst>
          </p:cNvPr>
          <p:cNvSpPr txBox="1"/>
          <p:nvPr/>
        </p:nvSpPr>
        <p:spPr>
          <a:xfrm>
            <a:off x="6294961" y="1346886"/>
            <a:ext cx="5839052" cy="2677656"/>
          </a:xfrm>
          <a:prstGeom prst="rect">
            <a:avLst/>
          </a:prstGeom>
          <a:noFill/>
        </p:spPr>
        <p:txBody>
          <a:bodyPr wrap="square" rtlCol="0">
            <a:spAutoFit/>
          </a:bodyPr>
          <a:lstStyle/>
          <a:p>
            <a:pPr algn="r"/>
            <a:r>
              <a:rPr lang="ru-RU" sz="2800" dirty="0">
                <a:solidFill>
                  <a:srgbClr val="FF0000"/>
                </a:solidFill>
                <a:latin typeface="+mn-lt"/>
                <a:ea typeface="Open Sans" charset="0"/>
                <a:cs typeface="Open Sans" charset="0"/>
              </a:rPr>
              <a:t>Образец воздушного проездного:</a:t>
            </a:r>
            <a:endParaRPr lang="en-US" sz="2800" dirty="0">
              <a:solidFill>
                <a:srgbClr val="FF0000"/>
              </a:solidFill>
              <a:latin typeface="+mn-lt"/>
              <a:ea typeface="Open Sans" charset="0"/>
              <a:cs typeface="Open Sans" charset="0"/>
            </a:endParaRPr>
          </a:p>
          <a:p>
            <a:pPr marL="457200" indent="-457200" algn="r">
              <a:buFont typeface="Arial" panose="020B0604020202020204" pitchFamily="34" charset="0"/>
              <a:buChar char="•"/>
            </a:pPr>
            <a:r>
              <a:rPr lang="ru-RU" sz="2800" dirty="0">
                <a:solidFill>
                  <a:srgbClr val="FF0000"/>
                </a:solidFill>
                <a:latin typeface="+mn-lt"/>
                <a:ea typeface="Open Sans" charset="0"/>
                <a:cs typeface="Open Sans" charset="0"/>
              </a:rPr>
              <a:t>4 страны</a:t>
            </a:r>
          </a:p>
          <a:p>
            <a:pPr marL="457200" indent="-457200" algn="r">
              <a:buFont typeface="Arial" panose="020B0604020202020204" pitchFamily="34" charset="0"/>
              <a:buChar char="•"/>
            </a:pPr>
            <a:r>
              <a:rPr lang="ru-RU" sz="2800" dirty="0">
                <a:solidFill>
                  <a:srgbClr val="FF0000"/>
                </a:solidFill>
                <a:latin typeface="+mn-lt"/>
                <a:ea typeface="Open Sans" charset="0"/>
                <a:cs typeface="Open Sans" charset="0"/>
              </a:rPr>
              <a:t>8 сегментов</a:t>
            </a:r>
          </a:p>
          <a:p>
            <a:pPr marL="457200" indent="-457200" algn="r">
              <a:buFont typeface="Arial" panose="020B0604020202020204" pitchFamily="34" charset="0"/>
              <a:buChar char="•"/>
            </a:pPr>
            <a:r>
              <a:rPr lang="ru-RU" sz="2800" dirty="0">
                <a:solidFill>
                  <a:srgbClr val="FF0000"/>
                </a:solidFill>
                <a:latin typeface="+mn-lt"/>
                <a:ea typeface="Open Sans" charset="0"/>
                <a:cs typeface="Open Sans" charset="0"/>
              </a:rPr>
              <a:t>5 авиакомпаний</a:t>
            </a:r>
          </a:p>
          <a:p>
            <a:pPr marL="457200" indent="-457200" algn="r">
              <a:buFont typeface="Arial" panose="020B0604020202020204" pitchFamily="34" charset="0"/>
              <a:buChar char="•"/>
            </a:pPr>
            <a:r>
              <a:rPr lang="ru-RU" sz="2800" dirty="0">
                <a:solidFill>
                  <a:srgbClr val="FF0000"/>
                </a:solidFill>
                <a:latin typeface="+mn-lt"/>
                <a:ea typeface="Open Sans" charset="0"/>
                <a:cs typeface="Open Sans" charset="0"/>
              </a:rPr>
              <a:t>1 железнодорожный </a:t>
            </a:r>
            <a:br>
              <a:rPr lang="en-US" sz="2800" dirty="0">
                <a:solidFill>
                  <a:srgbClr val="FF0000"/>
                </a:solidFill>
                <a:latin typeface="+mn-lt"/>
                <a:ea typeface="Open Sans" charset="0"/>
                <a:cs typeface="Open Sans" charset="0"/>
              </a:rPr>
            </a:br>
            <a:r>
              <a:rPr lang="ru-RU" sz="2800" dirty="0">
                <a:solidFill>
                  <a:srgbClr val="FF0000"/>
                </a:solidFill>
                <a:latin typeface="+mn-lt"/>
                <a:ea typeface="Open Sans" charset="0"/>
                <a:cs typeface="Open Sans" charset="0"/>
              </a:rPr>
              <a:t>оператор</a:t>
            </a:r>
            <a:endParaRPr lang="en-US" sz="2800" dirty="0">
              <a:solidFill>
                <a:srgbClr val="FF0000"/>
              </a:solidFill>
              <a:latin typeface="+mn-lt"/>
              <a:ea typeface="Open Sans" charset="0"/>
              <a:cs typeface="Open Sans" charset="0"/>
            </a:endParaRPr>
          </a:p>
        </p:txBody>
      </p:sp>
      <p:sp>
        <p:nvSpPr>
          <p:cNvPr id="4" name="Rectangle 3">
            <a:extLst>
              <a:ext uri="{FF2B5EF4-FFF2-40B4-BE49-F238E27FC236}">
                <a16:creationId xmlns:a16="http://schemas.microsoft.com/office/drawing/2014/main" id="{72C271AA-6B90-F745-B041-22846B2BE107}"/>
              </a:ext>
            </a:extLst>
          </p:cNvPr>
          <p:cNvSpPr/>
          <p:nvPr/>
        </p:nvSpPr>
        <p:spPr>
          <a:xfrm>
            <a:off x="24714" y="2010482"/>
            <a:ext cx="6870356" cy="5078313"/>
          </a:xfrm>
          <a:prstGeom prst="rect">
            <a:avLst/>
          </a:prstGeom>
        </p:spPr>
        <p:txBody>
          <a:bodyPr wrap="square">
            <a:spAutoFit/>
          </a:bodyPr>
          <a:lstStyle/>
          <a:p>
            <a:r>
              <a:rPr lang="ru-RU" sz="3600" dirty="0">
                <a:latin typeface="+mn-lt"/>
              </a:rPr>
              <a:t>1. Алматы – Нур-Султан</a:t>
            </a:r>
          </a:p>
          <a:p>
            <a:r>
              <a:rPr lang="ru-RU" sz="3600" dirty="0">
                <a:latin typeface="+mn-lt"/>
              </a:rPr>
              <a:t>2. Нур-Султан – Душанбе</a:t>
            </a:r>
          </a:p>
          <a:p>
            <a:r>
              <a:rPr lang="ru-RU" sz="3600" dirty="0">
                <a:latin typeface="+mn-lt"/>
              </a:rPr>
              <a:t>3. Душанбе – Ташкент</a:t>
            </a:r>
          </a:p>
          <a:p>
            <a:r>
              <a:rPr lang="ru-RU" sz="3600" dirty="0">
                <a:latin typeface="+mn-lt"/>
              </a:rPr>
              <a:t>4. Ташкент – Самарканд</a:t>
            </a:r>
          </a:p>
          <a:p>
            <a:r>
              <a:rPr lang="ru-RU" sz="3600" dirty="0">
                <a:latin typeface="+mn-lt"/>
              </a:rPr>
              <a:t>5. Самарканд – Бухара</a:t>
            </a:r>
          </a:p>
          <a:p>
            <a:r>
              <a:rPr lang="ru-RU" sz="3600" dirty="0">
                <a:latin typeface="+mn-lt"/>
              </a:rPr>
              <a:t>6. Бухара – Ташкент</a:t>
            </a:r>
          </a:p>
          <a:p>
            <a:r>
              <a:rPr lang="ru-RU" sz="3600" dirty="0">
                <a:latin typeface="+mn-lt"/>
              </a:rPr>
              <a:t>7. Ташкент – Бишкек</a:t>
            </a:r>
          </a:p>
          <a:p>
            <a:r>
              <a:rPr lang="ru-RU" sz="3600" dirty="0">
                <a:latin typeface="+mn-lt"/>
              </a:rPr>
              <a:t>8. Бишкек – Ош</a:t>
            </a:r>
          </a:p>
          <a:p>
            <a:pPr marL="514350" indent="-514350">
              <a:buFont typeface="+mj-lt"/>
              <a:buAutoNum type="arabicPeriod"/>
            </a:pPr>
            <a:endParaRPr lang="en-PH" sz="3600" dirty="0">
              <a:latin typeface="+mn-lt"/>
            </a:endParaRPr>
          </a:p>
        </p:txBody>
      </p:sp>
      <p:pic>
        <p:nvPicPr>
          <p:cNvPr id="7" name="Picture 6">
            <a:extLst>
              <a:ext uri="{FF2B5EF4-FFF2-40B4-BE49-F238E27FC236}">
                <a16:creationId xmlns:a16="http://schemas.microsoft.com/office/drawing/2014/main" id="{856ACE94-B7BC-564D-BCB1-4C2E9518DB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7270" y="1800413"/>
            <a:ext cx="3083984" cy="710583"/>
          </a:xfrm>
          <a:prstGeom prst="rect">
            <a:avLst/>
          </a:prstGeom>
        </p:spPr>
      </p:pic>
      <p:pic>
        <p:nvPicPr>
          <p:cNvPr id="8" name="Picture 7">
            <a:extLst>
              <a:ext uri="{FF2B5EF4-FFF2-40B4-BE49-F238E27FC236}">
                <a16:creationId xmlns:a16="http://schemas.microsoft.com/office/drawing/2014/main" id="{F597C71D-DE87-964B-8253-01D5B5A3C8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4763" y="2421924"/>
            <a:ext cx="2947702" cy="646331"/>
          </a:xfrm>
          <a:prstGeom prst="rect">
            <a:avLst/>
          </a:prstGeom>
        </p:spPr>
      </p:pic>
      <p:pic>
        <p:nvPicPr>
          <p:cNvPr id="9" name="Picture 8">
            <a:extLst>
              <a:ext uri="{FF2B5EF4-FFF2-40B4-BE49-F238E27FC236}">
                <a16:creationId xmlns:a16="http://schemas.microsoft.com/office/drawing/2014/main" id="{5A37CD88-6494-4E43-BA7D-028E7B10D4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4761" y="3158426"/>
            <a:ext cx="3108342" cy="557545"/>
          </a:xfrm>
          <a:prstGeom prst="rect">
            <a:avLst/>
          </a:prstGeom>
        </p:spPr>
      </p:pic>
      <p:pic>
        <p:nvPicPr>
          <p:cNvPr id="10" name="Picture 9">
            <a:extLst>
              <a:ext uri="{FF2B5EF4-FFF2-40B4-BE49-F238E27FC236}">
                <a16:creationId xmlns:a16="http://schemas.microsoft.com/office/drawing/2014/main" id="{A4E1D284-10BC-EB4F-88D4-94E5298CDD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4762" y="3846392"/>
            <a:ext cx="4182696" cy="1105141"/>
          </a:xfrm>
          <a:prstGeom prst="rect">
            <a:avLst/>
          </a:prstGeom>
        </p:spPr>
      </p:pic>
      <p:pic>
        <p:nvPicPr>
          <p:cNvPr id="11" name="Picture 10">
            <a:extLst>
              <a:ext uri="{FF2B5EF4-FFF2-40B4-BE49-F238E27FC236}">
                <a16:creationId xmlns:a16="http://schemas.microsoft.com/office/drawing/2014/main" id="{BBEC7C3D-D0D6-3B42-8F39-A830E1FE74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6376" y="5081954"/>
            <a:ext cx="4900071" cy="1023400"/>
          </a:xfrm>
          <a:prstGeom prst="rect">
            <a:avLst/>
          </a:prstGeom>
        </p:spPr>
      </p:pic>
      <p:pic>
        <p:nvPicPr>
          <p:cNvPr id="12" name="Picture 11">
            <a:extLst>
              <a:ext uri="{FF2B5EF4-FFF2-40B4-BE49-F238E27FC236}">
                <a16:creationId xmlns:a16="http://schemas.microsoft.com/office/drawing/2014/main" id="{4D04F74B-CCC2-1F47-ABE3-9C8736BA0E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6376" y="6195525"/>
            <a:ext cx="3454400" cy="609600"/>
          </a:xfrm>
          <a:prstGeom prst="rect">
            <a:avLst/>
          </a:prstGeom>
        </p:spPr>
      </p:pic>
      <p:pic>
        <p:nvPicPr>
          <p:cNvPr id="13" name="Picture 12">
            <a:extLst>
              <a:ext uri="{FF2B5EF4-FFF2-40B4-BE49-F238E27FC236}">
                <a16:creationId xmlns:a16="http://schemas.microsoft.com/office/drawing/2014/main" id="{564920FE-FAF1-A747-BB45-E26F974F60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80799" y="5968314"/>
            <a:ext cx="1908025" cy="889686"/>
          </a:xfrm>
          <a:prstGeom prst="rect">
            <a:avLst/>
          </a:prstGeom>
        </p:spPr>
      </p:pic>
    </p:spTree>
    <p:extLst>
      <p:ext uri="{BB962C8B-B14F-4D97-AF65-F5344CB8AC3E}">
        <p14:creationId xmlns:p14="http://schemas.microsoft.com/office/powerpoint/2010/main" val="12502432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0EAC61A-E05D-7344-8EEA-E3CE0473FB18}"/>
              </a:ext>
            </a:extLst>
          </p:cNvPr>
          <p:cNvSpPr txBox="1"/>
          <p:nvPr/>
        </p:nvSpPr>
        <p:spPr>
          <a:xfrm>
            <a:off x="8186722" y="4117567"/>
            <a:ext cx="3922598" cy="2677656"/>
          </a:xfrm>
          <a:prstGeom prst="rect">
            <a:avLst/>
          </a:prstGeom>
          <a:noFill/>
        </p:spPr>
        <p:txBody>
          <a:bodyPr wrap="square" rtlCol="0">
            <a:spAutoFit/>
          </a:bodyPr>
          <a:lstStyle/>
          <a:p>
            <a:r>
              <a:rPr lang="ru-RU" sz="2800" dirty="0">
                <a:solidFill>
                  <a:srgbClr val="FF0000"/>
                </a:solidFill>
                <a:latin typeface="+mn-lt"/>
                <a:ea typeface="Open Sans" charset="0"/>
                <a:cs typeface="Open Sans" charset="0"/>
              </a:rPr>
              <a:t>Образец воздушного проездного:</a:t>
            </a:r>
            <a:endParaRPr lang="en-US" sz="2800" dirty="0">
              <a:solidFill>
                <a:srgbClr val="FF0000"/>
              </a:solidFill>
              <a:latin typeface="+mn-lt"/>
              <a:ea typeface="Open Sans" charset="0"/>
              <a:cs typeface="Open Sans" charset="0"/>
            </a:endParaRPr>
          </a:p>
          <a:p>
            <a:pPr marL="457200" indent="-457200">
              <a:buFont typeface="Arial" panose="020B0604020202020204" pitchFamily="34" charset="0"/>
              <a:buChar char="•"/>
            </a:pPr>
            <a:r>
              <a:rPr lang="ru-RU" sz="2800" dirty="0">
                <a:solidFill>
                  <a:srgbClr val="FF0000"/>
                </a:solidFill>
                <a:latin typeface="+mn-lt"/>
                <a:ea typeface="Open Sans" charset="0"/>
                <a:cs typeface="Open Sans" charset="0"/>
              </a:rPr>
              <a:t>11 стран (все члены ЦАРЭС)</a:t>
            </a:r>
          </a:p>
          <a:p>
            <a:pPr marL="457200" indent="-457200">
              <a:buFont typeface="Arial" panose="020B0604020202020204" pitchFamily="34" charset="0"/>
              <a:buChar char="•"/>
            </a:pPr>
            <a:r>
              <a:rPr lang="ru-RU" sz="2800" dirty="0">
                <a:solidFill>
                  <a:srgbClr val="FF0000"/>
                </a:solidFill>
                <a:latin typeface="+mn-lt"/>
                <a:ea typeface="Open Sans" charset="0"/>
                <a:cs typeface="Open Sans" charset="0"/>
              </a:rPr>
              <a:t>13 сегментов</a:t>
            </a:r>
          </a:p>
          <a:p>
            <a:pPr marL="457200" indent="-457200">
              <a:buFont typeface="Arial" panose="020B0604020202020204" pitchFamily="34" charset="0"/>
              <a:buChar char="•"/>
            </a:pPr>
            <a:r>
              <a:rPr lang="ru-RU" sz="2800" dirty="0">
                <a:solidFill>
                  <a:srgbClr val="FF0000"/>
                </a:solidFill>
                <a:latin typeface="+mn-lt"/>
                <a:ea typeface="Open Sans" charset="0"/>
                <a:cs typeface="Open Sans" charset="0"/>
              </a:rPr>
              <a:t>12 авиакомпаний</a:t>
            </a:r>
            <a:endParaRPr lang="en-US" sz="2800" dirty="0">
              <a:solidFill>
                <a:srgbClr val="FF0000"/>
              </a:solidFill>
              <a:latin typeface="+mn-lt"/>
              <a:ea typeface="Open Sans" charset="0"/>
              <a:cs typeface="Open Sans" charset="0"/>
            </a:endParaRPr>
          </a:p>
        </p:txBody>
      </p:sp>
      <p:sp>
        <p:nvSpPr>
          <p:cNvPr id="4" name="Rectangle 3">
            <a:extLst>
              <a:ext uri="{FF2B5EF4-FFF2-40B4-BE49-F238E27FC236}">
                <a16:creationId xmlns:a16="http://schemas.microsoft.com/office/drawing/2014/main" id="{72C271AA-6B90-F745-B041-22846B2BE107}"/>
              </a:ext>
            </a:extLst>
          </p:cNvPr>
          <p:cNvSpPr/>
          <p:nvPr/>
        </p:nvSpPr>
        <p:spPr>
          <a:xfrm>
            <a:off x="24713" y="1791733"/>
            <a:ext cx="7228703" cy="4893647"/>
          </a:xfrm>
          <a:prstGeom prst="rect">
            <a:avLst/>
          </a:prstGeom>
        </p:spPr>
        <p:txBody>
          <a:bodyPr wrap="square">
            <a:spAutoFit/>
          </a:bodyPr>
          <a:lstStyle/>
          <a:p>
            <a:r>
              <a:rPr lang="ru-RU" sz="2400" dirty="0">
                <a:latin typeface="+mn-lt"/>
              </a:rPr>
              <a:t>1. Улан-Батор – </a:t>
            </a:r>
            <a:r>
              <a:rPr lang="ru-RU" sz="2400" dirty="0" err="1">
                <a:latin typeface="+mn-lt"/>
              </a:rPr>
              <a:t>Даланзадгад</a:t>
            </a:r>
            <a:endParaRPr lang="ru-RU" sz="2400" dirty="0">
              <a:latin typeface="+mn-lt"/>
            </a:endParaRPr>
          </a:p>
          <a:p>
            <a:r>
              <a:rPr lang="ru-RU" sz="2400" dirty="0">
                <a:latin typeface="+mn-lt"/>
              </a:rPr>
              <a:t>2. </a:t>
            </a:r>
            <a:r>
              <a:rPr lang="ru-RU" sz="2400" dirty="0" err="1">
                <a:latin typeface="+mn-lt"/>
              </a:rPr>
              <a:t>Даланзадгад</a:t>
            </a:r>
            <a:r>
              <a:rPr lang="ru-RU" sz="2400" dirty="0">
                <a:latin typeface="+mn-lt"/>
              </a:rPr>
              <a:t> – Улан-Батор</a:t>
            </a:r>
          </a:p>
          <a:p>
            <a:r>
              <a:rPr lang="ru-RU" sz="2400" dirty="0">
                <a:latin typeface="+mn-lt"/>
              </a:rPr>
              <a:t>3. Улан-Батор – Нур-Султан</a:t>
            </a:r>
          </a:p>
          <a:p>
            <a:r>
              <a:rPr lang="ru-RU" sz="2400" dirty="0">
                <a:latin typeface="+mn-lt"/>
              </a:rPr>
              <a:t>4. Нур-Султан – Бишкек</a:t>
            </a:r>
          </a:p>
          <a:p>
            <a:r>
              <a:rPr lang="ru-RU" sz="2400" dirty="0">
                <a:latin typeface="+mn-lt"/>
              </a:rPr>
              <a:t>5. Бишкек – Душанбе</a:t>
            </a:r>
          </a:p>
          <a:p>
            <a:r>
              <a:rPr lang="ru-RU" sz="2400" dirty="0">
                <a:latin typeface="+mn-lt"/>
              </a:rPr>
              <a:t>6. Душанбе – Ташкент</a:t>
            </a:r>
          </a:p>
          <a:p>
            <a:r>
              <a:rPr lang="ru-RU" sz="2400" dirty="0">
                <a:latin typeface="+mn-lt"/>
              </a:rPr>
              <a:t>7. Ташкент – Баку</a:t>
            </a:r>
          </a:p>
          <a:p>
            <a:r>
              <a:rPr lang="ru-RU" sz="2400" dirty="0">
                <a:latin typeface="+mn-lt"/>
              </a:rPr>
              <a:t>8. Баку – Тбилиси</a:t>
            </a:r>
          </a:p>
          <a:p>
            <a:r>
              <a:rPr lang="ru-RU" sz="2400" dirty="0">
                <a:latin typeface="+mn-lt"/>
              </a:rPr>
              <a:t>9. Тбилиси – Алматы</a:t>
            </a:r>
          </a:p>
          <a:p>
            <a:r>
              <a:rPr lang="ru-RU" sz="2400" dirty="0">
                <a:latin typeface="+mn-lt"/>
              </a:rPr>
              <a:t>10. Алматы – Ашхабад</a:t>
            </a:r>
          </a:p>
          <a:p>
            <a:r>
              <a:rPr lang="ru-RU" sz="2400" dirty="0">
                <a:latin typeface="+mn-lt"/>
              </a:rPr>
              <a:t>11. Ашхабад – Урумчи</a:t>
            </a:r>
          </a:p>
          <a:p>
            <a:r>
              <a:rPr lang="ru-RU" sz="2400" dirty="0">
                <a:latin typeface="+mn-lt"/>
              </a:rPr>
              <a:t>12. Урумчи – Исламабад</a:t>
            </a:r>
          </a:p>
          <a:p>
            <a:r>
              <a:rPr lang="ru-RU" sz="2400" dirty="0">
                <a:latin typeface="+mn-lt"/>
              </a:rPr>
              <a:t>13. Исламабад – Кабул</a:t>
            </a:r>
            <a:endParaRPr lang="en-PH" sz="2400" dirty="0">
              <a:latin typeface="+mn-lt"/>
            </a:endParaRPr>
          </a:p>
        </p:txBody>
      </p:sp>
      <p:pic>
        <p:nvPicPr>
          <p:cNvPr id="7" name="Picture 6">
            <a:extLst>
              <a:ext uri="{FF2B5EF4-FFF2-40B4-BE49-F238E27FC236}">
                <a16:creationId xmlns:a16="http://schemas.microsoft.com/office/drawing/2014/main" id="{856ACE94-B7BC-564D-BCB1-4C2E9518DB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7244" y="2416201"/>
            <a:ext cx="2869303" cy="631585"/>
          </a:xfrm>
          <a:prstGeom prst="rect">
            <a:avLst/>
          </a:prstGeom>
        </p:spPr>
      </p:pic>
      <p:pic>
        <p:nvPicPr>
          <p:cNvPr id="8" name="Picture 7">
            <a:extLst>
              <a:ext uri="{FF2B5EF4-FFF2-40B4-BE49-F238E27FC236}">
                <a16:creationId xmlns:a16="http://schemas.microsoft.com/office/drawing/2014/main" id="{F597C71D-DE87-964B-8253-01D5B5A3C8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5648" y="2131639"/>
            <a:ext cx="2568615" cy="434596"/>
          </a:xfrm>
          <a:prstGeom prst="rect">
            <a:avLst/>
          </a:prstGeom>
        </p:spPr>
      </p:pic>
      <p:pic>
        <p:nvPicPr>
          <p:cNvPr id="9" name="Picture 8">
            <a:extLst>
              <a:ext uri="{FF2B5EF4-FFF2-40B4-BE49-F238E27FC236}">
                <a16:creationId xmlns:a16="http://schemas.microsoft.com/office/drawing/2014/main" id="{5A37CD88-6494-4E43-BA7D-028E7B10D4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0567" y="2944736"/>
            <a:ext cx="2662465" cy="557545"/>
          </a:xfrm>
          <a:prstGeom prst="rect">
            <a:avLst/>
          </a:prstGeom>
        </p:spPr>
      </p:pic>
      <p:pic>
        <p:nvPicPr>
          <p:cNvPr id="11" name="Picture 10">
            <a:extLst>
              <a:ext uri="{FF2B5EF4-FFF2-40B4-BE49-F238E27FC236}">
                <a16:creationId xmlns:a16="http://schemas.microsoft.com/office/drawing/2014/main" id="{BBEC7C3D-D0D6-3B42-8F39-A830E1FE74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1740" y="3293415"/>
            <a:ext cx="2479658" cy="576320"/>
          </a:xfrm>
          <a:prstGeom prst="rect">
            <a:avLst/>
          </a:prstGeom>
        </p:spPr>
      </p:pic>
      <p:pic>
        <p:nvPicPr>
          <p:cNvPr id="13" name="Picture 12">
            <a:extLst>
              <a:ext uri="{FF2B5EF4-FFF2-40B4-BE49-F238E27FC236}">
                <a16:creationId xmlns:a16="http://schemas.microsoft.com/office/drawing/2014/main" id="{564920FE-FAF1-A747-BB45-E26F974F60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0800" y="1459251"/>
            <a:ext cx="1908025" cy="889686"/>
          </a:xfrm>
          <a:prstGeom prst="rect">
            <a:avLst/>
          </a:prstGeom>
        </p:spPr>
      </p:pic>
      <p:pic>
        <p:nvPicPr>
          <p:cNvPr id="14" name="Picture 13">
            <a:extLst>
              <a:ext uri="{FF2B5EF4-FFF2-40B4-BE49-F238E27FC236}">
                <a16:creationId xmlns:a16="http://schemas.microsoft.com/office/drawing/2014/main" id="{ED814F89-F311-BC4F-A4BA-D2D72FA31E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9119" y="1357225"/>
            <a:ext cx="1994907" cy="599303"/>
          </a:xfrm>
          <a:prstGeom prst="rect">
            <a:avLst/>
          </a:prstGeom>
        </p:spPr>
      </p:pic>
      <p:pic>
        <p:nvPicPr>
          <p:cNvPr id="15" name="Picture 14">
            <a:extLst>
              <a:ext uri="{FF2B5EF4-FFF2-40B4-BE49-F238E27FC236}">
                <a16:creationId xmlns:a16="http://schemas.microsoft.com/office/drawing/2014/main" id="{C62835E4-E1F8-5D4A-9391-9150E41496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85882" y="1611755"/>
            <a:ext cx="2286000" cy="525631"/>
          </a:xfrm>
          <a:prstGeom prst="rect">
            <a:avLst/>
          </a:prstGeom>
        </p:spPr>
      </p:pic>
      <p:pic>
        <p:nvPicPr>
          <p:cNvPr id="16" name="Picture 15">
            <a:extLst>
              <a:ext uri="{FF2B5EF4-FFF2-40B4-BE49-F238E27FC236}">
                <a16:creationId xmlns:a16="http://schemas.microsoft.com/office/drawing/2014/main" id="{E2BFA19D-0F6E-3A4F-AA55-222748DB928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57361" y="3788083"/>
            <a:ext cx="1981199" cy="576625"/>
          </a:xfrm>
          <a:prstGeom prst="rect">
            <a:avLst/>
          </a:prstGeom>
        </p:spPr>
      </p:pic>
      <p:pic>
        <p:nvPicPr>
          <p:cNvPr id="17" name="Picture 16">
            <a:extLst>
              <a:ext uri="{FF2B5EF4-FFF2-40B4-BE49-F238E27FC236}">
                <a16:creationId xmlns:a16="http://schemas.microsoft.com/office/drawing/2014/main" id="{7505168C-E20B-6247-ABCE-E3A77202797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38561" y="3960161"/>
            <a:ext cx="1655702" cy="655692"/>
          </a:xfrm>
          <a:prstGeom prst="rect">
            <a:avLst/>
          </a:prstGeom>
        </p:spPr>
      </p:pic>
      <p:pic>
        <p:nvPicPr>
          <p:cNvPr id="18" name="Picture 17">
            <a:extLst>
              <a:ext uri="{FF2B5EF4-FFF2-40B4-BE49-F238E27FC236}">
                <a16:creationId xmlns:a16="http://schemas.microsoft.com/office/drawing/2014/main" id="{A6D135DB-F181-324A-AFD8-02ED70E1CA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4645" y="4650510"/>
            <a:ext cx="2743200" cy="595274"/>
          </a:xfrm>
          <a:prstGeom prst="rect">
            <a:avLst/>
          </a:prstGeom>
        </p:spPr>
      </p:pic>
      <p:pic>
        <p:nvPicPr>
          <p:cNvPr id="19" name="Picture 18">
            <a:extLst>
              <a:ext uri="{FF2B5EF4-FFF2-40B4-BE49-F238E27FC236}">
                <a16:creationId xmlns:a16="http://schemas.microsoft.com/office/drawing/2014/main" id="{C5490C75-822C-E746-997C-D24C1B32E53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33856" y="5026784"/>
            <a:ext cx="2320813" cy="475610"/>
          </a:xfrm>
          <a:prstGeom prst="rect">
            <a:avLst/>
          </a:prstGeom>
        </p:spPr>
      </p:pic>
      <p:pic>
        <p:nvPicPr>
          <p:cNvPr id="20" name="Picture 19">
            <a:extLst>
              <a:ext uri="{FF2B5EF4-FFF2-40B4-BE49-F238E27FC236}">
                <a16:creationId xmlns:a16="http://schemas.microsoft.com/office/drawing/2014/main" id="{BD3713D2-2540-2E49-B4D4-0C05D1F5186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10827" y="5426667"/>
            <a:ext cx="2281623" cy="607722"/>
          </a:xfrm>
          <a:prstGeom prst="rect">
            <a:avLst/>
          </a:prstGeom>
        </p:spPr>
      </p:pic>
      <p:pic>
        <p:nvPicPr>
          <p:cNvPr id="21" name="Picture 20">
            <a:extLst>
              <a:ext uri="{FF2B5EF4-FFF2-40B4-BE49-F238E27FC236}">
                <a16:creationId xmlns:a16="http://schemas.microsoft.com/office/drawing/2014/main" id="{1D4E801D-03EB-6A4E-B88F-BD0EAB9B6E0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11427" y="5879401"/>
            <a:ext cx="2108200" cy="578912"/>
          </a:xfrm>
          <a:prstGeom prst="rect">
            <a:avLst/>
          </a:prstGeom>
        </p:spPr>
      </p:pic>
      <p:pic>
        <p:nvPicPr>
          <p:cNvPr id="22" name="Picture 21">
            <a:extLst>
              <a:ext uri="{FF2B5EF4-FFF2-40B4-BE49-F238E27FC236}">
                <a16:creationId xmlns:a16="http://schemas.microsoft.com/office/drawing/2014/main" id="{275AB3C8-8376-474A-BDF3-678FC7517F1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69483" y="6384083"/>
            <a:ext cx="2696929" cy="473917"/>
          </a:xfrm>
          <a:prstGeom prst="rect">
            <a:avLst/>
          </a:prstGeom>
        </p:spPr>
      </p:pic>
      <p:sp>
        <p:nvSpPr>
          <p:cNvPr id="23" name="Title 1">
            <a:extLst>
              <a:ext uri="{FF2B5EF4-FFF2-40B4-BE49-F238E27FC236}">
                <a16:creationId xmlns:a16="http://schemas.microsoft.com/office/drawing/2014/main" id="{383B31A7-5AD0-463D-A86F-7DD18B21B8ED}"/>
              </a:ext>
            </a:extLst>
          </p:cNvPr>
          <p:cNvSpPr>
            <a:spLocks noGrp="1"/>
          </p:cNvSpPr>
          <p:nvPr>
            <p:ph type="title"/>
          </p:nvPr>
        </p:nvSpPr>
        <p:spPr>
          <a:xfrm>
            <a:off x="552287" y="324091"/>
            <a:ext cx="8469966" cy="698185"/>
          </a:xfrm>
        </p:spPr>
        <p:txBody>
          <a:bodyPr/>
          <a:lstStyle/>
          <a:p>
            <a:r>
              <a:rPr lang="ru-RU" sz="6000" dirty="0">
                <a:latin typeface="+mn-lt"/>
              </a:rPr>
              <a:t>Как бы это выглядело?</a:t>
            </a:r>
            <a:endParaRPr lang="en-US" sz="6000" dirty="0">
              <a:latin typeface="+mn-lt"/>
            </a:endParaRPr>
          </a:p>
        </p:txBody>
      </p:sp>
    </p:spTree>
    <p:extLst>
      <p:ext uri="{BB962C8B-B14F-4D97-AF65-F5344CB8AC3E}">
        <p14:creationId xmlns:p14="http://schemas.microsoft.com/office/powerpoint/2010/main" val="32801659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z="6000" b="1" dirty="0">
                <a:latin typeface="+mn-lt"/>
              </a:rPr>
              <a:t>БЛИЦ-ОПРОС</a:t>
            </a:r>
            <a:endParaRPr lang="en-US" sz="6000" b="1" dirty="0">
              <a:latin typeface="+mn-lt"/>
            </a:endParaRPr>
          </a:p>
        </p:txBody>
      </p:sp>
      <p:sp>
        <p:nvSpPr>
          <p:cNvPr id="3" name="Subtitle 2"/>
          <p:cNvSpPr>
            <a:spLocks noGrp="1"/>
          </p:cNvSpPr>
          <p:nvPr>
            <p:ph type="subTitle" idx="1"/>
          </p:nvPr>
        </p:nvSpPr>
        <p:spPr>
          <a:xfrm>
            <a:off x="608012" y="1724179"/>
            <a:ext cx="10945556" cy="4948470"/>
          </a:xfrm>
        </p:spPr>
        <p:txBody>
          <a:bodyPr/>
          <a:lstStyle/>
          <a:p>
            <a:r>
              <a:rPr lang="ru-RU" sz="3600" dirty="0">
                <a:latin typeface="+mn-lt"/>
              </a:rPr>
              <a:t>У скольких авиакомпаний в ЦАРЭС, за исключением Китая, было регулярное международное пассажирское сообщение (до COVID-19)?</a:t>
            </a:r>
            <a:endParaRPr lang="en-US" sz="3600" dirty="0">
              <a:latin typeface="+mn-lt"/>
            </a:endParaRPr>
          </a:p>
          <a:p>
            <a:r>
              <a:rPr lang="ru-RU" sz="3600" dirty="0">
                <a:latin typeface="+mn-lt"/>
              </a:rPr>
              <a:t>А) 10</a:t>
            </a:r>
          </a:p>
          <a:p>
            <a:r>
              <a:rPr lang="ru-RU" sz="3600" dirty="0">
                <a:latin typeface="+mn-lt"/>
              </a:rPr>
              <a:t>B) 14</a:t>
            </a:r>
          </a:p>
          <a:p>
            <a:r>
              <a:rPr lang="ru-RU" sz="3600" dirty="0">
                <a:latin typeface="+mn-lt"/>
              </a:rPr>
              <a:t>C) 18</a:t>
            </a:r>
          </a:p>
          <a:p>
            <a:r>
              <a:rPr lang="ru-RU" sz="3600" dirty="0">
                <a:latin typeface="+mn-lt"/>
              </a:rPr>
              <a:t>D) 24</a:t>
            </a:r>
            <a:endParaRPr lang="en-US" sz="3600" dirty="0">
              <a:latin typeface="+mn-lt"/>
            </a:endParaRPr>
          </a:p>
        </p:txBody>
      </p:sp>
    </p:spTree>
    <p:extLst>
      <p:ext uri="{BB962C8B-B14F-4D97-AF65-F5344CB8AC3E}">
        <p14:creationId xmlns:p14="http://schemas.microsoft.com/office/powerpoint/2010/main" val="40107287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z="6000" b="1" dirty="0">
                <a:latin typeface="+mn-lt"/>
              </a:rPr>
              <a:t>БЛИЦ-ОПРОС… Ответ</a:t>
            </a:r>
            <a:endParaRPr lang="en-US" sz="6000" b="1" dirty="0">
              <a:latin typeface="+mn-lt"/>
            </a:endParaRPr>
          </a:p>
        </p:txBody>
      </p:sp>
      <p:sp>
        <p:nvSpPr>
          <p:cNvPr id="3" name="Subtitle 2"/>
          <p:cNvSpPr>
            <a:spLocks noGrp="1"/>
          </p:cNvSpPr>
          <p:nvPr>
            <p:ph type="subTitle" idx="1"/>
          </p:nvPr>
        </p:nvSpPr>
        <p:spPr>
          <a:xfrm>
            <a:off x="481340" y="1210965"/>
            <a:ext cx="11917553" cy="744470"/>
          </a:xfrm>
        </p:spPr>
        <p:txBody>
          <a:bodyPr/>
          <a:lstStyle/>
          <a:p>
            <a:pPr>
              <a:lnSpc>
                <a:spcPct val="100000"/>
              </a:lnSpc>
            </a:pPr>
            <a:r>
              <a:rPr lang="ru-RU" sz="3600" b="1" dirty="0">
                <a:latin typeface="+mn-lt"/>
              </a:rPr>
              <a:t>Авиакомпании ЦАРЭС (за исключением Китая) с международным авиасообщением</a:t>
            </a:r>
            <a:endParaRPr lang="en-US" sz="3600" b="1" dirty="0">
              <a:latin typeface="+mn-lt"/>
            </a:endParaRPr>
          </a:p>
        </p:txBody>
      </p:sp>
      <p:sp>
        <p:nvSpPr>
          <p:cNvPr id="6" name="TextBox 5">
            <a:extLst>
              <a:ext uri="{FF2B5EF4-FFF2-40B4-BE49-F238E27FC236}">
                <a16:creationId xmlns:a16="http://schemas.microsoft.com/office/drawing/2014/main" id="{22BFBC23-76EF-1140-87B2-A3AD61374A20}"/>
              </a:ext>
            </a:extLst>
          </p:cNvPr>
          <p:cNvSpPr txBox="1"/>
          <p:nvPr/>
        </p:nvSpPr>
        <p:spPr>
          <a:xfrm>
            <a:off x="7541668" y="4639556"/>
            <a:ext cx="4809533" cy="2238375"/>
          </a:xfrm>
          <a:prstGeom prst="rect">
            <a:avLst/>
          </a:prstGeom>
          <a:noFill/>
        </p:spPr>
        <p:txBody>
          <a:bodyPr wrap="square" rtlCol="0">
            <a:spAutoFit/>
          </a:bodyPr>
          <a:lstStyle/>
          <a:p>
            <a:r>
              <a:rPr lang="ru-RU" sz="1400" dirty="0">
                <a:latin typeface="+mn-lt"/>
                <a:ea typeface="Open Sans" charset="0"/>
                <a:cs typeface="Open Sans" charset="0"/>
              </a:rPr>
              <a:t>Источник: Воздушный проездной “Шелковый путь”: предложение ЦАРЭС</a:t>
            </a:r>
          </a:p>
          <a:p>
            <a:r>
              <a:rPr lang="ru-RU" sz="1400" dirty="0">
                <a:latin typeface="+mn-lt"/>
                <a:ea typeface="Open Sans" charset="0"/>
                <a:cs typeface="Open Sans" charset="0"/>
              </a:rPr>
              <a:t>Примечания: согласно расписанию OAG по состоянию на январь 2020 г.</a:t>
            </a:r>
          </a:p>
          <a:p>
            <a:r>
              <a:rPr lang="ru-RU" sz="1400" dirty="0">
                <a:latin typeface="+mn-lt"/>
                <a:ea typeface="Open Sans" charset="0"/>
                <a:cs typeface="Open Sans" charset="0"/>
              </a:rPr>
              <a:t>Исключительно летние маршруты исключены</a:t>
            </a:r>
          </a:p>
          <a:p>
            <a:r>
              <a:rPr lang="ru-RU" sz="1400" dirty="0">
                <a:latin typeface="+mn-lt"/>
                <a:ea typeface="Open Sans" charset="0"/>
                <a:cs typeface="Open Sans" charset="0"/>
              </a:rPr>
              <a:t>Маршруты ЦАРЭС включают в себя автономные районы Синьцзян (СУАР) и Внутренняя Монголия</a:t>
            </a:r>
          </a:p>
          <a:p>
            <a:r>
              <a:rPr lang="ru-RU" sz="1400" dirty="0">
                <a:latin typeface="+mn-lt"/>
                <a:ea typeface="Open Sans" charset="0"/>
                <a:cs typeface="Open Sans" charset="0"/>
              </a:rPr>
              <a:t>Другие части Китая считаются не относящимися к ЦАРЭС</a:t>
            </a:r>
          </a:p>
          <a:p>
            <a:r>
              <a:rPr lang="ru-RU" sz="1400" dirty="0">
                <a:latin typeface="+mn-lt"/>
                <a:ea typeface="Open Sans" charset="0"/>
                <a:cs typeface="Open Sans" charset="0"/>
              </a:rPr>
              <a:t>Маршруты AZAL включают рейсы </a:t>
            </a:r>
            <a:r>
              <a:rPr lang="ru-RU" sz="1400" dirty="0" err="1">
                <a:latin typeface="+mn-lt"/>
                <a:ea typeface="Open Sans" charset="0"/>
                <a:cs typeface="Open Sans" charset="0"/>
              </a:rPr>
              <a:t>Buta</a:t>
            </a:r>
            <a:r>
              <a:rPr lang="ru-RU" sz="1400" dirty="0">
                <a:latin typeface="+mn-lt"/>
                <a:ea typeface="Open Sans" charset="0"/>
                <a:cs typeface="Open Sans" charset="0"/>
              </a:rPr>
              <a:t> </a:t>
            </a:r>
            <a:r>
              <a:rPr lang="ru-RU" sz="1400" dirty="0" err="1">
                <a:latin typeface="+mn-lt"/>
                <a:ea typeface="Open Sans" charset="0"/>
                <a:cs typeface="Open Sans" charset="0"/>
              </a:rPr>
              <a:t>Airways</a:t>
            </a:r>
            <a:endParaRPr lang="ru-RU" sz="1400" dirty="0">
              <a:latin typeface="+mn-lt"/>
              <a:ea typeface="Open Sans" charset="0"/>
              <a:cs typeface="Open Sans" charset="0"/>
            </a:endParaRPr>
          </a:p>
          <a:p>
            <a:r>
              <a:rPr lang="ru-RU" sz="1400" dirty="0">
                <a:latin typeface="+mn-lt"/>
                <a:ea typeface="Open Sans" charset="0"/>
                <a:cs typeface="Open Sans" charset="0"/>
              </a:rPr>
              <a:t>Маршруты </a:t>
            </a:r>
            <a:r>
              <a:rPr lang="ru-RU" sz="1400" dirty="0" err="1">
                <a:latin typeface="+mn-lt"/>
                <a:ea typeface="Open Sans" charset="0"/>
                <a:cs typeface="Open Sans" charset="0"/>
              </a:rPr>
              <a:t>Air</a:t>
            </a:r>
            <a:r>
              <a:rPr lang="ru-RU" sz="1400" dirty="0">
                <a:latin typeface="+mn-lt"/>
                <a:ea typeface="Open Sans" charset="0"/>
                <a:cs typeface="Open Sans" charset="0"/>
              </a:rPr>
              <a:t> </a:t>
            </a:r>
            <a:r>
              <a:rPr lang="ru-RU" sz="1400" dirty="0" err="1">
                <a:latin typeface="+mn-lt"/>
                <a:ea typeface="Open Sans" charset="0"/>
                <a:cs typeface="Open Sans" charset="0"/>
              </a:rPr>
              <a:t>Astana</a:t>
            </a:r>
            <a:r>
              <a:rPr lang="ru-RU" sz="1400" dirty="0">
                <a:latin typeface="+mn-lt"/>
                <a:ea typeface="Open Sans" charset="0"/>
                <a:cs typeface="Open Sans" charset="0"/>
              </a:rPr>
              <a:t> включают рейсы </a:t>
            </a:r>
            <a:r>
              <a:rPr lang="ru-RU" sz="1400" dirty="0" err="1">
                <a:latin typeface="+mn-lt"/>
                <a:ea typeface="Open Sans" charset="0"/>
                <a:cs typeface="Open Sans" charset="0"/>
              </a:rPr>
              <a:t>FlyArystan</a:t>
            </a:r>
            <a:endParaRPr lang="en-US" sz="1600" dirty="0">
              <a:latin typeface="+mn-lt"/>
              <a:ea typeface="Open Sans" charset="0"/>
              <a:cs typeface="Open Sans" charset="0"/>
            </a:endParaRPr>
          </a:p>
        </p:txBody>
      </p:sp>
      <p:sp>
        <p:nvSpPr>
          <p:cNvPr id="8" name="TextBox 7">
            <a:extLst>
              <a:ext uri="{FF2B5EF4-FFF2-40B4-BE49-F238E27FC236}">
                <a16:creationId xmlns:a16="http://schemas.microsoft.com/office/drawing/2014/main" id="{FF940363-AC9F-374D-9475-D930AC0F5302}"/>
              </a:ext>
            </a:extLst>
          </p:cNvPr>
          <p:cNvSpPr txBox="1"/>
          <p:nvPr/>
        </p:nvSpPr>
        <p:spPr>
          <a:xfrm>
            <a:off x="7536290" y="1860672"/>
            <a:ext cx="4657687" cy="2862322"/>
          </a:xfrm>
          <a:prstGeom prst="rect">
            <a:avLst/>
          </a:prstGeom>
          <a:noFill/>
        </p:spPr>
        <p:txBody>
          <a:bodyPr wrap="square" rtlCol="0">
            <a:spAutoFit/>
          </a:bodyPr>
          <a:lstStyle/>
          <a:p>
            <a:pPr algn="just"/>
            <a:r>
              <a:rPr lang="ru-RU" sz="2000" dirty="0">
                <a:solidFill>
                  <a:srgbClr val="FF0000"/>
                </a:solidFill>
                <a:latin typeface="+mn-lt"/>
                <a:ea typeface="Open Sans" charset="0"/>
                <a:cs typeface="Open Sans" charset="0"/>
              </a:rPr>
              <a:t>Имеется 18 авиакомпаний ЦАРЭС (за исключением Китая) с международным авиасообщением. Всего насчитывается около 30 китайских авиакомпаний с регулярным международным авиасообщением, но лишь две из них (</a:t>
            </a:r>
            <a:r>
              <a:rPr lang="ru-RU" sz="2000" dirty="0" err="1">
                <a:solidFill>
                  <a:srgbClr val="FF0000"/>
                </a:solidFill>
                <a:latin typeface="+mn-lt"/>
                <a:ea typeface="Open Sans" charset="0"/>
                <a:cs typeface="Open Sans" charset="0"/>
              </a:rPr>
              <a:t>China</a:t>
            </a:r>
            <a:r>
              <a:rPr lang="ru-RU" sz="2000" dirty="0">
                <a:solidFill>
                  <a:srgbClr val="FF0000"/>
                </a:solidFill>
                <a:latin typeface="+mn-lt"/>
                <a:ea typeface="Open Sans" charset="0"/>
                <a:cs typeface="Open Sans" charset="0"/>
              </a:rPr>
              <a:t> </a:t>
            </a:r>
            <a:r>
              <a:rPr lang="ru-RU" sz="2000" dirty="0" err="1">
                <a:solidFill>
                  <a:srgbClr val="FF0000"/>
                </a:solidFill>
                <a:latin typeface="+mn-lt"/>
                <a:ea typeface="Open Sans" charset="0"/>
                <a:cs typeface="Open Sans" charset="0"/>
              </a:rPr>
              <a:t>Southern</a:t>
            </a:r>
            <a:r>
              <a:rPr lang="ru-RU" sz="2000" dirty="0">
                <a:solidFill>
                  <a:srgbClr val="FF0000"/>
                </a:solidFill>
                <a:latin typeface="+mn-lt"/>
                <a:ea typeface="Open Sans" charset="0"/>
                <a:cs typeface="Open Sans" charset="0"/>
              </a:rPr>
              <a:t> и </a:t>
            </a:r>
            <a:r>
              <a:rPr lang="ru-RU" sz="2000" dirty="0" err="1">
                <a:solidFill>
                  <a:srgbClr val="FF0000"/>
                </a:solidFill>
                <a:latin typeface="+mn-lt"/>
                <a:ea typeface="Open Sans" charset="0"/>
                <a:cs typeface="Open Sans" charset="0"/>
              </a:rPr>
              <a:t>Air</a:t>
            </a:r>
            <a:r>
              <a:rPr lang="ru-RU" sz="2000" dirty="0">
                <a:solidFill>
                  <a:srgbClr val="FF0000"/>
                </a:solidFill>
                <a:latin typeface="+mn-lt"/>
                <a:ea typeface="Open Sans" charset="0"/>
                <a:cs typeface="Open Sans" charset="0"/>
              </a:rPr>
              <a:t> </a:t>
            </a:r>
            <a:r>
              <a:rPr lang="ru-RU" sz="2000" dirty="0" err="1">
                <a:solidFill>
                  <a:srgbClr val="FF0000"/>
                </a:solidFill>
                <a:latin typeface="+mn-lt"/>
                <a:ea typeface="Open Sans" charset="0"/>
                <a:cs typeface="Open Sans" charset="0"/>
              </a:rPr>
              <a:t>China</a:t>
            </a:r>
            <a:r>
              <a:rPr lang="ru-RU" sz="2000" dirty="0">
                <a:solidFill>
                  <a:srgbClr val="FF0000"/>
                </a:solidFill>
                <a:latin typeface="+mn-lt"/>
                <a:ea typeface="Open Sans" charset="0"/>
                <a:cs typeface="Open Sans" charset="0"/>
              </a:rPr>
              <a:t>) обслуживают авиасообщение с другими странами ЦАРЭС.</a:t>
            </a:r>
            <a:endParaRPr lang="en-US" sz="2000" dirty="0">
              <a:solidFill>
                <a:srgbClr val="FF0000"/>
              </a:solidFill>
              <a:latin typeface="+mn-lt"/>
              <a:ea typeface="Open Sans" charset="0"/>
              <a:cs typeface="Open Sans" charset="0"/>
            </a:endParaRPr>
          </a:p>
        </p:txBody>
      </p:sp>
      <p:pic>
        <p:nvPicPr>
          <p:cNvPr id="10" name="Picture 9">
            <a:extLst>
              <a:ext uri="{FF2B5EF4-FFF2-40B4-BE49-F238E27FC236}">
                <a16:creationId xmlns:a16="http://schemas.microsoft.com/office/drawing/2014/main" id="{B6D6841A-91EF-044C-B0EC-5F02CEC990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485" y="2357548"/>
            <a:ext cx="6593329" cy="4369492"/>
          </a:xfrm>
          <a:prstGeom prst="rect">
            <a:avLst/>
          </a:prstGeom>
        </p:spPr>
      </p:pic>
    </p:spTree>
    <p:extLst>
      <p:ext uri="{BB962C8B-B14F-4D97-AF65-F5344CB8AC3E}">
        <p14:creationId xmlns:p14="http://schemas.microsoft.com/office/powerpoint/2010/main" val="17079494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820" y="312515"/>
            <a:ext cx="9815333" cy="686613"/>
          </a:xfrm>
        </p:spPr>
        <p:txBody>
          <a:bodyPr/>
          <a:lstStyle/>
          <a:p>
            <a:r>
              <a:rPr lang="ru-RU" sz="6000" dirty="0">
                <a:latin typeface="+mn-lt"/>
              </a:rPr>
              <a:t>Как это могло бы выглядеть?</a:t>
            </a:r>
            <a:endParaRPr lang="en-US" sz="6000" dirty="0">
              <a:latin typeface="+mn-lt"/>
            </a:endParaRPr>
          </a:p>
        </p:txBody>
      </p:sp>
      <p:sp>
        <p:nvSpPr>
          <p:cNvPr id="3" name="Subtitle 2"/>
          <p:cNvSpPr>
            <a:spLocks noGrp="1"/>
          </p:cNvSpPr>
          <p:nvPr>
            <p:ph type="subTitle" idx="1"/>
          </p:nvPr>
        </p:nvSpPr>
        <p:spPr>
          <a:xfrm>
            <a:off x="71180" y="1285097"/>
            <a:ext cx="11914875" cy="5165124"/>
          </a:xfrm>
        </p:spPr>
        <p:txBody>
          <a:bodyPr/>
          <a:lstStyle/>
          <a:p>
            <a:pPr marL="346500" indent="-342900">
              <a:lnSpc>
                <a:spcPct val="100000"/>
              </a:lnSpc>
              <a:buFont typeface="Arial" panose="020B0604020202020204" pitchFamily="34" charset="0"/>
              <a:buChar char="•"/>
            </a:pPr>
            <a:r>
              <a:rPr lang="ru-RU" sz="2200" dirty="0">
                <a:latin typeface="+mn-lt"/>
              </a:rPr>
              <a:t>Воздушный проездной будет охватывать все 11 стран ЦАРЭС, включая автономные районы Синьцзян и Внутренняя Монголия.</a:t>
            </a:r>
          </a:p>
          <a:p>
            <a:pPr marL="346500" indent="-342900">
              <a:lnSpc>
                <a:spcPct val="100000"/>
              </a:lnSpc>
              <a:buFont typeface="Arial" panose="020B0604020202020204" pitchFamily="34" charset="0"/>
              <a:buChar char="•"/>
            </a:pPr>
            <a:r>
              <a:rPr lang="ru-RU" sz="2200" dirty="0">
                <a:latin typeface="+mn-lt"/>
              </a:rPr>
              <a:t>Но сначала Воздушный проездной может быть запущен в качестве пилотной программы в небольшой группе стран (например, таких как Казахстан, Кыргызская Республика, Таджикистан, Туркменистан, Узбекистан).</a:t>
            </a:r>
          </a:p>
          <a:p>
            <a:pPr marL="346500" indent="-342900">
              <a:lnSpc>
                <a:spcPct val="100000"/>
              </a:lnSpc>
              <a:buFont typeface="Arial" panose="020B0604020202020204" pitchFamily="34" charset="0"/>
              <a:buChar char="•"/>
            </a:pPr>
            <a:r>
              <a:rPr lang="ru-RU" sz="2200" dirty="0">
                <a:latin typeface="+mn-lt"/>
              </a:rPr>
              <a:t>В ЦАРЭС есть около 20 авиакомпаний, осуществляющих регулярные пассажирские рейсы – 11 осуществляют международные рейсы в пределах ЦАРЭС, а остальные предлагают только внутренние рейсы.</a:t>
            </a:r>
          </a:p>
          <a:p>
            <a:pPr marL="346500" indent="-342900">
              <a:lnSpc>
                <a:spcPct val="100000"/>
              </a:lnSpc>
              <a:buFont typeface="Arial" panose="020B0604020202020204" pitchFamily="34" charset="0"/>
              <a:buChar char="•"/>
            </a:pPr>
            <a:r>
              <a:rPr lang="ru-RU" sz="2200" dirty="0">
                <a:latin typeface="+mn-lt"/>
              </a:rPr>
              <a:t>Имеется еще 7 авиакомпаний ЦАРЭС, которые не осуществляют рейсы в пределах ЦАРЭС (нет внутренних рейсов, а все их международные маршруты направлены в страны, не входящие в ЦАРЭС).</a:t>
            </a:r>
          </a:p>
          <a:p>
            <a:pPr marL="346500" indent="-342900">
              <a:lnSpc>
                <a:spcPct val="100000"/>
              </a:lnSpc>
              <a:buFont typeface="Arial" panose="020B0604020202020204" pitchFamily="34" charset="0"/>
              <a:buChar char="•"/>
            </a:pPr>
            <a:r>
              <a:rPr lang="ru-RU" sz="2200" dirty="0">
                <a:latin typeface="+mn-lt"/>
              </a:rPr>
              <a:t>Воздушный проездной изначально может не включать в себя рейсы, соединяющие ЦАРЭС с другими регионами, но мог бы использоваться для продвижения таких рейсов, помогая авиакомпаниям ЦАРЭС увеличивать долю рынка.</a:t>
            </a:r>
          </a:p>
          <a:p>
            <a:pPr marL="346500" indent="-342900">
              <a:lnSpc>
                <a:spcPct val="100000"/>
              </a:lnSpc>
              <a:buFont typeface="Arial" panose="020B0604020202020204" pitchFamily="34" charset="0"/>
              <a:buChar char="•"/>
            </a:pPr>
            <a:r>
              <a:rPr lang="ru-RU" sz="2200" dirty="0">
                <a:latin typeface="+mn-lt"/>
              </a:rPr>
              <a:t>Можно рассмотреть возможность использования железнодорожных операторов, особенно </a:t>
            </a:r>
            <a:br>
              <a:rPr lang="en-US" sz="2200" dirty="0">
                <a:latin typeface="+mn-lt"/>
              </a:rPr>
            </a:br>
            <a:r>
              <a:rPr lang="ru-RU" sz="2200" dirty="0">
                <a:latin typeface="+mn-lt"/>
              </a:rPr>
              <a:t>для внутренних поездок.</a:t>
            </a:r>
            <a:endParaRPr lang="en-US" sz="2200" dirty="0"/>
          </a:p>
        </p:txBody>
      </p:sp>
    </p:spTree>
    <p:extLst>
      <p:ext uri="{BB962C8B-B14F-4D97-AF65-F5344CB8AC3E}">
        <p14:creationId xmlns:p14="http://schemas.microsoft.com/office/powerpoint/2010/main" val="33743494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heme/theme1.xml><?xml version="1.0" encoding="utf-8"?>
<a:theme xmlns:a="http://schemas.openxmlformats.org/drawingml/2006/main" name="Sobie aviation PPT template">
  <a:themeElements>
    <a:clrScheme name="Custom 4">
      <a:dk1>
        <a:srgbClr val="27292C"/>
      </a:dk1>
      <a:lt1>
        <a:srgbClr val="FFFFFF"/>
      </a:lt1>
      <a:dk2>
        <a:srgbClr val="27292C"/>
      </a:dk2>
      <a:lt2>
        <a:srgbClr val="FFFFFE"/>
      </a:lt2>
      <a:accent1>
        <a:srgbClr val="2B9794"/>
      </a:accent1>
      <a:accent2>
        <a:srgbClr val="71BD51"/>
      </a:accent2>
      <a:accent3>
        <a:srgbClr val="FBAF17"/>
      </a:accent3>
      <a:accent4>
        <a:srgbClr val="1C8ACB"/>
      </a:accent4>
      <a:accent5>
        <a:srgbClr val="A55A95"/>
      </a:accent5>
      <a:accent6>
        <a:srgbClr val="555C5F"/>
      </a:accent6>
      <a:hlink>
        <a:srgbClr val="45B1A4"/>
      </a:hlink>
      <a:folHlink>
        <a:srgbClr val="FBAF17"/>
      </a:folHlink>
    </a:clrScheme>
    <a:fontScheme name="Cambria-Calibri">
      <a:majorFont>
        <a:latin typeface="Cambria"/>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err="1">
            <a:latin typeface="Open Sans" charset="0"/>
            <a:ea typeface="Open Sans" charset="0"/>
            <a:cs typeface="Open Sans" charset="0"/>
          </a:defRPr>
        </a:defPPr>
      </a:lstStyle>
    </a:txDef>
  </a:objectDefaults>
  <a:extraClrSchemeLst/>
  <a:extLst>
    <a:ext uri="{05A4C25C-085E-4340-85A3-A5531E510DB2}">
      <thm15:themeFamily xmlns:thm15="http://schemas.microsoft.com/office/thememl/2012/main" name="2016.01.sprinklrStorytellerTemplate" id="{E6D16989-3BDD-B34B-9CD8-56A11BCE9B9B}" vid="{F482D7FB-4005-3740-A6AC-0E5A7F223E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22737</TotalTime>
  <Words>2786</Words>
  <Application>Microsoft Office PowerPoint</Application>
  <PresentationFormat>Произвольный</PresentationFormat>
  <Paragraphs>191</Paragraphs>
  <Slides>26</Slides>
  <Notes>1</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26</vt:i4>
      </vt:variant>
    </vt:vector>
  </HeadingPairs>
  <TitlesOfParts>
    <vt:vector size="32" baseType="lpstr">
      <vt:lpstr>Arial</vt:lpstr>
      <vt:lpstr>Baskerville</vt:lpstr>
      <vt:lpstr>Calibri</vt:lpstr>
      <vt:lpstr>HelveticaNeueLT Pro 55 Roman</vt:lpstr>
      <vt:lpstr>Open Sans</vt:lpstr>
      <vt:lpstr>Sobie aviation PPT template</vt:lpstr>
      <vt:lpstr>Воздушный проездной “Шелковый путь”:  Предложение ЦАРЭС </vt:lpstr>
      <vt:lpstr>Введение</vt:lpstr>
      <vt:lpstr>Что такое воздушный проездной?</vt:lpstr>
      <vt:lpstr>Зачем нужен Воздушный проездной ЦАРЭС?</vt:lpstr>
      <vt:lpstr>Как бы это выглядело?</vt:lpstr>
      <vt:lpstr>Как бы это выглядело?</vt:lpstr>
      <vt:lpstr>БЛИЦ-ОПРОС</vt:lpstr>
      <vt:lpstr>БЛИЦ-ОПРОС… Ответ</vt:lpstr>
      <vt:lpstr>Как это могло бы выглядеть?</vt:lpstr>
      <vt:lpstr>Что в него входит… Международное сообщение</vt:lpstr>
      <vt:lpstr>Что в него входит… Внутреннее сообщение</vt:lpstr>
      <vt:lpstr>Что это включает в себя… Синьцзян и Внутреннюю Монголию</vt:lpstr>
      <vt:lpstr>Зачем нужен воздушный проездной  для ЦАРЭС… Международное сообщение</vt:lpstr>
      <vt:lpstr>Зачем нужен воздушный проездной  для ЦАРЭС… Международное сообщение</vt:lpstr>
      <vt:lpstr>Зачем нужен воздушный проездной  для ЦАРЭС… Международное сообщение</vt:lpstr>
      <vt:lpstr>БЛИЦ-ОПРОС</vt:lpstr>
      <vt:lpstr>БЛИЦ-ОПРОС… Ответ</vt:lpstr>
      <vt:lpstr>Зачем нужен воздушный проездной  для ЦАРЭС… Внутреннее сообщение </vt:lpstr>
      <vt:lpstr>Примеры других  воздушных проездных</vt:lpstr>
      <vt:lpstr>Неудачи предыдущих воздушных проездных</vt:lpstr>
      <vt:lpstr>Потенциальные преимущества</vt:lpstr>
      <vt:lpstr>Потенциальные преимущества</vt:lpstr>
      <vt:lpstr>Возможные трудности</vt:lpstr>
      <vt:lpstr>Пример вопросов от авиакомпании ЦАРЭС</vt:lpstr>
      <vt:lpstr>Заключение</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Mina Tung</dc:creator>
  <cp:lastModifiedBy>solomonchik@mail.ru</cp:lastModifiedBy>
  <cp:revision>731</cp:revision>
  <cp:lastPrinted>2016-01-11T17:50:15Z</cp:lastPrinted>
  <dcterms:created xsi:type="dcterms:W3CDTF">2016-01-12T23:15:55Z</dcterms:created>
  <dcterms:modified xsi:type="dcterms:W3CDTF">2021-02-05T10:05:48Z</dcterms:modified>
</cp:coreProperties>
</file>