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303" r:id="rId3"/>
    <p:sldId id="272" r:id="rId4"/>
    <p:sldId id="278" r:id="rId5"/>
    <p:sldId id="304" r:id="rId6"/>
    <p:sldId id="305" r:id="rId7"/>
    <p:sldId id="302" r:id="rId8"/>
    <p:sldId id="279" r:id="rId9"/>
    <p:sldId id="281" r:id="rId10"/>
    <p:sldId id="301" r:id="rId11"/>
    <p:sldId id="27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B6DEE7C-464C-4E67-80AF-3E1E5D181F5B}">
          <p14:sldIdLst>
            <p14:sldId id="256"/>
            <p14:sldId id="303"/>
            <p14:sldId id="272"/>
            <p14:sldId id="278"/>
            <p14:sldId id="304"/>
            <p14:sldId id="305"/>
            <p14:sldId id="302"/>
            <p14:sldId id="279"/>
            <p14:sldId id="281"/>
            <p14:sldId id="301"/>
            <p14:sldId id="27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rge Cartier van Dissel" initials="SCvD" lastIdx="1" clrIdx="0">
    <p:extLst>
      <p:ext uri="{19B8F6BF-5375-455C-9EA6-DF929625EA0E}">
        <p15:presenceInfo xmlns:p15="http://schemas.microsoft.com/office/powerpoint/2012/main" userId="596173b98762d87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AFD"/>
    <a:srgbClr val="E8F5FB"/>
    <a:srgbClr val="E0F1F9"/>
    <a:srgbClr val="F7FBFE"/>
    <a:srgbClr val="D5E3CF"/>
    <a:srgbClr val="89AB65"/>
    <a:srgbClr val="EBF1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07" autoAdjust="0"/>
    <p:restoredTop sz="96274" autoAdjust="0"/>
  </p:normalViewPr>
  <p:slideViewPr>
    <p:cSldViewPr snapToGrid="0">
      <p:cViewPr varScale="1">
        <p:scale>
          <a:sx n="51" d="100"/>
          <a:sy n="51" d="100"/>
        </p:scale>
        <p:origin x="52" y="504"/>
      </p:cViewPr>
      <p:guideLst/>
    </p:cSldViewPr>
  </p:slideViewPr>
  <p:outlineViewPr>
    <p:cViewPr>
      <p:scale>
        <a:sx n="33" d="100"/>
        <a:sy n="33" d="100"/>
      </p:scale>
      <p:origin x="0" y="-351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9378827646543"/>
          <c:y val="5.8786127483840128E-2"/>
          <c:w val="0.80686176727908998"/>
          <c:h val="0.7973835334039439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Фаза 1: Пилотирование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АФГ</c:v>
                </c:pt>
                <c:pt idx="1">
                  <c:v>АЗЕ</c:v>
                </c:pt>
                <c:pt idx="2">
                  <c:v>КНР</c:v>
                </c:pt>
                <c:pt idx="3">
                  <c:v>ГРУ</c:v>
                </c:pt>
                <c:pt idx="4">
                  <c:v>КАЗ</c:v>
                </c:pt>
                <c:pt idx="5">
                  <c:v>КЫР</c:v>
                </c:pt>
                <c:pt idx="6">
                  <c:v>МОН</c:v>
                </c:pt>
                <c:pt idx="7">
                  <c:v>ПАК</c:v>
                </c:pt>
                <c:pt idx="8">
                  <c:v>ТАД</c:v>
                </c:pt>
                <c:pt idx="9">
                  <c:v>ТКМ</c:v>
                </c:pt>
                <c:pt idx="10">
                  <c:v>УЗБ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59-4860-AEEC-B394747D181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Фаза 2: Разработка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pattFill prst="wdUpDiag">
                <a:fgClr>
                  <a:schemeClr val="bg1"/>
                </a:fgClr>
                <a:bgClr>
                  <a:srgbClr val="92D050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1036-4F81-A557-960C4FC0E0C1}"/>
              </c:ext>
            </c:extLst>
          </c:dPt>
          <c:dPt>
            <c:idx val="2"/>
            <c:invertIfNegative val="0"/>
            <c:bubble3D val="0"/>
            <c:spPr>
              <a:pattFill prst="wdUpDiag">
                <a:fgClr>
                  <a:schemeClr val="bg1"/>
                </a:fgClr>
                <a:bgClr>
                  <a:srgbClr val="92D050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92B1-48A2-B435-2D695A11FDB0}"/>
              </c:ext>
            </c:extLst>
          </c:dPt>
          <c:dPt>
            <c:idx val="4"/>
            <c:invertIfNegative val="0"/>
            <c:bubble3D val="0"/>
            <c:spPr>
              <a:pattFill prst="wdUpDiag">
                <a:fgClr>
                  <a:schemeClr val="bg1"/>
                </a:fgClr>
                <a:bgClr>
                  <a:srgbClr val="92D050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35E-4797-BB14-41B418915282}"/>
              </c:ext>
            </c:extLst>
          </c:dPt>
          <c:dPt>
            <c:idx val="5"/>
            <c:invertIfNegative val="0"/>
            <c:bubble3D val="0"/>
            <c:spPr>
              <a:pattFill prst="wdUpDiag">
                <a:fgClr>
                  <a:schemeClr val="bg1"/>
                </a:fgClr>
                <a:bgClr>
                  <a:srgbClr val="92D050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E2D-450D-A794-F35F086156B4}"/>
              </c:ext>
            </c:extLst>
          </c:dPt>
          <c:dPt>
            <c:idx val="6"/>
            <c:invertIfNegative val="0"/>
            <c:bubble3D val="0"/>
            <c:spPr>
              <a:pattFill prst="wdUpDiag">
                <a:fgClr>
                  <a:schemeClr val="bg1"/>
                </a:fgClr>
                <a:bgClr>
                  <a:srgbClr val="92D050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92B1-48A2-B435-2D695A11FDB0}"/>
              </c:ext>
            </c:extLst>
          </c:dPt>
          <c:dPt>
            <c:idx val="8"/>
            <c:invertIfNegative val="0"/>
            <c:bubble3D val="0"/>
            <c:spPr>
              <a:pattFill prst="wdUpDiag">
                <a:fgClr>
                  <a:schemeClr val="bg1"/>
                </a:fgClr>
                <a:bgClr>
                  <a:srgbClr val="92D050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35E-4797-BB14-41B418915282}"/>
              </c:ext>
            </c:extLst>
          </c:dPt>
          <c:dPt>
            <c:idx val="10"/>
            <c:invertIfNegative val="0"/>
            <c:bubble3D val="0"/>
            <c:spPr>
              <a:pattFill prst="wdUpDiag">
                <a:fgClr>
                  <a:schemeClr val="bg1"/>
                </a:fgClr>
                <a:bgClr>
                  <a:srgbClr val="92D050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635E-4797-BB14-41B418915282}"/>
              </c:ext>
            </c:extLst>
          </c:dPt>
          <c:cat>
            <c:strRef>
              <c:f>Sheet1!$A$2:$A$12</c:f>
              <c:strCache>
                <c:ptCount val="11"/>
                <c:pt idx="0">
                  <c:v>АФГ</c:v>
                </c:pt>
                <c:pt idx="1">
                  <c:v>АЗЕ</c:v>
                </c:pt>
                <c:pt idx="2">
                  <c:v>КНР</c:v>
                </c:pt>
                <c:pt idx="3">
                  <c:v>ГРУ</c:v>
                </c:pt>
                <c:pt idx="4">
                  <c:v>КАЗ</c:v>
                </c:pt>
                <c:pt idx="5">
                  <c:v>КЫР</c:v>
                </c:pt>
                <c:pt idx="6">
                  <c:v>МОН</c:v>
                </c:pt>
                <c:pt idx="7">
                  <c:v>ПАК</c:v>
                </c:pt>
                <c:pt idx="8">
                  <c:v>ТАД</c:v>
                </c:pt>
                <c:pt idx="9">
                  <c:v>ТКМ</c:v>
                </c:pt>
                <c:pt idx="10">
                  <c:v>УЗБ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59-4860-AEEC-B394747D181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Фаза 3: Интеграция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pattFill prst="wdUpDiag">
                <a:fgClr>
                  <a:schemeClr val="bg1"/>
                </a:fgClr>
                <a:bgClr>
                  <a:srgbClr val="00B050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635E-4797-BB14-41B418915282}"/>
              </c:ext>
            </c:extLst>
          </c:dPt>
          <c:dPt>
            <c:idx val="2"/>
            <c:invertIfNegative val="0"/>
            <c:bubble3D val="0"/>
            <c:spPr>
              <a:pattFill prst="wdUpDiag">
                <a:fgClr>
                  <a:schemeClr val="bg1"/>
                </a:fgClr>
                <a:bgClr>
                  <a:srgbClr val="00B050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92B1-48A2-B435-2D695A11FDB0}"/>
              </c:ext>
            </c:extLst>
          </c:dPt>
          <c:cat>
            <c:strRef>
              <c:f>Sheet1!$A$2:$A$12</c:f>
              <c:strCache>
                <c:ptCount val="11"/>
                <c:pt idx="0">
                  <c:v>АФГ</c:v>
                </c:pt>
                <c:pt idx="1">
                  <c:v>АЗЕ</c:v>
                </c:pt>
                <c:pt idx="2">
                  <c:v>КНР</c:v>
                </c:pt>
                <c:pt idx="3">
                  <c:v>ГРУ</c:v>
                </c:pt>
                <c:pt idx="4">
                  <c:v>КАЗ</c:v>
                </c:pt>
                <c:pt idx="5">
                  <c:v>КЫР</c:v>
                </c:pt>
                <c:pt idx="6">
                  <c:v>МОН</c:v>
                </c:pt>
                <c:pt idx="7">
                  <c:v>ПАК</c:v>
                </c:pt>
                <c:pt idx="8">
                  <c:v>ТАД</c:v>
                </c:pt>
                <c:pt idx="9">
                  <c:v>ТКМ</c:v>
                </c:pt>
                <c:pt idx="10">
                  <c:v>УЗБ</c:v>
                </c:pt>
              </c:strCache>
            </c:strRef>
          </c:cat>
          <c:val>
            <c:numRef>
              <c:f>Sheet1!$D$2:$D$12</c:f>
              <c:numCache>
                <c:formatCode>General</c:formatCode>
                <c:ptCount val="11"/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C59-4860-AEEC-B394747D18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372981551"/>
        <c:axId val="1616041327"/>
      </c:barChart>
      <c:catAx>
        <c:axId val="13729815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KG"/>
          </a:p>
        </c:txPr>
        <c:crossAx val="1616041327"/>
        <c:crosses val="autoZero"/>
        <c:auto val="1"/>
        <c:lblAlgn val="ctr"/>
        <c:lblOffset val="100"/>
        <c:noMultiLvlLbl val="0"/>
      </c:catAx>
      <c:valAx>
        <c:axId val="1616041327"/>
        <c:scaling>
          <c:orientation val="minMax"/>
          <c:max val="3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372981551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8.3333333333333332E-3"/>
          <c:y val="5.8056876525146531E-2"/>
          <c:w val="0.15008267716535434"/>
          <c:h val="0.7983787316251271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KG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KG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5F0FD0-95E5-4765-AEB6-F61AF5A1538F}" type="datetimeFigureOut">
              <a:rPr lang="LID4096" smtClean="0"/>
              <a:t>06/28/2021</a:t>
            </a:fld>
            <a:endParaRPr lang="LID4096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ID4096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4DF90B-03E1-4EAE-8AB0-CCCCC89F087C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240433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ctr">
            <a:normAutofit/>
          </a:bodyPr>
          <a:lstStyle>
            <a:lvl1pPr algn="ctr">
              <a:defRPr sz="44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24000" y="6496280"/>
            <a:ext cx="720000" cy="360000"/>
          </a:xfrm>
          <a:prstGeom prst="rect">
            <a:avLst/>
          </a:prstGeom>
        </p:spPr>
        <p:txBody>
          <a:bodyPr/>
          <a:lstStyle/>
          <a:p>
            <a:fld id="{F177FC21-9A4D-436F-B45E-806B2D05C2A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966359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24000" y="6498000"/>
            <a:ext cx="720000" cy="360000"/>
          </a:xfrm>
          <a:prstGeom prst="rect">
            <a:avLst/>
          </a:prstGeom>
        </p:spPr>
        <p:txBody>
          <a:bodyPr/>
          <a:lstStyle/>
          <a:p>
            <a:fld id="{F177FC21-9A4D-436F-B45E-806B2D05C2A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998863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56" y="1179321"/>
            <a:ext cx="4320000" cy="52385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1282" y="1179320"/>
            <a:ext cx="4320000" cy="52385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24000" y="6498000"/>
            <a:ext cx="720000" cy="360000"/>
          </a:xfrm>
          <a:prstGeom prst="rect">
            <a:avLst/>
          </a:prstGeom>
        </p:spPr>
        <p:txBody>
          <a:bodyPr/>
          <a:lstStyle/>
          <a:p>
            <a:fld id="{F177FC21-9A4D-436F-B45E-806B2D05C2A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569036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24000" y="6492873"/>
            <a:ext cx="720000" cy="360000"/>
          </a:xfrm>
          <a:prstGeom prst="rect">
            <a:avLst/>
          </a:prstGeom>
        </p:spPr>
        <p:txBody>
          <a:bodyPr/>
          <a:lstStyle/>
          <a:p>
            <a:fld id="{F177FC21-9A4D-436F-B45E-806B2D05C2A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899691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60434" y="365127"/>
            <a:ext cx="7383566" cy="634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557" y="1179320"/>
            <a:ext cx="8853443" cy="52385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24000" y="6492873"/>
            <a:ext cx="72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7FC21-9A4D-436F-B45E-806B2D05C2AE}" type="slidenum">
              <a:rPr lang="LID4096" smtClean="0"/>
              <a:pPr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169148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6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BEB2E07-6085-4AB9-BDD3-0C73A3997A98}"/>
              </a:ext>
            </a:extLst>
          </p:cNvPr>
          <p:cNvSpPr txBox="1">
            <a:spLocks/>
          </p:cNvSpPr>
          <p:nvPr/>
        </p:nvSpPr>
        <p:spPr>
          <a:xfrm>
            <a:off x="0" y="1600200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dirty="0"/>
              <a:t>Система управления дорожными активами (СУДА) в Кыргызской Республике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FE4658-44DA-4DCF-82FF-DACA44E33F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798592"/>
            <a:ext cx="6858000" cy="1655762"/>
          </a:xfrm>
        </p:spPr>
        <p:txBody>
          <a:bodyPr anchor="ctr"/>
          <a:lstStyle/>
          <a:p>
            <a:r>
              <a:rPr lang="ru-RU" noProof="0" dirty="0"/>
              <a:t>Сессия 1: Введение в СУДА</a:t>
            </a:r>
            <a:endParaRPr lang="en-GB" noProof="0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39203E14-89A1-476F-B5E0-610237D1246D}"/>
              </a:ext>
            </a:extLst>
          </p:cNvPr>
          <p:cNvSpPr txBox="1">
            <a:spLocks/>
          </p:cNvSpPr>
          <p:nvPr/>
        </p:nvSpPr>
        <p:spPr>
          <a:xfrm>
            <a:off x="1143000" y="5802594"/>
            <a:ext cx="6858000" cy="5903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1600" dirty="0"/>
              <a:t>Серж Картье </a:t>
            </a:r>
            <a:r>
              <a:rPr lang="ru-RU" sz="1600" dirty="0" err="1"/>
              <a:t>ван</a:t>
            </a:r>
            <a:r>
              <a:rPr lang="ru-RU" sz="1600" dirty="0"/>
              <a:t> </a:t>
            </a:r>
            <a:r>
              <a:rPr lang="ru-RU" sz="1600" dirty="0" err="1"/>
              <a:t>Диссель</a:t>
            </a:r>
            <a:endParaRPr lang="en-GB" sz="16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1600" dirty="0"/>
              <a:t>Июнь 2021 г.</a:t>
            </a:r>
            <a:endParaRPr lang="LID4096" sz="16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0276F50-4F22-419F-B0FF-0D8525EAE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7FC21-9A4D-436F-B45E-806B2D05C2AE}" type="slidenum">
              <a:rPr lang="LID4096" smtClean="0"/>
              <a:t>1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7004191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FFBF8-0427-4446-B2CF-64EE6EB3B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7505" y="365127"/>
            <a:ext cx="7383566" cy="634732"/>
          </a:xfrm>
        </p:spPr>
        <p:txBody>
          <a:bodyPr>
            <a:normAutofit fontScale="90000"/>
          </a:bodyPr>
          <a:lstStyle/>
          <a:p>
            <a:r>
              <a:rPr lang="ru-RU" dirty="0"/>
              <a:t>Этапы разработки СУДА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FE901-47F8-461D-8980-8FE5CBCA1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276" y="1179320"/>
            <a:ext cx="8853443" cy="5238572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</a:pPr>
            <a:r>
              <a:rPr lang="ru-RU" dirty="0"/>
              <a:t>Фаза 1: Пилотирование</a:t>
            </a:r>
            <a:endParaRPr lang="en-GB" dirty="0"/>
          </a:p>
          <a:p>
            <a:pPr lvl="1">
              <a:spcBef>
                <a:spcPts val="300"/>
              </a:spcBef>
            </a:pPr>
            <a:r>
              <a:rPr lang="ru-RU" sz="1600" dirty="0"/>
              <a:t>Сбор данных для небольшой части сети</a:t>
            </a:r>
          </a:p>
          <a:p>
            <a:pPr lvl="1">
              <a:spcBef>
                <a:spcPts val="300"/>
              </a:spcBef>
            </a:pPr>
            <a:r>
              <a:rPr lang="ru-RU" sz="1600" dirty="0"/>
              <a:t>Простая (временная) база данных для хранения данных с ограниченным функционалом</a:t>
            </a:r>
          </a:p>
          <a:p>
            <a:pPr lvl="1">
              <a:spcBef>
                <a:spcPts val="300"/>
              </a:spcBef>
            </a:pPr>
            <a:r>
              <a:rPr lang="ru-RU" sz="1600" dirty="0"/>
              <a:t>Анализ данных с использованием коммерческого программного обеспечения (RONET, HDM4)</a:t>
            </a:r>
          </a:p>
          <a:p>
            <a:pPr lvl="1">
              <a:spcBef>
                <a:spcPts val="300"/>
              </a:spcBef>
            </a:pPr>
            <a:r>
              <a:rPr lang="ru-RU" sz="1600" dirty="0"/>
              <a:t>Часто проводится консультантами</a:t>
            </a:r>
            <a:endParaRPr lang="en-GB" sz="1600" dirty="0"/>
          </a:p>
          <a:p>
            <a:pPr>
              <a:spcBef>
                <a:spcPts val="300"/>
              </a:spcBef>
            </a:pPr>
            <a:r>
              <a:rPr lang="ru-RU" dirty="0"/>
              <a:t>Фаза 2: Разработка</a:t>
            </a:r>
            <a:endParaRPr lang="en-GB" dirty="0"/>
          </a:p>
          <a:p>
            <a:pPr lvl="1">
              <a:spcBef>
                <a:spcPts val="300"/>
              </a:spcBef>
            </a:pPr>
            <a:r>
              <a:rPr lang="ru-RU" sz="1600" dirty="0"/>
              <a:t>Сбор данных по всей дорожной сети</a:t>
            </a:r>
          </a:p>
          <a:p>
            <a:pPr lvl="1">
              <a:spcBef>
                <a:spcPts val="300"/>
              </a:spcBef>
            </a:pPr>
            <a:r>
              <a:rPr lang="ru-RU" sz="1600" dirty="0"/>
              <a:t>Собственная база данных СУДА с расширенным функционалом</a:t>
            </a:r>
          </a:p>
          <a:p>
            <a:pPr lvl="1">
              <a:spcBef>
                <a:spcPts val="300"/>
              </a:spcBef>
            </a:pPr>
            <a:r>
              <a:rPr lang="ru-RU" sz="1600" dirty="0"/>
              <a:t>Анализ данных с помощью встроенного модуля планирования или внешнего программного обеспечения</a:t>
            </a:r>
          </a:p>
          <a:p>
            <a:pPr lvl="1">
              <a:spcBef>
                <a:spcPts val="300"/>
              </a:spcBef>
            </a:pPr>
            <a:r>
              <a:rPr lang="ru-RU" sz="1600" dirty="0"/>
              <a:t>Часто осуществляется государством (передается на аутсорсинг) при поддержке консультантов проекта</a:t>
            </a:r>
            <a:endParaRPr lang="en-GB" sz="1600" dirty="0"/>
          </a:p>
          <a:p>
            <a:pPr>
              <a:spcBef>
                <a:spcPts val="300"/>
              </a:spcBef>
            </a:pPr>
            <a:r>
              <a:rPr lang="ru-RU" dirty="0"/>
              <a:t>Фаза 3: Интеграция</a:t>
            </a:r>
            <a:endParaRPr lang="en-GB" dirty="0"/>
          </a:p>
          <a:p>
            <a:pPr lvl="1">
              <a:spcBef>
                <a:spcPts val="300"/>
              </a:spcBef>
            </a:pPr>
            <a:r>
              <a:rPr lang="ru-RU" sz="1600" dirty="0"/>
              <a:t>Создана институциональная основа для работы СУДА</a:t>
            </a:r>
          </a:p>
          <a:p>
            <a:pPr lvl="1">
              <a:spcBef>
                <a:spcPts val="300"/>
              </a:spcBef>
            </a:pPr>
            <a:r>
              <a:rPr lang="ru-RU" sz="1600" dirty="0"/>
              <a:t>СУДА формирует основу для годового и многолетнего планирования и составления бюджета</a:t>
            </a:r>
          </a:p>
          <a:p>
            <a:pPr lvl="1">
              <a:spcBef>
                <a:spcPts val="300"/>
              </a:spcBef>
            </a:pPr>
            <a:r>
              <a:rPr lang="ru-RU" sz="1600" dirty="0"/>
              <a:t>Уровни бюджета и ассигнования под влиянием анализа потребностей и приоритетов СУДА</a:t>
            </a:r>
          </a:p>
          <a:p>
            <a:pPr lvl="1">
              <a:spcBef>
                <a:spcPts val="300"/>
              </a:spcBef>
            </a:pPr>
            <a:r>
              <a:rPr lang="ru-RU" sz="1600" dirty="0"/>
              <a:t>Внутренний потенциал реализации отвечает новым приоритетам (среднесрочный ремонт)</a:t>
            </a:r>
            <a:endParaRPr lang="LID4096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E4F05E-5C66-4C8C-9CA6-551F4B897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7FC21-9A4D-436F-B45E-806B2D05C2AE}" type="slidenum">
              <a:rPr lang="LID4096" smtClean="0"/>
              <a:t>10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422703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1257B-0F08-4805-ABDA-D06274B6E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noProof="0" dirty="0"/>
              <a:t>Статус СУДА в регионе ЦАРЭС</a:t>
            </a:r>
            <a:endParaRPr lang="en-GB" b="1" noProof="0" dirty="0"/>
          </a:p>
        </p:txBody>
      </p:sp>
      <p:graphicFrame>
        <p:nvGraphicFramePr>
          <p:cNvPr id="4" name="Content Placeholder 5">
            <a:extLst>
              <a:ext uri="{FF2B5EF4-FFF2-40B4-BE49-F238E27FC236}">
                <a16:creationId xmlns:a16="http://schemas.microsoft.com/office/drawing/2014/main" id="{D13679A6-0B14-4F96-81E6-A7762BAB0A4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60219"/>
              </p:ext>
            </p:extLst>
          </p:nvPr>
        </p:nvGraphicFramePr>
        <p:xfrm>
          <a:off x="0" y="1160287"/>
          <a:ext cx="9144000" cy="2376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33C0540-6698-404E-B045-39BF014CBA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789383"/>
              </p:ext>
            </p:extLst>
          </p:nvPr>
        </p:nvGraphicFramePr>
        <p:xfrm>
          <a:off x="153824" y="3803986"/>
          <a:ext cx="8927414" cy="2684424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486717">
                  <a:extLst>
                    <a:ext uri="{9D8B030D-6E8A-4147-A177-3AD203B41FA5}">
                      <a16:colId xmlns:a16="http://schemas.microsoft.com/office/drawing/2014/main" val="543835680"/>
                    </a:ext>
                  </a:extLst>
                </a:gridCol>
                <a:gridCol w="676427">
                  <a:extLst>
                    <a:ext uri="{9D8B030D-6E8A-4147-A177-3AD203B41FA5}">
                      <a16:colId xmlns:a16="http://schemas.microsoft.com/office/drawing/2014/main" val="3509921344"/>
                    </a:ext>
                  </a:extLst>
                </a:gridCol>
                <a:gridCol w="676427">
                  <a:extLst>
                    <a:ext uri="{9D8B030D-6E8A-4147-A177-3AD203B41FA5}">
                      <a16:colId xmlns:a16="http://schemas.microsoft.com/office/drawing/2014/main" val="386843169"/>
                    </a:ext>
                  </a:extLst>
                </a:gridCol>
                <a:gridCol w="676427">
                  <a:extLst>
                    <a:ext uri="{9D8B030D-6E8A-4147-A177-3AD203B41FA5}">
                      <a16:colId xmlns:a16="http://schemas.microsoft.com/office/drawing/2014/main" val="1183972284"/>
                    </a:ext>
                  </a:extLst>
                </a:gridCol>
                <a:gridCol w="676427">
                  <a:extLst>
                    <a:ext uri="{9D8B030D-6E8A-4147-A177-3AD203B41FA5}">
                      <a16:colId xmlns:a16="http://schemas.microsoft.com/office/drawing/2014/main" val="4013708270"/>
                    </a:ext>
                  </a:extLst>
                </a:gridCol>
                <a:gridCol w="676427">
                  <a:extLst>
                    <a:ext uri="{9D8B030D-6E8A-4147-A177-3AD203B41FA5}">
                      <a16:colId xmlns:a16="http://schemas.microsoft.com/office/drawing/2014/main" val="257230511"/>
                    </a:ext>
                  </a:extLst>
                </a:gridCol>
                <a:gridCol w="676427">
                  <a:extLst>
                    <a:ext uri="{9D8B030D-6E8A-4147-A177-3AD203B41FA5}">
                      <a16:colId xmlns:a16="http://schemas.microsoft.com/office/drawing/2014/main" val="1554341441"/>
                    </a:ext>
                  </a:extLst>
                </a:gridCol>
                <a:gridCol w="676427">
                  <a:extLst>
                    <a:ext uri="{9D8B030D-6E8A-4147-A177-3AD203B41FA5}">
                      <a16:colId xmlns:a16="http://schemas.microsoft.com/office/drawing/2014/main" val="2611435843"/>
                    </a:ext>
                  </a:extLst>
                </a:gridCol>
                <a:gridCol w="676427">
                  <a:extLst>
                    <a:ext uri="{9D8B030D-6E8A-4147-A177-3AD203B41FA5}">
                      <a16:colId xmlns:a16="http://schemas.microsoft.com/office/drawing/2014/main" val="4046315890"/>
                    </a:ext>
                  </a:extLst>
                </a:gridCol>
                <a:gridCol w="676427">
                  <a:extLst>
                    <a:ext uri="{9D8B030D-6E8A-4147-A177-3AD203B41FA5}">
                      <a16:colId xmlns:a16="http://schemas.microsoft.com/office/drawing/2014/main" val="3613841149"/>
                    </a:ext>
                  </a:extLst>
                </a:gridCol>
                <a:gridCol w="676427">
                  <a:extLst>
                    <a:ext uri="{9D8B030D-6E8A-4147-A177-3AD203B41FA5}">
                      <a16:colId xmlns:a16="http://schemas.microsoft.com/office/drawing/2014/main" val="1312837019"/>
                    </a:ext>
                  </a:extLst>
                </a:gridCol>
                <a:gridCol w="676427">
                  <a:extLst>
                    <a:ext uri="{9D8B030D-6E8A-4147-A177-3AD203B41FA5}">
                      <a16:colId xmlns:a16="http://schemas.microsoft.com/office/drawing/2014/main" val="2624850388"/>
                    </a:ext>
                  </a:extLst>
                </a:gridCol>
              </a:tblGrid>
              <a:tr h="34976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9838" marR="298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KG" sz="1100" b="1" dirty="0"/>
                        <a:t>АФГ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9838" marR="298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KG" sz="1100" b="1" dirty="0"/>
                        <a:t>АЗЕ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9838" marR="298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KG" sz="1100" b="1" dirty="0"/>
                        <a:t>КНР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9838" marR="298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KG" sz="1100" b="1" dirty="0"/>
                        <a:t>Г</a:t>
                      </a:r>
                      <a:r>
                        <a:rPr lang="ru-RU" sz="1100" b="1" dirty="0"/>
                        <a:t>РУ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9838" marR="298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KG" sz="1100" b="1" dirty="0"/>
                        <a:t>КАЗ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9838" marR="298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KG" sz="1100" b="1" dirty="0"/>
                        <a:t>КЫР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9838" marR="298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KG" sz="1100" b="1" dirty="0"/>
                        <a:t>МОН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9838" marR="298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KG" sz="1100" b="1" dirty="0"/>
                        <a:t>ПАК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9838" marR="298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KG" sz="1100" b="1" dirty="0"/>
                        <a:t>ТАД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9838" marR="298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KG" sz="1100" b="1" dirty="0"/>
                        <a:t>ТКМ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9838" marR="298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KG" sz="1100" b="1" dirty="0"/>
                        <a:t>УЗБ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9838" marR="298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1742380"/>
                  </a:ext>
                </a:extLst>
              </a:tr>
              <a:tr h="34976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Частота сбора данных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9838" marR="298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-2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Нерегулярно</a:t>
                      </a:r>
                      <a:endParaRPr kumimoji="0" lang="en-US" sz="1400" b="0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Нерегулярно</a:t>
                      </a:r>
                      <a:endParaRPr kumimoji="0" lang="en-US" sz="1400" b="0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Ежегодно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Ежегодно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-2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Нерегулярно</a:t>
                      </a:r>
                      <a:endParaRPr kumimoji="0" lang="en-US" sz="1400" b="0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Нерегулярно</a:t>
                      </a:r>
                      <a:endParaRPr kumimoji="0" lang="en-US" sz="1400" b="0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Нерегулярно</a:t>
                      </a:r>
                      <a:endParaRPr kumimoji="0" lang="en-US" sz="1400" b="0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Ежегодно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аутсорсинг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Начало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Начало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spc="-2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Нерегулярно</a:t>
                      </a:r>
                      <a:endParaRPr lang="en-US" sz="1400" spc="-2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556256"/>
                  </a:ext>
                </a:extLst>
              </a:tr>
              <a:tr h="3308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Объем сбора данных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9838" marR="298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Частичная сеть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Сеть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Сеть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Сеть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Частичная сеть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Частичная сеть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Частичная сеть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Сеть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Частичная сеть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Частичная сеть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Частичная сеть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82334"/>
                  </a:ext>
                </a:extLst>
              </a:tr>
              <a:tr h="3308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База данных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9838" marR="298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Готовится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-2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Не используется</a:t>
                      </a:r>
                      <a:endParaRPr kumimoji="0" lang="en-US" sz="1400" b="0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Готовится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spc="-7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Ограниченный объем</a:t>
                      </a:r>
                      <a:endParaRPr lang="en-US" sz="1400" spc="-7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Готовится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852578"/>
                  </a:ext>
                </a:extLst>
              </a:tr>
              <a:tr h="3308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Анализ данных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9838" marR="298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Готовится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spc="-2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Нерегулярно</a:t>
                      </a:r>
                      <a:endParaRPr lang="en-US" sz="1200" spc="-2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Большинство областей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HDM4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Готовится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Готовится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Не используется</a:t>
                      </a:r>
                      <a:endParaRPr kumimoji="0" lang="en-US" sz="1400" b="0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HDM4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Готовится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Готовится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451081"/>
                  </a:ext>
                </a:extLst>
              </a:tr>
              <a:tr h="3308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Блок СУДА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9838" marR="298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9425615"/>
                  </a:ext>
                </a:extLst>
              </a:tr>
              <a:tr h="3308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Влияние СУДА на планирование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9838" marR="298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900" spc="-2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Нерегулярно</a:t>
                      </a:r>
                      <a:endParaRPr lang="en-US" sz="1100" spc="-2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Некоторые области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8395940"/>
                  </a:ext>
                </a:extLst>
              </a:tr>
              <a:tr h="3308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Влияние СУДА на финансирование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9838" marR="298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8310491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C545269-5141-4D6C-9C38-E48A36739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7FC21-9A4D-436F-B45E-806B2D05C2AE}" type="slidenum">
              <a:rPr lang="LID4096" smtClean="0"/>
              <a:t>11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912237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43B5D-048E-445A-BC21-C4C0C495B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Программа</a:t>
            </a:r>
            <a:endParaRPr lang="LID4096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C5014EB6-D485-403F-A942-C929C73CFC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414583"/>
              </p:ext>
            </p:extLst>
          </p:nvPr>
        </p:nvGraphicFramePr>
        <p:xfrm>
          <a:off x="302132" y="1421966"/>
          <a:ext cx="8562886" cy="4790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562886">
                  <a:extLst>
                    <a:ext uri="{9D8B030D-6E8A-4147-A177-3AD203B41FA5}">
                      <a16:colId xmlns:a16="http://schemas.microsoft.com/office/drawing/2014/main" val="24276423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/>
                        <a:t>Программа встречи</a:t>
                      </a:r>
                      <a:endParaRPr lang="LID4096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921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  <a:tabLst>
                          <a:tab pos="447675" algn="l"/>
                        </a:tabLst>
                      </a:pPr>
                      <a:r>
                        <a:rPr lang="en-GB" sz="1600" b="1" dirty="0"/>
                        <a:t>1.	</a:t>
                      </a:r>
                      <a:r>
                        <a:rPr lang="ru-RU" sz="1600" b="1" dirty="0"/>
                        <a:t>Введение в СУДА</a:t>
                      </a:r>
                      <a:endParaRPr lang="en-GB" sz="1600" b="1" dirty="0"/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/>
                        <a:t>Какова функция СУДА?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/>
                        <a:t>Как СУДА вписывается в более широкий контекст управления дорожным хозяйством?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/>
                        <a:t>Каковы этапы развития СУДА?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/>
                        <a:t>Каковы показатели Кыргызской Республики по сравнению с другими странами ЦАРЭС?</a:t>
                      </a:r>
                      <a:endParaRPr lang="en-GB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104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indent="-457200">
                        <a:buAutoNum type="arabicPeriod" startAt="2"/>
                        <a:tabLst>
                          <a:tab pos="447675" algn="l"/>
                        </a:tabLst>
                      </a:pPr>
                      <a:r>
                        <a:rPr lang="ru-RU" sz="1600" b="1" dirty="0"/>
                        <a:t>Развитие СУДА</a:t>
                      </a:r>
                      <a:endParaRPr lang="en-GB" sz="1600" b="1" dirty="0"/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  <a:tabLst>
                          <a:tab pos="447675" algn="l"/>
                        </a:tabLst>
                      </a:pPr>
                      <a:r>
                        <a:rPr lang="ru-RU" sz="1600" dirty="0"/>
                        <a:t>Какие данные были собраны в Кыргызской Республике?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  <a:tabLst>
                          <a:tab pos="447675" algn="l"/>
                        </a:tabLst>
                      </a:pPr>
                      <a:r>
                        <a:rPr lang="ru-RU" sz="1600" dirty="0"/>
                        <a:t>Каков функционал базы данных?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  <a:tabLst>
                          <a:tab pos="447675" algn="l"/>
                        </a:tabLst>
                      </a:pPr>
                      <a:r>
                        <a:rPr lang="ru-RU" sz="1600" dirty="0"/>
                        <a:t>Как собранные данные используются для выбора и определения приоритетов?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  <a:tabLst>
                          <a:tab pos="447675" algn="l"/>
                        </a:tabLst>
                      </a:pPr>
                      <a:r>
                        <a:rPr lang="ru-RU" sz="1600" dirty="0"/>
                        <a:t>Что еще предстоит сделать для развития СУДА?</a:t>
                      </a:r>
                      <a:endParaRPr lang="en-GB" sz="1600" dirty="0"/>
                    </a:p>
                  </a:txBody>
                  <a:tcPr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657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indent="-457200">
                        <a:buAutoNum type="arabicPeriod" startAt="3"/>
                        <a:tabLst>
                          <a:tab pos="447675" algn="l"/>
                        </a:tabLst>
                      </a:pPr>
                      <a:r>
                        <a:rPr lang="ru-RU" sz="1600" b="1" dirty="0"/>
                        <a:t>Интеграция СУДА</a:t>
                      </a:r>
                      <a:endParaRPr lang="en-GB" sz="1600" b="1" dirty="0"/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  <a:tabLst>
                          <a:tab pos="447675" algn="l"/>
                        </a:tabLst>
                      </a:pPr>
                      <a:r>
                        <a:rPr lang="ru-RU" sz="1600" dirty="0"/>
                        <a:t>Как обеспечить соответствующую институциональную основу для работы СУДА?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  <a:tabLst>
                          <a:tab pos="447675" algn="l"/>
                        </a:tabLst>
                      </a:pPr>
                      <a:r>
                        <a:rPr lang="ru-RU" sz="1600" dirty="0"/>
                        <a:t>Как интегрировать СУДА в процедуры годового планирования и составления бюджета?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  <a:tabLst>
                          <a:tab pos="447675" algn="l"/>
                        </a:tabLst>
                      </a:pPr>
                      <a:r>
                        <a:rPr lang="ru-RU" sz="1600" dirty="0"/>
                        <a:t>Какие уровни финансирования требуются для дорожного сектора и как их можно финансировать?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  <a:tabLst>
                          <a:tab pos="447675" algn="l"/>
                        </a:tabLst>
                      </a:pPr>
                      <a:r>
                        <a:rPr lang="ru-RU" sz="1600" dirty="0"/>
                        <a:t>Как мы можем развить внутренний потенциал для реализации запланированных работ?</a:t>
                      </a:r>
                      <a:endParaRPr lang="LID4096" sz="1600" dirty="0"/>
                    </a:p>
                  </a:txBody>
                  <a:tcPr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726070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99C4B23-6DD9-4AC1-BA4C-2F89A5AC8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7FC21-9A4D-436F-B45E-806B2D05C2AE}" type="slidenum">
              <a:rPr lang="LID4096" smtClean="0"/>
              <a:t>2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432446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B17CB-5EA0-4B48-BC3A-FB6C8B4D6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434" y="284103"/>
            <a:ext cx="7383566" cy="634732"/>
          </a:xfrm>
        </p:spPr>
        <p:txBody>
          <a:bodyPr>
            <a:normAutofit fontScale="90000"/>
          </a:bodyPr>
          <a:lstStyle/>
          <a:p>
            <a:r>
              <a:rPr lang="ru-RU" noProof="0" dirty="0"/>
              <a:t>Система управления дорожными активами</a:t>
            </a:r>
            <a:endParaRPr lang="en-GB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E69AF-3FB7-4933-B888-9963C3159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085" y="1202469"/>
            <a:ext cx="8853443" cy="5505565"/>
          </a:xfrm>
        </p:spPr>
        <p:txBody>
          <a:bodyPr>
            <a:normAutofit fontScale="92500" lnSpcReduction="20000"/>
          </a:bodyPr>
          <a:lstStyle/>
          <a:p>
            <a:pPr marL="444500" indent="0">
              <a:buNone/>
            </a:pPr>
            <a:r>
              <a:rPr lang="ru-RU" i="1" dirty="0"/>
              <a:t>Любая система, которая используется для сбора, управления и анализа дорожных данных для целей </a:t>
            </a:r>
            <a:r>
              <a:rPr lang="ru-RU" i="1" u="sng" dirty="0"/>
              <a:t>планирования и составления программ развития дорог</a:t>
            </a:r>
            <a:endParaRPr lang="en-US" i="1" u="sng" dirty="0"/>
          </a:p>
          <a:p>
            <a:pPr marL="444500" indent="0">
              <a:buNone/>
            </a:pPr>
            <a:endParaRPr lang="en-GB" sz="900" i="1" noProof="0" dirty="0"/>
          </a:p>
          <a:p>
            <a:pPr marL="444500" indent="0">
              <a:buNone/>
            </a:pPr>
            <a:r>
              <a:rPr lang="ru-RU" u="sng" dirty="0"/>
              <a:t>Цель</a:t>
            </a:r>
            <a:r>
              <a:rPr lang="ru-RU" dirty="0"/>
              <a:t>: Оптимизация уровня и распределения дорожного финансирования с учетом средне- и долгосрочных результатов в отношении дорожных условий и затрат участников дорожного движения</a:t>
            </a:r>
            <a:endParaRPr lang="en-US" dirty="0"/>
          </a:p>
          <a:p>
            <a:pPr lvl="2"/>
            <a:endParaRPr lang="en-GB" noProof="0" dirty="0"/>
          </a:p>
          <a:p>
            <a:pPr lvl="1"/>
            <a:r>
              <a:rPr lang="ru-RU" dirty="0"/>
              <a:t>Определить потребности в обслуживании, ремонте и улучшении дорожной сети</a:t>
            </a:r>
            <a:endParaRPr lang="en-GB" noProof="0" dirty="0"/>
          </a:p>
          <a:p>
            <a:pPr lvl="2"/>
            <a:r>
              <a:rPr lang="ru-RU" dirty="0"/>
              <a:t>На основе данных инвентаризации, состояния и трафика</a:t>
            </a:r>
            <a:endParaRPr lang="en-GB" noProof="0" dirty="0"/>
          </a:p>
          <a:p>
            <a:pPr lvl="1"/>
            <a:r>
              <a:rPr lang="ru-RU" dirty="0"/>
              <a:t>Определить </a:t>
            </a:r>
            <a:r>
              <a:rPr lang="ru-RU" u="sng" dirty="0"/>
              <a:t>необходимый бюджет</a:t>
            </a:r>
            <a:r>
              <a:rPr lang="ru-RU" dirty="0"/>
              <a:t> для удовлетворения этих потребностей</a:t>
            </a:r>
            <a:endParaRPr lang="en-GB" noProof="0" dirty="0"/>
          </a:p>
          <a:p>
            <a:pPr lvl="1"/>
            <a:r>
              <a:rPr lang="ru-RU" dirty="0"/>
              <a:t>Определить, как лучше всего распределить </a:t>
            </a:r>
            <a:r>
              <a:rPr lang="ru-RU" u="sng" dirty="0"/>
              <a:t>доступный бюджет</a:t>
            </a:r>
            <a:endParaRPr lang="en-GB" u="sng" noProof="0" dirty="0"/>
          </a:p>
          <a:p>
            <a:pPr lvl="2"/>
            <a:r>
              <a:rPr lang="ru-RU" dirty="0"/>
              <a:t>На разные дороги и сети (класс, трафик и т. д.)</a:t>
            </a:r>
            <a:endParaRPr lang="en-GB" noProof="0" dirty="0"/>
          </a:p>
          <a:p>
            <a:pPr lvl="2"/>
            <a:r>
              <a:rPr lang="ru-RU" dirty="0"/>
              <a:t>На разные виды обращения (ТО, текущий ремонт, среднесрочный ремонт, капитальный ремонт)</a:t>
            </a:r>
            <a:endParaRPr lang="en-GB" noProof="0" dirty="0"/>
          </a:p>
          <a:p>
            <a:pPr lvl="1"/>
            <a:r>
              <a:rPr lang="ru-RU" dirty="0"/>
              <a:t>На основе согласованных критериев </a:t>
            </a:r>
            <a:r>
              <a:rPr lang="ru-RU" dirty="0" err="1"/>
              <a:t>приоритизации</a:t>
            </a:r>
            <a:endParaRPr lang="en-GB" noProof="0" dirty="0"/>
          </a:p>
          <a:p>
            <a:pPr lvl="2"/>
            <a:r>
              <a:rPr lang="ru-RU" dirty="0"/>
              <a:t>Экономические (например, затраты на участников дорожного движения, уровни трафика)</a:t>
            </a:r>
            <a:endParaRPr lang="en-GB" noProof="0" dirty="0"/>
          </a:p>
          <a:p>
            <a:pPr lvl="2"/>
            <a:r>
              <a:rPr lang="ru-RU" dirty="0"/>
              <a:t>Социальные (например, население, минимальный доступ)</a:t>
            </a:r>
            <a:endParaRPr lang="en-GB" noProof="0" dirty="0"/>
          </a:p>
          <a:p>
            <a:pPr lvl="1"/>
            <a:r>
              <a:rPr lang="ru-RU" dirty="0"/>
              <a:t>Предсказать влияние этого бюджетного ассигнования</a:t>
            </a:r>
            <a:endParaRPr lang="en-GB" noProof="0" dirty="0"/>
          </a:p>
          <a:p>
            <a:pPr lvl="2"/>
            <a:r>
              <a:rPr lang="ru-RU" dirty="0"/>
              <a:t>О будущих условиях дорожной сети</a:t>
            </a:r>
            <a:endParaRPr lang="en-GB" noProof="0" dirty="0"/>
          </a:p>
          <a:p>
            <a:pPr lvl="2"/>
            <a:r>
              <a:rPr lang="ru-RU" dirty="0"/>
              <a:t>О будущих расходах на техническое обслуживание и ремонт</a:t>
            </a:r>
            <a:endParaRPr lang="en-GB" noProof="0" dirty="0"/>
          </a:p>
          <a:p>
            <a:pPr lvl="1"/>
            <a:r>
              <a:rPr lang="ru-RU" dirty="0"/>
              <a:t>Отслеживать дорожную сеть с течением времени</a:t>
            </a:r>
            <a:endParaRPr lang="en-GB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CF2BBB-861C-4838-87E7-D7D47FB9F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7FC21-9A4D-436F-B45E-806B2D05C2AE}" type="slidenum">
              <a:rPr lang="LID4096" smtClean="0"/>
              <a:t>3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860473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B17CB-5EA0-4B48-BC3A-FB6C8B4D6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59" y="249378"/>
            <a:ext cx="7383566" cy="634732"/>
          </a:xfrm>
        </p:spPr>
        <p:txBody>
          <a:bodyPr>
            <a:normAutofit fontScale="90000"/>
          </a:bodyPr>
          <a:lstStyle/>
          <a:p>
            <a:r>
              <a:rPr lang="ru-RU" noProof="0" dirty="0"/>
              <a:t>Планирование сети и планирование проектов</a:t>
            </a:r>
            <a:endParaRPr lang="en-GB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E69AF-3FB7-4933-B888-9963C3159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59" y="1376090"/>
            <a:ext cx="8853443" cy="5238572"/>
          </a:xfrm>
        </p:spPr>
        <p:txBody>
          <a:bodyPr>
            <a:normAutofit/>
          </a:bodyPr>
          <a:lstStyle/>
          <a:p>
            <a:r>
              <a:rPr lang="ru-RU" noProof="0" dirty="0"/>
              <a:t>СУДА – это инструмент сетевого планирования – </a:t>
            </a:r>
            <a:r>
              <a:rPr lang="ru-RU" u="sng" noProof="0" dirty="0"/>
              <a:t>Ограниченные данные по всем дорогам</a:t>
            </a:r>
            <a:endParaRPr lang="en-GB" u="sng" noProof="0" dirty="0"/>
          </a:p>
          <a:p>
            <a:pPr lvl="1"/>
            <a:r>
              <a:rPr lang="ru-RU" noProof="0" dirty="0"/>
              <a:t>Планирование для </a:t>
            </a:r>
            <a:r>
              <a:rPr lang="ru-RU" u="sng" noProof="0" dirty="0"/>
              <a:t>всей</a:t>
            </a:r>
            <a:r>
              <a:rPr lang="ru-RU" noProof="0" dirty="0"/>
              <a:t> (под)сети</a:t>
            </a:r>
          </a:p>
          <a:p>
            <a:pPr lvl="1"/>
            <a:r>
              <a:rPr lang="ru-RU" noProof="0" dirty="0"/>
              <a:t>На основе данных, собранных для </a:t>
            </a:r>
            <a:r>
              <a:rPr lang="ru-RU" u="sng" noProof="0" dirty="0"/>
              <a:t>всей</a:t>
            </a:r>
            <a:r>
              <a:rPr lang="ru-RU" noProof="0" dirty="0"/>
              <a:t> (под)сети</a:t>
            </a:r>
          </a:p>
          <a:p>
            <a:pPr lvl="1"/>
            <a:r>
              <a:rPr lang="ru-RU" noProof="0" dirty="0"/>
              <a:t>Определить лучшие подходы</a:t>
            </a:r>
          </a:p>
          <a:p>
            <a:pPr lvl="1"/>
            <a:r>
              <a:rPr lang="ru-RU" noProof="0" dirty="0"/>
              <a:t>Определить потребности бюджета и предложить бюджетные ассигнования</a:t>
            </a:r>
          </a:p>
          <a:p>
            <a:pPr lvl="1"/>
            <a:r>
              <a:rPr lang="ru-RU" noProof="0" dirty="0"/>
              <a:t>Ограниченный сбор данных для снижения затрат</a:t>
            </a:r>
            <a:endParaRPr lang="en-US" noProof="0" dirty="0"/>
          </a:p>
          <a:p>
            <a:pPr lvl="1"/>
            <a:endParaRPr lang="en-GB" noProof="0" dirty="0"/>
          </a:p>
          <a:p>
            <a:r>
              <a:rPr lang="ru-RU" noProof="0" dirty="0"/>
              <a:t>Отличие от планирования на уровне проекта – </a:t>
            </a:r>
            <a:r>
              <a:rPr lang="ru-RU" u="sng" noProof="0" dirty="0"/>
              <a:t>Подробные данные о некоторых дорогах</a:t>
            </a:r>
            <a:endParaRPr lang="en-US" u="sng" noProof="0" dirty="0"/>
          </a:p>
          <a:p>
            <a:pPr lvl="1"/>
            <a:r>
              <a:rPr lang="ru-RU" noProof="0" dirty="0"/>
              <a:t>Для конкретной дороги (участка)</a:t>
            </a:r>
          </a:p>
          <a:p>
            <a:pPr lvl="1"/>
            <a:r>
              <a:rPr lang="ru-RU" noProof="0" dirty="0"/>
              <a:t>Намного более высокие требования к данным</a:t>
            </a:r>
          </a:p>
          <a:p>
            <a:pPr lvl="1"/>
            <a:r>
              <a:rPr lang="ru-RU" noProof="0" dirty="0"/>
              <a:t>Сопровождение подготовки дизайна</a:t>
            </a:r>
          </a:p>
          <a:p>
            <a:pPr lvl="1"/>
            <a:r>
              <a:rPr lang="ru-RU" noProof="0" dirty="0"/>
              <a:t>Определить объемы работ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C405D1-9C49-4AC7-B4A3-95CBBFAFE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7FC21-9A4D-436F-B45E-806B2D05C2AE}" type="slidenum">
              <a:rPr lang="LID4096" smtClean="0"/>
              <a:t>4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603614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90A20-BE54-4137-9A81-913575527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Преимущества СУДА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FFA81-4034-4F75-ACDF-53FBCEAE9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557" y="1179320"/>
            <a:ext cx="8853443" cy="558006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Позволяет объективно идентифицировать </a:t>
            </a:r>
            <a:r>
              <a:rPr lang="ru-RU" u="sng" dirty="0"/>
              <a:t>все</a:t>
            </a:r>
            <a:r>
              <a:rPr lang="ru-RU" dirty="0"/>
              <a:t> потребности и затраты</a:t>
            </a:r>
            <a:endParaRPr lang="en-GB" dirty="0"/>
          </a:p>
          <a:p>
            <a:pPr lvl="1"/>
            <a:r>
              <a:rPr lang="ru-RU" dirty="0"/>
              <a:t>Выявление потребностей и будущих сроков обработки</a:t>
            </a:r>
          </a:p>
          <a:p>
            <a:pPr lvl="1"/>
            <a:r>
              <a:rPr lang="ru-RU" dirty="0"/>
              <a:t>Традиционное планирование обычно показывает лишь часть потребностей</a:t>
            </a:r>
          </a:p>
          <a:p>
            <a:pPr lvl="1"/>
            <a:r>
              <a:rPr lang="ru-RU" dirty="0"/>
              <a:t>Традиционное планирование обычно более субъективно, и его трудно проверить</a:t>
            </a:r>
            <a:endParaRPr lang="en-GB" dirty="0"/>
          </a:p>
          <a:p>
            <a:r>
              <a:rPr lang="ru-RU" dirty="0"/>
              <a:t>Позволяет оптимизировать распределение доступных бюджетных средств</a:t>
            </a:r>
            <a:endParaRPr lang="en-GB" dirty="0"/>
          </a:p>
          <a:p>
            <a:pPr lvl="1"/>
            <a:r>
              <a:rPr lang="ru-RU" dirty="0"/>
              <a:t>Оптимизировать влияние на снижение затрат участников дорожного движения (затраты для экономики)</a:t>
            </a:r>
          </a:p>
          <a:p>
            <a:pPr lvl="1"/>
            <a:r>
              <a:rPr lang="ru-RU" dirty="0"/>
              <a:t>Оптимизировать влияние на будущее состояние дорожной сети</a:t>
            </a:r>
          </a:p>
          <a:p>
            <a:pPr lvl="1"/>
            <a:r>
              <a:rPr lang="ru-RU" dirty="0"/>
              <a:t>Традиционное планирование часто оказывается неоптимальным – сосредоточьтесь на исправлении дефектов, а не на их предотвращении</a:t>
            </a:r>
            <a:endParaRPr lang="en-GB" dirty="0"/>
          </a:p>
          <a:p>
            <a:r>
              <a:rPr lang="ru-RU" dirty="0"/>
              <a:t>Обеспечивает основу для определения подходящего уровня бюджета</a:t>
            </a:r>
            <a:endParaRPr lang="en-GB" dirty="0"/>
          </a:p>
          <a:p>
            <a:pPr lvl="1"/>
            <a:r>
              <a:rPr lang="ru-RU" dirty="0"/>
              <a:t>Продемонстрировать влияние различных уровней бюджета на состояние сети в будущем и затраты пользователей дорог (затраты для экономики)</a:t>
            </a:r>
          </a:p>
          <a:p>
            <a:pPr lvl="1"/>
            <a:r>
              <a:rPr lang="ru-RU" dirty="0"/>
              <a:t>Обеспечивает надлежащую основу для переговоров по уровням бюджета</a:t>
            </a:r>
            <a:endParaRPr lang="LID4096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D46AFE-6253-4AF1-AFF3-F6C6C1E02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7FC21-9A4D-436F-B45E-806B2D05C2AE}" type="slidenum">
              <a:rPr lang="LID4096" smtClean="0"/>
              <a:t>5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684962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FA4A0-54BC-43F1-BE64-7EF860C64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Стоимость СУДА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273C7-A033-4141-B105-719056CE8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Сбор данных о сети</a:t>
            </a:r>
            <a:endParaRPr lang="en-GB" dirty="0"/>
          </a:p>
          <a:p>
            <a:pPr lvl="1"/>
            <a:r>
              <a:rPr lang="ru-RU" dirty="0"/>
              <a:t>Ежегодный сбор данных для части сети</a:t>
            </a:r>
          </a:p>
          <a:p>
            <a:pPr lvl="1"/>
            <a:r>
              <a:rPr lang="ru-RU" dirty="0"/>
              <a:t>Стоимость зависит от типов данных, которые необходимо собрать, и от частоты сбора</a:t>
            </a:r>
          </a:p>
          <a:p>
            <a:pPr lvl="1"/>
            <a:r>
              <a:rPr lang="ru-RU" dirty="0"/>
              <a:t>Закупка/замена и ежегодная эксплуатация съемочного оборудования</a:t>
            </a:r>
            <a:endParaRPr lang="en-GB" dirty="0"/>
          </a:p>
          <a:p>
            <a:pPr lvl="1"/>
            <a:endParaRPr lang="en-GB" dirty="0"/>
          </a:p>
          <a:p>
            <a:r>
              <a:rPr lang="ru-RU" dirty="0"/>
              <a:t>Работа с базой данных СУДА и анализ данных</a:t>
            </a:r>
            <a:endParaRPr lang="en-GB" dirty="0"/>
          </a:p>
          <a:p>
            <a:pPr lvl="1"/>
            <a:r>
              <a:rPr lang="ru-RU" dirty="0"/>
              <a:t>Небольшая команда преданных своему делу сотрудников, вовлеченных в работу с базами данных и анализ данных</a:t>
            </a:r>
          </a:p>
          <a:p>
            <a:pPr lvl="1"/>
            <a:r>
              <a:rPr lang="ru-RU" dirty="0"/>
              <a:t>Ресурсы для эксплуатации оборудования и программного обеспечения СУДА</a:t>
            </a:r>
            <a:endParaRPr lang="en-GB" dirty="0"/>
          </a:p>
          <a:p>
            <a:pPr lvl="1"/>
            <a:endParaRPr lang="en-GB" dirty="0"/>
          </a:p>
          <a:p>
            <a:r>
              <a:rPr lang="ru-RU" dirty="0"/>
              <a:t>Затраты на СУДА с лихвой компенсируются повышением эффективности использования бюджета дорожного сектора</a:t>
            </a:r>
            <a:endParaRPr lang="en-GB" dirty="0"/>
          </a:p>
          <a:p>
            <a:pPr lvl="1"/>
            <a:r>
              <a:rPr lang="ru-RU" dirty="0"/>
              <a:t>Долгосрочная экономия бюджетных потребностей дорожной сети</a:t>
            </a:r>
            <a:endParaRPr lang="LID4096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869C2C-6F35-4FB6-9E11-BCC3278AA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7FC21-9A4D-436F-B45E-806B2D05C2AE}" type="slidenum">
              <a:rPr lang="LID4096" smtClean="0"/>
              <a:t>6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501116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83244DC6-EA79-4F1B-BE3A-6A6CE5E9F657}"/>
              </a:ext>
            </a:extLst>
          </p:cNvPr>
          <p:cNvSpPr txBox="1"/>
          <p:nvPr/>
        </p:nvSpPr>
        <p:spPr>
          <a:xfrm rot="16200000">
            <a:off x="3234020" y="4729899"/>
            <a:ext cx="261359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000" dirty="0"/>
              <a:t>Управление данными</a:t>
            </a:r>
            <a:r>
              <a:rPr lang="en-GB" sz="2000" dirty="0"/>
              <a:t>  </a:t>
            </a:r>
          </a:p>
          <a:p>
            <a:pPr algn="ctr">
              <a:spcAft>
                <a:spcPts val="1200"/>
              </a:spcAft>
            </a:pPr>
            <a:r>
              <a:rPr lang="ru-RU" sz="2000" dirty="0"/>
              <a:t>Составление отчетов</a:t>
            </a:r>
            <a:endParaRPr lang="LID4096" sz="2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CA4A18-A197-46C0-B880-9BCE04B2B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59" y="330402"/>
            <a:ext cx="7383566" cy="634732"/>
          </a:xfrm>
        </p:spPr>
        <p:txBody>
          <a:bodyPr>
            <a:normAutofit fontScale="90000"/>
          </a:bodyPr>
          <a:lstStyle/>
          <a:p>
            <a:r>
              <a:rPr lang="ru-RU" dirty="0"/>
              <a:t>Система управления дорожными активами</a:t>
            </a:r>
            <a:endParaRPr lang="LID4096" dirty="0"/>
          </a:p>
        </p:txBody>
      </p:sp>
      <p:pic>
        <p:nvPicPr>
          <p:cNvPr id="1026" name="Picture 2" descr="Office, database Free Icon of Super Flat Remix V1.08">
            <a:extLst>
              <a:ext uri="{FF2B5EF4-FFF2-40B4-BE49-F238E27FC236}">
                <a16:creationId xmlns:a16="http://schemas.microsoft.com/office/drawing/2014/main" id="{DE08995E-15C0-4C8A-8195-855CFD5F52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92D05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38" y="1882311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81E97D8-82A6-4D54-BEBF-D39D0A8E598F}"/>
              </a:ext>
            </a:extLst>
          </p:cNvPr>
          <p:cNvCxnSpPr/>
          <p:nvPr/>
        </p:nvCxnSpPr>
        <p:spPr>
          <a:xfrm>
            <a:off x="1250297" y="2926979"/>
            <a:ext cx="2250141" cy="0"/>
          </a:xfrm>
          <a:prstGeom prst="straightConnector1">
            <a:avLst/>
          </a:prstGeom>
          <a:ln w="76200">
            <a:solidFill>
              <a:srgbClr val="89AB6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F51F3E2-523F-4840-B347-A15CE30D4590}"/>
              </a:ext>
            </a:extLst>
          </p:cNvPr>
          <p:cNvCxnSpPr/>
          <p:nvPr/>
        </p:nvCxnSpPr>
        <p:spPr>
          <a:xfrm>
            <a:off x="5571285" y="2953873"/>
            <a:ext cx="2250141" cy="0"/>
          </a:xfrm>
          <a:prstGeom prst="straightConnector1">
            <a:avLst/>
          </a:prstGeom>
          <a:ln w="76200">
            <a:solidFill>
              <a:srgbClr val="89AB6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01CFA8BE-C935-4CF7-9619-F78D46489A98}"/>
              </a:ext>
            </a:extLst>
          </p:cNvPr>
          <p:cNvSpPr txBox="1"/>
          <p:nvPr/>
        </p:nvSpPr>
        <p:spPr>
          <a:xfrm>
            <a:off x="666069" y="2501156"/>
            <a:ext cx="307557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000" dirty="0"/>
              <a:t>Сбор информации</a:t>
            </a:r>
          </a:p>
          <a:p>
            <a:pPr algn="ctr">
              <a:spcAft>
                <a:spcPts val="1200"/>
              </a:spcAft>
            </a:pPr>
            <a:r>
              <a:rPr lang="ru-RU" sz="2000" dirty="0"/>
              <a:t>Съемочное оборудование</a:t>
            </a:r>
            <a:endParaRPr lang="LID4096" sz="2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388B4C9-FBD4-42D9-93DA-70AAFDA31FA0}"/>
              </a:ext>
            </a:extLst>
          </p:cNvPr>
          <p:cNvSpPr txBox="1"/>
          <p:nvPr/>
        </p:nvSpPr>
        <p:spPr>
          <a:xfrm>
            <a:off x="5430152" y="2583055"/>
            <a:ext cx="2574543" cy="10772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000" dirty="0"/>
              <a:t>Анализ данных</a:t>
            </a:r>
          </a:p>
          <a:p>
            <a:pPr algn="ctr">
              <a:spcAft>
                <a:spcPts val="1200"/>
              </a:spcAft>
            </a:pPr>
            <a:r>
              <a:rPr lang="ru-RU" sz="2000" dirty="0"/>
              <a:t>Модуль планирования</a:t>
            </a:r>
            <a:endParaRPr lang="LID4096" sz="2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BD95D20-1F9B-4C04-87AE-572D8E448021}"/>
              </a:ext>
            </a:extLst>
          </p:cNvPr>
          <p:cNvSpPr txBox="1"/>
          <p:nvPr/>
        </p:nvSpPr>
        <p:spPr>
          <a:xfrm>
            <a:off x="3401752" y="1637568"/>
            <a:ext cx="2340494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2000" dirty="0"/>
              <a:t>База данных СУДА</a:t>
            </a:r>
            <a:endParaRPr lang="en-GB" sz="2000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3904B95-41FD-4221-8FC3-A02B8132F529}"/>
              </a:ext>
            </a:extLst>
          </p:cNvPr>
          <p:cNvCxnSpPr>
            <a:cxnSpLocks/>
          </p:cNvCxnSpPr>
          <p:nvPr/>
        </p:nvCxnSpPr>
        <p:spPr>
          <a:xfrm flipH="1">
            <a:off x="4544564" y="4025436"/>
            <a:ext cx="1" cy="2232000"/>
          </a:xfrm>
          <a:prstGeom prst="straightConnector1">
            <a:avLst/>
          </a:prstGeom>
          <a:ln w="76200">
            <a:solidFill>
              <a:srgbClr val="89AB6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F241EE-421B-4918-8F20-E95766790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7FC21-9A4D-436F-B45E-806B2D05C2AE}" type="slidenum">
              <a:rPr lang="LID4096" smtClean="0"/>
              <a:t>7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143526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6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99974-C7FE-4202-AD06-0407A3EDA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434" y="295677"/>
            <a:ext cx="7383566" cy="634732"/>
          </a:xfrm>
        </p:spPr>
        <p:txBody>
          <a:bodyPr>
            <a:normAutofit fontScale="90000"/>
          </a:bodyPr>
          <a:lstStyle/>
          <a:p>
            <a:r>
              <a:rPr lang="ru-RU" noProof="0" dirty="0"/>
              <a:t>Система управления дорожными активами</a:t>
            </a:r>
            <a:endParaRPr lang="en-GB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60D6C-B9E8-4116-A812-12CBC6786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682" y="1364517"/>
            <a:ext cx="8853443" cy="5238572"/>
          </a:xfrm>
        </p:spPr>
        <p:txBody>
          <a:bodyPr>
            <a:normAutofit lnSpcReduction="10000"/>
          </a:bodyPr>
          <a:lstStyle/>
          <a:p>
            <a:r>
              <a:rPr lang="ru-RU" noProof="0" dirty="0"/>
              <a:t>Сбор информации</a:t>
            </a:r>
            <a:endParaRPr lang="en-GB" noProof="0" dirty="0"/>
          </a:p>
          <a:p>
            <a:pPr lvl="1"/>
            <a:r>
              <a:rPr lang="ru-RU" noProof="0" dirty="0"/>
              <a:t>Дорожные данные (инвентаризация, состояние, трафик, прочее)</a:t>
            </a:r>
          </a:p>
          <a:p>
            <a:pPr lvl="1"/>
            <a:r>
              <a:rPr lang="ru-RU" noProof="0" dirty="0"/>
              <a:t>Данные об обращении с дорогами (затраты, эффективность и т. д.)</a:t>
            </a:r>
          </a:p>
          <a:p>
            <a:pPr lvl="1"/>
            <a:r>
              <a:rPr lang="ru-RU" noProof="0" dirty="0"/>
              <a:t>Отсутствующие/устаревшие данные делают СУДА бесполезной</a:t>
            </a:r>
            <a:endParaRPr lang="en-GB" noProof="0" dirty="0"/>
          </a:p>
          <a:p>
            <a:r>
              <a:rPr lang="ru-RU" noProof="0" dirty="0"/>
              <a:t>Управление данными (база данных)</a:t>
            </a:r>
            <a:endParaRPr lang="en-GB" noProof="0" dirty="0"/>
          </a:p>
          <a:p>
            <a:pPr lvl="1"/>
            <a:r>
              <a:rPr lang="ru-RU" noProof="0" dirty="0"/>
              <a:t>Храните данные и делайте их легкодоступными</a:t>
            </a:r>
          </a:p>
          <a:p>
            <a:pPr lvl="1"/>
            <a:r>
              <a:rPr lang="ru-RU" noProof="0" dirty="0"/>
              <a:t>Комбинируйте разные наборы данных</a:t>
            </a:r>
          </a:p>
          <a:p>
            <a:pPr lvl="1"/>
            <a:r>
              <a:rPr lang="ru-RU" noProof="0" dirty="0"/>
              <a:t>Готовьте отчеты – предоставляйте статистику для сети</a:t>
            </a:r>
            <a:endParaRPr lang="en-GB" noProof="0" dirty="0"/>
          </a:p>
          <a:p>
            <a:r>
              <a:rPr lang="ru-RU" noProof="0" dirty="0"/>
              <a:t>Анализ данных (инструмент планирования)</a:t>
            </a:r>
            <a:endParaRPr lang="en-GB" noProof="0" dirty="0"/>
          </a:p>
          <a:p>
            <a:pPr lvl="1"/>
            <a:r>
              <a:rPr lang="ru-RU" dirty="0"/>
              <a:t>Определите необходимый бюджет</a:t>
            </a:r>
          </a:p>
          <a:p>
            <a:pPr lvl="1"/>
            <a:r>
              <a:rPr lang="ru-RU" dirty="0"/>
              <a:t>Критерии расстановки приоритетов + выделение конкретного бюджета</a:t>
            </a:r>
          </a:p>
          <a:p>
            <a:pPr lvl="1"/>
            <a:r>
              <a:rPr lang="ru-RU" dirty="0"/>
              <a:t>Алгоритмы прогнозирования будущего ухудшения состояния дорог и затрат пользователей</a:t>
            </a:r>
            <a:endParaRPr lang="en-GB" noProof="0" dirty="0"/>
          </a:p>
          <a:p>
            <a:r>
              <a:rPr lang="ru-RU" noProof="0" dirty="0"/>
              <a:t>Может включать другие модули</a:t>
            </a:r>
            <a:endParaRPr lang="en-GB" noProof="0" dirty="0"/>
          </a:p>
          <a:p>
            <a:pPr lvl="1"/>
            <a:r>
              <a:rPr lang="ru-RU" noProof="0" dirty="0"/>
              <a:t>Система управления мостами или туннелями</a:t>
            </a:r>
          </a:p>
          <a:p>
            <a:pPr lvl="1"/>
            <a:r>
              <a:rPr lang="ru-RU" noProof="0" dirty="0"/>
              <a:t>Система управления контрактами</a:t>
            </a:r>
            <a:endParaRPr lang="en-GB" noProof="0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2901117-7DC7-4E98-AFC6-7D0087DC31F6}"/>
              </a:ext>
            </a:extLst>
          </p:cNvPr>
          <p:cNvGrpSpPr/>
          <p:nvPr/>
        </p:nvGrpSpPr>
        <p:grpSpPr>
          <a:xfrm>
            <a:off x="6513126" y="2860247"/>
            <a:ext cx="1296000" cy="1314000"/>
            <a:chOff x="3644770" y="3735212"/>
            <a:chExt cx="1452100" cy="1476871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AC5E402-8887-43DC-AB45-05AABE43F504}"/>
                </a:ext>
              </a:extLst>
            </p:cNvPr>
            <p:cNvSpPr/>
            <p:nvPr/>
          </p:nvSpPr>
          <p:spPr>
            <a:xfrm>
              <a:off x="3644770" y="3735212"/>
              <a:ext cx="1452100" cy="43563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1200" b="1" dirty="0">
                  <a:solidFill>
                    <a:schemeClr val="tx1"/>
                  </a:solidFill>
                  <a:effectLst/>
                  <a:ea typeface="SimSun" panose="02010600030101010101" pitchFamily="2" charset="-122"/>
                  <a:cs typeface="Times New Roman" panose="02020603050405020304" pitchFamily="18" charset="0"/>
                </a:rPr>
                <a:t>Сбор данных</a:t>
              </a:r>
              <a:endParaRPr lang="en-GB" sz="12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B19EF85-190B-44F1-BDBC-34143122A6E9}"/>
                </a:ext>
              </a:extLst>
            </p:cNvPr>
            <p:cNvSpPr/>
            <p:nvPr/>
          </p:nvSpPr>
          <p:spPr>
            <a:xfrm>
              <a:off x="3644770" y="4260530"/>
              <a:ext cx="1452100" cy="43563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1200" b="1" dirty="0">
                  <a:solidFill>
                    <a:schemeClr val="tx1"/>
                  </a:solidFill>
                  <a:effectLst/>
                  <a:ea typeface="SimSun" panose="02010600030101010101" pitchFamily="2" charset="-122"/>
                  <a:cs typeface="Times New Roman" panose="02020603050405020304" pitchFamily="18" charset="0"/>
                </a:rPr>
                <a:t>Управление данными</a:t>
              </a:r>
              <a:endParaRPr lang="en-GB" sz="12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092FBF7-636E-463B-940B-9479BFD60D70}"/>
                </a:ext>
              </a:extLst>
            </p:cNvPr>
            <p:cNvSpPr/>
            <p:nvPr/>
          </p:nvSpPr>
          <p:spPr>
            <a:xfrm>
              <a:off x="3644770" y="4776453"/>
              <a:ext cx="1452100" cy="43563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1200" b="1" dirty="0">
                  <a:solidFill>
                    <a:schemeClr val="tx1"/>
                  </a:solidFill>
                  <a:effectLst/>
                  <a:ea typeface="SimSun" panose="02010600030101010101" pitchFamily="2" charset="-122"/>
                  <a:cs typeface="Times New Roman" panose="02020603050405020304" pitchFamily="18" charset="0"/>
                </a:rPr>
                <a:t>Анализ данных</a:t>
              </a:r>
              <a:endParaRPr lang="en-GB" sz="12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494252-8213-4239-977E-A9BB04741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7FC21-9A4D-436F-B45E-806B2D05C2AE}" type="slidenum">
              <a:rPr lang="LID4096" smtClean="0"/>
              <a:t>8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105286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99974-C7FE-4202-AD06-0407A3EDA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noProof="0" dirty="0"/>
              <a:t>Интеграция СУДА</a:t>
            </a:r>
            <a:endParaRPr lang="en-GB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60D6C-B9E8-4116-A812-12CBC6786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237" y="1191677"/>
            <a:ext cx="5497292" cy="5678680"/>
          </a:xfrm>
        </p:spPr>
        <p:txBody>
          <a:bodyPr>
            <a:normAutofit fontScale="92500" lnSpcReduction="10000"/>
          </a:bodyPr>
          <a:lstStyle/>
          <a:p>
            <a:r>
              <a:rPr lang="ru-RU" noProof="0" dirty="0"/>
              <a:t>Институциональная основа</a:t>
            </a:r>
            <a:endParaRPr lang="en-GB" noProof="0" dirty="0"/>
          </a:p>
          <a:p>
            <a:pPr lvl="1"/>
            <a:r>
              <a:rPr lang="ru-RU" noProof="0" dirty="0"/>
              <a:t>Ресурсы для работы СУДА</a:t>
            </a:r>
          </a:p>
          <a:p>
            <a:pPr lvl="1"/>
            <a:r>
              <a:rPr lang="ru-RU" noProof="0" dirty="0"/>
              <a:t>Порядок работы СУДА</a:t>
            </a:r>
          </a:p>
          <a:p>
            <a:pPr lvl="1"/>
            <a:r>
              <a:rPr lang="ru-RU" noProof="0" dirty="0"/>
              <a:t>Особенно – сбор данных</a:t>
            </a:r>
            <a:endParaRPr lang="en-GB" noProof="0" dirty="0"/>
          </a:p>
          <a:p>
            <a:r>
              <a:rPr lang="ru-RU" noProof="0" dirty="0"/>
              <a:t>Процедуры планирования и бюджетирования</a:t>
            </a:r>
            <a:endParaRPr lang="en-GB" noProof="0" dirty="0"/>
          </a:p>
          <a:p>
            <a:pPr lvl="1"/>
            <a:r>
              <a:rPr lang="ru-RU" noProof="0" dirty="0"/>
              <a:t>Интеграция СУДА в системы планирования</a:t>
            </a:r>
          </a:p>
          <a:p>
            <a:pPr lvl="1"/>
            <a:r>
              <a:rPr lang="ru-RU" noProof="0" dirty="0"/>
              <a:t>Вовремя для подготовки бюджета</a:t>
            </a:r>
          </a:p>
          <a:p>
            <a:pPr lvl="1"/>
            <a:r>
              <a:rPr lang="ru-RU" noProof="0" dirty="0"/>
              <a:t>Используется как основа для подготовки </a:t>
            </a:r>
            <a:br>
              <a:rPr lang="en-US" noProof="0" dirty="0"/>
            </a:br>
            <a:r>
              <a:rPr lang="ru-RU" noProof="0" dirty="0"/>
              <a:t>бюджета</a:t>
            </a:r>
            <a:endParaRPr lang="en-GB" noProof="0" dirty="0"/>
          </a:p>
          <a:p>
            <a:r>
              <a:rPr lang="ru-RU" noProof="0" dirty="0"/>
              <a:t>Процедуры финансирования</a:t>
            </a:r>
            <a:endParaRPr lang="en-GB" noProof="0" dirty="0"/>
          </a:p>
          <a:p>
            <a:pPr lvl="1"/>
            <a:r>
              <a:rPr lang="ru-RU" noProof="0" dirty="0"/>
              <a:t>Влияние на уровень бюджета, прогнозируя влияние на будущие условия сети</a:t>
            </a:r>
          </a:p>
          <a:p>
            <a:pPr lvl="1"/>
            <a:r>
              <a:rPr lang="ru-RU" noProof="0" dirty="0"/>
              <a:t>Определите альтернативные варианты финансирования</a:t>
            </a:r>
            <a:endParaRPr lang="en-GB" noProof="0" dirty="0"/>
          </a:p>
          <a:p>
            <a:r>
              <a:rPr lang="ru-RU" noProof="0" dirty="0"/>
              <a:t>Варианты реализации</a:t>
            </a:r>
            <a:endParaRPr lang="en-GB" noProof="0" dirty="0"/>
          </a:p>
          <a:p>
            <a:pPr lvl="1"/>
            <a:r>
              <a:rPr lang="ru-RU" noProof="0" dirty="0"/>
              <a:t>Возможность выполнения плановых работ</a:t>
            </a:r>
          </a:p>
          <a:p>
            <a:pPr lvl="1"/>
            <a:r>
              <a:rPr lang="ru-RU" noProof="0" dirty="0"/>
              <a:t>Переход к среднесрочному ремонту</a:t>
            </a:r>
          </a:p>
          <a:p>
            <a:pPr lvl="1"/>
            <a:r>
              <a:rPr lang="ru-RU" noProof="0" dirty="0"/>
              <a:t>Подходящие условия заключения контрактов</a:t>
            </a:r>
            <a:endParaRPr lang="en-GB" noProof="0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FB5146C-BD40-4B9C-A35D-A30F7E5C02B0}"/>
              </a:ext>
            </a:extLst>
          </p:cNvPr>
          <p:cNvGrpSpPr/>
          <p:nvPr/>
        </p:nvGrpSpPr>
        <p:grpSpPr>
          <a:xfrm>
            <a:off x="5171356" y="1539314"/>
            <a:ext cx="3972644" cy="3967383"/>
            <a:chOff x="49500" y="52979"/>
            <a:chExt cx="3355425" cy="3350956"/>
          </a:xfrm>
          <a:solidFill>
            <a:schemeClr val="accent1"/>
          </a:solidFill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5E7AE95-E0EC-4F35-A5ED-C9E12BE8C506}"/>
                </a:ext>
              </a:extLst>
            </p:cNvPr>
            <p:cNvSpPr/>
            <p:nvPr/>
          </p:nvSpPr>
          <p:spPr>
            <a:xfrm>
              <a:off x="49500" y="53835"/>
              <a:ext cx="2232000" cy="1080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1600" b="1" dirty="0">
                  <a:effectLst/>
                  <a:ea typeface="SimSun" panose="02010600030101010101" pitchFamily="2" charset="-122"/>
                  <a:cs typeface="Times New Roman" panose="02020603050405020304" pitchFamily="18" charset="0"/>
                </a:rPr>
                <a:t>Институциональная основа</a:t>
              </a:r>
              <a:endParaRPr lang="en-GB" sz="1600" b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FFE6D35-771C-4ECE-ADC6-58911D356027}"/>
                </a:ext>
              </a:extLst>
            </p:cNvPr>
            <p:cNvSpPr/>
            <p:nvPr/>
          </p:nvSpPr>
          <p:spPr>
            <a:xfrm>
              <a:off x="1173535" y="2323125"/>
              <a:ext cx="2231390" cy="10795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1600" b="1" dirty="0">
                  <a:effectLst/>
                  <a:ea typeface="SimSun" panose="02010600030101010101" pitchFamily="2" charset="-122"/>
                  <a:cs typeface="Times New Roman" panose="02020603050405020304" pitchFamily="18" charset="0"/>
                </a:rPr>
                <a:t>Реализация</a:t>
              </a:r>
              <a:endParaRPr lang="en-GB" sz="1600" b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6AD7B3-E788-4A91-96C3-3375914A1A15}"/>
                </a:ext>
              </a:extLst>
            </p:cNvPr>
            <p:cNvSpPr/>
            <p:nvPr/>
          </p:nvSpPr>
          <p:spPr>
            <a:xfrm>
              <a:off x="54825" y="1171935"/>
              <a:ext cx="1080000" cy="2232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1600" b="1" dirty="0">
                  <a:effectLst/>
                  <a:ea typeface="SimSun" panose="02010600030101010101" pitchFamily="2" charset="-122"/>
                  <a:cs typeface="Times New Roman" panose="02020603050405020304" pitchFamily="18" charset="0"/>
                </a:rPr>
                <a:t>Финансирование</a:t>
              </a:r>
              <a:endParaRPr lang="en-GB" sz="1600" b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F933318-AEA4-4611-B292-E297322EA152}"/>
                </a:ext>
              </a:extLst>
            </p:cNvPr>
            <p:cNvSpPr/>
            <p:nvPr/>
          </p:nvSpPr>
          <p:spPr>
            <a:xfrm>
              <a:off x="2325425" y="52979"/>
              <a:ext cx="1079500" cy="223139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1600" b="1" dirty="0">
                  <a:effectLst/>
                  <a:ea typeface="SimSun" panose="02010600030101010101" pitchFamily="2" charset="-122"/>
                  <a:cs typeface="Times New Roman" panose="02020603050405020304" pitchFamily="18" charset="0"/>
                </a:rPr>
                <a:t>Планирование</a:t>
              </a:r>
              <a:endParaRPr lang="en-GB" sz="1600" b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82AF0F8-EB89-4DA6-B89F-831477655ED1}"/>
              </a:ext>
            </a:extLst>
          </p:cNvPr>
          <p:cNvGrpSpPr/>
          <p:nvPr/>
        </p:nvGrpSpPr>
        <p:grpSpPr>
          <a:xfrm>
            <a:off x="6513126" y="2860247"/>
            <a:ext cx="1296000" cy="1314000"/>
            <a:chOff x="3644770" y="3735212"/>
            <a:chExt cx="1452100" cy="1476871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BCD8ADB-7E24-4147-9398-1CE66F0DD4F7}"/>
                </a:ext>
              </a:extLst>
            </p:cNvPr>
            <p:cNvSpPr/>
            <p:nvPr/>
          </p:nvSpPr>
          <p:spPr>
            <a:xfrm>
              <a:off x="3644770" y="3735212"/>
              <a:ext cx="1452100" cy="43563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1200" b="1" dirty="0">
                  <a:solidFill>
                    <a:schemeClr val="tx1"/>
                  </a:solidFill>
                  <a:effectLst/>
                  <a:ea typeface="SimSun" panose="02010600030101010101" pitchFamily="2" charset="-122"/>
                  <a:cs typeface="Times New Roman" panose="02020603050405020304" pitchFamily="18" charset="0"/>
                </a:rPr>
                <a:t>Сбор данных</a:t>
              </a:r>
              <a:endParaRPr lang="en-GB" sz="12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A65D462-90B7-4BDF-8365-3A17930B5F8A}"/>
                </a:ext>
              </a:extLst>
            </p:cNvPr>
            <p:cNvSpPr/>
            <p:nvPr/>
          </p:nvSpPr>
          <p:spPr>
            <a:xfrm>
              <a:off x="3644770" y="4260530"/>
              <a:ext cx="1452100" cy="43563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1200" b="1" dirty="0">
                  <a:solidFill>
                    <a:schemeClr val="tx1"/>
                  </a:solidFill>
                  <a:effectLst/>
                  <a:ea typeface="SimSun" panose="02010600030101010101" pitchFamily="2" charset="-122"/>
                  <a:cs typeface="Times New Roman" panose="02020603050405020304" pitchFamily="18" charset="0"/>
                </a:rPr>
                <a:t>Управление данными</a:t>
              </a:r>
              <a:endParaRPr lang="en-GB" sz="12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25664CB-7972-4A03-B660-52B7C9C640C9}"/>
                </a:ext>
              </a:extLst>
            </p:cNvPr>
            <p:cNvSpPr/>
            <p:nvPr/>
          </p:nvSpPr>
          <p:spPr>
            <a:xfrm>
              <a:off x="3644770" y="4776453"/>
              <a:ext cx="1452100" cy="43563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1200" b="1" dirty="0">
                  <a:solidFill>
                    <a:schemeClr val="tx1"/>
                  </a:solidFill>
                  <a:effectLst/>
                  <a:ea typeface="SimSun" panose="02010600030101010101" pitchFamily="2" charset="-122"/>
                  <a:cs typeface="Times New Roman" panose="02020603050405020304" pitchFamily="18" charset="0"/>
                </a:rPr>
                <a:t>Анализ данных</a:t>
              </a:r>
              <a:endParaRPr lang="en-GB" sz="12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547E8-21B6-499D-82A3-E89D5EF70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7FC21-9A4D-436F-B45E-806B2D05C2AE}" type="slidenum">
              <a:rPr lang="LID4096" smtClean="0"/>
              <a:t>9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021492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8074</TotalTime>
  <Words>1039</Words>
  <Application>Microsoft Office PowerPoint</Application>
  <PresentationFormat>Экран (4:3)</PresentationFormat>
  <Paragraphs>249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Презентация PowerPoint</vt:lpstr>
      <vt:lpstr>Программа</vt:lpstr>
      <vt:lpstr>Система управления дорожными активами</vt:lpstr>
      <vt:lpstr>Планирование сети и планирование проектов</vt:lpstr>
      <vt:lpstr>Преимущества СУДА</vt:lpstr>
      <vt:lpstr>Стоимость СУДА</vt:lpstr>
      <vt:lpstr>Система управления дорожными активами</vt:lpstr>
      <vt:lpstr>Система управления дорожными активами</vt:lpstr>
      <vt:lpstr>Интеграция СУДА</vt:lpstr>
      <vt:lpstr>Этапы разработки СУДА</vt:lpstr>
      <vt:lpstr>Статус СУДА в регионе ЦАРЭС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Serge Cartier van Dissel</dc:creator>
  <cp:lastModifiedBy>solomonchik@mail.ru</cp:lastModifiedBy>
  <cp:revision>127</cp:revision>
  <dcterms:created xsi:type="dcterms:W3CDTF">2019-12-09T09:24:51Z</dcterms:created>
  <dcterms:modified xsi:type="dcterms:W3CDTF">2021-06-28T16:03:17Z</dcterms:modified>
</cp:coreProperties>
</file>