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3" r:id="rId3"/>
    <p:sldId id="272" r:id="rId4"/>
    <p:sldId id="278" r:id="rId5"/>
    <p:sldId id="304" r:id="rId6"/>
    <p:sldId id="305" r:id="rId7"/>
    <p:sldId id="302" r:id="rId8"/>
    <p:sldId id="279" r:id="rId9"/>
    <p:sldId id="281" r:id="rId10"/>
    <p:sldId id="301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6DEE7C-464C-4E67-80AF-3E1E5D181F5B}">
          <p14:sldIdLst>
            <p14:sldId id="256"/>
            <p14:sldId id="303"/>
            <p14:sldId id="272"/>
            <p14:sldId id="278"/>
            <p14:sldId id="304"/>
            <p14:sldId id="305"/>
            <p14:sldId id="302"/>
            <p14:sldId id="279"/>
            <p14:sldId id="281"/>
            <p14:sldId id="301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e Cartier van Dissel" initials="SCvD" lastIdx="1" clrIdx="0">
    <p:extLst>
      <p:ext uri="{19B8F6BF-5375-455C-9EA6-DF929625EA0E}">
        <p15:presenceInfo xmlns:p15="http://schemas.microsoft.com/office/powerpoint/2012/main" userId="596173b98762d8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3CF"/>
    <a:srgbClr val="89AB65"/>
    <a:srgbClr val="EBF1E9"/>
    <a:srgbClr val="E8F5FB"/>
    <a:srgbClr val="E0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274" autoAdjust="0"/>
  </p:normalViewPr>
  <p:slideViewPr>
    <p:cSldViewPr snapToGrid="0">
      <p:cViewPr varScale="1">
        <p:scale>
          <a:sx n="107" d="100"/>
          <a:sy n="107" d="100"/>
        </p:scale>
        <p:origin x="834" y="114"/>
      </p:cViewPr>
      <p:guideLst/>
    </p:cSldViewPr>
  </p:slideViewPr>
  <p:outlineViewPr>
    <p:cViewPr>
      <p:scale>
        <a:sx n="33" d="100"/>
        <a:sy n="33" d="100"/>
      </p:scale>
      <p:origin x="0" y="-35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9378827646543"/>
          <c:y val="5.8786127483840128E-2"/>
          <c:w val="0.80686176727908998"/>
          <c:h val="0.797383533403943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Phase 1: Piloting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PRC</c:v>
                </c:pt>
                <c:pt idx="3">
                  <c:v>GEO</c:v>
                </c:pt>
                <c:pt idx="4">
                  <c:v>KAZ</c:v>
                </c:pt>
                <c:pt idx="5">
                  <c:v>KGZ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9-4860-AEEC-B394747D18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Phase 2: Development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1036-4F81-A557-960C4FC0E0C1}"/>
              </c:ext>
            </c:extLst>
          </c:dPt>
          <c:dPt>
            <c:idx val="2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2B1-48A2-B435-2D695A11FDB0}"/>
              </c:ext>
            </c:extLst>
          </c:dPt>
          <c:dPt>
            <c:idx val="4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5E-4797-BB14-41B418915282}"/>
              </c:ext>
            </c:extLst>
          </c:dPt>
          <c:dPt>
            <c:idx val="5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2D-450D-A794-F35F086156B4}"/>
              </c:ext>
            </c:extLst>
          </c:dPt>
          <c:dPt>
            <c:idx val="6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2B1-48A2-B435-2D695A11FDB0}"/>
              </c:ext>
            </c:extLst>
          </c:dPt>
          <c:dPt>
            <c:idx val="8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5E-4797-BB14-41B418915282}"/>
              </c:ext>
            </c:extLst>
          </c:dPt>
          <c:dPt>
            <c:idx val="10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92D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5E-4797-BB14-41B418915282}"/>
              </c:ext>
            </c:extLst>
          </c:dPt>
          <c:cat>
            <c:strRef>
              <c:f>Sheet1!$A$2:$A$12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PRC</c:v>
                </c:pt>
                <c:pt idx="3">
                  <c:v>GEO</c:v>
                </c:pt>
                <c:pt idx="4">
                  <c:v>KAZ</c:v>
                </c:pt>
                <c:pt idx="5">
                  <c:v>KGZ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59-4860-AEEC-B394747D18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Phase 3: Integration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00B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35E-4797-BB14-41B418915282}"/>
              </c:ext>
            </c:extLst>
          </c:dPt>
          <c:dPt>
            <c:idx val="2"/>
            <c:invertIfNegative val="0"/>
            <c:bubble3D val="0"/>
            <c:spPr>
              <a:pattFill prst="wdUpDiag">
                <a:fgClr>
                  <a:schemeClr val="bg1"/>
                </a:fgClr>
                <a:bgClr>
                  <a:srgbClr val="00B050"/>
                </a:bgClr>
              </a:patt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2B1-48A2-B435-2D695A11FDB0}"/>
              </c:ext>
            </c:extLst>
          </c:dPt>
          <c:cat>
            <c:strRef>
              <c:f>Sheet1!$A$2:$A$12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PRC</c:v>
                </c:pt>
                <c:pt idx="3">
                  <c:v>GEO</c:v>
                </c:pt>
                <c:pt idx="4">
                  <c:v>KAZ</c:v>
                </c:pt>
                <c:pt idx="5">
                  <c:v>KGZ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59-4860-AEEC-B394747D1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72981551"/>
        <c:axId val="1616041327"/>
      </c:barChart>
      <c:catAx>
        <c:axId val="1372981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1616041327"/>
        <c:crosses val="autoZero"/>
        <c:auto val="1"/>
        <c:lblAlgn val="ctr"/>
        <c:lblOffset val="100"/>
        <c:noMultiLvlLbl val="0"/>
      </c:catAx>
      <c:valAx>
        <c:axId val="1616041327"/>
        <c:scaling>
          <c:orientation val="minMax"/>
          <c:max val="3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72981551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8.3333333333333332E-3"/>
          <c:y val="5.8056876525146531E-2"/>
          <c:w val="0.17647156605424322"/>
          <c:h val="0.79837873162512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57D15-1094-4D9E-84EA-26C54D5E70A0}" type="datetimeFigureOut">
              <a:rPr lang="LID4096" smtClean="0"/>
              <a:t>06/28/2021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0EB1A-F4AD-4D19-BA86-93F7CF300CC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2593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>
            <a:normAutofit/>
          </a:bodyPr>
          <a:lstStyle>
            <a:lvl1pPr algn="ctr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628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6635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88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56" y="1179321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282" y="1179320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903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96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434" y="365127"/>
            <a:ext cx="7383566" cy="63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7" y="1179320"/>
            <a:ext cx="8853443" cy="523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FC21-9A4D-436F-B45E-806B2D05C2AE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6914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BEB2E07-6085-4AB9-BDD3-0C73A3997A98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/>
              <a:t>Road Asset Management System (RAMS)</a:t>
            </a:r>
            <a:br>
              <a:rPr lang="en-GB" sz="4000" dirty="0"/>
            </a:br>
            <a:r>
              <a:rPr lang="en-GB" sz="4000" dirty="0"/>
              <a:t>in the Kyrgyz Republic</a:t>
            </a:r>
            <a:endParaRPr lang="LID4096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E4658-44DA-4DCF-82FF-DACA44E33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98592"/>
            <a:ext cx="6858000" cy="1655762"/>
          </a:xfrm>
        </p:spPr>
        <p:txBody>
          <a:bodyPr anchor="ctr"/>
          <a:lstStyle/>
          <a:p>
            <a:r>
              <a:rPr lang="en-GB" noProof="0" dirty="0"/>
              <a:t>Session 1: RAMS Introduction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9203E14-89A1-476F-B5E0-610237D1246D}"/>
              </a:ext>
            </a:extLst>
          </p:cNvPr>
          <p:cNvSpPr txBox="1">
            <a:spLocks/>
          </p:cNvSpPr>
          <p:nvPr/>
        </p:nvSpPr>
        <p:spPr>
          <a:xfrm>
            <a:off x="1143000" y="5802594"/>
            <a:ext cx="6858000" cy="590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Serge Cartier van Dissel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dirty="0"/>
              <a:t>June 2021</a:t>
            </a:r>
            <a:endParaRPr lang="LID4096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B81A7D-C759-46C4-9CF8-AD3CD8D01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00419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FBF8-0427-4446-B2CF-64EE6EB3B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RAMS development phases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E901-47F8-461D-8980-8FE5CBCA1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Phase 1: Piloting</a:t>
            </a:r>
          </a:p>
          <a:p>
            <a:pPr lvl="1"/>
            <a:r>
              <a:rPr lang="en-GB" dirty="0"/>
              <a:t>Data collection for small part of the network</a:t>
            </a:r>
          </a:p>
          <a:p>
            <a:pPr lvl="1"/>
            <a:r>
              <a:rPr lang="en-GB" dirty="0"/>
              <a:t>Simple (temporary) database for data storage with limited functionality</a:t>
            </a:r>
          </a:p>
          <a:p>
            <a:pPr lvl="1"/>
            <a:r>
              <a:rPr lang="en-GB" dirty="0"/>
              <a:t>Data analysis using commercial software (RONET, HDM4)</a:t>
            </a:r>
          </a:p>
          <a:p>
            <a:pPr lvl="1"/>
            <a:r>
              <a:rPr lang="en-GB" dirty="0"/>
              <a:t>Often carried out by consultants</a:t>
            </a:r>
          </a:p>
          <a:p>
            <a:r>
              <a:rPr lang="en-GB" dirty="0"/>
              <a:t>Phase 2: Development</a:t>
            </a:r>
          </a:p>
          <a:p>
            <a:pPr lvl="1"/>
            <a:r>
              <a:rPr lang="en-GB" dirty="0"/>
              <a:t>Data collection for entire road network</a:t>
            </a:r>
          </a:p>
          <a:p>
            <a:pPr lvl="1"/>
            <a:r>
              <a:rPr lang="en-GB" dirty="0"/>
              <a:t>Proper RAMS database with extended functionality</a:t>
            </a:r>
          </a:p>
          <a:p>
            <a:pPr lvl="1"/>
            <a:r>
              <a:rPr lang="en-GB" dirty="0"/>
              <a:t>Data analysis through integrated planning module or external software</a:t>
            </a:r>
          </a:p>
          <a:p>
            <a:pPr lvl="1"/>
            <a:r>
              <a:rPr lang="en-GB" dirty="0"/>
              <a:t>Often carried out by government (outsourced) with project consultant support</a:t>
            </a:r>
          </a:p>
          <a:p>
            <a:r>
              <a:rPr lang="en-GB" dirty="0"/>
              <a:t>Phase 3: Integration</a:t>
            </a:r>
          </a:p>
          <a:p>
            <a:pPr lvl="1"/>
            <a:r>
              <a:rPr lang="en-GB" dirty="0"/>
              <a:t>Institutional framework established for RAMS operation</a:t>
            </a:r>
          </a:p>
          <a:p>
            <a:pPr lvl="1"/>
            <a:r>
              <a:rPr lang="en-GB" dirty="0"/>
              <a:t>RAMS forms the basis for annual and multiannual planning and budgeting</a:t>
            </a:r>
          </a:p>
          <a:p>
            <a:pPr lvl="1"/>
            <a:r>
              <a:rPr lang="en-GB" dirty="0"/>
              <a:t>Budget levels and allocations influenced by RAMS analysis of needs and priorities</a:t>
            </a:r>
          </a:p>
          <a:p>
            <a:pPr lvl="1"/>
            <a:r>
              <a:rPr lang="en-GB" dirty="0"/>
              <a:t>Domestic implementation capacity responds to new priorities (mid-term repair)</a:t>
            </a:r>
          </a:p>
          <a:p>
            <a:pPr lvl="1"/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8D8E6-E88F-46D1-9251-79207F32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2270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257B-0F08-4805-ABDA-D06274B6E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noProof="0" dirty="0"/>
              <a:t>RAMS status in the CAREC Region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D13679A6-0B14-4F96-81E6-A7762BAB0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922908"/>
              </p:ext>
            </p:extLst>
          </p:nvPr>
        </p:nvGraphicFramePr>
        <p:xfrm>
          <a:off x="0" y="1160287"/>
          <a:ext cx="9144000" cy="2376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3C0540-6698-404E-B045-39BF014CB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048820"/>
              </p:ext>
            </p:extLst>
          </p:nvPr>
        </p:nvGraphicFramePr>
        <p:xfrm>
          <a:off x="153824" y="3803986"/>
          <a:ext cx="8927414" cy="268442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86717">
                  <a:extLst>
                    <a:ext uri="{9D8B030D-6E8A-4147-A177-3AD203B41FA5}">
                      <a16:colId xmlns:a16="http://schemas.microsoft.com/office/drawing/2014/main" val="54383568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509921344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8684316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183972284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401370827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57230511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554341441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611435843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4046315890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361384114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1312837019"/>
                    </a:ext>
                  </a:extLst>
                </a:gridCol>
                <a:gridCol w="676427">
                  <a:extLst>
                    <a:ext uri="{9D8B030D-6E8A-4147-A177-3AD203B41FA5}">
                      <a16:colId xmlns:a16="http://schemas.microsoft.com/office/drawing/2014/main" val="2624850388"/>
                    </a:ext>
                  </a:extLst>
                </a:gridCol>
              </a:tblGrid>
              <a:tr h="349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AFG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AZE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PRC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GEO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KAZ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KGZ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MON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PAK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TAJ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TKM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UZB</a:t>
                      </a:r>
                      <a:endParaRPr lang="en-GB" sz="11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742380"/>
                  </a:ext>
                </a:extLst>
              </a:tr>
              <a:tr h="349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Data collection frequency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mittent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Annual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Annual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Annual, outsourced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Starting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Starting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56256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Data collection extent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Partial Network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2334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Database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 used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Limited scope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52578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Data analysis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Most provinces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HDM4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 used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HDM4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Being prepared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51081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RAMS unit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425615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RAMS influencing planning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Inter-mittent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Some provinces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395940"/>
                  </a:ext>
                </a:extLst>
              </a:tr>
              <a:tr h="3308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RAMS influencing financing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9838" marR="29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845" marR="2984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31049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BC632-7530-4C34-8D62-F494F980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11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1223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43B5D-048E-445A-BC21-C4C0C495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Agenda</a:t>
            </a:r>
            <a:endParaRPr lang="LID4096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5014EB6-D485-403F-A942-C929C73CF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15520"/>
              </p:ext>
            </p:extLst>
          </p:nvPr>
        </p:nvGraphicFramePr>
        <p:xfrm>
          <a:off x="290557" y="1271495"/>
          <a:ext cx="8562886" cy="5034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62886">
                  <a:extLst>
                    <a:ext uri="{9D8B030D-6E8A-4147-A177-3AD203B41FA5}">
                      <a16:colId xmlns:a16="http://schemas.microsoft.com/office/drawing/2014/main" val="2427642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Meeting Agenda</a:t>
                      </a:r>
                      <a:endParaRPr lang="LID4096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21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  <a:tabLst>
                          <a:tab pos="447675" algn="l"/>
                        </a:tabLst>
                      </a:pPr>
                      <a:r>
                        <a:rPr lang="en-GB" b="1" dirty="0"/>
                        <a:t>1.	RAMS introduction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What is the function of a RAMS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How does a RAMS fit into the wider context of road management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What are the phases of RAMS development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How does Kyrgyz Republic compare to other CAREC countries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 startAt="2"/>
                        <a:tabLst>
                          <a:tab pos="447675" algn="l"/>
                        </a:tabLst>
                      </a:pPr>
                      <a:r>
                        <a:rPr lang="en-GB" b="1" dirty="0"/>
                        <a:t>RAMS development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What data has been collected in the Kyrgyz Republic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What is the functionality of the database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How is the collected data used for selecting and prioritizing treatments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What remains to be done for the RAMS development</a:t>
                      </a:r>
                    </a:p>
                  </a:txBody>
                  <a:tcP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5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AutoNum type="arabicPeriod" startAt="3"/>
                        <a:tabLst>
                          <a:tab pos="447675" algn="l"/>
                        </a:tabLst>
                      </a:pPr>
                      <a:r>
                        <a:rPr lang="en-GB" b="1" dirty="0"/>
                        <a:t>RAMS integration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How to ensure an appropriate institutional framework for RAMS operation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How to integrate the RAMS into annual planning and budgeting procedures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What funding levels are required for the road sector and how can these be financed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  <a:tabLst>
                          <a:tab pos="447675" algn="l"/>
                        </a:tabLst>
                      </a:pPr>
                      <a:r>
                        <a:rPr lang="en-GB" dirty="0"/>
                        <a:t>How can we develop domestic capacity to implement the planned works</a:t>
                      </a:r>
                      <a:endParaRPr lang="LID4096" dirty="0"/>
                    </a:p>
                  </a:txBody>
                  <a:tcP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2607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10E341-8053-4A11-8E20-4B2BF717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244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17CB-5EA0-4B48-BC3A-FB6C8B4D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Road Asset Management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69AF-3FB7-4933-B888-9963C315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57" y="1179319"/>
            <a:ext cx="8853443" cy="5505565"/>
          </a:xfrm>
        </p:spPr>
        <p:txBody>
          <a:bodyPr>
            <a:normAutofit fontScale="92500" lnSpcReduction="10000"/>
          </a:bodyPr>
          <a:lstStyle/>
          <a:p>
            <a:pPr marL="444500" indent="0">
              <a:buNone/>
            </a:pPr>
            <a:r>
              <a:rPr lang="en-GB" i="1" noProof="0" dirty="0"/>
              <a:t>Any system that is used to collect, manage and analyse road data for road </a:t>
            </a:r>
            <a:r>
              <a:rPr lang="en-GB" i="1" u="sng" noProof="0" dirty="0"/>
              <a:t>planning and programming purposes</a:t>
            </a:r>
          </a:p>
          <a:p>
            <a:pPr marL="444500" indent="0">
              <a:buNone/>
            </a:pPr>
            <a:endParaRPr lang="en-GB" sz="900" i="1" noProof="0" dirty="0"/>
          </a:p>
          <a:p>
            <a:pPr marL="444500" indent="0">
              <a:buNone/>
            </a:pPr>
            <a:r>
              <a:rPr lang="en-GB" u="sng" noProof="0" dirty="0"/>
              <a:t>Purpose</a:t>
            </a:r>
            <a:r>
              <a:rPr lang="en-GB" noProof="0" dirty="0"/>
              <a:t>: Optimizing the level and the allocation of road funding in relation to medium- and long-term results regarding road conditions and road user costs</a:t>
            </a:r>
          </a:p>
          <a:p>
            <a:pPr lvl="2"/>
            <a:endParaRPr lang="en-GB" noProof="0" dirty="0"/>
          </a:p>
          <a:p>
            <a:pPr lvl="1"/>
            <a:r>
              <a:rPr lang="en-GB" noProof="0" dirty="0"/>
              <a:t>Define the road network maintenance, repair and improvement needs </a:t>
            </a:r>
          </a:p>
          <a:p>
            <a:pPr lvl="2"/>
            <a:r>
              <a:rPr lang="en-GB" dirty="0"/>
              <a:t>Based</a:t>
            </a:r>
            <a:r>
              <a:rPr lang="en-GB" noProof="0" dirty="0"/>
              <a:t> on inventory, condition and traffic data</a:t>
            </a:r>
          </a:p>
          <a:p>
            <a:pPr lvl="1"/>
            <a:r>
              <a:rPr lang="en-GB" noProof="0" dirty="0"/>
              <a:t>Determine the </a:t>
            </a:r>
            <a:r>
              <a:rPr lang="en-GB" u="sng" noProof="0" dirty="0"/>
              <a:t>required budget </a:t>
            </a:r>
            <a:r>
              <a:rPr lang="en-GB" noProof="0" dirty="0"/>
              <a:t>to address those needs</a:t>
            </a:r>
          </a:p>
          <a:p>
            <a:pPr lvl="1"/>
            <a:r>
              <a:rPr lang="en-GB" noProof="0" dirty="0"/>
              <a:t>Determine how the </a:t>
            </a:r>
            <a:r>
              <a:rPr lang="en-GB" u="sng" noProof="0" dirty="0"/>
              <a:t>available budget </a:t>
            </a:r>
            <a:r>
              <a:rPr lang="en-GB" noProof="0" dirty="0"/>
              <a:t>is best allocated</a:t>
            </a:r>
          </a:p>
          <a:p>
            <a:pPr lvl="2"/>
            <a:r>
              <a:rPr lang="en-GB" noProof="0" dirty="0"/>
              <a:t>To different roads and networks (class, traffic, etc.)</a:t>
            </a:r>
          </a:p>
          <a:p>
            <a:pPr lvl="2"/>
            <a:r>
              <a:rPr lang="en-GB" noProof="0" dirty="0"/>
              <a:t>To different treatment types (maintenance, current repair, mid-term repair, capital repair)</a:t>
            </a:r>
          </a:p>
          <a:p>
            <a:pPr lvl="1"/>
            <a:r>
              <a:rPr lang="en-GB" noProof="0" dirty="0"/>
              <a:t>Based on agreed prioritization criteria</a:t>
            </a:r>
          </a:p>
          <a:p>
            <a:pPr lvl="2"/>
            <a:r>
              <a:rPr lang="en-GB" noProof="0" dirty="0"/>
              <a:t>Economic (e.g. road user costs, traffic levels)</a:t>
            </a:r>
          </a:p>
          <a:p>
            <a:pPr lvl="2"/>
            <a:r>
              <a:rPr lang="en-GB" noProof="0" dirty="0"/>
              <a:t>Social (e.g. population, minimum access)</a:t>
            </a:r>
          </a:p>
          <a:p>
            <a:pPr lvl="1"/>
            <a:r>
              <a:rPr lang="en-GB" noProof="0" dirty="0"/>
              <a:t>Predict the impact of that budget allocation</a:t>
            </a:r>
          </a:p>
          <a:p>
            <a:pPr lvl="2"/>
            <a:r>
              <a:rPr lang="en-GB" noProof="0" dirty="0"/>
              <a:t>On future road network conditions</a:t>
            </a:r>
          </a:p>
          <a:p>
            <a:pPr lvl="2"/>
            <a:r>
              <a:rPr lang="en-GB" noProof="0" dirty="0"/>
              <a:t>On future maintenance and repair costs</a:t>
            </a:r>
          </a:p>
          <a:p>
            <a:pPr lvl="1"/>
            <a:r>
              <a:rPr lang="en-GB" noProof="0" dirty="0"/>
              <a:t>Monitor the road network over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D5092-F90D-4F07-9A7B-740F5977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604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17CB-5EA0-4B48-BC3A-FB6C8B4D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Network vs 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E69AF-3FB7-4933-B888-9963C3159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RAMS is a network planning tool – </a:t>
            </a:r>
            <a:r>
              <a:rPr lang="en-GB" u="sng" noProof="0" dirty="0"/>
              <a:t>Limited data for all roads</a:t>
            </a:r>
          </a:p>
          <a:p>
            <a:pPr lvl="1"/>
            <a:r>
              <a:rPr lang="en-GB" noProof="0" dirty="0"/>
              <a:t>Planning for an </a:t>
            </a:r>
            <a:r>
              <a:rPr lang="en-GB" u="sng" noProof="0" dirty="0"/>
              <a:t>entire</a:t>
            </a:r>
            <a:r>
              <a:rPr lang="en-GB" noProof="0" dirty="0"/>
              <a:t> (sub-)network</a:t>
            </a:r>
          </a:p>
          <a:p>
            <a:pPr lvl="1"/>
            <a:r>
              <a:rPr lang="en-GB" dirty="0"/>
              <a:t>Based on data collected for </a:t>
            </a:r>
            <a:r>
              <a:rPr lang="en-GB" u="sng" dirty="0"/>
              <a:t>entire</a:t>
            </a:r>
            <a:r>
              <a:rPr lang="en-GB" dirty="0"/>
              <a:t> (sub-)network</a:t>
            </a:r>
          </a:p>
          <a:p>
            <a:pPr lvl="1"/>
            <a:r>
              <a:rPr lang="en-GB" noProof="0" dirty="0"/>
              <a:t>Identify best treatment approaches</a:t>
            </a:r>
          </a:p>
          <a:p>
            <a:pPr lvl="1"/>
            <a:r>
              <a:rPr lang="en-GB" noProof="0" dirty="0"/>
              <a:t>Determine budget needs and propose budget allocations</a:t>
            </a:r>
          </a:p>
          <a:p>
            <a:pPr lvl="1"/>
            <a:r>
              <a:rPr lang="en-GB" noProof="0" dirty="0"/>
              <a:t>Limited data collection to reduce costs</a:t>
            </a:r>
          </a:p>
          <a:p>
            <a:pPr lvl="1"/>
            <a:endParaRPr lang="en-GB" noProof="0" dirty="0"/>
          </a:p>
          <a:p>
            <a:r>
              <a:rPr lang="en-GB" noProof="0" dirty="0"/>
              <a:t>Different from project level planning – </a:t>
            </a:r>
            <a:r>
              <a:rPr lang="en-GB" u="sng" noProof="0" dirty="0"/>
              <a:t>Detailed data for some roads</a:t>
            </a:r>
          </a:p>
          <a:p>
            <a:pPr lvl="1"/>
            <a:r>
              <a:rPr lang="en-GB" noProof="0" dirty="0"/>
              <a:t>For specific road (section)</a:t>
            </a:r>
          </a:p>
          <a:p>
            <a:pPr lvl="1"/>
            <a:r>
              <a:rPr lang="en-GB" noProof="0" dirty="0"/>
              <a:t>Much higher data requirement</a:t>
            </a:r>
          </a:p>
          <a:p>
            <a:pPr lvl="1"/>
            <a:r>
              <a:rPr lang="en-GB" noProof="0" dirty="0"/>
              <a:t>Support preparation of designs </a:t>
            </a:r>
          </a:p>
          <a:p>
            <a:pPr lvl="1"/>
            <a:r>
              <a:rPr lang="en-GB" noProof="0" dirty="0"/>
              <a:t>Determine volumes of 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B69DA-446E-4254-87B8-77761590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0361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90A20-BE54-4137-9A81-91357552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Benefits of a RAMS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FFA81-4034-4F75-ACDF-53FBCEAE9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Allows objective identification of </a:t>
            </a:r>
            <a:r>
              <a:rPr lang="en-GB" u="sng" dirty="0"/>
              <a:t>all </a:t>
            </a:r>
            <a:r>
              <a:rPr lang="en-GB" dirty="0"/>
              <a:t>treatment needs and costs</a:t>
            </a:r>
          </a:p>
          <a:p>
            <a:pPr lvl="1"/>
            <a:r>
              <a:rPr lang="en-GB" dirty="0"/>
              <a:t>Identification of needs and future timing of treatments</a:t>
            </a:r>
          </a:p>
          <a:p>
            <a:pPr lvl="1"/>
            <a:r>
              <a:rPr lang="en-GB" dirty="0"/>
              <a:t>Traditional planning generally shows only part of treatment needs</a:t>
            </a:r>
          </a:p>
          <a:p>
            <a:pPr lvl="1"/>
            <a:r>
              <a:rPr lang="en-GB" dirty="0"/>
              <a:t>Traditional planning is generally more subjective and difficult to verify</a:t>
            </a:r>
          </a:p>
          <a:p>
            <a:pPr lvl="1"/>
            <a:endParaRPr lang="en-GB" dirty="0"/>
          </a:p>
          <a:p>
            <a:r>
              <a:rPr lang="en-GB" dirty="0"/>
              <a:t>Allows allocation of the available budget to be optimized</a:t>
            </a:r>
          </a:p>
          <a:p>
            <a:pPr lvl="1"/>
            <a:r>
              <a:rPr lang="en-GB" dirty="0"/>
              <a:t>Optimize impact on reducing road user costs (costs to the economy)</a:t>
            </a:r>
          </a:p>
          <a:p>
            <a:pPr lvl="1"/>
            <a:r>
              <a:rPr lang="en-GB" dirty="0"/>
              <a:t>Optimize impact on future road network conditions</a:t>
            </a:r>
          </a:p>
          <a:p>
            <a:pPr lvl="1"/>
            <a:r>
              <a:rPr lang="en-GB" dirty="0"/>
              <a:t>Traditional planning is often suboptimal – focus on fixing defects rather than preventing them</a:t>
            </a:r>
          </a:p>
          <a:p>
            <a:pPr lvl="1"/>
            <a:endParaRPr lang="en-GB" dirty="0"/>
          </a:p>
          <a:p>
            <a:r>
              <a:rPr lang="en-GB" dirty="0"/>
              <a:t>Provides basis for determining suitable budget levels</a:t>
            </a:r>
          </a:p>
          <a:p>
            <a:pPr lvl="1"/>
            <a:r>
              <a:rPr lang="en-GB" dirty="0"/>
              <a:t>Show the impact of different budget levels of future network conditions and road user costs (cost to the economy)</a:t>
            </a:r>
          </a:p>
          <a:p>
            <a:pPr lvl="1"/>
            <a:r>
              <a:rPr lang="en-GB" dirty="0"/>
              <a:t>Provides proper basis for negotiations on budget levels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20CA8-972F-4018-958C-6BF088AC5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8496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A4A0-54BC-43F1-BE64-7EF860C6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Costs of a RAMS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273C7-A033-4141-B105-719056CE8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Collection of network data</a:t>
            </a:r>
          </a:p>
          <a:p>
            <a:pPr lvl="1"/>
            <a:r>
              <a:rPr lang="en-GB" dirty="0"/>
              <a:t>Annual collection of data for part of the network</a:t>
            </a:r>
          </a:p>
          <a:p>
            <a:pPr lvl="1"/>
            <a:r>
              <a:rPr lang="en-GB" dirty="0"/>
              <a:t>Cost depends on data types to be collected and collection frequency</a:t>
            </a:r>
          </a:p>
          <a:p>
            <a:pPr lvl="1"/>
            <a:r>
              <a:rPr lang="en-GB" dirty="0"/>
              <a:t>Survey equipment procurement/replacement and annual operation</a:t>
            </a:r>
          </a:p>
          <a:p>
            <a:pPr lvl="1"/>
            <a:endParaRPr lang="en-GB" dirty="0"/>
          </a:p>
          <a:p>
            <a:r>
              <a:rPr lang="en-GB" dirty="0"/>
              <a:t>RAMS database operation and data analysis</a:t>
            </a:r>
          </a:p>
          <a:p>
            <a:pPr lvl="1"/>
            <a:r>
              <a:rPr lang="en-GB" dirty="0"/>
              <a:t>Small team of dedicated staff involved in database operation and data analysis</a:t>
            </a:r>
          </a:p>
          <a:p>
            <a:pPr lvl="1"/>
            <a:r>
              <a:rPr lang="en-GB" dirty="0"/>
              <a:t>Resources for operation of the RAMS equipment and software</a:t>
            </a:r>
          </a:p>
          <a:p>
            <a:pPr lvl="1"/>
            <a:endParaRPr lang="en-GB" dirty="0"/>
          </a:p>
          <a:p>
            <a:r>
              <a:rPr lang="en-GB" dirty="0"/>
              <a:t>Costs of the RAMS more than compensated by increased efficiency in the use of the road sector budget</a:t>
            </a:r>
          </a:p>
          <a:p>
            <a:pPr lvl="1"/>
            <a:r>
              <a:rPr lang="en-GB"/>
              <a:t>Long-term </a:t>
            </a:r>
            <a:r>
              <a:rPr lang="en-GB" dirty="0"/>
              <a:t>savings in budget needs for the road network </a:t>
            </a:r>
            <a:endParaRPr lang="LID4096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571CB-2A23-4036-8D6D-C9D5B71D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111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3244DC6-EA79-4F1B-BE3A-6A6CE5E9F657}"/>
              </a:ext>
            </a:extLst>
          </p:cNvPr>
          <p:cNvSpPr txBox="1"/>
          <p:nvPr/>
        </p:nvSpPr>
        <p:spPr>
          <a:xfrm rot="16200000">
            <a:off x="3437670" y="4544704"/>
            <a:ext cx="2159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000" dirty="0"/>
              <a:t>Data management  </a:t>
            </a:r>
          </a:p>
          <a:p>
            <a:pPr algn="ctr">
              <a:spcAft>
                <a:spcPts val="1200"/>
              </a:spcAft>
            </a:pPr>
            <a:r>
              <a:rPr lang="en-GB" sz="2000" dirty="0"/>
              <a:t>Reporting</a:t>
            </a:r>
            <a:endParaRPr lang="LID4096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A4A18-A197-46C0-B880-9BCE04B2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Road Asset Management System</a:t>
            </a:r>
            <a:endParaRPr lang="LID4096" dirty="0"/>
          </a:p>
        </p:txBody>
      </p:sp>
      <p:pic>
        <p:nvPicPr>
          <p:cNvPr id="1026" name="Picture 2" descr="Office, database Free Icon of Super Flat Remix V1.08">
            <a:extLst>
              <a:ext uri="{FF2B5EF4-FFF2-40B4-BE49-F238E27FC236}">
                <a16:creationId xmlns:a16="http://schemas.microsoft.com/office/drawing/2014/main" id="{DE08995E-15C0-4C8A-8195-855CFD5F5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188231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1E97D8-82A6-4D54-BEBF-D39D0A8E598F}"/>
              </a:ext>
            </a:extLst>
          </p:cNvPr>
          <p:cNvCxnSpPr/>
          <p:nvPr/>
        </p:nvCxnSpPr>
        <p:spPr>
          <a:xfrm>
            <a:off x="1250297" y="2926979"/>
            <a:ext cx="2250141" cy="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F51F3E2-523F-4840-B347-A15CE30D4590}"/>
              </a:ext>
            </a:extLst>
          </p:cNvPr>
          <p:cNvCxnSpPr/>
          <p:nvPr/>
        </p:nvCxnSpPr>
        <p:spPr>
          <a:xfrm>
            <a:off x="5571285" y="2953873"/>
            <a:ext cx="2250141" cy="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1CFA8BE-C935-4CF7-9619-F78D46489A98}"/>
              </a:ext>
            </a:extLst>
          </p:cNvPr>
          <p:cNvSpPr txBox="1"/>
          <p:nvPr/>
        </p:nvSpPr>
        <p:spPr>
          <a:xfrm>
            <a:off x="1153527" y="2501156"/>
            <a:ext cx="2100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000" dirty="0"/>
              <a:t>Data collection</a:t>
            </a:r>
          </a:p>
          <a:p>
            <a:pPr algn="ctr">
              <a:spcAft>
                <a:spcPts val="1200"/>
              </a:spcAft>
            </a:pPr>
            <a:r>
              <a:rPr lang="en-GB" sz="2000" dirty="0"/>
              <a:t>Survey equipment</a:t>
            </a:r>
            <a:endParaRPr lang="LID4096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88B4C9-FBD4-42D9-93DA-70AAFDA31FA0}"/>
              </a:ext>
            </a:extLst>
          </p:cNvPr>
          <p:cNvSpPr txBox="1"/>
          <p:nvPr/>
        </p:nvSpPr>
        <p:spPr>
          <a:xfrm>
            <a:off x="5622953" y="2583055"/>
            <a:ext cx="1934293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000" dirty="0"/>
              <a:t>Data analysis</a:t>
            </a:r>
          </a:p>
          <a:p>
            <a:pPr algn="ctr">
              <a:spcAft>
                <a:spcPts val="1200"/>
              </a:spcAft>
            </a:pPr>
            <a:r>
              <a:rPr lang="en-GB" sz="2000" dirty="0"/>
              <a:t>Planning module</a:t>
            </a:r>
            <a:endParaRPr lang="LID4096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D95D20-1F9B-4C04-87AE-572D8E448021}"/>
              </a:ext>
            </a:extLst>
          </p:cNvPr>
          <p:cNvSpPr txBox="1"/>
          <p:nvPr/>
        </p:nvSpPr>
        <p:spPr>
          <a:xfrm>
            <a:off x="3604853" y="1637568"/>
            <a:ext cx="193429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000" dirty="0"/>
              <a:t>RAMS database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904B95-41FD-4221-8FC3-A02B8132F529}"/>
              </a:ext>
            </a:extLst>
          </p:cNvPr>
          <p:cNvCxnSpPr>
            <a:cxnSpLocks/>
          </p:cNvCxnSpPr>
          <p:nvPr/>
        </p:nvCxnSpPr>
        <p:spPr>
          <a:xfrm flipH="1">
            <a:off x="4544564" y="4025436"/>
            <a:ext cx="1" cy="2232000"/>
          </a:xfrm>
          <a:prstGeom prst="straightConnector1">
            <a:avLst/>
          </a:prstGeom>
          <a:ln w="76200">
            <a:solidFill>
              <a:srgbClr val="89AB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595D8F-BAC2-4876-875D-F1CDEF7D0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4352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9974-C7FE-4202-AD06-0407A3ED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Road Asset Management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0D6C-B9E8-4116-A812-12CBC6786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Data collection</a:t>
            </a:r>
          </a:p>
          <a:p>
            <a:pPr lvl="1"/>
            <a:r>
              <a:rPr lang="en-GB" noProof="0" dirty="0"/>
              <a:t>Road data (inventory, condition, traffic, other)</a:t>
            </a:r>
          </a:p>
          <a:p>
            <a:pPr lvl="1"/>
            <a:r>
              <a:rPr lang="en-GB" noProof="0" dirty="0"/>
              <a:t>Treatment data (costs, performance, etc.)</a:t>
            </a:r>
          </a:p>
          <a:p>
            <a:pPr lvl="1"/>
            <a:r>
              <a:rPr lang="en-GB" noProof="0" dirty="0"/>
              <a:t>Missing / outdated data makes a RAMS useless</a:t>
            </a:r>
          </a:p>
          <a:p>
            <a:r>
              <a:rPr lang="en-GB" noProof="0" dirty="0"/>
              <a:t>Data management (database)</a:t>
            </a:r>
          </a:p>
          <a:p>
            <a:pPr lvl="1"/>
            <a:r>
              <a:rPr lang="en-GB" noProof="0" dirty="0"/>
              <a:t>Store data and make it easily accessible</a:t>
            </a:r>
          </a:p>
          <a:p>
            <a:pPr lvl="1"/>
            <a:r>
              <a:rPr lang="en-GB" noProof="0" dirty="0"/>
              <a:t>Combine different data sets</a:t>
            </a:r>
          </a:p>
          <a:p>
            <a:pPr lvl="1"/>
            <a:r>
              <a:rPr lang="en-GB" noProof="0" dirty="0"/>
              <a:t>Prepare reports - provide statistics for the network</a:t>
            </a:r>
          </a:p>
          <a:p>
            <a:r>
              <a:rPr lang="en-GB" noProof="0" dirty="0"/>
              <a:t>Data analysis (planning tool)</a:t>
            </a:r>
          </a:p>
          <a:p>
            <a:pPr lvl="1"/>
            <a:r>
              <a:rPr lang="en-GB" dirty="0"/>
              <a:t>Identify required budget </a:t>
            </a:r>
          </a:p>
          <a:p>
            <a:pPr lvl="1"/>
            <a:r>
              <a:rPr lang="en-GB" noProof="0" dirty="0"/>
              <a:t>Criteria for prioritization </a:t>
            </a:r>
            <a:r>
              <a:rPr lang="en-GB" dirty="0"/>
              <a:t>+ allocation of specific budget</a:t>
            </a:r>
          </a:p>
          <a:p>
            <a:pPr lvl="1"/>
            <a:r>
              <a:rPr lang="en-GB" noProof="0" dirty="0"/>
              <a:t>Algorithms for predicting future road deterioration and user costs</a:t>
            </a:r>
          </a:p>
          <a:p>
            <a:r>
              <a:rPr lang="en-GB" noProof="0" dirty="0"/>
              <a:t>May incorporate other modules</a:t>
            </a:r>
          </a:p>
          <a:p>
            <a:pPr lvl="1"/>
            <a:r>
              <a:rPr lang="en-GB" noProof="0" dirty="0"/>
              <a:t>Bridge or tunnel management system</a:t>
            </a:r>
          </a:p>
          <a:p>
            <a:pPr lvl="1"/>
            <a:r>
              <a:rPr lang="en-GB" noProof="0" dirty="0"/>
              <a:t>Contract management system</a:t>
            </a:r>
          </a:p>
          <a:p>
            <a:pPr lvl="1"/>
            <a:endParaRPr lang="en-GB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2901117-7DC7-4E98-AFC6-7D0087DC31F6}"/>
              </a:ext>
            </a:extLst>
          </p:cNvPr>
          <p:cNvGrpSpPr/>
          <p:nvPr/>
        </p:nvGrpSpPr>
        <p:grpSpPr>
          <a:xfrm>
            <a:off x="6513126" y="2860247"/>
            <a:ext cx="1296000" cy="1314000"/>
            <a:chOff x="3644770" y="3735212"/>
            <a:chExt cx="1452100" cy="147687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AC5E402-8887-43DC-AB45-05AABE43F504}"/>
                </a:ext>
              </a:extLst>
            </p:cNvPr>
            <p:cNvSpPr/>
            <p:nvPr/>
          </p:nvSpPr>
          <p:spPr>
            <a:xfrm>
              <a:off x="3644770" y="3735212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collection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B19EF85-190B-44F1-BDBC-34143122A6E9}"/>
                </a:ext>
              </a:extLst>
            </p:cNvPr>
            <p:cNvSpPr/>
            <p:nvPr/>
          </p:nvSpPr>
          <p:spPr>
            <a:xfrm>
              <a:off x="3644770" y="4260530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management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092FBF7-636E-463B-940B-9479BFD60D70}"/>
                </a:ext>
              </a:extLst>
            </p:cNvPr>
            <p:cNvSpPr/>
            <p:nvPr/>
          </p:nvSpPr>
          <p:spPr>
            <a:xfrm>
              <a:off x="3644770" y="4776453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analysis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AA8AC-0C6C-4553-B9E2-64723B78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0528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9974-C7FE-4202-AD06-0407A3EDA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RAMS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0D6C-B9E8-4116-A812-12CBC6786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57" y="1179320"/>
            <a:ext cx="8853443" cy="5678680"/>
          </a:xfrm>
        </p:spPr>
        <p:txBody>
          <a:bodyPr>
            <a:normAutofit/>
          </a:bodyPr>
          <a:lstStyle/>
          <a:p>
            <a:r>
              <a:rPr lang="en-GB" noProof="0" dirty="0"/>
              <a:t>Institutional framework</a:t>
            </a:r>
          </a:p>
          <a:p>
            <a:pPr lvl="1"/>
            <a:r>
              <a:rPr lang="en-GB" noProof="0" dirty="0"/>
              <a:t>Resources for RAMS operation</a:t>
            </a:r>
          </a:p>
          <a:p>
            <a:pPr lvl="1"/>
            <a:r>
              <a:rPr lang="en-GB" noProof="0" dirty="0"/>
              <a:t>Procedures for RAMS operation</a:t>
            </a:r>
          </a:p>
          <a:p>
            <a:pPr lvl="1"/>
            <a:r>
              <a:rPr lang="en-GB" noProof="0" dirty="0"/>
              <a:t>Especially data collection</a:t>
            </a:r>
          </a:p>
          <a:p>
            <a:r>
              <a:rPr lang="en-GB" noProof="0" dirty="0"/>
              <a:t>Planning and budgeting procedures</a:t>
            </a:r>
          </a:p>
          <a:p>
            <a:pPr lvl="1"/>
            <a:r>
              <a:rPr lang="en-GB" noProof="0" dirty="0"/>
              <a:t>RAMS integration into planning systems</a:t>
            </a:r>
          </a:p>
          <a:p>
            <a:pPr lvl="1"/>
            <a:r>
              <a:rPr lang="en-GB" noProof="0" dirty="0"/>
              <a:t>In time for budget preparation</a:t>
            </a:r>
          </a:p>
          <a:p>
            <a:pPr lvl="1"/>
            <a:r>
              <a:rPr lang="en-GB" noProof="0" dirty="0"/>
              <a:t>Used as basis for budget preparation</a:t>
            </a:r>
          </a:p>
          <a:p>
            <a:r>
              <a:rPr lang="en-GB" noProof="0" dirty="0"/>
              <a:t>Financing procedures</a:t>
            </a:r>
          </a:p>
          <a:p>
            <a:pPr lvl="1"/>
            <a:r>
              <a:rPr lang="en-GB" noProof="0" dirty="0"/>
              <a:t>Influence budget levels by predicting</a:t>
            </a:r>
            <a:br>
              <a:rPr lang="en-GB" noProof="0" dirty="0"/>
            </a:br>
            <a:r>
              <a:rPr lang="en-GB" noProof="0" dirty="0"/>
              <a:t>impact on future network conditions</a:t>
            </a:r>
          </a:p>
          <a:p>
            <a:pPr lvl="1"/>
            <a:r>
              <a:rPr lang="en-GB" noProof="0" dirty="0"/>
              <a:t>Identify alternative financing options</a:t>
            </a:r>
          </a:p>
          <a:p>
            <a:r>
              <a:rPr lang="en-GB" noProof="0" dirty="0"/>
              <a:t>Implementation modalities</a:t>
            </a:r>
          </a:p>
          <a:p>
            <a:pPr lvl="1"/>
            <a:r>
              <a:rPr lang="en-GB" noProof="0" dirty="0"/>
              <a:t>Capacity to implement planned works</a:t>
            </a:r>
          </a:p>
          <a:p>
            <a:pPr lvl="1"/>
            <a:r>
              <a:rPr lang="en-GB" noProof="0" dirty="0"/>
              <a:t>Shift towards mid-term repair</a:t>
            </a:r>
          </a:p>
          <a:p>
            <a:pPr lvl="1"/>
            <a:r>
              <a:rPr lang="en-GB" noProof="0" dirty="0"/>
              <a:t>Suitable contracting modalities</a:t>
            </a:r>
          </a:p>
          <a:p>
            <a:pPr lvl="1"/>
            <a:endParaRPr lang="en-GB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FB5146C-BD40-4B9C-A35D-A30F7E5C02B0}"/>
              </a:ext>
            </a:extLst>
          </p:cNvPr>
          <p:cNvGrpSpPr/>
          <p:nvPr/>
        </p:nvGrpSpPr>
        <p:grpSpPr>
          <a:xfrm>
            <a:off x="5171356" y="1539314"/>
            <a:ext cx="3972644" cy="3967383"/>
            <a:chOff x="49500" y="52979"/>
            <a:chExt cx="3355425" cy="3350956"/>
          </a:xfrm>
          <a:solidFill>
            <a:schemeClr val="accent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5E7AE95-E0EC-4F35-A5ED-C9E12BE8C506}"/>
                </a:ext>
              </a:extLst>
            </p:cNvPr>
            <p:cNvSpPr/>
            <p:nvPr/>
          </p:nvSpPr>
          <p:spPr>
            <a:xfrm>
              <a:off x="49500" y="53835"/>
              <a:ext cx="2232000" cy="1080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Institutional Framework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FFE6D35-771C-4ECE-ADC6-58911D356027}"/>
                </a:ext>
              </a:extLst>
            </p:cNvPr>
            <p:cNvSpPr/>
            <p:nvPr/>
          </p:nvSpPr>
          <p:spPr>
            <a:xfrm>
              <a:off x="1173535" y="2323125"/>
              <a:ext cx="2231390" cy="107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b="1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Implementation</a:t>
              </a:r>
              <a:endParaRPr lang="en-GB" sz="1600" b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6AD7B3-E788-4A91-96C3-3375914A1A15}"/>
                </a:ext>
              </a:extLst>
            </p:cNvPr>
            <p:cNvSpPr/>
            <p:nvPr/>
          </p:nvSpPr>
          <p:spPr>
            <a:xfrm>
              <a:off x="54825" y="1171935"/>
              <a:ext cx="1080000" cy="2232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b="1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Financing</a:t>
              </a:r>
              <a:endParaRPr lang="en-GB" sz="1600" b="1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F933318-AEA4-4611-B292-E297322EA152}"/>
                </a:ext>
              </a:extLst>
            </p:cNvPr>
            <p:cNvSpPr/>
            <p:nvPr/>
          </p:nvSpPr>
          <p:spPr>
            <a:xfrm>
              <a:off x="2325425" y="52979"/>
              <a:ext cx="1079500" cy="223139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600" b="1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Planning</a:t>
              </a:r>
              <a:endParaRPr lang="en-GB" sz="16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82AF0F8-EB89-4DA6-B89F-831477655ED1}"/>
              </a:ext>
            </a:extLst>
          </p:cNvPr>
          <p:cNvGrpSpPr/>
          <p:nvPr/>
        </p:nvGrpSpPr>
        <p:grpSpPr>
          <a:xfrm>
            <a:off x="6513126" y="2860247"/>
            <a:ext cx="1296000" cy="1314000"/>
            <a:chOff x="3644770" y="3735212"/>
            <a:chExt cx="1452100" cy="1476871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BCD8ADB-7E24-4147-9398-1CE66F0DD4F7}"/>
                </a:ext>
              </a:extLst>
            </p:cNvPr>
            <p:cNvSpPr/>
            <p:nvPr/>
          </p:nvSpPr>
          <p:spPr>
            <a:xfrm>
              <a:off x="3644770" y="3735212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collection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A65D462-90B7-4BDF-8365-3A17930B5F8A}"/>
                </a:ext>
              </a:extLst>
            </p:cNvPr>
            <p:cNvSpPr/>
            <p:nvPr/>
          </p:nvSpPr>
          <p:spPr>
            <a:xfrm>
              <a:off x="3644770" y="4260530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management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25664CB-7972-4A03-B660-52B7C9C640C9}"/>
                </a:ext>
              </a:extLst>
            </p:cNvPr>
            <p:cNvSpPr/>
            <p:nvPr/>
          </p:nvSpPr>
          <p:spPr>
            <a:xfrm>
              <a:off x="3644770" y="4776453"/>
              <a:ext cx="1452100" cy="435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Data analysis</a:t>
              </a:r>
              <a:endParaRPr lang="en-GB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2C088-EE1B-489F-8688-B4CC5788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7FC21-9A4D-436F-B45E-806B2D05C2AE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2149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7398</TotalTime>
  <Words>1067</Words>
  <Application>Microsoft Office PowerPoint</Application>
  <PresentationFormat>On-screen Show (4:3)</PresentationFormat>
  <Paragraphs>251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Agenda</vt:lpstr>
      <vt:lpstr>Road Asset Management System</vt:lpstr>
      <vt:lpstr>Network vs Project Planning</vt:lpstr>
      <vt:lpstr>Benefits of a RAMS</vt:lpstr>
      <vt:lpstr>Costs of a RAMS</vt:lpstr>
      <vt:lpstr>Road Asset Management System</vt:lpstr>
      <vt:lpstr>Road Asset Management System</vt:lpstr>
      <vt:lpstr>RAMS Integration</vt:lpstr>
      <vt:lpstr>RAMS development phases</vt:lpstr>
      <vt:lpstr>RAMS status in the CAREC Region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 Cartier van Dissel</dc:creator>
  <cp:lastModifiedBy>Serge Cartier van Dissel</cp:lastModifiedBy>
  <cp:revision>120</cp:revision>
  <dcterms:created xsi:type="dcterms:W3CDTF">2019-12-09T09:24:51Z</dcterms:created>
  <dcterms:modified xsi:type="dcterms:W3CDTF">2021-06-28T08:24:44Z</dcterms:modified>
</cp:coreProperties>
</file>