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handoutMasterIdLst>
    <p:handoutMasterId r:id="rId29"/>
  </p:handoutMasterIdLst>
  <p:sldIdLst>
    <p:sldId id="533" r:id="rId2"/>
    <p:sldId id="534" r:id="rId3"/>
    <p:sldId id="579" r:id="rId4"/>
    <p:sldId id="570" r:id="rId5"/>
    <p:sldId id="568" r:id="rId6"/>
    <p:sldId id="569" r:id="rId7"/>
    <p:sldId id="585" r:id="rId8"/>
    <p:sldId id="586" r:id="rId9"/>
    <p:sldId id="571" r:id="rId10"/>
    <p:sldId id="576" r:id="rId11"/>
    <p:sldId id="580" r:id="rId12"/>
    <p:sldId id="577" r:id="rId13"/>
    <p:sldId id="582" r:id="rId14"/>
    <p:sldId id="583" r:id="rId15"/>
    <p:sldId id="584" r:id="rId16"/>
    <p:sldId id="590" r:id="rId17"/>
    <p:sldId id="591" r:id="rId18"/>
    <p:sldId id="588" r:id="rId19"/>
    <p:sldId id="566" r:id="rId20"/>
    <p:sldId id="572" r:id="rId21"/>
    <p:sldId id="573" r:id="rId22"/>
    <p:sldId id="589" r:id="rId23"/>
    <p:sldId id="574" r:id="rId24"/>
    <p:sldId id="578" r:id="rId25"/>
    <p:sldId id="565" r:id="rId26"/>
    <p:sldId id="536" r:id="rId27"/>
  </p:sldIdLst>
  <p:sldSz cx="12188825" cy="6858000"/>
  <p:notesSz cx="6858000" cy="9144000"/>
  <p:defaultTextStyle>
    <a:defPPr>
      <a:defRPr lang="en-US"/>
    </a:defPPr>
    <a:lvl1pPr algn="l" rtl="0" fontAlgn="base">
      <a:spcBef>
        <a:spcPct val="0"/>
      </a:spcBef>
      <a:spcAft>
        <a:spcPct val="0"/>
      </a:spcAft>
      <a:defRPr kern="1200">
        <a:solidFill>
          <a:schemeClr val="tx1"/>
        </a:solidFill>
        <a:latin typeface="HelveticaNeueLT Pro 55 Roman" charset="0"/>
        <a:ea typeface="ＭＳ Ｐゴシック" charset="-128"/>
        <a:cs typeface="+mn-cs"/>
      </a:defRPr>
    </a:lvl1pPr>
    <a:lvl2pPr marL="609493" algn="l" rtl="0" fontAlgn="base">
      <a:spcBef>
        <a:spcPct val="0"/>
      </a:spcBef>
      <a:spcAft>
        <a:spcPct val="0"/>
      </a:spcAft>
      <a:defRPr kern="1200">
        <a:solidFill>
          <a:schemeClr val="tx1"/>
        </a:solidFill>
        <a:latin typeface="HelveticaNeueLT Pro 55 Roman" charset="0"/>
        <a:ea typeface="ＭＳ Ｐゴシック" charset="-128"/>
        <a:cs typeface="+mn-cs"/>
      </a:defRPr>
    </a:lvl2pPr>
    <a:lvl3pPr marL="1218987" algn="l" rtl="0" fontAlgn="base">
      <a:spcBef>
        <a:spcPct val="0"/>
      </a:spcBef>
      <a:spcAft>
        <a:spcPct val="0"/>
      </a:spcAft>
      <a:defRPr kern="1200">
        <a:solidFill>
          <a:schemeClr val="tx1"/>
        </a:solidFill>
        <a:latin typeface="HelveticaNeueLT Pro 55 Roman" charset="0"/>
        <a:ea typeface="ＭＳ Ｐゴシック" charset="-128"/>
        <a:cs typeface="+mn-cs"/>
      </a:defRPr>
    </a:lvl3pPr>
    <a:lvl4pPr marL="1828480" algn="l" rtl="0" fontAlgn="base">
      <a:spcBef>
        <a:spcPct val="0"/>
      </a:spcBef>
      <a:spcAft>
        <a:spcPct val="0"/>
      </a:spcAft>
      <a:defRPr kern="1200">
        <a:solidFill>
          <a:schemeClr val="tx1"/>
        </a:solidFill>
        <a:latin typeface="HelveticaNeueLT Pro 55 Roman" charset="0"/>
        <a:ea typeface="ＭＳ Ｐゴシック" charset="-128"/>
        <a:cs typeface="+mn-cs"/>
      </a:defRPr>
    </a:lvl4pPr>
    <a:lvl5pPr marL="2437973" algn="l" rtl="0" fontAlgn="base">
      <a:spcBef>
        <a:spcPct val="0"/>
      </a:spcBef>
      <a:spcAft>
        <a:spcPct val="0"/>
      </a:spcAft>
      <a:defRPr kern="1200">
        <a:solidFill>
          <a:schemeClr val="tx1"/>
        </a:solidFill>
        <a:latin typeface="HelveticaNeueLT Pro 55 Roman" charset="0"/>
        <a:ea typeface="ＭＳ Ｐゴシック" charset="-128"/>
        <a:cs typeface="+mn-cs"/>
      </a:defRPr>
    </a:lvl5pPr>
    <a:lvl6pPr marL="3047467" algn="l" defTabSz="1218987" rtl="0" eaLnBrk="1" latinLnBrk="0" hangingPunct="1">
      <a:defRPr kern="1200">
        <a:solidFill>
          <a:schemeClr val="tx1"/>
        </a:solidFill>
        <a:latin typeface="HelveticaNeueLT Pro 55 Roman" charset="0"/>
        <a:ea typeface="ＭＳ Ｐゴシック" charset="-128"/>
        <a:cs typeface="+mn-cs"/>
      </a:defRPr>
    </a:lvl6pPr>
    <a:lvl7pPr marL="3656960" algn="l" defTabSz="1218987" rtl="0" eaLnBrk="1" latinLnBrk="0" hangingPunct="1">
      <a:defRPr kern="1200">
        <a:solidFill>
          <a:schemeClr val="tx1"/>
        </a:solidFill>
        <a:latin typeface="HelveticaNeueLT Pro 55 Roman" charset="0"/>
        <a:ea typeface="ＭＳ Ｐゴシック" charset="-128"/>
        <a:cs typeface="+mn-cs"/>
      </a:defRPr>
    </a:lvl7pPr>
    <a:lvl8pPr marL="4266453" algn="l" defTabSz="1218987" rtl="0" eaLnBrk="1" latinLnBrk="0" hangingPunct="1">
      <a:defRPr kern="1200">
        <a:solidFill>
          <a:schemeClr val="tx1"/>
        </a:solidFill>
        <a:latin typeface="HelveticaNeueLT Pro 55 Roman" charset="0"/>
        <a:ea typeface="ＭＳ Ｐゴシック" charset="-128"/>
        <a:cs typeface="+mn-cs"/>
      </a:defRPr>
    </a:lvl8pPr>
    <a:lvl9pPr marL="4875947" algn="l" defTabSz="1218987" rtl="0" eaLnBrk="1" latinLnBrk="0" hangingPunct="1">
      <a:defRPr kern="1200">
        <a:solidFill>
          <a:schemeClr val="tx1"/>
        </a:solidFill>
        <a:latin typeface="HelveticaNeueLT Pro 55 Roman" charset="0"/>
        <a:ea typeface="ＭＳ Ｐゴシック" charset="-128"/>
        <a:cs typeface="+mn-cs"/>
      </a:defRPr>
    </a:lvl9pPr>
  </p:defaultTextStyle>
  <p:extLst>
    <p:ext uri="{EFAFB233-063F-42B5-8137-9DF3F51BA10A}">
      <p15:sldGuideLst xmlns:p15="http://schemas.microsoft.com/office/powerpoint/2012/main">
        <p15:guide id="1" orient="horz" pos="4020" userDrawn="1">
          <p15:clr>
            <a:srgbClr val="A4A3A4"/>
          </p15:clr>
        </p15:guide>
        <p15:guide id="2" pos="7354" userDrawn="1">
          <p15:clr>
            <a:srgbClr val="A4A3A4"/>
          </p15:clr>
        </p15:guide>
        <p15:guide id="3" orient="horz" pos="232" userDrawn="1">
          <p15:clr>
            <a:srgbClr val="A4A3A4"/>
          </p15:clr>
        </p15:guide>
        <p15:guide id="4" pos="417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Griffi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46C3E1"/>
    <a:srgbClr val="000000"/>
    <a:srgbClr val="F6F5F5"/>
    <a:srgbClr val="FFFFC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043" autoAdjust="0"/>
    <p:restoredTop sz="95777" autoAdjust="0"/>
  </p:normalViewPr>
  <p:slideViewPr>
    <p:cSldViewPr snapToGrid="0">
      <p:cViewPr varScale="1">
        <p:scale>
          <a:sx n="110" d="100"/>
          <a:sy n="110" d="100"/>
        </p:scale>
        <p:origin x="1128" y="168"/>
      </p:cViewPr>
      <p:guideLst>
        <p:guide orient="horz" pos="4020"/>
        <p:guide pos="7354"/>
        <p:guide orient="horz" pos="232"/>
        <p:guide pos="4179"/>
      </p:guideLst>
    </p:cSldViewPr>
  </p:slideViewPr>
  <p:notesTextViewPr>
    <p:cViewPr>
      <p:scale>
        <a:sx n="3" d="2"/>
        <a:sy n="3" d="2"/>
      </p:scale>
      <p:origin x="0" y="0"/>
    </p:cViewPr>
  </p:notesTextViewPr>
  <p:sorterViewPr>
    <p:cViewPr>
      <p:scale>
        <a:sx n="60" d="100"/>
        <a:sy n="60" d="100"/>
      </p:scale>
      <p:origin x="0" y="-2728"/>
    </p:cViewPr>
  </p:sorterViewPr>
  <p:notesViewPr>
    <p:cSldViewPr snapToGrid="0">
      <p:cViewPr varScale="1">
        <p:scale>
          <a:sx n="85" d="100"/>
          <a:sy n="85" d="100"/>
        </p:scale>
        <p:origin x="2720"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7F4A4E1E-AE9C-A143-ABAD-5D391E7CFCE1}" type="datetimeFigureOut">
              <a:rPr lang="en-US" altLang="en-US"/>
              <a:pPr/>
              <a:t>2/1/21</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0C392FC3-D82C-EB4F-8C81-8965466BD8C0}" type="slidenum">
              <a:rPr lang="en-US" altLang="en-US"/>
              <a:pPr/>
              <a:t>‹#›</a:t>
            </a:fld>
            <a:endParaRPr lang="en-US" altLang="en-US"/>
          </a:p>
        </p:txBody>
      </p:sp>
    </p:spTree>
    <p:extLst>
      <p:ext uri="{BB962C8B-B14F-4D97-AF65-F5344CB8AC3E}">
        <p14:creationId xmlns:p14="http://schemas.microsoft.com/office/powerpoint/2010/main" val="1596421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4BE86FFC-B97E-FA45-9938-FB42098B5E8B}" type="datetimeFigureOut">
              <a:rPr lang="en-US" altLang="en-US"/>
              <a:pPr/>
              <a:t>2/1/21</a:t>
            </a:fld>
            <a:endParaRPr lang="en-US"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1F7B10B-2CA8-0D4D-AA1C-2A87D62C2A9E}" type="slidenum">
              <a:rPr lang="en-US" altLang="en-US"/>
              <a:pPr/>
              <a:t>‹#›</a:t>
            </a:fld>
            <a:endParaRPr lang="en-US" altLang="en-US"/>
          </a:p>
        </p:txBody>
      </p:sp>
    </p:spTree>
    <p:extLst>
      <p:ext uri="{BB962C8B-B14F-4D97-AF65-F5344CB8AC3E}">
        <p14:creationId xmlns:p14="http://schemas.microsoft.com/office/powerpoint/2010/main" val="18692886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F7B10B-2CA8-0D4D-AA1C-2A87D62C2A9E}" type="slidenum">
              <a:rPr lang="en-US" altLang="en-US" smtClean="0"/>
              <a:pPr/>
              <a:t>24</a:t>
            </a:fld>
            <a:endParaRPr lang="en-US" altLang="en-US"/>
          </a:p>
        </p:txBody>
      </p:sp>
    </p:spTree>
    <p:extLst>
      <p:ext uri="{BB962C8B-B14F-4D97-AF65-F5344CB8AC3E}">
        <p14:creationId xmlns:p14="http://schemas.microsoft.com/office/powerpoint/2010/main" val="3987376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tiff"/><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tif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tif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COVER - Imag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b="19313"/>
          <a:stretch/>
        </p:blipFill>
        <p:spPr>
          <a:xfrm>
            <a:off x="-1" y="1252038"/>
            <a:ext cx="12188824" cy="5287999"/>
          </a:xfrm>
          <a:prstGeom prst="rect">
            <a:avLst/>
          </a:prstGeom>
        </p:spPr>
      </p:pic>
      <p:sp>
        <p:nvSpPr>
          <p:cNvPr id="2" name="Title 1"/>
          <p:cNvSpPr>
            <a:spLocks noGrp="1"/>
          </p:cNvSpPr>
          <p:nvPr>
            <p:ph type="ctrTitle" hasCustomPrompt="1"/>
          </p:nvPr>
        </p:nvSpPr>
        <p:spPr>
          <a:xfrm>
            <a:off x="1096146" y="4651032"/>
            <a:ext cx="10239885" cy="697731"/>
          </a:xfrm>
        </p:spPr>
        <p:txBody>
          <a:bodyPr anchor="b"/>
          <a:lstStyle>
            <a:lvl1pPr algn="ctr">
              <a:defRPr sz="4400" b="0" i="0" baseline="0">
                <a:latin typeface="Baskerville" charset="0"/>
                <a:ea typeface="Baskerville" charset="0"/>
                <a:cs typeface="Baskerville" charset="0"/>
              </a:defRPr>
            </a:lvl1pPr>
          </a:lstStyle>
          <a:p>
            <a:r>
              <a:rPr lang="en-US" dirty="0"/>
              <a:t>Click to add title</a:t>
            </a:r>
          </a:p>
        </p:txBody>
      </p:sp>
      <p:sp>
        <p:nvSpPr>
          <p:cNvPr id="3" name="Subtitle 2"/>
          <p:cNvSpPr>
            <a:spLocks noGrp="1"/>
          </p:cNvSpPr>
          <p:nvPr>
            <p:ph type="subTitle" idx="1" hasCustomPrompt="1"/>
          </p:nvPr>
        </p:nvSpPr>
        <p:spPr>
          <a:xfrm>
            <a:off x="1096146" y="5816338"/>
            <a:ext cx="10239884" cy="593650"/>
          </a:xfrm>
        </p:spPr>
        <p:txBody>
          <a:bodyPr>
            <a:normAutofit/>
          </a:bodyPr>
          <a:lstStyle>
            <a:lvl1pPr marL="0" indent="0" algn="ctr">
              <a:lnSpc>
                <a:spcPts val="3333"/>
              </a:lnSpc>
              <a:spcBef>
                <a:spcPts val="0"/>
              </a:spcBef>
              <a:buNone/>
              <a:defRPr sz="2399" b="0" i="0" baseline="0">
                <a:solidFill>
                  <a:schemeClr val="accent6"/>
                </a:solidFill>
                <a:latin typeface="Baskerville" charset="0"/>
                <a:ea typeface="Baskerville" charset="0"/>
                <a:cs typeface="Baskerville" charset="0"/>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dirty="0"/>
              <a:t>Click to add subtitle</a:t>
            </a:r>
          </a:p>
        </p:txBody>
      </p:sp>
      <p:pic>
        <p:nvPicPr>
          <p:cNvPr id="9" name="Picture 8"/>
          <p:cNvPicPr>
            <a:picLocks noChangeAspect="1"/>
          </p:cNvPicPr>
          <p:nvPr userDrawn="1"/>
        </p:nvPicPr>
        <p:blipFill>
          <a:blip r:embed="rId3"/>
          <a:stretch>
            <a:fillRect/>
          </a:stretch>
        </p:blipFill>
        <p:spPr>
          <a:xfrm flipV="1">
            <a:off x="3541853" y="5572505"/>
            <a:ext cx="5289631" cy="69908"/>
          </a:xfrm>
          <a:prstGeom prst="rect">
            <a:avLst/>
          </a:prstGeom>
        </p:spPr>
      </p:pic>
      <p:pic>
        <p:nvPicPr>
          <p:cNvPr id="10" name="Picture 9"/>
          <p:cNvPicPr>
            <a:picLocks noChangeAspect="1"/>
          </p:cNvPicPr>
          <p:nvPr userDrawn="1"/>
        </p:nvPicPr>
        <p:blipFill>
          <a:blip r:embed="rId4"/>
          <a:stretch>
            <a:fillRect/>
          </a:stretch>
        </p:blipFill>
        <p:spPr>
          <a:xfrm>
            <a:off x="4793145" y="3176069"/>
            <a:ext cx="2915336" cy="773982"/>
          </a:xfrm>
          <a:prstGeom prst="rect">
            <a:avLst/>
          </a:prstGeom>
        </p:spPr>
      </p:pic>
      <p:pic>
        <p:nvPicPr>
          <p:cNvPr id="15" name="Picture 14">
            <a:extLst>
              <a:ext uri="{FF2B5EF4-FFF2-40B4-BE49-F238E27FC236}">
                <a16:creationId xmlns:a16="http://schemas.microsoft.com/office/drawing/2014/main" id="{C8E06F5C-8FAC-4743-A275-FFE9DC1A551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88826" cy="7099300"/>
          </a:xfrm>
          <a:prstGeom prst="rect">
            <a:avLst/>
          </a:prstGeom>
        </p:spPr>
      </p:pic>
    </p:spTree>
    <p:extLst>
      <p:ext uri="{BB962C8B-B14F-4D97-AF65-F5344CB8AC3E}">
        <p14:creationId xmlns:p14="http://schemas.microsoft.com/office/powerpoint/2010/main" val="3553912296"/>
      </p:ext>
    </p:extLst>
  </p:cSld>
  <p:clrMapOvr>
    <a:masterClrMapping/>
  </p:clrMapOvr>
  <p:transition spd="med">
    <p:fade/>
  </p:transition>
  <p:extLst mod="1">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0"/>
            <a:ext cx="12188825" cy="1470152"/>
          </a:xfrm>
          <a:prstGeom prst="rect">
            <a:avLst/>
          </a:prstGeom>
        </p:spPr>
      </p:pic>
      <p:sp>
        <p:nvSpPr>
          <p:cNvPr id="12" name="Title Placeholder 1"/>
          <p:cNvSpPr>
            <a:spLocks noGrp="1"/>
          </p:cNvSpPr>
          <p:nvPr>
            <p:ph type="title" hasCustomPrompt="1"/>
          </p:nvPr>
        </p:nvSpPr>
        <p:spPr bwMode="auto">
          <a:xfrm>
            <a:off x="580191" y="363137"/>
            <a:ext cx="8865561" cy="65914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a:solidFill>
                  <a:schemeClr val="bg1"/>
                </a:solidFill>
              </a:defRPr>
            </a:lvl1pPr>
          </a:lstStyle>
          <a:p>
            <a:pPr lvl="0"/>
            <a:r>
              <a:rPr lang="en-US" altLang="en-US" dirty="0"/>
              <a:t>Click to add title</a:t>
            </a:r>
          </a:p>
        </p:txBody>
      </p:sp>
      <p:sp>
        <p:nvSpPr>
          <p:cNvPr id="14" name="Slide Number Placeholder 7"/>
          <p:cNvSpPr txBox="1">
            <a:spLocks/>
          </p:cNvSpPr>
          <p:nvPr userDrawn="1"/>
        </p:nvSpPr>
        <p:spPr>
          <a:xfrm>
            <a:off x="318895" y="6400801"/>
            <a:ext cx="289117" cy="243414"/>
          </a:xfrm>
          <a:prstGeom prst="rect">
            <a:avLst/>
          </a:prstGeom>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sz="800" kern="1200">
                <a:solidFill>
                  <a:schemeClr val="accent6"/>
                </a:solidFill>
                <a:latin typeface="Open Sans" charset="0"/>
                <a:ea typeface="Open Sans" charset="0"/>
                <a:cs typeface="Open Sans" charset="0"/>
              </a:defRPr>
            </a:lvl1pPr>
            <a:lvl2pPr marL="609493" algn="l" rtl="0" fontAlgn="base">
              <a:spcBef>
                <a:spcPct val="0"/>
              </a:spcBef>
              <a:spcAft>
                <a:spcPct val="0"/>
              </a:spcAft>
              <a:defRPr kern="1200">
                <a:solidFill>
                  <a:schemeClr val="tx1"/>
                </a:solidFill>
                <a:latin typeface="HelveticaNeueLT Pro 55 Roman" charset="0"/>
                <a:ea typeface="ＭＳ Ｐゴシック" charset="-128"/>
                <a:cs typeface="+mn-cs"/>
              </a:defRPr>
            </a:lvl2pPr>
            <a:lvl3pPr marL="1218987" algn="l" rtl="0" fontAlgn="base">
              <a:spcBef>
                <a:spcPct val="0"/>
              </a:spcBef>
              <a:spcAft>
                <a:spcPct val="0"/>
              </a:spcAft>
              <a:defRPr kern="1200">
                <a:solidFill>
                  <a:schemeClr val="tx1"/>
                </a:solidFill>
                <a:latin typeface="HelveticaNeueLT Pro 55 Roman" charset="0"/>
                <a:ea typeface="ＭＳ Ｐゴシック" charset="-128"/>
                <a:cs typeface="+mn-cs"/>
              </a:defRPr>
            </a:lvl3pPr>
            <a:lvl4pPr marL="1828480" algn="l" rtl="0" fontAlgn="base">
              <a:spcBef>
                <a:spcPct val="0"/>
              </a:spcBef>
              <a:spcAft>
                <a:spcPct val="0"/>
              </a:spcAft>
              <a:defRPr kern="1200">
                <a:solidFill>
                  <a:schemeClr val="tx1"/>
                </a:solidFill>
                <a:latin typeface="HelveticaNeueLT Pro 55 Roman" charset="0"/>
                <a:ea typeface="ＭＳ Ｐゴシック" charset="-128"/>
                <a:cs typeface="+mn-cs"/>
              </a:defRPr>
            </a:lvl4pPr>
            <a:lvl5pPr marL="2437973" algn="l" rtl="0" fontAlgn="base">
              <a:spcBef>
                <a:spcPct val="0"/>
              </a:spcBef>
              <a:spcAft>
                <a:spcPct val="0"/>
              </a:spcAft>
              <a:defRPr kern="1200">
                <a:solidFill>
                  <a:schemeClr val="tx1"/>
                </a:solidFill>
                <a:latin typeface="HelveticaNeueLT Pro 55 Roman" charset="0"/>
                <a:ea typeface="ＭＳ Ｐゴシック" charset="-128"/>
                <a:cs typeface="+mn-cs"/>
              </a:defRPr>
            </a:lvl5pPr>
            <a:lvl6pPr marL="3047467" algn="l" defTabSz="1218987" rtl="0" eaLnBrk="1" latinLnBrk="0" hangingPunct="1">
              <a:defRPr kern="1200">
                <a:solidFill>
                  <a:schemeClr val="tx1"/>
                </a:solidFill>
                <a:latin typeface="HelveticaNeueLT Pro 55 Roman" charset="0"/>
                <a:ea typeface="ＭＳ Ｐゴシック" charset="-128"/>
                <a:cs typeface="+mn-cs"/>
              </a:defRPr>
            </a:lvl6pPr>
            <a:lvl7pPr marL="3656960" algn="l" defTabSz="1218987" rtl="0" eaLnBrk="1" latinLnBrk="0" hangingPunct="1">
              <a:defRPr kern="1200">
                <a:solidFill>
                  <a:schemeClr val="tx1"/>
                </a:solidFill>
                <a:latin typeface="HelveticaNeueLT Pro 55 Roman" charset="0"/>
                <a:ea typeface="ＭＳ Ｐゴシック" charset="-128"/>
                <a:cs typeface="+mn-cs"/>
              </a:defRPr>
            </a:lvl7pPr>
            <a:lvl8pPr marL="4266453" algn="l" defTabSz="1218987" rtl="0" eaLnBrk="1" latinLnBrk="0" hangingPunct="1">
              <a:defRPr kern="1200">
                <a:solidFill>
                  <a:schemeClr val="tx1"/>
                </a:solidFill>
                <a:latin typeface="HelveticaNeueLT Pro 55 Roman" charset="0"/>
                <a:ea typeface="ＭＳ Ｐゴシック" charset="-128"/>
                <a:cs typeface="+mn-cs"/>
              </a:defRPr>
            </a:lvl8pPr>
            <a:lvl9pPr marL="4875947" algn="l" defTabSz="1218987" rtl="0" eaLnBrk="1" latinLnBrk="0" hangingPunct="1">
              <a:defRPr kern="1200">
                <a:solidFill>
                  <a:schemeClr val="tx1"/>
                </a:solidFill>
                <a:latin typeface="HelveticaNeueLT Pro 55 Roman" charset="0"/>
                <a:ea typeface="ＭＳ Ｐゴシック" charset="-128"/>
                <a:cs typeface="+mn-cs"/>
              </a:defRPr>
            </a:lvl9pPr>
          </a:lstStyle>
          <a:p>
            <a:fld id="{F933393C-D36C-EF49-8616-9B2A742D223A}" type="slidenum">
              <a:rPr lang="en-US" altLang="en-US" smtClean="0"/>
              <a:pPr/>
              <a:t>‹#›</a:t>
            </a:fld>
            <a:endParaRPr lang="en-US" altLang="en-US" dirty="0"/>
          </a:p>
        </p:txBody>
      </p:sp>
      <p:pic>
        <p:nvPicPr>
          <p:cNvPr id="4" name="Picture 3"/>
          <p:cNvPicPr>
            <a:picLocks noChangeAspect="1"/>
          </p:cNvPicPr>
          <p:nvPr userDrawn="1"/>
        </p:nvPicPr>
        <p:blipFill>
          <a:blip r:embed="rId3"/>
          <a:stretch>
            <a:fillRect/>
          </a:stretch>
        </p:blipFill>
        <p:spPr>
          <a:xfrm>
            <a:off x="9521890" y="383879"/>
            <a:ext cx="2159000" cy="571500"/>
          </a:xfrm>
          <a:prstGeom prst="rect">
            <a:avLst/>
          </a:prstGeom>
        </p:spPr>
      </p:pic>
      <p:sp>
        <p:nvSpPr>
          <p:cNvPr id="7" name="Subtitle 2"/>
          <p:cNvSpPr>
            <a:spLocks noGrp="1"/>
          </p:cNvSpPr>
          <p:nvPr>
            <p:ph type="subTitle" idx="1" hasCustomPrompt="1"/>
          </p:nvPr>
        </p:nvSpPr>
        <p:spPr>
          <a:xfrm>
            <a:off x="608012" y="1724179"/>
            <a:ext cx="5318226" cy="4560873"/>
          </a:xfrm>
        </p:spPr>
        <p:txBody>
          <a:bodyPr/>
          <a:lstStyle>
            <a:lvl1pPr marL="3600" indent="0">
              <a:lnSpc>
                <a:spcPct val="120000"/>
              </a:lnSpc>
              <a:spcBef>
                <a:spcPts val="400"/>
              </a:spcBef>
              <a:buFont typeface="Arial" charset="0"/>
              <a:buNone/>
              <a:defRPr sz="1800"/>
            </a:lvl1pPr>
            <a:lvl2pPr marL="3600" indent="0">
              <a:defRPr sz="1600"/>
            </a:lvl2pPr>
            <a:lvl6pPr>
              <a:defRPr sz="1600">
                <a:latin typeface="Baskerville" charset="0"/>
                <a:ea typeface="Baskerville" charset="0"/>
                <a:cs typeface="Baskerville" charset="0"/>
              </a:defRPr>
            </a:lvl6pPr>
          </a:lstStyle>
          <a:p>
            <a:r>
              <a:rPr lang="en-US" dirty="0"/>
              <a:t>We provide a range of research, analysis, scoping, training, planning and strategy services, specifically tailored for the aviation industry</a:t>
            </a:r>
          </a:p>
        </p:txBody>
      </p:sp>
    </p:spTree>
    <p:extLst>
      <p:ext uri="{BB962C8B-B14F-4D97-AF65-F5344CB8AC3E}">
        <p14:creationId xmlns:p14="http://schemas.microsoft.com/office/powerpoint/2010/main" val="13715127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mod="1">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bwMode="auto">
          <a:xfrm>
            <a:off x="580191" y="363137"/>
            <a:ext cx="8865561" cy="65914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add title</a:t>
            </a:r>
          </a:p>
        </p:txBody>
      </p:sp>
      <p:sp>
        <p:nvSpPr>
          <p:cNvPr id="14" name="Slide Number Placeholder 7"/>
          <p:cNvSpPr txBox="1">
            <a:spLocks/>
          </p:cNvSpPr>
          <p:nvPr userDrawn="1"/>
        </p:nvSpPr>
        <p:spPr>
          <a:xfrm>
            <a:off x="318895" y="6400801"/>
            <a:ext cx="289117" cy="243414"/>
          </a:xfrm>
          <a:prstGeom prst="rect">
            <a:avLst/>
          </a:prstGeom>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sz="800" kern="1200">
                <a:solidFill>
                  <a:schemeClr val="accent6"/>
                </a:solidFill>
                <a:latin typeface="Open Sans" charset="0"/>
                <a:ea typeface="Open Sans" charset="0"/>
                <a:cs typeface="Open Sans" charset="0"/>
              </a:defRPr>
            </a:lvl1pPr>
            <a:lvl2pPr marL="609493" algn="l" rtl="0" fontAlgn="base">
              <a:spcBef>
                <a:spcPct val="0"/>
              </a:spcBef>
              <a:spcAft>
                <a:spcPct val="0"/>
              </a:spcAft>
              <a:defRPr kern="1200">
                <a:solidFill>
                  <a:schemeClr val="tx1"/>
                </a:solidFill>
                <a:latin typeface="HelveticaNeueLT Pro 55 Roman" charset="0"/>
                <a:ea typeface="ＭＳ Ｐゴシック" charset="-128"/>
                <a:cs typeface="+mn-cs"/>
              </a:defRPr>
            </a:lvl2pPr>
            <a:lvl3pPr marL="1218987" algn="l" rtl="0" fontAlgn="base">
              <a:spcBef>
                <a:spcPct val="0"/>
              </a:spcBef>
              <a:spcAft>
                <a:spcPct val="0"/>
              </a:spcAft>
              <a:defRPr kern="1200">
                <a:solidFill>
                  <a:schemeClr val="tx1"/>
                </a:solidFill>
                <a:latin typeface="HelveticaNeueLT Pro 55 Roman" charset="0"/>
                <a:ea typeface="ＭＳ Ｐゴシック" charset="-128"/>
                <a:cs typeface="+mn-cs"/>
              </a:defRPr>
            </a:lvl3pPr>
            <a:lvl4pPr marL="1828480" algn="l" rtl="0" fontAlgn="base">
              <a:spcBef>
                <a:spcPct val="0"/>
              </a:spcBef>
              <a:spcAft>
                <a:spcPct val="0"/>
              </a:spcAft>
              <a:defRPr kern="1200">
                <a:solidFill>
                  <a:schemeClr val="tx1"/>
                </a:solidFill>
                <a:latin typeface="HelveticaNeueLT Pro 55 Roman" charset="0"/>
                <a:ea typeface="ＭＳ Ｐゴシック" charset="-128"/>
                <a:cs typeface="+mn-cs"/>
              </a:defRPr>
            </a:lvl4pPr>
            <a:lvl5pPr marL="2437973" algn="l" rtl="0" fontAlgn="base">
              <a:spcBef>
                <a:spcPct val="0"/>
              </a:spcBef>
              <a:spcAft>
                <a:spcPct val="0"/>
              </a:spcAft>
              <a:defRPr kern="1200">
                <a:solidFill>
                  <a:schemeClr val="tx1"/>
                </a:solidFill>
                <a:latin typeface="HelveticaNeueLT Pro 55 Roman" charset="0"/>
                <a:ea typeface="ＭＳ Ｐゴシック" charset="-128"/>
                <a:cs typeface="+mn-cs"/>
              </a:defRPr>
            </a:lvl5pPr>
            <a:lvl6pPr marL="3047467" algn="l" defTabSz="1218987" rtl="0" eaLnBrk="1" latinLnBrk="0" hangingPunct="1">
              <a:defRPr kern="1200">
                <a:solidFill>
                  <a:schemeClr val="tx1"/>
                </a:solidFill>
                <a:latin typeface="HelveticaNeueLT Pro 55 Roman" charset="0"/>
                <a:ea typeface="ＭＳ Ｐゴシック" charset="-128"/>
                <a:cs typeface="+mn-cs"/>
              </a:defRPr>
            </a:lvl6pPr>
            <a:lvl7pPr marL="3656960" algn="l" defTabSz="1218987" rtl="0" eaLnBrk="1" latinLnBrk="0" hangingPunct="1">
              <a:defRPr kern="1200">
                <a:solidFill>
                  <a:schemeClr val="tx1"/>
                </a:solidFill>
                <a:latin typeface="HelveticaNeueLT Pro 55 Roman" charset="0"/>
                <a:ea typeface="ＭＳ Ｐゴシック" charset="-128"/>
                <a:cs typeface="+mn-cs"/>
              </a:defRPr>
            </a:lvl7pPr>
            <a:lvl8pPr marL="4266453" algn="l" defTabSz="1218987" rtl="0" eaLnBrk="1" latinLnBrk="0" hangingPunct="1">
              <a:defRPr kern="1200">
                <a:solidFill>
                  <a:schemeClr val="tx1"/>
                </a:solidFill>
                <a:latin typeface="HelveticaNeueLT Pro 55 Roman" charset="0"/>
                <a:ea typeface="ＭＳ Ｐゴシック" charset="-128"/>
                <a:cs typeface="+mn-cs"/>
              </a:defRPr>
            </a:lvl8pPr>
            <a:lvl9pPr marL="4875947" algn="l" defTabSz="1218987" rtl="0" eaLnBrk="1" latinLnBrk="0" hangingPunct="1">
              <a:defRPr kern="1200">
                <a:solidFill>
                  <a:schemeClr val="tx1"/>
                </a:solidFill>
                <a:latin typeface="HelveticaNeueLT Pro 55 Roman" charset="0"/>
                <a:ea typeface="ＭＳ Ｐゴシック" charset="-128"/>
                <a:cs typeface="+mn-cs"/>
              </a:defRPr>
            </a:lvl9pPr>
          </a:lstStyle>
          <a:p>
            <a:fld id="{F933393C-D36C-EF49-8616-9B2A742D223A}" type="slidenum">
              <a:rPr lang="en-US" altLang="en-US" smtClean="0"/>
              <a:pPr/>
              <a:t>‹#›</a:t>
            </a:fld>
            <a:endParaRPr lang="en-US" altLang="en-US" dirty="0"/>
          </a:p>
        </p:txBody>
      </p:sp>
      <p:sp>
        <p:nvSpPr>
          <p:cNvPr id="16" name="Subtitle 2"/>
          <p:cNvSpPr>
            <a:spLocks noGrp="1"/>
          </p:cNvSpPr>
          <p:nvPr>
            <p:ph type="subTitle" idx="1" hasCustomPrompt="1"/>
          </p:nvPr>
        </p:nvSpPr>
        <p:spPr>
          <a:xfrm>
            <a:off x="608012" y="1724179"/>
            <a:ext cx="5318226" cy="4560873"/>
          </a:xfrm>
        </p:spPr>
        <p:txBody>
          <a:bodyPr/>
          <a:lstStyle>
            <a:lvl1pPr marL="3600" indent="0">
              <a:spcBef>
                <a:spcPts val="400"/>
              </a:spcBef>
              <a:buFont typeface="Arial" charset="0"/>
              <a:buNone/>
              <a:defRPr sz="1800"/>
            </a:lvl1pPr>
            <a:lvl2pPr>
              <a:defRPr sz="1600"/>
            </a:lvl2pPr>
            <a:lvl6pPr>
              <a:defRPr sz="1600">
                <a:latin typeface="Baskerville" charset="0"/>
                <a:ea typeface="Baskerville" charset="0"/>
                <a:cs typeface="Baskerville" charset="0"/>
              </a:defRPr>
            </a:lvl6pPr>
          </a:lstStyle>
          <a:p>
            <a:r>
              <a:rPr lang="en-US" dirty="0"/>
              <a:t>We provide a range of research, analysis, scoping, training, planning and strategy services, specifically tailored for the aviation industry</a:t>
            </a:r>
          </a:p>
        </p:txBody>
      </p:sp>
      <p:cxnSp>
        <p:nvCxnSpPr>
          <p:cNvPr id="6" name="Straight Connector 5"/>
          <p:cNvCxnSpPr/>
          <p:nvPr userDrawn="1"/>
        </p:nvCxnSpPr>
        <p:spPr>
          <a:xfrm>
            <a:off x="601771" y="1264927"/>
            <a:ext cx="11038541"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stretch>
            <a:fillRect/>
          </a:stretch>
        </p:blipFill>
        <p:spPr>
          <a:xfrm>
            <a:off x="9518904" y="382781"/>
            <a:ext cx="2156786" cy="572598"/>
          </a:xfrm>
          <a:prstGeom prst="rect">
            <a:avLst/>
          </a:prstGeom>
        </p:spPr>
      </p:pic>
    </p:spTree>
    <p:extLst>
      <p:ext uri="{BB962C8B-B14F-4D97-AF65-F5344CB8AC3E}">
        <p14:creationId xmlns:p14="http://schemas.microsoft.com/office/powerpoint/2010/main" val="35539122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mod="1">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6_COVER - Im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 y="-11575"/>
            <a:ext cx="12188825" cy="4062942"/>
          </a:xfrm>
          <a:prstGeom prst="rect">
            <a:avLst/>
          </a:prstGeom>
        </p:spPr>
      </p:pic>
      <p:pic>
        <p:nvPicPr>
          <p:cNvPr id="7" name="Picture 6"/>
          <p:cNvPicPr>
            <a:picLocks noChangeAspect="1"/>
          </p:cNvPicPr>
          <p:nvPr userDrawn="1"/>
        </p:nvPicPr>
        <p:blipFill rotWithShape="1">
          <a:blip r:embed="rId3"/>
          <a:srcRect b="18909"/>
          <a:stretch/>
        </p:blipFill>
        <p:spPr>
          <a:xfrm>
            <a:off x="-1" y="1564214"/>
            <a:ext cx="12188825" cy="5311148"/>
          </a:xfrm>
          <a:prstGeom prst="rect">
            <a:avLst/>
          </a:prstGeom>
        </p:spPr>
      </p:pic>
      <p:sp>
        <p:nvSpPr>
          <p:cNvPr id="2" name="Title 1"/>
          <p:cNvSpPr>
            <a:spLocks noGrp="1"/>
          </p:cNvSpPr>
          <p:nvPr>
            <p:ph type="ctrTitle" hasCustomPrompt="1"/>
          </p:nvPr>
        </p:nvSpPr>
        <p:spPr>
          <a:xfrm>
            <a:off x="1096146" y="4651032"/>
            <a:ext cx="10239885" cy="697731"/>
          </a:xfrm>
        </p:spPr>
        <p:txBody>
          <a:bodyPr anchor="b"/>
          <a:lstStyle>
            <a:lvl1pPr algn="ctr">
              <a:defRPr sz="4400" b="0" i="0" baseline="0">
                <a:solidFill>
                  <a:schemeClr val="bg1"/>
                </a:solidFill>
                <a:latin typeface="Baskerville" charset="0"/>
                <a:ea typeface="Baskerville" charset="0"/>
                <a:cs typeface="Baskerville" charset="0"/>
              </a:defRPr>
            </a:lvl1pPr>
          </a:lstStyle>
          <a:p>
            <a:r>
              <a:rPr lang="en-US" dirty="0"/>
              <a:t>Click to add title</a:t>
            </a:r>
          </a:p>
        </p:txBody>
      </p:sp>
      <p:sp>
        <p:nvSpPr>
          <p:cNvPr id="3" name="Subtitle 2"/>
          <p:cNvSpPr>
            <a:spLocks noGrp="1"/>
          </p:cNvSpPr>
          <p:nvPr>
            <p:ph type="subTitle" idx="1" hasCustomPrompt="1"/>
          </p:nvPr>
        </p:nvSpPr>
        <p:spPr>
          <a:xfrm>
            <a:off x="1096146" y="5816338"/>
            <a:ext cx="10239884" cy="593650"/>
          </a:xfrm>
        </p:spPr>
        <p:txBody>
          <a:bodyPr>
            <a:normAutofit/>
          </a:bodyPr>
          <a:lstStyle>
            <a:lvl1pPr marL="0" indent="0" algn="ctr">
              <a:lnSpc>
                <a:spcPts val="3333"/>
              </a:lnSpc>
              <a:spcBef>
                <a:spcPts val="0"/>
              </a:spcBef>
              <a:buNone/>
              <a:defRPr sz="2399" b="0" i="0" baseline="0">
                <a:solidFill>
                  <a:schemeClr val="bg1">
                    <a:lumMod val="95000"/>
                  </a:schemeClr>
                </a:solidFill>
                <a:latin typeface="Baskerville" charset="0"/>
                <a:ea typeface="Baskerville" charset="0"/>
                <a:cs typeface="Baskerville" charset="0"/>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dirty="0"/>
              <a:t>Click to add subtitle</a:t>
            </a:r>
          </a:p>
        </p:txBody>
      </p:sp>
      <p:pic>
        <p:nvPicPr>
          <p:cNvPr id="9" name="Picture 8"/>
          <p:cNvPicPr>
            <a:picLocks noChangeAspect="1"/>
          </p:cNvPicPr>
          <p:nvPr userDrawn="1"/>
        </p:nvPicPr>
        <p:blipFill>
          <a:blip r:embed="rId4"/>
          <a:stretch>
            <a:fillRect/>
          </a:stretch>
        </p:blipFill>
        <p:spPr>
          <a:xfrm flipV="1">
            <a:off x="3541853" y="5572505"/>
            <a:ext cx="5289631" cy="69908"/>
          </a:xfrm>
          <a:prstGeom prst="rect">
            <a:avLst/>
          </a:prstGeom>
        </p:spPr>
      </p:pic>
      <p:pic>
        <p:nvPicPr>
          <p:cNvPr id="8" name="Picture 7"/>
          <p:cNvPicPr>
            <a:picLocks noChangeAspect="1"/>
          </p:cNvPicPr>
          <p:nvPr userDrawn="1"/>
        </p:nvPicPr>
        <p:blipFill>
          <a:blip r:embed="rId5"/>
          <a:stretch>
            <a:fillRect/>
          </a:stretch>
        </p:blipFill>
        <p:spPr>
          <a:xfrm>
            <a:off x="4781571" y="3176070"/>
            <a:ext cx="2947069" cy="780106"/>
          </a:xfrm>
          <a:prstGeom prst="rect">
            <a:avLst/>
          </a:prstGeom>
        </p:spPr>
      </p:pic>
    </p:spTree>
    <p:extLst>
      <p:ext uri="{BB962C8B-B14F-4D97-AF65-F5344CB8AC3E}">
        <p14:creationId xmlns:p14="http://schemas.microsoft.com/office/powerpoint/2010/main" val="1521824701"/>
      </p:ext>
    </p:extLst>
  </p:cSld>
  <p:clrMapOvr>
    <a:masterClrMapping/>
  </p:clrMapOvr>
  <p:transition spd="med">
    <p:fade/>
  </p:transition>
  <p:extLst mod="1">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COVER - Ima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srcRect t="15954"/>
          <a:stretch/>
        </p:blipFill>
        <p:spPr>
          <a:xfrm>
            <a:off x="-1" y="-11576"/>
            <a:ext cx="12188825" cy="3414763"/>
          </a:xfrm>
          <a:prstGeom prst="rect">
            <a:avLst/>
          </a:prstGeom>
        </p:spPr>
      </p:pic>
      <p:pic>
        <p:nvPicPr>
          <p:cNvPr id="6" name="Picture 5"/>
          <p:cNvPicPr>
            <a:picLocks noChangeAspect="1"/>
          </p:cNvPicPr>
          <p:nvPr userDrawn="1"/>
        </p:nvPicPr>
        <p:blipFill rotWithShape="1">
          <a:blip r:embed="rId3"/>
          <a:srcRect b="19313"/>
          <a:stretch/>
        </p:blipFill>
        <p:spPr>
          <a:xfrm flipH="1">
            <a:off x="0" y="1564214"/>
            <a:ext cx="12188825" cy="5287999"/>
          </a:xfrm>
          <a:prstGeom prst="rect">
            <a:avLst/>
          </a:prstGeom>
        </p:spPr>
      </p:pic>
      <p:sp>
        <p:nvSpPr>
          <p:cNvPr id="2" name="Title 1"/>
          <p:cNvSpPr>
            <a:spLocks noGrp="1"/>
          </p:cNvSpPr>
          <p:nvPr>
            <p:ph type="ctrTitle" hasCustomPrompt="1"/>
          </p:nvPr>
        </p:nvSpPr>
        <p:spPr>
          <a:xfrm>
            <a:off x="610009" y="4477417"/>
            <a:ext cx="10239885" cy="697731"/>
          </a:xfrm>
        </p:spPr>
        <p:txBody>
          <a:bodyPr anchor="b"/>
          <a:lstStyle>
            <a:lvl1pPr algn="l">
              <a:defRPr sz="4400" b="0" i="0" baseline="0">
                <a:latin typeface="Baskerville" charset="0"/>
                <a:ea typeface="Baskerville" charset="0"/>
                <a:cs typeface="Baskerville" charset="0"/>
              </a:defRPr>
            </a:lvl1pPr>
          </a:lstStyle>
          <a:p>
            <a:r>
              <a:rPr lang="en-US" dirty="0"/>
              <a:t>Click to add title</a:t>
            </a:r>
          </a:p>
        </p:txBody>
      </p:sp>
      <p:sp>
        <p:nvSpPr>
          <p:cNvPr id="3" name="Subtitle 2"/>
          <p:cNvSpPr>
            <a:spLocks noGrp="1"/>
          </p:cNvSpPr>
          <p:nvPr>
            <p:ph type="subTitle" idx="1" hasCustomPrompt="1"/>
          </p:nvPr>
        </p:nvSpPr>
        <p:spPr>
          <a:xfrm>
            <a:off x="610009" y="5642723"/>
            <a:ext cx="10239884" cy="593650"/>
          </a:xfrm>
        </p:spPr>
        <p:txBody>
          <a:bodyPr>
            <a:normAutofit/>
          </a:bodyPr>
          <a:lstStyle>
            <a:lvl1pPr marL="0" indent="0" algn="l">
              <a:lnSpc>
                <a:spcPts val="3333"/>
              </a:lnSpc>
              <a:spcBef>
                <a:spcPts val="0"/>
              </a:spcBef>
              <a:buNone/>
              <a:defRPr sz="2399" b="0" i="0" baseline="0">
                <a:solidFill>
                  <a:schemeClr val="accent6"/>
                </a:solidFill>
                <a:latin typeface="Baskerville" charset="0"/>
                <a:ea typeface="Baskerville" charset="0"/>
                <a:cs typeface="Baskerville" charset="0"/>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dirty="0"/>
              <a:t>Click to add subtitle</a:t>
            </a:r>
          </a:p>
        </p:txBody>
      </p:sp>
      <p:pic>
        <p:nvPicPr>
          <p:cNvPr id="10" name="Picture 9"/>
          <p:cNvPicPr>
            <a:picLocks noChangeAspect="1"/>
          </p:cNvPicPr>
          <p:nvPr userDrawn="1"/>
        </p:nvPicPr>
        <p:blipFill>
          <a:blip r:embed="rId4"/>
          <a:stretch>
            <a:fillRect/>
          </a:stretch>
        </p:blipFill>
        <p:spPr>
          <a:xfrm>
            <a:off x="591534" y="2858247"/>
            <a:ext cx="3332283" cy="884676"/>
          </a:xfrm>
          <a:prstGeom prst="rect">
            <a:avLst/>
          </a:prstGeom>
        </p:spPr>
      </p:pic>
      <p:cxnSp>
        <p:nvCxnSpPr>
          <p:cNvPr id="7" name="Straight Connector 6"/>
          <p:cNvCxnSpPr/>
          <p:nvPr userDrawn="1"/>
        </p:nvCxnSpPr>
        <p:spPr>
          <a:xfrm>
            <a:off x="610009" y="5420499"/>
            <a:ext cx="5289631"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272392"/>
      </p:ext>
    </p:extLst>
  </p:cSld>
  <p:clrMapOvr>
    <a:masterClrMapping/>
  </p:clrMapOvr>
  <p:transition spd="med">
    <p:fade/>
  </p:transition>
  <p:extLst mod="1">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4_COVER - Imag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t="14529"/>
          <a:stretch/>
        </p:blipFill>
        <p:spPr>
          <a:xfrm>
            <a:off x="-1" y="-34725"/>
            <a:ext cx="12188825" cy="3472633"/>
          </a:xfrm>
          <a:prstGeom prst="rect">
            <a:avLst/>
          </a:prstGeom>
        </p:spPr>
      </p:pic>
      <p:pic>
        <p:nvPicPr>
          <p:cNvPr id="8" name="Picture 7"/>
          <p:cNvPicPr>
            <a:picLocks noChangeAspect="1"/>
          </p:cNvPicPr>
          <p:nvPr userDrawn="1"/>
        </p:nvPicPr>
        <p:blipFill rotWithShape="1">
          <a:blip r:embed="rId3"/>
          <a:srcRect b="18909"/>
          <a:stretch/>
        </p:blipFill>
        <p:spPr>
          <a:xfrm flipH="1">
            <a:off x="0" y="1564214"/>
            <a:ext cx="12188824" cy="5311148"/>
          </a:xfrm>
          <a:prstGeom prst="rect">
            <a:avLst/>
          </a:prstGeom>
        </p:spPr>
      </p:pic>
      <p:sp>
        <p:nvSpPr>
          <p:cNvPr id="2" name="Title 1"/>
          <p:cNvSpPr>
            <a:spLocks noGrp="1"/>
          </p:cNvSpPr>
          <p:nvPr>
            <p:ph type="ctrTitle" hasCustomPrompt="1"/>
          </p:nvPr>
        </p:nvSpPr>
        <p:spPr>
          <a:xfrm>
            <a:off x="610009" y="4477417"/>
            <a:ext cx="10239885" cy="697731"/>
          </a:xfrm>
        </p:spPr>
        <p:txBody>
          <a:bodyPr anchor="b"/>
          <a:lstStyle>
            <a:lvl1pPr algn="l">
              <a:defRPr sz="4400" b="0" i="0" baseline="0">
                <a:solidFill>
                  <a:schemeClr val="bg1"/>
                </a:solidFill>
                <a:latin typeface="Baskerville" charset="0"/>
                <a:ea typeface="Baskerville" charset="0"/>
                <a:cs typeface="Baskerville" charset="0"/>
              </a:defRPr>
            </a:lvl1pPr>
          </a:lstStyle>
          <a:p>
            <a:r>
              <a:rPr lang="en-US" dirty="0"/>
              <a:t>Click to add title</a:t>
            </a:r>
          </a:p>
        </p:txBody>
      </p:sp>
      <p:sp>
        <p:nvSpPr>
          <p:cNvPr id="3" name="Subtitle 2"/>
          <p:cNvSpPr>
            <a:spLocks noGrp="1"/>
          </p:cNvSpPr>
          <p:nvPr>
            <p:ph type="subTitle" idx="1" hasCustomPrompt="1"/>
          </p:nvPr>
        </p:nvSpPr>
        <p:spPr>
          <a:xfrm>
            <a:off x="610009" y="5642723"/>
            <a:ext cx="10239884" cy="593650"/>
          </a:xfrm>
        </p:spPr>
        <p:txBody>
          <a:bodyPr>
            <a:normAutofit/>
          </a:bodyPr>
          <a:lstStyle>
            <a:lvl1pPr marL="0" indent="0" algn="l">
              <a:lnSpc>
                <a:spcPts val="3333"/>
              </a:lnSpc>
              <a:spcBef>
                <a:spcPts val="0"/>
              </a:spcBef>
              <a:buNone/>
              <a:defRPr sz="2399" b="0" i="0" baseline="0">
                <a:solidFill>
                  <a:schemeClr val="bg1">
                    <a:lumMod val="95000"/>
                  </a:schemeClr>
                </a:solidFill>
                <a:latin typeface="Baskerville" charset="0"/>
                <a:ea typeface="Baskerville" charset="0"/>
                <a:cs typeface="Baskerville" charset="0"/>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dirty="0"/>
              <a:t>Click to add subtitle</a:t>
            </a:r>
          </a:p>
        </p:txBody>
      </p:sp>
      <p:pic>
        <p:nvPicPr>
          <p:cNvPr id="9" name="Picture 8"/>
          <p:cNvPicPr>
            <a:picLocks noChangeAspect="1"/>
          </p:cNvPicPr>
          <p:nvPr userDrawn="1"/>
        </p:nvPicPr>
        <p:blipFill>
          <a:blip r:embed="rId4"/>
          <a:stretch>
            <a:fillRect/>
          </a:stretch>
        </p:blipFill>
        <p:spPr>
          <a:xfrm>
            <a:off x="590784" y="2858247"/>
            <a:ext cx="3342113" cy="884676"/>
          </a:xfrm>
          <a:prstGeom prst="rect">
            <a:avLst/>
          </a:prstGeom>
        </p:spPr>
      </p:pic>
      <p:cxnSp>
        <p:nvCxnSpPr>
          <p:cNvPr id="7" name="Straight Connector 6"/>
          <p:cNvCxnSpPr/>
          <p:nvPr userDrawn="1"/>
        </p:nvCxnSpPr>
        <p:spPr>
          <a:xfrm>
            <a:off x="610009" y="5420499"/>
            <a:ext cx="5289631"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3626632"/>
      </p:ext>
    </p:extLst>
  </p:cSld>
  <p:clrMapOvr>
    <a:masterClrMapping/>
  </p:clrMapOvr>
  <p:transition spd="med">
    <p:fade/>
  </p:transition>
  <p:extLst mod="1">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4732693" y="1142020"/>
            <a:ext cx="2991336" cy="794160"/>
          </a:xfrm>
          <a:prstGeom prst="rect">
            <a:avLst/>
          </a:prstGeom>
        </p:spPr>
      </p:pic>
      <p:sp>
        <p:nvSpPr>
          <p:cNvPr id="8" name="Title 39"/>
          <p:cNvSpPr txBox="1">
            <a:spLocks/>
          </p:cNvSpPr>
          <p:nvPr userDrawn="1"/>
        </p:nvSpPr>
        <p:spPr>
          <a:xfrm>
            <a:off x="0" y="2226815"/>
            <a:ext cx="12188825" cy="555624"/>
          </a:xfrm>
          <a:prstGeom prst="rect">
            <a:avLst/>
          </a:prstGeom>
        </p:spPr>
        <p:txBody>
          <a:bodyPr anchor="ctr"/>
          <a:lstStyle>
            <a:lvl1pPr algn="l" defTabSz="457200" rtl="0" eaLnBrk="1" latinLnBrk="0" hangingPunct="1">
              <a:spcBef>
                <a:spcPct val="0"/>
              </a:spcBef>
              <a:buNone/>
              <a:defRPr sz="4400" kern="1200">
                <a:solidFill>
                  <a:schemeClr val="tx1"/>
                </a:solidFill>
                <a:latin typeface="+mj-lt"/>
                <a:ea typeface="+mj-ea"/>
                <a:cs typeface="+mj-cs"/>
              </a:defRPr>
            </a:lvl1pPr>
          </a:lstStyle>
          <a:p>
            <a:pPr algn="ctr"/>
            <a:r>
              <a:rPr lang="en-US" sz="1600" dirty="0" err="1">
                <a:solidFill>
                  <a:schemeClr val="bg1">
                    <a:lumMod val="50000"/>
                  </a:schemeClr>
                </a:solidFill>
                <a:latin typeface="Baskerville" charset="0"/>
                <a:ea typeface="Baskerville" charset="0"/>
                <a:cs typeface="Baskerville" charset="0"/>
              </a:rPr>
              <a:t>sobieaviation.com</a:t>
            </a:r>
            <a:endParaRPr lang="en-US" sz="1600" dirty="0">
              <a:solidFill>
                <a:schemeClr val="bg1">
                  <a:lumMod val="50000"/>
                </a:schemeClr>
              </a:solidFill>
              <a:latin typeface="Baskerville" charset="0"/>
              <a:ea typeface="Baskerville" charset="0"/>
              <a:cs typeface="Baskerville" charset="0"/>
            </a:endParaRPr>
          </a:p>
        </p:txBody>
      </p:sp>
      <p:sp>
        <p:nvSpPr>
          <p:cNvPr id="13" name="Slide Number Placeholder 3"/>
          <p:cNvSpPr txBox="1">
            <a:spLocks/>
          </p:cNvSpPr>
          <p:nvPr userDrawn="1"/>
        </p:nvSpPr>
        <p:spPr>
          <a:xfrm>
            <a:off x="318894" y="6400801"/>
            <a:ext cx="289117" cy="243414"/>
          </a:xfrm>
          <a:prstGeom prst="rect">
            <a:avLst/>
          </a:prstGeom>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sz="800" kern="1200">
                <a:solidFill>
                  <a:schemeClr val="bg1"/>
                </a:solidFill>
                <a:latin typeface="Open Sans" charset="0"/>
                <a:ea typeface="Open Sans" charset="0"/>
                <a:cs typeface="Open Sans" charset="0"/>
              </a:defRPr>
            </a:lvl1pPr>
            <a:lvl2pPr marL="609493" algn="l" rtl="0" fontAlgn="base">
              <a:spcBef>
                <a:spcPct val="0"/>
              </a:spcBef>
              <a:spcAft>
                <a:spcPct val="0"/>
              </a:spcAft>
              <a:defRPr kern="1200">
                <a:solidFill>
                  <a:schemeClr val="tx1"/>
                </a:solidFill>
                <a:latin typeface="HelveticaNeueLT Pro 55 Roman" charset="0"/>
                <a:ea typeface="ＭＳ Ｐゴシック" charset="-128"/>
                <a:cs typeface="+mn-cs"/>
              </a:defRPr>
            </a:lvl2pPr>
            <a:lvl3pPr marL="1218987" algn="l" rtl="0" fontAlgn="base">
              <a:spcBef>
                <a:spcPct val="0"/>
              </a:spcBef>
              <a:spcAft>
                <a:spcPct val="0"/>
              </a:spcAft>
              <a:defRPr kern="1200">
                <a:solidFill>
                  <a:schemeClr val="tx1"/>
                </a:solidFill>
                <a:latin typeface="HelveticaNeueLT Pro 55 Roman" charset="0"/>
                <a:ea typeface="ＭＳ Ｐゴシック" charset="-128"/>
                <a:cs typeface="+mn-cs"/>
              </a:defRPr>
            </a:lvl3pPr>
            <a:lvl4pPr marL="1828480" algn="l" rtl="0" fontAlgn="base">
              <a:spcBef>
                <a:spcPct val="0"/>
              </a:spcBef>
              <a:spcAft>
                <a:spcPct val="0"/>
              </a:spcAft>
              <a:defRPr kern="1200">
                <a:solidFill>
                  <a:schemeClr val="tx1"/>
                </a:solidFill>
                <a:latin typeface="HelveticaNeueLT Pro 55 Roman" charset="0"/>
                <a:ea typeface="ＭＳ Ｐゴシック" charset="-128"/>
                <a:cs typeface="+mn-cs"/>
              </a:defRPr>
            </a:lvl4pPr>
            <a:lvl5pPr marL="2437973" algn="l" rtl="0" fontAlgn="base">
              <a:spcBef>
                <a:spcPct val="0"/>
              </a:spcBef>
              <a:spcAft>
                <a:spcPct val="0"/>
              </a:spcAft>
              <a:defRPr kern="1200">
                <a:solidFill>
                  <a:schemeClr val="tx1"/>
                </a:solidFill>
                <a:latin typeface="HelveticaNeueLT Pro 55 Roman" charset="0"/>
                <a:ea typeface="ＭＳ Ｐゴシック" charset="-128"/>
                <a:cs typeface="+mn-cs"/>
              </a:defRPr>
            </a:lvl5pPr>
            <a:lvl6pPr marL="3047467" algn="l" defTabSz="1218987" rtl="0" eaLnBrk="1" latinLnBrk="0" hangingPunct="1">
              <a:defRPr kern="1200">
                <a:solidFill>
                  <a:schemeClr val="tx1"/>
                </a:solidFill>
                <a:latin typeface="HelveticaNeueLT Pro 55 Roman" charset="0"/>
                <a:ea typeface="ＭＳ Ｐゴシック" charset="-128"/>
                <a:cs typeface="+mn-cs"/>
              </a:defRPr>
            </a:lvl6pPr>
            <a:lvl7pPr marL="3656960" algn="l" defTabSz="1218987" rtl="0" eaLnBrk="1" latinLnBrk="0" hangingPunct="1">
              <a:defRPr kern="1200">
                <a:solidFill>
                  <a:schemeClr val="tx1"/>
                </a:solidFill>
                <a:latin typeface="HelveticaNeueLT Pro 55 Roman" charset="0"/>
                <a:ea typeface="ＭＳ Ｐゴシック" charset="-128"/>
                <a:cs typeface="+mn-cs"/>
              </a:defRPr>
            </a:lvl7pPr>
            <a:lvl8pPr marL="4266453" algn="l" defTabSz="1218987" rtl="0" eaLnBrk="1" latinLnBrk="0" hangingPunct="1">
              <a:defRPr kern="1200">
                <a:solidFill>
                  <a:schemeClr val="tx1"/>
                </a:solidFill>
                <a:latin typeface="HelveticaNeueLT Pro 55 Roman" charset="0"/>
                <a:ea typeface="ＭＳ Ｐゴシック" charset="-128"/>
                <a:cs typeface="+mn-cs"/>
              </a:defRPr>
            </a:lvl8pPr>
            <a:lvl9pPr marL="4875947" algn="l" defTabSz="1218987" rtl="0" eaLnBrk="1" latinLnBrk="0" hangingPunct="1">
              <a:defRPr kern="1200">
                <a:solidFill>
                  <a:schemeClr val="tx1"/>
                </a:solidFill>
                <a:latin typeface="HelveticaNeueLT Pro 55 Roman" charset="0"/>
                <a:ea typeface="ＭＳ Ｐゴシック" charset="-128"/>
                <a:cs typeface="+mn-cs"/>
              </a:defRPr>
            </a:lvl9pPr>
          </a:lstStyle>
          <a:p>
            <a:fld id="{8802A068-CDB4-3049-AF38-82F214E18B2A}" type="slidenum">
              <a:rPr lang="en-US" altLang="en-US" smtClean="0">
                <a:solidFill>
                  <a:srgbClr val="3B3E43"/>
                </a:solidFill>
              </a:rPr>
              <a:pPr/>
              <a:t>‹#›</a:t>
            </a:fld>
            <a:endParaRPr lang="en-US" altLang="en-US" dirty="0">
              <a:solidFill>
                <a:srgbClr val="3B3E43"/>
              </a:solidFill>
            </a:endParaRPr>
          </a:p>
        </p:txBody>
      </p:sp>
      <p:pic>
        <p:nvPicPr>
          <p:cNvPr id="7" name="Picture 6"/>
          <p:cNvPicPr>
            <a:picLocks noChangeAspect="1"/>
          </p:cNvPicPr>
          <p:nvPr userDrawn="1"/>
        </p:nvPicPr>
        <p:blipFill rotWithShape="1">
          <a:blip r:embed="rId3"/>
          <a:srcRect t="-421" b="11253"/>
          <a:stretch/>
        </p:blipFill>
        <p:spPr>
          <a:xfrm>
            <a:off x="-1" y="3235124"/>
            <a:ext cx="12188825" cy="3622876"/>
          </a:xfrm>
          <a:prstGeom prst="rect">
            <a:avLst/>
          </a:prstGeom>
        </p:spPr>
      </p:pic>
    </p:spTree>
    <p:extLst>
      <p:ext uri="{BB962C8B-B14F-4D97-AF65-F5344CB8AC3E}">
        <p14:creationId xmlns:p14="http://schemas.microsoft.com/office/powerpoint/2010/main" val="3134483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Title Placeholder 1"/>
          <p:cNvSpPr>
            <a:spLocks noGrp="1"/>
          </p:cNvSpPr>
          <p:nvPr>
            <p:ph type="title"/>
          </p:nvPr>
        </p:nvSpPr>
        <p:spPr bwMode="auto">
          <a:xfrm>
            <a:off x="580191" y="289984"/>
            <a:ext cx="11215412" cy="109643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title style</a:t>
            </a:r>
          </a:p>
        </p:txBody>
      </p:sp>
      <p:sp>
        <p:nvSpPr>
          <p:cNvPr id="1029" name="Text Placeholder 2"/>
          <p:cNvSpPr>
            <a:spLocks noGrp="1"/>
          </p:cNvSpPr>
          <p:nvPr>
            <p:ph type="body" idx="1"/>
          </p:nvPr>
        </p:nvSpPr>
        <p:spPr bwMode="auto">
          <a:xfrm>
            <a:off x="1096148" y="1477433"/>
            <a:ext cx="10605971" cy="463338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err="1"/>
              <a:t>Fith</a:t>
            </a:r>
            <a:r>
              <a:rPr lang="en-US" altLang="en-US" dirty="0"/>
              <a:t> level</a:t>
            </a:r>
          </a:p>
          <a:p>
            <a:pPr lvl="3"/>
            <a:endParaRPr lang="en-US" altLang="en-US" dirty="0"/>
          </a:p>
          <a:p>
            <a:pPr lvl="3"/>
            <a:endParaRPr lang="en-US" altLang="en-US" dirty="0"/>
          </a:p>
          <a:p>
            <a:pPr lvl="4"/>
            <a:endParaRPr lang="en-US" altLang="en-US" dirty="0"/>
          </a:p>
          <a:p>
            <a:pPr lvl="4"/>
            <a:endParaRPr lang="en-US" altLang="en-US" dirty="0"/>
          </a:p>
        </p:txBody>
      </p:sp>
      <p:sp>
        <p:nvSpPr>
          <p:cNvPr id="5" name="Slide Number Placeholder 7"/>
          <p:cNvSpPr txBox="1">
            <a:spLocks/>
          </p:cNvSpPr>
          <p:nvPr userDrawn="1"/>
        </p:nvSpPr>
        <p:spPr>
          <a:xfrm>
            <a:off x="318895" y="6400801"/>
            <a:ext cx="289117" cy="243414"/>
          </a:xfrm>
          <a:prstGeom prst="rect">
            <a:avLst/>
          </a:prstGeom>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sz="800" kern="1200">
                <a:solidFill>
                  <a:schemeClr val="accent6"/>
                </a:solidFill>
                <a:latin typeface="Open Sans" charset="0"/>
                <a:ea typeface="Open Sans" charset="0"/>
                <a:cs typeface="Open Sans" charset="0"/>
              </a:defRPr>
            </a:lvl1pPr>
            <a:lvl2pPr marL="609493" algn="l" rtl="0" fontAlgn="base">
              <a:spcBef>
                <a:spcPct val="0"/>
              </a:spcBef>
              <a:spcAft>
                <a:spcPct val="0"/>
              </a:spcAft>
              <a:defRPr kern="1200">
                <a:solidFill>
                  <a:schemeClr val="tx1"/>
                </a:solidFill>
                <a:latin typeface="HelveticaNeueLT Pro 55 Roman" charset="0"/>
                <a:ea typeface="ＭＳ Ｐゴシック" charset="-128"/>
                <a:cs typeface="+mn-cs"/>
              </a:defRPr>
            </a:lvl2pPr>
            <a:lvl3pPr marL="1218987" algn="l" rtl="0" fontAlgn="base">
              <a:spcBef>
                <a:spcPct val="0"/>
              </a:spcBef>
              <a:spcAft>
                <a:spcPct val="0"/>
              </a:spcAft>
              <a:defRPr kern="1200">
                <a:solidFill>
                  <a:schemeClr val="tx1"/>
                </a:solidFill>
                <a:latin typeface="HelveticaNeueLT Pro 55 Roman" charset="0"/>
                <a:ea typeface="ＭＳ Ｐゴシック" charset="-128"/>
                <a:cs typeface="+mn-cs"/>
              </a:defRPr>
            </a:lvl3pPr>
            <a:lvl4pPr marL="1828480" algn="l" rtl="0" fontAlgn="base">
              <a:spcBef>
                <a:spcPct val="0"/>
              </a:spcBef>
              <a:spcAft>
                <a:spcPct val="0"/>
              </a:spcAft>
              <a:defRPr kern="1200">
                <a:solidFill>
                  <a:schemeClr val="tx1"/>
                </a:solidFill>
                <a:latin typeface="HelveticaNeueLT Pro 55 Roman" charset="0"/>
                <a:ea typeface="ＭＳ Ｐゴシック" charset="-128"/>
                <a:cs typeface="+mn-cs"/>
              </a:defRPr>
            </a:lvl4pPr>
            <a:lvl5pPr marL="2437973" algn="l" rtl="0" fontAlgn="base">
              <a:spcBef>
                <a:spcPct val="0"/>
              </a:spcBef>
              <a:spcAft>
                <a:spcPct val="0"/>
              </a:spcAft>
              <a:defRPr kern="1200">
                <a:solidFill>
                  <a:schemeClr val="tx1"/>
                </a:solidFill>
                <a:latin typeface="HelveticaNeueLT Pro 55 Roman" charset="0"/>
                <a:ea typeface="ＭＳ Ｐゴシック" charset="-128"/>
                <a:cs typeface="+mn-cs"/>
              </a:defRPr>
            </a:lvl5pPr>
            <a:lvl6pPr marL="3047467" algn="l" defTabSz="1218987" rtl="0" eaLnBrk="1" latinLnBrk="0" hangingPunct="1">
              <a:defRPr kern="1200">
                <a:solidFill>
                  <a:schemeClr val="tx1"/>
                </a:solidFill>
                <a:latin typeface="HelveticaNeueLT Pro 55 Roman" charset="0"/>
                <a:ea typeface="ＭＳ Ｐゴシック" charset="-128"/>
                <a:cs typeface="+mn-cs"/>
              </a:defRPr>
            </a:lvl6pPr>
            <a:lvl7pPr marL="3656960" algn="l" defTabSz="1218987" rtl="0" eaLnBrk="1" latinLnBrk="0" hangingPunct="1">
              <a:defRPr kern="1200">
                <a:solidFill>
                  <a:schemeClr val="tx1"/>
                </a:solidFill>
                <a:latin typeface="HelveticaNeueLT Pro 55 Roman" charset="0"/>
                <a:ea typeface="ＭＳ Ｐゴシック" charset="-128"/>
                <a:cs typeface="+mn-cs"/>
              </a:defRPr>
            </a:lvl7pPr>
            <a:lvl8pPr marL="4266453" algn="l" defTabSz="1218987" rtl="0" eaLnBrk="1" latinLnBrk="0" hangingPunct="1">
              <a:defRPr kern="1200">
                <a:solidFill>
                  <a:schemeClr val="tx1"/>
                </a:solidFill>
                <a:latin typeface="HelveticaNeueLT Pro 55 Roman" charset="0"/>
                <a:ea typeface="ＭＳ Ｐゴシック" charset="-128"/>
                <a:cs typeface="+mn-cs"/>
              </a:defRPr>
            </a:lvl8pPr>
            <a:lvl9pPr marL="4875947" algn="l" defTabSz="1218987" rtl="0" eaLnBrk="1" latinLnBrk="0" hangingPunct="1">
              <a:defRPr kern="1200">
                <a:solidFill>
                  <a:schemeClr val="tx1"/>
                </a:solidFill>
                <a:latin typeface="HelveticaNeueLT Pro 55 Roman" charset="0"/>
                <a:ea typeface="ＭＳ Ｐゴシック" charset="-128"/>
                <a:cs typeface="+mn-cs"/>
              </a:defRPr>
            </a:lvl9pPr>
          </a:lstStyle>
          <a:p>
            <a:fld id="{F933393C-D36C-EF49-8616-9B2A742D223A}"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4372" r:id="rId1"/>
    <p:sldLayoutId id="2147484375" r:id="rId2"/>
    <p:sldLayoutId id="2147484371" r:id="rId3"/>
    <p:sldLayoutId id="2147484376" r:id="rId4"/>
    <p:sldLayoutId id="2147484373" r:id="rId5"/>
    <p:sldLayoutId id="2147484377" r:id="rId6"/>
    <p:sldLayoutId id="2147484354" r:id="rId7"/>
  </p:sldLayoutIdLst>
  <p:transition spd="med">
    <p:fade/>
  </p:transition>
  <p:hf hdr="0" ftr="0" dt="0"/>
  <p:txStyles>
    <p:titleStyle>
      <a:lvl1pPr algn="l" rtl="0" eaLnBrk="1" fontAlgn="base" hangingPunct="1">
        <a:lnSpc>
          <a:spcPts val="4266"/>
        </a:lnSpc>
        <a:spcBef>
          <a:spcPct val="0"/>
        </a:spcBef>
        <a:spcAft>
          <a:spcPct val="0"/>
        </a:spcAft>
        <a:defRPr sz="4000" b="0" i="0" kern="1200">
          <a:solidFill>
            <a:schemeClr val="tx2"/>
          </a:solidFill>
          <a:effectLst/>
          <a:latin typeface="Baskerville" charset="0"/>
          <a:ea typeface="Baskerville" charset="0"/>
          <a:cs typeface="Baskerville" charset="0"/>
        </a:defRPr>
      </a:lvl1pPr>
      <a:lvl2pPr algn="l" rtl="0" eaLnBrk="1" fontAlgn="base" hangingPunct="1">
        <a:lnSpc>
          <a:spcPts val="4266"/>
        </a:lnSpc>
        <a:spcBef>
          <a:spcPct val="0"/>
        </a:spcBef>
        <a:spcAft>
          <a:spcPct val="0"/>
        </a:spcAft>
        <a:defRPr sz="4266">
          <a:solidFill>
            <a:srgbClr val="46C3E1"/>
          </a:solidFill>
          <a:latin typeface="HelveticaNeueLT Pro 55 Roman" charset="0"/>
          <a:ea typeface="ＭＳ Ｐゴシック" charset="0"/>
          <a:cs typeface="ＭＳ Ｐゴシック" charset="0"/>
        </a:defRPr>
      </a:lvl2pPr>
      <a:lvl3pPr algn="l" rtl="0" eaLnBrk="1" fontAlgn="base" hangingPunct="1">
        <a:lnSpc>
          <a:spcPts val="4266"/>
        </a:lnSpc>
        <a:spcBef>
          <a:spcPct val="0"/>
        </a:spcBef>
        <a:spcAft>
          <a:spcPct val="0"/>
        </a:spcAft>
        <a:defRPr sz="4266">
          <a:solidFill>
            <a:srgbClr val="46C3E1"/>
          </a:solidFill>
          <a:latin typeface="HelveticaNeueLT Pro 55 Roman" charset="0"/>
          <a:ea typeface="ＭＳ Ｐゴシック" charset="0"/>
          <a:cs typeface="ＭＳ Ｐゴシック" charset="0"/>
        </a:defRPr>
      </a:lvl3pPr>
      <a:lvl4pPr algn="l" rtl="0" eaLnBrk="1" fontAlgn="base" hangingPunct="1">
        <a:lnSpc>
          <a:spcPts val="4266"/>
        </a:lnSpc>
        <a:spcBef>
          <a:spcPct val="0"/>
        </a:spcBef>
        <a:spcAft>
          <a:spcPct val="0"/>
        </a:spcAft>
        <a:defRPr sz="4266">
          <a:solidFill>
            <a:srgbClr val="46C3E1"/>
          </a:solidFill>
          <a:latin typeface="HelveticaNeueLT Pro 55 Roman" charset="0"/>
          <a:ea typeface="ＭＳ Ｐゴシック" charset="0"/>
          <a:cs typeface="ＭＳ Ｐゴシック" charset="0"/>
        </a:defRPr>
      </a:lvl4pPr>
      <a:lvl5pPr algn="l" rtl="0" eaLnBrk="1" fontAlgn="base" hangingPunct="1">
        <a:lnSpc>
          <a:spcPts val="4266"/>
        </a:lnSpc>
        <a:spcBef>
          <a:spcPct val="0"/>
        </a:spcBef>
        <a:spcAft>
          <a:spcPct val="0"/>
        </a:spcAft>
        <a:defRPr sz="4266">
          <a:solidFill>
            <a:srgbClr val="46C3E1"/>
          </a:solidFill>
          <a:latin typeface="HelveticaNeueLT Pro 55 Roman" charset="0"/>
          <a:ea typeface="ＭＳ Ｐゴシック" charset="0"/>
          <a:cs typeface="ＭＳ Ｐゴシック" charset="0"/>
        </a:defRPr>
      </a:lvl5pPr>
      <a:lvl6pPr marL="609448" algn="l" rtl="0" eaLnBrk="1" fontAlgn="base" hangingPunct="1">
        <a:lnSpc>
          <a:spcPts val="4266"/>
        </a:lnSpc>
        <a:spcBef>
          <a:spcPct val="0"/>
        </a:spcBef>
        <a:spcAft>
          <a:spcPct val="0"/>
        </a:spcAft>
        <a:defRPr sz="4266">
          <a:solidFill>
            <a:srgbClr val="46C3E1"/>
          </a:solidFill>
          <a:latin typeface="HelveticaNeueLT Pro 55 Roman" charset="0"/>
          <a:ea typeface="ＭＳ Ｐゴシック" charset="0"/>
          <a:cs typeface="ＭＳ Ｐゴシック" charset="0"/>
        </a:defRPr>
      </a:lvl6pPr>
      <a:lvl7pPr marL="1218895" algn="l" rtl="0" eaLnBrk="1" fontAlgn="base" hangingPunct="1">
        <a:lnSpc>
          <a:spcPts val="4266"/>
        </a:lnSpc>
        <a:spcBef>
          <a:spcPct val="0"/>
        </a:spcBef>
        <a:spcAft>
          <a:spcPct val="0"/>
        </a:spcAft>
        <a:defRPr sz="4266">
          <a:solidFill>
            <a:srgbClr val="46C3E1"/>
          </a:solidFill>
          <a:latin typeface="HelveticaNeueLT Pro 55 Roman" charset="0"/>
          <a:ea typeface="ＭＳ Ｐゴシック" charset="0"/>
          <a:cs typeface="ＭＳ Ｐゴシック" charset="0"/>
        </a:defRPr>
      </a:lvl7pPr>
      <a:lvl8pPr marL="1828343" algn="l" rtl="0" eaLnBrk="1" fontAlgn="base" hangingPunct="1">
        <a:lnSpc>
          <a:spcPts val="4266"/>
        </a:lnSpc>
        <a:spcBef>
          <a:spcPct val="0"/>
        </a:spcBef>
        <a:spcAft>
          <a:spcPct val="0"/>
        </a:spcAft>
        <a:defRPr sz="4266">
          <a:solidFill>
            <a:srgbClr val="46C3E1"/>
          </a:solidFill>
          <a:latin typeface="HelveticaNeueLT Pro 55 Roman" charset="0"/>
          <a:ea typeface="ＭＳ Ｐゴシック" charset="0"/>
          <a:cs typeface="ＭＳ Ｐゴシック" charset="0"/>
        </a:defRPr>
      </a:lvl8pPr>
      <a:lvl9pPr marL="2437790" algn="l" rtl="0" eaLnBrk="1" fontAlgn="base" hangingPunct="1">
        <a:lnSpc>
          <a:spcPts val="4266"/>
        </a:lnSpc>
        <a:spcBef>
          <a:spcPct val="0"/>
        </a:spcBef>
        <a:spcAft>
          <a:spcPct val="0"/>
        </a:spcAft>
        <a:defRPr sz="4266">
          <a:solidFill>
            <a:srgbClr val="46C3E1"/>
          </a:solidFill>
          <a:latin typeface="HelveticaNeueLT Pro 55 Roman" charset="0"/>
          <a:ea typeface="ＭＳ Ｐゴシック" charset="0"/>
          <a:cs typeface="ＭＳ Ｐゴシック" charset="0"/>
        </a:defRPr>
      </a:lvl9pPr>
    </p:titleStyle>
    <p:bodyStyle>
      <a:lvl1pPr marL="457086" indent="-457086" algn="l" rtl="0" eaLnBrk="1" fontAlgn="base" hangingPunct="1">
        <a:lnSpc>
          <a:spcPct val="120000"/>
        </a:lnSpc>
        <a:spcBef>
          <a:spcPts val="1600"/>
        </a:spcBef>
        <a:spcAft>
          <a:spcPct val="0"/>
        </a:spcAft>
        <a:buFont typeface="Arial" charset="0"/>
        <a:defRPr sz="2666" kern="1200">
          <a:solidFill>
            <a:schemeClr val="tx1"/>
          </a:solidFill>
          <a:latin typeface="Baskerville" charset="0"/>
          <a:ea typeface="Baskerville" charset="0"/>
          <a:cs typeface="Baskerville" charset="0"/>
        </a:defRPr>
      </a:lvl1pPr>
      <a:lvl2pPr marL="238125" indent="-238125" algn="l" rtl="0" eaLnBrk="1" fontAlgn="base" hangingPunct="1">
        <a:lnSpc>
          <a:spcPct val="120000"/>
        </a:lnSpc>
        <a:spcBef>
          <a:spcPts val="800"/>
        </a:spcBef>
        <a:spcAft>
          <a:spcPct val="0"/>
        </a:spcAft>
        <a:buClr>
          <a:srgbClr val="266571"/>
        </a:buClr>
        <a:buFont typeface="Arial" charset="0"/>
        <a:buChar char="•"/>
        <a:tabLst/>
        <a:defRPr sz="1600" kern="1200">
          <a:solidFill>
            <a:schemeClr val="tx1"/>
          </a:solidFill>
          <a:latin typeface="Baskerville" charset="0"/>
          <a:ea typeface="Baskerville" charset="0"/>
          <a:cs typeface="Baskerville" charset="0"/>
        </a:defRPr>
      </a:lvl2pPr>
      <a:lvl3pPr marL="461963" indent="-228600" algn="l" rtl="0" eaLnBrk="1" fontAlgn="base" hangingPunct="1">
        <a:lnSpc>
          <a:spcPct val="120000"/>
        </a:lnSpc>
        <a:spcBef>
          <a:spcPts val="800"/>
        </a:spcBef>
        <a:spcAft>
          <a:spcPct val="0"/>
        </a:spcAft>
        <a:buClr>
          <a:srgbClr val="266571"/>
        </a:buClr>
        <a:buFont typeface="Arial" charset="0"/>
        <a:buChar char="•"/>
        <a:tabLst/>
        <a:defRPr sz="1600" kern="1200">
          <a:solidFill>
            <a:schemeClr val="tx1"/>
          </a:solidFill>
          <a:latin typeface="Baskerville" charset="0"/>
          <a:ea typeface="Baskerville" charset="0"/>
          <a:cs typeface="Baskerville" charset="0"/>
        </a:defRPr>
      </a:lvl3pPr>
      <a:lvl4pPr marL="744538" indent="-285750" algn="l" rtl="0" eaLnBrk="1" fontAlgn="base" hangingPunct="1">
        <a:lnSpc>
          <a:spcPct val="120000"/>
        </a:lnSpc>
        <a:spcBef>
          <a:spcPts val="400"/>
        </a:spcBef>
        <a:spcAft>
          <a:spcPct val="0"/>
        </a:spcAft>
        <a:buClr>
          <a:srgbClr val="266571"/>
        </a:buClr>
        <a:buFont typeface="Arial" charset="0"/>
        <a:buChar char="•"/>
        <a:tabLst/>
        <a:defRPr sz="1600" kern="1200" baseline="0">
          <a:solidFill>
            <a:schemeClr val="tx1"/>
          </a:solidFill>
          <a:latin typeface="Baskerville" charset="0"/>
          <a:ea typeface="Baskerville" charset="0"/>
          <a:cs typeface="Baskerville" charset="0"/>
        </a:defRPr>
      </a:lvl4pPr>
      <a:lvl5pPr marL="913714" indent="-304724" algn="l" rtl="0" eaLnBrk="1" fontAlgn="base" hangingPunct="1">
        <a:spcBef>
          <a:spcPct val="20000"/>
        </a:spcBef>
        <a:spcAft>
          <a:spcPct val="0"/>
        </a:spcAft>
        <a:buClr>
          <a:srgbClr val="266571"/>
        </a:buClr>
        <a:buFont typeface="Arial" charset="0"/>
        <a:buChar char="»"/>
        <a:defRPr sz="1600" kern="1200">
          <a:solidFill>
            <a:schemeClr val="tx1"/>
          </a:solidFill>
          <a:latin typeface="Baskerville" charset="0"/>
          <a:ea typeface="Baskerville" charset="0"/>
          <a:cs typeface="Baskerville"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9">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4.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02024" y="395416"/>
            <a:ext cx="11187952" cy="766119"/>
          </a:xfrm>
        </p:spPr>
        <p:txBody>
          <a:bodyPr/>
          <a:lstStyle/>
          <a:p>
            <a:r>
              <a:rPr lang="en-US" sz="5400" u="sng" dirty="0">
                <a:solidFill>
                  <a:schemeClr val="bg2"/>
                </a:solidFill>
                <a:latin typeface="+mn-lt"/>
              </a:rPr>
              <a:t>Silk Road Air Pass: A CAREC Proposal</a:t>
            </a:r>
          </a:p>
        </p:txBody>
      </p:sp>
      <p:sp>
        <p:nvSpPr>
          <p:cNvPr id="3" name="Subtitle 2"/>
          <p:cNvSpPr>
            <a:spLocks noGrp="1"/>
          </p:cNvSpPr>
          <p:nvPr>
            <p:ph type="subTitle" idx="1"/>
          </p:nvPr>
        </p:nvSpPr>
        <p:spPr>
          <a:xfrm>
            <a:off x="5721177" y="1421027"/>
            <a:ext cx="6252519" cy="864973"/>
          </a:xfrm>
        </p:spPr>
        <p:txBody>
          <a:bodyPr>
            <a:normAutofit/>
          </a:bodyPr>
          <a:lstStyle/>
          <a:p>
            <a:r>
              <a:rPr lang="en-US" sz="2800" dirty="0">
                <a:solidFill>
                  <a:schemeClr val="accent3"/>
                </a:solidFill>
                <a:latin typeface="+mn-lt"/>
              </a:rPr>
              <a:t>CAREC Aviation and Tourism Webinar, </a:t>
            </a:r>
          </a:p>
          <a:p>
            <a:r>
              <a:rPr lang="en-US" sz="2800" dirty="0">
                <a:solidFill>
                  <a:schemeClr val="accent3"/>
                </a:solidFill>
                <a:latin typeface="+mn-lt"/>
              </a:rPr>
              <a:t>10 February 2021</a:t>
            </a:r>
          </a:p>
        </p:txBody>
      </p:sp>
      <p:pic>
        <p:nvPicPr>
          <p:cNvPr id="4" name="Picture 3">
            <a:extLst>
              <a:ext uri="{FF2B5EF4-FFF2-40B4-BE49-F238E27FC236}">
                <a16:creationId xmlns:a16="http://schemas.microsoft.com/office/drawing/2014/main" id="{274013AF-2C31-CE44-87A9-12EE083D6C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9893" y="6030409"/>
            <a:ext cx="1898931" cy="1070621"/>
          </a:xfrm>
          <a:prstGeom prst="rect">
            <a:avLst/>
          </a:prstGeom>
        </p:spPr>
      </p:pic>
      <p:sp>
        <p:nvSpPr>
          <p:cNvPr id="5" name="TextBox 4">
            <a:extLst>
              <a:ext uri="{FF2B5EF4-FFF2-40B4-BE49-F238E27FC236}">
                <a16:creationId xmlns:a16="http://schemas.microsoft.com/office/drawing/2014/main" id="{ECD6050D-5BCC-5444-BE64-A5E56E274009}"/>
              </a:ext>
            </a:extLst>
          </p:cNvPr>
          <p:cNvSpPr txBox="1"/>
          <p:nvPr/>
        </p:nvSpPr>
        <p:spPr>
          <a:xfrm>
            <a:off x="86497" y="3015049"/>
            <a:ext cx="4250726" cy="830997"/>
          </a:xfrm>
          <a:prstGeom prst="rect">
            <a:avLst/>
          </a:prstGeom>
          <a:noFill/>
        </p:spPr>
        <p:txBody>
          <a:bodyPr wrap="square" rtlCol="0">
            <a:spAutoFit/>
          </a:bodyPr>
          <a:lstStyle/>
          <a:p>
            <a:r>
              <a:rPr lang="en-US" sz="2400" dirty="0">
                <a:solidFill>
                  <a:srgbClr val="FF0000"/>
                </a:solidFill>
                <a:latin typeface="+mn-lt"/>
                <a:ea typeface="Open Sans" charset="0"/>
                <a:cs typeface="Open Sans" charset="0"/>
              </a:rPr>
              <a:t>Brendan Sobie</a:t>
            </a:r>
          </a:p>
          <a:p>
            <a:r>
              <a:rPr lang="en-US" sz="2400" dirty="0">
                <a:solidFill>
                  <a:srgbClr val="FF0000"/>
                </a:solidFill>
                <a:latin typeface="+mn-lt"/>
                <a:ea typeface="Open Sans" charset="0"/>
                <a:cs typeface="Open Sans" charset="0"/>
              </a:rPr>
              <a:t>CAREC Senior Aviation Specialist </a:t>
            </a:r>
          </a:p>
        </p:txBody>
      </p:sp>
    </p:spTree>
    <p:extLst>
      <p:ext uri="{BB962C8B-B14F-4D97-AF65-F5344CB8AC3E}">
        <p14:creationId xmlns:p14="http://schemas.microsoft.com/office/powerpoint/2010/main" val="551630255"/>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471"/>
            <a:ext cx="10047153" cy="848657"/>
          </a:xfrm>
        </p:spPr>
        <p:txBody>
          <a:bodyPr/>
          <a:lstStyle/>
          <a:p>
            <a:r>
              <a:rPr lang="en-US" sz="6000" dirty="0">
                <a:latin typeface="+mn-lt"/>
              </a:rPr>
              <a:t>What does it include … International</a:t>
            </a:r>
          </a:p>
        </p:txBody>
      </p:sp>
      <p:sp>
        <p:nvSpPr>
          <p:cNvPr id="3" name="Subtitle 2"/>
          <p:cNvSpPr>
            <a:spLocks noGrp="1"/>
          </p:cNvSpPr>
          <p:nvPr>
            <p:ph type="subTitle" idx="1"/>
          </p:nvPr>
        </p:nvSpPr>
        <p:spPr>
          <a:xfrm>
            <a:off x="127322" y="1342663"/>
            <a:ext cx="12061503" cy="626842"/>
          </a:xfrm>
        </p:spPr>
        <p:txBody>
          <a:bodyPr/>
          <a:lstStyle/>
          <a:p>
            <a:r>
              <a:rPr lang="en-PH" sz="3200" dirty="0">
                <a:solidFill>
                  <a:srgbClr val="FF0000"/>
                </a:solidFill>
                <a:latin typeface="+mn-lt"/>
              </a:rPr>
              <a:t>23 international routes within CAREC (excluding China) from 8 airlines</a:t>
            </a:r>
            <a:endParaRPr lang="en-US" sz="3200" dirty="0">
              <a:solidFill>
                <a:srgbClr val="FF0000"/>
              </a:solidFill>
            </a:endParaRPr>
          </a:p>
        </p:txBody>
      </p:sp>
      <p:pic>
        <p:nvPicPr>
          <p:cNvPr id="11" name="Picture 10">
            <a:extLst>
              <a:ext uri="{FF2B5EF4-FFF2-40B4-BE49-F238E27FC236}">
                <a16:creationId xmlns:a16="http://schemas.microsoft.com/office/drawing/2014/main" id="{82580B7D-B11B-724F-A0C8-ABF5AC4640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61" y="2096826"/>
            <a:ext cx="12125164" cy="4269250"/>
          </a:xfrm>
          <a:prstGeom prst="rect">
            <a:avLst/>
          </a:prstGeom>
        </p:spPr>
      </p:pic>
      <p:sp>
        <p:nvSpPr>
          <p:cNvPr id="13" name="TextBox 12">
            <a:extLst>
              <a:ext uri="{FF2B5EF4-FFF2-40B4-BE49-F238E27FC236}">
                <a16:creationId xmlns:a16="http://schemas.microsoft.com/office/drawing/2014/main" id="{C9882108-7A40-6145-8948-9D0B5A6D8F43}"/>
              </a:ext>
            </a:extLst>
          </p:cNvPr>
          <p:cNvSpPr txBox="1"/>
          <p:nvPr/>
        </p:nvSpPr>
        <p:spPr>
          <a:xfrm>
            <a:off x="1018572" y="6366076"/>
            <a:ext cx="11053823" cy="338554"/>
          </a:xfrm>
          <a:prstGeom prst="rect">
            <a:avLst/>
          </a:prstGeom>
          <a:noFill/>
        </p:spPr>
        <p:txBody>
          <a:bodyPr wrap="square" rtlCol="0">
            <a:spAutoFit/>
          </a:bodyPr>
          <a:lstStyle/>
          <a:p>
            <a:r>
              <a:rPr lang="en-US" sz="1600" dirty="0">
                <a:latin typeface="+mn-lt"/>
                <a:ea typeface="Open Sans" charset="0"/>
                <a:cs typeface="Open Sans" charset="0"/>
              </a:rPr>
              <a:t>Source: </a:t>
            </a:r>
            <a:r>
              <a:rPr lang="en-US" sz="1600" i="1" dirty="0">
                <a:latin typeface="+mn-lt"/>
                <a:ea typeface="Open Sans" charset="0"/>
                <a:cs typeface="Open Sans" charset="0"/>
              </a:rPr>
              <a:t>Silk Road Air Pass: A CAREC Proposal         </a:t>
            </a:r>
            <a:r>
              <a:rPr lang="en-US" sz="1600" dirty="0">
                <a:latin typeface="+mn-lt"/>
                <a:ea typeface="Open Sans" charset="0"/>
                <a:cs typeface="Open Sans" charset="0"/>
              </a:rPr>
              <a:t>	Notes: based on pre-COVID OAG schedules; *Buta is a division of AZAL  </a:t>
            </a:r>
          </a:p>
        </p:txBody>
      </p:sp>
    </p:spTree>
    <p:extLst>
      <p:ext uri="{BB962C8B-B14F-4D97-AF65-F5344CB8AC3E}">
        <p14:creationId xmlns:p14="http://schemas.microsoft.com/office/powerpoint/2010/main" val="19455985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803" y="162044"/>
            <a:ext cx="9769361" cy="686613"/>
          </a:xfrm>
        </p:spPr>
        <p:txBody>
          <a:bodyPr/>
          <a:lstStyle/>
          <a:p>
            <a:r>
              <a:rPr lang="en-US" sz="6000" dirty="0">
                <a:latin typeface="+mn-lt"/>
              </a:rPr>
              <a:t>What does it include …</a:t>
            </a:r>
            <a:br>
              <a:rPr lang="en-US" sz="6000" dirty="0">
                <a:latin typeface="+mn-lt"/>
              </a:rPr>
            </a:br>
            <a:r>
              <a:rPr lang="en-US" sz="6000" dirty="0">
                <a:latin typeface="+mn-lt"/>
              </a:rPr>
              <a:t>Domestic</a:t>
            </a:r>
          </a:p>
        </p:txBody>
      </p:sp>
      <p:sp>
        <p:nvSpPr>
          <p:cNvPr id="3" name="Subtitle 2"/>
          <p:cNvSpPr>
            <a:spLocks noGrp="1"/>
          </p:cNvSpPr>
          <p:nvPr>
            <p:ph type="subTitle" idx="1"/>
          </p:nvPr>
        </p:nvSpPr>
        <p:spPr>
          <a:xfrm>
            <a:off x="8223812" y="1551008"/>
            <a:ext cx="3848582" cy="1990845"/>
          </a:xfrm>
        </p:spPr>
        <p:txBody>
          <a:bodyPr/>
          <a:lstStyle/>
          <a:p>
            <a:r>
              <a:rPr lang="en-US" sz="3200" dirty="0">
                <a:solidFill>
                  <a:srgbClr val="FF0000"/>
                </a:solidFill>
                <a:latin typeface="+mn-lt"/>
              </a:rPr>
              <a:t>There are 20 airlines operating domestic services within CAREC (excluding China)</a:t>
            </a:r>
          </a:p>
        </p:txBody>
      </p:sp>
      <p:sp>
        <p:nvSpPr>
          <p:cNvPr id="13" name="TextBox 12">
            <a:extLst>
              <a:ext uri="{FF2B5EF4-FFF2-40B4-BE49-F238E27FC236}">
                <a16:creationId xmlns:a16="http://schemas.microsoft.com/office/drawing/2014/main" id="{C9882108-7A40-6145-8948-9D0B5A6D8F43}"/>
              </a:ext>
            </a:extLst>
          </p:cNvPr>
          <p:cNvSpPr txBox="1"/>
          <p:nvPr/>
        </p:nvSpPr>
        <p:spPr>
          <a:xfrm>
            <a:off x="7893934" y="5139160"/>
            <a:ext cx="4178461" cy="1569660"/>
          </a:xfrm>
          <a:prstGeom prst="rect">
            <a:avLst/>
          </a:prstGeom>
          <a:noFill/>
        </p:spPr>
        <p:txBody>
          <a:bodyPr wrap="square" rtlCol="0">
            <a:spAutoFit/>
          </a:bodyPr>
          <a:lstStyle/>
          <a:p>
            <a:r>
              <a:rPr lang="en-US" sz="1600" dirty="0">
                <a:latin typeface="+mn-lt"/>
                <a:ea typeface="Open Sans" charset="0"/>
                <a:cs typeface="Open Sans" charset="0"/>
              </a:rPr>
              <a:t>Source: </a:t>
            </a:r>
            <a:r>
              <a:rPr lang="en-US" sz="1600" i="1" dirty="0">
                <a:latin typeface="+mn-lt"/>
                <a:ea typeface="Open Sans" charset="0"/>
                <a:cs typeface="Open Sans" charset="0"/>
              </a:rPr>
              <a:t>Silk Road Air Pass: A CAREC Proposal         </a:t>
            </a:r>
          </a:p>
          <a:p>
            <a:endParaRPr lang="en-US" sz="1600" dirty="0">
              <a:latin typeface="+mn-lt"/>
              <a:ea typeface="Open Sans" charset="0"/>
              <a:cs typeface="Open Sans" charset="0"/>
            </a:endParaRPr>
          </a:p>
          <a:p>
            <a:r>
              <a:rPr lang="en-US" sz="1600" dirty="0">
                <a:latin typeface="+mn-lt"/>
                <a:ea typeface="Open Sans" charset="0"/>
                <a:cs typeface="Open Sans" charset="0"/>
              </a:rPr>
              <a:t>Notes: based on pre-COVID schedules from OAG</a:t>
            </a:r>
          </a:p>
          <a:p>
            <a:r>
              <a:rPr lang="en-US" sz="1600" dirty="0">
                <a:latin typeface="+mn-lt"/>
                <a:ea typeface="Open Sans" charset="0"/>
                <a:cs typeface="Open Sans" charset="0"/>
              </a:rPr>
              <a:t>*Buta is a division of AZAL</a:t>
            </a:r>
            <a:br>
              <a:rPr lang="en-US" sz="1600" dirty="0">
                <a:latin typeface="+mn-lt"/>
                <a:ea typeface="Open Sans" charset="0"/>
                <a:cs typeface="Open Sans" charset="0"/>
              </a:rPr>
            </a:br>
            <a:r>
              <a:rPr lang="en-US" sz="1600" dirty="0">
                <a:latin typeface="+mn-lt"/>
                <a:ea typeface="Open Sans" charset="0"/>
                <a:cs typeface="Open Sans" charset="0"/>
              </a:rPr>
              <a:t>*FlyArystan is a division of Air Astana </a:t>
            </a:r>
          </a:p>
          <a:p>
            <a:r>
              <a:rPr lang="en-US" sz="1600" dirty="0">
                <a:latin typeface="+mn-lt"/>
                <a:ea typeface="Open Sans" charset="0"/>
                <a:cs typeface="Open Sans" charset="0"/>
              </a:rPr>
              <a:t>^AirSial launched services in December 2020</a:t>
            </a:r>
          </a:p>
        </p:txBody>
      </p:sp>
      <p:pic>
        <p:nvPicPr>
          <p:cNvPr id="7" name="Picture 6">
            <a:extLst>
              <a:ext uri="{FF2B5EF4-FFF2-40B4-BE49-F238E27FC236}">
                <a16:creationId xmlns:a16="http://schemas.microsoft.com/office/drawing/2014/main" id="{313A09A4-6C6C-9349-9BE8-1CB76CD334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12" y="1435261"/>
            <a:ext cx="7593878" cy="5422738"/>
          </a:xfrm>
          <a:prstGeom prst="rect">
            <a:avLst/>
          </a:prstGeom>
        </p:spPr>
      </p:pic>
    </p:spTree>
    <p:extLst>
      <p:ext uri="{BB962C8B-B14F-4D97-AF65-F5344CB8AC3E}">
        <p14:creationId xmlns:p14="http://schemas.microsoft.com/office/powerpoint/2010/main" val="8046929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820" y="150471"/>
            <a:ext cx="9815333" cy="848657"/>
          </a:xfrm>
        </p:spPr>
        <p:txBody>
          <a:bodyPr/>
          <a:lstStyle/>
          <a:p>
            <a:r>
              <a:rPr lang="en-US" sz="6000" dirty="0">
                <a:latin typeface="+mn-lt"/>
              </a:rPr>
              <a:t>What does it include …</a:t>
            </a:r>
            <a:br>
              <a:rPr lang="en-US" sz="6000" dirty="0">
                <a:latin typeface="+mn-lt"/>
              </a:rPr>
            </a:br>
            <a:r>
              <a:rPr lang="en-US" sz="6000" dirty="0">
                <a:latin typeface="+mn-lt"/>
              </a:rPr>
              <a:t>Xinjiang and Inner Mongolia</a:t>
            </a:r>
          </a:p>
        </p:txBody>
      </p:sp>
      <p:sp>
        <p:nvSpPr>
          <p:cNvPr id="3" name="Subtitle 2"/>
          <p:cNvSpPr>
            <a:spLocks noGrp="1"/>
          </p:cNvSpPr>
          <p:nvPr>
            <p:ph type="subTitle" idx="1"/>
          </p:nvPr>
        </p:nvSpPr>
        <p:spPr>
          <a:xfrm>
            <a:off x="231820" y="1581665"/>
            <a:ext cx="11494741" cy="5165124"/>
          </a:xfrm>
        </p:spPr>
        <p:txBody>
          <a:bodyPr/>
          <a:lstStyle/>
          <a:p>
            <a:pPr marL="346500" indent="-342900">
              <a:buFont typeface="Arial" panose="020B0604020202020204" pitchFamily="34" charset="0"/>
              <a:buChar char="•"/>
            </a:pPr>
            <a:r>
              <a:rPr lang="en-PH" sz="2400" dirty="0">
                <a:latin typeface="+mn-lt"/>
              </a:rPr>
              <a:t>All CAREC countries except Mongolia have direct services with Urumqi in Xinjiang</a:t>
            </a:r>
          </a:p>
          <a:p>
            <a:pPr marL="346500" indent="-342900">
              <a:buFont typeface="Arial" panose="020B0604020202020204" pitchFamily="34" charset="0"/>
              <a:buChar char="•"/>
            </a:pPr>
            <a:r>
              <a:rPr lang="en-PH" sz="2400" dirty="0">
                <a:latin typeface="+mn-lt"/>
              </a:rPr>
              <a:t>Mongolia has direct services to three cities in Inner Mongolia </a:t>
            </a:r>
          </a:p>
          <a:p>
            <a:pPr marL="346500" indent="-342900">
              <a:buFont typeface="Arial" panose="020B0604020202020204" pitchFamily="34" charset="0"/>
              <a:buChar char="•"/>
            </a:pPr>
            <a:r>
              <a:rPr lang="en-PH" sz="2400" dirty="0">
                <a:latin typeface="+mn-lt"/>
              </a:rPr>
              <a:t>China Southern has 10 routes connecting Urumqi with other CAREC countries, operating a total of 33 weekly flights prior to COVID-19</a:t>
            </a:r>
          </a:p>
          <a:p>
            <a:pPr marL="346500" indent="-342900">
              <a:buFont typeface="Arial" panose="020B0604020202020204" pitchFamily="34" charset="0"/>
              <a:buChar char="•"/>
            </a:pPr>
            <a:r>
              <a:rPr lang="en-PH" sz="2400" dirty="0">
                <a:latin typeface="+mn-lt"/>
              </a:rPr>
              <a:t>Four other CAREC airlines (Air Astana, Ariana Afghan, Somon Air, Uzbekistan Airways) also serve Urumqi with a total of 14 weekly flights prior to COVID-19</a:t>
            </a:r>
          </a:p>
          <a:p>
            <a:pPr marL="346500" indent="-342900">
              <a:buFont typeface="Arial" panose="020B0604020202020204" pitchFamily="34" charset="0"/>
              <a:buChar char="•"/>
            </a:pPr>
            <a:r>
              <a:rPr lang="en-PH" sz="2400" dirty="0">
                <a:latin typeface="+mn-lt"/>
              </a:rPr>
              <a:t>Air China, AeroMongolia and Hunnu Air connect Mongolia with Inner Mongolia, operating a combined 10 weekly flights prior to COVID-19</a:t>
            </a:r>
          </a:p>
          <a:p>
            <a:pPr marL="346500" indent="-342900">
              <a:buFont typeface="Arial" panose="020B0604020202020204" pitchFamily="34" charset="0"/>
              <a:buChar char="•"/>
            </a:pPr>
            <a:r>
              <a:rPr lang="en-PH" sz="2400" dirty="0">
                <a:latin typeface="+mn-lt"/>
              </a:rPr>
              <a:t>Domestic services within Xinjiang and Inner Mongolia can also be considered – each region has about 20 airports. While several Chinese airlines have domestic flights within these regions Air China is the largest in Inner Mongolia and China Southern in Xinjiang </a:t>
            </a:r>
          </a:p>
          <a:p>
            <a:pPr marL="346500" indent="-342900">
              <a:buFont typeface="Arial" panose="020B0604020202020204" pitchFamily="34" charset="0"/>
              <a:buChar char="•"/>
            </a:pPr>
            <a:endParaRPr lang="en-PH" sz="2400" dirty="0">
              <a:latin typeface="+mn-lt"/>
            </a:endParaRPr>
          </a:p>
          <a:p>
            <a:pPr marL="346500" indent="-342900">
              <a:buFont typeface="Arial" panose="020B0604020202020204" pitchFamily="34" charset="0"/>
              <a:buChar char="•"/>
            </a:pPr>
            <a:endParaRPr lang="en-PH" sz="2400" dirty="0">
              <a:latin typeface="+mn-lt"/>
            </a:endParaRPr>
          </a:p>
          <a:p>
            <a:endParaRPr lang="en-US" dirty="0"/>
          </a:p>
        </p:txBody>
      </p:sp>
    </p:spTree>
    <p:extLst>
      <p:ext uri="{BB962C8B-B14F-4D97-AF65-F5344CB8AC3E}">
        <p14:creationId xmlns:p14="http://schemas.microsoft.com/office/powerpoint/2010/main" val="604249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820" y="138897"/>
            <a:ext cx="9815333" cy="860232"/>
          </a:xfrm>
        </p:spPr>
        <p:txBody>
          <a:bodyPr/>
          <a:lstStyle/>
          <a:p>
            <a:r>
              <a:rPr lang="en-US" sz="6000" dirty="0">
                <a:latin typeface="+mn-lt"/>
              </a:rPr>
              <a:t>Why an air pass for CAREC … International</a:t>
            </a:r>
          </a:p>
        </p:txBody>
      </p:sp>
      <p:sp>
        <p:nvSpPr>
          <p:cNvPr id="3" name="Subtitle 2"/>
          <p:cNvSpPr>
            <a:spLocks noGrp="1"/>
          </p:cNvSpPr>
          <p:nvPr>
            <p:ph type="subTitle" idx="1"/>
          </p:nvPr>
        </p:nvSpPr>
        <p:spPr>
          <a:xfrm>
            <a:off x="231820" y="1581665"/>
            <a:ext cx="11494741" cy="5165124"/>
          </a:xfrm>
        </p:spPr>
        <p:txBody>
          <a:bodyPr/>
          <a:lstStyle/>
          <a:p>
            <a:pPr marL="346500" indent="-342900">
              <a:buFont typeface="Arial" panose="020B0604020202020204" pitchFamily="34" charset="0"/>
              <a:buChar char="•"/>
            </a:pPr>
            <a:r>
              <a:rPr lang="en-PH" sz="2400" dirty="0">
                <a:latin typeface="+mn-lt"/>
              </a:rPr>
              <a:t>While there are 37 international routes within CAREC (including Xinjiang and Inner Mongolia), only eight were served daily prior to COVID-19 and over half these routes were served with three weekly flights or less</a:t>
            </a:r>
          </a:p>
          <a:p>
            <a:pPr marL="346500" indent="-342900">
              <a:buFont typeface="Arial" panose="020B0604020202020204" pitchFamily="34" charset="0"/>
              <a:buChar char="•"/>
            </a:pPr>
            <a:r>
              <a:rPr lang="en-PH" sz="2400" dirty="0">
                <a:latin typeface="+mn-lt"/>
              </a:rPr>
              <a:t>The Air Pass could help support more frequencies, which would make it easier for visitors to pursue multi-country itineraries </a:t>
            </a:r>
          </a:p>
          <a:p>
            <a:pPr marL="346500" indent="-342900">
              <a:buFont typeface="Arial" panose="020B0604020202020204" pitchFamily="34" charset="0"/>
              <a:buChar char="•"/>
            </a:pPr>
            <a:r>
              <a:rPr lang="en-PH" sz="2400" dirty="0">
                <a:latin typeface="+mn-lt"/>
              </a:rPr>
              <a:t>The Air Pass could also help support the launch of new international routes within CAREC, enabling visitors to combine destinations which are now difficult to combine as they involve a circuitous and expensive combination of flights</a:t>
            </a:r>
          </a:p>
          <a:p>
            <a:pPr marL="346500" indent="-342900">
              <a:buFont typeface="Arial" panose="020B0604020202020204" pitchFamily="34" charset="0"/>
              <a:buChar char="•"/>
            </a:pPr>
            <a:r>
              <a:rPr lang="en-PH" sz="2400" dirty="0">
                <a:latin typeface="+mn-lt"/>
              </a:rPr>
              <a:t>New international routes and increased frequencies on existing routes would also help facilitate intra-CAREC tourism, another segment of the market with big growth potential as discussed in the last webinar  </a:t>
            </a:r>
          </a:p>
          <a:p>
            <a:pPr marL="346500" indent="-342900">
              <a:buFont typeface="Arial" panose="020B0604020202020204" pitchFamily="34" charset="0"/>
              <a:buChar char="•"/>
            </a:pPr>
            <a:endParaRPr lang="en-PH" sz="2400" dirty="0">
              <a:latin typeface="+mn-lt"/>
            </a:endParaRPr>
          </a:p>
          <a:p>
            <a:endParaRPr lang="en-US" dirty="0"/>
          </a:p>
        </p:txBody>
      </p:sp>
    </p:spTree>
    <p:extLst>
      <p:ext uri="{BB962C8B-B14F-4D97-AF65-F5344CB8AC3E}">
        <p14:creationId xmlns:p14="http://schemas.microsoft.com/office/powerpoint/2010/main" val="16163647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820" y="162047"/>
            <a:ext cx="9815333" cy="837082"/>
          </a:xfrm>
        </p:spPr>
        <p:txBody>
          <a:bodyPr/>
          <a:lstStyle/>
          <a:p>
            <a:r>
              <a:rPr lang="en-US" sz="6000" dirty="0">
                <a:latin typeface="+mn-lt"/>
              </a:rPr>
              <a:t>Why an air pass for CAREC … International </a:t>
            </a:r>
          </a:p>
        </p:txBody>
      </p:sp>
      <p:sp>
        <p:nvSpPr>
          <p:cNvPr id="3" name="Subtitle 2"/>
          <p:cNvSpPr>
            <a:spLocks noGrp="1"/>
          </p:cNvSpPr>
          <p:nvPr>
            <p:ph type="subTitle" idx="1"/>
          </p:nvPr>
        </p:nvSpPr>
        <p:spPr>
          <a:xfrm>
            <a:off x="231820" y="1581665"/>
            <a:ext cx="11494741" cy="4674257"/>
          </a:xfrm>
        </p:spPr>
        <p:txBody>
          <a:bodyPr/>
          <a:lstStyle/>
          <a:p>
            <a:pPr marL="346500" indent="-342900">
              <a:buFont typeface="Arial" panose="020B0604020202020204" pitchFamily="34" charset="0"/>
              <a:buChar char="•"/>
            </a:pPr>
            <a:endParaRPr lang="en-PH" sz="2400" dirty="0">
              <a:latin typeface="+mn-lt"/>
            </a:endParaRPr>
          </a:p>
          <a:p>
            <a:endParaRPr lang="en-US" dirty="0"/>
          </a:p>
        </p:txBody>
      </p:sp>
      <p:pic>
        <p:nvPicPr>
          <p:cNvPr id="5" name="Picture 4">
            <a:extLst>
              <a:ext uri="{FF2B5EF4-FFF2-40B4-BE49-F238E27FC236}">
                <a16:creationId xmlns:a16="http://schemas.microsoft.com/office/drawing/2014/main" id="{DDE69332-B50C-3248-BC75-D6469EE30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52143"/>
            <a:ext cx="12188825" cy="4631205"/>
          </a:xfrm>
          <a:prstGeom prst="rect">
            <a:avLst/>
          </a:prstGeom>
        </p:spPr>
      </p:pic>
      <p:sp>
        <p:nvSpPr>
          <p:cNvPr id="6" name="TextBox 5">
            <a:extLst>
              <a:ext uri="{FF2B5EF4-FFF2-40B4-BE49-F238E27FC236}">
                <a16:creationId xmlns:a16="http://schemas.microsoft.com/office/drawing/2014/main" id="{04CA15D8-2570-EA4A-9F05-290E5E43F63B}"/>
              </a:ext>
            </a:extLst>
          </p:cNvPr>
          <p:cNvSpPr txBox="1"/>
          <p:nvPr/>
        </p:nvSpPr>
        <p:spPr>
          <a:xfrm>
            <a:off x="231820" y="1354238"/>
            <a:ext cx="11354438" cy="523220"/>
          </a:xfrm>
          <a:prstGeom prst="rect">
            <a:avLst/>
          </a:prstGeom>
          <a:noFill/>
        </p:spPr>
        <p:txBody>
          <a:bodyPr wrap="square" rtlCol="0">
            <a:spAutoFit/>
          </a:bodyPr>
          <a:lstStyle/>
          <a:p>
            <a:r>
              <a:rPr lang="en-US" sz="2800" b="1" dirty="0">
                <a:solidFill>
                  <a:srgbClr val="FF0000"/>
                </a:solidFill>
                <a:latin typeface="+mn-lt"/>
                <a:ea typeface="Open Sans" charset="0"/>
                <a:cs typeface="Open Sans" charset="0"/>
              </a:rPr>
              <a:t>One-way weekly seat capacity for all CAREC country pairs (excluding China)</a:t>
            </a:r>
          </a:p>
        </p:txBody>
      </p:sp>
      <p:sp>
        <p:nvSpPr>
          <p:cNvPr id="8" name="TextBox 7">
            <a:extLst>
              <a:ext uri="{FF2B5EF4-FFF2-40B4-BE49-F238E27FC236}">
                <a16:creationId xmlns:a16="http://schemas.microsoft.com/office/drawing/2014/main" id="{AD1372C5-DD95-6B4B-A2A8-5E044B4DEAAB}"/>
              </a:ext>
            </a:extLst>
          </p:cNvPr>
          <p:cNvSpPr txBox="1"/>
          <p:nvPr/>
        </p:nvSpPr>
        <p:spPr>
          <a:xfrm>
            <a:off x="376519" y="6483349"/>
            <a:ext cx="11435786" cy="615553"/>
          </a:xfrm>
          <a:prstGeom prst="rect">
            <a:avLst/>
          </a:prstGeom>
          <a:noFill/>
        </p:spPr>
        <p:txBody>
          <a:bodyPr wrap="square" rtlCol="0">
            <a:spAutoFit/>
          </a:bodyPr>
          <a:lstStyle/>
          <a:p>
            <a:r>
              <a:rPr lang="en-US" sz="1600" dirty="0">
                <a:latin typeface="+mn-lt"/>
                <a:ea typeface="Open Sans" charset="0"/>
                <a:cs typeface="Open Sans" charset="0"/>
              </a:rPr>
              <a:t>Source: </a:t>
            </a:r>
            <a:r>
              <a:rPr lang="en-US" sz="1600" i="1" dirty="0">
                <a:latin typeface="+mn-lt"/>
                <a:ea typeface="Open Sans" charset="0"/>
                <a:cs typeface="Open Sans" charset="0"/>
              </a:rPr>
              <a:t>Source: Silk Road Air Pass: A CAREC Proposal</a:t>
            </a:r>
            <a:r>
              <a:rPr lang="en-US" sz="1600" dirty="0">
                <a:latin typeface="+mn-lt"/>
                <a:ea typeface="Open Sans" charset="0"/>
                <a:cs typeface="Open Sans" charset="0"/>
              </a:rPr>
              <a:t>                      Note: based on pre-COVID schedules from OAG</a:t>
            </a:r>
          </a:p>
          <a:p>
            <a:r>
              <a:rPr lang="en-US" dirty="0">
                <a:latin typeface="Open Sans" charset="0"/>
                <a:ea typeface="Open Sans" charset="0"/>
                <a:cs typeface="Open Sans" charset="0"/>
              </a:rPr>
              <a:t> </a:t>
            </a:r>
          </a:p>
        </p:txBody>
      </p:sp>
    </p:spTree>
    <p:extLst>
      <p:ext uri="{BB962C8B-B14F-4D97-AF65-F5344CB8AC3E}">
        <p14:creationId xmlns:p14="http://schemas.microsoft.com/office/powerpoint/2010/main" val="25993347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820" y="138897"/>
            <a:ext cx="9815333" cy="860232"/>
          </a:xfrm>
        </p:spPr>
        <p:txBody>
          <a:bodyPr/>
          <a:lstStyle/>
          <a:p>
            <a:r>
              <a:rPr lang="en-US" sz="6000" dirty="0">
                <a:latin typeface="+mn-lt"/>
              </a:rPr>
              <a:t>Why an air pass for CAREC … International </a:t>
            </a:r>
          </a:p>
        </p:txBody>
      </p:sp>
      <p:sp>
        <p:nvSpPr>
          <p:cNvPr id="3" name="Subtitle 2"/>
          <p:cNvSpPr>
            <a:spLocks noGrp="1"/>
          </p:cNvSpPr>
          <p:nvPr>
            <p:ph type="subTitle" idx="1"/>
          </p:nvPr>
        </p:nvSpPr>
        <p:spPr>
          <a:xfrm>
            <a:off x="231820" y="1581665"/>
            <a:ext cx="11494741" cy="4674257"/>
          </a:xfrm>
        </p:spPr>
        <p:txBody>
          <a:bodyPr/>
          <a:lstStyle/>
          <a:p>
            <a:pPr marL="346500" indent="-342900">
              <a:buFont typeface="Arial" panose="020B0604020202020204" pitchFamily="34" charset="0"/>
              <a:buChar char="•"/>
            </a:pPr>
            <a:endParaRPr lang="en-PH" sz="2400" dirty="0">
              <a:latin typeface="+mn-lt"/>
            </a:endParaRPr>
          </a:p>
          <a:p>
            <a:endParaRPr lang="en-US" dirty="0"/>
          </a:p>
        </p:txBody>
      </p:sp>
      <p:sp>
        <p:nvSpPr>
          <p:cNvPr id="6" name="TextBox 5">
            <a:extLst>
              <a:ext uri="{FF2B5EF4-FFF2-40B4-BE49-F238E27FC236}">
                <a16:creationId xmlns:a16="http://schemas.microsoft.com/office/drawing/2014/main" id="{04CA15D8-2570-EA4A-9F05-290E5E43F63B}"/>
              </a:ext>
            </a:extLst>
          </p:cNvPr>
          <p:cNvSpPr txBox="1"/>
          <p:nvPr/>
        </p:nvSpPr>
        <p:spPr>
          <a:xfrm>
            <a:off x="231821" y="1227801"/>
            <a:ext cx="11284990" cy="523220"/>
          </a:xfrm>
          <a:prstGeom prst="rect">
            <a:avLst/>
          </a:prstGeom>
          <a:noFill/>
        </p:spPr>
        <p:txBody>
          <a:bodyPr wrap="square" rtlCol="0">
            <a:spAutoFit/>
          </a:bodyPr>
          <a:lstStyle/>
          <a:p>
            <a:r>
              <a:rPr lang="en-US" sz="2800" b="1" dirty="0">
                <a:solidFill>
                  <a:srgbClr val="FF0000"/>
                </a:solidFill>
                <a:latin typeface="+mn-lt"/>
                <a:ea typeface="Open Sans" charset="0"/>
                <a:cs typeface="Open Sans" charset="0"/>
              </a:rPr>
              <a:t>Examples of Unserved Routes within CAREC</a:t>
            </a:r>
            <a:r>
              <a:rPr lang="en-US" sz="2800" b="1" dirty="0">
                <a:latin typeface="+mn-lt"/>
                <a:ea typeface="Open Sans" charset="0"/>
                <a:cs typeface="Open Sans" charset="0"/>
              </a:rPr>
              <a:t> </a:t>
            </a:r>
          </a:p>
        </p:txBody>
      </p:sp>
      <p:sp>
        <p:nvSpPr>
          <p:cNvPr id="8" name="TextBox 7">
            <a:extLst>
              <a:ext uri="{FF2B5EF4-FFF2-40B4-BE49-F238E27FC236}">
                <a16:creationId xmlns:a16="http://schemas.microsoft.com/office/drawing/2014/main" id="{AD1372C5-DD95-6B4B-A2A8-5E044B4DEAAB}"/>
              </a:ext>
            </a:extLst>
          </p:cNvPr>
          <p:cNvSpPr txBox="1"/>
          <p:nvPr/>
        </p:nvSpPr>
        <p:spPr>
          <a:xfrm>
            <a:off x="6875362" y="1481559"/>
            <a:ext cx="5313463" cy="5447645"/>
          </a:xfrm>
          <a:prstGeom prst="rect">
            <a:avLst/>
          </a:prstGeom>
          <a:noFill/>
        </p:spPr>
        <p:txBody>
          <a:bodyPr wrap="square" rtlCol="0">
            <a:spAutoFit/>
          </a:bodyPr>
          <a:lstStyle/>
          <a:p>
            <a:r>
              <a:rPr lang="en-SG" sz="2200" dirty="0">
                <a:latin typeface="+mn-lt"/>
              </a:rPr>
              <a:t>“The Silk Road Air Pass is one of several potential CAREC initiatives aimed at driving a faster recovery in regional international travel within CAREC and laying the foundation for rapid growth over the next several years.”</a:t>
            </a:r>
          </a:p>
          <a:p>
            <a:endParaRPr lang="en-SG" sz="2200" dirty="0">
              <a:latin typeface="+mn-lt"/>
            </a:endParaRPr>
          </a:p>
          <a:p>
            <a:r>
              <a:rPr lang="en-SG" sz="2200" dirty="0">
                <a:latin typeface="+mn-lt"/>
              </a:rPr>
              <a:t>“CAREC strives to triple the number of international flights within CAREC by 2030 and have nonstop links between all CAREC countries. The Silk Road Air Pass could help CAREC achieve this objective, part of the aviation pillar in CAREC Transport Strategy 2030, as well as similar objectives for tourism under CAREC 2030 Strategy.”</a:t>
            </a:r>
          </a:p>
          <a:p>
            <a:endParaRPr lang="en-US" dirty="0" err="1">
              <a:latin typeface="Open Sans" charset="0"/>
              <a:ea typeface="Open Sans" charset="0"/>
              <a:cs typeface="Open Sans" charset="0"/>
            </a:endParaRPr>
          </a:p>
        </p:txBody>
      </p:sp>
      <p:pic>
        <p:nvPicPr>
          <p:cNvPr id="7" name="Picture 6">
            <a:extLst>
              <a:ext uri="{FF2B5EF4-FFF2-40B4-BE49-F238E27FC236}">
                <a16:creationId xmlns:a16="http://schemas.microsoft.com/office/drawing/2014/main" id="{B06DE5AF-DC60-5B49-A345-80D6E1E2A2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70" y="1714790"/>
            <a:ext cx="6494478" cy="4981181"/>
          </a:xfrm>
          <a:prstGeom prst="rect">
            <a:avLst/>
          </a:prstGeom>
        </p:spPr>
      </p:pic>
      <p:sp>
        <p:nvSpPr>
          <p:cNvPr id="4" name="TextBox 3">
            <a:extLst>
              <a:ext uri="{FF2B5EF4-FFF2-40B4-BE49-F238E27FC236}">
                <a16:creationId xmlns:a16="http://schemas.microsoft.com/office/drawing/2014/main" id="{8394AD5F-604E-5344-999C-43A71146DF3D}"/>
              </a:ext>
            </a:extLst>
          </p:cNvPr>
          <p:cNvSpPr txBox="1"/>
          <p:nvPr/>
        </p:nvSpPr>
        <p:spPr>
          <a:xfrm>
            <a:off x="231820" y="6565612"/>
            <a:ext cx="10475792" cy="307777"/>
          </a:xfrm>
          <a:prstGeom prst="rect">
            <a:avLst/>
          </a:prstGeom>
          <a:noFill/>
        </p:spPr>
        <p:txBody>
          <a:bodyPr wrap="square" rtlCol="0">
            <a:spAutoFit/>
          </a:bodyPr>
          <a:lstStyle/>
          <a:p>
            <a:r>
              <a:rPr lang="en-US" sz="1400" dirty="0">
                <a:latin typeface="+mn-lt"/>
                <a:ea typeface="Open Sans" charset="0"/>
                <a:cs typeface="Open Sans" charset="0"/>
              </a:rPr>
              <a:t>Sources: </a:t>
            </a:r>
            <a:r>
              <a:rPr lang="en-US" sz="1400" i="1" dirty="0">
                <a:latin typeface="+mn-lt"/>
                <a:ea typeface="Open Sans" charset="0"/>
                <a:cs typeface="Open Sans" charset="0"/>
              </a:rPr>
              <a:t>Impact of COVID-19 on CAREC Aviation </a:t>
            </a:r>
            <a:r>
              <a:rPr lang="en-US" sz="1400" dirty="0">
                <a:latin typeface="+mn-lt"/>
                <a:ea typeface="Open Sans" charset="0"/>
                <a:cs typeface="Open Sans" charset="0"/>
              </a:rPr>
              <a:t>and </a:t>
            </a:r>
            <a:r>
              <a:rPr lang="en-US" sz="1400" i="1" dirty="0">
                <a:latin typeface="+mn-lt"/>
                <a:ea typeface="Open Sans" charset="0"/>
                <a:cs typeface="Open Sans" charset="0"/>
              </a:rPr>
              <a:t>Tourism and Silk Road Air Pass: A CAREC Proposal</a:t>
            </a:r>
          </a:p>
        </p:txBody>
      </p:sp>
    </p:spTree>
    <p:extLst>
      <p:ext uri="{BB962C8B-B14F-4D97-AF65-F5344CB8AC3E}">
        <p14:creationId xmlns:p14="http://schemas.microsoft.com/office/powerpoint/2010/main" val="38392825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a:latin typeface="+mn-lt"/>
              </a:rPr>
              <a:t>QUICK QUIZ</a:t>
            </a:r>
          </a:p>
        </p:txBody>
      </p:sp>
      <p:sp>
        <p:nvSpPr>
          <p:cNvPr id="3" name="Subtitle 2"/>
          <p:cNvSpPr>
            <a:spLocks noGrp="1"/>
          </p:cNvSpPr>
          <p:nvPr>
            <p:ph type="subTitle" idx="1"/>
          </p:nvPr>
        </p:nvSpPr>
        <p:spPr>
          <a:xfrm>
            <a:off x="608012" y="1724179"/>
            <a:ext cx="10945556" cy="4948470"/>
          </a:xfrm>
        </p:spPr>
        <p:txBody>
          <a:bodyPr/>
          <a:lstStyle/>
          <a:p>
            <a:r>
              <a:rPr lang="en-US" sz="3600" dirty="0">
                <a:latin typeface="+mn-lt"/>
              </a:rPr>
              <a:t>How many UNESCO heritage sites are there in CAREC (excluding China)?</a:t>
            </a:r>
          </a:p>
          <a:p>
            <a:endParaRPr lang="en-US" sz="3600" dirty="0">
              <a:latin typeface="+mn-lt"/>
            </a:endParaRPr>
          </a:p>
          <a:p>
            <a:r>
              <a:rPr lang="en-US" sz="3600" dirty="0">
                <a:latin typeface="+mn-lt"/>
              </a:rPr>
              <a:t>A) 19</a:t>
            </a:r>
          </a:p>
          <a:p>
            <a:r>
              <a:rPr lang="en-US" sz="3600" dirty="0">
                <a:latin typeface="+mn-lt"/>
              </a:rPr>
              <a:t>B) 28</a:t>
            </a:r>
            <a:br>
              <a:rPr lang="en-US" sz="3600" dirty="0">
                <a:latin typeface="+mn-lt"/>
              </a:rPr>
            </a:br>
            <a:r>
              <a:rPr lang="en-US" sz="3600" dirty="0">
                <a:latin typeface="+mn-lt"/>
              </a:rPr>
              <a:t>C) 37 </a:t>
            </a:r>
          </a:p>
          <a:p>
            <a:r>
              <a:rPr lang="en-US" sz="3600" dirty="0">
                <a:latin typeface="+mn-lt"/>
              </a:rPr>
              <a:t>D) 46 </a:t>
            </a:r>
          </a:p>
        </p:txBody>
      </p:sp>
    </p:spTree>
    <p:extLst>
      <p:ext uri="{BB962C8B-B14F-4D97-AF65-F5344CB8AC3E}">
        <p14:creationId xmlns:p14="http://schemas.microsoft.com/office/powerpoint/2010/main" val="34142173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a:latin typeface="+mn-lt"/>
              </a:rPr>
              <a:t>QUICK QUIZ … The Answer</a:t>
            </a:r>
          </a:p>
        </p:txBody>
      </p:sp>
      <p:sp>
        <p:nvSpPr>
          <p:cNvPr id="3" name="Subtitle 2"/>
          <p:cNvSpPr>
            <a:spLocks noGrp="1"/>
          </p:cNvSpPr>
          <p:nvPr>
            <p:ph type="subTitle" idx="1"/>
          </p:nvPr>
        </p:nvSpPr>
        <p:spPr>
          <a:xfrm>
            <a:off x="271271" y="1215342"/>
            <a:ext cx="11917553" cy="925443"/>
          </a:xfrm>
        </p:spPr>
        <p:txBody>
          <a:bodyPr/>
          <a:lstStyle/>
          <a:p>
            <a:r>
              <a:rPr lang="en-US" sz="2800" b="1" dirty="0">
                <a:solidFill>
                  <a:srgbClr val="FF0000"/>
                </a:solidFill>
                <a:latin typeface="+mn-lt"/>
                <a:ea typeface="Open Sans" charset="0"/>
                <a:cs typeface="Open Sans" charset="0"/>
              </a:rPr>
              <a:t>Number of UNESCO heritage sites in CAREC by country </a:t>
            </a:r>
            <a:r>
              <a:rPr lang="en-US" sz="3600" b="1" dirty="0">
                <a:solidFill>
                  <a:srgbClr val="FF0000"/>
                </a:solidFill>
                <a:latin typeface="+mn-lt"/>
                <a:ea typeface="Open Sans" charset="0"/>
                <a:cs typeface="Open Sans" charset="0"/>
              </a:rPr>
              <a:t>(excluding China)</a:t>
            </a:r>
            <a:endParaRPr lang="en-US" sz="3600" b="1" dirty="0">
              <a:latin typeface="+mn-lt"/>
              <a:ea typeface="Open Sans" charset="0"/>
              <a:cs typeface="Open Sans" charset="0"/>
            </a:endParaRPr>
          </a:p>
        </p:txBody>
      </p:sp>
      <p:sp>
        <p:nvSpPr>
          <p:cNvPr id="6" name="TextBox 5">
            <a:extLst>
              <a:ext uri="{FF2B5EF4-FFF2-40B4-BE49-F238E27FC236}">
                <a16:creationId xmlns:a16="http://schemas.microsoft.com/office/drawing/2014/main" id="{22BFBC23-76EF-1140-87B2-A3AD61374A20}"/>
              </a:ext>
            </a:extLst>
          </p:cNvPr>
          <p:cNvSpPr txBox="1"/>
          <p:nvPr/>
        </p:nvSpPr>
        <p:spPr>
          <a:xfrm>
            <a:off x="9005787" y="5996226"/>
            <a:ext cx="3183038" cy="861774"/>
          </a:xfrm>
          <a:prstGeom prst="rect">
            <a:avLst/>
          </a:prstGeom>
          <a:noFill/>
        </p:spPr>
        <p:txBody>
          <a:bodyPr wrap="square" rtlCol="0">
            <a:spAutoFit/>
          </a:bodyPr>
          <a:lstStyle/>
          <a:p>
            <a:r>
              <a:rPr lang="en-US" sz="1600" dirty="0">
                <a:latin typeface="+mn-lt"/>
                <a:ea typeface="Open Sans" charset="0"/>
                <a:cs typeface="Open Sans" charset="0"/>
              </a:rPr>
              <a:t>Source: </a:t>
            </a:r>
            <a:r>
              <a:rPr lang="en-US" sz="1600" i="1" dirty="0">
                <a:latin typeface="+mn-lt"/>
                <a:ea typeface="Open Sans" charset="0"/>
                <a:cs typeface="Open Sans" charset="0"/>
              </a:rPr>
              <a:t>Silk Road Air Pass: a CAREC Proposal</a:t>
            </a:r>
            <a:r>
              <a:rPr lang="en-US" sz="1600" dirty="0">
                <a:latin typeface="+mn-lt"/>
                <a:ea typeface="Open Sans" charset="0"/>
                <a:cs typeface="Open Sans" charset="0"/>
              </a:rPr>
              <a:t> (using UNESCO data)</a:t>
            </a:r>
          </a:p>
          <a:p>
            <a:endParaRPr lang="en-US" dirty="0">
              <a:latin typeface="+mn-lt"/>
              <a:ea typeface="Open Sans" charset="0"/>
              <a:cs typeface="Open Sans" charset="0"/>
            </a:endParaRPr>
          </a:p>
        </p:txBody>
      </p:sp>
      <p:sp>
        <p:nvSpPr>
          <p:cNvPr id="8" name="TextBox 7">
            <a:extLst>
              <a:ext uri="{FF2B5EF4-FFF2-40B4-BE49-F238E27FC236}">
                <a16:creationId xmlns:a16="http://schemas.microsoft.com/office/drawing/2014/main" id="{FF940363-AC9F-374D-9475-D930AC0F5302}"/>
              </a:ext>
            </a:extLst>
          </p:cNvPr>
          <p:cNvSpPr txBox="1"/>
          <p:nvPr/>
        </p:nvSpPr>
        <p:spPr>
          <a:xfrm>
            <a:off x="9006176" y="2264803"/>
            <a:ext cx="3182649" cy="3139321"/>
          </a:xfrm>
          <a:prstGeom prst="rect">
            <a:avLst/>
          </a:prstGeom>
          <a:noFill/>
        </p:spPr>
        <p:txBody>
          <a:bodyPr wrap="square" rtlCol="0">
            <a:spAutoFit/>
          </a:bodyPr>
          <a:lstStyle/>
          <a:p>
            <a:r>
              <a:rPr lang="en-SG" sz="2200" dirty="0">
                <a:latin typeface="+mn-lt"/>
              </a:rPr>
              <a:t>“Domestic air connectivity is critical for facilitating travel between UNESCO heritage and other Silk Road tourism sites within a country. Many of these sites are served with small airports that only have domestic services.”</a:t>
            </a:r>
          </a:p>
        </p:txBody>
      </p:sp>
      <p:pic>
        <p:nvPicPr>
          <p:cNvPr id="7" name="Picture 6">
            <a:extLst>
              <a:ext uri="{FF2B5EF4-FFF2-40B4-BE49-F238E27FC236}">
                <a16:creationId xmlns:a16="http://schemas.microsoft.com/office/drawing/2014/main" id="{093711B5-9726-8A47-97CA-31CD5C548E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98649"/>
            <a:ext cx="8967839" cy="4959351"/>
          </a:xfrm>
          <a:prstGeom prst="rect">
            <a:avLst/>
          </a:prstGeom>
        </p:spPr>
      </p:pic>
    </p:spTree>
    <p:extLst>
      <p:ext uri="{BB962C8B-B14F-4D97-AF65-F5344CB8AC3E}">
        <p14:creationId xmlns:p14="http://schemas.microsoft.com/office/powerpoint/2010/main" val="20092097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820" y="138897"/>
            <a:ext cx="9815333" cy="860232"/>
          </a:xfrm>
        </p:spPr>
        <p:txBody>
          <a:bodyPr/>
          <a:lstStyle/>
          <a:p>
            <a:r>
              <a:rPr lang="en-US" sz="6000" dirty="0">
                <a:latin typeface="+mn-lt"/>
              </a:rPr>
              <a:t>Why an air pass for CAREC … Domestic </a:t>
            </a:r>
          </a:p>
        </p:txBody>
      </p:sp>
      <p:sp>
        <p:nvSpPr>
          <p:cNvPr id="3" name="Subtitle 2"/>
          <p:cNvSpPr>
            <a:spLocks noGrp="1"/>
          </p:cNvSpPr>
          <p:nvPr>
            <p:ph type="subTitle" idx="1"/>
          </p:nvPr>
        </p:nvSpPr>
        <p:spPr>
          <a:xfrm>
            <a:off x="231820" y="1581665"/>
            <a:ext cx="11494741" cy="4674257"/>
          </a:xfrm>
        </p:spPr>
        <p:txBody>
          <a:bodyPr/>
          <a:lstStyle/>
          <a:p>
            <a:pPr marL="346500" indent="-342900">
              <a:buFont typeface="Arial" panose="020B0604020202020204" pitchFamily="34" charset="0"/>
              <a:buChar char="•"/>
            </a:pPr>
            <a:endParaRPr lang="en-PH" sz="2400" dirty="0">
              <a:latin typeface="+mn-lt"/>
            </a:endParaRPr>
          </a:p>
          <a:p>
            <a:endParaRPr lang="en-US" dirty="0"/>
          </a:p>
        </p:txBody>
      </p:sp>
      <p:sp>
        <p:nvSpPr>
          <p:cNvPr id="6" name="TextBox 5">
            <a:extLst>
              <a:ext uri="{FF2B5EF4-FFF2-40B4-BE49-F238E27FC236}">
                <a16:creationId xmlns:a16="http://schemas.microsoft.com/office/drawing/2014/main" id="{04CA15D8-2570-EA4A-9F05-290E5E43F63B}"/>
              </a:ext>
            </a:extLst>
          </p:cNvPr>
          <p:cNvSpPr txBox="1"/>
          <p:nvPr/>
        </p:nvSpPr>
        <p:spPr>
          <a:xfrm>
            <a:off x="231820" y="1354238"/>
            <a:ext cx="11331289" cy="523220"/>
          </a:xfrm>
          <a:prstGeom prst="rect">
            <a:avLst/>
          </a:prstGeom>
          <a:noFill/>
        </p:spPr>
        <p:txBody>
          <a:bodyPr wrap="square" rtlCol="0">
            <a:spAutoFit/>
          </a:bodyPr>
          <a:lstStyle/>
          <a:p>
            <a:r>
              <a:rPr lang="en-US" sz="2800" b="1" dirty="0">
                <a:solidFill>
                  <a:srgbClr val="FF0000"/>
                </a:solidFill>
                <a:latin typeface="+mn-lt"/>
                <a:ea typeface="Open Sans" charset="0"/>
                <a:cs typeface="Open Sans" charset="0"/>
              </a:rPr>
              <a:t>Sampling of CAREC domestic air tourism routes</a:t>
            </a:r>
            <a:endParaRPr lang="en-US" sz="2800" b="1" dirty="0">
              <a:latin typeface="+mn-lt"/>
              <a:ea typeface="Open Sans" charset="0"/>
              <a:cs typeface="Open Sans" charset="0"/>
            </a:endParaRPr>
          </a:p>
        </p:txBody>
      </p:sp>
      <p:pic>
        <p:nvPicPr>
          <p:cNvPr id="5" name="Picture 4">
            <a:extLst>
              <a:ext uri="{FF2B5EF4-FFF2-40B4-BE49-F238E27FC236}">
                <a16:creationId xmlns:a16="http://schemas.microsoft.com/office/drawing/2014/main" id="{087C144F-EC5F-9142-A289-CFFFC9181F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57868"/>
            <a:ext cx="9514391" cy="4511768"/>
          </a:xfrm>
          <a:prstGeom prst="rect">
            <a:avLst/>
          </a:prstGeom>
        </p:spPr>
      </p:pic>
      <p:sp>
        <p:nvSpPr>
          <p:cNvPr id="7" name="TextBox 6">
            <a:extLst>
              <a:ext uri="{FF2B5EF4-FFF2-40B4-BE49-F238E27FC236}">
                <a16:creationId xmlns:a16="http://schemas.microsoft.com/office/drawing/2014/main" id="{131B2BF6-F1F0-814B-81A6-1D45475B4E8B}"/>
              </a:ext>
            </a:extLst>
          </p:cNvPr>
          <p:cNvSpPr txBox="1"/>
          <p:nvPr/>
        </p:nvSpPr>
        <p:spPr>
          <a:xfrm>
            <a:off x="9514391" y="1877458"/>
            <a:ext cx="2674435" cy="5016758"/>
          </a:xfrm>
          <a:prstGeom prst="rect">
            <a:avLst/>
          </a:prstGeom>
          <a:noFill/>
        </p:spPr>
        <p:txBody>
          <a:bodyPr wrap="square" rtlCol="0">
            <a:spAutoFit/>
          </a:bodyPr>
          <a:lstStyle/>
          <a:p>
            <a:r>
              <a:rPr lang="en-SG" sz="2000" dirty="0">
                <a:latin typeface="+mn-lt"/>
              </a:rPr>
              <a:t>“One of the objectives of the CAREC aviation program is to improve connectivity to tourist sites – both domestic and international. For many up and coming Silk Road destinations only domestic is feasible at least for the foreseeable future due to the small size of airports and a lack of traffic to justify investment in international facilities."</a:t>
            </a:r>
          </a:p>
        </p:txBody>
      </p:sp>
      <p:sp>
        <p:nvSpPr>
          <p:cNvPr id="9" name="TextBox 8">
            <a:extLst>
              <a:ext uri="{FF2B5EF4-FFF2-40B4-BE49-F238E27FC236}">
                <a16:creationId xmlns:a16="http://schemas.microsoft.com/office/drawing/2014/main" id="{BB8EBE44-22E9-544A-88E8-54C135897FED}"/>
              </a:ext>
            </a:extLst>
          </p:cNvPr>
          <p:cNvSpPr txBox="1"/>
          <p:nvPr/>
        </p:nvSpPr>
        <p:spPr>
          <a:xfrm>
            <a:off x="358815" y="6467164"/>
            <a:ext cx="8229599" cy="338554"/>
          </a:xfrm>
          <a:prstGeom prst="rect">
            <a:avLst/>
          </a:prstGeom>
          <a:noFill/>
        </p:spPr>
        <p:txBody>
          <a:bodyPr wrap="square" rtlCol="0">
            <a:spAutoFit/>
          </a:bodyPr>
          <a:lstStyle/>
          <a:p>
            <a:r>
              <a:rPr lang="en-US" sz="1600" dirty="0">
                <a:latin typeface="+mn-lt"/>
                <a:ea typeface="Open Sans" charset="0"/>
                <a:cs typeface="Open Sans" charset="0"/>
              </a:rPr>
              <a:t>Source: </a:t>
            </a:r>
            <a:r>
              <a:rPr lang="en-US" sz="1600" i="1" dirty="0">
                <a:latin typeface="+mn-lt"/>
                <a:ea typeface="Open Sans" charset="0"/>
                <a:cs typeface="Open Sans" charset="0"/>
              </a:rPr>
              <a:t>Silk Road Air Pass: A CAREC Proposal         </a:t>
            </a:r>
            <a:r>
              <a:rPr lang="en-US" sz="1600" dirty="0">
                <a:latin typeface="+mn-lt"/>
                <a:ea typeface="Open Sans" charset="0"/>
                <a:cs typeface="Open Sans" charset="0"/>
              </a:rPr>
              <a:t>Note: based on pre-COVID schedules from OAG </a:t>
            </a:r>
          </a:p>
        </p:txBody>
      </p:sp>
    </p:spTree>
    <p:extLst>
      <p:ext uri="{BB962C8B-B14F-4D97-AF65-F5344CB8AC3E}">
        <p14:creationId xmlns:p14="http://schemas.microsoft.com/office/powerpoint/2010/main" val="41985129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89" y="363137"/>
            <a:ext cx="9904897" cy="659140"/>
          </a:xfrm>
        </p:spPr>
        <p:txBody>
          <a:bodyPr/>
          <a:lstStyle/>
          <a:p>
            <a:r>
              <a:rPr lang="en-US" sz="6000" dirty="0">
                <a:latin typeface="+mn-lt"/>
              </a:rPr>
              <a:t>Prior Air Pass Examples </a:t>
            </a:r>
          </a:p>
        </p:txBody>
      </p:sp>
      <p:sp>
        <p:nvSpPr>
          <p:cNvPr id="3" name="Subtitle 2"/>
          <p:cNvSpPr>
            <a:spLocks noGrp="1"/>
          </p:cNvSpPr>
          <p:nvPr>
            <p:ph type="subTitle" idx="1"/>
          </p:nvPr>
        </p:nvSpPr>
        <p:spPr>
          <a:xfrm>
            <a:off x="175415" y="1377387"/>
            <a:ext cx="11920130" cy="5299954"/>
          </a:xfrm>
        </p:spPr>
        <p:txBody>
          <a:bodyPr/>
          <a:lstStyle/>
          <a:p>
            <a:pPr marL="342900" indent="-342900">
              <a:buFont typeface="Arial" panose="020B0604020202020204" pitchFamily="34" charset="0"/>
              <a:buChar char="•"/>
            </a:pPr>
            <a:r>
              <a:rPr lang="en-US" sz="2400" dirty="0">
                <a:latin typeface="+mn-lt"/>
              </a:rPr>
              <a:t>Discover Airpass: covers flights within Southeast Asia on Bangkok Airways and Lao Airlines (and previously on Berjaya Air and Siem Reap Airways)</a:t>
            </a:r>
          </a:p>
          <a:p>
            <a:pPr marL="342900" indent="-342900">
              <a:buFont typeface="Arial" panose="020B0604020202020204" pitchFamily="34" charset="0"/>
              <a:buChar char="•"/>
            </a:pPr>
            <a:r>
              <a:rPr lang="en-US" sz="2400" dirty="0">
                <a:latin typeface="+mn-lt"/>
              </a:rPr>
              <a:t>Discover South Pacific Pass: covered flights within the South Pacific on Aircalin, Air Vanuatu, Air Niugini and Solomon Airlines </a:t>
            </a:r>
          </a:p>
          <a:p>
            <a:pPr marL="342900" indent="-342900">
              <a:buFont typeface="Arial" panose="020B0604020202020204" pitchFamily="34" charset="0"/>
              <a:buChar char="•"/>
            </a:pPr>
            <a:r>
              <a:rPr lang="en-US" sz="2400" dirty="0">
                <a:latin typeface="+mn-lt"/>
              </a:rPr>
              <a:t>ASEAN Air Pass: covered international flights within Southeast Asia by seven flag carriers</a:t>
            </a:r>
          </a:p>
          <a:p>
            <a:pPr marL="342900" indent="-342900">
              <a:buFont typeface="Arial" panose="020B0604020202020204" pitchFamily="34" charset="0"/>
              <a:buChar char="•"/>
            </a:pPr>
            <a:r>
              <a:rPr lang="en-US" sz="2400" dirty="0">
                <a:latin typeface="+mn-lt"/>
              </a:rPr>
              <a:t>AirAsia ASEAN Pass: covered flights within Southeast Asia on all AirAsia-branded airlines </a:t>
            </a:r>
          </a:p>
          <a:p>
            <a:pPr marL="342900" indent="-342900">
              <a:buFont typeface="Arial" panose="020B0604020202020204" pitchFamily="34" charset="0"/>
              <a:buChar char="•"/>
            </a:pPr>
            <a:r>
              <a:rPr lang="en-US" sz="2400" dirty="0">
                <a:latin typeface="+mn-lt"/>
              </a:rPr>
              <a:t>Alliance air passes: covered flights by members of oneworld, SkyTeam or Star for specific regions (Africa, Asia, Europe, Middle East, North America, Latin America or South Pacific) and domestic markets (such as Japan or Russia)</a:t>
            </a:r>
          </a:p>
          <a:p>
            <a:pPr marL="342900" indent="-342900">
              <a:buFont typeface="Arial" panose="020B0604020202020204" pitchFamily="34" charset="0"/>
              <a:buChar char="•"/>
            </a:pPr>
            <a:r>
              <a:rPr lang="en-US" sz="2400" dirty="0">
                <a:latin typeface="+mn-lt"/>
              </a:rPr>
              <a:t>Individual airline air passes – covered or covers domestic travel when purchased in conjunction with an international ticket. Examples include Argentina, Australia, Brazil, Japan, Kazakhstan and New Zealand</a:t>
            </a:r>
            <a:endParaRPr lang="en-US" dirty="0"/>
          </a:p>
        </p:txBody>
      </p:sp>
    </p:spTree>
    <p:extLst>
      <p:ext uri="{BB962C8B-B14F-4D97-AF65-F5344CB8AC3E}">
        <p14:creationId xmlns:p14="http://schemas.microsoft.com/office/powerpoint/2010/main" val="19241936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608" y="363137"/>
            <a:ext cx="8809144" cy="659140"/>
          </a:xfrm>
        </p:spPr>
        <p:txBody>
          <a:bodyPr/>
          <a:lstStyle/>
          <a:p>
            <a:r>
              <a:rPr lang="en-US" sz="6000" dirty="0">
                <a:latin typeface="+mn-lt"/>
              </a:rPr>
              <a:t>Introduction </a:t>
            </a:r>
          </a:p>
        </p:txBody>
      </p:sp>
      <p:sp>
        <p:nvSpPr>
          <p:cNvPr id="3" name="Subtitle 2"/>
          <p:cNvSpPr>
            <a:spLocks noGrp="1"/>
          </p:cNvSpPr>
          <p:nvPr>
            <p:ph type="subTitle" idx="1"/>
          </p:nvPr>
        </p:nvSpPr>
        <p:spPr>
          <a:xfrm>
            <a:off x="231819" y="1581665"/>
            <a:ext cx="11957006" cy="5165124"/>
          </a:xfrm>
        </p:spPr>
        <p:txBody>
          <a:bodyPr/>
          <a:lstStyle/>
          <a:p>
            <a:pPr marL="346500" indent="-342900">
              <a:buFont typeface="Arial" panose="020B0604020202020204" pitchFamily="34" charset="0"/>
              <a:buChar char="•"/>
            </a:pPr>
            <a:r>
              <a:rPr lang="en-US" sz="2400" dirty="0">
                <a:latin typeface="+mn-lt"/>
                <a:cs typeface="Al Bayan Plain" pitchFamily="2" charset="-78"/>
              </a:rPr>
              <a:t>In early 2020, prior to the pandemic, ADB decided to study a possible air pass scheme to help facilitate tourism and air connectivity within CAREC</a:t>
            </a:r>
          </a:p>
          <a:p>
            <a:pPr marL="346500" indent="-342900">
              <a:buFont typeface="Arial" panose="020B0604020202020204" pitchFamily="34" charset="0"/>
              <a:buChar char="•"/>
            </a:pPr>
            <a:r>
              <a:rPr lang="en-US" sz="2400" dirty="0">
                <a:latin typeface="+mn-lt"/>
                <a:cs typeface="Al Bayan Plain" pitchFamily="2" charset="-78"/>
              </a:rPr>
              <a:t>For this study, all 11 CAREC countries were included (for China, Inner Mongolia and Xinjiang)</a:t>
            </a:r>
          </a:p>
          <a:p>
            <a:pPr marL="346500" indent="-342900">
              <a:buFont typeface="Arial" panose="020B0604020202020204" pitchFamily="34" charset="0"/>
              <a:buChar char="•"/>
            </a:pPr>
            <a:r>
              <a:rPr lang="en-US" sz="2400" dirty="0">
                <a:latin typeface="+mn-lt"/>
                <a:cs typeface="Al Bayan Plain" pitchFamily="2" charset="-78"/>
              </a:rPr>
              <a:t>The 30-page study/proposal was completed in August and is meant to gauge potential interest among stakeholders, including governments (aviation and tourism authorities) airlines and tourism operators</a:t>
            </a:r>
          </a:p>
          <a:p>
            <a:pPr marL="346500" indent="-342900">
              <a:buFont typeface="Arial" panose="020B0604020202020204" pitchFamily="34" charset="0"/>
              <a:buChar char="•"/>
            </a:pPr>
            <a:r>
              <a:rPr lang="en-US" sz="2400" dirty="0">
                <a:latin typeface="+mn-lt"/>
                <a:cs typeface="Al Bayan Plain" pitchFamily="2" charset="-78"/>
              </a:rPr>
              <a:t>We are currently seeking feedback from stakeholders and would like to know if airlines would be interested in this concept before deciding on any next steps </a:t>
            </a:r>
          </a:p>
          <a:p>
            <a:pPr marL="346500" indent="-342900">
              <a:buFont typeface="Arial" panose="020B0604020202020204" pitchFamily="34" charset="0"/>
              <a:buChar char="•"/>
            </a:pPr>
            <a:r>
              <a:rPr lang="en-US" sz="2400" dirty="0">
                <a:latin typeface="+mn-lt"/>
                <a:cs typeface="Al Bayan Plain" pitchFamily="2" charset="-78"/>
              </a:rPr>
              <a:t>While improving air connectivity is a key component of CAREC’s aviation and tourism strategies an air pass is only one potential initiative to support this objective</a:t>
            </a:r>
          </a:p>
          <a:p>
            <a:pPr marL="346500" indent="-342900">
              <a:buFont typeface="Arial" panose="020B0604020202020204" pitchFamily="34" charset="0"/>
              <a:buChar char="•"/>
            </a:pPr>
            <a:r>
              <a:rPr lang="en-US" sz="2400" dirty="0">
                <a:latin typeface="+mn-lt"/>
                <a:cs typeface="Al Bayan Plain" pitchFamily="2" charset="-78"/>
              </a:rPr>
              <a:t>We are open to considering and potentially studying other suggestions </a:t>
            </a:r>
          </a:p>
        </p:txBody>
      </p:sp>
    </p:spTree>
    <p:extLst>
      <p:ext uri="{BB962C8B-B14F-4D97-AF65-F5344CB8AC3E}">
        <p14:creationId xmlns:p14="http://schemas.microsoft.com/office/powerpoint/2010/main" val="8692829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89" y="363137"/>
            <a:ext cx="9904897" cy="659140"/>
          </a:xfrm>
        </p:spPr>
        <p:txBody>
          <a:bodyPr/>
          <a:lstStyle/>
          <a:p>
            <a:r>
              <a:rPr lang="en-US" sz="6000" dirty="0">
                <a:latin typeface="+mn-lt"/>
              </a:rPr>
              <a:t>Failures of Prior Air Passes</a:t>
            </a:r>
          </a:p>
        </p:txBody>
      </p:sp>
      <p:sp>
        <p:nvSpPr>
          <p:cNvPr id="3" name="Subtitle 2"/>
          <p:cNvSpPr>
            <a:spLocks noGrp="1"/>
          </p:cNvSpPr>
          <p:nvPr>
            <p:ph type="subTitle" idx="1"/>
          </p:nvPr>
        </p:nvSpPr>
        <p:spPr>
          <a:xfrm>
            <a:off x="231820" y="1581665"/>
            <a:ext cx="11852150" cy="5165124"/>
          </a:xfrm>
        </p:spPr>
        <p:txBody>
          <a:bodyPr/>
          <a:lstStyle/>
          <a:p>
            <a:pPr marL="342900" indent="-342900">
              <a:buFont typeface="Arial" panose="020B0604020202020204" pitchFamily="34" charset="0"/>
              <a:buChar char="•"/>
            </a:pPr>
            <a:r>
              <a:rPr lang="en-US" sz="2400" dirty="0">
                <a:latin typeface="+mn-lt"/>
              </a:rPr>
              <a:t>Air Passes have been around for over three decades and used to facilitate travel with regions </a:t>
            </a:r>
          </a:p>
          <a:p>
            <a:pPr marL="342900" indent="-342900">
              <a:buFont typeface="Arial" panose="020B0604020202020204" pitchFamily="34" charset="0"/>
              <a:buChar char="•"/>
            </a:pPr>
            <a:r>
              <a:rPr lang="en-US" sz="2400" dirty="0">
                <a:latin typeface="+mn-lt"/>
              </a:rPr>
              <a:t>However, there are hardy any air passes which are still sold today; most were dropped long before COVID-19</a:t>
            </a:r>
          </a:p>
          <a:p>
            <a:pPr marL="342900" indent="-342900">
              <a:buFont typeface="Arial" panose="020B0604020202020204" pitchFamily="34" charset="0"/>
              <a:buChar char="•"/>
            </a:pPr>
            <a:r>
              <a:rPr lang="en-US" sz="2400" dirty="0">
                <a:latin typeface="+mn-lt"/>
              </a:rPr>
              <a:t>Marketing has been a common issue with airlines not actively promoting the passes and consumers not aware the passes exist </a:t>
            </a:r>
          </a:p>
          <a:p>
            <a:pPr marL="342900" indent="-342900">
              <a:buFont typeface="Arial" panose="020B0604020202020204" pitchFamily="34" charset="0"/>
              <a:buChar char="•"/>
            </a:pPr>
            <a:r>
              <a:rPr lang="en-US" sz="2400" dirty="0">
                <a:latin typeface="+mn-lt"/>
              </a:rPr>
              <a:t>Weak participation from airlines has been another issue with the participating airlines often not filing air pass fares or providing sufficient seats under the air pass fare code</a:t>
            </a:r>
          </a:p>
          <a:p>
            <a:pPr marL="342900" indent="-342900">
              <a:buFont typeface="Arial" panose="020B0604020202020204" pitchFamily="34" charset="0"/>
              <a:buChar char="•"/>
            </a:pPr>
            <a:r>
              <a:rPr lang="en-US" sz="2400" dirty="0">
                <a:latin typeface="+mn-lt"/>
              </a:rPr>
              <a:t>Air pass fares in many cases were higher than individual sector fares, disincentivizing the purchase of air pass packages </a:t>
            </a:r>
          </a:p>
          <a:p>
            <a:pPr marL="342900" indent="-342900">
              <a:buFont typeface="Arial" panose="020B0604020202020204" pitchFamily="34" charset="0"/>
              <a:buChar char="•"/>
            </a:pPr>
            <a:r>
              <a:rPr lang="en-US" sz="2400" dirty="0">
                <a:latin typeface="+mn-lt"/>
              </a:rPr>
              <a:t>Air passes have not been traditionally conducive to group travel due to the limited seats available </a:t>
            </a:r>
          </a:p>
          <a:p>
            <a:endParaRPr lang="en-US" dirty="0"/>
          </a:p>
        </p:txBody>
      </p:sp>
    </p:spTree>
    <p:extLst>
      <p:ext uri="{BB962C8B-B14F-4D97-AF65-F5344CB8AC3E}">
        <p14:creationId xmlns:p14="http://schemas.microsoft.com/office/powerpoint/2010/main" val="33430764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89" y="363137"/>
            <a:ext cx="9904897" cy="659140"/>
          </a:xfrm>
        </p:spPr>
        <p:txBody>
          <a:bodyPr/>
          <a:lstStyle/>
          <a:p>
            <a:r>
              <a:rPr lang="en-US" sz="6000" dirty="0">
                <a:latin typeface="+mn-lt"/>
              </a:rPr>
              <a:t>Potential Benefits </a:t>
            </a:r>
          </a:p>
        </p:txBody>
      </p:sp>
      <p:sp>
        <p:nvSpPr>
          <p:cNvPr id="3" name="Subtitle 2"/>
          <p:cNvSpPr>
            <a:spLocks noGrp="1"/>
          </p:cNvSpPr>
          <p:nvPr>
            <p:ph type="subTitle" idx="1"/>
          </p:nvPr>
        </p:nvSpPr>
        <p:spPr>
          <a:xfrm>
            <a:off x="231820" y="1388963"/>
            <a:ext cx="11203967" cy="3935392"/>
          </a:xfrm>
        </p:spPr>
        <p:txBody>
          <a:bodyPr/>
          <a:lstStyle/>
          <a:p>
            <a:pPr marL="346500" lvl="0" indent="-342900">
              <a:buFont typeface="+mj-lt"/>
              <a:buAutoNum type="arabicPeriod"/>
            </a:pPr>
            <a:r>
              <a:rPr lang="en-US" sz="2400" dirty="0">
                <a:latin typeface="+mn-lt"/>
              </a:rPr>
              <a:t>Drive visitor growth by facilitating travel between CAREC countries</a:t>
            </a:r>
            <a:endParaRPr lang="en-SG" sz="2400" dirty="0">
              <a:latin typeface="+mn-lt"/>
            </a:endParaRPr>
          </a:p>
          <a:p>
            <a:pPr marL="346500" lvl="0" indent="-342900">
              <a:buFont typeface="+mj-lt"/>
              <a:buAutoNum type="arabicPeriod"/>
            </a:pPr>
            <a:r>
              <a:rPr lang="en-US" sz="2400" dirty="0">
                <a:latin typeface="+mn-lt"/>
              </a:rPr>
              <a:t>Drive visitor growth by reducing air fares between Silk Road destinations </a:t>
            </a:r>
            <a:endParaRPr lang="en-SG" sz="2400" dirty="0">
              <a:latin typeface="+mn-lt"/>
            </a:endParaRPr>
          </a:p>
          <a:p>
            <a:pPr marL="346500" lvl="0" indent="-342900">
              <a:buFont typeface="+mj-lt"/>
              <a:buAutoNum type="arabicPeriod"/>
            </a:pPr>
            <a:r>
              <a:rPr lang="en-US" sz="2400" dirty="0">
                <a:latin typeface="+mn-lt"/>
              </a:rPr>
              <a:t>Increase the average number of countries visited, resulting in higher overall spend </a:t>
            </a:r>
            <a:endParaRPr lang="en-SG" sz="2400" dirty="0">
              <a:latin typeface="+mn-lt"/>
            </a:endParaRPr>
          </a:p>
          <a:p>
            <a:pPr marL="346500" lvl="0" indent="-342900">
              <a:buFont typeface="+mj-lt"/>
              <a:buAutoNum type="arabicPeriod"/>
            </a:pPr>
            <a:r>
              <a:rPr lang="en-US" sz="2400" dirty="0">
                <a:latin typeface="+mn-lt"/>
              </a:rPr>
              <a:t>Improve the attractiveness of CAREC as a destination compared to other regions</a:t>
            </a:r>
            <a:endParaRPr lang="en-SG" sz="2400" dirty="0">
              <a:latin typeface="+mn-lt"/>
            </a:endParaRPr>
          </a:p>
          <a:p>
            <a:pPr marL="346500" lvl="0" indent="-342900">
              <a:buFont typeface="+mj-lt"/>
              <a:buAutoNum type="arabicPeriod"/>
            </a:pPr>
            <a:r>
              <a:rPr lang="en-US" sz="2400" dirty="0">
                <a:latin typeface="+mn-lt"/>
              </a:rPr>
              <a:t>Help airlines improve their distribution, brand awareness and sales outside CAREC</a:t>
            </a:r>
            <a:endParaRPr lang="en-SG" sz="2400" dirty="0">
              <a:latin typeface="+mn-lt"/>
            </a:endParaRPr>
          </a:p>
          <a:p>
            <a:pPr marL="346500" lvl="0" indent="-342900">
              <a:buFont typeface="+mj-lt"/>
              <a:buAutoNum type="arabicPeriod"/>
            </a:pPr>
            <a:r>
              <a:rPr lang="en-US" sz="2400" dirty="0">
                <a:latin typeface="+mn-lt"/>
              </a:rPr>
              <a:t>Drive growth in passenger numbers, leading to more frequencies on existing routes</a:t>
            </a:r>
            <a:endParaRPr lang="en-SG" sz="2400" dirty="0">
              <a:latin typeface="+mn-lt"/>
            </a:endParaRPr>
          </a:p>
          <a:p>
            <a:pPr marL="346500" lvl="0" indent="-342900">
              <a:buFont typeface="+mj-lt"/>
              <a:buAutoNum type="arabicPeriod"/>
            </a:pPr>
            <a:r>
              <a:rPr lang="en-US" sz="2400" dirty="0">
                <a:latin typeface="+mn-lt"/>
              </a:rPr>
              <a:t>Create sufficient demand to support new nonstop routes within CAREC</a:t>
            </a:r>
            <a:endParaRPr lang="en-SG" sz="2400" dirty="0">
              <a:latin typeface="+mn-lt"/>
            </a:endParaRPr>
          </a:p>
          <a:p>
            <a:pPr marL="346500" lvl="0" indent="-342900">
              <a:buFont typeface="+mj-lt"/>
              <a:buAutoNum type="arabicPeriod"/>
            </a:pPr>
            <a:r>
              <a:rPr lang="en-US" sz="2400" dirty="0">
                <a:latin typeface="+mn-lt"/>
              </a:rPr>
              <a:t>Create sufficient demand to support new domestic airports near tourist destinations </a:t>
            </a:r>
            <a:endParaRPr lang="en-SG" sz="2400" dirty="0">
              <a:latin typeface="+mn-lt"/>
            </a:endParaRPr>
          </a:p>
          <a:p>
            <a:pPr marL="289350" indent="-285750">
              <a:buFont typeface="Arial" panose="020B0604020202020204" pitchFamily="34" charset="0"/>
              <a:buChar char="•"/>
            </a:pPr>
            <a:endParaRPr lang="en-US" dirty="0">
              <a:latin typeface="+mn-lt"/>
            </a:endParaRPr>
          </a:p>
        </p:txBody>
      </p:sp>
      <p:sp>
        <p:nvSpPr>
          <p:cNvPr id="5" name="TextBox 4">
            <a:extLst>
              <a:ext uri="{FF2B5EF4-FFF2-40B4-BE49-F238E27FC236}">
                <a16:creationId xmlns:a16="http://schemas.microsoft.com/office/drawing/2014/main" id="{F4DEFA1D-6FC3-FA46-BA0D-211D5CDCD2C5}"/>
              </a:ext>
            </a:extLst>
          </p:cNvPr>
          <p:cNvSpPr txBox="1"/>
          <p:nvPr/>
        </p:nvSpPr>
        <p:spPr>
          <a:xfrm>
            <a:off x="8206452" y="6397097"/>
            <a:ext cx="4340506" cy="338554"/>
          </a:xfrm>
          <a:prstGeom prst="rect">
            <a:avLst/>
          </a:prstGeom>
          <a:noFill/>
        </p:spPr>
        <p:txBody>
          <a:bodyPr wrap="square" rtlCol="0">
            <a:spAutoFit/>
          </a:bodyPr>
          <a:lstStyle/>
          <a:p>
            <a:r>
              <a:rPr lang="en-US" sz="1600" dirty="0">
                <a:latin typeface="+mn-lt"/>
                <a:ea typeface="Open Sans" charset="0"/>
                <a:cs typeface="Open Sans" charset="0"/>
              </a:rPr>
              <a:t>Source: </a:t>
            </a:r>
            <a:r>
              <a:rPr lang="en-US" sz="1600" i="1" dirty="0">
                <a:latin typeface="+mn-lt"/>
                <a:ea typeface="Open Sans" charset="0"/>
                <a:cs typeface="Open Sans" charset="0"/>
              </a:rPr>
              <a:t>Silk Road Air Pass: a CAREC Proposal</a:t>
            </a:r>
          </a:p>
        </p:txBody>
      </p:sp>
      <p:pic>
        <p:nvPicPr>
          <p:cNvPr id="6" name="Picture 5">
            <a:extLst>
              <a:ext uri="{FF2B5EF4-FFF2-40B4-BE49-F238E27FC236}">
                <a16:creationId xmlns:a16="http://schemas.microsoft.com/office/drawing/2014/main" id="{775E62E1-ED05-1641-89FD-65919DC87B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68314"/>
            <a:ext cx="1908025" cy="889686"/>
          </a:xfrm>
          <a:prstGeom prst="rect">
            <a:avLst/>
          </a:prstGeom>
        </p:spPr>
      </p:pic>
    </p:spTree>
    <p:extLst>
      <p:ext uri="{BB962C8B-B14F-4D97-AF65-F5344CB8AC3E}">
        <p14:creationId xmlns:p14="http://schemas.microsoft.com/office/powerpoint/2010/main" val="18122623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89" y="363137"/>
            <a:ext cx="9904897" cy="659140"/>
          </a:xfrm>
        </p:spPr>
        <p:txBody>
          <a:bodyPr/>
          <a:lstStyle/>
          <a:p>
            <a:r>
              <a:rPr lang="en-US" sz="6000" dirty="0">
                <a:latin typeface="+mn-lt"/>
              </a:rPr>
              <a:t>Potential Benefits </a:t>
            </a:r>
          </a:p>
        </p:txBody>
      </p:sp>
      <p:sp>
        <p:nvSpPr>
          <p:cNvPr id="3" name="Subtitle 2"/>
          <p:cNvSpPr>
            <a:spLocks noGrp="1"/>
          </p:cNvSpPr>
          <p:nvPr>
            <p:ph type="subTitle" idx="1"/>
          </p:nvPr>
        </p:nvSpPr>
        <p:spPr>
          <a:xfrm>
            <a:off x="231820" y="1388962"/>
            <a:ext cx="11957005" cy="5357827"/>
          </a:xfrm>
        </p:spPr>
        <p:txBody>
          <a:bodyPr/>
          <a:lstStyle/>
          <a:p>
            <a:pPr marL="346500" lvl="0" indent="-342900">
              <a:buFont typeface="+mj-lt"/>
              <a:buAutoNum type="arabicPeriod" startAt="9"/>
            </a:pPr>
            <a:r>
              <a:rPr lang="en-US" sz="2400" dirty="0">
                <a:latin typeface="+mn-lt"/>
              </a:rPr>
              <a:t>Reduce average travel time between Silk Road tourist destinations </a:t>
            </a:r>
            <a:endParaRPr lang="en-SG" sz="2400" dirty="0">
              <a:latin typeface="+mn-lt"/>
            </a:endParaRPr>
          </a:p>
          <a:p>
            <a:pPr marL="346500" lvl="0" indent="-342900">
              <a:buFont typeface="+mj-lt"/>
              <a:buAutoNum type="arabicPeriod" startAt="9"/>
            </a:pPr>
            <a:r>
              <a:rPr lang="en-US" sz="2400" dirty="0">
                <a:latin typeface="+mn-lt"/>
              </a:rPr>
              <a:t> Enable more country pairs within CAREC to have direct air services </a:t>
            </a:r>
            <a:endParaRPr lang="en-SG" sz="2400" dirty="0">
              <a:latin typeface="+mn-lt"/>
            </a:endParaRPr>
          </a:p>
          <a:p>
            <a:pPr marL="346500" lvl="0" indent="-342900">
              <a:buFont typeface="+mj-lt"/>
              <a:buAutoNum type="arabicPeriod" startAt="9"/>
            </a:pPr>
            <a:r>
              <a:rPr lang="en-US" sz="2400" dirty="0">
                <a:latin typeface="+mn-lt"/>
              </a:rPr>
              <a:t> Facilitate partnerships between airlines, including potential codeshare arrangements </a:t>
            </a:r>
            <a:endParaRPr lang="en-SG" sz="2400" dirty="0">
              <a:latin typeface="+mn-lt"/>
            </a:endParaRPr>
          </a:p>
          <a:p>
            <a:pPr marL="346500" lvl="0" indent="-342900">
              <a:buFont typeface="+mj-lt"/>
              <a:buAutoNum type="arabicPeriod" startAt="9"/>
            </a:pPr>
            <a:r>
              <a:rPr lang="en-US" sz="2400" dirty="0">
                <a:latin typeface="+mn-lt"/>
              </a:rPr>
              <a:t> Facilitate partnerships between tourism authorities </a:t>
            </a:r>
            <a:endParaRPr lang="en-SG" sz="2400" dirty="0">
              <a:latin typeface="+mn-lt"/>
            </a:endParaRPr>
          </a:p>
          <a:p>
            <a:pPr marL="346500" lvl="0" indent="-342900">
              <a:buFont typeface="+mj-lt"/>
              <a:buAutoNum type="arabicPeriod" startAt="9"/>
            </a:pPr>
            <a:r>
              <a:rPr lang="en-US" sz="2400" dirty="0">
                <a:latin typeface="+mn-lt"/>
              </a:rPr>
              <a:t> Facilitate partnerships between airlines and railway operators</a:t>
            </a:r>
            <a:endParaRPr lang="en-SG" sz="2400" dirty="0">
              <a:latin typeface="+mn-lt"/>
            </a:endParaRPr>
          </a:p>
          <a:p>
            <a:pPr marL="346500" lvl="0" indent="-342900">
              <a:buFont typeface="+mj-lt"/>
              <a:buAutoNum type="arabicPeriod" startAt="9"/>
            </a:pPr>
            <a:r>
              <a:rPr lang="en-US" sz="2400" dirty="0">
                <a:latin typeface="+mn-lt"/>
              </a:rPr>
              <a:t> Facilitate more visa free policies </a:t>
            </a:r>
            <a:endParaRPr lang="en-SG" sz="2400" dirty="0">
              <a:latin typeface="+mn-lt"/>
            </a:endParaRPr>
          </a:p>
          <a:p>
            <a:pPr marL="346500" lvl="0" indent="-342900">
              <a:buFont typeface="+mj-lt"/>
              <a:buAutoNum type="arabicPeriod" startAt="9"/>
            </a:pPr>
            <a:r>
              <a:rPr lang="en-US" sz="2400" dirty="0">
                <a:latin typeface="+mn-lt"/>
              </a:rPr>
              <a:t> Enable CAREC airlines to better compete with foreign airlines </a:t>
            </a:r>
            <a:endParaRPr lang="en-SG" sz="2400" dirty="0">
              <a:latin typeface="+mn-lt"/>
            </a:endParaRPr>
          </a:p>
          <a:p>
            <a:pPr marL="346500" lvl="0" indent="-342900">
              <a:buFont typeface="+mj-lt"/>
              <a:buAutoNum type="arabicPeriod" startAt="9"/>
            </a:pPr>
            <a:r>
              <a:rPr lang="en-US" sz="2400" dirty="0">
                <a:latin typeface="+mn-lt"/>
              </a:rPr>
              <a:t> Help open up new source markets when combined with other regional initiatives</a:t>
            </a:r>
            <a:endParaRPr lang="en-SG" sz="2400" dirty="0">
              <a:latin typeface="+mn-lt"/>
            </a:endParaRPr>
          </a:p>
          <a:p>
            <a:pPr marL="346500" lvl="0" indent="-342900">
              <a:buFont typeface="+mj-lt"/>
              <a:buAutoNum type="arabicPeriod" startAt="9"/>
            </a:pPr>
            <a:r>
              <a:rPr lang="en-US" sz="2400" dirty="0">
                <a:latin typeface="+mn-lt"/>
              </a:rPr>
              <a:t> Hep the aviation and tourism sectors recover from the COVID-19 pandemic </a:t>
            </a:r>
            <a:endParaRPr lang="en-SG" sz="2400" dirty="0">
              <a:latin typeface="+mn-lt"/>
            </a:endParaRPr>
          </a:p>
          <a:p>
            <a:pPr marL="289350" indent="-285750">
              <a:buFont typeface="Arial" panose="020B0604020202020204" pitchFamily="34" charset="0"/>
              <a:buChar char="•"/>
            </a:pPr>
            <a:endParaRPr lang="en-US" dirty="0">
              <a:latin typeface="+mn-lt"/>
            </a:endParaRPr>
          </a:p>
        </p:txBody>
      </p:sp>
      <p:sp>
        <p:nvSpPr>
          <p:cNvPr id="4" name="TextBox 3">
            <a:extLst>
              <a:ext uri="{FF2B5EF4-FFF2-40B4-BE49-F238E27FC236}">
                <a16:creationId xmlns:a16="http://schemas.microsoft.com/office/drawing/2014/main" id="{F2813BFB-82EC-344B-B7A3-10E7C5252A8A}"/>
              </a:ext>
            </a:extLst>
          </p:cNvPr>
          <p:cNvSpPr txBox="1"/>
          <p:nvPr/>
        </p:nvSpPr>
        <p:spPr>
          <a:xfrm>
            <a:off x="8125428" y="6342927"/>
            <a:ext cx="4063397" cy="615553"/>
          </a:xfrm>
          <a:prstGeom prst="rect">
            <a:avLst/>
          </a:prstGeom>
          <a:noFill/>
        </p:spPr>
        <p:txBody>
          <a:bodyPr wrap="square" rtlCol="0">
            <a:spAutoFit/>
          </a:bodyPr>
          <a:lstStyle/>
          <a:p>
            <a:r>
              <a:rPr lang="en-US" sz="1600" dirty="0">
                <a:latin typeface="+mn-lt"/>
                <a:ea typeface="Open Sans" charset="0"/>
                <a:cs typeface="Open Sans" charset="0"/>
              </a:rPr>
              <a:t>Source: </a:t>
            </a:r>
            <a:r>
              <a:rPr lang="en-US" sz="1600" i="1" dirty="0">
                <a:latin typeface="+mn-lt"/>
                <a:ea typeface="Open Sans" charset="0"/>
                <a:cs typeface="Open Sans" charset="0"/>
              </a:rPr>
              <a:t>Silk Road Air Pass: a CAREC Proposal</a:t>
            </a:r>
          </a:p>
          <a:p>
            <a:endParaRPr lang="en-US" dirty="0" err="1">
              <a:latin typeface="Open Sans" charset="0"/>
              <a:ea typeface="Open Sans" charset="0"/>
              <a:cs typeface="Open Sans" charset="0"/>
            </a:endParaRPr>
          </a:p>
        </p:txBody>
      </p:sp>
      <p:pic>
        <p:nvPicPr>
          <p:cNvPr id="5" name="Picture 4">
            <a:extLst>
              <a:ext uri="{FF2B5EF4-FFF2-40B4-BE49-F238E27FC236}">
                <a16:creationId xmlns:a16="http://schemas.microsoft.com/office/drawing/2014/main" id="{C48EC87C-D62D-454F-9682-8C11F3355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68314"/>
            <a:ext cx="1908025" cy="889686"/>
          </a:xfrm>
          <a:prstGeom prst="rect">
            <a:avLst/>
          </a:prstGeom>
        </p:spPr>
      </p:pic>
    </p:spTree>
    <p:extLst>
      <p:ext uri="{BB962C8B-B14F-4D97-AF65-F5344CB8AC3E}">
        <p14:creationId xmlns:p14="http://schemas.microsoft.com/office/powerpoint/2010/main" val="27150258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89" y="363137"/>
            <a:ext cx="9904897" cy="659140"/>
          </a:xfrm>
        </p:spPr>
        <p:txBody>
          <a:bodyPr/>
          <a:lstStyle/>
          <a:p>
            <a:r>
              <a:rPr lang="en-US" sz="6000" dirty="0">
                <a:latin typeface="+mn-lt"/>
              </a:rPr>
              <a:t>Potential Challenges </a:t>
            </a:r>
          </a:p>
        </p:txBody>
      </p:sp>
      <p:sp>
        <p:nvSpPr>
          <p:cNvPr id="3" name="Subtitle 2"/>
          <p:cNvSpPr>
            <a:spLocks noGrp="1"/>
          </p:cNvSpPr>
          <p:nvPr>
            <p:ph type="subTitle" idx="1"/>
          </p:nvPr>
        </p:nvSpPr>
        <p:spPr>
          <a:xfrm>
            <a:off x="520861" y="1342663"/>
            <a:ext cx="11667964" cy="5404126"/>
          </a:xfrm>
        </p:spPr>
        <p:txBody>
          <a:bodyPr/>
          <a:lstStyle/>
          <a:p>
            <a:pPr marL="346500" lvl="0" indent="-342900">
              <a:buFont typeface="+mj-lt"/>
              <a:buAutoNum type="arabicPeriod"/>
            </a:pPr>
            <a:r>
              <a:rPr lang="en-US" sz="2200" dirty="0">
                <a:latin typeface="+mn-lt"/>
              </a:rPr>
              <a:t>Potential high cost of supplying the technology to support an air pass</a:t>
            </a:r>
            <a:endParaRPr lang="en-SG" sz="2200" dirty="0">
              <a:latin typeface="+mn-lt"/>
            </a:endParaRPr>
          </a:p>
          <a:p>
            <a:pPr marL="346500" lvl="0" indent="-342900">
              <a:buFont typeface="+mj-lt"/>
              <a:buAutoNum type="arabicPeriod"/>
            </a:pPr>
            <a:r>
              <a:rPr lang="en-US" sz="2200" dirty="0">
                <a:latin typeface="+mn-lt"/>
              </a:rPr>
              <a:t>Possible reluctance from airlines to participate in the air pass </a:t>
            </a:r>
            <a:endParaRPr lang="en-SG" sz="2200" dirty="0">
              <a:latin typeface="+mn-lt"/>
            </a:endParaRPr>
          </a:p>
          <a:p>
            <a:pPr marL="346500" lvl="0" indent="-342900">
              <a:buFont typeface="+mj-lt"/>
              <a:buAutoNum type="arabicPeriod"/>
            </a:pPr>
            <a:r>
              <a:rPr lang="en-US" sz="2200" dirty="0">
                <a:latin typeface="+mn-lt"/>
              </a:rPr>
              <a:t>Lack of interline agreements between airlines inhibit potential sales</a:t>
            </a:r>
            <a:endParaRPr lang="en-SG" sz="2200" dirty="0">
              <a:latin typeface="+mn-lt"/>
            </a:endParaRPr>
          </a:p>
          <a:p>
            <a:pPr marL="346500" lvl="0" indent="-342900">
              <a:buFont typeface="+mj-lt"/>
              <a:buAutoNum type="arabicPeriod"/>
            </a:pPr>
            <a:r>
              <a:rPr lang="en-US" sz="2200" dirty="0">
                <a:latin typeface="+mn-lt"/>
              </a:rPr>
              <a:t>Air pass seats may be limited, reducing appeal of the air pass </a:t>
            </a:r>
            <a:endParaRPr lang="en-SG" sz="2200" dirty="0">
              <a:latin typeface="+mn-lt"/>
            </a:endParaRPr>
          </a:p>
          <a:p>
            <a:pPr marL="346500" lvl="0" indent="-342900">
              <a:buFont typeface="+mj-lt"/>
              <a:buAutoNum type="arabicPeriod"/>
            </a:pPr>
            <a:r>
              <a:rPr lang="en-US" sz="2200" dirty="0">
                <a:latin typeface="+mn-lt"/>
              </a:rPr>
              <a:t>Air passes are typically not conducive for group travel, a big and important segment </a:t>
            </a:r>
            <a:endParaRPr lang="en-SG" sz="2200" dirty="0">
              <a:latin typeface="+mn-lt"/>
            </a:endParaRPr>
          </a:p>
          <a:p>
            <a:pPr marL="346500" lvl="0" indent="-342900">
              <a:buFont typeface="+mj-lt"/>
              <a:buAutoNum type="arabicPeriod"/>
            </a:pPr>
            <a:r>
              <a:rPr lang="en-US" sz="2200" dirty="0">
                <a:latin typeface="+mn-lt"/>
              </a:rPr>
              <a:t>Air passes are not conducive for short stay visitors, a very large segment </a:t>
            </a:r>
            <a:endParaRPr lang="en-SG" sz="2200" dirty="0">
              <a:latin typeface="+mn-lt"/>
            </a:endParaRPr>
          </a:p>
          <a:p>
            <a:pPr marL="346500" lvl="0" indent="-342900">
              <a:buFont typeface="+mj-lt"/>
              <a:buAutoNum type="arabicPeriod"/>
            </a:pPr>
            <a:r>
              <a:rPr lang="en-US" sz="2200" dirty="0">
                <a:latin typeface="+mn-lt"/>
              </a:rPr>
              <a:t>Air Pass fares could end up being higher than fares available through other channels</a:t>
            </a:r>
            <a:endParaRPr lang="en-SG" sz="2200" dirty="0">
              <a:latin typeface="+mn-lt"/>
            </a:endParaRPr>
          </a:p>
          <a:p>
            <a:pPr marL="346500" lvl="0" indent="-342900">
              <a:buFont typeface="+mj-lt"/>
              <a:buAutoNum type="arabicPeriod"/>
            </a:pPr>
            <a:r>
              <a:rPr lang="en-US" sz="2200" dirty="0">
                <a:latin typeface="+mn-lt"/>
              </a:rPr>
              <a:t>Railway operators may be unable to participate, reducing the appeal of the air pass </a:t>
            </a:r>
            <a:endParaRPr lang="en-SG" sz="2200" dirty="0">
              <a:latin typeface="+mn-lt"/>
            </a:endParaRPr>
          </a:p>
          <a:p>
            <a:pPr marL="346500" lvl="0" indent="-342900">
              <a:buFont typeface="+mj-lt"/>
              <a:buAutoNum type="arabicPeriod"/>
            </a:pPr>
            <a:r>
              <a:rPr lang="en-US" sz="2200" dirty="0">
                <a:latin typeface="+mn-lt"/>
              </a:rPr>
              <a:t>Visa constraints with some countries make it difficult to pursue multi-stop itineraries </a:t>
            </a:r>
            <a:endParaRPr lang="en-SG" sz="2200" dirty="0">
              <a:latin typeface="+mn-lt"/>
            </a:endParaRPr>
          </a:p>
          <a:p>
            <a:pPr marL="346500" lvl="0" indent="-342900">
              <a:buFont typeface="+mj-lt"/>
              <a:buAutoNum type="arabicPeriod"/>
            </a:pPr>
            <a:r>
              <a:rPr lang="en-US" sz="2200" dirty="0">
                <a:latin typeface="+mn-lt"/>
              </a:rPr>
              <a:t> Future low-cost airline growth could make the air pass less appealing</a:t>
            </a:r>
            <a:endParaRPr lang="en-SG" sz="2200" dirty="0">
              <a:latin typeface="+mn-lt"/>
            </a:endParaRPr>
          </a:p>
          <a:p>
            <a:pPr marL="346500" lvl="0" indent="-342900">
              <a:buFont typeface="+mj-lt"/>
              <a:buAutoNum type="arabicPeriod"/>
            </a:pPr>
            <a:r>
              <a:rPr lang="en-US" sz="2200" dirty="0">
                <a:latin typeface="+mn-lt"/>
              </a:rPr>
              <a:t> Limited sales of air passes could make the program difficult to sustain </a:t>
            </a:r>
            <a:endParaRPr lang="en-SG" sz="2200" dirty="0">
              <a:latin typeface="+mn-lt"/>
            </a:endParaRPr>
          </a:p>
          <a:p>
            <a:pPr marL="346500" lvl="0" indent="-342900">
              <a:buFont typeface="+mj-lt"/>
              <a:buAutoNum type="arabicPeriod"/>
            </a:pPr>
            <a:r>
              <a:rPr lang="en-US" sz="2200" dirty="0">
                <a:latin typeface="+mn-lt"/>
              </a:rPr>
              <a:t> Limited sales of air passes could make the initial investment hard to justify </a:t>
            </a:r>
            <a:endParaRPr lang="en-SG" sz="2200" dirty="0">
              <a:latin typeface="+mn-lt"/>
            </a:endParaRPr>
          </a:p>
          <a:p>
            <a:endParaRPr lang="en-US" dirty="0"/>
          </a:p>
        </p:txBody>
      </p:sp>
    </p:spTree>
    <p:extLst>
      <p:ext uri="{BB962C8B-B14F-4D97-AF65-F5344CB8AC3E}">
        <p14:creationId xmlns:p14="http://schemas.microsoft.com/office/powerpoint/2010/main" val="10732657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820" y="185195"/>
            <a:ext cx="9815333" cy="813933"/>
          </a:xfrm>
        </p:spPr>
        <p:txBody>
          <a:bodyPr/>
          <a:lstStyle/>
          <a:p>
            <a:r>
              <a:rPr lang="en-US" sz="6000" dirty="0">
                <a:latin typeface="+mn-lt"/>
              </a:rPr>
              <a:t>Example of questions from a CAREC airline  </a:t>
            </a:r>
          </a:p>
        </p:txBody>
      </p:sp>
      <p:sp>
        <p:nvSpPr>
          <p:cNvPr id="3" name="Subtitle 2"/>
          <p:cNvSpPr>
            <a:spLocks noGrp="1"/>
          </p:cNvSpPr>
          <p:nvPr>
            <p:ph type="subTitle" idx="1"/>
          </p:nvPr>
        </p:nvSpPr>
        <p:spPr>
          <a:xfrm>
            <a:off x="127322" y="1377387"/>
            <a:ext cx="12061503" cy="5369402"/>
          </a:xfrm>
        </p:spPr>
        <p:txBody>
          <a:bodyPr/>
          <a:lstStyle/>
          <a:p>
            <a:r>
              <a:rPr lang="en-SG" sz="2100" dirty="0">
                <a:solidFill>
                  <a:srgbClr val="FF0000"/>
                </a:solidFill>
                <a:latin typeface="+mn-lt"/>
              </a:rPr>
              <a:t>Q: What will be the role of smaller airlines in the Silk Road air pass within CAREC countries?</a:t>
            </a:r>
          </a:p>
          <a:p>
            <a:r>
              <a:rPr lang="en-SG" sz="2100" dirty="0">
                <a:latin typeface="+mn-lt"/>
              </a:rPr>
              <a:t>A: Smaller airlines would have an important role. Most airlines in CAREC countries are small and these airlines provide critical connectivity. Many of these airlines are not well known outside CAREC and the air pass could help improve their ability to distribute and sell outside the region. </a:t>
            </a:r>
          </a:p>
          <a:p>
            <a:r>
              <a:rPr lang="en-SG" sz="2100" dirty="0">
                <a:solidFill>
                  <a:srgbClr val="FF0000"/>
                </a:solidFill>
                <a:latin typeface="+mn-lt"/>
              </a:rPr>
              <a:t>Q: Visa free policy plays an important role in Silk Road air pass as this will encourage tourists. There are still visa impediments in several countries that dissuade multi-stop itineraries.</a:t>
            </a:r>
          </a:p>
          <a:p>
            <a:r>
              <a:rPr lang="en-SG" sz="2100" dirty="0">
                <a:latin typeface="+mn-lt"/>
              </a:rPr>
              <a:t>A: CAREC continues to advocate for visa free policies as it would facilitate tourism. We hope visa impediments continue to be lifted and this will further facilitate travel within the region including multi-stop itineraries, facilitating the air pass. </a:t>
            </a:r>
          </a:p>
          <a:p>
            <a:r>
              <a:rPr lang="en-SG" sz="2100" dirty="0">
                <a:solidFill>
                  <a:srgbClr val="FF0000"/>
                </a:solidFill>
                <a:latin typeface="+mn-lt"/>
              </a:rPr>
              <a:t>Q: Who will bear the new technology solution development cost? Will it be airlines or tourism authority? </a:t>
            </a:r>
          </a:p>
          <a:p>
            <a:r>
              <a:rPr lang="en-SG" sz="2100" dirty="0">
                <a:latin typeface="+mn-lt"/>
              </a:rPr>
              <a:t>The idea would be to have the technology development costs covered as we recognize airlines would not be able to cover these costs or would likely not support this proposal if they were asked to cover these costs. How specifically the air pass will be funded will be discussed at a later stage</a:t>
            </a:r>
            <a:r>
              <a:rPr lang="en-SG" sz="2200" dirty="0">
                <a:latin typeface="+mn-lt"/>
              </a:rPr>
              <a:t>.</a:t>
            </a:r>
          </a:p>
          <a:p>
            <a:endParaRPr lang="en-SG" dirty="0"/>
          </a:p>
          <a:p>
            <a:endParaRPr lang="en-US" dirty="0"/>
          </a:p>
        </p:txBody>
      </p:sp>
    </p:spTree>
    <p:extLst>
      <p:ext uri="{BB962C8B-B14F-4D97-AF65-F5344CB8AC3E}">
        <p14:creationId xmlns:p14="http://schemas.microsoft.com/office/powerpoint/2010/main" val="8553736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89" y="363137"/>
            <a:ext cx="9316963" cy="659140"/>
          </a:xfrm>
        </p:spPr>
        <p:txBody>
          <a:bodyPr/>
          <a:lstStyle/>
          <a:p>
            <a:r>
              <a:rPr lang="en-US" sz="6000" dirty="0">
                <a:latin typeface="+mn-lt"/>
              </a:rPr>
              <a:t>Conclusion </a:t>
            </a:r>
          </a:p>
        </p:txBody>
      </p:sp>
      <p:sp>
        <p:nvSpPr>
          <p:cNvPr id="3" name="Subtitle 2"/>
          <p:cNvSpPr>
            <a:spLocks noGrp="1"/>
          </p:cNvSpPr>
          <p:nvPr>
            <p:ph type="subTitle" idx="1"/>
          </p:nvPr>
        </p:nvSpPr>
        <p:spPr>
          <a:xfrm>
            <a:off x="256535" y="1446834"/>
            <a:ext cx="11711688" cy="5003391"/>
          </a:xfrm>
        </p:spPr>
        <p:txBody>
          <a:bodyPr/>
          <a:lstStyle/>
          <a:p>
            <a:pPr marL="346500" indent="-342900">
              <a:buFont typeface="Arial" panose="020B0604020202020204" pitchFamily="34" charset="0"/>
              <a:buChar char="•"/>
            </a:pPr>
            <a:r>
              <a:rPr lang="en-US" sz="2400" dirty="0">
                <a:latin typeface="+mn-lt"/>
              </a:rPr>
              <a:t>While air passes have not succeeded in other regions, new technology options are now available that reduce the complexity and resolve some of the fundamental challenges</a:t>
            </a:r>
          </a:p>
          <a:p>
            <a:pPr marL="346500" indent="-342900">
              <a:buFont typeface="Arial" panose="020B0604020202020204" pitchFamily="34" charset="0"/>
              <a:buChar char="•"/>
            </a:pPr>
            <a:r>
              <a:rPr lang="en-US" sz="2400" dirty="0">
                <a:latin typeface="+mn-lt"/>
              </a:rPr>
              <a:t>CAREC  is a unique market with several smaller airlines and no low cost carries operating international routes within CAREC, making an air pass more suitable than other regions</a:t>
            </a:r>
          </a:p>
          <a:p>
            <a:pPr marL="346500" indent="-342900">
              <a:buFont typeface="Arial" panose="020B0604020202020204" pitchFamily="34" charset="0"/>
              <a:buChar char="•"/>
            </a:pPr>
            <a:r>
              <a:rPr lang="en-US" sz="2400" dirty="0">
                <a:latin typeface="+mn-lt"/>
              </a:rPr>
              <a:t>No CAREC airlines (excluding China) are part of global alliances and there are no codeshares between airlines, increasing the appeal as it could drive a new era of partnerships</a:t>
            </a:r>
          </a:p>
          <a:p>
            <a:pPr marL="346500" indent="-342900">
              <a:buFont typeface="Arial" panose="020B0604020202020204" pitchFamily="34" charset="0"/>
              <a:buChar char="•"/>
            </a:pPr>
            <a:r>
              <a:rPr lang="en-US" sz="2400" dirty="0">
                <a:latin typeface="+mn-lt"/>
              </a:rPr>
              <a:t>However, there are many challenges and CAREC needs your support to proceed – please read and review the proposal, including the addendum on new technology options</a:t>
            </a:r>
          </a:p>
          <a:p>
            <a:pPr marL="346500" indent="-342900">
              <a:buFont typeface="Arial" panose="020B0604020202020204" pitchFamily="34" charset="0"/>
              <a:buChar char="•"/>
            </a:pPr>
            <a:r>
              <a:rPr lang="en-US" sz="2400" dirty="0">
                <a:solidFill>
                  <a:srgbClr val="FF0000"/>
                </a:solidFill>
                <a:latin typeface="+mn-lt"/>
              </a:rPr>
              <a:t>Please ask questions and provide feedback </a:t>
            </a:r>
            <a:r>
              <a:rPr lang="en-US" sz="2400" dirty="0">
                <a:latin typeface="+mn-lt"/>
              </a:rPr>
              <a:t>–</a:t>
            </a:r>
            <a:r>
              <a:rPr lang="en-US" sz="2400" dirty="0">
                <a:solidFill>
                  <a:srgbClr val="FF0000"/>
                </a:solidFill>
                <a:latin typeface="+mn-lt"/>
              </a:rPr>
              <a:t> </a:t>
            </a:r>
            <a:r>
              <a:rPr lang="en-US" sz="2400" dirty="0">
                <a:latin typeface="+mn-lt"/>
              </a:rPr>
              <a:t>during the Q&amp;A session today, at the next webinar on 10 March and by contacting us directly  </a:t>
            </a:r>
          </a:p>
          <a:p>
            <a:pPr marL="346500" indent="-342900">
              <a:buFont typeface="Arial" panose="020B0604020202020204" pitchFamily="34" charset="0"/>
              <a:buChar char="•"/>
            </a:pPr>
            <a:endParaRPr lang="en-US" sz="2400" dirty="0">
              <a:latin typeface="+mn-lt"/>
            </a:endParaRPr>
          </a:p>
          <a:p>
            <a:endParaRPr lang="en-US" dirty="0"/>
          </a:p>
        </p:txBody>
      </p:sp>
      <p:sp>
        <p:nvSpPr>
          <p:cNvPr id="8" name="TextBox 7">
            <a:extLst>
              <a:ext uri="{FF2B5EF4-FFF2-40B4-BE49-F238E27FC236}">
                <a16:creationId xmlns:a16="http://schemas.microsoft.com/office/drawing/2014/main" id="{4E7BABB2-60E8-1746-A372-40162E6CD976}"/>
              </a:ext>
            </a:extLst>
          </p:cNvPr>
          <p:cNvSpPr txBox="1"/>
          <p:nvPr/>
        </p:nvSpPr>
        <p:spPr>
          <a:xfrm>
            <a:off x="13310884" y="1779373"/>
            <a:ext cx="45719" cy="4524315"/>
          </a:xfrm>
          <a:prstGeom prst="rect">
            <a:avLst/>
          </a:prstGeom>
          <a:noFill/>
        </p:spPr>
        <p:txBody>
          <a:bodyPr wrap="square" rtlCol="0">
            <a:spAutoFit/>
          </a:bodyPr>
          <a:lstStyle/>
          <a:p>
            <a:r>
              <a:rPr lang="en-US" sz="1600" dirty="0">
                <a:solidFill>
                  <a:schemeClr val="bg2"/>
                </a:solidFill>
                <a:latin typeface="+mn-lt"/>
                <a:ea typeface="Open Sans" charset="0"/>
                <a:cs typeface="Open Sans" charset="0"/>
              </a:rPr>
              <a:t>Azerbaijan Airlines</a:t>
            </a:r>
          </a:p>
        </p:txBody>
      </p:sp>
    </p:spTree>
    <p:extLst>
      <p:ext uri="{BB962C8B-B14F-4D97-AF65-F5344CB8AC3E}">
        <p14:creationId xmlns:p14="http://schemas.microsoft.com/office/powerpoint/2010/main" val="30597061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E56312-2520-D647-AED5-2DB43D2F7EB2}"/>
              </a:ext>
            </a:extLst>
          </p:cNvPr>
          <p:cNvSpPr txBox="1"/>
          <p:nvPr/>
        </p:nvSpPr>
        <p:spPr>
          <a:xfrm>
            <a:off x="222422" y="0"/>
            <a:ext cx="11966403" cy="1107996"/>
          </a:xfrm>
          <a:prstGeom prst="rect">
            <a:avLst/>
          </a:prstGeom>
          <a:noFill/>
        </p:spPr>
        <p:txBody>
          <a:bodyPr wrap="square" rtlCol="0">
            <a:spAutoFit/>
          </a:bodyPr>
          <a:lstStyle/>
          <a:p>
            <a:r>
              <a:rPr lang="en-US" sz="6600" b="1" dirty="0">
                <a:solidFill>
                  <a:schemeClr val="accent4"/>
                </a:solidFill>
                <a:latin typeface="+mn-lt"/>
                <a:ea typeface="Open Sans" charset="0"/>
                <a:cs typeface="Open Sans" charset="0"/>
              </a:rPr>
              <a:t>Thank you!      </a:t>
            </a:r>
            <a:r>
              <a:rPr lang="az-Cyrl-AZ" sz="6600" dirty="0">
                <a:solidFill>
                  <a:srgbClr val="FF0000"/>
                </a:solidFill>
                <a:latin typeface="+mn-lt"/>
              </a:rPr>
              <a:t>Большое Спасибо</a:t>
            </a:r>
            <a:r>
              <a:rPr lang="en-US" sz="6600" dirty="0">
                <a:solidFill>
                  <a:srgbClr val="FF0000"/>
                </a:solidFill>
                <a:latin typeface="+mn-lt"/>
              </a:rPr>
              <a:t>!</a:t>
            </a:r>
            <a:endParaRPr lang="en-US" sz="6600" b="1" dirty="0">
              <a:solidFill>
                <a:srgbClr val="FF0000"/>
              </a:solidFill>
              <a:latin typeface="+mn-lt"/>
              <a:ea typeface="Open Sans" charset="0"/>
              <a:cs typeface="Open Sans" charset="0"/>
            </a:endParaRPr>
          </a:p>
        </p:txBody>
      </p:sp>
      <p:sp>
        <p:nvSpPr>
          <p:cNvPr id="3" name="TextBox 2">
            <a:extLst>
              <a:ext uri="{FF2B5EF4-FFF2-40B4-BE49-F238E27FC236}">
                <a16:creationId xmlns:a16="http://schemas.microsoft.com/office/drawing/2014/main" id="{8E51A050-AE7D-F54F-850C-8B5AF6F62306}"/>
              </a:ext>
            </a:extLst>
          </p:cNvPr>
          <p:cNvSpPr txBox="1"/>
          <p:nvPr/>
        </p:nvSpPr>
        <p:spPr>
          <a:xfrm>
            <a:off x="4423719" y="2767914"/>
            <a:ext cx="3447535" cy="400110"/>
          </a:xfrm>
          <a:prstGeom prst="rect">
            <a:avLst/>
          </a:prstGeom>
          <a:noFill/>
        </p:spPr>
        <p:txBody>
          <a:bodyPr wrap="square" rtlCol="0">
            <a:spAutoFit/>
          </a:bodyPr>
          <a:lstStyle/>
          <a:p>
            <a:r>
              <a:rPr lang="en-US" sz="2000" dirty="0" err="1">
                <a:latin typeface="+mn-lt"/>
                <a:ea typeface="Open Sans" charset="0"/>
                <a:cs typeface="Open Sans" charset="0"/>
              </a:rPr>
              <a:t>brendan@sobieaviation.com</a:t>
            </a:r>
            <a:endParaRPr lang="en-US" sz="2000" dirty="0">
              <a:latin typeface="+mn-lt"/>
              <a:ea typeface="Open Sans" charset="0"/>
              <a:cs typeface="Open Sans" charset="0"/>
            </a:endParaRPr>
          </a:p>
        </p:txBody>
      </p:sp>
    </p:spTree>
    <p:extLst>
      <p:ext uri="{BB962C8B-B14F-4D97-AF65-F5344CB8AC3E}">
        <p14:creationId xmlns:p14="http://schemas.microsoft.com/office/powerpoint/2010/main" val="1146485952"/>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137" y="363137"/>
            <a:ext cx="8959615" cy="659140"/>
          </a:xfrm>
        </p:spPr>
        <p:txBody>
          <a:bodyPr/>
          <a:lstStyle/>
          <a:p>
            <a:r>
              <a:rPr lang="en-US" sz="6000" dirty="0">
                <a:latin typeface="+mn-lt"/>
              </a:rPr>
              <a:t>What is an Air Pass?</a:t>
            </a:r>
          </a:p>
        </p:txBody>
      </p:sp>
      <p:sp>
        <p:nvSpPr>
          <p:cNvPr id="3" name="Subtitle 2"/>
          <p:cNvSpPr>
            <a:spLocks noGrp="1"/>
          </p:cNvSpPr>
          <p:nvPr>
            <p:ph type="subTitle" idx="1"/>
          </p:nvPr>
        </p:nvSpPr>
        <p:spPr>
          <a:xfrm>
            <a:off x="231820" y="1581665"/>
            <a:ext cx="11494741" cy="5165124"/>
          </a:xfrm>
        </p:spPr>
        <p:txBody>
          <a:bodyPr/>
          <a:lstStyle/>
          <a:p>
            <a:pPr marL="346500" indent="-342900">
              <a:buFont typeface="Arial" panose="020B0604020202020204" pitchFamily="34" charset="0"/>
              <a:buChar char="•"/>
            </a:pPr>
            <a:r>
              <a:rPr lang="en-PH" sz="2400" dirty="0">
                <a:latin typeface="+mn-lt"/>
                <a:cs typeface="Al Bayan Plain" pitchFamily="2" charset="-78"/>
              </a:rPr>
              <a:t>A block of several one-way flights in a certain country or region that is sold at a discount</a:t>
            </a:r>
          </a:p>
          <a:p>
            <a:pPr marL="346500" indent="-342900">
              <a:buFont typeface="Arial" panose="020B0604020202020204" pitchFamily="34" charset="0"/>
              <a:buChar char="•"/>
            </a:pPr>
            <a:r>
              <a:rPr lang="en-PH" sz="2400" dirty="0">
                <a:latin typeface="+mn-lt"/>
                <a:cs typeface="Al Bayan Plain" pitchFamily="2" charset="-78"/>
              </a:rPr>
              <a:t>Air Passes are typically sold to tourists planning a multi-stop itinerary and encourages combining several destinations in a single holiday</a:t>
            </a:r>
          </a:p>
          <a:p>
            <a:pPr marL="346500" indent="-342900">
              <a:buFont typeface="Arial" panose="020B0604020202020204" pitchFamily="34" charset="0"/>
              <a:buChar char="•"/>
            </a:pPr>
            <a:r>
              <a:rPr lang="en-PH" sz="2400" dirty="0">
                <a:latin typeface="+mn-lt"/>
                <a:cs typeface="Al Bayan Plain" pitchFamily="2" charset="-78"/>
              </a:rPr>
              <a:t>Air Passes are sometimes only sold in conjunction with international tickets from a visitor’s country of origin but this is not always necessary and can also be offered after a visitor arrives at the first stop in their holiday </a:t>
            </a:r>
          </a:p>
          <a:p>
            <a:pPr marL="346500" indent="-342900">
              <a:buFont typeface="Arial" panose="020B0604020202020204" pitchFamily="34" charset="0"/>
              <a:buChar char="•"/>
            </a:pPr>
            <a:r>
              <a:rPr lang="en-PH" sz="2400" dirty="0">
                <a:latin typeface="+mn-lt"/>
                <a:cs typeface="Al Bayan Plain" pitchFamily="2" charset="-78"/>
              </a:rPr>
              <a:t>Air Passes generally offer flights on several airlines </a:t>
            </a:r>
            <a:r>
              <a:rPr lang="en-PH" sz="2400" dirty="0"/>
              <a:t>–</a:t>
            </a:r>
            <a:r>
              <a:rPr lang="en-PH" sz="2400" dirty="0">
                <a:latin typeface="+mn-lt"/>
                <a:cs typeface="Al Bayan Plain" pitchFamily="2" charset="-78"/>
              </a:rPr>
              <a:t> the more airlines the better as it improves the attractiveness of the pass</a:t>
            </a:r>
          </a:p>
          <a:p>
            <a:pPr marL="346500" indent="-342900">
              <a:buFont typeface="Arial" panose="020B0604020202020204" pitchFamily="34" charset="0"/>
              <a:buChar char="•"/>
            </a:pPr>
            <a:r>
              <a:rPr lang="en-PH" sz="2400" dirty="0">
                <a:latin typeface="+mn-lt"/>
                <a:cs typeface="Al Bayan Plain" pitchFamily="2" charset="-78"/>
              </a:rPr>
              <a:t>Air Passes are priced out on a per sector basis and incentivize more sectors by offering cheaper prices if more sectors are purchased </a:t>
            </a:r>
            <a:r>
              <a:rPr lang="en-PH" sz="2400" dirty="0"/>
              <a:t>–</a:t>
            </a:r>
            <a:r>
              <a:rPr lang="en-PH" sz="2400" dirty="0">
                <a:latin typeface="+mn-lt"/>
                <a:cs typeface="Al Bayan Plain" pitchFamily="2" charset="-78"/>
              </a:rPr>
              <a:t> typically a minimum of three or four sectors is required and the maximum could be as high as 15</a:t>
            </a:r>
            <a:endParaRPr lang="en-US" sz="2400" dirty="0">
              <a:latin typeface="+mn-lt"/>
            </a:endParaRPr>
          </a:p>
          <a:p>
            <a:endParaRPr lang="en-US" dirty="0"/>
          </a:p>
        </p:txBody>
      </p:sp>
    </p:spTree>
    <p:extLst>
      <p:ext uri="{BB962C8B-B14F-4D97-AF65-F5344CB8AC3E}">
        <p14:creationId xmlns:p14="http://schemas.microsoft.com/office/powerpoint/2010/main" val="29784186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820" y="497713"/>
            <a:ext cx="9815333" cy="767634"/>
          </a:xfrm>
        </p:spPr>
        <p:txBody>
          <a:bodyPr/>
          <a:lstStyle/>
          <a:p>
            <a:r>
              <a:rPr lang="en-US" sz="6000" dirty="0">
                <a:latin typeface="+mn-lt"/>
              </a:rPr>
              <a:t>Why an Air Pass for CAREC?</a:t>
            </a:r>
          </a:p>
        </p:txBody>
      </p:sp>
      <p:sp>
        <p:nvSpPr>
          <p:cNvPr id="3" name="Subtitle 2"/>
          <p:cNvSpPr>
            <a:spLocks noGrp="1"/>
          </p:cNvSpPr>
          <p:nvPr>
            <p:ph type="subTitle" idx="1"/>
          </p:nvPr>
        </p:nvSpPr>
        <p:spPr>
          <a:xfrm>
            <a:off x="231820" y="1581665"/>
            <a:ext cx="11875299" cy="5165124"/>
          </a:xfrm>
        </p:spPr>
        <p:txBody>
          <a:bodyPr/>
          <a:lstStyle/>
          <a:p>
            <a:pPr marL="346500" indent="-342900">
              <a:buFont typeface="Arial" panose="020B0604020202020204" pitchFamily="34" charset="0"/>
              <a:buChar char="•"/>
            </a:pPr>
            <a:r>
              <a:rPr lang="en-PH" sz="2400" dirty="0">
                <a:latin typeface="+mn-lt"/>
              </a:rPr>
              <a:t>An Air Pass would encourage travel within CAREC and stops in multiple countries, boosting visitor numbers and cross-CAREC travel </a:t>
            </a:r>
          </a:p>
          <a:p>
            <a:pPr marL="346500" indent="-342900">
              <a:buFont typeface="Arial" panose="020B0604020202020204" pitchFamily="34" charset="0"/>
              <a:buChar char="•"/>
            </a:pPr>
            <a:r>
              <a:rPr lang="en-PH" sz="2400" dirty="0">
                <a:latin typeface="+mn-lt"/>
              </a:rPr>
              <a:t>An Air Pass could help facilitate a recovery of aviation and tourism in the post-pandemic environment by resulting in higher traffic volumes within CAREC</a:t>
            </a:r>
          </a:p>
          <a:p>
            <a:pPr marL="346500" indent="-342900">
              <a:buFont typeface="Arial" panose="020B0604020202020204" pitchFamily="34" charset="0"/>
              <a:buChar char="•"/>
            </a:pPr>
            <a:r>
              <a:rPr lang="en-PH" sz="2400" dirty="0">
                <a:latin typeface="+mn-lt"/>
              </a:rPr>
              <a:t>Higher traffic levels would help support the launch of new routes connecting CAREC, particularly between UNESCO heritage sites. This will help improve connectivity within CAREC, which is a major impediment to tourism and air transport development in the region </a:t>
            </a:r>
          </a:p>
          <a:p>
            <a:pPr marL="346500" indent="-342900">
              <a:buFont typeface="Arial" panose="020B0604020202020204" pitchFamily="34" charset="0"/>
              <a:buChar char="•"/>
            </a:pPr>
            <a:r>
              <a:rPr lang="en-PH" sz="2400" dirty="0">
                <a:latin typeface="+mn-lt"/>
              </a:rPr>
              <a:t>Higher traffic levels would also support more frequencies on existing routes. A lack of daily services on routes connecting CAREC cities is a major impediment to tourism and economic growth </a:t>
            </a:r>
          </a:p>
          <a:p>
            <a:pPr marL="346500" indent="-342900">
              <a:buFont typeface="Arial" panose="020B0604020202020204" pitchFamily="34" charset="0"/>
              <a:buChar char="•"/>
            </a:pPr>
            <a:r>
              <a:rPr lang="en-PH" sz="2400" dirty="0">
                <a:latin typeface="+mn-lt"/>
              </a:rPr>
              <a:t>An Air Pass would facilitate partnerships between CAREC airlines</a:t>
            </a:r>
          </a:p>
          <a:p>
            <a:endParaRPr lang="en-US" dirty="0"/>
          </a:p>
        </p:txBody>
      </p:sp>
    </p:spTree>
    <p:extLst>
      <p:ext uri="{BB962C8B-B14F-4D97-AF65-F5344CB8AC3E}">
        <p14:creationId xmlns:p14="http://schemas.microsoft.com/office/powerpoint/2010/main" val="28365170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89" y="324091"/>
            <a:ext cx="9316963" cy="698185"/>
          </a:xfrm>
        </p:spPr>
        <p:txBody>
          <a:bodyPr/>
          <a:lstStyle/>
          <a:p>
            <a:r>
              <a:rPr lang="en-US" sz="6000" dirty="0">
                <a:latin typeface="+mn-lt"/>
              </a:rPr>
              <a:t>What would it look like?</a:t>
            </a:r>
          </a:p>
        </p:txBody>
      </p:sp>
      <p:sp>
        <p:nvSpPr>
          <p:cNvPr id="3" name="Subtitle 2"/>
          <p:cNvSpPr>
            <a:spLocks noGrp="1"/>
          </p:cNvSpPr>
          <p:nvPr>
            <p:ph type="subTitle" idx="1"/>
          </p:nvPr>
        </p:nvSpPr>
        <p:spPr>
          <a:xfrm>
            <a:off x="231821" y="7463481"/>
            <a:ext cx="3734698" cy="321276"/>
          </a:xfrm>
        </p:spPr>
        <p:txBody>
          <a:bodyPr/>
          <a:lstStyle/>
          <a:p>
            <a:endParaRPr lang="en-US" dirty="0"/>
          </a:p>
        </p:txBody>
      </p:sp>
      <p:sp>
        <p:nvSpPr>
          <p:cNvPr id="6" name="TextBox 5">
            <a:extLst>
              <a:ext uri="{FF2B5EF4-FFF2-40B4-BE49-F238E27FC236}">
                <a16:creationId xmlns:a16="http://schemas.microsoft.com/office/drawing/2014/main" id="{10EAC61A-E05D-7344-8EEA-E3CE0473FB18}"/>
              </a:ext>
            </a:extLst>
          </p:cNvPr>
          <p:cNvSpPr txBox="1"/>
          <p:nvPr/>
        </p:nvSpPr>
        <p:spPr>
          <a:xfrm>
            <a:off x="8563232" y="1519882"/>
            <a:ext cx="3625592" cy="2246769"/>
          </a:xfrm>
          <a:prstGeom prst="rect">
            <a:avLst/>
          </a:prstGeom>
          <a:noFill/>
        </p:spPr>
        <p:txBody>
          <a:bodyPr wrap="square" rtlCol="0">
            <a:spAutoFit/>
          </a:bodyPr>
          <a:lstStyle/>
          <a:p>
            <a:r>
              <a:rPr lang="en-US" sz="2800" dirty="0">
                <a:solidFill>
                  <a:srgbClr val="FF0000"/>
                </a:solidFill>
                <a:latin typeface="+mn-lt"/>
                <a:ea typeface="Open Sans" charset="0"/>
                <a:cs typeface="Open Sans" charset="0"/>
              </a:rPr>
              <a:t>Sample Air Pass:</a:t>
            </a:r>
          </a:p>
          <a:p>
            <a:pPr marL="457200" indent="-457200">
              <a:buFont typeface="Arial" panose="020B0604020202020204" pitchFamily="34" charset="0"/>
              <a:buChar char="•"/>
            </a:pPr>
            <a:r>
              <a:rPr lang="en-US" sz="2800" dirty="0">
                <a:solidFill>
                  <a:srgbClr val="FF0000"/>
                </a:solidFill>
                <a:latin typeface="+mn-lt"/>
                <a:ea typeface="Open Sans" charset="0"/>
                <a:cs typeface="Open Sans" charset="0"/>
              </a:rPr>
              <a:t>4 countries</a:t>
            </a:r>
          </a:p>
          <a:p>
            <a:pPr marL="457200" indent="-457200">
              <a:buFont typeface="Arial" panose="020B0604020202020204" pitchFamily="34" charset="0"/>
              <a:buChar char="•"/>
            </a:pPr>
            <a:r>
              <a:rPr lang="en-US" sz="2800" dirty="0">
                <a:solidFill>
                  <a:srgbClr val="FF0000"/>
                </a:solidFill>
                <a:latin typeface="+mn-lt"/>
                <a:ea typeface="Open Sans" charset="0"/>
                <a:cs typeface="Open Sans" charset="0"/>
              </a:rPr>
              <a:t>8 legs</a:t>
            </a:r>
          </a:p>
          <a:p>
            <a:pPr marL="457200" indent="-457200">
              <a:buFont typeface="Arial" panose="020B0604020202020204" pitchFamily="34" charset="0"/>
              <a:buChar char="•"/>
            </a:pPr>
            <a:r>
              <a:rPr lang="en-US" sz="2800" dirty="0">
                <a:solidFill>
                  <a:srgbClr val="FF0000"/>
                </a:solidFill>
                <a:latin typeface="+mn-lt"/>
                <a:ea typeface="Open Sans" charset="0"/>
                <a:cs typeface="Open Sans" charset="0"/>
              </a:rPr>
              <a:t>5 airlines </a:t>
            </a:r>
          </a:p>
          <a:p>
            <a:pPr marL="457200" indent="-457200">
              <a:buFont typeface="Arial" panose="020B0604020202020204" pitchFamily="34" charset="0"/>
              <a:buChar char="•"/>
            </a:pPr>
            <a:r>
              <a:rPr lang="en-US" sz="2800" dirty="0">
                <a:solidFill>
                  <a:srgbClr val="FF0000"/>
                </a:solidFill>
                <a:latin typeface="+mn-lt"/>
                <a:ea typeface="Open Sans" charset="0"/>
                <a:cs typeface="Open Sans" charset="0"/>
              </a:rPr>
              <a:t>1 rail operator</a:t>
            </a:r>
          </a:p>
        </p:txBody>
      </p:sp>
      <p:sp>
        <p:nvSpPr>
          <p:cNvPr id="4" name="Rectangle 3">
            <a:extLst>
              <a:ext uri="{FF2B5EF4-FFF2-40B4-BE49-F238E27FC236}">
                <a16:creationId xmlns:a16="http://schemas.microsoft.com/office/drawing/2014/main" id="{72C271AA-6B90-F745-B041-22846B2BE107}"/>
              </a:ext>
            </a:extLst>
          </p:cNvPr>
          <p:cNvSpPr/>
          <p:nvPr/>
        </p:nvSpPr>
        <p:spPr>
          <a:xfrm>
            <a:off x="0" y="1800413"/>
            <a:ext cx="6870356" cy="5016758"/>
          </a:xfrm>
          <a:prstGeom prst="rect">
            <a:avLst/>
          </a:prstGeom>
        </p:spPr>
        <p:txBody>
          <a:bodyPr wrap="square">
            <a:spAutoFit/>
          </a:bodyPr>
          <a:lstStyle/>
          <a:p>
            <a:pPr marL="514350" indent="-514350">
              <a:buFont typeface="+mj-lt"/>
              <a:buAutoNum type="arabicPeriod"/>
            </a:pPr>
            <a:r>
              <a:rPr lang="en-PH" sz="4000" dirty="0">
                <a:latin typeface="+mn-lt"/>
              </a:rPr>
              <a:t>Almaty-Nur Sultan</a:t>
            </a:r>
          </a:p>
          <a:p>
            <a:pPr marL="514350" indent="-514350">
              <a:buFont typeface="+mj-lt"/>
              <a:buAutoNum type="arabicPeriod"/>
            </a:pPr>
            <a:r>
              <a:rPr lang="en-PH" sz="4000" dirty="0">
                <a:latin typeface="+mn-lt"/>
              </a:rPr>
              <a:t>Nur Sultan-Dushanbe </a:t>
            </a:r>
          </a:p>
          <a:p>
            <a:pPr marL="514350" indent="-514350">
              <a:buFont typeface="+mj-lt"/>
              <a:buAutoNum type="arabicPeriod"/>
            </a:pPr>
            <a:r>
              <a:rPr lang="en-PH" sz="4000" dirty="0">
                <a:latin typeface="+mn-lt"/>
              </a:rPr>
              <a:t>Dushanbe-Tashkent </a:t>
            </a:r>
          </a:p>
          <a:p>
            <a:pPr marL="514350" indent="-514350">
              <a:buFont typeface="+mj-lt"/>
              <a:buAutoNum type="arabicPeriod"/>
            </a:pPr>
            <a:r>
              <a:rPr lang="en-PH" sz="4000" dirty="0">
                <a:latin typeface="+mn-lt"/>
              </a:rPr>
              <a:t>Tashkent-Samarkand </a:t>
            </a:r>
          </a:p>
          <a:p>
            <a:pPr marL="514350" indent="-514350">
              <a:buFont typeface="+mj-lt"/>
              <a:buAutoNum type="arabicPeriod"/>
            </a:pPr>
            <a:r>
              <a:rPr lang="en-PH" sz="4000" dirty="0">
                <a:latin typeface="+mn-lt"/>
              </a:rPr>
              <a:t>Samarkand-Bukhara</a:t>
            </a:r>
          </a:p>
          <a:p>
            <a:pPr marL="514350" indent="-514350">
              <a:buFont typeface="+mj-lt"/>
              <a:buAutoNum type="arabicPeriod"/>
            </a:pPr>
            <a:r>
              <a:rPr lang="en-PH" sz="4000" dirty="0">
                <a:latin typeface="+mn-lt"/>
              </a:rPr>
              <a:t>Bukhara-Tashkent</a:t>
            </a:r>
          </a:p>
          <a:p>
            <a:pPr marL="514350" indent="-514350">
              <a:buFont typeface="+mj-lt"/>
              <a:buAutoNum type="arabicPeriod"/>
            </a:pPr>
            <a:r>
              <a:rPr lang="en-PH" sz="4000" dirty="0">
                <a:latin typeface="+mn-lt"/>
              </a:rPr>
              <a:t>Tashkent-Bishkek             </a:t>
            </a:r>
          </a:p>
          <a:p>
            <a:pPr marL="514350" indent="-514350">
              <a:buFont typeface="+mj-lt"/>
              <a:buAutoNum type="arabicPeriod"/>
            </a:pPr>
            <a:r>
              <a:rPr lang="en-PH" sz="4000" dirty="0">
                <a:latin typeface="+mn-lt"/>
              </a:rPr>
              <a:t>Bishkek-Osh</a:t>
            </a:r>
          </a:p>
        </p:txBody>
      </p:sp>
      <p:pic>
        <p:nvPicPr>
          <p:cNvPr id="7" name="Picture 6">
            <a:extLst>
              <a:ext uri="{FF2B5EF4-FFF2-40B4-BE49-F238E27FC236}">
                <a16:creationId xmlns:a16="http://schemas.microsoft.com/office/drawing/2014/main" id="{856ACE94-B7BC-564D-BCB1-4C2E9518DB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7270" y="1800413"/>
            <a:ext cx="3083984" cy="710583"/>
          </a:xfrm>
          <a:prstGeom prst="rect">
            <a:avLst/>
          </a:prstGeom>
        </p:spPr>
      </p:pic>
      <p:pic>
        <p:nvPicPr>
          <p:cNvPr id="8" name="Picture 7">
            <a:extLst>
              <a:ext uri="{FF2B5EF4-FFF2-40B4-BE49-F238E27FC236}">
                <a16:creationId xmlns:a16="http://schemas.microsoft.com/office/drawing/2014/main" id="{F597C71D-DE87-964B-8253-01D5B5A3C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4763" y="2421924"/>
            <a:ext cx="2947702" cy="646331"/>
          </a:xfrm>
          <a:prstGeom prst="rect">
            <a:avLst/>
          </a:prstGeom>
        </p:spPr>
      </p:pic>
      <p:pic>
        <p:nvPicPr>
          <p:cNvPr id="9" name="Picture 8">
            <a:extLst>
              <a:ext uri="{FF2B5EF4-FFF2-40B4-BE49-F238E27FC236}">
                <a16:creationId xmlns:a16="http://schemas.microsoft.com/office/drawing/2014/main" id="{5A37CD88-6494-4E43-BA7D-028E7B10D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4761" y="3158426"/>
            <a:ext cx="3108342" cy="557545"/>
          </a:xfrm>
          <a:prstGeom prst="rect">
            <a:avLst/>
          </a:prstGeom>
        </p:spPr>
      </p:pic>
      <p:pic>
        <p:nvPicPr>
          <p:cNvPr id="10" name="Picture 9">
            <a:extLst>
              <a:ext uri="{FF2B5EF4-FFF2-40B4-BE49-F238E27FC236}">
                <a16:creationId xmlns:a16="http://schemas.microsoft.com/office/drawing/2014/main" id="{A4E1D284-10BC-EB4F-88D4-94E5298CDD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4762" y="3846392"/>
            <a:ext cx="4182696" cy="1105141"/>
          </a:xfrm>
          <a:prstGeom prst="rect">
            <a:avLst/>
          </a:prstGeom>
        </p:spPr>
      </p:pic>
      <p:pic>
        <p:nvPicPr>
          <p:cNvPr id="11" name="Picture 10">
            <a:extLst>
              <a:ext uri="{FF2B5EF4-FFF2-40B4-BE49-F238E27FC236}">
                <a16:creationId xmlns:a16="http://schemas.microsoft.com/office/drawing/2014/main" id="{BBEC7C3D-D0D6-3B42-8F39-A830E1FE74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6376" y="5081954"/>
            <a:ext cx="4900071" cy="1023400"/>
          </a:xfrm>
          <a:prstGeom prst="rect">
            <a:avLst/>
          </a:prstGeom>
        </p:spPr>
      </p:pic>
      <p:pic>
        <p:nvPicPr>
          <p:cNvPr id="12" name="Picture 11">
            <a:extLst>
              <a:ext uri="{FF2B5EF4-FFF2-40B4-BE49-F238E27FC236}">
                <a16:creationId xmlns:a16="http://schemas.microsoft.com/office/drawing/2014/main" id="{4D04F74B-CCC2-1F47-ABE3-9C8736BA0E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6376" y="6195525"/>
            <a:ext cx="3454400" cy="609600"/>
          </a:xfrm>
          <a:prstGeom prst="rect">
            <a:avLst/>
          </a:prstGeom>
        </p:spPr>
      </p:pic>
      <p:pic>
        <p:nvPicPr>
          <p:cNvPr id="13" name="Picture 12">
            <a:extLst>
              <a:ext uri="{FF2B5EF4-FFF2-40B4-BE49-F238E27FC236}">
                <a16:creationId xmlns:a16="http://schemas.microsoft.com/office/drawing/2014/main" id="{564920FE-FAF1-A747-BB45-E26F974F60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80799" y="5968314"/>
            <a:ext cx="1908025" cy="889686"/>
          </a:xfrm>
          <a:prstGeom prst="rect">
            <a:avLst/>
          </a:prstGeom>
        </p:spPr>
      </p:pic>
    </p:spTree>
    <p:extLst>
      <p:ext uri="{BB962C8B-B14F-4D97-AF65-F5344CB8AC3E}">
        <p14:creationId xmlns:p14="http://schemas.microsoft.com/office/powerpoint/2010/main" val="12502432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821" y="387402"/>
            <a:ext cx="9316963" cy="824569"/>
          </a:xfrm>
        </p:spPr>
        <p:txBody>
          <a:bodyPr/>
          <a:lstStyle/>
          <a:p>
            <a:r>
              <a:rPr lang="en-US" sz="6000" dirty="0">
                <a:latin typeface="+mn-lt"/>
              </a:rPr>
              <a:t>What would it look like?</a:t>
            </a:r>
          </a:p>
        </p:txBody>
      </p:sp>
      <p:sp>
        <p:nvSpPr>
          <p:cNvPr id="3" name="Subtitle 2"/>
          <p:cNvSpPr>
            <a:spLocks noGrp="1"/>
          </p:cNvSpPr>
          <p:nvPr>
            <p:ph type="subTitle" idx="1"/>
          </p:nvPr>
        </p:nvSpPr>
        <p:spPr>
          <a:xfrm>
            <a:off x="231821" y="7463481"/>
            <a:ext cx="3734698" cy="321276"/>
          </a:xfrm>
        </p:spPr>
        <p:txBody>
          <a:bodyPr/>
          <a:lstStyle/>
          <a:p>
            <a:endParaRPr lang="en-US" dirty="0"/>
          </a:p>
        </p:txBody>
      </p:sp>
      <p:sp>
        <p:nvSpPr>
          <p:cNvPr id="6" name="TextBox 5">
            <a:extLst>
              <a:ext uri="{FF2B5EF4-FFF2-40B4-BE49-F238E27FC236}">
                <a16:creationId xmlns:a16="http://schemas.microsoft.com/office/drawing/2014/main" id="{10EAC61A-E05D-7344-8EEA-E3CE0473FB18}"/>
              </a:ext>
            </a:extLst>
          </p:cNvPr>
          <p:cNvSpPr txBox="1"/>
          <p:nvPr/>
        </p:nvSpPr>
        <p:spPr>
          <a:xfrm>
            <a:off x="7854669" y="4364707"/>
            <a:ext cx="4314858" cy="1815882"/>
          </a:xfrm>
          <a:prstGeom prst="rect">
            <a:avLst/>
          </a:prstGeom>
          <a:noFill/>
        </p:spPr>
        <p:txBody>
          <a:bodyPr wrap="square" rtlCol="0">
            <a:spAutoFit/>
          </a:bodyPr>
          <a:lstStyle/>
          <a:p>
            <a:r>
              <a:rPr lang="en-US" sz="2800" dirty="0">
                <a:solidFill>
                  <a:srgbClr val="FF0000"/>
                </a:solidFill>
                <a:latin typeface="+mn-lt"/>
                <a:ea typeface="Open Sans" charset="0"/>
                <a:cs typeface="Open Sans" charset="0"/>
              </a:rPr>
              <a:t>Sample Air Pass:</a:t>
            </a:r>
          </a:p>
          <a:p>
            <a:pPr marL="457200" indent="-457200">
              <a:buFont typeface="Arial" panose="020B0604020202020204" pitchFamily="34" charset="0"/>
              <a:buChar char="•"/>
            </a:pPr>
            <a:r>
              <a:rPr lang="en-US" sz="2800" dirty="0">
                <a:solidFill>
                  <a:srgbClr val="FF0000"/>
                </a:solidFill>
                <a:latin typeface="+mn-lt"/>
                <a:ea typeface="Open Sans" charset="0"/>
                <a:cs typeface="Open Sans" charset="0"/>
              </a:rPr>
              <a:t>11 countries (all CAREC)</a:t>
            </a:r>
          </a:p>
          <a:p>
            <a:pPr marL="457200" indent="-457200">
              <a:buFont typeface="Arial" panose="020B0604020202020204" pitchFamily="34" charset="0"/>
              <a:buChar char="•"/>
            </a:pPr>
            <a:r>
              <a:rPr lang="en-US" sz="2800" dirty="0">
                <a:solidFill>
                  <a:srgbClr val="FF0000"/>
                </a:solidFill>
                <a:latin typeface="+mn-lt"/>
                <a:ea typeface="Open Sans" charset="0"/>
                <a:cs typeface="Open Sans" charset="0"/>
              </a:rPr>
              <a:t>13 legs</a:t>
            </a:r>
          </a:p>
          <a:p>
            <a:pPr marL="457200" indent="-457200">
              <a:buFont typeface="Arial" panose="020B0604020202020204" pitchFamily="34" charset="0"/>
              <a:buChar char="•"/>
            </a:pPr>
            <a:r>
              <a:rPr lang="en-US" sz="2800" dirty="0">
                <a:solidFill>
                  <a:srgbClr val="FF0000"/>
                </a:solidFill>
                <a:latin typeface="+mn-lt"/>
                <a:ea typeface="Open Sans" charset="0"/>
                <a:cs typeface="Open Sans" charset="0"/>
              </a:rPr>
              <a:t>12 airlines </a:t>
            </a:r>
          </a:p>
        </p:txBody>
      </p:sp>
      <p:sp>
        <p:nvSpPr>
          <p:cNvPr id="4" name="Rectangle 3">
            <a:extLst>
              <a:ext uri="{FF2B5EF4-FFF2-40B4-BE49-F238E27FC236}">
                <a16:creationId xmlns:a16="http://schemas.microsoft.com/office/drawing/2014/main" id="{72C271AA-6B90-F745-B041-22846B2BE107}"/>
              </a:ext>
            </a:extLst>
          </p:cNvPr>
          <p:cNvSpPr/>
          <p:nvPr/>
        </p:nvSpPr>
        <p:spPr>
          <a:xfrm>
            <a:off x="-1" y="1260389"/>
            <a:ext cx="7228703" cy="5693866"/>
          </a:xfrm>
          <a:prstGeom prst="rect">
            <a:avLst/>
          </a:prstGeom>
        </p:spPr>
        <p:txBody>
          <a:bodyPr wrap="square">
            <a:spAutoFit/>
          </a:bodyPr>
          <a:lstStyle/>
          <a:p>
            <a:pPr marL="514350" indent="-514350">
              <a:buFont typeface="+mj-lt"/>
              <a:buAutoNum type="arabicPeriod"/>
            </a:pPr>
            <a:r>
              <a:rPr lang="en-PH" sz="2800" dirty="0">
                <a:latin typeface="+mn-lt"/>
              </a:rPr>
              <a:t>Ulaanbaatar-Dalanzadgad </a:t>
            </a:r>
          </a:p>
          <a:p>
            <a:pPr marL="514350" indent="-514350">
              <a:buFont typeface="+mj-lt"/>
              <a:buAutoNum type="arabicPeriod"/>
            </a:pPr>
            <a:r>
              <a:rPr lang="en-PH" sz="2800" dirty="0">
                <a:latin typeface="+mn-lt"/>
              </a:rPr>
              <a:t>Dalanzadgad-Ulaanbaatar </a:t>
            </a:r>
          </a:p>
          <a:p>
            <a:pPr marL="514350" indent="-514350">
              <a:buFont typeface="+mj-lt"/>
              <a:buAutoNum type="arabicPeriod"/>
            </a:pPr>
            <a:r>
              <a:rPr lang="en-PH" sz="2800" dirty="0">
                <a:latin typeface="+mn-lt"/>
              </a:rPr>
              <a:t>Ulaanbaatar-Nur Sultan </a:t>
            </a:r>
          </a:p>
          <a:p>
            <a:pPr marL="514350" indent="-514350">
              <a:buFont typeface="+mj-lt"/>
              <a:buAutoNum type="arabicPeriod"/>
            </a:pPr>
            <a:r>
              <a:rPr lang="en-PH" sz="2800" dirty="0">
                <a:latin typeface="+mn-lt"/>
              </a:rPr>
              <a:t>Nur Sultan-Bishkek  </a:t>
            </a:r>
          </a:p>
          <a:p>
            <a:pPr marL="514350" indent="-514350">
              <a:buFont typeface="+mj-lt"/>
              <a:buAutoNum type="arabicPeriod"/>
            </a:pPr>
            <a:r>
              <a:rPr lang="en-PH" sz="2800" dirty="0">
                <a:latin typeface="+mn-lt"/>
              </a:rPr>
              <a:t>Bishkek-Dushanbe</a:t>
            </a:r>
          </a:p>
          <a:p>
            <a:pPr marL="514350" indent="-514350">
              <a:buFont typeface="+mj-lt"/>
              <a:buAutoNum type="arabicPeriod"/>
            </a:pPr>
            <a:r>
              <a:rPr lang="en-PH" sz="2800" dirty="0">
                <a:latin typeface="+mn-lt"/>
              </a:rPr>
              <a:t>Dushanbe-Tashkent</a:t>
            </a:r>
          </a:p>
          <a:p>
            <a:pPr marL="514350" indent="-514350">
              <a:buFont typeface="+mj-lt"/>
              <a:buAutoNum type="arabicPeriod"/>
            </a:pPr>
            <a:r>
              <a:rPr lang="en-PH" sz="2800" dirty="0">
                <a:latin typeface="+mn-lt"/>
              </a:rPr>
              <a:t>Tashkent-Baku            </a:t>
            </a:r>
          </a:p>
          <a:p>
            <a:pPr marL="514350" indent="-514350">
              <a:buFont typeface="+mj-lt"/>
              <a:buAutoNum type="arabicPeriod"/>
            </a:pPr>
            <a:r>
              <a:rPr lang="en-PH" sz="2800" dirty="0">
                <a:latin typeface="+mn-lt"/>
              </a:rPr>
              <a:t>Baku-Tbilisi </a:t>
            </a:r>
          </a:p>
          <a:p>
            <a:pPr marL="514350" indent="-514350">
              <a:buFont typeface="+mj-lt"/>
              <a:buAutoNum type="arabicPeriod"/>
            </a:pPr>
            <a:r>
              <a:rPr lang="en-PH" sz="2800" dirty="0">
                <a:latin typeface="+mn-lt"/>
              </a:rPr>
              <a:t>Tbilisi-Almaty</a:t>
            </a:r>
          </a:p>
          <a:p>
            <a:pPr marL="514350" indent="-514350">
              <a:buFont typeface="+mj-lt"/>
              <a:buAutoNum type="arabicPeriod"/>
            </a:pPr>
            <a:r>
              <a:rPr lang="en-PH" sz="2800" dirty="0">
                <a:latin typeface="+mn-lt"/>
              </a:rPr>
              <a:t>Almaty-Ashgabat </a:t>
            </a:r>
          </a:p>
          <a:p>
            <a:pPr marL="514350" indent="-514350">
              <a:buFont typeface="+mj-lt"/>
              <a:buAutoNum type="arabicPeriod"/>
            </a:pPr>
            <a:r>
              <a:rPr lang="en-PH" sz="2800" dirty="0">
                <a:latin typeface="+mn-lt"/>
              </a:rPr>
              <a:t>Ashgabat-Urumqi</a:t>
            </a:r>
          </a:p>
          <a:p>
            <a:pPr marL="514350" indent="-514350">
              <a:buFont typeface="+mj-lt"/>
              <a:buAutoNum type="arabicPeriod"/>
            </a:pPr>
            <a:r>
              <a:rPr lang="en-PH" sz="2800" dirty="0">
                <a:latin typeface="+mn-lt"/>
              </a:rPr>
              <a:t>Urumqi-Islamabad</a:t>
            </a:r>
          </a:p>
          <a:p>
            <a:pPr marL="514350" indent="-514350">
              <a:buFont typeface="+mj-lt"/>
              <a:buAutoNum type="arabicPeriod"/>
            </a:pPr>
            <a:r>
              <a:rPr lang="en-PH" sz="2800" dirty="0">
                <a:latin typeface="+mn-lt"/>
              </a:rPr>
              <a:t>Islamabad-Kabul</a:t>
            </a:r>
          </a:p>
        </p:txBody>
      </p:sp>
      <p:pic>
        <p:nvPicPr>
          <p:cNvPr id="7" name="Picture 6">
            <a:extLst>
              <a:ext uri="{FF2B5EF4-FFF2-40B4-BE49-F238E27FC236}">
                <a16:creationId xmlns:a16="http://schemas.microsoft.com/office/drawing/2014/main" id="{856ACE94-B7BC-564D-BCB1-4C2E9518DB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7244" y="2416201"/>
            <a:ext cx="2869303" cy="631585"/>
          </a:xfrm>
          <a:prstGeom prst="rect">
            <a:avLst/>
          </a:prstGeom>
        </p:spPr>
      </p:pic>
      <p:pic>
        <p:nvPicPr>
          <p:cNvPr id="8" name="Picture 7">
            <a:extLst>
              <a:ext uri="{FF2B5EF4-FFF2-40B4-BE49-F238E27FC236}">
                <a16:creationId xmlns:a16="http://schemas.microsoft.com/office/drawing/2014/main" id="{F597C71D-DE87-964B-8253-01D5B5A3C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5648" y="2131639"/>
            <a:ext cx="2568615" cy="434596"/>
          </a:xfrm>
          <a:prstGeom prst="rect">
            <a:avLst/>
          </a:prstGeom>
        </p:spPr>
      </p:pic>
      <p:pic>
        <p:nvPicPr>
          <p:cNvPr id="9" name="Picture 8">
            <a:extLst>
              <a:ext uri="{FF2B5EF4-FFF2-40B4-BE49-F238E27FC236}">
                <a16:creationId xmlns:a16="http://schemas.microsoft.com/office/drawing/2014/main" id="{5A37CD88-6494-4E43-BA7D-028E7B10D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0567" y="2944736"/>
            <a:ext cx="2662465" cy="557545"/>
          </a:xfrm>
          <a:prstGeom prst="rect">
            <a:avLst/>
          </a:prstGeom>
        </p:spPr>
      </p:pic>
      <p:pic>
        <p:nvPicPr>
          <p:cNvPr id="11" name="Picture 10">
            <a:extLst>
              <a:ext uri="{FF2B5EF4-FFF2-40B4-BE49-F238E27FC236}">
                <a16:creationId xmlns:a16="http://schemas.microsoft.com/office/drawing/2014/main" id="{BBEC7C3D-D0D6-3B42-8F39-A830E1FE74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1740" y="3293415"/>
            <a:ext cx="2479658" cy="576320"/>
          </a:xfrm>
          <a:prstGeom prst="rect">
            <a:avLst/>
          </a:prstGeom>
        </p:spPr>
      </p:pic>
      <p:pic>
        <p:nvPicPr>
          <p:cNvPr id="13" name="Picture 12">
            <a:extLst>
              <a:ext uri="{FF2B5EF4-FFF2-40B4-BE49-F238E27FC236}">
                <a16:creationId xmlns:a16="http://schemas.microsoft.com/office/drawing/2014/main" id="{564920FE-FAF1-A747-BB45-E26F974F60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0800" y="1459251"/>
            <a:ext cx="1908025" cy="889686"/>
          </a:xfrm>
          <a:prstGeom prst="rect">
            <a:avLst/>
          </a:prstGeom>
        </p:spPr>
      </p:pic>
      <p:pic>
        <p:nvPicPr>
          <p:cNvPr id="14" name="Picture 13">
            <a:extLst>
              <a:ext uri="{FF2B5EF4-FFF2-40B4-BE49-F238E27FC236}">
                <a16:creationId xmlns:a16="http://schemas.microsoft.com/office/drawing/2014/main" id="{ED814F89-F311-BC4F-A4BA-D2D72FA31E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9119" y="1357225"/>
            <a:ext cx="1994907" cy="599303"/>
          </a:xfrm>
          <a:prstGeom prst="rect">
            <a:avLst/>
          </a:prstGeom>
        </p:spPr>
      </p:pic>
      <p:pic>
        <p:nvPicPr>
          <p:cNvPr id="15" name="Picture 14">
            <a:extLst>
              <a:ext uri="{FF2B5EF4-FFF2-40B4-BE49-F238E27FC236}">
                <a16:creationId xmlns:a16="http://schemas.microsoft.com/office/drawing/2014/main" id="{C62835E4-E1F8-5D4A-9391-9150E41496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85882" y="1611755"/>
            <a:ext cx="2286000" cy="525631"/>
          </a:xfrm>
          <a:prstGeom prst="rect">
            <a:avLst/>
          </a:prstGeom>
        </p:spPr>
      </p:pic>
      <p:pic>
        <p:nvPicPr>
          <p:cNvPr id="16" name="Picture 15">
            <a:extLst>
              <a:ext uri="{FF2B5EF4-FFF2-40B4-BE49-F238E27FC236}">
                <a16:creationId xmlns:a16="http://schemas.microsoft.com/office/drawing/2014/main" id="{E2BFA19D-0F6E-3A4F-AA55-222748DB92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57361" y="3788083"/>
            <a:ext cx="1981199" cy="576625"/>
          </a:xfrm>
          <a:prstGeom prst="rect">
            <a:avLst/>
          </a:prstGeom>
        </p:spPr>
      </p:pic>
      <p:pic>
        <p:nvPicPr>
          <p:cNvPr id="17" name="Picture 16">
            <a:extLst>
              <a:ext uri="{FF2B5EF4-FFF2-40B4-BE49-F238E27FC236}">
                <a16:creationId xmlns:a16="http://schemas.microsoft.com/office/drawing/2014/main" id="{7505168C-E20B-6247-ABCE-E3A7720279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38561" y="3960161"/>
            <a:ext cx="1655702" cy="655692"/>
          </a:xfrm>
          <a:prstGeom prst="rect">
            <a:avLst/>
          </a:prstGeom>
        </p:spPr>
      </p:pic>
      <p:pic>
        <p:nvPicPr>
          <p:cNvPr id="18" name="Picture 17">
            <a:extLst>
              <a:ext uri="{FF2B5EF4-FFF2-40B4-BE49-F238E27FC236}">
                <a16:creationId xmlns:a16="http://schemas.microsoft.com/office/drawing/2014/main" id="{A6D135DB-F181-324A-AFD8-02ED70E1C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4645" y="4650510"/>
            <a:ext cx="2743200" cy="595274"/>
          </a:xfrm>
          <a:prstGeom prst="rect">
            <a:avLst/>
          </a:prstGeom>
        </p:spPr>
      </p:pic>
      <p:pic>
        <p:nvPicPr>
          <p:cNvPr id="19" name="Picture 18">
            <a:extLst>
              <a:ext uri="{FF2B5EF4-FFF2-40B4-BE49-F238E27FC236}">
                <a16:creationId xmlns:a16="http://schemas.microsoft.com/office/drawing/2014/main" id="{C5490C75-822C-E746-997C-D24C1B32E53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33856" y="5026784"/>
            <a:ext cx="2320813" cy="475610"/>
          </a:xfrm>
          <a:prstGeom prst="rect">
            <a:avLst/>
          </a:prstGeom>
        </p:spPr>
      </p:pic>
      <p:pic>
        <p:nvPicPr>
          <p:cNvPr id="20" name="Picture 19">
            <a:extLst>
              <a:ext uri="{FF2B5EF4-FFF2-40B4-BE49-F238E27FC236}">
                <a16:creationId xmlns:a16="http://schemas.microsoft.com/office/drawing/2014/main" id="{BD3713D2-2540-2E49-B4D4-0C05D1F5186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10827" y="5426667"/>
            <a:ext cx="2281623" cy="607722"/>
          </a:xfrm>
          <a:prstGeom prst="rect">
            <a:avLst/>
          </a:prstGeom>
        </p:spPr>
      </p:pic>
      <p:pic>
        <p:nvPicPr>
          <p:cNvPr id="21" name="Picture 20">
            <a:extLst>
              <a:ext uri="{FF2B5EF4-FFF2-40B4-BE49-F238E27FC236}">
                <a16:creationId xmlns:a16="http://schemas.microsoft.com/office/drawing/2014/main" id="{1D4E801D-03EB-6A4E-B88F-BD0EAB9B6E0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11427" y="5879401"/>
            <a:ext cx="2108200" cy="578912"/>
          </a:xfrm>
          <a:prstGeom prst="rect">
            <a:avLst/>
          </a:prstGeom>
        </p:spPr>
      </p:pic>
      <p:pic>
        <p:nvPicPr>
          <p:cNvPr id="22" name="Picture 21">
            <a:extLst>
              <a:ext uri="{FF2B5EF4-FFF2-40B4-BE49-F238E27FC236}">
                <a16:creationId xmlns:a16="http://schemas.microsoft.com/office/drawing/2014/main" id="{275AB3C8-8376-474A-BDF3-678FC7517F1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69483" y="6384083"/>
            <a:ext cx="2696929" cy="473917"/>
          </a:xfrm>
          <a:prstGeom prst="rect">
            <a:avLst/>
          </a:prstGeom>
        </p:spPr>
      </p:pic>
    </p:spTree>
    <p:extLst>
      <p:ext uri="{BB962C8B-B14F-4D97-AF65-F5344CB8AC3E}">
        <p14:creationId xmlns:p14="http://schemas.microsoft.com/office/powerpoint/2010/main" val="32801659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a:latin typeface="+mn-lt"/>
              </a:rPr>
              <a:t>QUICK QUIZ</a:t>
            </a:r>
          </a:p>
        </p:txBody>
      </p:sp>
      <p:sp>
        <p:nvSpPr>
          <p:cNvPr id="3" name="Subtitle 2"/>
          <p:cNvSpPr>
            <a:spLocks noGrp="1"/>
          </p:cNvSpPr>
          <p:nvPr>
            <p:ph type="subTitle" idx="1"/>
          </p:nvPr>
        </p:nvSpPr>
        <p:spPr>
          <a:xfrm>
            <a:off x="608012" y="1724179"/>
            <a:ext cx="10945556" cy="4948470"/>
          </a:xfrm>
        </p:spPr>
        <p:txBody>
          <a:bodyPr/>
          <a:lstStyle/>
          <a:p>
            <a:r>
              <a:rPr lang="en-US" sz="3600" dirty="0">
                <a:latin typeface="+mn-lt"/>
              </a:rPr>
              <a:t>How many airlines are there in CAREC, excluding China, with scheduled international passenger services (prior to COVID-19) ?</a:t>
            </a:r>
          </a:p>
          <a:p>
            <a:r>
              <a:rPr lang="en-US" sz="3600" dirty="0">
                <a:latin typeface="+mn-lt"/>
              </a:rPr>
              <a:t>A) 10</a:t>
            </a:r>
          </a:p>
          <a:p>
            <a:r>
              <a:rPr lang="en-US" sz="3600" dirty="0">
                <a:latin typeface="+mn-lt"/>
              </a:rPr>
              <a:t>B) 14</a:t>
            </a:r>
            <a:br>
              <a:rPr lang="en-US" sz="3600" dirty="0">
                <a:latin typeface="+mn-lt"/>
              </a:rPr>
            </a:br>
            <a:r>
              <a:rPr lang="en-US" sz="3600" dirty="0">
                <a:latin typeface="+mn-lt"/>
              </a:rPr>
              <a:t>C) 18 </a:t>
            </a:r>
          </a:p>
          <a:p>
            <a:r>
              <a:rPr lang="en-US" sz="3600" dirty="0">
                <a:latin typeface="+mn-lt"/>
              </a:rPr>
              <a:t>D) 24 </a:t>
            </a:r>
          </a:p>
        </p:txBody>
      </p:sp>
    </p:spTree>
    <p:extLst>
      <p:ext uri="{BB962C8B-B14F-4D97-AF65-F5344CB8AC3E}">
        <p14:creationId xmlns:p14="http://schemas.microsoft.com/office/powerpoint/2010/main" val="40107287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a:latin typeface="+mn-lt"/>
              </a:rPr>
              <a:t>QUICK QUIZ … The Answer</a:t>
            </a:r>
          </a:p>
        </p:txBody>
      </p:sp>
      <p:sp>
        <p:nvSpPr>
          <p:cNvPr id="3" name="Subtitle 2"/>
          <p:cNvSpPr>
            <a:spLocks noGrp="1"/>
          </p:cNvSpPr>
          <p:nvPr>
            <p:ph type="subTitle" idx="1"/>
          </p:nvPr>
        </p:nvSpPr>
        <p:spPr>
          <a:xfrm>
            <a:off x="271271" y="1396315"/>
            <a:ext cx="11917553" cy="744470"/>
          </a:xfrm>
        </p:spPr>
        <p:txBody>
          <a:bodyPr/>
          <a:lstStyle/>
          <a:p>
            <a:r>
              <a:rPr lang="en-US" sz="3600" b="1" dirty="0">
                <a:latin typeface="+mn-lt"/>
              </a:rPr>
              <a:t>CAREC airlines (excluding China) with international services</a:t>
            </a:r>
          </a:p>
        </p:txBody>
      </p:sp>
      <p:sp>
        <p:nvSpPr>
          <p:cNvPr id="6" name="TextBox 5">
            <a:extLst>
              <a:ext uri="{FF2B5EF4-FFF2-40B4-BE49-F238E27FC236}">
                <a16:creationId xmlns:a16="http://schemas.microsoft.com/office/drawing/2014/main" id="{22BFBC23-76EF-1140-87B2-A3AD61374A20}"/>
              </a:ext>
            </a:extLst>
          </p:cNvPr>
          <p:cNvSpPr txBox="1"/>
          <p:nvPr/>
        </p:nvSpPr>
        <p:spPr>
          <a:xfrm>
            <a:off x="7797354" y="4972483"/>
            <a:ext cx="4372303" cy="2092881"/>
          </a:xfrm>
          <a:prstGeom prst="rect">
            <a:avLst/>
          </a:prstGeom>
          <a:noFill/>
        </p:spPr>
        <p:txBody>
          <a:bodyPr wrap="square" rtlCol="0">
            <a:spAutoFit/>
          </a:bodyPr>
          <a:lstStyle/>
          <a:p>
            <a:r>
              <a:rPr lang="en-US" sz="1600" dirty="0">
                <a:latin typeface="+mn-lt"/>
                <a:ea typeface="Open Sans" charset="0"/>
                <a:cs typeface="Open Sans" charset="0"/>
              </a:rPr>
              <a:t>Source: </a:t>
            </a:r>
            <a:r>
              <a:rPr lang="en-US" sz="1600" i="1" dirty="0">
                <a:latin typeface="+mn-lt"/>
                <a:ea typeface="Open Sans" charset="0"/>
                <a:cs typeface="Open Sans" charset="0"/>
              </a:rPr>
              <a:t>Silk Road Air Pass: a CAREC proposal </a:t>
            </a:r>
          </a:p>
          <a:p>
            <a:r>
              <a:rPr lang="en-US" sz="1600" dirty="0">
                <a:latin typeface="+mn-lt"/>
                <a:ea typeface="Open Sans" charset="0"/>
                <a:cs typeface="Open Sans" charset="0"/>
              </a:rPr>
              <a:t>Notes: Based on OAG schedules for Jan-2020 Summer-only routes are excluded</a:t>
            </a:r>
            <a:br>
              <a:rPr lang="en-US" sz="1600" dirty="0">
                <a:latin typeface="+mn-lt"/>
                <a:ea typeface="Open Sans" charset="0"/>
                <a:cs typeface="Open Sans" charset="0"/>
              </a:rPr>
            </a:br>
            <a:r>
              <a:rPr lang="en-US" sz="1600" dirty="0">
                <a:latin typeface="+mn-lt"/>
                <a:ea typeface="Open Sans" charset="0"/>
                <a:cs typeface="Open Sans" charset="0"/>
              </a:rPr>
              <a:t>CAREC routes include Xinjiang and Inner Mongolia Other parts of China considered non-CAREC </a:t>
            </a:r>
            <a:br>
              <a:rPr lang="en-US" sz="1600" dirty="0">
                <a:latin typeface="+mn-lt"/>
                <a:ea typeface="Open Sans" charset="0"/>
                <a:cs typeface="Open Sans" charset="0"/>
              </a:rPr>
            </a:br>
            <a:r>
              <a:rPr lang="en-US" sz="1600" dirty="0">
                <a:latin typeface="+mn-lt"/>
                <a:ea typeface="Open Sans" charset="0"/>
                <a:cs typeface="Open Sans" charset="0"/>
              </a:rPr>
              <a:t>AZAL routes include Buta Airways</a:t>
            </a:r>
            <a:br>
              <a:rPr lang="en-US" sz="1600" dirty="0">
                <a:latin typeface="+mn-lt"/>
                <a:ea typeface="Open Sans" charset="0"/>
                <a:cs typeface="Open Sans" charset="0"/>
              </a:rPr>
            </a:br>
            <a:r>
              <a:rPr lang="en-US" sz="1600" dirty="0">
                <a:latin typeface="+mn-lt"/>
                <a:ea typeface="Open Sans" charset="0"/>
                <a:cs typeface="Open Sans" charset="0"/>
              </a:rPr>
              <a:t>Air Astana routes include FlyArystan </a:t>
            </a:r>
          </a:p>
          <a:p>
            <a:r>
              <a:rPr lang="en-US" dirty="0">
                <a:latin typeface="+mn-lt"/>
                <a:ea typeface="Open Sans" charset="0"/>
                <a:cs typeface="Open Sans" charset="0"/>
              </a:rPr>
              <a:t> </a:t>
            </a:r>
          </a:p>
        </p:txBody>
      </p:sp>
      <p:sp>
        <p:nvSpPr>
          <p:cNvPr id="8" name="TextBox 7">
            <a:extLst>
              <a:ext uri="{FF2B5EF4-FFF2-40B4-BE49-F238E27FC236}">
                <a16:creationId xmlns:a16="http://schemas.microsoft.com/office/drawing/2014/main" id="{FF940363-AC9F-374D-9475-D930AC0F5302}"/>
              </a:ext>
            </a:extLst>
          </p:cNvPr>
          <p:cNvSpPr txBox="1"/>
          <p:nvPr/>
        </p:nvSpPr>
        <p:spPr>
          <a:xfrm>
            <a:off x="7523933" y="2107805"/>
            <a:ext cx="4657687" cy="2677656"/>
          </a:xfrm>
          <a:prstGeom prst="rect">
            <a:avLst/>
          </a:prstGeom>
          <a:noFill/>
        </p:spPr>
        <p:txBody>
          <a:bodyPr wrap="square" rtlCol="0">
            <a:spAutoFit/>
          </a:bodyPr>
          <a:lstStyle/>
          <a:p>
            <a:r>
              <a:rPr lang="en-US" sz="2400" dirty="0">
                <a:solidFill>
                  <a:srgbClr val="FF0000"/>
                </a:solidFill>
                <a:latin typeface="+mn-lt"/>
                <a:ea typeface="Open Sans" charset="0"/>
                <a:cs typeface="Open Sans" charset="0"/>
              </a:rPr>
              <a:t>There are 18 CAREC airlines (excluding China) with international services. There about 30 Chinese airlines with scheduled international services but only two (China Southern and Air China) serve other CAREC countries</a:t>
            </a:r>
          </a:p>
        </p:txBody>
      </p:sp>
      <p:pic>
        <p:nvPicPr>
          <p:cNvPr id="10" name="Picture 9">
            <a:extLst>
              <a:ext uri="{FF2B5EF4-FFF2-40B4-BE49-F238E27FC236}">
                <a16:creationId xmlns:a16="http://schemas.microsoft.com/office/drawing/2014/main" id="{B6D6841A-91EF-044C-B0EC-5F02CEC990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47" y="2004164"/>
            <a:ext cx="7252662" cy="4853835"/>
          </a:xfrm>
          <a:prstGeom prst="rect">
            <a:avLst/>
          </a:prstGeom>
        </p:spPr>
      </p:pic>
    </p:spTree>
    <p:extLst>
      <p:ext uri="{BB962C8B-B14F-4D97-AF65-F5344CB8AC3E}">
        <p14:creationId xmlns:p14="http://schemas.microsoft.com/office/powerpoint/2010/main" val="17079494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820" y="312515"/>
            <a:ext cx="9815333" cy="686613"/>
          </a:xfrm>
        </p:spPr>
        <p:txBody>
          <a:bodyPr/>
          <a:lstStyle/>
          <a:p>
            <a:r>
              <a:rPr lang="en-US" sz="6000" dirty="0">
                <a:latin typeface="+mn-lt"/>
              </a:rPr>
              <a:t>What would it look like?</a:t>
            </a:r>
          </a:p>
        </p:txBody>
      </p:sp>
      <p:sp>
        <p:nvSpPr>
          <p:cNvPr id="3" name="Subtitle 2"/>
          <p:cNvSpPr>
            <a:spLocks noGrp="1"/>
          </p:cNvSpPr>
          <p:nvPr>
            <p:ph type="subTitle" idx="1"/>
          </p:nvPr>
        </p:nvSpPr>
        <p:spPr>
          <a:xfrm>
            <a:off x="231820" y="1581665"/>
            <a:ext cx="11494741" cy="5165124"/>
          </a:xfrm>
        </p:spPr>
        <p:txBody>
          <a:bodyPr/>
          <a:lstStyle/>
          <a:p>
            <a:pPr marL="346500" indent="-342900">
              <a:buFont typeface="Arial" panose="020B0604020202020204" pitchFamily="34" charset="0"/>
              <a:buChar char="•"/>
            </a:pPr>
            <a:r>
              <a:rPr lang="en-PH" sz="2400" dirty="0">
                <a:latin typeface="+mn-lt"/>
              </a:rPr>
              <a:t>The Air Pass would include all 11 CAREC countries, including China’s Xinjiang and Inner Mongolia autonomous regions</a:t>
            </a:r>
          </a:p>
          <a:p>
            <a:pPr marL="346500" indent="-342900">
              <a:buFont typeface="Arial" panose="020B0604020202020204" pitchFamily="34" charset="0"/>
              <a:buChar char="•"/>
            </a:pPr>
            <a:r>
              <a:rPr lang="en-PH" sz="2400" dirty="0">
                <a:latin typeface="+mn-lt"/>
              </a:rPr>
              <a:t>But the Air Pass could initially be launched with a small subset of countries as a pilot program (for example Kazakhstan, Kyrgyz Republic, Tajikistan, Turkmenistan Uzbekistan) </a:t>
            </a:r>
          </a:p>
          <a:p>
            <a:pPr marL="346500" indent="-342900">
              <a:buFont typeface="Arial" panose="020B0604020202020204" pitchFamily="34" charset="0"/>
              <a:buChar char="•"/>
            </a:pPr>
            <a:r>
              <a:rPr lang="en-PH" sz="2400" dirty="0">
                <a:latin typeface="+mn-lt"/>
              </a:rPr>
              <a:t>There are about 20 airlines operating scheduled passenger flights within CAREC – 11 operate international services within CAREC and the others only offer domestic services</a:t>
            </a:r>
          </a:p>
          <a:p>
            <a:pPr marL="346500" indent="-342900">
              <a:buFont typeface="Arial" panose="020B0604020202020204" pitchFamily="34" charset="0"/>
              <a:buChar char="•"/>
            </a:pPr>
            <a:r>
              <a:rPr lang="en-PH" sz="2400" dirty="0">
                <a:latin typeface="+mn-lt"/>
              </a:rPr>
              <a:t>There are another 7 CAREC airlines that do not have any services within CAREC (no domestic services and all their international routes are to non-CAREC countries)</a:t>
            </a:r>
          </a:p>
          <a:p>
            <a:pPr marL="346500" indent="-342900">
              <a:buFont typeface="Arial" panose="020B0604020202020204" pitchFamily="34" charset="0"/>
              <a:buChar char="•"/>
            </a:pPr>
            <a:r>
              <a:rPr lang="en-PH" sz="2400" dirty="0">
                <a:latin typeface="+mn-lt"/>
              </a:rPr>
              <a:t>The Air Pass could would not initially include flights connecting CAREC with other regions but could be used to promote such flights, helping CAREC airlines improve market share </a:t>
            </a:r>
          </a:p>
          <a:p>
            <a:pPr marL="346500" indent="-342900">
              <a:buFont typeface="Arial" panose="020B0604020202020204" pitchFamily="34" charset="0"/>
              <a:buChar char="•"/>
            </a:pPr>
            <a:r>
              <a:rPr lang="en-PH" sz="2400" dirty="0">
                <a:latin typeface="+mn-lt"/>
              </a:rPr>
              <a:t>Railway operators can be considered, particularly for domestic travel</a:t>
            </a:r>
          </a:p>
          <a:p>
            <a:pPr marL="346500" indent="-342900">
              <a:buFont typeface="Arial" panose="020B0604020202020204" pitchFamily="34" charset="0"/>
              <a:buChar char="•"/>
            </a:pPr>
            <a:endParaRPr lang="en-PH" sz="2400" dirty="0">
              <a:latin typeface="+mn-lt"/>
            </a:endParaRPr>
          </a:p>
          <a:p>
            <a:endParaRPr lang="en-US" dirty="0"/>
          </a:p>
        </p:txBody>
      </p:sp>
    </p:spTree>
    <p:extLst>
      <p:ext uri="{BB962C8B-B14F-4D97-AF65-F5344CB8AC3E}">
        <p14:creationId xmlns:p14="http://schemas.microsoft.com/office/powerpoint/2010/main" val="33743494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Sobie aviation PPT template">
  <a:themeElements>
    <a:clrScheme name="Custom 4">
      <a:dk1>
        <a:srgbClr val="27292C"/>
      </a:dk1>
      <a:lt1>
        <a:srgbClr val="FFFFFF"/>
      </a:lt1>
      <a:dk2>
        <a:srgbClr val="27292C"/>
      </a:dk2>
      <a:lt2>
        <a:srgbClr val="FFFFFE"/>
      </a:lt2>
      <a:accent1>
        <a:srgbClr val="2B9794"/>
      </a:accent1>
      <a:accent2>
        <a:srgbClr val="71BD51"/>
      </a:accent2>
      <a:accent3>
        <a:srgbClr val="FBAF17"/>
      </a:accent3>
      <a:accent4>
        <a:srgbClr val="1C8ACB"/>
      </a:accent4>
      <a:accent5>
        <a:srgbClr val="A55A95"/>
      </a:accent5>
      <a:accent6>
        <a:srgbClr val="555C5F"/>
      </a:accent6>
      <a:hlink>
        <a:srgbClr val="45B1A4"/>
      </a:hlink>
      <a:folHlink>
        <a:srgbClr val="FBAF17"/>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a:latin typeface="Open Sans" charset="0"/>
            <a:ea typeface="Open Sans" charset="0"/>
            <a:cs typeface="Open Sans" charset="0"/>
          </a:defRPr>
        </a:defPPr>
      </a:lstStyle>
    </a:txDef>
  </a:objectDefaults>
  <a:extraClrSchemeLst/>
  <a:extLst>
    <a:ext uri="{05A4C25C-085E-4340-85A3-A5531E510DB2}">
      <thm15:themeFamily xmlns:thm15="http://schemas.microsoft.com/office/thememl/2012/main" name="2016.01.sprinklrStorytellerTemplate" id="{E6D16989-3BDD-B34B-9CD8-56A11BCE9B9B}" vid="{F482D7FB-4005-3740-A6AC-0E5A7F223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21918</TotalTime>
  <Words>2566</Words>
  <Application>Microsoft Macintosh PowerPoint</Application>
  <PresentationFormat>Custom</PresentationFormat>
  <Paragraphs>186</Paragraphs>
  <Slides>26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ＭＳ Ｐゴシック</vt:lpstr>
      <vt:lpstr>Al Bayan Plain</vt:lpstr>
      <vt:lpstr>Arial</vt:lpstr>
      <vt:lpstr>Baskerville</vt:lpstr>
      <vt:lpstr>Calibri</vt:lpstr>
      <vt:lpstr>HelveticaNeueLT Pro 55 Roman</vt:lpstr>
      <vt:lpstr>Open Sans</vt:lpstr>
      <vt:lpstr>Sobie aviation PPT template</vt:lpstr>
      <vt:lpstr>Silk Road Air Pass: A CAREC Proposal</vt:lpstr>
      <vt:lpstr>Introduction </vt:lpstr>
      <vt:lpstr>What is an Air Pass?</vt:lpstr>
      <vt:lpstr>Why an Air Pass for CAREC?</vt:lpstr>
      <vt:lpstr>What would it look like?</vt:lpstr>
      <vt:lpstr>What would it look like?</vt:lpstr>
      <vt:lpstr>QUICK QUIZ</vt:lpstr>
      <vt:lpstr>QUICK QUIZ … The Answer</vt:lpstr>
      <vt:lpstr>What would it look like?</vt:lpstr>
      <vt:lpstr>What does it include … International</vt:lpstr>
      <vt:lpstr>What does it include … Domestic</vt:lpstr>
      <vt:lpstr>What does it include … Xinjiang and Inner Mongolia</vt:lpstr>
      <vt:lpstr>Why an air pass for CAREC … International</vt:lpstr>
      <vt:lpstr>Why an air pass for CAREC … International </vt:lpstr>
      <vt:lpstr>Why an air pass for CAREC … International </vt:lpstr>
      <vt:lpstr>QUICK QUIZ</vt:lpstr>
      <vt:lpstr>QUICK QUIZ … The Answer</vt:lpstr>
      <vt:lpstr>Why an air pass for CAREC … Domestic </vt:lpstr>
      <vt:lpstr>Prior Air Pass Examples </vt:lpstr>
      <vt:lpstr>Failures of Prior Air Passes</vt:lpstr>
      <vt:lpstr>Potential Benefits </vt:lpstr>
      <vt:lpstr>Potential Benefits </vt:lpstr>
      <vt:lpstr>Potential Challenges </vt:lpstr>
      <vt:lpstr>Example of questions from a CAREC airline  </vt:lpstr>
      <vt:lpstr>Conclusion </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Mina Tung</dc:creator>
  <cp:lastModifiedBy>Brendan Sobie</cp:lastModifiedBy>
  <cp:revision>720</cp:revision>
  <cp:lastPrinted>2016-01-11T17:50:15Z</cp:lastPrinted>
  <dcterms:created xsi:type="dcterms:W3CDTF">2016-01-12T23:15:55Z</dcterms:created>
  <dcterms:modified xsi:type="dcterms:W3CDTF">2021-02-02T15:27:08Z</dcterms:modified>
</cp:coreProperties>
</file>