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33" r:id="rId2"/>
    <p:sldId id="534" r:id="rId3"/>
    <p:sldId id="543" r:id="rId4"/>
    <p:sldId id="555" r:id="rId5"/>
    <p:sldId id="558" r:id="rId6"/>
    <p:sldId id="540" r:id="rId7"/>
    <p:sldId id="539" r:id="rId8"/>
    <p:sldId id="542" r:id="rId9"/>
    <p:sldId id="541" r:id="rId10"/>
    <p:sldId id="545" r:id="rId11"/>
    <p:sldId id="544" r:id="rId12"/>
    <p:sldId id="548" r:id="rId13"/>
    <p:sldId id="549" r:id="rId14"/>
    <p:sldId id="552" r:id="rId15"/>
    <p:sldId id="553" r:id="rId16"/>
    <p:sldId id="559" r:id="rId17"/>
    <p:sldId id="561" r:id="rId18"/>
    <p:sldId id="550" r:id="rId19"/>
    <p:sldId id="564" r:id="rId20"/>
    <p:sldId id="551" r:id="rId21"/>
    <p:sldId id="563" r:id="rId22"/>
    <p:sldId id="565" r:id="rId23"/>
    <p:sldId id="536" r:id="rId24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1pPr>
    <a:lvl2pPr marL="6094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2pPr>
    <a:lvl3pPr marL="1218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3pPr>
    <a:lvl4pPr marL="18284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4pPr>
    <a:lvl5pPr marL="24379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5pPr>
    <a:lvl6pPr marL="3047467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6pPr>
    <a:lvl7pPr marL="3656960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7pPr>
    <a:lvl8pPr marL="4266453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8pPr>
    <a:lvl9pPr marL="4875947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7354" userDrawn="1">
          <p15:clr>
            <a:srgbClr val="A4A3A4"/>
          </p15:clr>
        </p15:guide>
        <p15:guide id="3" orient="horz" pos="232" userDrawn="1">
          <p15:clr>
            <a:srgbClr val="A4A3A4"/>
          </p15:clr>
        </p15:guide>
        <p15:guide id="4" pos="41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 Griff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C3E1"/>
    <a:srgbClr val="000000"/>
    <a:srgbClr val="F6F5F5"/>
    <a:srgbClr val="FFFF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0" autoAdjust="0"/>
    <p:restoredTop sz="95777" autoAdjust="0"/>
  </p:normalViewPr>
  <p:slideViewPr>
    <p:cSldViewPr snapToGrid="0">
      <p:cViewPr varScale="1">
        <p:scale>
          <a:sx n="110" d="100"/>
          <a:sy n="110" d="100"/>
        </p:scale>
        <p:origin x="1016" y="168"/>
      </p:cViewPr>
      <p:guideLst>
        <p:guide orient="horz" pos="4020"/>
        <p:guide pos="7354"/>
        <p:guide orient="horz" pos="232"/>
        <p:guide pos="417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728"/>
    </p:cViewPr>
  </p:sorterViewPr>
  <p:notesViewPr>
    <p:cSldViewPr snapToGrid="0">
      <p:cViewPr varScale="1">
        <p:scale>
          <a:sx n="85" d="100"/>
          <a:sy n="85" d="100"/>
        </p:scale>
        <p:origin x="27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F4A4E1E-AE9C-A143-ABAD-5D391E7CFCE1}" type="datetimeFigureOut">
              <a:rPr lang="en-US" altLang="en-US"/>
              <a:pPr/>
              <a:t>1/19/21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C392FC3-D82C-EB4F-8C81-8965466BD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421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BE86FFC-B97E-FA45-9938-FB42098B5E8B}" type="datetimeFigureOut">
              <a:rPr lang="en-US" altLang="en-US"/>
              <a:pPr/>
              <a:t>1/19/21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1F7B10B-2CA8-0D4D-AA1C-2A87D62C2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288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7B10B-2CA8-0D4D-AA1C-2A87D62C2A9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09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b="19313"/>
          <a:stretch/>
        </p:blipFill>
        <p:spPr>
          <a:xfrm>
            <a:off x="-1" y="1252038"/>
            <a:ext cx="12188824" cy="528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6146" y="4651032"/>
            <a:ext cx="10239885" cy="697731"/>
          </a:xfrm>
        </p:spPr>
        <p:txBody>
          <a:bodyPr anchor="b"/>
          <a:lstStyle>
            <a:lvl1pPr algn="ctr">
              <a:defRPr sz="4400" b="0" i="0" baseline="0"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6146" y="5816338"/>
            <a:ext cx="10239884" cy="593650"/>
          </a:xfrm>
        </p:spPr>
        <p:txBody>
          <a:bodyPr>
            <a:normAutofit/>
          </a:bodyPr>
          <a:lstStyle>
            <a:lvl1pPr marL="0" indent="0" algn="ctr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accent6"/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3541853" y="5572505"/>
            <a:ext cx="5289631" cy="69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3145" y="3176069"/>
            <a:ext cx="2915336" cy="773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E06F5C-8FAC-4743-A275-FFE9DC1A55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88825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2296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1470152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80191" y="363137"/>
            <a:ext cx="8865561" cy="65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add title</a:t>
            </a:r>
          </a:p>
        </p:txBody>
      </p:sp>
      <p:sp>
        <p:nvSpPr>
          <p:cNvPr id="14" name="Slide Number Placeholder 7"/>
          <p:cNvSpPr txBox="1">
            <a:spLocks/>
          </p:cNvSpPr>
          <p:nvPr userDrawn="1"/>
        </p:nvSpPr>
        <p:spPr>
          <a:xfrm>
            <a:off x="318895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F933393C-D36C-EF49-8616-9B2A742D223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890" y="383879"/>
            <a:ext cx="2159000" cy="5715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012" y="1724179"/>
            <a:ext cx="5318226" cy="4560873"/>
          </a:xfrm>
        </p:spPr>
        <p:txBody>
          <a:bodyPr/>
          <a:lstStyle>
            <a:lvl1pPr marL="3600" indent="0">
              <a:lnSpc>
                <a:spcPct val="120000"/>
              </a:lnSpc>
              <a:spcBef>
                <a:spcPts val="400"/>
              </a:spcBef>
              <a:buFont typeface="Arial" charset="0"/>
              <a:buNone/>
              <a:defRPr sz="1800"/>
            </a:lvl1pPr>
            <a:lvl2pPr marL="3600" indent="0">
              <a:defRPr sz="1600"/>
            </a:lvl2pPr>
            <a:lvl6pPr>
              <a:defRPr sz="1600">
                <a:latin typeface="Baskerville" charset="0"/>
                <a:ea typeface="Baskerville" charset="0"/>
                <a:cs typeface="Baskerville" charset="0"/>
              </a:defRPr>
            </a:lvl6pPr>
          </a:lstStyle>
          <a:p>
            <a:r>
              <a:rPr lang="en-US" dirty="0"/>
              <a:t>We provide a range of research, analysis, scoping, training, planning and strategy services, specifically tailored for the aviation industry</a:t>
            </a:r>
          </a:p>
        </p:txBody>
      </p:sp>
    </p:spTree>
    <p:extLst>
      <p:ext uri="{BB962C8B-B14F-4D97-AF65-F5344CB8AC3E}">
        <p14:creationId xmlns:p14="http://schemas.microsoft.com/office/powerpoint/2010/main" val="13715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80191" y="363137"/>
            <a:ext cx="8865561" cy="65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</a:p>
        </p:txBody>
      </p:sp>
      <p:sp>
        <p:nvSpPr>
          <p:cNvPr id="14" name="Slide Number Placeholder 7"/>
          <p:cNvSpPr txBox="1">
            <a:spLocks/>
          </p:cNvSpPr>
          <p:nvPr userDrawn="1"/>
        </p:nvSpPr>
        <p:spPr>
          <a:xfrm>
            <a:off x="318895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F933393C-D36C-EF49-8616-9B2A742D223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012" y="1724179"/>
            <a:ext cx="5318226" cy="4560873"/>
          </a:xfrm>
        </p:spPr>
        <p:txBody>
          <a:bodyPr/>
          <a:lstStyle>
            <a:lvl1pPr marL="3600" indent="0">
              <a:spcBef>
                <a:spcPts val="400"/>
              </a:spcBef>
              <a:buFont typeface="Arial" charset="0"/>
              <a:buNone/>
              <a:defRPr sz="1800"/>
            </a:lvl1pPr>
            <a:lvl2pPr>
              <a:defRPr sz="1600"/>
            </a:lvl2pPr>
            <a:lvl6pPr>
              <a:defRPr sz="1600">
                <a:latin typeface="Baskerville" charset="0"/>
                <a:ea typeface="Baskerville" charset="0"/>
                <a:cs typeface="Baskerville" charset="0"/>
              </a:defRPr>
            </a:lvl6pPr>
          </a:lstStyle>
          <a:p>
            <a:r>
              <a:rPr lang="en-US" dirty="0"/>
              <a:t>We provide a range of research, analysis, scoping, training, planning and strategy services, specifically tailored for the aviation industry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1771" y="1264927"/>
            <a:ext cx="110385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8904" y="382781"/>
            <a:ext cx="2156786" cy="5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1575"/>
            <a:ext cx="12188825" cy="4062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b="18909"/>
          <a:stretch/>
        </p:blipFill>
        <p:spPr>
          <a:xfrm>
            <a:off x="-1" y="1564214"/>
            <a:ext cx="12188825" cy="5311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6146" y="4651032"/>
            <a:ext cx="10239885" cy="697731"/>
          </a:xfrm>
        </p:spPr>
        <p:txBody>
          <a:bodyPr anchor="b"/>
          <a:lstStyle>
            <a:lvl1pPr algn="ctr">
              <a:defRPr sz="4400" b="0" i="0" baseline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6146" y="5816338"/>
            <a:ext cx="10239884" cy="593650"/>
          </a:xfrm>
        </p:spPr>
        <p:txBody>
          <a:bodyPr>
            <a:normAutofit/>
          </a:bodyPr>
          <a:lstStyle>
            <a:lvl1pPr marL="0" indent="0" algn="ctr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bg1">
                    <a:lumMod val="95000"/>
                  </a:schemeClr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3541853" y="5572505"/>
            <a:ext cx="5289631" cy="69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1571" y="3176070"/>
            <a:ext cx="2947069" cy="78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470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15954"/>
          <a:stretch/>
        </p:blipFill>
        <p:spPr>
          <a:xfrm>
            <a:off x="-1" y="-11576"/>
            <a:ext cx="12188825" cy="3414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b="19313"/>
          <a:stretch/>
        </p:blipFill>
        <p:spPr>
          <a:xfrm flipH="1">
            <a:off x="0" y="1564214"/>
            <a:ext cx="12188825" cy="528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0009" y="4477417"/>
            <a:ext cx="10239885" cy="697731"/>
          </a:xfrm>
        </p:spPr>
        <p:txBody>
          <a:bodyPr anchor="b"/>
          <a:lstStyle>
            <a:lvl1pPr algn="l">
              <a:defRPr sz="4400" b="0" i="0" baseline="0"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0009" y="5642723"/>
            <a:ext cx="10239884" cy="593650"/>
          </a:xfrm>
        </p:spPr>
        <p:txBody>
          <a:bodyPr>
            <a:normAutofit/>
          </a:bodyPr>
          <a:lstStyle>
            <a:lvl1pPr marL="0" indent="0" algn="l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accent6"/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1534" y="2858247"/>
            <a:ext cx="3332283" cy="88467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610009" y="5420499"/>
            <a:ext cx="528963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272392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14529"/>
          <a:stretch/>
        </p:blipFill>
        <p:spPr>
          <a:xfrm>
            <a:off x="-1" y="-34725"/>
            <a:ext cx="12188825" cy="3472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b="18909"/>
          <a:stretch/>
        </p:blipFill>
        <p:spPr>
          <a:xfrm flipH="1">
            <a:off x="0" y="1564214"/>
            <a:ext cx="12188824" cy="5311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0009" y="4477417"/>
            <a:ext cx="10239885" cy="697731"/>
          </a:xfrm>
        </p:spPr>
        <p:txBody>
          <a:bodyPr anchor="b"/>
          <a:lstStyle>
            <a:lvl1pPr algn="l">
              <a:defRPr sz="4400" b="0" i="0" baseline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0009" y="5642723"/>
            <a:ext cx="10239884" cy="593650"/>
          </a:xfrm>
        </p:spPr>
        <p:txBody>
          <a:bodyPr>
            <a:normAutofit/>
          </a:bodyPr>
          <a:lstStyle>
            <a:lvl1pPr marL="0" indent="0" algn="l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bg1">
                    <a:lumMod val="95000"/>
                  </a:schemeClr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0784" y="2858247"/>
            <a:ext cx="3342113" cy="88467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610009" y="5420499"/>
            <a:ext cx="528963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626632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2693" y="1142020"/>
            <a:ext cx="2991336" cy="794160"/>
          </a:xfrm>
          <a:prstGeom prst="rect">
            <a:avLst/>
          </a:prstGeom>
        </p:spPr>
      </p:pic>
      <p:sp>
        <p:nvSpPr>
          <p:cNvPr id="8" name="Title 39"/>
          <p:cNvSpPr txBox="1">
            <a:spLocks/>
          </p:cNvSpPr>
          <p:nvPr userDrawn="1"/>
        </p:nvSpPr>
        <p:spPr>
          <a:xfrm>
            <a:off x="0" y="2226815"/>
            <a:ext cx="12188825" cy="55562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sobieaviation.com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318894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8802A068-CDB4-3049-AF38-82F214E18B2A}" type="slidenum">
              <a:rPr lang="en-US" altLang="en-US" smtClean="0">
                <a:solidFill>
                  <a:srgbClr val="3B3E43"/>
                </a:solidFill>
              </a:rPr>
              <a:pPr/>
              <a:t>‹#›</a:t>
            </a:fld>
            <a:endParaRPr lang="en-US" altLang="en-US" dirty="0">
              <a:solidFill>
                <a:srgbClr val="3B3E4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t="-421" b="11253"/>
          <a:stretch/>
        </p:blipFill>
        <p:spPr>
          <a:xfrm>
            <a:off x="-1" y="3235124"/>
            <a:ext cx="12188825" cy="36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83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80191" y="289984"/>
            <a:ext cx="11215412" cy="10964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148" y="1477433"/>
            <a:ext cx="10605971" cy="46333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 err="1"/>
              <a:t>Fith</a:t>
            </a:r>
            <a:r>
              <a:rPr lang="en-US" altLang="en-US" dirty="0"/>
              <a:t> level</a:t>
            </a:r>
          </a:p>
          <a:p>
            <a:pPr lvl="3"/>
            <a:endParaRPr lang="en-US" altLang="en-US" dirty="0"/>
          </a:p>
          <a:p>
            <a:pPr lvl="3"/>
            <a:endParaRPr lang="en-US" altLang="en-US" dirty="0"/>
          </a:p>
          <a:p>
            <a:pPr lvl="4"/>
            <a:endParaRPr lang="en-US" altLang="en-US" dirty="0"/>
          </a:p>
          <a:p>
            <a:pPr lvl="4"/>
            <a:endParaRPr lang="en-US" altLang="en-US" dirty="0"/>
          </a:p>
        </p:txBody>
      </p:sp>
      <p:sp>
        <p:nvSpPr>
          <p:cNvPr id="5" name="Slide Number Placeholder 7"/>
          <p:cNvSpPr txBox="1">
            <a:spLocks/>
          </p:cNvSpPr>
          <p:nvPr userDrawn="1"/>
        </p:nvSpPr>
        <p:spPr>
          <a:xfrm>
            <a:off x="318895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F933393C-D36C-EF49-8616-9B2A742D223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5" r:id="rId2"/>
    <p:sldLayoutId id="2147484371" r:id="rId3"/>
    <p:sldLayoutId id="2147484376" r:id="rId4"/>
    <p:sldLayoutId id="2147484373" r:id="rId5"/>
    <p:sldLayoutId id="2147484377" r:id="rId6"/>
    <p:sldLayoutId id="2147484354" r:id="rId7"/>
  </p:sldLayoutIdLst>
  <p:transition spd="med">
    <p:fade/>
  </p:transition>
  <p:hf hdr="0" ftr="0" dt="0"/>
  <p:txStyles>
    <p:titleStyle>
      <a:lvl1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000" b="0" i="0" kern="1200">
          <a:solidFill>
            <a:schemeClr val="tx2"/>
          </a:solidFill>
          <a:effectLst/>
          <a:latin typeface="Baskerville" charset="0"/>
          <a:ea typeface="Baskerville" charset="0"/>
          <a:cs typeface="Baskerville" charset="0"/>
        </a:defRPr>
      </a:lvl1pPr>
      <a:lvl2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5pPr>
      <a:lvl6pPr marL="609448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6pPr>
      <a:lvl7pPr marL="1218895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7pPr>
      <a:lvl8pPr marL="1828343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8pPr>
      <a:lvl9pPr marL="2437790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9pPr>
    </p:titleStyle>
    <p:bodyStyle>
      <a:lvl1pPr marL="457086" indent="-457086" algn="l" rtl="0" eaLnBrk="1" fontAlgn="base" hangingPunct="1">
        <a:lnSpc>
          <a:spcPct val="120000"/>
        </a:lnSpc>
        <a:spcBef>
          <a:spcPts val="1600"/>
        </a:spcBef>
        <a:spcAft>
          <a:spcPct val="0"/>
        </a:spcAft>
        <a:buFont typeface="Arial" charset="0"/>
        <a:defRPr sz="2666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1pPr>
      <a:lvl2pPr marL="238125" indent="-238125" algn="l" rtl="0" eaLnBrk="1" fontAlgn="base" hangingPunct="1">
        <a:lnSpc>
          <a:spcPct val="120000"/>
        </a:lnSpc>
        <a:spcBef>
          <a:spcPts val="800"/>
        </a:spcBef>
        <a:spcAft>
          <a:spcPct val="0"/>
        </a:spcAft>
        <a:buClr>
          <a:srgbClr val="266571"/>
        </a:buClr>
        <a:buFont typeface="Arial" charset="0"/>
        <a:buChar char="•"/>
        <a:tabLst/>
        <a:defRPr sz="1600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2pPr>
      <a:lvl3pPr marL="461963" indent="-228600" algn="l" rtl="0" eaLnBrk="1" fontAlgn="base" hangingPunct="1">
        <a:lnSpc>
          <a:spcPct val="120000"/>
        </a:lnSpc>
        <a:spcBef>
          <a:spcPts val="800"/>
        </a:spcBef>
        <a:spcAft>
          <a:spcPct val="0"/>
        </a:spcAft>
        <a:buClr>
          <a:srgbClr val="266571"/>
        </a:buClr>
        <a:buFont typeface="Arial" charset="0"/>
        <a:buChar char="•"/>
        <a:tabLst/>
        <a:defRPr sz="1600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3pPr>
      <a:lvl4pPr marL="744538" indent="-285750" algn="l" rtl="0" eaLnBrk="1" fontAlgn="base" hangingPunct="1">
        <a:lnSpc>
          <a:spcPct val="120000"/>
        </a:lnSpc>
        <a:spcBef>
          <a:spcPts val="400"/>
        </a:spcBef>
        <a:spcAft>
          <a:spcPct val="0"/>
        </a:spcAft>
        <a:buClr>
          <a:srgbClr val="266571"/>
        </a:buClr>
        <a:buFont typeface="Arial" charset="0"/>
        <a:buChar char="•"/>
        <a:tabLst/>
        <a:defRPr sz="1600" kern="1200" baseline="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4pPr>
      <a:lvl5pPr marL="913714" indent="-304724" algn="l" rtl="0" eaLnBrk="1" fontAlgn="base" hangingPunct="1">
        <a:spcBef>
          <a:spcPct val="20000"/>
        </a:spcBef>
        <a:spcAft>
          <a:spcPct val="0"/>
        </a:spcAft>
        <a:buClr>
          <a:srgbClr val="266571"/>
        </a:buClr>
        <a:buFont typeface="Arial" charset="0"/>
        <a:buChar char="»"/>
        <a:defRPr sz="1600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51032"/>
            <a:ext cx="11689976" cy="697731"/>
          </a:xfrm>
        </p:spPr>
        <p:txBody>
          <a:bodyPr/>
          <a:lstStyle/>
          <a:p>
            <a:r>
              <a:rPr lang="ru-RU" sz="4800" u="sng" dirty="0">
                <a:latin typeface="+mn-lt"/>
              </a:rPr>
              <a:t>Воздействие </a:t>
            </a:r>
            <a:r>
              <a:rPr lang="en-US" sz="4800" u="sng" dirty="0">
                <a:latin typeface="+mn-lt"/>
              </a:rPr>
              <a:t>COVID-19 </a:t>
            </a:r>
            <a:r>
              <a:rPr lang="ru-RU" sz="4800" u="sng" dirty="0">
                <a:latin typeface="+mn-lt"/>
              </a:rPr>
              <a:t>и стратегии восстановления</a:t>
            </a:r>
            <a:endParaRPr lang="en-US" sz="4800" u="sng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045" y="6088283"/>
            <a:ext cx="10872787" cy="495325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ru-RU" sz="3200" dirty="0" err="1">
                <a:latin typeface="+mn-lt"/>
              </a:rPr>
              <a:t>Вебинар</a:t>
            </a:r>
            <a:r>
              <a:rPr lang="ru-RU" sz="3200" dirty="0">
                <a:latin typeface="+mn-lt"/>
              </a:rPr>
              <a:t> по авиации и туризму ЦАРЭС</a:t>
            </a:r>
            <a:r>
              <a:rPr lang="en-US" sz="3200" dirty="0">
                <a:latin typeface="+mn-lt"/>
              </a:rPr>
              <a:t>, 27 </a:t>
            </a:r>
            <a:r>
              <a:rPr lang="ru-RU" sz="3200" dirty="0">
                <a:latin typeface="+mn-lt"/>
              </a:rPr>
              <a:t>января </a:t>
            </a:r>
            <a:r>
              <a:rPr lang="en-US" sz="3200" dirty="0">
                <a:latin typeface="+mn-lt"/>
              </a:rPr>
              <a:t>2020</a:t>
            </a:r>
            <a:r>
              <a:rPr lang="ru-RU" sz="3200" dirty="0">
                <a:latin typeface="+mn-lt"/>
              </a:rPr>
              <a:t> года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163025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97" y="358655"/>
            <a:ext cx="9346899" cy="873687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Воздействие на Грузию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0" y="5535827"/>
            <a:ext cx="11778948" cy="939114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обычный год Грузия привлекает более чем в два раза больше посетителей в пиковые месяцы июль и август по сравнению с непиковыми месяцами январь и февраль. Как и у Монголии, перед Грузией теперь стоит мрачная перспектива двух летних сезонов подряд без международного туризма.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D6CBC-A851-C844-A9D9-4FC60F05E61C}"/>
              </a:ext>
            </a:extLst>
          </p:cNvPr>
          <p:cNvSpPr txBox="1"/>
          <p:nvPr/>
        </p:nvSpPr>
        <p:spPr>
          <a:xfrm>
            <a:off x="9887321" y="4612497"/>
            <a:ext cx="2123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Источник</a:t>
            </a:r>
            <a:r>
              <a:rPr lang="en-US" sz="14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Национальная туристическая администрация Грузии</a:t>
            </a:r>
            <a:endParaRPr lang="en-US" sz="1400" dirty="0"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C11EE-2F3C-BC48-A825-E5A713A9E883}"/>
              </a:ext>
            </a:extLst>
          </p:cNvPr>
          <p:cNvSpPr txBox="1"/>
          <p:nvPr/>
        </p:nvSpPr>
        <p:spPr>
          <a:xfrm>
            <a:off x="-61785" y="1352722"/>
            <a:ext cx="970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+mn-lt"/>
                <a:ea typeface="Open Sans" charset="0"/>
                <a:cs typeface="Open Sans" charset="0"/>
              </a:rPr>
              <a:t>Ежемесячное количество посетителей</a:t>
            </a:r>
            <a:r>
              <a:rPr lang="en-US" sz="2200" b="1" dirty="0">
                <a:latin typeface="+mn-lt"/>
                <a:ea typeface="Open Sans" charset="0"/>
                <a:cs typeface="Open Sans" charset="0"/>
              </a:rPr>
              <a:t>, 2020 </a:t>
            </a:r>
            <a:r>
              <a:rPr lang="ru-RU" sz="2200" b="1" dirty="0">
                <a:latin typeface="+mn-lt"/>
                <a:ea typeface="Open Sans" charset="0"/>
                <a:cs typeface="Open Sans" charset="0"/>
              </a:rPr>
              <a:t>год по сравнению с </a:t>
            </a:r>
            <a:r>
              <a:rPr lang="en-US" sz="2200" b="1" dirty="0">
                <a:latin typeface="+mn-lt"/>
                <a:ea typeface="Open Sans" charset="0"/>
                <a:cs typeface="Open Sans" charset="0"/>
              </a:rPr>
              <a:t>2019 </a:t>
            </a:r>
            <a:r>
              <a:rPr lang="ru-RU" sz="2200" b="1" dirty="0">
                <a:latin typeface="+mn-lt"/>
                <a:ea typeface="Open Sans" charset="0"/>
                <a:cs typeface="Open Sans" charset="0"/>
              </a:rPr>
              <a:t> годом</a:t>
            </a:r>
            <a:r>
              <a:rPr lang="en-US" sz="2200" b="1" dirty="0">
                <a:latin typeface="+mn-lt"/>
                <a:ea typeface="Open Sans" charset="0"/>
                <a:cs typeface="Open Sans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50B6F-AF84-C04D-A931-0107A2D5D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1925598"/>
            <a:ext cx="9551773" cy="3387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59CA3-7917-744F-AA75-379C3A5F2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52" y="1557638"/>
            <a:ext cx="2402274" cy="2962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EA86D8-2BC1-CE41-95AA-B6AC0CE188B1}"/>
              </a:ext>
            </a:extLst>
          </p:cNvPr>
          <p:cNvSpPr txBox="1"/>
          <p:nvPr/>
        </p:nvSpPr>
        <p:spPr>
          <a:xfrm>
            <a:off x="11207577" y="1664719"/>
            <a:ext cx="981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Georgian Airways</a:t>
            </a:r>
          </a:p>
        </p:txBody>
      </p:sp>
    </p:spTree>
    <p:extLst>
      <p:ext uri="{BB962C8B-B14F-4D97-AF65-F5344CB8AC3E}">
        <p14:creationId xmlns:p14="http://schemas.microsoft.com/office/powerpoint/2010/main" val="8812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77" y="2589599"/>
            <a:ext cx="11944648" cy="4164228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Внутренний туризм восстанавливался во второй половине 2020 года, так как многие страны ЦАРЭС сняли карантин и местные ограничения на поездки, но в 2021 году могут быть достигнуты еще более высокие уровни внутреннего туризма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Странам ЦАРЭС необходимо полагаться на внутренний туризм в 2021 году, так как, скорее всего, большинство рынков для международных туристов откроются не раньше конца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Однако для авиации существует ограниченная выгода от внутреннего туризма, за исключением Казахстана и Пакистана, на которые приходится две трети всех внутренних пассажирских перевозок ЦАРЭС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Продвижение внутреннего туризма было первой рекомендацией исследования по оценке воздействия COVID-19 на авиацию и туризм ЦАРЭС</a:t>
            </a:r>
            <a:endParaRPr lang="en-US" sz="2200" dirty="0">
              <a:latin typeface="+mn-lt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5D770-265D-B64C-9BC5-5D685F57F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929"/>
            <a:ext cx="12188825" cy="10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68" y="3310359"/>
            <a:ext cx="12065257" cy="3547640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cs typeface="Calibri" panose="020F0502020204030204" pitchFamily="34" charset="0"/>
              </a:rPr>
              <a:t>Есть возможность дать толчок международному восстановлению посредством открытия «зеленых полос» или «пузырей» для путешествий, что поможет частично восстановить туризм и экономику в целом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cs typeface="Calibri" panose="020F0502020204030204" pitchFamily="34" charset="0"/>
              </a:rPr>
              <a:t>Туризм и авиаперелеты в рамках ЦАРЭС ограничены, но этот кризис дает возможность продвигать поездки внутри группы посредством создания «пузырей» для авиаперелетов или «зеленых полос»</a:t>
            </a:r>
            <a:endParaRPr lang="en-US" sz="2000" dirty="0">
              <a:latin typeface="+mn-lt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cs typeface="Calibri" panose="020F0502020204030204" pitchFamily="34" charset="0"/>
              </a:rPr>
              <a:t>Идеальным вариантом была бы многосторонняя структура для «пузырей» для авиаперелетов в ЦАРЭС, так как она обеспечила бы платформу для возобновления полетов между несколькими парами стран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cs typeface="Calibri" panose="020F0502020204030204" pitchFamily="34" charset="0"/>
              </a:rPr>
              <a:t>Необходимо осуществлять в тандеме упрощение визового режима, устраняя давние препятствия для поездок между странами, которые еще не предлагают безвизовый режим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E1C33-9C58-3348-A551-CCD0DA59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4" y="1346618"/>
            <a:ext cx="11928831" cy="18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5" y="370703"/>
            <a:ext cx="9040638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68" y="3055716"/>
            <a:ext cx="12065257" cy="3093410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n-lt"/>
                <a:cs typeface="Calibri" panose="020F0502020204030204" pitchFamily="34" charset="0"/>
              </a:rPr>
              <a:t>«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Пузыри» для авиаперевозок могут способствовать увеличению пропускной способности существующих международных маршрутов в рамках ЦАРЭС и потенциально способствовать запуску новых маршрутов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Любые новые или расширенные авиасообщения могут быть сохранены после этого кризиса, что приведет к улучшению связанности в рамках ЦАРЭС, что является ключевой целью стратегий ЦАРЭС в области авиации и туризма</a:t>
            </a:r>
            <a:endParaRPr lang="en-US" sz="2200" dirty="0">
              <a:latin typeface="+mn-lt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</a:rPr>
              <a:t>Если граждане ЦАРЭС смогут посещать другие страны ЦАРЭС в 2021 году, интерес к путешествиям по региону и посещению объектов наследия ЮНЕСКО ЦАРЭС со временем увеличится</a:t>
            </a:r>
            <a:endParaRPr lang="en-US" sz="2200" dirty="0">
              <a:latin typeface="+mn-lt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ru-RU" sz="2200" dirty="0">
              <a:latin typeface="+mn-lt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CA11F-D41F-1847-8D9F-34A91CA2F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" y="1464932"/>
            <a:ext cx="12127042" cy="17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67889" y="4606724"/>
            <a:ext cx="1720937" cy="2180225"/>
          </a:xfrm>
        </p:spPr>
        <p:txBody>
          <a:bodyPr/>
          <a:lstStyle/>
          <a:p>
            <a:r>
              <a:rPr lang="az-Cyrl-AZ" sz="1600" dirty="0">
                <a:latin typeface="+mn-lt"/>
              </a:rPr>
              <a:t>Источник: ВОЗДЕЙСТВИЕ </a:t>
            </a:r>
            <a:r>
              <a:rPr lang="en-SG" sz="1600" dirty="0">
                <a:latin typeface="+mn-lt"/>
              </a:rPr>
              <a:t>COVID-19 </a:t>
            </a:r>
            <a:r>
              <a:rPr lang="az-Cyrl-AZ" sz="1600" dirty="0">
                <a:latin typeface="+mn-lt"/>
              </a:rPr>
              <a:t>НА АВИАЦИЮ И ТУРИЗМ В ЦАРЭС</a:t>
            </a:r>
            <a:endParaRPr lang="en-US" sz="1600" dirty="0">
              <a:latin typeface="+mn-lt"/>
            </a:endParaRPr>
          </a:p>
          <a:p>
            <a:r>
              <a:rPr lang="az-Cyrl-AZ" sz="1600" dirty="0">
                <a:latin typeface="+mn-lt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9C656-F51C-7A4E-90F8-EF6C233C8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4457"/>
            <a:ext cx="10367319" cy="4943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8780A5-5648-8A49-AAFA-5CE7E4D3B63F}"/>
              </a:ext>
            </a:extLst>
          </p:cNvPr>
          <p:cNvSpPr txBox="1"/>
          <p:nvPr/>
        </p:nvSpPr>
        <p:spPr>
          <a:xfrm>
            <a:off x="86498" y="1383957"/>
            <a:ext cx="12083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n-lt"/>
                <a:ea typeface="Open Sans" charset="0"/>
                <a:cs typeface="Open Sans" charset="0"/>
              </a:rPr>
              <a:t>Примеры мало используемых маршрутов в рамках ЦАРЭС, которые могут поддержать увеличение частоты рейсов</a:t>
            </a:r>
            <a:endParaRPr lang="en-US" sz="24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200D6-588D-5C44-8D1D-881BA795C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90" y="2006260"/>
            <a:ext cx="1701800" cy="2330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BFB93D-CB39-9345-84AC-A7176692636D}"/>
              </a:ext>
            </a:extLst>
          </p:cNvPr>
          <p:cNvSpPr txBox="1"/>
          <p:nvPr/>
        </p:nvSpPr>
        <p:spPr>
          <a:xfrm>
            <a:off x="10467889" y="2006260"/>
            <a:ext cx="1468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Turkmenistan Airlines</a:t>
            </a:r>
          </a:p>
        </p:txBody>
      </p:sp>
    </p:spTree>
    <p:extLst>
      <p:ext uri="{BB962C8B-B14F-4D97-AF65-F5344CB8AC3E}">
        <p14:creationId xmlns:p14="http://schemas.microsoft.com/office/powerpoint/2010/main" val="24112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8133" y="1655805"/>
            <a:ext cx="5344418" cy="5288692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Это выборка из 20 маршрутов, которые, как было отмечено в исследовании, могут быть запущены в 2021 году посредством создания «зеленых полос» или «пузырей» для авиасообщений с использованием правильной политики, стимулов и рекламных акций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 Astana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» уже планирует запустить рейс Алматы-Батуми 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Баку-Карачи были крупнейшей парой необслуживаемых городов в ЦАРЭС до COVID-19; возможны несколько маршрутов Пакистан-ЦАРЭС, но решающее значение имеет упрощение визового режима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D0223-2B92-3142-AB4C-CFF5B100C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" y="1699053"/>
            <a:ext cx="6283095" cy="5158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31B60-D65A-BE45-81C7-535FE35B3EFF}"/>
              </a:ext>
            </a:extLst>
          </p:cNvPr>
          <p:cNvSpPr txBox="1"/>
          <p:nvPr/>
        </p:nvSpPr>
        <p:spPr>
          <a:xfrm>
            <a:off x="135924" y="1283554"/>
            <a:ext cx="825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n-lt"/>
                <a:ea typeface="Open Sans" charset="0"/>
                <a:cs typeface="Open Sans" charset="0"/>
              </a:rPr>
              <a:t>Примеры мало используемых маршрутов в рамках ЦАРЭС</a:t>
            </a:r>
            <a:endParaRPr lang="en-US" sz="2400" b="1" dirty="0">
              <a:latin typeface="+mn-lt"/>
              <a:ea typeface="Open Sans" charset="0"/>
              <a:cs typeface="Open Sans" charset="0"/>
            </a:endParaRPr>
          </a:p>
          <a:p>
            <a:endParaRPr lang="en-US" sz="2400" b="1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latin typeface="+mn-lt"/>
              </a:rPr>
              <a:t>БЛИЦ-ТЕСТ</a:t>
            </a:r>
            <a:endParaRPr lang="en-US" sz="6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2" y="1481559"/>
            <a:ext cx="10945556" cy="5191090"/>
          </a:xfrm>
        </p:spPr>
        <p:txBody>
          <a:bodyPr/>
          <a:lstStyle/>
          <a:p>
            <a:r>
              <a:rPr lang="ru-RU" sz="3200" dirty="0">
                <a:latin typeface="+mn-lt"/>
              </a:rPr>
              <a:t>Из </a:t>
            </a:r>
            <a:r>
              <a:rPr lang="en-US" sz="3200" dirty="0">
                <a:latin typeface="+mn-lt"/>
              </a:rPr>
              <a:t>45 </a:t>
            </a:r>
            <a:r>
              <a:rPr lang="ru-RU" sz="3200" dirty="0">
                <a:latin typeface="+mn-lt"/>
              </a:rPr>
              <a:t>возможных пар городов в странах ЦАРЭС</a:t>
            </a:r>
            <a:r>
              <a:rPr lang="en-US" sz="3200" dirty="0">
                <a:latin typeface="+mn-lt"/>
              </a:rPr>
              <a:t> (</a:t>
            </a:r>
            <a:r>
              <a:rPr lang="ru-RU" sz="3200" dirty="0">
                <a:latin typeface="+mn-lt"/>
              </a:rPr>
              <a:t>без учета Китая</a:t>
            </a:r>
            <a:r>
              <a:rPr lang="en-US" sz="3200" dirty="0">
                <a:latin typeface="+mn-lt"/>
              </a:rPr>
              <a:t>)</a:t>
            </a:r>
            <a:r>
              <a:rPr lang="ru-RU" sz="3200" dirty="0">
                <a:latin typeface="+mn-lt"/>
              </a:rPr>
              <a:t>, сколько пар городов имели прямое воздушное сообщение до </a:t>
            </a:r>
            <a:r>
              <a:rPr lang="en-US" sz="3200" dirty="0">
                <a:latin typeface="+mn-lt"/>
              </a:rPr>
              <a:t>COVID-19?</a:t>
            </a:r>
          </a:p>
          <a:p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A) 18</a:t>
            </a:r>
          </a:p>
          <a:p>
            <a:r>
              <a:rPr lang="en-US" sz="3600" dirty="0">
                <a:latin typeface="+mn-lt"/>
              </a:rPr>
              <a:t>B) 23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C) 28 </a:t>
            </a:r>
          </a:p>
          <a:p>
            <a:r>
              <a:rPr lang="en-US" sz="3600" dirty="0">
                <a:latin typeface="+mn-lt"/>
              </a:rPr>
              <a:t>D) 33 </a:t>
            </a:r>
          </a:p>
        </p:txBody>
      </p:sp>
    </p:spTree>
    <p:extLst>
      <p:ext uri="{BB962C8B-B14F-4D97-AF65-F5344CB8AC3E}">
        <p14:creationId xmlns:p14="http://schemas.microsoft.com/office/powerpoint/2010/main" val="10346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solidFill>
                  <a:srgbClr val="27292C"/>
                </a:solidFill>
                <a:latin typeface="+mn-lt"/>
              </a:rPr>
              <a:t>БЛИЦ-ТЕСТ… ОТВЕТ</a:t>
            </a:r>
            <a:endParaRPr lang="en-US" sz="6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271" y="1396315"/>
            <a:ext cx="11917553" cy="74447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ru-RU" sz="3400" b="1" dirty="0">
                <a:latin typeface="+mn-lt"/>
              </a:rPr>
              <a:t>Еженедельная пропускная способность рейсов в один конец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FBC23-76EF-1140-87B2-A3AD61374A20}"/>
              </a:ext>
            </a:extLst>
          </p:cNvPr>
          <p:cNvSpPr txBox="1"/>
          <p:nvPr/>
        </p:nvSpPr>
        <p:spPr>
          <a:xfrm>
            <a:off x="119407" y="5937976"/>
            <a:ext cx="96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dirty="0">
                <a:latin typeface="+mn-lt"/>
              </a:rPr>
              <a:t>Источник: ВОЗДЕЙСТВИЕ </a:t>
            </a:r>
            <a:r>
              <a:rPr lang="en-SG" dirty="0">
                <a:latin typeface="+mn-lt"/>
              </a:rPr>
              <a:t>COVID-19 </a:t>
            </a:r>
            <a:r>
              <a:rPr lang="az-Cyrl-AZ" dirty="0">
                <a:latin typeface="+mn-lt"/>
              </a:rPr>
              <a:t>НА АВИАЦИЮ И ТУРИЗМ В ЦАРЭС </a:t>
            </a:r>
          </a:p>
          <a:p>
            <a:r>
              <a:rPr lang="ru-RU" dirty="0"/>
              <a:t>Примечание: На основе расписаний OAG на первые два месяца 2020 года</a:t>
            </a:r>
            <a:r>
              <a:rPr lang="en-US" dirty="0">
                <a:latin typeface="+mn-lt"/>
                <a:ea typeface="Open Sans" charset="0"/>
                <a:cs typeface="Open Sans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75CCBC-8201-674D-8AD7-D8E56319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7" y="1759352"/>
            <a:ext cx="9914279" cy="4039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940363-AC9F-374D-9475-D930AC0F5302}"/>
              </a:ext>
            </a:extLst>
          </p:cNvPr>
          <p:cNvSpPr txBox="1"/>
          <p:nvPr/>
        </p:nvSpPr>
        <p:spPr>
          <a:xfrm>
            <a:off x="10204889" y="2140785"/>
            <a:ext cx="19839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Только 18 пар стран ЦАРЭС имели воздушное сообщение до пандемии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  <a:p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Более чем в половине ячеек таблицы есть нули, которые обозначают отсутствие воздушных сообщений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  <a:p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68" y="3388102"/>
            <a:ext cx="12065257" cy="2761024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09B22-6FFF-4A49-A911-25988D31A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463879"/>
            <a:ext cx="12014713" cy="2514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FD8D11-E996-1641-89D4-52A726363CF0}"/>
              </a:ext>
            </a:extLst>
          </p:cNvPr>
          <p:cNvSpPr txBox="1"/>
          <p:nvPr/>
        </p:nvSpPr>
        <p:spPr>
          <a:xfrm>
            <a:off x="123568" y="3773348"/>
            <a:ext cx="1172797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Грузовые перевозки были критически важны во время пандемии, принося прибыль авиакомпаниям и аэропортам ЦАРЭС, когда практически все международные пассажирские перевозки были остановлены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Кризис выявил возможность для роста грузовых перевозок в ЦАРЭС, особенно перевалочных перевозок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Например, объем грузовых перевозок в Азербайджане в 2020 году увеличился более чем вдвое по сравнению с 2019 годом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Полное открытое небо для грузовых перевозок в ЦАРЭС – достижимая цель, которая может способствовать росту</a:t>
            </a:r>
            <a:endParaRPr lang="en-US" sz="2200" dirty="0"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334530"/>
            <a:ext cx="12188825" cy="5523470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Несколько авиакомпаний и аэропортов ЦАРЭС готовятся к началу вакцинации от COVID-19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Вакцины имеют решающее значение для авиационной и туристической отраслей, поскольку они будут способствовать возобновлению международных авиаперелетов, но прибыль от них относительно невелика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Авиакомпании и аэропорты ЦАРЭС будут играть важную роль в распространении вакцин от COVID-19, но они составляют очень небольшую часть от общего объема перевозимых грузов.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Логистика доставки вакцин на местном уровне после их прибытия в аэропорты ЦАРЭС – самая большая проблема в распределении, которую странам ЦАРЭС помогает решить АБР вместе с другими банками развития и организациями помощи</a:t>
            </a:r>
            <a:endParaRPr lang="en-US" sz="22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B4B62-4036-6444-9770-060881315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9695"/>
            <a:ext cx="9236597" cy="1788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F0AF8-A7CA-4148-9E4E-A5C065C70444}"/>
              </a:ext>
            </a:extLst>
          </p:cNvPr>
          <p:cNvSpPr txBox="1"/>
          <p:nvPr/>
        </p:nvSpPr>
        <p:spPr>
          <a:xfrm>
            <a:off x="7535119" y="5069694"/>
            <a:ext cx="1701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Open Sans" charset="0"/>
                <a:cs typeface="Open Sans" charset="0"/>
              </a:rPr>
              <a:t>Silk Way Azerbaijan</a:t>
            </a:r>
          </a:p>
        </p:txBody>
      </p:sp>
    </p:spTree>
    <p:extLst>
      <p:ext uri="{BB962C8B-B14F-4D97-AF65-F5344CB8AC3E}">
        <p14:creationId xmlns:p14="http://schemas.microsoft.com/office/powerpoint/2010/main" val="21268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Авиация и туризм ЦАРЭС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789" y="1215343"/>
            <a:ext cx="9316963" cy="6724890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  <a:cs typeface="Arial" panose="020B0604020202020204" pitchFamily="34" charset="0"/>
              </a:rPr>
              <a:t>10 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стран ЦАРЭС</a:t>
            </a:r>
            <a:r>
              <a:rPr lang="en-US" sz="2100" dirty="0">
                <a:latin typeface="+mn-lt"/>
                <a:cs typeface="Arial" panose="020B0604020202020204" pitchFamily="34" charset="0"/>
              </a:rPr>
              <a:t> (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без учета Китая</a:t>
            </a:r>
            <a:r>
              <a:rPr lang="en-US" sz="21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  <a:cs typeface="Arial" panose="020B0604020202020204" pitchFamily="34" charset="0"/>
              </a:rPr>
              <a:t>25 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авиакомпаний ЦАРЭС</a:t>
            </a:r>
            <a:r>
              <a:rPr lang="en-US" sz="21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с регулярными рейсами</a:t>
            </a:r>
            <a:endParaRPr lang="en-US" sz="2100" dirty="0">
              <a:latin typeface="+mn-lt"/>
              <a:cs typeface="Arial" panose="020B060402020202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100" dirty="0">
                <a:latin typeface="+mn-lt"/>
                <a:cs typeface="Arial" panose="020B0604020202020204" pitchFamily="34" charset="0"/>
              </a:rPr>
              <a:t>Почти </a:t>
            </a:r>
            <a:r>
              <a:rPr lang="en-US" sz="2100" dirty="0">
                <a:latin typeface="+mn-lt"/>
                <a:cs typeface="Arial" panose="020B0604020202020204" pitchFamily="34" charset="0"/>
              </a:rPr>
              <a:t>60 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миллионов пассажиров в год до </a:t>
            </a:r>
            <a:r>
              <a:rPr lang="en-US" sz="2100" dirty="0">
                <a:latin typeface="+mn-lt"/>
                <a:cs typeface="Arial" panose="020B0604020202020204" pitchFamily="34" charset="0"/>
              </a:rPr>
              <a:t>COVID-19</a:t>
            </a:r>
          </a:p>
          <a:p>
            <a:pPr marL="804863" lvl="2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  <a:cs typeface="Arial" panose="020B0604020202020204" pitchFamily="34" charset="0"/>
              </a:rPr>
              <a:t>16 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миллионов внутренних и </a:t>
            </a:r>
            <a:r>
              <a:rPr lang="en-US" sz="2100" dirty="0">
                <a:latin typeface="+mn-lt"/>
                <a:cs typeface="Arial" panose="020B0604020202020204" pitchFamily="34" charset="0"/>
              </a:rPr>
              <a:t>43 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миллиона международных пассажиров</a:t>
            </a:r>
            <a:endParaRPr lang="en-US" sz="2100" dirty="0">
              <a:latin typeface="+mn-lt"/>
              <a:cs typeface="Arial" panose="020B0604020202020204" pitchFamily="34" charset="0"/>
            </a:endParaRPr>
          </a:p>
          <a:p>
            <a:pPr marL="346500" lvl="1" indent="-342900">
              <a:buFont typeface="Arial" panose="020B0604020202020204" pitchFamily="34" charset="0"/>
              <a:buChar char="•"/>
            </a:pPr>
            <a:r>
              <a:rPr lang="ru-RU" sz="2100" dirty="0">
                <a:latin typeface="+mn-lt"/>
                <a:cs typeface="Arial" panose="020B0604020202020204" pitchFamily="34" charset="0"/>
              </a:rPr>
              <a:t>14 аэропортов ЦАРЭС как минимум с 1 миллионом пассажиров в год до COVID-19 (по крайней мере, по одному в каждой стране) </a:t>
            </a:r>
            <a:endParaRPr lang="en-US" sz="2100" dirty="0">
              <a:latin typeface="+mn-lt"/>
            </a:endParaRPr>
          </a:p>
          <a:p>
            <a:pPr marL="346500" lvl="1" indent="-342900">
              <a:buFont typeface="Arial" panose="020B0604020202020204" pitchFamily="34" charset="0"/>
              <a:buChar char="•"/>
            </a:pPr>
            <a:r>
              <a:rPr lang="ru-RU" sz="2100" dirty="0">
                <a:latin typeface="+mn-lt"/>
                <a:cs typeface="Arial" panose="020B0604020202020204" pitchFamily="34" charset="0"/>
              </a:rPr>
              <a:t>Почти 40 миллионов прибытий посетителей ежегодно до COVID-19</a:t>
            </a:r>
            <a:endParaRPr lang="en-US" sz="2100" dirty="0">
              <a:latin typeface="+mn-lt"/>
              <a:cs typeface="Arial" panose="020B0604020202020204" pitchFamily="34" charset="0"/>
            </a:endParaRPr>
          </a:p>
          <a:p>
            <a:pPr marL="919163" lvl="2" indent="-457200">
              <a:buFont typeface="Courier New" panose="02070309020205020404" pitchFamily="49" charset="0"/>
              <a:buChar char="o"/>
            </a:pPr>
            <a:r>
              <a:rPr lang="ru-RU" sz="2100" dirty="0">
                <a:latin typeface="+mn-lt"/>
                <a:cs typeface="Arial" panose="020B0604020202020204" pitchFamily="34" charset="0"/>
              </a:rPr>
              <a:t>Около </a:t>
            </a:r>
            <a:r>
              <a:rPr lang="en-US" sz="2100" dirty="0">
                <a:latin typeface="+mn-lt"/>
                <a:cs typeface="Arial" panose="020B0604020202020204" pitchFamily="34" charset="0"/>
              </a:rPr>
              <a:t>7 </a:t>
            </a:r>
            <a:r>
              <a:rPr lang="ru-RU" sz="2100" dirty="0">
                <a:latin typeface="+mn-lt"/>
                <a:cs typeface="Arial" panose="020B0604020202020204" pitchFamily="34" charset="0"/>
              </a:rPr>
              <a:t>миллионов прибытий посетителей ежегодно воздушным транспортом</a:t>
            </a:r>
            <a:endParaRPr lang="en-US" sz="2100" dirty="0">
              <a:latin typeface="+mn-lt"/>
              <a:cs typeface="Arial" panose="020B060402020202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100" dirty="0">
                <a:latin typeface="+mn-lt"/>
                <a:cs typeface="Arial" panose="020B0604020202020204" pitchFamily="34" charset="0"/>
              </a:rPr>
              <a:t>Более 6 миллионов рабочих мест в отраслях авиации, путешествий и туризма до COVID-19 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100" dirty="0">
                <a:latin typeface="+mn-lt"/>
                <a:cs typeface="Arial" panose="020B0604020202020204" pitchFamily="34" charset="0"/>
              </a:rPr>
              <a:t>Авиация / путешествия / туризм принесли около 40 миллиардов долларов США и на их долю приходилось около 5% от общего ВВП до COVID-19</a:t>
            </a:r>
            <a:endParaRPr lang="en-US" sz="2100" dirty="0">
              <a:latin typeface="+mn-lt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96" y="1817224"/>
            <a:ext cx="2905929" cy="2314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A3178-214A-ED4B-B591-BBD25F9F33B0}"/>
              </a:ext>
            </a:extLst>
          </p:cNvPr>
          <p:cNvSpPr txBox="1"/>
          <p:nvPr/>
        </p:nvSpPr>
        <p:spPr>
          <a:xfrm>
            <a:off x="9572263" y="5362831"/>
            <a:ext cx="26165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400" dirty="0">
                <a:latin typeface="+mn-lt"/>
              </a:rPr>
              <a:t>Источник: ВОЗДЕЙСТВИЕ </a:t>
            </a:r>
            <a:r>
              <a:rPr lang="en-SG" sz="1400" dirty="0">
                <a:latin typeface="+mn-lt"/>
              </a:rPr>
              <a:t>COVID-19 </a:t>
            </a:r>
            <a:r>
              <a:rPr lang="az-Cyrl-AZ" sz="1400" dirty="0">
                <a:latin typeface="+mn-lt"/>
              </a:rPr>
              <a:t>НА АВИАЦИЮ И ТУРИЗМ В ЦАРЭС </a:t>
            </a:r>
          </a:p>
          <a:p>
            <a:r>
              <a:rPr lang="ru-RU" sz="1600" dirty="0">
                <a:latin typeface="+mn-lt"/>
                <a:cs typeface="Arial" panose="020B0604020202020204" pitchFamily="34" charset="0"/>
              </a:rPr>
              <a:t>Примечание: Все цифры без учета Китая</a:t>
            </a:r>
            <a:endParaRPr lang="en-US" sz="1600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12648"/>
            <a:ext cx="12188825" cy="3336478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+mn-lt"/>
                <a:cs typeface="Calibri" panose="020F0502020204030204" pitchFamily="34" charset="0"/>
              </a:rPr>
              <a:t>Кризис предоставляет возможность аэропортам ЦАРЭС осуществить модернизацию посредством внедрения новых цифровых технологий; многие аэропорты ЦАРЭС по-прежнему осуществляют неавтоматизированные процедуры регистрации и посадки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+mn-lt"/>
                <a:cs typeface="Calibri" panose="020F0502020204030204" pitchFamily="34" charset="0"/>
              </a:rPr>
              <a:t>Авиакомпании ЦАРЭС также в целом отстают от глобальной тенденции </a:t>
            </a:r>
            <a:r>
              <a:rPr lang="ru-RU" sz="1900" dirty="0" err="1">
                <a:latin typeface="+mn-lt"/>
                <a:cs typeface="Calibri" panose="020F0502020204030204" pitchFamily="34" charset="0"/>
              </a:rPr>
              <a:t>цифровизации</a:t>
            </a:r>
            <a:r>
              <a:rPr lang="ru-RU" sz="1900" dirty="0">
                <a:latin typeface="+mn-lt"/>
                <a:cs typeface="Calibri" panose="020F0502020204030204" pitchFamily="34" charset="0"/>
              </a:rPr>
              <a:t> авиакомпаний; необходимы инвестиции для содействия мобильной регистрации, для сдачи багажа и проверки документов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+mn-lt"/>
                <a:cs typeface="Calibri" panose="020F0502020204030204" pitchFamily="34" charset="0"/>
              </a:rPr>
              <a:t>Чтобы содействовать возобновлению путешествий, страны ЦАРЭС должны реализовать рекомендации ИКАО.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+mn-lt"/>
                <a:cs typeface="Calibri" panose="020F0502020204030204" pitchFamily="34" charset="0"/>
              </a:rPr>
              <a:t>Также необходимо, чтобы авиакомпании и правительства поддержали проездные документы по состоянию здоровья, которые уже доступны в IATA и «</a:t>
            </a:r>
            <a:r>
              <a:rPr lang="ru-RU" sz="1900" dirty="0" err="1">
                <a:latin typeface="+mn-lt"/>
                <a:cs typeface="Calibri" panose="020F0502020204030204" pitchFamily="34" charset="0"/>
              </a:rPr>
              <a:t>Commons</a:t>
            </a:r>
            <a:r>
              <a:rPr lang="ru-RU" sz="1900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sz="1900" dirty="0" err="1">
                <a:latin typeface="+mn-lt"/>
                <a:cs typeface="Calibri" panose="020F0502020204030204" pitchFamily="34" charset="0"/>
              </a:rPr>
              <a:t>Project</a:t>
            </a:r>
            <a:r>
              <a:rPr lang="ru-RU" sz="1900" dirty="0">
                <a:latin typeface="+mn-lt"/>
                <a:cs typeface="Calibri" panose="020F0502020204030204" pitchFamily="34" charset="0"/>
              </a:rPr>
              <a:t>», чтобы способствовать возобновлению международных авиаперелетов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+mn-lt"/>
                <a:cs typeface="Calibri" panose="020F0502020204030204" pitchFamily="34" charset="0"/>
              </a:rPr>
              <a:t>Участие медицинских учреждений имеет решающее значение для загрузки данных о применении вакцины от COVID-19 и результатах тестирования</a:t>
            </a:r>
            <a:endParaRPr lang="en-US" sz="1900" dirty="0">
              <a:latin typeface="+mn-lt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ru-RU" sz="1900" dirty="0">
              <a:latin typeface="+mn-lt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A157A-F82B-5C42-AE70-522BD6D99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" y="1184840"/>
            <a:ext cx="12127041" cy="1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370703"/>
            <a:ext cx="8865561" cy="651574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Стратегии восстановления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68" y="1391610"/>
            <a:ext cx="12065257" cy="3573930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Целевая группа Совета ИКАО по восстановлению авиационной отрасли (CART) подготовила два отчета, в июне и ноябре, в которых содержатся руководства с целью содействия возобновлению международных авиаперевозок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До сих пор идет отставание в их реализации, что сдерживает восстановление деятельности отрасли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Единые стандарты или согласованные протоколы поездок пока еще не разработаны из-за отсутствия консенсуса на глобальном уровне, в том числе в рамках ЦАРЭС.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восстановление, необходимо также согласовать новые протоколы и стандарты поездок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Принятие 11 рекомендаций CART странами ЦАРЭС будет способствовать восстановлению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Хотя вакцины предоставляют возможность возобновить международные поездки и начать восстановление, необходимо также согласовать новые протоколы и стандарты поездок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50BF3-FD68-5E46-8B2E-C6625BAC354B}"/>
              </a:ext>
            </a:extLst>
          </p:cNvPr>
          <p:cNvSpPr txBox="1"/>
          <p:nvPr/>
        </p:nvSpPr>
        <p:spPr>
          <a:xfrm>
            <a:off x="3163330" y="5116010"/>
            <a:ext cx="719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Из отчета </a:t>
            </a:r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CART – </a:t>
            </a:r>
            <a:r>
              <a:rPr lang="ru-RU" i="1" dirty="0">
                <a:solidFill>
                  <a:schemeClr val="accent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Резюме для руководства</a:t>
            </a:r>
            <a:endParaRPr lang="en-US" i="1" dirty="0">
              <a:solidFill>
                <a:schemeClr val="accent1"/>
              </a:solidFill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6418-0A46-3540-8F75-CFE1AAA1CE05}"/>
              </a:ext>
            </a:extLst>
          </p:cNvPr>
          <p:cNvSpPr txBox="1"/>
          <p:nvPr/>
        </p:nvSpPr>
        <p:spPr>
          <a:xfrm>
            <a:off x="358816" y="5225715"/>
            <a:ext cx="1183000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омендация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 4</a:t>
            </a:r>
          </a:p>
          <a:p>
            <a:r>
              <a:rPr lang="ru-RU" sz="20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Глобальная и региональная гармонизация процедур очень важна для усиления доверия общественности и пассажиров к авиаперелетам. С этой целью государства-члены создают авиационные процедуры по общественному здравоохранению, согласованные с руководствами в публикации </a:t>
            </a:r>
            <a:r>
              <a:rPr lang="ru-RU" sz="2000" i="1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«Взлет: руководство для авиаперевозок во время кризиса общественного здравоохранения  в связи с </a:t>
            </a:r>
            <a:r>
              <a:rPr lang="en-US" sz="2000" i="1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COVID-19</a:t>
            </a:r>
            <a:r>
              <a:rPr lang="ru-RU" sz="2000" i="1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»</a:t>
            </a:r>
            <a:endParaRPr lang="en-US" sz="2000" i="1" dirty="0"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  <a:p>
            <a:endParaRPr lang="en-US" dirty="0" err="1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8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Выводы 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5" y="1346886"/>
            <a:ext cx="8276845" cy="5103340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Путь к восстановлению будет долгим и трудным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До полного восстановления международных перевозок трафика может потребоваться от трех до четырех лет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Но существует множество инициатив, которые страны ЦАРЭС могут реализовать сейчас, чтобы способствовать более быстрому восстановлению авиационного и туристического секторов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Принятие общих протоколов и стандартов авиаперелетов имеет решающее значение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«Пузыри» для авиаперевозок между странами ЦАРЭС могут привести к частичному восстановлению международных перевозок в 2021 году и стимулировать туризм внутри региона ЦАРЭС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Заинтересованным сторонам необходимо проводить совместную работу, чтобы восстановить отрасль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B01A9-EAED-B64A-8435-020C58EF9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76" y="1638475"/>
            <a:ext cx="3430049" cy="4242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BABB2-60E8-1746-A372-40162E6CD976}"/>
              </a:ext>
            </a:extLst>
          </p:cNvPr>
          <p:cNvSpPr txBox="1"/>
          <p:nvPr/>
        </p:nvSpPr>
        <p:spPr>
          <a:xfrm>
            <a:off x="8896865" y="1779373"/>
            <a:ext cx="140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Azerbaijan Airlines</a:t>
            </a:r>
          </a:p>
        </p:txBody>
      </p:sp>
    </p:spTree>
    <p:extLst>
      <p:ext uri="{BB962C8B-B14F-4D97-AF65-F5344CB8AC3E}">
        <p14:creationId xmlns:p14="http://schemas.microsoft.com/office/powerpoint/2010/main" val="11280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E56312-2520-D647-AED5-2DB43D2F7EB2}"/>
              </a:ext>
            </a:extLst>
          </p:cNvPr>
          <p:cNvSpPr txBox="1"/>
          <p:nvPr/>
        </p:nvSpPr>
        <p:spPr>
          <a:xfrm>
            <a:off x="222422" y="0"/>
            <a:ext cx="11966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4"/>
                </a:solidFill>
                <a:latin typeface="+mn-lt"/>
                <a:ea typeface="Open Sans" charset="0"/>
                <a:cs typeface="Open Sans" charset="0"/>
              </a:rPr>
              <a:t>Thank you!      </a:t>
            </a:r>
            <a:r>
              <a:rPr lang="az-Cyrl-AZ" sz="6600" dirty="0">
                <a:solidFill>
                  <a:srgbClr val="FF0000"/>
                </a:solidFill>
                <a:latin typeface="+mn-lt"/>
              </a:rPr>
              <a:t>Большое Спасибо</a:t>
            </a:r>
            <a:r>
              <a:rPr lang="en-US" sz="6600" dirty="0">
                <a:solidFill>
                  <a:srgbClr val="FF0000"/>
                </a:solidFill>
                <a:latin typeface="+mn-lt"/>
              </a:rPr>
              <a:t>!</a:t>
            </a:r>
            <a:endParaRPr lang="en-US" sz="6600" b="1" dirty="0">
              <a:solidFill>
                <a:srgbClr val="FF0000"/>
              </a:solidFill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1A050-AE7D-F54F-850C-8B5AF6F62306}"/>
              </a:ext>
            </a:extLst>
          </p:cNvPr>
          <p:cNvSpPr txBox="1"/>
          <p:nvPr/>
        </p:nvSpPr>
        <p:spPr>
          <a:xfrm>
            <a:off x="4423719" y="2767914"/>
            <a:ext cx="344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+mn-lt"/>
                <a:ea typeface="Open Sans" charset="0"/>
                <a:cs typeface="Open Sans" charset="0"/>
              </a:rPr>
              <a:t>brendan@sobieaviation.com</a:t>
            </a:r>
            <a:endParaRPr lang="en-US" sz="2000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48595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6000" dirty="0">
                <a:solidFill>
                  <a:srgbClr val="FFFFFF"/>
                </a:solidFill>
                <a:latin typeface="Cambria"/>
              </a:rPr>
              <a:t>Авиация ЦАРЭС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ru-RU" sz="6000" dirty="0">
                <a:solidFill>
                  <a:srgbClr val="FFFFFF"/>
                </a:solidFill>
                <a:latin typeface="Cambria"/>
              </a:rPr>
              <a:t>до 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COVID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1" y="1234440"/>
            <a:ext cx="8036416" cy="5050613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B6A6F2-6E74-F74B-8368-7A8A33620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9487"/>
            <a:ext cx="7657563" cy="54461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EFB396-243B-A544-94B3-BD586BEEE443}"/>
              </a:ext>
            </a:extLst>
          </p:cNvPr>
          <p:cNvSpPr/>
          <p:nvPr/>
        </p:nvSpPr>
        <p:spPr>
          <a:xfrm>
            <a:off x="7635052" y="4661927"/>
            <a:ext cx="455377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sz="1200" dirty="0">
                <a:latin typeface="+mn-lt"/>
              </a:rPr>
              <a:t>Источник: ВОЗДЕЙСТВИЕ </a:t>
            </a:r>
            <a:r>
              <a:rPr lang="en-SG" sz="1200" dirty="0">
                <a:latin typeface="+mn-lt"/>
              </a:rPr>
              <a:t>COVID-19 </a:t>
            </a:r>
            <a:r>
              <a:rPr lang="az-Cyrl-AZ" sz="1200" dirty="0">
                <a:latin typeface="+mn-lt"/>
              </a:rPr>
              <a:t>НА АВИАЦИЮ И ТУРИЗМ В ЦАРЭС </a:t>
            </a:r>
          </a:p>
          <a:p>
            <a:r>
              <a:rPr lang="ru-RU" sz="1200" dirty="0">
                <a:latin typeface="+mn-lt"/>
                <a:cs typeface="Arial" panose="020B0604020202020204" pitchFamily="34" charset="0"/>
              </a:rPr>
              <a:t>Примечания: Внутренние рынки Грузии и Таджикистана ежегодно обслуживают менее 100 000 пассажиров. </a:t>
            </a:r>
            <a:endParaRPr lang="en-US" sz="1200" dirty="0">
              <a:latin typeface="+mn-lt"/>
              <a:ea typeface="Open Sans" charset="0"/>
              <a:cs typeface="Open Sans" charset="0"/>
            </a:endParaRPr>
          </a:p>
          <a:p>
            <a:r>
              <a:rPr lang="ru-RU" sz="1200" dirty="0">
                <a:latin typeface="+mn-lt"/>
                <a:cs typeface="Arial" panose="020B0604020202020204" pitchFamily="34" charset="0"/>
              </a:rPr>
              <a:t>Цифры по Афганистану и Туркменистану рассчитаны на основе количества посадочных мест </a:t>
            </a:r>
          </a:p>
          <a:p>
            <a:r>
              <a:rPr lang="ru-RU" sz="1200" dirty="0">
                <a:latin typeface="+mn-lt"/>
                <a:cs typeface="Arial" panose="020B0604020202020204" pitchFamily="34" charset="0"/>
              </a:rPr>
              <a:t>Цифры по Узбекистану рассчитаны на основе количества посадочных мест и данных по перевозкам в Ташкенте.</a:t>
            </a:r>
            <a:r>
              <a:rPr lang="ru-RU" sz="1200" dirty="0">
                <a:latin typeface="+mn-lt"/>
              </a:rPr>
              <a:t> </a:t>
            </a:r>
          </a:p>
          <a:p>
            <a:r>
              <a:rPr lang="ru-RU" sz="1200" dirty="0">
                <a:latin typeface="+mn-lt"/>
              </a:rPr>
              <a:t>Данные по Пакистану основаны на пакистанском финансовом году, заканчивающемся в июне; все остальные цифры основаны на календарном году, заканчивающемся в декабре.</a:t>
            </a:r>
            <a:r>
              <a:rPr lang="en-SG" sz="1200" dirty="0">
                <a:latin typeface="+mn-lt"/>
              </a:rPr>
              <a:t> </a:t>
            </a:r>
            <a:endParaRPr lang="en-US" sz="1200" dirty="0">
              <a:latin typeface="+mn-lt"/>
              <a:ea typeface="Open Sans" charset="0"/>
              <a:cs typeface="Open Sans" charset="0"/>
            </a:endParaRPr>
          </a:p>
          <a:p>
            <a:r>
              <a:rPr lang="en-SG" sz="1400" dirty="0">
                <a:latin typeface="+mn-lt"/>
              </a:rPr>
              <a:t> </a:t>
            </a:r>
            <a:endParaRPr lang="en-US" sz="1400" dirty="0"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532EB-EDB9-D943-948E-0127CBB8291F}"/>
              </a:ext>
            </a:extLst>
          </p:cNvPr>
          <p:cNvSpPr txBox="1"/>
          <p:nvPr/>
        </p:nvSpPr>
        <p:spPr>
          <a:xfrm>
            <a:off x="164047" y="1601062"/>
            <a:ext cx="4415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n-lt"/>
                <a:ea typeface="Open Sans" charset="0"/>
                <a:cs typeface="Open Sans" charset="0"/>
              </a:rPr>
              <a:t>Пассажирские перевозки</a:t>
            </a:r>
            <a:r>
              <a:rPr lang="en-US" sz="2000" b="1" dirty="0">
                <a:latin typeface="+mn-lt"/>
                <a:ea typeface="Open Sans" charset="0"/>
                <a:cs typeface="Open Sans" charset="0"/>
              </a:rPr>
              <a:t> (</a:t>
            </a:r>
            <a:r>
              <a:rPr lang="ru-RU" sz="2000" b="1" dirty="0">
                <a:latin typeface="+mn-lt"/>
                <a:ea typeface="Open Sans" charset="0"/>
                <a:cs typeface="Open Sans" charset="0"/>
              </a:rPr>
              <a:t>млн.</a:t>
            </a:r>
            <a:r>
              <a:rPr lang="en-US" sz="2000" b="1" dirty="0">
                <a:latin typeface="+mn-lt"/>
                <a:ea typeface="Open Sans" charset="0"/>
                <a:cs typeface="Open Sans" charset="0"/>
              </a:rPr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588AAF-68AD-2747-BF71-D7B21176A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57" y="1594956"/>
            <a:ext cx="3688768" cy="29593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0AC276-B1C5-5445-AA28-E26E6EE89F3E}"/>
              </a:ext>
            </a:extLst>
          </p:cNvPr>
          <p:cNvSpPr txBox="1"/>
          <p:nvPr/>
        </p:nvSpPr>
        <p:spPr>
          <a:xfrm>
            <a:off x="10404389" y="1771710"/>
            <a:ext cx="146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Pakistan International Airlines </a:t>
            </a:r>
          </a:p>
        </p:txBody>
      </p:sp>
    </p:spTree>
    <p:extLst>
      <p:ext uri="{BB962C8B-B14F-4D97-AF65-F5344CB8AC3E}">
        <p14:creationId xmlns:p14="http://schemas.microsoft.com/office/powerpoint/2010/main" val="38700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latin typeface="+mn-lt"/>
              </a:rPr>
              <a:t>БЛИЦ-ТЕС</a:t>
            </a:r>
            <a:endParaRPr lang="en-US" sz="6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562" y="1519881"/>
            <a:ext cx="11553568" cy="5152768"/>
          </a:xfrm>
        </p:spPr>
        <p:txBody>
          <a:bodyPr/>
          <a:lstStyle/>
          <a:p>
            <a:r>
              <a:rPr lang="ru-RU" sz="3600" dirty="0">
                <a:latin typeface="+mn-lt"/>
              </a:rPr>
              <a:t>Какой аэропорт являлся крупнейшим по пассажиропотоку в ЦАРЭС до COVID (без учета Китая?)</a:t>
            </a:r>
          </a:p>
          <a:p>
            <a:endParaRPr lang="en-US" sz="4000" dirty="0">
              <a:latin typeface="+mn-lt"/>
            </a:endParaRPr>
          </a:p>
          <a:p>
            <a:r>
              <a:rPr lang="en-US" sz="3600" dirty="0">
                <a:latin typeface="+mn-lt"/>
              </a:rPr>
              <a:t>A) </a:t>
            </a:r>
            <a:r>
              <a:rPr lang="ru-RU" sz="3600" dirty="0">
                <a:latin typeface="+mn-lt"/>
              </a:rPr>
              <a:t>Алматы</a:t>
            </a:r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B) </a:t>
            </a:r>
            <a:r>
              <a:rPr lang="ru-RU" sz="3600" dirty="0">
                <a:latin typeface="+mn-lt"/>
              </a:rPr>
              <a:t>Баку </a:t>
            </a:r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C) </a:t>
            </a:r>
            <a:r>
              <a:rPr lang="ru-RU" sz="3600" dirty="0">
                <a:latin typeface="+mn-lt"/>
              </a:rPr>
              <a:t>Карачи</a:t>
            </a:r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D) </a:t>
            </a:r>
            <a:r>
              <a:rPr lang="ru-RU" sz="3600" dirty="0">
                <a:latin typeface="+mn-lt"/>
              </a:rPr>
              <a:t>Ташкент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98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solidFill>
                  <a:srgbClr val="27292C"/>
                </a:solidFill>
                <a:latin typeface="+mn-lt"/>
              </a:rPr>
              <a:t>БЛИЦ-ТЕСТ</a:t>
            </a:r>
            <a:r>
              <a:rPr lang="en-US" sz="6000" b="1" dirty="0">
                <a:latin typeface="+mn-lt"/>
              </a:rPr>
              <a:t>… </a:t>
            </a:r>
            <a:r>
              <a:rPr lang="ru-RU" sz="6000" b="1" dirty="0">
                <a:latin typeface="+mn-lt"/>
              </a:rPr>
              <a:t>Ответ</a:t>
            </a:r>
            <a:endParaRPr lang="en-US" sz="6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171" y="1396315"/>
            <a:ext cx="12084653" cy="74447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900" b="1" dirty="0">
                <a:latin typeface="+mn-lt"/>
              </a:rPr>
              <a:t>Пассажирские перевозки в </a:t>
            </a:r>
            <a:r>
              <a:rPr lang="en-US" sz="2900" b="1" dirty="0">
                <a:latin typeface="+mn-lt"/>
              </a:rPr>
              <a:t>2019 </a:t>
            </a:r>
            <a:r>
              <a:rPr lang="ru-RU" sz="2900" b="1" dirty="0">
                <a:latin typeface="+mn-lt"/>
              </a:rPr>
              <a:t>году (в млн.</a:t>
            </a:r>
            <a:r>
              <a:rPr lang="en-US" sz="2900" b="1" dirty="0">
                <a:latin typeface="+mn-lt"/>
              </a:rPr>
              <a:t>) </a:t>
            </a:r>
            <a:r>
              <a:rPr lang="ru-RU" sz="2900" b="1" dirty="0">
                <a:latin typeface="+mn-lt"/>
              </a:rPr>
              <a:t>ведущих аэропортов ЦАРЭС</a:t>
            </a:r>
            <a:endParaRPr lang="en-US" sz="2900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3CE64-9D52-DA41-BF5E-1A1F55CB4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" y="1768550"/>
            <a:ext cx="12084653" cy="3972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FBC23-76EF-1140-87B2-A3AD61374A20}"/>
              </a:ext>
            </a:extLst>
          </p:cNvPr>
          <p:cNvSpPr txBox="1"/>
          <p:nvPr/>
        </p:nvSpPr>
        <p:spPr>
          <a:xfrm>
            <a:off x="271272" y="5856388"/>
            <a:ext cx="96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n-lt"/>
              </a:rPr>
              <a:t>Примечание: разбивка перевозок в Ташкенте на внутренние/международные – оценочная.</a:t>
            </a:r>
          </a:p>
          <a:p>
            <a:r>
              <a:rPr lang="ru-RU" sz="1600" dirty="0">
                <a:latin typeface="+mn-lt"/>
              </a:rPr>
              <a:t>Источник</a:t>
            </a:r>
            <a:r>
              <a:rPr lang="ru-RU" sz="1600" i="1" dirty="0">
                <a:latin typeface="+mn-lt"/>
              </a:rPr>
              <a:t>: Влияние COVID-19 на авиацию и туризм ЦАРЭС.</a:t>
            </a:r>
            <a:endParaRPr lang="en-US" sz="1600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72" y="254643"/>
            <a:ext cx="10069975" cy="549372"/>
          </a:xfrm>
        </p:spPr>
        <p:txBody>
          <a:bodyPr/>
          <a:lstStyle/>
          <a:p>
            <a:r>
              <a:rPr lang="ru-RU" sz="5000" dirty="0">
                <a:solidFill>
                  <a:srgbClr val="FFFFFF"/>
                </a:solidFill>
                <a:latin typeface="+mn-lt"/>
              </a:rPr>
              <a:t>Оценочное воздействие </a:t>
            </a:r>
            <a:r>
              <a:rPr lang="en-US" sz="5000" dirty="0">
                <a:solidFill>
                  <a:srgbClr val="FFFFFF"/>
                </a:solidFill>
                <a:latin typeface="+mn-lt"/>
              </a:rPr>
              <a:t>COVID-19</a:t>
            </a:r>
            <a:endParaRPr lang="en-US" sz="5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172" y="1296365"/>
            <a:ext cx="9089255" cy="5324354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На 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40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миллионов пассажиров меньше в 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2020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году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сокращение на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68%)</a:t>
            </a:r>
          </a:p>
          <a:p>
            <a:pPr marL="804863" lvl="2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На 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6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миллионов меньше внутренних и на 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34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миллиона меньше международных пассажиров</a:t>
            </a:r>
            <a:endParaRPr lang="en-US" sz="2200" dirty="0">
              <a:latin typeface="+mn-lt"/>
              <a:cs typeface="Arial" panose="020B0604020202020204" pitchFamily="34" charset="0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На 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33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миллиона меньше посетителей в 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2020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году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сокращение на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83%)</a:t>
            </a:r>
          </a:p>
          <a:p>
            <a:pPr marL="804863" lvl="2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На 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5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,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5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миллионов меньше посетителей, прибывших воздушным транспортом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Снижение доходов пассажирских авиакомпаний на 7 млрд. долларов США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сокращение на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70%)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Снижение на 27 млрд. долларов США вклада отраслей авиации/путешествий/ туризма в ВВП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сокращение на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70%)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Снижение расходов международных посетителей на 11 млрд. долларов США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сокращение на 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85%)</a:t>
            </a:r>
          </a:p>
          <a:p>
            <a:endParaRPr lang="en-US" sz="2400" dirty="0">
              <a:solidFill>
                <a:srgbClr val="C00000"/>
              </a:solidFill>
              <a:latin typeface="+mn-lt"/>
            </a:endParaRPr>
          </a:p>
          <a:p>
            <a:pPr marL="346500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A3178-214A-ED4B-B591-BBD25F9F33B0}"/>
              </a:ext>
            </a:extLst>
          </p:cNvPr>
          <p:cNvSpPr txBox="1"/>
          <p:nvPr/>
        </p:nvSpPr>
        <p:spPr>
          <a:xfrm>
            <a:off x="9193427" y="5234390"/>
            <a:ext cx="2995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dirty="0">
                <a:latin typeface="+mn-lt"/>
              </a:rPr>
              <a:t>Источник: ВОЗДЕЙСТВИЕ </a:t>
            </a:r>
            <a:r>
              <a:rPr lang="en-SG" sz="1200" dirty="0">
                <a:latin typeface="+mn-lt"/>
              </a:rPr>
              <a:t>COVID-19 </a:t>
            </a:r>
            <a:r>
              <a:rPr lang="az-Cyrl-AZ" sz="1200" dirty="0">
                <a:latin typeface="+mn-lt"/>
              </a:rPr>
              <a:t>НА АВИАЦИЮ И ТУРИЗМ В ЦАРЭС </a:t>
            </a:r>
          </a:p>
          <a:p>
            <a:r>
              <a:rPr lang="ru-RU" sz="1200" dirty="0">
                <a:latin typeface="+mn-lt"/>
                <a:cs typeface="Arial" panose="020B0604020202020204" pitchFamily="34" charset="0"/>
              </a:rPr>
              <a:t>Примечания: все цифры без учета Китая.</a:t>
            </a:r>
            <a:r>
              <a:rPr lang="en-US" sz="1200" dirty="0">
                <a:latin typeface="+mn-lt"/>
                <a:ea typeface="Open Sans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>
                <a:latin typeface="+mn-lt"/>
                <a:ea typeface="Open Sans" charset="0"/>
                <a:cs typeface="Arial" panose="020B0604020202020204" pitchFamily="34" charset="0"/>
              </a:rPr>
              <a:t>Исследование по оценке воздействия было опубликовано в ноябре </a:t>
            </a:r>
            <a:r>
              <a:rPr lang="en-US" sz="1200" dirty="0">
                <a:latin typeface="+mn-lt"/>
                <a:ea typeface="Open Sans" charset="0"/>
                <a:cs typeface="Arial" panose="020B0604020202020204" pitchFamily="34" charset="0"/>
              </a:rPr>
              <a:t>2020</a:t>
            </a:r>
            <a:r>
              <a:rPr lang="ru-RU" sz="1200" dirty="0">
                <a:latin typeface="+mn-lt"/>
                <a:ea typeface="Open Sans" charset="0"/>
                <a:cs typeface="Arial" panose="020B0604020202020204" pitchFamily="34" charset="0"/>
              </a:rPr>
              <a:t> года.</a:t>
            </a:r>
            <a:endParaRPr lang="en-US" sz="1200" dirty="0">
              <a:latin typeface="+mn-lt"/>
              <a:ea typeface="Open Sans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AF56F8-1948-424A-A1EC-4036CDCD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27" y="1591524"/>
            <a:ext cx="2995398" cy="33687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F85FEF-1435-D54E-AA24-02BE70B6399A}"/>
              </a:ext>
            </a:extLst>
          </p:cNvPr>
          <p:cNvSpPr/>
          <p:nvPr/>
        </p:nvSpPr>
        <p:spPr>
          <a:xfrm flipH="1">
            <a:off x="9606987" y="1724180"/>
            <a:ext cx="1650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  <a:ea typeface="Open Sans" charset="0"/>
                <a:cs typeface="Open Sans" charset="0"/>
              </a:rPr>
              <a:t>Uzbekistan</a:t>
            </a:r>
          </a:p>
          <a:p>
            <a:r>
              <a:rPr lang="en-US" sz="1600" dirty="0">
                <a:latin typeface="+mn-lt"/>
                <a:ea typeface="Open Sans" charset="0"/>
                <a:cs typeface="Open Sans" charset="0"/>
              </a:rPr>
              <a:t>Airways</a:t>
            </a:r>
          </a:p>
        </p:txBody>
      </p:sp>
    </p:spTree>
    <p:extLst>
      <p:ext uri="{BB962C8B-B14F-4D97-AF65-F5344CB8AC3E}">
        <p14:creationId xmlns:p14="http://schemas.microsoft.com/office/powerpoint/2010/main" val="21633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1" y="148590"/>
            <a:ext cx="8865561" cy="873687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Начинают появляться реальные цифры </a:t>
            </a:r>
            <a:r>
              <a:rPr lang="ru-RU" sz="6000" dirty="0"/>
              <a:t>воздействия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0" y="1493949"/>
            <a:ext cx="9213931" cy="4791103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Количество прибытий посетителей в Грузию 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сократилось на 80%: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 с 7,7 миллиона в 2019 году до 1,5 миллиона в 2020 году (1,1 миллиона в первом квартале)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Пассажиропоток Грузии 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сократился на 84%: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 с 5,2 миллиона в 2019 году до менее, чем 850 тысяч в 2020 году (700 000 в первом квартале)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Количество прибытий посетителей в Монголию 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сократилось на 90%: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 с 577 000 в 2019 году до 67 000 в 2020 году (36 000 в первом квартале)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Пассажиропоток Монголии </a:t>
            </a:r>
            <a:r>
              <a:rPr lang="ru-RU" sz="22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сократился на 72%: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 с 1,6 миллиона в 2019 году до 450 000 в 2020 году (216 000 в первом квартале)</a:t>
            </a:r>
            <a:endParaRPr lang="en-US" sz="2200" dirty="0">
              <a:latin typeface="+mn-lt"/>
              <a:cs typeface="Calibri" panose="020F0502020204030204" pitchFamily="34" charset="0"/>
            </a:endParaRPr>
          </a:p>
          <a:p>
            <a:pPr marL="804863" lvl="2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+mn-lt"/>
                <a:cs typeface="Calibri" panose="020F0502020204030204" pitchFamily="34" charset="0"/>
              </a:rPr>
              <a:t>Внутренние пассажирские перевозки сократились на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52%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 с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433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000 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до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286,000; 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международные – сократились на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86% 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с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1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,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188 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миллиона до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162</a:t>
            </a:r>
            <a:r>
              <a:rPr lang="ru-RU" sz="22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000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D6CBC-A851-C844-A9D9-4FC60F05E61C}"/>
              </a:ext>
            </a:extLst>
          </p:cNvPr>
          <p:cNvSpPr txBox="1"/>
          <p:nvPr/>
        </p:nvSpPr>
        <p:spPr>
          <a:xfrm>
            <a:off x="9445751" y="5563673"/>
            <a:ext cx="2647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n-lt"/>
                <a:cs typeface="Arial" panose="020B0604020202020204" pitchFamily="34" charset="0"/>
              </a:rPr>
              <a:t>Источники: Национальная администрация туризма Грузии, Статистическая информационная служба Монголии</a:t>
            </a:r>
            <a:endParaRPr lang="en-US" sz="1400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78EC4B-51C6-9647-AC3F-59F7F63D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1" y="1624739"/>
            <a:ext cx="2743074" cy="35722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C30AD4-E187-9747-982C-AAD8D85B0A62}"/>
              </a:ext>
            </a:extLst>
          </p:cNvPr>
          <p:cNvSpPr txBox="1"/>
          <p:nvPr/>
        </p:nvSpPr>
        <p:spPr>
          <a:xfrm>
            <a:off x="10836876" y="1791729"/>
            <a:ext cx="13519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Hunnu</a:t>
            </a:r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 Air</a:t>
            </a:r>
          </a:p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(Mongolia</a:t>
            </a:r>
            <a:r>
              <a:rPr lang="en-US" dirty="0">
                <a:solidFill>
                  <a:schemeClr val="bg2"/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69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41772"/>
            <a:ext cx="9213932" cy="1087782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Воздействие на Монголию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0" y="1493949"/>
            <a:ext cx="9213931" cy="4791103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D6CBC-A851-C844-A9D9-4FC60F05E61C}"/>
              </a:ext>
            </a:extLst>
          </p:cNvPr>
          <p:cNvSpPr txBox="1"/>
          <p:nvPr/>
        </p:nvSpPr>
        <p:spPr>
          <a:xfrm>
            <a:off x="8489092" y="6178377"/>
            <a:ext cx="350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Источник</a:t>
            </a:r>
            <a:r>
              <a:rPr lang="en-US" sz="16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:</a:t>
            </a:r>
            <a:r>
              <a:rPr lang="ru-RU" sz="16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 Статистическая информационная служба Монголии</a:t>
            </a:r>
            <a:endParaRPr lang="en-US" sz="1600" dirty="0">
              <a:ea typeface="Open Sans" charset="0"/>
              <a:cs typeface="Open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8E184-08F4-8647-8CAC-3C7A32374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232"/>
            <a:ext cx="7735330" cy="5116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B9F98B-BA98-DA4F-BDF5-FA418C3A31F9}"/>
              </a:ext>
            </a:extLst>
          </p:cNvPr>
          <p:cNvSpPr txBox="1"/>
          <p:nvPr/>
        </p:nvSpPr>
        <p:spPr>
          <a:xfrm>
            <a:off x="486137" y="1611630"/>
            <a:ext cx="7805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n-lt"/>
                <a:ea typeface="Open Sans" charset="0"/>
                <a:cs typeface="Open Sans" charset="0"/>
              </a:rPr>
              <a:t>Ежегодный объем пассажирских перевозок </a:t>
            </a:r>
            <a:r>
              <a:rPr lang="en-US" sz="2000" b="1" dirty="0">
                <a:latin typeface="+mn-lt"/>
                <a:ea typeface="Open Sans" charset="0"/>
                <a:cs typeface="Open Sans" charset="0"/>
              </a:rPr>
              <a:t>(</a:t>
            </a:r>
            <a:r>
              <a:rPr lang="ru-RU" sz="2000" b="1" dirty="0">
                <a:latin typeface="+mn-lt"/>
                <a:ea typeface="Open Sans" charset="0"/>
                <a:cs typeface="Open Sans" charset="0"/>
              </a:rPr>
              <a:t>тыс.</a:t>
            </a:r>
            <a:r>
              <a:rPr lang="en-US" sz="2000" b="1" dirty="0">
                <a:latin typeface="+mn-lt"/>
                <a:ea typeface="Open Sans" charset="0"/>
                <a:cs typeface="Open Sans" charset="0"/>
              </a:rPr>
              <a:t>), 2016</a:t>
            </a:r>
            <a:r>
              <a:rPr lang="ru-RU" sz="2000" b="1" dirty="0">
                <a:latin typeface="+mn-lt"/>
                <a:ea typeface="Open Sans" charset="0"/>
                <a:cs typeface="Open Sans" charset="0"/>
              </a:rPr>
              <a:t>-</a:t>
            </a:r>
            <a:r>
              <a:rPr lang="en-US" sz="2000" b="1" dirty="0">
                <a:latin typeface="+mn-lt"/>
                <a:ea typeface="Open Sans" charset="0"/>
                <a:cs typeface="Open Sans" charset="0"/>
              </a:rPr>
              <a:t>2020</a:t>
            </a:r>
            <a:r>
              <a:rPr lang="ru-RU" sz="2000" b="1" dirty="0">
                <a:latin typeface="+mn-lt"/>
                <a:ea typeface="Open Sans" charset="0"/>
                <a:cs typeface="Open Sans" charset="0"/>
              </a:rPr>
              <a:t> гг.</a:t>
            </a:r>
            <a:endParaRPr lang="en-US" sz="20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966BB7-8124-4941-B1E8-2E2335AF7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20" y="1611630"/>
            <a:ext cx="3805205" cy="43566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D05A0F-0725-5F4C-BFC2-CC7921DD7673}"/>
              </a:ext>
            </a:extLst>
          </p:cNvPr>
          <p:cNvSpPr txBox="1"/>
          <p:nvPr/>
        </p:nvSpPr>
        <p:spPr>
          <a:xfrm>
            <a:off x="8291384" y="1705232"/>
            <a:ext cx="2335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MIAT Mongolian Airlines</a:t>
            </a:r>
          </a:p>
        </p:txBody>
      </p:sp>
    </p:spTree>
    <p:extLst>
      <p:ext uri="{BB962C8B-B14F-4D97-AF65-F5344CB8AC3E}">
        <p14:creationId xmlns:p14="http://schemas.microsoft.com/office/powerpoint/2010/main" val="21284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97" y="358655"/>
            <a:ext cx="9346899" cy="873687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Воздействие на Монголию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0" y="5275365"/>
            <a:ext cx="11494742" cy="1582634"/>
          </a:xfrm>
        </p:spPr>
        <p:txBody>
          <a:bodyPr/>
          <a:lstStyle/>
          <a:p>
            <a:r>
              <a:rPr lang="ru-RU" sz="2100" dirty="0">
                <a:latin typeface="Calibri" panose="020F0502020204030204" pitchFamily="34" charset="0"/>
                <a:cs typeface="Calibri" panose="020F0502020204030204" pitchFamily="34" charset="0"/>
              </a:rPr>
              <a:t>ЦАРЭС – это очень сезонный рынок. Полная потеря туризма летом 2020 года повлияла на авиацию, так как нормальным месяцем был только непиковый январь-месяц. В феврале пострадал Китай, а с марта – все основные рынки туристов. Границы могут не открыться полностью к лету 2021 года, что может иметь разрушительные последствия для авиации и туризма.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D6CBC-A851-C844-A9D9-4FC60F05E61C}"/>
              </a:ext>
            </a:extLst>
          </p:cNvPr>
          <p:cNvSpPr txBox="1"/>
          <p:nvPr/>
        </p:nvSpPr>
        <p:spPr>
          <a:xfrm>
            <a:off x="9638270" y="4536701"/>
            <a:ext cx="2550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Источник</a:t>
            </a:r>
            <a:r>
              <a:rPr lang="en-US" sz="14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Статистическая информационная служба Монголии</a:t>
            </a:r>
            <a:endParaRPr lang="en-US" sz="1400" dirty="0">
              <a:latin typeface="Calibri" panose="020F0502020204030204" pitchFamily="34" charset="0"/>
              <a:ea typeface="Open Sans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DC9AB-627E-A340-BF93-0FF0ECA49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1882461"/>
            <a:ext cx="8965940" cy="3531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EC11EE-2F3C-BC48-A825-E5A713A9E883}"/>
              </a:ext>
            </a:extLst>
          </p:cNvPr>
          <p:cNvSpPr txBox="1"/>
          <p:nvPr/>
        </p:nvSpPr>
        <p:spPr>
          <a:xfrm>
            <a:off x="457200" y="1359243"/>
            <a:ext cx="918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n-lt"/>
                <a:ea typeface="Open Sans" charset="0"/>
                <a:cs typeface="Open Sans" charset="0"/>
              </a:rPr>
              <a:t>Ежемесячный объем межд. Пассажир. перевозок</a:t>
            </a:r>
            <a:r>
              <a:rPr lang="en-US" sz="2400" b="1" dirty="0">
                <a:latin typeface="+mn-lt"/>
                <a:ea typeface="Open Sans" charset="0"/>
                <a:cs typeface="Open Sans" charset="0"/>
              </a:rPr>
              <a:t> (</a:t>
            </a:r>
            <a:r>
              <a:rPr lang="ru-RU" sz="2400" b="1" dirty="0">
                <a:latin typeface="+mn-lt"/>
                <a:ea typeface="Open Sans" charset="0"/>
                <a:cs typeface="Open Sans" charset="0"/>
              </a:rPr>
              <a:t>тыс.</a:t>
            </a:r>
            <a:r>
              <a:rPr lang="en-US" sz="2400" b="1" dirty="0">
                <a:latin typeface="+mn-lt"/>
                <a:ea typeface="Open Sans" charset="0"/>
                <a:cs typeface="Open Sans" charset="0"/>
              </a:rPr>
              <a:t>), 2020 </a:t>
            </a:r>
            <a:r>
              <a:rPr lang="ru-RU" sz="2400" b="1" dirty="0">
                <a:latin typeface="+mn-lt"/>
                <a:ea typeface="Open Sans" charset="0"/>
                <a:cs typeface="Open Sans" charset="0"/>
              </a:rPr>
              <a:t>год по сравнению с </a:t>
            </a:r>
            <a:r>
              <a:rPr lang="en-US" sz="2400" b="1" dirty="0">
                <a:latin typeface="+mn-lt"/>
                <a:ea typeface="Open Sans" charset="0"/>
                <a:cs typeface="Open Sans" charset="0"/>
              </a:rPr>
              <a:t>2019 </a:t>
            </a:r>
            <a:r>
              <a:rPr lang="ru-RU" sz="2400" b="1" dirty="0">
                <a:latin typeface="+mn-lt"/>
                <a:ea typeface="Open Sans" charset="0"/>
                <a:cs typeface="Open Sans" charset="0"/>
              </a:rPr>
              <a:t>годом</a:t>
            </a:r>
            <a:endParaRPr lang="en-US" sz="24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BDB5AC-2E7E-8E47-822B-CFED73C05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62" y="1590074"/>
            <a:ext cx="2291063" cy="2821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4BB12-59ED-4846-87D1-C5AB9BC6E661}"/>
              </a:ext>
            </a:extLst>
          </p:cNvPr>
          <p:cNvSpPr txBox="1"/>
          <p:nvPr/>
        </p:nvSpPr>
        <p:spPr>
          <a:xfrm>
            <a:off x="9996615" y="1590074"/>
            <a:ext cx="1359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Eznis</a:t>
            </a:r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 Airways (Mongolia)</a:t>
            </a:r>
          </a:p>
        </p:txBody>
      </p:sp>
    </p:spTree>
    <p:extLst>
      <p:ext uri="{BB962C8B-B14F-4D97-AF65-F5344CB8AC3E}">
        <p14:creationId xmlns:p14="http://schemas.microsoft.com/office/powerpoint/2010/main" val="19335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Sobie aviation PPT template">
  <a:themeElements>
    <a:clrScheme name="Custom 4">
      <a:dk1>
        <a:srgbClr val="27292C"/>
      </a:dk1>
      <a:lt1>
        <a:srgbClr val="FFFFFF"/>
      </a:lt1>
      <a:dk2>
        <a:srgbClr val="27292C"/>
      </a:dk2>
      <a:lt2>
        <a:srgbClr val="FFFFFE"/>
      </a:lt2>
      <a:accent1>
        <a:srgbClr val="2B9794"/>
      </a:accent1>
      <a:accent2>
        <a:srgbClr val="71BD51"/>
      </a:accent2>
      <a:accent3>
        <a:srgbClr val="FBAF17"/>
      </a:accent3>
      <a:accent4>
        <a:srgbClr val="1C8ACB"/>
      </a:accent4>
      <a:accent5>
        <a:srgbClr val="A55A95"/>
      </a:accent5>
      <a:accent6>
        <a:srgbClr val="555C5F"/>
      </a:accent6>
      <a:hlink>
        <a:srgbClr val="45B1A4"/>
      </a:hlink>
      <a:folHlink>
        <a:srgbClr val="FBAF17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>
            <a:latin typeface="Open Sans" charset="0"/>
            <a:ea typeface="Open Sans" charset="0"/>
            <a:cs typeface="Open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6.01.sprinklrStorytellerTemplate" id="{E6D16989-3BDD-B34B-9CD8-56A11BCE9B9B}" vid="{F482D7FB-4005-3740-A6AC-0E5A7F223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20138</TotalTime>
  <Words>1837</Words>
  <Application>Microsoft Macintosh PowerPoint</Application>
  <PresentationFormat>Custom</PresentationFormat>
  <Paragraphs>153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Baskerville</vt:lpstr>
      <vt:lpstr>Calibri</vt:lpstr>
      <vt:lpstr>Cambria</vt:lpstr>
      <vt:lpstr>Courier New</vt:lpstr>
      <vt:lpstr>HelveticaNeueLT Pro 55 Roman</vt:lpstr>
      <vt:lpstr>Open Sans</vt:lpstr>
      <vt:lpstr>Sobie aviation PPT template</vt:lpstr>
      <vt:lpstr>Воздействие COVID-19 и стратегии восстановления</vt:lpstr>
      <vt:lpstr>Авиация и туризм ЦАРЭС</vt:lpstr>
      <vt:lpstr>Авиация ЦАРЭС до COVID</vt:lpstr>
      <vt:lpstr>БЛИЦ-ТЕС</vt:lpstr>
      <vt:lpstr>БЛИЦ-ТЕСТ… Ответ</vt:lpstr>
      <vt:lpstr>Оценочное воздействие COVID-19</vt:lpstr>
      <vt:lpstr>Начинают появляться реальные цифры воздействия</vt:lpstr>
      <vt:lpstr>Воздействие на Монголию</vt:lpstr>
      <vt:lpstr>Воздействие на Монголию</vt:lpstr>
      <vt:lpstr>Воздействие на Грузию</vt:lpstr>
      <vt:lpstr>Стратегии восстановления</vt:lpstr>
      <vt:lpstr>Стратегии восстановления</vt:lpstr>
      <vt:lpstr>Стратегии восстановления</vt:lpstr>
      <vt:lpstr>Стратегии восстановления</vt:lpstr>
      <vt:lpstr>Стратегии восстановления</vt:lpstr>
      <vt:lpstr>БЛИЦ-ТЕСТ</vt:lpstr>
      <vt:lpstr>БЛИЦ-ТЕСТ… ОТВЕТ</vt:lpstr>
      <vt:lpstr>Стратегии восстановления</vt:lpstr>
      <vt:lpstr>Стратегии восстановления</vt:lpstr>
      <vt:lpstr>Стратегии восстановления</vt:lpstr>
      <vt:lpstr>Стратегии восстановления</vt:lpstr>
      <vt:lpstr>Выводы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Mina Tung</dc:creator>
  <cp:lastModifiedBy>Brendan Sobie</cp:lastModifiedBy>
  <cp:revision>693</cp:revision>
  <cp:lastPrinted>2016-01-11T17:50:15Z</cp:lastPrinted>
  <dcterms:created xsi:type="dcterms:W3CDTF">2016-01-12T23:15:55Z</dcterms:created>
  <dcterms:modified xsi:type="dcterms:W3CDTF">2021-01-19T06:40:57Z</dcterms:modified>
</cp:coreProperties>
</file>