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7"/>
  </p:notesMasterIdLst>
  <p:handoutMasterIdLst>
    <p:handoutMasterId r:id="rId28"/>
  </p:handoutMasterIdLst>
  <p:sldIdLst>
    <p:sldId id="533" r:id="rId2"/>
    <p:sldId id="534" r:id="rId3"/>
    <p:sldId id="543" r:id="rId4"/>
    <p:sldId id="555" r:id="rId5"/>
    <p:sldId id="556" r:id="rId6"/>
    <p:sldId id="558" r:id="rId7"/>
    <p:sldId id="540" r:id="rId8"/>
    <p:sldId id="539" r:id="rId9"/>
    <p:sldId id="542" r:id="rId10"/>
    <p:sldId id="541" r:id="rId11"/>
    <p:sldId id="545" r:id="rId12"/>
    <p:sldId id="544" r:id="rId13"/>
    <p:sldId id="548" r:id="rId14"/>
    <p:sldId id="549" r:id="rId15"/>
    <p:sldId id="552" r:id="rId16"/>
    <p:sldId id="553" r:id="rId17"/>
    <p:sldId id="559" r:id="rId18"/>
    <p:sldId id="560" r:id="rId19"/>
    <p:sldId id="561" r:id="rId20"/>
    <p:sldId id="550" r:id="rId21"/>
    <p:sldId id="564" r:id="rId22"/>
    <p:sldId id="551" r:id="rId23"/>
    <p:sldId id="563" r:id="rId24"/>
    <p:sldId id="565" r:id="rId25"/>
    <p:sldId id="536" r:id="rId26"/>
  </p:sldIdLst>
  <p:sldSz cx="12188825" cy="6858000"/>
  <p:notesSz cx="6858000" cy="9144000"/>
  <p:defaultTextStyle>
    <a:defPPr>
      <a:defRPr lang="en-US"/>
    </a:defPPr>
    <a:lvl1pPr algn="l" rtl="0" fontAlgn="base">
      <a:spcBef>
        <a:spcPct val="0"/>
      </a:spcBef>
      <a:spcAft>
        <a:spcPct val="0"/>
      </a:spcAft>
      <a:defRPr kern="1200">
        <a:solidFill>
          <a:schemeClr val="tx1"/>
        </a:solidFill>
        <a:latin typeface="HelveticaNeueLT Pro 55 Roman" charset="0"/>
        <a:ea typeface="ＭＳ Ｐゴシック" charset="-128"/>
        <a:cs typeface="+mn-cs"/>
      </a:defRPr>
    </a:lvl1pPr>
    <a:lvl2pPr marL="609493" algn="l" rtl="0" fontAlgn="base">
      <a:spcBef>
        <a:spcPct val="0"/>
      </a:spcBef>
      <a:spcAft>
        <a:spcPct val="0"/>
      </a:spcAft>
      <a:defRPr kern="1200">
        <a:solidFill>
          <a:schemeClr val="tx1"/>
        </a:solidFill>
        <a:latin typeface="HelveticaNeueLT Pro 55 Roman" charset="0"/>
        <a:ea typeface="ＭＳ Ｐゴシック" charset="-128"/>
        <a:cs typeface="+mn-cs"/>
      </a:defRPr>
    </a:lvl2pPr>
    <a:lvl3pPr marL="1218987" algn="l" rtl="0" fontAlgn="base">
      <a:spcBef>
        <a:spcPct val="0"/>
      </a:spcBef>
      <a:spcAft>
        <a:spcPct val="0"/>
      </a:spcAft>
      <a:defRPr kern="1200">
        <a:solidFill>
          <a:schemeClr val="tx1"/>
        </a:solidFill>
        <a:latin typeface="HelveticaNeueLT Pro 55 Roman" charset="0"/>
        <a:ea typeface="ＭＳ Ｐゴシック" charset="-128"/>
        <a:cs typeface="+mn-cs"/>
      </a:defRPr>
    </a:lvl3pPr>
    <a:lvl4pPr marL="1828480" algn="l" rtl="0" fontAlgn="base">
      <a:spcBef>
        <a:spcPct val="0"/>
      </a:spcBef>
      <a:spcAft>
        <a:spcPct val="0"/>
      </a:spcAft>
      <a:defRPr kern="1200">
        <a:solidFill>
          <a:schemeClr val="tx1"/>
        </a:solidFill>
        <a:latin typeface="HelveticaNeueLT Pro 55 Roman" charset="0"/>
        <a:ea typeface="ＭＳ Ｐゴシック" charset="-128"/>
        <a:cs typeface="+mn-cs"/>
      </a:defRPr>
    </a:lvl4pPr>
    <a:lvl5pPr marL="2437973" algn="l" rtl="0" fontAlgn="base">
      <a:spcBef>
        <a:spcPct val="0"/>
      </a:spcBef>
      <a:spcAft>
        <a:spcPct val="0"/>
      </a:spcAft>
      <a:defRPr kern="1200">
        <a:solidFill>
          <a:schemeClr val="tx1"/>
        </a:solidFill>
        <a:latin typeface="HelveticaNeueLT Pro 55 Roman" charset="0"/>
        <a:ea typeface="ＭＳ Ｐゴシック" charset="-128"/>
        <a:cs typeface="+mn-cs"/>
      </a:defRPr>
    </a:lvl5pPr>
    <a:lvl6pPr marL="3047467" algn="l" defTabSz="1218987" rtl="0" eaLnBrk="1" latinLnBrk="0" hangingPunct="1">
      <a:defRPr kern="1200">
        <a:solidFill>
          <a:schemeClr val="tx1"/>
        </a:solidFill>
        <a:latin typeface="HelveticaNeueLT Pro 55 Roman" charset="0"/>
        <a:ea typeface="ＭＳ Ｐゴシック" charset="-128"/>
        <a:cs typeface="+mn-cs"/>
      </a:defRPr>
    </a:lvl6pPr>
    <a:lvl7pPr marL="3656960" algn="l" defTabSz="1218987" rtl="0" eaLnBrk="1" latinLnBrk="0" hangingPunct="1">
      <a:defRPr kern="1200">
        <a:solidFill>
          <a:schemeClr val="tx1"/>
        </a:solidFill>
        <a:latin typeface="HelveticaNeueLT Pro 55 Roman" charset="0"/>
        <a:ea typeface="ＭＳ Ｐゴシック" charset="-128"/>
        <a:cs typeface="+mn-cs"/>
      </a:defRPr>
    </a:lvl7pPr>
    <a:lvl8pPr marL="4266453" algn="l" defTabSz="1218987" rtl="0" eaLnBrk="1" latinLnBrk="0" hangingPunct="1">
      <a:defRPr kern="1200">
        <a:solidFill>
          <a:schemeClr val="tx1"/>
        </a:solidFill>
        <a:latin typeface="HelveticaNeueLT Pro 55 Roman" charset="0"/>
        <a:ea typeface="ＭＳ Ｐゴシック" charset="-128"/>
        <a:cs typeface="+mn-cs"/>
      </a:defRPr>
    </a:lvl8pPr>
    <a:lvl9pPr marL="4875947" algn="l" defTabSz="1218987" rtl="0" eaLnBrk="1" latinLnBrk="0" hangingPunct="1">
      <a:defRPr kern="1200">
        <a:solidFill>
          <a:schemeClr val="tx1"/>
        </a:solidFill>
        <a:latin typeface="HelveticaNeueLT Pro 55 Roman" charset="0"/>
        <a:ea typeface="ＭＳ Ｐゴシック" charset="-128"/>
        <a:cs typeface="+mn-cs"/>
      </a:defRPr>
    </a:lvl9pPr>
  </p:defaultTextStyle>
  <p:extLst>
    <p:ext uri="{EFAFB233-063F-42B5-8137-9DF3F51BA10A}">
      <p15:sldGuideLst xmlns:p15="http://schemas.microsoft.com/office/powerpoint/2012/main">
        <p15:guide id="1" orient="horz" pos="4020" userDrawn="1">
          <p15:clr>
            <a:srgbClr val="A4A3A4"/>
          </p15:clr>
        </p15:guide>
        <p15:guide id="2" pos="7354" userDrawn="1">
          <p15:clr>
            <a:srgbClr val="A4A3A4"/>
          </p15:clr>
        </p15:guide>
        <p15:guide id="3" orient="horz" pos="232" userDrawn="1">
          <p15:clr>
            <a:srgbClr val="A4A3A4"/>
          </p15:clr>
        </p15:guide>
        <p15:guide id="4" pos="417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e Griffi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46C3E1"/>
    <a:srgbClr val="000000"/>
    <a:srgbClr val="F6F5F5"/>
    <a:srgbClr val="FFFFC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91" autoAdjust="0"/>
    <p:restoredTop sz="95846" autoAdjust="0"/>
  </p:normalViewPr>
  <p:slideViewPr>
    <p:cSldViewPr snapToGrid="0">
      <p:cViewPr varScale="1">
        <p:scale>
          <a:sx n="103" d="100"/>
          <a:sy n="103" d="100"/>
        </p:scale>
        <p:origin x="192" y="368"/>
      </p:cViewPr>
      <p:guideLst>
        <p:guide orient="horz" pos="4020"/>
        <p:guide pos="7354"/>
        <p:guide orient="horz" pos="232"/>
        <p:guide pos="4179"/>
      </p:guideLst>
    </p:cSldViewPr>
  </p:slideViewPr>
  <p:notesTextViewPr>
    <p:cViewPr>
      <p:scale>
        <a:sx n="3" d="2"/>
        <a:sy n="3" d="2"/>
      </p:scale>
      <p:origin x="0" y="0"/>
    </p:cViewPr>
  </p:notesTextViewPr>
  <p:sorterViewPr>
    <p:cViewPr>
      <p:scale>
        <a:sx n="60" d="100"/>
        <a:sy n="60" d="100"/>
      </p:scale>
      <p:origin x="0" y="-2728"/>
    </p:cViewPr>
  </p:sorterViewPr>
  <p:notesViewPr>
    <p:cSldViewPr snapToGrid="0">
      <p:cViewPr varScale="1">
        <p:scale>
          <a:sx n="85" d="100"/>
          <a:sy n="85" d="100"/>
        </p:scale>
        <p:origin x="2720"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7F4A4E1E-AE9C-A143-ABAD-5D391E7CFCE1}" type="datetimeFigureOut">
              <a:rPr lang="en-US" altLang="en-US"/>
              <a:pPr/>
              <a:t>1/14/21</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0C392FC3-D82C-EB4F-8C81-8965466BD8C0}" type="slidenum">
              <a:rPr lang="en-US" altLang="en-US"/>
              <a:pPr/>
              <a:t>‹#›</a:t>
            </a:fld>
            <a:endParaRPr lang="en-US" altLang="en-US"/>
          </a:p>
        </p:txBody>
      </p:sp>
    </p:spTree>
    <p:extLst>
      <p:ext uri="{BB962C8B-B14F-4D97-AF65-F5344CB8AC3E}">
        <p14:creationId xmlns:p14="http://schemas.microsoft.com/office/powerpoint/2010/main" val="15964215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4BE86FFC-B97E-FA45-9938-FB42098B5E8B}" type="datetimeFigureOut">
              <a:rPr lang="en-US" altLang="en-US"/>
              <a:pPr/>
              <a:t>1/14/21</a:t>
            </a:fld>
            <a:endParaRPr lang="en-US" alt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D1F7B10B-2CA8-0D4D-AA1C-2A87D62C2A9E}" type="slidenum">
              <a:rPr lang="en-US" altLang="en-US"/>
              <a:pPr/>
              <a:t>‹#›</a:t>
            </a:fld>
            <a:endParaRPr lang="en-US" altLang="en-US"/>
          </a:p>
        </p:txBody>
      </p:sp>
    </p:spTree>
    <p:extLst>
      <p:ext uri="{BB962C8B-B14F-4D97-AF65-F5344CB8AC3E}">
        <p14:creationId xmlns:p14="http://schemas.microsoft.com/office/powerpoint/2010/main" val="18692886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tiff"/><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2.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tif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tif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COVER - Imag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srcRect b="19313"/>
          <a:stretch/>
        </p:blipFill>
        <p:spPr>
          <a:xfrm>
            <a:off x="-1" y="1252038"/>
            <a:ext cx="12188824" cy="5287999"/>
          </a:xfrm>
          <a:prstGeom prst="rect">
            <a:avLst/>
          </a:prstGeom>
        </p:spPr>
      </p:pic>
      <p:sp>
        <p:nvSpPr>
          <p:cNvPr id="2" name="Title 1"/>
          <p:cNvSpPr>
            <a:spLocks noGrp="1"/>
          </p:cNvSpPr>
          <p:nvPr>
            <p:ph type="ctrTitle" hasCustomPrompt="1"/>
          </p:nvPr>
        </p:nvSpPr>
        <p:spPr>
          <a:xfrm>
            <a:off x="1096146" y="4651032"/>
            <a:ext cx="10239885" cy="697731"/>
          </a:xfrm>
        </p:spPr>
        <p:txBody>
          <a:bodyPr anchor="b"/>
          <a:lstStyle>
            <a:lvl1pPr algn="ctr">
              <a:defRPr sz="4400" b="0" i="0" baseline="0">
                <a:latin typeface="Baskerville" charset="0"/>
                <a:ea typeface="Baskerville" charset="0"/>
                <a:cs typeface="Baskerville" charset="0"/>
              </a:defRPr>
            </a:lvl1pPr>
          </a:lstStyle>
          <a:p>
            <a:r>
              <a:rPr lang="en-US" dirty="0"/>
              <a:t>Click to add title</a:t>
            </a:r>
          </a:p>
        </p:txBody>
      </p:sp>
      <p:sp>
        <p:nvSpPr>
          <p:cNvPr id="3" name="Subtitle 2"/>
          <p:cNvSpPr>
            <a:spLocks noGrp="1"/>
          </p:cNvSpPr>
          <p:nvPr>
            <p:ph type="subTitle" idx="1" hasCustomPrompt="1"/>
          </p:nvPr>
        </p:nvSpPr>
        <p:spPr>
          <a:xfrm>
            <a:off x="1096146" y="5816338"/>
            <a:ext cx="10239884" cy="593650"/>
          </a:xfrm>
        </p:spPr>
        <p:txBody>
          <a:bodyPr>
            <a:normAutofit/>
          </a:bodyPr>
          <a:lstStyle>
            <a:lvl1pPr marL="0" indent="0" algn="ctr">
              <a:lnSpc>
                <a:spcPts val="3333"/>
              </a:lnSpc>
              <a:spcBef>
                <a:spcPts val="0"/>
              </a:spcBef>
              <a:buNone/>
              <a:defRPr sz="2399" b="0" i="0" baseline="0">
                <a:solidFill>
                  <a:schemeClr val="accent6"/>
                </a:solidFill>
                <a:latin typeface="Baskerville" charset="0"/>
                <a:ea typeface="Baskerville" charset="0"/>
                <a:cs typeface="Baskerville" charset="0"/>
              </a:defRPr>
            </a:lvl1pPr>
            <a:lvl2pPr marL="609448" indent="0" algn="ctr">
              <a:buNone/>
              <a:defRPr>
                <a:solidFill>
                  <a:schemeClr val="tx1">
                    <a:tint val="75000"/>
                  </a:schemeClr>
                </a:solidFill>
              </a:defRPr>
            </a:lvl2pPr>
            <a:lvl3pPr marL="1218895" indent="0" algn="ctr">
              <a:buNone/>
              <a:defRPr>
                <a:solidFill>
                  <a:schemeClr val="tx1">
                    <a:tint val="75000"/>
                  </a:schemeClr>
                </a:solidFill>
              </a:defRPr>
            </a:lvl3pPr>
            <a:lvl4pPr marL="1828343" indent="0" algn="ctr">
              <a:buNone/>
              <a:defRPr>
                <a:solidFill>
                  <a:schemeClr val="tx1">
                    <a:tint val="75000"/>
                  </a:schemeClr>
                </a:solidFill>
              </a:defRPr>
            </a:lvl4pPr>
            <a:lvl5pPr marL="2437790" indent="0" algn="ctr">
              <a:buNone/>
              <a:defRPr>
                <a:solidFill>
                  <a:schemeClr val="tx1">
                    <a:tint val="75000"/>
                  </a:schemeClr>
                </a:solidFill>
              </a:defRPr>
            </a:lvl5pPr>
            <a:lvl6pPr marL="3047238" indent="0" algn="ctr">
              <a:buNone/>
              <a:defRPr>
                <a:solidFill>
                  <a:schemeClr val="tx1">
                    <a:tint val="75000"/>
                  </a:schemeClr>
                </a:solidFill>
              </a:defRPr>
            </a:lvl6pPr>
            <a:lvl7pPr marL="3656686" indent="0" algn="ctr">
              <a:buNone/>
              <a:defRPr>
                <a:solidFill>
                  <a:schemeClr val="tx1">
                    <a:tint val="75000"/>
                  </a:schemeClr>
                </a:solidFill>
              </a:defRPr>
            </a:lvl7pPr>
            <a:lvl8pPr marL="4266133" indent="0" algn="ctr">
              <a:buNone/>
              <a:defRPr>
                <a:solidFill>
                  <a:schemeClr val="tx1">
                    <a:tint val="75000"/>
                  </a:schemeClr>
                </a:solidFill>
              </a:defRPr>
            </a:lvl8pPr>
            <a:lvl9pPr marL="4875581" indent="0" algn="ctr">
              <a:buNone/>
              <a:defRPr>
                <a:solidFill>
                  <a:schemeClr val="tx1">
                    <a:tint val="75000"/>
                  </a:schemeClr>
                </a:solidFill>
              </a:defRPr>
            </a:lvl9pPr>
          </a:lstStyle>
          <a:p>
            <a:r>
              <a:rPr lang="en-US" dirty="0"/>
              <a:t>Click to add subtitle</a:t>
            </a:r>
          </a:p>
        </p:txBody>
      </p:sp>
      <p:pic>
        <p:nvPicPr>
          <p:cNvPr id="9" name="Picture 8"/>
          <p:cNvPicPr>
            <a:picLocks noChangeAspect="1"/>
          </p:cNvPicPr>
          <p:nvPr userDrawn="1"/>
        </p:nvPicPr>
        <p:blipFill>
          <a:blip r:embed="rId3"/>
          <a:stretch>
            <a:fillRect/>
          </a:stretch>
        </p:blipFill>
        <p:spPr>
          <a:xfrm flipV="1">
            <a:off x="3541853" y="5572505"/>
            <a:ext cx="5289631" cy="69908"/>
          </a:xfrm>
          <a:prstGeom prst="rect">
            <a:avLst/>
          </a:prstGeom>
        </p:spPr>
      </p:pic>
      <p:pic>
        <p:nvPicPr>
          <p:cNvPr id="10" name="Picture 9"/>
          <p:cNvPicPr>
            <a:picLocks noChangeAspect="1"/>
          </p:cNvPicPr>
          <p:nvPr userDrawn="1"/>
        </p:nvPicPr>
        <p:blipFill>
          <a:blip r:embed="rId4"/>
          <a:stretch>
            <a:fillRect/>
          </a:stretch>
        </p:blipFill>
        <p:spPr>
          <a:xfrm>
            <a:off x="4793145" y="3176069"/>
            <a:ext cx="2915336" cy="773982"/>
          </a:xfrm>
          <a:prstGeom prst="rect">
            <a:avLst/>
          </a:prstGeom>
        </p:spPr>
      </p:pic>
      <p:pic>
        <p:nvPicPr>
          <p:cNvPr id="15" name="Picture 14">
            <a:extLst>
              <a:ext uri="{FF2B5EF4-FFF2-40B4-BE49-F238E27FC236}">
                <a16:creationId xmlns:a16="http://schemas.microsoft.com/office/drawing/2014/main" id="{C8E06F5C-8FAC-4743-A275-FFE9DC1A551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 y="0"/>
            <a:ext cx="12188825" cy="3073400"/>
          </a:xfrm>
          <a:prstGeom prst="rect">
            <a:avLst/>
          </a:prstGeom>
        </p:spPr>
      </p:pic>
    </p:spTree>
    <p:extLst>
      <p:ext uri="{BB962C8B-B14F-4D97-AF65-F5344CB8AC3E}">
        <p14:creationId xmlns:p14="http://schemas.microsoft.com/office/powerpoint/2010/main" val="3553912296"/>
      </p:ext>
    </p:extLst>
  </p:cSld>
  <p:clrMapOvr>
    <a:masterClrMapping/>
  </p:clrMapOvr>
  <p:transition spd="med">
    <p:fade/>
  </p:transition>
  <p:extLst mod="1">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 y="0"/>
            <a:ext cx="12188825" cy="1470152"/>
          </a:xfrm>
          <a:prstGeom prst="rect">
            <a:avLst/>
          </a:prstGeom>
        </p:spPr>
      </p:pic>
      <p:sp>
        <p:nvSpPr>
          <p:cNvPr id="12" name="Title Placeholder 1"/>
          <p:cNvSpPr>
            <a:spLocks noGrp="1"/>
          </p:cNvSpPr>
          <p:nvPr>
            <p:ph type="title" hasCustomPrompt="1"/>
          </p:nvPr>
        </p:nvSpPr>
        <p:spPr bwMode="auto">
          <a:xfrm>
            <a:off x="580191" y="363137"/>
            <a:ext cx="8865561" cy="65914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defRPr>
                <a:solidFill>
                  <a:schemeClr val="bg1"/>
                </a:solidFill>
              </a:defRPr>
            </a:lvl1pPr>
          </a:lstStyle>
          <a:p>
            <a:pPr lvl="0"/>
            <a:r>
              <a:rPr lang="en-US" altLang="en-US" dirty="0"/>
              <a:t>Click to add title</a:t>
            </a:r>
          </a:p>
        </p:txBody>
      </p:sp>
      <p:sp>
        <p:nvSpPr>
          <p:cNvPr id="14" name="Slide Number Placeholder 7"/>
          <p:cNvSpPr txBox="1">
            <a:spLocks/>
          </p:cNvSpPr>
          <p:nvPr userDrawn="1"/>
        </p:nvSpPr>
        <p:spPr>
          <a:xfrm>
            <a:off x="318895" y="6400801"/>
            <a:ext cx="289117" cy="243414"/>
          </a:xfrm>
          <a:prstGeom prst="rect">
            <a:avLst/>
          </a:prstGeom>
        </p:spPr>
        <p:txBody>
          <a:bodyPr vert="horz" wrap="square" lIns="0" tIns="0" rIns="0" bIns="0" numCol="1" anchor="ctr" anchorCtr="0" compatLnSpc="1">
            <a:prstTxWarp prst="textNoShape">
              <a:avLst/>
            </a:prstTxWarp>
          </a:bodyPr>
          <a:lstStyle>
            <a:defPPr>
              <a:defRPr lang="en-US"/>
            </a:defPPr>
            <a:lvl1pPr algn="l" rtl="0" fontAlgn="base">
              <a:spcBef>
                <a:spcPct val="0"/>
              </a:spcBef>
              <a:spcAft>
                <a:spcPct val="0"/>
              </a:spcAft>
              <a:defRPr sz="800" kern="1200">
                <a:solidFill>
                  <a:schemeClr val="accent6"/>
                </a:solidFill>
                <a:latin typeface="Open Sans" charset="0"/>
                <a:ea typeface="Open Sans" charset="0"/>
                <a:cs typeface="Open Sans" charset="0"/>
              </a:defRPr>
            </a:lvl1pPr>
            <a:lvl2pPr marL="609493" algn="l" rtl="0" fontAlgn="base">
              <a:spcBef>
                <a:spcPct val="0"/>
              </a:spcBef>
              <a:spcAft>
                <a:spcPct val="0"/>
              </a:spcAft>
              <a:defRPr kern="1200">
                <a:solidFill>
                  <a:schemeClr val="tx1"/>
                </a:solidFill>
                <a:latin typeface="HelveticaNeueLT Pro 55 Roman" charset="0"/>
                <a:ea typeface="ＭＳ Ｐゴシック" charset="-128"/>
                <a:cs typeface="+mn-cs"/>
              </a:defRPr>
            </a:lvl2pPr>
            <a:lvl3pPr marL="1218987" algn="l" rtl="0" fontAlgn="base">
              <a:spcBef>
                <a:spcPct val="0"/>
              </a:spcBef>
              <a:spcAft>
                <a:spcPct val="0"/>
              </a:spcAft>
              <a:defRPr kern="1200">
                <a:solidFill>
                  <a:schemeClr val="tx1"/>
                </a:solidFill>
                <a:latin typeface="HelveticaNeueLT Pro 55 Roman" charset="0"/>
                <a:ea typeface="ＭＳ Ｐゴシック" charset="-128"/>
                <a:cs typeface="+mn-cs"/>
              </a:defRPr>
            </a:lvl3pPr>
            <a:lvl4pPr marL="1828480" algn="l" rtl="0" fontAlgn="base">
              <a:spcBef>
                <a:spcPct val="0"/>
              </a:spcBef>
              <a:spcAft>
                <a:spcPct val="0"/>
              </a:spcAft>
              <a:defRPr kern="1200">
                <a:solidFill>
                  <a:schemeClr val="tx1"/>
                </a:solidFill>
                <a:latin typeface="HelveticaNeueLT Pro 55 Roman" charset="0"/>
                <a:ea typeface="ＭＳ Ｐゴシック" charset="-128"/>
                <a:cs typeface="+mn-cs"/>
              </a:defRPr>
            </a:lvl4pPr>
            <a:lvl5pPr marL="2437973" algn="l" rtl="0" fontAlgn="base">
              <a:spcBef>
                <a:spcPct val="0"/>
              </a:spcBef>
              <a:spcAft>
                <a:spcPct val="0"/>
              </a:spcAft>
              <a:defRPr kern="1200">
                <a:solidFill>
                  <a:schemeClr val="tx1"/>
                </a:solidFill>
                <a:latin typeface="HelveticaNeueLT Pro 55 Roman" charset="0"/>
                <a:ea typeface="ＭＳ Ｐゴシック" charset="-128"/>
                <a:cs typeface="+mn-cs"/>
              </a:defRPr>
            </a:lvl5pPr>
            <a:lvl6pPr marL="3047467" algn="l" defTabSz="1218987" rtl="0" eaLnBrk="1" latinLnBrk="0" hangingPunct="1">
              <a:defRPr kern="1200">
                <a:solidFill>
                  <a:schemeClr val="tx1"/>
                </a:solidFill>
                <a:latin typeface="HelveticaNeueLT Pro 55 Roman" charset="0"/>
                <a:ea typeface="ＭＳ Ｐゴシック" charset="-128"/>
                <a:cs typeface="+mn-cs"/>
              </a:defRPr>
            </a:lvl6pPr>
            <a:lvl7pPr marL="3656960" algn="l" defTabSz="1218987" rtl="0" eaLnBrk="1" latinLnBrk="0" hangingPunct="1">
              <a:defRPr kern="1200">
                <a:solidFill>
                  <a:schemeClr val="tx1"/>
                </a:solidFill>
                <a:latin typeface="HelveticaNeueLT Pro 55 Roman" charset="0"/>
                <a:ea typeface="ＭＳ Ｐゴシック" charset="-128"/>
                <a:cs typeface="+mn-cs"/>
              </a:defRPr>
            </a:lvl7pPr>
            <a:lvl8pPr marL="4266453" algn="l" defTabSz="1218987" rtl="0" eaLnBrk="1" latinLnBrk="0" hangingPunct="1">
              <a:defRPr kern="1200">
                <a:solidFill>
                  <a:schemeClr val="tx1"/>
                </a:solidFill>
                <a:latin typeface="HelveticaNeueLT Pro 55 Roman" charset="0"/>
                <a:ea typeface="ＭＳ Ｐゴシック" charset="-128"/>
                <a:cs typeface="+mn-cs"/>
              </a:defRPr>
            </a:lvl8pPr>
            <a:lvl9pPr marL="4875947" algn="l" defTabSz="1218987" rtl="0" eaLnBrk="1" latinLnBrk="0" hangingPunct="1">
              <a:defRPr kern="1200">
                <a:solidFill>
                  <a:schemeClr val="tx1"/>
                </a:solidFill>
                <a:latin typeface="HelveticaNeueLT Pro 55 Roman" charset="0"/>
                <a:ea typeface="ＭＳ Ｐゴシック" charset="-128"/>
                <a:cs typeface="+mn-cs"/>
              </a:defRPr>
            </a:lvl9pPr>
          </a:lstStyle>
          <a:p>
            <a:fld id="{F933393C-D36C-EF49-8616-9B2A742D223A}" type="slidenum">
              <a:rPr lang="en-US" altLang="en-US" smtClean="0"/>
              <a:pPr/>
              <a:t>‹#›</a:t>
            </a:fld>
            <a:endParaRPr lang="en-US" altLang="en-US" dirty="0"/>
          </a:p>
        </p:txBody>
      </p:sp>
      <p:pic>
        <p:nvPicPr>
          <p:cNvPr id="4" name="Picture 3"/>
          <p:cNvPicPr>
            <a:picLocks noChangeAspect="1"/>
          </p:cNvPicPr>
          <p:nvPr userDrawn="1"/>
        </p:nvPicPr>
        <p:blipFill>
          <a:blip r:embed="rId3"/>
          <a:stretch>
            <a:fillRect/>
          </a:stretch>
        </p:blipFill>
        <p:spPr>
          <a:xfrm>
            <a:off x="9521890" y="383879"/>
            <a:ext cx="2159000" cy="571500"/>
          </a:xfrm>
          <a:prstGeom prst="rect">
            <a:avLst/>
          </a:prstGeom>
        </p:spPr>
      </p:pic>
      <p:sp>
        <p:nvSpPr>
          <p:cNvPr id="7" name="Subtitle 2"/>
          <p:cNvSpPr>
            <a:spLocks noGrp="1"/>
          </p:cNvSpPr>
          <p:nvPr>
            <p:ph type="subTitle" idx="1" hasCustomPrompt="1"/>
          </p:nvPr>
        </p:nvSpPr>
        <p:spPr>
          <a:xfrm>
            <a:off x="608012" y="1724179"/>
            <a:ext cx="5318226" cy="4560873"/>
          </a:xfrm>
        </p:spPr>
        <p:txBody>
          <a:bodyPr/>
          <a:lstStyle>
            <a:lvl1pPr marL="3600" indent="0">
              <a:lnSpc>
                <a:spcPct val="120000"/>
              </a:lnSpc>
              <a:spcBef>
                <a:spcPts val="400"/>
              </a:spcBef>
              <a:buFont typeface="Arial" charset="0"/>
              <a:buNone/>
              <a:defRPr sz="1800"/>
            </a:lvl1pPr>
            <a:lvl2pPr marL="3600" indent="0">
              <a:defRPr sz="1600"/>
            </a:lvl2pPr>
            <a:lvl6pPr>
              <a:defRPr sz="1600">
                <a:latin typeface="Baskerville" charset="0"/>
                <a:ea typeface="Baskerville" charset="0"/>
                <a:cs typeface="Baskerville" charset="0"/>
              </a:defRPr>
            </a:lvl6pPr>
          </a:lstStyle>
          <a:p>
            <a:r>
              <a:rPr lang="en-US" dirty="0"/>
              <a:t>We provide a range of research, analysis, scoping, training, planning and strategy services, specifically tailored for the aviation industry</a:t>
            </a:r>
          </a:p>
        </p:txBody>
      </p:sp>
    </p:spTree>
    <p:extLst>
      <p:ext uri="{BB962C8B-B14F-4D97-AF65-F5344CB8AC3E}">
        <p14:creationId xmlns:p14="http://schemas.microsoft.com/office/powerpoint/2010/main" val="13715127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mod="1">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sp>
        <p:nvSpPr>
          <p:cNvPr id="12" name="Title Placeholder 1"/>
          <p:cNvSpPr>
            <a:spLocks noGrp="1"/>
          </p:cNvSpPr>
          <p:nvPr>
            <p:ph type="title" hasCustomPrompt="1"/>
          </p:nvPr>
        </p:nvSpPr>
        <p:spPr bwMode="auto">
          <a:xfrm>
            <a:off x="580191" y="363137"/>
            <a:ext cx="8865561" cy="65914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a:t>Click to add title</a:t>
            </a:r>
          </a:p>
        </p:txBody>
      </p:sp>
      <p:sp>
        <p:nvSpPr>
          <p:cNvPr id="14" name="Slide Number Placeholder 7"/>
          <p:cNvSpPr txBox="1">
            <a:spLocks/>
          </p:cNvSpPr>
          <p:nvPr userDrawn="1"/>
        </p:nvSpPr>
        <p:spPr>
          <a:xfrm>
            <a:off x="318895" y="6400801"/>
            <a:ext cx="289117" cy="243414"/>
          </a:xfrm>
          <a:prstGeom prst="rect">
            <a:avLst/>
          </a:prstGeom>
        </p:spPr>
        <p:txBody>
          <a:bodyPr vert="horz" wrap="square" lIns="0" tIns="0" rIns="0" bIns="0" numCol="1" anchor="ctr" anchorCtr="0" compatLnSpc="1">
            <a:prstTxWarp prst="textNoShape">
              <a:avLst/>
            </a:prstTxWarp>
          </a:bodyPr>
          <a:lstStyle>
            <a:defPPr>
              <a:defRPr lang="en-US"/>
            </a:defPPr>
            <a:lvl1pPr algn="l" rtl="0" fontAlgn="base">
              <a:spcBef>
                <a:spcPct val="0"/>
              </a:spcBef>
              <a:spcAft>
                <a:spcPct val="0"/>
              </a:spcAft>
              <a:defRPr sz="800" kern="1200">
                <a:solidFill>
                  <a:schemeClr val="accent6"/>
                </a:solidFill>
                <a:latin typeface="Open Sans" charset="0"/>
                <a:ea typeface="Open Sans" charset="0"/>
                <a:cs typeface="Open Sans" charset="0"/>
              </a:defRPr>
            </a:lvl1pPr>
            <a:lvl2pPr marL="609493" algn="l" rtl="0" fontAlgn="base">
              <a:spcBef>
                <a:spcPct val="0"/>
              </a:spcBef>
              <a:spcAft>
                <a:spcPct val="0"/>
              </a:spcAft>
              <a:defRPr kern="1200">
                <a:solidFill>
                  <a:schemeClr val="tx1"/>
                </a:solidFill>
                <a:latin typeface="HelveticaNeueLT Pro 55 Roman" charset="0"/>
                <a:ea typeface="ＭＳ Ｐゴシック" charset="-128"/>
                <a:cs typeface="+mn-cs"/>
              </a:defRPr>
            </a:lvl2pPr>
            <a:lvl3pPr marL="1218987" algn="l" rtl="0" fontAlgn="base">
              <a:spcBef>
                <a:spcPct val="0"/>
              </a:spcBef>
              <a:spcAft>
                <a:spcPct val="0"/>
              </a:spcAft>
              <a:defRPr kern="1200">
                <a:solidFill>
                  <a:schemeClr val="tx1"/>
                </a:solidFill>
                <a:latin typeface="HelveticaNeueLT Pro 55 Roman" charset="0"/>
                <a:ea typeface="ＭＳ Ｐゴシック" charset="-128"/>
                <a:cs typeface="+mn-cs"/>
              </a:defRPr>
            </a:lvl3pPr>
            <a:lvl4pPr marL="1828480" algn="l" rtl="0" fontAlgn="base">
              <a:spcBef>
                <a:spcPct val="0"/>
              </a:spcBef>
              <a:spcAft>
                <a:spcPct val="0"/>
              </a:spcAft>
              <a:defRPr kern="1200">
                <a:solidFill>
                  <a:schemeClr val="tx1"/>
                </a:solidFill>
                <a:latin typeface="HelveticaNeueLT Pro 55 Roman" charset="0"/>
                <a:ea typeface="ＭＳ Ｐゴシック" charset="-128"/>
                <a:cs typeface="+mn-cs"/>
              </a:defRPr>
            </a:lvl4pPr>
            <a:lvl5pPr marL="2437973" algn="l" rtl="0" fontAlgn="base">
              <a:spcBef>
                <a:spcPct val="0"/>
              </a:spcBef>
              <a:spcAft>
                <a:spcPct val="0"/>
              </a:spcAft>
              <a:defRPr kern="1200">
                <a:solidFill>
                  <a:schemeClr val="tx1"/>
                </a:solidFill>
                <a:latin typeface="HelveticaNeueLT Pro 55 Roman" charset="0"/>
                <a:ea typeface="ＭＳ Ｐゴシック" charset="-128"/>
                <a:cs typeface="+mn-cs"/>
              </a:defRPr>
            </a:lvl5pPr>
            <a:lvl6pPr marL="3047467" algn="l" defTabSz="1218987" rtl="0" eaLnBrk="1" latinLnBrk="0" hangingPunct="1">
              <a:defRPr kern="1200">
                <a:solidFill>
                  <a:schemeClr val="tx1"/>
                </a:solidFill>
                <a:latin typeface="HelveticaNeueLT Pro 55 Roman" charset="0"/>
                <a:ea typeface="ＭＳ Ｐゴシック" charset="-128"/>
                <a:cs typeface="+mn-cs"/>
              </a:defRPr>
            </a:lvl6pPr>
            <a:lvl7pPr marL="3656960" algn="l" defTabSz="1218987" rtl="0" eaLnBrk="1" latinLnBrk="0" hangingPunct="1">
              <a:defRPr kern="1200">
                <a:solidFill>
                  <a:schemeClr val="tx1"/>
                </a:solidFill>
                <a:latin typeface="HelveticaNeueLT Pro 55 Roman" charset="0"/>
                <a:ea typeface="ＭＳ Ｐゴシック" charset="-128"/>
                <a:cs typeface="+mn-cs"/>
              </a:defRPr>
            </a:lvl7pPr>
            <a:lvl8pPr marL="4266453" algn="l" defTabSz="1218987" rtl="0" eaLnBrk="1" latinLnBrk="0" hangingPunct="1">
              <a:defRPr kern="1200">
                <a:solidFill>
                  <a:schemeClr val="tx1"/>
                </a:solidFill>
                <a:latin typeface="HelveticaNeueLT Pro 55 Roman" charset="0"/>
                <a:ea typeface="ＭＳ Ｐゴシック" charset="-128"/>
                <a:cs typeface="+mn-cs"/>
              </a:defRPr>
            </a:lvl8pPr>
            <a:lvl9pPr marL="4875947" algn="l" defTabSz="1218987" rtl="0" eaLnBrk="1" latinLnBrk="0" hangingPunct="1">
              <a:defRPr kern="1200">
                <a:solidFill>
                  <a:schemeClr val="tx1"/>
                </a:solidFill>
                <a:latin typeface="HelveticaNeueLT Pro 55 Roman" charset="0"/>
                <a:ea typeface="ＭＳ Ｐゴシック" charset="-128"/>
                <a:cs typeface="+mn-cs"/>
              </a:defRPr>
            </a:lvl9pPr>
          </a:lstStyle>
          <a:p>
            <a:fld id="{F933393C-D36C-EF49-8616-9B2A742D223A}" type="slidenum">
              <a:rPr lang="en-US" altLang="en-US" smtClean="0"/>
              <a:pPr/>
              <a:t>‹#›</a:t>
            </a:fld>
            <a:endParaRPr lang="en-US" altLang="en-US" dirty="0"/>
          </a:p>
        </p:txBody>
      </p:sp>
      <p:sp>
        <p:nvSpPr>
          <p:cNvPr id="16" name="Subtitle 2"/>
          <p:cNvSpPr>
            <a:spLocks noGrp="1"/>
          </p:cNvSpPr>
          <p:nvPr>
            <p:ph type="subTitle" idx="1" hasCustomPrompt="1"/>
          </p:nvPr>
        </p:nvSpPr>
        <p:spPr>
          <a:xfrm>
            <a:off x="608012" y="1724179"/>
            <a:ext cx="5318226" cy="4560873"/>
          </a:xfrm>
        </p:spPr>
        <p:txBody>
          <a:bodyPr/>
          <a:lstStyle>
            <a:lvl1pPr marL="3600" indent="0">
              <a:spcBef>
                <a:spcPts val="400"/>
              </a:spcBef>
              <a:buFont typeface="Arial" charset="0"/>
              <a:buNone/>
              <a:defRPr sz="1800"/>
            </a:lvl1pPr>
            <a:lvl2pPr>
              <a:defRPr sz="1600"/>
            </a:lvl2pPr>
            <a:lvl6pPr>
              <a:defRPr sz="1600">
                <a:latin typeface="Baskerville" charset="0"/>
                <a:ea typeface="Baskerville" charset="0"/>
                <a:cs typeface="Baskerville" charset="0"/>
              </a:defRPr>
            </a:lvl6pPr>
          </a:lstStyle>
          <a:p>
            <a:r>
              <a:rPr lang="en-US" dirty="0"/>
              <a:t>We provide a range of research, analysis, scoping, training, planning and strategy services, specifically tailored for the aviation industry</a:t>
            </a:r>
          </a:p>
        </p:txBody>
      </p:sp>
      <p:cxnSp>
        <p:nvCxnSpPr>
          <p:cNvPr id="6" name="Straight Connector 5"/>
          <p:cNvCxnSpPr/>
          <p:nvPr userDrawn="1"/>
        </p:nvCxnSpPr>
        <p:spPr>
          <a:xfrm>
            <a:off x="601771" y="1264927"/>
            <a:ext cx="11038541"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a:stretch>
            <a:fillRect/>
          </a:stretch>
        </p:blipFill>
        <p:spPr>
          <a:xfrm>
            <a:off x="9518904" y="382781"/>
            <a:ext cx="2156786" cy="572598"/>
          </a:xfrm>
          <a:prstGeom prst="rect">
            <a:avLst/>
          </a:prstGeom>
        </p:spPr>
      </p:pic>
    </p:spTree>
    <p:extLst>
      <p:ext uri="{BB962C8B-B14F-4D97-AF65-F5344CB8AC3E}">
        <p14:creationId xmlns:p14="http://schemas.microsoft.com/office/powerpoint/2010/main" val="35539122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mod="1">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6_COVER - Im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1" y="-11575"/>
            <a:ext cx="12188825" cy="4062942"/>
          </a:xfrm>
          <a:prstGeom prst="rect">
            <a:avLst/>
          </a:prstGeom>
        </p:spPr>
      </p:pic>
      <p:pic>
        <p:nvPicPr>
          <p:cNvPr id="7" name="Picture 6"/>
          <p:cNvPicPr>
            <a:picLocks noChangeAspect="1"/>
          </p:cNvPicPr>
          <p:nvPr userDrawn="1"/>
        </p:nvPicPr>
        <p:blipFill rotWithShape="1">
          <a:blip r:embed="rId3"/>
          <a:srcRect b="18909"/>
          <a:stretch/>
        </p:blipFill>
        <p:spPr>
          <a:xfrm>
            <a:off x="-1" y="1564214"/>
            <a:ext cx="12188825" cy="5311148"/>
          </a:xfrm>
          <a:prstGeom prst="rect">
            <a:avLst/>
          </a:prstGeom>
        </p:spPr>
      </p:pic>
      <p:sp>
        <p:nvSpPr>
          <p:cNvPr id="2" name="Title 1"/>
          <p:cNvSpPr>
            <a:spLocks noGrp="1"/>
          </p:cNvSpPr>
          <p:nvPr>
            <p:ph type="ctrTitle" hasCustomPrompt="1"/>
          </p:nvPr>
        </p:nvSpPr>
        <p:spPr>
          <a:xfrm>
            <a:off x="1096146" y="4651032"/>
            <a:ext cx="10239885" cy="697731"/>
          </a:xfrm>
        </p:spPr>
        <p:txBody>
          <a:bodyPr anchor="b"/>
          <a:lstStyle>
            <a:lvl1pPr algn="ctr">
              <a:defRPr sz="4400" b="0" i="0" baseline="0">
                <a:solidFill>
                  <a:schemeClr val="bg1"/>
                </a:solidFill>
                <a:latin typeface="Baskerville" charset="0"/>
                <a:ea typeface="Baskerville" charset="0"/>
                <a:cs typeface="Baskerville" charset="0"/>
              </a:defRPr>
            </a:lvl1pPr>
          </a:lstStyle>
          <a:p>
            <a:r>
              <a:rPr lang="en-US" dirty="0"/>
              <a:t>Click to add title</a:t>
            </a:r>
          </a:p>
        </p:txBody>
      </p:sp>
      <p:sp>
        <p:nvSpPr>
          <p:cNvPr id="3" name="Subtitle 2"/>
          <p:cNvSpPr>
            <a:spLocks noGrp="1"/>
          </p:cNvSpPr>
          <p:nvPr>
            <p:ph type="subTitle" idx="1" hasCustomPrompt="1"/>
          </p:nvPr>
        </p:nvSpPr>
        <p:spPr>
          <a:xfrm>
            <a:off x="1096146" y="5816338"/>
            <a:ext cx="10239884" cy="593650"/>
          </a:xfrm>
        </p:spPr>
        <p:txBody>
          <a:bodyPr>
            <a:normAutofit/>
          </a:bodyPr>
          <a:lstStyle>
            <a:lvl1pPr marL="0" indent="0" algn="ctr">
              <a:lnSpc>
                <a:spcPts val="3333"/>
              </a:lnSpc>
              <a:spcBef>
                <a:spcPts val="0"/>
              </a:spcBef>
              <a:buNone/>
              <a:defRPr sz="2399" b="0" i="0" baseline="0">
                <a:solidFill>
                  <a:schemeClr val="bg1">
                    <a:lumMod val="95000"/>
                  </a:schemeClr>
                </a:solidFill>
                <a:latin typeface="Baskerville" charset="0"/>
                <a:ea typeface="Baskerville" charset="0"/>
                <a:cs typeface="Baskerville" charset="0"/>
              </a:defRPr>
            </a:lvl1pPr>
            <a:lvl2pPr marL="609448" indent="0" algn="ctr">
              <a:buNone/>
              <a:defRPr>
                <a:solidFill>
                  <a:schemeClr val="tx1">
                    <a:tint val="75000"/>
                  </a:schemeClr>
                </a:solidFill>
              </a:defRPr>
            </a:lvl2pPr>
            <a:lvl3pPr marL="1218895" indent="0" algn="ctr">
              <a:buNone/>
              <a:defRPr>
                <a:solidFill>
                  <a:schemeClr val="tx1">
                    <a:tint val="75000"/>
                  </a:schemeClr>
                </a:solidFill>
              </a:defRPr>
            </a:lvl3pPr>
            <a:lvl4pPr marL="1828343" indent="0" algn="ctr">
              <a:buNone/>
              <a:defRPr>
                <a:solidFill>
                  <a:schemeClr val="tx1">
                    <a:tint val="75000"/>
                  </a:schemeClr>
                </a:solidFill>
              </a:defRPr>
            </a:lvl4pPr>
            <a:lvl5pPr marL="2437790" indent="0" algn="ctr">
              <a:buNone/>
              <a:defRPr>
                <a:solidFill>
                  <a:schemeClr val="tx1">
                    <a:tint val="75000"/>
                  </a:schemeClr>
                </a:solidFill>
              </a:defRPr>
            </a:lvl5pPr>
            <a:lvl6pPr marL="3047238" indent="0" algn="ctr">
              <a:buNone/>
              <a:defRPr>
                <a:solidFill>
                  <a:schemeClr val="tx1">
                    <a:tint val="75000"/>
                  </a:schemeClr>
                </a:solidFill>
              </a:defRPr>
            </a:lvl6pPr>
            <a:lvl7pPr marL="3656686" indent="0" algn="ctr">
              <a:buNone/>
              <a:defRPr>
                <a:solidFill>
                  <a:schemeClr val="tx1">
                    <a:tint val="75000"/>
                  </a:schemeClr>
                </a:solidFill>
              </a:defRPr>
            </a:lvl7pPr>
            <a:lvl8pPr marL="4266133" indent="0" algn="ctr">
              <a:buNone/>
              <a:defRPr>
                <a:solidFill>
                  <a:schemeClr val="tx1">
                    <a:tint val="75000"/>
                  </a:schemeClr>
                </a:solidFill>
              </a:defRPr>
            </a:lvl8pPr>
            <a:lvl9pPr marL="4875581" indent="0" algn="ctr">
              <a:buNone/>
              <a:defRPr>
                <a:solidFill>
                  <a:schemeClr val="tx1">
                    <a:tint val="75000"/>
                  </a:schemeClr>
                </a:solidFill>
              </a:defRPr>
            </a:lvl9pPr>
          </a:lstStyle>
          <a:p>
            <a:r>
              <a:rPr lang="en-US" dirty="0"/>
              <a:t>Click to add subtitle</a:t>
            </a:r>
          </a:p>
        </p:txBody>
      </p:sp>
      <p:pic>
        <p:nvPicPr>
          <p:cNvPr id="9" name="Picture 8"/>
          <p:cNvPicPr>
            <a:picLocks noChangeAspect="1"/>
          </p:cNvPicPr>
          <p:nvPr userDrawn="1"/>
        </p:nvPicPr>
        <p:blipFill>
          <a:blip r:embed="rId4"/>
          <a:stretch>
            <a:fillRect/>
          </a:stretch>
        </p:blipFill>
        <p:spPr>
          <a:xfrm flipV="1">
            <a:off x="3541853" y="5572505"/>
            <a:ext cx="5289631" cy="69908"/>
          </a:xfrm>
          <a:prstGeom prst="rect">
            <a:avLst/>
          </a:prstGeom>
        </p:spPr>
      </p:pic>
      <p:pic>
        <p:nvPicPr>
          <p:cNvPr id="8" name="Picture 7"/>
          <p:cNvPicPr>
            <a:picLocks noChangeAspect="1"/>
          </p:cNvPicPr>
          <p:nvPr userDrawn="1"/>
        </p:nvPicPr>
        <p:blipFill>
          <a:blip r:embed="rId5"/>
          <a:stretch>
            <a:fillRect/>
          </a:stretch>
        </p:blipFill>
        <p:spPr>
          <a:xfrm>
            <a:off x="4781571" y="3176070"/>
            <a:ext cx="2947069" cy="780106"/>
          </a:xfrm>
          <a:prstGeom prst="rect">
            <a:avLst/>
          </a:prstGeom>
        </p:spPr>
      </p:pic>
    </p:spTree>
    <p:extLst>
      <p:ext uri="{BB962C8B-B14F-4D97-AF65-F5344CB8AC3E}">
        <p14:creationId xmlns:p14="http://schemas.microsoft.com/office/powerpoint/2010/main" val="1521824701"/>
      </p:ext>
    </p:extLst>
  </p:cSld>
  <p:clrMapOvr>
    <a:masterClrMapping/>
  </p:clrMapOvr>
  <p:transition spd="med">
    <p:fade/>
  </p:transition>
  <p:extLst mod="1">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3_COVER - Imag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srcRect t="15954"/>
          <a:stretch/>
        </p:blipFill>
        <p:spPr>
          <a:xfrm>
            <a:off x="-1" y="-11576"/>
            <a:ext cx="12188825" cy="3414763"/>
          </a:xfrm>
          <a:prstGeom prst="rect">
            <a:avLst/>
          </a:prstGeom>
        </p:spPr>
      </p:pic>
      <p:pic>
        <p:nvPicPr>
          <p:cNvPr id="6" name="Picture 5"/>
          <p:cNvPicPr>
            <a:picLocks noChangeAspect="1"/>
          </p:cNvPicPr>
          <p:nvPr userDrawn="1"/>
        </p:nvPicPr>
        <p:blipFill rotWithShape="1">
          <a:blip r:embed="rId3"/>
          <a:srcRect b="19313"/>
          <a:stretch/>
        </p:blipFill>
        <p:spPr>
          <a:xfrm flipH="1">
            <a:off x="0" y="1564214"/>
            <a:ext cx="12188825" cy="5287999"/>
          </a:xfrm>
          <a:prstGeom prst="rect">
            <a:avLst/>
          </a:prstGeom>
        </p:spPr>
      </p:pic>
      <p:sp>
        <p:nvSpPr>
          <p:cNvPr id="2" name="Title 1"/>
          <p:cNvSpPr>
            <a:spLocks noGrp="1"/>
          </p:cNvSpPr>
          <p:nvPr>
            <p:ph type="ctrTitle" hasCustomPrompt="1"/>
          </p:nvPr>
        </p:nvSpPr>
        <p:spPr>
          <a:xfrm>
            <a:off x="610009" y="4477417"/>
            <a:ext cx="10239885" cy="697731"/>
          </a:xfrm>
        </p:spPr>
        <p:txBody>
          <a:bodyPr anchor="b"/>
          <a:lstStyle>
            <a:lvl1pPr algn="l">
              <a:defRPr sz="4400" b="0" i="0" baseline="0">
                <a:latin typeface="Baskerville" charset="0"/>
                <a:ea typeface="Baskerville" charset="0"/>
                <a:cs typeface="Baskerville" charset="0"/>
              </a:defRPr>
            </a:lvl1pPr>
          </a:lstStyle>
          <a:p>
            <a:r>
              <a:rPr lang="en-US" dirty="0"/>
              <a:t>Click to add title</a:t>
            </a:r>
          </a:p>
        </p:txBody>
      </p:sp>
      <p:sp>
        <p:nvSpPr>
          <p:cNvPr id="3" name="Subtitle 2"/>
          <p:cNvSpPr>
            <a:spLocks noGrp="1"/>
          </p:cNvSpPr>
          <p:nvPr>
            <p:ph type="subTitle" idx="1" hasCustomPrompt="1"/>
          </p:nvPr>
        </p:nvSpPr>
        <p:spPr>
          <a:xfrm>
            <a:off x="610009" y="5642723"/>
            <a:ext cx="10239884" cy="593650"/>
          </a:xfrm>
        </p:spPr>
        <p:txBody>
          <a:bodyPr>
            <a:normAutofit/>
          </a:bodyPr>
          <a:lstStyle>
            <a:lvl1pPr marL="0" indent="0" algn="l">
              <a:lnSpc>
                <a:spcPts val="3333"/>
              </a:lnSpc>
              <a:spcBef>
                <a:spcPts val="0"/>
              </a:spcBef>
              <a:buNone/>
              <a:defRPr sz="2399" b="0" i="0" baseline="0">
                <a:solidFill>
                  <a:schemeClr val="accent6"/>
                </a:solidFill>
                <a:latin typeface="Baskerville" charset="0"/>
                <a:ea typeface="Baskerville" charset="0"/>
                <a:cs typeface="Baskerville" charset="0"/>
              </a:defRPr>
            </a:lvl1pPr>
            <a:lvl2pPr marL="609448" indent="0" algn="ctr">
              <a:buNone/>
              <a:defRPr>
                <a:solidFill>
                  <a:schemeClr val="tx1">
                    <a:tint val="75000"/>
                  </a:schemeClr>
                </a:solidFill>
              </a:defRPr>
            </a:lvl2pPr>
            <a:lvl3pPr marL="1218895" indent="0" algn="ctr">
              <a:buNone/>
              <a:defRPr>
                <a:solidFill>
                  <a:schemeClr val="tx1">
                    <a:tint val="75000"/>
                  </a:schemeClr>
                </a:solidFill>
              </a:defRPr>
            </a:lvl3pPr>
            <a:lvl4pPr marL="1828343" indent="0" algn="ctr">
              <a:buNone/>
              <a:defRPr>
                <a:solidFill>
                  <a:schemeClr val="tx1">
                    <a:tint val="75000"/>
                  </a:schemeClr>
                </a:solidFill>
              </a:defRPr>
            </a:lvl4pPr>
            <a:lvl5pPr marL="2437790" indent="0" algn="ctr">
              <a:buNone/>
              <a:defRPr>
                <a:solidFill>
                  <a:schemeClr val="tx1">
                    <a:tint val="75000"/>
                  </a:schemeClr>
                </a:solidFill>
              </a:defRPr>
            </a:lvl5pPr>
            <a:lvl6pPr marL="3047238" indent="0" algn="ctr">
              <a:buNone/>
              <a:defRPr>
                <a:solidFill>
                  <a:schemeClr val="tx1">
                    <a:tint val="75000"/>
                  </a:schemeClr>
                </a:solidFill>
              </a:defRPr>
            </a:lvl6pPr>
            <a:lvl7pPr marL="3656686" indent="0" algn="ctr">
              <a:buNone/>
              <a:defRPr>
                <a:solidFill>
                  <a:schemeClr val="tx1">
                    <a:tint val="75000"/>
                  </a:schemeClr>
                </a:solidFill>
              </a:defRPr>
            </a:lvl7pPr>
            <a:lvl8pPr marL="4266133" indent="0" algn="ctr">
              <a:buNone/>
              <a:defRPr>
                <a:solidFill>
                  <a:schemeClr val="tx1">
                    <a:tint val="75000"/>
                  </a:schemeClr>
                </a:solidFill>
              </a:defRPr>
            </a:lvl8pPr>
            <a:lvl9pPr marL="4875581" indent="0" algn="ctr">
              <a:buNone/>
              <a:defRPr>
                <a:solidFill>
                  <a:schemeClr val="tx1">
                    <a:tint val="75000"/>
                  </a:schemeClr>
                </a:solidFill>
              </a:defRPr>
            </a:lvl9pPr>
          </a:lstStyle>
          <a:p>
            <a:r>
              <a:rPr lang="en-US" dirty="0"/>
              <a:t>Click to add subtitle</a:t>
            </a:r>
          </a:p>
        </p:txBody>
      </p:sp>
      <p:pic>
        <p:nvPicPr>
          <p:cNvPr id="10" name="Picture 9"/>
          <p:cNvPicPr>
            <a:picLocks noChangeAspect="1"/>
          </p:cNvPicPr>
          <p:nvPr userDrawn="1"/>
        </p:nvPicPr>
        <p:blipFill>
          <a:blip r:embed="rId4"/>
          <a:stretch>
            <a:fillRect/>
          </a:stretch>
        </p:blipFill>
        <p:spPr>
          <a:xfrm>
            <a:off x="591534" y="2858247"/>
            <a:ext cx="3332283" cy="884676"/>
          </a:xfrm>
          <a:prstGeom prst="rect">
            <a:avLst/>
          </a:prstGeom>
        </p:spPr>
      </p:pic>
      <p:cxnSp>
        <p:nvCxnSpPr>
          <p:cNvPr id="7" name="Straight Connector 6"/>
          <p:cNvCxnSpPr/>
          <p:nvPr userDrawn="1"/>
        </p:nvCxnSpPr>
        <p:spPr>
          <a:xfrm>
            <a:off x="610009" y="5420499"/>
            <a:ext cx="5289631"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8272392"/>
      </p:ext>
    </p:extLst>
  </p:cSld>
  <p:clrMapOvr>
    <a:masterClrMapping/>
  </p:clrMapOvr>
  <p:transition spd="med">
    <p:fade/>
  </p:transition>
  <p:extLst mod="1">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4_COVER - Imag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srcRect t="14529"/>
          <a:stretch/>
        </p:blipFill>
        <p:spPr>
          <a:xfrm>
            <a:off x="-1" y="-34725"/>
            <a:ext cx="12188825" cy="3472633"/>
          </a:xfrm>
          <a:prstGeom prst="rect">
            <a:avLst/>
          </a:prstGeom>
        </p:spPr>
      </p:pic>
      <p:pic>
        <p:nvPicPr>
          <p:cNvPr id="8" name="Picture 7"/>
          <p:cNvPicPr>
            <a:picLocks noChangeAspect="1"/>
          </p:cNvPicPr>
          <p:nvPr userDrawn="1"/>
        </p:nvPicPr>
        <p:blipFill rotWithShape="1">
          <a:blip r:embed="rId3"/>
          <a:srcRect b="18909"/>
          <a:stretch/>
        </p:blipFill>
        <p:spPr>
          <a:xfrm flipH="1">
            <a:off x="0" y="1564214"/>
            <a:ext cx="12188824" cy="5311148"/>
          </a:xfrm>
          <a:prstGeom prst="rect">
            <a:avLst/>
          </a:prstGeom>
        </p:spPr>
      </p:pic>
      <p:sp>
        <p:nvSpPr>
          <p:cNvPr id="2" name="Title 1"/>
          <p:cNvSpPr>
            <a:spLocks noGrp="1"/>
          </p:cNvSpPr>
          <p:nvPr>
            <p:ph type="ctrTitle" hasCustomPrompt="1"/>
          </p:nvPr>
        </p:nvSpPr>
        <p:spPr>
          <a:xfrm>
            <a:off x="610009" y="4477417"/>
            <a:ext cx="10239885" cy="697731"/>
          </a:xfrm>
        </p:spPr>
        <p:txBody>
          <a:bodyPr anchor="b"/>
          <a:lstStyle>
            <a:lvl1pPr algn="l">
              <a:defRPr sz="4400" b="0" i="0" baseline="0">
                <a:solidFill>
                  <a:schemeClr val="bg1"/>
                </a:solidFill>
                <a:latin typeface="Baskerville" charset="0"/>
                <a:ea typeface="Baskerville" charset="0"/>
                <a:cs typeface="Baskerville" charset="0"/>
              </a:defRPr>
            </a:lvl1pPr>
          </a:lstStyle>
          <a:p>
            <a:r>
              <a:rPr lang="en-US" dirty="0"/>
              <a:t>Click to add title</a:t>
            </a:r>
          </a:p>
        </p:txBody>
      </p:sp>
      <p:sp>
        <p:nvSpPr>
          <p:cNvPr id="3" name="Subtitle 2"/>
          <p:cNvSpPr>
            <a:spLocks noGrp="1"/>
          </p:cNvSpPr>
          <p:nvPr>
            <p:ph type="subTitle" idx="1" hasCustomPrompt="1"/>
          </p:nvPr>
        </p:nvSpPr>
        <p:spPr>
          <a:xfrm>
            <a:off x="610009" y="5642723"/>
            <a:ext cx="10239884" cy="593650"/>
          </a:xfrm>
        </p:spPr>
        <p:txBody>
          <a:bodyPr>
            <a:normAutofit/>
          </a:bodyPr>
          <a:lstStyle>
            <a:lvl1pPr marL="0" indent="0" algn="l">
              <a:lnSpc>
                <a:spcPts val="3333"/>
              </a:lnSpc>
              <a:spcBef>
                <a:spcPts val="0"/>
              </a:spcBef>
              <a:buNone/>
              <a:defRPr sz="2399" b="0" i="0" baseline="0">
                <a:solidFill>
                  <a:schemeClr val="bg1">
                    <a:lumMod val="95000"/>
                  </a:schemeClr>
                </a:solidFill>
                <a:latin typeface="Baskerville" charset="0"/>
                <a:ea typeface="Baskerville" charset="0"/>
                <a:cs typeface="Baskerville" charset="0"/>
              </a:defRPr>
            </a:lvl1pPr>
            <a:lvl2pPr marL="609448" indent="0" algn="ctr">
              <a:buNone/>
              <a:defRPr>
                <a:solidFill>
                  <a:schemeClr val="tx1">
                    <a:tint val="75000"/>
                  </a:schemeClr>
                </a:solidFill>
              </a:defRPr>
            </a:lvl2pPr>
            <a:lvl3pPr marL="1218895" indent="0" algn="ctr">
              <a:buNone/>
              <a:defRPr>
                <a:solidFill>
                  <a:schemeClr val="tx1">
                    <a:tint val="75000"/>
                  </a:schemeClr>
                </a:solidFill>
              </a:defRPr>
            </a:lvl3pPr>
            <a:lvl4pPr marL="1828343" indent="0" algn="ctr">
              <a:buNone/>
              <a:defRPr>
                <a:solidFill>
                  <a:schemeClr val="tx1">
                    <a:tint val="75000"/>
                  </a:schemeClr>
                </a:solidFill>
              </a:defRPr>
            </a:lvl4pPr>
            <a:lvl5pPr marL="2437790" indent="0" algn="ctr">
              <a:buNone/>
              <a:defRPr>
                <a:solidFill>
                  <a:schemeClr val="tx1">
                    <a:tint val="75000"/>
                  </a:schemeClr>
                </a:solidFill>
              </a:defRPr>
            </a:lvl5pPr>
            <a:lvl6pPr marL="3047238" indent="0" algn="ctr">
              <a:buNone/>
              <a:defRPr>
                <a:solidFill>
                  <a:schemeClr val="tx1">
                    <a:tint val="75000"/>
                  </a:schemeClr>
                </a:solidFill>
              </a:defRPr>
            </a:lvl6pPr>
            <a:lvl7pPr marL="3656686" indent="0" algn="ctr">
              <a:buNone/>
              <a:defRPr>
                <a:solidFill>
                  <a:schemeClr val="tx1">
                    <a:tint val="75000"/>
                  </a:schemeClr>
                </a:solidFill>
              </a:defRPr>
            </a:lvl7pPr>
            <a:lvl8pPr marL="4266133" indent="0" algn="ctr">
              <a:buNone/>
              <a:defRPr>
                <a:solidFill>
                  <a:schemeClr val="tx1">
                    <a:tint val="75000"/>
                  </a:schemeClr>
                </a:solidFill>
              </a:defRPr>
            </a:lvl8pPr>
            <a:lvl9pPr marL="4875581" indent="0" algn="ctr">
              <a:buNone/>
              <a:defRPr>
                <a:solidFill>
                  <a:schemeClr val="tx1">
                    <a:tint val="75000"/>
                  </a:schemeClr>
                </a:solidFill>
              </a:defRPr>
            </a:lvl9pPr>
          </a:lstStyle>
          <a:p>
            <a:r>
              <a:rPr lang="en-US" dirty="0"/>
              <a:t>Click to add subtitle</a:t>
            </a:r>
          </a:p>
        </p:txBody>
      </p:sp>
      <p:pic>
        <p:nvPicPr>
          <p:cNvPr id="9" name="Picture 8"/>
          <p:cNvPicPr>
            <a:picLocks noChangeAspect="1"/>
          </p:cNvPicPr>
          <p:nvPr userDrawn="1"/>
        </p:nvPicPr>
        <p:blipFill>
          <a:blip r:embed="rId4"/>
          <a:stretch>
            <a:fillRect/>
          </a:stretch>
        </p:blipFill>
        <p:spPr>
          <a:xfrm>
            <a:off x="590784" y="2858247"/>
            <a:ext cx="3342113" cy="884676"/>
          </a:xfrm>
          <a:prstGeom prst="rect">
            <a:avLst/>
          </a:prstGeom>
        </p:spPr>
      </p:pic>
      <p:cxnSp>
        <p:nvCxnSpPr>
          <p:cNvPr id="7" name="Straight Connector 6"/>
          <p:cNvCxnSpPr/>
          <p:nvPr userDrawn="1"/>
        </p:nvCxnSpPr>
        <p:spPr>
          <a:xfrm>
            <a:off x="610009" y="5420499"/>
            <a:ext cx="5289631"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3626632"/>
      </p:ext>
    </p:extLst>
  </p:cSld>
  <p:clrMapOvr>
    <a:masterClrMapping/>
  </p:clrMapOvr>
  <p:transition spd="med">
    <p:fade/>
  </p:transition>
  <p:extLst mod="1">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4732693" y="1142020"/>
            <a:ext cx="2991336" cy="794160"/>
          </a:xfrm>
          <a:prstGeom prst="rect">
            <a:avLst/>
          </a:prstGeom>
        </p:spPr>
      </p:pic>
      <p:sp>
        <p:nvSpPr>
          <p:cNvPr id="8" name="Title 39"/>
          <p:cNvSpPr txBox="1">
            <a:spLocks/>
          </p:cNvSpPr>
          <p:nvPr userDrawn="1"/>
        </p:nvSpPr>
        <p:spPr>
          <a:xfrm>
            <a:off x="0" y="2226815"/>
            <a:ext cx="12188825" cy="555624"/>
          </a:xfrm>
          <a:prstGeom prst="rect">
            <a:avLst/>
          </a:prstGeom>
        </p:spPr>
        <p:txBody>
          <a:bodyPr anchor="ctr"/>
          <a:lstStyle>
            <a:lvl1pPr algn="l" defTabSz="457200" rtl="0" eaLnBrk="1" latinLnBrk="0" hangingPunct="1">
              <a:spcBef>
                <a:spcPct val="0"/>
              </a:spcBef>
              <a:buNone/>
              <a:defRPr sz="4400" kern="1200">
                <a:solidFill>
                  <a:schemeClr val="tx1"/>
                </a:solidFill>
                <a:latin typeface="+mj-lt"/>
                <a:ea typeface="+mj-ea"/>
                <a:cs typeface="+mj-cs"/>
              </a:defRPr>
            </a:lvl1pPr>
          </a:lstStyle>
          <a:p>
            <a:pPr algn="ctr"/>
            <a:r>
              <a:rPr lang="en-US" sz="1600" dirty="0" err="1">
                <a:solidFill>
                  <a:schemeClr val="bg1">
                    <a:lumMod val="50000"/>
                  </a:schemeClr>
                </a:solidFill>
                <a:latin typeface="Baskerville" charset="0"/>
                <a:ea typeface="Baskerville" charset="0"/>
                <a:cs typeface="Baskerville" charset="0"/>
              </a:rPr>
              <a:t>sobieaviation.com</a:t>
            </a:r>
            <a:endParaRPr lang="en-US" sz="1600" dirty="0">
              <a:solidFill>
                <a:schemeClr val="bg1">
                  <a:lumMod val="50000"/>
                </a:schemeClr>
              </a:solidFill>
              <a:latin typeface="Baskerville" charset="0"/>
              <a:ea typeface="Baskerville" charset="0"/>
              <a:cs typeface="Baskerville" charset="0"/>
            </a:endParaRPr>
          </a:p>
        </p:txBody>
      </p:sp>
      <p:sp>
        <p:nvSpPr>
          <p:cNvPr id="13" name="Slide Number Placeholder 3"/>
          <p:cNvSpPr txBox="1">
            <a:spLocks/>
          </p:cNvSpPr>
          <p:nvPr userDrawn="1"/>
        </p:nvSpPr>
        <p:spPr>
          <a:xfrm>
            <a:off x="318894" y="6400801"/>
            <a:ext cx="289117" cy="243414"/>
          </a:xfrm>
          <a:prstGeom prst="rect">
            <a:avLst/>
          </a:prstGeom>
        </p:spPr>
        <p:txBody>
          <a:bodyPr vert="horz" wrap="square" lIns="0" tIns="0" rIns="0" bIns="0" numCol="1" anchor="ctr" anchorCtr="0" compatLnSpc="1">
            <a:prstTxWarp prst="textNoShape">
              <a:avLst/>
            </a:prstTxWarp>
          </a:bodyPr>
          <a:lstStyle>
            <a:defPPr>
              <a:defRPr lang="en-US"/>
            </a:defPPr>
            <a:lvl1pPr algn="l" rtl="0" fontAlgn="base">
              <a:spcBef>
                <a:spcPct val="0"/>
              </a:spcBef>
              <a:spcAft>
                <a:spcPct val="0"/>
              </a:spcAft>
              <a:defRPr sz="800" kern="1200">
                <a:solidFill>
                  <a:schemeClr val="bg1"/>
                </a:solidFill>
                <a:latin typeface="Open Sans" charset="0"/>
                <a:ea typeface="Open Sans" charset="0"/>
                <a:cs typeface="Open Sans" charset="0"/>
              </a:defRPr>
            </a:lvl1pPr>
            <a:lvl2pPr marL="609493" algn="l" rtl="0" fontAlgn="base">
              <a:spcBef>
                <a:spcPct val="0"/>
              </a:spcBef>
              <a:spcAft>
                <a:spcPct val="0"/>
              </a:spcAft>
              <a:defRPr kern="1200">
                <a:solidFill>
                  <a:schemeClr val="tx1"/>
                </a:solidFill>
                <a:latin typeface="HelveticaNeueLT Pro 55 Roman" charset="0"/>
                <a:ea typeface="ＭＳ Ｐゴシック" charset="-128"/>
                <a:cs typeface="+mn-cs"/>
              </a:defRPr>
            </a:lvl2pPr>
            <a:lvl3pPr marL="1218987" algn="l" rtl="0" fontAlgn="base">
              <a:spcBef>
                <a:spcPct val="0"/>
              </a:spcBef>
              <a:spcAft>
                <a:spcPct val="0"/>
              </a:spcAft>
              <a:defRPr kern="1200">
                <a:solidFill>
                  <a:schemeClr val="tx1"/>
                </a:solidFill>
                <a:latin typeface="HelveticaNeueLT Pro 55 Roman" charset="0"/>
                <a:ea typeface="ＭＳ Ｐゴシック" charset="-128"/>
                <a:cs typeface="+mn-cs"/>
              </a:defRPr>
            </a:lvl3pPr>
            <a:lvl4pPr marL="1828480" algn="l" rtl="0" fontAlgn="base">
              <a:spcBef>
                <a:spcPct val="0"/>
              </a:spcBef>
              <a:spcAft>
                <a:spcPct val="0"/>
              </a:spcAft>
              <a:defRPr kern="1200">
                <a:solidFill>
                  <a:schemeClr val="tx1"/>
                </a:solidFill>
                <a:latin typeface="HelveticaNeueLT Pro 55 Roman" charset="0"/>
                <a:ea typeface="ＭＳ Ｐゴシック" charset="-128"/>
                <a:cs typeface="+mn-cs"/>
              </a:defRPr>
            </a:lvl4pPr>
            <a:lvl5pPr marL="2437973" algn="l" rtl="0" fontAlgn="base">
              <a:spcBef>
                <a:spcPct val="0"/>
              </a:spcBef>
              <a:spcAft>
                <a:spcPct val="0"/>
              </a:spcAft>
              <a:defRPr kern="1200">
                <a:solidFill>
                  <a:schemeClr val="tx1"/>
                </a:solidFill>
                <a:latin typeface="HelveticaNeueLT Pro 55 Roman" charset="0"/>
                <a:ea typeface="ＭＳ Ｐゴシック" charset="-128"/>
                <a:cs typeface="+mn-cs"/>
              </a:defRPr>
            </a:lvl5pPr>
            <a:lvl6pPr marL="3047467" algn="l" defTabSz="1218987" rtl="0" eaLnBrk="1" latinLnBrk="0" hangingPunct="1">
              <a:defRPr kern="1200">
                <a:solidFill>
                  <a:schemeClr val="tx1"/>
                </a:solidFill>
                <a:latin typeface="HelveticaNeueLT Pro 55 Roman" charset="0"/>
                <a:ea typeface="ＭＳ Ｐゴシック" charset="-128"/>
                <a:cs typeface="+mn-cs"/>
              </a:defRPr>
            </a:lvl6pPr>
            <a:lvl7pPr marL="3656960" algn="l" defTabSz="1218987" rtl="0" eaLnBrk="1" latinLnBrk="0" hangingPunct="1">
              <a:defRPr kern="1200">
                <a:solidFill>
                  <a:schemeClr val="tx1"/>
                </a:solidFill>
                <a:latin typeface="HelveticaNeueLT Pro 55 Roman" charset="0"/>
                <a:ea typeface="ＭＳ Ｐゴシック" charset="-128"/>
                <a:cs typeface="+mn-cs"/>
              </a:defRPr>
            </a:lvl7pPr>
            <a:lvl8pPr marL="4266453" algn="l" defTabSz="1218987" rtl="0" eaLnBrk="1" latinLnBrk="0" hangingPunct="1">
              <a:defRPr kern="1200">
                <a:solidFill>
                  <a:schemeClr val="tx1"/>
                </a:solidFill>
                <a:latin typeface="HelveticaNeueLT Pro 55 Roman" charset="0"/>
                <a:ea typeface="ＭＳ Ｐゴシック" charset="-128"/>
                <a:cs typeface="+mn-cs"/>
              </a:defRPr>
            </a:lvl8pPr>
            <a:lvl9pPr marL="4875947" algn="l" defTabSz="1218987" rtl="0" eaLnBrk="1" latinLnBrk="0" hangingPunct="1">
              <a:defRPr kern="1200">
                <a:solidFill>
                  <a:schemeClr val="tx1"/>
                </a:solidFill>
                <a:latin typeface="HelveticaNeueLT Pro 55 Roman" charset="0"/>
                <a:ea typeface="ＭＳ Ｐゴシック" charset="-128"/>
                <a:cs typeface="+mn-cs"/>
              </a:defRPr>
            </a:lvl9pPr>
          </a:lstStyle>
          <a:p>
            <a:fld id="{8802A068-CDB4-3049-AF38-82F214E18B2A}" type="slidenum">
              <a:rPr lang="en-US" altLang="en-US" smtClean="0">
                <a:solidFill>
                  <a:srgbClr val="3B3E43"/>
                </a:solidFill>
              </a:rPr>
              <a:pPr/>
              <a:t>‹#›</a:t>
            </a:fld>
            <a:endParaRPr lang="en-US" altLang="en-US" dirty="0">
              <a:solidFill>
                <a:srgbClr val="3B3E43"/>
              </a:solidFill>
            </a:endParaRPr>
          </a:p>
        </p:txBody>
      </p:sp>
      <p:pic>
        <p:nvPicPr>
          <p:cNvPr id="7" name="Picture 6"/>
          <p:cNvPicPr>
            <a:picLocks noChangeAspect="1"/>
          </p:cNvPicPr>
          <p:nvPr userDrawn="1"/>
        </p:nvPicPr>
        <p:blipFill rotWithShape="1">
          <a:blip r:embed="rId3"/>
          <a:srcRect t="-421" b="11253"/>
          <a:stretch/>
        </p:blipFill>
        <p:spPr>
          <a:xfrm>
            <a:off x="-1" y="3235124"/>
            <a:ext cx="12188825" cy="3622876"/>
          </a:xfrm>
          <a:prstGeom prst="rect">
            <a:avLst/>
          </a:prstGeom>
        </p:spPr>
      </p:pic>
    </p:spTree>
    <p:extLst>
      <p:ext uri="{BB962C8B-B14F-4D97-AF65-F5344CB8AC3E}">
        <p14:creationId xmlns:p14="http://schemas.microsoft.com/office/powerpoint/2010/main" val="31344835"/>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Title Placeholder 1"/>
          <p:cNvSpPr>
            <a:spLocks noGrp="1"/>
          </p:cNvSpPr>
          <p:nvPr>
            <p:ph type="title"/>
          </p:nvPr>
        </p:nvSpPr>
        <p:spPr bwMode="auto">
          <a:xfrm>
            <a:off x="580191" y="289984"/>
            <a:ext cx="11215412" cy="109643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a:t>Click to edit Master title style</a:t>
            </a:r>
          </a:p>
        </p:txBody>
      </p:sp>
      <p:sp>
        <p:nvSpPr>
          <p:cNvPr id="1029" name="Text Placeholder 2"/>
          <p:cNvSpPr>
            <a:spLocks noGrp="1"/>
          </p:cNvSpPr>
          <p:nvPr>
            <p:ph type="body" idx="1"/>
          </p:nvPr>
        </p:nvSpPr>
        <p:spPr bwMode="auto">
          <a:xfrm>
            <a:off x="1096148" y="1477433"/>
            <a:ext cx="10605971" cy="4633384"/>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err="1"/>
              <a:t>Fith</a:t>
            </a:r>
            <a:r>
              <a:rPr lang="en-US" altLang="en-US" dirty="0"/>
              <a:t> level</a:t>
            </a:r>
          </a:p>
          <a:p>
            <a:pPr lvl="3"/>
            <a:endParaRPr lang="en-US" altLang="en-US" dirty="0"/>
          </a:p>
          <a:p>
            <a:pPr lvl="3"/>
            <a:endParaRPr lang="en-US" altLang="en-US" dirty="0"/>
          </a:p>
          <a:p>
            <a:pPr lvl="4"/>
            <a:endParaRPr lang="en-US" altLang="en-US" dirty="0"/>
          </a:p>
          <a:p>
            <a:pPr lvl="4"/>
            <a:endParaRPr lang="en-US" altLang="en-US" dirty="0"/>
          </a:p>
        </p:txBody>
      </p:sp>
      <p:sp>
        <p:nvSpPr>
          <p:cNvPr id="5" name="Slide Number Placeholder 7"/>
          <p:cNvSpPr txBox="1">
            <a:spLocks/>
          </p:cNvSpPr>
          <p:nvPr userDrawn="1"/>
        </p:nvSpPr>
        <p:spPr>
          <a:xfrm>
            <a:off x="318895" y="6400801"/>
            <a:ext cx="289117" cy="243414"/>
          </a:xfrm>
          <a:prstGeom prst="rect">
            <a:avLst/>
          </a:prstGeom>
        </p:spPr>
        <p:txBody>
          <a:bodyPr vert="horz" wrap="square" lIns="0" tIns="0" rIns="0" bIns="0" numCol="1" anchor="ctr" anchorCtr="0" compatLnSpc="1">
            <a:prstTxWarp prst="textNoShape">
              <a:avLst/>
            </a:prstTxWarp>
          </a:bodyPr>
          <a:lstStyle>
            <a:defPPr>
              <a:defRPr lang="en-US"/>
            </a:defPPr>
            <a:lvl1pPr algn="l" rtl="0" fontAlgn="base">
              <a:spcBef>
                <a:spcPct val="0"/>
              </a:spcBef>
              <a:spcAft>
                <a:spcPct val="0"/>
              </a:spcAft>
              <a:defRPr sz="800" kern="1200">
                <a:solidFill>
                  <a:schemeClr val="accent6"/>
                </a:solidFill>
                <a:latin typeface="Open Sans" charset="0"/>
                <a:ea typeface="Open Sans" charset="0"/>
                <a:cs typeface="Open Sans" charset="0"/>
              </a:defRPr>
            </a:lvl1pPr>
            <a:lvl2pPr marL="609493" algn="l" rtl="0" fontAlgn="base">
              <a:spcBef>
                <a:spcPct val="0"/>
              </a:spcBef>
              <a:spcAft>
                <a:spcPct val="0"/>
              </a:spcAft>
              <a:defRPr kern="1200">
                <a:solidFill>
                  <a:schemeClr val="tx1"/>
                </a:solidFill>
                <a:latin typeface="HelveticaNeueLT Pro 55 Roman" charset="0"/>
                <a:ea typeface="ＭＳ Ｐゴシック" charset="-128"/>
                <a:cs typeface="+mn-cs"/>
              </a:defRPr>
            </a:lvl2pPr>
            <a:lvl3pPr marL="1218987" algn="l" rtl="0" fontAlgn="base">
              <a:spcBef>
                <a:spcPct val="0"/>
              </a:spcBef>
              <a:spcAft>
                <a:spcPct val="0"/>
              </a:spcAft>
              <a:defRPr kern="1200">
                <a:solidFill>
                  <a:schemeClr val="tx1"/>
                </a:solidFill>
                <a:latin typeface="HelveticaNeueLT Pro 55 Roman" charset="0"/>
                <a:ea typeface="ＭＳ Ｐゴシック" charset="-128"/>
                <a:cs typeface="+mn-cs"/>
              </a:defRPr>
            </a:lvl3pPr>
            <a:lvl4pPr marL="1828480" algn="l" rtl="0" fontAlgn="base">
              <a:spcBef>
                <a:spcPct val="0"/>
              </a:spcBef>
              <a:spcAft>
                <a:spcPct val="0"/>
              </a:spcAft>
              <a:defRPr kern="1200">
                <a:solidFill>
                  <a:schemeClr val="tx1"/>
                </a:solidFill>
                <a:latin typeface="HelveticaNeueLT Pro 55 Roman" charset="0"/>
                <a:ea typeface="ＭＳ Ｐゴシック" charset="-128"/>
                <a:cs typeface="+mn-cs"/>
              </a:defRPr>
            </a:lvl4pPr>
            <a:lvl5pPr marL="2437973" algn="l" rtl="0" fontAlgn="base">
              <a:spcBef>
                <a:spcPct val="0"/>
              </a:spcBef>
              <a:spcAft>
                <a:spcPct val="0"/>
              </a:spcAft>
              <a:defRPr kern="1200">
                <a:solidFill>
                  <a:schemeClr val="tx1"/>
                </a:solidFill>
                <a:latin typeface="HelveticaNeueLT Pro 55 Roman" charset="0"/>
                <a:ea typeface="ＭＳ Ｐゴシック" charset="-128"/>
                <a:cs typeface="+mn-cs"/>
              </a:defRPr>
            </a:lvl5pPr>
            <a:lvl6pPr marL="3047467" algn="l" defTabSz="1218987" rtl="0" eaLnBrk="1" latinLnBrk="0" hangingPunct="1">
              <a:defRPr kern="1200">
                <a:solidFill>
                  <a:schemeClr val="tx1"/>
                </a:solidFill>
                <a:latin typeface="HelveticaNeueLT Pro 55 Roman" charset="0"/>
                <a:ea typeface="ＭＳ Ｐゴシック" charset="-128"/>
                <a:cs typeface="+mn-cs"/>
              </a:defRPr>
            </a:lvl6pPr>
            <a:lvl7pPr marL="3656960" algn="l" defTabSz="1218987" rtl="0" eaLnBrk="1" latinLnBrk="0" hangingPunct="1">
              <a:defRPr kern="1200">
                <a:solidFill>
                  <a:schemeClr val="tx1"/>
                </a:solidFill>
                <a:latin typeface="HelveticaNeueLT Pro 55 Roman" charset="0"/>
                <a:ea typeface="ＭＳ Ｐゴシック" charset="-128"/>
                <a:cs typeface="+mn-cs"/>
              </a:defRPr>
            </a:lvl7pPr>
            <a:lvl8pPr marL="4266453" algn="l" defTabSz="1218987" rtl="0" eaLnBrk="1" latinLnBrk="0" hangingPunct="1">
              <a:defRPr kern="1200">
                <a:solidFill>
                  <a:schemeClr val="tx1"/>
                </a:solidFill>
                <a:latin typeface="HelveticaNeueLT Pro 55 Roman" charset="0"/>
                <a:ea typeface="ＭＳ Ｐゴシック" charset="-128"/>
                <a:cs typeface="+mn-cs"/>
              </a:defRPr>
            </a:lvl8pPr>
            <a:lvl9pPr marL="4875947" algn="l" defTabSz="1218987" rtl="0" eaLnBrk="1" latinLnBrk="0" hangingPunct="1">
              <a:defRPr kern="1200">
                <a:solidFill>
                  <a:schemeClr val="tx1"/>
                </a:solidFill>
                <a:latin typeface="HelveticaNeueLT Pro 55 Roman" charset="0"/>
                <a:ea typeface="ＭＳ Ｐゴシック" charset="-128"/>
                <a:cs typeface="+mn-cs"/>
              </a:defRPr>
            </a:lvl9pPr>
          </a:lstStyle>
          <a:p>
            <a:fld id="{F933393C-D36C-EF49-8616-9B2A742D223A}"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84372" r:id="rId1"/>
    <p:sldLayoutId id="2147484375" r:id="rId2"/>
    <p:sldLayoutId id="2147484371" r:id="rId3"/>
    <p:sldLayoutId id="2147484376" r:id="rId4"/>
    <p:sldLayoutId id="2147484373" r:id="rId5"/>
    <p:sldLayoutId id="2147484377" r:id="rId6"/>
    <p:sldLayoutId id="2147484354" r:id="rId7"/>
  </p:sldLayoutIdLst>
  <p:transition spd="med">
    <p:fade/>
  </p:transition>
  <p:hf hdr="0" ftr="0" dt="0"/>
  <p:txStyles>
    <p:titleStyle>
      <a:lvl1pPr algn="l" rtl="0" eaLnBrk="1" fontAlgn="base" hangingPunct="1">
        <a:lnSpc>
          <a:spcPts val="4266"/>
        </a:lnSpc>
        <a:spcBef>
          <a:spcPct val="0"/>
        </a:spcBef>
        <a:spcAft>
          <a:spcPct val="0"/>
        </a:spcAft>
        <a:defRPr sz="4000" b="0" i="0" kern="1200">
          <a:solidFill>
            <a:schemeClr val="tx2"/>
          </a:solidFill>
          <a:effectLst/>
          <a:latin typeface="Baskerville" charset="0"/>
          <a:ea typeface="Baskerville" charset="0"/>
          <a:cs typeface="Baskerville" charset="0"/>
        </a:defRPr>
      </a:lvl1pPr>
      <a:lvl2pPr algn="l" rtl="0" eaLnBrk="1" fontAlgn="base" hangingPunct="1">
        <a:lnSpc>
          <a:spcPts val="4266"/>
        </a:lnSpc>
        <a:spcBef>
          <a:spcPct val="0"/>
        </a:spcBef>
        <a:spcAft>
          <a:spcPct val="0"/>
        </a:spcAft>
        <a:defRPr sz="4266">
          <a:solidFill>
            <a:srgbClr val="46C3E1"/>
          </a:solidFill>
          <a:latin typeface="HelveticaNeueLT Pro 55 Roman" charset="0"/>
          <a:ea typeface="ＭＳ Ｐゴシック" charset="0"/>
          <a:cs typeface="ＭＳ Ｐゴシック" charset="0"/>
        </a:defRPr>
      </a:lvl2pPr>
      <a:lvl3pPr algn="l" rtl="0" eaLnBrk="1" fontAlgn="base" hangingPunct="1">
        <a:lnSpc>
          <a:spcPts val="4266"/>
        </a:lnSpc>
        <a:spcBef>
          <a:spcPct val="0"/>
        </a:spcBef>
        <a:spcAft>
          <a:spcPct val="0"/>
        </a:spcAft>
        <a:defRPr sz="4266">
          <a:solidFill>
            <a:srgbClr val="46C3E1"/>
          </a:solidFill>
          <a:latin typeface="HelveticaNeueLT Pro 55 Roman" charset="0"/>
          <a:ea typeface="ＭＳ Ｐゴシック" charset="0"/>
          <a:cs typeface="ＭＳ Ｐゴシック" charset="0"/>
        </a:defRPr>
      </a:lvl3pPr>
      <a:lvl4pPr algn="l" rtl="0" eaLnBrk="1" fontAlgn="base" hangingPunct="1">
        <a:lnSpc>
          <a:spcPts val="4266"/>
        </a:lnSpc>
        <a:spcBef>
          <a:spcPct val="0"/>
        </a:spcBef>
        <a:spcAft>
          <a:spcPct val="0"/>
        </a:spcAft>
        <a:defRPr sz="4266">
          <a:solidFill>
            <a:srgbClr val="46C3E1"/>
          </a:solidFill>
          <a:latin typeface="HelveticaNeueLT Pro 55 Roman" charset="0"/>
          <a:ea typeface="ＭＳ Ｐゴシック" charset="0"/>
          <a:cs typeface="ＭＳ Ｐゴシック" charset="0"/>
        </a:defRPr>
      </a:lvl4pPr>
      <a:lvl5pPr algn="l" rtl="0" eaLnBrk="1" fontAlgn="base" hangingPunct="1">
        <a:lnSpc>
          <a:spcPts val="4266"/>
        </a:lnSpc>
        <a:spcBef>
          <a:spcPct val="0"/>
        </a:spcBef>
        <a:spcAft>
          <a:spcPct val="0"/>
        </a:spcAft>
        <a:defRPr sz="4266">
          <a:solidFill>
            <a:srgbClr val="46C3E1"/>
          </a:solidFill>
          <a:latin typeface="HelveticaNeueLT Pro 55 Roman" charset="0"/>
          <a:ea typeface="ＭＳ Ｐゴシック" charset="0"/>
          <a:cs typeface="ＭＳ Ｐゴシック" charset="0"/>
        </a:defRPr>
      </a:lvl5pPr>
      <a:lvl6pPr marL="609448" algn="l" rtl="0" eaLnBrk="1" fontAlgn="base" hangingPunct="1">
        <a:lnSpc>
          <a:spcPts val="4266"/>
        </a:lnSpc>
        <a:spcBef>
          <a:spcPct val="0"/>
        </a:spcBef>
        <a:spcAft>
          <a:spcPct val="0"/>
        </a:spcAft>
        <a:defRPr sz="4266">
          <a:solidFill>
            <a:srgbClr val="46C3E1"/>
          </a:solidFill>
          <a:latin typeface="HelveticaNeueLT Pro 55 Roman" charset="0"/>
          <a:ea typeface="ＭＳ Ｐゴシック" charset="0"/>
          <a:cs typeface="ＭＳ Ｐゴシック" charset="0"/>
        </a:defRPr>
      </a:lvl6pPr>
      <a:lvl7pPr marL="1218895" algn="l" rtl="0" eaLnBrk="1" fontAlgn="base" hangingPunct="1">
        <a:lnSpc>
          <a:spcPts val="4266"/>
        </a:lnSpc>
        <a:spcBef>
          <a:spcPct val="0"/>
        </a:spcBef>
        <a:spcAft>
          <a:spcPct val="0"/>
        </a:spcAft>
        <a:defRPr sz="4266">
          <a:solidFill>
            <a:srgbClr val="46C3E1"/>
          </a:solidFill>
          <a:latin typeface="HelveticaNeueLT Pro 55 Roman" charset="0"/>
          <a:ea typeface="ＭＳ Ｐゴシック" charset="0"/>
          <a:cs typeface="ＭＳ Ｐゴシック" charset="0"/>
        </a:defRPr>
      </a:lvl7pPr>
      <a:lvl8pPr marL="1828343" algn="l" rtl="0" eaLnBrk="1" fontAlgn="base" hangingPunct="1">
        <a:lnSpc>
          <a:spcPts val="4266"/>
        </a:lnSpc>
        <a:spcBef>
          <a:spcPct val="0"/>
        </a:spcBef>
        <a:spcAft>
          <a:spcPct val="0"/>
        </a:spcAft>
        <a:defRPr sz="4266">
          <a:solidFill>
            <a:srgbClr val="46C3E1"/>
          </a:solidFill>
          <a:latin typeface="HelveticaNeueLT Pro 55 Roman" charset="0"/>
          <a:ea typeface="ＭＳ Ｐゴシック" charset="0"/>
          <a:cs typeface="ＭＳ Ｐゴシック" charset="0"/>
        </a:defRPr>
      </a:lvl8pPr>
      <a:lvl9pPr marL="2437790" algn="l" rtl="0" eaLnBrk="1" fontAlgn="base" hangingPunct="1">
        <a:lnSpc>
          <a:spcPts val="4266"/>
        </a:lnSpc>
        <a:spcBef>
          <a:spcPct val="0"/>
        </a:spcBef>
        <a:spcAft>
          <a:spcPct val="0"/>
        </a:spcAft>
        <a:defRPr sz="4266">
          <a:solidFill>
            <a:srgbClr val="46C3E1"/>
          </a:solidFill>
          <a:latin typeface="HelveticaNeueLT Pro 55 Roman" charset="0"/>
          <a:ea typeface="ＭＳ Ｐゴシック" charset="0"/>
          <a:cs typeface="ＭＳ Ｐゴシック" charset="0"/>
        </a:defRPr>
      </a:lvl9pPr>
    </p:titleStyle>
    <p:bodyStyle>
      <a:lvl1pPr marL="457086" indent="-457086" algn="l" rtl="0" eaLnBrk="1" fontAlgn="base" hangingPunct="1">
        <a:lnSpc>
          <a:spcPct val="120000"/>
        </a:lnSpc>
        <a:spcBef>
          <a:spcPts val="1600"/>
        </a:spcBef>
        <a:spcAft>
          <a:spcPct val="0"/>
        </a:spcAft>
        <a:buFont typeface="Arial" charset="0"/>
        <a:defRPr sz="2666" kern="1200">
          <a:solidFill>
            <a:schemeClr val="tx1"/>
          </a:solidFill>
          <a:latin typeface="Baskerville" charset="0"/>
          <a:ea typeface="Baskerville" charset="0"/>
          <a:cs typeface="Baskerville" charset="0"/>
        </a:defRPr>
      </a:lvl1pPr>
      <a:lvl2pPr marL="238125" indent="-238125" algn="l" rtl="0" eaLnBrk="1" fontAlgn="base" hangingPunct="1">
        <a:lnSpc>
          <a:spcPct val="120000"/>
        </a:lnSpc>
        <a:spcBef>
          <a:spcPts val="800"/>
        </a:spcBef>
        <a:spcAft>
          <a:spcPct val="0"/>
        </a:spcAft>
        <a:buClr>
          <a:srgbClr val="266571"/>
        </a:buClr>
        <a:buFont typeface="Arial" charset="0"/>
        <a:buChar char="•"/>
        <a:tabLst/>
        <a:defRPr sz="1600" kern="1200">
          <a:solidFill>
            <a:schemeClr val="tx1"/>
          </a:solidFill>
          <a:latin typeface="Baskerville" charset="0"/>
          <a:ea typeface="Baskerville" charset="0"/>
          <a:cs typeface="Baskerville" charset="0"/>
        </a:defRPr>
      </a:lvl2pPr>
      <a:lvl3pPr marL="461963" indent="-228600" algn="l" rtl="0" eaLnBrk="1" fontAlgn="base" hangingPunct="1">
        <a:lnSpc>
          <a:spcPct val="120000"/>
        </a:lnSpc>
        <a:spcBef>
          <a:spcPts val="800"/>
        </a:spcBef>
        <a:spcAft>
          <a:spcPct val="0"/>
        </a:spcAft>
        <a:buClr>
          <a:srgbClr val="266571"/>
        </a:buClr>
        <a:buFont typeface="Arial" charset="0"/>
        <a:buChar char="•"/>
        <a:tabLst/>
        <a:defRPr sz="1600" kern="1200">
          <a:solidFill>
            <a:schemeClr val="tx1"/>
          </a:solidFill>
          <a:latin typeface="Baskerville" charset="0"/>
          <a:ea typeface="Baskerville" charset="0"/>
          <a:cs typeface="Baskerville" charset="0"/>
        </a:defRPr>
      </a:lvl3pPr>
      <a:lvl4pPr marL="744538" indent="-285750" algn="l" rtl="0" eaLnBrk="1" fontAlgn="base" hangingPunct="1">
        <a:lnSpc>
          <a:spcPct val="120000"/>
        </a:lnSpc>
        <a:spcBef>
          <a:spcPts val="400"/>
        </a:spcBef>
        <a:spcAft>
          <a:spcPct val="0"/>
        </a:spcAft>
        <a:buClr>
          <a:srgbClr val="266571"/>
        </a:buClr>
        <a:buFont typeface="Arial" charset="0"/>
        <a:buChar char="•"/>
        <a:tabLst/>
        <a:defRPr sz="1600" kern="1200" baseline="0">
          <a:solidFill>
            <a:schemeClr val="tx1"/>
          </a:solidFill>
          <a:latin typeface="Baskerville" charset="0"/>
          <a:ea typeface="Baskerville" charset="0"/>
          <a:cs typeface="Baskerville" charset="0"/>
        </a:defRPr>
      </a:lvl4pPr>
      <a:lvl5pPr marL="913714" indent="-304724" algn="l" rtl="0" eaLnBrk="1" fontAlgn="base" hangingPunct="1">
        <a:spcBef>
          <a:spcPct val="20000"/>
        </a:spcBef>
        <a:spcAft>
          <a:spcPct val="0"/>
        </a:spcAft>
        <a:buClr>
          <a:srgbClr val="266571"/>
        </a:buClr>
        <a:buFont typeface="Arial" charset="0"/>
        <a:buChar char="»"/>
        <a:defRPr sz="1600" kern="1200">
          <a:solidFill>
            <a:schemeClr val="tx1"/>
          </a:solidFill>
          <a:latin typeface="Baskerville" charset="0"/>
          <a:ea typeface="Baskerville" charset="0"/>
          <a:cs typeface="Baskerville"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39">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02024" y="4651032"/>
            <a:ext cx="11187952" cy="697731"/>
          </a:xfrm>
        </p:spPr>
        <p:txBody>
          <a:bodyPr/>
          <a:lstStyle/>
          <a:p>
            <a:r>
              <a:rPr lang="en-US" sz="4800" u="sng" dirty="0">
                <a:latin typeface="+mn-lt"/>
              </a:rPr>
              <a:t>COVID-19 Impact and Recovery Strategies</a:t>
            </a:r>
          </a:p>
        </p:txBody>
      </p:sp>
      <p:sp>
        <p:nvSpPr>
          <p:cNvPr id="3" name="Subtitle 2"/>
          <p:cNvSpPr>
            <a:spLocks noGrp="1"/>
          </p:cNvSpPr>
          <p:nvPr>
            <p:ph type="subTitle" idx="1"/>
          </p:nvPr>
        </p:nvSpPr>
        <p:spPr/>
        <p:txBody>
          <a:bodyPr/>
          <a:lstStyle/>
          <a:p>
            <a:r>
              <a:rPr lang="en-US" dirty="0"/>
              <a:t>CAREC Aviation and Tourism Webinar, 27 January 2020</a:t>
            </a:r>
          </a:p>
        </p:txBody>
      </p:sp>
    </p:spTree>
    <p:extLst>
      <p:ext uri="{BB962C8B-B14F-4D97-AF65-F5344CB8AC3E}">
        <p14:creationId xmlns:p14="http://schemas.microsoft.com/office/powerpoint/2010/main" val="551630255"/>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97" y="358655"/>
            <a:ext cx="9346899" cy="873687"/>
          </a:xfrm>
        </p:spPr>
        <p:txBody>
          <a:bodyPr/>
          <a:lstStyle/>
          <a:p>
            <a:r>
              <a:rPr lang="en-US" sz="6000" dirty="0">
                <a:latin typeface="+mn-lt"/>
              </a:rPr>
              <a:t>Mongolia impact </a:t>
            </a:r>
          </a:p>
        </p:txBody>
      </p:sp>
      <p:sp>
        <p:nvSpPr>
          <p:cNvPr id="3" name="Subtitle 2"/>
          <p:cNvSpPr>
            <a:spLocks noGrp="1"/>
          </p:cNvSpPr>
          <p:nvPr>
            <p:ph type="subTitle" idx="1"/>
          </p:nvPr>
        </p:nvSpPr>
        <p:spPr>
          <a:xfrm>
            <a:off x="231820" y="5103341"/>
            <a:ext cx="11494742" cy="1371600"/>
          </a:xfrm>
        </p:spPr>
        <p:txBody>
          <a:bodyPr/>
          <a:lstStyle/>
          <a:p>
            <a:r>
              <a:rPr lang="en-US" sz="2400" dirty="0">
                <a:latin typeface="+mn-lt"/>
              </a:rPr>
              <a:t>CAREC is a highly seasonal market. The total loss of tourism in summer 2020 impacted aviation as only the off peak month of January was a normal month. In February China was impacted and from March all source markets were impacted. Borders may not fully reopen in time for summer 2021, which could have a devastating impact on aviation and tourism </a:t>
            </a:r>
          </a:p>
          <a:p>
            <a:endParaRPr lang="en-US" dirty="0"/>
          </a:p>
        </p:txBody>
      </p:sp>
      <p:sp>
        <p:nvSpPr>
          <p:cNvPr id="4" name="TextBox 3">
            <a:extLst>
              <a:ext uri="{FF2B5EF4-FFF2-40B4-BE49-F238E27FC236}">
                <a16:creationId xmlns:a16="http://schemas.microsoft.com/office/drawing/2014/main" id="{715D6CBC-A851-C844-A9D9-4FC60F05E61C}"/>
              </a:ext>
            </a:extLst>
          </p:cNvPr>
          <p:cNvSpPr txBox="1"/>
          <p:nvPr/>
        </p:nvSpPr>
        <p:spPr>
          <a:xfrm>
            <a:off x="9638270" y="4536701"/>
            <a:ext cx="2550555" cy="584775"/>
          </a:xfrm>
          <a:prstGeom prst="rect">
            <a:avLst/>
          </a:prstGeom>
          <a:noFill/>
        </p:spPr>
        <p:txBody>
          <a:bodyPr wrap="square" rtlCol="0">
            <a:spAutoFit/>
          </a:bodyPr>
          <a:lstStyle/>
          <a:p>
            <a:r>
              <a:rPr lang="en-US" sz="1600" dirty="0">
                <a:latin typeface="+mn-lt"/>
                <a:ea typeface="Open Sans" charset="0"/>
                <a:cs typeface="Open Sans" charset="0"/>
              </a:rPr>
              <a:t>Source: Mongolia Statistical Information Service </a:t>
            </a:r>
          </a:p>
        </p:txBody>
      </p:sp>
      <p:pic>
        <p:nvPicPr>
          <p:cNvPr id="6" name="Picture 5">
            <a:extLst>
              <a:ext uri="{FF2B5EF4-FFF2-40B4-BE49-F238E27FC236}">
                <a16:creationId xmlns:a16="http://schemas.microsoft.com/office/drawing/2014/main" id="{945DC9AB-627E-A340-BF93-0FF0ECA493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45963"/>
            <a:ext cx="9638270" cy="3166266"/>
          </a:xfrm>
          <a:prstGeom prst="rect">
            <a:avLst/>
          </a:prstGeom>
        </p:spPr>
      </p:pic>
      <p:sp>
        <p:nvSpPr>
          <p:cNvPr id="8" name="TextBox 7">
            <a:extLst>
              <a:ext uri="{FF2B5EF4-FFF2-40B4-BE49-F238E27FC236}">
                <a16:creationId xmlns:a16="http://schemas.microsoft.com/office/drawing/2014/main" id="{B9EC11EE-2F3C-BC48-A825-E5A713A9E883}"/>
              </a:ext>
            </a:extLst>
          </p:cNvPr>
          <p:cNvSpPr txBox="1"/>
          <p:nvPr/>
        </p:nvSpPr>
        <p:spPr>
          <a:xfrm>
            <a:off x="457200" y="1359243"/>
            <a:ext cx="9181070" cy="461665"/>
          </a:xfrm>
          <a:prstGeom prst="rect">
            <a:avLst/>
          </a:prstGeom>
          <a:noFill/>
        </p:spPr>
        <p:txBody>
          <a:bodyPr wrap="square" rtlCol="0">
            <a:spAutoFit/>
          </a:bodyPr>
          <a:lstStyle/>
          <a:p>
            <a:r>
              <a:rPr lang="en-US" sz="2400" b="1" dirty="0">
                <a:latin typeface="+mn-lt"/>
                <a:ea typeface="Open Sans" charset="0"/>
                <a:cs typeface="Open Sans" charset="0"/>
              </a:rPr>
              <a:t>Monthly international passengers (thousands), 2020 vs 2019 </a:t>
            </a:r>
          </a:p>
        </p:txBody>
      </p:sp>
      <p:pic>
        <p:nvPicPr>
          <p:cNvPr id="10" name="Picture 9">
            <a:extLst>
              <a:ext uri="{FF2B5EF4-FFF2-40B4-BE49-F238E27FC236}">
                <a16:creationId xmlns:a16="http://schemas.microsoft.com/office/drawing/2014/main" id="{F0BDB5AC-2E7E-8E47-822B-CFED73C05C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7762" y="1590074"/>
            <a:ext cx="2291063" cy="2821288"/>
          </a:xfrm>
          <a:prstGeom prst="rect">
            <a:avLst/>
          </a:prstGeom>
        </p:spPr>
      </p:pic>
      <p:sp>
        <p:nvSpPr>
          <p:cNvPr id="11" name="TextBox 10">
            <a:extLst>
              <a:ext uri="{FF2B5EF4-FFF2-40B4-BE49-F238E27FC236}">
                <a16:creationId xmlns:a16="http://schemas.microsoft.com/office/drawing/2014/main" id="{FCD4BB12-59ED-4846-87D1-C5AB9BC6E661}"/>
              </a:ext>
            </a:extLst>
          </p:cNvPr>
          <p:cNvSpPr txBox="1"/>
          <p:nvPr/>
        </p:nvSpPr>
        <p:spPr>
          <a:xfrm>
            <a:off x="9996615" y="1590074"/>
            <a:ext cx="1359243" cy="584775"/>
          </a:xfrm>
          <a:prstGeom prst="rect">
            <a:avLst/>
          </a:prstGeom>
          <a:noFill/>
        </p:spPr>
        <p:txBody>
          <a:bodyPr wrap="square" rtlCol="0">
            <a:spAutoFit/>
          </a:bodyPr>
          <a:lstStyle/>
          <a:p>
            <a:r>
              <a:rPr lang="en-US" sz="1600" dirty="0" err="1">
                <a:solidFill>
                  <a:schemeClr val="bg2"/>
                </a:solidFill>
                <a:latin typeface="+mn-lt"/>
                <a:ea typeface="Open Sans" charset="0"/>
                <a:cs typeface="Open Sans" charset="0"/>
              </a:rPr>
              <a:t>Eznis</a:t>
            </a:r>
            <a:r>
              <a:rPr lang="en-US" sz="1600" dirty="0">
                <a:solidFill>
                  <a:schemeClr val="bg2"/>
                </a:solidFill>
                <a:latin typeface="+mn-lt"/>
                <a:ea typeface="Open Sans" charset="0"/>
                <a:cs typeface="Open Sans" charset="0"/>
              </a:rPr>
              <a:t> Airways (Mongolia)</a:t>
            </a:r>
          </a:p>
        </p:txBody>
      </p:sp>
    </p:spTree>
    <p:extLst>
      <p:ext uri="{BB962C8B-B14F-4D97-AF65-F5344CB8AC3E}">
        <p14:creationId xmlns:p14="http://schemas.microsoft.com/office/powerpoint/2010/main" val="19335658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97" y="358655"/>
            <a:ext cx="9346899" cy="873687"/>
          </a:xfrm>
        </p:spPr>
        <p:txBody>
          <a:bodyPr/>
          <a:lstStyle/>
          <a:p>
            <a:r>
              <a:rPr lang="en-US" sz="6000" dirty="0">
                <a:latin typeface="+mn-lt"/>
              </a:rPr>
              <a:t>Georgia impact </a:t>
            </a:r>
          </a:p>
        </p:txBody>
      </p:sp>
      <p:sp>
        <p:nvSpPr>
          <p:cNvPr id="3" name="Subtitle 2"/>
          <p:cNvSpPr>
            <a:spLocks noGrp="1"/>
          </p:cNvSpPr>
          <p:nvPr>
            <p:ph type="subTitle" idx="1"/>
          </p:nvPr>
        </p:nvSpPr>
        <p:spPr>
          <a:xfrm>
            <a:off x="231820" y="5535827"/>
            <a:ext cx="11778948" cy="939114"/>
          </a:xfrm>
        </p:spPr>
        <p:txBody>
          <a:bodyPr/>
          <a:lstStyle/>
          <a:p>
            <a:r>
              <a:rPr lang="en-US" sz="2400" dirty="0">
                <a:latin typeface="+mn-lt"/>
              </a:rPr>
              <a:t>In a typical year Georgia attracts more than twice as many visitor in the peak months of July and August compared to the off peak months of January and February. Like Mongolia, Georgia now faces the bleak prospect of two consecutive summers without international tourism</a:t>
            </a:r>
          </a:p>
          <a:p>
            <a:endParaRPr lang="en-US" dirty="0"/>
          </a:p>
        </p:txBody>
      </p:sp>
      <p:sp>
        <p:nvSpPr>
          <p:cNvPr id="4" name="TextBox 3">
            <a:extLst>
              <a:ext uri="{FF2B5EF4-FFF2-40B4-BE49-F238E27FC236}">
                <a16:creationId xmlns:a16="http://schemas.microsoft.com/office/drawing/2014/main" id="{715D6CBC-A851-C844-A9D9-4FC60F05E61C}"/>
              </a:ext>
            </a:extLst>
          </p:cNvPr>
          <p:cNvSpPr txBox="1"/>
          <p:nvPr/>
        </p:nvSpPr>
        <p:spPr>
          <a:xfrm>
            <a:off x="9887321" y="4612497"/>
            <a:ext cx="2123447" cy="830997"/>
          </a:xfrm>
          <a:prstGeom prst="rect">
            <a:avLst/>
          </a:prstGeom>
          <a:noFill/>
        </p:spPr>
        <p:txBody>
          <a:bodyPr wrap="square" rtlCol="0">
            <a:spAutoFit/>
          </a:bodyPr>
          <a:lstStyle/>
          <a:p>
            <a:r>
              <a:rPr lang="en-US" sz="1600" dirty="0">
                <a:latin typeface="+mn-lt"/>
                <a:ea typeface="Open Sans" charset="0"/>
                <a:cs typeface="Open Sans" charset="0"/>
              </a:rPr>
              <a:t>Source: Georgia National Tourism Administration</a:t>
            </a:r>
          </a:p>
        </p:txBody>
      </p:sp>
      <p:sp>
        <p:nvSpPr>
          <p:cNvPr id="8" name="TextBox 7">
            <a:extLst>
              <a:ext uri="{FF2B5EF4-FFF2-40B4-BE49-F238E27FC236}">
                <a16:creationId xmlns:a16="http://schemas.microsoft.com/office/drawing/2014/main" id="{B9EC11EE-2F3C-BC48-A825-E5A713A9E883}"/>
              </a:ext>
            </a:extLst>
          </p:cNvPr>
          <p:cNvSpPr txBox="1"/>
          <p:nvPr/>
        </p:nvSpPr>
        <p:spPr>
          <a:xfrm>
            <a:off x="457200" y="1359243"/>
            <a:ext cx="9181070" cy="461665"/>
          </a:xfrm>
          <a:prstGeom prst="rect">
            <a:avLst/>
          </a:prstGeom>
          <a:noFill/>
        </p:spPr>
        <p:txBody>
          <a:bodyPr wrap="square" rtlCol="0">
            <a:spAutoFit/>
          </a:bodyPr>
          <a:lstStyle/>
          <a:p>
            <a:r>
              <a:rPr lang="en-US" sz="2400" b="1" dirty="0">
                <a:latin typeface="+mn-lt"/>
                <a:ea typeface="Open Sans" charset="0"/>
                <a:cs typeface="Open Sans" charset="0"/>
              </a:rPr>
              <a:t>Monthly visitor numbers, 2020 vs 2019 </a:t>
            </a:r>
          </a:p>
        </p:txBody>
      </p:sp>
      <p:pic>
        <p:nvPicPr>
          <p:cNvPr id="7" name="Picture 6">
            <a:extLst>
              <a:ext uri="{FF2B5EF4-FFF2-40B4-BE49-F238E27FC236}">
                <a16:creationId xmlns:a16="http://schemas.microsoft.com/office/drawing/2014/main" id="{41850B6F-AF84-C04D-A931-0107A2D5D9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820" y="1926329"/>
            <a:ext cx="9406450" cy="3071591"/>
          </a:xfrm>
          <a:prstGeom prst="rect">
            <a:avLst/>
          </a:prstGeom>
        </p:spPr>
      </p:pic>
      <p:pic>
        <p:nvPicPr>
          <p:cNvPr id="9" name="Picture 8">
            <a:extLst>
              <a:ext uri="{FF2B5EF4-FFF2-40B4-BE49-F238E27FC236}">
                <a16:creationId xmlns:a16="http://schemas.microsoft.com/office/drawing/2014/main" id="{AA959CA3-7917-744F-AA75-379C3A5F2F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6552" y="1557638"/>
            <a:ext cx="2402274" cy="2962526"/>
          </a:xfrm>
          <a:prstGeom prst="rect">
            <a:avLst/>
          </a:prstGeom>
        </p:spPr>
      </p:pic>
      <p:sp>
        <p:nvSpPr>
          <p:cNvPr id="10" name="TextBox 9">
            <a:extLst>
              <a:ext uri="{FF2B5EF4-FFF2-40B4-BE49-F238E27FC236}">
                <a16:creationId xmlns:a16="http://schemas.microsoft.com/office/drawing/2014/main" id="{ECEA86D8-2BC1-CE41-95AA-B6AC0CE188B1}"/>
              </a:ext>
            </a:extLst>
          </p:cNvPr>
          <p:cNvSpPr txBox="1"/>
          <p:nvPr/>
        </p:nvSpPr>
        <p:spPr>
          <a:xfrm>
            <a:off x="11207577" y="1664719"/>
            <a:ext cx="981248" cy="584775"/>
          </a:xfrm>
          <a:prstGeom prst="rect">
            <a:avLst/>
          </a:prstGeom>
          <a:noFill/>
        </p:spPr>
        <p:txBody>
          <a:bodyPr wrap="square" rtlCol="0">
            <a:spAutoFit/>
          </a:bodyPr>
          <a:lstStyle/>
          <a:p>
            <a:r>
              <a:rPr lang="en-US" sz="1600" dirty="0">
                <a:solidFill>
                  <a:schemeClr val="bg2"/>
                </a:solidFill>
                <a:latin typeface="+mn-lt"/>
                <a:ea typeface="Open Sans" charset="0"/>
                <a:cs typeface="Open Sans" charset="0"/>
              </a:rPr>
              <a:t>Georgian Airways</a:t>
            </a:r>
          </a:p>
        </p:txBody>
      </p:sp>
    </p:spTree>
    <p:extLst>
      <p:ext uri="{BB962C8B-B14F-4D97-AF65-F5344CB8AC3E}">
        <p14:creationId xmlns:p14="http://schemas.microsoft.com/office/powerpoint/2010/main" val="8812696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191" y="370703"/>
            <a:ext cx="8865561" cy="651574"/>
          </a:xfrm>
        </p:spPr>
        <p:txBody>
          <a:bodyPr/>
          <a:lstStyle/>
          <a:p>
            <a:r>
              <a:rPr lang="en-US" sz="6000" dirty="0">
                <a:latin typeface="+mn-lt"/>
              </a:rPr>
              <a:t>Recovery strategies </a:t>
            </a:r>
          </a:p>
        </p:txBody>
      </p:sp>
      <p:sp>
        <p:nvSpPr>
          <p:cNvPr id="3" name="Subtitle 2"/>
          <p:cNvSpPr>
            <a:spLocks noGrp="1"/>
          </p:cNvSpPr>
          <p:nvPr>
            <p:ph type="subTitle" idx="1"/>
          </p:nvPr>
        </p:nvSpPr>
        <p:spPr>
          <a:xfrm>
            <a:off x="244177" y="2693772"/>
            <a:ext cx="11944648" cy="4164228"/>
          </a:xfrm>
        </p:spPr>
        <p:txBody>
          <a:bodyPr/>
          <a:lstStyle/>
          <a:p>
            <a:pPr marL="346500" indent="-342900">
              <a:buFont typeface="Arial" panose="020B0604020202020204" pitchFamily="34" charset="0"/>
              <a:buChar char="•"/>
            </a:pPr>
            <a:r>
              <a:rPr lang="en-US" sz="2400" dirty="0">
                <a:latin typeface="+mn-lt"/>
              </a:rPr>
              <a:t>Domestic tourism recovered in the second half of 2020 as many CAREC countries lifted lockdowns and local travel restrictions but even higher levels of domestic tourism can be achieved in 2021</a:t>
            </a:r>
          </a:p>
          <a:p>
            <a:pPr marL="346500" indent="-342900">
              <a:buFont typeface="Arial" panose="020B0604020202020204" pitchFamily="34" charset="0"/>
              <a:buChar char="•"/>
            </a:pPr>
            <a:r>
              <a:rPr lang="en-US" sz="2400" dirty="0">
                <a:latin typeface="+mn-lt"/>
              </a:rPr>
              <a:t>CAREC countries need to rely on domestic tourism in 2021 as it will likely not be until late in the year that most source markets for international tourists reopens </a:t>
            </a:r>
          </a:p>
          <a:p>
            <a:pPr marL="346500" indent="-342900">
              <a:buFont typeface="Arial" panose="020B0604020202020204" pitchFamily="34" charset="0"/>
              <a:buChar char="•"/>
            </a:pPr>
            <a:r>
              <a:rPr lang="en-US" sz="2400" dirty="0">
                <a:latin typeface="+mn-lt"/>
              </a:rPr>
              <a:t>However, for aviation there is limited benefit from domestic tourism outside Kazakhstan and Pakistan – which account for two-thirds of all CAREC domestic passenger traffic </a:t>
            </a:r>
          </a:p>
          <a:p>
            <a:pPr marL="346500" indent="-342900">
              <a:buFont typeface="Arial" panose="020B0604020202020204" pitchFamily="34" charset="0"/>
              <a:buChar char="•"/>
            </a:pPr>
            <a:r>
              <a:rPr lang="en-US" sz="2400" dirty="0">
                <a:latin typeface="+mn-lt"/>
              </a:rPr>
              <a:t>Promotion of domestic tourism was the first recommendation from the CAREC COVID-19 aviation and tourism impact assessment study</a:t>
            </a:r>
          </a:p>
          <a:p>
            <a:endParaRPr lang="en-US" dirty="0"/>
          </a:p>
        </p:txBody>
      </p:sp>
      <p:pic>
        <p:nvPicPr>
          <p:cNvPr id="9" name="Picture 8">
            <a:extLst>
              <a:ext uri="{FF2B5EF4-FFF2-40B4-BE49-F238E27FC236}">
                <a16:creationId xmlns:a16="http://schemas.microsoft.com/office/drawing/2014/main" id="{E755D770-265D-B64C-9BC5-5D685F57F3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46887"/>
            <a:ext cx="12188825" cy="1186248"/>
          </a:xfrm>
          <a:prstGeom prst="rect">
            <a:avLst/>
          </a:prstGeom>
        </p:spPr>
      </p:pic>
    </p:spTree>
    <p:extLst>
      <p:ext uri="{BB962C8B-B14F-4D97-AF65-F5344CB8AC3E}">
        <p14:creationId xmlns:p14="http://schemas.microsoft.com/office/powerpoint/2010/main" val="12701569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191" y="370703"/>
            <a:ext cx="8865561" cy="651574"/>
          </a:xfrm>
        </p:spPr>
        <p:txBody>
          <a:bodyPr/>
          <a:lstStyle/>
          <a:p>
            <a:r>
              <a:rPr lang="en-US" sz="6000" dirty="0">
                <a:latin typeface="+mn-lt"/>
              </a:rPr>
              <a:t>Recovery strategies </a:t>
            </a:r>
          </a:p>
        </p:txBody>
      </p:sp>
      <p:sp>
        <p:nvSpPr>
          <p:cNvPr id="3" name="Subtitle 2"/>
          <p:cNvSpPr>
            <a:spLocks noGrp="1"/>
          </p:cNvSpPr>
          <p:nvPr>
            <p:ph type="subTitle" idx="1"/>
          </p:nvPr>
        </p:nvSpPr>
        <p:spPr>
          <a:xfrm>
            <a:off x="123568" y="3126258"/>
            <a:ext cx="12065257" cy="3731741"/>
          </a:xfrm>
        </p:spPr>
        <p:txBody>
          <a:bodyPr/>
          <a:lstStyle/>
          <a:p>
            <a:pPr marL="346500" indent="-342900">
              <a:buFont typeface="Arial" panose="020B0604020202020204" pitchFamily="34" charset="0"/>
              <a:buChar char="•"/>
            </a:pPr>
            <a:r>
              <a:rPr lang="en-US" sz="2400" dirty="0">
                <a:latin typeface="+mn-lt"/>
              </a:rPr>
              <a:t>There is an opportunity to kick-start an international recovery by opening green lanes or travel bubbles, which would help facilitate a partial recovery to tourism and the overall economy</a:t>
            </a:r>
          </a:p>
          <a:p>
            <a:pPr marL="346500" indent="-342900">
              <a:buFont typeface="Arial" panose="020B0604020202020204" pitchFamily="34" charset="0"/>
              <a:buChar char="•"/>
            </a:pPr>
            <a:r>
              <a:rPr lang="en-US" sz="2400" dirty="0">
                <a:latin typeface="+mn-lt"/>
              </a:rPr>
              <a:t>There is limited tourism and air travel within CAREC but this crisis provides an opportunity to promote trips within the group through air travel bubbles or green lanes</a:t>
            </a:r>
          </a:p>
          <a:p>
            <a:pPr marL="346500" indent="-342900">
              <a:buFont typeface="Arial" panose="020B0604020202020204" pitchFamily="34" charset="0"/>
              <a:buChar char="•"/>
            </a:pPr>
            <a:r>
              <a:rPr lang="en-US" sz="2400" dirty="0">
                <a:latin typeface="+mn-lt"/>
              </a:rPr>
              <a:t>A multi-lateral framework for air travel bubbles within CAREC would be ideal is it would provide a platform for flights to be resumed between several country pairs</a:t>
            </a:r>
          </a:p>
          <a:p>
            <a:pPr marL="346500" indent="-342900">
              <a:buFont typeface="Arial" panose="020B0604020202020204" pitchFamily="34" charset="0"/>
              <a:buChar char="•"/>
            </a:pPr>
            <a:r>
              <a:rPr lang="en-US" sz="2400" dirty="0">
                <a:latin typeface="+mn-lt"/>
              </a:rPr>
              <a:t>Visa facilitation needs to be pursued in tandem, eliminating longstanding obstacles for travel between countries that are not already visa free </a:t>
            </a:r>
            <a:endParaRPr lang="en-US" dirty="0"/>
          </a:p>
        </p:txBody>
      </p:sp>
      <p:pic>
        <p:nvPicPr>
          <p:cNvPr id="7" name="Picture 6">
            <a:extLst>
              <a:ext uri="{FF2B5EF4-FFF2-40B4-BE49-F238E27FC236}">
                <a16:creationId xmlns:a16="http://schemas.microsoft.com/office/drawing/2014/main" id="{B97E1C33-9C58-3348-A551-CCD0DA599E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3" y="1260121"/>
            <a:ext cx="12188825" cy="1866138"/>
          </a:xfrm>
          <a:prstGeom prst="rect">
            <a:avLst/>
          </a:prstGeom>
        </p:spPr>
      </p:pic>
    </p:spTree>
    <p:extLst>
      <p:ext uri="{BB962C8B-B14F-4D97-AF65-F5344CB8AC3E}">
        <p14:creationId xmlns:p14="http://schemas.microsoft.com/office/powerpoint/2010/main" val="40496046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191" y="370703"/>
            <a:ext cx="8865561" cy="651574"/>
          </a:xfrm>
        </p:spPr>
        <p:txBody>
          <a:bodyPr/>
          <a:lstStyle/>
          <a:p>
            <a:r>
              <a:rPr lang="en-US" sz="6000" dirty="0">
                <a:latin typeface="+mn-lt"/>
              </a:rPr>
              <a:t>Recovery strategies </a:t>
            </a:r>
          </a:p>
        </p:txBody>
      </p:sp>
      <p:sp>
        <p:nvSpPr>
          <p:cNvPr id="3" name="Subtitle 2"/>
          <p:cNvSpPr>
            <a:spLocks noGrp="1"/>
          </p:cNvSpPr>
          <p:nvPr>
            <p:ph type="subTitle" idx="1"/>
          </p:nvPr>
        </p:nvSpPr>
        <p:spPr>
          <a:xfrm>
            <a:off x="123568" y="3388102"/>
            <a:ext cx="12065257" cy="2761024"/>
          </a:xfrm>
        </p:spPr>
        <p:txBody>
          <a:bodyPr/>
          <a:lstStyle/>
          <a:p>
            <a:pPr marL="346500" indent="-342900">
              <a:buFont typeface="Arial" panose="020B0604020202020204" pitchFamily="34" charset="0"/>
              <a:buChar char="•"/>
            </a:pPr>
            <a:r>
              <a:rPr lang="en-US" sz="2400" dirty="0">
                <a:latin typeface="+mn-lt"/>
              </a:rPr>
              <a:t>Air travel bubbles could facilitate increased capacity on existing international routes within CAREC and potentially support the launch of new routes</a:t>
            </a:r>
          </a:p>
          <a:p>
            <a:pPr marL="346500" indent="-342900">
              <a:buFont typeface="Arial" panose="020B0604020202020204" pitchFamily="34" charset="0"/>
              <a:buChar char="•"/>
            </a:pPr>
            <a:r>
              <a:rPr lang="en-US" sz="2400" dirty="0">
                <a:latin typeface="+mn-lt"/>
              </a:rPr>
              <a:t>Any new or increased air services could be maintained after this crisis, resulting in improved connectivity within CAREC – a key goal of the CAREC aviation and tourism strategies</a:t>
            </a:r>
          </a:p>
          <a:p>
            <a:pPr marL="346500" indent="-342900">
              <a:buFont typeface="Arial" panose="020B0604020202020204" pitchFamily="34" charset="0"/>
              <a:buChar char="•"/>
            </a:pPr>
            <a:r>
              <a:rPr lang="en-US" sz="2400" dirty="0">
                <a:latin typeface="+mn-lt"/>
              </a:rPr>
              <a:t>If CAREC citizens are able to visit other CAREC countries in 2021, interest in travelling within the region and visiting CAREC’s UNESCO heritage sites will increase over time </a:t>
            </a:r>
          </a:p>
          <a:p>
            <a:pPr marL="346500" indent="-34290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059CA11F-D41F-1847-8D9F-34A91CA2F5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3" y="1297459"/>
            <a:ext cx="12188825" cy="2090643"/>
          </a:xfrm>
          <a:prstGeom prst="rect">
            <a:avLst/>
          </a:prstGeom>
        </p:spPr>
      </p:pic>
    </p:spTree>
    <p:extLst>
      <p:ext uri="{BB962C8B-B14F-4D97-AF65-F5344CB8AC3E}">
        <p14:creationId xmlns:p14="http://schemas.microsoft.com/office/powerpoint/2010/main" val="26384490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191" y="370703"/>
            <a:ext cx="8865561" cy="651574"/>
          </a:xfrm>
        </p:spPr>
        <p:txBody>
          <a:bodyPr/>
          <a:lstStyle/>
          <a:p>
            <a:r>
              <a:rPr lang="en-US" sz="6000" dirty="0">
                <a:latin typeface="+mn-lt"/>
              </a:rPr>
              <a:t>Recovery strategies </a:t>
            </a:r>
          </a:p>
        </p:txBody>
      </p:sp>
      <p:sp>
        <p:nvSpPr>
          <p:cNvPr id="3" name="Subtitle 2"/>
          <p:cNvSpPr>
            <a:spLocks noGrp="1"/>
          </p:cNvSpPr>
          <p:nvPr>
            <p:ph type="subTitle" idx="1"/>
          </p:nvPr>
        </p:nvSpPr>
        <p:spPr>
          <a:xfrm>
            <a:off x="10663882" y="5436973"/>
            <a:ext cx="1524944" cy="1349976"/>
          </a:xfrm>
        </p:spPr>
        <p:txBody>
          <a:bodyPr/>
          <a:lstStyle/>
          <a:p>
            <a:r>
              <a:rPr lang="en-US" sz="1600" dirty="0">
                <a:latin typeface="+mn-lt"/>
                <a:ea typeface="Open Sans" charset="0"/>
                <a:cs typeface="Open Sans" charset="0"/>
              </a:rPr>
              <a:t>Source: </a:t>
            </a:r>
            <a:r>
              <a:rPr lang="en-US" sz="1600" i="1" dirty="0">
                <a:latin typeface="+mn-lt"/>
                <a:ea typeface="Open Sans" charset="0"/>
                <a:cs typeface="Open Sans" charset="0"/>
              </a:rPr>
              <a:t>Impact of COVID-19 on CAREC Aviation and Tourism</a:t>
            </a:r>
            <a:r>
              <a:rPr lang="en-US" sz="1600" dirty="0">
                <a:latin typeface="+mn-lt"/>
                <a:ea typeface="Open Sans" charset="0"/>
                <a:cs typeface="Open Sans" charset="0"/>
              </a:rPr>
              <a:t> </a:t>
            </a:r>
            <a:endParaRPr lang="en-US" sz="1600" dirty="0">
              <a:latin typeface="+mn-lt"/>
            </a:endParaRPr>
          </a:p>
        </p:txBody>
      </p:sp>
      <p:pic>
        <p:nvPicPr>
          <p:cNvPr id="8" name="Picture 7">
            <a:extLst>
              <a:ext uri="{FF2B5EF4-FFF2-40B4-BE49-F238E27FC236}">
                <a16:creationId xmlns:a16="http://schemas.microsoft.com/office/drawing/2014/main" id="{1B59C656-F51C-7A4E-90F8-EF6C233C87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48313"/>
            <a:ext cx="10663882" cy="5067815"/>
          </a:xfrm>
          <a:prstGeom prst="rect">
            <a:avLst/>
          </a:prstGeom>
        </p:spPr>
      </p:pic>
      <p:sp>
        <p:nvSpPr>
          <p:cNvPr id="9" name="TextBox 8">
            <a:extLst>
              <a:ext uri="{FF2B5EF4-FFF2-40B4-BE49-F238E27FC236}">
                <a16:creationId xmlns:a16="http://schemas.microsoft.com/office/drawing/2014/main" id="{078780A5-5648-8A49-AAFA-5CE7E4D3B63F}"/>
              </a:ext>
            </a:extLst>
          </p:cNvPr>
          <p:cNvSpPr txBox="1"/>
          <p:nvPr/>
        </p:nvSpPr>
        <p:spPr>
          <a:xfrm>
            <a:off x="86498" y="1383957"/>
            <a:ext cx="11232292" cy="461665"/>
          </a:xfrm>
          <a:prstGeom prst="rect">
            <a:avLst/>
          </a:prstGeom>
          <a:noFill/>
        </p:spPr>
        <p:txBody>
          <a:bodyPr wrap="square" rtlCol="0">
            <a:spAutoFit/>
          </a:bodyPr>
          <a:lstStyle/>
          <a:p>
            <a:r>
              <a:rPr lang="en-US" sz="2400" b="1" dirty="0">
                <a:latin typeface="+mn-lt"/>
                <a:ea typeface="Open Sans" charset="0"/>
                <a:cs typeface="Open Sans" charset="0"/>
              </a:rPr>
              <a:t>Examples of Underserved intra-CAREC Routes That Can Support More Frequencies </a:t>
            </a:r>
          </a:p>
        </p:txBody>
      </p:sp>
      <p:pic>
        <p:nvPicPr>
          <p:cNvPr id="11" name="Picture 10">
            <a:extLst>
              <a:ext uri="{FF2B5EF4-FFF2-40B4-BE49-F238E27FC236}">
                <a16:creationId xmlns:a16="http://schemas.microsoft.com/office/drawing/2014/main" id="{BB4200D6-588D-5C44-8D1D-881BA795CB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67890" y="2006260"/>
            <a:ext cx="1701800" cy="2330962"/>
          </a:xfrm>
          <a:prstGeom prst="rect">
            <a:avLst/>
          </a:prstGeom>
        </p:spPr>
      </p:pic>
      <p:sp>
        <p:nvSpPr>
          <p:cNvPr id="12" name="TextBox 11">
            <a:extLst>
              <a:ext uri="{FF2B5EF4-FFF2-40B4-BE49-F238E27FC236}">
                <a16:creationId xmlns:a16="http://schemas.microsoft.com/office/drawing/2014/main" id="{40BFB93D-CB39-9345-84AC-A7176692636D}"/>
              </a:ext>
            </a:extLst>
          </p:cNvPr>
          <p:cNvSpPr txBox="1"/>
          <p:nvPr/>
        </p:nvSpPr>
        <p:spPr>
          <a:xfrm>
            <a:off x="10467889" y="2006260"/>
            <a:ext cx="1468737" cy="584775"/>
          </a:xfrm>
          <a:prstGeom prst="rect">
            <a:avLst/>
          </a:prstGeom>
          <a:noFill/>
        </p:spPr>
        <p:txBody>
          <a:bodyPr wrap="square" rtlCol="0">
            <a:spAutoFit/>
          </a:bodyPr>
          <a:lstStyle/>
          <a:p>
            <a:r>
              <a:rPr lang="en-US" sz="1600" dirty="0">
                <a:solidFill>
                  <a:schemeClr val="bg2"/>
                </a:solidFill>
                <a:latin typeface="+mn-lt"/>
                <a:ea typeface="Open Sans" charset="0"/>
                <a:cs typeface="Open Sans" charset="0"/>
              </a:rPr>
              <a:t>Turkmenistan Airlines</a:t>
            </a:r>
          </a:p>
        </p:txBody>
      </p:sp>
    </p:spTree>
    <p:extLst>
      <p:ext uri="{BB962C8B-B14F-4D97-AF65-F5344CB8AC3E}">
        <p14:creationId xmlns:p14="http://schemas.microsoft.com/office/powerpoint/2010/main" val="24112981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191" y="370703"/>
            <a:ext cx="8865561" cy="651574"/>
          </a:xfrm>
        </p:spPr>
        <p:txBody>
          <a:bodyPr/>
          <a:lstStyle/>
          <a:p>
            <a:r>
              <a:rPr lang="en-US" sz="6000" dirty="0">
                <a:latin typeface="+mn-lt"/>
              </a:rPr>
              <a:t>Recovery strategies </a:t>
            </a:r>
          </a:p>
        </p:txBody>
      </p:sp>
      <p:sp>
        <p:nvSpPr>
          <p:cNvPr id="3" name="Subtitle 2"/>
          <p:cNvSpPr>
            <a:spLocks noGrp="1"/>
          </p:cNvSpPr>
          <p:nvPr>
            <p:ph type="subTitle" idx="1"/>
          </p:nvPr>
        </p:nvSpPr>
        <p:spPr>
          <a:xfrm>
            <a:off x="6728133" y="1655805"/>
            <a:ext cx="5344418" cy="5288692"/>
          </a:xfrm>
        </p:spPr>
        <p:txBody>
          <a:bodyPr/>
          <a:lstStyle/>
          <a:p>
            <a:pPr marL="346500" indent="-342900">
              <a:buFont typeface="Arial" panose="020B0604020202020204" pitchFamily="34" charset="0"/>
              <a:buChar char="•"/>
            </a:pPr>
            <a:r>
              <a:rPr lang="en-US" sz="2400" dirty="0">
                <a:latin typeface="+mn-lt"/>
              </a:rPr>
              <a:t>These are a sampling of 20 routes the study stated could be launched in 2021 by establishing green lanes or air travel bubbles and with the right policies, incentives and promotions</a:t>
            </a:r>
          </a:p>
          <a:p>
            <a:pPr marL="346500" indent="-342900">
              <a:buFont typeface="Arial" panose="020B0604020202020204" pitchFamily="34" charset="0"/>
              <a:buChar char="•"/>
            </a:pPr>
            <a:r>
              <a:rPr lang="en-US" sz="2400" dirty="0">
                <a:latin typeface="+mn-lt"/>
              </a:rPr>
              <a:t>Air Astana is already intending to launch Almaty-Batumi </a:t>
            </a:r>
          </a:p>
          <a:p>
            <a:pPr marL="346500" indent="-342900">
              <a:buFont typeface="Arial" panose="020B0604020202020204" pitchFamily="34" charset="0"/>
              <a:buChar char="•"/>
            </a:pPr>
            <a:r>
              <a:rPr lang="en-US" sz="2400" dirty="0">
                <a:latin typeface="+mn-lt"/>
              </a:rPr>
              <a:t>Baku-Karachi was the largest unserved city pair within CAREC prior to COVID-19; several Pakistan-CAREC routes are possible but visa facilitation is critical </a:t>
            </a:r>
            <a:endParaRPr lang="en-US" dirty="0"/>
          </a:p>
        </p:txBody>
      </p:sp>
      <p:pic>
        <p:nvPicPr>
          <p:cNvPr id="6" name="Picture 5">
            <a:extLst>
              <a:ext uri="{FF2B5EF4-FFF2-40B4-BE49-F238E27FC236}">
                <a16:creationId xmlns:a16="http://schemas.microsoft.com/office/drawing/2014/main" id="{A56D0223-2B92-3142-AB4C-CFF5B100C3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5805"/>
            <a:ext cx="6678706" cy="5202195"/>
          </a:xfrm>
          <a:prstGeom prst="rect">
            <a:avLst/>
          </a:prstGeom>
        </p:spPr>
      </p:pic>
      <p:sp>
        <p:nvSpPr>
          <p:cNvPr id="4" name="TextBox 3">
            <a:extLst>
              <a:ext uri="{FF2B5EF4-FFF2-40B4-BE49-F238E27FC236}">
                <a16:creationId xmlns:a16="http://schemas.microsoft.com/office/drawing/2014/main" id="{DFC31B60-D65A-BE45-81C7-535FE35B3EFF}"/>
              </a:ext>
            </a:extLst>
          </p:cNvPr>
          <p:cNvSpPr txBox="1"/>
          <p:nvPr/>
        </p:nvSpPr>
        <p:spPr>
          <a:xfrm>
            <a:off x="135924" y="1297459"/>
            <a:ext cx="6474941" cy="461665"/>
          </a:xfrm>
          <a:prstGeom prst="rect">
            <a:avLst/>
          </a:prstGeom>
          <a:noFill/>
        </p:spPr>
        <p:txBody>
          <a:bodyPr wrap="square" rtlCol="0">
            <a:spAutoFit/>
          </a:bodyPr>
          <a:lstStyle/>
          <a:p>
            <a:r>
              <a:rPr lang="en-US" sz="2400" b="1" dirty="0">
                <a:latin typeface="+mn-lt"/>
                <a:ea typeface="Open Sans" charset="0"/>
                <a:cs typeface="Open Sans" charset="0"/>
              </a:rPr>
              <a:t>Examples of Unserved Routes Within CAREC </a:t>
            </a:r>
          </a:p>
        </p:txBody>
      </p:sp>
    </p:spTree>
    <p:extLst>
      <p:ext uri="{BB962C8B-B14F-4D97-AF65-F5344CB8AC3E}">
        <p14:creationId xmlns:p14="http://schemas.microsoft.com/office/powerpoint/2010/main" val="29291792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b="1" dirty="0">
                <a:latin typeface="+mn-lt"/>
              </a:rPr>
              <a:t>QUICK QUIZ</a:t>
            </a:r>
          </a:p>
        </p:txBody>
      </p:sp>
      <p:sp>
        <p:nvSpPr>
          <p:cNvPr id="3" name="Subtitle 2"/>
          <p:cNvSpPr>
            <a:spLocks noGrp="1"/>
          </p:cNvSpPr>
          <p:nvPr>
            <p:ph type="subTitle" idx="1"/>
          </p:nvPr>
        </p:nvSpPr>
        <p:spPr>
          <a:xfrm>
            <a:off x="608012" y="1724179"/>
            <a:ext cx="10945556" cy="4948470"/>
          </a:xfrm>
        </p:spPr>
        <p:txBody>
          <a:bodyPr/>
          <a:lstStyle/>
          <a:p>
            <a:r>
              <a:rPr lang="en-US" sz="3600" dirty="0">
                <a:latin typeface="+mn-lt"/>
              </a:rPr>
              <a:t>Of the 45 possible country pairs in CAREC (excluding China) how many had direct air services prior to COVID-19?</a:t>
            </a:r>
          </a:p>
          <a:p>
            <a:endParaRPr lang="en-US" sz="3600" dirty="0">
              <a:latin typeface="+mn-lt"/>
            </a:endParaRPr>
          </a:p>
          <a:p>
            <a:r>
              <a:rPr lang="en-US" sz="3600" dirty="0">
                <a:latin typeface="+mn-lt"/>
              </a:rPr>
              <a:t>A) 18</a:t>
            </a:r>
          </a:p>
          <a:p>
            <a:r>
              <a:rPr lang="en-US" sz="3600" dirty="0">
                <a:latin typeface="+mn-lt"/>
              </a:rPr>
              <a:t>B) 23</a:t>
            </a:r>
            <a:br>
              <a:rPr lang="en-US" sz="3600" dirty="0">
                <a:latin typeface="+mn-lt"/>
              </a:rPr>
            </a:br>
            <a:r>
              <a:rPr lang="en-US" sz="3600" dirty="0">
                <a:latin typeface="+mn-lt"/>
              </a:rPr>
              <a:t>C) 28 </a:t>
            </a:r>
          </a:p>
          <a:p>
            <a:r>
              <a:rPr lang="en-US" sz="3600" dirty="0">
                <a:latin typeface="+mn-lt"/>
              </a:rPr>
              <a:t>D) 33 </a:t>
            </a:r>
          </a:p>
        </p:txBody>
      </p:sp>
    </p:spTree>
    <p:extLst>
      <p:ext uri="{BB962C8B-B14F-4D97-AF65-F5344CB8AC3E}">
        <p14:creationId xmlns:p14="http://schemas.microsoft.com/office/powerpoint/2010/main" val="10346211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b="1" dirty="0">
                <a:latin typeface="+mn-lt"/>
              </a:rPr>
              <a:t>QUICK QUIZ</a:t>
            </a:r>
          </a:p>
        </p:txBody>
      </p:sp>
      <p:sp>
        <p:nvSpPr>
          <p:cNvPr id="3" name="Subtitle 2"/>
          <p:cNvSpPr>
            <a:spLocks noGrp="1"/>
          </p:cNvSpPr>
          <p:nvPr>
            <p:ph type="subTitle" idx="1"/>
          </p:nvPr>
        </p:nvSpPr>
        <p:spPr>
          <a:xfrm>
            <a:off x="608012" y="1724179"/>
            <a:ext cx="10945556" cy="4948470"/>
          </a:xfrm>
        </p:spPr>
        <p:txBody>
          <a:bodyPr/>
          <a:lstStyle/>
          <a:p>
            <a:r>
              <a:rPr lang="en-US" sz="3600" i="1" dirty="0">
                <a:latin typeface="+mn-lt"/>
              </a:rPr>
              <a:t>Poll ...... display responses  from the audience here </a:t>
            </a:r>
          </a:p>
        </p:txBody>
      </p:sp>
    </p:spTree>
    <p:extLst>
      <p:ext uri="{BB962C8B-B14F-4D97-AF65-F5344CB8AC3E}">
        <p14:creationId xmlns:p14="http://schemas.microsoft.com/office/powerpoint/2010/main" val="15713789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b="1" dirty="0">
                <a:latin typeface="+mn-lt"/>
              </a:rPr>
              <a:t>QUICK QUIZ … The Answer</a:t>
            </a:r>
          </a:p>
        </p:txBody>
      </p:sp>
      <p:sp>
        <p:nvSpPr>
          <p:cNvPr id="3" name="Subtitle 2"/>
          <p:cNvSpPr>
            <a:spLocks noGrp="1"/>
          </p:cNvSpPr>
          <p:nvPr>
            <p:ph type="subTitle" idx="1"/>
          </p:nvPr>
        </p:nvSpPr>
        <p:spPr>
          <a:xfrm>
            <a:off x="271271" y="1396315"/>
            <a:ext cx="11917553" cy="744470"/>
          </a:xfrm>
        </p:spPr>
        <p:txBody>
          <a:bodyPr/>
          <a:lstStyle/>
          <a:p>
            <a:r>
              <a:rPr lang="en-US" sz="3600" b="1" dirty="0">
                <a:latin typeface="+mn-lt"/>
              </a:rPr>
              <a:t>Intra-CAREC one-way weekly seat capacity: prior to COVID-19</a:t>
            </a:r>
          </a:p>
        </p:txBody>
      </p:sp>
      <p:sp>
        <p:nvSpPr>
          <p:cNvPr id="6" name="TextBox 5">
            <a:extLst>
              <a:ext uri="{FF2B5EF4-FFF2-40B4-BE49-F238E27FC236}">
                <a16:creationId xmlns:a16="http://schemas.microsoft.com/office/drawing/2014/main" id="{22BFBC23-76EF-1140-87B2-A3AD61374A20}"/>
              </a:ext>
            </a:extLst>
          </p:cNvPr>
          <p:cNvSpPr txBox="1"/>
          <p:nvPr/>
        </p:nvSpPr>
        <p:spPr>
          <a:xfrm>
            <a:off x="119407" y="5799079"/>
            <a:ext cx="9614133" cy="923330"/>
          </a:xfrm>
          <a:prstGeom prst="rect">
            <a:avLst/>
          </a:prstGeom>
          <a:noFill/>
        </p:spPr>
        <p:txBody>
          <a:bodyPr wrap="square" rtlCol="0">
            <a:spAutoFit/>
          </a:bodyPr>
          <a:lstStyle/>
          <a:p>
            <a:r>
              <a:rPr lang="en-US" dirty="0">
                <a:latin typeface="+mn-lt"/>
                <a:ea typeface="Open Sans" charset="0"/>
                <a:cs typeface="Open Sans" charset="0"/>
              </a:rPr>
              <a:t>Source: </a:t>
            </a:r>
            <a:r>
              <a:rPr lang="en-US" i="1" dirty="0">
                <a:latin typeface="+mn-lt"/>
                <a:ea typeface="Open Sans" charset="0"/>
                <a:cs typeface="Open Sans" charset="0"/>
              </a:rPr>
              <a:t>Impact of COVID-19 on CAREC Aviation and Tourism</a:t>
            </a:r>
          </a:p>
          <a:p>
            <a:r>
              <a:rPr lang="en-US" dirty="0">
                <a:latin typeface="+mn-lt"/>
                <a:ea typeface="Open Sans" charset="0"/>
                <a:cs typeface="Open Sans" charset="0"/>
              </a:rPr>
              <a:t>Note: Based on OAG schedules for first two months of 2020 </a:t>
            </a:r>
          </a:p>
          <a:p>
            <a:r>
              <a:rPr lang="en-US" dirty="0">
                <a:latin typeface="+mn-lt"/>
                <a:ea typeface="Open Sans" charset="0"/>
                <a:cs typeface="Open Sans" charset="0"/>
              </a:rPr>
              <a:t> </a:t>
            </a:r>
          </a:p>
        </p:txBody>
      </p:sp>
      <p:pic>
        <p:nvPicPr>
          <p:cNvPr id="7" name="Picture 6">
            <a:extLst>
              <a:ext uri="{FF2B5EF4-FFF2-40B4-BE49-F238E27FC236}">
                <a16:creationId xmlns:a16="http://schemas.microsoft.com/office/drawing/2014/main" id="{E475CCBC-8201-674D-8AD7-D8E5631935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27" y="2140785"/>
            <a:ext cx="10219616" cy="3715603"/>
          </a:xfrm>
          <a:prstGeom prst="rect">
            <a:avLst/>
          </a:prstGeom>
        </p:spPr>
      </p:pic>
      <p:sp>
        <p:nvSpPr>
          <p:cNvPr id="8" name="TextBox 7">
            <a:extLst>
              <a:ext uri="{FF2B5EF4-FFF2-40B4-BE49-F238E27FC236}">
                <a16:creationId xmlns:a16="http://schemas.microsoft.com/office/drawing/2014/main" id="{FF940363-AC9F-374D-9475-D930AC0F5302}"/>
              </a:ext>
            </a:extLst>
          </p:cNvPr>
          <p:cNvSpPr txBox="1"/>
          <p:nvPr/>
        </p:nvSpPr>
        <p:spPr>
          <a:xfrm>
            <a:off x="10204889" y="2140785"/>
            <a:ext cx="1983935" cy="4524315"/>
          </a:xfrm>
          <a:prstGeom prst="rect">
            <a:avLst/>
          </a:prstGeom>
          <a:noFill/>
        </p:spPr>
        <p:txBody>
          <a:bodyPr wrap="square" rtlCol="0">
            <a:spAutoFit/>
          </a:bodyPr>
          <a:lstStyle/>
          <a:p>
            <a:r>
              <a:rPr lang="en-US" sz="2400" dirty="0">
                <a:solidFill>
                  <a:srgbClr val="FF0000"/>
                </a:solidFill>
                <a:latin typeface="+mn-lt"/>
                <a:ea typeface="Open Sans" charset="0"/>
                <a:cs typeface="Open Sans" charset="0"/>
              </a:rPr>
              <a:t>Only 18 CAREC country pairs had services prior to the pandemic </a:t>
            </a:r>
          </a:p>
          <a:p>
            <a:endParaRPr lang="en-US" sz="2400" dirty="0">
              <a:solidFill>
                <a:srgbClr val="FF0000"/>
              </a:solidFill>
              <a:latin typeface="+mn-lt"/>
              <a:ea typeface="Open Sans" charset="0"/>
              <a:cs typeface="Open Sans" charset="0"/>
            </a:endParaRPr>
          </a:p>
          <a:p>
            <a:r>
              <a:rPr lang="en-US" sz="2400" dirty="0">
                <a:solidFill>
                  <a:srgbClr val="FF0000"/>
                </a:solidFill>
                <a:latin typeface="+mn-lt"/>
                <a:ea typeface="Open Sans" charset="0"/>
                <a:cs typeface="Open Sans" charset="0"/>
              </a:rPr>
              <a:t>More than half the boxes have zeroes, indicating no services </a:t>
            </a:r>
          </a:p>
        </p:txBody>
      </p:sp>
    </p:spTree>
    <p:extLst>
      <p:ext uri="{BB962C8B-B14F-4D97-AF65-F5344CB8AC3E}">
        <p14:creationId xmlns:p14="http://schemas.microsoft.com/office/powerpoint/2010/main" val="2037364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89" y="363137"/>
            <a:ext cx="9316963" cy="659140"/>
          </a:xfrm>
        </p:spPr>
        <p:txBody>
          <a:bodyPr/>
          <a:lstStyle/>
          <a:p>
            <a:r>
              <a:rPr lang="en-US" sz="6000" dirty="0">
                <a:latin typeface="+mn-lt"/>
              </a:rPr>
              <a:t>CAREC Aviation and Tourism </a:t>
            </a:r>
          </a:p>
        </p:txBody>
      </p:sp>
      <p:sp>
        <p:nvSpPr>
          <p:cNvPr id="3" name="Subtitle 2"/>
          <p:cNvSpPr>
            <a:spLocks noGrp="1"/>
          </p:cNvSpPr>
          <p:nvPr>
            <p:ph type="subTitle" idx="1"/>
          </p:nvPr>
        </p:nvSpPr>
        <p:spPr>
          <a:xfrm>
            <a:off x="231821" y="1234440"/>
            <a:ext cx="8368482" cy="5512349"/>
          </a:xfrm>
        </p:spPr>
        <p:txBody>
          <a:bodyPr/>
          <a:lstStyle/>
          <a:p>
            <a:pPr marL="346500" indent="-342900">
              <a:buFont typeface="Arial" panose="020B0604020202020204" pitchFamily="34" charset="0"/>
              <a:buChar char="•"/>
            </a:pPr>
            <a:r>
              <a:rPr lang="en-US" sz="2400" dirty="0">
                <a:latin typeface="+mn-lt"/>
              </a:rPr>
              <a:t>10 CAREC countries (excluding China)</a:t>
            </a:r>
          </a:p>
          <a:p>
            <a:pPr marL="346500" indent="-342900">
              <a:buFont typeface="Arial" panose="020B0604020202020204" pitchFamily="34" charset="0"/>
              <a:buChar char="•"/>
            </a:pPr>
            <a:r>
              <a:rPr lang="en-US" sz="2400" dirty="0">
                <a:latin typeface="+mn-lt"/>
              </a:rPr>
              <a:t>25 CAREC airlines with scheduled services </a:t>
            </a:r>
          </a:p>
          <a:p>
            <a:pPr marL="346500" indent="-342900">
              <a:buFont typeface="Arial" panose="020B0604020202020204" pitchFamily="34" charset="0"/>
              <a:buChar char="•"/>
            </a:pPr>
            <a:r>
              <a:rPr lang="en-US" sz="2400" dirty="0">
                <a:latin typeface="+mn-lt"/>
              </a:rPr>
              <a:t>Almost 60 million annual passengers prior to COVID-19</a:t>
            </a:r>
          </a:p>
          <a:p>
            <a:pPr marL="804863" lvl="2" indent="-342900">
              <a:buFont typeface="Courier New" panose="02070309020205020404" pitchFamily="49" charset="0"/>
              <a:buChar char="o"/>
            </a:pPr>
            <a:r>
              <a:rPr lang="en-US" sz="2400" dirty="0">
                <a:latin typeface="+mn-lt"/>
              </a:rPr>
              <a:t>16 million domestic and 43 million international passengers </a:t>
            </a:r>
          </a:p>
          <a:p>
            <a:pPr marL="346500" lvl="1" indent="-342900">
              <a:buFont typeface="Arial" panose="020B0604020202020204" pitchFamily="34" charset="0"/>
              <a:buChar char="•"/>
            </a:pPr>
            <a:r>
              <a:rPr lang="en-US" sz="2400" dirty="0">
                <a:latin typeface="+mn-lt"/>
              </a:rPr>
              <a:t>14 CAREC airports with at least 1 million annual passengers prior to COVID-19 (at least one in every country)</a:t>
            </a:r>
          </a:p>
          <a:p>
            <a:pPr marL="346500" indent="-342900">
              <a:buFont typeface="Arial" panose="020B0604020202020204" pitchFamily="34" charset="0"/>
              <a:buChar char="•"/>
            </a:pPr>
            <a:r>
              <a:rPr lang="en-US" sz="2400" dirty="0">
                <a:latin typeface="+mn-lt"/>
              </a:rPr>
              <a:t>Nearly 40 million annual visitor arrivals prior to COVID-19</a:t>
            </a:r>
          </a:p>
          <a:p>
            <a:pPr marL="919163" lvl="2" indent="-457200">
              <a:buFont typeface="Courier New" panose="02070309020205020404" pitchFamily="49" charset="0"/>
              <a:buChar char="o"/>
            </a:pPr>
            <a:r>
              <a:rPr lang="en-US" sz="2400" dirty="0">
                <a:latin typeface="+mn-lt"/>
              </a:rPr>
              <a:t>Around 7 million annual visitor arrivals by air</a:t>
            </a:r>
          </a:p>
          <a:p>
            <a:pPr marL="346500" indent="-342900">
              <a:buFont typeface="Arial" panose="020B0604020202020204" pitchFamily="34" charset="0"/>
              <a:buChar char="•"/>
            </a:pPr>
            <a:r>
              <a:rPr lang="en-US" sz="2400" dirty="0">
                <a:latin typeface="+mn-lt"/>
              </a:rPr>
              <a:t>Over 6 million aviation/travel/tourism jobs prior to COVID-19</a:t>
            </a:r>
          </a:p>
          <a:p>
            <a:pPr marL="346500" indent="-342900">
              <a:buFont typeface="Arial" panose="020B0604020202020204" pitchFamily="34" charset="0"/>
              <a:buChar char="•"/>
            </a:pPr>
            <a:r>
              <a:rPr lang="en-US" sz="2400" dirty="0">
                <a:latin typeface="+mn-lt"/>
              </a:rPr>
              <a:t>Aviation/travel/tourism generated around USD40 billion and accounted for about 5% of total GDP prior to COVID-19</a:t>
            </a:r>
          </a:p>
          <a:p>
            <a:pPr marL="346500" indent="-342900">
              <a:buFont typeface="Arial" panose="020B0604020202020204" pitchFamily="34" charset="0"/>
              <a:buChar char="•"/>
            </a:pPr>
            <a:endParaRPr lang="en-US" sz="2400" dirty="0">
              <a:latin typeface="+mn-lt"/>
            </a:endParaRPr>
          </a:p>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0304" y="1705232"/>
            <a:ext cx="3588522" cy="2553745"/>
          </a:xfrm>
          <a:prstGeom prst="rect">
            <a:avLst/>
          </a:prstGeom>
        </p:spPr>
      </p:pic>
      <p:sp>
        <p:nvSpPr>
          <p:cNvPr id="4" name="TextBox 3">
            <a:extLst>
              <a:ext uri="{FF2B5EF4-FFF2-40B4-BE49-F238E27FC236}">
                <a16:creationId xmlns:a16="http://schemas.microsoft.com/office/drawing/2014/main" id="{1E1A3178-214A-ED4B-B591-BBD25F9F33B0}"/>
              </a:ext>
            </a:extLst>
          </p:cNvPr>
          <p:cNvSpPr txBox="1"/>
          <p:nvPr/>
        </p:nvSpPr>
        <p:spPr>
          <a:xfrm>
            <a:off x="8822723" y="5362831"/>
            <a:ext cx="3101547" cy="830997"/>
          </a:xfrm>
          <a:prstGeom prst="rect">
            <a:avLst/>
          </a:prstGeom>
          <a:noFill/>
        </p:spPr>
        <p:txBody>
          <a:bodyPr wrap="square" rtlCol="0">
            <a:spAutoFit/>
          </a:bodyPr>
          <a:lstStyle/>
          <a:p>
            <a:r>
              <a:rPr lang="en-US" sz="1600" dirty="0">
                <a:latin typeface="+mn-lt"/>
                <a:ea typeface="Open Sans" charset="0"/>
                <a:cs typeface="Open Sans" charset="0"/>
              </a:rPr>
              <a:t>Source: </a:t>
            </a:r>
            <a:r>
              <a:rPr lang="en-US" sz="1600" i="1" dirty="0">
                <a:latin typeface="+mn-lt"/>
                <a:ea typeface="Open Sans" charset="0"/>
                <a:cs typeface="Open Sans" charset="0"/>
              </a:rPr>
              <a:t>Impact of COVID-19 on CAREC Aviation and Tourism</a:t>
            </a:r>
            <a:br>
              <a:rPr lang="en-US" sz="1600" dirty="0">
                <a:latin typeface="+mn-lt"/>
                <a:ea typeface="Open Sans" charset="0"/>
                <a:cs typeface="Open Sans" charset="0"/>
              </a:rPr>
            </a:br>
            <a:r>
              <a:rPr lang="en-US" sz="1600" dirty="0">
                <a:latin typeface="+mn-lt"/>
                <a:ea typeface="Open Sans" charset="0"/>
                <a:cs typeface="Open Sans" charset="0"/>
              </a:rPr>
              <a:t>Note: All figures exclude China </a:t>
            </a:r>
          </a:p>
        </p:txBody>
      </p:sp>
    </p:spTree>
    <p:extLst>
      <p:ext uri="{BB962C8B-B14F-4D97-AF65-F5344CB8AC3E}">
        <p14:creationId xmlns:p14="http://schemas.microsoft.com/office/powerpoint/2010/main" val="8692829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191" y="370703"/>
            <a:ext cx="8865561" cy="651574"/>
          </a:xfrm>
        </p:spPr>
        <p:txBody>
          <a:bodyPr/>
          <a:lstStyle/>
          <a:p>
            <a:r>
              <a:rPr lang="en-US" sz="6000" dirty="0">
                <a:latin typeface="+mn-lt"/>
              </a:rPr>
              <a:t>Recovery strategies </a:t>
            </a:r>
          </a:p>
        </p:txBody>
      </p:sp>
      <p:sp>
        <p:nvSpPr>
          <p:cNvPr id="3" name="Subtitle 2"/>
          <p:cNvSpPr>
            <a:spLocks noGrp="1"/>
          </p:cNvSpPr>
          <p:nvPr>
            <p:ph type="subTitle" idx="1"/>
          </p:nvPr>
        </p:nvSpPr>
        <p:spPr>
          <a:xfrm>
            <a:off x="123568" y="3388102"/>
            <a:ext cx="12065257" cy="2761024"/>
          </a:xfrm>
        </p:spPr>
        <p:txBody>
          <a:bodyPr/>
          <a:lstStyle/>
          <a:p>
            <a:pPr marL="346500" indent="-342900">
              <a:buFont typeface="Arial" panose="020B0604020202020204" pitchFamily="34" charset="0"/>
              <a:buChar char="•"/>
            </a:pPr>
            <a:r>
              <a:rPr lang="en-US" dirty="0"/>
              <a:t>A</a:t>
            </a:r>
          </a:p>
        </p:txBody>
      </p:sp>
      <p:pic>
        <p:nvPicPr>
          <p:cNvPr id="6" name="Picture 5">
            <a:extLst>
              <a:ext uri="{FF2B5EF4-FFF2-40B4-BE49-F238E27FC236}">
                <a16:creationId xmlns:a16="http://schemas.microsoft.com/office/drawing/2014/main" id="{78409B22-6FFF-4A49-A911-25988D31AD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1814"/>
            <a:ext cx="12188825" cy="2514997"/>
          </a:xfrm>
          <a:prstGeom prst="rect">
            <a:avLst/>
          </a:prstGeom>
        </p:spPr>
      </p:pic>
      <p:sp>
        <p:nvSpPr>
          <p:cNvPr id="7" name="TextBox 6">
            <a:extLst>
              <a:ext uri="{FF2B5EF4-FFF2-40B4-BE49-F238E27FC236}">
                <a16:creationId xmlns:a16="http://schemas.microsoft.com/office/drawing/2014/main" id="{05FD8D11-E996-1641-89D4-52A726363CF0}"/>
              </a:ext>
            </a:extLst>
          </p:cNvPr>
          <p:cNvSpPr txBox="1"/>
          <p:nvPr/>
        </p:nvSpPr>
        <p:spPr>
          <a:xfrm>
            <a:off x="321275" y="3978876"/>
            <a:ext cx="11714205"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mn-lt"/>
                <a:ea typeface="Open Sans" charset="0"/>
                <a:cs typeface="Open Sans" charset="0"/>
              </a:rPr>
              <a:t>Cargo has been critical during the pandemic, generating revenues for CAREC airlines and airports when virtually all international passenger operations have halted </a:t>
            </a:r>
          </a:p>
          <a:p>
            <a:pPr marL="342900" indent="-342900">
              <a:buFont typeface="Arial" panose="020B0604020202020204" pitchFamily="34" charset="0"/>
              <a:buChar char="•"/>
            </a:pPr>
            <a:r>
              <a:rPr lang="en-US" sz="2400" dirty="0">
                <a:latin typeface="+mn-lt"/>
                <a:ea typeface="Open Sans" charset="0"/>
                <a:cs typeface="Open Sans" charset="0"/>
              </a:rPr>
              <a:t>The crisis has highlighted an opportunity to grow cargo in CAREC, particularly trans-shipment traffic </a:t>
            </a:r>
          </a:p>
          <a:p>
            <a:pPr marL="342900" indent="-342900">
              <a:buFont typeface="Arial" panose="020B0604020202020204" pitchFamily="34" charset="0"/>
              <a:buChar char="•"/>
            </a:pPr>
            <a:r>
              <a:rPr lang="en-US" sz="2400" dirty="0">
                <a:latin typeface="+mn-lt"/>
                <a:ea typeface="Open Sans" charset="0"/>
                <a:cs typeface="Open Sans" charset="0"/>
              </a:rPr>
              <a:t>For example, cargo traffic in Azerbaijan more than doubled in 2020 compared to 2019</a:t>
            </a:r>
          </a:p>
          <a:p>
            <a:pPr marL="342900" indent="-342900">
              <a:buFont typeface="Arial" panose="020B0604020202020204" pitchFamily="34" charset="0"/>
              <a:buChar char="•"/>
            </a:pPr>
            <a:r>
              <a:rPr lang="en-US" sz="2400" dirty="0">
                <a:latin typeface="+mn-lt"/>
                <a:ea typeface="Open Sans" charset="0"/>
                <a:cs typeface="Open Sans" charset="0"/>
              </a:rPr>
              <a:t>Full open skies for cargo in CAREC is an achievable goal that could help facilitate growth</a:t>
            </a:r>
          </a:p>
        </p:txBody>
      </p:sp>
    </p:spTree>
    <p:extLst>
      <p:ext uri="{BB962C8B-B14F-4D97-AF65-F5344CB8AC3E}">
        <p14:creationId xmlns:p14="http://schemas.microsoft.com/office/powerpoint/2010/main" val="895271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191" y="370703"/>
            <a:ext cx="8865561" cy="651574"/>
          </a:xfrm>
        </p:spPr>
        <p:txBody>
          <a:bodyPr/>
          <a:lstStyle/>
          <a:p>
            <a:r>
              <a:rPr lang="en-US" sz="6000" dirty="0">
                <a:latin typeface="+mn-lt"/>
              </a:rPr>
              <a:t>Recovery strategies</a:t>
            </a:r>
          </a:p>
        </p:txBody>
      </p:sp>
      <p:sp>
        <p:nvSpPr>
          <p:cNvPr id="3" name="Subtitle 2"/>
          <p:cNvSpPr>
            <a:spLocks noGrp="1"/>
          </p:cNvSpPr>
          <p:nvPr>
            <p:ph type="subTitle" idx="1"/>
          </p:nvPr>
        </p:nvSpPr>
        <p:spPr>
          <a:xfrm>
            <a:off x="123568" y="1334530"/>
            <a:ext cx="11800702" cy="4876380"/>
          </a:xfrm>
        </p:spPr>
        <p:txBody>
          <a:bodyPr/>
          <a:lstStyle/>
          <a:p>
            <a:pPr marL="346500" indent="-342900">
              <a:buFont typeface="Arial" panose="020B0604020202020204" pitchFamily="34" charset="0"/>
              <a:buChar char="•"/>
            </a:pPr>
            <a:r>
              <a:rPr lang="en-US" sz="2400" dirty="0">
                <a:latin typeface="+mn-lt"/>
              </a:rPr>
              <a:t>Several CAREC airlines and airports have been preparing to handle COVID-19 vaccines </a:t>
            </a:r>
          </a:p>
          <a:p>
            <a:pPr marL="346500" indent="-342900">
              <a:buFont typeface="Arial" panose="020B0604020202020204" pitchFamily="34" charset="0"/>
              <a:buChar char="•"/>
            </a:pPr>
            <a:r>
              <a:rPr lang="en-US" sz="2400" dirty="0">
                <a:latin typeface="+mn-lt"/>
              </a:rPr>
              <a:t>The vaccines are critical to the aviation and tourism industries as they will facilitate a resumption of international air travel but the revenue benefit is relatively small </a:t>
            </a:r>
          </a:p>
          <a:p>
            <a:pPr marL="346500" indent="-342900">
              <a:buFont typeface="Arial" panose="020B0604020202020204" pitchFamily="34" charset="0"/>
              <a:buChar char="•"/>
            </a:pPr>
            <a:r>
              <a:rPr lang="en-US" sz="2400" dirty="0">
                <a:latin typeface="+mn-lt"/>
              </a:rPr>
              <a:t>CAREC airlines and airports will play an important role in distributing COVID-19 vaccines but they represent a very small portion of overall cargo</a:t>
            </a:r>
          </a:p>
          <a:p>
            <a:pPr marL="346500" indent="-342900">
              <a:buFont typeface="Arial" panose="020B0604020202020204" pitchFamily="34" charset="0"/>
              <a:buChar char="•"/>
            </a:pPr>
            <a:r>
              <a:rPr lang="en-US" sz="2400" dirty="0">
                <a:latin typeface="+mn-lt"/>
              </a:rPr>
              <a:t>The logistics of shipping vaccines locally once they arrive at CAREC airports is the biggest distribution challenge which ADB along with other development banks and aid organizations are helping CAREC countries meet </a:t>
            </a:r>
          </a:p>
          <a:p>
            <a:endParaRPr lang="en-US" sz="2400" dirty="0">
              <a:latin typeface="+mn-lt"/>
            </a:endParaRPr>
          </a:p>
          <a:p>
            <a:endParaRPr lang="en-US" sz="2400" dirty="0">
              <a:latin typeface="+mn-lt"/>
            </a:endParaRPr>
          </a:p>
          <a:p>
            <a:endParaRPr lang="en-US" sz="2400" dirty="0">
              <a:latin typeface="+mn-lt"/>
            </a:endParaRPr>
          </a:p>
          <a:p>
            <a:r>
              <a:rPr lang="en-US" sz="2400" dirty="0">
                <a:latin typeface="+mn-lt"/>
              </a:rPr>
              <a:t>Vaccine transport</a:t>
            </a:r>
          </a:p>
          <a:p>
            <a:endParaRPr lang="en-US" dirty="0"/>
          </a:p>
          <a:p>
            <a:endParaRPr lang="en-US" dirty="0"/>
          </a:p>
        </p:txBody>
      </p:sp>
      <p:pic>
        <p:nvPicPr>
          <p:cNvPr id="9" name="Picture 8">
            <a:extLst>
              <a:ext uri="{FF2B5EF4-FFF2-40B4-BE49-F238E27FC236}">
                <a16:creationId xmlns:a16="http://schemas.microsoft.com/office/drawing/2014/main" id="{10CB4B62-4036-6444-9770-060881315B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29200"/>
            <a:ext cx="9445752" cy="1828799"/>
          </a:xfrm>
          <a:prstGeom prst="rect">
            <a:avLst/>
          </a:prstGeom>
        </p:spPr>
      </p:pic>
      <p:sp>
        <p:nvSpPr>
          <p:cNvPr id="10" name="TextBox 9">
            <a:extLst>
              <a:ext uri="{FF2B5EF4-FFF2-40B4-BE49-F238E27FC236}">
                <a16:creationId xmlns:a16="http://schemas.microsoft.com/office/drawing/2014/main" id="{080F0AF8-A7CA-4148-9E4E-A5C065C70444}"/>
              </a:ext>
            </a:extLst>
          </p:cNvPr>
          <p:cNvSpPr txBox="1"/>
          <p:nvPr/>
        </p:nvSpPr>
        <p:spPr>
          <a:xfrm>
            <a:off x="7830599" y="5029200"/>
            <a:ext cx="1902941" cy="307777"/>
          </a:xfrm>
          <a:prstGeom prst="rect">
            <a:avLst/>
          </a:prstGeom>
          <a:noFill/>
        </p:spPr>
        <p:txBody>
          <a:bodyPr wrap="square" rtlCol="0">
            <a:spAutoFit/>
          </a:bodyPr>
          <a:lstStyle/>
          <a:p>
            <a:r>
              <a:rPr lang="en-US" sz="1400" dirty="0">
                <a:latin typeface="+mn-lt"/>
                <a:ea typeface="Open Sans" charset="0"/>
                <a:cs typeface="Open Sans" charset="0"/>
              </a:rPr>
              <a:t>Silk Way Azerbaijan</a:t>
            </a:r>
          </a:p>
        </p:txBody>
      </p:sp>
    </p:spTree>
    <p:extLst>
      <p:ext uri="{BB962C8B-B14F-4D97-AF65-F5344CB8AC3E}">
        <p14:creationId xmlns:p14="http://schemas.microsoft.com/office/powerpoint/2010/main" val="21268942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191" y="370703"/>
            <a:ext cx="8865561" cy="651574"/>
          </a:xfrm>
        </p:spPr>
        <p:txBody>
          <a:bodyPr/>
          <a:lstStyle/>
          <a:p>
            <a:r>
              <a:rPr lang="en-US" sz="6000" dirty="0">
                <a:latin typeface="+mn-lt"/>
              </a:rPr>
              <a:t>Recovery strategies </a:t>
            </a:r>
          </a:p>
        </p:txBody>
      </p:sp>
      <p:sp>
        <p:nvSpPr>
          <p:cNvPr id="3" name="Subtitle 2"/>
          <p:cNvSpPr>
            <a:spLocks noGrp="1"/>
          </p:cNvSpPr>
          <p:nvPr>
            <p:ph type="subTitle" idx="1"/>
          </p:nvPr>
        </p:nvSpPr>
        <p:spPr>
          <a:xfrm>
            <a:off x="123568" y="3138616"/>
            <a:ext cx="12065257" cy="3010510"/>
          </a:xfrm>
        </p:spPr>
        <p:txBody>
          <a:bodyPr/>
          <a:lstStyle/>
          <a:p>
            <a:pPr marL="346500" indent="-342900">
              <a:buFont typeface="Arial" panose="020B0604020202020204" pitchFamily="34" charset="0"/>
              <a:buChar char="•"/>
            </a:pPr>
            <a:r>
              <a:rPr lang="en-US" sz="2400" dirty="0">
                <a:latin typeface="+mn-lt"/>
              </a:rPr>
              <a:t>The crisis provides an opportunity for CAREC airports to upgrade by introducing new digital technologies; many CAREC airports still rely on manual check-in and boarding procedures</a:t>
            </a:r>
          </a:p>
          <a:p>
            <a:pPr marL="346500" indent="-342900">
              <a:buFont typeface="Arial" panose="020B0604020202020204" pitchFamily="34" charset="0"/>
              <a:buChar char="•"/>
            </a:pPr>
            <a:r>
              <a:rPr lang="en-US" sz="2400" dirty="0">
                <a:latin typeface="+mn-lt"/>
              </a:rPr>
              <a:t>CAREC airlines are also generally behind the global airline digitalization trend; investment is required to facilitate mobile check-in, bag drops and document checks</a:t>
            </a:r>
          </a:p>
          <a:p>
            <a:pPr marL="346500" indent="-342900">
              <a:buFont typeface="Arial" panose="020B0604020202020204" pitchFamily="34" charset="0"/>
              <a:buChar char="•"/>
            </a:pPr>
            <a:r>
              <a:rPr lang="en-US" sz="2400" dirty="0">
                <a:latin typeface="+mn-lt"/>
              </a:rPr>
              <a:t>To facilitate resumption of travel CAREC countries should implement ICAO recommendations </a:t>
            </a:r>
          </a:p>
          <a:p>
            <a:pPr marL="346500" indent="-342900">
              <a:buFont typeface="Arial" panose="020B0604020202020204" pitchFamily="34" charset="0"/>
              <a:buChar char="•"/>
            </a:pPr>
            <a:r>
              <a:rPr lang="en-US" sz="2400" dirty="0">
                <a:latin typeface="+mn-lt"/>
              </a:rPr>
              <a:t>Travel health passes, already available from IATA and the Commons Project, also need to be supported by airlines and governments to facilitate resumption of international air travel</a:t>
            </a:r>
          </a:p>
          <a:p>
            <a:pPr marL="346500" indent="-342900">
              <a:buFont typeface="Arial" panose="020B0604020202020204" pitchFamily="34" charset="0"/>
              <a:buChar char="•"/>
            </a:pPr>
            <a:r>
              <a:rPr lang="en-US" sz="2400" dirty="0">
                <a:latin typeface="+mn-lt"/>
              </a:rPr>
              <a:t>Participation from health clinics is critical for uploading COVID-19 vaccine and test results </a:t>
            </a:r>
            <a:endParaRPr lang="en-US" dirty="0"/>
          </a:p>
        </p:txBody>
      </p:sp>
      <p:pic>
        <p:nvPicPr>
          <p:cNvPr id="6" name="Picture 5">
            <a:extLst>
              <a:ext uri="{FF2B5EF4-FFF2-40B4-BE49-F238E27FC236}">
                <a16:creationId xmlns:a16="http://schemas.microsoft.com/office/drawing/2014/main" id="{CE5A157A-F82B-5C42-AE70-522BD6D996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5103"/>
            <a:ext cx="12188825" cy="1940011"/>
          </a:xfrm>
          <a:prstGeom prst="rect">
            <a:avLst/>
          </a:prstGeom>
        </p:spPr>
      </p:pic>
    </p:spTree>
    <p:extLst>
      <p:ext uri="{BB962C8B-B14F-4D97-AF65-F5344CB8AC3E}">
        <p14:creationId xmlns:p14="http://schemas.microsoft.com/office/powerpoint/2010/main" val="42887727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191" y="370703"/>
            <a:ext cx="8865561" cy="651574"/>
          </a:xfrm>
        </p:spPr>
        <p:txBody>
          <a:bodyPr/>
          <a:lstStyle/>
          <a:p>
            <a:r>
              <a:rPr lang="en-US" sz="6000" dirty="0">
                <a:latin typeface="+mn-lt"/>
              </a:rPr>
              <a:t>Recovery strategies </a:t>
            </a:r>
          </a:p>
        </p:txBody>
      </p:sp>
      <p:sp>
        <p:nvSpPr>
          <p:cNvPr id="3" name="Subtitle 2"/>
          <p:cNvSpPr>
            <a:spLocks noGrp="1"/>
          </p:cNvSpPr>
          <p:nvPr>
            <p:ph type="subTitle" idx="1"/>
          </p:nvPr>
        </p:nvSpPr>
        <p:spPr>
          <a:xfrm>
            <a:off x="123568" y="1470454"/>
            <a:ext cx="12065257" cy="4559643"/>
          </a:xfrm>
        </p:spPr>
        <p:txBody>
          <a:bodyPr/>
          <a:lstStyle/>
          <a:p>
            <a:pPr marL="346500" indent="-342900">
              <a:buFont typeface="Arial" panose="020B0604020202020204" pitchFamily="34" charset="0"/>
              <a:buChar char="•"/>
            </a:pPr>
            <a:r>
              <a:rPr lang="en-US" sz="2400" dirty="0">
                <a:latin typeface="+mn-lt"/>
              </a:rPr>
              <a:t>ICAO’s Council Aviation Recovery Task Force (CART) have completed two reports, in June and November, providing guidelines to facilitate a restart of international air travel</a:t>
            </a:r>
          </a:p>
          <a:p>
            <a:pPr marL="346500" indent="-342900">
              <a:buFont typeface="Arial" panose="020B0604020202020204" pitchFamily="34" charset="0"/>
              <a:buChar char="•"/>
            </a:pPr>
            <a:r>
              <a:rPr lang="en-US" sz="2400" dirty="0">
                <a:latin typeface="+mn-lt"/>
              </a:rPr>
              <a:t>So far there has been a lack of implementation, setting back the industry’s recovery</a:t>
            </a:r>
          </a:p>
          <a:p>
            <a:pPr marL="346500" indent="-342900">
              <a:buFont typeface="Arial" panose="020B0604020202020204" pitchFamily="34" charset="0"/>
              <a:buChar char="•"/>
            </a:pPr>
            <a:r>
              <a:rPr lang="en-US" sz="2400" dirty="0">
                <a:latin typeface="+mn-lt"/>
              </a:rPr>
              <a:t>Uniform standards or consistent travel protocols has not yet resulted due to a lack of consensus globally, including within CAREC </a:t>
            </a:r>
          </a:p>
          <a:p>
            <a:pPr marL="346500" indent="-342900">
              <a:buFont typeface="Arial" panose="020B0604020202020204" pitchFamily="34" charset="0"/>
              <a:buChar char="•"/>
            </a:pPr>
            <a:r>
              <a:rPr lang="en-US" sz="2400" dirty="0">
                <a:latin typeface="+mn-lt"/>
              </a:rPr>
              <a:t>Adoption of CART’s 11 recommendations by CAREC countries would help facilitate a recovery</a:t>
            </a:r>
          </a:p>
          <a:p>
            <a:pPr marL="346500" indent="-342900">
              <a:buFont typeface="Arial" panose="020B0604020202020204" pitchFamily="34" charset="0"/>
              <a:buChar char="•"/>
            </a:pPr>
            <a:r>
              <a:rPr lang="en-US" sz="2400" dirty="0">
                <a:latin typeface="+mn-lt"/>
              </a:rPr>
              <a:t>While vaccines offer an opportunity to restart international travel and recovery, new travel protocols and standards also need to be agreed</a:t>
            </a:r>
            <a:endParaRPr lang="en-US" dirty="0"/>
          </a:p>
        </p:txBody>
      </p:sp>
      <p:pic>
        <p:nvPicPr>
          <p:cNvPr id="5" name="Picture 4">
            <a:extLst>
              <a:ext uri="{FF2B5EF4-FFF2-40B4-BE49-F238E27FC236}">
                <a16:creationId xmlns:a16="http://schemas.microsoft.com/office/drawing/2014/main" id="{C2317CB3-48C9-394D-B72A-924F221D6A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568" y="5313405"/>
            <a:ext cx="10388600" cy="1370743"/>
          </a:xfrm>
          <a:prstGeom prst="rect">
            <a:avLst/>
          </a:prstGeom>
        </p:spPr>
      </p:pic>
      <p:sp>
        <p:nvSpPr>
          <p:cNvPr id="7" name="TextBox 6">
            <a:extLst>
              <a:ext uri="{FF2B5EF4-FFF2-40B4-BE49-F238E27FC236}">
                <a16:creationId xmlns:a16="http://schemas.microsoft.com/office/drawing/2014/main" id="{CF550BF3-FD68-5E46-8B2E-C6625BAC354B}"/>
              </a:ext>
            </a:extLst>
          </p:cNvPr>
          <p:cNvSpPr txBox="1"/>
          <p:nvPr/>
        </p:nvSpPr>
        <p:spPr>
          <a:xfrm>
            <a:off x="3163331" y="5313405"/>
            <a:ext cx="6783858" cy="369332"/>
          </a:xfrm>
          <a:prstGeom prst="rect">
            <a:avLst/>
          </a:prstGeom>
          <a:noFill/>
        </p:spPr>
        <p:txBody>
          <a:bodyPr wrap="square" rtlCol="0">
            <a:spAutoFit/>
          </a:bodyPr>
          <a:lstStyle/>
          <a:p>
            <a:r>
              <a:rPr lang="en-US" i="1" dirty="0">
                <a:solidFill>
                  <a:schemeClr val="accent1"/>
                </a:solidFill>
                <a:latin typeface="Open Sans" charset="0"/>
                <a:ea typeface="Open Sans" charset="0"/>
                <a:cs typeface="Open Sans" charset="0"/>
              </a:rPr>
              <a:t>From the CART Report - Executive Summary </a:t>
            </a:r>
          </a:p>
        </p:txBody>
      </p:sp>
    </p:spTree>
    <p:extLst>
      <p:ext uri="{BB962C8B-B14F-4D97-AF65-F5344CB8AC3E}">
        <p14:creationId xmlns:p14="http://schemas.microsoft.com/office/powerpoint/2010/main" val="41478544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89" y="363137"/>
            <a:ext cx="9316963" cy="659140"/>
          </a:xfrm>
        </p:spPr>
        <p:txBody>
          <a:bodyPr/>
          <a:lstStyle/>
          <a:p>
            <a:r>
              <a:rPr lang="en-US" sz="6000" dirty="0">
                <a:latin typeface="+mn-lt"/>
              </a:rPr>
              <a:t>Conclusion </a:t>
            </a:r>
          </a:p>
        </p:txBody>
      </p:sp>
      <p:sp>
        <p:nvSpPr>
          <p:cNvPr id="3" name="Subtitle 2"/>
          <p:cNvSpPr>
            <a:spLocks noGrp="1"/>
          </p:cNvSpPr>
          <p:nvPr>
            <p:ph type="subTitle" idx="1"/>
          </p:nvPr>
        </p:nvSpPr>
        <p:spPr>
          <a:xfrm>
            <a:off x="256535" y="1346886"/>
            <a:ext cx="8276845" cy="5103340"/>
          </a:xfrm>
        </p:spPr>
        <p:txBody>
          <a:bodyPr/>
          <a:lstStyle/>
          <a:p>
            <a:pPr marL="346500" indent="-342900">
              <a:buFont typeface="Arial" panose="020B0604020202020204" pitchFamily="34" charset="0"/>
              <a:buChar char="•"/>
            </a:pPr>
            <a:r>
              <a:rPr lang="en-US" sz="2400" dirty="0">
                <a:latin typeface="+mn-lt"/>
              </a:rPr>
              <a:t>The road to recovery will be long and hard</a:t>
            </a:r>
          </a:p>
          <a:p>
            <a:pPr marL="346500" indent="-342900">
              <a:buFont typeface="Arial" panose="020B0604020202020204" pitchFamily="34" charset="0"/>
              <a:buChar char="•"/>
            </a:pPr>
            <a:r>
              <a:rPr lang="en-US" sz="2400" dirty="0">
                <a:latin typeface="+mn-lt"/>
              </a:rPr>
              <a:t>It could be three to four years before international traffic fully recovers</a:t>
            </a:r>
          </a:p>
          <a:p>
            <a:pPr marL="346500" indent="-342900">
              <a:buFont typeface="Arial" panose="020B0604020202020204" pitchFamily="34" charset="0"/>
              <a:buChar char="•"/>
            </a:pPr>
            <a:r>
              <a:rPr lang="en-US" sz="2400" dirty="0">
                <a:latin typeface="+mn-lt"/>
              </a:rPr>
              <a:t>But there are many initiatives CAREC can pursue now to help facilitate a faster recovery for the aviation and tourism sectors </a:t>
            </a:r>
          </a:p>
          <a:p>
            <a:pPr marL="346500" indent="-342900">
              <a:buFont typeface="Arial" panose="020B0604020202020204" pitchFamily="34" charset="0"/>
              <a:buChar char="•"/>
            </a:pPr>
            <a:r>
              <a:rPr lang="en-US" sz="2400" dirty="0">
                <a:latin typeface="+mn-lt"/>
              </a:rPr>
              <a:t>Adopting common air travel protocols and standards is critical</a:t>
            </a:r>
          </a:p>
          <a:p>
            <a:pPr marL="346500" indent="-342900">
              <a:buFont typeface="Arial" panose="020B0604020202020204" pitchFamily="34" charset="0"/>
              <a:buChar char="•"/>
            </a:pPr>
            <a:r>
              <a:rPr lang="en-US" sz="2400" dirty="0">
                <a:latin typeface="+mn-lt"/>
              </a:rPr>
              <a:t>Air travel bubbles between CAREC countries could drive a partial recovery of international traffic in 2021 and stimulate intra-CAREC tourism</a:t>
            </a:r>
          </a:p>
          <a:p>
            <a:pPr marL="346500" indent="-342900">
              <a:buFont typeface="Arial" panose="020B0604020202020204" pitchFamily="34" charset="0"/>
              <a:buChar char="•"/>
            </a:pPr>
            <a:r>
              <a:rPr lang="en-US" sz="2400" dirty="0">
                <a:latin typeface="+mn-lt"/>
              </a:rPr>
              <a:t>Stakeholders need to work together in order for the industry to recover </a:t>
            </a:r>
          </a:p>
          <a:p>
            <a:pPr marL="346500" indent="-342900">
              <a:buFont typeface="Arial" panose="020B0604020202020204" pitchFamily="34" charset="0"/>
              <a:buChar char="•"/>
            </a:pPr>
            <a:endParaRPr lang="en-US" sz="2400" dirty="0">
              <a:latin typeface="+mn-lt"/>
            </a:endParaRPr>
          </a:p>
          <a:p>
            <a:endParaRPr lang="en-US" dirty="0"/>
          </a:p>
        </p:txBody>
      </p:sp>
      <p:pic>
        <p:nvPicPr>
          <p:cNvPr id="6" name="Picture 5">
            <a:extLst>
              <a:ext uri="{FF2B5EF4-FFF2-40B4-BE49-F238E27FC236}">
                <a16:creationId xmlns:a16="http://schemas.microsoft.com/office/drawing/2014/main" id="{031B01A9-EAED-B64A-8435-020C58EF97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8776" y="1638475"/>
            <a:ext cx="3430049" cy="4242541"/>
          </a:xfrm>
          <a:prstGeom prst="rect">
            <a:avLst/>
          </a:prstGeom>
        </p:spPr>
      </p:pic>
      <p:sp>
        <p:nvSpPr>
          <p:cNvPr id="8" name="TextBox 7">
            <a:extLst>
              <a:ext uri="{FF2B5EF4-FFF2-40B4-BE49-F238E27FC236}">
                <a16:creationId xmlns:a16="http://schemas.microsoft.com/office/drawing/2014/main" id="{4E7BABB2-60E8-1746-A372-40162E6CD976}"/>
              </a:ext>
            </a:extLst>
          </p:cNvPr>
          <p:cNvSpPr txBox="1"/>
          <p:nvPr/>
        </p:nvSpPr>
        <p:spPr>
          <a:xfrm>
            <a:off x="8896865" y="1779373"/>
            <a:ext cx="1408670" cy="584775"/>
          </a:xfrm>
          <a:prstGeom prst="rect">
            <a:avLst/>
          </a:prstGeom>
          <a:noFill/>
        </p:spPr>
        <p:txBody>
          <a:bodyPr wrap="square" rtlCol="0">
            <a:spAutoFit/>
          </a:bodyPr>
          <a:lstStyle/>
          <a:p>
            <a:r>
              <a:rPr lang="en-US" sz="1600" dirty="0">
                <a:solidFill>
                  <a:schemeClr val="bg2"/>
                </a:solidFill>
                <a:latin typeface="+mn-lt"/>
                <a:ea typeface="Open Sans" charset="0"/>
                <a:cs typeface="Open Sans" charset="0"/>
              </a:rPr>
              <a:t>Azerbaijan Airlines</a:t>
            </a:r>
          </a:p>
        </p:txBody>
      </p:sp>
    </p:spTree>
    <p:extLst>
      <p:ext uri="{BB962C8B-B14F-4D97-AF65-F5344CB8AC3E}">
        <p14:creationId xmlns:p14="http://schemas.microsoft.com/office/powerpoint/2010/main" val="11280447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E56312-2520-D647-AED5-2DB43D2F7EB2}"/>
              </a:ext>
            </a:extLst>
          </p:cNvPr>
          <p:cNvSpPr txBox="1"/>
          <p:nvPr/>
        </p:nvSpPr>
        <p:spPr>
          <a:xfrm>
            <a:off x="222422" y="0"/>
            <a:ext cx="11966403" cy="1107996"/>
          </a:xfrm>
          <a:prstGeom prst="rect">
            <a:avLst/>
          </a:prstGeom>
          <a:noFill/>
        </p:spPr>
        <p:txBody>
          <a:bodyPr wrap="square" rtlCol="0">
            <a:spAutoFit/>
          </a:bodyPr>
          <a:lstStyle/>
          <a:p>
            <a:r>
              <a:rPr lang="en-US" sz="6600" b="1" dirty="0">
                <a:solidFill>
                  <a:schemeClr val="accent4"/>
                </a:solidFill>
                <a:latin typeface="+mn-lt"/>
                <a:ea typeface="Open Sans" charset="0"/>
                <a:cs typeface="Open Sans" charset="0"/>
              </a:rPr>
              <a:t>Thank you!      </a:t>
            </a:r>
            <a:r>
              <a:rPr lang="az-Cyrl-AZ" sz="6600" dirty="0">
                <a:solidFill>
                  <a:srgbClr val="FF0000"/>
                </a:solidFill>
                <a:latin typeface="+mn-lt"/>
              </a:rPr>
              <a:t>Большое Спасибо</a:t>
            </a:r>
            <a:r>
              <a:rPr lang="en-US" sz="6600" dirty="0">
                <a:solidFill>
                  <a:srgbClr val="FF0000"/>
                </a:solidFill>
                <a:latin typeface="+mn-lt"/>
              </a:rPr>
              <a:t>!</a:t>
            </a:r>
            <a:endParaRPr lang="en-US" sz="6600" b="1" dirty="0">
              <a:solidFill>
                <a:srgbClr val="FF0000"/>
              </a:solidFill>
              <a:latin typeface="+mn-lt"/>
              <a:ea typeface="Open Sans" charset="0"/>
              <a:cs typeface="Open Sans" charset="0"/>
            </a:endParaRPr>
          </a:p>
        </p:txBody>
      </p:sp>
      <p:sp>
        <p:nvSpPr>
          <p:cNvPr id="3" name="TextBox 2">
            <a:extLst>
              <a:ext uri="{FF2B5EF4-FFF2-40B4-BE49-F238E27FC236}">
                <a16:creationId xmlns:a16="http://schemas.microsoft.com/office/drawing/2014/main" id="{8E51A050-AE7D-F54F-850C-8B5AF6F62306}"/>
              </a:ext>
            </a:extLst>
          </p:cNvPr>
          <p:cNvSpPr txBox="1"/>
          <p:nvPr/>
        </p:nvSpPr>
        <p:spPr>
          <a:xfrm>
            <a:off x="4423719" y="2767914"/>
            <a:ext cx="3447535" cy="400110"/>
          </a:xfrm>
          <a:prstGeom prst="rect">
            <a:avLst/>
          </a:prstGeom>
          <a:noFill/>
        </p:spPr>
        <p:txBody>
          <a:bodyPr wrap="square" rtlCol="0">
            <a:spAutoFit/>
          </a:bodyPr>
          <a:lstStyle/>
          <a:p>
            <a:r>
              <a:rPr lang="en-US" sz="2000" dirty="0" err="1">
                <a:latin typeface="+mn-lt"/>
                <a:ea typeface="Open Sans" charset="0"/>
                <a:cs typeface="Open Sans" charset="0"/>
              </a:rPr>
              <a:t>brendan@sobieaviation.com</a:t>
            </a:r>
            <a:endParaRPr lang="en-US" sz="2000" dirty="0">
              <a:latin typeface="+mn-lt"/>
              <a:ea typeface="Open Sans" charset="0"/>
              <a:cs typeface="Open Sans" charset="0"/>
            </a:endParaRPr>
          </a:p>
        </p:txBody>
      </p:sp>
    </p:spTree>
    <p:extLst>
      <p:ext uri="{BB962C8B-B14F-4D97-AF65-F5344CB8AC3E}">
        <p14:creationId xmlns:p14="http://schemas.microsoft.com/office/powerpoint/2010/main" val="1146485952"/>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89" y="363137"/>
            <a:ext cx="9316963" cy="659140"/>
          </a:xfrm>
        </p:spPr>
        <p:txBody>
          <a:bodyPr/>
          <a:lstStyle/>
          <a:p>
            <a:r>
              <a:rPr lang="en-US" sz="6000" dirty="0">
                <a:latin typeface="+mn-lt"/>
              </a:rPr>
              <a:t>CAREC Aviation, pre-COVID</a:t>
            </a:r>
          </a:p>
        </p:txBody>
      </p:sp>
      <p:sp>
        <p:nvSpPr>
          <p:cNvPr id="3" name="Subtitle 2"/>
          <p:cNvSpPr>
            <a:spLocks noGrp="1"/>
          </p:cNvSpPr>
          <p:nvPr>
            <p:ph type="subTitle" idx="1"/>
          </p:nvPr>
        </p:nvSpPr>
        <p:spPr>
          <a:xfrm>
            <a:off x="231821" y="1234440"/>
            <a:ext cx="8036416" cy="5050613"/>
          </a:xfrm>
        </p:spPr>
        <p:txBody>
          <a:bodyPr/>
          <a:lstStyle/>
          <a:p>
            <a:pPr marL="346500" indent="-342900">
              <a:buFont typeface="Arial" panose="020B0604020202020204" pitchFamily="34" charset="0"/>
              <a:buChar char="•"/>
            </a:pPr>
            <a:endParaRPr lang="en-US" sz="2400" dirty="0">
              <a:latin typeface="+mn-lt"/>
            </a:endParaRPr>
          </a:p>
          <a:p>
            <a:endParaRPr lang="en-US" dirty="0"/>
          </a:p>
        </p:txBody>
      </p:sp>
      <p:pic>
        <p:nvPicPr>
          <p:cNvPr id="10" name="Picture 9">
            <a:extLst>
              <a:ext uri="{FF2B5EF4-FFF2-40B4-BE49-F238E27FC236}">
                <a16:creationId xmlns:a16="http://schemas.microsoft.com/office/drawing/2014/main" id="{E3B6A6F2-6E74-F74B-8368-7A8A336204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1600"/>
            <a:ext cx="7657563" cy="5486400"/>
          </a:xfrm>
          <a:prstGeom prst="rect">
            <a:avLst/>
          </a:prstGeom>
        </p:spPr>
      </p:pic>
      <p:sp>
        <p:nvSpPr>
          <p:cNvPr id="11" name="Rectangle 10">
            <a:extLst>
              <a:ext uri="{FF2B5EF4-FFF2-40B4-BE49-F238E27FC236}">
                <a16:creationId xmlns:a16="http://schemas.microsoft.com/office/drawing/2014/main" id="{E1EFB396-243B-A544-94B3-BD586BEEE443}"/>
              </a:ext>
            </a:extLst>
          </p:cNvPr>
          <p:cNvSpPr/>
          <p:nvPr/>
        </p:nvSpPr>
        <p:spPr>
          <a:xfrm>
            <a:off x="7635052" y="4661927"/>
            <a:ext cx="4553773" cy="2246769"/>
          </a:xfrm>
          <a:prstGeom prst="rect">
            <a:avLst/>
          </a:prstGeom>
        </p:spPr>
        <p:txBody>
          <a:bodyPr wrap="square">
            <a:spAutoFit/>
          </a:bodyPr>
          <a:lstStyle/>
          <a:p>
            <a:endParaRPr lang="en-US" sz="1400" dirty="0">
              <a:latin typeface="+mn-lt"/>
              <a:ea typeface="Open Sans" charset="0"/>
              <a:cs typeface="Open Sans" charset="0"/>
            </a:endParaRPr>
          </a:p>
          <a:p>
            <a:r>
              <a:rPr lang="en-US" sz="1400" dirty="0">
                <a:latin typeface="+mn-lt"/>
                <a:ea typeface="Open Sans" charset="0"/>
                <a:cs typeface="Open Sans" charset="0"/>
              </a:rPr>
              <a:t>Source: </a:t>
            </a:r>
            <a:r>
              <a:rPr lang="en-US" sz="1400" i="1" dirty="0">
                <a:latin typeface="+mn-lt"/>
                <a:ea typeface="Open Sans" charset="0"/>
                <a:cs typeface="Open Sans" charset="0"/>
              </a:rPr>
              <a:t>Impact of COVID-19 on CAREC Aviation and Tourism</a:t>
            </a:r>
            <a:r>
              <a:rPr lang="en-US" sz="1400" dirty="0">
                <a:latin typeface="+mn-lt"/>
                <a:ea typeface="Open Sans" charset="0"/>
                <a:cs typeface="Open Sans" charset="0"/>
              </a:rPr>
              <a:t> Notes: </a:t>
            </a:r>
            <a:r>
              <a:rPr lang="en-SG" sz="1400" dirty="0">
                <a:latin typeface="+mn-lt"/>
                <a:ea typeface="Open Sans" charset="0"/>
                <a:cs typeface="Open Sans" charset="0"/>
              </a:rPr>
              <a:t>Ge</a:t>
            </a:r>
            <a:r>
              <a:rPr lang="en-SG" sz="1400" dirty="0">
                <a:latin typeface="+mn-lt"/>
              </a:rPr>
              <a:t>orgia and Tajikistan domestic markets have less than 100,000 annual passengers</a:t>
            </a:r>
            <a:br>
              <a:rPr lang="en-SG" sz="1400" dirty="0">
                <a:latin typeface="+mn-lt"/>
              </a:rPr>
            </a:br>
            <a:r>
              <a:rPr lang="en-SG" sz="1400" dirty="0">
                <a:latin typeface="+mn-lt"/>
              </a:rPr>
              <a:t>Afghanistan and Turkmenistan figures estimated based on seat capacity</a:t>
            </a:r>
            <a:br>
              <a:rPr lang="en-SG" sz="1400" dirty="0">
                <a:latin typeface="+mn-lt"/>
              </a:rPr>
            </a:br>
            <a:r>
              <a:rPr lang="en-SG" sz="1400" dirty="0">
                <a:latin typeface="+mn-lt"/>
              </a:rPr>
              <a:t>Uzbekistan figure estimated based on seat capacity and Tashkent traffic</a:t>
            </a:r>
            <a:br>
              <a:rPr lang="en-SG" sz="1400" dirty="0">
                <a:latin typeface="+mn-lt"/>
              </a:rPr>
            </a:br>
            <a:r>
              <a:rPr lang="en-SG" sz="1400" dirty="0">
                <a:latin typeface="+mn-lt"/>
              </a:rPr>
              <a:t>Pakistan figure based on Pakistan fiscal year ending June; all other figures based on calendar year ending December </a:t>
            </a:r>
            <a:endParaRPr lang="en-US" sz="1400" dirty="0">
              <a:latin typeface="+mn-lt"/>
              <a:ea typeface="Open Sans" charset="0"/>
              <a:cs typeface="Open Sans" charset="0"/>
            </a:endParaRPr>
          </a:p>
        </p:txBody>
      </p:sp>
      <p:sp>
        <p:nvSpPr>
          <p:cNvPr id="13" name="TextBox 12">
            <a:extLst>
              <a:ext uri="{FF2B5EF4-FFF2-40B4-BE49-F238E27FC236}">
                <a16:creationId xmlns:a16="http://schemas.microsoft.com/office/drawing/2014/main" id="{7D6532EB-EDB9-D943-948E-0127CBB8291F}"/>
              </a:ext>
            </a:extLst>
          </p:cNvPr>
          <p:cNvSpPr txBox="1"/>
          <p:nvPr/>
        </p:nvSpPr>
        <p:spPr>
          <a:xfrm>
            <a:off x="1" y="1371600"/>
            <a:ext cx="3817620" cy="400110"/>
          </a:xfrm>
          <a:prstGeom prst="rect">
            <a:avLst/>
          </a:prstGeom>
          <a:noFill/>
        </p:spPr>
        <p:txBody>
          <a:bodyPr wrap="square" rtlCol="0">
            <a:spAutoFit/>
          </a:bodyPr>
          <a:lstStyle/>
          <a:p>
            <a:r>
              <a:rPr lang="en-US" sz="2000" b="1" dirty="0">
                <a:latin typeface="Open Sans" charset="0"/>
                <a:ea typeface="Open Sans" charset="0"/>
                <a:cs typeface="Open Sans" charset="0"/>
              </a:rPr>
              <a:t>Passenger </a:t>
            </a:r>
            <a:r>
              <a:rPr lang="en-US" sz="2000" b="1" dirty="0">
                <a:latin typeface="+mn-lt"/>
                <a:ea typeface="Open Sans" charset="0"/>
                <a:cs typeface="Open Sans" charset="0"/>
              </a:rPr>
              <a:t>traffic</a:t>
            </a:r>
            <a:r>
              <a:rPr lang="en-US" sz="2000" b="1" dirty="0">
                <a:latin typeface="Open Sans" charset="0"/>
                <a:ea typeface="Open Sans" charset="0"/>
                <a:cs typeface="Open Sans" charset="0"/>
              </a:rPr>
              <a:t> (millions)</a:t>
            </a:r>
          </a:p>
        </p:txBody>
      </p:sp>
      <p:pic>
        <p:nvPicPr>
          <p:cNvPr id="23" name="Picture 22">
            <a:extLst>
              <a:ext uri="{FF2B5EF4-FFF2-40B4-BE49-F238E27FC236}">
                <a16:creationId xmlns:a16="http://schemas.microsoft.com/office/drawing/2014/main" id="{BE588AAF-68AD-2747-BF71-D7B21176A4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8781" y="1571655"/>
            <a:ext cx="3688768" cy="3361038"/>
          </a:xfrm>
          <a:prstGeom prst="rect">
            <a:avLst/>
          </a:prstGeom>
        </p:spPr>
      </p:pic>
      <p:sp>
        <p:nvSpPr>
          <p:cNvPr id="24" name="TextBox 23">
            <a:extLst>
              <a:ext uri="{FF2B5EF4-FFF2-40B4-BE49-F238E27FC236}">
                <a16:creationId xmlns:a16="http://schemas.microsoft.com/office/drawing/2014/main" id="{800AC276-B1C5-5445-AA28-E26E6EE89F3E}"/>
              </a:ext>
            </a:extLst>
          </p:cNvPr>
          <p:cNvSpPr txBox="1"/>
          <p:nvPr/>
        </p:nvSpPr>
        <p:spPr>
          <a:xfrm>
            <a:off x="10404389" y="1771710"/>
            <a:ext cx="1463160" cy="830997"/>
          </a:xfrm>
          <a:prstGeom prst="rect">
            <a:avLst/>
          </a:prstGeom>
          <a:noFill/>
        </p:spPr>
        <p:txBody>
          <a:bodyPr wrap="square" rtlCol="0">
            <a:spAutoFit/>
          </a:bodyPr>
          <a:lstStyle/>
          <a:p>
            <a:r>
              <a:rPr lang="en-US" sz="1600" dirty="0">
                <a:solidFill>
                  <a:schemeClr val="bg2"/>
                </a:solidFill>
                <a:latin typeface="+mn-lt"/>
                <a:ea typeface="Open Sans" charset="0"/>
                <a:cs typeface="Open Sans" charset="0"/>
              </a:rPr>
              <a:t>Pakistan International Airlines </a:t>
            </a:r>
          </a:p>
        </p:txBody>
      </p:sp>
    </p:spTree>
    <p:extLst>
      <p:ext uri="{BB962C8B-B14F-4D97-AF65-F5344CB8AC3E}">
        <p14:creationId xmlns:p14="http://schemas.microsoft.com/office/powerpoint/2010/main" val="38700281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b="1" dirty="0">
                <a:latin typeface="+mn-lt"/>
              </a:rPr>
              <a:t>QUICK QUIZ</a:t>
            </a:r>
          </a:p>
        </p:txBody>
      </p:sp>
      <p:sp>
        <p:nvSpPr>
          <p:cNvPr id="3" name="Subtitle 2"/>
          <p:cNvSpPr>
            <a:spLocks noGrp="1"/>
          </p:cNvSpPr>
          <p:nvPr>
            <p:ph type="subTitle" idx="1"/>
          </p:nvPr>
        </p:nvSpPr>
        <p:spPr>
          <a:xfrm>
            <a:off x="296562" y="1519881"/>
            <a:ext cx="11553568" cy="5152768"/>
          </a:xfrm>
        </p:spPr>
        <p:txBody>
          <a:bodyPr/>
          <a:lstStyle/>
          <a:p>
            <a:r>
              <a:rPr lang="en-US" sz="3600" dirty="0">
                <a:latin typeface="+mn-lt"/>
              </a:rPr>
              <a:t>What is the largest airport, based on pre-COVID passenger traffic, in CAREC (excluding China)? </a:t>
            </a:r>
          </a:p>
          <a:p>
            <a:endParaRPr lang="en-US" sz="4000" dirty="0">
              <a:latin typeface="+mn-lt"/>
            </a:endParaRPr>
          </a:p>
          <a:p>
            <a:r>
              <a:rPr lang="en-US" sz="3600" dirty="0">
                <a:latin typeface="+mn-lt"/>
              </a:rPr>
              <a:t>A) Almaty </a:t>
            </a:r>
          </a:p>
          <a:p>
            <a:r>
              <a:rPr lang="en-US" sz="3600" dirty="0">
                <a:latin typeface="+mn-lt"/>
              </a:rPr>
              <a:t>B) Baku</a:t>
            </a:r>
          </a:p>
          <a:p>
            <a:r>
              <a:rPr lang="en-US" sz="3600" dirty="0">
                <a:latin typeface="+mn-lt"/>
              </a:rPr>
              <a:t>C) Karachi</a:t>
            </a:r>
          </a:p>
          <a:p>
            <a:r>
              <a:rPr lang="en-US" sz="3600" dirty="0">
                <a:latin typeface="+mn-lt"/>
              </a:rPr>
              <a:t>D) Tashkent </a:t>
            </a:r>
          </a:p>
        </p:txBody>
      </p:sp>
    </p:spTree>
    <p:extLst>
      <p:ext uri="{BB962C8B-B14F-4D97-AF65-F5344CB8AC3E}">
        <p14:creationId xmlns:p14="http://schemas.microsoft.com/office/powerpoint/2010/main" val="28098311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b="1" dirty="0">
                <a:latin typeface="+mn-lt"/>
              </a:rPr>
              <a:t>QUICK QUIZ</a:t>
            </a:r>
          </a:p>
        </p:txBody>
      </p:sp>
      <p:sp>
        <p:nvSpPr>
          <p:cNvPr id="3" name="Subtitle 2"/>
          <p:cNvSpPr>
            <a:spLocks noGrp="1"/>
          </p:cNvSpPr>
          <p:nvPr>
            <p:ph type="subTitle" idx="1"/>
          </p:nvPr>
        </p:nvSpPr>
        <p:spPr>
          <a:xfrm>
            <a:off x="608012" y="1724179"/>
            <a:ext cx="10945556" cy="4948470"/>
          </a:xfrm>
        </p:spPr>
        <p:txBody>
          <a:bodyPr/>
          <a:lstStyle/>
          <a:p>
            <a:r>
              <a:rPr lang="en-US" sz="3600" i="1" dirty="0">
                <a:latin typeface="+mn-lt"/>
              </a:rPr>
              <a:t>Poll ...... display responses  from the audience here </a:t>
            </a:r>
          </a:p>
        </p:txBody>
      </p:sp>
    </p:spTree>
    <p:extLst>
      <p:ext uri="{BB962C8B-B14F-4D97-AF65-F5344CB8AC3E}">
        <p14:creationId xmlns:p14="http://schemas.microsoft.com/office/powerpoint/2010/main" val="42362131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b="1" dirty="0">
                <a:latin typeface="+mn-lt"/>
              </a:rPr>
              <a:t>QUICK QUIZ … The Answer</a:t>
            </a:r>
          </a:p>
        </p:txBody>
      </p:sp>
      <p:sp>
        <p:nvSpPr>
          <p:cNvPr id="3" name="Subtitle 2"/>
          <p:cNvSpPr>
            <a:spLocks noGrp="1"/>
          </p:cNvSpPr>
          <p:nvPr>
            <p:ph type="subTitle" idx="1"/>
          </p:nvPr>
        </p:nvSpPr>
        <p:spPr>
          <a:xfrm>
            <a:off x="271271" y="1396315"/>
            <a:ext cx="11917553" cy="744470"/>
          </a:xfrm>
        </p:spPr>
        <p:txBody>
          <a:bodyPr/>
          <a:lstStyle/>
          <a:p>
            <a:r>
              <a:rPr lang="en-US" sz="3600" b="1" dirty="0">
                <a:latin typeface="+mn-lt"/>
              </a:rPr>
              <a:t>2019 passenger traffic (in millions) for leading CAREC airports</a:t>
            </a:r>
          </a:p>
        </p:txBody>
      </p:sp>
      <p:pic>
        <p:nvPicPr>
          <p:cNvPr id="5" name="Picture 4">
            <a:extLst>
              <a:ext uri="{FF2B5EF4-FFF2-40B4-BE49-F238E27FC236}">
                <a16:creationId xmlns:a16="http://schemas.microsoft.com/office/drawing/2014/main" id="{5863CE64-9D52-DA41-BF5E-1A1F55CB4E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272" y="2140784"/>
            <a:ext cx="11751852" cy="3543324"/>
          </a:xfrm>
          <a:prstGeom prst="rect">
            <a:avLst/>
          </a:prstGeom>
        </p:spPr>
      </p:pic>
      <p:sp>
        <p:nvSpPr>
          <p:cNvPr id="6" name="TextBox 5">
            <a:extLst>
              <a:ext uri="{FF2B5EF4-FFF2-40B4-BE49-F238E27FC236}">
                <a16:creationId xmlns:a16="http://schemas.microsoft.com/office/drawing/2014/main" id="{22BFBC23-76EF-1140-87B2-A3AD61374A20}"/>
              </a:ext>
            </a:extLst>
          </p:cNvPr>
          <p:cNvSpPr txBox="1"/>
          <p:nvPr/>
        </p:nvSpPr>
        <p:spPr>
          <a:xfrm>
            <a:off x="271272" y="5856388"/>
            <a:ext cx="9614133" cy="646331"/>
          </a:xfrm>
          <a:prstGeom prst="rect">
            <a:avLst/>
          </a:prstGeom>
          <a:noFill/>
        </p:spPr>
        <p:txBody>
          <a:bodyPr wrap="square" rtlCol="0">
            <a:spAutoFit/>
          </a:bodyPr>
          <a:lstStyle/>
          <a:p>
            <a:r>
              <a:rPr lang="en-US" dirty="0">
                <a:latin typeface="Open Sans" charset="0"/>
                <a:ea typeface="Open Sans" charset="0"/>
                <a:cs typeface="Open Sans" charset="0"/>
              </a:rPr>
              <a:t>Note: Tashkent domestic/international breakdown is estimated</a:t>
            </a:r>
          </a:p>
          <a:p>
            <a:r>
              <a:rPr lang="en-US" dirty="0">
                <a:latin typeface="Open Sans" charset="0"/>
                <a:ea typeface="Open Sans" charset="0"/>
                <a:cs typeface="Open Sans" charset="0"/>
              </a:rPr>
              <a:t>Source: </a:t>
            </a:r>
            <a:r>
              <a:rPr lang="en-US" i="1" dirty="0">
                <a:latin typeface="Open Sans" charset="0"/>
                <a:ea typeface="Open Sans" charset="0"/>
                <a:cs typeface="Open Sans" charset="0"/>
              </a:rPr>
              <a:t>Impact of COVID-19 on CAREC Aviation and Tourism.</a:t>
            </a:r>
            <a:r>
              <a:rPr lang="en-US" dirty="0">
                <a:latin typeface="Open Sans" charset="0"/>
                <a:ea typeface="Open Sans" charset="0"/>
                <a:cs typeface="Open Sans" charset="0"/>
              </a:rPr>
              <a:t> </a:t>
            </a:r>
          </a:p>
        </p:txBody>
      </p:sp>
    </p:spTree>
    <p:extLst>
      <p:ext uri="{BB962C8B-B14F-4D97-AF65-F5344CB8AC3E}">
        <p14:creationId xmlns:p14="http://schemas.microsoft.com/office/powerpoint/2010/main" val="17275461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63137"/>
            <a:ext cx="9445752" cy="659140"/>
          </a:xfrm>
        </p:spPr>
        <p:txBody>
          <a:bodyPr/>
          <a:lstStyle/>
          <a:p>
            <a:r>
              <a:rPr lang="en-US" sz="6000" dirty="0">
                <a:latin typeface="+mn-lt"/>
              </a:rPr>
              <a:t>Estimated impact of COVID-19</a:t>
            </a:r>
          </a:p>
        </p:txBody>
      </p:sp>
      <p:sp>
        <p:nvSpPr>
          <p:cNvPr id="3" name="Subtitle 2"/>
          <p:cNvSpPr>
            <a:spLocks noGrp="1"/>
          </p:cNvSpPr>
          <p:nvPr>
            <p:ph type="subTitle" idx="1"/>
          </p:nvPr>
        </p:nvSpPr>
        <p:spPr>
          <a:xfrm>
            <a:off x="231820" y="1724179"/>
            <a:ext cx="8961607" cy="4560873"/>
          </a:xfrm>
        </p:spPr>
        <p:txBody>
          <a:bodyPr/>
          <a:lstStyle/>
          <a:p>
            <a:pPr marL="346500" indent="-342900">
              <a:buFont typeface="Arial" panose="020B0604020202020204" pitchFamily="34" charset="0"/>
              <a:buChar char="•"/>
            </a:pPr>
            <a:r>
              <a:rPr lang="en-US" sz="2400" dirty="0">
                <a:latin typeface="+mn-lt"/>
              </a:rPr>
              <a:t>40 million fewer passengers  in 2020 </a:t>
            </a:r>
            <a:r>
              <a:rPr lang="en-US" sz="2400" dirty="0">
                <a:solidFill>
                  <a:srgbClr val="C00000"/>
                </a:solidFill>
                <a:latin typeface="+mn-lt"/>
              </a:rPr>
              <a:t>(68% reduction)</a:t>
            </a:r>
          </a:p>
          <a:p>
            <a:pPr marL="804863" lvl="2" indent="-342900">
              <a:buFont typeface="Courier New" panose="02070309020205020404" pitchFamily="49" charset="0"/>
              <a:buChar char="o"/>
            </a:pPr>
            <a:r>
              <a:rPr lang="en-US" sz="2400" dirty="0">
                <a:latin typeface="+mn-lt"/>
              </a:rPr>
              <a:t>6 million fewer domestic and 34 million fewer international passengers</a:t>
            </a:r>
          </a:p>
          <a:p>
            <a:pPr marL="346500" indent="-342900">
              <a:buFont typeface="Arial" panose="020B0604020202020204" pitchFamily="34" charset="0"/>
              <a:buChar char="•"/>
            </a:pPr>
            <a:r>
              <a:rPr lang="en-US" sz="2400" dirty="0">
                <a:latin typeface="+mn-lt"/>
              </a:rPr>
              <a:t>33 million fewer visitors in 2020 </a:t>
            </a:r>
            <a:r>
              <a:rPr lang="en-US" sz="2400" dirty="0">
                <a:solidFill>
                  <a:srgbClr val="C00000"/>
                </a:solidFill>
                <a:latin typeface="+mn-lt"/>
              </a:rPr>
              <a:t>(83% reduction)</a:t>
            </a:r>
          </a:p>
          <a:p>
            <a:pPr marL="804863" lvl="2" indent="-342900">
              <a:buFont typeface="Courier New" panose="02070309020205020404" pitchFamily="49" charset="0"/>
              <a:buChar char="o"/>
            </a:pPr>
            <a:r>
              <a:rPr lang="en-US" sz="2400" dirty="0">
                <a:latin typeface="+mn-lt"/>
              </a:rPr>
              <a:t>5.5 million fewer visitors by air</a:t>
            </a:r>
          </a:p>
          <a:p>
            <a:pPr marL="346500" indent="-342900">
              <a:buFont typeface="Arial" panose="020B0604020202020204" pitchFamily="34" charset="0"/>
              <a:buChar char="•"/>
            </a:pPr>
            <a:r>
              <a:rPr lang="en-US" sz="2400" dirty="0">
                <a:latin typeface="+mn-lt"/>
              </a:rPr>
              <a:t>USD7 billion reduction in airline passenger revenue </a:t>
            </a:r>
            <a:r>
              <a:rPr lang="en-US" sz="2400" dirty="0">
                <a:solidFill>
                  <a:srgbClr val="C00000"/>
                </a:solidFill>
                <a:latin typeface="+mn-lt"/>
              </a:rPr>
              <a:t>(70% reduction)</a:t>
            </a:r>
          </a:p>
          <a:p>
            <a:pPr marL="346500" indent="-342900">
              <a:buFont typeface="Arial" panose="020B0604020202020204" pitchFamily="34" charset="0"/>
              <a:buChar char="•"/>
            </a:pPr>
            <a:r>
              <a:rPr lang="en-US" sz="2400" dirty="0">
                <a:latin typeface="+mn-lt"/>
              </a:rPr>
              <a:t>USD27 billion reduction in aviation/travel/tourism contribution to GDP </a:t>
            </a:r>
            <a:r>
              <a:rPr lang="en-US" sz="2400" dirty="0">
                <a:solidFill>
                  <a:srgbClr val="FF0000"/>
                </a:solidFill>
                <a:latin typeface="+mn-lt"/>
              </a:rPr>
              <a:t>(70% reduction)</a:t>
            </a:r>
          </a:p>
          <a:p>
            <a:pPr marL="346500" indent="-342900">
              <a:buFont typeface="Arial" panose="020B0604020202020204" pitchFamily="34" charset="0"/>
              <a:buChar char="•"/>
            </a:pPr>
            <a:r>
              <a:rPr lang="en-US" sz="2400" dirty="0">
                <a:latin typeface="+mn-lt"/>
              </a:rPr>
              <a:t>USD11 billion reduction in international visitor spend </a:t>
            </a:r>
            <a:r>
              <a:rPr lang="en-US" sz="2400" dirty="0">
                <a:solidFill>
                  <a:srgbClr val="C00000"/>
                </a:solidFill>
                <a:latin typeface="+mn-lt"/>
              </a:rPr>
              <a:t>(85% reduction)</a:t>
            </a:r>
          </a:p>
          <a:p>
            <a:pPr marL="346500" indent="-342900">
              <a:buFont typeface="Courier New" panose="02070309020205020404" pitchFamily="49" charset="0"/>
              <a:buChar char="o"/>
            </a:pPr>
            <a:endParaRPr lang="en-US" dirty="0"/>
          </a:p>
        </p:txBody>
      </p:sp>
      <p:sp>
        <p:nvSpPr>
          <p:cNvPr id="4" name="TextBox 3">
            <a:extLst>
              <a:ext uri="{FF2B5EF4-FFF2-40B4-BE49-F238E27FC236}">
                <a16:creationId xmlns:a16="http://schemas.microsoft.com/office/drawing/2014/main" id="{1E1A3178-214A-ED4B-B591-BBD25F9F33B0}"/>
              </a:ext>
            </a:extLst>
          </p:cNvPr>
          <p:cNvSpPr txBox="1"/>
          <p:nvPr/>
        </p:nvSpPr>
        <p:spPr>
          <a:xfrm>
            <a:off x="9193427" y="5234390"/>
            <a:ext cx="2995398" cy="1323439"/>
          </a:xfrm>
          <a:prstGeom prst="rect">
            <a:avLst/>
          </a:prstGeom>
          <a:noFill/>
        </p:spPr>
        <p:txBody>
          <a:bodyPr wrap="square" rtlCol="0">
            <a:spAutoFit/>
          </a:bodyPr>
          <a:lstStyle/>
          <a:p>
            <a:r>
              <a:rPr lang="en-US" sz="1600" dirty="0">
                <a:latin typeface="+mn-lt"/>
                <a:ea typeface="Open Sans" charset="0"/>
                <a:cs typeface="Open Sans" charset="0"/>
              </a:rPr>
              <a:t>Source: </a:t>
            </a:r>
            <a:r>
              <a:rPr lang="en-US" sz="1600" i="1" dirty="0">
                <a:latin typeface="+mn-lt"/>
                <a:ea typeface="Open Sans" charset="0"/>
                <a:cs typeface="Open Sans" charset="0"/>
              </a:rPr>
              <a:t>Impact of COVID-19 on CAREC Aviation and Tourism.</a:t>
            </a:r>
            <a:r>
              <a:rPr lang="en-US" sz="1600" dirty="0">
                <a:latin typeface="+mn-lt"/>
                <a:ea typeface="Open Sans" charset="0"/>
                <a:cs typeface="Open Sans" charset="0"/>
              </a:rPr>
              <a:t> Notes: All figures exclude China </a:t>
            </a:r>
          </a:p>
          <a:p>
            <a:r>
              <a:rPr lang="en-US" sz="1600" dirty="0">
                <a:latin typeface="+mn-lt"/>
                <a:ea typeface="Open Sans" charset="0"/>
                <a:cs typeface="Open Sans" charset="0"/>
              </a:rPr>
              <a:t>Impact assessment study was published in November 2020</a:t>
            </a:r>
          </a:p>
        </p:txBody>
      </p:sp>
      <p:pic>
        <p:nvPicPr>
          <p:cNvPr id="9" name="Picture 8">
            <a:extLst>
              <a:ext uri="{FF2B5EF4-FFF2-40B4-BE49-F238E27FC236}">
                <a16:creationId xmlns:a16="http://schemas.microsoft.com/office/drawing/2014/main" id="{FAAF56F8-1948-424A-A1EC-4036CDCDFE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5146" y="1591524"/>
            <a:ext cx="3143679" cy="3314108"/>
          </a:xfrm>
          <a:prstGeom prst="rect">
            <a:avLst/>
          </a:prstGeom>
        </p:spPr>
      </p:pic>
      <p:sp>
        <p:nvSpPr>
          <p:cNvPr id="10" name="Rectangle 9">
            <a:extLst>
              <a:ext uri="{FF2B5EF4-FFF2-40B4-BE49-F238E27FC236}">
                <a16:creationId xmlns:a16="http://schemas.microsoft.com/office/drawing/2014/main" id="{DCF85FEF-1435-D54E-AA24-02BE70B6399A}"/>
              </a:ext>
            </a:extLst>
          </p:cNvPr>
          <p:cNvSpPr/>
          <p:nvPr/>
        </p:nvSpPr>
        <p:spPr>
          <a:xfrm flipH="1">
            <a:off x="9193427" y="1724180"/>
            <a:ext cx="2063578" cy="584775"/>
          </a:xfrm>
          <a:prstGeom prst="rect">
            <a:avLst/>
          </a:prstGeom>
        </p:spPr>
        <p:txBody>
          <a:bodyPr wrap="square">
            <a:spAutoFit/>
          </a:bodyPr>
          <a:lstStyle/>
          <a:p>
            <a:r>
              <a:rPr lang="en-US" sz="1600" dirty="0">
                <a:latin typeface="+mn-lt"/>
                <a:ea typeface="Open Sans" charset="0"/>
                <a:cs typeface="Open Sans" charset="0"/>
              </a:rPr>
              <a:t>Uzbekistan</a:t>
            </a:r>
          </a:p>
          <a:p>
            <a:r>
              <a:rPr lang="en-US" sz="1600" dirty="0">
                <a:latin typeface="+mn-lt"/>
                <a:ea typeface="Open Sans" charset="0"/>
                <a:cs typeface="Open Sans" charset="0"/>
              </a:rPr>
              <a:t>Airways</a:t>
            </a:r>
          </a:p>
        </p:txBody>
      </p:sp>
    </p:spTree>
    <p:extLst>
      <p:ext uri="{BB962C8B-B14F-4D97-AF65-F5344CB8AC3E}">
        <p14:creationId xmlns:p14="http://schemas.microsoft.com/office/powerpoint/2010/main" val="21633766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191" y="148590"/>
            <a:ext cx="8865561" cy="873687"/>
          </a:xfrm>
        </p:spPr>
        <p:txBody>
          <a:bodyPr/>
          <a:lstStyle/>
          <a:p>
            <a:r>
              <a:rPr lang="en-US" sz="6000" dirty="0">
                <a:latin typeface="+mn-lt"/>
              </a:rPr>
              <a:t>Real impact figures are starting to emerge</a:t>
            </a:r>
          </a:p>
        </p:txBody>
      </p:sp>
      <p:sp>
        <p:nvSpPr>
          <p:cNvPr id="3" name="Subtitle 2"/>
          <p:cNvSpPr>
            <a:spLocks noGrp="1"/>
          </p:cNvSpPr>
          <p:nvPr>
            <p:ph type="subTitle" idx="1"/>
          </p:nvPr>
        </p:nvSpPr>
        <p:spPr>
          <a:xfrm>
            <a:off x="231820" y="1493949"/>
            <a:ext cx="9213931" cy="4791103"/>
          </a:xfrm>
        </p:spPr>
        <p:txBody>
          <a:bodyPr/>
          <a:lstStyle/>
          <a:p>
            <a:pPr marL="346500" indent="-342900">
              <a:buFont typeface="Arial" panose="020B0604020202020204" pitchFamily="34" charset="0"/>
              <a:buChar char="•"/>
            </a:pPr>
            <a:r>
              <a:rPr lang="en-US" sz="2400" dirty="0">
                <a:latin typeface="+mn-lt"/>
              </a:rPr>
              <a:t>Georgia visitor arrivals </a:t>
            </a:r>
            <a:r>
              <a:rPr lang="en-US" sz="2400" dirty="0">
                <a:solidFill>
                  <a:srgbClr val="C00000"/>
                </a:solidFill>
                <a:latin typeface="+mn-lt"/>
              </a:rPr>
              <a:t>declined by 80% </a:t>
            </a:r>
            <a:r>
              <a:rPr lang="en-US" sz="2400" dirty="0">
                <a:latin typeface="+mn-lt"/>
              </a:rPr>
              <a:t>- from 7.7 million in 2019 to 1.5 million in 2020 (1.1 million in the first quarter)</a:t>
            </a:r>
          </a:p>
          <a:p>
            <a:pPr marL="346500" indent="-342900">
              <a:buFont typeface="Arial" panose="020B0604020202020204" pitchFamily="34" charset="0"/>
              <a:buChar char="•"/>
            </a:pPr>
            <a:r>
              <a:rPr lang="en-US" sz="2400" dirty="0">
                <a:latin typeface="+mn-lt"/>
              </a:rPr>
              <a:t>Georgia passenger traffic </a:t>
            </a:r>
            <a:r>
              <a:rPr lang="en-US" sz="2400" dirty="0">
                <a:solidFill>
                  <a:srgbClr val="C00000"/>
                </a:solidFill>
                <a:latin typeface="+mn-lt"/>
              </a:rPr>
              <a:t>declined by 84% </a:t>
            </a:r>
            <a:r>
              <a:rPr lang="en-US" sz="2400" dirty="0">
                <a:latin typeface="+mn-lt"/>
              </a:rPr>
              <a:t>- from 5.2 million in 2019 to less than 850,000 in 2020 (700,000 in the first quarter)</a:t>
            </a:r>
          </a:p>
          <a:p>
            <a:pPr marL="346500" indent="-342900">
              <a:buFont typeface="Arial" panose="020B0604020202020204" pitchFamily="34" charset="0"/>
              <a:buChar char="•"/>
            </a:pPr>
            <a:r>
              <a:rPr lang="en-US" sz="2400" dirty="0">
                <a:latin typeface="+mn-lt"/>
              </a:rPr>
              <a:t>Mongolia visitor arrivals </a:t>
            </a:r>
            <a:r>
              <a:rPr lang="en-US" sz="2400" dirty="0">
                <a:solidFill>
                  <a:srgbClr val="C00000"/>
                </a:solidFill>
                <a:latin typeface="+mn-lt"/>
              </a:rPr>
              <a:t>declined by 90% </a:t>
            </a:r>
            <a:r>
              <a:rPr lang="en-US" sz="2400" dirty="0">
                <a:latin typeface="+mn-lt"/>
              </a:rPr>
              <a:t>- from 577,000 in 2019 to 67,000 in 2020 (36,000 in the first quarter)</a:t>
            </a:r>
          </a:p>
          <a:p>
            <a:pPr marL="346500" indent="-342900">
              <a:buFont typeface="Arial" panose="020B0604020202020204" pitchFamily="34" charset="0"/>
              <a:buChar char="•"/>
            </a:pPr>
            <a:r>
              <a:rPr lang="en-US" sz="2400" dirty="0">
                <a:latin typeface="+mn-lt"/>
              </a:rPr>
              <a:t>Mongolia passenger traffic </a:t>
            </a:r>
            <a:r>
              <a:rPr lang="en-US" sz="2400" dirty="0">
                <a:solidFill>
                  <a:srgbClr val="C00000"/>
                </a:solidFill>
                <a:latin typeface="+mn-lt"/>
              </a:rPr>
              <a:t>declined by 72% </a:t>
            </a:r>
            <a:r>
              <a:rPr lang="en-US" sz="2400" dirty="0">
                <a:latin typeface="+mn-lt"/>
              </a:rPr>
              <a:t>- from 1.6 million in 2019 to 450,000 in 2020 (216,000 in the first quarter)</a:t>
            </a:r>
          </a:p>
          <a:p>
            <a:pPr marL="804863" lvl="2" indent="-342900">
              <a:buFont typeface="Courier New" panose="02070309020205020404" pitchFamily="49" charset="0"/>
              <a:buChar char="o"/>
            </a:pPr>
            <a:r>
              <a:rPr lang="en-US" sz="2400" dirty="0">
                <a:latin typeface="+mn-lt"/>
              </a:rPr>
              <a:t>Domestic declined by 52% from 433,000 to 286,000; international declined by 86% from 1.188 million to 162,000</a:t>
            </a:r>
          </a:p>
          <a:p>
            <a:pPr marL="346500" indent="-342900">
              <a:buFont typeface="Arial" panose="020B0604020202020204" pitchFamily="34" charset="0"/>
              <a:buChar char="•"/>
            </a:pPr>
            <a:endParaRPr lang="en-US" sz="2400" dirty="0">
              <a:latin typeface="+mn-lt"/>
            </a:endParaRPr>
          </a:p>
          <a:p>
            <a:endParaRPr lang="en-US" dirty="0"/>
          </a:p>
        </p:txBody>
      </p:sp>
      <p:sp>
        <p:nvSpPr>
          <p:cNvPr id="4" name="TextBox 3">
            <a:extLst>
              <a:ext uri="{FF2B5EF4-FFF2-40B4-BE49-F238E27FC236}">
                <a16:creationId xmlns:a16="http://schemas.microsoft.com/office/drawing/2014/main" id="{715D6CBC-A851-C844-A9D9-4FC60F05E61C}"/>
              </a:ext>
            </a:extLst>
          </p:cNvPr>
          <p:cNvSpPr txBox="1"/>
          <p:nvPr/>
        </p:nvSpPr>
        <p:spPr>
          <a:xfrm>
            <a:off x="9445751" y="5563673"/>
            <a:ext cx="2647512" cy="1077218"/>
          </a:xfrm>
          <a:prstGeom prst="rect">
            <a:avLst/>
          </a:prstGeom>
          <a:noFill/>
        </p:spPr>
        <p:txBody>
          <a:bodyPr wrap="square" rtlCol="0">
            <a:spAutoFit/>
          </a:bodyPr>
          <a:lstStyle/>
          <a:p>
            <a:r>
              <a:rPr lang="en-US" sz="1600" dirty="0">
                <a:latin typeface="+mn-lt"/>
                <a:ea typeface="Open Sans" charset="0"/>
                <a:cs typeface="Open Sans" charset="0"/>
              </a:rPr>
              <a:t>Sources: Georgia National Tourism Administration, Mongolia Statistical Information Service </a:t>
            </a:r>
          </a:p>
        </p:txBody>
      </p:sp>
      <p:pic>
        <p:nvPicPr>
          <p:cNvPr id="10" name="Picture 9">
            <a:extLst>
              <a:ext uri="{FF2B5EF4-FFF2-40B4-BE49-F238E27FC236}">
                <a16:creationId xmlns:a16="http://schemas.microsoft.com/office/drawing/2014/main" id="{E378EC4B-51C6-9647-AC3F-59F7F63DA1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5751" y="1624739"/>
            <a:ext cx="2743074" cy="3467262"/>
          </a:xfrm>
          <a:prstGeom prst="rect">
            <a:avLst/>
          </a:prstGeom>
        </p:spPr>
      </p:pic>
      <p:sp>
        <p:nvSpPr>
          <p:cNvPr id="11" name="TextBox 10">
            <a:extLst>
              <a:ext uri="{FF2B5EF4-FFF2-40B4-BE49-F238E27FC236}">
                <a16:creationId xmlns:a16="http://schemas.microsoft.com/office/drawing/2014/main" id="{E0C30AD4-E187-9747-982C-AAD8D85B0A62}"/>
              </a:ext>
            </a:extLst>
          </p:cNvPr>
          <p:cNvSpPr txBox="1"/>
          <p:nvPr/>
        </p:nvSpPr>
        <p:spPr>
          <a:xfrm>
            <a:off x="10836876" y="1791729"/>
            <a:ext cx="1351949" cy="615553"/>
          </a:xfrm>
          <a:prstGeom prst="rect">
            <a:avLst/>
          </a:prstGeom>
          <a:noFill/>
        </p:spPr>
        <p:txBody>
          <a:bodyPr wrap="square" rtlCol="0">
            <a:spAutoFit/>
          </a:bodyPr>
          <a:lstStyle/>
          <a:p>
            <a:r>
              <a:rPr lang="en-US" sz="1600" dirty="0" err="1">
                <a:solidFill>
                  <a:schemeClr val="bg2"/>
                </a:solidFill>
                <a:latin typeface="+mn-lt"/>
                <a:ea typeface="Open Sans" charset="0"/>
                <a:cs typeface="Open Sans" charset="0"/>
              </a:rPr>
              <a:t>Hunnu</a:t>
            </a:r>
            <a:r>
              <a:rPr lang="en-US" sz="1600" dirty="0">
                <a:solidFill>
                  <a:schemeClr val="bg2"/>
                </a:solidFill>
                <a:latin typeface="+mn-lt"/>
                <a:ea typeface="Open Sans" charset="0"/>
                <a:cs typeface="Open Sans" charset="0"/>
              </a:rPr>
              <a:t> Air</a:t>
            </a:r>
          </a:p>
          <a:p>
            <a:r>
              <a:rPr lang="en-US" sz="1600" dirty="0">
                <a:solidFill>
                  <a:schemeClr val="bg2"/>
                </a:solidFill>
                <a:latin typeface="+mn-lt"/>
                <a:ea typeface="Open Sans" charset="0"/>
                <a:cs typeface="Open Sans" charset="0"/>
              </a:rPr>
              <a:t>(Mongolia</a:t>
            </a:r>
            <a:r>
              <a:rPr lang="en-US" dirty="0">
                <a:solidFill>
                  <a:schemeClr val="bg2"/>
                </a:solidFill>
                <a:latin typeface="Open Sans" charset="0"/>
                <a:ea typeface="Open Sans" charset="0"/>
                <a:cs typeface="Open Sans" charset="0"/>
              </a:rPr>
              <a:t>)</a:t>
            </a:r>
          </a:p>
        </p:txBody>
      </p:sp>
    </p:spTree>
    <p:extLst>
      <p:ext uri="{BB962C8B-B14F-4D97-AF65-F5344CB8AC3E}">
        <p14:creationId xmlns:p14="http://schemas.microsoft.com/office/powerpoint/2010/main" val="30369087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820" y="341772"/>
            <a:ext cx="9213932" cy="1087782"/>
          </a:xfrm>
        </p:spPr>
        <p:txBody>
          <a:bodyPr/>
          <a:lstStyle/>
          <a:p>
            <a:r>
              <a:rPr lang="en-US" sz="6000" dirty="0">
                <a:latin typeface="+mn-lt"/>
              </a:rPr>
              <a:t>Mongolia impact</a:t>
            </a:r>
          </a:p>
        </p:txBody>
      </p:sp>
      <p:sp>
        <p:nvSpPr>
          <p:cNvPr id="3" name="Subtitle 2"/>
          <p:cNvSpPr>
            <a:spLocks noGrp="1"/>
          </p:cNvSpPr>
          <p:nvPr>
            <p:ph type="subTitle" idx="1"/>
          </p:nvPr>
        </p:nvSpPr>
        <p:spPr>
          <a:xfrm>
            <a:off x="231820" y="1493949"/>
            <a:ext cx="9213931" cy="4791103"/>
          </a:xfrm>
        </p:spPr>
        <p:txBody>
          <a:bodyPr/>
          <a:lstStyle/>
          <a:p>
            <a:pPr marL="346500" indent="-342900">
              <a:buFont typeface="Arial" panose="020B0604020202020204" pitchFamily="34" charset="0"/>
              <a:buChar char="•"/>
            </a:pPr>
            <a:endParaRPr lang="en-US" sz="2400" dirty="0">
              <a:latin typeface="+mn-lt"/>
            </a:endParaRPr>
          </a:p>
          <a:p>
            <a:endParaRPr lang="en-US" dirty="0"/>
          </a:p>
        </p:txBody>
      </p:sp>
      <p:sp>
        <p:nvSpPr>
          <p:cNvPr id="4" name="TextBox 3">
            <a:extLst>
              <a:ext uri="{FF2B5EF4-FFF2-40B4-BE49-F238E27FC236}">
                <a16:creationId xmlns:a16="http://schemas.microsoft.com/office/drawing/2014/main" id="{715D6CBC-A851-C844-A9D9-4FC60F05E61C}"/>
              </a:ext>
            </a:extLst>
          </p:cNvPr>
          <p:cNvSpPr txBox="1"/>
          <p:nvPr/>
        </p:nvSpPr>
        <p:spPr>
          <a:xfrm>
            <a:off x="8489092" y="6178377"/>
            <a:ext cx="3509320" cy="646331"/>
          </a:xfrm>
          <a:prstGeom prst="rect">
            <a:avLst/>
          </a:prstGeom>
          <a:noFill/>
        </p:spPr>
        <p:txBody>
          <a:bodyPr wrap="square" rtlCol="0">
            <a:spAutoFit/>
          </a:bodyPr>
          <a:lstStyle/>
          <a:p>
            <a:r>
              <a:rPr lang="en-US" dirty="0">
                <a:latin typeface="+mn-lt"/>
                <a:ea typeface="Open Sans" charset="0"/>
                <a:cs typeface="Open Sans" charset="0"/>
              </a:rPr>
              <a:t>Source: Mongolia Statistical Information Service </a:t>
            </a:r>
          </a:p>
        </p:txBody>
      </p:sp>
      <p:pic>
        <p:nvPicPr>
          <p:cNvPr id="6" name="Picture 5">
            <a:extLst>
              <a:ext uri="{FF2B5EF4-FFF2-40B4-BE49-F238E27FC236}">
                <a16:creationId xmlns:a16="http://schemas.microsoft.com/office/drawing/2014/main" id="{6A38E184-08F4-8647-8CAC-3C7A323748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31800"/>
            <a:ext cx="7735330" cy="5426199"/>
          </a:xfrm>
          <a:prstGeom prst="rect">
            <a:avLst/>
          </a:prstGeom>
        </p:spPr>
      </p:pic>
      <p:sp>
        <p:nvSpPr>
          <p:cNvPr id="10" name="TextBox 9">
            <a:extLst>
              <a:ext uri="{FF2B5EF4-FFF2-40B4-BE49-F238E27FC236}">
                <a16:creationId xmlns:a16="http://schemas.microsoft.com/office/drawing/2014/main" id="{FCB9F98B-BA98-DA4F-BDF5-FA418C3A31F9}"/>
              </a:ext>
            </a:extLst>
          </p:cNvPr>
          <p:cNvSpPr txBox="1"/>
          <p:nvPr/>
        </p:nvSpPr>
        <p:spPr>
          <a:xfrm>
            <a:off x="880110" y="1611630"/>
            <a:ext cx="6297930" cy="461665"/>
          </a:xfrm>
          <a:prstGeom prst="rect">
            <a:avLst/>
          </a:prstGeom>
          <a:noFill/>
        </p:spPr>
        <p:txBody>
          <a:bodyPr wrap="square" rtlCol="0">
            <a:spAutoFit/>
          </a:bodyPr>
          <a:lstStyle/>
          <a:p>
            <a:r>
              <a:rPr lang="en-US" sz="2400" b="1" dirty="0">
                <a:latin typeface="+mn-lt"/>
                <a:ea typeface="Open Sans" charset="0"/>
                <a:cs typeface="Open Sans" charset="0"/>
              </a:rPr>
              <a:t>Annual passengers (thousands), 2016 to 2020</a:t>
            </a:r>
          </a:p>
        </p:txBody>
      </p:sp>
      <p:pic>
        <p:nvPicPr>
          <p:cNvPr id="13" name="Picture 12">
            <a:extLst>
              <a:ext uri="{FF2B5EF4-FFF2-40B4-BE49-F238E27FC236}">
                <a16:creationId xmlns:a16="http://schemas.microsoft.com/office/drawing/2014/main" id="{A8966BB7-8124-4941-B1E8-2E2335AF73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3620" y="1611630"/>
            <a:ext cx="3805205" cy="4356684"/>
          </a:xfrm>
          <a:prstGeom prst="rect">
            <a:avLst/>
          </a:prstGeom>
        </p:spPr>
      </p:pic>
      <p:sp>
        <p:nvSpPr>
          <p:cNvPr id="14" name="TextBox 13">
            <a:extLst>
              <a:ext uri="{FF2B5EF4-FFF2-40B4-BE49-F238E27FC236}">
                <a16:creationId xmlns:a16="http://schemas.microsoft.com/office/drawing/2014/main" id="{DDD05A0F-0725-5F4C-BFC2-CC7921DD7673}"/>
              </a:ext>
            </a:extLst>
          </p:cNvPr>
          <p:cNvSpPr txBox="1"/>
          <p:nvPr/>
        </p:nvSpPr>
        <p:spPr>
          <a:xfrm>
            <a:off x="8291384" y="1705232"/>
            <a:ext cx="2335427" cy="338554"/>
          </a:xfrm>
          <a:prstGeom prst="rect">
            <a:avLst/>
          </a:prstGeom>
          <a:noFill/>
        </p:spPr>
        <p:txBody>
          <a:bodyPr wrap="square" rtlCol="0">
            <a:spAutoFit/>
          </a:bodyPr>
          <a:lstStyle/>
          <a:p>
            <a:r>
              <a:rPr lang="en-US" sz="1600" dirty="0">
                <a:solidFill>
                  <a:schemeClr val="bg2"/>
                </a:solidFill>
                <a:latin typeface="+mn-lt"/>
                <a:ea typeface="Open Sans" charset="0"/>
                <a:cs typeface="Open Sans" charset="0"/>
              </a:rPr>
              <a:t>MIAT Mongolian Airlines</a:t>
            </a:r>
          </a:p>
        </p:txBody>
      </p:sp>
    </p:spTree>
    <p:extLst>
      <p:ext uri="{BB962C8B-B14F-4D97-AF65-F5344CB8AC3E}">
        <p14:creationId xmlns:p14="http://schemas.microsoft.com/office/powerpoint/2010/main" val="21284908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heme/theme1.xml><?xml version="1.0" encoding="utf-8"?>
<a:theme xmlns:a="http://schemas.openxmlformats.org/drawingml/2006/main" name="Sobie aviation PPT template">
  <a:themeElements>
    <a:clrScheme name="Custom 4">
      <a:dk1>
        <a:srgbClr val="27292C"/>
      </a:dk1>
      <a:lt1>
        <a:srgbClr val="FFFFFF"/>
      </a:lt1>
      <a:dk2>
        <a:srgbClr val="27292C"/>
      </a:dk2>
      <a:lt2>
        <a:srgbClr val="FFFFFE"/>
      </a:lt2>
      <a:accent1>
        <a:srgbClr val="2B9794"/>
      </a:accent1>
      <a:accent2>
        <a:srgbClr val="71BD51"/>
      </a:accent2>
      <a:accent3>
        <a:srgbClr val="FBAF17"/>
      </a:accent3>
      <a:accent4>
        <a:srgbClr val="1C8ACB"/>
      </a:accent4>
      <a:accent5>
        <a:srgbClr val="A55A95"/>
      </a:accent5>
      <a:accent6>
        <a:srgbClr val="555C5F"/>
      </a:accent6>
      <a:hlink>
        <a:srgbClr val="45B1A4"/>
      </a:hlink>
      <a:folHlink>
        <a:srgbClr val="FBAF17"/>
      </a:folHlink>
    </a:clrScheme>
    <a:fontScheme name="Cambria-Calibri">
      <a:majorFont>
        <a:latin typeface="Cambria"/>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err="1">
            <a:latin typeface="Open Sans" charset="0"/>
            <a:ea typeface="Open Sans" charset="0"/>
            <a:cs typeface="Open Sans" charset="0"/>
          </a:defRPr>
        </a:defPPr>
      </a:lstStyle>
    </a:txDef>
  </a:objectDefaults>
  <a:extraClrSchemeLst/>
  <a:extLst>
    <a:ext uri="{05A4C25C-085E-4340-85A3-A5531E510DB2}">
      <thm15:themeFamily xmlns:thm15="http://schemas.microsoft.com/office/thememl/2012/main" name="2016.01.sprinklrStorytellerTemplate" id="{E6D16989-3BDD-B34B-9CD8-56A11BCE9B9B}" vid="{F482D7FB-4005-3740-A6AC-0E5A7F223E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19982</TotalTime>
  <Words>1696</Words>
  <Application>Microsoft Macintosh PowerPoint</Application>
  <PresentationFormat>Custom</PresentationFormat>
  <Paragraphs>144</Paragraphs>
  <Slides>25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ＭＳ Ｐゴシック</vt:lpstr>
      <vt:lpstr>Arial</vt:lpstr>
      <vt:lpstr>Baskerville</vt:lpstr>
      <vt:lpstr>Calibri</vt:lpstr>
      <vt:lpstr>Courier New</vt:lpstr>
      <vt:lpstr>HelveticaNeueLT Pro 55 Roman</vt:lpstr>
      <vt:lpstr>Open Sans</vt:lpstr>
      <vt:lpstr>Sobie aviation PPT template</vt:lpstr>
      <vt:lpstr>COVID-19 Impact and Recovery Strategies</vt:lpstr>
      <vt:lpstr>CAREC Aviation and Tourism </vt:lpstr>
      <vt:lpstr>CAREC Aviation, pre-COVID</vt:lpstr>
      <vt:lpstr>QUICK QUIZ</vt:lpstr>
      <vt:lpstr>QUICK QUIZ</vt:lpstr>
      <vt:lpstr>QUICK QUIZ … The Answer</vt:lpstr>
      <vt:lpstr>Estimated impact of COVID-19</vt:lpstr>
      <vt:lpstr>Real impact figures are starting to emerge</vt:lpstr>
      <vt:lpstr>Mongolia impact</vt:lpstr>
      <vt:lpstr>Mongolia impact </vt:lpstr>
      <vt:lpstr>Georgia impact </vt:lpstr>
      <vt:lpstr>Recovery strategies </vt:lpstr>
      <vt:lpstr>Recovery strategies </vt:lpstr>
      <vt:lpstr>Recovery strategies </vt:lpstr>
      <vt:lpstr>Recovery strategies </vt:lpstr>
      <vt:lpstr>Recovery strategies </vt:lpstr>
      <vt:lpstr>QUICK QUIZ</vt:lpstr>
      <vt:lpstr>QUICK QUIZ</vt:lpstr>
      <vt:lpstr>QUICK QUIZ … The Answer</vt:lpstr>
      <vt:lpstr>Recovery strategies </vt:lpstr>
      <vt:lpstr>Recovery strategies</vt:lpstr>
      <vt:lpstr>Recovery strategies </vt:lpstr>
      <vt:lpstr>Recovery strategies </vt:lpstr>
      <vt:lpstr>Conclusion </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Mina Tung</dc:creator>
  <cp:lastModifiedBy>Brendan Sobie</cp:lastModifiedBy>
  <cp:revision>682</cp:revision>
  <cp:lastPrinted>2016-01-11T17:50:15Z</cp:lastPrinted>
  <dcterms:created xsi:type="dcterms:W3CDTF">2016-01-12T23:15:55Z</dcterms:created>
  <dcterms:modified xsi:type="dcterms:W3CDTF">2021-01-17T06:19:41Z</dcterms:modified>
</cp:coreProperties>
</file>