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5" r:id="rId1"/>
    <p:sldMasterId id="2147483687" r:id="rId2"/>
  </p:sldMasterIdLst>
  <p:notesMasterIdLst>
    <p:notesMasterId r:id="rId23"/>
  </p:notesMasterIdLst>
  <p:handoutMasterIdLst>
    <p:handoutMasterId r:id="rId24"/>
  </p:handoutMasterIdLst>
  <p:sldIdLst>
    <p:sldId id="256" r:id="rId3"/>
    <p:sldId id="303" r:id="rId4"/>
    <p:sldId id="302" r:id="rId5"/>
    <p:sldId id="305" r:id="rId6"/>
    <p:sldId id="333" r:id="rId7"/>
    <p:sldId id="334" r:id="rId8"/>
    <p:sldId id="335" r:id="rId9"/>
    <p:sldId id="336" r:id="rId10"/>
    <p:sldId id="337" r:id="rId11"/>
    <p:sldId id="338" r:id="rId12"/>
    <p:sldId id="339" r:id="rId13"/>
    <p:sldId id="341" r:id="rId14"/>
    <p:sldId id="342" r:id="rId15"/>
    <p:sldId id="343" r:id="rId16"/>
    <p:sldId id="344" r:id="rId17"/>
    <p:sldId id="345" r:id="rId18"/>
    <p:sldId id="346" r:id="rId19"/>
    <p:sldId id="855" r:id="rId20"/>
    <p:sldId id="856" r:id="rId21"/>
    <p:sldId id="301" r:id="rId22"/>
  </p:sldIdLst>
  <p:sldSz cx="12192000" cy="6858000"/>
  <p:notesSz cx="7010400" cy="9296400"/>
  <p:defaultTextStyle>
    <a:defPPr>
      <a:defRPr lang="ru"/>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0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532B"/>
    <a:srgbClr val="007DB7"/>
    <a:srgbClr val="C8DA2B"/>
    <a:srgbClr val="FDB515"/>
    <a:srgbClr val="009FD6"/>
    <a:srgbClr val="8DC63F"/>
    <a:srgbClr val="F57F29"/>
    <a:srgbClr val="FBDCD2"/>
    <a:srgbClr val="6DCFF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63"/>
    <p:restoredTop sz="94296" autoAdjust="0"/>
  </p:normalViewPr>
  <p:slideViewPr>
    <p:cSldViewPr snapToGrid="0" snapToObjects="1" showGuides="1">
      <p:cViewPr varScale="1">
        <p:scale>
          <a:sx n="42" d="100"/>
          <a:sy n="42" d="100"/>
        </p:scale>
        <p:origin x="36" y="676"/>
      </p:cViewPr>
      <p:guideLst>
        <p:guide orient="horz" pos="2160"/>
        <p:guide pos="3808"/>
      </p:guideLst>
    </p:cSldViewPr>
  </p:slideViewPr>
  <p:outlineViewPr>
    <p:cViewPr>
      <p:scale>
        <a:sx n="33" d="100"/>
        <a:sy n="33" d="100"/>
      </p:scale>
      <p:origin x="0" y="0"/>
    </p:cViewPr>
    <p:sldLst>
      <p:sld r:id="rId1" collapse="1"/>
      <p:sld r:id="rId2" collapse="1"/>
    </p:sldLst>
  </p:outlineViewPr>
  <p:notesTextViewPr>
    <p:cViewPr>
      <p:scale>
        <a:sx n="1" d="1"/>
        <a:sy n="1" d="1"/>
      </p:scale>
      <p:origin x="0" y="0"/>
    </p:cViewPr>
  </p:notesTextViewPr>
  <p:sorterViewPr>
    <p:cViewPr varScale="1">
      <p:scale>
        <a:sx n="1" d="1"/>
        <a:sy n="1" d="1"/>
      </p:scale>
      <p:origin x="0" y="0"/>
    </p:cViewPr>
  </p:sorterViewPr>
  <p:notesViewPr>
    <p:cSldViewPr snapToGrid="0" snapToObjects="1" showGuides="1">
      <p:cViewPr varScale="1">
        <p:scale>
          <a:sx n="61" d="100"/>
          <a:sy n="61" d="100"/>
        </p:scale>
        <p:origin x="2362" y="6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_rels/viewProps.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F59B95-7C33-4437-A7D3-EB5D3BA6CC6C}"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D386F08E-07B6-4189-B4D7-1E72CABA3A8E}">
      <dgm:prSet custT="1"/>
      <dgm:spPr>
        <a:solidFill>
          <a:srgbClr val="FF0000"/>
        </a:solidFill>
      </dgm:spPr>
      <dgm:t>
        <a:bodyPr/>
        <a:lstStyle/>
        <a:p>
          <a:r>
            <a:rPr lang="ru" sz="1400" dirty="0">
              <a:latin typeface="Arial" panose="020B0604020202020204" pitchFamily="34" charset="0"/>
              <a:cs typeface="Arial" panose="020B0604020202020204" pitchFamily="34" charset="0"/>
            </a:rPr>
            <a:t>Программа </a:t>
          </a:r>
          <a:r>
            <a:rPr lang="ru" sz="1400" dirty="0" smtClean="0">
              <a:latin typeface="Arial" panose="020B0604020202020204" pitchFamily="34" charset="0"/>
              <a:cs typeface="Arial" panose="020B0604020202020204" pitchFamily="34" charset="0"/>
            </a:rPr>
            <a:t>Уполномоченных экономических оператораов(УЭО</a:t>
          </a:r>
          <a:r>
            <a:rPr lang="ru" sz="1400" dirty="0">
              <a:latin typeface="Arial" panose="020B0604020202020204" pitchFamily="34" charset="0"/>
              <a:cs typeface="Arial" panose="020B0604020202020204" pitchFamily="34" charset="0"/>
            </a:rPr>
            <a:t>) </a:t>
          </a:r>
          <a:r>
            <a:rPr lang="ru" sz="1400" b="1" dirty="0">
              <a:latin typeface="Arial" panose="020B0604020202020204" pitchFamily="34" charset="0"/>
              <a:cs typeface="Arial" panose="020B0604020202020204" pitchFamily="34" charset="0"/>
            </a:rPr>
            <a:t>способствует упрощению процедур торговли и обеспечивает беспрепятственное перемещение товаров </a:t>
          </a:r>
          <a:r>
            <a:rPr lang="ru" sz="1400" dirty="0">
              <a:latin typeface="Arial" panose="020B0604020202020204" pitchFamily="34" charset="0"/>
              <a:cs typeface="Arial" panose="020B0604020202020204" pitchFamily="34" charset="0"/>
            </a:rPr>
            <a:t>через границы </a:t>
          </a:r>
          <a:r>
            <a:rPr lang="ru" sz="1400" dirty="0" smtClean="0">
              <a:latin typeface="Arial" panose="020B0604020202020204" pitchFamily="34" charset="0"/>
              <a:cs typeface="Arial" panose="020B0604020202020204" pitchFamily="34" charset="0"/>
            </a:rPr>
            <a:t>по </a:t>
          </a:r>
          <a:r>
            <a:rPr lang="ru" sz="1400" b="1" dirty="0" smtClean="0">
              <a:latin typeface="Arial" panose="020B0604020202020204" pitchFamily="34" charset="0"/>
              <a:cs typeface="Arial" panose="020B0604020202020204" pitchFamily="34" charset="0"/>
            </a:rPr>
            <a:t>безопасной международной торговой цепочке поставок </a:t>
          </a:r>
          <a:r>
            <a:rPr lang="ru" sz="1400" b="1" dirty="0">
              <a:latin typeface="Arial" panose="020B0604020202020204" pitchFamily="34" charset="0"/>
              <a:cs typeface="Arial" panose="020B0604020202020204" pitchFamily="34" charset="0"/>
            </a:rPr>
            <a:t>с использованием таргетирования рисков </a:t>
          </a:r>
          <a:r>
            <a:rPr lang="ru" sz="1400" dirty="0">
              <a:latin typeface="Arial" panose="020B0604020202020204" pitchFamily="34" charset="0"/>
              <a:cs typeface="Arial" panose="020B0604020202020204" pitchFamily="34" charset="0"/>
            </a:rPr>
            <a:t>и </a:t>
          </a:r>
          <a:r>
            <a:rPr lang="ru" sz="1400" b="1" dirty="0">
              <a:latin typeface="Arial" panose="020B0604020202020204" pitchFamily="34" charset="0"/>
              <a:cs typeface="Arial" panose="020B0604020202020204" pitchFamily="34" charset="0"/>
            </a:rPr>
            <a:t>современных технологий</a:t>
          </a:r>
          <a:endParaRPr lang="en-US" sz="1400" dirty="0">
            <a:latin typeface="Arial" panose="020B0604020202020204" pitchFamily="34" charset="0"/>
            <a:cs typeface="Arial" panose="020B0604020202020204" pitchFamily="34" charset="0"/>
          </a:endParaRPr>
        </a:p>
      </dgm:t>
    </dgm:pt>
    <dgm:pt modelId="{73244BCC-6666-437F-9D24-396BCFB4221E}" type="parTrans" cxnId="{4FC10618-47F7-4A26-867B-5878870B4830}">
      <dgm:prSet/>
      <dgm:spPr/>
      <dgm:t>
        <a:bodyPr/>
        <a:lstStyle/>
        <a:p>
          <a:endParaRPr lang="en-US"/>
        </a:p>
      </dgm:t>
    </dgm:pt>
    <dgm:pt modelId="{DEA09D8B-87C9-44CD-9ED7-4C37EEAF3B0C}" type="sibTrans" cxnId="{4FC10618-47F7-4A26-867B-5878870B4830}">
      <dgm:prSet/>
      <dgm:spPr/>
      <dgm:t>
        <a:bodyPr/>
        <a:lstStyle/>
        <a:p>
          <a:endParaRPr lang="en-US"/>
        </a:p>
      </dgm:t>
    </dgm:pt>
    <dgm:pt modelId="{01B458DF-C6F5-459F-B4CA-B46099674C56}">
      <dgm:prSet custT="1"/>
      <dgm:spPr>
        <a:solidFill>
          <a:schemeClr val="accent5"/>
        </a:solidFill>
      </dgm:spPr>
      <dgm:t>
        <a:bodyPr/>
        <a:lstStyle/>
        <a:p>
          <a:r>
            <a:rPr lang="ru" sz="1400" dirty="0" smtClean="0">
              <a:latin typeface="Arial" panose="020B0604020202020204" pitchFamily="34" charset="0"/>
              <a:cs typeface="Arial" panose="020B0604020202020204" pitchFamily="34" charset="0"/>
            </a:rPr>
            <a:t>Признать решающую </a:t>
          </a:r>
          <a:r>
            <a:rPr lang="ru" sz="1400" dirty="0">
              <a:latin typeface="Arial" panose="020B0604020202020204" pitchFamily="34" charset="0"/>
              <a:cs typeface="Arial" panose="020B0604020202020204" pitchFamily="34" charset="0"/>
            </a:rPr>
            <a:t>роль вовлеченных заинтересованных сторон в</a:t>
          </a:r>
          <a:r>
            <a:rPr lang="ru" sz="1400" b="1" dirty="0">
              <a:latin typeface="Arial" panose="020B0604020202020204" pitchFamily="34" charset="0"/>
              <a:cs typeface="Arial" panose="020B0604020202020204" pitchFamily="34" charset="0"/>
            </a:rPr>
            <a:t> </a:t>
          </a:r>
          <a:r>
            <a:rPr lang="ru" sz="1400" dirty="0">
              <a:latin typeface="Arial" panose="020B0604020202020204" pitchFamily="34" charset="0"/>
              <a:cs typeface="Arial" panose="020B0604020202020204" pitchFamily="34" charset="0"/>
            </a:rPr>
            <a:t>устранение уязвимых мест при применении мер безопасности цепочки поставок посредством </a:t>
          </a:r>
          <a:r>
            <a:rPr lang="ru" sz="1400" b="1" dirty="0">
              <a:latin typeface="Arial" panose="020B0604020202020204" pitchFamily="34" charset="0"/>
              <a:cs typeface="Arial" panose="020B0604020202020204" pitchFamily="34" charset="0"/>
            </a:rPr>
            <a:t>эффективного процесса </a:t>
          </a:r>
          <a:r>
            <a:rPr lang="ru" sz="1400" b="1" dirty="0" smtClean="0">
              <a:latin typeface="Arial" panose="020B0604020202020204" pitchFamily="34" charset="0"/>
              <a:cs typeface="Arial" panose="020B0604020202020204" pitchFamily="34" charset="0"/>
            </a:rPr>
            <a:t>валидации, </a:t>
          </a:r>
          <a:r>
            <a:rPr lang="ru" sz="1400" b="1" dirty="0">
              <a:latin typeface="Arial" panose="020B0604020202020204" pitchFamily="34" charset="0"/>
              <a:cs typeface="Arial" panose="020B0604020202020204" pitchFamily="34" charset="0"/>
            </a:rPr>
            <a:t>поддержки переговоров </a:t>
          </a:r>
          <a:r>
            <a:rPr lang="ru" sz="1400" b="1" dirty="0" smtClean="0">
              <a:latin typeface="Arial" panose="020B0604020202020204" pitchFamily="34" charset="0"/>
              <a:cs typeface="Arial" panose="020B0604020202020204" pitchFamily="34" charset="0"/>
            </a:rPr>
            <a:t>СВП </a:t>
          </a:r>
          <a:r>
            <a:rPr lang="ru" sz="1400" dirty="0">
              <a:latin typeface="Arial" panose="020B0604020202020204" pitchFamily="34" charset="0"/>
              <a:cs typeface="Arial" panose="020B0604020202020204" pitchFamily="34" charset="0"/>
            </a:rPr>
            <a:t>и </a:t>
          </a:r>
          <a:r>
            <a:rPr lang="ru" sz="1400" b="1" dirty="0">
              <a:latin typeface="Arial" panose="020B0604020202020204" pitchFamily="34" charset="0"/>
              <a:cs typeface="Arial" panose="020B0604020202020204" pitchFamily="34" charset="0"/>
            </a:rPr>
            <a:t>информирования общественности</a:t>
          </a:r>
          <a:endParaRPr lang="en-US" sz="1400" dirty="0">
            <a:latin typeface="Arial" panose="020B0604020202020204" pitchFamily="34" charset="0"/>
            <a:cs typeface="Arial" panose="020B0604020202020204" pitchFamily="34" charset="0"/>
          </a:endParaRPr>
        </a:p>
      </dgm:t>
    </dgm:pt>
    <dgm:pt modelId="{6B678ABD-398A-4BF7-A572-ADF0B7F3FFC1}" type="parTrans" cxnId="{2DD71664-E5D5-4052-A8ED-3E5EEFF5D732}">
      <dgm:prSet/>
      <dgm:spPr/>
      <dgm:t>
        <a:bodyPr/>
        <a:lstStyle/>
        <a:p>
          <a:endParaRPr lang="en-US"/>
        </a:p>
      </dgm:t>
    </dgm:pt>
    <dgm:pt modelId="{4AD72C62-5945-44B4-A0D9-0FE42AA4BC8A}" type="sibTrans" cxnId="{2DD71664-E5D5-4052-A8ED-3E5EEFF5D732}">
      <dgm:prSet/>
      <dgm:spPr/>
      <dgm:t>
        <a:bodyPr/>
        <a:lstStyle/>
        <a:p>
          <a:endParaRPr lang="en-US"/>
        </a:p>
      </dgm:t>
    </dgm:pt>
    <dgm:pt modelId="{D3721E1D-500A-4318-B98B-424227786E71}">
      <dgm:prSet custT="1"/>
      <dgm:spPr>
        <a:solidFill>
          <a:schemeClr val="accent6"/>
        </a:solidFill>
      </dgm:spPr>
      <dgm:t>
        <a:bodyPr/>
        <a:lstStyle/>
        <a:p>
          <a:r>
            <a:rPr lang="ru" sz="1400" dirty="0">
              <a:latin typeface="Arial" panose="020B0604020202020204" pitchFamily="34" charset="0"/>
              <a:cs typeface="Arial" panose="020B0604020202020204" pitchFamily="34" charset="0"/>
            </a:rPr>
            <a:t>В свою очередь, </a:t>
          </a:r>
          <a:r>
            <a:rPr lang="ru" sz="1400" b="1" dirty="0">
              <a:latin typeface="Arial" panose="020B0604020202020204" pitchFamily="34" charset="0"/>
              <a:cs typeface="Arial" panose="020B0604020202020204" pitchFamily="34" charset="0"/>
            </a:rPr>
            <a:t>соблюдающим требования </a:t>
          </a:r>
          <a:r>
            <a:rPr lang="ru" sz="1400" b="1" dirty="0" smtClean="0">
              <a:latin typeface="Arial" panose="020B0604020202020204" pitchFamily="34" charset="0"/>
              <a:cs typeface="Arial" panose="020B0604020202020204" pitchFamily="34" charset="0"/>
            </a:rPr>
            <a:t>участникам ВЭД </a:t>
          </a:r>
          <a:r>
            <a:rPr lang="ru" sz="1400" b="1" dirty="0">
              <a:latin typeface="Arial" panose="020B0604020202020204" pitchFamily="34" charset="0"/>
              <a:cs typeface="Arial" panose="020B0604020202020204" pitchFamily="34" charset="0"/>
            </a:rPr>
            <a:t>предоставляются стимулы для ускорения таможенной очистки </a:t>
          </a:r>
          <a:r>
            <a:rPr lang="ru" sz="1400" b="1" dirty="0" smtClean="0">
              <a:latin typeface="Arial" panose="020B0604020202020204" pitchFamily="34" charset="0"/>
              <a:cs typeface="Arial" panose="020B0604020202020204" pitchFamily="34" charset="0"/>
            </a:rPr>
            <a:t>товаров</a:t>
          </a:r>
          <a:endParaRPr lang="en-US" sz="1400" dirty="0">
            <a:latin typeface="Arial" panose="020B0604020202020204" pitchFamily="34" charset="0"/>
            <a:cs typeface="Arial" panose="020B0604020202020204" pitchFamily="34" charset="0"/>
          </a:endParaRPr>
        </a:p>
      </dgm:t>
    </dgm:pt>
    <dgm:pt modelId="{67904ADB-12A5-4840-858B-AB1BE63EBDCD}" type="parTrans" cxnId="{B2BC7E0D-5917-4B16-816D-859C438C7D2F}">
      <dgm:prSet/>
      <dgm:spPr/>
      <dgm:t>
        <a:bodyPr/>
        <a:lstStyle/>
        <a:p>
          <a:endParaRPr lang="en-US"/>
        </a:p>
      </dgm:t>
    </dgm:pt>
    <dgm:pt modelId="{E27F5DBA-48E0-454E-BBC7-B0E2B688C474}" type="sibTrans" cxnId="{B2BC7E0D-5917-4B16-816D-859C438C7D2F}">
      <dgm:prSet/>
      <dgm:spPr/>
      <dgm:t>
        <a:bodyPr/>
        <a:lstStyle/>
        <a:p>
          <a:endParaRPr lang="en-US"/>
        </a:p>
      </dgm:t>
    </dgm:pt>
    <dgm:pt modelId="{646A1A8F-9391-41F2-9AAA-1D447AB935BC}">
      <dgm:prSet custT="1"/>
      <dgm:spPr>
        <a:solidFill>
          <a:schemeClr val="accent2"/>
        </a:solidFill>
      </dgm:spPr>
      <dgm:t>
        <a:bodyPr/>
        <a:lstStyle/>
        <a:p>
          <a:r>
            <a:rPr lang="ru" sz="1400" dirty="0">
              <a:latin typeface="Arial" panose="020B0604020202020204" pitchFamily="34" charset="0"/>
              <a:cs typeface="Arial" panose="020B0604020202020204" pitchFamily="34" charset="0"/>
            </a:rPr>
            <a:t>Оказать поддержку таможенным службам </a:t>
          </a:r>
          <a:r>
            <a:rPr lang="ru" sz="1400" dirty="0" smtClean="0">
              <a:latin typeface="Arial" panose="020B0604020202020204" pitchFamily="34" charset="0"/>
              <a:cs typeface="Arial" panose="020B0604020202020204" pitchFamily="34" charset="0"/>
            </a:rPr>
            <a:t>и УГО </a:t>
          </a:r>
          <a:r>
            <a:rPr lang="ru" sz="1400" dirty="0">
              <a:latin typeface="Arial" panose="020B0604020202020204" pitchFamily="34" charset="0"/>
              <a:cs typeface="Arial" panose="020B0604020202020204" pitchFamily="34" charset="0"/>
            </a:rPr>
            <a:t>в совершенствовании программы УЭО, разработке скоординированных мер по обмену данными, связанными с УЭО, на национальном уровне, управлении бизнес-ожиданиями и использовании современных технологий для создания целостного подхода к </a:t>
          </a:r>
          <a:r>
            <a:rPr lang="ru" sz="1400" dirty="0" smtClean="0">
              <a:latin typeface="Arial" panose="020B0604020202020204" pitchFamily="34" charset="0"/>
              <a:cs typeface="Arial" panose="020B0604020202020204" pitchFamily="34" charset="0"/>
            </a:rPr>
            <a:t>эффективной </a:t>
          </a:r>
          <a:r>
            <a:rPr lang="ru" sz="1400" b="1" dirty="0">
              <a:latin typeface="Arial" panose="020B0604020202020204" pitchFamily="34" charset="0"/>
              <a:cs typeface="Arial" panose="020B0604020202020204" pitchFamily="34" charset="0"/>
            </a:rPr>
            <a:t>и </a:t>
          </a:r>
          <a:r>
            <a:rPr lang="ru" sz="1400" b="1" dirty="0" smtClean="0">
              <a:latin typeface="Arial" panose="020B0604020202020204" pitchFamily="34" charset="0"/>
              <a:cs typeface="Arial" panose="020B0604020202020204" pitchFamily="34" charset="0"/>
            </a:rPr>
            <a:t>динамичной программе</a:t>
          </a:r>
          <a:endParaRPr lang="en-US" sz="1400" dirty="0">
            <a:latin typeface="Arial" panose="020B0604020202020204" pitchFamily="34" charset="0"/>
            <a:cs typeface="Arial" panose="020B0604020202020204" pitchFamily="34" charset="0"/>
          </a:endParaRPr>
        </a:p>
      </dgm:t>
    </dgm:pt>
    <dgm:pt modelId="{D896DE83-6447-4EA0-ABFB-8A91FC4586DF}" type="parTrans" cxnId="{029FAEFA-3DB8-45FD-B330-EE4EB8A74B5A}">
      <dgm:prSet/>
      <dgm:spPr/>
      <dgm:t>
        <a:bodyPr/>
        <a:lstStyle/>
        <a:p>
          <a:endParaRPr lang="en-US"/>
        </a:p>
      </dgm:t>
    </dgm:pt>
    <dgm:pt modelId="{2F349305-00E2-4619-8762-9B6F63E1FCD8}" type="sibTrans" cxnId="{029FAEFA-3DB8-45FD-B330-EE4EB8A74B5A}">
      <dgm:prSet/>
      <dgm:spPr/>
      <dgm:t>
        <a:bodyPr/>
        <a:lstStyle/>
        <a:p>
          <a:endParaRPr lang="en-US"/>
        </a:p>
      </dgm:t>
    </dgm:pt>
    <dgm:pt modelId="{3FBC5641-3EDC-5C43-AEBD-AEA71C1A6DED}" type="pres">
      <dgm:prSet presAssocID="{98F59B95-7C33-4437-A7D3-EB5D3BA6CC6C}" presName="outerComposite" presStyleCnt="0">
        <dgm:presLayoutVars>
          <dgm:chMax val="5"/>
          <dgm:dir/>
          <dgm:resizeHandles val="exact"/>
        </dgm:presLayoutVars>
      </dgm:prSet>
      <dgm:spPr/>
      <dgm:t>
        <a:bodyPr/>
        <a:lstStyle/>
        <a:p>
          <a:endParaRPr lang="ru-RU"/>
        </a:p>
      </dgm:t>
    </dgm:pt>
    <dgm:pt modelId="{4C30C63D-EC4E-7C4B-A1D2-75A1F158FDE6}" type="pres">
      <dgm:prSet presAssocID="{98F59B95-7C33-4437-A7D3-EB5D3BA6CC6C}" presName="dummyMaxCanvas" presStyleCnt="0">
        <dgm:presLayoutVars/>
      </dgm:prSet>
      <dgm:spPr/>
    </dgm:pt>
    <dgm:pt modelId="{6DB64C4B-98B9-C544-8249-26C26A04E583}" type="pres">
      <dgm:prSet presAssocID="{98F59B95-7C33-4437-A7D3-EB5D3BA6CC6C}" presName="FourNodes_1" presStyleLbl="node1" presStyleIdx="0" presStyleCnt="4" custScaleX="98510">
        <dgm:presLayoutVars>
          <dgm:bulletEnabled val="1"/>
        </dgm:presLayoutVars>
      </dgm:prSet>
      <dgm:spPr/>
      <dgm:t>
        <a:bodyPr/>
        <a:lstStyle/>
        <a:p>
          <a:endParaRPr lang="ru-RU"/>
        </a:p>
      </dgm:t>
    </dgm:pt>
    <dgm:pt modelId="{104884F4-C815-EE4F-86FC-107B2F074A5A}" type="pres">
      <dgm:prSet presAssocID="{98F59B95-7C33-4437-A7D3-EB5D3BA6CC6C}" presName="FourNodes_2" presStyleLbl="node1" presStyleIdx="1" presStyleCnt="4">
        <dgm:presLayoutVars>
          <dgm:bulletEnabled val="1"/>
        </dgm:presLayoutVars>
      </dgm:prSet>
      <dgm:spPr/>
      <dgm:t>
        <a:bodyPr/>
        <a:lstStyle/>
        <a:p>
          <a:endParaRPr lang="ru-RU"/>
        </a:p>
      </dgm:t>
    </dgm:pt>
    <dgm:pt modelId="{2672E681-9E00-B841-A4C4-24D942312CEF}" type="pres">
      <dgm:prSet presAssocID="{98F59B95-7C33-4437-A7D3-EB5D3BA6CC6C}" presName="FourNodes_3" presStyleLbl="node1" presStyleIdx="2" presStyleCnt="4">
        <dgm:presLayoutVars>
          <dgm:bulletEnabled val="1"/>
        </dgm:presLayoutVars>
      </dgm:prSet>
      <dgm:spPr/>
      <dgm:t>
        <a:bodyPr/>
        <a:lstStyle/>
        <a:p>
          <a:endParaRPr lang="ru-RU"/>
        </a:p>
      </dgm:t>
    </dgm:pt>
    <dgm:pt modelId="{CBBD34F5-55A9-E748-8909-73AEB5B3F12A}" type="pres">
      <dgm:prSet presAssocID="{98F59B95-7C33-4437-A7D3-EB5D3BA6CC6C}" presName="FourNodes_4" presStyleLbl="node1" presStyleIdx="3" presStyleCnt="4" custScaleX="106902">
        <dgm:presLayoutVars>
          <dgm:bulletEnabled val="1"/>
        </dgm:presLayoutVars>
      </dgm:prSet>
      <dgm:spPr/>
      <dgm:t>
        <a:bodyPr/>
        <a:lstStyle/>
        <a:p>
          <a:endParaRPr lang="ru-RU"/>
        </a:p>
      </dgm:t>
    </dgm:pt>
    <dgm:pt modelId="{1B44368B-499C-234D-954C-4DF7AB4D33B3}" type="pres">
      <dgm:prSet presAssocID="{98F59B95-7C33-4437-A7D3-EB5D3BA6CC6C}" presName="FourConn_1-2" presStyleLbl="fgAccFollowNode1" presStyleIdx="0" presStyleCnt="3">
        <dgm:presLayoutVars>
          <dgm:bulletEnabled val="1"/>
        </dgm:presLayoutVars>
      </dgm:prSet>
      <dgm:spPr/>
      <dgm:t>
        <a:bodyPr/>
        <a:lstStyle/>
        <a:p>
          <a:endParaRPr lang="ru-RU"/>
        </a:p>
      </dgm:t>
    </dgm:pt>
    <dgm:pt modelId="{144140D2-BC18-3243-9B03-E48F2A7207A9}" type="pres">
      <dgm:prSet presAssocID="{98F59B95-7C33-4437-A7D3-EB5D3BA6CC6C}" presName="FourConn_2-3" presStyleLbl="fgAccFollowNode1" presStyleIdx="1" presStyleCnt="3">
        <dgm:presLayoutVars>
          <dgm:bulletEnabled val="1"/>
        </dgm:presLayoutVars>
      </dgm:prSet>
      <dgm:spPr/>
      <dgm:t>
        <a:bodyPr/>
        <a:lstStyle/>
        <a:p>
          <a:endParaRPr lang="ru-RU"/>
        </a:p>
      </dgm:t>
    </dgm:pt>
    <dgm:pt modelId="{8386B63A-4F09-8342-9A1C-826EE8A6CC45}" type="pres">
      <dgm:prSet presAssocID="{98F59B95-7C33-4437-A7D3-EB5D3BA6CC6C}" presName="FourConn_3-4" presStyleLbl="fgAccFollowNode1" presStyleIdx="2" presStyleCnt="3">
        <dgm:presLayoutVars>
          <dgm:bulletEnabled val="1"/>
        </dgm:presLayoutVars>
      </dgm:prSet>
      <dgm:spPr/>
      <dgm:t>
        <a:bodyPr/>
        <a:lstStyle/>
        <a:p>
          <a:endParaRPr lang="ru-RU"/>
        </a:p>
      </dgm:t>
    </dgm:pt>
    <dgm:pt modelId="{1A83ABF7-2190-6844-9727-E9B9B5B09466}" type="pres">
      <dgm:prSet presAssocID="{98F59B95-7C33-4437-A7D3-EB5D3BA6CC6C}" presName="FourNodes_1_text" presStyleLbl="node1" presStyleIdx="3" presStyleCnt="4">
        <dgm:presLayoutVars>
          <dgm:bulletEnabled val="1"/>
        </dgm:presLayoutVars>
      </dgm:prSet>
      <dgm:spPr/>
      <dgm:t>
        <a:bodyPr/>
        <a:lstStyle/>
        <a:p>
          <a:endParaRPr lang="ru-RU"/>
        </a:p>
      </dgm:t>
    </dgm:pt>
    <dgm:pt modelId="{E5890F46-CB04-804A-A06A-F2568FD81E78}" type="pres">
      <dgm:prSet presAssocID="{98F59B95-7C33-4437-A7D3-EB5D3BA6CC6C}" presName="FourNodes_2_text" presStyleLbl="node1" presStyleIdx="3" presStyleCnt="4">
        <dgm:presLayoutVars>
          <dgm:bulletEnabled val="1"/>
        </dgm:presLayoutVars>
      </dgm:prSet>
      <dgm:spPr/>
      <dgm:t>
        <a:bodyPr/>
        <a:lstStyle/>
        <a:p>
          <a:endParaRPr lang="ru-RU"/>
        </a:p>
      </dgm:t>
    </dgm:pt>
    <dgm:pt modelId="{61977CF1-2AC3-0E44-9A10-48FC0DE46D1D}" type="pres">
      <dgm:prSet presAssocID="{98F59B95-7C33-4437-A7D3-EB5D3BA6CC6C}" presName="FourNodes_3_text" presStyleLbl="node1" presStyleIdx="3" presStyleCnt="4">
        <dgm:presLayoutVars>
          <dgm:bulletEnabled val="1"/>
        </dgm:presLayoutVars>
      </dgm:prSet>
      <dgm:spPr/>
      <dgm:t>
        <a:bodyPr/>
        <a:lstStyle/>
        <a:p>
          <a:endParaRPr lang="ru-RU"/>
        </a:p>
      </dgm:t>
    </dgm:pt>
    <dgm:pt modelId="{6F6CA8E3-905C-CF46-9BB3-36A2319EA470}" type="pres">
      <dgm:prSet presAssocID="{98F59B95-7C33-4437-A7D3-EB5D3BA6CC6C}" presName="FourNodes_4_text" presStyleLbl="node1" presStyleIdx="3" presStyleCnt="4">
        <dgm:presLayoutVars>
          <dgm:bulletEnabled val="1"/>
        </dgm:presLayoutVars>
      </dgm:prSet>
      <dgm:spPr/>
      <dgm:t>
        <a:bodyPr/>
        <a:lstStyle/>
        <a:p>
          <a:endParaRPr lang="ru-RU"/>
        </a:p>
      </dgm:t>
    </dgm:pt>
  </dgm:ptLst>
  <dgm:cxnLst>
    <dgm:cxn modelId="{029FAEFA-3DB8-45FD-B330-EE4EB8A74B5A}" srcId="{98F59B95-7C33-4437-A7D3-EB5D3BA6CC6C}" destId="{646A1A8F-9391-41F2-9AAA-1D447AB935BC}" srcOrd="3" destOrd="0" parTransId="{D896DE83-6447-4EA0-ABFB-8A91FC4586DF}" sibTransId="{2F349305-00E2-4619-8762-9B6F63E1FCD8}"/>
    <dgm:cxn modelId="{7D61459C-05E2-C84A-95B6-6A37B2A2A88B}" type="presOf" srcId="{D386F08E-07B6-4189-B4D7-1E72CABA3A8E}" destId="{1A83ABF7-2190-6844-9727-E9B9B5B09466}" srcOrd="1" destOrd="0" presId="urn:microsoft.com/office/officeart/2005/8/layout/vProcess5"/>
    <dgm:cxn modelId="{FD410742-5B5C-EC4A-8859-3A576B201ADA}" type="presOf" srcId="{D3721E1D-500A-4318-B98B-424227786E71}" destId="{2672E681-9E00-B841-A4C4-24D942312CEF}" srcOrd="0" destOrd="0" presId="urn:microsoft.com/office/officeart/2005/8/layout/vProcess5"/>
    <dgm:cxn modelId="{16BA873B-0C13-F34C-A1F8-E48D39BF02E3}" type="presOf" srcId="{98F59B95-7C33-4437-A7D3-EB5D3BA6CC6C}" destId="{3FBC5641-3EDC-5C43-AEBD-AEA71C1A6DED}" srcOrd="0" destOrd="0" presId="urn:microsoft.com/office/officeart/2005/8/layout/vProcess5"/>
    <dgm:cxn modelId="{F813E815-650A-2143-B7D7-55924737F379}" type="presOf" srcId="{646A1A8F-9391-41F2-9AAA-1D447AB935BC}" destId="{6F6CA8E3-905C-CF46-9BB3-36A2319EA470}" srcOrd="1" destOrd="0" presId="urn:microsoft.com/office/officeart/2005/8/layout/vProcess5"/>
    <dgm:cxn modelId="{728F5C1D-C853-1A40-8E57-0DDC9DA69902}" type="presOf" srcId="{DEA09D8B-87C9-44CD-9ED7-4C37EEAF3B0C}" destId="{1B44368B-499C-234D-954C-4DF7AB4D33B3}" srcOrd="0" destOrd="0" presId="urn:microsoft.com/office/officeart/2005/8/layout/vProcess5"/>
    <dgm:cxn modelId="{4FC10618-47F7-4A26-867B-5878870B4830}" srcId="{98F59B95-7C33-4437-A7D3-EB5D3BA6CC6C}" destId="{D386F08E-07B6-4189-B4D7-1E72CABA3A8E}" srcOrd="0" destOrd="0" parTransId="{73244BCC-6666-437F-9D24-396BCFB4221E}" sibTransId="{DEA09D8B-87C9-44CD-9ED7-4C37EEAF3B0C}"/>
    <dgm:cxn modelId="{5FBCAE4F-5956-1B42-A13E-B61035F9908A}" type="presOf" srcId="{646A1A8F-9391-41F2-9AAA-1D447AB935BC}" destId="{CBBD34F5-55A9-E748-8909-73AEB5B3F12A}" srcOrd="0" destOrd="0" presId="urn:microsoft.com/office/officeart/2005/8/layout/vProcess5"/>
    <dgm:cxn modelId="{5BC3A65E-7DC9-8B47-9644-605DC11A5A63}" type="presOf" srcId="{01B458DF-C6F5-459F-B4CA-B46099674C56}" destId="{E5890F46-CB04-804A-A06A-F2568FD81E78}" srcOrd="1" destOrd="0" presId="urn:microsoft.com/office/officeart/2005/8/layout/vProcess5"/>
    <dgm:cxn modelId="{B22A636C-08C2-5640-AA67-D3AA9ED8EE01}" type="presOf" srcId="{01B458DF-C6F5-459F-B4CA-B46099674C56}" destId="{104884F4-C815-EE4F-86FC-107B2F074A5A}" srcOrd="0" destOrd="0" presId="urn:microsoft.com/office/officeart/2005/8/layout/vProcess5"/>
    <dgm:cxn modelId="{3FE2C547-C983-5A4D-9707-607ED8CAB550}" type="presOf" srcId="{D3721E1D-500A-4318-B98B-424227786E71}" destId="{61977CF1-2AC3-0E44-9A10-48FC0DE46D1D}" srcOrd="1" destOrd="0" presId="urn:microsoft.com/office/officeart/2005/8/layout/vProcess5"/>
    <dgm:cxn modelId="{B2BC7E0D-5917-4B16-816D-859C438C7D2F}" srcId="{98F59B95-7C33-4437-A7D3-EB5D3BA6CC6C}" destId="{D3721E1D-500A-4318-B98B-424227786E71}" srcOrd="2" destOrd="0" parTransId="{67904ADB-12A5-4840-858B-AB1BE63EBDCD}" sibTransId="{E27F5DBA-48E0-454E-BBC7-B0E2B688C474}"/>
    <dgm:cxn modelId="{16FEE62B-A65F-014A-B7D2-819252FCC425}" type="presOf" srcId="{4AD72C62-5945-44B4-A0D9-0FE42AA4BC8A}" destId="{144140D2-BC18-3243-9B03-E48F2A7207A9}" srcOrd="0" destOrd="0" presId="urn:microsoft.com/office/officeart/2005/8/layout/vProcess5"/>
    <dgm:cxn modelId="{2DD71664-E5D5-4052-A8ED-3E5EEFF5D732}" srcId="{98F59B95-7C33-4437-A7D3-EB5D3BA6CC6C}" destId="{01B458DF-C6F5-459F-B4CA-B46099674C56}" srcOrd="1" destOrd="0" parTransId="{6B678ABD-398A-4BF7-A572-ADF0B7F3FFC1}" sibTransId="{4AD72C62-5945-44B4-A0D9-0FE42AA4BC8A}"/>
    <dgm:cxn modelId="{AAD66A71-AD1E-5643-9421-4F0B0FBABF13}" type="presOf" srcId="{D386F08E-07B6-4189-B4D7-1E72CABA3A8E}" destId="{6DB64C4B-98B9-C544-8249-26C26A04E583}" srcOrd="0" destOrd="0" presId="urn:microsoft.com/office/officeart/2005/8/layout/vProcess5"/>
    <dgm:cxn modelId="{1C4E5C5F-D677-F146-A403-2DDFA1A156FC}" type="presOf" srcId="{E27F5DBA-48E0-454E-BBC7-B0E2B688C474}" destId="{8386B63A-4F09-8342-9A1C-826EE8A6CC45}" srcOrd="0" destOrd="0" presId="urn:microsoft.com/office/officeart/2005/8/layout/vProcess5"/>
    <dgm:cxn modelId="{125C1B5F-8DB6-5941-8747-C7085ACF888F}" type="presParOf" srcId="{3FBC5641-3EDC-5C43-AEBD-AEA71C1A6DED}" destId="{4C30C63D-EC4E-7C4B-A1D2-75A1F158FDE6}" srcOrd="0" destOrd="0" presId="urn:microsoft.com/office/officeart/2005/8/layout/vProcess5"/>
    <dgm:cxn modelId="{A1E199D4-3370-824E-A0A9-CB2EE6736EE8}" type="presParOf" srcId="{3FBC5641-3EDC-5C43-AEBD-AEA71C1A6DED}" destId="{6DB64C4B-98B9-C544-8249-26C26A04E583}" srcOrd="1" destOrd="0" presId="urn:microsoft.com/office/officeart/2005/8/layout/vProcess5"/>
    <dgm:cxn modelId="{F0F840A8-BD57-B544-8D54-55B24B920A28}" type="presParOf" srcId="{3FBC5641-3EDC-5C43-AEBD-AEA71C1A6DED}" destId="{104884F4-C815-EE4F-86FC-107B2F074A5A}" srcOrd="2" destOrd="0" presId="urn:microsoft.com/office/officeart/2005/8/layout/vProcess5"/>
    <dgm:cxn modelId="{92C6B41C-33FE-AF44-856F-FBBC5316799A}" type="presParOf" srcId="{3FBC5641-3EDC-5C43-AEBD-AEA71C1A6DED}" destId="{2672E681-9E00-B841-A4C4-24D942312CEF}" srcOrd="3" destOrd="0" presId="urn:microsoft.com/office/officeart/2005/8/layout/vProcess5"/>
    <dgm:cxn modelId="{28A4EAEA-DC0A-4E4D-BC47-76D463AE0F77}" type="presParOf" srcId="{3FBC5641-3EDC-5C43-AEBD-AEA71C1A6DED}" destId="{CBBD34F5-55A9-E748-8909-73AEB5B3F12A}" srcOrd="4" destOrd="0" presId="urn:microsoft.com/office/officeart/2005/8/layout/vProcess5"/>
    <dgm:cxn modelId="{D998017B-5059-F843-9714-F28AF2BE933E}" type="presParOf" srcId="{3FBC5641-3EDC-5C43-AEBD-AEA71C1A6DED}" destId="{1B44368B-499C-234D-954C-4DF7AB4D33B3}" srcOrd="5" destOrd="0" presId="urn:microsoft.com/office/officeart/2005/8/layout/vProcess5"/>
    <dgm:cxn modelId="{F7D4517B-546B-3547-93EA-2F3905ABA0B0}" type="presParOf" srcId="{3FBC5641-3EDC-5C43-AEBD-AEA71C1A6DED}" destId="{144140D2-BC18-3243-9B03-E48F2A7207A9}" srcOrd="6" destOrd="0" presId="urn:microsoft.com/office/officeart/2005/8/layout/vProcess5"/>
    <dgm:cxn modelId="{5C1FE27D-DF1C-2D4F-926E-5A981E6E04A5}" type="presParOf" srcId="{3FBC5641-3EDC-5C43-AEBD-AEA71C1A6DED}" destId="{8386B63A-4F09-8342-9A1C-826EE8A6CC45}" srcOrd="7" destOrd="0" presId="urn:microsoft.com/office/officeart/2005/8/layout/vProcess5"/>
    <dgm:cxn modelId="{95B7AE1E-4D9C-0D4B-81B2-E1F48D97E285}" type="presParOf" srcId="{3FBC5641-3EDC-5C43-AEBD-AEA71C1A6DED}" destId="{1A83ABF7-2190-6844-9727-E9B9B5B09466}" srcOrd="8" destOrd="0" presId="urn:microsoft.com/office/officeart/2005/8/layout/vProcess5"/>
    <dgm:cxn modelId="{12748282-6823-AA47-AAF1-777D84F9DA26}" type="presParOf" srcId="{3FBC5641-3EDC-5C43-AEBD-AEA71C1A6DED}" destId="{E5890F46-CB04-804A-A06A-F2568FD81E78}" srcOrd="9" destOrd="0" presId="urn:microsoft.com/office/officeart/2005/8/layout/vProcess5"/>
    <dgm:cxn modelId="{214508D4-3EF8-F34F-947B-4C3600CCEE07}" type="presParOf" srcId="{3FBC5641-3EDC-5C43-AEBD-AEA71C1A6DED}" destId="{61977CF1-2AC3-0E44-9A10-48FC0DE46D1D}" srcOrd="10" destOrd="0" presId="urn:microsoft.com/office/officeart/2005/8/layout/vProcess5"/>
    <dgm:cxn modelId="{20E2F2FD-7C82-6244-9A07-4D8CE104FC2E}" type="presParOf" srcId="{3FBC5641-3EDC-5C43-AEBD-AEA71C1A6DED}" destId="{6F6CA8E3-905C-CF46-9BB3-36A2319EA470}"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CBA2362-F849-5946-8438-CC7EA66F7AB8}" type="doc">
      <dgm:prSet loTypeId="urn:microsoft.com/office/officeart/2005/8/layout/vList5" loCatId="list" qsTypeId="urn:microsoft.com/office/officeart/2005/8/quickstyle/simple1" qsCatId="simple" csTypeId="urn:microsoft.com/office/officeart/2005/8/colors/accent3_2" csCatId="accent3" phldr="1"/>
      <dgm:spPr/>
      <dgm:t>
        <a:bodyPr/>
        <a:lstStyle/>
        <a:p>
          <a:endParaRPr lang="en-US"/>
        </a:p>
      </dgm:t>
    </dgm:pt>
    <dgm:pt modelId="{C5392654-081E-FA40-BE05-793A5CC7569C}">
      <dgm:prSet phldrT="[Text]"/>
      <dgm:spPr>
        <a:solidFill>
          <a:schemeClr val="accent5"/>
        </a:solidFill>
      </dgm:spPr>
      <dgm:t>
        <a:bodyPr/>
        <a:lstStyle/>
        <a:p>
          <a:pPr>
            <a:defRPr b="1"/>
          </a:pPr>
          <a:r>
            <a:rPr lang="ru" dirty="0">
              <a:latin typeface="Arial" panose="020B0604020202020204" pitchFamily="34" charset="0"/>
              <a:cs typeface="Arial" panose="020B0604020202020204" pitchFamily="34" charset="0"/>
            </a:rPr>
            <a:t>Восемь стран присоединятся к пилотному проекту программы УЭО</a:t>
          </a:r>
        </a:p>
      </dgm:t>
    </dgm:pt>
    <dgm:pt modelId="{C304D8CB-F944-DD40-B4AF-7803ABE47699}" type="parTrans" cxnId="{69D4A4CB-B8F3-E04C-8348-4952BE09FB4B}">
      <dgm:prSet/>
      <dgm:spPr/>
      <dgm:t>
        <a:bodyPr/>
        <a:lstStyle/>
        <a:p>
          <a:endParaRPr lang="en-US"/>
        </a:p>
      </dgm:t>
    </dgm:pt>
    <dgm:pt modelId="{43489074-FD79-0847-839B-58EB53928C1B}" type="sibTrans" cxnId="{69D4A4CB-B8F3-E04C-8348-4952BE09FB4B}">
      <dgm:prSet/>
      <dgm:spPr/>
      <dgm:t>
        <a:bodyPr/>
        <a:lstStyle/>
        <a:p>
          <a:endParaRPr lang="en-US"/>
        </a:p>
      </dgm:t>
    </dgm:pt>
    <dgm:pt modelId="{CCE0BBD7-B330-324A-A36E-21E11681CFF3}">
      <dgm:prSet phldrT="[Text]" custT="1"/>
      <dgm:spPr/>
      <dgm:t>
        <a:bodyPr/>
        <a:lstStyle/>
        <a:p>
          <a:r>
            <a:rPr lang="ru" sz="1400" dirty="0" smtClean="0">
              <a:latin typeface="Arial" panose="020B0604020202020204" pitchFamily="34" charset="0"/>
              <a:cs typeface="Arial" panose="020B0604020202020204" pitchFamily="34" charset="0"/>
            </a:rPr>
            <a:t>Девять </a:t>
          </a:r>
          <a:r>
            <a:rPr lang="ru" sz="1400" dirty="0">
              <a:latin typeface="Arial" panose="020B0604020202020204" pitchFamily="34" charset="0"/>
              <a:cs typeface="Arial" panose="020B0604020202020204" pitchFamily="34" charset="0"/>
            </a:rPr>
            <a:t>респондентов выразили заинтересованность присоединиться к пилотному проекту программы УЭО.</a:t>
          </a:r>
          <a:endParaRPr lang="en-US" sz="1400" dirty="0">
            <a:latin typeface="Arial" panose="020B0604020202020204" pitchFamily="34" charset="0"/>
            <a:cs typeface="Arial" panose="020B0604020202020204" pitchFamily="34" charset="0"/>
          </a:endParaRPr>
        </a:p>
      </dgm:t>
    </dgm:pt>
    <dgm:pt modelId="{B31FDF26-C26B-5646-8BAC-13B7A9204EC4}" type="parTrans" cxnId="{D19C3A09-0FC4-1449-A759-82391A7E93F4}">
      <dgm:prSet/>
      <dgm:spPr/>
      <dgm:t>
        <a:bodyPr/>
        <a:lstStyle/>
        <a:p>
          <a:endParaRPr lang="en-US"/>
        </a:p>
      </dgm:t>
    </dgm:pt>
    <dgm:pt modelId="{C964A8F5-188D-C443-B7B8-A5137917E450}" type="sibTrans" cxnId="{D19C3A09-0FC4-1449-A759-82391A7E93F4}">
      <dgm:prSet/>
      <dgm:spPr/>
      <dgm:t>
        <a:bodyPr/>
        <a:lstStyle/>
        <a:p>
          <a:endParaRPr lang="en-US"/>
        </a:p>
      </dgm:t>
    </dgm:pt>
    <dgm:pt modelId="{98E6F058-253E-3640-B203-265930C54652}">
      <dgm:prSet phldrT="[Text]" custT="1"/>
      <dgm:spPr>
        <a:solidFill>
          <a:schemeClr val="accent4"/>
        </a:solidFill>
      </dgm:spPr>
      <dgm:t>
        <a:bodyPr/>
        <a:lstStyle/>
        <a:p>
          <a:pPr>
            <a:defRPr b="1"/>
          </a:pPr>
          <a:r>
            <a:rPr lang="ru" sz="2100" dirty="0">
              <a:latin typeface="Arial" panose="020B0604020202020204" pitchFamily="34" charset="0"/>
              <a:cs typeface="Arial" panose="020B0604020202020204" pitchFamily="34" charset="0"/>
            </a:rPr>
            <a:t>Создана </a:t>
          </a:r>
          <a:r>
            <a:rPr lang="ru" sz="2100" dirty="0" smtClean="0">
              <a:latin typeface="Arial" panose="020B0604020202020204" pitchFamily="34" charset="0"/>
              <a:cs typeface="Arial" panose="020B0604020202020204" pitchFamily="34" charset="0"/>
            </a:rPr>
            <a:t>специальная </a:t>
          </a:r>
          <a:r>
            <a:rPr lang="ru" sz="2100" dirty="0">
              <a:latin typeface="Arial" panose="020B0604020202020204" pitchFamily="34" charset="0"/>
              <a:cs typeface="Arial" panose="020B0604020202020204" pitchFamily="34" charset="0"/>
            </a:rPr>
            <a:t>команда</a:t>
          </a:r>
        </a:p>
      </dgm:t>
    </dgm:pt>
    <dgm:pt modelId="{2DE23F41-87FA-664C-81C3-82605FCC2EC3}" type="parTrans" cxnId="{7F83DD65-3086-B244-A160-254CABA31131}">
      <dgm:prSet/>
      <dgm:spPr/>
      <dgm:t>
        <a:bodyPr/>
        <a:lstStyle/>
        <a:p>
          <a:endParaRPr lang="en-US"/>
        </a:p>
      </dgm:t>
    </dgm:pt>
    <dgm:pt modelId="{CE069E69-3C3C-204B-A6E1-905BA516BAC8}" type="sibTrans" cxnId="{7F83DD65-3086-B244-A160-254CABA31131}">
      <dgm:prSet/>
      <dgm:spPr/>
      <dgm:t>
        <a:bodyPr/>
        <a:lstStyle/>
        <a:p>
          <a:endParaRPr lang="en-US"/>
        </a:p>
      </dgm:t>
    </dgm:pt>
    <dgm:pt modelId="{A904EC94-B46C-9A47-9655-64105CA525DE}">
      <dgm:prSet phldrT="[Text]" custT="1"/>
      <dgm:spPr/>
      <dgm:t>
        <a:bodyPr/>
        <a:lstStyle/>
        <a:p>
          <a:r>
            <a:rPr lang="ru" sz="1400" dirty="0" smtClean="0">
              <a:latin typeface="Arial" panose="020B0604020202020204" pitchFamily="34" charset="0"/>
              <a:cs typeface="Arial" panose="020B0604020202020204" pitchFamily="34" charset="0"/>
            </a:rPr>
            <a:t>Шесть </a:t>
          </a:r>
          <a:r>
            <a:rPr lang="ru" sz="1400" dirty="0">
              <a:latin typeface="Arial" panose="020B0604020202020204" pitchFamily="34" charset="0"/>
              <a:cs typeface="Arial" panose="020B0604020202020204" pitchFamily="34" charset="0"/>
            </a:rPr>
            <a:t>респондентов сообщили, что для управления разработкой их программы УЭО </a:t>
          </a:r>
          <a:r>
            <a:rPr lang="ru" sz="1400" dirty="0" smtClean="0">
              <a:latin typeface="Arial" panose="020B0604020202020204" pitchFamily="34" charset="0"/>
              <a:cs typeface="Arial" panose="020B0604020202020204" pitchFamily="34" charset="0"/>
            </a:rPr>
            <a:t>создан специальный отдел/команда</a:t>
          </a:r>
          <a:r>
            <a:rPr lang="ru" sz="1400" dirty="0">
              <a:latin typeface="Arial" panose="020B0604020202020204" pitchFamily="34" charset="0"/>
              <a:cs typeface="Arial" panose="020B0604020202020204" pitchFamily="34" charset="0"/>
            </a:rPr>
            <a:t>.</a:t>
          </a:r>
          <a:endParaRPr lang="en-US" sz="1400" dirty="0">
            <a:latin typeface="Arial" panose="020B0604020202020204" pitchFamily="34" charset="0"/>
            <a:cs typeface="Arial" panose="020B0604020202020204" pitchFamily="34" charset="0"/>
          </a:endParaRPr>
        </a:p>
      </dgm:t>
    </dgm:pt>
    <dgm:pt modelId="{2A3E7C97-8882-1449-9243-42C5DF05E9A1}" type="parTrans" cxnId="{FA2265A2-17D5-DB40-AF95-94AB03B0E0FD}">
      <dgm:prSet/>
      <dgm:spPr/>
      <dgm:t>
        <a:bodyPr/>
        <a:lstStyle/>
        <a:p>
          <a:endParaRPr lang="en-US"/>
        </a:p>
      </dgm:t>
    </dgm:pt>
    <dgm:pt modelId="{2EB0201F-D7DB-EA4E-9AC7-5142A8A42067}" type="sibTrans" cxnId="{FA2265A2-17D5-DB40-AF95-94AB03B0E0FD}">
      <dgm:prSet/>
      <dgm:spPr/>
      <dgm:t>
        <a:bodyPr/>
        <a:lstStyle/>
        <a:p>
          <a:endParaRPr lang="en-US"/>
        </a:p>
      </dgm:t>
    </dgm:pt>
    <dgm:pt modelId="{511F4ABF-52A8-8E47-8FF3-95F868E379CF}">
      <dgm:prSet phldrT="[Text]"/>
      <dgm:spPr>
        <a:solidFill>
          <a:schemeClr val="accent2"/>
        </a:solidFill>
      </dgm:spPr>
      <dgm:t>
        <a:bodyPr/>
        <a:lstStyle/>
        <a:p>
          <a:pPr>
            <a:defRPr b="1"/>
          </a:pPr>
          <a:r>
            <a:rPr lang="ru" dirty="0" smtClean="0">
              <a:latin typeface="Arial" panose="020B0604020202020204" pitchFamily="34" charset="0"/>
              <a:cs typeface="Arial" panose="020B0604020202020204" pitchFamily="34" charset="0"/>
            </a:rPr>
            <a:t>Создана </a:t>
          </a:r>
          <a:r>
            <a:rPr lang="ru" dirty="0">
              <a:latin typeface="Arial" panose="020B0604020202020204" pitchFamily="34" charset="0"/>
              <a:cs typeface="Arial" panose="020B0604020202020204" pitchFamily="34" charset="0"/>
            </a:rPr>
            <a:t>программа УЭО</a:t>
          </a:r>
        </a:p>
      </dgm:t>
    </dgm:pt>
    <dgm:pt modelId="{762755A2-7F96-564C-BDAB-B22ADCB0F784}" type="parTrans" cxnId="{BE610198-940D-624C-836E-1A56BBFCF1AE}">
      <dgm:prSet/>
      <dgm:spPr/>
      <dgm:t>
        <a:bodyPr/>
        <a:lstStyle/>
        <a:p>
          <a:endParaRPr lang="en-US"/>
        </a:p>
      </dgm:t>
    </dgm:pt>
    <dgm:pt modelId="{25B06579-03B0-604A-87E1-B8D4DAEE0E03}" type="sibTrans" cxnId="{BE610198-940D-624C-836E-1A56BBFCF1AE}">
      <dgm:prSet/>
      <dgm:spPr/>
      <dgm:t>
        <a:bodyPr/>
        <a:lstStyle/>
        <a:p>
          <a:endParaRPr lang="en-US"/>
        </a:p>
      </dgm:t>
    </dgm:pt>
    <dgm:pt modelId="{5E73356F-158D-5141-BBE2-C8947952000A}">
      <dgm:prSet phldrT="[Text]" custT="1"/>
      <dgm:spPr/>
      <dgm:t>
        <a:bodyPr/>
        <a:lstStyle/>
        <a:p>
          <a:r>
            <a:rPr lang="ru" sz="1200" dirty="0">
              <a:latin typeface="Arial" panose="020B0604020202020204" pitchFamily="34" charset="0"/>
              <a:cs typeface="Arial" panose="020B0604020202020204" pitchFamily="34" charset="0"/>
            </a:rPr>
            <a:t>Центральная Азия добилась значительного прогресса в разработке программы УЭО, включая цифровизацию торговли и управление рисками.</a:t>
          </a:r>
          <a:endParaRPr lang="en-US" sz="1200" dirty="0">
            <a:latin typeface="Arial" panose="020B0604020202020204" pitchFamily="34" charset="0"/>
            <a:cs typeface="Arial" panose="020B0604020202020204" pitchFamily="34" charset="0"/>
          </a:endParaRPr>
        </a:p>
      </dgm:t>
    </dgm:pt>
    <dgm:pt modelId="{C0060F54-ED61-404C-B973-A8AF2ED8D4BC}" type="parTrans" cxnId="{0A85166F-F932-DD48-953C-9C0A8B11B0BE}">
      <dgm:prSet/>
      <dgm:spPr/>
      <dgm:t>
        <a:bodyPr/>
        <a:lstStyle/>
        <a:p>
          <a:endParaRPr lang="en-US"/>
        </a:p>
      </dgm:t>
    </dgm:pt>
    <dgm:pt modelId="{4FDC74EB-C779-134D-B48D-C5C503CF5CF8}" type="sibTrans" cxnId="{0A85166F-F932-DD48-953C-9C0A8B11B0BE}">
      <dgm:prSet/>
      <dgm:spPr/>
      <dgm:t>
        <a:bodyPr/>
        <a:lstStyle/>
        <a:p>
          <a:endParaRPr lang="en-US"/>
        </a:p>
      </dgm:t>
    </dgm:pt>
    <dgm:pt modelId="{661F9116-19A4-994F-8813-3F8BFD72FCC6}">
      <dgm:prSet phldrT="[Text]"/>
      <dgm:spPr>
        <a:solidFill>
          <a:schemeClr val="accent6"/>
        </a:solidFill>
      </dgm:spPr>
      <dgm:t>
        <a:bodyPr/>
        <a:lstStyle/>
        <a:p>
          <a:pPr>
            <a:defRPr b="1"/>
          </a:pPr>
          <a:r>
            <a:rPr lang="ru" dirty="0">
              <a:latin typeface="Arial" panose="020B0604020202020204" pitchFamily="34" charset="0"/>
              <a:cs typeface="Arial" panose="020B0604020202020204" pitchFamily="34" charset="0"/>
            </a:rPr>
            <a:t>Программы по </a:t>
          </a:r>
          <a:r>
            <a:rPr lang="ru" dirty="0" smtClean="0">
              <a:latin typeface="Arial" panose="020B0604020202020204" pitchFamily="34" charset="0"/>
              <a:cs typeface="Arial" panose="020B0604020202020204" pitchFamily="34" charset="0"/>
            </a:rPr>
            <a:t>развитию </a:t>
          </a:r>
          <a:r>
            <a:rPr lang="ru" dirty="0">
              <a:latin typeface="Arial" panose="020B0604020202020204" pitchFamily="34" charset="0"/>
              <a:cs typeface="Arial" panose="020B0604020202020204" pitchFamily="34" charset="0"/>
            </a:rPr>
            <a:t>потенциала для устранения разрыва в развитии</a:t>
          </a:r>
          <a:endParaRPr lang="en-US" dirty="0">
            <a:latin typeface="Arial" panose="020B0604020202020204" pitchFamily="34" charset="0"/>
            <a:cs typeface="Arial" panose="020B0604020202020204" pitchFamily="34" charset="0"/>
          </a:endParaRPr>
        </a:p>
      </dgm:t>
    </dgm:pt>
    <dgm:pt modelId="{A4EFDB19-EF8F-0249-B33C-40E0895C6AE0}" type="parTrans" cxnId="{4D8F91F5-CC8E-8E4E-845C-B068DD580487}">
      <dgm:prSet/>
      <dgm:spPr/>
      <dgm:t>
        <a:bodyPr/>
        <a:lstStyle/>
        <a:p>
          <a:endParaRPr lang="en-US"/>
        </a:p>
      </dgm:t>
    </dgm:pt>
    <dgm:pt modelId="{6440D719-8638-7544-84C9-F77C605FD181}" type="sibTrans" cxnId="{4D8F91F5-CC8E-8E4E-845C-B068DD580487}">
      <dgm:prSet/>
      <dgm:spPr/>
      <dgm:t>
        <a:bodyPr/>
        <a:lstStyle/>
        <a:p>
          <a:endParaRPr lang="en-US"/>
        </a:p>
      </dgm:t>
    </dgm:pt>
    <dgm:pt modelId="{10A98A2C-BD60-2F4D-AB0C-178A642EA709}">
      <dgm:prSet phldrT="[Text]" custT="1"/>
      <dgm:spPr/>
      <dgm:t>
        <a:bodyPr/>
        <a:lstStyle/>
        <a:p>
          <a:r>
            <a:rPr lang="ru" sz="1400" dirty="0">
              <a:latin typeface="Arial" panose="020B0604020202020204" pitchFamily="34" charset="0"/>
              <a:cs typeface="Arial" panose="020B0604020202020204" pitchFamily="34" charset="0"/>
            </a:rPr>
            <a:t>Судя по этим результатам, таможни Азербайджана, Китая, Грузии, Казахстана, Пакистана и Узбекистана имеют действующие программы УЭО.</a:t>
          </a:r>
          <a:endParaRPr lang="en-US" sz="1400" dirty="0">
            <a:latin typeface="Arial" panose="020B0604020202020204" pitchFamily="34" charset="0"/>
            <a:cs typeface="Arial" panose="020B0604020202020204" pitchFamily="34" charset="0"/>
          </a:endParaRPr>
        </a:p>
      </dgm:t>
    </dgm:pt>
    <dgm:pt modelId="{F2479FC5-7AD1-3343-B03B-D3774B15AF2E}" type="parTrans" cxnId="{6FA7ACDB-E371-CC4E-8950-F7D1E91E7C90}">
      <dgm:prSet/>
      <dgm:spPr/>
      <dgm:t>
        <a:bodyPr/>
        <a:lstStyle/>
        <a:p>
          <a:endParaRPr lang="en-US"/>
        </a:p>
      </dgm:t>
    </dgm:pt>
    <dgm:pt modelId="{4B60D759-C530-7544-BCFF-5F51A18227AD}" type="sibTrans" cxnId="{6FA7ACDB-E371-CC4E-8950-F7D1E91E7C90}">
      <dgm:prSet/>
      <dgm:spPr/>
      <dgm:t>
        <a:bodyPr/>
        <a:lstStyle/>
        <a:p>
          <a:endParaRPr lang="en-US"/>
        </a:p>
      </dgm:t>
    </dgm:pt>
    <dgm:pt modelId="{51574405-7553-7F4A-ABFE-13A0FE8969CA}">
      <dgm:prSet phldrT="[Text]" custT="1"/>
      <dgm:spPr/>
      <dgm:t>
        <a:bodyPr/>
        <a:lstStyle/>
        <a:p>
          <a:r>
            <a:rPr lang="ru" sz="1200" dirty="0" smtClean="0">
              <a:latin typeface="Arial" panose="020B0604020202020204" pitchFamily="34" charset="0"/>
              <a:cs typeface="Arial" panose="020B0604020202020204" pitchFamily="34" charset="0"/>
            </a:rPr>
            <a:t>Все десять респондентов </a:t>
          </a:r>
          <a:r>
            <a:rPr lang="ru" sz="1200" dirty="0">
              <a:latin typeface="Arial" panose="020B0604020202020204" pitchFamily="34" charset="0"/>
              <a:cs typeface="Arial" panose="020B0604020202020204" pitchFamily="34" charset="0"/>
            </a:rPr>
            <a:t>сообщили, что существует поддержка и участие </a:t>
          </a:r>
          <a:r>
            <a:rPr lang="ru" sz="1200" dirty="0" smtClean="0">
              <a:latin typeface="Arial" panose="020B0604020202020204" pitchFamily="34" charset="0"/>
              <a:cs typeface="Arial" panose="020B0604020202020204" pitchFamily="34" charset="0"/>
            </a:rPr>
            <a:t>на высокопоставленном уровне, </a:t>
          </a:r>
          <a:r>
            <a:rPr lang="ru" sz="1200" dirty="0">
              <a:latin typeface="Arial" panose="020B0604020202020204" pitchFamily="34" charset="0"/>
              <a:cs typeface="Arial" panose="020B0604020202020204" pitchFamily="34" charset="0"/>
            </a:rPr>
            <a:t>которые обеспечат необходимое финансирование для разработки и реализации программы УЭО в их стране.</a:t>
          </a:r>
          <a:endParaRPr lang="en-US" sz="1200" dirty="0">
            <a:latin typeface="Arial" panose="020B0604020202020204" pitchFamily="34" charset="0"/>
            <a:cs typeface="Arial" panose="020B0604020202020204" pitchFamily="34" charset="0"/>
          </a:endParaRPr>
        </a:p>
      </dgm:t>
    </dgm:pt>
    <dgm:pt modelId="{77BC943A-7996-4945-86ED-4F73003B3B95}" type="parTrans" cxnId="{92DD3379-A631-2A4A-B02A-C183DD315461}">
      <dgm:prSet/>
      <dgm:spPr/>
      <dgm:t>
        <a:bodyPr/>
        <a:lstStyle/>
        <a:p>
          <a:endParaRPr lang="en-US"/>
        </a:p>
      </dgm:t>
    </dgm:pt>
    <dgm:pt modelId="{59C3465B-A888-0943-95AB-867B530A4C01}" type="sibTrans" cxnId="{92DD3379-A631-2A4A-B02A-C183DD315461}">
      <dgm:prSet/>
      <dgm:spPr/>
      <dgm:t>
        <a:bodyPr/>
        <a:lstStyle/>
        <a:p>
          <a:endParaRPr lang="en-US"/>
        </a:p>
      </dgm:t>
    </dgm:pt>
    <dgm:pt modelId="{ACEC5F52-7A78-354A-B1CD-64098327A208}">
      <dgm:prSet phldrT="[Text]" custT="1"/>
      <dgm:spPr/>
      <dgm:t>
        <a:bodyPr/>
        <a:lstStyle/>
        <a:p>
          <a:r>
            <a:rPr lang="ru" sz="1400" dirty="0">
              <a:latin typeface="Arial" panose="020B0604020202020204" pitchFamily="34" charset="0"/>
              <a:cs typeface="Arial" panose="020B0604020202020204" pitchFamily="34" charset="0"/>
            </a:rPr>
            <a:t>Один респондент сообщил, что он </a:t>
          </a:r>
          <a:r>
            <a:rPr lang="ru" sz="1400" dirty="0" smtClean="0">
              <a:latin typeface="Arial" panose="020B0604020202020204" pitchFamily="34" charset="0"/>
              <a:cs typeface="Arial" panose="020B0604020202020204" pitchFamily="34" charset="0"/>
            </a:rPr>
            <a:t>будет только наблюдателем</a:t>
          </a:r>
          <a:endParaRPr lang="en-US" sz="1400" dirty="0">
            <a:latin typeface="Arial" panose="020B0604020202020204" pitchFamily="34" charset="0"/>
            <a:cs typeface="Arial" panose="020B0604020202020204" pitchFamily="34" charset="0"/>
          </a:endParaRPr>
        </a:p>
      </dgm:t>
    </dgm:pt>
    <dgm:pt modelId="{5C3F2EBC-24E4-D248-B504-2252605BFA36}" type="parTrans" cxnId="{9A7A1627-9961-C84A-BA52-3A2920415663}">
      <dgm:prSet/>
      <dgm:spPr/>
      <dgm:t>
        <a:bodyPr/>
        <a:lstStyle/>
        <a:p>
          <a:endParaRPr lang="en-US"/>
        </a:p>
      </dgm:t>
    </dgm:pt>
    <dgm:pt modelId="{4FBBA02C-2A62-1644-BFBD-6BC99F843971}" type="sibTrans" cxnId="{9A7A1627-9961-C84A-BA52-3A2920415663}">
      <dgm:prSet/>
      <dgm:spPr/>
      <dgm:t>
        <a:bodyPr/>
        <a:lstStyle/>
        <a:p>
          <a:endParaRPr lang="en-US"/>
        </a:p>
      </dgm:t>
    </dgm:pt>
    <dgm:pt modelId="{D8C81D7C-729C-8D40-AADD-08B73A69724C}">
      <dgm:prSet phldrT="[Text]" custT="1"/>
      <dgm:spPr/>
      <dgm:t>
        <a:bodyPr/>
        <a:lstStyle/>
        <a:p>
          <a:r>
            <a:rPr lang="ru" sz="1400" dirty="0">
              <a:latin typeface="Arial" panose="020B0604020202020204" pitchFamily="34" charset="0"/>
              <a:cs typeface="Arial" panose="020B0604020202020204" pitchFamily="34" charset="0"/>
            </a:rPr>
            <a:t>Остальным странам ЦАРЭС (Монголия, Кыргызская Республика, Таджикистан и Туркменистан) необходимо больше программ по </a:t>
          </a:r>
          <a:r>
            <a:rPr lang="ru" sz="1400" dirty="0" smtClean="0">
              <a:latin typeface="Arial" panose="020B0604020202020204" pitchFamily="34" charset="0"/>
              <a:cs typeface="Arial" panose="020B0604020202020204" pitchFamily="34" charset="0"/>
            </a:rPr>
            <a:t>развитию </a:t>
          </a:r>
          <a:r>
            <a:rPr lang="ru" sz="1400" dirty="0">
              <a:latin typeface="Arial" panose="020B0604020202020204" pitchFamily="34" charset="0"/>
              <a:cs typeface="Arial" panose="020B0604020202020204" pitchFamily="34" charset="0"/>
            </a:rPr>
            <a:t>потенциала для устранения разрыва в развитии.</a:t>
          </a:r>
          <a:endParaRPr lang="en-US" sz="1400" dirty="0">
            <a:latin typeface="Arial" panose="020B0604020202020204" pitchFamily="34" charset="0"/>
            <a:cs typeface="Arial" panose="020B0604020202020204" pitchFamily="34" charset="0"/>
          </a:endParaRPr>
        </a:p>
      </dgm:t>
    </dgm:pt>
    <dgm:pt modelId="{37569A06-05F7-B24A-8D38-16638914E797}" type="parTrans" cxnId="{3646DD27-6D75-5A40-8A95-7DCCCB51CF14}">
      <dgm:prSet/>
      <dgm:spPr/>
      <dgm:t>
        <a:bodyPr/>
        <a:lstStyle/>
        <a:p>
          <a:endParaRPr lang="en-US"/>
        </a:p>
      </dgm:t>
    </dgm:pt>
    <dgm:pt modelId="{85E23BEC-8EC5-E347-BC17-90EEE6F5F175}" type="sibTrans" cxnId="{3646DD27-6D75-5A40-8A95-7DCCCB51CF14}">
      <dgm:prSet/>
      <dgm:spPr/>
      <dgm:t>
        <a:bodyPr/>
        <a:lstStyle/>
        <a:p>
          <a:endParaRPr lang="en-US"/>
        </a:p>
      </dgm:t>
    </dgm:pt>
    <dgm:pt modelId="{A2B67368-C6AA-144D-AB5B-456BC5578868}" type="pres">
      <dgm:prSet presAssocID="{3CBA2362-F849-5946-8438-CC7EA66F7AB8}" presName="Name0" presStyleCnt="0">
        <dgm:presLayoutVars>
          <dgm:dir/>
          <dgm:animLvl val="lvl"/>
          <dgm:resizeHandles val="exact"/>
        </dgm:presLayoutVars>
      </dgm:prSet>
      <dgm:spPr/>
      <dgm:t>
        <a:bodyPr/>
        <a:lstStyle/>
        <a:p>
          <a:endParaRPr lang="ru-RU"/>
        </a:p>
      </dgm:t>
    </dgm:pt>
    <dgm:pt modelId="{56DC2641-8BC1-EE46-97E4-32E6B05EC24F}" type="pres">
      <dgm:prSet presAssocID="{511F4ABF-52A8-8E47-8FF3-95F868E379CF}" presName="linNode" presStyleCnt="0"/>
      <dgm:spPr/>
    </dgm:pt>
    <dgm:pt modelId="{224F620C-F4F7-824B-9313-7CCACE46E61F}" type="pres">
      <dgm:prSet presAssocID="{511F4ABF-52A8-8E47-8FF3-95F868E379CF}" presName="parentText" presStyleLbl="node1" presStyleIdx="0" presStyleCnt="4">
        <dgm:presLayoutVars>
          <dgm:chMax val="1"/>
          <dgm:bulletEnabled val="1"/>
        </dgm:presLayoutVars>
      </dgm:prSet>
      <dgm:spPr/>
      <dgm:t>
        <a:bodyPr/>
        <a:lstStyle/>
        <a:p>
          <a:endParaRPr lang="ru-RU"/>
        </a:p>
      </dgm:t>
    </dgm:pt>
    <dgm:pt modelId="{CB1DD4BC-9F97-D54A-B05D-BEFB32954C58}" type="pres">
      <dgm:prSet presAssocID="{511F4ABF-52A8-8E47-8FF3-95F868E379CF}" presName="descendantText" presStyleLbl="alignAccFollowNode1" presStyleIdx="0" presStyleCnt="4">
        <dgm:presLayoutVars>
          <dgm:bulletEnabled val="1"/>
        </dgm:presLayoutVars>
      </dgm:prSet>
      <dgm:spPr/>
      <dgm:t>
        <a:bodyPr/>
        <a:lstStyle/>
        <a:p>
          <a:endParaRPr lang="ru-RU"/>
        </a:p>
      </dgm:t>
    </dgm:pt>
    <dgm:pt modelId="{3B56FFC4-B8FB-5F45-A148-C5539DC4548D}" type="pres">
      <dgm:prSet presAssocID="{25B06579-03B0-604A-87E1-B8D4DAEE0E03}" presName="sp" presStyleCnt="0"/>
      <dgm:spPr/>
    </dgm:pt>
    <dgm:pt modelId="{A8725294-58C4-A24A-817F-6AAF2710F44C}" type="pres">
      <dgm:prSet presAssocID="{C5392654-081E-FA40-BE05-793A5CC7569C}" presName="linNode" presStyleCnt="0"/>
      <dgm:spPr/>
    </dgm:pt>
    <dgm:pt modelId="{E7EFCBD0-19FD-CE47-8C27-9DB75A5E9444}" type="pres">
      <dgm:prSet presAssocID="{C5392654-081E-FA40-BE05-793A5CC7569C}" presName="parentText" presStyleLbl="node1" presStyleIdx="1" presStyleCnt="4">
        <dgm:presLayoutVars>
          <dgm:chMax val="1"/>
          <dgm:bulletEnabled val="1"/>
        </dgm:presLayoutVars>
      </dgm:prSet>
      <dgm:spPr/>
      <dgm:t>
        <a:bodyPr/>
        <a:lstStyle/>
        <a:p>
          <a:endParaRPr lang="ru-RU"/>
        </a:p>
      </dgm:t>
    </dgm:pt>
    <dgm:pt modelId="{A4B93710-BDF4-0A4D-811D-62434C59DC92}" type="pres">
      <dgm:prSet presAssocID="{C5392654-081E-FA40-BE05-793A5CC7569C}" presName="descendantText" presStyleLbl="alignAccFollowNode1" presStyleIdx="1" presStyleCnt="4">
        <dgm:presLayoutVars>
          <dgm:bulletEnabled val="1"/>
        </dgm:presLayoutVars>
      </dgm:prSet>
      <dgm:spPr/>
      <dgm:t>
        <a:bodyPr/>
        <a:lstStyle/>
        <a:p>
          <a:endParaRPr lang="ru-RU"/>
        </a:p>
      </dgm:t>
    </dgm:pt>
    <dgm:pt modelId="{71C0C3A6-6AF2-4247-B461-1E8998EE1105}" type="pres">
      <dgm:prSet presAssocID="{43489074-FD79-0847-839B-58EB53928C1B}" presName="sp" presStyleCnt="0"/>
      <dgm:spPr/>
    </dgm:pt>
    <dgm:pt modelId="{8FF515CC-3A34-EB40-946B-E30538A20ACF}" type="pres">
      <dgm:prSet presAssocID="{98E6F058-253E-3640-B203-265930C54652}" presName="linNode" presStyleCnt="0"/>
      <dgm:spPr/>
    </dgm:pt>
    <dgm:pt modelId="{42AB041E-78EC-254D-B12A-C6346DE3D8CF}" type="pres">
      <dgm:prSet presAssocID="{98E6F058-253E-3640-B203-265930C54652}" presName="parentText" presStyleLbl="node1" presStyleIdx="2" presStyleCnt="4">
        <dgm:presLayoutVars>
          <dgm:chMax val="1"/>
          <dgm:bulletEnabled val="1"/>
        </dgm:presLayoutVars>
      </dgm:prSet>
      <dgm:spPr/>
      <dgm:t>
        <a:bodyPr/>
        <a:lstStyle/>
        <a:p>
          <a:endParaRPr lang="ru-RU"/>
        </a:p>
      </dgm:t>
    </dgm:pt>
    <dgm:pt modelId="{5AAB5AEF-4F8A-1743-BC0F-BE8D40298E3F}" type="pres">
      <dgm:prSet presAssocID="{98E6F058-253E-3640-B203-265930C54652}" presName="descendantText" presStyleLbl="alignAccFollowNode1" presStyleIdx="2" presStyleCnt="4">
        <dgm:presLayoutVars>
          <dgm:bulletEnabled val="1"/>
        </dgm:presLayoutVars>
      </dgm:prSet>
      <dgm:spPr/>
      <dgm:t>
        <a:bodyPr/>
        <a:lstStyle/>
        <a:p>
          <a:endParaRPr lang="ru-RU"/>
        </a:p>
      </dgm:t>
    </dgm:pt>
    <dgm:pt modelId="{DB6DA9DE-C274-5341-8421-2269CF77F0A7}" type="pres">
      <dgm:prSet presAssocID="{CE069E69-3C3C-204B-A6E1-905BA516BAC8}" presName="sp" presStyleCnt="0"/>
      <dgm:spPr/>
    </dgm:pt>
    <dgm:pt modelId="{26DC67AF-DE4D-6C41-9121-C42DD0853551}" type="pres">
      <dgm:prSet presAssocID="{661F9116-19A4-994F-8813-3F8BFD72FCC6}" presName="linNode" presStyleCnt="0"/>
      <dgm:spPr/>
    </dgm:pt>
    <dgm:pt modelId="{42A5E295-62F3-194A-B6C8-EBE939045049}" type="pres">
      <dgm:prSet presAssocID="{661F9116-19A4-994F-8813-3F8BFD72FCC6}" presName="parentText" presStyleLbl="node1" presStyleIdx="3" presStyleCnt="4">
        <dgm:presLayoutVars>
          <dgm:chMax val="1"/>
          <dgm:bulletEnabled val="1"/>
        </dgm:presLayoutVars>
      </dgm:prSet>
      <dgm:spPr/>
      <dgm:t>
        <a:bodyPr/>
        <a:lstStyle/>
        <a:p>
          <a:endParaRPr lang="ru-RU"/>
        </a:p>
      </dgm:t>
    </dgm:pt>
    <dgm:pt modelId="{6E901292-B72F-0B4A-BF70-B61B7259FC89}" type="pres">
      <dgm:prSet presAssocID="{661F9116-19A4-994F-8813-3F8BFD72FCC6}" presName="descendantText" presStyleLbl="alignAccFollowNode1" presStyleIdx="3" presStyleCnt="4" custScaleY="126717">
        <dgm:presLayoutVars>
          <dgm:bulletEnabled val="1"/>
        </dgm:presLayoutVars>
      </dgm:prSet>
      <dgm:spPr/>
      <dgm:t>
        <a:bodyPr/>
        <a:lstStyle/>
        <a:p>
          <a:endParaRPr lang="ru-RU"/>
        </a:p>
      </dgm:t>
    </dgm:pt>
  </dgm:ptLst>
  <dgm:cxnLst>
    <dgm:cxn modelId="{D72A83B6-CFFE-044A-B003-D7A22FEEFA03}" type="presOf" srcId="{D8C81D7C-729C-8D40-AADD-08B73A69724C}" destId="{6E901292-B72F-0B4A-BF70-B61B7259FC89}" srcOrd="0" destOrd="1" presId="urn:microsoft.com/office/officeart/2005/8/layout/vList5"/>
    <dgm:cxn modelId="{0A85166F-F932-DD48-953C-9C0A8B11B0BE}" srcId="{511F4ABF-52A8-8E47-8FF3-95F868E379CF}" destId="{5E73356F-158D-5141-BBE2-C8947952000A}" srcOrd="0" destOrd="0" parTransId="{C0060F54-ED61-404C-B973-A8AF2ED8D4BC}" sibTransId="{4FDC74EB-C779-134D-B48D-C5C503CF5CF8}"/>
    <dgm:cxn modelId="{3F4E49D5-F60E-4F43-84FA-C9DB23DEB4EC}" type="presOf" srcId="{A904EC94-B46C-9A47-9655-64105CA525DE}" destId="{5AAB5AEF-4F8A-1743-BC0F-BE8D40298E3F}" srcOrd="0" destOrd="0" presId="urn:microsoft.com/office/officeart/2005/8/layout/vList5"/>
    <dgm:cxn modelId="{3646DD27-6D75-5A40-8A95-7DCCCB51CF14}" srcId="{661F9116-19A4-994F-8813-3F8BFD72FCC6}" destId="{D8C81D7C-729C-8D40-AADD-08B73A69724C}" srcOrd="1" destOrd="0" parTransId="{37569A06-05F7-B24A-8D38-16638914E797}" sibTransId="{85E23BEC-8EC5-E347-BC17-90EEE6F5F175}"/>
    <dgm:cxn modelId="{D19C3A09-0FC4-1449-A759-82391A7E93F4}" srcId="{C5392654-081E-FA40-BE05-793A5CC7569C}" destId="{CCE0BBD7-B330-324A-A36E-21E11681CFF3}" srcOrd="0" destOrd="0" parTransId="{B31FDF26-C26B-5646-8BAC-13B7A9204EC4}" sibTransId="{C964A8F5-188D-C443-B7B8-A5137917E450}"/>
    <dgm:cxn modelId="{AF681A8C-42F4-654F-8113-38A98295318C}" type="presOf" srcId="{3CBA2362-F849-5946-8438-CC7EA66F7AB8}" destId="{A2B67368-C6AA-144D-AB5B-456BC5578868}" srcOrd="0" destOrd="0" presId="urn:microsoft.com/office/officeart/2005/8/layout/vList5"/>
    <dgm:cxn modelId="{BE610198-940D-624C-836E-1A56BBFCF1AE}" srcId="{3CBA2362-F849-5946-8438-CC7EA66F7AB8}" destId="{511F4ABF-52A8-8E47-8FF3-95F868E379CF}" srcOrd="0" destOrd="0" parTransId="{762755A2-7F96-564C-BDAB-B22ADCB0F784}" sibTransId="{25B06579-03B0-604A-87E1-B8D4DAEE0E03}"/>
    <dgm:cxn modelId="{69D4A4CB-B8F3-E04C-8348-4952BE09FB4B}" srcId="{3CBA2362-F849-5946-8438-CC7EA66F7AB8}" destId="{C5392654-081E-FA40-BE05-793A5CC7569C}" srcOrd="1" destOrd="0" parTransId="{C304D8CB-F944-DD40-B4AF-7803ABE47699}" sibTransId="{43489074-FD79-0847-839B-58EB53928C1B}"/>
    <dgm:cxn modelId="{0216F2A8-9777-174A-B296-7821A1193BEF}" type="presOf" srcId="{5E73356F-158D-5141-BBE2-C8947952000A}" destId="{CB1DD4BC-9F97-D54A-B05D-BEFB32954C58}" srcOrd="0" destOrd="0" presId="urn:microsoft.com/office/officeart/2005/8/layout/vList5"/>
    <dgm:cxn modelId="{AF36F895-83E7-414A-83D9-956A7BB6ADAB}" type="presOf" srcId="{51574405-7553-7F4A-ABFE-13A0FE8969CA}" destId="{CB1DD4BC-9F97-D54A-B05D-BEFB32954C58}" srcOrd="0" destOrd="1" presId="urn:microsoft.com/office/officeart/2005/8/layout/vList5"/>
    <dgm:cxn modelId="{9A7A1627-9961-C84A-BA52-3A2920415663}" srcId="{C5392654-081E-FA40-BE05-793A5CC7569C}" destId="{ACEC5F52-7A78-354A-B1CD-64098327A208}" srcOrd="1" destOrd="0" parTransId="{5C3F2EBC-24E4-D248-B504-2252605BFA36}" sibTransId="{4FBBA02C-2A62-1644-BFBD-6BC99F843971}"/>
    <dgm:cxn modelId="{2BF96B3D-A309-344A-B3D5-FB3EC8293053}" type="presOf" srcId="{ACEC5F52-7A78-354A-B1CD-64098327A208}" destId="{A4B93710-BDF4-0A4D-811D-62434C59DC92}" srcOrd="0" destOrd="1" presId="urn:microsoft.com/office/officeart/2005/8/layout/vList5"/>
    <dgm:cxn modelId="{5CFBD288-EBF2-BA44-86C6-9DB1D33ACF88}" type="presOf" srcId="{10A98A2C-BD60-2F4D-AB0C-178A642EA709}" destId="{6E901292-B72F-0B4A-BF70-B61B7259FC89}" srcOrd="0" destOrd="0" presId="urn:microsoft.com/office/officeart/2005/8/layout/vList5"/>
    <dgm:cxn modelId="{7F83DD65-3086-B244-A160-254CABA31131}" srcId="{3CBA2362-F849-5946-8438-CC7EA66F7AB8}" destId="{98E6F058-253E-3640-B203-265930C54652}" srcOrd="2" destOrd="0" parTransId="{2DE23F41-87FA-664C-81C3-82605FCC2EC3}" sibTransId="{CE069E69-3C3C-204B-A6E1-905BA516BAC8}"/>
    <dgm:cxn modelId="{8CB72263-F694-5F44-A905-CBB4351439EA}" type="presOf" srcId="{98E6F058-253E-3640-B203-265930C54652}" destId="{42AB041E-78EC-254D-B12A-C6346DE3D8CF}" srcOrd="0" destOrd="0" presId="urn:microsoft.com/office/officeart/2005/8/layout/vList5"/>
    <dgm:cxn modelId="{FA2265A2-17D5-DB40-AF95-94AB03B0E0FD}" srcId="{98E6F058-253E-3640-B203-265930C54652}" destId="{A904EC94-B46C-9A47-9655-64105CA525DE}" srcOrd="0" destOrd="0" parTransId="{2A3E7C97-8882-1449-9243-42C5DF05E9A1}" sibTransId="{2EB0201F-D7DB-EA4E-9AC7-5142A8A42067}"/>
    <dgm:cxn modelId="{B3929C4B-F4C7-3644-A5C3-4B3126E8839E}" type="presOf" srcId="{CCE0BBD7-B330-324A-A36E-21E11681CFF3}" destId="{A4B93710-BDF4-0A4D-811D-62434C59DC92}" srcOrd="0" destOrd="0" presId="urn:microsoft.com/office/officeart/2005/8/layout/vList5"/>
    <dgm:cxn modelId="{92DD3379-A631-2A4A-B02A-C183DD315461}" srcId="{511F4ABF-52A8-8E47-8FF3-95F868E379CF}" destId="{51574405-7553-7F4A-ABFE-13A0FE8969CA}" srcOrd="1" destOrd="0" parTransId="{77BC943A-7996-4945-86ED-4F73003B3B95}" sibTransId="{59C3465B-A888-0943-95AB-867B530A4C01}"/>
    <dgm:cxn modelId="{CA19E929-94B8-364D-8A6A-2C1194ACC113}" type="presOf" srcId="{C5392654-081E-FA40-BE05-793A5CC7569C}" destId="{E7EFCBD0-19FD-CE47-8C27-9DB75A5E9444}" srcOrd="0" destOrd="0" presId="urn:microsoft.com/office/officeart/2005/8/layout/vList5"/>
    <dgm:cxn modelId="{E7A945E8-0167-F642-AF37-DF22BEB00515}" type="presOf" srcId="{661F9116-19A4-994F-8813-3F8BFD72FCC6}" destId="{42A5E295-62F3-194A-B6C8-EBE939045049}" srcOrd="0" destOrd="0" presId="urn:microsoft.com/office/officeart/2005/8/layout/vList5"/>
    <dgm:cxn modelId="{4D8F91F5-CC8E-8E4E-845C-B068DD580487}" srcId="{3CBA2362-F849-5946-8438-CC7EA66F7AB8}" destId="{661F9116-19A4-994F-8813-3F8BFD72FCC6}" srcOrd="3" destOrd="0" parTransId="{A4EFDB19-EF8F-0249-B33C-40E0895C6AE0}" sibTransId="{6440D719-8638-7544-84C9-F77C605FD181}"/>
    <dgm:cxn modelId="{EC68410A-3C22-5549-BE5A-C8F2B77269A0}" type="presOf" srcId="{511F4ABF-52A8-8E47-8FF3-95F868E379CF}" destId="{224F620C-F4F7-824B-9313-7CCACE46E61F}" srcOrd="0" destOrd="0" presId="urn:microsoft.com/office/officeart/2005/8/layout/vList5"/>
    <dgm:cxn modelId="{6FA7ACDB-E371-CC4E-8950-F7D1E91E7C90}" srcId="{661F9116-19A4-994F-8813-3F8BFD72FCC6}" destId="{10A98A2C-BD60-2F4D-AB0C-178A642EA709}" srcOrd="0" destOrd="0" parTransId="{F2479FC5-7AD1-3343-B03B-D3774B15AF2E}" sibTransId="{4B60D759-C530-7544-BCFF-5F51A18227AD}"/>
    <dgm:cxn modelId="{762B6656-7021-8C4E-83BD-3981A4DF2B80}" type="presParOf" srcId="{A2B67368-C6AA-144D-AB5B-456BC5578868}" destId="{56DC2641-8BC1-EE46-97E4-32E6B05EC24F}" srcOrd="0" destOrd="0" presId="urn:microsoft.com/office/officeart/2005/8/layout/vList5"/>
    <dgm:cxn modelId="{48B08C2B-6F0E-6643-8AA7-18DC550BD692}" type="presParOf" srcId="{56DC2641-8BC1-EE46-97E4-32E6B05EC24F}" destId="{224F620C-F4F7-824B-9313-7CCACE46E61F}" srcOrd="0" destOrd="0" presId="urn:microsoft.com/office/officeart/2005/8/layout/vList5"/>
    <dgm:cxn modelId="{211CDFBC-EF90-D242-B945-8DB7065C7A74}" type="presParOf" srcId="{56DC2641-8BC1-EE46-97E4-32E6B05EC24F}" destId="{CB1DD4BC-9F97-D54A-B05D-BEFB32954C58}" srcOrd="1" destOrd="0" presId="urn:microsoft.com/office/officeart/2005/8/layout/vList5"/>
    <dgm:cxn modelId="{F22D36E1-0843-D644-B341-37AB6CA70DB6}" type="presParOf" srcId="{A2B67368-C6AA-144D-AB5B-456BC5578868}" destId="{3B56FFC4-B8FB-5F45-A148-C5539DC4548D}" srcOrd="1" destOrd="0" presId="urn:microsoft.com/office/officeart/2005/8/layout/vList5"/>
    <dgm:cxn modelId="{E75A623F-0B21-E04F-AFD7-E96092EC27E4}" type="presParOf" srcId="{A2B67368-C6AA-144D-AB5B-456BC5578868}" destId="{A8725294-58C4-A24A-817F-6AAF2710F44C}" srcOrd="2" destOrd="0" presId="urn:microsoft.com/office/officeart/2005/8/layout/vList5"/>
    <dgm:cxn modelId="{95357660-6A58-6342-9110-E38DEC5D44EE}" type="presParOf" srcId="{A8725294-58C4-A24A-817F-6AAF2710F44C}" destId="{E7EFCBD0-19FD-CE47-8C27-9DB75A5E9444}" srcOrd="0" destOrd="0" presId="urn:microsoft.com/office/officeart/2005/8/layout/vList5"/>
    <dgm:cxn modelId="{28D65412-7B0F-C046-B455-45FC0BE330C2}" type="presParOf" srcId="{A8725294-58C4-A24A-817F-6AAF2710F44C}" destId="{A4B93710-BDF4-0A4D-811D-62434C59DC92}" srcOrd="1" destOrd="0" presId="urn:microsoft.com/office/officeart/2005/8/layout/vList5"/>
    <dgm:cxn modelId="{6AC33A3E-9E75-E440-BCF1-7F1878207CD5}" type="presParOf" srcId="{A2B67368-C6AA-144D-AB5B-456BC5578868}" destId="{71C0C3A6-6AF2-4247-B461-1E8998EE1105}" srcOrd="3" destOrd="0" presId="urn:microsoft.com/office/officeart/2005/8/layout/vList5"/>
    <dgm:cxn modelId="{37CFEF29-824F-6A42-9FA5-D419960523D8}" type="presParOf" srcId="{A2B67368-C6AA-144D-AB5B-456BC5578868}" destId="{8FF515CC-3A34-EB40-946B-E30538A20ACF}" srcOrd="4" destOrd="0" presId="urn:microsoft.com/office/officeart/2005/8/layout/vList5"/>
    <dgm:cxn modelId="{632B651E-D939-9849-A8C4-9FDA6DFA6BBD}" type="presParOf" srcId="{8FF515CC-3A34-EB40-946B-E30538A20ACF}" destId="{42AB041E-78EC-254D-B12A-C6346DE3D8CF}" srcOrd="0" destOrd="0" presId="urn:microsoft.com/office/officeart/2005/8/layout/vList5"/>
    <dgm:cxn modelId="{0F22A2E4-50AD-A848-893F-8039500C1B69}" type="presParOf" srcId="{8FF515CC-3A34-EB40-946B-E30538A20ACF}" destId="{5AAB5AEF-4F8A-1743-BC0F-BE8D40298E3F}" srcOrd="1" destOrd="0" presId="urn:microsoft.com/office/officeart/2005/8/layout/vList5"/>
    <dgm:cxn modelId="{2857A8BA-7E6D-2243-820C-7C7F446132E7}" type="presParOf" srcId="{A2B67368-C6AA-144D-AB5B-456BC5578868}" destId="{DB6DA9DE-C274-5341-8421-2269CF77F0A7}" srcOrd="5" destOrd="0" presId="urn:microsoft.com/office/officeart/2005/8/layout/vList5"/>
    <dgm:cxn modelId="{CAA4FC19-D2F3-864F-935E-D68CCD6CEDA1}" type="presParOf" srcId="{A2B67368-C6AA-144D-AB5B-456BC5578868}" destId="{26DC67AF-DE4D-6C41-9121-C42DD0853551}" srcOrd="6" destOrd="0" presId="urn:microsoft.com/office/officeart/2005/8/layout/vList5"/>
    <dgm:cxn modelId="{AD57D270-F897-EA4C-9495-2BE2662AFEA2}" type="presParOf" srcId="{26DC67AF-DE4D-6C41-9121-C42DD0853551}" destId="{42A5E295-62F3-194A-B6C8-EBE939045049}" srcOrd="0" destOrd="0" presId="urn:microsoft.com/office/officeart/2005/8/layout/vList5"/>
    <dgm:cxn modelId="{2EEF113F-AC67-5648-9837-43BB48E9CA5E}" type="presParOf" srcId="{26DC67AF-DE4D-6C41-9121-C42DD0853551}" destId="{6E901292-B72F-0B4A-BF70-B61B7259FC89}"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D4F9758-B20D-410B-A224-142C2BD4DC6F}" type="doc">
      <dgm:prSet loTypeId="urn:microsoft.com/office/officeart/2016/7/layout/VerticalSolidActionList" loCatId="List" qsTypeId="urn:microsoft.com/office/officeart/2005/8/quickstyle/simple1" qsCatId="simple" csTypeId="urn:microsoft.com/office/officeart/2005/8/colors/colorful2" csCatId="colorful" phldr="1"/>
      <dgm:spPr/>
      <dgm:t>
        <a:bodyPr/>
        <a:lstStyle/>
        <a:p>
          <a:endParaRPr lang="en-US"/>
        </a:p>
      </dgm:t>
    </dgm:pt>
    <dgm:pt modelId="{A69BA5E2-C6B4-467C-8FFA-157CF8ED9AEA}">
      <dgm:prSet/>
      <dgm:spPr>
        <a:solidFill>
          <a:srgbClr val="FFC000"/>
        </a:solidFill>
      </dgm:spPr>
      <dgm:t>
        <a:bodyPr/>
        <a:lstStyle/>
        <a:p>
          <a:r>
            <a:rPr lang="ru" dirty="0" smtClean="0"/>
            <a:t>«Ловить»</a:t>
          </a:r>
          <a:endParaRPr lang="ru" dirty="0"/>
        </a:p>
      </dgm:t>
    </dgm:pt>
    <dgm:pt modelId="{434A1E21-85DF-4AA9-8383-589BCDF5680E}" type="parTrans" cxnId="{CB0A1949-2730-4629-9A14-32815006C1C4}">
      <dgm:prSet/>
      <dgm:spPr/>
      <dgm:t>
        <a:bodyPr/>
        <a:lstStyle/>
        <a:p>
          <a:endParaRPr lang="en-US"/>
        </a:p>
      </dgm:t>
    </dgm:pt>
    <dgm:pt modelId="{AC07F38C-92E6-408B-80C2-6924A193C40B}" type="sibTrans" cxnId="{CB0A1949-2730-4629-9A14-32815006C1C4}">
      <dgm:prSet/>
      <dgm:spPr/>
      <dgm:t>
        <a:bodyPr/>
        <a:lstStyle/>
        <a:p>
          <a:endParaRPr lang="en-US"/>
        </a:p>
      </dgm:t>
    </dgm:pt>
    <dgm:pt modelId="{69B4A481-C01B-40E6-B155-6FF9258AF263}">
      <dgm:prSet custT="1"/>
      <dgm:spPr>
        <a:solidFill>
          <a:srgbClr val="FFC000">
            <a:alpha val="90000"/>
          </a:srgbClr>
        </a:solidFill>
      </dgm:spPr>
      <dgm:t>
        <a:bodyPr/>
        <a:lstStyle/>
        <a:p>
          <a:r>
            <a:rPr lang="ru" sz="1500" dirty="0" smtClean="0"/>
            <a:t>«Ловить» участника ВЭД </a:t>
          </a:r>
          <a:r>
            <a:rPr lang="ru" sz="1500" dirty="0"/>
            <a:t>когда </a:t>
          </a:r>
          <a:r>
            <a:rPr lang="ru" sz="1500" dirty="0" smtClean="0"/>
            <a:t>он поступает </a:t>
          </a:r>
          <a:r>
            <a:rPr lang="ru" sz="1500" dirty="0"/>
            <a:t>правильно, а не когда </a:t>
          </a:r>
          <a:r>
            <a:rPr lang="ru" sz="1500" dirty="0" smtClean="0"/>
            <a:t>он поступает </a:t>
          </a:r>
          <a:r>
            <a:rPr lang="ru" sz="1500" dirty="0"/>
            <a:t>неправильно</a:t>
          </a:r>
        </a:p>
      </dgm:t>
    </dgm:pt>
    <dgm:pt modelId="{35421E00-3CCE-4727-9F35-27E436860DE5}" type="parTrans" cxnId="{59536858-3263-475D-AE9C-29A69BE333F5}">
      <dgm:prSet/>
      <dgm:spPr/>
      <dgm:t>
        <a:bodyPr/>
        <a:lstStyle/>
        <a:p>
          <a:endParaRPr lang="en-US"/>
        </a:p>
      </dgm:t>
    </dgm:pt>
    <dgm:pt modelId="{B065AC12-D04B-43A9-B29C-9902BEFF2775}" type="sibTrans" cxnId="{59536858-3263-475D-AE9C-29A69BE333F5}">
      <dgm:prSet/>
      <dgm:spPr/>
      <dgm:t>
        <a:bodyPr/>
        <a:lstStyle/>
        <a:p>
          <a:endParaRPr lang="en-US"/>
        </a:p>
      </dgm:t>
    </dgm:pt>
    <dgm:pt modelId="{34094407-44D7-493C-9332-4D21180FFE94}">
      <dgm:prSet custT="1"/>
      <dgm:spPr>
        <a:solidFill>
          <a:srgbClr val="FFC000">
            <a:alpha val="90000"/>
          </a:srgbClr>
        </a:solidFill>
      </dgm:spPr>
      <dgm:t>
        <a:bodyPr/>
        <a:lstStyle/>
        <a:p>
          <a:r>
            <a:rPr lang="ru" sz="1500" dirty="0" smtClean="0"/>
            <a:t>Разговаривать с законопослушными участниками ВЭД, </a:t>
          </a:r>
          <a:r>
            <a:rPr lang="ru" sz="1500" dirty="0"/>
            <a:t>а не с нарушителями</a:t>
          </a:r>
        </a:p>
      </dgm:t>
    </dgm:pt>
    <dgm:pt modelId="{737B43B4-A689-4960-99FC-E5E503548A4A}" type="parTrans" cxnId="{0E069112-D4A7-42D7-A2C4-CAEEB659FDCE}">
      <dgm:prSet/>
      <dgm:spPr/>
      <dgm:t>
        <a:bodyPr/>
        <a:lstStyle/>
        <a:p>
          <a:endParaRPr lang="en-US"/>
        </a:p>
      </dgm:t>
    </dgm:pt>
    <dgm:pt modelId="{DFD964C1-A96A-4483-8C2D-2D3E832F672A}" type="sibTrans" cxnId="{0E069112-D4A7-42D7-A2C4-CAEEB659FDCE}">
      <dgm:prSet/>
      <dgm:spPr/>
      <dgm:t>
        <a:bodyPr/>
        <a:lstStyle/>
        <a:p>
          <a:endParaRPr lang="en-US"/>
        </a:p>
      </dgm:t>
    </dgm:pt>
    <dgm:pt modelId="{BE471B1D-2310-4F0D-B9A0-56279FD7CBF4}">
      <dgm:prSet custT="1"/>
      <dgm:spPr>
        <a:solidFill>
          <a:srgbClr val="FFC000">
            <a:alpha val="90000"/>
          </a:srgbClr>
        </a:solidFill>
      </dgm:spPr>
      <dgm:t>
        <a:bodyPr/>
        <a:lstStyle/>
        <a:p>
          <a:r>
            <a:rPr lang="ru" sz="1500" dirty="0"/>
            <a:t>Обычная практика заключается в том, что руководство больше знает нарушителей, а не </a:t>
          </a:r>
          <a:r>
            <a:rPr lang="ru" sz="1500" dirty="0" smtClean="0"/>
            <a:t>«тихого» исполнителя</a:t>
          </a:r>
          <a:endParaRPr lang="ru" sz="1500" dirty="0"/>
        </a:p>
      </dgm:t>
    </dgm:pt>
    <dgm:pt modelId="{A99FB6BA-3214-438B-AA1F-2D145715D59E}" type="parTrans" cxnId="{BF5C9A72-671A-4CED-A60D-07305B441DBD}">
      <dgm:prSet/>
      <dgm:spPr/>
      <dgm:t>
        <a:bodyPr/>
        <a:lstStyle/>
        <a:p>
          <a:endParaRPr lang="en-US"/>
        </a:p>
      </dgm:t>
    </dgm:pt>
    <dgm:pt modelId="{7190F5BB-9357-404F-92DE-64DF0CD8442D}" type="sibTrans" cxnId="{BF5C9A72-671A-4CED-A60D-07305B441DBD}">
      <dgm:prSet/>
      <dgm:spPr/>
      <dgm:t>
        <a:bodyPr/>
        <a:lstStyle/>
        <a:p>
          <a:endParaRPr lang="en-US"/>
        </a:p>
      </dgm:t>
    </dgm:pt>
    <dgm:pt modelId="{9BC7AA96-0E70-4F8B-AB4F-79F90B52A1DB}">
      <dgm:prSet/>
      <dgm:spPr>
        <a:solidFill>
          <a:schemeClr val="accent6"/>
        </a:solidFill>
      </dgm:spPr>
      <dgm:t>
        <a:bodyPr/>
        <a:lstStyle/>
        <a:p>
          <a:r>
            <a:rPr lang="ru" dirty="0" smtClean="0"/>
            <a:t>О</a:t>
          </a:r>
          <a:r>
            <a:rPr lang="ru-RU" dirty="0" smtClean="0"/>
            <a:t>р</a:t>
          </a:r>
          <a:r>
            <a:rPr lang="ru" dirty="0" smtClean="0"/>
            <a:t>ганизовать</a:t>
          </a:r>
          <a:endParaRPr lang="ru" dirty="0"/>
        </a:p>
      </dgm:t>
    </dgm:pt>
    <dgm:pt modelId="{E7C437E8-1CFA-4D91-ABD3-6BAA99586FB2}" type="parTrans" cxnId="{30AD8F9B-0121-43CC-8E3B-5766F4D891E9}">
      <dgm:prSet/>
      <dgm:spPr/>
      <dgm:t>
        <a:bodyPr/>
        <a:lstStyle/>
        <a:p>
          <a:endParaRPr lang="en-US"/>
        </a:p>
      </dgm:t>
    </dgm:pt>
    <dgm:pt modelId="{C127EEAB-D5BB-413D-8ACD-DC7B0E670EB7}" type="sibTrans" cxnId="{30AD8F9B-0121-43CC-8E3B-5766F4D891E9}">
      <dgm:prSet/>
      <dgm:spPr/>
      <dgm:t>
        <a:bodyPr/>
        <a:lstStyle/>
        <a:p>
          <a:endParaRPr lang="en-US"/>
        </a:p>
      </dgm:t>
    </dgm:pt>
    <dgm:pt modelId="{AD0A928C-8623-48EF-B58C-039D35AA6AC4}">
      <dgm:prSet custT="1"/>
      <dgm:spPr>
        <a:solidFill>
          <a:schemeClr val="accent6">
            <a:alpha val="90000"/>
          </a:schemeClr>
        </a:solidFill>
      </dgm:spPr>
      <dgm:t>
        <a:bodyPr/>
        <a:lstStyle/>
        <a:p>
          <a:r>
            <a:rPr lang="ru" sz="1600" dirty="0"/>
            <a:t>Организовать механизм обратной связи 360° между таможней и государственными органами, таможней и частным сектором.</a:t>
          </a:r>
        </a:p>
      </dgm:t>
    </dgm:pt>
    <dgm:pt modelId="{58B68739-C990-40BE-AA38-827431E2960E}" type="parTrans" cxnId="{2E4971BC-629F-4966-B9AD-EFF549A112F2}">
      <dgm:prSet/>
      <dgm:spPr/>
      <dgm:t>
        <a:bodyPr/>
        <a:lstStyle/>
        <a:p>
          <a:endParaRPr lang="en-US"/>
        </a:p>
      </dgm:t>
    </dgm:pt>
    <dgm:pt modelId="{DFCA3FA1-29D2-4C95-BD63-371B6797073A}" type="sibTrans" cxnId="{2E4971BC-629F-4966-B9AD-EFF549A112F2}">
      <dgm:prSet/>
      <dgm:spPr/>
      <dgm:t>
        <a:bodyPr/>
        <a:lstStyle/>
        <a:p>
          <a:endParaRPr lang="en-US"/>
        </a:p>
      </dgm:t>
    </dgm:pt>
    <dgm:pt modelId="{5D82879A-F049-49F5-B96E-CFAD6B3F39BC}">
      <dgm:prSet custT="1"/>
      <dgm:spPr>
        <a:solidFill>
          <a:schemeClr val="accent6">
            <a:alpha val="90000"/>
          </a:schemeClr>
        </a:solidFill>
      </dgm:spPr>
      <dgm:t>
        <a:bodyPr/>
        <a:lstStyle/>
        <a:p>
          <a:r>
            <a:rPr lang="ru" sz="1600" dirty="0" smtClean="0"/>
            <a:t>Избегать повторных проверок со стотроны вовлеченных УГО.</a:t>
          </a:r>
          <a:endParaRPr lang="ru" sz="1600" dirty="0"/>
        </a:p>
      </dgm:t>
    </dgm:pt>
    <dgm:pt modelId="{B6352AF5-9F83-4BC4-B868-8145DC1DBDF1}" type="parTrans" cxnId="{4E2EA8F1-A3FF-4FCD-BBAC-67D4D9866A49}">
      <dgm:prSet/>
      <dgm:spPr/>
      <dgm:t>
        <a:bodyPr/>
        <a:lstStyle/>
        <a:p>
          <a:endParaRPr lang="en-US"/>
        </a:p>
      </dgm:t>
    </dgm:pt>
    <dgm:pt modelId="{B1AF6A2A-9424-4772-87FD-99BC4F4B9A44}" type="sibTrans" cxnId="{4E2EA8F1-A3FF-4FCD-BBAC-67D4D9866A49}">
      <dgm:prSet/>
      <dgm:spPr/>
      <dgm:t>
        <a:bodyPr/>
        <a:lstStyle/>
        <a:p>
          <a:endParaRPr lang="en-US"/>
        </a:p>
      </dgm:t>
    </dgm:pt>
    <dgm:pt modelId="{E9FEB4FA-29E8-4A4C-A23C-DA8A0F71F56D}">
      <dgm:prSet custT="1"/>
      <dgm:spPr>
        <a:solidFill>
          <a:schemeClr val="accent6">
            <a:alpha val="90000"/>
          </a:schemeClr>
        </a:solidFill>
      </dgm:spPr>
      <dgm:t>
        <a:bodyPr/>
        <a:lstStyle/>
        <a:p>
          <a:r>
            <a:rPr lang="ru" sz="1600" dirty="0" smtClean="0"/>
            <a:t>Избегать постоянной проверки </a:t>
          </a:r>
          <a:r>
            <a:rPr lang="ru" sz="1600" dirty="0"/>
            <a:t>аналогичного груза.</a:t>
          </a:r>
        </a:p>
      </dgm:t>
    </dgm:pt>
    <dgm:pt modelId="{34A067DA-9370-4260-8FFF-367941622777}" type="parTrans" cxnId="{FA0A4648-D7A2-4C21-B412-820ACD8596B0}">
      <dgm:prSet/>
      <dgm:spPr/>
      <dgm:t>
        <a:bodyPr/>
        <a:lstStyle/>
        <a:p>
          <a:endParaRPr lang="en-US"/>
        </a:p>
      </dgm:t>
    </dgm:pt>
    <dgm:pt modelId="{FDC33C48-330B-443A-8AEF-BEBB73F3C16F}" type="sibTrans" cxnId="{FA0A4648-D7A2-4C21-B412-820ACD8596B0}">
      <dgm:prSet/>
      <dgm:spPr/>
      <dgm:t>
        <a:bodyPr/>
        <a:lstStyle/>
        <a:p>
          <a:endParaRPr lang="en-US"/>
        </a:p>
      </dgm:t>
    </dgm:pt>
    <dgm:pt modelId="{AED5C925-D0E1-42B4-A371-BEB05E69BFD1}">
      <dgm:prSet/>
      <dgm:spPr>
        <a:solidFill>
          <a:schemeClr val="accent5"/>
        </a:solidFill>
      </dgm:spPr>
      <dgm:t>
        <a:bodyPr/>
        <a:lstStyle/>
        <a:p>
          <a:r>
            <a:rPr lang="ru" dirty="0" smtClean="0"/>
            <a:t>Реализовать</a:t>
          </a:r>
          <a:endParaRPr lang="ru" dirty="0"/>
        </a:p>
      </dgm:t>
    </dgm:pt>
    <dgm:pt modelId="{5B7F1068-DE55-40AD-A54C-D8AC265BF88B}" type="parTrans" cxnId="{66606270-E92E-4B7D-975B-0EA0070F05C7}">
      <dgm:prSet/>
      <dgm:spPr/>
      <dgm:t>
        <a:bodyPr/>
        <a:lstStyle/>
        <a:p>
          <a:endParaRPr lang="en-US"/>
        </a:p>
      </dgm:t>
    </dgm:pt>
    <dgm:pt modelId="{8782C633-6A98-4F4E-90B0-3D15E4C9E876}" type="sibTrans" cxnId="{66606270-E92E-4B7D-975B-0EA0070F05C7}">
      <dgm:prSet/>
      <dgm:spPr/>
      <dgm:t>
        <a:bodyPr/>
        <a:lstStyle/>
        <a:p>
          <a:endParaRPr lang="en-US"/>
        </a:p>
      </dgm:t>
    </dgm:pt>
    <dgm:pt modelId="{7B6D6D99-9602-488F-AF94-EE3EFC2262E4}">
      <dgm:prSet custT="1"/>
      <dgm:spPr>
        <a:solidFill>
          <a:schemeClr val="accent5">
            <a:alpha val="90000"/>
          </a:schemeClr>
        </a:solidFill>
      </dgm:spPr>
      <dgm:t>
        <a:bodyPr/>
        <a:lstStyle/>
        <a:p>
          <a:r>
            <a:rPr lang="ru" sz="1600" dirty="0"/>
            <a:t>Внедрить </a:t>
          </a:r>
          <a:r>
            <a:rPr lang="ru" sz="1600" dirty="0" smtClean="0"/>
            <a:t>оценочный лист участника </a:t>
          </a:r>
          <a:r>
            <a:rPr lang="ru" sz="1600" dirty="0" smtClean="0"/>
            <a:t>ВЭД по </a:t>
          </a:r>
          <a:r>
            <a:rPr lang="ru" sz="1600" dirty="0"/>
            <a:t>соблюдению требований</a:t>
          </a:r>
        </a:p>
      </dgm:t>
    </dgm:pt>
    <dgm:pt modelId="{C9F0C8EB-30BF-464B-9BA1-055D56C5F219}" type="parTrans" cxnId="{70FCFB28-794B-4E8F-BDCB-12B10B98FDEE}">
      <dgm:prSet/>
      <dgm:spPr/>
      <dgm:t>
        <a:bodyPr/>
        <a:lstStyle/>
        <a:p>
          <a:endParaRPr lang="en-US"/>
        </a:p>
      </dgm:t>
    </dgm:pt>
    <dgm:pt modelId="{929443AB-7D6B-416E-88AD-6A74792B9759}" type="sibTrans" cxnId="{70FCFB28-794B-4E8F-BDCB-12B10B98FDEE}">
      <dgm:prSet/>
      <dgm:spPr/>
      <dgm:t>
        <a:bodyPr/>
        <a:lstStyle/>
        <a:p>
          <a:endParaRPr lang="en-US"/>
        </a:p>
      </dgm:t>
    </dgm:pt>
    <dgm:pt modelId="{39D94136-D1A5-432C-854B-3115A76F4AE9}">
      <dgm:prSet custT="1"/>
      <dgm:spPr>
        <a:solidFill>
          <a:schemeClr val="accent5">
            <a:alpha val="90000"/>
          </a:schemeClr>
        </a:solidFill>
      </dgm:spPr>
      <dgm:t>
        <a:bodyPr/>
        <a:lstStyle/>
        <a:p>
          <a:r>
            <a:rPr lang="ru" sz="1600" dirty="0"/>
            <a:t>Активный </a:t>
          </a:r>
          <a:r>
            <a:rPr lang="ru" sz="1600" dirty="0" smtClean="0"/>
            <a:t>мониторинг правомочных </a:t>
          </a:r>
          <a:r>
            <a:rPr lang="ru" sz="1600" dirty="0"/>
            <a:t>экономических </a:t>
          </a:r>
          <a:r>
            <a:rPr lang="ru" sz="1600" dirty="0" smtClean="0"/>
            <a:t>операторов для участия </a:t>
          </a:r>
          <a:r>
            <a:rPr lang="ru" sz="1600" dirty="0"/>
            <a:t>в программе УЭО</a:t>
          </a:r>
        </a:p>
      </dgm:t>
    </dgm:pt>
    <dgm:pt modelId="{D0358827-8A39-404A-8CA5-17DE209A3AF6}" type="parTrans" cxnId="{DCA01CEC-9BD2-4AB8-BC1C-4451E5BE8D1E}">
      <dgm:prSet/>
      <dgm:spPr/>
      <dgm:t>
        <a:bodyPr/>
        <a:lstStyle/>
        <a:p>
          <a:endParaRPr lang="en-US"/>
        </a:p>
      </dgm:t>
    </dgm:pt>
    <dgm:pt modelId="{F30E43C1-E15E-4521-A1B6-1730E9533C66}" type="sibTrans" cxnId="{DCA01CEC-9BD2-4AB8-BC1C-4451E5BE8D1E}">
      <dgm:prSet/>
      <dgm:spPr/>
      <dgm:t>
        <a:bodyPr/>
        <a:lstStyle/>
        <a:p>
          <a:endParaRPr lang="en-US"/>
        </a:p>
      </dgm:t>
    </dgm:pt>
    <dgm:pt modelId="{1859DCDB-C434-4B5B-AED4-28A97B06502D}">
      <dgm:prSet custT="1"/>
      <dgm:spPr>
        <a:solidFill>
          <a:schemeClr val="accent5">
            <a:alpha val="90000"/>
          </a:schemeClr>
        </a:solidFill>
      </dgm:spPr>
      <dgm:t>
        <a:bodyPr/>
        <a:lstStyle/>
        <a:p>
          <a:r>
            <a:rPr lang="ru" sz="1600" dirty="0"/>
            <a:t>Хорошо организованные планы соблюдения требований помогают обеспечить быстрое и безопасное перемещение товаров через границы.</a:t>
          </a:r>
        </a:p>
      </dgm:t>
    </dgm:pt>
    <dgm:pt modelId="{B260100F-4B2C-4EF9-B7D4-E31753C0B990}" type="parTrans" cxnId="{606FC8F4-E113-4EBE-AF3A-8B93A5087ADC}">
      <dgm:prSet/>
      <dgm:spPr/>
      <dgm:t>
        <a:bodyPr/>
        <a:lstStyle/>
        <a:p>
          <a:endParaRPr lang="en-US"/>
        </a:p>
      </dgm:t>
    </dgm:pt>
    <dgm:pt modelId="{1F04F68D-759B-4C96-B8DC-4EEBF6B9592E}" type="sibTrans" cxnId="{606FC8F4-E113-4EBE-AF3A-8B93A5087ADC}">
      <dgm:prSet/>
      <dgm:spPr/>
      <dgm:t>
        <a:bodyPr/>
        <a:lstStyle/>
        <a:p>
          <a:endParaRPr lang="en-US"/>
        </a:p>
      </dgm:t>
    </dgm:pt>
    <dgm:pt modelId="{3FEF7FAF-BBA0-C540-B2EC-40EC01D16F17}" type="pres">
      <dgm:prSet presAssocID="{0D4F9758-B20D-410B-A224-142C2BD4DC6F}" presName="Name0" presStyleCnt="0">
        <dgm:presLayoutVars>
          <dgm:dir/>
          <dgm:animLvl val="lvl"/>
          <dgm:resizeHandles val="exact"/>
        </dgm:presLayoutVars>
      </dgm:prSet>
      <dgm:spPr/>
      <dgm:t>
        <a:bodyPr/>
        <a:lstStyle/>
        <a:p>
          <a:endParaRPr lang="ru-RU"/>
        </a:p>
      </dgm:t>
    </dgm:pt>
    <dgm:pt modelId="{A36B2263-E23E-6742-B85C-5888E753A903}" type="pres">
      <dgm:prSet presAssocID="{A69BA5E2-C6B4-467C-8FFA-157CF8ED9AEA}" presName="linNode" presStyleCnt="0"/>
      <dgm:spPr/>
    </dgm:pt>
    <dgm:pt modelId="{1FDABA19-9A34-D64A-9264-3745C7FA5CC7}" type="pres">
      <dgm:prSet presAssocID="{A69BA5E2-C6B4-467C-8FFA-157CF8ED9AEA}" presName="parentText" presStyleLbl="alignNode1" presStyleIdx="0" presStyleCnt="3">
        <dgm:presLayoutVars>
          <dgm:chMax val="1"/>
          <dgm:bulletEnabled/>
        </dgm:presLayoutVars>
      </dgm:prSet>
      <dgm:spPr/>
      <dgm:t>
        <a:bodyPr/>
        <a:lstStyle/>
        <a:p>
          <a:endParaRPr lang="ru-RU"/>
        </a:p>
      </dgm:t>
    </dgm:pt>
    <dgm:pt modelId="{3C80098E-F5E2-4642-9163-ADC3D1E8F1BB}" type="pres">
      <dgm:prSet presAssocID="{A69BA5E2-C6B4-467C-8FFA-157CF8ED9AEA}" presName="descendantText" presStyleLbl="alignAccFollowNode1" presStyleIdx="0" presStyleCnt="3" custScaleY="98331">
        <dgm:presLayoutVars>
          <dgm:bulletEnabled/>
        </dgm:presLayoutVars>
      </dgm:prSet>
      <dgm:spPr/>
      <dgm:t>
        <a:bodyPr/>
        <a:lstStyle/>
        <a:p>
          <a:endParaRPr lang="ru-RU"/>
        </a:p>
      </dgm:t>
    </dgm:pt>
    <dgm:pt modelId="{E2C4C13D-6F5E-5B43-8B24-BC4C58CEF0F5}" type="pres">
      <dgm:prSet presAssocID="{AC07F38C-92E6-408B-80C2-6924A193C40B}" presName="sp" presStyleCnt="0"/>
      <dgm:spPr/>
    </dgm:pt>
    <dgm:pt modelId="{A043F122-5D45-F246-900C-26C9A460F0AA}" type="pres">
      <dgm:prSet presAssocID="{9BC7AA96-0E70-4F8B-AB4F-79F90B52A1DB}" presName="linNode" presStyleCnt="0"/>
      <dgm:spPr/>
    </dgm:pt>
    <dgm:pt modelId="{FCC903A5-C0AE-A44B-B6C0-161FE0109233}" type="pres">
      <dgm:prSet presAssocID="{9BC7AA96-0E70-4F8B-AB4F-79F90B52A1DB}" presName="parentText" presStyleLbl="alignNode1" presStyleIdx="1" presStyleCnt="3">
        <dgm:presLayoutVars>
          <dgm:chMax val="1"/>
          <dgm:bulletEnabled/>
        </dgm:presLayoutVars>
      </dgm:prSet>
      <dgm:spPr/>
      <dgm:t>
        <a:bodyPr/>
        <a:lstStyle/>
        <a:p>
          <a:endParaRPr lang="ru-RU"/>
        </a:p>
      </dgm:t>
    </dgm:pt>
    <dgm:pt modelId="{34BADF2E-7CB8-954C-A1C5-5D6BAB9E449F}" type="pres">
      <dgm:prSet presAssocID="{9BC7AA96-0E70-4F8B-AB4F-79F90B52A1DB}" presName="descendantText" presStyleLbl="alignAccFollowNode1" presStyleIdx="1" presStyleCnt="3" custLinFactNeighborY="-502">
        <dgm:presLayoutVars>
          <dgm:bulletEnabled/>
        </dgm:presLayoutVars>
      </dgm:prSet>
      <dgm:spPr/>
      <dgm:t>
        <a:bodyPr/>
        <a:lstStyle/>
        <a:p>
          <a:endParaRPr lang="ru-RU"/>
        </a:p>
      </dgm:t>
    </dgm:pt>
    <dgm:pt modelId="{E3B03664-496F-4741-9DE3-F84159651670}" type="pres">
      <dgm:prSet presAssocID="{C127EEAB-D5BB-413D-8ACD-DC7B0E670EB7}" presName="sp" presStyleCnt="0"/>
      <dgm:spPr/>
    </dgm:pt>
    <dgm:pt modelId="{613A2265-0731-1F41-8D33-D3F4EE856A95}" type="pres">
      <dgm:prSet presAssocID="{AED5C925-D0E1-42B4-A371-BEB05E69BFD1}" presName="linNode" presStyleCnt="0"/>
      <dgm:spPr/>
    </dgm:pt>
    <dgm:pt modelId="{D99FBEC6-AB50-FB4F-88D7-1E234FF376CF}" type="pres">
      <dgm:prSet presAssocID="{AED5C925-D0E1-42B4-A371-BEB05E69BFD1}" presName="parentText" presStyleLbl="alignNode1" presStyleIdx="2" presStyleCnt="3">
        <dgm:presLayoutVars>
          <dgm:chMax val="1"/>
          <dgm:bulletEnabled/>
        </dgm:presLayoutVars>
      </dgm:prSet>
      <dgm:spPr/>
      <dgm:t>
        <a:bodyPr/>
        <a:lstStyle/>
        <a:p>
          <a:endParaRPr lang="ru-RU"/>
        </a:p>
      </dgm:t>
    </dgm:pt>
    <dgm:pt modelId="{1D95A755-AC06-8C43-ADA8-137A45475829}" type="pres">
      <dgm:prSet presAssocID="{AED5C925-D0E1-42B4-A371-BEB05E69BFD1}" presName="descendantText" presStyleLbl="alignAccFollowNode1" presStyleIdx="2" presStyleCnt="3">
        <dgm:presLayoutVars>
          <dgm:bulletEnabled/>
        </dgm:presLayoutVars>
      </dgm:prSet>
      <dgm:spPr/>
      <dgm:t>
        <a:bodyPr/>
        <a:lstStyle/>
        <a:p>
          <a:endParaRPr lang="ru-RU"/>
        </a:p>
      </dgm:t>
    </dgm:pt>
  </dgm:ptLst>
  <dgm:cxnLst>
    <dgm:cxn modelId="{66606270-E92E-4B7D-975B-0EA0070F05C7}" srcId="{0D4F9758-B20D-410B-A224-142C2BD4DC6F}" destId="{AED5C925-D0E1-42B4-A371-BEB05E69BFD1}" srcOrd="2" destOrd="0" parTransId="{5B7F1068-DE55-40AD-A54C-D8AC265BF88B}" sibTransId="{8782C633-6A98-4F4E-90B0-3D15E4C9E876}"/>
    <dgm:cxn modelId="{474027DB-8E1F-D041-9F70-193FBC6AA996}" type="presOf" srcId="{A69BA5E2-C6B4-467C-8FFA-157CF8ED9AEA}" destId="{1FDABA19-9A34-D64A-9264-3745C7FA5CC7}" srcOrd="0" destOrd="0" presId="urn:microsoft.com/office/officeart/2016/7/layout/VerticalSolidActionList"/>
    <dgm:cxn modelId="{3575B89D-4FCF-5145-8D03-1764AC9F5D04}" type="presOf" srcId="{69B4A481-C01B-40E6-B155-6FF9258AF263}" destId="{3C80098E-F5E2-4642-9163-ADC3D1E8F1BB}" srcOrd="0" destOrd="0" presId="urn:microsoft.com/office/officeart/2016/7/layout/VerticalSolidActionList"/>
    <dgm:cxn modelId="{30AD8F9B-0121-43CC-8E3B-5766F4D891E9}" srcId="{0D4F9758-B20D-410B-A224-142C2BD4DC6F}" destId="{9BC7AA96-0E70-4F8B-AB4F-79F90B52A1DB}" srcOrd="1" destOrd="0" parTransId="{E7C437E8-1CFA-4D91-ABD3-6BAA99586FB2}" sibTransId="{C127EEAB-D5BB-413D-8ACD-DC7B0E670EB7}"/>
    <dgm:cxn modelId="{88F83D89-36BF-DA42-AE70-99A9DD79C972}" type="presOf" srcId="{39D94136-D1A5-432C-854B-3115A76F4AE9}" destId="{1D95A755-AC06-8C43-ADA8-137A45475829}" srcOrd="0" destOrd="1" presId="urn:microsoft.com/office/officeart/2016/7/layout/VerticalSolidActionList"/>
    <dgm:cxn modelId="{DCA01CEC-9BD2-4AB8-BC1C-4451E5BE8D1E}" srcId="{7B6D6D99-9602-488F-AF94-EE3EFC2262E4}" destId="{39D94136-D1A5-432C-854B-3115A76F4AE9}" srcOrd="0" destOrd="0" parTransId="{D0358827-8A39-404A-8CA5-17DE209A3AF6}" sibTransId="{F30E43C1-E15E-4521-A1B6-1730E9533C66}"/>
    <dgm:cxn modelId="{82AB89FD-1CF6-0341-8414-6C982B36F4D4}" type="presOf" srcId="{9BC7AA96-0E70-4F8B-AB4F-79F90B52A1DB}" destId="{FCC903A5-C0AE-A44B-B6C0-161FE0109233}" srcOrd="0" destOrd="0" presId="urn:microsoft.com/office/officeart/2016/7/layout/VerticalSolidActionList"/>
    <dgm:cxn modelId="{0BB57E67-C3A7-6B4F-AAAB-776081D3656B}" type="presOf" srcId="{AED5C925-D0E1-42B4-A371-BEB05E69BFD1}" destId="{D99FBEC6-AB50-FB4F-88D7-1E234FF376CF}" srcOrd="0" destOrd="0" presId="urn:microsoft.com/office/officeart/2016/7/layout/VerticalSolidActionList"/>
    <dgm:cxn modelId="{2E4971BC-629F-4966-B9AD-EFF549A112F2}" srcId="{9BC7AA96-0E70-4F8B-AB4F-79F90B52A1DB}" destId="{AD0A928C-8623-48EF-B58C-039D35AA6AC4}" srcOrd="0" destOrd="0" parTransId="{58B68739-C990-40BE-AA38-827431E2960E}" sibTransId="{DFCA3FA1-29D2-4C95-BD63-371B6797073A}"/>
    <dgm:cxn modelId="{59536858-3263-475D-AE9C-29A69BE333F5}" srcId="{A69BA5E2-C6B4-467C-8FFA-157CF8ED9AEA}" destId="{69B4A481-C01B-40E6-B155-6FF9258AF263}" srcOrd="0" destOrd="0" parTransId="{35421E00-3CCE-4727-9F35-27E436860DE5}" sibTransId="{B065AC12-D04B-43A9-B29C-9902BEFF2775}"/>
    <dgm:cxn modelId="{01AA618E-8C54-234D-9701-FFE8925B8F22}" type="presOf" srcId="{BE471B1D-2310-4F0D-B9A0-56279FD7CBF4}" destId="{3C80098E-F5E2-4642-9163-ADC3D1E8F1BB}" srcOrd="0" destOrd="2" presId="urn:microsoft.com/office/officeart/2016/7/layout/VerticalSolidActionList"/>
    <dgm:cxn modelId="{41E145FB-9A4C-B547-80D4-963C07DA1970}" type="presOf" srcId="{0D4F9758-B20D-410B-A224-142C2BD4DC6F}" destId="{3FEF7FAF-BBA0-C540-B2EC-40EC01D16F17}" srcOrd="0" destOrd="0" presId="urn:microsoft.com/office/officeart/2016/7/layout/VerticalSolidActionList"/>
    <dgm:cxn modelId="{67600121-D8A8-464D-B6CB-C8BE3AAFAB79}" type="presOf" srcId="{AD0A928C-8623-48EF-B58C-039D35AA6AC4}" destId="{34BADF2E-7CB8-954C-A1C5-5D6BAB9E449F}" srcOrd="0" destOrd="0" presId="urn:microsoft.com/office/officeart/2016/7/layout/VerticalSolidActionList"/>
    <dgm:cxn modelId="{BF5C9A72-671A-4CED-A60D-07305B441DBD}" srcId="{69B4A481-C01B-40E6-B155-6FF9258AF263}" destId="{BE471B1D-2310-4F0D-B9A0-56279FD7CBF4}" srcOrd="1" destOrd="0" parTransId="{A99FB6BA-3214-438B-AA1F-2D145715D59E}" sibTransId="{7190F5BB-9357-404F-92DE-64DF0CD8442D}"/>
    <dgm:cxn modelId="{4E2EA8F1-A3FF-4FCD-BBAC-67D4D9866A49}" srcId="{AD0A928C-8623-48EF-B58C-039D35AA6AC4}" destId="{5D82879A-F049-49F5-B96E-CFAD6B3F39BC}" srcOrd="0" destOrd="0" parTransId="{B6352AF5-9F83-4BC4-B868-8145DC1DBDF1}" sibTransId="{B1AF6A2A-9424-4772-87FD-99BC4F4B9A44}"/>
    <dgm:cxn modelId="{0E069112-D4A7-42D7-A2C4-CAEEB659FDCE}" srcId="{69B4A481-C01B-40E6-B155-6FF9258AF263}" destId="{34094407-44D7-493C-9332-4D21180FFE94}" srcOrd="0" destOrd="0" parTransId="{737B43B4-A689-4960-99FC-E5E503548A4A}" sibTransId="{DFD964C1-A96A-4483-8C2D-2D3E832F672A}"/>
    <dgm:cxn modelId="{66748FED-335C-B546-8410-83FA63F0EAB5}" type="presOf" srcId="{34094407-44D7-493C-9332-4D21180FFE94}" destId="{3C80098E-F5E2-4642-9163-ADC3D1E8F1BB}" srcOrd="0" destOrd="1" presId="urn:microsoft.com/office/officeart/2016/7/layout/VerticalSolidActionList"/>
    <dgm:cxn modelId="{CB0A1949-2730-4629-9A14-32815006C1C4}" srcId="{0D4F9758-B20D-410B-A224-142C2BD4DC6F}" destId="{A69BA5E2-C6B4-467C-8FFA-157CF8ED9AEA}" srcOrd="0" destOrd="0" parTransId="{434A1E21-85DF-4AA9-8383-589BCDF5680E}" sibTransId="{AC07F38C-92E6-408B-80C2-6924A193C40B}"/>
    <dgm:cxn modelId="{AB201E29-92D1-E042-8B63-FC7CF123752E}" type="presOf" srcId="{7B6D6D99-9602-488F-AF94-EE3EFC2262E4}" destId="{1D95A755-AC06-8C43-ADA8-137A45475829}" srcOrd="0" destOrd="0" presId="urn:microsoft.com/office/officeart/2016/7/layout/VerticalSolidActionList"/>
    <dgm:cxn modelId="{E7C38652-4598-4A4F-9B3A-65EA60C20805}" type="presOf" srcId="{5D82879A-F049-49F5-B96E-CFAD6B3F39BC}" destId="{34BADF2E-7CB8-954C-A1C5-5D6BAB9E449F}" srcOrd="0" destOrd="1" presId="urn:microsoft.com/office/officeart/2016/7/layout/VerticalSolidActionList"/>
    <dgm:cxn modelId="{606FC8F4-E113-4EBE-AF3A-8B93A5087ADC}" srcId="{7B6D6D99-9602-488F-AF94-EE3EFC2262E4}" destId="{1859DCDB-C434-4B5B-AED4-28A97B06502D}" srcOrd="1" destOrd="0" parTransId="{B260100F-4B2C-4EF9-B7D4-E31753C0B990}" sibTransId="{1F04F68D-759B-4C96-B8DC-4EEBF6B9592E}"/>
    <dgm:cxn modelId="{FA0A4648-D7A2-4C21-B412-820ACD8596B0}" srcId="{AD0A928C-8623-48EF-B58C-039D35AA6AC4}" destId="{E9FEB4FA-29E8-4A4C-A23C-DA8A0F71F56D}" srcOrd="1" destOrd="0" parTransId="{34A067DA-9370-4260-8FFF-367941622777}" sibTransId="{FDC33C48-330B-443A-8AEF-BEBB73F3C16F}"/>
    <dgm:cxn modelId="{AD01445B-176F-5041-BBC7-C0AA9C36B558}" type="presOf" srcId="{E9FEB4FA-29E8-4A4C-A23C-DA8A0F71F56D}" destId="{34BADF2E-7CB8-954C-A1C5-5D6BAB9E449F}" srcOrd="0" destOrd="2" presId="urn:microsoft.com/office/officeart/2016/7/layout/VerticalSolidActionList"/>
    <dgm:cxn modelId="{70FCFB28-794B-4E8F-BDCB-12B10B98FDEE}" srcId="{AED5C925-D0E1-42B4-A371-BEB05E69BFD1}" destId="{7B6D6D99-9602-488F-AF94-EE3EFC2262E4}" srcOrd="0" destOrd="0" parTransId="{C9F0C8EB-30BF-464B-9BA1-055D56C5F219}" sibTransId="{929443AB-7D6B-416E-88AD-6A74792B9759}"/>
    <dgm:cxn modelId="{B7212AFD-7FC4-B240-A61B-08724A3BF7BD}" type="presOf" srcId="{1859DCDB-C434-4B5B-AED4-28A97B06502D}" destId="{1D95A755-AC06-8C43-ADA8-137A45475829}" srcOrd="0" destOrd="2" presId="urn:microsoft.com/office/officeart/2016/7/layout/VerticalSolidActionList"/>
    <dgm:cxn modelId="{A4446CAB-83CD-4943-8497-067BBEAB46C5}" type="presParOf" srcId="{3FEF7FAF-BBA0-C540-B2EC-40EC01D16F17}" destId="{A36B2263-E23E-6742-B85C-5888E753A903}" srcOrd="0" destOrd="0" presId="urn:microsoft.com/office/officeart/2016/7/layout/VerticalSolidActionList"/>
    <dgm:cxn modelId="{2E65894E-1216-AC46-8276-EFDDC33ED1DD}" type="presParOf" srcId="{A36B2263-E23E-6742-B85C-5888E753A903}" destId="{1FDABA19-9A34-D64A-9264-3745C7FA5CC7}" srcOrd="0" destOrd="0" presId="urn:microsoft.com/office/officeart/2016/7/layout/VerticalSolidActionList"/>
    <dgm:cxn modelId="{874C829B-EB35-4D4F-BBEB-74EF082FB07E}" type="presParOf" srcId="{A36B2263-E23E-6742-B85C-5888E753A903}" destId="{3C80098E-F5E2-4642-9163-ADC3D1E8F1BB}" srcOrd="1" destOrd="0" presId="urn:microsoft.com/office/officeart/2016/7/layout/VerticalSolidActionList"/>
    <dgm:cxn modelId="{8C41D684-56D3-6A4A-82C5-BEB3AF1ED95C}" type="presParOf" srcId="{3FEF7FAF-BBA0-C540-B2EC-40EC01D16F17}" destId="{E2C4C13D-6F5E-5B43-8B24-BC4C58CEF0F5}" srcOrd="1" destOrd="0" presId="urn:microsoft.com/office/officeart/2016/7/layout/VerticalSolidActionList"/>
    <dgm:cxn modelId="{FD3DC633-84DA-FD48-8A70-1818C72C0033}" type="presParOf" srcId="{3FEF7FAF-BBA0-C540-B2EC-40EC01D16F17}" destId="{A043F122-5D45-F246-900C-26C9A460F0AA}" srcOrd="2" destOrd="0" presId="urn:microsoft.com/office/officeart/2016/7/layout/VerticalSolidActionList"/>
    <dgm:cxn modelId="{E7F07104-B57C-E24C-9034-9F4DD7EFFFC9}" type="presParOf" srcId="{A043F122-5D45-F246-900C-26C9A460F0AA}" destId="{FCC903A5-C0AE-A44B-B6C0-161FE0109233}" srcOrd="0" destOrd="0" presId="urn:microsoft.com/office/officeart/2016/7/layout/VerticalSolidActionList"/>
    <dgm:cxn modelId="{13930E2C-BDCF-DD4A-978D-F6E54BFE31B7}" type="presParOf" srcId="{A043F122-5D45-F246-900C-26C9A460F0AA}" destId="{34BADF2E-7CB8-954C-A1C5-5D6BAB9E449F}" srcOrd="1" destOrd="0" presId="urn:microsoft.com/office/officeart/2016/7/layout/VerticalSolidActionList"/>
    <dgm:cxn modelId="{94639B73-8E1A-F94B-9B85-63BCC54FA1B0}" type="presParOf" srcId="{3FEF7FAF-BBA0-C540-B2EC-40EC01D16F17}" destId="{E3B03664-496F-4741-9DE3-F84159651670}" srcOrd="3" destOrd="0" presId="urn:microsoft.com/office/officeart/2016/7/layout/VerticalSolidActionList"/>
    <dgm:cxn modelId="{8F31DA0F-76FE-8749-8E54-2AB0DEA91749}" type="presParOf" srcId="{3FEF7FAF-BBA0-C540-B2EC-40EC01D16F17}" destId="{613A2265-0731-1F41-8D33-D3F4EE856A95}" srcOrd="4" destOrd="0" presId="urn:microsoft.com/office/officeart/2016/7/layout/VerticalSolidActionList"/>
    <dgm:cxn modelId="{9ED94F5F-C4AC-5043-8FB5-09219CA5B41C}" type="presParOf" srcId="{613A2265-0731-1F41-8D33-D3F4EE856A95}" destId="{D99FBEC6-AB50-FB4F-88D7-1E234FF376CF}" srcOrd="0" destOrd="0" presId="urn:microsoft.com/office/officeart/2016/7/layout/VerticalSolidActionList"/>
    <dgm:cxn modelId="{1338D31D-963D-294F-846B-40D2023D65EB}" type="presParOf" srcId="{613A2265-0731-1F41-8D33-D3F4EE856A95}" destId="{1D95A755-AC06-8C43-ADA8-137A45475829}" srcOrd="1" destOrd="0" presId="urn:microsoft.com/office/officeart/2016/7/layout/VerticalSolid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31BDD1E-BDA3-D842-B0A3-83DE85D6B3E7}" type="doc">
      <dgm:prSet loTypeId="urn:microsoft.com/office/officeart/2005/8/layout/chevron1" loCatId="" qsTypeId="urn:microsoft.com/office/officeart/2005/8/quickstyle/simple4" qsCatId="simple" csTypeId="urn:microsoft.com/office/officeart/2005/8/colors/accent1_2" csCatId="accent1" phldr="1"/>
      <dgm:spPr/>
    </dgm:pt>
    <dgm:pt modelId="{4363238F-5408-B64A-BA3C-1DD352950176}">
      <dgm:prSet phldrT="[Text]" custT="1"/>
      <dgm:spPr>
        <a:solidFill>
          <a:srgbClr val="FFC000"/>
        </a:solidFill>
      </dgm:spPr>
      <dgm:t>
        <a:bodyPr/>
        <a:lstStyle/>
        <a:p>
          <a:r>
            <a:rPr lang="ru" sz="2000" dirty="0" smtClean="0">
              <a:solidFill>
                <a:schemeClr val="tx1"/>
              </a:solidFill>
              <a:latin typeface="Arial" panose="020B0604020202020204" pitchFamily="34" charset="0"/>
              <a:cs typeface="Arial" panose="020B0604020202020204" pitchFamily="34" charset="0"/>
            </a:rPr>
            <a:t>Обмен аналитическими данными с УГО</a:t>
          </a:r>
          <a:endParaRPr lang="ru" sz="2000" dirty="0">
            <a:solidFill>
              <a:schemeClr val="tx1"/>
            </a:solidFill>
            <a:latin typeface="Arial" panose="020B0604020202020204" pitchFamily="34" charset="0"/>
            <a:cs typeface="Arial" panose="020B0604020202020204" pitchFamily="34" charset="0"/>
          </a:endParaRPr>
        </a:p>
      </dgm:t>
    </dgm:pt>
    <dgm:pt modelId="{4C6C0426-877F-DD41-92AF-34F08B1D9589}" type="parTrans" cxnId="{ACC7F3AF-7C5C-0349-8ADA-901984A3D9AA}">
      <dgm:prSet/>
      <dgm:spPr/>
      <dgm:t>
        <a:bodyPr/>
        <a:lstStyle/>
        <a:p>
          <a:endParaRPr lang="en-US"/>
        </a:p>
      </dgm:t>
    </dgm:pt>
    <dgm:pt modelId="{08FA3959-94AC-3242-A1E1-1DA768A575E9}" type="sibTrans" cxnId="{ACC7F3AF-7C5C-0349-8ADA-901984A3D9AA}">
      <dgm:prSet/>
      <dgm:spPr/>
      <dgm:t>
        <a:bodyPr/>
        <a:lstStyle/>
        <a:p>
          <a:endParaRPr lang="en-US"/>
        </a:p>
      </dgm:t>
    </dgm:pt>
    <dgm:pt modelId="{0B7FEF61-47F9-574E-8986-7A5860197995}">
      <dgm:prSet phldrT="[Text]" custT="1"/>
      <dgm:spPr>
        <a:solidFill>
          <a:schemeClr val="accent5"/>
        </a:solidFill>
      </dgm:spPr>
      <dgm:t>
        <a:bodyPr/>
        <a:lstStyle/>
        <a:p>
          <a:r>
            <a:rPr lang="ru" sz="2000" dirty="0" smtClean="0">
              <a:solidFill>
                <a:schemeClr val="tx1"/>
              </a:solidFill>
              <a:latin typeface="Arial" panose="020B0604020202020204" pitchFamily="34" charset="0"/>
              <a:cs typeface="Arial" panose="020B0604020202020204" pitchFamily="34" charset="0"/>
            </a:rPr>
            <a:t>Портал </a:t>
          </a:r>
          <a:r>
            <a:rPr lang="ru" sz="2000" dirty="0">
              <a:solidFill>
                <a:schemeClr val="tx1"/>
              </a:solidFill>
              <a:latin typeface="Arial" panose="020B0604020202020204" pitchFamily="34" charset="0"/>
              <a:cs typeface="Arial" panose="020B0604020202020204" pitchFamily="34" charset="0"/>
            </a:rPr>
            <a:t>комплексного управления рисками таможни</a:t>
          </a:r>
        </a:p>
      </dgm:t>
    </dgm:pt>
    <dgm:pt modelId="{97C33670-36CF-E04B-A9D1-21F13AD845D9}" type="parTrans" cxnId="{DBDFBDEC-13C2-9947-AA68-62D478EB7F16}">
      <dgm:prSet/>
      <dgm:spPr/>
      <dgm:t>
        <a:bodyPr/>
        <a:lstStyle/>
        <a:p>
          <a:endParaRPr lang="en-US"/>
        </a:p>
      </dgm:t>
    </dgm:pt>
    <dgm:pt modelId="{7B998642-FE4A-D04F-9A31-F78F7941355F}" type="sibTrans" cxnId="{DBDFBDEC-13C2-9947-AA68-62D478EB7F16}">
      <dgm:prSet/>
      <dgm:spPr/>
      <dgm:t>
        <a:bodyPr/>
        <a:lstStyle/>
        <a:p>
          <a:endParaRPr lang="en-US"/>
        </a:p>
      </dgm:t>
    </dgm:pt>
    <dgm:pt modelId="{1140DF4A-E5B0-B84F-8327-819267598A01}">
      <dgm:prSet phldrT="[Text]" custT="1"/>
      <dgm:spPr>
        <a:solidFill>
          <a:schemeClr val="accent6"/>
        </a:solidFill>
      </dgm:spPr>
      <dgm:t>
        <a:bodyPr/>
        <a:lstStyle/>
        <a:p>
          <a:r>
            <a:rPr lang="ru" sz="2000" dirty="0">
              <a:solidFill>
                <a:schemeClr val="tx1"/>
              </a:solidFill>
              <a:latin typeface="Arial" panose="020B0604020202020204" pitchFamily="34" charset="0"/>
              <a:cs typeface="Arial" panose="020B0604020202020204" pitchFamily="34" charset="0"/>
            </a:rPr>
            <a:t>Единое хранилище </a:t>
          </a:r>
          <a:r>
            <a:rPr lang="ru" sz="2000" dirty="0" smtClean="0">
              <a:solidFill>
                <a:schemeClr val="tx1"/>
              </a:solidFill>
              <a:latin typeface="Arial" panose="020B0604020202020204" pitchFamily="34" charset="0"/>
              <a:cs typeface="Arial" panose="020B0604020202020204" pitchFamily="34" charset="0"/>
            </a:rPr>
            <a:t>«правды»</a:t>
          </a:r>
          <a:endParaRPr lang="ru" sz="2000" dirty="0">
            <a:solidFill>
              <a:schemeClr val="tx1"/>
            </a:solidFill>
            <a:latin typeface="Arial" panose="020B0604020202020204" pitchFamily="34" charset="0"/>
            <a:cs typeface="Arial" panose="020B0604020202020204" pitchFamily="34" charset="0"/>
          </a:endParaRPr>
        </a:p>
      </dgm:t>
    </dgm:pt>
    <dgm:pt modelId="{DEBB0287-AC8F-3645-94EA-ADC2AEBED29F}" type="parTrans" cxnId="{34B47385-0579-594E-AACE-47F7A3045137}">
      <dgm:prSet/>
      <dgm:spPr/>
      <dgm:t>
        <a:bodyPr/>
        <a:lstStyle/>
        <a:p>
          <a:endParaRPr lang="en-US"/>
        </a:p>
      </dgm:t>
    </dgm:pt>
    <dgm:pt modelId="{0F478B1A-5809-AF48-B1AA-9FA0595B54EA}" type="sibTrans" cxnId="{34B47385-0579-594E-AACE-47F7A3045137}">
      <dgm:prSet/>
      <dgm:spPr/>
      <dgm:t>
        <a:bodyPr/>
        <a:lstStyle/>
        <a:p>
          <a:endParaRPr lang="en-US"/>
        </a:p>
      </dgm:t>
    </dgm:pt>
    <dgm:pt modelId="{DAE6C68C-3803-134E-A61B-6B5D210BEABE}" type="pres">
      <dgm:prSet presAssocID="{D31BDD1E-BDA3-D842-B0A3-83DE85D6B3E7}" presName="Name0" presStyleCnt="0">
        <dgm:presLayoutVars>
          <dgm:dir/>
          <dgm:animLvl val="lvl"/>
          <dgm:resizeHandles val="exact"/>
        </dgm:presLayoutVars>
      </dgm:prSet>
      <dgm:spPr/>
    </dgm:pt>
    <dgm:pt modelId="{634A22A9-905D-F441-BD7B-73BC6A563CF0}" type="pres">
      <dgm:prSet presAssocID="{4363238F-5408-B64A-BA3C-1DD352950176}" presName="parTxOnly" presStyleLbl="node1" presStyleIdx="0" presStyleCnt="3" custScaleY="73244">
        <dgm:presLayoutVars>
          <dgm:chMax val="0"/>
          <dgm:chPref val="0"/>
          <dgm:bulletEnabled val="1"/>
        </dgm:presLayoutVars>
      </dgm:prSet>
      <dgm:spPr/>
      <dgm:t>
        <a:bodyPr/>
        <a:lstStyle/>
        <a:p>
          <a:endParaRPr lang="ru-RU"/>
        </a:p>
      </dgm:t>
    </dgm:pt>
    <dgm:pt modelId="{AA6BBB10-0554-2148-9D3B-72D5FE8CA291}" type="pres">
      <dgm:prSet presAssocID="{08FA3959-94AC-3242-A1E1-1DA768A575E9}" presName="parTxOnlySpace" presStyleCnt="0"/>
      <dgm:spPr/>
    </dgm:pt>
    <dgm:pt modelId="{FA8501BB-5ACF-3347-9DFC-C7EED3D8CA8D}" type="pres">
      <dgm:prSet presAssocID="{1140DF4A-E5B0-B84F-8327-819267598A01}" presName="parTxOnly" presStyleLbl="node1" presStyleIdx="1" presStyleCnt="3" custScaleY="73244">
        <dgm:presLayoutVars>
          <dgm:chMax val="0"/>
          <dgm:chPref val="0"/>
          <dgm:bulletEnabled val="1"/>
        </dgm:presLayoutVars>
      </dgm:prSet>
      <dgm:spPr/>
      <dgm:t>
        <a:bodyPr/>
        <a:lstStyle/>
        <a:p>
          <a:endParaRPr lang="ru-RU"/>
        </a:p>
      </dgm:t>
    </dgm:pt>
    <dgm:pt modelId="{C8A265B5-9E32-8A41-AEED-FEFE80A44CFE}" type="pres">
      <dgm:prSet presAssocID="{0F478B1A-5809-AF48-B1AA-9FA0595B54EA}" presName="parTxOnlySpace" presStyleCnt="0"/>
      <dgm:spPr/>
    </dgm:pt>
    <dgm:pt modelId="{464CCAF2-0864-7E41-A28F-6168C13B2B60}" type="pres">
      <dgm:prSet presAssocID="{0B7FEF61-47F9-574E-8986-7A5860197995}" presName="parTxOnly" presStyleLbl="node1" presStyleIdx="2" presStyleCnt="3" custScaleY="73244">
        <dgm:presLayoutVars>
          <dgm:chMax val="0"/>
          <dgm:chPref val="0"/>
          <dgm:bulletEnabled val="1"/>
        </dgm:presLayoutVars>
      </dgm:prSet>
      <dgm:spPr/>
      <dgm:t>
        <a:bodyPr/>
        <a:lstStyle/>
        <a:p>
          <a:endParaRPr lang="ru-RU"/>
        </a:p>
      </dgm:t>
    </dgm:pt>
  </dgm:ptLst>
  <dgm:cxnLst>
    <dgm:cxn modelId="{ACC7F3AF-7C5C-0349-8ADA-901984A3D9AA}" srcId="{D31BDD1E-BDA3-D842-B0A3-83DE85D6B3E7}" destId="{4363238F-5408-B64A-BA3C-1DD352950176}" srcOrd="0" destOrd="0" parTransId="{4C6C0426-877F-DD41-92AF-34F08B1D9589}" sibTransId="{08FA3959-94AC-3242-A1E1-1DA768A575E9}"/>
    <dgm:cxn modelId="{1699B905-238A-4D6B-BE69-5E56E1375DE1}" type="presOf" srcId="{1140DF4A-E5B0-B84F-8327-819267598A01}" destId="{FA8501BB-5ACF-3347-9DFC-C7EED3D8CA8D}" srcOrd="0" destOrd="0" presId="urn:microsoft.com/office/officeart/2005/8/layout/chevron1"/>
    <dgm:cxn modelId="{E7AA46C1-DFEA-4261-A314-58561A9B7911}" type="presOf" srcId="{0B7FEF61-47F9-574E-8986-7A5860197995}" destId="{464CCAF2-0864-7E41-A28F-6168C13B2B60}" srcOrd="0" destOrd="0" presId="urn:microsoft.com/office/officeart/2005/8/layout/chevron1"/>
    <dgm:cxn modelId="{BFB0EEF2-A041-4C65-9E94-E89F64FD5974}" type="presOf" srcId="{D31BDD1E-BDA3-D842-B0A3-83DE85D6B3E7}" destId="{DAE6C68C-3803-134E-A61B-6B5D210BEABE}" srcOrd="0" destOrd="0" presId="urn:microsoft.com/office/officeart/2005/8/layout/chevron1"/>
    <dgm:cxn modelId="{34B47385-0579-594E-AACE-47F7A3045137}" srcId="{D31BDD1E-BDA3-D842-B0A3-83DE85D6B3E7}" destId="{1140DF4A-E5B0-B84F-8327-819267598A01}" srcOrd="1" destOrd="0" parTransId="{DEBB0287-AC8F-3645-94EA-ADC2AEBED29F}" sibTransId="{0F478B1A-5809-AF48-B1AA-9FA0595B54EA}"/>
    <dgm:cxn modelId="{DBDFBDEC-13C2-9947-AA68-62D478EB7F16}" srcId="{D31BDD1E-BDA3-D842-B0A3-83DE85D6B3E7}" destId="{0B7FEF61-47F9-574E-8986-7A5860197995}" srcOrd="2" destOrd="0" parTransId="{97C33670-36CF-E04B-A9D1-21F13AD845D9}" sibTransId="{7B998642-FE4A-D04F-9A31-F78F7941355F}"/>
    <dgm:cxn modelId="{B053209D-C3CE-456D-B2FD-29BFD489713B}" type="presOf" srcId="{4363238F-5408-B64A-BA3C-1DD352950176}" destId="{634A22A9-905D-F441-BD7B-73BC6A563CF0}" srcOrd="0" destOrd="0" presId="urn:microsoft.com/office/officeart/2005/8/layout/chevron1"/>
    <dgm:cxn modelId="{10A7ADC1-E99B-4FA3-982C-57A1BACAD013}" type="presParOf" srcId="{DAE6C68C-3803-134E-A61B-6B5D210BEABE}" destId="{634A22A9-905D-F441-BD7B-73BC6A563CF0}" srcOrd="0" destOrd="0" presId="urn:microsoft.com/office/officeart/2005/8/layout/chevron1"/>
    <dgm:cxn modelId="{EE307256-CBE5-4F0A-907C-A00F9023CC0E}" type="presParOf" srcId="{DAE6C68C-3803-134E-A61B-6B5D210BEABE}" destId="{AA6BBB10-0554-2148-9D3B-72D5FE8CA291}" srcOrd="1" destOrd="0" presId="urn:microsoft.com/office/officeart/2005/8/layout/chevron1"/>
    <dgm:cxn modelId="{1492F205-9ECC-4F16-933A-A0E0BA9647FC}" type="presParOf" srcId="{DAE6C68C-3803-134E-A61B-6B5D210BEABE}" destId="{FA8501BB-5ACF-3347-9DFC-C7EED3D8CA8D}" srcOrd="2" destOrd="0" presId="urn:microsoft.com/office/officeart/2005/8/layout/chevron1"/>
    <dgm:cxn modelId="{473F17A1-8FF1-43CC-8843-F654213379F3}" type="presParOf" srcId="{DAE6C68C-3803-134E-A61B-6B5D210BEABE}" destId="{C8A265B5-9E32-8A41-AEED-FEFE80A44CFE}" srcOrd="3" destOrd="0" presId="urn:microsoft.com/office/officeart/2005/8/layout/chevron1"/>
    <dgm:cxn modelId="{21252A5B-160F-4794-AA44-F58393D6F500}" type="presParOf" srcId="{DAE6C68C-3803-134E-A61B-6B5D210BEABE}" destId="{464CCAF2-0864-7E41-A28F-6168C13B2B60}"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453177D-EB2C-4B2B-9742-3AB99C041D4F}"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1D43788C-4AF6-4B91-A394-01D95AE4C1EF}">
      <dgm:prSet/>
      <dgm:spPr/>
      <dgm:t>
        <a:bodyPr/>
        <a:lstStyle/>
        <a:p>
          <a:r>
            <a:rPr lang="ru" b="1" dirty="0" smtClean="0"/>
            <a:t>Успех программы </a:t>
          </a:r>
          <a:r>
            <a:rPr lang="ru" b="1" dirty="0"/>
            <a:t>УЭО зависит от ключевых должностных лиц </a:t>
          </a:r>
          <a:r>
            <a:rPr lang="ru" b="1" dirty="0" smtClean="0"/>
            <a:t>таможенной </a:t>
          </a:r>
          <a:r>
            <a:rPr lang="ru" b="1" dirty="0"/>
            <a:t>службы и задействованных подразделений </a:t>
          </a:r>
          <a:r>
            <a:rPr lang="ru" dirty="0"/>
            <a:t>в ее понимании и готовности </a:t>
          </a:r>
          <a:r>
            <a:rPr lang="ru" dirty="0" smtClean="0"/>
            <a:t>поддерживать</a:t>
          </a:r>
          <a:endParaRPr lang="en-US" dirty="0"/>
        </a:p>
      </dgm:t>
    </dgm:pt>
    <dgm:pt modelId="{EE088776-C60C-4F71-86BB-53B010A0D205}" type="parTrans" cxnId="{31E582BA-5DB3-45F5-B905-45064E94CD7F}">
      <dgm:prSet/>
      <dgm:spPr/>
      <dgm:t>
        <a:bodyPr/>
        <a:lstStyle/>
        <a:p>
          <a:endParaRPr lang="en-US"/>
        </a:p>
      </dgm:t>
    </dgm:pt>
    <dgm:pt modelId="{80017B2C-B6A6-43A0-8544-69CC0A1B6D66}" type="sibTrans" cxnId="{31E582BA-5DB3-45F5-B905-45064E94CD7F}">
      <dgm:prSet/>
      <dgm:spPr/>
      <dgm:t>
        <a:bodyPr/>
        <a:lstStyle/>
        <a:p>
          <a:endParaRPr lang="en-US"/>
        </a:p>
      </dgm:t>
    </dgm:pt>
    <dgm:pt modelId="{70819579-5846-4FB1-9F19-CE53A0B0789B}">
      <dgm:prSet/>
      <dgm:spPr>
        <a:solidFill>
          <a:schemeClr val="accent6">
            <a:lumMod val="60000"/>
            <a:lumOff val="40000"/>
          </a:schemeClr>
        </a:solidFill>
      </dgm:spPr>
      <dgm:t>
        <a:bodyPr/>
        <a:lstStyle/>
        <a:p>
          <a:r>
            <a:rPr lang="ru" b="1" dirty="0"/>
            <a:t>Необходимо регулярно проводить брифинги по программе УЭО </a:t>
          </a:r>
          <a:r>
            <a:rPr lang="ru" dirty="0"/>
            <a:t>о концепции УЭО, роли таможни, </a:t>
          </a:r>
          <a:r>
            <a:rPr lang="ru" dirty="0" smtClean="0"/>
            <a:t>поставщиков- </a:t>
          </a:r>
          <a:r>
            <a:rPr lang="ru" dirty="0"/>
            <a:t>экономических операторов в безопасности цепочки поставок и добровольном соблюдении </a:t>
          </a:r>
          <a:r>
            <a:rPr lang="ru" dirty="0" smtClean="0"/>
            <a:t>требований</a:t>
          </a:r>
          <a:endParaRPr lang="en-US" dirty="0"/>
        </a:p>
      </dgm:t>
    </dgm:pt>
    <dgm:pt modelId="{2037B758-5B97-474E-9C1B-175D714A1D5C}" type="parTrans" cxnId="{553645B7-738A-4722-BE33-6B625AE62173}">
      <dgm:prSet/>
      <dgm:spPr/>
      <dgm:t>
        <a:bodyPr/>
        <a:lstStyle/>
        <a:p>
          <a:endParaRPr lang="en-US"/>
        </a:p>
      </dgm:t>
    </dgm:pt>
    <dgm:pt modelId="{6A37DEA9-B083-4F71-A990-F1E20286F75B}" type="sibTrans" cxnId="{553645B7-738A-4722-BE33-6B625AE62173}">
      <dgm:prSet/>
      <dgm:spPr/>
      <dgm:t>
        <a:bodyPr/>
        <a:lstStyle/>
        <a:p>
          <a:endParaRPr lang="en-US"/>
        </a:p>
      </dgm:t>
    </dgm:pt>
    <dgm:pt modelId="{8758E750-A2A1-4E96-B45F-7EE8075C926E}">
      <dgm:prSet/>
      <dgm:spPr>
        <a:solidFill>
          <a:schemeClr val="accent5"/>
        </a:solidFill>
      </dgm:spPr>
      <dgm:t>
        <a:bodyPr/>
        <a:lstStyle/>
        <a:p>
          <a:r>
            <a:rPr lang="ru" dirty="0" smtClean="0"/>
            <a:t>Таможенные </a:t>
          </a:r>
          <a:r>
            <a:rPr lang="ru" b="1" dirty="0" smtClean="0"/>
            <a:t>специалисты по УЭО </a:t>
          </a:r>
          <a:r>
            <a:rPr lang="ru" b="1" dirty="0"/>
            <a:t>должны </a:t>
          </a:r>
          <a:r>
            <a:rPr lang="ru" b="1" dirty="0" smtClean="0"/>
            <a:t>организовывать выступления на </a:t>
          </a:r>
          <a:r>
            <a:rPr lang="ru" b="1" dirty="0"/>
            <a:t>общественных форумах </a:t>
          </a:r>
          <a:r>
            <a:rPr lang="ru" dirty="0"/>
            <a:t>и </a:t>
          </a:r>
          <a:r>
            <a:rPr lang="ru" dirty="0" smtClean="0"/>
            <a:t>планировать </a:t>
          </a:r>
          <a:r>
            <a:rPr lang="ru" dirty="0"/>
            <a:t>брифинги с участвующими таможенными </a:t>
          </a:r>
          <a:r>
            <a:rPr lang="ru" dirty="0" smtClean="0"/>
            <a:t>офисами.</a:t>
          </a:r>
          <a:endParaRPr lang="en-US" dirty="0"/>
        </a:p>
      </dgm:t>
    </dgm:pt>
    <dgm:pt modelId="{02CB5AE8-ED93-48A4-9330-ABE2B02A2566}" type="parTrans" cxnId="{1CEE74C1-EE3D-4084-A36A-6BC326993DD6}">
      <dgm:prSet/>
      <dgm:spPr/>
      <dgm:t>
        <a:bodyPr/>
        <a:lstStyle/>
        <a:p>
          <a:endParaRPr lang="en-US"/>
        </a:p>
      </dgm:t>
    </dgm:pt>
    <dgm:pt modelId="{42159707-ACB1-4002-8385-FFB807A40301}" type="sibTrans" cxnId="{1CEE74C1-EE3D-4084-A36A-6BC326993DD6}">
      <dgm:prSet/>
      <dgm:spPr/>
      <dgm:t>
        <a:bodyPr/>
        <a:lstStyle/>
        <a:p>
          <a:endParaRPr lang="en-US"/>
        </a:p>
      </dgm:t>
    </dgm:pt>
    <dgm:pt modelId="{2CD7C481-3B7F-2643-B7E3-7BB95658037C}" type="pres">
      <dgm:prSet presAssocID="{9453177D-EB2C-4B2B-9742-3AB99C041D4F}" presName="outerComposite" presStyleCnt="0">
        <dgm:presLayoutVars>
          <dgm:chMax val="5"/>
          <dgm:dir/>
          <dgm:resizeHandles val="exact"/>
        </dgm:presLayoutVars>
      </dgm:prSet>
      <dgm:spPr/>
      <dgm:t>
        <a:bodyPr/>
        <a:lstStyle/>
        <a:p>
          <a:endParaRPr lang="ru-RU"/>
        </a:p>
      </dgm:t>
    </dgm:pt>
    <dgm:pt modelId="{99CAA3C7-82EB-6248-91FA-42E8FFFAD9EC}" type="pres">
      <dgm:prSet presAssocID="{9453177D-EB2C-4B2B-9742-3AB99C041D4F}" presName="dummyMaxCanvas" presStyleCnt="0">
        <dgm:presLayoutVars/>
      </dgm:prSet>
      <dgm:spPr/>
    </dgm:pt>
    <dgm:pt modelId="{A87A6200-0F87-6C44-BEF6-A15CF76C819B}" type="pres">
      <dgm:prSet presAssocID="{9453177D-EB2C-4B2B-9742-3AB99C041D4F}" presName="ThreeNodes_1" presStyleLbl="node1" presStyleIdx="0" presStyleCnt="3">
        <dgm:presLayoutVars>
          <dgm:bulletEnabled val="1"/>
        </dgm:presLayoutVars>
      </dgm:prSet>
      <dgm:spPr/>
      <dgm:t>
        <a:bodyPr/>
        <a:lstStyle/>
        <a:p>
          <a:endParaRPr lang="ru-RU"/>
        </a:p>
      </dgm:t>
    </dgm:pt>
    <dgm:pt modelId="{6C6B0F29-69CB-4642-A641-CDBCF4A86344}" type="pres">
      <dgm:prSet presAssocID="{9453177D-EB2C-4B2B-9742-3AB99C041D4F}" presName="ThreeNodes_2" presStyleLbl="node1" presStyleIdx="1" presStyleCnt="3">
        <dgm:presLayoutVars>
          <dgm:bulletEnabled val="1"/>
        </dgm:presLayoutVars>
      </dgm:prSet>
      <dgm:spPr/>
      <dgm:t>
        <a:bodyPr/>
        <a:lstStyle/>
        <a:p>
          <a:endParaRPr lang="ru-RU"/>
        </a:p>
      </dgm:t>
    </dgm:pt>
    <dgm:pt modelId="{BD98078A-629F-9841-815A-E1647CB3EC17}" type="pres">
      <dgm:prSet presAssocID="{9453177D-EB2C-4B2B-9742-3AB99C041D4F}" presName="ThreeNodes_3" presStyleLbl="node1" presStyleIdx="2" presStyleCnt="3">
        <dgm:presLayoutVars>
          <dgm:bulletEnabled val="1"/>
        </dgm:presLayoutVars>
      </dgm:prSet>
      <dgm:spPr/>
      <dgm:t>
        <a:bodyPr/>
        <a:lstStyle/>
        <a:p>
          <a:endParaRPr lang="ru-RU"/>
        </a:p>
      </dgm:t>
    </dgm:pt>
    <dgm:pt modelId="{AA1D727C-9C74-BF46-BAC7-B102379A7E8F}" type="pres">
      <dgm:prSet presAssocID="{9453177D-EB2C-4B2B-9742-3AB99C041D4F}" presName="ThreeConn_1-2" presStyleLbl="fgAccFollowNode1" presStyleIdx="0" presStyleCnt="2">
        <dgm:presLayoutVars>
          <dgm:bulletEnabled val="1"/>
        </dgm:presLayoutVars>
      </dgm:prSet>
      <dgm:spPr/>
      <dgm:t>
        <a:bodyPr/>
        <a:lstStyle/>
        <a:p>
          <a:endParaRPr lang="ru-RU"/>
        </a:p>
      </dgm:t>
    </dgm:pt>
    <dgm:pt modelId="{A47AF78A-7251-9643-A795-27B3F2632C4F}" type="pres">
      <dgm:prSet presAssocID="{9453177D-EB2C-4B2B-9742-3AB99C041D4F}" presName="ThreeConn_2-3" presStyleLbl="fgAccFollowNode1" presStyleIdx="1" presStyleCnt="2">
        <dgm:presLayoutVars>
          <dgm:bulletEnabled val="1"/>
        </dgm:presLayoutVars>
      </dgm:prSet>
      <dgm:spPr/>
      <dgm:t>
        <a:bodyPr/>
        <a:lstStyle/>
        <a:p>
          <a:endParaRPr lang="ru-RU"/>
        </a:p>
      </dgm:t>
    </dgm:pt>
    <dgm:pt modelId="{9778AE10-8BE7-A743-927E-EAE1FA62BF9E}" type="pres">
      <dgm:prSet presAssocID="{9453177D-EB2C-4B2B-9742-3AB99C041D4F}" presName="ThreeNodes_1_text" presStyleLbl="node1" presStyleIdx="2" presStyleCnt="3">
        <dgm:presLayoutVars>
          <dgm:bulletEnabled val="1"/>
        </dgm:presLayoutVars>
      </dgm:prSet>
      <dgm:spPr/>
      <dgm:t>
        <a:bodyPr/>
        <a:lstStyle/>
        <a:p>
          <a:endParaRPr lang="ru-RU"/>
        </a:p>
      </dgm:t>
    </dgm:pt>
    <dgm:pt modelId="{D9109559-C572-1348-BFF3-76FEBCAFAD36}" type="pres">
      <dgm:prSet presAssocID="{9453177D-EB2C-4B2B-9742-3AB99C041D4F}" presName="ThreeNodes_2_text" presStyleLbl="node1" presStyleIdx="2" presStyleCnt="3">
        <dgm:presLayoutVars>
          <dgm:bulletEnabled val="1"/>
        </dgm:presLayoutVars>
      </dgm:prSet>
      <dgm:spPr/>
      <dgm:t>
        <a:bodyPr/>
        <a:lstStyle/>
        <a:p>
          <a:endParaRPr lang="ru-RU"/>
        </a:p>
      </dgm:t>
    </dgm:pt>
    <dgm:pt modelId="{44626A11-5516-B042-9F80-83C3D6F139C4}" type="pres">
      <dgm:prSet presAssocID="{9453177D-EB2C-4B2B-9742-3AB99C041D4F}" presName="ThreeNodes_3_text" presStyleLbl="node1" presStyleIdx="2" presStyleCnt="3">
        <dgm:presLayoutVars>
          <dgm:bulletEnabled val="1"/>
        </dgm:presLayoutVars>
      </dgm:prSet>
      <dgm:spPr/>
      <dgm:t>
        <a:bodyPr/>
        <a:lstStyle/>
        <a:p>
          <a:endParaRPr lang="ru-RU"/>
        </a:p>
      </dgm:t>
    </dgm:pt>
  </dgm:ptLst>
  <dgm:cxnLst>
    <dgm:cxn modelId="{533420B0-B928-CF4D-B104-BE5D42CD332B}" type="presOf" srcId="{1D43788C-4AF6-4B91-A394-01D95AE4C1EF}" destId="{9778AE10-8BE7-A743-927E-EAE1FA62BF9E}" srcOrd="1" destOrd="0" presId="urn:microsoft.com/office/officeart/2005/8/layout/vProcess5"/>
    <dgm:cxn modelId="{1CEE74C1-EE3D-4084-A36A-6BC326993DD6}" srcId="{9453177D-EB2C-4B2B-9742-3AB99C041D4F}" destId="{8758E750-A2A1-4E96-B45F-7EE8075C926E}" srcOrd="2" destOrd="0" parTransId="{02CB5AE8-ED93-48A4-9330-ABE2B02A2566}" sibTransId="{42159707-ACB1-4002-8385-FFB807A40301}"/>
    <dgm:cxn modelId="{D79FF41C-17B8-C648-9721-E07AC17811AB}" type="presOf" srcId="{80017B2C-B6A6-43A0-8544-69CC0A1B6D66}" destId="{AA1D727C-9C74-BF46-BAC7-B102379A7E8F}" srcOrd="0" destOrd="0" presId="urn:microsoft.com/office/officeart/2005/8/layout/vProcess5"/>
    <dgm:cxn modelId="{AA386332-87E5-3447-8FB0-9FFA49D55CDF}" type="presOf" srcId="{70819579-5846-4FB1-9F19-CE53A0B0789B}" destId="{6C6B0F29-69CB-4642-A641-CDBCF4A86344}" srcOrd="0" destOrd="0" presId="urn:microsoft.com/office/officeart/2005/8/layout/vProcess5"/>
    <dgm:cxn modelId="{4F267B59-9467-814A-8A17-ABCA1AA6028A}" type="presOf" srcId="{70819579-5846-4FB1-9F19-CE53A0B0789B}" destId="{D9109559-C572-1348-BFF3-76FEBCAFAD36}" srcOrd="1" destOrd="0" presId="urn:microsoft.com/office/officeart/2005/8/layout/vProcess5"/>
    <dgm:cxn modelId="{553645B7-738A-4722-BE33-6B625AE62173}" srcId="{9453177D-EB2C-4B2B-9742-3AB99C041D4F}" destId="{70819579-5846-4FB1-9F19-CE53A0B0789B}" srcOrd="1" destOrd="0" parTransId="{2037B758-5B97-474E-9C1B-175D714A1D5C}" sibTransId="{6A37DEA9-B083-4F71-A990-F1E20286F75B}"/>
    <dgm:cxn modelId="{539FD700-9F43-C542-958B-6629DBD105B5}" type="presOf" srcId="{8758E750-A2A1-4E96-B45F-7EE8075C926E}" destId="{44626A11-5516-B042-9F80-83C3D6F139C4}" srcOrd="1" destOrd="0" presId="urn:microsoft.com/office/officeart/2005/8/layout/vProcess5"/>
    <dgm:cxn modelId="{31E582BA-5DB3-45F5-B905-45064E94CD7F}" srcId="{9453177D-EB2C-4B2B-9742-3AB99C041D4F}" destId="{1D43788C-4AF6-4B91-A394-01D95AE4C1EF}" srcOrd="0" destOrd="0" parTransId="{EE088776-C60C-4F71-86BB-53B010A0D205}" sibTransId="{80017B2C-B6A6-43A0-8544-69CC0A1B6D66}"/>
    <dgm:cxn modelId="{A96D501D-B743-4B48-A780-BDCEC3F42F8C}" type="presOf" srcId="{9453177D-EB2C-4B2B-9742-3AB99C041D4F}" destId="{2CD7C481-3B7F-2643-B7E3-7BB95658037C}" srcOrd="0" destOrd="0" presId="urn:microsoft.com/office/officeart/2005/8/layout/vProcess5"/>
    <dgm:cxn modelId="{0B25A356-036C-AE47-877A-6B718EBD73A6}" type="presOf" srcId="{1D43788C-4AF6-4B91-A394-01D95AE4C1EF}" destId="{A87A6200-0F87-6C44-BEF6-A15CF76C819B}" srcOrd="0" destOrd="0" presId="urn:microsoft.com/office/officeart/2005/8/layout/vProcess5"/>
    <dgm:cxn modelId="{832B4C76-399D-DD4A-9648-FD9CC05B3258}" type="presOf" srcId="{6A37DEA9-B083-4F71-A990-F1E20286F75B}" destId="{A47AF78A-7251-9643-A795-27B3F2632C4F}" srcOrd="0" destOrd="0" presId="urn:microsoft.com/office/officeart/2005/8/layout/vProcess5"/>
    <dgm:cxn modelId="{9AD9D6E6-FEA9-5348-A261-04EE859DD370}" type="presOf" srcId="{8758E750-A2A1-4E96-B45F-7EE8075C926E}" destId="{BD98078A-629F-9841-815A-E1647CB3EC17}" srcOrd="0" destOrd="0" presId="urn:microsoft.com/office/officeart/2005/8/layout/vProcess5"/>
    <dgm:cxn modelId="{F52C9C54-B76D-3446-B4F1-306D255FE3E2}" type="presParOf" srcId="{2CD7C481-3B7F-2643-B7E3-7BB95658037C}" destId="{99CAA3C7-82EB-6248-91FA-42E8FFFAD9EC}" srcOrd="0" destOrd="0" presId="urn:microsoft.com/office/officeart/2005/8/layout/vProcess5"/>
    <dgm:cxn modelId="{EB978741-B7A6-F949-9FEB-C42523BF9CA4}" type="presParOf" srcId="{2CD7C481-3B7F-2643-B7E3-7BB95658037C}" destId="{A87A6200-0F87-6C44-BEF6-A15CF76C819B}" srcOrd="1" destOrd="0" presId="urn:microsoft.com/office/officeart/2005/8/layout/vProcess5"/>
    <dgm:cxn modelId="{F5AC713E-9BA4-844B-833A-74E4D20D745A}" type="presParOf" srcId="{2CD7C481-3B7F-2643-B7E3-7BB95658037C}" destId="{6C6B0F29-69CB-4642-A641-CDBCF4A86344}" srcOrd="2" destOrd="0" presId="urn:microsoft.com/office/officeart/2005/8/layout/vProcess5"/>
    <dgm:cxn modelId="{D4249917-6057-C449-9F42-7C81FD651CDA}" type="presParOf" srcId="{2CD7C481-3B7F-2643-B7E3-7BB95658037C}" destId="{BD98078A-629F-9841-815A-E1647CB3EC17}" srcOrd="3" destOrd="0" presId="urn:microsoft.com/office/officeart/2005/8/layout/vProcess5"/>
    <dgm:cxn modelId="{41858DD7-D2A2-814D-B8CC-5EAF35836E71}" type="presParOf" srcId="{2CD7C481-3B7F-2643-B7E3-7BB95658037C}" destId="{AA1D727C-9C74-BF46-BAC7-B102379A7E8F}" srcOrd="4" destOrd="0" presId="urn:microsoft.com/office/officeart/2005/8/layout/vProcess5"/>
    <dgm:cxn modelId="{FA4551CB-FDFB-524F-BC05-B4E95B5AF85C}" type="presParOf" srcId="{2CD7C481-3B7F-2643-B7E3-7BB95658037C}" destId="{A47AF78A-7251-9643-A795-27B3F2632C4F}" srcOrd="5" destOrd="0" presId="urn:microsoft.com/office/officeart/2005/8/layout/vProcess5"/>
    <dgm:cxn modelId="{4810E722-A612-0B41-B5C3-BD17AE5739F6}" type="presParOf" srcId="{2CD7C481-3B7F-2643-B7E3-7BB95658037C}" destId="{9778AE10-8BE7-A743-927E-EAE1FA62BF9E}" srcOrd="6" destOrd="0" presId="urn:microsoft.com/office/officeart/2005/8/layout/vProcess5"/>
    <dgm:cxn modelId="{54DEBEAF-D6FB-6D41-BE50-A719F798C8CD}" type="presParOf" srcId="{2CD7C481-3B7F-2643-B7E3-7BB95658037C}" destId="{D9109559-C572-1348-BFF3-76FEBCAFAD36}" srcOrd="7" destOrd="0" presId="urn:microsoft.com/office/officeart/2005/8/layout/vProcess5"/>
    <dgm:cxn modelId="{62F94E57-47B8-094F-B376-F7C57CD55CFB}" type="presParOf" srcId="{2CD7C481-3B7F-2643-B7E3-7BB95658037C}" destId="{44626A11-5516-B042-9F80-83C3D6F139C4}"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453177D-EB2C-4B2B-9742-3AB99C041D4F}"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1D43788C-4AF6-4B91-A394-01D95AE4C1EF}">
      <dgm:prSet custT="1"/>
      <dgm:spPr/>
      <dgm:t>
        <a:bodyPr/>
        <a:lstStyle/>
        <a:p>
          <a:r>
            <a:rPr lang="ru-RU" sz="1800" b="1" dirty="0" smtClean="0">
              <a:effectLst/>
            </a:rPr>
            <a:t>УГО</a:t>
          </a:r>
          <a:r>
            <a:rPr lang="ru" sz="1800" b="1" dirty="0" smtClean="0">
              <a:effectLst/>
            </a:rPr>
            <a:t>, </a:t>
          </a:r>
          <a:r>
            <a:rPr lang="ru" sz="1800" b="1" dirty="0">
              <a:effectLst/>
            </a:rPr>
            <a:t>у которых есть требования к импорту или экспорту, также должны понимать, как на них влияет программа </a:t>
          </a:r>
          <a:r>
            <a:rPr lang="ru-RU" sz="1800" b="1" dirty="0" smtClean="0">
              <a:effectLst/>
            </a:rPr>
            <a:t>УЭО</a:t>
          </a:r>
          <a:r>
            <a:rPr lang="ru" sz="1800" b="1" dirty="0" smtClean="0">
              <a:effectLst/>
            </a:rPr>
            <a:t>, у</a:t>
          </a:r>
          <a:r>
            <a:rPr lang="ru" sz="1800" dirty="0" smtClean="0">
              <a:effectLst/>
            </a:rPr>
            <a:t>прощенные </a:t>
          </a:r>
          <a:r>
            <a:rPr lang="ru" sz="1800" dirty="0">
              <a:effectLst/>
            </a:rPr>
            <a:t>процедуры - это не только проблема таможни.</a:t>
          </a:r>
          <a:endParaRPr lang="en-US" sz="1800" dirty="0"/>
        </a:p>
      </dgm:t>
    </dgm:pt>
    <dgm:pt modelId="{EE088776-C60C-4F71-86BB-53B010A0D205}" type="parTrans" cxnId="{31E582BA-5DB3-45F5-B905-45064E94CD7F}">
      <dgm:prSet/>
      <dgm:spPr/>
      <dgm:t>
        <a:bodyPr/>
        <a:lstStyle/>
        <a:p>
          <a:endParaRPr lang="en-US"/>
        </a:p>
      </dgm:t>
    </dgm:pt>
    <dgm:pt modelId="{80017B2C-B6A6-43A0-8544-69CC0A1B6D66}" type="sibTrans" cxnId="{31E582BA-5DB3-45F5-B905-45064E94CD7F}">
      <dgm:prSet/>
      <dgm:spPr/>
      <dgm:t>
        <a:bodyPr/>
        <a:lstStyle/>
        <a:p>
          <a:endParaRPr lang="en-US"/>
        </a:p>
      </dgm:t>
    </dgm:pt>
    <dgm:pt modelId="{70819579-5846-4FB1-9F19-CE53A0B0789B}">
      <dgm:prSet custT="1"/>
      <dgm:spPr>
        <a:solidFill>
          <a:schemeClr val="accent6">
            <a:lumMod val="60000"/>
            <a:lumOff val="40000"/>
          </a:schemeClr>
        </a:solidFill>
      </dgm:spPr>
      <dgm:t>
        <a:bodyPr/>
        <a:lstStyle/>
        <a:p>
          <a:r>
            <a:rPr lang="ru" sz="1800" b="1" dirty="0">
              <a:effectLst/>
            </a:rPr>
            <a:t>Проблемы и процессы </a:t>
          </a:r>
          <a:r>
            <a:rPr lang="ru-RU" sz="1800" b="1" dirty="0" smtClean="0">
              <a:effectLst/>
            </a:rPr>
            <a:t>УГО</a:t>
          </a:r>
          <a:r>
            <a:rPr lang="ru" sz="1800" b="1" dirty="0" smtClean="0">
              <a:effectLst/>
            </a:rPr>
            <a:t> </a:t>
          </a:r>
          <a:r>
            <a:rPr lang="ru" sz="1800" b="1" dirty="0">
              <a:effectLst/>
            </a:rPr>
            <a:t>должны быть учтены в </a:t>
          </a:r>
          <a:r>
            <a:rPr lang="ru" sz="1800" b="1" dirty="0" smtClean="0">
              <a:effectLst/>
            </a:rPr>
            <a:t>программе</a:t>
          </a:r>
          <a:r>
            <a:rPr lang="ru" sz="1800" dirty="0" smtClean="0">
              <a:effectLst/>
            </a:rPr>
            <a:t>, </a:t>
          </a:r>
          <a:r>
            <a:rPr lang="ru" sz="1800" dirty="0">
              <a:effectLst/>
            </a:rPr>
            <a:t>а проблемы решены к всеобщему удовлетворению.</a:t>
          </a:r>
          <a:endParaRPr lang="en-US" sz="1800" dirty="0"/>
        </a:p>
      </dgm:t>
    </dgm:pt>
    <dgm:pt modelId="{2037B758-5B97-474E-9C1B-175D714A1D5C}" type="parTrans" cxnId="{553645B7-738A-4722-BE33-6B625AE62173}">
      <dgm:prSet/>
      <dgm:spPr/>
      <dgm:t>
        <a:bodyPr/>
        <a:lstStyle/>
        <a:p>
          <a:endParaRPr lang="en-US"/>
        </a:p>
      </dgm:t>
    </dgm:pt>
    <dgm:pt modelId="{6A37DEA9-B083-4F71-A990-F1E20286F75B}" type="sibTrans" cxnId="{553645B7-738A-4722-BE33-6B625AE62173}">
      <dgm:prSet/>
      <dgm:spPr/>
      <dgm:t>
        <a:bodyPr/>
        <a:lstStyle/>
        <a:p>
          <a:endParaRPr lang="en-US"/>
        </a:p>
      </dgm:t>
    </dgm:pt>
    <dgm:pt modelId="{8758E750-A2A1-4E96-B45F-7EE8075C926E}">
      <dgm:prSet custT="1"/>
      <dgm:spPr>
        <a:solidFill>
          <a:schemeClr val="accent5"/>
        </a:solidFill>
      </dgm:spPr>
      <dgm:t>
        <a:bodyPr/>
        <a:lstStyle/>
        <a:p>
          <a:r>
            <a:rPr lang="ru" sz="1800" dirty="0">
              <a:effectLst/>
            </a:rPr>
            <a:t>Это может оказаться трудным, если </a:t>
          </a:r>
          <a:r>
            <a:rPr lang="ru" sz="1800" dirty="0" smtClean="0">
              <a:effectLst/>
            </a:rPr>
            <a:t>УГО </a:t>
          </a:r>
          <a:r>
            <a:rPr lang="ru" sz="1800" dirty="0">
              <a:effectLst/>
            </a:rPr>
            <a:t>могут подумать, что таможня пытается взять на себя ответственность и что это может привести к сокращению их бюджетов, </a:t>
          </a:r>
          <a:r>
            <a:rPr lang="ru" sz="1800" dirty="0" smtClean="0">
              <a:effectLst/>
            </a:rPr>
            <a:t>штата </a:t>
          </a:r>
          <a:r>
            <a:rPr lang="ru" sz="1800" dirty="0">
              <a:effectLst/>
            </a:rPr>
            <a:t>или обязанностей. В этом случае </a:t>
          </a:r>
          <a:r>
            <a:rPr lang="ru" sz="1800" dirty="0" smtClean="0">
              <a:effectLst/>
            </a:rPr>
            <a:t>таможенной </a:t>
          </a:r>
          <a:r>
            <a:rPr lang="ru" sz="1800" b="1" dirty="0" smtClean="0">
              <a:effectLst/>
            </a:rPr>
            <a:t>команде по УЭО</a:t>
          </a:r>
          <a:r>
            <a:rPr lang="ru" sz="1800" b="1" dirty="0">
              <a:effectLst/>
            </a:rPr>
            <a:t>, вероятно, придется заручиться поддержкой </a:t>
          </a:r>
          <a:r>
            <a:rPr lang="ru" sz="1800" b="1" dirty="0" smtClean="0">
              <a:effectLst/>
            </a:rPr>
            <a:t>руководителей УГО. </a:t>
          </a:r>
          <a:endParaRPr lang="en-US" sz="1800" b="1" dirty="0"/>
        </a:p>
      </dgm:t>
    </dgm:pt>
    <dgm:pt modelId="{02CB5AE8-ED93-48A4-9330-ABE2B02A2566}" type="parTrans" cxnId="{1CEE74C1-EE3D-4084-A36A-6BC326993DD6}">
      <dgm:prSet/>
      <dgm:spPr/>
      <dgm:t>
        <a:bodyPr/>
        <a:lstStyle/>
        <a:p>
          <a:endParaRPr lang="en-US"/>
        </a:p>
      </dgm:t>
    </dgm:pt>
    <dgm:pt modelId="{42159707-ACB1-4002-8385-FFB807A40301}" type="sibTrans" cxnId="{1CEE74C1-EE3D-4084-A36A-6BC326993DD6}">
      <dgm:prSet/>
      <dgm:spPr/>
      <dgm:t>
        <a:bodyPr/>
        <a:lstStyle/>
        <a:p>
          <a:endParaRPr lang="en-US"/>
        </a:p>
      </dgm:t>
    </dgm:pt>
    <dgm:pt modelId="{2CD7C481-3B7F-2643-B7E3-7BB95658037C}" type="pres">
      <dgm:prSet presAssocID="{9453177D-EB2C-4B2B-9742-3AB99C041D4F}" presName="outerComposite" presStyleCnt="0">
        <dgm:presLayoutVars>
          <dgm:chMax val="5"/>
          <dgm:dir/>
          <dgm:resizeHandles val="exact"/>
        </dgm:presLayoutVars>
      </dgm:prSet>
      <dgm:spPr/>
      <dgm:t>
        <a:bodyPr/>
        <a:lstStyle/>
        <a:p>
          <a:endParaRPr lang="ru-RU"/>
        </a:p>
      </dgm:t>
    </dgm:pt>
    <dgm:pt modelId="{99CAA3C7-82EB-6248-91FA-42E8FFFAD9EC}" type="pres">
      <dgm:prSet presAssocID="{9453177D-EB2C-4B2B-9742-3AB99C041D4F}" presName="dummyMaxCanvas" presStyleCnt="0">
        <dgm:presLayoutVars/>
      </dgm:prSet>
      <dgm:spPr/>
    </dgm:pt>
    <dgm:pt modelId="{A87A6200-0F87-6C44-BEF6-A15CF76C819B}" type="pres">
      <dgm:prSet presAssocID="{9453177D-EB2C-4B2B-9742-3AB99C041D4F}" presName="ThreeNodes_1" presStyleLbl="node1" presStyleIdx="0" presStyleCnt="3">
        <dgm:presLayoutVars>
          <dgm:bulletEnabled val="1"/>
        </dgm:presLayoutVars>
      </dgm:prSet>
      <dgm:spPr/>
      <dgm:t>
        <a:bodyPr/>
        <a:lstStyle/>
        <a:p>
          <a:endParaRPr lang="ru-RU"/>
        </a:p>
      </dgm:t>
    </dgm:pt>
    <dgm:pt modelId="{6C6B0F29-69CB-4642-A641-CDBCF4A86344}" type="pres">
      <dgm:prSet presAssocID="{9453177D-EB2C-4B2B-9742-3AB99C041D4F}" presName="ThreeNodes_2" presStyleLbl="node1" presStyleIdx="1" presStyleCnt="3">
        <dgm:presLayoutVars>
          <dgm:bulletEnabled val="1"/>
        </dgm:presLayoutVars>
      </dgm:prSet>
      <dgm:spPr/>
      <dgm:t>
        <a:bodyPr/>
        <a:lstStyle/>
        <a:p>
          <a:endParaRPr lang="ru-RU"/>
        </a:p>
      </dgm:t>
    </dgm:pt>
    <dgm:pt modelId="{BD98078A-629F-9841-815A-E1647CB3EC17}" type="pres">
      <dgm:prSet presAssocID="{9453177D-EB2C-4B2B-9742-3AB99C041D4F}" presName="ThreeNodes_3" presStyleLbl="node1" presStyleIdx="2" presStyleCnt="3">
        <dgm:presLayoutVars>
          <dgm:bulletEnabled val="1"/>
        </dgm:presLayoutVars>
      </dgm:prSet>
      <dgm:spPr/>
      <dgm:t>
        <a:bodyPr/>
        <a:lstStyle/>
        <a:p>
          <a:endParaRPr lang="ru-RU"/>
        </a:p>
      </dgm:t>
    </dgm:pt>
    <dgm:pt modelId="{AA1D727C-9C74-BF46-BAC7-B102379A7E8F}" type="pres">
      <dgm:prSet presAssocID="{9453177D-EB2C-4B2B-9742-3AB99C041D4F}" presName="ThreeConn_1-2" presStyleLbl="fgAccFollowNode1" presStyleIdx="0" presStyleCnt="2">
        <dgm:presLayoutVars>
          <dgm:bulletEnabled val="1"/>
        </dgm:presLayoutVars>
      </dgm:prSet>
      <dgm:spPr/>
      <dgm:t>
        <a:bodyPr/>
        <a:lstStyle/>
        <a:p>
          <a:endParaRPr lang="ru-RU"/>
        </a:p>
      </dgm:t>
    </dgm:pt>
    <dgm:pt modelId="{A47AF78A-7251-9643-A795-27B3F2632C4F}" type="pres">
      <dgm:prSet presAssocID="{9453177D-EB2C-4B2B-9742-3AB99C041D4F}" presName="ThreeConn_2-3" presStyleLbl="fgAccFollowNode1" presStyleIdx="1" presStyleCnt="2">
        <dgm:presLayoutVars>
          <dgm:bulletEnabled val="1"/>
        </dgm:presLayoutVars>
      </dgm:prSet>
      <dgm:spPr/>
      <dgm:t>
        <a:bodyPr/>
        <a:lstStyle/>
        <a:p>
          <a:endParaRPr lang="ru-RU"/>
        </a:p>
      </dgm:t>
    </dgm:pt>
    <dgm:pt modelId="{9778AE10-8BE7-A743-927E-EAE1FA62BF9E}" type="pres">
      <dgm:prSet presAssocID="{9453177D-EB2C-4B2B-9742-3AB99C041D4F}" presName="ThreeNodes_1_text" presStyleLbl="node1" presStyleIdx="2" presStyleCnt="3">
        <dgm:presLayoutVars>
          <dgm:bulletEnabled val="1"/>
        </dgm:presLayoutVars>
      </dgm:prSet>
      <dgm:spPr/>
      <dgm:t>
        <a:bodyPr/>
        <a:lstStyle/>
        <a:p>
          <a:endParaRPr lang="ru-RU"/>
        </a:p>
      </dgm:t>
    </dgm:pt>
    <dgm:pt modelId="{D9109559-C572-1348-BFF3-76FEBCAFAD36}" type="pres">
      <dgm:prSet presAssocID="{9453177D-EB2C-4B2B-9742-3AB99C041D4F}" presName="ThreeNodes_2_text" presStyleLbl="node1" presStyleIdx="2" presStyleCnt="3">
        <dgm:presLayoutVars>
          <dgm:bulletEnabled val="1"/>
        </dgm:presLayoutVars>
      </dgm:prSet>
      <dgm:spPr/>
      <dgm:t>
        <a:bodyPr/>
        <a:lstStyle/>
        <a:p>
          <a:endParaRPr lang="ru-RU"/>
        </a:p>
      </dgm:t>
    </dgm:pt>
    <dgm:pt modelId="{44626A11-5516-B042-9F80-83C3D6F139C4}" type="pres">
      <dgm:prSet presAssocID="{9453177D-EB2C-4B2B-9742-3AB99C041D4F}" presName="ThreeNodes_3_text" presStyleLbl="node1" presStyleIdx="2" presStyleCnt="3">
        <dgm:presLayoutVars>
          <dgm:bulletEnabled val="1"/>
        </dgm:presLayoutVars>
      </dgm:prSet>
      <dgm:spPr/>
      <dgm:t>
        <a:bodyPr/>
        <a:lstStyle/>
        <a:p>
          <a:endParaRPr lang="ru-RU"/>
        </a:p>
      </dgm:t>
    </dgm:pt>
  </dgm:ptLst>
  <dgm:cxnLst>
    <dgm:cxn modelId="{533420B0-B928-CF4D-B104-BE5D42CD332B}" type="presOf" srcId="{1D43788C-4AF6-4B91-A394-01D95AE4C1EF}" destId="{9778AE10-8BE7-A743-927E-EAE1FA62BF9E}" srcOrd="1" destOrd="0" presId="urn:microsoft.com/office/officeart/2005/8/layout/vProcess5"/>
    <dgm:cxn modelId="{1CEE74C1-EE3D-4084-A36A-6BC326993DD6}" srcId="{9453177D-EB2C-4B2B-9742-3AB99C041D4F}" destId="{8758E750-A2A1-4E96-B45F-7EE8075C926E}" srcOrd="2" destOrd="0" parTransId="{02CB5AE8-ED93-48A4-9330-ABE2B02A2566}" sibTransId="{42159707-ACB1-4002-8385-FFB807A40301}"/>
    <dgm:cxn modelId="{D79FF41C-17B8-C648-9721-E07AC17811AB}" type="presOf" srcId="{80017B2C-B6A6-43A0-8544-69CC0A1B6D66}" destId="{AA1D727C-9C74-BF46-BAC7-B102379A7E8F}" srcOrd="0" destOrd="0" presId="urn:microsoft.com/office/officeart/2005/8/layout/vProcess5"/>
    <dgm:cxn modelId="{AA386332-87E5-3447-8FB0-9FFA49D55CDF}" type="presOf" srcId="{70819579-5846-4FB1-9F19-CE53A0B0789B}" destId="{6C6B0F29-69CB-4642-A641-CDBCF4A86344}" srcOrd="0" destOrd="0" presId="urn:microsoft.com/office/officeart/2005/8/layout/vProcess5"/>
    <dgm:cxn modelId="{4F267B59-9467-814A-8A17-ABCA1AA6028A}" type="presOf" srcId="{70819579-5846-4FB1-9F19-CE53A0B0789B}" destId="{D9109559-C572-1348-BFF3-76FEBCAFAD36}" srcOrd="1" destOrd="0" presId="urn:microsoft.com/office/officeart/2005/8/layout/vProcess5"/>
    <dgm:cxn modelId="{553645B7-738A-4722-BE33-6B625AE62173}" srcId="{9453177D-EB2C-4B2B-9742-3AB99C041D4F}" destId="{70819579-5846-4FB1-9F19-CE53A0B0789B}" srcOrd="1" destOrd="0" parTransId="{2037B758-5B97-474E-9C1B-175D714A1D5C}" sibTransId="{6A37DEA9-B083-4F71-A990-F1E20286F75B}"/>
    <dgm:cxn modelId="{539FD700-9F43-C542-958B-6629DBD105B5}" type="presOf" srcId="{8758E750-A2A1-4E96-B45F-7EE8075C926E}" destId="{44626A11-5516-B042-9F80-83C3D6F139C4}" srcOrd="1" destOrd="0" presId="urn:microsoft.com/office/officeart/2005/8/layout/vProcess5"/>
    <dgm:cxn modelId="{31E582BA-5DB3-45F5-B905-45064E94CD7F}" srcId="{9453177D-EB2C-4B2B-9742-3AB99C041D4F}" destId="{1D43788C-4AF6-4B91-A394-01D95AE4C1EF}" srcOrd="0" destOrd="0" parTransId="{EE088776-C60C-4F71-86BB-53B010A0D205}" sibTransId="{80017B2C-B6A6-43A0-8544-69CC0A1B6D66}"/>
    <dgm:cxn modelId="{A96D501D-B743-4B48-A780-BDCEC3F42F8C}" type="presOf" srcId="{9453177D-EB2C-4B2B-9742-3AB99C041D4F}" destId="{2CD7C481-3B7F-2643-B7E3-7BB95658037C}" srcOrd="0" destOrd="0" presId="urn:microsoft.com/office/officeart/2005/8/layout/vProcess5"/>
    <dgm:cxn modelId="{0B25A356-036C-AE47-877A-6B718EBD73A6}" type="presOf" srcId="{1D43788C-4AF6-4B91-A394-01D95AE4C1EF}" destId="{A87A6200-0F87-6C44-BEF6-A15CF76C819B}" srcOrd="0" destOrd="0" presId="urn:microsoft.com/office/officeart/2005/8/layout/vProcess5"/>
    <dgm:cxn modelId="{832B4C76-399D-DD4A-9648-FD9CC05B3258}" type="presOf" srcId="{6A37DEA9-B083-4F71-A990-F1E20286F75B}" destId="{A47AF78A-7251-9643-A795-27B3F2632C4F}" srcOrd="0" destOrd="0" presId="urn:microsoft.com/office/officeart/2005/8/layout/vProcess5"/>
    <dgm:cxn modelId="{9AD9D6E6-FEA9-5348-A261-04EE859DD370}" type="presOf" srcId="{8758E750-A2A1-4E96-B45F-7EE8075C926E}" destId="{BD98078A-629F-9841-815A-E1647CB3EC17}" srcOrd="0" destOrd="0" presId="urn:microsoft.com/office/officeart/2005/8/layout/vProcess5"/>
    <dgm:cxn modelId="{F52C9C54-B76D-3446-B4F1-306D255FE3E2}" type="presParOf" srcId="{2CD7C481-3B7F-2643-B7E3-7BB95658037C}" destId="{99CAA3C7-82EB-6248-91FA-42E8FFFAD9EC}" srcOrd="0" destOrd="0" presId="urn:microsoft.com/office/officeart/2005/8/layout/vProcess5"/>
    <dgm:cxn modelId="{EB978741-B7A6-F949-9FEB-C42523BF9CA4}" type="presParOf" srcId="{2CD7C481-3B7F-2643-B7E3-7BB95658037C}" destId="{A87A6200-0F87-6C44-BEF6-A15CF76C819B}" srcOrd="1" destOrd="0" presId="urn:microsoft.com/office/officeart/2005/8/layout/vProcess5"/>
    <dgm:cxn modelId="{F5AC713E-9BA4-844B-833A-74E4D20D745A}" type="presParOf" srcId="{2CD7C481-3B7F-2643-B7E3-7BB95658037C}" destId="{6C6B0F29-69CB-4642-A641-CDBCF4A86344}" srcOrd="2" destOrd="0" presId="urn:microsoft.com/office/officeart/2005/8/layout/vProcess5"/>
    <dgm:cxn modelId="{D4249917-6057-C449-9F42-7C81FD651CDA}" type="presParOf" srcId="{2CD7C481-3B7F-2643-B7E3-7BB95658037C}" destId="{BD98078A-629F-9841-815A-E1647CB3EC17}" srcOrd="3" destOrd="0" presId="urn:microsoft.com/office/officeart/2005/8/layout/vProcess5"/>
    <dgm:cxn modelId="{41858DD7-D2A2-814D-B8CC-5EAF35836E71}" type="presParOf" srcId="{2CD7C481-3B7F-2643-B7E3-7BB95658037C}" destId="{AA1D727C-9C74-BF46-BAC7-B102379A7E8F}" srcOrd="4" destOrd="0" presId="urn:microsoft.com/office/officeart/2005/8/layout/vProcess5"/>
    <dgm:cxn modelId="{FA4551CB-FDFB-524F-BC05-B4E95B5AF85C}" type="presParOf" srcId="{2CD7C481-3B7F-2643-B7E3-7BB95658037C}" destId="{A47AF78A-7251-9643-A795-27B3F2632C4F}" srcOrd="5" destOrd="0" presId="urn:microsoft.com/office/officeart/2005/8/layout/vProcess5"/>
    <dgm:cxn modelId="{4810E722-A612-0B41-B5C3-BD17AE5739F6}" type="presParOf" srcId="{2CD7C481-3B7F-2643-B7E3-7BB95658037C}" destId="{9778AE10-8BE7-A743-927E-EAE1FA62BF9E}" srcOrd="6" destOrd="0" presId="urn:microsoft.com/office/officeart/2005/8/layout/vProcess5"/>
    <dgm:cxn modelId="{54DEBEAF-D6FB-6D41-BE50-A719F798C8CD}" type="presParOf" srcId="{2CD7C481-3B7F-2643-B7E3-7BB95658037C}" destId="{D9109559-C572-1348-BFF3-76FEBCAFAD36}" srcOrd="7" destOrd="0" presId="urn:microsoft.com/office/officeart/2005/8/layout/vProcess5"/>
    <dgm:cxn modelId="{62F94E57-47B8-094F-B376-F7C57CD55CFB}" type="presParOf" srcId="{2CD7C481-3B7F-2643-B7E3-7BB95658037C}" destId="{44626A11-5516-B042-9F80-83C3D6F139C4}"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453177D-EB2C-4B2B-9742-3AB99C041D4F}"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1D43788C-4AF6-4B91-A394-01D95AE4C1EF}">
      <dgm:prSet custT="1"/>
      <dgm:spPr/>
      <dgm:t>
        <a:bodyPr/>
        <a:lstStyle/>
        <a:p>
          <a:r>
            <a:rPr lang="ru" sz="1800" b="1" dirty="0"/>
            <a:t>Потенциальных </a:t>
          </a:r>
          <a:r>
            <a:rPr lang="ru" sz="1800" b="1" dirty="0" smtClean="0"/>
            <a:t>заявителей </a:t>
          </a:r>
          <a:r>
            <a:rPr lang="ru" sz="1800" b="1" dirty="0">
              <a:effectLst/>
            </a:rPr>
            <a:t>необходимо убедить в том, что выгоды от участия перевесят затраты </a:t>
          </a:r>
          <a:r>
            <a:rPr lang="ru" sz="1800" dirty="0">
              <a:effectLst/>
            </a:rPr>
            <a:t>на выполнение требований </a:t>
          </a:r>
          <a:r>
            <a:rPr lang="ru" sz="1800" dirty="0" smtClean="0">
              <a:effectLst/>
            </a:rPr>
            <a:t>программы</a:t>
          </a:r>
          <a:endParaRPr lang="en-US" sz="1800" dirty="0"/>
        </a:p>
      </dgm:t>
    </dgm:pt>
    <dgm:pt modelId="{EE088776-C60C-4F71-86BB-53B010A0D205}" type="parTrans" cxnId="{31E582BA-5DB3-45F5-B905-45064E94CD7F}">
      <dgm:prSet/>
      <dgm:spPr/>
      <dgm:t>
        <a:bodyPr/>
        <a:lstStyle/>
        <a:p>
          <a:endParaRPr lang="en-US"/>
        </a:p>
      </dgm:t>
    </dgm:pt>
    <dgm:pt modelId="{80017B2C-B6A6-43A0-8544-69CC0A1B6D66}" type="sibTrans" cxnId="{31E582BA-5DB3-45F5-B905-45064E94CD7F}">
      <dgm:prSet/>
      <dgm:spPr/>
      <dgm:t>
        <a:bodyPr/>
        <a:lstStyle/>
        <a:p>
          <a:endParaRPr lang="en-US"/>
        </a:p>
      </dgm:t>
    </dgm:pt>
    <dgm:pt modelId="{70819579-5846-4FB1-9F19-CE53A0B0789B}">
      <dgm:prSet custT="1"/>
      <dgm:spPr>
        <a:solidFill>
          <a:schemeClr val="accent6">
            <a:lumMod val="60000"/>
            <a:lumOff val="40000"/>
          </a:schemeClr>
        </a:solidFill>
      </dgm:spPr>
      <dgm:t>
        <a:bodyPr/>
        <a:lstStyle/>
        <a:p>
          <a:r>
            <a:rPr lang="ru" sz="1800" b="1" dirty="0" smtClean="0">
              <a:effectLst/>
            </a:rPr>
            <a:t>Донести до них, </a:t>
          </a:r>
          <a:r>
            <a:rPr lang="ru" sz="1800" b="1" dirty="0">
              <a:effectLst/>
            </a:rPr>
            <a:t>что создание профилей экономических операторов и контроля на основе </a:t>
          </a:r>
          <a:r>
            <a:rPr lang="ru" sz="1800" b="1" dirty="0" smtClean="0">
              <a:effectLst/>
            </a:rPr>
            <a:t>аудита</a:t>
          </a:r>
          <a:r>
            <a:rPr lang="ru" sz="1800" dirty="0" smtClean="0">
              <a:effectLst/>
            </a:rPr>
            <a:t>, </a:t>
          </a:r>
          <a:r>
            <a:rPr lang="ru" sz="1800" dirty="0">
              <a:effectLst/>
            </a:rPr>
            <a:t>в отличие </a:t>
          </a:r>
          <a:r>
            <a:rPr lang="ru" sz="1800" dirty="0"/>
            <a:t>от контроля на основе транзакций, </a:t>
          </a:r>
          <a:r>
            <a:rPr lang="ru" sz="1800" b="1" dirty="0"/>
            <a:t>ускорит </a:t>
          </a:r>
          <a:r>
            <a:rPr lang="ru" sz="1800" b="1" dirty="0" smtClean="0"/>
            <a:t>оформление грузов</a:t>
          </a:r>
          <a:endParaRPr lang="en-US" sz="1800" dirty="0"/>
        </a:p>
      </dgm:t>
    </dgm:pt>
    <dgm:pt modelId="{2037B758-5B97-474E-9C1B-175D714A1D5C}" type="parTrans" cxnId="{553645B7-738A-4722-BE33-6B625AE62173}">
      <dgm:prSet/>
      <dgm:spPr/>
      <dgm:t>
        <a:bodyPr/>
        <a:lstStyle/>
        <a:p>
          <a:endParaRPr lang="en-US"/>
        </a:p>
      </dgm:t>
    </dgm:pt>
    <dgm:pt modelId="{6A37DEA9-B083-4F71-A990-F1E20286F75B}" type="sibTrans" cxnId="{553645B7-738A-4722-BE33-6B625AE62173}">
      <dgm:prSet/>
      <dgm:spPr/>
      <dgm:t>
        <a:bodyPr/>
        <a:lstStyle/>
        <a:p>
          <a:endParaRPr lang="en-US"/>
        </a:p>
      </dgm:t>
    </dgm:pt>
    <dgm:pt modelId="{8758E750-A2A1-4E96-B45F-7EE8075C926E}">
      <dgm:prSet custT="1"/>
      <dgm:spPr>
        <a:solidFill>
          <a:schemeClr val="accent5"/>
        </a:solidFill>
      </dgm:spPr>
      <dgm:t>
        <a:bodyPr/>
        <a:lstStyle/>
        <a:p>
          <a:r>
            <a:rPr lang="ru" sz="1800" dirty="0">
              <a:effectLst/>
            </a:rPr>
            <a:t>Партнеры-доноры понимают важность программы УЭО и могут быть готовы предоставить финансовую или техническую поддержку. </a:t>
          </a:r>
          <a:r>
            <a:rPr lang="ru" sz="1800" b="1" dirty="0">
              <a:effectLst/>
            </a:rPr>
            <a:t>Было бы разумно поддерживать диалог с </a:t>
          </a:r>
          <a:r>
            <a:rPr lang="ru" sz="1800" b="1" dirty="0" smtClean="0">
              <a:effectLst/>
            </a:rPr>
            <a:t>ВТамО </a:t>
          </a:r>
          <a:r>
            <a:rPr lang="ru" sz="1800" b="1" dirty="0">
              <a:effectLst/>
            </a:rPr>
            <a:t>и потенциальными партнерами-донорами по мере развития проекта.</a:t>
          </a:r>
          <a:endParaRPr lang="en-US" sz="1800" dirty="0"/>
        </a:p>
      </dgm:t>
    </dgm:pt>
    <dgm:pt modelId="{02CB5AE8-ED93-48A4-9330-ABE2B02A2566}" type="parTrans" cxnId="{1CEE74C1-EE3D-4084-A36A-6BC326993DD6}">
      <dgm:prSet/>
      <dgm:spPr/>
      <dgm:t>
        <a:bodyPr/>
        <a:lstStyle/>
        <a:p>
          <a:endParaRPr lang="en-US"/>
        </a:p>
      </dgm:t>
    </dgm:pt>
    <dgm:pt modelId="{42159707-ACB1-4002-8385-FFB807A40301}" type="sibTrans" cxnId="{1CEE74C1-EE3D-4084-A36A-6BC326993DD6}">
      <dgm:prSet/>
      <dgm:spPr/>
      <dgm:t>
        <a:bodyPr/>
        <a:lstStyle/>
        <a:p>
          <a:endParaRPr lang="en-US"/>
        </a:p>
      </dgm:t>
    </dgm:pt>
    <dgm:pt modelId="{2CD7C481-3B7F-2643-B7E3-7BB95658037C}" type="pres">
      <dgm:prSet presAssocID="{9453177D-EB2C-4B2B-9742-3AB99C041D4F}" presName="outerComposite" presStyleCnt="0">
        <dgm:presLayoutVars>
          <dgm:chMax val="5"/>
          <dgm:dir/>
          <dgm:resizeHandles val="exact"/>
        </dgm:presLayoutVars>
      </dgm:prSet>
      <dgm:spPr/>
      <dgm:t>
        <a:bodyPr/>
        <a:lstStyle/>
        <a:p>
          <a:endParaRPr lang="ru-RU"/>
        </a:p>
      </dgm:t>
    </dgm:pt>
    <dgm:pt modelId="{99CAA3C7-82EB-6248-91FA-42E8FFFAD9EC}" type="pres">
      <dgm:prSet presAssocID="{9453177D-EB2C-4B2B-9742-3AB99C041D4F}" presName="dummyMaxCanvas" presStyleCnt="0">
        <dgm:presLayoutVars/>
      </dgm:prSet>
      <dgm:spPr/>
    </dgm:pt>
    <dgm:pt modelId="{A87A6200-0F87-6C44-BEF6-A15CF76C819B}" type="pres">
      <dgm:prSet presAssocID="{9453177D-EB2C-4B2B-9742-3AB99C041D4F}" presName="ThreeNodes_1" presStyleLbl="node1" presStyleIdx="0" presStyleCnt="3">
        <dgm:presLayoutVars>
          <dgm:bulletEnabled val="1"/>
        </dgm:presLayoutVars>
      </dgm:prSet>
      <dgm:spPr/>
      <dgm:t>
        <a:bodyPr/>
        <a:lstStyle/>
        <a:p>
          <a:endParaRPr lang="ru-RU"/>
        </a:p>
      </dgm:t>
    </dgm:pt>
    <dgm:pt modelId="{6C6B0F29-69CB-4642-A641-CDBCF4A86344}" type="pres">
      <dgm:prSet presAssocID="{9453177D-EB2C-4B2B-9742-3AB99C041D4F}" presName="ThreeNodes_2" presStyleLbl="node1" presStyleIdx="1" presStyleCnt="3">
        <dgm:presLayoutVars>
          <dgm:bulletEnabled val="1"/>
        </dgm:presLayoutVars>
      </dgm:prSet>
      <dgm:spPr/>
      <dgm:t>
        <a:bodyPr/>
        <a:lstStyle/>
        <a:p>
          <a:endParaRPr lang="ru-RU"/>
        </a:p>
      </dgm:t>
    </dgm:pt>
    <dgm:pt modelId="{BD98078A-629F-9841-815A-E1647CB3EC17}" type="pres">
      <dgm:prSet presAssocID="{9453177D-EB2C-4B2B-9742-3AB99C041D4F}" presName="ThreeNodes_3" presStyleLbl="node1" presStyleIdx="2" presStyleCnt="3">
        <dgm:presLayoutVars>
          <dgm:bulletEnabled val="1"/>
        </dgm:presLayoutVars>
      </dgm:prSet>
      <dgm:spPr/>
      <dgm:t>
        <a:bodyPr/>
        <a:lstStyle/>
        <a:p>
          <a:endParaRPr lang="ru-RU"/>
        </a:p>
      </dgm:t>
    </dgm:pt>
    <dgm:pt modelId="{AA1D727C-9C74-BF46-BAC7-B102379A7E8F}" type="pres">
      <dgm:prSet presAssocID="{9453177D-EB2C-4B2B-9742-3AB99C041D4F}" presName="ThreeConn_1-2" presStyleLbl="fgAccFollowNode1" presStyleIdx="0" presStyleCnt="2">
        <dgm:presLayoutVars>
          <dgm:bulletEnabled val="1"/>
        </dgm:presLayoutVars>
      </dgm:prSet>
      <dgm:spPr/>
      <dgm:t>
        <a:bodyPr/>
        <a:lstStyle/>
        <a:p>
          <a:endParaRPr lang="ru-RU"/>
        </a:p>
      </dgm:t>
    </dgm:pt>
    <dgm:pt modelId="{A47AF78A-7251-9643-A795-27B3F2632C4F}" type="pres">
      <dgm:prSet presAssocID="{9453177D-EB2C-4B2B-9742-3AB99C041D4F}" presName="ThreeConn_2-3" presStyleLbl="fgAccFollowNode1" presStyleIdx="1" presStyleCnt="2">
        <dgm:presLayoutVars>
          <dgm:bulletEnabled val="1"/>
        </dgm:presLayoutVars>
      </dgm:prSet>
      <dgm:spPr/>
      <dgm:t>
        <a:bodyPr/>
        <a:lstStyle/>
        <a:p>
          <a:endParaRPr lang="ru-RU"/>
        </a:p>
      </dgm:t>
    </dgm:pt>
    <dgm:pt modelId="{9778AE10-8BE7-A743-927E-EAE1FA62BF9E}" type="pres">
      <dgm:prSet presAssocID="{9453177D-EB2C-4B2B-9742-3AB99C041D4F}" presName="ThreeNodes_1_text" presStyleLbl="node1" presStyleIdx="2" presStyleCnt="3">
        <dgm:presLayoutVars>
          <dgm:bulletEnabled val="1"/>
        </dgm:presLayoutVars>
      </dgm:prSet>
      <dgm:spPr/>
      <dgm:t>
        <a:bodyPr/>
        <a:lstStyle/>
        <a:p>
          <a:endParaRPr lang="ru-RU"/>
        </a:p>
      </dgm:t>
    </dgm:pt>
    <dgm:pt modelId="{D9109559-C572-1348-BFF3-76FEBCAFAD36}" type="pres">
      <dgm:prSet presAssocID="{9453177D-EB2C-4B2B-9742-3AB99C041D4F}" presName="ThreeNodes_2_text" presStyleLbl="node1" presStyleIdx="2" presStyleCnt="3">
        <dgm:presLayoutVars>
          <dgm:bulletEnabled val="1"/>
        </dgm:presLayoutVars>
      </dgm:prSet>
      <dgm:spPr/>
      <dgm:t>
        <a:bodyPr/>
        <a:lstStyle/>
        <a:p>
          <a:endParaRPr lang="ru-RU"/>
        </a:p>
      </dgm:t>
    </dgm:pt>
    <dgm:pt modelId="{44626A11-5516-B042-9F80-83C3D6F139C4}" type="pres">
      <dgm:prSet presAssocID="{9453177D-EB2C-4B2B-9742-3AB99C041D4F}" presName="ThreeNodes_3_text" presStyleLbl="node1" presStyleIdx="2" presStyleCnt="3">
        <dgm:presLayoutVars>
          <dgm:bulletEnabled val="1"/>
        </dgm:presLayoutVars>
      </dgm:prSet>
      <dgm:spPr/>
      <dgm:t>
        <a:bodyPr/>
        <a:lstStyle/>
        <a:p>
          <a:endParaRPr lang="ru-RU"/>
        </a:p>
      </dgm:t>
    </dgm:pt>
  </dgm:ptLst>
  <dgm:cxnLst>
    <dgm:cxn modelId="{533420B0-B928-CF4D-B104-BE5D42CD332B}" type="presOf" srcId="{1D43788C-4AF6-4B91-A394-01D95AE4C1EF}" destId="{9778AE10-8BE7-A743-927E-EAE1FA62BF9E}" srcOrd="1" destOrd="0" presId="urn:microsoft.com/office/officeart/2005/8/layout/vProcess5"/>
    <dgm:cxn modelId="{1CEE74C1-EE3D-4084-A36A-6BC326993DD6}" srcId="{9453177D-EB2C-4B2B-9742-3AB99C041D4F}" destId="{8758E750-A2A1-4E96-B45F-7EE8075C926E}" srcOrd="2" destOrd="0" parTransId="{02CB5AE8-ED93-48A4-9330-ABE2B02A2566}" sibTransId="{42159707-ACB1-4002-8385-FFB807A40301}"/>
    <dgm:cxn modelId="{D79FF41C-17B8-C648-9721-E07AC17811AB}" type="presOf" srcId="{80017B2C-B6A6-43A0-8544-69CC0A1B6D66}" destId="{AA1D727C-9C74-BF46-BAC7-B102379A7E8F}" srcOrd="0" destOrd="0" presId="urn:microsoft.com/office/officeart/2005/8/layout/vProcess5"/>
    <dgm:cxn modelId="{AA386332-87E5-3447-8FB0-9FFA49D55CDF}" type="presOf" srcId="{70819579-5846-4FB1-9F19-CE53A0B0789B}" destId="{6C6B0F29-69CB-4642-A641-CDBCF4A86344}" srcOrd="0" destOrd="0" presId="urn:microsoft.com/office/officeart/2005/8/layout/vProcess5"/>
    <dgm:cxn modelId="{4F267B59-9467-814A-8A17-ABCA1AA6028A}" type="presOf" srcId="{70819579-5846-4FB1-9F19-CE53A0B0789B}" destId="{D9109559-C572-1348-BFF3-76FEBCAFAD36}" srcOrd="1" destOrd="0" presId="urn:microsoft.com/office/officeart/2005/8/layout/vProcess5"/>
    <dgm:cxn modelId="{553645B7-738A-4722-BE33-6B625AE62173}" srcId="{9453177D-EB2C-4B2B-9742-3AB99C041D4F}" destId="{70819579-5846-4FB1-9F19-CE53A0B0789B}" srcOrd="1" destOrd="0" parTransId="{2037B758-5B97-474E-9C1B-175D714A1D5C}" sibTransId="{6A37DEA9-B083-4F71-A990-F1E20286F75B}"/>
    <dgm:cxn modelId="{539FD700-9F43-C542-958B-6629DBD105B5}" type="presOf" srcId="{8758E750-A2A1-4E96-B45F-7EE8075C926E}" destId="{44626A11-5516-B042-9F80-83C3D6F139C4}" srcOrd="1" destOrd="0" presId="urn:microsoft.com/office/officeart/2005/8/layout/vProcess5"/>
    <dgm:cxn modelId="{31E582BA-5DB3-45F5-B905-45064E94CD7F}" srcId="{9453177D-EB2C-4B2B-9742-3AB99C041D4F}" destId="{1D43788C-4AF6-4B91-A394-01D95AE4C1EF}" srcOrd="0" destOrd="0" parTransId="{EE088776-C60C-4F71-86BB-53B010A0D205}" sibTransId="{80017B2C-B6A6-43A0-8544-69CC0A1B6D66}"/>
    <dgm:cxn modelId="{A96D501D-B743-4B48-A780-BDCEC3F42F8C}" type="presOf" srcId="{9453177D-EB2C-4B2B-9742-3AB99C041D4F}" destId="{2CD7C481-3B7F-2643-B7E3-7BB95658037C}" srcOrd="0" destOrd="0" presId="urn:microsoft.com/office/officeart/2005/8/layout/vProcess5"/>
    <dgm:cxn modelId="{0B25A356-036C-AE47-877A-6B718EBD73A6}" type="presOf" srcId="{1D43788C-4AF6-4B91-A394-01D95AE4C1EF}" destId="{A87A6200-0F87-6C44-BEF6-A15CF76C819B}" srcOrd="0" destOrd="0" presId="urn:microsoft.com/office/officeart/2005/8/layout/vProcess5"/>
    <dgm:cxn modelId="{832B4C76-399D-DD4A-9648-FD9CC05B3258}" type="presOf" srcId="{6A37DEA9-B083-4F71-A990-F1E20286F75B}" destId="{A47AF78A-7251-9643-A795-27B3F2632C4F}" srcOrd="0" destOrd="0" presId="urn:microsoft.com/office/officeart/2005/8/layout/vProcess5"/>
    <dgm:cxn modelId="{9AD9D6E6-FEA9-5348-A261-04EE859DD370}" type="presOf" srcId="{8758E750-A2A1-4E96-B45F-7EE8075C926E}" destId="{BD98078A-629F-9841-815A-E1647CB3EC17}" srcOrd="0" destOrd="0" presId="urn:microsoft.com/office/officeart/2005/8/layout/vProcess5"/>
    <dgm:cxn modelId="{F52C9C54-B76D-3446-B4F1-306D255FE3E2}" type="presParOf" srcId="{2CD7C481-3B7F-2643-B7E3-7BB95658037C}" destId="{99CAA3C7-82EB-6248-91FA-42E8FFFAD9EC}" srcOrd="0" destOrd="0" presId="urn:microsoft.com/office/officeart/2005/8/layout/vProcess5"/>
    <dgm:cxn modelId="{EB978741-B7A6-F949-9FEB-C42523BF9CA4}" type="presParOf" srcId="{2CD7C481-3B7F-2643-B7E3-7BB95658037C}" destId="{A87A6200-0F87-6C44-BEF6-A15CF76C819B}" srcOrd="1" destOrd="0" presId="urn:microsoft.com/office/officeart/2005/8/layout/vProcess5"/>
    <dgm:cxn modelId="{F5AC713E-9BA4-844B-833A-74E4D20D745A}" type="presParOf" srcId="{2CD7C481-3B7F-2643-B7E3-7BB95658037C}" destId="{6C6B0F29-69CB-4642-A641-CDBCF4A86344}" srcOrd="2" destOrd="0" presId="urn:microsoft.com/office/officeart/2005/8/layout/vProcess5"/>
    <dgm:cxn modelId="{D4249917-6057-C449-9F42-7C81FD651CDA}" type="presParOf" srcId="{2CD7C481-3B7F-2643-B7E3-7BB95658037C}" destId="{BD98078A-629F-9841-815A-E1647CB3EC17}" srcOrd="3" destOrd="0" presId="urn:microsoft.com/office/officeart/2005/8/layout/vProcess5"/>
    <dgm:cxn modelId="{41858DD7-D2A2-814D-B8CC-5EAF35836E71}" type="presParOf" srcId="{2CD7C481-3B7F-2643-B7E3-7BB95658037C}" destId="{AA1D727C-9C74-BF46-BAC7-B102379A7E8F}" srcOrd="4" destOrd="0" presId="urn:microsoft.com/office/officeart/2005/8/layout/vProcess5"/>
    <dgm:cxn modelId="{FA4551CB-FDFB-524F-BC05-B4E95B5AF85C}" type="presParOf" srcId="{2CD7C481-3B7F-2643-B7E3-7BB95658037C}" destId="{A47AF78A-7251-9643-A795-27B3F2632C4F}" srcOrd="5" destOrd="0" presId="urn:microsoft.com/office/officeart/2005/8/layout/vProcess5"/>
    <dgm:cxn modelId="{4810E722-A612-0B41-B5C3-BD17AE5739F6}" type="presParOf" srcId="{2CD7C481-3B7F-2643-B7E3-7BB95658037C}" destId="{9778AE10-8BE7-A743-927E-EAE1FA62BF9E}" srcOrd="6" destOrd="0" presId="urn:microsoft.com/office/officeart/2005/8/layout/vProcess5"/>
    <dgm:cxn modelId="{54DEBEAF-D6FB-6D41-BE50-A719F798C8CD}" type="presParOf" srcId="{2CD7C481-3B7F-2643-B7E3-7BB95658037C}" destId="{D9109559-C572-1348-BFF3-76FEBCAFAD36}" srcOrd="7" destOrd="0" presId="urn:microsoft.com/office/officeart/2005/8/layout/vProcess5"/>
    <dgm:cxn modelId="{62F94E57-47B8-094F-B376-F7C57CD55CFB}" type="presParOf" srcId="{2CD7C481-3B7F-2643-B7E3-7BB95658037C}" destId="{44626A11-5516-B042-9F80-83C3D6F139C4}"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B64C4B-98B9-C544-8249-26C26A04E583}">
      <dsp:nvSpPr>
        <dsp:cNvPr id="0" name=""/>
        <dsp:cNvSpPr/>
      </dsp:nvSpPr>
      <dsp:spPr>
        <a:xfrm>
          <a:off x="-73006" y="0"/>
          <a:ext cx="7334870" cy="957294"/>
        </a:xfrm>
        <a:prstGeom prst="roundRect">
          <a:avLst>
            <a:gd name="adj" fmla="val 10000"/>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ru" sz="1400" kern="1200" dirty="0">
              <a:latin typeface="Arial" panose="020B0604020202020204" pitchFamily="34" charset="0"/>
              <a:cs typeface="Arial" panose="020B0604020202020204" pitchFamily="34" charset="0"/>
            </a:rPr>
            <a:t>Программа </a:t>
          </a:r>
          <a:r>
            <a:rPr lang="ru" sz="1400" kern="1200" dirty="0" smtClean="0">
              <a:latin typeface="Arial" panose="020B0604020202020204" pitchFamily="34" charset="0"/>
              <a:cs typeface="Arial" panose="020B0604020202020204" pitchFamily="34" charset="0"/>
            </a:rPr>
            <a:t>Уполномоченных экономических оператораов(УЭО</a:t>
          </a:r>
          <a:r>
            <a:rPr lang="ru" sz="1400" kern="1200" dirty="0">
              <a:latin typeface="Arial" panose="020B0604020202020204" pitchFamily="34" charset="0"/>
              <a:cs typeface="Arial" panose="020B0604020202020204" pitchFamily="34" charset="0"/>
            </a:rPr>
            <a:t>) </a:t>
          </a:r>
          <a:r>
            <a:rPr lang="ru" sz="1400" b="1" kern="1200" dirty="0">
              <a:latin typeface="Arial" panose="020B0604020202020204" pitchFamily="34" charset="0"/>
              <a:cs typeface="Arial" panose="020B0604020202020204" pitchFamily="34" charset="0"/>
            </a:rPr>
            <a:t>способствует упрощению процедур торговли и обеспечивает беспрепятственное перемещение товаров </a:t>
          </a:r>
          <a:r>
            <a:rPr lang="ru" sz="1400" kern="1200" dirty="0">
              <a:latin typeface="Arial" panose="020B0604020202020204" pitchFamily="34" charset="0"/>
              <a:cs typeface="Arial" panose="020B0604020202020204" pitchFamily="34" charset="0"/>
            </a:rPr>
            <a:t>через границы </a:t>
          </a:r>
          <a:r>
            <a:rPr lang="ru" sz="1400" kern="1200" dirty="0" smtClean="0">
              <a:latin typeface="Arial" panose="020B0604020202020204" pitchFamily="34" charset="0"/>
              <a:cs typeface="Arial" panose="020B0604020202020204" pitchFamily="34" charset="0"/>
            </a:rPr>
            <a:t>по </a:t>
          </a:r>
          <a:r>
            <a:rPr lang="ru" sz="1400" b="1" kern="1200" dirty="0" smtClean="0">
              <a:latin typeface="Arial" panose="020B0604020202020204" pitchFamily="34" charset="0"/>
              <a:cs typeface="Arial" panose="020B0604020202020204" pitchFamily="34" charset="0"/>
            </a:rPr>
            <a:t>безопасной международной торговой цепочке поставок </a:t>
          </a:r>
          <a:r>
            <a:rPr lang="ru" sz="1400" b="1" kern="1200" dirty="0">
              <a:latin typeface="Arial" panose="020B0604020202020204" pitchFamily="34" charset="0"/>
              <a:cs typeface="Arial" panose="020B0604020202020204" pitchFamily="34" charset="0"/>
            </a:rPr>
            <a:t>с использованием таргетирования рисков </a:t>
          </a:r>
          <a:r>
            <a:rPr lang="ru" sz="1400" kern="1200" dirty="0">
              <a:latin typeface="Arial" panose="020B0604020202020204" pitchFamily="34" charset="0"/>
              <a:cs typeface="Arial" panose="020B0604020202020204" pitchFamily="34" charset="0"/>
            </a:rPr>
            <a:t>и </a:t>
          </a:r>
          <a:r>
            <a:rPr lang="ru" sz="1400" b="1" kern="1200" dirty="0">
              <a:latin typeface="Arial" panose="020B0604020202020204" pitchFamily="34" charset="0"/>
              <a:cs typeface="Arial" panose="020B0604020202020204" pitchFamily="34" charset="0"/>
            </a:rPr>
            <a:t>современных технологий</a:t>
          </a:r>
          <a:endParaRPr lang="en-US" sz="1400" kern="1200" dirty="0">
            <a:latin typeface="Arial" panose="020B0604020202020204" pitchFamily="34" charset="0"/>
            <a:cs typeface="Arial" panose="020B0604020202020204" pitchFamily="34" charset="0"/>
          </a:endParaRPr>
        </a:p>
      </dsp:txBody>
      <dsp:txXfrm>
        <a:off x="-44968" y="28038"/>
        <a:ext cx="6236745" cy="901218"/>
      </dsp:txXfrm>
    </dsp:sp>
    <dsp:sp modelId="{104884F4-C815-EE4F-86FC-107B2F074A5A}">
      <dsp:nvSpPr>
        <dsp:cNvPr id="0" name=""/>
        <dsp:cNvSpPr/>
      </dsp:nvSpPr>
      <dsp:spPr>
        <a:xfrm>
          <a:off x="495109" y="1131347"/>
          <a:ext cx="7445812" cy="957294"/>
        </a:xfrm>
        <a:prstGeom prst="roundRect">
          <a:avLst>
            <a:gd name="adj" fmla="val 10000"/>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ru" sz="1400" kern="1200" dirty="0" smtClean="0">
              <a:latin typeface="Arial" panose="020B0604020202020204" pitchFamily="34" charset="0"/>
              <a:cs typeface="Arial" panose="020B0604020202020204" pitchFamily="34" charset="0"/>
            </a:rPr>
            <a:t>Признать решающую </a:t>
          </a:r>
          <a:r>
            <a:rPr lang="ru" sz="1400" kern="1200" dirty="0">
              <a:latin typeface="Arial" panose="020B0604020202020204" pitchFamily="34" charset="0"/>
              <a:cs typeface="Arial" panose="020B0604020202020204" pitchFamily="34" charset="0"/>
            </a:rPr>
            <a:t>роль вовлеченных заинтересованных сторон в</a:t>
          </a:r>
          <a:r>
            <a:rPr lang="ru" sz="1400" b="1" kern="1200" dirty="0">
              <a:latin typeface="Arial" panose="020B0604020202020204" pitchFamily="34" charset="0"/>
              <a:cs typeface="Arial" panose="020B0604020202020204" pitchFamily="34" charset="0"/>
            </a:rPr>
            <a:t> </a:t>
          </a:r>
          <a:r>
            <a:rPr lang="ru" sz="1400" kern="1200" dirty="0">
              <a:latin typeface="Arial" panose="020B0604020202020204" pitchFamily="34" charset="0"/>
              <a:cs typeface="Arial" panose="020B0604020202020204" pitchFamily="34" charset="0"/>
            </a:rPr>
            <a:t>устранение уязвимых мест при применении мер безопасности цепочки поставок посредством </a:t>
          </a:r>
          <a:r>
            <a:rPr lang="ru" sz="1400" b="1" kern="1200" dirty="0">
              <a:latin typeface="Arial" panose="020B0604020202020204" pitchFamily="34" charset="0"/>
              <a:cs typeface="Arial" panose="020B0604020202020204" pitchFamily="34" charset="0"/>
            </a:rPr>
            <a:t>эффективного процесса </a:t>
          </a:r>
          <a:r>
            <a:rPr lang="ru" sz="1400" b="1" kern="1200" dirty="0" smtClean="0">
              <a:latin typeface="Arial" panose="020B0604020202020204" pitchFamily="34" charset="0"/>
              <a:cs typeface="Arial" panose="020B0604020202020204" pitchFamily="34" charset="0"/>
            </a:rPr>
            <a:t>валидации, </a:t>
          </a:r>
          <a:r>
            <a:rPr lang="ru" sz="1400" b="1" kern="1200" dirty="0">
              <a:latin typeface="Arial" panose="020B0604020202020204" pitchFamily="34" charset="0"/>
              <a:cs typeface="Arial" panose="020B0604020202020204" pitchFamily="34" charset="0"/>
            </a:rPr>
            <a:t>поддержки переговоров </a:t>
          </a:r>
          <a:r>
            <a:rPr lang="ru" sz="1400" b="1" kern="1200" dirty="0" smtClean="0">
              <a:latin typeface="Arial" panose="020B0604020202020204" pitchFamily="34" charset="0"/>
              <a:cs typeface="Arial" panose="020B0604020202020204" pitchFamily="34" charset="0"/>
            </a:rPr>
            <a:t>СВП </a:t>
          </a:r>
          <a:r>
            <a:rPr lang="ru" sz="1400" kern="1200" dirty="0">
              <a:latin typeface="Arial" panose="020B0604020202020204" pitchFamily="34" charset="0"/>
              <a:cs typeface="Arial" panose="020B0604020202020204" pitchFamily="34" charset="0"/>
            </a:rPr>
            <a:t>и </a:t>
          </a:r>
          <a:r>
            <a:rPr lang="ru" sz="1400" b="1" kern="1200" dirty="0">
              <a:latin typeface="Arial" panose="020B0604020202020204" pitchFamily="34" charset="0"/>
              <a:cs typeface="Arial" panose="020B0604020202020204" pitchFamily="34" charset="0"/>
            </a:rPr>
            <a:t>информирования общественности</a:t>
          </a:r>
          <a:endParaRPr lang="en-US" sz="1400" kern="1200" dirty="0">
            <a:latin typeface="Arial" panose="020B0604020202020204" pitchFamily="34" charset="0"/>
            <a:cs typeface="Arial" panose="020B0604020202020204" pitchFamily="34" charset="0"/>
          </a:endParaRPr>
        </a:p>
      </dsp:txBody>
      <dsp:txXfrm>
        <a:off x="523147" y="1159385"/>
        <a:ext cx="6143908" cy="901218"/>
      </dsp:txXfrm>
    </dsp:sp>
    <dsp:sp modelId="{2672E681-9E00-B841-A4C4-24D942312CEF}">
      <dsp:nvSpPr>
        <dsp:cNvPr id="0" name=""/>
        <dsp:cNvSpPr/>
      </dsp:nvSpPr>
      <dsp:spPr>
        <a:xfrm>
          <a:off x="1109388" y="2262695"/>
          <a:ext cx="7445812" cy="957294"/>
        </a:xfrm>
        <a:prstGeom prst="roundRect">
          <a:avLst>
            <a:gd name="adj" fmla="val 10000"/>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ru" sz="1400" kern="1200" dirty="0">
              <a:latin typeface="Arial" panose="020B0604020202020204" pitchFamily="34" charset="0"/>
              <a:cs typeface="Arial" panose="020B0604020202020204" pitchFamily="34" charset="0"/>
            </a:rPr>
            <a:t>В свою очередь, </a:t>
          </a:r>
          <a:r>
            <a:rPr lang="ru" sz="1400" b="1" kern="1200" dirty="0">
              <a:latin typeface="Arial" panose="020B0604020202020204" pitchFamily="34" charset="0"/>
              <a:cs typeface="Arial" panose="020B0604020202020204" pitchFamily="34" charset="0"/>
            </a:rPr>
            <a:t>соблюдающим требования </a:t>
          </a:r>
          <a:r>
            <a:rPr lang="ru" sz="1400" b="1" kern="1200" dirty="0" smtClean="0">
              <a:latin typeface="Arial" panose="020B0604020202020204" pitchFamily="34" charset="0"/>
              <a:cs typeface="Arial" panose="020B0604020202020204" pitchFamily="34" charset="0"/>
            </a:rPr>
            <a:t>участникам ВЭД </a:t>
          </a:r>
          <a:r>
            <a:rPr lang="ru" sz="1400" b="1" kern="1200" dirty="0">
              <a:latin typeface="Arial" panose="020B0604020202020204" pitchFamily="34" charset="0"/>
              <a:cs typeface="Arial" panose="020B0604020202020204" pitchFamily="34" charset="0"/>
            </a:rPr>
            <a:t>предоставляются стимулы для ускорения таможенной очистки </a:t>
          </a:r>
          <a:r>
            <a:rPr lang="ru" sz="1400" b="1" kern="1200" dirty="0" smtClean="0">
              <a:latin typeface="Arial" panose="020B0604020202020204" pitchFamily="34" charset="0"/>
              <a:cs typeface="Arial" panose="020B0604020202020204" pitchFamily="34" charset="0"/>
            </a:rPr>
            <a:t>товаров</a:t>
          </a:r>
          <a:endParaRPr lang="en-US" sz="1400" kern="1200" dirty="0">
            <a:latin typeface="Arial" panose="020B0604020202020204" pitchFamily="34" charset="0"/>
            <a:cs typeface="Arial" panose="020B0604020202020204" pitchFamily="34" charset="0"/>
          </a:endParaRPr>
        </a:p>
      </dsp:txBody>
      <dsp:txXfrm>
        <a:off x="1137426" y="2290733"/>
        <a:ext cx="6153215" cy="901218"/>
      </dsp:txXfrm>
    </dsp:sp>
    <dsp:sp modelId="{CBBD34F5-55A9-E748-8909-73AEB5B3F12A}">
      <dsp:nvSpPr>
        <dsp:cNvPr id="0" name=""/>
        <dsp:cNvSpPr/>
      </dsp:nvSpPr>
      <dsp:spPr>
        <a:xfrm>
          <a:off x="1476020" y="3394043"/>
          <a:ext cx="7959722" cy="957294"/>
        </a:xfrm>
        <a:prstGeom prst="roundRect">
          <a:avLst>
            <a:gd name="adj" fmla="val 100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ru" sz="1400" kern="1200" dirty="0">
              <a:latin typeface="Arial" panose="020B0604020202020204" pitchFamily="34" charset="0"/>
              <a:cs typeface="Arial" panose="020B0604020202020204" pitchFamily="34" charset="0"/>
            </a:rPr>
            <a:t>Оказать поддержку таможенным службам </a:t>
          </a:r>
          <a:r>
            <a:rPr lang="ru" sz="1400" kern="1200" dirty="0" smtClean="0">
              <a:latin typeface="Arial" panose="020B0604020202020204" pitchFamily="34" charset="0"/>
              <a:cs typeface="Arial" panose="020B0604020202020204" pitchFamily="34" charset="0"/>
            </a:rPr>
            <a:t>и УГО </a:t>
          </a:r>
          <a:r>
            <a:rPr lang="ru" sz="1400" kern="1200" dirty="0">
              <a:latin typeface="Arial" panose="020B0604020202020204" pitchFamily="34" charset="0"/>
              <a:cs typeface="Arial" panose="020B0604020202020204" pitchFamily="34" charset="0"/>
            </a:rPr>
            <a:t>в совершенствовании программы УЭО, разработке скоординированных мер по обмену данными, связанными с УЭО, на национальном уровне, управлении бизнес-ожиданиями и использовании современных технологий для создания целостного подхода к </a:t>
          </a:r>
          <a:r>
            <a:rPr lang="ru" sz="1400" kern="1200" dirty="0" smtClean="0">
              <a:latin typeface="Arial" panose="020B0604020202020204" pitchFamily="34" charset="0"/>
              <a:cs typeface="Arial" panose="020B0604020202020204" pitchFamily="34" charset="0"/>
            </a:rPr>
            <a:t>эффективной </a:t>
          </a:r>
          <a:r>
            <a:rPr lang="ru" sz="1400" b="1" kern="1200" dirty="0">
              <a:latin typeface="Arial" panose="020B0604020202020204" pitchFamily="34" charset="0"/>
              <a:cs typeface="Arial" panose="020B0604020202020204" pitchFamily="34" charset="0"/>
            </a:rPr>
            <a:t>и </a:t>
          </a:r>
          <a:r>
            <a:rPr lang="ru" sz="1400" b="1" kern="1200" dirty="0" smtClean="0">
              <a:latin typeface="Arial" panose="020B0604020202020204" pitchFamily="34" charset="0"/>
              <a:cs typeface="Arial" panose="020B0604020202020204" pitchFamily="34" charset="0"/>
            </a:rPr>
            <a:t>динамичной программе</a:t>
          </a:r>
          <a:endParaRPr lang="en-US" sz="1400" kern="1200" dirty="0">
            <a:latin typeface="Arial" panose="020B0604020202020204" pitchFamily="34" charset="0"/>
            <a:cs typeface="Arial" panose="020B0604020202020204" pitchFamily="34" charset="0"/>
          </a:endParaRPr>
        </a:p>
      </dsp:txBody>
      <dsp:txXfrm>
        <a:off x="1504058" y="3422081"/>
        <a:ext cx="6571831" cy="901218"/>
      </dsp:txXfrm>
    </dsp:sp>
    <dsp:sp modelId="{1B44368B-499C-234D-954C-4DF7AB4D33B3}">
      <dsp:nvSpPr>
        <dsp:cNvPr id="0" name=""/>
        <dsp:cNvSpPr/>
      </dsp:nvSpPr>
      <dsp:spPr>
        <a:xfrm>
          <a:off x="6695093" y="733200"/>
          <a:ext cx="622241" cy="622241"/>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en-US" sz="2800" kern="1200"/>
        </a:p>
      </dsp:txBody>
      <dsp:txXfrm>
        <a:off x="6835097" y="733200"/>
        <a:ext cx="342233" cy="468236"/>
      </dsp:txXfrm>
    </dsp:sp>
    <dsp:sp modelId="{144140D2-BC18-3243-9B03-E48F2A7207A9}">
      <dsp:nvSpPr>
        <dsp:cNvPr id="0" name=""/>
        <dsp:cNvSpPr/>
      </dsp:nvSpPr>
      <dsp:spPr>
        <a:xfrm>
          <a:off x="7318680" y="1864548"/>
          <a:ext cx="622241" cy="622241"/>
        </a:xfrm>
        <a:prstGeom prst="downArrow">
          <a:avLst>
            <a:gd name="adj1" fmla="val 55000"/>
            <a:gd name="adj2" fmla="val 45000"/>
          </a:avLst>
        </a:prstGeom>
        <a:solidFill>
          <a:schemeClr val="accent2">
            <a:tint val="40000"/>
            <a:alpha val="90000"/>
            <a:hueOff val="-424613"/>
            <a:satOff val="-37673"/>
            <a:lumOff val="-385"/>
            <a:alphaOff val="0"/>
          </a:schemeClr>
        </a:solidFill>
        <a:ln w="12700" cap="flat" cmpd="sng" algn="ctr">
          <a:solidFill>
            <a:schemeClr val="accent2">
              <a:tint val="40000"/>
              <a:alpha val="90000"/>
              <a:hueOff val="-424613"/>
              <a:satOff val="-37673"/>
              <a:lumOff val="-38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en-US" sz="2800" kern="1200"/>
        </a:p>
      </dsp:txBody>
      <dsp:txXfrm>
        <a:off x="7458684" y="1864548"/>
        <a:ext cx="342233" cy="468236"/>
      </dsp:txXfrm>
    </dsp:sp>
    <dsp:sp modelId="{8386B63A-4F09-8342-9A1C-826EE8A6CC45}">
      <dsp:nvSpPr>
        <dsp:cNvPr id="0" name=""/>
        <dsp:cNvSpPr/>
      </dsp:nvSpPr>
      <dsp:spPr>
        <a:xfrm>
          <a:off x="7932960" y="2995896"/>
          <a:ext cx="622241" cy="622241"/>
        </a:xfrm>
        <a:prstGeom prst="downArrow">
          <a:avLst>
            <a:gd name="adj1" fmla="val 55000"/>
            <a:gd name="adj2" fmla="val 45000"/>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en-US" sz="2800" kern="1200"/>
        </a:p>
      </dsp:txBody>
      <dsp:txXfrm>
        <a:off x="8072964" y="2995896"/>
        <a:ext cx="342233" cy="46823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1DD4BC-9F97-D54A-B05D-BEFB32954C58}">
      <dsp:nvSpPr>
        <dsp:cNvPr id="0" name=""/>
        <dsp:cNvSpPr/>
      </dsp:nvSpPr>
      <dsp:spPr>
        <a:xfrm rot="5400000">
          <a:off x="6497331" y="-2705766"/>
          <a:ext cx="898267" cy="6537849"/>
        </a:xfrm>
        <a:prstGeom prst="round2Same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ru" sz="1200" kern="1200" dirty="0">
              <a:latin typeface="Arial" panose="020B0604020202020204" pitchFamily="34" charset="0"/>
              <a:cs typeface="Arial" panose="020B0604020202020204" pitchFamily="34" charset="0"/>
            </a:rPr>
            <a:t>Центральная Азия добилась значительного прогресса в разработке программы УЭО, включая цифровизацию торговли и управление рисками.</a:t>
          </a:r>
          <a:endParaRPr lang="en-US" sz="120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ru" sz="1200" kern="1200" dirty="0" smtClean="0">
              <a:latin typeface="Arial" panose="020B0604020202020204" pitchFamily="34" charset="0"/>
              <a:cs typeface="Arial" panose="020B0604020202020204" pitchFamily="34" charset="0"/>
            </a:rPr>
            <a:t>Все десять респондентов </a:t>
          </a:r>
          <a:r>
            <a:rPr lang="ru" sz="1200" kern="1200" dirty="0">
              <a:latin typeface="Arial" panose="020B0604020202020204" pitchFamily="34" charset="0"/>
              <a:cs typeface="Arial" panose="020B0604020202020204" pitchFamily="34" charset="0"/>
            </a:rPr>
            <a:t>сообщили, что существует поддержка и участие </a:t>
          </a:r>
          <a:r>
            <a:rPr lang="ru" sz="1200" kern="1200" dirty="0" smtClean="0">
              <a:latin typeface="Arial" panose="020B0604020202020204" pitchFamily="34" charset="0"/>
              <a:cs typeface="Arial" panose="020B0604020202020204" pitchFamily="34" charset="0"/>
            </a:rPr>
            <a:t>на высокопоставленном уровне, </a:t>
          </a:r>
          <a:r>
            <a:rPr lang="ru" sz="1200" kern="1200" dirty="0">
              <a:latin typeface="Arial" panose="020B0604020202020204" pitchFamily="34" charset="0"/>
              <a:cs typeface="Arial" panose="020B0604020202020204" pitchFamily="34" charset="0"/>
            </a:rPr>
            <a:t>которые обеспечат необходимое финансирование для разработки и реализации программы УЭО в их стране.</a:t>
          </a:r>
          <a:endParaRPr lang="en-US" sz="1200" kern="1200" dirty="0">
            <a:latin typeface="Arial" panose="020B0604020202020204" pitchFamily="34" charset="0"/>
            <a:cs typeface="Arial" panose="020B0604020202020204" pitchFamily="34" charset="0"/>
          </a:endParaRPr>
        </a:p>
      </dsp:txBody>
      <dsp:txXfrm rot="-5400000">
        <a:off x="3677540" y="157875"/>
        <a:ext cx="6493999" cy="810567"/>
      </dsp:txXfrm>
    </dsp:sp>
    <dsp:sp modelId="{224F620C-F4F7-824B-9313-7CCACE46E61F}">
      <dsp:nvSpPr>
        <dsp:cNvPr id="0" name=""/>
        <dsp:cNvSpPr/>
      </dsp:nvSpPr>
      <dsp:spPr>
        <a:xfrm>
          <a:off x="0" y="1740"/>
          <a:ext cx="3677540" cy="1122834"/>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a:lnSpc>
              <a:spcPct val="90000"/>
            </a:lnSpc>
            <a:spcBef>
              <a:spcPct val="0"/>
            </a:spcBef>
            <a:spcAft>
              <a:spcPct val="35000"/>
            </a:spcAft>
            <a:defRPr b="1"/>
          </a:pPr>
          <a:r>
            <a:rPr lang="ru" sz="1900" kern="1200" dirty="0" smtClean="0">
              <a:latin typeface="Arial" panose="020B0604020202020204" pitchFamily="34" charset="0"/>
              <a:cs typeface="Arial" panose="020B0604020202020204" pitchFamily="34" charset="0"/>
            </a:rPr>
            <a:t>Создана </a:t>
          </a:r>
          <a:r>
            <a:rPr lang="ru" sz="1900" kern="1200" dirty="0">
              <a:latin typeface="Arial" panose="020B0604020202020204" pitchFamily="34" charset="0"/>
              <a:cs typeface="Arial" panose="020B0604020202020204" pitchFamily="34" charset="0"/>
            </a:rPr>
            <a:t>программа УЭО</a:t>
          </a:r>
        </a:p>
      </dsp:txBody>
      <dsp:txXfrm>
        <a:off x="54812" y="56552"/>
        <a:ext cx="3567916" cy="1013210"/>
      </dsp:txXfrm>
    </dsp:sp>
    <dsp:sp modelId="{A4B93710-BDF4-0A4D-811D-62434C59DC92}">
      <dsp:nvSpPr>
        <dsp:cNvPr id="0" name=""/>
        <dsp:cNvSpPr/>
      </dsp:nvSpPr>
      <dsp:spPr>
        <a:xfrm rot="5400000">
          <a:off x="6497331" y="-1526790"/>
          <a:ext cx="898267" cy="6537849"/>
        </a:xfrm>
        <a:prstGeom prst="round2Same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ru" sz="1400" kern="1200" dirty="0" smtClean="0">
              <a:latin typeface="Arial" panose="020B0604020202020204" pitchFamily="34" charset="0"/>
              <a:cs typeface="Arial" panose="020B0604020202020204" pitchFamily="34" charset="0"/>
            </a:rPr>
            <a:t>Девять </a:t>
          </a:r>
          <a:r>
            <a:rPr lang="ru" sz="1400" kern="1200" dirty="0">
              <a:latin typeface="Arial" panose="020B0604020202020204" pitchFamily="34" charset="0"/>
              <a:cs typeface="Arial" panose="020B0604020202020204" pitchFamily="34" charset="0"/>
            </a:rPr>
            <a:t>респондентов выразили заинтересованность присоединиться к пилотному проекту программы УЭО.</a:t>
          </a:r>
          <a:endParaRPr lang="en-US" sz="1400" kern="1200" dirty="0">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r>
            <a:rPr lang="ru" sz="1400" kern="1200" dirty="0">
              <a:latin typeface="Arial" panose="020B0604020202020204" pitchFamily="34" charset="0"/>
              <a:cs typeface="Arial" panose="020B0604020202020204" pitchFamily="34" charset="0"/>
            </a:rPr>
            <a:t>Один респондент сообщил, что он </a:t>
          </a:r>
          <a:r>
            <a:rPr lang="ru" sz="1400" kern="1200" dirty="0" smtClean="0">
              <a:latin typeface="Arial" panose="020B0604020202020204" pitchFamily="34" charset="0"/>
              <a:cs typeface="Arial" panose="020B0604020202020204" pitchFamily="34" charset="0"/>
            </a:rPr>
            <a:t>будет только наблюдателем</a:t>
          </a:r>
          <a:endParaRPr lang="en-US" sz="1400" kern="1200" dirty="0">
            <a:latin typeface="Arial" panose="020B0604020202020204" pitchFamily="34" charset="0"/>
            <a:cs typeface="Arial" panose="020B0604020202020204" pitchFamily="34" charset="0"/>
          </a:endParaRPr>
        </a:p>
      </dsp:txBody>
      <dsp:txXfrm rot="-5400000">
        <a:off x="3677540" y="1336851"/>
        <a:ext cx="6493999" cy="810567"/>
      </dsp:txXfrm>
    </dsp:sp>
    <dsp:sp modelId="{E7EFCBD0-19FD-CE47-8C27-9DB75A5E9444}">
      <dsp:nvSpPr>
        <dsp:cNvPr id="0" name=""/>
        <dsp:cNvSpPr/>
      </dsp:nvSpPr>
      <dsp:spPr>
        <a:xfrm>
          <a:off x="0" y="1180717"/>
          <a:ext cx="3677540" cy="1122834"/>
        </a:xfrm>
        <a:prstGeom prst="roundRect">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a:lnSpc>
              <a:spcPct val="90000"/>
            </a:lnSpc>
            <a:spcBef>
              <a:spcPct val="0"/>
            </a:spcBef>
            <a:spcAft>
              <a:spcPct val="35000"/>
            </a:spcAft>
            <a:defRPr b="1"/>
          </a:pPr>
          <a:r>
            <a:rPr lang="ru" sz="1900" kern="1200" dirty="0">
              <a:latin typeface="Arial" panose="020B0604020202020204" pitchFamily="34" charset="0"/>
              <a:cs typeface="Arial" panose="020B0604020202020204" pitchFamily="34" charset="0"/>
            </a:rPr>
            <a:t>Восемь стран присоединятся к пилотному проекту программы УЭО</a:t>
          </a:r>
        </a:p>
      </dsp:txBody>
      <dsp:txXfrm>
        <a:off x="54812" y="1235529"/>
        <a:ext cx="3567916" cy="1013210"/>
      </dsp:txXfrm>
    </dsp:sp>
    <dsp:sp modelId="{5AAB5AEF-4F8A-1743-BC0F-BE8D40298E3F}">
      <dsp:nvSpPr>
        <dsp:cNvPr id="0" name=""/>
        <dsp:cNvSpPr/>
      </dsp:nvSpPr>
      <dsp:spPr>
        <a:xfrm rot="5400000">
          <a:off x="6497331" y="-347813"/>
          <a:ext cx="898267" cy="6537849"/>
        </a:xfrm>
        <a:prstGeom prst="round2Same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ru" sz="1400" kern="1200" dirty="0" smtClean="0">
              <a:latin typeface="Arial" panose="020B0604020202020204" pitchFamily="34" charset="0"/>
              <a:cs typeface="Arial" panose="020B0604020202020204" pitchFamily="34" charset="0"/>
            </a:rPr>
            <a:t>Шесть </a:t>
          </a:r>
          <a:r>
            <a:rPr lang="ru" sz="1400" kern="1200" dirty="0">
              <a:latin typeface="Arial" panose="020B0604020202020204" pitchFamily="34" charset="0"/>
              <a:cs typeface="Arial" panose="020B0604020202020204" pitchFamily="34" charset="0"/>
            </a:rPr>
            <a:t>респондентов сообщили, что для управления разработкой их программы УЭО </a:t>
          </a:r>
          <a:r>
            <a:rPr lang="ru" sz="1400" kern="1200" dirty="0" smtClean="0">
              <a:latin typeface="Arial" panose="020B0604020202020204" pitchFamily="34" charset="0"/>
              <a:cs typeface="Arial" panose="020B0604020202020204" pitchFamily="34" charset="0"/>
            </a:rPr>
            <a:t>создан специальный отдел/команда</a:t>
          </a:r>
          <a:r>
            <a:rPr lang="ru" sz="1400" kern="1200" dirty="0">
              <a:latin typeface="Arial" panose="020B0604020202020204" pitchFamily="34" charset="0"/>
              <a:cs typeface="Arial" panose="020B0604020202020204" pitchFamily="34" charset="0"/>
            </a:rPr>
            <a:t>.</a:t>
          </a:r>
          <a:endParaRPr lang="en-US" sz="1400" kern="1200" dirty="0">
            <a:latin typeface="Arial" panose="020B0604020202020204" pitchFamily="34" charset="0"/>
            <a:cs typeface="Arial" panose="020B0604020202020204" pitchFamily="34" charset="0"/>
          </a:endParaRPr>
        </a:p>
      </dsp:txBody>
      <dsp:txXfrm rot="-5400000">
        <a:off x="3677540" y="2515828"/>
        <a:ext cx="6493999" cy="810567"/>
      </dsp:txXfrm>
    </dsp:sp>
    <dsp:sp modelId="{42AB041E-78EC-254D-B12A-C6346DE3D8CF}">
      <dsp:nvSpPr>
        <dsp:cNvPr id="0" name=""/>
        <dsp:cNvSpPr/>
      </dsp:nvSpPr>
      <dsp:spPr>
        <a:xfrm>
          <a:off x="0" y="2359693"/>
          <a:ext cx="3677540" cy="1122834"/>
        </a:xfrm>
        <a:prstGeom prst="roundRect">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lvl="0" algn="ctr" defTabSz="933450">
            <a:lnSpc>
              <a:spcPct val="90000"/>
            </a:lnSpc>
            <a:spcBef>
              <a:spcPct val="0"/>
            </a:spcBef>
            <a:spcAft>
              <a:spcPct val="35000"/>
            </a:spcAft>
            <a:defRPr b="1"/>
          </a:pPr>
          <a:r>
            <a:rPr lang="ru" sz="2100" kern="1200" dirty="0">
              <a:latin typeface="Arial" panose="020B0604020202020204" pitchFamily="34" charset="0"/>
              <a:cs typeface="Arial" panose="020B0604020202020204" pitchFamily="34" charset="0"/>
            </a:rPr>
            <a:t>Создана </a:t>
          </a:r>
          <a:r>
            <a:rPr lang="ru" sz="2100" kern="1200" dirty="0" smtClean="0">
              <a:latin typeface="Arial" panose="020B0604020202020204" pitchFamily="34" charset="0"/>
              <a:cs typeface="Arial" panose="020B0604020202020204" pitchFamily="34" charset="0"/>
            </a:rPr>
            <a:t>специальная </a:t>
          </a:r>
          <a:r>
            <a:rPr lang="ru" sz="2100" kern="1200" dirty="0">
              <a:latin typeface="Arial" panose="020B0604020202020204" pitchFamily="34" charset="0"/>
              <a:cs typeface="Arial" panose="020B0604020202020204" pitchFamily="34" charset="0"/>
            </a:rPr>
            <a:t>команда</a:t>
          </a:r>
        </a:p>
      </dsp:txBody>
      <dsp:txXfrm>
        <a:off x="54812" y="2414505"/>
        <a:ext cx="3567916" cy="1013210"/>
      </dsp:txXfrm>
    </dsp:sp>
    <dsp:sp modelId="{6E901292-B72F-0B4A-BF70-B61B7259FC89}">
      <dsp:nvSpPr>
        <dsp:cNvPr id="0" name=""/>
        <dsp:cNvSpPr/>
      </dsp:nvSpPr>
      <dsp:spPr>
        <a:xfrm rot="5400000">
          <a:off x="6370552" y="842066"/>
          <a:ext cx="1138258" cy="6531464"/>
        </a:xfrm>
        <a:prstGeom prst="round2Same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ru" sz="1400" kern="1200" dirty="0">
              <a:latin typeface="Arial" panose="020B0604020202020204" pitchFamily="34" charset="0"/>
              <a:cs typeface="Arial" panose="020B0604020202020204" pitchFamily="34" charset="0"/>
            </a:rPr>
            <a:t>Судя по этим результатам, таможни Азербайджана, Китая, Грузии, Казахстана, Пакистана и Узбекистана имеют действующие программы УЭО.</a:t>
          </a:r>
          <a:endParaRPr lang="en-US" sz="1400" kern="1200" dirty="0">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r>
            <a:rPr lang="ru" sz="1400" kern="1200" dirty="0">
              <a:latin typeface="Arial" panose="020B0604020202020204" pitchFamily="34" charset="0"/>
              <a:cs typeface="Arial" panose="020B0604020202020204" pitchFamily="34" charset="0"/>
            </a:rPr>
            <a:t>Остальным странам ЦАРЭС (Монголия, Кыргызская Республика, Таджикистан и Туркменистан) необходимо больше программ по </a:t>
          </a:r>
          <a:r>
            <a:rPr lang="ru" sz="1400" kern="1200" dirty="0" smtClean="0">
              <a:latin typeface="Arial" panose="020B0604020202020204" pitchFamily="34" charset="0"/>
              <a:cs typeface="Arial" panose="020B0604020202020204" pitchFamily="34" charset="0"/>
            </a:rPr>
            <a:t>развитию </a:t>
          </a:r>
          <a:r>
            <a:rPr lang="ru" sz="1400" kern="1200" dirty="0">
              <a:latin typeface="Arial" panose="020B0604020202020204" pitchFamily="34" charset="0"/>
              <a:cs typeface="Arial" panose="020B0604020202020204" pitchFamily="34" charset="0"/>
            </a:rPr>
            <a:t>потенциала для устранения разрыва в развитии.</a:t>
          </a:r>
          <a:endParaRPr lang="en-US" sz="1400" kern="1200" dirty="0">
            <a:latin typeface="Arial" panose="020B0604020202020204" pitchFamily="34" charset="0"/>
            <a:cs typeface="Arial" panose="020B0604020202020204" pitchFamily="34" charset="0"/>
          </a:endParaRPr>
        </a:p>
      </dsp:txBody>
      <dsp:txXfrm rot="-5400000">
        <a:off x="3673950" y="3594234"/>
        <a:ext cx="6475899" cy="1027128"/>
      </dsp:txXfrm>
    </dsp:sp>
    <dsp:sp modelId="{42A5E295-62F3-194A-B6C8-EBE939045049}">
      <dsp:nvSpPr>
        <dsp:cNvPr id="0" name=""/>
        <dsp:cNvSpPr/>
      </dsp:nvSpPr>
      <dsp:spPr>
        <a:xfrm>
          <a:off x="0" y="3546381"/>
          <a:ext cx="3673949" cy="1122834"/>
        </a:xfrm>
        <a:prstGeom prst="round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a:lnSpc>
              <a:spcPct val="90000"/>
            </a:lnSpc>
            <a:spcBef>
              <a:spcPct val="0"/>
            </a:spcBef>
            <a:spcAft>
              <a:spcPct val="35000"/>
            </a:spcAft>
            <a:defRPr b="1"/>
          </a:pPr>
          <a:r>
            <a:rPr lang="ru" sz="1900" kern="1200" dirty="0">
              <a:latin typeface="Arial" panose="020B0604020202020204" pitchFamily="34" charset="0"/>
              <a:cs typeface="Arial" panose="020B0604020202020204" pitchFamily="34" charset="0"/>
            </a:rPr>
            <a:t>Программы по </a:t>
          </a:r>
          <a:r>
            <a:rPr lang="ru" sz="1900" kern="1200" dirty="0" smtClean="0">
              <a:latin typeface="Arial" panose="020B0604020202020204" pitchFamily="34" charset="0"/>
              <a:cs typeface="Arial" panose="020B0604020202020204" pitchFamily="34" charset="0"/>
            </a:rPr>
            <a:t>развитию </a:t>
          </a:r>
          <a:r>
            <a:rPr lang="ru" sz="1900" kern="1200" dirty="0">
              <a:latin typeface="Arial" panose="020B0604020202020204" pitchFamily="34" charset="0"/>
              <a:cs typeface="Arial" panose="020B0604020202020204" pitchFamily="34" charset="0"/>
            </a:rPr>
            <a:t>потенциала для устранения разрыва в развитии</a:t>
          </a:r>
          <a:endParaRPr lang="en-US" sz="1900" kern="1200" dirty="0">
            <a:latin typeface="Arial" panose="020B0604020202020204" pitchFamily="34" charset="0"/>
            <a:cs typeface="Arial" panose="020B0604020202020204" pitchFamily="34" charset="0"/>
          </a:endParaRPr>
        </a:p>
      </dsp:txBody>
      <dsp:txXfrm>
        <a:off x="54812" y="3601193"/>
        <a:ext cx="3564325" cy="10132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80098E-F5E2-4642-9163-ADC3D1E8F1BB}">
      <dsp:nvSpPr>
        <dsp:cNvPr id="0" name=""/>
        <dsp:cNvSpPr/>
      </dsp:nvSpPr>
      <dsp:spPr>
        <a:xfrm>
          <a:off x="1925110" y="15407"/>
          <a:ext cx="7700441" cy="1625476"/>
        </a:xfrm>
        <a:prstGeom prst="rect">
          <a:avLst/>
        </a:prstGeom>
        <a:solidFill>
          <a:srgbClr val="FFC000">
            <a:alpha val="90000"/>
          </a:srgb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410" tIns="419879" rIns="149410" bIns="419879" numCol="1" spcCol="1270" anchor="t" anchorCtr="0">
          <a:noAutofit/>
        </a:bodyPr>
        <a:lstStyle/>
        <a:p>
          <a:pPr lvl="0" algn="l" defTabSz="666750">
            <a:lnSpc>
              <a:spcPct val="90000"/>
            </a:lnSpc>
            <a:spcBef>
              <a:spcPct val="0"/>
            </a:spcBef>
            <a:spcAft>
              <a:spcPct val="35000"/>
            </a:spcAft>
          </a:pPr>
          <a:r>
            <a:rPr lang="ru" sz="1500" kern="1200" dirty="0" smtClean="0"/>
            <a:t>«Ловить» участника ВЭД </a:t>
          </a:r>
          <a:r>
            <a:rPr lang="ru" sz="1500" kern="1200" dirty="0"/>
            <a:t>когда </a:t>
          </a:r>
          <a:r>
            <a:rPr lang="ru" sz="1500" kern="1200" dirty="0" smtClean="0"/>
            <a:t>он поступает </a:t>
          </a:r>
          <a:r>
            <a:rPr lang="ru" sz="1500" kern="1200" dirty="0"/>
            <a:t>правильно, а не когда </a:t>
          </a:r>
          <a:r>
            <a:rPr lang="ru" sz="1500" kern="1200" dirty="0" smtClean="0"/>
            <a:t>он поступает </a:t>
          </a:r>
          <a:r>
            <a:rPr lang="ru" sz="1500" kern="1200" dirty="0"/>
            <a:t>неправильно</a:t>
          </a:r>
        </a:p>
        <a:p>
          <a:pPr marL="114300" lvl="1" indent="-114300" algn="l" defTabSz="666750">
            <a:lnSpc>
              <a:spcPct val="90000"/>
            </a:lnSpc>
            <a:spcBef>
              <a:spcPct val="0"/>
            </a:spcBef>
            <a:spcAft>
              <a:spcPct val="15000"/>
            </a:spcAft>
            <a:buChar char="••"/>
          </a:pPr>
          <a:r>
            <a:rPr lang="ru" sz="1500" kern="1200" dirty="0" smtClean="0"/>
            <a:t>Разговаривать с законопослушными участниками ВЭД, </a:t>
          </a:r>
          <a:r>
            <a:rPr lang="ru" sz="1500" kern="1200" dirty="0"/>
            <a:t>а не с нарушителями</a:t>
          </a:r>
        </a:p>
        <a:p>
          <a:pPr marL="114300" lvl="1" indent="-114300" algn="l" defTabSz="666750">
            <a:lnSpc>
              <a:spcPct val="90000"/>
            </a:lnSpc>
            <a:spcBef>
              <a:spcPct val="0"/>
            </a:spcBef>
            <a:spcAft>
              <a:spcPct val="15000"/>
            </a:spcAft>
            <a:buChar char="••"/>
          </a:pPr>
          <a:r>
            <a:rPr lang="ru" sz="1500" kern="1200" dirty="0"/>
            <a:t>Обычная практика заключается в том, что руководство больше знает нарушителей, а не </a:t>
          </a:r>
          <a:r>
            <a:rPr lang="ru" sz="1500" kern="1200" dirty="0" smtClean="0"/>
            <a:t>«тихого» исполнителя</a:t>
          </a:r>
          <a:endParaRPr lang="ru" sz="1500" kern="1200" dirty="0"/>
        </a:p>
      </dsp:txBody>
      <dsp:txXfrm>
        <a:off x="1925110" y="15407"/>
        <a:ext cx="7700441" cy="1625476"/>
      </dsp:txXfrm>
    </dsp:sp>
    <dsp:sp modelId="{1FDABA19-9A34-D64A-9264-3745C7FA5CC7}">
      <dsp:nvSpPr>
        <dsp:cNvPr id="0" name=""/>
        <dsp:cNvSpPr/>
      </dsp:nvSpPr>
      <dsp:spPr>
        <a:xfrm>
          <a:off x="0" y="1612"/>
          <a:ext cx="1925110" cy="1653066"/>
        </a:xfrm>
        <a:prstGeom prst="rect">
          <a:avLst/>
        </a:prstGeom>
        <a:solidFill>
          <a:srgbClr val="FFC000"/>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870" tIns="163286" rIns="101870" bIns="163286" numCol="1" spcCol="1270" anchor="ctr" anchorCtr="0">
          <a:noAutofit/>
        </a:bodyPr>
        <a:lstStyle/>
        <a:p>
          <a:pPr lvl="0" algn="ctr" defTabSz="1022350">
            <a:lnSpc>
              <a:spcPct val="90000"/>
            </a:lnSpc>
            <a:spcBef>
              <a:spcPct val="0"/>
            </a:spcBef>
            <a:spcAft>
              <a:spcPct val="35000"/>
            </a:spcAft>
          </a:pPr>
          <a:r>
            <a:rPr lang="ru" sz="2300" kern="1200" dirty="0" smtClean="0"/>
            <a:t>«Ловить»</a:t>
          </a:r>
          <a:endParaRPr lang="ru" sz="2300" kern="1200" dirty="0"/>
        </a:p>
      </dsp:txBody>
      <dsp:txXfrm>
        <a:off x="0" y="1612"/>
        <a:ext cx="1925110" cy="1653066"/>
      </dsp:txXfrm>
    </dsp:sp>
    <dsp:sp modelId="{34BADF2E-7CB8-954C-A1C5-5D6BAB9E449F}">
      <dsp:nvSpPr>
        <dsp:cNvPr id="0" name=""/>
        <dsp:cNvSpPr/>
      </dsp:nvSpPr>
      <dsp:spPr>
        <a:xfrm>
          <a:off x="1925110" y="1745564"/>
          <a:ext cx="7700441" cy="1653066"/>
        </a:xfrm>
        <a:prstGeom prst="rect">
          <a:avLst/>
        </a:prstGeom>
        <a:solidFill>
          <a:schemeClr val="accent6">
            <a:alpha val="90000"/>
          </a:schemeClr>
        </a:solidFill>
        <a:ln w="12700" cap="flat" cmpd="sng" algn="ctr">
          <a:solidFill>
            <a:schemeClr val="accent2">
              <a:tint val="40000"/>
              <a:alpha val="90000"/>
              <a:hueOff val="-424613"/>
              <a:satOff val="-37673"/>
              <a:lumOff val="-38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410" tIns="419879" rIns="149410" bIns="419879" numCol="1" spcCol="1270" anchor="t" anchorCtr="0">
          <a:noAutofit/>
        </a:bodyPr>
        <a:lstStyle/>
        <a:p>
          <a:pPr lvl="0" algn="l" defTabSz="711200">
            <a:lnSpc>
              <a:spcPct val="90000"/>
            </a:lnSpc>
            <a:spcBef>
              <a:spcPct val="0"/>
            </a:spcBef>
            <a:spcAft>
              <a:spcPct val="35000"/>
            </a:spcAft>
          </a:pPr>
          <a:r>
            <a:rPr lang="ru" sz="1600" kern="1200" dirty="0"/>
            <a:t>Организовать механизм обратной связи 360° между таможней и государственными органами, таможней и частным сектором.</a:t>
          </a:r>
        </a:p>
        <a:p>
          <a:pPr marL="171450" lvl="1" indent="-171450" algn="l" defTabSz="711200">
            <a:lnSpc>
              <a:spcPct val="90000"/>
            </a:lnSpc>
            <a:spcBef>
              <a:spcPct val="0"/>
            </a:spcBef>
            <a:spcAft>
              <a:spcPct val="15000"/>
            </a:spcAft>
            <a:buChar char="••"/>
          </a:pPr>
          <a:r>
            <a:rPr lang="ru" sz="1600" kern="1200" dirty="0" smtClean="0"/>
            <a:t>Избегать повторных проверок со стотроны вовлеченных УГО.</a:t>
          </a:r>
          <a:endParaRPr lang="ru" sz="1600" kern="1200" dirty="0"/>
        </a:p>
        <a:p>
          <a:pPr marL="171450" lvl="1" indent="-171450" algn="l" defTabSz="711200">
            <a:lnSpc>
              <a:spcPct val="90000"/>
            </a:lnSpc>
            <a:spcBef>
              <a:spcPct val="0"/>
            </a:spcBef>
            <a:spcAft>
              <a:spcPct val="15000"/>
            </a:spcAft>
            <a:buChar char="••"/>
          </a:pPr>
          <a:r>
            <a:rPr lang="ru" sz="1600" kern="1200" dirty="0" smtClean="0"/>
            <a:t>Избегать постоянной проверки </a:t>
          </a:r>
          <a:r>
            <a:rPr lang="ru" sz="1600" kern="1200" dirty="0"/>
            <a:t>аналогичного груза.</a:t>
          </a:r>
        </a:p>
      </dsp:txBody>
      <dsp:txXfrm>
        <a:off x="1925110" y="1745564"/>
        <a:ext cx="7700441" cy="1653066"/>
      </dsp:txXfrm>
    </dsp:sp>
    <dsp:sp modelId="{FCC903A5-C0AE-A44B-B6C0-161FE0109233}">
      <dsp:nvSpPr>
        <dsp:cNvPr id="0" name=""/>
        <dsp:cNvSpPr/>
      </dsp:nvSpPr>
      <dsp:spPr>
        <a:xfrm>
          <a:off x="0" y="1753862"/>
          <a:ext cx="1925110" cy="1653066"/>
        </a:xfrm>
        <a:prstGeom prst="rect">
          <a:avLst/>
        </a:prstGeom>
        <a:solidFill>
          <a:schemeClr val="accent6"/>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870" tIns="163286" rIns="101870" bIns="163286" numCol="1" spcCol="1270" anchor="ctr" anchorCtr="0">
          <a:noAutofit/>
        </a:bodyPr>
        <a:lstStyle/>
        <a:p>
          <a:pPr lvl="0" algn="ctr" defTabSz="1022350">
            <a:lnSpc>
              <a:spcPct val="90000"/>
            </a:lnSpc>
            <a:spcBef>
              <a:spcPct val="0"/>
            </a:spcBef>
            <a:spcAft>
              <a:spcPct val="35000"/>
            </a:spcAft>
          </a:pPr>
          <a:r>
            <a:rPr lang="ru" sz="2300" kern="1200" dirty="0" smtClean="0"/>
            <a:t>О</a:t>
          </a:r>
          <a:r>
            <a:rPr lang="ru-RU" sz="2300" kern="1200" dirty="0" smtClean="0"/>
            <a:t>р</a:t>
          </a:r>
          <a:r>
            <a:rPr lang="ru" sz="2300" kern="1200" dirty="0" smtClean="0"/>
            <a:t>ганизовать</a:t>
          </a:r>
          <a:endParaRPr lang="ru" sz="2300" kern="1200" dirty="0"/>
        </a:p>
      </dsp:txBody>
      <dsp:txXfrm>
        <a:off x="0" y="1753862"/>
        <a:ext cx="1925110" cy="1653066"/>
      </dsp:txXfrm>
    </dsp:sp>
    <dsp:sp modelId="{1D95A755-AC06-8C43-ADA8-137A45475829}">
      <dsp:nvSpPr>
        <dsp:cNvPr id="0" name=""/>
        <dsp:cNvSpPr/>
      </dsp:nvSpPr>
      <dsp:spPr>
        <a:xfrm>
          <a:off x="1925110" y="3506113"/>
          <a:ext cx="7700441" cy="1653066"/>
        </a:xfrm>
        <a:prstGeom prst="rect">
          <a:avLst/>
        </a:prstGeom>
        <a:solidFill>
          <a:schemeClr val="accent5">
            <a:alpha val="9000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410" tIns="419879" rIns="149410" bIns="419879" numCol="1" spcCol="1270" anchor="t" anchorCtr="0">
          <a:noAutofit/>
        </a:bodyPr>
        <a:lstStyle/>
        <a:p>
          <a:pPr lvl="0" algn="l" defTabSz="711200">
            <a:lnSpc>
              <a:spcPct val="90000"/>
            </a:lnSpc>
            <a:spcBef>
              <a:spcPct val="0"/>
            </a:spcBef>
            <a:spcAft>
              <a:spcPct val="35000"/>
            </a:spcAft>
          </a:pPr>
          <a:r>
            <a:rPr lang="ru" sz="1600" kern="1200" dirty="0"/>
            <a:t>Внедрить </a:t>
          </a:r>
          <a:r>
            <a:rPr lang="ru" sz="1600" kern="1200" dirty="0" smtClean="0"/>
            <a:t>оценочный лист участника </a:t>
          </a:r>
          <a:r>
            <a:rPr lang="ru" sz="1600" kern="1200" dirty="0" smtClean="0"/>
            <a:t>ВЭД по </a:t>
          </a:r>
          <a:r>
            <a:rPr lang="ru" sz="1600" kern="1200" dirty="0"/>
            <a:t>соблюдению требований</a:t>
          </a:r>
        </a:p>
        <a:p>
          <a:pPr marL="171450" lvl="1" indent="-171450" algn="l" defTabSz="711200">
            <a:lnSpc>
              <a:spcPct val="90000"/>
            </a:lnSpc>
            <a:spcBef>
              <a:spcPct val="0"/>
            </a:spcBef>
            <a:spcAft>
              <a:spcPct val="15000"/>
            </a:spcAft>
            <a:buChar char="••"/>
          </a:pPr>
          <a:r>
            <a:rPr lang="ru" sz="1600" kern="1200" dirty="0"/>
            <a:t>Активный </a:t>
          </a:r>
          <a:r>
            <a:rPr lang="ru" sz="1600" kern="1200" dirty="0" smtClean="0"/>
            <a:t>мониторинг правомочных </a:t>
          </a:r>
          <a:r>
            <a:rPr lang="ru" sz="1600" kern="1200" dirty="0"/>
            <a:t>экономических </a:t>
          </a:r>
          <a:r>
            <a:rPr lang="ru" sz="1600" kern="1200" dirty="0" smtClean="0"/>
            <a:t>операторов для участия </a:t>
          </a:r>
          <a:r>
            <a:rPr lang="ru" sz="1600" kern="1200" dirty="0"/>
            <a:t>в программе УЭО</a:t>
          </a:r>
        </a:p>
        <a:p>
          <a:pPr marL="171450" lvl="1" indent="-171450" algn="l" defTabSz="711200">
            <a:lnSpc>
              <a:spcPct val="90000"/>
            </a:lnSpc>
            <a:spcBef>
              <a:spcPct val="0"/>
            </a:spcBef>
            <a:spcAft>
              <a:spcPct val="15000"/>
            </a:spcAft>
            <a:buChar char="••"/>
          </a:pPr>
          <a:r>
            <a:rPr lang="ru" sz="1600" kern="1200" dirty="0"/>
            <a:t>Хорошо организованные планы соблюдения требований помогают обеспечить быстрое и безопасное перемещение товаров через границы.</a:t>
          </a:r>
        </a:p>
      </dsp:txBody>
      <dsp:txXfrm>
        <a:off x="1925110" y="3506113"/>
        <a:ext cx="7700441" cy="1653066"/>
      </dsp:txXfrm>
    </dsp:sp>
    <dsp:sp modelId="{D99FBEC6-AB50-FB4F-88D7-1E234FF376CF}">
      <dsp:nvSpPr>
        <dsp:cNvPr id="0" name=""/>
        <dsp:cNvSpPr/>
      </dsp:nvSpPr>
      <dsp:spPr>
        <a:xfrm>
          <a:off x="0" y="3506113"/>
          <a:ext cx="1925110" cy="1653066"/>
        </a:xfrm>
        <a:prstGeom prst="rect">
          <a:avLst/>
        </a:prstGeom>
        <a:solidFill>
          <a:schemeClr val="accent5"/>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870" tIns="163286" rIns="101870" bIns="163286" numCol="1" spcCol="1270" anchor="ctr" anchorCtr="0">
          <a:noAutofit/>
        </a:bodyPr>
        <a:lstStyle/>
        <a:p>
          <a:pPr lvl="0" algn="ctr" defTabSz="1022350">
            <a:lnSpc>
              <a:spcPct val="90000"/>
            </a:lnSpc>
            <a:spcBef>
              <a:spcPct val="0"/>
            </a:spcBef>
            <a:spcAft>
              <a:spcPct val="35000"/>
            </a:spcAft>
          </a:pPr>
          <a:r>
            <a:rPr lang="ru" sz="2300" kern="1200" dirty="0" smtClean="0"/>
            <a:t>Реализовать</a:t>
          </a:r>
          <a:endParaRPr lang="ru" sz="2300" kern="1200" dirty="0"/>
        </a:p>
      </dsp:txBody>
      <dsp:txXfrm>
        <a:off x="0" y="3506113"/>
        <a:ext cx="1925110" cy="165306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4A22A9-905D-F441-BD7B-73BC6A563CF0}">
      <dsp:nvSpPr>
        <dsp:cNvPr id="0" name=""/>
        <dsp:cNvSpPr/>
      </dsp:nvSpPr>
      <dsp:spPr>
        <a:xfrm>
          <a:off x="2844" y="966163"/>
          <a:ext cx="3465556" cy="1015324"/>
        </a:xfrm>
        <a:prstGeom prst="chevron">
          <a:avLst/>
        </a:prstGeom>
        <a:solidFill>
          <a:srgbClr val="FFC0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ru" sz="2000" kern="1200" dirty="0" smtClean="0">
              <a:solidFill>
                <a:schemeClr val="tx1"/>
              </a:solidFill>
              <a:latin typeface="Arial" panose="020B0604020202020204" pitchFamily="34" charset="0"/>
              <a:cs typeface="Arial" panose="020B0604020202020204" pitchFamily="34" charset="0"/>
            </a:rPr>
            <a:t>Обмен аналитическими данными с УГО</a:t>
          </a:r>
          <a:endParaRPr lang="ru" sz="2000" kern="1200" dirty="0">
            <a:solidFill>
              <a:schemeClr val="tx1"/>
            </a:solidFill>
            <a:latin typeface="Arial" panose="020B0604020202020204" pitchFamily="34" charset="0"/>
            <a:cs typeface="Arial" panose="020B0604020202020204" pitchFamily="34" charset="0"/>
          </a:endParaRPr>
        </a:p>
      </dsp:txBody>
      <dsp:txXfrm>
        <a:off x="510506" y="966163"/>
        <a:ext cx="2450232" cy="1015324"/>
      </dsp:txXfrm>
    </dsp:sp>
    <dsp:sp modelId="{FA8501BB-5ACF-3347-9DFC-C7EED3D8CA8D}">
      <dsp:nvSpPr>
        <dsp:cNvPr id="0" name=""/>
        <dsp:cNvSpPr/>
      </dsp:nvSpPr>
      <dsp:spPr>
        <a:xfrm>
          <a:off x="3121845" y="966163"/>
          <a:ext cx="3465556" cy="1015324"/>
        </a:xfrm>
        <a:prstGeom prst="chevron">
          <a:avLst/>
        </a:prstGeom>
        <a:solidFill>
          <a:schemeClr val="accent6"/>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ru" sz="2000" kern="1200" dirty="0">
              <a:solidFill>
                <a:schemeClr val="tx1"/>
              </a:solidFill>
              <a:latin typeface="Arial" panose="020B0604020202020204" pitchFamily="34" charset="0"/>
              <a:cs typeface="Arial" panose="020B0604020202020204" pitchFamily="34" charset="0"/>
            </a:rPr>
            <a:t>Единое хранилище </a:t>
          </a:r>
          <a:r>
            <a:rPr lang="ru" sz="2000" kern="1200" dirty="0" smtClean="0">
              <a:solidFill>
                <a:schemeClr val="tx1"/>
              </a:solidFill>
              <a:latin typeface="Arial" panose="020B0604020202020204" pitchFamily="34" charset="0"/>
              <a:cs typeface="Arial" panose="020B0604020202020204" pitchFamily="34" charset="0"/>
            </a:rPr>
            <a:t>«правды»</a:t>
          </a:r>
          <a:endParaRPr lang="ru" sz="2000" kern="1200" dirty="0">
            <a:solidFill>
              <a:schemeClr val="tx1"/>
            </a:solidFill>
            <a:latin typeface="Arial" panose="020B0604020202020204" pitchFamily="34" charset="0"/>
            <a:cs typeface="Arial" panose="020B0604020202020204" pitchFamily="34" charset="0"/>
          </a:endParaRPr>
        </a:p>
      </dsp:txBody>
      <dsp:txXfrm>
        <a:off x="3629507" y="966163"/>
        <a:ext cx="2450232" cy="1015324"/>
      </dsp:txXfrm>
    </dsp:sp>
    <dsp:sp modelId="{464CCAF2-0864-7E41-A28F-6168C13B2B60}">
      <dsp:nvSpPr>
        <dsp:cNvPr id="0" name=""/>
        <dsp:cNvSpPr/>
      </dsp:nvSpPr>
      <dsp:spPr>
        <a:xfrm>
          <a:off x="6240846" y="966163"/>
          <a:ext cx="3465556" cy="1015324"/>
        </a:xfrm>
        <a:prstGeom prst="chevron">
          <a:avLst/>
        </a:prstGeom>
        <a:solidFill>
          <a:schemeClr val="accent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ru" sz="2000" kern="1200" dirty="0" smtClean="0">
              <a:solidFill>
                <a:schemeClr val="tx1"/>
              </a:solidFill>
              <a:latin typeface="Arial" panose="020B0604020202020204" pitchFamily="34" charset="0"/>
              <a:cs typeface="Arial" panose="020B0604020202020204" pitchFamily="34" charset="0"/>
            </a:rPr>
            <a:t>Портал </a:t>
          </a:r>
          <a:r>
            <a:rPr lang="ru" sz="2000" kern="1200" dirty="0">
              <a:solidFill>
                <a:schemeClr val="tx1"/>
              </a:solidFill>
              <a:latin typeface="Arial" panose="020B0604020202020204" pitchFamily="34" charset="0"/>
              <a:cs typeface="Arial" panose="020B0604020202020204" pitchFamily="34" charset="0"/>
            </a:rPr>
            <a:t>комплексного управления рисками таможни</a:t>
          </a:r>
        </a:p>
      </dsp:txBody>
      <dsp:txXfrm>
        <a:off x="6748508" y="966163"/>
        <a:ext cx="2450232" cy="101532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7A6200-0F87-6C44-BEF6-A15CF76C819B}">
      <dsp:nvSpPr>
        <dsp:cNvPr id="0" name=""/>
        <dsp:cNvSpPr/>
      </dsp:nvSpPr>
      <dsp:spPr>
        <a:xfrm>
          <a:off x="0" y="0"/>
          <a:ext cx="8267927" cy="1376018"/>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ru" sz="1900" b="1" kern="1200" dirty="0" smtClean="0"/>
            <a:t>Успех программы </a:t>
          </a:r>
          <a:r>
            <a:rPr lang="ru" sz="1900" b="1" kern="1200" dirty="0"/>
            <a:t>УЭО зависит от ключевых должностных лиц </a:t>
          </a:r>
          <a:r>
            <a:rPr lang="ru" sz="1900" b="1" kern="1200" dirty="0" smtClean="0"/>
            <a:t>таможенной </a:t>
          </a:r>
          <a:r>
            <a:rPr lang="ru" sz="1900" b="1" kern="1200" dirty="0"/>
            <a:t>службы и задействованных подразделений </a:t>
          </a:r>
          <a:r>
            <a:rPr lang="ru" sz="1900" kern="1200" dirty="0"/>
            <a:t>в ее понимании и готовности </a:t>
          </a:r>
          <a:r>
            <a:rPr lang="ru" sz="1900" kern="1200" dirty="0" smtClean="0"/>
            <a:t>поддерживать</a:t>
          </a:r>
          <a:endParaRPr lang="en-US" sz="1900" kern="1200" dirty="0"/>
        </a:p>
      </dsp:txBody>
      <dsp:txXfrm>
        <a:off x="40302" y="40302"/>
        <a:ext cx="6783096" cy="1295414"/>
      </dsp:txXfrm>
    </dsp:sp>
    <dsp:sp modelId="{6C6B0F29-69CB-4642-A641-CDBCF4A86344}">
      <dsp:nvSpPr>
        <dsp:cNvPr id="0" name=""/>
        <dsp:cNvSpPr/>
      </dsp:nvSpPr>
      <dsp:spPr>
        <a:xfrm>
          <a:off x="729523" y="1605355"/>
          <a:ext cx="8267927" cy="1376018"/>
        </a:xfrm>
        <a:prstGeom prst="roundRect">
          <a:avLst>
            <a:gd name="adj" fmla="val 10000"/>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ru" sz="1900" b="1" kern="1200" dirty="0"/>
            <a:t>Необходимо регулярно проводить брифинги по программе УЭО </a:t>
          </a:r>
          <a:r>
            <a:rPr lang="ru" sz="1900" kern="1200" dirty="0"/>
            <a:t>о концепции УЭО, роли таможни, </a:t>
          </a:r>
          <a:r>
            <a:rPr lang="ru" sz="1900" kern="1200" dirty="0" smtClean="0"/>
            <a:t>поставщиков- </a:t>
          </a:r>
          <a:r>
            <a:rPr lang="ru" sz="1900" kern="1200" dirty="0"/>
            <a:t>экономических операторов в безопасности цепочки поставок и добровольном соблюдении </a:t>
          </a:r>
          <a:r>
            <a:rPr lang="ru" sz="1900" kern="1200" dirty="0" smtClean="0"/>
            <a:t>требований</a:t>
          </a:r>
          <a:endParaRPr lang="en-US" sz="1900" kern="1200" dirty="0"/>
        </a:p>
      </dsp:txBody>
      <dsp:txXfrm>
        <a:off x="769825" y="1645657"/>
        <a:ext cx="6563388" cy="1295414"/>
      </dsp:txXfrm>
    </dsp:sp>
    <dsp:sp modelId="{BD98078A-629F-9841-815A-E1647CB3EC17}">
      <dsp:nvSpPr>
        <dsp:cNvPr id="0" name=""/>
        <dsp:cNvSpPr/>
      </dsp:nvSpPr>
      <dsp:spPr>
        <a:xfrm>
          <a:off x="1459046" y="3210710"/>
          <a:ext cx="8267927" cy="1376018"/>
        </a:xfrm>
        <a:prstGeom prst="roundRect">
          <a:avLst>
            <a:gd name="adj" fmla="val 10000"/>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ru" sz="1900" kern="1200" dirty="0" smtClean="0"/>
            <a:t>Таможенные </a:t>
          </a:r>
          <a:r>
            <a:rPr lang="ru" sz="1900" b="1" kern="1200" dirty="0" smtClean="0"/>
            <a:t>специалисты по УЭО </a:t>
          </a:r>
          <a:r>
            <a:rPr lang="ru" sz="1900" b="1" kern="1200" dirty="0"/>
            <a:t>должны </a:t>
          </a:r>
          <a:r>
            <a:rPr lang="ru" sz="1900" b="1" kern="1200" dirty="0" smtClean="0"/>
            <a:t>организовывать выступления на </a:t>
          </a:r>
          <a:r>
            <a:rPr lang="ru" sz="1900" b="1" kern="1200" dirty="0"/>
            <a:t>общественных форумах </a:t>
          </a:r>
          <a:r>
            <a:rPr lang="ru" sz="1900" kern="1200" dirty="0"/>
            <a:t>и </a:t>
          </a:r>
          <a:r>
            <a:rPr lang="ru" sz="1900" kern="1200" dirty="0" smtClean="0"/>
            <a:t>планировать </a:t>
          </a:r>
          <a:r>
            <a:rPr lang="ru" sz="1900" kern="1200" dirty="0"/>
            <a:t>брифинги с участвующими таможенными </a:t>
          </a:r>
          <a:r>
            <a:rPr lang="ru" sz="1900" kern="1200" dirty="0" smtClean="0"/>
            <a:t>офисами.</a:t>
          </a:r>
          <a:endParaRPr lang="en-US" sz="1900" kern="1200" dirty="0"/>
        </a:p>
      </dsp:txBody>
      <dsp:txXfrm>
        <a:off x="1499348" y="3251012"/>
        <a:ext cx="6563388" cy="1295414"/>
      </dsp:txXfrm>
    </dsp:sp>
    <dsp:sp modelId="{AA1D727C-9C74-BF46-BAC7-B102379A7E8F}">
      <dsp:nvSpPr>
        <dsp:cNvPr id="0" name=""/>
        <dsp:cNvSpPr/>
      </dsp:nvSpPr>
      <dsp:spPr>
        <a:xfrm>
          <a:off x="7373515" y="1043480"/>
          <a:ext cx="894412" cy="894412"/>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7574758" y="1043480"/>
        <a:ext cx="491926" cy="673045"/>
      </dsp:txXfrm>
    </dsp:sp>
    <dsp:sp modelId="{A47AF78A-7251-9643-A795-27B3F2632C4F}">
      <dsp:nvSpPr>
        <dsp:cNvPr id="0" name=""/>
        <dsp:cNvSpPr/>
      </dsp:nvSpPr>
      <dsp:spPr>
        <a:xfrm>
          <a:off x="8103038" y="2639662"/>
          <a:ext cx="894412" cy="894412"/>
        </a:xfrm>
        <a:prstGeom prst="downArrow">
          <a:avLst>
            <a:gd name="adj1" fmla="val 55000"/>
            <a:gd name="adj2" fmla="val 45000"/>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8304281" y="2639662"/>
        <a:ext cx="491926" cy="67304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7A6200-0F87-6C44-BEF6-A15CF76C819B}">
      <dsp:nvSpPr>
        <dsp:cNvPr id="0" name=""/>
        <dsp:cNvSpPr/>
      </dsp:nvSpPr>
      <dsp:spPr>
        <a:xfrm>
          <a:off x="0" y="0"/>
          <a:ext cx="8267927" cy="1376018"/>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ru-RU" sz="1800" b="1" kern="1200" dirty="0" smtClean="0">
              <a:effectLst/>
            </a:rPr>
            <a:t>УГО</a:t>
          </a:r>
          <a:r>
            <a:rPr lang="ru" sz="1800" b="1" kern="1200" dirty="0" smtClean="0">
              <a:effectLst/>
            </a:rPr>
            <a:t>, </a:t>
          </a:r>
          <a:r>
            <a:rPr lang="ru" sz="1800" b="1" kern="1200" dirty="0">
              <a:effectLst/>
            </a:rPr>
            <a:t>у которых есть требования к импорту или экспорту, также должны понимать, как на них влияет программа </a:t>
          </a:r>
          <a:r>
            <a:rPr lang="ru-RU" sz="1800" b="1" kern="1200" dirty="0" smtClean="0">
              <a:effectLst/>
            </a:rPr>
            <a:t>УЭО</a:t>
          </a:r>
          <a:r>
            <a:rPr lang="ru" sz="1800" b="1" kern="1200" dirty="0" smtClean="0">
              <a:effectLst/>
            </a:rPr>
            <a:t>, у</a:t>
          </a:r>
          <a:r>
            <a:rPr lang="ru" sz="1800" kern="1200" dirty="0" smtClean="0">
              <a:effectLst/>
            </a:rPr>
            <a:t>прощенные </a:t>
          </a:r>
          <a:r>
            <a:rPr lang="ru" sz="1800" kern="1200" dirty="0">
              <a:effectLst/>
            </a:rPr>
            <a:t>процедуры - это не только проблема таможни.</a:t>
          </a:r>
          <a:endParaRPr lang="en-US" sz="1800" kern="1200" dirty="0"/>
        </a:p>
      </dsp:txBody>
      <dsp:txXfrm>
        <a:off x="40302" y="40302"/>
        <a:ext cx="6783096" cy="1295414"/>
      </dsp:txXfrm>
    </dsp:sp>
    <dsp:sp modelId="{6C6B0F29-69CB-4642-A641-CDBCF4A86344}">
      <dsp:nvSpPr>
        <dsp:cNvPr id="0" name=""/>
        <dsp:cNvSpPr/>
      </dsp:nvSpPr>
      <dsp:spPr>
        <a:xfrm>
          <a:off x="729523" y="1605355"/>
          <a:ext cx="8267927" cy="1376018"/>
        </a:xfrm>
        <a:prstGeom prst="roundRect">
          <a:avLst>
            <a:gd name="adj" fmla="val 10000"/>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ru" sz="1800" b="1" kern="1200" dirty="0">
              <a:effectLst/>
            </a:rPr>
            <a:t>Проблемы и процессы </a:t>
          </a:r>
          <a:r>
            <a:rPr lang="ru-RU" sz="1800" b="1" kern="1200" dirty="0" smtClean="0">
              <a:effectLst/>
            </a:rPr>
            <a:t>УГО</a:t>
          </a:r>
          <a:r>
            <a:rPr lang="ru" sz="1800" b="1" kern="1200" dirty="0" smtClean="0">
              <a:effectLst/>
            </a:rPr>
            <a:t> </a:t>
          </a:r>
          <a:r>
            <a:rPr lang="ru" sz="1800" b="1" kern="1200" dirty="0">
              <a:effectLst/>
            </a:rPr>
            <a:t>должны быть учтены в </a:t>
          </a:r>
          <a:r>
            <a:rPr lang="ru" sz="1800" b="1" kern="1200" dirty="0" smtClean="0">
              <a:effectLst/>
            </a:rPr>
            <a:t>программе</a:t>
          </a:r>
          <a:r>
            <a:rPr lang="ru" sz="1800" kern="1200" dirty="0" smtClean="0">
              <a:effectLst/>
            </a:rPr>
            <a:t>, </a:t>
          </a:r>
          <a:r>
            <a:rPr lang="ru" sz="1800" kern="1200" dirty="0">
              <a:effectLst/>
            </a:rPr>
            <a:t>а проблемы решены к всеобщему удовлетворению.</a:t>
          </a:r>
          <a:endParaRPr lang="en-US" sz="1800" kern="1200" dirty="0"/>
        </a:p>
      </dsp:txBody>
      <dsp:txXfrm>
        <a:off x="769825" y="1645657"/>
        <a:ext cx="6563388" cy="1295414"/>
      </dsp:txXfrm>
    </dsp:sp>
    <dsp:sp modelId="{BD98078A-629F-9841-815A-E1647CB3EC17}">
      <dsp:nvSpPr>
        <dsp:cNvPr id="0" name=""/>
        <dsp:cNvSpPr/>
      </dsp:nvSpPr>
      <dsp:spPr>
        <a:xfrm>
          <a:off x="1459046" y="3210710"/>
          <a:ext cx="8267927" cy="1376018"/>
        </a:xfrm>
        <a:prstGeom prst="roundRect">
          <a:avLst>
            <a:gd name="adj" fmla="val 10000"/>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ru" sz="1800" kern="1200" dirty="0">
              <a:effectLst/>
            </a:rPr>
            <a:t>Это может оказаться трудным, если </a:t>
          </a:r>
          <a:r>
            <a:rPr lang="ru" sz="1800" kern="1200" dirty="0" smtClean="0">
              <a:effectLst/>
            </a:rPr>
            <a:t>УГО </a:t>
          </a:r>
          <a:r>
            <a:rPr lang="ru" sz="1800" kern="1200" dirty="0">
              <a:effectLst/>
            </a:rPr>
            <a:t>могут подумать, что таможня пытается взять на себя ответственность и что это может привести к сокращению их бюджетов, </a:t>
          </a:r>
          <a:r>
            <a:rPr lang="ru" sz="1800" kern="1200" dirty="0" smtClean="0">
              <a:effectLst/>
            </a:rPr>
            <a:t>штата </a:t>
          </a:r>
          <a:r>
            <a:rPr lang="ru" sz="1800" kern="1200" dirty="0">
              <a:effectLst/>
            </a:rPr>
            <a:t>или обязанностей. В этом случае </a:t>
          </a:r>
          <a:r>
            <a:rPr lang="ru" sz="1800" kern="1200" dirty="0" smtClean="0">
              <a:effectLst/>
            </a:rPr>
            <a:t>таможенной </a:t>
          </a:r>
          <a:r>
            <a:rPr lang="ru" sz="1800" b="1" kern="1200" dirty="0" smtClean="0">
              <a:effectLst/>
            </a:rPr>
            <a:t>команде по УЭО</a:t>
          </a:r>
          <a:r>
            <a:rPr lang="ru" sz="1800" b="1" kern="1200" dirty="0">
              <a:effectLst/>
            </a:rPr>
            <a:t>, вероятно, придется заручиться поддержкой </a:t>
          </a:r>
          <a:r>
            <a:rPr lang="ru" sz="1800" b="1" kern="1200" dirty="0" smtClean="0">
              <a:effectLst/>
            </a:rPr>
            <a:t>руководителей УГО. </a:t>
          </a:r>
          <a:endParaRPr lang="en-US" sz="1800" b="1" kern="1200" dirty="0"/>
        </a:p>
      </dsp:txBody>
      <dsp:txXfrm>
        <a:off x="1499348" y="3251012"/>
        <a:ext cx="6563388" cy="1295414"/>
      </dsp:txXfrm>
    </dsp:sp>
    <dsp:sp modelId="{AA1D727C-9C74-BF46-BAC7-B102379A7E8F}">
      <dsp:nvSpPr>
        <dsp:cNvPr id="0" name=""/>
        <dsp:cNvSpPr/>
      </dsp:nvSpPr>
      <dsp:spPr>
        <a:xfrm>
          <a:off x="7373515" y="1043480"/>
          <a:ext cx="894412" cy="894412"/>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7574758" y="1043480"/>
        <a:ext cx="491926" cy="673045"/>
      </dsp:txXfrm>
    </dsp:sp>
    <dsp:sp modelId="{A47AF78A-7251-9643-A795-27B3F2632C4F}">
      <dsp:nvSpPr>
        <dsp:cNvPr id="0" name=""/>
        <dsp:cNvSpPr/>
      </dsp:nvSpPr>
      <dsp:spPr>
        <a:xfrm>
          <a:off x="8103038" y="2639662"/>
          <a:ext cx="894412" cy="894412"/>
        </a:xfrm>
        <a:prstGeom prst="downArrow">
          <a:avLst>
            <a:gd name="adj1" fmla="val 55000"/>
            <a:gd name="adj2" fmla="val 45000"/>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8304281" y="2639662"/>
        <a:ext cx="491926" cy="67304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7A6200-0F87-6C44-BEF6-A15CF76C819B}">
      <dsp:nvSpPr>
        <dsp:cNvPr id="0" name=""/>
        <dsp:cNvSpPr/>
      </dsp:nvSpPr>
      <dsp:spPr>
        <a:xfrm>
          <a:off x="0" y="0"/>
          <a:ext cx="8549326" cy="1376018"/>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ru" sz="1800" b="1" kern="1200" dirty="0"/>
            <a:t>Потенциальных </a:t>
          </a:r>
          <a:r>
            <a:rPr lang="ru" sz="1800" b="1" kern="1200" dirty="0" smtClean="0"/>
            <a:t>заявителей </a:t>
          </a:r>
          <a:r>
            <a:rPr lang="ru" sz="1800" b="1" kern="1200" dirty="0">
              <a:effectLst/>
            </a:rPr>
            <a:t>необходимо убедить в том, что выгоды от участия перевесят затраты </a:t>
          </a:r>
          <a:r>
            <a:rPr lang="ru" sz="1800" kern="1200" dirty="0">
              <a:effectLst/>
            </a:rPr>
            <a:t>на выполнение требований </a:t>
          </a:r>
          <a:r>
            <a:rPr lang="ru" sz="1800" kern="1200" dirty="0" smtClean="0">
              <a:effectLst/>
            </a:rPr>
            <a:t>программы</a:t>
          </a:r>
          <a:endParaRPr lang="en-US" sz="1800" kern="1200" dirty="0"/>
        </a:p>
      </dsp:txBody>
      <dsp:txXfrm>
        <a:off x="40302" y="40302"/>
        <a:ext cx="7064495" cy="1295414"/>
      </dsp:txXfrm>
    </dsp:sp>
    <dsp:sp modelId="{6C6B0F29-69CB-4642-A641-CDBCF4A86344}">
      <dsp:nvSpPr>
        <dsp:cNvPr id="0" name=""/>
        <dsp:cNvSpPr/>
      </dsp:nvSpPr>
      <dsp:spPr>
        <a:xfrm>
          <a:off x="754352" y="1605355"/>
          <a:ext cx="8549326" cy="1376018"/>
        </a:xfrm>
        <a:prstGeom prst="roundRect">
          <a:avLst>
            <a:gd name="adj" fmla="val 10000"/>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ru" sz="1800" b="1" kern="1200" dirty="0" smtClean="0">
              <a:effectLst/>
            </a:rPr>
            <a:t>Донести до них, </a:t>
          </a:r>
          <a:r>
            <a:rPr lang="ru" sz="1800" b="1" kern="1200" dirty="0">
              <a:effectLst/>
            </a:rPr>
            <a:t>что создание профилей экономических операторов и контроля на основе </a:t>
          </a:r>
          <a:r>
            <a:rPr lang="ru" sz="1800" b="1" kern="1200" dirty="0" smtClean="0">
              <a:effectLst/>
            </a:rPr>
            <a:t>аудита</a:t>
          </a:r>
          <a:r>
            <a:rPr lang="ru" sz="1800" kern="1200" dirty="0" smtClean="0">
              <a:effectLst/>
            </a:rPr>
            <a:t>, </a:t>
          </a:r>
          <a:r>
            <a:rPr lang="ru" sz="1800" kern="1200" dirty="0">
              <a:effectLst/>
            </a:rPr>
            <a:t>в отличие </a:t>
          </a:r>
          <a:r>
            <a:rPr lang="ru" sz="1800" kern="1200" dirty="0"/>
            <a:t>от контроля на основе транзакций, </a:t>
          </a:r>
          <a:r>
            <a:rPr lang="ru" sz="1800" b="1" kern="1200" dirty="0"/>
            <a:t>ускорит </a:t>
          </a:r>
          <a:r>
            <a:rPr lang="ru" sz="1800" b="1" kern="1200" dirty="0" smtClean="0"/>
            <a:t>оформление грузов</a:t>
          </a:r>
          <a:endParaRPr lang="en-US" sz="1800" kern="1200" dirty="0"/>
        </a:p>
      </dsp:txBody>
      <dsp:txXfrm>
        <a:off x="794654" y="1645657"/>
        <a:ext cx="6819957" cy="1295414"/>
      </dsp:txXfrm>
    </dsp:sp>
    <dsp:sp modelId="{BD98078A-629F-9841-815A-E1647CB3EC17}">
      <dsp:nvSpPr>
        <dsp:cNvPr id="0" name=""/>
        <dsp:cNvSpPr/>
      </dsp:nvSpPr>
      <dsp:spPr>
        <a:xfrm>
          <a:off x="1508704" y="3210710"/>
          <a:ext cx="8549326" cy="1376018"/>
        </a:xfrm>
        <a:prstGeom prst="roundRect">
          <a:avLst>
            <a:gd name="adj" fmla="val 10000"/>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ru" sz="1800" kern="1200" dirty="0">
              <a:effectLst/>
            </a:rPr>
            <a:t>Партнеры-доноры понимают важность программы УЭО и могут быть готовы предоставить финансовую или техническую поддержку. </a:t>
          </a:r>
          <a:r>
            <a:rPr lang="ru" sz="1800" b="1" kern="1200" dirty="0">
              <a:effectLst/>
            </a:rPr>
            <a:t>Было бы разумно поддерживать диалог с </a:t>
          </a:r>
          <a:r>
            <a:rPr lang="ru" sz="1800" b="1" kern="1200" dirty="0" smtClean="0">
              <a:effectLst/>
            </a:rPr>
            <a:t>ВТамО </a:t>
          </a:r>
          <a:r>
            <a:rPr lang="ru" sz="1800" b="1" kern="1200" dirty="0">
              <a:effectLst/>
            </a:rPr>
            <a:t>и потенциальными партнерами-донорами по мере развития проекта.</a:t>
          </a:r>
          <a:endParaRPr lang="en-US" sz="1800" kern="1200" dirty="0"/>
        </a:p>
      </dsp:txBody>
      <dsp:txXfrm>
        <a:off x="1549006" y="3251012"/>
        <a:ext cx="6819957" cy="1295414"/>
      </dsp:txXfrm>
    </dsp:sp>
    <dsp:sp modelId="{AA1D727C-9C74-BF46-BAC7-B102379A7E8F}">
      <dsp:nvSpPr>
        <dsp:cNvPr id="0" name=""/>
        <dsp:cNvSpPr/>
      </dsp:nvSpPr>
      <dsp:spPr>
        <a:xfrm>
          <a:off x="7654914" y="1043480"/>
          <a:ext cx="894412" cy="894412"/>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7856157" y="1043480"/>
        <a:ext cx="491926" cy="673045"/>
      </dsp:txXfrm>
    </dsp:sp>
    <dsp:sp modelId="{A47AF78A-7251-9643-A795-27B3F2632C4F}">
      <dsp:nvSpPr>
        <dsp:cNvPr id="0" name=""/>
        <dsp:cNvSpPr/>
      </dsp:nvSpPr>
      <dsp:spPr>
        <a:xfrm>
          <a:off x="8409266" y="2639662"/>
          <a:ext cx="894412" cy="894412"/>
        </a:xfrm>
        <a:prstGeom prst="downArrow">
          <a:avLst>
            <a:gd name="adj1" fmla="val 55000"/>
            <a:gd name="adj2" fmla="val 45000"/>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8610509" y="2639662"/>
        <a:ext cx="491926" cy="673045"/>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B2E77F2-6575-44D2-B2ED-CB6CFDC2A1DC}"/>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PH"/>
          </a:p>
        </p:txBody>
      </p:sp>
      <p:sp>
        <p:nvSpPr>
          <p:cNvPr id="3" name="Date Placeholder 2">
            <a:extLst>
              <a:ext uri="{FF2B5EF4-FFF2-40B4-BE49-F238E27FC236}">
                <a16:creationId xmlns:a16="http://schemas.microsoft.com/office/drawing/2014/main" id="{87269EB2-96B2-475C-BBE5-C9DC637981E7}"/>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0DEEBBF7-5CE4-486E-A8B9-638560AE5660}" type="datetimeFigureOut">
              <a:rPr lang="en-PH" smtClean="0"/>
              <a:t>25/09/2023</a:t>
            </a:fld>
            <a:endParaRPr lang="en-PH"/>
          </a:p>
        </p:txBody>
      </p:sp>
      <p:sp>
        <p:nvSpPr>
          <p:cNvPr id="4" name="Footer Placeholder 3">
            <a:extLst>
              <a:ext uri="{FF2B5EF4-FFF2-40B4-BE49-F238E27FC236}">
                <a16:creationId xmlns:a16="http://schemas.microsoft.com/office/drawing/2014/main" id="{FD839D9C-F350-4E9C-8B5B-4B435EDD360D}"/>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PH"/>
          </a:p>
        </p:txBody>
      </p:sp>
      <p:sp>
        <p:nvSpPr>
          <p:cNvPr id="5" name="Slide Number Placeholder 4">
            <a:extLst>
              <a:ext uri="{FF2B5EF4-FFF2-40B4-BE49-F238E27FC236}">
                <a16:creationId xmlns:a16="http://schemas.microsoft.com/office/drawing/2014/main" id="{0EEE6F05-A519-499C-94F9-96FEF7FB5BA4}"/>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6C2ADB7D-DAB7-4C56-9F79-AB8C4588757F}" type="slidenum">
              <a:rPr lang="en-PH" smtClean="0"/>
              <a:t>‹#›</a:t>
            </a:fld>
            <a:endParaRPr lang="en-PH"/>
          </a:p>
        </p:txBody>
      </p:sp>
    </p:spTree>
    <p:extLst>
      <p:ext uri="{BB962C8B-B14F-4D97-AF65-F5344CB8AC3E}">
        <p14:creationId xmlns:p14="http://schemas.microsoft.com/office/powerpoint/2010/main" val="4232910074"/>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53B2CE4-751F-0643-B4A7-F864325DF021}" type="datetimeFigureOut">
              <a:rPr lang="en-US" smtClean="0"/>
              <a:t>9/25/2023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649113F-0DCE-7D40-9684-257778C5150D}" type="slidenum">
              <a:rPr lang="en-US" smtClean="0"/>
              <a:t>‹#›</a:t>
            </a:fld>
            <a:endParaRPr lang="en-US"/>
          </a:p>
        </p:txBody>
      </p:sp>
    </p:spTree>
    <p:extLst>
      <p:ext uri="{BB962C8B-B14F-4D97-AF65-F5344CB8AC3E}">
        <p14:creationId xmlns:p14="http://schemas.microsoft.com/office/powerpoint/2010/main" val="776907492"/>
      </p:ext>
    </p:extLst>
  </p:cSld>
  <p:clrMap bg1="lt1" tx1="dk1" bg2="lt2" tx2="dk2" accent1="accent1" accent2="accent2" accent3="accent3" accent4="accent4" accent5="accent5" accent6="accent6" hlink="hlink" folHlink="folHlink"/>
  <p:hf hdr="0" dt="0"/>
  <p:notesStyle>
    <a:lvl1pPr marL="0" algn="l" defTabSz="914309" rtl="0" eaLnBrk="1" latinLnBrk="0" hangingPunct="1">
      <a:defRPr sz="1200" kern="1200">
        <a:solidFill>
          <a:schemeClr val="tx1"/>
        </a:solidFill>
        <a:latin typeface="+mn-lt"/>
        <a:ea typeface="+mn-ea"/>
        <a:cs typeface="+mn-cs"/>
      </a:defRPr>
    </a:lvl1pPr>
    <a:lvl2pPr marL="457154" algn="l" defTabSz="914309" rtl="0" eaLnBrk="1" latinLnBrk="0" hangingPunct="1">
      <a:defRPr sz="1200" kern="1200">
        <a:solidFill>
          <a:schemeClr val="tx1"/>
        </a:solidFill>
        <a:latin typeface="+mn-lt"/>
        <a:ea typeface="+mn-ea"/>
        <a:cs typeface="+mn-cs"/>
      </a:defRPr>
    </a:lvl2pPr>
    <a:lvl3pPr marL="914309" algn="l" defTabSz="914309" rtl="0" eaLnBrk="1" latinLnBrk="0" hangingPunct="1">
      <a:defRPr sz="1200" kern="1200">
        <a:solidFill>
          <a:schemeClr val="tx1"/>
        </a:solidFill>
        <a:latin typeface="+mn-lt"/>
        <a:ea typeface="+mn-ea"/>
        <a:cs typeface="+mn-cs"/>
      </a:defRPr>
    </a:lvl3pPr>
    <a:lvl4pPr marL="1371463" algn="l" defTabSz="914309" rtl="0" eaLnBrk="1" latinLnBrk="0" hangingPunct="1">
      <a:defRPr sz="1200" kern="1200">
        <a:solidFill>
          <a:schemeClr val="tx1"/>
        </a:solidFill>
        <a:latin typeface="+mn-lt"/>
        <a:ea typeface="+mn-ea"/>
        <a:cs typeface="+mn-cs"/>
      </a:defRPr>
    </a:lvl4pPr>
    <a:lvl5pPr marL="1828618" algn="l" defTabSz="914309" rtl="0" eaLnBrk="1" latinLnBrk="0" hangingPunct="1">
      <a:defRPr sz="1200" kern="1200">
        <a:solidFill>
          <a:schemeClr val="tx1"/>
        </a:solidFill>
        <a:latin typeface="+mn-lt"/>
        <a:ea typeface="+mn-ea"/>
        <a:cs typeface="+mn-cs"/>
      </a:defRPr>
    </a:lvl5pPr>
    <a:lvl6pPr marL="2285772" algn="l" defTabSz="914309" rtl="0" eaLnBrk="1" latinLnBrk="0" hangingPunct="1">
      <a:defRPr sz="1200" kern="1200">
        <a:solidFill>
          <a:schemeClr val="tx1"/>
        </a:solidFill>
        <a:latin typeface="+mn-lt"/>
        <a:ea typeface="+mn-ea"/>
        <a:cs typeface="+mn-cs"/>
      </a:defRPr>
    </a:lvl6pPr>
    <a:lvl7pPr marL="2742926" algn="l" defTabSz="914309" rtl="0" eaLnBrk="1" latinLnBrk="0" hangingPunct="1">
      <a:defRPr sz="1200" kern="1200">
        <a:solidFill>
          <a:schemeClr val="tx1"/>
        </a:solidFill>
        <a:latin typeface="+mn-lt"/>
        <a:ea typeface="+mn-ea"/>
        <a:cs typeface="+mn-cs"/>
      </a:defRPr>
    </a:lvl7pPr>
    <a:lvl8pPr marL="3200080" algn="l" defTabSz="914309" rtl="0" eaLnBrk="1" latinLnBrk="0" hangingPunct="1">
      <a:defRPr sz="1200" kern="1200">
        <a:solidFill>
          <a:schemeClr val="tx1"/>
        </a:solidFill>
        <a:latin typeface="+mn-lt"/>
        <a:ea typeface="+mn-ea"/>
        <a:cs typeface="+mn-cs"/>
      </a:defRPr>
    </a:lvl8pPr>
    <a:lvl9pPr marL="3657234" algn="l" defTabSz="91430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49113F-0DCE-7D40-9684-257778C5150D}" type="slidenum">
              <a:rPr lang="en-US" smtClean="0"/>
              <a:t>1</a:t>
            </a:fld>
            <a:endParaRPr lang="en-US"/>
          </a:p>
        </p:txBody>
      </p:sp>
      <p:sp>
        <p:nvSpPr>
          <p:cNvPr id="5" name="Footer Placeholder 4">
            <a:extLst>
              <a:ext uri="{FF2B5EF4-FFF2-40B4-BE49-F238E27FC236}">
                <a16:creationId xmlns:a16="http://schemas.microsoft.com/office/drawing/2014/main" id="{CA24A903-D270-4BF2-87B0-A14A94336A09}"/>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233407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A649113F-0DCE-7D40-9684-257778C5150D}" type="slidenum">
              <a:rPr lang="en-US" smtClean="0"/>
              <a:t>11</a:t>
            </a:fld>
            <a:endParaRPr lang="en-US"/>
          </a:p>
        </p:txBody>
      </p:sp>
    </p:spTree>
    <p:extLst>
      <p:ext uri="{BB962C8B-B14F-4D97-AF65-F5344CB8AC3E}">
        <p14:creationId xmlns:p14="http://schemas.microsoft.com/office/powerpoint/2010/main" val="33581157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A649113F-0DCE-7D40-9684-257778C5150D}" type="slidenum">
              <a:rPr lang="en-US" smtClean="0"/>
              <a:t>12</a:t>
            </a:fld>
            <a:endParaRPr lang="en-US"/>
          </a:p>
        </p:txBody>
      </p:sp>
    </p:spTree>
    <p:extLst>
      <p:ext uri="{BB962C8B-B14F-4D97-AF65-F5344CB8AC3E}">
        <p14:creationId xmlns:p14="http://schemas.microsoft.com/office/powerpoint/2010/main" val="31077030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A649113F-0DCE-7D40-9684-257778C5150D}" type="slidenum">
              <a:rPr lang="en-US" smtClean="0"/>
              <a:t>13</a:t>
            </a:fld>
            <a:endParaRPr lang="en-US"/>
          </a:p>
        </p:txBody>
      </p:sp>
    </p:spTree>
    <p:extLst>
      <p:ext uri="{BB962C8B-B14F-4D97-AF65-F5344CB8AC3E}">
        <p14:creationId xmlns:p14="http://schemas.microsoft.com/office/powerpoint/2010/main" val="19875373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A649113F-0DCE-7D40-9684-257778C5150D}" type="slidenum">
              <a:rPr lang="en-US" smtClean="0"/>
              <a:t>14</a:t>
            </a:fld>
            <a:endParaRPr lang="en-US"/>
          </a:p>
        </p:txBody>
      </p:sp>
    </p:spTree>
    <p:extLst>
      <p:ext uri="{BB962C8B-B14F-4D97-AF65-F5344CB8AC3E}">
        <p14:creationId xmlns:p14="http://schemas.microsoft.com/office/powerpoint/2010/main" val="20075495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A649113F-0DCE-7D40-9684-257778C5150D}" type="slidenum">
              <a:rPr lang="en-US" smtClean="0"/>
              <a:t>15</a:t>
            </a:fld>
            <a:endParaRPr lang="en-US"/>
          </a:p>
        </p:txBody>
      </p:sp>
    </p:spTree>
    <p:extLst>
      <p:ext uri="{BB962C8B-B14F-4D97-AF65-F5344CB8AC3E}">
        <p14:creationId xmlns:p14="http://schemas.microsoft.com/office/powerpoint/2010/main" val="8845205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A649113F-0DCE-7D40-9684-257778C5150D}" type="slidenum">
              <a:rPr lang="en-US" smtClean="0"/>
              <a:t>16</a:t>
            </a:fld>
            <a:endParaRPr lang="en-US"/>
          </a:p>
        </p:txBody>
      </p:sp>
    </p:spTree>
    <p:extLst>
      <p:ext uri="{BB962C8B-B14F-4D97-AF65-F5344CB8AC3E}">
        <p14:creationId xmlns:p14="http://schemas.microsoft.com/office/powerpoint/2010/main" val="8648997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A649113F-0DCE-7D40-9684-257778C5150D}" type="slidenum">
              <a:rPr lang="en-US" smtClean="0"/>
              <a:t>17</a:t>
            </a:fld>
            <a:endParaRPr lang="en-US"/>
          </a:p>
        </p:txBody>
      </p:sp>
    </p:spTree>
    <p:extLst>
      <p:ext uri="{BB962C8B-B14F-4D97-AF65-F5344CB8AC3E}">
        <p14:creationId xmlns:p14="http://schemas.microsoft.com/office/powerpoint/2010/main" val="24089816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A649113F-0DCE-7D40-9684-257778C5150D}" type="slidenum">
              <a:rPr lang="en-US" smtClean="0"/>
              <a:t>19</a:t>
            </a:fld>
            <a:endParaRPr lang="en-US"/>
          </a:p>
        </p:txBody>
      </p:sp>
    </p:spTree>
    <p:extLst>
      <p:ext uri="{BB962C8B-B14F-4D97-AF65-F5344CB8AC3E}">
        <p14:creationId xmlns:p14="http://schemas.microsoft.com/office/powerpoint/2010/main" val="1899956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49113F-0DCE-7D40-9684-257778C5150D}" type="slidenum">
              <a:rPr lang="en-US" smtClean="0"/>
              <a:t>20</a:t>
            </a:fld>
            <a:endParaRPr lang="en-US"/>
          </a:p>
        </p:txBody>
      </p:sp>
      <p:sp>
        <p:nvSpPr>
          <p:cNvPr id="5" name="Footer Placeholder 4">
            <a:extLst>
              <a:ext uri="{FF2B5EF4-FFF2-40B4-BE49-F238E27FC236}">
                <a16:creationId xmlns:a16="http://schemas.microsoft.com/office/drawing/2014/main" id="{B27D5146-A459-422C-B537-6C065C34CFE4}"/>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7384860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09" rtl="0" eaLnBrk="1" fontAlgn="auto" latinLnBrk="0" hangingPunct="1">
              <a:lnSpc>
                <a:spcPct val="100000"/>
              </a:lnSpc>
              <a:spcBef>
                <a:spcPts val="0"/>
              </a:spcBef>
              <a:spcAft>
                <a:spcPts val="0"/>
              </a:spcAft>
              <a:buClrTx/>
              <a:buSzTx/>
              <a:buFontTx/>
              <a:buNone/>
              <a:tabLst/>
              <a:defRPr/>
            </a:pPr>
            <a:r>
              <a:rPr lang="en-US" dirty="0" smtClean="0"/>
              <a:t>The AEO program is a trusted partnership program between the government (represented by both Customs and TRGAs) and business. Once the trader meets the AEO stringent requisites in the movement of goods across borders through a secure international trade supply chain, the compliant trader is given incentives to expedite their goods clearance, including other benefits.  The intent is to establish holistic approach towards an efficient and dynamic AEO program. </a:t>
            </a:r>
          </a:p>
          <a:p>
            <a:endParaRPr lang="en-US"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A649113F-0DCE-7D40-9684-257778C5150D}" type="slidenum">
              <a:rPr lang="en-US" smtClean="0"/>
              <a:t>3</a:t>
            </a:fld>
            <a:endParaRPr lang="en-US"/>
          </a:p>
        </p:txBody>
      </p:sp>
    </p:spTree>
    <p:extLst>
      <p:ext uri="{BB962C8B-B14F-4D97-AF65-F5344CB8AC3E}">
        <p14:creationId xmlns:p14="http://schemas.microsoft.com/office/powerpoint/2010/main" val="15896452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A649113F-0DCE-7D40-9684-257778C5150D}" type="slidenum">
              <a:rPr lang="en-US" smtClean="0"/>
              <a:t>4</a:t>
            </a:fld>
            <a:endParaRPr lang="en-US"/>
          </a:p>
        </p:txBody>
      </p:sp>
    </p:spTree>
    <p:extLst>
      <p:ext uri="{BB962C8B-B14F-4D97-AF65-F5344CB8AC3E}">
        <p14:creationId xmlns:p14="http://schemas.microsoft.com/office/powerpoint/2010/main" val="2126433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46FF36-32FA-4B4A-B9E4-6CA30C743B3C}" type="slidenum">
              <a:rPr lang="en-GB" smtClean="0"/>
              <a:t>5</a:t>
            </a:fld>
            <a:endParaRPr lang="en-GB" dirty="0"/>
          </a:p>
        </p:txBody>
      </p:sp>
    </p:spTree>
    <p:extLst>
      <p:ext uri="{BB962C8B-B14F-4D97-AF65-F5344CB8AC3E}">
        <p14:creationId xmlns:p14="http://schemas.microsoft.com/office/powerpoint/2010/main" val="37519096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A649113F-0DCE-7D40-9684-257778C5150D}" type="slidenum">
              <a:rPr lang="en-US" smtClean="0"/>
              <a:t>6</a:t>
            </a:fld>
            <a:endParaRPr lang="en-US"/>
          </a:p>
        </p:txBody>
      </p:sp>
    </p:spTree>
    <p:extLst>
      <p:ext uri="{BB962C8B-B14F-4D97-AF65-F5344CB8AC3E}">
        <p14:creationId xmlns:p14="http://schemas.microsoft.com/office/powerpoint/2010/main" val="32267665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A649113F-0DCE-7D40-9684-257778C5150D}" type="slidenum">
              <a:rPr lang="en-US" smtClean="0"/>
              <a:t>7</a:t>
            </a:fld>
            <a:endParaRPr lang="en-US"/>
          </a:p>
        </p:txBody>
      </p:sp>
    </p:spTree>
    <p:extLst>
      <p:ext uri="{BB962C8B-B14F-4D97-AF65-F5344CB8AC3E}">
        <p14:creationId xmlns:p14="http://schemas.microsoft.com/office/powerpoint/2010/main" val="20644743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A649113F-0DCE-7D40-9684-257778C5150D}" type="slidenum">
              <a:rPr lang="en-US" smtClean="0"/>
              <a:t>8</a:t>
            </a:fld>
            <a:endParaRPr lang="en-US"/>
          </a:p>
        </p:txBody>
      </p:sp>
    </p:spTree>
    <p:extLst>
      <p:ext uri="{BB962C8B-B14F-4D97-AF65-F5344CB8AC3E}">
        <p14:creationId xmlns:p14="http://schemas.microsoft.com/office/powerpoint/2010/main" val="4378238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A649113F-0DCE-7D40-9684-257778C5150D}" type="slidenum">
              <a:rPr lang="en-US" smtClean="0"/>
              <a:t>9</a:t>
            </a:fld>
            <a:endParaRPr lang="en-US"/>
          </a:p>
        </p:txBody>
      </p:sp>
    </p:spTree>
    <p:extLst>
      <p:ext uri="{BB962C8B-B14F-4D97-AF65-F5344CB8AC3E}">
        <p14:creationId xmlns:p14="http://schemas.microsoft.com/office/powerpoint/2010/main" val="35804608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A649113F-0DCE-7D40-9684-257778C5150D}" type="slidenum">
              <a:rPr lang="en-US" smtClean="0"/>
              <a:t>10</a:t>
            </a:fld>
            <a:endParaRPr lang="en-US"/>
          </a:p>
        </p:txBody>
      </p:sp>
    </p:spTree>
    <p:extLst>
      <p:ext uri="{BB962C8B-B14F-4D97-AF65-F5344CB8AC3E}">
        <p14:creationId xmlns:p14="http://schemas.microsoft.com/office/powerpoint/2010/main" val="23288310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42310393"/>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0C6CEF-3F30-5644-AEEC-4228C0B92182}" type="slidenum">
              <a:rPr lang="en-US" smtClean="0"/>
              <a:t>‹#›</a:t>
            </a:fld>
            <a:endParaRPr lang="en-US"/>
          </a:p>
        </p:txBody>
      </p:sp>
    </p:spTree>
    <p:extLst>
      <p:ext uri="{BB962C8B-B14F-4D97-AF65-F5344CB8AC3E}">
        <p14:creationId xmlns:p14="http://schemas.microsoft.com/office/powerpoint/2010/main" val="42529878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0C6CEF-3F30-5644-AEEC-4228C0B92182}" type="slidenum">
              <a:rPr lang="en-US" smtClean="0"/>
              <a:t>‹#›</a:t>
            </a:fld>
            <a:endParaRPr lang="en-US"/>
          </a:p>
        </p:txBody>
      </p:sp>
    </p:spTree>
    <p:extLst>
      <p:ext uri="{BB962C8B-B14F-4D97-AF65-F5344CB8AC3E}">
        <p14:creationId xmlns:p14="http://schemas.microsoft.com/office/powerpoint/2010/main" val="2448420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5CAA694-9CF2-448C-9DD7-5B2ADFB6B78A}"/>
              </a:ext>
            </a:extLst>
          </p:cNvPr>
          <p:cNvSpPr>
            <a:spLocks noGrp="1"/>
          </p:cNvSpPr>
          <p:nvPr>
            <p:ph sz="quarter" idx="10"/>
          </p:nvPr>
        </p:nvSpPr>
        <p:spPr>
          <a:xfrm>
            <a:off x="486838" y="1159776"/>
            <a:ext cx="11705167" cy="511853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PH" dirty="0"/>
          </a:p>
        </p:txBody>
      </p:sp>
      <p:sp>
        <p:nvSpPr>
          <p:cNvPr id="8" name="Title Placeholder 1">
            <a:extLst>
              <a:ext uri="{FF2B5EF4-FFF2-40B4-BE49-F238E27FC236}">
                <a16:creationId xmlns:a16="http://schemas.microsoft.com/office/drawing/2014/main" id="{FAE50819-6FE0-9D4E-A69A-F2D953A780AD}"/>
              </a:ext>
            </a:extLst>
          </p:cNvPr>
          <p:cNvSpPr>
            <a:spLocks noGrp="1"/>
          </p:cNvSpPr>
          <p:nvPr>
            <p:ph type="title"/>
          </p:nvPr>
        </p:nvSpPr>
        <p:spPr>
          <a:xfrm>
            <a:off x="1464452" y="5174"/>
            <a:ext cx="10471521" cy="836441"/>
          </a:xfrm>
          <a:prstGeom prst="rect">
            <a:avLst/>
          </a:prstGeom>
          <a:noFill/>
        </p:spPr>
        <p:txBody>
          <a:bodyPr vert="horz" lIns="228600" tIns="45720" rIns="91440" bIns="45720" rtlCol="0" anchor="b" anchorCtr="0">
            <a:normAutofit/>
          </a:bodyPr>
          <a:lstStyle>
            <a:lvl1pPr>
              <a:defRPr sz="4400"/>
            </a:lvl1pPr>
          </a:lstStyle>
          <a:p>
            <a:r>
              <a:rPr lang="en-US" dirty="0"/>
              <a:t>Click to edit Master title style</a:t>
            </a:r>
          </a:p>
        </p:txBody>
      </p:sp>
    </p:spTree>
    <p:extLst>
      <p:ext uri="{BB962C8B-B14F-4D97-AF65-F5344CB8AC3E}">
        <p14:creationId xmlns:p14="http://schemas.microsoft.com/office/powerpoint/2010/main" val="41771084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5CAA694-9CF2-448C-9DD7-5B2ADFB6B78A}"/>
              </a:ext>
            </a:extLst>
          </p:cNvPr>
          <p:cNvSpPr>
            <a:spLocks noGrp="1"/>
          </p:cNvSpPr>
          <p:nvPr>
            <p:ph sz="quarter" idx="10"/>
          </p:nvPr>
        </p:nvSpPr>
        <p:spPr>
          <a:xfrm>
            <a:off x="256118" y="1014413"/>
            <a:ext cx="5791284" cy="56610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6" name="Content Placeholder 3">
            <a:extLst>
              <a:ext uri="{FF2B5EF4-FFF2-40B4-BE49-F238E27FC236}">
                <a16:creationId xmlns:a16="http://schemas.microsoft.com/office/drawing/2014/main" id="{5016A314-FD99-4353-820B-236C95EC4D97}"/>
              </a:ext>
            </a:extLst>
          </p:cNvPr>
          <p:cNvSpPr>
            <a:spLocks noGrp="1"/>
          </p:cNvSpPr>
          <p:nvPr>
            <p:ph sz="quarter" idx="11"/>
          </p:nvPr>
        </p:nvSpPr>
        <p:spPr>
          <a:xfrm>
            <a:off x="6205647" y="1014413"/>
            <a:ext cx="5791284" cy="56610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5" name="Title Placeholder 1">
            <a:extLst>
              <a:ext uri="{FF2B5EF4-FFF2-40B4-BE49-F238E27FC236}">
                <a16:creationId xmlns:a16="http://schemas.microsoft.com/office/drawing/2014/main" id="{7F6F1F82-4893-3C4B-A120-B0797AAEF90A}"/>
              </a:ext>
            </a:extLst>
          </p:cNvPr>
          <p:cNvSpPr>
            <a:spLocks noGrp="1"/>
          </p:cNvSpPr>
          <p:nvPr>
            <p:ph type="title"/>
          </p:nvPr>
        </p:nvSpPr>
        <p:spPr>
          <a:xfrm>
            <a:off x="1464452" y="5174"/>
            <a:ext cx="10471521" cy="836441"/>
          </a:xfrm>
          <a:prstGeom prst="rect">
            <a:avLst/>
          </a:prstGeom>
          <a:noFill/>
        </p:spPr>
        <p:txBody>
          <a:bodyPr vert="horz" lIns="228600" tIns="45720" rIns="91440" bIns="45720" rtlCol="0" anchor="b" anchorCtr="0">
            <a:normAutofit/>
          </a:bodyPr>
          <a:lstStyle/>
          <a:p>
            <a:r>
              <a:rPr lang="en-US" dirty="0"/>
              <a:t>Click to edit Master title style</a:t>
            </a:r>
          </a:p>
        </p:txBody>
      </p:sp>
    </p:spTree>
    <p:extLst>
      <p:ext uri="{BB962C8B-B14F-4D97-AF65-F5344CB8AC3E}">
        <p14:creationId xmlns:p14="http://schemas.microsoft.com/office/powerpoint/2010/main" val="42775997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23151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38200" y="6356355"/>
            <a:ext cx="2743200" cy="365125"/>
          </a:xfrm>
          <a:prstGeom prst="rect">
            <a:avLst/>
          </a:prstGeom>
        </p:spPr>
        <p:txBody>
          <a:bodyPr/>
          <a:lstStyle/>
          <a:p>
            <a:endParaRPr lang="en-US"/>
          </a:p>
        </p:txBody>
      </p:sp>
      <p:sp>
        <p:nvSpPr>
          <p:cNvPr id="6" name="Footer Placeholder 5"/>
          <p:cNvSpPr>
            <a:spLocks noGrp="1"/>
          </p:cNvSpPr>
          <p:nvPr>
            <p:ph type="ftr" sz="quarter" idx="11"/>
          </p:nvPr>
        </p:nvSpPr>
        <p:spPr>
          <a:xfrm>
            <a:off x="4038600" y="6356355"/>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5"/>
            <a:ext cx="2743200" cy="365125"/>
          </a:xfrm>
          <a:prstGeom prst="rect">
            <a:avLst/>
          </a:prstGeom>
        </p:spPr>
        <p:txBody>
          <a:bodyPr/>
          <a:lstStyle/>
          <a:p>
            <a:fld id="{7D0C6CEF-3F30-5644-AEEC-4228C0B92182}" type="slidenum">
              <a:rPr lang="en-US" smtClean="0"/>
              <a:t>‹#›</a:t>
            </a:fld>
            <a:endParaRPr lang="en-US"/>
          </a:p>
        </p:txBody>
      </p:sp>
      <p:sp>
        <p:nvSpPr>
          <p:cNvPr id="8" name="Title Placeholder 1">
            <a:extLst>
              <a:ext uri="{FF2B5EF4-FFF2-40B4-BE49-F238E27FC236}">
                <a16:creationId xmlns:a16="http://schemas.microsoft.com/office/drawing/2014/main" id="{BEC6C488-40AB-4143-AEF4-8973E4B89909}"/>
              </a:ext>
            </a:extLst>
          </p:cNvPr>
          <p:cNvSpPr>
            <a:spLocks noGrp="1"/>
          </p:cNvSpPr>
          <p:nvPr>
            <p:ph type="title"/>
          </p:nvPr>
        </p:nvSpPr>
        <p:spPr>
          <a:xfrm>
            <a:off x="1464452" y="5174"/>
            <a:ext cx="10471521" cy="836441"/>
          </a:xfrm>
          <a:prstGeom prst="rect">
            <a:avLst/>
          </a:prstGeom>
          <a:noFill/>
        </p:spPr>
        <p:txBody>
          <a:bodyPr vert="horz" lIns="228600" tIns="45720" rIns="91440" bIns="45720" rtlCol="0" anchor="b" anchorCtr="0">
            <a:normAutofit/>
          </a:bodyPr>
          <a:lstStyle/>
          <a:p>
            <a:r>
              <a:rPr lang="en-US" dirty="0"/>
              <a:t>Click to edit Master title style</a:t>
            </a:r>
          </a:p>
        </p:txBody>
      </p:sp>
    </p:spTree>
    <p:extLst>
      <p:ext uri="{BB962C8B-B14F-4D97-AF65-F5344CB8AC3E}">
        <p14:creationId xmlns:p14="http://schemas.microsoft.com/office/powerpoint/2010/main" val="25886440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1_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2D690AC-59E5-1241-BF9F-B4A6F916E058}"/>
              </a:ext>
            </a:extLst>
          </p:cNvPr>
          <p:cNvSpPr/>
          <p:nvPr userDrawn="1"/>
        </p:nvSpPr>
        <p:spPr>
          <a:xfrm>
            <a:off x="0" y="1"/>
            <a:ext cx="12192000" cy="181695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11">
            <a:extLst>
              <a:ext uri="{FF2B5EF4-FFF2-40B4-BE49-F238E27FC236}">
                <a16:creationId xmlns:a16="http://schemas.microsoft.com/office/drawing/2014/main" id="{3F83B1AB-CC54-524E-AA71-7C35F46267D3}"/>
              </a:ext>
            </a:extLst>
          </p:cNvPr>
          <p:cNvSpPr/>
          <p:nvPr userDrawn="1"/>
        </p:nvSpPr>
        <p:spPr>
          <a:xfrm flipH="1" flipV="1">
            <a:off x="0" y="0"/>
            <a:ext cx="12192000" cy="759926"/>
          </a:xfrm>
          <a:custGeom>
            <a:avLst/>
            <a:gdLst>
              <a:gd name="connsiteX0" fmla="*/ 0 w 12192000"/>
              <a:gd name="connsiteY0" fmla="*/ 0 h 847344"/>
              <a:gd name="connsiteX1" fmla="*/ 12192000 w 12192000"/>
              <a:gd name="connsiteY1" fmla="*/ 0 h 847344"/>
              <a:gd name="connsiteX2" fmla="*/ 12192000 w 12192000"/>
              <a:gd name="connsiteY2" fmla="*/ 847344 h 847344"/>
              <a:gd name="connsiteX3" fmla="*/ 0 w 12192000"/>
              <a:gd name="connsiteY3" fmla="*/ 847344 h 847344"/>
              <a:gd name="connsiteX4" fmla="*/ 0 w 12192000"/>
              <a:gd name="connsiteY4" fmla="*/ 0 h 847344"/>
              <a:gd name="connsiteX0" fmla="*/ 0 w 12192000"/>
              <a:gd name="connsiteY0" fmla="*/ 546754 h 847344"/>
              <a:gd name="connsiteX1" fmla="*/ 12192000 w 12192000"/>
              <a:gd name="connsiteY1" fmla="*/ 0 h 847344"/>
              <a:gd name="connsiteX2" fmla="*/ 12192000 w 12192000"/>
              <a:gd name="connsiteY2" fmla="*/ 847344 h 847344"/>
              <a:gd name="connsiteX3" fmla="*/ 0 w 12192000"/>
              <a:gd name="connsiteY3" fmla="*/ 847344 h 847344"/>
              <a:gd name="connsiteX4" fmla="*/ 0 w 12192000"/>
              <a:gd name="connsiteY4" fmla="*/ 546754 h 8473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847344">
                <a:moveTo>
                  <a:pt x="0" y="546754"/>
                </a:moveTo>
                <a:lnTo>
                  <a:pt x="12192000" y="0"/>
                </a:lnTo>
                <a:lnTo>
                  <a:pt x="12192000" y="847344"/>
                </a:lnTo>
                <a:lnTo>
                  <a:pt x="0" y="847344"/>
                </a:lnTo>
                <a:lnTo>
                  <a:pt x="0" y="546754"/>
                </a:lnTo>
                <a:close/>
              </a:path>
            </a:pathLst>
          </a:custGeom>
          <a:solidFill>
            <a:srgbClr val="0C70AC"/>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1350"/>
          </a:p>
        </p:txBody>
      </p:sp>
      <p:sp>
        <p:nvSpPr>
          <p:cNvPr id="7" name="Text Placeholder 2">
            <a:extLst>
              <a:ext uri="{FF2B5EF4-FFF2-40B4-BE49-F238E27FC236}">
                <a16:creationId xmlns:a16="http://schemas.microsoft.com/office/drawing/2014/main" id="{6FFDD4E9-112A-F546-B1AD-BBD77DBDE516}"/>
              </a:ext>
            </a:extLst>
          </p:cNvPr>
          <p:cNvSpPr>
            <a:spLocks noGrp="1"/>
          </p:cNvSpPr>
          <p:nvPr>
            <p:ph type="body" idx="10" hasCustomPrompt="1"/>
          </p:nvPr>
        </p:nvSpPr>
        <p:spPr>
          <a:xfrm>
            <a:off x="699325" y="984367"/>
            <a:ext cx="9769771" cy="639989"/>
          </a:xfrm>
          <a:prstGeom prst="rect">
            <a:avLst/>
          </a:prstGeom>
        </p:spPr>
        <p:txBody>
          <a:bodyPr/>
          <a:lstStyle>
            <a:lvl1pPr marL="0" indent="0">
              <a:buNone/>
              <a:defRPr sz="2700" b="1" i="0">
                <a:solidFill>
                  <a:schemeClr val="tx1"/>
                </a:solidFill>
                <a:latin typeface="Roboto" panose="02000000000000000000" pitchFamily="2" charset="0"/>
                <a:ea typeface="Roboto" panose="02000000000000000000" pitchFamily="2" charset="0"/>
                <a:cs typeface="Roboto" panose="02000000000000000000" pitchFamily="2"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Heading</a:t>
            </a:r>
          </a:p>
        </p:txBody>
      </p:sp>
      <p:pic>
        <p:nvPicPr>
          <p:cNvPr id="8" name="Picture 7">
            <a:extLst>
              <a:ext uri="{FF2B5EF4-FFF2-40B4-BE49-F238E27FC236}">
                <a16:creationId xmlns:a16="http://schemas.microsoft.com/office/drawing/2014/main" id="{A7384799-987C-8643-ABE2-613868345F10}"/>
              </a:ext>
            </a:extLst>
          </p:cNvPr>
          <p:cNvPicPr>
            <a:picLocks noChangeAspect="1"/>
          </p:cNvPicPr>
          <p:nvPr userDrawn="1"/>
        </p:nvPicPr>
        <p:blipFill>
          <a:blip r:embed="rId2"/>
          <a:stretch>
            <a:fillRect/>
          </a:stretch>
        </p:blipFill>
        <p:spPr>
          <a:xfrm>
            <a:off x="10469095" y="538412"/>
            <a:ext cx="1491663" cy="443028"/>
          </a:xfrm>
          <a:prstGeom prst="rect">
            <a:avLst/>
          </a:prstGeom>
        </p:spPr>
      </p:pic>
      <p:sp>
        <p:nvSpPr>
          <p:cNvPr id="9" name="Content Placeholder 2">
            <a:extLst>
              <a:ext uri="{FF2B5EF4-FFF2-40B4-BE49-F238E27FC236}">
                <a16:creationId xmlns:a16="http://schemas.microsoft.com/office/drawing/2014/main" id="{E0071291-FD07-8143-9E37-23F387E865A7}"/>
              </a:ext>
            </a:extLst>
          </p:cNvPr>
          <p:cNvSpPr>
            <a:spLocks noGrp="1"/>
          </p:cNvSpPr>
          <p:nvPr>
            <p:ph idx="1"/>
          </p:nvPr>
        </p:nvSpPr>
        <p:spPr>
          <a:xfrm>
            <a:off x="699325" y="1966567"/>
            <a:ext cx="10515600" cy="4351338"/>
          </a:xfrm>
        </p:spPr>
        <p:txBody>
          <a:bodyPr/>
          <a:lstStyle>
            <a:lvl3pPr>
              <a:defRPr>
                <a:solidFill>
                  <a:schemeClr val="tx1">
                    <a:lumMod val="75000"/>
                    <a:lumOff val="25000"/>
                  </a:schemeClr>
                </a:solidFill>
              </a:defRPr>
            </a:lvl3pPr>
            <a:lvl4pPr>
              <a:defRPr>
                <a:solidFill>
                  <a:schemeClr val="bg2">
                    <a:lumMod val="50000"/>
                  </a:schemeClr>
                </a:solidFill>
              </a:defRPr>
            </a:lvl4pPr>
            <a:lvl5pPr>
              <a:defRPr>
                <a:solidFill>
                  <a:schemeClr val="bg2">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a:extLst>
              <a:ext uri="{FF2B5EF4-FFF2-40B4-BE49-F238E27FC236}">
                <a16:creationId xmlns:a16="http://schemas.microsoft.com/office/drawing/2014/main" id="{ADFF7604-0791-664B-A49B-998A3E5DBE75}"/>
              </a:ext>
            </a:extLst>
          </p:cNvPr>
          <p:cNvSpPr>
            <a:spLocks noGrp="1"/>
          </p:cNvSpPr>
          <p:nvPr>
            <p:ph type="dt" sz="half" idx="11"/>
          </p:nvPr>
        </p:nvSpPr>
        <p:spPr/>
        <p:txBody>
          <a:bodyPr/>
          <a:lstStyle/>
          <a:p>
            <a:fld id="{F1A72365-F46A-B147-A3B1-8919EA36EE20}" type="datetimeFigureOut">
              <a:t>9/25/2023</a:t>
            </a:fld>
            <a:endParaRPr lang="en-US"/>
          </a:p>
        </p:txBody>
      </p:sp>
      <p:sp>
        <p:nvSpPr>
          <p:cNvPr id="11" name="Slide Number Placeholder 10">
            <a:extLst>
              <a:ext uri="{FF2B5EF4-FFF2-40B4-BE49-F238E27FC236}">
                <a16:creationId xmlns:a16="http://schemas.microsoft.com/office/drawing/2014/main" id="{FD143F6F-D06C-254D-9836-28B6647C34C0}"/>
              </a:ext>
            </a:extLst>
          </p:cNvPr>
          <p:cNvSpPr>
            <a:spLocks noGrp="1"/>
          </p:cNvSpPr>
          <p:nvPr>
            <p:ph type="sldNum" sz="quarter" idx="12"/>
          </p:nvPr>
        </p:nvSpPr>
        <p:spPr/>
        <p:txBody>
          <a:bodyPr/>
          <a:lstStyle/>
          <a:p>
            <a:fld id="{8A87145E-0292-1A46-8111-6424F94718A9}" type="slidenum">
              <a:t>‹#›</a:t>
            </a:fld>
            <a:endParaRPr lang="en-US"/>
          </a:p>
        </p:txBody>
      </p:sp>
    </p:spTree>
    <p:extLst>
      <p:ext uri="{BB962C8B-B14F-4D97-AF65-F5344CB8AC3E}">
        <p14:creationId xmlns:p14="http://schemas.microsoft.com/office/powerpoint/2010/main" val="31461698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299DC-71ED-4D1A-9085-9E2FCCAA215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F3392D7-B7B7-449D-891D-D8393C5DCD9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6BFA4B4-896F-4AFB-9FA8-76DD2FE05934}"/>
              </a:ext>
            </a:extLst>
          </p:cNvPr>
          <p:cNvSpPr>
            <a:spLocks noGrp="1"/>
          </p:cNvSpPr>
          <p:nvPr>
            <p:ph type="dt" sz="half" idx="10"/>
          </p:nvPr>
        </p:nvSpPr>
        <p:spPr/>
        <p:txBody>
          <a:bodyPr/>
          <a:lstStyle/>
          <a:p>
            <a:fld id="{04D5C3FE-0EB5-45F1-8F86-12E03BEDA4DD}" type="datetimeFigureOut">
              <a:rPr lang="en-US" smtClean="0"/>
              <a:t>9/25/2023</a:t>
            </a:fld>
            <a:endParaRPr lang="en-US"/>
          </a:p>
        </p:txBody>
      </p:sp>
      <p:sp>
        <p:nvSpPr>
          <p:cNvPr id="5" name="Footer Placeholder 4">
            <a:extLst>
              <a:ext uri="{FF2B5EF4-FFF2-40B4-BE49-F238E27FC236}">
                <a16:creationId xmlns:a16="http://schemas.microsoft.com/office/drawing/2014/main" id="{B3F9355E-349C-4F04-84D2-FF6A7FC781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A54E23-5688-46EF-891B-46953093A995}"/>
              </a:ext>
            </a:extLst>
          </p:cNvPr>
          <p:cNvSpPr>
            <a:spLocks noGrp="1"/>
          </p:cNvSpPr>
          <p:nvPr>
            <p:ph type="sldNum" sz="quarter" idx="12"/>
          </p:nvPr>
        </p:nvSpPr>
        <p:spPr/>
        <p:txBody>
          <a:bodyPr/>
          <a:lstStyle/>
          <a:p>
            <a:fld id="{B85D4264-6822-47AA-8621-C63A3FC075ED}" type="slidenum">
              <a:rPr lang="en-US" smtClean="0"/>
              <a:t>‹#›</a:t>
            </a:fld>
            <a:endParaRPr lang="en-US"/>
          </a:p>
        </p:txBody>
      </p:sp>
    </p:spTree>
    <p:extLst>
      <p:ext uri="{BB962C8B-B14F-4D97-AF65-F5344CB8AC3E}">
        <p14:creationId xmlns:p14="http://schemas.microsoft.com/office/powerpoint/2010/main" val="18556395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884AA-52D1-4670-B2F9-74889C8D5FE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EC6AC3C-FC06-40BD-8695-A2764966B2E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88B9E1-FC9A-4D9E-88C9-BEE27DD7FFA7}"/>
              </a:ext>
            </a:extLst>
          </p:cNvPr>
          <p:cNvSpPr>
            <a:spLocks noGrp="1"/>
          </p:cNvSpPr>
          <p:nvPr>
            <p:ph type="dt" sz="half" idx="10"/>
          </p:nvPr>
        </p:nvSpPr>
        <p:spPr/>
        <p:txBody>
          <a:bodyPr/>
          <a:lstStyle/>
          <a:p>
            <a:fld id="{04D5C3FE-0EB5-45F1-8F86-12E03BEDA4DD}" type="datetimeFigureOut">
              <a:rPr lang="en-US" smtClean="0"/>
              <a:t>9/25/2023</a:t>
            </a:fld>
            <a:endParaRPr lang="en-US"/>
          </a:p>
        </p:txBody>
      </p:sp>
      <p:sp>
        <p:nvSpPr>
          <p:cNvPr id="5" name="Footer Placeholder 4">
            <a:extLst>
              <a:ext uri="{FF2B5EF4-FFF2-40B4-BE49-F238E27FC236}">
                <a16:creationId xmlns:a16="http://schemas.microsoft.com/office/drawing/2014/main" id="{180170C0-A6EA-4724-B77D-60383E6532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55FB1F-F3A6-4DA8-A6CD-C53AB4A22C63}"/>
              </a:ext>
            </a:extLst>
          </p:cNvPr>
          <p:cNvSpPr>
            <a:spLocks noGrp="1"/>
          </p:cNvSpPr>
          <p:nvPr>
            <p:ph type="sldNum" sz="quarter" idx="12"/>
          </p:nvPr>
        </p:nvSpPr>
        <p:spPr/>
        <p:txBody>
          <a:bodyPr/>
          <a:lstStyle/>
          <a:p>
            <a:fld id="{B85D4264-6822-47AA-8621-C63A3FC075ED}" type="slidenum">
              <a:rPr lang="en-US" smtClean="0"/>
              <a:t>‹#›</a:t>
            </a:fld>
            <a:endParaRPr lang="en-US"/>
          </a:p>
        </p:txBody>
      </p:sp>
    </p:spTree>
    <p:extLst>
      <p:ext uri="{BB962C8B-B14F-4D97-AF65-F5344CB8AC3E}">
        <p14:creationId xmlns:p14="http://schemas.microsoft.com/office/powerpoint/2010/main" val="9185828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30B51-50EB-45AA-800D-3E9D0F9DA13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DCC17D4-1090-4A98-ACBB-FF2792396D9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6FEE9C5-A92A-4DB6-A2D8-6D15D6E69151}"/>
              </a:ext>
            </a:extLst>
          </p:cNvPr>
          <p:cNvSpPr>
            <a:spLocks noGrp="1"/>
          </p:cNvSpPr>
          <p:nvPr>
            <p:ph type="dt" sz="half" idx="10"/>
          </p:nvPr>
        </p:nvSpPr>
        <p:spPr/>
        <p:txBody>
          <a:bodyPr/>
          <a:lstStyle/>
          <a:p>
            <a:fld id="{04D5C3FE-0EB5-45F1-8F86-12E03BEDA4DD}" type="datetimeFigureOut">
              <a:rPr lang="en-US" smtClean="0"/>
              <a:t>9/25/2023</a:t>
            </a:fld>
            <a:endParaRPr lang="en-US"/>
          </a:p>
        </p:txBody>
      </p:sp>
      <p:sp>
        <p:nvSpPr>
          <p:cNvPr id="5" name="Footer Placeholder 4">
            <a:extLst>
              <a:ext uri="{FF2B5EF4-FFF2-40B4-BE49-F238E27FC236}">
                <a16:creationId xmlns:a16="http://schemas.microsoft.com/office/drawing/2014/main" id="{E2087E55-B73E-4582-92D3-D58322A632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A79298-CFA7-4430-ABDC-53F6421107C1}"/>
              </a:ext>
            </a:extLst>
          </p:cNvPr>
          <p:cNvSpPr>
            <a:spLocks noGrp="1"/>
          </p:cNvSpPr>
          <p:nvPr>
            <p:ph type="sldNum" sz="quarter" idx="12"/>
          </p:nvPr>
        </p:nvSpPr>
        <p:spPr/>
        <p:txBody>
          <a:bodyPr/>
          <a:lstStyle/>
          <a:p>
            <a:fld id="{B85D4264-6822-47AA-8621-C63A3FC075ED}" type="slidenum">
              <a:rPr lang="en-US" smtClean="0"/>
              <a:t>‹#›</a:t>
            </a:fld>
            <a:endParaRPr lang="en-US"/>
          </a:p>
        </p:txBody>
      </p:sp>
    </p:spTree>
    <p:extLst>
      <p:ext uri="{BB962C8B-B14F-4D97-AF65-F5344CB8AC3E}">
        <p14:creationId xmlns:p14="http://schemas.microsoft.com/office/powerpoint/2010/main" val="2896525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27319960"/>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F2BB7-6BB4-4244-8038-692CFFD766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A403787-FBCE-49FF-99ED-5FD7406B16E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966CBB9-B91D-4556-82DC-029919B0217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D933599-F4A0-4F2E-ACC2-8B77517D40AB}"/>
              </a:ext>
            </a:extLst>
          </p:cNvPr>
          <p:cNvSpPr>
            <a:spLocks noGrp="1"/>
          </p:cNvSpPr>
          <p:nvPr>
            <p:ph type="dt" sz="half" idx="10"/>
          </p:nvPr>
        </p:nvSpPr>
        <p:spPr/>
        <p:txBody>
          <a:bodyPr/>
          <a:lstStyle/>
          <a:p>
            <a:fld id="{04D5C3FE-0EB5-45F1-8F86-12E03BEDA4DD}" type="datetimeFigureOut">
              <a:rPr lang="en-US" smtClean="0"/>
              <a:t>9/25/2023</a:t>
            </a:fld>
            <a:endParaRPr lang="en-US"/>
          </a:p>
        </p:txBody>
      </p:sp>
      <p:sp>
        <p:nvSpPr>
          <p:cNvPr id="6" name="Footer Placeholder 5">
            <a:extLst>
              <a:ext uri="{FF2B5EF4-FFF2-40B4-BE49-F238E27FC236}">
                <a16:creationId xmlns:a16="http://schemas.microsoft.com/office/drawing/2014/main" id="{04D33FC4-779C-4C44-B689-5D10156289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F88CEA-6115-4541-A007-CD442F72E6F5}"/>
              </a:ext>
            </a:extLst>
          </p:cNvPr>
          <p:cNvSpPr>
            <a:spLocks noGrp="1"/>
          </p:cNvSpPr>
          <p:nvPr>
            <p:ph type="sldNum" sz="quarter" idx="12"/>
          </p:nvPr>
        </p:nvSpPr>
        <p:spPr/>
        <p:txBody>
          <a:bodyPr/>
          <a:lstStyle/>
          <a:p>
            <a:fld id="{B85D4264-6822-47AA-8621-C63A3FC075ED}" type="slidenum">
              <a:rPr lang="en-US" smtClean="0"/>
              <a:t>‹#›</a:t>
            </a:fld>
            <a:endParaRPr lang="en-US"/>
          </a:p>
        </p:txBody>
      </p:sp>
    </p:spTree>
    <p:extLst>
      <p:ext uri="{BB962C8B-B14F-4D97-AF65-F5344CB8AC3E}">
        <p14:creationId xmlns:p14="http://schemas.microsoft.com/office/powerpoint/2010/main" val="35535139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AF8C6-02A5-4851-B07B-89A3EF3C303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E25D656-4495-4EA6-87E5-1AD99BC95E5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BACF745-6C25-4E96-B12D-945481EF4F9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96B96BC-0E32-4686-9F26-97C6F9E8986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281C23B-F7EE-4389-AB4F-C463C910758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F0F5723-1B6F-403F-BF0A-E22280DEF623}"/>
              </a:ext>
            </a:extLst>
          </p:cNvPr>
          <p:cNvSpPr>
            <a:spLocks noGrp="1"/>
          </p:cNvSpPr>
          <p:nvPr>
            <p:ph type="dt" sz="half" idx="10"/>
          </p:nvPr>
        </p:nvSpPr>
        <p:spPr/>
        <p:txBody>
          <a:bodyPr/>
          <a:lstStyle/>
          <a:p>
            <a:fld id="{04D5C3FE-0EB5-45F1-8F86-12E03BEDA4DD}" type="datetimeFigureOut">
              <a:rPr lang="en-US" smtClean="0"/>
              <a:t>9/25/2023</a:t>
            </a:fld>
            <a:endParaRPr lang="en-US"/>
          </a:p>
        </p:txBody>
      </p:sp>
      <p:sp>
        <p:nvSpPr>
          <p:cNvPr id="8" name="Footer Placeholder 7">
            <a:extLst>
              <a:ext uri="{FF2B5EF4-FFF2-40B4-BE49-F238E27FC236}">
                <a16:creationId xmlns:a16="http://schemas.microsoft.com/office/drawing/2014/main" id="{74D62476-EC3C-4930-ACE1-3E1578C55A6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956CC92-4487-4558-AF02-CD934FD06B6D}"/>
              </a:ext>
            </a:extLst>
          </p:cNvPr>
          <p:cNvSpPr>
            <a:spLocks noGrp="1"/>
          </p:cNvSpPr>
          <p:nvPr>
            <p:ph type="sldNum" sz="quarter" idx="12"/>
          </p:nvPr>
        </p:nvSpPr>
        <p:spPr/>
        <p:txBody>
          <a:bodyPr/>
          <a:lstStyle/>
          <a:p>
            <a:fld id="{B85D4264-6822-47AA-8621-C63A3FC075ED}" type="slidenum">
              <a:rPr lang="en-US" smtClean="0"/>
              <a:t>‹#›</a:t>
            </a:fld>
            <a:endParaRPr lang="en-US"/>
          </a:p>
        </p:txBody>
      </p:sp>
    </p:spTree>
    <p:extLst>
      <p:ext uri="{BB962C8B-B14F-4D97-AF65-F5344CB8AC3E}">
        <p14:creationId xmlns:p14="http://schemas.microsoft.com/office/powerpoint/2010/main" val="34984247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6D86F-A7B2-4075-8523-0F36E219DDE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B767BC0-18D7-4B31-AA25-AF2777881225}"/>
              </a:ext>
            </a:extLst>
          </p:cNvPr>
          <p:cNvSpPr>
            <a:spLocks noGrp="1"/>
          </p:cNvSpPr>
          <p:nvPr>
            <p:ph type="dt" sz="half" idx="10"/>
          </p:nvPr>
        </p:nvSpPr>
        <p:spPr/>
        <p:txBody>
          <a:bodyPr/>
          <a:lstStyle/>
          <a:p>
            <a:fld id="{04D5C3FE-0EB5-45F1-8F86-12E03BEDA4DD}" type="datetimeFigureOut">
              <a:rPr lang="en-US" smtClean="0"/>
              <a:t>9/25/2023</a:t>
            </a:fld>
            <a:endParaRPr lang="en-US"/>
          </a:p>
        </p:txBody>
      </p:sp>
      <p:sp>
        <p:nvSpPr>
          <p:cNvPr id="4" name="Footer Placeholder 3">
            <a:extLst>
              <a:ext uri="{FF2B5EF4-FFF2-40B4-BE49-F238E27FC236}">
                <a16:creationId xmlns:a16="http://schemas.microsoft.com/office/drawing/2014/main" id="{CF6FBB7C-5818-41CA-8D7C-8B8D7CEE68E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C29BA74-3BEF-46E7-BC04-C39CAF65B22D}"/>
              </a:ext>
            </a:extLst>
          </p:cNvPr>
          <p:cNvSpPr>
            <a:spLocks noGrp="1"/>
          </p:cNvSpPr>
          <p:nvPr>
            <p:ph type="sldNum" sz="quarter" idx="12"/>
          </p:nvPr>
        </p:nvSpPr>
        <p:spPr/>
        <p:txBody>
          <a:bodyPr/>
          <a:lstStyle/>
          <a:p>
            <a:fld id="{B85D4264-6822-47AA-8621-C63A3FC075ED}" type="slidenum">
              <a:rPr lang="en-US" smtClean="0"/>
              <a:t>‹#›</a:t>
            </a:fld>
            <a:endParaRPr lang="en-US"/>
          </a:p>
        </p:txBody>
      </p:sp>
    </p:spTree>
    <p:extLst>
      <p:ext uri="{BB962C8B-B14F-4D97-AF65-F5344CB8AC3E}">
        <p14:creationId xmlns:p14="http://schemas.microsoft.com/office/powerpoint/2010/main" val="24955921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3B6A0CB-DAB3-413B-A4A8-AB6BCDB4FB9B}"/>
              </a:ext>
            </a:extLst>
          </p:cNvPr>
          <p:cNvSpPr>
            <a:spLocks noGrp="1"/>
          </p:cNvSpPr>
          <p:nvPr>
            <p:ph type="dt" sz="half" idx="10"/>
          </p:nvPr>
        </p:nvSpPr>
        <p:spPr/>
        <p:txBody>
          <a:bodyPr/>
          <a:lstStyle/>
          <a:p>
            <a:fld id="{04D5C3FE-0EB5-45F1-8F86-12E03BEDA4DD}" type="datetimeFigureOut">
              <a:rPr lang="en-US" smtClean="0"/>
              <a:t>9/25/2023</a:t>
            </a:fld>
            <a:endParaRPr lang="en-US"/>
          </a:p>
        </p:txBody>
      </p:sp>
      <p:sp>
        <p:nvSpPr>
          <p:cNvPr id="3" name="Footer Placeholder 2">
            <a:extLst>
              <a:ext uri="{FF2B5EF4-FFF2-40B4-BE49-F238E27FC236}">
                <a16:creationId xmlns:a16="http://schemas.microsoft.com/office/drawing/2014/main" id="{EFE5B3D5-A014-4BCE-8116-2CE85132FB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0936ECE-FDBA-40E5-ABE7-3C26D89B1A89}"/>
              </a:ext>
            </a:extLst>
          </p:cNvPr>
          <p:cNvSpPr>
            <a:spLocks noGrp="1"/>
          </p:cNvSpPr>
          <p:nvPr>
            <p:ph type="sldNum" sz="quarter" idx="12"/>
          </p:nvPr>
        </p:nvSpPr>
        <p:spPr/>
        <p:txBody>
          <a:bodyPr/>
          <a:lstStyle/>
          <a:p>
            <a:fld id="{B85D4264-6822-47AA-8621-C63A3FC075ED}" type="slidenum">
              <a:rPr lang="en-US" smtClean="0"/>
              <a:t>‹#›</a:t>
            </a:fld>
            <a:endParaRPr lang="en-US"/>
          </a:p>
        </p:txBody>
      </p:sp>
    </p:spTree>
    <p:extLst>
      <p:ext uri="{BB962C8B-B14F-4D97-AF65-F5344CB8AC3E}">
        <p14:creationId xmlns:p14="http://schemas.microsoft.com/office/powerpoint/2010/main" val="28714490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60CBA-07D5-489A-97BC-EB072DBE6C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4C3630E-719F-4DF1-B402-F2A6FC8A1C5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F2E17FC-CE2B-4C1A-B280-AA07584DB0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5C1735B-5823-4A32-8FFA-ACDF64EA3F6D}"/>
              </a:ext>
            </a:extLst>
          </p:cNvPr>
          <p:cNvSpPr>
            <a:spLocks noGrp="1"/>
          </p:cNvSpPr>
          <p:nvPr>
            <p:ph type="dt" sz="half" idx="10"/>
          </p:nvPr>
        </p:nvSpPr>
        <p:spPr/>
        <p:txBody>
          <a:bodyPr/>
          <a:lstStyle/>
          <a:p>
            <a:fld id="{04D5C3FE-0EB5-45F1-8F86-12E03BEDA4DD}" type="datetimeFigureOut">
              <a:rPr lang="en-US" smtClean="0"/>
              <a:t>9/25/2023</a:t>
            </a:fld>
            <a:endParaRPr lang="en-US"/>
          </a:p>
        </p:txBody>
      </p:sp>
      <p:sp>
        <p:nvSpPr>
          <p:cNvPr id="6" name="Footer Placeholder 5">
            <a:extLst>
              <a:ext uri="{FF2B5EF4-FFF2-40B4-BE49-F238E27FC236}">
                <a16:creationId xmlns:a16="http://schemas.microsoft.com/office/drawing/2014/main" id="{6B570A03-3A16-47E8-AD89-CF532CB35C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C223DC-73CC-4556-9F5B-96510B710904}"/>
              </a:ext>
            </a:extLst>
          </p:cNvPr>
          <p:cNvSpPr>
            <a:spLocks noGrp="1"/>
          </p:cNvSpPr>
          <p:nvPr>
            <p:ph type="sldNum" sz="quarter" idx="12"/>
          </p:nvPr>
        </p:nvSpPr>
        <p:spPr/>
        <p:txBody>
          <a:bodyPr/>
          <a:lstStyle/>
          <a:p>
            <a:fld id="{B85D4264-6822-47AA-8621-C63A3FC075ED}" type="slidenum">
              <a:rPr lang="en-US" smtClean="0"/>
              <a:t>‹#›</a:t>
            </a:fld>
            <a:endParaRPr lang="en-US"/>
          </a:p>
        </p:txBody>
      </p:sp>
    </p:spTree>
    <p:extLst>
      <p:ext uri="{BB962C8B-B14F-4D97-AF65-F5344CB8AC3E}">
        <p14:creationId xmlns:p14="http://schemas.microsoft.com/office/powerpoint/2010/main" val="28942091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03395-2D2C-4EED-8B8F-96C8EFC690C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2E4158E-B157-4B03-A310-2E9245D21D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792BC7C-23F6-4CDC-B18A-4F3611BBD7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0469452-2185-4476-8840-C0434A921E67}"/>
              </a:ext>
            </a:extLst>
          </p:cNvPr>
          <p:cNvSpPr>
            <a:spLocks noGrp="1"/>
          </p:cNvSpPr>
          <p:nvPr>
            <p:ph type="dt" sz="half" idx="10"/>
          </p:nvPr>
        </p:nvSpPr>
        <p:spPr/>
        <p:txBody>
          <a:bodyPr/>
          <a:lstStyle/>
          <a:p>
            <a:fld id="{04D5C3FE-0EB5-45F1-8F86-12E03BEDA4DD}" type="datetimeFigureOut">
              <a:rPr lang="en-US" smtClean="0"/>
              <a:t>9/25/2023</a:t>
            </a:fld>
            <a:endParaRPr lang="en-US"/>
          </a:p>
        </p:txBody>
      </p:sp>
      <p:sp>
        <p:nvSpPr>
          <p:cNvPr id="6" name="Footer Placeholder 5">
            <a:extLst>
              <a:ext uri="{FF2B5EF4-FFF2-40B4-BE49-F238E27FC236}">
                <a16:creationId xmlns:a16="http://schemas.microsoft.com/office/drawing/2014/main" id="{D1A45EA8-F285-42F1-8989-469108FBCD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10338D3-F2C1-485E-A805-5A71044CBB82}"/>
              </a:ext>
            </a:extLst>
          </p:cNvPr>
          <p:cNvSpPr>
            <a:spLocks noGrp="1"/>
          </p:cNvSpPr>
          <p:nvPr>
            <p:ph type="sldNum" sz="quarter" idx="12"/>
          </p:nvPr>
        </p:nvSpPr>
        <p:spPr/>
        <p:txBody>
          <a:bodyPr/>
          <a:lstStyle/>
          <a:p>
            <a:fld id="{B85D4264-6822-47AA-8621-C63A3FC075ED}" type="slidenum">
              <a:rPr lang="en-US" smtClean="0"/>
              <a:t>‹#›</a:t>
            </a:fld>
            <a:endParaRPr lang="en-US"/>
          </a:p>
        </p:txBody>
      </p:sp>
    </p:spTree>
    <p:extLst>
      <p:ext uri="{BB962C8B-B14F-4D97-AF65-F5344CB8AC3E}">
        <p14:creationId xmlns:p14="http://schemas.microsoft.com/office/powerpoint/2010/main" val="41206397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8D6AD-6000-4D9D-8766-4AEAC67FA76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B37E25D-7B14-4989-9E31-79AB079693F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ACE18A-6DB1-4793-AD6D-2008F7C951EB}"/>
              </a:ext>
            </a:extLst>
          </p:cNvPr>
          <p:cNvSpPr>
            <a:spLocks noGrp="1"/>
          </p:cNvSpPr>
          <p:nvPr>
            <p:ph type="dt" sz="half" idx="10"/>
          </p:nvPr>
        </p:nvSpPr>
        <p:spPr/>
        <p:txBody>
          <a:bodyPr/>
          <a:lstStyle/>
          <a:p>
            <a:fld id="{04D5C3FE-0EB5-45F1-8F86-12E03BEDA4DD}" type="datetimeFigureOut">
              <a:rPr lang="en-US" smtClean="0"/>
              <a:t>9/25/2023</a:t>
            </a:fld>
            <a:endParaRPr lang="en-US"/>
          </a:p>
        </p:txBody>
      </p:sp>
      <p:sp>
        <p:nvSpPr>
          <p:cNvPr id="5" name="Footer Placeholder 4">
            <a:extLst>
              <a:ext uri="{FF2B5EF4-FFF2-40B4-BE49-F238E27FC236}">
                <a16:creationId xmlns:a16="http://schemas.microsoft.com/office/drawing/2014/main" id="{0465CB77-E205-4A15-96AC-341C1F8213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3C8991-8B33-45B1-9227-693ECE6DEDEC}"/>
              </a:ext>
            </a:extLst>
          </p:cNvPr>
          <p:cNvSpPr>
            <a:spLocks noGrp="1"/>
          </p:cNvSpPr>
          <p:nvPr>
            <p:ph type="sldNum" sz="quarter" idx="12"/>
          </p:nvPr>
        </p:nvSpPr>
        <p:spPr/>
        <p:txBody>
          <a:bodyPr/>
          <a:lstStyle/>
          <a:p>
            <a:fld id="{B85D4264-6822-47AA-8621-C63A3FC075ED}" type="slidenum">
              <a:rPr lang="en-US" smtClean="0"/>
              <a:t>‹#›</a:t>
            </a:fld>
            <a:endParaRPr lang="en-US"/>
          </a:p>
        </p:txBody>
      </p:sp>
    </p:spTree>
    <p:extLst>
      <p:ext uri="{BB962C8B-B14F-4D97-AF65-F5344CB8AC3E}">
        <p14:creationId xmlns:p14="http://schemas.microsoft.com/office/powerpoint/2010/main" val="21703783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F7A1387-AF3F-4987-AAD8-58D4F4EAC42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6AE2AED-3A37-405C-A592-5248667F466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3A3C2B-2C34-4999-8CDF-5629A12491B8}"/>
              </a:ext>
            </a:extLst>
          </p:cNvPr>
          <p:cNvSpPr>
            <a:spLocks noGrp="1"/>
          </p:cNvSpPr>
          <p:nvPr>
            <p:ph type="dt" sz="half" idx="10"/>
          </p:nvPr>
        </p:nvSpPr>
        <p:spPr/>
        <p:txBody>
          <a:bodyPr/>
          <a:lstStyle/>
          <a:p>
            <a:fld id="{04D5C3FE-0EB5-45F1-8F86-12E03BEDA4DD}" type="datetimeFigureOut">
              <a:rPr lang="en-US" smtClean="0"/>
              <a:t>9/25/2023</a:t>
            </a:fld>
            <a:endParaRPr lang="en-US"/>
          </a:p>
        </p:txBody>
      </p:sp>
      <p:sp>
        <p:nvSpPr>
          <p:cNvPr id="5" name="Footer Placeholder 4">
            <a:extLst>
              <a:ext uri="{FF2B5EF4-FFF2-40B4-BE49-F238E27FC236}">
                <a16:creationId xmlns:a16="http://schemas.microsoft.com/office/drawing/2014/main" id="{48A4ACEF-2349-4642-9671-E371D95765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057159-EA9F-491F-ACCB-77BAAAB7FD2E}"/>
              </a:ext>
            </a:extLst>
          </p:cNvPr>
          <p:cNvSpPr>
            <a:spLocks noGrp="1"/>
          </p:cNvSpPr>
          <p:nvPr>
            <p:ph type="sldNum" sz="quarter" idx="12"/>
          </p:nvPr>
        </p:nvSpPr>
        <p:spPr/>
        <p:txBody>
          <a:bodyPr/>
          <a:lstStyle/>
          <a:p>
            <a:fld id="{B85D4264-6822-47AA-8621-C63A3FC075ED}" type="slidenum">
              <a:rPr lang="en-US" smtClean="0"/>
              <a:t>‹#›</a:t>
            </a:fld>
            <a:endParaRPr lang="en-US"/>
          </a:p>
        </p:txBody>
      </p:sp>
    </p:spTree>
    <p:extLst>
      <p:ext uri="{BB962C8B-B14F-4D97-AF65-F5344CB8AC3E}">
        <p14:creationId xmlns:p14="http://schemas.microsoft.com/office/powerpoint/2010/main" val="547355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0C6CEF-3F30-5644-AEEC-4228C0B92182}" type="slidenum">
              <a:rPr lang="en-US" smtClean="0"/>
              <a:t>‹#›</a:t>
            </a:fld>
            <a:endParaRPr lang="en-US" dirty="0"/>
          </a:p>
        </p:txBody>
      </p:sp>
    </p:spTree>
    <p:extLst>
      <p:ext uri="{BB962C8B-B14F-4D97-AF65-F5344CB8AC3E}">
        <p14:creationId xmlns:p14="http://schemas.microsoft.com/office/powerpoint/2010/main" val="31214748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0C6CEF-3F30-5644-AEEC-4228C0B92182}" type="slidenum">
              <a:rPr lang="en-US" smtClean="0"/>
              <a:t>‹#›</a:t>
            </a:fld>
            <a:endParaRPr lang="en-US"/>
          </a:p>
        </p:txBody>
      </p:sp>
    </p:spTree>
    <p:extLst>
      <p:ext uri="{BB962C8B-B14F-4D97-AF65-F5344CB8AC3E}">
        <p14:creationId xmlns:p14="http://schemas.microsoft.com/office/powerpoint/2010/main" val="2423809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D0C6CEF-3F30-5644-AEEC-4228C0B92182}" type="slidenum">
              <a:rPr lang="en-US" smtClean="0"/>
              <a:t>‹#›</a:t>
            </a:fld>
            <a:endParaRPr lang="en-US"/>
          </a:p>
        </p:txBody>
      </p:sp>
    </p:spTree>
    <p:extLst>
      <p:ext uri="{BB962C8B-B14F-4D97-AF65-F5344CB8AC3E}">
        <p14:creationId xmlns:p14="http://schemas.microsoft.com/office/powerpoint/2010/main" val="231967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D0C6CEF-3F30-5644-AEEC-4228C0B92182}" type="slidenum">
              <a:rPr lang="en-US" smtClean="0"/>
              <a:t>‹#›</a:t>
            </a:fld>
            <a:endParaRPr lang="en-US"/>
          </a:p>
        </p:txBody>
      </p:sp>
      <p:sp>
        <p:nvSpPr>
          <p:cNvPr id="6" name="Flowchart: Merge 5">
            <a:extLst>
              <a:ext uri="{FF2B5EF4-FFF2-40B4-BE49-F238E27FC236}">
                <a16:creationId xmlns:a16="http://schemas.microsoft.com/office/drawing/2014/main" id="{D217C747-8079-4F6E-ACE8-EC204537D953}"/>
              </a:ext>
            </a:extLst>
          </p:cNvPr>
          <p:cNvSpPr/>
          <p:nvPr userDrawn="1"/>
        </p:nvSpPr>
        <p:spPr>
          <a:xfrm rot="5400000">
            <a:off x="1926656" y="382634"/>
            <a:ext cx="365125" cy="486833"/>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sz="2571"/>
          </a:p>
        </p:txBody>
      </p:sp>
    </p:spTree>
    <p:extLst>
      <p:ext uri="{BB962C8B-B14F-4D97-AF65-F5344CB8AC3E}">
        <p14:creationId xmlns:p14="http://schemas.microsoft.com/office/powerpoint/2010/main" val="37652331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D0C6CEF-3F30-5644-AEEC-4228C0B92182}" type="slidenum">
              <a:rPr lang="en-US" smtClean="0"/>
              <a:t>‹#›</a:t>
            </a:fld>
            <a:endParaRPr lang="en-US"/>
          </a:p>
        </p:txBody>
      </p:sp>
    </p:spTree>
    <p:extLst>
      <p:ext uri="{BB962C8B-B14F-4D97-AF65-F5344CB8AC3E}">
        <p14:creationId xmlns:p14="http://schemas.microsoft.com/office/powerpoint/2010/main" val="30455480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0C6CEF-3F30-5644-AEEC-4228C0B92182}" type="slidenum">
              <a:rPr lang="en-US" smtClean="0"/>
              <a:t>‹#›</a:t>
            </a:fld>
            <a:endParaRPr lang="en-US"/>
          </a:p>
        </p:txBody>
      </p:sp>
    </p:spTree>
    <p:extLst>
      <p:ext uri="{BB962C8B-B14F-4D97-AF65-F5344CB8AC3E}">
        <p14:creationId xmlns:p14="http://schemas.microsoft.com/office/powerpoint/2010/main" val="1778535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0C6CEF-3F30-5644-AEEC-4228C0B92182}" type="slidenum">
              <a:rPr lang="en-US" smtClean="0"/>
              <a:t>‹#›</a:t>
            </a:fld>
            <a:endParaRPr lang="en-US"/>
          </a:p>
        </p:txBody>
      </p:sp>
    </p:spTree>
    <p:extLst>
      <p:ext uri="{BB962C8B-B14F-4D97-AF65-F5344CB8AC3E}">
        <p14:creationId xmlns:p14="http://schemas.microsoft.com/office/powerpoint/2010/main" val="19918267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sv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9/25/2023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pic>
        <p:nvPicPr>
          <p:cNvPr id="9" name="Graphic 8">
            <a:extLst>
              <a:ext uri="{FF2B5EF4-FFF2-40B4-BE49-F238E27FC236}">
                <a16:creationId xmlns:a16="http://schemas.microsoft.com/office/drawing/2014/main" id="{CEA4DA64-BCAC-4359-A1A8-C661C34AE720}"/>
              </a:ext>
            </a:extLst>
          </p:cNvPr>
          <p:cNvPicPr>
            <a:picLocks noChangeAspect="1"/>
          </p:cNvPicPr>
          <p:nvPr userDrawn="1"/>
        </p:nvPicPr>
        <p:blipFill>
          <a:blip r:embed="rId18">
            <a:extLst>
              <a:ext uri="{96DAC541-7B7A-43D3-8B79-37D633B846F1}">
                <asvg:svgBlip xmlns="" xmlns:asvg="http://schemas.microsoft.com/office/drawing/2016/SVG/main" r:embed="rId19"/>
              </a:ext>
            </a:extLst>
          </a:blip>
          <a:stretch>
            <a:fillRect/>
          </a:stretch>
        </p:blipFill>
        <p:spPr>
          <a:xfrm>
            <a:off x="203700" y="188171"/>
            <a:ext cx="880208" cy="836441"/>
          </a:xfrm>
          <a:prstGeom prst="rect">
            <a:avLst/>
          </a:prstGeom>
        </p:spPr>
      </p:pic>
      <p:pic>
        <p:nvPicPr>
          <p:cNvPr id="10" name="Picture 12">
            <a:extLst>
              <a:ext uri="{FF2B5EF4-FFF2-40B4-BE49-F238E27FC236}">
                <a16:creationId xmlns:a16="http://schemas.microsoft.com/office/drawing/2014/main" id="{65B2FDFB-38CD-438D-9017-4378FAFC71BD}"/>
              </a:ext>
            </a:extLst>
          </p:cNvPr>
          <p:cNvPicPr>
            <a:picLocks noChangeAspect="1"/>
          </p:cNvPicPr>
          <p:nvPr userDrawn="1"/>
        </p:nvPicPr>
        <p:blipFill>
          <a:blip r:embed="rId20"/>
          <a:stretch>
            <a:fillRect/>
          </a:stretch>
        </p:blipFill>
        <p:spPr>
          <a:xfrm>
            <a:off x="11353800" y="6054580"/>
            <a:ext cx="666895" cy="666895"/>
          </a:xfrm>
          <a:prstGeom prst="rect">
            <a:avLst/>
          </a:prstGeom>
        </p:spPr>
      </p:pic>
    </p:spTree>
    <p:extLst>
      <p:ext uri="{BB962C8B-B14F-4D97-AF65-F5344CB8AC3E}">
        <p14:creationId xmlns:p14="http://schemas.microsoft.com/office/powerpoint/2010/main" val="3433839744"/>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72" r:id="rId12"/>
    <p:sldLayoutId id="2147483673" r:id="rId13"/>
    <p:sldLayoutId id="2147483661" r:id="rId14"/>
    <p:sldLayoutId id="2147483664" r:id="rId15"/>
    <p:sldLayoutId id="2147483699" r:id="rId1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1CE6E69-F46B-4942-AC8F-ED20DDD44DD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290EE91-3CAF-4127-8AEE-17238D49060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657C86-4B0C-4AF4-9861-983E24BFE55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D5C3FE-0EB5-45F1-8F86-12E03BEDA4DD}" type="datetimeFigureOut">
              <a:rPr lang="en-US" smtClean="0"/>
              <a:t>9/25/2023</a:t>
            </a:fld>
            <a:endParaRPr lang="en-US"/>
          </a:p>
        </p:txBody>
      </p:sp>
      <p:sp>
        <p:nvSpPr>
          <p:cNvPr id="5" name="Footer Placeholder 4">
            <a:extLst>
              <a:ext uri="{FF2B5EF4-FFF2-40B4-BE49-F238E27FC236}">
                <a16:creationId xmlns:a16="http://schemas.microsoft.com/office/drawing/2014/main" id="{49C08228-00A1-4A9E-BC9D-2AB4C304FA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16ABBE2-6453-4532-8D55-7CF9F8D934A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5D4264-6822-47AA-8621-C63A3FC075ED}" type="slidenum">
              <a:rPr lang="en-US" smtClean="0"/>
              <a:t>‹#›</a:t>
            </a:fld>
            <a:endParaRPr lang="en-US"/>
          </a:p>
        </p:txBody>
      </p:sp>
    </p:spTree>
    <p:extLst>
      <p:ext uri="{BB962C8B-B14F-4D97-AF65-F5344CB8AC3E}">
        <p14:creationId xmlns:p14="http://schemas.microsoft.com/office/powerpoint/2010/main" val="1798648029"/>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image" Target="../media/image2.jpeg"/><Relationship Id="rId4" Type="http://schemas.openxmlformats.org/officeDocument/2006/relationships/image" Target="../media/image6.sv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7.xml"/><Relationship Id="rId5" Type="http://schemas.openxmlformats.org/officeDocument/2006/relationships/image" Target="../media/image2.jpeg"/><Relationship Id="rId4" Type="http://schemas.openxmlformats.org/officeDocument/2006/relationships/image" Target="../media/image6.sv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ABCA4488-F779-4E6E-9E24-B3E6931BE888}"/>
              </a:ext>
            </a:extLst>
          </p:cNvPr>
          <p:cNvPicPr>
            <a:picLocks noChangeAspect="1"/>
          </p:cNvPicPr>
          <p:nvPr/>
        </p:nvPicPr>
        <p:blipFill rotWithShape="1">
          <a:blip r:embed="rId3">
            <a:extLst>
              <a:ext uri="{96DAC541-7B7A-43D3-8B79-37D633B846F1}">
                <asvg:svgBlip xmlns="" xmlns:asvg="http://schemas.microsoft.com/office/drawing/2016/SVG/main" r:embed="rId4"/>
              </a:ext>
            </a:extLst>
          </a:blip>
          <a:srcRect t="10222" r="55633" b="17018"/>
          <a:stretch/>
        </p:blipFill>
        <p:spPr>
          <a:xfrm>
            <a:off x="8010175" y="0"/>
            <a:ext cx="4181825" cy="6858000"/>
          </a:xfrm>
          <a:prstGeom prst="rect">
            <a:avLst/>
          </a:prstGeom>
        </p:spPr>
      </p:pic>
      <p:pic>
        <p:nvPicPr>
          <p:cNvPr id="8" name="Picture 12">
            <a:extLst>
              <a:ext uri="{FF2B5EF4-FFF2-40B4-BE49-F238E27FC236}">
                <a16:creationId xmlns:a16="http://schemas.microsoft.com/office/drawing/2014/main" id="{A3964706-0C58-4567-BF66-CA88E3189DB2}"/>
              </a:ext>
            </a:extLst>
          </p:cNvPr>
          <p:cNvPicPr>
            <a:picLocks noChangeAspect="1"/>
          </p:cNvPicPr>
          <p:nvPr/>
        </p:nvPicPr>
        <p:blipFill>
          <a:blip r:embed="rId5"/>
          <a:stretch>
            <a:fillRect/>
          </a:stretch>
        </p:blipFill>
        <p:spPr>
          <a:xfrm>
            <a:off x="440572" y="375773"/>
            <a:ext cx="759788" cy="759788"/>
          </a:xfrm>
          <a:prstGeom prst="rect">
            <a:avLst/>
          </a:prstGeom>
        </p:spPr>
      </p:pic>
      <p:sp>
        <p:nvSpPr>
          <p:cNvPr id="5" name="TextBox 4">
            <a:extLst>
              <a:ext uri="{FF2B5EF4-FFF2-40B4-BE49-F238E27FC236}">
                <a16:creationId xmlns:a16="http://schemas.microsoft.com/office/drawing/2014/main" id="{FAD3D425-7647-4F0F-8ECD-51A644A10CB5}"/>
              </a:ext>
            </a:extLst>
          </p:cNvPr>
          <p:cNvSpPr txBox="1"/>
          <p:nvPr/>
        </p:nvSpPr>
        <p:spPr>
          <a:xfrm>
            <a:off x="706249" y="3669776"/>
            <a:ext cx="5275451" cy="1569660"/>
          </a:xfrm>
          <a:prstGeom prst="rect">
            <a:avLst/>
          </a:prstGeom>
          <a:noFill/>
        </p:spPr>
        <p:txBody>
          <a:bodyPr wrap="square" rtlCol="0">
            <a:spAutoFit/>
          </a:bodyPr>
          <a:lstStyle/>
          <a:p>
            <a:pPr algn="l">
              <a:tabLst>
                <a:tab pos="5943600" algn="r"/>
              </a:tabLst>
            </a:pPr>
            <a:r>
              <a:rPr lang="ru" sz="2000" b="1" dirty="0">
                <a:effectLst/>
                <a:latin typeface="Arial" panose="020B0604020202020204" pitchFamily="34" charset="0"/>
                <a:ea typeface="Calibri" panose="020F0502020204030204" pitchFamily="34" charset="0"/>
                <a:cs typeface="Arial" panose="020B0604020202020204" pitchFamily="34" charset="0"/>
              </a:rPr>
              <a:t>Виртуальный региональный семинар по </a:t>
            </a:r>
            <a:r>
              <a:rPr lang="ru" sz="2000" b="1" dirty="0" smtClean="0">
                <a:latin typeface="Arial" panose="020B0604020202020204" pitchFamily="34" charset="0"/>
                <a:ea typeface="Calibri" panose="020F0502020204030204" pitchFamily="34" charset="0"/>
                <a:cs typeface="Arial" panose="020B0604020202020204" pitchFamily="34" charset="0"/>
              </a:rPr>
              <a:t>П</a:t>
            </a:r>
            <a:r>
              <a:rPr lang="ru" sz="2000" b="1" dirty="0" smtClean="0">
                <a:effectLst/>
                <a:latin typeface="Arial" panose="020B0604020202020204" pitchFamily="34" charset="0"/>
                <a:ea typeface="Calibri" panose="020F0502020204030204" pitchFamily="34" charset="0"/>
                <a:cs typeface="Arial" panose="020B0604020202020204" pitchFamily="34" charset="0"/>
              </a:rPr>
              <a:t>рограмме уполномоченных экономических </a:t>
            </a:r>
            <a:r>
              <a:rPr lang="ru" sz="2000" b="1" dirty="0">
                <a:effectLst/>
                <a:latin typeface="Arial" panose="020B0604020202020204" pitchFamily="34" charset="0"/>
                <a:ea typeface="Calibri" panose="020F0502020204030204" pitchFamily="34" charset="0"/>
                <a:cs typeface="Arial" panose="020B0604020202020204" pitchFamily="34" charset="0"/>
              </a:rPr>
              <a:t>операторов</a:t>
            </a:r>
          </a:p>
          <a:p>
            <a:pPr algn="l">
              <a:tabLst>
                <a:tab pos="5943600" algn="r"/>
              </a:tabLst>
            </a:pPr>
            <a:endParaRPr lang="en-PH" sz="1200" b="1" dirty="0">
              <a:latin typeface="Arial" panose="020B0604020202020204" pitchFamily="34" charset="0"/>
              <a:ea typeface="Calibri" panose="020F0502020204030204" pitchFamily="34" charset="0"/>
              <a:cs typeface="Arial" panose="020B0604020202020204" pitchFamily="34" charset="0"/>
            </a:endParaRPr>
          </a:p>
          <a:p>
            <a:pPr algn="l"/>
            <a:r>
              <a:rPr lang="ru" sz="1200" dirty="0">
                <a:effectLst/>
                <a:latin typeface="Arial" panose="020B0604020202020204" pitchFamily="34" charset="0"/>
                <a:ea typeface="Calibri" panose="020F0502020204030204" pitchFamily="34" charset="0"/>
                <a:cs typeface="Arial" panose="020B0604020202020204" pitchFamily="34" charset="0"/>
              </a:rPr>
              <a:t>14:00 – 16:00 (время Манилы), посредством видеоконференции Zoom</a:t>
            </a:r>
          </a:p>
          <a:p>
            <a:pPr algn="l"/>
            <a:r>
              <a:rPr lang="ru" sz="1200" dirty="0">
                <a:effectLst/>
                <a:latin typeface="Arial" panose="020B0604020202020204" pitchFamily="34" charset="0"/>
                <a:ea typeface="Calibri" panose="020F0502020204030204" pitchFamily="34" charset="0"/>
                <a:cs typeface="Arial" panose="020B0604020202020204" pitchFamily="34" charset="0"/>
              </a:rPr>
              <a:t>26–27 сентября 2023 </a:t>
            </a:r>
            <a:r>
              <a:rPr lang="ru" sz="1200" dirty="0" smtClean="0">
                <a:effectLst/>
                <a:latin typeface="Arial" panose="020B0604020202020204" pitchFamily="34" charset="0"/>
                <a:ea typeface="Calibri" panose="020F0502020204030204" pitchFamily="34" charset="0"/>
                <a:cs typeface="Arial" panose="020B0604020202020204" pitchFamily="34" charset="0"/>
              </a:rPr>
              <a:t>года</a:t>
            </a:r>
            <a:endParaRPr lang="ru" sz="1200" dirty="0">
              <a:effectLst/>
              <a:latin typeface="Arial" panose="020B0604020202020204" pitchFamily="34" charset="0"/>
              <a:ea typeface="Calibri" panose="020F0502020204030204" pitchFamily="34" charset="0"/>
              <a:cs typeface="Arial" panose="020B0604020202020204" pitchFamily="34" charset="0"/>
            </a:endParaRPr>
          </a:p>
        </p:txBody>
      </p:sp>
      <p:sp>
        <p:nvSpPr>
          <p:cNvPr id="3" name="TextBox 2">
            <a:extLst>
              <a:ext uri="{FF2B5EF4-FFF2-40B4-BE49-F238E27FC236}">
                <a16:creationId xmlns:a16="http://schemas.microsoft.com/office/drawing/2014/main" id="{2767A0F2-509F-C76E-1F06-058D424AE29F}"/>
              </a:ext>
            </a:extLst>
          </p:cNvPr>
          <p:cNvSpPr txBox="1"/>
          <p:nvPr/>
        </p:nvSpPr>
        <p:spPr>
          <a:xfrm>
            <a:off x="737462" y="1667613"/>
            <a:ext cx="6686226" cy="1200329"/>
          </a:xfrm>
          <a:prstGeom prst="rect">
            <a:avLst/>
          </a:prstGeom>
          <a:noFill/>
        </p:spPr>
        <p:txBody>
          <a:bodyPr wrap="square" rtlCol="0">
            <a:spAutoFit/>
          </a:bodyPr>
          <a:lstStyle/>
          <a:p>
            <a:r>
              <a:rPr lang="ru" sz="2400" cap="all" dirty="0" smtClean="0">
                <a:solidFill>
                  <a:srgbClr val="00AEEF"/>
                </a:solidFill>
                <a:latin typeface="Arial" panose="020B0604020202020204" pitchFamily="34" charset="0"/>
                <a:ea typeface="Calibri" panose="020F0502020204030204" pitchFamily="34" charset="0"/>
              </a:rPr>
              <a:t>РАСШИРЕНИЕ </a:t>
            </a:r>
            <a:r>
              <a:rPr lang="ru" sz="2400" cap="all" dirty="0" smtClean="0">
                <a:solidFill>
                  <a:srgbClr val="00AEEF"/>
                </a:solidFill>
                <a:effectLst/>
                <a:latin typeface="Arial" panose="020B0604020202020204" pitchFamily="34" charset="0"/>
                <a:ea typeface="Calibri" panose="020F0502020204030204" pitchFamily="34" charset="0"/>
              </a:rPr>
              <a:t>и ускорЕНИЕ реализациИ </a:t>
            </a:r>
            <a:r>
              <a:rPr lang="ru" sz="2400" cap="all" dirty="0">
                <a:solidFill>
                  <a:srgbClr val="00AEEF"/>
                </a:solidFill>
                <a:effectLst/>
                <a:latin typeface="Arial" panose="020B0604020202020204" pitchFamily="34" charset="0"/>
                <a:ea typeface="Calibri" panose="020F0502020204030204" pitchFamily="34" charset="0"/>
              </a:rPr>
              <a:t>программы УЭО в Центральной Азии</a:t>
            </a:r>
            <a:endParaRPr lang="en-PH" sz="2400" cap="all" dirty="0">
              <a:solidFill>
                <a:srgbClr val="00AEEF"/>
              </a:solidFill>
              <a:effectLst/>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25039284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4922DA3-3FAB-4728-8351-834A6AC87C62}"/>
              </a:ext>
            </a:extLst>
          </p:cNvPr>
          <p:cNvSpPr>
            <a:spLocks noGrp="1"/>
          </p:cNvSpPr>
          <p:nvPr>
            <p:ph type="title"/>
          </p:nvPr>
        </p:nvSpPr>
        <p:spPr>
          <a:xfrm>
            <a:off x="1234808" y="365125"/>
            <a:ext cx="8950592" cy="1325563"/>
          </a:xfrm>
        </p:spPr>
        <p:txBody>
          <a:bodyPr>
            <a:normAutofit/>
          </a:bodyPr>
          <a:lstStyle/>
          <a:p>
            <a:r>
              <a:rPr lang="ru" sz="3400" dirty="0" smtClean="0">
                <a:latin typeface="Arial" panose="020B0604020202020204" pitchFamily="34" charset="0"/>
                <a:cs typeface="Arial" panose="020B0604020202020204" pitchFamily="34" charset="0"/>
              </a:rPr>
              <a:t>Работа по информированию об УЭО </a:t>
            </a:r>
            <a:r>
              <a:rPr lang="ru" sz="3400" dirty="0">
                <a:latin typeface="Arial" panose="020B0604020202020204" pitchFamily="34" charset="0"/>
                <a:cs typeface="Arial" panose="020B0604020202020204" pitchFamily="34" charset="0"/>
              </a:rPr>
              <a:t>с </a:t>
            </a:r>
            <a:r>
              <a:rPr lang="ru-RU" sz="3400" dirty="0" smtClean="0">
                <a:latin typeface="Arial" panose="020B0604020202020204" pitchFamily="34" charset="0"/>
                <a:cs typeface="Arial" panose="020B0604020202020204" pitchFamily="34" charset="0"/>
              </a:rPr>
              <a:t>УГО</a:t>
            </a:r>
            <a:endParaRPr lang="ru" sz="3400" dirty="0">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E5AC0402-51A6-4B9B-AA28-A5EDCC74B954}"/>
              </a:ext>
            </a:extLst>
          </p:cNvPr>
          <p:cNvSpPr>
            <a:spLocks noGrp="1"/>
          </p:cNvSpPr>
          <p:nvPr>
            <p:ph type="sldNum" sz="quarter" idx="12"/>
          </p:nvPr>
        </p:nvSpPr>
        <p:spPr>
          <a:xfrm>
            <a:off x="-1537902" y="6356356"/>
            <a:ext cx="2057400" cy="365125"/>
          </a:xfrm>
        </p:spPr>
        <p:txBody>
          <a:bodyPr/>
          <a:lstStyle/>
          <a:p>
            <a:fld id="{7D0C6CEF-3F30-5644-AEEC-4228C0B92182}" type="slidenum">
              <a:rPr lang="en-US" smtClean="0"/>
              <a:t>10</a:t>
            </a:fld>
            <a:endParaRPr lang="en-US" dirty="0"/>
          </a:p>
        </p:txBody>
      </p:sp>
      <p:graphicFrame>
        <p:nvGraphicFramePr>
          <p:cNvPr id="2" name="TextBox 2">
            <a:extLst>
              <a:ext uri="{FF2B5EF4-FFF2-40B4-BE49-F238E27FC236}">
                <a16:creationId xmlns:a16="http://schemas.microsoft.com/office/drawing/2014/main" id="{DA420333-3CA8-49B1-B962-2AE88A826864}"/>
              </a:ext>
            </a:extLst>
          </p:cNvPr>
          <p:cNvGraphicFramePr/>
          <p:nvPr>
            <p:extLst>
              <p:ext uri="{D42A27DB-BD31-4B8C-83A1-F6EECF244321}">
                <p14:modId xmlns:p14="http://schemas.microsoft.com/office/powerpoint/2010/main" val="3440695854"/>
              </p:ext>
            </p:extLst>
          </p:nvPr>
        </p:nvGraphicFramePr>
        <p:xfrm>
          <a:off x="1234809" y="1476259"/>
          <a:ext cx="9726974" cy="45867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531005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4922DA3-3FAB-4728-8351-834A6AC87C62}"/>
              </a:ext>
            </a:extLst>
          </p:cNvPr>
          <p:cNvSpPr>
            <a:spLocks noGrp="1"/>
          </p:cNvSpPr>
          <p:nvPr>
            <p:ph type="title"/>
          </p:nvPr>
        </p:nvSpPr>
        <p:spPr>
          <a:xfrm>
            <a:off x="1234808" y="211021"/>
            <a:ext cx="9253250" cy="1325563"/>
          </a:xfrm>
        </p:spPr>
        <p:txBody>
          <a:bodyPr>
            <a:normAutofit/>
          </a:bodyPr>
          <a:lstStyle/>
          <a:p>
            <a:r>
              <a:rPr lang="ru" sz="3600" dirty="0" smtClean="0">
                <a:latin typeface="Arial" panose="020B0604020202020204" pitchFamily="34" charset="0"/>
                <a:cs typeface="Arial" panose="020B0604020202020204" pitchFamily="34" charset="0"/>
              </a:rPr>
              <a:t>Работа по информированию об УЭО </a:t>
            </a:r>
            <a:r>
              <a:rPr lang="ru" sz="3600" dirty="0">
                <a:latin typeface="Arial" panose="020B0604020202020204" pitchFamily="34" charset="0"/>
                <a:cs typeface="Arial" panose="020B0604020202020204" pitchFamily="34" charset="0"/>
              </a:rPr>
              <a:t>с торговым сообществом</a:t>
            </a:r>
          </a:p>
        </p:txBody>
      </p:sp>
      <p:sp>
        <p:nvSpPr>
          <p:cNvPr id="5" name="Slide Number Placeholder 4">
            <a:extLst>
              <a:ext uri="{FF2B5EF4-FFF2-40B4-BE49-F238E27FC236}">
                <a16:creationId xmlns:a16="http://schemas.microsoft.com/office/drawing/2014/main" id="{E5AC0402-51A6-4B9B-AA28-A5EDCC74B954}"/>
              </a:ext>
            </a:extLst>
          </p:cNvPr>
          <p:cNvSpPr>
            <a:spLocks noGrp="1"/>
          </p:cNvSpPr>
          <p:nvPr>
            <p:ph type="sldNum" sz="quarter" idx="12"/>
          </p:nvPr>
        </p:nvSpPr>
        <p:spPr>
          <a:xfrm>
            <a:off x="-1537902" y="6356356"/>
            <a:ext cx="2057400" cy="365125"/>
          </a:xfrm>
        </p:spPr>
        <p:txBody>
          <a:bodyPr/>
          <a:lstStyle/>
          <a:p>
            <a:fld id="{7D0C6CEF-3F30-5644-AEEC-4228C0B92182}" type="slidenum">
              <a:rPr lang="en-US" smtClean="0"/>
              <a:t>11</a:t>
            </a:fld>
            <a:endParaRPr lang="en-US" dirty="0"/>
          </a:p>
        </p:txBody>
      </p:sp>
      <p:graphicFrame>
        <p:nvGraphicFramePr>
          <p:cNvPr id="2" name="TextBox 2">
            <a:extLst>
              <a:ext uri="{FF2B5EF4-FFF2-40B4-BE49-F238E27FC236}">
                <a16:creationId xmlns:a16="http://schemas.microsoft.com/office/drawing/2014/main" id="{DA420333-3CA8-49B1-B962-2AE88A826864}"/>
              </a:ext>
            </a:extLst>
          </p:cNvPr>
          <p:cNvGraphicFramePr/>
          <p:nvPr>
            <p:extLst>
              <p:ext uri="{D42A27DB-BD31-4B8C-83A1-F6EECF244321}">
                <p14:modId xmlns:p14="http://schemas.microsoft.com/office/powerpoint/2010/main" val="260292357"/>
              </p:ext>
            </p:extLst>
          </p:nvPr>
        </p:nvGraphicFramePr>
        <p:xfrm>
          <a:off x="1234808" y="1476259"/>
          <a:ext cx="10058031" cy="45867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579213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4922DA3-3FAB-4728-8351-834A6AC87C62}"/>
              </a:ext>
            </a:extLst>
          </p:cNvPr>
          <p:cNvSpPr>
            <a:spLocks noGrp="1"/>
          </p:cNvSpPr>
          <p:nvPr>
            <p:ph type="title"/>
          </p:nvPr>
        </p:nvSpPr>
        <p:spPr>
          <a:xfrm>
            <a:off x="1234807" y="365125"/>
            <a:ext cx="9949976" cy="1325563"/>
          </a:xfrm>
        </p:spPr>
        <p:txBody>
          <a:bodyPr>
            <a:normAutofit/>
          </a:bodyPr>
          <a:lstStyle/>
          <a:p>
            <a:r>
              <a:rPr lang="ru" sz="3600" dirty="0" smtClean="0">
                <a:latin typeface="Arial" panose="020B0604020202020204" pitchFamily="34" charset="0"/>
                <a:cs typeface="Arial" panose="020B0604020202020204" pitchFamily="34" charset="0"/>
              </a:rPr>
              <a:t>Базовое обучение для </a:t>
            </a:r>
            <a:r>
              <a:rPr lang="ru-RU" sz="3600" dirty="0" smtClean="0">
                <a:latin typeface="Arial" panose="020B0604020202020204" pitchFamily="34" charset="0"/>
                <a:cs typeface="Arial" panose="020B0604020202020204" pitchFamily="34" charset="0"/>
              </a:rPr>
              <a:t>УГО</a:t>
            </a:r>
            <a:endParaRPr lang="ru" sz="3600" dirty="0">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E5AC0402-51A6-4B9B-AA28-A5EDCC74B954}"/>
              </a:ext>
            </a:extLst>
          </p:cNvPr>
          <p:cNvSpPr>
            <a:spLocks noGrp="1"/>
          </p:cNvSpPr>
          <p:nvPr>
            <p:ph type="sldNum" sz="quarter" idx="12"/>
          </p:nvPr>
        </p:nvSpPr>
        <p:spPr>
          <a:xfrm>
            <a:off x="-1537902" y="6356356"/>
            <a:ext cx="2057400" cy="365125"/>
          </a:xfrm>
        </p:spPr>
        <p:txBody>
          <a:bodyPr/>
          <a:lstStyle/>
          <a:p>
            <a:fld id="{7D0C6CEF-3F30-5644-AEEC-4228C0B92182}" type="slidenum">
              <a:rPr lang="en-US" smtClean="0"/>
              <a:t>12</a:t>
            </a:fld>
            <a:endParaRPr lang="en-US" dirty="0"/>
          </a:p>
        </p:txBody>
      </p:sp>
      <p:sp>
        <p:nvSpPr>
          <p:cNvPr id="7" name="Content Placeholder 2">
            <a:extLst>
              <a:ext uri="{FF2B5EF4-FFF2-40B4-BE49-F238E27FC236}">
                <a16:creationId xmlns:a16="http://schemas.microsoft.com/office/drawing/2014/main" id="{8BD571EB-3398-5D2C-87DA-2DED97D08CBC}"/>
              </a:ext>
            </a:extLst>
          </p:cNvPr>
          <p:cNvSpPr txBox="1">
            <a:spLocks/>
          </p:cNvSpPr>
          <p:nvPr/>
        </p:nvSpPr>
        <p:spPr bwMode="auto">
          <a:xfrm>
            <a:off x="1344057" y="1542361"/>
            <a:ext cx="9840726" cy="4921939"/>
          </a:xfrm>
          <a:prstGeom prst="rect">
            <a:avLst/>
          </a:prstGeom>
          <a:solidFill>
            <a:srgbClr val="92D050"/>
          </a:solid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85750" indent="-228600">
              <a:lnSpc>
                <a:spcPct val="90000"/>
              </a:lnSpc>
              <a:spcAft>
                <a:spcPts val="600"/>
              </a:spcAft>
              <a:buFont typeface="Wingdings" pitchFamily="2" charset="2"/>
              <a:buChar char="q"/>
            </a:pPr>
            <a:r>
              <a:rPr lang="ru" sz="2000" dirty="0"/>
              <a:t>В июне 2015 года </a:t>
            </a:r>
            <a:r>
              <a:rPr lang="ru" sz="2000" dirty="0" smtClean="0"/>
              <a:t>ВТамО признала негативные последствия </a:t>
            </a:r>
            <a:r>
              <a:rPr lang="ru" sz="2000" dirty="0"/>
              <a:t>исключения </a:t>
            </a:r>
            <a:r>
              <a:rPr lang="ru-RU" sz="2000" dirty="0" smtClean="0"/>
              <a:t>УГО</a:t>
            </a:r>
            <a:r>
              <a:rPr lang="ru" sz="2000" dirty="0" smtClean="0"/>
              <a:t> </a:t>
            </a:r>
            <a:r>
              <a:rPr lang="ru" sz="2000" dirty="0"/>
              <a:t>из программы </a:t>
            </a:r>
            <a:r>
              <a:rPr lang="ru-RU" sz="2000" dirty="0" smtClean="0"/>
              <a:t>УЭО</a:t>
            </a:r>
            <a:r>
              <a:rPr lang="ru" sz="2000" dirty="0" smtClean="0"/>
              <a:t>, </a:t>
            </a:r>
            <a:r>
              <a:rPr lang="ru" sz="2000" dirty="0"/>
              <a:t>поэтому </a:t>
            </a:r>
            <a:r>
              <a:rPr lang="ru" sz="2000" dirty="0" smtClean="0"/>
              <a:t>Рамочные стандарты SAFE были пересмотрены и </a:t>
            </a:r>
            <a:r>
              <a:rPr lang="ru" sz="2000" dirty="0"/>
              <a:t>в </a:t>
            </a:r>
            <a:r>
              <a:rPr lang="ru" sz="2000" dirty="0" smtClean="0"/>
              <a:t>них </a:t>
            </a:r>
            <a:r>
              <a:rPr lang="ru" sz="2000" dirty="0"/>
              <a:t>был добавлен Компонент 3.</a:t>
            </a:r>
          </a:p>
          <a:p>
            <a:pPr marL="285750" indent="-228600">
              <a:lnSpc>
                <a:spcPct val="90000"/>
              </a:lnSpc>
              <a:spcAft>
                <a:spcPts val="600"/>
              </a:spcAft>
              <a:buFont typeface="Wingdings" pitchFamily="2" charset="2"/>
              <a:buChar char="q"/>
            </a:pPr>
            <a:endParaRPr lang="en-US" sz="2000" dirty="0"/>
          </a:p>
          <a:p>
            <a:pPr marL="285750" indent="-228600">
              <a:lnSpc>
                <a:spcPct val="90000"/>
              </a:lnSpc>
              <a:spcAft>
                <a:spcPts val="600"/>
              </a:spcAft>
              <a:buFont typeface="Wingdings" pitchFamily="2" charset="2"/>
              <a:buChar char="q"/>
            </a:pPr>
            <a:r>
              <a:rPr lang="ru" sz="2000" dirty="0"/>
              <a:t>Основная цель Компонента 3 заключалась в том, чтобы </a:t>
            </a:r>
            <a:r>
              <a:rPr lang="ru" sz="2000" dirty="0" smtClean="0"/>
              <a:t>стимулировать </a:t>
            </a:r>
            <a:r>
              <a:rPr lang="ru-RU" sz="2000" dirty="0" smtClean="0"/>
              <a:t>УГО</a:t>
            </a:r>
            <a:r>
              <a:rPr lang="ru" sz="2000" dirty="0" smtClean="0"/>
              <a:t> к сотрудничеству с </a:t>
            </a:r>
            <a:r>
              <a:rPr lang="ru" sz="2000" dirty="0"/>
              <a:t>таможней в области безопасности цепочки поставок.</a:t>
            </a:r>
          </a:p>
          <a:p>
            <a:pPr marL="285750" indent="-228600">
              <a:lnSpc>
                <a:spcPct val="90000"/>
              </a:lnSpc>
              <a:spcAft>
                <a:spcPts val="600"/>
              </a:spcAft>
              <a:buFont typeface="Wingdings" pitchFamily="2" charset="2"/>
              <a:buChar char="q"/>
            </a:pPr>
            <a:endParaRPr lang="en-US" sz="2000" dirty="0"/>
          </a:p>
          <a:p>
            <a:pPr marL="285750" indent="-228600">
              <a:lnSpc>
                <a:spcPct val="90000"/>
              </a:lnSpc>
              <a:spcAft>
                <a:spcPts val="600"/>
              </a:spcAft>
              <a:buFont typeface="Wingdings" pitchFamily="2" charset="2"/>
              <a:buChar char="q"/>
            </a:pPr>
            <a:r>
              <a:rPr lang="ru" sz="2000" dirty="0"/>
              <a:t>Описать концепцию программы УЭО в контексте управления международной цепочкой поставок, а также </a:t>
            </a:r>
            <a:r>
              <a:rPr lang="ru" sz="2000" dirty="0" smtClean="0"/>
              <a:t>различные авторизации </a:t>
            </a:r>
            <a:r>
              <a:rPr lang="ru" sz="2000" dirty="0"/>
              <a:t>и преимущества УЭО.</a:t>
            </a:r>
          </a:p>
          <a:p>
            <a:pPr marL="285750" indent="-228600">
              <a:lnSpc>
                <a:spcPct val="90000"/>
              </a:lnSpc>
              <a:spcAft>
                <a:spcPts val="600"/>
              </a:spcAft>
              <a:buFont typeface="Wingdings" pitchFamily="2" charset="2"/>
              <a:buChar char="q"/>
            </a:pPr>
            <a:endParaRPr lang="en-US" sz="2000" dirty="0"/>
          </a:p>
          <a:p>
            <a:pPr marL="285750" indent="-228600">
              <a:lnSpc>
                <a:spcPct val="90000"/>
              </a:lnSpc>
              <a:spcAft>
                <a:spcPts val="600"/>
              </a:spcAft>
              <a:buFont typeface="Wingdings" pitchFamily="2" charset="2"/>
              <a:buChar char="q"/>
            </a:pPr>
            <a:r>
              <a:rPr lang="ru" sz="2000" dirty="0" smtClean="0"/>
              <a:t>Объяснить, </a:t>
            </a:r>
            <a:r>
              <a:rPr lang="ru" sz="2000" dirty="0"/>
              <a:t>как экономический оператор любого </a:t>
            </a:r>
            <a:r>
              <a:rPr lang="ru-RU" sz="2000" dirty="0" smtClean="0"/>
              <a:t>УГО</a:t>
            </a:r>
            <a:r>
              <a:rPr lang="ru" sz="2000" dirty="0" smtClean="0"/>
              <a:t> </a:t>
            </a:r>
            <a:r>
              <a:rPr lang="ru" sz="2000" dirty="0"/>
              <a:t>может получить выгоду и подать заявку на получение и сохранение статуса УЭО, включая преимущества взаимного признания УЭО.</a:t>
            </a:r>
          </a:p>
        </p:txBody>
      </p:sp>
    </p:spTree>
    <p:extLst>
      <p:ext uri="{BB962C8B-B14F-4D97-AF65-F5344CB8AC3E}">
        <p14:creationId xmlns:p14="http://schemas.microsoft.com/office/powerpoint/2010/main" val="39407232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4922DA3-3FAB-4728-8351-834A6AC87C62}"/>
              </a:ext>
            </a:extLst>
          </p:cNvPr>
          <p:cNvSpPr>
            <a:spLocks noGrp="1"/>
          </p:cNvSpPr>
          <p:nvPr>
            <p:ph type="title"/>
          </p:nvPr>
        </p:nvSpPr>
        <p:spPr>
          <a:xfrm>
            <a:off x="1234807" y="365125"/>
            <a:ext cx="9949976" cy="714375"/>
          </a:xfrm>
        </p:spPr>
        <p:txBody>
          <a:bodyPr>
            <a:normAutofit/>
          </a:bodyPr>
          <a:lstStyle/>
          <a:p>
            <a:r>
              <a:rPr lang="ru" sz="3600" dirty="0">
                <a:latin typeface="Arial" panose="020B0604020202020204" pitchFamily="34" charset="0"/>
                <a:cs typeface="Arial" panose="020B0604020202020204" pitchFamily="34" charset="0"/>
              </a:rPr>
              <a:t>Соглашения об обмене данными с </a:t>
            </a:r>
            <a:r>
              <a:rPr lang="ru-RU" sz="3600" dirty="0" smtClean="0">
                <a:latin typeface="Arial" panose="020B0604020202020204" pitchFamily="34" charset="0"/>
                <a:cs typeface="Arial" panose="020B0604020202020204" pitchFamily="34" charset="0"/>
              </a:rPr>
              <a:t>УГО</a:t>
            </a:r>
            <a:endParaRPr lang="ru" sz="3600" dirty="0">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E5AC0402-51A6-4B9B-AA28-A5EDCC74B954}"/>
              </a:ext>
            </a:extLst>
          </p:cNvPr>
          <p:cNvSpPr>
            <a:spLocks noGrp="1"/>
          </p:cNvSpPr>
          <p:nvPr>
            <p:ph type="sldNum" sz="quarter" idx="12"/>
          </p:nvPr>
        </p:nvSpPr>
        <p:spPr>
          <a:xfrm>
            <a:off x="-1537902" y="6356356"/>
            <a:ext cx="2057400" cy="365125"/>
          </a:xfrm>
        </p:spPr>
        <p:txBody>
          <a:bodyPr/>
          <a:lstStyle/>
          <a:p>
            <a:fld id="{7D0C6CEF-3F30-5644-AEEC-4228C0B92182}" type="slidenum">
              <a:rPr lang="en-US" smtClean="0"/>
              <a:t>13</a:t>
            </a:fld>
            <a:endParaRPr lang="en-US" dirty="0"/>
          </a:p>
        </p:txBody>
      </p:sp>
      <p:sp>
        <p:nvSpPr>
          <p:cNvPr id="7" name="Content Placeholder 2">
            <a:extLst>
              <a:ext uri="{FF2B5EF4-FFF2-40B4-BE49-F238E27FC236}">
                <a16:creationId xmlns:a16="http://schemas.microsoft.com/office/drawing/2014/main" id="{8BD571EB-3398-5D2C-87DA-2DED97D08CBC}"/>
              </a:ext>
            </a:extLst>
          </p:cNvPr>
          <p:cNvSpPr txBox="1">
            <a:spLocks/>
          </p:cNvSpPr>
          <p:nvPr/>
        </p:nvSpPr>
        <p:spPr bwMode="auto">
          <a:xfrm>
            <a:off x="1112015" y="1117600"/>
            <a:ext cx="10195560" cy="5099056"/>
          </a:xfrm>
          <a:prstGeom prst="rect">
            <a:avLst/>
          </a:prstGeom>
          <a:solidFill>
            <a:srgbClr val="FFC000"/>
          </a:solid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85750" indent="-228600">
              <a:lnSpc>
                <a:spcPct val="90000"/>
              </a:lnSpc>
              <a:spcAft>
                <a:spcPts val="600"/>
              </a:spcAft>
              <a:buFont typeface="Wingdings" pitchFamily="2" charset="2"/>
              <a:buChar char="q"/>
            </a:pPr>
            <a:r>
              <a:rPr lang="ru" sz="2000" dirty="0"/>
              <a:t>Компонент 3 </a:t>
            </a:r>
            <a:r>
              <a:rPr lang="ru" sz="2000" dirty="0" smtClean="0"/>
              <a:t>Рамочных стандартов SAFE </a:t>
            </a:r>
            <a:r>
              <a:rPr lang="ru" sz="2000" dirty="0"/>
              <a:t>призывает таможенные органы взаимодействовать и сотрудничать с </a:t>
            </a:r>
            <a:r>
              <a:rPr lang="ru-RU" sz="2000" dirty="0" smtClean="0"/>
              <a:t>УГО</a:t>
            </a:r>
            <a:r>
              <a:rPr lang="ru" sz="2000" dirty="0" smtClean="0"/>
              <a:t>, </a:t>
            </a:r>
            <a:r>
              <a:rPr lang="ru" sz="2000" dirty="0"/>
              <a:t>когда они будут готовы, в отношении программы </a:t>
            </a:r>
            <a:r>
              <a:rPr lang="ru-RU" sz="2000" dirty="0" smtClean="0"/>
              <a:t>УЭО</a:t>
            </a:r>
            <a:r>
              <a:rPr lang="ru" sz="2000" dirty="0" smtClean="0"/>
              <a:t>, </a:t>
            </a:r>
            <a:r>
              <a:rPr lang="ru" sz="2000" dirty="0"/>
              <a:t>в частности, при </a:t>
            </a:r>
            <a:r>
              <a:rPr lang="ru" sz="2000" dirty="0" smtClean="0"/>
              <a:t>реализации мер безопасности</a:t>
            </a:r>
            <a:endParaRPr lang="ru" sz="2000" dirty="0"/>
          </a:p>
          <a:p>
            <a:pPr indent="-228600">
              <a:lnSpc>
                <a:spcPct val="90000"/>
              </a:lnSpc>
              <a:spcAft>
                <a:spcPts val="600"/>
              </a:spcAft>
              <a:buFont typeface="Wingdings" pitchFamily="2" charset="2"/>
              <a:buChar char="q"/>
            </a:pPr>
            <a:endParaRPr lang="en-US" sz="2000" dirty="0"/>
          </a:p>
          <a:p>
            <a:pPr marL="285750" indent="-228600">
              <a:lnSpc>
                <a:spcPct val="90000"/>
              </a:lnSpc>
              <a:spcAft>
                <a:spcPts val="600"/>
              </a:spcAft>
              <a:buFont typeface="Wingdings" pitchFamily="2" charset="2"/>
              <a:buChar char="q"/>
            </a:pPr>
            <a:r>
              <a:rPr lang="ru" sz="2000" dirty="0"/>
              <a:t>Признавая, что критерии </a:t>
            </a:r>
            <a:r>
              <a:rPr lang="ru" sz="2000" dirty="0" smtClean="0"/>
              <a:t>для сертификации </a:t>
            </a:r>
            <a:r>
              <a:rPr lang="ru" sz="2000" dirty="0"/>
              <a:t>статуса УЭО идентичны программе безопасности </a:t>
            </a:r>
            <a:r>
              <a:rPr lang="ru-RU" sz="2000" dirty="0" smtClean="0"/>
              <a:t>УГО</a:t>
            </a:r>
            <a:r>
              <a:rPr lang="ru" sz="2000" dirty="0" smtClean="0"/>
              <a:t> </a:t>
            </a:r>
            <a:r>
              <a:rPr lang="ru" sz="2000" dirty="0"/>
              <a:t>или соответствуют ей, чтобы исключить дублирование и повторную проверку одних и тех же областей и операций, если таковые </a:t>
            </a:r>
            <a:r>
              <a:rPr lang="ru" sz="2000" dirty="0" smtClean="0"/>
              <a:t>имеются</a:t>
            </a:r>
            <a:endParaRPr lang="ru" sz="2000" dirty="0"/>
          </a:p>
          <a:p>
            <a:pPr indent="-228600">
              <a:lnSpc>
                <a:spcPct val="90000"/>
              </a:lnSpc>
              <a:spcAft>
                <a:spcPts val="600"/>
              </a:spcAft>
              <a:buFont typeface="Wingdings" pitchFamily="2" charset="2"/>
              <a:buChar char="q"/>
            </a:pPr>
            <a:endParaRPr lang="en-US" sz="2000" dirty="0"/>
          </a:p>
          <a:p>
            <a:pPr marL="285750" indent="-228600">
              <a:lnSpc>
                <a:spcPct val="90000"/>
              </a:lnSpc>
              <a:spcAft>
                <a:spcPts val="600"/>
              </a:spcAft>
              <a:buFont typeface="Wingdings" pitchFamily="2" charset="2"/>
              <a:buChar char="q"/>
            </a:pPr>
            <a:r>
              <a:rPr lang="ru" sz="2000" dirty="0"/>
              <a:t>Обеспечение безопасного </a:t>
            </a:r>
            <a:r>
              <a:rPr lang="ru" sz="2000" dirty="0" smtClean="0"/>
              <a:t>процесса для </a:t>
            </a:r>
            <a:r>
              <a:rPr lang="ru" sz="2000" dirty="0"/>
              <a:t>беспрепятственного обмена данными УЭО</a:t>
            </a:r>
          </a:p>
          <a:p>
            <a:pPr marL="285750" indent="-228600">
              <a:lnSpc>
                <a:spcPct val="90000"/>
              </a:lnSpc>
              <a:spcAft>
                <a:spcPts val="600"/>
              </a:spcAft>
              <a:buFont typeface="Wingdings" pitchFamily="2" charset="2"/>
              <a:buChar char="q"/>
            </a:pPr>
            <a:endParaRPr lang="en-US" sz="2000" dirty="0"/>
          </a:p>
          <a:p>
            <a:pPr marL="285750" indent="-228600">
              <a:lnSpc>
                <a:spcPct val="90000"/>
              </a:lnSpc>
              <a:spcAft>
                <a:spcPts val="600"/>
              </a:spcAft>
              <a:buFont typeface="Wingdings" pitchFamily="2" charset="2"/>
              <a:buChar char="q"/>
            </a:pPr>
            <a:r>
              <a:rPr lang="ru" sz="2000" dirty="0" smtClean="0"/>
              <a:t>Приоритетное оформление </a:t>
            </a:r>
            <a:r>
              <a:rPr lang="ru" sz="2000" dirty="0"/>
              <a:t>или снижение </a:t>
            </a:r>
            <a:r>
              <a:rPr lang="ru" sz="2000" dirty="0" smtClean="0"/>
              <a:t>комиссий и </a:t>
            </a:r>
            <a:r>
              <a:rPr lang="ru" sz="2000" dirty="0"/>
              <a:t>сборов для рассмотрения </a:t>
            </a:r>
            <a:r>
              <a:rPr lang="ru-RU" sz="2000" dirty="0" smtClean="0"/>
              <a:t>УГО</a:t>
            </a:r>
            <a:r>
              <a:rPr lang="ru" sz="2000" dirty="0" smtClean="0"/>
              <a:t> </a:t>
            </a:r>
            <a:r>
              <a:rPr lang="ru" sz="2000" dirty="0"/>
              <a:t>при оформлении лицензий, сертификатов, разрешений и других </a:t>
            </a:r>
            <a:r>
              <a:rPr lang="ru" sz="2000" dirty="0" smtClean="0"/>
              <a:t>авторизаций</a:t>
            </a:r>
            <a:endParaRPr lang="ru" sz="2000" dirty="0"/>
          </a:p>
        </p:txBody>
      </p:sp>
    </p:spTree>
    <p:extLst>
      <p:ext uri="{BB962C8B-B14F-4D97-AF65-F5344CB8AC3E}">
        <p14:creationId xmlns:p14="http://schemas.microsoft.com/office/powerpoint/2010/main" val="5226853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4922DA3-3FAB-4728-8351-834A6AC87C62}"/>
              </a:ext>
            </a:extLst>
          </p:cNvPr>
          <p:cNvSpPr>
            <a:spLocks noGrp="1"/>
          </p:cNvSpPr>
          <p:nvPr>
            <p:ph type="title"/>
          </p:nvPr>
        </p:nvSpPr>
        <p:spPr>
          <a:xfrm>
            <a:off x="1234807" y="365125"/>
            <a:ext cx="9949976" cy="1325563"/>
          </a:xfrm>
        </p:spPr>
        <p:txBody>
          <a:bodyPr>
            <a:normAutofit/>
          </a:bodyPr>
          <a:lstStyle/>
          <a:p>
            <a:r>
              <a:rPr lang="ru" sz="3400" dirty="0">
                <a:latin typeface="Arial" panose="020B0604020202020204" pitchFamily="34" charset="0"/>
                <a:cs typeface="Arial" panose="020B0604020202020204" pitchFamily="34" charset="0"/>
              </a:rPr>
              <a:t>Расширение преимуществ </a:t>
            </a:r>
            <a:r>
              <a:rPr lang="ru-RU" sz="3400" dirty="0" smtClean="0">
                <a:latin typeface="Arial" panose="020B0604020202020204" pitchFamily="34" charset="0"/>
                <a:cs typeface="Arial" panose="020B0604020202020204" pitchFamily="34" charset="0"/>
              </a:rPr>
              <a:t>УЭО</a:t>
            </a:r>
            <a:r>
              <a:rPr lang="ru" sz="3400" dirty="0" smtClean="0">
                <a:latin typeface="Arial" panose="020B0604020202020204" pitchFamily="34" charset="0"/>
                <a:cs typeface="Arial" panose="020B0604020202020204" pitchFamily="34" charset="0"/>
              </a:rPr>
              <a:t> </a:t>
            </a:r>
            <a:r>
              <a:rPr lang="ru" sz="3400" dirty="0">
                <a:latin typeface="Arial" panose="020B0604020202020204" pitchFamily="34" charset="0"/>
                <a:cs typeface="Arial" panose="020B0604020202020204" pitchFamily="34" charset="0"/>
              </a:rPr>
              <a:t>с помощью </a:t>
            </a:r>
            <a:r>
              <a:rPr lang="ru-RU" sz="3400" dirty="0" smtClean="0">
                <a:latin typeface="Arial" panose="020B0604020202020204" pitchFamily="34" charset="0"/>
                <a:cs typeface="Arial" panose="020B0604020202020204" pitchFamily="34" charset="0"/>
              </a:rPr>
              <a:t>УГО</a:t>
            </a:r>
            <a:endParaRPr lang="ru" sz="3400" dirty="0">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E5AC0402-51A6-4B9B-AA28-A5EDCC74B954}"/>
              </a:ext>
            </a:extLst>
          </p:cNvPr>
          <p:cNvSpPr>
            <a:spLocks noGrp="1"/>
          </p:cNvSpPr>
          <p:nvPr>
            <p:ph type="sldNum" sz="quarter" idx="12"/>
          </p:nvPr>
        </p:nvSpPr>
        <p:spPr>
          <a:xfrm>
            <a:off x="-1537902" y="6356356"/>
            <a:ext cx="2057400" cy="365125"/>
          </a:xfrm>
        </p:spPr>
        <p:txBody>
          <a:bodyPr/>
          <a:lstStyle/>
          <a:p>
            <a:fld id="{7D0C6CEF-3F30-5644-AEEC-4228C0B92182}" type="slidenum">
              <a:rPr lang="en-US" smtClean="0"/>
              <a:t>14</a:t>
            </a:fld>
            <a:endParaRPr lang="en-US" dirty="0"/>
          </a:p>
        </p:txBody>
      </p:sp>
      <p:sp>
        <p:nvSpPr>
          <p:cNvPr id="7" name="Content Placeholder 2">
            <a:extLst>
              <a:ext uri="{FF2B5EF4-FFF2-40B4-BE49-F238E27FC236}">
                <a16:creationId xmlns:a16="http://schemas.microsoft.com/office/drawing/2014/main" id="{8BD571EB-3398-5D2C-87DA-2DED97D08CBC}"/>
              </a:ext>
            </a:extLst>
          </p:cNvPr>
          <p:cNvSpPr txBox="1">
            <a:spLocks/>
          </p:cNvSpPr>
          <p:nvPr/>
        </p:nvSpPr>
        <p:spPr bwMode="auto">
          <a:xfrm>
            <a:off x="1344057" y="1542361"/>
            <a:ext cx="9613135" cy="4439798"/>
          </a:xfrm>
          <a:prstGeom prst="rect">
            <a:avLst/>
          </a:prstGeom>
          <a:solidFill>
            <a:schemeClr val="accent5">
              <a:lumMod val="60000"/>
              <a:lumOff val="40000"/>
            </a:schemeClr>
          </a:solid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indent="-285750">
              <a:lnSpc>
                <a:spcPct val="90000"/>
              </a:lnSpc>
              <a:spcAft>
                <a:spcPts val="600"/>
              </a:spcAft>
              <a:buFont typeface="Wingdings" pitchFamily="2" charset="2"/>
              <a:buChar char="q"/>
            </a:pPr>
            <a:r>
              <a:rPr lang="ru" sz="2000" dirty="0"/>
              <a:t>Сертификаты </a:t>
            </a:r>
            <a:r>
              <a:rPr lang="ru-RU" sz="2000" dirty="0" smtClean="0"/>
              <a:t>УЭО</a:t>
            </a:r>
            <a:r>
              <a:rPr lang="ru" sz="2000" dirty="0" smtClean="0"/>
              <a:t> </a:t>
            </a:r>
            <a:r>
              <a:rPr lang="ru" sz="2000" dirty="0"/>
              <a:t>основаны на критериях </a:t>
            </a:r>
            <a:r>
              <a:rPr lang="ru-RU" sz="2000" dirty="0" smtClean="0"/>
              <a:t>УЭО</a:t>
            </a:r>
            <a:r>
              <a:rPr lang="ru" sz="2000" dirty="0" smtClean="0"/>
              <a:t>, </a:t>
            </a:r>
            <a:r>
              <a:rPr lang="ru" sz="2000" dirty="0"/>
              <a:t>установленных таможней, тогда как </a:t>
            </a:r>
            <a:r>
              <a:rPr lang="ru-RU" sz="2000" dirty="0" smtClean="0"/>
              <a:t>УГО</a:t>
            </a:r>
            <a:r>
              <a:rPr lang="ru" sz="2000" dirty="0" smtClean="0"/>
              <a:t> </a:t>
            </a:r>
            <a:r>
              <a:rPr lang="ru" sz="2000" dirty="0"/>
              <a:t>связаны с другими законами и </a:t>
            </a:r>
            <a:r>
              <a:rPr lang="ru" sz="2000" dirty="0" smtClean="0"/>
              <a:t>положениями</a:t>
            </a:r>
            <a:endParaRPr lang="ru" sz="2000" dirty="0"/>
          </a:p>
          <a:p>
            <a:pPr indent="-285750">
              <a:lnSpc>
                <a:spcPct val="90000"/>
              </a:lnSpc>
              <a:spcAft>
                <a:spcPts val="600"/>
              </a:spcAft>
              <a:buFont typeface="Wingdings" pitchFamily="2" charset="2"/>
              <a:buChar char="q"/>
            </a:pPr>
            <a:endParaRPr lang="en-US" sz="2000" dirty="0"/>
          </a:p>
          <a:p>
            <a:pPr indent="-285750">
              <a:lnSpc>
                <a:spcPct val="90000"/>
              </a:lnSpc>
              <a:spcAft>
                <a:spcPts val="600"/>
              </a:spcAft>
              <a:buFont typeface="Wingdings" pitchFamily="2" charset="2"/>
              <a:buChar char="q"/>
            </a:pPr>
            <a:r>
              <a:rPr lang="ru" sz="2000" dirty="0"/>
              <a:t>Трудно найти правильный баланс между упрощением процедур торговли и контролем </a:t>
            </a:r>
            <a:r>
              <a:rPr lang="ru" sz="2000" dirty="0" smtClean="0"/>
              <a:t>в области безопасности торговли</a:t>
            </a:r>
            <a:endParaRPr lang="ru" sz="2000" dirty="0"/>
          </a:p>
          <a:p>
            <a:pPr indent="-285750">
              <a:lnSpc>
                <a:spcPct val="90000"/>
              </a:lnSpc>
              <a:spcAft>
                <a:spcPts val="600"/>
              </a:spcAft>
              <a:buFont typeface="Wingdings" pitchFamily="2" charset="2"/>
              <a:buChar char="q"/>
            </a:pPr>
            <a:endParaRPr lang="en-US" sz="2000" dirty="0"/>
          </a:p>
          <a:p>
            <a:pPr indent="-285750">
              <a:lnSpc>
                <a:spcPct val="90000"/>
              </a:lnSpc>
              <a:spcAft>
                <a:spcPts val="600"/>
              </a:spcAft>
              <a:buFont typeface="Wingdings" pitchFamily="2" charset="2"/>
              <a:buChar char="q"/>
            </a:pPr>
            <a:r>
              <a:rPr lang="ru" sz="2000" dirty="0"/>
              <a:t>Предлагаемые области сотрудничества для таможни и </a:t>
            </a:r>
            <a:r>
              <a:rPr lang="ru-RU" sz="2000" dirty="0" smtClean="0"/>
              <a:t>УГО</a:t>
            </a:r>
            <a:r>
              <a:rPr lang="ru" sz="2000" dirty="0" smtClean="0"/>
              <a:t>: </a:t>
            </a:r>
            <a:r>
              <a:rPr lang="ru" sz="2000" dirty="0"/>
              <a:t>безопасность трансграничной цепочки поставок и гармонизация мер контроля безопасности цепочки поставок.</a:t>
            </a:r>
          </a:p>
          <a:p>
            <a:pPr marL="800100" lvl="1">
              <a:lnSpc>
                <a:spcPct val="90000"/>
              </a:lnSpc>
              <a:spcAft>
                <a:spcPts val="600"/>
              </a:spcAft>
              <a:buFont typeface="Wingdings" pitchFamily="2" charset="2"/>
              <a:buChar char="q"/>
            </a:pPr>
            <a:endParaRPr lang="en-US" sz="2000" dirty="0"/>
          </a:p>
          <a:p>
            <a:pPr indent="-285750">
              <a:lnSpc>
                <a:spcPct val="90000"/>
              </a:lnSpc>
              <a:spcAft>
                <a:spcPts val="600"/>
              </a:spcAft>
              <a:buFont typeface="Wingdings" pitchFamily="2" charset="2"/>
              <a:buChar char="q"/>
            </a:pPr>
            <a:r>
              <a:rPr lang="ru-RU" sz="2000" dirty="0" smtClean="0"/>
              <a:t>УГО</a:t>
            </a:r>
            <a:r>
              <a:rPr lang="ru" sz="2000" dirty="0" smtClean="0"/>
              <a:t> </a:t>
            </a:r>
            <a:r>
              <a:rPr lang="ru" sz="2000" dirty="0"/>
              <a:t>должны </a:t>
            </a:r>
            <a:r>
              <a:rPr lang="ru" sz="2000" dirty="0" smtClean="0"/>
              <a:t>признавать </a:t>
            </a:r>
            <a:r>
              <a:rPr lang="ru" sz="2000" dirty="0"/>
              <a:t>вклад стандартов УЭО в упрощение их работы и устранение дублирования и </a:t>
            </a:r>
            <a:r>
              <a:rPr lang="ru" sz="2000" dirty="0" smtClean="0"/>
              <a:t>повторных проверок</a:t>
            </a:r>
            <a:endParaRPr lang="ru" sz="2000" dirty="0"/>
          </a:p>
        </p:txBody>
      </p:sp>
    </p:spTree>
    <p:extLst>
      <p:ext uri="{BB962C8B-B14F-4D97-AF65-F5344CB8AC3E}">
        <p14:creationId xmlns:p14="http://schemas.microsoft.com/office/powerpoint/2010/main" val="12500444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4922DA3-3FAB-4728-8351-834A6AC87C62}"/>
              </a:ext>
            </a:extLst>
          </p:cNvPr>
          <p:cNvSpPr>
            <a:spLocks noGrp="1"/>
          </p:cNvSpPr>
          <p:nvPr>
            <p:ph type="title"/>
          </p:nvPr>
        </p:nvSpPr>
        <p:spPr>
          <a:xfrm>
            <a:off x="1234807" y="365125"/>
            <a:ext cx="9949976" cy="1325563"/>
          </a:xfrm>
        </p:spPr>
        <p:txBody>
          <a:bodyPr>
            <a:normAutofit/>
          </a:bodyPr>
          <a:lstStyle/>
          <a:p>
            <a:r>
              <a:rPr lang="ru" sz="3600" dirty="0">
                <a:latin typeface="Arial" panose="020B0604020202020204" pitchFamily="34" charset="0"/>
                <a:cs typeface="Arial" panose="020B0604020202020204" pitchFamily="34" charset="0"/>
              </a:rPr>
              <a:t>Поддержка </a:t>
            </a:r>
            <a:r>
              <a:rPr lang="ru" sz="3600" dirty="0" smtClean="0">
                <a:latin typeface="Arial" panose="020B0604020202020204" pitchFamily="34" charset="0"/>
                <a:cs typeface="Arial" panose="020B0604020202020204" pitchFamily="34" charset="0"/>
              </a:rPr>
              <a:t>для МСП</a:t>
            </a:r>
            <a:endParaRPr lang="ru" sz="3600" dirty="0">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E5AC0402-51A6-4B9B-AA28-A5EDCC74B954}"/>
              </a:ext>
            </a:extLst>
          </p:cNvPr>
          <p:cNvSpPr>
            <a:spLocks noGrp="1"/>
          </p:cNvSpPr>
          <p:nvPr>
            <p:ph type="sldNum" sz="quarter" idx="12"/>
          </p:nvPr>
        </p:nvSpPr>
        <p:spPr>
          <a:xfrm>
            <a:off x="-1537902" y="6356356"/>
            <a:ext cx="2057400" cy="365125"/>
          </a:xfrm>
        </p:spPr>
        <p:txBody>
          <a:bodyPr/>
          <a:lstStyle/>
          <a:p>
            <a:fld id="{7D0C6CEF-3F30-5644-AEEC-4228C0B92182}" type="slidenum">
              <a:rPr lang="en-US" smtClean="0"/>
              <a:t>15</a:t>
            </a:fld>
            <a:endParaRPr lang="en-US" dirty="0"/>
          </a:p>
        </p:txBody>
      </p:sp>
      <p:sp>
        <p:nvSpPr>
          <p:cNvPr id="7" name="Content Placeholder 2">
            <a:extLst>
              <a:ext uri="{FF2B5EF4-FFF2-40B4-BE49-F238E27FC236}">
                <a16:creationId xmlns:a16="http://schemas.microsoft.com/office/drawing/2014/main" id="{8BD571EB-3398-5D2C-87DA-2DED97D08CBC}"/>
              </a:ext>
            </a:extLst>
          </p:cNvPr>
          <p:cNvSpPr txBox="1">
            <a:spLocks/>
          </p:cNvSpPr>
          <p:nvPr/>
        </p:nvSpPr>
        <p:spPr bwMode="auto">
          <a:xfrm>
            <a:off x="1344057" y="1542360"/>
            <a:ext cx="9613135" cy="4813995"/>
          </a:xfrm>
          <a:prstGeom prst="rect">
            <a:avLst/>
          </a:prstGeom>
          <a:solidFill>
            <a:schemeClr val="accent6">
              <a:lumMod val="60000"/>
              <a:lumOff val="40000"/>
            </a:schemeClr>
          </a:solid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lvl="0">
              <a:lnSpc>
                <a:spcPct val="90000"/>
              </a:lnSpc>
              <a:spcAft>
                <a:spcPts val="600"/>
              </a:spcAft>
              <a:buFont typeface="Wingdings" pitchFamily="2" charset="2"/>
              <a:buChar char="q"/>
            </a:pPr>
            <a:r>
              <a:rPr lang="ru" sz="2000" dirty="0" smtClean="0">
                <a:effectLst/>
              </a:rPr>
              <a:t>Рассматривать </a:t>
            </a:r>
            <a:r>
              <a:rPr lang="ru" sz="2000" dirty="0">
                <a:effectLst/>
              </a:rPr>
              <a:t>заслуживающие внимания аналогичные программы в других странах, </a:t>
            </a:r>
            <a:r>
              <a:rPr lang="ru" sz="2000" dirty="0" smtClean="0">
                <a:effectLst/>
              </a:rPr>
              <a:t>ориентироваться на </a:t>
            </a:r>
            <a:r>
              <a:rPr lang="ru" sz="2000" dirty="0">
                <a:effectLst/>
              </a:rPr>
              <a:t>соответствующие компании, участвующие в глобальной торговле, на долю которых приходится прямое участие МСП, в большей степени ориентированное на импорт, о чем свидетельствует </a:t>
            </a:r>
            <a:r>
              <a:rPr lang="ru" sz="2000" dirty="0" smtClean="0">
                <a:effectLst/>
              </a:rPr>
              <a:t>ряд лет </a:t>
            </a:r>
            <a:r>
              <a:rPr lang="ru" sz="2000" dirty="0">
                <a:effectLst/>
              </a:rPr>
              <a:t>передовой практики производства дорогостоящей продукции.</a:t>
            </a:r>
          </a:p>
          <a:p>
            <a:pPr marL="457200" lvl="0">
              <a:lnSpc>
                <a:spcPct val="90000"/>
              </a:lnSpc>
              <a:spcAft>
                <a:spcPts val="600"/>
              </a:spcAft>
              <a:buFont typeface="Wingdings" pitchFamily="2" charset="2"/>
              <a:buChar char="q"/>
            </a:pPr>
            <a:endParaRPr lang="en-US" sz="2000" dirty="0"/>
          </a:p>
          <a:p>
            <a:pPr marL="457200" lvl="0">
              <a:lnSpc>
                <a:spcPct val="90000"/>
              </a:lnSpc>
              <a:spcAft>
                <a:spcPts val="600"/>
              </a:spcAft>
              <a:buFont typeface="Wingdings" pitchFamily="2" charset="2"/>
              <a:buChar char="q"/>
            </a:pPr>
            <a:r>
              <a:rPr lang="ru" sz="2000" dirty="0">
                <a:effectLst/>
              </a:rPr>
              <a:t>Давайте не будем забывать о растущем участии МСП в электронной </a:t>
            </a:r>
            <a:r>
              <a:rPr lang="ru" sz="2000" dirty="0" smtClean="0">
                <a:effectLst/>
              </a:rPr>
              <a:t>коммерции, это тоже надо учитывать.</a:t>
            </a:r>
            <a:endParaRPr lang="ru" sz="2000" dirty="0">
              <a:effectLst/>
            </a:endParaRPr>
          </a:p>
          <a:p>
            <a:pPr marL="457200" lvl="0">
              <a:lnSpc>
                <a:spcPct val="90000"/>
              </a:lnSpc>
              <a:spcAft>
                <a:spcPts val="600"/>
              </a:spcAft>
              <a:buFont typeface="Wingdings" pitchFamily="2" charset="2"/>
              <a:buChar char="q"/>
            </a:pPr>
            <a:endParaRPr lang="en-US" sz="2000" dirty="0"/>
          </a:p>
          <a:p>
            <a:pPr marL="457200" lvl="0">
              <a:lnSpc>
                <a:spcPct val="90000"/>
              </a:lnSpc>
              <a:spcAft>
                <a:spcPts val="600"/>
              </a:spcAft>
              <a:buFont typeface="Wingdings" pitchFamily="2" charset="2"/>
              <a:buChar char="q"/>
            </a:pPr>
            <a:r>
              <a:rPr lang="ru" sz="2000" dirty="0"/>
              <a:t>Поощрять МСП </a:t>
            </a:r>
            <a:r>
              <a:rPr lang="ru" sz="2000" dirty="0">
                <a:effectLst/>
              </a:rPr>
              <a:t>работать вместе, чтобы </a:t>
            </a:r>
            <a:r>
              <a:rPr lang="ru" sz="2000" dirty="0" smtClean="0">
                <a:effectLst/>
              </a:rPr>
              <a:t>они объединяли свои </a:t>
            </a:r>
            <a:r>
              <a:rPr lang="ru" sz="2000" dirty="0">
                <a:effectLst/>
              </a:rPr>
              <a:t>ресурсы для достижения более высокого уровня производства, улучшения производственных процессов и определения необходимой государственной поддержки и </a:t>
            </a:r>
            <a:r>
              <a:rPr lang="ru" sz="2000" dirty="0" smtClean="0">
                <a:effectLst/>
              </a:rPr>
              <a:t>интервенций.</a:t>
            </a:r>
            <a:endParaRPr lang="ru" sz="2000" dirty="0">
              <a:effectLst/>
            </a:endParaRPr>
          </a:p>
        </p:txBody>
      </p:sp>
    </p:spTree>
    <p:extLst>
      <p:ext uri="{BB962C8B-B14F-4D97-AF65-F5344CB8AC3E}">
        <p14:creationId xmlns:p14="http://schemas.microsoft.com/office/powerpoint/2010/main" val="18326719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4922DA3-3FAB-4728-8351-834A6AC87C62}"/>
              </a:ext>
            </a:extLst>
          </p:cNvPr>
          <p:cNvSpPr>
            <a:spLocks noGrp="1"/>
          </p:cNvSpPr>
          <p:nvPr>
            <p:ph type="title"/>
          </p:nvPr>
        </p:nvSpPr>
        <p:spPr>
          <a:xfrm>
            <a:off x="1234807" y="365125"/>
            <a:ext cx="9949976" cy="1325563"/>
          </a:xfrm>
        </p:spPr>
        <p:txBody>
          <a:bodyPr>
            <a:normAutofit/>
          </a:bodyPr>
          <a:lstStyle/>
          <a:p>
            <a:r>
              <a:rPr lang="ru" sz="3400" dirty="0">
                <a:latin typeface="Arial" panose="020B0604020202020204" pitchFamily="34" charset="0"/>
                <a:cs typeface="Arial" panose="020B0604020202020204" pitchFamily="34" charset="0"/>
              </a:rPr>
              <a:t>Поддержка участников электронной коммерции</a:t>
            </a:r>
          </a:p>
        </p:txBody>
      </p:sp>
      <p:sp>
        <p:nvSpPr>
          <p:cNvPr id="5" name="Slide Number Placeholder 4">
            <a:extLst>
              <a:ext uri="{FF2B5EF4-FFF2-40B4-BE49-F238E27FC236}">
                <a16:creationId xmlns:a16="http://schemas.microsoft.com/office/drawing/2014/main" id="{E5AC0402-51A6-4B9B-AA28-A5EDCC74B954}"/>
              </a:ext>
            </a:extLst>
          </p:cNvPr>
          <p:cNvSpPr>
            <a:spLocks noGrp="1"/>
          </p:cNvSpPr>
          <p:nvPr>
            <p:ph type="sldNum" sz="quarter" idx="12"/>
          </p:nvPr>
        </p:nvSpPr>
        <p:spPr>
          <a:xfrm>
            <a:off x="-1537902" y="6356356"/>
            <a:ext cx="2057400" cy="365125"/>
          </a:xfrm>
        </p:spPr>
        <p:txBody>
          <a:bodyPr/>
          <a:lstStyle/>
          <a:p>
            <a:fld id="{7D0C6CEF-3F30-5644-AEEC-4228C0B92182}" type="slidenum">
              <a:rPr lang="en-US" smtClean="0"/>
              <a:t>16</a:t>
            </a:fld>
            <a:endParaRPr lang="en-US" dirty="0"/>
          </a:p>
        </p:txBody>
      </p:sp>
      <p:sp>
        <p:nvSpPr>
          <p:cNvPr id="7" name="Content Placeholder 2">
            <a:extLst>
              <a:ext uri="{FF2B5EF4-FFF2-40B4-BE49-F238E27FC236}">
                <a16:creationId xmlns:a16="http://schemas.microsoft.com/office/drawing/2014/main" id="{8BD571EB-3398-5D2C-87DA-2DED97D08CBC}"/>
              </a:ext>
            </a:extLst>
          </p:cNvPr>
          <p:cNvSpPr txBox="1">
            <a:spLocks/>
          </p:cNvSpPr>
          <p:nvPr/>
        </p:nvSpPr>
        <p:spPr bwMode="auto">
          <a:xfrm>
            <a:off x="1234807" y="1542360"/>
            <a:ext cx="9852293" cy="4502839"/>
          </a:xfrm>
          <a:prstGeom prst="rect">
            <a:avLst/>
          </a:prstGeom>
          <a:solidFill>
            <a:schemeClr val="accent4">
              <a:lumMod val="60000"/>
              <a:lumOff val="40000"/>
            </a:schemeClr>
          </a:solid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85750" indent="-228600">
              <a:lnSpc>
                <a:spcPct val="90000"/>
              </a:lnSpc>
              <a:spcAft>
                <a:spcPts val="600"/>
              </a:spcAft>
              <a:buFont typeface="Arial" panose="020B0604020202020204" pitchFamily="34" charset="0"/>
              <a:buChar char="•"/>
            </a:pPr>
            <a:r>
              <a:rPr lang="ru" sz="2000" dirty="0">
                <a:effectLst/>
              </a:rPr>
              <a:t>Необходимо обеспечить упрощение процедур трансграничной электронной коммерции без ущерба для равных условий с традиционной </a:t>
            </a:r>
            <a:r>
              <a:rPr lang="ru" sz="2000" dirty="0" smtClean="0">
                <a:effectLst/>
              </a:rPr>
              <a:t>торговлей</a:t>
            </a:r>
            <a:endParaRPr lang="ru" sz="2000" dirty="0">
              <a:effectLst/>
            </a:endParaRPr>
          </a:p>
          <a:p>
            <a:pPr marL="285750" indent="-228600">
              <a:lnSpc>
                <a:spcPct val="90000"/>
              </a:lnSpc>
              <a:spcAft>
                <a:spcPts val="600"/>
              </a:spcAft>
              <a:buFont typeface="Arial" panose="020B0604020202020204" pitchFamily="34" charset="0"/>
              <a:buChar char="•"/>
            </a:pPr>
            <a:endParaRPr lang="en-US" sz="2000" dirty="0"/>
          </a:p>
          <a:p>
            <a:pPr marL="285750" indent="-228600">
              <a:lnSpc>
                <a:spcPct val="90000"/>
              </a:lnSpc>
              <a:spcAft>
                <a:spcPts val="600"/>
              </a:spcAft>
              <a:buFont typeface="Arial" panose="020B0604020202020204" pitchFamily="34" charset="0"/>
              <a:buChar char="•"/>
            </a:pPr>
            <a:r>
              <a:rPr lang="ru" sz="2000" dirty="0">
                <a:effectLst/>
              </a:rPr>
              <a:t>Учитывая уникальные полномочия и надзор, таможня может и должна играть центральную роль в трансграничном управлении электронной коммерцией, используя существующие конвенции, инструменты и </a:t>
            </a:r>
            <a:r>
              <a:rPr lang="ru" sz="2000" dirty="0" smtClean="0">
                <a:effectLst/>
              </a:rPr>
              <a:t>механизмы. </a:t>
            </a:r>
            <a:r>
              <a:rPr lang="ru" sz="2000" dirty="0">
                <a:effectLst/>
              </a:rPr>
              <a:t>Для оптимизации цепочки поставок электронной коммерции необходим целостный и стандартизированный подход, обеспечивая при этом </a:t>
            </a:r>
            <a:r>
              <a:rPr lang="ru" sz="2000" dirty="0" smtClean="0">
                <a:effectLst/>
              </a:rPr>
              <a:t>надлежащие определение и </a:t>
            </a:r>
            <a:r>
              <a:rPr lang="ru" sz="2000" dirty="0">
                <a:effectLst/>
              </a:rPr>
              <a:t>управление </a:t>
            </a:r>
            <a:r>
              <a:rPr lang="ru" sz="2000" dirty="0" smtClean="0">
                <a:effectLst/>
              </a:rPr>
              <a:t>рисками</a:t>
            </a:r>
            <a:endParaRPr lang="ru" sz="2000" dirty="0">
              <a:effectLst/>
            </a:endParaRPr>
          </a:p>
          <a:p>
            <a:pPr marL="285750" indent="-228600">
              <a:lnSpc>
                <a:spcPct val="90000"/>
              </a:lnSpc>
              <a:spcAft>
                <a:spcPts val="600"/>
              </a:spcAft>
              <a:buFont typeface="Arial" panose="020B0604020202020204" pitchFamily="34" charset="0"/>
              <a:buChar char="•"/>
            </a:pPr>
            <a:endParaRPr lang="en-US" sz="2000" dirty="0"/>
          </a:p>
          <a:p>
            <a:pPr marL="400050">
              <a:lnSpc>
                <a:spcPct val="90000"/>
              </a:lnSpc>
              <a:spcAft>
                <a:spcPts val="600"/>
              </a:spcAft>
              <a:buFont typeface="Wingdings" pitchFamily="2" charset="2"/>
              <a:buChar char="q"/>
            </a:pPr>
            <a:r>
              <a:rPr lang="ru" sz="2000" dirty="0">
                <a:effectLst/>
              </a:rPr>
              <a:t>Устанавливает глобальные стандарты для обеспечения определенности, предсказуемости, прозрачности, безопасности и эффективности в цепочке поставок электронной </a:t>
            </a:r>
            <a:r>
              <a:rPr lang="ru" sz="2000" dirty="0" smtClean="0">
                <a:effectLst/>
              </a:rPr>
              <a:t>коммерции</a:t>
            </a:r>
            <a:endParaRPr lang="ru" sz="2000" dirty="0">
              <a:effectLst/>
            </a:endParaRPr>
          </a:p>
        </p:txBody>
      </p:sp>
    </p:spTree>
    <p:extLst>
      <p:ext uri="{BB962C8B-B14F-4D97-AF65-F5344CB8AC3E}">
        <p14:creationId xmlns:p14="http://schemas.microsoft.com/office/powerpoint/2010/main" val="19173902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4922DA3-3FAB-4728-8351-834A6AC87C62}"/>
              </a:ext>
            </a:extLst>
          </p:cNvPr>
          <p:cNvSpPr>
            <a:spLocks noGrp="1"/>
          </p:cNvSpPr>
          <p:nvPr>
            <p:ph type="title"/>
          </p:nvPr>
        </p:nvSpPr>
        <p:spPr>
          <a:xfrm>
            <a:off x="1234807" y="365125"/>
            <a:ext cx="9949976" cy="1325563"/>
          </a:xfrm>
        </p:spPr>
        <p:txBody>
          <a:bodyPr>
            <a:normAutofit/>
          </a:bodyPr>
          <a:lstStyle/>
          <a:p>
            <a:r>
              <a:rPr lang="ru" sz="3400" dirty="0">
                <a:latin typeface="Arial" panose="020B0604020202020204" pitchFamily="34" charset="0"/>
                <a:cs typeface="Arial" panose="020B0604020202020204" pitchFamily="34" charset="0"/>
              </a:rPr>
              <a:t>Основной глобальный набор преимуществ УЭО</a:t>
            </a:r>
          </a:p>
        </p:txBody>
      </p:sp>
      <p:sp>
        <p:nvSpPr>
          <p:cNvPr id="5" name="Slide Number Placeholder 4">
            <a:extLst>
              <a:ext uri="{FF2B5EF4-FFF2-40B4-BE49-F238E27FC236}">
                <a16:creationId xmlns:a16="http://schemas.microsoft.com/office/drawing/2014/main" id="{E5AC0402-51A6-4B9B-AA28-A5EDCC74B954}"/>
              </a:ext>
            </a:extLst>
          </p:cNvPr>
          <p:cNvSpPr>
            <a:spLocks noGrp="1"/>
          </p:cNvSpPr>
          <p:nvPr>
            <p:ph type="sldNum" sz="quarter" idx="12"/>
          </p:nvPr>
        </p:nvSpPr>
        <p:spPr>
          <a:xfrm>
            <a:off x="-1537902" y="6356356"/>
            <a:ext cx="2057400" cy="365125"/>
          </a:xfrm>
        </p:spPr>
        <p:txBody>
          <a:bodyPr/>
          <a:lstStyle/>
          <a:p>
            <a:fld id="{7D0C6CEF-3F30-5644-AEEC-4228C0B92182}" type="slidenum">
              <a:rPr lang="en-US" smtClean="0"/>
              <a:t>17</a:t>
            </a:fld>
            <a:endParaRPr lang="en-US" dirty="0"/>
          </a:p>
        </p:txBody>
      </p:sp>
      <p:sp>
        <p:nvSpPr>
          <p:cNvPr id="7" name="Content Placeholder 2">
            <a:extLst>
              <a:ext uri="{FF2B5EF4-FFF2-40B4-BE49-F238E27FC236}">
                <a16:creationId xmlns:a16="http://schemas.microsoft.com/office/drawing/2014/main" id="{8BD571EB-3398-5D2C-87DA-2DED97D08CBC}"/>
              </a:ext>
            </a:extLst>
          </p:cNvPr>
          <p:cNvSpPr txBox="1">
            <a:spLocks/>
          </p:cNvSpPr>
          <p:nvPr/>
        </p:nvSpPr>
        <p:spPr bwMode="auto">
          <a:xfrm>
            <a:off x="1344057" y="1542361"/>
            <a:ext cx="9840726" cy="3778939"/>
          </a:xfrm>
          <a:prstGeom prst="rect">
            <a:avLst/>
          </a:prstGeom>
          <a:solidFill>
            <a:schemeClr val="accent5">
              <a:lumMod val="60000"/>
              <a:lumOff val="40000"/>
            </a:schemeClr>
          </a:solid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lvl="0" indent="-228600">
              <a:lnSpc>
                <a:spcPct val="90000"/>
              </a:lnSpc>
              <a:spcAft>
                <a:spcPts val="600"/>
              </a:spcAft>
              <a:buFont typeface="Wingdings" pitchFamily="2" charset="2"/>
              <a:buChar char="q"/>
            </a:pPr>
            <a:r>
              <a:rPr lang="ru" sz="2000" dirty="0">
                <a:effectLst/>
              </a:rPr>
              <a:t>Невозможно, чтобы все таможенные администрации предлагали одинаковые </a:t>
            </a:r>
            <a:r>
              <a:rPr lang="ru" sz="2000" dirty="0" smtClean="0">
                <a:effectLst/>
              </a:rPr>
              <a:t>преимущества</a:t>
            </a:r>
            <a:endParaRPr lang="ru" sz="2000" dirty="0">
              <a:effectLst/>
            </a:endParaRPr>
          </a:p>
          <a:p>
            <a:pPr marL="342900" lvl="0" indent="-228600">
              <a:lnSpc>
                <a:spcPct val="90000"/>
              </a:lnSpc>
              <a:spcAft>
                <a:spcPts val="600"/>
              </a:spcAft>
              <a:buFont typeface="Wingdings" pitchFamily="2" charset="2"/>
              <a:buChar char="q"/>
            </a:pPr>
            <a:endParaRPr lang="en-US" sz="2000" dirty="0"/>
          </a:p>
          <a:p>
            <a:pPr marL="342900" lvl="0" indent="-228600">
              <a:lnSpc>
                <a:spcPct val="90000"/>
              </a:lnSpc>
              <a:spcAft>
                <a:spcPts val="600"/>
              </a:spcAft>
              <a:buFont typeface="Wingdings" pitchFamily="2" charset="2"/>
              <a:buChar char="q"/>
            </a:pPr>
            <a:r>
              <a:rPr lang="ru" sz="2000" dirty="0">
                <a:effectLst/>
              </a:rPr>
              <a:t>Тем не менее, крайне важно создать основной набор международно признанных преимуществ по упрощению процедур торговли, которые могут быть предоставлены </a:t>
            </a:r>
            <a:r>
              <a:rPr lang="ru" sz="2000" dirty="0" smtClean="0">
                <a:effectLst/>
              </a:rPr>
              <a:t>УЭО</a:t>
            </a:r>
            <a:endParaRPr lang="ru" sz="2000" dirty="0">
              <a:effectLst/>
            </a:endParaRPr>
          </a:p>
          <a:p>
            <a:pPr marL="342900" lvl="0" indent="-228600">
              <a:lnSpc>
                <a:spcPct val="90000"/>
              </a:lnSpc>
              <a:spcAft>
                <a:spcPts val="600"/>
              </a:spcAft>
              <a:buFont typeface="Arial" panose="020B0604020202020204" pitchFamily="34" charset="0"/>
              <a:buChar char="•"/>
            </a:pPr>
            <a:endParaRPr lang="en-US" sz="2000" dirty="0"/>
          </a:p>
          <a:p>
            <a:pPr marL="342900" lvl="0" indent="-228600">
              <a:lnSpc>
                <a:spcPct val="90000"/>
              </a:lnSpc>
              <a:spcAft>
                <a:spcPts val="600"/>
              </a:spcAft>
              <a:buFont typeface="Wingdings" pitchFamily="2" charset="2"/>
              <a:buChar char="q"/>
            </a:pPr>
            <a:r>
              <a:rPr lang="ru" sz="2000" dirty="0">
                <a:effectLst/>
              </a:rPr>
              <a:t>Преимущества УЭО должны быть прозрачными и значимыми, чтобы оправдать дополнительные затраты, которые несут экономические операторы при выполнении установленных требований программы </a:t>
            </a:r>
            <a:r>
              <a:rPr lang="ru" sz="2000" dirty="0" smtClean="0">
                <a:effectLst/>
              </a:rPr>
              <a:t>УЭО</a:t>
            </a:r>
            <a:endParaRPr lang="ru" sz="2000" dirty="0">
              <a:effectLst/>
            </a:endParaRPr>
          </a:p>
        </p:txBody>
      </p:sp>
    </p:spTree>
    <p:extLst>
      <p:ext uri="{BB962C8B-B14F-4D97-AF65-F5344CB8AC3E}">
        <p14:creationId xmlns:p14="http://schemas.microsoft.com/office/powerpoint/2010/main" val="7568565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EA48D53-7CCA-0A2A-C535-2324A2F1B7CB}"/>
              </a:ext>
            </a:extLst>
          </p:cNvPr>
          <p:cNvSpPr txBox="1">
            <a:spLocks/>
          </p:cNvSpPr>
          <p:nvPr/>
        </p:nvSpPr>
        <p:spPr>
          <a:xfrm>
            <a:off x="1397000" y="404664"/>
            <a:ext cx="9347200" cy="83245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600" kern="1200">
                <a:solidFill>
                  <a:srgbClr val="00B0F0"/>
                </a:solidFill>
                <a:latin typeface="Arial" panose="020B0604020202020204" pitchFamily="34" charset="0"/>
                <a:ea typeface="+mj-ea"/>
                <a:cs typeface="Arial" panose="020B0604020202020204" pitchFamily="34" charset="0"/>
              </a:defRPr>
            </a:lvl1pPr>
          </a:lstStyle>
          <a:p>
            <a:pPr algn="l"/>
            <a:r>
              <a:rPr lang="ru" sz="3200" dirty="0">
                <a:solidFill>
                  <a:srgbClr val="36A7E9"/>
                </a:solidFill>
              </a:rPr>
              <a:t>Основной глобальный набор преимуществ УЭО</a:t>
            </a:r>
            <a:endParaRPr lang="en-GB" sz="3200" dirty="0"/>
          </a:p>
        </p:txBody>
      </p:sp>
      <p:graphicFrame>
        <p:nvGraphicFramePr>
          <p:cNvPr id="2" name="Table 4">
            <a:extLst>
              <a:ext uri="{FF2B5EF4-FFF2-40B4-BE49-F238E27FC236}">
                <a16:creationId xmlns:a16="http://schemas.microsoft.com/office/drawing/2014/main" id="{1043C052-A34A-B3EB-388A-FC346F1B7C63}"/>
              </a:ext>
            </a:extLst>
          </p:cNvPr>
          <p:cNvGraphicFramePr>
            <a:graphicFrameLocks noGrp="1"/>
          </p:cNvGraphicFramePr>
          <p:nvPr>
            <p:extLst>
              <p:ext uri="{D42A27DB-BD31-4B8C-83A1-F6EECF244321}">
                <p14:modId xmlns:p14="http://schemas.microsoft.com/office/powerpoint/2010/main" val="1020860309"/>
              </p:ext>
            </p:extLst>
          </p:nvPr>
        </p:nvGraphicFramePr>
        <p:xfrm>
          <a:off x="1234655" y="1362788"/>
          <a:ext cx="9134597" cy="4350959"/>
        </p:xfrm>
        <a:graphic>
          <a:graphicData uri="http://schemas.openxmlformats.org/drawingml/2006/table">
            <a:tbl>
              <a:tblPr firstRow="1" bandRow="1">
                <a:tableStyleId>{5C22544A-7EE6-4342-B048-85BDC9FD1C3A}</a:tableStyleId>
              </a:tblPr>
              <a:tblGrid>
                <a:gridCol w="264138">
                  <a:extLst>
                    <a:ext uri="{9D8B030D-6E8A-4147-A177-3AD203B41FA5}">
                      <a16:colId xmlns:a16="http://schemas.microsoft.com/office/drawing/2014/main" val="787370491"/>
                    </a:ext>
                  </a:extLst>
                </a:gridCol>
                <a:gridCol w="5655028">
                  <a:extLst>
                    <a:ext uri="{9D8B030D-6E8A-4147-A177-3AD203B41FA5}">
                      <a16:colId xmlns:a16="http://schemas.microsoft.com/office/drawing/2014/main" val="3523646498"/>
                    </a:ext>
                  </a:extLst>
                </a:gridCol>
                <a:gridCol w="1092626">
                  <a:extLst>
                    <a:ext uri="{9D8B030D-6E8A-4147-A177-3AD203B41FA5}">
                      <a16:colId xmlns:a16="http://schemas.microsoft.com/office/drawing/2014/main" val="993550184"/>
                    </a:ext>
                  </a:extLst>
                </a:gridCol>
                <a:gridCol w="637365">
                  <a:extLst>
                    <a:ext uri="{9D8B030D-6E8A-4147-A177-3AD203B41FA5}">
                      <a16:colId xmlns:a16="http://schemas.microsoft.com/office/drawing/2014/main" val="1605600960"/>
                    </a:ext>
                  </a:extLst>
                </a:gridCol>
                <a:gridCol w="605084">
                  <a:extLst>
                    <a:ext uri="{9D8B030D-6E8A-4147-A177-3AD203B41FA5}">
                      <a16:colId xmlns:a16="http://schemas.microsoft.com/office/drawing/2014/main" val="485049588"/>
                    </a:ext>
                  </a:extLst>
                </a:gridCol>
                <a:gridCol w="880356">
                  <a:extLst>
                    <a:ext uri="{9D8B030D-6E8A-4147-A177-3AD203B41FA5}">
                      <a16:colId xmlns:a16="http://schemas.microsoft.com/office/drawing/2014/main" val="4162047800"/>
                    </a:ext>
                  </a:extLst>
                </a:gridCol>
              </a:tblGrid>
              <a:tr h="537669">
                <a:tc>
                  <a:txBody>
                    <a:bodyPr/>
                    <a:lstStyle/>
                    <a:p>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 sz="1400" dirty="0">
                          <a:latin typeface="Arial" panose="020B0604020202020204" pitchFamily="34" charset="0"/>
                          <a:cs typeface="Arial" panose="020B0604020202020204" pitchFamily="34" charset="0"/>
                        </a:rPr>
                        <a:t>Преимущества УЭО</a:t>
                      </a:r>
                    </a:p>
                  </a:txBody>
                  <a:tcPr anchor="ctr"/>
                </a:tc>
                <a:tc>
                  <a:txBody>
                    <a:bodyPr/>
                    <a:lstStyle/>
                    <a:p>
                      <a:pPr algn="ctr"/>
                      <a:r>
                        <a:rPr lang="ru" sz="1200" dirty="0">
                          <a:latin typeface="Arial" panose="020B0604020202020204" pitchFamily="34" charset="0"/>
                          <a:cs typeface="Arial" panose="020B0604020202020204" pitchFamily="34" charset="0"/>
                        </a:rPr>
                        <a:t>АСЕАН</a:t>
                      </a:r>
                    </a:p>
                  </a:txBody>
                  <a:tcPr anchor="ctr"/>
                </a:tc>
                <a:tc>
                  <a:txBody>
                    <a:bodyPr/>
                    <a:lstStyle/>
                    <a:p>
                      <a:pPr algn="ctr"/>
                      <a:r>
                        <a:rPr lang="ru" sz="1200" dirty="0" smtClean="0">
                          <a:latin typeface="Arial" panose="020B0604020202020204" pitchFamily="34" charset="0"/>
                          <a:cs typeface="Arial" panose="020B0604020202020204" pitchFamily="34" charset="0"/>
                        </a:rPr>
                        <a:t>ЕС</a:t>
                      </a:r>
                      <a:endParaRPr lang="ru" sz="1200" dirty="0">
                        <a:latin typeface="Arial" panose="020B0604020202020204" pitchFamily="34" charset="0"/>
                        <a:cs typeface="Arial" panose="020B0604020202020204" pitchFamily="34" charset="0"/>
                      </a:endParaRPr>
                    </a:p>
                  </a:txBody>
                  <a:tcPr anchor="ctr"/>
                </a:tc>
                <a:tc>
                  <a:txBody>
                    <a:bodyPr/>
                    <a:lstStyle/>
                    <a:p>
                      <a:pPr algn="ctr"/>
                      <a:r>
                        <a:rPr lang="ru" sz="1200" dirty="0" smtClean="0">
                          <a:latin typeface="Arial" panose="020B0604020202020204" pitchFamily="34" charset="0"/>
                          <a:cs typeface="Arial" panose="020B0604020202020204" pitchFamily="34" charset="0"/>
                        </a:rPr>
                        <a:t>США</a:t>
                      </a:r>
                      <a:endParaRPr lang="ru" sz="1200" dirty="0">
                        <a:latin typeface="Arial" panose="020B0604020202020204" pitchFamily="34" charset="0"/>
                        <a:cs typeface="Arial" panose="020B0604020202020204" pitchFamily="34" charset="0"/>
                      </a:endParaRPr>
                    </a:p>
                  </a:txBody>
                  <a:tcPr anchor="ctr"/>
                </a:tc>
                <a:tc>
                  <a:txBody>
                    <a:bodyPr/>
                    <a:lstStyle/>
                    <a:p>
                      <a:pPr algn="ctr"/>
                      <a:r>
                        <a:rPr lang="ru" sz="1200" dirty="0">
                          <a:latin typeface="Arial" panose="020B0604020202020204" pitchFamily="34" charset="0"/>
                          <a:cs typeface="Arial" panose="020B0604020202020204" pitchFamily="34" charset="0"/>
                        </a:rPr>
                        <a:t>Восточная Азия</a:t>
                      </a:r>
                    </a:p>
                  </a:txBody>
                  <a:tcPr anchor="ctr"/>
                </a:tc>
                <a:extLst>
                  <a:ext uri="{0D108BD9-81ED-4DB2-BD59-A6C34878D82A}">
                    <a16:rowId xmlns:a16="http://schemas.microsoft.com/office/drawing/2014/main" val="667059985"/>
                  </a:ext>
                </a:extLst>
              </a:tr>
              <a:tr h="384802">
                <a:tc>
                  <a:txBody>
                    <a:bodyPr/>
                    <a:lstStyle/>
                    <a:p>
                      <a:pPr algn="ctr"/>
                      <a:r>
                        <a:rPr lang="ru" sz="1400" dirty="0">
                          <a:latin typeface="Arial" panose="020B0604020202020204" pitchFamily="34" charset="0"/>
                          <a:cs typeface="Arial" panose="020B0604020202020204" pitchFamily="34" charset="0"/>
                        </a:rPr>
                        <a:t>1</a:t>
                      </a:r>
                    </a:p>
                  </a:txBody>
                  <a:tcPr anchor="ctr"/>
                </a:tc>
                <a:tc>
                  <a:txBody>
                    <a:bodyPr/>
                    <a:lstStyle/>
                    <a:p>
                      <a:r>
                        <a:rPr lang="ru" sz="1400" dirty="0">
                          <a:latin typeface="Arial" panose="020B0604020202020204" pitchFamily="34" charset="0"/>
                          <a:cs typeface="Arial" panose="020B0604020202020204" pitchFamily="34" charset="0"/>
                        </a:rPr>
                        <a:t>Взаимное признание статуса УЭО таможней</a:t>
                      </a:r>
                    </a:p>
                  </a:txBody>
                  <a:tcPr/>
                </a:tc>
                <a:tc>
                  <a:txBody>
                    <a:bodyPr/>
                    <a:lstStyle/>
                    <a:p>
                      <a:pPr algn="ctr"/>
                      <a:endParaRPr lang="en-US" sz="1400" dirty="0">
                        <a:latin typeface="Arial" panose="020B0604020202020204" pitchFamily="34" charset="0"/>
                        <a:cs typeface="Arial" panose="020B0604020202020204" pitchFamily="34" charset="0"/>
                      </a:endParaRPr>
                    </a:p>
                  </a:txBody>
                  <a:tcPr/>
                </a:tc>
                <a:tc>
                  <a:txBody>
                    <a:bodyPr/>
                    <a:lstStyle/>
                    <a:p>
                      <a:pPr algn="ctr"/>
                      <a:endParaRPr lang="en-US" sz="1400" dirty="0">
                        <a:latin typeface="Arial" panose="020B0604020202020204" pitchFamily="34" charset="0"/>
                        <a:cs typeface="Arial" panose="020B0604020202020204" pitchFamily="34" charset="0"/>
                      </a:endParaRPr>
                    </a:p>
                  </a:txBody>
                  <a:tcPr/>
                </a:tc>
                <a:tc>
                  <a:txBody>
                    <a:bodyPr/>
                    <a:lstStyle/>
                    <a:p>
                      <a:pPr algn="ctr"/>
                      <a:endParaRPr lang="en-US" sz="1400" dirty="0">
                        <a:latin typeface="Arial" panose="020B0604020202020204" pitchFamily="34" charset="0"/>
                        <a:cs typeface="Arial" panose="020B0604020202020204" pitchFamily="34" charset="0"/>
                      </a:endParaRPr>
                    </a:p>
                  </a:txBody>
                  <a:tcPr/>
                </a:tc>
                <a:tc>
                  <a:txBody>
                    <a:bodyPr/>
                    <a:lstStyle/>
                    <a:p>
                      <a:pPr algn="ctr"/>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987377779"/>
                  </a:ext>
                </a:extLst>
              </a:tr>
              <a:tr h="384802">
                <a:tc>
                  <a:txBody>
                    <a:bodyPr/>
                    <a:lstStyle/>
                    <a:p>
                      <a:pPr algn="ctr"/>
                      <a:r>
                        <a:rPr lang="ru" sz="1400" dirty="0">
                          <a:latin typeface="Arial" panose="020B0604020202020204" pitchFamily="34" charset="0"/>
                          <a:cs typeface="Arial" panose="020B0604020202020204" pitchFamily="34" charset="0"/>
                        </a:rPr>
                        <a:t>2</a:t>
                      </a:r>
                    </a:p>
                  </a:txBody>
                  <a:tcPr anchor="ctr"/>
                </a:tc>
                <a:tc>
                  <a:txBody>
                    <a:bodyPr/>
                    <a:lstStyle/>
                    <a:p>
                      <a:r>
                        <a:rPr lang="ru" sz="1400" dirty="0">
                          <a:latin typeface="Arial" panose="020B0604020202020204" pitchFamily="34" charset="0"/>
                          <a:cs typeface="Arial" panose="020B0604020202020204" pitchFamily="34" charset="0"/>
                        </a:rPr>
                        <a:t>Ускоренная обработка и выдача </a:t>
                      </a:r>
                      <a:r>
                        <a:rPr lang="ru" sz="1400" dirty="0" smtClean="0">
                          <a:latin typeface="Arial" panose="020B0604020202020204" pitchFamily="34" charset="0"/>
                          <a:cs typeface="Arial" panose="020B0604020202020204" pitchFamily="34" charset="0"/>
                        </a:rPr>
                        <a:t>грузов</a:t>
                      </a:r>
                      <a:endParaRPr lang="ru" sz="1400" dirty="0">
                        <a:latin typeface="Arial" panose="020B0604020202020204" pitchFamily="34" charset="0"/>
                        <a:cs typeface="Arial" panose="020B0604020202020204" pitchFamily="34" charset="0"/>
                      </a:endParaRPr>
                    </a:p>
                  </a:txBody>
                  <a:tcPr/>
                </a:tc>
                <a:tc>
                  <a:txBody>
                    <a:bodyPr/>
                    <a:lstStyle/>
                    <a:p>
                      <a:pPr algn="ctr"/>
                      <a:endParaRPr lang="en-US" sz="1400" dirty="0">
                        <a:latin typeface="Arial" panose="020B0604020202020204" pitchFamily="34" charset="0"/>
                        <a:cs typeface="Arial" panose="020B0604020202020204" pitchFamily="34" charset="0"/>
                      </a:endParaRPr>
                    </a:p>
                  </a:txBody>
                  <a:tcPr/>
                </a:tc>
                <a:tc>
                  <a:txBody>
                    <a:bodyPr/>
                    <a:lstStyle/>
                    <a:p>
                      <a:pPr algn="ctr"/>
                      <a:endParaRPr lang="en-US" sz="1400" dirty="0">
                        <a:latin typeface="Arial" panose="020B0604020202020204" pitchFamily="34" charset="0"/>
                        <a:cs typeface="Arial" panose="020B0604020202020204" pitchFamily="34" charset="0"/>
                      </a:endParaRPr>
                    </a:p>
                  </a:txBody>
                  <a:tcPr/>
                </a:tc>
                <a:tc>
                  <a:txBody>
                    <a:bodyPr/>
                    <a:lstStyle/>
                    <a:p>
                      <a:pPr algn="ctr"/>
                      <a:endParaRPr lang="en-US" sz="1400" dirty="0">
                        <a:latin typeface="Arial" panose="020B0604020202020204" pitchFamily="34" charset="0"/>
                        <a:cs typeface="Arial" panose="020B0604020202020204" pitchFamily="34" charset="0"/>
                      </a:endParaRPr>
                    </a:p>
                  </a:txBody>
                  <a:tcPr/>
                </a:tc>
                <a:tc>
                  <a:txBody>
                    <a:bodyPr/>
                    <a:lstStyle/>
                    <a:p>
                      <a:pPr algn="ctr"/>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075499392"/>
                  </a:ext>
                </a:extLst>
              </a:tr>
              <a:tr h="384802">
                <a:tc>
                  <a:txBody>
                    <a:bodyPr/>
                    <a:lstStyle/>
                    <a:p>
                      <a:pPr algn="ctr"/>
                      <a:r>
                        <a:rPr lang="ru" sz="1400" dirty="0">
                          <a:latin typeface="Arial" panose="020B0604020202020204" pitchFamily="34" charset="0"/>
                          <a:cs typeface="Arial" panose="020B0604020202020204" pitchFamily="34" charset="0"/>
                        </a:rPr>
                        <a:t>3</a:t>
                      </a:r>
                    </a:p>
                  </a:txBody>
                  <a:tcPr anchor="ctr"/>
                </a:tc>
                <a:tc>
                  <a:txBody>
                    <a:bodyPr/>
                    <a:lstStyle/>
                    <a:p>
                      <a:r>
                        <a:rPr lang="ru" sz="1400" dirty="0">
                          <a:latin typeface="Arial" panose="020B0604020202020204" pitchFamily="34" charset="0"/>
                          <a:cs typeface="Arial" panose="020B0604020202020204" pitchFamily="34" charset="0"/>
                        </a:rPr>
                        <a:t>Отказ от финансовых гарантий, сокращение </a:t>
                      </a:r>
                      <a:r>
                        <a:rPr lang="ru" sz="1400" dirty="0" smtClean="0">
                          <a:latin typeface="Arial" panose="020B0604020202020204" pitchFamily="34" charset="0"/>
                          <a:cs typeface="Arial" panose="020B0604020202020204" pitchFamily="34" charset="0"/>
                        </a:rPr>
                        <a:t>возмещений</a:t>
                      </a:r>
                      <a:endParaRPr lang="ru" sz="1400" dirty="0">
                        <a:latin typeface="Arial" panose="020B0604020202020204" pitchFamily="34" charset="0"/>
                        <a:cs typeface="Arial" panose="020B0604020202020204" pitchFamily="34" charset="0"/>
                      </a:endParaRPr>
                    </a:p>
                  </a:txBody>
                  <a:tcPr/>
                </a:tc>
                <a:tc>
                  <a:txBody>
                    <a:bodyPr/>
                    <a:lstStyle/>
                    <a:p>
                      <a:pPr algn="ctr"/>
                      <a:endParaRPr lang="en-US" sz="1400" dirty="0">
                        <a:latin typeface="Arial" panose="020B0604020202020204" pitchFamily="34" charset="0"/>
                        <a:cs typeface="Arial" panose="020B0604020202020204" pitchFamily="34" charset="0"/>
                      </a:endParaRPr>
                    </a:p>
                  </a:txBody>
                  <a:tcPr/>
                </a:tc>
                <a:tc>
                  <a:txBody>
                    <a:bodyPr/>
                    <a:lstStyle/>
                    <a:p>
                      <a:pPr algn="ctr"/>
                      <a:endParaRPr lang="en-US" sz="1400" dirty="0">
                        <a:latin typeface="Arial" panose="020B0604020202020204" pitchFamily="34" charset="0"/>
                        <a:cs typeface="Arial" panose="020B0604020202020204" pitchFamily="34" charset="0"/>
                      </a:endParaRPr>
                    </a:p>
                  </a:txBody>
                  <a:tcPr/>
                </a:tc>
                <a:tc>
                  <a:txBody>
                    <a:bodyPr/>
                    <a:lstStyle/>
                    <a:p>
                      <a:pPr algn="ctr"/>
                      <a:endParaRPr lang="en-US" sz="1400" dirty="0">
                        <a:latin typeface="Arial" panose="020B0604020202020204" pitchFamily="34" charset="0"/>
                        <a:cs typeface="Arial" panose="020B0604020202020204" pitchFamily="34" charset="0"/>
                      </a:endParaRPr>
                    </a:p>
                  </a:txBody>
                  <a:tcPr/>
                </a:tc>
                <a:tc>
                  <a:txBody>
                    <a:bodyPr/>
                    <a:lstStyle/>
                    <a:p>
                      <a:pPr algn="ctr"/>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523700811"/>
                  </a:ext>
                </a:extLst>
              </a:tr>
              <a:tr h="508208">
                <a:tc>
                  <a:txBody>
                    <a:bodyPr/>
                    <a:lstStyle/>
                    <a:p>
                      <a:pPr algn="ctr"/>
                      <a:r>
                        <a:rPr lang="ru" sz="1400" dirty="0">
                          <a:latin typeface="Arial" panose="020B0604020202020204" pitchFamily="34" charset="0"/>
                          <a:cs typeface="Arial" panose="020B0604020202020204" pitchFamily="34" charset="0"/>
                        </a:rPr>
                        <a:t>4</a:t>
                      </a:r>
                    </a:p>
                  </a:txBody>
                  <a:tcPr anchor="ctr"/>
                </a:tc>
                <a:tc>
                  <a:txBody>
                    <a:bodyPr/>
                    <a:lstStyle/>
                    <a:p>
                      <a:r>
                        <a:rPr lang="ru" sz="1400" dirty="0">
                          <a:latin typeface="Arial" panose="020B0604020202020204" pitchFamily="34" charset="0"/>
                          <a:cs typeface="Arial" panose="020B0604020202020204" pitchFamily="34" charset="0"/>
                        </a:rPr>
                        <a:t>Уведомление о намерении выпуска до прибытия товара</a:t>
                      </a:r>
                    </a:p>
                  </a:txBody>
                  <a:tcPr/>
                </a:tc>
                <a:tc>
                  <a:txBody>
                    <a:bodyPr/>
                    <a:lstStyle/>
                    <a:p>
                      <a:pPr algn="ctr"/>
                      <a:endParaRPr lang="en-US" sz="1400" dirty="0">
                        <a:latin typeface="Arial" panose="020B0604020202020204" pitchFamily="34" charset="0"/>
                        <a:cs typeface="Arial" panose="020B0604020202020204" pitchFamily="34" charset="0"/>
                      </a:endParaRPr>
                    </a:p>
                  </a:txBody>
                  <a:tcPr/>
                </a:tc>
                <a:tc>
                  <a:txBody>
                    <a:bodyPr/>
                    <a:lstStyle/>
                    <a:p>
                      <a:pPr algn="ctr"/>
                      <a:endParaRPr lang="en-US" sz="1400" dirty="0">
                        <a:latin typeface="Arial" panose="020B0604020202020204" pitchFamily="34" charset="0"/>
                        <a:cs typeface="Arial" panose="020B0604020202020204" pitchFamily="34" charset="0"/>
                      </a:endParaRPr>
                    </a:p>
                  </a:txBody>
                  <a:tcPr/>
                </a:tc>
                <a:tc>
                  <a:txBody>
                    <a:bodyPr/>
                    <a:lstStyle/>
                    <a:p>
                      <a:pPr algn="ctr"/>
                      <a:endParaRPr lang="en-US" sz="1400" dirty="0">
                        <a:latin typeface="Arial" panose="020B0604020202020204" pitchFamily="34" charset="0"/>
                        <a:cs typeface="Arial" panose="020B0604020202020204" pitchFamily="34" charset="0"/>
                      </a:endParaRPr>
                    </a:p>
                  </a:txBody>
                  <a:tcPr/>
                </a:tc>
                <a:tc>
                  <a:txBody>
                    <a:bodyPr/>
                    <a:lstStyle/>
                    <a:p>
                      <a:pPr algn="ctr"/>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462785270"/>
                  </a:ext>
                </a:extLst>
              </a:tr>
              <a:tr h="537669">
                <a:tc>
                  <a:txBody>
                    <a:bodyPr/>
                    <a:lstStyle/>
                    <a:p>
                      <a:pPr algn="ctr"/>
                      <a:r>
                        <a:rPr lang="ru" sz="1400" dirty="0">
                          <a:latin typeface="Arial" panose="020B0604020202020204" pitchFamily="34" charset="0"/>
                          <a:cs typeface="Arial" panose="020B0604020202020204" pitchFamily="34" charset="0"/>
                        </a:rPr>
                        <a:t>5</a:t>
                      </a:r>
                    </a:p>
                  </a:txBody>
                  <a:tcPr anchor="ctr"/>
                </a:tc>
                <a:tc>
                  <a:txBody>
                    <a:bodyPr/>
                    <a:lstStyle/>
                    <a:p>
                      <a:r>
                        <a:rPr lang="ru" sz="1400" dirty="0" smtClean="0">
                          <a:latin typeface="Arial" panose="020B0604020202020204" pitchFamily="34" charset="0"/>
                          <a:cs typeface="Arial" panose="020B0604020202020204" pitchFamily="34" charset="0"/>
                        </a:rPr>
                        <a:t>Пред-квалификация </a:t>
                      </a:r>
                      <a:r>
                        <a:rPr lang="ru" sz="1400" dirty="0">
                          <a:latin typeface="Arial" panose="020B0604020202020204" pitchFamily="34" charset="0"/>
                          <a:cs typeface="Arial" panose="020B0604020202020204" pitchFamily="34" charset="0"/>
                        </a:rPr>
                        <a:t>для упрощенных процедур (одно- или двухэтапная очистка) зависит от предпочтений </a:t>
                      </a:r>
                      <a:r>
                        <a:rPr lang="ru" sz="1400" dirty="0" smtClean="0">
                          <a:latin typeface="Arial" panose="020B0604020202020204" pitchFamily="34" charset="0"/>
                          <a:cs typeface="Arial" panose="020B0604020202020204" pitchFamily="34" charset="0"/>
                        </a:rPr>
                        <a:t>импортера</a:t>
                      </a:r>
                      <a:endParaRPr lang="ru" sz="1400" dirty="0">
                        <a:latin typeface="Arial" panose="020B0604020202020204" pitchFamily="34" charset="0"/>
                        <a:cs typeface="Arial" panose="020B0604020202020204" pitchFamily="34" charset="0"/>
                      </a:endParaRPr>
                    </a:p>
                  </a:txBody>
                  <a:tcPr/>
                </a:tc>
                <a:tc>
                  <a:txBody>
                    <a:bodyPr/>
                    <a:lstStyle/>
                    <a:p>
                      <a:pPr algn="ctr"/>
                      <a:endParaRPr lang="en-US" sz="1400" dirty="0">
                        <a:latin typeface="Arial" panose="020B0604020202020204" pitchFamily="34" charset="0"/>
                        <a:cs typeface="Arial" panose="020B0604020202020204" pitchFamily="34" charset="0"/>
                      </a:endParaRPr>
                    </a:p>
                  </a:txBody>
                  <a:tcPr/>
                </a:tc>
                <a:tc>
                  <a:txBody>
                    <a:bodyPr/>
                    <a:lstStyle/>
                    <a:p>
                      <a:pPr algn="ctr"/>
                      <a:endParaRPr lang="en-US" sz="1400" dirty="0">
                        <a:latin typeface="Arial" panose="020B0604020202020204" pitchFamily="34" charset="0"/>
                        <a:cs typeface="Arial" panose="020B0604020202020204" pitchFamily="34" charset="0"/>
                      </a:endParaRPr>
                    </a:p>
                  </a:txBody>
                  <a:tcPr/>
                </a:tc>
                <a:tc>
                  <a:txBody>
                    <a:bodyPr/>
                    <a:lstStyle/>
                    <a:p>
                      <a:pPr algn="ctr"/>
                      <a:endParaRPr lang="en-US" sz="1400" dirty="0">
                        <a:latin typeface="Arial" panose="020B0604020202020204" pitchFamily="34" charset="0"/>
                        <a:cs typeface="Arial" panose="020B0604020202020204" pitchFamily="34" charset="0"/>
                      </a:endParaRPr>
                    </a:p>
                  </a:txBody>
                  <a:tcPr/>
                </a:tc>
                <a:tc>
                  <a:txBody>
                    <a:bodyPr/>
                    <a:lstStyle/>
                    <a:p>
                      <a:pPr algn="ctr"/>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64395237"/>
                  </a:ext>
                </a:extLst>
              </a:tr>
              <a:tr h="537669">
                <a:tc>
                  <a:txBody>
                    <a:bodyPr/>
                    <a:lstStyle/>
                    <a:p>
                      <a:pPr algn="ctr"/>
                      <a:r>
                        <a:rPr lang="ru" sz="1400" dirty="0">
                          <a:latin typeface="Arial" panose="020B0604020202020204" pitchFamily="34" charset="0"/>
                          <a:cs typeface="Arial" panose="020B0604020202020204" pitchFamily="34" charset="0"/>
                        </a:rPr>
                        <a:t>6</a:t>
                      </a:r>
                    </a:p>
                  </a:txBody>
                  <a:tcPr anchor="ctr"/>
                </a:tc>
                <a:tc>
                  <a:txBody>
                    <a:bodyPr/>
                    <a:lstStyle/>
                    <a:p>
                      <a:r>
                        <a:rPr lang="ru" sz="1400" dirty="0">
                          <a:latin typeface="Arial" panose="020B0604020202020204" pitchFamily="34" charset="0"/>
                          <a:cs typeface="Arial" panose="020B0604020202020204" pitchFamily="34" charset="0"/>
                        </a:rPr>
                        <a:t>Создание профилей на основе УЭО и средств контроля на основе аудита, в отличие от контроля на основе </a:t>
                      </a:r>
                      <a:r>
                        <a:rPr lang="ru" sz="1400" dirty="0" smtClean="0">
                          <a:latin typeface="Arial" panose="020B0604020202020204" pitchFamily="34" charset="0"/>
                          <a:cs typeface="Arial" panose="020B0604020202020204" pitchFamily="34" charset="0"/>
                        </a:rPr>
                        <a:t>транзакций</a:t>
                      </a:r>
                      <a:endParaRPr lang="ru" sz="1400" dirty="0">
                        <a:latin typeface="Arial" panose="020B0604020202020204" pitchFamily="34" charset="0"/>
                        <a:cs typeface="Arial" panose="020B0604020202020204" pitchFamily="34" charset="0"/>
                      </a:endParaRPr>
                    </a:p>
                  </a:txBody>
                  <a:tcPr/>
                </a:tc>
                <a:tc>
                  <a:txBody>
                    <a:bodyPr/>
                    <a:lstStyle/>
                    <a:p>
                      <a:pPr algn="ctr"/>
                      <a:endParaRPr lang="en-US" sz="1400" dirty="0">
                        <a:latin typeface="Arial" panose="020B0604020202020204" pitchFamily="34" charset="0"/>
                        <a:cs typeface="Arial" panose="020B0604020202020204" pitchFamily="34" charset="0"/>
                      </a:endParaRPr>
                    </a:p>
                  </a:txBody>
                  <a:tcPr/>
                </a:tc>
                <a:tc>
                  <a:txBody>
                    <a:bodyPr/>
                    <a:lstStyle/>
                    <a:p>
                      <a:pPr algn="ctr"/>
                      <a:endParaRPr lang="en-US" sz="1400" dirty="0">
                        <a:latin typeface="Arial" panose="020B0604020202020204" pitchFamily="34" charset="0"/>
                        <a:cs typeface="Arial" panose="020B0604020202020204" pitchFamily="34" charset="0"/>
                      </a:endParaRPr>
                    </a:p>
                  </a:txBody>
                  <a:tcPr/>
                </a:tc>
                <a:tc>
                  <a:txBody>
                    <a:bodyPr/>
                    <a:lstStyle/>
                    <a:p>
                      <a:pPr algn="ctr"/>
                      <a:endParaRPr lang="en-US" sz="1400" dirty="0">
                        <a:latin typeface="Arial" panose="020B0604020202020204" pitchFamily="34" charset="0"/>
                        <a:cs typeface="Arial" panose="020B0604020202020204" pitchFamily="34" charset="0"/>
                      </a:endParaRPr>
                    </a:p>
                  </a:txBody>
                  <a:tcPr/>
                </a:tc>
                <a:tc>
                  <a:txBody>
                    <a:bodyPr/>
                    <a:lstStyle/>
                    <a:p>
                      <a:pPr algn="ctr"/>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776124807"/>
                  </a:ext>
                </a:extLst>
              </a:tr>
              <a:tr h="537669">
                <a:tc>
                  <a:txBody>
                    <a:bodyPr/>
                    <a:lstStyle/>
                    <a:p>
                      <a:pPr algn="ctr"/>
                      <a:r>
                        <a:rPr lang="ru" sz="1400" dirty="0">
                          <a:latin typeface="Arial" panose="020B0604020202020204" pitchFamily="34" charset="0"/>
                          <a:cs typeface="Arial" panose="020B0604020202020204" pitchFamily="34" charset="0"/>
                        </a:rPr>
                        <a:t>7</a:t>
                      </a:r>
                    </a:p>
                  </a:txBody>
                  <a:tcPr anchor="ctr"/>
                </a:tc>
                <a:tc>
                  <a:txBody>
                    <a:bodyPr/>
                    <a:lstStyle/>
                    <a:p>
                      <a:r>
                        <a:rPr lang="ru" sz="1400" dirty="0">
                          <a:latin typeface="Arial" panose="020B0604020202020204" pitchFamily="34" charset="0"/>
                          <a:cs typeface="Arial" panose="020B0604020202020204" pitchFamily="34" charset="0"/>
                        </a:rPr>
                        <a:t>Приоритет </a:t>
                      </a:r>
                      <a:r>
                        <a:rPr lang="ru" sz="1400" dirty="0" smtClean="0">
                          <a:latin typeface="Arial" panose="020B0604020202020204" pitchFamily="34" charset="0"/>
                          <a:cs typeface="Arial" panose="020B0604020202020204" pitchFamily="34" charset="0"/>
                        </a:rPr>
                        <a:t>инспектирования </a:t>
                      </a:r>
                      <a:r>
                        <a:rPr lang="ru" sz="1400" dirty="0">
                          <a:latin typeface="Arial" panose="020B0604020202020204" pitchFamily="34" charset="0"/>
                          <a:cs typeface="Arial" panose="020B0604020202020204" pitchFamily="34" charset="0"/>
                        </a:rPr>
                        <a:t>и использование оборудования неинтрузивного контроля всякий раз, когда требуется </a:t>
                      </a:r>
                      <a:r>
                        <a:rPr lang="ru" sz="1400" dirty="0" smtClean="0">
                          <a:latin typeface="Arial" panose="020B0604020202020204" pitchFamily="34" charset="0"/>
                          <a:cs typeface="Arial" panose="020B0604020202020204" pitchFamily="34" charset="0"/>
                        </a:rPr>
                        <a:t>досмотр</a:t>
                      </a:r>
                      <a:endParaRPr lang="ru" sz="1400" dirty="0">
                        <a:latin typeface="Arial" panose="020B0604020202020204" pitchFamily="34" charset="0"/>
                        <a:cs typeface="Arial" panose="020B0604020202020204" pitchFamily="34" charset="0"/>
                      </a:endParaRPr>
                    </a:p>
                  </a:txBody>
                  <a:tcPr/>
                </a:tc>
                <a:tc>
                  <a:txBody>
                    <a:bodyPr/>
                    <a:lstStyle/>
                    <a:p>
                      <a:pPr algn="ctr"/>
                      <a:endParaRPr lang="en-US" sz="1400" dirty="0">
                        <a:latin typeface="Arial" panose="020B0604020202020204" pitchFamily="34" charset="0"/>
                        <a:cs typeface="Arial" panose="020B0604020202020204" pitchFamily="34" charset="0"/>
                      </a:endParaRPr>
                    </a:p>
                  </a:txBody>
                  <a:tcPr/>
                </a:tc>
                <a:tc>
                  <a:txBody>
                    <a:bodyPr/>
                    <a:lstStyle/>
                    <a:p>
                      <a:pPr algn="ctr"/>
                      <a:endParaRPr lang="en-US" sz="1400" dirty="0">
                        <a:latin typeface="Arial" panose="020B0604020202020204" pitchFamily="34" charset="0"/>
                        <a:cs typeface="Arial" panose="020B0604020202020204" pitchFamily="34" charset="0"/>
                      </a:endParaRPr>
                    </a:p>
                  </a:txBody>
                  <a:tcPr/>
                </a:tc>
                <a:tc>
                  <a:txBody>
                    <a:bodyPr/>
                    <a:lstStyle/>
                    <a:p>
                      <a:pPr algn="ctr"/>
                      <a:endParaRPr lang="en-US" sz="1400" dirty="0">
                        <a:latin typeface="Arial" panose="020B0604020202020204" pitchFamily="34" charset="0"/>
                        <a:cs typeface="Arial" panose="020B0604020202020204" pitchFamily="34" charset="0"/>
                      </a:endParaRPr>
                    </a:p>
                  </a:txBody>
                  <a:tcPr/>
                </a:tc>
                <a:tc>
                  <a:txBody>
                    <a:bodyPr/>
                    <a:lstStyle/>
                    <a:p>
                      <a:pPr algn="ctr"/>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39630718"/>
                  </a:ext>
                </a:extLst>
              </a:tr>
              <a:tr h="537669">
                <a:tc>
                  <a:txBody>
                    <a:bodyPr/>
                    <a:lstStyle/>
                    <a:p>
                      <a:pPr algn="ctr"/>
                      <a:r>
                        <a:rPr lang="ru" sz="1400" dirty="0">
                          <a:latin typeface="Arial" panose="020B0604020202020204" pitchFamily="34" charset="0"/>
                          <a:cs typeface="Arial" panose="020B0604020202020204" pitchFamily="34" charset="0"/>
                        </a:rPr>
                        <a:t>8</a:t>
                      </a:r>
                    </a:p>
                  </a:txBody>
                  <a:tcPr anchor="ctr"/>
                </a:tc>
                <a:tc>
                  <a:txBody>
                    <a:bodyPr/>
                    <a:lstStyle/>
                    <a:p>
                      <a:r>
                        <a:rPr lang="ru" sz="1400" dirty="0">
                          <a:latin typeface="Arial" panose="020B0604020202020204" pitchFamily="34" charset="0"/>
                          <a:cs typeface="Arial" panose="020B0604020202020204" pitchFamily="34" charset="0"/>
                        </a:rPr>
                        <a:t>Бессрочное декларирование аналогичных товаров</a:t>
                      </a:r>
                    </a:p>
                  </a:txBody>
                  <a:tcPr/>
                </a:tc>
                <a:tc>
                  <a:txBody>
                    <a:bodyPr/>
                    <a:lstStyle/>
                    <a:p>
                      <a:pPr algn="ctr"/>
                      <a:endParaRPr lang="en-US" sz="1400" dirty="0">
                        <a:latin typeface="Arial" panose="020B0604020202020204" pitchFamily="34" charset="0"/>
                        <a:cs typeface="Arial" panose="020B0604020202020204" pitchFamily="34" charset="0"/>
                      </a:endParaRPr>
                    </a:p>
                  </a:txBody>
                  <a:tcPr/>
                </a:tc>
                <a:tc>
                  <a:txBody>
                    <a:bodyPr/>
                    <a:lstStyle/>
                    <a:p>
                      <a:pPr algn="ctr"/>
                      <a:endParaRPr lang="en-US" sz="1400" dirty="0">
                        <a:latin typeface="Arial" panose="020B0604020202020204" pitchFamily="34" charset="0"/>
                        <a:cs typeface="Arial" panose="020B0604020202020204" pitchFamily="34" charset="0"/>
                      </a:endParaRPr>
                    </a:p>
                  </a:txBody>
                  <a:tcPr/>
                </a:tc>
                <a:tc>
                  <a:txBody>
                    <a:bodyPr/>
                    <a:lstStyle/>
                    <a:p>
                      <a:pPr algn="ctr"/>
                      <a:endParaRPr lang="en-US" sz="1400" dirty="0">
                        <a:latin typeface="Arial" panose="020B0604020202020204" pitchFamily="34" charset="0"/>
                        <a:cs typeface="Arial" panose="020B0604020202020204" pitchFamily="34" charset="0"/>
                      </a:endParaRPr>
                    </a:p>
                  </a:txBody>
                  <a:tcPr/>
                </a:tc>
                <a:tc>
                  <a:txBody>
                    <a:bodyPr/>
                    <a:lstStyle/>
                    <a:p>
                      <a:pPr algn="ctr"/>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174133165"/>
                  </a:ext>
                </a:extLst>
              </a:tr>
            </a:tbl>
          </a:graphicData>
        </a:graphic>
      </p:graphicFrame>
      <p:pic>
        <p:nvPicPr>
          <p:cNvPr id="6" name="Graphic 5" descr="Badge Tick1 with solid fill">
            <a:extLst>
              <a:ext uri="{FF2B5EF4-FFF2-40B4-BE49-F238E27FC236}">
                <a16:creationId xmlns:a16="http://schemas.microsoft.com/office/drawing/2014/main" id="{193834D4-02C9-4A07-964A-C6C43161D5A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7464153" y="2004664"/>
            <a:ext cx="423711" cy="200201"/>
          </a:xfrm>
          <a:prstGeom prst="rect">
            <a:avLst/>
          </a:prstGeom>
        </p:spPr>
      </p:pic>
      <p:pic>
        <p:nvPicPr>
          <p:cNvPr id="10" name="Graphic 9" descr="Badge Tick1 with solid fill">
            <a:extLst>
              <a:ext uri="{FF2B5EF4-FFF2-40B4-BE49-F238E27FC236}">
                <a16:creationId xmlns:a16="http://schemas.microsoft.com/office/drawing/2014/main" id="{FE08059C-FFD3-18C1-334E-8C9E2BDDCA2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8258672" y="1988841"/>
            <a:ext cx="423711" cy="200201"/>
          </a:xfrm>
          <a:prstGeom prst="rect">
            <a:avLst/>
          </a:prstGeom>
        </p:spPr>
      </p:pic>
      <p:pic>
        <p:nvPicPr>
          <p:cNvPr id="11" name="Graphic 10" descr="Badge Tick1 with solid fill">
            <a:extLst>
              <a:ext uri="{FF2B5EF4-FFF2-40B4-BE49-F238E27FC236}">
                <a16:creationId xmlns:a16="http://schemas.microsoft.com/office/drawing/2014/main" id="{34CB4266-E7FD-7F71-AB42-831B62181E6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8927983" y="1988841"/>
            <a:ext cx="423711" cy="200201"/>
          </a:xfrm>
          <a:prstGeom prst="rect">
            <a:avLst/>
          </a:prstGeom>
        </p:spPr>
      </p:pic>
      <p:pic>
        <p:nvPicPr>
          <p:cNvPr id="15" name="Graphic 14" descr="Badge Tick1 with solid fill">
            <a:extLst>
              <a:ext uri="{FF2B5EF4-FFF2-40B4-BE49-F238E27FC236}">
                <a16:creationId xmlns:a16="http://schemas.microsoft.com/office/drawing/2014/main" id="{080D7780-0A60-A23A-1FC5-AE4DA8A6D98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9625231" y="1988841"/>
            <a:ext cx="423711" cy="200201"/>
          </a:xfrm>
          <a:prstGeom prst="rect">
            <a:avLst/>
          </a:prstGeom>
        </p:spPr>
      </p:pic>
      <p:pic>
        <p:nvPicPr>
          <p:cNvPr id="21" name="Graphic 20" descr="Badge Tick1 with solid fill">
            <a:extLst>
              <a:ext uri="{FF2B5EF4-FFF2-40B4-BE49-F238E27FC236}">
                <a16:creationId xmlns:a16="http://schemas.microsoft.com/office/drawing/2014/main" id="{FB2C8F6D-F0E6-A5D6-B367-030BBE65B61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7464153" y="2420889"/>
            <a:ext cx="423711" cy="200201"/>
          </a:xfrm>
          <a:prstGeom prst="rect">
            <a:avLst/>
          </a:prstGeom>
        </p:spPr>
      </p:pic>
      <p:pic>
        <p:nvPicPr>
          <p:cNvPr id="22" name="Graphic 21" descr="Badge Tick1 with solid fill">
            <a:extLst>
              <a:ext uri="{FF2B5EF4-FFF2-40B4-BE49-F238E27FC236}">
                <a16:creationId xmlns:a16="http://schemas.microsoft.com/office/drawing/2014/main" id="{A245BF0E-A5C1-706F-1175-70554ED74AA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8247655" y="2420889"/>
            <a:ext cx="423711" cy="200201"/>
          </a:xfrm>
          <a:prstGeom prst="rect">
            <a:avLst/>
          </a:prstGeom>
        </p:spPr>
      </p:pic>
      <p:pic>
        <p:nvPicPr>
          <p:cNvPr id="23" name="Graphic 22" descr="Badge Tick1 with solid fill">
            <a:extLst>
              <a:ext uri="{FF2B5EF4-FFF2-40B4-BE49-F238E27FC236}">
                <a16:creationId xmlns:a16="http://schemas.microsoft.com/office/drawing/2014/main" id="{EF0F50B5-3228-C8E7-3133-4151FB82432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8916966" y="2420889"/>
            <a:ext cx="423711" cy="200201"/>
          </a:xfrm>
          <a:prstGeom prst="rect">
            <a:avLst/>
          </a:prstGeom>
        </p:spPr>
      </p:pic>
      <p:pic>
        <p:nvPicPr>
          <p:cNvPr id="24" name="Graphic 23" descr="Badge Tick1 with solid fill">
            <a:extLst>
              <a:ext uri="{FF2B5EF4-FFF2-40B4-BE49-F238E27FC236}">
                <a16:creationId xmlns:a16="http://schemas.microsoft.com/office/drawing/2014/main" id="{9C25956D-4F6E-197D-FDA2-199EA3982F6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9592181" y="2420889"/>
            <a:ext cx="423711" cy="200201"/>
          </a:xfrm>
          <a:prstGeom prst="rect">
            <a:avLst/>
          </a:prstGeom>
        </p:spPr>
      </p:pic>
      <p:pic>
        <p:nvPicPr>
          <p:cNvPr id="25" name="Graphic 24" descr="Badge Tick1 with solid fill">
            <a:extLst>
              <a:ext uri="{FF2B5EF4-FFF2-40B4-BE49-F238E27FC236}">
                <a16:creationId xmlns:a16="http://schemas.microsoft.com/office/drawing/2014/main" id="{41811373-1D13-DF4A-2442-357C353BEC6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9581164" y="2780929"/>
            <a:ext cx="423711" cy="200201"/>
          </a:xfrm>
          <a:prstGeom prst="rect">
            <a:avLst/>
          </a:prstGeom>
        </p:spPr>
      </p:pic>
      <p:pic>
        <p:nvPicPr>
          <p:cNvPr id="26" name="Graphic 25" descr="Badge Tick1 with solid fill">
            <a:extLst>
              <a:ext uri="{FF2B5EF4-FFF2-40B4-BE49-F238E27FC236}">
                <a16:creationId xmlns:a16="http://schemas.microsoft.com/office/drawing/2014/main" id="{C049B683-84BF-399B-D726-796DB81672F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8905949" y="2780929"/>
            <a:ext cx="423711" cy="200201"/>
          </a:xfrm>
          <a:prstGeom prst="rect">
            <a:avLst/>
          </a:prstGeom>
        </p:spPr>
      </p:pic>
      <p:pic>
        <p:nvPicPr>
          <p:cNvPr id="27" name="Graphic 26" descr="Badge Tick1 with solid fill">
            <a:extLst>
              <a:ext uri="{FF2B5EF4-FFF2-40B4-BE49-F238E27FC236}">
                <a16:creationId xmlns:a16="http://schemas.microsoft.com/office/drawing/2014/main" id="{061901B3-E88B-DE6F-358F-AFA6A21D12E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8225621" y="2780929"/>
            <a:ext cx="423711" cy="200201"/>
          </a:xfrm>
          <a:prstGeom prst="rect">
            <a:avLst/>
          </a:prstGeom>
        </p:spPr>
      </p:pic>
      <p:pic>
        <p:nvPicPr>
          <p:cNvPr id="28" name="Graphic 27" descr="Badge Tick1 with solid fill">
            <a:extLst>
              <a:ext uri="{FF2B5EF4-FFF2-40B4-BE49-F238E27FC236}">
                <a16:creationId xmlns:a16="http://schemas.microsoft.com/office/drawing/2014/main" id="{EA4A0A2F-C762-57EA-6753-F91C5D39056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7464153" y="2796752"/>
            <a:ext cx="423711" cy="200201"/>
          </a:xfrm>
          <a:prstGeom prst="rect">
            <a:avLst/>
          </a:prstGeom>
        </p:spPr>
      </p:pic>
      <p:pic>
        <p:nvPicPr>
          <p:cNvPr id="30" name="Graphic 29" descr="Badge Tick1 with solid fill">
            <a:extLst>
              <a:ext uri="{FF2B5EF4-FFF2-40B4-BE49-F238E27FC236}">
                <a16:creationId xmlns:a16="http://schemas.microsoft.com/office/drawing/2014/main" id="{401D342C-4199-BF00-B46C-9F2D7AD0637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8236638" y="3212977"/>
            <a:ext cx="423711" cy="200201"/>
          </a:xfrm>
          <a:prstGeom prst="rect">
            <a:avLst/>
          </a:prstGeom>
        </p:spPr>
      </p:pic>
      <p:pic>
        <p:nvPicPr>
          <p:cNvPr id="31" name="Graphic 30" descr="Badge Tick1 with solid fill">
            <a:extLst>
              <a:ext uri="{FF2B5EF4-FFF2-40B4-BE49-F238E27FC236}">
                <a16:creationId xmlns:a16="http://schemas.microsoft.com/office/drawing/2014/main" id="{EB6B03EB-8B7F-1035-5084-39552F75EB5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8883915" y="3212977"/>
            <a:ext cx="423711" cy="200201"/>
          </a:xfrm>
          <a:prstGeom prst="rect">
            <a:avLst/>
          </a:prstGeom>
        </p:spPr>
      </p:pic>
      <p:pic>
        <p:nvPicPr>
          <p:cNvPr id="32" name="Graphic 31" descr="Badge Tick1 with solid fill">
            <a:extLst>
              <a:ext uri="{FF2B5EF4-FFF2-40B4-BE49-F238E27FC236}">
                <a16:creationId xmlns:a16="http://schemas.microsoft.com/office/drawing/2014/main" id="{A05ABBF9-BF34-8177-394D-EA0490F7892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9570147" y="3212977"/>
            <a:ext cx="423711" cy="200201"/>
          </a:xfrm>
          <a:prstGeom prst="rect">
            <a:avLst/>
          </a:prstGeom>
        </p:spPr>
      </p:pic>
      <p:pic>
        <p:nvPicPr>
          <p:cNvPr id="33" name="Graphic 32" descr="Badge Tick1 with solid fill">
            <a:extLst>
              <a:ext uri="{FF2B5EF4-FFF2-40B4-BE49-F238E27FC236}">
                <a16:creationId xmlns:a16="http://schemas.microsoft.com/office/drawing/2014/main" id="{0CEBF582-333D-7602-35E6-7B221A9A8A2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9581163" y="3767007"/>
            <a:ext cx="423711" cy="200201"/>
          </a:xfrm>
          <a:prstGeom prst="rect">
            <a:avLst/>
          </a:prstGeom>
        </p:spPr>
      </p:pic>
      <p:pic>
        <p:nvPicPr>
          <p:cNvPr id="34" name="Graphic 33" descr="Badge Tick1 with solid fill">
            <a:extLst>
              <a:ext uri="{FF2B5EF4-FFF2-40B4-BE49-F238E27FC236}">
                <a16:creationId xmlns:a16="http://schemas.microsoft.com/office/drawing/2014/main" id="{FAAA3A87-5D27-1002-F79B-ABB8A34B266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8872898" y="3732856"/>
            <a:ext cx="423711" cy="200201"/>
          </a:xfrm>
          <a:prstGeom prst="rect">
            <a:avLst/>
          </a:prstGeom>
        </p:spPr>
      </p:pic>
      <p:pic>
        <p:nvPicPr>
          <p:cNvPr id="35" name="Graphic 34" descr="Badge Tick1 with solid fill">
            <a:extLst>
              <a:ext uri="{FF2B5EF4-FFF2-40B4-BE49-F238E27FC236}">
                <a16:creationId xmlns:a16="http://schemas.microsoft.com/office/drawing/2014/main" id="{4EC0B00D-650F-6E51-3B75-554A0654E0D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8236638" y="3732856"/>
            <a:ext cx="423711" cy="200201"/>
          </a:xfrm>
          <a:prstGeom prst="rect">
            <a:avLst/>
          </a:prstGeom>
        </p:spPr>
      </p:pic>
      <p:pic>
        <p:nvPicPr>
          <p:cNvPr id="37" name="Graphic 36" descr="Badge Tick1 with solid fill">
            <a:extLst>
              <a:ext uri="{FF2B5EF4-FFF2-40B4-BE49-F238E27FC236}">
                <a16:creationId xmlns:a16="http://schemas.microsoft.com/office/drawing/2014/main" id="{66848FD1-D419-8E4B-39FD-90D99E5C1C4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7464153" y="4308920"/>
            <a:ext cx="423711" cy="200201"/>
          </a:xfrm>
          <a:prstGeom prst="rect">
            <a:avLst/>
          </a:prstGeom>
        </p:spPr>
      </p:pic>
      <p:pic>
        <p:nvPicPr>
          <p:cNvPr id="38" name="Graphic 37" descr="Badge Tick1 with solid fill">
            <a:extLst>
              <a:ext uri="{FF2B5EF4-FFF2-40B4-BE49-F238E27FC236}">
                <a16:creationId xmlns:a16="http://schemas.microsoft.com/office/drawing/2014/main" id="{1225C1EF-E731-4809-3D56-3B7178ECAA7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8225621" y="4293097"/>
            <a:ext cx="423711" cy="200201"/>
          </a:xfrm>
          <a:prstGeom prst="rect">
            <a:avLst/>
          </a:prstGeom>
        </p:spPr>
      </p:pic>
      <p:pic>
        <p:nvPicPr>
          <p:cNvPr id="39" name="Graphic 38" descr="Badge Tick1 with solid fill">
            <a:extLst>
              <a:ext uri="{FF2B5EF4-FFF2-40B4-BE49-F238E27FC236}">
                <a16:creationId xmlns:a16="http://schemas.microsoft.com/office/drawing/2014/main" id="{D92DEEC7-43F9-3D00-3CFC-41E1675CD57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8861881" y="4293097"/>
            <a:ext cx="423711" cy="200201"/>
          </a:xfrm>
          <a:prstGeom prst="rect">
            <a:avLst/>
          </a:prstGeom>
        </p:spPr>
      </p:pic>
      <p:pic>
        <p:nvPicPr>
          <p:cNvPr id="40" name="Graphic 39" descr="Badge Tick1 with solid fill">
            <a:extLst>
              <a:ext uri="{FF2B5EF4-FFF2-40B4-BE49-F238E27FC236}">
                <a16:creationId xmlns:a16="http://schemas.microsoft.com/office/drawing/2014/main" id="{D228E2C8-EFC8-2460-6E32-39D0FDFE0DD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9570147" y="4293097"/>
            <a:ext cx="423711" cy="200201"/>
          </a:xfrm>
          <a:prstGeom prst="rect">
            <a:avLst/>
          </a:prstGeom>
        </p:spPr>
      </p:pic>
      <p:pic>
        <p:nvPicPr>
          <p:cNvPr id="41" name="Graphic 40" descr="Badge Tick1 with solid fill">
            <a:extLst>
              <a:ext uri="{FF2B5EF4-FFF2-40B4-BE49-F238E27FC236}">
                <a16:creationId xmlns:a16="http://schemas.microsoft.com/office/drawing/2014/main" id="{C111BDFE-DDC9-DD17-7FBF-0DE27FEC06D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9581164" y="4869161"/>
            <a:ext cx="423711" cy="200201"/>
          </a:xfrm>
          <a:prstGeom prst="rect">
            <a:avLst/>
          </a:prstGeom>
        </p:spPr>
      </p:pic>
      <p:pic>
        <p:nvPicPr>
          <p:cNvPr id="42" name="Graphic 41" descr="Badge Tick1 with solid fill">
            <a:extLst>
              <a:ext uri="{FF2B5EF4-FFF2-40B4-BE49-F238E27FC236}">
                <a16:creationId xmlns:a16="http://schemas.microsoft.com/office/drawing/2014/main" id="{137D913E-6BDE-C5AE-766B-4D51AB09B35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8872898" y="4858144"/>
            <a:ext cx="423711" cy="200201"/>
          </a:xfrm>
          <a:prstGeom prst="rect">
            <a:avLst/>
          </a:prstGeom>
        </p:spPr>
      </p:pic>
      <p:pic>
        <p:nvPicPr>
          <p:cNvPr id="43" name="Graphic 42" descr="Badge Tick1 with solid fill">
            <a:extLst>
              <a:ext uri="{FF2B5EF4-FFF2-40B4-BE49-F238E27FC236}">
                <a16:creationId xmlns:a16="http://schemas.microsoft.com/office/drawing/2014/main" id="{75B56BA4-3AA0-1337-0CCD-57F4EB1615C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8228301" y="4812976"/>
            <a:ext cx="423711" cy="200201"/>
          </a:xfrm>
          <a:prstGeom prst="rect">
            <a:avLst/>
          </a:prstGeom>
        </p:spPr>
      </p:pic>
      <p:pic>
        <p:nvPicPr>
          <p:cNvPr id="44" name="Graphic 43" descr="Badge Tick1 with solid fill">
            <a:extLst>
              <a:ext uri="{FF2B5EF4-FFF2-40B4-BE49-F238E27FC236}">
                <a16:creationId xmlns:a16="http://schemas.microsoft.com/office/drawing/2014/main" id="{F4814528-ACD1-B86B-35BA-6A522642925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7464153" y="4812976"/>
            <a:ext cx="423711" cy="200201"/>
          </a:xfrm>
          <a:prstGeom prst="rect">
            <a:avLst/>
          </a:prstGeom>
        </p:spPr>
      </p:pic>
      <p:pic>
        <p:nvPicPr>
          <p:cNvPr id="5" name="Graphic 4" descr="Badge Tick1 with solid fill">
            <a:extLst>
              <a:ext uri="{FF2B5EF4-FFF2-40B4-BE49-F238E27FC236}">
                <a16:creationId xmlns:a16="http://schemas.microsoft.com/office/drawing/2014/main" id="{1773E3F4-C076-068A-EDE2-D16238B5CF4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7472490" y="5373217"/>
            <a:ext cx="423711" cy="200201"/>
          </a:xfrm>
          <a:prstGeom prst="rect">
            <a:avLst/>
          </a:prstGeom>
        </p:spPr>
      </p:pic>
      <p:pic>
        <p:nvPicPr>
          <p:cNvPr id="7" name="Graphic 6" descr="Badge Tick1 with solid fill">
            <a:extLst>
              <a:ext uri="{FF2B5EF4-FFF2-40B4-BE49-F238E27FC236}">
                <a16:creationId xmlns:a16="http://schemas.microsoft.com/office/drawing/2014/main" id="{E5DBAAA3-F58E-DD2B-16AA-69B4CD55BCF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8225621" y="5373217"/>
            <a:ext cx="423711" cy="200201"/>
          </a:xfrm>
          <a:prstGeom prst="rect">
            <a:avLst/>
          </a:prstGeom>
        </p:spPr>
      </p:pic>
      <p:pic>
        <p:nvPicPr>
          <p:cNvPr id="45" name="Graphic 44" descr="Badge Tick1 with solid fill">
            <a:extLst>
              <a:ext uri="{FF2B5EF4-FFF2-40B4-BE49-F238E27FC236}">
                <a16:creationId xmlns:a16="http://schemas.microsoft.com/office/drawing/2014/main" id="{D5FF6646-C6AD-DDF5-CB66-91E4304AA8D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8850864" y="5373217"/>
            <a:ext cx="423711" cy="200201"/>
          </a:xfrm>
          <a:prstGeom prst="rect">
            <a:avLst/>
          </a:prstGeom>
        </p:spPr>
      </p:pic>
      <p:pic>
        <p:nvPicPr>
          <p:cNvPr id="46" name="Graphic 45" descr="Badge Tick1 with solid fill">
            <a:extLst>
              <a:ext uri="{FF2B5EF4-FFF2-40B4-BE49-F238E27FC236}">
                <a16:creationId xmlns:a16="http://schemas.microsoft.com/office/drawing/2014/main" id="{684C6964-82BB-6FD9-373F-779F22B3CF6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9581163" y="5373217"/>
            <a:ext cx="423711" cy="200201"/>
          </a:xfrm>
          <a:prstGeom prst="rect">
            <a:avLst/>
          </a:prstGeom>
        </p:spPr>
      </p:pic>
      <p:sp>
        <p:nvSpPr>
          <p:cNvPr id="47" name="Rectangle 46">
            <a:extLst>
              <a:ext uri="{FF2B5EF4-FFF2-40B4-BE49-F238E27FC236}">
                <a16:creationId xmlns:a16="http://schemas.microsoft.com/office/drawing/2014/main" id="{58DB7A84-20F6-79A3-81B1-4A100E7EB9A9}"/>
              </a:ext>
            </a:extLst>
          </p:cNvPr>
          <p:cNvSpPr>
            <a:spLocks noChangeArrowheads="1"/>
          </p:cNvSpPr>
          <p:nvPr/>
        </p:nvSpPr>
        <p:spPr bwMode="auto">
          <a:xfrm>
            <a:off x="1076614" y="6008377"/>
            <a:ext cx="5019385"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defRPr/>
            </a:pPr>
            <a:r>
              <a:rPr lang="ru" altLang="en-US" sz="800" b="1" i="1" dirty="0">
                <a:solidFill>
                  <a:prstClr val="white">
                    <a:lumMod val="65000"/>
                  </a:prstClr>
                </a:solidFill>
                <a:latin typeface="Arial" pitchFamily="34" charset="0"/>
                <a:ea typeface="Calibri" pitchFamily="34" charset="0"/>
                <a:cs typeface="Arial" pitchFamily="34" charset="0"/>
              </a:rPr>
              <a:t>Источник : apec.org/docs/default-source/publications/2020/12/manual of best </a:t>
            </a:r>
            <a:r>
              <a:rPr lang="ru" altLang="en-US" sz="800" b="1" i="1" dirty="0" smtClean="0">
                <a:solidFill>
                  <a:prstClr val="white">
                    <a:lumMod val="65000"/>
                  </a:prstClr>
                </a:solidFill>
                <a:latin typeface="Arial" pitchFamily="34" charset="0"/>
                <a:ea typeface="Calibri" pitchFamily="34" charset="0"/>
                <a:cs typeface="Arial" pitchFamily="34" charset="0"/>
              </a:rPr>
              <a:t>Practices</a:t>
            </a:r>
            <a:endParaRPr lang="sv-SE" altLang="en-US" sz="800" b="1" i="1" dirty="0">
              <a:solidFill>
                <a:prstClr val="white">
                  <a:lumMod val="65000"/>
                </a:prstClr>
              </a:solidFill>
              <a:latin typeface="Arial" pitchFamily="34" charset="0"/>
              <a:ea typeface="Calibri" pitchFamily="34" charset="0"/>
              <a:cs typeface="Arial" pitchFamily="34" charset="0"/>
            </a:endParaRPr>
          </a:p>
        </p:txBody>
      </p:sp>
    </p:spTree>
    <p:extLst>
      <p:ext uri="{BB962C8B-B14F-4D97-AF65-F5344CB8AC3E}">
        <p14:creationId xmlns:p14="http://schemas.microsoft.com/office/powerpoint/2010/main" val="39358957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EA48D53-7CCA-0A2A-C535-2324A2F1B7CB}"/>
              </a:ext>
            </a:extLst>
          </p:cNvPr>
          <p:cNvSpPr txBox="1">
            <a:spLocks/>
          </p:cNvSpPr>
          <p:nvPr/>
        </p:nvSpPr>
        <p:spPr>
          <a:xfrm>
            <a:off x="1308100" y="404664"/>
            <a:ext cx="93853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600" kern="1200">
                <a:solidFill>
                  <a:srgbClr val="00B0F0"/>
                </a:solidFill>
                <a:latin typeface="Arial" panose="020B0604020202020204" pitchFamily="34" charset="0"/>
                <a:ea typeface="+mj-ea"/>
                <a:cs typeface="Arial" panose="020B0604020202020204" pitchFamily="34" charset="0"/>
              </a:defRPr>
            </a:lvl1pPr>
          </a:lstStyle>
          <a:p>
            <a:pPr algn="l"/>
            <a:r>
              <a:rPr lang="ru" sz="3200" dirty="0">
                <a:solidFill>
                  <a:srgbClr val="36A7E9"/>
                </a:solidFill>
              </a:rPr>
              <a:t>Основной глобальный набор преимуществ УЭО</a:t>
            </a:r>
            <a:endParaRPr lang="en-GB" sz="3200" dirty="0"/>
          </a:p>
        </p:txBody>
      </p:sp>
      <p:graphicFrame>
        <p:nvGraphicFramePr>
          <p:cNvPr id="2" name="Table 4">
            <a:extLst>
              <a:ext uri="{FF2B5EF4-FFF2-40B4-BE49-F238E27FC236}">
                <a16:creationId xmlns:a16="http://schemas.microsoft.com/office/drawing/2014/main" id="{1043C052-A34A-B3EB-388A-FC346F1B7C63}"/>
              </a:ext>
            </a:extLst>
          </p:cNvPr>
          <p:cNvGraphicFramePr>
            <a:graphicFrameLocks noGrp="1"/>
          </p:cNvGraphicFramePr>
          <p:nvPr>
            <p:extLst>
              <p:ext uri="{D42A27DB-BD31-4B8C-83A1-F6EECF244321}">
                <p14:modId xmlns:p14="http://schemas.microsoft.com/office/powerpoint/2010/main" val="2698491674"/>
              </p:ext>
            </p:extLst>
          </p:nvPr>
        </p:nvGraphicFramePr>
        <p:xfrm>
          <a:off x="1046602" y="1382419"/>
          <a:ext cx="9237528" cy="4522775"/>
        </p:xfrm>
        <a:graphic>
          <a:graphicData uri="http://schemas.openxmlformats.org/drawingml/2006/table">
            <a:tbl>
              <a:tblPr firstRow="1" bandRow="1">
                <a:tableStyleId>{5C22544A-7EE6-4342-B048-85BDC9FD1C3A}</a:tableStyleId>
              </a:tblPr>
              <a:tblGrid>
                <a:gridCol w="489359">
                  <a:extLst>
                    <a:ext uri="{9D8B030D-6E8A-4147-A177-3AD203B41FA5}">
                      <a16:colId xmlns:a16="http://schemas.microsoft.com/office/drawing/2014/main" val="787370491"/>
                    </a:ext>
                  </a:extLst>
                </a:gridCol>
                <a:gridCol w="5690339">
                  <a:extLst>
                    <a:ext uri="{9D8B030D-6E8A-4147-A177-3AD203B41FA5}">
                      <a16:colId xmlns:a16="http://schemas.microsoft.com/office/drawing/2014/main" val="3523646498"/>
                    </a:ext>
                  </a:extLst>
                </a:gridCol>
                <a:gridCol w="910924">
                  <a:extLst>
                    <a:ext uri="{9D8B030D-6E8A-4147-A177-3AD203B41FA5}">
                      <a16:colId xmlns:a16="http://schemas.microsoft.com/office/drawing/2014/main" val="993550184"/>
                    </a:ext>
                  </a:extLst>
                </a:gridCol>
                <a:gridCol w="644602">
                  <a:extLst>
                    <a:ext uri="{9D8B030D-6E8A-4147-A177-3AD203B41FA5}">
                      <a16:colId xmlns:a16="http://schemas.microsoft.com/office/drawing/2014/main" val="1605600960"/>
                    </a:ext>
                  </a:extLst>
                </a:gridCol>
                <a:gridCol w="611954">
                  <a:extLst>
                    <a:ext uri="{9D8B030D-6E8A-4147-A177-3AD203B41FA5}">
                      <a16:colId xmlns:a16="http://schemas.microsoft.com/office/drawing/2014/main" val="485049588"/>
                    </a:ext>
                  </a:extLst>
                </a:gridCol>
                <a:gridCol w="890350">
                  <a:extLst>
                    <a:ext uri="{9D8B030D-6E8A-4147-A177-3AD203B41FA5}">
                      <a16:colId xmlns:a16="http://schemas.microsoft.com/office/drawing/2014/main" val="4162047800"/>
                    </a:ext>
                  </a:extLst>
                </a:gridCol>
              </a:tblGrid>
              <a:tr h="559212">
                <a:tc>
                  <a:txBody>
                    <a:bodyPr/>
                    <a:lstStyle/>
                    <a:p>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 sz="1400" dirty="0">
                          <a:latin typeface="Arial" panose="020B0604020202020204" pitchFamily="34" charset="0"/>
                          <a:cs typeface="Arial" panose="020B0604020202020204" pitchFamily="34" charset="0"/>
                        </a:rPr>
                        <a:t>Преимущества УЭО</a:t>
                      </a:r>
                    </a:p>
                  </a:txBody>
                  <a:tcPr anchor="ctr"/>
                </a:tc>
                <a:tc>
                  <a:txBody>
                    <a:bodyPr/>
                    <a:lstStyle/>
                    <a:p>
                      <a:pPr algn="ctr"/>
                      <a:r>
                        <a:rPr lang="ru" sz="1200" dirty="0">
                          <a:latin typeface="Arial" panose="020B0604020202020204" pitchFamily="34" charset="0"/>
                          <a:cs typeface="Arial" panose="020B0604020202020204" pitchFamily="34" charset="0"/>
                        </a:rPr>
                        <a:t>АСЕАН</a:t>
                      </a:r>
                    </a:p>
                  </a:txBody>
                  <a:tcPr anchor="ctr"/>
                </a:tc>
                <a:tc>
                  <a:txBody>
                    <a:bodyPr/>
                    <a:lstStyle/>
                    <a:p>
                      <a:pPr algn="ctr"/>
                      <a:r>
                        <a:rPr lang="ru" sz="1200" dirty="0" smtClean="0">
                          <a:latin typeface="Arial" panose="020B0604020202020204" pitchFamily="34" charset="0"/>
                          <a:cs typeface="Arial" panose="020B0604020202020204" pitchFamily="34" charset="0"/>
                        </a:rPr>
                        <a:t>ЕС</a:t>
                      </a:r>
                      <a:endParaRPr lang="ru" sz="1200" dirty="0">
                        <a:latin typeface="Arial" panose="020B0604020202020204" pitchFamily="34" charset="0"/>
                        <a:cs typeface="Arial" panose="020B0604020202020204" pitchFamily="34" charset="0"/>
                      </a:endParaRPr>
                    </a:p>
                  </a:txBody>
                  <a:tcPr anchor="ctr"/>
                </a:tc>
                <a:tc>
                  <a:txBody>
                    <a:bodyPr/>
                    <a:lstStyle/>
                    <a:p>
                      <a:pPr algn="ctr"/>
                      <a:r>
                        <a:rPr lang="ru" sz="1200" dirty="0" smtClean="0">
                          <a:latin typeface="Arial" panose="020B0604020202020204" pitchFamily="34" charset="0"/>
                          <a:cs typeface="Arial" panose="020B0604020202020204" pitchFamily="34" charset="0"/>
                        </a:rPr>
                        <a:t>США</a:t>
                      </a:r>
                      <a:endParaRPr lang="ru" sz="1200" dirty="0">
                        <a:latin typeface="Arial" panose="020B0604020202020204" pitchFamily="34" charset="0"/>
                        <a:cs typeface="Arial" panose="020B0604020202020204" pitchFamily="34" charset="0"/>
                      </a:endParaRPr>
                    </a:p>
                  </a:txBody>
                  <a:tcPr anchor="ctr"/>
                </a:tc>
                <a:tc>
                  <a:txBody>
                    <a:bodyPr/>
                    <a:lstStyle/>
                    <a:p>
                      <a:pPr algn="ctr"/>
                      <a:r>
                        <a:rPr lang="ru" sz="1200" dirty="0">
                          <a:latin typeface="Arial" panose="020B0604020202020204" pitchFamily="34" charset="0"/>
                          <a:cs typeface="Arial" panose="020B0604020202020204" pitchFamily="34" charset="0"/>
                        </a:rPr>
                        <a:t>Восточная Азия</a:t>
                      </a:r>
                    </a:p>
                  </a:txBody>
                  <a:tcPr anchor="ctr"/>
                </a:tc>
                <a:extLst>
                  <a:ext uri="{0D108BD9-81ED-4DB2-BD59-A6C34878D82A}">
                    <a16:rowId xmlns:a16="http://schemas.microsoft.com/office/drawing/2014/main" val="667059985"/>
                  </a:ext>
                </a:extLst>
              </a:tr>
              <a:tr h="570047">
                <a:tc>
                  <a:txBody>
                    <a:bodyPr/>
                    <a:lstStyle/>
                    <a:p>
                      <a:pPr algn="ctr"/>
                      <a:r>
                        <a:rPr lang="ru" sz="1400" dirty="0">
                          <a:latin typeface="Arial" panose="020B0604020202020204" pitchFamily="34" charset="0"/>
                          <a:cs typeface="Arial" panose="020B0604020202020204" pitchFamily="34" charset="0"/>
                        </a:rPr>
                        <a:t>9</a:t>
                      </a:r>
                    </a:p>
                  </a:txBody>
                  <a:tcPr anchor="ctr"/>
                </a:tc>
                <a:tc>
                  <a:txBody>
                    <a:bodyPr/>
                    <a:lstStyle/>
                    <a:p>
                      <a:r>
                        <a:rPr lang="ru" sz="1400" dirty="0">
                          <a:latin typeface="Arial" panose="020B0604020202020204" pitchFamily="34" charset="0"/>
                          <a:cs typeface="Arial" panose="020B0604020202020204" pitchFamily="34" charset="0"/>
                        </a:rPr>
                        <a:t>Приоритетное таможенное оформление в </a:t>
                      </a:r>
                      <a:r>
                        <a:rPr lang="ru" sz="1400" dirty="0" smtClean="0">
                          <a:latin typeface="Arial" panose="020B0604020202020204" pitchFamily="34" charset="0"/>
                          <a:cs typeface="Arial" panose="020B0604020202020204" pitchFamily="34" charset="0"/>
                        </a:rPr>
                        <a:t>период условий </a:t>
                      </a:r>
                      <a:r>
                        <a:rPr lang="ru" sz="1400" dirty="0">
                          <a:latin typeface="Arial" panose="020B0604020202020204" pitchFamily="34" charset="0"/>
                          <a:cs typeface="Arial" panose="020B0604020202020204" pitchFamily="34" charset="0"/>
                        </a:rPr>
                        <a:t>повышенной опасности</a:t>
                      </a:r>
                    </a:p>
                  </a:txBody>
                  <a:tcPr/>
                </a:tc>
                <a:tc>
                  <a:txBody>
                    <a:bodyPr/>
                    <a:lstStyle/>
                    <a:p>
                      <a:pPr algn="ctr"/>
                      <a:endParaRPr lang="en-US" sz="1400" dirty="0">
                        <a:latin typeface="Arial" panose="020B0604020202020204" pitchFamily="34" charset="0"/>
                        <a:cs typeface="Arial" panose="020B0604020202020204" pitchFamily="34" charset="0"/>
                      </a:endParaRPr>
                    </a:p>
                  </a:txBody>
                  <a:tcPr/>
                </a:tc>
                <a:tc>
                  <a:txBody>
                    <a:bodyPr/>
                    <a:lstStyle/>
                    <a:p>
                      <a:pPr algn="ctr"/>
                      <a:endParaRPr lang="en-US" sz="1400" dirty="0">
                        <a:latin typeface="Arial" panose="020B0604020202020204" pitchFamily="34" charset="0"/>
                        <a:cs typeface="Arial" panose="020B0604020202020204" pitchFamily="34" charset="0"/>
                      </a:endParaRPr>
                    </a:p>
                  </a:txBody>
                  <a:tcPr/>
                </a:tc>
                <a:tc>
                  <a:txBody>
                    <a:bodyPr/>
                    <a:lstStyle/>
                    <a:p>
                      <a:pPr algn="ctr"/>
                      <a:endParaRPr lang="en-US" sz="1400" dirty="0">
                        <a:latin typeface="Arial" panose="020B0604020202020204" pitchFamily="34" charset="0"/>
                        <a:cs typeface="Arial" panose="020B0604020202020204" pitchFamily="34" charset="0"/>
                      </a:endParaRPr>
                    </a:p>
                  </a:txBody>
                  <a:tcPr/>
                </a:tc>
                <a:tc>
                  <a:txBody>
                    <a:bodyPr/>
                    <a:lstStyle/>
                    <a:p>
                      <a:pPr algn="ctr"/>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987377779"/>
                  </a:ext>
                </a:extLst>
              </a:tr>
              <a:tr h="407975">
                <a:tc>
                  <a:txBody>
                    <a:bodyPr/>
                    <a:lstStyle/>
                    <a:p>
                      <a:pPr algn="ctr"/>
                      <a:r>
                        <a:rPr lang="ru" sz="1400" dirty="0">
                          <a:latin typeface="Arial" panose="020B0604020202020204" pitchFamily="34" charset="0"/>
                          <a:cs typeface="Arial" panose="020B0604020202020204" pitchFamily="34" charset="0"/>
                        </a:rPr>
                        <a:t>10</a:t>
                      </a:r>
                    </a:p>
                  </a:txBody>
                  <a:tcPr anchor="ctr"/>
                </a:tc>
                <a:tc>
                  <a:txBody>
                    <a:bodyPr/>
                    <a:lstStyle/>
                    <a:p>
                      <a:r>
                        <a:rPr lang="ru" sz="1400" dirty="0">
                          <a:latin typeface="Arial" panose="020B0604020202020204" pitchFamily="34" charset="0"/>
                          <a:cs typeface="Arial" panose="020B0604020202020204" pitchFamily="34" charset="0"/>
                        </a:rPr>
                        <a:t>Приоритетное </a:t>
                      </a:r>
                      <a:r>
                        <a:rPr lang="ru" sz="1400" dirty="0" smtClean="0">
                          <a:latin typeface="Arial" panose="020B0604020202020204" pitchFamily="34" charset="0"/>
                          <a:cs typeface="Arial" panose="020B0604020202020204" pitchFamily="34" charset="0"/>
                        </a:rPr>
                        <a:t>оформление при </a:t>
                      </a:r>
                      <a:r>
                        <a:rPr lang="ru" sz="1400" dirty="0">
                          <a:latin typeface="Arial" panose="020B0604020202020204" pitchFamily="34" charset="0"/>
                          <a:cs typeface="Arial" panose="020B0604020202020204" pitchFamily="34" charset="0"/>
                        </a:rPr>
                        <a:t>возобновлении работы после инцидента и </a:t>
                      </a:r>
                      <a:r>
                        <a:rPr lang="ru" sz="1400" dirty="0" smtClean="0">
                          <a:latin typeface="Arial" panose="020B0604020202020204" pitchFamily="34" charset="0"/>
                          <a:cs typeface="Arial" panose="020B0604020202020204" pitchFamily="34" charset="0"/>
                        </a:rPr>
                        <a:t>в программах </a:t>
                      </a:r>
                      <a:r>
                        <a:rPr lang="ru" sz="1400" dirty="0">
                          <a:latin typeface="Arial" panose="020B0604020202020204" pitchFamily="34" charset="0"/>
                          <a:cs typeface="Arial" panose="020B0604020202020204" pitchFamily="34" charset="0"/>
                        </a:rPr>
                        <a:t>восстановления торговли</a:t>
                      </a:r>
                    </a:p>
                  </a:txBody>
                  <a:tcPr/>
                </a:tc>
                <a:tc>
                  <a:txBody>
                    <a:bodyPr/>
                    <a:lstStyle/>
                    <a:p>
                      <a:pPr algn="ctr"/>
                      <a:endParaRPr lang="en-US" sz="1400" dirty="0">
                        <a:latin typeface="Arial" panose="020B0604020202020204" pitchFamily="34" charset="0"/>
                        <a:cs typeface="Arial" panose="020B0604020202020204" pitchFamily="34" charset="0"/>
                      </a:endParaRPr>
                    </a:p>
                  </a:txBody>
                  <a:tcPr/>
                </a:tc>
                <a:tc>
                  <a:txBody>
                    <a:bodyPr/>
                    <a:lstStyle/>
                    <a:p>
                      <a:pPr algn="ctr"/>
                      <a:endParaRPr lang="en-US" sz="1400" dirty="0">
                        <a:latin typeface="Arial" panose="020B0604020202020204" pitchFamily="34" charset="0"/>
                        <a:cs typeface="Arial" panose="020B0604020202020204" pitchFamily="34" charset="0"/>
                      </a:endParaRPr>
                    </a:p>
                  </a:txBody>
                  <a:tcPr/>
                </a:tc>
                <a:tc>
                  <a:txBody>
                    <a:bodyPr/>
                    <a:lstStyle/>
                    <a:p>
                      <a:pPr algn="ctr"/>
                      <a:endParaRPr lang="en-US" sz="1400" dirty="0">
                        <a:latin typeface="Arial" panose="020B0604020202020204" pitchFamily="34" charset="0"/>
                        <a:cs typeface="Arial" panose="020B0604020202020204" pitchFamily="34" charset="0"/>
                      </a:endParaRPr>
                    </a:p>
                  </a:txBody>
                  <a:tcPr/>
                </a:tc>
                <a:tc>
                  <a:txBody>
                    <a:bodyPr/>
                    <a:lstStyle/>
                    <a:p>
                      <a:pPr algn="ctr"/>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075499392"/>
                  </a:ext>
                </a:extLst>
              </a:tr>
              <a:tr h="407975">
                <a:tc>
                  <a:txBody>
                    <a:bodyPr/>
                    <a:lstStyle/>
                    <a:p>
                      <a:pPr algn="ctr"/>
                      <a:r>
                        <a:rPr lang="ru" sz="1400" dirty="0">
                          <a:latin typeface="Arial" panose="020B0604020202020204" pitchFamily="34" charset="0"/>
                          <a:cs typeface="Arial" panose="020B0604020202020204" pitchFamily="34" charset="0"/>
                        </a:rPr>
                        <a:t>11</a:t>
                      </a:r>
                    </a:p>
                  </a:txBody>
                  <a:tcPr anchor="ctr"/>
                </a:tc>
                <a:tc>
                  <a:txBody>
                    <a:bodyPr/>
                    <a:lstStyle/>
                    <a:p>
                      <a:r>
                        <a:rPr lang="ru" sz="1400" dirty="0">
                          <a:latin typeface="Arial" panose="020B0604020202020204" pitchFamily="34" charset="0"/>
                          <a:cs typeface="Arial" panose="020B0604020202020204" pitchFamily="34" charset="0"/>
                        </a:rPr>
                        <a:t>Статус УЭО должен быть важным фактором при определении административного урегулирования таможенного правонарушения (Приложение H и Глава 1 SAFE, а также Стандарты 23 и 3.39 ПКК).</a:t>
                      </a:r>
                    </a:p>
                  </a:txBody>
                  <a:tcPr/>
                </a:tc>
                <a:tc>
                  <a:txBody>
                    <a:bodyPr/>
                    <a:lstStyle/>
                    <a:p>
                      <a:pPr algn="ctr"/>
                      <a:endParaRPr lang="en-US" sz="1400" dirty="0">
                        <a:latin typeface="Arial" panose="020B0604020202020204" pitchFamily="34" charset="0"/>
                        <a:cs typeface="Arial" panose="020B0604020202020204" pitchFamily="34" charset="0"/>
                      </a:endParaRPr>
                    </a:p>
                  </a:txBody>
                  <a:tcPr/>
                </a:tc>
                <a:tc>
                  <a:txBody>
                    <a:bodyPr/>
                    <a:lstStyle/>
                    <a:p>
                      <a:pPr algn="ctr"/>
                      <a:endParaRPr lang="en-US" sz="1400" dirty="0">
                        <a:latin typeface="Arial" panose="020B0604020202020204" pitchFamily="34" charset="0"/>
                        <a:cs typeface="Arial" panose="020B0604020202020204" pitchFamily="34" charset="0"/>
                      </a:endParaRPr>
                    </a:p>
                  </a:txBody>
                  <a:tcPr/>
                </a:tc>
                <a:tc>
                  <a:txBody>
                    <a:bodyPr/>
                    <a:lstStyle/>
                    <a:p>
                      <a:pPr algn="ctr"/>
                      <a:endParaRPr lang="en-US" sz="1400" dirty="0">
                        <a:latin typeface="Arial" panose="020B0604020202020204" pitchFamily="34" charset="0"/>
                        <a:cs typeface="Arial" panose="020B0604020202020204" pitchFamily="34" charset="0"/>
                      </a:endParaRPr>
                    </a:p>
                  </a:txBody>
                  <a:tcPr/>
                </a:tc>
                <a:tc>
                  <a:txBody>
                    <a:bodyPr/>
                    <a:lstStyle/>
                    <a:p>
                      <a:pPr algn="ctr"/>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523700811"/>
                  </a:ext>
                </a:extLst>
              </a:tr>
              <a:tr h="407975">
                <a:tc>
                  <a:txBody>
                    <a:bodyPr/>
                    <a:lstStyle/>
                    <a:p>
                      <a:pPr algn="ctr"/>
                      <a:r>
                        <a:rPr lang="ru" sz="1400" dirty="0">
                          <a:latin typeface="Arial" panose="020B0604020202020204" pitchFamily="34" charset="0"/>
                          <a:cs typeface="Arial" panose="020B0604020202020204" pitchFamily="34" charset="0"/>
                        </a:rPr>
                        <a:t>12</a:t>
                      </a:r>
                    </a:p>
                  </a:txBody>
                  <a:tcPr anchor="ctr"/>
                </a:tc>
                <a:tc>
                  <a:txBody>
                    <a:bodyPr/>
                    <a:lstStyle/>
                    <a:p>
                      <a:r>
                        <a:rPr lang="ru" sz="1400" dirty="0">
                          <a:latin typeface="Arial" panose="020B0604020202020204" pitchFamily="34" charset="0"/>
                          <a:cs typeface="Arial" panose="020B0604020202020204" pitchFamily="34" charset="0"/>
                        </a:rPr>
                        <a:t>Самооценка, когда автоматизированные системы таможни не функционируют</a:t>
                      </a:r>
                    </a:p>
                  </a:txBody>
                  <a:tcPr/>
                </a:tc>
                <a:tc>
                  <a:txBody>
                    <a:bodyPr/>
                    <a:lstStyle/>
                    <a:p>
                      <a:pPr algn="ctr"/>
                      <a:endParaRPr lang="en-US" sz="1400" dirty="0">
                        <a:latin typeface="Arial" panose="020B0604020202020204" pitchFamily="34" charset="0"/>
                        <a:cs typeface="Arial" panose="020B0604020202020204" pitchFamily="34" charset="0"/>
                      </a:endParaRPr>
                    </a:p>
                  </a:txBody>
                  <a:tcPr/>
                </a:tc>
                <a:tc>
                  <a:txBody>
                    <a:bodyPr/>
                    <a:lstStyle/>
                    <a:p>
                      <a:pPr algn="ctr"/>
                      <a:endParaRPr lang="en-US" sz="1400" dirty="0">
                        <a:latin typeface="Arial" panose="020B0604020202020204" pitchFamily="34" charset="0"/>
                        <a:cs typeface="Arial" panose="020B0604020202020204" pitchFamily="34" charset="0"/>
                      </a:endParaRPr>
                    </a:p>
                  </a:txBody>
                  <a:tcPr/>
                </a:tc>
                <a:tc>
                  <a:txBody>
                    <a:bodyPr/>
                    <a:lstStyle/>
                    <a:p>
                      <a:pPr algn="ctr"/>
                      <a:endParaRPr lang="en-US" sz="1400" dirty="0">
                        <a:latin typeface="Arial" panose="020B0604020202020204" pitchFamily="34" charset="0"/>
                        <a:cs typeface="Arial" panose="020B0604020202020204" pitchFamily="34" charset="0"/>
                      </a:endParaRPr>
                    </a:p>
                  </a:txBody>
                  <a:tcPr/>
                </a:tc>
                <a:tc>
                  <a:txBody>
                    <a:bodyPr/>
                    <a:lstStyle/>
                    <a:p>
                      <a:pPr algn="ctr"/>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569281104"/>
                  </a:ext>
                </a:extLst>
              </a:tr>
              <a:tr h="407975">
                <a:tc>
                  <a:txBody>
                    <a:bodyPr/>
                    <a:lstStyle/>
                    <a:p>
                      <a:pPr algn="ctr"/>
                      <a:r>
                        <a:rPr lang="ru" sz="1400" dirty="0">
                          <a:latin typeface="Arial" panose="020B0604020202020204" pitchFamily="34" charset="0"/>
                          <a:cs typeface="Arial" panose="020B0604020202020204" pitchFamily="34" charset="0"/>
                        </a:rPr>
                        <a:t>13</a:t>
                      </a:r>
                    </a:p>
                  </a:txBody>
                  <a:tcPr anchor="ctr"/>
                </a:tc>
                <a:tc>
                  <a:txBody>
                    <a:bodyPr/>
                    <a:lstStyle/>
                    <a:p>
                      <a:r>
                        <a:rPr lang="ru" sz="1400" dirty="0">
                          <a:latin typeface="Arial" panose="020B0604020202020204" pitchFamily="34" charset="0"/>
                          <a:cs typeface="Arial" panose="020B0604020202020204" pitchFamily="34" charset="0"/>
                        </a:rPr>
                        <a:t>Возможность предоставления сокращенного стандартного набора данных для целей оценки рисков </a:t>
                      </a:r>
                      <a:r>
                        <a:rPr lang="ru" sz="1400" dirty="0" smtClean="0">
                          <a:latin typeface="Arial" panose="020B0604020202020204" pitchFamily="34" charset="0"/>
                          <a:cs typeface="Arial" panose="020B0604020202020204" pitchFamily="34" charset="0"/>
                        </a:rPr>
                        <a:t>безопасности</a:t>
                      </a:r>
                      <a:endParaRPr lang="ru" sz="1400" dirty="0">
                        <a:latin typeface="Arial" panose="020B0604020202020204" pitchFamily="34" charset="0"/>
                        <a:cs typeface="Arial" panose="020B0604020202020204" pitchFamily="34" charset="0"/>
                      </a:endParaRPr>
                    </a:p>
                  </a:txBody>
                  <a:tcPr/>
                </a:tc>
                <a:tc>
                  <a:txBody>
                    <a:bodyPr/>
                    <a:lstStyle/>
                    <a:p>
                      <a:pPr algn="ctr"/>
                      <a:endParaRPr lang="en-US" sz="1400" dirty="0">
                        <a:latin typeface="Arial" panose="020B0604020202020204" pitchFamily="34" charset="0"/>
                        <a:cs typeface="Arial" panose="020B0604020202020204" pitchFamily="34" charset="0"/>
                      </a:endParaRPr>
                    </a:p>
                  </a:txBody>
                  <a:tcPr/>
                </a:tc>
                <a:tc>
                  <a:txBody>
                    <a:bodyPr/>
                    <a:lstStyle/>
                    <a:p>
                      <a:pPr algn="ctr"/>
                      <a:endParaRPr lang="en-US" sz="1400" dirty="0">
                        <a:latin typeface="Arial" panose="020B0604020202020204" pitchFamily="34" charset="0"/>
                        <a:cs typeface="Arial" panose="020B0604020202020204" pitchFamily="34" charset="0"/>
                      </a:endParaRPr>
                    </a:p>
                  </a:txBody>
                  <a:tcPr/>
                </a:tc>
                <a:tc>
                  <a:txBody>
                    <a:bodyPr/>
                    <a:lstStyle/>
                    <a:p>
                      <a:pPr algn="ctr"/>
                      <a:endParaRPr lang="en-US" sz="1400" dirty="0">
                        <a:latin typeface="Arial" panose="020B0604020202020204" pitchFamily="34" charset="0"/>
                        <a:cs typeface="Arial" panose="020B0604020202020204" pitchFamily="34" charset="0"/>
                      </a:endParaRPr>
                    </a:p>
                  </a:txBody>
                  <a:tcPr/>
                </a:tc>
                <a:tc>
                  <a:txBody>
                    <a:bodyPr/>
                    <a:lstStyle/>
                    <a:p>
                      <a:pPr algn="ctr"/>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813524580"/>
                  </a:ext>
                </a:extLst>
              </a:tr>
              <a:tr h="486181">
                <a:tc>
                  <a:txBody>
                    <a:bodyPr/>
                    <a:lstStyle/>
                    <a:p>
                      <a:pPr algn="ctr"/>
                      <a:r>
                        <a:rPr lang="ru" sz="1400" dirty="0">
                          <a:latin typeface="Arial" panose="020B0604020202020204" pitchFamily="34" charset="0"/>
                          <a:cs typeface="Arial" panose="020B0604020202020204" pitchFamily="34" charset="0"/>
                        </a:rPr>
                        <a:t>14</a:t>
                      </a:r>
                    </a:p>
                  </a:txBody>
                  <a:tcPr anchor="ctr"/>
                </a:tc>
                <a:tc>
                  <a:txBody>
                    <a:bodyPr/>
                    <a:lstStyle/>
                    <a:p>
                      <a:r>
                        <a:rPr lang="ru" sz="1400" dirty="0">
                          <a:latin typeface="Arial" panose="020B0604020202020204" pitchFamily="34" charset="0"/>
                          <a:cs typeface="Arial" panose="020B0604020202020204" pitchFamily="34" charset="0"/>
                        </a:rPr>
                        <a:t>Приоритет для службы поддержки</a:t>
                      </a:r>
                    </a:p>
                  </a:txBody>
                  <a:tcPr/>
                </a:tc>
                <a:tc>
                  <a:txBody>
                    <a:bodyPr/>
                    <a:lstStyle/>
                    <a:p>
                      <a:pPr algn="ctr"/>
                      <a:endParaRPr lang="en-US" sz="1400" dirty="0">
                        <a:latin typeface="Arial" panose="020B0604020202020204" pitchFamily="34" charset="0"/>
                        <a:cs typeface="Arial" panose="020B0604020202020204" pitchFamily="34" charset="0"/>
                      </a:endParaRPr>
                    </a:p>
                  </a:txBody>
                  <a:tcPr/>
                </a:tc>
                <a:tc>
                  <a:txBody>
                    <a:bodyPr/>
                    <a:lstStyle/>
                    <a:p>
                      <a:pPr algn="ctr"/>
                      <a:endParaRPr lang="en-US" sz="1400" dirty="0">
                        <a:latin typeface="Arial" panose="020B0604020202020204" pitchFamily="34" charset="0"/>
                        <a:cs typeface="Arial" panose="020B0604020202020204" pitchFamily="34" charset="0"/>
                      </a:endParaRPr>
                    </a:p>
                  </a:txBody>
                  <a:tcPr/>
                </a:tc>
                <a:tc>
                  <a:txBody>
                    <a:bodyPr/>
                    <a:lstStyle/>
                    <a:p>
                      <a:pPr algn="ctr"/>
                      <a:endParaRPr lang="en-US" sz="1400" dirty="0">
                        <a:latin typeface="Arial" panose="020B0604020202020204" pitchFamily="34" charset="0"/>
                        <a:cs typeface="Arial" panose="020B0604020202020204" pitchFamily="34" charset="0"/>
                      </a:endParaRPr>
                    </a:p>
                  </a:txBody>
                  <a:tcPr/>
                </a:tc>
                <a:tc>
                  <a:txBody>
                    <a:bodyPr/>
                    <a:lstStyle/>
                    <a:p>
                      <a:pPr algn="ctr"/>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803904268"/>
                  </a:ext>
                </a:extLst>
              </a:tr>
              <a:tr h="407975">
                <a:tc>
                  <a:txBody>
                    <a:bodyPr/>
                    <a:lstStyle/>
                    <a:p>
                      <a:pPr algn="ctr"/>
                      <a:r>
                        <a:rPr lang="ru" sz="1400" dirty="0">
                          <a:latin typeface="Arial" panose="020B0604020202020204" pitchFamily="34" charset="0"/>
                          <a:cs typeface="Arial" panose="020B0604020202020204" pitchFamily="34" charset="0"/>
                        </a:rPr>
                        <a:t>15</a:t>
                      </a:r>
                    </a:p>
                  </a:txBody>
                  <a:tcPr anchor="ctr"/>
                </a:tc>
                <a:tc>
                  <a:txBody>
                    <a:bodyPr/>
                    <a:lstStyle/>
                    <a:p>
                      <a:r>
                        <a:rPr lang="ru" sz="1400" dirty="0" smtClean="0">
                          <a:latin typeface="Arial" panose="020B0604020202020204" pitchFamily="34" charset="0"/>
                          <a:cs typeface="Arial" panose="020B0604020202020204" pitchFamily="34" charset="0"/>
                        </a:rPr>
                        <a:t>Бейдж</a:t>
                      </a:r>
                      <a:r>
                        <a:rPr lang="ru" sz="1400" baseline="0" dirty="0" smtClean="0">
                          <a:latin typeface="Arial" panose="020B0604020202020204" pitchFamily="34" charset="0"/>
                          <a:cs typeface="Arial" panose="020B0604020202020204" pitchFamily="34" charset="0"/>
                        </a:rPr>
                        <a:t> / з</a:t>
                      </a:r>
                      <a:r>
                        <a:rPr lang="ru" sz="1400" dirty="0" smtClean="0">
                          <a:latin typeface="Arial" panose="020B0604020202020204" pitchFamily="34" charset="0"/>
                          <a:cs typeface="Arial" panose="020B0604020202020204" pitchFamily="34" charset="0"/>
                        </a:rPr>
                        <a:t>начок </a:t>
                      </a:r>
                      <a:r>
                        <a:rPr lang="ru" sz="1400" dirty="0">
                          <a:latin typeface="Arial" panose="020B0604020202020204" pitchFamily="34" charset="0"/>
                          <a:cs typeface="Arial" panose="020B0604020202020204" pitchFamily="34" charset="0"/>
                        </a:rPr>
                        <a:t>УЭО</a:t>
                      </a:r>
                    </a:p>
                  </a:txBody>
                  <a:tcPr/>
                </a:tc>
                <a:tc>
                  <a:txBody>
                    <a:bodyPr/>
                    <a:lstStyle/>
                    <a:p>
                      <a:pPr algn="ctr"/>
                      <a:endParaRPr lang="en-US" sz="1400" dirty="0">
                        <a:latin typeface="Arial" panose="020B0604020202020204" pitchFamily="34" charset="0"/>
                        <a:cs typeface="Arial" panose="020B0604020202020204" pitchFamily="34" charset="0"/>
                      </a:endParaRPr>
                    </a:p>
                  </a:txBody>
                  <a:tcPr/>
                </a:tc>
                <a:tc>
                  <a:txBody>
                    <a:bodyPr/>
                    <a:lstStyle/>
                    <a:p>
                      <a:pPr algn="ctr"/>
                      <a:endParaRPr lang="en-US" sz="1400" dirty="0">
                        <a:latin typeface="Arial" panose="020B0604020202020204" pitchFamily="34" charset="0"/>
                        <a:cs typeface="Arial" panose="020B0604020202020204" pitchFamily="34" charset="0"/>
                      </a:endParaRPr>
                    </a:p>
                  </a:txBody>
                  <a:tcPr/>
                </a:tc>
                <a:tc>
                  <a:txBody>
                    <a:bodyPr/>
                    <a:lstStyle/>
                    <a:p>
                      <a:pPr algn="ctr"/>
                      <a:endParaRPr lang="en-US" sz="1400" dirty="0">
                        <a:latin typeface="Arial" panose="020B0604020202020204" pitchFamily="34" charset="0"/>
                        <a:cs typeface="Arial" panose="020B0604020202020204" pitchFamily="34" charset="0"/>
                      </a:endParaRPr>
                    </a:p>
                  </a:txBody>
                  <a:tcPr/>
                </a:tc>
                <a:tc>
                  <a:txBody>
                    <a:bodyPr/>
                    <a:lstStyle/>
                    <a:p>
                      <a:pPr algn="ctr"/>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793480726"/>
                  </a:ext>
                </a:extLst>
              </a:tr>
            </a:tbl>
          </a:graphicData>
        </a:graphic>
      </p:graphicFrame>
      <p:pic>
        <p:nvPicPr>
          <p:cNvPr id="6" name="Graphic 5" descr="Badge Tick1 with solid fill">
            <a:extLst>
              <a:ext uri="{FF2B5EF4-FFF2-40B4-BE49-F238E27FC236}">
                <a16:creationId xmlns:a16="http://schemas.microsoft.com/office/drawing/2014/main" id="{193834D4-02C9-4A07-964A-C6C43161D5A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7363116" y="2181731"/>
            <a:ext cx="423711" cy="200201"/>
          </a:xfrm>
          <a:prstGeom prst="rect">
            <a:avLst/>
          </a:prstGeom>
        </p:spPr>
      </p:pic>
      <p:pic>
        <p:nvPicPr>
          <p:cNvPr id="10" name="Graphic 9" descr="Badge Tick1 with solid fill">
            <a:extLst>
              <a:ext uri="{FF2B5EF4-FFF2-40B4-BE49-F238E27FC236}">
                <a16:creationId xmlns:a16="http://schemas.microsoft.com/office/drawing/2014/main" id="{FE08059C-FFD3-18C1-334E-8C9E2BDDCA2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8264578" y="2148680"/>
            <a:ext cx="423711" cy="200201"/>
          </a:xfrm>
          <a:prstGeom prst="rect">
            <a:avLst/>
          </a:prstGeom>
        </p:spPr>
      </p:pic>
      <p:pic>
        <p:nvPicPr>
          <p:cNvPr id="11" name="Graphic 10" descr="Badge Tick1 with solid fill">
            <a:extLst>
              <a:ext uri="{FF2B5EF4-FFF2-40B4-BE49-F238E27FC236}">
                <a16:creationId xmlns:a16="http://schemas.microsoft.com/office/drawing/2014/main" id="{34CB4266-E7FD-7F71-AB42-831B62181E6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8911965" y="2175555"/>
            <a:ext cx="423711" cy="200201"/>
          </a:xfrm>
          <a:prstGeom prst="rect">
            <a:avLst/>
          </a:prstGeom>
        </p:spPr>
      </p:pic>
      <p:pic>
        <p:nvPicPr>
          <p:cNvPr id="15" name="Graphic 14" descr="Badge Tick1 with solid fill">
            <a:extLst>
              <a:ext uri="{FF2B5EF4-FFF2-40B4-BE49-F238E27FC236}">
                <a16:creationId xmlns:a16="http://schemas.microsoft.com/office/drawing/2014/main" id="{080D7780-0A60-A23A-1FC5-AE4DA8A6D98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9653075" y="2185475"/>
            <a:ext cx="423711" cy="200201"/>
          </a:xfrm>
          <a:prstGeom prst="rect">
            <a:avLst/>
          </a:prstGeom>
        </p:spPr>
      </p:pic>
      <p:pic>
        <p:nvPicPr>
          <p:cNvPr id="20" name="Graphic 19" descr="Badge Tick1 with solid fill">
            <a:extLst>
              <a:ext uri="{FF2B5EF4-FFF2-40B4-BE49-F238E27FC236}">
                <a16:creationId xmlns:a16="http://schemas.microsoft.com/office/drawing/2014/main" id="{CE39D704-394A-BDF1-7C25-FC1136896AD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7346192" y="4996744"/>
            <a:ext cx="423711" cy="200201"/>
          </a:xfrm>
          <a:prstGeom prst="rect">
            <a:avLst/>
          </a:prstGeom>
        </p:spPr>
      </p:pic>
      <p:pic>
        <p:nvPicPr>
          <p:cNvPr id="21" name="Graphic 20" descr="Badge Tick1 with solid fill">
            <a:extLst>
              <a:ext uri="{FF2B5EF4-FFF2-40B4-BE49-F238E27FC236}">
                <a16:creationId xmlns:a16="http://schemas.microsoft.com/office/drawing/2014/main" id="{E57F1B3F-A75A-7A3D-A6E1-4B5192A1191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7359889" y="5412969"/>
            <a:ext cx="423711" cy="200201"/>
          </a:xfrm>
          <a:prstGeom prst="rect">
            <a:avLst/>
          </a:prstGeom>
        </p:spPr>
      </p:pic>
      <p:pic>
        <p:nvPicPr>
          <p:cNvPr id="23" name="Graphic 22" descr="Badge Tick1 with solid fill">
            <a:extLst>
              <a:ext uri="{FF2B5EF4-FFF2-40B4-BE49-F238E27FC236}">
                <a16:creationId xmlns:a16="http://schemas.microsoft.com/office/drawing/2014/main" id="{7EFBE512-6D71-04C1-EF92-64D3FECEAA0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8856628" y="4987974"/>
            <a:ext cx="423711" cy="200201"/>
          </a:xfrm>
          <a:prstGeom prst="rect">
            <a:avLst/>
          </a:prstGeom>
        </p:spPr>
      </p:pic>
      <p:pic>
        <p:nvPicPr>
          <p:cNvPr id="24" name="Graphic 23" descr="Badge Tick1 with solid fill">
            <a:extLst>
              <a:ext uri="{FF2B5EF4-FFF2-40B4-BE49-F238E27FC236}">
                <a16:creationId xmlns:a16="http://schemas.microsoft.com/office/drawing/2014/main" id="{9401BEDD-F678-ABF0-5CC4-FB4A08EB4D6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7348872" y="4471755"/>
            <a:ext cx="423711" cy="200201"/>
          </a:xfrm>
          <a:prstGeom prst="rect">
            <a:avLst/>
          </a:prstGeom>
        </p:spPr>
      </p:pic>
      <p:pic>
        <p:nvPicPr>
          <p:cNvPr id="25" name="Graphic 24" descr="Badge Tick1 with solid fill">
            <a:extLst>
              <a:ext uri="{FF2B5EF4-FFF2-40B4-BE49-F238E27FC236}">
                <a16:creationId xmlns:a16="http://schemas.microsoft.com/office/drawing/2014/main" id="{C18CF416-D865-056C-28C2-4CC216EFCEF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8244576" y="4557852"/>
            <a:ext cx="423711" cy="200201"/>
          </a:xfrm>
          <a:prstGeom prst="rect">
            <a:avLst/>
          </a:prstGeom>
        </p:spPr>
      </p:pic>
      <p:pic>
        <p:nvPicPr>
          <p:cNvPr id="26" name="Graphic 25" descr="Badge Tick1 with solid fill">
            <a:extLst>
              <a:ext uri="{FF2B5EF4-FFF2-40B4-BE49-F238E27FC236}">
                <a16:creationId xmlns:a16="http://schemas.microsoft.com/office/drawing/2014/main" id="{0D6F6360-17EA-B2B6-CA0C-B018C1DFA2D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8840642" y="4559780"/>
            <a:ext cx="423711" cy="200201"/>
          </a:xfrm>
          <a:prstGeom prst="rect">
            <a:avLst/>
          </a:prstGeom>
        </p:spPr>
      </p:pic>
      <p:pic>
        <p:nvPicPr>
          <p:cNvPr id="27" name="Graphic 26" descr="Badge Tick1 with solid fill">
            <a:extLst>
              <a:ext uri="{FF2B5EF4-FFF2-40B4-BE49-F238E27FC236}">
                <a16:creationId xmlns:a16="http://schemas.microsoft.com/office/drawing/2014/main" id="{4035944B-E6D7-7855-14D5-2441795577F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9583607" y="4593746"/>
            <a:ext cx="423711" cy="200201"/>
          </a:xfrm>
          <a:prstGeom prst="rect">
            <a:avLst/>
          </a:prstGeom>
        </p:spPr>
      </p:pic>
      <p:pic>
        <p:nvPicPr>
          <p:cNvPr id="28" name="Graphic 27" descr="Badge Tick1 with solid fill">
            <a:extLst>
              <a:ext uri="{FF2B5EF4-FFF2-40B4-BE49-F238E27FC236}">
                <a16:creationId xmlns:a16="http://schemas.microsoft.com/office/drawing/2014/main" id="{E8CED3A2-30E5-0A2A-D455-BA35FFEF2DA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9583607" y="4079224"/>
            <a:ext cx="423711" cy="200201"/>
          </a:xfrm>
          <a:prstGeom prst="rect">
            <a:avLst/>
          </a:prstGeom>
        </p:spPr>
      </p:pic>
      <p:pic>
        <p:nvPicPr>
          <p:cNvPr id="29" name="Graphic 28" descr="Badge Tick1 with solid fill">
            <a:extLst>
              <a:ext uri="{FF2B5EF4-FFF2-40B4-BE49-F238E27FC236}">
                <a16:creationId xmlns:a16="http://schemas.microsoft.com/office/drawing/2014/main" id="{FAFEA045-1080-F6DD-8C21-066B601D3C8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8844810" y="4089262"/>
            <a:ext cx="423711" cy="200201"/>
          </a:xfrm>
          <a:prstGeom prst="rect">
            <a:avLst/>
          </a:prstGeom>
        </p:spPr>
      </p:pic>
      <p:pic>
        <p:nvPicPr>
          <p:cNvPr id="30" name="Graphic 29" descr="Badge Tick1 with solid fill">
            <a:extLst>
              <a:ext uri="{FF2B5EF4-FFF2-40B4-BE49-F238E27FC236}">
                <a16:creationId xmlns:a16="http://schemas.microsoft.com/office/drawing/2014/main" id="{7B0BA7B8-264C-8BDA-26CA-7FCE24DF10A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8252912" y="4079225"/>
            <a:ext cx="423711" cy="200201"/>
          </a:xfrm>
          <a:prstGeom prst="rect">
            <a:avLst/>
          </a:prstGeom>
        </p:spPr>
      </p:pic>
      <p:pic>
        <p:nvPicPr>
          <p:cNvPr id="34" name="Graphic 33" descr="Badge Tick1 with solid fill">
            <a:extLst>
              <a:ext uri="{FF2B5EF4-FFF2-40B4-BE49-F238E27FC236}">
                <a16:creationId xmlns:a16="http://schemas.microsoft.com/office/drawing/2014/main" id="{FE9498CB-35E5-D1D0-1AD8-E3F03A1AD69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7368226" y="3423890"/>
            <a:ext cx="423711" cy="200201"/>
          </a:xfrm>
          <a:prstGeom prst="rect">
            <a:avLst/>
          </a:prstGeom>
        </p:spPr>
      </p:pic>
      <p:pic>
        <p:nvPicPr>
          <p:cNvPr id="35" name="Graphic 34" descr="Badge Tick1 with solid fill">
            <a:extLst>
              <a:ext uri="{FF2B5EF4-FFF2-40B4-BE49-F238E27FC236}">
                <a16:creationId xmlns:a16="http://schemas.microsoft.com/office/drawing/2014/main" id="{50EDB6C5-8C0C-58EA-23A3-0763E2D311D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8252913" y="3423890"/>
            <a:ext cx="423711" cy="200201"/>
          </a:xfrm>
          <a:prstGeom prst="rect">
            <a:avLst/>
          </a:prstGeom>
        </p:spPr>
      </p:pic>
      <p:pic>
        <p:nvPicPr>
          <p:cNvPr id="36" name="Graphic 35" descr="Badge Tick1 with solid fill">
            <a:extLst>
              <a:ext uri="{FF2B5EF4-FFF2-40B4-BE49-F238E27FC236}">
                <a16:creationId xmlns:a16="http://schemas.microsoft.com/office/drawing/2014/main" id="{0466081A-DA63-83A4-92B2-3F1D596655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8883084" y="3443606"/>
            <a:ext cx="423711" cy="200201"/>
          </a:xfrm>
          <a:prstGeom prst="rect">
            <a:avLst/>
          </a:prstGeom>
        </p:spPr>
      </p:pic>
      <p:pic>
        <p:nvPicPr>
          <p:cNvPr id="37" name="Graphic 36" descr="Badge Tick1 with solid fill">
            <a:extLst>
              <a:ext uri="{FF2B5EF4-FFF2-40B4-BE49-F238E27FC236}">
                <a16:creationId xmlns:a16="http://schemas.microsoft.com/office/drawing/2014/main" id="{CB96E3E8-0674-C21D-D47D-2D7C83BF8C5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9583607" y="3443606"/>
            <a:ext cx="423711" cy="200201"/>
          </a:xfrm>
          <a:prstGeom prst="rect">
            <a:avLst/>
          </a:prstGeom>
        </p:spPr>
      </p:pic>
      <p:pic>
        <p:nvPicPr>
          <p:cNvPr id="39" name="Graphic 38" descr="Badge Tick1 with solid fill">
            <a:extLst>
              <a:ext uri="{FF2B5EF4-FFF2-40B4-BE49-F238E27FC236}">
                <a16:creationId xmlns:a16="http://schemas.microsoft.com/office/drawing/2014/main" id="{6E63AFDC-CFE9-3833-1B7C-D67EDE03C07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7352100" y="2780929"/>
            <a:ext cx="423711" cy="200201"/>
          </a:xfrm>
          <a:prstGeom prst="rect">
            <a:avLst/>
          </a:prstGeom>
        </p:spPr>
      </p:pic>
      <p:pic>
        <p:nvPicPr>
          <p:cNvPr id="40" name="Graphic 39" descr="Badge Tick1 with solid fill">
            <a:extLst>
              <a:ext uri="{FF2B5EF4-FFF2-40B4-BE49-F238E27FC236}">
                <a16:creationId xmlns:a16="http://schemas.microsoft.com/office/drawing/2014/main" id="{C02FB168-EA0C-B9A6-3753-2FBE4EF888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8264578" y="2780929"/>
            <a:ext cx="423711" cy="200201"/>
          </a:xfrm>
          <a:prstGeom prst="rect">
            <a:avLst/>
          </a:prstGeom>
        </p:spPr>
      </p:pic>
      <p:pic>
        <p:nvPicPr>
          <p:cNvPr id="41" name="Graphic 40" descr="Badge Tick1 with solid fill">
            <a:extLst>
              <a:ext uri="{FF2B5EF4-FFF2-40B4-BE49-F238E27FC236}">
                <a16:creationId xmlns:a16="http://schemas.microsoft.com/office/drawing/2014/main" id="{A223CA88-5400-6CA4-6203-6C0E56A3CC4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8856628" y="2790329"/>
            <a:ext cx="423711" cy="200201"/>
          </a:xfrm>
          <a:prstGeom prst="rect">
            <a:avLst/>
          </a:prstGeom>
        </p:spPr>
      </p:pic>
      <p:pic>
        <p:nvPicPr>
          <p:cNvPr id="42" name="Graphic 41" descr="Badge Tick1 with solid fill">
            <a:extLst>
              <a:ext uri="{FF2B5EF4-FFF2-40B4-BE49-F238E27FC236}">
                <a16:creationId xmlns:a16="http://schemas.microsoft.com/office/drawing/2014/main" id="{51537C7E-7DEF-65A2-9E3A-1C8F37A6D2C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9632508" y="2780929"/>
            <a:ext cx="423711" cy="200201"/>
          </a:xfrm>
          <a:prstGeom prst="rect">
            <a:avLst/>
          </a:prstGeom>
        </p:spPr>
      </p:pic>
      <p:sp>
        <p:nvSpPr>
          <p:cNvPr id="7" name="Rectangle 6">
            <a:extLst>
              <a:ext uri="{FF2B5EF4-FFF2-40B4-BE49-F238E27FC236}">
                <a16:creationId xmlns:a16="http://schemas.microsoft.com/office/drawing/2014/main" id="{4AB6AE58-827C-2099-DA4E-AE6AA48C4E41}"/>
              </a:ext>
            </a:extLst>
          </p:cNvPr>
          <p:cNvSpPr>
            <a:spLocks noChangeArrowheads="1"/>
          </p:cNvSpPr>
          <p:nvPr/>
        </p:nvSpPr>
        <p:spPr bwMode="auto">
          <a:xfrm>
            <a:off x="1046602" y="6074230"/>
            <a:ext cx="509511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defRPr/>
            </a:pPr>
            <a:r>
              <a:rPr lang="ru" altLang="en-US" sz="800" b="1" i="1" dirty="0">
                <a:solidFill>
                  <a:prstClr val="white">
                    <a:lumMod val="65000"/>
                  </a:prstClr>
                </a:solidFill>
                <a:latin typeface="Arial" pitchFamily="34" charset="0"/>
                <a:ea typeface="Calibri" pitchFamily="34" charset="0"/>
                <a:cs typeface="Arial" pitchFamily="34" charset="0"/>
              </a:rPr>
              <a:t>Источник : apec.org/docs/default-source/publications/2020/12/manual of best </a:t>
            </a:r>
            <a:r>
              <a:rPr lang="ru" altLang="en-US" sz="800" b="1" i="1" dirty="0" smtClean="0">
                <a:solidFill>
                  <a:prstClr val="white">
                    <a:lumMod val="65000"/>
                  </a:prstClr>
                </a:solidFill>
                <a:latin typeface="Arial" pitchFamily="34" charset="0"/>
                <a:ea typeface="Calibri" pitchFamily="34" charset="0"/>
                <a:cs typeface="Arial" pitchFamily="34" charset="0"/>
              </a:rPr>
              <a:t>Practices</a:t>
            </a:r>
            <a:endParaRPr lang="sv-SE" altLang="en-US" sz="800" b="1" i="1" dirty="0">
              <a:solidFill>
                <a:prstClr val="white">
                  <a:lumMod val="65000"/>
                </a:prstClr>
              </a:solidFill>
              <a:latin typeface="Arial" pitchFamily="34" charset="0"/>
              <a:ea typeface="Calibri" pitchFamily="34" charset="0"/>
              <a:cs typeface="Arial" pitchFamily="34" charset="0"/>
            </a:endParaRPr>
          </a:p>
        </p:txBody>
      </p:sp>
      <p:pic>
        <p:nvPicPr>
          <p:cNvPr id="8" name="Graphic 7" descr="Badge Tick1 with solid fill">
            <a:extLst>
              <a:ext uri="{FF2B5EF4-FFF2-40B4-BE49-F238E27FC236}">
                <a16:creationId xmlns:a16="http://schemas.microsoft.com/office/drawing/2014/main" id="{83E30695-80DC-A3D5-1823-C7C4D541986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8237849" y="5019187"/>
            <a:ext cx="423711" cy="200201"/>
          </a:xfrm>
          <a:prstGeom prst="rect">
            <a:avLst/>
          </a:prstGeom>
        </p:spPr>
      </p:pic>
    </p:spTree>
    <p:extLst>
      <p:ext uri="{BB962C8B-B14F-4D97-AF65-F5344CB8AC3E}">
        <p14:creationId xmlns:p14="http://schemas.microsoft.com/office/powerpoint/2010/main" val="9455468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BFDAD-AB79-4FBC-AEBA-F55031EE243A}"/>
              </a:ext>
            </a:extLst>
          </p:cNvPr>
          <p:cNvSpPr>
            <a:spLocks noGrp="1"/>
          </p:cNvSpPr>
          <p:nvPr>
            <p:ph type="title"/>
          </p:nvPr>
        </p:nvSpPr>
        <p:spPr>
          <a:xfrm>
            <a:off x="1130185" y="1498294"/>
            <a:ext cx="9931630" cy="1797241"/>
          </a:xfrm>
        </p:spPr>
        <p:txBody>
          <a:bodyPr>
            <a:normAutofit/>
          </a:bodyPr>
          <a:lstStyle/>
          <a:p>
            <a:r>
              <a:rPr lang="ru" sz="4000" dirty="0">
                <a:latin typeface="Arial" pitchFamily="34" charset="0"/>
                <a:ea typeface="+mj-ea"/>
                <a:cs typeface="Arial" pitchFamily="34" charset="0"/>
              </a:rPr>
              <a:t>Ключевые </a:t>
            </a:r>
            <a:r>
              <a:rPr lang="ru" sz="4000" dirty="0" smtClean="0">
                <a:latin typeface="Arial" pitchFamily="34" charset="0"/>
                <a:ea typeface="+mj-ea"/>
                <a:cs typeface="Arial" pitchFamily="34" charset="0"/>
              </a:rPr>
              <a:t>посылы и </a:t>
            </a:r>
            <a:r>
              <a:rPr lang="ru" sz="4000" dirty="0">
                <a:latin typeface="Arial" pitchFamily="34" charset="0"/>
                <a:ea typeface="+mj-ea"/>
                <a:cs typeface="Arial" pitchFamily="34" charset="0"/>
              </a:rPr>
              <a:t>преимущества УЭО</a:t>
            </a:r>
            <a:endParaRPr lang="en-US" sz="4000" dirty="0"/>
          </a:p>
        </p:txBody>
      </p:sp>
      <p:sp>
        <p:nvSpPr>
          <p:cNvPr id="5" name="Slide Number Placeholder 4">
            <a:extLst>
              <a:ext uri="{FF2B5EF4-FFF2-40B4-BE49-F238E27FC236}">
                <a16:creationId xmlns:a16="http://schemas.microsoft.com/office/drawing/2014/main" id="{3B01C5DE-EC51-43B3-9E86-C3C3602D61E2}"/>
              </a:ext>
            </a:extLst>
          </p:cNvPr>
          <p:cNvSpPr>
            <a:spLocks noGrp="1"/>
          </p:cNvSpPr>
          <p:nvPr>
            <p:ph type="sldNum" sz="quarter" idx="12"/>
          </p:nvPr>
        </p:nvSpPr>
        <p:spPr/>
        <p:txBody>
          <a:bodyPr/>
          <a:lstStyle/>
          <a:p>
            <a:fld id="{7D0C6CEF-3F30-5644-AEEC-4228C0B92182}" type="slidenum">
              <a:rPr lang="en-US" smtClean="0"/>
              <a:t>2</a:t>
            </a:fld>
            <a:endParaRPr lang="en-US" dirty="0"/>
          </a:p>
        </p:txBody>
      </p:sp>
    </p:spTree>
    <p:extLst>
      <p:ext uri="{BB962C8B-B14F-4D97-AF65-F5344CB8AC3E}">
        <p14:creationId xmlns:p14="http://schemas.microsoft.com/office/powerpoint/2010/main" val="9034955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927709F-4F93-410C-90F6-71DA1EF2182C}"/>
              </a:ext>
            </a:extLst>
          </p:cNvPr>
          <p:cNvSpPr txBox="1"/>
          <p:nvPr/>
        </p:nvSpPr>
        <p:spPr>
          <a:xfrm>
            <a:off x="815404" y="3373381"/>
            <a:ext cx="4244009" cy="830997"/>
          </a:xfrm>
          <a:prstGeom prst="rect">
            <a:avLst/>
          </a:prstGeom>
          <a:noFill/>
        </p:spPr>
        <p:txBody>
          <a:bodyPr wrap="square" rtlCol="0">
            <a:spAutoFit/>
          </a:bodyPr>
          <a:lstStyle/>
          <a:p>
            <a:r>
              <a:rPr lang="ru" sz="4800" dirty="0" smtClean="0"/>
              <a:t>Спасибо!</a:t>
            </a:r>
            <a:endParaRPr lang="ru" sz="4800" dirty="0"/>
          </a:p>
        </p:txBody>
      </p:sp>
      <p:pic>
        <p:nvPicPr>
          <p:cNvPr id="4" name="Graphic 3">
            <a:extLst>
              <a:ext uri="{FF2B5EF4-FFF2-40B4-BE49-F238E27FC236}">
                <a16:creationId xmlns:a16="http://schemas.microsoft.com/office/drawing/2014/main" id="{8FF602E8-A5B5-4F6F-BDA1-85E8D769C65E}"/>
              </a:ext>
            </a:extLst>
          </p:cNvPr>
          <p:cNvPicPr>
            <a:picLocks noChangeAspect="1"/>
          </p:cNvPicPr>
          <p:nvPr/>
        </p:nvPicPr>
        <p:blipFill rotWithShape="1">
          <a:blip r:embed="rId3">
            <a:extLst>
              <a:ext uri="{96DAC541-7B7A-43D3-8B79-37D633B846F1}">
                <asvg:svgBlip xmlns="" xmlns:asvg="http://schemas.microsoft.com/office/drawing/2016/SVG/main" r:embed="rId4"/>
              </a:ext>
            </a:extLst>
          </a:blip>
          <a:srcRect t="10222" r="55633" b="17018"/>
          <a:stretch/>
        </p:blipFill>
        <p:spPr>
          <a:xfrm>
            <a:off x="8010175" y="0"/>
            <a:ext cx="4181825" cy="6858000"/>
          </a:xfrm>
          <a:prstGeom prst="rect">
            <a:avLst/>
          </a:prstGeom>
        </p:spPr>
      </p:pic>
      <p:pic>
        <p:nvPicPr>
          <p:cNvPr id="6" name="Picture 12">
            <a:extLst>
              <a:ext uri="{FF2B5EF4-FFF2-40B4-BE49-F238E27FC236}">
                <a16:creationId xmlns:a16="http://schemas.microsoft.com/office/drawing/2014/main" id="{99E0F5E8-BAA6-4CA4-88F7-705257418B13}"/>
              </a:ext>
            </a:extLst>
          </p:cNvPr>
          <p:cNvPicPr>
            <a:picLocks noChangeAspect="1"/>
          </p:cNvPicPr>
          <p:nvPr/>
        </p:nvPicPr>
        <p:blipFill>
          <a:blip r:embed="rId5"/>
          <a:stretch>
            <a:fillRect/>
          </a:stretch>
        </p:blipFill>
        <p:spPr>
          <a:xfrm>
            <a:off x="329784" y="375773"/>
            <a:ext cx="759788" cy="759788"/>
          </a:xfrm>
          <a:prstGeom prst="rect">
            <a:avLst/>
          </a:prstGeom>
        </p:spPr>
      </p:pic>
    </p:spTree>
    <p:extLst>
      <p:ext uri="{BB962C8B-B14F-4D97-AF65-F5344CB8AC3E}">
        <p14:creationId xmlns:p14="http://schemas.microsoft.com/office/powerpoint/2010/main" val="13007978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4922DA3-3FAB-4728-8351-834A6AC87C62}"/>
              </a:ext>
            </a:extLst>
          </p:cNvPr>
          <p:cNvSpPr>
            <a:spLocks noGrp="1"/>
          </p:cNvSpPr>
          <p:nvPr>
            <p:ph type="title"/>
          </p:nvPr>
        </p:nvSpPr>
        <p:spPr>
          <a:xfrm>
            <a:off x="1234808" y="365125"/>
            <a:ext cx="7160046" cy="1325563"/>
          </a:xfrm>
        </p:spPr>
        <p:txBody>
          <a:bodyPr>
            <a:normAutofit/>
          </a:bodyPr>
          <a:lstStyle/>
          <a:p>
            <a:r>
              <a:rPr lang="ru" sz="3600" dirty="0">
                <a:latin typeface="Arial" panose="020B0604020202020204" pitchFamily="34" charset="0"/>
                <a:cs typeface="Arial" panose="020B0604020202020204" pitchFamily="34" charset="0"/>
              </a:rPr>
              <a:t>Что такое программа УЭО?</a:t>
            </a:r>
          </a:p>
        </p:txBody>
      </p:sp>
      <p:sp>
        <p:nvSpPr>
          <p:cNvPr id="5" name="Slide Number Placeholder 4">
            <a:extLst>
              <a:ext uri="{FF2B5EF4-FFF2-40B4-BE49-F238E27FC236}">
                <a16:creationId xmlns:a16="http://schemas.microsoft.com/office/drawing/2014/main" id="{E5AC0402-51A6-4B9B-AA28-A5EDCC74B954}"/>
              </a:ext>
            </a:extLst>
          </p:cNvPr>
          <p:cNvSpPr>
            <a:spLocks noGrp="1"/>
          </p:cNvSpPr>
          <p:nvPr>
            <p:ph type="sldNum" sz="quarter" idx="12"/>
          </p:nvPr>
        </p:nvSpPr>
        <p:spPr>
          <a:xfrm>
            <a:off x="-1537902" y="6356356"/>
            <a:ext cx="2057400" cy="365125"/>
          </a:xfrm>
        </p:spPr>
        <p:txBody>
          <a:bodyPr/>
          <a:lstStyle/>
          <a:p>
            <a:fld id="{7D0C6CEF-3F30-5644-AEEC-4228C0B92182}" type="slidenum">
              <a:rPr lang="en-US" smtClean="0"/>
              <a:t>3</a:t>
            </a:fld>
            <a:endParaRPr lang="en-US" dirty="0"/>
          </a:p>
        </p:txBody>
      </p:sp>
      <p:sp>
        <p:nvSpPr>
          <p:cNvPr id="2" name="Rectangle 1">
            <a:extLst>
              <a:ext uri="{FF2B5EF4-FFF2-40B4-BE49-F238E27FC236}">
                <a16:creationId xmlns:a16="http://schemas.microsoft.com/office/drawing/2014/main" id="{7CF39911-95C1-FDBB-2BFA-C6793894B5C8}"/>
              </a:ext>
            </a:extLst>
          </p:cNvPr>
          <p:cNvSpPr>
            <a:spLocks noChangeArrowheads="1"/>
          </p:cNvSpPr>
          <p:nvPr/>
        </p:nvSpPr>
        <p:spPr bwMode="auto">
          <a:xfrm>
            <a:off x="537255" y="6433750"/>
            <a:ext cx="1710202"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fontAlgn="base">
              <a:spcBef>
                <a:spcPct val="0"/>
              </a:spcBef>
              <a:spcAft>
                <a:spcPts val="600"/>
              </a:spcAft>
              <a:defRPr/>
            </a:pPr>
            <a:r>
              <a:rPr lang="ru" altLang="en-US" sz="800" b="1" i="1" dirty="0">
                <a:solidFill>
                  <a:prstClr val="white">
                    <a:lumMod val="65000"/>
                  </a:prstClr>
                </a:solidFill>
                <a:latin typeface="Arial" pitchFamily="34" charset="0"/>
                <a:ea typeface="Calibri" pitchFamily="34" charset="0"/>
                <a:cs typeface="Arial" pitchFamily="34" charset="0"/>
              </a:rPr>
              <a:t>Источник: УЭО ВТО – </a:t>
            </a:r>
            <a:r>
              <a:rPr lang="ru" altLang="en-US" sz="800" b="1" i="1" dirty="0" err="1">
                <a:solidFill>
                  <a:prstClr val="white">
                    <a:lumMod val="65000"/>
                  </a:prstClr>
                </a:solidFill>
                <a:latin typeface="Arial" pitchFamily="34" charset="0"/>
                <a:ea typeface="Calibri" pitchFamily="34" charset="0"/>
                <a:cs typeface="Arial" pitchFamily="34" charset="0"/>
              </a:rPr>
              <a:t>Библиотека .</a:t>
            </a:r>
            <a:endParaRPr lang="sv-SE" altLang="en-US" sz="800" b="1" i="1" dirty="0">
              <a:solidFill>
                <a:prstClr val="white">
                  <a:lumMod val="65000"/>
                </a:prstClr>
              </a:solidFill>
              <a:latin typeface="Arial" pitchFamily="34" charset="0"/>
              <a:ea typeface="Calibri" pitchFamily="34" charset="0"/>
              <a:cs typeface="Arial" pitchFamily="34" charset="0"/>
            </a:endParaRPr>
          </a:p>
        </p:txBody>
      </p:sp>
      <p:graphicFrame>
        <p:nvGraphicFramePr>
          <p:cNvPr id="4" name="TextBox 3">
            <a:extLst>
              <a:ext uri="{FF2B5EF4-FFF2-40B4-BE49-F238E27FC236}">
                <a16:creationId xmlns:a16="http://schemas.microsoft.com/office/drawing/2014/main" id="{075571F7-C5AC-36CB-387B-0E3C9B922AD2}"/>
              </a:ext>
            </a:extLst>
          </p:cNvPr>
          <p:cNvGraphicFramePr/>
          <p:nvPr>
            <p:extLst>
              <p:ext uri="{D42A27DB-BD31-4B8C-83A1-F6EECF244321}">
                <p14:modId xmlns:p14="http://schemas.microsoft.com/office/powerpoint/2010/main" val="3080534879"/>
              </p:ext>
            </p:extLst>
          </p:nvPr>
        </p:nvGraphicFramePr>
        <p:xfrm>
          <a:off x="1456214" y="1825625"/>
          <a:ext cx="9307266"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650253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4922DA3-3FAB-4728-8351-834A6AC87C62}"/>
              </a:ext>
            </a:extLst>
          </p:cNvPr>
          <p:cNvSpPr>
            <a:spLocks noGrp="1"/>
          </p:cNvSpPr>
          <p:nvPr>
            <p:ph type="title"/>
          </p:nvPr>
        </p:nvSpPr>
        <p:spPr>
          <a:xfrm>
            <a:off x="1290811" y="371668"/>
            <a:ext cx="9396469" cy="1325563"/>
          </a:xfrm>
        </p:spPr>
        <p:txBody>
          <a:bodyPr>
            <a:normAutofit/>
          </a:bodyPr>
          <a:lstStyle/>
          <a:p>
            <a:r>
              <a:rPr lang="ru" sz="3400" dirty="0">
                <a:latin typeface="Arial" panose="020B0604020202020204" pitchFamily="34" charset="0"/>
                <a:cs typeface="Arial" panose="020B0604020202020204" pitchFamily="34" charset="0"/>
              </a:rPr>
              <a:t>Статус программы УЭО в Центральной Азии</a:t>
            </a:r>
          </a:p>
        </p:txBody>
      </p:sp>
      <p:sp>
        <p:nvSpPr>
          <p:cNvPr id="5" name="Slide Number Placeholder 4">
            <a:extLst>
              <a:ext uri="{FF2B5EF4-FFF2-40B4-BE49-F238E27FC236}">
                <a16:creationId xmlns:a16="http://schemas.microsoft.com/office/drawing/2014/main" id="{E5AC0402-51A6-4B9B-AA28-A5EDCC74B954}"/>
              </a:ext>
            </a:extLst>
          </p:cNvPr>
          <p:cNvSpPr>
            <a:spLocks noGrp="1"/>
          </p:cNvSpPr>
          <p:nvPr>
            <p:ph type="sldNum" sz="quarter" idx="12"/>
          </p:nvPr>
        </p:nvSpPr>
        <p:spPr>
          <a:xfrm>
            <a:off x="-1537902" y="6356356"/>
            <a:ext cx="2057400" cy="365125"/>
          </a:xfrm>
        </p:spPr>
        <p:txBody>
          <a:bodyPr/>
          <a:lstStyle/>
          <a:p>
            <a:fld id="{7D0C6CEF-3F30-5644-AEEC-4228C0B92182}" type="slidenum">
              <a:rPr lang="en-US" smtClean="0"/>
              <a:t>4</a:t>
            </a:fld>
            <a:endParaRPr lang="en-US" dirty="0"/>
          </a:p>
        </p:txBody>
      </p:sp>
      <p:graphicFrame>
        <p:nvGraphicFramePr>
          <p:cNvPr id="3" name="Diagram 2">
            <a:extLst>
              <a:ext uri="{FF2B5EF4-FFF2-40B4-BE49-F238E27FC236}">
                <a16:creationId xmlns:a16="http://schemas.microsoft.com/office/drawing/2014/main" id="{663D1F21-EEBA-2659-19FC-66749634958D}"/>
              </a:ext>
            </a:extLst>
          </p:cNvPr>
          <p:cNvGraphicFramePr/>
          <p:nvPr>
            <p:extLst>
              <p:ext uri="{D42A27DB-BD31-4B8C-83A1-F6EECF244321}">
                <p14:modId xmlns:p14="http://schemas.microsoft.com/office/powerpoint/2010/main" val="2207850843"/>
              </p:ext>
            </p:extLst>
          </p:nvPr>
        </p:nvGraphicFramePr>
        <p:xfrm>
          <a:off x="1290810" y="1498294"/>
          <a:ext cx="10215390" cy="46786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710487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83D0339-7958-FF6D-6F8D-414E296273ED}"/>
              </a:ext>
            </a:extLst>
          </p:cNvPr>
          <p:cNvSpPr>
            <a:spLocks noGrp="1"/>
          </p:cNvSpPr>
          <p:nvPr>
            <p:ph type="body" idx="10"/>
          </p:nvPr>
        </p:nvSpPr>
        <p:spPr>
          <a:xfrm>
            <a:off x="699325" y="1072503"/>
            <a:ext cx="9769771" cy="639989"/>
          </a:xfrm>
        </p:spPr>
        <p:txBody>
          <a:bodyPr/>
          <a:lstStyle/>
          <a:p>
            <a:endParaRPr lang="en-US"/>
          </a:p>
        </p:txBody>
      </p:sp>
      <p:pic>
        <p:nvPicPr>
          <p:cNvPr id="7" name="Picture 2">
            <a:extLst>
              <a:ext uri="{FF2B5EF4-FFF2-40B4-BE49-F238E27FC236}">
                <a16:creationId xmlns:a16="http://schemas.microsoft.com/office/drawing/2014/main" id="{2B5CB552-46DB-7313-ECF6-9459D427FBDB}"/>
              </a:ext>
            </a:extLst>
          </p:cNvPr>
          <p:cNvPicPr>
            <a:picLocks noChangeAspect="1"/>
          </p:cNvPicPr>
          <p:nvPr/>
        </p:nvPicPr>
        <p:blipFill>
          <a:blip r:embed="rId3"/>
          <a:srcRect l="7633" t="9862" r="470" b="12600"/>
          <a:stretch>
            <a:fillRect/>
          </a:stretch>
        </p:blipFill>
        <p:spPr>
          <a:xfrm>
            <a:off x="0" y="10461"/>
            <a:ext cx="12192000" cy="6858000"/>
          </a:xfrm>
          <a:prstGeom prst="rect">
            <a:avLst/>
          </a:prstGeom>
        </p:spPr>
      </p:pic>
      <p:grpSp>
        <p:nvGrpSpPr>
          <p:cNvPr id="8" name="Group 3">
            <a:extLst>
              <a:ext uri="{FF2B5EF4-FFF2-40B4-BE49-F238E27FC236}">
                <a16:creationId xmlns:a16="http://schemas.microsoft.com/office/drawing/2014/main" id="{2FCAFFF4-098E-858E-BAE0-DE6975D48DED}"/>
              </a:ext>
            </a:extLst>
          </p:cNvPr>
          <p:cNvGrpSpPr/>
          <p:nvPr/>
        </p:nvGrpSpPr>
        <p:grpSpPr>
          <a:xfrm rot="-10800000">
            <a:off x="1760461" y="1024240"/>
            <a:ext cx="4922209" cy="3429000"/>
            <a:chOff x="102331" y="1229009"/>
            <a:chExt cx="5460797" cy="4463185"/>
          </a:xfrm>
          <a:solidFill>
            <a:schemeClr val="accent5"/>
          </a:solidFill>
        </p:grpSpPr>
        <p:sp>
          <p:nvSpPr>
            <p:cNvPr id="9" name="Freeform 4">
              <a:extLst>
                <a:ext uri="{FF2B5EF4-FFF2-40B4-BE49-F238E27FC236}">
                  <a16:creationId xmlns:a16="http://schemas.microsoft.com/office/drawing/2014/main" id="{B6D6794F-534F-FA19-BB60-218F7C5748F4}"/>
                </a:ext>
              </a:extLst>
            </p:cNvPr>
            <p:cNvSpPr/>
            <p:nvPr/>
          </p:nvSpPr>
          <p:spPr>
            <a:xfrm>
              <a:off x="102331" y="1229009"/>
              <a:ext cx="5460797" cy="4463185"/>
            </a:xfrm>
            <a:custGeom>
              <a:avLst/>
              <a:gdLst/>
              <a:ahLst/>
              <a:cxnLst/>
              <a:rect l="l" t="t" r="r" b="b"/>
              <a:pathLst>
                <a:path w="6202680" h="5372100">
                  <a:moveTo>
                    <a:pt x="4652010" y="0"/>
                  </a:moveTo>
                  <a:lnTo>
                    <a:pt x="1550670" y="0"/>
                  </a:lnTo>
                  <a:lnTo>
                    <a:pt x="0" y="2686050"/>
                  </a:lnTo>
                  <a:lnTo>
                    <a:pt x="1550670" y="5372100"/>
                  </a:lnTo>
                  <a:lnTo>
                    <a:pt x="4652010" y="5372100"/>
                  </a:lnTo>
                  <a:lnTo>
                    <a:pt x="6202680" y="2686050"/>
                  </a:lnTo>
                  <a:lnTo>
                    <a:pt x="4652010" y="0"/>
                  </a:lnTo>
                  <a:close/>
                </a:path>
              </a:pathLst>
            </a:custGeom>
            <a:grpFill/>
          </p:spPr>
        </p:sp>
      </p:grpSp>
      <p:sp>
        <p:nvSpPr>
          <p:cNvPr id="10" name="Freeform 6">
            <a:extLst>
              <a:ext uri="{FF2B5EF4-FFF2-40B4-BE49-F238E27FC236}">
                <a16:creationId xmlns:a16="http://schemas.microsoft.com/office/drawing/2014/main" id="{241A75BA-1146-F01C-2BC4-835913EE09B6}"/>
              </a:ext>
            </a:extLst>
          </p:cNvPr>
          <p:cNvSpPr/>
          <p:nvPr/>
        </p:nvSpPr>
        <p:spPr>
          <a:xfrm rot="10800000">
            <a:off x="5231904" y="2176369"/>
            <a:ext cx="5294902" cy="3116781"/>
          </a:xfrm>
          <a:custGeom>
            <a:avLst/>
            <a:gdLst/>
            <a:ahLst/>
            <a:cxnLst/>
            <a:rect l="l" t="t" r="r" b="b"/>
            <a:pathLst>
              <a:path w="6202680" h="5372100">
                <a:moveTo>
                  <a:pt x="4652010" y="0"/>
                </a:moveTo>
                <a:lnTo>
                  <a:pt x="1550670" y="0"/>
                </a:lnTo>
                <a:lnTo>
                  <a:pt x="0" y="2686050"/>
                </a:lnTo>
                <a:lnTo>
                  <a:pt x="1550670" y="5372100"/>
                </a:lnTo>
                <a:lnTo>
                  <a:pt x="4652010" y="5372100"/>
                </a:lnTo>
                <a:lnTo>
                  <a:pt x="6202680" y="2686050"/>
                </a:lnTo>
                <a:lnTo>
                  <a:pt x="4652010" y="0"/>
                </a:lnTo>
                <a:close/>
              </a:path>
            </a:pathLst>
          </a:custGeom>
          <a:solidFill>
            <a:schemeClr val="accent6"/>
          </a:solidFill>
        </p:spPr>
      </p:sp>
      <p:sp>
        <p:nvSpPr>
          <p:cNvPr id="12" name="TextBox 11">
            <a:extLst>
              <a:ext uri="{FF2B5EF4-FFF2-40B4-BE49-F238E27FC236}">
                <a16:creationId xmlns:a16="http://schemas.microsoft.com/office/drawing/2014/main" id="{A419D74B-5AE6-9FDB-EAE6-68FD49BCE072}"/>
              </a:ext>
            </a:extLst>
          </p:cNvPr>
          <p:cNvSpPr txBox="1"/>
          <p:nvPr/>
        </p:nvSpPr>
        <p:spPr>
          <a:xfrm>
            <a:off x="2837228" y="1447920"/>
            <a:ext cx="2970740" cy="2285241"/>
          </a:xfrm>
          <a:prstGeom prst="rect">
            <a:avLst/>
          </a:prstGeom>
          <a:noFill/>
        </p:spPr>
        <p:txBody>
          <a:bodyPr wrap="square">
            <a:spAutoFit/>
          </a:bodyPr>
          <a:lstStyle/>
          <a:p>
            <a:pPr>
              <a:lnSpc>
                <a:spcPts val="1875"/>
              </a:lnSpc>
              <a:spcBef>
                <a:spcPts val="900"/>
              </a:spcBef>
              <a:spcAft>
                <a:spcPts val="900"/>
              </a:spcAft>
            </a:pPr>
            <a:r>
              <a:rPr lang="ru" sz="1600" dirty="0">
                <a:solidFill>
                  <a:schemeClr val="bg2"/>
                </a:solidFill>
                <a:latin typeface="Arial" panose="020B0604020202020204" pitchFamily="34" charset="0"/>
                <a:ea typeface="Times New Roman" panose="02020603050405020304" pitchFamily="18" charset="0"/>
                <a:cs typeface="Arial" panose="020B0604020202020204" pitchFamily="34" charset="0"/>
              </a:rPr>
              <a:t>Таможня должна проявлять уважение и не предполагать сразу худшего в отношениях с потенциальными заявителями. В свою очередь, торговое сообщество должно продемонстрировать постоянное соблюдение требований и выразить свое желание сотрудничать.</a:t>
            </a:r>
            <a:r>
              <a:rPr lang="ru" sz="1600" dirty="0">
                <a:solidFill>
                  <a:schemeClr val="bg2"/>
                </a:solidFill>
                <a:latin typeface="Arial" panose="020B0604020202020204" pitchFamily="34" charset="0"/>
                <a:cs typeface="Arial" panose="020B0604020202020204" pitchFamily="34" charset="0"/>
              </a:rPr>
              <a:t> </a:t>
            </a:r>
            <a:endParaRPr lang="en-PH" sz="1600" dirty="0">
              <a:solidFill>
                <a:schemeClr val="bg2"/>
              </a:solidFill>
              <a:latin typeface="Arial" panose="020B0604020202020204" pitchFamily="34" charset="0"/>
              <a:ea typeface="Times New Roman" panose="02020603050405020304" pitchFamily="18" charset="0"/>
              <a:cs typeface="Arial" panose="020B0604020202020204" pitchFamily="34" charset="0"/>
            </a:endParaRPr>
          </a:p>
        </p:txBody>
      </p:sp>
      <p:sp>
        <p:nvSpPr>
          <p:cNvPr id="13" name="TextBox 12">
            <a:extLst>
              <a:ext uri="{FF2B5EF4-FFF2-40B4-BE49-F238E27FC236}">
                <a16:creationId xmlns:a16="http://schemas.microsoft.com/office/drawing/2014/main" id="{7F917A02-B893-2A92-1A4B-80B14602D367}"/>
              </a:ext>
            </a:extLst>
          </p:cNvPr>
          <p:cNvSpPr txBox="1"/>
          <p:nvPr/>
        </p:nvSpPr>
        <p:spPr>
          <a:xfrm>
            <a:off x="6269109" y="2392718"/>
            <a:ext cx="3567208" cy="2772554"/>
          </a:xfrm>
          <a:prstGeom prst="rect">
            <a:avLst/>
          </a:prstGeom>
          <a:noFill/>
        </p:spPr>
        <p:txBody>
          <a:bodyPr wrap="square">
            <a:spAutoFit/>
          </a:bodyPr>
          <a:lstStyle/>
          <a:p>
            <a:pPr>
              <a:lnSpc>
                <a:spcPts val="1875"/>
              </a:lnSpc>
              <a:spcBef>
                <a:spcPts val="900"/>
              </a:spcBef>
              <a:spcAft>
                <a:spcPts val="900"/>
              </a:spcAft>
            </a:pPr>
            <a:r>
              <a:rPr lang="ru" sz="1500" dirty="0">
                <a:solidFill>
                  <a:schemeClr val="bg2"/>
                </a:solidFill>
                <a:latin typeface="Arial" panose="020B0604020202020204" pitchFamily="34" charset="0"/>
                <a:ea typeface="Times New Roman" panose="02020603050405020304" pitchFamily="18" charset="0"/>
                <a:cs typeface="Arial" panose="020B0604020202020204" pitchFamily="34" charset="0"/>
              </a:rPr>
              <a:t>Поведение не может измениться в одночасье по всем направлениям, но если </a:t>
            </a:r>
            <a:r>
              <a:rPr lang="ru" sz="1500" dirty="0" smtClean="0">
                <a:solidFill>
                  <a:schemeClr val="bg2"/>
                </a:solidFill>
                <a:latin typeface="Arial" panose="020B0604020202020204" pitchFamily="34" charset="0"/>
                <a:ea typeface="Times New Roman" panose="02020603050405020304" pitchFamily="18" charset="0"/>
                <a:cs typeface="Arial" panose="020B0604020202020204" pitchFamily="34" charset="0"/>
              </a:rPr>
              <a:t>таможенная команда по УЭО </a:t>
            </a:r>
            <a:r>
              <a:rPr lang="ru" sz="1500" dirty="0">
                <a:solidFill>
                  <a:schemeClr val="bg2"/>
                </a:solidFill>
                <a:latin typeface="Arial" panose="020B0604020202020204" pitchFamily="34" charset="0"/>
                <a:ea typeface="Times New Roman" panose="02020603050405020304" pitchFamily="18" charset="0"/>
                <a:cs typeface="Arial" panose="020B0604020202020204" pitchFamily="34" charset="0"/>
              </a:rPr>
              <a:t>сможет заручиться сотрудничеством и приверженностью торгового сообщества и продемонстрировать, что соблюдение требований имеет свои преимущества, </a:t>
            </a:r>
            <a:r>
              <a:rPr lang="ru" sz="1500" dirty="0" smtClean="0">
                <a:solidFill>
                  <a:schemeClr val="bg2"/>
                </a:solidFill>
                <a:latin typeface="Arial" panose="020B0604020202020204" pitchFamily="34" charset="0"/>
                <a:ea typeface="Times New Roman" panose="02020603050405020304" pitchFamily="18" charset="0"/>
                <a:cs typeface="Arial" panose="020B0604020202020204" pitchFamily="34" charset="0"/>
              </a:rPr>
              <a:t>этот посыл получит </a:t>
            </a:r>
            <a:r>
              <a:rPr lang="ru" sz="1500" dirty="0">
                <a:solidFill>
                  <a:schemeClr val="bg2"/>
                </a:solidFill>
                <a:latin typeface="Arial" panose="020B0604020202020204" pitchFamily="34" charset="0"/>
                <a:ea typeface="Times New Roman" panose="02020603050405020304" pitchFamily="18" charset="0"/>
                <a:cs typeface="Arial" panose="020B0604020202020204" pitchFamily="34" charset="0"/>
              </a:rPr>
              <a:t>импульс, а программа УЭО будет расти в размерах и </a:t>
            </a:r>
            <a:r>
              <a:rPr lang="ru" sz="1500" dirty="0" smtClean="0">
                <a:solidFill>
                  <a:schemeClr val="bg2"/>
                </a:solidFill>
                <a:latin typeface="Arial" panose="020B0604020202020204" pitchFamily="34" charset="0"/>
                <a:ea typeface="Times New Roman" panose="02020603050405020304" pitchFamily="18" charset="0"/>
                <a:cs typeface="Arial" panose="020B0604020202020204" pitchFamily="34" charset="0"/>
              </a:rPr>
              <a:t>с точки зрения воздействия.</a:t>
            </a:r>
            <a:r>
              <a:rPr lang="ru" sz="1500" dirty="0" smtClean="0">
                <a:solidFill>
                  <a:schemeClr val="bg2"/>
                </a:solidFill>
                <a:latin typeface="Arial" panose="020B0604020202020204" pitchFamily="34" charset="0"/>
                <a:cs typeface="Arial" panose="020B0604020202020204" pitchFamily="34" charset="0"/>
              </a:rPr>
              <a:t> </a:t>
            </a:r>
            <a:endParaRPr lang="en-PH" sz="1500" dirty="0">
              <a:solidFill>
                <a:schemeClr val="bg2"/>
              </a:solidFill>
              <a:latin typeface="Arial" panose="020B0604020202020204" pitchFamily="34" charset="0"/>
              <a:ea typeface="Times New Roman" panose="02020603050405020304" pitchFamily="18" charset="0"/>
              <a:cs typeface="Arial" panose="020B0604020202020204" pitchFamily="34" charset="0"/>
            </a:endParaRPr>
          </a:p>
        </p:txBody>
      </p:sp>
      <p:sp>
        <p:nvSpPr>
          <p:cNvPr id="2" name="Text Placeholder 1">
            <a:extLst>
              <a:ext uri="{FF2B5EF4-FFF2-40B4-BE49-F238E27FC236}">
                <a16:creationId xmlns:a16="http://schemas.microsoft.com/office/drawing/2014/main" id="{FD329ED0-9C50-B673-9D8F-2D2E88718BE1}"/>
              </a:ext>
            </a:extLst>
          </p:cNvPr>
          <p:cNvSpPr txBox="1">
            <a:spLocks/>
          </p:cNvSpPr>
          <p:nvPr/>
        </p:nvSpPr>
        <p:spPr>
          <a:xfrm>
            <a:off x="365203" y="5020124"/>
            <a:ext cx="4965266" cy="785141"/>
          </a:xfrm>
          <a:prstGeom prst="rect">
            <a:avLst/>
          </a:prstGeom>
        </p:spPr>
        <p:txBody>
          <a:bodyPr vert="horz" lIns="68580" tIns="34290" rIns="68580" bIns="34290" rtlCol="0">
            <a:noAutofit/>
          </a:bodyPr>
          <a:lstStyle>
            <a:lvl1pPr marL="0" indent="0" algn="l" defTabSz="914400" rtl="0" eaLnBrk="1" latinLnBrk="0" hangingPunct="1">
              <a:lnSpc>
                <a:spcPct val="90000"/>
              </a:lnSpc>
              <a:spcBef>
                <a:spcPts val="1000"/>
              </a:spcBef>
              <a:buFont typeface="Arial" panose="020B0604020202020204" pitchFamily="34" charset="0"/>
              <a:buNone/>
              <a:defRPr sz="3600" b="1" i="0" kern="1200">
                <a:solidFill>
                  <a:schemeClr val="tx1"/>
                </a:solidFill>
                <a:latin typeface="Roboto" panose="02000000000000000000" pitchFamily="2" charset="0"/>
                <a:ea typeface="Roboto" panose="02000000000000000000" pitchFamily="2" charset="0"/>
                <a:cs typeface="Roboto" panose="02000000000000000000" pitchFamily="2"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ru" sz="1200" dirty="0" smtClean="0">
                <a:solidFill>
                  <a:schemeClr val="bg2"/>
                </a:solidFill>
                <a:latin typeface="Arial" panose="020B0604020202020204" pitchFamily="34" charset="0"/>
                <a:ea typeface="Times New Roman" panose="02020603050405020304" pitchFamily="18" charset="0"/>
                <a:cs typeface="Arial" panose="020B0604020202020204" pitchFamily="34" charset="0"/>
              </a:rPr>
              <a:t>Наличие авторизации УЭО </a:t>
            </a:r>
            <a:r>
              <a:rPr lang="ru" sz="1200" dirty="0">
                <a:solidFill>
                  <a:schemeClr val="bg2"/>
                </a:solidFill>
                <a:latin typeface="Arial" panose="020B0604020202020204" pitchFamily="34" charset="0"/>
                <a:ea typeface="Times New Roman" panose="02020603050405020304" pitchFamily="18" charset="0"/>
                <a:cs typeface="Arial" panose="020B0604020202020204" pitchFamily="34" charset="0"/>
              </a:rPr>
              <a:t>в качестве экспедитора будет иметь преимущество, поскольку аккредитованные </a:t>
            </a:r>
            <a:r>
              <a:rPr lang="ru" sz="1200" dirty="0" smtClean="0">
                <a:solidFill>
                  <a:schemeClr val="bg2"/>
                </a:solidFill>
                <a:latin typeface="Arial" panose="020B0604020202020204" pitchFamily="34" charset="0"/>
                <a:ea typeface="Times New Roman" panose="02020603050405020304" pitchFamily="18" charset="0"/>
                <a:cs typeface="Arial" panose="020B0604020202020204" pitchFamily="34" charset="0"/>
              </a:rPr>
              <a:t>участники ВЭД </a:t>
            </a:r>
            <a:r>
              <a:rPr lang="ru" sz="1200" dirty="0">
                <a:solidFill>
                  <a:schemeClr val="bg2"/>
                </a:solidFill>
                <a:latin typeface="Arial" panose="020B0604020202020204" pitchFamily="34" charset="0"/>
                <a:ea typeface="Times New Roman" panose="02020603050405020304" pitchFamily="18" charset="0"/>
                <a:cs typeface="Arial" panose="020B0604020202020204" pitchFamily="34" charset="0"/>
              </a:rPr>
              <a:t>не хотят, чтобы компании, </a:t>
            </a:r>
            <a:r>
              <a:rPr lang="ru" sz="1200" dirty="0" smtClean="0">
                <a:solidFill>
                  <a:schemeClr val="bg2"/>
                </a:solidFill>
                <a:latin typeface="Arial" panose="020B0604020202020204" pitchFamily="34" charset="0"/>
                <a:ea typeface="Times New Roman" panose="02020603050405020304" pitchFamily="18" charset="0"/>
                <a:cs typeface="Arial" panose="020B0604020202020204" pitchFamily="34" charset="0"/>
              </a:rPr>
              <a:t>не являющиеся </a:t>
            </a:r>
            <a:r>
              <a:rPr lang="ru" sz="1200" dirty="0">
                <a:solidFill>
                  <a:schemeClr val="bg2"/>
                </a:solidFill>
                <a:latin typeface="Arial" panose="020B0604020202020204" pitchFamily="34" charset="0"/>
                <a:ea typeface="Times New Roman" panose="02020603050405020304" pitchFamily="18" charset="0"/>
                <a:cs typeface="Arial" panose="020B0604020202020204" pitchFamily="34" charset="0"/>
              </a:rPr>
              <a:t>УЭО, обслуживали их потребности </a:t>
            </a:r>
            <a:r>
              <a:rPr lang="ru" sz="1200" dirty="0" smtClean="0">
                <a:solidFill>
                  <a:schemeClr val="bg2"/>
                </a:solidFill>
                <a:latin typeface="Arial" panose="020B0604020202020204" pitchFamily="34" charset="0"/>
                <a:ea typeface="Times New Roman" panose="02020603050405020304" pitchFamily="18" charset="0"/>
                <a:cs typeface="Arial" panose="020B0604020202020204" pitchFamily="34" charset="0"/>
              </a:rPr>
              <a:t>для перемещения товаров </a:t>
            </a:r>
            <a:r>
              <a:rPr lang="ru" sz="1200" dirty="0">
                <a:solidFill>
                  <a:schemeClr val="bg2"/>
                </a:solidFill>
                <a:latin typeface="Arial" panose="020B0604020202020204" pitchFamily="34" charset="0"/>
                <a:ea typeface="Times New Roman" panose="02020603050405020304" pitchFamily="18" charset="0"/>
                <a:cs typeface="Arial" panose="020B0604020202020204" pitchFamily="34" charset="0"/>
              </a:rPr>
              <a:t>в их цепочке поставок, поскольку это может поставить под угрозу их статус УЭО.</a:t>
            </a:r>
            <a:endParaRPr lang="en-US" sz="1200" dirty="0">
              <a:solidFill>
                <a:schemeClr val="bg2"/>
              </a:solidFill>
              <a:latin typeface="Arial" panose="020B0604020202020204" pitchFamily="34" charset="0"/>
              <a:cs typeface="Arial" panose="020B0604020202020204" pitchFamily="34" charset="0"/>
            </a:endParaRPr>
          </a:p>
        </p:txBody>
      </p:sp>
      <p:sp>
        <p:nvSpPr>
          <p:cNvPr id="3" name="Text Placeholder 1">
            <a:extLst>
              <a:ext uri="{FF2B5EF4-FFF2-40B4-BE49-F238E27FC236}">
                <a16:creationId xmlns:a16="http://schemas.microsoft.com/office/drawing/2014/main" id="{500D9669-A119-C4AB-B5D5-D928EA9346C5}"/>
              </a:ext>
            </a:extLst>
          </p:cNvPr>
          <p:cNvSpPr txBox="1">
            <a:spLocks/>
          </p:cNvSpPr>
          <p:nvPr/>
        </p:nvSpPr>
        <p:spPr>
          <a:xfrm>
            <a:off x="7300295" y="548681"/>
            <a:ext cx="4310458" cy="781995"/>
          </a:xfrm>
          <a:prstGeom prst="rect">
            <a:avLst/>
          </a:prstGeom>
        </p:spPr>
        <p:txBody>
          <a:bodyPr vert="horz" lIns="68580" tIns="34290" rIns="68580" bIns="34290" rtlCol="0">
            <a:noAutofit/>
          </a:bodyPr>
          <a:lstStyle>
            <a:lvl1pPr marL="0" indent="0" algn="l" defTabSz="914400" rtl="0" eaLnBrk="1" latinLnBrk="0" hangingPunct="1">
              <a:lnSpc>
                <a:spcPct val="90000"/>
              </a:lnSpc>
              <a:spcBef>
                <a:spcPts val="1000"/>
              </a:spcBef>
              <a:buFont typeface="Arial" panose="020B0604020202020204" pitchFamily="34" charset="0"/>
              <a:buNone/>
              <a:defRPr sz="3600" b="1" i="0" kern="1200">
                <a:solidFill>
                  <a:schemeClr val="tx1"/>
                </a:solidFill>
                <a:latin typeface="Roboto" panose="02000000000000000000" pitchFamily="2" charset="0"/>
                <a:ea typeface="Roboto" panose="02000000000000000000" pitchFamily="2" charset="0"/>
                <a:cs typeface="Roboto" panose="02000000000000000000" pitchFamily="2"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ru" sz="1200" dirty="0">
                <a:solidFill>
                  <a:schemeClr val="bg2"/>
                </a:solidFill>
                <a:latin typeface="Arial" panose="020B0604020202020204" pitchFamily="34" charset="0"/>
                <a:ea typeface="Times New Roman" panose="02020603050405020304" pitchFamily="18" charset="0"/>
                <a:cs typeface="Arial" panose="020B0604020202020204" pitchFamily="34" charset="0"/>
              </a:rPr>
              <a:t>Будучи надежным торговым партнером по перемещению товаров, ваши клиенты определенно будут чувствовать себя безопаснее и комфортнее, поскольку их грузы будут проходить процедуры </a:t>
            </a:r>
            <a:r>
              <a:rPr lang="ru" sz="1200" dirty="0" smtClean="0">
                <a:solidFill>
                  <a:schemeClr val="bg2"/>
                </a:solidFill>
                <a:latin typeface="Arial" panose="020B0604020202020204" pitchFamily="34" charset="0"/>
                <a:ea typeface="Times New Roman" panose="02020603050405020304" pitchFamily="18" charset="0"/>
                <a:cs typeface="Arial" panose="020B0604020202020204" pitchFamily="34" charset="0"/>
              </a:rPr>
              <a:t>по обеспечению безопасности </a:t>
            </a:r>
            <a:r>
              <a:rPr lang="ru" sz="1200" dirty="0">
                <a:solidFill>
                  <a:schemeClr val="bg2"/>
                </a:solidFill>
                <a:latin typeface="Arial" panose="020B0604020202020204" pitchFamily="34" charset="0"/>
                <a:ea typeface="Times New Roman" panose="02020603050405020304" pitchFamily="18" charset="0"/>
                <a:cs typeface="Arial" panose="020B0604020202020204" pitchFamily="34" charset="0"/>
              </a:rPr>
              <a:t>гораздо быстрее.</a:t>
            </a:r>
            <a:r>
              <a:rPr lang="ru" sz="1200" dirty="0">
                <a:solidFill>
                  <a:schemeClr val="bg2"/>
                </a:solidFill>
                <a:latin typeface="Arial" panose="020B0604020202020204" pitchFamily="34" charset="0"/>
                <a:cs typeface="Arial" panose="020B0604020202020204" pitchFamily="34" charset="0"/>
              </a:rPr>
              <a:t> </a:t>
            </a:r>
            <a:endParaRPr lang="en-US" sz="1200" dirty="0">
              <a:solidFill>
                <a:schemeClr val="bg2"/>
              </a:solidFill>
              <a:latin typeface="Arial" panose="020B0604020202020204" pitchFamily="34" charset="0"/>
              <a:cs typeface="Arial" panose="020B0604020202020204" pitchFamily="34" charset="0"/>
            </a:endParaRPr>
          </a:p>
        </p:txBody>
      </p:sp>
      <p:sp>
        <p:nvSpPr>
          <p:cNvPr id="4" name="Text Placeholder 1">
            <a:extLst>
              <a:ext uri="{FF2B5EF4-FFF2-40B4-BE49-F238E27FC236}">
                <a16:creationId xmlns:a16="http://schemas.microsoft.com/office/drawing/2014/main" id="{7FE01EBC-83B0-102C-F0C3-FBCD3F6DBD26}"/>
              </a:ext>
            </a:extLst>
          </p:cNvPr>
          <p:cNvSpPr txBox="1">
            <a:spLocks/>
          </p:cNvSpPr>
          <p:nvPr/>
        </p:nvSpPr>
        <p:spPr>
          <a:xfrm>
            <a:off x="448317" y="369955"/>
            <a:ext cx="3285292" cy="400595"/>
          </a:xfrm>
          <a:prstGeom prst="rect">
            <a:avLst/>
          </a:prstGeom>
        </p:spPr>
        <p:txBody>
          <a:bodyPr vert="horz" lIns="68580" tIns="34290" rIns="68580" bIns="34290" rtlCol="0">
            <a:noAutofit/>
          </a:bodyPr>
          <a:lstStyle>
            <a:lvl1pPr marL="0" indent="0" algn="l" defTabSz="914400" rtl="0" eaLnBrk="1" latinLnBrk="0" hangingPunct="1">
              <a:lnSpc>
                <a:spcPct val="90000"/>
              </a:lnSpc>
              <a:spcBef>
                <a:spcPts val="1000"/>
              </a:spcBef>
              <a:buFont typeface="Arial" panose="020B0604020202020204" pitchFamily="34" charset="0"/>
              <a:buNone/>
              <a:defRPr sz="3600" b="1" i="0" kern="1200">
                <a:solidFill>
                  <a:schemeClr val="tx1"/>
                </a:solidFill>
                <a:latin typeface="Roboto" panose="02000000000000000000" pitchFamily="2" charset="0"/>
                <a:ea typeface="Roboto" panose="02000000000000000000" pitchFamily="2" charset="0"/>
                <a:cs typeface="Roboto" panose="02000000000000000000" pitchFamily="2"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ru" sz="1200" dirty="0">
                <a:solidFill>
                  <a:schemeClr val="bg2"/>
                </a:solidFill>
                <a:latin typeface="Arial" panose="020B0604020202020204" pitchFamily="34" charset="0"/>
                <a:ea typeface="Times New Roman" panose="02020603050405020304" pitchFamily="18" charset="0"/>
                <a:cs typeface="Arial" panose="020B0604020202020204" pitchFamily="34" charset="0"/>
              </a:rPr>
              <a:t>Преимущества программы УЭО для торгового сообщества </a:t>
            </a:r>
            <a:r>
              <a:rPr lang="ru" sz="1200" dirty="0" smtClean="0">
                <a:solidFill>
                  <a:schemeClr val="bg2"/>
                </a:solidFill>
                <a:latin typeface="Arial" panose="020B0604020202020204" pitchFamily="34" charset="0"/>
                <a:ea typeface="Times New Roman" panose="02020603050405020304" pitchFamily="18" charset="0"/>
                <a:cs typeface="Arial" panose="020B0604020202020204" pitchFamily="34" charset="0"/>
              </a:rPr>
              <a:t>огромны</a:t>
            </a:r>
            <a:endParaRPr lang="en-US" sz="1200" dirty="0">
              <a:solidFill>
                <a:schemeClr val="bg2"/>
              </a:solidFill>
              <a:latin typeface="Arial" panose="020B0604020202020204" pitchFamily="34" charset="0"/>
              <a:cs typeface="Arial" panose="020B0604020202020204" pitchFamily="34" charset="0"/>
            </a:endParaRPr>
          </a:p>
        </p:txBody>
      </p:sp>
      <p:sp>
        <p:nvSpPr>
          <p:cNvPr id="5" name="Text Placeholder 1">
            <a:extLst>
              <a:ext uri="{FF2B5EF4-FFF2-40B4-BE49-F238E27FC236}">
                <a16:creationId xmlns:a16="http://schemas.microsoft.com/office/drawing/2014/main" id="{0EF6ED5F-F772-5408-7C98-B6B54D5B68B7}"/>
              </a:ext>
            </a:extLst>
          </p:cNvPr>
          <p:cNvSpPr txBox="1">
            <a:spLocks/>
          </p:cNvSpPr>
          <p:nvPr/>
        </p:nvSpPr>
        <p:spPr>
          <a:xfrm>
            <a:off x="8139629" y="5992658"/>
            <a:ext cx="3285292" cy="244655"/>
          </a:xfrm>
          <a:prstGeom prst="rect">
            <a:avLst/>
          </a:prstGeom>
        </p:spPr>
        <p:txBody>
          <a:bodyPr vert="horz" lIns="68580" tIns="34290" rIns="68580" bIns="34290" rtlCol="0">
            <a:normAutofit fontScale="70000" lnSpcReduction="20000"/>
          </a:bodyPr>
          <a:lstStyle>
            <a:lvl1pPr marL="0" indent="0" algn="l" defTabSz="914400" rtl="0" eaLnBrk="1" latinLnBrk="0" hangingPunct="1">
              <a:lnSpc>
                <a:spcPct val="90000"/>
              </a:lnSpc>
              <a:spcBef>
                <a:spcPts val="1000"/>
              </a:spcBef>
              <a:buFont typeface="Arial" panose="020B0604020202020204" pitchFamily="34" charset="0"/>
              <a:buNone/>
              <a:defRPr sz="3600" b="1" i="0" kern="1200">
                <a:solidFill>
                  <a:schemeClr val="tx1"/>
                </a:solidFill>
                <a:latin typeface="Roboto" panose="02000000000000000000" pitchFamily="2" charset="0"/>
                <a:ea typeface="Roboto" panose="02000000000000000000" pitchFamily="2" charset="0"/>
                <a:cs typeface="Roboto" panose="02000000000000000000" pitchFamily="2"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ru" sz="1500" dirty="0">
                <a:solidFill>
                  <a:schemeClr val="bg2"/>
                </a:solidFill>
                <a:latin typeface="Arial" panose="020B0604020202020204" pitchFamily="34" charset="0"/>
                <a:cs typeface="Arial" panose="020B0604020202020204" pitchFamily="34" charset="0"/>
              </a:rPr>
              <a:t>Использование современных технологий</a:t>
            </a:r>
            <a:endParaRPr lang="en-US" sz="1500" dirty="0">
              <a:solidFill>
                <a:schemeClr val="bg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923340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4922DA3-3FAB-4728-8351-834A6AC87C62}"/>
              </a:ext>
            </a:extLst>
          </p:cNvPr>
          <p:cNvSpPr>
            <a:spLocks noGrp="1"/>
          </p:cNvSpPr>
          <p:nvPr>
            <p:ph type="title"/>
          </p:nvPr>
        </p:nvSpPr>
        <p:spPr>
          <a:xfrm>
            <a:off x="1234808" y="365125"/>
            <a:ext cx="7160046" cy="1325563"/>
          </a:xfrm>
        </p:spPr>
        <p:txBody>
          <a:bodyPr>
            <a:normAutofit/>
          </a:bodyPr>
          <a:lstStyle/>
          <a:p>
            <a:r>
              <a:rPr lang="ru" sz="3600" dirty="0">
                <a:latin typeface="Arial" panose="020B0604020202020204" pitchFamily="34" charset="0"/>
                <a:cs typeface="Arial" panose="020B0604020202020204" pitchFamily="34" charset="0"/>
              </a:rPr>
              <a:t>Положительное подкрепление</a:t>
            </a:r>
          </a:p>
        </p:txBody>
      </p:sp>
      <p:sp>
        <p:nvSpPr>
          <p:cNvPr id="5" name="Slide Number Placeholder 4">
            <a:extLst>
              <a:ext uri="{FF2B5EF4-FFF2-40B4-BE49-F238E27FC236}">
                <a16:creationId xmlns:a16="http://schemas.microsoft.com/office/drawing/2014/main" id="{E5AC0402-51A6-4B9B-AA28-A5EDCC74B954}"/>
              </a:ext>
            </a:extLst>
          </p:cNvPr>
          <p:cNvSpPr>
            <a:spLocks noGrp="1"/>
          </p:cNvSpPr>
          <p:nvPr>
            <p:ph type="sldNum" sz="quarter" idx="12"/>
          </p:nvPr>
        </p:nvSpPr>
        <p:spPr>
          <a:xfrm>
            <a:off x="-1537902" y="6356356"/>
            <a:ext cx="2057400" cy="365125"/>
          </a:xfrm>
        </p:spPr>
        <p:txBody>
          <a:bodyPr/>
          <a:lstStyle/>
          <a:p>
            <a:fld id="{7D0C6CEF-3F30-5644-AEEC-4228C0B92182}" type="slidenum">
              <a:rPr lang="en-US" smtClean="0"/>
              <a:t>6</a:t>
            </a:fld>
            <a:endParaRPr lang="en-US" dirty="0"/>
          </a:p>
        </p:txBody>
      </p:sp>
      <p:graphicFrame>
        <p:nvGraphicFramePr>
          <p:cNvPr id="3" name="Diagram 2">
            <a:extLst>
              <a:ext uri="{FF2B5EF4-FFF2-40B4-BE49-F238E27FC236}">
                <a16:creationId xmlns:a16="http://schemas.microsoft.com/office/drawing/2014/main" id="{AD0B0C0F-BF81-8583-F137-1B0ACAA9D174}"/>
              </a:ext>
            </a:extLst>
          </p:cNvPr>
          <p:cNvGraphicFramePr/>
          <p:nvPr>
            <p:extLst>
              <p:ext uri="{D42A27DB-BD31-4B8C-83A1-F6EECF244321}">
                <p14:modId xmlns:p14="http://schemas.microsoft.com/office/powerpoint/2010/main" val="3360479680"/>
              </p:ext>
            </p:extLst>
          </p:nvPr>
        </p:nvGraphicFramePr>
        <p:xfrm>
          <a:off x="1331640" y="1443208"/>
          <a:ext cx="9625552" cy="51607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124557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4922DA3-3FAB-4728-8351-834A6AC87C62}"/>
              </a:ext>
            </a:extLst>
          </p:cNvPr>
          <p:cNvSpPr>
            <a:spLocks noGrp="1"/>
          </p:cNvSpPr>
          <p:nvPr>
            <p:ph type="title"/>
          </p:nvPr>
        </p:nvSpPr>
        <p:spPr>
          <a:xfrm>
            <a:off x="1278340" y="-64379"/>
            <a:ext cx="9572893" cy="1043127"/>
          </a:xfrm>
        </p:spPr>
        <p:txBody>
          <a:bodyPr>
            <a:normAutofit/>
          </a:bodyPr>
          <a:lstStyle/>
          <a:p>
            <a:r>
              <a:rPr lang="ru" sz="3200" dirty="0">
                <a:latin typeface="Arial" panose="020B0604020202020204" pitchFamily="34" charset="0"/>
                <a:cs typeface="Arial" panose="020B0604020202020204" pitchFamily="34" charset="0"/>
              </a:rPr>
              <a:t>Механизм обратной связи </a:t>
            </a:r>
            <a:r>
              <a:rPr lang="ru" sz="3200" dirty="0" smtClean="0">
                <a:latin typeface="Arial" panose="020B0604020202020204" pitchFamily="34" charset="0"/>
                <a:cs typeface="Arial" panose="020B0604020202020204" pitchFamily="34" charset="0"/>
              </a:rPr>
              <a:t>УЭО </a:t>
            </a:r>
            <a:r>
              <a:rPr lang="ru" sz="3200" dirty="0" smtClean="0">
                <a:latin typeface="Arial" panose="020B0604020202020204" pitchFamily="34" charset="0"/>
                <a:cs typeface="Arial" panose="020B0604020202020204" pitchFamily="34" charset="0"/>
              </a:rPr>
              <a:t>«360 градусов»</a:t>
            </a:r>
            <a:endParaRPr lang="ru" sz="3200" dirty="0">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E5AC0402-51A6-4B9B-AA28-A5EDCC74B954}"/>
              </a:ext>
            </a:extLst>
          </p:cNvPr>
          <p:cNvSpPr>
            <a:spLocks noGrp="1"/>
          </p:cNvSpPr>
          <p:nvPr>
            <p:ph type="sldNum" sz="quarter" idx="12"/>
          </p:nvPr>
        </p:nvSpPr>
        <p:spPr>
          <a:xfrm>
            <a:off x="-1537902" y="6356356"/>
            <a:ext cx="2057400" cy="365125"/>
          </a:xfrm>
        </p:spPr>
        <p:txBody>
          <a:bodyPr/>
          <a:lstStyle/>
          <a:p>
            <a:fld id="{7D0C6CEF-3F30-5644-AEEC-4228C0B92182}" type="slidenum">
              <a:rPr lang="en-US" smtClean="0"/>
              <a:t>7</a:t>
            </a:fld>
            <a:endParaRPr lang="en-US" dirty="0"/>
          </a:p>
        </p:txBody>
      </p:sp>
      <p:graphicFrame>
        <p:nvGraphicFramePr>
          <p:cNvPr id="2" name="Table 1">
            <a:extLst>
              <a:ext uri="{FF2B5EF4-FFF2-40B4-BE49-F238E27FC236}">
                <a16:creationId xmlns:a16="http://schemas.microsoft.com/office/drawing/2014/main" id="{D1E5E974-51A8-9A1C-0A10-212184AE09C7}"/>
              </a:ext>
            </a:extLst>
          </p:cNvPr>
          <p:cNvGraphicFramePr>
            <a:graphicFrameLocks noGrp="1"/>
          </p:cNvGraphicFramePr>
          <p:nvPr>
            <p:extLst>
              <p:ext uri="{D42A27DB-BD31-4B8C-83A1-F6EECF244321}">
                <p14:modId xmlns:p14="http://schemas.microsoft.com/office/powerpoint/2010/main" val="4287384869"/>
              </p:ext>
            </p:extLst>
          </p:nvPr>
        </p:nvGraphicFramePr>
        <p:xfrm>
          <a:off x="1344058" y="3184848"/>
          <a:ext cx="9716876" cy="3161011"/>
        </p:xfrm>
        <a:graphic>
          <a:graphicData uri="http://schemas.openxmlformats.org/drawingml/2006/table">
            <a:tbl>
              <a:tblPr firstRow="1" bandRow="1">
                <a:tableStyleId>{5C22544A-7EE6-4342-B048-85BDC9FD1C3A}</a:tableStyleId>
              </a:tblPr>
              <a:tblGrid>
                <a:gridCol w="928140">
                  <a:extLst>
                    <a:ext uri="{9D8B030D-6E8A-4147-A177-3AD203B41FA5}">
                      <a16:colId xmlns:a16="http://schemas.microsoft.com/office/drawing/2014/main" val="952542572"/>
                    </a:ext>
                  </a:extLst>
                </a:gridCol>
                <a:gridCol w="3186213">
                  <a:extLst>
                    <a:ext uri="{9D8B030D-6E8A-4147-A177-3AD203B41FA5}">
                      <a16:colId xmlns:a16="http://schemas.microsoft.com/office/drawing/2014/main" val="4159791577"/>
                    </a:ext>
                  </a:extLst>
                </a:gridCol>
                <a:gridCol w="5602523">
                  <a:extLst>
                    <a:ext uri="{9D8B030D-6E8A-4147-A177-3AD203B41FA5}">
                      <a16:colId xmlns:a16="http://schemas.microsoft.com/office/drawing/2014/main" val="1174809818"/>
                    </a:ext>
                  </a:extLst>
                </a:gridCol>
              </a:tblGrid>
              <a:tr h="333306">
                <a:tc>
                  <a:txBody>
                    <a:bodyPr/>
                    <a:lstStyle/>
                    <a:p>
                      <a:pPr algn="ctr"/>
                      <a:r>
                        <a:rPr lang="ru" sz="1400" dirty="0">
                          <a:latin typeface="Arial" panose="020B0604020202020204" pitchFamily="34" charset="0"/>
                          <a:cs typeface="Arial" panose="020B0604020202020204" pitchFamily="34" charset="0"/>
                        </a:rPr>
                        <a:t>Уровень</a:t>
                      </a:r>
                      <a:r>
                        <a:rPr lang="ru" sz="1400" baseline="0" dirty="0">
                          <a:latin typeface="Arial" panose="020B0604020202020204" pitchFamily="34" charset="0"/>
                          <a:cs typeface="Arial" panose="020B0604020202020204" pitchFamily="34" charset="0"/>
                        </a:rPr>
                        <a:t> </a:t>
                      </a:r>
                      <a:endParaRPr lang="id-ID" sz="1400" dirty="0">
                        <a:latin typeface="Arial" panose="020B0604020202020204" pitchFamily="34" charset="0"/>
                        <a:cs typeface="Arial" panose="020B0604020202020204" pitchFamily="34" charset="0"/>
                      </a:endParaRPr>
                    </a:p>
                  </a:txBody>
                  <a:tcPr/>
                </a:tc>
                <a:tc>
                  <a:txBody>
                    <a:bodyPr/>
                    <a:lstStyle/>
                    <a:p>
                      <a:pPr algn="ctr"/>
                      <a:r>
                        <a:rPr lang="ru" sz="1400" dirty="0" smtClean="0">
                          <a:latin typeface="Arial" panose="020B0604020202020204" pitchFamily="34" charset="0"/>
                          <a:cs typeface="Arial" panose="020B0604020202020204" pitchFamily="34" charset="0"/>
                        </a:rPr>
                        <a:t>Индикаторы</a:t>
                      </a:r>
                      <a:endParaRPr lang="id-ID" sz="1400" dirty="0">
                        <a:latin typeface="Arial" panose="020B0604020202020204" pitchFamily="34" charset="0"/>
                        <a:cs typeface="Arial" panose="020B0604020202020204" pitchFamily="34" charset="0"/>
                      </a:endParaRPr>
                    </a:p>
                  </a:txBody>
                  <a:tcPr/>
                </a:tc>
                <a:tc>
                  <a:txBody>
                    <a:bodyPr/>
                    <a:lstStyle/>
                    <a:p>
                      <a:pPr algn="ctr"/>
                      <a:r>
                        <a:rPr lang="ru" sz="1400" dirty="0">
                          <a:latin typeface="Arial" panose="020B0604020202020204" pitchFamily="34" charset="0"/>
                          <a:cs typeface="Arial" panose="020B0604020202020204" pitchFamily="34" charset="0"/>
                        </a:rPr>
                        <a:t>Примечания</a:t>
                      </a:r>
                      <a:endParaRPr lang="id-ID"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887525406"/>
                  </a:ext>
                </a:extLst>
              </a:tr>
              <a:tr h="446554">
                <a:tc>
                  <a:txBody>
                    <a:bodyPr/>
                    <a:lstStyle/>
                    <a:p>
                      <a:pPr algn="ctr"/>
                      <a:r>
                        <a:rPr lang="ru" sz="1400">
                          <a:latin typeface="Arial" panose="020B0604020202020204" pitchFamily="34" charset="0"/>
                          <a:cs typeface="Arial" panose="020B0604020202020204" pitchFamily="34" charset="0"/>
                        </a:rPr>
                        <a:t>1</a:t>
                      </a:r>
                    </a:p>
                  </a:txBody>
                  <a:tcPr anchor="ctr"/>
                </a:tc>
                <a:tc>
                  <a:txBody>
                    <a:bodyPr/>
                    <a:lstStyle/>
                    <a:p>
                      <a:r>
                        <a:rPr lang="ru" sz="1400" baseline="0" dirty="0">
                          <a:latin typeface="Arial" panose="020B0604020202020204" pitchFamily="34" charset="0"/>
                          <a:cs typeface="Arial" panose="020B0604020202020204" pitchFamily="34" charset="0"/>
                        </a:rPr>
                        <a:t>Управление рисками не применяется к данным, связанным с УЭО</a:t>
                      </a:r>
                      <a:endParaRPr lang="id-ID" sz="1400" dirty="0">
                        <a:latin typeface="Arial" panose="020B0604020202020204" pitchFamily="34" charset="0"/>
                        <a:cs typeface="Arial" panose="020B0604020202020204" pitchFamily="34" charset="0"/>
                      </a:endParaRPr>
                    </a:p>
                  </a:txBody>
                  <a:tcPr anchor="ctr"/>
                </a:tc>
                <a:tc>
                  <a:txBody>
                    <a:bodyPr/>
                    <a:lstStyle/>
                    <a:p>
                      <a:pPr algn="ctr"/>
                      <a:r>
                        <a:rPr lang="ru" sz="1400" dirty="0">
                          <a:latin typeface="Arial" panose="020B0604020202020204" pitchFamily="34" charset="0"/>
                          <a:cs typeface="Arial" panose="020B0604020202020204" pitchFamily="34" charset="0"/>
                        </a:rPr>
                        <a:t>Требуется </a:t>
                      </a:r>
                      <a:r>
                        <a:rPr lang="ru" sz="1400" dirty="0" smtClean="0">
                          <a:latin typeface="Arial" panose="020B0604020202020204" pitchFamily="34" charset="0"/>
                          <a:cs typeface="Arial" panose="020B0604020202020204" pitchFamily="34" charset="0"/>
                        </a:rPr>
                        <a:t>инициировать</a:t>
                      </a:r>
                      <a:endParaRPr lang="id-ID" sz="14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387100003"/>
                  </a:ext>
                </a:extLst>
              </a:tr>
              <a:tr h="1151305">
                <a:tc>
                  <a:txBody>
                    <a:bodyPr/>
                    <a:lstStyle/>
                    <a:p>
                      <a:pPr algn="ctr"/>
                      <a:r>
                        <a:rPr lang="ru" sz="1400">
                          <a:latin typeface="Arial" panose="020B0604020202020204" pitchFamily="34" charset="0"/>
                          <a:cs typeface="Arial" panose="020B0604020202020204" pitchFamily="34" charset="0"/>
                        </a:rPr>
                        <a:t>2</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 sz="1400" baseline="0" dirty="0">
                          <a:latin typeface="Arial" panose="020B0604020202020204" pitchFamily="34" charset="0"/>
                          <a:cs typeface="Arial" panose="020B0604020202020204" pitchFamily="34" charset="0"/>
                        </a:rPr>
                        <a:t>Отсутствие обмена </a:t>
                      </a:r>
                      <a:r>
                        <a:rPr lang="ru" sz="1400" baseline="0" dirty="0" smtClean="0">
                          <a:latin typeface="Arial" panose="020B0604020202020204" pitchFamily="34" charset="0"/>
                          <a:cs typeface="Arial" panose="020B0604020202020204" pitchFamily="34" charset="0"/>
                        </a:rPr>
                        <a:t>аналитическими данными между </a:t>
                      </a:r>
                      <a:r>
                        <a:rPr lang="ru" sz="1400" baseline="0" dirty="0">
                          <a:latin typeface="Arial" panose="020B0604020202020204" pitchFamily="34" charset="0"/>
                          <a:cs typeface="Arial" panose="020B0604020202020204" pitchFamily="34" charset="0"/>
                        </a:rPr>
                        <a:t>таможней и </a:t>
                      </a:r>
                      <a:r>
                        <a:rPr lang="ru" sz="1400" baseline="0" dirty="0" smtClean="0">
                          <a:latin typeface="Arial" panose="020B0604020202020204" pitchFamily="34" charset="0"/>
                          <a:cs typeface="Arial" panose="020B0604020202020204" pitchFamily="34" charset="0"/>
                        </a:rPr>
                        <a:t>УГО </a:t>
                      </a:r>
                      <a:r>
                        <a:rPr lang="ru" sz="1400" baseline="0" dirty="0">
                          <a:latin typeface="Arial" panose="020B0604020202020204" pitchFamily="34" charset="0"/>
                          <a:cs typeface="Arial" panose="020B0604020202020204" pitchFamily="34" charset="0"/>
                        </a:rPr>
                        <a:t>по данным, связанным с УЭО.</a:t>
                      </a:r>
                      <a:endParaRPr lang="id-ID" sz="1400" dirty="0">
                        <a:latin typeface="Arial" panose="020B0604020202020204" pitchFamily="34" charset="0"/>
                        <a:cs typeface="Arial" panose="020B0604020202020204" pitchFamily="34" charset="0"/>
                      </a:endParaRPr>
                    </a:p>
                  </a:txBody>
                  <a:tcPr anchor="ctr"/>
                </a:tc>
                <a:tc>
                  <a:txBody>
                    <a:bodyPr/>
                    <a:lstStyle/>
                    <a:p>
                      <a:pPr algn="l"/>
                      <a:r>
                        <a:rPr lang="ru" sz="1400" kern="1200" dirty="0">
                          <a:solidFill>
                            <a:schemeClr val="dk1"/>
                          </a:solidFill>
                          <a:effectLst/>
                          <a:latin typeface="Arial" panose="020B0604020202020204" pitchFamily="34" charset="0"/>
                          <a:ea typeface="+mn-ea"/>
                          <a:cs typeface="Arial" panose="020B0604020202020204" pitchFamily="34" charset="0"/>
                        </a:rPr>
                        <a:t>Одним из них является отсутствие надежных средств принятия решений о риске из-за отсутствия обмена </a:t>
                      </a:r>
                      <a:r>
                        <a:rPr lang="ru" sz="1400" kern="1200" dirty="0" smtClean="0">
                          <a:solidFill>
                            <a:schemeClr val="dk1"/>
                          </a:solidFill>
                          <a:effectLst/>
                          <a:latin typeface="Arial" panose="020B0604020202020204" pitchFamily="34" charset="0"/>
                          <a:ea typeface="+mn-ea"/>
                          <a:cs typeface="Arial" panose="020B0604020202020204" pitchFamily="34" charset="0"/>
                        </a:rPr>
                        <a:t>аналитическими с </a:t>
                      </a:r>
                      <a:r>
                        <a:rPr lang="ru" sz="1400" kern="1200" dirty="0">
                          <a:solidFill>
                            <a:schemeClr val="dk1"/>
                          </a:solidFill>
                          <a:effectLst/>
                          <a:latin typeface="Arial" panose="020B0604020202020204" pitchFamily="34" charset="0"/>
                          <a:ea typeface="+mn-ea"/>
                          <a:cs typeface="Arial" panose="020B0604020202020204" pitchFamily="34" charset="0"/>
                        </a:rPr>
                        <a:t>другими </a:t>
                      </a:r>
                      <a:r>
                        <a:rPr lang="ru-RU" sz="1400" kern="1200" dirty="0" smtClean="0">
                          <a:solidFill>
                            <a:schemeClr val="dk1"/>
                          </a:solidFill>
                          <a:effectLst/>
                          <a:latin typeface="Arial" panose="020B0604020202020204" pitchFamily="34" charset="0"/>
                          <a:ea typeface="+mn-ea"/>
                          <a:cs typeface="Arial" panose="020B0604020202020204" pitchFamily="34" charset="0"/>
                        </a:rPr>
                        <a:t>УГО</a:t>
                      </a:r>
                      <a:r>
                        <a:rPr lang="ru" sz="1400" kern="1200" dirty="0" smtClean="0">
                          <a:solidFill>
                            <a:schemeClr val="dk1"/>
                          </a:solidFill>
                          <a:effectLst/>
                          <a:latin typeface="Arial" panose="020B0604020202020204" pitchFamily="34" charset="0"/>
                          <a:ea typeface="+mn-ea"/>
                          <a:cs typeface="Arial" panose="020B0604020202020204" pitchFamily="34" charset="0"/>
                        </a:rPr>
                        <a:t>, </a:t>
                      </a:r>
                      <a:r>
                        <a:rPr lang="ru" sz="1400" kern="1200" dirty="0">
                          <a:solidFill>
                            <a:schemeClr val="dk1"/>
                          </a:solidFill>
                          <a:effectLst/>
                          <a:latin typeface="Arial" panose="020B0604020202020204" pitchFamily="34" charset="0"/>
                          <a:ea typeface="+mn-ea"/>
                          <a:cs typeface="Arial" panose="020B0604020202020204" pitchFamily="34" charset="0"/>
                        </a:rPr>
                        <a:t>а также отсутствия механизма обратной связи, позволяющего избежать многочисленных проверок.</a:t>
                      </a:r>
                      <a:r>
                        <a:rPr lang="ru" sz="1400" dirty="0">
                          <a:effectLst/>
                          <a:latin typeface="Arial" panose="020B0604020202020204" pitchFamily="34" charset="0"/>
                          <a:cs typeface="Arial" panose="020B0604020202020204" pitchFamily="34" charset="0"/>
                        </a:rPr>
                        <a:t> </a:t>
                      </a:r>
                      <a:endParaRPr lang="id-ID" sz="14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402283684"/>
                  </a:ext>
                </a:extLst>
              </a:tr>
              <a:tr h="833267">
                <a:tc>
                  <a:txBody>
                    <a:bodyPr/>
                    <a:lstStyle/>
                    <a:p>
                      <a:pPr algn="ctr"/>
                      <a:r>
                        <a:rPr lang="ru" sz="1400">
                          <a:latin typeface="Arial" panose="020B0604020202020204" pitchFamily="34" charset="0"/>
                          <a:cs typeface="Arial" panose="020B0604020202020204" pitchFamily="34" charset="0"/>
                        </a:rPr>
                        <a:t>3</a:t>
                      </a:r>
                    </a:p>
                  </a:txBody>
                  <a:tcPr anchor="ctr"/>
                </a:tc>
                <a:tc>
                  <a:txBody>
                    <a:bodyPr/>
                    <a:lstStyle/>
                    <a:p>
                      <a:pPr marL="0" indent="0">
                        <a:buFontTx/>
                        <a:buNone/>
                      </a:pPr>
                      <a:r>
                        <a:rPr lang="ru" sz="1400" i="0" baseline="0" dirty="0">
                          <a:latin typeface="Arial" panose="020B0604020202020204" pitchFamily="34" charset="0"/>
                          <a:cs typeface="Arial" panose="020B0604020202020204" pitchFamily="34" charset="0"/>
                        </a:rPr>
                        <a:t>Механизм обратной связи между таможней и частным сектором</a:t>
                      </a:r>
                      <a:endParaRPr lang="id-ID" sz="1400" i="0" dirty="0">
                        <a:latin typeface="Arial" panose="020B0604020202020204" pitchFamily="34" charset="0"/>
                        <a:cs typeface="Arial" panose="020B0604020202020204" pitchFamily="34" charset="0"/>
                      </a:endParaRPr>
                    </a:p>
                  </a:txBody>
                  <a:tcPr anchor="ctr"/>
                </a:tc>
                <a:tc>
                  <a:txBody>
                    <a:bodyPr/>
                    <a:lstStyle/>
                    <a:p>
                      <a:pPr marL="0" indent="0" algn="l">
                        <a:buFont typeface="Wingdings" panose="05000000000000000000" pitchFamily="2" charset="2"/>
                        <a:buNone/>
                      </a:pPr>
                      <a:r>
                        <a:rPr lang="ru" sz="1400" kern="1200" dirty="0">
                          <a:solidFill>
                            <a:schemeClr val="dk1"/>
                          </a:solidFill>
                          <a:effectLst/>
                          <a:latin typeface="Arial" panose="020B0604020202020204" pitchFamily="34" charset="0"/>
                          <a:ea typeface="+mn-ea"/>
                          <a:cs typeface="Arial" panose="020B0604020202020204" pitchFamily="34" charset="0"/>
                        </a:rPr>
                        <a:t>Отзывы </a:t>
                      </a:r>
                      <a:r>
                        <a:rPr lang="ru" sz="1400" kern="1200" dirty="0" smtClean="0">
                          <a:solidFill>
                            <a:schemeClr val="dk1"/>
                          </a:solidFill>
                          <a:effectLst/>
                          <a:latin typeface="Arial" panose="020B0604020202020204" pitchFamily="34" charset="0"/>
                          <a:ea typeface="+mn-ea"/>
                          <a:cs typeface="Arial" panose="020B0604020202020204" pitchFamily="34" charset="0"/>
                        </a:rPr>
                        <a:t>от </a:t>
                      </a:r>
                      <a:r>
                        <a:rPr lang="ru" sz="1400" kern="1200" dirty="0">
                          <a:solidFill>
                            <a:schemeClr val="dk1"/>
                          </a:solidFill>
                          <a:effectLst/>
                          <a:latin typeface="Arial" panose="020B0604020202020204" pitchFamily="34" charset="0"/>
                          <a:ea typeface="+mn-ea"/>
                          <a:cs typeface="Arial" panose="020B0604020202020204" pitchFamily="34" charset="0"/>
                        </a:rPr>
                        <a:t>частного сектора также показали отсутствие </a:t>
                      </a:r>
                      <a:r>
                        <a:rPr lang="ru" sz="1400" kern="1200" dirty="0" smtClean="0">
                          <a:solidFill>
                            <a:schemeClr val="dk1"/>
                          </a:solidFill>
                          <a:effectLst/>
                          <a:latin typeface="Arial" panose="020B0604020202020204" pitchFamily="34" charset="0"/>
                          <a:ea typeface="+mn-ea"/>
                          <a:cs typeface="Arial" panose="020B0604020202020204" pitchFamily="34" charset="0"/>
                        </a:rPr>
                        <a:t>цепочки/ </a:t>
                      </a:r>
                      <a:r>
                        <a:rPr lang="ru" sz="1400" kern="1200" dirty="0" smtClean="0">
                          <a:solidFill>
                            <a:schemeClr val="dk1"/>
                          </a:solidFill>
                          <a:effectLst/>
                          <a:latin typeface="Arial" panose="020B0604020202020204" pitchFamily="34" charset="0"/>
                          <a:ea typeface="+mn-ea"/>
                          <a:cs typeface="Arial" panose="020B0604020202020204" pitchFamily="34" charset="0"/>
                        </a:rPr>
                        <a:t>механизма </a:t>
                      </a:r>
                      <a:r>
                        <a:rPr lang="ru" sz="1400" kern="1200" dirty="0">
                          <a:solidFill>
                            <a:schemeClr val="dk1"/>
                          </a:solidFill>
                          <a:effectLst/>
                          <a:latin typeface="Arial" panose="020B0604020202020204" pitchFamily="34" charset="0"/>
                          <a:ea typeface="+mn-ea"/>
                          <a:cs typeface="Arial" panose="020B0604020202020204" pitchFamily="34" charset="0"/>
                        </a:rPr>
                        <a:t>обратной связи в таможне, что привело к </a:t>
                      </a:r>
                      <a:r>
                        <a:rPr lang="ru" sz="1400" kern="1200" dirty="0" smtClean="0">
                          <a:solidFill>
                            <a:schemeClr val="dk1"/>
                          </a:solidFill>
                          <a:effectLst/>
                          <a:latin typeface="Arial" panose="020B0604020202020204" pitchFamily="34" charset="0"/>
                          <a:ea typeface="+mn-ea"/>
                          <a:cs typeface="Arial" panose="020B0604020202020204" pitchFamily="34" charset="0"/>
                        </a:rPr>
                        <a:t>постоянной</a:t>
                      </a:r>
                      <a:r>
                        <a:rPr lang="ru" sz="1400" kern="1200" baseline="0" dirty="0" smtClean="0">
                          <a:solidFill>
                            <a:schemeClr val="dk1"/>
                          </a:solidFill>
                          <a:effectLst/>
                          <a:latin typeface="Arial" panose="020B0604020202020204" pitchFamily="34" charset="0"/>
                          <a:ea typeface="+mn-ea"/>
                          <a:cs typeface="Arial" panose="020B0604020202020204" pitchFamily="34" charset="0"/>
                        </a:rPr>
                        <a:t> проверке </a:t>
                      </a:r>
                      <a:r>
                        <a:rPr lang="ru" sz="1400" kern="1200" dirty="0" smtClean="0">
                          <a:solidFill>
                            <a:schemeClr val="dk1"/>
                          </a:solidFill>
                          <a:effectLst/>
                          <a:latin typeface="Arial" panose="020B0604020202020204" pitchFamily="34" charset="0"/>
                          <a:ea typeface="+mn-ea"/>
                          <a:cs typeface="Arial" panose="020B0604020202020204" pitchFamily="34" charset="0"/>
                        </a:rPr>
                        <a:t>аналогичных </a:t>
                      </a:r>
                      <a:r>
                        <a:rPr lang="ru" sz="1400" kern="1200" dirty="0">
                          <a:solidFill>
                            <a:schemeClr val="dk1"/>
                          </a:solidFill>
                          <a:effectLst/>
                          <a:latin typeface="Arial" panose="020B0604020202020204" pitchFamily="34" charset="0"/>
                          <a:ea typeface="+mn-ea"/>
                          <a:cs typeface="Arial" panose="020B0604020202020204" pitchFamily="34" charset="0"/>
                        </a:rPr>
                        <a:t>грузов на протяжении многих лет, даже несмотря на то, что эти проверки не выявляют расхождений.</a:t>
                      </a:r>
                      <a:r>
                        <a:rPr lang="ru" sz="1400" dirty="0">
                          <a:effectLst/>
                          <a:latin typeface="Arial" panose="020B0604020202020204" pitchFamily="34" charset="0"/>
                          <a:cs typeface="Arial" panose="020B0604020202020204" pitchFamily="34" charset="0"/>
                        </a:rPr>
                        <a:t> </a:t>
                      </a:r>
                      <a:endParaRPr lang="id-ID" sz="1400" baseline="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4216228434"/>
                  </a:ext>
                </a:extLst>
              </a:tr>
            </a:tbl>
          </a:graphicData>
        </a:graphic>
      </p:graphicFrame>
      <p:grpSp>
        <p:nvGrpSpPr>
          <p:cNvPr id="4" name="Group 3">
            <a:extLst>
              <a:ext uri="{FF2B5EF4-FFF2-40B4-BE49-F238E27FC236}">
                <a16:creationId xmlns:a16="http://schemas.microsoft.com/office/drawing/2014/main" id="{3336CFA5-1D63-71EF-B7E2-C1061A250584}"/>
              </a:ext>
            </a:extLst>
          </p:cNvPr>
          <p:cNvGrpSpPr/>
          <p:nvPr/>
        </p:nvGrpSpPr>
        <p:grpSpPr>
          <a:xfrm>
            <a:off x="1351686" y="662932"/>
            <a:ext cx="9709248" cy="2947651"/>
            <a:chOff x="327312" y="101107"/>
            <a:chExt cx="5105400" cy="2692698"/>
          </a:xfrm>
          <a:solidFill>
            <a:schemeClr val="tx2">
              <a:lumMod val="40000"/>
              <a:lumOff val="60000"/>
            </a:schemeClr>
          </a:solidFill>
        </p:grpSpPr>
        <p:graphicFrame>
          <p:nvGraphicFramePr>
            <p:cNvPr id="7" name="Diagram 6">
              <a:extLst>
                <a:ext uri="{FF2B5EF4-FFF2-40B4-BE49-F238E27FC236}">
                  <a16:creationId xmlns:a16="http://schemas.microsoft.com/office/drawing/2014/main" id="{DF84CED2-0285-0E5D-088E-C79FCDAABD35}"/>
                </a:ext>
              </a:extLst>
            </p:cNvPr>
            <p:cNvGraphicFramePr/>
            <p:nvPr>
              <p:extLst>
                <p:ext uri="{D42A27DB-BD31-4B8C-83A1-F6EECF244321}">
                  <p14:modId xmlns:p14="http://schemas.microsoft.com/office/powerpoint/2010/main" val="1408385867"/>
                </p:ext>
              </p:extLst>
            </p:nvPr>
          </p:nvGraphicFramePr>
          <p:xfrm>
            <a:off x="327312" y="101107"/>
            <a:ext cx="5105400" cy="26926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angle 7">
              <a:extLst>
                <a:ext uri="{FF2B5EF4-FFF2-40B4-BE49-F238E27FC236}">
                  <a16:creationId xmlns:a16="http://schemas.microsoft.com/office/drawing/2014/main" id="{30D24699-E320-DF3D-D7F3-686FBF86FF07}"/>
                </a:ext>
              </a:extLst>
            </p:cNvPr>
            <p:cNvSpPr/>
            <p:nvPr/>
          </p:nvSpPr>
          <p:spPr>
            <a:xfrm>
              <a:off x="327312" y="2092784"/>
              <a:ext cx="5105400" cy="256461"/>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 sz="1400" dirty="0">
                  <a:solidFill>
                    <a:srgbClr val="FF0000"/>
                  </a:solidFill>
                  <a:latin typeface="Arial" panose="020B0604020202020204" pitchFamily="34" charset="0"/>
                  <a:cs typeface="Arial" panose="020B0604020202020204" pitchFamily="34" charset="0"/>
                </a:rPr>
                <a:t>Механизм обратной связи на 360 градусов, управляемый Таможенной администрацией</a:t>
              </a:r>
            </a:p>
          </p:txBody>
        </p:sp>
        <p:sp>
          <p:nvSpPr>
            <p:cNvPr id="9" name="Up Arrow 8">
              <a:extLst>
                <a:ext uri="{FF2B5EF4-FFF2-40B4-BE49-F238E27FC236}">
                  <a16:creationId xmlns:a16="http://schemas.microsoft.com/office/drawing/2014/main" id="{0F46B653-B8DB-9621-6DD4-AB3558879BF9}"/>
                </a:ext>
              </a:extLst>
            </p:cNvPr>
            <p:cNvSpPr/>
            <p:nvPr/>
          </p:nvSpPr>
          <p:spPr>
            <a:xfrm>
              <a:off x="1251556" y="1854943"/>
              <a:ext cx="206279" cy="128230"/>
            </a:xfrm>
            <a:prstGeom prst="upArrow">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Up Arrow 9">
              <a:extLst>
                <a:ext uri="{FF2B5EF4-FFF2-40B4-BE49-F238E27FC236}">
                  <a16:creationId xmlns:a16="http://schemas.microsoft.com/office/drawing/2014/main" id="{7D67272A-DF53-A88D-EA9A-62617D7E9EEF}"/>
                </a:ext>
              </a:extLst>
            </p:cNvPr>
            <p:cNvSpPr/>
            <p:nvPr/>
          </p:nvSpPr>
          <p:spPr>
            <a:xfrm>
              <a:off x="2785516" y="1854943"/>
              <a:ext cx="206279" cy="128230"/>
            </a:xfrm>
            <a:prstGeom prst="upArrow">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Up Arrow 10">
              <a:extLst>
                <a:ext uri="{FF2B5EF4-FFF2-40B4-BE49-F238E27FC236}">
                  <a16:creationId xmlns:a16="http://schemas.microsoft.com/office/drawing/2014/main" id="{8102361A-760E-2D85-414F-68D7D09F2354}"/>
                </a:ext>
              </a:extLst>
            </p:cNvPr>
            <p:cNvSpPr/>
            <p:nvPr/>
          </p:nvSpPr>
          <p:spPr>
            <a:xfrm>
              <a:off x="4311358" y="1854943"/>
              <a:ext cx="206279" cy="128230"/>
            </a:xfrm>
            <a:prstGeom prst="upArrow">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7012406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4922DA3-3FAB-4728-8351-834A6AC87C62}"/>
              </a:ext>
            </a:extLst>
          </p:cNvPr>
          <p:cNvSpPr>
            <a:spLocks noGrp="1"/>
          </p:cNvSpPr>
          <p:nvPr>
            <p:ph type="title"/>
          </p:nvPr>
        </p:nvSpPr>
        <p:spPr>
          <a:xfrm>
            <a:off x="1234807" y="103446"/>
            <a:ext cx="9407793" cy="1325563"/>
          </a:xfrm>
        </p:spPr>
        <p:txBody>
          <a:bodyPr>
            <a:normAutofit/>
          </a:bodyPr>
          <a:lstStyle/>
          <a:p>
            <a:r>
              <a:rPr lang="ru" sz="3600" dirty="0">
                <a:latin typeface="Arial" panose="020B0604020202020204" pitchFamily="34" charset="0"/>
                <a:cs typeface="Arial" panose="020B0604020202020204" pitchFamily="34" charset="0"/>
              </a:rPr>
              <a:t>Оценочный лист </a:t>
            </a:r>
            <a:r>
              <a:rPr lang="ru" sz="3600" dirty="0" smtClean="0">
                <a:latin typeface="Arial" panose="020B0604020202020204" pitchFamily="34" charset="0"/>
                <a:cs typeface="Arial" panose="020B0604020202020204" pitchFamily="34" charset="0"/>
              </a:rPr>
              <a:t>соблюдения требований участником ВЭД</a:t>
            </a:r>
            <a:endParaRPr lang="ru" sz="3600" dirty="0">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E5AC0402-51A6-4B9B-AA28-A5EDCC74B954}"/>
              </a:ext>
            </a:extLst>
          </p:cNvPr>
          <p:cNvSpPr>
            <a:spLocks noGrp="1"/>
          </p:cNvSpPr>
          <p:nvPr>
            <p:ph type="sldNum" sz="quarter" idx="12"/>
          </p:nvPr>
        </p:nvSpPr>
        <p:spPr>
          <a:xfrm>
            <a:off x="-1537902" y="6356356"/>
            <a:ext cx="2057400" cy="365125"/>
          </a:xfrm>
        </p:spPr>
        <p:txBody>
          <a:bodyPr/>
          <a:lstStyle/>
          <a:p>
            <a:fld id="{7D0C6CEF-3F30-5644-AEEC-4228C0B92182}" type="slidenum">
              <a:rPr lang="en-US" smtClean="0"/>
              <a:t>8</a:t>
            </a:fld>
            <a:endParaRPr lang="en-US" dirty="0"/>
          </a:p>
        </p:txBody>
      </p:sp>
      <p:sp>
        <p:nvSpPr>
          <p:cNvPr id="3" name="Content Placeholder 2">
            <a:extLst>
              <a:ext uri="{FF2B5EF4-FFF2-40B4-BE49-F238E27FC236}">
                <a16:creationId xmlns:a16="http://schemas.microsoft.com/office/drawing/2014/main" id="{56A12F3B-A57D-8CD7-4735-9C124141BF30}"/>
              </a:ext>
            </a:extLst>
          </p:cNvPr>
          <p:cNvSpPr txBox="1">
            <a:spLocks/>
          </p:cNvSpPr>
          <p:nvPr/>
        </p:nvSpPr>
        <p:spPr>
          <a:xfrm>
            <a:off x="850901" y="1394261"/>
            <a:ext cx="6067692" cy="1448092"/>
          </a:xfrm>
          <a:prstGeom prst="rect">
            <a:avLst/>
          </a:prstGeom>
          <a:solidFill>
            <a:schemeClr val="accent6">
              <a:lumMod val="60000"/>
              <a:lumOff val="40000"/>
            </a:schemeClr>
          </a:solidFill>
          <a:ln>
            <a:noFill/>
          </a:ln>
        </p:spPr>
        <p:txBody>
          <a:bodyPr vert="horz" lIns="91440" tIns="45720" rIns="91440" bIns="45720" rtlCol="0">
            <a:noAutofit/>
          </a:bodyPr>
          <a:lstStyle>
            <a:lvl1pPr marL="0" indent="0" algn="l" defTabSz="914400" rtl="0" eaLnBrk="1" latinLnBrk="0" hangingPunct="1">
              <a:spcBef>
                <a:spcPct val="20000"/>
              </a:spcBef>
              <a:buFont typeface="Arial" pitchFamily="34" charset="0"/>
              <a:buNone/>
              <a:tabLst/>
              <a:defRPr sz="1800" kern="1200">
                <a:solidFill>
                  <a:schemeClr val="accent2"/>
                </a:solidFill>
                <a:latin typeface="+mn-lt"/>
                <a:ea typeface="+mn-ea"/>
                <a:cs typeface="+mn-cs"/>
              </a:defRPr>
            </a:lvl1pPr>
            <a:lvl2pPr marL="530225" indent="-173038" algn="l" defTabSz="914400" rtl="0" eaLnBrk="1" latinLnBrk="0" hangingPunct="1">
              <a:spcBef>
                <a:spcPct val="20000"/>
              </a:spcBef>
              <a:buFont typeface="Arial" pitchFamily="34" charset="0"/>
              <a:buChar char="•"/>
              <a:defRPr sz="1800" kern="1200">
                <a:solidFill>
                  <a:schemeClr val="accent2"/>
                </a:solidFill>
                <a:latin typeface="+mn-lt"/>
                <a:ea typeface="+mn-ea"/>
                <a:cs typeface="+mn-cs"/>
              </a:defRPr>
            </a:lvl2pPr>
            <a:lvl3pPr marL="1143000" indent="-228600" algn="l" defTabSz="914400" rtl="0" eaLnBrk="1" latinLnBrk="0" hangingPunct="1">
              <a:spcBef>
                <a:spcPct val="20000"/>
              </a:spcBef>
              <a:buFont typeface="Calibri" pitchFamily="34" charset="0"/>
              <a:buChar char="–"/>
              <a:defRPr sz="1600" kern="1200">
                <a:solidFill>
                  <a:schemeClr val="accent2"/>
                </a:solidFill>
                <a:latin typeface="+mn-lt"/>
                <a:ea typeface="+mn-ea"/>
                <a:cs typeface="+mn-cs"/>
              </a:defRPr>
            </a:lvl3pPr>
            <a:lvl4pPr marL="1600200" indent="-228600" algn="l" defTabSz="914400" rtl="0" eaLnBrk="1" latinLnBrk="0" hangingPunct="1">
              <a:spcBef>
                <a:spcPct val="20000"/>
              </a:spcBef>
              <a:buFont typeface="Wingdings" pitchFamily="2" charset="2"/>
              <a:buChar char="§"/>
              <a:defRPr sz="1400" kern="1200">
                <a:solidFill>
                  <a:schemeClr val="accent2"/>
                </a:solidFill>
                <a:latin typeface="+mn-lt"/>
                <a:ea typeface="+mn-ea"/>
                <a:cs typeface="+mn-cs"/>
              </a:defRPr>
            </a:lvl4pPr>
            <a:lvl5pPr marL="2057400" indent="-228600" algn="l" defTabSz="914400" rtl="0" eaLnBrk="1" latinLnBrk="0" hangingPunct="1">
              <a:spcBef>
                <a:spcPct val="20000"/>
              </a:spcBef>
              <a:buFont typeface="Arial"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ru" sz="1200" b="1" dirty="0">
                <a:solidFill>
                  <a:schemeClr val="tx1"/>
                </a:solidFill>
                <a:latin typeface="Arial" panose="020B0604020202020204" pitchFamily="34" charset="0"/>
                <a:cs typeface="Arial" panose="020B0604020202020204" pitchFamily="34" charset="0"/>
              </a:rPr>
              <a:t>Динамичная программа УЭО признает использование интегрированной системы управления рисками для </a:t>
            </a:r>
            <a:r>
              <a:rPr lang="ru" sz="1200" b="1" dirty="0" smtClean="0">
                <a:solidFill>
                  <a:schemeClr val="tx1"/>
                </a:solidFill>
                <a:latin typeface="Arial" panose="020B0604020202020204" pitchFamily="34" charset="0"/>
                <a:cs typeface="Arial" panose="020B0604020202020204" pitchFamily="34" charset="0"/>
              </a:rPr>
              <a:t>проактивной </a:t>
            </a:r>
            <a:r>
              <a:rPr lang="ru" sz="1200" b="1" dirty="0">
                <a:solidFill>
                  <a:schemeClr val="tx1"/>
                </a:solidFill>
                <a:latin typeface="Arial" panose="020B0604020202020204" pitchFamily="34" charset="0"/>
                <a:cs typeface="Arial" panose="020B0604020202020204" pitchFamily="34" charset="0"/>
              </a:rPr>
              <a:t>помощи команде УЭО в знании экономического оператора, имеющего право на сертификацию УЭО. Используя оценочную таблицу </a:t>
            </a:r>
            <a:r>
              <a:rPr lang="ru" sz="1200" b="1" dirty="0" smtClean="0">
                <a:solidFill>
                  <a:schemeClr val="tx1"/>
                </a:solidFill>
                <a:latin typeface="Arial" panose="020B0604020202020204" pitchFamily="34" charset="0"/>
                <a:cs typeface="Arial" panose="020B0604020202020204" pitchFamily="34" charset="0"/>
              </a:rPr>
              <a:t>соблюдения требований, </a:t>
            </a:r>
            <a:r>
              <a:rPr lang="ru" sz="1200" b="1" dirty="0">
                <a:solidFill>
                  <a:schemeClr val="tx1"/>
                </a:solidFill>
                <a:latin typeface="Arial" panose="020B0604020202020204" pitchFamily="34" charset="0"/>
                <a:cs typeface="Arial" panose="020B0604020202020204" pitchFamily="34" charset="0"/>
              </a:rPr>
              <a:t>управляемую таможней, она может определить показатели </a:t>
            </a:r>
            <a:r>
              <a:rPr lang="ru" sz="1200" b="1" dirty="0" smtClean="0">
                <a:solidFill>
                  <a:schemeClr val="tx1"/>
                </a:solidFill>
                <a:latin typeface="Arial" panose="020B0604020202020204" pitchFamily="34" charset="0"/>
                <a:cs typeface="Arial" panose="020B0604020202020204" pitchFamily="34" charset="0"/>
              </a:rPr>
              <a:t>соблюдения требований участников ВЭД для </a:t>
            </a:r>
            <a:r>
              <a:rPr lang="ru" sz="1200" b="1" dirty="0">
                <a:solidFill>
                  <a:schemeClr val="tx1"/>
                </a:solidFill>
                <a:latin typeface="Arial" panose="020B0604020202020204" pitchFamily="34" charset="0"/>
                <a:cs typeface="Arial" panose="020B0604020202020204" pitchFamily="34" charset="0"/>
              </a:rPr>
              <a:t>каждой категории, используя систему оценок, созданную на основе любой доступной консолидированной базы данных.</a:t>
            </a:r>
            <a:endParaRPr lang="id-ID" sz="1200" b="1" dirty="0">
              <a:solidFill>
                <a:schemeClr val="tx1"/>
              </a:solidFill>
              <a:latin typeface="Arial" panose="020B0604020202020204" pitchFamily="34" charset="0"/>
              <a:cs typeface="Arial" panose="020B0604020202020204" pitchFamily="34" charset="0"/>
            </a:endParaRPr>
          </a:p>
        </p:txBody>
      </p:sp>
      <p:sp>
        <p:nvSpPr>
          <p:cNvPr id="12" name="Content Placeholder 2">
            <a:extLst>
              <a:ext uri="{FF2B5EF4-FFF2-40B4-BE49-F238E27FC236}">
                <a16:creationId xmlns:a16="http://schemas.microsoft.com/office/drawing/2014/main" id="{700ED386-FB34-5589-024E-2A9050FDAB29}"/>
              </a:ext>
            </a:extLst>
          </p:cNvPr>
          <p:cNvSpPr txBox="1">
            <a:spLocks/>
          </p:cNvSpPr>
          <p:nvPr/>
        </p:nvSpPr>
        <p:spPr bwMode="auto">
          <a:xfrm>
            <a:off x="7149614" y="1429009"/>
            <a:ext cx="4241824" cy="826634"/>
          </a:xfrm>
          <a:prstGeom prst="rect">
            <a:avLst/>
          </a:prstGeom>
          <a:solidFill>
            <a:schemeClr val="accent4"/>
          </a:solidFill>
          <a:ln w="9525">
            <a:noFill/>
            <a:miter lim="800000"/>
            <a:headEnd/>
            <a:tailEnd/>
          </a:ln>
        </p:spPr>
        <p:txBody>
          <a:bodyPr vert="horz" wrap="square" lIns="91440" tIns="45720" rIns="91440" bIns="45720" numCol="1" anchor="t" anchorCtr="0" compatLnSpc="1">
            <a:prstTxWarp prst="textNoShape">
              <a:avLst/>
            </a:prstTxWarp>
            <a:normAutofit fontScale="85000" lnSpcReduction="10000"/>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charset="0"/>
              <a:buNone/>
            </a:pPr>
            <a:r>
              <a:rPr lang="ru" sz="1400" b="1" i="1" dirty="0"/>
              <a:t>Хорошо организованные планы соблюдения требований помогают обеспечить быстрое и безопасное перемещение товаров через границы и </a:t>
            </a:r>
            <a:r>
              <a:rPr lang="ru" sz="1400" b="1" i="1" dirty="0" smtClean="0"/>
              <a:t>в помещения экономического </a:t>
            </a:r>
            <a:r>
              <a:rPr lang="ru" sz="1400" b="1" i="1" dirty="0"/>
              <a:t>оператора.</a:t>
            </a:r>
            <a:endParaRPr lang="id-ID" sz="1400" i="1" dirty="0"/>
          </a:p>
          <a:p>
            <a:pPr marL="0" indent="0">
              <a:buFont typeface="Arial" charset="0"/>
              <a:buNone/>
            </a:pPr>
            <a:endParaRPr lang="id-ID" sz="1200" i="1" dirty="0"/>
          </a:p>
        </p:txBody>
      </p:sp>
      <p:sp>
        <p:nvSpPr>
          <p:cNvPr id="13" name="Content Placeholder 2">
            <a:extLst>
              <a:ext uri="{FF2B5EF4-FFF2-40B4-BE49-F238E27FC236}">
                <a16:creationId xmlns:a16="http://schemas.microsoft.com/office/drawing/2014/main" id="{4DA7A596-D305-A0FA-9178-83E822C5D9FD}"/>
              </a:ext>
            </a:extLst>
          </p:cNvPr>
          <p:cNvSpPr txBox="1">
            <a:spLocks/>
          </p:cNvSpPr>
          <p:nvPr/>
        </p:nvSpPr>
        <p:spPr bwMode="auto">
          <a:xfrm>
            <a:off x="7149613" y="2343874"/>
            <a:ext cx="4241825" cy="498479"/>
          </a:xfrm>
          <a:prstGeom prst="rect">
            <a:avLst/>
          </a:prstGeom>
          <a:solidFill>
            <a:schemeClr val="accent5"/>
          </a:solidFill>
          <a:ln w="9525">
            <a:noFill/>
            <a:miter lim="800000"/>
            <a:headEnd/>
            <a:tailEnd/>
          </a:ln>
        </p:spPr>
        <p:txBody>
          <a:bodyPr vert="horz" wrap="square" lIns="91440" tIns="45720" rIns="91440" bIns="45720" numCol="1" anchor="t" anchorCtr="0" compatLnSpc="1">
            <a:prstTxWarp prst="textNoShape">
              <a:avLst/>
            </a:prstTxWarp>
            <a:normAutofit fontScale="92500" lnSpcReduction="20000"/>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charset="0"/>
              <a:buNone/>
            </a:pPr>
            <a:r>
              <a:rPr lang="ru" sz="1200" b="1" i="1" dirty="0"/>
              <a:t>Постоянно растущее нормативное давление и изменения делают прозрачный контроль соответствия критически важным.</a:t>
            </a:r>
            <a:endParaRPr lang="id-ID" sz="1200" i="1" dirty="0"/>
          </a:p>
          <a:p>
            <a:pPr marL="0" indent="0">
              <a:buFont typeface="Arial" charset="0"/>
              <a:buNone/>
            </a:pPr>
            <a:endParaRPr lang="id-ID" sz="1200" i="1" dirty="0"/>
          </a:p>
        </p:txBody>
      </p:sp>
      <p:graphicFrame>
        <p:nvGraphicFramePr>
          <p:cNvPr id="14" name="Table 13">
            <a:extLst>
              <a:ext uri="{FF2B5EF4-FFF2-40B4-BE49-F238E27FC236}">
                <a16:creationId xmlns:a16="http://schemas.microsoft.com/office/drawing/2014/main" id="{CD6CA65D-3401-8A54-5D0B-CC9FEEF32AF6}"/>
              </a:ext>
            </a:extLst>
          </p:cNvPr>
          <p:cNvGraphicFramePr>
            <a:graphicFrameLocks noGrp="1"/>
          </p:cNvGraphicFramePr>
          <p:nvPr>
            <p:extLst>
              <p:ext uri="{D42A27DB-BD31-4B8C-83A1-F6EECF244321}">
                <p14:modId xmlns:p14="http://schemas.microsoft.com/office/powerpoint/2010/main" val="1848621120"/>
              </p:ext>
            </p:extLst>
          </p:nvPr>
        </p:nvGraphicFramePr>
        <p:xfrm>
          <a:off x="850903" y="3140968"/>
          <a:ext cx="10176979" cy="3255265"/>
        </p:xfrm>
        <a:graphic>
          <a:graphicData uri="http://schemas.openxmlformats.org/drawingml/2006/table">
            <a:tbl>
              <a:tblPr firstRow="1" bandRow="1">
                <a:tableStyleId>{5C22544A-7EE6-4342-B048-85BDC9FD1C3A}</a:tableStyleId>
              </a:tblPr>
              <a:tblGrid>
                <a:gridCol w="616608">
                  <a:extLst>
                    <a:ext uri="{9D8B030D-6E8A-4147-A177-3AD203B41FA5}">
                      <a16:colId xmlns:a16="http://schemas.microsoft.com/office/drawing/2014/main" val="1182295201"/>
                    </a:ext>
                  </a:extLst>
                </a:gridCol>
                <a:gridCol w="1269858">
                  <a:extLst>
                    <a:ext uri="{9D8B030D-6E8A-4147-A177-3AD203B41FA5}">
                      <a16:colId xmlns:a16="http://schemas.microsoft.com/office/drawing/2014/main" val="688640627"/>
                    </a:ext>
                  </a:extLst>
                </a:gridCol>
                <a:gridCol w="1067912">
                  <a:extLst>
                    <a:ext uri="{9D8B030D-6E8A-4147-A177-3AD203B41FA5}">
                      <a16:colId xmlns:a16="http://schemas.microsoft.com/office/drawing/2014/main" val="4089811286"/>
                    </a:ext>
                  </a:extLst>
                </a:gridCol>
                <a:gridCol w="1418091">
                  <a:extLst>
                    <a:ext uri="{9D8B030D-6E8A-4147-A177-3AD203B41FA5}">
                      <a16:colId xmlns:a16="http://schemas.microsoft.com/office/drawing/2014/main" val="1996715293"/>
                    </a:ext>
                  </a:extLst>
                </a:gridCol>
                <a:gridCol w="1330200">
                  <a:extLst>
                    <a:ext uri="{9D8B030D-6E8A-4147-A177-3AD203B41FA5}">
                      <a16:colId xmlns:a16="http://schemas.microsoft.com/office/drawing/2014/main" val="4178147791"/>
                    </a:ext>
                  </a:extLst>
                </a:gridCol>
                <a:gridCol w="1572055">
                  <a:extLst>
                    <a:ext uri="{9D8B030D-6E8A-4147-A177-3AD203B41FA5}">
                      <a16:colId xmlns:a16="http://schemas.microsoft.com/office/drawing/2014/main" val="489772456"/>
                    </a:ext>
                  </a:extLst>
                </a:gridCol>
                <a:gridCol w="1572055">
                  <a:extLst>
                    <a:ext uri="{9D8B030D-6E8A-4147-A177-3AD203B41FA5}">
                      <a16:colId xmlns:a16="http://schemas.microsoft.com/office/drawing/2014/main" val="3266196240"/>
                    </a:ext>
                  </a:extLst>
                </a:gridCol>
                <a:gridCol w="1330200">
                  <a:extLst>
                    <a:ext uri="{9D8B030D-6E8A-4147-A177-3AD203B41FA5}">
                      <a16:colId xmlns:a16="http://schemas.microsoft.com/office/drawing/2014/main" val="20007"/>
                    </a:ext>
                  </a:extLst>
                </a:gridCol>
              </a:tblGrid>
              <a:tr h="998105">
                <a:tc>
                  <a:txBody>
                    <a:bodyPr/>
                    <a:lstStyle/>
                    <a:p>
                      <a:pPr algn="ctr"/>
                      <a:r>
                        <a:rPr lang="ru" sz="1100" dirty="0" smtClean="0">
                          <a:latin typeface="Arial" panose="020B0604020202020204" pitchFamily="34" charset="0"/>
                          <a:cs typeface="Arial" panose="020B0604020202020204" pitchFamily="34" charset="0"/>
                        </a:rPr>
                        <a:t>№</a:t>
                      </a:r>
                      <a:endParaRPr lang="ru" sz="1100" dirty="0">
                        <a:latin typeface="Arial" panose="020B0604020202020204" pitchFamily="34" charset="0"/>
                        <a:cs typeface="Arial" panose="020B0604020202020204" pitchFamily="34" charset="0"/>
                      </a:endParaRPr>
                    </a:p>
                  </a:txBody>
                  <a:tcPr anchor="ctr"/>
                </a:tc>
                <a:tc>
                  <a:txBody>
                    <a:bodyPr/>
                    <a:lstStyle/>
                    <a:p>
                      <a:pPr algn="ctr"/>
                      <a:r>
                        <a:rPr lang="ru" sz="1100" dirty="0" smtClean="0">
                          <a:latin typeface="Arial" panose="020B0604020202020204" pitchFamily="34" charset="0"/>
                          <a:cs typeface="Arial" panose="020B0604020202020204" pitchFamily="34" charset="0"/>
                        </a:rPr>
                        <a:t>Импортер</a:t>
                      </a:r>
                      <a:endParaRPr lang="ru" sz="1100" dirty="0">
                        <a:latin typeface="Arial" panose="020B0604020202020204" pitchFamily="34" charset="0"/>
                        <a:cs typeface="Arial" panose="020B0604020202020204" pitchFamily="34" charset="0"/>
                      </a:endParaRPr>
                    </a:p>
                  </a:txBody>
                  <a:tcPr anchor="ctr"/>
                </a:tc>
                <a:tc>
                  <a:txBody>
                    <a:bodyPr/>
                    <a:lstStyle/>
                    <a:p>
                      <a:pPr algn="ctr"/>
                      <a:r>
                        <a:rPr lang="ru" sz="1100" dirty="0">
                          <a:latin typeface="Arial" panose="020B0604020202020204" pitchFamily="34" charset="0"/>
                          <a:cs typeface="Arial" panose="020B0604020202020204" pitchFamily="34" charset="0"/>
                        </a:rPr>
                        <a:t>Таможня</a:t>
                      </a:r>
                      <a:endParaRPr lang="id-ID" sz="1100" dirty="0">
                        <a:latin typeface="Arial" panose="020B0604020202020204" pitchFamily="34" charset="0"/>
                        <a:cs typeface="Arial" panose="020B0604020202020204" pitchFamily="34" charset="0"/>
                      </a:endParaRPr>
                    </a:p>
                  </a:txBody>
                  <a:tcPr anchor="ctr"/>
                </a:tc>
                <a:tc>
                  <a:txBody>
                    <a:bodyPr/>
                    <a:lstStyle/>
                    <a:p>
                      <a:pPr algn="ctr"/>
                      <a:r>
                        <a:rPr lang="ru" sz="1100" dirty="0">
                          <a:latin typeface="Arial" panose="020B0604020202020204" pitchFamily="34" charset="0"/>
                          <a:cs typeface="Arial" panose="020B0604020202020204" pitchFamily="34" charset="0"/>
                        </a:rPr>
                        <a:t>Департамент сельского хозяйства</a:t>
                      </a:r>
                    </a:p>
                    <a:p>
                      <a:pPr algn="ctr"/>
                      <a:r>
                        <a:rPr lang="ru" sz="1100" dirty="0">
                          <a:latin typeface="Arial" panose="020B0604020202020204" pitchFamily="34" charset="0"/>
                          <a:cs typeface="Arial" panose="020B0604020202020204" pitchFamily="34" charset="0"/>
                        </a:rPr>
                        <a:t>Карантин</a:t>
                      </a:r>
                      <a:endParaRPr lang="id-ID" sz="1100" dirty="0">
                        <a:latin typeface="Arial" panose="020B0604020202020204" pitchFamily="34" charset="0"/>
                        <a:cs typeface="Arial" panose="020B0604020202020204" pitchFamily="34" charset="0"/>
                      </a:endParaRPr>
                    </a:p>
                  </a:txBody>
                  <a:tcPr anchor="ctr"/>
                </a:tc>
                <a:tc>
                  <a:txBody>
                    <a:bodyPr/>
                    <a:lstStyle/>
                    <a:p>
                      <a:pPr algn="ctr"/>
                      <a:r>
                        <a:rPr lang="ru" sz="1100" dirty="0">
                          <a:latin typeface="Arial" panose="020B0604020202020204" pitchFamily="34" charset="0"/>
                          <a:cs typeface="Arial" panose="020B0604020202020204" pitchFamily="34" charset="0"/>
                        </a:rPr>
                        <a:t>Департамент здравоохранения - Контроль пищевых продуктов</a:t>
                      </a:r>
                      <a:endParaRPr lang="id-ID" sz="1100" dirty="0">
                        <a:latin typeface="Arial" panose="020B0604020202020204" pitchFamily="34" charset="0"/>
                        <a:cs typeface="Arial" panose="020B0604020202020204" pitchFamily="34" charset="0"/>
                      </a:endParaRPr>
                    </a:p>
                  </a:txBody>
                  <a:tcPr anchor="ctr"/>
                </a:tc>
                <a:tc>
                  <a:txBody>
                    <a:bodyPr/>
                    <a:lstStyle/>
                    <a:p>
                      <a:pPr algn="ctr"/>
                      <a:r>
                        <a:rPr lang="ru" sz="1100" dirty="0" smtClean="0">
                          <a:latin typeface="Arial" panose="020B0604020202020204" pitchFamily="34" charset="0"/>
                          <a:cs typeface="Arial" panose="020B0604020202020204" pitchFamily="34" charset="0"/>
                        </a:rPr>
                        <a:t>ДСХ </a:t>
                      </a:r>
                      <a:r>
                        <a:rPr lang="ru" sz="1100" dirty="0">
                          <a:latin typeface="Arial" panose="020B0604020202020204" pitchFamily="34" charset="0"/>
                          <a:cs typeface="Arial" panose="020B0604020202020204" pitchFamily="34" charset="0"/>
                        </a:rPr>
                        <a:t>- Карантин для рыб</a:t>
                      </a:r>
                      <a:r>
                        <a:rPr lang="ru" sz="1100" baseline="0" dirty="0">
                          <a:latin typeface="Arial" panose="020B0604020202020204" pitchFamily="34" charset="0"/>
                          <a:cs typeface="Arial" panose="020B0604020202020204" pitchFamily="34" charset="0"/>
                        </a:rPr>
                        <a:t> </a:t>
                      </a:r>
                      <a:endParaRPr lang="id-ID" sz="1100" dirty="0">
                        <a:latin typeface="Arial" panose="020B0604020202020204" pitchFamily="34" charset="0"/>
                        <a:cs typeface="Arial" panose="020B0604020202020204" pitchFamily="34" charset="0"/>
                      </a:endParaRPr>
                    </a:p>
                  </a:txBody>
                  <a:tcPr anchor="ctr"/>
                </a:tc>
                <a:tc>
                  <a:txBody>
                    <a:bodyPr/>
                    <a:lstStyle/>
                    <a:p>
                      <a:pPr algn="ctr"/>
                      <a:r>
                        <a:rPr lang="ru" sz="1100" dirty="0">
                          <a:latin typeface="Arial" panose="020B0604020202020204" pitchFamily="34" charset="0"/>
                          <a:cs typeface="Arial" panose="020B0604020202020204" pitchFamily="34" charset="0"/>
                        </a:rPr>
                        <a:t>Департамент торговли</a:t>
                      </a:r>
                      <a:endParaRPr lang="id-ID" sz="1100" dirty="0">
                        <a:latin typeface="Arial" panose="020B0604020202020204" pitchFamily="34" charset="0"/>
                        <a:cs typeface="Arial" panose="020B0604020202020204" pitchFamily="34" charset="0"/>
                      </a:endParaRPr>
                    </a:p>
                  </a:txBody>
                  <a:tcPr anchor="ctr"/>
                </a:tc>
                <a:tc>
                  <a:txBody>
                    <a:bodyPr/>
                    <a:lstStyle/>
                    <a:p>
                      <a:pPr algn="ctr"/>
                      <a:r>
                        <a:rPr lang="ru" sz="1100" dirty="0" smtClean="0">
                          <a:latin typeface="Arial" panose="020B0604020202020204" pitchFamily="34" charset="0"/>
                          <a:cs typeface="Arial" panose="020B0604020202020204" pitchFamily="34" charset="0"/>
                        </a:rPr>
                        <a:t>СП -  Специальный механизм гарантии (СМГ</a:t>
                      </a:r>
                      <a:r>
                        <a:rPr lang="ru" sz="1100" baseline="0" dirty="0" smtClean="0">
                          <a:latin typeface="Arial" panose="020B0604020202020204" pitchFamily="34" charset="0"/>
                          <a:cs typeface="Arial" panose="020B0604020202020204" pitchFamily="34" charset="0"/>
                        </a:rPr>
                        <a:t>)</a:t>
                      </a:r>
                      <a:endParaRPr lang="id-ID" sz="1100" dirty="0">
                        <a:latin typeface="Arial" panose="020B0604020202020204" pitchFamily="34" charset="0"/>
                        <a:cs typeface="Arial" panose="020B0604020202020204" pitchFamily="34" charset="0"/>
                      </a:endParaRPr>
                    </a:p>
                  </a:txBody>
                  <a:tcPr anchor="ctr">
                    <a:solidFill>
                      <a:srgbClr val="FFC000"/>
                    </a:solidFill>
                  </a:tcPr>
                </a:tc>
                <a:extLst>
                  <a:ext uri="{0D108BD9-81ED-4DB2-BD59-A6C34878D82A}">
                    <a16:rowId xmlns:a16="http://schemas.microsoft.com/office/drawing/2014/main" val="2364247872"/>
                  </a:ext>
                </a:extLst>
              </a:tr>
              <a:tr h="451432">
                <a:tc>
                  <a:txBody>
                    <a:bodyPr/>
                    <a:lstStyle/>
                    <a:p>
                      <a:pPr algn="ctr"/>
                      <a:r>
                        <a:rPr lang="ru" sz="1100" dirty="0">
                          <a:latin typeface="Arial" panose="020B0604020202020204" pitchFamily="34" charset="0"/>
                          <a:cs typeface="Arial" panose="020B0604020202020204" pitchFamily="34" charset="0"/>
                        </a:rPr>
                        <a:t>1.</a:t>
                      </a:r>
                    </a:p>
                  </a:txBody>
                  <a:tcPr anchor="ctr"/>
                </a:tc>
                <a:tc>
                  <a:txBody>
                    <a:bodyPr/>
                    <a:lstStyle/>
                    <a:p>
                      <a:r>
                        <a:rPr lang="ru" sz="1100" baseline="0" dirty="0" smtClean="0">
                          <a:latin typeface="Arial" panose="020B0604020202020204" pitchFamily="34" charset="0"/>
                          <a:cs typeface="Arial" panose="020B0604020202020204" pitchFamily="34" charset="0"/>
                        </a:rPr>
                        <a:t>Участник ВЭД </a:t>
                      </a:r>
                      <a:r>
                        <a:rPr lang="ru" sz="1100" baseline="0" dirty="0">
                          <a:latin typeface="Arial" panose="020B0604020202020204" pitchFamily="34" charset="0"/>
                          <a:cs typeface="Arial" panose="020B0604020202020204" pitchFamily="34" charset="0"/>
                        </a:rPr>
                        <a:t>А</a:t>
                      </a:r>
                      <a:endParaRPr lang="id-ID" sz="1100" dirty="0">
                        <a:latin typeface="Arial" panose="020B0604020202020204" pitchFamily="34" charset="0"/>
                        <a:cs typeface="Arial" panose="020B0604020202020204" pitchFamily="34" charset="0"/>
                      </a:endParaRPr>
                    </a:p>
                  </a:txBody>
                  <a:tcPr anchor="ctr"/>
                </a:tc>
                <a:tc>
                  <a:txBody>
                    <a:bodyPr/>
                    <a:lstStyle/>
                    <a:p>
                      <a:pPr algn="ctr"/>
                      <a:r>
                        <a:rPr lang="id-ID" sz="1100" dirty="0">
                          <a:solidFill>
                            <a:schemeClr val="bg1">
                              <a:lumMod val="95000"/>
                            </a:schemeClr>
                          </a:solidFill>
                          <a:latin typeface="Arial" panose="020B0604020202020204" pitchFamily="34" charset="0"/>
                          <a:cs typeface="Arial" panose="020B0604020202020204" pitchFamily="34" charset="0"/>
                        </a:rPr>
                        <a:t>L</a:t>
                      </a:r>
                    </a:p>
                  </a:txBody>
                  <a:tcPr anchor="ctr">
                    <a:solidFill>
                      <a:srgbClr val="00B050"/>
                    </a:solidFill>
                  </a:tcPr>
                </a:tc>
                <a:tc>
                  <a:txBody>
                    <a:bodyPr/>
                    <a:lstStyle/>
                    <a:p>
                      <a:pPr algn="ctr"/>
                      <a:r>
                        <a:rPr lang="id-ID" sz="1100" dirty="0">
                          <a:solidFill>
                            <a:schemeClr val="bg1">
                              <a:lumMod val="95000"/>
                            </a:schemeClr>
                          </a:solidFill>
                          <a:latin typeface="Arial" panose="020B0604020202020204" pitchFamily="34" charset="0"/>
                          <a:cs typeface="Arial" panose="020B0604020202020204" pitchFamily="34" charset="0"/>
                        </a:rPr>
                        <a:t>L</a:t>
                      </a:r>
                    </a:p>
                  </a:txBody>
                  <a:tcPr anchor="ctr">
                    <a:solidFill>
                      <a:srgbClr val="00B050"/>
                    </a:solidFill>
                  </a:tcPr>
                </a:tc>
                <a:tc>
                  <a:txBody>
                    <a:bodyPr/>
                    <a:lstStyle/>
                    <a:p>
                      <a:pPr algn="ctr"/>
                      <a:r>
                        <a:rPr lang="id-ID" sz="1100" dirty="0">
                          <a:solidFill>
                            <a:schemeClr val="bg1">
                              <a:lumMod val="95000"/>
                            </a:schemeClr>
                          </a:solidFill>
                          <a:latin typeface="Arial" panose="020B0604020202020204" pitchFamily="34" charset="0"/>
                          <a:cs typeface="Arial" panose="020B0604020202020204" pitchFamily="34" charset="0"/>
                        </a:rPr>
                        <a:t>L</a:t>
                      </a:r>
                    </a:p>
                  </a:txBody>
                  <a:tcPr anchor="ctr">
                    <a:solidFill>
                      <a:srgbClr val="00B050"/>
                    </a:solidFill>
                  </a:tcPr>
                </a:tc>
                <a:tc>
                  <a:txBody>
                    <a:bodyPr/>
                    <a:lstStyle/>
                    <a:p>
                      <a:pPr algn="ctr"/>
                      <a:r>
                        <a:rPr lang="id-ID" sz="1100">
                          <a:latin typeface="Arial" panose="020B0604020202020204" pitchFamily="34" charset="0"/>
                          <a:cs typeface="Arial" panose="020B0604020202020204" pitchFamily="34" charset="0"/>
                        </a:rPr>
                        <a:t>-</a:t>
                      </a:r>
                    </a:p>
                  </a:txBody>
                  <a:tcPr anchor="ctr">
                    <a:solidFill>
                      <a:schemeClr val="bg1">
                        <a:lumMod val="65000"/>
                      </a:schemeClr>
                    </a:solidFill>
                  </a:tcPr>
                </a:tc>
                <a:tc>
                  <a:txBody>
                    <a:bodyPr/>
                    <a:lstStyle/>
                    <a:p>
                      <a:pPr algn="ctr"/>
                      <a:r>
                        <a:rPr lang="id-ID" sz="1100">
                          <a:latin typeface="Arial" panose="020B0604020202020204" pitchFamily="34" charset="0"/>
                          <a:cs typeface="Arial" panose="020B0604020202020204" pitchFamily="34" charset="0"/>
                        </a:rPr>
                        <a:t>-</a:t>
                      </a:r>
                    </a:p>
                  </a:txBody>
                  <a:tcPr anchor="ctr">
                    <a:solidFill>
                      <a:schemeClr val="bg1">
                        <a:lumMod val="65000"/>
                      </a:schemeClr>
                    </a:solidFill>
                  </a:tcPr>
                </a:tc>
                <a:tc>
                  <a:txBody>
                    <a:bodyPr/>
                    <a:lstStyle/>
                    <a:p>
                      <a:pPr algn="ctr"/>
                      <a:r>
                        <a:rPr lang="id-ID" sz="1100">
                          <a:latin typeface="Arial" panose="020B0604020202020204" pitchFamily="34" charset="0"/>
                          <a:cs typeface="Arial" panose="020B0604020202020204" pitchFamily="34" charset="0"/>
                        </a:rPr>
                        <a:t>L</a:t>
                      </a:r>
                    </a:p>
                  </a:txBody>
                  <a:tcPr anchor="ctr">
                    <a:solidFill>
                      <a:srgbClr val="FFC000"/>
                    </a:solidFill>
                  </a:tcPr>
                </a:tc>
                <a:extLst>
                  <a:ext uri="{0D108BD9-81ED-4DB2-BD59-A6C34878D82A}">
                    <a16:rowId xmlns:a16="http://schemas.microsoft.com/office/drawing/2014/main" val="1665505721"/>
                  </a:ext>
                </a:extLst>
              </a:tr>
              <a:tr h="451432">
                <a:tc>
                  <a:txBody>
                    <a:bodyPr/>
                    <a:lstStyle/>
                    <a:p>
                      <a:pPr algn="ctr"/>
                      <a:r>
                        <a:rPr lang="ru" sz="1100">
                          <a:latin typeface="Arial" panose="020B0604020202020204" pitchFamily="34" charset="0"/>
                          <a:cs typeface="Arial" panose="020B0604020202020204" pitchFamily="34" charset="0"/>
                        </a:rPr>
                        <a:t>2.</a:t>
                      </a:r>
                    </a:p>
                  </a:txBody>
                  <a:tcPr anchor="ctr"/>
                </a:tc>
                <a:tc>
                  <a:txBody>
                    <a:bodyPr/>
                    <a:lstStyle/>
                    <a:p>
                      <a:r>
                        <a:rPr lang="ru" sz="1100" dirty="0" smtClean="0">
                          <a:latin typeface="Arial" panose="020B0604020202020204" pitchFamily="34" charset="0"/>
                          <a:cs typeface="Arial" panose="020B0604020202020204" pitchFamily="34" charset="0"/>
                        </a:rPr>
                        <a:t>Участник ВЭД </a:t>
                      </a:r>
                      <a:r>
                        <a:rPr lang="ru" sz="1100" dirty="0">
                          <a:latin typeface="Arial" panose="020B0604020202020204" pitchFamily="34" charset="0"/>
                          <a:cs typeface="Arial" panose="020B0604020202020204" pitchFamily="34" charset="0"/>
                        </a:rPr>
                        <a:t>Б</a:t>
                      </a:r>
                    </a:p>
                  </a:txBody>
                  <a:tcPr anchor="ctr"/>
                </a:tc>
                <a:tc>
                  <a:txBody>
                    <a:bodyPr/>
                    <a:lstStyle/>
                    <a:p>
                      <a:pPr algn="ctr"/>
                      <a:r>
                        <a:rPr lang="id-ID" sz="1100" dirty="0">
                          <a:solidFill>
                            <a:schemeClr val="bg1">
                              <a:lumMod val="95000"/>
                            </a:schemeClr>
                          </a:solidFill>
                          <a:latin typeface="Arial" panose="020B0604020202020204" pitchFamily="34" charset="0"/>
                          <a:cs typeface="Arial" panose="020B0604020202020204" pitchFamily="34" charset="0"/>
                        </a:rPr>
                        <a:t>L</a:t>
                      </a:r>
                    </a:p>
                  </a:txBody>
                  <a:tcPr anchor="ctr">
                    <a:solidFill>
                      <a:srgbClr val="00B050"/>
                    </a:solidFill>
                  </a:tcPr>
                </a:tc>
                <a:tc>
                  <a:txBody>
                    <a:bodyPr/>
                    <a:lstStyle/>
                    <a:p>
                      <a:pPr algn="ctr"/>
                      <a:r>
                        <a:rPr lang="id-ID" sz="1100" dirty="0">
                          <a:solidFill>
                            <a:schemeClr val="bg1">
                              <a:lumMod val="95000"/>
                            </a:schemeClr>
                          </a:solidFill>
                          <a:latin typeface="Arial" panose="020B0604020202020204" pitchFamily="34" charset="0"/>
                          <a:cs typeface="Arial" panose="020B0604020202020204" pitchFamily="34" charset="0"/>
                        </a:rPr>
                        <a:t>L</a:t>
                      </a:r>
                    </a:p>
                  </a:txBody>
                  <a:tcPr anchor="ctr">
                    <a:solidFill>
                      <a:srgbClr val="00B050"/>
                    </a:solidFill>
                  </a:tcPr>
                </a:tc>
                <a:tc>
                  <a:txBody>
                    <a:bodyPr/>
                    <a:lstStyle/>
                    <a:p>
                      <a:pPr algn="ctr"/>
                      <a:r>
                        <a:rPr lang="id-ID" sz="1100" dirty="0">
                          <a:solidFill>
                            <a:schemeClr val="bg1">
                              <a:lumMod val="95000"/>
                            </a:schemeClr>
                          </a:solidFill>
                          <a:latin typeface="Arial" panose="020B0604020202020204" pitchFamily="34" charset="0"/>
                          <a:cs typeface="Arial" panose="020B0604020202020204" pitchFamily="34" charset="0"/>
                        </a:rPr>
                        <a:t>M</a:t>
                      </a:r>
                    </a:p>
                  </a:txBody>
                  <a:tcPr anchor="ctr">
                    <a:solidFill>
                      <a:srgbClr val="00B050"/>
                    </a:solidFill>
                  </a:tcPr>
                </a:tc>
                <a:tc>
                  <a:txBody>
                    <a:bodyPr/>
                    <a:lstStyle/>
                    <a:p>
                      <a:pPr algn="ctr"/>
                      <a:r>
                        <a:rPr lang="id-ID" sz="1100" dirty="0">
                          <a:latin typeface="Arial" panose="020B0604020202020204" pitchFamily="34" charset="0"/>
                          <a:cs typeface="Arial" panose="020B0604020202020204" pitchFamily="34" charset="0"/>
                        </a:rPr>
                        <a:t>-</a:t>
                      </a:r>
                    </a:p>
                  </a:txBody>
                  <a:tcPr anchor="ctr">
                    <a:solidFill>
                      <a:schemeClr val="bg1">
                        <a:lumMod val="65000"/>
                      </a:schemeClr>
                    </a:solidFill>
                  </a:tcPr>
                </a:tc>
                <a:tc>
                  <a:txBody>
                    <a:bodyPr/>
                    <a:lstStyle/>
                    <a:p>
                      <a:pPr algn="ctr"/>
                      <a:r>
                        <a:rPr lang="id-ID" sz="1100">
                          <a:latin typeface="Arial" panose="020B0604020202020204" pitchFamily="34" charset="0"/>
                          <a:cs typeface="Arial" panose="020B0604020202020204" pitchFamily="34" charset="0"/>
                        </a:rPr>
                        <a:t>-</a:t>
                      </a:r>
                    </a:p>
                  </a:txBody>
                  <a:tcPr anchor="ctr">
                    <a:solidFill>
                      <a:schemeClr val="bg1">
                        <a:lumMod val="65000"/>
                      </a:schemeClr>
                    </a:solidFill>
                  </a:tcPr>
                </a:tc>
                <a:tc>
                  <a:txBody>
                    <a:bodyPr/>
                    <a:lstStyle/>
                    <a:p>
                      <a:pPr algn="ctr"/>
                      <a:r>
                        <a:rPr lang="en-US" sz="1100" dirty="0">
                          <a:latin typeface="Arial" panose="020B0604020202020204" pitchFamily="34" charset="0"/>
                          <a:cs typeface="Arial" panose="020B0604020202020204" pitchFamily="34" charset="0"/>
                        </a:rPr>
                        <a:t>L</a:t>
                      </a:r>
                      <a:endParaRPr lang="id-ID" sz="1100" dirty="0">
                        <a:latin typeface="Arial" panose="020B0604020202020204" pitchFamily="34" charset="0"/>
                        <a:cs typeface="Arial" panose="020B0604020202020204" pitchFamily="34" charset="0"/>
                      </a:endParaRPr>
                    </a:p>
                  </a:txBody>
                  <a:tcPr anchor="ctr">
                    <a:solidFill>
                      <a:srgbClr val="FFC000"/>
                    </a:solidFill>
                  </a:tcPr>
                </a:tc>
                <a:extLst>
                  <a:ext uri="{0D108BD9-81ED-4DB2-BD59-A6C34878D82A}">
                    <a16:rowId xmlns:a16="http://schemas.microsoft.com/office/drawing/2014/main" val="3897261243"/>
                  </a:ext>
                </a:extLst>
              </a:tr>
              <a:tr h="451432">
                <a:tc>
                  <a:txBody>
                    <a:bodyPr/>
                    <a:lstStyle/>
                    <a:p>
                      <a:pPr algn="ctr"/>
                      <a:r>
                        <a:rPr lang="ru" sz="1100">
                          <a:latin typeface="Arial" panose="020B0604020202020204" pitchFamily="34" charset="0"/>
                          <a:cs typeface="Arial" panose="020B0604020202020204" pitchFamily="34" charset="0"/>
                        </a:rPr>
                        <a:t>3.</a:t>
                      </a:r>
                    </a:p>
                  </a:txBody>
                  <a:tcPr anchor="ctr"/>
                </a:tc>
                <a:tc>
                  <a:txBody>
                    <a:bodyPr/>
                    <a:lstStyle/>
                    <a:p>
                      <a:r>
                        <a:rPr lang="ru" sz="1100" dirty="0" smtClean="0">
                          <a:latin typeface="Arial" panose="020B0604020202020204" pitchFamily="34" charset="0"/>
                          <a:cs typeface="Arial" panose="020B0604020202020204" pitchFamily="34" charset="0"/>
                        </a:rPr>
                        <a:t>Участник ВЭД </a:t>
                      </a:r>
                      <a:r>
                        <a:rPr lang="ru" sz="1100" dirty="0">
                          <a:latin typeface="Arial" panose="020B0604020202020204" pitchFamily="34" charset="0"/>
                          <a:cs typeface="Arial" panose="020B0604020202020204" pitchFamily="34" charset="0"/>
                        </a:rPr>
                        <a:t>С</a:t>
                      </a:r>
                    </a:p>
                  </a:txBody>
                  <a:tcPr anchor="ctr"/>
                </a:tc>
                <a:tc>
                  <a:txBody>
                    <a:bodyPr/>
                    <a:lstStyle/>
                    <a:p>
                      <a:pPr algn="ctr"/>
                      <a:r>
                        <a:rPr lang="id-ID" sz="1100">
                          <a:latin typeface="Arial" panose="020B0604020202020204" pitchFamily="34" charset="0"/>
                          <a:cs typeface="Arial" panose="020B0604020202020204" pitchFamily="34" charset="0"/>
                        </a:rPr>
                        <a:t>M</a:t>
                      </a:r>
                    </a:p>
                  </a:txBody>
                  <a:tcPr anchor="ctr">
                    <a:solidFill>
                      <a:srgbClr val="FFFF00"/>
                    </a:solidFill>
                  </a:tcPr>
                </a:tc>
                <a:tc>
                  <a:txBody>
                    <a:bodyPr/>
                    <a:lstStyle/>
                    <a:p>
                      <a:pPr algn="ctr"/>
                      <a:r>
                        <a:rPr lang="id-ID" sz="1100">
                          <a:latin typeface="Arial" panose="020B0604020202020204" pitchFamily="34" charset="0"/>
                          <a:cs typeface="Arial" panose="020B0604020202020204" pitchFamily="34" charset="0"/>
                        </a:rPr>
                        <a:t>M</a:t>
                      </a:r>
                    </a:p>
                  </a:txBody>
                  <a:tcPr anchor="ctr">
                    <a:solidFill>
                      <a:schemeClr val="bg1">
                        <a:lumMod val="65000"/>
                      </a:schemeClr>
                    </a:solidFill>
                  </a:tcPr>
                </a:tc>
                <a:tc>
                  <a:txBody>
                    <a:bodyPr/>
                    <a:lstStyle/>
                    <a:p>
                      <a:pPr algn="ctr"/>
                      <a:r>
                        <a:rPr lang="id-ID" sz="1100">
                          <a:latin typeface="Arial" panose="020B0604020202020204" pitchFamily="34" charset="0"/>
                          <a:cs typeface="Arial" panose="020B0604020202020204" pitchFamily="34" charset="0"/>
                        </a:rPr>
                        <a:t>-</a:t>
                      </a:r>
                    </a:p>
                  </a:txBody>
                  <a:tcPr anchor="ctr">
                    <a:solidFill>
                      <a:schemeClr val="bg1">
                        <a:lumMod val="65000"/>
                      </a:schemeClr>
                    </a:solidFill>
                  </a:tcPr>
                </a:tc>
                <a:tc>
                  <a:txBody>
                    <a:bodyPr/>
                    <a:lstStyle/>
                    <a:p>
                      <a:pPr algn="ctr"/>
                      <a:r>
                        <a:rPr lang="id-ID" sz="1100" dirty="0">
                          <a:latin typeface="Arial" panose="020B0604020202020204" pitchFamily="34" charset="0"/>
                          <a:cs typeface="Arial" panose="020B0604020202020204" pitchFamily="34" charset="0"/>
                        </a:rPr>
                        <a:t>-</a:t>
                      </a:r>
                    </a:p>
                  </a:txBody>
                  <a:tcPr anchor="ctr">
                    <a:solidFill>
                      <a:schemeClr val="bg1">
                        <a:lumMod val="65000"/>
                      </a:schemeClr>
                    </a:solidFill>
                  </a:tcPr>
                </a:tc>
                <a:tc>
                  <a:txBody>
                    <a:bodyPr/>
                    <a:lstStyle/>
                    <a:p>
                      <a:pPr algn="ctr"/>
                      <a:r>
                        <a:rPr lang="id-ID" sz="1100" dirty="0">
                          <a:latin typeface="Arial" panose="020B0604020202020204" pitchFamily="34" charset="0"/>
                          <a:cs typeface="Arial" panose="020B0604020202020204" pitchFamily="34" charset="0"/>
                        </a:rPr>
                        <a:t>-</a:t>
                      </a:r>
                    </a:p>
                  </a:txBody>
                  <a:tcPr anchor="ctr">
                    <a:solidFill>
                      <a:schemeClr val="bg1">
                        <a:lumMod val="65000"/>
                      </a:schemeClr>
                    </a:solidFill>
                  </a:tcPr>
                </a:tc>
                <a:tc>
                  <a:txBody>
                    <a:bodyPr/>
                    <a:lstStyle/>
                    <a:p>
                      <a:pPr algn="ctr"/>
                      <a:r>
                        <a:rPr lang="id-ID" sz="1100" dirty="0">
                          <a:latin typeface="Arial" panose="020B0604020202020204" pitchFamily="34" charset="0"/>
                          <a:cs typeface="Arial" panose="020B0604020202020204" pitchFamily="34" charset="0"/>
                        </a:rPr>
                        <a:t>M</a:t>
                      </a:r>
                    </a:p>
                  </a:txBody>
                  <a:tcPr anchor="ctr">
                    <a:solidFill>
                      <a:srgbClr val="FFC000"/>
                    </a:solidFill>
                  </a:tcPr>
                </a:tc>
                <a:extLst>
                  <a:ext uri="{0D108BD9-81ED-4DB2-BD59-A6C34878D82A}">
                    <a16:rowId xmlns:a16="http://schemas.microsoft.com/office/drawing/2014/main" val="3838477029"/>
                  </a:ext>
                </a:extLst>
              </a:tr>
              <a:tr h="451432">
                <a:tc>
                  <a:txBody>
                    <a:bodyPr/>
                    <a:lstStyle/>
                    <a:p>
                      <a:pPr algn="ctr"/>
                      <a:r>
                        <a:rPr lang="ru" sz="1100">
                          <a:latin typeface="Arial" panose="020B0604020202020204" pitchFamily="34" charset="0"/>
                          <a:cs typeface="Arial" panose="020B0604020202020204" pitchFamily="34" charset="0"/>
                        </a:rPr>
                        <a:t>....</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 sz="1100" dirty="0">
                          <a:latin typeface="Arial" panose="020B0604020202020204" pitchFamily="34" charset="0"/>
                          <a:cs typeface="Arial" panose="020B0604020202020204" pitchFamily="34" charset="0"/>
                        </a:rPr>
                        <a:t>....</a:t>
                      </a:r>
                    </a:p>
                  </a:txBody>
                  <a:tcPr anchor="ctr"/>
                </a:tc>
                <a:tc>
                  <a:txBody>
                    <a:bodyPr/>
                    <a:lstStyle/>
                    <a:p>
                      <a:pPr algn="ctr"/>
                      <a:r>
                        <a:rPr lang="id-ID" sz="1100">
                          <a:latin typeface="Arial" panose="020B0604020202020204" pitchFamily="34" charset="0"/>
                          <a:cs typeface="Arial" panose="020B0604020202020204" pitchFamily="34" charset="0"/>
                        </a:rPr>
                        <a:t>....</a:t>
                      </a:r>
                    </a:p>
                  </a:txBody>
                  <a:tcPr anchor="ctr"/>
                </a:tc>
                <a:tc>
                  <a:txBody>
                    <a:bodyPr/>
                    <a:lstStyle/>
                    <a:p>
                      <a:pPr algn="ctr"/>
                      <a:r>
                        <a:rPr lang="id-ID" sz="1100">
                          <a:latin typeface="Arial" panose="020B0604020202020204" pitchFamily="34" charset="0"/>
                          <a:cs typeface="Arial" panose="020B0604020202020204" pitchFamily="34" charset="0"/>
                        </a:rPr>
                        <a:t>....</a:t>
                      </a:r>
                    </a:p>
                  </a:txBody>
                  <a:tcPr anchor="ctr"/>
                </a:tc>
                <a:tc>
                  <a:txBody>
                    <a:bodyPr/>
                    <a:lstStyle/>
                    <a:p>
                      <a:pPr algn="ctr"/>
                      <a:r>
                        <a:rPr lang="id-ID" sz="1100">
                          <a:latin typeface="Arial" panose="020B0604020202020204" pitchFamily="34" charset="0"/>
                          <a:cs typeface="Arial" panose="020B0604020202020204" pitchFamily="34" charset="0"/>
                        </a:rPr>
                        <a:t>....</a:t>
                      </a:r>
                    </a:p>
                  </a:txBody>
                  <a:tcPr anchor="ctr"/>
                </a:tc>
                <a:tc>
                  <a:txBody>
                    <a:bodyPr/>
                    <a:lstStyle/>
                    <a:p>
                      <a:pPr algn="ctr"/>
                      <a:r>
                        <a:rPr lang="id-ID" sz="1100">
                          <a:latin typeface="Arial" panose="020B0604020202020204" pitchFamily="34" charset="0"/>
                          <a:cs typeface="Arial" panose="020B0604020202020204" pitchFamily="34" charset="0"/>
                        </a:rPr>
                        <a:t>....</a:t>
                      </a:r>
                    </a:p>
                  </a:txBody>
                  <a:tcPr anchor="ctr"/>
                </a:tc>
                <a:tc>
                  <a:txBody>
                    <a:bodyPr/>
                    <a:lstStyle/>
                    <a:p>
                      <a:pPr algn="ctr"/>
                      <a:r>
                        <a:rPr lang="id-ID" sz="1100">
                          <a:latin typeface="Arial" panose="020B0604020202020204" pitchFamily="34" charset="0"/>
                          <a:cs typeface="Arial" panose="020B0604020202020204" pitchFamily="34" charset="0"/>
                        </a:rPr>
                        <a:t>....</a:t>
                      </a:r>
                    </a:p>
                  </a:txBody>
                  <a:tcPr anchor="ctr"/>
                </a:tc>
                <a:tc>
                  <a:txBody>
                    <a:bodyPr/>
                    <a:lstStyle/>
                    <a:p>
                      <a:pPr algn="ctr"/>
                      <a:endParaRPr lang="id-ID" sz="1100" dirty="0">
                        <a:latin typeface="Arial" panose="020B0604020202020204" pitchFamily="34" charset="0"/>
                        <a:cs typeface="Arial" panose="020B0604020202020204" pitchFamily="34" charset="0"/>
                      </a:endParaRPr>
                    </a:p>
                  </a:txBody>
                  <a:tcPr anchor="ctr">
                    <a:solidFill>
                      <a:srgbClr val="FFC000"/>
                    </a:solidFill>
                  </a:tcPr>
                </a:tc>
                <a:extLst>
                  <a:ext uri="{0D108BD9-81ED-4DB2-BD59-A6C34878D82A}">
                    <a16:rowId xmlns:a16="http://schemas.microsoft.com/office/drawing/2014/main" val="1302450198"/>
                  </a:ext>
                </a:extLst>
              </a:tr>
              <a:tr h="451432">
                <a:tc>
                  <a:txBody>
                    <a:bodyPr/>
                    <a:lstStyle/>
                    <a:p>
                      <a:pPr algn="ctr"/>
                      <a:r>
                        <a:rPr lang="ru" sz="1100">
                          <a:latin typeface="Arial" panose="020B0604020202020204" pitchFamily="34" charset="0"/>
                          <a:cs typeface="Arial" panose="020B0604020202020204" pitchFamily="34" charset="0"/>
                        </a:rPr>
                        <a:t>н.</a:t>
                      </a:r>
                    </a:p>
                  </a:txBody>
                  <a:tcPr anchor="ctr"/>
                </a:tc>
                <a:tc>
                  <a:txBody>
                    <a:bodyPr/>
                    <a:lstStyle/>
                    <a:p>
                      <a:r>
                        <a:rPr lang="ru" sz="1100" dirty="0" smtClean="0">
                          <a:latin typeface="Arial" panose="020B0604020202020204" pitchFamily="34" charset="0"/>
                          <a:cs typeface="Arial" panose="020B0604020202020204" pitchFamily="34" charset="0"/>
                        </a:rPr>
                        <a:t>Участник ВЭД </a:t>
                      </a:r>
                      <a:r>
                        <a:rPr lang="ru" sz="1100" dirty="0">
                          <a:latin typeface="Arial" panose="020B0604020202020204" pitchFamily="34" charset="0"/>
                          <a:cs typeface="Arial" panose="020B0604020202020204" pitchFamily="34" charset="0"/>
                        </a:rPr>
                        <a:t>З</a:t>
                      </a:r>
                    </a:p>
                  </a:txBody>
                  <a:tcPr anchor="ctr"/>
                </a:tc>
                <a:tc>
                  <a:txBody>
                    <a:bodyPr/>
                    <a:lstStyle/>
                    <a:p>
                      <a:pPr algn="ctr"/>
                      <a:r>
                        <a:rPr lang="id-ID" sz="1100">
                          <a:latin typeface="Arial" panose="020B0604020202020204" pitchFamily="34" charset="0"/>
                          <a:cs typeface="Arial" panose="020B0604020202020204" pitchFamily="34" charset="0"/>
                        </a:rPr>
                        <a:t>H</a:t>
                      </a:r>
                    </a:p>
                  </a:txBody>
                  <a:tcPr anchor="ctr">
                    <a:solidFill>
                      <a:srgbClr val="FF0000"/>
                    </a:solidFill>
                  </a:tcPr>
                </a:tc>
                <a:tc>
                  <a:txBody>
                    <a:bodyPr/>
                    <a:lstStyle/>
                    <a:p>
                      <a:pPr algn="ctr"/>
                      <a:r>
                        <a:rPr lang="id-ID" sz="1100">
                          <a:latin typeface="Arial" panose="020B0604020202020204" pitchFamily="34" charset="0"/>
                          <a:cs typeface="Arial" panose="020B0604020202020204" pitchFamily="34" charset="0"/>
                        </a:rPr>
                        <a:t>....</a:t>
                      </a:r>
                    </a:p>
                  </a:txBody>
                  <a:tcPr anchor="ctr"/>
                </a:tc>
                <a:tc>
                  <a:txBody>
                    <a:bodyPr/>
                    <a:lstStyle/>
                    <a:p>
                      <a:pPr algn="ctr"/>
                      <a:r>
                        <a:rPr lang="id-ID" sz="1100">
                          <a:latin typeface="Arial" panose="020B0604020202020204" pitchFamily="34" charset="0"/>
                          <a:cs typeface="Arial" panose="020B0604020202020204" pitchFamily="34" charset="0"/>
                        </a:rPr>
                        <a:t>....</a:t>
                      </a:r>
                    </a:p>
                  </a:txBody>
                  <a:tcPr anchor="ctr"/>
                </a:tc>
                <a:tc>
                  <a:txBody>
                    <a:bodyPr/>
                    <a:lstStyle/>
                    <a:p>
                      <a:pPr algn="ctr"/>
                      <a:r>
                        <a:rPr lang="id-ID" sz="1100">
                          <a:latin typeface="Arial" panose="020B0604020202020204" pitchFamily="34" charset="0"/>
                          <a:cs typeface="Arial" panose="020B0604020202020204" pitchFamily="34" charset="0"/>
                        </a:rPr>
                        <a:t>-</a:t>
                      </a:r>
                    </a:p>
                  </a:txBody>
                  <a:tcPr anchor="ctr"/>
                </a:tc>
                <a:tc>
                  <a:txBody>
                    <a:bodyPr/>
                    <a:lstStyle/>
                    <a:p>
                      <a:pPr algn="ctr"/>
                      <a:r>
                        <a:rPr lang="id-ID" sz="1100">
                          <a:latin typeface="Arial" panose="020B0604020202020204" pitchFamily="34" charset="0"/>
                          <a:cs typeface="Arial" panose="020B0604020202020204" pitchFamily="34" charset="0"/>
                        </a:rPr>
                        <a:t>-</a:t>
                      </a:r>
                    </a:p>
                  </a:txBody>
                  <a:tcPr anchor="ctr"/>
                </a:tc>
                <a:tc>
                  <a:txBody>
                    <a:bodyPr/>
                    <a:lstStyle/>
                    <a:p>
                      <a:pPr algn="ctr"/>
                      <a:endParaRPr lang="id-ID" sz="1100" dirty="0">
                        <a:latin typeface="Arial" panose="020B0604020202020204" pitchFamily="34" charset="0"/>
                        <a:cs typeface="Arial" panose="020B0604020202020204" pitchFamily="34" charset="0"/>
                      </a:endParaRPr>
                    </a:p>
                  </a:txBody>
                  <a:tcPr anchor="ctr">
                    <a:solidFill>
                      <a:srgbClr val="FFC000"/>
                    </a:solidFill>
                  </a:tcPr>
                </a:tc>
                <a:extLst>
                  <a:ext uri="{0D108BD9-81ED-4DB2-BD59-A6C34878D82A}">
                    <a16:rowId xmlns:a16="http://schemas.microsoft.com/office/drawing/2014/main" val="3897238450"/>
                  </a:ext>
                </a:extLst>
              </a:tr>
            </a:tbl>
          </a:graphicData>
        </a:graphic>
      </p:graphicFrame>
      <p:sp>
        <p:nvSpPr>
          <p:cNvPr id="15" name="Oval 14">
            <a:extLst>
              <a:ext uri="{FF2B5EF4-FFF2-40B4-BE49-F238E27FC236}">
                <a16:creationId xmlns:a16="http://schemas.microsoft.com/office/drawing/2014/main" id="{A77EA09D-F931-0AE6-1D9A-F89D00BC1B30}"/>
              </a:ext>
            </a:extLst>
          </p:cNvPr>
          <p:cNvSpPr/>
          <p:nvPr/>
        </p:nvSpPr>
        <p:spPr>
          <a:xfrm>
            <a:off x="519498" y="4046679"/>
            <a:ext cx="5911375" cy="115126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39510891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4922DA3-3FAB-4728-8351-834A6AC87C62}"/>
              </a:ext>
            </a:extLst>
          </p:cNvPr>
          <p:cNvSpPr>
            <a:spLocks noGrp="1"/>
          </p:cNvSpPr>
          <p:nvPr>
            <p:ph type="title"/>
          </p:nvPr>
        </p:nvSpPr>
        <p:spPr>
          <a:xfrm>
            <a:off x="1234808" y="365125"/>
            <a:ext cx="8188592" cy="1325563"/>
          </a:xfrm>
        </p:spPr>
        <p:txBody>
          <a:bodyPr>
            <a:normAutofit/>
          </a:bodyPr>
          <a:lstStyle/>
          <a:p>
            <a:r>
              <a:rPr lang="ru" sz="3600" dirty="0" smtClean="0">
                <a:latin typeface="Arial" panose="020B0604020202020204" pitchFamily="34" charset="0"/>
                <a:cs typeface="Arial" panose="020B0604020202020204" pitchFamily="34" charset="0"/>
              </a:rPr>
              <a:t>Информирование об </a:t>
            </a:r>
            <a:r>
              <a:rPr lang="ru" sz="3600" dirty="0">
                <a:latin typeface="Arial" panose="020B0604020202020204" pitchFamily="34" charset="0"/>
                <a:cs typeface="Arial" panose="020B0604020202020204" pitchFamily="34" charset="0"/>
              </a:rPr>
              <a:t>УЭО в таможне</a:t>
            </a:r>
          </a:p>
        </p:txBody>
      </p:sp>
      <p:sp>
        <p:nvSpPr>
          <p:cNvPr id="5" name="Slide Number Placeholder 4">
            <a:extLst>
              <a:ext uri="{FF2B5EF4-FFF2-40B4-BE49-F238E27FC236}">
                <a16:creationId xmlns:a16="http://schemas.microsoft.com/office/drawing/2014/main" id="{E5AC0402-51A6-4B9B-AA28-A5EDCC74B954}"/>
              </a:ext>
            </a:extLst>
          </p:cNvPr>
          <p:cNvSpPr>
            <a:spLocks noGrp="1"/>
          </p:cNvSpPr>
          <p:nvPr>
            <p:ph type="sldNum" sz="quarter" idx="12"/>
          </p:nvPr>
        </p:nvSpPr>
        <p:spPr>
          <a:xfrm>
            <a:off x="-1537902" y="6356356"/>
            <a:ext cx="2057400" cy="365125"/>
          </a:xfrm>
        </p:spPr>
        <p:txBody>
          <a:bodyPr/>
          <a:lstStyle/>
          <a:p>
            <a:fld id="{7D0C6CEF-3F30-5644-AEEC-4228C0B92182}" type="slidenum">
              <a:rPr lang="en-US" smtClean="0"/>
              <a:t>9</a:t>
            </a:fld>
            <a:endParaRPr lang="en-US" dirty="0"/>
          </a:p>
        </p:txBody>
      </p:sp>
      <p:graphicFrame>
        <p:nvGraphicFramePr>
          <p:cNvPr id="2" name="TextBox 2">
            <a:extLst>
              <a:ext uri="{FF2B5EF4-FFF2-40B4-BE49-F238E27FC236}">
                <a16:creationId xmlns:a16="http://schemas.microsoft.com/office/drawing/2014/main" id="{DA420333-3CA8-49B1-B962-2AE88A826864}"/>
              </a:ext>
            </a:extLst>
          </p:cNvPr>
          <p:cNvGraphicFramePr/>
          <p:nvPr>
            <p:extLst>
              <p:ext uri="{D42A27DB-BD31-4B8C-83A1-F6EECF244321}">
                <p14:modId xmlns:p14="http://schemas.microsoft.com/office/powerpoint/2010/main" val="2995778031"/>
              </p:ext>
            </p:extLst>
          </p:nvPr>
        </p:nvGraphicFramePr>
        <p:xfrm>
          <a:off x="1234809" y="1476259"/>
          <a:ext cx="9726974" cy="45867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8304644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4585</TotalTime>
  <Words>1990</Words>
  <Application>Microsoft Office PowerPoint</Application>
  <PresentationFormat>Широкоэкранный</PresentationFormat>
  <Paragraphs>244</Paragraphs>
  <Slides>20</Slides>
  <Notes>18</Notes>
  <HiddenSlides>0</HiddenSlides>
  <MMClips>0</MMClips>
  <ScaleCrop>false</ScaleCrop>
  <HeadingPairs>
    <vt:vector size="6" baseType="variant">
      <vt:variant>
        <vt:lpstr>Использованные шрифты</vt:lpstr>
      </vt:variant>
      <vt:variant>
        <vt:i4>6</vt:i4>
      </vt:variant>
      <vt:variant>
        <vt:lpstr>Тема</vt:lpstr>
      </vt:variant>
      <vt:variant>
        <vt:i4>2</vt:i4>
      </vt:variant>
      <vt:variant>
        <vt:lpstr>Заголовки слайдов</vt:lpstr>
      </vt:variant>
      <vt:variant>
        <vt:i4>20</vt:i4>
      </vt:variant>
    </vt:vector>
  </HeadingPairs>
  <TitlesOfParts>
    <vt:vector size="28" baseType="lpstr">
      <vt:lpstr>Arial</vt:lpstr>
      <vt:lpstr>Calibri</vt:lpstr>
      <vt:lpstr>Calibri Light</vt:lpstr>
      <vt:lpstr>Roboto</vt:lpstr>
      <vt:lpstr>Times New Roman</vt:lpstr>
      <vt:lpstr>Wingdings</vt:lpstr>
      <vt:lpstr>Office Theme</vt:lpstr>
      <vt:lpstr>Custom Design</vt:lpstr>
      <vt:lpstr>Презентация PowerPoint</vt:lpstr>
      <vt:lpstr>Ключевые посылы и преимущества УЭО</vt:lpstr>
      <vt:lpstr>Что такое программа УЭО?</vt:lpstr>
      <vt:lpstr>Статус программы УЭО в Центральной Азии</vt:lpstr>
      <vt:lpstr>Презентация PowerPoint</vt:lpstr>
      <vt:lpstr>Положительное подкрепление</vt:lpstr>
      <vt:lpstr>Механизм обратной связи УЭО «360 градусов»</vt:lpstr>
      <vt:lpstr>Оценочный лист соблюдения требований участником ВЭД</vt:lpstr>
      <vt:lpstr>Информирование об УЭО в таможне</vt:lpstr>
      <vt:lpstr>Работа по информированию об УЭО с УГО</vt:lpstr>
      <vt:lpstr>Работа по информированию об УЭО с торговым сообществом</vt:lpstr>
      <vt:lpstr>Базовое обучение для УГО</vt:lpstr>
      <vt:lpstr>Соглашения об обмене данными с УГО</vt:lpstr>
      <vt:lpstr>Расширение преимуществ УЭО с помощью УГО</vt:lpstr>
      <vt:lpstr>Поддержка для МСП</vt:lpstr>
      <vt:lpstr>Поддержка участников электронной коммерции</vt:lpstr>
      <vt:lpstr>Основной глобальный набор преимуществ УЭО</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Therese Ng</dc:creator>
  <cp:lastModifiedBy>Svetlana Chirkova</cp:lastModifiedBy>
  <cp:revision>594</cp:revision>
  <cp:lastPrinted>2018-03-19T02:23:16Z</cp:lastPrinted>
  <dcterms:created xsi:type="dcterms:W3CDTF">2018-03-09T02:27:26Z</dcterms:created>
  <dcterms:modified xsi:type="dcterms:W3CDTF">2023-09-25T05:25:59Z</dcterms:modified>
</cp:coreProperties>
</file>