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 id="2147483687" r:id="rId2"/>
  </p:sldMasterIdLst>
  <p:notesMasterIdLst>
    <p:notesMasterId r:id="rId23"/>
  </p:notesMasterIdLst>
  <p:handoutMasterIdLst>
    <p:handoutMasterId r:id="rId24"/>
  </p:handoutMasterIdLst>
  <p:sldIdLst>
    <p:sldId id="256" r:id="rId3"/>
    <p:sldId id="303" r:id="rId4"/>
    <p:sldId id="302" r:id="rId5"/>
    <p:sldId id="305" r:id="rId6"/>
    <p:sldId id="333" r:id="rId7"/>
    <p:sldId id="334" r:id="rId8"/>
    <p:sldId id="335" r:id="rId9"/>
    <p:sldId id="336" r:id="rId10"/>
    <p:sldId id="337" r:id="rId11"/>
    <p:sldId id="338" r:id="rId12"/>
    <p:sldId id="339" r:id="rId13"/>
    <p:sldId id="341" r:id="rId14"/>
    <p:sldId id="342" r:id="rId15"/>
    <p:sldId id="343" r:id="rId16"/>
    <p:sldId id="344" r:id="rId17"/>
    <p:sldId id="345" r:id="rId18"/>
    <p:sldId id="346" r:id="rId19"/>
    <p:sldId id="855" r:id="rId20"/>
    <p:sldId id="856" r:id="rId21"/>
    <p:sldId id="301"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32B"/>
    <a:srgbClr val="007DB7"/>
    <a:srgbClr val="C8DA2B"/>
    <a:srgbClr val="FDB515"/>
    <a:srgbClr val="009FD6"/>
    <a:srgbClr val="8DC63F"/>
    <a:srgbClr val="F57F29"/>
    <a:srgbClr val="FBDCD2"/>
    <a:srgbClr val="6DCFF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63"/>
    <p:restoredTop sz="94296" autoAdjust="0"/>
  </p:normalViewPr>
  <p:slideViewPr>
    <p:cSldViewPr snapToGrid="0" snapToObjects="1" showGuides="1">
      <p:cViewPr varScale="1">
        <p:scale>
          <a:sx n="116" d="100"/>
          <a:sy n="116" d="100"/>
        </p:scale>
        <p:origin x="904" y="184"/>
      </p:cViewPr>
      <p:guideLst>
        <p:guide orient="horz" pos="2160"/>
        <p:guide pos="3808"/>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1" d="100"/>
          <a:sy n="61" d="100"/>
        </p:scale>
        <p:origin x="2362"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59B95-7C33-4437-A7D3-EB5D3BA6CC6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D386F08E-07B6-4189-B4D7-1E72CABA3A8E}">
      <dgm:prSet custT="1"/>
      <dgm:spPr>
        <a:solidFill>
          <a:srgbClr val="FF0000"/>
        </a:solidFill>
      </dgm:spPr>
      <dgm:t>
        <a:bodyPr/>
        <a:lstStyle/>
        <a:p>
          <a:r>
            <a:rPr lang="en-PH" sz="1400" dirty="0">
              <a:latin typeface="Arial" panose="020B0604020202020204" pitchFamily="34" charset="0"/>
              <a:cs typeface="Arial" panose="020B0604020202020204" pitchFamily="34" charset="0"/>
            </a:rPr>
            <a:t>The Authorized Economic Operator (AEO) program </a:t>
          </a:r>
          <a:r>
            <a:rPr lang="en-PH" sz="1400" b="1" dirty="0">
              <a:latin typeface="Arial" panose="020B0604020202020204" pitchFamily="34" charset="0"/>
              <a:cs typeface="Arial" panose="020B0604020202020204" pitchFamily="34" charset="0"/>
            </a:rPr>
            <a:t>promotes trade facilitation and provides a seamless movement of good</a:t>
          </a:r>
          <a:r>
            <a:rPr lang="en-PH" sz="1400" dirty="0">
              <a:latin typeface="Arial" panose="020B0604020202020204" pitchFamily="34" charset="0"/>
              <a:cs typeface="Arial" panose="020B0604020202020204" pitchFamily="34" charset="0"/>
            </a:rPr>
            <a:t>s across borders through a </a:t>
          </a:r>
          <a:r>
            <a:rPr lang="en-PH" sz="1400" b="1" dirty="0">
              <a:latin typeface="Arial" panose="020B0604020202020204" pitchFamily="34" charset="0"/>
              <a:cs typeface="Arial" panose="020B0604020202020204" pitchFamily="34" charset="0"/>
            </a:rPr>
            <a:t>secure</a:t>
          </a:r>
          <a:r>
            <a:rPr lang="en-PH" sz="1400" dirty="0">
              <a:latin typeface="Arial" panose="020B0604020202020204" pitchFamily="34" charset="0"/>
              <a:cs typeface="Arial" panose="020B0604020202020204" pitchFamily="34" charset="0"/>
            </a:rPr>
            <a:t> </a:t>
          </a:r>
          <a:r>
            <a:rPr lang="en-PH" sz="1400" b="1" dirty="0">
              <a:latin typeface="Arial" panose="020B0604020202020204" pitchFamily="34" charset="0"/>
              <a:cs typeface="Arial" panose="020B0604020202020204" pitchFamily="34" charset="0"/>
            </a:rPr>
            <a:t>international trade supply chain using risk targeting </a:t>
          </a:r>
          <a:r>
            <a:rPr lang="en-PH" sz="1400" dirty="0">
              <a:latin typeface="Arial" panose="020B0604020202020204" pitchFamily="34" charset="0"/>
              <a:cs typeface="Arial" panose="020B0604020202020204" pitchFamily="34" charset="0"/>
            </a:rPr>
            <a:t>and</a:t>
          </a:r>
          <a:r>
            <a:rPr lang="en-PH" sz="1400" b="1" dirty="0">
              <a:latin typeface="Arial" panose="020B0604020202020204" pitchFamily="34" charset="0"/>
              <a:cs typeface="Arial" panose="020B0604020202020204" pitchFamily="34" charset="0"/>
            </a:rPr>
            <a:t> modern technology</a:t>
          </a:r>
          <a:endParaRPr lang="en-US" sz="1400" dirty="0">
            <a:latin typeface="Arial" panose="020B0604020202020204" pitchFamily="34" charset="0"/>
            <a:cs typeface="Arial" panose="020B0604020202020204" pitchFamily="34" charset="0"/>
          </a:endParaRPr>
        </a:p>
      </dgm:t>
    </dgm:pt>
    <dgm:pt modelId="{73244BCC-6666-437F-9D24-396BCFB4221E}" type="parTrans" cxnId="{4FC10618-47F7-4A26-867B-5878870B4830}">
      <dgm:prSet/>
      <dgm:spPr/>
      <dgm:t>
        <a:bodyPr/>
        <a:lstStyle/>
        <a:p>
          <a:endParaRPr lang="en-US"/>
        </a:p>
      </dgm:t>
    </dgm:pt>
    <dgm:pt modelId="{DEA09D8B-87C9-44CD-9ED7-4C37EEAF3B0C}" type="sibTrans" cxnId="{4FC10618-47F7-4A26-867B-5878870B4830}">
      <dgm:prSet/>
      <dgm:spPr/>
      <dgm:t>
        <a:bodyPr/>
        <a:lstStyle/>
        <a:p>
          <a:endParaRPr lang="en-US"/>
        </a:p>
      </dgm:t>
    </dgm:pt>
    <dgm:pt modelId="{01B458DF-C6F5-459F-B4CA-B46099674C56}">
      <dgm:prSet custT="1"/>
      <dgm:spPr>
        <a:solidFill>
          <a:schemeClr val="accent5"/>
        </a:solidFill>
      </dgm:spPr>
      <dgm:t>
        <a:bodyPr/>
        <a:lstStyle/>
        <a:p>
          <a:r>
            <a:rPr lang="en-PH" sz="1400" dirty="0">
              <a:latin typeface="Arial" panose="020B0604020202020204" pitchFamily="34" charset="0"/>
              <a:cs typeface="Arial" panose="020B0604020202020204" pitchFamily="34" charset="0"/>
            </a:rPr>
            <a:t>Recognize the crucial role of involved stakeholders in</a:t>
          </a:r>
          <a:r>
            <a:rPr lang="en-PH" sz="1400" b="1" dirty="0">
              <a:latin typeface="Arial" panose="020B0604020202020204" pitchFamily="34" charset="0"/>
              <a:cs typeface="Arial" panose="020B0604020202020204" pitchFamily="34" charset="0"/>
            </a:rPr>
            <a:t> </a:t>
          </a:r>
          <a:r>
            <a:rPr lang="en-PH" sz="1400" dirty="0">
              <a:latin typeface="Arial" panose="020B0604020202020204" pitchFamily="34" charset="0"/>
              <a:cs typeface="Arial" panose="020B0604020202020204" pitchFamily="34" charset="0"/>
            </a:rPr>
            <a:t>addressing the vulnerable points in applying the supply chain security measures through </a:t>
          </a:r>
          <a:r>
            <a:rPr lang="en-PH" sz="1400" b="1" dirty="0">
              <a:latin typeface="Arial" panose="020B0604020202020204" pitchFamily="34" charset="0"/>
              <a:cs typeface="Arial" panose="020B0604020202020204" pitchFamily="34" charset="0"/>
            </a:rPr>
            <a:t>efficient validation process, support to MRA negotiation, </a:t>
          </a:r>
          <a:r>
            <a:rPr lang="en-PH" sz="1400" dirty="0">
              <a:latin typeface="Arial" panose="020B0604020202020204" pitchFamily="34" charset="0"/>
              <a:cs typeface="Arial" panose="020B0604020202020204" pitchFamily="34" charset="0"/>
            </a:rPr>
            <a:t>and </a:t>
          </a:r>
          <a:r>
            <a:rPr lang="en-PH" sz="1400" b="1" dirty="0">
              <a:latin typeface="Arial" panose="020B0604020202020204" pitchFamily="34" charset="0"/>
              <a:cs typeface="Arial" panose="020B0604020202020204" pitchFamily="34" charset="0"/>
            </a:rPr>
            <a:t>public awareness</a:t>
          </a:r>
          <a:endParaRPr lang="en-US" sz="1400" dirty="0">
            <a:latin typeface="Arial" panose="020B0604020202020204" pitchFamily="34" charset="0"/>
            <a:cs typeface="Arial" panose="020B0604020202020204" pitchFamily="34" charset="0"/>
          </a:endParaRPr>
        </a:p>
      </dgm:t>
    </dgm:pt>
    <dgm:pt modelId="{6B678ABD-398A-4BF7-A572-ADF0B7F3FFC1}" type="parTrans" cxnId="{2DD71664-E5D5-4052-A8ED-3E5EEFF5D732}">
      <dgm:prSet/>
      <dgm:spPr/>
      <dgm:t>
        <a:bodyPr/>
        <a:lstStyle/>
        <a:p>
          <a:endParaRPr lang="en-US"/>
        </a:p>
      </dgm:t>
    </dgm:pt>
    <dgm:pt modelId="{4AD72C62-5945-44B4-A0D9-0FE42AA4BC8A}" type="sibTrans" cxnId="{2DD71664-E5D5-4052-A8ED-3E5EEFF5D732}">
      <dgm:prSet/>
      <dgm:spPr/>
      <dgm:t>
        <a:bodyPr/>
        <a:lstStyle/>
        <a:p>
          <a:endParaRPr lang="en-US"/>
        </a:p>
      </dgm:t>
    </dgm:pt>
    <dgm:pt modelId="{D3721E1D-500A-4318-B98B-424227786E71}">
      <dgm:prSet custT="1"/>
      <dgm:spPr>
        <a:solidFill>
          <a:schemeClr val="accent6"/>
        </a:solidFill>
      </dgm:spPr>
      <dgm:t>
        <a:bodyPr/>
        <a:lstStyle/>
        <a:p>
          <a:r>
            <a:rPr lang="en-PH" sz="1400" dirty="0">
              <a:latin typeface="Arial" panose="020B0604020202020204" pitchFamily="34" charset="0"/>
              <a:cs typeface="Arial" panose="020B0604020202020204" pitchFamily="34" charset="0"/>
            </a:rPr>
            <a:t>In return, the </a:t>
          </a:r>
          <a:r>
            <a:rPr lang="en-PH" sz="1400" b="1" dirty="0">
              <a:latin typeface="Arial" panose="020B0604020202020204" pitchFamily="34" charset="0"/>
              <a:cs typeface="Arial" panose="020B0604020202020204" pitchFamily="34" charset="0"/>
            </a:rPr>
            <a:t>compliant traders are given incentives to expedite their goods clearance</a:t>
          </a:r>
          <a:endParaRPr lang="en-US" sz="1400" dirty="0">
            <a:latin typeface="Arial" panose="020B0604020202020204" pitchFamily="34" charset="0"/>
            <a:cs typeface="Arial" panose="020B0604020202020204" pitchFamily="34" charset="0"/>
          </a:endParaRPr>
        </a:p>
      </dgm:t>
    </dgm:pt>
    <dgm:pt modelId="{67904ADB-12A5-4840-858B-AB1BE63EBDCD}" type="parTrans" cxnId="{B2BC7E0D-5917-4B16-816D-859C438C7D2F}">
      <dgm:prSet/>
      <dgm:spPr/>
      <dgm:t>
        <a:bodyPr/>
        <a:lstStyle/>
        <a:p>
          <a:endParaRPr lang="en-US"/>
        </a:p>
      </dgm:t>
    </dgm:pt>
    <dgm:pt modelId="{E27F5DBA-48E0-454E-BBC7-B0E2B688C474}" type="sibTrans" cxnId="{B2BC7E0D-5917-4B16-816D-859C438C7D2F}">
      <dgm:prSet/>
      <dgm:spPr/>
      <dgm:t>
        <a:bodyPr/>
        <a:lstStyle/>
        <a:p>
          <a:endParaRPr lang="en-US"/>
        </a:p>
      </dgm:t>
    </dgm:pt>
    <dgm:pt modelId="{646A1A8F-9391-41F2-9AAA-1D447AB935BC}">
      <dgm:prSet custT="1"/>
      <dgm:spPr>
        <a:solidFill>
          <a:schemeClr val="accent2"/>
        </a:solidFill>
      </dgm:spPr>
      <dgm:t>
        <a:bodyPr/>
        <a:lstStyle/>
        <a:p>
          <a:r>
            <a:rPr lang="en-PH" sz="1400" dirty="0">
              <a:latin typeface="Arial" panose="020B0604020202020204" pitchFamily="34" charset="0"/>
              <a:cs typeface="Arial" panose="020B0604020202020204" pitchFamily="34" charset="0"/>
            </a:rPr>
            <a:t>Provide support to Customs and PGAs in enhancing the AEO program, crafting the coordinated interventions for the exchange of AEO-related data at the national level, managing business expectations, and leveraging on the use of modern technology in </a:t>
          </a:r>
          <a:r>
            <a:rPr lang="en-PH" sz="1400" b="1" dirty="0">
              <a:latin typeface="Arial" panose="020B0604020202020204" pitchFamily="34" charset="0"/>
              <a:cs typeface="Arial" panose="020B0604020202020204" pitchFamily="34" charset="0"/>
            </a:rPr>
            <a:t>establishing a holistic approach towards an efficient and dynamic program</a:t>
          </a:r>
          <a:endParaRPr lang="en-US" sz="1400" dirty="0">
            <a:latin typeface="Arial" panose="020B0604020202020204" pitchFamily="34" charset="0"/>
            <a:cs typeface="Arial" panose="020B0604020202020204" pitchFamily="34" charset="0"/>
          </a:endParaRPr>
        </a:p>
      </dgm:t>
    </dgm:pt>
    <dgm:pt modelId="{D896DE83-6447-4EA0-ABFB-8A91FC4586DF}" type="parTrans" cxnId="{029FAEFA-3DB8-45FD-B330-EE4EB8A74B5A}">
      <dgm:prSet/>
      <dgm:spPr/>
      <dgm:t>
        <a:bodyPr/>
        <a:lstStyle/>
        <a:p>
          <a:endParaRPr lang="en-US"/>
        </a:p>
      </dgm:t>
    </dgm:pt>
    <dgm:pt modelId="{2F349305-00E2-4619-8762-9B6F63E1FCD8}" type="sibTrans" cxnId="{029FAEFA-3DB8-45FD-B330-EE4EB8A74B5A}">
      <dgm:prSet/>
      <dgm:spPr/>
      <dgm:t>
        <a:bodyPr/>
        <a:lstStyle/>
        <a:p>
          <a:endParaRPr lang="en-US"/>
        </a:p>
      </dgm:t>
    </dgm:pt>
    <dgm:pt modelId="{3FBC5641-3EDC-5C43-AEBD-AEA71C1A6DED}" type="pres">
      <dgm:prSet presAssocID="{98F59B95-7C33-4437-A7D3-EB5D3BA6CC6C}" presName="outerComposite" presStyleCnt="0">
        <dgm:presLayoutVars>
          <dgm:chMax val="5"/>
          <dgm:dir/>
          <dgm:resizeHandles val="exact"/>
        </dgm:presLayoutVars>
      </dgm:prSet>
      <dgm:spPr/>
    </dgm:pt>
    <dgm:pt modelId="{4C30C63D-EC4E-7C4B-A1D2-75A1F158FDE6}" type="pres">
      <dgm:prSet presAssocID="{98F59B95-7C33-4437-A7D3-EB5D3BA6CC6C}" presName="dummyMaxCanvas" presStyleCnt="0">
        <dgm:presLayoutVars/>
      </dgm:prSet>
      <dgm:spPr/>
    </dgm:pt>
    <dgm:pt modelId="{6DB64C4B-98B9-C544-8249-26C26A04E583}" type="pres">
      <dgm:prSet presAssocID="{98F59B95-7C33-4437-A7D3-EB5D3BA6CC6C}" presName="FourNodes_1" presStyleLbl="node1" presStyleIdx="0" presStyleCnt="4" custScaleX="98510">
        <dgm:presLayoutVars>
          <dgm:bulletEnabled val="1"/>
        </dgm:presLayoutVars>
      </dgm:prSet>
      <dgm:spPr/>
    </dgm:pt>
    <dgm:pt modelId="{104884F4-C815-EE4F-86FC-107B2F074A5A}" type="pres">
      <dgm:prSet presAssocID="{98F59B95-7C33-4437-A7D3-EB5D3BA6CC6C}" presName="FourNodes_2" presStyleLbl="node1" presStyleIdx="1" presStyleCnt="4">
        <dgm:presLayoutVars>
          <dgm:bulletEnabled val="1"/>
        </dgm:presLayoutVars>
      </dgm:prSet>
      <dgm:spPr/>
    </dgm:pt>
    <dgm:pt modelId="{2672E681-9E00-B841-A4C4-24D942312CEF}" type="pres">
      <dgm:prSet presAssocID="{98F59B95-7C33-4437-A7D3-EB5D3BA6CC6C}" presName="FourNodes_3" presStyleLbl="node1" presStyleIdx="2" presStyleCnt="4">
        <dgm:presLayoutVars>
          <dgm:bulletEnabled val="1"/>
        </dgm:presLayoutVars>
      </dgm:prSet>
      <dgm:spPr/>
    </dgm:pt>
    <dgm:pt modelId="{CBBD34F5-55A9-E748-8909-73AEB5B3F12A}" type="pres">
      <dgm:prSet presAssocID="{98F59B95-7C33-4437-A7D3-EB5D3BA6CC6C}" presName="FourNodes_4" presStyleLbl="node1" presStyleIdx="3" presStyleCnt="4">
        <dgm:presLayoutVars>
          <dgm:bulletEnabled val="1"/>
        </dgm:presLayoutVars>
      </dgm:prSet>
      <dgm:spPr/>
    </dgm:pt>
    <dgm:pt modelId="{1B44368B-499C-234D-954C-4DF7AB4D33B3}" type="pres">
      <dgm:prSet presAssocID="{98F59B95-7C33-4437-A7D3-EB5D3BA6CC6C}" presName="FourConn_1-2" presStyleLbl="fgAccFollowNode1" presStyleIdx="0" presStyleCnt="3">
        <dgm:presLayoutVars>
          <dgm:bulletEnabled val="1"/>
        </dgm:presLayoutVars>
      </dgm:prSet>
      <dgm:spPr/>
    </dgm:pt>
    <dgm:pt modelId="{144140D2-BC18-3243-9B03-E48F2A7207A9}" type="pres">
      <dgm:prSet presAssocID="{98F59B95-7C33-4437-A7D3-EB5D3BA6CC6C}" presName="FourConn_2-3" presStyleLbl="fgAccFollowNode1" presStyleIdx="1" presStyleCnt="3">
        <dgm:presLayoutVars>
          <dgm:bulletEnabled val="1"/>
        </dgm:presLayoutVars>
      </dgm:prSet>
      <dgm:spPr/>
    </dgm:pt>
    <dgm:pt modelId="{8386B63A-4F09-8342-9A1C-826EE8A6CC45}" type="pres">
      <dgm:prSet presAssocID="{98F59B95-7C33-4437-A7D3-EB5D3BA6CC6C}" presName="FourConn_3-4" presStyleLbl="fgAccFollowNode1" presStyleIdx="2" presStyleCnt="3">
        <dgm:presLayoutVars>
          <dgm:bulletEnabled val="1"/>
        </dgm:presLayoutVars>
      </dgm:prSet>
      <dgm:spPr/>
    </dgm:pt>
    <dgm:pt modelId="{1A83ABF7-2190-6844-9727-E9B9B5B09466}" type="pres">
      <dgm:prSet presAssocID="{98F59B95-7C33-4437-A7D3-EB5D3BA6CC6C}" presName="FourNodes_1_text" presStyleLbl="node1" presStyleIdx="3" presStyleCnt="4">
        <dgm:presLayoutVars>
          <dgm:bulletEnabled val="1"/>
        </dgm:presLayoutVars>
      </dgm:prSet>
      <dgm:spPr/>
    </dgm:pt>
    <dgm:pt modelId="{E5890F46-CB04-804A-A06A-F2568FD81E78}" type="pres">
      <dgm:prSet presAssocID="{98F59B95-7C33-4437-A7D3-EB5D3BA6CC6C}" presName="FourNodes_2_text" presStyleLbl="node1" presStyleIdx="3" presStyleCnt="4">
        <dgm:presLayoutVars>
          <dgm:bulletEnabled val="1"/>
        </dgm:presLayoutVars>
      </dgm:prSet>
      <dgm:spPr/>
    </dgm:pt>
    <dgm:pt modelId="{61977CF1-2AC3-0E44-9A10-48FC0DE46D1D}" type="pres">
      <dgm:prSet presAssocID="{98F59B95-7C33-4437-A7D3-EB5D3BA6CC6C}" presName="FourNodes_3_text" presStyleLbl="node1" presStyleIdx="3" presStyleCnt="4">
        <dgm:presLayoutVars>
          <dgm:bulletEnabled val="1"/>
        </dgm:presLayoutVars>
      </dgm:prSet>
      <dgm:spPr/>
    </dgm:pt>
    <dgm:pt modelId="{6F6CA8E3-905C-CF46-9BB3-36A2319EA470}" type="pres">
      <dgm:prSet presAssocID="{98F59B95-7C33-4437-A7D3-EB5D3BA6CC6C}" presName="FourNodes_4_text" presStyleLbl="node1" presStyleIdx="3" presStyleCnt="4">
        <dgm:presLayoutVars>
          <dgm:bulletEnabled val="1"/>
        </dgm:presLayoutVars>
      </dgm:prSet>
      <dgm:spPr/>
    </dgm:pt>
  </dgm:ptLst>
  <dgm:cxnLst>
    <dgm:cxn modelId="{B2BC7E0D-5917-4B16-816D-859C438C7D2F}" srcId="{98F59B95-7C33-4437-A7D3-EB5D3BA6CC6C}" destId="{D3721E1D-500A-4318-B98B-424227786E71}" srcOrd="2" destOrd="0" parTransId="{67904ADB-12A5-4840-858B-AB1BE63EBDCD}" sibTransId="{E27F5DBA-48E0-454E-BBC7-B0E2B688C474}"/>
    <dgm:cxn modelId="{F813E815-650A-2143-B7D7-55924737F379}" type="presOf" srcId="{646A1A8F-9391-41F2-9AAA-1D447AB935BC}" destId="{6F6CA8E3-905C-CF46-9BB3-36A2319EA470}" srcOrd="1" destOrd="0" presId="urn:microsoft.com/office/officeart/2005/8/layout/vProcess5"/>
    <dgm:cxn modelId="{4FC10618-47F7-4A26-867B-5878870B4830}" srcId="{98F59B95-7C33-4437-A7D3-EB5D3BA6CC6C}" destId="{D386F08E-07B6-4189-B4D7-1E72CABA3A8E}" srcOrd="0" destOrd="0" parTransId="{73244BCC-6666-437F-9D24-396BCFB4221E}" sibTransId="{DEA09D8B-87C9-44CD-9ED7-4C37EEAF3B0C}"/>
    <dgm:cxn modelId="{728F5C1D-C853-1A40-8E57-0DDC9DA69902}" type="presOf" srcId="{DEA09D8B-87C9-44CD-9ED7-4C37EEAF3B0C}" destId="{1B44368B-499C-234D-954C-4DF7AB4D33B3}" srcOrd="0" destOrd="0" presId="urn:microsoft.com/office/officeart/2005/8/layout/vProcess5"/>
    <dgm:cxn modelId="{16FEE62B-A65F-014A-B7D2-819252FCC425}" type="presOf" srcId="{4AD72C62-5945-44B4-A0D9-0FE42AA4BC8A}" destId="{144140D2-BC18-3243-9B03-E48F2A7207A9}" srcOrd="0" destOrd="0" presId="urn:microsoft.com/office/officeart/2005/8/layout/vProcess5"/>
    <dgm:cxn modelId="{16BA873B-0C13-F34C-A1F8-E48D39BF02E3}" type="presOf" srcId="{98F59B95-7C33-4437-A7D3-EB5D3BA6CC6C}" destId="{3FBC5641-3EDC-5C43-AEBD-AEA71C1A6DED}" srcOrd="0" destOrd="0" presId="urn:microsoft.com/office/officeart/2005/8/layout/vProcess5"/>
    <dgm:cxn modelId="{FD410742-5B5C-EC4A-8859-3A576B201ADA}" type="presOf" srcId="{D3721E1D-500A-4318-B98B-424227786E71}" destId="{2672E681-9E00-B841-A4C4-24D942312CEF}" srcOrd="0" destOrd="0" presId="urn:microsoft.com/office/officeart/2005/8/layout/vProcess5"/>
    <dgm:cxn modelId="{3FE2C547-C983-5A4D-9707-607ED8CAB550}" type="presOf" srcId="{D3721E1D-500A-4318-B98B-424227786E71}" destId="{61977CF1-2AC3-0E44-9A10-48FC0DE46D1D}" srcOrd="1" destOrd="0" presId="urn:microsoft.com/office/officeart/2005/8/layout/vProcess5"/>
    <dgm:cxn modelId="{5FBCAE4F-5956-1B42-A13E-B61035F9908A}" type="presOf" srcId="{646A1A8F-9391-41F2-9AAA-1D447AB935BC}" destId="{CBBD34F5-55A9-E748-8909-73AEB5B3F12A}" srcOrd="0" destOrd="0" presId="urn:microsoft.com/office/officeart/2005/8/layout/vProcess5"/>
    <dgm:cxn modelId="{5BC3A65E-7DC9-8B47-9644-605DC11A5A63}" type="presOf" srcId="{01B458DF-C6F5-459F-B4CA-B46099674C56}" destId="{E5890F46-CB04-804A-A06A-F2568FD81E78}" srcOrd="1" destOrd="0" presId="urn:microsoft.com/office/officeart/2005/8/layout/vProcess5"/>
    <dgm:cxn modelId="{1C4E5C5F-D677-F146-A403-2DDFA1A156FC}" type="presOf" srcId="{E27F5DBA-48E0-454E-BBC7-B0E2B688C474}" destId="{8386B63A-4F09-8342-9A1C-826EE8A6CC45}" srcOrd="0" destOrd="0" presId="urn:microsoft.com/office/officeart/2005/8/layout/vProcess5"/>
    <dgm:cxn modelId="{2DD71664-E5D5-4052-A8ED-3E5EEFF5D732}" srcId="{98F59B95-7C33-4437-A7D3-EB5D3BA6CC6C}" destId="{01B458DF-C6F5-459F-B4CA-B46099674C56}" srcOrd="1" destOrd="0" parTransId="{6B678ABD-398A-4BF7-A572-ADF0B7F3FFC1}" sibTransId="{4AD72C62-5945-44B4-A0D9-0FE42AA4BC8A}"/>
    <dgm:cxn modelId="{B22A636C-08C2-5640-AA67-D3AA9ED8EE01}" type="presOf" srcId="{01B458DF-C6F5-459F-B4CA-B46099674C56}" destId="{104884F4-C815-EE4F-86FC-107B2F074A5A}" srcOrd="0" destOrd="0" presId="urn:microsoft.com/office/officeart/2005/8/layout/vProcess5"/>
    <dgm:cxn modelId="{AAD66A71-AD1E-5643-9421-4F0B0FBABF13}" type="presOf" srcId="{D386F08E-07B6-4189-B4D7-1E72CABA3A8E}" destId="{6DB64C4B-98B9-C544-8249-26C26A04E583}" srcOrd="0" destOrd="0" presId="urn:microsoft.com/office/officeart/2005/8/layout/vProcess5"/>
    <dgm:cxn modelId="{7D61459C-05E2-C84A-95B6-6A37B2A2A88B}" type="presOf" srcId="{D386F08E-07B6-4189-B4D7-1E72CABA3A8E}" destId="{1A83ABF7-2190-6844-9727-E9B9B5B09466}" srcOrd="1" destOrd="0" presId="urn:microsoft.com/office/officeart/2005/8/layout/vProcess5"/>
    <dgm:cxn modelId="{029FAEFA-3DB8-45FD-B330-EE4EB8A74B5A}" srcId="{98F59B95-7C33-4437-A7D3-EB5D3BA6CC6C}" destId="{646A1A8F-9391-41F2-9AAA-1D447AB935BC}" srcOrd="3" destOrd="0" parTransId="{D896DE83-6447-4EA0-ABFB-8A91FC4586DF}" sibTransId="{2F349305-00E2-4619-8762-9B6F63E1FCD8}"/>
    <dgm:cxn modelId="{125C1B5F-8DB6-5941-8747-C7085ACF888F}" type="presParOf" srcId="{3FBC5641-3EDC-5C43-AEBD-AEA71C1A6DED}" destId="{4C30C63D-EC4E-7C4B-A1D2-75A1F158FDE6}" srcOrd="0" destOrd="0" presId="urn:microsoft.com/office/officeart/2005/8/layout/vProcess5"/>
    <dgm:cxn modelId="{A1E199D4-3370-824E-A0A9-CB2EE6736EE8}" type="presParOf" srcId="{3FBC5641-3EDC-5C43-AEBD-AEA71C1A6DED}" destId="{6DB64C4B-98B9-C544-8249-26C26A04E583}" srcOrd="1" destOrd="0" presId="urn:microsoft.com/office/officeart/2005/8/layout/vProcess5"/>
    <dgm:cxn modelId="{F0F840A8-BD57-B544-8D54-55B24B920A28}" type="presParOf" srcId="{3FBC5641-3EDC-5C43-AEBD-AEA71C1A6DED}" destId="{104884F4-C815-EE4F-86FC-107B2F074A5A}" srcOrd="2" destOrd="0" presId="urn:microsoft.com/office/officeart/2005/8/layout/vProcess5"/>
    <dgm:cxn modelId="{92C6B41C-33FE-AF44-856F-FBBC5316799A}" type="presParOf" srcId="{3FBC5641-3EDC-5C43-AEBD-AEA71C1A6DED}" destId="{2672E681-9E00-B841-A4C4-24D942312CEF}" srcOrd="3" destOrd="0" presId="urn:microsoft.com/office/officeart/2005/8/layout/vProcess5"/>
    <dgm:cxn modelId="{28A4EAEA-DC0A-4E4D-BC47-76D463AE0F77}" type="presParOf" srcId="{3FBC5641-3EDC-5C43-AEBD-AEA71C1A6DED}" destId="{CBBD34F5-55A9-E748-8909-73AEB5B3F12A}" srcOrd="4" destOrd="0" presId="urn:microsoft.com/office/officeart/2005/8/layout/vProcess5"/>
    <dgm:cxn modelId="{D998017B-5059-F843-9714-F28AF2BE933E}" type="presParOf" srcId="{3FBC5641-3EDC-5C43-AEBD-AEA71C1A6DED}" destId="{1B44368B-499C-234D-954C-4DF7AB4D33B3}" srcOrd="5" destOrd="0" presId="urn:microsoft.com/office/officeart/2005/8/layout/vProcess5"/>
    <dgm:cxn modelId="{F7D4517B-546B-3547-93EA-2F3905ABA0B0}" type="presParOf" srcId="{3FBC5641-3EDC-5C43-AEBD-AEA71C1A6DED}" destId="{144140D2-BC18-3243-9B03-E48F2A7207A9}" srcOrd="6" destOrd="0" presId="urn:microsoft.com/office/officeart/2005/8/layout/vProcess5"/>
    <dgm:cxn modelId="{5C1FE27D-DF1C-2D4F-926E-5A981E6E04A5}" type="presParOf" srcId="{3FBC5641-3EDC-5C43-AEBD-AEA71C1A6DED}" destId="{8386B63A-4F09-8342-9A1C-826EE8A6CC45}" srcOrd="7" destOrd="0" presId="urn:microsoft.com/office/officeart/2005/8/layout/vProcess5"/>
    <dgm:cxn modelId="{95B7AE1E-4D9C-0D4B-81B2-E1F48D97E285}" type="presParOf" srcId="{3FBC5641-3EDC-5C43-AEBD-AEA71C1A6DED}" destId="{1A83ABF7-2190-6844-9727-E9B9B5B09466}" srcOrd="8" destOrd="0" presId="urn:microsoft.com/office/officeart/2005/8/layout/vProcess5"/>
    <dgm:cxn modelId="{12748282-6823-AA47-AAF1-777D84F9DA26}" type="presParOf" srcId="{3FBC5641-3EDC-5C43-AEBD-AEA71C1A6DED}" destId="{E5890F46-CB04-804A-A06A-F2568FD81E78}" srcOrd="9" destOrd="0" presId="urn:microsoft.com/office/officeart/2005/8/layout/vProcess5"/>
    <dgm:cxn modelId="{214508D4-3EF8-F34F-947B-4C3600CCEE07}" type="presParOf" srcId="{3FBC5641-3EDC-5C43-AEBD-AEA71C1A6DED}" destId="{61977CF1-2AC3-0E44-9A10-48FC0DE46D1D}" srcOrd="10" destOrd="0" presId="urn:microsoft.com/office/officeart/2005/8/layout/vProcess5"/>
    <dgm:cxn modelId="{20E2F2FD-7C82-6244-9A07-4D8CE104FC2E}" type="presParOf" srcId="{3FBC5641-3EDC-5C43-AEBD-AEA71C1A6DED}" destId="{6F6CA8E3-905C-CF46-9BB3-36A2319EA47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BA2362-F849-5946-8438-CC7EA66F7AB8}"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C5392654-081E-FA40-BE05-793A5CC7569C}">
      <dgm:prSet phldrT="[Text]"/>
      <dgm:spPr>
        <a:solidFill>
          <a:schemeClr val="accent5"/>
        </a:solidFill>
      </dgm:spPr>
      <dgm:t>
        <a:bodyPr/>
        <a:lstStyle/>
        <a:p>
          <a:pPr>
            <a:defRPr b="1"/>
          </a:pPr>
          <a:r>
            <a:rPr lang="en-US" dirty="0">
              <a:latin typeface="Arial" panose="020B0604020202020204" pitchFamily="34" charset="0"/>
              <a:cs typeface="Arial" panose="020B0604020202020204" pitchFamily="34" charset="0"/>
            </a:rPr>
            <a:t>Nine Countries will join the AEO program’s pilot project</a:t>
          </a:r>
        </a:p>
      </dgm:t>
    </dgm:pt>
    <dgm:pt modelId="{C304D8CB-F944-DD40-B4AF-7803ABE47699}" type="parTrans" cxnId="{69D4A4CB-B8F3-E04C-8348-4952BE09FB4B}">
      <dgm:prSet/>
      <dgm:spPr/>
      <dgm:t>
        <a:bodyPr/>
        <a:lstStyle/>
        <a:p>
          <a:endParaRPr lang="en-US"/>
        </a:p>
      </dgm:t>
    </dgm:pt>
    <dgm:pt modelId="{43489074-FD79-0847-839B-58EB53928C1B}" type="sibTrans" cxnId="{69D4A4CB-B8F3-E04C-8348-4952BE09FB4B}">
      <dgm:prSet/>
      <dgm:spPr/>
      <dgm:t>
        <a:bodyPr/>
        <a:lstStyle/>
        <a:p>
          <a:endParaRPr lang="en-US"/>
        </a:p>
      </dgm:t>
    </dgm:pt>
    <dgm:pt modelId="{CCE0BBD7-B330-324A-A36E-21E11681CFF3}">
      <dgm:prSet phldrT="[Text]" custT="1"/>
      <dgm:spPr/>
      <dgm:t>
        <a:bodyPr/>
        <a:lstStyle/>
        <a:p>
          <a:r>
            <a:rPr lang="en-PH" sz="1400" dirty="0">
              <a:latin typeface="Arial" panose="020B0604020202020204" pitchFamily="34" charset="0"/>
              <a:cs typeface="Arial" panose="020B0604020202020204" pitchFamily="34" charset="0"/>
            </a:rPr>
            <a:t>Nine respondents expressed their interest to join the AEO program’s pilot project</a:t>
          </a:r>
          <a:endParaRPr lang="en-US" sz="1400" dirty="0">
            <a:latin typeface="Arial" panose="020B0604020202020204" pitchFamily="34" charset="0"/>
            <a:cs typeface="Arial" panose="020B0604020202020204" pitchFamily="34" charset="0"/>
          </a:endParaRPr>
        </a:p>
      </dgm:t>
    </dgm:pt>
    <dgm:pt modelId="{B31FDF26-C26B-5646-8BAC-13B7A9204EC4}" type="parTrans" cxnId="{D19C3A09-0FC4-1449-A759-82391A7E93F4}">
      <dgm:prSet/>
      <dgm:spPr/>
      <dgm:t>
        <a:bodyPr/>
        <a:lstStyle/>
        <a:p>
          <a:endParaRPr lang="en-US"/>
        </a:p>
      </dgm:t>
    </dgm:pt>
    <dgm:pt modelId="{C964A8F5-188D-C443-B7B8-A5137917E450}" type="sibTrans" cxnId="{D19C3A09-0FC4-1449-A759-82391A7E93F4}">
      <dgm:prSet/>
      <dgm:spPr/>
      <dgm:t>
        <a:bodyPr/>
        <a:lstStyle/>
        <a:p>
          <a:endParaRPr lang="en-US"/>
        </a:p>
      </dgm:t>
    </dgm:pt>
    <dgm:pt modelId="{98E6F058-253E-3640-B203-265930C54652}">
      <dgm:prSet phldrT="[Text]" custT="1"/>
      <dgm:spPr>
        <a:solidFill>
          <a:schemeClr val="accent4"/>
        </a:solidFill>
      </dgm:spPr>
      <dgm:t>
        <a:bodyPr/>
        <a:lstStyle/>
        <a:p>
          <a:pPr>
            <a:defRPr b="1"/>
          </a:pPr>
          <a:r>
            <a:rPr lang="en-US" sz="2100" dirty="0">
              <a:latin typeface="Arial" panose="020B0604020202020204" pitchFamily="34" charset="0"/>
              <a:cs typeface="Arial" panose="020B0604020202020204" pitchFamily="34" charset="0"/>
            </a:rPr>
            <a:t>Dedicated Team Created</a:t>
          </a:r>
        </a:p>
      </dgm:t>
    </dgm:pt>
    <dgm:pt modelId="{2DE23F41-87FA-664C-81C3-82605FCC2EC3}" type="parTrans" cxnId="{7F83DD65-3086-B244-A160-254CABA31131}">
      <dgm:prSet/>
      <dgm:spPr/>
      <dgm:t>
        <a:bodyPr/>
        <a:lstStyle/>
        <a:p>
          <a:endParaRPr lang="en-US"/>
        </a:p>
      </dgm:t>
    </dgm:pt>
    <dgm:pt modelId="{CE069E69-3C3C-204B-A6E1-905BA516BAC8}" type="sibTrans" cxnId="{7F83DD65-3086-B244-A160-254CABA31131}">
      <dgm:prSet/>
      <dgm:spPr/>
      <dgm:t>
        <a:bodyPr/>
        <a:lstStyle/>
        <a:p>
          <a:endParaRPr lang="en-US"/>
        </a:p>
      </dgm:t>
    </dgm:pt>
    <dgm:pt modelId="{A904EC94-B46C-9A47-9655-64105CA525DE}">
      <dgm:prSet phldrT="[Text]" custT="1"/>
      <dgm:spPr/>
      <dgm:t>
        <a:bodyPr/>
        <a:lstStyle/>
        <a:p>
          <a:r>
            <a:rPr lang="en-PH" sz="1400" dirty="0">
              <a:latin typeface="Arial" panose="020B0604020202020204" pitchFamily="34" charset="0"/>
              <a:cs typeface="Arial" panose="020B0604020202020204" pitchFamily="34" charset="0"/>
            </a:rPr>
            <a:t>Six respondents shared that there is a dedicated unit / team created in managing the development of their AEO Program. </a:t>
          </a:r>
          <a:endParaRPr lang="en-US" sz="1400" dirty="0">
            <a:latin typeface="Arial" panose="020B0604020202020204" pitchFamily="34" charset="0"/>
            <a:cs typeface="Arial" panose="020B0604020202020204" pitchFamily="34" charset="0"/>
          </a:endParaRPr>
        </a:p>
      </dgm:t>
    </dgm:pt>
    <dgm:pt modelId="{2A3E7C97-8882-1449-9243-42C5DF05E9A1}" type="parTrans" cxnId="{FA2265A2-17D5-DB40-AF95-94AB03B0E0FD}">
      <dgm:prSet/>
      <dgm:spPr/>
      <dgm:t>
        <a:bodyPr/>
        <a:lstStyle/>
        <a:p>
          <a:endParaRPr lang="en-US"/>
        </a:p>
      </dgm:t>
    </dgm:pt>
    <dgm:pt modelId="{2EB0201F-D7DB-EA4E-9AC7-5142A8A42067}" type="sibTrans" cxnId="{FA2265A2-17D5-DB40-AF95-94AB03B0E0FD}">
      <dgm:prSet/>
      <dgm:spPr/>
      <dgm:t>
        <a:bodyPr/>
        <a:lstStyle/>
        <a:p>
          <a:endParaRPr lang="en-US"/>
        </a:p>
      </dgm:t>
    </dgm:pt>
    <dgm:pt modelId="{511F4ABF-52A8-8E47-8FF3-95F868E379CF}">
      <dgm:prSet phldrT="[Text]"/>
      <dgm:spPr>
        <a:solidFill>
          <a:schemeClr val="accent2"/>
        </a:solidFill>
      </dgm:spPr>
      <dgm:t>
        <a:bodyPr/>
        <a:lstStyle/>
        <a:p>
          <a:pPr>
            <a:defRPr b="1"/>
          </a:pPr>
          <a:r>
            <a:rPr lang="en-US" dirty="0">
              <a:latin typeface="Arial" panose="020B0604020202020204" pitchFamily="34" charset="0"/>
              <a:cs typeface="Arial" panose="020B0604020202020204" pitchFamily="34" charset="0"/>
            </a:rPr>
            <a:t>AEO Program in place</a:t>
          </a:r>
        </a:p>
      </dgm:t>
    </dgm:pt>
    <dgm:pt modelId="{762755A2-7F96-564C-BDAB-B22ADCB0F784}" type="parTrans" cxnId="{BE610198-940D-624C-836E-1A56BBFCF1AE}">
      <dgm:prSet/>
      <dgm:spPr/>
      <dgm:t>
        <a:bodyPr/>
        <a:lstStyle/>
        <a:p>
          <a:endParaRPr lang="en-US"/>
        </a:p>
      </dgm:t>
    </dgm:pt>
    <dgm:pt modelId="{25B06579-03B0-604A-87E1-B8D4DAEE0E03}" type="sibTrans" cxnId="{BE610198-940D-624C-836E-1A56BBFCF1AE}">
      <dgm:prSet/>
      <dgm:spPr/>
      <dgm:t>
        <a:bodyPr/>
        <a:lstStyle/>
        <a:p>
          <a:endParaRPr lang="en-US"/>
        </a:p>
      </dgm:t>
    </dgm:pt>
    <dgm:pt modelId="{5E73356F-158D-5141-BBE2-C8947952000A}">
      <dgm:prSet phldrT="[Text]" custT="1"/>
      <dgm:spPr/>
      <dgm:t>
        <a:bodyPr/>
        <a:lstStyle/>
        <a:p>
          <a:r>
            <a:rPr lang="en-PH" sz="1200" dirty="0">
              <a:latin typeface="Arial" panose="020B0604020202020204" pitchFamily="34" charset="0"/>
              <a:cs typeface="Arial" panose="020B0604020202020204" pitchFamily="34" charset="0"/>
            </a:rPr>
            <a:t>Central Asia has made significant progress in developing an AEO program, including trade digitalization and risk management. </a:t>
          </a:r>
          <a:endParaRPr lang="en-US" sz="1200" dirty="0">
            <a:latin typeface="Arial" panose="020B0604020202020204" pitchFamily="34" charset="0"/>
            <a:cs typeface="Arial" panose="020B0604020202020204" pitchFamily="34" charset="0"/>
          </a:endParaRPr>
        </a:p>
      </dgm:t>
    </dgm:pt>
    <dgm:pt modelId="{C0060F54-ED61-404C-B973-A8AF2ED8D4BC}" type="parTrans" cxnId="{0A85166F-F932-DD48-953C-9C0A8B11B0BE}">
      <dgm:prSet/>
      <dgm:spPr/>
      <dgm:t>
        <a:bodyPr/>
        <a:lstStyle/>
        <a:p>
          <a:endParaRPr lang="en-US"/>
        </a:p>
      </dgm:t>
    </dgm:pt>
    <dgm:pt modelId="{4FDC74EB-C779-134D-B48D-C5C503CF5CF8}" type="sibTrans" cxnId="{0A85166F-F932-DD48-953C-9C0A8B11B0BE}">
      <dgm:prSet/>
      <dgm:spPr/>
      <dgm:t>
        <a:bodyPr/>
        <a:lstStyle/>
        <a:p>
          <a:endParaRPr lang="en-US"/>
        </a:p>
      </dgm:t>
    </dgm:pt>
    <dgm:pt modelId="{661F9116-19A4-994F-8813-3F8BFD72FCC6}">
      <dgm:prSet phldrT="[Text]"/>
      <dgm:spPr>
        <a:solidFill>
          <a:schemeClr val="accent6"/>
        </a:solidFill>
      </dgm:spPr>
      <dgm:t>
        <a:bodyPr/>
        <a:lstStyle/>
        <a:p>
          <a:pPr>
            <a:defRPr b="1"/>
          </a:pPr>
          <a:r>
            <a:rPr lang="en-PH" dirty="0">
              <a:latin typeface="Arial" panose="020B0604020202020204" pitchFamily="34" charset="0"/>
              <a:cs typeface="Arial" panose="020B0604020202020204" pitchFamily="34" charset="0"/>
            </a:rPr>
            <a:t>Capacity building programs in addressing the development gap</a:t>
          </a:r>
          <a:endParaRPr lang="en-US" dirty="0">
            <a:latin typeface="Arial" panose="020B0604020202020204" pitchFamily="34" charset="0"/>
            <a:cs typeface="Arial" panose="020B0604020202020204" pitchFamily="34" charset="0"/>
          </a:endParaRPr>
        </a:p>
      </dgm:t>
    </dgm:pt>
    <dgm:pt modelId="{A4EFDB19-EF8F-0249-B33C-40E0895C6AE0}" type="parTrans" cxnId="{4D8F91F5-CC8E-8E4E-845C-B068DD580487}">
      <dgm:prSet/>
      <dgm:spPr/>
      <dgm:t>
        <a:bodyPr/>
        <a:lstStyle/>
        <a:p>
          <a:endParaRPr lang="en-US"/>
        </a:p>
      </dgm:t>
    </dgm:pt>
    <dgm:pt modelId="{6440D719-8638-7544-84C9-F77C605FD181}" type="sibTrans" cxnId="{4D8F91F5-CC8E-8E4E-845C-B068DD580487}">
      <dgm:prSet/>
      <dgm:spPr/>
      <dgm:t>
        <a:bodyPr/>
        <a:lstStyle/>
        <a:p>
          <a:endParaRPr lang="en-US"/>
        </a:p>
      </dgm:t>
    </dgm:pt>
    <dgm:pt modelId="{10A98A2C-BD60-2F4D-AB0C-178A642EA709}">
      <dgm:prSet phldrT="[Text]" custT="1"/>
      <dgm:spPr/>
      <dgm:t>
        <a:bodyPr/>
        <a:lstStyle/>
        <a:p>
          <a:r>
            <a:rPr lang="en-PH" sz="1400" dirty="0">
              <a:latin typeface="Arial" panose="020B0604020202020204" pitchFamily="34" charset="0"/>
              <a:cs typeface="Arial" panose="020B0604020202020204" pitchFamily="34" charset="0"/>
            </a:rPr>
            <a:t>From these results, Azerbaijan, China, Georgia, Kazakhstan, Pakistan and Uzbekistan Customs have operational AEO programs. </a:t>
          </a:r>
          <a:endParaRPr lang="en-US" sz="1400" dirty="0">
            <a:latin typeface="Arial" panose="020B0604020202020204" pitchFamily="34" charset="0"/>
            <a:cs typeface="Arial" panose="020B0604020202020204" pitchFamily="34" charset="0"/>
          </a:endParaRPr>
        </a:p>
      </dgm:t>
    </dgm:pt>
    <dgm:pt modelId="{F2479FC5-7AD1-3343-B03B-D3774B15AF2E}" type="parTrans" cxnId="{6FA7ACDB-E371-CC4E-8950-F7D1E91E7C90}">
      <dgm:prSet/>
      <dgm:spPr/>
      <dgm:t>
        <a:bodyPr/>
        <a:lstStyle/>
        <a:p>
          <a:endParaRPr lang="en-US"/>
        </a:p>
      </dgm:t>
    </dgm:pt>
    <dgm:pt modelId="{4B60D759-C530-7544-BCFF-5F51A18227AD}" type="sibTrans" cxnId="{6FA7ACDB-E371-CC4E-8950-F7D1E91E7C90}">
      <dgm:prSet/>
      <dgm:spPr/>
      <dgm:t>
        <a:bodyPr/>
        <a:lstStyle/>
        <a:p>
          <a:endParaRPr lang="en-US"/>
        </a:p>
      </dgm:t>
    </dgm:pt>
    <dgm:pt modelId="{51574405-7553-7F4A-ABFE-13A0FE8969CA}">
      <dgm:prSet phldrT="[Text]" custT="1"/>
      <dgm:spPr/>
      <dgm:t>
        <a:bodyPr/>
        <a:lstStyle/>
        <a:p>
          <a:r>
            <a:rPr lang="en-PH" sz="1200" dirty="0">
              <a:latin typeface="Arial" panose="020B0604020202020204" pitchFamily="34" charset="0"/>
              <a:cs typeface="Arial" panose="020B0604020202020204" pitchFamily="34" charset="0"/>
            </a:rPr>
            <a:t>All ten respondents conveyed that there is senior-level support and buy-in in that will ensure the necessary funding for development and implementation of the AEO program in their country. </a:t>
          </a:r>
          <a:endParaRPr lang="en-US" sz="1200" dirty="0">
            <a:latin typeface="Arial" panose="020B0604020202020204" pitchFamily="34" charset="0"/>
            <a:cs typeface="Arial" panose="020B0604020202020204" pitchFamily="34" charset="0"/>
          </a:endParaRPr>
        </a:p>
      </dgm:t>
    </dgm:pt>
    <dgm:pt modelId="{77BC943A-7996-4945-86ED-4F73003B3B95}" type="parTrans" cxnId="{92DD3379-A631-2A4A-B02A-C183DD315461}">
      <dgm:prSet/>
      <dgm:spPr/>
      <dgm:t>
        <a:bodyPr/>
        <a:lstStyle/>
        <a:p>
          <a:endParaRPr lang="en-US"/>
        </a:p>
      </dgm:t>
    </dgm:pt>
    <dgm:pt modelId="{59C3465B-A888-0943-95AB-867B530A4C01}" type="sibTrans" cxnId="{92DD3379-A631-2A4A-B02A-C183DD315461}">
      <dgm:prSet/>
      <dgm:spPr/>
      <dgm:t>
        <a:bodyPr/>
        <a:lstStyle/>
        <a:p>
          <a:endParaRPr lang="en-US"/>
        </a:p>
      </dgm:t>
    </dgm:pt>
    <dgm:pt modelId="{ACEC5F52-7A78-354A-B1CD-64098327A208}">
      <dgm:prSet phldrT="[Text]" custT="1"/>
      <dgm:spPr/>
      <dgm:t>
        <a:bodyPr/>
        <a:lstStyle/>
        <a:p>
          <a:r>
            <a:rPr lang="en-PH" sz="1400" dirty="0">
              <a:latin typeface="Arial" panose="020B0604020202020204" pitchFamily="34" charset="0"/>
              <a:cs typeface="Arial" panose="020B0604020202020204" pitchFamily="34" charset="0"/>
            </a:rPr>
            <a:t>One respondent conveyed to be just an observer </a:t>
          </a:r>
          <a:endParaRPr lang="en-US" sz="1400" dirty="0">
            <a:latin typeface="Arial" panose="020B0604020202020204" pitchFamily="34" charset="0"/>
            <a:cs typeface="Arial" panose="020B0604020202020204" pitchFamily="34" charset="0"/>
          </a:endParaRPr>
        </a:p>
      </dgm:t>
    </dgm:pt>
    <dgm:pt modelId="{5C3F2EBC-24E4-D248-B504-2252605BFA36}" type="parTrans" cxnId="{9A7A1627-9961-C84A-BA52-3A2920415663}">
      <dgm:prSet/>
      <dgm:spPr/>
      <dgm:t>
        <a:bodyPr/>
        <a:lstStyle/>
        <a:p>
          <a:endParaRPr lang="en-US"/>
        </a:p>
      </dgm:t>
    </dgm:pt>
    <dgm:pt modelId="{4FBBA02C-2A62-1644-BFBD-6BC99F843971}" type="sibTrans" cxnId="{9A7A1627-9961-C84A-BA52-3A2920415663}">
      <dgm:prSet/>
      <dgm:spPr/>
      <dgm:t>
        <a:bodyPr/>
        <a:lstStyle/>
        <a:p>
          <a:endParaRPr lang="en-US"/>
        </a:p>
      </dgm:t>
    </dgm:pt>
    <dgm:pt modelId="{D8C81D7C-729C-8D40-AADD-08B73A69724C}">
      <dgm:prSet phldrT="[Text]" custT="1"/>
      <dgm:spPr/>
      <dgm:t>
        <a:bodyPr/>
        <a:lstStyle/>
        <a:p>
          <a:r>
            <a:rPr lang="en-PH" sz="1400" dirty="0">
              <a:latin typeface="Arial" panose="020B0604020202020204" pitchFamily="34" charset="0"/>
              <a:cs typeface="Arial" panose="020B0604020202020204" pitchFamily="34" charset="0"/>
            </a:rPr>
            <a:t>The rest of the CAREC countries (Mongolia, Kyrgyz Republic, Tajikistan and Turkmenistan) need more capacity building programs in addressing the development gap</a:t>
          </a:r>
          <a:endParaRPr lang="en-US" sz="1400" dirty="0">
            <a:latin typeface="Arial" panose="020B0604020202020204" pitchFamily="34" charset="0"/>
            <a:cs typeface="Arial" panose="020B0604020202020204" pitchFamily="34" charset="0"/>
          </a:endParaRPr>
        </a:p>
      </dgm:t>
    </dgm:pt>
    <dgm:pt modelId="{37569A06-05F7-B24A-8D38-16638914E797}" type="parTrans" cxnId="{3646DD27-6D75-5A40-8A95-7DCCCB51CF14}">
      <dgm:prSet/>
      <dgm:spPr/>
      <dgm:t>
        <a:bodyPr/>
        <a:lstStyle/>
        <a:p>
          <a:endParaRPr lang="en-US"/>
        </a:p>
      </dgm:t>
    </dgm:pt>
    <dgm:pt modelId="{85E23BEC-8EC5-E347-BC17-90EEE6F5F175}" type="sibTrans" cxnId="{3646DD27-6D75-5A40-8A95-7DCCCB51CF14}">
      <dgm:prSet/>
      <dgm:spPr/>
      <dgm:t>
        <a:bodyPr/>
        <a:lstStyle/>
        <a:p>
          <a:endParaRPr lang="en-US"/>
        </a:p>
      </dgm:t>
    </dgm:pt>
    <dgm:pt modelId="{A2B67368-C6AA-144D-AB5B-456BC5578868}" type="pres">
      <dgm:prSet presAssocID="{3CBA2362-F849-5946-8438-CC7EA66F7AB8}" presName="Name0" presStyleCnt="0">
        <dgm:presLayoutVars>
          <dgm:dir/>
          <dgm:animLvl val="lvl"/>
          <dgm:resizeHandles val="exact"/>
        </dgm:presLayoutVars>
      </dgm:prSet>
      <dgm:spPr/>
    </dgm:pt>
    <dgm:pt modelId="{56DC2641-8BC1-EE46-97E4-32E6B05EC24F}" type="pres">
      <dgm:prSet presAssocID="{511F4ABF-52A8-8E47-8FF3-95F868E379CF}" presName="linNode" presStyleCnt="0"/>
      <dgm:spPr/>
    </dgm:pt>
    <dgm:pt modelId="{224F620C-F4F7-824B-9313-7CCACE46E61F}" type="pres">
      <dgm:prSet presAssocID="{511F4ABF-52A8-8E47-8FF3-95F868E379CF}" presName="parentText" presStyleLbl="node1" presStyleIdx="0" presStyleCnt="4">
        <dgm:presLayoutVars>
          <dgm:chMax val="1"/>
          <dgm:bulletEnabled val="1"/>
        </dgm:presLayoutVars>
      </dgm:prSet>
      <dgm:spPr/>
    </dgm:pt>
    <dgm:pt modelId="{CB1DD4BC-9F97-D54A-B05D-BEFB32954C58}" type="pres">
      <dgm:prSet presAssocID="{511F4ABF-52A8-8E47-8FF3-95F868E379CF}" presName="descendantText" presStyleLbl="alignAccFollowNode1" presStyleIdx="0" presStyleCnt="4">
        <dgm:presLayoutVars>
          <dgm:bulletEnabled val="1"/>
        </dgm:presLayoutVars>
      </dgm:prSet>
      <dgm:spPr/>
    </dgm:pt>
    <dgm:pt modelId="{3B56FFC4-B8FB-5F45-A148-C5539DC4548D}" type="pres">
      <dgm:prSet presAssocID="{25B06579-03B0-604A-87E1-B8D4DAEE0E03}" presName="sp" presStyleCnt="0"/>
      <dgm:spPr/>
    </dgm:pt>
    <dgm:pt modelId="{A8725294-58C4-A24A-817F-6AAF2710F44C}" type="pres">
      <dgm:prSet presAssocID="{C5392654-081E-FA40-BE05-793A5CC7569C}" presName="linNode" presStyleCnt="0"/>
      <dgm:spPr/>
    </dgm:pt>
    <dgm:pt modelId="{E7EFCBD0-19FD-CE47-8C27-9DB75A5E9444}" type="pres">
      <dgm:prSet presAssocID="{C5392654-081E-FA40-BE05-793A5CC7569C}" presName="parentText" presStyleLbl="node1" presStyleIdx="1" presStyleCnt="4">
        <dgm:presLayoutVars>
          <dgm:chMax val="1"/>
          <dgm:bulletEnabled val="1"/>
        </dgm:presLayoutVars>
      </dgm:prSet>
      <dgm:spPr/>
    </dgm:pt>
    <dgm:pt modelId="{A4B93710-BDF4-0A4D-811D-62434C59DC92}" type="pres">
      <dgm:prSet presAssocID="{C5392654-081E-FA40-BE05-793A5CC7569C}" presName="descendantText" presStyleLbl="alignAccFollowNode1" presStyleIdx="1" presStyleCnt="4">
        <dgm:presLayoutVars>
          <dgm:bulletEnabled val="1"/>
        </dgm:presLayoutVars>
      </dgm:prSet>
      <dgm:spPr/>
    </dgm:pt>
    <dgm:pt modelId="{71C0C3A6-6AF2-4247-B461-1E8998EE1105}" type="pres">
      <dgm:prSet presAssocID="{43489074-FD79-0847-839B-58EB53928C1B}" presName="sp" presStyleCnt="0"/>
      <dgm:spPr/>
    </dgm:pt>
    <dgm:pt modelId="{8FF515CC-3A34-EB40-946B-E30538A20ACF}" type="pres">
      <dgm:prSet presAssocID="{98E6F058-253E-3640-B203-265930C54652}" presName="linNode" presStyleCnt="0"/>
      <dgm:spPr/>
    </dgm:pt>
    <dgm:pt modelId="{42AB041E-78EC-254D-B12A-C6346DE3D8CF}" type="pres">
      <dgm:prSet presAssocID="{98E6F058-253E-3640-B203-265930C54652}" presName="parentText" presStyleLbl="node1" presStyleIdx="2" presStyleCnt="4">
        <dgm:presLayoutVars>
          <dgm:chMax val="1"/>
          <dgm:bulletEnabled val="1"/>
        </dgm:presLayoutVars>
      </dgm:prSet>
      <dgm:spPr/>
    </dgm:pt>
    <dgm:pt modelId="{5AAB5AEF-4F8A-1743-BC0F-BE8D40298E3F}" type="pres">
      <dgm:prSet presAssocID="{98E6F058-253E-3640-B203-265930C54652}" presName="descendantText" presStyleLbl="alignAccFollowNode1" presStyleIdx="2" presStyleCnt="4">
        <dgm:presLayoutVars>
          <dgm:bulletEnabled val="1"/>
        </dgm:presLayoutVars>
      </dgm:prSet>
      <dgm:spPr/>
    </dgm:pt>
    <dgm:pt modelId="{DB6DA9DE-C274-5341-8421-2269CF77F0A7}" type="pres">
      <dgm:prSet presAssocID="{CE069E69-3C3C-204B-A6E1-905BA516BAC8}" presName="sp" presStyleCnt="0"/>
      <dgm:spPr/>
    </dgm:pt>
    <dgm:pt modelId="{26DC67AF-DE4D-6C41-9121-C42DD0853551}" type="pres">
      <dgm:prSet presAssocID="{661F9116-19A4-994F-8813-3F8BFD72FCC6}" presName="linNode" presStyleCnt="0"/>
      <dgm:spPr/>
    </dgm:pt>
    <dgm:pt modelId="{42A5E295-62F3-194A-B6C8-EBE939045049}" type="pres">
      <dgm:prSet presAssocID="{661F9116-19A4-994F-8813-3F8BFD72FCC6}" presName="parentText" presStyleLbl="node1" presStyleIdx="3" presStyleCnt="4">
        <dgm:presLayoutVars>
          <dgm:chMax val="1"/>
          <dgm:bulletEnabled val="1"/>
        </dgm:presLayoutVars>
      </dgm:prSet>
      <dgm:spPr/>
    </dgm:pt>
    <dgm:pt modelId="{6E901292-B72F-0B4A-BF70-B61B7259FC89}" type="pres">
      <dgm:prSet presAssocID="{661F9116-19A4-994F-8813-3F8BFD72FCC6}" presName="descendantText" presStyleLbl="alignAccFollowNode1" presStyleIdx="3" presStyleCnt="4" custScaleY="126717">
        <dgm:presLayoutVars>
          <dgm:bulletEnabled val="1"/>
        </dgm:presLayoutVars>
      </dgm:prSet>
      <dgm:spPr/>
    </dgm:pt>
  </dgm:ptLst>
  <dgm:cxnLst>
    <dgm:cxn modelId="{D19C3A09-0FC4-1449-A759-82391A7E93F4}" srcId="{C5392654-081E-FA40-BE05-793A5CC7569C}" destId="{CCE0BBD7-B330-324A-A36E-21E11681CFF3}" srcOrd="0" destOrd="0" parTransId="{B31FDF26-C26B-5646-8BAC-13B7A9204EC4}" sibTransId="{C964A8F5-188D-C443-B7B8-A5137917E450}"/>
    <dgm:cxn modelId="{EC68410A-3C22-5549-BE5A-C8F2B77269A0}" type="presOf" srcId="{511F4ABF-52A8-8E47-8FF3-95F868E379CF}" destId="{224F620C-F4F7-824B-9313-7CCACE46E61F}" srcOrd="0" destOrd="0" presId="urn:microsoft.com/office/officeart/2005/8/layout/vList5"/>
    <dgm:cxn modelId="{9A7A1627-9961-C84A-BA52-3A2920415663}" srcId="{C5392654-081E-FA40-BE05-793A5CC7569C}" destId="{ACEC5F52-7A78-354A-B1CD-64098327A208}" srcOrd="1" destOrd="0" parTransId="{5C3F2EBC-24E4-D248-B504-2252605BFA36}" sibTransId="{4FBBA02C-2A62-1644-BFBD-6BC99F843971}"/>
    <dgm:cxn modelId="{3646DD27-6D75-5A40-8A95-7DCCCB51CF14}" srcId="{661F9116-19A4-994F-8813-3F8BFD72FCC6}" destId="{D8C81D7C-729C-8D40-AADD-08B73A69724C}" srcOrd="1" destOrd="0" parTransId="{37569A06-05F7-B24A-8D38-16638914E797}" sibTransId="{85E23BEC-8EC5-E347-BC17-90EEE6F5F175}"/>
    <dgm:cxn modelId="{CA19E929-94B8-364D-8A6A-2C1194ACC113}" type="presOf" srcId="{C5392654-081E-FA40-BE05-793A5CC7569C}" destId="{E7EFCBD0-19FD-CE47-8C27-9DB75A5E9444}" srcOrd="0" destOrd="0" presId="urn:microsoft.com/office/officeart/2005/8/layout/vList5"/>
    <dgm:cxn modelId="{2BF96B3D-A309-344A-B3D5-FB3EC8293053}" type="presOf" srcId="{ACEC5F52-7A78-354A-B1CD-64098327A208}" destId="{A4B93710-BDF4-0A4D-811D-62434C59DC92}" srcOrd="0" destOrd="1" presId="urn:microsoft.com/office/officeart/2005/8/layout/vList5"/>
    <dgm:cxn modelId="{B3929C4B-F4C7-3644-A5C3-4B3126E8839E}" type="presOf" srcId="{CCE0BBD7-B330-324A-A36E-21E11681CFF3}" destId="{A4B93710-BDF4-0A4D-811D-62434C59DC92}" srcOrd="0" destOrd="0" presId="urn:microsoft.com/office/officeart/2005/8/layout/vList5"/>
    <dgm:cxn modelId="{8CB72263-F694-5F44-A905-CBB4351439EA}" type="presOf" srcId="{98E6F058-253E-3640-B203-265930C54652}" destId="{42AB041E-78EC-254D-B12A-C6346DE3D8CF}" srcOrd="0" destOrd="0" presId="urn:microsoft.com/office/officeart/2005/8/layout/vList5"/>
    <dgm:cxn modelId="{7F83DD65-3086-B244-A160-254CABA31131}" srcId="{3CBA2362-F849-5946-8438-CC7EA66F7AB8}" destId="{98E6F058-253E-3640-B203-265930C54652}" srcOrd="2" destOrd="0" parTransId="{2DE23F41-87FA-664C-81C3-82605FCC2EC3}" sibTransId="{CE069E69-3C3C-204B-A6E1-905BA516BAC8}"/>
    <dgm:cxn modelId="{0A85166F-F932-DD48-953C-9C0A8B11B0BE}" srcId="{511F4ABF-52A8-8E47-8FF3-95F868E379CF}" destId="{5E73356F-158D-5141-BBE2-C8947952000A}" srcOrd="0" destOrd="0" parTransId="{C0060F54-ED61-404C-B973-A8AF2ED8D4BC}" sibTransId="{4FDC74EB-C779-134D-B48D-C5C503CF5CF8}"/>
    <dgm:cxn modelId="{92DD3379-A631-2A4A-B02A-C183DD315461}" srcId="{511F4ABF-52A8-8E47-8FF3-95F868E379CF}" destId="{51574405-7553-7F4A-ABFE-13A0FE8969CA}" srcOrd="1" destOrd="0" parTransId="{77BC943A-7996-4945-86ED-4F73003B3B95}" sibTransId="{59C3465B-A888-0943-95AB-867B530A4C01}"/>
    <dgm:cxn modelId="{5CFBD288-EBF2-BA44-86C6-9DB1D33ACF88}" type="presOf" srcId="{10A98A2C-BD60-2F4D-AB0C-178A642EA709}" destId="{6E901292-B72F-0B4A-BF70-B61B7259FC89}" srcOrd="0" destOrd="0" presId="urn:microsoft.com/office/officeart/2005/8/layout/vList5"/>
    <dgm:cxn modelId="{AF681A8C-42F4-654F-8113-38A98295318C}" type="presOf" srcId="{3CBA2362-F849-5946-8438-CC7EA66F7AB8}" destId="{A2B67368-C6AA-144D-AB5B-456BC5578868}" srcOrd="0" destOrd="0" presId="urn:microsoft.com/office/officeart/2005/8/layout/vList5"/>
    <dgm:cxn modelId="{AF36F895-83E7-414A-83D9-956A7BB6ADAB}" type="presOf" srcId="{51574405-7553-7F4A-ABFE-13A0FE8969CA}" destId="{CB1DD4BC-9F97-D54A-B05D-BEFB32954C58}" srcOrd="0" destOrd="1" presId="urn:microsoft.com/office/officeart/2005/8/layout/vList5"/>
    <dgm:cxn modelId="{BE610198-940D-624C-836E-1A56BBFCF1AE}" srcId="{3CBA2362-F849-5946-8438-CC7EA66F7AB8}" destId="{511F4ABF-52A8-8E47-8FF3-95F868E379CF}" srcOrd="0" destOrd="0" parTransId="{762755A2-7F96-564C-BDAB-B22ADCB0F784}" sibTransId="{25B06579-03B0-604A-87E1-B8D4DAEE0E03}"/>
    <dgm:cxn modelId="{FA2265A2-17D5-DB40-AF95-94AB03B0E0FD}" srcId="{98E6F058-253E-3640-B203-265930C54652}" destId="{A904EC94-B46C-9A47-9655-64105CA525DE}" srcOrd="0" destOrd="0" parTransId="{2A3E7C97-8882-1449-9243-42C5DF05E9A1}" sibTransId="{2EB0201F-D7DB-EA4E-9AC7-5142A8A42067}"/>
    <dgm:cxn modelId="{0216F2A8-9777-174A-B296-7821A1193BEF}" type="presOf" srcId="{5E73356F-158D-5141-BBE2-C8947952000A}" destId="{CB1DD4BC-9F97-D54A-B05D-BEFB32954C58}" srcOrd="0" destOrd="0" presId="urn:microsoft.com/office/officeart/2005/8/layout/vList5"/>
    <dgm:cxn modelId="{D72A83B6-CFFE-044A-B003-D7A22FEEFA03}" type="presOf" srcId="{D8C81D7C-729C-8D40-AADD-08B73A69724C}" destId="{6E901292-B72F-0B4A-BF70-B61B7259FC89}" srcOrd="0" destOrd="1" presId="urn:microsoft.com/office/officeart/2005/8/layout/vList5"/>
    <dgm:cxn modelId="{69D4A4CB-B8F3-E04C-8348-4952BE09FB4B}" srcId="{3CBA2362-F849-5946-8438-CC7EA66F7AB8}" destId="{C5392654-081E-FA40-BE05-793A5CC7569C}" srcOrd="1" destOrd="0" parTransId="{C304D8CB-F944-DD40-B4AF-7803ABE47699}" sibTransId="{43489074-FD79-0847-839B-58EB53928C1B}"/>
    <dgm:cxn modelId="{3F4E49D5-F60E-4F43-84FA-C9DB23DEB4EC}" type="presOf" srcId="{A904EC94-B46C-9A47-9655-64105CA525DE}" destId="{5AAB5AEF-4F8A-1743-BC0F-BE8D40298E3F}" srcOrd="0" destOrd="0" presId="urn:microsoft.com/office/officeart/2005/8/layout/vList5"/>
    <dgm:cxn modelId="{6FA7ACDB-E371-CC4E-8950-F7D1E91E7C90}" srcId="{661F9116-19A4-994F-8813-3F8BFD72FCC6}" destId="{10A98A2C-BD60-2F4D-AB0C-178A642EA709}" srcOrd="0" destOrd="0" parTransId="{F2479FC5-7AD1-3343-B03B-D3774B15AF2E}" sibTransId="{4B60D759-C530-7544-BCFF-5F51A18227AD}"/>
    <dgm:cxn modelId="{E7A945E8-0167-F642-AF37-DF22BEB00515}" type="presOf" srcId="{661F9116-19A4-994F-8813-3F8BFD72FCC6}" destId="{42A5E295-62F3-194A-B6C8-EBE939045049}" srcOrd="0" destOrd="0" presId="urn:microsoft.com/office/officeart/2005/8/layout/vList5"/>
    <dgm:cxn modelId="{4D8F91F5-CC8E-8E4E-845C-B068DD580487}" srcId="{3CBA2362-F849-5946-8438-CC7EA66F7AB8}" destId="{661F9116-19A4-994F-8813-3F8BFD72FCC6}" srcOrd="3" destOrd="0" parTransId="{A4EFDB19-EF8F-0249-B33C-40E0895C6AE0}" sibTransId="{6440D719-8638-7544-84C9-F77C605FD181}"/>
    <dgm:cxn modelId="{762B6656-7021-8C4E-83BD-3981A4DF2B80}" type="presParOf" srcId="{A2B67368-C6AA-144D-AB5B-456BC5578868}" destId="{56DC2641-8BC1-EE46-97E4-32E6B05EC24F}" srcOrd="0" destOrd="0" presId="urn:microsoft.com/office/officeart/2005/8/layout/vList5"/>
    <dgm:cxn modelId="{48B08C2B-6F0E-6643-8AA7-18DC550BD692}" type="presParOf" srcId="{56DC2641-8BC1-EE46-97E4-32E6B05EC24F}" destId="{224F620C-F4F7-824B-9313-7CCACE46E61F}" srcOrd="0" destOrd="0" presId="urn:microsoft.com/office/officeart/2005/8/layout/vList5"/>
    <dgm:cxn modelId="{211CDFBC-EF90-D242-B945-8DB7065C7A74}" type="presParOf" srcId="{56DC2641-8BC1-EE46-97E4-32E6B05EC24F}" destId="{CB1DD4BC-9F97-D54A-B05D-BEFB32954C58}" srcOrd="1" destOrd="0" presId="urn:microsoft.com/office/officeart/2005/8/layout/vList5"/>
    <dgm:cxn modelId="{F22D36E1-0843-D644-B341-37AB6CA70DB6}" type="presParOf" srcId="{A2B67368-C6AA-144D-AB5B-456BC5578868}" destId="{3B56FFC4-B8FB-5F45-A148-C5539DC4548D}" srcOrd="1" destOrd="0" presId="urn:microsoft.com/office/officeart/2005/8/layout/vList5"/>
    <dgm:cxn modelId="{E75A623F-0B21-E04F-AFD7-E96092EC27E4}" type="presParOf" srcId="{A2B67368-C6AA-144D-AB5B-456BC5578868}" destId="{A8725294-58C4-A24A-817F-6AAF2710F44C}" srcOrd="2" destOrd="0" presId="urn:microsoft.com/office/officeart/2005/8/layout/vList5"/>
    <dgm:cxn modelId="{95357660-6A58-6342-9110-E38DEC5D44EE}" type="presParOf" srcId="{A8725294-58C4-A24A-817F-6AAF2710F44C}" destId="{E7EFCBD0-19FD-CE47-8C27-9DB75A5E9444}" srcOrd="0" destOrd="0" presId="urn:microsoft.com/office/officeart/2005/8/layout/vList5"/>
    <dgm:cxn modelId="{28D65412-7B0F-C046-B455-45FC0BE330C2}" type="presParOf" srcId="{A8725294-58C4-A24A-817F-6AAF2710F44C}" destId="{A4B93710-BDF4-0A4D-811D-62434C59DC92}" srcOrd="1" destOrd="0" presId="urn:microsoft.com/office/officeart/2005/8/layout/vList5"/>
    <dgm:cxn modelId="{6AC33A3E-9E75-E440-BCF1-7F1878207CD5}" type="presParOf" srcId="{A2B67368-C6AA-144D-AB5B-456BC5578868}" destId="{71C0C3A6-6AF2-4247-B461-1E8998EE1105}" srcOrd="3" destOrd="0" presId="urn:microsoft.com/office/officeart/2005/8/layout/vList5"/>
    <dgm:cxn modelId="{37CFEF29-824F-6A42-9FA5-D419960523D8}" type="presParOf" srcId="{A2B67368-C6AA-144D-AB5B-456BC5578868}" destId="{8FF515CC-3A34-EB40-946B-E30538A20ACF}" srcOrd="4" destOrd="0" presId="urn:microsoft.com/office/officeart/2005/8/layout/vList5"/>
    <dgm:cxn modelId="{632B651E-D939-9849-A8C4-9FDA6DFA6BBD}" type="presParOf" srcId="{8FF515CC-3A34-EB40-946B-E30538A20ACF}" destId="{42AB041E-78EC-254D-B12A-C6346DE3D8CF}" srcOrd="0" destOrd="0" presId="urn:microsoft.com/office/officeart/2005/8/layout/vList5"/>
    <dgm:cxn modelId="{0F22A2E4-50AD-A848-893F-8039500C1B69}" type="presParOf" srcId="{8FF515CC-3A34-EB40-946B-E30538A20ACF}" destId="{5AAB5AEF-4F8A-1743-BC0F-BE8D40298E3F}" srcOrd="1" destOrd="0" presId="urn:microsoft.com/office/officeart/2005/8/layout/vList5"/>
    <dgm:cxn modelId="{2857A8BA-7E6D-2243-820C-7C7F446132E7}" type="presParOf" srcId="{A2B67368-C6AA-144D-AB5B-456BC5578868}" destId="{DB6DA9DE-C274-5341-8421-2269CF77F0A7}" srcOrd="5" destOrd="0" presId="urn:microsoft.com/office/officeart/2005/8/layout/vList5"/>
    <dgm:cxn modelId="{CAA4FC19-D2F3-864F-935E-D68CCD6CEDA1}" type="presParOf" srcId="{A2B67368-C6AA-144D-AB5B-456BC5578868}" destId="{26DC67AF-DE4D-6C41-9121-C42DD0853551}" srcOrd="6" destOrd="0" presId="urn:microsoft.com/office/officeart/2005/8/layout/vList5"/>
    <dgm:cxn modelId="{AD57D270-F897-EA4C-9495-2BE2662AFEA2}" type="presParOf" srcId="{26DC67AF-DE4D-6C41-9121-C42DD0853551}" destId="{42A5E295-62F3-194A-B6C8-EBE939045049}" srcOrd="0" destOrd="0" presId="urn:microsoft.com/office/officeart/2005/8/layout/vList5"/>
    <dgm:cxn modelId="{2EEF113F-AC67-5648-9837-43BB48E9CA5E}" type="presParOf" srcId="{26DC67AF-DE4D-6C41-9121-C42DD0853551}" destId="{6E901292-B72F-0B4A-BF70-B61B7259FC8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4F9758-B20D-410B-A224-142C2BD4DC6F}"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A69BA5E2-C6B4-467C-8FFA-157CF8ED9AEA}">
      <dgm:prSet/>
      <dgm:spPr>
        <a:solidFill>
          <a:srgbClr val="FFC000"/>
        </a:solidFill>
      </dgm:spPr>
      <dgm:t>
        <a:bodyPr/>
        <a:lstStyle/>
        <a:p>
          <a:r>
            <a:rPr lang="en-US"/>
            <a:t>Catch</a:t>
          </a:r>
        </a:p>
      </dgm:t>
    </dgm:pt>
    <dgm:pt modelId="{434A1E21-85DF-4AA9-8383-589BCDF5680E}" type="parTrans" cxnId="{CB0A1949-2730-4629-9A14-32815006C1C4}">
      <dgm:prSet/>
      <dgm:spPr/>
      <dgm:t>
        <a:bodyPr/>
        <a:lstStyle/>
        <a:p>
          <a:endParaRPr lang="en-US"/>
        </a:p>
      </dgm:t>
    </dgm:pt>
    <dgm:pt modelId="{AC07F38C-92E6-408B-80C2-6924A193C40B}" type="sibTrans" cxnId="{CB0A1949-2730-4629-9A14-32815006C1C4}">
      <dgm:prSet/>
      <dgm:spPr/>
      <dgm:t>
        <a:bodyPr/>
        <a:lstStyle/>
        <a:p>
          <a:endParaRPr lang="en-US"/>
        </a:p>
      </dgm:t>
    </dgm:pt>
    <dgm:pt modelId="{69B4A481-C01B-40E6-B155-6FF9258AF263}">
      <dgm:prSet custT="1"/>
      <dgm:spPr>
        <a:solidFill>
          <a:srgbClr val="FFC000">
            <a:alpha val="90000"/>
          </a:srgbClr>
        </a:solidFill>
      </dgm:spPr>
      <dgm:t>
        <a:bodyPr/>
        <a:lstStyle/>
        <a:p>
          <a:r>
            <a:rPr lang="en-US" sz="1600" dirty="0"/>
            <a:t>Catch the Trader when doing right not when doing wrong</a:t>
          </a:r>
        </a:p>
      </dgm:t>
    </dgm:pt>
    <dgm:pt modelId="{35421E00-3CCE-4727-9F35-27E436860DE5}" type="parTrans" cxnId="{59536858-3263-475D-AE9C-29A69BE333F5}">
      <dgm:prSet/>
      <dgm:spPr/>
      <dgm:t>
        <a:bodyPr/>
        <a:lstStyle/>
        <a:p>
          <a:endParaRPr lang="en-US"/>
        </a:p>
      </dgm:t>
    </dgm:pt>
    <dgm:pt modelId="{B065AC12-D04B-43A9-B29C-9902BEFF2775}" type="sibTrans" cxnId="{59536858-3263-475D-AE9C-29A69BE333F5}">
      <dgm:prSet/>
      <dgm:spPr/>
      <dgm:t>
        <a:bodyPr/>
        <a:lstStyle/>
        <a:p>
          <a:endParaRPr lang="en-US"/>
        </a:p>
      </dgm:t>
    </dgm:pt>
    <dgm:pt modelId="{34094407-44D7-493C-9332-4D21180FFE94}">
      <dgm:prSet custT="1"/>
      <dgm:spPr>
        <a:solidFill>
          <a:srgbClr val="FFC000">
            <a:alpha val="90000"/>
          </a:srgbClr>
        </a:solidFill>
      </dgm:spPr>
      <dgm:t>
        <a:bodyPr/>
        <a:lstStyle/>
        <a:p>
          <a:r>
            <a:rPr lang="en-US" sz="1600" dirty="0"/>
            <a:t>Talk to the compliant trader and not to the violators</a:t>
          </a:r>
        </a:p>
      </dgm:t>
    </dgm:pt>
    <dgm:pt modelId="{737B43B4-A689-4960-99FC-E5E503548A4A}" type="parTrans" cxnId="{0E069112-D4A7-42D7-A2C4-CAEEB659FDCE}">
      <dgm:prSet/>
      <dgm:spPr/>
      <dgm:t>
        <a:bodyPr/>
        <a:lstStyle/>
        <a:p>
          <a:endParaRPr lang="en-US"/>
        </a:p>
      </dgm:t>
    </dgm:pt>
    <dgm:pt modelId="{DFD964C1-A96A-4483-8C2D-2D3E832F672A}" type="sibTrans" cxnId="{0E069112-D4A7-42D7-A2C4-CAEEB659FDCE}">
      <dgm:prSet/>
      <dgm:spPr/>
      <dgm:t>
        <a:bodyPr/>
        <a:lstStyle/>
        <a:p>
          <a:endParaRPr lang="en-US"/>
        </a:p>
      </dgm:t>
    </dgm:pt>
    <dgm:pt modelId="{BE471B1D-2310-4F0D-B9A0-56279FD7CBF4}">
      <dgm:prSet custT="1"/>
      <dgm:spPr>
        <a:solidFill>
          <a:srgbClr val="FFC000">
            <a:alpha val="90000"/>
          </a:srgbClr>
        </a:solidFill>
      </dgm:spPr>
      <dgm:t>
        <a:bodyPr/>
        <a:lstStyle/>
        <a:p>
          <a:r>
            <a:rPr lang="en-US" sz="1600" dirty="0"/>
            <a:t>The usual practice is that management knows more the violators and not the quiet performer</a:t>
          </a:r>
        </a:p>
      </dgm:t>
    </dgm:pt>
    <dgm:pt modelId="{A99FB6BA-3214-438B-AA1F-2D145715D59E}" type="parTrans" cxnId="{BF5C9A72-671A-4CED-A60D-07305B441DBD}">
      <dgm:prSet/>
      <dgm:spPr/>
      <dgm:t>
        <a:bodyPr/>
        <a:lstStyle/>
        <a:p>
          <a:endParaRPr lang="en-US"/>
        </a:p>
      </dgm:t>
    </dgm:pt>
    <dgm:pt modelId="{7190F5BB-9357-404F-92DE-64DF0CD8442D}" type="sibTrans" cxnId="{BF5C9A72-671A-4CED-A60D-07305B441DBD}">
      <dgm:prSet/>
      <dgm:spPr/>
      <dgm:t>
        <a:bodyPr/>
        <a:lstStyle/>
        <a:p>
          <a:endParaRPr lang="en-US"/>
        </a:p>
      </dgm:t>
    </dgm:pt>
    <dgm:pt modelId="{9BC7AA96-0E70-4F8B-AB4F-79F90B52A1DB}">
      <dgm:prSet/>
      <dgm:spPr>
        <a:solidFill>
          <a:schemeClr val="accent6"/>
        </a:solidFill>
      </dgm:spPr>
      <dgm:t>
        <a:bodyPr/>
        <a:lstStyle/>
        <a:p>
          <a:r>
            <a:rPr lang="en-US"/>
            <a:t>Arrange</a:t>
          </a:r>
        </a:p>
      </dgm:t>
    </dgm:pt>
    <dgm:pt modelId="{E7C437E8-1CFA-4D91-ABD3-6BAA99586FB2}" type="parTrans" cxnId="{30AD8F9B-0121-43CC-8E3B-5766F4D891E9}">
      <dgm:prSet/>
      <dgm:spPr/>
      <dgm:t>
        <a:bodyPr/>
        <a:lstStyle/>
        <a:p>
          <a:endParaRPr lang="en-US"/>
        </a:p>
      </dgm:t>
    </dgm:pt>
    <dgm:pt modelId="{C127EEAB-D5BB-413D-8ACD-DC7B0E670EB7}" type="sibTrans" cxnId="{30AD8F9B-0121-43CC-8E3B-5766F4D891E9}">
      <dgm:prSet/>
      <dgm:spPr/>
      <dgm:t>
        <a:bodyPr/>
        <a:lstStyle/>
        <a:p>
          <a:endParaRPr lang="en-US"/>
        </a:p>
      </dgm:t>
    </dgm:pt>
    <dgm:pt modelId="{AD0A928C-8623-48EF-B58C-039D35AA6AC4}">
      <dgm:prSet custT="1"/>
      <dgm:spPr>
        <a:solidFill>
          <a:schemeClr val="accent6">
            <a:alpha val="90000"/>
          </a:schemeClr>
        </a:solidFill>
      </dgm:spPr>
      <dgm:t>
        <a:bodyPr/>
        <a:lstStyle/>
        <a:p>
          <a:r>
            <a:rPr lang="en-US" sz="1600" dirty="0"/>
            <a:t>Arrange 360 feedback mechanism between Customs and PGAs, Customs and the private sector</a:t>
          </a:r>
        </a:p>
      </dgm:t>
    </dgm:pt>
    <dgm:pt modelId="{58B68739-C990-40BE-AA38-827431E2960E}" type="parTrans" cxnId="{2E4971BC-629F-4966-B9AD-EFF549A112F2}">
      <dgm:prSet/>
      <dgm:spPr/>
      <dgm:t>
        <a:bodyPr/>
        <a:lstStyle/>
        <a:p>
          <a:endParaRPr lang="en-US"/>
        </a:p>
      </dgm:t>
    </dgm:pt>
    <dgm:pt modelId="{DFCA3FA1-29D2-4C95-BD63-371B6797073A}" type="sibTrans" cxnId="{2E4971BC-629F-4966-B9AD-EFF549A112F2}">
      <dgm:prSet/>
      <dgm:spPr/>
      <dgm:t>
        <a:bodyPr/>
        <a:lstStyle/>
        <a:p>
          <a:endParaRPr lang="en-US"/>
        </a:p>
      </dgm:t>
    </dgm:pt>
    <dgm:pt modelId="{5D82879A-F049-49F5-B96E-CFAD6B3F39BC}">
      <dgm:prSet custT="1"/>
      <dgm:spPr>
        <a:solidFill>
          <a:schemeClr val="accent6">
            <a:alpha val="90000"/>
          </a:schemeClr>
        </a:solidFill>
      </dgm:spPr>
      <dgm:t>
        <a:bodyPr/>
        <a:lstStyle/>
        <a:p>
          <a:r>
            <a:rPr lang="en-US" sz="1600" dirty="0"/>
            <a:t>Avoid multiple examinations by involved PGAs</a:t>
          </a:r>
        </a:p>
      </dgm:t>
    </dgm:pt>
    <dgm:pt modelId="{B6352AF5-9F83-4BC4-B868-8145DC1DBDF1}" type="parTrans" cxnId="{4E2EA8F1-A3FF-4FCD-BBAC-67D4D9866A49}">
      <dgm:prSet/>
      <dgm:spPr/>
      <dgm:t>
        <a:bodyPr/>
        <a:lstStyle/>
        <a:p>
          <a:endParaRPr lang="en-US"/>
        </a:p>
      </dgm:t>
    </dgm:pt>
    <dgm:pt modelId="{B1AF6A2A-9424-4772-87FD-99BC4F4B9A44}" type="sibTrans" cxnId="{4E2EA8F1-A3FF-4FCD-BBAC-67D4D9866A49}">
      <dgm:prSet/>
      <dgm:spPr/>
      <dgm:t>
        <a:bodyPr/>
        <a:lstStyle/>
        <a:p>
          <a:endParaRPr lang="en-US"/>
        </a:p>
      </dgm:t>
    </dgm:pt>
    <dgm:pt modelId="{E9FEB4FA-29E8-4A4C-A23C-DA8A0F71F56D}">
      <dgm:prSet custT="1"/>
      <dgm:spPr>
        <a:solidFill>
          <a:schemeClr val="accent6">
            <a:alpha val="90000"/>
          </a:schemeClr>
        </a:solidFill>
      </dgm:spPr>
      <dgm:t>
        <a:bodyPr/>
        <a:lstStyle/>
        <a:p>
          <a:r>
            <a:rPr lang="en-US" sz="1600" dirty="0"/>
            <a:t>Avoid continued examination of similar consignment</a:t>
          </a:r>
        </a:p>
      </dgm:t>
    </dgm:pt>
    <dgm:pt modelId="{34A067DA-9370-4260-8FFF-367941622777}" type="parTrans" cxnId="{FA0A4648-D7A2-4C21-B412-820ACD8596B0}">
      <dgm:prSet/>
      <dgm:spPr/>
      <dgm:t>
        <a:bodyPr/>
        <a:lstStyle/>
        <a:p>
          <a:endParaRPr lang="en-US"/>
        </a:p>
      </dgm:t>
    </dgm:pt>
    <dgm:pt modelId="{FDC33C48-330B-443A-8AEF-BEBB73F3C16F}" type="sibTrans" cxnId="{FA0A4648-D7A2-4C21-B412-820ACD8596B0}">
      <dgm:prSet/>
      <dgm:spPr/>
      <dgm:t>
        <a:bodyPr/>
        <a:lstStyle/>
        <a:p>
          <a:endParaRPr lang="en-US"/>
        </a:p>
      </dgm:t>
    </dgm:pt>
    <dgm:pt modelId="{AED5C925-D0E1-42B4-A371-BEB05E69BFD1}">
      <dgm:prSet/>
      <dgm:spPr>
        <a:solidFill>
          <a:schemeClr val="accent5"/>
        </a:solidFill>
      </dgm:spPr>
      <dgm:t>
        <a:bodyPr/>
        <a:lstStyle/>
        <a:p>
          <a:r>
            <a:rPr lang="en-US"/>
            <a:t>Implement</a:t>
          </a:r>
        </a:p>
      </dgm:t>
    </dgm:pt>
    <dgm:pt modelId="{5B7F1068-DE55-40AD-A54C-D8AC265BF88B}" type="parTrans" cxnId="{66606270-E92E-4B7D-975B-0EA0070F05C7}">
      <dgm:prSet/>
      <dgm:spPr/>
      <dgm:t>
        <a:bodyPr/>
        <a:lstStyle/>
        <a:p>
          <a:endParaRPr lang="en-US"/>
        </a:p>
      </dgm:t>
    </dgm:pt>
    <dgm:pt modelId="{8782C633-6A98-4F4E-90B0-3D15E4C9E876}" type="sibTrans" cxnId="{66606270-E92E-4B7D-975B-0EA0070F05C7}">
      <dgm:prSet/>
      <dgm:spPr/>
      <dgm:t>
        <a:bodyPr/>
        <a:lstStyle/>
        <a:p>
          <a:endParaRPr lang="en-US"/>
        </a:p>
      </dgm:t>
    </dgm:pt>
    <dgm:pt modelId="{7B6D6D99-9602-488F-AF94-EE3EFC2262E4}">
      <dgm:prSet custT="1"/>
      <dgm:spPr>
        <a:solidFill>
          <a:schemeClr val="accent5">
            <a:alpha val="90000"/>
          </a:schemeClr>
        </a:solidFill>
      </dgm:spPr>
      <dgm:t>
        <a:bodyPr/>
        <a:lstStyle/>
        <a:p>
          <a:r>
            <a:rPr lang="en-US" sz="1600" dirty="0"/>
            <a:t>Implement a Trader’s Compliance Scoresheet</a:t>
          </a:r>
        </a:p>
      </dgm:t>
    </dgm:pt>
    <dgm:pt modelId="{C9F0C8EB-30BF-464B-9BA1-055D56C5F219}" type="parTrans" cxnId="{70FCFB28-794B-4E8F-BDCB-12B10B98FDEE}">
      <dgm:prSet/>
      <dgm:spPr/>
      <dgm:t>
        <a:bodyPr/>
        <a:lstStyle/>
        <a:p>
          <a:endParaRPr lang="en-US"/>
        </a:p>
      </dgm:t>
    </dgm:pt>
    <dgm:pt modelId="{929443AB-7D6B-416E-88AD-6A74792B9759}" type="sibTrans" cxnId="{70FCFB28-794B-4E8F-BDCB-12B10B98FDEE}">
      <dgm:prSet/>
      <dgm:spPr/>
      <dgm:t>
        <a:bodyPr/>
        <a:lstStyle/>
        <a:p>
          <a:endParaRPr lang="en-US"/>
        </a:p>
      </dgm:t>
    </dgm:pt>
    <dgm:pt modelId="{39D94136-D1A5-432C-854B-3115A76F4AE9}">
      <dgm:prSet custT="1"/>
      <dgm:spPr>
        <a:solidFill>
          <a:schemeClr val="accent5">
            <a:alpha val="90000"/>
          </a:schemeClr>
        </a:solidFill>
      </dgm:spPr>
      <dgm:t>
        <a:bodyPr/>
        <a:lstStyle/>
        <a:p>
          <a:r>
            <a:rPr lang="en-US" sz="1600" dirty="0"/>
            <a:t>Proactive monitoring of eligible economic operators for the AEO program</a:t>
          </a:r>
        </a:p>
      </dgm:t>
    </dgm:pt>
    <dgm:pt modelId="{D0358827-8A39-404A-8CA5-17DE209A3AF6}" type="parTrans" cxnId="{DCA01CEC-9BD2-4AB8-BC1C-4451E5BE8D1E}">
      <dgm:prSet/>
      <dgm:spPr/>
      <dgm:t>
        <a:bodyPr/>
        <a:lstStyle/>
        <a:p>
          <a:endParaRPr lang="en-US"/>
        </a:p>
      </dgm:t>
    </dgm:pt>
    <dgm:pt modelId="{F30E43C1-E15E-4521-A1B6-1730E9533C66}" type="sibTrans" cxnId="{DCA01CEC-9BD2-4AB8-BC1C-4451E5BE8D1E}">
      <dgm:prSet/>
      <dgm:spPr/>
      <dgm:t>
        <a:bodyPr/>
        <a:lstStyle/>
        <a:p>
          <a:endParaRPr lang="en-US"/>
        </a:p>
      </dgm:t>
    </dgm:pt>
    <dgm:pt modelId="{1859DCDB-C434-4B5B-AED4-28A97B06502D}">
      <dgm:prSet custT="1"/>
      <dgm:spPr>
        <a:solidFill>
          <a:schemeClr val="accent5">
            <a:alpha val="90000"/>
          </a:schemeClr>
        </a:solidFill>
      </dgm:spPr>
      <dgm:t>
        <a:bodyPr/>
        <a:lstStyle/>
        <a:p>
          <a:r>
            <a:rPr lang="en-US" sz="1600" dirty="0"/>
            <a:t>Well-organized compliance plans help ensure goods move swiftly and securely across borders</a:t>
          </a:r>
        </a:p>
      </dgm:t>
    </dgm:pt>
    <dgm:pt modelId="{B260100F-4B2C-4EF9-B7D4-E31753C0B990}" type="parTrans" cxnId="{606FC8F4-E113-4EBE-AF3A-8B93A5087ADC}">
      <dgm:prSet/>
      <dgm:spPr/>
      <dgm:t>
        <a:bodyPr/>
        <a:lstStyle/>
        <a:p>
          <a:endParaRPr lang="en-US"/>
        </a:p>
      </dgm:t>
    </dgm:pt>
    <dgm:pt modelId="{1F04F68D-759B-4C96-B8DC-4EEBF6B9592E}" type="sibTrans" cxnId="{606FC8F4-E113-4EBE-AF3A-8B93A5087ADC}">
      <dgm:prSet/>
      <dgm:spPr/>
      <dgm:t>
        <a:bodyPr/>
        <a:lstStyle/>
        <a:p>
          <a:endParaRPr lang="en-US"/>
        </a:p>
      </dgm:t>
    </dgm:pt>
    <dgm:pt modelId="{3FEF7FAF-BBA0-C540-B2EC-40EC01D16F17}" type="pres">
      <dgm:prSet presAssocID="{0D4F9758-B20D-410B-A224-142C2BD4DC6F}" presName="Name0" presStyleCnt="0">
        <dgm:presLayoutVars>
          <dgm:dir/>
          <dgm:animLvl val="lvl"/>
          <dgm:resizeHandles val="exact"/>
        </dgm:presLayoutVars>
      </dgm:prSet>
      <dgm:spPr/>
    </dgm:pt>
    <dgm:pt modelId="{A36B2263-E23E-6742-B85C-5888E753A903}" type="pres">
      <dgm:prSet presAssocID="{A69BA5E2-C6B4-467C-8FFA-157CF8ED9AEA}" presName="linNode" presStyleCnt="0"/>
      <dgm:spPr/>
    </dgm:pt>
    <dgm:pt modelId="{1FDABA19-9A34-D64A-9264-3745C7FA5CC7}" type="pres">
      <dgm:prSet presAssocID="{A69BA5E2-C6B4-467C-8FFA-157CF8ED9AEA}" presName="parentText" presStyleLbl="alignNode1" presStyleIdx="0" presStyleCnt="3">
        <dgm:presLayoutVars>
          <dgm:chMax val="1"/>
          <dgm:bulletEnabled/>
        </dgm:presLayoutVars>
      </dgm:prSet>
      <dgm:spPr/>
    </dgm:pt>
    <dgm:pt modelId="{3C80098E-F5E2-4642-9163-ADC3D1E8F1BB}" type="pres">
      <dgm:prSet presAssocID="{A69BA5E2-C6B4-467C-8FFA-157CF8ED9AEA}" presName="descendantText" presStyleLbl="alignAccFollowNode1" presStyleIdx="0" presStyleCnt="3" custScaleY="98331">
        <dgm:presLayoutVars>
          <dgm:bulletEnabled/>
        </dgm:presLayoutVars>
      </dgm:prSet>
      <dgm:spPr/>
    </dgm:pt>
    <dgm:pt modelId="{E2C4C13D-6F5E-5B43-8B24-BC4C58CEF0F5}" type="pres">
      <dgm:prSet presAssocID="{AC07F38C-92E6-408B-80C2-6924A193C40B}" presName="sp" presStyleCnt="0"/>
      <dgm:spPr/>
    </dgm:pt>
    <dgm:pt modelId="{A043F122-5D45-F246-900C-26C9A460F0AA}" type="pres">
      <dgm:prSet presAssocID="{9BC7AA96-0E70-4F8B-AB4F-79F90B52A1DB}" presName="linNode" presStyleCnt="0"/>
      <dgm:spPr/>
    </dgm:pt>
    <dgm:pt modelId="{FCC903A5-C0AE-A44B-B6C0-161FE0109233}" type="pres">
      <dgm:prSet presAssocID="{9BC7AA96-0E70-4F8B-AB4F-79F90B52A1DB}" presName="parentText" presStyleLbl="alignNode1" presStyleIdx="1" presStyleCnt="3">
        <dgm:presLayoutVars>
          <dgm:chMax val="1"/>
          <dgm:bulletEnabled/>
        </dgm:presLayoutVars>
      </dgm:prSet>
      <dgm:spPr/>
    </dgm:pt>
    <dgm:pt modelId="{34BADF2E-7CB8-954C-A1C5-5D6BAB9E449F}" type="pres">
      <dgm:prSet presAssocID="{9BC7AA96-0E70-4F8B-AB4F-79F90B52A1DB}" presName="descendantText" presStyleLbl="alignAccFollowNode1" presStyleIdx="1" presStyleCnt="3" custLinFactNeighborY="-502">
        <dgm:presLayoutVars>
          <dgm:bulletEnabled/>
        </dgm:presLayoutVars>
      </dgm:prSet>
      <dgm:spPr/>
    </dgm:pt>
    <dgm:pt modelId="{E3B03664-496F-4741-9DE3-F84159651670}" type="pres">
      <dgm:prSet presAssocID="{C127EEAB-D5BB-413D-8ACD-DC7B0E670EB7}" presName="sp" presStyleCnt="0"/>
      <dgm:spPr/>
    </dgm:pt>
    <dgm:pt modelId="{613A2265-0731-1F41-8D33-D3F4EE856A95}" type="pres">
      <dgm:prSet presAssocID="{AED5C925-D0E1-42B4-A371-BEB05E69BFD1}" presName="linNode" presStyleCnt="0"/>
      <dgm:spPr/>
    </dgm:pt>
    <dgm:pt modelId="{D99FBEC6-AB50-FB4F-88D7-1E234FF376CF}" type="pres">
      <dgm:prSet presAssocID="{AED5C925-D0E1-42B4-A371-BEB05E69BFD1}" presName="parentText" presStyleLbl="alignNode1" presStyleIdx="2" presStyleCnt="3">
        <dgm:presLayoutVars>
          <dgm:chMax val="1"/>
          <dgm:bulletEnabled/>
        </dgm:presLayoutVars>
      </dgm:prSet>
      <dgm:spPr/>
    </dgm:pt>
    <dgm:pt modelId="{1D95A755-AC06-8C43-ADA8-137A45475829}" type="pres">
      <dgm:prSet presAssocID="{AED5C925-D0E1-42B4-A371-BEB05E69BFD1}" presName="descendantText" presStyleLbl="alignAccFollowNode1" presStyleIdx="2" presStyleCnt="3">
        <dgm:presLayoutVars>
          <dgm:bulletEnabled/>
        </dgm:presLayoutVars>
      </dgm:prSet>
      <dgm:spPr/>
    </dgm:pt>
  </dgm:ptLst>
  <dgm:cxnLst>
    <dgm:cxn modelId="{0E069112-D4A7-42D7-A2C4-CAEEB659FDCE}" srcId="{69B4A481-C01B-40E6-B155-6FF9258AF263}" destId="{34094407-44D7-493C-9332-4D21180FFE94}" srcOrd="0" destOrd="0" parTransId="{737B43B4-A689-4960-99FC-E5E503548A4A}" sibTransId="{DFD964C1-A96A-4483-8C2D-2D3E832F672A}"/>
    <dgm:cxn modelId="{67600121-D8A8-464D-B6CB-C8BE3AAFAB79}" type="presOf" srcId="{AD0A928C-8623-48EF-B58C-039D35AA6AC4}" destId="{34BADF2E-7CB8-954C-A1C5-5D6BAB9E449F}" srcOrd="0" destOrd="0" presId="urn:microsoft.com/office/officeart/2016/7/layout/VerticalSolidActionList"/>
    <dgm:cxn modelId="{70FCFB28-794B-4E8F-BDCB-12B10B98FDEE}" srcId="{AED5C925-D0E1-42B4-A371-BEB05E69BFD1}" destId="{7B6D6D99-9602-488F-AF94-EE3EFC2262E4}" srcOrd="0" destOrd="0" parTransId="{C9F0C8EB-30BF-464B-9BA1-055D56C5F219}" sibTransId="{929443AB-7D6B-416E-88AD-6A74792B9759}"/>
    <dgm:cxn modelId="{AB201E29-92D1-E042-8B63-FC7CF123752E}" type="presOf" srcId="{7B6D6D99-9602-488F-AF94-EE3EFC2262E4}" destId="{1D95A755-AC06-8C43-ADA8-137A45475829}" srcOrd="0" destOrd="0" presId="urn:microsoft.com/office/officeart/2016/7/layout/VerticalSolidActionList"/>
    <dgm:cxn modelId="{FA0A4648-D7A2-4C21-B412-820ACD8596B0}" srcId="{AD0A928C-8623-48EF-B58C-039D35AA6AC4}" destId="{E9FEB4FA-29E8-4A4C-A23C-DA8A0F71F56D}" srcOrd="1" destOrd="0" parTransId="{34A067DA-9370-4260-8FFF-367941622777}" sibTransId="{FDC33C48-330B-443A-8AEF-BEBB73F3C16F}"/>
    <dgm:cxn modelId="{CB0A1949-2730-4629-9A14-32815006C1C4}" srcId="{0D4F9758-B20D-410B-A224-142C2BD4DC6F}" destId="{A69BA5E2-C6B4-467C-8FFA-157CF8ED9AEA}" srcOrd="0" destOrd="0" parTransId="{434A1E21-85DF-4AA9-8383-589BCDF5680E}" sibTransId="{AC07F38C-92E6-408B-80C2-6924A193C40B}"/>
    <dgm:cxn modelId="{E7C38652-4598-4A4F-9B3A-65EA60C20805}" type="presOf" srcId="{5D82879A-F049-49F5-B96E-CFAD6B3F39BC}" destId="{34BADF2E-7CB8-954C-A1C5-5D6BAB9E449F}" srcOrd="0" destOrd="1" presId="urn:microsoft.com/office/officeart/2016/7/layout/VerticalSolidActionList"/>
    <dgm:cxn modelId="{59536858-3263-475D-AE9C-29A69BE333F5}" srcId="{A69BA5E2-C6B4-467C-8FFA-157CF8ED9AEA}" destId="{69B4A481-C01B-40E6-B155-6FF9258AF263}" srcOrd="0" destOrd="0" parTransId="{35421E00-3CCE-4727-9F35-27E436860DE5}" sibTransId="{B065AC12-D04B-43A9-B29C-9902BEFF2775}"/>
    <dgm:cxn modelId="{AD01445B-176F-5041-BBC7-C0AA9C36B558}" type="presOf" srcId="{E9FEB4FA-29E8-4A4C-A23C-DA8A0F71F56D}" destId="{34BADF2E-7CB8-954C-A1C5-5D6BAB9E449F}" srcOrd="0" destOrd="2" presId="urn:microsoft.com/office/officeart/2016/7/layout/VerticalSolidActionList"/>
    <dgm:cxn modelId="{0BB57E67-C3A7-6B4F-AAAB-776081D3656B}" type="presOf" srcId="{AED5C925-D0E1-42B4-A371-BEB05E69BFD1}" destId="{D99FBEC6-AB50-FB4F-88D7-1E234FF376CF}" srcOrd="0" destOrd="0" presId="urn:microsoft.com/office/officeart/2016/7/layout/VerticalSolidActionList"/>
    <dgm:cxn modelId="{66606270-E92E-4B7D-975B-0EA0070F05C7}" srcId="{0D4F9758-B20D-410B-A224-142C2BD4DC6F}" destId="{AED5C925-D0E1-42B4-A371-BEB05E69BFD1}" srcOrd="2" destOrd="0" parTransId="{5B7F1068-DE55-40AD-A54C-D8AC265BF88B}" sibTransId="{8782C633-6A98-4F4E-90B0-3D15E4C9E876}"/>
    <dgm:cxn modelId="{BF5C9A72-671A-4CED-A60D-07305B441DBD}" srcId="{69B4A481-C01B-40E6-B155-6FF9258AF263}" destId="{BE471B1D-2310-4F0D-B9A0-56279FD7CBF4}" srcOrd="1" destOrd="0" parTransId="{A99FB6BA-3214-438B-AA1F-2D145715D59E}" sibTransId="{7190F5BB-9357-404F-92DE-64DF0CD8442D}"/>
    <dgm:cxn modelId="{88F83D89-36BF-DA42-AE70-99A9DD79C972}" type="presOf" srcId="{39D94136-D1A5-432C-854B-3115A76F4AE9}" destId="{1D95A755-AC06-8C43-ADA8-137A45475829}" srcOrd="0" destOrd="1" presId="urn:microsoft.com/office/officeart/2016/7/layout/VerticalSolidActionList"/>
    <dgm:cxn modelId="{01AA618E-8C54-234D-9701-FFE8925B8F22}" type="presOf" srcId="{BE471B1D-2310-4F0D-B9A0-56279FD7CBF4}" destId="{3C80098E-F5E2-4642-9163-ADC3D1E8F1BB}" srcOrd="0" destOrd="2" presId="urn:microsoft.com/office/officeart/2016/7/layout/VerticalSolidActionList"/>
    <dgm:cxn modelId="{30AD8F9B-0121-43CC-8E3B-5766F4D891E9}" srcId="{0D4F9758-B20D-410B-A224-142C2BD4DC6F}" destId="{9BC7AA96-0E70-4F8B-AB4F-79F90B52A1DB}" srcOrd="1" destOrd="0" parTransId="{E7C437E8-1CFA-4D91-ABD3-6BAA99586FB2}" sibTransId="{C127EEAB-D5BB-413D-8ACD-DC7B0E670EB7}"/>
    <dgm:cxn modelId="{3575B89D-4FCF-5145-8D03-1764AC9F5D04}" type="presOf" srcId="{69B4A481-C01B-40E6-B155-6FF9258AF263}" destId="{3C80098E-F5E2-4642-9163-ADC3D1E8F1BB}" srcOrd="0" destOrd="0" presId="urn:microsoft.com/office/officeart/2016/7/layout/VerticalSolidActionList"/>
    <dgm:cxn modelId="{2E4971BC-629F-4966-B9AD-EFF549A112F2}" srcId="{9BC7AA96-0E70-4F8B-AB4F-79F90B52A1DB}" destId="{AD0A928C-8623-48EF-B58C-039D35AA6AC4}" srcOrd="0" destOrd="0" parTransId="{58B68739-C990-40BE-AA38-827431E2960E}" sibTransId="{DFCA3FA1-29D2-4C95-BD63-371B6797073A}"/>
    <dgm:cxn modelId="{474027DB-8E1F-D041-9F70-193FBC6AA996}" type="presOf" srcId="{A69BA5E2-C6B4-467C-8FFA-157CF8ED9AEA}" destId="{1FDABA19-9A34-D64A-9264-3745C7FA5CC7}" srcOrd="0" destOrd="0" presId="urn:microsoft.com/office/officeart/2016/7/layout/VerticalSolidActionList"/>
    <dgm:cxn modelId="{DCA01CEC-9BD2-4AB8-BC1C-4451E5BE8D1E}" srcId="{7B6D6D99-9602-488F-AF94-EE3EFC2262E4}" destId="{39D94136-D1A5-432C-854B-3115A76F4AE9}" srcOrd="0" destOrd="0" parTransId="{D0358827-8A39-404A-8CA5-17DE209A3AF6}" sibTransId="{F30E43C1-E15E-4521-A1B6-1730E9533C66}"/>
    <dgm:cxn modelId="{66748FED-335C-B546-8410-83FA63F0EAB5}" type="presOf" srcId="{34094407-44D7-493C-9332-4D21180FFE94}" destId="{3C80098E-F5E2-4642-9163-ADC3D1E8F1BB}" srcOrd="0" destOrd="1" presId="urn:microsoft.com/office/officeart/2016/7/layout/VerticalSolidActionList"/>
    <dgm:cxn modelId="{4E2EA8F1-A3FF-4FCD-BBAC-67D4D9866A49}" srcId="{AD0A928C-8623-48EF-B58C-039D35AA6AC4}" destId="{5D82879A-F049-49F5-B96E-CFAD6B3F39BC}" srcOrd="0" destOrd="0" parTransId="{B6352AF5-9F83-4BC4-B868-8145DC1DBDF1}" sibTransId="{B1AF6A2A-9424-4772-87FD-99BC4F4B9A44}"/>
    <dgm:cxn modelId="{606FC8F4-E113-4EBE-AF3A-8B93A5087ADC}" srcId="{7B6D6D99-9602-488F-AF94-EE3EFC2262E4}" destId="{1859DCDB-C434-4B5B-AED4-28A97B06502D}" srcOrd="1" destOrd="0" parTransId="{B260100F-4B2C-4EF9-B7D4-E31753C0B990}" sibTransId="{1F04F68D-759B-4C96-B8DC-4EEBF6B9592E}"/>
    <dgm:cxn modelId="{41E145FB-9A4C-B547-80D4-963C07DA1970}" type="presOf" srcId="{0D4F9758-B20D-410B-A224-142C2BD4DC6F}" destId="{3FEF7FAF-BBA0-C540-B2EC-40EC01D16F17}" srcOrd="0" destOrd="0" presId="urn:microsoft.com/office/officeart/2016/7/layout/VerticalSolidActionList"/>
    <dgm:cxn modelId="{B7212AFD-7FC4-B240-A61B-08724A3BF7BD}" type="presOf" srcId="{1859DCDB-C434-4B5B-AED4-28A97B06502D}" destId="{1D95A755-AC06-8C43-ADA8-137A45475829}" srcOrd="0" destOrd="2" presId="urn:microsoft.com/office/officeart/2016/7/layout/VerticalSolidActionList"/>
    <dgm:cxn modelId="{82AB89FD-1CF6-0341-8414-6C982B36F4D4}" type="presOf" srcId="{9BC7AA96-0E70-4F8B-AB4F-79F90B52A1DB}" destId="{FCC903A5-C0AE-A44B-B6C0-161FE0109233}" srcOrd="0" destOrd="0" presId="urn:microsoft.com/office/officeart/2016/7/layout/VerticalSolidActionList"/>
    <dgm:cxn modelId="{A4446CAB-83CD-4943-8497-067BBEAB46C5}" type="presParOf" srcId="{3FEF7FAF-BBA0-C540-B2EC-40EC01D16F17}" destId="{A36B2263-E23E-6742-B85C-5888E753A903}" srcOrd="0" destOrd="0" presId="urn:microsoft.com/office/officeart/2016/7/layout/VerticalSolidActionList"/>
    <dgm:cxn modelId="{2E65894E-1216-AC46-8276-EFDDC33ED1DD}" type="presParOf" srcId="{A36B2263-E23E-6742-B85C-5888E753A903}" destId="{1FDABA19-9A34-D64A-9264-3745C7FA5CC7}" srcOrd="0" destOrd="0" presId="urn:microsoft.com/office/officeart/2016/7/layout/VerticalSolidActionList"/>
    <dgm:cxn modelId="{874C829B-EB35-4D4F-BBEB-74EF082FB07E}" type="presParOf" srcId="{A36B2263-E23E-6742-B85C-5888E753A903}" destId="{3C80098E-F5E2-4642-9163-ADC3D1E8F1BB}" srcOrd="1" destOrd="0" presId="urn:microsoft.com/office/officeart/2016/7/layout/VerticalSolidActionList"/>
    <dgm:cxn modelId="{8C41D684-56D3-6A4A-82C5-BEB3AF1ED95C}" type="presParOf" srcId="{3FEF7FAF-BBA0-C540-B2EC-40EC01D16F17}" destId="{E2C4C13D-6F5E-5B43-8B24-BC4C58CEF0F5}" srcOrd="1" destOrd="0" presId="urn:microsoft.com/office/officeart/2016/7/layout/VerticalSolidActionList"/>
    <dgm:cxn modelId="{FD3DC633-84DA-FD48-8A70-1818C72C0033}" type="presParOf" srcId="{3FEF7FAF-BBA0-C540-B2EC-40EC01D16F17}" destId="{A043F122-5D45-F246-900C-26C9A460F0AA}" srcOrd="2" destOrd="0" presId="urn:microsoft.com/office/officeart/2016/7/layout/VerticalSolidActionList"/>
    <dgm:cxn modelId="{E7F07104-B57C-E24C-9034-9F4DD7EFFFC9}" type="presParOf" srcId="{A043F122-5D45-F246-900C-26C9A460F0AA}" destId="{FCC903A5-C0AE-A44B-B6C0-161FE0109233}" srcOrd="0" destOrd="0" presId="urn:microsoft.com/office/officeart/2016/7/layout/VerticalSolidActionList"/>
    <dgm:cxn modelId="{13930E2C-BDCF-DD4A-978D-F6E54BFE31B7}" type="presParOf" srcId="{A043F122-5D45-F246-900C-26C9A460F0AA}" destId="{34BADF2E-7CB8-954C-A1C5-5D6BAB9E449F}" srcOrd="1" destOrd="0" presId="urn:microsoft.com/office/officeart/2016/7/layout/VerticalSolidActionList"/>
    <dgm:cxn modelId="{94639B73-8E1A-F94B-9B85-63BCC54FA1B0}" type="presParOf" srcId="{3FEF7FAF-BBA0-C540-B2EC-40EC01D16F17}" destId="{E3B03664-496F-4741-9DE3-F84159651670}" srcOrd="3" destOrd="0" presId="urn:microsoft.com/office/officeart/2016/7/layout/VerticalSolidActionList"/>
    <dgm:cxn modelId="{8F31DA0F-76FE-8749-8E54-2AB0DEA91749}" type="presParOf" srcId="{3FEF7FAF-BBA0-C540-B2EC-40EC01D16F17}" destId="{613A2265-0731-1F41-8D33-D3F4EE856A95}" srcOrd="4" destOrd="0" presId="urn:microsoft.com/office/officeart/2016/7/layout/VerticalSolidActionList"/>
    <dgm:cxn modelId="{9ED94F5F-C4AC-5043-8FB5-09219CA5B41C}" type="presParOf" srcId="{613A2265-0731-1F41-8D33-D3F4EE856A95}" destId="{D99FBEC6-AB50-FB4F-88D7-1E234FF376CF}" srcOrd="0" destOrd="0" presId="urn:microsoft.com/office/officeart/2016/7/layout/VerticalSolidActionList"/>
    <dgm:cxn modelId="{1338D31D-963D-294F-846B-40D2023D65EB}" type="presParOf" srcId="{613A2265-0731-1F41-8D33-D3F4EE856A95}" destId="{1D95A755-AC06-8C43-ADA8-137A4547582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1BDD1E-BDA3-D842-B0A3-83DE85D6B3E7}" type="doc">
      <dgm:prSet loTypeId="urn:microsoft.com/office/officeart/2005/8/layout/chevron1" loCatId="" qsTypeId="urn:microsoft.com/office/officeart/2005/8/quickstyle/simple4" qsCatId="simple" csTypeId="urn:microsoft.com/office/officeart/2005/8/colors/accent1_2" csCatId="accent1" phldr="1"/>
      <dgm:spPr/>
    </dgm:pt>
    <dgm:pt modelId="{4363238F-5408-B64A-BA3C-1DD352950176}">
      <dgm:prSet phldrT="[Text]" custT="1"/>
      <dgm:spPr>
        <a:solidFill>
          <a:srgbClr val="FFC000"/>
        </a:solidFill>
      </dgm:spPr>
      <dgm:t>
        <a:bodyPr/>
        <a:lstStyle/>
        <a:p>
          <a:r>
            <a:rPr lang="en-US" sz="2000" dirty="0">
              <a:solidFill>
                <a:schemeClr val="tx1"/>
              </a:solidFill>
              <a:latin typeface="Arial" panose="020B0604020202020204" pitchFamily="34" charset="0"/>
              <a:cs typeface="Arial" panose="020B0604020202020204" pitchFamily="34" charset="0"/>
            </a:rPr>
            <a:t>Intelligence sharing with PGAs</a:t>
          </a:r>
        </a:p>
      </dgm:t>
    </dgm:pt>
    <dgm:pt modelId="{4C6C0426-877F-DD41-92AF-34F08B1D9589}" type="parTrans" cxnId="{ACC7F3AF-7C5C-0349-8ADA-901984A3D9AA}">
      <dgm:prSet/>
      <dgm:spPr/>
      <dgm:t>
        <a:bodyPr/>
        <a:lstStyle/>
        <a:p>
          <a:endParaRPr lang="en-US"/>
        </a:p>
      </dgm:t>
    </dgm:pt>
    <dgm:pt modelId="{08FA3959-94AC-3242-A1E1-1DA768A575E9}" type="sibTrans" cxnId="{ACC7F3AF-7C5C-0349-8ADA-901984A3D9AA}">
      <dgm:prSet/>
      <dgm:spPr/>
      <dgm:t>
        <a:bodyPr/>
        <a:lstStyle/>
        <a:p>
          <a:endParaRPr lang="en-US"/>
        </a:p>
      </dgm:t>
    </dgm:pt>
    <dgm:pt modelId="{0B7FEF61-47F9-574E-8986-7A5860197995}">
      <dgm:prSet phldrT="[Text]" custT="1"/>
      <dgm:spPr>
        <a:solidFill>
          <a:schemeClr val="accent5"/>
        </a:solidFill>
      </dgm:spPr>
      <dgm:t>
        <a:bodyPr/>
        <a:lstStyle/>
        <a:p>
          <a:r>
            <a:rPr lang="en-US" sz="2000" dirty="0">
              <a:solidFill>
                <a:schemeClr val="tx1"/>
              </a:solidFill>
              <a:latin typeface="Arial" panose="020B0604020202020204" pitchFamily="34" charset="0"/>
              <a:cs typeface="Arial" panose="020B0604020202020204" pitchFamily="34" charset="0"/>
            </a:rPr>
            <a:t>Customs Integrated Risk Management Portal</a:t>
          </a:r>
        </a:p>
      </dgm:t>
    </dgm:pt>
    <dgm:pt modelId="{97C33670-36CF-E04B-A9D1-21F13AD845D9}" type="parTrans" cxnId="{DBDFBDEC-13C2-9947-AA68-62D478EB7F16}">
      <dgm:prSet/>
      <dgm:spPr/>
      <dgm:t>
        <a:bodyPr/>
        <a:lstStyle/>
        <a:p>
          <a:endParaRPr lang="en-US"/>
        </a:p>
      </dgm:t>
    </dgm:pt>
    <dgm:pt modelId="{7B998642-FE4A-D04F-9A31-F78F7941355F}" type="sibTrans" cxnId="{DBDFBDEC-13C2-9947-AA68-62D478EB7F16}">
      <dgm:prSet/>
      <dgm:spPr/>
      <dgm:t>
        <a:bodyPr/>
        <a:lstStyle/>
        <a:p>
          <a:endParaRPr lang="en-US"/>
        </a:p>
      </dgm:t>
    </dgm:pt>
    <dgm:pt modelId="{1140DF4A-E5B0-B84F-8327-819267598A01}">
      <dgm:prSet phldrT="[Text]" custT="1"/>
      <dgm:spPr>
        <a:solidFill>
          <a:schemeClr val="accent6"/>
        </a:solidFill>
      </dgm:spPr>
      <dgm:t>
        <a:bodyPr/>
        <a:lstStyle/>
        <a:p>
          <a:r>
            <a:rPr lang="en-US" sz="2000" dirty="0">
              <a:solidFill>
                <a:schemeClr val="tx1"/>
              </a:solidFill>
              <a:latin typeface="Arial" panose="020B0604020202020204" pitchFamily="34" charset="0"/>
              <a:cs typeface="Arial" panose="020B0604020202020204" pitchFamily="34" charset="0"/>
            </a:rPr>
            <a:t>Single Storage of Truth</a:t>
          </a:r>
        </a:p>
      </dgm:t>
    </dgm:pt>
    <dgm:pt modelId="{DEBB0287-AC8F-3645-94EA-ADC2AEBED29F}" type="parTrans" cxnId="{34B47385-0579-594E-AACE-47F7A3045137}">
      <dgm:prSet/>
      <dgm:spPr/>
      <dgm:t>
        <a:bodyPr/>
        <a:lstStyle/>
        <a:p>
          <a:endParaRPr lang="en-US"/>
        </a:p>
      </dgm:t>
    </dgm:pt>
    <dgm:pt modelId="{0F478B1A-5809-AF48-B1AA-9FA0595B54EA}" type="sibTrans" cxnId="{34B47385-0579-594E-AACE-47F7A3045137}">
      <dgm:prSet/>
      <dgm:spPr/>
      <dgm:t>
        <a:bodyPr/>
        <a:lstStyle/>
        <a:p>
          <a:endParaRPr lang="en-US"/>
        </a:p>
      </dgm:t>
    </dgm:pt>
    <dgm:pt modelId="{DAE6C68C-3803-134E-A61B-6B5D210BEABE}" type="pres">
      <dgm:prSet presAssocID="{D31BDD1E-BDA3-D842-B0A3-83DE85D6B3E7}" presName="Name0" presStyleCnt="0">
        <dgm:presLayoutVars>
          <dgm:dir/>
          <dgm:animLvl val="lvl"/>
          <dgm:resizeHandles val="exact"/>
        </dgm:presLayoutVars>
      </dgm:prSet>
      <dgm:spPr/>
    </dgm:pt>
    <dgm:pt modelId="{634A22A9-905D-F441-BD7B-73BC6A563CF0}" type="pres">
      <dgm:prSet presAssocID="{4363238F-5408-B64A-BA3C-1DD352950176}" presName="parTxOnly" presStyleLbl="node1" presStyleIdx="0" presStyleCnt="3" custScaleY="73244">
        <dgm:presLayoutVars>
          <dgm:chMax val="0"/>
          <dgm:chPref val="0"/>
          <dgm:bulletEnabled val="1"/>
        </dgm:presLayoutVars>
      </dgm:prSet>
      <dgm:spPr/>
    </dgm:pt>
    <dgm:pt modelId="{AA6BBB10-0554-2148-9D3B-72D5FE8CA291}" type="pres">
      <dgm:prSet presAssocID="{08FA3959-94AC-3242-A1E1-1DA768A575E9}" presName="parTxOnlySpace" presStyleCnt="0"/>
      <dgm:spPr/>
    </dgm:pt>
    <dgm:pt modelId="{FA8501BB-5ACF-3347-9DFC-C7EED3D8CA8D}" type="pres">
      <dgm:prSet presAssocID="{1140DF4A-E5B0-B84F-8327-819267598A01}" presName="parTxOnly" presStyleLbl="node1" presStyleIdx="1" presStyleCnt="3" custScaleY="73244">
        <dgm:presLayoutVars>
          <dgm:chMax val="0"/>
          <dgm:chPref val="0"/>
          <dgm:bulletEnabled val="1"/>
        </dgm:presLayoutVars>
      </dgm:prSet>
      <dgm:spPr/>
    </dgm:pt>
    <dgm:pt modelId="{C8A265B5-9E32-8A41-AEED-FEFE80A44CFE}" type="pres">
      <dgm:prSet presAssocID="{0F478B1A-5809-AF48-B1AA-9FA0595B54EA}" presName="parTxOnlySpace" presStyleCnt="0"/>
      <dgm:spPr/>
    </dgm:pt>
    <dgm:pt modelId="{464CCAF2-0864-7E41-A28F-6168C13B2B60}" type="pres">
      <dgm:prSet presAssocID="{0B7FEF61-47F9-574E-8986-7A5860197995}" presName="parTxOnly" presStyleLbl="node1" presStyleIdx="2" presStyleCnt="3" custScaleY="73244">
        <dgm:presLayoutVars>
          <dgm:chMax val="0"/>
          <dgm:chPref val="0"/>
          <dgm:bulletEnabled val="1"/>
        </dgm:presLayoutVars>
      </dgm:prSet>
      <dgm:spPr/>
    </dgm:pt>
  </dgm:ptLst>
  <dgm:cxnLst>
    <dgm:cxn modelId="{1699B905-238A-4D6B-BE69-5E56E1375DE1}" type="presOf" srcId="{1140DF4A-E5B0-B84F-8327-819267598A01}" destId="{FA8501BB-5ACF-3347-9DFC-C7EED3D8CA8D}" srcOrd="0" destOrd="0" presId="urn:microsoft.com/office/officeart/2005/8/layout/chevron1"/>
    <dgm:cxn modelId="{34B47385-0579-594E-AACE-47F7A3045137}" srcId="{D31BDD1E-BDA3-D842-B0A3-83DE85D6B3E7}" destId="{1140DF4A-E5B0-B84F-8327-819267598A01}" srcOrd="1" destOrd="0" parTransId="{DEBB0287-AC8F-3645-94EA-ADC2AEBED29F}" sibTransId="{0F478B1A-5809-AF48-B1AA-9FA0595B54EA}"/>
    <dgm:cxn modelId="{B053209D-C3CE-456D-B2FD-29BFD489713B}" type="presOf" srcId="{4363238F-5408-B64A-BA3C-1DD352950176}" destId="{634A22A9-905D-F441-BD7B-73BC6A563CF0}" srcOrd="0" destOrd="0" presId="urn:microsoft.com/office/officeart/2005/8/layout/chevron1"/>
    <dgm:cxn modelId="{ACC7F3AF-7C5C-0349-8ADA-901984A3D9AA}" srcId="{D31BDD1E-BDA3-D842-B0A3-83DE85D6B3E7}" destId="{4363238F-5408-B64A-BA3C-1DD352950176}" srcOrd="0" destOrd="0" parTransId="{4C6C0426-877F-DD41-92AF-34F08B1D9589}" sibTransId="{08FA3959-94AC-3242-A1E1-1DA768A575E9}"/>
    <dgm:cxn modelId="{E7AA46C1-DFEA-4261-A314-58561A9B7911}" type="presOf" srcId="{0B7FEF61-47F9-574E-8986-7A5860197995}" destId="{464CCAF2-0864-7E41-A28F-6168C13B2B60}" srcOrd="0" destOrd="0" presId="urn:microsoft.com/office/officeart/2005/8/layout/chevron1"/>
    <dgm:cxn modelId="{DBDFBDEC-13C2-9947-AA68-62D478EB7F16}" srcId="{D31BDD1E-BDA3-D842-B0A3-83DE85D6B3E7}" destId="{0B7FEF61-47F9-574E-8986-7A5860197995}" srcOrd="2" destOrd="0" parTransId="{97C33670-36CF-E04B-A9D1-21F13AD845D9}" sibTransId="{7B998642-FE4A-D04F-9A31-F78F7941355F}"/>
    <dgm:cxn modelId="{BFB0EEF2-A041-4C65-9E94-E89F64FD5974}" type="presOf" srcId="{D31BDD1E-BDA3-D842-B0A3-83DE85D6B3E7}" destId="{DAE6C68C-3803-134E-A61B-6B5D210BEABE}" srcOrd="0" destOrd="0" presId="urn:microsoft.com/office/officeart/2005/8/layout/chevron1"/>
    <dgm:cxn modelId="{10A7ADC1-E99B-4FA3-982C-57A1BACAD013}" type="presParOf" srcId="{DAE6C68C-3803-134E-A61B-6B5D210BEABE}" destId="{634A22A9-905D-F441-BD7B-73BC6A563CF0}" srcOrd="0" destOrd="0" presId="urn:microsoft.com/office/officeart/2005/8/layout/chevron1"/>
    <dgm:cxn modelId="{EE307256-CBE5-4F0A-907C-A00F9023CC0E}" type="presParOf" srcId="{DAE6C68C-3803-134E-A61B-6B5D210BEABE}" destId="{AA6BBB10-0554-2148-9D3B-72D5FE8CA291}" srcOrd="1" destOrd="0" presId="urn:microsoft.com/office/officeart/2005/8/layout/chevron1"/>
    <dgm:cxn modelId="{1492F205-9ECC-4F16-933A-A0E0BA9647FC}" type="presParOf" srcId="{DAE6C68C-3803-134E-A61B-6B5D210BEABE}" destId="{FA8501BB-5ACF-3347-9DFC-C7EED3D8CA8D}" srcOrd="2" destOrd="0" presId="urn:microsoft.com/office/officeart/2005/8/layout/chevron1"/>
    <dgm:cxn modelId="{473F17A1-8FF1-43CC-8843-F654213379F3}" type="presParOf" srcId="{DAE6C68C-3803-134E-A61B-6B5D210BEABE}" destId="{C8A265B5-9E32-8A41-AEED-FEFE80A44CFE}" srcOrd="3" destOrd="0" presId="urn:microsoft.com/office/officeart/2005/8/layout/chevron1"/>
    <dgm:cxn modelId="{21252A5B-160F-4794-AA44-F58393D6F500}" type="presParOf" srcId="{DAE6C68C-3803-134E-A61B-6B5D210BEABE}" destId="{464CCAF2-0864-7E41-A28F-6168C13B2B6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53177D-EB2C-4B2B-9742-3AB99C041D4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D43788C-4AF6-4B91-A394-01D95AE4C1EF}">
      <dgm:prSet/>
      <dgm:spPr/>
      <dgm:t>
        <a:bodyPr/>
        <a:lstStyle/>
        <a:p>
          <a:r>
            <a:rPr lang="en-PH" dirty="0"/>
            <a:t>The </a:t>
          </a:r>
          <a:r>
            <a:rPr lang="en-PH" b="1" dirty="0"/>
            <a:t>AEO program’s success depends on Customs key officials and involved sections </a:t>
          </a:r>
          <a:r>
            <a:rPr lang="en-PH" dirty="0"/>
            <a:t>in understanding it and willingness to support </a:t>
          </a:r>
          <a:endParaRPr lang="en-US" dirty="0"/>
        </a:p>
      </dgm:t>
    </dgm:pt>
    <dgm:pt modelId="{EE088776-C60C-4F71-86BB-53B010A0D205}" type="parTrans" cxnId="{31E582BA-5DB3-45F5-B905-45064E94CD7F}">
      <dgm:prSet/>
      <dgm:spPr/>
      <dgm:t>
        <a:bodyPr/>
        <a:lstStyle/>
        <a:p>
          <a:endParaRPr lang="en-US"/>
        </a:p>
      </dgm:t>
    </dgm:pt>
    <dgm:pt modelId="{80017B2C-B6A6-43A0-8544-69CC0A1B6D66}" type="sibTrans" cxnId="{31E582BA-5DB3-45F5-B905-45064E94CD7F}">
      <dgm:prSet/>
      <dgm:spPr/>
      <dgm:t>
        <a:bodyPr/>
        <a:lstStyle/>
        <a:p>
          <a:endParaRPr lang="en-US"/>
        </a:p>
      </dgm:t>
    </dgm:pt>
    <dgm:pt modelId="{70819579-5846-4FB1-9F19-CE53A0B0789B}">
      <dgm:prSet/>
      <dgm:spPr>
        <a:solidFill>
          <a:schemeClr val="accent6">
            <a:lumMod val="60000"/>
            <a:lumOff val="40000"/>
          </a:schemeClr>
        </a:solidFill>
      </dgm:spPr>
      <dgm:t>
        <a:bodyPr/>
        <a:lstStyle/>
        <a:p>
          <a:r>
            <a:rPr lang="en-PH" b="1" dirty="0"/>
            <a:t>AEO program briefings should be regularly conducted </a:t>
          </a:r>
          <a:r>
            <a:rPr lang="en-PH" dirty="0"/>
            <a:t>about the AEO concept, the role of Customs, economic operator providers in supply chain security, and voluntary compliance</a:t>
          </a:r>
          <a:endParaRPr lang="en-US" dirty="0"/>
        </a:p>
      </dgm:t>
    </dgm:pt>
    <dgm:pt modelId="{2037B758-5B97-474E-9C1B-175D714A1D5C}" type="parTrans" cxnId="{553645B7-738A-4722-BE33-6B625AE62173}">
      <dgm:prSet/>
      <dgm:spPr/>
      <dgm:t>
        <a:bodyPr/>
        <a:lstStyle/>
        <a:p>
          <a:endParaRPr lang="en-US"/>
        </a:p>
      </dgm:t>
    </dgm:pt>
    <dgm:pt modelId="{6A37DEA9-B083-4F71-A990-F1E20286F75B}" type="sibTrans" cxnId="{553645B7-738A-4722-BE33-6B625AE62173}">
      <dgm:prSet/>
      <dgm:spPr/>
      <dgm:t>
        <a:bodyPr/>
        <a:lstStyle/>
        <a:p>
          <a:endParaRPr lang="en-US"/>
        </a:p>
      </dgm:t>
    </dgm:pt>
    <dgm:pt modelId="{8758E750-A2A1-4E96-B45F-7EE8075C926E}">
      <dgm:prSet/>
      <dgm:spPr>
        <a:solidFill>
          <a:schemeClr val="accent5"/>
        </a:solidFill>
      </dgm:spPr>
      <dgm:t>
        <a:bodyPr/>
        <a:lstStyle/>
        <a:p>
          <a:r>
            <a:rPr lang="en-PH" dirty="0"/>
            <a:t>The Customs</a:t>
          </a:r>
          <a:r>
            <a:rPr lang="en-PH" b="1" dirty="0"/>
            <a:t> AEO specialists should make arrangement to speak at public forums</a:t>
          </a:r>
          <a:r>
            <a:rPr lang="en-PH" dirty="0"/>
            <a:t> and schedule briefings with involved Customs offices  </a:t>
          </a:r>
          <a:endParaRPr lang="en-US" dirty="0"/>
        </a:p>
      </dgm:t>
    </dgm:pt>
    <dgm:pt modelId="{02CB5AE8-ED93-48A4-9330-ABE2B02A2566}" type="parTrans" cxnId="{1CEE74C1-EE3D-4084-A36A-6BC326993DD6}">
      <dgm:prSet/>
      <dgm:spPr/>
      <dgm:t>
        <a:bodyPr/>
        <a:lstStyle/>
        <a:p>
          <a:endParaRPr lang="en-US"/>
        </a:p>
      </dgm:t>
    </dgm:pt>
    <dgm:pt modelId="{42159707-ACB1-4002-8385-FFB807A40301}" type="sibTrans" cxnId="{1CEE74C1-EE3D-4084-A36A-6BC326993DD6}">
      <dgm:prSet/>
      <dgm:spPr/>
      <dgm:t>
        <a:bodyPr/>
        <a:lstStyle/>
        <a:p>
          <a:endParaRPr lang="en-US"/>
        </a:p>
      </dgm:t>
    </dgm:pt>
    <dgm:pt modelId="{2CD7C481-3B7F-2643-B7E3-7BB95658037C}" type="pres">
      <dgm:prSet presAssocID="{9453177D-EB2C-4B2B-9742-3AB99C041D4F}" presName="outerComposite" presStyleCnt="0">
        <dgm:presLayoutVars>
          <dgm:chMax val="5"/>
          <dgm:dir/>
          <dgm:resizeHandles val="exact"/>
        </dgm:presLayoutVars>
      </dgm:prSet>
      <dgm:spPr/>
    </dgm:pt>
    <dgm:pt modelId="{99CAA3C7-82EB-6248-91FA-42E8FFFAD9EC}" type="pres">
      <dgm:prSet presAssocID="{9453177D-EB2C-4B2B-9742-3AB99C041D4F}" presName="dummyMaxCanvas" presStyleCnt="0">
        <dgm:presLayoutVars/>
      </dgm:prSet>
      <dgm:spPr/>
    </dgm:pt>
    <dgm:pt modelId="{A87A6200-0F87-6C44-BEF6-A15CF76C819B}" type="pres">
      <dgm:prSet presAssocID="{9453177D-EB2C-4B2B-9742-3AB99C041D4F}" presName="ThreeNodes_1" presStyleLbl="node1" presStyleIdx="0" presStyleCnt="3">
        <dgm:presLayoutVars>
          <dgm:bulletEnabled val="1"/>
        </dgm:presLayoutVars>
      </dgm:prSet>
      <dgm:spPr/>
    </dgm:pt>
    <dgm:pt modelId="{6C6B0F29-69CB-4642-A641-CDBCF4A86344}" type="pres">
      <dgm:prSet presAssocID="{9453177D-EB2C-4B2B-9742-3AB99C041D4F}" presName="ThreeNodes_2" presStyleLbl="node1" presStyleIdx="1" presStyleCnt="3">
        <dgm:presLayoutVars>
          <dgm:bulletEnabled val="1"/>
        </dgm:presLayoutVars>
      </dgm:prSet>
      <dgm:spPr/>
    </dgm:pt>
    <dgm:pt modelId="{BD98078A-629F-9841-815A-E1647CB3EC17}" type="pres">
      <dgm:prSet presAssocID="{9453177D-EB2C-4B2B-9742-3AB99C041D4F}" presName="ThreeNodes_3" presStyleLbl="node1" presStyleIdx="2" presStyleCnt="3">
        <dgm:presLayoutVars>
          <dgm:bulletEnabled val="1"/>
        </dgm:presLayoutVars>
      </dgm:prSet>
      <dgm:spPr/>
    </dgm:pt>
    <dgm:pt modelId="{AA1D727C-9C74-BF46-BAC7-B102379A7E8F}" type="pres">
      <dgm:prSet presAssocID="{9453177D-EB2C-4B2B-9742-3AB99C041D4F}" presName="ThreeConn_1-2" presStyleLbl="fgAccFollowNode1" presStyleIdx="0" presStyleCnt="2">
        <dgm:presLayoutVars>
          <dgm:bulletEnabled val="1"/>
        </dgm:presLayoutVars>
      </dgm:prSet>
      <dgm:spPr/>
    </dgm:pt>
    <dgm:pt modelId="{A47AF78A-7251-9643-A795-27B3F2632C4F}" type="pres">
      <dgm:prSet presAssocID="{9453177D-EB2C-4B2B-9742-3AB99C041D4F}" presName="ThreeConn_2-3" presStyleLbl="fgAccFollowNode1" presStyleIdx="1" presStyleCnt="2">
        <dgm:presLayoutVars>
          <dgm:bulletEnabled val="1"/>
        </dgm:presLayoutVars>
      </dgm:prSet>
      <dgm:spPr/>
    </dgm:pt>
    <dgm:pt modelId="{9778AE10-8BE7-A743-927E-EAE1FA62BF9E}" type="pres">
      <dgm:prSet presAssocID="{9453177D-EB2C-4B2B-9742-3AB99C041D4F}" presName="ThreeNodes_1_text" presStyleLbl="node1" presStyleIdx="2" presStyleCnt="3">
        <dgm:presLayoutVars>
          <dgm:bulletEnabled val="1"/>
        </dgm:presLayoutVars>
      </dgm:prSet>
      <dgm:spPr/>
    </dgm:pt>
    <dgm:pt modelId="{D9109559-C572-1348-BFF3-76FEBCAFAD36}" type="pres">
      <dgm:prSet presAssocID="{9453177D-EB2C-4B2B-9742-3AB99C041D4F}" presName="ThreeNodes_2_text" presStyleLbl="node1" presStyleIdx="2" presStyleCnt="3">
        <dgm:presLayoutVars>
          <dgm:bulletEnabled val="1"/>
        </dgm:presLayoutVars>
      </dgm:prSet>
      <dgm:spPr/>
    </dgm:pt>
    <dgm:pt modelId="{44626A11-5516-B042-9F80-83C3D6F139C4}" type="pres">
      <dgm:prSet presAssocID="{9453177D-EB2C-4B2B-9742-3AB99C041D4F}" presName="ThreeNodes_3_text" presStyleLbl="node1" presStyleIdx="2" presStyleCnt="3">
        <dgm:presLayoutVars>
          <dgm:bulletEnabled val="1"/>
        </dgm:presLayoutVars>
      </dgm:prSet>
      <dgm:spPr/>
    </dgm:pt>
  </dgm:ptLst>
  <dgm:cxnLst>
    <dgm:cxn modelId="{539FD700-9F43-C542-958B-6629DBD105B5}" type="presOf" srcId="{8758E750-A2A1-4E96-B45F-7EE8075C926E}" destId="{44626A11-5516-B042-9F80-83C3D6F139C4}" srcOrd="1" destOrd="0" presId="urn:microsoft.com/office/officeart/2005/8/layout/vProcess5"/>
    <dgm:cxn modelId="{D79FF41C-17B8-C648-9721-E07AC17811AB}" type="presOf" srcId="{80017B2C-B6A6-43A0-8544-69CC0A1B6D66}" destId="{AA1D727C-9C74-BF46-BAC7-B102379A7E8F}" srcOrd="0" destOrd="0" presId="urn:microsoft.com/office/officeart/2005/8/layout/vProcess5"/>
    <dgm:cxn modelId="{A96D501D-B743-4B48-A780-BDCEC3F42F8C}" type="presOf" srcId="{9453177D-EB2C-4B2B-9742-3AB99C041D4F}" destId="{2CD7C481-3B7F-2643-B7E3-7BB95658037C}" srcOrd="0" destOrd="0" presId="urn:microsoft.com/office/officeart/2005/8/layout/vProcess5"/>
    <dgm:cxn modelId="{AA386332-87E5-3447-8FB0-9FFA49D55CDF}" type="presOf" srcId="{70819579-5846-4FB1-9F19-CE53A0B0789B}" destId="{6C6B0F29-69CB-4642-A641-CDBCF4A86344}" srcOrd="0" destOrd="0" presId="urn:microsoft.com/office/officeart/2005/8/layout/vProcess5"/>
    <dgm:cxn modelId="{0B25A356-036C-AE47-877A-6B718EBD73A6}" type="presOf" srcId="{1D43788C-4AF6-4B91-A394-01D95AE4C1EF}" destId="{A87A6200-0F87-6C44-BEF6-A15CF76C819B}" srcOrd="0" destOrd="0" presId="urn:microsoft.com/office/officeart/2005/8/layout/vProcess5"/>
    <dgm:cxn modelId="{4F267B59-9467-814A-8A17-ABCA1AA6028A}" type="presOf" srcId="{70819579-5846-4FB1-9F19-CE53A0B0789B}" destId="{D9109559-C572-1348-BFF3-76FEBCAFAD36}" srcOrd="1" destOrd="0" presId="urn:microsoft.com/office/officeart/2005/8/layout/vProcess5"/>
    <dgm:cxn modelId="{832B4C76-399D-DD4A-9648-FD9CC05B3258}" type="presOf" srcId="{6A37DEA9-B083-4F71-A990-F1E20286F75B}" destId="{A47AF78A-7251-9643-A795-27B3F2632C4F}" srcOrd="0" destOrd="0" presId="urn:microsoft.com/office/officeart/2005/8/layout/vProcess5"/>
    <dgm:cxn modelId="{533420B0-B928-CF4D-B104-BE5D42CD332B}" type="presOf" srcId="{1D43788C-4AF6-4B91-A394-01D95AE4C1EF}" destId="{9778AE10-8BE7-A743-927E-EAE1FA62BF9E}" srcOrd="1" destOrd="0" presId="urn:microsoft.com/office/officeart/2005/8/layout/vProcess5"/>
    <dgm:cxn modelId="{553645B7-738A-4722-BE33-6B625AE62173}" srcId="{9453177D-EB2C-4B2B-9742-3AB99C041D4F}" destId="{70819579-5846-4FB1-9F19-CE53A0B0789B}" srcOrd="1" destOrd="0" parTransId="{2037B758-5B97-474E-9C1B-175D714A1D5C}" sibTransId="{6A37DEA9-B083-4F71-A990-F1E20286F75B}"/>
    <dgm:cxn modelId="{31E582BA-5DB3-45F5-B905-45064E94CD7F}" srcId="{9453177D-EB2C-4B2B-9742-3AB99C041D4F}" destId="{1D43788C-4AF6-4B91-A394-01D95AE4C1EF}" srcOrd="0" destOrd="0" parTransId="{EE088776-C60C-4F71-86BB-53B010A0D205}" sibTransId="{80017B2C-B6A6-43A0-8544-69CC0A1B6D66}"/>
    <dgm:cxn modelId="{1CEE74C1-EE3D-4084-A36A-6BC326993DD6}" srcId="{9453177D-EB2C-4B2B-9742-3AB99C041D4F}" destId="{8758E750-A2A1-4E96-B45F-7EE8075C926E}" srcOrd="2" destOrd="0" parTransId="{02CB5AE8-ED93-48A4-9330-ABE2B02A2566}" sibTransId="{42159707-ACB1-4002-8385-FFB807A40301}"/>
    <dgm:cxn modelId="{9AD9D6E6-FEA9-5348-A261-04EE859DD370}" type="presOf" srcId="{8758E750-A2A1-4E96-B45F-7EE8075C926E}" destId="{BD98078A-629F-9841-815A-E1647CB3EC17}" srcOrd="0" destOrd="0" presId="urn:microsoft.com/office/officeart/2005/8/layout/vProcess5"/>
    <dgm:cxn modelId="{F52C9C54-B76D-3446-B4F1-306D255FE3E2}" type="presParOf" srcId="{2CD7C481-3B7F-2643-B7E3-7BB95658037C}" destId="{99CAA3C7-82EB-6248-91FA-42E8FFFAD9EC}" srcOrd="0" destOrd="0" presId="urn:microsoft.com/office/officeart/2005/8/layout/vProcess5"/>
    <dgm:cxn modelId="{EB978741-B7A6-F949-9FEB-C42523BF9CA4}" type="presParOf" srcId="{2CD7C481-3B7F-2643-B7E3-7BB95658037C}" destId="{A87A6200-0F87-6C44-BEF6-A15CF76C819B}" srcOrd="1" destOrd="0" presId="urn:microsoft.com/office/officeart/2005/8/layout/vProcess5"/>
    <dgm:cxn modelId="{F5AC713E-9BA4-844B-833A-74E4D20D745A}" type="presParOf" srcId="{2CD7C481-3B7F-2643-B7E3-7BB95658037C}" destId="{6C6B0F29-69CB-4642-A641-CDBCF4A86344}" srcOrd="2" destOrd="0" presId="urn:microsoft.com/office/officeart/2005/8/layout/vProcess5"/>
    <dgm:cxn modelId="{D4249917-6057-C449-9F42-7C81FD651CDA}" type="presParOf" srcId="{2CD7C481-3B7F-2643-B7E3-7BB95658037C}" destId="{BD98078A-629F-9841-815A-E1647CB3EC17}" srcOrd="3" destOrd="0" presId="urn:microsoft.com/office/officeart/2005/8/layout/vProcess5"/>
    <dgm:cxn modelId="{41858DD7-D2A2-814D-B8CC-5EAF35836E71}" type="presParOf" srcId="{2CD7C481-3B7F-2643-B7E3-7BB95658037C}" destId="{AA1D727C-9C74-BF46-BAC7-B102379A7E8F}" srcOrd="4" destOrd="0" presId="urn:microsoft.com/office/officeart/2005/8/layout/vProcess5"/>
    <dgm:cxn modelId="{FA4551CB-FDFB-524F-BC05-B4E95B5AF85C}" type="presParOf" srcId="{2CD7C481-3B7F-2643-B7E3-7BB95658037C}" destId="{A47AF78A-7251-9643-A795-27B3F2632C4F}" srcOrd="5" destOrd="0" presId="urn:microsoft.com/office/officeart/2005/8/layout/vProcess5"/>
    <dgm:cxn modelId="{4810E722-A612-0B41-B5C3-BD17AE5739F6}" type="presParOf" srcId="{2CD7C481-3B7F-2643-B7E3-7BB95658037C}" destId="{9778AE10-8BE7-A743-927E-EAE1FA62BF9E}" srcOrd="6" destOrd="0" presId="urn:microsoft.com/office/officeart/2005/8/layout/vProcess5"/>
    <dgm:cxn modelId="{54DEBEAF-D6FB-6D41-BE50-A719F798C8CD}" type="presParOf" srcId="{2CD7C481-3B7F-2643-B7E3-7BB95658037C}" destId="{D9109559-C572-1348-BFF3-76FEBCAFAD36}" srcOrd="7" destOrd="0" presId="urn:microsoft.com/office/officeart/2005/8/layout/vProcess5"/>
    <dgm:cxn modelId="{62F94E57-47B8-094F-B376-F7C57CD55CFB}" type="presParOf" srcId="{2CD7C481-3B7F-2643-B7E3-7BB95658037C}" destId="{44626A11-5516-B042-9F80-83C3D6F139C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53177D-EB2C-4B2B-9742-3AB99C041D4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D43788C-4AF6-4B91-A394-01D95AE4C1EF}">
      <dgm:prSet/>
      <dgm:spPr/>
      <dgm:t>
        <a:bodyPr/>
        <a:lstStyle/>
        <a:p>
          <a:r>
            <a:rPr lang="en-US" b="1" dirty="0">
              <a:effectLst/>
            </a:rPr>
            <a:t>PGAs that have import or export requirements must also understand how an AEO program affects them</a:t>
          </a:r>
          <a:r>
            <a:rPr lang="en-US" dirty="0">
              <a:effectLst/>
            </a:rPr>
            <a:t>, simplified procedures are not just a Customs concern</a:t>
          </a:r>
          <a:endParaRPr lang="en-US" dirty="0"/>
        </a:p>
      </dgm:t>
    </dgm:pt>
    <dgm:pt modelId="{EE088776-C60C-4F71-86BB-53B010A0D205}" type="parTrans" cxnId="{31E582BA-5DB3-45F5-B905-45064E94CD7F}">
      <dgm:prSet/>
      <dgm:spPr/>
      <dgm:t>
        <a:bodyPr/>
        <a:lstStyle/>
        <a:p>
          <a:endParaRPr lang="en-US"/>
        </a:p>
      </dgm:t>
    </dgm:pt>
    <dgm:pt modelId="{80017B2C-B6A6-43A0-8544-69CC0A1B6D66}" type="sibTrans" cxnId="{31E582BA-5DB3-45F5-B905-45064E94CD7F}">
      <dgm:prSet/>
      <dgm:spPr/>
      <dgm:t>
        <a:bodyPr/>
        <a:lstStyle/>
        <a:p>
          <a:endParaRPr lang="en-US"/>
        </a:p>
      </dgm:t>
    </dgm:pt>
    <dgm:pt modelId="{70819579-5846-4FB1-9F19-CE53A0B0789B}">
      <dgm:prSet/>
      <dgm:spPr>
        <a:solidFill>
          <a:schemeClr val="accent6">
            <a:lumMod val="60000"/>
            <a:lumOff val="40000"/>
          </a:schemeClr>
        </a:solidFill>
      </dgm:spPr>
      <dgm:t>
        <a:bodyPr/>
        <a:lstStyle/>
        <a:p>
          <a:r>
            <a:rPr lang="en-US" b="1" dirty="0">
              <a:effectLst/>
            </a:rPr>
            <a:t>PGA concerns and processes must be factored into the program </a:t>
          </a:r>
          <a:r>
            <a:rPr lang="en-US" dirty="0">
              <a:effectLst/>
            </a:rPr>
            <a:t>and issues solved to everyone’s satisfaction </a:t>
          </a:r>
          <a:endParaRPr lang="en-US" dirty="0"/>
        </a:p>
      </dgm:t>
    </dgm:pt>
    <dgm:pt modelId="{2037B758-5B97-474E-9C1B-175D714A1D5C}" type="parTrans" cxnId="{553645B7-738A-4722-BE33-6B625AE62173}">
      <dgm:prSet/>
      <dgm:spPr/>
      <dgm:t>
        <a:bodyPr/>
        <a:lstStyle/>
        <a:p>
          <a:endParaRPr lang="en-US"/>
        </a:p>
      </dgm:t>
    </dgm:pt>
    <dgm:pt modelId="{6A37DEA9-B083-4F71-A990-F1E20286F75B}" type="sibTrans" cxnId="{553645B7-738A-4722-BE33-6B625AE62173}">
      <dgm:prSet/>
      <dgm:spPr/>
      <dgm:t>
        <a:bodyPr/>
        <a:lstStyle/>
        <a:p>
          <a:endParaRPr lang="en-US"/>
        </a:p>
      </dgm:t>
    </dgm:pt>
    <dgm:pt modelId="{8758E750-A2A1-4E96-B45F-7EE8075C926E}">
      <dgm:prSet/>
      <dgm:spPr>
        <a:solidFill>
          <a:schemeClr val="accent5"/>
        </a:solidFill>
      </dgm:spPr>
      <dgm:t>
        <a:bodyPr/>
        <a:lstStyle/>
        <a:p>
          <a:r>
            <a:rPr lang="en-US" dirty="0">
              <a:effectLst/>
            </a:rPr>
            <a:t>This may be difficult when PGAs may think that Customs is trying to take charge and that this could result in a cut in their budgets, staffing, or responsibilities. In this event, the Customs </a:t>
          </a:r>
          <a:r>
            <a:rPr lang="en-US" b="1" dirty="0">
              <a:effectLst/>
            </a:rPr>
            <a:t>AEO team will probably have to enlist the support of the heads of PGAs</a:t>
          </a:r>
          <a:r>
            <a:rPr lang="en-US" dirty="0">
              <a:effectLst/>
            </a:rPr>
            <a:t> </a:t>
          </a:r>
          <a:endParaRPr lang="en-US" dirty="0"/>
        </a:p>
      </dgm:t>
    </dgm:pt>
    <dgm:pt modelId="{02CB5AE8-ED93-48A4-9330-ABE2B02A2566}" type="parTrans" cxnId="{1CEE74C1-EE3D-4084-A36A-6BC326993DD6}">
      <dgm:prSet/>
      <dgm:spPr/>
      <dgm:t>
        <a:bodyPr/>
        <a:lstStyle/>
        <a:p>
          <a:endParaRPr lang="en-US"/>
        </a:p>
      </dgm:t>
    </dgm:pt>
    <dgm:pt modelId="{42159707-ACB1-4002-8385-FFB807A40301}" type="sibTrans" cxnId="{1CEE74C1-EE3D-4084-A36A-6BC326993DD6}">
      <dgm:prSet/>
      <dgm:spPr/>
      <dgm:t>
        <a:bodyPr/>
        <a:lstStyle/>
        <a:p>
          <a:endParaRPr lang="en-US"/>
        </a:p>
      </dgm:t>
    </dgm:pt>
    <dgm:pt modelId="{2CD7C481-3B7F-2643-B7E3-7BB95658037C}" type="pres">
      <dgm:prSet presAssocID="{9453177D-EB2C-4B2B-9742-3AB99C041D4F}" presName="outerComposite" presStyleCnt="0">
        <dgm:presLayoutVars>
          <dgm:chMax val="5"/>
          <dgm:dir/>
          <dgm:resizeHandles val="exact"/>
        </dgm:presLayoutVars>
      </dgm:prSet>
      <dgm:spPr/>
    </dgm:pt>
    <dgm:pt modelId="{99CAA3C7-82EB-6248-91FA-42E8FFFAD9EC}" type="pres">
      <dgm:prSet presAssocID="{9453177D-EB2C-4B2B-9742-3AB99C041D4F}" presName="dummyMaxCanvas" presStyleCnt="0">
        <dgm:presLayoutVars/>
      </dgm:prSet>
      <dgm:spPr/>
    </dgm:pt>
    <dgm:pt modelId="{A87A6200-0F87-6C44-BEF6-A15CF76C819B}" type="pres">
      <dgm:prSet presAssocID="{9453177D-EB2C-4B2B-9742-3AB99C041D4F}" presName="ThreeNodes_1" presStyleLbl="node1" presStyleIdx="0" presStyleCnt="3">
        <dgm:presLayoutVars>
          <dgm:bulletEnabled val="1"/>
        </dgm:presLayoutVars>
      </dgm:prSet>
      <dgm:spPr/>
    </dgm:pt>
    <dgm:pt modelId="{6C6B0F29-69CB-4642-A641-CDBCF4A86344}" type="pres">
      <dgm:prSet presAssocID="{9453177D-EB2C-4B2B-9742-3AB99C041D4F}" presName="ThreeNodes_2" presStyleLbl="node1" presStyleIdx="1" presStyleCnt="3">
        <dgm:presLayoutVars>
          <dgm:bulletEnabled val="1"/>
        </dgm:presLayoutVars>
      </dgm:prSet>
      <dgm:spPr/>
    </dgm:pt>
    <dgm:pt modelId="{BD98078A-629F-9841-815A-E1647CB3EC17}" type="pres">
      <dgm:prSet presAssocID="{9453177D-EB2C-4B2B-9742-3AB99C041D4F}" presName="ThreeNodes_3" presStyleLbl="node1" presStyleIdx="2" presStyleCnt="3">
        <dgm:presLayoutVars>
          <dgm:bulletEnabled val="1"/>
        </dgm:presLayoutVars>
      </dgm:prSet>
      <dgm:spPr/>
    </dgm:pt>
    <dgm:pt modelId="{AA1D727C-9C74-BF46-BAC7-B102379A7E8F}" type="pres">
      <dgm:prSet presAssocID="{9453177D-EB2C-4B2B-9742-3AB99C041D4F}" presName="ThreeConn_1-2" presStyleLbl="fgAccFollowNode1" presStyleIdx="0" presStyleCnt="2">
        <dgm:presLayoutVars>
          <dgm:bulletEnabled val="1"/>
        </dgm:presLayoutVars>
      </dgm:prSet>
      <dgm:spPr/>
    </dgm:pt>
    <dgm:pt modelId="{A47AF78A-7251-9643-A795-27B3F2632C4F}" type="pres">
      <dgm:prSet presAssocID="{9453177D-EB2C-4B2B-9742-3AB99C041D4F}" presName="ThreeConn_2-3" presStyleLbl="fgAccFollowNode1" presStyleIdx="1" presStyleCnt="2">
        <dgm:presLayoutVars>
          <dgm:bulletEnabled val="1"/>
        </dgm:presLayoutVars>
      </dgm:prSet>
      <dgm:spPr/>
    </dgm:pt>
    <dgm:pt modelId="{9778AE10-8BE7-A743-927E-EAE1FA62BF9E}" type="pres">
      <dgm:prSet presAssocID="{9453177D-EB2C-4B2B-9742-3AB99C041D4F}" presName="ThreeNodes_1_text" presStyleLbl="node1" presStyleIdx="2" presStyleCnt="3">
        <dgm:presLayoutVars>
          <dgm:bulletEnabled val="1"/>
        </dgm:presLayoutVars>
      </dgm:prSet>
      <dgm:spPr/>
    </dgm:pt>
    <dgm:pt modelId="{D9109559-C572-1348-BFF3-76FEBCAFAD36}" type="pres">
      <dgm:prSet presAssocID="{9453177D-EB2C-4B2B-9742-3AB99C041D4F}" presName="ThreeNodes_2_text" presStyleLbl="node1" presStyleIdx="2" presStyleCnt="3">
        <dgm:presLayoutVars>
          <dgm:bulletEnabled val="1"/>
        </dgm:presLayoutVars>
      </dgm:prSet>
      <dgm:spPr/>
    </dgm:pt>
    <dgm:pt modelId="{44626A11-5516-B042-9F80-83C3D6F139C4}" type="pres">
      <dgm:prSet presAssocID="{9453177D-EB2C-4B2B-9742-3AB99C041D4F}" presName="ThreeNodes_3_text" presStyleLbl="node1" presStyleIdx="2" presStyleCnt="3">
        <dgm:presLayoutVars>
          <dgm:bulletEnabled val="1"/>
        </dgm:presLayoutVars>
      </dgm:prSet>
      <dgm:spPr/>
    </dgm:pt>
  </dgm:ptLst>
  <dgm:cxnLst>
    <dgm:cxn modelId="{539FD700-9F43-C542-958B-6629DBD105B5}" type="presOf" srcId="{8758E750-A2A1-4E96-B45F-7EE8075C926E}" destId="{44626A11-5516-B042-9F80-83C3D6F139C4}" srcOrd="1" destOrd="0" presId="urn:microsoft.com/office/officeart/2005/8/layout/vProcess5"/>
    <dgm:cxn modelId="{D79FF41C-17B8-C648-9721-E07AC17811AB}" type="presOf" srcId="{80017B2C-B6A6-43A0-8544-69CC0A1B6D66}" destId="{AA1D727C-9C74-BF46-BAC7-B102379A7E8F}" srcOrd="0" destOrd="0" presId="urn:microsoft.com/office/officeart/2005/8/layout/vProcess5"/>
    <dgm:cxn modelId="{A96D501D-B743-4B48-A780-BDCEC3F42F8C}" type="presOf" srcId="{9453177D-EB2C-4B2B-9742-3AB99C041D4F}" destId="{2CD7C481-3B7F-2643-B7E3-7BB95658037C}" srcOrd="0" destOrd="0" presId="urn:microsoft.com/office/officeart/2005/8/layout/vProcess5"/>
    <dgm:cxn modelId="{AA386332-87E5-3447-8FB0-9FFA49D55CDF}" type="presOf" srcId="{70819579-5846-4FB1-9F19-CE53A0B0789B}" destId="{6C6B0F29-69CB-4642-A641-CDBCF4A86344}" srcOrd="0" destOrd="0" presId="urn:microsoft.com/office/officeart/2005/8/layout/vProcess5"/>
    <dgm:cxn modelId="{0B25A356-036C-AE47-877A-6B718EBD73A6}" type="presOf" srcId="{1D43788C-4AF6-4B91-A394-01D95AE4C1EF}" destId="{A87A6200-0F87-6C44-BEF6-A15CF76C819B}" srcOrd="0" destOrd="0" presId="urn:microsoft.com/office/officeart/2005/8/layout/vProcess5"/>
    <dgm:cxn modelId="{4F267B59-9467-814A-8A17-ABCA1AA6028A}" type="presOf" srcId="{70819579-5846-4FB1-9F19-CE53A0B0789B}" destId="{D9109559-C572-1348-BFF3-76FEBCAFAD36}" srcOrd="1" destOrd="0" presId="urn:microsoft.com/office/officeart/2005/8/layout/vProcess5"/>
    <dgm:cxn modelId="{832B4C76-399D-DD4A-9648-FD9CC05B3258}" type="presOf" srcId="{6A37DEA9-B083-4F71-A990-F1E20286F75B}" destId="{A47AF78A-7251-9643-A795-27B3F2632C4F}" srcOrd="0" destOrd="0" presId="urn:microsoft.com/office/officeart/2005/8/layout/vProcess5"/>
    <dgm:cxn modelId="{533420B0-B928-CF4D-B104-BE5D42CD332B}" type="presOf" srcId="{1D43788C-4AF6-4B91-A394-01D95AE4C1EF}" destId="{9778AE10-8BE7-A743-927E-EAE1FA62BF9E}" srcOrd="1" destOrd="0" presId="urn:microsoft.com/office/officeart/2005/8/layout/vProcess5"/>
    <dgm:cxn modelId="{553645B7-738A-4722-BE33-6B625AE62173}" srcId="{9453177D-EB2C-4B2B-9742-3AB99C041D4F}" destId="{70819579-5846-4FB1-9F19-CE53A0B0789B}" srcOrd="1" destOrd="0" parTransId="{2037B758-5B97-474E-9C1B-175D714A1D5C}" sibTransId="{6A37DEA9-B083-4F71-A990-F1E20286F75B}"/>
    <dgm:cxn modelId="{31E582BA-5DB3-45F5-B905-45064E94CD7F}" srcId="{9453177D-EB2C-4B2B-9742-3AB99C041D4F}" destId="{1D43788C-4AF6-4B91-A394-01D95AE4C1EF}" srcOrd="0" destOrd="0" parTransId="{EE088776-C60C-4F71-86BB-53B010A0D205}" sibTransId="{80017B2C-B6A6-43A0-8544-69CC0A1B6D66}"/>
    <dgm:cxn modelId="{1CEE74C1-EE3D-4084-A36A-6BC326993DD6}" srcId="{9453177D-EB2C-4B2B-9742-3AB99C041D4F}" destId="{8758E750-A2A1-4E96-B45F-7EE8075C926E}" srcOrd="2" destOrd="0" parTransId="{02CB5AE8-ED93-48A4-9330-ABE2B02A2566}" sibTransId="{42159707-ACB1-4002-8385-FFB807A40301}"/>
    <dgm:cxn modelId="{9AD9D6E6-FEA9-5348-A261-04EE859DD370}" type="presOf" srcId="{8758E750-A2A1-4E96-B45F-7EE8075C926E}" destId="{BD98078A-629F-9841-815A-E1647CB3EC17}" srcOrd="0" destOrd="0" presId="urn:microsoft.com/office/officeart/2005/8/layout/vProcess5"/>
    <dgm:cxn modelId="{F52C9C54-B76D-3446-B4F1-306D255FE3E2}" type="presParOf" srcId="{2CD7C481-3B7F-2643-B7E3-7BB95658037C}" destId="{99CAA3C7-82EB-6248-91FA-42E8FFFAD9EC}" srcOrd="0" destOrd="0" presId="urn:microsoft.com/office/officeart/2005/8/layout/vProcess5"/>
    <dgm:cxn modelId="{EB978741-B7A6-F949-9FEB-C42523BF9CA4}" type="presParOf" srcId="{2CD7C481-3B7F-2643-B7E3-7BB95658037C}" destId="{A87A6200-0F87-6C44-BEF6-A15CF76C819B}" srcOrd="1" destOrd="0" presId="urn:microsoft.com/office/officeart/2005/8/layout/vProcess5"/>
    <dgm:cxn modelId="{F5AC713E-9BA4-844B-833A-74E4D20D745A}" type="presParOf" srcId="{2CD7C481-3B7F-2643-B7E3-7BB95658037C}" destId="{6C6B0F29-69CB-4642-A641-CDBCF4A86344}" srcOrd="2" destOrd="0" presId="urn:microsoft.com/office/officeart/2005/8/layout/vProcess5"/>
    <dgm:cxn modelId="{D4249917-6057-C449-9F42-7C81FD651CDA}" type="presParOf" srcId="{2CD7C481-3B7F-2643-B7E3-7BB95658037C}" destId="{BD98078A-629F-9841-815A-E1647CB3EC17}" srcOrd="3" destOrd="0" presId="urn:microsoft.com/office/officeart/2005/8/layout/vProcess5"/>
    <dgm:cxn modelId="{41858DD7-D2A2-814D-B8CC-5EAF35836E71}" type="presParOf" srcId="{2CD7C481-3B7F-2643-B7E3-7BB95658037C}" destId="{AA1D727C-9C74-BF46-BAC7-B102379A7E8F}" srcOrd="4" destOrd="0" presId="urn:microsoft.com/office/officeart/2005/8/layout/vProcess5"/>
    <dgm:cxn modelId="{FA4551CB-FDFB-524F-BC05-B4E95B5AF85C}" type="presParOf" srcId="{2CD7C481-3B7F-2643-B7E3-7BB95658037C}" destId="{A47AF78A-7251-9643-A795-27B3F2632C4F}" srcOrd="5" destOrd="0" presId="urn:microsoft.com/office/officeart/2005/8/layout/vProcess5"/>
    <dgm:cxn modelId="{4810E722-A612-0B41-B5C3-BD17AE5739F6}" type="presParOf" srcId="{2CD7C481-3B7F-2643-B7E3-7BB95658037C}" destId="{9778AE10-8BE7-A743-927E-EAE1FA62BF9E}" srcOrd="6" destOrd="0" presId="urn:microsoft.com/office/officeart/2005/8/layout/vProcess5"/>
    <dgm:cxn modelId="{54DEBEAF-D6FB-6D41-BE50-A719F798C8CD}" type="presParOf" srcId="{2CD7C481-3B7F-2643-B7E3-7BB95658037C}" destId="{D9109559-C572-1348-BFF3-76FEBCAFAD36}" srcOrd="7" destOrd="0" presId="urn:microsoft.com/office/officeart/2005/8/layout/vProcess5"/>
    <dgm:cxn modelId="{62F94E57-47B8-094F-B376-F7C57CD55CFB}" type="presParOf" srcId="{2CD7C481-3B7F-2643-B7E3-7BB95658037C}" destId="{44626A11-5516-B042-9F80-83C3D6F139C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53177D-EB2C-4B2B-9742-3AB99C041D4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D43788C-4AF6-4B91-A394-01D95AE4C1EF}">
      <dgm:prSet/>
      <dgm:spPr/>
      <dgm:t>
        <a:bodyPr/>
        <a:lstStyle/>
        <a:p>
          <a:r>
            <a:rPr lang="en-US" b="1" dirty="0"/>
            <a:t>Prospective applicants</a:t>
          </a:r>
          <a:r>
            <a:rPr lang="en-US" b="1" dirty="0">
              <a:effectLst/>
            </a:rPr>
            <a:t> must be persuaded that the benefits of participation will outweigh the costs</a:t>
          </a:r>
          <a:r>
            <a:rPr lang="en-US" dirty="0">
              <a:effectLst/>
            </a:rPr>
            <a:t> in meeting program requirements </a:t>
          </a:r>
          <a:endParaRPr lang="en-US" dirty="0"/>
        </a:p>
      </dgm:t>
    </dgm:pt>
    <dgm:pt modelId="{EE088776-C60C-4F71-86BB-53B010A0D205}" type="parTrans" cxnId="{31E582BA-5DB3-45F5-B905-45064E94CD7F}">
      <dgm:prSet/>
      <dgm:spPr/>
      <dgm:t>
        <a:bodyPr/>
        <a:lstStyle/>
        <a:p>
          <a:endParaRPr lang="en-US"/>
        </a:p>
      </dgm:t>
    </dgm:pt>
    <dgm:pt modelId="{80017B2C-B6A6-43A0-8544-69CC0A1B6D66}" type="sibTrans" cxnId="{31E582BA-5DB3-45F5-B905-45064E94CD7F}">
      <dgm:prSet/>
      <dgm:spPr/>
      <dgm:t>
        <a:bodyPr/>
        <a:lstStyle/>
        <a:p>
          <a:endParaRPr lang="en-US"/>
        </a:p>
      </dgm:t>
    </dgm:pt>
    <dgm:pt modelId="{70819579-5846-4FB1-9F19-CE53A0B0789B}">
      <dgm:prSet/>
      <dgm:spPr>
        <a:solidFill>
          <a:schemeClr val="accent6">
            <a:lumMod val="60000"/>
            <a:lumOff val="40000"/>
          </a:schemeClr>
        </a:solidFill>
      </dgm:spPr>
      <dgm:t>
        <a:bodyPr/>
        <a:lstStyle/>
        <a:p>
          <a:r>
            <a:rPr lang="en-US" b="1" dirty="0">
              <a:effectLst/>
            </a:rPr>
            <a:t>Convey that the establishment of economic operator-based profiles, and audit-based controls</a:t>
          </a:r>
          <a:r>
            <a:rPr lang="en-US" dirty="0">
              <a:effectLst/>
            </a:rPr>
            <a:t>, as o</a:t>
          </a:r>
          <a:r>
            <a:rPr lang="en-US" dirty="0"/>
            <a:t>pposed to transaction-based controls, </a:t>
          </a:r>
          <a:r>
            <a:rPr lang="en-US" b="1" dirty="0"/>
            <a:t>will expedite clearance of shipments</a:t>
          </a:r>
          <a:endParaRPr lang="en-US" dirty="0"/>
        </a:p>
      </dgm:t>
    </dgm:pt>
    <dgm:pt modelId="{2037B758-5B97-474E-9C1B-175D714A1D5C}" type="parTrans" cxnId="{553645B7-738A-4722-BE33-6B625AE62173}">
      <dgm:prSet/>
      <dgm:spPr/>
      <dgm:t>
        <a:bodyPr/>
        <a:lstStyle/>
        <a:p>
          <a:endParaRPr lang="en-US"/>
        </a:p>
      </dgm:t>
    </dgm:pt>
    <dgm:pt modelId="{6A37DEA9-B083-4F71-A990-F1E20286F75B}" type="sibTrans" cxnId="{553645B7-738A-4722-BE33-6B625AE62173}">
      <dgm:prSet/>
      <dgm:spPr/>
      <dgm:t>
        <a:bodyPr/>
        <a:lstStyle/>
        <a:p>
          <a:endParaRPr lang="en-US"/>
        </a:p>
      </dgm:t>
    </dgm:pt>
    <dgm:pt modelId="{8758E750-A2A1-4E96-B45F-7EE8075C926E}">
      <dgm:prSet/>
      <dgm:spPr>
        <a:solidFill>
          <a:schemeClr val="accent5"/>
        </a:solidFill>
      </dgm:spPr>
      <dgm:t>
        <a:bodyPr/>
        <a:lstStyle/>
        <a:p>
          <a:r>
            <a:rPr lang="en-US" dirty="0">
              <a:effectLst/>
            </a:rPr>
            <a:t>Partner Donors understand the importance of an AEO program and may be willing to provide financial or technical support. </a:t>
          </a:r>
          <a:r>
            <a:rPr lang="en-US" b="1" dirty="0">
              <a:effectLst/>
            </a:rPr>
            <a:t>It would be wise to maintain a dialogue with the WCO and potential partner donors as the project develops</a:t>
          </a:r>
          <a:endParaRPr lang="en-US" dirty="0"/>
        </a:p>
      </dgm:t>
    </dgm:pt>
    <dgm:pt modelId="{02CB5AE8-ED93-48A4-9330-ABE2B02A2566}" type="parTrans" cxnId="{1CEE74C1-EE3D-4084-A36A-6BC326993DD6}">
      <dgm:prSet/>
      <dgm:spPr/>
      <dgm:t>
        <a:bodyPr/>
        <a:lstStyle/>
        <a:p>
          <a:endParaRPr lang="en-US"/>
        </a:p>
      </dgm:t>
    </dgm:pt>
    <dgm:pt modelId="{42159707-ACB1-4002-8385-FFB807A40301}" type="sibTrans" cxnId="{1CEE74C1-EE3D-4084-A36A-6BC326993DD6}">
      <dgm:prSet/>
      <dgm:spPr/>
      <dgm:t>
        <a:bodyPr/>
        <a:lstStyle/>
        <a:p>
          <a:endParaRPr lang="en-US"/>
        </a:p>
      </dgm:t>
    </dgm:pt>
    <dgm:pt modelId="{2CD7C481-3B7F-2643-B7E3-7BB95658037C}" type="pres">
      <dgm:prSet presAssocID="{9453177D-EB2C-4B2B-9742-3AB99C041D4F}" presName="outerComposite" presStyleCnt="0">
        <dgm:presLayoutVars>
          <dgm:chMax val="5"/>
          <dgm:dir/>
          <dgm:resizeHandles val="exact"/>
        </dgm:presLayoutVars>
      </dgm:prSet>
      <dgm:spPr/>
    </dgm:pt>
    <dgm:pt modelId="{99CAA3C7-82EB-6248-91FA-42E8FFFAD9EC}" type="pres">
      <dgm:prSet presAssocID="{9453177D-EB2C-4B2B-9742-3AB99C041D4F}" presName="dummyMaxCanvas" presStyleCnt="0">
        <dgm:presLayoutVars/>
      </dgm:prSet>
      <dgm:spPr/>
    </dgm:pt>
    <dgm:pt modelId="{A87A6200-0F87-6C44-BEF6-A15CF76C819B}" type="pres">
      <dgm:prSet presAssocID="{9453177D-EB2C-4B2B-9742-3AB99C041D4F}" presName="ThreeNodes_1" presStyleLbl="node1" presStyleIdx="0" presStyleCnt="3">
        <dgm:presLayoutVars>
          <dgm:bulletEnabled val="1"/>
        </dgm:presLayoutVars>
      </dgm:prSet>
      <dgm:spPr/>
    </dgm:pt>
    <dgm:pt modelId="{6C6B0F29-69CB-4642-A641-CDBCF4A86344}" type="pres">
      <dgm:prSet presAssocID="{9453177D-EB2C-4B2B-9742-3AB99C041D4F}" presName="ThreeNodes_2" presStyleLbl="node1" presStyleIdx="1" presStyleCnt="3">
        <dgm:presLayoutVars>
          <dgm:bulletEnabled val="1"/>
        </dgm:presLayoutVars>
      </dgm:prSet>
      <dgm:spPr/>
    </dgm:pt>
    <dgm:pt modelId="{BD98078A-629F-9841-815A-E1647CB3EC17}" type="pres">
      <dgm:prSet presAssocID="{9453177D-EB2C-4B2B-9742-3AB99C041D4F}" presName="ThreeNodes_3" presStyleLbl="node1" presStyleIdx="2" presStyleCnt="3">
        <dgm:presLayoutVars>
          <dgm:bulletEnabled val="1"/>
        </dgm:presLayoutVars>
      </dgm:prSet>
      <dgm:spPr/>
    </dgm:pt>
    <dgm:pt modelId="{AA1D727C-9C74-BF46-BAC7-B102379A7E8F}" type="pres">
      <dgm:prSet presAssocID="{9453177D-EB2C-4B2B-9742-3AB99C041D4F}" presName="ThreeConn_1-2" presStyleLbl="fgAccFollowNode1" presStyleIdx="0" presStyleCnt="2">
        <dgm:presLayoutVars>
          <dgm:bulletEnabled val="1"/>
        </dgm:presLayoutVars>
      </dgm:prSet>
      <dgm:spPr/>
    </dgm:pt>
    <dgm:pt modelId="{A47AF78A-7251-9643-A795-27B3F2632C4F}" type="pres">
      <dgm:prSet presAssocID="{9453177D-EB2C-4B2B-9742-3AB99C041D4F}" presName="ThreeConn_2-3" presStyleLbl="fgAccFollowNode1" presStyleIdx="1" presStyleCnt="2">
        <dgm:presLayoutVars>
          <dgm:bulletEnabled val="1"/>
        </dgm:presLayoutVars>
      </dgm:prSet>
      <dgm:spPr/>
    </dgm:pt>
    <dgm:pt modelId="{9778AE10-8BE7-A743-927E-EAE1FA62BF9E}" type="pres">
      <dgm:prSet presAssocID="{9453177D-EB2C-4B2B-9742-3AB99C041D4F}" presName="ThreeNodes_1_text" presStyleLbl="node1" presStyleIdx="2" presStyleCnt="3">
        <dgm:presLayoutVars>
          <dgm:bulletEnabled val="1"/>
        </dgm:presLayoutVars>
      </dgm:prSet>
      <dgm:spPr/>
    </dgm:pt>
    <dgm:pt modelId="{D9109559-C572-1348-BFF3-76FEBCAFAD36}" type="pres">
      <dgm:prSet presAssocID="{9453177D-EB2C-4B2B-9742-3AB99C041D4F}" presName="ThreeNodes_2_text" presStyleLbl="node1" presStyleIdx="2" presStyleCnt="3">
        <dgm:presLayoutVars>
          <dgm:bulletEnabled val="1"/>
        </dgm:presLayoutVars>
      </dgm:prSet>
      <dgm:spPr/>
    </dgm:pt>
    <dgm:pt modelId="{44626A11-5516-B042-9F80-83C3D6F139C4}" type="pres">
      <dgm:prSet presAssocID="{9453177D-EB2C-4B2B-9742-3AB99C041D4F}" presName="ThreeNodes_3_text" presStyleLbl="node1" presStyleIdx="2" presStyleCnt="3">
        <dgm:presLayoutVars>
          <dgm:bulletEnabled val="1"/>
        </dgm:presLayoutVars>
      </dgm:prSet>
      <dgm:spPr/>
    </dgm:pt>
  </dgm:ptLst>
  <dgm:cxnLst>
    <dgm:cxn modelId="{539FD700-9F43-C542-958B-6629DBD105B5}" type="presOf" srcId="{8758E750-A2A1-4E96-B45F-7EE8075C926E}" destId="{44626A11-5516-B042-9F80-83C3D6F139C4}" srcOrd="1" destOrd="0" presId="urn:microsoft.com/office/officeart/2005/8/layout/vProcess5"/>
    <dgm:cxn modelId="{D79FF41C-17B8-C648-9721-E07AC17811AB}" type="presOf" srcId="{80017B2C-B6A6-43A0-8544-69CC0A1B6D66}" destId="{AA1D727C-9C74-BF46-BAC7-B102379A7E8F}" srcOrd="0" destOrd="0" presId="urn:microsoft.com/office/officeart/2005/8/layout/vProcess5"/>
    <dgm:cxn modelId="{A96D501D-B743-4B48-A780-BDCEC3F42F8C}" type="presOf" srcId="{9453177D-EB2C-4B2B-9742-3AB99C041D4F}" destId="{2CD7C481-3B7F-2643-B7E3-7BB95658037C}" srcOrd="0" destOrd="0" presId="urn:microsoft.com/office/officeart/2005/8/layout/vProcess5"/>
    <dgm:cxn modelId="{AA386332-87E5-3447-8FB0-9FFA49D55CDF}" type="presOf" srcId="{70819579-5846-4FB1-9F19-CE53A0B0789B}" destId="{6C6B0F29-69CB-4642-A641-CDBCF4A86344}" srcOrd="0" destOrd="0" presId="urn:microsoft.com/office/officeart/2005/8/layout/vProcess5"/>
    <dgm:cxn modelId="{0B25A356-036C-AE47-877A-6B718EBD73A6}" type="presOf" srcId="{1D43788C-4AF6-4B91-A394-01D95AE4C1EF}" destId="{A87A6200-0F87-6C44-BEF6-A15CF76C819B}" srcOrd="0" destOrd="0" presId="urn:microsoft.com/office/officeart/2005/8/layout/vProcess5"/>
    <dgm:cxn modelId="{4F267B59-9467-814A-8A17-ABCA1AA6028A}" type="presOf" srcId="{70819579-5846-4FB1-9F19-CE53A0B0789B}" destId="{D9109559-C572-1348-BFF3-76FEBCAFAD36}" srcOrd="1" destOrd="0" presId="urn:microsoft.com/office/officeart/2005/8/layout/vProcess5"/>
    <dgm:cxn modelId="{832B4C76-399D-DD4A-9648-FD9CC05B3258}" type="presOf" srcId="{6A37DEA9-B083-4F71-A990-F1E20286F75B}" destId="{A47AF78A-7251-9643-A795-27B3F2632C4F}" srcOrd="0" destOrd="0" presId="urn:microsoft.com/office/officeart/2005/8/layout/vProcess5"/>
    <dgm:cxn modelId="{533420B0-B928-CF4D-B104-BE5D42CD332B}" type="presOf" srcId="{1D43788C-4AF6-4B91-A394-01D95AE4C1EF}" destId="{9778AE10-8BE7-A743-927E-EAE1FA62BF9E}" srcOrd="1" destOrd="0" presId="urn:microsoft.com/office/officeart/2005/8/layout/vProcess5"/>
    <dgm:cxn modelId="{553645B7-738A-4722-BE33-6B625AE62173}" srcId="{9453177D-EB2C-4B2B-9742-3AB99C041D4F}" destId="{70819579-5846-4FB1-9F19-CE53A0B0789B}" srcOrd="1" destOrd="0" parTransId="{2037B758-5B97-474E-9C1B-175D714A1D5C}" sibTransId="{6A37DEA9-B083-4F71-A990-F1E20286F75B}"/>
    <dgm:cxn modelId="{31E582BA-5DB3-45F5-B905-45064E94CD7F}" srcId="{9453177D-EB2C-4B2B-9742-3AB99C041D4F}" destId="{1D43788C-4AF6-4B91-A394-01D95AE4C1EF}" srcOrd="0" destOrd="0" parTransId="{EE088776-C60C-4F71-86BB-53B010A0D205}" sibTransId="{80017B2C-B6A6-43A0-8544-69CC0A1B6D66}"/>
    <dgm:cxn modelId="{1CEE74C1-EE3D-4084-A36A-6BC326993DD6}" srcId="{9453177D-EB2C-4B2B-9742-3AB99C041D4F}" destId="{8758E750-A2A1-4E96-B45F-7EE8075C926E}" srcOrd="2" destOrd="0" parTransId="{02CB5AE8-ED93-48A4-9330-ABE2B02A2566}" sibTransId="{42159707-ACB1-4002-8385-FFB807A40301}"/>
    <dgm:cxn modelId="{9AD9D6E6-FEA9-5348-A261-04EE859DD370}" type="presOf" srcId="{8758E750-A2A1-4E96-B45F-7EE8075C926E}" destId="{BD98078A-629F-9841-815A-E1647CB3EC17}" srcOrd="0" destOrd="0" presId="urn:microsoft.com/office/officeart/2005/8/layout/vProcess5"/>
    <dgm:cxn modelId="{F52C9C54-B76D-3446-B4F1-306D255FE3E2}" type="presParOf" srcId="{2CD7C481-3B7F-2643-B7E3-7BB95658037C}" destId="{99CAA3C7-82EB-6248-91FA-42E8FFFAD9EC}" srcOrd="0" destOrd="0" presId="urn:microsoft.com/office/officeart/2005/8/layout/vProcess5"/>
    <dgm:cxn modelId="{EB978741-B7A6-F949-9FEB-C42523BF9CA4}" type="presParOf" srcId="{2CD7C481-3B7F-2643-B7E3-7BB95658037C}" destId="{A87A6200-0F87-6C44-BEF6-A15CF76C819B}" srcOrd="1" destOrd="0" presId="urn:microsoft.com/office/officeart/2005/8/layout/vProcess5"/>
    <dgm:cxn modelId="{F5AC713E-9BA4-844B-833A-74E4D20D745A}" type="presParOf" srcId="{2CD7C481-3B7F-2643-B7E3-7BB95658037C}" destId="{6C6B0F29-69CB-4642-A641-CDBCF4A86344}" srcOrd="2" destOrd="0" presId="urn:microsoft.com/office/officeart/2005/8/layout/vProcess5"/>
    <dgm:cxn modelId="{D4249917-6057-C449-9F42-7C81FD651CDA}" type="presParOf" srcId="{2CD7C481-3B7F-2643-B7E3-7BB95658037C}" destId="{BD98078A-629F-9841-815A-E1647CB3EC17}" srcOrd="3" destOrd="0" presId="urn:microsoft.com/office/officeart/2005/8/layout/vProcess5"/>
    <dgm:cxn modelId="{41858DD7-D2A2-814D-B8CC-5EAF35836E71}" type="presParOf" srcId="{2CD7C481-3B7F-2643-B7E3-7BB95658037C}" destId="{AA1D727C-9C74-BF46-BAC7-B102379A7E8F}" srcOrd="4" destOrd="0" presId="urn:microsoft.com/office/officeart/2005/8/layout/vProcess5"/>
    <dgm:cxn modelId="{FA4551CB-FDFB-524F-BC05-B4E95B5AF85C}" type="presParOf" srcId="{2CD7C481-3B7F-2643-B7E3-7BB95658037C}" destId="{A47AF78A-7251-9643-A795-27B3F2632C4F}" srcOrd="5" destOrd="0" presId="urn:microsoft.com/office/officeart/2005/8/layout/vProcess5"/>
    <dgm:cxn modelId="{4810E722-A612-0B41-B5C3-BD17AE5739F6}" type="presParOf" srcId="{2CD7C481-3B7F-2643-B7E3-7BB95658037C}" destId="{9778AE10-8BE7-A743-927E-EAE1FA62BF9E}" srcOrd="6" destOrd="0" presId="urn:microsoft.com/office/officeart/2005/8/layout/vProcess5"/>
    <dgm:cxn modelId="{54DEBEAF-D6FB-6D41-BE50-A719F798C8CD}" type="presParOf" srcId="{2CD7C481-3B7F-2643-B7E3-7BB95658037C}" destId="{D9109559-C572-1348-BFF3-76FEBCAFAD36}" srcOrd="7" destOrd="0" presId="urn:microsoft.com/office/officeart/2005/8/layout/vProcess5"/>
    <dgm:cxn modelId="{62F94E57-47B8-094F-B376-F7C57CD55CFB}" type="presParOf" srcId="{2CD7C481-3B7F-2643-B7E3-7BB95658037C}" destId="{44626A11-5516-B042-9F80-83C3D6F139C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64C4B-98B9-C544-8249-26C26A04E583}">
      <dsp:nvSpPr>
        <dsp:cNvPr id="0" name=""/>
        <dsp:cNvSpPr/>
      </dsp:nvSpPr>
      <dsp:spPr>
        <a:xfrm>
          <a:off x="55471" y="0"/>
          <a:ext cx="7334870" cy="95729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PH" sz="1400" kern="1200" dirty="0">
              <a:latin typeface="Arial" panose="020B0604020202020204" pitchFamily="34" charset="0"/>
              <a:cs typeface="Arial" panose="020B0604020202020204" pitchFamily="34" charset="0"/>
            </a:rPr>
            <a:t>The Authorized Economic Operator (AEO) program </a:t>
          </a:r>
          <a:r>
            <a:rPr lang="en-PH" sz="1400" b="1" kern="1200" dirty="0">
              <a:latin typeface="Arial" panose="020B0604020202020204" pitchFamily="34" charset="0"/>
              <a:cs typeface="Arial" panose="020B0604020202020204" pitchFamily="34" charset="0"/>
            </a:rPr>
            <a:t>promotes trade facilitation and provides a seamless movement of good</a:t>
          </a:r>
          <a:r>
            <a:rPr lang="en-PH" sz="1400" kern="1200" dirty="0">
              <a:latin typeface="Arial" panose="020B0604020202020204" pitchFamily="34" charset="0"/>
              <a:cs typeface="Arial" panose="020B0604020202020204" pitchFamily="34" charset="0"/>
            </a:rPr>
            <a:t>s across borders through a </a:t>
          </a:r>
          <a:r>
            <a:rPr lang="en-PH" sz="1400" b="1" kern="1200" dirty="0">
              <a:latin typeface="Arial" panose="020B0604020202020204" pitchFamily="34" charset="0"/>
              <a:cs typeface="Arial" panose="020B0604020202020204" pitchFamily="34" charset="0"/>
            </a:rPr>
            <a:t>secure</a:t>
          </a:r>
          <a:r>
            <a:rPr lang="en-PH" sz="1400" kern="1200" dirty="0">
              <a:latin typeface="Arial" panose="020B0604020202020204" pitchFamily="34" charset="0"/>
              <a:cs typeface="Arial" panose="020B0604020202020204" pitchFamily="34" charset="0"/>
            </a:rPr>
            <a:t> </a:t>
          </a:r>
          <a:r>
            <a:rPr lang="en-PH" sz="1400" b="1" kern="1200" dirty="0">
              <a:latin typeface="Arial" panose="020B0604020202020204" pitchFamily="34" charset="0"/>
              <a:cs typeface="Arial" panose="020B0604020202020204" pitchFamily="34" charset="0"/>
            </a:rPr>
            <a:t>international trade supply chain using risk targeting </a:t>
          </a:r>
          <a:r>
            <a:rPr lang="en-PH" sz="1400" kern="1200" dirty="0">
              <a:latin typeface="Arial" panose="020B0604020202020204" pitchFamily="34" charset="0"/>
              <a:cs typeface="Arial" panose="020B0604020202020204" pitchFamily="34" charset="0"/>
            </a:rPr>
            <a:t>and</a:t>
          </a:r>
          <a:r>
            <a:rPr lang="en-PH" sz="1400" b="1" kern="1200" dirty="0">
              <a:latin typeface="Arial" panose="020B0604020202020204" pitchFamily="34" charset="0"/>
              <a:cs typeface="Arial" panose="020B0604020202020204" pitchFamily="34" charset="0"/>
            </a:rPr>
            <a:t> modern technology</a:t>
          </a:r>
          <a:endParaRPr lang="en-US" sz="1400" kern="1200" dirty="0">
            <a:latin typeface="Arial" panose="020B0604020202020204" pitchFamily="34" charset="0"/>
            <a:cs typeface="Arial" panose="020B0604020202020204" pitchFamily="34" charset="0"/>
          </a:endParaRPr>
        </a:p>
      </dsp:txBody>
      <dsp:txXfrm>
        <a:off x="83509" y="28038"/>
        <a:ext cx="6236745" cy="901218"/>
      </dsp:txXfrm>
    </dsp:sp>
    <dsp:sp modelId="{104884F4-C815-EE4F-86FC-107B2F074A5A}">
      <dsp:nvSpPr>
        <dsp:cNvPr id="0" name=""/>
        <dsp:cNvSpPr/>
      </dsp:nvSpPr>
      <dsp:spPr>
        <a:xfrm>
          <a:off x="623586" y="1131347"/>
          <a:ext cx="7445812" cy="957294"/>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PH" sz="1400" kern="1200" dirty="0">
              <a:latin typeface="Arial" panose="020B0604020202020204" pitchFamily="34" charset="0"/>
              <a:cs typeface="Arial" panose="020B0604020202020204" pitchFamily="34" charset="0"/>
            </a:rPr>
            <a:t>Recognize the crucial role of involved stakeholders in</a:t>
          </a:r>
          <a:r>
            <a:rPr lang="en-PH" sz="1400" b="1" kern="1200" dirty="0">
              <a:latin typeface="Arial" panose="020B0604020202020204" pitchFamily="34" charset="0"/>
              <a:cs typeface="Arial" panose="020B0604020202020204" pitchFamily="34" charset="0"/>
            </a:rPr>
            <a:t> </a:t>
          </a:r>
          <a:r>
            <a:rPr lang="en-PH" sz="1400" kern="1200" dirty="0">
              <a:latin typeface="Arial" panose="020B0604020202020204" pitchFamily="34" charset="0"/>
              <a:cs typeface="Arial" panose="020B0604020202020204" pitchFamily="34" charset="0"/>
            </a:rPr>
            <a:t>addressing the vulnerable points in applying the supply chain security measures through </a:t>
          </a:r>
          <a:r>
            <a:rPr lang="en-PH" sz="1400" b="1" kern="1200" dirty="0">
              <a:latin typeface="Arial" panose="020B0604020202020204" pitchFamily="34" charset="0"/>
              <a:cs typeface="Arial" panose="020B0604020202020204" pitchFamily="34" charset="0"/>
            </a:rPr>
            <a:t>efficient validation process, support to MRA negotiation, </a:t>
          </a:r>
          <a:r>
            <a:rPr lang="en-PH" sz="1400" kern="1200" dirty="0">
              <a:latin typeface="Arial" panose="020B0604020202020204" pitchFamily="34" charset="0"/>
              <a:cs typeface="Arial" panose="020B0604020202020204" pitchFamily="34" charset="0"/>
            </a:rPr>
            <a:t>and </a:t>
          </a:r>
          <a:r>
            <a:rPr lang="en-PH" sz="1400" b="1" kern="1200" dirty="0">
              <a:latin typeface="Arial" panose="020B0604020202020204" pitchFamily="34" charset="0"/>
              <a:cs typeface="Arial" panose="020B0604020202020204" pitchFamily="34" charset="0"/>
            </a:rPr>
            <a:t>public awareness</a:t>
          </a:r>
          <a:endParaRPr lang="en-US" sz="1400" kern="1200" dirty="0">
            <a:latin typeface="Arial" panose="020B0604020202020204" pitchFamily="34" charset="0"/>
            <a:cs typeface="Arial" panose="020B0604020202020204" pitchFamily="34" charset="0"/>
          </a:endParaRPr>
        </a:p>
      </dsp:txBody>
      <dsp:txXfrm>
        <a:off x="651624" y="1159385"/>
        <a:ext cx="6143908" cy="901218"/>
      </dsp:txXfrm>
    </dsp:sp>
    <dsp:sp modelId="{2672E681-9E00-B841-A4C4-24D942312CEF}">
      <dsp:nvSpPr>
        <dsp:cNvPr id="0" name=""/>
        <dsp:cNvSpPr/>
      </dsp:nvSpPr>
      <dsp:spPr>
        <a:xfrm>
          <a:off x="1237866" y="2262695"/>
          <a:ext cx="7445812" cy="957294"/>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PH" sz="1400" kern="1200" dirty="0">
              <a:latin typeface="Arial" panose="020B0604020202020204" pitchFamily="34" charset="0"/>
              <a:cs typeface="Arial" panose="020B0604020202020204" pitchFamily="34" charset="0"/>
            </a:rPr>
            <a:t>In return, the </a:t>
          </a:r>
          <a:r>
            <a:rPr lang="en-PH" sz="1400" b="1" kern="1200" dirty="0">
              <a:latin typeface="Arial" panose="020B0604020202020204" pitchFamily="34" charset="0"/>
              <a:cs typeface="Arial" panose="020B0604020202020204" pitchFamily="34" charset="0"/>
            </a:rPr>
            <a:t>compliant traders are given incentives to expedite their goods clearance</a:t>
          </a:r>
          <a:endParaRPr lang="en-US" sz="1400" kern="1200" dirty="0">
            <a:latin typeface="Arial" panose="020B0604020202020204" pitchFamily="34" charset="0"/>
            <a:cs typeface="Arial" panose="020B0604020202020204" pitchFamily="34" charset="0"/>
          </a:endParaRPr>
        </a:p>
      </dsp:txBody>
      <dsp:txXfrm>
        <a:off x="1265904" y="2290733"/>
        <a:ext cx="6153215" cy="901218"/>
      </dsp:txXfrm>
    </dsp:sp>
    <dsp:sp modelId="{CBBD34F5-55A9-E748-8909-73AEB5B3F12A}">
      <dsp:nvSpPr>
        <dsp:cNvPr id="0" name=""/>
        <dsp:cNvSpPr/>
      </dsp:nvSpPr>
      <dsp:spPr>
        <a:xfrm>
          <a:off x="1861453" y="3394043"/>
          <a:ext cx="7445812" cy="95729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PH" sz="1400" kern="1200" dirty="0">
              <a:latin typeface="Arial" panose="020B0604020202020204" pitchFamily="34" charset="0"/>
              <a:cs typeface="Arial" panose="020B0604020202020204" pitchFamily="34" charset="0"/>
            </a:rPr>
            <a:t>Provide support to Customs and PGAs in enhancing the AEO program, crafting the coordinated interventions for the exchange of AEO-related data at the national level, managing business expectations, and leveraging on the use of modern technology in </a:t>
          </a:r>
          <a:r>
            <a:rPr lang="en-PH" sz="1400" b="1" kern="1200" dirty="0">
              <a:latin typeface="Arial" panose="020B0604020202020204" pitchFamily="34" charset="0"/>
              <a:cs typeface="Arial" panose="020B0604020202020204" pitchFamily="34" charset="0"/>
            </a:rPr>
            <a:t>establishing a holistic approach towards an efficient and dynamic program</a:t>
          </a:r>
          <a:endParaRPr lang="en-US" sz="1400" kern="1200" dirty="0">
            <a:latin typeface="Arial" panose="020B0604020202020204" pitchFamily="34" charset="0"/>
            <a:cs typeface="Arial" panose="020B0604020202020204" pitchFamily="34" charset="0"/>
          </a:endParaRPr>
        </a:p>
      </dsp:txBody>
      <dsp:txXfrm>
        <a:off x="1889491" y="3422081"/>
        <a:ext cx="6143908" cy="901218"/>
      </dsp:txXfrm>
    </dsp:sp>
    <dsp:sp modelId="{1B44368B-499C-234D-954C-4DF7AB4D33B3}">
      <dsp:nvSpPr>
        <dsp:cNvPr id="0" name=""/>
        <dsp:cNvSpPr/>
      </dsp:nvSpPr>
      <dsp:spPr>
        <a:xfrm>
          <a:off x="6823571" y="733200"/>
          <a:ext cx="622241" cy="62224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963575" y="733200"/>
        <a:ext cx="342233" cy="468236"/>
      </dsp:txXfrm>
    </dsp:sp>
    <dsp:sp modelId="{144140D2-BC18-3243-9B03-E48F2A7207A9}">
      <dsp:nvSpPr>
        <dsp:cNvPr id="0" name=""/>
        <dsp:cNvSpPr/>
      </dsp:nvSpPr>
      <dsp:spPr>
        <a:xfrm>
          <a:off x="7447158" y="1864548"/>
          <a:ext cx="622241" cy="622241"/>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587162" y="1864548"/>
        <a:ext cx="342233" cy="468236"/>
      </dsp:txXfrm>
    </dsp:sp>
    <dsp:sp modelId="{8386B63A-4F09-8342-9A1C-826EE8A6CC45}">
      <dsp:nvSpPr>
        <dsp:cNvPr id="0" name=""/>
        <dsp:cNvSpPr/>
      </dsp:nvSpPr>
      <dsp:spPr>
        <a:xfrm>
          <a:off x="8061437" y="2995896"/>
          <a:ext cx="622241" cy="622241"/>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201441" y="2995896"/>
        <a:ext cx="342233" cy="468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DD4BC-9F97-D54A-B05D-BEFB32954C58}">
      <dsp:nvSpPr>
        <dsp:cNvPr id="0" name=""/>
        <dsp:cNvSpPr/>
      </dsp:nvSpPr>
      <dsp:spPr>
        <a:xfrm rot="5400000">
          <a:off x="6187058" y="-2559756"/>
          <a:ext cx="898267" cy="624582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PH" sz="1200" kern="1200" dirty="0">
              <a:latin typeface="Arial" panose="020B0604020202020204" pitchFamily="34" charset="0"/>
              <a:cs typeface="Arial" panose="020B0604020202020204" pitchFamily="34" charset="0"/>
            </a:rPr>
            <a:t>Central Asia has made significant progress in developing an AEO program, including trade digitalization and risk management. </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PH" sz="1200" kern="1200" dirty="0">
              <a:latin typeface="Arial" panose="020B0604020202020204" pitchFamily="34" charset="0"/>
              <a:cs typeface="Arial" panose="020B0604020202020204" pitchFamily="34" charset="0"/>
            </a:rPr>
            <a:t>All ten respondents conveyed that there is senior-level support and buy-in in that will ensure the necessary funding for development and implementation of the AEO program in their country. </a:t>
          </a:r>
          <a:endParaRPr lang="en-US" sz="1200" kern="1200" dirty="0">
            <a:latin typeface="Arial" panose="020B0604020202020204" pitchFamily="34" charset="0"/>
            <a:cs typeface="Arial" panose="020B0604020202020204" pitchFamily="34" charset="0"/>
          </a:endParaRPr>
        </a:p>
      </dsp:txBody>
      <dsp:txXfrm rot="-5400000">
        <a:off x="3513278" y="157874"/>
        <a:ext cx="6201978" cy="810567"/>
      </dsp:txXfrm>
    </dsp:sp>
    <dsp:sp modelId="{224F620C-F4F7-824B-9313-7CCACE46E61F}">
      <dsp:nvSpPr>
        <dsp:cNvPr id="0" name=""/>
        <dsp:cNvSpPr/>
      </dsp:nvSpPr>
      <dsp:spPr>
        <a:xfrm>
          <a:off x="0" y="1740"/>
          <a:ext cx="3513278" cy="112283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defRPr b="1"/>
          </a:pPr>
          <a:r>
            <a:rPr lang="en-US" sz="2200" kern="1200" dirty="0">
              <a:latin typeface="Arial" panose="020B0604020202020204" pitchFamily="34" charset="0"/>
              <a:cs typeface="Arial" panose="020B0604020202020204" pitchFamily="34" charset="0"/>
            </a:rPr>
            <a:t>AEO Program in place</a:t>
          </a:r>
        </a:p>
      </dsp:txBody>
      <dsp:txXfrm>
        <a:off x="54812" y="56552"/>
        <a:ext cx="3403654" cy="1013210"/>
      </dsp:txXfrm>
    </dsp:sp>
    <dsp:sp modelId="{A4B93710-BDF4-0A4D-811D-62434C59DC92}">
      <dsp:nvSpPr>
        <dsp:cNvPr id="0" name=""/>
        <dsp:cNvSpPr/>
      </dsp:nvSpPr>
      <dsp:spPr>
        <a:xfrm rot="5400000">
          <a:off x="6187058" y="-1380779"/>
          <a:ext cx="898267" cy="624582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PH" sz="1400" kern="1200" dirty="0">
              <a:latin typeface="Arial" panose="020B0604020202020204" pitchFamily="34" charset="0"/>
              <a:cs typeface="Arial" panose="020B0604020202020204" pitchFamily="34" charset="0"/>
            </a:rPr>
            <a:t>Nine respondents expressed their interest to join the AEO program’s pilot project</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PH" sz="1400" kern="1200" dirty="0">
              <a:latin typeface="Arial" panose="020B0604020202020204" pitchFamily="34" charset="0"/>
              <a:cs typeface="Arial" panose="020B0604020202020204" pitchFamily="34" charset="0"/>
            </a:rPr>
            <a:t>One respondent conveyed to be just an observer </a:t>
          </a:r>
          <a:endParaRPr lang="en-US" sz="1400" kern="1200" dirty="0">
            <a:latin typeface="Arial" panose="020B0604020202020204" pitchFamily="34" charset="0"/>
            <a:cs typeface="Arial" panose="020B0604020202020204" pitchFamily="34" charset="0"/>
          </a:endParaRPr>
        </a:p>
      </dsp:txBody>
      <dsp:txXfrm rot="-5400000">
        <a:off x="3513278" y="1336851"/>
        <a:ext cx="6201978" cy="810567"/>
      </dsp:txXfrm>
    </dsp:sp>
    <dsp:sp modelId="{E7EFCBD0-19FD-CE47-8C27-9DB75A5E9444}">
      <dsp:nvSpPr>
        <dsp:cNvPr id="0" name=""/>
        <dsp:cNvSpPr/>
      </dsp:nvSpPr>
      <dsp:spPr>
        <a:xfrm>
          <a:off x="0" y="1180717"/>
          <a:ext cx="3513278" cy="1122834"/>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defRPr b="1"/>
          </a:pPr>
          <a:r>
            <a:rPr lang="en-US" sz="2200" kern="1200" dirty="0">
              <a:latin typeface="Arial" panose="020B0604020202020204" pitchFamily="34" charset="0"/>
              <a:cs typeface="Arial" panose="020B0604020202020204" pitchFamily="34" charset="0"/>
            </a:rPr>
            <a:t>Nine Countries will join the AEO program’s pilot project</a:t>
          </a:r>
        </a:p>
      </dsp:txBody>
      <dsp:txXfrm>
        <a:off x="54812" y="1235529"/>
        <a:ext cx="3403654" cy="1013210"/>
      </dsp:txXfrm>
    </dsp:sp>
    <dsp:sp modelId="{5AAB5AEF-4F8A-1743-BC0F-BE8D40298E3F}">
      <dsp:nvSpPr>
        <dsp:cNvPr id="0" name=""/>
        <dsp:cNvSpPr/>
      </dsp:nvSpPr>
      <dsp:spPr>
        <a:xfrm rot="5400000">
          <a:off x="6187058" y="-201803"/>
          <a:ext cx="898267" cy="624582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PH" sz="1400" kern="1200" dirty="0">
              <a:latin typeface="Arial" panose="020B0604020202020204" pitchFamily="34" charset="0"/>
              <a:cs typeface="Arial" panose="020B0604020202020204" pitchFamily="34" charset="0"/>
            </a:rPr>
            <a:t>Six respondents shared that there is a dedicated unit / team created in managing the development of their AEO Program. </a:t>
          </a:r>
          <a:endParaRPr lang="en-US" sz="1400" kern="1200" dirty="0">
            <a:latin typeface="Arial" panose="020B0604020202020204" pitchFamily="34" charset="0"/>
            <a:cs typeface="Arial" panose="020B0604020202020204" pitchFamily="34" charset="0"/>
          </a:endParaRPr>
        </a:p>
      </dsp:txBody>
      <dsp:txXfrm rot="-5400000">
        <a:off x="3513278" y="2515827"/>
        <a:ext cx="6201978" cy="810567"/>
      </dsp:txXfrm>
    </dsp:sp>
    <dsp:sp modelId="{42AB041E-78EC-254D-B12A-C6346DE3D8CF}">
      <dsp:nvSpPr>
        <dsp:cNvPr id="0" name=""/>
        <dsp:cNvSpPr/>
      </dsp:nvSpPr>
      <dsp:spPr>
        <a:xfrm>
          <a:off x="0" y="2359693"/>
          <a:ext cx="3513278" cy="1122834"/>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defRPr b="1"/>
          </a:pPr>
          <a:r>
            <a:rPr lang="en-US" sz="2100" kern="1200" dirty="0">
              <a:latin typeface="Arial" panose="020B0604020202020204" pitchFamily="34" charset="0"/>
              <a:cs typeface="Arial" panose="020B0604020202020204" pitchFamily="34" charset="0"/>
            </a:rPr>
            <a:t>Dedicated Team Created</a:t>
          </a:r>
        </a:p>
      </dsp:txBody>
      <dsp:txXfrm>
        <a:off x="54812" y="2414505"/>
        <a:ext cx="3403654" cy="1013210"/>
      </dsp:txXfrm>
    </dsp:sp>
    <dsp:sp modelId="{6E901292-B72F-0B4A-BF70-B61B7259FC89}">
      <dsp:nvSpPr>
        <dsp:cNvPr id="0" name=""/>
        <dsp:cNvSpPr/>
      </dsp:nvSpPr>
      <dsp:spPr>
        <a:xfrm rot="5400000">
          <a:off x="6060583" y="987934"/>
          <a:ext cx="1138258" cy="623972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PH" sz="1400" kern="1200" dirty="0">
              <a:latin typeface="Arial" panose="020B0604020202020204" pitchFamily="34" charset="0"/>
              <a:cs typeface="Arial" panose="020B0604020202020204" pitchFamily="34" charset="0"/>
            </a:rPr>
            <a:t>From these results, Azerbaijan, China, Georgia, Kazakhstan, Pakistan and Uzbekistan Customs have operational AEO programs. </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PH" sz="1400" kern="1200" dirty="0">
              <a:latin typeface="Arial" panose="020B0604020202020204" pitchFamily="34" charset="0"/>
              <a:cs typeface="Arial" panose="020B0604020202020204" pitchFamily="34" charset="0"/>
            </a:rPr>
            <a:t>The rest of the CAREC countries (Mongolia, Kyrgyz Republic, Tajikistan and Turkmenistan) need more capacity building programs in addressing the development gap</a:t>
          </a:r>
          <a:endParaRPr lang="en-US" sz="1400" kern="1200" dirty="0">
            <a:latin typeface="Arial" panose="020B0604020202020204" pitchFamily="34" charset="0"/>
            <a:cs typeface="Arial" panose="020B0604020202020204" pitchFamily="34" charset="0"/>
          </a:endParaRPr>
        </a:p>
      </dsp:txBody>
      <dsp:txXfrm rot="-5400000">
        <a:off x="3509848" y="3594235"/>
        <a:ext cx="6184164" cy="1027128"/>
      </dsp:txXfrm>
    </dsp:sp>
    <dsp:sp modelId="{42A5E295-62F3-194A-B6C8-EBE939045049}">
      <dsp:nvSpPr>
        <dsp:cNvPr id="0" name=""/>
        <dsp:cNvSpPr/>
      </dsp:nvSpPr>
      <dsp:spPr>
        <a:xfrm>
          <a:off x="0" y="3546381"/>
          <a:ext cx="3509847" cy="1122834"/>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defRPr b="1"/>
          </a:pPr>
          <a:r>
            <a:rPr lang="en-PH" sz="2200" kern="1200" dirty="0">
              <a:latin typeface="Arial" panose="020B0604020202020204" pitchFamily="34" charset="0"/>
              <a:cs typeface="Arial" panose="020B0604020202020204" pitchFamily="34" charset="0"/>
            </a:rPr>
            <a:t>Capacity building programs in addressing the development gap</a:t>
          </a:r>
          <a:endParaRPr lang="en-US" sz="2200" kern="1200" dirty="0">
            <a:latin typeface="Arial" panose="020B0604020202020204" pitchFamily="34" charset="0"/>
            <a:cs typeface="Arial" panose="020B0604020202020204" pitchFamily="34" charset="0"/>
          </a:endParaRPr>
        </a:p>
      </dsp:txBody>
      <dsp:txXfrm>
        <a:off x="54812" y="3601193"/>
        <a:ext cx="3400223" cy="1013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0098E-F5E2-4642-9163-ADC3D1E8F1BB}">
      <dsp:nvSpPr>
        <dsp:cNvPr id="0" name=""/>
        <dsp:cNvSpPr/>
      </dsp:nvSpPr>
      <dsp:spPr>
        <a:xfrm>
          <a:off x="1925110" y="13768"/>
          <a:ext cx="7700441" cy="1452602"/>
        </a:xfrm>
        <a:prstGeom prst="rect">
          <a:avLst/>
        </a:prstGeom>
        <a:solidFill>
          <a:srgbClr val="FFC000">
            <a:alpha val="90000"/>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410" tIns="375223" rIns="149410" bIns="375223" numCol="1" spcCol="1270" anchor="t" anchorCtr="0">
          <a:noAutofit/>
        </a:bodyPr>
        <a:lstStyle/>
        <a:p>
          <a:pPr marL="0" lvl="0" indent="0" algn="l" defTabSz="711200">
            <a:lnSpc>
              <a:spcPct val="90000"/>
            </a:lnSpc>
            <a:spcBef>
              <a:spcPct val="0"/>
            </a:spcBef>
            <a:spcAft>
              <a:spcPct val="35000"/>
            </a:spcAft>
            <a:buNone/>
          </a:pPr>
          <a:r>
            <a:rPr lang="en-US" sz="1600" kern="1200" dirty="0"/>
            <a:t>Catch the Trader when doing right not when doing wrong</a:t>
          </a:r>
        </a:p>
        <a:p>
          <a:pPr marL="171450" lvl="1" indent="-171450" algn="l" defTabSz="711200">
            <a:lnSpc>
              <a:spcPct val="90000"/>
            </a:lnSpc>
            <a:spcBef>
              <a:spcPct val="0"/>
            </a:spcBef>
            <a:spcAft>
              <a:spcPct val="15000"/>
            </a:spcAft>
            <a:buChar char="•"/>
          </a:pPr>
          <a:r>
            <a:rPr lang="en-US" sz="1600" kern="1200" dirty="0"/>
            <a:t>Talk to the compliant trader and not to the violators</a:t>
          </a:r>
        </a:p>
        <a:p>
          <a:pPr marL="171450" lvl="1" indent="-171450" algn="l" defTabSz="711200">
            <a:lnSpc>
              <a:spcPct val="90000"/>
            </a:lnSpc>
            <a:spcBef>
              <a:spcPct val="0"/>
            </a:spcBef>
            <a:spcAft>
              <a:spcPct val="15000"/>
            </a:spcAft>
            <a:buChar char="•"/>
          </a:pPr>
          <a:r>
            <a:rPr lang="en-US" sz="1600" kern="1200" dirty="0"/>
            <a:t>The usual practice is that management knows more the violators and not the quiet performer</a:t>
          </a:r>
        </a:p>
      </dsp:txBody>
      <dsp:txXfrm>
        <a:off x="1925110" y="13768"/>
        <a:ext cx="7700441" cy="1452602"/>
      </dsp:txXfrm>
    </dsp:sp>
    <dsp:sp modelId="{1FDABA19-9A34-D64A-9264-3745C7FA5CC7}">
      <dsp:nvSpPr>
        <dsp:cNvPr id="0" name=""/>
        <dsp:cNvSpPr/>
      </dsp:nvSpPr>
      <dsp:spPr>
        <a:xfrm>
          <a:off x="0" y="1441"/>
          <a:ext cx="1925110" cy="1477257"/>
        </a:xfrm>
        <a:prstGeom prst="rect">
          <a:avLst/>
        </a:prstGeom>
        <a:solidFill>
          <a:srgbClr val="FFC00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870" tIns="145920" rIns="101870" bIns="145920" numCol="1" spcCol="1270" anchor="ctr" anchorCtr="0">
          <a:noAutofit/>
        </a:bodyPr>
        <a:lstStyle/>
        <a:p>
          <a:pPr marL="0" lvl="0" indent="0" algn="ctr" defTabSz="1244600">
            <a:lnSpc>
              <a:spcPct val="90000"/>
            </a:lnSpc>
            <a:spcBef>
              <a:spcPct val="0"/>
            </a:spcBef>
            <a:spcAft>
              <a:spcPct val="35000"/>
            </a:spcAft>
            <a:buNone/>
          </a:pPr>
          <a:r>
            <a:rPr lang="en-US" sz="2800" kern="1200"/>
            <a:t>Catch</a:t>
          </a:r>
        </a:p>
      </dsp:txBody>
      <dsp:txXfrm>
        <a:off x="0" y="1441"/>
        <a:ext cx="1925110" cy="1477257"/>
      </dsp:txXfrm>
    </dsp:sp>
    <dsp:sp modelId="{34BADF2E-7CB8-954C-A1C5-5D6BAB9E449F}">
      <dsp:nvSpPr>
        <dsp:cNvPr id="0" name=""/>
        <dsp:cNvSpPr/>
      </dsp:nvSpPr>
      <dsp:spPr>
        <a:xfrm>
          <a:off x="1925110" y="1559918"/>
          <a:ext cx="7700441" cy="1477257"/>
        </a:xfrm>
        <a:prstGeom prst="rect">
          <a:avLst/>
        </a:prstGeom>
        <a:solidFill>
          <a:schemeClr val="accent6">
            <a:alpha val="9000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410" tIns="375223" rIns="149410" bIns="375223" numCol="1" spcCol="1270" anchor="t" anchorCtr="0">
          <a:noAutofit/>
        </a:bodyPr>
        <a:lstStyle/>
        <a:p>
          <a:pPr marL="0" lvl="0" indent="0" algn="l" defTabSz="711200">
            <a:lnSpc>
              <a:spcPct val="90000"/>
            </a:lnSpc>
            <a:spcBef>
              <a:spcPct val="0"/>
            </a:spcBef>
            <a:spcAft>
              <a:spcPct val="35000"/>
            </a:spcAft>
            <a:buNone/>
          </a:pPr>
          <a:r>
            <a:rPr lang="en-US" sz="1600" kern="1200" dirty="0"/>
            <a:t>Arrange 360 feedback mechanism between Customs and PGAs, Customs and the private sector</a:t>
          </a:r>
        </a:p>
        <a:p>
          <a:pPr marL="171450" lvl="1" indent="-171450" algn="l" defTabSz="711200">
            <a:lnSpc>
              <a:spcPct val="90000"/>
            </a:lnSpc>
            <a:spcBef>
              <a:spcPct val="0"/>
            </a:spcBef>
            <a:spcAft>
              <a:spcPct val="15000"/>
            </a:spcAft>
            <a:buChar char="•"/>
          </a:pPr>
          <a:r>
            <a:rPr lang="en-US" sz="1600" kern="1200" dirty="0"/>
            <a:t>Avoid multiple examinations by involved PGAs</a:t>
          </a:r>
        </a:p>
        <a:p>
          <a:pPr marL="171450" lvl="1" indent="-171450" algn="l" defTabSz="711200">
            <a:lnSpc>
              <a:spcPct val="90000"/>
            </a:lnSpc>
            <a:spcBef>
              <a:spcPct val="0"/>
            </a:spcBef>
            <a:spcAft>
              <a:spcPct val="15000"/>
            </a:spcAft>
            <a:buChar char="•"/>
          </a:pPr>
          <a:r>
            <a:rPr lang="en-US" sz="1600" kern="1200" dirty="0"/>
            <a:t>Avoid continued examination of similar consignment</a:t>
          </a:r>
        </a:p>
      </dsp:txBody>
      <dsp:txXfrm>
        <a:off x="1925110" y="1559918"/>
        <a:ext cx="7700441" cy="1477257"/>
      </dsp:txXfrm>
    </dsp:sp>
    <dsp:sp modelId="{FCC903A5-C0AE-A44B-B6C0-161FE0109233}">
      <dsp:nvSpPr>
        <dsp:cNvPr id="0" name=""/>
        <dsp:cNvSpPr/>
      </dsp:nvSpPr>
      <dsp:spPr>
        <a:xfrm>
          <a:off x="0" y="1567334"/>
          <a:ext cx="1925110" cy="1477257"/>
        </a:xfrm>
        <a:prstGeom prst="rect">
          <a:avLst/>
        </a:prstGeom>
        <a:solidFill>
          <a:schemeClr val="accent6"/>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870" tIns="145920" rIns="101870" bIns="145920" numCol="1" spcCol="1270" anchor="ctr" anchorCtr="0">
          <a:noAutofit/>
        </a:bodyPr>
        <a:lstStyle/>
        <a:p>
          <a:pPr marL="0" lvl="0" indent="0" algn="ctr" defTabSz="1244600">
            <a:lnSpc>
              <a:spcPct val="90000"/>
            </a:lnSpc>
            <a:spcBef>
              <a:spcPct val="0"/>
            </a:spcBef>
            <a:spcAft>
              <a:spcPct val="35000"/>
            </a:spcAft>
            <a:buNone/>
          </a:pPr>
          <a:r>
            <a:rPr lang="en-US" sz="2800" kern="1200"/>
            <a:t>Arrange</a:t>
          </a:r>
        </a:p>
      </dsp:txBody>
      <dsp:txXfrm>
        <a:off x="0" y="1567334"/>
        <a:ext cx="1925110" cy="1477257"/>
      </dsp:txXfrm>
    </dsp:sp>
    <dsp:sp modelId="{1D95A755-AC06-8C43-ADA8-137A45475829}">
      <dsp:nvSpPr>
        <dsp:cNvPr id="0" name=""/>
        <dsp:cNvSpPr/>
      </dsp:nvSpPr>
      <dsp:spPr>
        <a:xfrm>
          <a:off x="1925110" y="3133227"/>
          <a:ext cx="7700441" cy="1477257"/>
        </a:xfrm>
        <a:prstGeom prst="rect">
          <a:avLst/>
        </a:prstGeom>
        <a:solidFill>
          <a:schemeClr val="accent5">
            <a:alpha val="9000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410" tIns="375223" rIns="149410" bIns="375223" numCol="1" spcCol="1270" anchor="t" anchorCtr="0">
          <a:noAutofit/>
        </a:bodyPr>
        <a:lstStyle/>
        <a:p>
          <a:pPr marL="0" lvl="0" indent="0" algn="l" defTabSz="711200">
            <a:lnSpc>
              <a:spcPct val="90000"/>
            </a:lnSpc>
            <a:spcBef>
              <a:spcPct val="0"/>
            </a:spcBef>
            <a:spcAft>
              <a:spcPct val="35000"/>
            </a:spcAft>
            <a:buNone/>
          </a:pPr>
          <a:r>
            <a:rPr lang="en-US" sz="1600" kern="1200" dirty="0"/>
            <a:t>Implement a Trader’s Compliance Scoresheet</a:t>
          </a:r>
        </a:p>
        <a:p>
          <a:pPr marL="171450" lvl="1" indent="-171450" algn="l" defTabSz="711200">
            <a:lnSpc>
              <a:spcPct val="90000"/>
            </a:lnSpc>
            <a:spcBef>
              <a:spcPct val="0"/>
            </a:spcBef>
            <a:spcAft>
              <a:spcPct val="15000"/>
            </a:spcAft>
            <a:buChar char="•"/>
          </a:pPr>
          <a:r>
            <a:rPr lang="en-US" sz="1600" kern="1200" dirty="0"/>
            <a:t>Proactive monitoring of eligible economic operators for the AEO program</a:t>
          </a:r>
        </a:p>
        <a:p>
          <a:pPr marL="171450" lvl="1" indent="-171450" algn="l" defTabSz="711200">
            <a:lnSpc>
              <a:spcPct val="90000"/>
            </a:lnSpc>
            <a:spcBef>
              <a:spcPct val="0"/>
            </a:spcBef>
            <a:spcAft>
              <a:spcPct val="15000"/>
            </a:spcAft>
            <a:buChar char="•"/>
          </a:pPr>
          <a:r>
            <a:rPr lang="en-US" sz="1600" kern="1200" dirty="0"/>
            <a:t>Well-organized compliance plans help ensure goods move swiftly and securely across borders</a:t>
          </a:r>
        </a:p>
      </dsp:txBody>
      <dsp:txXfrm>
        <a:off x="1925110" y="3133227"/>
        <a:ext cx="7700441" cy="1477257"/>
      </dsp:txXfrm>
    </dsp:sp>
    <dsp:sp modelId="{D99FBEC6-AB50-FB4F-88D7-1E234FF376CF}">
      <dsp:nvSpPr>
        <dsp:cNvPr id="0" name=""/>
        <dsp:cNvSpPr/>
      </dsp:nvSpPr>
      <dsp:spPr>
        <a:xfrm>
          <a:off x="0" y="3133227"/>
          <a:ext cx="1925110" cy="1477257"/>
        </a:xfrm>
        <a:prstGeom prst="rect">
          <a:avLst/>
        </a:prstGeom>
        <a:solidFill>
          <a:schemeClr val="accent5"/>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870" tIns="145920" rIns="101870" bIns="145920" numCol="1" spcCol="1270" anchor="ctr" anchorCtr="0">
          <a:noAutofit/>
        </a:bodyPr>
        <a:lstStyle/>
        <a:p>
          <a:pPr marL="0" lvl="0" indent="0" algn="ctr" defTabSz="1244600">
            <a:lnSpc>
              <a:spcPct val="90000"/>
            </a:lnSpc>
            <a:spcBef>
              <a:spcPct val="0"/>
            </a:spcBef>
            <a:spcAft>
              <a:spcPct val="35000"/>
            </a:spcAft>
            <a:buNone/>
          </a:pPr>
          <a:r>
            <a:rPr lang="en-US" sz="2800" kern="1200"/>
            <a:t>Implement</a:t>
          </a:r>
        </a:p>
      </dsp:txBody>
      <dsp:txXfrm>
        <a:off x="0" y="3133227"/>
        <a:ext cx="1925110" cy="14772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A22A9-905D-F441-BD7B-73BC6A563CF0}">
      <dsp:nvSpPr>
        <dsp:cNvPr id="0" name=""/>
        <dsp:cNvSpPr/>
      </dsp:nvSpPr>
      <dsp:spPr>
        <a:xfrm>
          <a:off x="2844" y="966163"/>
          <a:ext cx="3465556" cy="1015324"/>
        </a:xfrm>
        <a:prstGeom prst="chevron">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Intelligence sharing with PGAs</a:t>
          </a:r>
        </a:p>
      </dsp:txBody>
      <dsp:txXfrm>
        <a:off x="510506" y="966163"/>
        <a:ext cx="2450232" cy="1015324"/>
      </dsp:txXfrm>
    </dsp:sp>
    <dsp:sp modelId="{FA8501BB-5ACF-3347-9DFC-C7EED3D8CA8D}">
      <dsp:nvSpPr>
        <dsp:cNvPr id="0" name=""/>
        <dsp:cNvSpPr/>
      </dsp:nvSpPr>
      <dsp:spPr>
        <a:xfrm>
          <a:off x="3121845" y="966163"/>
          <a:ext cx="3465556" cy="1015324"/>
        </a:xfrm>
        <a:prstGeom prst="chevron">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Single Storage of Truth</a:t>
          </a:r>
        </a:p>
      </dsp:txBody>
      <dsp:txXfrm>
        <a:off x="3629507" y="966163"/>
        <a:ext cx="2450232" cy="1015324"/>
      </dsp:txXfrm>
    </dsp:sp>
    <dsp:sp modelId="{464CCAF2-0864-7E41-A28F-6168C13B2B60}">
      <dsp:nvSpPr>
        <dsp:cNvPr id="0" name=""/>
        <dsp:cNvSpPr/>
      </dsp:nvSpPr>
      <dsp:spPr>
        <a:xfrm>
          <a:off x="6240846" y="966163"/>
          <a:ext cx="3465556" cy="1015324"/>
        </a:xfrm>
        <a:prstGeom prst="chevron">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Customs Integrated Risk Management Portal</a:t>
          </a:r>
        </a:p>
      </dsp:txBody>
      <dsp:txXfrm>
        <a:off x="6748508" y="966163"/>
        <a:ext cx="2450232" cy="10153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A6200-0F87-6C44-BEF6-A15CF76C819B}">
      <dsp:nvSpPr>
        <dsp:cNvPr id="0" name=""/>
        <dsp:cNvSpPr/>
      </dsp:nvSpPr>
      <dsp:spPr>
        <a:xfrm>
          <a:off x="0" y="0"/>
          <a:ext cx="8267927" cy="13760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PH" sz="2000" kern="1200" dirty="0"/>
            <a:t>The </a:t>
          </a:r>
          <a:r>
            <a:rPr lang="en-PH" sz="2000" b="1" kern="1200" dirty="0"/>
            <a:t>AEO program’s success depends on Customs key officials and involved sections </a:t>
          </a:r>
          <a:r>
            <a:rPr lang="en-PH" sz="2000" kern="1200" dirty="0"/>
            <a:t>in understanding it and willingness to support </a:t>
          </a:r>
          <a:endParaRPr lang="en-US" sz="2000" kern="1200" dirty="0"/>
        </a:p>
      </dsp:txBody>
      <dsp:txXfrm>
        <a:off x="40302" y="40302"/>
        <a:ext cx="6783096" cy="1295414"/>
      </dsp:txXfrm>
    </dsp:sp>
    <dsp:sp modelId="{6C6B0F29-69CB-4642-A641-CDBCF4A86344}">
      <dsp:nvSpPr>
        <dsp:cNvPr id="0" name=""/>
        <dsp:cNvSpPr/>
      </dsp:nvSpPr>
      <dsp:spPr>
        <a:xfrm>
          <a:off x="729523" y="1605355"/>
          <a:ext cx="8267927" cy="1376018"/>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PH" sz="2000" b="1" kern="1200" dirty="0"/>
            <a:t>AEO program briefings should be regularly conducted </a:t>
          </a:r>
          <a:r>
            <a:rPr lang="en-PH" sz="2000" kern="1200" dirty="0"/>
            <a:t>about the AEO concept, the role of Customs, economic operator providers in supply chain security, and voluntary compliance</a:t>
          </a:r>
          <a:endParaRPr lang="en-US" sz="2000" kern="1200" dirty="0"/>
        </a:p>
      </dsp:txBody>
      <dsp:txXfrm>
        <a:off x="769825" y="1645657"/>
        <a:ext cx="6563388" cy="1295414"/>
      </dsp:txXfrm>
    </dsp:sp>
    <dsp:sp modelId="{BD98078A-629F-9841-815A-E1647CB3EC17}">
      <dsp:nvSpPr>
        <dsp:cNvPr id="0" name=""/>
        <dsp:cNvSpPr/>
      </dsp:nvSpPr>
      <dsp:spPr>
        <a:xfrm>
          <a:off x="1459046" y="3210710"/>
          <a:ext cx="8267927" cy="137601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PH" sz="2000" kern="1200" dirty="0"/>
            <a:t>The Customs</a:t>
          </a:r>
          <a:r>
            <a:rPr lang="en-PH" sz="2000" b="1" kern="1200" dirty="0"/>
            <a:t> AEO specialists should make arrangement to speak at public forums</a:t>
          </a:r>
          <a:r>
            <a:rPr lang="en-PH" sz="2000" kern="1200" dirty="0"/>
            <a:t> and schedule briefings with involved Customs offices  </a:t>
          </a:r>
          <a:endParaRPr lang="en-US" sz="2000" kern="1200" dirty="0"/>
        </a:p>
      </dsp:txBody>
      <dsp:txXfrm>
        <a:off x="1499348" y="3251012"/>
        <a:ext cx="6563388" cy="1295414"/>
      </dsp:txXfrm>
    </dsp:sp>
    <dsp:sp modelId="{AA1D727C-9C74-BF46-BAC7-B102379A7E8F}">
      <dsp:nvSpPr>
        <dsp:cNvPr id="0" name=""/>
        <dsp:cNvSpPr/>
      </dsp:nvSpPr>
      <dsp:spPr>
        <a:xfrm>
          <a:off x="7373515" y="1043480"/>
          <a:ext cx="894412" cy="89441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74758" y="1043480"/>
        <a:ext cx="491926" cy="673045"/>
      </dsp:txXfrm>
    </dsp:sp>
    <dsp:sp modelId="{A47AF78A-7251-9643-A795-27B3F2632C4F}">
      <dsp:nvSpPr>
        <dsp:cNvPr id="0" name=""/>
        <dsp:cNvSpPr/>
      </dsp:nvSpPr>
      <dsp:spPr>
        <a:xfrm>
          <a:off x="8103038" y="2639662"/>
          <a:ext cx="894412" cy="894412"/>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04281" y="2639662"/>
        <a:ext cx="491926" cy="6730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A6200-0F87-6C44-BEF6-A15CF76C819B}">
      <dsp:nvSpPr>
        <dsp:cNvPr id="0" name=""/>
        <dsp:cNvSpPr/>
      </dsp:nvSpPr>
      <dsp:spPr>
        <a:xfrm>
          <a:off x="0" y="0"/>
          <a:ext cx="8267927" cy="13760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effectLst/>
            </a:rPr>
            <a:t>PGAs that have import or export requirements must also understand how an AEO program affects them</a:t>
          </a:r>
          <a:r>
            <a:rPr lang="en-US" sz="1900" kern="1200" dirty="0">
              <a:effectLst/>
            </a:rPr>
            <a:t>, simplified procedures are not just a Customs concern</a:t>
          </a:r>
          <a:endParaRPr lang="en-US" sz="1900" kern="1200" dirty="0"/>
        </a:p>
      </dsp:txBody>
      <dsp:txXfrm>
        <a:off x="40302" y="40302"/>
        <a:ext cx="6783096" cy="1295414"/>
      </dsp:txXfrm>
    </dsp:sp>
    <dsp:sp modelId="{6C6B0F29-69CB-4642-A641-CDBCF4A86344}">
      <dsp:nvSpPr>
        <dsp:cNvPr id="0" name=""/>
        <dsp:cNvSpPr/>
      </dsp:nvSpPr>
      <dsp:spPr>
        <a:xfrm>
          <a:off x="729523" y="1605355"/>
          <a:ext cx="8267927" cy="1376018"/>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effectLst/>
            </a:rPr>
            <a:t>PGA concerns and processes must be factored into the program </a:t>
          </a:r>
          <a:r>
            <a:rPr lang="en-US" sz="1900" kern="1200" dirty="0">
              <a:effectLst/>
            </a:rPr>
            <a:t>and issues solved to everyone’s satisfaction </a:t>
          </a:r>
          <a:endParaRPr lang="en-US" sz="1900" kern="1200" dirty="0"/>
        </a:p>
      </dsp:txBody>
      <dsp:txXfrm>
        <a:off x="769825" y="1645657"/>
        <a:ext cx="6563388" cy="1295414"/>
      </dsp:txXfrm>
    </dsp:sp>
    <dsp:sp modelId="{BD98078A-629F-9841-815A-E1647CB3EC17}">
      <dsp:nvSpPr>
        <dsp:cNvPr id="0" name=""/>
        <dsp:cNvSpPr/>
      </dsp:nvSpPr>
      <dsp:spPr>
        <a:xfrm>
          <a:off x="1459046" y="3210710"/>
          <a:ext cx="8267927" cy="137601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effectLst/>
            </a:rPr>
            <a:t>This may be difficult when PGAs may think that Customs is trying to take charge and that this could result in a cut in their budgets, staffing, or responsibilities. In this event, the Customs </a:t>
          </a:r>
          <a:r>
            <a:rPr lang="en-US" sz="1900" b="1" kern="1200" dirty="0">
              <a:effectLst/>
            </a:rPr>
            <a:t>AEO team will probably have to enlist the support of the heads of PGAs</a:t>
          </a:r>
          <a:r>
            <a:rPr lang="en-US" sz="1900" kern="1200" dirty="0">
              <a:effectLst/>
            </a:rPr>
            <a:t> </a:t>
          </a:r>
          <a:endParaRPr lang="en-US" sz="1900" kern="1200" dirty="0"/>
        </a:p>
      </dsp:txBody>
      <dsp:txXfrm>
        <a:off x="1499348" y="3251012"/>
        <a:ext cx="6563388" cy="1295414"/>
      </dsp:txXfrm>
    </dsp:sp>
    <dsp:sp modelId="{AA1D727C-9C74-BF46-BAC7-B102379A7E8F}">
      <dsp:nvSpPr>
        <dsp:cNvPr id="0" name=""/>
        <dsp:cNvSpPr/>
      </dsp:nvSpPr>
      <dsp:spPr>
        <a:xfrm>
          <a:off x="7373515" y="1043480"/>
          <a:ext cx="894412" cy="89441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74758" y="1043480"/>
        <a:ext cx="491926" cy="673045"/>
      </dsp:txXfrm>
    </dsp:sp>
    <dsp:sp modelId="{A47AF78A-7251-9643-A795-27B3F2632C4F}">
      <dsp:nvSpPr>
        <dsp:cNvPr id="0" name=""/>
        <dsp:cNvSpPr/>
      </dsp:nvSpPr>
      <dsp:spPr>
        <a:xfrm>
          <a:off x="8103038" y="2639662"/>
          <a:ext cx="894412" cy="894412"/>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04281" y="2639662"/>
        <a:ext cx="491926" cy="6730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A6200-0F87-6C44-BEF6-A15CF76C819B}">
      <dsp:nvSpPr>
        <dsp:cNvPr id="0" name=""/>
        <dsp:cNvSpPr/>
      </dsp:nvSpPr>
      <dsp:spPr>
        <a:xfrm>
          <a:off x="0" y="0"/>
          <a:ext cx="8267927" cy="13760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Prospective applicants</a:t>
          </a:r>
          <a:r>
            <a:rPr lang="en-US" sz="2000" b="1" kern="1200" dirty="0">
              <a:effectLst/>
            </a:rPr>
            <a:t> must be persuaded that the benefits of participation will outweigh the costs</a:t>
          </a:r>
          <a:r>
            <a:rPr lang="en-US" sz="2000" kern="1200" dirty="0">
              <a:effectLst/>
            </a:rPr>
            <a:t> in meeting program requirements </a:t>
          </a:r>
          <a:endParaRPr lang="en-US" sz="2000" kern="1200" dirty="0"/>
        </a:p>
      </dsp:txBody>
      <dsp:txXfrm>
        <a:off x="40302" y="40302"/>
        <a:ext cx="6783096" cy="1295414"/>
      </dsp:txXfrm>
    </dsp:sp>
    <dsp:sp modelId="{6C6B0F29-69CB-4642-A641-CDBCF4A86344}">
      <dsp:nvSpPr>
        <dsp:cNvPr id="0" name=""/>
        <dsp:cNvSpPr/>
      </dsp:nvSpPr>
      <dsp:spPr>
        <a:xfrm>
          <a:off x="729523" y="1605355"/>
          <a:ext cx="8267927" cy="1376018"/>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rPr>
            <a:t>Convey that the establishment of economic operator-based profiles, and audit-based controls</a:t>
          </a:r>
          <a:r>
            <a:rPr lang="en-US" sz="2000" kern="1200" dirty="0">
              <a:effectLst/>
            </a:rPr>
            <a:t>, as o</a:t>
          </a:r>
          <a:r>
            <a:rPr lang="en-US" sz="2000" kern="1200" dirty="0"/>
            <a:t>pposed to transaction-based controls, </a:t>
          </a:r>
          <a:r>
            <a:rPr lang="en-US" sz="2000" b="1" kern="1200" dirty="0"/>
            <a:t>will expedite clearance of shipments</a:t>
          </a:r>
          <a:endParaRPr lang="en-US" sz="2000" kern="1200" dirty="0"/>
        </a:p>
      </dsp:txBody>
      <dsp:txXfrm>
        <a:off x="769825" y="1645657"/>
        <a:ext cx="6563388" cy="1295414"/>
      </dsp:txXfrm>
    </dsp:sp>
    <dsp:sp modelId="{BD98078A-629F-9841-815A-E1647CB3EC17}">
      <dsp:nvSpPr>
        <dsp:cNvPr id="0" name=""/>
        <dsp:cNvSpPr/>
      </dsp:nvSpPr>
      <dsp:spPr>
        <a:xfrm>
          <a:off x="1459046" y="3210710"/>
          <a:ext cx="8267927" cy="137601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effectLst/>
            </a:rPr>
            <a:t>Partner Donors understand the importance of an AEO program and may be willing to provide financial or technical support. </a:t>
          </a:r>
          <a:r>
            <a:rPr lang="en-US" sz="2000" b="1" kern="1200" dirty="0">
              <a:effectLst/>
            </a:rPr>
            <a:t>It would be wise to maintain a dialogue with the WCO and potential partner donors as the project develops</a:t>
          </a:r>
          <a:endParaRPr lang="en-US" sz="2000" kern="1200" dirty="0"/>
        </a:p>
      </dsp:txBody>
      <dsp:txXfrm>
        <a:off x="1499348" y="3251012"/>
        <a:ext cx="6563388" cy="1295414"/>
      </dsp:txXfrm>
    </dsp:sp>
    <dsp:sp modelId="{AA1D727C-9C74-BF46-BAC7-B102379A7E8F}">
      <dsp:nvSpPr>
        <dsp:cNvPr id="0" name=""/>
        <dsp:cNvSpPr/>
      </dsp:nvSpPr>
      <dsp:spPr>
        <a:xfrm>
          <a:off x="7373515" y="1043480"/>
          <a:ext cx="894412" cy="89441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74758" y="1043480"/>
        <a:ext cx="491926" cy="673045"/>
      </dsp:txXfrm>
    </dsp:sp>
    <dsp:sp modelId="{A47AF78A-7251-9643-A795-27B3F2632C4F}">
      <dsp:nvSpPr>
        <dsp:cNvPr id="0" name=""/>
        <dsp:cNvSpPr/>
      </dsp:nvSpPr>
      <dsp:spPr>
        <a:xfrm>
          <a:off x="8103038" y="2639662"/>
          <a:ext cx="894412" cy="894412"/>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04281" y="2639662"/>
        <a:ext cx="491926" cy="6730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E77F2-6575-44D2-B2ED-CB6CFDC2A1D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PH"/>
          </a:p>
        </p:txBody>
      </p:sp>
      <p:sp>
        <p:nvSpPr>
          <p:cNvPr id="3" name="Date Placeholder 2">
            <a:extLst>
              <a:ext uri="{FF2B5EF4-FFF2-40B4-BE49-F238E27FC236}">
                <a16:creationId xmlns:a16="http://schemas.microsoft.com/office/drawing/2014/main" id="{87269EB2-96B2-475C-BBE5-C9DC637981E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DEEBBF7-5CE4-486E-A8B9-638560AE5660}" type="datetimeFigureOut">
              <a:rPr lang="en-PH" smtClean="0"/>
              <a:t>9/24/23</a:t>
            </a:fld>
            <a:endParaRPr lang="en-PH"/>
          </a:p>
        </p:txBody>
      </p:sp>
      <p:sp>
        <p:nvSpPr>
          <p:cNvPr id="4" name="Footer Placeholder 3">
            <a:extLst>
              <a:ext uri="{FF2B5EF4-FFF2-40B4-BE49-F238E27FC236}">
                <a16:creationId xmlns:a16="http://schemas.microsoft.com/office/drawing/2014/main" id="{FD839D9C-F350-4E9C-8B5B-4B435EDD360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PH"/>
          </a:p>
        </p:txBody>
      </p:sp>
      <p:sp>
        <p:nvSpPr>
          <p:cNvPr id="5" name="Slide Number Placeholder 4">
            <a:extLst>
              <a:ext uri="{FF2B5EF4-FFF2-40B4-BE49-F238E27FC236}">
                <a16:creationId xmlns:a16="http://schemas.microsoft.com/office/drawing/2014/main" id="{0EEE6F05-A519-499C-94F9-96FEF7FB5BA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C2ADB7D-DAB7-4C56-9F79-AB8C4588757F}" type="slidenum">
              <a:rPr lang="en-PH" smtClean="0"/>
              <a:t>‹#›</a:t>
            </a:fld>
            <a:endParaRPr lang="en-PH"/>
          </a:p>
        </p:txBody>
      </p:sp>
    </p:spTree>
    <p:extLst>
      <p:ext uri="{BB962C8B-B14F-4D97-AF65-F5344CB8AC3E}">
        <p14:creationId xmlns:p14="http://schemas.microsoft.com/office/powerpoint/2010/main" val="42329100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3B2CE4-751F-0643-B4A7-F864325DF021}" type="datetimeFigureOut">
              <a:rPr lang="en-US" smtClean="0"/>
              <a:t>9/24/23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49113F-0DCE-7D40-9684-257778C5150D}" type="slidenum">
              <a:rPr lang="en-US" smtClean="0"/>
              <a:t>‹#›</a:t>
            </a:fld>
            <a:endParaRPr lang="en-US"/>
          </a:p>
        </p:txBody>
      </p:sp>
    </p:spTree>
    <p:extLst>
      <p:ext uri="{BB962C8B-B14F-4D97-AF65-F5344CB8AC3E}">
        <p14:creationId xmlns:p14="http://schemas.microsoft.com/office/powerpoint/2010/main" val="776907492"/>
      </p:ext>
    </p:extLst>
  </p:cSld>
  <p:clrMap bg1="lt1" tx1="dk1" bg2="lt2" tx2="dk2" accent1="accent1" accent2="accent2" accent3="accent3" accent4="accent4" accent5="accent5" accent6="accent6" hlink="hlink" folHlink="folHlink"/>
  <p:hf hdr="0" dt="0"/>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2"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9113F-0DCE-7D40-9684-257778C5150D}" type="slidenum">
              <a:rPr lang="en-US" smtClean="0"/>
              <a:t>1</a:t>
            </a:fld>
            <a:endParaRPr lang="en-US"/>
          </a:p>
        </p:txBody>
      </p:sp>
      <p:sp>
        <p:nvSpPr>
          <p:cNvPr id="5" name="Footer Placeholder 4">
            <a:extLst>
              <a:ext uri="{FF2B5EF4-FFF2-40B4-BE49-F238E27FC236}">
                <a16:creationId xmlns:a16="http://schemas.microsoft.com/office/drawing/2014/main" id="{CA24A903-D270-4BF2-87B0-A14A94336A0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3340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11</a:t>
            </a:fld>
            <a:endParaRPr lang="en-US"/>
          </a:p>
        </p:txBody>
      </p:sp>
    </p:spTree>
    <p:extLst>
      <p:ext uri="{BB962C8B-B14F-4D97-AF65-F5344CB8AC3E}">
        <p14:creationId xmlns:p14="http://schemas.microsoft.com/office/powerpoint/2010/main" val="3358115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12</a:t>
            </a:fld>
            <a:endParaRPr lang="en-US"/>
          </a:p>
        </p:txBody>
      </p:sp>
    </p:spTree>
    <p:extLst>
      <p:ext uri="{BB962C8B-B14F-4D97-AF65-F5344CB8AC3E}">
        <p14:creationId xmlns:p14="http://schemas.microsoft.com/office/powerpoint/2010/main" val="3107703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13</a:t>
            </a:fld>
            <a:endParaRPr lang="en-US"/>
          </a:p>
        </p:txBody>
      </p:sp>
    </p:spTree>
    <p:extLst>
      <p:ext uri="{BB962C8B-B14F-4D97-AF65-F5344CB8AC3E}">
        <p14:creationId xmlns:p14="http://schemas.microsoft.com/office/powerpoint/2010/main" val="1987537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14</a:t>
            </a:fld>
            <a:endParaRPr lang="en-US"/>
          </a:p>
        </p:txBody>
      </p:sp>
    </p:spTree>
    <p:extLst>
      <p:ext uri="{BB962C8B-B14F-4D97-AF65-F5344CB8AC3E}">
        <p14:creationId xmlns:p14="http://schemas.microsoft.com/office/powerpoint/2010/main" val="2007549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15</a:t>
            </a:fld>
            <a:endParaRPr lang="en-US"/>
          </a:p>
        </p:txBody>
      </p:sp>
    </p:spTree>
    <p:extLst>
      <p:ext uri="{BB962C8B-B14F-4D97-AF65-F5344CB8AC3E}">
        <p14:creationId xmlns:p14="http://schemas.microsoft.com/office/powerpoint/2010/main" val="884520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16</a:t>
            </a:fld>
            <a:endParaRPr lang="en-US"/>
          </a:p>
        </p:txBody>
      </p:sp>
    </p:spTree>
    <p:extLst>
      <p:ext uri="{BB962C8B-B14F-4D97-AF65-F5344CB8AC3E}">
        <p14:creationId xmlns:p14="http://schemas.microsoft.com/office/powerpoint/2010/main" val="864899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17</a:t>
            </a:fld>
            <a:endParaRPr lang="en-US"/>
          </a:p>
        </p:txBody>
      </p:sp>
    </p:spTree>
    <p:extLst>
      <p:ext uri="{BB962C8B-B14F-4D97-AF65-F5344CB8AC3E}">
        <p14:creationId xmlns:p14="http://schemas.microsoft.com/office/powerpoint/2010/main" val="2408981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19</a:t>
            </a:fld>
            <a:endParaRPr lang="en-US"/>
          </a:p>
        </p:txBody>
      </p:sp>
    </p:spTree>
    <p:extLst>
      <p:ext uri="{BB962C8B-B14F-4D97-AF65-F5344CB8AC3E}">
        <p14:creationId xmlns:p14="http://schemas.microsoft.com/office/powerpoint/2010/main" val="189995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9113F-0DCE-7D40-9684-257778C5150D}" type="slidenum">
              <a:rPr lang="en-US" smtClean="0"/>
              <a:t>20</a:t>
            </a:fld>
            <a:endParaRPr lang="en-US"/>
          </a:p>
        </p:txBody>
      </p:sp>
      <p:sp>
        <p:nvSpPr>
          <p:cNvPr id="5" name="Footer Placeholder 4">
            <a:extLst>
              <a:ext uri="{FF2B5EF4-FFF2-40B4-BE49-F238E27FC236}">
                <a16:creationId xmlns:a16="http://schemas.microsoft.com/office/drawing/2014/main" id="{B27D5146-A459-422C-B537-6C065C34CFE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3848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dirty="0"/>
              <a:t>The AEO program is a trusted partnership program between the government (represented by both Customs and TRGAs) and business. Once the trader meets the AEO stringent requisites in the movement of goods across borders through a secure international trade supply chain, the compliant trader is given incentives to expedite their goods clearance, including other benefits.  The intent is to establish holistic approach towards an efficient and dynamic AEO program. </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3</a:t>
            </a:fld>
            <a:endParaRPr lang="en-US"/>
          </a:p>
        </p:txBody>
      </p:sp>
    </p:spTree>
    <p:extLst>
      <p:ext uri="{BB962C8B-B14F-4D97-AF65-F5344CB8AC3E}">
        <p14:creationId xmlns:p14="http://schemas.microsoft.com/office/powerpoint/2010/main" val="158964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4</a:t>
            </a:fld>
            <a:endParaRPr lang="en-US"/>
          </a:p>
        </p:txBody>
      </p:sp>
    </p:spTree>
    <p:extLst>
      <p:ext uri="{BB962C8B-B14F-4D97-AF65-F5344CB8AC3E}">
        <p14:creationId xmlns:p14="http://schemas.microsoft.com/office/powerpoint/2010/main" val="212643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46FF36-32FA-4B4A-B9E4-6CA30C743B3C}" type="slidenum">
              <a:rPr lang="en-GB" smtClean="0"/>
              <a:t>5</a:t>
            </a:fld>
            <a:endParaRPr lang="en-GB" dirty="0"/>
          </a:p>
        </p:txBody>
      </p:sp>
    </p:spTree>
    <p:extLst>
      <p:ext uri="{BB962C8B-B14F-4D97-AF65-F5344CB8AC3E}">
        <p14:creationId xmlns:p14="http://schemas.microsoft.com/office/powerpoint/2010/main" val="3751909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6</a:t>
            </a:fld>
            <a:endParaRPr lang="en-US"/>
          </a:p>
        </p:txBody>
      </p:sp>
    </p:spTree>
    <p:extLst>
      <p:ext uri="{BB962C8B-B14F-4D97-AF65-F5344CB8AC3E}">
        <p14:creationId xmlns:p14="http://schemas.microsoft.com/office/powerpoint/2010/main" val="322676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7</a:t>
            </a:fld>
            <a:endParaRPr lang="en-US"/>
          </a:p>
        </p:txBody>
      </p:sp>
    </p:spTree>
    <p:extLst>
      <p:ext uri="{BB962C8B-B14F-4D97-AF65-F5344CB8AC3E}">
        <p14:creationId xmlns:p14="http://schemas.microsoft.com/office/powerpoint/2010/main" val="206447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8</a:t>
            </a:fld>
            <a:endParaRPr lang="en-US"/>
          </a:p>
        </p:txBody>
      </p:sp>
    </p:spTree>
    <p:extLst>
      <p:ext uri="{BB962C8B-B14F-4D97-AF65-F5344CB8AC3E}">
        <p14:creationId xmlns:p14="http://schemas.microsoft.com/office/powerpoint/2010/main" val="43782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9</a:t>
            </a:fld>
            <a:endParaRPr lang="en-US"/>
          </a:p>
        </p:txBody>
      </p:sp>
    </p:spTree>
    <p:extLst>
      <p:ext uri="{BB962C8B-B14F-4D97-AF65-F5344CB8AC3E}">
        <p14:creationId xmlns:p14="http://schemas.microsoft.com/office/powerpoint/2010/main" val="3580460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10</a:t>
            </a:fld>
            <a:endParaRPr lang="en-US"/>
          </a:p>
        </p:txBody>
      </p:sp>
    </p:spTree>
    <p:extLst>
      <p:ext uri="{BB962C8B-B14F-4D97-AF65-F5344CB8AC3E}">
        <p14:creationId xmlns:p14="http://schemas.microsoft.com/office/powerpoint/2010/main" val="232883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4231039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425298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44842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A694-9CF2-448C-9DD7-5B2ADFB6B78A}"/>
              </a:ext>
            </a:extLst>
          </p:cNvPr>
          <p:cNvSpPr>
            <a:spLocks noGrp="1"/>
          </p:cNvSpPr>
          <p:nvPr>
            <p:ph sz="quarter" idx="10"/>
          </p:nvPr>
        </p:nvSpPr>
        <p:spPr>
          <a:xfrm>
            <a:off x="486838" y="1159776"/>
            <a:ext cx="11705167" cy="5118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8" name="Title Placeholder 1">
            <a:extLst>
              <a:ext uri="{FF2B5EF4-FFF2-40B4-BE49-F238E27FC236}">
                <a16:creationId xmlns:a16="http://schemas.microsoft.com/office/drawing/2014/main" id="{FAE50819-6FE0-9D4E-A69A-F2D953A780AD}"/>
              </a:ext>
            </a:extLst>
          </p:cNvPr>
          <p:cNvSpPr>
            <a:spLocks noGrp="1"/>
          </p:cNvSpPr>
          <p:nvPr>
            <p:ph type="title"/>
          </p:nvPr>
        </p:nvSpPr>
        <p:spPr>
          <a:xfrm>
            <a:off x="1464452" y="5174"/>
            <a:ext cx="10471521" cy="836441"/>
          </a:xfrm>
          <a:prstGeom prst="rect">
            <a:avLst/>
          </a:prstGeom>
          <a:noFill/>
        </p:spPr>
        <p:txBody>
          <a:bodyPr vert="horz" lIns="228600" tIns="45720" rIns="91440" bIns="45720" rtlCol="0" anchor="b" anchorCtr="0">
            <a:normAutofit/>
          </a:bodyPr>
          <a:lstStyle>
            <a:lvl1pPr>
              <a:defRPr sz="4400"/>
            </a:lvl1pPr>
          </a:lstStyle>
          <a:p>
            <a:r>
              <a:rPr lang="en-US" dirty="0"/>
              <a:t>Click to edit Master title style</a:t>
            </a:r>
          </a:p>
        </p:txBody>
      </p:sp>
    </p:spTree>
    <p:extLst>
      <p:ext uri="{BB962C8B-B14F-4D97-AF65-F5344CB8AC3E}">
        <p14:creationId xmlns:p14="http://schemas.microsoft.com/office/powerpoint/2010/main" val="4177108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A694-9CF2-448C-9DD7-5B2ADFB6B78A}"/>
              </a:ext>
            </a:extLst>
          </p:cNvPr>
          <p:cNvSpPr>
            <a:spLocks noGrp="1"/>
          </p:cNvSpPr>
          <p:nvPr>
            <p:ph sz="quarter" idx="10"/>
          </p:nvPr>
        </p:nvSpPr>
        <p:spPr>
          <a:xfrm>
            <a:off x="256118" y="1014413"/>
            <a:ext cx="5791284"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Content Placeholder 3">
            <a:extLst>
              <a:ext uri="{FF2B5EF4-FFF2-40B4-BE49-F238E27FC236}">
                <a16:creationId xmlns:a16="http://schemas.microsoft.com/office/drawing/2014/main" id="{5016A314-FD99-4353-820B-236C95EC4D97}"/>
              </a:ext>
            </a:extLst>
          </p:cNvPr>
          <p:cNvSpPr>
            <a:spLocks noGrp="1"/>
          </p:cNvSpPr>
          <p:nvPr>
            <p:ph sz="quarter" idx="11"/>
          </p:nvPr>
        </p:nvSpPr>
        <p:spPr>
          <a:xfrm>
            <a:off x="6205647" y="1014413"/>
            <a:ext cx="5791284"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itle Placeholder 1">
            <a:extLst>
              <a:ext uri="{FF2B5EF4-FFF2-40B4-BE49-F238E27FC236}">
                <a16:creationId xmlns:a16="http://schemas.microsoft.com/office/drawing/2014/main" id="{7F6F1F82-4893-3C4B-A120-B0797AAEF90A}"/>
              </a:ext>
            </a:extLst>
          </p:cNvPr>
          <p:cNvSpPr>
            <a:spLocks noGrp="1"/>
          </p:cNvSpPr>
          <p:nvPr>
            <p:ph type="title"/>
          </p:nvPr>
        </p:nvSpPr>
        <p:spPr>
          <a:xfrm>
            <a:off x="1464452" y="5174"/>
            <a:ext cx="10471521" cy="836441"/>
          </a:xfrm>
          <a:prstGeom prst="rect">
            <a:avLst/>
          </a:prstGeom>
          <a:noFill/>
        </p:spPr>
        <p:txBody>
          <a:bodyPr vert="horz" lIns="22860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4277599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315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5"/>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5"/>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5"/>
            <a:ext cx="2743200" cy="365125"/>
          </a:xfrm>
          <a:prstGeom prst="rect">
            <a:avLst/>
          </a:prstGeom>
        </p:spPr>
        <p:txBody>
          <a:bodyPr/>
          <a:lstStyle/>
          <a:p>
            <a:fld id="{7D0C6CEF-3F30-5644-AEEC-4228C0B92182}" type="slidenum">
              <a:rPr lang="en-US" smtClean="0"/>
              <a:t>‹#›</a:t>
            </a:fld>
            <a:endParaRPr lang="en-US"/>
          </a:p>
        </p:txBody>
      </p:sp>
      <p:sp>
        <p:nvSpPr>
          <p:cNvPr id="8" name="Title Placeholder 1">
            <a:extLst>
              <a:ext uri="{FF2B5EF4-FFF2-40B4-BE49-F238E27FC236}">
                <a16:creationId xmlns:a16="http://schemas.microsoft.com/office/drawing/2014/main" id="{BEC6C488-40AB-4143-AEF4-8973E4B89909}"/>
              </a:ext>
            </a:extLst>
          </p:cNvPr>
          <p:cNvSpPr>
            <a:spLocks noGrp="1"/>
          </p:cNvSpPr>
          <p:nvPr>
            <p:ph type="title"/>
          </p:nvPr>
        </p:nvSpPr>
        <p:spPr>
          <a:xfrm>
            <a:off x="1464452" y="5174"/>
            <a:ext cx="10471521" cy="836441"/>
          </a:xfrm>
          <a:prstGeom prst="rect">
            <a:avLst/>
          </a:prstGeom>
          <a:noFill/>
        </p:spPr>
        <p:txBody>
          <a:bodyPr vert="horz" lIns="22860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258864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D690AC-59E5-1241-BF9F-B4A6F916E058}"/>
              </a:ext>
            </a:extLst>
          </p:cNvPr>
          <p:cNvSpPr/>
          <p:nvPr userDrawn="1"/>
        </p:nvSpPr>
        <p:spPr>
          <a:xfrm>
            <a:off x="0" y="1"/>
            <a:ext cx="12192000" cy="1816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11">
            <a:extLst>
              <a:ext uri="{FF2B5EF4-FFF2-40B4-BE49-F238E27FC236}">
                <a16:creationId xmlns:a16="http://schemas.microsoft.com/office/drawing/2014/main" id="{3F83B1AB-CC54-524E-AA71-7C35F46267D3}"/>
              </a:ext>
            </a:extLst>
          </p:cNvPr>
          <p:cNvSpPr/>
          <p:nvPr userDrawn="1"/>
        </p:nvSpPr>
        <p:spPr>
          <a:xfrm flipH="1" flipV="1">
            <a:off x="0" y="0"/>
            <a:ext cx="12192000" cy="759926"/>
          </a:xfrm>
          <a:custGeom>
            <a:avLst/>
            <a:gdLst>
              <a:gd name="connsiteX0" fmla="*/ 0 w 12192000"/>
              <a:gd name="connsiteY0" fmla="*/ 0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0 h 847344"/>
              <a:gd name="connsiteX0" fmla="*/ 0 w 12192000"/>
              <a:gd name="connsiteY0" fmla="*/ 546754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546754 h 84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7344">
                <a:moveTo>
                  <a:pt x="0" y="546754"/>
                </a:moveTo>
                <a:lnTo>
                  <a:pt x="12192000" y="0"/>
                </a:lnTo>
                <a:lnTo>
                  <a:pt x="12192000" y="847344"/>
                </a:lnTo>
                <a:lnTo>
                  <a:pt x="0" y="847344"/>
                </a:lnTo>
                <a:lnTo>
                  <a:pt x="0" y="546754"/>
                </a:lnTo>
                <a:close/>
              </a:path>
            </a:pathLst>
          </a:custGeom>
          <a:solidFill>
            <a:srgbClr val="0C70AC"/>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6FFDD4E9-112A-F546-B1AD-BBD77DBDE516}"/>
              </a:ext>
            </a:extLst>
          </p:cNvPr>
          <p:cNvSpPr>
            <a:spLocks noGrp="1"/>
          </p:cNvSpPr>
          <p:nvPr>
            <p:ph type="body" idx="10" hasCustomPrompt="1"/>
          </p:nvPr>
        </p:nvSpPr>
        <p:spPr>
          <a:xfrm>
            <a:off x="699325" y="984367"/>
            <a:ext cx="9769771" cy="639989"/>
          </a:xfrm>
          <a:prstGeom prst="rect">
            <a:avLst/>
          </a:prstGeom>
        </p:spPr>
        <p:txBody>
          <a:bodyPr/>
          <a:lstStyle>
            <a:lvl1pPr marL="0" indent="0">
              <a:buNone/>
              <a:defRPr sz="27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Heading</a:t>
            </a:r>
          </a:p>
        </p:txBody>
      </p:sp>
      <p:pic>
        <p:nvPicPr>
          <p:cNvPr id="8" name="Picture 7">
            <a:extLst>
              <a:ext uri="{FF2B5EF4-FFF2-40B4-BE49-F238E27FC236}">
                <a16:creationId xmlns:a16="http://schemas.microsoft.com/office/drawing/2014/main" id="{A7384799-987C-8643-ABE2-613868345F10}"/>
              </a:ext>
            </a:extLst>
          </p:cNvPr>
          <p:cNvPicPr>
            <a:picLocks noChangeAspect="1"/>
          </p:cNvPicPr>
          <p:nvPr userDrawn="1"/>
        </p:nvPicPr>
        <p:blipFill>
          <a:blip r:embed="rId2"/>
          <a:stretch>
            <a:fillRect/>
          </a:stretch>
        </p:blipFill>
        <p:spPr>
          <a:xfrm>
            <a:off x="10469095" y="538412"/>
            <a:ext cx="1491663" cy="443028"/>
          </a:xfrm>
          <a:prstGeom prst="rect">
            <a:avLst/>
          </a:prstGeom>
        </p:spPr>
      </p:pic>
      <p:sp>
        <p:nvSpPr>
          <p:cNvPr id="9" name="Content Placeholder 2">
            <a:extLst>
              <a:ext uri="{FF2B5EF4-FFF2-40B4-BE49-F238E27FC236}">
                <a16:creationId xmlns:a16="http://schemas.microsoft.com/office/drawing/2014/main" id="{E0071291-FD07-8143-9E37-23F387E865A7}"/>
              </a:ext>
            </a:extLst>
          </p:cNvPr>
          <p:cNvSpPr>
            <a:spLocks noGrp="1"/>
          </p:cNvSpPr>
          <p:nvPr>
            <p:ph idx="1"/>
          </p:nvPr>
        </p:nvSpPr>
        <p:spPr>
          <a:xfrm>
            <a:off x="699325" y="1966567"/>
            <a:ext cx="10515600" cy="4351338"/>
          </a:xfrm>
        </p:spPr>
        <p:txBody>
          <a:bodyPr/>
          <a:lstStyle>
            <a:lvl3pPr>
              <a:defRPr>
                <a:solidFill>
                  <a:schemeClr val="tx1">
                    <a:lumMod val="75000"/>
                    <a:lumOff val="25000"/>
                  </a:schemeClr>
                </a:solidFill>
              </a:defRPr>
            </a:lvl3pPr>
            <a:lvl4pPr>
              <a:defRPr>
                <a:solidFill>
                  <a:schemeClr val="bg2">
                    <a:lumMod val="50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ADFF7604-0791-664B-A49B-998A3E5DBE75}"/>
              </a:ext>
            </a:extLst>
          </p:cNvPr>
          <p:cNvSpPr>
            <a:spLocks noGrp="1"/>
          </p:cNvSpPr>
          <p:nvPr>
            <p:ph type="dt" sz="half" idx="11"/>
          </p:nvPr>
        </p:nvSpPr>
        <p:spPr/>
        <p:txBody>
          <a:bodyPr/>
          <a:lstStyle/>
          <a:p>
            <a:fld id="{F1A72365-F46A-B147-A3B1-8919EA36EE20}" type="datetimeFigureOut">
              <a:t>9/24/23</a:t>
            </a:fld>
            <a:endParaRPr lang="en-US"/>
          </a:p>
        </p:txBody>
      </p:sp>
      <p:sp>
        <p:nvSpPr>
          <p:cNvPr id="11" name="Slide Number Placeholder 10">
            <a:extLst>
              <a:ext uri="{FF2B5EF4-FFF2-40B4-BE49-F238E27FC236}">
                <a16:creationId xmlns:a16="http://schemas.microsoft.com/office/drawing/2014/main" id="{FD143F6F-D06C-254D-9836-28B6647C34C0}"/>
              </a:ext>
            </a:extLst>
          </p:cNvPr>
          <p:cNvSpPr>
            <a:spLocks noGrp="1"/>
          </p:cNvSpPr>
          <p:nvPr>
            <p:ph type="sldNum" sz="quarter" idx="12"/>
          </p:nvPr>
        </p:nvSpPr>
        <p:spPr/>
        <p:txBody>
          <a:bodyPr/>
          <a:lstStyle/>
          <a:p>
            <a:fld id="{8A87145E-0292-1A46-8111-6424F94718A9}" type="slidenum">
              <a:t>‹#›</a:t>
            </a:fld>
            <a:endParaRPr lang="en-US"/>
          </a:p>
        </p:txBody>
      </p:sp>
    </p:spTree>
    <p:extLst>
      <p:ext uri="{BB962C8B-B14F-4D97-AF65-F5344CB8AC3E}">
        <p14:creationId xmlns:p14="http://schemas.microsoft.com/office/powerpoint/2010/main" val="3146169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99DC-71ED-4D1A-9085-9E2FCCAA21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392D7-B7B7-449D-891D-D8393C5DC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BFA4B4-896F-4AFB-9FA8-76DD2FE05934}"/>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5" name="Footer Placeholder 4">
            <a:extLst>
              <a:ext uri="{FF2B5EF4-FFF2-40B4-BE49-F238E27FC236}">
                <a16:creationId xmlns:a16="http://schemas.microsoft.com/office/drawing/2014/main" id="{B3F9355E-349C-4F04-84D2-FF6A7FC78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54E23-5688-46EF-891B-46953093A995}"/>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1855639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84AA-52D1-4670-B2F9-74889C8D5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6AC3C-FC06-40BD-8695-A2764966B2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8B9E1-FC9A-4D9E-88C9-BEE27DD7FFA7}"/>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5" name="Footer Placeholder 4">
            <a:extLst>
              <a:ext uri="{FF2B5EF4-FFF2-40B4-BE49-F238E27FC236}">
                <a16:creationId xmlns:a16="http://schemas.microsoft.com/office/drawing/2014/main" id="{180170C0-A6EA-4724-B77D-60383E653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5FB1F-F3A6-4DA8-A6CD-C53AB4A22C63}"/>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918582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0B51-50EB-45AA-800D-3E9D0F9DA1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CC17D4-1090-4A98-ACBB-FF2792396D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FEE9C5-A92A-4DB6-A2D8-6D15D6E69151}"/>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5" name="Footer Placeholder 4">
            <a:extLst>
              <a:ext uri="{FF2B5EF4-FFF2-40B4-BE49-F238E27FC236}">
                <a16:creationId xmlns:a16="http://schemas.microsoft.com/office/drawing/2014/main" id="{E2087E55-B73E-4582-92D3-D58322A63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79298-CFA7-4430-ABDC-53F6421107C1}"/>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89652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731996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2BB7-6BB4-4244-8038-692CFFD766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403787-FBCE-49FF-99ED-5FD7406B16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66CBB9-B91D-4556-82DC-029919B021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933599-F4A0-4F2E-ACC2-8B77517D40AB}"/>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6" name="Footer Placeholder 5">
            <a:extLst>
              <a:ext uri="{FF2B5EF4-FFF2-40B4-BE49-F238E27FC236}">
                <a16:creationId xmlns:a16="http://schemas.microsoft.com/office/drawing/2014/main" id="{04D33FC4-779C-4C44-B689-5D1015628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88CEA-6115-4541-A007-CD442F72E6F5}"/>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3553513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8C6-02A5-4851-B07B-89A3EF3C30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5D656-4495-4EA6-87E5-1AD99BC95E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ACF745-6C25-4E96-B12D-945481EF4F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6B96BC-0E32-4686-9F26-97C6F9E898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81C23B-F7EE-4389-AB4F-C463C91075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0F5723-1B6F-403F-BF0A-E22280DEF623}"/>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8" name="Footer Placeholder 7">
            <a:extLst>
              <a:ext uri="{FF2B5EF4-FFF2-40B4-BE49-F238E27FC236}">
                <a16:creationId xmlns:a16="http://schemas.microsoft.com/office/drawing/2014/main" id="{74D62476-EC3C-4930-ACE1-3E1578C55A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6CC92-4487-4558-AF02-CD934FD06B6D}"/>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3498424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D86F-A7B2-4075-8523-0F36E219DD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767BC0-18D7-4B31-AA25-AF2777881225}"/>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4" name="Footer Placeholder 3">
            <a:extLst>
              <a:ext uri="{FF2B5EF4-FFF2-40B4-BE49-F238E27FC236}">
                <a16:creationId xmlns:a16="http://schemas.microsoft.com/office/drawing/2014/main" id="{CF6FBB7C-5818-41CA-8D7C-8B8D7CEE68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29BA74-3BEF-46E7-BC04-C39CAF65B22D}"/>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495592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B6A0CB-DAB3-413B-A4A8-AB6BCDB4FB9B}"/>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3" name="Footer Placeholder 2">
            <a:extLst>
              <a:ext uri="{FF2B5EF4-FFF2-40B4-BE49-F238E27FC236}">
                <a16:creationId xmlns:a16="http://schemas.microsoft.com/office/drawing/2014/main" id="{EFE5B3D5-A014-4BCE-8116-2CE85132FB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936ECE-FDBA-40E5-ABE7-3C26D89B1A89}"/>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871449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60CBA-07D5-489A-97BC-EB072DBE6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3630E-719F-4DF1-B402-F2A6FC8A1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2E17FC-CE2B-4C1A-B280-AA07584DB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C1735B-5823-4A32-8FFA-ACDF64EA3F6D}"/>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6" name="Footer Placeholder 5">
            <a:extLst>
              <a:ext uri="{FF2B5EF4-FFF2-40B4-BE49-F238E27FC236}">
                <a16:creationId xmlns:a16="http://schemas.microsoft.com/office/drawing/2014/main" id="{6B570A03-3A16-47E8-AD89-CF532CB35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223DC-73CC-4556-9F5B-96510B710904}"/>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894209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395-2D2C-4EED-8B8F-96C8EFC690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E4158E-B157-4B03-A310-2E9245D21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92BC7C-23F6-4CDC-B18A-4F3611BBD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469452-2185-4476-8840-C0434A921E67}"/>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6" name="Footer Placeholder 5">
            <a:extLst>
              <a:ext uri="{FF2B5EF4-FFF2-40B4-BE49-F238E27FC236}">
                <a16:creationId xmlns:a16="http://schemas.microsoft.com/office/drawing/2014/main" id="{D1A45EA8-F285-42F1-8989-469108FBCD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338D3-F2C1-485E-A805-5A71044CBB82}"/>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4120639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D6AD-6000-4D9D-8766-4AEAC67FA7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37E25D-7B14-4989-9E31-79AB079693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CE18A-6DB1-4793-AD6D-2008F7C951EB}"/>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5" name="Footer Placeholder 4">
            <a:extLst>
              <a:ext uri="{FF2B5EF4-FFF2-40B4-BE49-F238E27FC236}">
                <a16:creationId xmlns:a16="http://schemas.microsoft.com/office/drawing/2014/main" id="{0465CB77-E205-4A15-96AC-341C1F821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C8991-8B33-45B1-9227-693ECE6DEDEC}"/>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170378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7A1387-AF3F-4987-AAD8-58D4F4EAC4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AE2AED-3A37-405C-A592-5248667F46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A3C2B-2C34-4999-8CDF-5629A12491B8}"/>
              </a:ext>
            </a:extLst>
          </p:cNvPr>
          <p:cNvSpPr>
            <a:spLocks noGrp="1"/>
          </p:cNvSpPr>
          <p:nvPr>
            <p:ph type="dt" sz="half" idx="10"/>
          </p:nvPr>
        </p:nvSpPr>
        <p:spPr/>
        <p:txBody>
          <a:bodyPr/>
          <a:lstStyle/>
          <a:p>
            <a:fld id="{04D5C3FE-0EB5-45F1-8F86-12E03BEDA4DD}" type="datetimeFigureOut">
              <a:rPr lang="en-US" smtClean="0"/>
              <a:t>9/24/23</a:t>
            </a:fld>
            <a:endParaRPr lang="en-US"/>
          </a:p>
        </p:txBody>
      </p:sp>
      <p:sp>
        <p:nvSpPr>
          <p:cNvPr id="5" name="Footer Placeholder 4">
            <a:extLst>
              <a:ext uri="{FF2B5EF4-FFF2-40B4-BE49-F238E27FC236}">
                <a16:creationId xmlns:a16="http://schemas.microsoft.com/office/drawing/2014/main" id="{48A4ACEF-2349-4642-9671-E371D9576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57159-EA9F-491F-ACCB-77BAAAB7FD2E}"/>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54735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dirty="0"/>
          </a:p>
        </p:txBody>
      </p:sp>
    </p:spTree>
    <p:extLst>
      <p:ext uri="{BB962C8B-B14F-4D97-AF65-F5344CB8AC3E}">
        <p14:creationId xmlns:p14="http://schemas.microsoft.com/office/powerpoint/2010/main" val="312147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42380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3196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C6CEF-3F30-5644-AEEC-4228C0B92182}" type="slidenum">
              <a:rPr lang="en-US" smtClean="0"/>
              <a:t>‹#›</a:t>
            </a:fld>
            <a:endParaRPr lang="en-US"/>
          </a:p>
        </p:txBody>
      </p:sp>
      <p:sp>
        <p:nvSpPr>
          <p:cNvPr id="6" name="Flowchart: Merge 5">
            <a:extLst>
              <a:ext uri="{FF2B5EF4-FFF2-40B4-BE49-F238E27FC236}">
                <a16:creationId xmlns:a16="http://schemas.microsoft.com/office/drawing/2014/main" id="{D217C747-8079-4F6E-ACE8-EC204537D953}"/>
              </a:ext>
            </a:extLst>
          </p:cNvPr>
          <p:cNvSpPr/>
          <p:nvPr userDrawn="1"/>
        </p:nvSpPr>
        <p:spPr>
          <a:xfrm rot="5400000">
            <a:off x="1926656" y="382634"/>
            <a:ext cx="365125" cy="486833"/>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571"/>
          </a:p>
        </p:txBody>
      </p:sp>
    </p:spTree>
    <p:extLst>
      <p:ext uri="{BB962C8B-B14F-4D97-AF65-F5344CB8AC3E}">
        <p14:creationId xmlns:p14="http://schemas.microsoft.com/office/powerpoint/2010/main" val="376523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045548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778535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99182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9/24/23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9" name="Graphic 8">
            <a:extLst>
              <a:ext uri="{FF2B5EF4-FFF2-40B4-BE49-F238E27FC236}">
                <a16:creationId xmlns:a16="http://schemas.microsoft.com/office/drawing/2014/main" id="{CEA4DA64-BCAC-4359-A1A8-C661C34AE720}"/>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3700" y="188171"/>
            <a:ext cx="880208" cy="836441"/>
          </a:xfrm>
          <a:prstGeom prst="rect">
            <a:avLst/>
          </a:prstGeom>
        </p:spPr>
      </p:pic>
      <p:pic>
        <p:nvPicPr>
          <p:cNvPr id="10" name="Picture 12">
            <a:extLst>
              <a:ext uri="{FF2B5EF4-FFF2-40B4-BE49-F238E27FC236}">
                <a16:creationId xmlns:a16="http://schemas.microsoft.com/office/drawing/2014/main" id="{65B2FDFB-38CD-438D-9017-4378FAFC71BD}"/>
              </a:ext>
            </a:extLst>
          </p:cNvPr>
          <p:cNvPicPr>
            <a:picLocks noChangeAspect="1"/>
          </p:cNvPicPr>
          <p:nvPr userDrawn="1"/>
        </p:nvPicPr>
        <p:blipFill>
          <a:blip r:embed="rId20"/>
          <a:stretch>
            <a:fillRect/>
          </a:stretch>
        </p:blipFill>
        <p:spPr>
          <a:xfrm>
            <a:off x="11353800" y="6054580"/>
            <a:ext cx="666895" cy="666895"/>
          </a:xfrm>
          <a:prstGeom prst="rect">
            <a:avLst/>
          </a:prstGeom>
        </p:spPr>
      </p:pic>
    </p:spTree>
    <p:extLst>
      <p:ext uri="{BB962C8B-B14F-4D97-AF65-F5344CB8AC3E}">
        <p14:creationId xmlns:p14="http://schemas.microsoft.com/office/powerpoint/2010/main" val="34338397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72" r:id="rId12"/>
    <p:sldLayoutId id="2147483673" r:id="rId13"/>
    <p:sldLayoutId id="2147483661" r:id="rId14"/>
    <p:sldLayoutId id="2147483664" r:id="rId15"/>
    <p:sldLayoutId id="2147483699"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CE6E69-F46B-4942-AC8F-ED20DDD44D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90EE91-3CAF-4127-8AEE-17238D4906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57C86-4B0C-4AF4-9861-983E24BFE5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5C3FE-0EB5-45F1-8F86-12E03BEDA4DD}" type="datetimeFigureOut">
              <a:rPr lang="en-US" smtClean="0"/>
              <a:t>9/24/23</a:t>
            </a:fld>
            <a:endParaRPr lang="en-US"/>
          </a:p>
        </p:txBody>
      </p:sp>
      <p:sp>
        <p:nvSpPr>
          <p:cNvPr id="5" name="Footer Placeholder 4">
            <a:extLst>
              <a:ext uri="{FF2B5EF4-FFF2-40B4-BE49-F238E27FC236}">
                <a16:creationId xmlns:a16="http://schemas.microsoft.com/office/drawing/2014/main" id="{49C08228-00A1-4A9E-BC9D-2AB4C304FA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6ABBE2-6453-4532-8D55-7CF9F8D93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D4264-6822-47AA-8621-C63A3FC075ED}" type="slidenum">
              <a:rPr lang="en-US" smtClean="0"/>
              <a:t>‹#›</a:t>
            </a:fld>
            <a:endParaRPr lang="en-US"/>
          </a:p>
        </p:txBody>
      </p:sp>
    </p:spTree>
    <p:extLst>
      <p:ext uri="{BB962C8B-B14F-4D97-AF65-F5344CB8AC3E}">
        <p14:creationId xmlns:p14="http://schemas.microsoft.com/office/powerpoint/2010/main" val="17986480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3.jpe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3.jpe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BCA4488-F779-4E6E-9E24-B3E6931BE88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0222" r="55633" b="17018"/>
          <a:stretch/>
        </p:blipFill>
        <p:spPr>
          <a:xfrm>
            <a:off x="8010175" y="0"/>
            <a:ext cx="4181825" cy="6858000"/>
          </a:xfrm>
          <a:prstGeom prst="rect">
            <a:avLst/>
          </a:prstGeom>
        </p:spPr>
      </p:pic>
      <p:pic>
        <p:nvPicPr>
          <p:cNvPr id="8" name="Picture 12">
            <a:extLst>
              <a:ext uri="{FF2B5EF4-FFF2-40B4-BE49-F238E27FC236}">
                <a16:creationId xmlns:a16="http://schemas.microsoft.com/office/drawing/2014/main" id="{A3964706-0C58-4567-BF66-CA88E3189DB2}"/>
              </a:ext>
            </a:extLst>
          </p:cNvPr>
          <p:cNvPicPr>
            <a:picLocks noChangeAspect="1"/>
          </p:cNvPicPr>
          <p:nvPr/>
        </p:nvPicPr>
        <p:blipFill>
          <a:blip r:embed="rId5"/>
          <a:stretch>
            <a:fillRect/>
          </a:stretch>
        </p:blipFill>
        <p:spPr>
          <a:xfrm>
            <a:off x="440572" y="375773"/>
            <a:ext cx="759788" cy="759788"/>
          </a:xfrm>
          <a:prstGeom prst="rect">
            <a:avLst/>
          </a:prstGeom>
        </p:spPr>
      </p:pic>
      <p:sp>
        <p:nvSpPr>
          <p:cNvPr id="5" name="TextBox 4">
            <a:extLst>
              <a:ext uri="{FF2B5EF4-FFF2-40B4-BE49-F238E27FC236}">
                <a16:creationId xmlns:a16="http://schemas.microsoft.com/office/drawing/2014/main" id="{FAD3D425-7647-4F0F-8ECD-51A644A10CB5}"/>
              </a:ext>
            </a:extLst>
          </p:cNvPr>
          <p:cNvSpPr txBox="1"/>
          <p:nvPr/>
        </p:nvSpPr>
        <p:spPr>
          <a:xfrm>
            <a:off x="706249" y="3123676"/>
            <a:ext cx="4244009" cy="1569660"/>
          </a:xfrm>
          <a:prstGeom prst="rect">
            <a:avLst/>
          </a:prstGeom>
          <a:noFill/>
        </p:spPr>
        <p:txBody>
          <a:bodyPr wrap="square" rtlCol="0">
            <a:spAutoFit/>
          </a:bodyPr>
          <a:lstStyle/>
          <a:p>
            <a:pPr algn="l">
              <a:tabLst>
                <a:tab pos="5943600" algn="r"/>
              </a:tabLst>
            </a:pPr>
            <a:r>
              <a:rPr lang="en-PH" sz="2000" b="1" dirty="0">
                <a:effectLst/>
                <a:latin typeface="Arial" panose="020B0604020202020204" pitchFamily="34" charset="0"/>
                <a:ea typeface="Calibri" panose="020F0502020204030204" pitchFamily="34" charset="0"/>
                <a:cs typeface="Arial" panose="020B0604020202020204" pitchFamily="34" charset="0"/>
              </a:rPr>
              <a:t>Virtual Regional Workshop on Authorized Economic Operator Program</a:t>
            </a:r>
          </a:p>
          <a:p>
            <a:pPr algn="l">
              <a:tabLst>
                <a:tab pos="5943600" algn="r"/>
              </a:tabLst>
            </a:pPr>
            <a:endParaRPr lang="en-PH" sz="1200" b="1" dirty="0">
              <a:latin typeface="Arial" panose="020B0604020202020204" pitchFamily="34" charset="0"/>
              <a:ea typeface="Calibri" panose="020F0502020204030204" pitchFamily="34" charset="0"/>
              <a:cs typeface="Arial" panose="020B0604020202020204" pitchFamily="34" charset="0"/>
            </a:endParaRPr>
          </a:p>
          <a:p>
            <a:pPr algn="l"/>
            <a:r>
              <a:rPr lang="en-PH" sz="1200" dirty="0">
                <a:effectLst/>
                <a:latin typeface="Arial" panose="020B0604020202020204" pitchFamily="34" charset="0"/>
                <a:ea typeface="Calibri" panose="020F0502020204030204" pitchFamily="34" charset="0"/>
                <a:cs typeface="Arial" panose="020B0604020202020204" pitchFamily="34" charset="0"/>
              </a:rPr>
              <a:t>14:00 – 16: 00 (Manila time), via Zoom Videoconference</a:t>
            </a:r>
          </a:p>
          <a:p>
            <a:pPr algn="l"/>
            <a:r>
              <a:rPr lang="en-PH" sz="1200" dirty="0">
                <a:effectLst/>
                <a:latin typeface="Arial" panose="020B0604020202020204" pitchFamily="34" charset="0"/>
                <a:ea typeface="Calibri" panose="020F0502020204030204" pitchFamily="34" charset="0"/>
                <a:cs typeface="Arial" panose="020B0604020202020204" pitchFamily="34" charset="0"/>
              </a:rPr>
              <a:t>26 – 27 September 2023</a:t>
            </a:r>
          </a:p>
        </p:txBody>
      </p:sp>
      <p:sp>
        <p:nvSpPr>
          <p:cNvPr id="3" name="TextBox 2">
            <a:extLst>
              <a:ext uri="{FF2B5EF4-FFF2-40B4-BE49-F238E27FC236}">
                <a16:creationId xmlns:a16="http://schemas.microsoft.com/office/drawing/2014/main" id="{2767A0F2-509F-C76E-1F06-058D424AE29F}"/>
              </a:ext>
            </a:extLst>
          </p:cNvPr>
          <p:cNvSpPr txBox="1"/>
          <p:nvPr/>
        </p:nvSpPr>
        <p:spPr>
          <a:xfrm>
            <a:off x="737462" y="1667613"/>
            <a:ext cx="6533673" cy="1200329"/>
          </a:xfrm>
          <a:prstGeom prst="rect">
            <a:avLst/>
          </a:prstGeom>
          <a:noFill/>
        </p:spPr>
        <p:txBody>
          <a:bodyPr wrap="square" rtlCol="0">
            <a:spAutoFit/>
          </a:bodyPr>
          <a:lstStyle/>
          <a:p>
            <a:r>
              <a:rPr lang="en-CA" sz="2400" cap="all" dirty="0">
                <a:solidFill>
                  <a:srgbClr val="00AEEF"/>
                </a:solidFill>
                <a:effectLst/>
                <a:latin typeface="Arial" panose="020B0604020202020204" pitchFamily="34" charset="0"/>
                <a:ea typeface="Calibri" panose="020F0502020204030204" pitchFamily="34" charset="0"/>
              </a:rPr>
              <a:t>Enhance and Accelerate the Implementation of the AEO Program in Central Asia</a:t>
            </a:r>
            <a:endParaRPr lang="en-PH" sz="2400" cap="all" dirty="0">
              <a:solidFill>
                <a:srgbClr val="00AEEF"/>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503928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8" y="365125"/>
            <a:ext cx="7160046" cy="1325563"/>
          </a:xfrm>
        </p:spPr>
        <p:txBody>
          <a:bodyPr>
            <a:normAutofit/>
          </a:bodyPr>
          <a:lstStyle/>
          <a:p>
            <a:r>
              <a:rPr lang="en-US" sz="3600" dirty="0">
                <a:latin typeface="Arial" panose="020B0604020202020204" pitchFamily="34" charset="0"/>
                <a:cs typeface="Arial" panose="020B0604020202020204" pitchFamily="34" charset="0"/>
              </a:rPr>
              <a:t>AEO Outreach with PGAs</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10</a:t>
            </a:fld>
            <a:endParaRPr lang="en-US" dirty="0"/>
          </a:p>
        </p:txBody>
      </p:sp>
      <p:graphicFrame>
        <p:nvGraphicFramePr>
          <p:cNvPr id="2" name="TextBox 2">
            <a:extLst>
              <a:ext uri="{FF2B5EF4-FFF2-40B4-BE49-F238E27FC236}">
                <a16:creationId xmlns:a16="http://schemas.microsoft.com/office/drawing/2014/main" id="{DA420333-3CA8-49B1-B962-2AE88A826864}"/>
              </a:ext>
            </a:extLst>
          </p:cNvPr>
          <p:cNvGraphicFramePr/>
          <p:nvPr>
            <p:extLst>
              <p:ext uri="{D42A27DB-BD31-4B8C-83A1-F6EECF244321}">
                <p14:modId xmlns:p14="http://schemas.microsoft.com/office/powerpoint/2010/main" val="2772617065"/>
              </p:ext>
            </p:extLst>
          </p:nvPr>
        </p:nvGraphicFramePr>
        <p:xfrm>
          <a:off x="1234809" y="1476259"/>
          <a:ext cx="9726974" cy="4586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3100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8" y="365125"/>
            <a:ext cx="9253250" cy="1325563"/>
          </a:xfrm>
        </p:spPr>
        <p:txBody>
          <a:bodyPr>
            <a:normAutofit/>
          </a:bodyPr>
          <a:lstStyle/>
          <a:p>
            <a:r>
              <a:rPr lang="en-US" sz="3600" dirty="0">
                <a:latin typeface="Arial" panose="020B0604020202020204" pitchFamily="34" charset="0"/>
                <a:cs typeface="Arial" panose="020B0604020202020204" pitchFamily="34" charset="0"/>
              </a:rPr>
              <a:t>AEO Outreach with the Trading Community</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11</a:t>
            </a:fld>
            <a:endParaRPr lang="en-US" dirty="0"/>
          </a:p>
        </p:txBody>
      </p:sp>
      <p:graphicFrame>
        <p:nvGraphicFramePr>
          <p:cNvPr id="2" name="TextBox 2">
            <a:extLst>
              <a:ext uri="{FF2B5EF4-FFF2-40B4-BE49-F238E27FC236}">
                <a16:creationId xmlns:a16="http://schemas.microsoft.com/office/drawing/2014/main" id="{DA420333-3CA8-49B1-B962-2AE88A826864}"/>
              </a:ext>
            </a:extLst>
          </p:cNvPr>
          <p:cNvGraphicFramePr/>
          <p:nvPr>
            <p:extLst>
              <p:ext uri="{D42A27DB-BD31-4B8C-83A1-F6EECF244321}">
                <p14:modId xmlns:p14="http://schemas.microsoft.com/office/powerpoint/2010/main" val="4034779675"/>
              </p:ext>
            </p:extLst>
          </p:nvPr>
        </p:nvGraphicFramePr>
        <p:xfrm>
          <a:off x="1234809" y="1476259"/>
          <a:ext cx="9726974" cy="4586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7921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9949976" cy="1325563"/>
          </a:xfrm>
        </p:spPr>
        <p:txBody>
          <a:bodyPr>
            <a:normAutofit/>
          </a:bodyPr>
          <a:lstStyle/>
          <a:p>
            <a:r>
              <a:rPr lang="en-US" sz="3600" dirty="0">
                <a:latin typeface="Arial" panose="020B0604020202020204" pitchFamily="34" charset="0"/>
                <a:cs typeface="Arial" panose="020B0604020202020204" pitchFamily="34" charset="0"/>
              </a:rPr>
              <a:t>Basic Training for PGAs</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12</a:t>
            </a:fld>
            <a:endParaRPr lang="en-US" dirty="0"/>
          </a:p>
        </p:txBody>
      </p:sp>
      <p:sp>
        <p:nvSpPr>
          <p:cNvPr id="7" name="Content Placeholder 2">
            <a:extLst>
              <a:ext uri="{FF2B5EF4-FFF2-40B4-BE49-F238E27FC236}">
                <a16:creationId xmlns:a16="http://schemas.microsoft.com/office/drawing/2014/main" id="{8BD571EB-3398-5D2C-87DA-2DED97D08CBC}"/>
              </a:ext>
            </a:extLst>
          </p:cNvPr>
          <p:cNvSpPr txBox="1">
            <a:spLocks/>
          </p:cNvSpPr>
          <p:nvPr/>
        </p:nvSpPr>
        <p:spPr bwMode="auto">
          <a:xfrm>
            <a:off x="1344057" y="1542361"/>
            <a:ext cx="9613135" cy="4175393"/>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28600">
              <a:lnSpc>
                <a:spcPct val="90000"/>
              </a:lnSpc>
              <a:spcAft>
                <a:spcPts val="600"/>
              </a:spcAft>
              <a:buFont typeface="Wingdings" pitchFamily="2" charset="2"/>
              <a:buChar char="q"/>
            </a:pPr>
            <a:r>
              <a:rPr lang="en-US" sz="2000" dirty="0"/>
              <a:t>In June 2015, the WCO recognized the detrimental impact of omitting the PGAs from the AEO program, thus, the SAFE Framework was revised to add Pillar 3. </a:t>
            </a:r>
          </a:p>
          <a:p>
            <a:pPr marL="285750" indent="-228600">
              <a:lnSpc>
                <a:spcPct val="90000"/>
              </a:lnSpc>
              <a:spcAft>
                <a:spcPts val="600"/>
              </a:spcAft>
              <a:buFont typeface="Wingdings" pitchFamily="2" charset="2"/>
              <a:buChar char="q"/>
            </a:pPr>
            <a:endParaRPr lang="en-US" sz="2000" dirty="0"/>
          </a:p>
          <a:p>
            <a:pPr marL="285750" indent="-228600">
              <a:lnSpc>
                <a:spcPct val="90000"/>
              </a:lnSpc>
              <a:spcAft>
                <a:spcPts val="600"/>
              </a:spcAft>
              <a:buFont typeface="Wingdings" pitchFamily="2" charset="2"/>
              <a:buChar char="q"/>
            </a:pPr>
            <a:r>
              <a:rPr lang="en-US" sz="2000" dirty="0"/>
              <a:t>The main purpose of Pillar 3 was to encourage PGAs to cooperate with Customs in supply chain security.</a:t>
            </a:r>
          </a:p>
          <a:p>
            <a:pPr marL="285750" indent="-228600">
              <a:lnSpc>
                <a:spcPct val="90000"/>
              </a:lnSpc>
              <a:spcAft>
                <a:spcPts val="600"/>
              </a:spcAft>
              <a:buFont typeface="Wingdings" pitchFamily="2" charset="2"/>
              <a:buChar char="q"/>
            </a:pPr>
            <a:endParaRPr lang="en-US" sz="2000" dirty="0"/>
          </a:p>
          <a:p>
            <a:pPr marL="285750" indent="-228600">
              <a:lnSpc>
                <a:spcPct val="90000"/>
              </a:lnSpc>
              <a:spcAft>
                <a:spcPts val="600"/>
              </a:spcAft>
              <a:buFont typeface="Wingdings" pitchFamily="2" charset="2"/>
              <a:buChar char="q"/>
            </a:pPr>
            <a:r>
              <a:rPr lang="en-US" sz="2000" dirty="0"/>
              <a:t>Describe the concept of the AEO program in the context of international supply chain management and the different AEO authorizations and benefits</a:t>
            </a:r>
          </a:p>
          <a:p>
            <a:pPr marL="285750" indent="-228600">
              <a:lnSpc>
                <a:spcPct val="90000"/>
              </a:lnSpc>
              <a:spcAft>
                <a:spcPts val="600"/>
              </a:spcAft>
              <a:buFont typeface="Wingdings" pitchFamily="2" charset="2"/>
              <a:buChar char="q"/>
            </a:pPr>
            <a:endParaRPr lang="en-US" sz="2000" dirty="0"/>
          </a:p>
          <a:p>
            <a:pPr marL="285750" indent="-228600">
              <a:lnSpc>
                <a:spcPct val="90000"/>
              </a:lnSpc>
              <a:spcAft>
                <a:spcPts val="600"/>
              </a:spcAft>
              <a:buFont typeface="Wingdings" pitchFamily="2" charset="2"/>
              <a:buChar char="q"/>
            </a:pPr>
            <a:r>
              <a:rPr lang="en-US" sz="2000" dirty="0"/>
              <a:t>Explain how an economic operator of any PGA can benefit and apply for an AEO status and maintained, including the benefits of Mutual Recognition of AEOs</a:t>
            </a:r>
          </a:p>
        </p:txBody>
      </p:sp>
    </p:spTree>
    <p:extLst>
      <p:ext uri="{BB962C8B-B14F-4D97-AF65-F5344CB8AC3E}">
        <p14:creationId xmlns:p14="http://schemas.microsoft.com/office/powerpoint/2010/main" val="394072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9949976" cy="1325563"/>
          </a:xfrm>
        </p:spPr>
        <p:txBody>
          <a:bodyPr>
            <a:normAutofit/>
          </a:bodyPr>
          <a:lstStyle/>
          <a:p>
            <a:r>
              <a:rPr lang="en-US" sz="3600" dirty="0">
                <a:latin typeface="Arial" panose="020B0604020202020204" pitchFamily="34" charset="0"/>
                <a:cs typeface="Arial" panose="020B0604020202020204" pitchFamily="34" charset="0"/>
              </a:rPr>
              <a:t>Data Sharing Arrangements with PGAs</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13</a:t>
            </a:fld>
            <a:endParaRPr lang="en-US" dirty="0"/>
          </a:p>
        </p:txBody>
      </p:sp>
      <p:sp>
        <p:nvSpPr>
          <p:cNvPr id="7" name="Content Placeholder 2">
            <a:extLst>
              <a:ext uri="{FF2B5EF4-FFF2-40B4-BE49-F238E27FC236}">
                <a16:creationId xmlns:a16="http://schemas.microsoft.com/office/drawing/2014/main" id="{8BD571EB-3398-5D2C-87DA-2DED97D08CBC}"/>
              </a:ext>
            </a:extLst>
          </p:cNvPr>
          <p:cNvSpPr txBox="1">
            <a:spLocks/>
          </p:cNvSpPr>
          <p:nvPr/>
        </p:nvSpPr>
        <p:spPr bwMode="auto">
          <a:xfrm>
            <a:off x="1344057" y="1542361"/>
            <a:ext cx="9613135" cy="443979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28600">
              <a:lnSpc>
                <a:spcPct val="90000"/>
              </a:lnSpc>
              <a:spcAft>
                <a:spcPts val="600"/>
              </a:spcAft>
              <a:buFont typeface="Wingdings" pitchFamily="2" charset="2"/>
              <a:buChar char="q"/>
            </a:pPr>
            <a:r>
              <a:rPr lang="en-US" sz="2000" dirty="0"/>
              <a:t>Pillar 3 of the SAFE Framework calls for Customs to engage and cooperate with PGAs, when ready, regarding the AEO program, specifically in addressing the security measures</a:t>
            </a:r>
          </a:p>
          <a:p>
            <a:pPr indent="-228600">
              <a:lnSpc>
                <a:spcPct val="90000"/>
              </a:lnSpc>
              <a:spcAft>
                <a:spcPts val="600"/>
              </a:spcAft>
              <a:buFont typeface="Wingdings" pitchFamily="2" charset="2"/>
              <a:buChar char="q"/>
            </a:pPr>
            <a:endParaRPr lang="en-US" sz="2000" dirty="0"/>
          </a:p>
          <a:p>
            <a:pPr marL="285750" indent="-228600">
              <a:lnSpc>
                <a:spcPct val="90000"/>
              </a:lnSpc>
              <a:spcAft>
                <a:spcPts val="600"/>
              </a:spcAft>
              <a:buFont typeface="Wingdings" pitchFamily="2" charset="2"/>
              <a:buChar char="q"/>
            </a:pPr>
            <a:r>
              <a:rPr lang="en-US" sz="2000" dirty="0"/>
              <a:t>Recognizing that the criteria for certifying AEO status are identical to or correspond with PGAs security program to eliminate duplication and re-examination of the same areas and operations, if available</a:t>
            </a:r>
          </a:p>
          <a:p>
            <a:pPr indent="-228600">
              <a:lnSpc>
                <a:spcPct val="90000"/>
              </a:lnSpc>
              <a:spcAft>
                <a:spcPts val="600"/>
              </a:spcAft>
              <a:buFont typeface="Wingdings" pitchFamily="2" charset="2"/>
              <a:buChar char="q"/>
            </a:pPr>
            <a:endParaRPr lang="en-US" sz="2000" dirty="0"/>
          </a:p>
          <a:p>
            <a:pPr marL="285750" indent="-228600">
              <a:lnSpc>
                <a:spcPct val="90000"/>
              </a:lnSpc>
              <a:spcAft>
                <a:spcPts val="600"/>
              </a:spcAft>
              <a:buFont typeface="Wingdings" pitchFamily="2" charset="2"/>
              <a:buChar char="q"/>
            </a:pPr>
            <a:r>
              <a:rPr lang="en-US" sz="2000" dirty="0"/>
              <a:t>Providing a secure pipeline in the seamless exchange of AEO data</a:t>
            </a:r>
          </a:p>
          <a:p>
            <a:pPr marL="285750" indent="-228600">
              <a:lnSpc>
                <a:spcPct val="90000"/>
              </a:lnSpc>
              <a:spcAft>
                <a:spcPts val="600"/>
              </a:spcAft>
              <a:buFont typeface="Wingdings" pitchFamily="2" charset="2"/>
              <a:buChar char="q"/>
            </a:pPr>
            <a:endParaRPr lang="en-US" sz="2000" dirty="0"/>
          </a:p>
          <a:p>
            <a:pPr marL="285750" indent="-228600">
              <a:lnSpc>
                <a:spcPct val="90000"/>
              </a:lnSpc>
              <a:spcAft>
                <a:spcPts val="600"/>
              </a:spcAft>
              <a:buFont typeface="Wingdings" pitchFamily="2" charset="2"/>
              <a:buChar char="q"/>
            </a:pPr>
            <a:r>
              <a:rPr lang="en-US" sz="2000" dirty="0"/>
              <a:t>Priority treatment or reductions in fees and charges for consideration by the PGAs in processing licenses, certificates, permits, and other authorizations</a:t>
            </a:r>
          </a:p>
        </p:txBody>
      </p:sp>
    </p:spTree>
    <p:extLst>
      <p:ext uri="{BB962C8B-B14F-4D97-AF65-F5344CB8AC3E}">
        <p14:creationId xmlns:p14="http://schemas.microsoft.com/office/powerpoint/2010/main" val="522685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9949976" cy="1325563"/>
          </a:xfrm>
        </p:spPr>
        <p:txBody>
          <a:bodyPr>
            <a:normAutofit/>
          </a:bodyPr>
          <a:lstStyle/>
          <a:p>
            <a:r>
              <a:rPr lang="en-US" sz="3600" dirty="0">
                <a:latin typeface="Arial" panose="020B0604020202020204" pitchFamily="34" charset="0"/>
                <a:cs typeface="Arial" panose="020B0604020202020204" pitchFamily="34" charset="0"/>
              </a:rPr>
              <a:t>Expanding the AEO Benefits with PGAs</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14</a:t>
            </a:fld>
            <a:endParaRPr lang="en-US" dirty="0"/>
          </a:p>
        </p:txBody>
      </p:sp>
      <p:sp>
        <p:nvSpPr>
          <p:cNvPr id="7" name="Content Placeholder 2">
            <a:extLst>
              <a:ext uri="{FF2B5EF4-FFF2-40B4-BE49-F238E27FC236}">
                <a16:creationId xmlns:a16="http://schemas.microsoft.com/office/drawing/2014/main" id="{8BD571EB-3398-5D2C-87DA-2DED97D08CBC}"/>
              </a:ext>
            </a:extLst>
          </p:cNvPr>
          <p:cNvSpPr txBox="1">
            <a:spLocks/>
          </p:cNvSpPr>
          <p:nvPr/>
        </p:nvSpPr>
        <p:spPr bwMode="auto">
          <a:xfrm>
            <a:off x="1344057" y="1542361"/>
            <a:ext cx="9613135" cy="4439798"/>
          </a:xfrm>
          <a:prstGeom prst="rect">
            <a:avLst/>
          </a:prstGeom>
          <a:solidFill>
            <a:schemeClr val="accent5">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85750">
              <a:lnSpc>
                <a:spcPct val="90000"/>
              </a:lnSpc>
              <a:spcAft>
                <a:spcPts val="600"/>
              </a:spcAft>
              <a:buFont typeface="Wingdings" pitchFamily="2" charset="2"/>
              <a:buChar char="q"/>
            </a:pPr>
            <a:r>
              <a:rPr lang="en-US" sz="2000" dirty="0"/>
              <a:t>AEO certifications are based on AEO criteria set by Customs, while PGAs are bound to other laws and regulations</a:t>
            </a:r>
          </a:p>
          <a:p>
            <a:pPr indent="-285750">
              <a:lnSpc>
                <a:spcPct val="90000"/>
              </a:lnSpc>
              <a:spcAft>
                <a:spcPts val="600"/>
              </a:spcAft>
              <a:buFont typeface="Wingdings" pitchFamily="2" charset="2"/>
              <a:buChar char="q"/>
            </a:pPr>
            <a:endParaRPr lang="en-US" sz="2000" dirty="0"/>
          </a:p>
          <a:p>
            <a:pPr indent="-285750">
              <a:lnSpc>
                <a:spcPct val="90000"/>
              </a:lnSpc>
              <a:spcAft>
                <a:spcPts val="600"/>
              </a:spcAft>
              <a:buFont typeface="Wingdings" pitchFamily="2" charset="2"/>
              <a:buChar char="q"/>
            </a:pPr>
            <a:r>
              <a:rPr lang="en-US" sz="2000" dirty="0"/>
              <a:t>It is challenging to find the right balance between trade facilitation and trade security control</a:t>
            </a:r>
          </a:p>
          <a:p>
            <a:pPr indent="-285750">
              <a:lnSpc>
                <a:spcPct val="90000"/>
              </a:lnSpc>
              <a:spcAft>
                <a:spcPts val="600"/>
              </a:spcAft>
              <a:buFont typeface="Wingdings" pitchFamily="2" charset="2"/>
              <a:buChar char="q"/>
            </a:pPr>
            <a:endParaRPr lang="en-US" sz="2000" dirty="0"/>
          </a:p>
          <a:p>
            <a:pPr indent="-285750">
              <a:lnSpc>
                <a:spcPct val="90000"/>
              </a:lnSpc>
              <a:spcAft>
                <a:spcPts val="600"/>
              </a:spcAft>
              <a:buFont typeface="Wingdings" pitchFamily="2" charset="2"/>
              <a:buChar char="q"/>
            </a:pPr>
            <a:r>
              <a:rPr lang="en-US" sz="2000" dirty="0"/>
              <a:t>Suggested cooperation areas for Customs and PGAs are cross-border supply chain security and harmonizing the supply chain security control measures</a:t>
            </a:r>
          </a:p>
          <a:p>
            <a:pPr marL="800100" lvl="1">
              <a:lnSpc>
                <a:spcPct val="90000"/>
              </a:lnSpc>
              <a:spcAft>
                <a:spcPts val="600"/>
              </a:spcAft>
              <a:buFont typeface="Wingdings" pitchFamily="2" charset="2"/>
              <a:buChar char="q"/>
            </a:pPr>
            <a:endParaRPr lang="en-US" sz="2000" dirty="0"/>
          </a:p>
          <a:p>
            <a:pPr indent="-285750">
              <a:lnSpc>
                <a:spcPct val="90000"/>
              </a:lnSpc>
              <a:spcAft>
                <a:spcPts val="600"/>
              </a:spcAft>
              <a:buFont typeface="Wingdings" pitchFamily="2" charset="2"/>
              <a:buChar char="q"/>
            </a:pPr>
            <a:r>
              <a:rPr lang="en-US" sz="2000" dirty="0"/>
              <a:t>PGAs should recognize the contribution of AEO standards in simplifying their work and eliminating duplication and re-examination</a:t>
            </a:r>
          </a:p>
        </p:txBody>
      </p:sp>
    </p:spTree>
    <p:extLst>
      <p:ext uri="{BB962C8B-B14F-4D97-AF65-F5344CB8AC3E}">
        <p14:creationId xmlns:p14="http://schemas.microsoft.com/office/powerpoint/2010/main" val="1250044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9949976" cy="1325563"/>
          </a:xfrm>
        </p:spPr>
        <p:txBody>
          <a:bodyPr>
            <a:normAutofit/>
          </a:bodyPr>
          <a:lstStyle/>
          <a:p>
            <a:r>
              <a:rPr lang="en-US" sz="3600" dirty="0">
                <a:latin typeface="Arial" panose="020B0604020202020204" pitchFamily="34" charset="0"/>
                <a:cs typeface="Arial" panose="020B0604020202020204" pitchFamily="34" charset="0"/>
              </a:rPr>
              <a:t>Support for SMEs</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15</a:t>
            </a:fld>
            <a:endParaRPr lang="en-US" dirty="0"/>
          </a:p>
        </p:txBody>
      </p:sp>
      <p:sp>
        <p:nvSpPr>
          <p:cNvPr id="7" name="Content Placeholder 2">
            <a:extLst>
              <a:ext uri="{FF2B5EF4-FFF2-40B4-BE49-F238E27FC236}">
                <a16:creationId xmlns:a16="http://schemas.microsoft.com/office/drawing/2014/main" id="{8BD571EB-3398-5D2C-87DA-2DED97D08CBC}"/>
              </a:ext>
            </a:extLst>
          </p:cNvPr>
          <p:cNvSpPr txBox="1">
            <a:spLocks/>
          </p:cNvSpPr>
          <p:nvPr/>
        </p:nvSpPr>
        <p:spPr bwMode="auto">
          <a:xfrm>
            <a:off x="1344057" y="1542361"/>
            <a:ext cx="9613135" cy="3778786"/>
          </a:xfrm>
          <a:prstGeom prst="rect">
            <a:avLst/>
          </a:prstGeom>
          <a:solidFill>
            <a:schemeClr val="accent6">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0">
              <a:lnSpc>
                <a:spcPct val="90000"/>
              </a:lnSpc>
              <a:spcAft>
                <a:spcPts val="600"/>
              </a:spcAft>
              <a:buFont typeface="Wingdings" pitchFamily="2" charset="2"/>
              <a:buChar char="q"/>
            </a:pPr>
            <a:r>
              <a:rPr lang="en-US" sz="2000" dirty="0">
                <a:effectLst/>
              </a:rPr>
              <a:t>Scanning noteworthy similar programs in other countries, target relevant companies participating in global trade that account for SMEs direct participation is more focused on imports evidenced by the number of years of good manufacturing practices for high valued products</a:t>
            </a:r>
          </a:p>
          <a:p>
            <a:pPr marL="457200" lvl="0">
              <a:lnSpc>
                <a:spcPct val="90000"/>
              </a:lnSpc>
              <a:spcAft>
                <a:spcPts val="600"/>
              </a:spcAft>
              <a:buFont typeface="Wingdings" pitchFamily="2" charset="2"/>
              <a:buChar char="q"/>
            </a:pPr>
            <a:endParaRPr lang="en-US" sz="2000" dirty="0"/>
          </a:p>
          <a:p>
            <a:pPr marL="457200" lvl="0">
              <a:lnSpc>
                <a:spcPct val="90000"/>
              </a:lnSpc>
              <a:spcAft>
                <a:spcPts val="600"/>
              </a:spcAft>
              <a:buFont typeface="Wingdings" pitchFamily="2" charset="2"/>
              <a:buChar char="q"/>
            </a:pPr>
            <a:r>
              <a:rPr lang="en-US" sz="2000" dirty="0">
                <a:effectLst/>
              </a:rPr>
              <a:t>Let us not forget the increasing participation of SMEs in e-commerce should also be taken into consideration </a:t>
            </a:r>
          </a:p>
          <a:p>
            <a:pPr marL="457200" lvl="0">
              <a:lnSpc>
                <a:spcPct val="90000"/>
              </a:lnSpc>
              <a:spcAft>
                <a:spcPts val="600"/>
              </a:spcAft>
              <a:buFont typeface="Wingdings" pitchFamily="2" charset="2"/>
              <a:buChar char="q"/>
            </a:pPr>
            <a:endParaRPr lang="en-US" sz="2000" dirty="0"/>
          </a:p>
          <a:p>
            <a:pPr marL="457200" lvl="0">
              <a:lnSpc>
                <a:spcPct val="90000"/>
              </a:lnSpc>
              <a:spcAft>
                <a:spcPts val="600"/>
              </a:spcAft>
              <a:buFont typeface="Wingdings" pitchFamily="2" charset="2"/>
              <a:buChar char="q"/>
            </a:pPr>
            <a:r>
              <a:rPr lang="en-US" sz="2000" dirty="0"/>
              <a:t>Encourage SMEs</a:t>
            </a:r>
            <a:r>
              <a:rPr lang="en-US" sz="2000" dirty="0">
                <a:effectLst/>
              </a:rPr>
              <a:t> to work together to pool their resources to achieve a higher level of production, better good manufacturing processes, and determine the necessary government support and interventions</a:t>
            </a:r>
          </a:p>
        </p:txBody>
      </p:sp>
    </p:spTree>
    <p:extLst>
      <p:ext uri="{BB962C8B-B14F-4D97-AF65-F5344CB8AC3E}">
        <p14:creationId xmlns:p14="http://schemas.microsoft.com/office/powerpoint/2010/main" val="1832671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9949976" cy="1325563"/>
          </a:xfrm>
        </p:spPr>
        <p:txBody>
          <a:bodyPr>
            <a:normAutofit/>
          </a:bodyPr>
          <a:lstStyle/>
          <a:p>
            <a:r>
              <a:rPr lang="en-US" sz="3600" dirty="0">
                <a:latin typeface="Arial" panose="020B0604020202020204" pitchFamily="34" charset="0"/>
                <a:cs typeface="Arial" panose="020B0604020202020204" pitchFamily="34" charset="0"/>
              </a:rPr>
              <a:t>Support for e-Commerce Actors</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16</a:t>
            </a:fld>
            <a:endParaRPr lang="en-US" dirty="0"/>
          </a:p>
        </p:txBody>
      </p:sp>
      <p:sp>
        <p:nvSpPr>
          <p:cNvPr id="7" name="Content Placeholder 2">
            <a:extLst>
              <a:ext uri="{FF2B5EF4-FFF2-40B4-BE49-F238E27FC236}">
                <a16:creationId xmlns:a16="http://schemas.microsoft.com/office/drawing/2014/main" id="{8BD571EB-3398-5D2C-87DA-2DED97D08CBC}"/>
              </a:ext>
            </a:extLst>
          </p:cNvPr>
          <p:cNvSpPr txBox="1">
            <a:spLocks/>
          </p:cNvSpPr>
          <p:nvPr/>
        </p:nvSpPr>
        <p:spPr bwMode="auto">
          <a:xfrm>
            <a:off x="1344057" y="1542361"/>
            <a:ext cx="9613135" cy="3778786"/>
          </a:xfrm>
          <a:prstGeom prst="rect">
            <a:avLst/>
          </a:prstGeom>
          <a:solidFill>
            <a:schemeClr val="accent4">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a:lnSpc>
                <a:spcPct val="90000"/>
              </a:lnSpc>
              <a:spcAft>
                <a:spcPts val="600"/>
              </a:spcAft>
              <a:buFont typeface="Wingdings" pitchFamily="2" charset="2"/>
              <a:buChar char="q"/>
            </a:pPr>
            <a:r>
              <a:rPr lang="en-US" sz="2000" dirty="0">
                <a:effectLst/>
              </a:rPr>
              <a:t>Facilitation should be provided for cross-border e-Commerce without compromising a level playing field with traditional trade </a:t>
            </a:r>
          </a:p>
          <a:p>
            <a:pPr marL="400050">
              <a:lnSpc>
                <a:spcPct val="90000"/>
              </a:lnSpc>
              <a:spcAft>
                <a:spcPts val="600"/>
              </a:spcAft>
              <a:buFont typeface="Wingdings" pitchFamily="2" charset="2"/>
              <a:buChar char="q"/>
            </a:pPr>
            <a:endParaRPr lang="en-US" sz="2000" dirty="0"/>
          </a:p>
          <a:p>
            <a:pPr marL="400050">
              <a:lnSpc>
                <a:spcPct val="90000"/>
              </a:lnSpc>
              <a:spcAft>
                <a:spcPts val="600"/>
              </a:spcAft>
              <a:buFont typeface="Wingdings" pitchFamily="2" charset="2"/>
              <a:buChar char="q"/>
            </a:pPr>
            <a:r>
              <a:rPr lang="en-US" sz="2000" dirty="0">
                <a:effectLst/>
              </a:rPr>
              <a:t>Given the unique authorities and oversight, Customs can and should play a central role in the cross-border management of e-Commerce, leveraging existing conventions, instruments and tools. A holistic and standardized approach is required to optimize the e-Commerce supply chain while ensuring appropriate risk identification and management </a:t>
            </a:r>
          </a:p>
          <a:p>
            <a:pPr marL="285750" indent="-228600">
              <a:lnSpc>
                <a:spcPct val="90000"/>
              </a:lnSpc>
              <a:spcAft>
                <a:spcPts val="600"/>
              </a:spcAft>
              <a:buFont typeface="Arial" panose="020B0604020202020204" pitchFamily="34" charset="0"/>
              <a:buChar char="•"/>
            </a:pPr>
            <a:endParaRPr lang="en-US" sz="2000" dirty="0"/>
          </a:p>
          <a:p>
            <a:pPr marL="400050">
              <a:lnSpc>
                <a:spcPct val="90000"/>
              </a:lnSpc>
              <a:spcAft>
                <a:spcPts val="600"/>
              </a:spcAft>
              <a:buFont typeface="Wingdings" pitchFamily="2" charset="2"/>
              <a:buChar char="q"/>
            </a:pPr>
            <a:r>
              <a:rPr lang="en-US" sz="2000" dirty="0">
                <a:effectLst/>
              </a:rPr>
              <a:t>Establishes global standards to promote certainty, predictability, transparency, safety and security, and efficiency in the e-Commerce supply chain </a:t>
            </a:r>
          </a:p>
        </p:txBody>
      </p:sp>
    </p:spTree>
    <p:extLst>
      <p:ext uri="{BB962C8B-B14F-4D97-AF65-F5344CB8AC3E}">
        <p14:creationId xmlns:p14="http://schemas.microsoft.com/office/powerpoint/2010/main" val="1917390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9949976" cy="1325563"/>
          </a:xfrm>
        </p:spPr>
        <p:txBody>
          <a:bodyPr>
            <a:normAutofit/>
          </a:bodyPr>
          <a:lstStyle/>
          <a:p>
            <a:r>
              <a:rPr lang="en-US" sz="3600" dirty="0">
                <a:latin typeface="Arial" panose="020B0604020202020204" pitchFamily="34" charset="0"/>
                <a:cs typeface="Arial" panose="020B0604020202020204" pitchFamily="34" charset="0"/>
              </a:rPr>
              <a:t>Core Global Set of AEO Benefits</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17</a:t>
            </a:fld>
            <a:endParaRPr lang="en-US" dirty="0"/>
          </a:p>
        </p:txBody>
      </p:sp>
      <p:sp>
        <p:nvSpPr>
          <p:cNvPr id="7" name="Content Placeholder 2">
            <a:extLst>
              <a:ext uri="{FF2B5EF4-FFF2-40B4-BE49-F238E27FC236}">
                <a16:creationId xmlns:a16="http://schemas.microsoft.com/office/drawing/2014/main" id="{8BD571EB-3398-5D2C-87DA-2DED97D08CBC}"/>
              </a:ext>
            </a:extLst>
          </p:cNvPr>
          <p:cNvSpPr txBox="1">
            <a:spLocks/>
          </p:cNvSpPr>
          <p:nvPr/>
        </p:nvSpPr>
        <p:spPr bwMode="auto">
          <a:xfrm>
            <a:off x="1344057" y="1542361"/>
            <a:ext cx="8890613" cy="3084723"/>
          </a:xfrm>
          <a:prstGeom prst="rect">
            <a:avLst/>
          </a:prstGeom>
          <a:solidFill>
            <a:schemeClr val="accent5">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0" indent="-228600">
              <a:lnSpc>
                <a:spcPct val="90000"/>
              </a:lnSpc>
              <a:spcAft>
                <a:spcPts val="600"/>
              </a:spcAft>
              <a:buFont typeface="Wingdings" pitchFamily="2" charset="2"/>
              <a:buChar char="q"/>
            </a:pPr>
            <a:r>
              <a:rPr lang="en-US" sz="2000" dirty="0">
                <a:effectLst/>
              </a:rPr>
              <a:t>It is not possible for all Customs administrations to offer the same benefits</a:t>
            </a:r>
          </a:p>
          <a:p>
            <a:pPr marL="342900" lvl="0" indent="-228600">
              <a:lnSpc>
                <a:spcPct val="90000"/>
              </a:lnSpc>
              <a:spcAft>
                <a:spcPts val="600"/>
              </a:spcAft>
              <a:buFont typeface="Wingdings" pitchFamily="2" charset="2"/>
              <a:buChar char="q"/>
            </a:pPr>
            <a:endParaRPr lang="en-US" sz="2000" dirty="0"/>
          </a:p>
          <a:p>
            <a:pPr marL="342900" lvl="0" indent="-228600">
              <a:lnSpc>
                <a:spcPct val="90000"/>
              </a:lnSpc>
              <a:spcAft>
                <a:spcPts val="600"/>
              </a:spcAft>
              <a:buFont typeface="Wingdings" pitchFamily="2" charset="2"/>
              <a:buChar char="q"/>
            </a:pPr>
            <a:r>
              <a:rPr lang="en-US" sz="2000" dirty="0">
                <a:effectLst/>
              </a:rPr>
              <a:t>Nevertheless, it is imperative to establish a core set of internationally accepted trade facilitation benefits that could be provided to AEOs</a:t>
            </a:r>
          </a:p>
          <a:p>
            <a:pPr marL="342900" lvl="0" indent="-228600">
              <a:lnSpc>
                <a:spcPct val="90000"/>
              </a:lnSpc>
              <a:spcAft>
                <a:spcPts val="600"/>
              </a:spcAft>
              <a:buFont typeface="Arial" panose="020B0604020202020204" pitchFamily="34" charset="0"/>
              <a:buChar char="•"/>
            </a:pPr>
            <a:endParaRPr lang="en-US" sz="2000" dirty="0"/>
          </a:p>
          <a:p>
            <a:pPr marL="342900" lvl="0" indent="-228600">
              <a:lnSpc>
                <a:spcPct val="90000"/>
              </a:lnSpc>
              <a:spcAft>
                <a:spcPts val="600"/>
              </a:spcAft>
              <a:buFont typeface="Wingdings" pitchFamily="2" charset="2"/>
              <a:buChar char="q"/>
            </a:pPr>
            <a:r>
              <a:rPr lang="en-US" sz="2000" dirty="0">
                <a:effectLst/>
              </a:rPr>
              <a:t>AEO benefits should be transparent and meaningful to justify the additional costs sustained by economic operators in meeting prescribed AEO program requisites</a:t>
            </a:r>
          </a:p>
        </p:txBody>
      </p:sp>
    </p:spTree>
    <p:extLst>
      <p:ext uri="{BB962C8B-B14F-4D97-AF65-F5344CB8AC3E}">
        <p14:creationId xmlns:p14="http://schemas.microsoft.com/office/powerpoint/2010/main" val="756856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A48D53-7CCA-0A2A-C535-2324A2F1B7CB}"/>
              </a:ext>
            </a:extLst>
          </p:cNvPr>
          <p:cNvSpPr txBox="1">
            <a:spLocks/>
          </p:cNvSpPr>
          <p:nvPr/>
        </p:nvSpPr>
        <p:spPr>
          <a:xfrm>
            <a:off x="2063552" y="40466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rgbClr val="00B0F0"/>
                </a:solidFill>
                <a:latin typeface="Arial" panose="020B0604020202020204" pitchFamily="34" charset="0"/>
                <a:ea typeface="+mj-ea"/>
                <a:cs typeface="Arial" panose="020B0604020202020204" pitchFamily="34" charset="0"/>
              </a:defRPr>
            </a:lvl1pPr>
          </a:lstStyle>
          <a:p>
            <a:pPr algn="l"/>
            <a:r>
              <a:rPr lang="en-US" sz="3200" dirty="0">
                <a:solidFill>
                  <a:srgbClr val="36A7E9"/>
                </a:solidFill>
              </a:rPr>
              <a:t>Core Global Set of AEO Benefits</a:t>
            </a:r>
            <a:endParaRPr lang="en-GB" sz="3200" dirty="0"/>
          </a:p>
        </p:txBody>
      </p:sp>
      <p:graphicFrame>
        <p:nvGraphicFramePr>
          <p:cNvPr id="2" name="Table 4">
            <a:extLst>
              <a:ext uri="{FF2B5EF4-FFF2-40B4-BE49-F238E27FC236}">
                <a16:creationId xmlns:a16="http://schemas.microsoft.com/office/drawing/2014/main" id="{1043C052-A34A-B3EB-388A-FC346F1B7C63}"/>
              </a:ext>
            </a:extLst>
          </p:cNvPr>
          <p:cNvGraphicFramePr>
            <a:graphicFrameLocks noGrp="1"/>
          </p:cNvGraphicFramePr>
          <p:nvPr>
            <p:extLst>
              <p:ext uri="{D42A27DB-BD31-4B8C-83A1-F6EECF244321}">
                <p14:modId xmlns:p14="http://schemas.microsoft.com/office/powerpoint/2010/main" val="4208464555"/>
              </p:ext>
            </p:extLst>
          </p:nvPr>
        </p:nvGraphicFramePr>
        <p:xfrm>
          <a:off x="1145755" y="1382300"/>
          <a:ext cx="9134597" cy="4350959"/>
        </p:xfrm>
        <a:graphic>
          <a:graphicData uri="http://schemas.openxmlformats.org/drawingml/2006/table">
            <a:tbl>
              <a:tblPr firstRow="1" bandRow="1">
                <a:tableStyleId>{5C22544A-7EE6-4342-B048-85BDC9FD1C3A}</a:tableStyleId>
              </a:tblPr>
              <a:tblGrid>
                <a:gridCol w="264138">
                  <a:extLst>
                    <a:ext uri="{9D8B030D-6E8A-4147-A177-3AD203B41FA5}">
                      <a16:colId xmlns:a16="http://schemas.microsoft.com/office/drawing/2014/main" val="787370491"/>
                    </a:ext>
                  </a:extLst>
                </a:gridCol>
                <a:gridCol w="5655028">
                  <a:extLst>
                    <a:ext uri="{9D8B030D-6E8A-4147-A177-3AD203B41FA5}">
                      <a16:colId xmlns:a16="http://schemas.microsoft.com/office/drawing/2014/main" val="3523646498"/>
                    </a:ext>
                  </a:extLst>
                </a:gridCol>
                <a:gridCol w="1092626">
                  <a:extLst>
                    <a:ext uri="{9D8B030D-6E8A-4147-A177-3AD203B41FA5}">
                      <a16:colId xmlns:a16="http://schemas.microsoft.com/office/drawing/2014/main" val="993550184"/>
                    </a:ext>
                  </a:extLst>
                </a:gridCol>
                <a:gridCol w="637365">
                  <a:extLst>
                    <a:ext uri="{9D8B030D-6E8A-4147-A177-3AD203B41FA5}">
                      <a16:colId xmlns:a16="http://schemas.microsoft.com/office/drawing/2014/main" val="1605600960"/>
                    </a:ext>
                  </a:extLst>
                </a:gridCol>
                <a:gridCol w="605084">
                  <a:extLst>
                    <a:ext uri="{9D8B030D-6E8A-4147-A177-3AD203B41FA5}">
                      <a16:colId xmlns:a16="http://schemas.microsoft.com/office/drawing/2014/main" val="485049588"/>
                    </a:ext>
                  </a:extLst>
                </a:gridCol>
                <a:gridCol w="880356">
                  <a:extLst>
                    <a:ext uri="{9D8B030D-6E8A-4147-A177-3AD203B41FA5}">
                      <a16:colId xmlns:a16="http://schemas.microsoft.com/office/drawing/2014/main" val="4162047800"/>
                    </a:ext>
                  </a:extLst>
                </a:gridCol>
              </a:tblGrid>
              <a:tr h="537669">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AEO Benefits</a:t>
                      </a:r>
                    </a:p>
                  </a:txBody>
                  <a:tcPr anchor="ctr"/>
                </a:tc>
                <a:tc>
                  <a:txBody>
                    <a:bodyPr/>
                    <a:lstStyle/>
                    <a:p>
                      <a:pPr algn="ctr"/>
                      <a:r>
                        <a:rPr lang="en-US" sz="1400" dirty="0">
                          <a:latin typeface="Arial" panose="020B0604020202020204" pitchFamily="34" charset="0"/>
                          <a:cs typeface="Arial" panose="020B0604020202020204" pitchFamily="34" charset="0"/>
                        </a:rPr>
                        <a:t>ASEAN</a:t>
                      </a:r>
                    </a:p>
                  </a:txBody>
                  <a:tcPr anchor="ctr"/>
                </a:tc>
                <a:tc>
                  <a:txBody>
                    <a:bodyPr/>
                    <a:lstStyle/>
                    <a:p>
                      <a:pPr algn="ctr"/>
                      <a:r>
                        <a:rPr lang="en-US" sz="1400" dirty="0">
                          <a:latin typeface="Arial" panose="020B0604020202020204" pitchFamily="34" charset="0"/>
                          <a:cs typeface="Arial" panose="020B0604020202020204" pitchFamily="34" charset="0"/>
                        </a:rPr>
                        <a:t>EU</a:t>
                      </a:r>
                    </a:p>
                  </a:txBody>
                  <a:tcPr anchor="ctr"/>
                </a:tc>
                <a:tc>
                  <a:txBody>
                    <a:bodyPr/>
                    <a:lstStyle/>
                    <a:p>
                      <a:pPr algn="ctr"/>
                      <a:r>
                        <a:rPr lang="en-US" sz="1400" dirty="0">
                          <a:latin typeface="Arial" panose="020B0604020202020204" pitchFamily="34" charset="0"/>
                          <a:cs typeface="Arial" panose="020B0604020202020204" pitchFamily="34" charset="0"/>
                        </a:rPr>
                        <a:t>US</a:t>
                      </a:r>
                    </a:p>
                  </a:txBody>
                  <a:tcPr anchor="ctr"/>
                </a:tc>
                <a:tc>
                  <a:txBody>
                    <a:bodyPr/>
                    <a:lstStyle/>
                    <a:p>
                      <a:pPr algn="ctr"/>
                      <a:r>
                        <a:rPr lang="en-US" sz="1400" dirty="0">
                          <a:latin typeface="Arial" panose="020B0604020202020204" pitchFamily="34" charset="0"/>
                          <a:cs typeface="Arial" panose="020B0604020202020204" pitchFamily="34" charset="0"/>
                        </a:rPr>
                        <a:t>East Asia</a:t>
                      </a:r>
                    </a:p>
                  </a:txBody>
                  <a:tcPr anchor="ctr"/>
                </a:tc>
                <a:extLst>
                  <a:ext uri="{0D108BD9-81ED-4DB2-BD59-A6C34878D82A}">
                    <a16:rowId xmlns:a16="http://schemas.microsoft.com/office/drawing/2014/main" val="667059985"/>
                  </a:ext>
                </a:extLst>
              </a:tr>
              <a:tr h="384802">
                <a:tc>
                  <a:txBody>
                    <a:bodyPr/>
                    <a:lstStyle/>
                    <a:p>
                      <a:pPr algn="ctr"/>
                      <a:r>
                        <a:rPr lang="en-US" sz="1400" dirty="0">
                          <a:latin typeface="Arial" panose="020B0604020202020204" pitchFamily="34" charset="0"/>
                          <a:cs typeface="Arial" panose="020B0604020202020204" pitchFamily="34" charset="0"/>
                        </a:rPr>
                        <a:t>1</a:t>
                      </a:r>
                    </a:p>
                  </a:txBody>
                  <a:tcPr anchor="ctr"/>
                </a:tc>
                <a:tc>
                  <a:txBody>
                    <a:bodyPr/>
                    <a:lstStyle/>
                    <a:p>
                      <a:r>
                        <a:rPr lang="en-US" sz="1400" dirty="0">
                          <a:latin typeface="Arial" panose="020B0604020202020204" pitchFamily="34" charset="0"/>
                          <a:cs typeface="Arial" panose="020B0604020202020204" pitchFamily="34" charset="0"/>
                        </a:rPr>
                        <a:t>Mutual recognition of AEO status by Customs</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7377779"/>
                  </a:ext>
                </a:extLst>
              </a:tr>
              <a:tr h="384802">
                <a:tc>
                  <a:txBody>
                    <a:bodyPr/>
                    <a:lstStyle/>
                    <a:p>
                      <a:pPr algn="ctr"/>
                      <a:r>
                        <a:rPr lang="en-US" sz="1400" dirty="0">
                          <a:latin typeface="Arial" panose="020B0604020202020204" pitchFamily="34" charset="0"/>
                          <a:cs typeface="Arial" panose="020B0604020202020204" pitchFamily="34" charset="0"/>
                        </a:rPr>
                        <a:t>2</a:t>
                      </a:r>
                    </a:p>
                  </a:txBody>
                  <a:tcPr anchor="ctr"/>
                </a:tc>
                <a:tc>
                  <a:txBody>
                    <a:bodyPr/>
                    <a:lstStyle/>
                    <a:p>
                      <a:r>
                        <a:rPr lang="en-US" sz="1400" dirty="0">
                          <a:latin typeface="Arial" panose="020B0604020202020204" pitchFamily="34" charset="0"/>
                          <a:cs typeface="Arial" panose="020B0604020202020204" pitchFamily="34" charset="0"/>
                        </a:rPr>
                        <a:t>Expedited processing and release of shipments</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5499392"/>
                  </a:ext>
                </a:extLst>
              </a:tr>
              <a:tr h="384802">
                <a:tc>
                  <a:txBody>
                    <a:bodyPr/>
                    <a:lstStyle/>
                    <a:p>
                      <a:pPr algn="ctr"/>
                      <a:r>
                        <a:rPr lang="en-US" sz="1400" dirty="0">
                          <a:latin typeface="Arial" panose="020B0604020202020204" pitchFamily="34" charset="0"/>
                          <a:cs typeface="Arial" panose="020B0604020202020204" pitchFamily="34" charset="0"/>
                        </a:rPr>
                        <a:t>3</a:t>
                      </a:r>
                    </a:p>
                  </a:txBody>
                  <a:tcPr anchor="ctr"/>
                </a:tc>
                <a:tc>
                  <a:txBody>
                    <a:bodyPr/>
                    <a:lstStyle/>
                    <a:p>
                      <a:r>
                        <a:rPr lang="en-US" sz="1400" dirty="0">
                          <a:latin typeface="Arial" panose="020B0604020202020204" pitchFamily="34" charset="0"/>
                          <a:cs typeface="Arial" panose="020B0604020202020204" pitchFamily="34" charset="0"/>
                        </a:rPr>
                        <a:t>Financial guarantee waivers, reductions of rebates</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3700811"/>
                  </a:ext>
                </a:extLst>
              </a:tr>
              <a:tr h="508208">
                <a:tc>
                  <a:txBody>
                    <a:bodyPr/>
                    <a:lstStyle/>
                    <a:p>
                      <a:pPr algn="ctr"/>
                      <a:r>
                        <a:rPr lang="en-US" sz="1400" dirty="0">
                          <a:latin typeface="Arial" panose="020B0604020202020204" pitchFamily="34" charset="0"/>
                          <a:cs typeface="Arial" panose="020B0604020202020204" pitchFamily="34" charset="0"/>
                        </a:rPr>
                        <a:t>4</a:t>
                      </a:r>
                    </a:p>
                  </a:txBody>
                  <a:tcPr anchor="ctr"/>
                </a:tc>
                <a:tc>
                  <a:txBody>
                    <a:bodyPr/>
                    <a:lstStyle/>
                    <a:p>
                      <a:r>
                        <a:rPr lang="en-US" sz="1400" dirty="0">
                          <a:latin typeface="Arial" panose="020B0604020202020204" pitchFamily="34" charset="0"/>
                          <a:cs typeface="Arial" panose="020B0604020202020204" pitchFamily="34" charset="0"/>
                        </a:rPr>
                        <a:t>Notification of intention to release prior to goods arrival</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2785270"/>
                  </a:ext>
                </a:extLst>
              </a:tr>
              <a:tr h="537669">
                <a:tc>
                  <a:txBody>
                    <a:bodyPr/>
                    <a:lstStyle/>
                    <a:p>
                      <a:pPr algn="ctr"/>
                      <a:r>
                        <a:rPr lang="en-US" sz="1400" dirty="0">
                          <a:latin typeface="Arial" panose="020B0604020202020204" pitchFamily="34" charset="0"/>
                          <a:cs typeface="Arial" panose="020B0604020202020204" pitchFamily="34" charset="0"/>
                        </a:rPr>
                        <a:t>5</a:t>
                      </a:r>
                    </a:p>
                  </a:txBody>
                  <a:tcPr anchor="ctr"/>
                </a:tc>
                <a:tc>
                  <a:txBody>
                    <a:bodyPr/>
                    <a:lstStyle/>
                    <a:p>
                      <a:r>
                        <a:rPr lang="en-US" sz="1400" dirty="0">
                          <a:latin typeface="Arial" panose="020B0604020202020204" pitchFamily="34" charset="0"/>
                          <a:cs typeface="Arial" panose="020B0604020202020204" pitchFamily="34" charset="0"/>
                        </a:rPr>
                        <a:t>Pre-qualification for simplified procedures (single or two step clearance) depends on importer’s preference</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395237"/>
                  </a:ext>
                </a:extLst>
              </a:tr>
              <a:tr h="537669">
                <a:tc>
                  <a:txBody>
                    <a:bodyPr/>
                    <a:lstStyle/>
                    <a:p>
                      <a:pPr algn="ctr"/>
                      <a:r>
                        <a:rPr lang="en-US" sz="1400" dirty="0">
                          <a:latin typeface="Arial" panose="020B0604020202020204" pitchFamily="34" charset="0"/>
                          <a:cs typeface="Arial" panose="020B0604020202020204" pitchFamily="34" charset="0"/>
                        </a:rPr>
                        <a:t>6</a:t>
                      </a:r>
                    </a:p>
                  </a:txBody>
                  <a:tcPr anchor="ctr"/>
                </a:tc>
                <a:tc>
                  <a:txBody>
                    <a:bodyPr/>
                    <a:lstStyle/>
                    <a:p>
                      <a:r>
                        <a:rPr lang="en-US" sz="1400" dirty="0">
                          <a:latin typeface="Arial" panose="020B0604020202020204" pitchFamily="34" charset="0"/>
                          <a:cs typeface="Arial" panose="020B0604020202020204" pitchFamily="34" charset="0"/>
                        </a:rPr>
                        <a:t>Establishment of AEO based profiles and audit-based controls, as opposed to transaction-based controls</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76124807"/>
                  </a:ext>
                </a:extLst>
              </a:tr>
              <a:tr h="537669">
                <a:tc>
                  <a:txBody>
                    <a:bodyPr/>
                    <a:lstStyle/>
                    <a:p>
                      <a:pPr algn="ctr"/>
                      <a:r>
                        <a:rPr lang="en-US" sz="1400" dirty="0">
                          <a:latin typeface="Arial" panose="020B0604020202020204" pitchFamily="34" charset="0"/>
                          <a:cs typeface="Arial" panose="020B0604020202020204" pitchFamily="34" charset="0"/>
                        </a:rPr>
                        <a:t>7</a:t>
                      </a:r>
                    </a:p>
                  </a:txBody>
                  <a:tcPr anchor="ctr"/>
                </a:tc>
                <a:tc>
                  <a:txBody>
                    <a:bodyPr/>
                    <a:lstStyle/>
                    <a:p>
                      <a:r>
                        <a:rPr lang="en-US" sz="1400" dirty="0">
                          <a:latin typeface="Arial" panose="020B0604020202020204" pitchFamily="34" charset="0"/>
                          <a:cs typeface="Arial" panose="020B0604020202020204" pitchFamily="34" charset="0"/>
                        </a:rPr>
                        <a:t>Priority of inspection and use of non-intrusive inspection equipment whenever inspection is required</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630718"/>
                  </a:ext>
                </a:extLst>
              </a:tr>
              <a:tr h="537669">
                <a:tc>
                  <a:txBody>
                    <a:bodyPr/>
                    <a:lstStyle/>
                    <a:p>
                      <a:pPr algn="ctr"/>
                      <a:r>
                        <a:rPr lang="en-US" sz="1400" dirty="0">
                          <a:latin typeface="Arial" panose="020B0604020202020204" pitchFamily="34" charset="0"/>
                          <a:cs typeface="Arial" panose="020B0604020202020204" pitchFamily="34" charset="0"/>
                        </a:rPr>
                        <a:t>8</a:t>
                      </a:r>
                    </a:p>
                  </a:txBody>
                  <a:tcPr anchor="ctr"/>
                </a:tc>
                <a:tc>
                  <a:txBody>
                    <a:bodyPr/>
                    <a:lstStyle/>
                    <a:p>
                      <a:r>
                        <a:rPr lang="en-US" sz="1400" dirty="0">
                          <a:latin typeface="Arial" panose="020B0604020202020204" pitchFamily="34" charset="0"/>
                          <a:cs typeface="Arial" panose="020B0604020202020204" pitchFamily="34" charset="0"/>
                        </a:rPr>
                        <a:t>Perpetual declaration of similar goods</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74133165"/>
                  </a:ext>
                </a:extLst>
              </a:tr>
            </a:tbl>
          </a:graphicData>
        </a:graphic>
      </p:graphicFrame>
      <p:pic>
        <p:nvPicPr>
          <p:cNvPr id="6" name="Graphic 5" descr="Badge Tick1 with solid fill">
            <a:extLst>
              <a:ext uri="{FF2B5EF4-FFF2-40B4-BE49-F238E27FC236}">
                <a16:creationId xmlns:a16="http://schemas.microsoft.com/office/drawing/2014/main" id="{193834D4-02C9-4A07-964A-C6C43161D5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4153" y="2004664"/>
            <a:ext cx="423711" cy="200201"/>
          </a:xfrm>
          <a:prstGeom prst="rect">
            <a:avLst/>
          </a:prstGeom>
        </p:spPr>
      </p:pic>
      <p:pic>
        <p:nvPicPr>
          <p:cNvPr id="10" name="Graphic 9" descr="Badge Tick1 with solid fill">
            <a:extLst>
              <a:ext uri="{FF2B5EF4-FFF2-40B4-BE49-F238E27FC236}">
                <a16:creationId xmlns:a16="http://schemas.microsoft.com/office/drawing/2014/main" id="{FE08059C-FFD3-18C1-334E-8C9E2BDDCA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58672" y="1988841"/>
            <a:ext cx="423711" cy="200201"/>
          </a:xfrm>
          <a:prstGeom prst="rect">
            <a:avLst/>
          </a:prstGeom>
        </p:spPr>
      </p:pic>
      <p:pic>
        <p:nvPicPr>
          <p:cNvPr id="11" name="Graphic 10" descr="Badge Tick1 with solid fill">
            <a:extLst>
              <a:ext uri="{FF2B5EF4-FFF2-40B4-BE49-F238E27FC236}">
                <a16:creationId xmlns:a16="http://schemas.microsoft.com/office/drawing/2014/main" id="{34CB4266-E7FD-7F71-AB42-831B62181E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27983" y="1988841"/>
            <a:ext cx="423711" cy="200201"/>
          </a:xfrm>
          <a:prstGeom prst="rect">
            <a:avLst/>
          </a:prstGeom>
        </p:spPr>
      </p:pic>
      <p:pic>
        <p:nvPicPr>
          <p:cNvPr id="15" name="Graphic 14" descr="Badge Tick1 with solid fill">
            <a:extLst>
              <a:ext uri="{FF2B5EF4-FFF2-40B4-BE49-F238E27FC236}">
                <a16:creationId xmlns:a16="http://schemas.microsoft.com/office/drawing/2014/main" id="{080D7780-0A60-A23A-1FC5-AE4DA8A6D9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25231" y="1988841"/>
            <a:ext cx="423711" cy="200201"/>
          </a:xfrm>
          <a:prstGeom prst="rect">
            <a:avLst/>
          </a:prstGeom>
        </p:spPr>
      </p:pic>
      <p:pic>
        <p:nvPicPr>
          <p:cNvPr id="21" name="Graphic 20" descr="Badge Tick1 with solid fill">
            <a:extLst>
              <a:ext uri="{FF2B5EF4-FFF2-40B4-BE49-F238E27FC236}">
                <a16:creationId xmlns:a16="http://schemas.microsoft.com/office/drawing/2014/main" id="{FB2C8F6D-F0E6-A5D6-B367-030BBE65B6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4153" y="2420889"/>
            <a:ext cx="423711" cy="200201"/>
          </a:xfrm>
          <a:prstGeom prst="rect">
            <a:avLst/>
          </a:prstGeom>
        </p:spPr>
      </p:pic>
      <p:pic>
        <p:nvPicPr>
          <p:cNvPr id="22" name="Graphic 21" descr="Badge Tick1 with solid fill">
            <a:extLst>
              <a:ext uri="{FF2B5EF4-FFF2-40B4-BE49-F238E27FC236}">
                <a16:creationId xmlns:a16="http://schemas.microsoft.com/office/drawing/2014/main" id="{A245BF0E-A5C1-706F-1175-70554ED74A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7655" y="2420889"/>
            <a:ext cx="423711" cy="200201"/>
          </a:xfrm>
          <a:prstGeom prst="rect">
            <a:avLst/>
          </a:prstGeom>
        </p:spPr>
      </p:pic>
      <p:pic>
        <p:nvPicPr>
          <p:cNvPr id="23" name="Graphic 22" descr="Badge Tick1 with solid fill">
            <a:extLst>
              <a:ext uri="{FF2B5EF4-FFF2-40B4-BE49-F238E27FC236}">
                <a16:creationId xmlns:a16="http://schemas.microsoft.com/office/drawing/2014/main" id="{EF0F50B5-3228-C8E7-3133-4151FB8243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6966" y="2420889"/>
            <a:ext cx="423711" cy="200201"/>
          </a:xfrm>
          <a:prstGeom prst="rect">
            <a:avLst/>
          </a:prstGeom>
        </p:spPr>
      </p:pic>
      <p:pic>
        <p:nvPicPr>
          <p:cNvPr id="24" name="Graphic 23" descr="Badge Tick1 with solid fill">
            <a:extLst>
              <a:ext uri="{FF2B5EF4-FFF2-40B4-BE49-F238E27FC236}">
                <a16:creationId xmlns:a16="http://schemas.microsoft.com/office/drawing/2014/main" id="{9C25956D-4F6E-197D-FDA2-199EA3982F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92181" y="2420889"/>
            <a:ext cx="423711" cy="200201"/>
          </a:xfrm>
          <a:prstGeom prst="rect">
            <a:avLst/>
          </a:prstGeom>
        </p:spPr>
      </p:pic>
      <p:pic>
        <p:nvPicPr>
          <p:cNvPr id="25" name="Graphic 24" descr="Badge Tick1 with solid fill">
            <a:extLst>
              <a:ext uri="{FF2B5EF4-FFF2-40B4-BE49-F238E27FC236}">
                <a16:creationId xmlns:a16="http://schemas.microsoft.com/office/drawing/2014/main" id="{41811373-1D13-DF4A-2442-357C353BEC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1164" y="2780929"/>
            <a:ext cx="423711" cy="200201"/>
          </a:xfrm>
          <a:prstGeom prst="rect">
            <a:avLst/>
          </a:prstGeom>
        </p:spPr>
      </p:pic>
      <p:pic>
        <p:nvPicPr>
          <p:cNvPr id="26" name="Graphic 25" descr="Badge Tick1 with solid fill">
            <a:extLst>
              <a:ext uri="{FF2B5EF4-FFF2-40B4-BE49-F238E27FC236}">
                <a16:creationId xmlns:a16="http://schemas.microsoft.com/office/drawing/2014/main" id="{C049B683-84BF-399B-D726-796DB81672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05949" y="2780929"/>
            <a:ext cx="423711" cy="200201"/>
          </a:xfrm>
          <a:prstGeom prst="rect">
            <a:avLst/>
          </a:prstGeom>
        </p:spPr>
      </p:pic>
      <p:pic>
        <p:nvPicPr>
          <p:cNvPr id="27" name="Graphic 26" descr="Badge Tick1 with solid fill">
            <a:extLst>
              <a:ext uri="{FF2B5EF4-FFF2-40B4-BE49-F238E27FC236}">
                <a16:creationId xmlns:a16="http://schemas.microsoft.com/office/drawing/2014/main" id="{061901B3-E88B-DE6F-358F-AFA6A21D12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5621" y="2780929"/>
            <a:ext cx="423711" cy="200201"/>
          </a:xfrm>
          <a:prstGeom prst="rect">
            <a:avLst/>
          </a:prstGeom>
        </p:spPr>
      </p:pic>
      <p:pic>
        <p:nvPicPr>
          <p:cNvPr id="28" name="Graphic 27" descr="Badge Tick1 with solid fill">
            <a:extLst>
              <a:ext uri="{FF2B5EF4-FFF2-40B4-BE49-F238E27FC236}">
                <a16:creationId xmlns:a16="http://schemas.microsoft.com/office/drawing/2014/main" id="{EA4A0A2F-C762-57EA-6753-F91C5D3905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4153" y="2796752"/>
            <a:ext cx="423711" cy="200201"/>
          </a:xfrm>
          <a:prstGeom prst="rect">
            <a:avLst/>
          </a:prstGeom>
        </p:spPr>
      </p:pic>
      <p:pic>
        <p:nvPicPr>
          <p:cNvPr id="30" name="Graphic 29" descr="Badge Tick1 with solid fill">
            <a:extLst>
              <a:ext uri="{FF2B5EF4-FFF2-40B4-BE49-F238E27FC236}">
                <a16:creationId xmlns:a16="http://schemas.microsoft.com/office/drawing/2014/main" id="{401D342C-4199-BF00-B46C-9F2D7AD063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638" y="3212977"/>
            <a:ext cx="423711" cy="200201"/>
          </a:xfrm>
          <a:prstGeom prst="rect">
            <a:avLst/>
          </a:prstGeom>
        </p:spPr>
      </p:pic>
      <p:pic>
        <p:nvPicPr>
          <p:cNvPr id="31" name="Graphic 30" descr="Badge Tick1 with solid fill">
            <a:extLst>
              <a:ext uri="{FF2B5EF4-FFF2-40B4-BE49-F238E27FC236}">
                <a16:creationId xmlns:a16="http://schemas.microsoft.com/office/drawing/2014/main" id="{EB6B03EB-8B7F-1035-5084-39552F75EB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3915" y="3212977"/>
            <a:ext cx="423711" cy="200201"/>
          </a:xfrm>
          <a:prstGeom prst="rect">
            <a:avLst/>
          </a:prstGeom>
        </p:spPr>
      </p:pic>
      <p:pic>
        <p:nvPicPr>
          <p:cNvPr id="32" name="Graphic 31" descr="Badge Tick1 with solid fill">
            <a:extLst>
              <a:ext uri="{FF2B5EF4-FFF2-40B4-BE49-F238E27FC236}">
                <a16:creationId xmlns:a16="http://schemas.microsoft.com/office/drawing/2014/main" id="{A05ABBF9-BF34-8177-394D-EA0490F789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70147" y="3212977"/>
            <a:ext cx="423711" cy="200201"/>
          </a:xfrm>
          <a:prstGeom prst="rect">
            <a:avLst/>
          </a:prstGeom>
        </p:spPr>
      </p:pic>
      <p:pic>
        <p:nvPicPr>
          <p:cNvPr id="33" name="Graphic 32" descr="Badge Tick1 with solid fill">
            <a:extLst>
              <a:ext uri="{FF2B5EF4-FFF2-40B4-BE49-F238E27FC236}">
                <a16:creationId xmlns:a16="http://schemas.microsoft.com/office/drawing/2014/main" id="{0CEBF582-333D-7602-35E6-7B221A9A8A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1163" y="3767007"/>
            <a:ext cx="423711" cy="200201"/>
          </a:xfrm>
          <a:prstGeom prst="rect">
            <a:avLst/>
          </a:prstGeom>
        </p:spPr>
      </p:pic>
      <p:pic>
        <p:nvPicPr>
          <p:cNvPr id="34" name="Graphic 33" descr="Badge Tick1 with solid fill">
            <a:extLst>
              <a:ext uri="{FF2B5EF4-FFF2-40B4-BE49-F238E27FC236}">
                <a16:creationId xmlns:a16="http://schemas.microsoft.com/office/drawing/2014/main" id="{FAAA3A87-5D27-1002-F79B-ABB8A34B26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2898" y="3732856"/>
            <a:ext cx="423711" cy="200201"/>
          </a:xfrm>
          <a:prstGeom prst="rect">
            <a:avLst/>
          </a:prstGeom>
        </p:spPr>
      </p:pic>
      <p:pic>
        <p:nvPicPr>
          <p:cNvPr id="35" name="Graphic 34" descr="Badge Tick1 with solid fill">
            <a:extLst>
              <a:ext uri="{FF2B5EF4-FFF2-40B4-BE49-F238E27FC236}">
                <a16:creationId xmlns:a16="http://schemas.microsoft.com/office/drawing/2014/main" id="{4EC0B00D-650F-6E51-3B75-554A0654E0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638" y="3732856"/>
            <a:ext cx="423711" cy="200201"/>
          </a:xfrm>
          <a:prstGeom prst="rect">
            <a:avLst/>
          </a:prstGeom>
        </p:spPr>
      </p:pic>
      <p:pic>
        <p:nvPicPr>
          <p:cNvPr id="37" name="Graphic 36" descr="Badge Tick1 with solid fill">
            <a:extLst>
              <a:ext uri="{FF2B5EF4-FFF2-40B4-BE49-F238E27FC236}">
                <a16:creationId xmlns:a16="http://schemas.microsoft.com/office/drawing/2014/main" id="{66848FD1-D419-8E4B-39FD-90D99E5C1C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4153" y="4308920"/>
            <a:ext cx="423711" cy="200201"/>
          </a:xfrm>
          <a:prstGeom prst="rect">
            <a:avLst/>
          </a:prstGeom>
        </p:spPr>
      </p:pic>
      <p:pic>
        <p:nvPicPr>
          <p:cNvPr id="38" name="Graphic 37" descr="Badge Tick1 with solid fill">
            <a:extLst>
              <a:ext uri="{FF2B5EF4-FFF2-40B4-BE49-F238E27FC236}">
                <a16:creationId xmlns:a16="http://schemas.microsoft.com/office/drawing/2014/main" id="{1225C1EF-E731-4809-3D56-3B7178ECAA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5621" y="4293097"/>
            <a:ext cx="423711" cy="200201"/>
          </a:xfrm>
          <a:prstGeom prst="rect">
            <a:avLst/>
          </a:prstGeom>
        </p:spPr>
      </p:pic>
      <p:pic>
        <p:nvPicPr>
          <p:cNvPr id="39" name="Graphic 38" descr="Badge Tick1 with solid fill">
            <a:extLst>
              <a:ext uri="{FF2B5EF4-FFF2-40B4-BE49-F238E27FC236}">
                <a16:creationId xmlns:a16="http://schemas.microsoft.com/office/drawing/2014/main" id="{D92DEEC7-43F9-3D00-3CFC-41E1675CD5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61881" y="4293097"/>
            <a:ext cx="423711" cy="200201"/>
          </a:xfrm>
          <a:prstGeom prst="rect">
            <a:avLst/>
          </a:prstGeom>
        </p:spPr>
      </p:pic>
      <p:pic>
        <p:nvPicPr>
          <p:cNvPr id="40" name="Graphic 39" descr="Badge Tick1 with solid fill">
            <a:extLst>
              <a:ext uri="{FF2B5EF4-FFF2-40B4-BE49-F238E27FC236}">
                <a16:creationId xmlns:a16="http://schemas.microsoft.com/office/drawing/2014/main" id="{D228E2C8-EFC8-2460-6E32-39D0FDFE0D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70147" y="4293097"/>
            <a:ext cx="423711" cy="200201"/>
          </a:xfrm>
          <a:prstGeom prst="rect">
            <a:avLst/>
          </a:prstGeom>
        </p:spPr>
      </p:pic>
      <p:pic>
        <p:nvPicPr>
          <p:cNvPr id="41" name="Graphic 40" descr="Badge Tick1 with solid fill">
            <a:extLst>
              <a:ext uri="{FF2B5EF4-FFF2-40B4-BE49-F238E27FC236}">
                <a16:creationId xmlns:a16="http://schemas.microsoft.com/office/drawing/2014/main" id="{C111BDFE-DDC9-DD17-7FBF-0DE27FEC06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1164" y="4869161"/>
            <a:ext cx="423711" cy="200201"/>
          </a:xfrm>
          <a:prstGeom prst="rect">
            <a:avLst/>
          </a:prstGeom>
        </p:spPr>
      </p:pic>
      <p:pic>
        <p:nvPicPr>
          <p:cNvPr id="42" name="Graphic 41" descr="Badge Tick1 with solid fill">
            <a:extLst>
              <a:ext uri="{FF2B5EF4-FFF2-40B4-BE49-F238E27FC236}">
                <a16:creationId xmlns:a16="http://schemas.microsoft.com/office/drawing/2014/main" id="{137D913E-6BDE-C5AE-766B-4D51AB09B3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2898" y="4858144"/>
            <a:ext cx="423711" cy="200201"/>
          </a:xfrm>
          <a:prstGeom prst="rect">
            <a:avLst/>
          </a:prstGeom>
        </p:spPr>
      </p:pic>
      <p:pic>
        <p:nvPicPr>
          <p:cNvPr id="43" name="Graphic 42" descr="Badge Tick1 with solid fill">
            <a:extLst>
              <a:ext uri="{FF2B5EF4-FFF2-40B4-BE49-F238E27FC236}">
                <a16:creationId xmlns:a16="http://schemas.microsoft.com/office/drawing/2014/main" id="{75B56BA4-3AA0-1337-0CCD-57F4EB1615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8301" y="4812976"/>
            <a:ext cx="423711" cy="200201"/>
          </a:xfrm>
          <a:prstGeom prst="rect">
            <a:avLst/>
          </a:prstGeom>
        </p:spPr>
      </p:pic>
      <p:pic>
        <p:nvPicPr>
          <p:cNvPr id="44" name="Graphic 43" descr="Badge Tick1 with solid fill">
            <a:extLst>
              <a:ext uri="{FF2B5EF4-FFF2-40B4-BE49-F238E27FC236}">
                <a16:creationId xmlns:a16="http://schemas.microsoft.com/office/drawing/2014/main" id="{F4814528-ACD1-B86B-35BA-6A52264292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4153" y="4812976"/>
            <a:ext cx="423711" cy="200201"/>
          </a:xfrm>
          <a:prstGeom prst="rect">
            <a:avLst/>
          </a:prstGeom>
        </p:spPr>
      </p:pic>
      <p:pic>
        <p:nvPicPr>
          <p:cNvPr id="5" name="Graphic 4" descr="Badge Tick1 with solid fill">
            <a:extLst>
              <a:ext uri="{FF2B5EF4-FFF2-40B4-BE49-F238E27FC236}">
                <a16:creationId xmlns:a16="http://schemas.microsoft.com/office/drawing/2014/main" id="{1773E3F4-C076-068A-EDE2-D16238B5CF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72490" y="5373217"/>
            <a:ext cx="423711" cy="200201"/>
          </a:xfrm>
          <a:prstGeom prst="rect">
            <a:avLst/>
          </a:prstGeom>
        </p:spPr>
      </p:pic>
      <p:pic>
        <p:nvPicPr>
          <p:cNvPr id="7" name="Graphic 6" descr="Badge Tick1 with solid fill">
            <a:extLst>
              <a:ext uri="{FF2B5EF4-FFF2-40B4-BE49-F238E27FC236}">
                <a16:creationId xmlns:a16="http://schemas.microsoft.com/office/drawing/2014/main" id="{E5DBAAA3-F58E-DD2B-16AA-69B4CD55BC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5621" y="5373217"/>
            <a:ext cx="423711" cy="200201"/>
          </a:xfrm>
          <a:prstGeom prst="rect">
            <a:avLst/>
          </a:prstGeom>
        </p:spPr>
      </p:pic>
      <p:pic>
        <p:nvPicPr>
          <p:cNvPr id="45" name="Graphic 44" descr="Badge Tick1 with solid fill">
            <a:extLst>
              <a:ext uri="{FF2B5EF4-FFF2-40B4-BE49-F238E27FC236}">
                <a16:creationId xmlns:a16="http://schemas.microsoft.com/office/drawing/2014/main" id="{D5FF6646-C6AD-DDF5-CB66-91E4304AA8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50864" y="5373217"/>
            <a:ext cx="423711" cy="200201"/>
          </a:xfrm>
          <a:prstGeom prst="rect">
            <a:avLst/>
          </a:prstGeom>
        </p:spPr>
      </p:pic>
      <p:pic>
        <p:nvPicPr>
          <p:cNvPr id="46" name="Graphic 45" descr="Badge Tick1 with solid fill">
            <a:extLst>
              <a:ext uri="{FF2B5EF4-FFF2-40B4-BE49-F238E27FC236}">
                <a16:creationId xmlns:a16="http://schemas.microsoft.com/office/drawing/2014/main" id="{684C6964-82BB-6FD9-373F-779F22B3CF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1163" y="5373217"/>
            <a:ext cx="423711" cy="200201"/>
          </a:xfrm>
          <a:prstGeom prst="rect">
            <a:avLst/>
          </a:prstGeom>
        </p:spPr>
      </p:pic>
      <p:sp>
        <p:nvSpPr>
          <p:cNvPr id="47" name="Rectangle 46">
            <a:extLst>
              <a:ext uri="{FF2B5EF4-FFF2-40B4-BE49-F238E27FC236}">
                <a16:creationId xmlns:a16="http://schemas.microsoft.com/office/drawing/2014/main" id="{58DB7A84-20F6-79A3-81B1-4A100E7EB9A9}"/>
              </a:ext>
            </a:extLst>
          </p:cNvPr>
          <p:cNvSpPr>
            <a:spLocks noChangeArrowheads="1"/>
          </p:cNvSpPr>
          <p:nvPr/>
        </p:nvSpPr>
        <p:spPr bwMode="auto">
          <a:xfrm>
            <a:off x="1076615" y="5907598"/>
            <a:ext cx="430249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defRPr/>
            </a:pPr>
            <a:r>
              <a:rPr lang="sv-SE" altLang="en-US" sz="800" b="1" i="1" dirty="0">
                <a:solidFill>
                  <a:prstClr val="white">
                    <a:lumMod val="65000"/>
                  </a:prstClr>
                </a:solidFill>
                <a:latin typeface="Arial" pitchFamily="34" charset="0"/>
                <a:ea typeface="Calibri" pitchFamily="34" charset="0"/>
                <a:cs typeface="Arial" pitchFamily="34" charset="0"/>
              </a:rPr>
              <a:t>Source: </a:t>
            </a:r>
            <a:r>
              <a:rPr lang="sv-SE" altLang="en-US" sz="800" b="1" i="1" dirty="0" err="1">
                <a:solidFill>
                  <a:prstClr val="white">
                    <a:lumMod val="65000"/>
                  </a:prstClr>
                </a:solidFill>
                <a:latin typeface="Arial" pitchFamily="34" charset="0"/>
                <a:ea typeface="Calibri" pitchFamily="34" charset="0"/>
                <a:cs typeface="Arial" pitchFamily="34" charset="0"/>
              </a:rPr>
              <a:t>apec.org</a:t>
            </a:r>
            <a:r>
              <a:rPr lang="sv-SE" altLang="en-US" sz="800" b="1" i="1" dirty="0">
                <a:solidFill>
                  <a:prstClr val="white">
                    <a:lumMod val="65000"/>
                  </a:prstClr>
                </a:solidFill>
                <a:latin typeface="Arial" pitchFamily="34" charset="0"/>
                <a:ea typeface="Calibri" pitchFamily="34" charset="0"/>
                <a:cs typeface="Arial" pitchFamily="34" charset="0"/>
              </a:rPr>
              <a:t>/</a:t>
            </a:r>
            <a:r>
              <a:rPr lang="sv-SE" altLang="en-US" sz="800" b="1" i="1" dirty="0" err="1">
                <a:solidFill>
                  <a:prstClr val="white">
                    <a:lumMod val="65000"/>
                  </a:prstClr>
                </a:solidFill>
                <a:latin typeface="Arial" pitchFamily="34" charset="0"/>
                <a:ea typeface="Calibri" pitchFamily="34" charset="0"/>
                <a:cs typeface="Arial" pitchFamily="34" charset="0"/>
              </a:rPr>
              <a:t>docs</a:t>
            </a:r>
            <a:r>
              <a:rPr lang="sv-SE" altLang="en-US" sz="800" b="1" i="1" dirty="0">
                <a:solidFill>
                  <a:prstClr val="white">
                    <a:lumMod val="65000"/>
                  </a:prstClr>
                </a:solidFill>
                <a:latin typeface="Arial" pitchFamily="34" charset="0"/>
                <a:ea typeface="Calibri" pitchFamily="34" charset="0"/>
                <a:cs typeface="Arial" pitchFamily="34" charset="0"/>
              </a:rPr>
              <a:t>/default-source/</a:t>
            </a:r>
            <a:r>
              <a:rPr lang="sv-SE" altLang="en-US" sz="800" b="1" i="1" dirty="0" err="1">
                <a:solidFill>
                  <a:prstClr val="white">
                    <a:lumMod val="65000"/>
                  </a:prstClr>
                </a:solidFill>
                <a:latin typeface="Arial" pitchFamily="34" charset="0"/>
                <a:ea typeface="Calibri" pitchFamily="34" charset="0"/>
                <a:cs typeface="Arial" pitchFamily="34" charset="0"/>
              </a:rPr>
              <a:t>publications</a:t>
            </a:r>
            <a:r>
              <a:rPr lang="sv-SE" altLang="en-US" sz="800" b="1" i="1" dirty="0">
                <a:solidFill>
                  <a:prstClr val="white">
                    <a:lumMod val="65000"/>
                  </a:prstClr>
                </a:solidFill>
                <a:latin typeface="Arial" pitchFamily="34" charset="0"/>
                <a:ea typeface="Calibri" pitchFamily="34" charset="0"/>
                <a:cs typeface="Arial" pitchFamily="34" charset="0"/>
              </a:rPr>
              <a:t>/2020/12/manual </a:t>
            </a:r>
            <a:r>
              <a:rPr lang="sv-SE" altLang="en-US" sz="800" b="1" i="1" dirty="0" err="1">
                <a:solidFill>
                  <a:prstClr val="white">
                    <a:lumMod val="65000"/>
                  </a:prstClr>
                </a:solidFill>
                <a:latin typeface="Arial" pitchFamily="34" charset="0"/>
                <a:ea typeface="Calibri" pitchFamily="34" charset="0"/>
                <a:cs typeface="Arial" pitchFamily="34" charset="0"/>
              </a:rPr>
              <a:t>of</a:t>
            </a:r>
            <a:r>
              <a:rPr lang="sv-SE" altLang="en-US" sz="800" b="1" i="1" dirty="0">
                <a:solidFill>
                  <a:prstClr val="white">
                    <a:lumMod val="65000"/>
                  </a:prstClr>
                </a:solidFill>
                <a:latin typeface="Arial" pitchFamily="34" charset="0"/>
                <a:ea typeface="Calibri" pitchFamily="34" charset="0"/>
                <a:cs typeface="Arial" pitchFamily="34" charset="0"/>
              </a:rPr>
              <a:t> best </a:t>
            </a:r>
            <a:r>
              <a:rPr lang="sv-SE" altLang="en-US" sz="800" b="1" i="1" dirty="0" err="1">
                <a:solidFill>
                  <a:prstClr val="white">
                    <a:lumMod val="65000"/>
                  </a:prstClr>
                </a:solidFill>
                <a:latin typeface="Arial" pitchFamily="34" charset="0"/>
                <a:ea typeface="Calibri" pitchFamily="34" charset="0"/>
                <a:cs typeface="Arial" pitchFamily="34" charset="0"/>
              </a:rPr>
              <a:t>practices</a:t>
            </a:r>
            <a:endParaRPr lang="sv-SE" altLang="en-US" sz="800" b="1" i="1" dirty="0">
              <a:solidFill>
                <a:prstClr val="white">
                  <a:lumMod val="65000"/>
                </a:prstClr>
              </a:solidFill>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935895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A48D53-7CCA-0A2A-C535-2324A2F1B7CB}"/>
              </a:ext>
            </a:extLst>
          </p:cNvPr>
          <p:cNvSpPr txBox="1">
            <a:spLocks/>
          </p:cNvSpPr>
          <p:nvPr/>
        </p:nvSpPr>
        <p:spPr>
          <a:xfrm>
            <a:off x="2063552" y="40466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rgbClr val="00B0F0"/>
                </a:solidFill>
                <a:latin typeface="Arial" panose="020B0604020202020204" pitchFamily="34" charset="0"/>
                <a:ea typeface="+mj-ea"/>
                <a:cs typeface="Arial" panose="020B0604020202020204" pitchFamily="34" charset="0"/>
              </a:defRPr>
            </a:lvl1pPr>
          </a:lstStyle>
          <a:p>
            <a:pPr algn="l"/>
            <a:r>
              <a:rPr lang="en-US" sz="3200" dirty="0">
                <a:solidFill>
                  <a:srgbClr val="36A7E9"/>
                </a:solidFill>
              </a:rPr>
              <a:t>Core Global Set of AEO Benefits</a:t>
            </a:r>
            <a:endParaRPr lang="en-GB" sz="3200" dirty="0"/>
          </a:p>
        </p:txBody>
      </p:sp>
      <p:graphicFrame>
        <p:nvGraphicFramePr>
          <p:cNvPr id="2" name="Table 4">
            <a:extLst>
              <a:ext uri="{FF2B5EF4-FFF2-40B4-BE49-F238E27FC236}">
                <a16:creationId xmlns:a16="http://schemas.microsoft.com/office/drawing/2014/main" id="{1043C052-A34A-B3EB-388A-FC346F1B7C63}"/>
              </a:ext>
            </a:extLst>
          </p:cNvPr>
          <p:cNvGraphicFramePr>
            <a:graphicFrameLocks noGrp="1"/>
          </p:cNvGraphicFramePr>
          <p:nvPr>
            <p:extLst>
              <p:ext uri="{D42A27DB-BD31-4B8C-83A1-F6EECF244321}">
                <p14:modId xmlns:p14="http://schemas.microsoft.com/office/powerpoint/2010/main" val="3568549740"/>
              </p:ext>
            </p:extLst>
          </p:nvPr>
        </p:nvGraphicFramePr>
        <p:xfrm>
          <a:off x="1046602" y="1443072"/>
          <a:ext cx="9237528" cy="4242044"/>
        </p:xfrm>
        <a:graphic>
          <a:graphicData uri="http://schemas.openxmlformats.org/drawingml/2006/table">
            <a:tbl>
              <a:tblPr firstRow="1" bandRow="1">
                <a:tableStyleId>{5C22544A-7EE6-4342-B048-85BDC9FD1C3A}</a:tableStyleId>
              </a:tblPr>
              <a:tblGrid>
                <a:gridCol w="489359">
                  <a:extLst>
                    <a:ext uri="{9D8B030D-6E8A-4147-A177-3AD203B41FA5}">
                      <a16:colId xmlns:a16="http://schemas.microsoft.com/office/drawing/2014/main" val="787370491"/>
                    </a:ext>
                  </a:extLst>
                </a:gridCol>
                <a:gridCol w="5496231">
                  <a:extLst>
                    <a:ext uri="{9D8B030D-6E8A-4147-A177-3AD203B41FA5}">
                      <a16:colId xmlns:a16="http://schemas.microsoft.com/office/drawing/2014/main" val="3523646498"/>
                    </a:ext>
                  </a:extLst>
                </a:gridCol>
                <a:gridCol w="1105032">
                  <a:extLst>
                    <a:ext uri="{9D8B030D-6E8A-4147-A177-3AD203B41FA5}">
                      <a16:colId xmlns:a16="http://schemas.microsoft.com/office/drawing/2014/main" val="993550184"/>
                    </a:ext>
                  </a:extLst>
                </a:gridCol>
                <a:gridCol w="644602">
                  <a:extLst>
                    <a:ext uri="{9D8B030D-6E8A-4147-A177-3AD203B41FA5}">
                      <a16:colId xmlns:a16="http://schemas.microsoft.com/office/drawing/2014/main" val="1605600960"/>
                    </a:ext>
                  </a:extLst>
                </a:gridCol>
                <a:gridCol w="611954">
                  <a:extLst>
                    <a:ext uri="{9D8B030D-6E8A-4147-A177-3AD203B41FA5}">
                      <a16:colId xmlns:a16="http://schemas.microsoft.com/office/drawing/2014/main" val="485049588"/>
                    </a:ext>
                  </a:extLst>
                </a:gridCol>
                <a:gridCol w="890350">
                  <a:extLst>
                    <a:ext uri="{9D8B030D-6E8A-4147-A177-3AD203B41FA5}">
                      <a16:colId xmlns:a16="http://schemas.microsoft.com/office/drawing/2014/main" val="4162047800"/>
                    </a:ext>
                  </a:extLst>
                </a:gridCol>
              </a:tblGrid>
              <a:tr h="570047">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AEO Benefits</a:t>
                      </a:r>
                    </a:p>
                  </a:txBody>
                  <a:tcPr anchor="ctr"/>
                </a:tc>
                <a:tc>
                  <a:txBody>
                    <a:bodyPr/>
                    <a:lstStyle/>
                    <a:p>
                      <a:pPr algn="ctr"/>
                      <a:r>
                        <a:rPr lang="en-US" sz="1400" dirty="0">
                          <a:latin typeface="Arial" panose="020B0604020202020204" pitchFamily="34" charset="0"/>
                          <a:cs typeface="Arial" panose="020B0604020202020204" pitchFamily="34" charset="0"/>
                        </a:rPr>
                        <a:t>ASEAN</a:t>
                      </a:r>
                    </a:p>
                  </a:txBody>
                  <a:tcPr anchor="ctr"/>
                </a:tc>
                <a:tc>
                  <a:txBody>
                    <a:bodyPr/>
                    <a:lstStyle/>
                    <a:p>
                      <a:pPr algn="ctr"/>
                      <a:r>
                        <a:rPr lang="en-US" sz="1400" dirty="0">
                          <a:latin typeface="Arial" panose="020B0604020202020204" pitchFamily="34" charset="0"/>
                          <a:cs typeface="Arial" panose="020B0604020202020204" pitchFamily="34" charset="0"/>
                        </a:rPr>
                        <a:t>EU</a:t>
                      </a:r>
                    </a:p>
                  </a:txBody>
                  <a:tcPr anchor="ctr"/>
                </a:tc>
                <a:tc>
                  <a:txBody>
                    <a:bodyPr/>
                    <a:lstStyle/>
                    <a:p>
                      <a:pPr algn="ctr"/>
                      <a:r>
                        <a:rPr lang="en-US" sz="1400" dirty="0">
                          <a:latin typeface="Arial" panose="020B0604020202020204" pitchFamily="34" charset="0"/>
                          <a:cs typeface="Arial" panose="020B0604020202020204" pitchFamily="34" charset="0"/>
                        </a:rPr>
                        <a:t>US</a:t>
                      </a:r>
                    </a:p>
                  </a:txBody>
                  <a:tcPr anchor="ctr"/>
                </a:tc>
                <a:tc>
                  <a:txBody>
                    <a:bodyPr/>
                    <a:lstStyle/>
                    <a:p>
                      <a:pPr algn="ctr"/>
                      <a:r>
                        <a:rPr lang="en-US" sz="1400" dirty="0">
                          <a:latin typeface="Arial" panose="020B0604020202020204" pitchFamily="34" charset="0"/>
                          <a:cs typeface="Arial" panose="020B0604020202020204" pitchFamily="34" charset="0"/>
                        </a:rPr>
                        <a:t>East Asia</a:t>
                      </a:r>
                    </a:p>
                  </a:txBody>
                  <a:tcPr anchor="ctr"/>
                </a:tc>
                <a:extLst>
                  <a:ext uri="{0D108BD9-81ED-4DB2-BD59-A6C34878D82A}">
                    <a16:rowId xmlns:a16="http://schemas.microsoft.com/office/drawing/2014/main" val="667059985"/>
                  </a:ext>
                </a:extLst>
              </a:tr>
              <a:tr h="570047">
                <a:tc>
                  <a:txBody>
                    <a:bodyPr/>
                    <a:lstStyle/>
                    <a:p>
                      <a:pPr algn="ctr"/>
                      <a:r>
                        <a:rPr lang="en-US" sz="1400" dirty="0">
                          <a:latin typeface="Arial" panose="020B0604020202020204" pitchFamily="34" charset="0"/>
                          <a:cs typeface="Arial" panose="020B0604020202020204" pitchFamily="34" charset="0"/>
                        </a:rPr>
                        <a:t>9</a:t>
                      </a:r>
                    </a:p>
                  </a:txBody>
                  <a:tcPr anchor="ctr"/>
                </a:tc>
                <a:tc>
                  <a:txBody>
                    <a:bodyPr/>
                    <a:lstStyle/>
                    <a:p>
                      <a:r>
                        <a:rPr lang="en-US" sz="1400" dirty="0">
                          <a:latin typeface="Arial" panose="020B0604020202020204" pitchFamily="34" charset="0"/>
                          <a:cs typeface="Arial" panose="020B0604020202020204" pitchFamily="34" charset="0"/>
                        </a:rPr>
                        <a:t>Priority customs processing during a period of elevated threat conditions</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7377779"/>
                  </a:ext>
                </a:extLst>
              </a:tr>
              <a:tr h="407975">
                <a:tc>
                  <a:txBody>
                    <a:bodyPr/>
                    <a:lstStyle/>
                    <a:p>
                      <a:pPr algn="ctr"/>
                      <a:r>
                        <a:rPr lang="en-US" sz="1400" dirty="0">
                          <a:latin typeface="Arial" panose="020B0604020202020204" pitchFamily="34" charset="0"/>
                          <a:cs typeface="Arial" panose="020B0604020202020204" pitchFamily="34" charset="0"/>
                        </a:rPr>
                        <a:t>10</a:t>
                      </a:r>
                    </a:p>
                  </a:txBody>
                  <a:tcPr anchor="ctr"/>
                </a:tc>
                <a:tc>
                  <a:txBody>
                    <a:bodyPr/>
                    <a:lstStyle/>
                    <a:p>
                      <a:r>
                        <a:rPr lang="en-US" sz="1400" dirty="0">
                          <a:latin typeface="Arial" panose="020B0604020202020204" pitchFamily="34" charset="0"/>
                          <a:cs typeface="Arial" panose="020B0604020202020204" pitchFamily="34" charset="0"/>
                        </a:rPr>
                        <a:t>Priority treatment in post-incident resumptions and trade recovery programs</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5499392"/>
                  </a:ext>
                </a:extLst>
              </a:tr>
              <a:tr h="407975">
                <a:tc>
                  <a:txBody>
                    <a:bodyPr/>
                    <a:lstStyle/>
                    <a:p>
                      <a:pPr algn="ctr"/>
                      <a:r>
                        <a:rPr lang="en-US" sz="1400" dirty="0">
                          <a:latin typeface="Arial" panose="020B0604020202020204" pitchFamily="34" charset="0"/>
                          <a:cs typeface="Arial" panose="020B0604020202020204" pitchFamily="34" charset="0"/>
                        </a:rPr>
                        <a:t>11</a:t>
                      </a:r>
                    </a:p>
                  </a:txBody>
                  <a:tcPr anchor="ctr"/>
                </a:tc>
                <a:tc>
                  <a:txBody>
                    <a:bodyPr/>
                    <a:lstStyle/>
                    <a:p>
                      <a:r>
                        <a:rPr lang="en-US" sz="1400" dirty="0">
                          <a:latin typeface="Arial" panose="020B0604020202020204" pitchFamily="34" charset="0"/>
                          <a:cs typeface="Arial" panose="020B0604020202020204" pitchFamily="34" charset="0"/>
                        </a:rPr>
                        <a:t>AEO status should be a significant factor in determining the administrative settlement of a Customs offense (SAFE Annex H and Chapter 1 and Standard 23 and 3.39 of RKC)</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3700811"/>
                  </a:ext>
                </a:extLst>
              </a:tr>
              <a:tr h="407975">
                <a:tc>
                  <a:txBody>
                    <a:bodyPr/>
                    <a:lstStyle/>
                    <a:p>
                      <a:pPr algn="ctr"/>
                      <a:r>
                        <a:rPr lang="en-US" sz="1400" dirty="0">
                          <a:latin typeface="Arial" panose="020B0604020202020204" pitchFamily="34" charset="0"/>
                          <a:cs typeface="Arial" panose="020B0604020202020204" pitchFamily="34" charset="0"/>
                        </a:rPr>
                        <a:t>12</a:t>
                      </a:r>
                    </a:p>
                  </a:txBody>
                  <a:tcPr anchor="ctr"/>
                </a:tc>
                <a:tc>
                  <a:txBody>
                    <a:bodyPr/>
                    <a:lstStyle/>
                    <a:p>
                      <a:r>
                        <a:rPr lang="en-US" sz="1400" dirty="0">
                          <a:latin typeface="Arial" panose="020B0604020202020204" pitchFamily="34" charset="0"/>
                          <a:cs typeface="Arial" panose="020B0604020202020204" pitchFamily="34" charset="0"/>
                        </a:rPr>
                        <a:t>Self-assessment when Customs automated systems are not functioning</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9281104"/>
                  </a:ext>
                </a:extLst>
              </a:tr>
              <a:tr h="407975">
                <a:tc>
                  <a:txBody>
                    <a:bodyPr/>
                    <a:lstStyle/>
                    <a:p>
                      <a:pPr algn="ctr"/>
                      <a:r>
                        <a:rPr lang="en-US" sz="1400" dirty="0">
                          <a:latin typeface="Arial" panose="020B0604020202020204" pitchFamily="34" charset="0"/>
                          <a:cs typeface="Arial" panose="020B0604020202020204" pitchFamily="34" charset="0"/>
                        </a:rPr>
                        <a:t>13</a:t>
                      </a:r>
                    </a:p>
                  </a:txBody>
                  <a:tcPr anchor="ctr"/>
                </a:tc>
                <a:tc>
                  <a:txBody>
                    <a:bodyPr/>
                    <a:lstStyle/>
                    <a:p>
                      <a:r>
                        <a:rPr lang="en-US" sz="1400" dirty="0">
                          <a:latin typeface="Arial" panose="020B0604020202020204" pitchFamily="34" charset="0"/>
                          <a:cs typeface="Arial" panose="020B0604020202020204" pitchFamily="34" charset="0"/>
                        </a:rPr>
                        <a:t>An option to provide a reduced standard data set for security risk assessment purposes</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13524580"/>
                  </a:ext>
                </a:extLst>
              </a:tr>
              <a:tr h="407975">
                <a:tc>
                  <a:txBody>
                    <a:bodyPr/>
                    <a:lstStyle/>
                    <a:p>
                      <a:pPr algn="ctr"/>
                      <a:r>
                        <a:rPr lang="en-US" sz="1400" dirty="0">
                          <a:latin typeface="Arial" panose="020B0604020202020204" pitchFamily="34" charset="0"/>
                          <a:cs typeface="Arial" panose="020B0604020202020204" pitchFamily="34" charset="0"/>
                        </a:rPr>
                        <a:t>14</a:t>
                      </a:r>
                    </a:p>
                  </a:txBody>
                  <a:tcPr anchor="ctr"/>
                </a:tc>
                <a:tc>
                  <a:txBody>
                    <a:bodyPr/>
                    <a:lstStyle/>
                    <a:p>
                      <a:r>
                        <a:rPr lang="en-US" sz="1400" dirty="0">
                          <a:latin typeface="Arial" panose="020B0604020202020204" pitchFamily="34" charset="0"/>
                          <a:cs typeface="Arial" panose="020B0604020202020204" pitchFamily="34" charset="0"/>
                        </a:rPr>
                        <a:t>Priority for helpdesk services</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3904268"/>
                  </a:ext>
                </a:extLst>
              </a:tr>
              <a:tr h="407975">
                <a:tc>
                  <a:txBody>
                    <a:bodyPr/>
                    <a:lstStyle/>
                    <a:p>
                      <a:pPr algn="ctr"/>
                      <a:r>
                        <a:rPr lang="en-US" sz="1400" dirty="0">
                          <a:latin typeface="Arial" panose="020B0604020202020204" pitchFamily="34" charset="0"/>
                          <a:cs typeface="Arial" panose="020B0604020202020204" pitchFamily="34" charset="0"/>
                        </a:rPr>
                        <a:t>15</a:t>
                      </a:r>
                    </a:p>
                  </a:txBody>
                  <a:tcPr anchor="ctr"/>
                </a:tc>
                <a:tc>
                  <a:txBody>
                    <a:bodyPr/>
                    <a:lstStyle/>
                    <a:p>
                      <a:r>
                        <a:rPr lang="en-US" sz="1400" dirty="0">
                          <a:latin typeface="Arial" panose="020B0604020202020204" pitchFamily="34" charset="0"/>
                          <a:cs typeface="Arial" panose="020B0604020202020204" pitchFamily="34" charset="0"/>
                        </a:rPr>
                        <a:t>An AEO badge</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3480726"/>
                  </a:ext>
                </a:extLst>
              </a:tr>
            </a:tbl>
          </a:graphicData>
        </a:graphic>
      </p:graphicFrame>
      <p:pic>
        <p:nvPicPr>
          <p:cNvPr id="6" name="Graphic 5" descr="Badge Tick1 with solid fill">
            <a:extLst>
              <a:ext uri="{FF2B5EF4-FFF2-40B4-BE49-F238E27FC236}">
                <a16:creationId xmlns:a16="http://schemas.microsoft.com/office/drawing/2014/main" id="{193834D4-02C9-4A07-964A-C6C43161D5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63116" y="2181731"/>
            <a:ext cx="423711" cy="200201"/>
          </a:xfrm>
          <a:prstGeom prst="rect">
            <a:avLst/>
          </a:prstGeom>
        </p:spPr>
      </p:pic>
      <p:pic>
        <p:nvPicPr>
          <p:cNvPr id="10" name="Graphic 9" descr="Badge Tick1 with solid fill">
            <a:extLst>
              <a:ext uri="{FF2B5EF4-FFF2-40B4-BE49-F238E27FC236}">
                <a16:creationId xmlns:a16="http://schemas.microsoft.com/office/drawing/2014/main" id="{FE08059C-FFD3-18C1-334E-8C9E2BDDCA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4578" y="2148680"/>
            <a:ext cx="423711" cy="200201"/>
          </a:xfrm>
          <a:prstGeom prst="rect">
            <a:avLst/>
          </a:prstGeom>
        </p:spPr>
      </p:pic>
      <p:pic>
        <p:nvPicPr>
          <p:cNvPr id="11" name="Graphic 10" descr="Badge Tick1 with solid fill">
            <a:extLst>
              <a:ext uri="{FF2B5EF4-FFF2-40B4-BE49-F238E27FC236}">
                <a16:creationId xmlns:a16="http://schemas.microsoft.com/office/drawing/2014/main" id="{34CB4266-E7FD-7F71-AB42-831B62181E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11965" y="2175555"/>
            <a:ext cx="423711" cy="200201"/>
          </a:xfrm>
          <a:prstGeom prst="rect">
            <a:avLst/>
          </a:prstGeom>
        </p:spPr>
      </p:pic>
      <p:pic>
        <p:nvPicPr>
          <p:cNvPr id="15" name="Graphic 14" descr="Badge Tick1 with solid fill">
            <a:extLst>
              <a:ext uri="{FF2B5EF4-FFF2-40B4-BE49-F238E27FC236}">
                <a16:creationId xmlns:a16="http://schemas.microsoft.com/office/drawing/2014/main" id="{080D7780-0A60-A23A-1FC5-AE4DA8A6D9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3075" y="2185475"/>
            <a:ext cx="423711" cy="200201"/>
          </a:xfrm>
          <a:prstGeom prst="rect">
            <a:avLst/>
          </a:prstGeom>
        </p:spPr>
      </p:pic>
      <p:pic>
        <p:nvPicPr>
          <p:cNvPr id="20" name="Graphic 19" descr="Badge Tick1 with solid fill">
            <a:extLst>
              <a:ext uri="{FF2B5EF4-FFF2-40B4-BE49-F238E27FC236}">
                <a16:creationId xmlns:a16="http://schemas.microsoft.com/office/drawing/2014/main" id="{CE39D704-394A-BDF1-7C25-FC1136896A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6192" y="4996744"/>
            <a:ext cx="423711" cy="200201"/>
          </a:xfrm>
          <a:prstGeom prst="rect">
            <a:avLst/>
          </a:prstGeom>
        </p:spPr>
      </p:pic>
      <p:pic>
        <p:nvPicPr>
          <p:cNvPr id="21" name="Graphic 20" descr="Badge Tick1 with solid fill">
            <a:extLst>
              <a:ext uri="{FF2B5EF4-FFF2-40B4-BE49-F238E27FC236}">
                <a16:creationId xmlns:a16="http://schemas.microsoft.com/office/drawing/2014/main" id="{E57F1B3F-A75A-7A3D-A6E1-4B5192A119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9889" y="5412969"/>
            <a:ext cx="423711" cy="200201"/>
          </a:xfrm>
          <a:prstGeom prst="rect">
            <a:avLst/>
          </a:prstGeom>
        </p:spPr>
      </p:pic>
      <p:pic>
        <p:nvPicPr>
          <p:cNvPr id="23" name="Graphic 22" descr="Badge Tick1 with solid fill">
            <a:extLst>
              <a:ext uri="{FF2B5EF4-FFF2-40B4-BE49-F238E27FC236}">
                <a16:creationId xmlns:a16="http://schemas.microsoft.com/office/drawing/2014/main" id="{7EFBE512-6D71-04C1-EF92-64D3FECEAA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6628" y="4987974"/>
            <a:ext cx="423711" cy="200201"/>
          </a:xfrm>
          <a:prstGeom prst="rect">
            <a:avLst/>
          </a:prstGeom>
        </p:spPr>
      </p:pic>
      <p:pic>
        <p:nvPicPr>
          <p:cNvPr id="24" name="Graphic 23" descr="Badge Tick1 with solid fill">
            <a:extLst>
              <a:ext uri="{FF2B5EF4-FFF2-40B4-BE49-F238E27FC236}">
                <a16:creationId xmlns:a16="http://schemas.microsoft.com/office/drawing/2014/main" id="{9401BEDD-F678-ABF0-5CC4-FB4A08EB4D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8872" y="4471755"/>
            <a:ext cx="423711" cy="200201"/>
          </a:xfrm>
          <a:prstGeom prst="rect">
            <a:avLst/>
          </a:prstGeom>
        </p:spPr>
      </p:pic>
      <p:pic>
        <p:nvPicPr>
          <p:cNvPr id="25" name="Graphic 24" descr="Badge Tick1 with solid fill">
            <a:extLst>
              <a:ext uri="{FF2B5EF4-FFF2-40B4-BE49-F238E27FC236}">
                <a16:creationId xmlns:a16="http://schemas.microsoft.com/office/drawing/2014/main" id="{C18CF416-D865-056C-28C2-4CC216EFCE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4576" y="4557852"/>
            <a:ext cx="423711" cy="200201"/>
          </a:xfrm>
          <a:prstGeom prst="rect">
            <a:avLst/>
          </a:prstGeom>
        </p:spPr>
      </p:pic>
      <p:pic>
        <p:nvPicPr>
          <p:cNvPr id="26" name="Graphic 25" descr="Badge Tick1 with solid fill">
            <a:extLst>
              <a:ext uri="{FF2B5EF4-FFF2-40B4-BE49-F238E27FC236}">
                <a16:creationId xmlns:a16="http://schemas.microsoft.com/office/drawing/2014/main" id="{0D6F6360-17EA-B2B6-CA0C-B018C1DFA2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40642" y="4559780"/>
            <a:ext cx="423711" cy="200201"/>
          </a:xfrm>
          <a:prstGeom prst="rect">
            <a:avLst/>
          </a:prstGeom>
        </p:spPr>
      </p:pic>
      <p:pic>
        <p:nvPicPr>
          <p:cNvPr id="27" name="Graphic 26" descr="Badge Tick1 with solid fill">
            <a:extLst>
              <a:ext uri="{FF2B5EF4-FFF2-40B4-BE49-F238E27FC236}">
                <a16:creationId xmlns:a16="http://schemas.microsoft.com/office/drawing/2014/main" id="{4035944B-E6D7-7855-14D5-2441795577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3607" y="4593746"/>
            <a:ext cx="423711" cy="200201"/>
          </a:xfrm>
          <a:prstGeom prst="rect">
            <a:avLst/>
          </a:prstGeom>
        </p:spPr>
      </p:pic>
      <p:pic>
        <p:nvPicPr>
          <p:cNvPr id="28" name="Graphic 27" descr="Badge Tick1 with solid fill">
            <a:extLst>
              <a:ext uri="{FF2B5EF4-FFF2-40B4-BE49-F238E27FC236}">
                <a16:creationId xmlns:a16="http://schemas.microsoft.com/office/drawing/2014/main" id="{E8CED3A2-30E5-0A2A-D455-BA35FFEF2D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3607" y="4079224"/>
            <a:ext cx="423711" cy="200201"/>
          </a:xfrm>
          <a:prstGeom prst="rect">
            <a:avLst/>
          </a:prstGeom>
        </p:spPr>
      </p:pic>
      <p:pic>
        <p:nvPicPr>
          <p:cNvPr id="29" name="Graphic 28" descr="Badge Tick1 with solid fill">
            <a:extLst>
              <a:ext uri="{FF2B5EF4-FFF2-40B4-BE49-F238E27FC236}">
                <a16:creationId xmlns:a16="http://schemas.microsoft.com/office/drawing/2014/main" id="{FAFEA045-1080-F6DD-8C21-066B601D3C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44810" y="4089262"/>
            <a:ext cx="423711" cy="200201"/>
          </a:xfrm>
          <a:prstGeom prst="rect">
            <a:avLst/>
          </a:prstGeom>
        </p:spPr>
      </p:pic>
      <p:pic>
        <p:nvPicPr>
          <p:cNvPr id="30" name="Graphic 29" descr="Badge Tick1 with solid fill">
            <a:extLst>
              <a:ext uri="{FF2B5EF4-FFF2-40B4-BE49-F238E27FC236}">
                <a16:creationId xmlns:a16="http://schemas.microsoft.com/office/drawing/2014/main" id="{7B0BA7B8-264C-8BDA-26CA-7FCE24DF10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2912" y="4079225"/>
            <a:ext cx="423711" cy="200201"/>
          </a:xfrm>
          <a:prstGeom prst="rect">
            <a:avLst/>
          </a:prstGeom>
        </p:spPr>
      </p:pic>
      <p:pic>
        <p:nvPicPr>
          <p:cNvPr id="34" name="Graphic 33" descr="Badge Tick1 with solid fill">
            <a:extLst>
              <a:ext uri="{FF2B5EF4-FFF2-40B4-BE49-F238E27FC236}">
                <a16:creationId xmlns:a16="http://schemas.microsoft.com/office/drawing/2014/main" id="{FE9498CB-35E5-D1D0-1AD8-E3F03A1AD6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68226" y="3423890"/>
            <a:ext cx="423711" cy="200201"/>
          </a:xfrm>
          <a:prstGeom prst="rect">
            <a:avLst/>
          </a:prstGeom>
        </p:spPr>
      </p:pic>
      <p:pic>
        <p:nvPicPr>
          <p:cNvPr id="35" name="Graphic 34" descr="Badge Tick1 with solid fill">
            <a:extLst>
              <a:ext uri="{FF2B5EF4-FFF2-40B4-BE49-F238E27FC236}">
                <a16:creationId xmlns:a16="http://schemas.microsoft.com/office/drawing/2014/main" id="{50EDB6C5-8C0C-58EA-23A3-0763E2D311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2913" y="3423890"/>
            <a:ext cx="423711" cy="200201"/>
          </a:xfrm>
          <a:prstGeom prst="rect">
            <a:avLst/>
          </a:prstGeom>
        </p:spPr>
      </p:pic>
      <p:pic>
        <p:nvPicPr>
          <p:cNvPr id="36" name="Graphic 35" descr="Badge Tick1 with solid fill">
            <a:extLst>
              <a:ext uri="{FF2B5EF4-FFF2-40B4-BE49-F238E27FC236}">
                <a16:creationId xmlns:a16="http://schemas.microsoft.com/office/drawing/2014/main" id="{0466081A-DA63-83A4-92B2-3F1D59665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3084" y="3443606"/>
            <a:ext cx="423711" cy="200201"/>
          </a:xfrm>
          <a:prstGeom prst="rect">
            <a:avLst/>
          </a:prstGeom>
        </p:spPr>
      </p:pic>
      <p:pic>
        <p:nvPicPr>
          <p:cNvPr id="37" name="Graphic 36" descr="Badge Tick1 with solid fill">
            <a:extLst>
              <a:ext uri="{FF2B5EF4-FFF2-40B4-BE49-F238E27FC236}">
                <a16:creationId xmlns:a16="http://schemas.microsoft.com/office/drawing/2014/main" id="{CB96E3E8-0674-C21D-D47D-2D7C83BF8C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3607" y="3443606"/>
            <a:ext cx="423711" cy="200201"/>
          </a:xfrm>
          <a:prstGeom prst="rect">
            <a:avLst/>
          </a:prstGeom>
        </p:spPr>
      </p:pic>
      <p:pic>
        <p:nvPicPr>
          <p:cNvPr id="39" name="Graphic 38" descr="Badge Tick1 with solid fill">
            <a:extLst>
              <a:ext uri="{FF2B5EF4-FFF2-40B4-BE49-F238E27FC236}">
                <a16:creationId xmlns:a16="http://schemas.microsoft.com/office/drawing/2014/main" id="{6E63AFDC-CFE9-3833-1B7C-D67EDE03C0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2100" y="2780929"/>
            <a:ext cx="423711" cy="200201"/>
          </a:xfrm>
          <a:prstGeom prst="rect">
            <a:avLst/>
          </a:prstGeom>
        </p:spPr>
      </p:pic>
      <p:pic>
        <p:nvPicPr>
          <p:cNvPr id="40" name="Graphic 39" descr="Badge Tick1 with solid fill">
            <a:extLst>
              <a:ext uri="{FF2B5EF4-FFF2-40B4-BE49-F238E27FC236}">
                <a16:creationId xmlns:a16="http://schemas.microsoft.com/office/drawing/2014/main" id="{C02FB168-EA0C-B9A6-3753-2FBE4EF888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4578" y="2780929"/>
            <a:ext cx="423711" cy="200201"/>
          </a:xfrm>
          <a:prstGeom prst="rect">
            <a:avLst/>
          </a:prstGeom>
        </p:spPr>
      </p:pic>
      <p:pic>
        <p:nvPicPr>
          <p:cNvPr id="41" name="Graphic 40" descr="Badge Tick1 with solid fill">
            <a:extLst>
              <a:ext uri="{FF2B5EF4-FFF2-40B4-BE49-F238E27FC236}">
                <a16:creationId xmlns:a16="http://schemas.microsoft.com/office/drawing/2014/main" id="{A223CA88-5400-6CA4-6203-6C0E56A3CC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6628" y="2790329"/>
            <a:ext cx="423711" cy="200201"/>
          </a:xfrm>
          <a:prstGeom prst="rect">
            <a:avLst/>
          </a:prstGeom>
        </p:spPr>
      </p:pic>
      <p:pic>
        <p:nvPicPr>
          <p:cNvPr id="42" name="Graphic 41" descr="Badge Tick1 with solid fill">
            <a:extLst>
              <a:ext uri="{FF2B5EF4-FFF2-40B4-BE49-F238E27FC236}">
                <a16:creationId xmlns:a16="http://schemas.microsoft.com/office/drawing/2014/main" id="{51537C7E-7DEF-65A2-9E3A-1C8F37A6D2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32508" y="2780929"/>
            <a:ext cx="423711" cy="200201"/>
          </a:xfrm>
          <a:prstGeom prst="rect">
            <a:avLst/>
          </a:prstGeom>
        </p:spPr>
      </p:pic>
      <p:sp>
        <p:nvSpPr>
          <p:cNvPr id="7" name="Rectangle 6">
            <a:extLst>
              <a:ext uri="{FF2B5EF4-FFF2-40B4-BE49-F238E27FC236}">
                <a16:creationId xmlns:a16="http://schemas.microsoft.com/office/drawing/2014/main" id="{4AB6AE58-827C-2099-DA4E-AE6AA48C4E41}"/>
              </a:ext>
            </a:extLst>
          </p:cNvPr>
          <p:cNvSpPr>
            <a:spLocks noChangeArrowheads="1"/>
          </p:cNvSpPr>
          <p:nvPr/>
        </p:nvSpPr>
        <p:spPr bwMode="auto">
          <a:xfrm>
            <a:off x="944415" y="5731330"/>
            <a:ext cx="430249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defRPr/>
            </a:pPr>
            <a:r>
              <a:rPr lang="sv-SE" altLang="en-US" sz="800" b="1" i="1" dirty="0">
                <a:solidFill>
                  <a:prstClr val="white">
                    <a:lumMod val="65000"/>
                  </a:prstClr>
                </a:solidFill>
                <a:latin typeface="Arial" pitchFamily="34" charset="0"/>
                <a:ea typeface="Calibri" pitchFamily="34" charset="0"/>
                <a:cs typeface="Arial" pitchFamily="34" charset="0"/>
              </a:rPr>
              <a:t>Source: </a:t>
            </a:r>
            <a:r>
              <a:rPr lang="sv-SE" altLang="en-US" sz="800" b="1" i="1" dirty="0" err="1">
                <a:solidFill>
                  <a:prstClr val="white">
                    <a:lumMod val="65000"/>
                  </a:prstClr>
                </a:solidFill>
                <a:latin typeface="Arial" pitchFamily="34" charset="0"/>
                <a:ea typeface="Calibri" pitchFamily="34" charset="0"/>
                <a:cs typeface="Arial" pitchFamily="34" charset="0"/>
              </a:rPr>
              <a:t>apec.org</a:t>
            </a:r>
            <a:r>
              <a:rPr lang="sv-SE" altLang="en-US" sz="800" b="1" i="1" dirty="0">
                <a:solidFill>
                  <a:prstClr val="white">
                    <a:lumMod val="65000"/>
                  </a:prstClr>
                </a:solidFill>
                <a:latin typeface="Arial" pitchFamily="34" charset="0"/>
                <a:ea typeface="Calibri" pitchFamily="34" charset="0"/>
                <a:cs typeface="Arial" pitchFamily="34" charset="0"/>
              </a:rPr>
              <a:t>/</a:t>
            </a:r>
            <a:r>
              <a:rPr lang="sv-SE" altLang="en-US" sz="800" b="1" i="1" dirty="0" err="1">
                <a:solidFill>
                  <a:prstClr val="white">
                    <a:lumMod val="65000"/>
                  </a:prstClr>
                </a:solidFill>
                <a:latin typeface="Arial" pitchFamily="34" charset="0"/>
                <a:ea typeface="Calibri" pitchFamily="34" charset="0"/>
                <a:cs typeface="Arial" pitchFamily="34" charset="0"/>
              </a:rPr>
              <a:t>docs</a:t>
            </a:r>
            <a:r>
              <a:rPr lang="sv-SE" altLang="en-US" sz="800" b="1" i="1" dirty="0">
                <a:solidFill>
                  <a:prstClr val="white">
                    <a:lumMod val="65000"/>
                  </a:prstClr>
                </a:solidFill>
                <a:latin typeface="Arial" pitchFamily="34" charset="0"/>
                <a:ea typeface="Calibri" pitchFamily="34" charset="0"/>
                <a:cs typeface="Arial" pitchFamily="34" charset="0"/>
              </a:rPr>
              <a:t>/default-source/</a:t>
            </a:r>
            <a:r>
              <a:rPr lang="sv-SE" altLang="en-US" sz="800" b="1" i="1" dirty="0" err="1">
                <a:solidFill>
                  <a:prstClr val="white">
                    <a:lumMod val="65000"/>
                  </a:prstClr>
                </a:solidFill>
                <a:latin typeface="Arial" pitchFamily="34" charset="0"/>
                <a:ea typeface="Calibri" pitchFamily="34" charset="0"/>
                <a:cs typeface="Arial" pitchFamily="34" charset="0"/>
              </a:rPr>
              <a:t>publications</a:t>
            </a:r>
            <a:r>
              <a:rPr lang="sv-SE" altLang="en-US" sz="800" b="1" i="1" dirty="0">
                <a:solidFill>
                  <a:prstClr val="white">
                    <a:lumMod val="65000"/>
                  </a:prstClr>
                </a:solidFill>
                <a:latin typeface="Arial" pitchFamily="34" charset="0"/>
                <a:ea typeface="Calibri" pitchFamily="34" charset="0"/>
                <a:cs typeface="Arial" pitchFamily="34" charset="0"/>
              </a:rPr>
              <a:t>/2020/12/manual </a:t>
            </a:r>
            <a:r>
              <a:rPr lang="sv-SE" altLang="en-US" sz="800" b="1" i="1" dirty="0" err="1">
                <a:solidFill>
                  <a:prstClr val="white">
                    <a:lumMod val="65000"/>
                  </a:prstClr>
                </a:solidFill>
                <a:latin typeface="Arial" pitchFamily="34" charset="0"/>
                <a:ea typeface="Calibri" pitchFamily="34" charset="0"/>
                <a:cs typeface="Arial" pitchFamily="34" charset="0"/>
              </a:rPr>
              <a:t>of</a:t>
            </a:r>
            <a:r>
              <a:rPr lang="sv-SE" altLang="en-US" sz="800" b="1" i="1" dirty="0">
                <a:solidFill>
                  <a:prstClr val="white">
                    <a:lumMod val="65000"/>
                  </a:prstClr>
                </a:solidFill>
                <a:latin typeface="Arial" pitchFamily="34" charset="0"/>
                <a:ea typeface="Calibri" pitchFamily="34" charset="0"/>
                <a:cs typeface="Arial" pitchFamily="34" charset="0"/>
              </a:rPr>
              <a:t> best </a:t>
            </a:r>
            <a:r>
              <a:rPr lang="sv-SE" altLang="en-US" sz="800" b="1" i="1" dirty="0" err="1">
                <a:solidFill>
                  <a:prstClr val="white">
                    <a:lumMod val="65000"/>
                  </a:prstClr>
                </a:solidFill>
                <a:latin typeface="Arial" pitchFamily="34" charset="0"/>
                <a:ea typeface="Calibri" pitchFamily="34" charset="0"/>
                <a:cs typeface="Arial" pitchFamily="34" charset="0"/>
              </a:rPr>
              <a:t>practices</a:t>
            </a:r>
            <a:endParaRPr lang="sv-SE" altLang="en-US" sz="800" b="1" i="1" dirty="0">
              <a:solidFill>
                <a:prstClr val="white">
                  <a:lumMod val="65000"/>
                </a:prstClr>
              </a:solidFill>
              <a:latin typeface="Arial" pitchFamily="34" charset="0"/>
              <a:ea typeface="Calibri" pitchFamily="34" charset="0"/>
              <a:cs typeface="Arial" pitchFamily="34" charset="0"/>
            </a:endParaRPr>
          </a:p>
        </p:txBody>
      </p:sp>
      <p:pic>
        <p:nvPicPr>
          <p:cNvPr id="8" name="Graphic 7" descr="Badge Tick1 with solid fill">
            <a:extLst>
              <a:ext uri="{FF2B5EF4-FFF2-40B4-BE49-F238E27FC236}">
                <a16:creationId xmlns:a16="http://schemas.microsoft.com/office/drawing/2014/main" id="{83E30695-80DC-A3D5-1823-C7C4D54198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7849" y="5019187"/>
            <a:ext cx="423711" cy="200201"/>
          </a:xfrm>
          <a:prstGeom prst="rect">
            <a:avLst/>
          </a:prstGeom>
        </p:spPr>
      </p:pic>
    </p:spTree>
    <p:extLst>
      <p:ext uri="{BB962C8B-B14F-4D97-AF65-F5344CB8AC3E}">
        <p14:creationId xmlns:p14="http://schemas.microsoft.com/office/powerpoint/2010/main" val="94554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BFDAD-AB79-4FBC-AEBA-F55031EE243A}"/>
              </a:ext>
            </a:extLst>
          </p:cNvPr>
          <p:cNvSpPr>
            <a:spLocks noGrp="1"/>
          </p:cNvSpPr>
          <p:nvPr>
            <p:ph type="title"/>
          </p:nvPr>
        </p:nvSpPr>
        <p:spPr>
          <a:xfrm>
            <a:off x="1130185" y="1498294"/>
            <a:ext cx="9931630" cy="1797241"/>
          </a:xfrm>
        </p:spPr>
        <p:txBody>
          <a:bodyPr>
            <a:normAutofit/>
          </a:bodyPr>
          <a:lstStyle/>
          <a:p>
            <a:r>
              <a:rPr lang="en-US" sz="4000" dirty="0">
                <a:latin typeface="Arial" pitchFamily="34" charset="0"/>
                <a:ea typeface="+mj-ea"/>
                <a:cs typeface="Arial" pitchFamily="34" charset="0"/>
              </a:rPr>
              <a:t>AEO Key Messaging and Benefits</a:t>
            </a:r>
            <a:endParaRPr lang="en-US" sz="4000" dirty="0"/>
          </a:p>
        </p:txBody>
      </p:sp>
      <p:sp>
        <p:nvSpPr>
          <p:cNvPr id="5" name="Slide Number Placeholder 4">
            <a:extLst>
              <a:ext uri="{FF2B5EF4-FFF2-40B4-BE49-F238E27FC236}">
                <a16:creationId xmlns:a16="http://schemas.microsoft.com/office/drawing/2014/main" id="{3B01C5DE-EC51-43B3-9E86-C3C3602D61E2}"/>
              </a:ext>
            </a:extLst>
          </p:cNvPr>
          <p:cNvSpPr>
            <a:spLocks noGrp="1"/>
          </p:cNvSpPr>
          <p:nvPr>
            <p:ph type="sldNum" sz="quarter" idx="12"/>
          </p:nvPr>
        </p:nvSpPr>
        <p:spPr/>
        <p:txBody>
          <a:bodyPr/>
          <a:lstStyle/>
          <a:p>
            <a:fld id="{7D0C6CEF-3F30-5644-AEEC-4228C0B92182}" type="slidenum">
              <a:rPr lang="en-US" smtClean="0"/>
              <a:t>2</a:t>
            </a:fld>
            <a:endParaRPr lang="en-US" dirty="0"/>
          </a:p>
        </p:txBody>
      </p:sp>
    </p:spTree>
    <p:extLst>
      <p:ext uri="{BB962C8B-B14F-4D97-AF65-F5344CB8AC3E}">
        <p14:creationId xmlns:p14="http://schemas.microsoft.com/office/powerpoint/2010/main" val="903495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27709F-4F93-410C-90F6-71DA1EF2182C}"/>
              </a:ext>
            </a:extLst>
          </p:cNvPr>
          <p:cNvSpPr txBox="1"/>
          <p:nvPr/>
        </p:nvSpPr>
        <p:spPr>
          <a:xfrm>
            <a:off x="815404" y="3373381"/>
            <a:ext cx="4244009" cy="830997"/>
          </a:xfrm>
          <a:prstGeom prst="rect">
            <a:avLst/>
          </a:prstGeom>
          <a:noFill/>
        </p:spPr>
        <p:txBody>
          <a:bodyPr wrap="square" rtlCol="0">
            <a:spAutoFit/>
          </a:bodyPr>
          <a:lstStyle/>
          <a:p>
            <a:r>
              <a:rPr lang="en-US" sz="4800" dirty="0"/>
              <a:t>Thank you.</a:t>
            </a:r>
          </a:p>
        </p:txBody>
      </p:sp>
      <p:pic>
        <p:nvPicPr>
          <p:cNvPr id="4" name="Graphic 3">
            <a:extLst>
              <a:ext uri="{FF2B5EF4-FFF2-40B4-BE49-F238E27FC236}">
                <a16:creationId xmlns:a16="http://schemas.microsoft.com/office/drawing/2014/main" id="{8FF602E8-A5B5-4F6F-BDA1-85E8D769C65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0222" r="55633" b="17018"/>
          <a:stretch/>
        </p:blipFill>
        <p:spPr>
          <a:xfrm>
            <a:off x="8010175" y="0"/>
            <a:ext cx="4181825" cy="6858000"/>
          </a:xfrm>
          <a:prstGeom prst="rect">
            <a:avLst/>
          </a:prstGeom>
        </p:spPr>
      </p:pic>
      <p:pic>
        <p:nvPicPr>
          <p:cNvPr id="6" name="Picture 12">
            <a:extLst>
              <a:ext uri="{FF2B5EF4-FFF2-40B4-BE49-F238E27FC236}">
                <a16:creationId xmlns:a16="http://schemas.microsoft.com/office/drawing/2014/main" id="{99E0F5E8-BAA6-4CA4-88F7-705257418B13}"/>
              </a:ext>
            </a:extLst>
          </p:cNvPr>
          <p:cNvPicPr>
            <a:picLocks noChangeAspect="1"/>
          </p:cNvPicPr>
          <p:nvPr/>
        </p:nvPicPr>
        <p:blipFill>
          <a:blip r:embed="rId5"/>
          <a:stretch>
            <a:fillRect/>
          </a:stretch>
        </p:blipFill>
        <p:spPr>
          <a:xfrm>
            <a:off x="329784" y="375773"/>
            <a:ext cx="759788" cy="759788"/>
          </a:xfrm>
          <a:prstGeom prst="rect">
            <a:avLst/>
          </a:prstGeom>
        </p:spPr>
      </p:pic>
    </p:spTree>
    <p:extLst>
      <p:ext uri="{BB962C8B-B14F-4D97-AF65-F5344CB8AC3E}">
        <p14:creationId xmlns:p14="http://schemas.microsoft.com/office/powerpoint/2010/main" val="130079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8" y="365125"/>
            <a:ext cx="7160046" cy="1325563"/>
          </a:xfrm>
        </p:spPr>
        <p:txBody>
          <a:bodyPr>
            <a:normAutofit/>
          </a:bodyPr>
          <a:lstStyle/>
          <a:p>
            <a:r>
              <a:rPr lang="en-US" sz="3600" dirty="0">
                <a:latin typeface="Arial" panose="020B0604020202020204" pitchFamily="34" charset="0"/>
                <a:cs typeface="Arial" panose="020B0604020202020204" pitchFamily="34" charset="0"/>
              </a:rPr>
              <a:t>What is the AEO Program?</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3</a:t>
            </a:fld>
            <a:endParaRPr lang="en-US" dirty="0"/>
          </a:p>
        </p:txBody>
      </p:sp>
      <p:sp>
        <p:nvSpPr>
          <p:cNvPr id="2" name="Rectangle 1">
            <a:extLst>
              <a:ext uri="{FF2B5EF4-FFF2-40B4-BE49-F238E27FC236}">
                <a16:creationId xmlns:a16="http://schemas.microsoft.com/office/drawing/2014/main" id="{7CF39911-95C1-FDBB-2BFA-C6793894B5C8}"/>
              </a:ext>
            </a:extLst>
          </p:cNvPr>
          <p:cNvSpPr>
            <a:spLocks noChangeArrowheads="1"/>
          </p:cNvSpPr>
          <p:nvPr/>
        </p:nvSpPr>
        <p:spPr bwMode="auto">
          <a:xfrm>
            <a:off x="537255" y="6433750"/>
            <a:ext cx="171020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ts val="600"/>
              </a:spcAft>
              <a:defRPr/>
            </a:pPr>
            <a:r>
              <a:rPr lang="sv-SE" altLang="en-US" sz="800" b="1" i="1" dirty="0">
                <a:solidFill>
                  <a:prstClr val="white">
                    <a:lumMod val="65000"/>
                  </a:prstClr>
                </a:solidFill>
                <a:latin typeface="Arial" pitchFamily="34" charset="0"/>
                <a:ea typeface="Calibri" pitchFamily="34" charset="0"/>
                <a:cs typeface="Arial" pitchFamily="34" charset="0"/>
              </a:rPr>
              <a:t>Source: WCO AEO - </a:t>
            </a:r>
            <a:r>
              <a:rPr lang="sv-SE" altLang="en-US" sz="800" b="1" i="1" dirty="0" err="1">
                <a:solidFill>
                  <a:prstClr val="white">
                    <a:lumMod val="65000"/>
                  </a:prstClr>
                </a:solidFill>
                <a:latin typeface="Arial" pitchFamily="34" charset="0"/>
                <a:ea typeface="Calibri" pitchFamily="34" charset="0"/>
                <a:cs typeface="Arial" pitchFamily="34" charset="0"/>
              </a:rPr>
              <a:t>Library</a:t>
            </a:r>
            <a:endParaRPr lang="sv-SE" altLang="en-US" sz="800" b="1" i="1" dirty="0">
              <a:solidFill>
                <a:prstClr val="white">
                  <a:lumMod val="65000"/>
                </a:prstClr>
              </a:solidFill>
              <a:latin typeface="Arial" pitchFamily="34" charset="0"/>
              <a:ea typeface="Calibri" pitchFamily="34" charset="0"/>
              <a:cs typeface="Arial" pitchFamily="34" charset="0"/>
            </a:endParaRPr>
          </a:p>
        </p:txBody>
      </p:sp>
      <p:graphicFrame>
        <p:nvGraphicFramePr>
          <p:cNvPr id="4" name="TextBox 3">
            <a:extLst>
              <a:ext uri="{FF2B5EF4-FFF2-40B4-BE49-F238E27FC236}">
                <a16:creationId xmlns:a16="http://schemas.microsoft.com/office/drawing/2014/main" id="{075571F7-C5AC-36CB-387B-0E3C9B922AD2}"/>
              </a:ext>
            </a:extLst>
          </p:cNvPr>
          <p:cNvGraphicFramePr/>
          <p:nvPr>
            <p:extLst>
              <p:ext uri="{D42A27DB-BD31-4B8C-83A1-F6EECF244321}">
                <p14:modId xmlns:p14="http://schemas.microsoft.com/office/powerpoint/2010/main" val="629375699"/>
              </p:ext>
            </p:extLst>
          </p:nvPr>
        </p:nvGraphicFramePr>
        <p:xfrm>
          <a:off x="1456214" y="1825625"/>
          <a:ext cx="930726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502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90811" y="371668"/>
            <a:ext cx="9396469" cy="1325563"/>
          </a:xfrm>
        </p:spPr>
        <p:txBody>
          <a:bodyPr>
            <a:normAutofit/>
          </a:bodyPr>
          <a:lstStyle/>
          <a:p>
            <a:r>
              <a:rPr lang="en-US" sz="3600" dirty="0">
                <a:latin typeface="Arial" panose="020B0604020202020204" pitchFamily="34" charset="0"/>
                <a:cs typeface="Arial" panose="020B0604020202020204" pitchFamily="34" charset="0"/>
              </a:rPr>
              <a:t>Status of AEO Program in Central Asia</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4</a:t>
            </a:fld>
            <a:endParaRPr lang="en-US" dirty="0"/>
          </a:p>
        </p:txBody>
      </p:sp>
      <p:graphicFrame>
        <p:nvGraphicFramePr>
          <p:cNvPr id="3" name="Diagram 2">
            <a:extLst>
              <a:ext uri="{FF2B5EF4-FFF2-40B4-BE49-F238E27FC236}">
                <a16:creationId xmlns:a16="http://schemas.microsoft.com/office/drawing/2014/main" id="{663D1F21-EEBA-2659-19FC-66749634958D}"/>
              </a:ext>
            </a:extLst>
          </p:cNvPr>
          <p:cNvGraphicFramePr/>
          <p:nvPr>
            <p:extLst>
              <p:ext uri="{D42A27DB-BD31-4B8C-83A1-F6EECF244321}">
                <p14:modId xmlns:p14="http://schemas.microsoft.com/office/powerpoint/2010/main" val="177990340"/>
              </p:ext>
            </p:extLst>
          </p:nvPr>
        </p:nvGraphicFramePr>
        <p:xfrm>
          <a:off x="1290810" y="1498294"/>
          <a:ext cx="9759107" cy="4678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104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3D0339-7958-FF6D-6F8D-414E296273ED}"/>
              </a:ext>
            </a:extLst>
          </p:cNvPr>
          <p:cNvSpPr>
            <a:spLocks noGrp="1"/>
          </p:cNvSpPr>
          <p:nvPr>
            <p:ph type="body" idx="10"/>
          </p:nvPr>
        </p:nvSpPr>
        <p:spPr>
          <a:xfrm>
            <a:off x="699325" y="1072503"/>
            <a:ext cx="9769771" cy="639989"/>
          </a:xfrm>
        </p:spPr>
        <p:txBody>
          <a:bodyPr/>
          <a:lstStyle/>
          <a:p>
            <a:endParaRPr lang="en-US"/>
          </a:p>
        </p:txBody>
      </p:sp>
      <p:pic>
        <p:nvPicPr>
          <p:cNvPr id="7" name="Picture 2">
            <a:extLst>
              <a:ext uri="{FF2B5EF4-FFF2-40B4-BE49-F238E27FC236}">
                <a16:creationId xmlns:a16="http://schemas.microsoft.com/office/drawing/2014/main" id="{2B5CB552-46DB-7313-ECF6-9459D427FBDB}"/>
              </a:ext>
            </a:extLst>
          </p:cNvPr>
          <p:cNvPicPr>
            <a:picLocks noChangeAspect="1"/>
          </p:cNvPicPr>
          <p:nvPr/>
        </p:nvPicPr>
        <p:blipFill>
          <a:blip r:embed="rId3"/>
          <a:srcRect l="7633" t="9862" r="470" b="12600"/>
          <a:stretch>
            <a:fillRect/>
          </a:stretch>
        </p:blipFill>
        <p:spPr>
          <a:xfrm>
            <a:off x="0" y="10461"/>
            <a:ext cx="12192000" cy="6858000"/>
          </a:xfrm>
          <a:prstGeom prst="rect">
            <a:avLst/>
          </a:prstGeom>
        </p:spPr>
      </p:pic>
      <p:grpSp>
        <p:nvGrpSpPr>
          <p:cNvPr id="8" name="Group 3">
            <a:extLst>
              <a:ext uri="{FF2B5EF4-FFF2-40B4-BE49-F238E27FC236}">
                <a16:creationId xmlns:a16="http://schemas.microsoft.com/office/drawing/2014/main" id="{2FCAFFF4-098E-858E-BAE0-DE6975D48DED}"/>
              </a:ext>
            </a:extLst>
          </p:cNvPr>
          <p:cNvGrpSpPr/>
          <p:nvPr/>
        </p:nvGrpSpPr>
        <p:grpSpPr>
          <a:xfrm rot="-10800000">
            <a:off x="1760461" y="1024240"/>
            <a:ext cx="4922209" cy="3429000"/>
            <a:chOff x="102331" y="1229009"/>
            <a:chExt cx="5460797" cy="4463185"/>
          </a:xfrm>
          <a:solidFill>
            <a:schemeClr val="accent5"/>
          </a:solidFill>
        </p:grpSpPr>
        <p:sp>
          <p:nvSpPr>
            <p:cNvPr id="9" name="Freeform 4">
              <a:extLst>
                <a:ext uri="{FF2B5EF4-FFF2-40B4-BE49-F238E27FC236}">
                  <a16:creationId xmlns:a16="http://schemas.microsoft.com/office/drawing/2014/main" id="{B6D6794F-534F-FA19-BB60-218F7C5748F4}"/>
                </a:ext>
              </a:extLst>
            </p:cNvPr>
            <p:cNvSpPr/>
            <p:nvPr/>
          </p:nvSpPr>
          <p:spPr>
            <a:xfrm>
              <a:off x="102331" y="1229009"/>
              <a:ext cx="5460797" cy="4463185"/>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grpFill/>
          </p:spPr>
        </p:sp>
      </p:grpSp>
      <p:sp>
        <p:nvSpPr>
          <p:cNvPr id="10" name="Freeform 6">
            <a:extLst>
              <a:ext uri="{FF2B5EF4-FFF2-40B4-BE49-F238E27FC236}">
                <a16:creationId xmlns:a16="http://schemas.microsoft.com/office/drawing/2014/main" id="{241A75BA-1146-F01C-2BC4-835913EE09B6}"/>
              </a:ext>
            </a:extLst>
          </p:cNvPr>
          <p:cNvSpPr/>
          <p:nvPr/>
        </p:nvSpPr>
        <p:spPr>
          <a:xfrm rot="10800000">
            <a:off x="5231904" y="2176369"/>
            <a:ext cx="5294902" cy="3116781"/>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chemeClr val="accent6"/>
          </a:solidFill>
        </p:spPr>
      </p:sp>
      <p:sp>
        <p:nvSpPr>
          <p:cNvPr id="12" name="TextBox 11">
            <a:extLst>
              <a:ext uri="{FF2B5EF4-FFF2-40B4-BE49-F238E27FC236}">
                <a16:creationId xmlns:a16="http://schemas.microsoft.com/office/drawing/2014/main" id="{A419D74B-5AE6-9FDB-EAE6-68FD49BCE072}"/>
              </a:ext>
            </a:extLst>
          </p:cNvPr>
          <p:cNvSpPr txBox="1"/>
          <p:nvPr/>
        </p:nvSpPr>
        <p:spPr>
          <a:xfrm>
            <a:off x="2837228" y="1447920"/>
            <a:ext cx="2970740" cy="2285241"/>
          </a:xfrm>
          <a:prstGeom prst="rect">
            <a:avLst/>
          </a:prstGeom>
          <a:noFill/>
        </p:spPr>
        <p:txBody>
          <a:bodyPr wrap="square">
            <a:spAutoFit/>
          </a:bodyPr>
          <a:lstStyle/>
          <a:p>
            <a:pPr>
              <a:lnSpc>
                <a:spcPts val="1875"/>
              </a:lnSpc>
              <a:spcBef>
                <a:spcPts val="900"/>
              </a:spcBef>
              <a:spcAft>
                <a:spcPts val="900"/>
              </a:spcAft>
            </a:pPr>
            <a:r>
              <a:rPr lang="en-PH" sz="1600" dirty="0">
                <a:solidFill>
                  <a:schemeClr val="bg2"/>
                </a:solidFill>
                <a:latin typeface="Arial" panose="020B0604020202020204" pitchFamily="34" charset="0"/>
                <a:ea typeface="Times New Roman" panose="02020603050405020304" pitchFamily="18" charset="0"/>
                <a:cs typeface="Arial" panose="020B0604020202020204" pitchFamily="34" charset="0"/>
              </a:rPr>
              <a:t>Customs should demonstrate respect and not immediately assuming the worst in dealing with prospective applicants. In return, the trading community must demonstrate a continued record of compliance and express its desire to collaborate</a:t>
            </a:r>
            <a:r>
              <a:rPr lang="en-PH" sz="1600" dirty="0">
                <a:solidFill>
                  <a:schemeClr val="bg2"/>
                </a:solidFill>
                <a:latin typeface="Arial" panose="020B0604020202020204" pitchFamily="34" charset="0"/>
                <a:cs typeface="Arial" panose="020B0604020202020204" pitchFamily="34" charset="0"/>
              </a:rPr>
              <a:t> </a:t>
            </a:r>
            <a:endParaRPr lang="en-PH" sz="1600" dirty="0">
              <a:solidFill>
                <a:schemeClr val="bg2"/>
              </a:solidFill>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a16="http://schemas.microsoft.com/office/drawing/2014/main" id="{7F917A02-B893-2A92-1A4B-80B14602D367}"/>
              </a:ext>
            </a:extLst>
          </p:cNvPr>
          <p:cNvSpPr txBox="1"/>
          <p:nvPr/>
        </p:nvSpPr>
        <p:spPr>
          <a:xfrm>
            <a:off x="6414436" y="2616791"/>
            <a:ext cx="3425981" cy="2285241"/>
          </a:xfrm>
          <a:prstGeom prst="rect">
            <a:avLst/>
          </a:prstGeom>
          <a:noFill/>
        </p:spPr>
        <p:txBody>
          <a:bodyPr wrap="square">
            <a:spAutoFit/>
          </a:bodyPr>
          <a:lstStyle/>
          <a:p>
            <a:pPr>
              <a:lnSpc>
                <a:spcPts val="1875"/>
              </a:lnSpc>
              <a:spcBef>
                <a:spcPts val="900"/>
              </a:spcBef>
              <a:spcAft>
                <a:spcPts val="900"/>
              </a:spcAft>
            </a:pPr>
            <a:r>
              <a:rPr lang="en-PH" sz="1600" dirty="0">
                <a:solidFill>
                  <a:schemeClr val="bg2"/>
                </a:solidFill>
                <a:latin typeface="Arial" panose="020B0604020202020204" pitchFamily="34" charset="0"/>
                <a:ea typeface="Times New Roman" panose="02020603050405020304" pitchFamily="18" charset="0"/>
                <a:cs typeface="Arial" panose="020B0604020202020204" pitchFamily="34" charset="0"/>
              </a:rPr>
              <a:t>Behaviors may not change overnight across the board, but if the Customs AEO team can win the cooperation and commitment of the trading community and demonstrate that compliance has its rewards, that message will gain impetus and the AEO program will grow in size and impact.</a:t>
            </a:r>
            <a:r>
              <a:rPr lang="en-PH" sz="1600" dirty="0">
                <a:solidFill>
                  <a:schemeClr val="bg2"/>
                </a:solidFill>
                <a:latin typeface="Arial" panose="020B0604020202020204" pitchFamily="34" charset="0"/>
                <a:cs typeface="Arial" panose="020B0604020202020204" pitchFamily="34" charset="0"/>
              </a:rPr>
              <a:t> </a:t>
            </a:r>
            <a:endParaRPr lang="en-PH" sz="1600" dirty="0">
              <a:solidFill>
                <a:schemeClr val="bg2"/>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Text Placeholder 1">
            <a:extLst>
              <a:ext uri="{FF2B5EF4-FFF2-40B4-BE49-F238E27FC236}">
                <a16:creationId xmlns:a16="http://schemas.microsoft.com/office/drawing/2014/main" id="{FD329ED0-9C50-B673-9D8F-2D2E88718BE1}"/>
              </a:ext>
            </a:extLst>
          </p:cNvPr>
          <p:cNvSpPr txBox="1">
            <a:spLocks/>
          </p:cNvSpPr>
          <p:nvPr/>
        </p:nvSpPr>
        <p:spPr>
          <a:xfrm>
            <a:off x="365203" y="5020124"/>
            <a:ext cx="4965266" cy="785141"/>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PH" sz="1200" dirty="0">
                <a:solidFill>
                  <a:schemeClr val="bg2"/>
                </a:solidFill>
                <a:latin typeface="Arial" panose="020B0604020202020204" pitchFamily="34" charset="0"/>
                <a:ea typeface="Times New Roman" panose="02020603050405020304" pitchFamily="18" charset="0"/>
                <a:cs typeface="Arial" panose="020B0604020202020204" pitchFamily="34" charset="0"/>
              </a:rPr>
              <a:t>Holding an AEO authorization as a freight forwarder will have an edge since accredited traders do not wish to have non-AEO companies serving their requirement for the movement of goods in their supply chain as it may jeopardize their AEO status</a:t>
            </a:r>
            <a:endParaRPr lang="en-US" sz="1200" dirty="0">
              <a:solidFill>
                <a:schemeClr val="bg2"/>
              </a:solidFill>
              <a:latin typeface="Arial" panose="020B0604020202020204" pitchFamily="34" charset="0"/>
              <a:cs typeface="Arial" panose="020B0604020202020204" pitchFamily="34" charset="0"/>
            </a:endParaRPr>
          </a:p>
        </p:txBody>
      </p:sp>
      <p:sp>
        <p:nvSpPr>
          <p:cNvPr id="3" name="Text Placeholder 1">
            <a:extLst>
              <a:ext uri="{FF2B5EF4-FFF2-40B4-BE49-F238E27FC236}">
                <a16:creationId xmlns:a16="http://schemas.microsoft.com/office/drawing/2014/main" id="{500D9669-A119-C4AB-B5D5-D928EA9346C5}"/>
              </a:ext>
            </a:extLst>
          </p:cNvPr>
          <p:cNvSpPr txBox="1">
            <a:spLocks/>
          </p:cNvSpPr>
          <p:nvPr/>
        </p:nvSpPr>
        <p:spPr>
          <a:xfrm>
            <a:off x="7300295" y="548681"/>
            <a:ext cx="3903493" cy="781995"/>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PH" sz="1200" dirty="0">
                <a:solidFill>
                  <a:schemeClr val="bg2"/>
                </a:solidFill>
                <a:latin typeface="Arial" panose="020B0604020202020204" pitchFamily="34" charset="0"/>
                <a:ea typeface="Times New Roman" panose="02020603050405020304" pitchFamily="18" charset="0"/>
                <a:cs typeface="Arial" panose="020B0604020202020204" pitchFamily="34" charset="0"/>
              </a:rPr>
              <a:t>As a reliable trade partner for the movement of goods, your clients would definitely  feel safer and comfortable that their shipments would go through safety and security procedures much quicker</a:t>
            </a:r>
            <a:r>
              <a:rPr lang="en-PH" sz="1200" dirty="0">
                <a:solidFill>
                  <a:schemeClr val="bg2"/>
                </a:solidFill>
                <a:latin typeface="Arial" panose="020B0604020202020204" pitchFamily="34" charset="0"/>
                <a:cs typeface="Arial" panose="020B0604020202020204" pitchFamily="34" charset="0"/>
              </a:rPr>
              <a:t> </a:t>
            </a:r>
            <a:endParaRPr lang="en-US" sz="1200" dirty="0">
              <a:solidFill>
                <a:schemeClr val="bg2"/>
              </a:solidFill>
              <a:latin typeface="Arial" panose="020B0604020202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7FE01EBC-83B0-102C-F0C3-FBCD3F6DBD26}"/>
              </a:ext>
            </a:extLst>
          </p:cNvPr>
          <p:cNvSpPr txBox="1">
            <a:spLocks/>
          </p:cNvSpPr>
          <p:nvPr/>
        </p:nvSpPr>
        <p:spPr>
          <a:xfrm>
            <a:off x="448317" y="369955"/>
            <a:ext cx="3285292" cy="400595"/>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PH" sz="1200" dirty="0">
                <a:solidFill>
                  <a:schemeClr val="bg2"/>
                </a:solidFill>
                <a:latin typeface="Arial" panose="020B0604020202020204" pitchFamily="34" charset="0"/>
                <a:ea typeface="Times New Roman" panose="02020603050405020304" pitchFamily="18" charset="0"/>
                <a:cs typeface="Arial" panose="020B0604020202020204" pitchFamily="34" charset="0"/>
              </a:rPr>
              <a:t>The benefits of the AEO program for the trading community are immense</a:t>
            </a:r>
            <a:endParaRPr lang="en-US" sz="1200" dirty="0">
              <a:solidFill>
                <a:schemeClr val="bg2"/>
              </a:solidFill>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0EF6ED5F-F772-5408-7C98-B6B54D5B68B7}"/>
              </a:ext>
            </a:extLst>
          </p:cNvPr>
          <p:cNvSpPr txBox="1">
            <a:spLocks/>
          </p:cNvSpPr>
          <p:nvPr/>
        </p:nvSpPr>
        <p:spPr>
          <a:xfrm>
            <a:off x="8139629" y="5992658"/>
            <a:ext cx="3285292" cy="244655"/>
          </a:xfrm>
          <a:prstGeom prst="rect">
            <a:avLst/>
          </a:prstGeom>
        </p:spPr>
        <p:txBody>
          <a:bodyPr vert="horz" lIns="68580" tIns="34290" rIns="68580" bIns="3429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PH" sz="1500" dirty="0">
                <a:solidFill>
                  <a:schemeClr val="bg2"/>
                </a:solidFill>
                <a:latin typeface="Arial" panose="020B0604020202020204" pitchFamily="34" charset="0"/>
                <a:cs typeface="Arial" panose="020B0604020202020204" pitchFamily="34" charset="0"/>
              </a:rPr>
              <a:t>Leverage on the use of modern technology</a:t>
            </a:r>
            <a:endParaRPr lang="en-US" sz="15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33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8" y="365125"/>
            <a:ext cx="7160046" cy="1325563"/>
          </a:xfrm>
        </p:spPr>
        <p:txBody>
          <a:bodyPr>
            <a:normAutofit/>
          </a:bodyPr>
          <a:lstStyle/>
          <a:p>
            <a:r>
              <a:rPr lang="en-US" sz="3600" dirty="0">
                <a:latin typeface="Arial" panose="020B0604020202020204" pitchFamily="34" charset="0"/>
                <a:cs typeface="Arial" panose="020B0604020202020204" pitchFamily="34" charset="0"/>
              </a:rPr>
              <a:t>Positive Reinforcement</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6</a:t>
            </a:fld>
            <a:endParaRPr lang="en-US" dirty="0"/>
          </a:p>
        </p:txBody>
      </p:sp>
      <p:graphicFrame>
        <p:nvGraphicFramePr>
          <p:cNvPr id="3" name="Diagram 2">
            <a:extLst>
              <a:ext uri="{FF2B5EF4-FFF2-40B4-BE49-F238E27FC236}">
                <a16:creationId xmlns:a16="http://schemas.microsoft.com/office/drawing/2014/main" id="{AD0B0C0F-BF81-8583-F137-1B0ACAA9D174}"/>
              </a:ext>
            </a:extLst>
          </p:cNvPr>
          <p:cNvGraphicFramePr/>
          <p:nvPr>
            <p:extLst>
              <p:ext uri="{D42A27DB-BD31-4B8C-83A1-F6EECF244321}">
                <p14:modId xmlns:p14="http://schemas.microsoft.com/office/powerpoint/2010/main" val="96634879"/>
              </p:ext>
            </p:extLst>
          </p:nvPr>
        </p:nvGraphicFramePr>
        <p:xfrm>
          <a:off x="1331640" y="1443208"/>
          <a:ext cx="9625552" cy="4611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245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8757491" cy="1325563"/>
          </a:xfrm>
        </p:spPr>
        <p:txBody>
          <a:bodyPr>
            <a:normAutofit/>
          </a:bodyPr>
          <a:lstStyle/>
          <a:p>
            <a:r>
              <a:rPr lang="en-US" sz="3600" dirty="0">
                <a:latin typeface="Arial" panose="020B0604020202020204" pitchFamily="34" charset="0"/>
                <a:cs typeface="Arial" panose="020B0604020202020204" pitchFamily="34" charset="0"/>
              </a:rPr>
              <a:t>360 Degree AEO Feedback Mechanism</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7</a:t>
            </a:fld>
            <a:endParaRPr lang="en-US" dirty="0"/>
          </a:p>
        </p:txBody>
      </p:sp>
      <p:graphicFrame>
        <p:nvGraphicFramePr>
          <p:cNvPr id="2" name="Table 1">
            <a:extLst>
              <a:ext uri="{FF2B5EF4-FFF2-40B4-BE49-F238E27FC236}">
                <a16:creationId xmlns:a16="http://schemas.microsoft.com/office/drawing/2014/main" id="{D1E5E974-51A8-9A1C-0A10-212184AE09C7}"/>
              </a:ext>
            </a:extLst>
          </p:cNvPr>
          <p:cNvGraphicFramePr>
            <a:graphicFrameLocks noGrp="1"/>
          </p:cNvGraphicFramePr>
          <p:nvPr>
            <p:extLst>
              <p:ext uri="{D42A27DB-BD31-4B8C-83A1-F6EECF244321}">
                <p14:modId xmlns:p14="http://schemas.microsoft.com/office/powerpoint/2010/main" val="961131735"/>
              </p:ext>
            </p:extLst>
          </p:nvPr>
        </p:nvGraphicFramePr>
        <p:xfrm>
          <a:off x="1344058" y="3184848"/>
          <a:ext cx="9716876" cy="2947651"/>
        </p:xfrm>
        <a:graphic>
          <a:graphicData uri="http://schemas.openxmlformats.org/drawingml/2006/table">
            <a:tbl>
              <a:tblPr firstRow="1" bandRow="1">
                <a:tableStyleId>{5C22544A-7EE6-4342-B048-85BDC9FD1C3A}</a:tableStyleId>
              </a:tblPr>
              <a:tblGrid>
                <a:gridCol w="928140">
                  <a:extLst>
                    <a:ext uri="{9D8B030D-6E8A-4147-A177-3AD203B41FA5}">
                      <a16:colId xmlns:a16="http://schemas.microsoft.com/office/drawing/2014/main" val="952542572"/>
                    </a:ext>
                  </a:extLst>
                </a:gridCol>
                <a:gridCol w="3186213">
                  <a:extLst>
                    <a:ext uri="{9D8B030D-6E8A-4147-A177-3AD203B41FA5}">
                      <a16:colId xmlns:a16="http://schemas.microsoft.com/office/drawing/2014/main" val="4159791577"/>
                    </a:ext>
                  </a:extLst>
                </a:gridCol>
                <a:gridCol w="5602523">
                  <a:extLst>
                    <a:ext uri="{9D8B030D-6E8A-4147-A177-3AD203B41FA5}">
                      <a16:colId xmlns:a16="http://schemas.microsoft.com/office/drawing/2014/main" val="1174809818"/>
                    </a:ext>
                  </a:extLst>
                </a:gridCol>
              </a:tblGrid>
              <a:tr h="333306">
                <a:tc>
                  <a:txBody>
                    <a:bodyPr/>
                    <a:lstStyle/>
                    <a:p>
                      <a:pPr algn="ctr"/>
                      <a:r>
                        <a:rPr lang="id-ID" sz="1400" dirty="0">
                          <a:latin typeface="Arial" panose="020B0604020202020204" pitchFamily="34" charset="0"/>
                          <a:cs typeface="Arial" panose="020B0604020202020204" pitchFamily="34" charset="0"/>
                        </a:rPr>
                        <a:t>Level</a:t>
                      </a:r>
                      <a:r>
                        <a:rPr lang="id-ID" sz="1400" baseline="0" dirty="0">
                          <a:latin typeface="Arial" panose="020B0604020202020204" pitchFamily="34" charset="0"/>
                          <a:cs typeface="Arial" panose="020B0604020202020204" pitchFamily="34" charset="0"/>
                        </a:rPr>
                        <a:t> </a:t>
                      </a:r>
                      <a:endParaRPr lang="id-ID" sz="1400" dirty="0">
                        <a:latin typeface="Arial" panose="020B0604020202020204" pitchFamily="34" charset="0"/>
                        <a:cs typeface="Arial" panose="020B0604020202020204" pitchFamily="34" charset="0"/>
                      </a:endParaRPr>
                    </a:p>
                  </a:txBody>
                  <a:tcPr/>
                </a:tc>
                <a:tc>
                  <a:txBody>
                    <a:bodyPr/>
                    <a:lstStyle/>
                    <a:p>
                      <a:pPr algn="ctr"/>
                      <a:r>
                        <a:rPr lang="id-ID" sz="1400" dirty="0">
                          <a:latin typeface="Arial" panose="020B0604020202020204" pitchFamily="34" charset="0"/>
                          <a:cs typeface="Arial" panose="020B0604020202020204" pitchFamily="34" charset="0"/>
                        </a:rPr>
                        <a:t>Indi</a:t>
                      </a:r>
                      <a:r>
                        <a:rPr lang="en-ID" sz="1400" dirty="0">
                          <a:latin typeface="Arial" panose="020B0604020202020204" pitchFamily="34" charset="0"/>
                          <a:cs typeface="Arial" panose="020B0604020202020204" pitchFamily="34" charset="0"/>
                        </a:rPr>
                        <a:t>c</a:t>
                      </a:r>
                      <a:r>
                        <a:rPr lang="id-ID" sz="1400" dirty="0">
                          <a:latin typeface="Arial" panose="020B0604020202020204" pitchFamily="34" charset="0"/>
                          <a:cs typeface="Arial" panose="020B0604020202020204" pitchFamily="34" charset="0"/>
                        </a:rPr>
                        <a:t>ator</a:t>
                      </a:r>
                      <a:r>
                        <a:rPr lang="en-ID" sz="1400" dirty="0">
                          <a:latin typeface="Arial" panose="020B0604020202020204" pitchFamily="34" charset="0"/>
                          <a:cs typeface="Arial" panose="020B0604020202020204" pitchFamily="34" charset="0"/>
                        </a:rPr>
                        <a:t>s</a:t>
                      </a:r>
                      <a:endParaRPr lang="id-ID" sz="1400" dirty="0">
                        <a:latin typeface="Arial" panose="020B0604020202020204" pitchFamily="34" charset="0"/>
                        <a:cs typeface="Arial" panose="020B0604020202020204" pitchFamily="34" charset="0"/>
                      </a:endParaRPr>
                    </a:p>
                  </a:txBody>
                  <a:tcPr/>
                </a:tc>
                <a:tc>
                  <a:txBody>
                    <a:bodyPr/>
                    <a:lstStyle/>
                    <a:p>
                      <a:pPr algn="ctr"/>
                      <a:r>
                        <a:rPr lang="en-ID" sz="1400" dirty="0">
                          <a:latin typeface="Arial" panose="020B0604020202020204" pitchFamily="34" charset="0"/>
                          <a:cs typeface="Arial" panose="020B0604020202020204" pitchFamily="34" charset="0"/>
                        </a:rPr>
                        <a:t>Remarks</a:t>
                      </a:r>
                      <a:endParaRPr lang="id-ID"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87525406"/>
                  </a:ext>
                </a:extLst>
              </a:tr>
              <a:tr h="446554">
                <a:tc>
                  <a:txBody>
                    <a:bodyPr/>
                    <a:lstStyle/>
                    <a:p>
                      <a:pPr algn="ctr"/>
                      <a:r>
                        <a:rPr lang="id-ID" sz="1400">
                          <a:latin typeface="Arial" panose="020B0604020202020204" pitchFamily="34" charset="0"/>
                          <a:cs typeface="Arial" panose="020B0604020202020204" pitchFamily="34" charset="0"/>
                        </a:rPr>
                        <a:t>1</a:t>
                      </a:r>
                    </a:p>
                  </a:txBody>
                  <a:tcPr anchor="ctr"/>
                </a:tc>
                <a:tc>
                  <a:txBody>
                    <a:bodyPr/>
                    <a:lstStyle/>
                    <a:p>
                      <a:r>
                        <a:rPr lang="en-ID" sz="1400" baseline="0" dirty="0">
                          <a:latin typeface="Arial" panose="020B0604020202020204" pitchFamily="34" charset="0"/>
                          <a:cs typeface="Arial" panose="020B0604020202020204" pitchFamily="34" charset="0"/>
                        </a:rPr>
                        <a:t>Risk management not applied for AEO-related data</a:t>
                      </a:r>
                      <a:endParaRPr lang="id-ID" sz="1400" dirty="0">
                        <a:latin typeface="Arial" panose="020B0604020202020204" pitchFamily="34" charset="0"/>
                        <a:cs typeface="Arial" panose="020B0604020202020204" pitchFamily="34" charset="0"/>
                      </a:endParaRPr>
                    </a:p>
                  </a:txBody>
                  <a:tcPr anchor="ctr"/>
                </a:tc>
                <a:tc>
                  <a:txBody>
                    <a:bodyPr/>
                    <a:lstStyle/>
                    <a:p>
                      <a:pPr algn="ctr"/>
                      <a:r>
                        <a:rPr lang="en-ID" sz="1400" dirty="0">
                          <a:latin typeface="Arial" panose="020B0604020202020204" pitchFamily="34" charset="0"/>
                          <a:cs typeface="Arial" panose="020B0604020202020204" pitchFamily="34" charset="0"/>
                        </a:rPr>
                        <a:t>Initiation needed</a:t>
                      </a:r>
                      <a:endParaRPr lang="id-ID"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7100003"/>
                  </a:ext>
                </a:extLst>
              </a:tr>
              <a:tr h="1151305">
                <a:tc>
                  <a:txBody>
                    <a:bodyPr/>
                    <a:lstStyle/>
                    <a:p>
                      <a:pPr algn="ctr"/>
                      <a:r>
                        <a:rPr lang="id-ID" sz="1400">
                          <a:latin typeface="Arial" panose="020B0604020202020204" pitchFamily="34" charset="0"/>
                          <a:cs typeface="Arial" panose="020B0604020202020204" pitchFamily="34" charset="0"/>
                        </a:rPr>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sz="1400" baseline="0" dirty="0">
                          <a:latin typeface="Arial" panose="020B0604020202020204" pitchFamily="34" charset="0"/>
                          <a:cs typeface="Arial" panose="020B0604020202020204" pitchFamily="34" charset="0"/>
                        </a:rPr>
                        <a:t>Lack of intelligence sharing between Customs and PGAs on AEO-related data</a:t>
                      </a:r>
                      <a:endParaRPr lang="id-ID" sz="1400" dirty="0">
                        <a:latin typeface="Arial" panose="020B0604020202020204" pitchFamily="34" charset="0"/>
                        <a:cs typeface="Arial" panose="020B0604020202020204" pitchFamily="34" charset="0"/>
                      </a:endParaRPr>
                    </a:p>
                  </a:txBody>
                  <a:tcPr anchor="ctr"/>
                </a:tc>
                <a:tc>
                  <a:txBody>
                    <a:bodyPr/>
                    <a:lstStyle/>
                    <a:p>
                      <a:pPr algn="l"/>
                      <a:r>
                        <a:rPr lang="en-US" sz="1400" kern="1200" dirty="0">
                          <a:solidFill>
                            <a:schemeClr val="dk1"/>
                          </a:solidFill>
                          <a:effectLst/>
                          <a:latin typeface="Arial" panose="020B0604020202020204" pitchFamily="34" charset="0"/>
                          <a:ea typeface="+mn-ea"/>
                          <a:cs typeface="Arial" panose="020B0604020202020204" pitchFamily="34" charset="0"/>
                        </a:rPr>
                        <a:t>One is the absence of reliable means in making risk decisions due to the lack of intelligence sharing with other PGAs, and the lack of feedback mechanism in place to avoid multiple examinations</a:t>
                      </a:r>
                      <a:r>
                        <a:rPr lang="en-PH" sz="1400" dirty="0">
                          <a:effectLst/>
                          <a:latin typeface="Arial" panose="020B0604020202020204" pitchFamily="34" charset="0"/>
                          <a:cs typeface="Arial" panose="020B0604020202020204" pitchFamily="34" charset="0"/>
                        </a:rPr>
                        <a:t> </a:t>
                      </a:r>
                      <a:endParaRPr lang="id-ID"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2283684"/>
                  </a:ext>
                </a:extLst>
              </a:tr>
              <a:tr h="833267">
                <a:tc>
                  <a:txBody>
                    <a:bodyPr/>
                    <a:lstStyle/>
                    <a:p>
                      <a:pPr algn="ctr"/>
                      <a:r>
                        <a:rPr lang="id-ID" sz="1400">
                          <a:latin typeface="Arial" panose="020B0604020202020204" pitchFamily="34" charset="0"/>
                          <a:cs typeface="Arial" panose="020B0604020202020204" pitchFamily="34" charset="0"/>
                        </a:rPr>
                        <a:t>3</a:t>
                      </a:r>
                    </a:p>
                  </a:txBody>
                  <a:tcPr anchor="ctr"/>
                </a:tc>
                <a:tc>
                  <a:txBody>
                    <a:bodyPr/>
                    <a:lstStyle/>
                    <a:p>
                      <a:pPr marL="0" indent="0">
                        <a:buFontTx/>
                        <a:buNone/>
                      </a:pPr>
                      <a:r>
                        <a:rPr lang="en-US" sz="1400" i="0" baseline="0" dirty="0">
                          <a:latin typeface="Arial" panose="020B0604020202020204" pitchFamily="34" charset="0"/>
                          <a:cs typeface="Arial" panose="020B0604020202020204" pitchFamily="34" charset="0"/>
                        </a:rPr>
                        <a:t>Feedback arrangement between Customs and the private sector</a:t>
                      </a:r>
                      <a:endParaRPr lang="id-ID" sz="1400" i="0" dirty="0">
                        <a:latin typeface="Arial" panose="020B0604020202020204" pitchFamily="34" charset="0"/>
                        <a:cs typeface="Arial" panose="020B0604020202020204" pitchFamily="34" charset="0"/>
                      </a:endParaRPr>
                    </a:p>
                  </a:txBody>
                  <a:tcPr anchor="ctr"/>
                </a:tc>
                <a:tc>
                  <a:txBody>
                    <a:bodyPr/>
                    <a:lstStyle/>
                    <a:p>
                      <a:pPr marL="0" indent="0" algn="l">
                        <a:buFont typeface="Wingdings" panose="05000000000000000000" pitchFamily="2" charset="2"/>
                        <a:buNone/>
                      </a:pPr>
                      <a:r>
                        <a:rPr lang="en-US" sz="1400" kern="1200" dirty="0">
                          <a:solidFill>
                            <a:schemeClr val="dk1"/>
                          </a:solidFill>
                          <a:effectLst/>
                          <a:latin typeface="Arial" panose="020B0604020202020204" pitchFamily="34" charset="0"/>
                          <a:ea typeface="+mn-ea"/>
                          <a:cs typeface="Arial" panose="020B0604020202020204" pitchFamily="34" charset="0"/>
                        </a:rPr>
                        <a:t>Feedback from private sectors also showed the lack of a feedback loop/mechanism within Customs that resulted to continued examination of similar consignment, over many years, even though these inspections are not identifying discrepancies</a:t>
                      </a:r>
                      <a:r>
                        <a:rPr lang="en-PH" sz="1400" dirty="0">
                          <a:effectLst/>
                          <a:latin typeface="Arial" panose="020B0604020202020204" pitchFamily="34" charset="0"/>
                          <a:cs typeface="Arial" panose="020B0604020202020204" pitchFamily="34" charset="0"/>
                        </a:rPr>
                        <a:t> </a:t>
                      </a:r>
                      <a:endParaRPr lang="id-ID" sz="1400" baseline="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16228434"/>
                  </a:ext>
                </a:extLst>
              </a:tr>
            </a:tbl>
          </a:graphicData>
        </a:graphic>
      </p:graphicFrame>
      <p:grpSp>
        <p:nvGrpSpPr>
          <p:cNvPr id="4" name="Group 3">
            <a:extLst>
              <a:ext uri="{FF2B5EF4-FFF2-40B4-BE49-F238E27FC236}">
                <a16:creationId xmlns:a16="http://schemas.microsoft.com/office/drawing/2014/main" id="{3336CFA5-1D63-71EF-B7E2-C1061A250584}"/>
              </a:ext>
            </a:extLst>
          </p:cNvPr>
          <p:cNvGrpSpPr/>
          <p:nvPr/>
        </p:nvGrpSpPr>
        <p:grpSpPr>
          <a:xfrm>
            <a:off x="1344058" y="481349"/>
            <a:ext cx="9716876" cy="2947651"/>
            <a:chOff x="323301" y="-64770"/>
            <a:chExt cx="5109411" cy="2692698"/>
          </a:xfrm>
          <a:solidFill>
            <a:schemeClr val="tx2">
              <a:lumMod val="40000"/>
              <a:lumOff val="60000"/>
            </a:schemeClr>
          </a:solidFill>
        </p:grpSpPr>
        <p:graphicFrame>
          <p:nvGraphicFramePr>
            <p:cNvPr id="7" name="Diagram 6">
              <a:extLst>
                <a:ext uri="{FF2B5EF4-FFF2-40B4-BE49-F238E27FC236}">
                  <a16:creationId xmlns:a16="http://schemas.microsoft.com/office/drawing/2014/main" id="{DF84CED2-0285-0E5D-088E-C79FCDAABD35}"/>
                </a:ext>
              </a:extLst>
            </p:cNvPr>
            <p:cNvGraphicFramePr/>
            <p:nvPr>
              <p:extLst>
                <p:ext uri="{D42A27DB-BD31-4B8C-83A1-F6EECF244321}">
                  <p14:modId xmlns:p14="http://schemas.microsoft.com/office/powerpoint/2010/main" val="1446470734"/>
                </p:ext>
              </p:extLst>
            </p:nvPr>
          </p:nvGraphicFramePr>
          <p:xfrm>
            <a:off x="323301" y="-64770"/>
            <a:ext cx="5105400" cy="2692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30D24699-E320-DF3D-D7F3-686FBF86FF07}"/>
                </a:ext>
              </a:extLst>
            </p:cNvPr>
            <p:cNvSpPr/>
            <p:nvPr/>
          </p:nvSpPr>
          <p:spPr>
            <a:xfrm>
              <a:off x="327312" y="2092784"/>
              <a:ext cx="5105400" cy="25646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latin typeface="Arial" panose="020B0604020202020204" pitchFamily="34" charset="0"/>
                  <a:cs typeface="Arial" panose="020B0604020202020204" pitchFamily="34" charset="0"/>
                </a:rPr>
                <a:t>360-Degree Feedback Mechanism driven by the Customs Administration</a:t>
              </a:r>
            </a:p>
          </p:txBody>
        </p:sp>
        <p:sp>
          <p:nvSpPr>
            <p:cNvPr id="9" name="Up Arrow 8">
              <a:extLst>
                <a:ext uri="{FF2B5EF4-FFF2-40B4-BE49-F238E27FC236}">
                  <a16:creationId xmlns:a16="http://schemas.microsoft.com/office/drawing/2014/main" id="{0F46B653-B8DB-9621-6DD4-AB3558879BF9}"/>
                </a:ext>
              </a:extLst>
            </p:cNvPr>
            <p:cNvSpPr/>
            <p:nvPr/>
          </p:nvSpPr>
          <p:spPr>
            <a:xfrm>
              <a:off x="1251556" y="1854943"/>
              <a:ext cx="206279" cy="128230"/>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7D67272A-DF53-A88D-EA9A-62617D7E9EEF}"/>
                </a:ext>
              </a:extLst>
            </p:cNvPr>
            <p:cNvSpPr/>
            <p:nvPr/>
          </p:nvSpPr>
          <p:spPr>
            <a:xfrm>
              <a:off x="2785516" y="1854943"/>
              <a:ext cx="206279" cy="128230"/>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8102361A-760E-2D85-414F-68D7D09F2354}"/>
                </a:ext>
              </a:extLst>
            </p:cNvPr>
            <p:cNvSpPr/>
            <p:nvPr/>
          </p:nvSpPr>
          <p:spPr>
            <a:xfrm>
              <a:off x="4311358" y="1854943"/>
              <a:ext cx="206279" cy="128230"/>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124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8757491" cy="1325563"/>
          </a:xfrm>
        </p:spPr>
        <p:txBody>
          <a:bodyPr>
            <a:normAutofit/>
          </a:bodyPr>
          <a:lstStyle/>
          <a:p>
            <a:r>
              <a:rPr lang="en-US" sz="3600" dirty="0">
                <a:latin typeface="Arial" panose="020B0604020202020204" pitchFamily="34" charset="0"/>
                <a:cs typeface="Arial" panose="020B0604020202020204" pitchFamily="34" charset="0"/>
              </a:rPr>
              <a:t>Trader’s Compliance Scoresheet</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8</a:t>
            </a:fld>
            <a:endParaRPr lang="en-US" dirty="0"/>
          </a:p>
        </p:txBody>
      </p:sp>
      <p:sp>
        <p:nvSpPr>
          <p:cNvPr id="3" name="Content Placeholder 2">
            <a:extLst>
              <a:ext uri="{FF2B5EF4-FFF2-40B4-BE49-F238E27FC236}">
                <a16:creationId xmlns:a16="http://schemas.microsoft.com/office/drawing/2014/main" id="{56A12F3B-A57D-8CD7-4735-9C124141BF30}"/>
              </a:ext>
            </a:extLst>
          </p:cNvPr>
          <p:cNvSpPr txBox="1">
            <a:spLocks/>
          </p:cNvSpPr>
          <p:nvPr/>
        </p:nvSpPr>
        <p:spPr>
          <a:xfrm>
            <a:off x="1007217" y="1394261"/>
            <a:ext cx="5911375" cy="1448092"/>
          </a:xfrm>
          <a:prstGeom prst="rect">
            <a:avLst/>
          </a:prstGeom>
          <a:solidFill>
            <a:schemeClr val="accent6">
              <a:lumMod val="60000"/>
              <a:lumOff val="40000"/>
            </a:schemeClr>
          </a:solidFill>
          <a:ln>
            <a:no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800" kern="1200">
                <a:solidFill>
                  <a:schemeClr val="accent2"/>
                </a:solidFill>
                <a:latin typeface="+mn-lt"/>
                <a:ea typeface="+mn-ea"/>
                <a:cs typeface="+mn-cs"/>
              </a:defRPr>
            </a:lvl1pPr>
            <a:lvl2pPr marL="530225" indent="-173038" algn="l" defTabSz="914400" rtl="0" eaLnBrk="1" latinLnBrk="0" hangingPunct="1">
              <a:spcBef>
                <a:spcPct val="20000"/>
              </a:spcBef>
              <a:buFont typeface="Arial" pitchFamily="34" charset="0"/>
              <a:buChar char="•"/>
              <a:defRPr sz="1800" kern="1200">
                <a:solidFill>
                  <a:schemeClr val="accent2"/>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600" kern="1200">
                <a:solidFill>
                  <a:schemeClr val="accent2"/>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4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D" sz="1400" b="1" dirty="0">
                <a:solidFill>
                  <a:schemeClr val="tx1"/>
                </a:solidFill>
                <a:latin typeface="Arial" panose="020B0604020202020204" pitchFamily="34" charset="0"/>
                <a:cs typeface="Arial" panose="020B0604020202020204" pitchFamily="34" charset="0"/>
              </a:rPr>
              <a:t>A dynamic AEO program recognizes the use of an integrated risk management system to proactively assist the AEO team in knowing eligible economic operator for AEO certification. Using a compliance scoresheet managed by Customs, it can determine compliance markers of traders for each category using scoring system generated from any available consolidated database. </a:t>
            </a:r>
            <a:endParaRPr lang="id-ID" sz="1400" b="1" dirty="0">
              <a:solidFill>
                <a:schemeClr val="tx1"/>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700ED386-FB34-5589-024E-2A9050FDAB29}"/>
              </a:ext>
            </a:extLst>
          </p:cNvPr>
          <p:cNvSpPr txBox="1">
            <a:spLocks/>
          </p:cNvSpPr>
          <p:nvPr/>
        </p:nvSpPr>
        <p:spPr bwMode="auto">
          <a:xfrm>
            <a:off x="7149614" y="1429009"/>
            <a:ext cx="4241824" cy="826634"/>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sz="1400" b="1" i="1" dirty="0"/>
              <a:t>Well-organized compliance plans help ensure goods move swiftly and securely across borders and into economic operator’s premises. </a:t>
            </a:r>
            <a:endParaRPr lang="id-ID" sz="1400" i="1" dirty="0"/>
          </a:p>
          <a:p>
            <a:pPr marL="0" indent="0">
              <a:buFont typeface="Arial" charset="0"/>
              <a:buNone/>
            </a:pPr>
            <a:endParaRPr lang="id-ID" sz="1200" i="1" dirty="0"/>
          </a:p>
        </p:txBody>
      </p:sp>
      <p:sp>
        <p:nvSpPr>
          <p:cNvPr id="13" name="Content Placeholder 2">
            <a:extLst>
              <a:ext uri="{FF2B5EF4-FFF2-40B4-BE49-F238E27FC236}">
                <a16:creationId xmlns:a16="http://schemas.microsoft.com/office/drawing/2014/main" id="{4DA7A596-D305-A0FA-9178-83E822C5D9FD}"/>
              </a:ext>
            </a:extLst>
          </p:cNvPr>
          <p:cNvSpPr txBox="1">
            <a:spLocks/>
          </p:cNvSpPr>
          <p:nvPr/>
        </p:nvSpPr>
        <p:spPr bwMode="auto">
          <a:xfrm>
            <a:off x="7149613" y="2343874"/>
            <a:ext cx="4241825" cy="498479"/>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sz="1200" b="1" i="1" dirty="0"/>
              <a:t>Ever-increasing regulatory pressures and changes make transparent compliance controls mission-critical.</a:t>
            </a:r>
            <a:endParaRPr lang="id-ID" sz="1200" i="1" dirty="0"/>
          </a:p>
          <a:p>
            <a:pPr marL="0" indent="0">
              <a:buFont typeface="Arial" charset="0"/>
              <a:buNone/>
            </a:pPr>
            <a:endParaRPr lang="id-ID" sz="1200" i="1" dirty="0"/>
          </a:p>
        </p:txBody>
      </p:sp>
      <p:graphicFrame>
        <p:nvGraphicFramePr>
          <p:cNvPr id="14" name="Table 13">
            <a:extLst>
              <a:ext uri="{FF2B5EF4-FFF2-40B4-BE49-F238E27FC236}">
                <a16:creationId xmlns:a16="http://schemas.microsoft.com/office/drawing/2014/main" id="{CD6CA65D-3401-8A54-5D0B-CC9FEEF32AF6}"/>
              </a:ext>
            </a:extLst>
          </p:cNvPr>
          <p:cNvGraphicFramePr>
            <a:graphicFrameLocks noGrp="1"/>
          </p:cNvGraphicFramePr>
          <p:nvPr>
            <p:extLst>
              <p:ext uri="{D42A27DB-BD31-4B8C-83A1-F6EECF244321}">
                <p14:modId xmlns:p14="http://schemas.microsoft.com/office/powerpoint/2010/main" val="285538709"/>
              </p:ext>
            </p:extLst>
          </p:nvPr>
        </p:nvGraphicFramePr>
        <p:xfrm>
          <a:off x="1348740" y="3140968"/>
          <a:ext cx="9679141" cy="3255265"/>
        </p:xfrm>
        <a:graphic>
          <a:graphicData uri="http://schemas.openxmlformats.org/drawingml/2006/table">
            <a:tbl>
              <a:tblPr firstRow="1" bandRow="1">
                <a:tableStyleId>{5C22544A-7EE6-4342-B048-85BDC9FD1C3A}</a:tableStyleId>
              </a:tblPr>
              <a:tblGrid>
                <a:gridCol w="586445">
                  <a:extLst>
                    <a:ext uri="{9D8B030D-6E8A-4147-A177-3AD203B41FA5}">
                      <a16:colId xmlns:a16="http://schemas.microsoft.com/office/drawing/2014/main" val="1182295201"/>
                    </a:ext>
                  </a:extLst>
                </a:gridCol>
                <a:gridCol w="1207739">
                  <a:extLst>
                    <a:ext uri="{9D8B030D-6E8A-4147-A177-3AD203B41FA5}">
                      <a16:colId xmlns:a16="http://schemas.microsoft.com/office/drawing/2014/main" val="688640627"/>
                    </a:ext>
                  </a:extLst>
                </a:gridCol>
                <a:gridCol w="1015672">
                  <a:extLst>
                    <a:ext uri="{9D8B030D-6E8A-4147-A177-3AD203B41FA5}">
                      <a16:colId xmlns:a16="http://schemas.microsoft.com/office/drawing/2014/main" val="4089811286"/>
                    </a:ext>
                  </a:extLst>
                </a:gridCol>
                <a:gridCol w="1348721">
                  <a:extLst>
                    <a:ext uri="{9D8B030D-6E8A-4147-A177-3AD203B41FA5}">
                      <a16:colId xmlns:a16="http://schemas.microsoft.com/office/drawing/2014/main" val="1996715293"/>
                    </a:ext>
                  </a:extLst>
                </a:gridCol>
                <a:gridCol w="1265129">
                  <a:extLst>
                    <a:ext uri="{9D8B030D-6E8A-4147-A177-3AD203B41FA5}">
                      <a16:colId xmlns:a16="http://schemas.microsoft.com/office/drawing/2014/main" val="4178147791"/>
                    </a:ext>
                  </a:extLst>
                </a:gridCol>
                <a:gridCol w="1495153">
                  <a:extLst>
                    <a:ext uri="{9D8B030D-6E8A-4147-A177-3AD203B41FA5}">
                      <a16:colId xmlns:a16="http://schemas.microsoft.com/office/drawing/2014/main" val="489772456"/>
                    </a:ext>
                  </a:extLst>
                </a:gridCol>
                <a:gridCol w="1495153">
                  <a:extLst>
                    <a:ext uri="{9D8B030D-6E8A-4147-A177-3AD203B41FA5}">
                      <a16:colId xmlns:a16="http://schemas.microsoft.com/office/drawing/2014/main" val="3266196240"/>
                    </a:ext>
                  </a:extLst>
                </a:gridCol>
                <a:gridCol w="1265129">
                  <a:extLst>
                    <a:ext uri="{9D8B030D-6E8A-4147-A177-3AD203B41FA5}">
                      <a16:colId xmlns:a16="http://schemas.microsoft.com/office/drawing/2014/main" val="20007"/>
                    </a:ext>
                  </a:extLst>
                </a:gridCol>
              </a:tblGrid>
              <a:tr h="998105">
                <a:tc>
                  <a:txBody>
                    <a:bodyPr/>
                    <a:lstStyle/>
                    <a:p>
                      <a:pPr algn="ctr"/>
                      <a:r>
                        <a:rPr lang="id-ID" sz="1100" dirty="0">
                          <a:latin typeface="Arial" panose="020B0604020202020204" pitchFamily="34" charset="0"/>
                          <a:cs typeface="Arial" panose="020B0604020202020204" pitchFamily="34" charset="0"/>
                        </a:rPr>
                        <a:t>No</a:t>
                      </a:r>
                    </a:p>
                  </a:txBody>
                  <a:tcPr anchor="ctr"/>
                </a:tc>
                <a:tc>
                  <a:txBody>
                    <a:bodyPr/>
                    <a:lstStyle/>
                    <a:p>
                      <a:pPr algn="ctr"/>
                      <a:r>
                        <a:rPr lang="id-ID" sz="1100" dirty="0">
                          <a:latin typeface="Arial" panose="020B0604020202020204" pitchFamily="34" charset="0"/>
                          <a:cs typeface="Arial" panose="020B0604020202020204" pitchFamily="34" charset="0"/>
                        </a:rPr>
                        <a:t>Import</a:t>
                      </a:r>
                      <a:r>
                        <a:rPr lang="en-ID" sz="1100" dirty="0">
                          <a:latin typeface="Arial" panose="020B0604020202020204" pitchFamily="34" charset="0"/>
                          <a:cs typeface="Arial" panose="020B0604020202020204" pitchFamily="34" charset="0"/>
                        </a:rPr>
                        <a:t>e</a:t>
                      </a:r>
                      <a:r>
                        <a:rPr lang="id-ID" sz="1100" dirty="0">
                          <a:latin typeface="Arial" panose="020B0604020202020204" pitchFamily="34" charset="0"/>
                          <a:cs typeface="Arial" panose="020B0604020202020204" pitchFamily="34" charset="0"/>
                        </a:rPr>
                        <a:t>r</a:t>
                      </a:r>
                    </a:p>
                  </a:txBody>
                  <a:tcPr anchor="ctr"/>
                </a:tc>
                <a:tc>
                  <a:txBody>
                    <a:bodyPr/>
                    <a:lstStyle/>
                    <a:p>
                      <a:pPr algn="ctr"/>
                      <a:r>
                        <a:rPr lang="en-ID" sz="1100" dirty="0">
                          <a:latin typeface="Arial" panose="020B0604020202020204" pitchFamily="34" charset="0"/>
                          <a:cs typeface="Arial" panose="020B0604020202020204" pitchFamily="34" charset="0"/>
                        </a:rPr>
                        <a:t>Customs</a:t>
                      </a:r>
                      <a:endParaRPr lang="id-ID" sz="1100" dirty="0">
                        <a:latin typeface="Arial" panose="020B0604020202020204" pitchFamily="34" charset="0"/>
                        <a:cs typeface="Arial" panose="020B0604020202020204" pitchFamily="34" charset="0"/>
                      </a:endParaRPr>
                    </a:p>
                  </a:txBody>
                  <a:tcPr anchor="ctr"/>
                </a:tc>
                <a:tc>
                  <a:txBody>
                    <a:bodyPr/>
                    <a:lstStyle/>
                    <a:p>
                      <a:pPr algn="ctr"/>
                      <a:r>
                        <a:rPr lang="en-ID" sz="1100" dirty="0">
                          <a:latin typeface="Arial" panose="020B0604020202020204" pitchFamily="34" charset="0"/>
                          <a:cs typeface="Arial" panose="020B0604020202020204" pitchFamily="34" charset="0"/>
                        </a:rPr>
                        <a:t>Dept. of Agriculture</a:t>
                      </a:r>
                    </a:p>
                    <a:p>
                      <a:pPr algn="ctr"/>
                      <a:r>
                        <a:rPr lang="en-ID" sz="1100" dirty="0">
                          <a:latin typeface="Arial" panose="020B0604020202020204" pitchFamily="34" charset="0"/>
                          <a:cs typeface="Arial" panose="020B0604020202020204" pitchFamily="34" charset="0"/>
                        </a:rPr>
                        <a:t>Quarantine</a:t>
                      </a:r>
                      <a:endParaRPr lang="id-ID" sz="1100" dirty="0">
                        <a:latin typeface="Arial" panose="020B0604020202020204" pitchFamily="34" charset="0"/>
                        <a:cs typeface="Arial" panose="020B0604020202020204" pitchFamily="34" charset="0"/>
                      </a:endParaRPr>
                    </a:p>
                  </a:txBody>
                  <a:tcPr anchor="ctr"/>
                </a:tc>
                <a:tc>
                  <a:txBody>
                    <a:bodyPr/>
                    <a:lstStyle/>
                    <a:p>
                      <a:pPr algn="ctr"/>
                      <a:r>
                        <a:rPr lang="en-ID" sz="1100" dirty="0">
                          <a:latin typeface="Arial" panose="020B0604020202020204" pitchFamily="34" charset="0"/>
                          <a:cs typeface="Arial" panose="020B0604020202020204" pitchFamily="34" charset="0"/>
                        </a:rPr>
                        <a:t>DOH - Food Control</a:t>
                      </a:r>
                      <a:endParaRPr lang="id-ID" sz="1100" dirty="0">
                        <a:latin typeface="Arial" panose="020B0604020202020204" pitchFamily="34" charset="0"/>
                        <a:cs typeface="Arial" panose="020B0604020202020204" pitchFamily="34" charset="0"/>
                      </a:endParaRPr>
                    </a:p>
                  </a:txBody>
                  <a:tcPr anchor="ctr"/>
                </a:tc>
                <a:tc>
                  <a:txBody>
                    <a:bodyPr/>
                    <a:lstStyle/>
                    <a:p>
                      <a:pPr algn="ctr"/>
                      <a:r>
                        <a:rPr lang="en-ID" sz="1100" dirty="0">
                          <a:latin typeface="Arial" panose="020B0604020202020204" pitchFamily="34" charset="0"/>
                          <a:cs typeface="Arial" panose="020B0604020202020204" pitchFamily="34" charset="0"/>
                        </a:rPr>
                        <a:t>DA - Fish Quarantine</a:t>
                      </a:r>
                      <a:r>
                        <a:rPr lang="en-ID" sz="1100" baseline="0" dirty="0">
                          <a:latin typeface="Arial" panose="020B0604020202020204" pitchFamily="34" charset="0"/>
                          <a:cs typeface="Arial" panose="020B0604020202020204" pitchFamily="34" charset="0"/>
                        </a:rPr>
                        <a:t> </a:t>
                      </a:r>
                      <a:endParaRPr lang="id-ID" sz="1100" dirty="0">
                        <a:latin typeface="Arial" panose="020B0604020202020204" pitchFamily="34" charset="0"/>
                        <a:cs typeface="Arial" panose="020B0604020202020204" pitchFamily="34" charset="0"/>
                      </a:endParaRPr>
                    </a:p>
                  </a:txBody>
                  <a:tcPr anchor="ctr"/>
                </a:tc>
                <a:tc>
                  <a:txBody>
                    <a:bodyPr/>
                    <a:lstStyle/>
                    <a:p>
                      <a:pPr algn="ctr"/>
                      <a:r>
                        <a:rPr lang="en-ID" sz="1100" dirty="0">
                          <a:latin typeface="Arial" panose="020B0604020202020204" pitchFamily="34" charset="0"/>
                          <a:cs typeface="Arial" panose="020B0604020202020204" pitchFamily="34" charset="0"/>
                        </a:rPr>
                        <a:t>Department of of Trade</a:t>
                      </a:r>
                      <a:endParaRPr lang="id-ID" sz="1100" dirty="0">
                        <a:latin typeface="Arial" panose="020B0604020202020204" pitchFamily="34" charset="0"/>
                        <a:cs typeface="Arial" panose="020B0604020202020204" pitchFamily="34" charset="0"/>
                      </a:endParaRPr>
                    </a:p>
                  </a:txBody>
                  <a:tcPr anchor="ctr"/>
                </a:tc>
                <a:tc>
                  <a:txBody>
                    <a:bodyPr/>
                    <a:lstStyle/>
                    <a:p>
                      <a:pPr algn="ctr"/>
                      <a:r>
                        <a:rPr lang="id-ID" sz="1100" dirty="0">
                          <a:latin typeface="Arial" panose="020B0604020202020204" pitchFamily="34" charset="0"/>
                          <a:cs typeface="Arial" panose="020B0604020202020204" pitchFamily="34" charset="0"/>
                        </a:rPr>
                        <a:t>SP-</a:t>
                      </a:r>
                      <a:r>
                        <a:rPr lang="id-ID" sz="1100" dirty="0" err="1">
                          <a:latin typeface="Arial" panose="020B0604020202020204" pitchFamily="34" charset="0"/>
                          <a:cs typeface="Arial" panose="020B0604020202020204" pitchFamily="34" charset="0"/>
                        </a:rPr>
                        <a:t>Special</a:t>
                      </a:r>
                      <a:r>
                        <a:rPr lang="id-ID" sz="1100" dirty="0">
                          <a:latin typeface="Arial" panose="020B0604020202020204" pitchFamily="34" charset="0"/>
                          <a:cs typeface="Arial" panose="020B0604020202020204" pitchFamily="34" charset="0"/>
                        </a:rPr>
                        <a:t> </a:t>
                      </a:r>
                      <a:r>
                        <a:rPr lang="id-ID" sz="1100" dirty="0" err="1">
                          <a:latin typeface="Arial" panose="020B0604020202020204" pitchFamily="34" charset="0"/>
                          <a:cs typeface="Arial" panose="020B0604020202020204" pitchFamily="34" charset="0"/>
                        </a:rPr>
                        <a:t>Safeguard</a:t>
                      </a:r>
                      <a:r>
                        <a:rPr lang="id-ID" sz="1100" dirty="0">
                          <a:latin typeface="Arial" panose="020B0604020202020204" pitchFamily="34" charset="0"/>
                          <a:cs typeface="Arial" panose="020B0604020202020204" pitchFamily="34" charset="0"/>
                        </a:rPr>
                        <a:t> </a:t>
                      </a:r>
                      <a:r>
                        <a:rPr lang="id-ID" sz="1100" dirty="0" err="1">
                          <a:latin typeface="Arial" panose="020B0604020202020204" pitchFamily="34" charset="0"/>
                          <a:cs typeface="Arial" panose="020B0604020202020204" pitchFamily="34" charset="0"/>
                        </a:rPr>
                        <a:t>Mechanism</a:t>
                      </a:r>
                      <a:r>
                        <a:rPr lang="id-ID" sz="1100" dirty="0">
                          <a:latin typeface="Arial" panose="020B0604020202020204" pitchFamily="34" charset="0"/>
                          <a:cs typeface="Arial" panose="020B0604020202020204" pitchFamily="34" charset="0"/>
                        </a:rPr>
                        <a:t> (</a:t>
                      </a:r>
                      <a:r>
                        <a:rPr lang="id-ID" sz="1100" baseline="0" dirty="0">
                          <a:latin typeface="Arial" panose="020B0604020202020204" pitchFamily="34" charset="0"/>
                          <a:cs typeface="Arial" panose="020B0604020202020204" pitchFamily="34" charset="0"/>
                        </a:rPr>
                        <a:t>SSM)</a:t>
                      </a:r>
                      <a:endParaRPr lang="id-ID" sz="1100" dirty="0">
                        <a:latin typeface="Arial" panose="020B0604020202020204" pitchFamily="34" charset="0"/>
                        <a:cs typeface="Arial" panose="020B0604020202020204" pitchFamily="34" charset="0"/>
                      </a:endParaRPr>
                    </a:p>
                  </a:txBody>
                  <a:tcPr anchor="ctr">
                    <a:solidFill>
                      <a:srgbClr val="FFC000"/>
                    </a:solidFill>
                  </a:tcPr>
                </a:tc>
                <a:extLst>
                  <a:ext uri="{0D108BD9-81ED-4DB2-BD59-A6C34878D82A}">
                    <a16:rowId xmlns:a16="http://schemas.microsoft.com/office/drawing/2014/main" val="2364247872"/>
                  </a:ext>
                </a:extLst>
              </a:tr>
              <a:tr h="451432">
                <a:tc>
                  <a:txBody>
                    <a:bodyPr/>
                    <a:lstStyle/>
                    <a:p>
                      <a:pPr algn="ctr"/>
                      <a:r>
                        <a:rPr lang="id-ID" sz="1100" dirty="0">
                          <a:latin typeface="Arial" panose="020B0604020202020204" pitchFamily="34" charset="0"/>
                          <a:cs typeface="Arial" panose="020B0604020202020204" pitchFamily="34" charset="0"/>
                        </a:rPr>
                        <a:t>1.</a:t>
                      </a:r>
                    </a:p>
                  </a:txBody>
                  <a:tcPr anchor="ctr"/>
                </a:tc>
                <a:tc>
                  <a:txBody>
                    <a:bodyPr/>
                    <a:lstStyle/>
                    <a:p>
                      <a:r>
                        <a:rPr lang="id-ID" sz="1100" baseline="0" dirty="0" err="1">
                          <a:latin typeface="Arial" panose="020B0604020202020204" pitchFamily="34" charset="0"/>
                          <a:cs typeface="Arial" panose="020B0604020202020204" pitchFamily="34" charset="0"/>
                        </a:rPr>
                        <a:t>Trader</a:t>
                      </a:r>
                      <a:r>
                        <a:rPr lang="id-ID" sz="1100" baseline="0" dirty="0">
                          <a:latin typeface="Arial" panose="020B0604020202020204" pitchFamily="34" charset="0"/>
                          <a:cs typeface="Arial" panose="020B0604020202020204" pitchFamily="34" charset="0"/>
                        </a:rPr>
                        <a:t> </a:t>
                      </a:r>
                      <a:r>
                        <a:rPr lang="id-ID" sz="1100" baseline="0" dirty="0" err="1">
                          <a:latin typeface="Arial" panose="020B0604020202020204" pitchFamily="34" charset="0"/>
                          <a:cs typeface="Arial" panose="020B0604020202020204" pitchFamily="34" charset="0"/>
                        </a:rPr>
                        <a:t>A</a:t>
                      </a:r>
                      <a:endParaRPr lang="id-ID" sz="1100" dirty="0">
                        <a:latin typeface="Arial" panose="020B0604020202020204" pitchFamily="34" charset="0"/>
                        <a:cs typeface="Arial" panose="020B0604020202020204" pitchFamily="34" charset="0"/>
                      </a:endParaRPr>
                    </a:p>
                  </a:txBody>
                  <a:tcPr anchor="ctr"/>
                </a:tc>
                <a:tc>
                  <a:txBody>
                    <a:bodyPr/>
                    <a:lstStyle/>
                    <a:p>
                      <a:pPr algn="ctr"/>
                      <a:r>
                        <a:rPr lang="id-ID" sz="1100">
                          <a:solidFill>
                            <a:schemeClr val="bg1">
                              <a:lumMod val="95000"/>
                            </a:schemeClr>
                          </a:solidFill>
                          <a:latin typeface="Arial" panose="020B0604020202020204" pitchFamily="34" charset="0"/>
                          <a:cs typeface="Arial" panose="020B0604020202020204" pitchFamily="34" charset="0"/>
                        </a:rPr>
                        <a:t>L</a:t>
                      </a:r>
                    </a:p>
                  </a:txBody>
                  <a:tcPr anchor="ctr">
                    <a:solidFill>
                      <a:srgbClr val="00B050"/>
                    </a:solidFill>
                  </a:tcPr>
                </a:tc>
                <a:tc>
                  <a:txBody>
                    <a:bodyPr/>
                    <a:lstStyle/>
                    <a:p>
                      <a:pPr algn="ctr"/>
                      <a:r>
                        <a:rPr lang="id-ID" sz="1100" dirty="0">
                          <a:solidFill>
                            <a:schemeClr val="bg1">
                              <a:lumMod val="95000"/>
                            </a:schemeClr>
                          </a:solidFill>
                          <a:latin typeface="Arial" panose="020B0604020202020204" pitchFamily="34" charset="0"/>
                          <a:cs typeface="Arial" panose="020B0604020202020204" pitchFamily="34" charset="0"/>
                        </a:rPr>
                        <a:t>L</a:t>
                      </a:r>
                    </a:p>
                  </a:txBody>
                  <a:tcPr anchor="ctr">
                    <a:solidFill>
                      <a:srgbClr val="00B050"/>
                    </a:solidFill>
                  </a:tcPr>
                </a:tc>
                <a:tc>
                  <a:txBody>
                    <a:bodyPr/>
                    <a:lstStyle/>
                    <a:p>
                      <a:pPr algn="ctr"/>
                      <a:r>
                        <a:rPr lang="id-ID" sz="1100" dirty="0">
                          <a:solidFill>
                            <a:schemeClr val="bg1">
                              <a:lumMod val="95000"/>
                            </a:schemeClr>
                          </a:solidFill>
                          <a:latin typeface="Arial" panose="020B0604020202020204" pitchFamily="34" charset="0"/>
                          <a:cs typeface="Arial" panose="020B0604020202020204" pitchFamily="34" charset="0"/>
                        </a:rPr>
                        <a:t>L</a:t>
                      </a:r>
                    </a:p>
                  </a:txBody>
                  <a:tcPr anchor="ctr">
                    <a:solidFill>
                      <a:srgbClr val="00B050"/>
                    </a:solidFill>
                  </a:tcPr>
                </a:tc>
                <a:tc>
                  <a:txBody>
                    <a:bodyPr/>
                    <a:lstStyle/>
                    <a:p>
                      <a:pPr algn="ctr"/>
                      <a:r>
                        <a:rPr lang="id-ID" sz="1100">
                          <a:latin typeface="Arial" panose="020B0604020202020204" pitchFamily="34" charset="0"/>
                          <a:cs typeface="Arial" panose="020B0604020202020204" pitchFamily="34" charset="0"/>
                        </a:rPr>
                        <a:t>-</a:t>
                      </a:r>
                    </a:p>
                  </a:txBody>
                  <a:tcPr anchor="ctr">
                    <a:solidFill>
                      <a:schemeClr val="bg1">
                        <a:lumMod val="65000"/>
                      </a:schemeClr>
                    </a:solidFill>
                  </a:tcPr>
                </a:tc>
                <a:tc>
                  <a:txBody>
                    <a:bodyPr/>
                    <a:lstStyle/>
                    <a:p>
                      <a:pPr algn="ctr"/>
                      <a:r>
                        <a:rPr lang="id-ID" sz="1100">
                          <a:latin typeface="Arial" panose="020B0604020202020204" pitchFamily="34" charset="0"/>
                          <a:cs typeface="Arial" panose="020B0604020202020204" pitchFamily="34" charset="0"/>
                        </a:rPr>
                        <a:t>-</a:t>
                      </a:r>
                    </a:p>
                  </a:txBody>
                  <a:tcPr anchor="ctr">
                    <a:solidFill>
                      <a:schemeClr val="bg1">
                        <a:lumMod val="65000"/>
                      </a:schemeClr>
                    </a:solidFill>
                  </a:tcPr>
                </a:tc>
                <a:tc>
                  <a:txBody>
                    <a:bodyPr/>
                    <a:lstStyle/>
                    <a:p>
                      <a:pPr algn="ctr"/>
                      <a:r>
                        <a:rPr lang="id-ID" sz="1100">
                          <a:latin typeface="Arial" panose="020B0604020202020204" pitchFamily="34" charset="0"/>
                          <a:cs typeface="Arial" panose="020B0604020202020204" pitchFamily="34" charset="0"/>
                        </a:rPr>
                        <a:t>L</a:t>
                      </a:r>
                    </a:p>
                  </a:txBody>
                  <a:tcPr anchor="ctr">
                    <a:solidFill>
                      <a:srgbClr val="FFC000"/>
                    </a:solidFill>
                  </a:tcPr>
                </a:tc>
                <a:extLst>
                  <a:ext uri="{0D108BD9-81ED-4DB2-BD59-A6C34878D82A}">
                    <a16:rowId xmlns:a16="http://schemas.microsoft.com/office/drawing/2014/main" val="1665505721"/>
                  </a:ext>
                </a:extLst>
              </a:tr>
              <a:tr h="451432">
                <a:tc>
                  <a:txBody>
                    <a:bodyPr/>
                    <a:lstStyle/>
                    <a:p>
                      <a:pPr algn="ctr"/>
                      <a:r>
                        <a:rPr lang="id-ID" sz="1100">
                          <a:latin typeface="Arial" panose="020B0604020202020204" pitchFamily="34" charset="0"/>
                          <a:cs typeface="Arial" panose="020B0604020202020204" pitchFamily="34" charset="0"/>
                        </a:rPr>
                        <a:t>2.</a:t>
                      </a:r>
                    </a:p>
                  </a:txBody>
                  <a:tcPr anchor="ctr"/>
                </a:tc>
                <a:tc>
                  <a:txBody>
                    <a:bodyPr/>
                    <a:lstStyle/>
                    <a:p>
                      <a:r>
                        <a:rPr lang="id-ID" sz="1100" dirty="0" err="1">
                          <a:latin typeface="Arial" panose="020B0604020202020204" pitchFamily="34" charset="0"/>
                          <a:cs typeface="Arial" panose="020B0604020202020204" pitchFamily="34" charset="0"/>
                        </a:rPr>
                        <a:t>Trader</a:t>
                      </a:r>
                      <a:r>
                        <a:rPr lang="id-ID" sz="1100" dirty="0">
                          <a:latin typeface="Arial" panose="020B0604020202020204" pitchFamily="34" charset="0"/>
                          <a:cs typeface="Arial" panose="020B0604020202020204" pitchFamily="34" charset="0"/>
                        </a:rPr>
                        <a:t> </a:t>
                      </a:r>
                      <a:r>
                        <a:rPr lang="id-ID" sz="1100" dirty="0" err="1">
                          <a:latin typeface="Arial" panose="020B0604020202020204" pitchFamily="34" charset="0"/>
                          <a:cs typeface="Arial" panose="020B0604020202020204" pitchFamily="34" charset="0"/>
                        </a:rPr>
                        <a:t>B</a:t>
                      </a:r>
                      <a:endParaRPr lang="id-ID" sz="1100" dirty="0">
                        <a:latin typeface="Arial" panose="020B0604020202020204" pitchFamily="34" charset="0"/>
                        <a:cs typeface="Arial" panose="020B0604020202020204" pitchFamily="34" charset="0"/>
                      </a:endParaRPr>
                    </a:p>
                  </a:txBody>
                  <a:tcPr anchor="ctr"/>
                </a:tc>
                <a:tc>
                  <a:txBody>
                    <a:bodyPr/>
                    <a:lstStyle/>
                    <a:p>
                      <a:pPr algn="ctr"/>
                      <a:r>
                        <a:rPr lang="id-ID" sz="1100" dirty="0">
                          <a:solidFill>
                            <a:schemeClr val="bg1">
                              <a:lumMod val="95000"/>
                            </a:schemeClr>
                          </a:solidFill>
                          <a:latin typeface="Arial" panose="020B0604020202020204" pitchFamily="34" charset="0"/>
                          <a:cs typeface="Arial" panose="020B0604020202020204" pitchFamily="34" charset="0"/>
                        </a:rPr>
                        <a:t>L</a:t>
                      </a:r>
                    </a:p>
                  </a:txBody>
                  <a:tcPr anchor="ctr">
                    <a:solidFill>
                      <a:srgbClr val="00B050"/>
                    </a:solidFill>
                  </a:tcPr>
                </a:tc>
                <a:tc>
                  <a:txBody>
                    <a:bodyPr/>
                    <a:lstStyle/>
                    <a:p>
                      <a:pPr algn="ctr"/>
                      <a:r>
                        <a:rPr lang="id-ID" sz="1100">
                          <a:solidFill>
                            <a:schemeClr val="bg1">
                              <a:lumMod val="95000"/>
                            </a:schemeClr>
                          </a:solidFill>
                          <a:latin typeface="Arial" panose="020B0604020202020204" pitchFamily="34" charset="0"/>
                          <a:cs typeface="Arial" panose="020B0604020202020204" pitchFamily="34" charset="0"/>
                        </a:rPr>
                        <a:t>L</a:t>
                      </a:r>
                    </a:p>
                  </a:txBody>
                  <a:tcPr anchor="ctr">
                    <a:solidFill>
                      <a:srgbClr val="00B050"/>
                    </a:solidFill>
                  </a:tcPr>
                </a:tc>
                <a:tc>
                  <a:txBody>
                    <a:bodyPr/>
                    <a:lstStyle/>
                    <a:p>
                      <a:pPr algn="ctr"/>
                      <a:r>
                        <a:rPr lang="id-ID" sz="1100">
                          <a:solidFill>
                            <a:schemeClr val="bg1">
                              <a:lumMod val="95000"/>
                            </a:schemeClr>
                          </a:solidFill>
                          <a:latin typeface="Arial" panose="020B0604020202020204" pitchFamily="34" charset="0"/>
                          <a:cs typeface="Arial" panose="020B0604020202020204" pitchFamily="34" charset="0"/>
                        </a:rPr>
                        <a:t>M</a:t>
                      </a:r>
                    </a:p>
                  </a:txBody>
                  <a:tcPr anchor="ctr">
                    <a:solidFill>
                      <a:srgbClr val="00B050"/>
                    </a:solidFill>
                  </a:tcPr>
                </a:tc>
                <a:tc>
                  <a:txBody>
                    <a:bodyPr/>
                    <a:lstStyle/>
                    <a:p>
                      <a:pPr algn="ctr"/>
                      <a:r>
                        <a:rPr lang="id-ID" sz="1100">
                          <a:latin typeface="Arial" panose="020B0604020202020204" pitchFamily="34" charset="0"/>
                          <a:cs typeface="Arial" panose="020B0604020202020204" pitchFamily="34" charset="0"/>
                        </a:rPr>
                        <a:t>-</a:t>
                      </a:r>
                    </a:p>
                  </a:txBody>
                  <a:tcPr anchor="ctr">
                    <a:solidFill>
                      <a:schemeClr val="bg1">
                        <a:lumMod val="65000"/>
                      </a:schemeClr>
                    </a:solidFill>
                  </a:tcPr>
                </a:tc>
                <a:tc>
                  <a:txBody>
                    <a:bodyPr/>
                    <a:lstStyle/>
                    <a:p>
                      <a:pPr algn="ctr"/>
                      <a:r>
                        <a:rPr lang="id-ID" sz="1100">
                          <a:latin typeface="Arial" panose="020B0604020202020204" pitchFamily="34" charset="0"/>
                          <a:cs typeface="Arial" panose="020B0604020202020204" pitchFamily="34" charset="0"/>
                        </a:rPr>
                        <a:t>-</a:t>
                      </a:r>
                    </a:p>
                  </a:txBody>
                  <a:tcPr anchor="ctr">
                    <a:solidFill>
                      <a:schemeClr val="bg1">
                        <a:lumMod val="65000"/>
                      </a:schemeClr>
                    </a:solidFill>
                  </a:tcPr>
                </a:tc>
                <a:tc>
                  <a:txBody>
                    <a:bodyPr/>
                    <a:lstStyle/>
                    <a:p>
                      <a:pPr algn="ctr"/>
                      <a:r>
                        <a:rPr lang="en-US" sz="1100" dirty="0">
                          <a:latin typeface="Arial" panose="020B0604020202020204" pitchFamily="34" charset="0"/>
                          <a:cs typeface="Arial" panose="020B0604020202020204" pitchFamily="34" charset="0"/>
                        </a:rPr>
                        <a:t>L</a:t>
                      </a:r>
                      <a:endParaRPr lang="id-ID" sz="1100" dirty="0">
                        <a:latin typeface="Arial" panose="020B0604020202020204" pitchFamily="34" charset="0"/>
                        <a:cs typeface="Arial" panose="020B0604020202020204" pitchFamily="34" charset="0"/>
                      </a:endParaRPr>
                    </a:p>
                  </a:txBody>
                  <a:tcPr anchor="ctr">
                    <a:solidFill>
                      <a:srgbClr val="FFC000"/>
                    </a:solidFill>
                  </a:tcPr>
                </a:tc>
                <a:extLst>
                  <a:ext uri="{0D108BD9-81ED-4DB2-BD59-A6C34878D82A}">
                    <a16:rowId xmlns:a16="http://schemas.microsoft.com/office/drawing/2014/main" val="3897261243"/>
                  </a:ext>
                </a:extLst>
              </a:tr>
              <a:tr h="451432">
                <a:tc>
                  <a:txBody>
                    <a:bodyPr/>
                    <a:lstStyle/>
                    <a:p>
                      <a:pPr algn="ctr"/>
                      <a:r>
                        <a:rPr lang="id-ID" sz="1100">
                          <a:latin typeface="Arial" panose="020B0604020202020204" pitchFamily="34" charset="0"/>
                          <a:cs typeface="Arial" panose="020B0604020202020204" pitchFamily="34" charset="0"/>
                        </a:rPr>
                        <a:t>3.</a:t>
                      </a:r>
                    </a:p>
                  </a:txBody>
                  <a:tcPr anchor="ctr"/>
                </a:tc>
                <a:tc>
                  <a:txBody>
                    <a:bodyPr/>
                    <a:lstStyle/>
                    <a:p>
                      <a:r>
                        <a:rPr lang="id-ID" sz="1100" dirty="0" err="1">
                          <a:latin typeface="Arial" panose="020B0604020202020204" pitchFamily="34" charset="0"/>
                          <a:cs typeface="Arial" panose="020B0604020202020204" pitchFamily="34" charset="0"/>
                        </a:rPr>
                        <a:t>Trader</a:t>
                      </a:r>
                      <a:r>
                        <a:rPr lang="id-ID" sz="1100" dirty="0">
                          <a:latin typeface="Arial" panose="020B0604020202020204" pitchFamily="34" charset="0"/>
                          <a:cs typeface="Arial" panose="020B0604020202020204" pitchFamily="34" charset="0"/>
                        </a:rPr>
                        <a:t> C</a:t>
                      </a:r>
                    </a:p>
                  </a:txBody>
                  <a:tcPr anchor="ctr"/>
                </a:tc>
                <a:tc>
                  <a:txBody>
                    <a:bodyPr/>
                    <a:lstStyle/>
                    <a:p>
                      <a:pPr algn="ctr"/>
                      <a:r>
                        <a:rPr lang="id-ID" sz="1100">
                          <a:latin typeface="Arial" panose="020B0604020202020204" pitchFamily="34" charset="0"/>
                          <a:cs typeface="Arial" panose="020B0604020202020204" pitchFamily="34" charset="0"/>
                        </a:rPr>
                        <a:t>M</a:t>
                      </a:r>
                    </a:p>
                  </a:txBody>
                  <a:tcPr anchor="ctr">
                    <a:solidFill>
                      <a:srgbClr val="FFFF00"/>
                    </a:solidFill>
                  </a:tcPr>
                </a:tc>
                <a:tc>
                  <a:txBody>
                    <a:bodyPr/>
                    <a:lstStyle/>
                    <a:p>
                      <a:pPr algn="ctr"/>
                      <a:r>
                        <a:rPr lang="id-ID" sz="1100">
                          <a:latin typeface="Arial" panose="020B0604020202020204" pitchFamily="34" charset="0"/>
                          <a:cs typeface="Arial" panose="020B0604020202020204" pitchFamily="34" charset="0"/>
                        </a:rPr>
                        <a:t>M</a:t>
                      </a:r>
                    </a:p>
                  </a:txBody>
                  <a:tcPr anchor="ctr">
                    <a:solidFill>
                      <a:schemeClr val="bg1">
                        <a:lumMod val="65000"/>
                      </a:schemeClr>
                    </a:solidFill>
                  </a:tcPr>
                </a:tc>
                <a:tc>
                  <a:txBody>
                    <a:bodyPr/>
                    <a:lstStyle/>
                    <a:p>
                      <a:pPr algn="ctr"/>
                      <a:r>
                        <a:rPr lang="id-ID" sz="1100">
                          <a:latin typeface="Arial" panose="020B0604020202020204" pitchFamily="34" charset="0"/>
                          <a:cs typeface="Arial" panose="020B0604020202020204" pitchFamily="34" charset="0"/>
                        </a:rPr>
                        <a:t>-</a:t>
                      </a:r>
                    </a:p>
                  </a:txBody>
                  <a:tcPr anchor="ctr">
                    <a:solidFill>
                      <a:schemeClr val="bg1">
                        <a:lumMod val="65000"/>
                      </a:schemeClr>
                    </a:solidFill>
                  </a:tcPr>
                </a:tc>
                <a:tc>
                  <a:txBody>
                    <a:bodyPr/>
                    <a:lstStyle/>
                    <a:p>
                      <a:pPr algn="ctr"/>
                      <a:r>
                        <a:rPr lang="id-ID" sz="1100">
                          <a:latin typeface="Arial" panose="020B0604020202020204" pitchFamily="34" charset="0"/>
                          <a:cs typeface="Arial" panose="020B0604020202020204" pitchFamily="34" charset="0"/>
                        </a:rPr>
                        <a:t>-</a:t>
                      </a:r>
                    </a:p>
                  </a:txBody>
                  <a:tcPr anchor="ctr">
                    <a:solidFill>
                      <a:schemeClr val="bg1">
                        <a:lumMod val="65000"/>
                      </a:schemeClr>
                    </a:solidFill>
                  </a:tcPr>
                </a:tc>
                <a:tc>
                  <a:txBody>
                    <a:bodyPr/>
                    <a:lstStyle/>
                    <a:p>
                      <a:pPr algn="ctr"/>
                      <a:r>
                        <a:rPr lang="id-ID" sz="1100">
                          <a:latin typeface="Arial" panose="020B0604020202020204" pitchFamily="34" charset="0"/>
                          <a:cs typeface="Arial" panose="020B0604020202020204" pitchFamily="34" charset="0"/>
                        </a:rPr>
                        <a:t>-</a:t>
                      </a:r>
                    </a:p>
                  </a:txBody>
                  <a:tcPr anchor="ctr">
                    <a:solidFill>
                      <a:schemeClr val="bg1">
                        <a:lumMod val="65000"/>
                      </a:schemeClr>
                    </a:solidFill>
                  </a:tcPr>
                </a:tc>
                <a:tc>
                  <a:txBody>
                    <a:bodyPr/>
                    <a:lstStyle/>
                    <a:p>
                      <a:pPr algn="ctr"/>
                      <a:r>
                        <a:rPr lang="id-ID" sz="1100" dirty="0">
                          <a:latin typeface="Arial" panose="020B0604020202020204" pitchFamily="34" charset="0"/>
                          <a:cs typeface="Arial" panose="020B0604020202020204" pitchFamily="34" charset="0"/>
                        </a:rPr>
                        <a:t>M</a:t>
                      </a:r>
                    </a:p>
                  </a:txBody>
                  <a:tcPr anchor="ctr">
                    <a:solidFill>
                      <a:srgbClr val="FFC000"/>
                    </a:solidFill>
                  </a:tcPr>
                </a:tc>
                <a:extLst>
                  <a:ext uri="{0D108BD9-81ED-4DB2-BD59-A6C34878D82A}">
                    <a16:rowId xmlns:a16="http://schemas.microsoft.com/office/drawing/2014/main" val="3838477029"/>
                  </a:ext>
                </a:extLst>
              </a:tr>
              <a:tr h="451432">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100" dirty="0">
                          <a:latin typeface="Arial" panose="020B0604020202020204" pitchFamily="34" charset="0"/>
                          <a:cs typeface="Arial" panose="020B0604020202020204" pitchFamily="34" charset="0"/>
                        </a:rPr>
                        <a:t>....</a:t>
                      </a:r>
                    </a:p>
                  </a:txBody>
                  <a:tcPr anchor="ctr"/>
                </a:tc>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algn="ctr"/>
                      <a:endParaRPr lang="id-ID" sz="1100">
                        <a:latin typeface="Arial" panose="020B0604020202020204" pitchFamily="34" charset="0"/>
                        <a:cs typeface="Arial" panose="020B0604020202020204" pitchFamily="34" charset="0"/>
                      </a:endParaRPr>
                    </a:p>
                  </a:txBody>
                  <a:tcPr anchor="ctr">
                    <a:solidFill>
                      <a:srgbClr val="FFC000"/>
                    </a:solidFill>
                  </a:tcPr>
                </a:tc>
                <a:extLst>
                  <a:ext uri="{0D108BD9-81ED-4DB2-BD59-A6C34878D82A}">
                    <a16:rowId xmlns:a16="http://schemas.microsoft.com/office/drawing/2014/main" val="1302450198"/>
                  </a:ext>
                </a:extLst>
              </a:tr>
              <a:tr h="451432">
                <a:tc>
                  <a:txBody>
                    <a:bodyPr/>
                    <a:lstStyle/>
                    <a:p>
                      <a:pPr algn="ctr"/>
                      <a:r>
                        <a:rPr lang="id-ID" sz="1100">
                          <a:latin typeface="Arial" panose="020B0604020202020204" pitchFamily="34" charset="0"/>
                          <a:cs typeface="Arial" panose="020B0604020202020204" pitchFamily="34" charset="0"/>
                        </a:rPr>
                        <a:t>n.</a:t>
                      </a:r>
                    </a:p>
                  </a:txBody>
                  <a:tcPr anchor="ctr"/>
                </a:tc>
                <a:tc>
                  <a:txBody>
                    <a:bodyPr/>
                    <a:lstStyle/>
                    <a:p>
                      <a:r>
                        <a:rPr lang="id-ID" sz="1100" dirty="0" err="1">
                          <a:latin typeface="Arial" panose="020B0604020202020204" pitchFamily="34" charset="0"/>
                          <a:cs typeface="Arial" panose="020B0604020202020204" pitchFamily="34" charset="0"/>
                        </a:rPr>
                        <a:t>Trader</a:t>
                      </a:r>
                      <a:r>
                        <a:rPr lang="id-ID" sz="1100" dirty="0">
                          <a:latin typeface="Arial" panose="020B0604020202020204" pitchFamily="34" charset="0"/>
                          <a:cs typeface="Arial" panose="020B0604020202020204" pitchFamily="34" charset="0"/>
                        </a:rPr>
                        <a:t> </a:t>
                      </a:r>
                      <a:r>
                        <a:rPr lang="id-ID" sz="1100" dirty="0" err="1">
                          <a:latin typeface="Arial" panose="020B0604020202020204" pitchFamily="34" charset="0"/>
                          <a:cs typeface="Arial" panose="020B0604020202020204" pitchFamily="34" charset="0"/>
                        </a:rPr>
                        <a:t>Z</a:t>
                      </a:r>
                      <a:endParaRPr lang="id-ID" sz="1100" dirty="0">
                        <a:latin typeface="Arial" panose="020B0604020202020204" pitchFamily="34" charset="0"/>
                        <a:cs typeface="Arial" panose="020B0604020202020204" pitchFamily="34" charset="0"/>
                      </a:endParaRPr>
                    </a:p>
                  </a:txBody>
                  <a:tcPr anchor="ctr"/>
                </a:tc>
                <a:tc>
                  <a:txBody>
                    <a:bodyPr/>
                    <a:lstStyle/>
                    <a:p>
                      <a:pPr algn="ctr"/>
                      <a:r>
                        <a:rPr lang="id-ID" sz="1100">
                          <a:latin typeface="Arial" panose="020B0604020202020204" pitchFamily="34" charset="0"/>
                          <a:cs typeface="Arial" panose="020B0604020202020204" pitchFamily="34" charset="0"/>
                        </a:rPr>
                        <a:t>H</a:t>
                      </a:r>
                    </a:p>
                  </a:txBody>
                  <a:tcPr anchor="ctr">
                    <a:solidFill>
                      <a:srgbClr val="FF0000"/>
                    </a:solidFill>
                  </a:tcPr>
                </a:tc>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algn="ctr"/>
                      <a:endParaRPr lang="id-ID" sz="1100" dirty="0">
                        <a:latin typeface="Arial" panose="020B0604020202020204" pitchFamily="34" charset="0"/>
                        <a:cs typeface="Arial" panose="020B0604020202020204" pitchFamily="34" charset="0"/>
                      </a:endParaRPr>
                    </a:p>
                  </a:txBody>
                  <a:tcPr anchor="ctr">
                    <a:solidFill>
                      <a:srgbClr val="FFC000"/>
                    </a:solidFill>
                  </a:tcPr>
                </a:tc>
                <a:extLst>
                  <a:ext uri="{0D108BD9-81ED-4DB2-BD59-A6C34878D82A}">
                    <a16:rowId xmlns:a16="http://schemas.microsoft.com/office/drawing/2014/main" val="3897238450"/>
                  </a:ext>
                </a:extLst>
              </a:tr>
            </a:tbl>
          </a:graphicData>
        </a:graphic>
      </p:graphicFrame>
      <p:sp>
        <p:nvSpPr>
          <p:cNvPr id="15" name="Oval 14">
            <a:extLst>
              <a:ext uri="{FF2B5EF4-FFF2-40B4-BE49-F238E27FC236}">
                <a16:creationId xmlns:a16="http://schemas.microsoft.com/office/drawing/2014/main" id="{A77EA09D-F931-0AE6-1D9A-F89D00BC1B30}"/>
              </a:ext>
            </a:extLst>
          </p:cNvPr>
          <p:cNvSpPr/>
          <p:nvPr/>
        </p:nvSpPr>
        <p:spPr>
          <a:xfrm>
            <a:off x="1007217" y="4015648"/>
            <a:ext cx="5911375" cy="11512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95108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8" y="365125"/>
            <a:ext cx="7160046" cy="1325563"/>
          </a:xfrm>
        </p:spPr>
        <p:txBody>
          <a:bodyPr>
            <a:normAutofit/>
          </a:bodyPr>
          <a:lstStyle/>
          <a:p>
            <a:r>
              <a:rPr lang="en-US" sz="3600" dirty="0">
                <a:latin typeface="Arial" panose="020B0604020202020204" pitchFamily="34" charset="0"/>
                <a:cs typeface="Arial" panose="020B0604020202020204" pitchFamily="34" charset="0"/>
              </a:rPr>
              <a:t>AEO Outreach within Customs</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9</a:t>
            </a:fld>
            <a:endParaRPr lang="en-US" dirty="0"/>
          </a:p>
        </p:txBody>
      </p:sp>
      <p:graphicFrame>
        <p:nvGraphicFramePr>
          <p:cNvPr id="2" name="TextBox 2">
            <a:extLst>
              <a:ext uri="{FF2B5EF4-FFF2-40B4-BE49-F238E27FC236}">
                <a16:creationId xmlns:a16="http://schemas.microsoft.com/office/drawing/2014/main" id="{DA420333-3CA8-49B1-B962-2AE88A826864}"/>
              </a:ext>
            </a:extLst>
          </p:cNvPr>
          <p:cNvGraphicFramePr/>
          <p:nvPr>
            <p:extLst>
              <p:ext uri="{D42A27DB-BD31-4B8C-83A1-F6EECF244321}">
                <p14:modId xmlns:p14="http://schemas.microsoft.com/office/powerpoint/2010/main" val="3286015119"/>
              </p:ext>
            </p:extLst>
          </p:nvPr>
        </p:nvGraphicFramePr>
        <p:xfrm>
          <a:off x="1234809" y="1476259"/>
          <a:ext cx="9726974" cy="4586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30464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4393</TotalTime>
  <Words>2040</Words>
  <Application>Microsoft Macintosh PowerPoint</Application>
  <PresentationFormat>Widescreen</PresentationFormat>
  <Paragraphs>244</Paragraphs>
  <Slides>20</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Roboto</vt:lpstr>
      <vt:lpstr>Wingdings</vt:lpstr>
      <vt:lpstr>Office Theme</vt:lpstr>
      <vt:lpstr>Custom Design</vt:lpstr>
      <vt:lpstr>PowerPoint Presentation</vt:lpstr>
      <vt:lpstr>AEO Key Messaging and Benefits</vt:lpstr>
      <vt:lpstr>What is the AEO Program?</vt:lpstr>
      <vt:lpstr>Status of AEO Program in Central Asia</vt:lpstr>
      <vt:lpstr>PowerPoint Presentation</vt:lpstr>
      <vt:lpstr>Positive Reinforcement</vt:lpstr>
      <vt:lpstr>360 Degree AEO Feedback Mechanism</vt:lpstr>
      <vt:lpstr>Trader’s Compliance Scoresheet</vt:lpstr>
      <vt:lpstr>AEO Outreach within Customs</vt:lpstr>
      <vt:lpstr>AEO Outreach with PGAs</vt:lpstr>
      <vt:lpstr>AEO Outreach with the Trading Community</vt:lpstr>
      <vt:lpstr>Basic Training for PGAs</vt:lpstr>
      <vt:lpstr>Data Sharing Arrangements with PGAs</vt:lpstr>
      <vt:lpstr>Expanding the AEO Benefits with PGAs</vt:lpstr>
      <vt:lpstr>Support for SMEs</vt:lpstr>
      <vt:lpstr>Support for e-Commerce Actors</vt:lpstr>
      <vt:lpstr>Core Global Set of AEO Benefits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Therese Ng</dc:creator>
  <cp:lastModifiedBy>Dennis Pantastico</cp:lastModifiedBy>
  <cp:revision>567</cp:revision>
  <cp:lastPrinted>2018-03-19T02:23:16Z</cp:lastPrinted>
  <dcterms:created xsi:type="dcterms:W3CDTF">2018-03-09T02:27:26Z</dcterms:created>
  <dcterms:modified xsi:type="dcterms:W3CDTF">2023-09-24T12:45:19Z</dcterms:modified>
</cp:coreProperties>
</file>